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28" r:id="rId3"/>
  </p:sldMasterIdLst>
  <p:notesMasterIdLst>
    <p:notesMasterId r:id="rId51"/>
  </p:notesMasterIdLst>
  <p:sldIdLst>
    <p:sldId id="308" r:id="rId4"/>
    <p:sldId id="259" r:id="rId5"/>
    <p:sldId id="326" r:id="rId6"/>
    <p:sldId id="328" r:id="rId7"/>
    <p:sldId id="297" r:id="rId8"/>
    <p:sldId id="298" r:id="rId9"/>
    <p:sldId id="306" r:id="rId10"/>
    <p:sldId id="322" r:id="rId11"/>
    <p:sldId id="299" r:id="rId12"/>
    <p:sldId id="300" r:id="rId13"/>
    <p:sldId id="301" r:id="rId14"/>
    <p:sldId id="311" r:id="rId15"/>
    <p:sldId id="304" r:id="rId16"/>
    <p:sldId id="332" r:id="rId17"/>
    <p:sldId id="323" r:id="rId18"/>
    <p:sldId id="324" r:id="rId19"/>
    <p:sldId id="325" r:id="rId20"/>
    <p:sldId id="314" r:id="rId21"/>
    <p:sldId id="260" r:id="rId22"/>
    <p:sldId id="261" r:id="rId23"/>
    <p:sldId id="262" r:id="rId24"/>
    <p:sldId id="257" r:id="rId25"/>
    <p:sldId id="258" r:id="rId26"/>
    <p:sldId id="291" r:id="rId27"/>
    <p:sldId id="333" r:id="rId28"/>
    <p:sldId id="313" r:id="rId29"/>
    <p:sldId id="312" r:id="rId30"/>
    <p:sldId id="331" r:id="rId31"/>
    <p:sldId id="316" r:id="rId32"/>
    <p:sldId id="317" r:id="rId33"/>
    <p:sldId id="318" r:id="rId34"/>
    <p:sldId id="319" r:id="rId35"/>
    <p:sldId id="320" r:id="rId36"/>
    <p:sldId id="321" r:id="rId37"/>
    <p:sldId id="284" r:id="rId38"/>
    <p:sldId id="281" r:id="rId39"/>
    <p:sldId id="282" r:id="rId40"/>
    <p:sldId id="283" r:id="rId41"/>
    <p:sldId id="285" r:id="rId42"/>
    <p:sldId id="286" r:id="rId43"/>
    <p:sldId id="287" r:id="rId44"/>
    <p:sldId id="288" r:id="rId45"/>
    <p:sldId id="289" r:id="rId46"/>
    <p:sldId id="290" r:id="rId47"/>
    <p:sldId id="315" r:id="rId48"/>
    <p:sldId id="329" r:id="rId49"/>
    <p:sldId id="30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47804" autoAdjust="0"/>
  </p:normalViewPr>
  <p:slideViewPr>
    <p:cSldViewPr snapToGrid="0">
      <p:cViewPr varScale="1">
        <p:scale>
          <a:sx n="56" d="100"/>
          <a:sy n="56" d="100"/>
        </p:scale>
        <p:origin x="3240" y="60"/>
      </p:cViewPr>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file:///C:\Data\Systemwide%20Organization\Systemwide%20Organization\Lorcan\Irish%20Studies%20Conference%202016\Some%20Irish%20center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Systemwide%20Organization\Systemwide%20Organization\Lorcan\Irish%20Studies%20Conference%202016\Some%20Irish%20center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Data\Systemwide%20Organization\Systemwide%20Organization\Lorcan\Irish%20Studies%20Conference%202016\Some%20Irish%20center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Data\Systemwide%20Organization\Systemwide%20Organization\Lorcan\Irish%20Studies%20Conference%202016\Some%20Irish%20center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r>
              <a:rPr lang="en-US"/>
              <a:t>Top 10 Most Comprehensive Collections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2"/>
            <c:invertIfNegative val="0"/>
            <c:bubble3D val="0"/>
            <c:spPr>
              <a:solidFill>
                <a:srgbClr val="00B050"/>
              </a:solidFill>
              <a:ln>
                <a:solidFill>
                  <a:srgbClr val="00B050"/>
                </a:solidFill>
              </a:ln>
              <a:effectLst/>
            </c:spPr>
          </c:dPt>
          <c:dPt>
            <c:idx val="3"/>
            <c:invertIfNegative val="0"/>
            <c:bubble3D val="0"/>
            <c:spPr>
              <a:solidFill>
                <a:srgbClr val="00B050"/>
              </a:solidFill>
              <a:ln>
                <a:solidFill>
                  <a:srgbClr val="00B050"/>
                </a:solidFill>
              </a:ln>
              <a:effectLst/>
            </c:spPr>
          </c:dPt>
          <c:dPt>
            <c:idx val="8"/>
            <c:invertIfNegative val="0"/>
            <c:bubble3D val="0"/>
            <c:spPr>
              <a:solidFill>
                <a:srgbClr val="FFC000"/>
              </a:solidFill>
              <a:ln>
                <a:solidFill>
                  <a:srgbClr val="FFC000"/>
                </a:solidFill>
              </a:ln>
              <a:effectLst/>
            </c:spPr>
          </c:dPt>
          <c:dPt>
            <c:idx val="9"/>
            <c:invertIfNegative val="0"/>
            <c:bubble3D val="0"/>
            <c:spPr>
              <a:solidFill>
                <a:schemeClr val="accent5"/>
              </a:solidFill>
              <a:ln>
                <a:solidFill>
                  <a:srgbClr val="FFC000"/>
                </a:solidFill>
              </a:ln>
              <a:effectLst/>
            </c:spPr>
          </c:dPt>
          <c:dLbls>
            <c:dLbl>
              <c:idx val="0"/>
              <c:layout>
                <c:manualLayout>
                  <c:x val="-1.388888888888899E-2"/>
                  <c:y val="-7.407407407407407E-2"/>
                </c:manualLayout>
              </c:layout>
              <c:tx>
                <c:rich>
                  <a:bodyPr/>
                  <a:lstStyle/>
                  <a:p>
                    <a:fld id="{A69387B6-91F8-4B19-BDC9-03321EF0D1FE}" type="VALUE">
                      <a:rPr lang="en-US"/>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'Charlie Lennon 201602'!$C$2:$C$11</c:f>
              <c:strCache>
                <c:ptCount val="10"/>
                <c:pt idx="0">
                  <c:v>BOSTON COL</c:v>
                </c:pt>
                <c:pt idx="1">
                  <c:v>BROWN UNIV</c:v>
                </c:pt>
                <c:pt idx="2">
                  <c:v>UNIV OF LIMERICK</c:v>
                </c:pt>
                <c:pt idx="3">
                  <c:v>CORK CITY LIBR</c:v>
                </c:pt>
                <c:pt idx="4">
                  <c:v>UNIV OF MISSISSIPPI</c:v>
                </c:pt>
                <c:pt idx="5">
                  <c:v>LIBRARY OF CONGRESS</c:v>
                </c:pt>
                <c:pt idx="6">
                  <c:v>UNIV OF NOTRE DAME</c:v>
                </c:pt>
                <c:pt idx="7">
                  <c:v>NEW YORK UNIV</c:v>
                </c:pt>
                <c:pt idx="8">
                  <c:v>C/W MARS</c:v>
                </c:pt>
                <c:pt idx="9">
                  <c:v>BIBLIOMATION, INC</c:v>
                </c:pt>
              </c:strCache>
            </c:strRef>
          </c:cat>
          <c:val>
            <c:numRef>
              <c:f>'Charlie Lennon 201602'!$B$2:$B$11</c:f>
              <c:numCache>
                <c:formatCode>0%</c:formatCode>
                <c:ptCount val="10"/>
                <c:pt idx="0">
                  <c:v>0.66</c:v>
                </c:pt>
                <c:pt idx="1">
                  <c:v>0.34</c:v>
                </c:pt>
                <c:pt idx="2">
                  <c:v>0.24</c:v>
                </c:pt>
                <c:pt idx="3">
                  <c:v>0.24</c:v>
                </c:pt>
                <c:pt idx="4">
                  <c:v>0.2</c:v>
                </c:pt>
                <c:pt idx="5">
                  <c:v>0.17</c:v>
                </c:pt>
                <c:pt idx="6">
                  <c:v>0.12</c:v>
                </c:pt>
                <c:pt idx="7">
                  <c:v>0.12</c:v>
                </c:pt>
                <c:pt idx="8">
                  <c:v>0.12</c:v>
                </c:pt>
                <c:pt idx="9">
                  <c:v>0.12</c:v>
                </c:pt>
              </c:numCache>
            </c:numRef>
          </c:val>
        </c:ser>
        <c:dLbls>
          <c:showLegendKey val="0"/>
          <c:showVal val="0"/>
          <c:showCatName val="0"/>
          <c:showSerName val="0"/>
          <c:showPercent val="0"/>
          <c:showBubbleSize val="0"/>
        </c:dLbls>
        <c:gapWidth val="182"/>
        <c:axId val="402499568"/>
        <c:axId val="402499960"/>
      </c:barChart>
      <c:catAx>
        <c:axId val="402499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crossAx val="402499960"/>
        <c:crosses val="autoZero"/>
        <c:auto val="1"/>
        <c:lblAlgn val="ctr"/>
        <c:lblOffset val="100"/>
        <c:noMultiLvlLbl val="0"/>
      </c:catAx>
      <c:valAx>
        <c:axId val="4024999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crossAx val="402499568"/>
        <c:crosses val="autoZero"/>
        <c:crossBetween val="between"/>
      </c:valAx>
      <c:spPr>
        <a:noFill/>
        <a:ln>
          <a:noFill/>
        </a:ln>
        <a:effectLst/>
      </c:spPr>
    </c:plotArea>
    <c:plotVisOnly val="1"/>
    <c:dispBlanksAs val="gap"/>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a:latin typeface="Segoe UI" panose="020B0502040204020203" pitchFamily="34" charset="0"/>
          <a:ea typeface="Segoe UI" panose="020B0502040204020203" pitchFamily="34" charset="0"/>
          <a:cs typeface="Segoe UI" panose="020B0502040204020203"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r>
              <a:rPr lang="en-US"/>
              <a:t>Top 10 Most Comprehensive Collections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B050"/>
              </a:solidFill>
              <a:ln>
                <a:solidFill>
                  <a:srgbClr val="00B050"/>
                </a:solidFill>
              </a:ln>
              <a:effectLst/>
            </c:spPr>
          </c:dPt>
          <c:dPt>
            <c:idx val="2"/>
            <c:invertIfNegative val="0"/>
            <c:bubble3D val="0"/>
            <c:spPr>
              <a:solidFill>
                <a:srgbClr val="00B050"/>
              </a:solidFill>
              <a:ln>
                <a:solidFill>
                  <a:srgbClr val="00B050"/>
                </a:solidFill>
              </a:ln>
              <a:effectLst/>
            </c:spPr>
          </c:dPt>
          <c:dPt>
            <c:idx val="3"/>
            <c:invertIfNegative val="0"/>
            <c:bubble3D val="0"/>
            <c:spPr>
              <a:solidFill>
                <a:srgbClr val="FF0000"/>
              </a:solidFill>
              <a:ln>
                <a:solidFill>
                  <a:srgbClr val="FF0000"/>
                </a:solidFill>
              </a:ln>
              <a:effectLst/>
            </c:spPr>
          </c:dPt>
          <c:dPt>
            <c:idx val="4"/>
            <c:invertIfNegative val="0"/>
            <c:bubble3D val="0"/>
            <c:spPr>
              <a:solidFill>
                <a:srgbClr val="FF0000"/>
              </a:solidFill>
              <a:ln>
                <a:solidFill>
                  <a:srgbClr val="FF0000"/>
                </a:solidFill>
              </a:ln>
              <a:effectLst/>
            </c:spPr>
          </c:dPt>
          <c:dPt>
            <c:idx val="5"/>
            <c:invertIfNegative val="0"/>
            <c:bubble3D val="0"/>
            <c:spPr>
              <a:solidFill>
                <a:srgbClr val="00B050"/>
              </a:solidFill>
              <a:ln>
                <a:solidFill>
                  <a:srgbClr val="00B050"/>
                </a:solidFill>
              </a:ln>
              <a:effectLst/>
            </c:spPr>
          </c:dPt>
          <c:dLbls>
            <c:dLbl>
              <c:idx val="0"/>
              <c:layout>
                <c:manualLayout>
                  <c:x val="-1.1111111111111112E-2"/>
                  <c:y val="-6.0185185185185272E-2"/>
                </c:manualLayout>
              </c:layout>
              <c:tx>
                <c:rich>
                  <a:bodyPr/>
                  <a:lstStyle/>
                  <a:p>
                    <a:fld id="{ED7776B9-6DF5-45A5-BD27-F6CA2FC648B8}" type="VALUE">
                      <a:rPr lang="en-US" baseline="0"/>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'De Valera 201602'!$C$2:$C$11</c:f>
              <c:strCache>
                <c:ptCount val="10"/>
                <c:pt idx="0">
                  <c:v>NATIONAL LIBR OF IRELAND</c:v>
                </c:pt>
                <c:pt idx="1">
                  <c:v>BOSTON COL</c:v>
                </c:pt>
                <c:pt idx="2">
                  <c:v>TRINITY COLL DUBLIN </c:v>
                </c:pt>
                <c:pt idx="3">
                  <c:v>BRITISH LIBR REFERENCE COLLECTIONS</c:v>
                </c:pt>
                <c:pt idx="4">
                  <c:v>BRITISH LIBR</c:v>
                </c:pt>
                <c:pt idx="5">
                  <c:v>UNIV OF LIMERICK</c:v>
                </c:pt>
                <c:pt idx="6">
                  <c:v>UNIV OF KANSAS</c:v>
                </c:pt>
                <c:pt idx="7">
                  <c:v>NEW YORK PUB LIBR</c:v>
                </c:pt>
                <c:pt idx="8">
                  <c:v>UNIV OF NOTRE DAME</c:v>
                </c:pt>
                <c:pt idx="9">
                  <c:v>HARVARD UNIV</c:v>
                </c:pt>
              </c:strCache>
            </c:strRef>
          </c:cat>
          <c:val>
            <c:numRef>
              <c:f>'De Valera 201602'!$B$2:$B$11</c:f>
              <c:numCache>
                <c:formatCode>0%</c:formatCode>
                <c:ptCount val="10"/>
                <c:pt idx="0">
                  <c:v>0.32600000000000001</c:v>
                </c:pt>
                <c:pt idx="1">
                  <c:v>0.21199999999999999</c:v>
                </c:pt>
                <c:pt idx="2">
                  <c:v>0.13500000000000001</c:v>
                </c:pt>
                <c:pt idx="3">
                  <c:v>0.13500000000000001</c:v>
                </c:pt>
                <c:pt idx="4">
                  <c:v>0.11899999999999999</c:v>
                </c:pt>
                <c:pt idx="5">
                  <c:v>0.104</c:v>
                </c:pt>
                <c:pt idx="6">
                  <c:v>0.104</c:v>
                </c:pt>
                <c:pt idx="7">
                  <c:v>0.104</c:v>
                </c:pt>
                <c:pt idx="8">
                  <c:v>7.8E-2</c:v>
                </c:pt>
                <c:pt idx="9">
                  <c:v>7.8E-2</c:v>
                </c:pt>
              </c:numCache>
            </c:numRef>
          </c:val>
        </c:ser>
        <c:dLbls>
          <c:showLegendKey val="0"/>
          <c:showVal val="0"/>
          <c:showCatName val="0"/>
          <c:showSerName val="0"/>
          <c:showPercent val="0"/>
          <c:showBubbleSize val="0"/>
        </c:dLbls>
        <c:gapWidth val="182"/>
        <c:axId val="402501136"/>
        <c:axId val="402501528"/>
      </c:barChart>
      <c:catAx>
        <c:axId val="4025011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crossAx val="402501528"/>
        <c:crosses val="autoZero"/>
        <c:auto val="1"/>
        <c:lblAlgn val="ctr"/>
        <c:lblOffset val="100"/>
        <c:noMultiLvlLbl val="0"/>
      </c:catAx>
      <c:valAx>
        <c:axId val="40250152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crossAx val="402501136"/>
        <c:crosses val="autoZero"/>
        <c:crossBetween val="between"/>
      </c:valAx>
      <c:spPr>
        <a:noFill/>
        <a:ln>
          <a:noFill/>
        </a:ln>
        <a:effectLst/>
      </c:spPr>
    </c:plotArea>
    <c:plotVisOnly val="1"/>
    <c:dispBlanksAs val="gap"/>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a:latin typeface="Segoe UI" panose="020B0502040204020203" pitchFamily="34" charset="0"/>
          <a:ea typeface="Segoe UI" panose="020B0502040204020203" pitchFamily="34" charset="0"/>
          <a:cs typeface="Segoe UI" panose="020B0502040204020203"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r>
              <a:rPr lang="en-US"/>
              <a:t>Top 10 Most Comprehensive Collections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0"/>
            <c:invertIfNegative val="0"/>
            <c:bubble3D val="0"/>
            <c:spPr>
              <a:solidFill>
                <a:srgbClr val="00B050"/>
              </a:solidFill>
              <a:ln>
                <a:solidFill>
                  <a:srgbClr val="00B050"/>
                </a:solidFill>
              </a:ln>
              <a:effectLst/>
            </c:spPr>
          </c:dPt>
          <c:dPt>
            <c:idx val="1"/>
            <c:invertIfNegative val="0"/>
            <c:bubble3D val="0"/>
            <c:spPr>
              <a:solidFill>
                <a:srgbClr val="00B050"/>
              </a:solidFill>
              <a:ln>
                <a:solidFill>
                  <a:srgbClr val="00B050"/>
                </a:solidFill>
              </a:ln>
              <a:effectLst/>
            </c:spPr>
          </c:dPt>
          <c:dPt>
            <c:idx val="3"/>
            <c:invertIfNegative val="0"/>
            <c:bubble3D val="0"/>
            <c:spPr>
              <a:solidFill>
                <a:srgbClr val="00B050"/>
              </a:solidFill>
              <a:ln>
                <a:solidFill>
                  <a:srgbClr val="00B050"/>
                </a:solidFill>
              </a:ln>
              <a:effectLst/>
            </c:spPr>
          </c:dPt>
          <c:dPt>
            <c:idx val="6"/>
            <c:invertIfNegative val="0"/>
            <c:bubble3D val="0"/>
            <c:spPr>
              <a:solidFill>
                <a:srgbClr val="00B050"/>
              </a:solidFill>
              <a:ln>
                <a:solidFill>
                  <a:srgbClr val="00B050"/>
                </a:solidFill>
              </a:ln>
              <a:effectLst/>
            </c:spPr>
          </c:dPt>
          <c:dPt>
            <c:idx val="7"/>
            <c:invertIfNegative val="0"/>
            <c:bubble3D val="0"/>
            <c:spPr>
              <a:solidFill>
                <a:srgbClr val="FF0000"/>
              </a:solidFill>
              <a:ln>
                <a:solidFill>
                  <a:srgbClr val="FF0000"/>
                </a:solidFill>
              </a:ln>
              <a:effectLst/>
            </c:spPr>
          </c:dPt>
          <c:dPt>
            <c:idx val="8"/>
            <c:invertIfNegative val="0"/>
            <c:bubble3D val="0"/>
            <c:spPr>
              <a:solidFill>
                <a:srgbClr val="FF0000"/>
              </a:solidFill>
              <a:ln>
                <a:solidFill>
                  <a:srgbClr val="FF0000"/>
                </a:solidFill>
              </a:ln>
              <a:effectLst/>
            </c:spPr>
          </c:dPt>
          <c:dPt>
            <c:idx val="9"/>
            <c:invertIfNegative val="0"/>
            <c:bubble3D val="0"/>
            <c:spPr>
              <a:solidFill>
                <a:srgbClr val="00B050"/>
              </a:solidFill>
              <a:ln>
                <a:solidFill>
                  <a:srgbClr val="00B050"/>
                </a:solidFill>
              </a:ln>
              <a:effectLst/>
            </c:spPr>
          </c:dPt>
          <c:dLbls>
            <c:dLbl>
              <c:idx val="0"/>
              <c:layout>
                <c:manualLayout>
                  <c:x val="-2.777777777777676E-3"/>
                  <c:y val="-3.2407407407407406E-2"/>
                </c:manualLayout>
              </c:layout>
              <c:tx>
                <c:rich>
                  <a:bodyPr/>
                  <a:lstStyle/>
                  <a:p>
                    <a:r>
                      <a:rPr lang="en-US"/>
                      <a:t> </a:t>
                    </a:r>
                    <a:fld id="{2ACD1DA9-3E1C-498C-8B76-2B9D3E42F4C5}" type="VALUE">
                      <a:rPr lang="en-US"/>
                      <a:pPr/>
                      <a:t>[VALUE]</a:t>
                    </a:fld>
                    <a:endParaRPr lang="en-US"/>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'Pearse 201602'!$C$2:$C$11</c:f>
              <c:strCache>
                <c:ptCount val="10"/>
                <c:pt idx="0">
                  <c:v>TRINITY COLL DUBLIN </c:v>
                </c:pt>
                <c:pt idx="1">
                  <c:v>NATIONAL LIBR OF IRELAND</c:v>
                </c:pt>
                <c:pt idx="2">
                  <c:v>BOSTON COL</c:v>
                </c:pt>
                <c:pt idx="3">
                  <c:v>UNIV COL DUBLIN</c:v>
                </c:pt>
                <c:pt idx="4">
                  <c:v>UNIV OF NOTRE DAME</c:v>
                </c:pt>
                <c:pt idx="5">
                  <c:v>HARVARD UNIV</c:v>
                </c:pt>
                <c:pt idx="6">
                  <c:v>UNIV COL, CORK</c:v>
                </c:pt>
                <c:pt idx="7">
                  <c:v>BRITISH LIBR</c:v>
                </c:pt>
                <c:pt idx="8">
                  <c:v>BRITISH LIBR REFERENCE COLLECTIONS</c:v>
                </c:pt>
                <c:pt idx="9">
                  <c:v>MAYNOOTH UNIV</c:v>
                </c:pt>
              </c:strCache>
            </c:strRef>
          </c:cat>
          <c:val>
            <c:numRef>
              <c:f>'Pearse 201602'!$B$2:$B$11</c:f>
              <c:numCache>
                <c:formatCode>0%</c:formatCode>
                <c:ptCount val="10"/>
                <c:pt idx="0">
                  <c:v>0.26100000000000001</c:v>
                </c:pt>
                <c:pt idx="1">
                  <c:v>0.26100000000000001</c:v>
                </c:pt>
                <c:pt idx="2">
                  <c:v>0.26100000000000001</c:v>
                </c:pt>
                <c:pt idx="3">
                  <c:v>0.21299999999999999</c:v>
                </c:pt>
                <c:pt idx="4">
                  <c:v>0.193</c:v>
                </c:pt>
                <c:pt idx="5">
                  <c:v>0.17699999999999999</c:v>
                </c:pt>
                <c:pt idx="6">
                  <c:v>0.17699999999999999</c:v>
                </c:pt>
                <c:pt idx="7">
                  <c:v>0.17299999999999999</c:v>
                </c:pt>
                <c:pt idx="8">
                  <c:v>0.17299999999999999</c:v>
                </c:pt>
                <c:pt idx="9">
                  <c:v>0.16500000000000001</c:v>
                </c:pt>
              </c:numCache>
            </c:numRef>
          </c:val>
        </c:ser>
        <c:dLbls>
          <c:showLegendKey val="0"/>
          <c:showVal val="0"/>
          <c:showCatName val="0"/>
          <c:showSerName val="0"/>
          <c:showPercent val="0"/>
          <c:showBubbleSize val="0"/>
        </c:dLbls>
        <c:gapWidth val="182"/>
        <c:axId val="402502704"/>
        <c:axId val="402503096"/>
      </c:barChart>
      <c:catAx>
        <c:axId val="402502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crossAx val="402503096"/>
        <c:crosses val="autoZero"/>
        <c:auto val="1"/>
        <c:lblAlgn val="ctr"/>
        <c:lblOffset val="100"/>
        <c:noMultiLvlLbl val="0"/>
      </c:catAx>
      <c:valAx>
        <c:axId val="40250309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crossAx val="402502704"/>
        <c:crosses val="autoZero"/>
        <c:crossBetween val="between"/>
      </c:valAx>
      <c:spPr>
        <a:noFill/>
        <a:ln>
          <a:noFill/>
        </a:ln>
        <a:effectLst/>
      </c:spPr>
    </c:plotArea>
    <c:plotVisOnly val="1"/>
    <c:dispBlanksAs val="gap"/>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a:latin typeface="Segoe UI" panose="020B0502040204020203" pitchFamily="34" charset="0"/>
          <a:ea typeface="Segoe UI" panose="020B0502040204020203" pitchFamily="34" charset="0"/>
          <a:cs typeface="Segoe UI" panose="020B0502040204020203"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r>
              <a:rPr lang="en-US"/>
              <a:t>Top 10 Most Comprehensive Collections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Pt>
            <c:idx val="2"/>
            <c:invertIfNegative val="0"/>
            <c:bubble3D val="0"/>
            <c:spPr>
              <a:solidFill>
                <a:srgbClr val="FF0000"/>
              </a:solidFill>
              <a:ln>
                <a:solidFill>
                  <a:srgbClr val="FF0000"/>
                </a:solidFill>
              </a:ln>
              <a:effectLst/>
            </c:spPr>
          </c:dPt>
          <c:dPt>
            <c:idx val="4"/>
            <c:invertIfNegative val="0"/>
            <c:bubble3D val="0"/>
            <c:spPr>
              <a:solidFill>
                <a:srgbClr val="FF0000"/>
              </a:solidFill>
              <a:ln>
                <a:solidFill>
                  <a:srgbClr val="FF0000"/>
                </a:solidFill>
              </a:ln>
              <a:effectLst/>
            </c:spPr>
          </c:dPt>
          <c:dLbls>
            <c:dLbl>
              <c:idx val="0"/>
              <c:layout>
                <c:manualLayout>
                  <c:x val="-1.0185067526415994E-16"/>
                  <c:y val="-7.407407407407407E-2"/>
                </c:manualLayout>
              </c:layout>
              <c:tx>
                <c:rich>
                  <a:bodyPr/>
                  <a:lstStyle/>
                  <a:p>
                    <a:r>
                      <a:rPr lang="en-US" baseline="0"/>
                      <a:t> </a:t>
                    </a:r>
                    <a:fld id="{55DBF340-D662-4809-90A2-6A92CC6A63D5}" type="VALUE">
                      <a:rPr lang="en-US" baseline="0"/>
                      <a:pPr/>
                      <a:t>[VALUE]</a:t>
                    </a:fld>
                    <a:endParaRPr lang="en-US" baseline="0"/>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wedgeRectCallout">
                    <a:avLst/>
                  </a:prstGeom>
                  <a:noFill/>
                  <a:ln>
                    <a:noFill/>
                  </a:ln>
                </c15:spPr>
                <c15:showLeaderLines val="0"/>
              </c:ext>
            </c:extLst>
          </c:dLbls>
          <c:cat>
            <c:strRef>
              <c:f>'Yeats 201602'!$C$2:$C$11</c:f>
              <c:strCache>
                <c:ptCount val="10"/>
                <c:pt idx="0">
                  <c:v>UNIV OF N CAROLINA, CHAPEL HILL</c:v>
                </c:pt>
                <c:pt idx="1">
                  <c:v>NEW YORK PUB LIBR </c:v>
                </c:pt>
                <c:pt idx="2">
                  <c:v>BRITISH LIBR REFERENCE COLLECTIONS</c:v>
                </c:pt>
                <c:pt idx="3">
                  <c:v>INDIANA UNIV</c:v>
                </c:pt>
                <c:pt idx="4">
                  <c:v>BRITISH LIBR</c:v>
                </c:pt>
                <c:pt idx="5">
                  <c:v>NORTHWESTERN UNIV </c:v>
                </c:pt>
                <c:pt idx="6">
                  <c:v>EMORY UNIV</c:v>
                </c:pt>
                <c:pt idx="7">
                  <c:v>YALE UNIV LIBR</c:v>
                </c:pt>
                <c:pt idx="8">
                  <c:v>BOSTON COL</c:v>
                </c:pt>
                <c:pt idx="9">
                  <c:v>WAKE FOREST UNIV</c:v>
                </c:pt>
              </c:strCache>
            </c:strRef>
          </c:cat>
          <c:val>
            <c:numRef>
              <c:f>'Yeats 201602'!$B$2:$B$11</c:f>
              <c:numCache>
                <c:formatCode>0%</c:formatCode>
                <c:ptCount val="10"/>
                <c:pt idx="0">
                  <c:v>0.25</c:v>
                </c:pt>
                <c:pt idx="1">
                  <c:v>0.14399999999999999</c:v>
                </c:pt>
                <c:pt idx="2">
                  <c:v>0.14099999999999999</c:v>
                </c:pt>
                <c:pt idx="3">
                  <c:v>0.124</c:v>
                </c:pt>
                <c:pt idx="4">
                  <c:v>0.11899999999999999</c:v>
                </c:pt>
                <c:pt idx="5">
                  <c:v>0.11799999999999999</c:v>
                </c:pt>
                <c:pt idx="6">
                  <c:v>0.115</c:v>
                </c:pt>
                <c:pt idx="7">
                  <c:v>0.115</c:v>
                </c:pt>
                <c:pt idx="8">
                  <c:v>0.114</c:v>
                </c:pt>
                <c:pt idx="9">
                  <c:v>0.113</c:v>
                </c:pt>
              </c:numCache>
            </c:numRef>
          </c:val>
        </c:ser>
        <c:dLbls>
          <c:showLegendKey val="0"/>
          <c:showVal val="0"/>
          <c:showCatName val="0"/>
          <c:showSerName val="0"/>
          <c:showPercent val="0"/>
          <c:showBubbleSize val="0"/>
        </c:dLbls>
        <c:gapWidth val="182"/>
        <c:axId val="403073328"/>
        <c:axId val="403073720"/>
      </c:barChart>
      <c:catAx>
        <c:axId val="4030733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crossAx val="403073720"/>
        <c:crosses val="autoZero"/>
        <c:auto val="1"/>
        <c:lblAlgn val="ctr"/>
        <c:lblOffset val="100"/>
        <c:noMultiLvlLbl val="0"/>
      </c:catAx>
      <c:valAx>
        <c:axId val="4030737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pPr>
            <a:endParaRPr lang="en-US"/>
          </a:p>
        </c:txPr>
        <c:crossAx val="403073328"/>
        <c:crosses val="autoZero"/>
        <c:crossBetween val="between"/>
      </c:valAx>
      <c:spPr>
        <a:noFill/>
        <a:ln>
          <a:noFill/>
        </a:ln>
        <a:effectLst/>
      </c:spPr>
    </c:plotArea>
    <c:plotVisOnly val="1"/>
    <c:dispBlanksAs val="gap"/>
    <c:showDLblsOverMax val="0"/>
  </c:chart>
  <c:spPr>
    <a:solidFill>
      <a:schemeClr val="bg1"/>
    </a:solidFill>
    <a:ln>
      <a:noFill/>
    </a:ln>
    <a:effectLst>
      <a:outerShdw blurRad="50800" dist="38100" dir="2700000" algn="tl" rotWithShape="0">
        <a:prstClr val="black">
          <a:alpha val="40000"/>
        </a:prstClr>
      </a:outerShdw>
    </a:effectLst>
  </c:spPr>
  <c:txPr>
    <a:bodyPr/>
    <a:lstStyle/>
    <a:p>
      <a:pPr>
        <a:defRPr>
          <a:latin typeface="Segoe UI" panose="020B0502040204020203" pitchFamily="34" charset="0"/>
          <a:ea typeface="Segoe UI" panose="020B0502040204020203" pitchFamily="34" charset="0"/>
          <a:cs typeface="Segoe UI" panose="020B050204020402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28CCC-898B-4A4C-913E-82D78A21AA61}" type="datetimeFigureOut">
              <a:rPr lang="en-US" smtClean="0"/>
              <a:t>4/28/2016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6CBF31-E377-4DB2-8BAA-15E33202D9C0}" type="slidenum">
              <a:rPr lang="en-US" smtClean="0"/>
              <a:t>‹#›</a:t>
            </a:fld>
            <a:endParaRPr lang="en-US"/>
          </a:p>
        </p:txBody>
      </p:sp>
    </p:spTree>
    <p:extLst>
      <p:ext uri="{BB962C8B-B14F-4D97-AF65-F5344CB8AC3E}">
        <p14:creationId xmlns:p14="http://schemas.microsoft.com/office/powerpoint/2010/main" val="3585081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Top – James</a:t>
            </a:r>
            <a:r>
              <a:rPr lang="en-US" baseline="0" dirty="0" smtClean="0"/>
              <a:t> Joyce Library, University College Dublin. I noted that I graduated with a degree in English Language and Literature from UCD. </a:t>
            </a:r>
          </a:p>
          <a:p>
            <a:r>
              <a:rPr lang="en-US" baseline="0" dirty="0" smtClean="0"/>
              <a:t>Bottom – the Brazen Head (left) is the oldest pub in Dublin Ireland. This has inspired the Brazen Head (right) in Dublin, Ohio, where OCLC HQ is. </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4</a:t>
            </a:fld>
            <a:endParaRPr lang="en-US"/>
          </a:p>
        </p:txBody>
      </p:sp>
    </p:spTree>
    <p:extLst>
      <p:ext uri="{BB962C8B-B14F-4D97-AF65-F5344CB8AC3E}">
        <p14:creationId xmlns:p14="http://schemas.microsoft.com/office/powerpoint/2010/main" val="112513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 sources we work with in OCLC Research. </a:t>
            </a:r>
          </a:p>
          <a:p>
            <a:r>
              <a:rPr lang="en-US" dirty="0" err="1" smtClean="0"/>
              <a:t>WorldCat</a:t>
            </a:r>
            <a:r>
              <a:rPr lang="en-US" dirty="0" smtClean="0"/>
              <a:t> is the</a:t>
            </a:r>
            <a:r>
              <a:rPr lang="en-US" baseline="0" dirty="0" smtClean="0"/>
              <a:t> best proxy we have for the print scholarly record. </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14</a:t>
            </a:fld>
            <a:endParaRPr lang="en-US"/>
          </a:p>
        </p:txBody>
      </p:sp>
    </p:spTree>
    <p:extLst>
      <p:ext uri="{BB962C8B-B14F-4D97-AF65-F5344CB8AC3E}">
        <p14:creationId xmlns:p14="http://schemas.microsoft.com/office/powerpoint/2010/main" val="5824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EntityJS</a:t>
            </a:r>
            <a:r>
              <a:rPr lang="en-US" sz="1200" kern="1200" dirty="0" smtClean="0">
                <a:solidFill>
                  <a:schemeClr val="tx1"/>
                </a:solidFill>
                <a:effectLst/>
                <a:latin typeface="+mn-lt"/>
                <a:ea typeface="+mn-ea"/>
                <a:cs typeface="+mn-cs"/>
              </a:rPr>
              <a:t> is an OCLC Research prototype for searching across, exploring, and interacting with Linked Data. Using OCLC’s linked data as a starting point, </a:t>
            </a:r>
            <a:r>
              <a:rPr lang="en-US" sz="1200" kern="1200" dirty="0" err="1" smtClean="0">
                <a:solidFill>
                  <a:schemeClr val="tx1"/>
                </a:solidFill>
                <a:effectLst/>
                <a:latin typeface="+mn-lt"/>
                <a:ea typeface="+mn-ea"/>
                <a:cs typeface="+mn-cs"/>
              </a:rPr>
              <a:t>EntityJS</a:t>
            </a:r>
            <a:r>
              <a:rPr lang="en-US" sz="1200" kern="1200" dirty="0" smtClean="0">
                <a:solidFill>
                  <a:schemeClr val="tx1"/>
                </a:solidFill>
                <a:effectLst/>
                <a:latin typeface="+mn-lt"/>
                <a:ea typeface="+mn-ea"/>
                <a:cs typeface="+mn-cs"/>
              </a:rPr>
              <a:t> provides a way to expand search results to discover not only bibliographic items but also entities associated with bibliographic items such as People, Places, Events, Subjects and Organizations. The application pulls data from a variety of sources such as WorldCat.org, OCLC Works, VIAF, FAST, </a:t>
            </a:r>
            <a:r>
              <a:rPr lang="en-US" sz="1200" kern="1200" dirty="0" err="1" smtClean="0">
                <a:solidFill>
                  <a:schemeClr val="tx1"/>
                </a:solidFill>
                <a:effectLst/>
                <a:latin typeface="+mn-lt"/>
                <a:ea typeface="+mn-ea"/>
                <a:cs typeface="+mn-cs"/>
              </a:rPr>
              <a:t>DBpedia</a:t>
            </a:r>
            <a:r>
              <a:rPr lang="en-US" sz="1200" kern="1200" dirty="0" smtClean="0">
                <a:solidFill>
                  <a:schemeClr val="tx1"/>
                </a:solidFill>
                <a:effectLst/>
                <a:latin typeface="+mn-lt"/>
                <a:ea typeface="+mn-ea"/>
                <a:cs typeface="+mn-cs"/>
              </a:rPr>
              <a:t>, Wikidata.org and </a:t>
            </a:r>
            <a:r>
              <a:rPr lang="en-US" sz="1200" kern="1200" dirty="0" err="1" smtClean="0">
                <a:solidFill>
                  <a:schemeClr val="tx1"/>
                </a:solidFill>
                <a:effectLst/>
                <a:latin typeface="+mn-lt"/>
                <a:ea typeface="+mn-ea"/>
                <a:cs typeface="+mn-cs"/>
              </a:rPr>
              <a:t>GeoNames</a:t>
            </a:r>
            <a:r>
              <a:rPr lang="en-US" sz="1200" kern="1200" dirty="0" smtClean="0">
                <a:solidFill>
                  <a:schemeClr val="tx1"/>
                </a:solidFill>
                <a:effectLst/>
                <a:latin typeface="+mn-lt"/>
                <a:ea typeface="+mn-ea"/>
                <a:cs typeface="+mn-cs"/>
              </a:rPr>
              <a:t>. These diverse but connected resources support an entity-oriented discovery experience, a departure from the record-oriented view common in most library systems.</a:t>
            </a:r>
          </a:p>
          <a:p>
            <a:r>
              <a:rPr lang="en-US" sz="1200" kern="1200" dirty="0" smtClean="0">
                <a:solidFill>
                  <a:schemeClr val="tx1"/>
                </a:solidFill>
                <a:effectLst/>
                <a:latin typeface="+mn-lt"/>
                <a:ea typeface="+mn-ea"/>
                <a:cs typeface="+mn-cs"/>
              </a:rPr>
              <a:t> </a:t>
            </a:r>
          </a:p>
          <a:p>
            <a:r>
              <a:rPr lang="en-US" sz="1200" kern="1200" dirty="0" err="1" smtClean="0">
                <a:solidFill>
                  <a:schemeClr val="tx1"/>
                </a:solidFill>
                <a:effectLst/>
                <a:latin typeface="+mn-lt"/>
                <a:ea typeface="+mn-ea"/>
                <a:cs typeface="+mn-cs"/>
              </a:rPr>
              <a:t>EntityJS</a:t>
            </a:r>
            <a:r>
              <a:rPr lang="en-US" sz="1200" kern="1200" dirty="0" smtClean="0">
                <a:solidFill>
                  <a:schemeClr val="tx1"/>
                </a:solidFill>
                <a:effectLst/>
                <a:latin typeface="+mn-lt"/>
                <a:ea typeface="+mn-ea"/>
                <a:cs typeface="+mn-cs"/>
              </a:rPr>
              <a:t> is helping us better understand what kinds of data processes and system architectures will work well for RDF Triples ... the basic subject-predicate-object relationships of Linked Data. It provides OCLC researchers with a human-friendly interface for testing discovery and navigation of Linked Data resources, and is part of a testbed for experimenting with user-contributed Linked Data.</a:t>
            </a:r>
          </a:p>
          <a:p>
            <a:endParaRPr lang="en-US" dirty="0" smtClean="0"/>
          </a:p>
        </p:txBody>
      </p:sp>
      <p:sp>
        <p:nvSpPr>
          <p:cNvPr id="4" name="Slide Number Placeholder 3"/>
          <p:cNvSpPr>
            <a:spLocks noGrp="1"/>
          </p:cNvSpPr>
          <p:nvPr>
            <p:ph type="sldNum" sz="quarter" idx="10"/>
          </p:nvPr>
        </p:nvSpPr>
        <p:spPr/>
        <p:txBody>
          <a:bodyPr/>
          <a:lstStyle/>
          <a:p>
            <a:fld id="{256CBF31-E377-4DB2-8BAA-15E33202D9C0}" type="slidenum">
              <a:rPr lang="en-US" smtClean="0"/>
              <a:t>15</a:t>
            </a:fld>
            <a:endParaRPr lang="en-US"/>
          </a:p>
        </p:txBody>
      </p:sp>
    </p:spTree>
    <p:extLst>
      <p:ext uri="{BB962C8B-B14F-4D97-AF65-F5344CB8AC3E}">
        <p14:creationId xmlns:p14="http://schemas.microsoft.com/office/powerpoint/2010/main" val="3279678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Distant reading – reading</a:t>
            </a:r>
            <a:r>
              <a:rPr lang="en-US" baseline="0" dirty="0" smtClean="0"/>
              <a:t> at a scale above the individual text. Library-scale. Corpus-scale. ….</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20</a:t>
            </a:fld>
            <a:endParaRPr lang="en-US"/>
          </a:p>
        </p:txBody>
      </p:sp>
    </p:spTree>
    <p:extLst>
      <p:ext uri="{BB962C8B-B14F-4D97-AF65-F5344CB8AC3E}">
        <p14:creationId xmlns:p14="http://schemas.microsoft.com/office/powerpoint/2010/main" val="775401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WorldCat</a:t>
            </a:r>
            <a:r>
              <a:rPr lang="en-US" dirty="0" smtClean="0"/>
              <a:t> identities provides a </a:t>
            </a:r>
            <a:r>
              <a:rPr lang="en-US" dirty="0" err="1" smtClean="0"/>
              <a:t>glancable</a:t>
            </a:r>
            <a:r>
              <a:rPr lang="en-US" baseline="0" dirty="0" smtClean="0"/>
              <a:t> profile of an author’s publications. </a:t>
            </a:r>
          </a:p>
          <a:p>
            <a:endParaRPr lang="en-US" baseline="0" dirty="0" smtClean="0"/>
          </a:p>
          <a:p>
            <a:r>
              <a:rPr lang="en-US" baseline="0" dirty="0" smtClean="0"/>
              <a:t>Interesting to see what this says about the author’s reception/reputation/etc. </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22</a:t>
            </a:fld>
            <a:endParaRPr lang="en-US"/>
          </a:p>
        </p:txBody>
      </p:sp>
    </p:spTree>
    <p:extLst>
      <p:ext uri="{BB962C8B-B14F-4D97-AF65-F5344CB8AC3E}">
        <p14:creationId xmlns:p14="http://schemas.microsoft.com/office/powerpoint/2010/main" val="3135891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aggregating library holdings data, we can see the impact of individual authors in shaping our cultural understanding of ‘place’.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Rather</a:t>
            </a:r>
            <a:r>
              <a:rPr lang="en-US" baseline="0" dirty="0" smtClean="0"/>
              <a:t> than simply counting the publications associated with Dublin and these authors, we computed the aggregate library holdings for their works.  This provides a measure of the ‘weight’ of these works and authors in the published record:  thousands of libraries around the world have acquired this content.  </a:t>
            </a:r>
            <a:endParaRPr lang="en-US" dirty="0" smtClean="0"/>
          </a:p>
          <a:p>
            <a:endParaRPr lang="en-US" baseline="0" dirty="0" smtClean="0"/>
          </a:p>
          <a:p>
            <a:r>
              <a:rPr lang="en-US" baseline="0" dirty="0" smtClean="0"/>
              <a:t>Data based on co-occurrence of author name (VIAF ID) and Dublin geographic heading (FAST ID) in February 2016 </a:t>
            </a:r>
            <a:r>
              <a:rPr lang="en-US" baseline="0" dirty="0" err="1" smtClean="0"/>
              <a:t>WorldCat</a:t>
            </a:r>
            <a:r>
              <a:rPr lang="en-US" baseline="0" dirty="0" smtClean="0"/>
              <a:t> snapshot.  </a:t>
            </a:r>
          </a:p>
          <a:p>
            <a:endParaRPr lang="en-US" dirty="0" smtClean="0"/>
          </a:p>
        </p:txBody>
      </p:sp>
      <p:sp>
        <p:nvSpPr>
          <p:cNvPr id="4" name="Slide Number Placeholder 3"/>
          <p:cNvSpPr>
            <a:spLocks noGrp="1"/>
          </p:cNvSpPr>
          <p:nvPr>
            <p:ph type="sldNum" sz="quarter" idx="10"/>
          </p:nvPr>
        </p:nvSpPr>
        <p:spPr/>
        <p:txBody>
          <a:bodyPr/>
          <a:lstStyle/>
          <a:p>
            <a:fld id="{F907641F-BC79-496C-BB5E-A54163B299D4}" type="slidenum">
              <a:rPr lang="en-US" smtClean="0"/>
              <a:t>24</a:t>
            </a:fld>
            <a:endParaRPr lang="en-US"/>
          </a:p>
        </p:txBody>
      </p:sp>
    </p:spTree>
    <p:extLst>
      <p:ext uri="{BB962C8B-B14F-4D97-AF65-F5344CB8AC3E}">
        <p14:creationId xmlns:p14="http://schemas.microsoft.com/office/powerpoint/2010/main" val="1775223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analyze aggregated library data to identify</a:t>
            </a:r>
            <a:r>
              <a:rPr lang="en-US" baseline="0" dirty="0" smtClean="0"/>
              <a:t> “important” authors based on their publication record and their relative success in gaining library shelf-share.  Here, we have divided the total library holdings for each author by the number of titles (related to Ireland) that they have published.  An author with just two best-selling publications will do better in a ranked list like this than a scholar who has published a dozen titles that are not widely collected.  So the list is not a measure of the intrinsic merits of individual authors or titles, but a view of how successful they have been in penetrating the global library market.</a:t>
            </a:r>
          </a:p>
          <a:p>
            <a:endParaRPr lang="en-US" baseline="0" dirty="0" smtClean="0"/>
          </a:p>
          <a:p>
            <a:r>
              <a:rPr lang="en-US" baseline="0" dirty="0" smtClean="0"/>
              <a:t>In general, lists like this will favor authors whose works are widely collected by public libraries.</a:t>
            </a:r>
          </a:p>
          <a:p>
            <a:endParaRPr lang="en-US" baseline="0" dirty="0" smtClean="0"/>
          </a:p>
          <a:p>
            <a:r>
              <a:rPr lang="en-US" dirty="0" smtClean="0"/>
              <a:t>This</a:t>
            </a:r>
            <a:r>
              <a:rPr lang="en-US" baseline="0" dirty="0" smtClean="0"/>
              <a:t> is an important dimension of cultural production and the dissemination of national identity.  For many readers in the US, Ireland is genuinely a fiction.</a:t>
            </a:r>
            <a:endParaRPr lang="en-US" dirty="0"/>
          </a:p>
        </p:txBody>
      </p:sp>
      <p:sp>
        <p:nvSpPr>
          <p:cNvPr id="4" name="Slide Number Placeholder 3"/>
          <p:cNvSpPr>
            <a:spLocks noGrp="1"/>
          </p:cNvSpPr>
          <p:nvPr>
            <p:ph type="sldNum" sz="quarter" idx="10"/>
          </p:nvPr>
        </p:nvSpPr>
        <p:spPr/>
        <p:txBody>
          <a:bodyPr/>
          <a:lstStyle/>
          <a:p>
            <a:fld id="{F907641F-BC79-496C-BB5E-A54163B299D4}" type="slidenum">
              <a:rPr lang="en-US" smtClean="0"/>
              <a:t>25</a:t>
            </a:fld>
            <a:endParaRPr lang="en-US"/>
          </a:p>
        </p:txBody>
      </p:sp>
    </p:spTree>
    <p:extLst>
      <p:ext uri="{BB962C8B-B14F-4D97-AF65-F5344CB8AC3E}">
        <p14:creationId xmlns:p14="http://schemas.microsoft.com/office/powerpoint/2010/main" val="2160742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identify materials about Ireland, the </a:t>
            </a:r>
            <a:r>
              <a:rPr lang="en-US" sz="1200" kern="1200" dirty="0" err="1" smtClean="0">
                <a:solidFill>
                  <a:schemeClr val="tx1"/>
                </a:solidFill>
                <a:effectLst/>
                <a:latin typeface="+mn-lt"/>
                <a:ea typeface="+mn-ea"/>
                <a:cs typeface="+mn-cs"/>
              </a:rPr>
              <a:t>WorldCat</a:t>
            </a:r>
            <a:r>
              <a:rPr lang="en-US" sz="1200" kern="1200" dirty="0" smtClean="0">
                <a:solidFill>
                  <a:schemeClr val="tx1"/>
                </a:solidFill>
                <a:effectLst/>
                <a:latin typeface="+mn-lt"/>
                <a:ea typeface="+mn-ea"/>
                <a:cs typeface="+mn-cs"/>
              </a:rPr>
              <a:t> database was scanned to identify all records that contained at least one FAST subject heading that included a string constituting a direct reference to Ireland: i.e., “Ireland” or “Irish”. Headings referencing “Northern Ireland” were filtered out. All FAST subject facets were analyzed: topical, geographic, chronological, personal names, corporate names, events, form, and genre. These headings constituted a core set of Ireland-related subject headings. Any </a:t>
            </a:r>
            <a:r>
              <a:rPr lang="en-US" sz="1200" kern="1200" dirty="0" err="1" smtClean="0">
                <a:solidFill>
                  <a:schemeClr val="tx1"/>
                </a:solidFill>
                <a:effectLst/>
                <a:latin typeface="+mn-lt"/>
                <a:ea typeface="+mn-ea"/>
                <a:cs typeface="+mn-cs"/>
              </a:rPr>
              <a:t>WorldCat</a:t>
            </a:r>
            <a:r>
              <a:rPr lang="en-US" sz="1200" kern="1200" dirty="0" smtClean="0">
                <a:solidFill>
                  <a:schemeClr val="tx1"/>
                </a:solidFill>
                <a:effectLst/>
                <a:latin typeface="+mn-lt"/>
                <a:ea typeface="+mn-ea"/>
                <a:cs typeface="+mn-cs"/>
              </a:rPr>
              <a:t> record containing one of these subject headings, or a Geographic Area Code of “e-</a:t>
            </a:r>
            <a:r>
              <a:rPr lang="en-US" sz="1200" kern="1200" dirty="0" err="1" smtClean="0">
                <a:solidFill>
                  <a:schemeClr val="tx1"/>
                </a:solidFill>
                <a:effectLst/>
                <a:latin typeface="+mn-lt"/>
                <a:ea typeface="+mn-ea"/>
                <a:cs typeface="+mn-cs"/>
              </a:rPr>
              <a:t>ie</a:t>
            </a:r>
            <a:r>
              <a:rPr lang="en-US" sz="1200" kern="1200" dirty="0" smtClean="0">
                <a:solidFill>
                  <a:schemeClr val="tx1"/>
                </a:solidFill>
                <a:effectLst/>
                <a:latin typeface="+mn-lt"/>
                <a:ea typeface="+mn-ea"/>
                <a:cs typeface="+mn-cs"/>
              </a:rPr>
              <a:t>” (Ireland), was retained. The next step was to extract all of the FAST headings in </a:t>
            </a:r>
            <a:r>
              <a:rPr lang="en-US" sz="1200" kern="1200" dirty="0" err="1" smtClean="0">
                <a:solidFill>
                  <a:schemeClr val="tx1"/>
                </a:solidFill>
                <a:effectLst/>
                <a:latin typeface="+mn-lt"/>
                <a:ea typeface="+mn-ea"/>
                <a:cs typeface="+mn-cs"/>
              </a:rPr>
              <a:t>WorldCat</a:t>
            </a:r>
            <a:r>
              <a:rPr lang="en-US" sz="1200" kern="1200" dirty="0" smtClean="0">
                <a:solidFill>
                  <a:schemeClr val="tx1"/>
                </a:solidFill>
                <a:effectLst/>
                <a:latin typeface="+mn-lt"/>
                <a:ea typeface="+mn-ea"/>
                <a:cs typeface="+mn-cs"/>
              </a:rPr>
              <a:t> that co-occurred with the core Ireland-related headings. These were ranked by frequency of occurrence (i.e., number of records in which each heading co-occurred with a core Ireland-related heading). All of the headings that co-occurred ten or more times with one of the core Ireland-related headings were reviewed to assess whether they were also Ireland-related. Given the list of subject headings that survived the review, a second scan of </a:t>
            </a:r>
            <a:r>
              <a:rPr lang="en-US" sz="1200" kern="1200" dirty="0" err="1" smtClean="0">
                <a:solidFill>
                  <a:schemeClr val="tx1"/>
                </a:solidFill>
                <a:effectLst/>
                <a:latin typeface="+mn-lt"/>
                <a:ea typeface="+mn-ea"/>
                <a:cs typeface="+mn-cs"/>
              </a:rPr>
              <a:t>WorldCat</a:t>
            </a:r>
            <a:r>
              <a:rPr lang="en-US" sz="1200" kern="1200" dirty="0" smtClean="0">
                <a:solidFill>
                  <a:schemeClr val="tx1"/>
                </a:solidFill>
                <a:effectLst/>
                <a:latin typeface="+mn-lt"/>
                <a:ea typeface="+mn-ea"/>
                <a:cs typeface="+mn-cs"/>
              </a:rPr>
              <a:t> was performed to identify all records that contained any of these headings, regardless of whether or not they co-occurred with one of the core Ireland-related headings. The resulting record set was then merged with the first record set produced by the core Ireland-related headings alone, for a total of 417,988 records.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publications represented by these records account for more than 10 million holdings in library collections worldwide.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Similar analyses done for Scotland and New Zealand indicate that, on average, Ireland-related materials are more widely held than Scottish- or New Zealand-related materials.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6CBF31-E377-4DB2-8BAA-15E33202D9C0}" type="slidenum">
              <a:rPr lang="en-US" smtClean="0"/>
              <a:t>29</a:t>
            </a:fld>
            <a:endParaRPr lang="en-US"/>
          </a:p>
        </p:txBody>
      </p:sp>
    </p:spTree>
    <p:extLst>
      <p:ext uri="{BB962C8B-B14F-4D97-AF65-F5344CB8AC3E}">
        <p14:creationId xmlns:p14="http://schemas.microsoft.com/office/powerpoint/2010/main" val="27413557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map shows the largest national concentrations of Ireland-related publications outside of Ireland, as represented by their presence in domestic library collections. The ranking is based on each country’s total holdings of the 417,988 publications identified as being about Ireland. The ranking of the ten largest concentrations correlates with a recent ranking of the most common destinations of the Irish diaspora.</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30</a:t>
            </a:fld>
            <a:endParaRPr lang="en-US"/>
          </a:p>
        </p:txBody>
      </p:sp>
    </p:spTree>
    <p:extLst>
      <p:ext uri="{BB962C8B-B14F-4D97-AF65-F5344CB8AC3E}">
        <p14:creationId xmlns:p14="http://schemas.microsoft.com/office/powerpoint/2010/main" val="1763191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largest institutional collections of Irish-related publications (national libraries excluded). The ranking is based on each institution’s total holdings of the 417,988 publications identified as being about Ireland.</a:t>
            </a:r>
          </a:p>
          <a:p>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31</a:t>
            </a:fld>
            <a:endParaRPr lang="en-US"/>
          </a:p>
        </p:txBody>
      </p:sp>
    </p:spTree>
    <p:extLst>
      <p:ext uri="{BB962C8B-B14F-4D97-AF65-F5344CB8AC3E}">
        <p14:creationId xmlns:p14="http://schemas.microsoft.com/office/powerpoint/2010/main" val="1252197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Most popular works about Ireland and the Irish, ranked by total global library holdings. Each work consists of all related publications that have been explicitly cataloged as being “about Ireland”. </a:t>
            </a:r>
          </a:p>
          <a:p>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32</a:t>
            </a:fld>
            <a:endParaRPr lang="en-US"/>
          </a:p>
        </p:txBody>
      </p:sp>
    </p:spTree>
    <p:extLst>
      <p:ext uri="{BB962C8B-B14F-4D97-AF65-F5344CB8AC3E}">
        <p14:creationId xmlns:p14="http://schemas.microsoft.com/office/powerpoint/2010/main" val="2579153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Finders are experimental work-based systems developed by OCLC Research. This shows works</a:t>
            </a:r>
            <a:r>
              <a:rPr lang="en-US" baseline="0" dirty="0" smtClean="0"/>
              <a:t> ranked by library holdings. </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5</a:t>
            </a:fld>
            <a:endParaRPr lang="en-US"/>
          </a:p>
        </p:txBody>
      </p:sp>
    </p:spTree>
    <p:extLst>
      <p:ext uri="{BB962C8B-B14F-4D97-AF65-F5344CB8AC3E}">
        <p14:creationId xmlns:p14="http://schemas.microsoft.com/office/powerpoint/2010/main" val="2953367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Word cloud built from the most frequently-occurring subject headings associated with musical recordings about Ireland.</a:t>
            </a:r>
          </a:p>
          <a:p>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33</a:t>
            </a:fld>
            <a:endParaRPr lang="en-US"/>
          </a:p>
        </p:txBody>
      </p:sp>
    </p:spTree>
    <p:extLst>
      <p:ext uri="{BB962C8B-B14F-4D97-AF65-F5344CB8AC3E}">
        <p14:creationId xmlns:p14="http://schemas.microsoft.com/office/powerpoint/2010/main" val="17304155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largest institutional collections of Irish-related musical recordings (national libraries excluded). The ranking is based on each institution’s total holdings of the 14,922 musical recordings identified as being about Ireland.</a:t>
            </a:r>
          </a:p>
          <a:p>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34</a:t>
            </a:fld>
            <a:endParaRPr lang="en-US"/>
          </a:p>
        </p:txBody>
      </p:sp>
    </p:spTree>
    <p:extLst>
      <p:ext uri="{BB962C8B-B14F-4D97-AF65-F5344CB8AC3E}">
        <p14:creationId xmlns:p14="http://schemas.microsoft.com/office/powerpoint/2010/main" val="4164371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Library</a:t>
            </a:r>
            <a:r>
              <a:rPr lang="en-US" baseline="0" dirty="0" smtClean="0"/>
              <a:t> data in </a:t>
            </a:r>
            <a:r>
              <a:rPr lang="en-US" baseline="0" dirty="0" err="1" smtClean="0"/>
              <a:t>WorldCat</a:t>
            </a:r>
            <a:r>
              <a:rPr lang="en-US" baseline="0" dirty="0" smtClean="0"/>
              <a:t> is mostly about decisions that have already been made – acquisitions that were made in the past.  But in some cases, the concentration of holdings associated with vendors to the library community tells us something about the continued market interests in a topic.</a:t>
            </a:r>
          </a:p>
          <a:p>
            <a:endParaRPr lang="en-US" baseline="0" dirty="0" smtClean="0"/>
          </a:p>
          <a:p>
            <a:r>
              <a:rPr lang="en-US" baseline="0" dirty="0" smtClean="0"/>
              <a:t>To measure comprehensiveness, we first extract all the library holdings associated with a given author or subject identifier.  We then calculate the total number of works associated with the heading, and compute the percentage of works held by individual libraries.  Libraries are then ranked according to the breadth of their holdings (their “coverage”) related to the topic or author of interest.</a:t>
            </a:r>
          </a:p>
          <a:p>
            <a:endParaRPr lang="en-US" baseline="0" dirty="0" smtClean="0"/>
          </a:p>
          <a:p>
            <a:r>
              <a:rPr lang="en-US" baseline="0" dirty="0" smtClean="0"/>
              <a:t>More information on the methods behind this work is available here:  http://outgoing.typepad.com/outgoing/2013/05/centers-and-coverage.html</a:t>
            </a:r>
            <a:endParaRPr lang="en-US" dirty="0"/>
          </a:p>
        </p:txBody>
      </p:sp>
      <p:sp>
        <p:nvSpPr>
          <p:cNvPr id="4" name="Slide Number Placeholder 3"/>
          <p:cNvSpPr>
            <a:spLocks noGrp="1"/>
          </p:cNvSpPr>
          <p:nvPr>
            <p:ph type="sldNum" sz="quarter" idx="10"/>
          </p:nvPr>
        </p:nvSpPr>
        <p:spPr/>
        <p:txBody>
          <a:bodyPr/>
          <a:lstStyle/>
          <a:p>
            <a:fld id="{F907641F-BC79-496C-BB5E-A54163B299D4}" type="slidenum">
              <a:rPr lang="en-US" smtClean="0"/>
              <a:t>35</a:t>
            </a:fld>
            <a:endParaRPr lang="en-US"/>
          </a:p>
        </p:txBody>
      </p:sp>
    </p:spTree>
    <p:extLst>
      <p:ext uri="{BB962C8B-B14F-4D97-AF65-F5344CB8AC3E}">
        <p14:creationId xmlns:p14="http://schemas.microsoft.com/office/powerpoint/2010/main" val="4006537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recognize that</a:t>
            </a:r>
            <a:r>
              <a:rPr lang="en-US" baseline="0" dirty="0" smtClean="0"/>
              <a:t> our measure of coverage relies on the availability of a FAST or VIAF heading in the bibliographic record.  For example, if a library holds works by or about De Valera that have been cataloged in such a way that his name cannot be “controlled” to a VIAF identifier, those holdings will be excluded from the ranked list.  </a:t>
            </a:r>
          </a:p>
          <a:p>
            <a:endParaRPr lang="en-US" baseline="0" dirty="0" smtClean="0"/>
          </a:p>
          <a:p>
            <a:r>
              <a:rPr lang="en-US" baseline="0" dirty="0" smtClean="0"/>
              <a:t>Most libraries do not catalog their collections using FAST and VIAF identifiers; OCLC relies on machine processing routines to map local descriptors (names, subjects) to identifiers.  Our “coverage” analysis is only possible because of the efforts that are made to organize and enrich the aggregated data.</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36</a:t>
            </a:fld>
            <a:endParaRPr lang="en-US"/>
          </a:p>
        </p:txBody>
      </p:sp>
    </p:spTree>
    <p:extLst>
      <p:ext uri="{BB962C8B-B14F-4D97-AF65-F5344CB8AC3E}">
        <p14:creationId xmlns:p14="http://schemas.microsoft.com/office/powerpoint/2010/main" val="2861665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Pearse</a:t>
            </a:r>
            <a:r>
              <a:rPr lang="en-US" dirty="0" smtClean="0"/>
              <a:t> studied for a time at University College Dublin</a:t>
            </a:r>
            <a:r>
              <a:rPr lang="en-US" baseline="0" dirty="0" smtClean="0"/>
              <a:t> and this may account in part for the library’s relatively high coverage.   The strength of coverage at Trinity College Dublin and the National Library likely reflect manuscript and archival holdings in addition to published works.  </a:t>
            </a:r>
          </a:p>
          <a:p>
            <a:endParaRPr lang="en-US" baseline="0" dirty="0" smtClean="0"/>
          </a:p>
          <a:p>
            <a:r>
              <a:rPr lang="en-US" baseline="0" dirty="0" smtClean="0"/>
              <a:t>It is important to recognize that institutions that appear to have similar coverage may have very different collections related to </a:t>
            </a:r>
            <a:r>
              <a:rPr lang="en-US" baseline="0" dirty="0" err="1" smtClean="0"/>
              <a:t>Pearse</a:t>
            </a:r>
            <a:r>
              <a:rPr lang="en-US" baseline="0" dirty="0" smtClean="0"/>
              <a:t>.  For example, Boston College may cover a different ~25% of the literature than is available at TCD.  In general, however, when we see a ‘plateau’ in coverage across multiple institutions it is an indicator that multiple libraries have acquired the same ‘core’ literature – a microform set, for example, or a series of Collected Works.</a:t>
            </a:r>
          </a:p>
          <a:p>
            <a:endParaRPr lang="en-US" baseline="0" dirty="0" smtClean="0"/>
          </a:p>
          <a:p>
            <a:r>
              <a:rPr lang="en-US" baseline="0" dirty="0" smtClean="0"/>
              <a:t>We make no attempt in this analysis to compare the covered content (titles) across different institutions.  Thus the ‘quality’ of coverage may be very different from the numerical advantage of holding a greater share of the literature.  One can easily imagine that libraries with relatively low coverage might have exceptionally well curated collections, with a small number of works but a large degree of coherence.</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37</a:t>
            </a:fld>
            <a:endParaRPr lang="en-US"/>
          </a:p>
        </p:txBody>
      </p:sp>
    </p:spTree>
    <p:extLst>
      <p:ext uri="{BB962C8B-B14F-4D97-AF65-F5344CB8AC3E}">
        <p14:creationId xmlns:p14="http://schemas.microsoft.com/office/powerpoint/2010/main" val="13678013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Segoe UI" panose="020B0502040204020203" pitchFamily="34" charset="0"/>
                <a:ea typeface="Segoe UI" panose="020B0502040204020203" pitchFamily="34" charset="0"/>
                <a:cs typeface="Segoe UI" panose="020B0502040204020203" pitchFamily="34" charset="0"/>
              </a:rPr>
              <a:t>The bulk of UNC Yeats collection was acquired as a commemorative gift to the library to</a:t>
            </a:r>
            <a:r>
              <a:rPr lang="en-US" baseline="0" dirty="0" smtClean="0">
                <a:latin typeface="Segoe UI" panose="020B0502040204020203" pitchFamily="34" charset="0"/>
                <a:ea typeface="Segoe UI" panose="020B0502040204020203" pitchFamily="34" charset="0"/>
                <a:cs typeface="Segoe UI" panose="020B0502040204020203" pitchFamily="34" charset="0"/>
              </a:rPr>
              <a:t> mark 5 millionth volume.  The library’s very strong coverage was achieved in a fell swoop, and not as a deliberate curatorial effort over many years.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latin typeface="Segoe UI" panose="020B0502040204020203" pitchFamily="34" charset="0"/>
              <a:ea typeface="Segoe UI" panose="020B0502040204020203" pitchFamily="34" charset="0"/>
              <a:cs typeface="Segoe UI" panose="020B0502040204020203"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latin typeface="Segoe UI" panose="020B0502040204020203" pitchFamily="34" charset="0"/>
                <a:ea typeface="Segoe UI" panose="020B0502040204020203" pitchFamily="34" charset="0"/>
                <a:cs typeface="Segoe UI" panose="020B0502040204020203" pitchFamily="34" charset="0"/>
              </a:rPr>
              <a:t>An inescapable artefact of this approach to computing coverage is the fact that libraries that have catalogued resources as part of a Yeats-related collection (items with Yeats provenance but which are not by or about the poet, for example) will rise to the top.</a:t>
            </a:r>
            <a:endParaRPr lang="en-US" dirty="0"/>
          </a:p>
        </p:txBody>
      </p:sp>
      <p:sp>
        <p:nvSpPr>
          <p:cNvPr id="4" name="Slide Number Placeholder 3"/>
          <p:cNvSpPr>
            <a:spLocks noGrp="1"/>
          </p:cNvSpPr>
          <p:nvPr>
            <p:ph type="sldNum" sz="quarter" idx="10"/>
          </p:nvPr>
        </p:nvSpPr>
        <p:spPr/>
        <p:txBody>
          <a:bodyPr/>
          <a:lstStyle/>
          <a:p>
            <a:fld id="{F907641F-BC79-496C-BB5E-A54163B299D4}" type="slidenum">
              <a:rPr lang="en-US" smtClean="0"/>
              <a:t>38</a:t>
            </a:fld>
            <a:endParaRPr lang="en-US"/>
          </a:p>
        </p:txBody>
      </p:sp>
    </p:spTree>
    <p:extLst>
      <p:ext uri="{BB962C8B-B14F-4D97-AF65-F5344CB8AC3E}">
        <p14:creationId xmlns:p14="http://schemas.microsoft.com/office/powerpoint/2010/main" val="4221161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Geographic locations of the top ten collections related to four different Irish rebellions.</a:t>
            </a:r>
          </a:p>
          <a:p>
            <a:endParaRPr lang="en-US" dirty="0" smtClean="0"/>
          </a:p>
          <a:p>
            <a:r>
              <a:rPr lang="en-US" dirty="0" smtClean="0"/>
              <a:t>To produce this map, we extracted ‘coverage’ data for four different Irish rebellions using FAST event identifiers.</a:t>
            </a:r>
            <a:r>
              <a:rPr lang="en-US" baseline="0" dirty="0"/>
              <a:t> </a:t>
            </a:r>
            <a:r>
              <a:rPr lang="en-US" baseline="0" dirty="0" smtClean="0"/>
              <a:t> We then compiled the top ten most comprehensive collections for each of the rebellions and plotted their locations based on the libraries physical address.  Some locations will have coverage for only one of the rebellions; others will have coverage for multiple rebellions.</a:t>
            </a:r>
            <a:endParaRPr lang="en-US" dirty="0" smtClean="0"/>
          </a:p>
        </p:txBody>
      </p:sp>
      <p:sp>
        <p:nvSpPr>
          <p:cNvPr id="4" name="Slide Number Placeholder 3"/>
          <p:cNvSpPr>
            <a:spLocks noGrp="1"/>
          </p:cNvSpPr>
          <p:nvPr>
            <p:ph type="sldNum" sz="quarter" idx="10"/>
          </p:nvPr>
        </p:nvSpPr>
        <p:spPr/>
        <p:txBody>
          <a:bodyPr/>
          <a:lstStyle/>
          <a:p>
            <a:fld id="{F907641F-BC79-496C-BB5E-A54163B299D4}" type="slidenum">
              <a:rPr lang="en-US" smtClean="0"/>
              <a:t>39</a:t>
            </a:fld>
            <a:endParaRPr lang="en-US"/>
          </a:p>
        </p:txBody>
      </p:sp>
    </p:spTree>
    <p:extLst>
      <p:ext uri="{BB962C8B-B14F-4D97-AF65-F5344CB8AC3E}">
        <p14:creationId xmlns:p14="http://schemas.microsoft.com/office/powerpoint/2010/main" val="10516055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Beyond</a:t>
            </a:r>
            <a:r>
              <a:rPr lang="en-US" baseline="0" dirty="0" smtClean="0"/>
              <a:t> institutional strengths, one can see regional concentrations of excellence – here the color spectrum of the heat map indicates the average regional ‘coverage’ of the literature.  The red zones have a high degree of coverage (at one or more institutions) for literature related to Irish rebellions.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map relies on the same underlying data as the previous ‘location’ map, but it aggregates the coverage into regional averages.  The red areas will have on average 40% or more of the related literature; blue areas will have only about 20%.  Because the map aggregates data for four different subject areas, the averages are computed across all of the rebellions.  So a region that has superior coverage of Emmet’s rebellion but relatively limited coverage of the Easter Rising, will tend to have a yellow profile.  </a:t>
            </a:r>
            <a:endParaRPr lang="en-US" dirty="0" smtClean="0"/>
          </a:p>
          <a:p>
            <a:endParaRPr lang="en-US" dirty="0"/>
          </a:p>
        </p:txBody>
      </p:sp>
      <p:sp>
        <p:nvSpPr>
          <p:cNvPr id="4" name="Slide Number Placeholder 3"/>
          <p:cNvSpPr>
            <a:spLocks noGrp="1"/>
          </p:cNvSpPr>
          <p:nvPr>
            <p:ph type="sldNum" sz="quarter" idx="10"/>
          </p:nvPr>
        </p:nvSpPr>
        <p:spPr/>
        <p:txBody>
          <a:bodyPr/>
          <a:lstStyle/>
          <a:p>
            <a:fld id="{F907641F-BC79-496C-BB5E-A54163B299D4}" type="slidenum">
              <a:rPr lang="en-US" smtClean="0"/>
              <a:t>40</a:t>
            </a:fld>
            <a:endParaRPr lang="en-US"/>
          </a:p>
        </p:txBody>
      </p:sp>
    </p:spTree>
    <p:extLst>
      <p:ext uri="{BB962C8B-B14F-4D97-AF65-F5344CB8AC3E}">
        <p14:creationId xmlns:p14="http://schemas.microsoft.com/office/powerpoint/2010/main" val="22981639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New England, there are several repositories that hold substantial collections related to multiple rebellions – from a practical point of view, this could be useful information for planning a research trip.</a:t>
            </a:r>
            <a:endParaRPr lang="en-US" dirty="0"/>
          </a:p>
        </p:txBody>
      </p:sp>
      <p:sp>
        <p:nvSpPr>
          <p:cNvPr id="4" name="Slide Number Placeholder 3"/>
          <p:cNvSpPr>
            <a:spLocks noGrp="1"/>
          </p:cNvSpPr>
          <p:nvPr>
            <p:ph type="sldNum" sz="quarter" idx="10"/>
          </p:nvPr>
        </p:nvSpPr>
        <p:spPr/>
        <p:txBody>
          <a:bodyPr/>
          <a:lstStyle/>
          <a:p>
            <a:fld id="{F907641F-BC79-496C-BB5E-A54163B299D4}" type="slidenum">
              <a:rPr lang="en-US" smtClean="0"/>
              <a:t>41</a:t>
            </a:fld>
            <a:endParaRPr lang="en-US"/>
          </a:p>
        </p:txBody>
      </p:sp>
    </p:spTree>
    <p:extLst>
      <p:ext uri="{BB962C8B-B14F-4D97-AF65-F5344CB8AC3E}">
        <p14:creationId xmlns:p14="http://schemas.microsoft.com/office/powerpoint/2010/main" val="2943435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Midwest, there is a smaller concentration</a:t>
            </a:r>
            <a:r>
              <a:rPr lang="en-US" baseline="0" dirty="0" smtClean="0"/>
              <a:t> of institutions with broad coverage of the literature, but there is a shared pattern of collecting around the rebellion of 1803.  This pattern is revealed by the data – whether or not there is any deliberate coordination of collecting activity at Notre Dame and the University of Illinois, we can see a convergence of library investment reflected in holdings. </a:t>
            </a:r>
            <a:endParaRPr lang="en-US" dirty="0"/>
          </a:p>
        </p:txBody>
      </p:sp>
      <p:sp>
        <p:nvSpPr>
          <p:cNvPr id="4" name="Slide Number Placeholder 3"/>
          <p:cNvSpPr>
            <a:spLocks noGrp="1"/>
          </p:cNvSpPr>
          <p:nvPr>
            <p:ph type="sldNum" sz="quarter" idx="10"/>
          </p:nvPr>
        </p:nvSpPr>
        <p:spPr/>
        <p:txBody>
          <a:bodyPr/>
          <a:lstStyle/>
          <a:p>
            <a:fld id="{F907641F-BC79-496C-BB5E-A54163B299D4}" type="slidenum">
              <a:rPr lang="en-US" smtClean="0"/>
              <a:t>42</a:t>
            </a:fld>
            <a:endParaRPr lang="en-US"/>
          </a:p>
        </p:txBody>
      </p:sp>
    </p:spTree>
    <p:extLst>
      <p:ext uri="{BB962C8B-B14F-4D97-AF65-F5344CB8AC3E}">
        <p14:creationId xmlns:p14="http://schemas.microsoft.com/office/powerpoint/2010/main" val="1229290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Knowledge Graph that Google began promoting in 2012 is often noted as a model of the power of linked data.  </a:t>
            </a:r>
          </a:p>
          <a:p>
            <a:endParaRPr lang="en-US" dirty="0" smtClean="0"/>
          </a:p>
          <a:p>
            <a:r>
              <a:rPr lang="en-US" dirty="0" smtClean="0"/>
              <a:t>Recently, as Knowledge Panels have appeared with more frequency in search engine results, they have been pointed to as exemplars of that power, with libraries, archives and museums aspiring to be reflected in those highlighted views, and with some library systems emulating that type of focus on working in the data.</a:t>
            </a:r>
          </a:p>
          <a:p>
            <a:endParaRPr lang="en-US" dirty="0"/>
          </a:p>
        </p:txBody>
      </p:sp>
      <p:sp>
        <p:nvSpPr>
          <p:cNvPr id="4" name="Slide Number Placeholder 3"/>
          <p:cNvSpPr>
            <a:spLocks noGrp="1"/>
          </p:cNvSpPr>
          <p:nvPr>
            <p:ph type="sldNum" sz="quarter" idx="10"/>
          </p:nvPr>
        </p:nvSpPr>
        <p:spPr/>
        <p:txBody>
          <a:bodyPr/>
          <a:lstStyle/>
          <a:p>
            <a:fld id="{922A0382-108B-44E8-9359-F6DB75336F0B}" type="slidenum">
              <a:rPr lang="en-US" smtClean="0"/>
              <a:t>7</a:t>
            </a:fld>
            <a:endParaRPr lang="en-US"/>
          </a:p>
        </p:txBody>
      </p:sp>
    </p:spTree>
    <p:extLst>
      <p:ext uri="{BB962C8B-B14F-4D97-AF65-F5344CB8AC3E}">
        <p14:creationId xmlns:p14="http://schemas.microsoft.com/office/powerpoint/2010/main" val="815830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regions have broad coverage of literature on</a:t>
            </a:r>
            <a:r>
              <a:rPr lang="en-US" baseline="0" dirty="0" smtClean="0"/>
              <a:t> multiple rebellions, in multiple libraries. Others have a single institution with exceptionally good coverage of a single rebellion – this is true for Memorial University, which has the best coverage of the Rebellion of 1641.</a:t>
            </a:r>
            <a:endParaRPr lang="en-US" dirty="0"/>
          </a:p>
        </p:txBody>
      </p:sp>
      <p:sp>
        <p:nvSpPr>
          <p:cNvPr id="4" name="Slide Number Placeholder 3"/>
          <p:cNvSpPr>
            <a:spLocks noGrp="1"/>
          </p:cNvSpPr>
          <p:nvPr>
            <p:ph type="sldNum" sz="quarter" idx="10"/>
          </p:nvPr>
        </p:nvSpPr>
        <p:spPr/>
        <p:txBody>
          <a:bodyPr/>
          <a:lstStyle/>
          <a:p>
            <a:fld id="{F907641F-BC79-496C-BB5E-A54163B299D4}" type="slidenum">
              <a:rPr lang="en-US" smtClean="0"/>
              <a:t>43</a:t>
            </a:fld>
            <a:endParaRPr lang="en-US"/>
          </a:p>
        </p:txBody>
      </p:sp>
    </p:spTree>
    <p:extLst>
      <p:ext uri="{BB962C8B-B14F-4D97-AF65-F5344CB8AC3E}">
        <p14:creationId xmlns:p14="http://schemas.microsoft.com/office/powerpoint/2010/main" val="1899226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47</a:t>
            </a:fld>
            <a:endParaRPr lang="en-US"/>
          </a:p>
        </p:txBody>
      </p:sp>
    </p:spTree>
    <p:extLst>
      <p:ext uri="{BB962C8B-B14F-4D97-AF65-F5344CB8AC3E}">
        <p14:creationId xmlns:p14="http://schemas.microsoft.com/office/powerpoint/2010/main" val="2476737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8</a:t>
            </a:fld>
            <a:endParaRPr lang="en-US"/>
          </a:p>
        </p:txBody>
      </p:sp>
    </p:spTree>
    <p:extLst>
      <p:ext uri="{BB962C8B-B14F-4D97-AF65-F5344CB8AC3E}">
        <p14:creationId xmlns:p14="http://schemas.microsoft.com/office/powerpoint/2010/main" val="2020088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‘knows about’ Eva Gore-Booth. </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9</a:t>
            </a:fld>
            <a:endParaRPr lang="en-US"/>
          </a:p>
        </p:txBody>
      </p:sp>
    </p:spTree>
    <p:extLst>
      <p:ext uri="{BB962C8B-B14F-4D97-AF65-F5344CB8AC3E}">
        <p14:creationId xmlns:p14="http://schemas.microsoft.com/office/powerpoint/2010/main" val="2372463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 ‘knows about’ </a:t>
            </a:r>
            <a:r>
              <a:rPr lang="en-US" dirty="0" err="1" smtClean="0"/>
              <a:t>Sr</a:t>
            </a:r>
            <a:r>
              <a:rPr lang="en-US" dirty="0" smtClean="0"/>
              <a:t> Patrick Dun’s Hospital and the Slade School of Fine Art. </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10</a:t>
            </a:fld>
            <a:endParaRPr lang="en-US"/>
          </a:p>
        </p:txBody>
      </p:sp>
    </p:spTree>
    <p:extLst>
      <p:ext uri="{BB962C8B-B14F-4D97-AF65-F5344CB8AC3E}">
        <p14:creationId xmlns:p14="http://schemas.microsoft.com/office/powerpoint/2010/main" val="224114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Google does not ‘know about’ this famous</a:t>
            </a:r>
            <a:r>
              <a:rPr lang="en-US" baseline="0" dirty="0" smtClean="0"/>
              <a:t> poem about the sisters – it can find it but it does not present details about it, related things, etc. </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11</a:t>
            </a:fld>
            <a:endParaRPr lang="en-US"/>
          </a:p>
        </p:txBody>
      </p:sp>
    </p:spTree>
    <p:extLst>
      <p:ext uri="{BB962C8B-B14F-4D97-AF65-F5344CB8AC3E}">
        <p14:creationId xmlns:p14="http://schemas.microsoft.com/office/powerpoint/2010/main" val="22401931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 list from Timothy</a:t>
            </a:r>
            <a:r>
              <a:rPr lang="en-US" baseline="0" dirty="0" smtClean="0"/>
              <a:t> Burke, Professor of History at Swarthmore, about tools he would like to see when doing research. </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12</a:t>
            </a:fld>
            <a:endParaRPr lang="en-US"/>
          </a:p>
        </p:txBody>
      </p:sp>
    </p:spTree>
    <p:extLst>
      <p:ext uri="{BB962C8B-B14F-4D97-AF65-F5344CB8AC3E}">
        <p14:creationId xmlns:p14="http://schemas.microsoft.com/office/powerpoint/2010/main" val="777967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Google’s knowledge graph benefits</a:t>
            </a:r>
            <a:r>
              <a:rPr lang="en-US" baseline="0" dirty="0" smtClean="0"/>
              <a:t> compared to Tim Berners-Lee’s characteristics of linked data.</a:t>
            </a:r>
            <a:endParaRPr lang="en-US" dirty="0"/>
          </a:p>
        </p:txBody>
      </p:sp>
      <p:sp>
        <p:nvSpPr>
          <p:cNvPr id="4" name="Slide Number Placeholder 3"/>
          <p:cNvSpPr>
            <a:spLocks noGrp="1"/>
          </p:cNvSpPr>
          <p:nvPr>
            <p:ph type="sldNum" sz="quarter" idx="10"/>
          </p:nvPr>
        </p:nvSpPr>
        <p:spPr/>
        <p:txBody>
          <a:bodyPr/>
          <a:lstStyle/>
          <a:p>
            <a:fld id="{256CBF31-E377-4DB2-8BAA-15E33202D9C0}" type="slidenum">
              <a:rPr lang="en-US" smtClean="0"/>
              <a:t>13</a:t>
            </a:fld>
            <a:endParaRPr lang="en-US"/>
          </a:p>
        </p:txBody>
      </p:sp>
    </p:spTree>
    <p:extLst>
      <p:ext uri="{BB962C8B-B14F-4D97-AF65-F5344CB8AC3E}">
        <p14:creationId xmlns:p14="http://schemas.microsoft.com/office/powerpoint/2010/main" val="150089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49ECB43-0820-4DE9-8A2D-C9C15B45DB2B}"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21352123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9ECB43-0820-4DE9-8A2D-C9C15B45DB2B}"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249975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9ECB43-0820-4DE9-8A2D-C9C15B45DB2B}"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6606256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Content- Blank">
    <p:spTree>
      <p:nvGrpSpPr>
        <p:cNvPr id="1" name=""/>
        <p:cNvGrpSpPr/>
        <p:nvPr/>
      </p:nvGrpSpPr>
      <p:grpSpPr>
        <a:xfrm>
          <a:off x="0" y="0"/>
          <a:ext cx="0" cy="0"/>
          <a:chOff x="0" y="0"/>
          <a:chExt cx="0" cy="0"/>
        </a:xfrm>
      </p:grpSpPr>
      <p:pic>
        <p:nvPicPr>
          <p:cNvPr id="4"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6209" y="6456544"/>
            <a:ext cx="742882" cy="2420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4777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94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46273" y="3247530"/>
            <a:ext cx="7772400" cy="1115690"/>
          </a:xfrm>
          <a:prstGeom prst="rect">
            <a:avLst/>
          </a:prstGeom>
          <a:ln>
            <a:noFill/>
          </a:ln>
        </p:spPr>
        <p:txBody>
          <a:bodyPr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pic>
        <p:nvPicPr>
          <p:cNvPr id="9"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07867" y="6457306"/>
            <a:ext cx="743238" cy="24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372246"/>
      </p:ext>
    </p:extLst>
  </p:cSld>
  <p:clrMapOvr>
    <a:masterClrMapping/>
  </p:clrMapOvr>
  <p:transition spd="slow">
    <p:push/>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32CE818C-33C5-49A2-A721-3DEBA7611745}" type="datetimeFigureOut">
              <a:rPr lang="en-US">
                <a:solidFill>
                  <a:srgbClr val="FFFFFF"/>
                </a:solidFill>
              </a:rPr>
              <a:pPr/>
              <a:t>4/28/2016</a:t>
            </a:fld>
            <a:endParaRPr lang="en-US" dirty="0">
              <a:solidFill>
                <a:srgbClr val="FFFFFF"/>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284938524"/>
      </p:ext>
    </p:extLst>
  </p:cSld>
  <p:clrMapOvr>
    <a:masterClrMapping/>
  </p:clrMapOvr>
  <p:transition>
    <p:push/>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32CE818C-33C5-49A2-A721-3DEBA7611745}" type="datetimeFigureOut">
              <a:rPr lang="en-US">
                <a:solidFill>
                  <a:srgbClr val="FFFFFF"/>
                </a:solidFill>
              </a:rPr>
              <a:pPr/>
              <a:t>4/28/2016</a:t>
            </a:fld>
            <a:endParaRPr lang="en-US" dirty="0">
              <a:solidFill>
                <a:srgbClr val="FFFFFF"/>
              </a:solidFill>
            </a:endParaRPr>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dirty="0">
              <a:solidFill>
                <a:srgbClr val="FFFFFF"/>
              </a:solidFill>
            </a:endParaRPr>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5D66590A-0000-4F78-A566-B4B7EECEE5DE}" type="slidenum">
              <a:rPr lang="en-US">
                <a:solidFill>
                  <a:srgbClr val="FFFFFF"/>
                </a:solidFill>
              </a:rPr>
              <a:pPr/>
              <a:t>‹#›</a:t>
            </a:fld>
            <a:endParaRPr lang="en-US" dirty="0">
              <a:solidFill>
                <a:srgbClr val="FFFFFF"/>
              </a:solidFill>
            </a:endParaRPr>
          </a:p>
        </p:txBody>
      </p:sp>
    </p:spTree>
    <p:extLst>
      <p:ext uri="{BB962C8B-B14F-4D97-AF65-F5344CB8AC3E}">
        <p14:creationId xmlns:p14="http://schemas.microsoft.com/office/powerpoint/2010/main" val="3960933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xfrm>
            <a:off x="457200" y="6356352"/>
            <a:ext cx="2133600" cy="365125"/>
          </a:xfrm>
          <a:prstGeom prst="rect">
            <a:avLst/>
          </a:prstGeom>
        </p:spPr>
        <p:txBody>
          <a:bodyPr/>
          <a:lstStyle>
            <a:lvl1pPr>
              <a:defRPr/>
            </a:lvl1pPr>
          </a:lstStyle>
          <a:p>
            <a:pPr>
              <a:defRPr/>
            </a:pPr>
            <a:fld id="{C2846FE6-1AA1-4A3F-A195-A892770EA57A}" type="datetimeFigureOut">
              <a:rPr lang="en-US">
                <a:solidFill>
                  <a:srgbClr val="FFFFFF"/>
                </a:solidFill>
              </a:rPr>
              <a:pPr>
                <a:defRPr/>
              </a:pPr>
              <a:t>4/28/2016</a:t>
            </a:fld>
            <a:endParaRPr lang="en-US">
              <a:solidFill>
                <a:srgbClr val="FFFFFF"/>
              </a:solidFill>
            </a:endParaRPr>
          </a:p>
        </p:txBody>
      </p:sp>
      <p:sp>
        <p:nvSpPr>
          <p:cNvPr id="6" name="Footer Placeholder 4"/>
          <p:cNvSpPr>
            <a:spLocks noGrp="1"/>
          </p:cNvSpPr>
          <p:nvPr>
            <p:ph type="ftr" sz="quarter" idx="11"/>
          </p:nvPr>
        </p:nvSpPr>
        <p:spPr>
          <a:xfrm>
            <a:off x="3124200" y="6356352"/>
            <a:ext cx="2895600" cy="365125"/>
          </a:xfrm>
          <a:prstGeom prst="rect">
            <a:avLst/>
          </a:prstGeom>
        </p:spPr>
        <p:txBody>
          <a:bodyPr/>
          <a:lstStyle>
            <a:lvl1pPr>
              <a:defRPr/>
            </a:lvl1pPr>
          </a:lstStyle>
          <a:p>
            <a:pPr>
              <a:defRPr/>
            </a:pPr>
            <a:endParaRPr lang="en-US">
              <a:solidFill>
                <a:srgbClr val="FFFFFF"/>
              </a:solidFill>
            </a:endParaRPr>
          </a:p>
        </p:txBody>
      </p:sp>
      <p:sp>
        <p:nvSpPr>
          <p:cNvPr id="7" name="Slide Number Placeholder 5"/>
          <p:cNvSpPr>
            <a:spLocks noGrp="1"/>
          </p:cNvSpPr>
          <p:nvPr>
            <p:ph type="sldNum" sz="quarter" idx="12"/>
          </p:nvPr>
        </p:nvSpPr>
        <p:spPr>
          <a:xfrm>
            <a:off x="6553200" y="6356352"/>
            <a:ext cx="2133600" cy="365125"/>
          </a:xfrm>
          <a:prstGeom prst="rect">
            <a:avLst/>
          </a:prstGeom>
        </p:spPr>
        <p:txBody>
          <a:bodyPr/>
          <a:lstStyle>
            <a:lvl1pPr>
              <a:defRPr/>
            </a:lvl1pPr>
          </a:lstStyle>
          <a:p>
            <a:pPr>
              <a:defRPr/>
            </a:pPr>
            <a:fld id="{DAFC1BAF-26AD-4725-879A-9CC18AB4B4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375227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solidFill>
                  <a:prstClr val="black">
                    <a:tint val="75000"/>
                  </a:prstClr>
                </a:solidFill>
              </a:rPr>
              <a:pPr/>
              <a:t>4/28/2016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579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solidFill>
                  <a:prstClr val="black">
                    <a:tint val="75000"/>
                  </a:prstClr>
                </a:solidFill>
              </a:rPr>
              <a:pPr/>
              <a:t>4/28/2016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9768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49ECB43-0820-4DE9-8A2D-C9C15B45DB2B}"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5190434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B0CA01-27B1-4D8E-8DC2-C8099C818E0A}" type="datetimeFigureOut">
              <a:rPr lang="en-US" smtClean="0">
                <a:solidFill>
                  <a:prstClr val="black">
                    <a:tint val="75000"/>
                  </a:prstClr>
                </a:solidFill>
              </a:rPr>
              <a:pPr/>
              <a:t>4/28/2016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152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B0CA01-27B1-4D8E-8DC2-C8099C818E0A}" type="datetimeFigureOut">
              <a:rPr lang="en-US" smtClean="0">
                <a:solidFill>
                  <a:prstClr val="black">
                    <a:tint val="75000"/>
                  </a:prstClr>
                </a:solidFill>
              </a:rPr>
              <a:pPr/>
              <a:t>4/28/2016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5142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B0CA01-27B1-4D8E-8DC2-C8099C818E0A}" type="datetimeFigureOut">
              <a:rPr lang="en-US" smtClean="0">
                <a:solidFill>
                  <a:prstClr val="black">
                    <a:tint val="75000"/>
                  </a:prstClr>
                </a:solidFill>
              </a:rPr>
              <a:pPr/>
              <a:t>4/28/2016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3067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B0CA01-27B1-4D8E-8DC2-C8099C818E0A}" type="datetimeFigureOut">
              <a:rPr lang="en-US" smtClean="0">
                <a:solidFill>
                  <a:prstClr val="black">
                    <a:tint val="75000"/>
                  </a:prstClr>
                </a:solidFill>
              </a:rPr>
              <a:pPr/>
              <a:t>4/28/2016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0671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B0CA01-27B1-4D8E-8DC2-C8099C818E0A}" type="datetimeFigureOut">
              <a:rPr lang="en-US" smtClean="0">
                <a:solidFill>
                  <a:prstClr val="black">
                    <a:tint val="75000"/>
                  </a:prstClr>
                </a:solidFill>
              </a:rPr>
              <a:pPr/>
              <a:t>4/28/2016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27635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B0CA01-27B1-4D8E-8DC2-C8099C818E0A}" type="datetimeFigureOut">
              <a:rPr lang="en-US" smtClean="0">
                <a:solidFill>
                  <a:prstClr val="black">
                    <a:tint val="75000"/>
                  </a:prstClr>
                </a:solidFill>
              </a:rPr>
              <a:pPr/>
              <a:t>4/28/2016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37001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B0CA01-27B1-4D8E-8DC2-C8099C818E0A}" type="datetimeFigureOut">
              <a:rPr lang="en-US" smtClean="0">
                <a:solidFill>
                  <a:prstClr val="black">
                    <a:tint val="75000"/>
                  </a:prstClr>
                </a:solidFill>
              </a:rPr>
              <a:pPr/>
              <a:t>4/28/2016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796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solidFill>
                  <a:prstClr val="black">
                    <a:tint val="75000"/>
                  </a:prstClr>
                </a:solidFill>
              </a:rPr>
              <a:pPr/>
              <a:t>4/28/2016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045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B0CA01-27B1-4D8E-8DC2-C8099C818E0A}" type="datetimeFigureOut">
              <a:rPr lang="en-US" smtClean="0">
                <a:solidFill>
                  <a:prstClr val="black">
                    <a:tint val="75000"/>
                  </a:prstClr>
                </a:solidFill>
              </a:rPr>
              <a:pPr/>
              <a:t>4/28/2016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509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solidFill>
                  <a:prstClr val="black">
                    <a:tint val="75000"/>
                  </a:prstClr>
                </a:solidFill>
              </a:rPr>
              <a:pPr/>
              <a:t>‹#›</a:t>
            </a:fld>
            <a:endParaRPr lang="en-US">
              <a:solidFill>
                <a:prstClr val="black">
                  <a:tint val="75000"/>
                </a:prstClr>
              </a:solidFill>
            </a:endParaRPr>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extLst>
      <p:ext uri="{BB962C8B-B14F-4D97-AF65-F5344CB8AC3E}">
        <p14:creationId xmlns:p14="http://schemas.microsoft.com/office/powerpoint/2010/main" val="61512669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9ECB43-0820-4DE9-8A2D-C9C15B45DB2B}" type="datetimeFigureOut">
              <a:rPr lang="en-US" smtClean="0"/>
              <a:t>4/28/2016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26950392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Section Title: Blue">
    <p:bg>
      <p:bgPr>
        <a:solidFill>
          <a:schemeClr val="accent1"/>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746273" y="3113966"/>
            <a:ext cx="7772400" cy="1115690"/>
          </a:xfrm>
          <a:prstGeom prst="rect">
            <a:avLst/>
          </a:prstGeom>
          <a:ln>
            <a:noFill/>
          </a:ln>
        </p:spPr>
        <p:txBody>
          <a:bodyPr lIns="91440" tIns="91440" rIns="91440" bIns="91440" anchor="t" anchorCtr="0">
            <a:noAutofit/>
          </a:bodyPr>
          <a:lstStyle>
            <a:lvl1pPr algn="l">
              <a:defRPr sz="6600" b="0" i="0" cap="none">
                <a:solidFill>
                  <a:schemeClr val="bg1"/>
                </a:solidFill>
                <a:latin typeface="Calibri Light"/>
                <a:cs typeface="Calibri Light"/>
              </a:defRPr>
            </a:lvl1pPr>
          </a:lstStyle>
          <a:p>
            <a:r>
              <a:rPr lang="en-US" dirty="0" smtClean="0"/>
              <a:t>SECTION TITLE</a:t>
            </a:r>
            <a:endParaRPr lang="en-US" dirty="0"/>
          </a:p>
        </p:txBody>
      </p:sp>
      <p:sp>
        <p:nvSpPr>
          <p:cNvPr id="10" name="Text Placeholder 9"/>
          <p:cNvSpPr>
            <a:spLocks noGrp="1"/>
          </p:cNvSpPr>
          <p:nvPr>
            <p:ph type="body" sz="quarter" idx="10" hasCustomPrompt="1"/>
          </p:nvPr>
        </p:nvSpPr>
        <p:spPr>
          <a:xfrm>
            <a:off x="746273" y="2120900"/>
            <a:ext cx="7772400" cy="781050"/>
          </a:xfrm>
          <a:prstGeom prst="rect">
            <a:avLst/>
          </a:prstGeom>
        </p:spPr>
        <p:txBody>
          <a:bodyPr vert="horz"/>
          <a:lstStyle>
            <a:lvl1pPr marL="0" indent="0">
              <a:buNone/>
              <a:defRPr sz="3200">
                <a:solidFill>
                  <a:schemeClr val="bg1">
                    <a:alpha val="65000"/>
                  </a:schemeClr>
                </a:solidFill>
                <a:latin typeface="+mn-lt"/>
              </a:defRPr>
            </a:lvl1pPr>
            <a:lvl2pPr marL="457200" indent="0">
              <a:buNone/>
              <a:defRPr sz="3200">
                <a:solidFill>
                  <a:schemeClr val="accent1">
                    <a:lumMod val="40000"/>
                    <a:lumOff val="60000"/>
                  </a:schemeClr>
                </a:solidFill>
                <a:latin typeface="+mn-lt"/>
              </a:defRPr>
            </a:lvl2pPr>
            <a:lvl3pPr marL="914400" indent="0">
              <a:buNone/>
              <a:defRPr sz="3200">
                <a:solidFill>
                  <a:schemeClr val="accent1">
                    <a:lumMod val="40000"/>
                    <a:lumOff val="60000"/>
                  </a:schemeClr>
                </a:solidFill>
                <a:latin typeface="+mn-lt"/>
              </a:defRPr>
            </a:lvl3pPr>
            <a:lvl4pPr marL="1371600" indent="0">
              <a:buNone/>
              <a:defRPr sz="3200">
                <a:solidFill>
                  <a:schemeClr val="accent1">
                    <a:lumMod val="40000"/>
                    <a:lumOff val="60000"/>
                  </a:schemeClr>
                </a:solidFill>
                <a:latin typeface="+mn-lt"/>
              </a:defRPr>
            </a:lvl4pPr>
            <a:lvl5pPr marL="1828800" indent="0">
              <a:buNone/>
              <a:defRPr sz="3200">
                <a:solidFill>
                  <a:schemeClr val="accent1">
                    <a:lumMod val="40000"/>
                    <a:lumOff val="60000"/>
                  </a:schemeClr>
                </a:solidFill>
                <a:latin typeface="+mn-lt"/>
              </a:defRPr>
            </a:lvl5pPr>
          </a:lstStyle>
          <a:p>
            <a:pPr lvl="0"/>
            <a:r>
              <a:rPr lang="en-US" dirty="0" smtClean="0"/>
              <a:t>Presentation Title</a:t>
            </a:r>
            <a:endParaRPr lang="en-US" dirty="0"/>
          </a:p>
        </p:txBody>
      </p:sp>
    </p:spTree>
    <p:extLst>
      <p:ext uri="{BB962C8B-B14F-4D97-AF65-F5344CB8AC3E}">
        <p14:creationId xmlns:p14="http://schemas.microsoft.com/office/powerpoint/2010/main" val="3840355614"/>
      </p:ext>
    </p:extLst>
  </p:cSld>
  <p:clrMapOvr>
    <a:masterClrMapping/>
  </p:clrMapOvr>
  <p:transition spd="slow">
    <p:push/>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49ECB43-0820-4DE9-8A2D-C9C15B45DB2B}" type="datetimeFigureOut">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3913712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49ECB43-0820-4DE9-8A2D-C9C15B45DB2B}" type="datetimeFigureOut">
              <a:rPr lang="en-US" smtClean="0"/>
              <a:t>4/28/2016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2325711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70C0"/>
                </a:solidFill>
                <a:latin typeface="Segoe UI" panose="020B0502040204020203" pitchFamily="34" charset="0"/>
                <a:ea typeface="Segoe UI" panose="020B0502040204020203" pitchFamily="34" charset="0"/>
                <a:cs typeface="Segoe UI" panose="020B0502040204020203"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E49ECB43-0820-4DE9-8A2D-C9C15B45DB2B}" type="datetimeFigureOut">
              <a:rPr lang="en-US" smtClean="0"/>
              <a:t>4/28/2016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240483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ECB43-0820-4DE9-8A2D-C9C15B45DB2B}" type="datetimeFigureOut">
              <a:rPr lang="en-US" smtClean="0"/>
              <a:t>4/28/2016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1060627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9ECB43-0820-4DE9-8A2D-C9C15B45DB2B}" type="datetimeFigureOut">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662376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9ECB43-0820-4DE9-8A2D-C9C15B45DB2B}" type="datetimeFigureOut">
              <a:rPr lang="en-US" smtClean="0"/>
              <a:t>4/28/2016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0CDE8-6124-4A82-A433-77E3068B9ED2}" type="slidenum">
              <a:rPr lang="en-US" smtClean="0"/>
              <a:t>‹#›</a:t>
            </a:fld>
            <a:endParaRPr lang="en-US"/>
          </a:p>
        </p:txBody>
      </p:sp>
    </p:spTree>
    <p:extLst>
      <p:ext uri="{BB962C8B-B14F-4D97-AF65-F5344CB8AC3E}">
        <p14:creationId xmlns:p14="http://schemas.microsoft.com/office/powerpoint/2010/main" val="1043297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9ECB43-0820-4DE9-8A2D-C9C15B45DB2B}" type="datetimeFigureOut">
              <a:rPr lang="en-US" smtClean="0"/>
              <a:t>4/28/2016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0CDE8-6124-4A82-A433-77E3068B9ED2}" type="slidenum">
              <a:rPr lang="en-US" smtClean="0"/>
              <a:t>‹#›</a:t>
            </a:fld>
            <a:endParaRPr lang="en-US"/>
          </a:p>
        </p:txBody>
      </p:sp>
    </p:spTree>
    <p:extLst>
      <p:ext uri="{BB962C8B-B14F-4D97-AF65-F5344CB8AC3E}">
        <p14:creationId xmlns:p14="http://schemas.microsoft.com/office/powerpoint/2010/main" val="10774040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63" r:id="rId12"/>
    <p:sldLayoutId id="2147483764" r:id="rId13"/>
    <p:sldLayoutId id="2147483758" r:id="rId14"/>
  </p:sldLayoutIdLst>
  <p:txStyles>
    <p:titleStyle>
      <a:lvl1pPr algn="l" defTabSz="914400" rtl="0" eaLnBrk="1" latinLnBrk="0" hangingPunct="1">
        <a:lnSpc>
          <a:spcPct val="90000"/>
        </a:lnSpc>
        <a:spcBef>
          <a:spcPct val="0"/>
        </a:spcBef>
        <a:buNone/>
        <a:defRPr sz="3600" b="1" kern="1200">
          <a:solidFill>
            <a:srgbClr val="0070C0"/>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 y="178676"/>
            <a:ext cx="9144000" cy="827164"/>
          </a:xfrm>
          <a:prstGeom prst="rect">
            <a:avLst/>
          </a:prstGeom>
        </p:spPr>
        <p:txBody>
          <a:bodyPr vert="horz" lIns="91440" tIns="45720" rIns="91440" bIns="45720" rtlCol="0" anchor="t">
            <a:noAutofit/>
          </a:bodyPr>
          <a:lstStyle/>
          <a:p>
            <a:r>
              <a:rPr lang="en-US" dirty="0" smtClean="0"/>
              <a:t>title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930776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Lst>
  <p:transition>
    <p:push/>
  </p:transition>
  <p:txStyles>
    <p:titleStyle>
      <a:lvl1pPr algn="l" defTabSz="914400" rtl="0" eaLnBrk="1" latinLnBrk="0" hangingPunct="1">
        <a:spcBef>
          <a:spcPct val="0"/>
        </a:spcBef>
        <a:buNone/>
        <a:defRPr sz="3600" b="1" kern="1200">
          <a:solidFill>
            <a:srgbClr val="0070C0"/>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342900" indent="-342900" algn="l" defTabSz="914400" rtl="0" eaLnBrk="1" latinLnBrk="0" hangingPunct="1">
        <a:spcBef>
          <a:spcPct val="20000"/>
        </a:spcBef>
        <a:buFont typeface="Arial" pitchFamily="34" charset="0"/>
        <a:buNone/>
        <a:defRPr sz="3200" kern="1200">
          <a:solidFill>
            <a:schemeClr val="tx1">
              <a:lumMod val="50000"/>
            </a:schemeClr>
          </a:solidFill>
          <a:latin typeface="+mn-lt"/>
          <a:ea typeface="+mn-ea"/>
          <a:cs typeface="+mn-cs"/>
        </a:defRPr>
      </a:lvl1pPr>
      <a:lvl2pPr marL="742950" indent="-285750" algn="l" defTabSz="914400" rtl="0" eaLnBrk="1" latinLnBrk="0" hangingPunct="1">
        <a:spcBef>
          <a:spcPct val="20000"/>
        </a:spcBef>
        <a:buSzPct val="80000"/>
        <a:buFont typeface="Wingdings" pitchFamily="2" charset="2"/>
        <a:buChar char="§"/>
        <a:defRPr sz="2800" kern="1200">
          <a:solidFill>
            <a:schemeClr val="tx1">
              <a:lumMod val="65000"/>
            </a:schemeClr>
          </a:solidFill>
          <a:latin typeface="+mn-lt"/>
          <a:ea typeface="+mn-ea"/>
          <a:cs typeface="+mn-cs"/>
        </a:defRPr>
      </a:lvl2pPr>
      <a:lvl3pPr marL="1143000" indent="-228600" algn="l" defTabSz="914400" rtl="0" eaLnBrk="1" latinLnBrk="0" hangingPunct="1">
        <a:spcBef>
          <a:spcPct val="20000"/>
        </a:spcBef>
        <a:buSzPct val="70000"/>
        <a:buFont typeface="Wingdings" pitchFamily="2" charset="2"/>
        <a:buChar char="§"/>
        <a:defRPr sz="2400" kern="1200">
          <a:solidFill>
            <a:schemeClr val="tx1">
              <a:lumMod val="65000"/>
            </a:schemeClr>
          </a:solidFill>
          <a:latin typeface="+mn-lt"/>
          <a:ea typeface="+mn-ea"/>
          <a:cs typeface="+mn-cs"/>
        </a:defRPr>
      </a:lvl3pPr>
      <a:lvl4pPr marL="1600200" indent="-228600" algn="l" defTabSz="914400" rtl="0" eaLnBrk="1" latinLnBrk="0" hangingPunct="1">
        <a:spcBef>
          <a:spcPct val="20000"/>
        </a:spcBef>
        <a:buSzPct val="60000"/>
        <a:buFont typeface="Wingdings" pitchFamily="2" charset="2"/>
        <a:buChar char="§"/>
        <a:defRPr sz="2000" kern="1200">
          <a:solidFill>
            <a:schemeClr val="tx1">
              <a:lumMod val="65000"/>
            </a:schemeClr>
          </a:solidFill>
          <a:latin typeface="+mn-lt"/>
          <a:ea typeface="+mn-ea"/>
          <a:cs typeface="+mn-cs"/>
        </a:defRPr>
      </a:lvl4pPr>
      <a:lvl5pPr marL="2057400" indent="-228600" algn="l" defTabSz="914400" rtl="0" eaLnBrk="1" latinLnBrk="0" hangingPunct="1">
        <a:spcBef>
          <a:spcPct val="20000"/>
        </a:spcBef>
        <a:buSzPct val="50000"/>
        <a:buFont typeface="Wingdings" pitchFamily="2" charset="2"/>
        <a:buChar char="§"/>
        <a:defRPr sz="2000" kern="1200">
          <a:solidFill>
            <a:schemeClr val="tx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B0CA01-27B1-4D8E-8DC2-C8099C818E0A}" type="datetimeFigureOut">
              <a:rPr lang="en-US" smtClean="0">
                <a:solidFill>
                  <a:prstClr val="black">
                    <a:tint val="75000"/>
                  </a:prstClr>
                </a:solidFill>
              </a:rPr>
              <a:pPr/>
              <a:t>4/28/2016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982A4-0657-4F8A-8F8B-B3F1657D88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006899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1" r:id="rId12"/>
    <p:sldLayoutId id="2147483742" r:id="rId13"/>
  </p:sldLayoutIdLst>
  <p:txStyles>
    <p:titleStyle>
      <a:lvl1pPr algn="l" defTabSz="914400" rtl="0" eaLnBrk="1" latinLnBrk="0" hangingPunct="1">
        <a:spcBef>
          <a:spcPct val="0"/>
        </a:spcBef>
        <a:buNone/>
        <a:defRPr sz="4400" b="1" kern="1200">
          <a:solidFill>
            <a:srgbClr val="0070C0"/>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jpeg"/><Relationship Id="rId12" Type="http://schemas.openxmlformats.org/officeDocument/2006/relationships/image" Target="../media/image56.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0.jpeg"/><Relationship Id="rId11" Type="http://schemas.openxmlformats.org/officeDocument/2006/relationships/image" Target="../media/image55.pn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40.png"/><Relationship Id="rId7" Type="http://schemas.openxmlformats.org/officeDocument/2006/relationships/image" Target="../media/image60.png"/><Relationship Id="rId12" Type="http://schemas.openxmlformats.org/officeDocument/2006/relationships/image" Target="../media/image65.gif"/><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9.png"/><Relationship Id="rId11" Type="http://schemas.openxmlformats.org/officeDocument/2006/relationships/image" Target="../media/image64.jpe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43.png"/><Relationship Id="rId9"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67.jpeg"/><Relationship Id="rId4" Type="http://schemas.openxmlformats.org/officeDocument/2006/relationships/chart" Target="../charts/chart1.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144000" cy="6858000"/>
          </a:xfrm>
          <a:prstGeom prst="rect">
            <a:avLst/>
          </a:prstGeom>
          <a:solidFill>
            <a:srgbClr val="0070C0"/>
          </a:solidFill>
        </p:spPr>
      </p:pic>
      <p:sp>
        <p:nvSpPr>
          <p:cNvPr id="4" name="Text Placeholder 5"/>
          <p:cNvSpPr txBox="1">
            <a:spLocks/>
          </p:cNvSpPr>
          <p:nvPr/>
        </p:nvSpPr>
        <p:spPr>
          <a:xfrm>
            <a:off x="-12700" y="5065818"/>
            <a:ext cx="2717800" cy="443637"/>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smtClean="0">
                <a:solidFill>
                  <a:srgbClr val="0070C0"/>
                </a:solidFill>
              </a:rPr>
              <a:t>Lorcan Dempsey, OCLC </a:t>
            </a:r>
          </a:p>
        </p:txBody>
      </p:sp>
      <p:sp>
        <p:nvSpPr>
          <p:cNvPr id="5" name="Text Placeholder 8"/>
          <p:cNvSpPr txBox="1">
            <a:spLocks/>
          </p:cNvSpPr>
          <p:nvPr/>
        </p:nvSpPr>
        <p:spPr>
          <a:xfrm>
            <a:off x="-12700" y="6157733"/>
            <a:ext cx="9194800" cy="71296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a:solidFill>
                  <a:srgbClr val="0070C0"/>
                </a:solidFill>
              </a:rPr>
              <a:t>Irish Studies: making library data work </a:t>
            </a:r>
            <a:r>
              <a:rPr lang="en-US" sz="1800" b="1" dirty="0" smtClean="0">
                <a:solidFill>
                  <a:srgbClr val="0070C0"/>
                </a:solidFill>
              </a:rPr>
              <a:t>harder</a:t>
            </a:r>
          </a:p>
          <a:p>
            <a:pPr marL="0" indent="0">
              <a:buNone/>
            </a:pPr>
            <a:r>
              <a:rPr lang="en-US" sz="1800" b="1" dirty="0" smtClean="0">
                <a:solidFill>
                  <a:srgbClr val="0070C0"/>
                </a:solidFill>
              </a:rPr>
              <a:t>American Conference for Irish Studies. University of Notre Dame, </a:t>
            </a:r>
            <a:r>
              <a:rPr lang="en-US" sz="1400" b="1" dirty="0" smtClean="0">
                <a:solidFill>
                  <a:srgbClr val="0070C0"/>
                </a:solidFill>
              </a:rPr>
              <a:t>1 April 2016</a:t>
            </a:r>
            <a:endParaRPr lang="en-US" sz="1400" b="1" dirty="0">
              <a:solidFill>
                <a:srgbClr val="0070C0"/>
              </a:solidFill>
            </a:endParaRPr>
          </a:p>
        </p:txBody>
      </p:sp>
      <p:sp>
        <p:nvSpPr>
          <p:cNvPr id="6" name="TextBox 5"/>
          <p:cNvSpPr txBox="1"/>
          <p:nvPr/>
        </p:nvSpPr>
        <p:spPr>
          <a:xfrm>
            <a:off x="-3312" y="368300"/>
            <a:ext cx="2200412" cy="523220"/>
          </a:xfrm>
          <a:prstGeom prst="rect">
            <a:avLst/>
          </a:prstGeom>
          <a:solidFill>
            <a:schemeClr val="bg1"/>
          </a:solidFill>
        </p:spPr>
        <p:txBody>
          <a:bodyPr wrap="square" rtlCol="0">
            <a:spAutoFit/>
          </a:bodyPr>
          <a:lstStyle/>
          <a:p>
            <a:pPr defTabSz="457200"/>
            <a:r>
              <a:rPr lang="en-US" sz="2800" b="1" dirty="0">
                <a:solidFill>
                  <a:srgbClr val="0070C0"/>
                </a:solidFill>
              </a:rPr>
              <a:t>@</a:t>
            </a:r>
            <a:r>
              <a:rPr lang="en-US" sz="2800" b="1" dirty="0" err="1" smtClean="0">
                <a:solidFill>
                  <a:srgbClr val="0070C0"/>
                </a:solidFill>
              </a:rPr>
              <a:t>LorcanD</a:t>
            </a:r>
            <a:endParaRPr lang="en-US" sz="2800" b="1" dirty="0">
              <a:solidFill>
                <a:srgbClr val="0070C0"/>
              </a:solidFill>
            </a:endParaRPr>
          </a:p>
        </p:txBody>
      </p:sp>
    </p:spTree>
    <p:extLst>
      <p:ext uri="{BB962C8B-B14F-4D97-AF65-F5344CB8AC3E}">
        <p14:creationId xmlns:p14="http://schemas.microsoft.com/office/powerpoint/2010/main" val="4015612390"/>
      </p:ext>
    </p:extLst>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486280" y="277793"/>
            <a:ext cx="2640858" cy="6466329"/>
          </a:xfrm>
          <a:prstGeom prst="rect">
            <a:avLst/>
          </a:prstGeom>
          <a:ln>
            <a:solidFill>
              <a:schemeClr val="accent1"/>
            </a:solidFill>
          </a:ln>
        </p:spPr>
      </p:pic>
      <p:pic>
        <p:nvPicPr>
          <p:cNvPr id="3" name="Picture 2"/>
          <p:cNvPicPr>
            <a:picLocks noChangeAspect="1"/>
          </p:cNvPicPr>
          <p:nvPr/>
        </p:nvPicPr>
        <p:blipFill>
          <a:blip r:embed="rId4"/>
          <a:stretch>
            <a:fillRect/>
          </a:stretch>
        </p:blipFill>
        <p:spPr>
          <a:xfrm>
            <a:off x="602005" y="544251"/>
            <a:ext cx="3981450" cy="4248150"/>
          </a:xfrm>
          <a:prstGeom prst="rect">
            <a:avLst/>
          </a:prstGeom>
          <a:ln>
            <a:solidFill>
              <a:schemeClr val="accent1"/>
            </a:solidFill>
          </a:ln>
        </p:spPr>
      </p:pic>
    </p:spTree>
    <p:extLst>
      <p:ext uri="{BB962C8B-B14F-4D97-AF65-F5344CB8AC3E}">
        <p14:creationId xmlns:p14="http://schemas.microsoft.com/office/powerpoint/2010/main" val="1806666709"/>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6756" y="-999281"/>
            <a:ext cx="13463004" cy="8256608"/>
          </a:xfrm>
          <a:prstGeom prst="rect">
            <a:avLst/>
          </a:prstGeom>
        </p:spPr>
      </p:pic>
      <p:pic>
        <p:nvPicPr>
          <p:cNvPr id="2" name="Picture 1"/>
          <p:cNvPicPr>
            <a:picLocks noChangeAspect="1"/>
          </p:cNvPicPr>
          <p:nvPr/>
        </p:nvPicPr>
        <p:blipFill>
          <a:blip r:embed="rId4"/>
          <a:stretch>
            <a:fillRect/>
          </a:stretch>
        </p:blipFill>
        <p:spPr>
          <a:xfrm>
            <a:off x="1912172" y="2134082"/>
            <a:ext cx="5270109" cy="5015215"/>
          </a:xfrm>
          <a:prstGeom prst="rect">
            <a:avLst/>
          </a:prstGeom>
        </p:spPr>
      </p:pic>
      <p:sp>
        <p:nvSpPr>
          <p:cNvPr id="4" name="Rectangle 3"/>
          <p:cNvSpPr/>
          <p:nvPr/>
        </p:nvSpPr>
        <p:spPr>
          <a:xfrm>
            <a:off x="5887079" y="290401"/>
            <a:ext cx="5642658" cy="276999"/>
          </a:xfrm>
          <a:prstGeom prst="rect">
            <a:avLst/>
          </a:prstGeom>
        </p:spPr>
        <p:txBody>
          <a:bodyPr wrap="square">
            <a:spAutoFit/>
          </a:bodyPr>
          <a:lstStyle/>
          <a:p>
            <a:r>
              <a:rPr lang="en-US" sz="1200" dirty="0">
                <a:solidFill>
                  <a:schemeClr val="bg1"/>
                </a:solidFill>
              </a:rPr>
              <a:t>https://www.wikiwand.com/en/Lissadell_House</a:t>
            </a:r>
          </a:p>
        </p:txBody>
      </p:sp>
      <p:sp>
        <p:nvSpPr>
          <p:cNvPr id="5" name="TextBox 4"/>
          <p:cNvSpPr txBox="1"/>
          <p:nvPr/>
        </p:nvSpPr>
        <p:spPr>
          <a:xfrm>
            <a:off x="983848" y="2627453"/>
            <a:ext cx="1307939" cy="369332"/>
          </a:xfrm>
          <a:prstGeom prst="rect">
            <a:avLst/>
          </a:prstGeom>
          <a:solidFill>
            <a:srgbClr val="0070C0"/>
          </a:solidFill>
        </p:spPr>
        <p:txBody>
          <a:bodyPr wrap="square" rtlCol="0">
            <a:spAutoFit/>
          </a:bodyPr>
          <a:lstStyle/>
          <a:p>
            <a:r>
              <a:rPr lang="en-US" dirty="0" smtClean="0">
                <a:solidFill>
                  <a:schemeClr val="bg1"/>
                </a:solidFill>
              </a:rPr>
              <a:t>String …</a:t>
            </a:r>
            <a:endParaRPr lang="en-US" dirty="0">
              <a:solidFill>
                <a:schemeClr val="bg1"/>
              </a:solidFill>
            </a:endParaRPr>
          </a:p>
        </p:txBody>
      </p:sp>
    </p:spTree>
    <p:extLst>
      <p:ext uri="{BB962C8B-B14F-4D97-AF65-F5344CB8AC3E}">
        <p14:creationId xmlns:p14="http://schemas.microsoft.com/office/powerpoint/2010/main" val="471588811"/>
      </p:ext>
    </p:extLst>
  </p:cSld>
  <p:clrMapOvr>
    <a:masterClrMapping/>
  </p:clrMapOvr>
  <p:transition spd="slow">
    <p:push/>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0"/>
            <a:ext cx="7886700" cy="1325563"/>
          </a:xfrm>
        </p:spPr>
        <p:txBody>
          <a:bodyPr/>
          <a:lstStyle/>
          <a:p>
            <a:r>
              <a:rPr lang="en-US" dirty="0" smtClean="0"/>
              <a:t>Timothy Burke </a:t>
            </a:r>
            <a:br>
              <a:rPr lang="en-US" dirty="0" smtClean="0"/>
            </a:br>
            <a:r>
              <a:rPr lang="en-US" sz="2800" dirty="0" smtClean="0"/>
              <a:t>presentation to LC WGFBC</a:t>
            </a:r>
            <a:endParaRPr lang="en-US" dirty="0"/>
          </a:p>
        </p:txBody>
      </p:sp>
      <p:sp>
        <p:nvSpPr>
          <p:cNvPr id="3" name="Content Placeholder 2"/>
          <p:cNvSpPr>
            <a:spLocks noGrp="1"/>
          </p:cNvSpPr>
          <p:nvPr>
            <p:ph sz="half" idx="4294967295"/>
          </p:nvPr>
        </p:nvSpPr>
        <p:spPr>
          <a:xfrm>
            <a:off x="593725" y="1184275"/>
            <a:ext cx="8550275" cy="3005138"/>
          </a:xfrm>
        </p:spPr>
        <p:txBody>
          <a:bodyPr>
            <a:noAutofit/>
          </a:bodyPr>
          <a:lstStyle/>
          <a:p>
            <a:r>
              <a:rPr lang="en-US" sz="1600" dirty="0">
                <a:latin typeface="Segoe UI" panose="020B0502040204020203" pitchFamily="34" charset="0"/>
                <a:ea typeface="Segoe UI" panose="020B0502040204020203" pitchFamily="34" charset="0"/>
                <a:cs typeface="Segoe UI" panose="020B0502040204020203" pitchFamily="34" charset="0"/>
              </a:rPr>
              <a:t>tools that recognize existing </a:t>
            </a:r>
            <a:r>
              <a:rPr lang="en-US" sz="1600" dirty="0">
                <a:solidFill>
                  <a:srgbClr val="FF0000"/>
                </a:solidFill>
                <a:latin typeface="Segoe UI" panose="020B0502040204020203" pitchFamily="34" charset="0"/>
                <a:ea typeface="Segoe UI" panose="020B0502040204020203" pitchFamily="34" charset="0"/>
                <a:cs typeface="Segoe UI" panose="020B0502040204020203" pitchFamily="34" charset="0"/>
              </a:rPr>
              <a:t>clusters of knowledge</a:t>
            </a:r>
            <a:r>
              <a:rPr lang="en-US" sz="1600" dirty="0">
                <a:latin typeface="Segoe UI" panose="020B0502040204020203" pitchFamily="34" charset="0"/>
                <a:ea typeface="Segoe UI" panose="020B0502040204020203" pitchFamily="34" charset="0"/>
                <a:cs typeface="Segoe UI" panose="020B0502040204020203" pitchFamily="34" charset="0"/>
              </a:rPr>
              <a:t>; if you find a book using </a:t>
            </a:r>
            <a:r>
              <a:rPr lang="en-US" sz="1600" dirty="0" err="1">
                <a:latin typeface="Segoe UI" panose="020B0502040204020203" pitchFamily="34" charset="0"/>
                <a:ea typeface="Segoe UI" panose="020B0502040204020203" pitchFamily="34" charset="0"/>
                <a:cs typeface="Segoe UI" panose="020B0502040204020203" pitchFamily="34" charset="0"/>
              </a:rPr>
              <a:t>lcsh</a:t>
            </a:r>
            <a:r>
              <a:rPr lang="en-US" sz="1600" dirty="0">
                <a:latin typeface="Segoe UI" panose="020B0502040204020203" pitchFamily="34" charset="0"/>
                <a:ea typeface="Segoe UI" panose="020B0502040204020203" pitchFamily="34" charset="0"/>
                <a:cs typeface="Segoe UI" panose="020B0502040204020203" pitchFamily="34" charset="0"/>
              </a:rPr>
              <a:t>, you probably already know it existed. tool that recognizes the conversation the book was in. those that were written after the book came out and have continued the conversation.</a:t>
            </a:r>
          </a:p>
          <a:p>
            <a:r>
              <a:rPr lang="en-US" sz="1600" dirty="0">
                <a:latin typeface="Segoe UI" panose="020B0502040204020203" pitchFamily="34" charset="0"/>
                <a:ea typeface="Segoe UI" panose="020B0502040204020203" pitchFamily="34" charset="0"/>
                <a:cs typeface="Segoe UI" panose="020B0502040204020203" pitchFamily="34" charset="0"/>
              </a:rPr>
              <a:t>tools that know </a:t>
            </a:r>
            <a:r>
              <a:rPr lang="en-US" sz="1600" dirty="0">
                <a:solidFill>
                  <a:srgbClr val="FF0000"/>
                </a:solidFill>
                <a:latin typeface="Segoe UI" panose="020B0502040204020203" pitchFamily="34" charset="0"/>
                <a:ea typeface="Segoe UI" panose="020B0502040204020203" pitchFamily="34" charset="0"/>
                <a:cs typeface="Segoe UI" panose="020B0502040204020203" pitchFamily="34" charset="0"/>
              </a:rPr>
              <a:t>lines of descent</a:t>
            </a:r>
            <a:r>
              <a:rPr lang="en-US" sz="1600" dirty="0">
                <a:latin typeface="Segoe UI" panose="020B0502040204020203" pitchFamily="34" charset="0"/>
                <a:ea typeface="Segoe UI" panose="020B0502040204020203" pitchFamily="34" charset="0"/>
                <a:cs typeface="Segoe UI" panose="020B0502040204020203" pitchFamily="34" charset="0"/>
              </a:rPr>
              <a:t>; chronology of publications; later readers determine connection between texts</a:t>
            </a:r>
          </a:p>
          <a:p>
            <a:r>
              <a:rPr lang="en-US" sz="1600" dirty="0">
                <a:latin typeface="Segoe UI" panose="020B0502040204020203" pitchFamily="34" charset="0"/>
                <a:ea typeface="Segoe UI" panose="020B0502040204020203" pitchFamily="34" charset="0"/>
                <a:cs typeface="Segoe UI" panose="020B0502040204020203" pitchFamily="34" charset="0"/>
              </a:rPr>
              <a:t>tools that find </a:t>
            </a:r>
            <a:r>
              <a:rPr lang="en-US" sz="1600" dirty="0">
                <a:solidFill>
                  <a:srgbClr val="FF0000"/>
                </a:solidFill>
                <a:latin typeface="Segoe UI" panose="020B0502040204020203" pitchFamily="34" charset="0"/>
                <a:ea typeface="Segoe UI" panose="020B0502040204020203" pitchFamily="34" charset="0"/>
                <a:cs typeface="Segoe UI" panose="020B0502040204020203" pitchFamily="34" charset="0"/>
              </a:rPr>
              <a:t>unknown connections </a:t>
            </a:r>
            <a:r>
              <a:rPr lang="en-US" sz="1600" dirty="0">
                <a:latin typeface="Segoe UI" panose="020B0502040204020203" pitchFamily="34" charset="0"/>
                <a:ea typeface="Segoe UI" panose="020B0502040204020203" pitchFamily="34" charset="0"/>
                <a:cs typeface="Segoe UI" panose="020B0502040204020203" pitchFamily="34" charset="0"/>
              </a:rPr>
              <a:t>(full text search; topic maps?)</a:t>
            </a:r>
          </a:p>
          <a:p>
            <a:r>
              <a:rPr lang="en-US" sz="1600" dirty="0">
                <a:latin typeface="Segoe UI" panose="020B0502040204020203" pitchFamily="34" charset="0"/>
                <a:ea typeface="Segoe UI" panose="020B0502040204020203" pitchFamily="34" charset="0"/>
                <a:cs typeface="Segoe UI" panose="020B0502040204020203" pitchFamily="34" charset="0"/>
              </a:rPr>
              <a:t>tools that produce </a:t>
            </a:r>
            <a:r>
              <a:rPr lang="en-US" sz="1600" dirty="0">
                <a:solidFill>
                  <a:srgbClr val="FF0000"/>
                </a:solidFill>
                <a:latin typeface="Segoe UI" panose="020B0502040204020203" pitchFamily="34" charset="0"/>
                <a:ea typeface="Segoe UI" panose="020B0502040204020203" pitchFamily="34" charset="0"/>
                <a:cs typeface="Segoe UI" panose="020B0502040204020203" pitchFamily="34" charset="0"/>
              </a:rPr>
              <a:t>serendipity -- hidden connections</a:t>
            </a:r>
            <a:r>
              <a:rPr lang="en-US" sz="1600" dirty="0">
                <a:latin typeface="Segoe UI" panose="020B0502040204020203" pitchFamily="34" charset="0"/>
                <a:ea typeface="Segoe UI" panose="020B0502040204020203" pitchFamily="34" charset="0"/>
                <a:cs typeface="Segoe UI" panose="020B0502040204020203" pitchFamily="34" charset="0"/>
              </a:rPr>
              <a:t>.</a:t>
            </a:r>
          </a:p>
          <a:p>
            <a:r>
              <a:rPr lang="en-US" sz="1600" dirty="0">
                <a:latin typeface="Segoe UI" panose="020B0502040204020203" pitchFamily="34" charset="0"/>
                <a:ea typeface="Segoe UI" panose="020B0502040204020203" pitchFamily="34" charset="0"/>
                <a:cs typeface="Segoe UI" panose="020B0502040204020203" pitchFamily="34" charset="0"/>
              </a:rPr>
              <a:t>tools that inform me of </a:t>
            </a:r>
            <a:r>
              <a:rPr lang="en-US" sz="1600" dirty="0">
                <a:solidFill>
                  <a:srgbClr val="FF0000"/>
                </a:solidFill>
                <a:latin typeface="Segoe UI" panose="020B0502040204020203" pitchFamily="34" charset="0"/>
                <a:ea typeface="Segoe UI" panose="020B0502040204020203" pitchFamily="34" charset="0"/>
                <a:cs typeface="Segoe UI" panose="020B0502040204020203" pitchFamily="34" charset="0"/>
              </a:rPr>
              <a:t>authority</a:t>
            </a:r>
          </a:p>
          <a:p>
            <a:r>
              <a:rPr lang="en-US" sz="1600" dirty="0">
                <a:latin typeface="Segoe UI" panose="020B0502040204020203" pitchFamily="34" charset="0"/>
                <a:ea typeface="Segoe UI" panose="020B0502040204020203" pitchFamily="34" charset="0"/>
                <a:cs typeface="Segoe UI" panose="020B0502040204020203" pitchFamily="34" charset="0"/>
              </a:rPr>
              <a:t>tools that know about </a:t>
            </a:r>
            <a:r>
              <a:rPr lang="en-US" sz="1600" dirty="0">
                <a:solidFill>
                  <a:srgbClr val="FF0000"/>
                </a:solidFill>
                <a:latin typeface="Segoe UI" panose="020B0502040204020203" pitchFamily="34" charset="0"/>
                <a:ea typeface="Segoe UI" panose="020B0502040204020203" pitchFamily="34" charset="0"/>
                <a:cs typeface="Segoe UI" panose="020B0502040204020203" pitchFamily="34" charset="0"/>
              </a:rPr>
              <a:t>real world usage </a:t>
            </a:r>
            <a:r>
              <a:rPr lang="en-US" sz="1600" dirty="0">
                <a:latin typeface="Segoe UI" panose="020B0502040204020203" pitchFamily="34" charset="0"/>
                <a:ea typeface="Segoe UI" panose="020B0502040204020203" pitchFamily="34" charset="0"/>
                <a:cs typeface="Segoe UI" panose="020B0502040204020203" pitchFamily="34" charset="0"/>
              </a:rPr>
              <a:t>(those who bought x bought y; how many people checked this out?)</a:t>
            </a:r>
          </a:p>
          <a:p>
            <a:r>
              <a:rPr lang="en-US" sz="1600" dirty="0">
                <a:latin typeface="Segoe UI" panose="020B0502040204020203" pitchFamily="34" charset="0"/>
                <a:ea typeface="Segoe UI" panose="020B0502040204020203" pitchFamily="34" charset="0"/>
                <a:cs typeface="Segoe UI" panose="020B0502040204020203" pitchFamily="34" charset="0"/>
              </a:rPr>
              <a:t>tools that know about the </a:t>
            </a:r>
            <a:r>
              <a:rPr lang="en-US" sz="1600" dirty="0">
                <a:solidFill>
                  <a:srgbClr val="FF0000"/>
                </a:solidFill>
                <a:latin typeface="Segoe UI" panose="020B0502040204020203" pitchFamily="34" charset="0"/>
                <a:ea typeface="Segoe UI" panose="020B0502040204020203" pitchFamily="34" charset="0"/>
                <a:cs typeface="Segoe UI" panose="020B0502040204020203" pitchFamily="34" charset="0"/>
              </a:rPr>
              <a:t>sociology of knowledge</a:t>
            </a:r>
            <a:r>
              <a:rPr lang="en-US" sz="1600" dirty="0">
                <a:latin typeface="Segoe UI" panose="020B0502040204020203" pitchFamily="34" charset="0"/>
                <a:ea typeface="Segoe UI" panose="020B0502040204020203" pitchFamily="34" charset="0"/>
                <a:cs typeface="Segoe UI" panose="020B0502040204020203" pitchFamily="34" charset="0"/>
              </a:rPr>
              <a:t>; the pedigrees of authors: who were they trained by, how long ago; how trustworthy is this institution?</a:t>
            </a:r>
          </a:p>
          <a:p>
            <a:endParaRPr lang="en-US" sz="1600" dirty="0">
              <a:latin typeface="Segoe UI" panose="020B0502040204020203" pitchFamily="34" charset="0"/>
              <a:ea typeface="Segoe UI" panose="020B0502040204020203" pitchFamily="34" charset="0"/>
              <a:cs typeface="Segoe UI" panose="020B0502040204020203" pitchFamily="34" charset="0"/>
            </a:endParaRPr>
          </a:p>
        </p:txBody>
      </p:sp>
      <p:pic>
        <p:nvPicPr>
          <p:cNvPr id="4" name="Picture 3"/>
          <p:cNvPicPr>
            <a:picLocks noChangeAspect="1"/>
          </p:cNvPicPr>
          <p:nvPr/>
        </p:nvPicPr>
        <p:blipFill>
          <a:blip r:embed="rId3"/>
          <a:stretch>
            <a:fillRect/>
          </a:stretch>
        </p:blipFill>
        <p:spPr>
          <a:xfrm>
            <a:off x="0" y="5151343"/>
            <a:ext cx="9315450" cy="2181225"/>
          </a:xfrm>
          <a:prstGeom prst="rect">
            <a:avLst/>
          </a:prstGeom>
          <a:ln>
            <a:solidFill>
              <a:schemeClr val="accent1"/>
            </a:solidFill>
          </a:ln>
        </p:spPr>
      </p:pic>
      <p:sp>
        <p:nvSpPr>
          <p:cNvPr id="5" name="TextBox 4"/>
          <p:cNvSpPr txBox="1"/>
          <p:nvPr/>
        </p:nvSpPr>
        <p:spPr>
          <a:xfrm>
            <a:off x="3530278" y="4727816"/>
            <a:ext cx="5292346" cy="307777"/>
          </a:xfrm>
          <a:prstGeom prst="rect">
            <a:avLst/>
          </a:prstGeom>
          <a:noFill/>
        </p:spPr>
        <p:txBody>
          <a:bodyPr wrap="none" rtlCol="0">
            <a:spAutoFit/>
          </a:bodyPr>
          <a:lstStyle/>
          <a:p>
            <a:r>
              <a:rPr lang="en-US" sz="1400" dirty="0" smtClean="0"/>
              <a:t>[Report: </a:t>
            </a:r>
            <a:r>
              <a:rPr lang="en-US" sz="1400" dirty="0"/>
              <a:t>Karen Coyle, http://</a:t>
            </a:r>
            <a:r>
              <a:rPr lang="en-US" sz="1400" dirty="0" smtClean="0"/>
              <a:t>www.kcoyle.net/bib_futures.html#burke]</a:t>
            </a:r>
            <a:endParaRPr lang="en-US" sz="1400" dirty="0"/>
          </a:p>
        </p:txBody>
      </p:sp>
    </p:spTree>
    <p:extLst>
      <p:ext uri="{BB962C8B-B14F-4D97-AF65-F5344CB8AC3E}">
        <p14:creationId xmlns:p14="http://schemas.microsoft.com/office/powerpoint/2010/main" val="587343262"/>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0983" y="3164247"/>
            <a:ext cx="8112708" cy="4156740"/>
          </a:xfrm>
          <a:prstGeom prst="rect">
            <a:avLst/>
          </a:prstGeom>
        </p:spPr>
      </p:pic>
      <p:sp>
        <p:nvSpPr>
          <p:cNvPr id="3" name="Title 2"/>
          <p:cNvSpPr>
            <a:spLocks noGrp="1"/>
          </p:cNvSpPr>
          <p:nvPr>
            <p:ph type="title"/>
          </p:nvPr>
        </p:nvSpPr>
        <p:spPr>
          <a:xfrm>
            <a:off x="553986" y="0"/>
            <a:ext cx="8416393" cy="1325563"/>
          </a:xfrm>
        </p:spPr>
        <p:txBody>
          <a:bodyPr/>
          <a:lstStyle/>
          <a:p>
            <a:r>
              <a:rPr lang="en-US" dirty="0" smtClean="0"/>
              <a:t>Things not strings (or records)</a:t>
            </a:r>
            <a:endParaRPr lang="en-US" dirty="0"/>
          </a:p>
        </p:txBody>
      </p:sp>
      <p:sp>
        <p:nvSpPr>
          <p:cNvPr id="4" name="TextBox 3"/>
          <p:cNvSpPr txBox="1"/>
          <p:nvPr/>
        </p:nvSpPr>
        <p:spPr>
          <a:xfrm>
            <a:off x="653970" y="1118887"/>
            <a:ext cx="2932919" cy="1477328"/>
          </a:xfrm>
          <a:prstGeom prst="rect">
            <a:avLst/>
          </a:prstGeom>
          <a:solidFill>
            <a:schemeClr val="bg1"/>
          </a:solidFill>
          <a:ln w="3175">
            <a:solidFill>
              <a:srgbClr val="0070C0"/>
            </a:solidFill>
          </a:ln>
        </p:spPr>
        <p:txBody>
          <a:bodyPr wrap="none" rtlCol="0">
            <a:spAutoFit/>
          </a:bodyPr>
          <a:lstStyle/>
          <a:p>
            <a:pPr marL="342900" indent="-342900"/>
            <a:r>
              <a:rPr lang="en-US" dirty="0" smtClean="0">
                <a:solidFill>
                  <a:schemeClr val="bg1">
                    <a:lumMod val="50000"/>
                  </a:schemeClr>
                </a:solidFill>
              </a:rPr>
              <a:t>Three benefits acc to Google:</a:t>
            </a:r>
          </a:p>
          <a:p>
            <a:pPr marL="342900" indent="-342900">
              <a:buFont typeface="+mj-lt"/>
              <a:buAutoNum type="arabicPeriod"/>
            </a:pPr>
            <a:endParaRPr lang="en-US" dirty="0" smtClean="0">
              <a:solidFill>
                <a:schemeClr val="bg1">
                  <a:lumMod val="50000"/>
                </a:schemeClr>
              </a:solidFill>
            </a:endParaRPr>
          </a:p>
          <a:p>
            <a:pPr marL="342900" indent="-342900">
              <a:buFont typeface="+mj-lt"/>
              <a:buAutoNum type="arabicPeriod"/>
            </a:pPr>
            <a:r>
              <a:rPr lang="en-US" dirty="0" smtClean="0">
                <a:solidFill>
                  <a:schemeClr val="bg1">
                    <a:lumMod val="50000"/>
                  </a:schemeClr>
                </a:solidFill>
              </a:rPr>
              <a:t>Find the right thing</a:t>
            </a:r>
          </a:p>
          <a:p>
            <a:pPr marL="342900" indent="-342900">
              <a:buFont typeface="+mj-lt"/>
              <a:buAutoNum type="arabicPeriod"/>
            </a:pPr>
            <a:r>
              <a:rPr lang="en-US" dirty="0" smtClean="0">
                <a:solidFill>
                  <a:schemeClr val="bg1">
                    <a:lumMod val="50000"/>
                  </a:schemeClr>
                </a:solidFill>
              </a:rPr>
              <a:t>Get the best summary</a:t>
            </a:r>
          </a:p>
          <a:p>
            <a:pPr marL="342900" indent="-342900">
              <a:buFont typeface="+mj-lt"/>
              <a:buAutoNum type="arabicPeriod"/>
            </a:pPr>
            <a:r>
              <a:rPr lang="en-US" dirty="0" smtClean="0">
                <a:solidFill>
                  <a:schemeClr val="bg1">
                    <a:lumMod val="50000"/>
                  </a:schemeClr>
                </a:solidFill>
              </a:rPr>
              <a:t>Go deeper and broader</a:t>
            </a:r>
            <a:endParaRPr lang="en-US" dirty="0">
              <a:solidFill>
                <a:schemeClr val="bg1">
                  <a:lumMod val="50000"/>
                </a:schemeClr>
              </a:solidFill>
            </a:endParaRPr>
          </a:p>
        </p:txBody>
      </p:sp>
      <p:sp>
        <p:nvSpPr>
          <p:cNvPr id="5" name="TextBox 4"/>
          <p:cNvSpPr txBox="1"/>
          <p:nvPr/>
        </p:nvSpPr>
        <p:spPr>
          <a:xfrm>
            <a:off x="3686872" y="1118887"/>
            <a:ext cx="5121462" cy="4247317"/>
          </a:xfrm>
          <a:prstGeom prst="rect">
            <a:avLst/>
          </a:prstGeom>
          <a:solidFill>
            <a:srgbClr val="FFFFFF">
              <a:alpha val="72941"/>
            </a:srgbClr>
          </a:solidFill>
          <a:ln w="3175">
            <a:solidFill>
              <a:srgbClr val="0070C0"/>
            </a:solidFill>
          </a:ln>
        </p:spPr>
        <p:txBody>
          <a:bodyPr wrap="square" rtlCol="0">
            <a:spAutoFit/>
          </a:bodyPr>
          <a:lstStyle/>
          <a:p>
            <a:pPr marL="342900" indent="-342900"/>
            <a:r>
              <a:rPr lang="en-US" dirty="0" smtClean="0">
                <a:solidFill>
                  <a:schemeClr val="bg1">
                    <a:lumMod val="50000"/>
                  </a:schemeClr>
                </a:solidFill>
              </a:rPr>
              <a:t>Linked data (Tim Berners-Lee):</a:t>
            </a:r>
          </a:p>
          <a:p>
            <a:pPr marL="342900" indent="-342900">
              <a:buFont typeface="+mj-lt"/>
              <a:buAutoNum type="arabicPeriod"/>
            </a:pPr>
            <a:endParaRPr lang="en-US" dirty="0" smtClean="0">
              <a:solidFill>
                <a:schemeClr val="bg1">
                  <a:lumMod val="50000"/>
                </a:schemeClr>
              </a:solidFill>
            </a:endParaRPr>
          </a:p>
          <a:p>
            <a:pPr marL="342900" indent="-342900">
              <a:buFont typeface="+mj-lt"/>
              <a:buAutoNum type="arabicPeriod"/>
            </a:pPr>
            <a:r>
              <a:rPr lang="en-US" dirty="0">
                <a:solidFill>
                  <a:schemeClr val="bg1">
                    <a:lumMod val="50000"/>
                  </a:schemeClr>
                </a:solidFill>
              </a:rPr>
              <a:t>All kinds of conceptual things, they have names now that start with HTTP.</a:t>
            </a:r>
          </a:p>
          <a:p>
            <a:pPr marL="342900" indent="-342900">
              <a:buFont typeface="+mj-lt"/>
              <a:buAutoNum type="arabicPeriod"/>
            </a:pPr>
            <a:r>
              <a:rPr lang="en-US" dirty="0">
                <a:solidFill>
                  <a:schemeClr val="bg1">
                    <a:lumMod val="50000"/>
                  </a:schemeClr>
                </a:solidFill>
              </a:rPr>
              <a:t>If I take one of these HTTP names and I look it up [..] I will get back some data in a standard format which is kind of useful data that somebody might like to know about that thing, about that event.</a:t>
            </a:r>
          </a:p>
          <a:p>
            <a:pPr marL="342900" indent="-342900">
              <a:buFont typeface="+mj-lt"/>
              <a:buAutoNum type="arabicPeriod"/>
            </a:pPr>
            <a:r>
              <a:rPr lang="en-US" dirty="0">
                <a:solidFill>
                  <a:schemeClr val="bg1">
                    <a:lumMod val="50000"/>
                  </a:schemeClr>
                </a:solidFill>
              </a:rPr>
              <a:t>When I get back that information it's not just got somebody's height and weight and when they were born, it's got relationships. And when it has relationships, whenever it expresses a relationship then the other thing that it's related to is given one of those names that starts with HTTP.</a:t>
            </a:r>
          </a:p>
        </p:txBody>
      </p:sp>
    </p:spTree>
    <p:extLst>
      <p:ext uri="{BB962C8B-B14F-4D97-AF65-F5344CB8AC3E}">
        <p14:creationId xmlns:p14="http://schemas.microsoft.com/office/powerpoint/2010/main" val="8177762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oclc.org/content/dam/oclc/common/images/logos/new/WorldCat/WorldCat_Logo_V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30" y="1044853"/>
            <a:ext cx="1065406" cy="104530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91112" y="1325131"/>
            <a:ext cx="2693558" cy="507831"/>
          </a:xfrm>
          <a:prstGeom prst="rect">
            <a:avLst/>
          </a:prstGeom>
          <a:noFill/>
        </p:spPr>
        <p:txBody>
          <a:bodyPr wrap="none" rtlCol="0">
            <a:spAutoFit/>
          </a:bodyPr>
          <a:lstStyle/>
          <a:p>
            <a:r>
              <a:rPr lang="en-US" sz="1350" dirty="0">
                <a:latin typeface="Segoe UI" panose="020B0502040204020203" pitchFamily="34" charset="0"/>
                <a:ea typeface="Segoe UI" panose="020B0502040204020203" pitchFamily="34" charset="0"/>
                <a:cs typeface="Segoe UI" panose="020B0502040204020203" pitchFamily="34" charset="0"/>
              </a:rPr>
              <a:t>367 Million bibliographic records</a:t>
            </a:r>
          </a:p>
          <a:p>
            <a:r>
              <a:rPr lang="en-US" sz="1350" dirty="0">
                <a:latin typeface="Segoe UI" panose="020B0502040204020203" pitchFamily="34" charset="0"/>
                <a:ea typeface="Segoe UI" panose="020B0502040204020203" pitchFamily="34" charset="0"/>
                <a:cs typeface="Segoe UI" panose="020B0502040204020203" pitchFamily="34" charset="0"/>
              </a:rPr>
              <a:t>2.3 Billion holdings set</a:t>
            </a:r>
          </a:p>
        </p:txBody>
      </p:sp>
      <p:pic>
        <p:nvPicPr>
          <p:cNvPr id="5" name="Picture 4"/>
          <p:cNvPicPr>
            <a:picLocks noChangeAspect="1"/>
          </p:cNvPicPr>
          <p:nvPr/>
        </p:nvPicPr>
        <p:blipFill rotWithShape="1">
          <a:blip r:embed="rId4"/>
          <a:srcRect l="62065" t="11930" r="35131" b="83944"/>
          <a:stretch/>
        </p:blipFill>
        <p:spPr>
          <a:xfrm>
            <a:off x="463773" y="4344569"/>
            <a:ext cx="673120" cy="309446"/>
          </a:xfrm>
          <a:prstGeom prst="rect">
            <a:avLst/>
          </a:prstGeom>
        </p:spPr>
      </p:pic>
      <p:sp>
        <p:nvSpPr>
          <p:cNvPr id="6" name="TextBox 5"/>
          <p:cNvSpPr txBox="1"/>
          <p:nvPr/>
        </p:nvSpPr>
        <p:spPr>
          <a:xfrm>
            <a:off x="1391112" y="4153043"/>
            <a:ext cx="3399905" cy="715581"/>
          </a:xfrm>
          <a:prstGeom prst="rect">
            <a:avLst/>
          </a:prstGeom>
          <a:noFill/>
        </p:spPr>
        <p:txBody>
          <a:bodyPr wrap="none" rtlCol="0">
            <a:spAutoFit/>
          </a:bodyPr>
          <a:lstStyle/>
          <a:p>
            <a:r>
              <a:rPr lang="en-US" sz="1350" i="1" dirty="0">
                <a:latin typeface="Segoe UI" panose="020B0502040204020203" pitchFamily="34" charset="0"/>
                <a:ea typeface="Segoe UI" panose="020B0502040204020203" pitchFamily="34" charset="0"/>
                <a:cs typeface="Segoe UI" panose="020B0502040204020203" pitchFamily="34" charset="0"/>
              </a:rPr>
              <a:t>Faceted Application of Subject Terminology</a:t>
            </a:r>
          </a:p>
          <a:p>
            <a:r>
              <a:rPr lang="en-US" sz="1350" dirty="0">
                <a:latin typeface="Segoe UI" panose="020B0502040204020203" pitchFamily="34" charset="0"/>
                <a:ea typeface="Segoe UI" panose="020B0502040204020203" pitchFamily="34" charset="0"/>
                <a:cs typeface="Segoe UI" panose="020B0502040204020203" pitchFamily="34" charset="0"/>
              </a:rPr>
              <a:t>8 Facets</a:t>
            </a:r>
          </a:p>
          <a:p>
            <a:r>
              <a:rPr lang="en-US" sz="1350" dirty="0">
                <a:latin typeface="Segoe UI" panose="020B0502040204020203" pitchFamily="34" charset="0"/>
                <a:ea typeface="Segoe UI" panose="020B0502040204020203" pitchFamily="34" charset="0"/>
                <a:cs typeface="Segoe UI" panose="020B0502040204020203" pitchFamily="34" charset="0"/>
              </a:rPr>
              <a:t>1.7 Million Authority records</a:t>
            </a:r>
          </a:p>
        </p:txBody>
      </p:sp>
      <p:pic>
        <p:nvPicPr>
          <p:cNvPr id="3076" name="Picture 4" descr="http://outgoing.typepad.com/.a/6a00d83459bf2269e2015433542ef8970c-800w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7506" y="2644968"/>
            <a:ext cx="825655" cy="8368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91112" y="2717151"/>
            <a:ext cx="4838953" cy="715581"/>
          </a:xfrm>
          <a:prstGeom prst="rect">
            <a:avLst/>
          </a:prstGeom>
          <a:noFill/>
        </p:spPr>
        <p:txBody>
          <a:bodyPr wrap="none" rtlCol="0">
            <a:spAutoFit/>
          </a:bodyPr>
          <a:lstStyle/>
          <a:p>
            <a:r>
              <a:rPr lang="en-US" sz="1350" i="1" dirty="0">
                <a:latin typeface="Segoe UI" panose="020B0502040204020203" pitchFamily="34" charset="0"/>
                <a:ea typeface="Segoe UI" panose="020B0502040204020203" pitchFamily="34" charset="0"/>
                <a:cs typeface="Segoe UI" panose="020B0502040204020203" pitchFamily="34" charset="0"/>
              </a:rPr>
              <a:t>VIAF (Virtual International Authority File)</a:t>
            </a:r>
          </a:p>
          <a:p>
            <a:r>
              <a:rPr lang="en-US" sz="1350" dirty="0">
                <a:latin typeface="Segoe UI" panose="020B0502040204020203" pitchFamily="34" charset="0"/>
                <a:ea typeface="Segoe UI" panose="020B0502040204020203" pitchFamily="34" charset="0"/>
                <a:cs typeface="Segoe UI" panose="020B0502040204020203" pitchFamily="34" charset="0"/>
              </a:rPr>
              <a:t>(derived from 44 data sources, chiefly national authority files)</a:t>
            </a:r>
          </a:p>
          <a:p>
            <a:r>
              <a:rPr lang="en-US" sz="1350" dirty="0">
                <a:latin typeface="Segoe UI" panose="020B0502040204020203" pitchFamily="34" charset="0"/>
                <a:ea typeface="Segoe UI" panose="020B0502040204020203" pitchFamily="34" charset="0"/>
                <a:cs typeface="Segoe UI" panose="020B0502040204020203" pitchFamily="34" charset="0"/>
              </a:rPr>
              <a:t>31 Million clusters</a:t>
            </a:r>
          </a:p>
        </p:txBody>
      </p:sp>
      <p:sp>
        <p:nvSpPr>
          <p:cNvPr id="11" name="TextBox 10"/>
          <p:cNvSpPr txBox="1"/>
          <p:nvPr/>
        </p:nvSpPr>
        <p:spPr>
          <a:xfrm>
            <a:off x="4640869" y="1317117"/>
            <a:ext cx="4270721" cy="715581"/>
          </a:xfrm>
          <a:prstGeom prst="rect">
            <a:avLst/>
          </a:prstGeom>
          <a:noFill/>
        </p:spPr>
        <p:txBody>
          <a:bodyPr wrap="none" rtlCol="0">
            <a:spAutoFit/>
          </a:bodyPr>
          <a:lstStyle/>
          <a:p>
            <a:r>
              <a:rPr lang="en-US" sz="1350" dirty="0">
                <a:latin typeface="Segoe UI" panose="020B0502040204020203" pitchFamily="34" charset="0"/>
                <a:ea typeface="Segoe UI" panose="020B0502040204020203" pitchFamily="34" charset="0"/>
                <a:cs typeface="Segoe UI" panose="020B0502040204020203" pitchFamily="34" charset="0"/>
              </a:rPr>
              <a:t>214.9 Million </a:t>
            </a:r>
            <a:r>
              <a:rPr lang="en-US" sz="1350" dirty="0" err="1">
                <a:latin typeface="Segoe UI" panose="020B0502040204020203" pitchFamily="34" charset="0"/>
                <a:ea typeface="Segoe UI" panose="020B0502040204020203" pitchFamily="34" charset="0"/>
                <a:cs typeface="Segoe UI" panose="020B0502040204020203" pitchFamily="34" charset="0"/>
              </a:rPr>
              <a:t>worksets</a:t>
            </a:r>
            <a:endParaRPr lang="en-US" sz="1350" dirty="0">
              <a:latin typeface="Segoe UI" panose="020B0502040204020203" pitchFamily="34" charset="0"/>
              <a:ea typeface="Segoe UI" panose="020B0502040204020203" pitchFamily="34" charset="0"/>
              <a:cs typeface="Segoe UI" panose="020B0502040204020203" pitchFamily="34" charset="0"/>
            </a:endParaRPr>
          </a:p>
          <a:p>
            <a:r>
              <a:rPr lang="en-US" sz="1350" dirty="0" err="1">
                <a:latin typeface="Segoe UI" panose="020B0502040204020203" pitchFamily="34" charset="0"/>
                <a:ea typeface="Segoe UI" panose="020B0502040204020203" pitchFamily="34" charset="0"/>
                <a:cs typeface="Segoe UI" panose="020B0502040204020203" pitchFamily="34" charset="0"/>
              </a:rPr>
              <a:t>Workset</a:t>
            </a:r>
            <a:r>
              <a:rPr lang="en-US" sz="1350" dirty="0">
                <a:latin typeface="Segoe UI" panose="020B0502040204020203" pitchFamily="34" charset="0"/>
                <a:ea typeface="Segoe UI" panose="020B0502040204020203" pitchFamily="34" charset="0"/>
                <a:cs typeface="Segoe UI" panose="020B0502040204020203" pitchFamily="34" charset="0"/>
              </a:rPr>
              <a:t> with largest number of manifestations (7.9K):</a:t>
            </a:r>
          </a:p>
          <a:p>
            <a:pPr lvl="1"/>
            <a:r>
              <a:rPr lang="en-US" sz="1350" i="1" dirty="0">
                <a:latin typeface="Segoe UI" panose="020B0502040204020203" pitchFamily="34" charset="0"/>
                <a:ea typeface="Segoe UI" panose="020B0502040204020203" pitchFamily="34" charset="0"/>
                <a:cs typeface="Segoe UI" panose="020B0502040204020203" pitchFamily="34" charset="0"/>
              </a:rPr>
              <a:t>Don Quixote </a:t>
            </a:r>
            <a:r>
              <a:rPr lang="en-US" sz="1350" dirty="0">
                <a:latin typeface="Segoe UI" panose="020B0502040204020203" pitchFamily="34" charset="0"/>
                <a:ea typeface="Segoe UI" panose="020B0502040204020203" pitchFamily="34" charset="0"/>
                <a:cs typeface="Segoe UI" panose="020B0502040204020203" pitchFamily="34" charset="0"/>
              </a:rPr>
              <a:t>/ Miguel de Cervantes</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7506" y="5912436"/>
            <a:ext cx="914400" cy="650081"/>
          </a:xfrm>
          <a:prstGeom prst="rect">
            <a:avLst/>
          </a:prstGeom>
        </p:spPr>
      </p:pic>
      <p:sp>
        <p:nvSpPr>
          <p:cNvPr id="12" name="TextBox 11"/>
          <p:cNvSpPr txBox="1"/>
          <p:nvPr/>
        </p:nvSpPr>
        <p:spPr>
          <a:xfrm>
            <a:off x="1391112" y="5912435"/>
            <a:ext cx="2890535" cy="300082"/>
          </a:xfrm>
          <a:prstGeom prst="rect">
            <a:avLst/>
          </a:prstGeom>
          <a:noFill/>
        </p:spPr>
        <p:txBody>
          <a:bodyPr wrap="none" rtlCol="0">
            <a:spAutoFit/>
          </a:bodyPr>
          <a:lstStyle/>
          <a:p>
            <a:r>
              <a:rPr lang="en-US" sz="1350" i="1" dirty="0">
                <a:latin typeface="Segoe UI" panose="020B0502040204020203" pitchFamily="34" charset="0"/>
                <a:ea typeface="Segoe UI" panose="020B0502040204020203" pitchFamily="34" charset="0"/>
                <a:cs typeface="Segoe UI" panose="020B0502040204020203" pitchFamily="34" charset="0"/>
              </a:rPr>
              <a:t>Links from FAST, VIAF and </a:t>
            </a:r>
            <a:r>
              <a:rPr lang="en-US" sz="1350" i="1" dirty="0" err="1">
                <a:latin typeface="Segoe UI" panose="020B0502040204020203" pitchFamily="34" charset="0"/>
                <a:ea typeface="Segoe UI" panose="020B0502040204020203" pitchFamily="34" charset="0"/>
                <a:cs typeface="Segoe UI" panose="020B0502040204020203" pitchFamily="34" charset="0"/>
              </a:rPr>
              <a:t>WorldCat</a:t>
            </a:r>
            <a:endParaRPr lang="en-US" sz="1350" dirty="0">
              <a:latin typeface="Segoe UI" panose="020B0502040204020203" pitchFamily="34" charset="0"/>
              <a:ea typeface="Segoe UI" panose="020B0502040204020203" pitchFamily="34" charset="0"/>
              <a:cs typeface="Segoe UI" panose="020B0502040204020203" pitchFamily="34" charset="0"/>
            </a:endParaRPr>
          </a:p>
        </p:txBody>
      </p:sp>
      <p:pic>
        <p:nvPicPr>
          <p:cNvPr id="13" name="Picture 12"/>
          <p:cNvPicPr>
            <a:picLocks noChangeAspect="1"/>
          </p:cNvPicPr>
          <p:nvPr/>
        </p:nvPicPr>
        <p:blipFill>
          <a:blip r:embed="rId7"/>
          <a:stretch>
            <a:fillRect/>
          </a:stretch>
        </p:blipFill>
        <p:spPr>
          <a:xfrm>
            <a:off x="4791017" y="3564852"/>
            <a:ext cx="4050836" cy="1559434"/>
          </a:xfrm>
          <a:prstGeom prst="rect">
            <a:avLst/>
          </a:prstGeom>
        </p:spPr>
      </p:pic>
      <p:sp>
        <p:nvSpPr>
          <p:cNvPr id="2" name="TextBox 1"/>
          <p:cNvSpPr txBox="1"/>
          <p:nvPr/>
        </p:nvSpPr>
        <p:spPr>
          <a:xfrm>
            <a:off x="4791017" y="5611756"/>
            <a:ext cx="4300921" cy="954107"/>
          </a:xfrm>
          <a:prstGeom prst="rect">
            <a:avLst/>
          </a:prstGeom>
          <a:solidFill>
            <a:srgbClr val="0070C0"/>
          </a:solidFill>
        </p:spPr>
        <p:txBody>
          <a:bodyPr wrap="none" rtlCol="0">
            <a:spAutoFit/>
          </a:bodyPr>
          <a:lstStyle/>
          <a:p>
            <a:r>
              <a:rPr lang="en-US" sz="2000" b="1" dirty="0" smtClean="0">
                <a:solidFill>
                  <a:schemeClr val="bg1"/>
                </a:solidFill>
              </a:rPr>
              <a:t>Important note:</a:t>
            </a:r>
          </a:p>
          <a:p>
            <a:r>
              <a:rPr lang="en-US" dirty="0" smtClean="0">
                <a:solidFill>
                  <a:schemeClr val="bg1"/>
                </a:solidFill>
              </a:rPr>
              <a:t>Our analysis is based on the data in </a:t>
            </a:r>
            <a:br>
              <a:rPr lang="en-US" dirty="0" smtClean="0">
                <a:solidFill>
                  <a:schemeClr val="bg1"/>
                </a:solidFill>
              </a:rPr>
            </a:br>
            <a:r>
              <a:rPr lang="en-US" dirty="0" err="1" smtClean="0">
                <a:solidFill>
                  <a:schemeClr val="bg1"/>
                </a:solidFill>
              </a:rPr>
              <a:t>WorldCat</a:t>
            </a:r>
            <a:r>
              <a:rPr lang="en-US" dirty="0" smtClean="0">
                <a:solidFill>
                  <a:schemeClr val="bg1"/>
                </a:solidFill>
              </a:rPr>
              <a:t> and related resources listed here. </a:t>
            </a:r>
            <a:endParaRPr lang="en-US" dirty="0">
              <a:solidFill>
                <a:schemeClr val="bg1"/>
              </a:solidFill>
            </a:endParaRPr>
          </a:p>
        </p:txBody>
      </p:sp>
    </p:spTree>
    <p:extLst>
      <p:ext uri="{BB962C8B-B14F-4D97-AF65-F5344CB8AC3E}">
        <p14:creationId xmlns:p14="http://schemas.microsoft.com/office/powerpoint/2010/main" val="110618589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1518" y="0"/>
            <a:ext cx="9155518" cy="6748215"/>
          </a:xfrm>
          <a:prstGeom prst="rect">
            <a:avLst/>
          </a:prstGeom>
        </p:spPr>
      </p:pic>
    </p:spTree>
    <p:extLst>
      <p:ext uri="{BB962C8B-B14F-4D97-AF65-F5344CB8AC3E}">
        <p14:creationId xmlns:p14="http://schemas.microsoft.com/office/powerpoint/2010/main" val="4218079739"/>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89440"/>
            <a:ext cx="9160502" cy="6406001"/>
          </a:xfrm>
          <a:prstGeom prst="rect">
            <a:avLst/>
          </a:prstGeom>
        </p:spPr>
      </p:pic>
    </p:spTree>
    <p:extLst>
      <p:ext uri="{BB962C8B-B14F-4D97-AF65-F5344CB8AC3E}">
        <p14:creationId xmlns:p14="http://schemas.microsoft.com/office/powerpoint/2010/main" val="2539971530"/>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7023538"/>
          </a:xfrm>
          <a:prstGeom prst="rect">
            <a:avLst/>
          </a:prstGeom>
        </p:spPr>
      </p:pic>
    </p:spTree>
    <p:extLst>
      <p:ext uri="{BB962C8B-B14F-4D97-AF65-F5344CB8AC3E}">
        <p14:creationId xmlns:p14="http://schemas.microsoft.com/office/powerpoint/2010/main" val="2033469628"/>
      </p:ext>
    </p:extLst>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50603"/>
            <a:ext cx="5867953" cy="2062103"/>
          </a:xfrm>
          <a:prstGeom prst="rect">
            <a:avLst/>
          </a:prstGeom>
          <a:solidFill>
            <a:srgbClr val="0070C0"/>
          </a:solidFill>
        </p:spPr>
        <p:txBody>
          <a:bodyPr wrap="none" rtlCol="0">
            <a:spAutoFit/>
          </a:bodyPr>
          <a:lstStyle/>
          <a:p>
            <a:r>
              <a:rPr lang="en-US" sz="3200" dirty="0" smtClean="0">
                <a:solidFill>
                  <a:schemeClr val="bg1"/>
                </a:solidFill>
              </a:rPr>
              <a:t>The </a:t>
            </a:r>
            <a:r>
              <a:rPr lang="en-US" sz="3200" dirty="0" err="1" smtClean="0">
                <a:solidFill>
                  <a:schemeClr val="bg1"/>
                </a:solidFill>
              </a:rPr>
              <a:t>biblio</a:t>
            </a:r>
            <a:r>
              <a:rPr lang="en-US" sz="3200" dirty="0" smtClean="0">
                <a:solidFill>
                  <a:schemeClr val="bg1"/>
                </a:solidFill>
              </a:rPr>
              <a:t>-graph maps researcher </a:t>
            </a:r>
          </a:p>
          <a:p>
            <a:r>
              <a:rPr lang="en-US" sz="3200" dirty="0" smtClean="0">
                <a:solidFill>
                  <a:schemeClr val="bg1"/>
                </a:solidFill>
              </a:rPr>
              <a:t>interests more clearly?</a:t>
            </a:r>
          </a:p>
          <a:p>
            <a:endParaRPr lang="en-US" sz="3200" dirty="0">
              <a:solidFill>
                <a:schemeClr val="bg1"/>
              </a:solidFill>
            </a:endParaRPr>
          </a:p>
          <a:p>
            <a:r>
              <a:rPr lang="en-US" sz="3200" dirty="0" smtClean="0">
                <a:solidFill>
                  <a:schemeClr val="bg1"/>
                </a:solidFill>
              </a:rPr>
              <a:t>A case to be made …</a:t>
            </a:r>
          </a:p>
        </p:txBody>
      </p:sp>
    </p:spTree>
    <p:extLst>
      <p:ext uri="{BB962C8B-B14F-4D97-AF65-F5344CB8AC3E}">
        <p14:creationId xmlns:p14="http://schemas.microsoft.com/office/powerpoint/2010/main" val="1349711156"/>
      </p:ext>
    </p:extLst>
  </p:cSld>
  <p:clrMapOvr>
    <a:masterClrMapping/>
  </p:clrMapOvr>
  <p:transition spd="slow">
    <p:push/>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030A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rPr>
              <a:t>Distant reading:</a:t>
            </a:r>
            <a:endParaRPr lang="en-US" dirty="0">
              <a:solidFill>
                <a:schemeClr val="bg1"/>
              </a:solidFill>
            </a:endParaRPr>
          </a:p>
        </p:txBody>
      </p:sp>
      <p:sp>
        <p:nvSpPr>
          <p:cNvPr id="5" name="Text Placeholder 4"/>
          <p:cNvSpPr>
            <a:spLocks noGrp="1"/>
          </p:cNvSpPr>
          <p:nvPr>
            <p:ph type="body" idx="1"/>
          </p:nvPr>
        </p:nvSpPr>
        <p:spPr/>
        <p:txBody>
          <a:bodyPr/>
          <a:lstStyle/>
          <a:p>
            <a:r>
              <a:rPr lang="en-US" dirty="0" smtClean="0">
                <a:solidFill>
                  <a:schemeClr val="bg1"/>
                </a:solidFill>
              </a:rPr>
              <a:t>A short interlude</a:t>
            </a:r>
            <a:endParaRPr lang="en-US" dirty="0">
              <a:solidFill>
                <a:schemeClr val="bg1"/>
              </a:solidFill>
            </a:endParaRPr>
          </a:p>
        </p:txBody>
      </p:sp>
    </p:spTree>
    <p:extLst>
      <p:ext uri="{BB962C8B-B14F-4D97-AF65-F5344CB8AC3E}">
        <p14:creationId xmlns:p14="http://schemas.microsoft.com/office/powerpoint/2010/main" val="4282381483"/>
      </p:ext>
    </p:extLst>
  </p:cSld>
  <p:clrMapOvr>
    <a:masterClrMapping/>
  </p:clrMapOvr>
  <p:transition spd="slow">
    <p:push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651799" y="1270040"/>
            <a:ext cx="7886700" cy="4351338"/>
          </a:xfrm>
        </p:spPr>
        <p:txBody>
          <a:bodyPr>
            <a:normAutofit fontScale="92500" lnSpcReduction="10000"/>
          </a:bodyPr>
          <a:lstStyle/>
          <a:p>
            <a:pPr marL="914400" indent="-914400">
              <a:buFont typeface="+mj-lt"/>
              <a:buAutoNum type="arabicPeriod"/>
            </a:pPr>
            <a:r>
              <a:rPr lang="en-US" sz="5400" dirty="0">
                <a:solidFill>
                  <a:schemeClr val="bg1"/>
                </a:solidFill>
                <a:latin typeface="Segoe UI" panose="020B0502040204020203" pitchFamily="34" charset="0"/>
                <a:ea typeface="Segoe UI" panose="020B0502040204020203" pitchFamily="34" charset="0"/>
                <a:cs typeface="Segoe UI" panose="020B0502040204020203" pitchFamily="34" charset="0"/>
              </a:rPr>
              <a:t>Making data work harder</a:t>
            </a:r>
          </a:p>
          <a:p>
            <a:pPr marL="914400" indent="-914400">
              <a:buFont typeface="+mj-lt"/>
              <a:buAutoNum type="arabicPeriod"/>
            </a:pPr>
            <a:r>
              <a:rPr lang="en-US" sz="5400" dirty="0">
                <a:solidFill>
                  <a:schemeClr val="bg1"/>
                </a:solidFill>
                <a:latin typeface="Segoe UI" panose="020B0502040204020203" pitchFamily="34" charset="0"/>
                <a:ea typeface="Segoe UI" panose="020B0502040204020203" pitchFamily="34" charset="0"/>
                <a:cs typeface="Segoe UI" panose="020B0502040204020203" pitchFamily="34" charset="0"/>
              </a:rPr>
              <a:t>Distant reading – </a:t>
            </a:r>
            <a:br>
              <a:rPr lang="en-US" sz="5400"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sz="5400" dirty="0">
                <a:solidFill>
                  <a:schemeClr val="bg1"/>
                </a:solidFill>
                <a:latin typeface="Segoe UI" panose="020B0502040204020203" pitchFamily="34" charset="0"/>
                <a:ea typeface="Segoe UI" panose="020B0502040204020203" pitchFamily="34" charset="0"/>
                <a:cs typeface="Segoe UI" panose="020B0502040204020203" pitchFamily="34" charset="0"/>
              </a:rPr>
              <a:t>a short interlude</a:t>
            </a:r>
          </a:p>
          <a:p>
            <a:pPr marL="914400" indent="-914400">
              <a:buFont typeface="+mj-lt"/>
              <a:buAutoNum type="arabicPeriod"/>
            </a:pPr>
            <a:r>
              <a:rPr lang="en-US" sz="5400" dirty="0">
                <a:solidFill>
                  <a:schemeClr val="bg1"/>
                </a:solidFill>
                <a:latin typeface="Segoe UI" panose="020B0502040204020203" pitchFamily="34" charset="0"/>
                <a:ea typeface="Segoe UI" panose="020B0502040204020203" pitchFamily="34" charset="0"/>
                <a:cs typeface="Segoe UI" panose="020B0502040204020203" pitchFamily="34" charset="0"/>
              </a:rPr>
              <a:t>Mapping the collective </a:t>
            </a:r>
            <a:br>
              <a:rPr lang="en-US" sz="5400"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sz="5400" dirty="0">
                <a:solidFill>
                  <a:schemeClr val="bg1"/>
                </a:solidFill>
                <a:latin typeface="Segoe UI" panose="020B0502040204020203" pitchFamily="34" charset="0"/>
                <a:ea typeface="Segoe UI" panose="020B0502040204020203" pitchFamily="34" charset="0"/>
                <a:cs typeface="Segoe UI" panose="020B0502040204020203" pitchFamily="34" charset="0"/>
              </a:rPr>
              <a:t>Irish Studies collection</a:t>
            </a:r>
          </a:p>
          <a:p>
            <a:endParaRPr lang="en-US" sz="5400" dirty="0">
              <a:solidFill>
                <a:schemeClr val="bg1"/>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84305639"/>
      </p:ext>
    </p:extLst>
  </p:cSld>
  <p:clrMapOvr>
    <a:masterClrMapping/>
  </p:clrMapOvr>
  <p:transition spd="slow">
    <p:push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46843"/>
            <a:ext cx="9166802" cy="5390970"/>
          </a:xfrm>
          <a:prstGeom prst="rect">
            <a:avLst/>
          </a:prstGeom>
        </p:spPr>
      </p:pic>
    </p:spTree>
    <p:extLst>
      <p:ext uri="{BB962C8B-B14F-4D97-AF65-F5344CB8AC3E}">
        <p14:creationId xmlns:p14="http://schemas.microsoft.com/office/powerpoint/2010/main" val="1726759271"/>
      </p:ext>
    </p:extLst>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539696" cy="6555641"/>
          </a:xfrm>
          <a:prstGeom prst="rect">
            <a:avLst/>
          </a:prstGeom>
          <a:solidFill>
            <a:srgbClr val="0070C0"/>
          </a:solidFill>
        </p:spPr>
        <p:txBody>
          <a:bodyPr wrap="square">
            <a:spAutoFit/>
          </a:bodyPr>
          <a:lstStyle/>
          <a:p>
            <a:r>
              <a:rPr lang="en-US" sz="2800" dirty="0" smtClean="0">
                <a:solidFill>
                  <a:schemeClr val="bg1"/>
                </a:solidFill>
                <a:latin typeface="Segoe UI Light" panose="020B0502040204020203" pitchFamily="34" charset="0"/>
                <a:ea typeface="Segoe UI" panose="020B0502040204020203" pitchFamily="34" charset="0"/>
                <a:cs typeface="Segoe UI" panose="020B0502040204020203" pitchFamily="34" charset="0"/>
              </a:rPr>
              <a:t>It </a:t>
            </a:r>
            <a:r>
              <a:rPr lang="en-US" sz="2800" dirty="0">
                <a:solidFill>
                  <a:schemeClr val="bg1"/>
                </a:solidFill>
                <a:latin typeface="Segoe UI Light" panose="020B0502040204020203" pitchFamily="34" charset="0"/>
                <a:ea typeface="Segoe UI" panose="020B0502040204020203" pitchFamily="34" charset="0"/>
                <a:cs typeface="Segoe UI" panose="020B0502040204020203" pitchFamily="34" charset="0"/>
              </a:rPr>
              <a:t>includes all casual, sentimental, and prejudiced value-judgments, and all the literary chit-chat which makes the reputations of poets boom and crash in an </a:t>
            </a:r>
            <a:r>
              <a:rPr lang="en-US" sz="2800" b="1" dirty="0">
                <a:solidFill>
                  <a:schemeClr val="bg1"/>
                </a:solidFill>
                <a:latin typeface="Segoe UI Light" panose="020B0502040204020203" pitchFamily="34" charset="0"/>
                <a:ea typeface="Segoe UI" panose="020B0502040204020203" pitchFamily="34" charset="0"/>
                <a:cs typeface="Segoe UI" panose="020B0502040204020203" pitchFamily="34" charset="0"/>
              </a:rPr>
              <a:t>imaginary stock exchange</a:t>
            </a:r>
            <a:r>
              <a:rPr lang="en-US" sz="2800" dirty="0">
                <a:solidFill>
                  <a:schemeClr val="bg1"/>
                </a:solidFill>
                <a:latin typeface="Segoe UI Light" panose="020B0502040204020203" pitchFamily="34" charset="0"/>
                <a:ea typeface="Segoe UI" panose="020B0502040204020203" pitchFamily="34" charset="0"/>
                <a:cs typeface="Segoe UI" panose="020B0502040204020203" pitchFamily="34" charset="0"/>
              </a:rPr>
              <a:t>. That wealthy investor Mr. Eliot, after dumping Milton on the market, is now buying him again; Donne has probably reached his peak and will begin to taper off; Tennyson may be in for a slight flutter but the Shelley stocks are still bearish. This sort of thing cannot be part of any systematic study, for a systematic study can only progress: whatever dithers or vacillates or reacts is merely leisure-class gossip. </a:t>
            </a:r>
          </a:p>
        </p:txBody>
      </p:sp>
      <p:sp>
        <p:nvSpPr>
          <p:cNvPr id="3" name="Rectangle 2"/>
          <p:cNvSpPr/>
          <p:nvPr/>
        </p:nvSpPr>
        <p:spPr>
          <a:xfrm>
            <a:off x="5399590" y="6581001"/>
            <a:ext cx="6858000" cy="276999"/>
          </a:xfrm>
          <a:prstGeom prst="rect">
            <a:avLst/>
          </a:prstGeom>
        </p:spPr>
        <p:txBody>
          <a:bodyPr wrap="square">
            <a:spAutoFit/>
          </a:bodyPr>
          <a:lstStyle/>
          <a:p>
            <a:r>
              <a:rPr lang="en-US" sz="1200" dirty="0"/>
              <a:t>http://northropfrye-theanatomyofcriticism.blogspot.com/</a:t>
            </a:r>
          </a:p>
        </p:txBody>
      </p:sp>
      <p:sp>
        <p:nvSpPr>
          <p:cNvPr id="4" name="TextBox 3"/>
          <p:cNvSpPr txBox="1"/>
          <p:nvPr/>
        </p:nvSpPr>
        <p:spPr>
          <a:xfrm>
            <a:off x="6685808" y="106878"/>
            <a:ext cx="1054584" cy="646331"/>
          </a:xfrm>
          <a:prstGeom prst="rect">
            <a:avLst/>
          </a:prstGeom>
          <a:noFill/>
        </p:spPr>
        <p:txBody>
          <a:bodyPr wrap="none" rtlCol="0">
            <a:spAutoFit/>
          </a:bodyPr>
          <a:lstStyle/>
          <a:p>
            <a:r>
              <a:rPr lang="en-US" dirty="0" smtClean="0"/>
              <a:t>Northrop</a:t>
            </a:r>
            <a:br>
              <a:rPr lang="en-US" dirty="0" smtClean="0"/>
            </a:br>
            <a:r>
              <a:rPr lang="en-US" dirty="0" smtClean="0"/>
              <a:t>Frye</a:t>
            </a:r>
            <a:endParaRPr lang="en-US" dirty="0"/>
          </a:p>
        </p:txBody>
      </p:sp>
    </p:spTree>
    <p:extLst>
      <p:ext uri="{BB962C8B-B14F-4D97-AF65-F5344CB8AC3E}">
        <p14:creationId xmlns:p14="http://schemas.microsoft.com/office/powerpoint/2010/main" val="3512311071"/>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0"/>
            <a:ext cx="9176474" cy="3287210"/>
          </a:xfrm>
          <a:prstGeom prst="rect">
            <a:avLst/>
          </a:prstGeom>
          <a:ln>
            <a:solidFill>
              <a:srgbClr val="0070C0"/>
            </a:solidFill>
          </a:ln>
        </p:spPr>
      </p:pic>
      <p:pic>
        <p:nvPicPr>
          <p:cNvPr id="10" name="Picture 9"/>
          <p:cNvPicPr>
            <a:picLocks noChangeAspect="1"/>
          </p:cNvPicPr>
          <p:nvPr/>
        </p:nvPicPr>
        <p:blipFill>
          <a:blip r:embed="rId4"/>
          <a:stretch>
            <a:fillRect/>
          </a:stretch>
        </p:blipFill>
        <p:spPr>
          <a:xfrm>
            <a:off x="0" y="3414535"/>
            <a:ext cx="9179812" cy="3426106"/>
          </a:xfrm>
          <a:prstGeom prst="rect">
            <a:avLst/>
          </a:prstGeom>
          <a:ln>
            <a:solidFill>
              <a:srgbClr val="0070C0"/>
            </a:solidFill>
          </a:ln>
        </p:spPr>
      </p:pic>
    </p:spTree>
    <p:extLst>
      <p:ext uri="{BB962C8B-B14F-4D97-AF65-F5344CB8AC3E}">
        <p14:creationId xmlns:p14="http://schemas.microsoft.com/office/powerpoint/2010/main" val="3368148994"/>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9144000" cy="3302643"/>
          </a:xfrm>
          <a:prstGeom prst="rect">
            <a:avLst/>
          </a:prstGeom>
          <a:ln>
            <a:solidFill>
              <a:srgbClr val="0070C0"/>
            </a:solidFill>
          </a:ln>
        </p:spPr>
      </p:pic>
      <p:pic>
        <p:nvPicPr>
          <p:cNvPr id="3" name="Picture 2"/>
          <p:cNvPicPr>
            <a:picLocks noChangeAspect="1"/>
          </p:cNvPicPr>
          <p:nvPr/>
        </p:nvPicPr>
        <p:blipFill>
          <a:blip r:embed="rId3"/>
          <a:stretch>
            <a:fillRect/>
          </a:stretch>
        </p:blipFill>
        <p:spPr>
          <a:xfrm>
            <a:off x="1" y="3411515"/>
            <a:ext cx="9143999" cy="3427079"/>
          </a:xfrm>
          <a:prstGeom prst="rect">
            <a:avLst/>
          </a:prstGeom>
          <a:solidFill>
            <a:schemeClr val="accent2"/>
          </a:solidFill>
          <a:ln>
            <a:solidFill>
              <a:srgbClr val="0070C0"/>
            </a:solidFill>
          </a:ln>
        </p:spPr>
      </p:pic>
    </p:spTree>
    <p:extLst>
      <p:ext uri="{BB962C8B-B14F-4D97-AF65-F5344CB8AC3E}">
        <p14:creationId xmlns:p14="http://schemas.microsoft.com/office/powerpoint/2010/main" val="3413409183"/>
      </p:ext>
    </p:extLst>
  </p:cSld>
  <p:clrMapOvr>
    <a:masterClrMapping/>
  </p:clrMapOvr>
  <p:transition spd="slow">
    <p:pu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91" y="0"/>
            <a:ext cx="5773579" cy="6858000"/>
          </a:xfrm>
          <a:prstGeom prst="rect">
            <a:avLst/>
          </a:prstGeom>
        </p:spPr>
      </p:pic>
      <p:sp>
        <p:nvSpPr>
          <p:cNvPr id="5" name="TextBox 4"/>
          <p:cNvSpPr txBox="1"/>
          <p:nvPr/>
        </p:nvSpPr>
        <p:spPr>
          <a:xfrm>
            <a:off x="3295270" y="314794"/>
            <a:ext cx="5845318" cy="646331"/>
          </a:xfrm>
          <a:prstGeom prst="rect">
            <a:avLst/>
          </a:prstGeom>
          <a:solidFill>
            <a:schemeClr val="bg1"/>
          </a:solidFill>
          <a:ln>
            <a:solidFill>
              <a:schemeClr val="accent3"/>
            </a:solidFill>
          </a:ln>
        </p:spPr>
        <p:txBody>
          <a:bodyPr wrap="none" rtlCol="0">
            <a:spAutoFit/>
          </a:bodyPr>
          <a:lstStyle/>
          <a:p>
            <a:r>
              <a:rPr lang="en-US" sz="3600" dirty="0" smtClean="0">
                <a:latin typeface="Segoe UI" panose="020B0502040204020203" pitchFamily="34" charset="0"/>
                <a:ea typeface="Segoe UI" panose="020B0502040204020203" pitchFamily="34" charset="0"/>
                <a:cs typeface="Segoe UI" panose="020B0502040204020203" pitchFamily="34" charset="0"/>
              </a:rPr>
              <a:t>Place in literary imagination</a:t>
            </a:r>
            <a:endParaRPr lang="en-US" sz="3600" dirty="0">
              <a:latin typeface="Segoe UI" panose="020B0502040204020203" pitchFamily="34" charset="0"/>
              <a:ea typeface="Segoe UI" panose="020B0502040204020203" pitchFamily="34" charset="0"/>
              <a:cs typeface="Segoe UI" panose="020B0502040204020203" pitchFamily="34" charset="0"/>
            </a:endParaRPr>
          </a:p>
        </p:txBody>
      </p:sp>
      <p:sp>
        <p:nvSpPr>
          <p:cNvPr id="6" name="TextBox 5"/>
          <p:cNvSpPr txBox="1"/>
          <p:nvPr/>
        </p:nvSpPr>
        <p:spPr>
          <a:xfrm>
            <a:off x="7485714" y="1001844"/>
            <a:ext cx="1540720" cy="923330"/>
          </a:xfrm>
          <a:prstGeom prst="rect">
            <a:avLst/>
          </a:prstGeom>
          <a:noFill/>
        </p:spPr>
        <p:txBody>
          <a:bodyPr wrap="square" rtlCol="0">
            <a:spAutoFit/>
          </a:bodyPr>
          <a:lstStyle/>
          <a:p>
            <a:pPr algn="ctr"/>
            <a:r>
              <a:rPr lang="en-US" dirty="0" smtClean="0">
                <a:latin typeface="Segoe UI" panose="020B0502040204020203" pitchFamily="34" charset="0"/>
                <a:ea typeface="Segoe UI" panose="020B0502040204020203" pitchFamily="34" charset="0"/>
                <a:cs typeface="Segoe UI" panose="020B0502040204020203" pitchFamily="34" charset="0"/>
              </a:rPr>
              <a:t>Weight in global library system</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p:cNvSpPr txBox="1"/>
          <p:nvPr/>
        </p:nvSpPr>
        <p:spPr>
          <a:xfrm>
            <a:off x="0" y="5253507"/>
            <a:ext cx="4226781" cy="954107"/>
          </a:xfrm>
          <a:prstGeom prst="rect">
            <a:avLst/>
          </a:prstGeom>
          <a:solidFill>
            <a:schemeClr val="bg1"/>
          </a:solidFill>
          <a:ln>
            <a:solidFill>
              <a:schemeClr val="accent3"/>
            </a:solidFill>
          </a:ln>
        </p:spPr>
        <p:txBody>
          <a:bodyPr wrap="square" rtlCol="0">
            <a:spAutoFit/>
          </a:bodyPr>
          <a:lstStyle/>
          <a:p>
            <a:r>
              <a:rPr lang="en-US" sz="2800" dirty="0" smtClean="0">
                <a:latin typeface="Segoe UI" panose="020B0502040204020203" pitchFamily="34" charset="0"/>
                <a:ea typeface="Segoe UI" panose="020B0502040204020203" pitchFamily="34" charset="0"/>
                <a:cs typeface="Segoe UI" panose="020B0502040204020203" pitchFamily="34" charset="0"/>
              </a:rPr>
              <a:t>inscribing Dublin in the global cultural record</a:t>
            </a:r>
            <a:endParaRPr lang="en-US" sz="2800" dirty="0">
              <a:latin typeface="Segoe UI" panose="020B0502040204020203" pitchFamily="34" charset="0"/>
              <a:ea typeface="Segoe UI" panose="020B0502040204020203" pitchFamily="34" charset="0"/>
              <a:cs typeface="Segoe UI" panose="020B0502040204020203" pitchFamily="34" charset="0"/>
            </a:endParaRPr>
          </a:p>
        </p:txBody>
      </p:sp>
      <p:sp>
        <p:nvSpPr>
          <p:cNvPr id="8" name="Rectangle 7"/>
          <p:cNvSpPr/>
          <p:nvPr/>
        </p:nvSpPr>
        <p:spPr>
          <a:xfrm>
            <a:off x="-14991" y="6220677"/>
            <a:ext cx="5875723" cy="646331"/>
          </a:xfrm>
          <a:prstGeom prst="rect">
            <a:avLst/>
          </a:prstGeom>
          <a:solidFill>
            <a:schemeClr val="bg1"/>
          </a:solidFill>
        </p:spPr>
        <p:txBody>
          <a:bodyPr wrap="square">
            <a:spAutoFit/>
          </a:bodyPr>
          <a:lstStyle/>
          <a:p>
            <a:r>
              <a:rPr lang="en-US" sz="1200" b="1" dirty="0" smtClean="0">
                <a:solidFill>
                  <a:srgbClr val="3F3A34"/>
                </a:solidFill>
                <a:latin typeface="Segoe UI" panose="020B0502040204020203" pitchFamily="34" charset="0"/>
                <a:ea typeface="Segoe UI" panose="020B0502040204020203" pitchFamily="34" charset="0"/>
                <a:cs typeface="Segoe UI" panose="020B0502040204020203" pitchFamily="34" charset="0"/>
              </a:rPr>
              <a:t>Source:  </a:t>
            </a:r>
            <a:r>
              <a:rPr lang="en-US" sz="1200" dirty="0" smtClean="0">
                <a:solidFill>
                  <a:srgbClr val="3F3A34"/>
                </a:solidFill>
                <a:latin typeface="Segoe UI" panose="020B0502040204020203" pitchFamily="34" charset="0"/>
                <a:ea typeface="Segoe UI" panose="020B0502040204020203" pitchFamily="34" charset="0"/>
                <a:cs typeface="Segoe UI" panose="020B0502040204020203" pitchFamily="34" charset="0"/>
              </a:rPr>
              <a:t>Lionel </a:t>
            </a:r>
            <a:r>
              <a:rPr lang="en-US" sz="1200" dirty="0" err="1">
                <a:solidFill>
                  <a:srgbClr val="3F3A34"/>
                </a:solidFill>
                <a:latin typeface="Segoe UI" panose="020B0502040204020203" pitchFamily="34" charset="0"/>
                <a:ea typeface="Segoe UI" panose="020B0502040204020203" pitchFamily="34" charset="0"/>
                <a:cs typeface="Segoe UI" panose="020B0502040204020203" pitchFamily="34" charset="0"/>
              </a:rPr>
              <a:t>Pincus</a:t>
            </a:r>
            <a:r>
              <a:rPr lang="en-US" sz="1200" dirty="0">
                <a:solidFill>
                  <a:srgbClr val="3F3A34"/>
                </a:solidFill>
                <a:latin typeface="Segoe UI" panose="020B0502040204020203" pitchFamily="34" charset="0"/>
                <a:ea typeface="Segoe UI" panose="020B0502040204020203" pitchFamily="34" charset="0"/>
                <a:cs typeface="Segoe UI" panose="020B0502040204020203" pitchFamily="34" charset="0"/>
              </a:rPr>
              <a:t> and Princess </a:t>
            </a:r>
            <a:r>
              <a:rPr lang="en-US" sz="1200" dirty="0" err="1">
                <a:solidFill>
                  <a:srgbClr val="3F3A34"/>
                </a:solidFill>
                <a:latin typeface="Segoe UI" panose="020B0502040204020203" pitchFamily="34" charset="0"/>
                <a:ea typeface="Segoe UI" panose="020B0502040204020203" pitchFamily="34" charset="0"/>
                <a:cs typeface="Segoe UI" panose="020B0502040204020203" pitchFamily="34" charset="0"/>
              </a:rPr>
              <a:t>Firyal</a:t>
            </a:r>
            <a:r>
              <a:rPr lang="en-US" sz="1200" dirty="0">
                <a:solidFill>
                  <a:srgbClr val="3F3A34"/>
                </a:solidFill>
                <a:latin typeface="Segoe UI" panose="020B0502040204020203" pitchFamily="34" charset="0"/>
                <a:ea typeface="Segoe UI" panose="020B0502040204020203" pitchFamily="34" charset="0"/>
                <a:cs typeface="Segoe UI" panose="020B0502040204020203" pitchFamily="34" charset="0"/>
              </a:rPr>
              <a:t> Map Division, The New York Public Library. (19--?). </a:t>
            </a:r>
            <a:r>
              <a:rPr lang="en-US" sz="1200" i="1" dirty="0">
                <a:solidFill>
                  <a:srgbClr val="3F3A34"/>
                </a:solidFill>
                <a:latin typeface="Segoe UI" panose="020B0502040204020203" pitchFamily="34" charset="0"/>
                <a:ea typeface="Segoe UI" panose="020B0502040204020203" pitchFamily="34" charset="0"/>
                <a:cs typeface="Segoe UI" panose="020B0502040204020203" pitchFamily="34" charset="0"/>
              </a:rPr>
              <a:t>Large scale plan of Dublin.</a:t>
            </a:r>
            <a:r>
              <a:rPr lang="en-US" sz="1200" dirty="0">
                <a:solidFill>
                  <a:srgbClr val="3F3A34"/>
                </a:solidFill>
                <a:latin typeface="Segoe UI" panose="020B0502040204020203" pitchFamily="34" charset="0"/>
                <a:ea typeface="Segoe UI" panose="020B0502040204020203" pitchFamily="34" charset="0"/>
                <a:cs typeface="Segoe UI" panose="020B0502040204020203" pitchFamily="34" charset="0"/>
              </a:rPr>
              <a:t> Retrieved from http://digitalcollections.nypl.org/items/9dfbe99e-f18e-55ae-e040-e00a18063f22</a:t>
            </a:r>
            <a:endParaRPr lang="en-US" sz="1200" dirty="0">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804801147"/>
              </p:ext>
            </p:extLst>
          </p:nvPr>
        </p:nvGraphicFramePr>
        <p:xfrm>
          <a:off x="4728753" y="1925174"/>
          <a:ext cx="4415247" cy="4282440"/>
        </p:xfrm>
        <a:graphic>
          <a:graphicData uri="http://schemas.openxmlformats.org/drawingml/2006/table">
            <a:tbl>
              <a:tblPr firstRow="1" bandRow="1">
                <a:tableStyleId>{2D5ABB26-0587-4C30-8999-92F81FD0307C}</a:tableStyleId>
              </a:tblPr>
              <a:tblGrid>
                <a:gridCol w="2498196"/>
                <a:gridCol w="1917051"/>
              </a:tblGrid>
              <a:tr h="0">
                <a:tc>
                  <a:txBody>
                    <a:bodyPr/>
                    <a:lstStyle/>
                    <a:p>
                      <a:r>
                        <a:rPr lang="fr-FR" sz="3200" dirty="0" smtClean="0">
                          <a:latin typeface="Segoe UI" panose="020B0502040204020203" pitchFamily="34" charset="0"/>
                          <a:ea typeface="Segoe UI" panose="020B0502040204020203" pitchFamily="34" charset="0"/>
                          <a:cs typeface="Segoe UI" panose="020B0502040204020203" pitchFamily="34" charset="0"/>
                        </a:rPr>
                        <a:t>James Joyce </a:t>
                      </a:r>
                      <a:endParaRPr lang="en-US" sz="3200" dirty="0">
                        <a:latin typeface="Segoe UI" panose="020B0502040204020203" pitchFamily="34" charset="0"/>
                        <a:ea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algn="ctr"/>
                      <a:r>
                        <a:rPr lang="en-US" sz="3200" dirty="0" smtClean="0">
                          <a:latin typeface="Segoe UI" panose="020B0502040204020203" pitchFamily="34" charset="0"/>
                          <a:ea typeface="Segoe UI" panose="020B0502040204020203" pitchFamily="34" charset="0"/>
                          <a:cs typeface="Segoe UI" panose="020B0502040204020203" pitchFamily="34" charset="0"/>
                        </a:rPr>
                        <a:t>65,401</a:t>
                      </a:r>
                      <a:endParaRPr lang="en-US" sz="3200" dirty="0">
                        <a:latin typeface="Segoe UI" panose="020B0502040204020203" pitchFamily="34" charset="0"/>
                        <a:ea typeface="Segoe UI" panose="020B0502040204020203" pitchFamily="34" charset="0"/>
                        <a:cs typeface="Segoe UI" panose="020B0502040204020203" pitchFamily="34"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r>
              <a:tr h="0">
                <a:tc>
                  <a:txBody>
                    <a:bodyPr/>
                    <a:lstStyle/>
                    <a:p>
                      <a:r>
                        <a:rPr lang="en-US" sz="2500" dirty="0" smtClean="0">
                          <a:latin typeface="Segoe UI" panose="020B0502040204020203" pitchFamily="34" charset="0"/>
                          <a:ea typeface="Segoe UI" panose="020B0502040204020203" pitchFamily="34" charset="0"/>
                          <a:cs typeface="Segoe UI" panose="020B0502040204020203" pitchFamily="34" charset="0"/>
                        </a:rPr>
                        <a:t>Maeve </a:t>
                      </a:r>
                      <a:r>
                        <a:rPr lang="en-US" sz="2500" dirty="0" err="1" smtClean="0">
                          <a:latin typeface="Segoe UI" panose="020B0502040204020203" pitchFamily="34" charset="0"/>
                          <a:ea typeface="Segoe UI" panose="020B0502040204020203" pitchFamily="34" charset="0"/>
                          <a:cs typeface="Segoe UI" panose="020B0502040204020203" pitchFamily="34" charset="0"/>
                        </a:rPr>
                        <a:t>Binchy</a:t>
                      </a:r>
                      <a:r>
                        <a:rPr lang="en-US" sz="2500" dirty="0" smtClean="0">
                          <a:latin typeface="Segoe UI" panose="020B0502040204020203" pitchFamily="34" charset="0"/>
                          <a:ea typeface="Segoe UI" panose="020B0502040204020203" pitchFamily="34" charset="0"/>
                          <a:cs typeface="Segoe UI" panose="020B0502040204020203" pitchFamily="34" charset="0"/>
                        </a:rPr>
                        <a:t> </a:t>
                      </a:r>
                      <a:endParaRPr lang="en-US" sz="2500" dirty="0">
                        <a:latin typeface="Segoe UI" panose="020B0502040204020203" pitchFamily="34" charset="0"/>
                        <a:ea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500" dirty="0" smtClean="0">
                          <a:latin typeface="Segoe UI" panose="020B0502040204020203" pitchFamily="34" charset="0"/>
                          <a:ea typeface="Segoe UI" panose="020B0502040204020203" pitchFamily="34" charset="0"/>
                          <a:cs typeface="Segoe UI" panose="020B0502040204020203" pitchFamily="34" charset="0"/>
                        </a:rPr>
                        <a:t>37,804</a:t>
                      </a:r>
                      <a:endParaRPr lang="en-US" sz="2500" dirty="0">
                        <a:latin typeface="Segoe UI" panose="020B0502040204020203" pitchFamily="34" charset="0"/>
                        <a:ea typeface="Segoe UI" panose="020B0502040204020203" pitchFamily="34" charset="0"/>
                        <a:cs typeface="Segoe UI" panose="020B0502040204020203" pitchFamily="34" charset="0"/>
                      </a:endParaRPr>
                    </a:p>
                  </a:txBody>
                  <a:tcPr>
                    <a:lnR w="12700" cap="flat" cmpd="sng" algn="ctr">
                      <a:solidFill>
                        <a:schemeClr val="tx1"/>
                      </a:solidFill>
                      <a:prstDash val="solid"/>
                      <a:round/>
                      <a:headEnd type="none" w="med" len="med"/>
                      <a:tailEnd type="none" w="med" len="med"/>
                    </a:lnR>
                    <a:solidFill>
                      <a:schemeClr val="bg1"/>
                    </a:solidFill>
                  </a:tcPr>
                </a:tc>
              </a:tr>
              <a:tr h="0">
                <a:tc>
                  <a:txBody>
                    <a:bodyPr/>
                    <a:lstStyle/>
                    <a:p>
                      <a:r>
                        <a:rPr lang="en-US" sz="2200" dirty="0" smtClean="0">
                          <a:latin typeface="Segoe UI" panose="020B0502040204020203" pitchFamily="34" charset="0"/>
                          <a:ea typeface="Segoe UI" panose="020B0502040204020203" pitchFamily="34" charset="0"/>
                          <a:cs typeface="Segoe UI" panose="020B0502040204020203" pitchFamily="34" charset="0"/>
                        </a:rPr>
                        <a:t>Roddy Doyle</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200" dirty="0" smtClean="0">
                          <a:latin typeface="Segoe UI" panose="020B0502040204020203" pitchFamily="34" charset="0"/>
                          <a:ea typeface="Segoe UI" panose="020B0502040204020203" pitchFamily="34" charset="0"/>
                          <a:cs typeface="Segoe UI" panose="020B0502040204020203" pitchFamily="34" charset="0"/>
                        </a:rPr>
                        <a:t>14,591</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lnR w="12700" cap="flat" cmpd="sng" algn="ctr">
                      <a:solidFill>
                        <a:schemeClr val="tx1"/>
                      </a:solidFill>
                      <a:prstDash val="solid"/>
                      <a:round/>
                      <a:headEnd type="none" w="med" len="med"/>
                      <a:tailEnd type="none" w="med" len="med"/>
                    </a:lnR>
                    <a:solidFill>
                      <a:schemeClr val="bg1"/>
                    </a:solidFill>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latin typeface="Segoe UI" panose="020B0502040204020203" pitchFamily="34" charset="0"/>
                          <a:ea typeface="Segoe UI" panose="020B0502040204020203" pitchFamily="34" charset="0"/>
                          <a:cs typeface="Segoe UI" panose="020B0502040204020203" pitchFamily="34" charset="0"/>
                        </a:rPr>
                        <a:t>Benjamin Black</a:t>
                      </a: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200" dirty="0" smtClean="0">
                          <a:latin typeface="Segoe UI" panose="020B0502040204020203" pitchFamily="34" charset="0"/>
                          <a:ea typeface="Segoe UI" panose="020B0502040204020203" pitchFamily="34" charset="0"/>
                          <a:cs typeface="Segoe UI" panose="020B0502040204020203" pitchFamily="34" charset="0"/>
                        </a:rPr>
                        <a:t>14,483</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lnR w="12700" cap="flat" cmpd="sng" algn="ctr">
                      <a:solidFill>
                        <a:schemeClr val="tx1"/>
                      </a:solidFill>
                      <a:prstDash val="solid"/>
                      <a:round/>
                      <a:headEnd type="none" w="med" len="med"/>
                      <a:tailEnd type="none" w="med" len="med"/>
                    </a:lnR>
                    <a:solidFill>
                      <a:schemeClr val="bg1"/>
                    </a:solidFill>
                  </a:tcPr>
                </a:tc>
              </a:tr>
              <a:tr h="0">
                <a:tc>
                  <a:txBody>
                    <a:bodyPr/>
                    <a:lstStyle/>
                    <a:p>
                      <a:r>
                        <a:rPr lang="en-US" sz="2100" dirty="0" smtClean="0">
                          <a:latin typeface="Segoe UI" panose="020B0502040204020203" pitchFamily="34" charset="0"/>
                          <a:ea typeface="Segoe UI" panose="020B0502040204020203" pitchFamily="34" charset="0"/>
                          <a:cs typeface="Segoe UI" panose="020B0502040204020203" pitchFamily="34" charset="0"/>
                        </a:rPr>
                        <a:t>Tana French </a:t>
                      </a:r>
                      <a:endParaRPr lang="en-US" sz="2100" dirty="0">
                        <a:latin typeface="Segoe UI" panose="020B0502040204020203" pitchFamily="34" charset="0"/>
                        <a:ea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100" dirty="0" smtClean="0">
                          <a:latin typeface="Segoe UI" panose="020B0502040204020203" pitchFamily="34" charset="0"/>
                          <a:ea typeface="Segoe UI" panose="020B0502040204020203" pitchFamily="34" charset="0"/>
                          <a:cs typeface="Segoe UI" panose="020B0502040204020203" pitchFamily="34" charset="0"/>
                        </a:rPr>
                        <a:t>12,219</a:t>
                      </a:r>
                      <a:endParaRPr lang="en-US" sz="2100" dirty="0">
                        <a:latin typeface="Segoe UI" panose="020B0502040204020203" pitchFamily="34" charset="0"/>
                        <a:ea typeface="Segoe UI" panose="020B0502040204020203" pitchFamily="34" charset="0"/>
                        <a:cs typeface="Segoe UI" panose="020B0502040204020203" pitchFamily="34" charset="0"/>
                      </a:endParaRPr>
                    </a:p>
                  </a:txBody>
                  <a:tcPr>
                    <a:lnR w="12700" cap="flat" cmpd="sng" algn="ctr">
                      <a:solidFill>
                        <a:schemeClr val="tx1"/>
                      </a:solidFill>
                      <a:prstDash val="solid"/>
                      <a:round/>
                      <a:headEnd type="none" w="med" len="med"/>
                      <a:tailEnd type="none" w="med" len="med"/>
                    </a:lnR>
                    <a:solidFill>
                      <a:schemeClr val="bg1"/>
                    </a:solidFill>
                  </a:tcPr>
                </a:tc>
              </a:tr>
              <a:tr h="0">
                <a:tc>
                  <a:txBody>
                    <a:bodyPr/>
                    <a:lstStyle/>
                    <a:p>
                      <a:r>
                        <a:rPr lang="en-US" sz="2100" dirty="0" smtClean="0">
                          <a:latin typeface="Segoe UI" panose="020B0502040204020203" pitchFamily="34" charset="0"/>
                          <a:ea typeface="Segoe UI" panose="020B0502040204020203" pitchFamily="34" charset="0"/>
                          <a:cs typeface="Segoe UI" panose="020B0502040204020203" pitchFamily="34" charset="0"/>
                        </a:rPr>
                        <a:t>Marian Keyes</a:t>
                      </a:r>
                      <a:endParaRPr lang="en-US" sz="2100" dirty="0">
                        <a:latin typeface="Segoe UI" panose="020B0502040204020203" pitchFamily="34" charset="0"/>
                        <a:ea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100" dirty="0" smtClean="0">
                          <a:latin typeface="Segoe UI" panose="020B0502040204020203" pitchFamily="34" charset="0"/>
                          <a:ea typeface="Segoe UI" panose="020B0502040204020203" pitchFamily="34" charset="0"/>
                          <a:cs typeface="Segoe UI" panose="020B0502040204020203" pitchFamily="34" charset="0"/>
                        </a:rPr>
                        <a:t>10,005</a:t>
                      </a:r>
                      <a:endParaRPr lang="en-US" sz="2100" dirty="0">
                        <a:latin typeface="Segoe UI" panose="020B0502040204020203" pitchFamily="34" charset="0"/>
                        <a:ea typeface="Segoe UI" panose="020B0502040204020203" pitchFamily="34" charset="0"/>
                        <a:cs typeface="Segoe UI" panose="020B0502040204020203" pitchFamily="34" charset="0"/>
                      </a:endParaRPr>
                    </a:p>
                  </a:txBody>
                  <a:tcPr>
                    <a:lnR w="12700" cap="flat" cmpd="sng" algn="ctr">
                      <a:solidFill>
                        <a:schemeClr val="tx1"/>
                      </a:solidFill>
                      <a:prstDash val="solid"/>
                      <a:round/>
                      <a:headEnd type="none" w="med" len="med"/>
                      <a:tailEnd type="none" w="med" len="med"/>
                    </a:lnR>
                    <a:solidFill>
                      <a:schemeClr val="bg1"/>
                    </a:solidFill>
                  </a:tcPr>
                </a:tc>
              </a:tr>
              <a:tr h="0">
                <a:tc>
                  <a:txBody>
                    <a:bodyPr/>
                    <a:lstStyle/>
                    <a:p>
                      <a:r>
                        <a:rPr lang="en-US" sz="2000" dirty="0" smtClean="0">
                          <a:latin typeface="Segoe UI" panose="020B0502040204020203" pitchFamily="34" charset="0"/>
                          <a:ea typeface="Segoe UI" panose="020B0502040204020203" pitchFamily="34" charset="0"/>
                          <a:cs typeface="Segoe UI" panose="020B0502040204020203" pitchFamily="34" charset="0"/>
                        </a:rPr>
                        <a:t>Anne Enright </a:t>
                      </a:r>
                      <a:endParaRPr lang="en-US" sz="2000" dirty="0">
                        <a:latin typeface="Segoe UI" panose="020B0502040204020203" pitchFamily="34" charset="0"/>
                        <a:ea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smtClean="0">
                          <a:latin typeface="Segoe UI" panose="020B0502040204020203" pitchFamily="34" charset="0"/>
                          <a:ea typeface="Segoe UI" panose="020B0502040204020203" pitchFamily="34" charset="0"/>
                          <a:cs typeface="Segoe UI" panose="020B0502040204020203" pitchFamily="34" charset="0"/>
                        </a:rPr>
                        <a:t>8,771</a:t>
                      </a:r>
                      <a:endParaRPr lang="en-US" sz="2000" dirty="0">
                        <a:latin typeface="Segoe UI" panose="020B0502040204020203" pitchFamily="34" charset="0"/>
                        <a:ea typeface="Segoe UI" panose="020B0502040204020203" pitchFamily="34" charset="0"/>
                        <a:cs typeface="Segoe UI" panose="020B0502040204020203" pitchFamily="34" charset="0"/>
                      </a:endParaRPr>
                    </a:p>
                  </a:txBody>
                  <a:tcPr>
                    <a:lnR w="12700" cap="flat" cmpd="sng" algn="ctr">
                      <a:solidFill>
                        <a:schemeClr val="tx1"/>
                      </a:solidFill>
                      <a:prstDash val="solid"/>
                      <a:round/>
                      <a:headEnd type="none" w="med" len="med"/>
                      <a:tailEnd type="none" w="med" len="med"/>
                    </a:lnR>
                    <a:solidFill>
                      <a:schemeClr val="bg1"/>
                    </a:solidFill>
                  </a:tcPr>
                </a:tc>
              </a:tr>
              <a:tr h="0">
                <a:tc>
                  <a:txBody>
                    <a:bodyPr/>
                    <a:lstStyle/>
                    <a:p>
                      <a:r>
                        <a:rPr lang="en-US" sz="2000" dirty="0" smtClean="0">
                          <a:latin typeface="Segoe UI" panose="020B0502040204020203" pitchFamily="34" charset="0"/>
                          <a:ea typeface="Segoe UI" panose="020B0502040204020203" pitchFamily="34" charset="0"/>
                          <a:cs typeface="Segoe UI" panose="020B0502040204020203" pitchFamily="34" charset="0"/>
                        </a:rPr>
                        <a:t>Edward </a:t>
                      </a:r>
                      <a:r>
                        <a:rPr lang="en-US" sz="2000" dirty="0" err="1" smtClean="0">
                          <a:latin typeface="Segoe UI" panose="020B0502040204020203" pitchFamily="34" charset="0"/>
                          <a:ea typeface="Segoe UI" panose="020B0502040204020203" pitchFamily="34" charset="0"/>
                          <a:cs typeface="Segoe UI" panose="020B0502040204020203" pitchFamily="34" charset="0"/>
                        </a:rPr>
                        <a:t>Rutherfurd</a:t>
                      </a:r>
                      <a:r>
                        <a:rPr lang="en-US" sz="2000" dirty="0" smtClean="0">
                          <a:latin typeface="Segoe UI" panose="020B0502040204020203" pitchFamily="34" charset="0"/>
                          <a:ea typeface="Segoe UI" panose="020B0502040204020203" pitchFamily="34" charset="0"/>
                          <a:cs typeface="Segoe UI" panose="020B0502040204020203" pitchFamily="34" charset="0"/>
                        </a:rPr>
                        <a:t> </a:t>
                      </a:r>
                      <a:endParaRPr lang="en-US" sz="2000" dirty="0">
                        <a:latin typeface="Segoe UI" panose="020B0502040204020203" pitchFamily="34" charset="0"/>
                        <a:ea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smtClean="0">
                          <a:latin typeface="Segoe UI" panose="020B0502040204020203" pitchFamily="34" charset="0"/>
                          <a:ea typeface="Segoe UI" panose="020B0502040204020203" pitchFamily="34" charset="0"/>
                          <a:cs typeface="Segoe UI" panose="020B0502040204020203" pitchFamily="34" charset="0"/>
                        </a:rPr>
                        <a:t>6,453</a:t>
                      </a:r>
                    </a:p>
                  </a:txBody>
                  <a:tcPr>
                    <a:lnR w="12700" cap="flat" cmpd="sng" algn="ctr">
                      <a:solidFill>
                        <a:schemeClr val="tx1"/>
                      </a:solidFill>
                      <a:prstDash val="solid"/>
                      <a:round/>
                      <a:headEnd type="none" w="med" len="med"/>
                      <a:tailEnd type="none" w="med" len="med"/>
                    </a:lnR>
                    <a:solidFill>
                      <a:schemeClr val="bg1"/>
                    </a:solidFill>
                  </a:tcPr>
                </a:tc>
              </a:tr>
              <a:tr h="0">
                <a:tc>
                  <a:txBody>
                    <a:bodyPr/>
                    <a:lstStyle/>
                    <a:p>
                      <a:r>
                        <a:rPr lang="en-US" sz="2000" dirty="0" smtClean="0">
                          <a:latin typeface="Segoe UI" panose="020B0502040204020203" pitchFamily="34" charset="0"/>
                          <a:ea typeface="Segoe UI" panose="020B0502040204020203" pitchFamily="34" charset="0"/>
                          <a:cs typeface="Segoe UI" panose="020B0502040204020203" pitchFamily="34" charset="0"/>
                        </a:rPr>
                        <a:t>Charles Lucas</a:t>
                      </a:r>
                      <a:endParaRPr lang="en-US" sz="2000" dirty="0">
                        <a:latin typeface="Segoe UI" panose="020B0502040204020203" pitchFamily="34" charset="0"/>
                        <a:ea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solidFill>
                      <a:schemeClr val="bg1"/>
                    </a:solidFill>
                  </a:tcPr>
                </a:tc>
                <a:tc>
                  <a:txBody>
                    <a:bodyPr/>
                    <a:lstStyle/>
                    <a:p>
                      <a:pPr algn="ctr"/>
                      <a:r>
                        <a:rPr lang="en-US" sz="2000" dirty="0" smtClean="0">
                          <a:latin typeface="Segoe UI" panose="020B0502040204020203" pitchFamily="34" charset="0"/>
                          <a:ea typeface="Segoe UI" panose="020B0502040204020203" pitchFamily="34" charset="0"/>
                          <a:cs typeface="Segoe UI" panose="020B0502040204020203" pitchFamily="34" charset="0"/>
                        </a:rPr>
                        <a:t>5,933</a:t>
                      </a:r>
                    </a:p>
                  </a:txBody>
                  <a:tcPr>
                    <a:lnR w="12700" cap="flat" cmpd="sng" algn="ctr">
                      <a:solidFill>
                        <a:schemeClr val="tx1"/>
                      </a:solidFill>
                      <a:prstDash val="solid"/>
                      <a:round/>
                      <a:headEnd type="none" w="med" len="med"/>
                      <a:tailEnd type="none" w="med" len="med"/>
                    </a:lnR>
                    <a:solidFill>
                      <a:schemeClr val="bg1"/>
                    </a:solidFill>
                  </a:tcPr>
                </a:tc>
              </a:tr>
              <a:tr h="0">
                <a:tc>
                  <a:txBody>
                    <a:bodyPr/>
                    <a:lstStyle/>
                    <a:p>
                      <a:r>
                        <a:rPr lang="en-US" sz="1800" dirty="0" smtClean="0">
                          <a:latin typeface="Segoe UI" panose="020B0502040204020203" pitchFamily="34" charset="0"/>
                          <a:ea typeface="Segoe UI" panose="020B0502040204020203" pitchFamily="34" charset="0"/>
                          <a:cs typeface="Segoe UI" panose="020B0502040204020203" pitchFamily="34" charset="0"/>
                        </a:rPr>
                        <a:t>Declan Hughes</a:t>
                      </a:r>
                      <a:endParaRPr lang="en-US" sz="1800" dirty="0">
                        <a:latin typeface="Segoe UI" panose="020B0502040204020203" pitchFamily="34" charset="0"/>
                        <a:ea typeface="Segoe UI" panose="020B0502040204020203" pitchFamily="34" charset="0"/>
                        <a:cs typeface="Segoe UI" panose="020B0502040204020203" pitchFamily="34"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smtClean="0">
                          <a:latin typeface="Segoe UI" panose="020B0502040204020203" pitchFamily="34" charset="0"/>
                          <a:ea typeface="Segoe UI" panose="020B0502040204020203" pitchFamily="34" charset="0"/>
                          <a:cs typeface="Segoe UI" panose="020B0502040204020203" pitchFamily="34" charset="0"/>
                        </a:rPr>
                        <a:t>4,400</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637745191"/>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0273" y="6246225"/>
            <a:ext cx="6211957" cy="369332"/>
          </a:xfrm>
          <a:prstGeom prst="rect">
            <a:avLst/>
          </a:prstGeom>
          <a:noFill/>
        </p:spPr>
        <p:txBody>
          <a:bodyPr wrap="none" rtlCol="0">
            <a:spAutoFit/>
          </a:bodyPr>
          <a:lstStyle/>
          <a:p>
            <a:r>
              <a:rPr lang="en-US" dirty="0" smtClean="0">
                <a:latin typeface="Segoe UI" panose="020B0502040204020203" pitchFamily="34" charset="0"/>
                <a:ea typeface="Segoe UI" panose="020B0502040204020203" pitchFamily="34" charset="0"/>
                <a:cs typeface="Segoe UI" panose="020B0502040204020203" pitchFamily="34" charset="0"/>
              </a:rPr>
              <a:t>*titles associated with geographic subject heading “Ireland”</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extBox 10"/>
          <p:cNvSpPr txBox="1"/>
          <p:nvPr/>
        </p:nvSpPr>
        <p:spPr>
          <a:xfrm>
            <a:off x="7212631" y="2988405"/>
            <a:ext cx="1698123" cy="923330"/>
          </a:xfrm>
          <a:prstGeom prst="rect">
            <a:avLst/>
          </a:prstGeom>
          <a:noFill/>
          <a:ln>
            <a:solidFill>
              <a:srgbClr val="FF0000"/>
            </a:solidFill>
            <a:prstDash val="dash"/>
          </a:ln>
        </p:spPr>
        <p:txBody>
          <a:bodyPr wrap="square" rtlCol="0">
            <a:spAutoFit/>
          </a:bodyPr>
          <a:lstStyle/>
          <a:p>
            <a:pPr algn="ctr"/>
            <a:r>
              <a:rPr lang="en-US" i="1" dirty="0" smtClean="0"/>
              <a:t>fix popular understanding of Ireland?</a:t>
            </a:r>
            <a:endParaRPr lang="en-US" i="1" dirty="0"/>
          </a:p>
        </p:txBody>
      </p:sp>
      <p:sp>
        <p:nvSpPr>
          <p:cNvPr id="12" name="Title 11"/>
          <p:cNvSpPr>
            <a:spLocks noGrp="1"/>
          </p:cNvSpPr>
          <p:nvPr>
            <p:ph type="title"/>
          </p:nvPr>
        </p:nvSpPr>
        <p:spPr>
          <a:xfrm>
            <a:off x="643568" y="251683"/>
            <a:ext cx="7886700" cy="1325563"/>
          </a:xfrm>
        </p:spPr>
        <p:txBody>
          <a:bodyPr>
            <a:normAutofit fontScale="90000"/>
          </a:bodyPr>
          <a:lstStyle/>
          <a:p>
            <a:r>
              <a:rPr lang="en-US" dirty="0"/>
              <a:t>Irish cultural identity in the global library system</a:t>
            </a:r>
            <a:r>
              <a:rPr lang="en-US" dirty="0">
                <a:solidFill>
                  <a:schemeClr val="tx2"/>
                </a:solidFill>
              </a:rPr>
              <a:t/>
            </a:r>
            <a:br>
              <a:rPr lang="en-US" dirty="0">
                <a:solidFill>
                  <a:schemeClr val="tx2"/>
                </a:solidFill>
              </a:rPr>
            </a:b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1235216840"/>
              </p:ext>
            </p:extLst>
          </p:nvPr>
        </p:nvGraphicFramePr>
        <p:xfrm>
          <a:off x="773577" y="1577246"/>
          <a:ext cx="8007168" cy="4297680"/>
        </p:xfrm>
        <a:graphic>
          <a:graphicData uri="http://schemas.openxmlformats.org/drawingml/2006/table">
            <a:tbl>
              <a:tblPr firstRow="1" bandRow="1">
                <a:tableStyleId>{2D5ABB26-0587-4C30-8999-92F81FD0307C}</a:tableStyleId>
              </a:tblPr>
              <a:tblGrid>
                <a:gridCol w="4062651"/>
                <a:gridCol w="3944517"/>
              </a:tblGrid>
              <a:tr h="314821">
                <a:tc>
                  <a:txBody>
                    <a:bodyPr/>
                    <a:lstStyle/>
                    <a:p>
                      <a:r>
                        <a:rPr lang="en-US" sz="2400" dirty="0" smtClean="0">
                          <a:latin typeface="Segoe UI" panose="020B0502040204020203" pitchFamily="34" charset="0"/>
                          <a:ea typeface="Segoe UI" panose="020B0502040204020203" pitchFamily="34" charset="0"/>
                          <a:cs typeface="Segoe UI" panose="020B0502040204020203" pitchFamily="34" charset="0"/>
                        </a:rPr>
                        <a:t>… most </a:t>
                      </a:r>
                      <a:r>
                        <a:rPr lang="en-US" sz="2400" b="1" dirty="0" smtClean="0">
                          <a:latin typeface="Segoe UI" panose="020B0502040204020203" pitchFamily="34" charset="0"/>
                          <a:ea typeface="Segoe UI" panose="020B0502040204020203" pitchFamily="34" charset="0"/>
                          <a:cs typeface="Segoe UI" panose="020B0502040204020203" pitchFamily="34" charset="0"/>
                        </a:rPr>
                        <a:t>widely held </a:t>
                      </a:r>
                      <a:r>
                        <a:rPr lang="en-US" sz="2400" dirty="0" smtClean="0">
                          <a:latin typeface="Segoe UI" panose="020B0502040204020203" pitchFamily="34" charset="0"/>
                          <a:ea typeface="Segoe UI" panose="020B0502040204020203" pitchFamily="34" charset="0"/>
                          <a:cs typeface="Segoe UI" panose="020B0502040204020203" pitchFamily="34" charset="0"/>
                        </a:rPr>
                        <a:t>authors</a:t>
                      </a:r>
                      <a:endParaRPr lang="en-US" sz="2400" b="0"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algn="ctr"/>
                      <a:r>
                        <a:rPr lang="en-US" sz="2400" dirty="0" smtClean="0">
                          <a:latin typeface="Segoe UI" panose="020B0502040204020203" pitchFamily="34" charset="0"/>
                          <a:ea typeface="Segoe UI" panose="020B0502040204020203" pitchFamily="34" charset="0"/>
                          <a:cs typeface="Segoe UI" panose="020B0502040204020203" pitchFamily="34" charset="0"/>
                        </a:rPr>
                        <a:t>avg. libraries per title*</a:t>
                      </a:r>
                      <a:endParaRPr lang="en-US" sz="2400" dirty="0">
                        <a:latin typeface="Segoe UI" panose="020B0502040204020203" pitchFamily="34" charset="0"/>
                        <a:ea typeface="Segoe UI" panose="020B0502040204020203" pitchFamily="34" charset="0"/>
                        <a:cs typeface="Segoe UI" panose="020B0502040204020203" pitchFamily="34" charset="0"/>
                      </a:endParaRPr>
                    </a:p>
                  </a:txBody>
                  <a:tcPr/>
                </a:tc>
              </a:tr>
              <a:tr h="370840">
                <a:tc>
                  <a:txBody>
                    <a:bodyPr/>
                    <a:lstStyle/>
                    <a:p>
                      <a:r>
                        <a:rPr lang="en-US" sz="2200" dirty="0" smtClean="0">
                          <a:latin typeface="Segoe UI" panose="020B0502040204020203" pitchFamily="34" charset="0"/>
                          <a:ea typeface="Segoe UI" panose="020B0502040204020203" pitchFamily="34" charset="0"/>
                          <a:cs typeface="Segoe UI" panose="020B0502040204020203" pitchFamily="34" charset="0"/>
                        </a:rPr>
                        <a:t>Kate Thompson (1956- ) </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algn="ctr"/>
                      <a:r>
                        <a:rPr lang="en-US" sz="2200" dirty="0" smtClean="0">
                          <a:latin typeface="Segoe UI" panose="020B0502040204020203" pitchFamily="34" charset="0"/>
                          <a:ea typeface="Segoe UI" panose="020B0502040204020203" pitchFamily="34" charset="0"/>
                          <a:cs typeface="Segoe UI" panose="020B0502040204020203" pitchFamily="34" charset="0"/>
                        </a:rPr>
                        <a:t>181</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r>
              <a:tr h="370840">
                <a:tc>
                  <a:txBody>
                    <a:bodyPr/>
                    <a:lstStyle/>
                    <a:p>
                      <a:r>
                        <a:rPr lang="en-US" sz="2200" dirty="0" smtClean="0">
                          <a:latin typeface="Segoe UI" panose="020B0502040204020203" pitchFamily="34" charset="0"/>
                          <a:ea typeface="Segoe UI" panose="020B0502040204020203" pitchFamily="34" charset="0"/>
                          <a:cs typeface="Segoe UI" panose="020B0502040204020203" pitchFamily="34" charset="0"/>
                        </a:rPr>
                        <a:t>Frank Delaney (1942-)	 </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algn="ctr"/>
                      <a:r>
                        <a:rPr lang="en-US" sz="2200" dirty="0" smtClean="0">
                          <a:latin typeface="Segoe UI" panose="020B0502040204020203" pitchFamily="34" charset="0"/>
                          <a:ea typeface="Segoe UI" panose="020B0502040204020203" pitchFamily="34" charset="0"/>
                          <a:cs typeface="Segoe UI" panose="020B0502040204020203" pitchFamily="34" charset="0"/>
                        </a:rPr>
                        <a:t>111</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r>
              <a:tr h="370840">
                <a:tc>
                  <a:txBody>
                    <a:bodyPr/>
                    <a:lstStyle/>
                    <a:p>
                      <a:r>
                        <a:rPr lang="en-US" sz="2200" dirty="0" smtClean="0">
                          <a:latin typeface="Segoe UI" panose="020B0502040204020203" pitchFamily="34" charset="0"/>
                          <a:ea typeface="Segoe UI" panose="020B0502040204020203" pitchFamily="34" charset="0"/>
                          <a:cs typeface="Segoe UI" panose="020B0502040204020203" pitchFamily="34" charset="0"/>
                        </a:rPr>
                        <a:t>Karen Marie </a:t>
                      </a:r>
                      <a:r>
                        <a:rPr lang="en-US" sz="2200" dirty="0" err="1" smtClean="0">
                          <a:latin typeface="Segoe UI" panose="020B0502040204020203" pitchFamily="34" charset="0"/>
                          <a:ea typeface="Segoe UI" panose="020B0502040204020203" pitchFamily="34" charset="0"/>
                          <a:cs typeface="Segoe UI" panose="020B0502040204020203" pitchFamily="34" charset="0"/>
                        </a:rPr>
                        <a:t>Moning</a:t>
                      </a:r>
                      <a:r>
                        <a:rPr lang="en-US" sz="2200" dirty="0" smtClean="0">
                          <a:latin typeface="Segoe UI" panose="020B0502040204020203" pitchFamily="34" charset="0"/>
                          <a:ea typeface="Segoe UI" panose="020B0502040204020203" pitchFamily="34" charset="0"/>
                          <a:cs typeface="Segoe UI" panose="020B0502040204020203" pitchFamily="34" charset="0"/>
                        </a:rPr>
                        <a:t> (1964-)</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algn="ctr"/>
                      <a:r>
                        <a:rPr lang="en-US" sz="2200" dirty="0" smtClean="0">
                          <a:latin typeface="Segoe UI" panose="020B0502040204020203" pitchFamily="34" charset="0"/>
                          <a:ea typeface="Segoe UI" panose="020B0502040204020203" pitchFamily="34" charset="0"/>
                          <a:cs typeface="Segoe UI" panose="020B0502040204020203" pitchFamily="34" charset="0"/>
                        </a:rPr>
                        <a:t>111</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200" dirty="0" smtClean="0">
                          <a:latin typeface="Segoe UI" panose="020B0502040204020203" pitchFamily="34" charset="0"/>
                          <a:ea typeface="Segoe UI" panose="020B0502040204020203" pitchFamily="34" charset="0"/>
                          <a:cs typeface="Segoe UI" panose="020B0502040204020203" pitchFamily="34" charset="0"/>
                        </a:rPr>
                        <a:t>Robert Fitzroy Foster (1949-)</a:t>
                      </a:r>
                    </a:p>
                  </a:txBody>
                  <a:tcPr/>
                </a:tc>
                <a:tc>
                  <a:txBody>
                    <a:bodyPr/>
                    <a:lstStyle/>
                    <a:p>
                      <a:pPr algn="ctr"/>
                      <a:r>
                        <a:rPr lang="en-US" sz="2200" dirty="0" smtClean="0">
                          <a:latin typeface="Segoe UI" panose="020B0502040204020203" pitchFamily="34" charset="0"/>
                          <a:ea typeface="Segoe UI" panose="020B0502040204020203" pitchFamily="34" charset="0"/>
                          <a:cs typeface="Segoe UI" panose="020B0502040204020203" pitchFamily="34" charset="0"/>
                        </a:rPr>
                        <a:t>107</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r>
              <a:tr h="370840">
                <a:tc>
                  <a:txBody>
                    <a:bodyPr/>
                    <a:lstStyle/>
                    <a:p>
                      <a:r>
                        <a:rPr lang="en-US" sz="2200" dirty="0" smtClean="0">
                          <a:latin typeface="Segoe UI" panose="020B0502040204020203" pitchFamily="34" charset="0"/>
                          <a:ea typeface="Segoe UI" panose="020B0502040204020203" pitchFamily="34" charset="0"/>
                          <a:cs typeface="Segoe UI" panose="020B0502040204020203" pitchFamily="34" charset="0"/>
                        </a:rPr>
                        <a:t>Maeve </a:t>
                      </a:r>
                      <a:r>
                        <a:rPr lang="en-US" sz="2200" dirty="0" err="1" smtClean="0">
                          <a:latin typeface="Segoe UI" panose="020B0502040204020203" pitchFamily="34" charset="0"/>
                          <a:ea typeface="Segoe UI" panose="020B0502040204020203" pitchFamily="34" charset="0"/>
                          <a:cs typeface="Segoe UI" panose="020B0502040204020203" pitchFamily="34" charset="0"/>
                        </a:rPr>
                        <a:t>Binchy</a:t>
                      </a:r>
                      <a:r>
                        <a:rPr lang="en-US" sz="2200" dirty="0" smtClean="0">
                          <a:latin typeface="Segoe UI" panose="020B0502040204020203" pitchFamily="34" charset="0"/>
                          <a:ea typeface="Segoe UI" panose="020B0502040204020203" pitchFamily="34" charset="0"/>
                          <a:cs typeface="Segoe UI" panose="020B0502040204020203" pitchFamily="34" charset="0"/>
                        </a:rPr>
                        <a:t> (1940-2012) </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algn="ctr"/>
                      <a:r>
                        <a:rPr lang="en-US" sz="2200" dirty="0" smtClean="0">
                          <a:latin typeface="Segoe UI" panose="020B0502040204020203" pitchFamily="34" charset="0"/>
                          <a:ea typeface="Segoe UI" panose="020B0502040204020203" pitchFamily="34" charset="0"/>
                          <a:cs typeface="Segoe UI" panose="020B0502040204020203" pitchFamily="34" charset="0"/>
                        </a:rPr>
                        <a:t>97</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r>
              <a:tr h="370840">
                <a:tc>
                  <a:txBody>
                    <a:bodyPr/>
                    <a:lstStyle/>
                    <a:p>
                      <a:r>
                        <a:rPr lang="en-US" sz="2200" dirty="0" smtClean="0">
                          <a:latin typeface="Segoe UI" panose="020B0502040204020203" pitchFamily="34" charset="0"/>
                          <a:ea typeface="Segoe UI" panose="020B0502040204020203" pitchFamily="34" charset="0"/>
                          <a:cs typeface="Segoe UI" panose="020B0502040204020203" pitchFamily="34" charset="0"/>
                        </a:rPr>
                        <a:t>Peter </a:t>
                      </a:r>
                      <a:r>
                        <a:rPr lang="en-US" sz="2200" dirty="0" err="1" smtClean="0">
                          <a:latin typeface="Segoe UI" panose="020B0502040204020203" pitchFamily="34" charset="0"/>
                          <a:ea typeface="Segoe UI" panose="020B0502040204020203" pitchFamily="34" charset="0"/>
                          <a:cs typeface="Segoe UI" panose="020B0502040204020203" pitchFamily="34" charset="0"/>
                        </a:rPr>
                        <a:t>Tremayne</a:t>
                      </a:r>
                      <a:r>
                        <a:rPr lang="en-US" sz="2200" dirty="0" smtClean="0">
                          <a:latin typeface="Segoe UI" panose="020B0502040204020203" pitchFamily="34" charset="0"/>
                          <a:ea typeface="Segoe UI" panose="020B0502040204020203" pitchFamily="34" charset="0"/>
                          <a:cs typeface="Segoe UI" panose="020B0502040204020203" pitchFamily="34" charset="0"/>
                        </a:rPr>
                        <a:t> (1943-)</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algn="ctr"/>
                      <a:r>
                        <a:rPr lang="en-US" sz="2200" dirty="0" smtClean="0">
                          <a:latin typeface="Segoe UI" panose="020B0502040204020203" pitchFamily="34" charset="0"/>
                          <a:ea typeface="Segoe UI" panose="020B0502040204020203" pitchFamily="34" charset="0"/>
                          <a:cs typeface="Segoe UI" panose="020B0502040204020203" pitchFamily="34" charset="0"/>
                        </a:rPr>
                        <a:t>88</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r>
              <a:tr h="370840">
                <a:tc>
                  <a:txBody>
                    <a:bodyPr/>
                    <a:lstStyle/>
                    <a:p>
                      <a:r>
                        <a:rPr lang="en-US" sz="2200" dirty="0" smtClean="0">
                          <a:latin typeface="Segoe UI" panose="020B0502040204020203" pitchFamily="34" charset="0"/>
                          <a:ea typeface="Segoe UI" panose="020B0502040204020203" pitchFamily="34" charset="0"/>
                          <a:cs typeface="Segoe UI" panose="020B0502040204020203" pitchFamily="34" charset="0"/>
                        </a:rPr>
                        <a:t>William Trevor (1928-) </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algn="ctr"/>
                      <a:r>
                        <a:rPr lang="en-US" sz="2200" dirty="0" smtClean="0">
                          <a:latin typeface="Segoe UI" panose="020B0502040204020203" pitchFamily="34" charset="0"/>
                          <a:ea typeface="Segoe UI" panose="020B0502040204020203" pitchFamily="34" charset="0"/>
                          <a:cs typeface="Segoe UI" panose="020B0502040204020203" pitchFamily="34" charset="0"/>
                        </a:rPr>
                        <a:t>85</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r>
              <a:tr h="370840">
                <a:tc>
                  <a:txBody>
                    <a:bodyPr/>
                    <a:lstStyle/>
                    <a:p>
                      <a:r>
                        <a:rPr lang="en-US" sz="2200" dirty="0" smtClean="0">
                          <a:latin typeface="Segoe UI" panose="020B0502040204020203" pitchFamily="34" charset="0"/>
                          <a:ea typeface="Segoe UI" panose="020B0502040204020203" pitchFamily="34" charset="0"/>
                          <a:cs typeface="Segoe UI" panose="020B0502040204020203" pitchFamily="34" charset="0"/>
                        </a:rPr>
                        <a:t>Morgan </a:t>
                      </a:r>
                      <a:r>
                        <a:rPr lang="en-US" sz="2200" dirty="0" err="1" smtClean="0">
                          <a:latin typeface="Segoe UI" panose="020B0502040204020203" pitchFamily="34" charset="0"/>
                          <a:ea typeface="Segoe UI" panose="020B0502040204020203" pitchFamily="34" charset="0"/>
                          <a:cs typeface="Segoe UI" panose="020B0502040204020203" pitchFamily="34" charset="0"/>
                        </a:rPr>
                        <a:t>Llywelyn</a:t>
                      </a:r>
                      <a:r>
                        <a:rPr lang="en-US" sz="2200" dirty="0" smtClean="0">
                          <a:latin typeface="Segoe UI" panose="020B0502040204020203" pitchFamily="34" charset="0"/>
                          <a:ea typeface="Segoe UI" panose="020B0502040204020203" pitchFamily="34" charset="0"/>
                          <a:cs typeface="Segoe UI" panose="020B0502040204020203" pitchFamily="34" charset="0"/>
                        </a:rPr>
                        <a:t> (1937-)</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algn="ctr"/>
                      <a:r>
                        <a:rPr lang="en-US" sz="2200" dirty="0" smtClean="0">
                          <a:latin typeface="Segoe UI" panose="020B0502040204020203" pitchFamily="34" charset="0"/>
                          <a:ea typeface="Segoe UI" panose="020B0502040204020203" pitchFamily="34" charset="0"/>
                          <a:cs typeface="Segoe UI" panose="020B0502040204020203" pitchFamily="34" charset="0"/>
                        </a:rPr>
                        <a:t>85</a:t>
                      </a:r>
                    </a:p>
                  </a:txBody>
                  <a:tcPr/>
                </a:tc>
              </a:tr>
              <a:tr h="370840">
                <a:tc>
                  <a:txBody>
                    <a:bodyPr/>
                    <a:lstStyle/>
                    <a:p>
                      <a:r>
                        <a:rPr lang="en-US" sz="2200" dirty="0" smtClean="0">
                          <a:latin typeface="Segoe UI" panose="020B0502040204020203" pitchFamily="34" charset="0"/>
                          <a:ea typeface="Segoe UI" panose="020B0502040204020203" pitchFamily="34" charset="0"/>
                          <a:cs typeface="Segoe UI" panose="020B0502040204020203" pitchFamily="34" charset="0"/>
                        </a:rPr>
                        <a:t>Edna O’Brien (1930-)</a:t>
                      </a:r>
                      <a:endParaRPr lang="en-US" sz="2200" dirty="0">
                        <a:latin typeface="Segoe UI" panose="020B0502040204020203" pitchFamily="34" charset="0"/>
                        <a:ea typeface="Segoe UI" panose="020B0502040204020203" pitchFamily="34" charset="0"/>
                        <a:cs typeface="Segoe UI" panose="020B0502040204020203" pitchFamily="34" charset="0"/>
                      </a:endParaRPr>
                    </a:p>
                  </a:txBody>
                  <a:tcPr/>
                </a:tc>
                <a:tc>
                  <a:txBody>
                    <a:bodyPr/>
                    <a:lstStyle/>
                    <a:p>
                      <a:pPr algn="ctr"/>
                      <a:r>
                        <a:rPr lang="en-US" sz="2200" dirty="0" smtClean="0">
                          <a:latin typeface="Segoe UI" panose="020B0502040204020203" pitchFamily="34" charset="0"/>
                          <a:ea typeface="Segoe UI" panose="020B0502040204020203" pitchFamily="34" charset="0"/>
                          <a:cs typeface="Segoe UI" panose="020B0502040204020203" pitchFamily="34" charset="0"/>
                        </a:rPr>
                        <a:t>84</a:t>
                      </a:r>
                    </a:p>
                  </a:txBody>
                  <a:tcPr/>
                </a:tc>
              </a:tr>
            </a:tbl>
          </a:graphicData>
        </a:graphic>
      </p:graphicFrame>
    </p:spTree>
    <p:extLst>
      <p:ext uri="{BB962C8B-B14F-4D97-AF65-F5344CB8AC3E}">
        <p14:creationId xmlns:p14="http://schemas.microsoft.com/office/powerpoint/2010/main" val="1818550482"/>
      </p:ext>
    </p:extLst>
  </p:cSld>
  <p:clrMapOvr>
    <a:masterClrMapping/>
  </p:clrMapOvr>
  <p:transition spd="slow">
    <p:pu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650603"/>
            <a:ext cx="6450805" cy="2062103"/>
          </a:xfrm>
          <a:prstGeom prst="rect">
            <a:avLst/>
          </a:prstGeom>
          <a:solidFill>
            <a:srgbClr val="0070C0"/>
          </a:solidFill>
        </p:spPr>
        <p:txBody>
          <a:bodyPr wrap="none" rtlCol="0">
            <a:spAutoFit/>
          </a:bodyPr>
          <a:lstStyle/>
          <a:p>
            <a:r>
              <a:rPr lang="en-US" sz="3200" dirty="0" smtClean="0">
                <a:solidFill>
                  <a:schemeClr val="bg1"/>
                </a:solidFill>
              </a:rPr>
              <a:t>Bibliographic data is underused in </a:t>
            </a:r>
          </a:p>
          <a:p>
            <a:r>
              <a:rPr lang="en-US" sz="3200" dirty="0" smtClean="0">
                <a:solidFill>
                  <a:schemeClr val="bg1"/>
                </a:solidFill>
              </a:rPr>
              <a:t>literary research?</a:t>
            </a:r>
          </a:p>
          <a:p>
            <a:endParaRPr lang="en-US" sz="3200" dirty="0" smtClean="0">
              <a:solidFill>
                <a:schemeClr val="bg1"/>
              </a:solidFill>
            </a:endParaRPr>
          </a:p>
          <a:p>
            <a:r>
              <a:rPr lang="en-US" sz="3200" dirty="0" smtClean="0">
                <a:solidFill>
                  <a:schemeClr val="bg1"/>
                </a:solidFill>
              </a:rPr>
              <a:t>Scale offers new opportunities?</a:t>
            </a:r>
          </a:p>
        </p:txBody>
      </p:sp>
    </p:spTree>
    <p:extLst>
      <p:ext uri="{BB962C8B-B14F-4D97-AF65-F5344CB8AC3E}">
        <p14:creationId xmlns:p14="http://schemas.microsoft.com/office/powerpoint/2010/main" val="1697153562"/>
      </p:ext>
    </p:extLst>
  </p:cSld>
  <p:clrMapOvr>
    <a:masterClrMapping/>
  </p:clrMapOvr>
  <p:transition spd="slow">
    <p:push/>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The collective Irish Studies Collection</a:t>
            </a:r>
            <a:endParaRPr lang="en-US" dirty="0">
              <a:solidFill>
                <a:schemeClr val="bg1"/>
              </a:solidFill>
            </a:endParaRPr>
          </a:p>
        </p:txBody>
      </p:sp>
      <p:sp>
        <p:nvSpPr>
          <p:cNvPr id="3" name="Text Placeholder 2"/>
          <p:cNvSpPr>
            <a:spLocks noGrp="1"/>
          </p:cNvSpPr>
          <p:nvPr>
            <p:ph type="body" idx="1"/>
          </p:nvPr>
        </p:nvSpPr>
        <p:spPr/>
        <p:txBody>
          <a:bodyPr/>
          <a:lstStyle/>
          <a:p>
            <a:r>
              <a:rPr lang="en-US" dirty="0" smtClean="0">
                <a:solidFill>
                  <a:schemeClr val="bg1"/>
                </a:solidFill>
              </a:rPr>
              <a:t>A preliminary view</a:t>
            </a:r>
            <a:endParaRPr lang="en-US" dirty="0">
              <a:solidFill>
                <a:schemeClr val="bg1"/>
              </a:solidFill>
            </a:endParaRPr>
          </a:p>
        </p:txBody>
      </p:sp>
    </p:spTree>
    <p:extLst>
      <p:ext uri="{BB962C8B-B14F-4D97-AF65-F5344CB8AC3E}">
        <p14:creationId xmlns:p14="http://schemas.microsoft.com/office/powerpoint/2010/main" val="2054746850"/>
      </p:ext>
    </p:extLst>
  </p:cSld>
  <p:clrMapOvr>
    <a:masterClrMapping/>
  </p:clrMapOvr>
  <p:transition spd="slow">
    <p:push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86791" y="0"/>
            <a:ext cx="5949043" cy="6880624"/>
          </a:xfrm>
          <a:prstGeom prst="rect">
            <a:avLst/>
          </a:prstGeom>
        </p:spPr>
      </p:pic>
    </p:spTree>
    <p:extLst>
      <p:ext uri="{BB962C8B-B14F-4D97-AF65-F5344CB8AC3E}">
        <p14:creationId xmlns:p14="http://schemas.microsoft.com/office/powerpoint/2010/main" val="3237896168"/>
      </p:ext>
    </p:extLst>
  </p:cSld>
  <p:clrMapOvr>
    <a:masterClrMapping/>
  </p:clrMapOvr>
  <p:transition spd="slow">
    <p:push/>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lib.utexas.edu/maps/historical/ireland_18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779061" y="2978184"/>
            <a:ext cx="5025158" cy="769441"/>
          </a:xfrm>
          <a:prstGeom prst="rect">
            <a:avLst/>
          </a:prstGeom>
          <a:noFill/>
        </p:spPr>
        <p:txBody>
          <a:bodyPr wrap="none" rtlCol="0">
            <a:spAutoFit/>
          </a:bodyPr>
          <a:lstStyle/>
          <a:p>
            <a:r>
              <a:rPr lang="en-US" sz="4400" b="1" dirty="0" smtClean="0">
                <a:solidFill>
                  <a:schemeClr val="bg1"/>
                </a:solidFill>
              </a:rPr>
              <a:t>418,000 publications</a:t>
            </a:r>
            <a:endParaRPr lang="en-US" sz="4400" b="1" dirty="0">
              <a:solidFill>
                <a:schemeClr val="bg1"/>
              </a:solidFill>
            </a:endParaRPr>
          </a:p>
        </p:txBody>
      </p:sp>
      <p:sp>
        <p:nvSpPr>
          <p:cNvPr id="6" name="TextBox 5"/>
          <p:cNvSpPr txBox="1"/>
          <p:nvPr/>
        </p:nvSpPr>
        <p:spPr>
          <a:xfrm>
            <a:off x="161028" y="92014"/>
            <a:ext cx="3938963" cy="769441"/>
          </a:xfrm>
          <a:prstGeom prst="rect">
            <a:avLst/>
          </a:prstGeom>
          <a:noFill/>
        </p:spPr>
        <p:txBody>
          <a:bodyPr wrap="none" rtlCol="0">
            <a:spAutoFit/>
          </a:bodyPr>
          <a:lstStyle/>
          <a:p>
            <a:r>
              <a:rPr lang="en-US" sz="4400" b="1" dirty="0" smtClean="0">
                <a:solidFill>
                  <a:schemeClr val="bg1"/>
                </a:solidFill>
              </a:rPr>
              <a:t>About Ireland …</a:t>
            </a:r>
            <a:endParaRPr lang="en-US" sz="4400" b="1" dirty="0">
              <a:solidFill>
                <a:schemeClr val="bg1"/>
              </a:solidFill>
            </a:endParaRPr>
          </a:p>
        </p:txBody>
      </p:sp>
      <p:sp>
        <p:nvSpPr>
          <p:cNvPr id="7" name="TextBox 6"/>
          <p:cNvSpPr txBox="1"/>
          <p:nvPr/>
        </p:nvSpPr>
        <p:spPr>
          <a:xfrm>
            <a:off x="2662170" y="3530850"/>
            <a:ext cx="6163867" cy="769441"/>
          </a:xfrm>
          <a:prstGeom prst="rect">
            <a:avLst/>
          </a:prstGeom>
          <a:noFill/>
        </p:spPr>
        <p:txBody>
          <a:bodyPr wrap="none" rtlCol="0">
            <a:spAutoFit/>
          </a:bodyPr>
          <a:lstStyle/>
          <a:p>
            <a:r>
              <a:rPr lang="en-US" sz="4400" b="1" dirty="0" smtClean="0">
                <a:solidFill>
                  <a:schemeClr val="bg1"/>
                </a:solidFill>
              </a:rPr>
              <a:t>10 million global holdings</a:t>
            </a:r>
            <a:endParaRPr lang="en-US" sz="4400" b="1" dirty="0">
              <a:solidFill>
                <a:schemeClr val="bg1"/>
              </a:solidFill>
            </a:endParaRPr>
          </a:p>
        </p:txBody>
      </p:sp>
      <p:sp>
        <p:nvSpPr>
          <p:cNvPr id="8" name="TextBox 7"/>
          <p:cNvSpPr txBox="1"/>
          <p:nvPr/>
        </p:nvSpPr>
        <p:spPr>
          <a:xfrm>
            <a:off x="5551561" y="4463423"/>
            <a:ext cx="3262432" cy="2062103"/>
          </a:xfrm>
          <a:prstGeom prst="rect">
            <a:avLst/>
          </a:prstGeom>
          <a:noFill/>
        </p:spPr>
        <p:txBody>
          <a:bodyPr wrap="none" rtlCol="0">
            <a:spAutoFit/>
          </a:bodyPr>
          <a:lstStyle/>
          <a:p>
            <a:pPr algn="r"/>
            <a:r>
              <a:rPr lang="en-US" sz="3200" b="1" i="1" dirty="0" smtClean="0">
                <a:solidFill>
                  <a:schemeClr val="bg1"/>
                </a:solidFill>
              </a:rPr>
              <a:t>Average holdings</a:t>
            </a:r>
          </a:p>
          <a:p>
            <a:pPr algn="r"/>
            <a:r>
              <a:rPr lang="en-US" sz="3200" b="1" dirty="0" smtClean="0">
                <a:solidFill>
                  <a:schemeClr val="bg1"/>
                </a:solidFill>
              </a:rPr>
              <a:t>	Ireland: 24</a:t>
            </a:r>
          </a:p>
          <a:p>
            <a:pPr algn="r"/>
            <a:r>
              <a:rPr lang="en-US" sz="3200" b="1" dirty="0" smtClean="0">
                <a:solidFill>
                  <a:schemeClr val="bg1"/>
                </a:solidFill>
              </a:rPr>
              <a:t>	Scotland: 15</a:t>
            </a:r>
          </a:p>
          <a:p>
            <a:pPr algn="r"/>
            <a:r>
              <a:rPr lang="en-US" sz="3200" b="1" dirty="0" smtClean="0">
                <a:solidFill>
                  <a:schemeClr val="bg1"/>
                </a:solidFill>
              </a:rPr>
              <a:t>	New Zealand: 8</a:t>
            </a:r>
            <a:endParaRPr lang="en-US" sz="3200" b="1" dirty="0">
              <a:solidFill>
                <a:schemeClr val="bg1"/>
              </a:solidFill>
            </a:endParaRPr>
          </a:p>
        </p:txBody>
      </p:sp>
      <p:sp>
        <p:nvSpPr>
          <p:cNvPr id="9" name="TextBox 8"/>
          <p:cNvSpPr txBox="1"/>
          <p:nvPr/>
        </p:nvSpPr>
        <p:spPr>
          <a:xfrm>
            <a:off x="161029" y="6101866"/>
            <a:ext cx="4828886" cy="584775"/>
          </a:xfrm>
          <a:prstGeom prst="rect">
            <a:avLst/>
          </a:prstGeom>
          <a:noFill/>
        </p:spPr>
        <p:txBody>
          <a:bodyPr wrap="none" rtlCol="0">
            <a:spAutoFit/>
          </a:bodyPr>
          <a:lstStyle/>
          <a:p>
            <a:r>
              <a:rPr lang="en-US" b="1" dirty="0" smtClean="0">
                <a:solidFill>
                  <a:schemeClr val="bg1"/>
                </a:solidFill>
              </a:rPr>
              <a:t>Image: University of Texas Libraries</a:t>
            </a:r>
          </a:p>
          <a:p>
            <a:r>
              <a:rPr lang="en-US" sz="1400" b="1" dirty="0">
                <a:solidFill>
                  <a:schemeClr val="bg1"/>
                </a:solidFill>
              </a:rPr>
              <a:t>https://www.lib.utexas.edu/maps/historical/ireland_1808.jpg</a:t>
            </a:r>
          </a:p>
        </p:txBody>
      </p:sp>
      <p:pic>
        <p:nvPicPr>
          <p:cNvPr id="1030" name="Picture 6" descr="http://www.oclc.org/content/dam/oclc/common/images/logos/new/WorldCat/WorldCat_Logo_H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2752" y="251574"/>
            <a:ext cx="1561082" cy="608123"/>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863341"/>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300" y="2106589"/>
            <a:ext cx="9055355" cy="3055716"/>
          </a:xfrm>
          <a:prstGeom prst="rect">
            <a:avLst/>
          </a:prstGeom>
        </p:spPr>
      </p:pic>
      <p:sp>
        <p:nvSpPr>
          <p:cNvPr id="5" name="Title 4"/>
          <p:cNvSpPr>
            <a:spLocks noGrp="1"/>
          </p:cNvSpPr>
          <p:nvPr>
            <p:ph type="title"/>
          </p:nvPr>
        </p:nvSpPr>
        <p:spPr/>
        <p:txBody>
          <a:bodyPr/>
          <a:lstStyle/>
          <a:p>
            <a:r>
              <a:rPr lang="en-US" dirty="0" smtClean="0"/>
              <a:t>Overview …</a:t>
            </a:r>
            <a:endParaRPr lang="en-US" dirty="0"/>
          </a:p>
        </p:txBody>
      </p:sp>
    </p:spTree>
    <p:extLst>
      <p:ext uri="{BB962C8B-B14F-4D97-AF65-F5344CB8AC3E}">
        <p14:creationId xmlns:p14="http://schemas.microsoft.com/office/powerpoint/2010/main" val="832254203"/>
      </p:ext>
    </p:extLst>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s://upload.wikimedia.org/wikipedia/commons/thumb/6/63/A_large_blank_world_map_with_oceans_marked_in_blue.svg/2000px-A_large_blank_world_map_with_oceans_marked_in_blu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6555"/>
            <a:ext cx="9144000" cy="4946294"/>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6311897"/>
            <a:ext cx="6168676" cy="446276"/>
          </a:xfrm>
          <a:prstGeom prst="rect">
            <a:avLst/>
          </a:prstGeom>
          <a:noFill/>
        </p:spPr>
        <p:txBody>
          <a:bodyPr wrap="none" rtlCol="0">
            <a:spAutoFit/>
          </a:bodyPr>
          <a:lstStyle/>
          <a:p>
            <a:r>
              <a:rPr lang="en-US" sz="1200" dirty="0" smtClean="0"/>
              <a:t>Image: Wikimedia Commons</a:t>
            </a:r>
          </a:p>
          <a:p>
            <a:r>
              <a:rPr lang="en-US" sz="1100" dirty="0"/>
              <a:t>https://commons.wikimedia.org/wiki/File:A_large_blank_world_map_with_oceans_marked_in_blue.svg</a:t>
            </a:r>
          </a:p>
        </p:txBody>
      </p:sp>
      <p:sp>
        <p:nvSpPr>
          <p:cNvPr id="3" name="TextBox 2"/>
          <p:cNvSpPr txBox="1"/>
          <p:nvPr/>
        </p:nvSpPr>
        <p:spPr>
          <a:xfrm>
            <a:off x="74645" y="74644"/>
            <a:ext cx="7965066" cy="892552"/>
          </a:xfrm>
          <a:prstGeom prst="rect">
            <a:avLst/>
          </a:prstGeom>
          <a:noFill/>
        </p:spPr>
        <p:txBody>
          <a:bodyPr wrap="none" rtlCol="0">
            <a:spAutoFit/>
          </a:bodyPr>
          <a:lstStyle/>
          <a:p>
            <a:r>
              <a:rPr lang="en-US" sz="3200" dirty="0" smtClean="0"/>
              <a:t>Global diffusion of publications about Ireland</a:t>
            </a:r>
          </a:p>
          <a:p>
            <a:r>
              <a:rPr lang="en-US" sz="2000" dirty="0" smtClean="0"/>
              <a:t>Top 10 largest national holdings outside of Ireland </a:t>
            </a:r>
            <a:endParaRPr lang="en-US" sz="2000" dirty="0"/>
          </a:p>
        </p:txBody>
      </p:sp>
      <p:sp>
        <p:nvSpPr>
          <p:cNvPr id="4" name="TextBox 3"/>
          <p:cNvSpPr txBox="1"/>
          <p:nvPr/>
        </p:nvSpPr>
        <p:spPr>
          <a:xfrm>
            <a:off x="859536" y="2505456"/>
            <a:ext cx="614271" cy="369332"/>
          </a:xfrm>
          <a:prstGeom prst="rect">
            <a:avLst/>
          </a:prstGeom>
          <a:noFill/>
        </p:spPr>
        <p:txBody>
          <a:bodyPr wrap="none" rtlCol="0">
            <a:spAutoFit/>
          </a:bodyPr>
          <a:lstStyle/>
          <a:p>
            <a:r>
              <a:rPr lang="en-US" b="1" dirty="0" smtClean="0"/>
              <a:t>1 US</a:t>
            </a:r>
            <a:endParaRPr lang="en-US" b="1" dirty="0"/>
          </a:p>
        </p:txBody>
      </p:sp>
      <p:sp>
        <p:nvSpPr>
          <p:cNvPr id="9" name="TextBox 8"/>
          <p:cNvSpPr txBox="1"/>
          <p:nvPr/>
        </p:nvSpPr>
        <p:spPr>
          <a:xfrm>
            <a:off x="3316224" y="1642872"/>
            <a:ext cx="631904" cy="369332"/>
          </a:xfrm>
          <a:prstGeom prst="rect">
            <a:avLst/>
          </a:prstGeom>
          <a:noFill/>
        </p:spPr>
        <p:txBody>
          <a:bodyPr wrap="none" rtlCol="0">
            <a:spAutoFit/>
          </a:bodyPr>
          <a:lstStyle/>
          <a:p>
            <a:r>
              <a:rPr lang="en-US" b="1" dirty="0" smtClean="0"/>
              <a:t>2 UK</a:t>
            </a:r>
            <a:endParaRPr lang="en-US" b="1" dirty="0"/>
          </a:p>
        </p:txBody>
      </p:sp>
      <p:sp>
        <p:nvSpPr>
          <p:cNvPr id="10" name="TextBox 9"/>
          <p:cNvSpPr txBox="1"/>
          <p:nvPr/>
        </p:nvSpPr>
        <p:spPr>
          <a:xfrm>
            <a:off x="707136" y="1932432"/>
            <a:ext cx="1064715" cy="369332"/>
          </a:xfrm>
          <a:prstGeom prst="rect">
            <a:avLst/>
          </a:prstGeom>
          <a:noFill/>
        </p:spPr>
        <p:txBody>
          <a:bodyPr wrap="none" rtlCol="0">
            <a:spAutoFit/>
          </a:bodyPr>
          <a:lstStyle/>
          <a:p>
            <a:r>
              <a:rPr lang="en-US" b="1" dirty="0" smtClean="0"/>
              <a:t>3 Canada</a:t>
            </a:r>
            <a:endParaRPr lang="en-US" b="1" dirty="0"/>
          </a:p>
        </p:txBody>
      </p:sp>
      <p:sp>
        <p:nvSpPr>
          <p:cNvPr id="11" name="TextBox 10"/>
          <p:cNvSpPr txBox="1"/>
          <p:nvPr/>
        </p:nvSpPr>
        <p:spPr>
          <a:xfrm>
            <a:off x="6760464" y="4757928"/>
            <a:ext cx="1202958" cy="369332"/>
          </a:xfrm>
          <a:prstGeom prst="rect">
            <a:avLst/>
          </a:prstGeom>
          <a:noFill/>
        </p:spPr>
        <p:txBody>
          <a:bodyPr wrap="none" rtlCol="0">
            <a:spAutoFit/>
          </a:bodyPr>
          <a:lstStyle/>
          <a:p>
            <a:r>
              <a:rPr lang="en-US" b="1" dirty="0" smtClean="0"/>
              <a:t>4 Australia</a:t>
            </a:r>
            <a:endParaRPr lang="en-US" b="1" dirty="0"/>
          </a:p>
        </p:txBody>
      </p:sp>
      <p:sp>
        <p:nvSpPr>
          <p:cNvPr id="12" name="TextBox 11"/>
          <p:cNvSpPr txBox="1"/>
          <p:nvPr/>
        </p:nvSpPr>
        <p:spPr>
          <a:xfrm>
            <a:off x="2551176" y="2221992"/>
            <a:ext cx="1098442" cy="369332"/>
          </a:xfrm>
          <a:prstGeom prst="rect">
            <a:avLst/>
          </a:prstGeom>
          <a:noFill/>
        </p:spPr>
        <p:txBody>
          <a:bodyPr wrap="none" rtlCol="0">
            <a:spAutoFit/>
          </a:bodyPr>
          <a:lstStyle/>
          <a:p>
            <a:r>
              <a:rPr lang="en-US" b="1" dirty="0" smtClean="0"/>
              <a:t>10 France</a:t>
            </a:r>
            <a:endParaRPr lang="en-US" b="1" dirty="0"/>
          </a:p>
        </p:txBody>
      </p:sp>
      <p:sp>
        <p:nvSpPr>
          <p:cNvPr id="13" name="TextBox 12"/>
          <p:cNvSpPr txBox="1"/>
          <p:nvPr/>
        </p:nvSpPr>
        <p:spPr>
          <a:xfrm>
            <a:off x="7431024" y="2657856"/>
            <a:ext cx="906017" cy="369332"/>
          </a:xfrm>
          <a:prstGeom prst="rect">
            <a:avLst/>
          </a:prstGeom>
          <a:noFill/>
        </p:spPr>
        <p:txBody>
          <a:bodyPr wrap="none" rtlCol="0">
            <a:spAutoFit/>
          </a:bodyPr>
          <a:lstStyle/>
          <a:p>
            <a:r>
              <a:rPr lang="en-US" b="1" dirty="0" smtClean="0"/>
              <a:t>9 Japan</a:t>
            </a:r>
            <a:endParaRPr lang="en-US" b="1" dirty="0"/>
          </a:p>
        </p:txBody>
      </p:sp>
      <p:sp>
        <p:nvSpPr>
          <p:cNvPr id="14" name="TextBox 13"/>
          <p:cNvSpPr txBox="1"/>
          <p:nvPr/>
        </p:nvSpPr>
        <p:spPr>
          <a:xfrm>
            <a:off x="6001512" y="2618232"/>
            <a:ext cx="885179" cy="369332"/>
          </a:xfrm>
          <a:prstGeom prst="rect">
            <a:avLst/>
          </a:prstGeom>
          <a:noFill/>
        </p:spPr>
        <p:txBody>
          <a:bodyPr wrap="none" rtlCol="0">
            <a:spAutoFit/>
          </a:bodyPr>
          <a:lstStyle/>
          <a:p>
            <a:r>
              <a:rPr lang="en-US" b="1" dirty="0" smtClean="0"/>
              <a:t>8 China</a:t>
            </a:r>
            <a:endParaRPr lang="en-US" b="1" dirty="0"/>
          </a:p>
        </p:txBody>
      </p:sp>
      <p:sp>
        <p:nvSpPr>
          <p:cNvPr id="15" name="TextBox 14"/>
          <p:cNvSpPr txBox="1"/>
          <p:nvPr/>
        </p:nvSpPr>
        <p:spPr>
          <a:xfrm>
            <a:off x="4032504" y="1655064"/>
            <a:ext cx="1529586" cy="369332"/>
          </a:xfrm>
          <a:prstGeom prst="rect">
            <a:avLst/>
          </a:prstGeom>
          <a:noFill/>
        </p:spPr>
        <p:txBody>
          <a:bodyPr wrap="none" rtlCol="0">
            <a:spAutoFit/>
          </a:bodyPr>
          <a:lstStyle/>
          <a:p>
            <a:r>
              <a:rPr lang="en-US" b="1" dirty="0" smtClean="0"/>
              <a:t>7 Netherlands</a:t>
            </a:r>
            <a:endParaRPr lang="en-US" b="1" dirty="0"/>
          </a:p>
        </p:txBody>
      </p:sp>
      <p:sp>
        <p:nvSpPr>
          <p:cNvPr id="16" name="TextBox 15"/>
          <p:cNvSpPr txBox="1"/>
          <p:nvPr/>
        </p:nvSpPr>
        <p:spPr>
          <a:xfrm>
            <a:off x="7545293" y="5629656"/>
            <a:ext cx="1598707" cy="369332"/>
          </a:xfrm>
          <a:prstGeom prst="rect">
            <a:avLst/>
          </a:prstGeom>
          <a:noFill/>
        </p:spPr>
        <p:txBody>
          <a:bodyPr wrap="none" rtlCol="0">
            <a:spAutoFit/>
          </a:bodyPr>
          <a:lstStyle/>
          <a:p>
            <a:r>
              <a:rPr lang="en-US" b="1" dirty="0" smtClean="0"/>
              <a:t>6 New Zealand</a:t>
            </a:r>
            <a:endParaRPr lang="en-US" b="1" dirty="0"/>
          </a:p>
        </p:txBody>
      </p:sp>
      <p:sp>
        <p:nvSpPr>
          <p:cNvPr id="17" name="TextBox 16"/>
          <p:cNvSpPr txBox="1"/>
          <p:nvPr/>
        </p:nvSpPr>
        <p:spPr>
          <a:xfrm>
            <a:off x="4355592" y="2124456"/>
            <a:ext cx="1228863" cy="369332"/>
          </a:xfrm>
          <a:prstGeom prst="rect">
            <a:avLst/>
          </a:prstGeom>
          <a:noFill/>
        </p:spPr>
        <p:txBody>
          <a:bodyPr wrap="none" rtlCol="0">
            <a:spAutoFit/>
          </a:bodyPr>
          <a:lstStyle/>
          <a:p>
            <a:r>
              <a:rPr lang="en-US" b="1" dirty="0" smtClean="0"/>
              <a:t>5 Germany</a:t>
            </a:r>
            <a:endParaRPr lang="en-US" b="1" dirty="0"/>
          </a:p>
        </p:txBody>
      </p:sp>
      <p:sp>
        <p:nvSpPr>
          <p:cNvPr id="5" name="TextBox 4"/>
          <p:cNvSpPr txBox="1"/>
          <p:nvPr/>
        </p:nvSpPr>
        <p:spPr>
          <a:xfrm>
            <a:off x="0" y="3602736"/>
            <a:ext cx="1665071" cy="2462213"/>
          </a:xfrm>
          <a:prstGeom prst="rect">
            <a:avLst/>
          </a:prstGeom>
          <a:noFill/>
        </p:spPr>
        <p:txBody>
          <a:bodyPr wrap="none" rtlCol="0">
            <a:spAutoFit/>
          </a:bodyPr>
          <a:lstStyle/>
          <a:p>
            <a:r>
              <a:rPr lang="en-US" sz="1400" b="1" dirty="0" smtClean="0">
                <a:solidFill>
                  <a:srgbClr val="339933"/>
                </a:solidFill>
              </a:rPr>
              <a:t>Irish Diaspora: 2013</a:t>
            </a:r>
          </a:p>
          <a:p>
            <a:r>
              <a:rPr lang="en-US" sz="1400" b="1" dirty="0" smtClean="0"/>
              <a:t>UK </a:t>
            </a:r>
          </a:p>
          <a:p>
            <a:r>
              <a:rPr lang="en-US" sz="1400" b="1" dirty="0" smtClean="0"/>
              <a:t>USA </a:t>
            </a:r>
          </a:p>
          <a:p>
            <a:r>
              <a:rPr lang="en-US" sz="1400" b="1" dirty="0" smtClean="0"/>
              <a:t>Australia </a:t>
            </a:r>
          </a:p>
          <a:p>
            <a:r>
              <a:rPr lang="en-US" sz="1400" b="1" dirty="0" smtClean="0"/>
              <a:t>Canada </a:t>
            </a:r>
          </a:p>
          <a:p>
            <a:r>
              <a:rPr lang="en-US" sz="1400" b="1" dirty="0" smtClean="0"/>
              <a:t>Spain </a:t>
            </a:r>
          </a:p>
          <a:p>
            <a:r>
              <a:rPr lang="en-US" sz="1400" b="1" dirty="0" smtClean="0"/>
              <a:t>Germany </a:t>
            </a:r>
          </a:p>
          <a:p>
            <a:r>
              <a:rPr lang="en-US" sz="1400" b="1" dirty="0" smtClean="0"/>
              <a:t>South Africa </a:t>
            </a:r>
          </a:p>
          <a:p>
            <a:r>
              <a:rPr lang="en-US" sz="1400" b="1" dirty="0" smtClean="0"/>
              <a:t>France </a:t>
            </a:r>
          </a:p>
          <a:p>
            <a:r>
              <a:rPr lang="en-US" sz="1400" b="1" dirty="0" smtClean="0"/>
              <a:t>New Zealand </a:t>
            </a:r>
          </a:p>
          <a:p>
            <a:r>
              <a:rPr lang="en-US" sz="1400" b="1" i="1" dirty="0" smtClean="0"/>
              <a:t>Source: Irish </a:t>
            </a:r>
            <a:r>
              <a:rPr lang="en-US" sz="1400" b="1" i="1" dirty="0"/>
              <a:t>T</a:t>
            </a:r>
            <a:r>
              <a:rPr lang="en-US" sz="1400" b="1" i="1" dirty="0" smtClean="0"/>
              <a:t>imes</a:t>
            </a:r>
            <a:endParaRPr lang="en-US" sz="1400" b="1" i="1" dirty="0"/>
          </a:p>
        </p:txBody>
      </p:sp>
      <p:cxnSp>
        <p:nvCxnSpPr>
          <p:cNvPr id="7" name="Straight Connector 6"/>
          <p:cNvCxnSpPr/>
          <p:nvPr/>
        </p:nvCxnSpPr>
        <p:spPr>
          <a:xfrm>
            <a:off x="3575304" y="2432304"/>
            <a:ext cx="228600" cy="182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9" idx="2"/>
          </p:cNvCxnSpPr>
          <p:nvPr/>
        </p:nvCxnSpPr>
        <p:spPr>
          <a:xfrm>
            <a:off x="3632176" y="2012204"/>
            <a:ext cx="116864" cy="2646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886200" y="2017776"/>
            <a:ext cx="262128" cy="2499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4014216" y="2310384"/>
            <a:ext cx="371856" cy="2133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237340"/>
      </p:ext>
    </p:extLst>
  </p:cSld>
  <p:clrMapOvr>
    <a:masterClrMapping/>
  </p:clrMapOvr>
  <p:transition spd="slow">
    <p:push/>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2235" y="1902258"/>
            <a:ext cx="501543" cy="693232"/>
          </a:xfrm>
          <a:prstGeom prst="rect">
            <a:avLst/>
          </a:prstGeom>
        </p:spPr>
      </p:pic>
      <p:sp>
        <p:nvSpPr>
          <p:cNvPr id="6" name="TextBox 5"/>
          <p:cNvSpPr txBox="1"/>
          <p:nvPr/>
        </p:nvSpPr>
        <p:spPr>
          <a:xfrm>
            <a:off x="1280160" y="1844784"/>
            <a:ext cx="2180212" cy="369332"/>
          </a:xfrm>
          <a:prstGeom prst="rect">
            <a:avLst/>
          </a:prstGeom>
          <a:noFill/>
        </p:spPr>
        <p:txBody>
          <a:bodyPr wrap="none" rtlCol="0">
            <a:spAutoFit/>
          </a:bodyPr>
          <a:lstStyle/>
          <a:p>
            <a:r>
              <a:rPr lang="en-US" dirty="0" smtClean="0"/>
              <a:t>Trinity College Dublin</a:t>
            </a:r>
          </a:p>
        </p:txBody>
      </p:sp>
      <p:pic>
        <p:nvPicPr>
          <p:cNvPr id="7" name="Picture 6"/>
          <p:cNvPicPr>
            <a:picLocks noChangeAspect="1"/>
          </p:cNvPicPr>
          <p:nvPr/>
        </p:nvPicPr>
        <p:blipFill>
          <a:blip r:embed="rId4"/>
          <a:stretch>
            <a:fillRect/>
          </a:stretch>
        </p:blipFill>
        <p:spPr>
          <a:xfrm>
            <a:off x="245746" y="2863344"/>
            <a:ext cx="618957" cy="797142"/>
          </a:xfrm>
          <a:prstGeom prst="rect">
            <a:avLst/>
          </a:prstGeom>
        </p:spPr>
      </p:pic>
      <p:sp>
        <p:nvSpPr>
          <p:cNvPr id="8" name="TextBox 7"/>
          <p:cNvSpPr txBox="1"/>
          <p:nvPr/>
        </p:nvSpPr>
        <p:spPr>
          <a:xfrm>
            <a:off x="1304544" y="2805678"/>
            <a:ext cx="2059025" cy="369332"/>
          </a:xfrm>
          <a:prstGeom prst="rect">
            <a:avLst/>
          </a:prstGeom>
          <a:noFill/>
        </p:spPr>
        <p:txBody>
          <a:bodyPr wrap="none" rtlCol="0">
            <a:spAutoFit/>
          </a:bodyPr>
          <a:lstStyle/>
          <a:p>
            <a:r>
              <a:rPr lang="en-US" dirty="0" smtClean="0"/>
              <a:t>University of Oxford</a:t>
            </a:r>
          </a:p>
        </p:txBody>
      </p:sp>
      <p:pic>
        <p:nvPicPr>
          <p:cNvPr id="9" name="Picture 8"/>
          <p:cNvPicPr>
            <a:picLocks noChangeAspect="1"/>
          </p:cNvPicPr>
          <p:nvPr/>
        </p:nvPicPr>
        <p:blipFill>
          <a:blip r:embed="rId5"/>
          <a:stretch>
            <a:fillRect/>
          </a:stretch>
        </p:blipFill>
        <p:spPr>
          <a:xfrm>
            <a:off x="350520" y="3945668"/>
            <a:ext cx="504794" cy="734246"/>
          </a:xfrm>
          <a:prstGeom prst="rect">
            <a:avLst/>
          </a:prstGeom>
        </p:spPr>
      </p:pic>
      <p:sp>
        <p:nvSpPr>
          <p:cNvPr id="10" name="TextBox 9"/>
          <p:cNvSpPr txBox="1"/>
          <p:nvPr/>
        </p:nvSpPr>
        <p:spPr>
          <a:xfrm>
            <a:off x="1283208" y="3944581"/>
            <a:ext cx="2532937" cy="369332"/>
          </a:xfrm>
          <a:prstGeom prst="rect">
            <a:avLst/>
          </a:prstGeom>
          <a:noFill/>
        </p:spPr>
        <p:txBody>
          <a:bodyPr wrap="none" rtlCol="0">
            <a:spAutoFit/>
          </a:bodyPr>
          <a:lstStyle/>
          <a:p>
            <a:r>
              <a:rPr lang="en-US" dirty="0" smtClean="0"/>
              <a:t>University College Dublin</a:t>
            </a:r>
          </a:p>
        </p:txBody>
      </p:sp>
      <p:sp>
        <p:nvSpPr>
          <p:cNvPr id="12" name="TextBox 11"/>
          <p:cNvSpPr txBox="1"/>
          <p:nvPr/>
        </p:nvSpPr>
        <p:spPr>
          <a:xfrm>
            <a:off x="1316736" y="5032791"/>
            <a:ext cx="1578958" cy="369332"/>
          </a:xfrm>
          <a:prstGeom prst="rect">
            <a:avLst/>
          </a:prstGeom>
          <a:noFill/>
        </p:spPr>
        <p:txBody>
          <a:bodyPr wrap="none" rtlCol="0">
            <a:spAutoFit/>
          </a:bodyPr>
          <a:lstStyle/>
          <a:p>
            <a:r>
              <a:rPr lang="en-US" dirty="0" smtClean="0"/>
              <a:t>Boston College</a:t>
            </a:r>
          </a:p>
        </p:txBody>
      </p:sp>
      <p:pic>
        <p:nvPicPr>
          <p:cNvPr id="13" name="Picture 12"/>
          <p:cNvPicPr>
            <a:picLocks noChangeAspect="1"/>
          </p:cNvPicPr>
          <p:nvPr/>
        </p:nvPicPr>
        <p:blipFill>
          <a:blip r:embed="rId6"/>
          <a:stretch>
            <a:fillRect/>
          </a:stretch>
        </p:blipFill>
        <p:spPr>
          <a:xfrm>
            <a:off x="254317" y="5083978"/>
            <a:ext cx="643341" cy="643341"/>
          </a:xfrm>
          <a:prstGeom prst="rect">
            <a:avLst/>
          </a:prstGeom>
        </p:spPr>
      </p:pic>
      <p:pic>
        <p:nvPicPr>
          <p:cNvPr id="14" name="Picture 13"/>
          <p:cNvPicPr>
            <a:picLocks noChangeAspect="1"/>
          </p:cNvPicPr>
          <p:nvPr/>
        </p:nvPicPr>
        <p:blipFill>
          <a:blip r:embed="rId7"/>
          <a:stretch>
            <a:fillRect/>
          </a:stretch>
        </p:blipFill>
        <p:spPr>
          <a:xfrm>
            <a:off x="352807" y="6093848"/>
            <a:ext cx="504918" cy="596325"/>
          </a:xfrm>
          <a:prstGeom prst="rect">
            <a:avLst/>
          </a:prstGeom>
        </p:spPr>
      </p:pic>
      <p:sp>
        <p:nvSpPr>
          <p:cNvPr id="15" name="TextBox 14"/>
          <p:cNvSpPr txBox="1"/>
          <p:nvPr/>
        </p:nvSpPr>
        <p:spPr>
          <a:xfrm>
            <a:off x="1295400" y="5986272"/>
            <a:ext cx="2348592" cy="369332"/>
          </a:xfrm>
          <a:prstGeom prst="rect">
            <a:avLst/>
          </a:prstGeom>
          <a:noFill/>
        </p:spPr>
        <p:txBody>
          <a:bodyPr wrap="none" rtlCol="0">
            <a:spAutoFit/>
          </a:bodyPr>
          <a:lstStyle/>
          <a:p>
            <a:r>
              <a:rPr lang="en-US" dirty="0" smtClean="0"/>
              <a:t>University College Cork</a:t>
            </a:r>
          </a:p>
        </p:txBody>
      </p:sp>
      <p:sp>
        <p:nvSpPr>
          <p:cNvPr id="18" name="TextBox 17"/>
          <p:cNvSpPr txBox="1"/>
          <p:nvPr/>
        </p:nvSpPr>
        <p:spPr>
          <a:xfrm>
            <a:off x="6012083" y="5922264"/>
            <a:ext cx="2483950" cy="369332"/>
          </a:xfrm>
          <a:prstGeom prst="rect">
            <a:avLst/>
          </a:prstGeom>
          <a:noFill/>
        </p:spPr>
        <p:txBody>
          <a:bodyPr wrap="none" rtlCol="0">
            <a:spAutoFit/>
          </a:bodyPr>
          <a:lstStyle/>
          <a:p>
            <a:r>
              <a:rPr lang="en-US" dirty="0" smtClean="0"/>
              <a:t>Harvard University (HCL)</a:t>
            </a:r>
          </a:p>
        </p:txBody>
      </p:sp>
      <p:sp>
        <p:nvSpPr>
          <p:cNvPr id="19" name="TextBox 18"/>
          <p:cNvSpPr txBox="1"/>
          <p:nvPr/>
        </p:nvSpPr>
        <p:spPr>
          <a:xfrm>
            <a:off x="5972459" y="4862103"/>
            <a:ext cx="1845570" cy="369332"/>
          </a:xfrm>
          <a:prstGeom prst="rect">
            <a:avLst/>
          </a:prstGeom>
          <a:noFill/>
        </p:spPr>
        <p:txBody>
          <a:bodyPr wrap="none" rtlCol="0">
            <a:spAutoFit/>
          </a:bodyPr>
          <a:lstStyle/>
          <a:p>
            <a:r>
              <a:rPr lang="en-US" dirty="0" smtClean="0"/>
              <a:t>Cornell University</a:t>
            </a:r>
          </a:p>
        </p:txBody>
      </p:sp>
      <p:sp>
        <p:nvSpPr>
          <p:cNvPr id="20" name="TextBox 19"/>
          <p:cNvSpPr txBox="1"/>
          <p:nvPr/>
        </p:nvSpPr>
        <p:spPr>
          <a:xfrm>
            <a:off x="5951123" y="3758653"/>
            <a:ext cx="2568717" cy="369332"/>
          </a:xfrm>
          <a:prstGeom prst="rect">
            <a:avLst/>
          </a:prstGeom>
          <a:noFill/>
        </p:spPr>
        <p:txBody>
          <a:bodyPr wrap="none" rtlCol="0">
            <a:spAutoFit/>
          </a:bodyPr>
          <a:lstStyle/>
          <a:p>
            <a:r>
              <a:rPr lang="en-US" dirty="0" smtClean="0"/>
              <a:t>University of Notre Dame</a:t>
            </a:r>
          </a:p>
        </p:txBody>
      </p:sp>
      <p:sp>
        <p:nvSpPr>
          <p:cNvPr id="21" name="TextBox 20"/>
          <p:cNvSpPr txBox="1"/>
          <p:nvPr/>
        </p:nvSpPr>
        <p:spPr>
          <a:xfrm>
            <a:off x="5920643" y="2787390"/>
            <a:ext cx="2382832" cy="369332"/>
          </a:xfrm>
          <a:prstGeom prst="rect">
            <a:avLst/>
          </a:prstGeom>
          <a:noFill/>
        </p:spPr>
        <p:txBody>
          <a:bodyPr wrap="none" rtlCol="0">
            <a:spAutoFit/>
          </a:bodyPr>
          <a:lstStyle/>
          <a:p>
            <a:r>
              <a:rPr lang="en-US" dirty="0" smtClean="0"/>
              <a:t>New York Public Library</a:t>
            </a:r>
          </a:p>
        </p:txBody>
      </p:sp>
      <p:sp>
        <p:nvSpPr>
          <p:cNvPr id="22" name="TextBox 21"/>
          <p:cNvSpPr txBox="1"/>
          <p:nvPr/>
        </p:nvSpPr>
        <p:spPr>
          <a:xfrm>
            <a:off x="5908451" y="1802112"/>
            <a:ext cx="2439963" cy="369332"/>
          </a:xfrm>
          <a:prstGeom prst="rect">
            <a:avLst/>
          </a:prstGeom>
          <a:noFill/>
        </p:spPr>
        <p:txBody>
          <a:bodyPr wrap="none" rtlCol="0">
            <a:spAutoFit/>
          </a:bodyPr>
          <a:lstStyle/>
          <a:p>
            <a:r>
              <a:rPr lang="en-US" dirty="0" smtClean="0"/>
              <a:t>University of Cambridge</a:t>
            </a:r>
          </a:p>
        </p:txBody>
      </p:sp>
      <p:pic>
        <p:nvPicPr>
          <p:cNvPr id="23" name="Picture 22"/>
          <p:cNvPicPr>
            <a:picLocks noChangeAspect="1"/>
          </p:cNvPicPr>
          <p:nvPr/>
        </p:nvPicPr>
        <p:blipFill>
          <a:blip r:embed="rId8"/>
          <a:stretch>
            <a:fillRect/>
          </a:stretch>
        </p:blipFill>
        <p:spPr>
          <a:xfrm>
            <a:off x="4887371" y="1944558"/>
            <a:ext cx="577697" cy="672128"/>
          </a:xfrm>
          <a:prstGeom prst="rect">
            <a:avLst/>
          </a:prstGeom>
        </p:spPr>
      </p:pic>
      <p:pic>
        <p:nvPicPr>
          <p:cNvPr id="24" name="Picture 23"/>
          <p:cNvPicPr>
            <a:picLocks noChangeAspect="1"/>
          </p:cNvPicPr>
          <p:nvPr/>
        </p:nvPicPr>
        <p:blipFill>
          <a:blip r:embed="rId9"/>
          <a:stretch>
            <a:fillRect/>
          </a:stretch>
        </p:blipFill>
        <p:spPr>
          <a:xfrm>
            <a:off x="4789073" y="2887502"/>
            <a:ext cx="723236" cy="723236"/>
          </a:xfrm>
          <a:prstGeom prst="rect">
            <a:avLst/>
          </a:prstGeom>
        </p:spPr>
      </p:pic>
      <p:pic>
        <p:nvPicPr>
          <p:cNvPr id="3076" name="Picture 4" descr="NotreDameSeal.sv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53387" y="3812545"/>
            <a:ext cx="843031" cy="84303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ornell Seal.sv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26538" y="4934729"/>
            <a:ext cx="769425" cy="76942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2"/>
          <a:stretch>
            <a:fillRect/>
          </a:stretch>
        </p:blipFill>
        <p:spPr>
          <a:xfrm>
            <a:off x="4897468" y="5991273"/>
            <a:ext cx="750977" cy="734435"/>
          </a:xfrm>
          <a:prstGeom prst="rect">
            <a:avLst/>
          </a:prstGeom>
        </p:spPr>
      </p:pic>
      <p:cxnSp>
        <p:nvCxnSpPr>
          <p:cNvPr id="4" name="Straight Arrow Connector 3"/>
          <p:cNvCxnSpPr/>
          <p:nvPr/>
        </p:nvCxnSpPr>
        <p:spPr>
          <a:xfrm>
            <a:off x="4132162" y="1944558"/>
            <a:ext cx="11575" cy="4041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8848096" y="1944393"/>
            <a:ext cx="11575" cy="4041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normAutofit fontScale="90000"/>
          </a:bodyPr>
          <a:lstStyle/>
          <a:p>
            <a:r>
              <a:rPr lang="en-US" dirty="0"/>
              <a:t>Largest institutional collections of materials about Ireland</a:t>
            </a:r>
            <a:br>
              <a:rPr lang="en-US" dirty="0"/>
            </a:br>
            <a:r>
              <a:rPr lang="en-US" sz="2000" dirty="0"/>
              <a:t>(by OCLC symbol, national libraries excluded)</a:t>
            </a:r>
            <a:br>
              <a:rPr lang="en-US" sz="2000" dirty="0"/>
            </a:br>
            <a:endParaRPr lang="en-US" dirty="0"/>
          </a:p>
        </p:txBody>
      </p:sp>
    </p:spTree>
    <p:extLst>
      <p:ext uri="{BB962C8B-B14F-4D97-AF65-F5344CB8AC3E}">
        <p14:creationId xmlns:p14="http://schemas.microsoft.com/office/powerpoint/2010/main" val="4141039622"/>
      </p:ext>
    </p:extLst>
  </p:cSld>
  <p:clrMapOvr>
    <a:masterClrMapping/>
  </p:clrMapOvr>
  <p:transition spd="slow">
    <p:push/>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ngela's ashes : a memo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304" y="4049456"/>
            <a:ext cx="827772" cy="12593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61632" y="1208054"/>
            <a:ext cx="3484800" cy="830997"/>
          </a:xfrm>
          <a:prstGeom prst="rect">
            <a:avLst/>
          </a:prstGeom>
          <a:noFill/>
        </p:spPr>
        <p:txBody>
          <a:bodyPr wrap="none" rtlCol="0">
            <a:spAutoFit/>
          </a:bodyPr>
          <a:lstStyle/>
          <a:p>
            <a:r>
              <a:rPr lang="en-US" sz="1600" b="1" i="1" dirty="0" smtClean="0">
                <a:solidFill>
                  <a:srgbClr val="0070C0"/>
                </a:solidFill>
              </a:rPr>
              <a:t>A Portrait of the Artist as a Young Man</a:t>
            </a:r>
            <a:endParaRPr lang="en-US" sz="1600" b="1" dirty="0" smtClean="0">
              <a:solidFill>
                <a:srgbClr val="0070C0"/>
              </a:solidFill>
            </a:endParaRPr>
          </a:p>
          <a:p>
            <a:r>
              <a:rPr lang="en-US" sz="1600" b="1" dirty="0" smtClean="0">
                <a:solidFill>
                  <a:srgbClr val="0070C0"/>
                </a:solidFill>
              </a:rPr>
              <a:t>James Joyce</a:t>
            </a:r>
          </a:p>
          <a:p>
            <a:r>
              <a:rPr lang="en-US" sz="1600" b="1" dirty="0" smtClean="0">
                <a:solidFill>
                  <a:srgbClr val="0070C0"/>
                </a:solidFill>
              </a:rPr>
              <a:t>13,652 global holdings</a:t>
            </a:r>
            <a:endParaRPr lang="en-US" sz="1600" b="1" dirty="0">
              <a:solidFill>
                <a:srgbClr val="0070C0"/>
              </a:solidFill>
            </a:endParaRPr>
          </a:p>
        </p:txBody>
      </p:sp>
      <p:pic>
        <p:nvPicPr>
          <p:cNvPr id="4102" name="Picture 6" descr="'Tis : a memoi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7103" y="5397436"/>
            <a:ext cx="868553" cy="1321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i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446" y="1230310"/>
            <a:ext cx="798787" cy="119818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66800" y="1419603"/>
            <a:ext cx="1883080" cy="738664"/>
          </a:xfrm>
          <a:prstGeom prst="rect">
            <a:avLst/>
          </a:prstGeom>
          <a:noFill/>
        </p:spPr>
        <p:txBody>
          <a:bodyPr wrap="none" rtlCol="0">
            <a:spAutoFit/>
          </a:bodyPr>
          <a:lstStyle/>
          <a:p>
            <a:r>
              <a:rPr lang="en-US" sz="1400" i="1" dirty="0" smtClean="0"/>
              <a:t>Kim</a:t>
            </a:r>
            <a:endParaRPr lang="en-US" sz="1400" dirty="0" smtClean="0"/>
          </a:p>
          <a:p>
            <a:r>
              <a:rPr lang="en-US" sz="1400" dirty="0" smtClean="0"/>
              <a:t>Rudyard Kipling</a:t>
            </a:r>
          </a:p>
          <a:p>
            <a:r>
              <a:rPr lang="en-US" sz="1400" dirty="0" smtClean="0"/>
              <a:t>8,932 global holdings</a:t>
            </a:r>
            <a:endParaRPr lang="en-US" sz="1400" dirty="0"/>
          </a:p>
        </p:txBody>
      </p:sp>
      <p:sp>
        <p:nvSpPr>
          <p:cNvPr id="14" name="TextBox 13"/>
          <p:cNvSpPr txBox="1"/>
          <p:nvPr/>
        </p:nvSpPr>
        <p:spPr>
          <a:xfrm>
            <a:off x="1118616" y="2815587"/>
            <a:ext cx="1883080" cy="738664"/>
          </a:xfrm>
          <a:prstGeom prst="rect">
            <a:avLst/>
          </a:prstGeom>
          <a:noFill/>
        </p:spPr>
        <p:txBody>
          <a:bodyPr wrap="none" rtlCol="0">
            <a:spAutoFit/>
          </a:bodyPr>
          <a:lstStyle/>
          <a:p>
            <a:r>
              <a:rPr lang="en-US" sz="1400" i="1" dirty="0" smtClean="0"/>
              <a:t>Dubliners</a:t>
            </a:r>
            <a:endParaRPr lang="en-US" sz="1400" dirty="0" smtClean="0"/>
          </a:p>
          <a:p>
            <a:r>
              <a:rPr lang="en-US" sz="1400" dirty="0" smtClean="0"/>
              <a:t>James Joyce</a:t>
            </a:r>
          </a:p>
          <a:p>
            <a:r>
              <a:rPr lang="en-US" sz="1400" dirty="0" smtClean="0"/>
              <a:t>8,457 global holdings</a:t>
            </a:r>
            <a:endParaRPr lang="en-US" sz="1400" dirty="0"/>
          </a:p>
        </p:txBody>
      </p:sp>
      <p:pic>
        <p:nvPicPr>
          <p:cNvPr id="1030" name="Picture 6" descr="Dubline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303" y="2613530"/>
            <a:ext cx="813689" cy="12902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106424" y="4211571"/>
            <a:ext cx="1883080" cy="738664"/>
          </a:xfrm>
          <a:prstGeom prst="rect">
            <a:avLst/>
          </a:prstGeom>
          <a:noFill/>
        </p:spPr>
        <p:txBody>
          <a:bodyPr wrap="none" rtlCol="0">
            <a:spAutoFit/>
          </a:bodyPr>
          <a:lstStyle/>
          <a:p>
            <a:r>
              <a:rPr lang="en-US" sz="1400" i="1" dirty="0" smtClean="0"/>
              <a:t>Angela’s Ashes</a:t>
            </a:r>
            <a:endParaRPr lang="en-US" sz="1400" dirty="0" smtClean="0"/>
          </a:p>
          <a:p>
            <a:r>
              <a:rPr lang="en-US" sz="1400" dirty="0" smtClean="0"/>
              <a:t>Frank McCourt</a:t>
            </a:r>
          </a:p>
          <a:p>
            <a:r>
              <a:rPr lang="en-US" sz="1400" dirty="0" smtClean="0"/>
              <a:t>8,167 global holdings</a:t>
            </a:r>
            <a:endParaRPr lang="en-US" sz="1400" dirty="0"/>
          </a:p>
        </p:txBody>
      </p:sp>
      <p:sp>
        <p:nvSpPr>
          <p:cNvPr id="17" name="TextBox 16"/>
          <p:cNvSpPr txBox="1"/>
          <p:nvPr/>
        </p:nvSpPr>
        <p:spPr>
          <a:xfrm>
            <a:off x="1149096" y="5671563"/>
            <a:ext cx="1883080" cy="738664"/>
          </a:xfrm>
          <a:prstGeom prst="rect">
            <a:avLst/>
          </a:prstGeom>
          <a:noFill/>
        </p:spPr>
        <p:txBody>
          <a:bodyPr wrap="none" rtlCol="0">
            <a:spAutoFit/>
          </a:bodyPr>
          <a:lstStyle/>
          <a:p>
            <a:r>
              <a:rPr lang="en-US" sz="1400" i="1" dirty="0" smtClean="0"/>
              <a:t>Ulysses</a:t>
            </a:r>
            <a:endParaRPr lang="en-US" sz="1400" dirty="0" smtClean="0"/>
          </a:p>
          <a:p>
            <a:r>
              <a:rPr lang="en-US" sz="1400" dirty="0" smtClean="0"/>
              <a:t>James Joyce</a:t>
            </a:r>
          </a:p>
          <a:p>
            <a:r>
              <a:rPr lang="en-US" sz="1400" dirty="0" smtClean="0"/>
              <a:t>8,078 global holdings</a:t>
            </a:r>
            <a:endParaRPr lang="en-US" sz="1400" dirty="0"/>
          </a:p>
        </p:txBody>
      </p:sp>
      <p:pic>
        <p:nvPicPr>
          <p:cNvPr id="1032" name="Picture 8" descr="Ulyss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159" y="5461568"/>
            <a:ext cx="859409" cy="1276837"/>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099560" y="4218432"/>
            <a:ext cx="1883080" cy="738664"/>
          </a:xfrm>
          <a:prstGeom prst="rect">
            <a:avLst/>
          </a:prstGeom>
          <a:noFill/>
        </p:spPr>
        <p:txBody>
          <a:bodyPr wrap="none" rtlCol="0">
            <a:spAutoFit/>
          </a:bodyPr>
          <a:lstStyle/>
          <a:p>
            <a:r>
              <a:rPr lang="en-US" sz="1400" i="1" dirty="0" smtClean="0"/>
              <a:t>Oscar Wilde</a:t>
            </a:r>
            <a:endParaRPr lang="en-US" sz="1400" dirty="0" smtClean="0"/>
          </a:p>
          <a:p>
            <a:r>
              <a:rPr lang="en-US" sz="1400" dirty="0" smtClean="0"/>
              <a:t>Richard </a:t>
            </a:r>
            <a:r>
              <a:rPr lang="en-US" sz="1400" dirty="0" err="1" smtClean="0"/>
              <a:t>Ellmann</a:t>
            </a:r>
            <a:endParaRPr lang="en-US" sz="1400" dirty="0" smtClean="0"/>
          </a:p>
          <a:p>
            <a:r>
              <a:rPr lang="en-US" sz="1400" dirty="0" smtClean="0"/>
              <a:t>6,004 global holdings</a:t>
            </a:r>
            <a:endParaRPr lang="en-US" sz="1400" dirty="0"/>
          </a:p>
        </p:txBody>
      </p:sp>
      <p:pic>
        <p:nvPicPr>
          <p:cNvPr id="7" name="Picture 6"/>
          <p:cNvPicPr>
            <a:picLocks noChangeAspect="1"/>
          </p:cNvPicPr>
          <p:nvPr/>
        </p:nvPicPr>
        <p:blipFill>
          <a:blip r:embed="rId8"/>
          <a:stretch>
            <a:fillRect/>
          </a:stretch>
        </p:blipFill>
        <p:spPr>
          <a:xfrm>
            <a:off x="3239262" y="3979926"/>
            <a:ext cx="857250" cy="1314450"/>
          </a:xfrm>
          <a:prstGeom prst="rect">
            <a:avLst/>
          </a:prstGeom>
        </p:spPr>
      </p:pic>
      <p:sp>
        <p:nvSpPr>
          <p:cNvPr id="22" name="TextBox 21"/>
          <p:cNvSpPr txBox="1"/>
          <p:nvPr/>
        </p:nvSpPr>
        <p:spPr>
          <a:xfrm>
            <a:off x="4133088" y="5586984"/>
            <a:ext cx="1883080" cy="738664"/>
          </a:xfrm>
          <a:prstGeom prst="rect">
            <a:avLst/>
          </a:prstGeom>
          <a:noFill/>
        </p:spPr>
        <p:txBody>
          <a:bodyPr wrap="none" rtlCol="0">
            <a:spAutoFit/>
          </a:bodyPr>
          <a:lstStyle/>
          <a:p>
            <a:r>
              <a:rPr lang="en-US" sz="1400" i="1" dirty="0" err="1" smtClean="0"/>
              <a:t>‘Tis</a:t>
            </a:r>
            <a:endParaRPr lang="en-US" sz="1400" dirty="0" smtClean="0"/>
          </a:p>
          <a:p>
            <a:r>
              <a:rPr lang="en-US" sz="1400" dirty="0" smtClean="0"/>
              <a:t>Frank McCourt</a:t>
            </a:r>
          </a:p>
          <a:p>
            <a:r>
              <a:rPr lang="en-US" sz="1400" dirty="0" smtClean="0"/>
              <a:t>5,761 global holdings</a:t>
            </a:r>
            <a:endParaRPr lang="en-US" sz="1400" dirty="0"/>
          </a:p>
        </p:txBody>
      </p:sp>
      <p:sp>
        <p:nvSpPr>
          <p:cNvPr id="23" name="TextBox 22"/>
          <p:cNvSpPr txBox="1"/>
          <p:nvPr/>
        </p:nvSpPr>
        <p:spPr>
          <a:xfrm>
            <a:off x="7169323" y="2825343"/>
            <a:ext cx="1883080" cy="738664"/>
          </a:xfrm>
          <a:prstGeom prst="rect">
            <a:avLst/>
          </a:prstGeom>
          <a:noFill/>
        </p:spPr>
        <p:txBody>
          <a:bodyPr wrap="none" rtlCol="0">
            <a:spAutoFit/>
          </a:bodyPr>
          <a:lstStyle/>
          <a:p>
            <a:r>
              <a:rPr lang="en-US" sz="1400" i="1" dirty="0" smtClean="0"/>
              <a:t>Whitethorn Woods</a:t>
            </a:r>
            <a:endParaRPr lang="en-US" sz="1400" dirty="0" smtClean="0"/>
          </a:p>
          <a:p>
            <a:r>
              <a:rPr lang="en-US" sz="1400" dirty="0" smtClean="0"/>
              <a:t>Maeve </a:t>
            </a:r>
            <a:r>
              <a:rPr lang="en-US" sz="1400" dirty="0" err="1" smtClean="0"/>
              <a:t>Binchy</a:t>
            </a:r>
            <a:endParaRPr lang="en-US" sz="1400" dirty="0" smtClean="0"/>
          </a:p>
          <a:p>
            <a:r>
              <a:rPr lang="en-US" sz="1400" dirty="0" smtClean="0"/>
              <a:t>5,415 global holdings</a:t>
            </a:r>
            <a:endParaRPr lang="en-US" sz="1400" dirty="0"/>
          </a:p>
        </p:txBody>
      </p:sp>
      <p:pic>
        <p:nvPicPr>
          <p:cNvPr id="1036" name="Picture 12" descr="Whitethorn Wood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03818" y="2597060"/>
            <a:ext cx="859409" cy="127069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eart and sou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2962" y="4034521"/>
            <a:ext cx="822833" cy="1228372"/>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7172371" y="4238765"/>
            <a:ext cx="1883080" cy="738664"/>
          </a:xfrm>
          <a:prstGeom prst="rect">
            <a:avLst/>
          </a:prstGeom>
          <a:noFill/>
        </p:spPr>
        <p:txBody>
          <a:bodyPr wrap="none" rtlCol="0">
            <a:spAutoFit/>
          </a:bodyPr>
          <a:lstStyle/>
          <a:p>
            <a:r>
              <a:rPr lang="en-US" sz="1400" i="1" dirty="0" smtClean="0"/>
              <a:t>Heart and Soul</a:t>
            </a:r>
            <a:endParaRPr lang="en-US" sz="1400" dirty="0" smtClean="0"/>
          </a:p>
          <a:p>
            <a:r>
              <a:rPr lang="en-US" sz="1400" dirty="0" smtClean="0"/>
              <a:t>Maeve </a:t>
            </a:r>
            <a:r>
              <a:rPr lang="en-US" sz="1400" dirty="0" err="1" smtClean="0"/>
              <a:t>Binchy</a:t>
            </a:r>
            <a:endParaRPr lang="en-US" sz="1400" dirty="0" smtClean="0"/>
          </a:p>
          <a:p>
            <a:r>
              <a:rPr lang="en-US" sz="1400" dirty="0" smtClean="0"/>
              <a:t>5,125 global holdings</a:t>
            </a:r>
            <a:endParaRPr lang="en-US" sz="1400" dirty="0"/>
          </a:p>
        </p:txBody>
      </p:sp>
      <p:pic>
        <p:nvPicPr>
          <p:cNvPr id="12" name="Picture 11"/>
          <p:cNvPicPr>
            <a:picLocks noChangeAspect="1"/>
          </p:cNvPicPr>
          <p:nvPr/>
        </p:nvPicPr>
        <p:blipFill>
          <a:blip r:embed="rId11"/>
          <a:stretch>
            <a:fillRect/>
          </a:stretch>
        </p:blipFill>
        <p:spPr>
          <a:xfrm>
            <a:off x="3090744" y="1179894"/>
            <a:ext cx="1664718" cy="2589562"/>
          </a:xfrm>
          <a:prstGeom prst="rect">
            <a:avLst/>
          </a:prstGeom>
          <a:ln w="38100">
            <a:solidFill>
              <a:srgbClr val="0070C0"/>
            </a:solidFill>
          </a:ln>
        </p:spPr>
      </p:pic>
      <p:sp>
        <p:nvSpPr>
          <p:cNvPr id="4" name="Title 3"/>
          <p:cNvSpPr>
            <a:spLocks noGrp="1"/>
          </p:cNvSpPr>
          <p:nvPr>
            <p:ph type="title"/>
          </p:nvPr>
        </p:nvSpPr>
        <p:spPr>
          <a:xfrm>
            <a:off x="512904" y="38469"/>
            <a:ext cx="8261704" cy="1325563"/>
          </a:xfrm>
        </p:spPr>
        <p:txBody>
          <a:bodyPr>
            <a:normAutofit/>
          </a:bodyPr>
          <a:lstStyle/>
          <a:p>
            <a:r>
              <a:rPr lang="en-US" dirty="0"/>
              <a:t>Most popular works about Ireland &amp; the </a:t>
            </a:r>
            <a:r>
              <a:rPr lang="en-US" dirty="0" smtClean="0"/>
              <a:t>Irish</a:t>
            </a:r>
            <a:endParaRPr lang="en-US" dirty="0"/>
          </a:p>
        </p:txBody>
      </p:sp>
      <p:pic>
        <p:nvPicPr>
          <p:cNvPr id="24" name="Picture 2" descr="Teacher man : a memoi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0667" y="5427183"/>
            <a:ext cx="841121" cy="1273698"/>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7214460" y="5604538"/>
            <a:ext cx="1949573" cy="830997"/>
          </a:xfrm>
          <a:prstGeom prst="rect">
            <a:avLst/>
          </a:prstGeom>
          <a:noFill/>
        </p:spPr>
        <p:txBody>
          <a:bodyPr wrap="none" rtlCol="0">
            <a:spAutoFit/>
          </a:bodyPr>
          <a:lstStyle/>
          <a:p>
            <a:r>
              <a:rPr lang="en-US" sz="1600" i="1" dirty="0" smtClean="0"/>
              <a:t>Teacher Man</a:t>
            </a:r>
            <a:endParaRPr lang="en-US" sz="1600" dirty="0" smtClean="0"/>
          </a:p>
          <a:p>
            <a:r>
              <a:rPr lang="en-US" sz="1600" dirty="0" smtClean="0"/>
              <a:t>Frank McCourt</a:t>
            </a:r>
          </a:p>
          <a:p>
            <a:r>
              <a:rPr lang="en-US" sz="1600" dirty="0" smtClean="0"/>
              <a:t>4,989 global holdings</a:t>
            </a:r>
            <a:endParaRPr lang="en-US" sz="1600" dirty="0"/>
          </a:p>
        </p:txBody>
      </p:sp>
    </p:spTree>
    <p:extLst>
      <p:ext uri="{BB962C8B-B14F-4D97-AF65-F5344CB8AC3E}">
        <p14:creationId xmlns:p14="http://schemas.microsoft.com/office/powerpoint/2010/main" val="2154045574"/>
      </p:ext>
    </p:extLst>
  </p:cSld>
  <p:clrMapOvr>
    <a:masterClrMapping/>
  </p:clrMapOvr>
  <p:transition spd="slow">
    <p:push/>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304" y="475745"/>
            <a:ext cx="8814816" cy="5711505"/>
          </a:xfrm>
          <a:prstGeom prst="rect">
            <a:avLst/>
          </a:prstGeom>
        </p:spPr>
      </p:pic>
      <p:sp>
        <p:nvSpPr>
          <p:cNvPr id="4" name="Rectangle 3"/>
          <p:cNvSpPr/>
          <p:nvPr/>
        </p:nvSpPr>
        <p:spPr>
          <a:xfrm>
            <a:off x="6181344" y="4681728"/>
            <a:ext cx="2633472" cy="1865376"/>
          </a:xfrm>
          <a:prstGeom prst="rect">
            <a:avLst/>
          </a:prstGeom>
          <a:solidFill>
            <a:srgbClr val="0070C0"/>
          </a:solidFill>
          <a:ln w="1238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rPr>
              <a:t>14,922 total musical recordings</a:t>
            </a:r>
            <a:endParaRPr lang="en-US" sz="3200" b="1" dirty="0">
              <a:solidFill>
                <a:schemeClr val="bg1"/>
              </a:solidFill>
            </a:endParaRPr>
          </a:p>
        </p:txBody>
      </p:sp>
      <p:sp>
        <p:nvSpPr>
          <p:cNvPr id="2" name="Title 1"/>
          <p:cNvSpPr>
            <a:spLocks noGrp="1"/>
          </p:cNvSpPr>
          <p:nvPr>
            <p:ph type="title"/>
          </p:nvPr>
        </p:nvSpPr>
        <p:spPr/>
        <p:txBody>
          <a:bodyPr>
            <a:normAutofit fontScale="90000"/>
          </a:bodyPr>
          <a:lstStyle/>
          <a:p>
            <a:r>
              <a:rPr lang="en-US" dirty="0"/>
              <a:t>Musical recordings related to/about Ireland: Topics</a:t>
            </a:r>
            <a:br>
              <a:rPr lang="en-US" dirty="0"/>
            </a:br>
            <a:endParaRPr lang="en-US" dirty="0"/>
          </a:p>
        </p:txBody>
      </p:sp>
    </p:spTree>
    <p:extLst>
      <p:ext uri="{BB962C8B-B14F-4D97-AF65-F5344CB8AC3E}">
        <p14:creationId xmlns:p14="http://schemas.microsoft.com/office/powerpoint/2010/main" val="365083058"/>
      </p:ext>
    </p:extLst>
  </p:cSld>
  <p:clrMapOvr>
    <a:masterClrMapping/>
  </p:clrMapOvr>
  <p:transition spd="slow">
    <p:push/>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556101" y="1860633"/>
            <a:ext cx="1578958" cy="369332"/>
          </a:xfrm>
          <a:prstGeom prst="rect">
            <a:avLst/>
          </a:prstGeom>
          <a:noFill/>
        </p:spPr>
        <p:txBody>
          <a:bodyPr wrap="none" rtlCol="0">
            <a:spAutoFit/>
          </a:bodyPr>
          <a:lstStyle/>
          <a:p>
            <a:r>
              <a:rPr lang="en-US" dirty="0" smtClean="0"/>
              <a:t>Boston College</a:t>
            </a:r>
          </a:p>
        </p:txBody>
      </p:sp>
      <p:pic>
        <p:nvPicPr>
          <p:cNvPr id="13" name="Picture 12"/>
          <p:cNvPicPr>
            <a:picLocks noChangeAspect="1"/>
          </p:cNvPicPr>
          <p:nvPr/>
        </p:nvPicPr>
        <p:blipFill>
          <a:blip r:embed="rId3"/>
          <a:stretch>
            <a:fillRect/>
          </a:stretch>
        </p:blipFill>
        <p:spPr>
          <a:xfrm>
            <a:off x="733085" y="1840509"/>
            <a:ext cx="640234" cy="640234"/>
          </a:xfrm>
          <a:prstGeom prst="rect">
            <a:avLst/>
          </a:prstGeom>
        </p:spPr>
      </p:pic>
      <p:sp>
        <p:nvSpPr>
          <p:cNvPr id="15" name="TextBox 14"/>
          <p:cNvSpPr txBox="1"/>
          <p:nvPr/>
        </p:nvSpPr>
        <p:spPr>
          <a:xfrm>
            <a:off x="6120310" y="5920993"/>
            <a:ext cx="2433871" cy="369332"/>
          </a:xfrm>
          <a:prstGeom prst="rect">
            <a:avLst/>
          </a:prstGeom>
          <a:noFill/>
        </p:spPr>
        <p:txBody>
          <a:bodyPr wrap="none" rtlCol="0">
            <a:spAutoFit/>
          </a:bodyPr>
          <a:lstStyle/>
          <a:p>
            <a:r>
              <a:rPr lang="en-US" dirty="0" smtClean="0"/>
              <a:t>University of Mississippi</a:t>
            </a:r>
          </a:p>
        </p:txBody>
      </p:sp>
      <p:sp>
        <p:nvSpPr>
          <p:cNvPr id="20" name="TextBox 19"/>
          <p:cNvSpPr txBox="1"/>
          <p:nvPr/>
        </p:nvSpPr>
        <p:spPr>
          <a:xfrm>
            <a:off x="1565245" y="3861549"/>
            <a:ext cx="2568717" cy="369332"/>
          </a:xfrm>
          <a:prstGeom prst="rect">
            <a:avLst/>
          </a:prstGeom>
          <a:noFill/>
        </p:spPr>
        <p:txBody>
          <a:bodyPr wrap="none" rtlCol="0">
            <a:spAutoFit/>
          </a:bodyPr>
          <a:lstStyle/>
          <a:p>
            <a:r>
              <a:rPr lang="en-US" dirty="0" smtClean="0"/>
              <a:t>University of Notre Dame</a:t>
            </a:r>
          </a:p>
        </p:txBody>
      </p:sp>
      <p:sp>
        <p:nvSpPr>
          <p:cNvPr id="21" name="TextBox 20"/>
          <p:cNvSpPr txBox="1"/>
          <p:nvPr/>
        </p:nvSpPr>
        <p:spPr>
          <a:xfrm>
            <a:off x="6083734" y="1858165"/>
            <a:ext cx="2382832" cy="369332"/>
          </a:xfrm>
          <a:prstGeom prst="rect">
            <a:avLst/>
          </a:prstGeom>
          <a:noFill/>
        </p:spPr>
        <p:txBody>
          <a:bodyPr wrap="none" rtlCol="0">
            <a:spAutoFit/>
          </a:bodyPr>
          <a:lstStyle/>
          <a:p>
            <a:r>
              <a:rPr lang="en-US" dirty="0" smtClean="0"/>
              <a:t>New York Public Library</a:t>
            </a:r>
          </a:p>
        </p:txBody>
      </p:sp>
      <p:pic>
        <p:nvPicPr>
          <p:cNvPr id="24" name="Picture 23"/>
          <p:cNvPicPr>
            <a:picLocks noChangeAspect="1"/>
          </p:cNvPicPr>
          <p:nvPr/>
        </p:nvPicPr>
        <p:blipFill>
          <a:blip r:embed="rId4"/>
          <a:stretch>
            <a:fillRect/>
          </a:stretch>
        </p:blipFill>
        <p:spPr>
          <a:xfrm>
            <a:off x="4996934" y="1848455"/>
            <a:ext cx="705854" cy="705854"/>
          </a:xfrm>
          <a:prstGeom prst="rect">
            <a:avLst/>
          </a:prstGeom>
        </p:spPr>
      </p:pic>
      <p:pic>
        <p:nvPicPr>
          <p:cNvPr id="3076" name="Picture 4" descr="NotreDameSeal.sv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2631" y="3734364"/>
            <a:ext cx="752518" cy="75251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1559149" y="2869642"/>
            <a:ext cx="2059603" cy="369332"/>
          </a:xfrm>
          <a:prstGeom prst="rect">
            <a:avLst/>
          </a:prstGeom>
          <a:noFill/>
        </p:spPr>
        <p:txBody>
          <a:bodyPr wrap="none" rtlCol="0">
            <a:spAutoFit/>
          </a:bodyPr>
          <a:lstStyle/>
          <a:p>
            <a:r>
              <a:rPr lang="en-US" dirty="0" smtClean="0"/>
              <a:t>New York University</a:t>
            </a:r>
          </a:p>
        </p:txBody>
      </p:sp>
      <p:sp>
        <p:nvSpPr>
          <p:cNvPr id="27" name="TextBox 26"/>
          <p:cNvSpPr txBox="1"/>
          <p:nvPr/>
        </p:nvSpPr>
        <p:spPr>
          <a:xfrm>
            <a:off x="1598773" y="4926037"/>
            <a:ext cx="1786451" cy="369332"/>
          </a:xfrm>
          <a:prstGeom prst="rect">
            <a:avLst/>
          </a:prstGeom>
          <a:noFill/>
        </p:spPr>
        <p:txBody>
          <a:bodyPr wrap="none" rtlCol="0">
            <a:spAutoFit/>
          </a:bodyPr>
          <a:lstStyle/>
          <a:p>
            <a:r>
              <a:rPr lang="en-US" dirty="0" smtClean="0"/>
              <a:t>Brown University</a:t>
            </a:r>
          </a:p>
        </p:txBody>
      </p:sp>
      <p:sp>
        <p:nvSpPr>
          <p:cNvPr id="28" name="TextBox 27"/>
          <p:cNvSpPr txBox="1"/>
          <p:nvPr/>
        </p:nvSpPr>
        <p:spPr>
          <a:xfrm>
            <a:off x="1580485" y="5938701"/>
            <a:ext cx="2145011" cy="646331"/>
          </a:xfrm>
          <a:prstGeom prst="rect">
            <a:avLst/>
          </a:prstGeom>
          <a:noFill/>
        </p:spPr>
        <p:txBody>
          <a:bodyPr wrap="none" rtlCol="0">
            <a:spAutoFit/>
          </a:bodyPr>
          <a:lstStyle/>
          <a:p>
            <a:r>
              <a:rPr lang="en-US" dirty="0" smtClean="0"/>
              <a:t>Bowling Green State </a:t>
            </a:r>
            <a:br>
              <a:rPr lang="en-US" dirty="0" smtClean="0"/>
            </a:br>
            <a:r>
              <a:rPr lang="en-US" dirty="0" smtClean="0"/>
              <a:t>University</a:t>
            </a:r>
          </a:p>
        </p:txBody>
      </p:sp>
      <p:sp>
        <p:nvSpPr>
          <p:cNvPr id="29" name="TextBox 28"/>
          <p:cNvSpPr txBox="1"/>
          <p:nvPr/>
        </p:nvSpPr>
        <p:spPr>
          <a:xfrm>
            <a:off x="6117262" y="2769638"/>
            <a:ext cx="2286395" cy="646331"/>
          </a:xfrm>
          <a:prstGeom prst="rect">
            <a:avLst/>
          </a:prstGeom>
          <a:noFill/>
        </p:spPr>
        <p:txBody>
          <a:bodyPr wrap="none" rtlCol="0">
            <a:spAutoFit/>
          </a:bodyPr>
          <a:lstStyle/>
          <a:p>
            <a:r>
              <a:rPr lang="en-US" dirty="0" smtClean="0"/>
              <a:t>University of Missouri,</a:t>
            </a:r>
          </a:p>
          <a:p>
            <a:r>
              <a:rPr lang="en-US" dirty="0" smtClean="0"/>
              <a:t>Kansas City</a:t>
            </a:r>
          </a:p>
        </p:txBody>
      </p:sp>
      <p:sp>
        <p:nvSpPr>
          <p:cNvPr id="30" name="TextBox 29"/>
          <p:cNvSpPr txBox="1"/>
          <p:nvPr/>
        </p:nvSpPr>
        <p:spPr>
          <a:xfrm>
            <a:off x="6144694" y="3956617"/>
            <a:ext cx="2207849" cy="369332"/>
          </a:xfrm>
          <a:prstGeom prst="rect">
            <a:avLst/>
          </a:prstGeom>
          <a:noFill/>
        </p:spPr>
        <p:txBody>
          <a:bodyPr wrap="none" rtlCol="0">
            <a:spAutoFit/>
          </a:bodyPr>
          <a:lstStyle/>
          <a:p>
            <a:r>
              <a:rPr lang="en-US" dirty="0" smtClean="0"/>
              <a:t>University of Limerick</a:t>
            </a:r>
          </a:p>
        </p:txBody>
      </p:sp>
      <p:sp>
        <p:nvSpPr>
          <p:cNvPr id="31" name="TextBox 30"/>
          <p:cNvSpPr txBox="1"/>
          <p:nvPr/>
        </p:nvSpPr>
        <p:spPr>
          <a:xfrm>
            <a:off x="6110146" y="4874801"/>
            <a:ext cx="2034852" cy="646331"/>
          </a:xfrm>
          <a:prstGeom prst="rect">
            <a:avLst/>
          </a:prstGeom>
          <a:noFill/>
        </p:spPr>
        <p:txBody>
          <a:bodyPr wrap="none" rtlCol="0">
            <a:spAutoFit/>
          </a:bodyPr>
          <a:lstStyle/>
          <a:p>
            <a:r>
              <a:rPr lang="en-US" dirty="0" smtClean="0"/>
              <a:t>Minuteman Library </a:t>
            </a:r>
            <a:br>
              <a:rPr lang="en-US" dirty="0" smtClean="0"/>
            </a:br>
            <a:r>
              <a:rPr lang="en-US" dirty="0" smtClean="0"/>
              <a:t>Network</a:t>
            </a:r>
          </a:p>
        </p:txBody>
      </p:sp>
      <p:pic>
        <p:nvPicPr>
          <p:cNvPr id="2" name="Picture 1"/>
          <p:cNvPicPr>
            <a:picLocks noChangeAspect="1"/>
          </p:cNvPicPr>
          <p:nvPr/>
        </p:nvPicPr>
        <p:blipFill>
          <a:blip r:embed="rId6"/>
          <a:stretch>
            <a:fillRect/>
          </a:stretch>
        </p:blipFill>
        <p:spPr>
          <a:xfrm>
            <a:off x="714035" y="2790462"/>
            <a:ext cx="670597" cy="680681"/>
          </a:xfrm>
          <a:prstGeom prst="rect">
            <a:avLst/>
          </a:prstGeom>
        </p:spPr>
      </p:pic>
      <p:pic>
        <p:nvPicPr>
          <p:cNvPr id="1030" name="Picture 6" descr="University of Missouri seal bw.sv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0464" y="2849027"/>
            <a:ext cx="719237" cy="7131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iversity of Limerick Heraldic Crest.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78951" y="3883660"/>
            <a:ext cx="919792" cy="7727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rownU-CoA.sv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72087" y="4755228"/>
            <a:ext cx="435947" cy="74733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owling Green State University seal.sv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1775" y="5814247"/>
            <a:ext cx="704402" cy="70440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s-media-cache-ak0.pinimg.com/736x/06/33/3a/06333a1143adeabf5296786914b1f09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71558" y="5810253"/>
            <a:ext cx="626851" cy="7546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www.fenn.org/uploaded/Academics/Library/catalog_icons/minuteman.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61247" y="4993297"/>
            <a:ext cx="874071" cy="56639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849406" y="242864"/>
            <a:ext cx="7886700" cy="1325563"/>
          </a:xfrm>
        </p:spPr>
        <p:txBody>
          <a:bodyPr>
            <a:normAutofit fontScale="90000"/>
          </a:bodyPr>
          <a:lstStyle/>
          <a:p>
            <a:r>
              <a:rPr lang="en-US" dirty="0"/>
              <a:t>Largest institutional collections of musical recordings about Ireland</a:t>
            </a:r>
            <a:br>
              <a:rPr lang="en-US" dirty="0"/>
            </a:br>
            <a:r>
              <a:rPr lang="en-US" sz="2000" dirty="0"/>
              <a:t>(by OCLC symbol, national libraries excluded)</a:t>
            </a:r>
            <a:br>
              <a:rPr lang="en-US" sz="2000" dirty="0"/>
            </a:br>
            <a:endParaRPr lang="en-US" dirty="0"/>
          </a:p>
        </p:txBody>
      </p:sp>
      <p:cxnSp>
        <p:nvCxnSpPr>
          <p:cNvPr id="26" name="Straight Arrow Connector 25"/>
          <p:cNvCxnSpPr/>
          <p:nvPr/>
        </p:nvCxnSpPr>
        <p:spPr>
          <a:xfrm>
            <a:off x="4132162" y="1944558"/>
            <a:ext cx="11575" cy="4041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8776892" y="1944558"/>
            <a:ext cx="11575" cy="40417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600020"/>
      </p:ext>
    </p:extLst>
  </p:cSld>
  <p:clrMapOvr>
    <a:masterClrMapping/>
  </p:clrMapOvr>
  <p:transition spd="slow">
    <p:push/>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ecx.images-amazon.com/images/I/51Fy6p0AVmL._SX351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2" y="0"/>
            <a:ext cx="4856480" cy="6865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604000" y="168531"/>
            <a:ext cx="2598980" cy="1200329"/>
          </a:xfrm>
          <a:prstGeom prst="rect">
            <a:avLst/>
          </a:prstGeom>
          <a:solidFill>
            <a:schemeClr val="bg1"/>
          </a:solidFill>
        </p:spPr>
        <p:txBody>
          <a:bodyPr wrap="none" rtlCol="0">
            <a:spAutoFit/>
          </a:bodyPr>
          <a:lstStyle/>
          <a:p>
            <a:r>
              <a:rPr lang="en-US" sz="24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Charlie </a:t>
            </a:r>
          </a:p>
          <a:p>
            <a:r>
              <a:rPr lang="en-US" sz="24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Lennon (1938-)</a:t>
            </a:r>
          </a:p>
          <a:p>
            <a:r>
              <a:rPr lang="en-US" dirty="0" smtClean="0">
                <a:latin typeface="Segoe UI" panose="020B0502040204020203" pitchFamily="34" charset="0"/>
                <a:ea typeface="Segoe UI" panose="020B0502040204020203" pitchFamily="34" charset="0"/>
                <a:cs typeface="Segoe UI" panose="020B0502040204020203" pitchFamily="34" charset="0"/>
              </a:rPr>
              <a:t>Works in WorldCat:  </a:t>
            </a:r>
            <a:r>
              <a:rPr lang="en-US" sz="2400" dirty="0" smtClean="0">
                <a:latin typeface="Segoe UI" panose="020B0502040204020203" pitchFamily="34" charset="0"/>
                <a:ea typeface="Segoe UI" panose="020B0502040204020203" pitchFamily="34" charset="0"/>
                <a:cs typeface="Segoe UI" panose="020B0502040204020203" pitchFamily="34" charset="0"/>
              </a:rPr>
              <a:t>41</a:t>
            </a:r>
            <a:endParaRPr lang="en-US" sz="3200" dirty="0">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7" name="Chart 6"/>
          <p:cNvGraphicFramePr>
            <a:graphicFrameLocks/>
          </p:cNvGraphicFramePr>
          <p:nvPr>
            <p:extLst/>
          </p:nvPr>
        </p:nvGraphicFramePr>
        <p:xfrm>
          <a:off x="4318000" y="1735852"/>
          <a:ext cx="4572000" cy="2743200"/>
        </p:xfrm>
        <a:graphic>
          <a:graphicData uri="http://schemas.openxmlformats.org/drawingml/2006/chart">
            <c:chart xmlns:c="http://schemas.openxmlformats.org/drawingml/2006/chart" xmlns:r="http://schemas.openxmlformats.org/officeDocument/2006/relationships" r:id="rId4"/>
          </a:graphicData>
        </a:graphic>
      </p:graphicFrame>
      <p:grpSp>
        <p:nvGrpSpPr>
          <p:cNvPr id="9" name="Group 8"/>
          <p:cNvGrpSpPr/>
          <p:nvPr/>
        </p:nvGrpSpPr>
        <p:grpSpPr>
          <a:xfrm>
            <a:off x="4692610" y="4641524"/>
            <a:ext cx="3975334" cy="369332"/>
            <a:chOff x="4680486" y="4588140"/>
            <a:chExt cx="3975334" cy="369332"/>
          </a:xfrm>
        </p:grpSpPr>
        <p:grpSp>
          <p:nvGrpSpPr>
            <p:cNvPr id="10" name="Group 9"/>
            <p:cNvGrpSpPr/>
            <p:nvPr/>
          </p:nvGrpSpPr>
          <p:grpSpPr>
            <a:xfrm>
              <a:off x="4680486" y="4588140"/>
              <a:ext cx="1207399" cy="369332"/>
              <a:chOff x="4680486" y="4588140"/>
              <a:chExt cx="1207399" cy="369332"/>
            </a:xfrm>
          </p:grpSpPr>
          <p:sp>
            <p:nvSpPr>
              <p:cNvPr id="17" name="Oval 16"/>
              <p:cNvSpPr/>
              <p:nvPr/>
            </p:nvSpPr>
            <p:spPr>
              <a:xfrm>
                <a:off x="4680486" y="4623428"/>
                <a:ext cx="274320" cy="27432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997898" y="4588140"/>
                <a:ext cx="889987" cy="369332"/>
              </a:xfrm>
              <a:prstGeom prst="rect">
                <a:avLst/>
              </a:prstGeom>
              <a:noFill/>
            </p:spPr>
            <p:txBody>
              <a:bodyPr wrap="none" rtlCol="0">
                <a:spAutoFit/>
              </a:bodyPr>
              <a:lstStyle/>
              <a:p>
                <a:r>
                  <a:rPr lang="en-US" dirty="0" smtClean="0"/>
                  <a:t>Ireland</a:t>
                </a:r>
                <a:endParaRPr lang="en-US" dirty="0"/>
              </a:p>
            </p:txBody>
          </p:sp>
        </p:grpSp>
        <p:grpSp>
          <p:nvGrpSpPr>
            <p:cNvPr id="11" name="Group 10"/>
            <p:cNvGrpSpPr/>
            <p:nvPr/>
          </p:nvGrpSpPr>
          <p:grpSpPr>
            <a:xfrm>
              <a:off x="5930977" y="4588140"/>
              <a:ext cx="1348463" cy="369332"/>
              <a:chOff x="4680486" y="5012250"/>
              <a:chExt cx="1348463" cy="369332"/>
            </a:xfrm>
          </p:grpSpPr>
          <p:sp>
            <p:nvSpPr>
              <p:cNvPr id="15" name="Oval 14"/>
              <p:cNvSpPr/>
              <p:nvPr/>
            </p:nvSpPr>
            <p:spPr>
              <a:xfrm>
                <a:off x="4680486" y="5047538"/>
                <a:ext cx="274320" cy="2743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997898" y="5012250"/>
                <a:ext cx="1031051" cy="369332"/>
              </a:xfrm>
              <a:prstGeom prst="rect">
                <a:avLst/>
              </a:prstGeom>
              <a:noFill/>
            </p:spPr>
            <p:txBody>
              <a:bodyPr wrap="none" rtlCol="0">
                <a:spAutoFit/>
              </a:bodyPr>
              <a:lstStyle/>
              <a:p>
                <a:r>
                  <a:rPr lang="en-US" dirty="0" smtClean="0"/>
                  <a:t>England</a:t>
                </a:r>
                <a:endParaRPr lang="en-US" dirty="0"/>
              </a:p>
            </p:txBody>
          </p:sp>
        </p:grpSp>
        <p:grpSp>
          <p:nvGrpSpPr>
            <p:cNvPr id="12" name="Group 11"/>
            <p:cNvGrpSpPr/>
            <p:nvPr/>
          </p:nvGrpSpPr>
          <p:grpSpPr>
            <a:xfrm>
              <a:off x="7322532" y="4588140"/>
              <a:ext cx="1333288" cy="369332"/>
              <a:chOff x="4695726" y="5420968"/>
              <a:chExt cx="1333288" cy="369332"/>
            </a:xfrm>
          </p:grpSpPr>
          <p:sp>
            <p:nvSpPr>
              <p:cNvPr id="13" name="Oval 12"/>
              <p:cNvSpPr/>
              <p:nvPr/>
            </p:nvSpPr>
            <p:spPr>
              <a:xfrm>
                <a:off x="4695726" y="5456256"/>
                <a:ext cx="274320" cy="27432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97898" y="5420968"/>
                <a:ext cx="1031116" cy="369332"/>
              </a:xfrm>
              <a:prstGeom prst="rect">
                <a:avLst/>
              </a:prstGeom>
              <a:noFill/>
            </p:spPr>
            <p:txBody>
              <a:bodyPr wrap="none" rtlCol="0">
                <a:spAutoFit/>
              </a:bodyPr>
              <a:lstStyle/>
              <a:p>
                <a:r>
                  <a:rPr lang="en-US" dirty="0" smtClean="0"/>
                  <a:t>Vendors</a:t>
                </a:r>
                <a:endParaRPr lang="en-US" dirty="0"/>
              </a:p>
            </p:txBody>
          </p:sp>
        </p:grpSp>
      </p:grpSp>
      <p:sp>
        <p:nvSpPr>
          <p:cNvPr id="21" name="TextBox 20"/>
          <p:cNvSpPr txBox="1"/>
          <p:nvPr/>
        </p:nvSpPr>
        <p:spPr>
          <a:xfrm>
            <a:off x="5182102" y="5446208"/>
            <a:ext cx="3806250" cy="830997"/>
          </a:xfrm>
          <a:prstGeom prst="rect">
            <a:avLst/>
          </a:prstGeom>
          <a:solidFill>
            <a:schemeClr val="bg1"/>
          </a:solidFill>
          <a:ln>
            <a:solidFill>
              <a:schemeClr val="tx1"/>
            </a:solidFill>
          </a:ln>
        </p:spPr>
        <p:txBody>
          <a:bodyPr wrap="square" rtlCol="0">
            <a:spAutoFit/>
          </a:bodyPr>
          <a:lstStyle/>
          <a:p>
            <a:r>
              <a:rPr lang="en-US" sz="2400" dirty="0" smtClean="0">
                <a:latin typeface="Segoe UI" panose="020B0502040204020203" pitchFamily="34" charset="0"/>
                <a:ea typeface="Segoe UI" panose="020B0502040204020203" pitchFamily="34" charset="0"/>
                <a:cs typeface="Segoe UI" panose="020B0502040204020203" pitchFamily="34" charset="0"/>
              </a:rPr>
              <a:t>A measure of the </a:t>
            </a:r>
            <a:r>
              <a:rPr lang="en-US" sz="2400" b="1" dirty="0" smtClean="0">
                <a:latin typeface="Segoe UI" panose="020B0502040204020203" pitchFamily="34" charset="0"/>
                <a:ea typeface="Segoe UI" panose="020B0502040204020203" pitchFamily="34" charset="0"/>
                <a:cs typeface="Segoe UI" panose="020B0502040204020203" pitchFamily="34" charset="0"/>
              </a:rPr>
              <a:t>market</a:t>
            </a:r>
            <a:r>
              <a:rPr lang="en-US" sz="2400" dirty="0" smtClean="0">
                <a:latin typeface="Segoe UI" panose="020B0502040204020203" pitchFamily="34" charset="0"/>
                <a:ea typeface="Segoe UI" panose="020B0502040204020203" pitchFamily="34" charset="0"/>
                <a:cs typeface="Segoe UI" panose="020B0502040204020203" pitchFamily="34" charset="0"/>
              </a:rPr>
              <a:t> for Irish music in libraries</a:t>
            </a:r>
            <a:endParaRPr lang="en-US" sz="24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22" name="Elbow Connector 21"/>
          <p:cNvCxnSpPr/>
          <p:nvPr/>
        </p:nvCxnSpPr>
        <p:spPr>
          <a:xfrm rot="16200000" flipV="1">
            <a:off x="7260715" y="5225525"/>
            <a:ext cx="441364" cy="2"/>
          </a:xfrm>
          <a:prstGeom prst="bentConnector3">
            <a:avLst>
              <a:gd name="adj1" fmla="val 50000"/>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6148" name="Picture 4" descr="https://siopa.gael-linn.ie/sites/gael-linn/mainsite/uploads/images/products/details/Terriblebeaut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2102" y="65356"/>
            <a:ext cx="1333500" cy="133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749830"/>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Éamon de Vale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714"/>
            <a:ext cx="4917990" cy="5938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06390" y="228254"/>
            <a:ext cx="4470391" cy="830997"/>
          </a:xfrm>
          <a:prstGeom prst="rect">
            <a:avLst/>
          </a:prstGeom>
          <a:solidFill>
            <a:schemeClr val="bg1"/>
          </a:solidFill>
        </p:spPr>
        <p:txBody>
          <a:bodyPr wrap="none" rtlCol="0">
            <a:spAutoFit/>
          </a:bodyPr>
          <a:lstStyle/>
          <a:p>
            <a:pPr algn="ctr"/>
            <a:r>
              <a:rPr lang="en-US" sz="24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Éamon De Valera (1882-1975</a:t>
            </a:r>
            <a:r>
              <a:rPr lang="en-US" sz="2400" b="1" dirty="0">
                <a:solidFill>
                  <a:srgbClr val="0070C0"/>
                </a:solidFill>
                <a:latin typeface="Segoe UI" panose="020B0502040204020203" pitchFamily="34" charset="0"/>
                <a:ea typeface="Segoe UI" panose="020B0502040204020203" pitchFamily="34" charset="0"/>
                <a:cs typeface="Segoe UI" panose="020B0502040204020203" pitchFamily="34" charset="0"/>
              </a:rPr>
              <a:t>)</a:t>
            </a:r>
            <a:endParaRPr lang="en-US" sz="24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endParaRPr>
          </a:p>
          <a:p>
            <a:pPr algn="ctr"/>
            <a:r>
              <a:rPr lang="en-US" dirty="0" smtClean="0">
                <a:latin typeface="Segoe UI" panose="020B0502040204020203" pitchFamily="34" charset="0"/>
                <a:ea typeface="Segoe UI" panose="020B0502040204020203" pitchFamily="34" charset="0"/>
                <a:cs typeface="Segoe UI" panose="020B0502040204020203" pitchFamily="34" charset="0"/>
              </a:rPr>
              <a:t>Related Works in WorldCat:  </a:t>
            </a:r>
            <a:r>
              <a:rPr lang="en-US" sz="2400" dirty="0" smtClean="0">
                <a:latin typeface="Segoe UI" panose="020B0502040204020203" pitchFamily="34" charset="0"/>
                <a:ea typeface="Segoe UI" panose="020B0502040204020203" pitchFamily="34" charset="0"/>
                <a:cs typeface="Segoe UI" panose="020B0502040204020203" pitchFamily="34" charset="0"/>
              </a:rPr>
              <a:t>193</a:t>
            </a:r>
            <a:endParaRPr lang="en-US" sz="2400" dirty="0">
              <a:latin typeface="Segoe UI" panose="020B0502040204020203" pitchFamily="34" charset="0"/>
              <a:ea typeface="Segoe UI" panose="020B0502040204020203" pitchFamily="34" charset="0"/>
              <a:cs typeface="Segoe UI" panose="020B0502040204020203" pitchFamily="34" charset="0"/>
            </a:endParaRPr>
          </a:p>
        </p:txBody>
      </p:sp>
      <p:sp>
        <p:nvSpPr>
          <p:cNvPr id="6" name="Rectangle 5"/>
          <p:cNvSpPr/>
          <p:nvPr/>
        </p:nvSpPr>
        <p:spPr>
          <a:xfrm>
            <a:off x="25400" y="6484883"/>
            <a:ext cx="5080001" cy="261610"/>
          </a:xfrm>
          <a:prstGeom prst="rect">
            <a:avLst/>
          </a:prstGeom>
        </p:spPr>
        <p:txBody>
          <a:bodyPr wrap="square">
            <a:spAutoFit/>
          </a:bodyPr>
          <a:lstStyle/>
          <a:p>
            <a:r>
              <a:rPr lang="en-US" sz="1100" b="1" dirty="0" smtClean="0">
                <a:latin typeface="Segoe UI" panose="020B0502040204020203" pitchFamily="34" charset="0"/>
                <a:ea typeface="Segoe UI" panose="020B0502040204020203" pitchFamily="34" charset="0"/>
                <a:cs typeface="Segoe UI" panose="020B0502040204020203" pitchFamily="34" charset="0"/>
              </a:rPr>
              <a:t>Source</a:t>
            </a:r>
            <a:r>
              <a:rPr lang="en-US" sz="1100" dirty="0" smtClean="0">
                <a:latin typeface="Segoe UI" panose="020B0502040204020203" pitchFamily="34" charset="0"/>
                <a:ea typeface="Segoe UI" panose="020B0502040204020203" pitchFamily="34" charset="0"/>
                <a:cs typeface="Segoe UI" panose="020B0502040204020203" pitchFamily="34" charset="0"/>
              </a:rPr>
              <a:t>:  https</a:t>
            </a:r>
            <a:r>
              <a:rPr lang="en-US" sz="1100" dirty="0">
                <a:latin typeface="Segoe UI" panose="020B0502040204020203" pitchFamily="34" charset="0"/>
                <a:ea typeface="Segoe UI" panose="020B0502040204020203" pitchFamily="34" charset="0"/>
                <a:cs typeface="Segoe UI" panose="020B0502040204020203" pitchFamily="34" charset="0"/>
              </a:rPr>
              <a:t>://commons.wikimedia.org/w/index.php?curid=11192051</a:t>
            </a:r>
          </a:p>
        </p:txBody>
      </p:sp>
      <p:grpSp>
        <p:nvGrpSpPr>
          <p:cNvPr id="9" name="Group 8"/>
          <p:cNvGrpSpPr/>
          <p:nvPr/>
        </p:nvGrpSpPr>
        <p:grpSpPr>
          <a:xfrm>
            <a:off x="5429786" y="4582126"/>
            <a:ext cx="3603373" cy="381360"/>
            <a:chOff x="4680486" y="4582126"/>
            <a:chExt cx="3603373" cy="381360"/>
          </a:xfrm>
        </p:grpSpPr>
        <p:grpSp>
          <p:nvGrpSpPr>
            <p:cNvPr id="10" name="Group 9"/>
            <p:cNvGrpSpPr/>
            <p:nvPr/>
          </p:nvGrpSpPr>
          <p:grpSpPr>
            <a:xfrm>
              <a:off x="4680486" y="4582126"/>
              <a:ext cx="1207399" cy="369332"/>
              <a:chOff x="4680486" y="4582126"/>
              <a:chExt cx="1207399" cy="369332"/>
            </a:xfrm>
          </p:grpSpPr>
          <p:sp>
            <p:nvSpPr>
              <p:cNvPr id="17" name="Oval 16"/>
              <p:cNvSpPr/>
              <p:nvPr/>
            </p:nvSpPr>
            <p:spPr>
              <a:xfrm>
                <a:off x="4680486" y="4623428"/>
                <a:ext cx="274320" cy="27432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997898" y="4582126"/>
                <a:ext cx="889987" cy="369332"/>
              </a:xfrm>
              <a:prstGeom prst="rect">
                <a:avLst/>
              </a:prstGeom>
              <a:noFill/>
            </p:spPr>
            <p:txBody>
              <a:bodyPr wrap="none" rtlCol="0">
                <a:spAutoFit/>
              </a:bodyPr>
              <a:lstStyle/>
              <a:p>
                <a:r>
                  <a:rPr lang="en-US" dirty="0" smtClean="0"/>
                  <a:t>Ireland</a:t>
                </a:r>
                <a:endParaRPr lang="en-US" dirty="0"/>
              </a:p>
            </p:txBody>
          </p:sp>
        </p:grpSp>
        <p:grpSp>
          <p:nvGrpSpPr>
            <p:cNvPr id="11" name="Group 10"/>
            <p:cNvGrpSpPr/>
            <p:nvPr/>
          </p:nvGrpSpPr>
          <p:grpSpPr>
            <a:xfrm>
              <a:off x="5930977" y="4582126"/>
              <a:ext cx="1348463" cy="369332"/>
              <a:chOff x="4680486" y="5006236"/>
              <a:chExt cx="1348463" cy="369332"/>
            </a:xfrm>
          </p:grpSpPr>
          <p:sp>
            <p:nvSpPr>
              <p:cNvPr id="15" name="Oval 14"/>
              <p:cNvSpPr/>
              <p:nvPr/>
            </p:nvSpPr>
            <p:spPr>
              <a:xfrm>
                <a:off x="4680486" y="5047538"/>
                <a:ext cx="274320" cy="2743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4997898" y="5006236"/>
                <a:ext cx="1031051" cy="369332"/>
              </a:xfrm>
              <a:prstGeom prst="rect">
                <a:avLst/>
              </a:prstGeom>
              <a:noFill/>
            </p:spPr>
            <p:txBody>
              <a:bodyPr wrap="none" rtlCol="0">
                <a:spAutoFit/>
              </a:bodyPr>
              <a:lstStyle/>
              <a:p>
                <a:r>
                  <a:rPr lang="en-US" dirty="0" smtClean="0"/>
                  <a:t>England</a:t>
                </a:r>
                <a:endParaRPr lang="en-US" dirty="0"/>
              </a:p>
            </p:txBody>
          </p:sp>
        </p:grpSp>
        <p:grpSp>
          <p:nvGrpSpPr>
            <p:cNvPr id="12" name="Group 11"/>
            <p:cNvGrpSpPr/>
            <p:nvPr/>
          </p:nvGrpSpPr>
          <p:grpSpPr>
            <a:xfrm>
              <a:off x="7322532" y="4594154"/>
              <a:ext cx="961327" cy="369332"/>
              <a:chOff x="4695726" y="5426982"/>
              <a:chExt cx="961327" cy="369332"/>
            </a:xfrm>
          </p:grpSpPr>
          <p:sp>
            <p:nvSpPr>
              <p:cNvPr id="13" name="Oval 12"/>
              <p:cNvSpPr/>
              <p:nvPr/>
            </p:nvSpPr>
            <p:spPr>
              <a:xfrm>
                <a:off x="4695726" y="5456256"/>
                <a:ext cx="274320" cy="27432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997898" y="5426982"/>
                <a:ext cx="659155" cy="369332"/>
              </a:xfrm>
              <a:prstGeom prst="rect">
                <a:avLst/>
              </a:prstGeom>
              <a:noFill/>
            </p:spPr>
            <p:txBody>
              <a:bodyPr wrap="none" rtlCol="0">
                <a:spAutoFit/>
              </a:bodyPr>
              <a:lstStyle/>
              <a:p>
                <a:r>
                  <a:rPr lang="en-US" dirty="0" smtClean="0"/>
                  <a:t>USA</a:t>
                </a:r>
                <a:endParaRPr lang="en-US" dirty="0"/>
              </a:p>
            </p:txBody>
          </p:sp>
        </p:grpSp>
      </p:grpSp>
      <p:sp>
        <p:nvSpPr>
          <p:cNvPr id="19" name="TextBox 18"/>
          <p:cNvSpPr txBox="1"/>
          <p:nvPr/>
        </p:nvSpPr>
        <p:spPr>
          <a:xfrm>
            <a:off x="150781" y="5307113"/>
            <a:ext cx="5722016" cy="461665"/>
          </a:xfrm>
          <a:prstGeom prst="rect">
            <a:avLst/>
          </a:prstGeom>
          <a:solidFill>
            <a:schemeClr val="bg1"/>
          </a:solidFill>
        </p:spPr>
        <p:txBody>
          <a:bodyPr wrap="none" rtlCol="0">
            <a:spAutoFit/>
          </a:bodyPr>
          <a:lstStyle/>
          <a:p>
            <a:r>
              <a:rPr lang="en-US" sz="2400" dirty="0" smtClean="0">
                <a:latin typeface="Segoe UI" panose="020B0502040204020203" pitchFamily="34" charset="0"/>
                <a:ea typeface="Segoe UI" panose="020B0502040204020203" pitchFamily="34" charset="0"/>
                <a:cs typeface="Segoe UI" panose="020B0502040204020203" pitchFamily="34" charset="0"/>
              </a:rPr>
              <a:t>Many major cultural figures have a </a:t>
            </a:r>
            <a:r>
              <a:rPr lang="en-US" sz="2400" b="1" dirty="0" smtClean="0">
                <a:latin typeface="Segoe UI" panose="020B0502040204020203" pitchFamily="34" charset="0"/>
                <a:ea typeface="Segoe UI" panose="020B0502040204020203" pitchFamily="34" charset="0"/>
                <a:cs typeface="Segoe UI" panose="020B0502040204020203" pitchFamily="34" charset="0"/>
              </a:rPr>
              <a:t>small</a:t>
            </a:r>
            <a:endParaRPr lang="en-US" sz="2400" b="1"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20" name="Rounded Rectangle 19"/>
          <p:cNvSpPr/>
          <p:nvPr/>
        </p:nvSpPr>
        <p:spPr>
          <a:xfrm>
            <a:off x="7573654" y="627380"/>
            <a:ext cx="635000" cy="386151"/>
          </a:xfrm>
          <a:prstGeom prst="roundRect">
            <a:avLst/>
          </a:prstGeom>
          <a:noFill/>
          <a:ln w="22225">
            <a:solidFill>
              <a:schemeClr val="tx2"/>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755960" y="5772835"/>
            <a:ext cx="7347652" cy="461665"/>
          </a:xfrm>
          <a:prstGeom prst="rect">
            <a:avLst/>
          </a:prstGeom>
          <a:solidFill>
            <a:schemeClr val="bg1"/>
          </a:solidFill>
        </p:spPr>
        <p:txBody>
          <a:bodyPr wrap="none" rtlCol="0">
            <a:spAutoFit/>
          </a:bodyPr>
          <a:lstStyle/>
          <a:p>
            <a:r>
              <a:rPr lang="en-US" sz="2400" dirty="0">
                <a:latin typeface="Segoe UI" panose="020B0502040204020203" pitchFamily="34" charset="0"/>
                <a:ea typeface="Segoe UI" panose="020B0502040204020203" pitchFamily="34" charset="0"/>
                <a:cs typeface="Segoe UI" panose="020B0502040204020203" pitchFamily="34" charset="0"/>
              </a:rPr>
              <a:t>d</a:t>
            </a:r>
            <a:r>
              <a:rPr lang="en-US" sz="2400" dirty="0" smtClean="0">
                <a:latin typeface="Segoe UI" panose="020B0502040204020203" pitchFamily="34" charset="0"/>
                <a:ea typeface="Segoe UI" panose="020B0502040204020203" pitchFamily="34" charset="0"/>
                <a:cs typeface="Segoe UI" panose="020B0502040204020203" pitchFamily="34" charset="0"/>
              </a:rPr>
              <a:t>istributed unevenly across the global library system</a:t>
            </a:r>
            <a:endParaRPr lang="en-US"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Rectangle 6"/>
          <p:cNvSpPr/>
          <p:nvPr/>
        </p:nvSpPr>
        <p:spPr>
          <a:xfrm>
            <a:off x="5686107" y="5307113"/>
            <a:ext cx="3515321" cy="461665"/>
          </a:xfrm>
          <a:prstGeom prst="rect">
            <a:avLst/>
          </a:prstGeom>
        </p:spPr>
        <p:txBody>
          <a:bodyPr wrap="none">
            <a:spAutoFit/>
          </a:bodyPr>
          <a:lstStyle/>
          <a:p>
            <a:r>
              <a:rPr lang="en-US" sz="2400" b="1" dirty="0">
                <a:latin typeface="Segoe UI" panose="020B0502040204020203" pitchFamily="34" charset="0"/>
                <a:ea typeface="Segoe UI" panose="020B0502040204020203" pitchFamily="34" charset="0"/>
                <a:cs typeface="Segoe UI" panose="020B0502040204020203" pitchFamily="34" charset="0"/>
              </a:rPr>
              <a:t>bibliographic footprint</a:t>
            </a:r>
          </a:p>
        </p:txBody>
      </p:sp>
      <p:graphicFrame>
        <p:nvGraphicFramePr>
          <p:cNvPr id="23" name="Chart 22"/>
          <p:cNvGraphicFramePr>
            <a:graphicFrameLocks/>
          </p:cNvGraphicFramePr>
          <p:nvPr>
            <p:extLst/>
          </p:nvPr>
        </p:nvGraphicFramePr>
        <p:xfrm>
          <a:off x="4531437" y="148705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7285262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3" presetClass="emph" presetSubtype="2" fill="hold" grpId="0" nodeType="withEffect">
                                  <p:stCondLst>
                                    <p:cond delay="0"/>
                                  </p:stCondLst>
                                  <p:childTnLst>
                                    <p:animClr clrSpc="rgb" dir="cw">
                                      <p:cBhvr override="childStyle">
                                        <p:cTn id="9" dur="2000" fill="hold"/>
                                        <p:tgtEl>
                                          <p:spTgt spid="7"/>
                                        </p:tgtEl>
                                        <p:attrNameLst>
                                          <p:attrName>style.color</p:attrName>
                                        </p:attrNameLst>
                                      </p:cBhvr>
                                      <p:to>
                                        <a:schemeClr val="tx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atrick Pear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167395" cy="4368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473325" y="228254"/>
            <a:ext cx="5728171" cy="830997"/>
          </a:xfrm>
          <a:prstGeom prst="rect">
            <a:avLst/>
          </a:prstGeom>
          <a:solidFill>
            <a:schemeClr val="bg1"/>
          </a:solidFill>
        </p:spPr>
        <p:txBody>
          <a:bodyPr wrap="none" rtlCol="0">
            <a:spAutoFit/>
          </a:bodyPr>
          <a:lstStyle/>
          <a:p>
            <a:pPr algn="ctr"/>
            <a:r>
              <a:rPr lang="en-US" sz="2400" b="1" dirty="0">
                <a:solidFill>
                  <a:srgbClr val="0070C0"/>
                </a:solidFill>
                <a:latin typeface="Segoe UI" panose="020B0502040204020203" pitchFamily="34" charset="0"/>
                <a:ea typeface="Segoe UI" panose="020B0502040204020203" pitchFamily="34" charset="0"/>
                <a:cs typeface="Segoe UI" panose="020B0502040204020203" pitchFamily="34" charset="0"/>
              </a:rPr>
              <a:t>Pádraig Anraí Mac </a:t>
            </a:r>
            <a:r>
              <a:rPr lang="en-US" sz="24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Piarais (</a:t>
            </a:r>
            <a:r>
              <a:rPr lang="en-US" sz="2400" b="1" dirty="0">
                <a:solidFill>
                  <a:srgbClr val="0070C0"/>
                </a:solidFill>
                <a:latin typeface="Segoe UI" panose="020B0502040204020203" pitchFamily="34" charset="0"/>
                <a:ea typeface="Segoe UI" panose="020B0502040204020203" pitchFamily="34" charset="0"/>
                <a:cs typeface="Segoe UI" panose="020B0502040204020203" pitchFamily="34" charset="0"/>
              </a:rPr>
              <a:t>1879-1916)</a:t>
            </a:r>
          </a:p>
          <a:p>
            <a:r>
              <a:rPr lang="en-US" dirty="0" smtClean="0">
                <a:latin typeface="Segoe UI" panose="020B0502040204020203" pitchFamily="34" charset="0"/>
                <a:ea typeface="Segoe UI" panose="020B0502040204020203" pitchFamily="34" charset="0"/>
                <a:cs typeface="Segoe UI" panose="020B0502040204020203" pitchFamily="34" charset="0"/>
              </a:rPr>
              <a:t>                         Related Works in WorldCat:  </a:t>
            </a:r>
            <a:r>
              <a:rPr lang="en-US" sz="2400" dirty="0" smtClean="0">
                <a:latin typeface="Segoe UI" panose="020B0502040204020203" pitchFamily="34" charset="0"/>
                <a:ea typeface="Segoe UI" panose="020B0502040204020203" pitchFamily="34" charset="0"/>
                <a:cs typeface="Segoe UI" panose="020B0502040204020203" pitchFamily="34" charset="0"/>
              </a:rPr>
              <a:t>249</a:t>
            </a:r>
            <a:endParaRPr lang="en-US" sz="3200" dirty="0">
              <a:latin typeface="Segoe UI" panose="020B0502040204020203" pitchFamily="34" charset="0"/>
              <a:ea typeface="Segoe UI" panose="020B0502040204020203" pitchFamily="34" charset="0"/>
              <a:cs typeface="Segoe UI" panose="020B0502040204020203" pitchFamily="34" charset="0"/>
            </a:endParaRPr>
          </a:p>
        </p:txBody>
      </p:sp>
      <p:sp>
        <p:nvSpPr>
          <p:cNvPr id="4" name="Rectangle 3"/>
          <p:cNvSpPr/>
          <p:nvPr/>
        </p:nvSpPr>
        <p:spPr>
          <a:xfrm>
            <a:off x="12699" y="6510694"/>
            <a:ext cx="5342019" cy="261610"/>
          </a:xfrm>
          <a:prstGeom prst="rect">
            <a:avLst/>
          </a:prstGeom>
        </p:spPr>
        <p:txBody>
          <a:bodyPr wrap="square">
            <a:spAutoFit/>
          </a:bodyPr>
          <a:lstStyle/>
          <a:p>
            <a:r>
              <a:rPr lang="en-US" sz="1100" b="1" dirty="0" smtClean="0">
                <a:solidFill>
                  <a:srgbClr val="3F3A34"/>
                </a:solidFill>
                <a:latin typeface="Segoe UI" panose="020B0502040204020203" pitchFamily="34" charset="0"/>
                <a:ea typeface="Segoe UI" panose="020B0502040204020203" pitchFamily="34" charset="0"/>
                <a:cs typeface="Segoe UI" panose="020B0502040204020203" pitchFamily="34" charset="0"/>
              </a:rPr>
              <a:t>Source: </a:t>
            </a:r>
            <a:r>
              <a:rPr lang="en-US" sz="1100" dirty="0">
                <a:solidFill>
                  <a:srgbClr val="3F3A34"/>
                </a:solidFill>
                <a:latin typeface="Segoe UI" panose="020B0502040204020203" pitchFamily="34" charset="0"/>
                <a:ea typeface="Segoe UI" panose="020B0502040204020203" pitchFamily="34" charset="0"/>
                <a:cs typeface="Segoe UI" panose="020B0502040204020203" pitchFamily="34" charset="0"/>
              </a:rPr>
              <a:t>https://commons.wikimedia.org/wiki/File:Patrick_Pearse.jpg</a:t>
            </a:r>
            <a:endParaRPr lang="en-US" sz="1100" dirty="0">
              <a:latin typeface="Segoe UI" panose="020B0502040204020203" pitchFamily="34" charset="0"/>
              <a:ea typeface="Segoe UI" panose="020B0502040204020203" pitchFamily="34" charset="0"/>
              <a:cs typeface="Segoe UI" panose="020B0502040204020203" pitchFamily="34" charset="0"/>
            </a:endParaRPr>
          </a:p>
        </p:txBody>
      </p:sp>
      <p:grpSp>
        <p:nvGrpSpPr>
          <p:cNvPr id="15" name="Group 14"/>
          <p:cNvGrpSpPr/>
          <p:nvPr/>
        </p:nvGrpSpPr>
        <p:grpSpPr>
          <a:xfrm>
            <a:off x="5429786" y="4582126"/>
            <a:ext cx="3603373" cy="381360"/>
            <a:chOff x="4680486" y="4582126"/>
            <a:chExt cx="3603373" cy="381360"/>
          </a:xfrm>
        </p:grpSpPr>
        <p:grpSp>
          <p:nvGrpSpPr>
            <p:cNvPr id="14" name="Group 13"/>
            <p:cNvGrpSpPr/>
            <p:nvPr/>
          </p:nvGrpSpPr>
          <p:grpSpPr>
            <a:xfrm>
              <a:off x="4680486" y="4582126"/>
              <a:ext cx="1207399" cy="369332"/>
              <a:chOff x="4680486" y="4582126"/>
              <a:chExt cx="1207399" cy="369332"/>
            </a:xfrm>
          </p:grpSpPr>
          <p:sp>
            <p:nvSpPr>
              <p:cNvPr id="2" name="Oval 1"/>
              <p:cNvSpPr/>
              <p:nvPr/>
            </p:nvSpPr>
            <p:spPr>
              <a:xfrm>
                <a:off x="4680486" y="4623428"/>
                <a:ext cx="274320" cy="27432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997898" y="4582126"/>
                <a:ext cx="889987" cy="369332"/>
              </a:xfrm>
              <a:prstGeom prst="rect">
                <a:avLst/>
              </a:prstGeom>
              <a:noFill/>
            </p:spPr>
            <p:txBody>
              <a:bodyPr wrap="none" rtlCol="0">
                <a:spAutoFit/>
              </a:bodyPr>
              <a:lstStyle/>
              <a:p>
                <a:r>
                  <a:rPr lang="en-US" dirty="0" smtClean="0"/>
                  <a:t>Ireland</a:t>
                </a:r>
                <a:endParaRPr lang="en-US" dirty="0"/>
              </a:p>
            </p:txBody>
          </p:sp>
        </p:grpSp>
        <p:grpSp>
          <p:nvGrpSpPr>
            <p:cNvPr id="12" name="Group 11"/>
            <p:cNvGrpSpPr/>
            <p:nvPr/>
          </p:nvGrpSpPr>
          <p:grpSpPr>
            <a:xfrm>
              <a:off x="5930977" y="4582126"/>
              <a:ext cx="1348463" cy="369332"/>
              <a:chOff x="4680486" y="5006236"/>
              <a:chExt cx="1348463" cy="369332"/>
            </a:xfrm>
          </p:grpSpPr>
          <p:sp>
            <p:nvSpPr>
              <p:cNvPr id="7" name="Oval 6"/>
              <p:cNvSpPr/>
              <p:nvPr/>
            </p:nvSpPr>
            <p:spPr>
              <a:xfrm>
                <a:off x="4680486" y="5047538"/>
                <a:ext cx="274320" cy="2743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997898" y="5006236"/>
                <a:ext cx="1031051" cy="369332"/>
              </a:xfrm>
              <a:prstGeom prst="rect">
                <a:avLst/>
              </a:prstGeom>
              <a:noFill/>
            </p:spPr>
            <p:txBody>
              <a:bodyPr wrap="none" rtlCol="0">
                <a:spAutoFit/>
              </a:bodyPr>
              <a:lstStyle/>
              <a:p>
                <a:r>
                  <a:rPr lang="en-US" dirty="0" smtClean="0"/>
                  <a:t>England</a:t>
                </a:r>
                <a:endParaRPr lang="en-US" dirty="0"/>
              </a:p>
            </p:txBody>
          </p:sp>
        </p:grpSp>
        <p:grpSp>
          <p:nvGrpSpPr>
            <p:cNvPr id="13" name="Group 12"/>
            <p:cNvGrpSpPr/>
            <p:nvPr/>
          </p:nvGrpSpPr>
          <p:grpSpPr>
            <a:xfrm>
              <a:off x="7322532" y="4594154"/>
              <a:ext cx="961327" cy="369332"/>
              <a:chOff x="4695726" y="5426982"/>
              <a:chExt cx="961327" cy="369332"/>
            </a:xfrm>
          </p:grpSpPr>
          <p:sp>
            <p:nvSpPr>
              <p:cNvPr id="8" name="Oval 7"/>
              <p:cNvSpPr/>
              <p:nvPr/>
            </p:nvSpPr>
            <p:spPr>
              <a:xfrm>
                <a:off x="4695726" y="5456256"/>
                <a:ext cx="274320" cy="27432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997898" y="5426982"/>
                <a:ext cx="659155" cy="369332"/>
              </a:xfrm>
              <a:prstGeom prst="rect">
                <a:avLst/>
              </a:prstGeom>
              <a:noFill/>
            </p:spPr>
            <p:txBody>
              <a:bodyPr wrap="none" rtlCol="0">
                <a:spAutoFit/>
              </a:bodyPr>
              <a:lstStyle/>
              <a:p>
                <a:r>
                  <a:rPr lang="en-US" dirty="0" smtClean="0"/>
                  <a:t>USA</a:t>
                </a:r>
                <a:endParaRPr lang="en-US" dirty="0"/>
              </a:p>
            </p:txBody>
          </p:sp>
        </p:grpSp>
      </p:grpSp>
      <p:sp>
        <p:nvSpPr>
          <p:cNvPr id="16" name="TextBox 15"/>
          <p:cNvSpPr txBox="1"/>
          <p:nvPr/>
        </p:nvSpPr>
        <p:spPr>
          <a:xfrm>
            <a:off x="150782" y="5301734"/>
            <a:ext cx="8882378" cy="830997"/>
          </a:xfrm>
          <a:prstGeom prst="rect">
            <a:avLst/>
          </a:prstGeom>
          <a:noFill/>
        </p:spPr>
        <p:txBody>
          <a:bodyPr wrap="square" rtlCol="0">
            <a:spAutoFit/>
          </a:bodyPr>
          <a:lstStyle/>
          <a:p>
            <a:r>
              <a:rPr lang="en-US" sz="2400" dirty="0" smtClean="0">
                <a:latin typeface="Segoe UI" panose="020B0502040204020203" pitchFamily="34" charset="0"/>
                <a:ea typeface="Segoe UI" panose="020B0502040204020203" pitchFamily="34" charset="0"/>
                <a:cs typeface="Segoe UI" panose="020B0502040204020203" pitchFamily="34" charset="0"/>
              </a:rPr>
              <a:t>Strong concentrations of material at institutions with related  research interests  or heritage connections . . .</a:t>
            </a:r>
            <a:endParaRPr lang="en-US" sz="2400" dirty="0">
              <a:solidFill>
                <a:schemeClr val="tx2"/>
              </a:solidFill>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17" name="Chart 16"/>
          <p:cNvGraphicFramePr>
            <a:graphicFrameLocks/>
          </p:cNvGraphicFramePr>
          <p:nvPr>
            <p:extLst/>
          </p:nvPr>
        </p:nvGraphicFramePr>
        <p:xfrm>
          <a:off x="4516933" y="1536067"/>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347006"/>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5342019" cy="6858000"/>
          </a:xfrm>
          <a:prstGeom prst="rect">
            <a:avLst/>
          </a:prstGeom>
        </p:spPr>
      </p:pic>
      <p:sp>
        <p:nvSpPr>
          <p:cNvPr id="2" name="Rectangle 1"/>
          <p:cNvSpPr/>
          <p:nvPr/>
        </p:nvSpPr>
        <p:spPr>
          <a:xfrm>
            <a:off x="-1" y="6249084"/>
            <a:ext cx="5342019" cy="600164"/>
          </a:xfrm>
          <a:prstGeom prst="rect">
            <a:avLst/>
          </a:prstGeom>
        </p:spPr>
        <p:txBody>
          <a:bodyPr wrap="square">
            <a:spAutoFit/>
          </a:bodyPr>
          <a:lstStyle/>
          <a:p>
            <a:r>
              <a:rPr lang="en-US" sz="1100" b="1" dirty="0" smtClean="0">
                <a:solidFill>
                  <a:srgbClr val="3F3A34"/>
                </a:solidFill>
                <a:latin typeface="Segoe UI" panose="020B0502040204020203" pitchFamily="34" charset="0"/>
                <a:ea typeface="Segoe UI" panose="020B0502040204020203" pitchFamily="34" charset="0"/>
                <a:cs typeface="Segoe UI" panose="020B0502040204020203" pitchFamily="34" charset="0"/>
              </a:rPr>
              <a:t>Source: </a:t>
            </a:r>
            <a:r>
              <a:rPr lang="en-US" sz="1100" dirty="0" smtClean="0">
                <a:solidFill>
                  <a:srgbClr val="3F3A34"/>
                </a:solidFill>
                <a:latin typeface="Segoe UI" panose="020B0502040204020203" pitchFamily="34" charset="0"/>
                <a:ea typeface="Segoe UI" panose="020B0502040204020203" pitchFamily="34" charset="0"/>
                <a:cs typeface="Segoe UI" panose="020B0502040204020203" pitchFamily="34" charset="0"/>
              </a:rPr>
              <a:t>Rare </a:t>
            </a:r>
            <a:r>
              <a:rPr lang="en-US" sz="1100" dirty="0">
                <a:solidFill>
                  <a:srgbClr val="3F3A34"/>
                </a:solidFill>
                <a:latin typeface="Segoe UI" panose="020B0502040204020203" pitchFamily="34" charset="0"/>
                <a:ea typeface="Segoe UI" panose="020B0502040204020203" pitchFamily="34" charset="0"/>
                <a:cs typeface="Segoe UI" panose="020B0502040204020203" pitchFamily="34" charset="0"/>
              </a:rPr>
              <a:t>Book Division, The New York Public Library. (1913). </a:t>
            </a:r>
            <a:r>
              <a:rPr lang="en-US" sz="1100" i="1" dirty="0">
                <a:solidFill>
                  <a:srgbClr val="3F3A34"/>
                </a:solidFill>
                <a:latin typeface="Segoe UI" panose="020B0502040204020203" pitchFamily="34" charset="0"/>
                <a:ea typeface="Segoe UI" panose="020B0502040204020203" pitchFamily="34" charset="0"/>
                <a:cs typeface="Segoe UI" panose="020B0502040204020203" pitchFamily="34" charset="0"/>
              </a:rPr>
              <a:t>W. B. Yeats, Dublin, January 24th, 1908.</a:t>
            </a:r>
            <a:r>
              <a:rPr lang="en-US" sz="1100" dirty="0">
                <a:solidFill>
                  <a:srgbClr val="3F3A34"/>
                </a:solidFill>
                <a:latin typeface="Segoe UI" panose="020B0502040204020203" pitchFamily="34" charset="0"/>
                <a:ea typeface="Segoe UI" panose="020B0502040204020203" pitchFamily="34" charset="0"/>
                <a:cs typeface="Segoe UI" panose="020B0502040204020203" pitchFamily="34" charset="0"/>
              </a:rPr>
              <a:t> Retrieved from http://digitalcollections.nypl.org/items/510d47db-c494-a3d9-e040-e00a18064a99</a:t>
            </a:r>
            <a:endParaRPr lang="en-US" sz="1100" dirty="0">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p:cNvSpPr txBox="1"/>
          <p:nvPr/>
        </p:nvSpPr>
        <p:spPr>
          <a:xfrm>
            <a:off x="5226909" y="5140979"/>
            <a:ext cx="3806250" cy="1200329"/>
          </a:xfrm>
          <a:prstGeom prst="rect">
            <a:avLst/>
          </a:prstGeom>
          <a:solidFill>
            <a:schemeClr val="bg1"/>
          </a:solidFill>
          <a:ln>
            <a:solidFill>
              <a:schemeClr val="tx1"/>
            </a:solidFill>
          </a:ln>
        </p:spPr>
        <p:txBody>
          <a:bodyPr wrap="square" rtlCol="0">
            <a:spAutoFit/>
          </a:bodyPr>
          <a:lstStyle/>
          <a:p>
            <a:r>
              <a:rPr lang="en-US" sz="2400" dirty="0" smtClean="0">
                <a:latin typeface="Segoe UI" panose="020B0502040204020203" pitchFamily="34" charset="0"/>
                <a:ea typeface="Segoe UI" panose="020B0502040204020203" pitchFamily="34" charset="0"/>
                <a:cs typeface="Segoe UI" panose="020B0502040204020203" pitchFamily="34" charset="0"/>
              </a:rPr>
              <a:t>… but strongest collections are not necessarily where one might predict.</a:t>
            </a:r>
            <a:endParaRPr lang="en-US" sz="2400" dirty="0">
              <a:latin typeface="Segoe UI" panose="020B0502040204020203" pitchFamily="34" charset="0"/>
              <a:ea typeface="Segoe UI" panose="020B0502040204020203" pitchFamily="34" charset="0"/>
              <a:cs typeface="Segoe UI" panose="020B0502040204020203" pitchFamily="34" charset="0"/>
            </a:endParaRPr>
          </a:p>
        </p:txBody>
      </p:sp>
      <p:grpSp>
        <p:nvGrpSpPr>
          <p:cNvPr id="18" name="Group 17"/>
          <p:cNvGrpSpPr/>
          <p:nvPr/>
        </p:nvGrpSpPr>
        <p:grpSpPr>
          <a:xfrm>
            <a:off x="5429786" y="4582126"/>
            <a:ext cx="3603373" cy="381360"/>
            <a:chOff x="4680486" y="4582126"/>
            <a:chExt cx="3603373" cy="381360"/>
          </a:xfrm>
        </p:grpSpPr>
        <p:grpSp>
          <p:nvGrpSpPr>
            <p:cNvPr id="19" name="Group 18"/>
            <p:cNvGrpSpPr/>
            <p:nvPr/>
          </p:nvGrpSpPr>
          <p:grpSpPr>
            <a:xfrm>
              <a:off x="4680486" y="4582126"/>
              <a:ext cx="1207399" cy="369332"/>
              <a:chOff x="4680486" y="4582126"/>
              <a:chExt cx="1207399" cy="369332"/>
            </a:xfrm>
          </p:grpSpPr>
          <p:sp>
            <p:nvSpPr>
              <p:cNvPr id="26" name="Oval 25"/>
              <p:cNvSpPr/>
              <p:nvPr/>
            </p:nvSpPr>
            <p:spPr>
              <a:xfrm>
                <a:off x="4680486" y="4623428"/>
                <a:ext cx="274320" cy="274320"/>
              </a:xfrm>
              <a:prstGeom prst="ellipse">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997898" y="4582126"/>
                <a:ext cx="889987" cy="369332"/>
              </a:xfrm>
              <a:prstGeom prst="rect">
                <a:avLst/>
              </a:prstGeom>
              <a:noFill/>
            </p:spPr>
            <p:txBody>
              <a:bodyPr wrap="none" rtlCol="0">
                <a:spAutoFit/>
              </a:bodyPr>
              <a:lstStyle/>
              <a:p>
                <a:r>
                  <a:rPr lang="en-US" dirty="0" smtClean="0"/>
                  <a:t>Ireland</a:t>
                </a:r>
                <a:endParaRPr lang="en-US" dirty="0"/>
              </a:p>
            </p:txBody>
          </p:sp>
        </p:grpSp>
        <p:grpSp>
          <p:nvGrpSpPr>
            <p:cNvPr id="20" name="Group 19"/>
            <p:cNvGrpSpPr/>
            <p:nvPr/>
          </p:nvGrpSpPr>
          <p:grpSpPr>
            <a:xfrm>
              <a:off x="5930977" y="4582126"/>
              <a:ext cx="1348463" cy="369332"/>
              <a:chOff x="4680486" y="5006236"/>
              <a:chExt cx="1348463" cy="369332"/>
            </a:xfrm>
          </p:grpSpPr>
          <p:sp>
            <p:nvSpPr>
              <p:cNvPr id="24" name="Oval 23"/>
              <p:cNvSpPr/>
              <p:nvPr/>
            </p:nvSpPr>
            <p:spPr>
              <a:xfrm>
                <a:off x="4680486" y="5047538"/>
                <a:ext cx="274320" cy="2743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997898" y="5006236"/>
                <a:ext cx="1031051" cy="369332"/>
              </a:xfrm>
              <a:prstGeom prst="rect">
                <a:avLst/>
              </a:prstGeom>
              <a:noFill/>
            </p:spPr>
            <p:txBody>
              <a:bodyPr wrap="none" rtlCol="0">
                <a:spAutoFit/>
              </a:bodyPr>
              <a:lstStyle/>
              <a:p>
                <a:r>
                  <a:rPr lang="en-US" dirty="0" smtClean="0"/>
                  <a:t>England</a:t>
                </a:r>
                <a:endParaRPr lang="en-US" dirty="0"/>
              </a:p>
            </p:txBody>
          </p:sp>
        </p:grpSp>
        <p:grpSp>
          <p:nvGrpSpPr>
            <p:cNvPr id="21" name="Group 20"/>
            <p:cNvGrpSpPr/>
            <p:nvPr/>
          </p:nvGrpSpPr>
          <p:grpSpPr>
            <a:xfrm>
              <a:off x="7322532" y="4594154"/>
              <a:ext cx="961327" cy="369332"/>
              <a:chOff x="4695726" y="5426982"/>
              <a:chExt cx="961327" cy="369332"/>
            </a:xfrm>
          </p:grpSpPr>
          <p:sp>
            <p:nvSpPr>
              <p:cNvPr id="22" name="Oval 21"/>
              <p:cNvSpPr/>
              <p:nvPr/>
            </p:nvSpPr>
            <p:spPr>
              <a:xfrm>
                <a:off x="4695726" y="5456256"/>
                <a:ext cx="274320" cy="274320"/>
              </a:xfrm>
              <a:prstGeom prst="ellipse">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997898" y="5426982"/>
                <a:ext cx="659155" cy="369332"/>
              </a:xfrm>
              <a:prstGeom prst="rect">
                <a:avLst/>
              </a:prstGeom>
              <a:noFill/>
            </p:spPr>
            <p:txBody>
              <a:bodyPr wrap="none" rtlCol="0">
                <a:spAutoFit/>
              </a:bodyPr>
              <a:lstStyle/>
              <a:p>
                <a:r>
                  <a:rPr lang="en-US" dirty="0" smtClean="0"/>
                  <a:t>USA</a:t>
                </a:r>
                <a:endParaRPr lang="en-US" dirty="0"/>
              </a:p>
            </p:txBody>
          </p:sp>
        </p:grpSp>
      </p:grpSp>
      <p:sp>
        <p:nvSpPr>
          <p:cNvPr id="32" name="TextBox 31"/>
          <p:cNvSpPr txBox="1"/>
          <p:nvPr/>
        </p:nvSpPr>
        <p:spPr>
          <a:xfrm>
            <a:off x="4716798" y="228254"/>
            <a:ext cx="3820278" cy="830997"/>
          </a:xfrm>
          <a:prstGeom prst="rect">
            <a:avLst/>
          </a:prstGeom>
          <a:solidFill>
            <a:schemeClr val="bg1"/>
          </a:solidFill>
        </p:spPr>
        <p:txBody>
          <a:bodyPr wrap="none" rtlCol="0">
            <a:spAutoFit/>
          </a:bodyPr>
          <a:lstStyle/>
          <a:p>
            <a:pPr algn="ctr"/>
            <a:r>
              <a:rPr lang="en-US" sz="2400" b="1"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W. B. Yeats (1865-1939)</a:t>
            </a:r>
          </a:p>
          <a:p>
            <a:pPr algn="ctr"/>
            <a:r>
              <a:rPr lang="en-US" dirty="0" smtClean="0">
                <a:latin typeface="Segoe UI" panose="020B0502040204020203" pitchFamily="34" charset="0"/>
                <a:ea typeface="Segoe UI" panose="020B0502040204020203" pitchFamily="34" charset="0"/>
                <a:cs typeface="Segoe UI" panose="020B0502040204020203" pitchFamily="34" charset="0"/>
              </a:rPr>
              <a:t>Related Works in WorldCat:  </a:t>
            </a:r>
            <a:r>
              <a:rPr lang="en-US" sz="2400" dirty="0" smtClean="0">
                <a:latin typeface="Segoe UI" panose="020B0502040204020203" pitchFamily="34" charset="0"/>
                <a:ea typeface="Segoe UI" panose="020B0502040204020203" pitchFamily="34" charset="0"/>
                <a:cs typeface="Segoe UI" panose="020B0502040204020203" pitchFamily="34" charset="0"/>
              </a:rPr>
              <a:t>3,137</a:t>
            </a:r>
            <a:endParaRPr lang="en-US" sz="3200" dirty="0">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28" name="Chart 27"/>
          <p:cNvGraphicFramePr>
            <a:graphicFrameLocks/>
          </p:cNvGraphicFramePr>
          <p:nvPr>
            <p:extLst/>
          </p:nvPr>
        </p:nvGraphicFramePr>
        <p:xfrm>
          <a:off x="4658513" y="1544672"/>
          <a:ext cx="4389125" cy="2743200"/>
        </p:xfrm>
        <a:graphic>
          <a:graphicData uri="http://schemas.openxmlformats.org/drawingml/2006/chart">
            <c:chart xmlns:c="http://schemas.openxmlformats.org/drawingml/2006/chart" xmlns:r="http://schemas.openxmlformats.org/officeDocument/2006/relationships" r:id="rId4"/>
          </a:graphicData>
        </a:graphic>
      </p:graphicFrame>
      <p:cxnSp>
        <p:nvCxnSpPr>
          <p:cNvPr id="29" name="Elbow Connector 28"/>
          <p:cNvCxnSpPr>
            <a:stCxn id="7" idx="1"/>
          </p:cNvCxnSpPr>
          <p:nvPr/>
        </p:nvCxnSpPr>
        <p:spPr>
          <a:xfrm rot="10800000">
            <a:off x="4838713" y="4037778"/>
            <a:ext cx="388197" cy="1703367"/>
          </a:xfrm>
          <a:prstGeom prst="bentConnector2">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8282802"/>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76826" y="1197709"/>
            <a:ext cx="8390347" cy="4618120"/>
          </a:xfrm>
          <a:prstGeom prst="rect">
            <a:avLst/>
          </a:prstGeom>
        </p:spPr>
      </p:pic>
      <p:sp>
        <p:nvSpPr>
          <p:cNvPr id="4" name="TextBox 3"/>
          <p:cNvSpPr txBox="1"/>
          <p:nvPr/>
        </p:nvSpPr>
        <p:spPr>
          <a:xfrm>
            <a:off x="333632" y="5978864"/>
            <a:ext cx="8662087" cy="707886"/>
          </a:xfrm>
          <a:prstGeom prst="rect">
            <a:avLst/>
          </a:prstGeom>
          <a:noFill/>
        </p:spPr>
        <p:txBody>
          <a:bodyPr wrap="square" rtlCol="0">
            <a:spAutoFit/>
          </a:bodyPr>
          <a:lstStyle/>
          <a:p>
            <a:r>
              <a:rPr lang="en-US" sz="2000" dirty="0" smtClean="0">
                <a:latin typeface="Segoe UI" panose="020B0502040204020203" pitchFamily="34" charset="0"/>
                <a:ea typeface="Segoe UI" panose="020B0502040204020203" pitchFamily="34" charset="0"/>
                <a:cs typeface="Segoe UI" panose="020B0502040204020203" pitchFamily="34" charset="0"/>
              </a:rPr>
              <a:t>Top ten most comprehensive collections related to rebellions of  1641, 1798, 1803 and 1916 are distributed across </a:t>
            </a:r>
            <a:r>
              <a:rPr lang="en-US" sz="2000" b="1" dirty="0" smtClean="0">
                <a:latin typeface="Segoe UI" panose="020B0502040204020203" pitchFamily="34" charset="0"/>
                <a:ea typeface="Segoe UI" panose="020B0502040204020203" pitchFamily="34" charset="0"/>
                <a:cs typeface="Segoe UI" panose="020B0502040204020203" pitchFamily="34" charset="0"/>
              </a:rPr>
              <a:t>15 institutions </a:t>
            </a:r>
            <a:r>
              <a:rPr lang="en-US" sz="2000" dirty="0" smtClean="0">
                <a:latin typeface="Segoe UI" panose="020B0502040204020203" pitchFamily="34" charset="0"/>
                <a:ea typeface="Segoe UI" panose="020B0502040204020203" pitchFamily="34" charset="0"/>
                <a:cs typeface="Segoe UI" panose="020B0502040204020203" pitchFamily="34" charset="0"/>
              </a:rPr>
              <a:t>and </a:t>
            </a:r>
            <a:r>
              <a:rPr lang="en-US" sz="2000" b="1" dirty="0" smtClean="0">
                <a:latin typeface="Segoe UI" panose="020B0502040204020203" pitchFamily="34" charset="0"/>
                <a:ea typeface="Segoe UI" panose="020B0502040204020203" pitchFamily="34" charset="0"/>
                <a:cs typeface="Segoe UI" panose="020B0502040204020203" pitchFamily="34" charset="0"/>
              </a:rPr>
              <a:t>4 countries </a:t>
            </a:r>
            <a:endParaRPr lang="en-US" sz="2000" b="1" dirty="0">
              <a:latin typeface="Segoe UI" panose="020B0502040204020203" pitchFamily="34" charset="0"/>
              <a:ea typeface="Segoe UI" panose="020B0502040204020203" pitchFamily="34" charset="0"/>
              <a:cs typeface="Segoe UI" panose="020B0502040204020203" pitchFamily="34" charset="0"/>
            </a:endParaRPr>
          </a:p>
        </p:txBody>
      </p:sp>
      <p:sp>
        <p:nvSpPr>
          <p:cNvPr id="9" name="TextBox 8"/>
          <p:cNvSpPr txBox="1"/>
          <p:nvPr/>
        </p:nvSpPr>
        <p:spPr>
          <a:xfrm>
            <a:off x="376826" y="2914667"/>
            <a:ext cx="1803399" cy="2893100"/>
          </a:xfrm>
          <a:prstGeom prst="rect">
            <a:avLst/>
          </a:prstGeom>
          <a:solidFill>
            <a:schemeClr val="bg1"/>
          </a:solidFill>
          <a:ln>
            <a:solidFill>
              <a:srgbClr val="FF0000"/>
            </a:solidFill>
          </a:ln>
        </p:spPr>
        <p:txBody>
          <a:bodyPr wrap="square" rtlCol="0">
            <a:spAutoFit/>
          </a:bodyPr>
          <a:lstStyle/>
          <a:p>
            <a:r>
              <a:rPr lang="en-US" sz="1400" b="1" dirty="0" smtClean="0">
                <a:latin typeface="Segoe UI" panose="020B0502040204020203" pitchFamily="34" charset="0"/>
                <a:ea typeface="Segoe UI" panose="020B0502040204020203" pitchFamily="34" charset="0"/>
                <a:cs typeface="Segoe UI" panose="020B0502040204020203" pitchFamily="34" charset="0"/>
              </a:rPr>
              <a:t>US:</a:t>
            </a:r>
          </a:p>
          <a:p>
            <a:r>
              <a:rPr lang="en-US" sz="1400" dirty="0" smtClean="0">
                <a:latin typeface="Segoe UI" panose="020B0502040204020203" pitchFamily="34" charset="0"/>
                <a:ea typeface="Segoe UI" panose="020B0502040204020203" pitchFamily="34" charset="0"/>
                <a:cs typeface="Segoe UI" panose="020B0502040204020203" pitchFamily="34" charset="0"/>
              </a:rPr>
              <a:t>Boston College</a:t>
            </a:r>
          </a:p>
          <a:p>
            <a:r>
              <a:rPr lang="en-US" sz="1400" dirty="0" smtClean="0">
                <a:latin typeface="Segoe UI" panose="020B0502040204020203" pitchFamily="34" charset="0"/>
                <a:ea typeface="Segoe UI" panose="020B0502040204020203" pitchFamily="34" charset="0"/>
                <a:cs typeface="Segoe UI" panose="020B0502040204020203" pitchFamily="34" charset="0"/>
              </a:rPr>
              <a:t>Claremont Colleges</a:t>
            </a:r>
          </a:p>
          <a:p>
            <a:r>
              <a:rPr lang="en-US" sz="1400" dirty="0" smtClean="0">
                <a:latin typeface="Segoe UI" panose="020B0502040204020203" pitchFamily="34" charset="0"/>
                <a:ea typeface="Segoe UI" panose="020B0502040204020203" pitchFamily="34" charset="0"/>
                <a:cs typeface="Segoe UI" panose="020B0502040204020203" pitchFamily="34" charset="0"/>
              </a:rPr>
              <a:t>Florida Atlantic U</a:t>
            </a:r>
          </a:p>
          <a:p>
            <a:r>
              <a:rPr lang="en-US" sz="1400" dirty="0" smtClean="0">
                <a:latin typeface="Segoe UI" panose="020B0502040204020203" pitchFamily="34" charset="0"/>
                <a:ea typeface="Segoe UI" panose="020B0502040204020203" pitchFamily="34" charset="0"/>
                <a:cs typeface="Segoe UI" panose="020B0502040204020203" pitchFamily="34" charset="0"/>
              </a:rPr>
              <a:t>Harvard </a:t>
            </a:r>
          </a:p>
          <a:p>
            <a:r>
              <a:rPr lang="en-US" sz="1400" dirty="0" smtClean="0">
                <a:latin typeface="Segoe UI" panose="020B0502040204020203" pitchFamily="34" charset="0"/>
                <a:ea typeface="Segoe UI" panose="020B0502040204020203" pitchFamily="34" charset="0"/>
                <a:cs typeface="Segoe UI" panose="020B0502040204020203" pitchFamily="34" charset="0"/>
              </a:rPr>
              <a:t>Library of Congress</a:t>
            </a:r>
          </a:p>
          <a:p>
            <a:r>
              <a:rPr lang="en-US" sz="1400" dirty="0" smtClean="0">
                <a:latin typeface="Segoe UI" panose="020B0502040204020203" pitchFamily="34" charset="0"/>
                <a:ea typeface="Segoe UI" panose="020B0502040204020203" pitchFamily="34" charset="0"/>
                <a:cs typeface="Segoe UI" panose="020B0502040204020203" pitchFamily="34" charset="0"/>
              </a:rPr>
              <a:t>NYPL</a:t>
            </a:r>
          </a:p>
          <a:p>
            <a:r>
              <a:rPr lang="en-US" sz="1400" dirty="0" smtClean="0">
                <a:latin typeface="Segoe UI" panose="020B0502040204020203" pitchFamily="34" charset="0"/>
                <a:ea typeface="Segoe UI" panose="020B0502040204020203" pitchFamily="34" charset="0"/>
                <a:cs typeface="Segoe UI" panose="020B0502040204020203" pitchFamily="34" charset="0"/>
              </a:rPr>
              <a:t>U Central Florida</a:t>
            </a:r>
          </a:p>
          <a:p>
            <a:r>
              <a:rPr lang="en-US" sz="1400" dirty="0" smtClean="0">
                <a:latin typeface="Segoe UI" panose="020B0502040204020203" pitchFamily="34" charset="0"/>
                <a:ea typeface="Segoe UI" panose="020B0502040204020203" pitchFamily="34" charset="0"/>
                <a:cs typeface="Segoe UI" panose="020B0502040204020203" pitchFamily="34" charset="0"/>
              </a:rPr>
              <a:t>U Illinois</a:t>
            </a:r>
          </a:p>
          <a:p>
            <a:r>
              <a:rPr lang="en-US" sz="1400" dirty="0" smtClean="0">
                <a:latin typeface="Segoe UI" panose="020B0502040204020203" pitchFamily="34" charset="0"/>
                <a:ea typeface="Segoe UI" panose="020B0502040204020203" pitchFamily="34" charset="0"/>
                <a:cs typeface="Segoe UI" panose="020B0502040204020203" pitchFamily="34" charset="0"/>
              </a:rPr>
              <a:t>U Kentucky</a:t>
            </a:r>
          </a:p>
          <a:p>
            <a:r>
              <a:rPr lang="en-US" sz="1400" dirty="0" smtClean="0">
                <a:latin typeface="Segoe UI" panose="020B0502040204020203" pitchFamily="34" charset="0"/>
                <a:ea typeface="Segoe UI" panose="020B0502040204020203" pitchFamily="34" charset="0"/>
                <a:cs typeface="Segoe UI" panose="020B0502040204020203" pitchFamily="34" charset="0"/>
              </a:rPr>
              <a:t>U New Hampshire</a:t>
            </a:r>
          </a:p>
          <a:p>
            <a:r>
              <a:rPr lang="en-US" sz="1400" dirty="0" smtClean="0">
                <a:latin typeface="Segoe UI" panose="020B0502040204020203" pitchFamily="34" charset="0"/>
                <a:ea typeface="Segoe UI" panose="020B0502040204020203" pitchFamily="34" charset="0"/>
                <a:cs typeface="Segoe UI" panose="020B0502040204020203" pitchFamily="34" charset="0"/>
              </a:rPr>
              <a:t>U Notre Dame</a:t>
            </a:r>
          </a:p>
          <a:p>
            <a:r>
              <a:rPr lang="en-US" sz="1400" dirty="0" smtClean="0">
                <a:latin typeface="Segoe UI" panose="020B0502040204020203" pitchFamily="34" charset="0"/>
                <a:ea typeface="Segoe UI" panose="020B0502040204020203" pitchFamily="34" charset="0"/>
                <a:cs typeface="Segoe UI" panose="020B0502040204020203" pitchFamily="34" charset="0"/>
              </a:rPr>
              <a:t>Yale</a:t>
            </a: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0" name="TextBox 9"/>
          <p:cNvSpPr txBox="1"/>
          <p:nvPr/>
        </p:nvSpPr>
        <p:spPr>
          <a:xfrm>
            <a:off x="2716372" y="2061066"/>
            <a:ext cx="2980093" cy="523220"/>
          </a:xfrm>
          <a:prstGeom prst="rect">
            <a:avLst/>
          </a:prstGeom>
          <a:solidFill>
            <a:schemeClr val="bg1"/>
          </a:solidFill>
          <a:ln>
            <a:solidFill>
              <a:srgbClr val="FF0000"/>
            </a:solidFill>
          </a:ln>
        </p:spPr>
        <p:txBody>
          <a:bodyPr wrap="square" rtlCol="0">
            <a:spAutoFit/>
          </a:bodyPr>
          <a:lstStyle/>
          <a:p>
            <a:r>
              <a:rPr lang="en-US" sz="1400" b="1" dirty="0" smtClean="0">
                <a:latin typeface="Segoe UI" panose="020B0502040204020203" pitchFamily="34" charset="0"/>
                <a:ea typeface="Segoe UI" panose="020B0502040204020203" pitchFamily="34" charset="0"/>
                <a:cs typeface="Segoe UI" panose="020B0502040204020203" pitchFamily="34" charset="0"/>
              </a:rPr>
              <a:t>Canada:</a:t>
            </a:r>
          </a:p>
          <a:p>
            <a:r>
              <a:rPr lang="en-US" sz="1400" dirty="0" smtClean="0">
                <a:latin typeface="Segoe UI" panose="020B0502040204020203" pitchFamily="34" charset="0"/>
                <a:ea typeface="Segoe UI" panose="020B0502040204020203" pitchFamily="34" charset="0"/>
                <a:cs typeface="Segoe UI" panose="020B0502040204020203" pitchFamily="34" charset="0"/>
              </a:rPr>
              <a:t>Carleton U,</a:t>
            </a:r>
            <a:r>
              <a:rPr lang="en-US" sz="1400" dirty="0">
                <a:latin typeface="Segoe UI" panose="020B0502040204020203" pitchFamily="34" charset="0"/>
                <a:ea typeface="Segoe UI" panose="020B0502040204020203" pitchFamily="34" charset="0"/>
                <a:cs typeface="Segoe UI" panose="020B0502040204020203" pitchFamily="34" charset="0"/>
              </a:rPr>
              <a:t> </a:t>
            </a:r>
            <a:r>
              <a:rPr lang="en-US" sz="1400" dirty="0" smtClean="0">
                <a:latin typeface="Segoe UI" panose="020B0502040204020203" pitchFamily="34" charset="0"/>
                <a:ea typeface="Segoe UI" panose="020B0502040204020203" pitchFamily="34" charset="0"/>
                <a:cs typeface="Segoe UI" panose="020B0502040204020203" pitchFamily="34" charset="0"/>
              </a:rPr>
              <a:t>Memorial U,</a:t>
            </a:r>
            <a:r>
              <a:rPr lang="en-US" sz="1400" dirty="0">
                <a:latin typeface="Segoe UI" panose="020B0502040204020203" pitchFamily="34" charset="0"/>
                <a:ea typeface="Segoe UI" panose="020B0502040204020203" pitchFamily="34" charset="0"/>
                <a:cs typeface="Segoe UI" panose="020B0502040204020203" pitchFamily="34" charset="0"/>
              </a:rPr>
              <a:t> </a:t>
            </a:r>
            <a:r>
              <a:rPr lang="en-US" sz="1400" dirty="0" smtClean="0">
                <a:latin typeface="Segoe UI" panose="020B0502040204020203" pitchFamily="34" charset="0"/>
                <a:ea typeface="Segoe UI" panose="020B0502040204020203" pitchFamily="34" charset="0"/>
                <a:cs typeface="Segoe UI" panose="020B0502040204020203" pitchFamily="34" charset="0"/>
              </a:rPr>
              <a:t>U Ottawa</a:t>
            </a:r>
          </a:p>
        </p:txBody>
      </p:sp>
      <p:sp>
        <p:nvSpPr>
          <p:cNvPr id="12" name="TextBox 11"/>
          <p:cNvSpPr txBox="1"/>
          <p:nvPr/>
        </p:nvSpPr>
        <p:spPr>
          <a:xfrm>
            <a:off x="6314303" y="4418477"/>
            <a:ext cx="2452870" cy="1384995"/>
          </a:xfrm>
          <a:prstGeom prst="rect">
            <a:avLst/>
          </a:prstGeom>
          <a:solidFill>
            <a:schemeClr val="bg1"/>
          </a:solidFill>
          <a:ln>
            <a:solidFill>
              <a:srgbClr val="FF0000"/>
            </a:solidFill>
          </a:ln>
        </p:spPr>
        <p:txBody>
          <a:bodyPr wrap="square" rtlCol="0">
            <a:spAutoFit/>
          </a:bodyPr>
          <a:lstStyle/>
          <a:p>
            <a:r>
              <a:rPr lang="en-US" sz="1400" b="1" dirty="0" smtClean="0">
                <a:latin typeface="Segoe UI" panose="020B0502040204020203" pitchFamily="34" charset="0"/>
                <a:ea typeface="Segoe UI" panose="020B0502040204020203" pitchFamily="34" charset="0"/>
                <a:cs typeface="Segoe UI" panose="020B0502040204020203" pitchFamily="34" charset="0"/>
              </a:rPr>
              <a:t>UK:</a:t>
            </a:r>
          </a:p>
          <a:p>
            <a:r>
              <a:rPr lang="en-US" sz="1400" dirty="0" smtClean="0">
                <a:latin typeface="Segoe UI" panose="020B0502040204020203" pitchFamily="34" charset="0"/>
                <a:ea typeface="Segoe UI" panose="020B0502040204020203" pitchFamily="34" charset="0"/>
                <a:cs typeface="Segoe UI" panose="020B0502040204020203" pitchFamily="34" charset="0"/>
              </a:rPr>
              <a:t>British Library</a:t>
            </a:r>
          </a:p>
          <a:p>
            <a:r>
              <a:rPr lang="en-US" sz="1400" dirty="0" smtClean="0">
                <a:latin typeface="Segoe UI" panose="020B0502040204020203" pitchFamily="34" charset="0"/>
                <a:ea typeface="Segoe UI" panose="020B0502040204020203" pitchFamily="34" charset="0"/>
                <a:cs typeface="Segoe UI" panose="020B0502040204020203" pitchFamily="34" charset="0"/>
              </a:rPr>
              <a:t>Cambridge U</a:t>
            </a:r>
          </a:p>
          <a:p>
            <a:r>
              <a:rPr lang="en-US" sz="1400" dirty="0" smtClean="0">
                <a:latin typeface="Segoe UI" panose="020B0502040204020203" pitchFamily="34" charset="0"/>
                <a:ea typeface="Segoe UI" panose="020B0502040204020203" pitchFamily="34" charset="0"/>
                <a:cs typeface="Segoe UI" panose="020B0502040204020203" pitchFamily="34" charset="0"/>
              </a:rPr>
              <a:t>Edinburgh U</a:t>
            </a:r>
          </a:p>
          <a:p>
            <a:r>
              <a:rPr lang="en-US" sz="1400" dirty="0" smtClean="0">
                <a:latin typeface="Segoe UI" panose="020B0502040204020203" pitchFamily="34" charset="0"/>
                <a:ea typeface="Segoe UI" panose="020B0502040204020203" pitchFamily="34" charset="0"/>
                <a:cs typeface="Segoe UI" panose="020B0502040204020203" pitchFamily="34" charset="0"/>
              </a:rPr>
              <a:t>King’s College London</a:t>
            </a:r>
          </a:p>
          <a:p>
            <a:r>
              <a:rPr lang="en-US" sz="1400" dirty="0" smtClean="0">
                <a:latin typeface="Segoe UI" panose="020B0502040204020203" pitchFamily="34" charset="0"/>
                <a:ea typeface="Segoe UI" panose="020B0502040204020203" pitchFamily="34" charset="0"/>
                <a:cs typeface="Segoe UI" panose="020B0502040204020203" pitchFamily="34" charset="0"/>
              </a:rPr>
              <a:t>National Library of Scotland</a:t>
            </a: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4" name="TextBox 13"/>
          <p:cNvSpPr txBox="1"/>
          <p:nvPr/>
        </p:nvSpPr>
        <p:spPr>
          <a:xfrm>
            <a:off x="5432853" y="3191666"/>
            <a:ext cx="2452870" cy="1169551"/>
          </a:xfrm>
          <a:prstGeom prst="rect">
            <a:avLst/>
          </a:prstGeom>
          <a:solidFill>
            <a:schemeClr val="bg1"/>
          </a:solidFill>
          <a:ln>
            <a:solidFill>
              <a:srgbClr val="FF0000"/>
            </a:solidFill>
          </a:ln>
        </p:spPr>
        <p:txBody>
          <a:bodyPr wrap="square" rtlCol="0">
            <a:spAutoFit/>
          </a:bodyPr>
          <a:lstStyle/>
          <a:p>
            <a:r>
              <a:rPr lang="en-US" sz="1400" b="1" dirty="0" smtClean="0">
                <a:latin typeface="Segoe UI" panose="020B0502040204020203" pitchFamily="34" charset="0"/>
                <a:ea typeface="Segoe UI" panose="020B0502040204020203" pitchFamily="34" charset="0"/>
                <a:cs typeface="Segoe UI" panose="020B0502040204020203" pitchFamily="34" charset="0"/>
              </a:rPr>
              <a:t>Ireland:</a:t>
            </a:r>
          </a:p>
          <a:p>
            <a:r>
              <a:rPr lang="en-US" sz="1400" dirty="0" smtClean="0">
                <a:latin typeface="Segoe UI" panose="020B0502040204020203" pitchFamily="34" charset="0"/>
                <a:ea typeface="Segoe UI" panose="020B0502040204020203" pitchFamily="34" charset="0"/>
                <a:cs typeface="Segoe UI" panose="020B0502040204020203" pitchFamily="34" charset="0"/>
              </a:rPr>
              <a:t>National Library of Ireland</a:t>
            </a:r>
          </a:p>
          <a:p>
            <a:r>
              <a:rPr lang="en-US" sz="1400" dirty="0" smtClean="0">
                <a:latin typeface="Segoe UI" panose="020B0502040204020203" pitchFamily="34" charset="0"/>
                <a:ea typeface="Segoe UI" panose="020B0502040204020203" pitchFamily="34" charset="0"/>
                <a:cs typeface="Segoe UI" panose="020B0502040204020203" pitchFamily="34" charset="0"/>
              </a:rPr>
              <a:t>Trinity College Dublin</a:t>
            </a:r>
          </a:p>
          <a:p>
            <a:r>
              <a:rPr lang="en-US" sz="1400" dirty="0" smtClean="0">
                <a:latin typeface="Segoe UI" panose="020B0502040204020203" pitchFamily="34" charset="0"/>
                <a:ea typeface="Segoe UI" panose="020B0502040204020203" pitchFamily="34" charset="0"/>
                <a:cs typeface="Segoe UI" panose="020B0502040204020203" pitchFamily="34" charset="0"/>
              </a:rPr>
              <a:t>U College Dublin</a:t>
            </a:r>
          </a:p>
          <a:p>
            <a:r>
              <a:rPr lang="en-US" sz="1400" dirty="0" smtClean="0">
                <a:latin typeface="Segoe UI" panose="020B0502040204020203" pitchFamily="34" charset="0"/>
                <a:ea typeface="Segoe UI" panose="020B0502040204020203" pitchFamily="34" charset="0"/>
                <a:cs typeface="Segoe UI" panose="020B0502040204020203" pitchFamily="34" charset="0"/>
              </a:rPr>
              <a:t>U College Cork</a:t>
            </a:r>
            <a:endParaRPr lang="en-US" sz="1400" dirty="0">
              <a:latin typeface="Segoe UI" panose="020B0502040204020203" pitchFamily="34" charset="0"/>
              <a:ea typeface="Segoe UI" panose="020B0502040204020203" pitchFamily="34" charset="0"/>
              <a:cs typeface="Segoe UI" panose="020B0502040204020203" pitchFamily="34" charset="0"/>
            </a:endParaRPr>
          </a:p>
        </p:txBody>
      </p:sp>
      <p:sp>
        <p:nvSpPr>
          <p:cNvPr id="5" name="Title 4"/>
          <p:cNvSpPr>
            <a:spLocks noGrp="1"/>
          </p:cNvSpPr>
          <p:nvPr>
            <p:ph type="title"/>
          </p:nvPr>
        </p:nvSpPr>
        <p:spPr>
          <a:xfrm>
            <a:off x="376826" y="95474"/>
            <a:ext cx="7886700" cy="1325563"/>
          </a:xfrm>
        </p:spPr>
        <p:txBody>
          <a:bodyPr>
            <a:normAutofit fontScale="90000"/>
          </a:bodyPr>
          <a:lstStyle/>
          <a:p>
            <a:r>
              <a:rPr lang="en-US" dirty="0"/>
              <a:t>Mapping Library Coverage of Irish Rebellions</a:t>
            </a:r>
            <a:br>
              <a:rPr lang="en-US" dirty="0"/>
            </a:br>
            <a:endParaRPr lang="en-US" dirty="0"/>
          </a:p>
        </p:txBody>
      </p:sp>
    </p:spTree>
    <p:extLst>
      <p:ext uri="{BB962C8B-B14F-4D97-AF65-F5344CB8AC3E}">
        <p14:creationId xmlns:p14="http://schemas.microsoft.com/office/powerpoint/2010/main" val="799869756"/>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brazenheadire3.JPG"/>
          <p:cNvPicPr>
            <a:picLocks noChangeAspect="1"/>
          </p:cNvPicPr>
          <p:nvPr/>
        </p:nvPicPr>
        <p:blipFill>
          <a:blip r:embed="rId3" cstate="print"/>
          <a:stretch>
            <a:fillRect/>
          </a:stretch>
        </p:blipFill>
        <p:spPr>
          <a:xfrm>
            <a:off x="-31174" y="2817563"/>
            <a:ext cx="4917885" cy="3688415"/>
          </a:xfrm>
          <a:prstGeom prst="rect">
            <a:avLst/>
          </a:prstGeom>
        </p:spPr>
      </p:pic>
      <p:pic>
        <p:nvPicPr>
          <p:cNvPr id="23" name="Picture 22" descr="brazenhead.jpg"/>
          <p:cNvPicPr>
            <a:picLocks noChangeAspect="1"/>
          </p:cNvPicPr>
          <p:nvPr/>
        </p:nvPicPr>
        <p:blipFill>
          <a:blip r:embed="rId4" cstate="print"/>
          <a:stretch>
            <a:fillRect/>
          </a:stretch>
        </p:blipFill>
        <p:spPr>
          <a:xfrm>
            <a:off x="4886712" y="2817563"/>
            <a:ext cx="4257288" cy="3675457"/>
          </a:xfrm>
          <a:prstGeom prst="rect">
            <a:avLst/>
          </a:prstGeom>
        </p:spPr>
      </p:pic>
      <p:sp>
        <p:nvSpPr>
          <p:cNvPr id="21" name="Text Placeholder 20"/>
          <p:cNvSpPr>
            <a:spLocks noGrp="1"/>
          </p:cNvSpPr>
          <p:nvPr>
            <p:ph type="body" sz="quarter" idx="4294967295"/>
          </p:nvPr>
        </p:nvSpPr>
        <p:spPr>
          <a:xfrm>
            <a:off x="1828800" y="1965325"/>
            <a:ext cx="7315200" cy="457200"/>
          </a:xfrm>
        </p:spPr>
        <p:txBody>
          <a:bodyPr>
            <a:normAutofit lnSpcReduction="10000"/>
          </a:bodyPr>
          <a:lstStyle/>
          <a:p>
            <a:r>
              <a:rPr lang="en-US" dirty="0" smtClean="0"/>
              <a:t>Dublin Public Libraries</a:t>
            </a:r>
            <a:endParaRPr lang="en-US" dirty="0"/>
          </a:p>
        </p:txBody>
      </p:sp>
      <p:pic>
        <p:nvPicPr>
          <p:cNvPr id="1026" name="Picture 2" descr="http://www.ucd.ie/t4cms/UCD_General_1_We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359" y="0"/>
            <a:ext cx="10545315" cy="2804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762022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6826" y="1787318"/>
            <a:ext cx="8437698" cy="3737048"/>
          </a:xfrm>
          <a:prstGeom prst="rect">
            <a:avLst/>
          </a:prstGeom>
        </p:spPr>
      </p:pic>
      <p:sp>
        <p:nvSpPr>
          <p:cNvPr id="6" name="TextBox 5"/>
          <p:cNvSpPr txBox="1"/>
          <p:nvPr/>
        </p:nvSpPr>
        <p:spPr>
          <a:xfrm>
            <a:off x="709105" y="5858626"/>
            <a:ext cx="7976342" cy="400110"/>
          </a:xfrm>
          <a:prstGeom prst="rect">
            <a:avLst/>
          </a:prstGeom>
          <a:noFill/>
        </p:spPr>
        <p:txBody>
          <a:bodyPr wrap="square" rtlCol="0">
            <a:spAutoFit/>
          </a:bodyPr>
          <a:lstStyle/>
          <a:p>
            <a:r>
              <a:rPr lang="en-US" sz="2000" b="1" dirty="0" smtClean="0">
                <a:latin typeface="Segoe UI" panose="020B0502040204020203" pitchFamily="34" charset="0"/>
                <a:ea typeface="Segoe UI" panose="020B0502040204020203" pitchFamily="34" charset="0"/>
                <a:cs typeface="Segoe UI" panose="020B0502040204020203" pitchFamily="34" charset="0"/>
              </a:rPr>
              <a:t>Regional concentrations </a:t>
            </a:r>
            <a:r>
              <a:rPr lang="en-US" sz="2000" dirty="0" smtClean="0">
                <a:latin typeface="Segoe UI" panose="020B0502040204020203" pitchFamily="34" charset="0"/>
                <a:ea typeface="Segoe UI" panose="020B0502040204020203" pitchFamily="34" charset="0"/>
                <a:cs typeface="Segoe UI" panose="020B0502040204020203" pitchFamily="34" charset="0"/>
              </a:rPr>
              <a:t>of excellence become more evident</a:t>
            </a:r>
            <a:endParaRPr lang="en-US" sz="2000" dirty="0">
              <a:latin typeface="Segoe UI" panose="020B0502040204020203" pitchFamily="34" charset="0"/>
              <a:ea typeface="Segoe UI" panose="020B0502040204020203" pitchFamily="34" charset="0"/>
              <a:cs typeface="Segoe UI" panose="020B0502040204020203" pitchFamily="34" charset="0"/>
            </a:endParaRPr>
          </a:p>
        </p:txBody>
      </p:sp>
      <p:sp>
        <p:nvSpPr>
          <p:cNvPr id="2" name="Title 1"/>
          <p:cNvSpPr>
            <a:spLocks noGrp="1"/>
          </p:cNvSpPr>
          <p:nvPr>
            <p:ph type="title"/>
          </p:nvPr>
        </p:nvSpPr>
        <p:spPr/>
        <p:txBody>
          <a:bodyPr>
            <a:normAutofit fontScale="90000"/>
          </a:bodyPr>
          <a:lstStyle/>
          <a:p>
            <a:r>
              <a:rPr lang="en-US" dirty="0"/>
              <a:t>Mapping Library Coverage of Irish Rebellions</a:t>
            </a:r>
            <a:br>
              <a:rPr lang="en-US" dirty="0"/>
            </a:br>
            <a:endParaRPr lang="en-US" dirty="0"/>
          </a:p>
        </p:txBody>
      </p:sp>
    </p:spTree>
    <p:extLst>
      <p:ext uri="{BB962C8B-B14F-4D97-AF65-F5344CB8AC3E}">
        <p14:creationId xmlns:p14="http://schemas.microsoft.com/office/powerpoint/2010/main" val="2199299003"/>
      </p:ext>
    </p:extLst>
  </p:cSld>
  <p:clrMapOvr>
    <a:masterClrMapping/>
  </p:clrMapOvr>
  <p:transition spd="slow">
    <p:push/>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6826" y="1555829"/>
            <a:ext cx="8437698" cy="3737048"/>
          </a:xfrm>
          <a:prstGeom prst="rect">
            <a:avLst/>
          </a:prstGeom>
        </p:spPr>
      </p:pic>
      <p:sp>
        <p:nvSpPr>
          <p:cNvPr id="8" name="TextBox 7"/>
          <p:cNvSpPr txBox="1"/>
          <p:nvPr/>
        </p:nvSpPr>
        <p:spPr>
          <a:xfrm>
            <a:off x="376825" y="5672161"/>
            <a:ext cx="8594180" cy="400110"/>
          </a:xfrm>
          <a:prstGeom prst="rect">
            <a:avLst/>
          </a:prstGeom>
          <a:noFill/>
        </p:spPr>
        <p:txBody>
          <a:bodyPr wrap="square" rtlCol="0">
            <a:spAutoFit/>
          </a:bodyPr>
          <a:lstStyle/>
          <a:p>
            <a:r>
              <a:rPr lang="en-US" sz="2000" b="1" dirty="0" smtClean="0">
                <a:latin typeface="Segoe UI" panose="020B0502040204020203" pitchFamily="34" charset="0"/>
                <a:ea typeface="Segoe UI" panose="020B0502040204020203" pitchFamily="34" charset="0"/>
                <a:cs typeface="Segoe UI" panose="020B0502040204020203" pitchFamily="34" charset="0"/>
              </a:rPr>
              <a:t>New England </a:t>
            </a:r>
            <a:r>
              <a:rPr lang="en-US" sz="2000" dirty="0" smtClean="0">
                <a:latin typeface="Segoe UI" panose="020B0502040204020203" pitchFamily="34" charset="0"/>
                <a:ea typeface="Segoe UI" panose="020B0502040204020203" pitchFamily="34" charset="0"/>
                <a:cs typeface="Segoe UI" panose="020B0502040204020203" pitchFamily="34" charset="0"/>
              </a:rPr>
              <a:t>repositories provide broad coverage of </a:t>
            </a:r>
            <a:r>
              <a:rPr lang="en-US" sz="2000" b="1" dirty="0" smtClean="0">
                <a:latin typeface="Segoe UI" panose="020B0502040204020203" pitchFamily="34" charset="0"/>
                <a:ea typeface="Segoe UI" panose="020B0502040204020203" pitchFamily="34" charset="0"/>
                <a:cs typeface="Segoe UI" panose="020B0502040204020203" pitchFamily="34" charset="0"/>
              </a:rPr>
              <a:t>multiple rebellions</a:t>
            </a:r>
            <a:endParaRPr lang="en-US" sz="2000" b="1" dirty="0">
              <a:latin typeface="Segoe UI" panose="020B0502040204020203" pitchFamily="34" charset="0"/>
              <a:ea typeface="Segoe UI" panose="020B0502040204020203" pitchFamily="34" charset="0"/>
              <a:cs typeface="Segoe UI" panose="020B0502040204020203" pitchFamily="34" charset="0"/>
            </a:endParaRPr>
          </a:p>
        </p:txBody>
      </p:sp>
      <p:cxnSp>
        <p:nvCxnSpPr>
          <p:cNvPr id="10" name="Straight Arrow Connector 9"/>
          <p:cNvCxnSpPr/>
          <p:nvPr/>
        </p:nvCxnSpPr>
        <p:spPr>
          <a:xfrm flipH="1" flipV="1">
            <a:off x="4035827" y="3757638"/>
            <a:ext cx="919230" cy="476512"/>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955058" y="4090310"/>
            <a:ext cx="3859465" cy="1200329"/>
          </a:xfrm>
          <a:prstGeom prst="rect">
            <a:avLst/>
          </a:prstGeom>
          <a:solidFill>
            <a:schemeClr val="bg1"/>
          </a:solidFill>
        </p:spPr>
        <p:txBody>
          <a:bodyPr wrap="square" rtlCol="0">
            <a:spAutoFit/>
          </a:bodyPr>
          <a:lstStyle/>
          <a:p>
            <a:r>
              <a:rPr lang="en-US" b="1" dirty="0" smtClean="0"/>
              <a:t>Boston College</a:t>
            </a:r>
            <a:r>
              <a:rPr lang="en-US" dirty="0" smtClean="0"/>
              <a:t>, </a:t>
            </a:r>
            <a:r>
              <a:rPr lang="en-US" b="1" dirty="0" smtClean="0"/>
              <a:t>Harvard</a:t>
            </a:r>
            <a:r>
              <a:rPr lang="en-US" dirty="0" smtClean="0"/>
              <a:t>, </a:t>
            </a:r>
            <a:r>
              <a:rPr lang="en-US" b="1" dirty="0" smtClean="0"/>
              <a:t>the University of New Hampshire</a:t>
            </a:r>
            <a:r>
              <a:rPr lang="en-US" b="1" dirty="0"/>
              <a:t> </a:t>
            </a:r>
            <a:r>
              <a:rPr lang="en-US" dirty="0" smtClean="0"/>
              <a:t>and </a:t>
            </a:r>
            <a:r>
              <a:rPr lang="en-US" b="1" dirty="0" smtClean="0"/>
              <a:t>Yale</a:t>
            </a:r>
            <a:r>
              <a:rPr lang="en-US" dirty="0" smtClean="0"/>
              <a:t> have substantial coverage for several Irish rebellions</a:t>
            </a:r>
            <a:endParaRPr lang="en-US" dirty="0"/>
          </a:p>
        </p:txBody>
      </p:sp>
      <p:sp>
        <p:nvSpPr>
          <p:cNvPr id="2" name="Title 1"/>
          <p:cNvSpPr>
            <a:spLocks noGrp="1"/>
          </p:cNvSpPr>
          <p:nvPr>
            <p:ph type="title"/>
          </p:nvPr>
        </p:nvSpPr>
        <p:spPr>
          <a:xfrm>
            <a:off x="552092" y="230266"/>
            <a:ext cx="7886700" cy="1325563"/>
          </a:xfrm>
        </p:spPr>
        <p:txBody>
          <a:bodyPr>
            <a:normAutofit fontScale="90000"/>
          </a:bodyPr>
          <a:lstStyle/>
          <a:p>
            <a:r>
              <a:rPr lang="en-US" dirty="0"/>
              <a:t>Mapping Library Coverage of Irish Rebellions</a:t>
            </a:r>
            <a:br>
              <a:rPr lang="en-US" dirty="0"/>
            </a:br>
            <a:endParaRPr lang="en-US" dirty="0"/>
          </a:p>
        </p:txBody>
      </p:sp>
    </p:spTree>
    <p:extLst>
      <p:ext uri="{BB962C8B-B14F-4D97-AF65-F5344CB8AC3E}">
        <p14:creationId xmlns:p14="http://schemas.microsoft.com/office/powerpoint/2010/main" val="1399780699"/>
      </p:ext>
    </p:extLst>
  </p:cSld>
  <p:clrMapOvr>
    <a:masterClrMapping/>
  </p:clrMapOvr>
  <p:transition spd="slow">
    <p:push/>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6826" y="1590550"/>
            <a:ext cx="8437698" cy="3737048"/>
          </a:xfrm>
          <a:prstGeom prst="rect">
            <a:avLst/>
          </a:prstGeom>
        </p:spPr>
      </p:pic>
      <p:sp>
        <p:nvSpPr>
          <p:cNvPr id="7" name="TextBox 6"/>
          <p:cNvSpPr txBox="1"/>
          <p:nvPr/>
        </p:nvSpPr>
        <p:spPr>
          <a:xfrm>
            <a:off x="345989" y="5632451"/>
            <a:ext cx="8468535" cy="707886"/>
          </a:xfrm>
          <a:prstGeom prst="rect">
            <a:avLst/>
          </a:prstGeom>
          <a:noFill/>
        </p:spPr>
        <p:txBody>
          <a:bodyPr wrap="square" rtlCol="0">
            <a:spAutoFit/>
          </a:bodyPr>
          <a:lstStyle/>
          <a:p>
            <a:r>
              <a:rPr lang="en-US" sz="2000" dirty="0" smtClean="0">
                <a:latin typeface="Segoe UI" panose="020B0502040204020203" pitchFamily="34" charset="0"/>
                <a:ea typeface="Segoe UI" panose="020B0502040204020203" pitchFamily="34" charset="0"/>
                <a:cs typeface="Segoe UI" panose="020B0502040204020203" pitchFamily="34" charset="0"/>
              </a:rPr>
              <a:t>Repositories in the </a:t>
            </a:r>
            <a:r>
              <a:rPr lang="en-US" sz="2000" b="1" dirty="0" smtClean="0">
                <a:latin typeface="Segoe UI" panose="020B0502040204020203" pitchFamily="34" charset="0"/>
                <a:ea typeface="Segoe UI" panose="020B0502040204020203" pitchFamily="34" charset="0"/>
                <a:cs typeface="Segoe UI" panose="020B0502040204020203" pitchFamily="34" charset="0"/>
              </a:rPr>
              <a:t>Midwest</a:t>
            </a:r>
            <a:r>
              <a:rPr lang="en-US" sz="2000" dirty="0" smtClean="0">
                <a:latin typeface="Segoe UI" panose="020B0502040204020203" pitchFamily="34" charset="0"/>
                <a:ea typeface="Segoe UI" panose="020B0502040204020203" pitchFamily="34" charset="0"/>
                <a:cs typeface="Segoe UI" panose="020B0502040204020203" pitchFamily="34" charset="0"/>
              </a:rPr>
              <a:t> are centers of excellence for literature on </a:t>
            </a:r>
            <a:r>
              <a:rPr lang="en-US" sz="2000" b="1" dirty="0" smtClean="0">
                <a:latin typeface="Segoe UI" panose="020B0502040204020203" pitchFamily="34" charset="0"/>
                <a:ea typeface="Segoe UI" panose="020B0502040204020203" pitchFamily="34" charset="0"/>
                <a:cs typeface="Segoe UI" panose="020B0502040204020203" pitchFamily="34" charset="0"/>
              </a:rPr>
              <a:t>Emmet’s Rebellion (1803)</a:t>
            </a:r>
            <a:r>
              <a:rPr lang="en-US" sz="2000" dirty="0">
                <a:latin typeface="Segoe UI" panose="020B0502040204020203" pitchFamily="34" charset="0"/>
                <a:ea typeface="Segoe UI" panose="020B0502040204020203" pitchFamily="34" charset="0"/>
                <a:cs typeface="Segoe UI" panose="020B0502040204020203" pitchFamily="34" charset="0"/>
              </a:rPr>
              <a:t>.</a:t>
            </a:r>
            <a:endParaRPr lang="en-US" sz="2000" b="1" dirty="0">
              <a:latin typeface="Segoe UI" panose="020B0502040204020203" pitchFamily="34" charset="0"/>
              <a:ea typeface="Segoe UI" panose="020B0502040204020203" pitchFamily="34" charset="0"/>
              <a:cs typeface="Segoe UI" panose="020B0502040204020203" pitchFamily="34" charset="0"/>
            </a:endParaRPr>
          </a:p>
        </p:txBody>
      </p:sp>
      <p:cxnSp>
        <p:nvCxnSpPr>
          <p:cNvPr id="9" name="Straight Arrow Connector 8"/>
          <p:cNvCxnSpPr/>
          <p:nvPr/>
        </p:nvCxnSpPr>
        <p:spPr>
          <a:xfrm flipH="1" flipV="1">
            <a:off x="3299254" y="3737532"/>
            <a:ext cx="1049341" cy="50662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348595" y="4124158"/>
            <a:ext cx="4465929" cy="1200329"/>
          </a:xfrm>
          <a:prstGeom prst="rect">
            <a:avLst/>
          </a:prstGeom>
          <a:solidFill>
            <a:schemeClr val="bg1"/>
          </a:solidFill>
        </p:spPr>
        <p:txBody>
          <a:bodyPr wrap="square" rtlCol="0">
            <a:spAutoFit/>
          </a:bodyPr>
          <a:lstStyle/>
          <a:p>
            <a:r>
              <a:rPr lang="en-US" b="1" dirty="0" smtClean="0"/>
              <a:t>Notre Dame </a:t>
            </a:r>
            <a:r>
              <a:rPr lang="en-US" dirty="0" smtClean="0"/>
              <a:t>has good coverage for Easter Rising, Emmet’s Rebellion and Rebellion of 1798; </a:t>
            </a:r>
            <a:r>
              <a:rPr lang="en-US" b="1" dirty="0" smtClean="0"/>
              <a:t>University of Illinois </a:t>
            </a:r>
            <a:r>
              <a:rPr lang="en-US" dirty="0" smtClean="0"/>
              <a:t>has good coverage of Emmet’s Rebellion</a:t>
            </a:r>
            <a:endParaRPr lang="en-US" dirty="0"/>
          </a:p>
        </p:txBody>
      </p:sp>
      <p:sp>
        <p:nvSpPr>
          <p:cNvPr id="2" name="Title 1"/>
          <p:cNvSpPr>
            <a:spLocks noGrp="1"/>
          </p:cNvSpPr>
          <p:nvPr>
            <p:ph type="title"/>
          </p:nvPr>
        </p:nvSpPr>
        <p:spPr>
          <a:xfrm>
            <a:off x="636906" y="264987"/>
            <a:ext cx="7886700" cy="1325563"/>
          </a:xfrm>
        </p:spPr>
        <p:txBody>
          <a:bodyPr>
            <a:normAutofit fontScale="90000"/>
          </a:bodyPr>
          <a:lstStyle/>
          <a:p>
            <a:r>
              <a:rPr lang="en-US" dirty="0"/>
              <a:t>Mapping Library Coverage of Irish Rebellions</a:t>
            </a:r>
            <a:br>
              <a:rPr lang="en-US" dirty="0"/>
            </a:br>
            <a:endParaRPr lang="en-US" dirty="0"/>
          </a:p>
        </p:txBody>
      </p:sp>
    </p:spTree>
    <p:extLst>
      <p:ext uri="{BB962C8B-B14F-4D97-AF65-F5344CB8AC3E}">
        <p14:creationId xmlns:p14="http://schemas.microsoft.com/office/powerpoint/2010/main" val="1378834268"/>
      </p:ext>
    </p:extLst>
  </p:cSld>
  <p:clrMapOvr>
    <a:masterClrMapping/>
  </p:clrMapOvr>
  <p:transition spd="slow">
    <p:push/>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76826" y="1741018"/>
            <a:ext cx="8437698" cy="3737048"/>
          </a:xfrm>
          <a:prstGeom prst="rect">
            <a:avLst/>
          </a:prstGeom>
        </p:spPr>
      </p:pic>
      <p:sp>
        <p:nvSpPr>
          <p:cNvPr id="7" name="TextBox 6"/>
          <p:cNvSpPr txBox="1"/>
          <p:nvPr/>
        </p:nvSpPr>
        <p:spPr>
          <a:xfrm>
            <a:off x="345989" y="5782919"/>
            <a:ext cx="8798011" cy="400110"/>
          </a:xfrm>
          <a:prstGeom prst="rect">
            <a:avLst/>
          </a:prstGeom>
          <a:noFill/>
        </p:spPr>
        <p:txBody>
          <a:bodyPr wrap="square" rtlCol="0">
            <a:spAutoFit/>
          </a:bodyPr>
          <a:lstStyle/>
          <a:p>
            <a:r>
              <a:rPr lang="en-US" sz="2000" dirty="0" smtClean="0">
                <a:latin typeface="Segoe UI" panose="020B0502040204020203" pitchFamily="34" charset="0"/>
                <a:ea typeface="Segoe UI" panose="020B0502040204020203" pitchFamily="34" charset="0"/>
                <a:cs typeface="Segoe UI" panose="020B0502040204020203" pitchFamily="34" charset="0"/>
              </a:rPr>
              <a:t>If </a:t>
            </a:r>
            <a:r>
              <a:rPr lang="en-US" sz="2000" b="1" dirty="0" smtClean="0">
                <a:latin typeface="Segoe UI" panose="020B0502040204020203" pitchFamily="34" charset="0"/>
                <a:ea typeface="Segoe UI" panose="020B0502040204020203" pitchFamily="34" charset="0"/>
                <a:cs typeface="Segoe UI" panose="020B0502040204020203" pitchFamily="34" charset="0"/>
              </a:rPr>
              <a:t>Rebellion of 1641</a:t>
            </a:r>
            <a:r>
              <a:rPr lang="en-US" sz="2000" dirty="0" smtClean="0">
                <a:latin typeface="Segoe UI" panose="020B0502040204020203" pitchFamily="34" charset="0"/>
                <a:ea typeface="Segoe UI" panose="020B0502040204020203" pitchFamily="34" charset="0"/>
                <a:cs typeface="Segoe UI" panose="020B0502040204020203" pitchFamily="34" charset="0"/>
              </a:rPr>
              <a:t> is a focus, </a:t>
            </a:r>
            <a:r>
              <a:rPr lang="en-US" sz="2000" b="1" dirty="0" smtClean="0">
                <a:latin typeface="Segoe UI" panose="020B0502040204020203" pitchFamily="34" charset="0"/>
                <a:ea typeface="Segoe UI" panose="020B0502040204020203" pitchFamily="34" charset="0"/>
                <a:cs typeface="Segoe UI" panose="020B0502040204020203" pitchFamily="34" charset="0"/>
              </a:rPr>
              <a:t>Newfoundland </a:t>
            </a:r>
            <a:r>
              <a:rPr lang="en-US" sz="2000" dirty="0" smtClean="0">
                <a:latin typeface="Segoe UI" panose="020B0502040204020203" pitchFamily="34" charset="0"/>
                <a:ea typeface="Segoe UI" panose="020B0502040204020203" pitchFamily="34" charset="0"/>
                <a:cs typeface="Segoe UI" panose="020B0502040204020203" pitchFamily="34" charset="0"/>
              </a:rPr>
              <a:t>is the destination of choice.</a:t>
            </a:r>
            <a:endParaRPr lang="en-US" sz="2000" dirty="0">
              <a:latin typeface="Segoe UI" panose="020B0502040204020203" pitchFamily="34" charset="0"/>
              <a:ea typeface="Segoe UI" panose="020B0502040204020203" pitchFamily="34" charset="0"/>
              <a:cs typeface="Segoe UI" panose="020B0502040204020203" pitchFamily="34" charset="0"/>
            </a:endParaRPr>
          </a:p>
        </p:txBody>
      </p:sp>
      <p:cxnSp>
        <p:nvCxnSpPr>
          <p:cNvPr id="9" name="Straight Arrow Connector 8"/>
          <p:cNvCxnSpPr/>
          <p:nvPr/>
        </p:nvCxnSpPr>
        <p:spPr>
          <a:xfrm flipV="1">
            <a:off x="4633784" y="3702647"/>
            <a:ext cx="0" cy="1223319"/>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094244" y="4822630"/>
            <a:ext cx="4720281" cy="646331"/>
          </a:xfrm>
          <a:prstGeom prst="rect">
            <a:avLst/>
          </a:prstGeom>
          <a:solidFill>
            <a:schemeClr val="bg1"/>
          </a:solidFill>
        </p:spPr>
        <p:txBody>
          <a:bodyPr wrap="square" rtlCol="0">
            <a:spAutoFit/>
          </a:bodyPr>
          <a:lstStyle/>
          <a:p>
            <a:r>
              <a:rPr lang="en-US" b="1" dirty="0" smtClean="0"/>
              <a:t>Memorial University </a:t>
            </a:r>
            <a:r>
              <a:rPr lang="en-US" dirty="0" smtClean="0"/>
              <a:t>holds 46% of the published literature on the Rebellion of 1641 </a:t>
            </a:r>
            <a:endParaRPr lang="en-US" dirty="0"/>
          </a:p>
        </p:txBody>
      </p:sp>
      <p:sp>
        <p:nvSpPr>
          <p:cNvPr id="2" name="Title 1"/>
          <p:cNvSpPr>
            <a:spLocks noGrp="1"/>
          </p:cNvSpPr>
          <p:nvPr>
            <p:ph type="title"/>
          </p:nvPr>
        </p:nvSpPr>
        <p:spPr/>
        <p:txBody>
          <a:bodyPr>
            <a:normAutofit fontScale="90000"/>
          </a:bodyPr>
          <a:lstStyle/>
          <a:p>
            <a:r>
              <a:rPr lang="en-US" dirty="0"/>
              <a:t>Mapping Library Coverage of Irish Rebellions</a:t>
            </a:r>
            <a:br>
              <a:rPr lang="en-US" dirty="0"/>
            </a:br>
            <a:endParaRPr lang="en-US" dirty="0"/>
          </a:p>
        </p:txBody>
      </p:sp>
    </p:spTree>
    <p:extLst>
      <p:ext uri="{BB962C8B-B14F-4D97-AF65-F5344CB8AC3E}">
        <p14:creationId xmlns:p14="http://schemas.microsoft.com/office/powerpoint/2010/main" val="13583908"/>
      </p:ext>
    </p:extLst>
  </p:cSld>
  <p:clrMapOvr>
    <a:masterClrMapping/>
  </p:clrMapOvr>
  <p:transition spd="slow">
    <p:push/>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2133" y="324153"/>
            <a:ext cx="8634598" cy="613282"/>
          </a:xfrm>
        </p:spPr>
        <p:txBody>
          <a:bodyPr>
            <a:noAutofit/>
          </a:bodyPr>
          <a:lstStyle/>
          <a:p>
            <a:r>
              <a:rPr lang="en-US" b="1" dirty="0" smtClean="0"/>
              <a:t>An Irish studies collective collection … points to ponder</a:t>
            </a:r>
            <a:endParaRPr lang="en-US" b="1" dirty="0"/>
          </a:p>
        </p:txBody>
      </p:sp>
      <p:sp>
        <p:nvSpPr>
          <p:cNvPr id="5" name="Content Placeholder 4"/>
          <p:cNvSpPr>
            <a:spLocks noGrp="1"/>
          </p:cNvSpPr>
          <p:nvPr>
            <p:ph idx="1"/>
          </p:nvPr>
        </p:nvSpPr>
        <p:spPr>
          <a:xfrm>
            <a:off x="192024" y="1257314"/>
            <a:ext cx="8951976" cy="5416423"/>
          </a:xfrm>
        </p:spPr>
        <p:txBody>
          <a:bodyPr>
            <a:noAutofit/>
          </a:bodyPr>
          <a:lstStyle/>
          <a:p>
            <a:r>
              <a:rPr lang="en-US" sz="2400" b="1" dirty="0" smtClean="0"/>
              <a:t>Rareness is common: </a:t>
            </a:r>
            <a:r>
              <a:rPr lang="en-US" sz="2400" dirty="0" smtClean="0"/>
              <a:t>relatively small overlap across library collections; collecting decisions not uniform.</a:t>
            </a:r>
          </a:p>
          <a:p>
            <a:pPr lvl="1"/>
            <a:r>
              <a:rPr lang="en-US" dirty="0" smtClean="0">
                <a:solidFill>
                  <a:schemeClr val="accent6">
                    <a:lumMod val="75000"/>
                  </a:schemeClr>
                </a:solidFill>
              </a:rPr>
              <a:t>Only </a:t>
            </a:r>
            <a:r>
              <a:rPr lang="en-US" b="1" dirty="0" smtClean="0">
                <a:solidFill>
                  <a:schemeClr val="accent6">
                    <a:lumMod val="75000"/>
                  </a:schemeClr>
                </a:solidFill>
              </a:rPr>
              <a:t>10%</a:t>
            </a:r>
            <a:r>
              <a:rPr lang="en-US" dirty="0" smtClean="0">
                <a:solidFill>
                  <a:schemeClr val="accent6">
                    <a:lumMod val="75000"/>
                  </a:schemeClr>
                </a:solidFill>
              </a:rPr>
              <a:t> of works about Ireland have more than 100 holdings</a:t>
            </a:r>
            <a:endParaRPr lang="en-US" sz="900" b="1" dirty="0" smtClean="0">
              <a:solidFill>
                <a:schemeClr val="accent6">
                  <a:lumMod val="75000"/>
                </a:schemeClr>
              </a:solidFill>
            </a:endParaRPr>
          </a:p>
          <a:p>
            <a:r>
              <a:rPr lang="en-US" sz="2400" b="1" dirty="0" smtClean="0"/>
              <a:t>So … scale </a:t>
            </a:r>
            <a:r>
              <a:rPr lang="en-US" sz="2400" b="1" dirty="0"/>
              <a:t>adds scope and depth: </a:t>
            </a:r>
            <a:r>
              <a:rPr lang="en-US" sz="2400" dirty="0"/>
              <a:t>aggregation across individual collections creates a rich and diverse long </a:t>
            </a:r>
            <a:r>
              <a:rPr lang="en-US" sz="2400" dirty="0" smtClean="0"/>
              <a:t>tail.</a:t>
            </a:r>
          </a:p>
          <a:p>
            <a:pPr lvl="1"/>
            <a:r>
              <a:rPr lang="en-US" dirty="0" smtClean="0">
                <a:solidFill>
                  <a:schemeClr val="accent6">
                    <a:lumMod val="75000"/>
                  </a:schemeClr>
                </a:solidFill>
              </a:rPr>
              <a:t>Unexpected local strengths vis-à-vis collective collection uncovered and highlighted: e.g., </a:t>
            </a:r>
            <a:r>
              <a:rPr lang="en-US" b="1" dirty="0" smtClean="0">
                <a:solidFill>
                  <a:schemeClr val="accent6">
                    <a:lumMod val="75000"/>
                  </a:schemeClr>
                </a:solidFill>
              </a:rPr>
              <a:t>Bowling Green</a:t>
            </a:r>
            <a:r>
              <a:rPr lang="en-US" dirty="0" smtClean="0">
                <a:solidFill>
                  <a:schemeClr val="accent6">
                    <a:lumMod val="75000"/>
                  </a:schemeClr>
                </a:solidFill>
              </a:rPr>
              <a:t>/musical recordings about Ireland </a:t>
            </a:r>
            <a:endParaRPr lang="en-US" sz="900" dirty="0">
              <a:solidFill>
                <a:schemeClr val="accent6">
                  <a:lumMod val="75000"/>
                </a:schemeClr>
              </a:solidFill>
            </a:endParaRPr>
          </a:p>
          <a:p>
            <a:r>
              <a:rPr lang="en-US" sz="2400" b="1" dirty="0" smtClean="0"/>
              <a:t>This means … coverage requires cooperation: </a:t>
            </a:r>
            <a:r>
              <a:rPr lang="en-US" sz="2400" dirty="0" smtClean="0"/>
              <a:t>increasing coverage of Irish studies materials requires increasing scale of cooperation.</a:t>
            </a:r>
          </a:p>
          <a:p>
            <a:pPr lvl="1"/>
            <a:r>
              <a:rPr lang="en-US" dirty="0" smtClean="0">
                <a:solidFill>
                  <a:schemeClr val="accent6">
                    <a:lumMod val="75000"/>
                  </a:schemeClr>
                </a:solidFill>
              </a:rPr>
              <a:t>Top 10 largest collections of materials about Ireland cover only </a:t>
            </a:r>
            <a:r>
              <a:rPr lang="en-US" b="1" dirty="0" smtClean="0">
                <a:solidFill>
                  <a:schemeClr val="accent6">
                    <a:lumMod val="75000"/>
                  </a:schemeClr>
                </a:solidFill>
              </a:rPr>
              <a:t>45% </a:t>
            </a:r>
            <a:r>
              <a:rPr lang="en-US" dirty="0" smtClean="0">
                <a:solidFill>
                  <a:schemeClr val="accent6">
                    <a:lumMod val="75000"/>
                  </a:schemeClr>
                </a:solidFill>
              </a:rPr>
              <a:t>of total resource</a:t>
            </a:r>
            <a:r>
              <a:rPr lang="en-US" i="1" dirty="0" smtClean="0">
                <a:latin typeface="Calibri" pitchFamily="34" charset="0"/>
                <a:ea typeface="Segoe UI" pitchFamily="34" charset="0"/>
                <a:cs typeface="Segoe UI" pitchFamily="34" charset="0"/>
              </a:rPr>
              <a:t> </a:t>
            </a:r>
          </a:p>
          <a:p>
            <a:pPr lvl="1"/>
            <a:r>
              <a:rPr lang="en-US" dirty="0" smtClean="0">
                <a:solidFill>
                  <a:schemeClr val="accent6">
                    <a:lumMod val="75000"/>
                  </a:schemeClr>
                </a:solidFill>
                <a:latin typeface="Calibri" pitchFamily="34" charset="0"/>
                <a:ea typeface="Segoe UI" pitchFamily="34" charset="0"/>
                <a:cs typeface="Segoe UI" pitchFamily="34" charset="0"/>
              </a:rPr>
              <a:t>Top 500 collections about Ireland required to cover </a:t>
            </a:r>
            <a:r>
              <a:rPr lang="en-US" b="1" dirty="0" smtClean="0">
                <a:solidFill>
                  <a:schemeClr val="accent6">
                    <a:lumMod val="75000"/>
                  </a:schemeClr>
                </a:solidFill>
                <a:latin typeface="Calibri" pitchFamily="34" charset="0"/>
                <a:ea typeface="Segoe UI" pitchFamily="34" charset="0"/>
                <a:cs typeface="Segoe UI" pitchFamily="34" charset="0"/>
              </a:rPr>
              <a:t>80%</a:t>
            </a:r>
            <a:r>
              <a:rPr lang="en-US" dirty="0" smtClean="0">
                <a:solidFill>
                  <a:schemeClr val="accent6">
                    <a:lumMod val="75000"/>
                  </a:schemeClr>
                </a:solidFill>
                <a:latin typeface="Calibri" pitchFamily="34" charset="0"/>
                <a:ea typeface="Segoe UI" pitchFamily="34" charset="0"/>
                <a:cs typeface="Segoe UI" pitchFamily="34" charset="0"/>
              </a:rPr>
              <a:t> of total resource</a:t>
            </a:r>
            <a:endParaRPr lang="en-US" dirty="0" smtClean="0">
              <a:solidFill>
                <a:schemeClr val="accent6">
                  <a:lumMod val="75000"/>
                </a:schemeClr>
              </a:solidFill>
            </a:endParaRPr>
          </a:p>
          <a:p>
            <a:endParaRPr lang="en-US" sz="3600" dirty="0"/>
          </a:p>
        </p:txBody>
      </p:sp>
    </p:spTree>
    <p:extLst>
      <p:ext uri="{BB962C8B-B14F-4D97-AF65-F5344CB8AC3E}">
        <p14:creationId xmlns:p14="http://schemas.microsoft.com/office/powerpoint/2010/main" val="681987425"/>
      </p:ext>
    </p:extLst>
  </p:cSld>
  <p:clrMapOvr>
    <a:masterClrMapping/>
  </p:clrMapOvr>
  <p:transition spd="slow">
    <p:push/>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442258"/>
            <a:ext cx="5961413" cy="2431435"/>
          </a:xfrm>
          <a:prstGeom prst="rect">
            <a:avLst/>
          </a:prstGeom>
          <a:solidFill>
            <a:srgbClr val="0070C0"/>
          </a:solidFill>
        </p:spPr>
        <p:txBody>
          <a:bodyPr wrap="square" rtlCol="0">
            <a:spAutoFit/>
          </a:bodyPr>
          <a:lstStyle/>
          <a:p>
            <a:r>
              <a:rPr lang="en-US" sz="32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The best </a:t>
            </a:r>
            <a:r>
              <a:rPr lang="en-US" sz="3200" dirty="0">
                <a:solidFill>
                  <a:schemeClr val="bg1"/>
                </a:solidFill>
                <a:latin typeface="Segoe UI" panose="020B0502040204020203" pitchFamily="34" charset="0"/>
                <a:ea typeface="Segoe UI" panose="020B0502040204020203" pitchFamily="34" charset="0"/>
                <a:cs typeface="Segoe UI" panose="020B0502040204020203" pitchFamily="34" charset="0"/>
              </a:rPr>
              <a:t>example of an activity that can be done most appropriately in a networked context is curation</a:t>
            </a:r>
          </a:p>
          <a:p>
            <a:r>
              <a:rPr lang="en-US" sz="2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John P Wilkin …</a:t>
            </a:r>
          </a:p>
        </p:txBody>
      </p:sp>
      <p:sp>
        <p:nvSpPr>
          <p:cNvPr id="2" name="Rectangle 1"/>
          <p:cNvSpPr/>
          <p:nvPr/>
        </p:nvSpPr>
        <p:spPr>
          <a:xfrm>
            <a:off x="5611091" y="6371549"/>
            <a:ext cx="6572992" cy="261610"/>
          </a:xfrm>
          <a:prstGeom prst="rect">
            <a:avLst/>
          </a:prstGeom>
        </p:spPr>
        <p:txBody>
          <a:bodyPr wrap="square">
            <a:spAutoFit/>
          </a:bodyPr>
          <a:lstStyle/>
          <a:p>
            <a:r>
              <a:rPr lang="en-US" sz="1100" dirty="0">
                <a:solidFill>
                  <a:srgbClr val="0070C0"/>
                </a:solidFill>
              </a:rPr>
              <a:t>https://www.ideals.illinois.edu/handle/2142/79053</a:t>
            </a:r>
          </a:p>
        </p:txBody>
      </p:sp>
    </p:spTree>
    <p:extLst>
      <p:ext uri="{BB962C8B-B14F-4D97-AF65-F5344CB8AC3E}">
        <p14:creationId xmlns:p14="http://schemas.microsoft.com/office/powerpoint/2010/main" val="4294062134"/>
      </p:ext>
    </p:extLst>
  </p:cSld>
  <p:clrMapOvr>
    <a:masterClrMapping/>
  </p:clrMapOvr>
  <p:transition spd="slow">
    <p:push/>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867953" cy="2062103"/>
          </a:xfrm>
          <a:prstGeom prst="rect">
            <a:avLst/>
          </a:prstGeom>
          <a:solidFill>
            <a:srgbClr val="0070C0"/>
          </a:solidFill>
        </p:spPr>
        <p:txBody>
          <a:bodyPr wrap="none" rtlCol="0">
            <a:spAutoFit/>
          </a:bodyPr>
          <a:lstStyle/>
          <a:p>
            <a:r>
              <a:rPr lang="en-US" sz="3200" dirty="0" smtClean="0">
                <a:solidFill>
                  <a:schemeClr val="bg1"/>
                </a:solidFill>
              </a:rPr>
              <a:t>The </a:t>
            </a:r>
            <a:r>
              <a:rPr lang="en-US" sz="3200" dirty="0" err="1" smtClean="0">
                <a:solidFill>
                  <a:schemeClr val="bg1"/>
                </a:solidFill>
              </a:rPr>
              <a:t>biblio</a:t>
            </a:r>
            <a:r>
              <a:rPr lang="en-US" sz="3200" dirty="0" smtClean="0">
                <a:solidFill>
                  <a:schemeClr val="bg1"/>
                </a:solidFill>
              </a:rPr>
              <a:t>-graph maps researcher </a:t>
            </a:r>
          </a:p>
          <a:p>
            <a:r>
              <a:rPr lang="en-US" sz="3200" dirty="0" smtClean="0">
                <a:solidFill>
                  <a:schemeClr val="bg1"/>
                </a:solidFill>
              </a:rPr>
              <a:t>interests more clearly?</a:t>
            </a:r>
          </a:p>
          <a:p>
            <a:endParaRPr lang="en-US" sz="3200" dirty="0">
              <a:solidFill>
                <a:schemeClr val="bg1"/>
              </a:solidFill>
            </a:endParaRPr>
          </a:p>
          <a:p>
            <a:r>
              <a:rPr lang="en-US" sz="3200" dirty="0" smtClean="0">
                <a:solidFill>
                  <a:schemeClr val="bg1"/>
                </a:solidFill>
              </a:rPr>
              <a:t>A case to be made …</a:t>
            </a:r>
          </a:p>
        </p:txBody>
      </p:sp>
      <p:sp>
        <p:nvSpPr>
          <p:cNvPr id="3" name="TextBox 2"/>
          <p:cNvSpPr txBox="1"/>
          <p:nvPr/>
        </p:nvSpPr>
        <p:spPr>
          <a:xfrm>
            <a:off x="0" y="2152884"/>
            <a:ext cx="5867953" cy="2062103"/>
          </a:xfrm>
          <a:prstGeom prst="rect">
            <a:avLst/>
          </a:prstGeom>
          <a:solidFill>
            <a:srgbClr val="0070C0"/>
          </a:solidFill>
        </p:spPr>
        <p:txBody>
          <a:bodyPr wrap="square" rtlCol="0">
            <a:spAutoFit/>
          </a:bodyPr>
          <a:lstStyle/>
          <a:p>
            <a:r>
              <a:rPr lang="en-US" sz="3200" dirty="0" smtClean="0">
                <a:solidFill>
                  <a:schemeClr val="bg1"/>
                </a:solidFill>
              </a:rPr>
              <a:t>Bibliographic data is underused in </a:t>
            </a:r>
          </a:p>
          <a:p>
            <a:r>
              <a:rPr lang="en-US" sz="3200" dirty="0" smtClean="0">
                <a:solidFill>
                  <a:schemeClr val="bg1"/>
                </a:solidFill>
              </a:rPr>
              <a:t>literary research?</a:t>
            </a:r>
          </a:p>
          <a:p>
            <a:endParaRPr lang="en-US" sz="3200" dirty="0" smtClean="0">
              <a:solidFill>
                <a:schemeClr val="bg1"/>
              </a:solidFill>
            </a:endParaRPr>
          </a:p>
          <a:p>
            <a:r>
              <a:rPr lang="en-US" sz="3200" dirty="0" smtClean="0">
                <a:solidFill>
                  <a:schemeClr val="bg1"/>
                </a:solidFill>
              </a:rPr>
              <a:t>Scale offers new opportunities?</a:t>
            </a:r>
          </a:p>
        </p:txBody>
      </p:sp>
      <p:sp>
        <p:nvSpPr>
          <p:cNvPr id="5" name="TextBox 4"/>
          <p:cNvSpPr txBox="1"/>
          <p:nvPr/>
        </p:nvSpPr>
        <p:spPr>
          <a:xfrm>
            <a:off x="0" y="4303455"/>
            <a:ext cx="5867953" cy="2431435"/>
          </a:xfrm>
          <a:prstGeom prst="rect">
            <a:avLst/>
          </a:prstGeom>
          <a:solidFill>
            <a:srgbClr val="0070C0"/>
          </a:solidFill>
        </p:spPr>
        <p:txBody>
          <a:bodyPr wrap="square" rtlCol="0">
            <a:spAutoFit/>
          </a:bodyPr>
          <a:lstStyle/>
          <a:p>
            <a:r>
              <a:rPr lang="en-US" sz="32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The best </a:t>
            </a:r>
            <a:r>
              <a:rPr lang="en-US" sz="3200" dirty="0">
                <a:solidFill>
                  <a:schemeClr val="bg1"/>
                </a:solidFill>
                <a:latin typeface="Segoe UI" panose="020B0502040204020203" pitchFamily="34" charset="0"/>
                <a:ea typeface="Segoe UI" panose="020B0502040204020203" pitchFamily="34" charset="0"/>
                <a:cs typeface="Segoe UI" panose="020B0502040204020203" pitchFamily="34" charset="0"/>
              </a:rPr>
              <a:t>example of an activity that can be done most appropriately in a networked context is curation</a:t>
            </a:r>
          </a:p>
          <a:p>
            <a:r>
              <a:rPr lang="en-US" sz="2400" dirty="0" smtClean="0">
                <a:solidFill>
                  <a:schemeClr val="bg1"/>
                </a:solidFill>
                <a:latin typeface="Segoe UI" panose="020B0502040204020203" pitchFamily="34" charset="0"/>
                <a:ea typeface="Segoe UI" panose="020B0502040204020203" pitchFamily="34" charset="0"/>
                <a:cs typeface="Segoe UI" panose="020B0502040204020203" pitchFamily="34" charset="0"/>
              </a:rPr>
              <a:t>John P Wilkin …</a:t>
            </a:r>
          </a:p>
        </p:txBody>
      </p:sp>
      <p:sp>
        <p:nvSpPr>
          <p:cNvPr id="6" name="TextBox 5"/>
          <p:cNvSpPr txBox="1"/>
          <p:nvPr/>
        </p:nvSpPr>
        <p:spPr>
          <a:xfrm>
            <a:off x="6187044" y="344384"/>
            <a:ext cx="2680349" cy="923330"/>
          </a:xfrm>
          <a:prstGeom prst="rect">
            <a:avLst/>
          </a:prstGeom>
          <a:noFill/>
        </p:spPr>
        <p:txBody>
          <a:bodyPr wrap="none" rtlCol="0">
            <a:spAutoFit/>
          </a:bodyPr>
          <a:lstStyle/>
          <a:p>
            <a: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Colleagues interested in </a:t>
            </a:r>
          </a:p>
          <a:p>
            <a: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providing feedback – </a:t>
            </a:r>
          </a:p>
          <a:p>
            <a: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get in touch with me</a:t>
            </a:r>
            <a:endParaRPr lang="en-US" dirty="0">
              <a:solidFill>
                <a:srgbClr val="0070C0"/>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Box 6"/>
          <p:cNvSpPr txBox="1"/>
          <p:nvPr/>
        </p:nvSpPr>
        <p:spPr>
          <a:xfrm>
            <a:off x="6187043" y="2152884"/>
            <a:ext cx="2578335" cy="1200329"/>
          </a:xfrm>
          <a:prstGeom prst="rect">
            <a:avLst/>
          </a:prstGeom>
          <a:noFill/>
        </p:spPr>
        <p:txBody>
          <a:bodyPr wrap="none" rtlCol="0">
            <a:spAutoFit/>
          </a:bodyPr>
          <a:lstStyle/>
          <a:p>
            <a: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Prepared to made data </a:t>
            </a:r>
            <a:b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br>
            <a: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available </a:t>
            </a:r>
            <a:b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br>
            <a: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data under research </a:t>
            </a:r>
            <a:b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br>
            <a: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license. </a:t>
            </a:r>
            <a:endParaRPr lang="en-US" dirty="0">
              <a:solidFill>
                <a:srgbClr val="0070C0"/>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TextBox 7"/>
          <p:cNvSpPr txBox="1"/>
          <p:nvPr/>
        </p:nvSpPr>
        <p:spPr>
          <a:xfrm>
            <a:off x="6238050" y="4549722"/>
            <a:ext cx="2812373" cy="923330"/>
          </a:xfrm>
          <a:prstGeom prst="rect">
            <a:avLst/>
          </a:prstGeom>
          <a:noFill/>
        </p:spPr>
        <p:txBody>
          <a:bodyPr wrap="none" rtlCol="0">
            <a:spAutoFit/>
          </a:bodyPr>
          <a:lstStyle/>
          <a:p>
            <a: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Open to ‘large scale’</a:t>
            </a:r>
            <a:b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br>
            <a: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collaborative research</a:t>
            </a:r>
            <a:b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br>
            <a:r>
              <a:rPr lang="en-US" dirty="0" smtClean="0">
                <a:solidFill>
                  <a:srgbClr val="0070C0"/>
                </a:solidFill>
                <a:latin typeface="Segoe UI" panose="020B0502040204020203" pitchFamily="34" charset="0"/>
                <a:ea typeface="Segoe UI" panose="020B0502040204020203" pitchFamily="34" charset="0"/>
                <a:cs typeface="Segoe UI" panose="020B0502040204020203" pitchFamily="34" charset="0"/>
              </a:rPr>
              <a:t>suggestions from ACIS, ….</a:t>
            </a:r>
            <a:endParaRPr lang="en-US" dirty="0">
              <a:solidFill>
                <a:srgbClr val="0070C0"/>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Right Brace 8"/>
          <p:cNvSpPr/>
          <p:nvPr/>
        </p:nvSpPr>
        <p:spPr>
          <a:xfrm>
            <a:off x="5997041" y="3800104"/>
            <a:ext cx="181634" cy="24225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2324760"/>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5"/>
          <p:cNvSpPr txBox="1">
            <a:spLocks/>
          </p:cNvSpPr>
          <p:nvPr/>
        </p:nvSpPr>
        <p:spPr>
          <a:xfrm>
            <a:off x="-12700" y="5065818"/>
            <a:ext cx="2717800" cy="443637"/>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800" b="1" dirty="0" smtClean="0">
                <a:solidFill>
                  <a:srgbClr val="0070C0"/>
                </a:solidFill>
              </a:rPr>
              <a:t>Lorcan Dempsey, OCLC </a:t>
            </a:r>
          </a:p>
        </p:txBody>
      </p:sp>
      <p:sp>
        <p:nvSpPr>
          <p:cNvPr id="5" name="Text Placeholder 8"/>
          <p:cNvSpPr txBox="1">
            <a:spLocks/>
          </p:cNvSpPr>
          <p:nvPr/>
        </p:nvSpPr>
        <p:spPr>
          <a:xfrm>
            <a:off x="-12700" y="5903082"/>
            <a:ext cx="9194800" cy="964143"/>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2800" kern="1200">
                <a:solidFill>
                  <a:schemeClr val="tx1">
                    <a:lumMod val="65000"/>
                    <a:lumOff val="35000"/>
                  </a:schemeClr>
                </a:solidFill>
                <a:latin typeface="Segoe UI" pitchFamily="34" charset="0"/>
                <a:ea typeface="Segoe UI" pitchFamily="34" charset="0"/>
                <a:cs typeface="Segoe UI"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lumMod val="65000"/>
                    <a:lumOff val="35000"/>
                  </a:schemeClr>
                </a:solidFill>
                <a:latin typeface="Segoe UI" pitchFamily="34" charset="0"/>
                <a:ea typeface="Segoe UI" pitchFamily="34" charset="0"/>
                <a:cs typeface="Segoe UI"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Segoe UI" pitchFamily="34" charset="0"/>
                <a:ea typeface="Segoe UI" pitchFamily="34" charset="0"/>
                <a:cs typeface="Segoe UI"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lumMod val="65000"/>
                    <a:lumOff val="35000"/>
                  </a:schemeClr>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b="1" dirty="0" smtClean="0">
                <a:solidFill>
                  <a:srgbClr val="0070C0"/>
                </a:solidFill>
              </a:rPr>
              <a:t>Created with a lot of help from my friends at OCLC:</a:t>
            </a:r>
          </a:p>
          <a:p>
            <a:pPr marL="0" indent="0">
              <a:buNone/>
            </a:pPr>
            <a:r>
              <a:rPr lang="en-US" sz="1800" b="1" dirty="0" smtClean="0">
                <a:solidFill>
                  <a:srgbClr val="0070C0"/>
                </a:solidFill>
              </a:rPr>
              <a:t>Thom Hickey, Brian Lavoie, Constance </a:t>
            </a:r>
            <a:r>
              <a:rPr lang="en-US" sz="1800" b="1" dirty="0" err="1" smtClean="0">
                <a:solidFill>
                  <a:srgbClr val="0070C0"/>
                </a:solidFill>
              </a:rPr>
              <a:t>Malpas</a:t>
            </a:r>
            <a:r>
              <a:rPr lang="en-US" sz="1800" b="1" dirty="0" smtClean="0">
                <a:solidFill>
                  <a:srgbClr val="0070C0"/>
                </a:solidFill>
              </a:rPr>
              <a:t>, Jeff </a:t>
            </a:r>
            <a:r>
              <a:rPr lang="en-US" sz="1800" b="1" dirty="0" err="1" smtClean="0">
                <a:solidFill>
                  <a:srgbClr val="0070C0"/>
                </a:solidFill>
              </a:rPr>
              <a:t>Mixter</a:t>
            </a:r>
            <a:r>
              <a:rPr lang="en-US" sz="1800" b="1" dirty="0" smtClean="0">
                <a:solidFill>
                  <a:srgbClr val="0070C0"/>
                </a:solidFill>
              </a:rPr>
              <a:t>, Diane </a:t>
            </a:r>
            <a:r>
              <a:rPr lang="en-US" sz="1800" b="1" dirty="0" err="1" smtClean="0">
                <a:solidFill>
                  <a:srgbClr val="0070C0"/>
                </a:solidFill>
              </a:rPr>
              <a:t>Vizine</a:t>
            </a:r>
            <a:r>
              <a:rPr lang="en-US" sz="1800" b="1" dirty="0" smtClean="0">
                <a:solidFill>
                  <a:srgbClr val="0070C0"/>
                </a:solidFill>
              </a:rPr>
              <a:t>-Goetz, Bruce Washburn.</a:t>
            </a:r>
            <a:endParaRPr lang="en-US" sz="1400" b="1" dirty="0">
              <a:solidFill>
                <a:srgbClr val="0070C0"/>
              </a:solidFill>
            </a:endParaRPr>
          </a:p>
        </p:txBody>
      </p:sp>
      <p:sp>
        <p:nvSpPr>
          <p:cNvPr id="6" name="TextBox 5"/>
          <p:cNvSpPr txBox="1"/>
          <p:nvPr/>
        </p:nvSpPr>
        <p:spPr>
          <a:xfrm>
            <a:off x="-3312" y="368300"/>
            <a:ext cx="2200412" cy="523220"/>
          </a:xfrm>
          <a:prstGeom prst="rect">
            <a:avLst/>
          </a:prstGeom>
          <a:solidFill>
            <a:schemeClr val="bg1"/>
          </a:solidFill>
        </p:spPr>
        <p:txBody>
          <a:bodyPr wrap="square" rtlCol="0">
            <a:spAutoFit/>
          </a:bodyPr>
          <a:lstStyle/>
          <a:p>
            <a:pPr defTabSz="457200"/>
            <a:r>
              <a:rPr lang="en-US" sz="2800" b="1" dirty="0">
                <a:solidFill>
                  <a:srgbClr val="0070C0"/>
                </a:solidFill>
              </a:rPr>
              <a:t>@</a:t>
            </a:r>
            <a:r>
              <a:rPr lang="en-US" sz="2800" b="1" dirty="0" err="1" smtClean="0">
                <a:solidFill>
                  <a:srgbClr val="0070C0"/>
                </a:solidFill>
              </a:rPr>
              <a:t>LorcanD</a:t>
            </a:r>
            <a:endParaRPr lang="en-US" sz="2800" b="1" dirty="0">
              <a:solidFill>
                <a:srgbClr val="0070C0"/>
              </a:solidFill>
            </a:endParaRPr>
          </a:p>
        </p:txBody>
      </p:sp>
      <p:sp>
        <p:nvSpPr>
          <p:cNvPr id="7" name="TextBox 6"/>
          <p:cNvSpPr txBox="1"/>
          <p:nvPr/>
        </p:nvSpPr>
        <p:spPr>
          <a:xfrm>
            <a:off x="0" y="1278188"/>
            <a:ext cx="2200412" cy="523220"/>
          </a:xfrm>
          <a:prstGeom prst="rect">
            <a:avLst/>
          </a:prstGeom>
          <a:solidFill>
            <a:schemeClr val="bg1"/>
          </a:solidFill>
        </p:spPr>
        <p:txBody>
          <a:bodyPr wrap="square" rtlCol="0">
            <a:spAutoFit/>
          </a:bodyPr>
          <a:lstStyle/>
          <a:p>
            <a:pPr defTabSz="457200"/>
            <a:r>
              <a:rPr lang="en-US" sz="2800" b="1" dirty="0" smtClean="0">
                <a:solidFill>
                  <a:srgbClr val="0070C0"/>
                </a:solidFill>
              </a:rPr>
              <a:t>Thank you …</a:t>
            </a:r>
            <a:endParaRPr lang="en-US" sz="2800" b="1" dirty="0">
              <a:solidFill>
                <a:srgbClr val="0070C0"/>
              </a:solidFill>
            </a:endParaRPr>
          </a:p>
        </p:txBody>
      </p:sp>
    </p:spTree>
    <p:extLst>
      <p:ext uri="{BB962C8B-B14F-4D97-AF65-F5344CB8AC3E}">
        <p14:creationId xmlns:p14="http://schemas.microsoft.com/office/powerpoint/2010/main" val="947835313"/>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dempseyl\AppData\Local\Temp\SNAGHTML66d01b2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887" y="0"/>
            <a:ext cx="5296562" cy="12747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381174"/>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5747" y="0"/>
            <a:ext cx="9028253" cy="6764784"/>
          </a:xfrm>
          <a:prstGeom prst="rect">
            <a:avLst/>
          </a:prstGeom>
        </p:spPr>
      </p:pic>
    </p:spTree>
    <p:extLst>
      <p:ext uri="{BB962C8B-B14F-4D97-AF65-F5344CB8AC3E}">
        <p14:creationId xmlns:p14="http://schemas.microsoft.com/office/powerpoint/2010/main" val="1739164676"/>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 Placeholder 1"/>
          <p:cNvSpPr txBox="1">
            <a:spLocks/>
          </p:cNvSpPr>
          <p:nvPr/>
        </p:nvSpPr>
        <p:spPr>
          <a:xfrm>
            <a:off x="477839" y="1135919"/>
            <a:ext cx="4027049" cy="447517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smtClean="0"/>
              <a:t>A Google blog post from 2012 describes the Knowledge Graph that supports searching for the </a:t>
            </a:r>
            <a:r>
              <a:rPr lang="en-US" sz="2400" dirty="0" smtClean="0">
                <a:solidFill>
                  <a:srgbClr val="0070C0"/>
                </a:solidFill>
              </a:rPr>
              <a:t>things</a:t>
            </a:r>
            <a:r>
              <a:rPr lang="en-US" sz="2400" dirty="0" smtClean="0"/>
              <a:t>, </a:t>
            </a:r>
            <a:r>
              <a:rPr lang="en-US" sz="2400" dirty="0" smtClean="0">
                <a:solidFill>
                  <a:srgbClr val="0070C0"/>
                </a:solidFill>
              </a:rPr>
              <a:t>people</a:t>
            </a:r>
            <a:r>
              <a:rPr lang="en-US" sz="2400" dirty="0" smtClean="0"/>
              <a:t> and </a:t>
            </a:r>
            <a:r>
              <a:rPr lang="en-US" sz="2400" dirty="0" smtClean="0">
                <a:solidFill>
                  <a:srgbClr val="0070C0"/>
                </a:solidFill>
              </a:rPr>
              <a:t>places</a:t>
            </a:r>
            <a:r>
              <a:rPr lang="en-US" sz="2400" dirty="0" smtClean="0"/>
              <a:t> that Google knows about and provides suggestions for relevant related things.</a:t>
            </a:r>
          </a:p>
          <a:p>
            <a:pPr marL="0" indent="0">
              <a:buNone/>
            </a:pPr>
            <a:endParaRPr lang="en-US" sz="2400" dirty="0" smtClean="0"/>
          </a:p>
          <a:p>
            <a:pPr marL="0" indent="0">
              <a:buNone/>
            </a:pPr>
            <a:r>
              <a:rPr lang="en-US" sz="2400" dirty="0" smtClean="0"/>
              <a:t>The Graph powers the Google Knowledge Card in search results</a:t>
            </a:r>
            <a:endParaRPr lang="en-US" sz="2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727" y="1135919"/>
            <a:ext cx="3663652" cy="3416664"/>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stretch>
            <a:fillRect/>
          </a:stretch>
        </p:blipFill>
        <p:spPr>
          <a:xfrm>
            <a:off x="6966755" y="3171463"/>
            <a:ext cx="1949417" cy="3507129"/>
          </a:xfrm>
          <a:prstGeom prst="rect">
            <a:avLst/>
          </a:prstGeom>
          <a:ln>
            <a:solidFill>
              <a:schemeClr val="accent1"/>
            </a:solidFill>
          </a:ln>
        </p:spPr>
      </p:pic>
      <p:sp>
        <p:nvSpPr>
          <p:cNvPr id="11" name="Title 10"/>
          <p:cNvSpPr>
            <a:spLocks noGrp="1"/>
          </p:cNvSpPr>
          <p:nvPr>
            <p:ph type="title"/>
          </p:nvPr>
        </p:nvSpPr>
        <p:spPr>
          <a:xfrm>
            <a:off x="484679" y="0"/>
            <a:ext cx="7886700" cy="1325563"/>
          </a:xfrm>
        </p:spPr>
        <p:txBody>
          <a:bodyPr/>
          <a:lstStyle/>
          <a:p>
            <a:r>
              <a:rPr lang="en-US" dirty="0" smtClean="0"/>
              <a:t>The knowledge graph</a:t>
            </a:r>
            <a:endParaRPr lang="en-US" dirty="0"/>
          </a:p>
        </p:txBody>
      </p:sp>
    </p:spTree>
    <p:extLst>
      <p:ext uri="{BB962C8B-B14F-4D97-AF65-F5344CB8AC3E}">
        <p14:creationId xmlns:p14="http://schemas.microsoft.com/office/powerpoint/2010/main" val="36930809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5747" y="0"/>
            <a:ext cx="9028253" cy="6764784"/>
          </a:xfrm>
          <a:prstGeom prst="rect">
            <a:avLst/>
          </a:prstGeom>
        </p:spPr>
      </p:pic>
      <p:sp>
        <p:nvSpPr>
          <p:cNvPr id="3" name="4-Point Star 2"/>
          <p:cNvSpPr/>
          <p:nvPr/>
        </p:nvSpPr>
        <p:spPr>
          <a:xfrm>
            <a:off x="7812912" y="2708477"/>
            <a:ext cx="347240" cy="312516"/>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4-Point Star 3"/>
          <p:cNvSpPr/>
          <p:nvPr/>
        </p:nvSpPr>
        <p:spPr>
          <a:xfrm>
            <a:off x="7986532" y="3601655"/>
            <a:ext cx="347240" cy="312516"/>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4-Point Star 4"/>
          <p:cNvSpPr/>
          <p:nvPr/>
        </p:nvSpPr>
        <p:spPr>
          <a:xfrm>
            <a:off x="6811702" y="4762984"/>
            <a:ext cx="347240" cy="312516"/>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 name="4-Point Star 5"/>
          <p:cNvSpPr/>
          <p:nvPr/>
        </p:nvSpPr>
        <p:spPr>
          <a:xfrm>
            <a:off x="6985322" y="5075500"/>
            <a:ext cx="347240" cy="312516"/>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4-Point Star 6"/>
          <p:cNvSpPr/>
          <p:nvPr/>
        </p:nvSpPr>
        <p:spPr>
          <a:xfrm>
            <a:off x="7332562" y="4082006"/>
            <a:ext cx="347240" cy="312516"/>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4-Point Star 7"/>
          <p:cNvSpPr/>
          <p:nvPr/>
        </p:nvSpPr>
        <p:spPr>
          <a:xfrm>
            <a:off x="8565266" y="3800354"/>
            <a:ext cx="347240" cy="312516"/>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4-Point Star 9"/>
          <p:cNvSpPr/>
          <p:nvPr/>
        </p:nvSpPr>
        <p:spPr>
          <a:xfrm>
            <a:off x="7601674" y="4266237"/>
            <a:ext cx="347240" cy="312516"/>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4-Point Star 10"/>
          <p:cNvSpPr/>
          <p:nvPr/>
        </p:nvSpPr>
        <p:spPr>
          <a:xfrm>
            <a:off x="8518968" y="4422495"/>
            <a:ext cx="347240" cy="312516"/>
          </a:xfrm>
          <a:prstGeom prst="star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Box 8"/>
          <p:cNvSpPr txBox="1"/>
          <p:nvPr/>
        </p:nvSpPr>
        <p:spPr>
          <a:xfrm>
            <a:off x="4398380" y="3414532"/>
            <a:ext cx="1307939" cy="369332"/>
          </a:xfrm>
          <a:prstGeom prst="rect">
            <a:avLst/>
          </a:prstGeom>
          <a:solidFill>
            <a:srgbClr val="0070C0"/>
          </a:solidFill>
        </p:spPr>
        <p:txBody>
          <a:bodyPr wrap="square" rtlCol="0">
            <a:spAutoFit/>
          </a:bodyPr>
          <a:lstStyle/>
          <a:p>
            <a:r>
              <a:rPr lang="en-US" dirty="0" smtClean="0">
                <a:solidFill>
                  <a:schemeClr val="bg1"/>
                </a:solidFill>
              </a:rPr>
              <a:t>Things …</a:t>
            </a:r>
            <a:endParaRPr lang="en-US" dirty="0">
              <a:solidFill>
                <a:schemeClr val="bg1"/>
              </a:solidFill>
            </a:endParaRPr>
          </a:p>
        </p:txBody>
      </p:sp>
    </p:spTree>
    <p:extLst>
      <p:ext uri="{BB962C8B-B14F-4D97-AF65-F5344CB8AC3E}">
        <p14:creationId xmlns:p14="http://schemas.microsoft.com/office/powerpoint/2010/main" val="1344691535"/>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95697" y="358815"/>
            <a:ext cx="3493510" cy="6285053"/>
          </a:xfrm>
          <a:prstGeom prst="rect">
            <a:avLst/>
          </a:prstGeom>
          <a:ln>
            <a:solidFill>
              <a:schemeClr val="accent1"/>
            </a:solidFill>
          </a:ln>
        </p:spPr>
      </p:pic>
    </p:spTree>
    <p:extLst>
      <p:ext uri="{BB962C8B-B14F-4D97-AF65-F5344CB8AC3E}">
        <p14:creationId xmlns:p14="http://schemas.microsoft.com/office/powerpoint/2010/main" val="917468249"/>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S102467440">
  <a:themeElements>
    <a:clrScheme name="WP7">
      <a:dk1>
        <a:srgbClr val="FFFFFF"/>
      </a:dk1>
      <a:lt1>
        <a:srgbClr val="000000"/>
      </a:lt1>
      <a:dk2>
        <a:srgbClr val="25A0DA"/>
      </a:dk2>
      <a:lt2>
        <a:srgbClr val="6C6C6C"/>
      </a:lt2>
      <a:accent1>
        <a:srgbClr val="6C6C6C"/>
      </a:accent1>
      <a:accent2>
        <a:srgbClr val="25A0DA"/>
      </a:accent2>
      <a:accent3>
        <a:srgbClr val="F19720"/>
      </a:accent3>
      <a:accent4>
        <a:srgbClr val="309B46"/>
      </a:accent4>
      <a:accent5>
        <a:srgbClr val="E61E26"/>
      </a:accent5>
      <a:accent6>
        <a:srgbClr val="7E51A1"/>
      </a:accent6>
      <a:hlink>
        <a:srgbClr val="0000FF"/>
      </a:hlink>
      <a:folHlink>
        <a:srgbClr val="800080"/>
      </a:folHlink>
    </a:clrScheme>
    <a:fontScheme name="WP7">
      <a:majorFont>
        <a:latin typeface="Segoe WP Light"/>
        <a:ea typeface=""/>
        <a:cs typeface=""/>
      </a:majorFont>
      <a:minorFont>
        <a:latin typeface="Segoe WP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orcanresearch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13513</TotalTime>
  <Words>3674</Words>
  <Application>Microsoft Office PowerPoint</Application>
  <PresentationFormat>On-screen Show (4:3)</PresentationFormat>
  <Paragraphs>408</Paragraphs>
  <Slides>47</Slides>
  <Notes>31</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47</vt:i4>
      </vt:variant>
    </vt:vector>
  </HeadingPairs>
  <TitlesOfParts>
    <vt:vector size="57" baseType="lpstr">
      <vt:lpstr>Arial</vt:lpstr>
      <vt:lpstr>Calibri</vt:lpstr>
      <vt:lpstr>Calibri Light</vt:lpstr>
      <vt:lpstr>Segoe UI</vt:lpstr>
      <vt:lpstr>Segoe UI Light</vt:lpstr>
      <vt:lpstr>Segoe WP Light</vt:lpstr>
      <vt:lpstr>Wingdings</vt:lpstr>
      <vt:lpstr>Office Theme</vt:lpstr>
      <vt:lpstr>1_TS102467440</vt:lpstr>
      <vt:lpstr>lorcanresearchtemplate</vt:lpstr>
      <vt:lpstr>PowerPoint Presentation</vt:lpstr>
      <vt:lpstr>PowerPoint Presentation</vt:lpstr>
      <vt:lpstr>Overview …</vt:lpstr>
      <vt:lpstr>PowerPoint Presentation</vt:lpstr>
      <vt:lpstr>PowerPoint Presentation</vt:lpstr>
      <vt:lpstr>PowerPoint Presentation</vt:lpstr>
      <vt:lpstr>The knowledge graph</vt:lpstr>
      <vt:lpstr>PowerPoint Presentation</vt:lpstr>
      <vt:lpstr>PowerPoint Presentation</vt:lpstr>
      <vt:lpstr>PowerPoint Presentation</vt:lpstr>
      <vt:lpstr>PowerPoint Presentation</vt:lpstr>
      <vt:lpstr>Timothy Burke  presentation to LC WGFBC</vt:lpstr>
      <vt:lpstr>Things not strings (or records)</vt:lpstr>
      <vt:lpstr>PowerPoint Presentation</vt:lpstr>
      <vt:lpstr>PowerPoint Presentation</vt:lpstr>
      <vt:lpstr>PowerPoint Presentation</vt:lpstr>
      <vt:lpstr>PowerPoint Presentation</vt:lpstr>
      <vt:lpstr>PowerPoint Presentation</vt:lpstr>
      <vt:lpstr>Distant reading:</vt:lpstr>
      <vt:lpstr>PowerPoint Presentation</vt:lpstr>
      <vt:lpstr>PowerPoint Presentation</vt:lpstr>
      <vt:lpstr>PowerPoint Presentation</vt:lpstr>
      <vt:lpstr>PowerPoint Presentation</vt:lpstr>
      <vt:lpstr>PowerPoint Presentation</vt:lpstr>
      <vt:lpstr>Irish cultural identity in the global library system </vt:lpstr>
      <vt:lpstr>PowerPoint Presentation</vt:lpstr>
      <vt:lpstr>The collective Irish Studies Collection</vt:lpstr>
      <vt:lpstr>PowerPoint Presentation</vt:lpstr>
      <vt:lpstr>PowerPoint Presentation</vt:lpstr>
      <vt:lpstr>PowerPoint Presentation</vt:lpstr>
      <vt:lpstr>Largest institutional collections of materials about Ireland (by OCLC symbol, national libraries excluded) </vt:lpstr>
      <vt:lpstr>Most popular works about Ireland &amp; the Irish</vt:lpstr>
      <vt:lpstr>Musical recordings related to/about Ireland: Topics </vt:lpstr>
      <vt:lpstr>Largest institutional collections of musical recordings about Ireland (by OCLC symbol, national libraries excluded) </vt:lpstr>
      <vt:lpstr>PowerPoint Presentation</vt:lpstr>
      <vt:lpstr>PowerPoint Presentation</vt:lpstr>
      <vt:lpstr>PowerPoint Presentation</vt:lpstr>
      <vt:lpstr>PowerPoint Presentation</vt:lpstr>
      <vt:lpstr>Mapping Library Coverage of Irish Rebellions </vt:lpstr>
      <vt:lpstr>Mapping Library Coverage of Irish Rebellions </vt:lpstr>
      <vt:lpstr>Mapping Library Coverage of Irish Rebellions </vt:lpstr>
      <vt:lpstr>Mapping Library Coverage of Irish Rebellions </vt:lpstr>
      <vt:lpstr>Mapping Library Coverage of Irish Rebellions </vt:lpstr>
      <vt:lpstr>An Irish studies collective collection … points to ponder</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Irish Studies - Making Library Data Work Harder</dc:title>
  <dc:creator>Dempsey,Lorcan</dc:creator>
  <dc:description>Explores how WorldCat can be interrogated to reveal interesting things about a subject domain - Irish Studies. Part one looks at a move to linked data, suggesting that this will better support research enquiries. Part two provides some simple examples of how bibliographic data can support 'distant reading', literary analysis at scale. The third section looks at the collective Irish Studies collection - how Irish Studies materials are distributed across library collections.</dc:description>
  <cp:lastModifiedBy>Confer,Patrick</cp:lastModifiedBy>
  <cp:revision>144</cp:revision>
  <dcterms:created xsi:type="dcterms:W3CDTF">2016-02-17T21:04:33Z</dcterms:created>
  <dcterms:modified xsi:type="dcterms:W3CDTF">2016-04-28T19:17:16Z</dcterms:modified>
</cp:coreProperties>
</file>