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72" r:id="rId4"/>
    <p:sldId id="268" r:id="rId5"/>
    <p:sldId id="269" r:id="rId6"/>
    <p:sldId id="270" r:id="rId7"/>
    <p:sldId id="271" r:id="rId8"/>
    <p:sldId id="273" r:id="rId9"/>
    <p:sldId id="258" r:id="rId10"/>
    <p:sldId id="260" r:id="rId11"/>
    <p:sldId id="274" r:id="rId12"/>
    <p:sldId id="261" r:id="rId13"/>
    <p:sldId id="266" r:id="rId14"/>
    <p:sldId id="262" r:id="rId15"/>
    <p:sldId id="263" r:id="rId16"/>
    <p:sldId id="264" r:id="rId17"/>
    <p:sldId id="267" r:id="rId18"/>
    <p:sldId id="265" r:id="rId19"/>
    <p:sldId id="283" r:id="rId20"/>
    <p:sldId id="279" r:id="rId21"/>
    <p:sldId id="286" r:id="rId22"/>
    <p:sldId id="280" r:id="rId23"/>
    <p:sldId id="288" r:id="rId24"/>
    <p:sldId id="259" r:id="rId25"/>
    <p:sldId id="284" r:id="rId26"/>
    <p:sldId id="285" r:id="rId27"/>
    <p:sldId id="287" r:id="rId28"/>
    <p:sldId id="289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>
      <p:cViewPr varScale="1">
        <p:scale>
          <a:sx n="111" d="100"/>
          <a:sy n="111" d="100"/>
        </p:scale>
        <p:origin x="-160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7B51D-97F7-4EF0-9A7E-5CDE7806E47B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0B8A2-D31C-42E5-9EB2-D400C3DA4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0B8A2-D31C-42E5-9EB2-D400C3DA44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467600" cy="1143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Segue Slide Dark –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-white-squ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62001"/>
            <a:ext cx="1219200" cy="1408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467600" cy="1143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Segue Slide Dark –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que Whit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que Whit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1"/>
            <a:ext cx="1219200" cy="1336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que Whit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Content Box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Content Box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Content Box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7" y="735777"/>
            <a:ext cx="1248228" cy="1368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OCLC-RESEARCH_H_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-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CLC-R-white-squ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62001"/>
            <a:ext cx="1219200" cy="1408671"/>
          </a:xfrm>
          <a:prstGeom prst="rect">
            <a:avLst/>
          </a:prstGeom>
        </p:spPr>
      </p:pic>
      <p:pic>
        <p:nvPicPr>
          <p:cNvPr id="13" name="Picture 1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400801"/>
            <a:ext cx="914400" cy="31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14400" y="634942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©2013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1143002"/>
            <a:ext cx="5334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chemeClr val="bg1">
                    <a:lumMod val="85000"/>
                  </a:scheme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Q</a:t>
            </a:r>
            <a:endParaRPr lang="en-US" sz="28700" dirty="0">
              <a:solidFill>
                <a:schemeClr val="bg1">
                  <a:lumMod val="85000"/>
                </a:scheme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5200"/>
            <a:ext cx="5410200" cy="2438400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Parting slide contact info; name, twitter, email, etc…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Whit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25908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64646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dirty="0">
              <a:solidFill>
                <a:srgbClr val="646464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1816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634942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©2013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Whit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25908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64646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dirty="0">
              <a:solidFill>
                <a:srgbClr val="646464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1816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634942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©2013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8" y="740230"/>
            <a:ext cx="1219200" cy="1336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CFE136F-C92A-4982-9E2D-038D5D58D5A0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0" y="0"/>
            <a:ext cx="9144000" cy="609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713702" y="599277"/>
            <a:ext cx="505498" cy="255868"/>
          </a:xfrm>
          <a:prstGeom prst="triangle">
            <a:avLst/>
          </a:prstGeom>
          <a:solidFill>
            <a:srgbClr val="195A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6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1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1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276600"/>
            <a:ext cx="7772400" cy="4572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77724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05401"/>
            <a:ext cx="1066800" cy="11698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ESEARCH_H_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Pag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OCLC-RESEARCH_H_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lank with Titl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6464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92268B04-BFEB-4233-88D0-3BF23CCF2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9" r:id="rId28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Open Sans Semibold" pitchFamily="34" charset="0"/>
          <a:ea typeface="Open Sans Semibold" pitchFamily="34" charset="0"/>
          <a:cs typeface="Open Sans Semibold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4724400"/>
            <a:ext cx="4343400" cy="381000"/>
          </a:xfrm>
        </p:spPr>
        <p:txBody>
          <a:bodyPr/>
          <a:lstStyle/>
          <a:p>
            <a:r>
              <a:rPr lang="en-US" dirty="0" smtClean="0">
                <a:latin typeface="Segoe UI Light" pitchFamily="34" charset="0"/>
              </a:rPr>
              <a:t>@</a:t>
            </a:r>
            <a:r>
              <a:rPr lang="en-US" dirty="0" err="1" smtClean="0">
                <a:latin typeface="Segoe UI Light" pitchFamily="34" charset="0"/>
              </a:rPr>
              <a:t>LorcanD</a:t>
            </a:r>
            <a:endParaRPr lang="en-US" dirty="0">
              <a:latin typeface="Segoe UI Light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81000" y="5105400"/>
            <a:ext cx="4343400" cy="381000"/>
          </a:xfrm>
        </p:spPr>
        <p:txBody>
          <a:bodyPr/>
          <a:lstStyle/>
          <a:p>
            <a:r>
              <a:rPr lang="en-US" dirty="0" smtClean="0">
                <a:latin typeface="Segoe UI Light" pitchFamily="34" charset="0"/>
              </a:rPr>
              <a:t>Lorcan Dempsey,  OCLC </a:t>
            </a:r>
            <a:endParaRPr lang="en-US" dirty="0">
              <a:latin typeface="Segoe UI Light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81000" y="5486400"/>
            <a:ext cx="4343400" cy="304800"/>
          </a:xfrm>
        </p:spPr>
        <p:txBody>
          <a:bodyPr/>
          <a:lstStyle/>
          <a:p>
            <a:r>
              <a:rPr lang="en-US" dirty="0" smtClean="0">
                <a:latin typeface="Segoe UI Light" pitchFamily="34" charset="0"/>
              </a:rPr>
              <a:t>11 October 2013</a:t>
            </a:r>
            <a:endParaRPr lang="en-US" dirty="0">
              <a:latin typeface="Segoe UI Light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81000" y="5791200"/>
            <a:ext cx="4343400" cy="304800"/>
          </a:xfrm>
        </p:spPr>
        <p:txBody>
          <a:bodyPr/>
          <a:lstStyle/>
          <a:p>
            <a:r>
              <a:rPr lang="en-US" dirty="0" smtClean="0">
                <a:latin typeface="Segoe UI Light" pitchFamily="34" charset="0"/>
              </a:rPr>
              <a:t>ARL Fall Forum: Mobilizing the research enterprise</a:t>
            </a:r>
            <a:endParaRPr lang="en-US" dirty="0">
              <a:latin typeface="Segoe UI Light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81000" y="6096000"/>
            <a:ext cx="4343400" cy="304800"/>
          </a:xfrm>
        </p:spPr>
        <p:txBody>
          <a:bodyPr/>
          <a:lstStyle/>
          <a:p>
            <a:r>
              <a:rPr lang="en-US" dirty="0" smtClean="0">
                <a:latin typeface="Segoe UI Light" pitchFamily="34" charset="0"/>
              </a:rPr>
              <a:t>#ARLforum13</a:t>
            </a:r>
            <a:endParaRPr lang="en-US" dirty="0">
              <a:latin typeface="Segoe UI Light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4191000"/>
          </a:xfrm>
          <a:solidFill>
            <a:schemeClr val="bg1"/>
          </a:solidFill>
        </p:spPr>
        <p:txBody>
          <a:bodyPr/>
          <a:lstStyle/>
          <a:p>
            <a:r>
              <a:rPr lang="en-US" sz="19900" smtClean="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rPr>
              <a:t>SHARE:</a:t>
            </a:r>
            <a:r>
              <a:rPr lang="en-US" sz="9600" dirty="0" smtClean="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rPr>
              <a:t/>
            </a:r>
            <a:br>
              <a:rPr lang="en-US" sz="9600" dirty="0" smtClean="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rPr>
            </a:br>
            <a:r>
              <a:rPr lang="en-US" sz="5400" dirty="0" err="1" smtClean="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rPr>
              <a:t>Discovery:Focus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rPr>
              <a:t> on papers</a:t>
            </a:r>
            <a:endParaRPr lang="en-US" sz="7200" dirty="0">
              <a:solidFill>
                <a:schemeClr val="bg1">
                  <a:lumMod val="50000"/>
                </a:schemeClr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4025" cy="3971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43400"/>
            <a:ext cx="3525091" cy="20050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181600"/>
            <a:ext cx="51520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4648200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social graph</a:t>
            </a:r>
            <a:endParaRPr lang="en-US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2932919" cy="147732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Three benefits acc to Google: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Find the right thing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the best summary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 deeper and broader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3048000"/>
            <a:ext cx="8229600" cy="2971800"/>
          </a:xfrm>
          <a:solidFill>
            <a:schemeClr val="bg1"/>
          </a:solidFill>
          <a:ln w="57150">
            <a:noFill/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Within a discovery service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Aspire to a singular identity for entities/things (people, works, places, organizations, …)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Gather data associated with those identities (e.g. ‘cards’)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Create relationships between identities.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27038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-Point Star 2"/>
          <p:cNvSpPr/>
          <p:nvPr/>
        </p:nvSpPr>
        <p:spPr>
          <a:xfrm>
            <a:off x="4953000" y="49530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4-Point Star 3"/>
          <p:cNvSpPr/>
          <p:nvPr/>
        </p:nvSpPr>
        <p:spPr>
          <a:xfrm>
            <a:off x="7391400" y="43434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7391400" y="39624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8382000" y="30480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01927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-Point Star 2"/>
          <p:cNvSpPr/>
          <p:nvPr/>
        </p:nvSpPr>
        <p:spPr>
          <a:xfrm>
            <a:off x="7543800" y="35052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4-Point Star 3"/>
          <p:cNvSpPr/>
          <p:nvPr/>
        </p:nvSpPr>
        <p:spPr>
          <a:xfrm>
            <a:off x="7772400" y="56388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6934200" y="9906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271463"/>
            <a:ext cx="88868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-Point Star 2"/>
          <p:cNvSpPr/>
          <p:nvPr/>
        </p:nvSpPr>
        <p:spPr>
          <a:xfrm>
            <a:off x="6172200" y="50292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4-Point Star 3"/>
          <p:cNvSpPr/>
          <p:nvPr/>
        </p:nvSpPr>
        <p:spPr>
          <a:xfrm>
            <a:off x="8458200" y="29718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8534400" y="34290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11" y="685800"/>
            <a:ext cx="8814389" cy="53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-Point Star 2"/>
          <p:cNvSpPr/>
          <p:nvPr/>
        </p:nvSpPr>
        <p:spPr>
          <a:xfrm>
            <a:off x="4267200" y="18288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4-Point Star 3"/>
          <p:cNvSpPr/>
          <p:nvPr/>
        </p:nvSpPr>
        <p:spPr>
          <a:xfrm>
            <a:off x="4724400" y="19050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6858000" y="22860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1066800" y="17526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990600" y="37338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838200" y="48006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8001000" y="41910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95313"/>
            <a:ext cx="8610600" cy="522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-Point Star 2"/>
          <p:cNvSpPr/>
          <p:nvPr/>
        </p:nvSpPr>
        <p:spPr>
          <a:xfrm>
            <a:off x="7924800" y="34290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4-Point Star 3"/>
          <p:cNvSpPr/>
          <p:nvPr/>
        </p:nvSpPr>
        <p:spPr>
          <a:xfrm>
            <a:off x="2133600" y="38100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152400" y="24384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3352800" y="5334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7739206" cy="61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-Point Star 2"/>
          <p:cNvSpPr/>
          <p:nvPr/>
        </p:nvSpPr>
        <p:spPr>
          <a:xfrm>
            <a:off x="3962400" y="52578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388" descr="PPT4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90135" cy="6858000"/>
          </a:xfrm>
          <a:prstGeom prst="rect">
            <a:avLst/>
          </a:prstGeom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724400"/>
            <a:ext cx="7724773" cy="1462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4-Point Star 3"/>
          <p:cNvSpPr/>
          <p:nvPr/>
        </p:nvSpPr>
        <p:spPr>
          <a:xfrm>
            <a:off x="838200" y="3048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8001000" y="48006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990600" y="41910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2133600" y="18288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87533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Aggregation is a pain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data work harder so that the user doesn’t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514599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 singular identity (‘</a:t>
            </a:r>
            <a:r>
              <a:rPr lang="en-US" dirty="0" err="1" smtClean="0"/>
              <a:t>entification</a:t>
            </a:r>
            <a:r>
              <a:rPr lang="en-US" dirty="0" smtClean="0"/>
              <a:t>’)</a:t>
            </a:r>
          </a:p>
          <a:p>
            <a:r>
              <a:rPr lang="en-US" dirty="0" smtClean="0"/>
              <a:t>Gather information about entities (e.g. cards)</a:t>
            </a:r>
          </a:p>
          <a:p>
            <a:r>
              <a:rPr lang="en-US" dirty="0" smtClean="0"/>
              <a:t>Create relationships between entities (navigation – citation, co-creation, derivative, affiliation, recommendations, 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Strongly leverage four types of metadata about things ..</a:t>
            </a:r>
          </a:p>
          <a:p>
            <a:pPr lvl="1"/>
            <a:r>
              <a:rPr lang="en-US" dirty="0" smtClean="0"/>
              <a:t>‘Professional’</a:t>
            </a:r>
          </a:p>
          <a:p>
            <a:pPr lvl="1"/>
            <a:r>
              <a:rPr lang="en-US" b="1" dirty="0" err="1" smtClean="0"/>
              <a:t>Crowdsourced</a:t>
            </a:r>
            <a:r>
              <a:rPr lang="en-US" dirty="0" smtClean="0"/>
              <a:t> (claiming profiles, …)</a:t>
            </a:r>
          </a:p>
          <a:p>
            <a:pPr lvl="1"/>
            <a:r>
              <a:rPr lang="en-US" b="1" dirty="0" smtClean="0"/>
              <a:t>Programmatically promoted </a:t>
            </a:r>
            <a:r>
              <a:rPr lang="en-US" dirty="0" smtClean="0"/>
              <a:t>(entity extraction, categorization, clusters, ….)</a:t>
            </a:r>
          </a:p>
          <a:p>
            <a:pPr lvl="1"/>
            <a:r>
              <a:rPr lang="en-US" b="1" dirty="0" smtClean="0"/>
              <a:t>Usage</a:t>
            </a:r>
            <a:r>
              <a:rPr lang="en-US" dirty="0" smtClean="0"/>
              <a:t> (relationships based on usage)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Now: shredding records</a:t>
            </a:r>
          </a:p>
          <a:p>
            <a:r>
              <a:rPr lang="en-US" b="1" dirty="0" smtClean="0"/>
              <a:t>Future: manage entities in linked data world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43400"/>
            <a:ext cx="4038600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b="1" dirty="0" smtClean="0">
                <a:solidFill>
                  <a:srgbClr val="646464"/>
                </a:solidFill>
                <a:latin typeface="Open Sans" pitchFamily="34" charset="0"/>
              </a:rPr>
              <a:t>Plural - Work with what you have.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b="1" dirty="0" smtClean="0">
                <a:solidFill>
                  <a:srgbClr val="646464"/>
                </a:solidFill>
                <a:latin typeface="Open Sans" pitchFamily="34" charset="0"/>
              </a:rPr>
              <a:t>Wikipedia – an </a:t>
            </a:r>
            <a:r>
              <a:rPr lang="en-US" sz="1700" b="1" dirty="0" err="1" smtClean="0">
                <a:solidFill>
                  <a:srgbClr val="646464"/>
                </a:solidFill>
                <a:latin typeface="Open Sans" pitchFamily="34" charset="0"/>
              </a:rPr>
              <a:t>addressible</a:t>
            </a:r>
            <a:r>
              <a:rPr lang="en-US" sz="1700" b="1" dirty="0" smtClean="0">
                <a:solidFill>
                  <a:srgbClr val="646464"/>
                </a:solidFill>
                <a:latin typeface="Open Sans" pitchFamily="34" charset="0"/>
              </a:rPr>
              <a:t> knowledgebase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b="1" dirty="0" err="1" smtClean="0">
                <a:solidFill>
                  <a:srgbClr val="646464"/>
                </a:solidFill>
                <a:latin typeface="Open Sans" pitchFamily="34" charset="0"/>
              </a:rPr>
              <a:t>Wikidata</a:t>
            </a:r>
            <a:r>
              <a:rPr lang="en-US" sz="1700" b="1" dirty="0" smtClean="0">
                <a:solidFill>
                  <a:srgbClr val="646464"/>
                </a:solidFill>
                <a:latin typeface="Open Sans" pitchFamily="34" charset="0"/>
              </a:rPr>
              <a:t>/Freebase – source of structured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1873" y="134314"/>
            <a:ext cx="2300288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689" y="4284464"/>
            <a:ext cx="1035844" cy="1438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2" y="267791"/>
            <a:ext cx="1355141" cy="14950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10083" y="1880543"/>
            <a:ext cx="18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Libraries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0201" y="5722738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English Wikipedia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85561" y="2438237"/>
            <a:ext cx="2052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VIAF </a:t>
            </a:r>
          </a:p>
          <a:p>
            <a:pPr algn="ctr"/>
            <a:r>
              <a:rPr lang="en-US" dirty="0" smtClean="0"/>
              <a:t>Matching Algorithm</a:t>
            </a:r>
            <a:endParaRPr lang="en-US" dirty="0"/>
          </a:p>
        </p:txBody>
      </p:sp>
      <p:cxnSp>
        <p:nvCxnSpPr>
          <p:cNvPr id="26" name="Curved Connector 25"/>
          <p:cNvCxnSpPr>
            <a:stCxn id="12" idx="1"/>
            <a:endCxn id="16" idx="3"/>
          </p:cNvCxnSpPr>
          <p:nvPr/>
        </p:nvCxnSpPr>
        <p:spPr>
          <a:xfrm rot="10800000" flipV="1">
            <a:off x="6737599" y="2065209"/>
            <a:ext cx="572485" cy="69619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16" idx="2"/>
            <a:endCxn id="5" idx="1"/>
          </p:cNvCxnSpPr>
          <p:nvPr/>
        </p:nvCxnSpPr>
        <p:spPr>
          <a:xfrm rot="16200000" flipH="1">
            <a:off x="5751617" y="3044530"/>
            <a:ext cx="1919034" cy="1999109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43291" y="475713"/>
            <a:ext cx="8114790" cy="6120889"/>
            <a:chOff x="343291" y="475713"/>
            <a:chExt cx="8114790" cy="61208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310" y="475713"/>
              <a:ext cx="1014413" cy="1419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3659" y="4788996"/>
              <a:ext cx="878681" cy="14382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3970" y="2544650"/>
              <a:ext cx="985838" cy="10858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291" y="4080111"/>
              <a:ext cx="1955791" cy="10586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6107" y="1886313"/>
              <a:ext cx="1933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German Wikipedia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73606" y="6227270"/>
              <a:ext cx="181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Other </a:t>
              </a:r>
              <a:r>
                <a:rPr lang="en-US" dirty="0" err="1" smtClean="0"/>
                <a:t>Wikipedias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90245" y="3613047"/>
              <a:ext cx="1920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Wikidata</a:t>
              </a:r>
              <a:r>
                <a:rPr lang="en-US" dirty="0" smtClean="0"/>
                <a:t> </a:t>
              </a:r>
              <a:r>
                <a:rPr lang="en-US" dirty="0" err="1" smtClean="0"/>
                <a:t>Wikibase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2710" y="5138801"/>
              <a:ext cx="1542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Party Users</a:t>
              </a:r>
            </a:p>
          </p:txBody>
        </p:sp>
        <p:cxnSp>
          <p:nvCxnSpPr>
            <p:cNvPr id="42" name="Curved Connector 41"/>
            <p:cNvCxnSpPr>
              <a:stCxn id="14" idx="2"/>
              <a:endCxn id="8" idx="1"/>
            </p:cNvCxnSpPr>
            <p:nvPr/>
          </p:nvCxnSpPr>
          <p:spPr>
            <a:xfrm rot="16200000" flipH="1">
              <a:off x="1797459" y="2021064"/>
              <a:ext cx="831930" cy="1301091"/>
            </a:xfrm>
            <a:prstGeom prst="curvedConnector2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8" idx="3"/>
              <a:endCxn id="13" idx="2"/>
            </p:cNvCxnSpPr>
            <p:nvPr/>
          </p:nvCxnSpPr>
          <p:spPr>
            <a:xfrm>
              <a:off x="3849808" y="3087575"/>
              <a:ext cx="4608273" cy="3004495"/>
            </a:xfrm>
            <a:prstGeom prst="curvedConnector4">
              <a:avLst>
                <a:gd name="adj1" fmla="val 40041"/>
                <a:gd name="adj2" fmla="val 107609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17" idx="2"/>
              <a:endCxn id="10" idx="3"/>
            </p:cNvCxnSpPr>
            <p:nvPr/>
          </p:nvCxnSpPr>
          <p:spPr>
            <a:xfrm rot="5400000">
              <a:off x="2661273" y="3620188"/>
              <a:ext cx="627077" cy="1351458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>
              <a:stCxn id="17" idx="2"/>
              <a:endCxn id="15" idx="1"/>
            </p:cNvCxnSpPr>
            <p:nvPr/>
          </p:nvCxnSpPr>
          <p:spPr>
            <a:xfrm rot="16200000" flipH="1">
              <a:off x="2697295" y="4935624"/>
              <a:ext cx="2429557" cy="523066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77312" y="2544651"/>
              <a:ext cx="18057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Submit VIAF IDs /</a:t>
              </a:r>
            </a:p>
            <a:p>
              <a:r>
                <a:rPr lang="en-US" dirty="0" smtClean="0"/>
                <a:t>Show centralized data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15000" y="5105400"/>
              <a:ext cx="18057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Submit VIAF IDs /</a:t>
              </a:r>
            </a:p>
            <a:p>
              <a:r>
                <a:rPr lang="en-US" dirty="0" smtClean="0"/>
                <a:t>Show centralized data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08475" y="4278840"/>
              <a:ext cx="1805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Read data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833057" y="3689892"/>
            <a:ext cx="2980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VIAF matches Articles /</a:t>
            </a:r>
          </a:p>
          <a:p>
            <a:r>
              <a:rPr lang="en-US" dirty="0" smtClean="0"/>
              <a:t>Wikipedia shows matched IDs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5943600"/>
            <a:ext cx="3209533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small example of links/entities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81872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25"/>
            <a:ext cx="99345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scholarly graph?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Architecture components</a:t>
            </a:r>
          </a:p>
          <a:p>
            <a:pPr lvl="1"/>
            <a:r>
              <a:rPr lang="en-US" dirty="0" smtClean="0"/>
              <a:t>Author IDs</a:t>
            </a:r>
          </a:p>
          <a:p>
            <a:pPr lvl="1"/>
            <a:r>
              <a:rPr lang="en-US" dirty="0" smtClean="0"/>
              <a:t>Paper/work IDs</a:t>
            </a:r>
          </a:p>
          <a:p>
            <a:pPr lvl="1"/>
            <a:r>
              <a:rPr lang="en-US" dirty="0" smtClean="0"/>
              <a:t>Institutions?</a:t>
            </a:r>
          </a:p>
          <a:p>
            <a:r>
              <a:rPr lang="en-US" dirty="0" smtClean="0"/>
              <a:t>Signals of interest</a:t>
            </a:r>
          </a:p>
          <a:p>
            <a:pPr lvl="1"/>
            <a:r>
              <a:rPr lang="en-US" dirty="0" smtClean="0"/>
              <a:t>Research analytics</a:t>
            </a:r>
          </a:p>
          <a:p>
            <a:pPr lvl="1"/>
            <a:r>
              <a:rPr lang="en-US" dirty="0" smtClean="0"/>
              <a:t>Research workflow</a:t>
            </a:r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What is the role of libraries/SHARE/….?</a:t>
            </a:r>
          </a:p>
          <a:p>
            <a:pPr lvl="1"/>
            <a:r>
              <a:rPr lang="en-US" dirty="0" smtClean="0"/>
              <a:t>Vivo?</a:t>
            </a:r>
          </a:p>
          <a:p>
            <a:pPr lvl="1"/>
            <a:r>
              <a:rPr lang="en-US" dirty="0" smtClean="0"/>
              <a:t>Who will manage entity backbones in linked data world?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966546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 and issues …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1000"/>
            <a:ext cx="4972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Repository scope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Campus bibliography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*-prints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Digital materials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8956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Tactical ‘structure up’/SEO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More links to entities in records - Identifiers </a:t>
            </a:r>
          </a:p>
          <a:p>
            <a:pPr lvl="1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Orcid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ISNI, VIAF, …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DOI,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Pubmed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ID, …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Schema.org markup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Site maps;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ResourceSync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What do hubs want to see? (e.g. Scholar)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Purposeful syndication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Share data with network/disciplinary hubs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1242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 discovery service?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 discovery destination? 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bar is getting higher …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 source of data for others?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62000"/>
            <a:ext cx="8001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Sourcing and scaling … </a:t>
            </a:r>
          </a:p>
          <a:p>
            <a:pPr marL="0" lvl="2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Workflow, Repository, Disclosure, Discovery, …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Scaling</a:t>
            </a:r>
          </a:p>
          <a:p>
            <a:pPr lvl="2"/>
            <a:r>
              <a:rPr lang="en-US" sz="2800" b="1" dirty="0" err="1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Rightscaling</a:t>
            </a:r>
            <a:endParaRPr lang="en-US" sz="2800" b="1" dirty="0" smtClean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2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Different things done at different scales</a:t>
            </a:r>
          </a:p>
          <a:p>
            <a:pPr lvl="2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Institution, Consortium, ARL, world? </a:t>
            </a:r>
          </a:p>
          <a:p>
            <a:pPr lvl="1"/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Sourcing</a:t>
            </a:r>
          </a:p>
          <a:p>
            <a:pPr lvl="2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Collaboratively sourced?</a:t>
            </a:r>
          </a:p>
          <a:p>
            <a:pPr lvl="2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Third party?</a:t>
            </a:r>
          </a:p>
          <a:p>
            <a:pPr lvl="2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Existing agency?</a:t>
            </a:r>
          </a:p>
          <a:p>
            <a:pPr lvl="2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Multiple approaches?</a:t>
            </a:r>
          </a:p>
          <a:p>
            <a:pPr lvl="1"/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Discovery and SHARE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What is Share’s role in creating and/or maintaining the scholarly graph?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Credits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609600"/>
            <a:ext cx="67437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179874"/>
            <a:ext cx="9144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Shenghui</a:t>
            </a:r>
            <a:r>
              <a:rPr lang="en-US" b="1" dirty="0" smtClean="0">
                <a:solidFill>
                  <a:schemeClr val="bg1"/>
                </a:solidFill>
              </a:rPr>
              <a:t> Wang (OCLC), Antoine Isaac (</a:t>
            </a:r>
            <a:r>
              <a:rPr lang="en-US" b="1" dirty="0" err="1" smtClean="0">
                <a:solidFill>
                  <a:schemeClr val="bg1"/>
                </a:solidFill>
              </a:rPr>
              <a:t>Europeana</a:t>
            </a:r>
            <a:r>
              <a:rPr lang="en-US" b="1" dirty="0" smtClean="0">
                <a:solidFill>
                  <a:schemeClr val="bg1"/>
                </a:solidFill>
              </a:rPr>
              <a:t>), Valentine Charles (</a:t>
            </a:r>
            <a:r>
              <a:rPr lang="en-US" b="1" dirty="0" err="1" smtClean="0">
                <a:solidFill>
                  <a:schemeClr val="bg1"/>
                </a:solidFill>
              </a:rPr>
              <a:t>Europeana</a:t>
            </a:r>
            <a:r>
              <a:rPr lang="en-US" b="1" dirty="0" smtClean="0">
                <a:solidFill>
                  <a:schemeClr val="bg1"/>
                </a:solidFill>
              </a:rPr>
              <a:t>), Rob </a:t>
            </a:r>
            <a:r>
              <a:rPr lang="en-US" b="1" dirty="0" err="1" smtClean="0">
                <a:solidFill>
                  <a:schemeClr val="bg1"/>
                </a:solidFill>
              </a:rPr>
              <a:t>Koopman</a:t>
            </a:r>
            <a:r>
              <a:rPr lang="en-US" b="1" dirty="0" smtClean="0">
                <a:solidFill>
                  <a:schemeClr val="bg1"/>
                </a:solidFill>
              </a:rPr>
              <a:t> (OCLC), </a:t>
            </a:r>
            <a:r>
              <a:rPr lang="en-US" b="1" dirty="0" err="1" smtClean="0">
                <a:solidFill>
                  <a:schemeClr val="bg1"/>
                </a:solidFill>
              </a:rPr>
              <a:t>Anthi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Agoropoulou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Europeana</a:t>
            </a:r>
            <a:r>
              <a:rPr lang="en-US" b="1" dirty="0" smtClean="0">
                <a:solidFill>
                  <a:schemeClr val="bg1"/>
                </a:solidFill>
              </a:rPr>
              <a:t>),  and Titia van der Werf (OCLC)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Hunting for Semantic Clusters: Hierarchical Structuring of Cultural Heritage Objects within Large Aggregations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17th International conference on Theory and Practice of Digital Libraries (TPDL), 22-26 September 2013, Valletta (Malta)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Ack</a:t>
            </a:r>
            <a:r>
              <a:rPr lang="en-US" dirty="0" smtClean="0"/>
              <a:t> kind advice from 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Klein, </a:t>
            </a:r>
            <a:r>
              <a:rPr lang="en-US" dirty="0" err="1" smtClean="0"/>
              <a:t>Merrilee</a:t>
            </a:r>
            <a:r>
              <a:rPr lang="en-US" dirty="0" smtClean="0"/>
              <a:t> </a:t>
            </a:r>
            <a:r>
              <a:rPr lang="en-US" dirty="0" err="1" smtClean="0"/>
              <a:t>Proffitt</a:t>
            </a:r>
            <a:r>
              <a:rPr lang="en-US" dirty="0" smtClean="0"/>
              <a:t>, Karen Smith Yoshimura, Thom Hickey (</a:t>
            </a:r>
            <a:r>
              <a:rPr lang="en-US" dirty="0" err="1" smtClean="0"/>
              <a:t>Wikidata</a:t>
            </a:r>
            <a:r>
              <a:rPr lang="en-US" dirty="0" smtClean="0"/>
              <a:t>/Wikipedia/</a:t>
            </a:r>
            <a:r>
              <a:rPr lang="en-US" dirty="0" err="1" smtClean="0"/>
              <a:t>Viaf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Shenghui</a:t>
            </a:r>
            <a:r>
              <a:rPr lang="en-US" dirty="0" smtClean="0"/>
              <a:t> Wang, Rob </a:t>
            </a:r>
            <a:r>
              <a:rPr lang="en-US" dirty="0" err="1" smtClean="0"/>
              <a:t>Koopman</a:t>
            </a:r>
            <a:r>
              <a:rPr lang="en-US" dirty="0" smtClean="0"/>
              <a:t>, Titia van der Werf (clustering and </a:t>
            </a:r>
            <a:r>
              <a:rPr lang="en-US" dirty="0" err="1" smtClean="0"/>
              <a:t>Europeana</a:t>
            </a:r>
            <a:r>
              <a:rPr lang="en-US" dirty="0" smtClean="0"/>
              <a:t> data)</a:t>
            </a:r>
          </a:p>
          <a:p>
            <a:r>
              <a:rPr lang="en-US" dirty="0" smtClean="0"/>
              <a:t>Jeff Young, Eric Childress 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90600" y="5105400"/>
            <a:ext cx="54102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@</a:t>
            </a:r>
            <a:r>
              <a:rPr lang="en-US" sz="3200" dirty="0" err="1" smtClean="0"/>
              <a:t>LorcanD</a:t>
            </a:r>
            <a:endParaRPr lang="en-US" sz="3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871538"/>
            <a:ext cx="79914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5867400"/>
            <a:ext cx="2395207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egoe UI Light" pitchFamily="34" charset="0"/>
              </a:rPr>
              <a:t>Duplicates</a:t>
            </a:r>
            <a:endParaRPr lang="en-US" sz="4000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3" y="1562100"/>
            <a:ext cx="5743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144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Segoe UI Light" pitchFamily="34" charset="0"/>
              </a:rPr>
              <a:t>Duplicates? Same object: different providers</a:t>
            </a:r>
            <a:endParaRPr lang="en-US" sz="3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2133600" y="44196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1524000" y="26670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347913"/>
            <a:ext cx="7429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144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Segoe UI Light" pitchFamily="34" charset="0"/>
              </a:rPr>
              <a:t>Duplicates? Same page: different digital copies</a:t>
            </a:r>
            <a:endParaRPr lang="en-US" sz="3600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B37F" descr="PPTB37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009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1295400"/>
            <a:ext cx="44958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</a:rPr>
              <a:t>Cataloging error</a:t>
            </a:r>
            <a:endParaRPr lang="en-US" sz="2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209800"/>
            <a:ext cx="449580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</a:rPr>
              <a:t>Harvested – points to repository splash page</a:t>
            </a:r>
            <a:endParaRPr lang="en-US" sz="2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276600"/>
            <a:ext cx="44958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</a:rPr>
              <a:t>Analytic – essay in book</a:t>
            </a:r>
            <a:endParaRPr lang="en-US" sz="2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943600"/>
            <a:ext cx="44958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</a:rPr>
              <a:t>Catalan translation </a:t>
            </a:r>
            <a:endParaRPr lang="en-US" sz="2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977825"/>
            <a:ext cx="44958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</a:rPr>
              <a:t>Loaded from </a:t>
            </a:r>
            <a:r>
              <a:rPr lang="en-US" sz="2400" dirty="0" err="1" smtClean="0">
                <a:solidFill>
                  <a:schemeClr val="bg1"/>
                </a:solidFill>
                <a:latin typeface="Segoe UI Light" pitchFamily="34" charset="0"/>
              </a:rPr>
              <a:t>Crossref</a:t>
            </a:r>
            <a:endParaRPr lang="en-US" sz="2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191000"/>
            <a:ext cx="44958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</a:rPr>
              <a:t>Loaded from Elsevier </a:t>
            </a:r>
            <a:endParaRPr lang="en-US" sz="2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4267200" y="16764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4267200" y="62484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4267200" y="3505200"/>
            <a:ext cx="304800" cy="304800"/>
          </a:xfrm>
          <a:prstGeom prst="star4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5791200"/>
            <a:ext cx="2480166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 Light" pitchFamily="34" charset="0"/>
              </a:rPr>
              <a:t>Three ‘expressions’.</a:t>
            </a:r>
          </a:p>
          <a:p>
            <a:r>
              <a:rPr lang="en-US" dirty="0" smtClean="0">
                <a:solidFill>
                  <a:schemeClr val="bg1"/>
                </a:solidFill>
                <a:latin typeface="Segoe UI Light" pitchFamily="34" charset="0"/>
              </a:rPr>
              <a:t>Cataloging now fixed </a:t>
            </a:r>
            <a:r>
              <a:rPr lang="en-US" dirty="0" smtClean="0">
                <a:solidFill>
                  <a:schemeClr val="bg1"/>
                </a:solidFill>
                <a:latin typeface="Segoe UI Light" pitchFamily="34" charset="0"/>
                <a:sym typeface="Wingdings" pitchFamily="2" charset="2"/>
              </a:rPr>
              <a:t></a:t>
            </a:r>
            <a:endParaRPr lang="en-US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repository record matching issues – confused identities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Different data models</a:t>
            </a:r>
          </a:p>
          <a:p>
            <a:pPr lvl="1"/>
            <a:r>
              <a:rPr lang="en-US" dirty="0" smtClean="0"/>
              <a:t>Mapping is </a:t>
            </a:r>
            <a:r>
              <a:rPr lang="en-US" dirty="0" err="1" smtClean="0"/>
              <a:t>lossy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Relationship issues, e.g.</a:t>
            </a:r>
          </a:p>
          <a:p>
            <a:pPr lvl="2"/>
            <a:r>
              <a:rPr lang="en-US" dirty="0" smtClean="0"/>
              <a:t>Preprint</a:t>
            </a:r>
          </a:p>
          <a:p>
            <a:pPr lvl="2"/>
            <a:r>
              <a:rPr lang="en-US" dirty="0" smtClean="0"/>
              <a:t>Published article</a:t>
            </a:r>
          </a:p>
          <a:p>
            <a:pPr lvl="2"/>
            <a:r>
              <a:rPr lang="en-US" dirty="0" smtClean="0"/>
              <a:t>Publisher splash page</a:t>
            </a:r>
          </a:p>
          <a:p>
            <a:pPr lvl="2"/>
            <a:r>
              <a:rPr lang="en-US" dirty="0" smtClean="0"/>
              <a:t>Repository splash page</a:t>
            </a:r>
          </a:p>
          <a:p>
            <a:pPr lvl="2"/>
            <a:r>
              <a:rPr lang="en-US" dirty="0" smtClean="0"/>
              <a:t>…</a:t>
            </a:r>
          </a:p>
          <a:p>
            <a:r>
              <a:rPr lang="en-US" dirty="0" smtClean="0"/>
              <a:t>Replication of content across repositories </a:t>
            </a:r>
          </a:p>
          <a:p>
            <a:r>
              <a:rPr lang="en-US" dirty="0" smtClean="0"/>
              <a:t>Different content and ‘fullness’ standards</a:t>
            </a:r>
          </a:p>
          <a:p>
            <a:r>
              <a:rPr lang="en-US" dirty="0" smtClean="0"/>
              <a:t>Granularity issues</a:t>
            </a:r>
          </a:p>
          <a:p>
            <a:pPr lvl="1"/>
            <a:r>
              <a:rPr lang="en-US" dirty="0" smtClean="0"/>
              <a:t>What is being described? </a:t>
            </a:r>
          </a:p>
          <a:p>
            <a:r>
              <a:rPr lang="en-US" dirty="0" smtClean="0"/>
              <a:t>‘Business’ issues</a:t>
            </a:r>
          </a:p>
          <a:p>
            <a:pPr lvl="1"/>
            <a:r>
              <a:rPr lang="en-US" dirty="0" smtClean="0"/>
              <a:t>Publisher wants separate display?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strings to things … an emerging pattern?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Search engines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Linked data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-Research-Template">
  <a:themeElements>
    <a:clrScheme name="Hyperlink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000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lorcanresearchtemplate</Template>
  <TotalTime>4940</TotalTime>
  <Words>603</Words>
  <Application>Microsoft Office PowerPoint</Application>
  <PresentationFormat>On-screen Show (4:3)</PresentationFormat>
  <Paragraphs>136</Paragraphs>
  <Slides>31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OCLC-Research-Template</vt:lpstr>
      <vt:lpstr>SHARE: Discovery:Focus on papers</vt:lpstr>
      <vt:lpstr>Aggregation is a pain</vt:lpstr>
      <vt:lpstr>Slide 3</vt:lpstr>
      <vt:lpstr>Slide 4</vt:lpstr>
      <vt:lpstr>Slide 5</vt:lpstr>
      <vt:lpstr>Slide 6</vt:lpstr>
      <vt:lpstr>Slide 7</vt:lpstr>
      <vt:lpstr>Cross repository record matching issues – confused identities</vt:lpstr>
      <vt:lpstr>From strings to things … an emerging pattern?     Search engines Linked data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Make data work harder so that the user doesn’t </vt:lpstr>
      <vt:lpstr>Slide 21</vt:lpstr>
      <vt:lpstr>Slide 22</vt:lpstr>
      <vt:lpstr>The scholarly graph?</vt:lpstr>
      <vt:lpstr>Questions and issues … </vt:lpstr>
      <vt:lpstr>Slide 25</vt:lpstr>
      <vt:lpstr>Slide 26</vt:lpstr>
      <vt:lpstr>Slide 27</vt:lpstr>
      <vt:lpstr>Slide 28</vt:lpstr>
      <vt:lpstr>Credits</vt:lpstr>
      <vt:lpstr>Ack kind advice from …</vt:lpstr>
      <vt:lpstr>Slide 31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Share: Discovery: Focus on Papers</dc:title>
  <dc:creator>Lorcan Dempsey</dc:creator>
  <cp:lastModifiedBy>Windows User</cp:lastModifiedBy>
  <cp:revision>172</cp:revision>
  <dcterms:created xsi:type="dcterms:W3CDTF">2013-09-29T21:54:34Z</dcterms:created>
  <dcterms:modified xsi:type="dcterms:W3CDTF">2013-10-22T17:16:10Z</dcterms:modified>
</cp:coreProperties>
</file>