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5" r:id="rId3"/>
    <p:sldId id="280" r:id="rId4"/>
    <p:sldId id="257" r:id="rId5"/>
    <p:sldId id="263" r:id="rId6"/>
    <p:sldId id="262" r:id="rId7"/>
    <p:sldId id="264" r:id="rId8"/>
    <p:sldId id="265" r:id="rId9"/>
    <p:sldId id="258" r:id="rId10"/>
    <p:sldId id="268" r:id="rId11"/>
    <p:sldId id="269" r:id="rId12"/>
    <p:sldId id="270" r:id="rId13"/>
    <p:sldId id="271" r:id="rId14"/>
    <p:sldId id="272" r:id="rId15"/>
    <p:sldId id="259" r:id="rId16"/>
    <p:sldId id="273" r:id="rId17"/>
    <p:sldId id="260" r:id="rId18"/>
    <p:sldId id="274" r:id="rId19"/>
    <p:sldId id="279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FA27-F4A8-4B04-A4A9-9D5034B8E1D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6130-3791-4745-BDDE-CDCDB24E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Licensed content will dominate in years to come.  </a:t>
            </a:r>
          </a:p>
          <a:p>
            <a:pPr eaLnBrk="1" hangingPunct="1"/>
            <a:r>
              <a:rPr lang="en-US" dirty="0" smtClean="0"/>
              <a:t>Special collections will grow but only modestly (and only at some institutions); mostly growth in managing archival resources including institutional.</a:t>
            </a:r>
          </a:p>
          <a:p>
            <a:pPr eaLnBrk="1" hangingPunct="1"/>
            <a:r>
              <a:rPr lang="en-US" dirty="0" smtClean="0"/>
              <a:t>Much greater investment in managing research outputs.</a:t>
            </a:r>
          </a:p>
          <a:p>
            <a:pPr eaLnBrk="1" hangingPunct="1"/>
            <a:r>
              <a:rPr lang="en-US" dirty="0" smtClean="0"/>
              <a:t>No change in web archiving.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429000"/>
            <a:ext cx="7772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800600"/>
            <a:ext cx="4343400" cy="346364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181600"/>
            <a:ext cx="4343400" cy="346364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877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60925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3973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057400"/>
            <a:ext cx="7772400" cy="1371600"/>
          </a:xfrm>
        </p:spPr>
        <p:txBody>
          <a:bodyPr>
            <a:noAutofit/>
          </a:bodyPr>
          <a:lstStyle>
            <a:lvl1pPr>
              <a:defRPr sz="4800" baseline="0"/>
            </a:lvl1pPr>
          </a:lstStyle>
          <a:p>
            <a:r>
              <a:rPr lang="en-US" dirty="0" smtClean="0"/>
              <a:t>Click to edit Master title style. Up to two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45077"/>
            <a:ext cx="914400" cy="1002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6350913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10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10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http://creativecommons.org/licenses/by/3.0/</a:t>
            </a:r>
            <a:endParaRPr lang="en-US" sz="10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200400"/>
            <a:ext cx="54864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64593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</a:t>
            </a:r>
            <a:endParaRPr lang="en-US" sz="1000" dirty="0">
              <a:solidFill>
                <a:srgbClr val="64646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362200"/>
            <a:ext cx="3977640" cy="796204"/>
          </a:xfrm>
        </p:spPr>
        <p:txBody>
          <a:bodyPr>
            <a:normAutofit/>
          </a:bodyPr>
          <a:lstStyle>
            <a:lvl1pPr marL="0" indent="0">
              <a:buNone/>
              <a:defRPr sz="4400" baseline="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45077"/>
            <a:ext cx="914400" cy="1002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429000"/>
            <a:ext cx="7772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800600"/>
            <a:ext cx="4343400" cy="346364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181600"/>
            <a:ext cx="4343400" cy="346364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877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60925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3973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057400"/>
            <a:ext cx="7772400" cy="1371600"/>
          </a:xfrm>
        </p:spPr>
        <p:txBody>
          <a:bodyPr>
            <a:noAutofit/>
          </a:bodyPr>
          <a:lstStyle>
            <a:lvl1pPr>
              <a:defRPr sz="4800" baseline="0"/>
            </a:lvl1pPr>
          </a:lstStyle>
          <a:p>
            <a:r>
              <a:rPr lang="en-US" dirty="0" smtClean="0"/>
              <a:t>Click to edit Master title style. 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F7D75-F9D1-4A49-A79A-638B8E5C133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00200"/>
            <a:ext cx="8001000" cy="20574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" y="6400800"/>
            <a:ext cx="1457326" cy="3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49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00200"/>
            <a:ext cx="8229600" cy="1828800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2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467497"/>
            <a:ext cx="914400" cy="1056503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95600" y="59436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1000" baseline="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aseline="0" dirty="0" err="1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1000" baseline="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1000" baseline="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http://creativecommons.org/licenses/by/3.0</a:t>
            </a:r>
            <a:r>
              <a:rPr lang="en-US" sz="1000" baseline="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/</a:t>
            </a:r>
            <a:endParaRPr lang="en-US" sz="1000" baseline="0" dirty="0" smtClean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1676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4593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95600" y="6304002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Suggested attribution: “This work uses content from “4 things about discovery” © OCLC, used under a Creative Commons Attribution license: </a:t>
            </a:r>
            <a:r>
              <a:rPr lang="en-US" sz="1000" u="sng" kern="1200" dirty="0" smtClean="0">
                <a:solidFill>
                  <a:schemeClr val="tx1"/>
                </a:solidFill>
                <a:latin typeface="Open Sans"/>
                <a:ea typeface="+mn-ea"/>
                <a:cs typeface="+mn-cs"/>
                <a:hlinkClick r:id="rId4"/>
              </a:rPr>
              <a:t>http://creativecommons.org/licenses/by/3.0/</a:t>
            </a:r>
            <a:r>
              <a:rPr lang="en-US" sz="1000" kern="1200" dirty="0" smtClean="0">
                <a:solidFill>
                  <a:schemeClr val="tx1"/>
                </a:solidFill>
                <a:latin typeface="Open Sans"/>
                <a:ea typeface="+mn-ea"/>
                <a:cs typeface="+mn-cs"/>
              </a:rPr>
              <a:t>”</a:t>
            </a:r>
            <a:endParaRPr lang="en-US" sz="1000" baseline="0" dirty="0" smtClean="0">
              <a:solidFill>
                <a:schemeClr val="bg1">
                  <a:lumMod val="95000"/>
                </a:schemeClr>
              </a:solidFill>
              <a:latin typeface="Open Sans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37469D93-A535-47BA-9345-574C1567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ro/article/thirteen-ways-looking-libraries-discovery-and-catalog-scale-workflow-atten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4495800"/>
            <a:ext cx="4343400" cy="346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Lorcan Dempsey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14400" y="4876800"/>
            <a:ext cx="4343400" cy="346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14400" y="5638801"/>
            <a:ext cx="6629400" cy="533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Big Heads – Heads of Technical Services of Large Research Libraries</a:t>
            </a:r>
            <a:endParaRPr lang="en-US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ALA 2013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Chicago 28 June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4 things about discovery</a:t>
            </a:r>
            <a:endParaRPr lang="en-US" sz="8000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14400" y="5202984"/>
            <a:ext cx="4343400" cy="346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@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LorcanD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1676400" y="533400"/>
            <a:ext cx="5791200" cy="4800600"/>
            <a:chOff x="1676400" y="533400"/>
            <a:chExt cx="5791200" cy="4800600"/>
          </a:xfrm>
        </p:grpSpPr>
        <p:sp>
          <p:nvSpPr>
            <p:cNvPr id="14338" name="Text Box 3"/>
            <p:cNvSpPr txBox="1">
              <a:spLocks noChangeArrowheads="1"/>
            </p:cNvSpPr>
            <p:nvPr/>
          </p:nvSpPr>
          <p:spPr bwMode="auto">
            <a:xfrm>
              <a:off x="3382963" y="533400"/>
              <a:ext cx="5191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high</a:t>
              </a:r>
            </a:p>
          </p:txBody>
        </p:sp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5230813" y="533400"/>
              <a:ext cx="530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low</a:t>
              </a:r>
            </a:p>
          </p:txBody>
        </p:sp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 rot="-5400000">
              <a:off x="2549525" y="1703388"/>
              <a:ext cx="450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low</a:t>
              </a:r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 rot="-5400000">
              <a:off x="2515394" y="3779044"/>
              <a:ext cx="5191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high</a:t>
              </a:r>
            </a:p>
          </p:txBody>
        </p:sp>
        <p:sp>
          <p:nvSpPr>
            <p:cNvPr id="14343" name="Text Box 12"/>
            <p:cNvSpPr txBox="1">
              <a:spLocks noChangeArrowheads="1"/>
            </p:cNvSpPr>
            <p:nvPr/>
          </p:nvSpPr>
          <p:spPr bwMode="auto">
            <a:xfrm rot="-5400000">
              <a:off x="946944" y="2405857"/>
              <a:ext cx="19192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79646"/>
                  </a:solidFill>
                </a:rPr>
                <a:t>Uniqueness</a:t>
              </a:r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3095625" y="898525"/>
              <a:ext cx="3487738" cy="42068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7F7F7F"/>
                </a:solidFill>
                <a:latin typeface="Verdana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08325" y="898525"/>
              <a:ext cx="3475038" cy="4206875"/>
              <a:chOff x="2208" y="1008"/>
              <a:chExt cx="3024" cy="2736"/>
            </a:xfrm>
          </p:grpSpPr>
          <p:sp>
            <p:nvSpPr>
              <p:cNvPr id="14355" name="Line 9"/>
              <p:cNvSpPr>
                <a:spLocks noChangeShapeType="1"/>
              </p:cNvSpPr>
              <p:nvPr/>
            </p:nvSpPr>
            <p:spPr bwMode="auto">
              <a:xfrm>
                <a:off x="3696" y="1008"/>
                <a:ext cx="0" cy="273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56" name="Line 10"/>
              <p:cNvSpPr>
                <a:spLocks noChangeShapeType="1"/>
              </p:cNvSpPr>
              <p:nvPr/>
            </p:nvSpPr>
            <p:spPr bwMode="auto">
              <a:xfrm flipV="1">
                <a:off x="2208" y="2352"/>
                <a:ext cx="3024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16200000" flipH="1">
              <a:off x="2933700" y="1104900"/>
              <a:ext cx="2057400" cy="1676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791200" y="27432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Low Stewardship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27432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High Stewardship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038600" y="48768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In few collections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962400" y="685801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In many collections</a:t>
              </a:r>
            </a:p>
          </p:txBody>
        </p:sp>
      </p:grpSp>
      <p:sp>
        <p:nvSpPr>
          <p:cNvPr id="14337" name="Title 6"/>
          <p:cNvSpPr>
            <a:spLocks noGrp="1"/>
          </p:cNvSpPr>
          <p:nvPr>
            <p:ph type="title" idx="4294967295"/>
          </p:nvPr>
        </p:nvSpPr>
        <p:spPr>
          <a:xfrm>
            <a:off x="0" y="56388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COLLECTIONS GRID</a:t>
            </a:r>
            <a:br>
              <a:rPr lang="en-US" sz="3200" b="1" dirty="0" smtClean="0"/>
            </a:br>
            <a:r>
              <a:rPr lang="en-US" sz="1100" b="1" dirty="0" smtClean="0"/>
              <a:t>(</a:t>
            </a:r>
            <a:r>
              <a:rPr lang="en-US" sz="1100" b="1" dirty="0" err="1" smtClean="0"/>
              <a:t>Lorcan</a:t>
            </a:r>
            <a:r>
              <a:rPr lang="en-US" sz="1100" b="1" dirty="0" smtClean="0"/>
              <a:t> Dempsey and Eric Childress, OCLC Research)</a:t>
            </a:r>
            <a:endParaRPr lang="en-US" sz="3200" b="1" dirty="0" smtClean="0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352800" y="76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79646"/>
                </a:solidFill>
              </a:rPr>
              <a:t>Stewardship/scarcity</a:t>
            </a:r>
            <a:endParaRPr lang="en-US" sz="2000" b="1" dirty="0">
              <a:solidFill>
                <a:srgbClr val="F79646"/>
              </a:solidFill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4991100" y="914400"/>
            <a:ext cx="3970338" cy="1668463"/>
            <a:chOff x="4991100" y="914400"/>
            <a:chExt cx="3970338" cy="1668463"/>
          </a:xfrm>
        </p:grpSpPr>
        <p:sp>
          <p:nvSpPr>
            <p:cNvPr id="14346" name="Text Box 35"/>
            <p:cNvSpPr txBox="1">
              <a:spLocks noChangeArrowheads="1"/>
            </p:cNvSpPr>
            <p:nvPr/>
          </p:nvSpPr>
          <p:spPr bwMode="auto">
            <a:xfrm>
              <a:off x="6765925" y="914400"/>
              <a:ext cx="2195513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Low-Low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Freely-accessible web resources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Open source software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Newsgroup archives</a:t>
              </a:r>
            </a:p>
          </p:txBody>
        </p:sp>
        <p:pic>
          <p:nvPicPr>
            <p:cNvPr id="14347" name="Picture 44" descr="WebResource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1100" y="1355725"/>
              <a:ext cx="1227138" cy="122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/>
          <p:nvPr/>
        </p:nvGrpSpPr>
        <p:grpSpPr>
          <a:xfrm>
            <a:off x="182563" y="838200"/>
            <a:ext cx="4664075" cy="1720850"/>
            <a:chOff x="182563" y="838200"/>
            <a:chExt cx="4664075" cy="1720850"/>
          </a:xfrm>
        </p:grpSpPr>
        <p:sp>
          <p:nvSpPr>
            <p:cNvPr id="14349" name="Text Box 32"/>
            <p:cNvSpPr txBox="1">
              <a:spLocks noChangeArrowheads="1"/>
            </p:cNvSpPr>
            <p:nvPr/>
          </p:nvSpPr>
          <p:spPr bwMode="auto">
            <a:xfrm>
              <a:off x="182563" y="838200"/>
              <a:ext cx="2103437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Low-High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Books &amp; Journals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Newspapers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Gov Documents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CD &amp; DVD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Maps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Scores</a:t>
              </a:r>
              <a:endParaRPr lang="en-US" sz="1400" b="1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pic>
          <p:nvPicPr>
            <p:cNvPr id="14350" name="Picture 48" descr="booksjourna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325" y="1400175"/>
              <a:ext cx="1738313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/>
          <p:nvPr/>
        </p:nvGrpSpPr>
        <p:grpSpPr>
          <a:xfrm>
            <a:off x="182563" y="3311525"/>
            <a:ext cx="8778875" cy="2554288"/>
            <a:chOff x="182563" y="3311525"/>
            <a:chExt cx="8778875" cy="2554288"/>
          </a:xfrm>
        </p:grpSpPr>
        <p:grpSp>
          <p:nvGrpSpPr>
            <p:cNvPr id="7" name="Group 27"/>
            <p:cNvGrpSpPr/>
            <p:nvPr/>
          </p:nvGrpSpPr>
          <p:grpSpPr>
            <a:xfrm>
              <a:off x="4937125" y="3311525"/>
              <a:ext cx="4024313" cy="2554288"/>
              <a:chOff x="4937125" y="3311525"/>
              <a:chExt cx="4024313" cy="2554288"/>
            </a:xfrm>
          </p:grpSpPr>
          <p:sp>
            <p:nvSpPr>
              <p:cNvPr id="14351" name="Text Box 34"/>
              <p:cNvSpPr txBox="1">
                <a:spLocks noChangeArrowheads="1"/>
              </p:cNvSpPr>
              <p:nvPr/>
            </p:nvSpPr>
            <p:spPr bwMode="auto">
              <a:xfrm>
                <a:off x="6675438" y="3311525"/>
                <a:ext cx="2286000" cy="2554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6600"/>
                    </a:solidFill>
                  </a:rPr>
                  <a:t>High-Low</a:t>
                </a:r>
              </a:p>
              <a:p>
                <a:r>
                  <a:rPr lang="en-US" sz="1600" b="1" dirty="0">
                    <a:solidFill>
                      <a:prstClr val="white">
                        <a:lumMod val="75000"/>
                      </a:prstClr>
                    </a:solidFill>
                  </a:rPr>
                  <a:t>Research &amp; Learning Materials</a:t>
                </a:r>
                <a:r>
                  <a:rPr lang="en-US" sz="1600" dirty="0">
                    <a:solidFill>
                      <a:prstClr val="white">
                        <a:lumMod val="75000"/>
                      </a:prstClr>
                    </a:solidFill>
                  </a:rPr>
                  <a:t> </a:t>
                </a:r>
              </a:p>
              <a:p>
                <a:r>
                  <a:rPr lang="en-US" sz="1600" b="1" dirty="0" smtClean="0">
                    <a:solidFill>
                      <a:prstClr val="white">
                        <a:lumMod val="75000"/>
                      </a:prstClr>
                    </a:solidFill>
                  </a:rPr>
                  <a:t>Institutional </a:t>
                </a:r>
                <a:r>
                  <a:rPr lang="en-US" sz="1600" b="1" dirty="0">
                    <a:solidFill>
                      <a:prstClr val="white">
                        <a:lumMod val="75000"/>
                      </a:prstClr>
                    </a:solidFill>
                  </a:rPr>
                  <a:t>records</a:t>
                </a:r>
              </a:p>
              <a:p>
                <a:r>
                  <a:rPr lang="en-US" sz="1400" dirty="0" err="1">
                    <a:solidFill>
                      <a:prstClr val="white">
                        <a:lumMod val="75000"/>
                      </a:prstClr>
                    </a:solidFill>
                  </a:rPr>
                  <a:t>ePrints</a:t>
                </a: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/tech reports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Learning objects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Courseware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E-portfolios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Research data</a:t>
                </a:r>
              </a:p>
              <a:p>
                <a:r>
                  <a:rPr lang="en-US" sz="1400" dirty="0">
                    <a:solidFill>
                      <a:srgbClr val="F79646"/>
                    </a:solidFill>
                  </a:rPr>
                  <a:t>Prospectus</a:t>
                </a:r>
              </a:p>
              <a:p>
                <a:r>
                  <a:rPr lang="en-US" sz="1400" dirty="0" err="1">
                    <a:solidFill>
                      <a:srgbClr val="F79646"/>
                    </a:solidFill>
                  </a:rPr>
                  <a:t>Insitutional</a:t>
                </a:r>
                <a:r>
                  <a:rPr lang="en-US" sz="1400" dirty="0">
                    <a:solidFill>
                      <a:srgbClr val="F79646"/>
                    </a:solidFill>
                  </a:rPr>
                  <a:t> website</a:t>
                </a:r>
              </a:p>
            </p:txBody>
          </p:sp>
          <p:pic>
            <p:nvPicPr>
              <p:cNvPr id="14352" name="Picture 50" descr="researchandlearning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7125" y="3551238"/>
                <a:ext cx="1555750" cy="1036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53" name="Text Box 33"/>
            <p:cNvSpPr txBox="1">
              <a:spLocks noChangeArrowheads="1"/>
            </p:cNvSpPr>
            <p:nvPr/>
          </p:nvSpPr>
          <p:spPr bwMode="auto">
            <a:xfrm>
              <a:off x="182563" y="3459163"/>
              <a:ext cx="2835275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High-High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Special  Collections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Rare books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Local/Historical Newspapers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Local History Materials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Archives &amp; Manuscripts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Theses &amp; dissertations</a:t>
              </a:r>
            </a:p>
          </p:txBody>
        </p:sp>
        <p:pic>
          <p:nvPicPr>
            <p:cNvPr id="14354" name="Picture 51" descr="specialcollections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3641725"/>
              <a:ext cx="1462088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36"/>
          <p:cNvSpPr txBox="1">
            <a:spLocks noChangeArrowheads="1"/>
          </p:cNvSpPr>
          <p:nvPr/>
        </p:nvSpPr>
        <p:spPr bwMode="auto">
          <a:xfrm>
            <a:off x="228600" y="2286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Collections Grid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19200"/>
            <a:ext cx="6553200" cy="4495800"/>
          </a:xfrm>
          <a:prstGeom prst="rect">
            <a:avLst/>
          </a:prstGeom>
          <a:solidFill>
            <a:schemeClr val="tx1">
              <a:lumMod val="85000"/>
              <a:alpha val="2705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324101" y="3467100"/>
            <a:ext cx="449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 rot="10800000" flipH="1">
            <a:off x="1295400" y="3467100"/>
            <a:ext cx="655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086600" y="31242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Low Stewardship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31242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>
                <a:solidFill>
                  <a:srgbClr val="FFFFFF"/>
                </a:solidFill>
              </a:rPr>
              <a:t>High Stewardship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6388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In few collections</a:t>
            </a:r>
          </a:p>
        </p:txBody>
      </p:sp>
      <p:sp>
        <p:nvSpPr>
          <p:cNvPr id="20" name="Oval 19"/>
          <p:cNvSpPr/>
          <p:nvPr/>
        </p:nvSpPr>
        <p:spPr>
          <a:xfrm>
            <a:off x="3581400" y="6858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In many collections</a:t>
            </a:r>
          </a:p>
        </p:txBody>
      </p:sp>
      <p:sp>
        <p:nvSpPr>
          <p:cNvPr id="15369" name="Rectangular Callout 15"/>
          <p:cNvSpPr>
            <a:spLocks noChangeArrowheads="1"/>
          </p:cNvSpPr>
          <p:nvPr/>
        </p:nvSpPr>
        <p:spPr bwMode="auto">
          <a:xfrm>
            <a:off x="6858000" y="5257800"/>
            <a:ext cx="1752600" cy="1219200"/>
          </a:xfrm>
          <a:prstGeom prst="wedgeRectCallout">
            <a:avLst>
              <a:gd name="adj1" fmla="val -87773"/>
              <a:gd name="adj2" fmla="val -62889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Research &amp; Learning Materials 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781800" y="685800"/>
            <a:ext cx="1752600" cy="685800"/>
          </a:xfrm>
          <a:prstGeom prst="wedgeRectCallout">
            <a:avLst>
              <a:gd name="adj1" fmla="val -67473"/>
              <a:gd name="adj2" fmla="val 133115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Open Web Resources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85800" y="685800"/>
            <a:ext cx="1752600" cy="838200"/>
          </a:xfrm>
          <a:prstGeom prst="wedgeRectCallout">
            <a:avLst>
              <a:gd name="adj1" fmla="val 67117"/>
              <a:gd name="adj2" fmla="val 73375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Purchased Materials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Licensed E-Resources</a:t>
            </a:r>
          </a:p>
        </p:txBody>
      </p:sp>
      <p:sp>
        <p:nvSpPr>
          <p:cNvPr id="15372" name="Rectangular Callout 21"/>
          <p:cNvSpPr>
            <a:spLocks noChangeArrowheads="1"/>
          </p:cNvSpPr>
          <p:nvPr/>
        </p:nvSpPr>
        <p:spPr bwMode="auto">
          <a:xfrm>
            <a:off x="685800" y="5334000"/>
            <a:ext cx="1752600" cy="1143000"/>
          </a:xfrm>
          <a:prstGeom prst="wedgeRectCallout">
            <a:avLst>
              <a:gd name="adj1" fmla="val 80616"/>
              <a:gd name="adj2" fmla="val -79306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Special Collections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Local Digitization</a:t>
            </a:r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 flipH="1" flipV="1">
            <a:off x="1371600" y="1371600"/>
            <a:ext cx="3200400" cy="20574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3032125" y="14843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Licensed</a:t>
            </a:r>
          </a:p>
        </p:txBody>
      </p:sp>
      <p:sp>
        <p:nvSpPr>
          <p:cNvPr id="15379" name="Text Box 24"/>
          <p:cNvSpPr txBox="1">
            <a:spLocks noChangeArrowheads="1"/>
          </p:cNvSpPr>
          <p:nvPr/>
        </p:nvSpPr>
        <p:spPr bwMode="auto">
          <a:xfrm>
            <a:off x="1447800" y="28194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Purchased</a:t>
            </a:r>
          </a:p>
        </p:txBody>
      </p:sp>
      <p:pic>
        <p:nvPicPr>
          <p:cNvPr id="22" name="Picture 48" descr="booksjour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4" descr="WebResour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12271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862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0"/>
            <a:ext cx="746210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Outside in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Bought, licensed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Increased consolidation 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from print to licensed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Manage down print – shared print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to user-driven models</a:t>
            </a:r>
          </a:p>
          <a:p>
            <a:r>
              <a:rPr lang="en-US" sz="2400" dirty="0" err="1" smtClean="0">
                <a:solidFill>
                  <a:srgbClr val="FFFFFF">
                    <a:lumMod val="65000"/>
                  </a:srgbClr>
                </a:solidFill>
              </a:rPr>
              <a:t>Comng</a:t>
            </a: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 together of licensed and print metadata workflows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19720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 discover</a:t>
            </a:r>
            <a:endParaRPr lang="en-US" sz="2800" b="1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3657600"/>
            <a:ext cx="73981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Inside out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Institutional assets</a:t>
            </a: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: special collections, 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  research and learning materials, institutional records, …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Reputation management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Increasingly important?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19720"/>
                </a:solidFill>
              </a:rPr>
              <a:t>*have*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discovered … to </a:t>
            </a:r>
            <a:r>
              <a:rPr lang="en-US" sz="2400" b="1" dirty="0" smtClean="0">
                <a:solidFill>
                  <a:srgbClr val="F19720"/>
                </a:solidFill>
              </a:rPr>
              <a:t>disclose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3505200"/>
            <a:ext cx="7315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8" descr="booksjou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34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228600"/>
            <a:ext cx="2514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Collections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6122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Outside in collections – increased streamlining, 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commoditization.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86200"/>
            <a:ext cx="7496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Inside out collections. Growing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engagement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around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scholarly communication, data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curation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institutional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asset management, reputation/profiles. Leverage internal/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external infrastructure.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276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7822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accessCeramics</a:t>
            </a:r>
            <a:r>
              <a:rPr lang="en-US" dirty="0" smtClean="0"/>
              <a:t> merges a traditional academic digital image collection's metadata capabilities with </a:t>
            </a:r>
            <a:r>
              <a:rPr lang="en-US" dirty="0" err="1" smtClean="0"/>
              <a:t>Flickr's</a:t>
            </a:r>
            <a:r>
              <a:rPr lang="en-US" dirty="0" smtClean="0"/>
              <a:t> openness and flexibility. It seeks to take advantage of </a:t>
            </a:r>
            <a:r>
              <a:rPr lang="en-US" dirty="0" err="1" smtClean="0"/>
              <a:t>Flickr's</a:t>
            </a:r>
            <a:r>
              <a:rPr lang="en-US" dirty="0" smtClean="0"/>
              <a:t> software tools and social network while also providing a web interface customized to this collection. 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104900"/>
            <a:ext cx="4000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3984" y="4495800"/>
            <a:ext cx="5910016" cy="95410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Collaboration with department around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community and learning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collection to </a:t>
            </a:r>
            <a:br>
              <a:rPr lang="en-US" dirty="0" smtClean="0"/>
            </a:br>
            <a:r>
              <a:rPr lang="en-US" dirty="0" smtClean="0"/>
              <a:t>whole library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2299" y="266700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Open Sans"/>
              </a:rPr>
              <a:t>3</a:t>
            </a:r>
            <a:endParaRPr lang="en-US" sz="28700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0550"/>
            <a:ext cx="8382000" cy="48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Remodelling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12299" y="266700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Open Sans"/>
              </a:rPr>
              <a:t>4</a:t>
            </a:r>
            <a:endParaRPr lang="en-US" sz="28700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772400" cy="58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Schema.org</a:t>
            </a:r>
          </a:p>
          <a:p>
            <a:r>
              <a:rPr lang="en-US" dirty="0" err="1" smtClean="0"/>
              <a:t>Bibframe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495800"/>
            <a:ext cx="750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idiom of the web.</a:t>
            </a:r>
          </a:p>
          <a:p>
            <a:r>
              <a:rPr lang="en-US" dirty="0" smtClean="0"/>
              <a:t>Authority files represent the entities – people, works, places, etc - we want to </a:t>
            </a:r>
          </a:p>
          <a:p>
            <a:r>
              <a:rPr lang="en-US" smtClean="0"/>
              <a:t>    make linked </a:t>
            </a:r>
            <a:r>
              <a:rPr lang="en-US" dirty="0" smtClean="0"/>
              <a:t>data backbones.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"/>
            <a:ext cx="4222901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tilley.com/Images/Products/TMH5_GreyMix_reg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205112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5257800"/>
            <a:ext cx="8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size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54864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990600"/>
            <a:ext cx="86772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133475"/>
            <a:ext cx="8610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LorcanD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57200"/>
            <a:ext cx="78581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59436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http://www.educause.edu/ero/article/thirteen-ways-looking-libraries-discovery-and-catalog-scale-workflow-attention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happens </a:t>
            </a:r>
            <a:br>
              <a:rPr lang="en-US" dirty="0" smtClean="0"/>
            </a:b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2299" y="266700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Open Sans"/>
              </a:rPr>
              <a:t>1</a:t>
            </a:r>
            <a:endParaRPr lang="en-US" sz="28700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Ithaka</a:t>
            </a:r>
            <a:r>
              <a:rPr lang="en-US" dirty="0" smtClean="0"/>
              <a:t> </a:t>
            </a:r>
            <a:r>
              <a:rPr lang="en-US" dirty="0" err="1" smtClean="0"/>
              <a:t>s+r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447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Network-level discovery tools include disciplinary resources and powerful search tools which dramatically improve research efficiency while also increasing effectiveness.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As a result, faculty discovery practices across all disciplines have continued their marked shift to the network level. </a:t>
            </a:r>
            <a:r>
              <a:rPr lang="en-US" sz="2200" dirty="0" smtClean="0"/>
              <a:t>This key finding has important implications for resource providers and libraries alike.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Faculty members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reducing their usage </a:t>
            </a:r>
            <a:b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of local library services for discovery </a:t>
            </a:r>
            <a:b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purposes </a:t>
            </a:r>
            <a:r>
              <a:rPr lang="en-US" sz="2200" dirty="0" smtClean="0"/>
              <a:t>and, as a result, put less value on </a:t>
            </a:r>
            <a:br>
              <a:rPr lang="en-US" sz="2200" dirty="0" smtClean="0"/>
            </a:br>
            <a:r>
              <a:rPr lang="en-US" sz="2200" dirty="0" smtClean="0"/>
              <a:t>the library’s traditional intellectual value-added </a:t>
            </a:r>
            <a:br>
              <a:rPr lang="en-US" sz="2200" dirty="0" smtClean="0"/>
            </a:br>
            <a:r>
              <a:rPr lang="en-US" sz="2200" dirty="0" smtClean="0"/>
              <a:t>role as a gateway to information.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165" y="3657600"/>
            <a:ext cx="2688835" cy="32004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1828800" cy="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/>
          <p:nvPr/>
        </p:nvGrpSpPr>
        <p:grpSpPr>
          <a:xfrm>
            <a:off x="685800" y="609600"/>
            <a:ext cx="3333750" cy="1097683"/>
            <a:chOff x="1143000" y="457200"/>
            <a:chExt cx="3333750" cy="10976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609600"/>
              <a:ext cx="1581150" cy="47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57200"/>
              <a:ext cx="1433512" cy="33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219200"/>
              <a:ext cx="1524000" cy="33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/>
          <p:nvPr/>
        </p:nvGrpSpPr>
        <p:grpSpPr>
          <a:xfrm>
            <a:off x="685800" y="4343400"/>
            <a:ext cx="3810000" cy="2015359"/>
            <a:chOff x="228600" y="2514600"/>
            <a:chExt cx="2908742" cy="155815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2514600"/>
              <a:ext cx="88812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3124200"/>
              <a:ext cx="1334813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3810000"/>
              <a:ext cx="2832542" cy="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438399"/>
            <a:ext cx="9625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828800"/>
            <a:ext cx="283314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047999"/>
            <a:ext cx="21862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609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4419600"/>
            <a:ext cx="3446462" cy="6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cfassets0.academia.edu/images/home2/academia-edu.jpg?c955c2b2909a6b3b334a33da57bb307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3657600"/>
            <a:ext cx="3066168" cy="609600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334000"/>
            <a:ext cx="1905000" cy="84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2"/>
          <p:cNvGrpSpPr/>
          <p:nvPr/>
        </p:nvGrpSpPr>
        <p:grpSpPr>
          <a:xfrm>
            <a:off x="685800" y="2514600"/>
            <a:ext cx="2332037" cy="1154113"/>
            <a:chOff x="609600" y="2819400"/>
            <a:chExt cx="2332037" cy="1154113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9600" y="2819400"/>
              <a:ext cx="2332037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" y="3505200"/>
              <a:ext cx="1108075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05000" y="3505200"/>
              <a:ext cx="9366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and promotion through social media</a:t>
            </a:r>
          </a:p>
          <a:p>
            <a:r>
              <a:rPr lang="en-US" dirty="0" smtClean="0"/>
              <a:t>Syndication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Services</a:t>
            </a:r>
          </a:p>
          <a:p>
            <a:r>
              <a:rPr lang="en-US" dirty="0" smtClean="0"/>
              <a:t>Search engine optimization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9050"/>
            <a:ext cx="108204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Outside-in </a:t>
            </a:r>
            <a:r>
              <a:rPr lang="en-US" dirty="0" err="1" smtClean="0"/>
              <a:t>vs</a:t>
            </a:r>
            <a:r>
              <a:rPr lang="en-US" dirty="0" smtClean="0"/>
              <a:t> inside-out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12299" y="266700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Open Sans"/>
              </a:rPr>
              <a:t>2</a:t>
            </a:r>
            <a:endParaRPr lang="en-US" sz="28700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Research-Template-v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NewTemplateDemo-bw</Template>
  <TotalTime>155</TotalTime>
  <Words>390</Words>
  <Application>Microsoft Office PowerPoint</Application>
  <PresentationFormat>On-screen Show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OCLC-Research-Template-v6 (1)</vt:lpstr>
      <vt:lpstr>4 things about discovery</vt:lpstr>
      <vt:lpstr>Slide 2</vt:lpstr>
      <vt:lpstr>Slide 3</vt:lpstr>
      <vt:lpstr>Discovery happens  elsewhere</vt:lpstr>
      <vt:lpstr>Ithaka s+r</vt:lpstr>
      <vt:lpstr>Slide 6</vt:lpstr>
      <vt:lpstr>Active promotion</vt:lpstr>
      <vt:lpstr>Slide 8</vt:lpstr>
      <vt:lpstr>Outside-in vs inside-out</vt:lpstr>
      <vt:lpstr>COLLECTIONS GRID (Lorcan Dempsey and Eric Childress, OCLC Research)</vt:lpstr>
      <vt:lpstr>Slide 11</vt:lpstr>
      <vt:lpstr>Slide 12</vt:lpstr>
      <vt:lpstr>Slide 13</vt:lpstr>
      <vt:lpstr>Slide 14</vt:lpstr>
      <vt:lpstr>From collection to  whole library</vt:lpstr>
      <vt:lpstr>Slide 16</vt:lpstr>
      <vt:lpstr>Remodelling</vt:lpstr>
      <vt:lpstr>Slide 18</vt:lpstr>
      <vt:lpstr>Slide 19</vt:lpstr>
      <vt:lpstr>End …</vt:lpstr>
      <vt:lpstr>Slide 21</vt:lpstr>
      <vt:lpstr>Slide 22</vt:lpstr>
      <vt:lpstr>Slide 23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things about discovery</dc:title>
  <dc:creator>Lorcan Dempsey</dc:creator>
  <cp:lastModifiedBy>Windows User</cp:lastModifiedBy>
  <cp:revision>20</cp:revision>
  <dcterms:created xsi:type="dcterms:W3CDTF">2013-06-28T00:33:56Z</dcterms:created>
  <dcterms:modified xsi:type="dcterms:W3CDTF">2013-07-03T11:35:50Z</dcterms:modified>
</cp:coreProperties>
</file>