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charts/chart7.xml" ContentType="application/vnd.openxmlformats-officedocument.drawingml.char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charts/chart8.xml" ContentType="application/vnd.openxmlformats-officedocument.drawingml.char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charts/chart6.xml" ContentType="application/vnd.openxmlformats-officedocument.drawingml.chart+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56" r:id="rId2"/>
    <p:sldId id="259" r:id="rId3"/>
    <p:sldId id="297" r:id="rId4"/>
    <p:sldId id="299" r:id="rId5"/>
    <p:sldId id="349" r:id="rId6"/>
    <p:sldId id="350" r:id="rId7"/>
    <p:sldId id="346" r:id="rId8"/>
    <p:sldId id="352" r:id="rId9"/>
    <p:sldId id="347" r:id="rId10"/>
    <p:sldId id="348" r:id="rId11"/>
    <p:sldId id="343" r:id="rId12"/>
    <p:sldId id="344" r:id="rId13"/>
    <p:sldId id="341" r:id="rId14"/>
    <p:sldId id="354" r:id="rId15"/>
    <p:sldId id="351" r:id="rId16"/>
    <p:sldId id="337" r:id="rId17"/>
    <p:sldId id="335" r:id="rId18"/>
    <p:sldId id="309" r:id="rId19"/>
    <p:sldId id="319" r:id="rId20"/>
    <p:sldId id="314" r:id="rId21"/>
    <p:sldId id="316" r:id="rId22"/>
    <p:sldId id="322" r:id="rId23"/>
    <p:sldId id="323" r:id="rId24"/>
    <p:sldId id="324" r:id="rId25"/>
    <p:sldId id="326" r:id="rId26"/>
    <p:sldId id="327" r:id="rId27"/>
    <p:sldId id="355" r:id="rId28"/>
    <p:sldId id="357" r:id="rId29"/>
    <p:sldId id="262" r:id="rId3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09A3C"/>
    <a:srgbClr val="2178B5"/>
    <a:srgbClr val="FF7600"/>
    <a:srgbClr val="144A6F"/>
    <a:srgbClr val="666666"/>
    <a:srgbClr val="333333"/>
    <a:srgbClr val="CC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42" autoAdjust="0"/>
    <p:restoredTop sz="77778" autoAdjust="0"/>
  </p:normalViewPr>
  <p:slideViewPr>
    <p:cSldViewPr>
      <p:cViewPr varScale="1">
        <p:scale>
          <a:sx n="60" d="100"/>
          <a:sy n="60" d="100"/>
        </p:scale>
        <p:origin x="-1386" y="-84"/>
      </p:cViewPr>
      <p:guideLst>
        <p:guide orient="horz" pos="2160"/>
        <p:guide pos="2880"/>
      </p:guideLst>
    </p:cSldViewPr>
  </p:slideViewPr>
  <p:notesTextViewPr>
    <p:cViewPr>
      <p:scale>
        <a:sx n="100" d="100"/>
        <a:sy n="100" d="100"/>
      </p:scale>
      <p:origin x="0" y="0"/>
    </p:cViewPr>
  </p:notesTextViewPr>
  <p:notesViewPr>
    <p:cSldViewPr>
      <p:cViewPr>
        <p:scale>
          <a:sx n="70" d="100"/>
          <a:sy n="70" d="100"/>
        </p:scale>
        <p:origin x="-2286" y="-72"/>
      </p:cViewPr>
      <p:guideLst>
        <p:guide orient="horz" pos="2880"/>
        <p:guide pos="2160"/>
      </p:guideLst>
    </p:cSldViewPr>
  </p:notesViewPr>
  <p:gridSpacing cx="146070638" cy="14607063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oclc\data\OCLCResearch\Dublin\Home\hoode\OPORS%202010\graphs%20for%20ppt%20rev%203.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oclc\data\OCLCResearch\Dublin\Home\hoode\OPORS%202010\graphs%20for%20ppt%20rev%203.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oclc\data\OCLCResearch\Dublin\Home\hoode\OPORS%202010\graphs%20for%20ppt.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oclc\data\OCLCResearch\Dublin\Home\hoode\OPORS%202010\graphs%20for%20ppt%20rev.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oclc\data\OCLCResearch\Dublin\Home\hoode\OPORS%202010\graphs%20for%20ppt.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oclc\data\OCLCResearch\Dublin\Home\hoode\OPORS%202010\graphs%20for%20ppt%20rev.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oclc\data\OCLCResearch\Dublin\Home\hoode\OPORS%20Conveniencec%202010\graphs%20for%20ppt%20rev%203.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oclc\data\OCLCResearch\Dublin\Home\hoode\OPORS%202010\graphs%20for%20ppt%20rev.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tx>
            <c:strRef>
              <c:f>Sheet1!$B$38</c:f>
              <c:strCache>
                <c:ptCount val="1"/>
                <c:pt idx="0">
                  <c:v>All survey respondents (N=137)</c:v>
                </c:pt>
              </c:strCache>
            </c:strRef>
          </c:tx>
          <c:spPr>
            <a:solidFill>
              <a:srgbClr val="FF7600"/>
            </a:solidFill>
          </c:spPr>
          <c:dLbls>
            <c:dLbl>
              <c:idx val="0"/>
              <c:layout/>
              <c:tx>
                <c:rich>
                  <a:bodyPr/>
                  <a:lstStyle/>
                  <a:p>
                    <a:r>
                      <a:rPr lang="en-US" sz="1600"/>
                      <a:t>55%,</a:t>
                    </a:r>
                  </a:p>
                  <a:p>
                    <a:r>
                      <a:rPr lang="en-US" sz="1600"/>
                      <a:t>76</a:t>
                    </a:r>
                  </a:p>
                </c:rich>
              </c:tx>
              <c:dLblPos val="ctr"/>
              <c:showVal val="1"/>
            </c:dLbl>
            <c:dLbl>
              <c:idx val="1"/>
              <c:layout/>
              <c:tx>
                <c:rich>
                  <a:bodyPr/>
                  <a:lstStyle/>
                  <a:p>
                    <a:r>
                      <a:rPr lang="en-US" sz="1600"/>
                      <a:t>85%,</a:t>
                    </a:r>
                  </a:p>
                  <a:p>
                    <a:r>
                      <a:rPr lang="en-US" sz="1600"/>
                      <a:t>116</a:t>
                    </a:r>
                  </a:p>
                </c:rich>
              </c:tx>
              <c:dLblPos val="ctr"/>
              <c:showVal val="1"/>
            </c:dLbl>
            <c:txPr>
              <a:bodyPr/>
              <a:lstStyle/>
              <a:p>
                <a:pPr>
                  <a:defRPr sz="1600" b="1"/>
                </a:pPr>
                <a:endParaRPr lang="en-US"/>
              </a:p>
            </c:txPr>
            <c:dLblPos val="ctr"/>
            <c:showVal val="1"/>
          </c:dLbls>
          <c:cat>
            <c:strRef>
              <c:f>Sheet1!$C$37:$D$37</c:f>
              <c:strCache>
                <c:ptCount val="2"/>
                <c:pt idx="0">
                  <c:v>The format that is most efficient is chat</c:v>
                </c:pt>
                <c:pt idx="1">
                  <c:v>Convenient access to chat is excellent or very good</c:v>
                </c:pt>
              </c:strCache>
            </c:strRef>
          </c:cat>
          <c:val>
            <c:numRef>
              <c:f>Sheet1!$C$38:$D$38</c:f>
              <c:numCache>
                <c:formatCode>0%</c:formatCode>
                <c:ptCount val="2"/>
                <c:pt idx="0">
                  <c:v>0.55000000000000004</c:v>
                </c:pt>
                <c:pt idx="1">
                  <c:v>0.85000000000000064</c:v>
                </c:pt>
              </c:numCache>
            </c:numRef>
          </c:val>
        </c:ser>
        <c:ser>
          <c:idx val="1"/>
          <c:order val="1"/>
          <c:tx>
            <c:strRef>
              <c:f>Sheet1!$B$39</c:f>
              <c:strCache>
                <c:ptCount val="1"/>
                <c:pt idx="0">
                  <c:v>Frequent VRS users (N=59)</c:v>
                </c:pt>
              </c:strCache>
            </c:strRef>
          </c:tx>
          <c:spPr>
            <a:solidFill>
              <a:srgbClr val="409A3C"/>
            </a:solidFill>
          </c:spPr>
          <c:dLbls>
            <c:dLbl>
              <c:idx val="0"/>
              <c:layout/>
              <c:tx>
                <c:rich>
                  <a:bodyPr/>
                  <a:lstStyle/>
                  <a:p>
                    <a:r>
                      <a:rPr lang="en-US" sz="1600"/>
                      <a:t>66%,</a:t>
                    </a:r>
                  </a:p>
                  <a:p>
                    <a:r>
                      <a:rPr lang="en-US" sz="1600"/>
                      <a:t>39</a:t>
                    </a:r>
                  </a:p>
                </c:rich>
              </c:tx>
              <c:dLblPos val="ctr"/>
              <c:showVal val="1"/>
            </c:dLbl>
            <c:dLbl>
              <c:idx val="1"/>
              <c:layout/>
              <c:tx>
                <c:rich>
                  <a:bodyPr/>
                  <a:lstStyle/>
                  <a:p>
                    <a:r>
                      <a:rPr lang="en-US" sz="1600"/>
                      <a:t>86%,</a:t>
                    </a:r>
                  </a:p>
                  <a:p>
                    <a:r>
                      <a:rPr lang="en-US" sz="1600"/>
                      <a:t>51</a:t>
                    </a:r>
                  </a:p>
                </c:rich>
              </c:tx>
              <c:dLblPos val="ctr"/>
              <c:showVal val="1"/>
            </c:dLbl>
            <c:txPr>
              <a:bodyPr/>
              <a:lstStyle/>
              <a:p>
                <a:pPr>
                  <a:defRPr sz="1600" b="1"/>
                </a:pPr>
                <a:endParaRPr lang="en-US"/>
              </a:p>
            </c:txPr>
            <c:dLblPos val="ctr"/>
            <c:showVal val="1"/>
          </c:dLbls>
          <c:cat>
            <c:strRef>
              <c:f>Sheet1!$C$37:$D$37</c:f>
              <c:strCache>
                <c:ptCount val="2"/>
                <c:pt idx="0">
                  <c:v>The format that is most efficient is chat</c:v>
                </c:pt>
                <c:pt idx="1">
                  <c:v>Convenient access to chat is excellent or very good</c:v>
                </c:pt>
              </c:strCache>
            </c:strRef>
          </c:cat>
          <c:val>
            <c:numRef>
              <c:f>Sheet1!$C$39:$D$39</c:f>
              <c:numCache>
                <c:formatCode>0%</c:formatCode>
                <c:ptCount val="2"/>
                <c:pt idx="0">
                  <c:v>0.66000000000000203</c:v>
                </c:pt>
                <c:pt idx="1">
                  <c:v>0.86000000000000065</c:v>
                </c:pt>
              </c:numCache>
            </c:numRef>
          </c:val>
        </c:ser>
        <c:axId val="99221504"/>
        <c:axId val="99223040"/>
      </c:barChart>
      <c:catAx>
        <c:axId val="99221504"/>
        <c:scaling>
          <c:orientation val="minMax"/>
        </c:scaling>
        <c:axPos val="b"/>
        <c:tickLblPos val="nextTo"/>
        <c:txPr>
          <a:bodyPr/>
          <a:lstStyle/>
          <a:p>
            <a:pPr>
              <a:defRPr sz="1800" b="1"/>
            </a:pPr>
            <a:endParaRPr lang="en-US"/>
          </a:p>
        </c:txPr>
        <c:crossAx val="99223040"/>
        <c:crosses val="autoZero"/>
        <c:auto val="1"/>
        <c:lblAlgn val="ctr"/>
        <c:lblOffset val="100"/>
      </c:catAx>
      <c:valAx>
        <c:axId val="99223040"/>
        <c:scaling>
          <c:orientation val="minMax"/>
          <c:max val="1"/>
          <c:min val="0.4"/>
        </c:scaling>
        <c:axPos val="l"/>
        <c:majorGridlines/>
        <c:numFmt formatCode="0%" sourceLinked="1"/>
        <c:tickLblPos val="nextTo"/>
        <c:txPr>
          <a:bodyPr/>
          <a:lstStyle/>
          <a:p>
            <a:pPr>
              <a:defRPr sz="1800" b="1"/>
            </a:pPr>
            <a:endParaRPr lang="en-US"/>
          </a:p>
        </c:txPr>
        <c:crossAx val="99221504"/>
        <c:crosses val="autoZero"/>
        <c:crossBetween val="between"/>
      </c:valAx>
    </c:plotArea>
    <c:legend>
      <c:legendPos val="r"/>
      <c:layout/>
      <c:txPr>
        <a:bodyPr/>
        <a:lstStyle/>
        <a:p>
          <a:pPr>
            <a:defRPr sz="1800" b="1"/>
          </a:pPr>
          <a:endParaRPr lang="en-US"/>
        </a:p>
      </c:txPr>
    </c:legend>
    <c:plotVisOnly val="1"/>
  </c:chart>
  <c:spPr>
    <a:ln>
      <a:noFill/>
    </a:ln>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bar"/>
        <c:grouping val="clustered"/>
        <c:ser>
          <c:idx val="1"/>
          <c:order val="0"/>
          <c:tx>
            <c:strRef>
              <c:f>Sheet3!$D$32</c:f>
              <c:strCache>
                <c:ptCount val="1"/>
                <c:pt idx="0">
                  <c:v>Frequent VRS users (N=59)</c:v>
                </c:pt>
              </c:strCache>
            </c:strRef>
          </c:tx>
          <c:spPr>
            <a:solidFill>
              <a:srgbClr val="C00000"/>
            </a:solidFill>
          </c:spPr>
          <c:dLbls>
            <c:dLbl>
              <c:idx val="0"/>
              <c:layout/>
              <c:tx>
                <c:rich>
                  <a:bodyPr/>
                  <a:lstStyle/>
                  <a:p>
                    <a:r>
                      <a:rPr lang="en-US" sz="1400"/>
                      <a:t>100%, 59</a:t>
                    </a:r>
                  </a:p>
                </c:rich>
              </c:tx>
              <c:dLblPos val="outEnd"/>
              <c:showVal val="1"/>
            </c:dLbl>
            <c:dLbl>
              <c:idx val="1"/>
              <c:layout/>
              <c:tx>
                <c:rich>
                  <a:bodyPr/>
                  <a:lstStyle/>
                  <a:p>
                    <a:r>
                      <a:rPr lang="en-US" sz="1400"/>
                      <a:t>78%, 46</a:t>
                    </a:r>
                  </a:p>
                </c:rich>
              </c:tx>
              <c:dLblPos val="outEnd"/>
              <c:showVal val="1"/>
            </c:dLbl>
            <c:dLbl>
              <c:idx val="2"/>
              <c:layout/>
              <c:tx>
                <c:rich>
                  <a:bodyPr/>
                  <a:lstStyle/>
                  <a:p>
                    <a:r>
                      <a:rPr lang="en-US" sz="1400" b="1"/>
                      <a:t>78%, 46</a:t>
                    </a:r>
                  </a:p>
                </c:rich>
              </c:tx>
              <c:dLblPos val="outEnd"/>
              <c:showVal val="1"/>
            </c:dLbl>
            <c:dLbl>
              <c:idx val="3"/>
              <c:layout/>
              <c:tx>
                <c:rich>
                  <a:bodyPr/>
                  <a:lstStyle/>
                  <a:p>
                    <a:r>
                      <a:rPr lang="en-US" sz="1400" b="1"/>
                      <a:t>78%, 46</a:t>
                    </a:r>
                  </a:p>
                </c:rich>
              </c:tx>
              <c:dLblPos val="outEnd"/>
              <c:showVal val="1"/>
            </c:dLbl>
            <c:txPr>
              <a:bodyPr/>
              <a:lstStyle/>
              <a:p>
                <a:pPr>
                  <a:defRPr sz="1400" b="1"/>
                </a:pPr>
                <a:endParaRPr lang="en-US"/>
              </a:p>
            </c:txPr>
            <c:dLblPos val="outEnd"/>
            <c:showVal val="1"/>
          </c:dLbls>
          <c:cat>
            <c:strRef>
              <c:f>Sheet3!$B$33:$B$36</c:f>
              <c:strCache>
                <c:ptCount val="4"/>
                <c:pt idx="0">
                  <c:v>Chat reference is convenient</c:v>
                </c:pt>
                <c:pt idx="1">
                  <c:v>I needed reference help late at night or on the weekend</c:v>
                </c:pt>
                <c:pt idx="2">
                  <c:v>I had a desperate need for quick answers</c:v>
                </c:pt>
                <c:pt idx="3">
                  <c:v>I could not get to the library</c:v>
                </c:pt>
              </c:strCache>
            </c:strRef>
          </c:cat>
          <c:val>
            <c:numRef>
              <c:f>Sheet3!$D$33:$D$36</c:f>
              <c:numCache>
                <c:formatCode>0%</c:formatCode>
                <c:ptCount val="4"/>
                <c:pt idx="0">
                  <c:v>1</c:v>
                </c:pt>
                <c:pt idx="1">
                  <c:v>0.78</c:v>
                </c:pt>
                <c:pt idx="2">
                  <c:v>0.78</c:v>
                </c:pt>
                <c:pt idx="3">
                  <c:v>0.78</c:v>
                </c:pt>
              </c:numCache>
            </c:numRef>
          </c:val>
        </c:ser>
        <c:ser>
          <c:idx val="0"/>
          <c:order val="1"/>
          <c:tx>
            <c:strRef>
              <c:f>Sheet3!$C$32</c:f>
              <c:strCache>
                <c:ptCount val="1"/>
                <c:pt idx="0">
                  <c:v>All survey respondents (N=137)</c:v>
                </c:pt>
              </c:strCache>
            </c:strRef>
          </c:tx>
          <c:spPr>
            <a:solidFill>
              <a:srgbClr val="2178B5"/>
            </a:solidFill>
          </c:spPr>
          <c:dLbls>
            <c:dLbl>
              <c:idx val="0"/>
              <c:layout/>
              <c:tx>
                <c:rich>
                  <a:bodyPr/>
                  <a:lstStyle/>
                  <a:p>
                    <a:r>
                      <a:rPr lang="en-US" sz="1400"/>
                      <a:t>95%, 130</a:t>
                    </a:r>
                  </a:p>
                </c:rich>
              </c:tx>
              <c:showVal val="1"/>
            </c:dLbl>
            <c:dLbl>
              <c:idx val="1"/>
              <c:layout/>
              <c:tx>
                <c:rich>
                  <a:bodyPr/>
                  <a:lstStyle/>
                  <a:p>
                    <a:r>
                      <a:rPr lang="en-US" sz="1400"/>
                      <a:t>74%, 101</a:t>
                    </a:r>
                  </a:p>
                </c:rich>
              </c:tx>
              <c:showVal val="1"/>
            </c:dLbl>
            <c:dLbl>
              <c:idx val="2"/>
              <c:layout/>
              <c:tx>
                <c:rich>
                  <a:bodyPr/>
                  <a:lstStyle/>
                  <a:p>
                    <a:r>
                      <a:rPr lang="en-US" sz="1400" b="1"/>
                      <a:t>72%, 98</a:t>
                    </a:r>
                  </a:p>
                </c:rich>
              </c:tx>
              <c:showVal val="1"/>
            </c:dLbl>
            <c:dLbl>
              <c:idx val="3"/>
              <c:layout/>
              <c:tx>
                <c:rich>
                  <a:bodyPr/>
                  <a:lstStyle/>
                  <a:p>
                    <a:r>
                      <a:rPr lang="en-US" sz="1400" b="1"/>
                      <a:t>73%, 100</a:t>
                    </a:r>
                  </a:p>
                </c:rich>
              </c:tx>
              <c:showVal val="1"/>
            </c:dLbl>
            <c:txPr>
              <a:bodyPr/>
              <a:lstStyle/>
              <a:p>
                <a:pPr>
                  <a:defRPr sz="1400" b="1"/>
                </a:pPr>
                <a:endParaRPr lang="en-US"/>
              </a:p>
            </c:txPr>
            <c:showVal val="1"/>
          </c:dLbls>
          <c:cat>
            <c:strRef>
              <c:f>Sheet3!$B$33:$B$36</c:f>
              <c:strCache>
                <c:ptCount val="4"/>
                <c:pt idx="0">
                  <c:v>Chat reference is convenient</c:v>
                </c:pt>
                <c:pt idx="1">
                  <c:v>I needed reference help late at night or on the weekend</c:v>
                </c:pt>
                <c:pt idx="2">
                  <c:v>I had a desperate need for quick answers</c:v>
                </c:pt>
                <c:pt idx="3">
                  <c:v>I could not get to the library</c:v>
                </c:pt>
              </c:strCache>
            </c:strRef>
          </c:cat>
          <c:val>
            <c:numRef>
              <c:f>Sheet3!$C$33:$C$36</c:f>
              <c:numCache>
                <c:formatCode>0%</c:formatCode>
                <c:ptCount val="4"/>
                <c:pt idx="0">
                  <c:v>0.95000000000000062</c:v>
                </c:pt>
                <c:pt idx="1">
                  <c:v>0.74000000000000177</c:v>
                </c:pt>
                <c:pt idx="2">
                  <c:v>0.72000000000000064</c:v>
                </c:pt>
                <c:pt idx="3">
                  <c:v>0.73000000000000065</c:v>
                </c:pt>
              </c:numCache>
            </c:numRef>
          </c:val>
        </c:ser>
        <c:axId val="99241344"/>
        <c:axId val="99550336"/>
      </c:barChart>
      <c:catAx>
        <c:axId val="99241344"/>
        <c:scaling>
          <c:orientation val="minMax"/>
        </c:scaling>
        <c:axPos val="l"/>
        <c:tickLblPos val="nextTo"/>
        <c:txPr>
          <a:bodyPr/>
          <a:lstStyle/>
          <a:p>
            <a:pPr>
              <a:defRPr sz="1800" b="1"/>
            </a:pPr>
            <a:endParaRPr lang="en-US"/>
          </a:p>
        </c:txPr>
        <c:crossAx val="99550336"/>
        <c:crosses val="autoZero"/>
        <c:auto val="1"/>
        <c:lblAlgn val="ctr"/>
        <c:lblOffset val="100"/>
      </c:catAx>
      <c:valAx>
        <c:axId val="99550336"/>
        <c:scaling>
          <c:orientation val="minMax"/>
          <c:max val="1"/>
          <c:min val="0.60000000000000064"/>
        </c:scaling>
        <c:axPos val="b"/>
        <c:numFmt formatCode="0%" sourceLinked="1"/>
        <c:tickLblPos val="nextTo"/>
        <c:txPr>
          <a:bodyPr/>
          <a:lstStyle/>
          <a:p>
            <a:pPr>
              <a:defRPr sz="1800" b="1"/>
            </a:pPr>
            <a:endParaRPr lang="en-US"/>
          </a:p>
        </c:txPr>
        <c:crossAx val="99241344"/>
        <c:crosses val="autoZero"/>
        <c:crossBetween val="between"/>
      </c:valAx>
    </c:plotArea>
    <c:legend>
      <c:legendPos val="r"/>
      <c:layout/>
      <c:txPr>
        <a:bodyPr/>
        <a:lstStyle/>
        <a:p>
          <a:pPr>
            <a:defRPr sz="1800" b="1"/>
          </a:pPr>
          <a:endParaRPr lang="en-US"/>
        </a:p>
      </c:txPr>
    </c:legend>
    <c:plotVisOnly val="1"/>
  </c:chart>
  <c:spPr>
    <a:ln>
      <a:noFill/>
    </a:ln>
  </c:sp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lnSpc>
                <a:spcPct val="100000"/>
              </a:lnSpc>
              <a:defRPr sz="2000"/>
            </a:pPr>
            <a:r>
              <a:rPr lang="en-US" sz="2000" dirty="0" smtClean="0"/>
              <a:t>I </a:t>
            </a:r>
            <a:r>
              <a:rPr lang="en-US" sz="2000" dirty="0"/>
              <a:t>had a desperate need for quick answers</a:t>
            </a:r>
            <a:r>
              <a:rPr lang="en-US" sz="2000" dirty="0" smtClean="0"/>
              <a:t>:</a:t>
            </a:r>
          </a:p>
          <a:p>
            <a:pPr>
              <a:lnSpc>
                <a:spcPct val="100000"/>
              </a:lnSpc>
              <a:defRPr sz="2000"/>
            </a:pPr>
            <a:r>
              <a:rPr lang="en-US" sz="2000" dirty="0" smtClean="0"/>
              <a:t>VRS users</a:t>
            </a:r>
            <a:endParaRPr lang="en-US" sz="2000" dirty="0"/>
          </a:p>
        </c:rich>
      </c:tx>
      <c:layout/>
      <c:spPr>
        <a:ln>
          <a:noFill/>
        </a:ln>
      </c:spPr>
    </c:title>
    <c:plotArea>
      <c:layout/>
      <c:barChart>
        <c:barDir val="col"/>
        <c:grouping val="clustered"/>
        <c:ser>
          <c:idx val="0"/>
          <c:order val="0"/>
          <c:tx>
            <c:v>Very important or important</c:v>
          </c:tx>
          <c:spPr>
            <a:solidFill>
              <a:srgbClr val="2178B5"/>
            </a:solidFill>
          </c:spPr>
          <c:dLbls>
            <c:dLbl>
              <c:idx val="0"/>
              <c:layout/>
              <c:tx>
                <c:rich>
                  <a:bodyPr/>
                  <a:lstStyle/>
                  <a:p>
                    <a:r>
                      <a:rPr lang="en-US"/>
                      <a:t>92</a:t>
                    </a:r>
                    <a:r>
                      <a:rPr lang="en-US" smtClean="0"/>
                      <a:t>%,</a:t>
                    </a:r>
                  </a:p>
                  <a:p>
                    <a:r>
                      <a:rPr lang="en-US" smtClean="0"/>
                      <a:t>24</a:t>
                    </a:r>
                    <a:endParaRPr lang="en-US"/>
                  </a:p>
                </c:rich>
              </c:tx>
              <c:dLblPos val="ctr"/>
              <c:showVal val="1"/>
            </c:dLbl>
            <c:dLbl>
              <c:idx val="1"/>
              <c:layout/>
              <c:tx>
                <c:rich>
                  <a:bodyPr/>
                  <a:lstStyle/>
                  <a:p>
                    <a:r>
                      <a:rPr lang="en-US"/>
                      <a:t>70</a:t>
                    </a:r>
                    <a:r>
                      <a:rPr lang="en-US" smtClean="0"/>
                      <a:t>%,</a:t>
                    </a:r>
                  </a:p>
                  <a:p>
                    <a:r>
                      <a:rPr lang="en-US" smtClean="0"/>
                      <a:t>16</a:t>
                    </a:r>
                    <a:endParaRPr lang="en-US"/>
                  </a:p>
                </c:rich>
              </c:tx>
              <c:dLblPos val="ctr"/>
              <c:showVal val="1"/>
            </c:dLbl>
            <c:dLbl>
              <c:idx val="2"/>
              <c:layout>
                <c:manualLayout>
                  <c:x val="-6.1302681992337115E-3"/>
                  <c:y val="1.2749860812852941E-2"/>
                </c:manualLayout>
              </c:layout>
              <c:tx>
                <c:rich>
                  <a:bodyPr/>
                  <a:lstStyle/>
                  <a:p>
                    <a:r>
                      <a:rPr lang="en-US"/>
                      <a:t>66</a:t>
                    </a:r>
                    <a:r>
                      <a:rPr lang="en-US" smtClean="0"/>
                      <a:t>%,</a:t>
                    </a:r>
                  </a:p>
                  <a:p>
                    <a:r>
                      <a:rPr lang="en-US" smtClean="0"/>
                      <a:t>58</a:t>
                    </a:r>
                    <a:endParaRPr lang="en-US"/>
                  </a:p>
                </c:rich>
              </c:tx>
              <c:dLblPos val="outEnd"/>
              <c:showVal val="1"/>
            </c:dLbl>
            <c:txPr>
              <a:bodyPr/>
              <a:lstStyle/>
              <a:p>
                <a:pPr>
                  <a:defRPr sz="1800" b="1"/>
                </a:pPr>
                <a:endParaRPr lang="en-US"/>
              </a:p>
            </c:txPr>
            <c:dLblPos val="ctr"/>
            <c:showVal val="1"/>
          </c:dLbls>
          <c:cat>
            <c:strRef>
              <c:f>Sheet15!$D$3:$F$5</c:f>
              <c:strCache>
                <c:ptCount val="3"/>
                <c:pt idx="0">
                  <c:v>12-18 (N=26)</c:v>
                </c:pt>
                <c:pt idx="1">
                  <c:v>19-28 (N=23)</c:v>
                </c:pt>
                <c:pt idx="2">
                  <c:v>29+ (N=88)</c:v>
                </c:pt>
              </c:strCache>
            </c:strRef>
          </c:cat>
          <c:val>
            <c:numRef>
              <c:f>Sheet15!$D$6:$F$6</c:f>
              <c:numCache>
                <c:formatCode>0%</c:formatCode>
                <c:ptCount val="3"/>
                <c:pt idx="0">
                  <c:v>0.92</c:v>
                </c:pt>
                <c:pt idx="1">
                  <c:v>0.70000000000000062</c:v>
                </c:pt>
                <c:pt idx="2">
                  <c:v>0.66000000000000436</c:v>
                </c:pt>
              </c:numCache>
            </c:numRef>
          </c:val>
        </c:ser>
        <c:axId val="99583104"/>
        <c:axId val="99584640"/>
      </c:barChart>
      <c:catAx>
        <c:axId val="99583104"/>
        <c:scaling>
          <c:orientation val="minMax"/>
        </c:scaling>
        <c:axPos val="b"/>
        <c:tickLblPos val="nextTo"/>
        <c:txPr>
          <a:bodyPr/>
          <a:lstStyle/>
          <a:p>
            <a:pPr>
              <a:defRPr sz="1800" b="1"/>
            </a:pPr>
            <a:endParaRPr lang="en-US"/>
          </a:p>
        </c:txPr>
        <c:crossAx val="99584640"/>
        <c:crosses val="autoZero"/>
        <c:auto val="1"/>
        <c:lblAlgn val="ctr"/>
        <c:lblOffset val="100"/>
      </c:catAx>
      <c:valAx>
        <c:axId val="99584640"/>
        <c:scaling>
          <c:orientation val="minMax"/>
          <c:max val="1"/>
          <c:min val="0.60000000000000064"/>
        </c:scaling>
        <c:axPos val="l"/>
        <c:majorGridlines/>
        <c:numFmt formatCode="0%" sourceLinked="1"/>
        <c:tickLblPos val="nextTo"/>
        <c:txPr>
          <a:bodyPr/>
          <a:lstStyle/>
          <a:p>
            <a:pPr>
              <a:defRPr sz="1600" b="1"/>
            </a:pPr>
            <a:endParaRPr lang="en-US"/>
          </a:p>
        </c:txPr>
        <c:crossAx val="99583104"/>
        <c:crosses val="autoZero"/>
        <c:crossBetween val="between"/>
      </c:valAx>
    </c:plotArea>
    <c:legend>
      <c:legendPos val="t"/>
      <c:layout/>
      <c:txPr>
        <a:bodyPr/>
        <a:lstStyle/>
        <a:p>
          <a:pPr>
            <a:defRPr sz="1800" b="1"/>
          </a:pPr>
          <a:endParaRPr lang="en-US"/>
        </a:p>
      </c:txPr>
    </c:legend>
    <c:plotVisOnly val="1"/>
  </c:chart>
  <c:spPr>
    <a:ln>
      <a:noFill/>
    </a:ln>
  </c:sp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col"/>
        <c:grouping val="clustered"/>
        <c:ser>
          <c:idx val="0"/>
          <c:order val="0"/>
          <c:tx>
            <c:v>VRS users (N=76)</c:v>
          </c:tx>
          <c:spPr>
            <a:solidFill>
              <a:srgbClr val="409A3C"/>
            </a:solidFill>
          </c:spPr>
          <c:dLbls>
            <c:dLbl>
              <c:idx val="0"/>
              <c:layout/>
              <c:tx>
                <c:rich>
                  <a:bodyPr/>
                  <a:lstStyle/>
                  <a:p>
                    <a:r>
                      <a:rPr lang="en-US" sz="1800"/>
                      <a:t>29%,</a:t>
                    </a:r>
                  </a:p>
                  <a:p>
                    <a:r>
                      <a:rPr lang="en-US" sz="1800"/>
                      <a:t>22</a:t>
                    </a:r>
                  </a:p>
                </c:rich>
              </c:tx>
              <c:dLblPos val="ctr"/>
              <c:showVal val="1"/>
            </c:dLbl>
            <c:dLbl>
              <c:idx val="1"/>
              <c:layout>
                <c:manualLayout>
                  <c:x val="2.6753082216694616E-4"/>
                  <c:y val="0.19820522242409674"/>
                </c:manualLayout>
              </c:layout>
              <c:tx>
                <c:rich>
                  <a:bodyPr/>
                  <a:lstStyle/>
                  <a:p>
                    <a:r>
                      <a:rPr lang="en-US" sz="1800"/>
                      <a:t>18%,</a:t>
                    </a:r>
                  </a:p>
                  <a:p>
                    <a:r>
                      <a:rPr lang="en-US" sz="1800"/>
                      <a:t>14</a:t>
                    </a:r>
                  </a:p>
                </c:rich>
              </c:tx>
              <c:dLblPos val="outEnd"/>
              <c:showVal val="1"/>
            </c:dLbl>
            <c:dLbl>
              <c:idx val="2"/>
              <c:layout>
                <c:manualLayout>
                  <c:x val="0"/>
                  <c:y val="0.1436819684586661"/>
                </c:manualLayout>
              </c:layout>
              <c:tx>
                <c:rich>
                  <a:bodyPr/>
                  <a:lstStyle/>
                  <a:p>
                    <a:r>
                      <a:rPr lang="en-US" sz="1800"/>
                      <a:t>12%,</a:t>
                    </a:r>
                  </a:p>
                  <a:p>
                    <a:r>
                      <a:rPr lang="en-US" sz="1800"/>
                      <a:t>9</a:t>
                    </a:r>
                  </a:p>
                </c:rich>
              </c:tx>
              <c:dLblPos val="outEnd"/>
              <c:showVal val="1"/>
            </c:dLbl>
            <c:dLbl>
              <c:idx val="3"/>
              <c:layout>
                <c:manualLayout>
                  <c:x val="0"/>
                  <c:y val="0.14088414352747519"/>
                </c:manualLayout>
              </c:layout>
              <c:tx>
                <c:rich>
                  <a:bodyPr/>
                  <a:lstStyle/>
                  <a:p>
                    <a:r>
                      <a:rPr lang="en-US" sz="1800"/>
                      <a:t>9%,</a:t>
                    </a:r>
                  </a:p>
                  <a:p>
                    <a:r>
                      <a:rPr lang="en-US" sz="1800"/>
                      <a:t>7</a:t>
                    </a:r>
                  </a:p>
                </c:rich>
              </c:tx>
              <c:dLblPos val="outEnd"/>
              <c:showVal val="1"/>
            </c:dLbl>
            <c:dLbl>
              <c:idx val="4"/>
              <c:layout>
                <c:manualLayout>
                  <c:x val="-1.6878916225043984E-7"/>
                  <c:y val="0.11821469611904405"/>
                </c:manualLayout>
              </c:layout>
              <c:tx>
                <c:rich>
                  <a:bodyPr/>
                  <a:lstStyle/>
                  <a:p>
                    <a:r>
                      <a:rPr lang="en-US" sz="1800"/>
                      <a:t>7%,</a:t>
                    </a:r>
                  </a:p>
                  <a:p>
                    <a:r>
                      <a:rPr lang="en-US" sz="1800"/>
                      <a:t>5</a:t>
                    </a:r>
                  </a:p>
                </c:rich>
              </c:tx>
              <c:dLblPos val="outEnd"/>
              <c:showVal val="1"/>
            </c:dLbl>
            <c:dLbl>
              <c:idx val="5"/>
              <c:layout>
                <c:manualLayout>
                  <c:x val="0"/>
                  <c:y val="0.10551128720595974"/>
                </c:manualLayout>
              </c:layout>
              <c:tx>
                <c:rich>
                  <a:bodyPr/>
                  <a:lstStyle/>
                  <a:p>
                    <a:r>
                      <a:rPr lang="en-US" sz="1800"/>
                      <a:t>7%,</a:t>
                    </a:r>
                  </a:p>
                  <a:p>
                    <a:r>
                      <a:rPr lang="en-US" sz="1800"/>
                      <a:t>5</a:t>
                    </a:r>
                  </a:p>
                </c:rich>
              </c:tx>
              <c:dLblPos val="outEnd"/>
              <c:showVal val="1"/>
            </c:dLbl>
            <c:dLbl>
              <c:idx val="6"/>
              <c:layout>
                <c:manualLayout>
                  <c:x val="0"/>
                  <c:y val="1.1784234935234866E-2"/>
                </c:manualLayout>
              </c:layout>
              <c:tx>
                <c:rich>
                  <a:bodyPr/>
                  <a:lstStyle/>
                  <a:p>
                    <a:r>
                      <a:rPr lang="en-US" sz="1800"/>
                      <a:t>4%,</a:t>
                    </a:r>
                  </a:p>
                  <a:p>
                    <a:r>
                      <a:rPr lang="en-US" sz="1800"/>
                      <a:t>3</a:t>
                    </a:r>
                  </a:p>
                </c:rich>
              </c:tx>
              <c:dLblPos val="outEnd"/>
              <c:showVal val="1"/>
            </c:dLbl>
            <c:txPr>
              <a:bodyPr/>
              <a:lstStyle/>
              <a:p>
                <a:pPr>
                  <a:defRPr sz="1800" b="1"/>
                </a:pPr>
                <a:endParaRPr lang="en-US"/>
              </a:p>
            </c:txPr>
            <c:dLblPos val="ctr"/>
            <c:showVal val="1"/>
          </c:dLbls>
          <c:cat>
            <c:strRef>
              <c:f>Sheet24!$C$7:$C$13</c:f>
              <c:strCache>
                <c:ptCount val="7"/>
                <c:pt idx="0">
                  <c:v>Convenient</c:v>
                </c:pt>
                <c:pt idx="1">
                  <c:v>Quick help--speedy answers</c:v>
                </c:pt>
                <c:pt idx="2">
                  <c:v>After-hours, can't get to library</c:v>
                </c:pt>
                <c:pt idx="3">
                  <c:v>Already at--in use of a computer</c:v>
                </c:pt>
                <c:pt idx="4">
                  <c:v>Don't have to leave home-office</c:v>
                </c:pt>
                <c:pt idx="5">
                  <c:v>Reliable information-sources</c:v>
                </c:pt>
                <c:pt idx="6">
                  <c:v>Easier to go on-line</c:v>
                </c:pt>
              </c:strCache>
            </c:strRef>
          </c:cat>
          <c:val>
            <c:numRef>
              <c:f>Sheet24!$D$7:$D$13</c:f>
              <c:numCache>
                <c:formatCode>0%</c:formatCode>
                <c:ptCount val="7"/>
                <c:pt idx="0">
                  <c:v>0.29000000000000031</c:v>
                </c:pt>
                <c:pt idx="1">
                  <c:v>0.18000000000000024</c:v>
                </c:pt>
                <c:pt idx="2">
                  <c:v>0.12000000000000002</c:v>
                </c:pt>
                <c:pt idx="3">
                  <c:v>9.0000000000000024E-2</c:v>
                </c:pt>
                <c:pt idx="4">
                  <c:v>7.0000000000000021E-2</c:v>
                </c:pt>
                <c:pt idx="5">
                  <c:v>7.0000000000000021E-2</c:v>
                </c:pt>
                <c:pt idx="6">
                  <c:v>4.0000000000000022E-2</c:v>
                </c:pt>
              </c:numCache>
            </c:numRef>
          </c:val>
        </c:ser>
        <c:gapWidth val="43"/>
        <c:axId val="99634176"/>
        <c:axId val="99640064"/>
      </c:barChart>
      <c:catAx>
        <c:axId val="99634176"/>
        <c:scaling>
          <c:orientation val="minMax"/>
        </c:scaling>
        <c:axPos val="b"/>
        <c:tickLblPos val="nextTo"/>
        <c:txPr>
          <a:bodyPr/>
          <a:lstStyle/>
          <a:p>
            <a:pPr>
              <a:defRPr sz="1400" b="1"/>
            </a:pPr>
            <a:endParaRPr lang="en-US"/>
          </a:p>
        </c:txPr>
        <c:crossAx val="99640064"/>
        <c:crosses val="autoZero"/>
        <c:auto val="1"/>
        <c:lblAlgn val="ctr"/>
        <c:lblOffset val="100"/>
      </c:catAx>
      <c:valAx>
        <c:axId val="99640064"/>
        <c:scaling>
          <c:orientation val="minMax"/>
          <c:max val="0.30000000000000032"/>
          <c:min val="0"/>
        </c:scaling>
        <c:axPos val="l"/>
        <c:majorGridlines/>
        <c:numFmt formatCode="0%" sourceLinked="1"/>
        <c:tickLblPos val="nextTo"/>
        <c:txPr>
          <a:bodyPr/>
          <a:lstStyle/>
          <a:p>
            <a:pPr>
              <a:defRPr sz="1600" b="1"/>
            </a:pPr>
            <a:endParaRPr lang="en-US"/>
          </a:p>
        </c:txPr>
        <c:crossAx val="99634176"/>
        <c:crosses val="autoZero"/>
        <c:crossBetween val="between"/>
      </c:valAx>
    </c:plotArea>
    <c:legend>
      <c:legendPos val="t"/>
      <c:layout/>
      <c:txPr>
        <a:bodyPr/>
        <a:lstStyle/>
        <a:p>
          <a:pPr>
            <a:defRPr sz="1800" b="1"/>
          </a:pPr>
          <a:endParaRPr lang="en-US"/>
        </a:p>
      </c:txPr>
    </c:legend>
    <c:plotVisOnly val="1"/>
  </c:chart>
  <c:spPr>
    <a:ln>
      <a:noFill/>
    </a:ln>
  </c:sp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col"/>
        <c:grouping val="clustered"/>
        <c:ser>
          <c:idx val="0"/>
          <c:order val="0"/>
          <c:tx>
            <c:v>VRS non-users (N=184)</c:v>
          </c:tx>
          <c:spPr>
            <a:solidFill>
              <a:srgbClr val="FF7600"/>
            </a:solidFill>
          </c:spPr>
          <c:dLbls>
            <c:dLbl>
              <c:idx val="0"/>
              <c:layout/>
              <c:tx>
                <c:rich>
                  <a:bodyPr/>
                  <a:lstStyle/>
                  <a:p>
                    <a:r>
                      <a:rPr lang="en-US" sz="1800"/>
                      <a:t>91%,</a:t>
                    </a:r>
                  </a:p>
                  <a:p>
                    <a:r>
                      <a:rPr lang="en-US" sz="1800"/>
                      <a:t>50</a:t>
                    </a:r>
                  </a:p>
                </c:rich>
              </c:tx>
              <c:dLblPos val="ctr"/>
              <c:showVal val="1"/>
            </c:dLbl>
            <c:dLbl>
              <c:idx val="1"/>
              <c:layout/>
              <c:tx>
                <c:rich>
                  <a:bodyPr/>
                  <a:lstStyle/>
                  <a:p>
                    <a:r>
                      <a:rPr lang="en-US" sz="1800"/>
                      <a:t>84%,</a:t>
                    </a:r>
                  </a:p>
                  <a:p>
                    <a:r>
                      <a:rPr lang="en-US" sz="1800"/>
                      <a:t>116</a:t>
                    </a:r>
                  </a:p>
                </c:rich>
              </c:tx>
              <c:dLblPos val="ctr"/>
              <c:showVal val="1"/>
            </c:dLbl>
            <c:dLbl>
              <c:idx val="2"/>
              <c:layout/>
              <c:tx>
                <c:rich>
                  <a:bodyPr/>
                  <a:lstStyle/>
                  <a:p>
                    <a:r>
                      <a:rPr lang="en-US" sz="1800"/>
                      <a:t>73%,</a:t>
                    </a:r>
                  </a:p>
                  <a:p>
                    <a:r>
                      <a:rPr lang="en-US" sz="1800"/>
                      <a:t>19</a:t>
                    </a:r>
                  </a:p>
                </c:rich>
              </c:tx>
              <c:dLblPos val="ctr"/>
              <c:showVal val="1"/>
            </c:dLbl>
            <c:txPr>
              <a:bodyPr/>
              <a:lstStyle/>
              <a:p>
                <a:pPr>
                  <a:defRPr sz="1800" b="1"/>
                </a:pPr>
                <a:endParaRPr lang="en-US"/>
              </a:p>
            </c:txPr>
            <c:dLblPos val="ctr"/>
            <c:showVal val="1"/>
          </c:dLbls>
          <c:cat>
            <c:strRef>
              <c:f>Sheet22!$B$7:$B$9</c:f>
              <c:strCache>
                <c:ptCount val="3"/>
                <c:pt idx="0">
                  <c:v>Electronic formats are convenient </c:v>
                </c:pt>
                <c:pt idx="1">
                  <c:v>Library is convenient</c:v>
                </c:pt>
                <c:pt idx="2">
                  <c:v>Telephone is convenient</c:v>
                </c:pt>
              </c:strCache>
            </c:strRef>
          </c:cat>
          <c:val>
            <c:numRef>
              <c:f>Sheet22!$C$7:$C$9</c:f>
              <c:numCache>
                <c:formatCode>0%</c:formatCode>
                <c:ptCount val="3"/>
                <c:pt idx="0">
                  <c:v>0.91</c:v>
                </c:pt>
                <c:pt idx="1">
                  <c:v>0.84000000000000064</c:v>
                </c:pt>
                <c:pt idx="2">
                  <c:v>0.73000000000000065</c:v>
                </c:pt>
              </c:numCache>
            </c:numRef>
          </c:val>
        </c:ser>
        <c:axId val="99767040"/>
        <c:axId val="99768576"/>
      </c:barChart>
      <c:catAx>
        <c:axId val="99767040"/>
        <c:scaling>
          <c:orientation val="minMax"/>
        </c:scaling>
        <c:axPos val="b"/>
        <c:tickLblPos val="nextTo"/>
        <c:txPr>
          <a:bodyPr/>
          <a:lstStyle/>
          <a:p>
            <a:pPr>
              <a:defRPr sz="1800" b="1"/>
            </a:pPr>
            <a:endParaRPr lang="en-US"/>
          </a:p>
        </c:txPr>
        <c:crossAx val="99768576"/>
        <c:crosses val="autoZero"/>
        <c:auto val="1"/>
        <c:lblAlgn val="ctr"/>
        <c:lblOffset val="100"/>
      </c:catAx>
      <c:valAx>
        <c:axId val="99768576"/>
        <c:scaling>
          <c:orientation val="minMax"/>
          <c:max val="1"/>
          <c:min val="0.60000000000000064"/>
        </c:scaling>
        <c:axPos val="l"/>
        <c:majorGridlines/>
        <c:numFmt formatCode="0%" sourceLinked="1"/>
        <c:tickLblPos val="nextTo"/>
        <c:txPr>
          <a:bodyPr/>
          <a:lstStyle/>
          <a:p>
            <a:pPr>
              <a:defRPr sz="1600" b="1"/>
            </a:pPr>
            <a:endParaRPr lang="en-US"/>
          </a:p>
        </c:txPr>
        <c:crossAx val="99767040"/>
        <c:crosses val="autoZero"/>
        <c:crossBetween val="between"/>
      </c:valAx>
    </c:plotArea>
    <c:legend>
      <c:legendPos val="t"/>
      <c:layout/>
      <c:txPr>
        <a:bodyPr/>
        <a:lstStyle/>
        <a:p>
          <a:pPr>
            <a:defRPr sz="1800" b="1"/>
          </a:pPr>
          <a:endParaRPr lang="en-US"/>
        </a:p>
      </c:txPr>
    </c:legend>
    <c:plotVisOnly val="1"/>
  </c:chart>
  <c:spPr>
    <a:ln>
      <a:noFill/>
    </a:ln>
  </c:sp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col"/>
        <c:grouping val="clustered"/>
        <c:ser>
          <c:idx val="0"/>
          <c:order val="0"/>
          <c:tx>
            <c:v>VRS non-users (N=107)</c:v>
          </c:tx>
          <c:spPr>
            <a:solidFill>
              <a:srgbClr val="C00000"/>
            </a:solidFill>
          </c:spPr>
          <c:dLbls>
            <c:dLbl>
              <c:idx val="0"/>
              <c:layout/>
              <c:tx>
                <c:rich>
                  <a:bodyPr/>
                  <a:lstStyle/>
                  <a:p>
                    <a:r>
                      <a:rPr lang="en-US" sz="1800"/>
                      <a:t>30%,</a:t>
                    </a:r>
                  </a:p>
                  <a:p>
                    <a:r>
                      <a:rPr lang="en-US" sz="1800"/>
                      <a:t>32</a:t>
                    </a:r>
                  </a:p>
                </c:rich>
              </c:tx>
              <c:dLblPos val="ctr"/>
              <c:showVal val="1"/>
            </c:dLbl>
            <c:dLbl>
              <c:idx val="1"/>
              <c:layout/>
              <c:tx>
                <c:rich>
                  <a:bodyPr/>
                  <a:lstStyle/>
                  <a:p>
                    <a:r>
                      <a:rPr lang="en-US" sz="1800"/>
                      <a:t>15%,</a:t>
                    </a:r>
                  </a:p>
                  <a:p>
                    <a:r>
                      <a:rPr lang="en-US" sz="1800"/>
                      <a:t>16</a:t>
                    </a:r>
                  </a:p>
                </c:rich>
              </c:tx>
              <c:dLblPos val="ctr"/>
              <c:showVal val="1"/>
            </c:dLbl>
            <c:dLbl>
              <c:idx val="2"/>
              <c:layout/>
              <c:tx>
                <c:rich>
                  <a:bodyPr/>
                  <a:lstStyle/>
                  <a:p>
                    <a:r>
                      <a:rPr lang="en-US" sz="1800"/>
                      <a:t>12%,</a:t>
                    </a:r>
                  </a:p>
                  <a:p>
                    <a:r>
                      <a:rPr lang="en-US" sz="1800"/>
                      <a:t>13</a:t>
                    </a:r>
                  </a:p>
                </c:rich>
              </c:tx>
              <c:dLblPos val="ctr"/>
              <c:showVal val="1"/>
            </c:dLbl>
            <c:dLbl>
              <c:idx val="3"/>
              <c:layout>
                <c:manualLayout>
                  <c:x val="0"/>
                  <c:y val="1.0827431487265317E-2"/>
                </c:manualLayout>
              </c:layout>
              <c:tx>
                <c:rich>
                  <a:bodyPr/>
                  <a:lstStyle/>
                  <a:p>
                    <a:r>
                      <a:rPr lang="en-US" sz="1800"/>
                      <a:t>5%,</a:t>
                    </a:r>
                  </a:p>
                  <a:p>
                    <a:r>
                      <a:rPr lang="en-US" sz="1800"/>
                      <a:t>5</a:t>
                    </a:r>
                  </a:p>
                </c:rich>
              </c:tx>
              <c:dLblPos val="outEnd"/>
              <c:showVal val="1"/>
            </c:dLbl>
            <c:dLbl>
              <c:idx val="4"/>
              <c:layout>
                <c:manualLayout>
                  <c:x val="-9.0870490942004478E-17"/>
                  <c:y val="1.7600551327732271E-2"/>
                </c:manualLayout>
              </c:layout>
              <c:tx>
                <c:rich>
                  <a:bodyPr/>
                  <a:lstStyle/>
                  <a:p>
                    <a:r>
                      <a:rPr lang="en-US" sz="1800"/>
                      <a:t>4%,</a:t>
                    </a:r>
                  </a:p>
                  <a:p>
                    <a:r>
                      <a:rPr lang="en-US" sz="1800"/>
                      <a:t>4</a:t>
                    </a:r>
                  </a:p>
                </c:rich>
              </c:tx>
              <c:dLblPos val="outEnd"/>
              <c:showVal val="1"/>
            </c:dLbl>
            <c:dLbl>
              <c:idx val="5"/>
              <c:layout>
                <c:manualLayout>
                  <c:x val="0"/>
                  <c:y val="2.4373671168198951E-2"/>
                </c:manualLayout>
              </c:layout>
              <c:tx>
                <c:rich>
                  <a:bodyPr/>
                  <a:lstStyle/>
                  <a:p>
                    <a:r>
                      <a:rPr lang="en-US" sz="1800"/>
                      <a:t>3%,</a:t>
                    </a:r>
                  </a:p>
                  <a:p>
                    <a:r>
                      <a:rPr lang="en-US" sz="1800"/>
                      <a:t>3</a:t>
                    </a:r>
                  </a:p>
                </c:rich>
              </c:tx>
              <c:dLblPos val="outEnd"/>
              <c:showVal val="1"/>
            </c:dLbl>
            <c:txPr>
              <a:bodyPr/>
              <a:lstStyle/>
              <a:p>
                <a:pPr>
                  <a:defRPr sz="1800" b="1"/>
                </a:pPr>
                <a:endParaRPr lang="en-US"/>
              </a:p>
            </c:txPr>
            <c:dLblPos val="ctr"/>
            <c:showVal val="1"/>
          </c:dLbls>
          <c:cat>
            <c:strRef>
              <c:f>Sheet28!$C$6:$C$11</c:f>
              <c:strCache>
                <c:ptCount val="6"/>
                <c:pt idx="0">
                  <c:v>Start with Internet </c:v>
                </c:pt>
                <c:pt idx="1">
                  <c:v>Start with Google </c:v>
                </c:pt>
                <c:pt idx="2">
                  <c:v>Google</c:v>
                </c:pt>
                <c:pt idx="3">
                  <c:v>Wikipedia</c:v>
                </c:pt>
                <c:pt idx="4">
                  <c:v>Google Scholar</c:v>
                </c:pt>
                <c:pt idx="5">
                  <c:v>Start with Wikipedia </c:v>
                </c:pt>
              </c:strCache>
            </c:strRef>
          </c:cat>
          <c:val>
            <c:numRef>
              <c:f>Sheet28!$D$6:$D$11</c:f>
              <c:numCache>
                <c:formatCode>0%</c:formatCode>
                <c:ptCount val="6"/>
                <c:pt idx="0">
                  <c:v>0.30000000000000032</c:v>
                </c:pt>
                <c:pt idx="1">
                  <c:v>0.15000000000000024</c:v>
                </c:pt>
                <c:pt idx="2">
                  <c:v>0.12000000000000002</c:v>
                </c:pt>
                <c:pt idx="3">
                  <c:v>0.05</c:v>
                </c:pt>
                <c:pt idx="4">
                  <c:v>4.0000000000000022E-2</c:v>
                </c:pt>
                <c:pt idx="5">
                  <c:v>3.0000000000000002E-2</c:v>
                </c:pt>
              </c:numCache>
            </c:numRef>
          </c:val>
        </c:ser>
        <c:gapWidth val="77"/>
        <c:axId val="99891456"/>
        <c:axId val="99897344"/>
      </c:barChart>
      <c:catAx>
        <c:axId val="99891456"/>
        <c:scaling>
          <c:orientation val="minMax"/>
        </c:scaling>
        <c:axPos val="b"/>
        <c:tickLblPos val="nextTo"/>
        <c:txPr>
          <a:bodyPr/>
          <a:lstStyle/>
          <a:p>
            <a:pPr>
              <a:defRPr sz="1800" b="1"/>
            </a:pPr>
            <a:endParaRPr lang="en-US"/>
          </a:p>
        </c:txPr>
        <c:crossAx val="99897344"/>
        <c:crosses val="autoZero"/>
        <c:auto val="1"/>
        <c:lblAlgn val="ctr"/>
        <c:lblOffset val="100"/>
      </c:catAx>
      <c:valAx>
        <c:axId val="99897344"/>
        <c:scaling>
          <c:orientation val="minMax"/>
        </c:scaling>
        <c:axPos val="l"/>
        <c:majorGridlines/>
        <c:numFmt formatCode="0%" sourceLinked="1"/>
        <c:tickLblPos val="nextTo"/>
        <c:txPr>
          <a:bodyPr/>
          <a:lstStyle/>
          <a:p>
            <a:pPr>
              <a:defRPr sz="1800" b="1"/>
            </a:pPr>
            <a:endParaRPr lang="en-US"/>
          </a:p>
        </c:txPr>
        <c:crossAx val="99891456"/>
        <c:crosses val="autoZero"/>
        <c:crossBetween val="between"/>
      </c:valAx>
    </c:plotArea>
    <c:legend>
      <c:legendPos val="t"/>
      <c:layout/>
      <c:txPr>
        <a:bodyPr/>
        <a:lstStyle/>
        <a:p>
          <a:pPr>
            <a:defRPr sz="1800" b="1"/>
          </a:pPr>
          <a:endParaRPr lang="en-US"/>
        </a:p>
      </c:txPr>
    </c:legend>
    <c:plotVisOnly val="1"/>
  </c:chart>
  <c:spPr>
    <a:ln>
      <a:noFill/>
    </a:ln>
  </c:sp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bar"/>
        <c:grouping val="clustered"/>
        <c:ser>
          <c:idx val="0"/>
          <c:order val="0"/>
          <c:tx>
            <c:v>VRS non-users (N=107)</c:v>
          </c:tx>
          <c:spPr>
            <a:solidFill>
              <a:srgbClr val="FF7600"/>
            </a:solidFill>
          </c:spPr>
          <c:dPt>
            <c:idx val="9"/>
            <c:spPr>
              <a:solidFill>
                <a:srgbClr val="409A3C"/>
              </a:solidFill>
            </c:spPr>
          </c:dPt>
          <c:dPt>
            <c:idx val="10"/>
            <c:spPr>
              <a:solidFill>
                <a:srgbClr val="409A3C"/>
              </a:solidFill>
            </c:spPr>
          </c:dPt>
          <c:dPt>
            <c:idx val="11"/>
            <c:spPr>
              <a:solidFill>
                <a:srgbClr val="409A3C"/>
              </a:solidFill>
            </c:spPr>
          </c:dPt>
          <c:dLbls>
            <c:dLbl>
              <c:idx val="0"/>
              <c:layout/>
              <c:tx>
                <c:rich>
                  <a:bodyPr/>
                  <a:lstStyle/>
                  <a:p>
                    <a:r>
                      <a:rPr lang="en-US" sz="1400"/>
                      <a:t>46%, 49</a:t>
                    </a:r>
                  </a:p>
                </c:rich>
              </c:tx>
              <c:showVal val="1"/>
            </c:dLbl>
            <c:dLbl>
              <c:idx val="1"/>
              <c:layout/>
              <c:tx>
                <c:rich>
                  <a:bodyPr/>
                  <a:lstStyle/>
                  <a:p>
                    <a:r>
                      <a:rPr lang="en-US" sz="1400"/>
                      <a:t>11%, 12</a:t>
                    </a:r>
                  </a:p>
                </c:rich>
              </c:tx>
              <c:showVal val="1"/>
            </c:dLbl>
            <c:dLbl>
              <c:idx val="2"/>
              <c:layout/>
              <c:tx>
                <c:rich>
                  <a:bodyPr/>
                  <a:lstStyle/>
                  <a:p>
                    <a:r>
                      <a:rPr lang="en-US" sz="1400"/>
                      <a:t>6%, 6</a:t>
                    </a:r>
                  </a:p>
                </c:rich>
              </c:tx>
              <c:showVal val="1"/>
            </c:dLbl>
            <c:dLbl>
              <c:idx val="3"/>
              <c:layout/>
              <c:tx>
                <c:rich>
                  <a:bodyPr/>
                  <a:lstStyle/>
                  <a:p>
                    <a:r>
                      <a:rPr lang="en-US" sz="1400"/>
                      <a:t>3%,3</a:t>
                    </a:r>
                  </a:p>
                </c:rich>
              </c:tx>
              <c:showVal val="1"/>
            </c:dLbl>
            <c:dLbl>
              <c:idx val="4"/>
              <c:layout/>
              <c:tx>
                <c:rich>
                  <a:bodyPr/>
                  <a:lstStyle/>
                  <a:p>
                    <a:r>
                      <a:rPr lang="en-US" sz="1400"/>
                      <a:t>3%, 3</a:t>
                    </a:r>
                  </a:p>
                </c:rich>
              </c:tx>
              <c:showVal val="1"/>
            </c:dLbl>
            <c:dLbl>
              <c:idx val="5"/>
              <c:layout/>
              <c:tx>
                <c:rich>
                  <a:bodyPr/>
                  <a:lstStyle/>
                  <a:p>
                    <a:r>
                      <a:rPr lang="en-US" sz="1400"/>
                      <a:t>3%, 3</a:t>
                    </a:r>
                  </a:p>
                </c:rich>
              </c:tx>
              <c:showVal val="1"/>
            </c:dLbl>
            <c:dLbl>
              <c:idx val="6"/>
              <c:layout/>
              <c:tx>
                <c:rich>
                  <a:bodyPr/>
                  <a:lstStyle/>
                  <a:p>
                    <a:r>
                      <a:rPr lang="en-US" sz="1400"/>
                      <a:t>2%, 2</a:t>
                    </a:r>
                  </a:p>
                </c:rich>
              </c:tx>
              <c:showVal val="1"/>
            </c:dLbl>
            <c:dLbl>
              <c:idx val="7"/>
              <c:layout/>
              <c:tx>
                <c:rich>
                  <a:bodyPr/>
                  <a:lstStyle/>
                  <a:p>
                    <a:r>
                      <a:rPr lang="en-US" sz="1400"/>
                      <a:t>1%, 1</a:t>
                    </a:r>
                  </a:p>
                </c:rich>
              </c:tx>
              <c:showVal val="1"/>
            </c:dLbl>
            <c:dLbl>
              <c:idx val="8"/>
              <c:layout/>
              <c:tx>
                <c:rich>
                  <a:bodyPr/>
                  <a:lstStyle/>
                  <a:p>
                    <a:r>
                      <a:rPr lang="en-US" sz="1400"/>
                      <a:t>1%, 1</a:t>
                    </a:r>
                  </a:p>
                </c:rich>
              </c:tx>
              <c:showVal val="1"/>
            </c:dLbl>
            <c:dLbl>
              <c:idx val="9"/>
              <c:layout/>
              <c:tx>
                <c:rich>
                  <a:bodyPr/>
                  <a:lstStyle/>
                  <a:p>
                    <a:r>
                      <a:rPr lang="en-US" sz="1400"/>
                      <a:t>38%, 40</a:t>
                    </a:r>
                  </a:p>
                </c:rich>
              </c:tx>
              <c:showVal val="1"/>
            </c:dLbl>
            <c:dLbl>
              <c:idx val="10"/>
              <c:layout/>
              <c:tx>
                <c:rich>
                  <a:bodyPr/>
                  <a:lstStyle/>
                  <a:p>
                    <a:r>
                      <a:rPr lang="en-US" sz="1400"/>
                      <a:t>25%, 26</a:t>
                    </a:r>
                  </a:p>
                </c:rich>
              </c:tx>
              <c:showVal val="1"/>
            </c:dLbl>
            <c:dLbl>
              <c:idx val="11"/>
              <c:layout/>
              <c:tx>
                <c:rich>
                  <a:bodyPr/>
                  <a:lstStyle/>
                  <a:p>
                    <a:r>
                      <a:rPr lang="en-US" sz="1400"/>
                      <a:t>2%, 2</a:t>
                    </a:r>
                  </a:p>
                </c:rich>
              </c:tx>
              <c:showVal val="1"/>
            </c:dLbl>
            <c:txPr>
              <a:bodyPr/>
              <a:lstStyle/>
              <a:p>
                <a:pPr>
                  <a:defRPr sz="1400" b="1"/>
                </a:pPr>
                <a:endParaRPr lang="en-US"/>
              </a:p>
            </c:txPr>
            <c:showVal val="1"/>
          </c:dLbls>
          <c:cat>
            <c:strRef>
              <c:f>Sheet29!$C$48:$C$59</c:f>
              <c:strCache>
                <c:ptCount val="12"/>
                <c:pt idx="0">
                  <c:v>Alternative source is the Internet</c:v>
                </c:pt>
                <c:pt idx="1">
                  <c:v>Google</c:v>
                </c:pt>
                <c:pt idx="2">
                  <c:v>Databases associated with Internet </c:v>
                </c:pt>
                <c:pt idx="3">
                  <c:v>Google Scholar</c:v>
                </c:pt>
                <c:pt idx="4">
                  <c:v>Wikipedia </c:v>
                </c:pt>
                <c:pt idx="5">
                  <c:v>Expert web sites</c:v>
                </c:pt>
                <c:pt idx="6">
                  <c:v>Yahoo!</c:v>
                </c:pt>
                <c:pt idx="7">
                  <c:v>Journals associated with Internet</c:v>
                </c:pt>
                <c:pt idx="8">
                  <c:v>Online book sellers</c:v>
                </c:pt>
                <c:pt idx="9">
                  <c:v>Why: Personal convenience</c:v>
                </c:pt>
                <c:pt idx="10">
                  <c:v>Why: Inconvenience of the library</c:v>
                </c:pt>
                <c:pt idx="11">
                  <c:v>Why: Internet as starting point</c:v>
                </c:pt>
              </c:strCache>
            </c:strRef>
          </c:cat>
          <c:val>
            <c:numRef>
              <c:f>Sheet29!$D$48:$D$59</c:f>
              <c:numCache>
                <c:formatCode>0%</c:formatCode>
                <c:ptCount val="12"/>
                <c:pt idx="0">
                  <c:v>0.46</c:v>
                </c:pt>
                <c:pt idx="1">
                  <c:v>0.11</c:v>
                </c:pt>
                <c:pt idx="2">
                  <c:v>6.0000000000000032E-2</c:v>
                </c:pt>
                <c:pt idx="3">
                  <c:v>3.0000000000000002E-2</c:v>
                </c:pt>
                <c:pt idx="4">
                  <c:v>3.0000000000000002E-2</c:v>
                </c:pt>
                <c:pt idx="5">
                  <c:v>3.0000000000000002E-2</c:v>
                </c:pt>
                <c:pt idx="6">
                  <c:v>2.0000000000000011E-2</c:v>
                </c:pt>
                <c:pt idx="7">
                  <c:v>1.0000000000000005E-2</c:v>
                </c:pt>
                <c:pt idx="8">
                  <c:v>1.0000000000000005E-2</c:v>
                </c:pt>
                <c:pt idx="9">
                  <c:v>0.38000000000000045</c:v>
                </c:pt>
                <c:pt idx="10">
                  <c:v>0.25</c:v>
                </c:pt>
                <c:pt idx="11">
                  <c:v>2.0000000000000011E-2</c:v>
                </c:pt>
              </c:numCache>
            </c:numRef>
          </c:val>
        </c:ser>
        <c:axId val="99816576"/>
        <c:axId val="99818112"/>
      </c:barChart>
      <c:catAx>
        <c:axId val="99816576"/>
        <c:scaling>
          <c:orientation val="minMax"/>
        </c:scaling>
        <c:axPos val="l"/>
        <c:tickLblPos val="nextTo"/>
        <c:txPr>
          <a:bodyPr/>
          <a:lstStyle/>
          <a:p>
            <a:pPr>
              <a:defRPr sz="1600" b="1"/>
            </a:pPr>
            <a:endParaRPr lang="en-US"/>
          </a:p>
        </c:txPr>
        <c:crossAx val="99818112"/>
        <c:crosses val="autoZero"/>
        <c:auto val="1"/>
        <c:lblAlgn val="ctr"/>
        <c:lblOffset val="100"/>
      </c:catAx>
      <c:valAx>
        <c:axId val="99818112"/>
        <c:scaling>
          <c:orientation val="minMax"/>
        </c:scaling>
        <c:axPos val="b"/>
        <c:numFmt formatCode="0%" sourceLinked="1"/>
        <c:tickLblPos val="nextTo"/>
        <c:txPr>
          <a:bodyPr/>
          <a:lstStyle/>
          <a:p>
            <a:pPr>
              <a:defRPr sz="1600" b="1"/>
            </a:pPr>
            <a:endParaRPr lang="en-US"/>
          </a:p>
        </c:txPr>
        <c:crossAx val="99816576"/>
        <c:crosses val="autoZero"/>
        <c:crossBetween val="between"/>
      </c:valAx>
    </c:plotArea>
    <c:plotVisOnly val="1"/>
  </c:chart>
  <c:spPr>
    <a:ln>
      <a:noFill/>
    </a:ln>
  </c:sp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bar"/>
        <c:grouping val="clustered"/>
        <c:ser>
          <c:idx val="0"/>
          <c:order val="0"/>
          <c:tx>
            <c:v>VRS non-users (N=107)</c:v>
          </c:tx>
          <c:spPr>
            <a:solidFill>
              <a:srgbClr val="2178B5"/>
            </a:solidFill>
          </c:spPr>
          <c:dLbls>
            <c:dLbl>
              <c:idx val="0"/>
              <c:layout/>
              <c:tx>
                <c:rich>
                  <a:bodyPr/>
                  <a:lstStyle/>
                  <a:p>
                    <a:r>
                      <a:rPr lang="en-US" sz="1600"/>
                      <a:t>61%, 65</a:t>
                    </a:r>
                  </a:p>
                </c:rich>
              </c:tx>
              <c:showVal val="1"/>
            </c:dLbl>
            <c:dLbl>
              <c:idx val="1"/>
              <c:layout/>
              <c:tx>
                <c:rich>
                  <a:bodyPr/>
                  <a:lstStyle/>
                  <a:p>
                    <a:r>
                      <a:rPr lang="en-US" sz="1600"/>
                      <a:t>26%, 28</a:t>
                    </a:r>
                  </a:p>
                </c:rich>
              </c:tx>
              <c:showVal val="1"/>
            </c:dLbl>
            <c:dLbl>
              <c:idx val="2"/>
              <c:layout/>
              <c:tx>
                <c:rich>
                  <a:bodyPr/>
                  <a:lstStyle/>
                  <a:p>
                    <a:r>
                      <a:rPr lang="en-US" sz="1600"/>
                      <a:t>7%, 7</a:t>
                    </a:r>
                  </a:p>
                </c:rich>
              </c:tx>
              <c:showVal val="1"/>
            </c:dLbl>
            <c:dLbl>
              <c:idx val="3"/>
              <c:layout/>
              <c:tx>
                <c:rich>
                  <a:bodyPr/>
                  <a:lstStyle/>
                  <a:p>
                    <a:r>
                      <a:rPr lang="en-US" sz="1600"/>
                      <a:t>7%, 7</a:t>
                    </a:r>
                  </a:p>
                </c:rich>
              </c:tx>
              <c:showVal val="1"/>
            </c:dLbl>
            <c:dLbl>
              <c:idx val="4"/>
              <c:layout/>
              <c:tx>
                <c:rich>
                  <a:bodyPr/>
                  <a:lstStyle/>
                  <a:p>
                    <a:r>
                      <a:rPr lang="en-US" sz="1600"/>
                      <a:t>4%, 4</a:t>
                    </a:r>
                  </a:p>
                </c:rich>
              </c:tx>
              <c:showVal val="1"/>
            </c:dLbl>
            <c:dLbl>
              <c:idx val="5"/>
              <c:layout/>
              <c:tx>
                <c:rich>
                  <a:bodyPr/>
                  <a:lstStyle/>
                  <a:p>
                    <a:r>
                      <a:rPr lang="en-US" sz="1600"/>
                      <a:t>4%, 4</a:t>
                    </a:r>
                  </a:p>
                </c:rich>
              </c:tx>
              <c:showVal val="1"/>
            </c:dLbl>
            <c:dLbl>
              <c:idx val="6"/>
              <c:layout/>
              <c:tx>
                <c:rich>
                  <a:bodyPr/>
                  <a:lstStyle/>
                  <a:p>
                    <a:r>
                      <a:rPr lang="en-US" sz="1600"/>
                      <a:t>4%, 4</a:t>
                    </a:r>
                  </a:p>
                </c:rich>
              </c:tx>
              <c:showVal val="1"/>
            </c:dLbl>
            <c:dLbl>
              <c:idx val="7"/>
              <c:layout/>
              <c:tx>
                <c:rich>
                  <a:bodyPr/>
                  <a:lstStyle/>
                  <a:p>
                    <a:r>
                      <a:rPr lang="en-US" sz="1600"/>
                      <a:t>2%, 2</a:t>
                    </a:r>
                  </a:p>
                </c:rich>
              </c:tx>
              <c:showVal val="1"/>
            </c:dLbl>
            <c:dLbl>
              <c:idx val="8"/>
              <c:layout/>
              <c:tx>
                <c:rich>
                  <a:bodyPr/>
                  <a:lstStyle/>
                  <a:p>
                    <a:r>
                      <a:rPr lang="en-US" sz="1600"/>
                      <a:t>2%, 2</a:t>
                    </a:r>
                  </a:p>
                </c:rich>
              </c:tx>
              <c:showVal val="1"/>
            </c:dLbl>
            <c:dLbl>
              <c:idx val="9"/>
              <c:layout/>
              <c:tx>
                <c:rich>
                  <a:bodyPr/>
                  <a:lstStyle/>
                  <a:p>
                    <a:r>
                      <a:rPr lang="en-US" sz="1600"/>
                      <a:t>1%, 1</a:t>
                    </a:r>
                  </a:p>
                </c:rich>
              </c:tx>
              <c:showVal val="1"/>
            </c:dLbl>
            <c:dLbl>
              <c:idx val="10"/>
              <c:layout/>
              <c:tx>
                <c:rich>
                  <a:bodyPr/>
                  <a:lstStyle/>
                  <a:p>
                    <a:r>
                      <a:rPr lang="en-US" sz="1600"/>
                      <a:t>1%, 1</a:t>
                    </a:r>
                  </a:p>
                </c:rich>
              </c:tx>
              <c:showVal val="1"/>
            </c:dLbl>
            <c:txPr>
              <a:bodyPr/>
              <a:lstStyle/>
              <a:p>
                <a:pPr>
                  <a:defRPr sz="1600" b="1"/>
                </a:pPr>
                <a:endParaRPr lang="en-US"/>
              </a:p>
            </c:txPr>
            <c:showVal val="1"/>
          </c:dLbls>
          <c:cat>
            <c:strRef>
              <c:f>Sheet30!$C$5:$C$15</c:f>
              <c:strCache>
                <c:ptCount val="11"/>
                <c:pt idx="0">
                  <c:v>Convenience</c:v>
                </c:pt>
                <c:pt idx="1">
                  <c:v>Needing immediate answers</c:v>
                </c:pt>
                <c:pt idx="2">
                  <c:v>Unable to get to the library</c:v>
                </c:pt>
                <c:pt idx="3">
                  <c:v>Using the service after hours</c:v>
                </c:pt>
                <c:pt idx="4">
                  <c:v>Perceiving chat reference as faster than email</c:v>
                </c:pt>
                <c:pt idx="5">
                  <c:v>Valuing using chat reference from home</c:v>
                </c:pt>
                <c:pt idx="6">
                  <c:v>Unable to telephone the library</c:v>
                </c:pt>
                <c:pt idx="7">
                  <c:v>Citing general ease of use</c:v>
                </c:pt>
                <c:pt idx="8">
                  <c:v>Experiencing bad weather</c:v>
                </c:pt>
                <c:pt idx="9">
                  <c:v>Avoiding a long distance call</c:v>
                </c:pt>
                <c:pt idx="10">
                  <c:v>Preferring chat to holding on the phone</c:v>
                </c:pt>
              </c:strCache>
            </c:strRef>
          </c:cat>
          <c:val>
            <c:numRef>
              <c:f>Sheet30!$D$5:$D$15</c:f>
              <c:numCache>
                <c:formatCode>0%</c:formatCode>
                <c:ptCount val="11"/>
                <c:pt idx="0">
                  <c:v>0.61000000000000065</c:v>
                </c:pt>
                <c:pt idx="1">
                  <c:v>0.26</c:v>
                </c:pt>
                <c:pt idx="2">
                  <c:v>7.0000000000000021E-2</c:v>
                </c:pt>
                <c:pt idx="3">
                  <c:v>7.0000000000000021E-2</c:v>
                </c:pt>
                <c:pt idx="4">
                  <c:v>4.0000000000000022E-2</c:v>
                </c:pt>
                <c:pt idx="5">
                  <c:v>4.0000000000000022E-2</c:v>
                </c:pt>
                <c:pt idx="6">
                  <c:v>4.0000000000000022E-2</c:v>
                </c:pt>
                <c:pt idx="7">
                  <c:v>2.0000000000000011E-2</c:v>
                </c:pt>
                <c:pt idx="8">
                  <c:v>2.0000000000000011E-2</c:v>
                </c:pt>
                <c:pt idx="9">
                  <c:v>1.0000000000000005E-2</c:v>
                </c:pt>
                <c:pt idx="10">
                  <c:v>1.0000000000000005E-2</c:v>
                </c:pt>
              </c:numCache>
            </c:numRef>
          </c:val>
        </c:ser>
        <c:axId val="99952896"/>
        <c:axId val="99958784"/>
      </c:barChart>
      <c:catAx>
        <c:axId val="99952896"/>
        <c:scaling>
          <c:orientation val="minMax"/>
        </c:scaling>
        <c:axPos val="l"/>
        <c:majorTickMark val="none"/>
        <c:tickLblPos val="nextTo"/>
        <c:txPr>
          <a:bodyPr/>
          <a:lstStyle/>
          <a:p>
            <a:pPr>
              <a:defRPr sz="1600" b="1"/>
            </a:pPr>
            <a:endParaRPr lang="en-US"/>
          </a:p>
        </c:txPr>
        <c:crossAx val="99958784"/>
        <c:crosses val="autoZero"/>
        <c:auto val="1"/>
        <c:lblAlgn val="ctr"/>
        <c:lblOffset val="100"/>
      </c:catAx>
      <c:valAx>
        <c:axId val="99958784"/>
        <c:scaling>
          <c:orientation val="minMax"/>
          <c:max val="0.70000000000000062"/>
        </c:scaling>
        <c:axPos val="b"/>
        <c:numFmt formatCode="0%" sourceLinked="1"/>
        <c:majorTickMark val="none"/>
        <c:tickLblPos val="nextTo"/>
        <c:txPr>
          <a:bodyPr/>
          <a:lstStyle/>
          <a:p>
            <a:pPr>
              <a:defRPr sz="1600" b="1"/>
            </a:pPr>
            <a:endParaRPr lang="en-US"/>
          </a:p>
        </c:txPr>
        <c:crossAx val="99952896"/>
        <c:crosses val="autoZero"/>
        <c:crossBetween val="between"/>
      </c:valAx>
    </c:plotArea>
    <c:legend>
      <c:legendPos val="t"/>
      <c:layout/>
      <c:txPr>
        <a:bodyPr/>
        <a:lstStyle/>
        <a:p>
          <a:pPr>
            <a:defRPr sz="1600" b="1"/>
          </a:pPr>
          <a:endParaRPr lang="en-US"/>
        </a:p>
      </c:txPr>
    </c:legend>
    <c:plotVisOnly val="1"/>
  </c:chart>
  <c:spPr>
    <a:ln>
      <a:noFill/>
    </a:ln>
  </c:sp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43270B92-C96D-4071-83DC-C899FDB3A9CD}" type="datetimeFigureOut">
              <a:rPr lang="en-US"/>
              <a:pPr>
                <a:defRPr/>
              </a:pPr>
              <a:t>10/11/2010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F86BDBDB-E04E-4BD7-A7A7-CD3AB4BDD6DE}" type="slidenum">
              <a:rPr lang="en-US"/>
              <a:pPr>
                <a:defRPr/>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87B3D213-2E40-4E77-B21D-5EA724CDBED7}" type="slidenum">
              <a:rPr lang="en-US"/>
              <a:pPr>
                <a:defRPr/>
              </a:pPr>
              <a:t>‹#›</a:t>
            </a:fld>
            <a:endParaRPr 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a:ln/>
        </p:spPr>
      </p:sp>
      <p:sp>
        <p:nvSpPr>
          <p:cNvPr id="16386" name="Notes Placeholder 2"/>
          <p:cNvSpPr>
            <a:spLocks noGrp="1"/>
          </p:cNvSpPr>
          <p:nvPr>
            <p:ph type="body" idx="1"/>
          </p:nvPr>
        </p:nvSpPr>
        <p:spPr>
          <a:noFill/>
          <a:ln/>
        </p:spPr>
        <p:txBody>
          <a:bodyPr/>
          <a:lstStyle/>
          <a:p>
            <a:endParaRPr lang="en-US" dirty="0" smtClean="0"/>
          </a:p>
        </p:txBody>
      </p:sp>
      <p:sp>
        <p:nvSpPr>
          <p:cNvPr id="16387" name="Slide Number Placeholder 3"/>
          <p:cNvSpPr>
            <a:spLocks noGrp="1"/>
          </p:cNvSpPr>
          <p:nvPr>
            <p:ph type="sldNum" sz="quarter" idx="5"/>
          </p:nvPr>
        </p:nvSpPr>
        <p:spPr>
          <a:noFill/>
        </p:spPr>
        <p:txBody>
          <a:bodyPr/>
          <a:lstStyle/>
          <a:p>
            <a:fld id="{91E7AFE1-5E1B-43F6-8036-6524C8CA7CD3}"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a:ln/>
        </p:spPr>
      </p:sp>
      <p:sp>
        <p:nvSpPr>
          <p:cNvPr id="33794" name="Notes Placeholder 2"/>
          <p:cNvSpPr>
            <a:spLocks noGrp="1"/>
          </p:cNvSpPr>
          <p:nvPr>
            <p:ph type="body" idx="1"/>
          </p:nvPr>
        </p:nvSpPr>
        <p:spPr>
          <a:noFill/>
          <a:ln/>
        </p:spPr>
        <p:txBody>
          <a:bodyPr/>
          <a:lstStyle/>
          <a:p>
            <a:pPr>
              <a:lnSpc>
                <a:spcPct val="80000"/>
              </a:lnSpc>
            </a:pPr>
            <a:r>
              <a:rPr lang="en-US" dirty="0" smtClean="0"/>
              <a:t>Regardless of academic rank, convenience emerged as a major contributing factor in individual choices as to the selection of which information strategies or resources to use. In the focus group interviews, for instance, this applied both in situations of a quick, everyday-life information search (when the subjects tended to choose Google or a home office library for reasons of convenience), and in more thorough research situations, when libraries or colleagues might emerge. </a:t>
            </a:r>
          </a:p>
          <a:p>
            <a:pPr>
              <a:lnSpc>
                <a:spcPct val="80000"/>
              </a:lnSpc>
            </a:pPr>
            <a:endParaRPr lang="en-US" dirty="0" smtClean="0"/>
          </a:p>
        </p:txBody>
      </p:sp>
      <p:sp>
        <p:nvSpPr>
          <p:cNvPr id="3379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7A6632D7-AA1D-49BC-B0A8-DFED5855F6A6}" type="slidenum">
              <a:rPr lang="en-US" sz="1200"/>
              <a:pPr algn="r"/>
              <a:t>10</a:t>
            </a:fld>
            <a:endParaRPr 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a:ln/>
        </p:spPr>
      </p:sp>
      <p:sp>
        <p:nvSpPr>
          <p:cNvPr id="37890" name="Notes Placeholder 2"/>
          <p:cNvSpPr>
            <a:spLocks noGrp="1"/>
          </p:cNvSpPr>
          <p:nvPr>
            <p:ph type="body" idx="1"/>
          </p:nvPr>
        </p:nvSpPr>
        <p:spPr>
          <a:noFill/>
          <a:ln/>
        </p:spPr>
        <p:txBody>
          <a:bodyPr/>
          <a:lstStyle/>
          <a:p>
            <a:r>
              <a:rPr lang="en-US" dirty="0" smtClean="0"/>
              <a:t>In the online surveys, on the other hand, questions about research-related situations (the first two questions above) elicited MORE convenience-related language even than in the ELIS situations (the final pair). </a:t>
            </a:r>
          </a:p>
          <a:p>
            <a:endParaRPr lang="en-US" dirty="0" smtClean="0"/>
          </a:p>
          <a:p>
            <a:endParaRPr lang="en-US" dirty="0" smtClean="0"/>
          </a:p>
        </p:txBody>
      </p:sp>
      <p:sp>
        <p:nvSpPr>
          <p:cNvPr id="37891"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93716784-669C-4C57-918F-FFEED31A9CAB}" type="slidenum">
              <a:rPr lang="en-US" sz="1200"/>
              <a:pPr algn="r"/>
              <a:t>11</a:t>
            </a:fld>
            <a:endParaRPr 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a:ln/>
        </p:spPr>
      </p:sp>
      <p:sp>
        <p:nvSpPr>
          <p:cNvPr id="39938" name="Notes Placeholder 2"/>
          <p:cNvSpPr>
            <a:spLocks noGrp="1"/>
          </p:cNvSpPr>
          <p:nvPr>
            <p:ph type="body" idx="1"/>
          </p:nvPr>
        </p:nvSpPr>
        <p:spPr>
          <a:noFill/>
          <a:ln/>
        </p:spPr>
        <p:txBody>
          <a:bodyPr/>
          <a:lstStyle/>
          <a:p>
            <a:r>
              <a:rPr lang="en-US" dirty="0" smtClean="0"/>
              <a:t>When the telephone follow-up to the survey questions delved into the specific sources that respondents used in each situation, convenience most often appeared as a factor when they were using Internet search engines, electronic databases, or the college/university libraries. </a:t>
            </a:r>
          </a:p>
          <a:p>
            <a:endParaRPr lang="en-US" dirty="0" smtClean="0"/>
          </a:p>
          <a:p>
            <a:r>
              <a:rPr lang="en-US" dirty="0" smtClean="0"/>
              <a:t>And far more often, their mentioning a source’s convenience were in cases where they answered that the particular source helped their information search. At the same time, some of the times they claimed that the source hindered their information search, </a:t>
            </a:r>
            <a:r>
              <a:rPr lang="en-US" i="1" dirty="0" smtClean="0"/>
              <a:t>lack</a:t>
            </a:r>
            <a:r>
              <a:rPr lang="en-US" dirty="0" smtClean="0"/>
              <a:t> of convenience or time-saving was apparently part of the problem they experienced. </a:t>
            </a:r>
          </a:p>
          <a:p>
            <a:endParaRPr lang="en-US" dirty="0" smtClean="0"/>
          </a:p>
        </p:txBody>
      </p:sp>
      <p:sp>
        <p:nvSpPr>
          <p:cNvPr id="39939"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74AD2D1-E329-4872-BA71-156D872713CE}" type="slidenum">
              <a:rPr lang="en-US" sz="1200"/>
              <a:pPr algn="r"/>
              <a:t>12</a:t>
            </a:fld>
            <a:endParaRPr 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a:ln/>
        </p:spPr>
      </p:sp>
      <p:sp>
        <p:nvSpPr>
          <p:cNvPr id="41986" name="Notes Placeholder 2"/>
          <p:cNvSpPr>
            <a:spLocks noGrp="1"/>
          </p:cNvSpPr>
          <p:nvPr>
            <p:ph type="body" idx="1"/>
          </p:nvPr>
        </p:nvSpPr>
        <p:spPr>
          <a:xfrm>
            <a:off x="285750" y="4343400"/>
            <a:ext cx="6286500" cy="4514850"/>
          </a:xfrm>
          <a:noFill/>
          <a:ln/>
        </p:spPr>
        <p:txBody>
          <a:bodyPr/>
          <a:lstStyle/>
          <a:p>
            <a:r>
              <a:rPr lang="en-US" dirty="0" smtClean="0"/>
              <a:t>Finally, the participants were asked to imagine an ideal information system, created via a “magic wand.” </a:t>
            </a:r>
          </a:p>
          <a:p>
            <a:endParaRPr lang="en-US" dirty="0" smtClean="0"/>
          </a:p>
          <a:p>
            <a:r>
              <a:rPr lang="en-US" dirty="0" smtClean="0"/>
              <a:t>Several comments from each population speak to the convenience that they hoped to achieve. Ideas from undergraduates include the ability to use keyword searching in all books (a prophecy of Google Book Search?), a universal library catalog for all libraries, reference staff that conveniently rove about the library (“…where they have people who walk around and are there available to help you not always just confined behind a desk where you have to go up and they’re like, well if you take a left after that bookcase then a right.” FG-2), federated search in databases (speaking to both time saving and ease of use), and better hyperlinks. Graduate students desired better book and journal delivery systems, presumably for the convenience of receiving materials in their office (“But other times, it says you have to actually go get the article, and I do a lot of research under a lot of supervisors and stuff.  So it’s such a drag.” FG-6). Faculty mention selective alerts for new information in their field, termed Selective Dissemination of Information (SDI) in information science; although the respondents did not use the technical term, they described the service (“…a constant perusing of what’s available and if something is new that gets a hit, it's automatically directed to us whether we ask for it or not.” FG-1), as well as virtual reference services available from their computer (“Something that I really liked about our website, was the ask a librarian icon.” FG-9). </a:t>
            </a:r>
          </a:p>
          <a:p>
            <a:r>
              <a:rPr lang="en-US" dirty="0" smtClean="0"/>
              <a:t>This brings us to the second study. </a:t>
            </a:r>
          </a:p>
        </p:txBody>
      </p:sp>
      <p:sp>
        <p:nvSpPr>
          <p:cNvPr id="41987"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4CBB52D9-8013-489C-A302-54345FA169B8}" type="slidenum">
              <a:rPr lang="en-US" sz="1200"/>
              <a:pPr algn="r"/>
              <a:t>13</a:t>
            </a:fld>
            <a:endParaRPr 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7B3D213-2E40-4E77-B21D-5EA724CDBED7}"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a:ln/>
        </p:spPr>
      </p:sp>
      <p:sp>
        <p:nvSpPr>
          <p:cNvPr id="45058" name="Notes Placeholder 2"/>
          <p:cNvSpPr>
            <a:spLocks noGrp="1"/>
          </p:cNvSpPr>
          <p:nvPr>
            <p:ph type="body" idx="1"/>
          </p:nvPr>
        </p:nvSpPr>
        <p:spPr>
          <a:noFill/>
          <a:ln/>
        </p:spPr>
        <p:txBody>
          <a:bodyPr/>
          <a:lstStyle/>
          <a:p>
            <a:r>
              <a:rPr lang="en-US" dirty="0" smtClean="0"/>
              <a:t>The Seeking Synchronicity project studied the needs, behaviors, and impressions of users, non-users, and librarian providers of virtual reference services (VRS) (Radford &amp; </a:t>
            </a:r>
            <a:r>
              <a:rPr lang="en-US" dirty="0" err="1" smtClean="0"/>
              <a:t>Connaway</a:t>
            </a:r>
            <a:r>
              <a:rPr lang="en-US" dirty="0" smtClean="0"/>
              <a:t>, 2008). The respondents for this study included both academics and the general public. Both user and non-user data will be included in this discussion. Phase I of the project incorporated eight exploratory focus group interviews; Phase II examined a random sample of actual VRS transcripts. In the third phase, members of each population (see Table 1 below) responded to online surveys, which included both quantitative (comparisons and </a:t>
            </a:r>
            <a:r>
              <a:rPr lang="en-US" dirty="0" err="1" smtClean="0"/>
              <a:t>Likert</a:t>
            </a:r>
            <a:r>
              <a:rPr lang="en-US" dirty="0" smtClean="0"/>
              <a:t> scale questions) and qualitative (open-ended discussions about positive and negative experiences with reference services) data; in Phase IV, telephone interviews were conducted with VRS users and non-users and results were transcribed and analyzed for themes emerging from the data. For the present study, a wide variety of quantitative and qualitative questions which evinced data on convenience, ease of access and use, and time as a context in individual decisions were considered. </a:t>
            </a:r>
          </a:p>
          <a:p>
            <a:endParaRPr lang="en-US" dirty="0" smtClean="0"/>
          </a:p>
          <a:p>
            <a:r>
              <a:rPr lang="en-US" dirty="0" smtClean="0"/>
              <a:t>For example, out of the VRS users’ online survey respondents (N=137) – as well as the responses of the “frequent“ VRS users (N=59) – convenience and immediate answers were the two most important features about the service. </a:t>
            </a:r>
          </a:p>
        </p:txBody>
      </p:sp>
      <p:sp>
        <p:nvSpPr>
          <p:cNvPr id="45059"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F48DA05D-A102-4F53-A0F8-F7866A916056}" type="slidenum">
              <a:rPr lang="en-US" sz="1200"/>
              <a:pPr algn="r"/>
              <a:t>15</a:t>
            </a:fld>
            <a:endParaRPr 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a:ln/>
        </p:spPr>
      </p:sp>
      <p:sp>
        <p:nvSpPr>
          <p:cNvPr id="47106" name="Notes Placeholder 2"/>
          <p:cNvSpPr>
            <a:spLocks noGrp="1"/>
          </p:cNvSpPr>
          <p:nvPr>
            <p:ph type="body" idx="1"/>
          </p:nvPr>
        </p:nvSpPr>
        <p:spPr>
          <a:xfrm>
            <a:off x="290765" y="4343400"/>
            <a:ext cx="6419115" cy="4508010"/>
          </a:xfrm>
          <a:noFill/>
          <a:ln/>
        </p:spPr>
        <p:txBody>
          <a:bodyPr/>
          <a:lstStyle/>
          <a:p>
            <a:r>
              <a:rPr lang="en-US" dirty="0" smtClean="0"/>
              <a:t>Convenience factors scored uniformly high among both users (N=137, see Table 7, below) and non-users (N=184, see Table 10 below). In many cases, the “frequent” users of VRS (N=59), defined for this purpose as respondents who reported using virtual reference 4-6 times or more, rated convenience even higher than less frequent users in their choice to use the service. </a:t>
            </a:r>
          </a:p>
          <a:p>
            <a:endParaRPr lang="en-US" dirty="0" smtClean="0"/>
          </a:p>
          <a:p>
            <a:r>
              <a:rPr lang="en-US" dirty="0" smtClean="0"/>
              <a:t>Users (and especially frequent users) rated the chat medium as the “most efficient” of all reference modes</a:t>
            </a:r>
          </a:p>
          <a:p>
            <a:endParaRPr lang="en-US" dirty="0" smtClean="0"/>
          </a:p>
          <a:p>
            <a:endParaRPr lang="en-US" dirty="0" smtClean="0"/>
          </a:p>
          <a:p>
            <a:endParaRPr lang="en-US" dirty="0" smtClean="0"/>
          </a:p>
          <a:p>
            <a:endParaRPr lang="en-US" dirty="0" smtClean="0"/>
          </a:p>
          <a:p>
            <a:r>
              <a:rPr lang="en-US" dirty="0" smtClean="0"/>
              <a:t>Users (and especially frequent users) rated the chat medium as the “most efficient” of all reference modes, and rated the “convenience of my access” to VRS as excellent or very good. </a:t>
            </a:r>
          </a:p>
          <a:p>
            <a:endParaRPr lang="en-US" dirty="0" smtClean="0"/>
          </a:p>
        </p:txBody>
      </p:sp>
      <p:sp>
        <p:nvSpPr>
          <p:cNvPr id="47107"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EAF1FEA7-4A0F-4F28-A5DC-C0662AC71FE7}" type="slidenum">
              <a:rPr lang="en-US" sz="1200"/>
              <a:pPr algn="r"/>
              <a:t>16</a:t>
            </a:fld>
            <a:endParaRPr 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a:ln/>
        </p:spPr>
      </p:sp>
      <p:sp>
        <p:nvSpPr>
          <p:cNvPr id="49154" name="Notes Placeholder 2"/>
          <p:cNvSpPr>
            <a:spLocks noGrp="1"/>
          </p:cNvSpPr>
          <p:nvPr>
            <p:ph type="body" idx="1"/>
          </p:nvPr>
        </p:nvSpPr>
        <p:spPr>
          <a:xfrm>
            <a:off x="433413" y="4343400"/>
            <a:ext cx="5991173" cy="4222716"/>
          </a:xfrm>
          <a:noFill/>
          <a:ln/>
        </p:spPr>
        <p:txBody>
          <a:bodyPr/>
          <a:lstStyle/>
          <a:p>
            <a:r>
              <a:rPr lang="en-US" dirty="0" smtClean="0"/>
              <a:t>When asked to rate different factors which affect their decision to use VRS, 95% of users (100% of frequent users) cited convenience directly</a:t>
            </a:r>
          </a:p>
          <a:p>
            <a:endParaRPr lang="en-US" dirty="0" smtClean="0"/>
          </a:p>
          <a:p>
            <a:r>
              <a:rPr lang="en-US" dirty="0" smtClean="0"/>
              <a:t>When asked to rate different factors which affect their decision to use VRS, 95% of users (100% of frequent users) cited convenience directly; needs for information late at night or on the weekend, at times when the subject could not get to a library, or when there was a “desperate need for quick answers” also rated highly in their choice. (N=57 for this question only)</a:t>
            </a:r>
          </a:p>
          <a:p>
            <a:endParaRPr lang="en-US" dirty="0" smtClean="0"/>
          </a:p>
          <a:p>
            <a:r>
              <a:rPr lang="en-US" dirty="0" smtClean="0"/>
              <a:t>When asked to rate different factors which affect their decision to use VRS, 95% of users (100% of frequent users) cited convenience directly; needs for information late at night or on the weekend, at times when the subject could not get to a library, or when there was a “desperate need for quick answers” also rated highly in their choice. </a:t>
            </a:r>
            <a:endParaRPr lang="en-US" b="1" dirty="0" smtClean="0"/>
          </a:p>
          <a:p>
            <a:endParaRPr lang="en-US" dirty="0" smtClean="0"/>
          </a:p>
          <a:p>
            <a:r>
              <a:rPr lang="en-US" dirty="0" smtClean="0"/>
              <a:t>When asked to rate different factors which affect their decision to use VRS, 95% of users (100% of frequent users) cited convenience directly; needs for information late at night or on the weekend, at times when the subject could not get to a library, or when there was a “desperate need for quick answers” also rated highly in their choice. </a:t>
            </a:r>
          </a:p>
          <a:p>
            <a:endParaRPr lang="en-US" dirty="0" smtClean="0"/>
          </a:p>
        </p:txBody>
      </p:sp>
      <p:sp>
        <p:nvSpPr>
          <p:cNvPr id="4915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E3F31E88-878B-41C6-B48E-DA44FF696E60}" type="slidenum">
              <a:rPr lang="en-US" sz="1200"/>
              <a:pPr algn="r"/>
              <a:t>17</a:t>
            </a:fld>
            <a:endParaRPr 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a:ln/>
        </p:spPr>
      </p:sp>
      <p:sp>
        <p:nvSpPr>
          <p:cNvPr id="51202" name="Notes Placeholder 2"/>
          <p:cNvSpPr>
            <a:spLocks noGrp="1"/>
          </p:cNvSpPr>
          <p:nvPr>
            <p:ph type="body" idx="1"/>
          </p:nvPr>
        </p:nvSpPr>
        <p:spPr>
          <a:noFill/>
          <a:ln/>
        </p:spPr>
        <p:txBody>
          <a:bodyPr/>
          <a:lstStyle/>
          <a:p>
            <a:r>
              <a:rPr lang="en-US" dirty="0" smtClean="0"/>
              <a:t>The youngest cohort of respondents was more likely to express a “desperate need for quick answers” than the oldest group, and also more likely to request faster software.</a:t>
            </a:r>
          </a:p>
        </p:txBody>
      </p:sp>
      <p:sp>
        <p:nvSpPr>
          <p:cNvPr id="51203" name="Slide Number Placeholder 3"/>
          <p:cNvSpPr>
            <a:spLocks noGrp="1"/>
          </p:cNvSpPr>
          <p:nvPr>
            <p:ph type="sldNum" sz="quarter" idx="5"/>
          </p:nvPr>
        </p:nvSpPr>
        <p:spPr>
          <a:noFill/>
        </p:spPr>
        <p:txBody>
          <a:bodyPr/>
          <a:lstStyle/>
          <a:p>
            <a:fld id="{36232ABF-20E9-4180-9E28-196B24AD1706}" type="slidenum">
              <a:rPr lang="en-US" smtClean="0"/>
              <a:pPr/>
              <a:t>18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a:ln/>
        </p:spPr>
      </p:sp>
      <p:sp>
        <p:nvSpPr>
          <p:cNvPr id="57346" name="Notes Placeholder 2"/>
          <p:cNvSpPr>
            <a:spLocks noGrp="1"/>
          </p:cNvSpPr>
          <p:nvPr>
            <p:ph type="body" idx="1"/>
          </p:nvPr>
        </p:nvSpPr>
        <p:spPr>
          <a:noFill/>
          <a:ln/>
        </p:spPr>
        <p:txBody>
          <a:bodyPr/>
          <a:lstStyle/>
          <a:p>
            <a:r>
              <a:rPr lang="en-US" dirty="0" smtClean="0"/>
              <a:t>The same two aspects of their experience with VRS also emerged in their responses to a question probing for the kind of situation when chat is their first choice of mode for obtaining reference services (question 3); in this case specific aspects of convenience include after-hours need, online workflow, and being at a home or office. </a:t>
            </a:r>
          </a:p>
        </p:txBody>
      </p:sp>
      <p:sp>
        <p:nvSpPr>
          <p:cNvPr id="57347" name="Slide Number Placeholder 3"/>
          <p:cNvSpPr>
            <a:spLocks noGrp="1"/>
          </p:cNvSpPr>
          <p:nvPr>
            <p:ph type="sldNum" sz="quarter" idx="5"/>
          </p:nvPr>
        </p:nvSpPr>
        <p:spPr>
          <a:noFill/>
        </p:spPr>
        <p:txBody>
          <a:bodyPr/>
          <a:lstStyle/>
          <a:p>
            <a:fld id="{269E2375-2514-4DFA-BAC0-039EFB5BD048}" type="slidenum">
              <a:rPr lang="en-US" smtClean="0"/>
              <a:pPr/>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a:ln/>
        </p:spPr>
      </p:sp>
      <p:sp>
        <p:nvSpPr>
          <p:cNvPr id="18434" name="Notes Placeholder 2"/>
          <p:cNvSpPr>
            <a:spLocks noGrp="1"/>
          </p:cNvSpPr>
          <p:nvPr>
            <p:ph type="body" idx="1"/>
          </p:nvPr>
        </p:nvSpPr>
        <p:spPr>
          <a:xfrm>
            <a:off x="433413" y="4343400"/>
            <a:ext cx="6133821" cy="4508010"/>
          </a:xfrm>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Joint Information Systems Committee.  “JISC inspires UK colleges and universities in the innovative use of digital technologies, helping to maintain the UK’s position as a global leader in education.” … “JISC manages and funds 215 Projects within 34 </a:t>
            </a:r>
            <a:r>
              <a:rPr lang="en-US" dirty="0" err="1" smtClean="0"/>
              <a:t>Programmes</a:t>
            </a:r>
            <a:r>
              <a:rPr lang="en-US" dirty="0" smtClean="0"/>
              <a:t>. Outputs and lessons are made available to the HE and FE community.” … “JISC also supports 49 Services that provide expertise, advice, guidance and resources to address the needs of all users in HE and FE.”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r>
              <a:rPr lang="en-US" dirty="0" smtClean="0"/>
              <a:t>Today, we will be sharing an outcome of a Joint Information Systems Committee-commissioned synthesis of twelve multi-year, publically funded, and recent user studies, with the goal being to tease out common themes in the state of the art in user studies research. </a:t>
            </a:r>
          </a:p>
          <a:p>
            <a:endParaRPr lang="en-US" dirty="0" smtClean="0"/>
          </a:p>
          <a:p>
            <a:r>
              <a:rPr lang="en-US" dirty="0" smtClean="0"/>
              <a:t>One constant and major theme in different information-seeking behaviors is convenience. We all have anecdotal evidence from our practitioner colleagues that users want things that are convenient; today we will discuss broad-based empirical support for the notion. We will first give an overview of the general findings from this synthesis regarding convenience, then will focus on the findings from two multi-year IMLS-funded projects: </a:t>
            </a:r>
            <a:r>
              <a:rPr lang="en-US" i="1" dirty="0" smtClean="0"/>
              <a:t>Sense-making the information confluence: The whys and </a:t>
            </a:r>
            <a:r>
              <a:rPr lang="en-US" i="1" dirty="0" err="1" smtClean="0"/>
              <a:t>hows</a:t>
            </a:r>
            <a:r>
              <a:rPr lang="en-US" i="1" dirty="0" smtClean="0"/>
              <a:t> of college and university user </a:t>
            </a:r>
            <a:r>
              <a:rPr lang="en-US" i="1" dirty="0" err="1" smtClean="0"/>
              <a:t>satisficing</a:t>
            </a:r>
            <a:r>
              <a:rPr lang="en-US" i="1" dirty="0" smtClean="0"/>
              <a:t> of information needs</a:t>
            </a:r>
            <a:r>
              <a:rPr lang="en-US" dirty="0" smtClean="0"/>
              <a:t> (Sense-Making: </a:t>
            </a:r>
            <a:r>
              <a:rPr lang="en-US" dirty="0" err="1" smtClean="0"/>
              <a:t>Dervin</a:t>
            </a:r>
            <a:r>
              <a:rPr lang="en-US" dirty="0" smtClean="0"/>
              <a:t>, &amp; </a:t>
            </a:r>
            <a:r>
              <a:rPr lang="en-US" dirty="0" err="1" smtClean="0"/>
              <a:t>Reinhard</a:t>
            </a:r>
            <a:r>
              <a:rPr lang="en-US" dirty="0" smtClean="0"/>
              <a:t>, 2006; </a:t>
            </a:r>
            <a:r>
              <a:rPr lang="en-US" dirty="0" err="1" smtClean="0"/>
              <a:t>Connaway</a:t>
            </a:r>
            <a:r>
              <a:rPr lang="en-US" dirty="0" smtClean="0"/>
              <a:t>, </a:t>
            </a:r>
            <a:r>
              <a:rPr lang="en-US" dirty="0" err="1" smtClean="0"/>
              <a:t>Prabha</a:t>
            </a:r>
            <a:r>
              <a:rPr lang="en-US" dirty="0" smtClean="0"/>
              <a:t>, &amp; Dickey, 2006; </a:t>
            </a:r>
            <a:r>
              <a:rPr lang="en-US" dirty="0" err="1" smtClean="0"/>
              <a:t>Prabha</a:t>
            </a:r>
            <a:r>
              <a:rPr lang="en-US" dirty="0" smtClean="0"/>
              <a:t>, </a:t>
            </a:r>
            <a:r>
              <a:rPr lang="en-US" dirty="0" err="1" smtClean="0"/>
              <a:t>Connaway</a:t>
            </a:r>
            <a:r>
              <a:rPr lang="en-US" dirty="0" smtClean="0"/>
              <a:t>, &amp; Dickey, 2006); and </a:t>
            </a:r>
            <a:r>
              <a:rPr lang="en-US" i="1" dirty="0" smtClean="0"/>
              <a:t>Seeking synchronicity: Evaluating virtual reference services from user, non-user, and librarian perspectives</a:t>
            </a:r>
            <a:r>
              <a:rPr lang="en-US" dirty="0" smtClean="0"/>
              <a:t> (Seeking Synchronicity: Radford &amp; </a:t>
            </a:r>
            <a:r>
              <a:rPr lang="en-US" dirty="0" err="1" smtClean="0"/>
              <a:t>Connaway</a:t>
            </a:r>
            <a:r>
              <a:rPr lang="en-US" dirty="0" smtClean="0"/>
              <a:t>, 2008).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p:txBody>
      </p:sp>
      <p:sp>
        <p:nvSpPr>
          <p:cNvPr id="18435" name="Slide Number Placeholder 3"/>
          <p:cNvSpPr>
            <a:spLocks noGrp="1"/>
          </p:cNvSpPr>
          <p:nvPr>
            <p:ph type="sldNum" sz="quarter" idx="5"/>
          </p:nvPr>
        </p:nvSpPr>
        <p:spPr>
          <a:noFill/>
        </p:spPr>
        <p:txBody>
          <a:bodyPr/>
          <a:lstStyle/>
          <a:p>
            <a:fld id="{C413B873-8F50-4A7B-9A31-534F02A3CD7E}" type="slidenum">
              <a:rPr lang="en-US" smtClean="0"/>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a:ln/>
        </p:spPr>
      </p:sp>
      <p:sp>
        <p:nvSpPr>
          <p:cNvPr id="53250" name="Notes Placeholder 2"/>
          <p:cNvSpPr>
            <a:spLocks noGrp="1"/>
          </p:cNvSpPr>
          <p:nvPr>
            <p:ph type="body" idx="1"/>
          </p:nvPr>
        </p:nvSpPr>
        <p:spPr>
          <a:noFill/>
          <a:ln/>
        </p:spPr>
        <p:txBody>
          <a:bodyPr/>
          <a:lstStyle/>
          <a:p>
            <a:r>
              <a:rPr lang="en-US" dirty="0" smtClean="0"/>
              <a:t>Likewise among the non-users of VRS (these individuals did use libraries, they just did not use VRS) surveyed, convenience emerged as a factor in choices in their library information seeking. When responding to a question about the convenience of their access to face-to-face reference services (</a:t>
            </a:r>
            <a:r>
              <a:rPr lang="en-US" dirty="0" err="1" smtClean="0"/>
              <a:t>FtF</a:t>
            </a:r>
            <a:r>
              <a:rPr lang="en-US" dirty="0" smtClean="0"/>
              <a:t>), almost half rated it excellent or very good (a much less enthusiastic endorsement than the 95% of VRS users who rated the convenience of VRS excellent or very good). </a:t>
            </a:r>
          </a:p>
          <a:p>
            <a:endParaRPr lang="en-US" dirty="0" smtClean="0"/>
          </a:p>
          <a:p>
            <a:endParaRPr lang="en-US" dirty="0" smtClean="0"/>
          </a:p>
          <a:p>
            <a:r>
              <a:rPr lang="en-US" dirty="0" smtClean="0"/>
              <a:t>For those who prefer reference services by telephone or email, both physical and temporal convenience played a negative role in their choice not to use a library, and the fear that “Chat reference might not be offered at times I need the service” was a significant deterrent expressed as a reason these non-users had not tried VRS</a:t>
            </a:r>
          </a:p>
          <a:p>
            <a:endParaRPr lang="en-US" dirty="0" smtClean="0"/>
          </a:p>
        </p:txBody>
      </p:sp>
      <p:sp>
        <p:nvSpPr>
          <p:cNvPr id="53251" name="Slide Number Placeholder 3"/>
          <p:cNvSpPr>
            <a:spLocks noGrp="1"/>
          </p:cNvSpPr>
          <p:nvPr>
            <p:ph type="sldNum" sz="quarter" idx="5"/>
          </p:nvPr>
        </p:nvSpPr>
        <p:spPr>
          <a:noFill/>
        </p:spPr>
        <p:txBody>
          <a:bodyPr/>
          <a:lstStyle/>
          <a:p>
            <a:fld id="{B6D132A7-EB38-4828-86B1-12B8CC8EC16C}" type="slidenum">
              <a:rPr lang="en-US" smtClean="0"/>
              <a:pPr/>
              <a:t>20</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a:ln/>
        </p:spPr>
      </p:sp>
      <p:sp>
        <p:nvSpPr>
          <p:cNvPr id="55298" name="Notes Placeholder 2"/>
          <p:cNvSpPr>
            <a:spLocks noGrp="1"/>
          </p:cNvSpPr>
          <p:nvPr>
            <p:ph type="body" idx="1"/>
          </p:nvPr>
        </p:nvSpPr>
        <p:spPr>
          <a:noFill/>
          <a:ln/>
        </p:spPr>
        <p:txBody>
          <a:bodyPr/>
          <a:lstStyle/>
          <a:p>
            <a:r>
              <a:rPr lang="en-US" dirty="0" smtClean="0"/>
              <a:t>Please note that:</a:t>
            </a:r>
          </a:p>
          <a:p>
            <a:r>
              <a:rPr lang="en-US" dirty="0" smtClean="0"/>
              <a:t>The library is convenient: N=137 preferring library, but 138 answered the question, (116/138, 84%)</a:t>
            </a:r>
          </a:p>
          <a:p>
            <a:r>
              <a:rPr lang="en-US" dirty="0" smtClean="0"/>
              <a:t>The telephone is convenient: N=9 preferring telephone, but 26 answered the question, (19/26, 73%)</a:t>
            </a:r>
          </a:p>
          <a:p>
            <a:r>
              <a:rPr lang="en-US" dirty="0" smtClean="0"/>
              <a:t>Electronic formats are convenient: N=38 preferring electronic, but 55 answered the question, (50/55, 91%)</a:t>
            </a:r>
          </a:p>
          <a:p>
            <a:endParaRPr lang="en-US" dirty="0" smtClean="0"/>
          </a:p>
          <a:p>
            <a:r>
              <a:rPr lang="en-US" dirty="0" smtClean="0"/>
              <a:t>However, when asked about the convenience of their preferred mode of obtaining reference assistance, a large majority cited the convenience of whichever specific mode was their preference</a:t>
            </a:r>
          </a:p>
          <a:p>
            <a:endParaRPr lang="en-US" dirty="0" smtClean="0"/>
          </a:p>
        </p:txBody>
      </p:sp>
      <p:sp>
        <p:nvSpPr>
          <p:cNvPr id="55299" name="Slide Number Placeholder 3"/>
          <p:cNvSpPr>
            <a:spLocks noGrp="1"/>
          </p:cNvSpPr>
          <p:nvPr>
            <p:ph type="sldNum" sz="quarter" idx="5"/>
          </p:nvPr>
        </p:nvSpPr>
        <p:spPr>
          <a:noFill/>
        </p:spPr>
        <p:txBody>
          <a:bodyPr/>
          <a:lstStyle/>
          <a:p>
            <a:fld id="{EE9A944C-D78A-4B96-95FD-27CB49CE2206}" type="slidenum">
              <a:rPr lang="en-US" smtClean="0"/>
              <a:pPr/>
              <a:t>21</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a:ln/>
        </p:spPr>
      </p:sp>
      <p:sp>
        <p:nvSpPr>
          <p:cNvPr id="59394" name="Notes Placeholder 2"/>
          <p:cNvSpPr>
            <a:spLocks noGrp="1"/>
          </p:cNvSpPr>
          <p:nvPr>
            <p:ph type="body" idx="1"/>
          </p:nvPr>
        </p:nvSpPr>
        <p:spPr>
          <a:noFill/>
          <a:ln/>
        </p:spPr>
        <p:txBody>
          <a:bodyPr/>
          <a:lstStyle/>
          <a:p>
            <a:r>
              <a:rPr lang="en-US" dirty="0" smtClean="0"/>
              <a:t>Responses by VRS non-users to four questions in their telephone interviews also provided data related to convenience as a major factor in their individual choices while seeking information. When asked in the most general sense to “Think about a time you needed to know something,”  a large majority responded that they would find the information themselves, potentially a very convenient and easy choice. Almost all of the remaining interviewees (with some overlap to the “find it myself” answer) responded with some form of electronic resource; this is not explicitly a convenience choice, but implicitly. </a:t>
            </a:r>
          </a:p>
        </p:txBody>
      </p:sp>
      <p:sp>
        <p:nvSpPr>
          <p:cNvPr id="59395" name="Slide Number Placeholder 3"/>
          <p:cNvSpPr>
            <a:spLocks noGrp="1"/>
          </p:cNvSpPr>
          <p:nvPr>
            <p:ph type="sldNum" sz="quarter" idx="5"/>
          </p:nvPr>
        </p:nvSpPr>
        <p:spPr>
          <a:noFill/>
        </p:spPr>
        <p:txBody>
          <a:bodyPr/>
          <a:lstStyle/>
          <a:p>
            <a:fld id="{22CD1AB1-F41E-4D1E-A41E-536E24DA9404}" type="slidenum">
              <a:rPr lang="en-US" smtClean="0"/>
              <a:pPr/>
              <a:t>22</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a:ln/>
        </p:spPr>
      </p:sp>
      <p:sp>
        <p:nvSpPr>
          <p:cNvPr id="61442" name="Notes Placeholder 2"/>
          <p:cNvSpPr>
            <a:spLocks noGrp="1"/>
          </p:cNvSpPr>
          <p:nvPr>
            <p:ph type="body" idx="1"/>
          </p:nvPr>
        </p:nvSpPr>
        <p:spPr>
          <a:noFill/>
          <a:ln/>
        </p:spPr>
        <p:txBody>
          <a:bodyPr/>
          <a:lstStyle/>
          <a:p>
            <a:r>
              <a:rPr lang="en-US" dirty="0" smtClean="0"/>
              <a:t>Note: Question 3 N=104 for some questions</a:t>
            </a:r>
          </a:p>
          <a:p>
            <a:endParaRPr lang="en-US" dirty="0" smtClean="0"/>
          </a:p>
          <a:p>
            <a:r>
              <a:rPr lang="en-US" dirty="0" smtClean="0"/>
              <a:t>Similarly, when asked to consider times when they chose an alternative to the library, the largest number of respondents mentioned the Internet as a resource, with numerous references to specific online (and implicitly more convenient) resources. </a:t>
            </a:r>
          </a:p>
          <a:p>
            <a:endParaRPr lang="en-US" dirty="0" smtClean="0"/>
          </a:p>
        </p:txBody>
      </p:sp>
      <p:sp>
        <p:nvSpPr>
          <p:cNvPr id="61443" name="Slide Number Placeholder 3"/>
          <p:cNvSpPr>
            <a:spLocks noGrp="1"/>
          </p:cNvSpPr>
          <p:nvPr>
            <p:ph type="sldNum" sz="quarter" idx="5"/>
          </p:nvPr>
        </p:nvSpPr>
        <p:spPr>
          <a:noFill/>
        </p:spPr>
        <p:txBody>
          <a:bodyPr/>
          <a:lstStyle/>
          <a:p>
            <a:fld id="{10E7F253-2B52-4DF2-B907-053A636350A3}" type="slidenum">
              <a:rPr lang="en-US" smtClean="0"/>
              <a:pPr/>
              <a:t>23</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a:ln/>
        </p:spPr>
      </p:sp>
      <p:sp>
        <p:nvSpPr>
          <p:cNvPr id="63490" name="Notes Placeholder 2"/>
          <p:cNvSpPr>
            <a:spLocks noGrp="1"/>
          </p:cNvSpPr>
          <p:nvPr>
            <p:ph type="body" idx="1"/>
          </p:nvPr>
        </p:nvSpPr>
        <p:spPr>
          <a:noFill/>
          <a:ln/>
        </p:spPr>
        <p:txBody>
          <a:bodyPr/>
          <a:lstStyle/>
          <a:p>
            <a:r>
              <a:rPr lang="en-US" dirty="0" smtClean="0"/>
              <a:t>When asked to hypothesize about what might convince them to try asking a librarian for help using a chat reference service, the single greatest factor was some form of convenience (“It would be convenient, because if I was sitting at a computer and I could ask a question and they would answer immediately… that would be good.. Convenience is why I do something as opposed to something else.” N-131). This included a large number of respondents who could foresee an immediate need for answers, those who would value using VRS from home in a variety of circumstances, and those who would use the service at a time that was after library hours. </a:t>
            </a:r>
          </a:p>
        </p:txBody>
      </p:sp>
      <p:sp>
        <p:nvSpPr>
          <p:cNvPr id="63491" name="Slide Number Placeholder 3"/>
          <p:cNvSpPr>
            <a:spLocks noGrp="1"/>
          </p:cNvSpPr>
          <p:nvPr>
            <p:ph type="sldNum" sz="quarter" idx="5"/>
          </p:nvPr>
        </p:nvSpPr>
        <p:spPr>
          <a:noFill/>
        </p:spPr>
        <p:txBody>
          <a:bodyPr/>
          <a:lstStyle/>
          <a:p>
            <a:fld id="{BA5FC294-569A-4A22-BE5C-B170AD62D1C6}" type="slidenum">
              <a:rPr lang="en-US" smtClean="0"/>
              <a:pPr/>
              <a:t>24</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a:ln/>
        </p:spPr>
      </p:sp>
      <p:sp>
        <p:nvSpPr>
          <p:cNvPr id="3" name="Notes Placeholder 2"/>
          <p:cNvSpPr>
            <a:spLocks noGrp="1"/>
          </p:cNvSpPr>
          <p:nvPr>
            <p:ph type="body" idx="1"/>
          </p:nvPr>
        </p:nvSpPr>
        <p:spPr>
          <a:xfrm>
            <a:off x="290766" y="4343400"/>
            <a:ext cx="6276468" cy="4508010"/>
          </a:xfrm>
        </p:spPr>
        <p:txBody>
          <a:bodyPr>
            <a:normAutofit fontScale="92500" lnSpcReduction="20000"/>
          </a:bodyPr>
          <a:lstStyle/>
          <a:p>
            <a:pPr>
              <a:defRPr/>
            </a:pPr>
            <a:r>
              <a:rPr lang="ru-RU" dirty="0" smtClean="0"/>
              <a:t>In order to entice people to use libraries and to change their perceptions of libraries, </a:t>
            </a:r>
            <a:r>
              <a:rPr lang="en-US" dirty="0" smtClean="0"/>
              <a:t>the library experience needs to become more like that available on the web (</a:t>
            </a:r>
            <a:r>
              <a:rPr lang="ru-RU" dirty="0" smtClean="0"/>
              <a:t>e</a:t>
            </a:r>
            <a:r>
              <a:rPr lang="en-US" dirty="0" smtClean="0"/>
              <a:t>.</a:t>
            </a:r>
            <a:r>
              <a:rPr lang="ru-RU" dirty="0" smtClean="0"/>
              <a:t>g</a:t>
            </a:r>
            <a:r>
              <a:rPr lang="en-US" dirty="0" smtClean="0"/>
              <a:t>.,</a:t>
            </a:r>
            <a:r>
              <a:rPr lang="ru-RU" dirty="0" smtClean="0"/>
              <a:t> Google</a:t>
            </a:r>
            <a:r>
              <a:rPr lang="en-US" dirty="0" smtClean="0"/>
              <a:t>, </a:t>
            </a:r>
            <a:r>
              <a:rPr lang="ru-RU" dirty="0" smtClean="0"/>
              <a:t>Amazon.com</a:t>
            </a:r>
            <a:r>
              <a:rPr lang="en-US" dirty="0" smtClean="0"/>
              <a:t>, iTunes, etc.</a:t>
            </a:r>
            <a:r>
              <a:rPr lang="ru-RU" dirty="0" smtClean="0"/>
              <a:t>)</a:t>
            </a:r>
            <a:r>
              <a:rPr lang="en-US" dirty="0" smtClean="0"/>
              <a:t> and to be embedded in individual </a:t>
            </a:r>
            <a:r>
              <a:rPr lang="ru-RU" dirty="0" smtClean="0"/>
              <a:t>workflows</a:t>
            </a:r>
            <a:r>
              <a:rPr lang="en-US" dirty="0" smtClean="0"/>
              <a:t>. T</a:t>
            </a:r>
            <a:r>
              <a:rPr lang="ru-RU" dirty="0" smtClean="0"/>
              <a:t>he</a:t>
            </a:r>
            <a:r>
              <a:rPr lang="en-US" dirty="0" smtClean="0"/>
              <a:t> web environment is </a:t>
            </a:r>
            <a:r>
              <a:rPr lang="ru-RU" dirty="0" smtClean="0"/>
              <a:t>familiar to users</a:t>
            </a:r>
            <a:r>
              <a:rPr lang="en-US" dirty="0" smtClean="0"/>
              <a:t>; therefore, they </a:t>
            </a:r>
            <a:r>
              <a:rPr lang="ru-RU" dirty="0" smtClean="0"/>
              <a:t>are comfortable and confident </a:t>
            </a:r>
            <a:r>
              <a:rPr lang="en-US" dirty="0" smtClean="0"/>
              <a:t>choosing to search for information there. L</a:t>
            </a:r>
            <a:r>
              <a:rPr lang="ru-RU" dirty="0" smtClean="0"/>
              <a:t>ibrarians need to adapt </a:t>
            </a:r>
            <a:r>
              <a:rPr lang="en-US" dirty="0" smtClean="0"/>
              <a:t>or seek to purchase </a:t>
            </a:r>
            <a:r>
              <a:rPr lang="ru-RU" dirty="0" smtClean="0"/>
              <a:t>services and systems </a:t>
            </a:r>
            <a:r>
              <a:rPr lang="en-US" dirty="0" smtClean="0"/>
              <a:t>that are designed to replicate the web environment </a:t>
            </a:r>
            <a:r>
              <a:rPr lang="ru-RU" dirty="0" smtClean="0"/>
              <a:t>so that they are </a:t>
            </a:r>
            <a:r>
              <a:rPr lang="en-US" dirty="0" smtClean="0"/>
              <a:t>perceived as </a:t>
            </a:r>
            <a:r>
              <a:rPr lang="ru-RU" dirty="0" smtClean="0"/>
              <a:t>convenient and easy to use. </a:t>
            </a:r>
            <a:endParaRPr lang="en-US" dirty="0" smtClean="0"/>
          </a:p>
          <a:p>
            <a:pPr>
              <a:defRPr/>
            </a:pPr>
            <a:endParaRPr lang="en-US" dirty="0" smtClean="0"/>
          </a:p>
          <a:p>
            <a:pPr>
              <a:defRPr/>
            </a:pPr>
            <a:r>
              <a:rPr lang="en-US" dirty="0" smtClean="0"/>
              <a:t>Access to sources, not the discovery of sources, is the concern of information-seekers. People lack the patience to wade through content silos and indexing and abstracting databases. They expect </a:t>
            </a:r>
            <a:r>
              <a:rPr lang="ru-RU" dirty="0" smtClean="0"/>
              <a:t>seamless access to resources such as full text e-journals, online foreign-language materials, e-books, a variety of electronic publishers’ platforms, and virtual reference desk services</a:t>
            </a:r>
            <a:r>
              <a:rPr lang="en-US" dirty="0" smtClean="0"/>
              <a:t> (</a:t>
            </a:r>
            <a:r>
              <a:rPr lang="en-US" dirty="0" err="1" smtClean="0"/>
              <a:t>Connaway</a:t>
            </a:r>
            <a:r>
              <a:rPr lang="en-US" dirty="0" smtClean="0"/>
              <a:t>, &amp; Dickey, 2010, p. 46-47)</a:t>
            </a:r>
            <a:r>
              <a:rPr lang="ru-RU" dirty="0" smtClean="0"/>
              <a:t>. </a:t>
            </a:r>
            <a:r>
              <a:rPr lang="en-US" dirty="0" smtClean="0"/>
              <a:t>To meet these expectations, it is recommended that l</a:t>
            </a:r>
            <a:r>
              <a:rPr lang="ru-RU" dirty="0" smtClean="0"/>
              <a:t>ibrari</a:t>
            </a:r>
            <a:r>
              <a:rPr lang="en-US" dirty="0" smtClean="0"/>
              <a:t>an</a:t>
            </a:r>
            <a:r>
              <a:rPr lang="ru-RU" dirty="0" smtClean="0"/>
              <a:t>s should provide more</a:t>
            </a:r>
            <a:r>
              <a:rPr lang="ru-RU" b="1" dirty="0" smtClean="0"/>
              <a:t> </a:t>
            </a:r>
            <a:r>
              <a:rPr lang="ru-RU" dirty="0" smtClean="0"/>
              <a:t>authoritative, reliable digital sources</a:t>
            </a:r>
            <a:r>
              <a:rPr lang="en-US" dirty="0" smtClean="0"/>
              <a:t> through the library systems and services</a:t>
            </a:r>
            <a:r>
              <a:rPr lang="ru-RU" dirty="0" smtClean="0"/>
              <a:t>, from e-journals to </a:t>
            </a:r>
            <a:r>
              <a:rPr lang="en-US" dirty="0" err="1" smtClean="0"/>
              <a:t>curated</a:t>
            </a:r>
            <a:r>
              <a:rPr lang="en-US" dirty="0" smtClean="0"/>
              <a:t> </a:t>
            </a:r>
            <a:r>
              <a:rPr lang="ru-RU" dirty="0" smtClean="0"/>
              <a:t>data sets, </a:t>
            </a:r>
            <a:r>
              <a:rPr lang="en-US" dirty="0" smtClean="0"/>
              <a:t>as well as </a:t>
            </a:r>
            <a:r>
              <a:rPr lang="ru-RU" dirty="0" smtClean="0"/>
              <a:t>emerging services such as virtual research environments (VREs), open source materials, non-text-based and multimedia objects, and blogs. </a:t>
            </a:r>
            <a:endParaRPr lang="en-US" dirty="0" smtClean="0"/>
          </a:p>
          <a:p>
            <a:pPr>
              <a:defRPr/>
            </a:pPr>
            <a:endParaRPr lang="en-US" dirty="0" smtClean="0"/>
          </a:p>
          <a:p>
            <a:pPr>
              <a:defRPr/>
            </a:pPr>
            <a:r>
              <a:rPr lang="en-US" dirty="0" smtClean="0"/>
              <a:t>Librarians also </a:t>
            </a:r>
            <a:r>
              <a:rPr lang="ru-RU" dirty="0" smtClean="0"/>
              <a:t>must</a:t>
            </a:r>
            <a:r>
              <a:rPr lang="ru-RU" b="1" dirty="0" smtClean="0"/>
              <a:t> </a:t>
            </a:r>
            <a:r>
              <a:rPr lang="ru-RU" dirty="0" smtClean="0"/>
              <a:t>advertise </a:t>
            </a:r>
            <a:r>
              <a:rPr lang="en-US" dirty="0" smtClean="0"/>
              <a:t>the library</a:t>
            </a:r>
            <a:r>
              <a:rPr lang="ru-RU" dirty="0" smtClean="0"/>
              <a:t> bran</a:t>
            </a:r>
            <a:r>
              <a:rPr lang="en-GB" dirty="0" smtClean="0"/>
              <a:t>d </a:t>
            </a:r>
            <a:r>
              <a:rPr lang="ru-RU" dirty="0" smtClean="0"/>
              <a:t>and its resources better</a:t>
            </a:r>
            <a:r>
              <a:rPr lang="en-US" dirty="0" smtClean="0"/>
              <a:t> to</a:t>
            </a:r>
            <a:r>
              <a:rPr lang="en-GB" dirty="0" smtClean="0"/>
              <a:t> academics, researchers, students, </a:t>
            </a:r>
            <a:r>
              <a:rPr lang="en-US" dirty="0" smtClean="0"/>
              <a:t>and the general public. D</a:t>
            </a:r>
            <a:r>
              <a:rPr lang="ru-RU" dirty="0" smtClean="0"/>
              <a:t>emonstra</a:t>
            </a:r>
            <a:r>
              <a:rPr lang="en-GB" dirty="0" smtClean="0"/>
              <a:t>ting</a:t>
            </a:r>
            <a:r>
              <a:rPr lang="en-US" dirty="0" smtClean="0"/>
              <a:t> the library’s </a:t>
            </a:r>
            <a:r>
              <a:rPr lang="en-GB" dirty="0" smtClean="0"/>
              <a:t>value </a:t>
            </a:r>
            <a:r>
              <a:rPr lang="en-US" dirty="0" smtClean="0"/>
              <a:t>can be accomplished by identifying and promoting collections and services. </a:t>
            </a:r>
            <a:r>
              <a:rPr lang="en-GB" dirty="0" smtClean="0"/>
              <a:t>One size does not fit all for library services, which need to be offered in multiple delivery modes to meet the different information needs of users in different situations. This versatility and flexibility is difficult in the current economic environment, but warrants further investigation.</a:t>
            </a:r>
            <a:endParaRPr lang="en-US" dirty="0" smtClean="0"/>
          </a:p>
          <a:p>
            <a:pPr>
              <a:defRPr/>
            </a:pPr>
            <a:endParaRPr lang="en-GB" dirty="0" smtClean="0"/>
          </a:p>
          <a:p>
            <a:pPr>
              <a:defRPr/>
            </a:pPr>
            <a:r>
              <a:rPr lang="en-GB" dirty="0" smtClean="0"/>
              <a:t>The development of an economic model for the allocation of resources for the different delivery modes for library services would benefit all types of libraries. This would not only enable optimal scheduling of human resources for services but also the allocation of funds for both electronic and print resources based on user preferences. </a:t>
            </a:r>
            <a:endParaRPr lang="en-US" dirty="0" smtClean="0"/>
          </a:p>
          <a:p>
            <a:pPr>
              <a:defRPr/>
            </a:pPr>
            <a:endParaRPr lang="en-US" dirty="0"/>
          </a:p>
        </p:txBody>
      </p:sp>
      <p:sp>
        <p:nvSpPr>
          <p:cNvPr id="65539" name="Slide Number Placeholder 3"/>
          <p:cNvSpPr>
            <a:spLocks noGrp="1"/>
          </p:cNvSpPr>
          <p:nvPr>
            <p:ph type="sldNum" sz="quarter" idx="5"/>
          </p:nvPr>
        </p:nvSpPr>
        <p:spPr>
          <a:noFill/>
        </p:spPr>
        <p:txBody>
          <a:bodyPr/>
          <a:lstStyle/>
          <a:p>
            <a:fld id="{C24C28D4-5370-4FC0-A748-6553363701AE}" type="slidenum">
              <a:rPr lang="en-US" smtClean="0"/>
              <a:pPr/>
              <a:t>25</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lnSpcReduction="10000"/>
          </a:bodyPr>
          <a:lstStyle/>
          <a:p>
            <a:pPr>
              <a:defRPr/>
            </a:pPr>
            <a:r>
              <a:rPr lang="en-GB" dirty="0" smtClean="0"/>
              <a:t>There is a need for further study of </a:t>
            </a:r>
            <a:r>
              <a:rPr lang="en-US" dirty="0" smtClean="0"/>
              <a:t>user behaviors to address how </a:t>
            </a:r>
            <a:r>
              <a:rPr lang="en-GB" dirty="0" smtClean="0"/>
              <a:t>library users</a:t>
            </a:r>
            <a:r>
              <a:rPr lang="en-US" dirty="0" smtClean="0"/>
              <a:t> find information in different contexts and situations. </a:t>
            </a:r>
            <a:r>
              <a:rPr lang="en-US" dirty="0" err="1" smtClean="0"/>
              <a:t>Vakkari</a:t>
            </a:r>
            <a:r>
              <a:rPr lang="en-US" dirty="0" smtClean="0"/>
              <a:t> (1997) calls for “studies which will concentrate more on contextual factors, and then combine the results with those of studies using more individual factors” (p.463). An approach like this would provide theoretical research that combines both the individual and social factors that influence information-seeking behaviors (</a:t>
            </a:r>
            <a:r>
              <a:rPr lang="en-US" dirty="0" err="1" smtClean="0"/>
              <a:t>Connaway</a:t>
            </a:r>
            <a:r>
              <a:rPr lang="en-US" dirty="0" smtClean="0"/>
              <a:t> &amp; Dickey, 2010). </a:t>
            </a:r>
          </a:p>
          <a:p>
            <a:pPr>
              <a:defRPr/>
            </a:pPr>
            <a:r>
              <a:rPr lang="en-US" dirty="0" smtClean="0"/>
              <a:t> </a:t>
            </a:r>
          </a:p>
          <a:p>
            <a:pPr>
              <a:defRPr/>
            </a:pPr>
            <a:r>
              <a:rPr lang="en-US" dirty="0" smtClean="0"/>
              <a:t>As seen above, in some situations information seekers will readily sacrifice content for convenience. Convenience is thus one of the primary criteria used for making choices during the information-seeking process. Convenience includes the choice of the information source (is it readily available online or in print), the satisfaction with the source (does it contain the needed information and is it easy to use), and the time it will take to access and use the information source (how long will it take to access). In the current environment, most people do not have time to spend searching for information or for learning how to use a new information source or access method. In order to be one of the first choices for information, library systems and interfaces need to look familiar to people by resembling popular web interfaces and library services need to be easily accessible and to require little or no training to use. Convenience is a critical factor for users across all demographic categories, and is liable to remain so going forward. </a:t>
            </a:r>
          </a:p>
          <a:p>
            <a:pPr>
              <a:defRPr/>
            </a:pPr>
            <a:endParaRPr lang="en-US" dirty="0"/>
          </a:p>
        </p:txBody>
      </p:sp>
      <p:sp>
        <p:nvSpPr>
          <p:cNvPr id="67587" name="Slide Number Placeholder 3"/>
          <p:cNvSpPr>
            <a:spLocks noGrp="1"/>
          </p:cNvSpPr>
          <p:nvPr>
            <p:ph type="sldNum" sz="quarter" idx="5"/>
          </p:nvPr>
        </p:nvSpPr>
        <p:spPr>
          <a:noFill/>
        </p:spPr>
        <p:txBody>
          <a:bodyPr/>
          <a:lstStyle/>
          <a:p>
            <a:fld id="{B77773E8-92D9-47B0-9F23-3E7822BDCAB9}" type="slidenum">
              <a:rPr lang="en-US" smtClean="0"/>
              <a:pPr/>
              <a:t>26</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7B3D213-2E40-4E77-B21D-5EA724CDBED7}"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7B3D213-2E40-4E77-B21D-5EA724CDBED7}" type="slidenum">
              <a:rPr lang="en-US" smtClean="0"/>
              <a:pPr>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a:ln/>
        </p:spPr>
      </p:sp>
      <p:sp>
        <p:nvSpPr>
          <p:cNvPr id="70658" name="Notes Placeholder 2"/>
          <p:cNvSpPr>
            <a:spLocks noGrp="1"/>
          </p:cNvSpPr>
          <p:nvPr>
            <p:ph type="body" idx="1"/>
          </p:nvPr>
        </p:nvSpPr>
        <p:spPr>
          <a:noFill/>
          <a:ln/>
        </p:spPr>
        <p:txBody>
          <a:bodyPr/>
          <a:lstStyle/>
          <a:p>
            <a:endParaRPr lang="en-US" smtClean="0"/>
          </a:p>
        </p:txBody>
      </p:sp>
      <p:sp>
        <p:nvSpPr>
          <p:cNvPr id="70659" name="Slide Number Placeholder 3"/>
          <p:cNvSpPr>
            <a:spLocks noGrp="1"/>
          </p:cNvSpPr>
          <p:nvPr>
            <p:ph type="sldNum" sz="quarter" idx="5"/>
          </p:nvPr>
        </p:nvSpPr>
        <p:spPr>
          <a:noFill/>
        </p:spPr>
        <p:txBody>
          <a:bodyPr/>
          <a:lstStyle/>
          <a:p>
            <a:fld id="{D29E17BB-BD59-48F6-B782-24F33D95E32B}" type="slidenum">
              <a:rPr lang="en-US" smtClean="0"/>
              <a:pPr/>
              <a:t>29</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a:ln/>
        </p:spPr>
      </p:sp>
      <p:sp>
        <p:nvSpPr>
          <p:cNvPr id="20482" name="Notes Placeholder 2"/>
          <p:cNvSpPr>
            <a:spLocks noGrp="1"/>
          </p:cNvSpPr>
          <p:nvPr>
            <p:ph type="body" idx="1"/>
          </p:nvPr>
        </p:nvSpPr>
        <p:spPr>
          <a:noFill/>
          <a:ln/>
        </p:spPr>
        <p:txBody>
          <a:bodyPr/>
          <a:lstStyle/>
          <a:p>
            <a:r>
              <a:rPr lang="en-US" dirty="0" smtClean="0"/>
              <a:t>We view convenience as a situational criterion in people’s choices and actions during the information-seeking process. The concept can include their </a:t>
            </a:r>
            <a:r>
              <a:rPr lang="en-US" b="1" dirty="0" smtClean="0"/>
              <a:t>choice of an information source</a:t>
            </a:r>
            <a:r>
              <a:rPr lang="en-US" dirty="0" smtClean="0"/>
              <a:t>, their satisfaction with its </a:t>
            </a:r>
            <a:r>
              <a:rPr lang="en-US" b="1" dirty="0" smtClean="0"/>
              <a:t>ease of access and use</a:t>
            </a:r>
            <a:r>
              <a:rPr lang="en-US" dirty="0" smtClean="0"/>
              <a:t>, and their </a:t>
            </a:r>
            <a:r>
              <a:rPr lang="en-US" b="1" dirty="0" smtClean="0"/>
              <a:t>time horizon </a:t>
            </a:r>
            <a:r>
              <a:rPr lang="en-US" dirty="0" smtClean="0"/>
              <a:t>in information seeking. The framework for this understanding is founded in a web of related theoretical approaches.</a:t>
            </a:r>
          </a:p>
          <a:p>
            <a:r>
              <a:rPr lang="en-US" dirty="0" smtClean="0"/>
              <a:t>Rational choice theory - even the most complex social behavior may be viewed in terms of discrete and elementary individual actions. Individuals act in their own self-interest in these actions, and that the choice among actions is rationally directed towards their own values.</a:t>
            </a:r>
          </a:p>
          <a:p>
            <a:r>
              <a:rPr lang="en-US" dirty="0" smtClean="0"/>
              <a:t>Specifically, “</a:t>
            </a:r>
            <a:r>
              <a:rPr lang="en-US" dirty="0" err="1" smtClean="0"/>
              <a:t>satisficing</a:t>
            </a:r>
            <a:r>
              <a:rPr lang="en-US" dirty="0" smtClean="0"/>
              <a:t>” –rational choices during information seeking lead to </a:t>
            </a:r>
            <a:r>
              <a:rPr lang="en-US" dirty="0" err="1" smtClean="0"/>
              <a:t>satisficing</a:t>
            </a:r>
            <a:r>
              <a:rPr lang="en-US" dirty="0" smtClean="0"/>
              <a:t> behavior: “a judgment that the information is good enough to satisfy a need even though the full cost-benefit analysis was not performed” (ibid, p. 76). </a:t>
            </a:r>
          </a:p>
        </p:txBody>
      </p:sp>
      <p:sp>
        <p:nvSpPr>
          <p:cNvPr id="20483" name="Slide Number Placeholder 3"/>
          <p:cNvSpPr>
            <a:spLocks noGrp="1"/>
          </p:cNvSpPr>
          <p:nvPr>
            <p:ph type="sldNum" sz="quarter" idx="5"/>
          </p:nvPr>
        </p:nvSpPr>
        <p:spPr>
          <a:noFill/>
        </p:spPr>
        <p:txBody>
          <a:bodyPr/>
          <a:lstStyle/>
          <a:p>
            <a:fld id="{BC96FB48-0EB3-41B1-881B-0F021E886DB8}" type="slidenum">
              <a:rPr lang="en-US" smtClean="0"/>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a:ln/>
        </p:spPr>
      </p:sp>
      <p:sp>
        <p:nvSpPr>
          <p:cNvPr id="22530" name="Notes Placeholder 2"/>
          <p:cNvSpPr>
            <a:spLocks noGrp="1"/>
          </p:cNvSpPr>
          <p:nvPr>
            <p:ph type="body" idx="1"/>
          </p:nvPr>
        </p:nvSpPr>
        <p:spPr>
          <a:noFill/>
          <a:ln/>
        </p:spPr>
        <p:txBody>
          <a:bodyPr/>
          <a:lstStyle/>
          <a:p>
            <a:r>
              <a:rPr lang="en-US" dirty="0" smtClean="0"/>
              <a:t>Gratification theory - Chatman (1991) introduced time horizons by applying gratification theory to information-seeking behavior of poorer demographics. Specifically, she used the “prevailing finding … that poor people seek immediate gratification … and they engage in activities that result in instantaneous pay-offs” (p. 442). The theory finds that, at least for poorer subjects, information sources must be easily accessible, and respond an immediate concern in a timely fashion. </a:t>
            </a:r>
          </a:p>
          <a:p>
            <a:r>
              <a:rPr lang="en-US" dirty="0" smtClean="0"/>
              <a:t>Everyday-life information seeking (ELIS) - also emphasizes the importance of time as a contextual factor. If “time is a scarce resource for information seekers … the time available for information seeking usually permits people to access and use only a limited set of information sources” (</a:t>
            </a:r>
            <a:r>
              <a:rPr lang="en-US" dirty="0" err="1" smtClean="0"/>
              <a:t>Savolainen</a:t>
            </a:r>
            <a:r>
              <a:rPr lang="en-US" dirty="0" smtClean="0"/>
              <a:t>, 2006, p. 116). </a:t>
            </a:r>
          </a:p>
        </p:txBody>
      </p:sp>
      <p:sp>
        <p:nvSpPr>
          <p:cNvPr id="22531" name="Slide Number Placeholder 3"/>
          <p:cNvSpPr>
            <a:spLocks noGrp="1"/>
          </p:cNvSpPr>
          <p:nvPr>
            <p:ph type="sldNum" sz="quarter" idx="5"/>
          </p:nvPr>
        </p:nvSpPr>
        <p:spPr>
          <a:noFill/>
        </p:spPr>
        <p:txBody>
          <a:bodyPr/>
          <a:lstStyle/>
          <a:p>
            <a:fld id="{BD9C18E1-FA30-4587-A47C-7683E9A761DA}" type="slidenum">
              <a:rPr lang="en-US" smtClean="0"/>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a:ln/>
        </p:spPr>
      </p:sp>
      <p:sp>
        <p:nvSpPr>
          <p:cNvPr id="24578" name="Rectangle 3"/>
          <p:cNvSpPr>
            <a:spLocks noGrp="1" noChangeArrowheads="1"/>
          </p:cNvSpPr>
          <p:nvPr>
            <p:ph type="body" idx="1"/>
          </p:nvPr>
        </p:nvSpPr>
        <p:spPr>
          <a:xfrm>
            <a:off x="685800" y="4343400"/>
            <a:ext cx="5453063" cy="3652838"/>
          </a:xfrm>
          <a:noFill/>
          <a:ln/>
        </p:spPr>
        <p:txBody>
          <a:bodyPr/>
          <a:lstStyle/>
          <a:p>
            <a:r>
              <a:rPr lang="en-US" dirty="0" smtClean="0"/>
              <a:t>Convenience permeates the data from the twelve studies reviewed and synthesized in </a:t>
            </a:r>
            <a:r>
              <a:rPr lang="en-US" i="1" dirty="0" smtClean="0"/>
              <a:t>The Digital Information Seeker</a:t>
            </a:r>
            <a:r>
              <a:rPr lang="en-US" dirty="0" smtClean="0"/>
              <a:t>. Here are some brief examples. The first are from the broad-based surveys conducted by OCLC. </a:t>
            </a:r>
          </a:p>
        </p:txBody>
      </p:sp>
      <p:sp>
        <p:nvSpPr>
          <p:cNvPr id="24579"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E2418640-1F73-4BCC-BE90-CF34D3843AB3}" type="slidenum">
              <a:rPr lang="en-US" sz="1200"/>
              <a:pPr algn="r"/>
              <a:t>5</a:t>
            </a:fld>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a:ln/>
        </p:spPr>
      </p:sp>
      <p:sp>
        <p:nvSpPr>
          <p:cNvPr id="26626" name="Notes Placeholder 2"/>
          <p:cNvSpPr>
            <a:spLocks noGrp="1"/>
          </p:cNvSpPr>
          <p:nvPr>
            <p:ph type="body" idx="1"/>
          </p:nvPr>
        </p:nvSpPr>
        <p:spPr>
          <a:noFill/>
          <a:ln/>
        </p:spPr>
        <p:txBody>
          <a:bodyPr/>
          <a:lstStyle/>
          <a:p>
            <a:r>
              <a:rPr lang="en-US" dirty="0" smtClean="0"/>
              <a:t>The Research Information Network in the UK conducted these studies of professional, postdoctoral researchers in the first case, and in the second, nearly 3000 researchers and librarians. </a:t>
            </a:r>
          </a:p>
          <a:p>
            <a:endParaRPr lang="en-US" dirty="0" smtClean="0"/>
          </a:p>
        </p:txBody>
      </p:sp>
      <p:sp>
        <p:nvSpPr>
          <p:cNvPr id="26627"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21D45BED-A2D2-44A6-B3F7-3080A856CCFD}" type="slidenum">
              <a:rPr lang="en-US" sz="1200"/>
              <a:pPr algn="r"/>
              <a:t>6</a:t>
            </a:fld>
            <a:endParaRPr 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a:ln/>
        </p:spPr>
      </p:sp>
      <p:sp>
        <p:nvSpPr>
          <p:cNvPr id="28674" name="Notes Placeholder 2"/>
          <p:cNvSpPr>
            <a:spLocks noGrp="1"/>
          </p:cNvSpPr>
          <p:nvPr>
            <p:ph type="body" idx="1"/>
          </p:nvPr>
        </p:nvSpPr>
        <p:spPr>
          <a:noFill/>
          <a:ln/>
        </p:spPr>
        <p:txBody>
          <a:bodyPr/>
          <a:lstStyle/>
          <a:p>
            <a:r>
              <a:rPr lang="en-US" dirty="0" smtClean="0"/>
              <a:t>The CIBER study brings evidence to bear on the “digital natives“ narrative, and the JISC produced a large transaction log analysis of e-resource usage. </a:t>
            </a:r>
          </a:p>
          <a:p>
            <a:endParaRPr lang="en-US" dirty="0" smtClean="0"/>
          </a:p>
        </p:txBody>
      </p:sp>
      <p:sp>
        <p:nvSpPr>
          <p:cNvPr id="2867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EB8CDBB2-5C3A-4306-83F6-82A89C494FEE}" type="slidenum">
              <a:rPr lang="en-US" sz="1200"/>
              <a:pPr algn="r"/>
              <a:t>7</a:t>
            </a:fld>
            <a:endParaRPr 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7B3D213-2E40-4E77-B21D-5EA724CDBED7}"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a:ln/>
        </p:spPr>
      </p:sp>
      <p:sp>
        <p:nvSpPr>
          <p:cNvPr id="31746" name="Notes Placeholder 2"/>
          <p:cNvSpPr>
            <a:spLocks noGrp="1"/>
          </p:cNvSpPr>
          <p:nvPr>
            <p:ph type="body" idx="1"/>
          </p:nvPr>
        </p:nvSpPr>
        <p:spPr>
          <a:noFill/>
          <a:ln/>
        </p:spPr>
        <p:txBody>
          <a:bodyPr/>
          <a:lstStyle/>
          <a:p>
            <a:r>
              <a:rPr lang="en-US" dirty="0" smtClean="0"/>
              <a:t>This study is a three-year mixed-methods study, sponsored jointly by the IMLS, OCLC, and the Ohio State University. Its data include three hundred and seven randomly sampled subjects responding to an online survey and telephone interview follow-up, seventy-eight subjects completing sense-making focus group interviews, and a subset of fifteen focus group participants randomly selected for individual semi-structured interviews. </a:t>
            </a:r>
          </a:p>
          <a:p>
            <a:r>
              <a:rPr lang="en-US" dirty="0" smtClean="0"/>
              <a:t>For this presentation, all of the study data were re-coded for the incidence of language arising from our theoretical understanding of convenience. </a:t>
            </a:r>
          </a:p>
        </p:txBody>
      </p:sp>
      <p:sp>
        <p:nvSpPr>
          <p:cNvPr id="31747"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A1131518-7FB4-4340-8492-23838D10ED23}" type="slidenum">
              <a:rPr lang="en-US" sz="1200"/>
              <a:pPr algn="r"/>
              <a:t>9</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0"/>
            <a:ext cx="9144000" cy="2859088"/>
          </a:xfrm>
          <a:prstGeom prst="rect">
            <a:avLst/>
          </a:prstGeom>
          <a:gradFill rotWithShape="1">
            <a:gsLst>
              <a:gs pos="0">
                <a:srgbClr val="144A6F"/>
              </a:gs>
              <a:gs pos="100000">
                <a:srgbClr val="2178B5"/>
              </a:gs>
            </a:gsLst>
            <a:lin ang="5400000" scaled="1"/>
          </a:gradFill>
          <a:ln w="9525">
            <a:noFill/>
            <a:miter lim="800000"/>
            <a:headEnd/>
            <a:tailEnd/>
          </a:ln>
          <a:effectLst/>
        </p:spPr>
        <p:txBody>
          <a:bodyPr wrap="none" anchor="ctr"/>
          <a:lstStyle/>
          <a:p>
            <a:pPr>
              <a:defRPr/>
            </a:pPr>
            <a:endParaRPr lang="en-US"/>
          </a:p>
        </p:txBody>
      </p:sp>
      <p:sp>
        <p:nvSpPr>
          <p:cNvPr id="5" name="Oval 14"/>
          <p:cNvSpPr>
            <a:spLocks noChangeArrowheads="1"/>
          </p:cNvSpPr>
          <p:nvPr userDrawn="1"/>
        </p:nvSpPr>
        <p:spPr bwMode="auto">
          <a:xfrm>
            <a:off x="5711825" y="-279400"/>
            <a:ext cx="2425700" cy="2425700"/>
          </a:xfrm>
          <a:prstGeom prst="ellipse">
            <a:avLst/>
          </a:prstGeom>
          <a:solidFill>
            <a:schemeClr val="bg1">
              <a:alpha val="7001"/>
            </a:schemeClr>
          </a:solidFill>
          <a:ln w="9525">
            <a:noFill/>
            <a:round/>
            <a:headEnd/>
            <a:tailEnd/>
          </a:ln>
          <a:effectLst/>
        </p:spPr>
        <p:txBody>
          <a:bodyPr wrap="none" anchor="ctr"/>
          <a:lstStyle/>
          <a:p>
            <a:pPr>
              <a:defRPr/>
            </a:pPr>
            <a:endParaRPr lang="en-US"/>
          </a:p>
        </p:txBody>
      </p:sp>
      <p:sp>
        <p:nvSpPr>
          <p:cNvPr id="6" name="Oval 15"/>
          <p:cNvSpPr>
            <a:spLocks noChangeArrowheads="1"/>
          </p:cNvSpPr>
          <p:nvPr userDrawn="1"/>
        </p:nvSpPr>
        <p:spPr bwMode="auto">
          <a:xfrm>
            <a:off x="7567613" y="719138"/>
            <a:ext cx="1711325" cy="1711325"/>
          </a:xfrm>
          <a:prstGeom prst="ellipse">
            <a:avLst/>
          </a:prstGeom>
          <a:solidFill>
            <a:schemeClr val="bg1">
              <a:alpha val="14999"/>
            </a:schemeClr>
          </a:solidFill>
          <a:ln w="9525">
            <a:noFill/>
            <a:round/>
            <a:headEnd/>
            <a:tailEnd/>
          </a:ln>
          <a:effectLst/>
        </p:spPr>
        <p:txBody>
          <a:bodyPr wrap="none" anchor="ctr"/>
          <a:lstStyle/>
          <a:p>
            <a:pPr>
              <a:defRPr/>
            </a:pPr>
            <a:endParaRPr lang="en-US"/>
          </a:p>
        </p:txBody>
      </p:sp>
      <p:sp>
        <p:nvSpPr>
          <p:cNvPr id="7" name="Oval 16"/>
          <p:cNvSpPr>
            <a:spLocks noChangeArrowheads="1"/>
          </p:cNvSpPr>
          <p:nvPr userDrawn="1"/>
        </p:nvSpPr>
        <p:spPr bwMode="auto">
          <a:xfrm>
            <a:off x="6997700" y="1860550"/>
            <a:ext cx="1139825" cy="1139825"/>
          </a:xfrm>
          <a:prstGeom prst="ellipse">
            <a:avLst/>
          </a:prstGeom>
          <a:solidFill>
            <a:schemeClr val="bg1">
              <a:alpha val="20000"/>
            </a:schemeClr>
          </a:solidFill>
          <a:ln w="9525">
            <a:noFill/>
            <a:round/>
            <a:headEnd/>
            <a:tailEnd/>
          </a:ln>
          <a:effectLst/>
        </p:spPr>
        <p:txBody>
          <a:bodyPr wrap="none" anchor="ctr"/>
          <a:lstStyle/>
          <a:p>
            <a:pPr>
              <a:defRPr/>
            </a:pPr>
            <a:endParaRPr lang="en-US"/>
          </a:p>
        </p:txBody>
      </p:sp>
      <p:pic>
        <p:nvPicPr>
          <p:cNvPr id="8" name="Picture 13" descr="logo with tag"/>
          <p:cNvPicPr>
            <a:picLocks noChangeAspect="1" noChangeArrowheads="1"/>
          </p:cNvPicPr>
          <p:nvPr userDrawn="1"/>
        </p:nvPicPr>
        <p:blipFill>
          <a:blip r:embed="rId2" cstate="print"/>
          <a:srcRect/>
          <a:stretch>
            <a:fillRect/>
          </a:stretch>
        </p:blipFill>
        <p:spPr bwMode="auto">
          <a:xfrm>
            <a:off x="3244850" y="5570538"/>
            <a:ext cx="3138488" cy="854075"/>
          </a:xfrm>
          <a:prstGeom prst="rect">
            <a:avLst/>
          </a:prstGeom>
          <a:noFill/>
          <a:ln w="9525">
            <a:noFill/>
            <a:miter lim="800000"/>
            <a:headEnd/>
            <a:tailEnd/>
          </a:ln>
        </p:spPr>
      </p:pic>
      <p:pic>
        <p:nvPicPr>
          <p:cNvPr id="9" name="Picture 17" descr="lite border top"/>
          <p:cNvPicPr>
            <a:picLocks noChangeAspect="1" noChangeArrowheads="1"/>
          </p:cNvPicPr>
          <p:nvPr userDrawn="1"/>
        </p:nvPicPr>
        <p:blipFill>
          <a:blip r:embed="rId3" cstate="print"/>
          <a:srcRect/>
          <a:stretch>
            <a:fillRect/>
          </a:stretch>
        </p:blipFill>
        <p:spPr bwMode="auto">
          <a:xfrm>
            <a:off x="0" y="0"/>
            <a:ext cx="9144000" cy="142875"/>
          </a:xfrm>
          <a:prstGeom prst="rect">
            <a:avLst/>
          </a:prstGeom>
          <a:noFill/>
          <a:ln w="9525">
            <a:noFill/>
            <a:miter lim="800000"/>
            <a:headEnd/>
            <a:tailEnd/>
          </a:ln>
        </p:spPr>
      </p:pic>
      <p:pic>
        <p:nvPicPr>
          <p:cNvPr id="10" name="Picture 18" descr="lite border bottom"/>
          <p:cNvPicPr>
            <a:picLocks noChangeAspect="1" noChangeArrowheads="1"/>
          </p:cNvPicPr>
          <p:nvPr userDrawn="1"/>
        </p:nvPicPr>
        <p:blipFill>
          <a:blip r:embed="rId4" cstate="print"/>
          <a:srcRect/>
          <a:stretch>
            <a:fillRect/>
          </a:stretch>
        </p:blipFill>
        <p:spPr bwMode="auto">
          <a:xfrm>
            <a:off x="0" y="6715125"/>
            <a:ext cx="9144000" cy="142875"/>
          </a:xfrm>
          <a:prstGeom prst="rect">
            <a:avLst/>
          </a:prstGeom>
          <a:noFill/>
          <a:ln w="9525">
            <a:noFill/>
            <a:miter lim="800000"/>
            <a:headEnd/>
            <a:tailEnd/>
          </a:ln>
        </p:spPr>
      </p:pic>
      <p:pic>
        <p:nvPicPr>
          <p:cNvPr id="11" name="Picture 19" descr="lite border left"/>
          <p:cNvPicPr>
            <a:picLocks noChangeAspect="1" noChangeArrowheads="1"/>
          </p:cNvPicPr>
          <p:nvPr userDrawn="1"/>
        </p:nvPicPr>
        <p:blipFill>
          <a:blip r:embed="rId5" cstate="print"/>
          <a:srcRect/>
          <a:stretch>
            <a:fillRect/>
          </a:stretch>
        </p:blipFill>
        <p:spPr bwMode="auto">
          <a:xfrm>
            <a:off x="0" y="0"/>
            <a:ext cx="446088" cy="6858000"/>
          </a:xfrm>
          <a:prstGeom prst="rect">
            <a:avLst/>
          </a:prstGeom>
          <a:noFill/>
          <a:ln w="9525">
            <a:noFill/>
            <a:miter lim="800000"/>
            <a:headEnd/>
            <a:tailEnd/>
          </a:ln>
        </p:spPr>
      </p:pic>
      <p:pic>
        <p:nvPicPr>
          <p:cNvPr id="12" name="Picture 20" descr="lite border right"/>
          <p:cNvPicPr>
            <a:picLocks noChangeAspect="1" noChangeArrowheads="1"/>
          </p:cNvPicPr>
          <p:nvPr userDrawn="1"/>
        </p:nvPicPr>
        <p:blipFill>
          <a:blip r:embed="rId6" cstate="print"/>
          <a:srcRect/>
          <a:stretch>
            <a:fillRect/>
          </a:stretch>
        </p:blipFill>
        <p:spPr bwMode="auto">
          <a:xfrm>
            <a:off x="8697913" y="0"/>
            <a:ext cx="446087" cy="6858000"/>
          </a:xfrm>
          <a:prstGeom prst="rect">
            <a:avLst/>
          </a:prstGeom>
          <a:noFill/>
          <a:ln w="9525">
            <a:noFill/>
            <a:miter lim="800000"/>
            <a:headEnd/>
            <a:tailEnd/>
          </a:ln>
        </p:spPr>
      </p:pic>
      <p:sp>
        <p:nvSpPr>
          <p:cNvPr id="6146" name="Rectangle 2"/>
          <p:cNvSpPr>
            <a:spLocks noGrp="1" noChangeArrowheads="1"/>
          </p:cNvSpPr>
          <p:nvPr>
            <p:ph type="ctrTitle"/>
          </p:nvPr>
        </p:nvSpPr>
        <p:spPr>
          <a:xfrm>
            <a:off x="3573463" y="862013"/>
            <a:ext cx="4808537" cy="1751012"/>
          </a:xfrm>
        </p:spPr>
        <p:txBody>
          <a:bodyPr lIns="0" rIns="0" anchor="b"/>
          <a:lstStyle>
            <a:lvl1pPr>
              <a:defRPr sz="3000"/>
            </a:lvl1pPr>
          </a:lstStyle>
          <a:p>
            <a:r>
              <a:rPr lang="en-US"/>
              <a:t>Click to edit Master title style</a:t>
            </a:r>
          </a:p>
        </p:txBody>
      </p:sp>
      <p:sp>
        <p:nvSpPr>
          <p:cNvPr id="6147" name="Rectangle 3"/>
          <p:cNvSpPr>
            <a:spLocks noGrp="1" noChangeArrowheads="1"/>
          </p:cNvSpPr>
          <p:nvPr>
            <p:ph type="subTitle" idx="1"/>
          </p:nvPr>
        </p:nvSpPr>
        <p:spPr>
          <a:xfrm>
            <a:off x="3573463" y="3352800"/>
            <a:ext cx="4198937" cy="1930400"/>
          </a:xfrm>
        </p:spPr>
        <p:txBody>
          <a:bodyPr tIns="45720" bIns="45720"/>
          <a:lstStyle>
            <a:lvl1pPr marL="0" indent="12700">
              <a:spcBef>
                <a:spcPct val="0"/>
              </a:spcBef>
              <a:defRPr/>
            </a:lvl1pPr>
          </a:lstStyle>
          <a:p>
            <a:r>
              <a:rPr lang="en-US"/>
              <a:t>Speaker’s Name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26200" y="147638"/>
            <a:ext cx="1997075" cy="59912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4975" y="147638"/>
            <a:ext cx="5838825" cy="59912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0"/>
            <a:ext cx="9144000" cy="2859088"/>
          </a:xfrm>
          <a:prstGeom prst="rect">
            <a:avLst/>
          </a:prstGeom>
          <a:gradFill rotWithShape="1">
            <a:gsLst>
              <a:gs pos="0">
                <a:srgbClr val="144A6F"/>
              </a:gs>
              <a:gs pos="100000">
                <a:srgbClr val="2178B5"/>
              </a:gs>
            </a:gsLst>
            <a:lin ang="5400000" scaled="1"/>
          </a:gradFill>
          <a:ln w="9525">
            <a:noFill/>
            <a:miter lim="800000"/>
            <a:headEnd/>
            <a:tailEnd/>
          </a:ln>
          <a:effectLst/>
        </p:spPr>
        <p:txBody>
          <a:bodyPr wrap="none" anchor="ctr"/>
          <a:lstStyle/>
          <a:p>
            <a:pPr>
              <a:defRPr/>
            </a:pPr>
            <a:endParaRPr lang="en-US"/>
          </a:p>
        </p:txBody>
      </p:sp>
      <p:sp>
        <p:nvSpPr>
          <p:cNvPr id="5" name="Oval 14"/>
          <p:cNvSpPr>
            <a:spLocks noChangeArrowheads="1"/>
          </p:cNvSpPr>
          <p:nvPr userDrawn="1"/>
        </p:nvSpPr>
        <p:spPr bwMode="auto">
          <a:xfrm>
            <a:off x="5711825" y="-279400"/>
            <a:ext cx="2425700" cy="2425700"/>
          </a:xfrm>
          <a:prstGeom prst="ellipse">
            <a:avLst/>
          </a:prstGeom>
          <a:solidFill>
            <a:schemeClr val="bg1">
              <a:alpha val="7001"/>
            </a:schemeClr>
          </a:solidFill>
          <a:ln w="9525">
            <a:noFill/>
            <a:round/>
            <a:headEnd/>
            <a:tailEnd/>
          </a:ln>
          <a:effectLst/>
        </p:spPr>
        <p:txBody>
          <a:bodyPr wrap="none" anchor="ctr"/>
          <a:lstStyle/>
          <a:p>
            <a:pPr>
              <a:defRPr/>
            </a:pPr>
            <a:endParaRPr lang="en-US"/>
          </a:p>
        </p:txBody>
      </p:sp>
      <p:sp>
        <p:nvSpPr>
          <p:cNvPr id="6" name="Oval 15"/>
          <p:cNvSpPr>
            <a:spLocks noChangeArrowheads="1"/>
          </p:cNvSpPr>
          <p:nvPr userDrawn="1"/>
        </p:nvSpPr>
        <p:spPr bwMode="auto">
          <a:xfrm>
            <a:off x="7567613" y="719138"/>
            <a:ext cx="1711325" cy="1711325"/>
          </a:xfrm>
          <a:prstGeom prst="ellipse">
            <a:avLst/>
          </a:prstGeom>
          <a:solidFill>
            <a:schemeClr val="bg1">
              <a:alpha val="14999"/>
            </a:schemeClr>
          </a:solidFill>
          <a:ln w="9525">
            <a:noFill/>
            <a:round/>
            <a:headEnd/>
            <a:tailEnd/>
          </a:ln>
          <a:effectLst/>
        </p:spPr>
        <p:txBody>
          <a:bodyPr wrap="none" anchor="ctr"/>
          <a:lstStyle/>
          <a:p>
            <a:pPr>
              <a:defRPr/>
            </a:pPr>
            <a:endParaRPr lang="en-US"/>
          </a:p>
        </p:txBody>
      </p:sp>
      <p:sp>
        <p:nvSpPr>
          <p:cNvPr id="7" name="Oval 16"/>
          <p:cNvSpPr>
            <a:spLocks noChangeArrowheads="1"/>
          </p:cNvSpPr>
          <p:nvPr userDrawn="1"/>
        </p:nvSpPr>
        <p:spPr bwMode="auto">
          <a:xfrm>
            <a:off x="6997700" y="1860550"/>
            <a:ext cx="1139825" cy="1139825"/>
          </a:xfrm>
          <a:prstGeom prst="ellipse">
            <a:avLst/>
          </a:prstGeom>
          <a:solidFill>
            <a:schemeClr val="bg1">
              <a:alpha val="20000"/>
            </a:schemeClr>
          </a:solidFill>
          <a:ln w="9525">
            <a:noFill/>
            <a:round/>
            <a:headEnd/>
            <a:tailEnd/>
          </a:ln>
          <a:effectLst/>
        </p:spPr>
        <p:txBody>
          <a:bodyPr wrap="none" anchor="ctr"/>
          <a:lstStyle/>
          <a:p>
            <a:pPr>
              <a:defRPr/>
            </a:pPr>
            <a:endParaRPr lang="en-US"/>
          </a:p>
        </p:txBody>
      </p:sp>
      <p:pic>
        <p:nvPicPr>
          <p:cNvPr id="9" name="Picture 17" descr="lite border top"/>
          <p:cNvPicPr>
            <a:picLocks noChangeAspect="1" noChangeArrowheads="1"/>
          </p:cNvPicPr>
          <p:nvPr userDrawn="1"/>
        </p:nvPicPr>
        <p:blipFill>
          <a:blip r:embed="rId2" cstate="print"/>
          <a:srcRect/>
          <a:stretch>
            <a:fillRect/>
          </a:stretch>
        </p:blipFill>
        <p:spPr bwMode="auto">
          <a:xfrm>
            <a:off x="0" y="0"/>
            <a:ext cx="9144000" cy="142875"/>
          </a:xfrm>
          <a:prstGeom prst="rect">
            <a:avLst/>
          </a:prstGeom>
          <a:noFill/>
          <a:ln w="9525">
            <a:noFill/>
            <a:miter lim="800000"/>
            <a:headEnd/>
            <a:tailEnd/>
          </a:ln>
        </p:spPr>
      </p:pic>
      <p:pic>
        <p:nvPicPr>
          <p:cNvPr id="10" name="Picture 18" descr="lite border bottom"/>
          <p:cNvPicPr>
            <a:picLocks noChangeAspect="1" noChangeArrowheads="1"/>
          </p:cNvPicPr>
          <p:nvPr userDrawn="1"/>
        </p:nvPicPr>
        <p:blipFill>
          <a:blip r:embed="rId3" cstate="print"/>
          <a:srcRect/>
          <a:stretch>
            <a:fillRect/>
          </a:stretch>
        </p:blipFill>
        <p:spPr bwMode="auto">
          <a:xfrm>
            <a:off x="0" y="6715125"/>
            <a:ext cx="9144000" cy="142875"/>
          </a:xfrm>
          <a:prstGeom prst="rect">
            <a:avLst/>
          </a:prstGeom>
          <a:noFill/>
          <a:ln w="9525">
            <a:noFill/>
            <a:miter lim="800000"/>
            <a:headEnd/>
            <a:tailEnd/>
          </a:ln>
        </p:spPr>
      </p:pic>
      <p:pic>
        <p:nvPicPr>
          <p:cNvPr id="11" name="Picture 19" descr="lite border left"/>
          <p:cNvPicPr>
            <a:picLocks noChangeAspect="1" noChangeArrowheads="1"/>
          </p:cNvPicPr>
          <p:nvPr userDrawn="1"/>
        </p:nvPicPr>
        <p:blipFill>
          <a:blip r:embed="rId4" cstate="print"/>
          <a:srcRect/>
          <a:stretch>
            <a:fillRect/>
          </a:stretch>
        </p:blipFill>
        <p:spPr bwMode="auto">
          <a:xfrm>
            <a:off x="0" y="0"/>
            <a:ext cx="446088" cy="6858000"/>
          </a:xfrm>
          <a:prstGeom prst="rect">
            <a:avLst/>
          </a:prstGeom>
          <a:noFill/>
          <a:ln w="9525">
            <a:noFill/>
            <a:miter lim="800000"/>
            <a:headEnd/>
            <a:tailEnd/>
          </a:ln>
        </p:spPr>
      </p:pic>
      <p:pic>
        <p:nvPicPr>
          <p:cNvPr id="12" name="Picture 20" descr="lite border right"/>
          <p:cNvPicPr>
            <a:picLocks noChangeAspect="1" noChangeArrowheads="1"/>
          </p:cNvPicPr>
          <p:nvPr userDrawn="1"/>
        </p:nvPicPr>
        <p:blipFill>
          <a:blip r:embed="rId5" cstate="print"/>
          <a:srcRect/>
          <a:stretch>
            <a:fillRect/>
          </a:stretch>
        </p:blipFill>
        <p:spPr bwMode="auto">
          <a:xfrm>
            <a:off x="8697913" y="0"/>
            <a:ext cx="446087" cy="6858000"/>
          </a:xfrm>
          <a:prstGeom prst="rect">
            <a:avLst/>
          </a:prstGeom>
          <a:noFill/>
          <a:ln w="9525">
            <a:noFill/>
            <a:miter lim="800000"/>
            <a:headEnd/>
            <a:tailEnd/>
          </a:ln>
        </p:spPr>
      </p:pic>
      <p:sp>
        <p:nvSpPr>
          <p:cNvPr id="6146" name="Rectangle 2"/>
          <p:cNvSpPr>
            <a:spLocks noGrp="1" noChangeArrowheads="1"/>
          </p:cNvSpPr>
          <p:nvPr>
            <p:ph type="ctrTitle"/>
          </p:nvPr>
        </p:nvSpPr>
        <p:spPr>
          <a:xfrm>
            <a:off x="3573463" y="862013"/>
            <a:ext cx="4808537" cy="1751012"/>
          </a:xfrm>
        </p:spPr>
        <p:txBody>
          <a:bodyPr lIns="0" rIns="0" anchor="b"/>
          <a:lstStyle>
            <a:lvl1pPr>
              <a:defRPr sz="3000"/>
            </a:lvl1pPr>
          </a:lstStyle>
          <a:p>
            <a:r>
              <a:rPr lang="en-US"/>
              <a:t>Click to edit Master title style</a:t>
            </a:r>
          </a:p>
        </p:txBody>
      </p:sp>
      <p:sp>
        <p:nvSpPr>
          <p:cNvPr id="6147" name="Rectangle 3"/>
          <p:cNvSpPr>
            <a:spLocks noGrp="1" noChangeArrowheads="1"/>
          </p:cNvSpPr>
          <p:nvPr>
            <p:ph type="subTitle" idx="1"/>
          </p:nvPr>
        </p:nvSpPr>
        <p:spPr>
          <a:xfrm>
            <a:off x="3573463" y="3352800"/>
            <a:ext cx="4198937" cy="1930400"/>
          </a:xfrm>
        </p:spPr>
        <p:txBody>
          <a:bodyPr tIns="45720" bIns="45720"/>
          <a:lstStyle>
            <a:lvl1pPr marL="0" indent="12700">
              <a:spcBef>
                <a:spcPct val="0"/>
              </a:spcBef>
              <a:defRPr/>
            </a:lvl1pPr>
          </a:lstStyle>
          <a:p>
            <a:r>
              <a:rPr lang="en-US"/>
              <a:t>Speaker’s Name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20725" y="1936750"/>
            <a:ext cx="3775075" cy="4202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36750"/>
            <a:ext cx="3775075" cy="4202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0" y="0"/>
            <a:ext cx="9144000" cy="1431925"/>
          </a:xfrm>
          <a:prstGeom prst="rect">
            <a:avLst/>
          </a:prstGeom>
          <a:gradFill rotWithShape="1">
            <a:gsLst>
              <a:gs pos="0">
                <a:srgbClr val="144A6F"/>
              </a:gs>
              <a:gs pos="100000">
                <a:srgbClr val="2178B5"/>
              </a:gs>
            </a:gsLst>
            <a:lin ang="5400000" scaled="1"/>
          </a:gradFill>
          <a:ln w="9525">
            <a:noFill/>
            <a:miter lim="800000"/>
            <a:headEnd/>
            <a:tailEnd/>
          </a:ln>
          <a:effectLst/>
        </p:spPr>
        <p:txBody>
          <a:bodyPr wrap="none" anchor="ctr"/>
          <a:lstStyle/>
          <a:p>
            <a:pPr>
              <a:defRPr/>
            </a:pPr>
            <a:endParaRPr lang="en-US"/>
          </a:p>
        </p:txBody>
      </p:sp>
      <p:sp>
        <p:nvSpPr>
          <p:cNvPr id="1026" name="Rectangle 2"/>
          <p:cNvSpPr>
            <a:spLocks noGrp="1" noChangeArrowheads="1"/>
          </p:cNvSpPr>
          <p:nvPr>
            <p:ph type="title"/>
          </p:nvPr>
        </p:nvSpPr>
        <p:spPr bwMode="auto">
          <a:xfrm>
            <a:off x="434975" y="147638"/>
            <a:ext cx="6989763" cy="1284287"/>
          </a:xfrm>
          <a:prstGeom prst="rect">
            <a:avLst/>
          </a:prstGeom>
          <a:noFill/>
          <a:ln w="9525">
            <a:noFill/>
            <a:miter lim="800000"/>
            <a:headEnd/>
            <a:tailEnd/>
          </a:ln>
          <a:effectLst>
            <a:outerShdw dist="35921" dir="2700000" algn="ctr" rotWithShape="0">
              <a:srgbClr val="144A6F"/>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720725" y="1936750"/>
            <a:ext cx="7702550" cy="42021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9" name="Picture 10" descr="logo white small"/>
          <p:cNvPicPr>
            <a:picLocks noChangeAspect="1" noChangeArrowheads="1"/>
          </p:cNvPicPr>
          <p:nvPr/>
        </p:nvPicPr>
        <p:blipFill>
          <a:blip r:embed="rId14" cstate="print"/>
          <a:srcRect/>
          <a:stretch>
            <a:fillRect/>
          </a:stretch>
        </p:blipFill>
        <p:spPr bwMode="auto">
          <a:xfrm>
            <a:off x="7686675" y="628650"/>
            <a:ext cx="996950" cy="374650"/>
          </a:xfrm>
          <a:prstGeom prst="rect">
            <a:avLst/>
          </a:prstGeom>
          <a:noFill/>
          <a:ln w="9525">
            <a:noFill/>
            <a:miter lim="800000"/>
            <a:headEnd/>
            <a:tailEnd/>
          </a:ln>
        </p:spPr>
      </p:pic>
      <p:pic>
        <p:nvPicPr>
          <p:cNvPr id="1030" name="Picture 11" descr="lite border top"/>
          <p:cNvPicPr>
            <a:picLocks noChangeAspect="1" noChangeArrowheads="1"/>
          </p:cNvPicPr>
          <p:nvPr/>
        </p:nvPicPr>
        <p:blipFill>
          <a:blip r:embed="rId15" cstate="print"/>
          <a:srcRect/>
          <a:stretch>
            <a:fillRect/>
          </a:stretch>
        </p:blipFill>
        <p:spPr bwMode="auto">
          <a:xfrm>
            <a:off x="0" y="0"/>
            <a:ext cx="9144000" cy="142875"/>
          </a:xfrm>
          <a:prstGeom prst="rect">
            <a:avLst/>
          </a:prstGeom>
          <a:noFill/>
          <a:ln w="9525">
            <a:noFill/>
            <a:miter lim="800000"/>
            <a:headEnd/>
            <a:tailEnd/>
          </a:ln>
        </p:spPr>
      </p:pic>
      <p:pic>
        <p:nvPicPr>
          <p:cNvPr id="1031" name="Picture 12" descr="lite border bottom"/>
          <p:cNvPicPr>
            <a:picLocks noChangeAspect="1" noChangeArrowheads="1"/>
          </p:cNvPicPr>
          <p:nvPr/>
        </p:nvPicPr>
        <p:blipFill>
          <a:blip r:embed="rId16" cstate="print"/>
          <a:srcRect/>
          <a:stretch>
            <a:fillRect/>
          </a:stretch>
        </p:blipFill>
        <p:spPr bwMode="auto">
          <a:xfrm>
            <a:off x="0" y="6715125"/>
            <a:ext cx="9144000" cy="142875"/>
          </a:xfrm>
          <a:prstGeom prst="rect">
            <a:avLst/>
          </a:prstGeom>
          <a:noFill/>
          <a:ln w="9525">
            <a:noFill/>
            <a:miter lim="800000"/>
            <a:headEnd/>
            <a:tailEnd/>
          </a:ln>
        </p:spPr>
      </p:pic>
      <p:pic>
        <p:nvPicPr>
          <p:cNvPr id="2" name="Picture 13" descr="lite border left"/>
          <p:cNvPicPr>
            <a:picLocks noChangeAspect="1" noChangeArrowheads="1"/>
          </p:cNvPicPr>
          <p:nvPr/>
        </p:nvPicPr>
        <p:blipFill>
          <a:blip r:embed="rId17" cstate="print"/>
          <a:srcRect/>
          <a:stretch>
            <a:fillRect/>
          </a:stretch>
        </p:blipFill>
        <p:spPr bwMode="auto">
          <a:xfrm>
            <a:off x="0" y="0"/>
            <a:ext cx="446088" cy="6858000"/>
          </a:xfrm>
          <a:prstGeom prst="rect">
            <a:avLst/>
          </a:prstGeom>
          <a:noFill/>
          <a:ln w="9525">
            <a:noFill/>
            <a:miter lim="800000"/>
            <a:headEnd/>
            <a:tailEnd/>
          </a:ln>
        </p:spPr>
      </p:pic>
      <p:pic>
        <p:nvPicPr>
          <p:cNvPr id="1033" name="Picture 14" descr="lite border right"/>
          <p:cNvPicPr>
            <a:picLocks noChangeAspect="1" noChangeArrowheads="1"/>
          </p:cNvPicPr>
          <p:nvPr/>
        </p:nvPicPr>
        <p:blipFill>
          <a:blip r:embed="rId18" cstate="print"/>
          <a:srcRect/>
          <a:stretch>
            <a:fillRect/>
          </a:stretch>
        </p:blipFill>
        <p:spPr bwMode="auto">
          <a:xfrm>
            <a:off x="8697913" y="0"/>
            <a:ext cx="446087"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0" r:id="rId1"/>
    <p:sldLayoutId id="2147483661"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rtl="0" eaLnBrk="0" fontAlgn="base" hangingPunct="0">
        <a:spcBef>
          <a:spcPct val="0"/>
        </a:spcBef>
        <a:spcAft>
          <a:spcPct val="0"/>
        </a:spcAft>
        <a:defRPr sz="2500" b="1">
          <a:solidFill>
            <a:schemeClr val="bg1"/>
          </a:solidFill>
          <a:latin typeface="+mj-lt"/>
          <a:ea typeface="+mj-ea"/>
          <a:cs typeface="+mj-cs"/>
        </a:defRPr>
      </a:lvl1pPr>
      <a:lvl2pPr algn="l" rtl="0" eaLnBrk="0" fontAlgn="base" hangingPunct="0">
        <a:spcBef>
          <a:spcPct val="0"/>
        </a:spcBef>
        <a:spcAft>
          <a:spcPct val="0"/>
        </a:spcAft>
        <a:defRPr sz="2500" b="1">
          <a:solidFill>
            <a:schemeClr val="bg1"/>
          </a:solidFill>
          <a:latin typeface="Trebuchet MS" pitchFamily="34" charset="0"/>
        </a:defRPr>
      </a:lvl2pPr>
      <a:lvl3pPr algn="l" rtl="0" eaLnBrk="0" fontAlgn="base" hangingPunct="0">
        <a:spcBef>
          <a:spcPct val="0"/>
        </a:spcBef>
        <a:spcAft>
          <a:spcPct val="0"/>
        </a:spcAft>
        <a:defRPr sz="2500" b="1">
          <a:solidFill>
            <a:schemeClr val="bg1"/>
          </a:solidFill>
          <a:latin typeface="Trebuchet MS" pitchFamily="34" charset="0"/>
        </a:defRPr>
      </a:lvl3pPr>
      <a:lvl4pPr algn="l" rtl="0" eaLnBrk="0" fontAlgn="base" hangingPunct="0">
        <a:spcBef>
          <a:spcPct val="0"/>
        </a:spcBef>
        <a:spcAft>
          <a:spcPct val="0"/>
        </a:spcAft>
        <a:defRPr sz="2500" b="1">
          <a:solidFill>
            <a:schemeClr val="bg1"/>
          </a:solidFill>
          <a:latin typeface="Trebuchet MS" pitchFamily="34" charset="0"/>
        </a:defRPr>
      </a:lvl4pPr>
      <a:lvl5pPr algn="l" rtl="0" eaLnBrk="0" fontAlgn="base" hangingPunct="0">
        <a:spcBef>
          <a:spcPct val="0"/>
        </a:spcBef>
        <a:spcAft>
          <a:spcPct val="0"/>
        </a:spcAft>
        <a:defRPr sz="2500" b="1">
          <a:solidFill>
            <a:schemeClr val="bg1"/>
          </a:solidFill>
          <a:latin typeface="Trebuchet MS" pitchFamily="34" charset="0"/>
        </a:defRPr>
      </a:lvl5pPr>
      <a:lvl6pPr marL="457200" algn="l" rtl="0" fontAlgn="base">
        <a:spcBef>
          <a:spcPct val="0"/>
        </a:spcBef>
        <a:spcAft>
          <a:spcPct val="0"/>
        </a:spcAft>
        <a:defRPr sz="2500" b="1">
          <a:solidFill>
            <a:schemeClr val="bg1"/>
          </a:solidFill>
          <a:latin typeface="Trebuchet MS" pitchFamily="34" charset="0"/>
        </a:defRPr>
      </a:lvl6pPr>
      <a:lvl7pPr marL="914400" algn="l" rtl="0" fontAlgn="base">
        <a:spcBef>
          <a:spcPct val="0"/>
        </a:spcBef>
        <a:spcAft>
          <a:spcPct val="0"/>
        </a:spcAft>
        <a:defRPr sz="2500" b="1">
          <a:solidFill>
            <a:schemeClr val="bg1"/>
          </a:solidFill>
          <a:latin typeface="Trebuchet MS" pitchFamily="34" charset="0"/>
        </a:defRPr>
      </a:lvl7pPr>
      <a:lvl8pPr marL="1371600" algn="l" rtl="0" fontAlgn="base">
        <a:spcBef>
          <a:spcPct val="0"/>
        </a:spcBef>
        <a:spcAft>
          <a:spcPct val="0"/>
        </a:spcAft>
        <a:defRPr sz="2500" b="1">
          <a:solidFill>
            <a:schemeClr val="bg1"/>
          </a:solidFill>
          <a:latin typeface="Trebuchet MS" pitchFamily="34" charset="0"/>
        </a:defRPr>
      </a:lvl8pPr>
      <a:lvl9pPr marL="1828800" algn="l" rtl="0" fontAlgn="base">
        <a:spcBef>
          <a:spcPct val="0"/>
        </a:spcBef>
        <a:spcAft>
          <a:spcPct val="0"/>
        </a:spcAft>
        <a:defRPr sz="2500" b="1">
          <a:solidFill>
            <a:schemeClr val="bg1"/>
          </a:solidFill>
          <a:latin typeface="Trebuchet MS" pitchFamily="34" charset="0"/>
        </a:defRPr>
      </a:lvl9pPr>
    </p:titleStyle>
    <p:bodyStyle>
      <a:lvl1pPr marL="238125" indent="-225425" algn="l" rtl="0" eaLnBrk="0" fontAlgn="base" hangingPunct="0">
        <a:lnSpc>
          <a:spcPct val="120000"/>
        </a:lnSpc>
        <a:spcBef>
          <a:spcPct val="50000"/>
        </a:spcBef>
        <a:spcAft>
          <a:spcPct val="0"/>
        </a:spcAft>
        <a:buClr>
          <a:srgbClr val="FF7600"/>
        </a:buClr>
        <a:defRPr sz="2100" b="1">
          <a:solidFill>
            <a:schemeClr val="tx1"/>
          </a:solidFill>
          <a:latin typeface="+mn-lt"/>
          <a:ea typeface="+mn-ea"/>
          <a:cs typeface="+mn-cs"/>
        </a:defRPr>
      </a:lvl1pPr>
      <a:lvl2pPr marL="692150" indent="-222250" algn="l" rtl="0" eaLnBrk="0" fontAlgn="base" hangingPunct="0">
        <a:lnSpc>
          <a:spcPct val="120000"/>
        </a:lnSpc>
        <a:spcBef>
          <a:spcPct val="50000"/>
        </a:spcBef>
        <a:spcAft>
          <a:spcPct val="0"/>
        </a:spcAft>
        <a:buClr>
          <a:srgbClr val="FF7600"/>
        </a:buClr>
        <a:buChar char="•"/>
        <a:defRPr sz="1900" b="1">
          <a:solidFill>
            <a:schemeClr val="tx1"/>
          </a:solidFill>
          <a:latin typeface="+mn-lt"/>
        </a:defRPr>
      </a:lvl2pPr>
      <a:lvl3pPr marL="1150938" indent="-223838" algn="l" rtl="0" eaLnBrk="0" fontAlgn="base" hangingPunct="0">
        <a:lnSpc>
          <a:spcPct val="120000"/>
        </a:lnSpc>
        <a:spcBef>
          <a:spcPct val="50000"/>
        </a:spcBef>
        <a:spcAft>
          <a:spcPct val="0"/>
        </a:spcAft>
        <a:buClr>
          <a:srgbClr val="FF7600"/>
        </a:buClr>
        <a:buChar char="•"/>
        <a:defRPr sz="1700" b="1">
          <a:solidFill>
            <a:schemeClr val="tx1"/>
          </a:solidFill>
          <a:latin typeface="+mn-lt"/>
        </a:defRPr>
      </a:lvl3pPr>
      <a:lvl4pPr marL="1608138" indent="-223838" algn="l" rtl="0" eaLnBrk="0" fontAlgn="base" hangingPunct="0">
        <a:lnSpc>
          <a:spcPct val="120000"/>
        </a:lnSpc>
        <a:spcBef>
          <a:spcPct val="50000"/>
        </a:spcBef>
        <a:spcAft>
          <a:spcPct val="0"/>
        </a:spcAft>
        <a:buClr>
          <a:srgbClr val="FF7600"/>
        </a:buClr>
        <a:buChar char="•"/>
        <a:defRPr sz="1500" b="1">
          <a:solidFill>
            <a:schemeClr val="tx1"/>
          </a:solidFill>
          <a:latin typeface="+mn-lt"/>
        </a:defRPr>
      </a:lvl4pPr>
      <a:lvl5pPr marL="2063750" indent="-222250" algn="l" rtl="0" eaLnBrk="0" fontAlgn="base" hangingPunct="0">
        <a:lnSpc>
          <a:spcPct val="120000"/>
        </a:lnSpc>
        <a:spcBef>
          <a:spcPct val="50000"/>
        </a:spcBef>
        <a:spcAft>
          <a:spcPct val="0"/>
        </a:spcAft>
        <a:buClr>
          <a:srgbClr val="FF7600"/>
        </a:buClr>
        <a:buChar char="•"/>
        <a:defRPr sz="1300" b="1">
          <a:solidFill>
            <a:schemeClr val="tx1"/>
          </a:solidFill>
          <a:latin typeface="+mn-lt"/>
        </a:defRPr>
      </a:lvl5pPr>
      <a:lvl6pPr marL="2520950" indent="-222250" algn="l" rtl="0" fontAlgn="base">
        <a:lnSpc>
          <a:spcPct val="120000"/>
        </a:lnSpc>
        <a:spcBef>
          <a:spcPct val="50000"/>
        </a:spcBef>
        <a:spcAft>
          <a:spcPct val="0"/>
        </a:spcAft>
        <a:buClr>
          <a:srgbClr val="FF7600"/>
        </a:buClr>
        <a:buChar char="•"/>
        <a:defRPr sz="1300" b="1">
          <a:solidFill>
            <a:schemeClr val="tx1"/>
          </a:solidFill>
          <a:latin typeface="+mn-lt"/>
        </a:defRPr>
      </a:lvl6pPr>
      <a:lvl7pPr marL="2978150" indent="-222250" algn="l" rtl="0" fontAlgn="base">
        <a:lnSpc>
          <a:spcPct val="120000"/>
        </a:lnSpc>
        <a:spcBef>
          <a:spcPct val="50000"/>
        </a:spcBef>
        <a:spcAft>
          <a:spcPct val="0"/>
        </a:spcAft>
        <a:buClr>
          <a:srgbClr val="FF7600"/>
        </a:buClr>
        <a:buChar char="•"/>
        <a:defRPr sz="1300" b="1">
          <a:solidFill>
            <a:schemeClr val="tx1"/>
          </a:solidFill>
          <a:latin typeface="+mn-lt"/>
        </a:defRPr>
      </a:lvl7pPr>
      <a:lvl8pPr marL="3435350" indent="-222250" algn="l" rtl="0" fontAlgn="base">
        <a:lnSpc>
          <a:spcPct val="120000"/>
        </a:lnSpc>
        <a:spcBef>
          <a:spcPct val="50000"/>
        </a:spcBef>
        <a:spcAft>
          <a:spcPct val="0"/>
        </a:spcAft>
        <a:buClr>
          <a:srgbClr val="FF7600"/>
        </a:buClr>
        <a:buChar char="•"/>
        <a:defRPr sz="1300" b="1">
          <a:solidFill>
            <a:schemeClr val="tx1"/>
          </a:solidFill>
          <a:latin typeface="+mn-lt"/>
        </a:defRPr>
      </a:lvl8pPr>
      <a:lvl9pPr marL="3892550" indent="-222250" algn="l" rtl="0" fontAlgn="base">
        <a:lnSpc>
          <a:spcPct val="120000"/>
        </a:lnSpc>
        <a:spcBef>
          <a:spcPct val="50000"/>
        </a:spcBef>
        <a:spcAft>
          <a:spcPct val="0"/>
        </a:spcAft>
        <a:buClr>
          <a:srgbClr val="FF7600"/>
        </a:buClr>
        <a:buChar char="•"/>
        <a:defRPr sz="13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www.jisc.ac.uk/media/documents/publications/reports/2010/digitalinformationseekerreport.pdf" TargetMode="External"/><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hyperlink" Target="http://www.jisc.ac.uk/media/documents/publications/reports/2010/digitalinformationseekerreport.pdf"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Oval 4"/>
          <p:cNvSpPr>
            <a:spLocks noChangeArrowheads="1"/>
          </p:cNvSpPr>
          <p:nvPr/>
        </p:nvSpPr>
        <p:spPr bwMode="auto">
          <a:xfrm>
            <a:off x="1006475" y="1289050"/>
            <a:ext cx="1854200" cy="1854200"/>
          </a:xfrm>
          <a:prstGeom prst="ellipse">
            <a:avLst/>
          </a:prstGeom>
          <a:solidFill>
            <a:srgbClr val="409A3C"/>
          </a:solidFill>
          <a:ln w="88900">
            <a:solidFill>
              <a:schemeClr val="bg1"/>
            </a:solidFill>
            <a:round/>
            <a:headEnd/>
            <a:tailEnd/>
          </a:ln>
        </p:spPr>
        <p:txBody>
          <a:bodyPr wrap="none" anchor="ctr"/>
          <a:lstStyle/>
          <a:p>
            <a:endParaRPr lang="en-US"/>
          </a:p>
        </p:txBody>
      </p:sp>
      <p:sp>
        <p:nvSpPr>
          <p:cNvPr id="15362" name="Text Box 5"/>
          <p:cNvSpPr txBox="1">
            <a:spLocks noChangeArrowheads="1"/>
          </p:cNvSpPr>
          <p:nvPr/>
        </p:nvSpPr>
        <p:spPr bwMode="auto">
          <a:xfrm>
            <a:off x="1006475" y="1963738"/>
            <a:ext cx="1854200" cy="323850"/>
          </a:xfrm>
          <a:prstGeom prst="rect">
            <a:avLst/>
          </a:prstGeom>
          <a:noFill/>
          <a:ln w="9525">
            <a:noFill/>
            <a:miter lim="800000"/>
            <a:headEnd/>
            <a:tailEnd/>
          </a:ln>
        </p:spPr>
        <p:txBody>
          <a:bodyPr anchor="b">
            <a:spAutoFit/>
          </a:bodyPr>
          <a:lstStyle/>
          <a:p>
            <a:pPr algn="ctr">
              <a:spcBef>
                <a:spcPct val="50000"/>
              </a:spcBef>
            </a:pPr>
            <a:r>
              <a:rPr lang="en-US" sz="1500" b="1">
                <a:solidFill>
                  <a:schemeClr val="bg1"/>
                </a:solidFill>
                <a:latin typeface="Trebuchet MS" pitchFamily="34" charset="0"/>
              </a:rPr>
              <a:t>LRS-V</a:t>
            </a:r>
          </a:p>
        </p:txBody>
      </p:sp>
      <p:sp>
        <p:nvSpPr>
          <p:cNvPr id="15363" name="Text Box 6"/>
          <p:cNvSpPr txBox="1">
            <a:spLocks noChangeArrowheads="1"/>
          </p:cNvSpPr>
          <p:nvPr/>
        </p:nvSpPr>
        <p:spPr bwMode="auto">
          <a:xfrm>
            <a:off x="1006475" y="2312988"/>
            <a:ext cx="1854200" cy="260350"/>
          </a:xfrm>
          <a:prstGeom prst="rect">
            <a:avLst/>
          </a:prstGeom>
          <a:noFill/>
          <a:ln w="9525">
            <a:noFill/>
            <a:miter lim="800000"/>
            <a:headEnd/>
            <a:tailEnd/>
          </a:ln>
        </p:spPr>
        <p:txBody>
          <a:bodyPr anchor="b">
            <a:spAutoFit/>
          </a:bodyPr>
          <a:lstStyle/>
          <a:p>
            <a:pPr algn="ctr">
              <a:spcBef>
                <a:spcPct val="50000"/>
              </a:spcBef>
            </a:pPr>
            <a:r>
              <a:rPr lang="en-US" sz="1100" b="1">
                <a:solidFill>
                  <a:srgbClr val="CCFFFF"/>
                </a:solidFill>
                <a:latin typeface="Trebuchet MS" pitchFamily="34" charset="0"/>
              </a:rPr>
              <a:t>October 8,2010</a:t>
            </a:r>
          </a:p>
        </p:txBody>
      </p:sp>
      <p:sp>
        <p:nvSpPr>
          <p:cNvPr id="15364" name="Rectangle 7"/>
          <p:cNvSpPr>
            <a:spLocks noGrp="1" noChangeArrowheads="1"/>
          </p:cNvSpPr>
          <p:nvPr>
            <p:ph type="subTitle" idx="1"/>
          </p:nvPr>
        </p:nvSpPr>
        <p:spPr>
          <a:xfrm>
            <a:off x="4572000" y="3571875"/>
            <a:ext cx="4198938" cy="1857375"/>
          </a:xfrm>
        </p:spPr>
        <p:txBody>
          <a:bodyPr/>
          <a:lstStyle/>
          <a:p>
            <a:pPr algn="r" eaLnBrk="1" hangingPunct="1"/>
            <a:r>
              <a:rPr lang="en-US" smtClean="0"/>
              <a:t>Lynn Silipigni Connaway</a:t>
            </a:r>
          </a:p>
          <a:p>
            <a:pPr algn="r" eaLnBrk="1" hangingPunct="1"/>
            <a:r>
              <a:rPr lang="en-US" sz="1700" smtClean="0">
                <a:solidFill>
                  <a:srgbClr val="2178B5"/>
                </a:solidFill>
              </a:rPr>
              <a:t>Senior Research Scientist</a:t>
            </a:r>
          </a:p>
          <a:p>
            <a:pPr algn="r" eaLnBrk="1" hangingPunct="1"/>
            <a:endParaRPr lang="en-US" smtClean="0"/>
          </a:p>
          <a:p>
            <a:pPr algn="r" eaLnBrk="1" hangingPunct="1"/>
            <a:r>
              <a:rPr lang="en-US" smtClean="0"/>
              <a:t>Timothy J. Dickey</a:t>
            </a:r>
          </a:p>
          <a:p>
            <a:pPr algn="r" eaLnBrk="1" hangingPunct="1"/>
            <a:r>
              <a:rPr lang="en-US" sz="1700" smtClean="0">
                <a:solidFill>
                  <a:srgbClr val="2178B5"/>
                </a:solidFill>
              </a:rPr>
              <a:t>Post-Doctoral Researcher</a:t>
            </a:r>
          </a:p>
          <a:p>
            <a:pPr eaLnBrk="1" hangingPunct="1"/>
            <a:endParaRPr lang="en-US" smtClean="0"/>
          </a:p>
        </p:txBody>
      </p:sp>
      <p:sp>
        <p:nvSpPr>
          <p:cNvPr id="2056" name="Rectangle 8"/>
          <p:cNvSpPr>
            <a:spLocks noGrp="1" noChangeArrowheads="1"/>
          </p:cNvSpPr>
          <p:nvPr>
            <p:ph type="ctrTitle"/>
          </p:nvPr>
        </p:nvSpPr>
        <p:spPr>
          <a:xfrm>
            <a:off x="3000375" y="285750"/>
            <a:ext cx="5572125" cy="2327275"/>
          </a:xfrm>
        </p:spPr>
        <p:txBody>
          <a:bodyPr/>
          <a:lstStyle/>
          <a:p>
            <a:pPr algn="ctr" eaLnBrk="1" hangingPunct="1">
              <a:defRPr/>
            </a:pPr>
            <a:r>
              <a:rPr lang="en-US" dirty="0" smtClean="0"/>
              <a:t>“I Don’t Have to Know, </a:t>
            </a:r>
            <a:br>
              <a:rPr lang="en-US" dirty="0" smtClean="0"/>
            </a:br>
            <a:r>
              <a:rPr lang="en-US" dirty="0" smtClean="0"/>
              <a:t>I Go to One Spot:”</a:t>
            </a:r>
            <a:br>
              <a:rPr lang="en-US" dirty="0" smtClean="0"/>
            </a:br>
            <a:r>
              <a:rPr lang="en-US" dirty="0" smtClean="0"/>
              <a:t>Convenience as a Critical Factor in Recent User Studies of Information Behavior</a:t>
            </a:r>
          </a:p>
        </p:txBody>
      </p:sp>
      <p:pic>
        <p:nvPicPr>
          <p:cNvPr id="15366" name="Picture 9" descr="\\oclc\data\OCLCResearch\Dublin\Home\hoode\My Documents\My Pictures\Microsoft Clip Organizer\00305853.jpg"/>
          <p:cNvPicPr>
            <a:picLocks noChangeAspect="1" noChangeArrowheads="1"/>
          </p:cNvPicPr>
          <p:nvPr/>
        </p:nvPicPr>
        <p:blipFill>
          <a:blip r:embed="rId3" cstate="print"/>
          <a:srcRect/>
          <a:stretch>
            <a:fillRect/>
          </a:stretch>
        </p:blipFill>
        <p:spPr bwMode="auto">
          <a:xfrm>
            <a:off x="285750" y="3429000"/>
            <a:ext cx="3143250" cy="287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p:txBody>
          <a:bodyPr/>
          <a:lstStyle/>
          <a:p>
            <a:pPr eaLnBrk="1" hangingPunct="1">
              <a:defRPr/>
            </a:pPr>
            <a:r>
              <a:rPr lang="en-US" smtClean="0"/>
              <a:t>Sense-making the Information Confluence</a:t>
            </a:r>
          </a:p>
        </p:txBody>
      </p:sp>
      <p:sp>
        <p:nvSpPr>
          <p:cNvPr id="32770" name="Rectangle 4"/>
          <p:cNvSpPr>
            <a:spLocks noGrp="1" noChangeArrowheads="1"/>
          </p:cNvSpPr>
          <p:nvPr>
            <p:ph type="body" idx="4294967295"/>
          </p:nvPr>
        </p:nvSpPr>
        <p:spPr>
          <a:xfrm>
            <a:off x="720725" y="1574800"/>
            <a:ext cx="4565650" cy="4992688"/>
          </a:xfrm>
        </p:spPr>
        <p:txBody>
          <a:bodyPr/>
          <a:lstStyle/>
          <a:p>
            <a:r>
              <a:rPr lang="en-US" sz="1900" smtClean="0"/>
              <a:t>Undergraduates</a:t>
            </a:r>
          </a:p>
          <a:p>
            <a:pPr lvl="1"/>
            <a:r>
              <a:rPr lang="en-US" sz="1700" smtClean="0"/>
              <a:t>Google &amp; Amazon</a:t>
            </a:r>
          </a:p>
          <a:p>
            <a:pPr lvl="1"/>
            <a:r>
              <a:rPr lang="en-US" sz="1700" smtClean="0"/>
              <a:t>Library systems</a:t>
            </a:r>
          </a:p>
          <a:p>
            <a:r>
              <a:rPr lang="en-US" sz="1900" smtClean="0"/>
              <a:t>Graduate students</a:t>
            </a:r>
          </a:p>
          <a:p>
            <a:pPr lvl="1"/>
            <a:r>
              <a:rPr lang="en-US" sz="1700" smtClean="0"/>
              <a:t>Google</a:t>
            </a:r>
          </a:p>
          <a:p>
            <a:pPr lvl="1"/>
            <a:r>
              <a:rPr lang="en-US" sz="1700" smtClean="0"/>
              <a:t>Library collections, ILL</a:t>
            </a:r>
          </a:p>
          <a:p>
            <a:pPr lvl="1"/>
            <a:r>
              <a:rPr lang="en-US" sz="1700" smtClean="0"/>
              <a:t>E-books</a:t>
            </a:r>
          </a:p>
          <a:p>
            <a:r>
              <a:rPr lang="en-US" sz="1900" smtClean="0"/>
              <a:t>Faculty</a:t>
            </a:r>
          </a:p>
          <a:p>
            <a:pPr lvl="1"/>
            <a:r>
              <a:rPr lang="en-US" sz="1700" smtClean="0"/>
              <a:t>Personal home or office library</a:t>
            </a:r>
          </a:p>
          <a:p>
            <a:pPr lvl="1"/>
            <a:r>
              <a:rPr lang="en-US" sz="1700" smtClean="0"/>
              <a:t>Google </a:t>
            </a:r>
          </a:p>
          <a:p>
            <a:pPr lvl="1"/>
            <a:r>
              <a:rPr lang="en-US" sz="1700" smtClean="0"/>
              <a:t>Colleague</a:t>
            </a:r>
          </a:p>
        </p:txBody>
      </p:sp>
      <p:pic>
        <p:nvPicPr>
          <p:cNvPr id="32771" name="Picture 3" descr="\\oclc\data\OCLCResearch\Dublin\Home\hoode\My Documents\My Pictures\Microsoft Clip Organizer\j0423134.jpg"/>
          <p:cNvPicPr>
            <a:picLocks noChangeAspect="1" noChangeArrowheads="1"/>
          </p:cNvPicPr>
          <p:nvPr/>
        </p:nvPicPr>
        <p:blipFill>
          <a:blip r:embed="rId3" cstate="print"/>
          <a:srcRect/>
          <a:stretch>
            <a:fillRect/>
          </a:stretch>
        </p:blipFill>
        <p:spPr bwMode="auto">
          <a:xfrm>
            <a:off x="5391150" y="2571750"/>
            <a:ext cx="3467100" cy="3000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pPr>
              <a:defRPr/>
            </a:pPr>
            <a:r>
              <a:rPr lang="en-US" smtClean="0"/>
              <a:t>Sense-making the Information Confluence:</a:t>
            </a:r>
            <a:br>
              <a:rPr lang="en-US" smtClean="0"/>
            </a:br>
            <a:r>
              <a:rPr lang="en-US" smtClean="0"/>
              <a:t>Academic and personal situations</a:t>
            </a:r>
          </a:p>
        </p:txBody>
      </p:sp>
      <p:graphicFrame>
        <p:nvGraphicFramePr>
          <p:cNvPr id="4" name="Table 3"/>
          <p:cNvGraphicFramePr>
            <a:graphicFrameLocks noGrp="1"/>
          </p:cNvGraphicFramePr>
          <p:nvPr/>
        </p:nvGraphicFramePr>
        <p:xfrm>
          <a:off x="571500" y="2286000"/>
          <a:ext cx="8143875" cy="3476625"/>
        </p:xfrm>
        <a:graphic>
          <a:graphicData uri="http://schemas.openxmlformats.org/drawingml/2006/table">
            <a:tbl>
              <a:tblPr/>
              <a:tblGrid>
                <a:gridCol w="5561671"/>
                <a:gridCol w="2582204"/>
              </a:tblGrid>
              <a:tr h="349250">
                <a:tc>
                  <a:txBody>
                    <a:bodyPr/>
                    <a:lstStyle/>
                    <a:p>
                      <a:pPr marL="0" marR="0" algn="ctr">
                        <a:spcBef>
                          <a:spcPts val="0"/>
                        </a:spcBef>
                        <a:spcAft>
                          <a:spcPts val="0"/>
                        </a:spcAft>
                      </a:pPr>
                      <a:r>
                        <a:rPr lang="en-US" sz="1800" b="1" i="1" dirty="0">
                          <a:latin typeface="Arial"/>
                          <a:ea typeface="Times New Roman"/>
                          <a:cs typeface="Times New Roman"/>
                        </a:rPr>
                        <a:t>Survey Question</a:t>
                      </a:r>
                      <a:endParaRPr lang="en-US" sz="1800" b="1" dirty="0">
                        <a:latin typeface="Times New Roman"/>
                        <a:ea typeface="Times New Roman"/>
                        <a:cs typeface="Times New Roman"/>
                      </a:endParaRPr>
                    </a:p>
                  </a:txBody>
                  <a:tcPr marL="68580" marR="68580"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i="1" dirty="0">
                          <a:latin typeface="Arial"/>
                          <a:ea typeface="Times New Roman"/>
                          <a:cs typeface="Times New Roman"/>
                        </a:rPr>
                        <a:t># of convenience phrases</a:t>
                      </a:r>
                      <a:endParaRPr lang="en-US" sz="1800" b="1" dirty="0">
                        <a:latin typeface="Times New Roman"/>
                        <a:ea typeface="Times New Roman"/>
                        <a:cs typeface="Times New Roman"/>
                      </a:endParaRPr>
                    </a:p>
                  </a:txBody>
                  <a:tcPr marL="68580" marR="68580"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9250">
                <a:tc>
                  <a:txBody>
                    <a:bodyPr/>
                    <a:lstStyle/>
                    <a:p>
                      <a:pPr marL="0" marR="0">
                        <a:spcBef>
                          <a:spcPts val="0"/>
                        </a:spcBef>
                        <a:spcAft>
                          <a:spcPts val="0"/>
                        </a:spcAft>
                      </a:pPr>
                      <a:r>
                        <a:rPr lang="en-US" sz="1800" b="1" dirty="0" smtClean="0">
                          <a:latin typeface="Arial"/>
                          <a:ea typeface="Times New Roman"/>
                          <a:cs typeface="Times New Roman"/>
                        </a:rPr>
                        <a:t>Situation in university life where you used electronic resources</a:t>
                      </a:r>
                      <a:endParaRPr lang="en-US" sz="1800" b="1" dirty="0">
                        <a:latin typeface="Times New Roman"/>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800" b="1" dirty="0">
                          <a:latin typeface="Arial"/>
                          <a:ea typeface="Times New Roman"/>
                          <a:cs typeface="Times New Roman"/>
                        </a:rPr>
                        <a:t> </a:t>
                      </a:r>
                      <a:r>
                        <a:rPr lang="en-US" sz="1800" b="1" dirty="0" smtClean="0">
                          <a:latin typeface="Arial"/>
                          <a:ea typeface="Times New Roman"/>
                          <a:cs typeface="Times New Roman"/>
                        </a:rPr>
                        <a:t>88</a:t>
                      </a:r>
                      <a:endParaRPr lang="en-US" sz="1800" b="1" dirty="0">
                        <a:latin typeface="Times New Roman"/>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349250">
                <a:tc>
                  <a:txBody>
                    <a:bodyPr/>
                    <a:lstStyle/>
                    <a:p>
                      <a:pPr marL="0" marR="0">
                        <a:spcBef>
                          <a:spcPts val="0"/>
                        </a:spcBef>
                        <a:spcAft>
                          <a:spcPts val="0"/>
                        </a:spcAft>
                      </a:pPr>
                      <a:r>
                        <a:rPr lang="en-US" sz="1800" b="1" dirty="0" smtClean="0">
                          <a:latin typeface="Arial"/>
                          <a:ea typeface="Times New Roman"/>
                          <a:cs typeface="Times New Roman"/>
                        </a:rPr>
                        <a:t>Situation </a:t>
                      </a:r>
                      <a:r>
                        <a:rPr lang="en-US" sz="1800" b="1" dirty="0">
                          <a:latin typeface="Arial"/>
                          <a:ea typeface="Times New Roman"/>
                          <a:cs typeface="Times New Roman"/>
                        </a:rPr>
                        <a:t>specifically involving research</a:t>
                      </a:r>
                      <a:endParaRPr lang="en-US" sz="1800" b="1" dirty="0">
                        <a:latin typeface="Times New Roman"/>
                        <a:ea typeface="Times New Roman"/>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1800" b="1">
                          <a:latin typeface="Arial"/>
                          <a:ea typeface="Times New Roman"/>
                          <a:cs typeface="Times New Roman"/>
                        </a:rPr>
                        <a:t> 83</a:t>
                      </a:r>
                      <a:endParaRPr lang="en-US" sz="1800" b="1">
                        <a:latin typeface="Times New Roman"/>
                        <a:ea typeface="Times New Roman"/>
                        <a:cs typeface="Times New Roman"/>
                      </a:endParaRPr>
                    </a:p>
                  </a:txBody>
                  <a:tcPr marL="68580" marR="68580" marT="0" marB="0">
                    <a:lnL>
                      <a:noFill/>
                    </a:lnL>
                    <a:lnR>
                      <a:noFill/>
                    </a:lnR>
                    <a:lnT>
                      <a:noFill/>
                    </a:lnT>
                    <a:lnB>
                      <a:noFill/>
                    </a:lnB>
                  </a:tcPr>
                </a:tc>
              </a:tr>
              <a:tr h="349250">
                <a:tc>
                  <a:txBody>
                    <a:bodyPr/>
                    <a:lstStyle/>
                    <a:p>
                      <a:pPr marL="0" marR="0">
                        <a:spcBef>
                          <a:spcPts val="0"/>
                        </a:spcBef>
                        <a:spcAft>
                          <a:spcPts val="0"/>
                        </a:spcAft>
                      </a:pPr>
                      <a:r>
                        <a:rPr lang="en-US" sz="1800" b="1" dirty="0" smtClean="0">
                          <a:latin typeface="Arial"/>
                          <a:ea typeface="Times New Roman"/>
                          <a:cs typeface="Times New Roman"/>
                        </a:rPr>
                        <a:t>Situation in life outside university where you used electronic resources</a:t>
                      </a:r>
                      <a:endParaRPr lang="en-US" sz="1800" b="1" dirty="0">
                        <a:latin typeface="Times New Roman"/>
                        <a:ea typeface="Times New Roman"/>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1800" b="1" dirty="0">
                          <a:latin typeface="Arial"/>
                          <a:ea typeface="Times New Roman"/>
                          <a:cs typeface="Times New Roman"/>
                        </a:rPr>
                        <a:t> </a:t>
                      </a:r>
                      <a:r>
                        <a:rPr lang="en-US" sz="1800" b="1" dirty="0" smtClean="0">
                          <a:latin typeface="Arial"/>
                          <a:ea typeface="Times New Roman"/>
                          <a:cs typeface="Times New Roman"/>
                        </a:rPr>
                        <a:t>64</a:t>
                      </a:r>
                      <a:endParaRPr lang="en-US" sz="1800" b="1" dirty="0">
                        <a:latin typeface="Times New Roman"/>
                        <a:ea typeface="Times New Roman"/>
                        <a:cs typeface="Times New Roman"/>
                      </a:endParaRPr>
                    </a:p>
                  </a:txBody>
                  <a:tcPr marL="68580" marR="68580" marT="0" marB="0">
                    <a:lnL>
                      <a:noFill/>
                    </a:lnL>
                    <a:lnR>
                      <a:noFill/>
                    </a:lnR>
                    <a:lnT>
                      <a:noFill/>
                    </a:lnT>
                    <a:lnB>
                      <a:noFill/>
                    </a:lnB>
                  </a:tcPr>
                </a:tc>
              </a:tr>
              <a:tr h="433705">
                <a:tc>
                  <a:txBody>
                    <a:bodyPr/>
                    <a:lstStyle/>
                    <a:p>
                      <a:pPr marL="0" marR="0">
                        <a:spcBef>
                          <a:spcPts val="0"/>
                        </a:spcBef>
                        <a:spcAft>
                          <a:spcPts val="0"/>
                        </a:spcAft>
                      </a:pPr>
                      <a:r>
                        <a:rPr lang="en-US" sz="1800" b="1" dirty="0" smtClean="0">
                          <a:latin typeface="Arial"/>
                          <a:ea typeface="Times New Roman"/>
                          <a:cs typeface="Times New Roman"/>
                        </a:rPr>
                        <a:t>Troublesome situation in university life</a:t>
                      </a:r>
                      <a:endParaRPr lang="en-US" sz="1800" b="1" dirty="0">
                        <a:latin typeface="Times New Roman"/>
                        <a:ea typeface="Times New Roman"/>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1800" b="1" dirty="0" smtClean="0">
                          <a:latin typeface="Arial"/>
                          <a:ea typeface="Times New Roman"/>
                          <a:cs typeface="Times New Roman"/>
                        </a:rPr>
                        <a:t>39</a:t>
                      </a:r>
                      <a:endParaRPr lang="en-US" sz="1800" b="1" dirty="0">
                        <a:latin typeface="Times New Roman"/>
                        <a:ea typeface="Times New Roman"/>
                        <a:cs typeface="Times New Roman"/>
                      </a:endParaRPr>
                    </a:p>
                  </a:txBody>
                  <a:tcPr marL="68580" marR="68580" marT="0" marB="0">
                    <a:lnL>
                      <a:noFill/>
                    </a:lnL>
                    <a:lnR>
                      <a:noFill/>
                    </a:lnR>
                    <a:lnT>
                      <a:noFill/>
                    </a:lnT>
                    <a:lnB>
                      <a:noFill/>
                    </a:lnB>
                  </a:tcPr>
                </a:tc>
              </a:tr>
              <a:tr h="698500">
                <a:tc>
                  <a:txBody>
                    <a:bodyPr/>
                    <a:lstStyle/>
                    <a:p>
                      <a:pPr marL="0" marR="0">
                        <a:spcBef>
                          <a:spcPts val="0"/>
                        </a:spcBef>
                        <a:spcAft>
                          <a:spcPts val="0"/>
                        </a:spcAft>
                      </a:pPr>
                      <a:r>
                        <a:rPr lang="en-US" sz="1800" b="1" dirty="0" smtClean="0">
                          <a:latin typeface="Arial"/>
                          <a:ea typeface="Times New Roman"/>
                          <a:cs typeface="Times New Roman"/>
                        </a:rPr>
                        <a:t>Troublesome situation in life outside</a:t>
                      </a:r>
                      <a:r>
                        <a:rPr lang="en-US" sz="1800" b="1" baseline="0" dirty="0" smtClean="0">
                          <a:latin typeface="Arial"/>
                          <a:ea typeface="Times New Roman"/>
                          <a:cs typeface="Times New Roman"/>
                        </a:rPr>
                        <a:t> university</a:t>
                      </a:r>
                      <a:endParaRPr lang="en-US" sz="1800" b="1" dirty="0">
                        <a:latin typeface="Times New Roman"/>
                        <a:ea typeface="Times New Roman"/>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1800" b="1" dirty="0" smtClean="0">
                          <a:latin typeface="Arial"/>
                          <a:ea typeface="Times New Roman"/>
                          <a:cs typeface="Times New Roman"/>
                        </a:rPr>
                        <a:t>11</a:t>
                      </a:r>
                      <a:endParaRPr lang="en-US" sz="1800" b="1" dirty="0">
                        <a:latin typeface="Times New Roman"/>
                        <a:ea typeface="Times New Roman"/>
                        <a:cs typeface="Times New Roman"/>
                      </a:endParaRPr>
                    </a:p>
                  </a:txBody>
                  <a:tcPr marL="68580" marR="68580" marT="0" marB="0">
                    <a:lnL>
                      <a:noFill/>
                    </a:lnL>
                    <a:lnR>
                      <a:noFill/>
                    </a:lnR>
                    <a:lnT>
                      <a:noFill/>
                    </a:lnT>
                    <a:lnB>
                      <a:noFill/>
                    </a:lnB>
                  </a:tcPr>
                </a:tc>
              </a:tr>
              <a:tr h="349250">
                <a:tc>
                  <a:txBody>
                    <a:bodyPr/>
                    <a:lstStyle/>
                    <a:p>
                      <a:pPr marL="0" marR="0">
                        <a:spcBef>
                          <a:spcPts val="0"/>
                        </a:spcBef>
                        <a:spcAft>
                          <a:spcPts val="0"/>
                        </a:spcAft>
                      </a:pPr>
                      <a:r>
                        <a:rPr lang="en-US" sz="1800" b="1" dirty="0">
                          <a:latin typeface="Arial"/>
                          <a:ea typeface="Times New Roman"/>
                          <a:cs typeface="Times New Roman"/>
                        </a:rPr>
                        <a:t>TOTAL: </a:t>
                      </a:r>
                      <a:endParaRPr lang="en-US" sz="1800" b="1" dirty="0">
                        <a:latin typeface="Times New Roman"/>
                        <a:ea typeface="Times New Roman"/>
                        <a:cs typeface="Times New Roman"/>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a:latin typeface="Arial"/>
                          <a:ea typeface="Times New Roman"/>
                          <a:cs typeface="Times New Roman"/>
                        </a:rPr>
                        <a:t>285</a:t>
                      </a:r>
                      <a:endParaRPr lang="en-US" sz="1800" b="1" dirty="0">
                        <a:latin typeface="Times New Roman"/>
                        <a:ea typeface="Times New Roman"/>
                        <a:cs typeface="Times New Roman"/>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pPr>
              <a:defRPr/>
            </a:pPr>
            <a:r>
              <a:rPr lang="en-US" smtClean="0"/>
              <a:t>Sense-making the Information Confluence:</a:t>
            </a:r>
            <a:br>
              <a:rPr lang="en-US" smtClean="0"/>
            </a:br>
            <a:r>
              <a:rPr lang="en-US" smtClean="0"/>
              <a:t>Sources used</a:t>
            </a:r>
          </a:p>
        </p:txBody>
      </p:sp>
      <p:graphicFrame>
        <p:nvGraphicFramePr>
          <p:cNvPr id="4" name="Table 3"/>
          <p:cNvGraphicFramePr>
            <a:graphicFrameLocks noGrp="1"/>
          </p:cNvGraphicFramePr>
          <p:nvPr/>
        </p:nvGraphicFramePr>
        <p:xfrm>
          <a:off x="285750" y="2143125"/>
          <a:ext cx="8572499" cy="3872590"/>
        </p:xfrm>
        <a:graphic>
          <a:graphicData uri="http://schemas.openxmlformats.org/drawingml/2006/table">
            <a:tbl>
              <a:tblPr/>
              <a:tblGrid>
                <a:gridCol w="4286249"/>
                <a:gridCol w="1428750"/>
                <a:gridCol w="1428750"/>
                <a:gridCol w="1428750"/>
              </a:tblGrid>
              <a:tr h="1061357">
                <a:tc>
                  <a:txBody>
                    <a:bodyPr/>
                    <a:lstStyle/>
                    <a:p>
                      <a:pPr marL="0" marR="0" algn="ctr">
                        <a:spcBef>
                          <a:spcPts val="0"/>
                        </a:spcBef>
                        <a:spcAft>
                          <a:spcPts val="0"/>
                        </a:spcAft>
                      </a:pPr>
                      <a:r>
                        <a:rPr lang="en-US" sz="1600" b="1" i="1" dirty="0">
                          <a:latin typeface="Arial"/>
                          <a:ea typeface="Times New Roman"/>
                          <a:cs typeface="Times New Roman"/>
                        </a:rPr>
                        <a:t>Information sources used (from a list provided in the survey)</a:t>
                      </a:r>
                      <a:endParaRPr lang="en-US" sz="1600" b="1" dirty="0">
                        <a:latin typeface="Times New Roman"/>
                        <a:ea typeface="Times New Roman"/>
                        <a:cs typeface="Times New Roman"/>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i="1" dirty="0">
                          <a:latin typeface="Arial"/>
                          <a:ea typeface="Times New Roman"/>
                          <a:cs typeface="Times New Roman"/>
                        </a:rPr>
                        <a:t>Convenience phrases</a:t>
                      </a:r>
                      <a:endParaRPr lang="en-US" sz="1600" b="1" dirty="0">
                        <a:latin typeface="Times New Roman"/>
                        <a:ea typeface="Times New Roman"/>
                        <a:cs typeface="Times New Roman"/>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i="1">
                          <a:latin typeface="Arial"/>
                          <a:ea typeface="Times New Roman"/>
                          <a:cs typeface="Times New Roman"/>
                        </a:rPr>
                        <a:t>Convenience phrases where source helped</a:t>
                      </a:r>
                      <a:endParaRPr lang="en-US" sz="1600" b="1">
                        <a:latin typeface="Times New Roman"/>
                        <a:ea typeface="Times New Roman"/>
                        <a:cs typeface="Times New Roman"/>
                      </a:endParaRPr>
                    </a:p>
                  </a:txBody>
                  <a:tcPr marL="68580" marR="68580"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i="1">
                          <a:latin typeface="Arial"/>
                          <a:ea typeface="Times New Roman"/>
                          <a:cs typeface="Times New Roman"/>
                        </a:rPr>
                        <a:t>Convenience phrases where source did not help</a:t>
                      </a:r>
                      <a:endParaRPr lang="en-US" sz="1600" b="1">
                        <a:latin typeface="Times New Roman"/>
                        <a:ea typeface="Times New Roman"/>
                        <a:cs typeface="Times New Roman"/>
                      </a:endParaRPr>
                    </a:p>
                  </a:txBody>
                  <a:tcPr marL="68580" marR="68580"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5339">
                <a:tc>
                  <a:txBody>
                    <a:bodyPr/>
                    <a:lstStyle/>
                    <a:p>
                      <a:pPr marL="0" marR="0">
                        <a:spcBef>
                          <a:spcPts val="0"/>
                        </a:spcBef>
                        <a:spcAft>
                          <a:spcPts val="0"/>
                        </a:spcAft>
                      </a:pPr>
                      <a:r>
                        <a:rPr lang="en-US" sz="1600" b="1" dirty="0">
                          <a:latin typeface="Arial"/>
                          <a:ea typeface="Times New Roman"/>
                          <a:cs typeface="Times New Roman"/>
                        </a:rPr>
                        <a:t>Internet search engine</a:t>
                      </a:r>
                      <a:endParaRPr lang="en-US" sz="1600" b="1" dirty="0">
                        <a:latin typeface="Times New Roman"/>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600" b="1" dirty="0">
                          <a:latin typeface="Arial"/>
                          <a:ea typeface="Times New Roman"/>
                          <a:cs typeface="Times New Roman"/>
                        </a:rPr>
                        <a:t>56</a:t>
                      </a:r>
                      <a:endParaRPr lang="en-US" sz="1600" b="1" dirty="0">
                        <a:latin typeface="Times New Roman"/>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600" b="1">
                          <a:latin typeface="Arial"/>
                          <a:ea typeface="Times New Roman"/>
                          <a:cs typeface="Times New Roman"/>
                        </a:rPr>
                        <a:t>52</a:t>
                      </a:r>
                      <a:endParaRPr lang="en-US" sz="1600" b="1">
                        <a:latin typeface="Times New Roman"/>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600" b="1">
                          <a:latin typeface="Arial"/>
                          <a:ea typeface="Times New Roman"/>
                          <a:cs typeface="Times New Roman"/>
                        </a:rPr>
                        <a:t>4</a:t>
                      </a:r>
                      <a:endParaRPr lang="en-US" sz="1600" b="1">
                        <a:latin typeface="Times New Roman"/>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265339">
                <a:tc>
                  <a:txBody>
                    <a:bodyPr/>
                    <a:lstStyle/>
                    <a:p>
                      <a:pPr marL="0" marR="0">
                        <a:spcBef>
                          <a:spcPts val="0"/>
                        </a:spcBef>
                        <a:spcAft>
                          <a:spcPts val="0"/>
                        </a:spcAft>
                      </a:pPr>
                      <a:r>
                        <a:rPr lang="en-US" sz="1600" b="1">
                          <a:latin typeface="Arial"/>
                          <a:ea typeface="Times New Roman"/>
                          <a:cs typeface="Times New Roman"/>
                        </a:rPr>
                        <a:t>Electronic databases</a:t>
                      </a:r>
                      <a:endParaRPr lang="en-US" sz="1600" b="1">
                        <a:latin typeface="Times New Roman"/>
                        <a:ea typeface="Times New Roman"/>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1600" b="1">
                          <a:latin typeface="Arial"/>
                          <a:ea typeface="Times New Roman"/>
                          <a:cs typeface="Times New Roman"/>
                        </a:rPr>
                        <a:t>48</a:t>
                      </a:r>
                      <a:endParaRPr lang="en-US" sz="1600" b="1">
                        <a:latin typeface="Times New Roman"/>
                        <a:ea typeface="Times New Roman"/>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1600" b="1" dirty="0">
                          <a:latin typeface="Arial"/>
                          <a:ea typeface="Times New Roman"/>
                          <a:cs typeface="Times New Roman"/>
                        </a:rPr>
                        <a:t>44</a:t>
                      </a:r>
                      <a:endParaRPr lang="en-US" sz="1600" b="1" dirty="0">
                        <a:latin typeface="Times New Roman"/>
                        <a:ea typeface="Times New Roman"/>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1600" b="1">
                          <a:latin typeface="Arial"/>
                          <a:ea typeface="Times New Roman"/>
                          <a:cs typeface="Times New Roman"/>
                        </a:rPr>
                        <a:t>1</a:t>
                      </a:r>
                      <a:endParaRPr lang="en-US" sz="1600" b="1">
                        <a:latin typeface="Times New Roman"/>
                        <a:ea typeface="Times New Roman"/>
                        <a:cs typeface="Times New Roman"/>
                      </a:endParaRPr>
                    </a:p>
                  </a:txBody>
                  <a:tcPr marL="68580" marR="68580" marT="0" marB="0">
                    <a:lnL>
                      <a:noFill/>
                    </a:lnL>
                    <a:lnR>
                      <a:noFill/>
                    </a:lnR>
                    <a:lnT>
                      <a:noFill/>
                    </a:lnT>
                    <a:lnB>
                      <a:noFill/>
                    </a:lnB>
                  </a:tcPr>
                </a:tc>
              </a:tr>
              <a:tr h="265339">
                <a:tc>
                  <a:txBody>
                    <a:bodyPr/>
                    <a:lstStyle/>
                    <a:p>
                      <a:pPr marL="0" marR="0">
                        <a:spcBef>
                          <a:spcPts val="0"/>
                        </a:spcBef>
                        <a:spcAft>
                          <a:spcPts val="0"/>
                        </a:spcAft>
                      </a:pPr>
                      <a:r>
                        <a:rPr lang="en-US" sz="1600" b="1">
                          <a:latin typeface="Arial"/>
                          <a:ea typeface="Times New Roman"/>
                          <a:cs typeface="Times New Roman"/>
                        </a:rPr>
                        <a:t>College or university libraries</a:t>
                      </a:r>
                      <a:endParaRPr lang="en-US" sz="1600" b="1">
                        <a:latin typeface="Times New Roman"/>
                        <a:ea typeface="Times New Roman"/>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1600" b="1">
                          <a:latin typeface="Arial"/>
                          <a:ea typeface="Times New Roman"/>
                          <a:cs typeface="Times New Roman"/>
                        </a:rPr>
                        <a:t>17</a:t>
                      </a:r>
                      <a:endParaRPr lang="en-US" sz="1600" b="1">
                        <a:latin typeface="Times New Roman"/>
                        <a:ea typeface="Times New Roman"/>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1600" b="1" dirty="0">
                          <a:latin typeface="Arial"/>
                          <a:ea typeface="Times New Roman"/>
                          <a:cs typeface="Times New Roman"/>
                        </a:rPr>
                        <a:t>12</a:t>
                      </a:r>
                      <a:endParaRPr lang="en-US" sz="1600" b="1" dirty="0">
                        <a:latin typeface="Times New Roman"/>
                        <a:ea typeface="Times New Roman"/>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1600" b="1">
                          <a:latin typeface="Arial"/>
                          <a:ea typeface="Times New Roman"/>
                          <a:cs typeface="Times New Roman"/>
                        </a:rPr>
                        <a:t>5</a:t>
                      </a:r>
                      <a:endParaRPr lang="en-US" sz="1600" b="1">
                        <a:latin typeface="Times New Roman"/>
                        <a:ea typeface="Times New Roman"/>
                        <a:cs typeface="Times New Roman"/>
                      </a:endParaRPr>
                    </a:p>
                  </a:txBody>
                  <a:tcPr marL="68580" marR="68580" marT="0" marB="0">
                    <a:lnL>
                      <a:noFill/>
                    </a:lnL>
                    <a:lnR>
                      <a:noFill/>
                    </a:lnR>
                    <a:lnT>
                      <a:noFill/>
                    </a:lnT>
                    <a:lnB>
                      <a:noFill/>
                    </a:lnB>
                  </a:tcPr>
                </a:tc>
              </a:tr>
              <a:tr h="265339">
                <a:tc>
                  <a:txBody>
                    <a:bodyPr/>
                    <a:lstStyle/>
                    <a:p>
                      <a:pPr marL="0" marR="0">
                        <a:spcBef>
                          <a:spcPts val="0"/>
                        </a:spcBef>
                        <a:spcAft>
                          <a:spcPts val="0"/>
                        </a:spcAft>
                      </a:pPr>
                      <a:r>
                        <a:rPr lang="en-US" sz="1600" b="1">
                          <a:latin typeface="Arial"/>
                          <a:ea typeface="Times New Roman"/>
                          <a:cs typeface="Times New Roman"/>
                        </a:rPr>
                        <a:t>Library catalogs</a:t>
                      </a:r>
                      <a:endParaRPr lang="en-US" sz="1600" b="1">
                        <a:latin typeface="Times New Roman"/>
                        <a:ea typeface="Times New Roman"/>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1600" b="1">
                          <a:latin typeface="Arial"/>
                          <a:ea typeface="Times New Roman"/>
                          <a:cs typeface="Times New Roman"/>
                        </a:rPr>
                        <a:t> 8</a:t>
                      </a:r>
                      <a:endParaRPr lang="en-US" sz="1600" b="1">
                        <a:latin typeface="Times New Roman"/>
                        <a:ea typeface="Times New Roman"/>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1600" b="1" dirty="0">
                          <a:latin typeface="Arial"/>
                          <a:ea typeface="Times New Roman"/>
                          <a:cs typeface="Times New Roman"/>
                        </a:rPr>
                        <a:t> 6</a:t>
                      </a:r>
                      <a:endParaRPr lang="en-US" sz="1600" b="1" dirty="0">
                        <a:latin typeface="Times New Roman"/>
                        <a:ea typeface="Times New Roman"/>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1600" b="1">
                          <a:latin typeface="Arial"/>
                          <a:ea typeface="Times New Roman"/>
                          <a:cs typeface="Times New Roman"/>
                        </a:rPr>
                        <a:t>2</a:t>
                      </a:r>
                      <a:endParaRPr lang="en-US" sz="1600" b="1">
                        <a:latin typeface="Times New Roman"/>
                        <a:ea typeface="Times New Roman"/>
                        <a:cs typeface="Times New Roman"/>
                      </a:endParaRPr>
                    </a:p>
                  </a:txBody>
                  <a:tcPr marL="68580" marR="68580" marT="0" marB="0">
                    <a:lnL>
                      <a:noFill/>
                    </a:lnL>
                    <a:lnR>
                      <a:noFill/>
                    </a:lnR>
                    <a:lnT>
                      <a:noFill/>
                    </a:lnT>
                    <a:lnB>
                      <a:noFill/>
                    </a:lnB>
                  </a:tcPr>
                </a:tc>
              </a:tr>
              <a:tr h="265339">
                <a:tc>
                  <a:txBody>
                    <a:bodyPr/>
                    <a:lstStyle/>
                    <a:p>
                      <a:pPr marL="0" marR="0">
                        <a:spcBef>
                          <a:spcPts val="0"/>
                        </a:spcBef>
                        <a:spcAft>
                          <a:spcPts val="0"/>
                        </a:spcAft>
                      </a:pPr>
                      <a:r>
                        <a:rPr lang="en-US" sz="1600" b="1" dirty="0">
                          <a:latin typeface="Arial"/>
                          <a:ea typeface="Times New Roman"/>
                          <a:cs typeface="Times New Roman"/>
                        </a:rPr>
                        <a:t>Own observations</a:t>
                      </a:r>
                      <a:endParaRPr lang="en-US" sz="1600" b="1" dirty="0">
                        <a:latin typeface="Times New Roman"/>
                        <a:ea typeface="Times New Roman"/>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1600" b="1">
                          <a:latin typeface="Arial"/>
                          <a:ea typeface="Times New Roman"/>
                          <a:cs typeface="Times New Roman"/>
                        </a:rPr>
                        <a:t> 6</a:t>
                      </a:r>
                      <a:endParaRPr lang="en-US" sz="1600" b="1">
                        <a:latin typeface="Times New Roman"/>
                        <a:ea typeface="Times New Roman"/>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1600" b="1">
                          <a:latin typeface="Arial"/>
                          <a:ea typeface="Times New Roman"/>
                          <a:cs typeface="Times New Roman"/>
                        </a:rPr>
                        <a:t> 5</a:t>
                      </a:r>
                      <a:endParaRPr lang="en-US" sz="1600" b="1">
                        <a:latin typeface="Times New Roman"/>
                        <a:ea typeface="Times New Roman"/>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1600" b="1" dirty="0">
                          <a:latin typeface="Arial"/>
                          <a:ea typeface="Times New Roman"/>
                          <a:cs typeface="Times New Roman"/>
                        </a:rPr>
                        <a:t>1</a:t>
                      </a:r>
                      <a:endParaRPr lang="en-US" sz="1600" b="1" dirty="0">
                        <a:latin typeface="Times New Roman"/>
                        <a:ea typeface="Times New Roman"/>
                        <a:cs typeface="Times New Roman"/>
                      </a:endParaRPr>
                    </a:p>
                  </a:txBody>
                  <a:tcPr marL="68580" marR="68580" marT="0" marB="0">
                    <a:lnL>
                      <a:noFill/>
                    </a:lnL>
                    <a:lnR>
                      <a:noFill/>
                    </a:lnR>
                    <a:lnT>
                      <a:noFill/>
                    </a:lnT>
                    <a:lnB>
                      <a:noFill/>
                    </a:lnB>
                  </a:tcPr>
                </a:tc>
              </a:tr>
              <a:tr h="265339">
                <a:tc>
                  <a:txBody>
                    <a:bodyPr/>
                    <a:lstStyle/>
                    <a:p>
                      <a:pPr marL="0" marR="0">
                        <a:spcBef>
                          <a:spcPts val="0"/>
                        </a:spcBef>
                        <a:spcAft>
                          <a:spcPts val="0"/>
                        </a:spcAft>
                      </a:pPr>
                      <a:r>
                        <a:rPr lang="en-US" sz="1600" b="1" dirty="0">
                          <a:latin typeface="Arial"/>
                          <a:ea typeface="Times New Roman"/>
                          <a:cs typeface="Times New Roman"/>
                        </a:rPr>
                        <a:t>Journal articles</a:t>
                      </a:r>
                      <a:endParaRPr lang="en-US" sz="1600" b="1" dirty="0">
                        <a:latin typeface="Times New Roman"/>
                        <a:ea typeface="Times New Roman"/>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1600" b="1">
                          <a:latin typeface="Arial"/>
                          <a:ea typeface="Times New Roman"/>
                          <a:cs typeface="Times New Roman"/>
                        </a:rPr>
                        <a:t> 6</a:t>
                      </a:r>
                      <a:endParaRPr lang="en-US" sz="1600" b="1">
                        <a:latin typeface="Times New Roman"/>
                        <a:ea typeface="Times New Roman"/>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1600" b="1">
                          <a:latin typeface="Arial"/>
                          <a:ea typeface="Times New Roman"/>
                          <a:cs typeface="Times New Roman"/>
                        </a:rPr>
                        <a:t> 4</a:t>
                      </a:r>
                      <a:endParaRPr lang="en-US" sz="1600" b="1">
                        <a:latin typeface="Times New Roman"/>
                        <a:ea typeface="Times New Roman"/>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1600" b="1" dirty="0">
                          <a:latin typeface="Arial"/>
                          <a:ea typeface="Times New Roman"/>
                          <a:cs typeface="Times New Roman"/>
                        </a:rPr>
                        <a:t>2</a:t>
                      </a:r>
                      <a:endParaRPr lang="en-US" sz="1600" b="1" dirty="0">
                        <a:latin typeface="Times New Roman"/>
                        <a:ea typeface="Times New Roman"/>
                        <a:cs typeface="Times New Roman"/>
                      </a:endParaRPr>
                    </a:p>
                  </a:txBody>
                  <a:tcPr marL="68580" marR="68580" marT="0" marB="0">
                    <a:lnL>
                      <a:noFill/>
                    </a:lnL>
                    <a:lnR>
                      <a:noFill/>
                    </a:lnR>
                    <a:lnT>
                      <a:noFill/>
                    </a:lnT>
                    <a:lnB>
                      <a:noFill/>
                    </a:lnB>
                  </a:tcPr>
                </a:tc>
              </a:tr>
              <a:tr h="265339">
                <a:tc>
                  <a:txBody>
                    <a:bodyPr/>
                    <a:lstStyle/>
                    <a:p>
                      <a:pPr marL="0" marR="0">
                        <a:spcBef>
                          <a:spcPts val="0"/>
                        </a:spcBef>
                        <a:spcAft>
                          <a:spcPts val="0"/>
                        </a:spcAft>
                      </a:pPr>
                      <a:r>
                        <a:rPr lang="en-US" sz="1600" b="1" dirty="0">
                          <a:latin typeface="Arial"/>
                          <a:ea typeface="Times New Roman"/>
                          <a:cs typeface="Times New Roman"/>
                        </a:rPr>
                        <a:t>Students, classmates</a:t>
                      </a:r>
                      <a:endParaRPr lang="en-US" sz="1600" b="1" dirty="0">
                        <a:latin typeface="Times New Roman"/>
                        <a:ea typeface="Times New Roman"/>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1600" b="1">
                          <a:latin typeface="Arial"/>
                          <a:ea typeface="Times New Roman"/>
                          <a:cs typeface="Times New Roman"/>
                        </a:rPr>
                        <a:t> 5</a:t>
                      </a:r>
                      <a:endParaRPr lang="en-US" sz="1600" b="1">
                        <a:latin typeface="Times New Roman"/>
                        <a:ea typeface="Times New Roman"/>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1600" b="1">
                          <a:latin typeface="Arial"/>
                          <a:ea typeface="Times New Roman"/>
                          <a:cs typeface="Times New Roman"/>
                        </a:rPr>
                        <a:t> 5</a:t>
                      </a:r>
                      <a:endParaRPr lang="en-US" sz="1600" b="1">
                        <a:latin typeface="Times New Roman"/>
                        <a:ea typeface="Times New Roman"/>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1600" b="1" dirty="0">
                          <a:latin typeface="Arial"/>
                          <a:ea typeface="Times New Roman"/>
                          <a:cs typeface="Times New Roman"/>
                        </a:rPr>
                        <a:t>0</a:t>
                      </a:r>
                      <a:endParaRPr lang="en-US" sz="1600" b="1" dirty="0">
                        <a:latin typeface="Times New Roman"/>
                        <a:ea typeface="Times New Roman"/>
                        <a:cs typeface="Times New Roman"/>
                      </a:endParaRPr>
                    </a:p>
                  </a:txBody>
                  <a:tcPr marL="68580" marR="68580" marT="0" marB="0">
                    <a:lnL>
                      <a:noFill/>
                    </a:lnL>
                    <a:lnR>
                      <a:noFill/>
                    </a:lnR>
                    <a:lnT>
                      <a:noFill/>
                    </a:lnT>
                    <a:lnB>
                      <a:noFill/>
                    </a:lnB>
                  </a:tcPr>
                </a:tc>
              </a:tr>
              <a:tr h="265339">
                <a:tc>
                  <a:txBody>
                    <a:bodyPr/>
                    <a:lstStyle/>
                    <a:p>
                      <a:pPr marL="0" marR="0">
                        <a:spcBef>
                          <a:spcPts val="0"/>
                        </a:spcBef>
                        <a:spcAft>
                          <a:spcPts val="0"/>
                        </a:spcAft>
                      </a:pPr>
                      <a:r>
                        <a:rPr lang="en-US" sz="1600" b="1" dirty="0">
                          <a:latin typeface="Arial"/>
                          <a:ea typeface="Times New Roman"/>
                          <a:cs typeface="Times New Roman"/>
                        </a:rPr>
                        <a:t>Public libraries</a:t>
                      </a:r>
                      <a:endParaRPr lang="en-US" sz="1600" b="1" dirty="0">
                        <a:latin typeface="Times New Roman"/>
                        <a:ea typeface="Times New Roman"/>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1600" b="1">
                          <a:latin typeface="Arial"/>
                          <a:ea typeface="Times New Roman"/>
                          <a:cs typeface="Times New Roman"/>
                        </a:rPr>
                        <a:t> 5</a:t>
                      </a:r>
                      <a:endParaRPr lang="en-US" sz="1600" b="1">
                        <a:latin typeface="Times New Roman"/>
                        <a:ea typeface="Times New Roman"/>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1600" b="1">
                          <a:latin typeface="Arial"/>
                          <a:ea typeface="Times New Roman"/>
                          <a:cs typeface="Times New Roman"/>
                        </a:rPr>
                        <a:t> 2</a:t>
                      </a:r>
                      <a:endParaRPr lang="en-US" sz="1600" b="1">
                        <a:latin typeface="Times New Roman"/>
                        <a:ea typeface="Times New Roman"/>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1600" b="1" dirty="0">
                          <a:latin typeface="Arial"/>
                          <a:ea typeface="Times New Roman"/>
                          <a:cs typeface="Times New Roman"/>
                        </a:rPr>
                        <a:t>3</a:t>
                      </a:r>
                      <a:endParaRPr lang="en-US" sz="1600" b="1" dirty="0">
                        <a:latin typeface="Times New Roman"/>
                        <a:ea typeface="Times New Roman"/>
                        <a:cs typeface="Times New Roman"/>
                      </a:endParaRPr>
                    </a:p>
                  </a:txBody>
                  <a:tcPr marL="68580" marR="68580" marT="0" marB="0">
                    <a:lnL>
                      <a:noFill/>
                    </a:lnL>
                    <a:lnR>
                      <a:noFill/>
                    </a:lnR>
                    <a:lnT>
                      <a:noFill/>
                    </a:lnT>
                    <a:lnB>
                      <a:noFill/>
                    </a:lnB>
                  </a:tcPr>
                </a:tc>
              </a:tr>
              <a:tr h="265339">
                <a:tc>
                  <a:txBody>
                    <a:bodyPr/>
                    <a:lstStyle/>
                    <a:p>
                      <a:pPr marL="0" marR="0">
                        <a:spcBef>
                          <a:spcPts val="0"/>
                        </a:spcBef>
                        <a:spcAft>
                          <a:spcPts val="0"/>
                        </a:spcAft>
                      </a:pPr>
                      <a:r>
                        <a:rPr lang="en-US" sz="1600" b="1" dirty="0">
                          <a:latin typeface="Arial"/>
                          <a:ea typeface="Times New Roman"/>
                          <a:cs typeface="Times New Roman"/>
                        </a:rPr>
                        <a:t>Newspapers</a:t>
                      </a:r>
                      <a:endParaRPr lang="en-US" sz="1600" b="1" dirty="0">
                        <a:latin typeface="Times New Roman"/>
                        <a:ea typeface="Times New Roman"/>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1600" b="1">
                          <a:latin typeface="Arial"/>
                          <a:ea typeface="Times New Roman"/>
                          <a:cs typeface="Times New Roman"/>
                        </a:rPr>
                        <a:t> 5</a:t>
                      </a:r>
                      <a:endParaRPr lang="en-US" sz="1600" b="1">
                        <a:latin typeface="Times New Roman"/>
                        <a:ea typeface="Times New Roman"/>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1600" b="1">
                          <a:latin typeface="Arial"/>
                          <a:ea typeface="Times New Roman"/>
                          <a:cs typeface="Times New Roman"/>
                        </a:rPr>
                        <a:t> 2</a:t>
                      </a:r>
                      <a:endParaRPr lang="en-US" sz="1600" b="1">
                        <a:latin typeface="Times New Roman"/>
                        <a:ea typeface="Times New Roman"/>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1600" b="1" dirty="0">
                          <a:latin typeface="Arial"/>
                          <a:ea typeface="Times New Roman"/>
                          <a:cs typeface="Times New Roman"/>
                        </a:rPr>
                        <a:t>3</a:t>
                      </a:r>
                      <a:endParaRPr lang="en-US" sz="1600" b="1" dirty="0">
                        <a:latin typeface="Times New Roman"/>
                        <a:ea typeface="Times New Roman"/>
                        <a:cs typeface="Times New Roman"/>
                      </a:endParaRPr>
                    </a:p>
                  </a:txBody>
                  <a:tcPr marL="68580" marR="68580" marT="0" marB="0">
                    <a:lnL>
                      <a:noFill/>
                    </a:lnL>
                    <a:lnR>
                      <a:noFill/>
                    </a:lnR>
                    <a:lnT>
                      <a:noFill/>
                    </a:lnT>
                    <a:lnB>
                      <a:noFill/>
                    </a:lnB>
                  </a:tcPr>
                </a:tc>
              </a:tr>
              <a:tr h="265339">
                <a:tc>
                  <a:txBody>
                    <a:bodyPr/>
                    <a:lstStyle/>
                    <a:p>
                      <a:pPr marL="0" marR="0">
                        <a:spcBef>
                          <a:spcPts val="0"/>
                        </a:spcBef>
                        <a:spcAft>
                          <a:spcPts val="0"/>
                        </a:spcAft>
                      </a:pPr>
                      <a:endParaRPr lang="en-US" sz="1600" b="1" dirty="0">
                        <a:latin typeface="Times New Roman"/>
                        <a:ea typeface="Times New Roman"/>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endParaRPr lang="en-US" sz="1600" b="1">
                        <a:latin typeface="Times New Roman"/>
                        <a:ea typeface="Times New Roman"/>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endParaRPr lang="en-US" sz="1600" b="1">
                        <a:latin typeface="Times New Roman"/>
                        <a:ea typeface="Times New Roman"/>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endParaRPr lang="en-US" sz="1600" b="1" dirty="0">
                        <a:latin typeface="Times New Roman"/>
                        <a:ea typeface="Times New Roman"/>
                        <a:cs typeface="Times New Roman"/>
                      </a:endParaRPr>
                    </a:p>
                  </a:txBody>
                  <a:tcPr marL="68580" marR="68580" marT="0" marB="0">
                    <a:lnL>
                      <a:noFill/>
                    </a:lnL>
                    <a:lnR>
                      <a:noFill/>
                    </a:lnR>
                    <a:lnT>
                      <a:noFill/>
                    </a:lnT>
                    <a:lnB>
                      <a:noFill/>
                    </a:lnB>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pPr>
              <a:defRPr/>
            </a:pPr>
            <a:r>
              <a:rPr lang="en-US" dirty="0" smtClean="0"/>
              <a:t>Magic Wand: Ideal Information System</a:t>
            </a:r>
            <a:endParaRPr lang="en-US" dirty="0"/>
          </a:p>
        </p:txBody>
      </p:sp>
      <p:sp>
        <p:nvSpPr>
          <p:cNvPr id="40962" name="Content Placeholder 2"/>
          <p:cNvSpPr>
            <a:spLocks noGrp="1"/>
          </p:cNvSpPr>
          <p:nvPr>
            <p:ph idx="4294967295"/>
          </p:nvPr>
        </p:nvSpPr>
        <p:spPr>
          <a:xfrm>
            <a:off x="720725" y="1571625"/>
            <a:ext cx="7702550" cy="5000625"/>
          </a:xfrm>
        </p:spPr>
        <p:txBody>
          <a:bodyPr/>
          <a:lstStyle/>
          <a:p>
            <a:r>
              <a:rPr lang="en-US" sz="2000" smtClean="0"/>
              <a:t>Undergraduates</a:t>
            </a:r>
          </a:p>
          <a:p>
            <a:pPr lvl="1"/>
            <a:r>
              <a:rPr lang="en-US" sz="1600" smtClean="0"/>
              <a:t>Keyword searching in all books</a:t>
            </a:r>
          </a:p>
          <a:p>
            <a:pPr lvl="1"/>
            <a:r>
              <a:rPr lang="en-US" sz="1600" smtClean="0"/>
              <a:t>Universal library catalog</a:t>
            </a:r>
          </a:p>
          <a:p>
            <a:pPr lvl="1"/>
            <a:r>
              <a:rPr lang="en-US" sz="1600" smtClean="0"/>
              <a:t>Roving library staff</a:t>
            </a:r>
          </a:p>
          <a:p>
            <a:pPr lvl="1"/>
            <a:r>
              <a:rPr lang="en-US" sz="1600" smtClean="0"/>
              <a:t>Federated searching in databases</a:t>
            </a:r>
          </a:p>
          <a:p>
            <a:pPr lvl="1"/>
            <a:r>
              <a:rPr lang="en-US" sz="1600" smtClean="0"/>
              <a:t>Better hyperlinks</a:t>
            </a:r>
          </a:p>
          <a:p>
            <a:r>
              <a:rPr lang="en-US" sz="2000" smtClean="0"/>
              <a:t>Graduate students</a:t>
            </a:r>
          </a:p>
          <a:p>
            <a:pPr lvl="1"/>
            <a:r>
              <a:rPr lang="en-US" sz="1600" smtClean="0"/>
              <a:t>Better book/journal delivery systems</a:t>
            </a:r>
          </a:p>
          <a:p>
            <a:r>
              <a:rPr lang="en-US" sz="2000" smtClean="0"/>
              <a:t>Faculty</a:t>
            </a:r>
          </a:p>
          <a:p>
            <a:pPr lvl="1"/>
            <a:r>
              <a:rPr lang="en-US" sz="1600" smtClean="0"/>
              <a:t>Selective Dissemination of Information</a:t>
            </a:r>
          </a:p>
          <a:p>
            <a:pPr lvl="1"/>
            <a:r>
              <a:rPr lang="en-US" sz="1600" smtClean="0"/>
              <a:t>VRS</a:t>
            </a:r>
          </a:p>
        </p:txBody>
      </p:sp>
      <p:pic>
        <p:nvPicPr>
          <p:cNvPr id="40963" name="Picture 2" descr="\\oclc\data\OCLCResearch\Dublin\Home\hoode\My Documents\My Pictures\Microsoft Clip Organizer\j0442658.jpg"/>
          <p:cNvPicPr>
            <a:picLocks noChangeAspect="1" noChangeArrowheads="1"/>
          </p:cNvPicPr>
          <p:nvPr/>
        </p:nvPicPr>
        <p:blipFill>
          <a:blip r:embed="rId3" cstate="print"/>
          <a:srcRect/>
          <a:stretch>
            <a:fillRect/>
          </a:stretch>
        </p:blipFill>
        <p:spPr bwMode="auto">
          <a:xfrm>
            <a:off x="5715000" y="1658938"/>
            <a:ext cx="2857500" cy="4627562"/>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1006475" y="1146175"/>
            <a:ext cx="6989763" cy="1284288"/>
          </a:xfrm>
          <a:prstGeom prst="rect">
            <a:avLst/>
          </a:prstGeom>
          <a:noFill/>
          <a:ln w="9525">
            <a:noFill/>
            <a:miter lim="800000"/>
            <a:headEnd/>
            <a:tailEnd/>
          </a:ln>
          <a:effectLst>
            <a:outerShdw dist="35921" dir="2700000" algn="ctr" rotWithShape="0">
              <a:srgbClr val="144A6F"/>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500" b="1" i="0" u="none" strike="noStrike" kern="0" cap="none" spc="0" normalizeH="0" baseline="0" noProof="0" smtClean="0">
                <a:ln>
                  <a:noFill/>
                </a:ln>
                <a:solidFill>
                  <a:schemeClr val="bg1"/>
                </a:solidFill>
                <a:effectLst/>
                <a:uLnTx/>
                <a:uFillTx/>
                <a:latin typeface="+mj-lt"/>
                <a:ea typeface="+mj-ea"/>
                <a:cs typeface="+mj-cs"/>
              </a:rPr>
              <a:t>Seeking Synchronicity:</a:t>
            </a:r>
            <a:br>
              <a:rPr kumimoji="0" lang="en-US" sz="2500" b="1" i="0" u="none" strike="noStrike" kern="0" cap="none" spc="0" normalizeH="0" baseline="0" noProof="0" smtClean="0">
                <a:ln>
                  <a:noFill/>
                </a:ln>
                <a:solidFill>
                  <a:schemeClr val="bg1"/>
                </a:solidFill>
                <a:effectLst/>
                <a:uLnTx/>
                <a:uFillTx/>
                <a:latin typeface="+mj-lt"/>
                <a:ea typeface="+mj-ea"/>
                <a:cs typeface="+mj-cs"/>
              </a:rPr>
            </a:br>
            <a:r>
              <a:rPr kumimoji="0" lang="en-US" sz="2500" b="1" i="0" u="none" strike="noStrike" kern="0" cap="none" spc="0" normalizeH="0" baseline="0" noProof="0" smtClean="0">
                <a:ln>
                  <a:noFill/>
                </a:ln>
                <a:solidFill>
                  <a:schemeClr val="bg1"/>
                </a:solidFill>
                <a:effectLst/>
                <a:uLnTx/>
                <a:uFillTx/>
                <a:latin typeface="+mj-lt"/>
                <a:ea typeface="+mj-ea"/>
                <a:cs typeface="+mj-cs"/>
              </a:rPr>
              <a:t>Evaluating Virtual Reference Services from User, Non-user, and Librarian Perspectives</a:t>
            </a:r>
            <a:endParaRPr kumimoji="0" lang="en-US" sz="2500" b="1" i="0" u="none" strike="noStrike" kern="0" cap="none" spc="0" normalizeH="0" baseline="0" noProof="0" dirty="0" smtClean="0">
              <a:ln>
                <a:noFill/>
              </a:ln>
              <a:solidFill>
                <a:schemeClr val="bg1"/>
              </a:solidFill>
              <a:effectLst/>
              <a:uLnTx/>
              <a:uFillTx/>
              <a:latin typeface="+mj-lt"/>
              <a:ea typeface="+mj-ea"/>
              <a:cs typeface="+mj-cs"/>
            </a:endParaRPr>
          </a:p>
        </p:txBody>
      </p:sp>
      <p:grpSp>
        <p:nvGrpSpPr>
          <p:cNvPr id="12" name="Group 11"/>
          <p:cNvGrpSpPr/>
          <p:nvPr/>
        </p:nvGrpSpPr>
        <p:grpSpPr>
          <a:xfrm>
            <a:off x="1861707" y="5410753"/>
            <a:ext cx="5333409" cy="728540"/>
            <a:chOff x="1948884" y="5283411"/>
            <a:chExt cx="5333409" cy="728540"/>
          </a:xfrm>
        </p:grpSpPr>
        <p:pic>
          <p:nvPicPr>
            <p:cNvPr id="3" name="Picture 15" descr="Rutgers"/>
            <p:cNvPicPr>
              <a:picLocks noChangeAspect="1" noChangeArrowheads="1"/>
            </p:cNvPicPr>
            <p:nvPr/>
          </p:nvPicPr>
          <p:blipFill>
            <a:blip r:embed="rId3" cstate="print"/>
            <a:srcRect l="62400"/>
            <a:stretch>
              <a:fillRect/>
            </a:stretch>
          </p:blipFill>
          <p:spPr bwMode="auto">
            <a:xfrm>
              <a:off x="3644382" y="5314021"/>
              <a:ext cx="1890966" cy="682625"/>
            </a:xfrm>
            <a:prstGeom prst="rect">
              <a:avLst/>
            </a:prstGeom>
            <a:noFill/>
          </p:spPr>
        </p:pic>
        <p:pic>
          <p:nvPicPr>
            <p:cNvPr id="5" name="Picture 10" descr="IMLS_Logo_Black"/>
            <p:cNvPicPr>
              <a:picLocks noChangeAspect="1" noChangeArrowheads="1"/>
            </p:cNvPicPr>
            <p:nvPr/>
          </p:nvPicPr>
          <p:blipFill>
            <a:blip r:embed="rId4" cstate="print"/>
            <a:srcRect/>
            <a:stretch>
              <a:fillRect/>
            </a:stretch>
          </p:blipFill>
          <p:spPr bwMode="auto">
            <a:xfrm>
              <a:off x="1948884" y="5283411"/>
              <a:ext cx="1588032" cy="713235"/>
            </a:xfrm>
            <a:prstGeom prst="rect">
              <a:avLst/>
            </a:prstGeom>
            <a:noFill/>
          </p:spPr>
        </p:pic>
        <p:pic>
          <p:nvPicPr>
            <p:cNvPr id="10" name="Picture 15" descr="Rutgers"/>
            <p:cNvPicPr>
              <a:picLocks noChangeAspect="1" noChangeArrowheads="1"/>
            </p:cNvPicPr>
            <p:nvPr/>
          </p:nvPicPr>
          <p:blipFill>
            <a:blip r:embed="rId3" cstate="print"/>
            <a:srcRect l="31200" r="37600"/>
            <a:stretch>
              <a:fillRect/>
            </a:stretch>
          </p:blipFill>
          <p:spPr bwMode="auto">
            <a:xfrm>
              <a:off x="5642814" y="5298716"/>
              <a:ext cx="1639479" cy="713235"/>
            </a:xfrm>
            <a:prstGeom prst="rect">
              <a:avLst/>
            </a:prstGeom>
            <a:noFill/>
          </p:spPr>
        </p:pic>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pPr>
              <a:defRPr/>
            </a:pPr>
            <a:r>
              <a:rPr lang="en-US" dirty="0" smtClean="0"/>
              <a:t>Seeking Synchronicity: VRS Users</a:t>
            </a:r>
          </a:p>
        </p:txBody>
      </p:sp>
      <p:sp>
        <p:nvSpPr>
          <p:cNvPr id="44034" name="Content Placeholder 2"/>
          <p:cNvSpPr>
            <a:spLocks noGrp="1"/>
          </p:cNvSpPr>
          <p:nvPr>
            <p:ph idx="4294967295"/>
          </p:nvPr>
        </p:nvSpPr>
        <p:spPr>
          <a:xfrm>
            <a:off x="435237" y="2002530"/>
            <a:ext cx="4992451" cy="4202113"/>
          </a:xfrm>
        </p:spPr>
        <p:txBody>
          <a:bodyPr/>
          <a:lstStyle/>
          <a:p>
            <a:pPr>
              <a:lnSpc>
                <a:spcPct val="100000"/>
              </a:lnSpc>
            </a:pPr>
            <a:r>
              <a:rPr lang="en-US" sz="2800" dirty="0" smtClean="0"/>
              <a:t>Very Important or Important</a:t>
            </a:r>
          </a:p>
          <a:p>
            <a:pPr>
              <a:lnSpc>
                <a:spcPct val="100000"/>
              </a:lnSpc>
              <a:buFontTx/>
              <a:buChar char="•"/>
            </a:pPr>
            <a:r>
              <a:rPr lang="en-US" sz="2400" dirty="0" smtClean="0"/>
              <a:t>Convenience</a:t>
            </a:r>
          </a:p>
          <a:p>
            <a:pPr lvl="1">
              <a:lnSpc>
                <a:spcPct val="100000"/>
              </a:lnSpc>
            </a:pPr>
            <a:r>
              <a:rPr lang="en-US" sz="2000" dirty="0" smtClean="0"/>
              <a:t>97% (n=133) of all respondents</a:t>
            </a:r>
          </a:p>
          <a:p>
            <a:pPr lvl="1">
              <a:lnSpc>
                <a:spcPct val="100000"/>
              </a:lnSpc>
            </a:pPr>
            <a:r>
              <a:rPr lang="en-US" sz="2000" dirty="0" smtClean="0"/>
              <a:t>98% (n=58) of frequent VRS users</a:t>
            </a:r>
          </a:p>
          <a:p>
            <a:pPr>
              <a:lnSpc>
                <a:spcPct val="100000"/>
              </a:lnSpc>
              <a:buFontTx/>
              <a:buChar char="•"/>
            </a:pPr>
            <a:r>
              <a:rPr lang="en-US" sz="2400" dirty="0" smtClean="0"/>
              <a:t>Immediate answers</a:t>
            </a:r>
          </a:p>
          <a:p>
            <a:pPr lvl="1">
              <a:lnSpc>
                <a:spcPct val="100000"/>
              </a:lnSpc>
            </a:pPr>
            <a:r>
              <a:rPr lang="en-US" sz="2000" dirty="0" smtClean="0"/>
              <a:t>89% (n=122) of all respondents</a:t>
            </a:r>
          </a:p>
          <a:p>
            <a:pPr lvl="1">
              <a:lnSpc>
                <a:spcPct val="100000"/>
              </a:lnSpc>
            </a:pPr>
            <a:r>
              <a:rPr lang="en-US" sz="2000" dirty="0" smtClean="0"/>
              <a:t>92% (n=54) of frequent VRS users</a:t>
            </a:r>
          </a:p>
        </p:txBody>
      </p:sp>
      <p:pic>
        <p:nvPicPr>
          <p:cNvPr id="44035" name="Picture 2" descr="http://www.sxc.hu/pic/l/g/go/gokoroko/1241105_38773685.jpg"/>
          <p:cNvPicPr>
            <a:picLocks noChangeAspect="1" noChangeArrowheads="1"/>
          </p:cNvPicPr>
          <p:nvPr/>
        </p:nvPicPr>
        <p:blipFill>
          <a:blip r:embed="rId3" cstate="print"/>
          <a:srcRect/>
          <a:stretch>
            <a:fillRect/>
          </a:stretch>
        </p:blipFill>
        <p:spPr bwMode="auto">
          <a:xfrm>
            <a:off x="5855823" y="2573118"/>
            <a:ext cx="2821313" cy="3762586"/>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34975" y="147638"/>
            <a:ext cx="7417906" cy="1284287"/>
          </a:xfrm>
        </p:spPr>
        <p:txBody>
          <a:bodyPr/>
          <a:lstStyle/>
          <a:p>
            <a:pPr>
              <a:defRPr/>
            </a:pPr>
            <a:r>
              <a:rPr lang="en-US" dirty="0" smtClean="0"/>
              <a:t>Convenience as factor in information seeking: VRS Users</a:t>
            </a:r>
          </a:p>
        </p:txBody>
      </p:sp>
      <p:graphicFrame>
        <p:nvGraphicFramePr>
          <p:cNvPr id="6" name="Chart 5"/>
          <p:cNvGraphicFramePr/>
          <p:nvPr/>
        </p:nvGraphicFramePr>
        <p:xfrm>
          <a:off x="435237" y="1574588"/>
          <a:ext cx="8273526" cy="499264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34975" y="147638"/>
            <a:ext cx="7845847" cy="1284287"/>
          </a:xfrm>
        </p:spPr>
        <p:txBody>
          <a:bodyPr/>
          <a:lstStyle/>
          <a:p>
            <a:pPr>
              <a:defRPr/>
            </a:pPr>
            <a:r>
              <a:rPr lang="en-US" dirty="0" smtClean="0"/>
              <a:t>Factors important when choosing VRS:</a:t>
            </a:r>
            <a:br>
              <a:rPr lang="en-US" dirty="0" smtClean="0"/>
            </a:br>
            <a:r>
              <a:rPr lang="en-US" dirty="0" smtClean="0"/>
              <a:t>VRS Users</a:t>
            </a:r>
            <a:endParaRPr lang="en-US" dirty="0"/>
          </a:p>
        </p:txBody>
      </p:sp>
      <p:graphicFrame>
        <p:nvGraphicFramePr>
          <p:cNvPr id="7" name="Chart 6"/>
          <p:cNvGraphicFramePr/>
          <p:nvPr/>
        </p:nvGraphicFramePr>
        <p:xfrm>
          <a:off x="292590" y="1574588"/>
          <a:ext cx="8558820" cy="499264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975" y="147638"/>
            <a:ext cx="7703200" cy="1284287"/>
          </a:xfrm>
        </p:spPr>
        <p:txBody>
          <a:bodyPr/>
          <a:lstStyle/>
          <a:p>
            <a:pPr>
              <a:defRPr/>
            </a:pPr>
            <a:r>
              <a:rPr lang="en-US" dirty="0" smtClean="0"/>
              <a:t>Factors important when choosing VRS:</a:t>
            </a:r>
            <a:br>
              <a:rPr lang="en-US" dirty="0" smtClean="0"/>
            </a:br>
            <a:r>
              <a:rPr lang="en-US" dirty="0" smtClean="0"/>
              <a:t>VRS Users</a:t>
            </a:r>
            <a:endParaRPr lang="en-US" dirty="0"/>
          </a:p>
        </p:txBody>
      </p:sp>
      <p:graphicFrame>
        <p:nvGraphicFramePr>
          <p:cNvPr id="4" name="Chart 3"/>
          <p:cNvGraphicFramePr/>
          <p:nvPr/>
        </p:nvGraphicFramePr>
        <p:xfrm>
          <a:off x="428625" y="1428751"/>
          <a:ext cx="8286750" cy="500062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590" y="0"/>
            <a:ext cx="7845847" cy="1284287"/>
          </a:xfrm>
        </p:spPr>
        <p:txBody>
          <a:bodyPr/>
          <a:lstStyle/>
          <a:p>
            <a:pPr>
              <a:defRPr/>
            </a:pPr>
            <a:r>
              <a:rPr lang="en-US" dirty="0" smtClean="0"/>
              <a:t>Reasons for chat as first choice for information:</a:t>
            </a:r>
            <a:br>
              <a:rPr lang="en-US" dirty="0" smtClean="0"/>
            </a:br>
            <a:r>
              <a:rPr lang="en-US" dirty="0" smtClean="0"/>
              <a:t>VRS Users</a:t>
            </a:r>
          </a:p>
        </p:txBody>
      </p:sp>
      <p:graphicFrame>
        <p:nvGraphicFramePr>
          <p:cNvPr id="4" name="Chart 3"/>
          <p:cNvGraphicFramePr/>
          <p:nvPr/>
        </p:nvGraphicFramePr>
        <p:xfrm>
          <a:off x="292590" y="1574589"/>
          <a:ext cx="8558820" cy="499264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defRPr/>
            </a:pPr>
            <a:r>
              <a:rPr lang="en-US" dirty="0" smtClean="0"/>
              <a:t>Introduction</a:t>
            </a:r>
          </a:p>
        </p:txBody>
      </p:sp>
      <p:sp>
        <p:nvSpPr>
          <p:cNvPr id="17410" name="Rectangle 3"/>
          <p:cNvSpPr>
            <a:spLocks noGrp="1" noChangeArrowheads="1"/>
          </p:cNvSpPr>
          <p:nvPr>
            <p:ph type="body" idx="1"/>
          </p:nvPr>
        </p:nvSpPr>
        <p:spPr>
          <a:xfrm>
            <a:off x="720531" y="2002530"/>
            <a:ext cx="7702550" cy="2139705"/>
          </a:xfrm>
        </p:spPr>
        <p:txBody>
          <a:bodyPr/>
          <a:lstStyle/>
          <a:p>
            <a:pPr marL="0" indent="12700" eaLnBrk="1" hangingPunct="1"/>
            <a:r>
              <a:rPr lang="en-US" sz="2800" dirty="0" smtClean="0"/>
              <a:t>JISC-funded meta-analysis</a:t>
            </a:r>
          </a:p>
          <a:p>
            <a:pPr marL="0" indent="12700" eaLnBrk="1" hangingPunct="1">
              <a:buFontTx/>
              <a:buChar char="•"/>
            </a:pPr>
            <a:r>
              <a:rPr lang="en-US" sz="2400" i="1" dirty="0" smtClean="0"/>
              <a:t>The Digital Information Seeker:</a:t>
            </a:r>
          </a:p>
          <a:p>
            <a:pPr marL="0" indent="12700" eaLnBrk="1" hangingPunct="1"/>
            <a:r>
              <a:rPr lang="en-US" sz="2200" i="1" dirty="0" smtClean="0"/>
              <a:t>	Report of Findings from Selected OCLC, RIN, and 	JISC User </a:t>
            </a:r>
            <a:r>
              <a:rPr lang="en-US" sz="2200" i="1" dirty="0" err="1" smtClean="0"/>
              <a:t>Behaviour</a:t>
            </a:r>
            <a:r>
              <a:rPr lang="en-US" sz="2200" i="1" dirty="0" smtClean="0"/>
              <a:t> Projects</a:t>
            </a:r>
          </a:p>
        </p:txBody>
      </p:sp>
      <p:pic>
        <p:nvPicPr>
          <p:cNvPr id="17411" name="Picture 4" descr="http://www.sxc.hu/pic/l/c/cj/cjluc/1223680_18544169.jpg"/>
          <p:cNvPicPr>
            <a:picLocks noChangeAspect="1" noChangeArrowheads="1"/>
          </p:cNvPicPr>
          <p:nvPr/>
        </p:nvPicPr>
        <p:blipFill>
          <a:blip r:embed="rId3" cstate="print"/>
          <a:srcRect/>
          <a:stretch>
            <a:fillRect/>
          </a:stretch>
        </p:blipFill>
        <p:spPr bwMode="auto">
          <a:xfrm>
            <a:off x="571500" y="4857750"/>
            <a:ext cx="8001000" cy="1428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Comparing specific aspects of </a:t>
            </a:r>
            <a:r>
              <a:rPr lang="en-US" dirty="0" err="1" smtClean="0"/>
              <a:t>FtF</a:t>
            </a:r>
            <a:r>
              <a:rPr lang="en-US" dirty="0" smtClean="0"/>
              <a:t>:</a:t>
            </a:r>
            <a:br>
              <a:rPr lang="en-US" dirty="0" smtClean="0"/>
            </a:br>
            <a:r>
              <a:rPr lang="en-US" dirty="0" smtClean="0"/>
              <a:t>VRS Non-Users</a:t>
            </a:r>
          </a:p>
        </p:txBody>
      </p:sp>
      <p:sp>
        <p:nvSpPr>
          <p:cNvPr id="52226" name="Content Placeholder 3"/>
          <p:cNvSpPr>
            <a:spLocks noGrp="1"/>
          </p:cNvSpPr>
          <p:nvPr>
            <p:ph idx="1"/>
          </p:nvPr>
        </p:nvSpPr>
        <p:spPr>
          <a:xfrm>
            <a:off x="685800" y="1868488"/>
            <a:ext cx="7702550" cy="4202112"/>
          </a:xfrm>
        </p:spPr>
        <p:txBody>
          <a:bodyPr/>
          <a:lstStyle/>
          <a:p>
            <a:pPr>
              <a:lnSpc>
                <a:spcPct val="100000"/>
              </a:lnSpc>
            </a:pPr>
            <a:endParaRPr lang="en-US" dirty="0" smtClean="0"/>
          </a:p>
          <a:p>
            <a:pPr>
              <a:lnSpc>
                <a:spcPct val="100000"/>
              </a:lnSpc>
            </a:pPr>
            <a:r>
              <a:rPr lang="en-US" dirty="0" smtClean="0"/>
              <a:t>Convenience of my access to </a:t>
            </a:r>
            <a:r>
              <a:rPr lang="en-US" dirty="0" err="1" smtClean="0"/>
              <a:t>FtF</a:t>
            </a:r>
            <a:r>
              <a:rPr lang="en-US" dirty="0" smtClean="0"/>
              <a:t> reference help is</a:t>
            </a:r>
          </a:p>
          <a:p>
            <a:pPr lvl="1">
              <a:lnSpc>
                <a:spcPct val="100000"/>
              </a:lnSpc>
            </a:pPr>
            <a:r>
              <a:rPr lang="en-US" dirty="0" smtClean="0"/>
              <a:t>45%, (n=83) Excellent or very good </a:t>
            </a:r>
          </a:p>
          <a:p>
            <a:pPr>
              <a:lnSpc>
                <a:spcPct val="100000"/>
              </a:lnSpc>
              <a:spcBef>
                <a:spcPct val="30000"/>
              </a:spcBef>
              <a:buClrTx/>
            </a:pPr>
            <a:endParaRPr lang="en-US" dirty="0" smtClean="0">
              <a:solidFill>
                <a:srgbClr val="000000"/>
              </a:solidFill>
            </a:endParaRPr>
          </a:p>
          <a:p>
            <a:pPr>
              <a:lnSpc>
                <a:spcPct val="100000"/>
              </a:lnSpc>
              <a:spcBef>
                <a:spcPct val="30000"/>
              </a:spcBef>
              <a:buClrTx/>
            </a:pPr>
            <a:r>
              <a:rPr lang="en-US" dirty="0" smtClean="0">
                <a:solidFill>
                  <a:srgbClr val="000000"/>
                </a:solidFill>
              </a:rPr>
              <a:t>Don’t choose chat reference because it may be unavailable when needed</a:t>
            </a:r>
          </a:p>
          <a:p>
            <a:pPr lvl="1">
              <a:lnSpc>
                <a:spcPct val="100000"/>
              </a:lnSpc>
              <a:spcBef>
                <a:spcPct val="30000"/>
              </a:spcBef>
            </a:pPr>
            <a:r>
              <a:rPr lang="en-US" dirty="0" smtClean="0">
                <a:solidFill>
                  <a:srgbClr val="000000"/>
                </a:solidFill>
              </a:rPr>
              <a:t>  60%, (n=110) </a:t>
            </a:r>
          </a:p>
          <a:p>
            <a:pPr lvl="1">
              <a:lnSpc>
                <a:spcPct val="100000"/>
              </a:lnSpc>
              <a:spcBef>
                <a:spcPct val="30000"/>
              </a:spcBef>
              <a:buFontTx/>
              <a:buNone/>
            </a:pPr>
            <a:r>
              <a:rPr lang="en-US" dirty="0" smtClean="0">
                <a:solidFill>
                  <a:srgbClr val="000000"/>
                </a:solidFill>
              </a:rPr>
              <a:t>       Strongly agree or agree</a:t>
            </a:r>
          </a:p>
          <a:p>
            <a:endParaRPr lang="en-US" dirty="0" smtClean="0"/>
          </a:p>
          <a:p>
            <a:endParaRPr lang="en-US" dirty="0" smtClean="0"/>
          </a:p>
          <a:p>
            <a:r>
              <a:rPr lang="en-US" sz="1600" dirty="0" smtClean="0"/>
              <a:t>* VRS non-users (N=184)</a:t>
            </a:r>
            <a:endParaRPr lang="en-US" dirty="0" smtClean="0"/>
          </a:p>
        </p:txBody>
      </p:sp>
      <p:pic>
        <p:nvPicPr>
          <p:cNvPr id="52227" name="Picture 2" descr="\\oclc\data\OCLCResearch\Dublin\Home\hoode\My Documents\My Pictures\Microsoft Clip Organizer\00430829.jpg"/>
          <p:cNvPicPr>
            <a:picLocks noChangeAspect="1" noChangeArrowheads="1"/>
          </p:cNvPicPr>
          <p:nvPr/>
        </p:nvPicPr>
        <p:blipFill>
          <a:blip r:embed="rId3" cstate="print"/>
          <a:srcRect/>
          <a:stretch>
            <a:fillRect/>
          </a:stretch>
        </p:blipFill>
        <p:spPr bwMode="auto">
          <a:xfrm>
            <a:off x="4714875" y="3968750"/>
            <a:ext cx="3857625" cy="25654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Comparing specific features of other formats:</a:t>
            </a:r>
            <a:br>
              <a:rPr lang="en-US" dirty="0" smtClean="0"/>
            </a:br>
            <a:r>
              <a:rPr lang="en-US" dirty="0" smtClean="0"/>
              <a:t>VRS Non-Users</a:t>
            </a:r>
          </a:p>
        </p:txBody>
      </p:sp>
      <p:graphicFrame>
        <p:nvGraphicFramePr>
          <p:cNvPr id="4" name="Chart 3"/>
          <p:cNvGraphicFramePr/>
          <p:nvPr/>
        </p:nvGraphicFramePr>
        <p:xfrm>
          <a:off x="428624" y="1714499"/>
          <a:ext cx="8143875" cy="471487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975" y="147638"/>
            <a:ext cx="7845847" cy="1284287"/>
          </a:xfrm>
        </p:spPr>
        <p:txBody>
          <a:bodyPr/>
          <a:lstStyle/>
          <a:p>
            <a:pPr>
              <a:defRPr/>
            </a:pPr>
            <a:r>
              <a:rPr lang="en-US" dirty="0" smtClean="0"/>
              <a:t>Convenience as factor in choosing information sources: </a:t>
            </a:r>
            <a:br>
              <a:rPr lang="en-US" dirty="0" smtClean="0"/>
            </a:br>
            <a:r>
              <a:rPr lang="en-US" dirty="0" smtClean="0"/>
              <a:t>VRS Non-Users</a:t>
            </a:r>
          </a:p>
        </p:txBody>
      </p:sp>
      <p:graphicFrame>
        <p:nvGraphicFramePr>
          <p:cNvPr id="5" name="Chart 4"/>
          <p:cNvGraphicFramePr/>
          <p:nvPr/>
        </p:nvGraphicFramePr>
        <p:xfrm>
          <a:off x="292590" y="1574588"/>
          <a:ext cx="8558820" cy="499264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Alternatives to the library and why:</a:t>
            </a:r>
            <a:br>
              <a:rPr lang="en-US" dirty="0" smtClean="0"/>
            </a:br>
            <a:r>
              <a:rPr lang="en-US" dirty="0" smtClean="0"/>
              <a:t>VRS Non-Users</a:t>
            </a:r>
          </a:p>
        </p:txBody>
      </p:sp>
      <p:graphicFrame>
        <p:nvGraphicFramePr>
          <p:cNvPr id="5" name="Chart 4"/>
          <p:cNvGraphicFramePr/>
          <p:nvPr/>
        </p:nvGraphicFramePr>
        <p:xfrm>
          <a:off x="292590" y="1574588"/>
          <a:ext cx="8558820" cy="499264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Possible reasons for trying chat:</a:t>
            </a:r>
            <a:br>
              <a:rPr lang="en-US" dirty="0" smtClean="0"/>
            </a:br>
            <a:r>
              <a:rPr lang="en-US" dirty="0" smtClean="0"/>
              <a:t>VRS Non-Users</a:t>
            </a:r>
          </a:p>
        </p:txBody>
      </p:sp>
      <p:graphicFrame>
        <p:nvGraphicFramePr>
          <p:cNvPr id="5" name="Chart 4"/>
          <p:cNvGraphicFramePr/>
          <p:nvPr/>
        </p:nvGraphicFramePr>
        <p:xfrm>
          <a:off x="292590" y="1574588"/>
          <a:ext cx="8416173" cy="499264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Implications for Practice</a:t>
            </a:r>
            <a:endParaRPr lang="en-US" dirty="0"/>
          </a:p>
        </p:txBody>
      </p:sp>
      <p:sp>
        <p:nvSpPr>
          <p:cNvPr id="64514" name="Content Placeholder 2"/>
          <p:cNvSpPr>
            <a:spLocks noGrp="1"/>
          </p:cNvSpPr>
          <p:nvPr>
            <p:ph idx="1"/>
          </p:nvPr>
        </p:nvSpPr>
        <p:spPr>
          <a:xfrm>
            <a:off x="720725" y="1936750"/>
            <a:ext cx="5705475" cy="4202113"/>
          </a:xfrm>
        </p:spPr>
        <p:txBody>
          <a:bodyPr/>
          <a:lstStyle/>
          <a:p>
            <a:pPr>
              <a:buFontTx/>
              <a:buChar char="•"/>
            </a:pPr>
            <a:r>
              <a:rPr lang="en-US" dirty="0" smtClean="0"/>
              <a:t>Make library experience more like the Web</a:t>
            </a:r>
          </a:p>
          <a:p>
            <a:pPr lvl="1"/>
            <a:r>
              <a:rPr lang="en-US" dirty="0" smtClean="0"/>
              <a:t>Google, Amazon.com, iTunes</a:t>
            </a:r>
          </a:p>
          <a:p>
            <a:pPr>
              <a:buFontTx/>
              <a:buChar char="•"/>
            </a:pPr>
            <a:r>
              <a:rPr lang="en-US" dirty="0" smtClean="0"/>
              <a:t>Provide more authoritative, reliable digital sources</a:t>
            </a:r>
          </a:p>
          <a:p>
            <a:pPr lvl="1"/>
            <a:r>
              <a:rPr lang="en-US" dirty="0" smtClean="0"/>
              <a:t>e-journals, data sets, VREs, open source materials, multimedia objects, blogs </a:t>
            </a:r>
          </a:p>
          <a:p>
            <a:pPr>
              <a:buFontTx/>
              <a:buChar char="•"/>
            </a:pPr>
            <a:r>
              <a:rPr lang="en-US" dirty="0" smtClean="0"/>
              <a:t>Advertise library brand better</a:t>
            </a:r>
          </a:p>
          <a:p>
            <a:pPr>
              <a:buFontTx/>
              <a:buChar char="•"/>
            </a:pPr>
            <a:r>
              <a:rPr lang="en-US" dirty="0" smtClean="0"/>
              <a:t>Develop economic model for resources</a:t>
            </a:r>
          </a:p>
        </p:txBody>
      </p:sp>
      <p:pic>
        <p:nvPicPr>
          <p:cNvPr id="64515" name="Picture 2" descr="\\oclc\data\OCLCResearch\Dublin\Home\hoode\My Documents\My Pictures\Microsoft Clip Organizer\j0440386.png"/>
          <p:cNvPicPr>
            <a:picLocks noChangeAspect="1" noChangeArrowheads="1"/>
          </p:cNvPicPr>
          <p:nvPr/>
        </p:nvPicPr>
        <p:blipFill>
          <a:blip r:embed="rId3" cstate="print"/>
          <a:srcRect/>
          <a:stretch>
            <a:fillRect/>
          </a:stretch>
        </p:blipFill>
        <p:spPr bwMode="auto">
          <a:xfrm>
            <a:off x="6000750" y="2857500"/>
            <a:ext cx="2743200" cy="274320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mtClean="0"/>
              <a:t>Implications for Research</a:t>
            </a:r>
          </a:p>
        </p:txBody>
      </p:sp>
      <p:sp>
        <p:nvSpPr>
          <p:cNvPr id="66562" name="Content Placeholder 2"/>
          <p:cNvSpPr>
            <a:spLocks noGrp="1"/>
          </p:cNvSpPr>
          <p:nvPr>
            <p:ph idx="1"/>
          </p:nvPr>
        </p:nvSpPr>
        <p:spPr>
          <a:xfrm>
            <a:off x="720725" y="1936750"/>
            <a:ext cx="4565650" cy="4492625"/>
          </a:xfrm>
        </p:spPr>
        <p:txBody>
          <a:bodyPr/>
          <a:lstStyle/>
          <a:p>
            <a:r>
              <a:rPr lang="en-US" dirty="0" smtClean="0"/>
              <a:t>Investigate how and why people get  information in different contexts and situations </a:t>
            </a:r>
          </a:p>
          <a:p>
            <a:endParaRPr lang="en-US" dirty="0" smtClean="0"/>
          </a:p>
          <a:p>
            <a:r>
              <a:rPr lang="en-US" dirty="0" smtClean="0"/>
              <a:t>Theoretical research combining individual and social factors that influence information-seeking behaviors</a:t>
            </a:r>
          </a:p>
          <a:p>
            <a:endParaRPr lang="en-US" dirty="0" smtClean="0"/>
          </a:p>
          <a:p>
            <a:endParaRPr lang="en-US" dirty="0" smtClean="0"/>
          </a:p>
        </p:txBody>
      </p:sp>
      <p:pic>
        <p:nvPicPr>
          <p:cNvPr id="66563" name="Picture 3" descr="\\oclc\data\OCLCResearch\Dublin\Home\hoode\My Documents\My Pictures\Microsoft Clip Organizer\j0427807.jpg"/>
          <p:cNvPicPr>
            <a:picLocks noChangeAspect="1" noChangeArrowheads="1"/>
          </p:cNvPicPr>
          <p:nvPr/>
        </p:nvPicPr>
        <p:blipFill>
          <a:blip r:embed="rId3" cstate="print"/>
          <a:srcRect/>
          <a:stretch>
            <a:fillRect/>
          </a:stretch>
        </p:blipFill>
        <p:spPr bwMode="auto">
          <a:xfrm>
            <a:off x="5572125" y="1571625"/>
            <a:ext cx="3143250" cy="4887913"/>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434975" y="147638"/>
            <a:ext cx="7561263" cy="1284287"/>
          </a:xfrm>
        </p:spPr>
        <p:txBody>
          <a:bodyPr/>
          <a:lstStyle/>
          <a:p>
            <a:pPr>
              <a:defRPr/>
            </a:pPr>
            <a:r>
              <a:rPr lang="en-US" sz="2000" dirty="0" smtClean="0"/>
              <a:t>Connaway, LS &amp; Dickey, TJ.  (2010). </a:t>
            </a:r>
            <a:r>
              <a:rPr lang="en-US" sz="2000" i="1" dirty="0" smtClean="0"/>
              <a:t>The Digital Information Seeker: Report of Findings from Selected OCLC, RIN,         and JISC User </a:t>
            </a:r>
            <a:r>
              <a:rPr lang="en-US" sz="2000" i="1" dirty="0" err="1" smtClean="0"/>
              <a:t>Behaviour</a:t>
            </a:r>
            <a:r>
              <a:rPr lang="en-US" sz="2000" i="1" dirty="0" smtClean="0"/>
              <a:t> Projects</a:t>
            </a:r>
            <a:r>
              <a:rPr lang="en-US" sz="2000" dirty="0" smtClean="0"/>
              <a:t>. London: HECFCE.</a:t>
            </a:r>
          </a:p>
        </p:txBody>
      </p:sp>
      <p:sp>
        <p:nvSpPr>
          <p:cNvPr id="68610" name="Rectangle 4"/>
          <p:cNvSpPr>
            <a:spLocks noGrp="1" noChangeArrowheads="1"/>
          </p:cNvSpPr>
          <p:nvPr>
            <p:ph type="body" sz="half" idx="1"/>
          </p:nvPr>
        </p:nvSpPr>
        <p:spPr>
          <a:xfrm>
            <a:off x="292590" y="1574589"/>
            <a:ext cx="8558820" cy="4564265"/>
          </a:xfrm>
        </p:spPr>
        <p:txBody>
          <a:bodyPr/>
          <a:lstStyle/>
          <a:p>
            <a:pPr marL="12700" indent="0">
              <a:lnSpc>
                <a:spcPct val="110000"/>
              </a:lnSpc>
              <a:buFontTx/>
              <a:buChar char="•"/>
            </a:pPr>
            <a:r>
              <a:rPr lang="en-US" sz="1800" i="1" dirty="0" smtClean="0"/>
              <a:t>Perceptions of libraries and information resources</a:t>
            </a:r>
            <a:r>
              <a:rPr lang="en-US" sz="1800" dirty="0" smtClean="0"/>
              <a:t> (OCLC, December 2005). </a:t>
            </a:r>
          </a:p>
          <a:p>
            <a:pPr marL="12700" indent="0">
              <a:lnSpc>
                <a:spcPct val="110000"/>
              </a:lnSpc>
              <a:buFontTx/>
              <a:buChar char="•"/>
            </a:pPr>
            <a:r>
              <a:rPr lang="en-US" sz="1800" i="1" dirty="0" smtClean="0"/>
              <a:t>College students’ perceptions of libraries and information resources</a:t>
            </a:r>
            <a:r>
              <a:rPr lang="en-US" sz="1800" dirty="0" smtClean="0"/>
              <a:t> (OCLC, April 2006).</a:t>
            </a:r>
          </a:p>
          <a:p>
            <a:pPr marL="12700" indent="0">
              <a:lnSpc>
                <a:spcPct val="110000"/>
              </a:lnSpc>
              <a:buFontTx/>
              <a:buChar char="•"/>
            </a:pPr>
            <a:r>
              <a:rPr lang="en-US" sz="1800" i="1" dirty="0" smtClean="0"/>
              <a:t>Sense-making the information confluence: The whys and </a:t>
            </a:r>
            <a:r>
              <a:rPr lang="en-US" sz="1800" i="1" dirty="0" err="1" smtClean="0"/>
              <a:t>hows</a:t>
            </a:r>
            <a:r>
              <a:rPr lang="en-US" sz="1800" i="1" dirty="0" smtClean="0"/>
              <a:t> of college and university user </a:t>
            </a:r>
            <a:r>
              <a:rPr lang="en-US" sz="1800" i="1" dirty="0" err="1" smtClean="0"/>
              <a:t>satisficing</a:t>
            </a:r>
            <a:r>
              <a:rPr lang="en-US" sz="1800" i="1" dirty="0" smtClean="0"/>
              <a:t> of information needs</a:t>
            </a:r>
            <a:r>
              <a:rPr lang="en-US" sz="1800" dirty="0" smtClean="0"/>
              <a:t> (IMLS/Ohio State University/OCLC, July 2006). </a:t>
            </a:r>
          </a:p>
          <a:p>
            <a:pPr marL="12700" indent="0">
              <a:lnSpc>
                <a:spcPct val="110000"/>
              </a:lnSpc>
              <a:buFontTx/>
              <a:buChar char="•"/>
            </a:pPr>
            <a:r>
              <a:rPr lang="en-US" sz="1800" i="1" dirty="0" smtClean="0"/>
              <a:t>Researchers and discovery services: </a:t>
            </a:r>
            <a:r>
              <a:rPr lang="en-US" sz="1800" i="1" dirty="0" err="1" smtClean="0"/>
              <a:t>Behaviour</a:t>
            </a:r>
            <a:r>
              <a:rPr lang="en-US" sz="1800" i="1" dirty="0" smtClean="0"/>
              <a:t>, perceptions and needs</a:t>
            </a:r>
            <a:r>
              <a:rPr lang="en-US" sz="1800" dirty="0" smtClean="0"/>
              <a:t> (RIN, November 2006). </a:t>
            </a:r>
          </a:p>
          <a:p>
            <a:pPr marL="12700" indent="0">
              <a:lnSpc>
                <a:spcPct val="110000"/>
              </a:lnSpc>
              <a:buFontTx/>
              <a:buChar char="•"/>
            </a:pPr>
            <a:r>
              <a:rPr lang="en-US" sz="1800" i="1" dirty="0" smtClean="0"/>
              <a:t>Researchers’ use of academic libraries and their services</a:t>
            </a:r>
            <a:r>
              <a:rPr lang="en-US" sz="1800" dirty="0" smtClean="0"/>
              <a:t> (RIN/CURL, April 2007). </a:t>
            </a:r>
          </a:p>
          <a:p>
            <a:pPr marL="12700" indent="0">
              <a:lnSpc>
                <a:spcPct val="110000"/>
              </a:lnSpc>
              <a:buFontTx/>
              <a:buChar char="•"/>
            </a:pPr>
            <a:r>
              <a:rPr lang="en-US" sz="1800" i="1" dirty="0" smtClean="0"/>
              <a:t>Information </a:t>
            </a:r>
            <a:r>
              <a:rPr lang="en-US" sz="1800" i="1" dirty="0" err="1" smtClean="0"/>
              <a:t>behaviour</a:t>
            </a:r>
            <a:r>
              <a:rPr lang="en-US" sz="1800" i="1" dirty="0" smtClean="0"/>
              <a:t> of the researcher of the future</a:t>
            </a:r>
            <a:r>
              <a:rPr lang="en-US" sz="1800" dirty="0" smtClean="0"/>
              <a:t> (CIBER/UCL, commissioned by BL and JISC, January 2008).</a:t>
            </a:r>
          </a:p>
          <a:p>
            <a:pPr marL="12700" indent="0">
              <a:lnSpc>
                <a:spcPct val="110000"/>
              </a:lnSpc>
              <a:buFontTx/>
              <a:buChar char="•"/>
            </a:pPr>
            <a:endParaRPr lang="en-US" sz="1800" dirty="0" smtClean="0"/>
          </a:p>
        </p:txBody>
      </p:sp>
      <p:sp>
        <p:nvSpPr>
          <p:cNvPr id="68612" name="Text Box 6"/>
          <p:cNvSpPr txBox="1">
            <a:spLocks noChangeArrowheads="1"/>
          </p:cNvSpPr>
          <p:nvPr/>
        </p:nvSpPr>
        <p:spPr bwMode="auto">
          <a:xfrm>
            <a:off x="435237" y="6281940"/>
            <a:ext cx="8274050" cy="304800"/>
          </a:xfrm>
          <a:prstGeom prst="rect">
            <a:avLst/>
          </a:prstGeom>
          <a:noFill/>
          <a:ln w="9525">
            <a:noFill/>
            <a:miter lim="800000"/>
            <a:headEnd/>
            <a:tailEnd/>
          </a:ln>
        </p:spPr>
        <p:txBody>
          <a:bodyPr>
            <a:spAutoFit/>
          </a:bodyPr>
          <a:lstStyle/>
          <a:p>
            <a:pPr algn="ctr"/>
            <a:r>
              <a:rPr lang="en-US" sz="1400" dirty="0">
                <a:hlinkClick r:id="rId3"/>
              </a:rPr>
              <a:t>http://www.jisc.ac.uk/media/documents/publications/reports/2010/digitalinformationseekerreport.pdf</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590" y="290766"/>
            <a:ext cx="7703200" cy="1284287"/>
          </a:xfrm>
        </p:spPr>
        <p:txBody>
          <a:bodyPr/>
          <a:lstStyle/>
          <a:p>
            <a:r>
              <a:rPr lang="en-US" sz="2000" dirty="0" smtClean="0"/>
              <a:t>Connaway, LS &amp; Dickey, TJ.  (2010). </a:t>
            </a:r>
            <a:r>
              <a:rPr lang="en-US" sz="2000" i="1" dirty="0" smtClean="0"/>
              <a:t>The Digital Information Seeker: Report of Findings from Selected OCLC, RIN, and JISC User </a:t>
            </a:r>
            <a:r>
              <a:rPr lang="en-US" sz="2000" i="1" dirty="0" err="1" smtClean="0"/>
              <a:t>Behaviour</a:t>
            </a:r>
            <a:r>
              <a:rPr lang="en-US" sz="2000" i="1" dirty="0" smtClean="0"/>
              <a:t> Projects</a:t>
            </a:r>
            <a:r>
              <a:rPr lang="en-US" sz="2000" dirty="0" smtClean="0"/>
              <a:t>. London: HECFCE</a:t>
            </a:r>
            <a:endParaRPr lang="en-US" sz="2000" dirty="0"/>
          </a:p>
        </p:txBody>
      </p:sp>
      <p:sp>
        <p:nvSpPr>
          <p:cNvPr id="3" name="Content Placeholder 2"/>
          <p:cNvSpPr>
            <a:spLocks noGrp="1"/>
          </p:cNvSpPr>
          <p:nvPr>
            <p:ph idx="1"/>
          </p:nvPr>
        </p:nvSpPr>
        <p:spPr>
          <a:xfrm>
            <a:off x="292589" y="1574589"/>
            <a:ext cx="8851411" cy="5705880"/>
          </a:xfrm>
        </p:spPr>
        <p:txBody>
          <a:bodyPr/>
          <a:lstStyle/>
          <a:p>
            <a:pPr marL="12700" indent="0">
              <a:lnSpc>
                <a:spcPct val="100000"/>
              </a:lnSpc>
              <a:buFontTx/>
              <a:buChar char="•"/>
            </a:pPr>
            <a:endParaRPr lang="en-US" sz="2000" i="1" dirty="0" smtClean="0"/>
          </a:p>
          <a:p>
            <a:pPr marL="12700" indent="0">
              <a:lnSpc>
                <a:spcPct val="100000"/>
              </a:lnSpc>
              <a:buFontTx/>
              <a:buChar char="•"/>
            </a:pPr>
            <a:r>
              <a:rPr lang="en-US" sz="2000" i="1" dirty="0" smtClean="0"/>
              <a:t>Seeking synchronicity: Evaluating virtual reference services from user, non-user and librarian perspectives</a:t>
            </a:r>
            <a:r>
              <a:rPr lang="en-US" sz="2000" dirty="0" smtClean="0"/>
              <a:t> (OCLC/ IMLS/ Rutgers, June 2008). </a:t>
            </a:r>
          </a:p>
          <a:p>
            <a:pPr marL="12700" indent="0">
              <a:lnSpc>
                <a:spcPct val="100000"/>
              </a:lnSpc>
              <a:buFontTx/>
              <a:buChar char="•"/>
            </a:pPr>
            <a:r>
              <a:rPr lang="en-US" sz="2000" i="1" dirty="0" smtClean="0"/>
              <a:t>Online catalogs: What users and librarians want</a:t>
            </a:r>
            <a:r>
              <a:rPr lang="en-US" sz="2000" dirty="0" smtClean="0"/>
              <a:t> (OCLC. March 2009). </a:t>
            </a:r>
          </a:p>
          <a:p>
            <a:pPr marL="12700" indent="0">
              <a:lnSpc>
                <a:spcPct val="100000"/>
              </a:lnSpc>
              <a:buFontTx/>
              <a:buChar char="•"/>
            </a:pPr>
            <a:r>
              <a:rPr lang="en-US" sz="2000" i="1" dirty="0" smtClean="0"/>
              <a:t>E-journals: Their use, value and impact</a:t>
            </a:r>
            <a:r>
              <a:rPr lang="en-US" sz="2000" dirty="0" smtClean="0"/>
              <a:t> (RIN, April 2009). </a:t>
            </a:r>
          </a:p>
          <a:p>
            <a:pPr marL="12700" indent="0">
              <a:lnSpc>
                <a:spcPct val="100000"/>
              </a:lnSpc>
              <a:buFontTx/>
              <a:buChar char="•"/>
            </a:pPr>
            <a:r>
              <a:rPr lang="en-US" sz="2000" i="1" dirty="0" smtClean="0"/>
              <a:t>JISC national e-books observatory project: Key findings and recommendations</a:t>
            </a:r>
            <a:r>
              <a:rPr lang="en-US" sz="2000" dirty="0" smtClean="0"/>
              <a:t> (JISC/UCL, November 2009).</a:t>
            </a:r>
          </a:p>
          <a:p>
            <a:pPr marL="12700" indent="0">
              <a:lnSpc>
                <a:spcPct val="100000"/>
              </a:lnSpc>
              <a:buFontTx/>
              <a:buChar char="•"/>
            </a:pPr>
            <a:r>
              <a:rPr lang="en-US" sz="2000" i="1" dirty="0" smtClean="0"/>
              <a:t>Students’ use of research content in teaching and learning</a:t>
            </a:r>
            <a:r>
              <a:rPr lang="en-US" sz="2000" dirty="0" smtClean="0"/>
              <a:t> (JISC, November 2009). </a:t>
            </a:r>
          </a:p>
          <a:p>
            <a:pPr marL="12700" indent="0">
              <a:lnSpc>
                <a:spcPct val="100000"/>
              </a:lnSpc>
              <a:buFontTx/>
              <a:buChar char="•"/>
            </a:pPr>
            <a:r>
              <a:rPr lang="en-US" sz="2000" i="1" dirty="0" smtClean="0"/>
              <a:t>User </a:t>
            </a:r>
            <a:r>
              <a:rPr lang="en-US" sz="2000" i="1" dirty="0" err="1" smtClean="0"/>
              <a:t>behaviour</a:t>
            </a:r>
            <a:r>
              <a:rPr lang="en-US" sz="2000" i="1" dirty="0" smtClean="0"/>
              <a:t> in resource discovery</a:t>
            </a:r>
            <a:r>
              <a:rPr lang="en-US" sz="2000" dirty="0" smtClean="0"/>
              <a:t> (JISC, November 2009).</a:t>
            </a:r>
          </a:p>
          <a:p>
            <a:pPr marL="12700" indent="0">
              <a:lnSpc>
                <a:spcPct val="100000"/>
              </a:lnSpc>
            </a:pPr>
            <a:endParaRPr lang="en-US" sz="2000" dirty="0" smtClean="0"/>
          </a:p>
          <a:p>
            <a:pPr marL="12700" indent="0">
              <a:lnSpc>
                <a:spcPct val="100000"/>
              </a:lnSpc>
            </a:pPr>
            <a:r>
              <a:rPr lang="en-US" sz="1400" dirty="0" smtClean="0">
                <a:hlinkClick r:id="rId3"/>
              </a:rPr>
              <a:t>http://www.jisc.ac.uk/media/documents/publications/reports/2010/digitalinformationseekerreport.pdf</a:t>
            </a:r>
            <a:endParaRPr lang="en-US" sz="1400" dirty="0" smtClean="0"/>
          </a:p>
          <a:p>
            <a:pPr marL="12700" indent="0">
              <a:lnSpc>
                <a:spcPct val="100000"/>
              </a:lnSpc>
            </a:pPr>
            <a:endParaRPr lang="en-US" sz="22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3"/>
          <p:cNvSpPr>
            <a:spLocks noGrp="1" noChangeArrowheads="1"/>
          </p:cNvSpPr>
          <p:nvPr>
            <p:ph type="subTitle" idx="1"/>
          </p:nvPr>
        </p:nvSpPr>
        <p:spPr>
          <a:xfrm>
            <a:off x="571500" y="1571625"/>
            <a:ext cx="7988300" cy="930275"/>
          </a:xfrm>
        </p:spPr>
        <p:txBody>
          <a:bodyPr/>
          <a:lstStyle/>
          <a:p>
            <a:pPr algn="ctr" eaLnBrk="1" hangingPunct="1"/>
            <a:r>
              <a:rPr lang="en-US" sz="3400" smtClean="0">
                <a:solidFill>
                  <a:schemeClr val="bg1"/>
                </a:solidFill>
              </a:rPr>
              <a:t>Questions</a:t>
            </a:r>
          </a:p>
        </p:txBody>
      </p:sp>
      <p:pic>
        <p:nvPicPr>
          <p:cNvPr id="69634" name="Picture 1" descr="\\oclc\data\OCLCResearch\Dublin\Home\hoode\My Documents\My Pictures\Microsoft Clip Organizer\00433797.png"/>
          <p:cNvPicPr>
            <a:picLocks noChangeAspect="1" noChangeArrowheads="1"/>
          </p:cNvPicPr>
          <p:nvPr/>
        </p:nvPicPr>
        <p:blipFill>
          <a:blip r:embed="rId3" cstate="print"/>
          <a:srcRect/>
          <a:stretch>
            <a:fillRect/>
          </a:stretch>
        </p:blipFill>
        <p:spPr bwMode="auto">
          <a:xfrm>
            <a:off x="3429000" y="3143250"/>
            <a:ext cx="2286000" cy="22860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mtClean="0"/>
              <a:t>Theoretical Framework for Convenience</a:t>
            </a:r>
          </a:p>
        </p:txBody>
      </p:sp>
      <p:sp>
        <p:nvSpPr>
          <p:cNvPr id="19458" name="Rectangle 6"/>
          <p:cNvSpPr>
            <a:spLocks noGrp="1" noChangeArrowheads="1"/>
          </p:cNvSpPr>
          <p:nvPr>
            <p:ph type="body" idx="4294967295"/>
          </p:nvPr>
        </p:nvSpPr>
        <p:spPr/>
        <p:txBody>
          <a:bodyPr/>
          <a:lstStyle/>
          <a:p>
            <a:endParaRPr lang="en-US" smtClean="0"/>
          </a:p>
          <a:p>
            <a:pPr>
              <a:buFontTx/>
              <a:buChar char="•"/>
            </a:pPr>
            <a:r>
              <a:rPr lang="en-US" sz="2400" smtClean="0"/>
              <a:t>Rational Choice Theory</a:t>
            </a:r>
          </a:p>
          <a:p>
            <a:pPr lvl="1"/>
            <a:r>
              <a:rPr lang="en-US" sz="2000" smtClean="0"/>
              <a:t>Green, S.L. (2002). </a:t>
            </a:r>
            <a:r>
              <a:rPr lang="en-US" sz="2000" i="1" smtClean="0"/>
              <a:t>Rational choice theory</a:t>
            </a:r>
            <a:r>
              <a:rPr lang="en-US" sz="2000" smtClean="0"/>
              <a:t>.</a:t>
            </a:r>
          </a:p>
          <a:p>
            <a:pPr lvl="1"/>
            <a:endParaRPr lang="en-US" sz="2000" smtClean="0"/>
          </a:p>
          <a:p>
            <a:pPr>
              <a:buFontTx/>
              <a:buChar char="•"/>
            </a:pPr>
            <a:r>
              <a:rPr lang="en-US" sz="2400" smtClean="0"/>
              <a:t>“Satisficing” behavior</a:t>
            </a:r>
          </a:p>
          <a:p>
            <a:pPr lvl="1"/>
            <a:r>
              <a:rPr lang="en-US" sz="2000" smtClean="0"/>
              <a:t>Prabha, et al. (2007). What is enough? Satisficing information needs. </a:t>
            </a:r>
            <a:r>
              <a:rPr lang="en-US" sz="2000" i="1" smtClean="0"/>
              <a:t>JDoc</a:t>
            </a:r>
            <a:r>
              <a:rPr lang="en-US" sz="2000" smtClean="0"/>
              <a:t> 63(1).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Theoretical Framework for Convenience</a:t>
            </a:r>
          </a:p>
        </p:txBody>
      </p:sp>
      <p:sp>
        <p:nvSpPr>
          <p:cNvPr id="21506" name="Rectangle 3"/>
          <p:cNvSpPr>
            <a:spLocks noGrp="1" noChangeArrowheads="1"/>
          </p:cNvSpPr>
          <p:nvPr>
            <p:ph type="body" idx="4294967295"/>
          </p:nvPr>
        </p:nvSpPr>
        <p:spPr>
          <a:xfrm>
            <a:off x="577884" y="1717236"/>
            <a:ext cx="7702550" cy="4202113"/>
          </a:xfrm>
        </p:spPr>
        <p:txBody>
          <a:bodyPr/>
          <a:lstStyle/>
          <a:p>
            <a:endParaRPr lang="en-US" dirty="0" smtClean="0"/>
          </a:p>
          <a:p>
            <a:pPr>
              <a:buFontTx/>
              <a:buChar char="•"/>
            </a:pPr>
            <a:r>
              <a:rPr lang="en-US" sz="2400" dirty="0" smtClean="0"/>
              <a:t>Gratification Theory</a:t>
            </a:r>
          </a:p>
          <a:p>
            <a:pPr lvl="1"/>
            <a:r>
              <a:rPr lang="en-US" sz="2000" dirty="0" smtClean="0"/>
              <a:t>Chatman, E. (1991). Life in a small world: Application of gratification theory to information-seeking behavior. </a:t>
            </a:r>
            <a:r>
              <a:rPr lang="en-US" sz="2000" i="1" dirty="0" smtClean="0"/>
              <a:t>JASIS&amp;T</a:t>
            </a:r>
            <a:r>
              <a:rPr lang="en-US" sz="2000" dirty="0" smtClean="0"/>
              <a:t> 42(6). </a:t>
            </a:r>
          </a:p>
          <a:p>
            <a:pPr>
              <a:buFontTx/>
              <a:buChar char="•"/>
            </a:pPr>
            <a:r>
              <a:rPr lang="en-US" sz="2400" dirty="0" smtClean="0"/>
              <a:t>Everyday-life Information Seeking</a:t>
            </a:r>
          </a:p>
          <a:p>
            <a:pPr lvl="1"/>
            <a:r>
              <a:rPr lang="en-US" sz="2000" dirty="0" err="1" smtClean="0"/>
              <a:t>Savolainen</a:t>
            </a:r>
            <a:r>
              <a:rPr lang="en-US" sz="2000" dirty="0" smtClean="0"/>
              <a:t>, R. (2008). </a:t>
            </a:r>
            <a:r>
              <a:rPr lang="en-US" sz="2000" i="1" dirty="0" smtClean="0"/>
              <a:t>Everyday information practices</a:t>
            </a:r>
            <a:r>
              <a:rPr lang="en-US" sz="2000" dirty="0" smtClean="0"/>
              <a:t>. </a:t>
            </a:r>
            <a:endParaRPr lang="en-US" sz="2000" i="1" dirty="0" smtClean="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idx="4294967295"/>
          </p:nvPr>
        </p:nvSpPr>
        <p:spPr/>
        <p:txBody>
          <a:bodyPr/>
          <a:lstStyle/>
          <a:p>
            <a:r>
              <a:rPr lang="en-US" smtClean="0"/>
              <a:t>Convenience in the User Studies Data</a:t>
            </a:r>
          </a:p>
        </p:txBody>
      </p:sp>
      <p:sp>
        <p:nvSpPr>
          <p:cNvPr id="23554" name="Rectangle 3"/>
          <p:cNvSpPr>
            <a:spLocks noGrp="1" noChangeArrowheads="1"/>
          </p:cNvSpPr>
          <p:nvPr>
            <p:ph type="body" idx="4294967295"/>
          </p:nvPr>
        </p:nvSpPr>
        <p:spPr>
          <a:xfrm>
            <a:off x="720725" y="1936750"/>
            <a:ext cx="4849813" cy="4202113"/>
          </a:xfrm>
        </p:spPr>
        <p:txBody>
          <a:bodyPr/>
          <a:lstStyle/>
          <a:p>
            <a:r>
              <a:rPr lang="en-US" i="1" smtClean="0"/>
              <a:t>Perceptions of Libraries and Information Resources</a:t>
            </a:r>
            <a:r>
              <a:rPr lang="en-US" smtClean="0"/>
              <a:t> (OCLC, 2005)</a:t>
            </a:r>
          </a:p>
          <a:p>
            <a:pPr lvl="1"/>
            <a:r>
              <a:rPr lang="en-US" smtClean="0"/>
              <a:t>Search engines a “lifestyle fit” for speed &amp; convenience</a:t>
            </a:r>
          </a:p>
          <a:p>
            <a:pPr lvl="1"/>
            <a:r>
              <a:rPr lang="en-US" smtClean="0"/>
              <a:t>Key criterion in resource choice is speed</a:t>
            </a:r>
          </a:p>
          <a:p>
            <a:r>
              <a:rPr lang="en-US" i="1" smtClean="0"/>
              <a:t>College Students’ Perceptions of Libraries and Information Resources</a:t>
            </a:r>
            <a:r>
              <a:rPr lang="en-US" smtClean="0"/>
              <a:t> (OCLC, 2006)</a:t>
            </a:r>
          </a:p>
          <a:p>
            <a:pPr lvl="1"/>
            <a:r>
              <a:rPr lang="en-US" smtClean="0"/>
              <a:t>Use the library less since they began using the Internet</a:t>
            </a:r>
          </a:p>
        </p:txBody>
      </p:sp>
      <p:pic>
        <p:nvPicPr>
          <p:cNvPr id="23555" name="Picture 3" descr="\\oclc\data\OCLCResearch\Dublin\Home\hoode\My Documents\My Pictures\Microsoft Clip Organizer\00438529.jpg"/>
          <p:cNvPicPr>
            <a:picLocks noChangeAspect="1" noChangeArrowheads="1"/>
          </p:cNvPicPr>
          <p:nvPr/>
        </p:nvPicPr>
        <p:blipFill>
          <a:blip r:embed="rId3" cstate="print"/>
          <a:srcRect/>
          <a:stretch>
            <a:fillRect/>
          </a:stretch>
        </p:blipFill>
        <p:spPr bwMode="auto">
          <a:xfrm>
            <a:off x="5999163" y="2079625"/>
            <a:ext cx="2709862" cy="4059238"/>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idx="4294967295"/>
          </p:nvPr>
        </p:nvSpPr>
        <p:spPr/>
        <p:txBody>
          <a:bodyPr/>
          <a:lstStyle/>
          <a:p>
            <a:r>
              <a:rPr lang="en-US" smtClean="0"/>
              <a:t>Convenience in the User Studies Data</a:t>
            </a:r>
          </a:p>
        </p:txBody>
      </p:sp>
      <p:sp>
        <p:nvSpPr>
          <p:cNvPr id="25602" name="Rectangle 3"/>
          <p:cNvSpPr>
            <a:spLocks noGrp="1" noChangeArrowheads="1"/>
          </p:cNvSpPr>
          <p:nvPr>
            <p:ph type="body" idx="4294967295"/>
          </p:nvPr>
        </p:nvSpPr>
        <p:spPr>
          <a:xfrm>
            <a:off x="577850" y="1936750"/>
            <a:ext cx="4422775" cy="4487863"/>
          </a:xfrm>
        </p:spPr>
        <p:txBody>
          <a:bodyPr/>
          <a:lstStyle/>
          <a:p>
            <a:r>
              <a:rPr lang="en-US" i="1" smtClean="0"/>
              <a:t>Researchers and Discovery Services</a:t>
            </a:r>
            <a:r>
              <a:rPr lang="en-US" smtClean="0"/>
              <a:t> (RIN, 2006)</a:t>
            </a:r>
          </a:p>
          <a:p>
            <a:pPr lvl="1"/>
            <a:r>
              <a:rPr lang="en-US" smtClean="0"/>
              <a:t>Researchers value the convenience of desktop access</a:t>
            </a:r>
          </a:p>
          <a:p>
            <a:r>
              <a:rPr lang="en-US" i="1" smtClean="0"/>
              <a:t>Researchers’ Use of Academic Libraries</a:t>
            </a:r>
            <a:r>
              <a:rPr lang="en-US" smtClean="0"/>
              <a:t> (RIN, 2007)</a:t>
            </a:r>
          </a:p>
          <a:p>
            <a:pPr lvl="1"/>
            <a:r>
              <a:rPr lang="en-US" smtClean="0"/>
              <a:t>Convenience a major factor in behaviors</a:t>
            </a:r>
          </a:p>
          <a:p>
            <a:pPr lvl="1"/>
            <a:r>
              <a:rPr lang="en-US" smtClean="0"/>
              <a:t>Users expect not to spend much time in locating an item</a:t>
            </a:r>
          </a:p>
          <a:p>
            <a:pPr lvl="1"/>
            <a:endParaRPr lang="en-US" smtClean="0"/>
          </a:p>
        </p:txBody>
      </p:sp>
      <p:pic>
        <p:nvPicPr>
          <p:cNvPr id="25603" name="Picture 2" descr="http://www.sxc.hu/pic/l/f/fr/frko/1300798_54195916.jpg"/>
          <p:cNvPicPr>
            <a:picLocks noChangeAspect="1" noChangeArrowheads="1"/>
          </p:cNvPicPr>
          <p:nvPr/>
        </p:nvPicPr>
        <p:blipFill>
          <a:blip r:embed="rId3" cstate="print"/>
          <a:srcRect l="24242"/>
          <a:stretch>
            <a:fillRect/>
          </a:stretch>
        </p:blipFill>
        <p:spPr bwMode="auto">
          <a:xfrm>
            <a:off x="5284788" y="2287588"/>
            <a:ext cx="3567112" cy="3138487"/>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idx="4294967295"/>
          </p:nvPr>
        </p:nvSpPr>
        <p:spPr/>
        <p:txBody>
          <a:bodyPr/>
          <a:lstStyle/>
          <a:p>
            <a:r>
              <a:rPr lang="en-US" smtClean="0"/>
              <a:t>Convenience in the User Studies Data</a:t>
            </a:r>
          </a:p>
        </p:txBody>
      </p:sp>
      <p:sp>
        <p:nvSpPr>
          <p:cNvPr id="27650" name="Rectangle 3"/>
          <p:cNvSpPr>
            <a:spLocks noGrp="1" noChangeArrowheads="1"/>
          </p:cNvSpPr>
          <p:nvPr>
            <p:ph type="body" idx="4294967295"/>
          </p:nvPr>
        </p:nvSpPr>
        <p:spPr>
          <a:xfrm>
            <a:off x="720725" y="1936750"/>
            <a:ext cx="4706938" cy="4630738"/>
          </a:xfrm>
        </p:spPr>
        <p:txBody>
          <a:bodyPr/>
          <a:lstStyle/>
          <a:p>
            <a:r>
              <a:rPr lang="en-US" i="1" smtClean="0"/>
              <a:t>Information Behavior of the Researcher of the Future</a:t>
            </a:r>
            <a:r>
              <a:rPr lang="en-US" smtClean="0"/>
              <a:t> (CIBER, 2008)</a:t>
            </a:r>
            <a:endParaRPr lang="en-US" i="1" smtClean="0"/>
          </a:p>
          <a:p>
            <a:pPr lvl="1"/>
            <a:r>
              <a:rPr lang="en-US" smtClean="0"/>
              <a:t>Users demand 24/7 access, instant gratification</a:t>
            </a:r>
          </a:p>
          <a:p>
            <a:r>
              <a:rPr lang="en-US" i="1" smtClean="0"/>
              <a:t>JISC National E-books Observatory Project</a:t>
            </a:r>
            <a:r>
              <a:rPr lang="en-US" smtClean="0"/>
              <a:t> (JISC, 2009)</a:t>
            </a:r>
          </a:p>
          <a:p>
            <a:pPr lvl="1"/>
            <a:r>
              <a:rPr lang="en-US" smtClean="0"/>
              <a:t>Article downloads have nearly doubled</a:t>
            </a:r>
          </a:p>
          <a:p>
            <a:pPr lvl="1"/>
            <a:r>
              <a:rPr lang="en-US" smtClean="0"/>
              <a:t>Convenience a major factor in usage</a:t>
            </a:r>
          </a:p>
        </p:txBody>
      </p:sp>
      <p:pic>
        <p:nvPicPr>
          <p:cNvPr id="27651" name="Picture 1" descr="\\oclc\data\OCLCResearch\Dublin\Home\hoode\My Documents\My Pictures\Microsoft Clip Organizer\00399430.jpg"/>
          <p:cNvPicPr>
            <a:picLocks noChangeAspect="1" noChangeArrowheads="1"/>
          </p:cNvPicPr>
          <p:nvPr/>
        </p:nvPicPr>
        <p:blipFill>
          <a:blip r:embed="rId3" cstate="print"/>
          <a:srcRect l="34807"/>
          <a:stretch>
            <a:fillRect/>
          </a:stretch>
        </p:blipFill>
        <p:spPr bwMode="auto">
          <a:xfrm>
            <a:off x="5502275" y="2287588"/>
            <a:ext cx="3349625" cy="3424237"/>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ctrTitle"/>
          </p:nvPr>
        </p:nvSpPr>
        <p:spPr>
          <a:xfrm>
            <a:off x="863178" y="718707"/>
            <a:ext cx="7376175" cy="1466377"/>
          </a:xfrm>
        </p:spPr>
        <p:txBody>
          <a:bodyPr/>
          <a:lstStyle/>
          <a:p>
            <a:pPr algn="ctr">
              <a:defRPr/>
            </a:pPr>
            <a:r>
              <a:rPr lang="en-US" sz="2500" dirty="0" smtClean="0"/>
              <a:t>Sense-making the Information Confluence: The Whys and </a:t>
            </a:r>
            <a:r>
              <a:rPr lang="en-US" sz="2500" dirty="0" err="1" smtClean="0"/>
              <a:t>Hows</a:t>
            </a:r>
            <a:r>
              <a:rPr lang="en-US" sz="2500" dirty="0" smtClean="0"/>
              <a:t> of College and University User </a:t>
            </a:r>
            <a:r>
              <a:rPr lang="en-US" sz="2500" dirty="0" err="1" smtClean="0"/>
              <a:t>Satisficing</a:t>
            </a:r>
            <a:r>
              <a:rPr lang="en-US" sz="2500" dirty="0" smtClean="0"/>
              <a:t> of Information Needs</a:t>
            </a:r>
          </a:p>
        </p:txBody>
      </p:sp>
      <p:grpSp>
        <p:nvGrpSpPr>
          <p:cNvPr id="6" name="Group 5"/>
          <p:cNvGrpSpPr/>
          <p:nvPr/>
        </p:nvGrpSpPr>
        <p:grpSpPr>
          <a:xfrm>
            <a:off x="2289648" y="5426058"/>
            <a:ext cx="4490160" cy="713235"/>
            <a:chOff x="1005825" y="3999588"/>
            <a:chExt cx="4490160" cy="713235"/>
          </a:xfrm>
          <a:solidFill>
            <a:schemeClr val="bg1"/>
          </a:solidFill>
        </p:grpSpPr>
        <p:pic>
          <p:nvPicPr>
            <p:cNvPr id="3" name="Picture 15" descr="Rutgers"/>
            <p:cNvPicPr>
              <a:picLocks noChangeAspect="1" noChangeArrowheads="1"/>
            </p:cNvPicPr>
            <p:nvPr/>
          </p:nvPicPr>
          <p:blipFill>
            <a:blip r:embed="rId3" cstate="print"/>
            <a:srcRect l="62400"/>
            <a:stretch>
              <a:fillRect/>
            </a:stretch>
          </p:blipFill>
          <p:spPr bwMode="auto">
            <a:xfrm>
              <a:off x="2717589" y="3999588"/>
              <a:ext cx="1890966" cy="682625"/>
            </a:xfrm>
            <a:prstGeom prst="rect">
              <a:avLst/>
            </a:prstGeom>
            <a:grpFill/>
          </p:spPr>
        </p:pic>
        <p:pic>
          <p:nvPicPr>
            <p:cNvPr id="4" name="Picture 9" descr="osu_logo"/>
            <p:cNvPicPr>
              <a:picLocks noChangeAspect="1" noChangeArrowheads="1"/>
            </p:cNvPicPr>
            <p:nvPr/>
          </p:nvPicPr>
          <p:blipFill>
            <a:blip r:embed="rId4" cstate="print"/>
            <a:srcRect/>
            <a:stretch>
              <a:fillRect/>
            </a:stretch>
          </p:blipFill>
          <p:spPr bwMode="auto">
            <a:xfrm>
              <a:off x="4857294" y="3999589"/>
              <a:ext cx="638691" cy="628422"/>
            </a:xfrm>
            <a:prstGeom prst="rect">
              <a:avLst/>
            </a:prstGeom>
            <a:grpFill/>
            <a:ln w="9525">
              <a:noFill/>
              <a:miter lim="800000"/>
              <a:headEnd/>
              <a:tailEnd/>
            </a:ln>
          </p:spPr>
        </p:pic>
        <p:pic>
          <p:nvPicPr>
            <p:cNvPr id="5" name="Picture 10" descr="IMLS_Logo_Black"/>
            <p:cNvPicPr>
              <a:picLocks noChangeAspect="1" noChangeArrowheads="1"/>
            </p:cNvPicPr>
            <p:nvPr/>
          </p:nvPicPr>
          <p:blipFill>
            <a:blip r:embed="rId5" cstate="print"/>
            <a:srcRect/>
            <a:stretch>
              <a:fillRect/>
            </a:stretch>
          </p:blipFill>
          <p:spPr bwMode="auto">
            <a:xfrm>
              <a:off x="1005825" y="3999588"/>
              <a:ext cx="1588032" cy="713235"/>
            </a:xfrm>
            <a:prstGeom prst="rect">
              <a:avLst/>
            </a:prstGeom>
            <a:grpFill/>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p:txBody>
          <a:bodyPr/>
          <a:lstStyle/>
          <a:p>
            <a:pPr>
              <a:defRPr/>
            </a:pPr>
            <a:r>
              <a:rPr lang="en-US" smtClean="0"/>
              <a:t>Sense-making the Information Confluence</a:t>
            </a:r>
          </a:p>
        </p:txBody>
      </p:sp>
      <p:sp>
        <p:nvSpPr>
          <p:cNvPr id="30722" name="Content Placeholder 5"/>
          <p:cNvSpPr>
            <a:spLocks noGrp="1"/>
          </p:cNvSpPr>
          <p:nvPr>
            <p:ph idx="4294967295"/>
          </p:nvPr>
        </p:nvSpPr>
        <p:spPr>
          <a:xfrm>
            <a:off x="571500" y="1717675"/>
            <a:ext cx="4572000" cy="4635500"/>
          </a:xfrm>
        </p:spPr>
        <p:txBody>
          <a:bodyPr/>
          <a:lstStyle/>
          <a:p>
            <a:pPr>
              <a:lnSpc>
                <a:spcPct val="100000"/>
              </a:lnSpc>
            </a:pPr>
            <a:r>
              <a:rPr lang="en-US" sz="2400" dirty="0" smtClean="0"/>
              <a:t>Phrases used </a:t>
            </a:r>
          </a:p>
          <a:p>
            <a:pPr lvl="1">
              <a:lnSpc>
                <a:spcPct val="100000"/>
              </a:lnSpc>
            </a:pPr>
            <a:r>
              <a:rPr lang="en-US" sz="2200" dirty="0" smtClean="0"/>
              <a:t>convenience</a:t>
            </a:r>
          </a:p>
          <a:p>
            <a:pPr lvl="1">
              <a:lnSpc>
                <a:spcPct val="100000"/>
              </a:lnSpc>
            </a:pPr>
            <a:r>
              <a:rPr lang="en-US" sz="2200" dirty="0" smtClean="0"/>
              <a:t>convenient</a:t>
            </a:r>
          </a:p>
          <a:p>
            <a:pPr lvl="1">
              <a:lnSpc>
                <a:spcPct val="100000"/>
              </a:lnSpc>
            </a:pPr>
            <a:r>
              <a:rPr lang="en-US" sz="2200" dirty="0" smtClean="0"/>
              <a:t>easy to access</a:t>
            </a:r>
          </a:p>
          <a:p>
            <a:pPr lvl="1">
              <a:lnSpc>
                <a:spcPct val="100000"/>
              </a:lnSpc>
            </a:pPr>
            <a:r>
              <a:rPr lang="en-US" sz="2200" dirty="0" smtClean="0"/>
              <a:t>quick</a:t>
            </a:r>
          </a:p>
          <a:p>
            <a:pPr lvl="1">
              <a:lnSpc>
                <a:spcPct val="100000"/>
              </a:lnSpc>
            </a:pPr>
            <a:r>
              <a:rPr lang="en-US" sz="2200" dirty="0" smtClean="0"/>
              <a:t>fast</a:t>
            </a:r>
          </a:p>
          <a:p>
            <a:pPr lvl="1">
              <a:lnSpc>
                <a:spcPct val="100000"/>
              </a:lnSpc>
            </a:pPr>
            <a:r>
              <a:rPr lang="en-US" sz="2200" dirty="0" smtClean="0"/>
              <a:t>saved time</a:t>
            </a:r>
          </a:p>
          <a:p>
            <a:pPr lvl="1">
              <a:lnSpc>
                <a:spcPct val="100000"/>
              </a:lnSpc>
            </a:pPr>
            <a:r>
              <a:rPr lang="en-US" sz="2200" dirty="0" smtClean="0"/>
              <a:t>time-saver</a:t>
            </a:r>
            <a:endParaRPr lang="en-US" dirty="0" smtClean="0"/>
          </a:p>
        </p:txBody>
      </p:sp>
      <p:pic>
        <p:nvPicPr>
          <p:cNvPr id="30723" name="Picture 1" descr="\\oclc\data\OCLCResearch\Dublin\Home\hoode\My Documents\My Pictures\Microsoft Clip Organizer\00439382.jpg"/>
          <p:cNvPicPr>
            <a:picLocks noChangeAspect="1" noChangeArrowheads="1"/>
          </p:cNvPicPr>
          <p:nvPr/>
        </p:nvPicPr>
        <p:blipFill>
          <a:blip r:embed="rId3" cstate="print"/>
          <a:srcRect/>
          <a:stretch>
            <a:fillRect/>
          </a:stretch>
        </p:blipFill>
        <p:spPr bwMode="auto">
          <a:xfrm>
            <a:off x="5429250" y="2286000"/>
            <a:ext cx="3292475" cy="3140075"/>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6423</TotalTime>
  <Words>3955</Words>
  <Application>Microsoft Office PowerPoint</Application>
  <PresentationFormat>On-screen Show (4:3)</PresentationFormat>
  <Paragraphs>368</Paragraphs>
  <Slides>29</Slides>
  <Notes>29</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Default Design</vt:lpstr>
      <vt:lpstr>“I Don’t Have to Know,  I Go to One Spot:” Convenience as a Critical Factor in Recent User Studies of Information Behavior</vt:lpstr>
      <vt:lpstr>Introduction</vt:lpstr>
      <vt:lpstr>Theoretical Framework for Convenience</vt:lpstr>
      <vt:lpstr>Theoretical Framework for Convenience</vt:lpstr>
      <vt:lpstr>Convenience in the User Studies Data</vt:lpstr>
      <vt:lpstr>Convenience in the User Studies Data</vt:lpstr>
      <vt:lpstr>Convenience in the User Studies Data</vt:lpstr>
      <vt:lpstr>Sense-making the Information Confluence: The Whys and Hows of College and University User Satisficing of Information Needs</vt:lpstr>
      <vt:lpstr>Sense-making the Information Confluence</vt:lpstr>
      <vt:lpstr>Sense-making the Information Confluence</vt:lpstr>
      <vt:lpstr>Sense-making the Information Confluence: Academic and personal situations</vt:lpstr>
      <vt:lpstr>Sense-making the Information Confluence: Sources used</vt:lpstr>
      <vt:lpstr>Magic Wand: Ideal Information System</vt:lpstr>
      <vt:lpstr>Slide 14</vt:lpstr>
      <vt:lpstr>Seeking Synchronicity: VRS Users</vt:lpstr>
      <vt:lpstr>Convenience as factor in information seeking: VRS Users</vt:lpstr>
      <vt:lpstr>Factors important when choosing VRS: VRS Users</vt:lpstr>
      <vt:lpstr>Factors important when choosing VRS: VRS Users</vt:lpstr>
      <vt:lpstr>Reasons for chat as first choice for information: VRS Users</vt:lpstr>
      <vt:lpstr>Comparing specific aspects of FtF: VRS Non-Users</vt:lpstr>
      <vt:lpstr>Comparing specific features of other formats: VRS Non-Users</vt:lpstr>
      <vt:lpstr>Convenience as factor in choosing information sources:  VRS Non-Users</vt:lpstr>
      <vt:lpstr>Alternatives to the library and why: VRS Non-Users</vt:lpstr>
      <vt:lpstr>Possible reasons for trying chat: VRS Non-Users</vt:lpstr>
      <vt:lpstr>Implications for Practice</vt:lpstr>
      <vt:lpstr>Implications for Research</vt:lpstr>
      <vt:lpstr>Connaway, LS &amp; Dickey, TJ.  (2010). The Digital Information Seeker: Report of Findings from Selected OCLC, RIN,         and JISC User Behaviour Projects. London: HECFCE.</vt:lpstr>
      <vt:lpstr>Connaway, LS &amp; Dickey, TJ.  (2010). The Digital Information Seeker: Report of Findings from Selected OCLC, RIN, and JISC User Behaviour Projects. London: HECFCE</vt:lpstr>
      <vt:lpstr>Slide 29</vt:lpstr>
    </vt:vector>
  </TitlesOfParts>
  <Company>Online Computer Library Center,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harshm</dc:creator>
  <cp:lastModifiedBy>Connaway</cp:lastModifiedBy>
  <cp:revision>391</cp:revision>
  <dcterms:created xsi:type="dcterms:W3CDTF">2007-10-02T21:03:03Z</dcterms:created>
  <dcterms:modified xsi:type="dcterms:W3CDTF">2010-10-12T01:09:32Z</dcterms:modified>
</cp:coreProperties>
</file>