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notesSlides/notesSlide16.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notesSlides/notesSlide22.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2" r:id="rId1"/>
  </p:sldMasterIdLst>
  <p:notesMasterIdLst>
    <p:notesMasterId r:id="rId24"/>
  </p:notesMasterIdLst>
  <p:handoutMasterIdLst>
    <p:handoutMasterId r:id="rId25"/>
  </p:handoutMasterIdLst>
  <p:sldIdLst>
    <p:sldId id="440" r:id="rId2"/>
    <p:sldId id="409" r:id="rId3"/>
    <p:sldId id="410" r:id="rId4"/>
    <p:sldId id="411" r:id="rId5"/>
    <p:sldId id="412" r:id="rId6"/>
    <p:sldId id="413" r:id="rId7"/>
    <p:sldId id="414" r:id="rId8"/>
    <p:sldId id="415" r:id="rId9"/>
    <p:sldId id="416" r:id="rId10"/>
    <p:sldId id="417" r:id="rId11"/>
    <p:sldId id="424" r:id="rId12"/>
    <p:sldId id="418" r:id="rId13"/>
    <p:sldId id="421" r:id="rId14"/>
    <p:sldId id="426" r:id="rId15"/>
    <p:sldId id="427" r:id="rId16"/>
    <p:sldId id="428" r:id="rId17"/>
    <p:sldId id="429" r:id="rId18"/>
    <p:sldId id="430" r:id="rId19"/>
    <p:sldId id="431" r:id="rId20"/>
    <p:sldId id="441" r:id="rId21"/>
    <p:sldId id="433" r:id="rId22"/>
    <p:sldId id="434" r:id="rId23"/>
  </p:sldIdLst>
  <p:sldSz cx="9144000" cy="6858000" type="screen4x3"/>
  <p:notesSz cx="7019925" cy="9305925"/>
  <p:defaultTextStyle>
    <a:defPPr>
      <a:defRPr lang="en-US"/>
    </a:defPPr>
    <a:lvl1pPr algn="l" rtl="0" fontAlgn="base">
      <a:lnSpc>
        <a:spcPct val="120000"/>
      </a:lnSpc>
      <a:spcBef>
        <a:spcPct val="50000"/>
      </a:spcBef>
      <a:spcAft>
        <a:spcPct val="0"/>
      </a:spcAft>
      <a:buClr>
        <a:srgbClr val="FF7600"/>
      </a:buClr>
      <a:defRPr sz="2100" b="1" kern="1200">
        <a:solidFill>
          <a:schemeClr val="tx1"/>
        </a:solidFill>
        <a:latin typeface="Trebuchet MS" pitchFamily="34" charset="0"/>
        <a:ea typeface="+mn-ea"/>
        <a:cs typeface="+mn-cs"/>
      </a:defRPr>
    </a:lvl1pPr>
    <a:lvl2pPr marL="457200" algn="l" rtl="0" fontAlgn="base">
      <a:lnSpc>
        <a:spcPct val="120000"/>
      </a:lnSpc>
      <a:spcBef>
        <a:spcPct val="50000"/>
      </a:spcBef>
      <a:spcAft>
        <a:spcPct val="0"/>
      </a:spcAft>
      <a:buClr>
        <a:srgbClr val="FF7600"/>
      </a:buClr>
      <a:defRPr sz="2100" b="1" kern="1200">
        <a:solidFill>
          <a:schemeClr val="tx1"/>
        </a:solidFill>
        <a:latin typeface="Trebuchet MS" pitchFamily="34" charset="0"/>
        <a:ea typeface="+mn-ea"/>
        <a:cs typeface="+mn-cs"/>
      </a:defRPr>
    </a:lvl2pPr>
    <a:lvl3pPr marL="914400" algn="l" rtl="0" fontAlgn="base">
      <a:lnSpc>
        <a:spcPct val="120000"/>
      </a:lnSpc>
      <a:spcBef>
        <a:spcPct val="50000"/>
      </a:spcBef>
      <a:spcAft>
        <a:spcPct val="0"/>
      </a:spcAft>
      <a:buClr>
        <a:srgbClr val="FF7600"/>
      </a:buClr>
      <a:defRPr sz="2100" b="1" kern="1200">
        <a:solidFill>
          <a:schemeClr val="tx1"/>
        </a:solidFill>
        <a:latin typeface="Trebuchet MS" pitchFamily="34" charset="0"/>
        <a:ea typeface="+mn-ea"/>
        <a:cs typeface="+mn-cs"/>
      </a:defRPr>
    </a:lvl3pPr>
    <a:lvl4pPr marL="1371600" algn="l" rtl="0" fontAlgn="base">
      <a:lnSpc>
        <a:spcPct val="120000"/>
      </a:lnSpc>
      <a:spcBef>
        <a:spcPct val="50000"/>
      </a:spcBef>
      <a:spcAft>
        <a:spcPct val="0"/>
      </a:spcAft>
      <a:buClr>
        <a:srgbClr val="FF7600"/>
      </a:buClr>
      <a:defRPr sz="2100" b="1" kern="1200">
        <a:solidFill>
          <a:schemeClr val="tx1"/>
        </a:solidFill>
        <a:latin typeface="Trebuchet MS" pitchFamily="34" charset="0"/>
        <a:ea typeface="+mn-ea"/>
        <a:cs typeface="+mn-cs"/>
      </a:defRPr>
    </a:lvl4pPr>
    <a:lvl5pPr marL="1828800" algn="l" rtl="0" fontAlgn="base">
      <a:lnSpc>
        <a:spcPct val="120000"/>
      </a:lnSpc>
      <a:spcBef>
        <a:spcPct val="50000"/>
      </a:spcBef>
      <a:spcAft>
        <a:spcPct val="0"/>
      </a:spcAft>
      <a:buClr>
        <a:srgbClr val="FF7600"/>
      </a:buClr>
      <a:defRPr sz="2100" b="1" kern="1200">
        <a:solidFill>
          <a:schemeClr val="tx1"/>
        </a:solidFill>
        <a:latin typeface="Trebuchet MS" pitchFamily="34" charset="0"/>
        <a:ea typeface="+mn-ea"/>
        <a:cs typeface="+mn-cs"/>
      </a:defRPr>
    </a:lvl5pPr>
    <a:lvl6pPr marL="2286000" algn="l" defTabSz="914400" rtl="0" eaLnBrk="1" latinLnBrk="0" hangingPunct="1">
      <a:defRPr sz="2100" b="1" kern="1200">
        <a:solidFill>
          <a:schemeClr val="tx1"/>
        </a:solidFill>
        <a:latin typeface="Trebuchet MS" pitchFamily="34" charset="0"/>
        <a:ea typeface="+mn-ea"/>
        <a:cs typeface="+mn-cs"/>
      </a:defRPr>
    </a:lvl6pPr>
    <a:lvl7pPr marL="2743200" algn="l" defTabSz="914400" rtl="0" eaLnBrk="1" latinLnBrk="0" hangingPunct="1">
      <a:defRPr sz="2100" b="1" kern="1200">
        <a:solidFill>
          <a:schemeClr val="tx1"/>
        </a:solidFill>
        <a:latin typeface="Trebuchet MS" pitchFamily="34" charset="0"/>
        <a:ea typeface="+mn-ea"/>
        <a:cs typeface="+mn-cs"/>
      </a:defRPr>
    </a:lvl7pPr>
    <a:lvl8pPr marL="3200400" algn="l" defTabSz="914400" rtl="0" eaLnBrk="1" latinLnBrk="0" hangingPunct="1">
      <a:defRPr sz="2100" b="1" kern="1200">
        <a:solidFill>
          <a:schemeClr val="tx1"/>
        </a:solidFill>
        <a:latin typeface="Trebuchet MS" pitchFamily="34" charset="0"/>
        <a:ea typeface="+mn-ea"/>
        <a:cs typeface="+mn-cs"/>
      </a:defRPr>
    </a:lvl8pPr>
    <a:lvl9pPr marL="3657600" algn="l" defTabSz="914400" rtl="0" eaLnBrk="1" latinLnBrk="0" hangingPunct="1">
      <a:defRPr sz="2100" b="1" kern="1200">
        <a:solidFill>
          <a:schemeClr val="tx1"/>
        </a:solidFill>
        <a:latin typeface="Trebuchet MS" pitchFamily="34"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a:srgbClr val="99CCFF"/>
    <a:srgbClr val="666666"/>
    <a:srgbClr val="333333"/>
    <a:srgbClr val="FF7600"/>
    <a:srgbClr val="CCFFFF"/>
    <a:srgbClr val="409A3C"/>
    <a:srgbClr val="B2B2B2"/>
    <a:srgbClr val="CC00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2406" autoAdjust="0"/>
    <p:restoredTop sz="91198" autoAdjust="0"/>
  </p:normalViewPr>
  <p:slideViewPr>
    <p:cSldViewPr>
      <p:cViewPr>
        <p:scale>
          <a:sx n="90" d="100"/>
          <a:sy n="90" d="100"/>
        </p:scale>
        <p:origin x="-930" y="648"/>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5118"/>
    </p:cViewPr>
  </p:sorterViewPr>
  <p:notesViewPr>
    <p:cSldViewPr>
      <p:cViewPr varScale="1">
        <p:scale>
          <a:sx n="58" d="100"/>
          <a:sy n="58" d="100"/>
        </p:scale>
        <p:origin x="-2742" y="-96"/>
      </p:cViewPr>
      <p:guideLst>
        <p:guide orient="horz" pos="2930"/>
        <p:guide pos="2211"/>
      </p:guideLst>
    </p:cSldViewPr>
  </p:notesViewPr>
  <p:gridSpacing cx="146070638" cy="14607063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4578" name="Rectangle 2"/>
          <p:cNvSpPr>
            <a:spLocks noGrp="1" noChangeArrowheads="1"/>
          </p:cNvSpPr>
          <p:nvPr>
            <p:ph type="hdr" sz="quarter"/>
          </p:nvPr>
        </p:nvSpPr>
        <p:spPr bwMode="auto">
          <a:xfrm>
            <a:off x="0" y="0"/>
            <a:ext cx="3041650" cy="465138"/>
          </a:xfrm>
          <a:prstGeom prst="rect">
            <a:avLst/>
          </a:prstGeom>
          <a:noFill/>
          <a:ln w="9525">
            <a:noFill/>
            <a:miter lim="800000"/>
            <a:headEnd/>
            <a:tailEnd/>
          </a:ln>
          <a:effectLst/>
        </p:spPr>
        <p:txBody>
          <a:bodyPr vert="horz" wrap="square" lIns="92967" tIns="46484" rIns="92967" bIns="46484" numCol="1" anchor="t" anchorCtr="0" compatLnSpc="1">
            <a:prstTxWarp prst="textNoShape">
              <a:avLst/>
            </a:prstTxWarp>
          </a:bodyPr>
          <a:lstStyle>
            <a:lvl1pPr defTabSz="930275">
              <a:lnSpc>
                <a:spcPct val="100000"/>
              </a:lnSpc>
              <a:spcBef>
                <a:spcPct val="0"/>
              </a:spcBef>
              <a:buClrTx/>
              <a:defRPr sz="1000" b="0"/>
            </a:lvl1pPr>
          </a:lstStyle>
          <a:p>
            <a:pPr>
              <a:defRPr/>
            </a:pPr>
            <a:endParaRPr lang="en-US"/>
          </a:p>
        </p:txBody>
      </p:sp>
      <p:sp>
        <p:nvSpPr>
          <p:cNvPr id="24579" name="Rectangle 3"/>
          <p:cNvSpPr>
            <a:spLocks noGrp="1" noChangeArrowheads="1"/>
          </p:cNvSpPr>
          <p:nvPr>
            <p:ph type="dt" sz="quarter" idx="1"/>
          </p:nvPr>
        </p:nvSpPr>
        <p:spPr bwMode="auto">
          <a:xfrm>
            <a:off x="3976688" y="0"/>
            <a:ext cx="3041650" cy="465138"/>
          </a:xfrm>
          <a:prstGeom prst="rect">
            <a:avLst/>
          </a:prstGeom>
          <a:noFill/>
          <a:ln w="9525">
            <a:noFill/>
            <a:miter lim="800000"/>
            <a:headEnd/>
            <a:tailEnd/>
          </a:ln>
          <a:effectLst/>
        </p:spPr>
        <p:txBody>
          <a:bodyPr vert="horz" wrap="square" lIns="92967" tIns="46484" rIns="92967" bIns="46484" numCol="1" anchor="t" anchorCtr="0" compatLnSpc="1">
            <a:prstTxWarp prst="textNoShape">
              <a:avLst/>
            </a:prstTxWarp>
          </a:bodyPr>
          <a:lstStyle>
            <a:lvl1pPr algn="r" defTabSz="930275">
              <a:lnSpc>
                <a:spcPct val="100000"/>
              </a:lnSpc>
              <a:spcBef>
                <a:spcPct val="0"/>
              </a:spcBef>
              <a:buClrTx/>
              <a:defRPr sz="1000" b="0"/>
            </a:lvl1pPr>
          </a:lstStyle>
          <a:p>
            <a:pPr>
              <a:defRPr/>
            </a:pPr>
            <a:endParaRPr lang="en-US"/>
          </a:p>
        </p:txBody>
      </p:sp>
      <p:sp>
        <p:nvSpPr>
          <p:cNvPr id="24580" name="Rectangle 4"/>
          <p:cNvSpPr>
            <a:spLocks noGrp="1" noChangeArrowheads="1"/>
          </p:cNvSpPr>
          <p:nvPr>
            <p:ph type="ftr" sz="quarter" idx="2"/>
          </p:nvPr>
        </p:nvSpPr>
        <p:spPr bwMode="auto">
          <a:xfrm>
            <a:off x="0" y="8839200"/>
            <a:ext cx="3041650" cy="465138"/>
          </a:xfrm>
          <a:prstGeom prst="rect">
            <a:avLst/>
          </a:prstGeom>
          <a:noFill/>
          <a:ln w="9525">
            <a:noFill/>
            <a:miter lim="800000"/>
            <a:headEnd/>
            <a:tailEnd/>
          </a:ln>
          <a:effectLst/>
        </p:spPr>
        <p:txBody>
          <a:bodyPr vert="horz" wrap="square" lIns="92967" tIns="46484" rIns="92967" bIns="46484" numCol="1" anchor="b" anchorCtr="0" compatLnSpc="1">
            <a:prstTxWarp prst="textNoShape">
              <a:avLst/>
            </a:prstTxWarp>
          </a:bodyPr>
          <a:lstStyle>
            <a:lvl1pPr defTabSz="930275">
              <a:lnSpc>
                <a:spcPct val="100000"/>
              </a:lnSpc>
              <a:spcBef>
                <a:spcPct val="0"/>
              </a:spcBef>
              <a:buClrTx/>
              <a:defRPr sz="1000" b="0"/>
            </a:lvl1pPr>
          </a:lstStyle>
          <a:p>
            <a:pPr>
              <a:defRPr/>
            </a:pPr>
            <a:endParaRPr lang="en-US"/>
          </a:p>
        </p:txBody>
      </p:sp>
      <p:sp>
        <p:nvSpPr>
          <p:cNvPr id="24581" name="Rectangle 5"/>
          <p:cNvSpPr>
            <a:spLocks noGrp="1" noChangeArrowheads="1"/>
          </p:cNvSpPr>
          <p:nvPr>
            <p:ph type="sldNum" sz="quarter" idx="3"/>
          </p:nvPr>
        </p:nvSpPr>
        <p:spPr bwMode="auto">
          <a:xfrm>
            <a:off x="3976688" y="8839200"/>
            <a:ext cx="3041650" cy="465138"/>
          </a:xfrm>
          <a:prstGeom prst="rect">
            <a:avLst/>
          </a:prstGeom>
          <a:noFill/>
          <a:ln w="9525">
            <a:noFill/>
            <a:miter lim="800000"/>
            <a:headEnd/>
            <a:tailEnd/>
          </a:ln>
          <a:effectLst/>
        </p:spPr>
        <p:txBody>
          <a:bodyPr vert="horz" wrap="square" lIns="92967" tIns="46484" rIns="92967" bIns="46484" numCol="1" anchor="b" anchorCtr="0" compatLnSpc="1">
            <a:prstTxWarp prst="textNoShape">
              <a:avLst/>
            </a:prstTxWarp>
          </a:bodyPr>
          <a:lstStyle>
            <a:lvl1pPr algn="r" defTabSz="930275">
              <a:lnSpc>
                <a:spcPct val="100000"/>
              </a:lnSpc>
              <a:spcBef>
                <a:spcPct val="0"/>
              </a:spcBef>
              <a:buClrTx/>
              <a:defRPr sz="1000" b="0"/>
            </a:lvl1pPr>
          </a:lstStyle>
          <a:p>
            <a:pPr>
              <a:defRPr/>
            </a:pPr>
            <a:fld id="{70F77715-10DB-4670-BBF8-115B02186F55}" type="slidenum">
              <a:rPr lang="en-US"/>
              <a:pPr>
                <a:defRPr/>
              </a:pPr>
              <a:t>‹#›</a:t>
            </a:fld>
            <a:endParaRPr lang="en-US"/>
          </a:p>
        </p:txBody>
      </p:sp>
    </p:spTree>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194" name="Rectangle 2"/>
          <p:cNvSpPr>
            <a:spLocks noGrp="1" noChangeArrowheads="1"/>
          </p:cNvSpPr>
          <p:nvPr>
            <p:ph type="hdr" sz="quarter"/>
          </p:nvPr>
        </p:nvSpPr>
        <p:spPr bwMode="auto">
          <a:xfrm>
            <a:off x="0" y="0"/>
            <a:ext cx="3041650" cy="465138"/>
          </a:xfrm>
          <a:prstGeom prst="rect">
            <a:avLst/>
          </a:prstGeom>
          <a:noFill/>
          <a:ln w="9525">
            <a:noFill/>
            <a:miter lim="800000"/>
            <a:headEnd/>
            <a:tailEnd/>
          </a:ln>
          <a:effectLst/>
        </p:spPr>
        <p:txBody>
          <a:bodyPr vert="horz" wrap="square" lIns="92967" tIns="46484" rIns="92967" bIns="46484" numCol="1" anchor="t" anchorCtr="0" compatLnSpc="1">
            <a:prstTxWarp prst="textNoShape">
              <a:avLst/>
            </a:prstTxWarp>
          </a:bodyPr>
          <a:lstStyle>
            <a:lvl1pPr defTabSz="930275">
              <a:lnSpc>
                <a:spcPct val="100000"/>
              </a:lnSpc>
              <a:spcBef>
                <a:spcPct val="0"/>
              </a:spcBef>
              <a:buClrTx/>
              <a:defRPr sz="1000" b="0"/>
            </a:lvl1pPr>
          </a:lstStyle>
          <a:p>
            <a:pPr>
              <a:defRPr/>
            </a:pPr>
            <a:endParaRPr lang="en-US"/>
          </a:p>
        </p:txBody>
      </p:sp>
      <p:sp>
        <p:nvSpPr>
          <p:cNvPr id="8195" name="Rectangle 3"/>
          <p:cNvSpPr>
            <a:spLocks noGrp="1" noChangeArrowheads="1"/>
          </p:cNvSpPr>
          <p:nvPr>
            <p:ph type="dt" idx="1"/>
          </p:nvPr>
        </p:nvSpPr>
        <p:spPr bwMode="auto">
          <a:xfrm>
            <a:off x="3976688" y="0"/>
            <a:ext cx="3041650" cy="465138"/>
          </a:xfrm>
          <a:prstGeom prst="rect">
            <a:avLst/>
          </a:prstGeom>
          <a:noFill/>
          <a:ln w="9525">
            <a:noFill/>
            <a:miter lim="800000"/>
            <a:headEnd/>
            <a:tailEnd/>
          </a:ln>
          <a:effectLst/>
        </p:spPr>
        <p:txBody>
          <a:bodyPr vert="horz" wrap="square" lIns="92967" tIns="46484" rIns="92967" bIns="46484" numCol="1" anchor="t" anchorCtr="0" compatLnSpc="1">
            <a:prstTxWarp prst="textNoShape">
              <a:avLst/>
            </a:prstTxWarp>
          </a:bodyPr>
          <a:lstStyle>
            <a:lvl1pPr algn="r" defTabSz="930275">
              <a:lnSpc>
                <a:spcPct val="100000"/>
              </a:lnSpc>
              <a:spcBef>
                <a:spcPct val="0"/>
              </a:spcBef>
              <a:buClrTx/>
              <a:defRPr sz="1000" b="0"/>
            </a:lvl1pPr>
          </a:lstStyle>
          <a:p>
            <a:pPr>
              <a:defRPr/>
            </a:pPr>
            <a:endParaRPr lang="en-US"/>
          </a:p>
        </p:txBody>
      </p:sp>
      <p:sp>
        <p:nvSpPr>
          <p:cNvPr id="49156" name="Rectangle 4"/>
          <p:cNvSpPr>
            <a:spLocks noGrp="1" noRot="1" noChangeAspect="1" noChangeArrowheads="1" noTextEdit="1"/>
          </p:cNvSpPr>
          <p:nvPr>
            <p:ph type="sldImg" idx="2"/>
          </p:nvPr>
        </p:nvSpPr>
        <p:spPr bwMode="auto">
          <a:xfrm>
            <a:off x="1766888" y="733425"/>
            <a:ext cx="3486150" cy="2614613"/>
          </a:xfrm>
          <a:prstGeom prst="rect">
            <a:avLst/>
          </a:prstGeom>
          <a:noFill/>
          <a:ln w="9525">
            <a:solidFill>
              <a:srgbClr val="000000"/>
            </a:solidFill>
            <a:miter lim="800000"/>
            <a:headEnd/>
            <a:tailEnd/>
          </a:ln>
        </p:spPr>
      </p:sp>
      <p:sp>
        <p:nvSpPr>
          <p:cNvPr id="8197" name="Rectangle 5"/>
          <p:cNvSpPr>
            <a:spLocks noGrp="1" noChangeArrowheads="1"/>
          </p:cNvSpPr>
          <p:nvPr>
            <p:ph type="body" sz="quarter" idx="3"/>
          </p:nvPr>
        </p:nvSpPr>
        <p:spPr bwMode="auto">
          <a:xfrm>
            <a:off x="701675" y="3636963"/>
            <a:ext cx="5616575" cy="4970462"/>
          </a:xfrm>
          <a:prstGeom prst="rect">
            <a:avLst/>
          </a:prstGeom>
          <a:noFill/>
          <a:ln w="9525">
            <a:noFill/>
            <a:miter lim="800000"/>
            <a:headEnd/>
            <a:tailEnd/>
          </a:ln>
          <a:effectLst/>
        </p:spPr>
        <p:txBody>
          <a:bodyPr vert="horz" wrap="square" lIns="92967" tIns="46484" rIns="92967" bIns="46484"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8198" name="Rectangle 6"/>
          <p:cNvSpPr>
            <a:spLocks noGrp="1" noChangeArrowheads="1"/>
          </p:cNvSpPr>
          <p:nvPr>
            <p:ph type="ftr" sz="quarter" idx="4"/>
          </p:nvPr>
        </p:nvSpPr>
        <p:spPr bwMode="auto">
          <a:xfrm>
            <a:off x="0" y="8839200"/>
            <a:ext cx="3041650" cy="465138"/>
          </a:xfrm>
          <a:prstGeom prst="rect">
            <a:avLst/>
          </a:prstGeom>
          <a:noFill/>
          <a:ln w="9525">
            <a:noFill/>
            <a:miter lim="800000"/>
            <a:headEnd/>
            <a:tailEnd/>
          </a:ln>
          <a:effectLst/>
        </p:spPr>
        <p:txBody>
          <a:bodyPr vert="horz" wrap="square" lIns="92967" tIns="46484" rIns="92967" bIns="46484" numCol="1" anchor="b" anchorCtr="0" compatLnSpc="1">
            <a:prstTxWarp prst="textNoShape">
              <a:avLst/>
            </a:prstTxWarp>
          </a:bodyPr>
          <a:lstStyle>
            <a:lvl1pPr defTabSz="930275">
              <a:lnSpc>
                <a:spcPct val="100000"/>
              </a:lnSpc>
              <a:spcBef>
                <a:spcPct val="0"/>
              </a:spcBef>
              <a:buClrTx/>
              <a:defRPr sz="1000" b="0"/>
            </a:lvl1pPr>
          </a:lstStyle>
          <a:p>
            <a:pPr>
              <a:defRPr/>
            </a:pPr>
            <a:endParaRPr lang="en-US"/>
          </a:p>
        </p:txBody>
      </p:sp>
      <p:sp>
        <p:nvSpPr>
          <p:cNvPr id="8199" name="Rectangle 7"/>
          <p:cNvSpPr>
            <a:spLocks noGrp="1" noChangeArrowheads="1"/>
          </p:cNvSpPr>
          <p:nvPr>
            <p:ph type="sldNum" sz="quarter" idx="5"/>
          </p:nvPr>
        </p:nvSpPr>
        <p:spPr bwMode="auto">
          <a:xfrm>
            <a:off x="3976688" y="8839200"/>
            <a:ext cx="3041650" cy="465138"/>
          </a:xfrm>
          <a:prstGeom prst="rect">
            <a:avLst/>
          </a:prstGeom>
          <a:noFill/>
          <a:ln w="9525">
            <a:noFill/>
            <a:miter lim="800000"/>
            <a:headEnd/>
            <a:tailEnd/>
          </a:ln>
          <a:effectLst/>
        </p:spPr>
        <p:txBody>
          <a:bodyPr vert="horz" wrap="square" lIns="92967" tIns="46484" rIns="92967" bIns="46484" numCol="1" anchor="b" anchorCtr="0" compatLnSpc="1">
            <a:prstTxWarp prst="textNoShape">
              <a:avLst/>
            </a:prstTxWarp>
          </a:bodyPr>
          <a:lstStyle>
            <a:lvl1pPr algn="r" defTabSz="930275">
              <a:lnSpc>
                <a:spcPct val="100000"/>
              </a:lnSpc>
              <a:spcBef>
                <a:spcPct val="0"/>
              </a:spcBef>
              <a:buClrTx/>
              <a:defRPr sz="1000" b="0"/>
            </a:lvl1pPr>
          </a:lstStyle>
          <a:p>
            <a:pPr>
              <a:defRPr/>
            </a:pPr>
            <a:fld id="{1C0C63DE-660B-4B5C-B941-74D76988B983}" type="slidenum">
              <a:rPr lang="en-US"/>
              <a:pPr>
                <a:defRPr/>
              </a:pPr>
              <a:t>‹#›</a:t>
            </a:fld>
            <a:endParaRPr lang="en-US"/>
          </a:p>
        </p:txBody>
      </p:sp>
    </p:spTree>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kern="1200">
        <a:solidFill>
          <a:schemeClr val="tx1"/>
        </a:solidFill>
        <a:latin typeface="Trebuchet MS" pitchFamily="34" charset="0"/>
        <a:ea typeface="+mn-ea"/>
        <a:cs typeface="+mn-cs"/>
      </a:defRPr>
    </a:lvl1pPr>
    <a:lvl2pPr marL="457200" algn="l" rtl="0" eaLnBrk="0" fontAlgn="base" hangingPunct="0">
      <a:spcBef>
        <a:spcPct val="30000"/>
      </a:spcBef>
      <a:spcAft>
        <a:spcPct val="0"/>
      </a:spcAft>
      <a:defRPr kern="1200">
        <a:solidFill>
          <a:schemeClr val="tx1"/>
        </a:solidFill>
        <a:latin typeface="Trebuchet MS" pitchFamily="34" charset="0"/>
        <a:ea typeface="+mn-ea"/>
        <a:cs typeface="+mn-cs"/>
      </a:defRPr>
    </a:lvl2pPr>
    <a:lvl3pPr marL="914400" algn="l" rtl="0" eaLnBrk="0" fontAlgn="base" hangingPunct="0">
      <a:spcBef>
        <a:spcPct val="30000"/>
      </a:spcBef>
      <a:spcAft>
        <a:spcPct val="0"/>
      </a:spcAft>
      <a:defRPr kern="1200">
        <a:solidFill>
          <a:schemeClr val="tx1"/>
        </a:solidFill>
        <a:latin typeface="Trebuchet MS" pitchFamily="34" charset="0"/>
        <a:ea typeface="+mn-ea"/>
        <a:cs typeface="+mn-cs"/>
      </a:defRPr>
    </a:lvl3pPr>
    <a:lvl4pPr marL="1371600" algn="l" rtl="0" eaLnBrk="0" fontAlgn="base" hangingPunct="0">
      <a:spcBef>
        <a:spcPct val="30000"/>
      </a:spcBef>
      <a:spcAft>
        <a:spcPct val="0"/>
      </a:spcAft>
      <a:defRPr kern="1200">
        <a:solidFill>
          <a:schemeClr val="tx1"/>
        </a:solidFill>
        <a:latin typeface="Trebuchet MS" pitchFamily="34" charset="0"/>
        <a:ea typeface="+mn-ea"/>
        <a:cs typeface="+mn-cs"/>
      </a:defRPr>
    </a:lvl4pPr>
    <a:lvl5pPr marL="1828800" algn="l" rtl="0" eaLnBrk="0" fontAlgn="base" hangingPunct="0">
      <a:spcBef>
        <a:spcPct val="30000"/>
      </a:spcBef>
      <a:spcAft>
        <a:spcPct val="0"/>
      </a:spcAft>
      <a:defRPr kern="1200">
        <a:solidFill>
          <a:schemeClr val="tx1"/>
        </a:solidFill>
        <a:latin typeface="Trebuchet MS"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Image Placeholder 1"/>
          <p:cNvSpPr>
            <a:spLocks noGrp="1" noRot="1" noChangeAspect="1" noTextEdit="1"/>
          </p:cNvSpPr>
          <p:nvPr>
            <p:ph type="sldImg"/>
          </p:nvPr>
        </p:nvSpPr>
        <p:spPr>
          <a:ln/>
        </p:spPr>
      </p:sp>
      <p:sp>
        <p:nvSpPr>
          <p:cNvPr id="50179" name="Notes Placeholder 2"/>
          <p:cNvSpPr>
            <a:spLocks noGrp="1"/>
          </p:cNvSpPr>
          <p:nvPr>
            <p:ph type="body" idx="1"/>
          </p:nvPr>
        </p:nvSpPr>
        <p:spPr>
          <a:noFill/>
          <a:ln/>
        </p:spPr>
        <p:txBody>
          <a:bodyPr/>
          <a:lstStyle/>
          <a:p>
            <a:endParaRPr lang="en-US" smtClean="0"/>
          </a:p>
        </p:txBody>
      </p:sp>
      <p:sp>
        <p:nvSpPr>
          <p:cNvPr id="50180" name="Slide Number Placeholder 3"/>
          <p:cNvSpPr>
            <a:spLocks noGrp="1"/>
          </p:cNvSpPr>
          <p:nvPr>
            <p:ph type="sldNum" sz="quarter" idx="5"/>
          </p:nvPr>
        </p:nvSpPr>
        <p:spPr>
          <a:noFill/>
        </p:spPr>
        <p:txBody>
          <a:bodyPr/>
          <a:lstStyle/>
          <a:p>
            <a:fld id="{944008A2-2C47-49EB-98DF-720625E0A6C9}" type="slidenum">
              <a:rPr lang="en-US" smtClean="0"/>
              <a:pPr/>
              <a:t>1</a:t>
            </a:fld>
            <a:endParaRPr lang="en-US"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Slide Image Placeholder 1"/>
          <p:cNvSpPr>
            <a:spLocks noGrp="1" noRot="1" noChangeAspect="1" noTextEdit="1"/>
          </p:cNvSpPr>
          <p:nvPr>
            <p:ph type="sldImg"/>
          </p:nvPr>
        </p:nvSpPr>
        <p:spPr>
          <a:ln/>
        </p:spPr>
      </p:sp>
      <p:sp>
        <p:nvSpPr>
          <p:cNvPr id="83971" name="Notes Placeholder 2"/>
          <p:cNvSpPr>
            <a:spLocks noGrp="1"/>
          </p:cNvSpPr>
          <p:nvPr>
            <p:ph type="body" idx="1"/>
          </p:nvPr>
        </p:nvSpPr>
        <p:spPr>
          <a:xfrm>
            <a:off x="223838" y="3509963"/>
            <a:ext cx="6572250" cy="5429250"/>
          </a:xfrm>
          <a:noFill/>
          <a:ln/>
        </p:spPr>
        <p:txBody>
          <a:bodyPr/>
          <a:lstStyle/>
          <a:p>
            <a:r>
              <a:rPr lang="en-US" sz="1400" b="1" smtClean="0">
                <a:latin typeface="Arial" charset="0"/>
              </a:rPr>
              <a:t>Wong, William, Hanna Stelmaszewska, Nazlin Bhimani, Sukhbinder Barn, and Balbir Barn. 2009. User behaviour in resource discovery: Final report. DIS, p. 23. </a:t>
            </a:r>
          </a:p>
          <a:p>
            <a:r>
              <a:rPr lang="en-US" sz="1400" smtClean="0">
                <a:latin typeface="Arial" charset="0"/>
              </a:rPr>
              <a:t>Search strategies change by context, during the course of the process (Wong et al. 2009, p. 7). </a:t>
            </a:r>
          </a:p>
          <a:p>
            <a:r>
              <a:rPr lang="en-US" sz="1400" smtClean="0">
                <a:latin typeface="Arial" charset="0"/>
              </a:rPr>
              <a:t>Users found access hindered by the difficulty of using database interfaces (Wong et al. 2009, p. 7). </a:t>
            </a:r>
          </a:p>
          <a:p>
            <a:endParaRPr lang="en-US" sz="1400" smtClean="0">
              <a:latin typeface="Arial" charset="0"/>
            </a:endParaRPr>
          </a:p>
          <a:p>
            <a:r>
              <a:rPr lang="en-US" sz="1400" b="1" smtClean="0">
                <a:latin typeface="Arial" charset="0"/>
              </a:rPr>
              <a:t>Digital Information Seeker, pg. 4.</a:t>
            </a:r>
          </a:p>
          <a:p>
            <a:r>
              <a:rPr lang="en-US" sz="1400" smtClean="0">
                <a:latin typeface="Arial" charset="0"/>
              </a:rPr>
              <a:t>The realities of the online environment observed above led several studies to some common conclusions about changing user behaviours: </a:t>
            </a:r>
          </a:p>
          <a:p>
            <a:r>
              <a:rPr lang="en-US" sz="1400" smtClean="0">
                <a:latin typeface="Arial" charset="0"/>
              </a:rPr>
              <a:t>Users are beginning to desire enhanced functionality in library systems. </a:t>
            </a:r>
          </a:p>
          <a:p>
            <a:r>
              <a:rPr lang="en-US" sz="1400" smtClean="0">
                <a:latin typeface="Arial" charset="0"/>
              </a:rPr>
              <a:t>They also desire enhanced content to assist them in evaluating resources. </a:t>
            </a:r>
          </a:p>
          <a:p>
            <a:endParaRPr lang="en-US" sz="1400" smtClean="0">
              <a:latin typeface="Arial" charset="0"/>
            </a:endParaRPr>
          </a:p>
          <a:p>
            <a:r>
              <a:rPr lang="en-US" sz="1400" b="1" smtClean="0">
                <a:latin typeface="Arial" charset="0"/>
              </a:rPr>
              <a:t>Centre for Information Behaviour and the Evaluation of Research. 2008. Information behaviour of the researcher of the future: A CIBER briefing paper. DIS, p. 15. </a:t>
            </a:r>
          </a:p>
          <a:p>
            <a:r>
              <a:rPr lang="en-US" sz="1400" smtClean="0">
                <a:latin typeface="Arial" charset="0"/>
              </a:rPr>
              <a:t>Younger people tended to spend little time, and with little effectiveness in evaluating search results. They preferred natural-language searching and trusted Google to understand them. Many do not find library resources intuitive (CIBER 2008, p. 12).</a:t>
            </a:r>
          </a:p>
        </p:txBody>
      </p:sp>
      <p:sp>
        <p:nvSpPr>
          <p:cNvPr id="83972" name="Slide Number Placeholder 3"/>
          <p:cNvSpPr>
            <a:spLocks noGrp="1"/>
          </p:cNvSpPr>
          <p:nvPr>
            <p:ph type="sldNum" sz="quarter" idx="5"/>
          </p:nvPr>
        </p:nvSpPr>
        <p:spPr>
          <a:noFill/>
        </p:spPr>
        <p:txBody>
          <a:bodyPr/>
          <a:lstStyle/>
          <a:p>
            <a:fld id="{D045FD3D-F5AF-4F33-BFB1-08C6853C02D4}" type="slidenum">
              <a:rPr lang="en-US" smtClean="0"/>
              <a:pPr/>
              <a:t>10</a:t>
            </a:fld>
            <a:endParaRPr lang="en-US"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Slide Image Placeholder 1"/>
          <p:cNvSpPr>
            <a:spLocks noGrp="1" noRot="1" noChangeAspect="1" noTextEdit="1"/>
          </p:cNvSpPr>
          <p:nvPr>
            <p:ph type="sldImg"/>
          </p:nvPr>
        </p:nvSpPr>
        <p:spPr>
          <a:ln/>
        </p:spPr>
      </p:sp>
      <p:sp>
        <p:nvSpPr>
          <p:cNvPr id="84995" name="Notes Placeholder 2"/>
          <p:cNvSpPr>
            <a:spLocks noGrp="1"/>
          </p:cNvSpPr>
          <p:nvPr>
            <p:ph type="body" idx="1"/>
          </p:nvPr>
        </p:nvSpPr>
        <p:spPr>
          <a:noFill/>
          <a:ln/>
        </p:spPr>
        <p:txBody>
          <a:bodyPr/>
          <a:lstStyle/>
          <a:p>
            <a:r>
              <a:rPr lang="en-US" b="1" smtClean="0">
                <a:latin typeface="Arial" charset="0"/>
              </a:rPr>
              <a:t>Hampton-Reeves, Stuart, Claire Mashiter, Jonathan Westaway, Peter Lumsden, Helen Day, Helen Hewerston, and Anna Hart. 2009. Students’ use of research content in teaching and learning: A report of the Joint Information Systems Council (JISC). DIS, p. 22. </a:t>
            </a:r>
          </a:p>
          <a:p>
            <a:endParaRPr lang="en-US" smtClean="0">
              <a:latin typeface="Arial" charset="0"/>
            </a:endParaRPr>
          </a:p>
          <a:p>
            <a:r>
              <a:rPr lang="en-US" smtClean="0">
                <a:latin typeface="Arial" charset="0"/>
              </a:rPr>
              <a:t>In situations of formal research for these students, this leads them to the library catalogue first and to use it more (32%, n=137, N=428; Hampton-Reeves et al. 2009, p. 24). However, the researchers stated, “it is very clear that Google has emerged as a real force in the accessing and discovery of research content which is rivalling university library catalogues” (Hampton-Reeves et al. 2009, p. 30). </a:t>
            </a:r>
          </a:p>
          <a:p>
            <a:endParaRPr lang="en-US" smtClean="0">
              <a:latin typeface="Arial" charset="0"/>
            </a:endParaRPr>
          </a:p>
          <a:p>
            <a:endParaRPr lang="en-US" smtClean="0">
              <a:latin typeface="Arial" charset="0"/>
            </a:endParaRPr>
          </a:p>
          <a:p>
            <a:endParaRPr lang="en-US" smtClean="0">
              <a:latin typeface="Arial" charset="0"/>
            </a:endParaRPr>
          </a:p>
        </p:txBody>
      </p:sp>
      <p:sp>
        <p:nvSpPr>
          <p:cNvPr id="84996" name="Slide Number Placeholder 3"/>
          <p:cNvSpPr>
            <a:spLocks noGrp="1"/>
          </p:cNvSpPr>
          <p:nvPr>
            <p:ph type="sldNum" sz="quarter" idx="5"/>
          </p:nvPr>
        </p:nvSpPr>
        <p:spPr>
          <a:noFill/>
        </p:spPr>
        <p:txBody>
          <a:bodyPr/>
          <a:lstStyle/>
          <a:p>
            <a:fld id="{4ECA4477-14AA-48CA-9E65-E0E359518072}" type="slidenum">
              <a:rPr lang="en-US" smtClean="0"/>
              <a:pPr/>
              <a:t>11</a:t>
            </a:fld>
            <a:endParaRPr lang="en-US"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Slide Image Placeholder 1"/>
          <p:cNvSpPr>
            <a:spLocks noGrp="1" noRot="1" noChangeAspect="1" noTextEdit="1"/>
          </p:cNvSpPr>
          <p:nvPr>
            <p:ph type="sldImg"/>
          </p:nvPr>
        </p:nvSpPr>
        <p:spPr>
          <a:ln/>
        </p:spPr>
      </p:sp>
      <p:sp>
        <p:nvSpPr>
          <p:cNvPr id="86019" name="Notes Placeholder 2"/>
          <p:cNvSpPr>
            <a:spLocks noGrp="1"/>
          </p:cNvSpPr>
          <p:nvPr>
            <p:ph type="body" idx="1"/>
          </p:nvPr>
        </p:nvSpPr>
        <p:spPr>
          <a:xfrm>
            <a:off x="223838" y="3367088"/>
            <a:ext cx="6572250" cy="5715000"/>
          </a:xfrm>
          <a:noFill/>
          <a:ln/>
        </p:spPr>
        <p:txBody>
          <a:bodyPr/>
          <a:lstStyle/>
          <a:p>
            <a:r>
              <a:rPr lang="en-US" sz="1000" b="1" dirty="0" smtClean="0">
                <a:latin typeface="Arial" charset="0"/>
                <a:cs typeface="Arial" charset="0"/>
              </a:rPr>
              <a:t>Sense-making the information confluences: Phases 1-4 and Final Report. DIS, p. 9. </a:t>
            </a:r>
          </a:p>
          <a:p>
            <a:r>
              <a:rPr lang="en-US" sz="1000" dirty="0" smtClean="0">
                <a:latin typeface="Arial" charset="0"/>
                <a:cs typeface="Arial" charset="0"/>
              </a:rPr>
              <a:t>Faculty response in a focus group interview, “I do use Google, but …[I also] use two different library homepages” (</a:t>
            </a:r>
            <a:r>
              <a:rPr lang="en-US" sz="1000" dirty="0" err="1" smtClean="0">
                <a:latin typeface="Arial" charset="0"/>
                <a:cs typeface="Arial" charset="0"/>
              </a:rPr>
              <a:t>Connaway</a:t>
            </a:r>
            <a:r>
              <a:rPr lang="en-US" sz="1000" dirty="0" smtClean="0">
                <a:latin typeface="Arial" charset="0"/>
                <a:cs typeface="Arial" charset="0"/>
              </a:rPr>
              <a:t>, </a:t>
            </a:r>
            <a:r>
              <a:rPr lang="en-US" sz="1000" dirty="0" err="1" smtClean="0">
                <a:latin typeface="Arial" charset="0"/>
                <a:cs typeface="Arial" charset="0"/>
              </a:rPr>
              <a:t>Prabha</a:t>
            </a:r>
            <a:r>
              <a:rPr lang="en-US" sz="1000" dirty="0" smtClean="0">
                <a:latin typeface="Arial" charset="0"/>
                <a:cs typeface="Arial" charset="0"/>
              </a:rPr>
              <a:t>, and Dickey 2006, p. 12).</a:t>
            </a:r>
          </a:p>
          <a:p>
            <a:endParaRPr lang="en-US" sz="1000" dirty="0" smtClean="0">
              <a:latin typeface="Arial" charset="0"/>
              <a:cs typeface="Arial" charset="0"/>
            </a:endParaRPr>
          </a:p>
          <a:p>
            <a:r>
              <a:rPr lang="en-US" sz="1000" dirty="0" smtClean="0">
                <a:latin typeface="Arial" charset="0"/>
                <a:cs typeface="Arial" charset="0"/>
              </a:rPr>
              <a:t>The participants acknowledged the value of databases and other online sources to both academic and personal information needs. </a:t>
            </a:r>
          </a:p>
          <a:p>
            <a:r>
              <a:rPr lang="en-US" sz="1000" dirty="0" smtClean="0">
                <a:latin typeface="Arial" charset="0"/>
                <a:cs typeface="Arial" charset="0"/>
              </a:rPr>
              <a:t>Some users did not understand what resources were actually available in libraries nor could they distinguish between databases held by a library and sources merely available online (</a:t>
            </a:r>
            <a:r>
              <a:rPr lang="en-US" sz="1000" dirty="0" err="1" smtClean="0">
                <a:latin typeface="Arial" charset="0"/>
                <a:cs typeface="Arial" charset="0"/>
              </a:rPr>
              <a:t>Connaway</a:t>
            </a:r>
            <a:r>
              <a:rPr lang="en-US" sz="1000" dirty="0" smtClean="0">
                <a:latin typeface="Arial" charset="0"/>
                <a:cs typeface="Arial" charset="0"/>
              </a:rPr>
              <a:t>, </a:t>
            </a:r>
            <a:r>
              <a:rPr lang="en-US" sz="1000" dirty="0" err="1" smtClean="0">
                <a:latin typeface="Arial" charset="0"/>
                <a:cs typeface="Arial" charset="0"/>
              </a:rPr>
              <a:t>Prabha</a:t>
            </a:r>
            <a:r>
              <a:rPr lang="en-US" sz="1000" dirty="0" smtClean="0">
                <a:latin typeface="Arial" charset="0"/>
                <a:cs typeface="Arial" charset="0"/>
              </a:rPr>
              <a:t>, and Dickey 2006, p. 13-14).</a:t>
            </a:r>
          </a:p>
          <a:p>
            <a:endParaRPr lang="en-US" sz="1000" dirty="0" smtClean="0">
              <a:latin typeface="Arial" charset="0"/>
              <a:cs typeface="Arial" charset="0"/>
            </a:endParaRPr>
          </a:p>
          <a:p>
            <a:pPr eaLnBrk="1" hangingPunct="1"/>
            <a:r>
              <a:rPr lang="en-US" sz="1000" dirty="0" smtClean="0">
                <a:latin typeface="Arial" charset="0"/>
                <a:cs typeface="Arial" charset="0"/>
              </a:rPr>
              <a:t>Library OPACs difficult to use </a:t>
            </a:r>
          </a:p>
          <a:p>
            <a:pPr eaLnBrk="1" hangingPunct="1"/>
            <a:r>
              <a:rPr lang="en-US" sz="1000" i="1" dirty="0" smtClean="0">
                <a:latin typeface="Arial" charset="0"/>
                <a:cs typeface="Arial" charset="0"/>
              </a:rPr>
              <a:t>“I wish the results page would list a short blurb (one line) about the book similar to the way Google shows you a tiny bit about what a site link is about.” (</a:t>
            </a:r>
            <a:r>
              <a:rPr lang="en-US" sz="1000" dirty="0" smtClean="0">
                <a:latin typeface="Arial" charset="0"/>
                <a:cs typeface="Arial" charset="0"/>
              </a:rPr>
              <a:t>Calhoun, Karen, et al. 2009. </a:t>
            </a:r>
            <a:r>
              <a:rPr lang="en-US" sz="1000" i="1" dirty="0" smtClean="0">
                <a:latin typeface="Arial" charset="0"/>
                <a:cs typeface="Arial" charset="0"/>
              </a:rPr>
              <a:t>Online catalogs: What users and librarians want: An OCLC report</a:t>
            </a:r>
            <a:r>
              <a:rPr lang="en-US" sz="1000" dirty="0" smtClean="0">
                <a:latin typeface="Arial" charset="0"/>
                <a:cs typeface="Arial" charset="0"/>
              </a:rPr>
              <a:t>. Dublin, Ohio: OCLC, </a:t>
            </a:r>
            <a:r>
              <a:rPr lang="en-US" sz="1000" i="1" dirty="0" smtClean="0">
                <a:latin typeface="Arial" charset="0"/>
                <a:cs typeface="Arial" charset="0"/>
              </a:rPr>
              <a:t>p. 17</a:t>
            </a:r>
          </a:p>
          <a:p>
            <a:pPr eaLnBrk="1" hangingPunct="1"/>
            <a:endParaRPr lang="en-US" sz="1100" i="1" dirty="0" smtClean="0">
              <a:latin typeface="Arial" charset="0"/>
              <a:cs typeface="Arial" charset="0"/>
            </a:endParaRPr>
          </a:p>
          <a:p>
            <a:r>
              <a:rPr lang="en-US" sz="1100" dirty="0" smtClean="0">
                <a:latin typeface="Arial" charset="0"/>
              </a:rPr>
              <a:t>One survey respondent suggested, “I wish the results page would list a short blurb (one line) about the book similar to the way Google shows you a tiny bit about what a site link is about” (Calhoun et al. 2009, p. 17).</a:t>
            </a:r>
          </a:p>
          <a:p>
            <a:endParaRPr lang="en-US" sz="1100" dirty="0" smtClean="0">
              <a:latin typeface="Arial" charset="0"/>
            </a:endParaRPr>
          </a:p>
          <a:p>
            <a:r>
              <a:rPr lang="en-US" sz="1100" b="1" dirty="0" smtClean="0"/>
              <a:t>Sense-making the information confluence: Phases 1-4 and Final Report. DIS, p. 9.</a:t>
            </a:r>
            <a:endParaRPr lang="en-US" sz="1100" dirty="0" smtClean="0"/>
          </a:p>
          <a:p>
            <a:r>
              <a:rPr lang="en-US" sz="1100" dirty="0" smtClean="0">
                <a:latin typeface="Arial" charset="0"/>
              </a:rPr>
              <a:t>Participants also stated that library OPACs are difficult to use; this belief is held by all types of participants (</a:t>
            </a:r>
            <a:r>
              <a:rPr lang="en-US" sz="1100" dirty="0" err="1" smtClean="0">
                <a:latin typeface="Arial" charset="0"/>
              </a:rPr>
              <a:t>Connaway</a:t>
            </a:r>
            <a:r>
              <a:rPr lang="en-US" sz="1100" dirty="0" smtClean="0">
                <a:latin typeface="Arial" charset="0"/>
              </a:rPr>
              <a:t>, </a:t>
            </a:r>
            <a:r>
              <a:rPr lang="en-US" sz="1100" dirty="0" err="1" smtClean="0">
                <a:latin typeface="Arial" charset="0"/>
              </a:rPr>
              <a:t>Prabha</a:t>
            </a:r>
            <a:r>
              <a:rPr lang="en-US" sz="1100" dirty="0" smtClean="0">
                <a:latin typeface="Arial" charset="0"/>
              </a:rPr>
              <a:t>, and Dickey 2006, p. 11-14). </a:t>
            </a:r>
          </a:p>
          <a:p>
            <a:endParaRPr lang="en-US" sz="1100" dirty="0" smtClean="0"/>
          </a:p>
          <a:p>
            <a:r>
              <a:rPr lang="en-US" sz="1100" dirty="0" smtClean="0">
                <a:latin typeface="Arial" charset="0"/>
              </a:rPr>
              <a:t>Participants also discussed enhancements and changes to the library’s electronic resources and suggestions to “make the library catalog more like search engines” (</a:t>
            </a:r>
            <a:r>
              <a:rPr lang="en-US" sz="1100" dirty="0" err="1" smtClean="0">
                <a:latin typeface="Arial" charset="0"/>
              </a:rPr>
              <a:t>Connaway</a:t>
            </a:r>
            <a:r>
              <a:rPr lang="en-US" sz="1100" dirty="0" smtClean="0">
                <a:latin typeface="Arial" charset="0"/>
              </a:rPr>
              <a:t>, </a:t>
            </a:r>
            <a:r>
              <a:rPr lang="en-US" sz="1100" dirty="0" err="1" smtClean="0">
                <a:latin typeface="Arial" charset="0"/>
              </a:rPr>
              <a:t>Prabha</a:t>
            </a:r>
            <a:r>
              <a:rPr lang="en-US" sz="1100" dirty="0" smtClean="0">
                <a:latin typeface="Arial" charset="0"/>
              </a:rPr>
              <a:t>, and Dickey 2006, p. 16). These include Selective Dissemination of Information (SDI) [although the participants did not use this term, this is the service they described], 24/7 reference, and expanded online sources, including all print and other physical materials available online (</a:t>
            </a:r>
            <a:r>
              <a:rPr lang="en-US" sz="1100" dirty="0" err="1" smtClean="0">
                <a:latin typeface="Arial" charset="0"/>
              </a:rPr>
              <a:t>Connaway</a:t>
            </a:r>
            <a:r>
              <a:rPr lang="en-US" sz="1100" dirty="0" smtClean="0">
                <a:latin typeface="Arial" charset="0"/>
              </a:rPr>
              <a:t>, </a:t>
            </a:r>
            <a:r>
              <a:rPr lang="en-US" sz="1100" dirty="0" err="1" smtClean="0">
                <a:latin typeface="Arial" charset="0"/>
              </a:rPr>
              <a:t>Prabha</a:t>
            </a:r>
            <a:r>
              <a:rPr lang="en-US" sz="1100" dirty="0" smtClean="0">
                <a:latin typeface="Arial" charset="0"/>
              </a:rPr>
              <a:t>, and Dickey 2006, p. 16-17). </a:t>
            </a:r>
          </a:p>
          <a:p>
            <a:pPr eaLnBrk="1" hangingPunct="1"/>
            <a:endParaRPr lang="en-US" sz="1100" i="1" dirty="0" smtClean="0">
              <a:latin typeface="Arial" charset="0"/>
              <a:cs typeface="Arial" charset="0"/>
            </a:endParaRPr>
          </a:p>
          <a:p>
            <a:pPr eaLnBrk="1" hangingPunct="1"/>
            <a:endParaRPr lang="en-US" sz="1400" i="1" dirty="0" smtClean="0">
              <a:latin typeface="Arial" charset="0"/>
              <a:cs typeface="Arial" charset="0"/>
            </a:endParaRPr>
          </a:p>
          <a:p>
            <a:endParaRPr lang="en-US" dirty="0" smtClean="0">
              <a:latin typeface="Arial" charset="0"/>
            </a:endParaRPr>
          </a:p>
          <a:p>
            <a:endParaRPr lang="en-US" dirty="0" smtClean="0">
              <a:latin typeface="Arial" charset="0"/>
            </a:endParaRPr>
          </a:p>
          <a:p>
            <a:endParaRPr lang="en-US" dirty="0" smtClean="0">
              <a:latin typeface="Arial" charset="0"/>
            </a:endParaRPr>
          </a:p>
        </p:txBody>
      </p:sp>
      <p:sp>
        <p:nvSpPr>
          <p:cNvPr id="86020" name="Slide Number Placeholder 3"/>
          <p:cNvSpPr>
            <a:spLocks noGrp="1"/>
          </p:cNvSpPr>
          <p:nvPr>
            <p:ph type="sldNum" sz="quarter" idx="5"/>
          </p:nvPr>
        </p:nvSpPr>
        <p:spPr>
          <a:noFill/>
        </p:spPr>
        <p:txBody>
          <a:bodyPr/>
          <a:lstStyle/>
          <a:p>
            <a:fld id="{51CFC7CE-097B-4EC7-9F8D-B7347B4FDEFD}" type="slidenum">
              <a:rPr lang="en-US" smtClean="0"/>
              <a:pPr/>
              <a:t>12</a:t>
            </a:fld>
            <a:endParaRPr lang="en-US"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Slide Image Placeholder 1"/>
          <p:cNvSpPr>
            <a:spLocks noGrp="1" noRot="1" noChangeAspect="1" noTextEdit="1"/>
          </p:cNvSpPr>
          <p:nvPr>
            <p:ph type="sldImg"/>
          </p:nvPr>
        </p:nvSpPr>
        <p:spPr>
          <a:ln/>
        </p:spPr>
      </p:sp>
      <p:sp>
        <p:nvSpPr>
          <p:cNvPr id="87043" name="Notes Placeholder 2"/>
          <p:cNvSpPr>
            <a:spLocks noGrp="1"/>
          </p:cNvSpPr>
          <p:nvPr>
            <p:ph type="body" idx="1"/>
          </p:nvPr>
        </p:nvSpPr>
        <p:spPr>
          <a:xfrm>
            <a:off x="223838" y="3652838"/>
            <a:ext cx="6572250" cy="5429250"/>
          </a:xfrm>
          <a:noFill/>
          <a:ln/>
        </p:spPr>
        <p:txBody>
          <a:bodyPr/>
          <a:lstStyle/>
          <a:p>
            <a:r>
              <a:rPr lang="en-US" sz="1600" b="1" smtClean="0">
                <a:latin typeface="Arial" charset="0"/>
              </a:rPr>
              <a:t>Research Information Network. 2006. Researchers and discovery services: Behaviour, perceptions and needs. London: Research Information Network. DIS, p. 11.</a:t>
            </a:r>
            <a:endParaRPr lang="en-US" sz="1600" smtClean="0">
              <a:latin typeface="Arial" charset="0"/>
            </a:endParaRPr>
          </a:p>
          <a:p>
            <a:r>
              <a:rPr lang="en-US" sz="1600" smtClean="0">
                <a:latin typeface="Arial" charset="0"/>
              </a:rPr>
              <a:t>“Increasingly, the boundary between resources themselves and discovery services is a permeable one” (Research Information Network 2006, p. 5). There is a need for a seamless process from discovery-to-delivery (D2D). </a:t>
            </a:r>
          </a:p>
          <a:p>
            <a:endParaRPr lang="en-US" sz="1600" smtClean="0">
              <a:latin typeface="Arial" charset="0"/>
            </a:endParaRPr>
          </a:p>
          <a:p>
            <a:r>
              <a:rPr lang="en-US" sz="1600" smtClean="0">
                <a:latin typeface="Arial" charset="0"/>
              </a:rPr>
              <a:t>Some disciplinary differences exist in the researchers’ satisfaction with D2D services. Researchers in the sciences are most satisfied. Arts and Humanities researchers indicated serious problems in unavailable content, irrelevant information in result lists, and in the discovery of non-English content (Research Information Network 2006, p. 75).</a:t>
            </a:r>
            <a:endParaRPr lang="en-US" sz="1600" smtClean="0">
              <a:latin typeface="Arial" charset="0"/>
              <a:cs typeface="Arial" charset="0"/>
            </a:endParaRPr>
          </a:p>
          <a:p>
            <a:endParaRPr lang="en-US" sz="1600" smtClean="0">
              <a:latin typeface="Arial" charset="0"/>
              <a:cs typeface="Arial" charset="0"/>
            </a:endParaRPr>
          </a:p>
          <a:p>
            <a:r>
              <a:rPr lang="en-US" sz="1600" smtClean="0">
                <a:latin typeface="Arial" charset="0"/>
              </a:rPr>
              <a:t>Other specific gaps in D2D provision included foreign language materials (especially for social sciences and Arts and Humanities researchers; Research Information Network 2006, p. 75), chapters in multiauthor collections, short journal back files, and lack of specialist search engines (Research Information Network 2006, p. 67).</a:t>
            </a:r>
            <a:endParaRPr lang="en-US" smtClean="0">
              <a:latin typeface="Arial" charset="0"/>
              <a:cs typeface="Arial" charset="0"/>
            </a:endParaRPr>
          </a:p>
          <a:p>
            <a:endParaRPr lang="en-US" smtClean="0">
              <a:latin typeface="Arial" charset="0"/>
            </a:endParaRPr>
          </a:p>
        </p:txBody>
      </p:sp>
      <p:sp>
        <p:nvSpPr>
          <p:cNvPr id="87044" name="Slide Number Placeholder 3"/>
          <p:cNvSpPr>
            <a:spLocks noGrp="1"/>
          </p:cNvSpPr>
          <p:nvPr>
            <p:ph type="sldNum" sz="quarter" idx="5"/>
          </p:nvPr>
        </p:nvSpPr>
        <p:spPr>
          <a:noFill/>
        </p:spPr>
        <p:txBody>
          <a:bodyPr/>
          <a:lstStyle/>
          <a:p>
            <a:fld id="{80F7656C-67F0-4A92-B81F-33DFE9148787}" type="slidenum">
              <a:rPr lang="en-US" smtClean="0"/>
              <a:pPr/>
              <a:t>13</a:t>
            </a:fld>
            <a:endParaRPr lang="en-US"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Slide Image Placeholder 1"/>
          <p:cNvSpPr>
            <a:spLocks noGrp="1" noRot="1" noChangeAspect="1" noTextEdit="1"/>
          </p:cNvSpPr>
          <p:nvPr>
            <p:ph type="sldImg"/>
          </p:nvPr>
        </p:nvSpPr>
        <p:spPr>
          <a:ln/>
        </p:spPr>
      </p:sp>
      <p:sp>
        <p:nvSpPr>
          <p:cNvPr id="77827" name="Notes Placeholder 2"/>
          <p:cNvSpPr>
            <a:spLocks noGrp="1"/>
          </p:cNvSpPr>
          <p:nvPr>
            <p:ph type="body" idx="1"/>
          </p:nvPr>
        </p:nvSpPr>
        <p:spPr>
          <a:ln/>
        </p:spPr>
        <p:txBody>
          <a:bodyPr/>
          <a:lstStyle/>
          <a:p>
            <a:pPr lvl="1">
              <a:defRPr/>
            </a:pPr>
            <a:endParaRPr lang="en-US" sz="1400" dirty="0" smtClean="0">
              <a:latin typeface="Arial" charset="0"/>
            </a:endParaRPr>
          </a:p>
          <a:p>
            <a:pPr marL="0" lvl="1">
              <a:defRPr/>
            </a:pPr>
            <a:r>
              <a:rPr lang="en-US" sz="1400" b="1" dirty="0" smtClean="0">
                <a:latin typeface="Arial" charset="0"/>
              </a:rPr>
              <a:t>Calhoun, Karen, et al. 2009. Online catalogs: What users and librarians want: An OCLC report. Dublin, Ohio: OCLC. DIS, p. 18.</a:t>
            </a:r>
          </a:p>
          <a:p>
            <a:pPr>
              <a:defRPr/>
            </a:pPr>
            <a:r>
              <a:rPr lang="en-US" sz="1400" dirty="0" smtClean="0">
                <a:latin typeface="Arial" charset="0"/>
              </a:rPr>
              <a:t>“Important differences exist between the catalog data quality priorities of end users and those who work in libraries.” Fifty-two percent of the librarians indicated that the most desired data enhancement was to “Merge duplicate records” (Calhoun et al. 2009, p. 25). This enhancement might improve users’ searching tasks and their retrieved results. However, users necessarily would not understand the implications of duplicate records on searching and retrieval; therefore, they probably would not mention this.</a:t>
            </a:r>
          </a:p>
        </p:txBody>
      </p:sp>
      <p:sp>
        <p:nvSpPr>
          <p:cNvPr id="88068" name="Slide Number Placeholder 3"/>
          <p:cNvSpPr>
            <a:spLocks noGrp="1"/>
          </p:cNvSpPr>
          <p:nvPr>
            <p:ph type="sldNum" sz="quarter" idx="5"/>
          </p:nvPr>
        </p:nvSpPr>
        <p:spPr>
          <a:noFill/>
        </p:spPr>
        <p:txBody>
          <a:bodyPr/>
          <a:lstStyle/>
          <a:p>
            <a:fld id="{66841F4C-28DF-481F-8A8E-C2AA41841E8F}" type="slidenum">
              <a:rPr lang="en-US" smtClean="0"/>
              <a:pPr/>
              <a:t>14</a:t>
            </a:fld>
            <a:endParaRPr lang="en-US"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Slide Image Placeholder 1"/>
          <p:cNvSpPr>
            <a:spLocks noGrp="1" noRot="1" noChangeAspect="1" noTextEdit="1"/>
          </p:cNvSpPr>
          <p:nvPr>
            <p:ph type="sldImg"/>
          </p:nvPr>
        </p:nvSpPr>
        <p:spPr>
          <a:ln/>
        </p:spPr>
      </p:sp>
      <p:sp>
        <p:nvSpPr>
          <p:cNvPr id="89091" name="Notes Placeholder 2"/>
          <p:cNvSpPr>
            <a:spLocks noGrp="1"/>
          </p:cNvSpPr>
          <p:nvPr>
            <p:ph type="body" idx="1"/>
          </p:nvPr>
        </p:nvSpPr>
        <p:spPr>
          <a:noFill/>
          <a:ln/>
        </p:spPr>
        <p:txBody>
          <a:bodyPr/>
          <a:lstStyle/>
          <a:p>
            <a:r>
              <a:rPr lang="en-US" b="1" smtClean="0">
                <a:latin typeface="Arial" charset="0"/>
              </a:rPr>
              <a:t>Digital Information Seeker, pg. 4-5.</a:t>
            </a:r>
          </a:p>
          <a:p>
            <a:r>
              <a:rPr lang="en-US" smtClean="0">
                <a:latin typeface="Arial" charset="0"/>
              </a:rPr>
              <a:t>In a few cases, the above findings from the studies under review offered evidence that runs counter to popular perceptions of the current information scene. </a:t>
            </a:r>
          </a:p>
          <a:p>
            <a:pPr>
              <a:buFontTx/>
              <a:buChar char="•"/>
            </a:pPr>
            <a:r>
              <a:rPr lang="en-US" smtClean="0">
                <a:latin typeface="Arial" charset="0"/>
              </a:rPr>
              <a:t>Many popular media claims about the “Google generation” may not be supported by all the evidence. </a:t>
            </a:r>
          </a:p>
          <a:p>
            <a:pPr>
              <a:buFontTx/>
              <a:buChar char="•"/>
            </a:pPr>
            <a:r>
              <a:rPr lang="en-US" smtClean="0">
                <a:latin typeface="Arial" charset="0"/>
              </a:rPr>
              <a:t>In choosing among search engines, some evidence indicates that speed may not be the most important evaluative factor. </a:t>
            </a:r>
          </a:p>
          <a:p>
            <a:pPr>
              <a:buFontTx/>
              <a:buChar char="•"/>
            </a:pPr>
            <a:r>
              <a:rPr lang="en-US" smtClean="0">
                <a:latin typeface="Arial" charset="0"/>
              </a:rPr>
              <a:t>The studies that addressed library OPACs provide little support for the advanced search options which are still popular in these systems. </a:t>
            </a:r>
          </a:p>
          <a:p>
            <a:endParaRPr lang="en-US" smtClean="0">
              <a:latin typeface="Arial" charset="0"/>
            </a:endParaRPr>
          </a:p>
        </p:txBody>
      </p:sp>
      <p:sp>
        <p:nvSpPr>
          <p:cNvPr id="89092" name="Slide Number Placeholder 3"/>
          <p:cNvSpPr>
            <a:spLocks noGrp="1"/>
          </p:cNvSpPr>
          <p:nvPr>
            <p:ph type="sldNum" sz="quarter" idx="5"/>
          </p:nvPr>
        </p:nvSpPr>
        <p:spPr>
          <a:noFill/>
        </p:spPr>
        <p:txBody>
          <a:bodyPr/>
          <a:lstStyle/>
          <a:p>
            <a:fld id="{0757601F-2491-4942-BDCA-5495909B8745}" type="slidenum">
              <a:rPr lang="en-US" smtClean="0"/>
              <a:pPr/>
              <a:t>15</a:t>
            </a:fld>
            <a:endParaRPr lang="en-US"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Slide Image Placeholder 1"/>
          <p:cNvSpPr>
            <a:spLocks noGrp="1" noRot="1" noChangeAspect="1" noTextEdit="1"/>
          </p:cNvSpPr>
          <p:nvPr>
            <p:ph type="sldImg"/>
          </p:nvPr>
        </p:nvSpPr>
        <p:spPr>
          <a:ln/>
        </p:spPr>
      </p:sp>
      <p:sp>
        <p:nvSpPr>
          <p:cNvPr id="90115" name="Notes Placeholder 2"/>
          <p:cNvSpPr>
            <a:spLocks noGrp="1"/>
          </p:cNvSpPr>
          <p:nvPr>
            <p:ph type="body" idx="1"/>
          </p:nvPr>
        </p:nvSpPr>
        <p:spPr>
          <a:noFill/>
          <a:ln/>
        </p:spPr>
        <p:txBody>
          <a:bodyPr/>
          <a:lstStyle/>
          <a:p>
            <a:endParaRPr lang="en-US" smtClean="0">
              <a:latin typeface="Arial" charset="0"/>
            </a:endParaRPr>
          </a:p>
          <a:p>
            <a:endParaRPr lang="en-US" smtClean="0">
              <a:latin typeface="Arial" charset="0"/>
            </a:endParaRPr>
          </a:p>
        </p:txBody>
      </p:sp>
      <p:sp>
        <p:nvSpPr>
          <p:cNvPr id="90116" name="Slide Number Placeholder 3"/>
          <p:cNvSpPr>
            <a:spLocks noGrp="1"/>
          </p:cNvSpPr>
          <p:nvPr>
            <p:ph type="sldNum" sz="quarter" idx="5"/>
          </p:nvPr>
        </p:nvSpPr>
        <p:spPr>
          <a:noFill/>
        </p:spPr>
        <p:txBody>
          <a:bodyPr/>
          <a:lstStyle/>
          <a:p>
            <a:fld id="{9E5E78AA-FC74-4C87-9DB9-479EFD1FFD50}" type="slidenum">
              <a:rPr lang="en-US" smtClean="0"/>
              <a:pPr/>
              <a:t>16</a:t>
            </a:fld>
            <a:endParaRPr lang="en-US"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a:xfrm>
            <a:off x="304800" y="3795713"/>
            <a:ext cx="6410325" cy="5281612"/>
          </a:xfrm>
        </p:spPr>
        <p:txBody>
          <a:bodyPr>
            <a:normAutofit fontScale="92500" lnSpcReduction="20000"/>
          </a:bodyPr>
          <a:lstStyle/>
          <a:p>
            <a:pPr>
              <a:defRPr/>
            </a:pPr>
            <a:r>
              <a:rPr lang="en-US" sz="1500" b="1" dirty="0" smtClean="0">
                <a:latin typeface="Arial" pitchFamily="34" charset="0"/>
                <a:cs typeface="Arial" pitchFamily="34" charset="0"/>
              </a:rPr>
              <a:t>Digital Information Seeker, pg. 45.</a:t>
            </a:r>
            <a:endParaRPr lang="en-US" sz="1500" dirty="0" smtClean="0">
              <a:latin typeface="Arial" pitchFamily="34" charset="0"/>
              <a:cs typeface="Arial" pitchFamily="34" charset="0"/>
            </a:endParaRPr>
          </a:p>
          <a:p>
            <a:pPr>
              <a:defRPr/>
            </a:pPr>
            <a:r>
              <a:rPr lang="en-US" sz="1500" dirty="0" smtClean="0">
                <a:latin typeface="Arial" pitchFamily="34" charset="0"/>
                <a:cs typeface="Arial" pitchFamily="34" charset="0"/>
              </a:rPr>
              <a:t>A synthesis of findings from these major user studies points toward a number of implications for libraries. The implications below represent broad tendencies. The various user studies themselves do take into account differences in </a:t>
            </a:r>
            <a:r>
              <a:rPr lang="en-US" sz="1500" dirty="0" err="1" smtClean="0">
                <a:latin typeface="Arial" pitchFamily="34" charset="0"/>
                <a:cs typeface="Arial" pitchFamily="34" charset="0"/>
              </a:rPr>
              <a:t>behaviour</a:t>
            </a:r>
            <a:r>
              <a:rPr lang="en-US" sz="1500" dirty="0" smtClean="0">
                <a:latin typeface="Arial" pitchFamily="34" charset="0"/>
                <a:cs typeface="Arial" pitchFamily="34" charset="0"/>
              </a:rPr>
              <a:t> based on age and gender of the subjects, and context and situation of the information needs. Differences based on academic discipline have been a common finding throughout the user </a:t>
            </a:r>
            <a:r>
              <a:rPr lang="en-US" sz="1500" dirty="0" err="1" smtClean="0">
                <a:latin typeface="Arial" pitchFamily="34" charset="0"/>
                <a:cs typeface="Arial" pitchFamily="34" charset="0"/>
              </a:rPr>
              <a:t>behaviour</a:t>
            </a:r>
            <a:r>
              <a:rPr lang="en-US" sz="1500" dirty="0" smtClean="0">
                <a:latin typeface="Arial" pitchFamily="34" charset="0"/>
                <a:cs typeface="Arial" pitchFamily="34" charset="0"/>
              </a:rPr>
              <a:t> studies. Even though the studies ask different questions of their subjects, the findings  present a rich portrait of user </a:t>
            </a:r>
            <a:r>
              <a:rPr lang="en-US" sz="1500" dirty="0" err="1" smtClean="0">
                <a:latin typeface="Arial" pitchFamily="34" charset="0"/>
                <a:cs typeface="Arial" pitchFamily="34" charset="0"/>
              </a:rPr>
              <a:t>behaviours</a:t>
            </a:r>
            <a:r>
              <a:rPr lang="en-US" sz="1500" dirty="0" smtClean="0">
                <a:latin typeface="Arial" pitchFamily="34" charset="0"/>
                <a:cs typeface="Arial" pitchFamily="34" charset="0"/>
              </a:rPr>
              <a:t>. In order to generalize findings and to present a valid portrait of user </a:t>
            </a:r>
            <a:r>
              <a:rPr lang="en-US" sz="1500" dirty="0" err="1" smtClean="0">
                <a:latin typeface="Arial" pitchFamily="34" charset="0"/>
                <a:cs typeface="Arial" pitchFamily="34" charset="0"/>
              </a:rPr>
              <a:t>behaviours</a:t>
            </a:r>
            <a:r>
              <a:rPr lang="en-US" sz="1500" dirty="0" smtClean="0">
                <a:latin typeface="Arial" pitchFamily="34" charset="0"/>
                <a:cs typeface="Arial" pitchFamily="34" charset="0"/>
              </a:rPr>
              <a:t>, it is necessary to conduct longitudinal studies of large populations. </a:t>
            </a:r>
          </a:p>
          <a:p>
            <a:pPr>
              <a:defRPr/>
            </a:pPr>
            <a:r>
              <a:rPr lang="en-US" sz="1500" dirty="0" smtClean="0">
                <a:latin typeface="Arial" pitchFamily="34" charset="0"/>
                <a:cs typeface="Arial" pitchFamily="34" charset="0"/>
              </a:rPr>
              <a:t> </a:t>
            </a:r>
          </a:p>
          <a:p>
            <a:pPr>
              <a:defRPr/>
            </a:pPr>
            <a:r>
              <a:rPr lang="en-US" sz="1500" dirty="0" smtClean="0">
                <a:latin typeface="Arial" pitchFamily="34" charset="0"/>
                <a:cs typeface="Arial" pitchFamily="34" charset="0"/>
              </a:rPr>
              <a:t>Implications for libraries which are shared by multiple studies include the following: </a:t>
            </a:r>
          </a:p>
          <a:p>
            <a:pPr>
              <a:defRPr/>
            </a:pPr>
            <a:r>
              <a:rPr lang="en-US" sz="1500" dirty="0" smtClean="0">
                <a:latin typeface="Arial" pitchFamily="34" charset="0"/>
                <a:cs typeface="Arial" pitchFamily="34" charset="0"/>
              </a:rPr>
              <a:t>The library serves many constituencies, with </a:t>
            </a:r>
            <a:r>
              <a:rPr lang="en-US" sz="1500" i="1" dirty="0" smtClean="0">
                <a:latin typeface="Arial" pitchFamily="34" charset="0"/>
                <a:cs typeface="Arial" pitchFamily="34" charset="0"/>
              </a:rPr>
              <a:t>different needs and </a:t>
            </a:r>
            <a:r>
              <a:rPr lang="en-US" sz="1500" i="1" dirty="0" err="1" smtClean="0">
                <a:latin typeface="Arial" pitchFamily="34" charset="0"/>
                <a:cs typeface="Arial" pitchFamily="34" charset="0"/>
              </a:rPr>
              <a:t>behaviours</a:t>
            </a:r>
            <a:r>
              <a:rPr lang="en-US" sz="1500" dirty="0" smtClean="0">
                <a:latin typeface="Arial" pitchFamily="34" charset="0"/>
                <a:cs typeface="Arial" pitchFamily="34" charset="0"/>
              </a:rPr>
              <a:t>. </a:t>
            </a:r>
          </a:p>
          <a:p>
            <a:pPr>
              <a:defRPr/>
            </a:pPr>
            <a:r>
              <a:rPr lang="en-US" sz="1500" dirty="0" smtClean="0">
                <a:latin typeface="Arial" pitchFamily="34" charset="0"/>
                <a:cs typeface="Arial" pitchFamily="34" charset="0"/>
              </a:rPr>
              <a:t>Library systems must do better at providing seamless access to resources. </a:t>
            </a:r>
          </a:p>
          <a:p>
            <a:pPr>
              <a:defRPr/>
            </a:pPr>
            <a:r>
              <a:rPr lang="en-US" sz="1500" dirty="0" smtClean="0">
                <a:latin typeface="Arial" pitchFamily="34" charset="0"/>
                <a:cs typeface="Arial" pitchFamily="34" charset="0"/>
              </a:rPr>
              <a:t>Librarians must increasingly consider a greater variety of digital formats and content. </a:t>
            </a:r>
          </a:p>
          <a:p>
            <a:pPr lvl="1">
              <a:defRPr/>
            </a:pPr>
            <a:r>
              <a:rPr lang="en-US" sz="1500" dirty="0" smtClean="0">
                <a:latin typeface="Arial" pitchFamily="34" charset="0"/>
                <a:cs typeface="Arial" pitchFamily="34" charset="0"/>
              </a:rPr>
              <a:t>Both academics and non-academics believe more digital resources of all kinds are better. </a:t>
            </a:r>
          </a:p>
          <a:p>
            <a:pPr>
              <a:defRPr/>
            </a:pPr>
            <a:r>
              <a:rPr lang="en-US" sz="1500" dirty="0" smtClean="0">
                <a:latin typeface="Arial" pitchFamily="34" charset="0"/>
                <a:cs typeface="Arial" pitchFamily="34" charset="0"/>
              </a:rPr>
              <a:t>Library systems and content must be prepared for changing user </a:t>
            </a:r>
            <a:r>
              <a:rPr lang="en-US" sz="1500" dirty="0" err="1" smtClean="0">
                <a:latin typeface="Arial" pitchFamily="34" charset="0"/>
                <a:cs typeface="Arial" pitchFamily="34" charset="0"/>
              </a:rPr>
              <a:t>behaviours</a:t>
            </a:r>
            <a:r>
              <a:rPr lang="en-US" sz="1500" dirty="0" smtClean="0">
                <a:latin typeface="Arial" pitchFamily="34" charset="0"/>
                <a:cs typeface="Arial" pitchFamily="34" charset="0"/>
              </a:rPr>
              <a:t>.</a:t>
            </a:r>
          </a:p>
          <a:p>
            <a:pPr>
              <a:defRPr/>
            </a:pPr>
            <a:r>
              <a:rPr lang="en-US" sz="1500" dirty="0" smtClean="0">
                <a:latin typeface="Arial" pitchFamily="34" charset="0"/>
                <a:cs typeface="Arial" pitchFamily="34" charset="0"/>
              </a:rPr>
              <a:t>High-quality, robust metadata is becoming more important for discovery of appropriate resources. </a:t>
            </a:r>
          </a:p>
          <a:p>
            <a:pPr>
              <a:defRPr/>
            </a:pPr>
            <a:r>
              <a:rPr lang="en-US" sz="1500" dirty="0" smtClean="0">
                <a:latin typeface="Arial" pitchFamily="34" charset="0"/>
                <a:cs typeface="Arial" pitchFamily="34" charset="0"/>
              </a:rPr>
              <a:t>The library must advertise its brand, its value, and its resources better within the community.  </a:t>
            </a:r>
          </a:p>
          <a:p>
            <a:pPr>
              <a:defRPr/>
            </a:pPr>
            <a:endParaRPr lang="en-US" dirty="0"/>
          </a:p>
        </p:txBody>
      </p:sp>
      <p:sp>
        <p:nvSpPr>
          <p:cNvPr id="91140" name="Slide Number Placeholder 3"/>
          <p:cNvSpPr>
            <a:spLocks noGrp="1"/>
          </p:cNvSpPr>
          <p:nvPr>
            <p:ph type="sldNum" sz="quarter" idx="5"/>
          </p:nvPr>
        </p:nvSpPr>
        <p:spPr>
          <a:noFill/>
        </p:spPr>
        <p:txBody>
          <a:bodyPr/>
          <a:lstStyle/>
          <a:p>
            <a:fld id="{FF3458B5-773E-475D-83A4-7E097A6D02E3}" type="slidenum">
              <a:rPr lang="en-US" smtClean="0"/>
              <a:pPr/>
              <a:t>17</a:t>
            </a:fld>
            <a:endParaRPr lang="en-US"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Slide Image Placeholder 1"/>
          <p:cNvSpPr>
            <a:spLocks noGrp="1" noRot="1" noChangeAspect="1" noTextEdit="1"/>
          </p:cNvSpPr>
          <p:nvPr>
            <p:ph type="sldImg"/>
          </p:nvPr>
        </p:nvSpPr>
        <p:spPr>
          <a:ln/>
        </p:spPr>
      </p:sp>
      <p:sp>
        <p:nvSpPr>
          <p:cNvPr id="92163" name="Notes Placeholder 2"/>
          <p:cNvSpPr>
            <a:spLocks noGrp="1"/>
          </p:cNvSpPr>
          <p:nvPr>
            <p:ph type="body" idx="1"/>
          </p:nvPr>
        </p:nvSpPr>
        <p:spPr>
          <a:noFill/>
          <a:ln/>
        </p:spPr>
        <p:txBody>
          <a:bodyPr/>
          <a:lstStyle/>
          <a:p>
            <a:endParaRPr lang="en-US" smtClean="0">
              <a:latin typeface="Arial" charset="0"/>
            </a:endParaRPr>
          </a:p>
        </p:txBody>
      </p:sp>
      <p:sp>
        <p:nvSpPr>
          <p:cNvPr id="92164" name="Slide Number Placeholder 3"/>
          <p:cNvSpPr>
            <a:spLocks noGrp="1"/>
          </p:cNvSpPr>
          <p:nvPr>
            <p:ph type="sldNum" sz="quarter" idx="5"/>
          </p:nvPr>
        </p:nvSpPr>
        <p:spPr>
          <a:noFill/>
        </p:spPr>
        <p:txBody>
          <a:bodyPr/>
          <a:lstStyle/>
          <a:p>
            <a:fld id="{0B249981-0B22-4648-98CD-B793DBE98921}" type="slidenum">
              <a:rPr lang="en-US" smtClean="0"/>
              <a:pPr/>
              <a:t>18</a:t>
            </a:fld>
            <a:endParaRPr lang="en-US"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Slide Image Placeholder 1"/>
          <p:cNvSpPr>
            <a:spLocks noGrp="1" noRot="1" noChangeAspect="1" noTextEdit="1"/>
          </p:cNvSpPr>
          <p:nvPr>
            <p:ph type="sldImg"/>
          </p:nvPr>
        </p:nvSpPr>
        <p:spPr>
          <a:ln/>
        </p:spPr>
      </p:sp>
      <p:sp>
        <p:nvSpPr>
          <p:cNvPr id="93187" name="Notes Placeholder 2"/>
          <p:cNvSpPr>
            <a:spLocks noGrp="1"/>
          </p:cNvSpPr>
          <p:nvPr>
            <p:ph type="body" idx="1"/>
          </p:nvPr>
        </p:nvSpPr>
        <p:spPr>
          <a:noFill/>
          <a:ln/>
        </p:spPr>
        <p:txBody>
          <a:bodyPr/>
          <a:lstStyle/>
          <a:p>
            <a:r>
              <a:rPr lang="en-US" sz="1400" smtClean="0">
                <a:latin typeface="Arial" charset="0"/>
              </a:rPr>
              <a:t>Library systems need to look and function more like search engines, e.g., Google and Yahoo, and services, e.g., Amazon.com since these are familiar to users who are comfortable and confident in using them.</a:t>
            </a:r>
          </a:p>
          <a:p>
            <a:endParaRPr lang="en-US" smtClean="0">
              <a:latin typeface="Arial" charset="0"/>
            </a:endParaRPr>
          </a:p>
        </p:txBody>
      </p:sp>
      <p:sp>
        <p:nvSpPr>
          <p:cNvPr id="93188" name="Slide Number Placeholder 3"/>
          <p:cNvSpPr>
            <a:spLocks noGrp="1"/>
          </p:cNvSpPr>
          <p:nvPr>
            <p:ph type="sldNum" sz="quarter" idx="5"/>
          </p:nvPr>
        </p:nvSpPr>
        <p:spPr>
          <a:noFill/>
        </p:spPr>
        <p:txBody>
          <a:bodyPr/>
          <a:lstStyle/>
          <a:p>
            <a:fld id="{5DFBD22A-F933-460B-AF9E-ACDAEA0E6561}" type="slidenum">
              <a:rPr lang="en-US" smtClean="0"/>
              <a:pPr/>
              <a:t>19</a:t>
            </a:fld>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Slide Image Placeholder 1"/>
          <p:cNvSpPr>
            <a:spLocks noGrp="1" noRot="1" noChangeAspect="1" noTextEdit="1"/>
          </p:cNvSpPr>
          <p:nvPr>
            <p:ph type="sldImg"/>
          </p:nvPr>
        </p:nvSpPr>
        <p:spPr>
          <a:ln/>
        </p:spPr>
      </p:sp>
      <p:sp>
        <p:nvSpPr>
          <p:cNvPr id="118787" name="Notes Placeholder 2"/>
          <p:cNvSpPr>
            <a:spLocks noGrp="1"/>
          </p:cNvSpPr>
          <p:nvPr>
            <p:ph type="body" idx="1"/>
          </p:nvPr>
        </p:nvSpPr>
        <p:spPr>
          <a:xfrm>
            <a:off x="223838" y="3509963"/>
            <a:ext cx="6572250" cy="5795962"/>
          </a:xfrm>
          <a:ln/>
        </p:spPr>
        <p:txBody>
          <a:bodyPr/>
          <a:lstStyle/>
          <a:p>
            <a:pPr>
              <a:defRPr/>
            </a:pPr>
            <a:r>
              <a:rPr lang="en-US" sz="750" dirty="0" smtClean="0">
                <a:latin typeface="Arial" pitchFamily="34" charset="0"/>
                <a:cs typeface="Arial" pitchFamily="34" charset="0"/>
              </a:rPr>
              <a:t>Joint Information Systems Committee. </a:t>
            </a:r>
          </a:p>
          <a:p>
            <a:pPr>
              <a:defRPr/>
            </a:pPr>
            <a:endParaRPr lang="en-US" sz="750" dirty="0" smtClean="0">
              <a:latin typeface="Arial" pitchFamily="34" charset="0"/>
              <a:cs typeface="Arial" pitchFamily="34" charset="0"/>
            </a:endParaRPr>
          </a:p>
          <a:p>
            <a:pPr>
              <a:defRPr/>
            </a:pPr>
            <a:r>
              <a:rPr lang="en-US" sz="750" dirty="0" smtClean="0">
                <a:latin typeface="Arial" pitchFamily="34" charset="0"/>
                <a:cs typeface="Arial" pitchFamily="34" charset="0"/>
              </a:rPr>
              <a:t>De Rosa, Cathy. 2005. </a:t>
            </a:r>
            <a:r>
              <a:rPr lang="en-US" sz="750" i="1" dirty="0" smtClean="0">
                <a:latin typeface="Arial" pitchFamily="34" charset="0"/>
                <a:cs typeface="Arial" pitchFamily="34" charset="0"/>
              </a:rPr>
              <a:t>Perceptions of libraries and information resources: A report to the OCLC membership. Dublin, Ohio: OCLC Online Computer Library Center.</a:t>
            </a:r>
          </a:p>
          <a:p>
            <a:pPr>
              <a:defRPr/>
            </a:pPr>
            <a:endParaRPr lang="en-US" sz="750" i="1" dirty="0" smtClean="0">
              <a:latin typeface="Arial" pitchFamily="34" charset="0"/>
              <a:cs typeface="Arial" pitchFamily="34" charset="0"/>
            </a:endParaRPr>
          </a:p>
          <a:p>
            <a:pPr>
              <a:defRPr/>
            </a:pPr>
            <a:r>
              <a:rPr lang="en-US" sz="750" dirty="0" smtClean="0">
                <a:latin typeface="Arial" pitchFamily="34" charset="0"/>
                <a:cs typeface="Arial" pitchFamily="34" charset="0"/>
              </a:rPr>
              <a:t>De Rosa, Cathy. 2006. </a:t>
            </a:r>
            <a:r>
              <a:rPr lang="en-US" sz="750" i="1" dirty="0" smtClean="0">
                <a:latin typeface="Arial" pitchFamily="34" charset="0"/>
                <a:cs typeface="Arial" pitchFamily="34" charset="0"/>
              </a:rPr>
              <a:t>College students' perceptions of libraries and information resources: A report to the OCLC membership. </a:t>
            </a:r>
            <a:r>
              <a:rPr lang="en-US" sz="750" dirty="0" smtClean="0">
                <a:latin typeface="Arial" pitchFamily="34" charset="0"/>
                <a:cs typeface="Arial" pitchFamily="34" charset="0"/>
              </a:rPr>
              <a:t>Dublin, Ohio: OCLC Online Computer Library Center.</a:t>
            </a:r>
          </a:p>
          <a:p>
            <a:pPr>
              <a:defRPr/>
            </a:pPr>
            <a:endParaRPr lang="en-US" sz="750" dirty="0" smtClean="0">
              <a:latin typeface="Arial" pitchFamily="34" charset="0"/>
              <a:cs typeface="Arial" pitchFamily="34" charset="0"/>
            </a:endParaRPr>
          </a:p>
          <a:p>
            <a:pPr>
              <a:defRPr/>
            </a:pPr>
            <a:r>
              <a:rPr lang="en-US" sz="750" dirty="0" err="1" smtClean="0">
                <a:latin typeface="Arial" pitchFamily="34" charset="0"/>
                <a:cs typeface="Arial" pitchFamily="34" charset="0"/>
              </a:rPr>
              <a:t>Dervin</a:t>
            </a:r>
            <a:r>
              <a:rPr lang="en-US" sz="750" dirty="0" smtClean="0">
                <a:latin typeface="Arial" pitchFamily="34" charset="0"/>
                <a:cs typeface="Arial" pitchFamily="34" charset="0"/>
              </a:rPr>
              <a:t>, Brenda, </a:t>
            </a:r>
            <a:r>
              <a:rPr lang="en-US" sz="750" dirty="0" err="1" smtClean="0">
                <a:latin typeface="Arial" pitchFamily="34" charset="0"/>
                <a:cs typeface="Arial" pitchFamily="34" charset="0"/>
              </a:rPr>
              <a:t>CarrieLynn</a:t>
            </a:r>
            <a:r>
              <a:rPr lang="en-US" sz="750" dirty="0" smtClean="0">
                <a:latin typeface="Arial" pitchFamily="34" charset="0"/>
                <a:cs typeface="Arial" pitchFamily="34" charset="0"/>
              </a:rPr>
              <a:t> D. </a:t>
            </a:r>
            <a:r>
              <a:rPr lang="en-US" sz="750" dirty="0" err="1" smtClean="0">
                <a:latin typeface="Arial" pitchFamily="34" charset="0"/>
                <a:cs typeface="Arial" pitchFamily="34" charset="0"/>
              </a:rPr>
              <a:t>Reinhard</a:t>
            </a:r>
            <a:r>
              <a:rPr lang="en-US" sz="750" dirty="0" smtClean="0">
                <a:latin typeface="Arial" pitchFamily="34" charset="0"/>
                <a:cs typeface="Arial" pitchFamily="34" charset="0"/>
              </a:rPr>
              <a:t>, Zack Y. Kerr, Mei Song, and </a:t>
            </a:r>
            <a:r>
              <a:rPr lang="en-US" sz="750" dirty="0" err="1" smtClean="0">
                <a:latin typeface="Arial" pitchFamily="34" charset="0"/>
                <a:cs typeface="Arial" pitchFamily="34" charset="0"/>
              </a:rPr>
              <a:t>Fei</a:t>
            </a:r>
            <a:r>
              <a:rPr lang="en-US" sz="750" dirty="0" smtClean="0">
                <a:latin typeface="Arial" pitchFamily="34" charset="0"/>
                <a:cs typeface="Arial" pitchFamily="34" charset="0"/>
              </a:rPr>
              <a:t> C. </a:t>
            </a:r>
            <a:r>
              <a:rPr lang="en-US" sz="750" dirty="0" err="1" smtClean="0">
                <a:latin typeface="Arial" pitchFamily="34" charset="0"/>
                <a:cs typeface="Arial" pitchFamily="34" charset="0"/>
              </a:rPr>
              <a:t>Shen</a:t>
            </a:r>
            <a:r>
              <a:rPr lang="en-US" sz="750" dirty="0" smtClean="0">
                <a:latin typeface="Arial" pitchFamily="34" charset="0"/>
                <a:cs typeface="Arial" pitchFamily="34" charset="0"/>
              </a:rPr>
              <a:t>, eds. 2006. </a:t>
            </a:r>
            <a:r>
              <a:rPr lang="en-US" sz="750" i="1" dirty="0" smtClean="0">
                <a:latin typeface="Arial" pitchFamily="34" charset="0"/>
                <a:cs typeface="Arial" pitchFamily="34" charset="0"/>
              </a:rPr>
              <a:t>Sense-making the information confluence: The whys and </a:t>
            </a:r>
            <a:r>
              <a:rPr lang="en-US" sz="750" i="1" dirty="0" err="1" smtClean="0">
                <a:latin typeface="Arial" pitchFamily="34" charset="0"/>
                <a:cs typeface="Arial" pitchFamily="34" charset="0"/>
              </a:rPr>
              <a:t>hows</a:t>
            </a:r>
            <a:r>
              <a:rPr lang="en-US" sz="750" i="1" dirty="0" smtClean="0">
                <a:latin typeface="Arial" pitchFamily="34" charset="0"/>
                <a:cs typeface="Arial" pitchFamily="34" charset="0"/>
              </a:rPr>
              <a:t> of college and university user </a:t>
            </a:r>
            <a:r>
              <a:rPr lang="en-US" sz="750" i="1" dirty="0" err="1" smtClean="0">
                <a:latin typeface="Arial" pitchFamily="34" charset="0"/>
                <a:cs typeface="Arial" pitchFamily="34" charset="0"/>
              </a:rPr>
              <a:t>satisficing</a:t>
            </a:r>
            <a:r>
              <a:rPr lang="en-US" sz="750" i="1" dirty="0" smtClean="0">
                <a:latin typeface="Arial" pitchFamily="34" charset="0"/>
                <a:cs typeface="Arial" pitchFamily="34" charset="0"/>
              </a:rPr>
              <a:t> of information needs. Phase II: Sense-making online survey and phone interview study. </a:t>
            </a:r>
            <a:r>
              <a:rPr lang="en-US" sz="750" dirty="0" smtClean="0">
                <a:latin typeface="Arial" pitchFamily="34" charset="0"/>
                <a:cs typeface="Arial" pitchFamily="34" charset="0"/>
              </a:rPr>
              <a:t>Report on National Leadership Grant LG-02-03-0062-03 to Institute of Museum and Library Services, Washington, D.C. Columbus, Ohio: School of</a:t>
            </a:r>
          </a:p>
          <a:p>
            <a:pPr>
              <a:defRPr/>
            </a:pPr>
            <a:r>
              <a:rPr lang="en-US" sz="750" dirty="0" smtClean="0">
                <a:latin typeface="Arial" pitchFamily="34" charset="0"/>
                <a:cs typeface="Arial" pitchFamily="34" charset="0"/>
              </a:rPr>
              <a:t>Communication, Ohio State University. </a:t>
            </a:r>
          </a:p>
          <a:p>
            <a:pPr>
              <a:defRPr/>
            </a:pPr>
            <a:r>
              <a:rPr lang="en-US" sz="750" dirty="0" smtClean="0">
                <a:latin typeface="Arial" pitchFamily="34" charset="0"/>
                <a:cs typeface="Arial" pitchFamily="34" charset="0"/>
              </a:rPr>
              <a:t>Connaway, Lynn Silipigni, Chandra </a:t>
            </a:r>
            <a:r>
              <a:rPr lang="en-US" sz="750" dirty="0" err="1" smtClean="0">
                <a:latin typeface="Arial" pitchFamily="34" charset="0"/>
                <a:cs typeface="Arial" pitchFamily="34" charset="0"/>
              </a:rPr>
              <a:t>Prabha</a:t>
            </a:r>
            <a:r>
              <a:rPr lang="en-US" sz="750" dirty="0" smtClean="0">
                <a:latin typeface="Arial" pitchFamily="34" charset="0"/>
                <a:cs typeface="Arial" pitchFamily="34" charset="0"/>
              </a:rPr>
              <a:t>, and Timothy J. Dickey. 2006. </a:t>
            </a:r>
            <a:r>
              <a:rPr lang="en-US" sz="750" i="1" dirty="0" smtClean="0">
                <a:latin typeface="Arial" pitchFamily="34" charset="0"/>
                <a:cs typeface="Arial" pitchFamily="34" charset="0"/>
              </a:rPr>
              <a:t>Sense-making the information confluence: The whys and </a:t>
            </a:r>
            <a:r>
              <a:rPr lang="en-US" sz="750" i="1" dirty="0" err="1" smtClean="0">
                <a:latin typeface="Arial" pitchFamily="34" charset="0"/>
                <a:cs typeface="Arial" pitchFamily="34" charset="0"/>
              </a:rPr>
              <a:t>hows</a:t>
            </a:r>
            <a:r>
              <a:rPr lang="en-US" sz="750" i="1" dirty="0" smtClean="0">
                <a:latin typeface="Arial" pitchFamily="34" charset="0"/>
                <a:cs typeface="Arial" pitchFamily="34" charset="0"/>
              </a:rPr>
              <a:t> of college and university user </a:t>
            </a:r>
            <a:r>
              <a:rPr lang="en-US" sz="750" i="1" dirty="0" err="1" smtClean="0">
                <a:latin typeface="Arial" pitchFamily="34" charset="0"/>
                <a:cs typeface="Arial" pitchFamily="34" charset="0"/>
              </a:rPr>
              <a:t>satisficing</a:t>
            </a:r>
            <a:r>
              <a:rPr lang="en-US" sz="750" i="1" dirty="0" smtClean="0">
                <a:latin typeface="Arial" pitchFamily="34" charset="0"/>
                <a:cs typeface="Arial" pitchFamily="34" charset="0"/>
              </a:rPr>
              <a:t> of information needs. Phase III: Focus group interview study. </a:t>
            </a:r>
            <a:r>
              <a:rPr lang="en-US" sz="750" dirty="0" smtClean="0">
                <a:latin typeface="Arial" pitchFamily="34" charset="0"/>
                <a:cs typeface="Arial" pitchFamily="34" charset="0"/>
              </a:rPr>
              <a:t>Report on National Leadership Grant LG-02-03-0062-03, to Institute of Museum and Library Services, Washington, D.C. Columbus, Ohio: School of Communication, The Ohio State University.</a:t>
            </a:r>
          </a:p>
          <a:p>
            <a:pPr>
              <a:defRPr/>
            </a:pPr>
            <a:r>
              <a:rPr lang="en-US" sz="750" dirty="0" err="1" smtClean="0">
                <a:latin typeface="Arial" pitchFamily="34" charset="0"/>
                <a:cs typeface="Arial" pitchFamily="34" charset="0"/>
              </a:rPr>
              <a:t>Prabha</a:t>
            </a:r>
            <a:r>
              <a:rPr lang="en-US" sz="750" dirty="0" smtClean="0">
                <a:latin typeface="Arial" pitchFamily="34" charset="0"/>
                <a:cs typeface="Arial" pitchFamily="34" charset="0"/>
              </a:rPr>
              <a:t>, Chandra, Lynn Silipigni Connaway, and Timothy J. Dickey. 2006. </a:t>
            </a:r>
            <a:r>
              <a:rPr lang="en-US" sz="750" i="1" dirty="0" smtClean="0">
                <a:latin typeface="Arial" pitchFamily="34" charset="0"/>
                <a:cs typeface="Arial" pitchFamily="34" charset="0"/>
              </a:rPr>
              <a:t>Sense-making the information confluence: The whys and </a:t>
            </a:r>
            <a:r>
              <a:rPr lang="en-US" sz="750" i="1" dirty="0" err="1" smtClean="0">
                <a:latin typeface="Arial" pitchFamily="34" charset="0"/>
                <a:cs typeface="Arial" pitchFamily="34" charset="0"/>
              </a:rPr>
              <a:t>hows</a:t>
            </a:r>
            <a:r>
              <a:rPr lang="en-US" sz="750" i="1" dirty="0" smtClean="0">
                <a:latin typeface="Arial" pitchFamily="34" charset="0"/>
                <a:cs typeface="Arial" pitchFamily="34" charset="0"/>
              </a:rPr>
              <a:t> of college and university user </a:t>
            </a:r>
            <a:r>
              <a:rPr lang="en-US" sz="750" i="1" dirty="0" err="1" smtClean="0">
                <a:latin typeface="Arial" pitchFamily="34" charset="0"/>
                <a:cs typeface="Arial" pitchFamily="34" charset="0"/>
              </a:rPr>
              <a:t>satisficing</a:t>
            </a:r>
            <a:r>
              <a:rPr lang="en-US" sz="750" i="1" dirty="0" smtClean="0">
                <a:latin typeface="Arial" pitchFamily="34" charset="0"/>
                <a:cs typeface="Arial" pitchFamily="34" charset="0"/>
              </a:rPr>
              <a:t> of information needs. Phase IV: Semi-structured interview study. </a:t>
            </a:r>
            <a:r>
              <a:rPr lang="en-US" sz="750" dirty="0" smtClean="0">
                <a:latin typeface="Arial" pitchFamily="34" charset="0"/>
                <a:cs typeface="Arial" pitchFamily="34" charset="0"/>
              </a:rPr>
              <a:t>Report on National Leadership Grant LG-02-03-0062-03, to Institute of Museum and Library Services, Washington, D.C. Columbus, Ohio: School of Communication, The Ohio State University.</a:t>
            </a:r>
          </a:p>
          <a:p>
            <a:pPr>
              <a:defRPr/>
            </a:pPr>
            <a:endParaRPr lang="en-US" sz="750" dirty="0" smtClean="0">
              <a:latin typeface="Arial" pitchFamily="34" charset="0"/>
              <a:cs typeface="Arial" pitchFamily="34" charset="0"/>
            </a:endParaRPr>
          </a:p>
          <a:p>
            <a:pPr>
              <a:defRPr/>
            </a:pPr>
            <a:r>
              <a:rPr lang="en-US" sz="750" dirty="0" smtClean="0">
                <a:latin typeface="Arial" pitchFamily="34" charset="0"/>
                <a:cs typeface="Arial" pitchFamily="34" charset="0"/>
              </a:rPr>
              <a:t>Research Information Network. 2006. </a:t>
            </a:r>
            <a:r>
              <a:rPr lang="en-US" sz="750" i="1" dirty="0" smtClean="0">
                <a:latin typeface="Arial" pitchFamily="34" charset="0"/>
                <a:cs typeface="Arial" pitchFamily="34" charset="0"/>
              </a:rPr>
              <a:t>Researchers and discovery services: </a:t>
            </a:r>
            <a:r>
              <a:rPr lang="en-US" sz="750" i="1" dirty="0" err="1" smtClean="0">
                <a:latin typeface="Arial" pitchFamily="34" charset="0"/>
                <a:cs typeface="Arial" pitchFamily="34" charset="0"/>
              </a:rPr>
              <a:t>Behaviour</a:t>
            </a:r>
            <a:r>
              <a:rPr lang="en-US" sz="750" i="1" dirty="0" smtClean="0">
                <a:latin typeface="Arial" pitchFamily="34" charset="0"/>
                <a:cs typeface="Arial" pitchFamily="34" charset="0"/>
              </a:rPr>
              <a:t>, perceptions and needs. </a:t>
            </a:r>
            <a:r>
              <a:rPr lang="en-US" sz="750" dirty="0" smtClean="0">
                <a:latin typeface="Arial" pitchFamily="34" charset="0"/>
                <a:cs typeface="Arial" pitchFamily="34" charset="0"/>
              </a:rPr>
              <a:t>London: Research Information Network.</a:t>
            </a:r>
          </a:p>
          <a:p>
            <a:pPr>
              <a:defRPr/>
            </a:pPr>
            <a:endParaRPr lang="en-US" sz="750" dirty="0" smtClean="0">
              <a:latin typeface="Arial" pitchFamily="34" charset="0"/>
              <a:cs typeface="Arial" pitchFamily="34" charset="0"/>
            </a:endParaRPr>
          </a:p>
          <a:p>
            <a:pPr>
              <a:defRPr/>
            </a:pPr>
            <a:r>
              <a:rPr lang="en-US" sz="750" dirty="0" smtClean="0">
                <a:latin typeface="Arial" pitchFamily="34" charset="0"/>
                <a:cs typeface="Arial" pitchFamily="34" charset="0"/>
              </a:rPr>
              <a:t>Consortium of University Research Libraries, and Research Information Network. 2007. </a:t>
            </a:r>
            <a:r>
              <a:rPr lang="en-US" sz="750" i="1" dirty="0" smtClean="0">
                <a:latin typeface="Arial" pitchFamily="34" charset="0"/>
                <a:cs typeface="Arial" pitchFamily="34" charset="0"/>
              </a:rPr>
              <a:t>Researchers' use of academic libraries and their services: A report. </a:t>
            </a:r>
            <a:r>
              <a:rPr lang="en-US" sz="750" dirty="0" smtClean="0">
                <a:latin typeface="Arial" pitchFamily="34" charset="0"/>
                <a:cs typeface="Arial" pitchFamily="34" charset="0"/>
              </a:rPr>
              <a:t>London: Research Information Network and Consortium of University Research Libraries (CURL).</a:t>
            </a:r>
          </a:p>
          <a:p>
            <a:pPr>
              <a:defRPr/>
            </a:pPr>
            <a:endParaRPr lang="en-US" sz="750" dirty="0" smtClean="0">
              <a:latin typeface="Arial" pitchFamily="34" charset="0"/>
              <a:cs typeface="Arial" pitchFamily="34" charset="0"/>
            </a:endParaRPr>
          </a:p>
          <a:p>
            <a:pPr>
              <a:defRPr/>
            </a:pPr>
            <a:r>
              <a:rPr lang="en-US" sz="750" dirty="0" smtClean="0">
                <a:latin typeface="Arial" pitchFamily="34" charset="0"/>
                <a:cs typeface="Arial" pitchFamily="34" charset="0"/>
              </a:rPr>
              <a:t>Centre for Information </a:t>
            </a:r>
            <a:r>
              <a:rPr lang="en-US" sz="750" dirty="0" err="1" smtClean="0">
                <a:latin typeface="Arial" pitchFamily="34" charset="0"/>
                <a:cs typeface="Arial" pitchFamily="34" charset="0"/>
              </a:rPr>
              <a:t>Behaviour</a:t>
            </a:r>
            <a:r>
              <a:rPr lang="en-US" sz="750" dirty="0" smtClean="0">
                <a:latin typeface="Arial" pitchFamily="34" charset="0"/>
                <a:cs typeface="Arial" pitchFamily="34" charset="0"/>
              </a:rPr>
              <a:t> and the Evaluation of Research. 2008. </a:t>
            </a:r>
            <a:r>
              <a:rPr lang="en-US" sz="750" i="1" dirty="0" smtClean="0">
                <a:latin typeface="Arial" pitchFamily="34" charset="0"/>
                <a:cs typeface="Arial" pitchFamily="34" charset="0"/>
              </a:rPr>
              <a:t>Information </a:t>
            </a:r>
            <a:r>
              <a:rPr lang="en-US" sz="750" i="1" dirty="0" err="1" smtClean="0">
                <a:latin typeface="Arial" pitchFamily="34" charset="0"/>
                <a:cs typeface="Arial" pitchFamily="34" charset="0"/>
              </a:rPr>
              <a:t>behaviour</a:t>
            </a:r>
            <a:r>
              <a:rPr lang="en-US" sz="750" i="1" dirty="0" smtClean="0">
                <a:latin typeface="Arial" pitchFamily="34" charset="0"/>
                <a:cs typeface="Arial" pitchFamily="34" charset="0"/>
              </a:rPr>
              <a:t> of the researcher of the future: A CIBER briefing paper. </a:t>
            </a:r>
            <a:r>
              <a:rPr lang="en-US" sz="750" dirty="0" smtClean="0">
                <a:latin typeface="Arial" pitchFamily="34" charset="0"/>
                <a:cs typeface="Arial" pitchFamily="34" charset="0"/>
              </a:rPr>
              <a:t>London: CIBER.</a:t>
            </a:r>
          </a:p>
          <a:p>
            <a:pPr>
              <a:defRPr/>
            </a:pPr>
            <a:endParaRPr lang="en-US" sz="750" dirty="0" smtClean="0">
              <a:latin typeface="Arial" pitchFamily="34" charset="0"/>
              <a:cs typeface="Arial" pitchFamily="34" charset="0"/>
            </a:endParaRPr>
          </a:p>
          <a:p>
            <a:pPr>
              <a:defRPr/>
            </a:pPr>
            <a:r>
              <a:rPr lang="en-US" sz="750" dirty="0" smtClean="0">
                <a:latin typeface="Arial" pitchFamily="34" charset="0"/>
                <a:cs typeface="Arial" pitchFamily="34" charset="0"/>
              </a:rPr>
              <a:t>Radford, Marie L., and Lynn Silipigni Connaway. 2008. </a:t>
            </a:r>
            <a:r>
              <a:rPr lang="en-US" sz="750" i="1" dirty="0" smtClean="0">
                <a:latin typeface="Arial" pitchFamily="34" charset="0"/>
                <a:cs typeface="Arial" pitchFamily="34" charset="0"/>
              </a:rPr>
              <a:t>Seeking synchronicity: Evaluating virtual reference services from user, non-user, and librarian perspectives: IMLS final performance report. </a:t>
            </a:r>
            <a:r>
              <a:rPr lang="en-US" sz="750" dirty="0" smtClean="0">
                <a:latin typeface="Arial" pitchFamily="34" charset="0"/>
                <a:cs typeface="Arial" pitchFamily="34" charset="0"/>
              </a:rPr>
              <a:t>Report on Grant LG-06-05-0109-05, to Institute of Museum and Library Services, Washington, D.C. Dublin, Ohio: OCLC Online Computer Library Center.</a:t>
            </a:r>
          </a:p>
          <a:p>
            <a:pPr>
              <a:defRPr/>
            </a:pPr>
            <a:endParaRPr lang="en-US" sz="750" dirty="0" smtClean="0">
              <a:latin typeface="Arial" pitchFamily="34" charset="0"/>
              <a:cs typeface="Arial" pitchFamily="34" charset="0"/>
            </a:endParaRPr>
          </a:p>
          <a:p>
            <a:pPr>
              <a:defRPr/>
            </a:pPr>
            <a:r>
              <a:rPr lang="en-US" sz="750" dirty="0" smtClean="0">
                <a:latin typeface="Arial" pitchFamily="34" charset="0"/>
                <a:cs typeface="Arial" pitchFamily="34" charset="0"/>
              </a:rPr>
              <a:t>Calhoun, Karen, et al. 2009. </a:t>
            </a:r>
            <a:r>
              <a:rPr lang="en-US" sz="750" i="1" dirty="0" smtClean="0">
                <a:latin typeface="Arial" pitchFamily="34" charset="0"/>
                <a:cs typeface="Arial" pitchFamily="34" charset="0"/>
              </a:rPr>
              <a:t>Online catalogs: What users and librarians want: An OCLC report. </a:t>
            </a:r>
            <a:r>
              <a:rPr lang="en-US" sz="750" dirty="0" smtClean="0">
                <a:latin typeface="Arial" pitchFamily="34" charset="0"/>
                <a:cs typeface="Arial" pitchFamily="34" charset="0"/>
              </a:rPr>
              <a:t>Dublin, Ohio: OCLC</a:t>
            </a:r>
            <a:r>
              <a:rPr lang="en-US" sz="750" i="1" dirty="0" smtClean="0">
                <a:latin typeface="Arial" pitchFamily="34" charset="0"/>
                <a:cs typeface="Arial" pitchFamily="34" charset="0"/>
              </a:rPr>
              <a:t>.</a:t>
            </a:r>
          </a:p>
          <a:p>
            <a:pPr>
              <a:defRPr/>
            </a:pPr>
            <a:endParaRPr lang="en-US" sz="750" i="1" dirty="0" smtClean="0">
              <a:latin typeface="Arial" pitchFamily="34" charset="0"/>
              <a:cs typeface="Arial" pitchFamily="34" charset="0"/>
            </a:endParaRPr>
          </a:p>
          <a:p>
            <a:pPr>
              <a:defRPr/>
            </a:pPr>
            <a:r>
              <a:rPr lang="en-US" sz="750" dirty="0" smtClean="0">
                <a:latin typeface="Arial" pitchFamily="34" charset="0"/>
                <a:cs typeface="Arial" pitchFamily="34" charset="0"/>
              </a:rPr>
              <a:t>Research Information Network. 2009. </a:t>
            </a:r>
            <a:r>
              <a:rPr lang="en-US" sz="750" i="1" dirty="0" smtClean="0">
                <a:latin typeface="Arial" pitchFamily="34" charset="0"/>
                <a:cs typeface="Arial" pitchFamily="34" charset="0"/>
              </a:rPr>
              <a:t>E-journals: Their use, value and impact. </a:t>
            </a:r>
            <a:r>
              <a:rPr lang="en-US" sz="750" dirty="0" smtClean="0">
                <a:latin typeface="Arial" pitchFamily="34" charset="0"/>
                <a:cs typeface="Arial" pitchFamily="34" charset="0"/>
              </a:rPr>
              <a:t>London: Research Information Network.</a:t>
            </a:r>
          </a:p>
          <a:p>
            <a:pPr>
              <a:defRPr/>
            </a:pPr>
            <a:endParaRPr lang="en-US" sz="750" dirty="0" smtClean="0">
              <a:latin typeface="Arial" pitchFamily="34" charset="0"/>
              <a:cs typeface="Arial" pitchFamily="34" charset="0"/>
            </a:endParaRPr>
          </a:p>
          <a:p>
            <a:pPr>
              <a:defRPr/>
            </a:pPr>
            <a:r>
              <a:rPr lang="en-US" sz="750" dirty="0" smtClean="0">
                <a:latin typeface="Arial" pitchFamily="34" charset="0"/>
                <a:cs typeface="Arial" pitchFamily="34" charset="0"/>
              </a:rPr>
              <a:t>JISC and UCL. 2009. </a:t>
            </a:r>
            <a:r>
              <a:rPr lang="en-US" sz="750" i="1" dirty="0" smtClean="0">
                <a:latin typeface="Arial" pitchFamily="34" charset="0"/>
                <a:cs typeface="Arial" pitchFamily="34" charset="0"/>
              </a:rPr>
              <a:t>JISC national e-books observatory project: Key findings and recommendations: Final report.</a:t>
            </a:r>
          </a:p>
          <a:p>
            <a:pPr>
              <a:defRPr/>
            </a:pPr>
            <a:endParaRPr lang="en-US" sz="750" i="1" dirty="0" smtClean="0">
              <a:latin typeface="Arial" pitchFamily="34" charset="0"/>
              <a:cs typeface="Arial" pitchFamily="34" charset="0"/>
            </a:endParaRPr>
          </a:p>
          <a:p>
            <a:pPr>
              <a:defRPr/>
            </a:pPr>
            <a:r>
              <a:rPr lang="en-US" sz="750" dirty="0" smtClean="0">
                <a:latin typeface="Arial" pitchFamily="34" charset="0"/>
                <a:cs typeface="Arial" pitchFamily="34" charset="0"/>
              </a:rPr>
              <a:t>Hampton-Reeves, Stuart, Claire </a:t>
            </a:r>
            <a:r>
              <a:rPr lang="en-US" sz="750" dirty="0" err="1" smtClean="0">
                <a:latin typeface="Arial" pitchFamily="34" charset="0"/>
                <a:cs typeface="Arial" pitchFamily="34" charset="0"/>
              </a:rPr>
              <a:t>Mashiter</a:t>
            </a:r>
            <a:r>
              <a:rPr lang="en-US" sz="750" dirty="0" smtClean="0">
                <a:latin typeface="Arial" pitchFamily="34" charset="0"/>
                <a:cs typeface="Arial" pitchFamily="34" charset="0"/>
              </a:rPr>
              <a:t>, Jonathan </a:t>
            </a:r>
            <a:r>
              <a:rPr lang="en-US" sz="750" dirty="0" err="1" smtClean="0">
                <a:latin typeface="Arial" pitchFamily="34" charset="0"/>
                <a:cs typeface="Arial" pitchFamily="34" charset="0"/>
              </a:rPr>
              <a:t>Westaway</a:t>
            </a:r>
            <a:r>
              <a:rPr lang="en-US" sz="750" dirty="0" smtClean="0">
                <a:latin typeface="Arial" pitchFamily="34" charset="0"/>
                <a:cs typeface="Arial" pitchFamily="34" charset="0"/>
              </a:rPr>
              <a:t>, Peter </a:t>
            </a:r>
            <a:r>
              <a:rPr lang="en-US" sz="750" dirty="0" err="1" smtClean="0">
                <a:latin typeface="Arial" pitchFamily="34" charset="0"/>
                <a:cs typeface="Arial" pitchFamily="34" charset="0"/>
              </a:rPr>
              <a:t>Lumsden</a:t>
            </a:r>
            <a:r>
              <a:rPr lang="en-US" sz="750" dirty="0" smtClean="0">
                <a:latin typeface="Arial" pitchFamily="34" charset="0"/>
                <a:cs typeface="Arial" pitchFamily="34" charset="0"/>
              </a:rPr>
              <a:t>, Helen Day, Helen </a:t>
            </a:r>
            <a:r>
              <a:rPr lang="en-US" sz="750" dirty="0" err="1" smtClean="0">
                <a:latin typeface="Arial" pitchFamily="34" charset="0"/>
                <a:cs typeface="Arial" pitchFamily="34" charset="0"/>
              </a:rPr>
              <a:t>Hewerston</a:t>
            </a:r>
            <a:r>
              <a:rPr lang="en-US" sz="750" dirty="0" smtClean="0">
                <a:latin typeface="Arial" pitchFamily="34" charset="0"/>
                <a:cs typeface="Arial" pitchFamily="34" charset="0"/>
              </a:rPr>
              <a:t>, and Anna Hart. 2009. </a:t>
            </a:r>
            <a:r>
              <a:rPr lang="en-US" sz="750" i="1" dirty="0" smtClean="0">
                <a:latin typeface="Arial" pitchFamily="34" charset="0"/>
                <a:cs typeface="Arial" pitchFamily="34" charset="0"/>
              </a:rPr>
              <a:t>Students’ use of research content in teaching and learning: A report of the Joint Information Systems Council (JISC).</a:t>
            </a:r>
          </a:p>
          <a:p>
            <a:pPr>
              <a:defRPr/>
            </a:pPr>
            <a:endParaRPr lang="en-US" sz="750" i="1" dirty="0" smtClean="0">
              <a:latin typeface="Arial" pitchFamily="34" charset="0"/>
              <a:cs typeface="Arial" pitchFamily="34" charset="0"/>
            </a:endParaRPr>
          </a:p>
          <a:p>
            <a:pPr>
              <a:defRPr/>
            </a:pPr>
            <a:r>
              <a:rPr lang="en-US" sz="750" dirty="0" smtClean="0">
                <a:latin typeface="Arial" pitchFamily="34" charset="0"/>
                <a:cs typeface="Arial" pitchFamily="34" charset="0"/>
              </a:rPr>
              <a:t>Wong, William, Hanna </a:t>
            </a:r>
            <a:r>
              <a:rPr lang="en-US" sz="750" dirty="0" err="1" smtClean="0">
                <a:latin typeface="Arial" pitchFamily="34" charset="0"/>
                <a:cs typeface="Arial" pitchFamily="34" charset="0"/>
              </a:rPr>
              <a:t>Stelmaszewska</a:t>
            </a:r>
            <a:r>
              <a:rPr lang="en-US" sz="750" dirty="0" smtClean="0">
                <a:latin typeface="Arial" pitchFamily="34" charset="0"/>
                <a:cs typeface="Arial" pitchFamily="34" charset="0"/>
              </a:rPr>
              <a:t>, </a:t>
            </a:r>
            <a:r>
              <a:rPr lang="en-US" sz="750" dirty="0" err="1" smtClean="0">
                <a:latin typeface="Arial" pitchFamily="34" charset="0"/>
                <a:cs typeface="Arial" pitchFamily="34" charset="0"/>
              </a:rPr>
              <a:t>Nazlin</a:t>
            </a:r>
            <a:r>
              <a:rPr lang="en-US" sz="750" dirty="0" smtClean="0">
                <a:latin typeface="Arial" pitchFamily="34" charset="0"/>
                <a:cs typeface="Arial" pitchFamily="34" charset="0"/>
              </a:rPr>
              <a:t> </a:t>
            </a:r>
            <a:r>
              <a:rPr lang="en-US" sz="750" dirty="0" err="1" smtClean="0">
                <a:latin typeface="Arial" pitchFamily="34" charset="0"/>
                <a:cs typeface="Arial" pitchFamily="34" charset="0"/>
              </a:rPr>
              <a:t>Bhimani</a:t>
            </a:r>
            <a:r>
              <a:rPr lang="en-US" sz="750" dirty="0" smtClean="0">
                <a:latin typeface="Arial" pitchFamily="34" charset="0"/>
                <a:cs typeface="Arial" pitchFamily="34" charset="0"/>
              </a:rPr>
              <a:t>, </a:t>
            </a:r>
            <a:r>
              <a:rPr lang="en-US" sz="750" dirty="0" err="1" smtClean="0">
                <a:latin typeface="Arial" pitchFamily="34" charset="0"/>
                <a:cs typeface="Arial" pitchFamily="34" charset="0"/>
              </a:rPr>
              <a:t>Sukhbinder</a:t>
            </a:r>
            <a:r>
              <a:rPr lang="en-US" sz="750" dirty="0" smtClean="0">
                <a:latin typeface="Arial" pitchFamily="34" charset="0"/>
                <a:cs typeface="Arial" pitchFamily="34" charset="0"/>
              </a:rPr>
              <a:t> Barn, and </a:t>
            </a:r>
            <a:r>
              <a:rPr lang="en-US" sz="750" dirty="0" err="1" smtClean="0">
                <a:latin typeface="Arial" pitchFamily="34" charset="0"/>
                <a:cs typeface="Arial" pitchFamily="34" charset="0"/>
              </a:rPr>
              <a:t>Balbir</a:t>
            </a:r>
            <a:r>
              <a:rPr lang="en-US" sz="750" dirty="0" smtClean="0">
                <a:latin typeface="Arial" pitchFamily="34" charset="0"/>
                <a:cs typeface="Arial" pitchFamily="34" charset="0"/>
              </a:rPr>
              <a:t> Barn. 2009. </a:t>
            </a:r>
            <a:r>
              <a:rPr lang="en-US" sz="750" i="1" dirty="0" smtClean="0">
                <a:latin typeface="Arial" pitchFamily="34" charset="0"/>
                <a:cs typeface="Arial" pitchFamily="34" charset="0"/>
              </a:rPr>
              <a:t>User </a:t>
            </a:r>
            <a:r>
              <a:rPr lang="en-US" sz="750" i="1" dirty="0" err="1" smtClean="0">
                <a:latin typeface="Arial" pitchFamily="34" charset="0"/>
                <a:cs typeface="Arial" pitchFamily="34" charset="0"/>
              </a:rPr>
              <a:t>behaviour</a:t>
            </a:r>
            <a:r>
              <a:rPr lang="en-US" sz="750" i="1" dirty="0" smtClean="0">
                <a:latin typeface="Arial" pitchFamily="34" charset="0"/>
                <a:cs typeface="Arial" pitchFamily="34" charset="0"/>
              </a:rPr>
              <a:t> in resource discovery: Final report.</a:t>
            </a:r>
          </a:p>
          <a:p>
            <a:pPr>
              <a:defRPr/>
            </a:pPr>
            <a:endParaRPr lang="en-US" i="1" dirty="0" smtClean="0"/>
          </a:p>
          <a:p>
            <a:pPr>
              <a:defRPr/>
            </a:pPr>
            <a:endParaRPr lang="en-US" dirty="0" smtClean="0">
              <a:latin typeface="Arial" charset="0"/>
            </a:endParaRPr>
          </a:p>
        </p:txBody>
      </p:sp>
      <p:sp>
        <p:nvSpPr>
          <p:cNvPr id="75780" name="Slide Number Placeholder 3"/>
          <p:cNvSpPr>
            <a:spLocks noGrp="1"/>
          </p:cNvSpPr>
          <p:nvPr>
            <p:ph type="sldNum" sz="quarter" idx="5"/>
          </p:nvPr>
        </p:nvSpPr>
        <p:spPr>
          <a:noFill/>
        </p:spPr>
        <p:txBody>
          <a:bodyPr/>
          <a:lstStyle/>
          <a:p>
            <a:fld id="{1953E4A2-4B42-467E-A0AB-404110ED0587}" type="slidenum">
              <a:rPr lang="en-US" smtClean="0"/>
              <a:pPr/>
              <a:t>2</a:t>
            </a:fld>
            <a:endParaRPr lang="en-US"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7500" lnSpcReduction="20000"/>
          </a:bodyPr>
          <a:lstStyle/>
          <a:p>
            <a:r>
              <a:rPr lang="en-GB" sz="1800" kern="1200" dirty="0" smtClean="0">
                <a:solidFill>
                  <a:schemeClr val="tx1"/>
                </a:solidFill>
                <a:latin typeface="Trebuchet MS" pitchFamily="34" charset="0"/>
                <a:ea typeface="+mn-ea"/>
                <a:cs typeface="+mn-cs"/>
              </a:rPr>
              <a:t>All of this will affect the role of the librarian who might increasingly have to help students clarify and interpret tasks and briefs, find the appropriate resources and run information skills sessions. </a:t>
            </a:r>
            <a:r>
              <a:rPr lang="en-GB" sz="1800" b="1" kern="1200" dirty="0" smtClean="0">
                <a:solidFill>
                  <a:schemeClr val="tx1"/>
                </a:solidFill>
                <a:latin typeface="Trebuchet MS" pitchFamily="34" charset="0"/>
                <a:ea typeface="+mn-ea"/>
                <a:cs typeface="+mn-cs"/>
              </a:rPr>
              <a:t>Dr.</a:t>
            </a:r>
            <a:r>
              <a:rPr lang="en-GB" sz="1800" kern="1200" dirty="0" smtClean="0">
                <a:solidFill>
                  <a:schemeClr val="tx1"/>
                </a:solidFill>
                <a:latin typeface="Trebuchet MS" pitchFamily="34" charset="0"/>
                <a:ea typeface="+mn-ea"/>
                <a:cs typeface="+mn-cs"/>
              </a:rPr>
              <a:t> </a:t>
            </a:r>
            <a:r>
              <a:rPr lang="en-GB" sz="1800" kern="1200" dirty="0" err="1" smtClean="0">
                <a:solidFill>
                  <a:schemeClr val="tx1"/>
                </a:solidFill>
                <a:latin typeface="Trebuchet MS" pitchFamily="34" charset="0"/>
                <a:ea typeface="+mn-ea"/>
                <a:cs typeface="+mn-cs"/>
              </a:rPr>
              <a:t>Connaway</a:t>
            </a:r>
            <a:r>
              <a:rPr lang="en-GB" sz="1800" kern="1200" dirty="0" smtClean="0">
                <a:solidFill>
                  <a:schemeClr val="tx1"/>
                </a:solidFill>
                <a:latin typeface="Trebuchet MS" pitchFamily="34" charset="0"/>
                <a:ea typeface="+mn-ea"/>
                <a:cs typeface="+mn-cs"/>
              </a:rPr>
              <a:t> identifies a few key issues for libraries to consider:</a:t>
            </a:r>
            <a:endParaRPr lang="en-US" sz="1800" kern="1200" dirty="0" smtClean="0">
              <a:solidFill>
                <a:schemeClr val="tx1"/>
              </a:solidFill>
              <a:latin typeface="Trebuchet MS" pitchFamily="34" charset="0"/>
              <a:ea typeface="+mn-ea"/>
              <a:cs typeface="+mn-cs"/>
            </a:endParaRPr>
          </a:p>
          <a:p>
            <a:r>
              <a:rPr lang="en-GB" sz="1800" kern="1200" dirty="0" smtClean="0">
                <a:solidFill>
                  <a:schemeClr val="tx1"/>
                </a:solidFill>
                <a:latin typeface="Trebuchet MS" pitchFamily="34" charset="0"/>
                <a:ea typeface="+mn-ea"/>
                <a:cs typeface="+mn-cs"/>
              </a:rPr>
              <a:t>1.            Keep talking</a:t>
            </a:r>
            <a:r>
              <a:rPr lang="en-GB" sz="1800" b="1" kern="1200" dirty="0" smtClean="0">
                <a:solidFill>
                  <a:schemeClr val="tx1"/>
                </a:solidFill>
                <a:latin typeface="Trebuchet MS" pitchFamily="34" charset="0"/>
                <a:ea typeface="+mn-ea"/>
                <a:cs typeface="+mn-cs"/>
              </a:rPr>
              <a:t>:</a:t>
            </a:r>
            <a:r>
              <a:rPr lang="en-GB" sz="1800" kern="1200" dirty="0" smtClean="0">
                <a:solidFill>
                  <a:schemeClr val="tx1"/>
                </a:solidFill>
                <a:latin typeface="Trebuchet MS" pitchFamily="34" charset="0"/>
                <a:ea typeface="+mn-ea"/>
                <a:cs typeface="+mn-cs"/>
              </a:rPr>
              <a:t>  </a:t>
            </a:r>
            <a:r>
              <a:rPr lang="en-GB" sz="1800" b="1" kern="1200" dirty="0" smtClean="0">
                <a:solidFill>
                  <a:schemeClr val="tx1"/>
                </a:solidFill>
                <a:latin typeface="Trebuchet MS" pitchFamily="34" charset="0"/>
                <a:ea typeface="+mn-ea"/>
                <a:cs typeface="+mn-cs"/>
              </a:rPr>
              <a:t>Librarians</a:t>
            </a:r>
            <a:r>
              <a:rPr lang="en-GB" sz="1800" kern="1200" dirty="0" smtClean="0">
                <a:solidFill>
                  <a:schemeClr val="tx1"/>
                </a:solidFill>
                <a:latin typeface="Trebuchet MS" pitchFamily="34" charset="0"/>
                <a:ea typeface="+mn-ea"/>
                <a:cs typeface="+mn-cs"/>
              </a:rPr>
              <a:t> need to market and promote their services and be very transparent about what they offer, </a:t>
            </a:r>
            <a:r>
              <a:rPr lang="en-GB" sz="1800" b="1" kern="1200" dirty="0" smtClean="0">
                <a:solidFill>
                  <a:schemeClr val="tx1"/>
                </a:solidFill>
                <a:latin typeface="Trebuchet MS" pitchFamily="34" charset="0"/>
                <a:ea typeface="+mn-ea"/>
                <a:cs typeface="+mn-cs"/>
              </a:rPr>
              <a:t>in addition to</a:t>
            </a:r>
            <a:r>
              <a:rPr lang="en-GB" sz="1800" kern="1200" dirty="0" smtClean="0">
                <a:solidFill>
                  <a:schemeClr val="tx1"/>
                </a:solidFill>
                <a:latin typeface="Trebuchet MS" pitchFamily="34" charset="0"/>
                <a:ea typeface="+mn-ea"/>
                <a:cs typeface="+mn-cs"/>
              </a:rPr>
              <a:t> ‘books’.</a:t>
            </a:r>
            <a:endParaRPr lang="en-US" sz="1800" kern="1200" dirty="0" smtClean="0">
              <a:solidFill>
                <a:schemeClr val="tx1"/>
              </a:solidFill>
              <a:latin typeface="Trebuchet MS" pitchFamily="34" charset="0"/>
              <a:ea typeface="+mn-ea"/>
              <a:cs typeface="+mn-cs"/>
            </a:endParaRPr>
          </a:p>
          <a:p>
            <a:r>
              <a:rPr lang="en-GB" sz="1800" kern="1200" dirty="0" smtClean="0">
                <a:solidFill>
                  <a:schemeClr val="tx1"/>
                </a:solidFill>
                <a:latin typeface="Trebuchet MS" pitchFamily="34" charset="0"/>
                <a:ea typeface="+mn-ea"/>
                <a:cs typeface="+mn-cs"/>
              </a:rPr>
              <a:t>2.            Keep moving</a:t>
            </a:r>
            <a:r>
              <a:rPr lang="en-GB" sz="1800" b="1" kern="1200" dirty="0" smtClean="0">
                <a:solidFill>
                  <a:schemeClr val="tx1"/>
                </a:solidFill>
                <a:latin typeface="Trebuchet MS" pitchFamily="34" charset="0"/>
                <a:ea typeface="+mn-ea"/>
                <a:cs typeface="+mn-cs"/>
              </a:rPr>
              <a:t>:</a:t>
            </a:r>
            <a:r>
              <a:rPr lang="en-GB" sz="1800" kern="1200" dirty="0" smtClean="0">
                <a:solidFill>
                  <a:schemeClr val="tx1"/>
                </a:solidFill>
                <a:latin typeface="Trebuchet MS" pitchFamily="34" charset="0"/>
                <a:ea typeface="+mn-ea"/>
                <a:cs typeface="+mn-cs"/>
              </a:rPr>
              <a:t>  Librarians need to provide a range of tools and services in different media.  Some people prefer walking into a library and talking face</a:t>
            </a:r>
            <a:r>
              <a:rPr lang="en-GB" sz="1800" b="1" kern="1200" dirty="0" smtClean="0">
                <a:solidFill>
                  <a:schemeClr val="tx1"/>
                </a:solidFill>
                <a:latin typeface="Trebuchet MS" pitchFamily="34" charset="0"/>
                <a:ea typeface="+mn-ea"/>
                <a:cs typeface="+mn-cs"/>
              </a:rPr>
              <a:t>-</a:t>
            </a:r>
            <a:r>
              <a:rPr lang="en-GB" sz="1800" kern="1200" dirty="0" smtClean="0">
                <a:solidFill>
                  <a:schemeClr val="tx1"/>
                </a:solidFill>
                <a:latin typeface="Trebuchet MS" pitchFamily="34" charset="0"/>
                <a:ea typeface="+mn-ea"/>
                <a:cs typeface="+mn-cs"/>
              </a:rPr>
              <a:t>to</a:t>
            </a:r>
            <a:r>
              <a:rPr lang="en-GB" sz="1800" b="1" kern="1200" dirty="0" smtClean="0">
                <a:solidFill>
                  <a:schemeClr val="tx1"/>
                </a:solidFill>
                <a:latin typeface="Trebuchet MS" pitchFamily="34" charset="0"/>
                <a:ea typeface="+mn-ea"/>
                <a:cs typeface="+mn-cs"/>
              </a:rPr>
              <a:t>-</a:t>
            </a:r>
            <a:r>
              <a:rPr lang="en-GB" sz="1800" kern="1200" dirty="0" smtClean="0">
                <a:solidFill>
                  <a:schemeClr val="tx1"/>
                </a:solidFill>
                <a:latin typeface="Trebuchet MS" pitchFamily="34" charset="0"/>
                <a:ea typeface="+mn-ea"/>
                <a:cs typeface="+mn-cs"/>
              </a:rPr>
              <a:t>face.  Some like to talk to a librarian, others to communicate virtually. While some users want to hold a book, many want electronic access.  Librarians </a:t>
            </a:r>
            <a:r>
              <a:rPr lang="en-GB" sz="1800" b="1" kern="1200" dirty="0" smtClean="0">
                <a:solidFill>
                  <a:schemeClr val="tx1"/>
                </a:solidFill>
                <a:latin typeface="Trebuchet MS" pitchFamily="34" charset="0"/>
                <a:ea typeface="+mn-ea"/>
                <a:cs typeface="+mn-cs"/>
              </a:rPr>
              <a:t>need</a:t>
            </a:r>
            <a:r>
              <a:rPr lang="en-GB" sz="1800" kern="1200" dirty="0" smtClean="0">
                <a:solidFill>
                  <a:schemeClr val="tx1"/>
                </a:solidFill>
                <a:latin typeface="Trebuchet MS" pitchFamily="34" charset="0"/>
                <a:ea typeface="+mn-ea"/>
                <a:cs typeface="+mn-cs"/>
              </a:rPr>
              <a:t> to offer </a:t>
            </a:r>
            <a:r>
              <a:rPr lang="en-GB" sz="1800" b="1" kern="1200" dirty="0" smtClean="0">
                <a:solidFill>
                  <a:schemeClr val="tx1"/>
                </a:solidFill>
                <a:latin typeface="Trebuchet MS" pitchFamily="34" charset="0"/>
                <a:ea typeface="+mn-ea"/>
                <a:cs typeface="+mn-cs"/>
              </a:rPr>
              <a:t>a </a:t>
            </a:r>
            <a:r>
              <a:rPr lang="en-GB" sz="1800" kern="1200" dirty="0" smtClean="0">
                <a:solidFill>
                  <a:schemeClr val="tx1"/>
                </a:solidFill>
                <a:latin typeface="Trebuchet MS" pitchFamily="34" charset="0"/>
                <a:ea typeface="+mn-ea"/>
                <a:cs typeface="+mn-cs"/>
              </a:rPr>
              <a:t>wide range of services and resources which is difficult in </a:t>
            </a:r>
            <a:r>
              <a:rPr lang="en-GB" sz="1800" b="1" kern="1200" dirty="0" smtClean="0">
                <a:solidFill>
                  <a:schemeClr val="tx1"/>
                </a:solidFill>
                <a:latin typeface="Trebuchet MS" pitchFamily="34" charset="0"/>
                <a:ea typeface="+mn-ea"/>
                <a:cs typeface="+mn-cs"/>
              </a:rPr>
              <a:t>the current</a:t>
            </a:r>
            <a:r>
              <a:rPr lang="en-GB" sz="1800" kern="1200" dirty="0" smtClean="0">
                <a:solidFill>
                  <a:schemeClr val="tx1"/>
                </a:solidFill>
                <a:latin typeface="Trebuchet MS" pitchFamily="34" charset="0"/>
                <a:ea typeface="+mn-ea"/>
                <a:cs typeface="+mn-cs"/>
              </a:rPr>
              <a:t> economic </a:t>
            </a:r>
            <a:r>
              <a:rPr lang="en-GB" sz="1800" b="1" kern="1200" dirty="0" smtClean="0">
                <a:solidFill>
                  <a:schemeClr val="tx1"/>
                </a:solidFill>
                <a:latin typeface="Trebuchet MS" pitchFamily="34" charset="0"/>
                <a:ea typeface="+mn-ea"/>
                <a:cs typeface="+mn-cs"/>
              </a:rPr>
              <a:t>environment</a:t>
            </a:r>
            <a:r>
              <a:rPr lang="en-GB" sz="1800" kern="1200" dirty="0" smtClean="0">
                <a:solidFill>
                  <a:schemeClr val="tx1"/>
                </a:solidFill>
                <a:latin typeface="Trebuchet MS" pitchFamily="34" charset="0"/>
                <a:ea typeface="+mn-ea"/>
                <a:cs typeface="+mn-cs"/>
              </a:rPr>
              <a:t>.</a:t>
            </a:r>
            <a:endParaRPr lang="en-US" sz="1800" kern="1200" dirty="0" smtClean="0">
              <a:solidFill>
                <a:schemeClr val="tx1"/>
              </a:solidFill>
              <a:latin typeface="Trebuchet MS" pitchFamily="34" charset="0"/>
              <a:ea typeface="+mn-ea"/>
              <a:cs typeface="+mn-cs"/>
            </a:endParaRPr>
          </a:p>
          <a:p>
            <a:r>
              <a:rPr lang="en-GB" sz="1800" kern="1200" dirty="0" smtClean="0">
                <a:solidFill>
                  <a:schemeClr val="tx1"/>
                </a:solidFill>
                <a:latin typeface="Trebuchet MS" pitchFamily="34" charset="0"/>
                <a:ea typeface="+mn-ea"/>
                <a:cs typeface="+mn-cs"/>
              </a:rPr>
              <a:t>3.            Keep the gates open</a:t>
            </a:r>
            <a:r>
              <a:rPr lang="en-GB" sz="1800" b="1" kern="1200" dirty="0" smtClean="0">
                <a:solidFill>
                  <a:schemeClr val="tx1"/>
                </a:solidFill>
                <a:latin typeface="Trebuchet MS" pitchFamily="34" charset="0"/>
                <a:ea typeface="+mn-ea"/>
                <a:cs typeface="+mn-cs"/>
              </a:rPr>
              <a:t>:</a:t>
            </a:r>
            <a:r>
              <a:rPr lang="en-GB" sz="1800" kern="1200" dirty="0" smtClean="0">
                <a:solidFill>
                  <a:schemeClr val="tx1"/>
                </a:solidFill>
                <a:latin typeface="Trebuchet MS" pitchFamily="34" charset="0"/>
                <a:ea typeface="+mn-ea"/>
                <a:cs typeface="+mn-cs"/>
              </a:rPr>
              <a:t>  Libraries need to remove the barriers between discovering and accessing information.  Older materials need to be made available digitally as researchers perceive a wealth of digital and varied resources as ‘better’.</a:t>
            </a:r>
            <a:endParaRPr lang="en-US" sz="1800" kern="1200" dirty="0" smtClean="0">
              <a:solidFill>
                <a:schemeClr val="tx1"/>
              </a:solidFill>
              <a:latin typeface="Trebuchet MS" pitchFamily="34" charset="0"/>
              <a:ea typeface="+mn-ea"/>
              <a:cs typeface="+mn-cs"/>
            </a:endParaRPr>
          </a:p>
          <a:p>
            <a:r>
              <a:rPr lang="en-GB" sz="1800" kern="1200" dirty="0" smtClean="0">
                <a:solidFill>
                  <a:schemeClr val="tx1"/>
                </a:solidFill>
                <a:latin typeface="Trebuchet MS" pitchFamily="34" charset="0"/>
                <a:ea typeface="+mn-ea"/>
                <a:cs typeface="+mn-cs"/>
              </a:rPr>
              <a:t>4.            Keep  it simple</a:t>
            </a:r>
            <a:r>
              <a:rPr lang="en-GB" sz="1800" b="1" kern="1200" dirty="0" smtClean="0">
                <a:solidFill>
                  <a:schemeClr val="tx1"/>
                </a:solidFill>
                <a:latin typeface="Trebuchet MS" pitchFamily="34" charset="0"/>
                <a:ea typeface="+mn-ea"/>
                <a:cs typeface="+mn-cs"/>
              </a:rPr>
              <a:t>:</a:t>
            </a:r>
            <a:r>
              <a:rPr lang="en-GB" sz="1800" kern="1200" dirty="0" smtClean="0">
                <a:solidFill>
                  <a:schemeClr val="tx1"/>
                </a:solidFill>
                <a:latin typeface="Trebuchet MS" pitchFamily="34" charset="0"/>
                <a:ea typeface="+mn-ea"/>
                <a:cs typeface="+mn-cs"/>
              </a:rPr>
              <a:t>  Researchers are very familiar with other web-based searches like Google, Yahoo or Amazon.  Library web services ought to look similar despite providing very detailed ways of searching for information.  The majority of users search by keywords and library search tools must have a simple and convenient interface.</a:t>
            </a:r>
            <a:endParaRPr lang="en-US" sz="1800" kern="1200" dirty="0" smtClean="0">
              <a:solidFill>
                <a:schemeClr val="tx1"/>
              </a:solidFill>
              <a:latin typeface="Trebuchet MS" pitchFamily="34" charset="0"/>
              <a:ea typeface="+mn-ea"/>
              <a:cs typeface="+mn-cs"/>
            </a:endParaRPr>
          </a:p>
          <a:p>
            <a:r>
              <a:rPr lang="en-GB" sz="1800" kern="1200" dirty="0" smtClean="0">
                <a:solidFill>
                  <a:schemeClr val="tx1"/>
                </a:solidFill>
                <a:latin typeface="Trebuchet MS" pitchFamily="34" charset="0"/>
                <a:ea typeface="+mn-ea"/>
                <a:cs typeface="+mn-cs"/>
              </a:rPr>
              <a:t> </a:t>
            </a:r>
            <a:endParaRPr lang="en-US" sz="1800" kern="1200" dirty="0" smtClean="0">
              <a:solidFill>
                <a:schemeClr val="tx1"/>
              </a:solidFill>
              <a:latin typeface="Trebuchet MS" pitchFamily="34" charset="0"/>
              <a:ea typeface="+mn-ea"/>
              <a:cs typeface="+mn-cs"/>
            </a:endParaRPr>
          </a:p>
          <a:p>
            <a:endParaRPr lang="en-US" dirty="0"/>
          </a:p>
        </p:txBody>
      </p:sp>
      <p:sp>
        <p:nvSpPr>
          <p:cNvPr id="4" name="Slide Number Placeholder 3"/>
          <p:cNvSpPr>
            <a:spLocks noGrp="1"/>
          </p:cNvSpPr>
          <p:nvPr>
            <p:ph type="sldNum" sz="quarter" idx="10"/>
          </p:nvPr>
        </p:nvSpPr>
        <p:spPr/>
        <p:txBody>
          <a:bodyPr/>
          <a:lstStyle/>
          <a:p>
            <a:pPr>
              <a:defRPr/>
            </a:pPr>
            <a:fld id="{1C0C63DE-660B-4B5C-B941-74D76988B983}" type="slidenum">
              <a:rPr lang="en-US" smtClean="0"/>
              <a:pPr>
                <a:defRPr/>
              </a:pPr>
              <a:t>20</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Slide Image Placeholder 1"/>
          <p:cNvSpPr>
            <a:spLocks noGrp="1" noRot="1" noChangeAspect="1" noTextEdit="1"/>
          </p:cNvSpPr>
          <p:nvPr>
            <p:ph type="sldImg"/>
          </p:nvPr>
        </p:nvSpPr>
        <p:spPr>
          <a:ln/>
        </p:spPr>
      </p:sp>
      <p:sp>
        <p:nvSpPr>
          <p:cNvPr id="94211" name="Notes Placeholder 2"/>
          <p:cNvSpPr>
            <a:spLocks noGrp="1"/>
          </p:cNvSpPr>
          <p:nvPr>
            <p:ph type="body" idx="1"/>
          </p:nvPr>
        </p:nvSpPr>
        <p:spPr>
          <a:noFill/>
          <a:ln/>
        </p:spPr>
        <p:txBody>
          <a:bodyPr/>
          <a:lstStyle/>
          <a:p>
            <a:r>
              <a:rPr lang="en-US" smtClean="0"/>
              <a:t>Joint Information Systems Committee. </a:t>
            </a:r>
            <a:endParaRPr lang="en-US" smtClean="0">
              <a:latin typeface="Arial" charset="0"/>
            </a:endParaRPr>
          </a:p>
          <a:p>
            <a:endParaRPr lang="en-US" smtClean="0">
              <a:latin typeface="Arial" charset="0"/>
            </a:endParaRPr>
          </a:p>
        </p:txBody>
      </p:sp>
      <p:sp>
        <p:nvSpPr>
          <p:cNvPr id="94212" name="Slide Number Placeholder 3"/>
          <p:cNvSpPr>
            <a:spLocks noGrp="1"/>
          </p:cNvSpPr>
          <p:nvPr>
            <p:ph type="sldNum" sz="quarter" idx="5"/>
          </p:nvPr>
        </p:nvSpPr>
        <p:spPr>
          <a:noFill/>
        </p:spPr>
        <p:txBody>
          <a:bodyPr/>
          <a:lstStyle/>
          <a:p>
            <a:fld id="{844CE293-C69D-4E18-9E18-40D73477F14F}" type="slidenum">
              <a:rPr lang="en-US" smtClean="0"/>
              <a:pPr/>
              <a:t>21</a:t>
            </a:fld>
            <a:endParaRPr lang="en-US"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7"/>
          <p:cNvSpPr>
            <a:spLocks noGrp="1" noChangeArrowheads="1"/>
          </p:cNvSpPr>
          <p:nvPr>
            <p:ph type="sldNum" sz="quarter" idx="5"/>
          </p:nvPr>
        </p:nvSpPr>
        <p:spPr>
          <a:noFill/>
        </p:spPr>
        <p:txBody>
          <a:bodyPr/>
          <a:lstStyle/>
          <a:p>
            <a:fld id="{2B8394B2-1EC0-4A2C-9F4D-5CA781B1509A}" type="slidenum">
              <a:rPr lang="en-US" smtClean="0"/>
              <a:pPr/>
              <a:t>22</a:t>
            </a:fld>
            <a:endParaRPr lang="en-US" smtClean="0"/>
          </a:p>
        </p:txBody>
      </p:sp>
      <p:sp>
        <p:nvSpPr>
          <p:cNvPr id="95235" name="Rectangle 7"/>
          <p:cNvSpPr txBox="1">
            <a:spLocks noGrp="1" noChangeArrowheads="1"/>
          </p:cNvSpPr>
          <p:nvPr/>
        </p:nvSpPr>
        <p:spPr bwMode="auto">
          <a:xfrm>
            <a:off x="3975100" y="8839200"/>
            <a:ext cx="3043238" cy="465138"/>
          </a:xfrm>
          <a:prstGeom prst="rect">
            <a:avLst/>
          </a:prstGeom>
          <a:noFill/>
          <a:ln w="9525">
            <a:noFill/>
            <a:miter lim="800000"/>
            <a:headEnd/>
            <a:tailEnd/>
          </a:ln>
        </p:spPr>
        <p:txBody>
          <a:bodyPr lIns="93279" tIns="46640" rIns="93279" bIns="46640" anchor="b"/>
          <a:lstStyle/>
          <a:p>
            <a:pPr algn="r"/>
            <a:fld id="{BA8A05CF-C068-43BF-A86C-641993B4CCEF}" type="slidenum">
              <a:rPr lang="en-US" sz="1200">
                <a:latin typeface="Arial" charset="0"/>
              </a:rPr>
              <a:pPr algn="r"/>
              <a:t>22</a:t>
            </a:fld>
            <a:endParaRPr lang="en-US" sz="1200">
              <a:latin typeface="Arial" charset="0"/>
            </a:endParaRPr>
          </a:p>
        </p:txBody>
      </p:sp>
      <p:sp>
        <p:nvSpPr>
          <p:cNvPr id="95236" name="Rectangle 2"/>
          <p:cNvSpPr>
            <a:spLocks noGrp="1" noRot="1" noChangeAspect="1" noChangeArrowheads="1" noTextEdit="1"/>
          </p:cNvSpPr>
          <p:nvPr>
            <p:ph type="sldImg"/>
          </p:nvPr>
        </p:nvSpPr>
        <p:spPr>
          <a:ln/>
        </p:spPr>
      </p:sp>
      <p:sp>
        <p:nvSpPr>
          <p:cNvPr id="95237" name="Rectangle 3"/>
          <p:cNvSpPr>
            <a:spLocks noGrp="1" noChangeArrowheads="1"/>
          </p:cNvSpPr>
          <p:nvPr>
            <p:ph type="body" idx="1"/>
          </p:nvPr>
        </p:nvSpPr>
        <p:spPr>
          <a:noFill/>
          <a:ln/>
        </p:spPr>
        <p:txBody>
          <a:bodyPr/>
          <a:lstStyle/>
          <a:p>
            <a:pPr eaLnBrk="1" hangingPunct="1"/>
            <a:endParaRPr lang="en-US" smtClean="0">
              <a:latin typeface="Arial"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Slide Image Placeholder 1"/>
          <p:cNvSpPr>
            <a:spLocks noGrp="1" noRot="1" noChangeAspect="1" noTextEdit="1"/>
          </p:cNvSpPr>
          <p:nvPr>
            <p:ph type="sldImg"/>
          </p:nvPr>
        </p:nvSpPr>
        <p:spPr>
          <a:xfrm>
            <a:off x="1765300" y="733425"/>
            <a:ext cx="3486150" cy="2614613"/>
          </a:xfrm>
          <a:ln/>
        </p:spPr>
      </p:sp>
      <p:sp>
        <p:nvSpPr>
          <p:cNvPr id="76803" name="Notes Placeholder 2"/>
          <p:cNvSpPr>
            <a:spLocks noGrp="1"/>
          </p:cNvSpPr>
          <p:nvPr>
            <p:ph type="body" idx="1"/>
          </p:nvPr>
        </p:nvSpPr>
        <p:spPr>
          <a:xfrm>
            <a:off x="223838" y="3509963"/>
            <a:ext cx="6572250" cy="5795962"/>
          </a:xfrm>
          <a:noFill/>
          <a:ln/>
        </p:spPr>
        <p:txBody>
          <a:bodyPr/>
          <a:lstStyle/>
          <a:p>
            <a:pPr eaLnBrk="1" hangingPunct="1"/>
            <a:r>
              <a:rPr lang="en-US" sz="1200" smtClean="0">
                <a:latin typeface="Arial" charset="0"/>
                <a:cs typeface="Arial" charset="0"/>
              </a:rPr>
              <a:t>Researchers particularly appreciate desktop access to scholarly content, from e-journals to VRS (DIS, p. 33).</a:t>
            </a:r>
          </a:p>
          <a:p>
            <a:pPr eaLnBrk="1" hangingPunct="1"/>
            <a:endParaRPr lang="en-US" sz="1200" smtClean="0">
              <a:latin typeface="Arial" charset="0"/>
            </a:endParaRPr>
          </a:p>
          <a:p>
            <a:r>
              <a:rPr lang="en-US" sz="1200" b="1" smtClean="0">
                <a:latin typeface="Arial" charset="0"/>
              </a:rPr>
              <a:t>Researchers and discovery services, 2006 </a:t>
            </a:r>
          </a:p>
          <a:p>
            <a:pPr>
              <a:buFontTx/>
              <a:buChar char="•"/>
            </a:pPr>
            <a:r>
              <a:rPr lang="en-US" sz="1200" smtClean="0">
                <a:latin typeface="Arial" charset="0"/>
              </a:rPr>
              <a:t>Valuation of the convenience of desktop access</a:t>
            </a:r>
          </a:p>
          <a:p>
            <a:endParaRPr lang="en-US" sz="1200" smtClean="0">
              <a:latin typeface="Arial" charset="0"/>
            </a:endParaRPr>
          </a:p>
          <a:p>
            <a:r>
              <a:rPr lang="en-US" sz="1200" b="1" smtClean="0">
                <a:latin typeface="Arial" charset="0"/>
              </a:rPr>
              <a:t>Researchers' use of academic libraries, 2007</a:t>
            </a:r>
          </a:p>
          <a:p>
            <a:pPr>
              <a:buFontTx/>
              <a:buChar char="•"/>
            </a:pPr>
            <a:r>
              <a:rPr lang="en-US" sz="1200" smtClean="0">
                <a:latin typeface="Arial" charset="0"/>
              </a:rPr>
              <a:t>Immediate access from desktop computer is taken for granted</a:t>
            </a:r>
          </a:p>
          <a:p>
            <a:endParaRPr lang="en-US" sz="1200" smtClean="0">
              <a:latin typeface="Arial" charset="0"/>
            </a:endParaRPr>
          </a:p>
          <a:p>
            <a:r>
              <a:rPr lang="en-US" sz="1200" b="1" smtClean="0">
                <a:latin typeface="Arial" charset="0"/>
              </a:rPr>
              <a:t>Seeking synchronicity, 2008 </a:t>
            </a:r>
          </a:p>
          <a:p>
            <a:pPr>
              <a:buFontTx/>
              <a:buChar char="•"/>
            </a:pPr>
            <a:r>
              <a:rPr lang="en-US" sz="1200" smtClean="0">
                <a:latin typeface="Arial" charset="0"/>
              </a:rPr>
              <a:t>VRS' convenience is from home computer</a:t>
            </a:r>
          </a:p>
          <a:p>
            <a:endParaRPr lang="en-US" sz="1200" smtClean="0">
              <a:latin typeface="Arial" charset="0"/>
            </a:endParaRPr>
          </a:p>
          <a:p>
            <a:r>
              <a:rPr lang="en-US" sz="1200" b="1" smtClean="0">
                <a:latin typeface="Arial" charset="0"/>
              </a:rPr>
              <a:t>Students' use of research content, 2009 </a:t>
            </a:r>
          </a:p>
          <a:p>
            <a:pPr>
              <a:buFontTx/>
              <a:buChar char="•"/>
            </a:pPr>
            <a:r>
              <a:rPr lang="en-US" sz="1200" smtClean="0">
                <a:latin typeface="Arial" charset="0"/>
              </a:rPr>
              <a:t>Home computer is main way they gain access</a:t>
            </a:r>
          </a:p>
          <a:p>
            <a:pPr>
              <a:buFontTx/>
              <a:buChar char="•"/>
            </a:pPr>
            <a:endParaRPr lang="en-US" sz="1200" smtClean="0">
              <a:latin typeface="Arial" charset="0"/>
            </a:endParaRPr>
          </a:p>
          <a:p>
            <a:r>
              <a:rPr lang="en-US" sz="1200" b="1" smtClean="0">
                <a:latin typeface="Arial" charset="0"/>
              </a:rPr>
              <a:t>Consortium of University Research Libraries, and Research Information Network. 2007. Researchers' use of academic libraries and their services: A report. London: Research Information Network and Consortium of University Research Libraries (CURL).</a:t>
            </a:r>
          </a:p>
          <a:p>
            <a:r>
              <a:rPr lang="en-US" sz="1200" smtClean="0">
                <a:latin typeface="Arial" charset="0"/>
              </a:rPr>
              <a:t>“The majority of researchers in all disciplines have adapted readily to the widespread availability of digital content, accessible directly from their desktops” (Consortium of University Research Libraries, and Research Information Network 2007, p. 23).</a:t>
            </a:r>
          </a:p>
        </p:txBody>
      </p:sp>
      <p:sp>
        <p:nvSpPr>
          <p:cNvPr id="76804" name="Slide Number Placeholder 3"/>
          <p:cNvSpPr>
            <a:spLocks noGrp="1"/>
          </p:cNvSpPr>
          <p:nvPr>
            <p:ph type="sldNum" sz="quarter" idx="5"/>
          </p:nvPr>
        </p:nvSpPr>
        <p:spPr>
          <a:noFill/>
        </p:spPr>
        <p:txBody>
          <a:bodyPr/>
          <a:lstStyle/>
          <a:p>
            <a:fld id="{5EBCBCC2-A97B-4C34-86BC-35A2A9213B0A}" type="slidenum">
              <a:rPr lang="en-US" smtClean="0"/>
              <a:pPr/>
              <a:t>3</a:t>
            </a:fld>
            <a:endParaRPr 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Slide Image Placeholder 1"/>
          <p:cNvSpPr>
            <a:spLocks noGrp="1" noRot="1" noChangeAspect="1" noTextEdit="1"/>
          </p:cNvSpPr>
          <p:nvPr>
            <p:ph type="sldImg"/>
          </p:nvPr>
        </p:nvSpPr>
        <p:spPr>
          <a:ln/>
        </p:spPr>
      </p:sp>
      <p:sp>
        <p:nvSpPr>
          <p:cNvPr id="77827" name="Notes Placeholder 2"/>
          <p:cNvSpPr>
            <a:spLocks noGrp="1"/>
          </p:cNvSpPr>
          <p:nvPr>
            <p:ph type="body" idx="1"/>
          </p:nvPr>
        </p:nvSpPr>
        <p:spPr>
          <a:xfrm>
            <a:off x="223838" y="3636963"/>
            <a:ext cx="6572250" cy="5445125"/>
          </a:xfrm>
          <a:noFill/>
          <a:ln/>
        </p:spPr>
        <p:txBody>
          <a:bodyPr/>
          <a:lstStyle/>
          <a:p>
            <a:r>
              <a:rPr lang="en-US" sz="1600" smtClean="0">
                <a:latin typeface="Arial" charset="0"/>
              </a:rPr>
              <a:t>User behaviours in this electronic environment tend toward quick views of a few pages, and “bouncing” between resources. This seems to contradict the notion of the hard-core researcher but supports the need for more user behaviour research addressing situation and context. DIS, p. 34.</a:t>
            </a:r>
          </a:p>
          <a:p>
            <a:endParaRPr lang="en-US" sz="1600" smtClean="0">
              <a:latin typeface="Arial" charset="0"/>
            </a:endParaRPr>
          </a:p>
          <a:p>
            <a:r>
              <a:rPr lang="en-US" sz="1600" b="1" smtClean="0">
                <a:latin typeface="Arial" charset="0"/>
              </a:rPr>
              <a:t>Seeking Synchronicity, 2008</a:t>
            </a:r>
          </a:p>
          <a:p>
            <a:pPr>
              <a:buFontTx/>
              <a:buChar char="•"/>
            </a:pPr>
            <a:r>
              <a:rPr lang="en-US" sz="1600" smtClean="0">
                <a:latin typeface="Arial" charset="0"/>
              </a:rPr>
              <a:t>Convenience often dictates choices between physical  and virtual library</a:t>
            </a:r>
          </a:p>
          <a:p>
            <a:endParaRPr lang="en-US" sz="1600" smtClean="0">
              <a:latin typeface="Arial" charset="0"/>
            </a:endParaRPr>
          </a:p>
          <a:p>
            <a:r>
              <a:rPr lang="en-US" sz="1600" b="1" smtClean="0">
                <a:latin typeface="Arial" charset="0"/>
              </a:rPr>
              <a:t>Researcher of the future, 2008</a:t>
            </a:r>
          </a:p>
          <a:p>
            <a:pPr>
              <a:buFontTx/>
              <a:buChar char="•"/>
            </a:pPr>
            <a:r>
              <a:rPr lang="en-US" sz="1600" smtClean="0">
                <a:latin typeface="Arial" charset="0"/>
              </a:rPr>
              <a:t>Very little time using content, “squirreling” of downloads by academic users</a:t>
            </a:r>
          </a:p>
          <a:p>
            <a:pPr>
              <a:buFontTx/>
              <a:buChar char="•"/>
            </a:pPr>
            <a:r>
              <a:rPr lang="en-US" sz="1600" smtClean="0">
                <a:latin typeface="Arial" charset="0"/>
              </a:rPr>
              <a:t>All users preferring quick chunks of information</a:t>
            </a:r>
          </a:p>
          <a:p>
            <a:endParaRPr lang="en-US" sz="1600" smtClean="0">
              <a:latin typeface="Arial" charset="0"/>
            </a:endParaRPr>
          </a:p>
          <a:p>
            <a:r>
              <a:rPr lang="en-US" sz="1600" b="1" smtClean="0">
                <a:latin typeface="Arial" charset="0"/>
              </a:rPr>
              <a:t>E-journals, 2009</a:t>
            </a:r>
          </a:p>
          <a:p>
            <a:pPr>
              <a:buFontTx/>
              <a:buChar char="•"/>
            </a:pPr>
            <a:r>
              <a:rPr lang="en-US" sz="1600" smtClean="0">
                <a:latin typeface="Arial" charset="0"/>
              </a:rPr>
              <a:t>Users are visiting only a few minutes</a:t>
            </a:r>
          </a:p>
          <a:p>
            <a:pPr>
              <a:buFontTx/>
              <a:buChar char="•"/>
            </a:pPr>
            <a:r>
              <a:rPr lang="en-US" sz="1600" smtClean="0">
                <a:latin typeface="Arial" charset="0"/>
              </a:rPr>
              <a:t>User behaviours vary but demonstrate shorter sessions, using basic search, and viewing fewer pages</a:t>
            </a:r>
          </a:p>
        </p:txBody>
      </p:sp>
      <p:sp>
        <p:nvSpPr>
          <p:cNvPr id="77828" name="Slide Number Placeholder 3"/>
          <p:cNvSpPr>
            <a:spLocks noGrp="1"/>
          </p:cNvSpPr>
          <p:nvPr>
            <p:ph type="sldNum" sz="quarter" idx="5"/>
          </p:nvPr>
        </p:nvSpPr>
        <p:spPr>
          <a:noFill/>
        </p:spPr>
        <p:txBody>
          <a:bodyPr/>
          <a:lstStyle/>
          <a:p>
            <a:fld id="{2BB4CC6B-585B-4CCF-B9CC-010E138011C8}" type="slidenum">
              <a:rPr lang="en-US" smtClean="0"/>
              <a:pPr/>
              <a:t>4</a:t>
            </a:fld>
            <a:endParaRPr 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Slide Image Placeholder 1"/>
          <p:cNvSpPr>
            <a:spLocks noGrp="1" noRot="1" noChangeAspect="1" noTextEdit="1"/>
          </p:cNvSpPr>
          <p:nvPr>
            <p:ph type="sldImg"/>
          </p:nvPr>
        </p:nvSpPr>
        <p:spPr>
          <a:ln/>
        </p:spPr>
      </p:sp>
      <p:sp>
        <p:nvSpPr>
          <p:cNvPr id="78851" name="Notes Placeholder 2"/>
          <p:cNvSpPr>
            <a:spLocks noGrp="1"/>
          </p:cNvSpPr>
          <p:nvPr>
            <p:ph type="body" idx="1"/>
          </p:nvPr>
        </p:nvSpPr>
        <p:spPr>
          <a:xfrm>
            <a:off x="223838" y="3636963"/>
            <a:ext cx="6572250" cy="5445125"/>
          </a:xfrm>
          <a:noFill/>
          <a:ln/>
        </p:spPr>
        <p:txBody>
          <a:bodyPr/>
          <a:lstStyle/>
          <a:p>
            <a:r>
              <a:rPr lang="en-US" b="1" smtClean="0">
                <a:latin typeface="Arial" charset="0"/>
              </a:rPr>
              <a:t>Calhoun, Karen, et al. 2009. Online catalogs: What users and librarians want: An OCLC report. Dublin, Ohio: OCLC. DIS, p. 18.</a:t>
            </a:r>
            <a:endParaRPr lang="en-US" smtClean="0">
              <a:latin typeface="Arial" charset="0"/>
            </a:endParaRPr>
          </a:p>
          <a:p>
            <a:r>
              <a:rPr lang="en-US" smtClean="0">
                <a:latin typeface="Arial" charset="0"/>
              </a:rPr>
              <a:t>“Make it as easy as a Google Book Search,” one survey respondent requested when discussing the catalog. (Calhoun et al. 2009, p. 14)</a:t>
            </a:r>
          </a:p>
          <a:p>
            <a:endParaRPr lang="en-US" b="1" smtClean="0">
              <a:latin typeface="Arial" charset="0"/>
            </a:endParaRPr>
          </a:p>
          <a:p>
            <a:r>
              <a:rPr lang="en-US" b="1" smtClean="0">
                <a:latin typeface="Arial" charset="0"/>
              </a:rPr>
              <a:t>JISC national e-books, 2009 </a:t>
            </a:r>
          </a:p>
          <a:p>
            <a:pPr>
              <a:buFontTx/>
              <a:buChar char="•"/>
            </a:pPr>
            <a:r>
              <a:rPr lang="en-US" smtClean="0">
                <a:latin typeface="Arial" charset="0"/>
              </a:rPr>
              <a:t>Users tend to use e-books quickly, viewing only a few pages</a:t>
            </a:r>
          </a:p>
          <a:p>
            <a:endParaRPr lang="en-US" b="1" smtClean="0">
              <a:latin typeface="Arial" charset="0"/>
            </a:endParaRPr>
          </a:p>
          <a:p>
            <a:r>
              <a:rPr lang="en-US" b="1" smtClean="0">
                <a:latin typeface="Arial" charset="0"/>
              </a:rPr>
              <a:t>User behaviour in resource discovery, 2009</a:t>
            </a:r>
          </a:p>
          <a:p>
            <a:pPr>
              <a:buFontTx/>
              <a:buChar char="•"/>
            </a:pPr>
            <a:r>
              <a:rPr lang="en-US" smtClean="0">
                <a:latin typeface="Arial" charset="0"/>
              </a:rPr>
              <a:t>Users make short visits, with simple searching of Google-like interfaces; power browsing for snippets of information</a:t>
            </a:r>
          </a:p>
          <a:p>
            <a:endParaRPr lang="en-US" smtClean="0">
              <a:latin typeface="Arial" charset="0"/>
            </a:endParaRPr>
          </a:p>
          <a:p>
            <a:r>
              <a:rPr lang="en-US" smtClean="0">
                <a:latin typeface="Arial" charset="0"/>
              </a:rPr>
              <a:t>Researchers also value human resources such as colleagues, peers, family, friends, and teachers in their information seeking. DIS, p. 39.</a:t>
            </a:r>
          </a:p>
        </p:txBody>
      </p:sp>
      <p:sp>
        <p:nvSpPr>
          <p:cNvPr id="78852" name="Slide Number Placeholder 3"/>
          <p:cNvSpPr>
            <a:spLocks noGrp="1"/>
          </p:cNvSpPr>
          <p:nvPr>
            <p:ph type="sldNum" sz="quarter" idx="5"/>
          </p:nvPr>
        </p:nvSpPr>
        <p:spPr>
          <a:noFill/>
        </p:spPr>
        <p:txBody>
          <a:bodyPr/>
          <a:lstStyle/>
          <a:p>
            <a:fld id="{94313645-1B5A-4147-8F2D-8B154EF37171}" type="slidenum">
              <a:rPr lang="en-US" smtClean="0"/>
              <a:pPr/>
              <a:t>5</a:t>
            </a:fld>
            <a:endParaRPr 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Slide Image Placeholder 1"/>
          <p:cNvSpPr>
            <a:spLocks noGrp="1" noRot="1" noChangeAspect="1" noTextEdit="1"/>
          </p:cNvSpPr>
          <p:nvPr>
            <p:ph type="sldImg"/>
          </p:nvPr>
        </p:nvSpPr>
        <p:spPr>
          <a:ln/>
        </p:spPr>
      </p:sp>
      <p:sp>
        <p:nvSpPr>
          <p:cNvPr id="79875" name="Notes Placeholder 2"/>
          <p:cNvSpPr>
            <a:spLocks noGrp="1"/>
          </p:cNvSpPr>
          <p:nvPr>
            <p:ph type="body" idx="1"/>
          </p:nvPr>
        </p:nvSpPr>
        <p:spPr>
          <a:xfrm>
            <a:off x="223838" y="3652838"/>
            <a:ext cx="6572250" cy="5272087"/>
          </a:xfrm>
          <a:noFill/>
          <a:ln/>
        </p:spPr>
        <p:txBody>
          <a:bodyPr/>
          <a:lstStyle/>
          <a:p>
            <a:r>
              <a:rPr lang="en-US" sz="1400" b="1" smtClean="0">
                <a:latin typeface="Arial" charset="0"/>
              </a:rPr>
              <a:t>Digital Information Seeker, pg. 4.</a:t>
            </a:r>
          </a:p>
          <a:p>
            <a:r>
              <a:rPr lang="en-US" sz="1400" smtClean="0">
                <a:latin typeface="Arial" charset="0"/>
              </a:rPr>
              <a:t>In addition, some common findings regarding content and resources arise: </a:t>
            </a:r>
          </a:p>
          <a:p>
            <a:r>
              <a:rPr lang="en-US" sz="1400" smtClean="0">
                <a:latin typeface="Arial" charset="0"/>
              </a:rPr>
              <a:t>More digital content of all kinds and formats is almost uniformly seen as better. </a:t>
            </a:r>
          </a:p>
          <a:p>
            <a:r>
              <a:rPr lang="en-US" sz="1400" smtClean="0">
                <a:latin typeface="Arial" charset="0"/>
              </a:rPr>
              <a:t>People still tend to think of libraries as collections of books. </a:t>
            </a:r>
          </a:p>
          <a:p>
            <a:r>
              <a:rPr lang="en-US" sz="1400" smtClean="0">
                <a:latin typeface="Arial" charset="0"/>
              </a:rPr>
              <a:t>Despite this, researchers also value human resources in their information-seeking. </a:t>
            </a:r>
          </a:p>
          <a:p>
            <a:r>
              <a:rPr lang="en-US" sz="1400" b="1" smtClean="0">
                <a:latin typeface="Arial" charset="0"/>
              </a:rPr>
              <a:t>Sense-making  the information confluence: Phases 1-4 and Final Report. DIS, p. 9.</a:t>
            </a:r>
          </a:p>
          <a:p>
            <a:r>
              <a:rPr lang="en-US" sz="1400" smtClean="0">
                <a:latin typeface="Arial" charset="0"/>
              </a:rPr>
              <a:t>Participants also discussed enhancements and changes to the library’s electronic resources (Connaway, Prabha, and Dickey 2006, p. 16).  These include Selective Dissemination of Information (SDI) [although the participants did not use this term, this is the service they described], 24/7 reference, and expanded online sources, including all print and other physical materials available online (Connaway, Prabha, and Dickey 2006, p. 16-17).</a:t>
            </a:r>
          </a:p>
          <a:p>
            <a:endParaRPr lang="en-US" sz="1400" smtClean="0">
              <a:latin typeface="Arial" charset="0"/>
            </a:endParaRPr>
          </a:p>
          <a:p>
            <a:r>
              <a:rPr lang="en-US" sz="1400" b="1" smtClean="0">
                <a:latin typeface="Arial" charset="0"/>
              </a:rPr>
              <a:t>College students’ perceptions, 2006</a:t>
            </a:r>
          </a:p>
          <a:p>
            <a:pPr>
              <a:buFontTx/>
              <a:buChar char="•"/>
            </a:pPr>
            <a:r>
              <a:rPr lang="en-US" sz="1400" smtClean="0">
                <a:latin typeface="Arial" charset="0"/>
              </a:rPr>
              <a:t>Students trust library, but are visiting less since they began using Internet</a:t>
            </a:r>
          </a:p>
        </p:txBody>
      </p:sp>
      <p:sp>
        <p:nvSpPr>
          <p:cNvPr id="79876" name="Slide Number Placeholder 3"/>
          <p:cNvSpPr>
            <a:spLocks noGrp="1"/>
          </p:cNvSpPr>
          <p:nvPr>
            <p:ph type="sldNum" sz="quarter" idx="5"/>
          </p:nvPr>
        </p:nvSpPr>
        <p:spPr>
          <a:noFill/>
        </p:spPr>
        <p:txBody>
          <a:bodyPr/>
          <a:lstStyle/>
          <a:p>
            <a:fld id="{46515310-1AF5-4578-9C80-92F5F357F0AA}" type="slidenum">
              <a:rPr lang="en-US" smtClean="0"/>
              <a:pPr/>
              <a:t>6</a:t>
            </a:fld>
            <a:endParaRPr 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Slide Image Placeholder 1"/>
          <p:cNvSpPr>
            <a:spLocks noGrp="1" noRot="1" noChangeAspect="1" noTextEdit="1"/>
          </p:cNvSpPr>
          <p:nvPr>
            <p:ph type="sldImg"/>
          </p:nvPr>
        </p:nvSpPr>
        <p:spPr>
          <a:ln/>
        </p:spPr>
      </p:sp>
      <p:sp>
        <p:nvSpPr>
          <p:cNvPr id="80899" name="Notes Placeholder 2"/>
          <p:cNvSpPr>
            <a:spLocks noGrp="1"/>
          </p:cNvSpPr>
          <p:nvPr>
            <p:ph type="body" idx="1"/>
          </p:nvPr>
        </p:nvSpPr>
        <p:spPr>
          <a:xfrm>
            <a:off x="223838" y="3509963"/>
            <a:ext cx="6572250" cy="5572125"/>
          </a:xfrm>
          <a:noFill/>
          <a:ln/>
        </p:spPr>
        <p:txBody>
          <a:bodyPr/>
          <a:lstStyle/>
          <a:p>
            <a:r>
              <a:rPr lang="en-US" smtClean="0">
                <a:latin typeface="Arial" charset="0"/>
              </a:rPr>
              <a:t> </a:t>
            </a:r>
            <a:r>
              <a:rPr lang="en-US" sz="1400" b="1" smtClean="0">
                <a:latin typeface="Arial" charset="0"/>
              </a:rPr>
              <a:t>Connaway, Lynn Silipigni. 2007. “Mountains, valleys, and pathways: Serials users’ needs and steps to meet them. Part I:  Identifying Serials Users’ Needs: Preliminary Analysis of Focus Group Interviews and Semi-structured Observations at Colleges and Universities.” Serials Librarian 52(1/2): 223-236. </a:t>
            </a:r>
          </a:p>
          <a:p>
            <a:endParaRPr lang="en-US" sz="1400" smtClean="0">
              <a:latin typeface="Arial" charset="0"/>
            </a:endParaRPr>
          </a:p>
          <a:p>
            <a:r>
              <a:rPr lang="en-US" sz="1400" smtClean="0">
                <a:latin typeface="Arial" charset="0"/>
              </a:rPr>
              <a:t>However, these respondents also offer frequent criticisms of traditional library services. (p. 3-4). </a:t>
            </a:r>
          </a:p>
          <a:p>
            <a:endParaRPr lang="en-US" sz="1400" smtClean="0">
              <a:latin typeface="Arial" charset="0"/>
            </a:endParaRPr>
          </a:p>
          <a:p>
            <a:r>
              <a:rPr lang="en-US" sz="1400" smtClean="0">
                <a:latin typeface="Arial" charset="0"/>
              </a:rPr>
              <a:t>In this situation, both undergraduate and graduate students offer a high concentration of responses in three categories: positive comments on the ease of the web as an information source, some positive commentary on library resources (though their use of library resources were very frequently through electronic intervention), and criticism of the physical library. …However, the faculty provide a variety of data which uniquely praise the virtues of the physical library collection, and which consider credibility, authority, and trustworthiness as criteria for judging an information source. (p.5). </a:t>
            </a:r>
          </a:p>
          <a:p>
            <a:endParaRPr lang="en-US" sz="1400" smtClean="0">
              <a:latin typeface="Arial" charset="0"/>
            </a:endParaRPr>
          </a:p>
          <a:p>
            <a:r>
              <a:rPr lang="en-US" sz="1400" smtClean="0">
                <a:latin typeface="Arial" charset="0"/>
              </a:rPr>
              <a:t>However, the respondents do not perceive these databases as “library sources” and express frustration with their inability to locate or access full-text copies of journals and books. They suggest the library provide recommender and discovery services like those available through Amazon. (p. 10). </a:t>
            </a:r>
          </a:p>
          <a:p>
            <a:endParaRPr lang="en-US" smtClean="0">
              <a:latin typeface="Arial" charset="0"/>
            </a:endParaRPr>
          </a:p>
          <a:p>
            <a:endParaRPr lang="en-US" smtClean="0">
              <a:latin typeface="Arial" charset="0"/>
            </a:endParaRPr>
          </a:p>
          <a:p>
            <a:endParaRPr lang="en-US" smtClean="0">
              <a:latin typeface="Arial" charset="0"/>
            </a:endParaRPr>
          </a:p>
          <a:p>
            <a:endParaRPr lang="en-US" smtClean="0">
              <a:latin typeface="Arial" charset="0"/>
            </a:endParaRPr>
          </a:p>
        </p:txBody>
      </p:sp>
      <p:sp>
        <p:nvSpPr>
          <p:cNvPr id="80900" name="Slide Number Placeholder 3"/>
          <p:cNvSpPr>
            <a:spLocks noGrp="1"/>
          </p:cNvSpPr>
          <p:nvPr>
            <p:ph type="sldNum" sz="quarter" idx="5"/>
          </p:nvPr>
        </p:nvSpPr>
        <p:spPr>
          <a:noFill/>
        </p:spPr>
        <p:txBody>
          <a:bodyPr/>
          <a:lstStyle/>
          <a:p>
            <a:fld id="{39EDE71A-4120-4EB3-8E92-877E0BB79DAD}" type="slidenum">
              <a:rPr lang="en-US" smtClean="0"/>
              <a:pPr/>
              <a:t>7</a:t>
            </a:fld>
            <a:endParaRPr lang="en-US"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Slide Image Placeholder 1"/>
          <p:cNvSpPr>
            <a:spLocks noGrp="1" noRot="1" noChangeAspect="1" noTextEdit="1"/>
          </p:cNvSpPr>
          <p:nvPr>
            <p:ph type="sldImg"/>
          </p:nvPr>
        </p:nvSpPr>
        <p:spPr>
          <a:ln/>
        </p:spPr>
      </p:sp>
      <p:sp>
        <p:nvSpPr>
          <p:cNvPr id="81923" name="Notes Placeholder 2"/>
          <p:cNvSpPr>
            <a:spLocks noGrp="1"/>
          </p:cNvSpPr>
          <p:nvPr>
            <p:ph type="body" idx="1"/>
          </p:nvPr>
        </p:nvSpPr>
        <p:spPr>
          <a:xfrm>
            <a:off x="304800" y="4421188"/>
            <a:ext cx="6410325" cy="4187825"/>
          </a:xfrm>
          <a:noFill/>
          <a:ln/>
        </p:spPr>
        <p:txBody>
          <a:bodyPr/>
          <a:lstStyle/>
          <a:p>
            <a:r>
              <a:rPr lang="en-US" b="1" smtClean="0">
                <a:latin typeface="Arial" charset="0"/>
              </a:rPr>
              <a:t>Wong, William, Hanna Stelmaszewska, Nazlin Bhimani, Sukhbinder Barn, and Balbir Barn. 2009. User behaviour in resource discovery: Final report. DIS, p. 23. </a:t>
            </a:r>
          </a:p>
          <a:p>
            <a:r>
              <a:rPr lang="en-US" smtClean="0">
                <a:latin typeface="Arial" charset="0"/>
              </a:rPr>
              <a:t> Information literacy skills are generally lacking; they have not necessarily kept pace with digital literacy (Wong et al. 2009, p. 6). </a:t>
            </a:r>
          </a:p>
          <a:p>
            <a:endParaRPr lang="en-US" smtClean="0">
              <a:latin typeface="Arial" charset="0"/>
            </a:endParaRPr>
          </a:p>
          <a:p>
            <a:r>
              <a:rPr lang="en-US" b="1" smtClean="0">
                <a:latin typeface="Arial" charset="0"/>
              </a:rPr>
              <a:t>Research Information Network . Researchers and discovery services. DIS, p. 11.  </a:t>
            </a:r>
          </a:p>
          <a:p>
            <a:r>
              <a:rPr lang="en-US" smtClean="0">
                <a:latin typeface="Arial" charset="0"/>
              </a:rPr>
              <a:t>Most researchers are self-taught in the use of discovery services with 62% of the researchers reporting they had no formal training (ibid, p. 64). However, they are relatively confident in their own skills (Research Information Network 2006, p. 9). </a:t>
            </a:r>
          </a:p>
          <a:p>
            <a:endParaRPr lang="en-US" smtClean="0">
              <a:latin typeface="Arial" charset="0"/>
            </a:endParaRPr>
          </a:p>
          <a:p>
            <a:r>
              <a:rPr lang="en-US" smtClean="0">
                <a:latin typeface="Arial" charset="0"/>
              </a:rPr>
              <a:t> </a:t>
            </a:r>
          </a:p>
          <a:p>
            <a:r>
              <a:rPr lang="en-US" smtClean="0">
                <a:latin typeface="Arial" charset="0"/>
              </a:rPr>
              <a:t> </a:t>
            </a:r>
          </a:p>
          <a:p>
            <a:endParaRPr lang="en-US" smtClean="0">
              <a:latin typeface="Arial" charset="0"/>
            </a:endParaRPr>
          </a:p>
        </p:txBody>
      </p:sp>
      <p:sp>
        <p:nvSpPr>
          <p:cNvPr id="81924" name="Slide Number Placeholder 3"/>
          <p:cNvSpPr>
            <a:spLocks noGrp="1"/>
          </p:cNvSpPr>
          <p:nvPr>
            <p:ph type="sldNum" sz="quarter" idx="5"/>
          </p:nvPr>
        </p:nvSpPr>
        <p:spPr>
          <a:noFill/>
        </p:spPr>
        <p:txBody>
          <a:bodyPr/>
          <a:lstStyle/>
          <a:p>
            <a:fld id="{A18C0FF9-65DE-42E4-858E-0337F2AF127E}" type="slidenum">
              <a:rPr lang="en-US" smtClean="0"/>
              <a:pPr/>
              <a:t>8</a:t>
            </a:fld>
            <a:endParaRPr lang="en-US"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Slide Image Placeholder 1"/>
          <p:cNvSpPr>
            <a:spLocks noGrp="1" noRot="1" noChangeAspect="1" noTextEdit="1"/>
          </p:cNvSpPr>
          <p:nvPr>
            <p:ph type="sldImg"/>
          </p:nvPr>
        </p:nvSpPr>
        <p:spPr>
          <a:xfrm>
            <a:off x="1765300" y="733425"/>
            <a:ext cx="3486150" cy="2614613"/>
          </a:xfrm>
          <a:ln/>
        </p:spPr>
      </p:sp>
      <p:sp>
        <p:nvSpPr>
          <p:cNvPr id="82947" name="Notes Placeholder 2"/>
          <p:cNvSpPr>
            <a:spLocks noGrp="1"/>
          </p:cNvSpPr>
          <p:nvPr>
            <p:ph type="body" idx="1"/>
          </p:nvPr>
        </p:nvSpPr>
        <p:spPr>
          <a:xfrm>
            <a:off x="152400" y="3721100"/>
            <a:ext cx="6562725" cy="5429250"/>
          </a:xfrm>
          <a:noFill/>
          <a:ln/>
        </p:spPr>
        <p:txBody>
          <a:bodyPr/>
          <a:lstStyle/>
          <a:p>
            <a:pPr eaLnBrk="1" hangingPunct="1"/>
            <a:r>
              <a:rPr lang="en-US" sz="1000" dirty="0" smtClean="0">
                <a:latin typeface="Arial" charset="0"/>
                <a:cs typeface="Arial" charset="0"/>
              </a:rPr>
              <a:t>Even more evidence exists for the increasing centrality of Google and other search engines in researchers’ </a:t>
            </a:r>
            <a:r>
              <a:rPr lang="en-US" sz="1000" dirty="0" err="1" smtClean="0">
                <a:latin typeface="Arial" charset="0"/>
                <a:cs typeface="Arial" charset="0"/>
              </a:rPr>
              <a:t>behaviours</a:t>
            </a:r>
            <a:r>
              <a:rPr lang="en-US" sz="1000" dirty="0" smtClean="0">
                <a:latin typeface="Arial" charset="0"/>
                <a:cs typeface="Arial" charset="0"/>
              </a:rPr>
              <a:t>. DIS, p. 27.</a:t>
            </a:r>
          </a:p>
          <a:p>
            <a:endParaRPr lang="en-US" sz="1000" b="1" dirty="0" smtClean="0">
              <a:latin typeface="Arial" charset="0"/>
              <a:cs typeface="Arial" charset="0"/>
            </a:endParaRPr>
          </a:p>
          <a:p>
            <a:r>
              <a:rPr lang="en-US" sz="1000" b="1" dirty="0" smtClean="0">
                <a:latin typeface="Arial" charset="0"/>
                <a:cs typeface="Arial" charset="0"/>
              </a:rPr>
              <a:t>Perceptions of libraries, 2005</a:t>
            </a:r>
          </a:p>
          <a:p>
            <a:pPr>
              <a:buFontTx/>
              <a:buChar char="•"/>
            </a:pPr>
            <a:r>
              <a:rPr lang="en-US" sz="1000" dirty="0" smtClean="0">
                <a:latin typeface="Arial" charset="0"/>
              </a:rPr>
              <a:t>Search engines dominant place to begin</a:t>
            </a:r>
          </a:p>
          <a:p>
            <a:pPr>
              <a:buFontTx/>
              <a:buChar char="•"/>
            </a:pPr>
            <a:r>
              <a:rPr lang="en-US" sz="1000" dirty="0" smtClean="0">
                <a:latin typeface="Arial" charset="0"/>
              </a:rPr>
              <a:t>Search engine as lifestyle fit</a:t>
            </a:r>
          </a:p>
          <a:p>
            <a:pPr>
              <a:buFontTx/>
              <a:buChar char="•"/>
            </a:pPr>
            <a:r>
              <a:rPr lang="en-US" sz="1000" dirty="0" smtClean="0">
                <a:latin typeface="Arial" charset="0"/>
              </a:rPr>
              <a:t>Search engines are preferred over libraries</a:t>
            </a:r>
          </a:p>
          <a:p>
            <a:endParaRPr lang="en-US" sz="1000" b="1" dirty="0" smtClean="0">
              <a:latin typeface="Arial" charset="0"/>
              <a:cs typeface="Arial" charset="0"/>
            </a:endParaRPr>
          </a:p>
          <a:p>
            <a:r>
              <a:rPr lang="en-US" sz="1000" b="1" dirty="0" smtClean="0">
                <a:latin typeface="Arial" charset="0"/>
                <a:cs typeface="Arial" charset="0"/>
              </a:rPr>
              <a:t>College students’ perceptions, 2006</a:t>
            </a:r>
          </a:p>
          <a:p>
            <a:pPr>
              <a:buFontTx/>
              <a:buChar char="•"/>
            </a:pPr>
            <a:r>
              <a:rPr lang="en-US" sz="1000" dirty="0" smtClean="0">
                <a:latin typeface="Arial" charset="0"/>
              </a:rPr>
              <a:t>Search engines overwhelming first choice for an information search</a:t>
            </a:r>
          </a:p>
          <a:p>
            <a:pPr>
              <a:buFontTx/>
              <a:buChar char="•"/>
            </a:pPr>
            <a:r>
              <a:rPr lang="en-US" sz="1000" dirty="0" smtClean="0">
                <a:latin typeface="Arial" charset="0"/>
              </a:rPr>
              <a:t>94% lifestyle fit</a:t>
            </a:r>
          </a:p>
          <a:p>
            <a:endParaRPr lang="en-US" sz="1000" b="1" dirty="0" smtClean="0">
              <a:latin typeface="Arial" charset="0"/>
            </a:endParaRPr>
          </a:p>
          <a:p>
            <a:r>
              <a:rPr lang="en-US" sz="1000" b="1" dirty="0" smtClean="0">
                <a:latin typeface="Arial" charset="0"/>
              </a:rPr>
              <a:t>Researcher of the future, 2008</a:t>
            </a:r>
          </a:p>
          <a:p>
            <a:pPr>
              <a:buFontTx/>
              <a:buChar char="•"/>
            </a:pPr>
            <a:r>
              <a:rPr lang="en-US" sz="1000" dirty="0" smtClean="0">
                <a:latin typeface="Arial" charset="0"/>
              </a:rPr>
              <a:t>Prefer natural language  searching and trust Google to understand them</a:t>
            </a:r>
          </a:p>
          <a:p>
            <a:endParaRPr lang="en-US" sz="1000" dirty="0" smtClean="0">
              <a:latin typeface="Arial" charset="0"/>
              <a:cs typeface="Arial" charset="0"/>
            </a:endParaRPr>
          </a:p>
          <a:p>
            <a:r>
              <a:rPr lang="en-US" sz="1000" b="1" dirty="0" err="1" smtClean="0">
                <a:latin typeface="Arial" charset="0"/>
              </a:rPr>
              <a:t>Connaway</a:t>
            </a:r>
            <a:r>
              <a:rPr lang="en-US" sz="1000" b="1" dirty="0" smtClean="0">
                <a:latin typeface="Arial" charset="0"/>
              </a:rPr>
              <a:t>, Lynn </a:t>
            </a:r>
            <a:r>
              <a:rPr lang="en-US" sz="1000" b="1" dirty="0" err="1" smtClean="0">
                <a:latin typeface="Arial" charset="0"/>
              </a:rPr>
              <a:t>Silipigni</a:t>
            </a:r>
            <a:r>
              <a:rPr lang="en-US" sz="1000" b="1" dirty="0" smtClean="0">
                <a:latin typeface="Arial" charset="0"/>
              </a:rPr>
              <a:t>. 2007. “Mountains, valleys, and pathways: Serials users’ needs and steps to meet them. Part I:  Identifying Serials Users’ Needs: Preliminary Analysis of Focus Group Interviews and Semi-structured Observations at Colleges and Universities.” Serials Librarian 52(1/2): 223-236. </a:t>
            </a:r>
          </a:p>
          <a:p>
            <a:r>
              <a:rPr lang="en-US" sz="1000" dirty="0" smtClean="0">
                <a:latin typeface="Arial" charset="0"/>
              </a:rPr>
              <a:t>The focus group interview data indicate a heavy reliance upon Google and other web browsers and sources. (p. 3-4). </a:t>
            </a:r>
          </a:p>
          <a:p>
            <a:r>
              <a:rPr lang="en-US" sz="1000" dirty="0" smtClean="0">
                <a:latin typeface="Arial" charset="0"/>
              </a:rPr>
              <a:t>Graduate students also rank Google as the first source for quick searches. (p. 3-4).</a:t>
            </a:r>
          </a:p>
          <a:p>
            <a:r>
              <a:rPr lang="en-US" sz="1000" dirty="0" smtClean="0">
                <a:latin typeface="Arial" charset="0"/>
              </a:rPr>
              <a:t>The preliminary analysis of the focus group interviews and semi-structured observations suggests that college and university information seekers use Google and other web sources and browsers for quick searches and to familiarize themselves with subjects. (p.11).</a:t>
            </a:r>
          </a:p>
          <a:p>
            <a:r>
              <a:rPr lang="en-US" sz="1000" dirty="0" smtClean="0">
                <a:latin typeface="Arial" charset="0"/>
              </a:rPr>
              <a:t>In this situation, both undergraduate and graduate students offer a high concentration of responses in three categories: positive comments on the ease of the web as an information source,…(p.5).</a:t>
            </a:r>
          </a:p>
        </p:txBody>
      </p:sp>
      <p:sp>
        <p:nvSpPr>
          <p:cNvPr id="82948" name="Slide Number Placeholder 3"/>
          <p:cNvSpPr>
            <a:spLocks noGrp="1"/>
          </p:cNvSpPr>
          <p:nvPr>
            <p:ph type="sldNum" sz="quarter" idx="5"/>
          </p:nvPr>
        </p:nvSpPr>
        <p:spPr>
          <a:noFill/>
        </p:spPr>
        <p:txBody>
          <a:bodyPr/>
          <a:lstStyle/>
          <a:p>
            <a:fld id="{FB569FA9-855D-450B-A033-3455C9BD51BE}" type="slidenum">
              <a:rPr lang="en-US" smtClean="0"/>
              <a:pPr/>
              <a:t>9</a:t>
            </a:fld>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image" Target="../media/image3.png"/><Relationship Id="rId7" Type="http://schemas.openxmlformats.org/officeDocument/2006/relationships/image" Target="../media/image6.png"/><Relationship Id="rId2" Type="http://schemas.openxmlformats.org/officeDocument/2006/relationships/image" Target="../media/image2.png"/><Relationship Id="rId1" Type="http://schemas.openxmlformats.org/officeDocument/2006/relationships/slideMaster" Target="../slideMasters/slideMaster1.xml"/><Relationship Id="rId6" Type="http://schemas.openxmlformats.org/officeDocument/2006/relationships/image" Target="../media/image1.png"/><Relationship Id="rId5" Type="http://schemas.openxmlformats.org/officeDocument/2006/relationships/image" Target="../media/image5.png"/><Relationship Id="rId4" Type="http://schemas.openxmlformats.org/officeDocument/2006/relationships/image" Target="../media/image4.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2"/>
          <p:cNvSpPr>
            <a:spLocks noChangeArrowheads="1"/>
          </p:cNvSpPr>
          <p:nvPr/>
        </p:nvSpPr>
        <p:spPr bwMode="auto">
          <a:xfrm>
            <a:off x="0" y="0"/>
            <a:ext cx="9144000" cy="2859088"/>
          </a:xfrm>
          <a:prstGeom prst="rect">
            <a:avLst/>
          </a:prstGeom>
          <a:gradFill rotWithShape="1">
            <a:gsLst>
              <a:gs pos="0">
                <a:srgbClr val="144A6F"/>
              </a:gs>
              <a:gs pos="100000">
                <a:srgbClr val="2178B5"/>
              </a:gs>
            </a:gsLst>
            <a:lin ang="5400000" scaled="1"/>
          </a:gradFill>
          <a:ln w="9525">
            <a:noFill/>
            <a:miter lim="800000"/>
            <a:headEnd/>
            <a:tailEnd/>
          </a:ln>
          <a:effectLst/>
        </p:spPr>
        <p:txBody>
          <a:bodyPr wrap="none" anchor="ctr"/>
          <a:lstStyle/>
          <a:p>
            <a:pPr>
              <a:defRPr/>
            </a:pPr>
            <a:endParaRPr lang="en-US"/>
          </a:p>
        </p:txBody>
      </p:sp>
      <p:sp>
        <p:nvSpPr>
          <p:cNvPr id="5" name="Oval 3"/>
          <p:cNvSpPr>
            <a:spLocks noChangeArrowheads="1"/>
          </p:cNvSpPr>
          <p:nvPr/>
        </p:nvSpPr>
        <p:spPr bwMode="auto">
          <a:xfrm>
            <a:off x="5711825" y="-279400"/>
            <a:ext cx="2425700" cy="2425700"/>
          </a:xfrm>
          <a:prstGeom prst="ellipse">
            <a:avLst/>
          </a:prstGeom>
          <a:solidFill>
            <a:srgbClr val="FFFFFF">
              <a:alpha val="7001"/>
            </a:srgbClr>
          </a:solidFill>
          <a:ln w="9525">
            <a:noFill/>
            <a:round/>
            <a:headEnd/>
            <a:tailEnd/>
          </a:ln>
          <a:effectLst/>
        </p:spPr>
        <p:txBody>
          <a:bodyPr wrap="none" anchor="ctr"/>
          <a:lstStyle/>
          <a:p>
            <a:pPr>
              <a:defRPr/>
            </a:pPr>
            <a:endParaRPr lang="en-US"/>
          </a:p>
        </p:txBody>
      </p:sp>
      <p:sp>
        <p:nvSpPr>
          <p:cNvPr id="6" name="Oval 4"/>
          <p:cNvSpPr>
            <a:spLocks noChangeArrowheads="1"/>
          </p:cNvSpPr>
          <p:nvPr/>
        </p:nvSpPr>
        <p:spPr bwMode="auto">
          <a:xfrm>
            <a:off x="7567613" y="719138"/>
            <a:ext cx="1711325" cy="1711325"/>
          </a:xfrm>
          <a:prstGeom prst="ellipse">
            <a:avLst/>
          </a:prstGeom>
          <a:solidFill>
            <a:srgbClr val="FFFFFF">
              <a:alpha val="14999"/>
            </a:srgbClr>
          </a:solidFill>
          <a:ln w="9525">
            <a:noFill/>
            <a:round/>
            <a:headEnd/>
            <a:tailEnd/>
          </a:ln>
          <a:effectLst/>
        </p:spPr>
        <p:txBody>
          <a:bodyPr wrap="none" anchor="ctr"/>
          <a:lstStyle/>
          <a:p>
            <a:pPr>
              <a:defRPr/>
            </a:pPr>
            <a:endParaRPr lang="en-US"/>
          </a:p>
        </p:txBody>
      </p:sp>
      <p:sp>
        <p:nvSpPr>
          <p:cNvPr id="7" name="Oval 5"/>
          <p:cNvSpPr>
            <a:spLocks noChangeArrowheads="1"/>
          </p:cNvSpPr>
          <p:nvPr/>
        </p:nvSpPr>
        <p:spPr bwMode="auto">
          <a:xfrm>
            <a:off x="6997700" y="1860550"/>
            <a:ext cx="1139825" cy="1139825"/>
          </a:xfrm>
          <a:prstGeom prst="ellipse">
            <a:avLst/>
          </a:prstGeom>
          <a:solidFill>
            <a:srgbClr val="FFFFFF">
              <a:alpha val="20000"/>
            </a:srgbClr>
          </a:solidFill>
          <a:ln w="9525">
            <a:noFill/>
            <a:round/>
            <a:headEnd/>
            <a:tailEnd/>
          </a:ln>
          <a:effectLst/>
        </p:spPr>
        <p:txBody>
          <a:bodyPr wrap="none" anchor="ctr"/>
          <a:lstStyle/>
          <a:p>
            <a:pPr>
              <a:defRPr/>
            </a:pPr>
            <a:endParaRPr lang="en-US"/>
          </a:p>
        </p:txBody>
      </p:sp>
      <p:grpSp>
        <p:nvGrpSpPr>
          <p:cNvPr id="9" name="Group 9"/>
          <p:cNvGrpSpPr>
            <a:grpSpLocks/>
          </p:cNvGrpSpPr>
          <p:nvPr/>
        </p:nvGrpSpPr>
        <p:grpSpPr bwMode="auto">
          <a:xfrm>
            <a:off x="0" y="0"/>
            <a:ext cx="9144000" cy="6858000"/>
            <a:chOff x="0" y="0"/>
            <a:chExt cx="5760" cy="4320"/>
          </a:xfrm>
        </p:grpSpPr>
        <p:pic>
          <p:nvPicPr>
            <p:cNvPr id="10" name="Picture 10" descr="lite border top"/>
            <p:cNvPicPr>
              <a:picLocks noChangeAspect="1" noChangeArrowheads="1"/>
            </p:cNvPicPr>
            <p:nvPr userDrawn="1"/>
          </p:nvPicPr>
          <p:blipFill>
            <a:blip r:embed="rId2" cstate="print"/>
            <a:srcRect/>
            <a:stretch>
              <a:fillRect/>
            </a:stretch>
          </p:blipFill>
          <p:spPr bwMode="auto">
            <a:xfrm>
              <a:off x="0" y="0"/>
              <a:ext cx="5760" cy="90"/>
            </a:xfrm>
            <a:prstGeom prst="rect">
              <a:avLst/>
            </a:prstGeom>
            <a:noFill/>
            <a:ln w="9525">
              <a:noFill/>
              <a:miter lim="800000"/>
              <a:headEnd/>
              <a:tailEnd/>
            </a:ln>
          </p:spPr>
        </p:pic>
        <p:pic>
          <p:nvPicPr>
            <p:cNvPr id="11" name="Picture 11" descr="lite border bottom"/>
            <p:cNvPicPr>
              <a:picLocks noChangeAspect="1" noChangeArrowheads="1"/>
            </p:cNvPicPr>
            <p:nvPr userDrawn="1"/>
          </p:nvPicPr>
          <p:blipFill>
            <a:blip r:embed="rId3" cstate="print"/>
            <a:srcRect/>
            <a:stretch>
              <a:fillRect/>
            </a:stretch>
          </p:blipFill>
          <p:spPr bwMode="auto">
            <a:xfrm>
              <a:off x="0" y="4230"/>
              <a:ext cx="5760" cy="90"/>
            </a:xfrm>
            <a:prstGeom prst="rect">
              <a:avLst/>
            </a:prstGeom>
            <a:noFill/>
            <a:ln w="9525">
              <a:noFill/>
              <a:miter lim="800000"/>
              <a:headEnd/>
              <a:tailEnd/>
            </a:ln>
          </p:spPr>
        </p:pic>
        <p:pic>
          <p:nvPicPr>
            <p:cNvPr id="12" name="Picture 12" descr="lite border left"/>
            <p:cNvPicPr>
              <a:picLocks noChangeAspect="1" noChangeArrowheads="1"/>
            </p:cNvPicPr>
            <p:nvPr userDrawn="1"/>
          </p:nvPicPr>
          <p:blipFill>
            <a:blip r:embed="rId4" cstate="print"/>
            <a:srcRect/>
            <a:stretch>
              <a:fillRect/>
            </a:stretch>
          </p:blipFill>
          <p:spPr bwMode="auto">
            <a:xfrm>
              <a:off x="0" y="0"/>
              <a:ext cx="281" cy="4320"/>
            </a:xfrm>
            <a:prstGeom prst="rect">
              <a:avLst/>
            </a:prstGeom>
            <a:noFill/>
            <a:ln w="9525">
              <a:noFill/>
              <a:miter lim="800000"/>
              <a:headEnd/>
              <a:tailEnd/>
            </a:ln>
          </p:spPr>
        </p:pic>
        <p:pic>
          <p:nvPicPr>
            <p:cNvPr id="13" name="Picture 13" descr="lite border right"/>
            <p:cNvPicPr>
              <a:picLocks noChangeAspect="1" noChangeArrowheads="1"/>
            </p:cNvPicPr>
            <p:nvPr userDrawn="1"/>
          </p:nvPicPr>
          <p:blipFill>
            <a:blip r:embed="rId5" cstate="print"/>
            <a:srcRect/>
            <a:stretch>
              <a:fillRect/>
            </a:stretch>
          </p:blipFill>
          <p:spPr bwMode="auto">
            <a:xfrm>
              <a:off x="5479" y="0"/>
              <a:ext cx="281" cy="4320"/>
            </a:xfrm>
            <a:prstGeom prst="rect">
              <a:avLst/>
            </a:prstGeom>
            <a:noFill/>
            <a:ln w="9525">
              <a:noFill/>
              <a:miter lim="800000"/>
              <a:headEnd/>
              <a:tailEnd/>
            </a:ln>
          </p:spPr>
        </p:pic>
      </p:grpSp>
      <p:pic>
        <p:nvPicPr>
          <p:cNvPr id="14" name="Picture 15" descr="logo white small"/>
          <p:cNvPicPr>
            <a:picLocks noChangeAspect="1" noChangeArrowheads="1"/>
          </p:cNvPicPr>
          <p:nvPr userDrawn="1"/>
        </p:nvPicPr>
        <p:blipFill>
          <a:blip r:embed="rId6" cstate="print"/>
          <a:srcRect/>
          <a:stretch>
            <a:fillRect/>
          </a:stretch>
        </p:blipFill>
        <p:spPr bwMode="auto">
          <a:xfrm>
            <a:off x="7686675" y="344488"/>
            <a:ext cx="996950" cy="374650"/>
          </a:xfrm>
          <a:prstGeom prst="rect">
            <a:avLst/>
          </a:prstGeom>
          <a:noFill/>
          <a:ln w="9525">
            <a:noFill/>
            <a:miter lim="800000"/>
            <a:headEnd/>
            <a:tailEnd/>
          </a:ln>
        </p:spPr>
      </p:pic>
      <p:sp>
        <p:nvSpPr>
          <p:cNvPr id="113670" name="Rectangle 6"/>
          <p:cNvSpPr>
            <a:spLocks noGrp="1" noChangeArrowheads="1"/>
          </p:cNvSpPr>
          <p:nvPr>
            <p:ph type="ctrTitle"/>
          </p:nvPr>
        </p:nvSpPr>
        <p:spPr>
          <a:xfrm>
            <a:off x="3573463" y="862013"/>
            <a:ext cx="4808537" cy="1751012"/>
          </a:xfrm>
        </p:spPr>
        <p:txBody>
          <a:bodyPr lIns="0" rIns="0" anchor="b"/>
          <a:lstStyle>
            <a:lvl1pPr>
              <a:defRPr sz="3000"/>
            </a:lvl1pPr>
          </a:lstStyle>
          <a:p>
            <a:r>
              <a:rPr lang="en-US"/>
              <a:t>Click to edit Master title style</a:t>
            </a:r>
          </a:p>
        </p:txBody>
      </p:sp>
      <p:sp>
        <p:nvSpPr>
          <p:cNvPr id="113671" name="Rectangle 7"/>
          <p:cNvSpPr>
            <a:spLocks noGrp="1" noChangeArrowheads="1"/>
          </p:cNvSpPr>
          <p:nvPr>
            <p:ph type="subTitle" idx="1"/>
          </p:nvPr>
        </p:nvSpPr>
        <p:spPr>
          <a:xfrm>
            <a:off x="3573463" y="3352800"/>
            <a:ext cx="4198937" cy="1930400"/>
          </a:xfrm>
        </p:spPr>
        <p:txBody>
          <a:bodyPr tIns="45720" bIns="45720"/>
          <a:lstStyle>
            <a:lvl1pPr marL="0" indent="12700">
              <a:spcBef>
                <a:spcPct val="0"/>
              </a:spcBef>
              <a:defRPr/>
            </a:lvl1pPr>
          </a:lstStyle>
          <a:p>
            <a:r>
              <a:rPr lang="en-US"/>
              <a:t>Speaker’s Name</a:t>
            </a:r>
          </a:p>
        </p:txBody>
      </p:sp>
      <p:grpSp>
        <p:nvGrpSpPr>
          <p:cNvPr id="19" name="Group 18"/>
          <p:cNvGrpSpPr/>
          <p:nvPr userDrawn="1"/>
        </p:nvGrpSpPr>
        <p:grpSpPr>
          <a:xfrm>
            <a:off x="6143625" y="6139293"/>
            <a:ext cx="2714625" cy="575831"/>
            <a:chOff x="5638800" y="6172200"/>
            <a:chExt cx="3429000" cy="670559"/>
          </a:xfrm>
        </p:grpSpPr>
        <p:sp>
          <p:nvSpPr>
            <p:cNvPr id="20" name="Rectangle 19"/>
            <p:cNvSpPr/>
            <p:nvPr/>
          </p:nvSpPr>
          <p:spPr>
            <a:xfrm>
              <a:off x="5638800" y="6172200"/>
              <a:ext cx="3429000" cy="670559"/>
            </a:xfrm>
            <a:prstGeom prst="rect">
              <a:avLst/>
            </a:prstGeom>
            <a:ln>
              <a:noFill/>
            </a:ln>
          </p:spPr>
          <p:style>
            <a:lnRef idx="2">
              <a:schemeClr val="accent3"/>
            </a:lnRef>
            <a:fillRef idx="1">
              <a:schemeClr val="lt1"/>
            </a:fillRef>
            <a:effectRef idx="0">
              <a:schemeClr val="accent3"/>
            </a:effectRef>
            <a:fontRef idx="minor">
              <a:schemeClr val="dk1"/>
            </a:fontRef>
          </p:style>
          <p:txBody>
            <a:bodyPr rtlCol="0" anchor="ctr"/>
            <a:lstStyle/>
            <a:p>
              <a:pPr algn="ctr"/>
              <a:endParaRPr lang="en-US"/>
            </a:p>
          </p:txBody>
        </p:sp>
        <p:pic>
          <p:nvPicPr>
            <p:cNvPr id="21" name="Picture 1"/>
            <p:cNvPicPr>
              <a:picLocks noChangeAspect="1" noChangeArrowheads="1"/>
            </p:cNvPicPr>
            <p:nvPr/>
          </p:nvPicPr>
          <p:blipFill>
            <a:blip r:embed="rId7" cstate="print"/>
            <a:srcRect/>
            <a:stretch>
              <a:fillRect/>
            </a:stretch>
          </p:blipFill>
          <p:spPr bwMode="auto">
            <a:xfrm>
              <a:off x="6324600" y="6324600"/>
              <a:ext cx="762000" cy="405066"/>
            </a:xfrm>
            <a:prstGeom prst="rect">
              <a:avLst/>
            </a:prstGeom>
            <a:solidFill>
              <a:schemeClr val="bg1"/>
            </a:solidFill>
            <a:ln w="9525">
              <a:noFill/>
              <a:miter lim="800000"/>
              <a:headEnd/>
              <a:tailEnd/>
            </a:ln>
          </p:spPr>
        </p:pic>
        <p:pic>
          <p:nvPicPr>
            <p:cNvPr id="22" name="Picture 15" descr="Rutgers"/>
            <p:cNvPicPr>
              <a:picLocks noChangeAspect="1" noChangeArrowheads="1"/>
            </p:cNvPicPr>
            <p:nvPr/>
          </p:nvPicPr>
          <p:blipFill>
            <a:blip r:embed="rId8" cstate="print"/>
            <a:srcRect/>
            <a:stretch>
              <a:fillRect/>
            </a:stretch>
          </p:blipFill>
          <p:spPr bwMode="auto">
            <a:xfrm>
              <a:off x="7467600" y="6263640"/>
              <a:ext cx="1143000" cy="458414"/>
            </a:xfrm>
            <a:prstGeom prst="rect">
              <a:avLst/>
            </a:prstGeom>
            <a:solidFill>
              <a:schemeClr val="bg1"/>
            </a:solidFill>
            <a:ln w="9525">
              <a:noFill/>
              <a:miter lim="800000"/>
              <a:headEnd/>
              <a:tailEnd/>
            </a:ln>
          </p:spPr>
        </p:pic>
      </p:gr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426200" y="147638"/>
            <a:ext cx="1997075" cy="59912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34975" y="147638"/>
            <a:ext cx="5838825" cy="59912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dgm" preserve="1">
  <p:cSld name="Title and Diagram or Organization Chart">
    <p:spTree>
      <p:nvGrpSpPr>
        <p:cNvPr id="1" name=""/>
        <p:cNvGrpSpPr/>
        <p:nvPr/>
      </p:nvGrpSpPr>
      <p:grpSpPr>
        <a:xfrm>
          <a:off x="0" y="0"/>
          <a:ext cx="0" cy="0"/>
          <a:chOff x="0" y="0"/>
          <a:chExt cx="0" cy="0"/>
        </a:xfrm>
      </p:grpSpPr>
      <p:sp>
        <p:nvSpPr>
          <p:cNvPr id="2" name="Title 1"/>
          <p:cNvSpPr>
            <a:spLocks noGrp="1"/>
          </p:cNvSpPr>
          <p:nvPr>
            <p:ph type="title"/>
          </p:nvPr>
        </p:nvSpPr>
        <p:spPr>
          <a:xfrm>
            <a:off x="434975" y="147638"/>
            <a:ext cx="6989763" cy="1284287"/>
          </a:xfrm>
        </p:spPr>
        <p:txBody>
          <a:bodyPr/>
          <a:lstStyle/>
          <a:p>
            <a:r>
              <a:rPr lang="en-US" smtClean="0"/>
              <a:t>Click to edit Master title style</a:t>
            </a:r>
            <a:endParaRPr lang="en-US"/>
          </a:p>
        </p:txBody>
      </p:sp>
      <p:sp>
        <p:nvSpPr>
          <p:cNvPr id="3" name="SmartArt Placeholder 2"/>
          <p:cNvSpPr>
            <a:spLocks noGrp="1"/>
          </p:cNvSpPr>
          <p:nvPr>
            <p:ph type="dgm" idx="1"/>
          </p:nvPr>
        </p:nvSpPr>
        <p:spPr>
          <a:xfrm>
            <a:off x="720725" y="1936750"/>
            <a:ext cx="7702550" cy="4202113"/>
          </a:xfrm>
        </p:spPr>
        <p:txBody>
          <a:bodyPr/>
          <a:lstStyle/>
          <a:p>
            <a:pPr lvl="0"/>
            <a:endParaRPr lang="en-US" noProof="0" smtClean="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34975" y="147638"/>
            <a:ext cx="6989763" cy="1284287"/>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720725" y="1936750"/>
            <a:ext cx="3775075" cy="420211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36750"/>
            <a:ext cx="3775075" cy="420211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720725" y="1936750"/>
            <a:ext cx="3775075" cy="42021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36750"/>
            <a:ext cx="3775075" cy="42021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4.png"/><Relationship Id="rId3" Type="http://schemas.openxmlformats.org/officeDocument/2006/relationships/slideLayout" Target="../slideLayouts/slideLayout3.xml"/><Relationship Id="rId21" Type="http://schemas.openxmlformats.org/officeDocument/2006/relationships/image" Target="../media/image7.jpe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3.png"/><Relationship Id="rId2" Type="http://schemas.openxmlformats.org/officeDocument/2006/relationships/slideLayout" Target="../slideLayouts/slideLayout2.xml"/><Relationship Id="rId16" Type="http://schemas.openxmlformats.org/officeDocument/2006/relationships/image" Target="../media/image2.png"/><Relationship Id="rId20" Type="http://schemas.openxmlformats.org/officeDocument/2006/relationships/image" Target="../media/image6.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image" Target="../media/image5.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12642" name="Rectangle 2"/>
          <p:cNvSpPr>
            <a:spLocks noChangeArrowheads="1"/>
          </p:cNvSpPr>
          <p:nvPr/>
        </p:nvSpPr>
        <p:spPr bwMode="auto">
          <a:xfrm>
            <a:off x="0" y="0"/>
            <a:ext cx="9144000" cy="1431925"/>
          </a:xfrm>
          <a:prstGeom prst="rect">
            <a:avLst/>
          </a:prstGeom>
          <a:gradFill rotWithShape="1">
            <a:gsLst>
              <a:gs pos="0">
                <a:srgbClr val="144A6F"/>
              </a:gs>
              <a:gs pos="100000">
                <a:srgbClr val="2178B5"/>
              </a:gs>
            </a:gsLst>
            <a:lin ang="5400000" scaled="1"/>
          </a:gradFill>
          <a:ln w="9525">
            <a:noFill/>
            <a:miter lim="800000"/>
            <a:headEnd/>
            <a:tailEnd/>
          </a:ln>
          <a:effectLst/>
        </p:spPr>
        <p:txBody>
          <a:bodyPr wrap="none" anchor="ctr"/>
          <a:lstStyle/>
          <a:p>
            <a:pPr>
              <a:defRPr/>
            </a:pPr>
            <a:endParaRPr lang="en-US"/>
          </a:p>
        </p:txBody>
      </p:sp>
      <p:sp>
        <p:nvSpPr>
          <p:cNvPr id="112643" name="Rectangle 3"/>
          <p:cNvSpPr>
            <a:spLocks noGrp="1" noChangeArrowheads="1"/>
          </p:cNvSpPr>
          <p:nvPr>
            <p:ph type="title"/>
          </p:nvPr>
        </p:nvSpPr>
        <p:spPr bwMode="auto">
          <a:xfrm>
            <a:off x="434975" y="147638"/>
            <a:ext cx="6989763" cy="1284287"/>
          </a:xfrm>
          <a:prstGeom prst="rect">
            <a:avLst/>
          </a:prstGeom>
          <a:noFill/>
          <a:ln w="9525">
            <a:noFill/>
            <a:miter lim="800000"/>
            <a:headEnd/>
            <a:tailEnd/>
          </a:ln>
          <a:effectLst>
            <a:outerShdw dist="35921" dir="2700000" algn="ctr" rotWithShape="0">
              <a:schemeClr val="bg2"/>
            </a:outerShdw>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2052" name="Rectangle 4"/>
          <p:cNvSpPr>
            <a:spLocks noGrp="1" noChangeArrowheads="1"/>
          </p:cNvSpPr>
          <p:nvPr>
            <p:ph type="body" idx="1"/>
          </p:nvPr>
        </p:nvSpPr>
        <p:spPr bwMode="auto">
          <a:xfrm>
            <a:off x="720725" y="1936750"/>
            <a:ext cx="7702550" cy="4202113"/>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pic>
        <p:nvPicPr>
          <p:cNvPr id="2053" name="Picture 5" descr="logo white small"/>
          <p:cNvPicPr>
            <a:picLocks noChangeAspect="1" noChangeArrowheads="1"/>
          </p:cNvPicPr>
          <p:nvPr/>
        </p:nvPicPr>
        <p:blipFill>
          <a:blip r:embed="rId15" cstate="print"/>
          <a:srcRect/>
          <a:stretch>
            <a:fillRect/>
          </a:stretch>
        </p:blipFill>
        <p:spPr bwMode="auto">
          <a:xfrm>
            <a:off x="7686675" y="628650"/>
            <a:ext cx="996950" cy="374650"/>
          </a:xfrm>
          <a:prstGeom prst="rect">
            <a:avLst/>
          </a:prstGeom>
          <a:noFill/>
          <a:ln w="9525">
            <a:noFill/>
            <a:miter lim="800000"/>
            <a:headEnd/>
            <a:tailEnd/>
          </a:ln>
        </p:spPr>
      </p:pic>
      <p:grpSp>
        <p:nvGrpSpPr>
          <p:cNvPr id="2054" name="Group 6"/>
          <p:cNvGrpSpPr>
            <a:grpSpLocks/>
          </p:cNvGrpSpPr>
          <p:nvPr/>
        </p:nvGrpSpPr>
        <p:grpSpPr bwMode="auto">
          <a:xfrm>
            <a:off x="0" y="0"/>
            <a:ext cx="9144000" cy="6858000"/>
            <a:chOff x="0" y="0"/>
            <a:chExt cx="5760" cy="4320"/>
          </a:xfrm>
        </p:grpSpPr>
        <p:pic>
          <p:nvPicPr>
            <p:cNvPr id="2055" name="Picture 7" descr="lite border top"/>
            <p:cNvPicPr>
              <a:picLocks noChangeAspect="1" noChangeArrowheads="1"/>
            </p:cNvPicPr>
            <p:nvPr userDrawn="1"/>
          </p:nvPicPr>
          <p:blipFill>
            <a:blip r:embed="rId16" cstate="print"/>
            <a:srcRect/>
            <a:stretch>
              <a:fillRect/>
            </a:stretch>
          </p:blipFill>
          <p:spPr bwMode="auto">
            <a:xfrm>
              <a:off x="0" y="0"/>
              <a:ext cx="5760" cy="90"/>
            </a:xfrm>
            <a:prstGeom prst="rect">
              <a:avLst/>
            </a:prstGeom>
            <a:noFill/>
            <a:ln w="9525">
              <a:noFill/>
              <a:miter lim="800000"/>
              <a:headEnd/>
              <a:tailEnd/>
            </a:ln>
          </p:spPr>
        </p:pic>
        <p:pic>
          <p:nvPicPr>
            <p:cNvPr id="2056" name="Picture 8" descr="lite border bottom"/>
            <p:cNvPicPr>
              <a:picLocks noChangeAspect="1" noChangeArrowheads="1"/>
            </p:cNvPicPr>
            <p:nvPr userDrawn="1"/>
          </p:nvPicPr>
          <p:blipFill>
            <a:blip r:embed="rId17" cstate="print"/>
            <a:srcRect/>
            <a:stretch>
              <a:fillRect/>
            </a:stretch>
          </p:blipFill>
          <p:spPr bwMode="auto">
            <a:xfrm>
              <a:off x="0" y="4230"/>
              <a:ext cx="5760" cy="90"/>
            </a:xfrm>
            <a:prstGeom prst="rect">
              <a:avLst/>
            </a:prstGeom>
            <a:noFill/>
            <a:ln w="9525">
              <a:noFill/>
              <a:miter lim="800000"/>
              <a:headEnd/>
              <a:tailEnd/>
            </a:ln>
          </p:spPr>
        </p:pic>
        <p:pic>
          <p:nvPicPr>
            <p:cNvPr id="2057" name="Picture 9" descr="lite border left"/>
            <p:cNvPicPr>
              <a:picLocks noChangeAspect="1" noChangeArrowheads="1"/>
            </p:cNvPicPr>
            <p:nvPr userDrawn="1"/>
          </p:nvPicPr>
          <p:blipFill>
            <a:blip r:embed="rId18" cstate="print"/>
            <a:srcRect/>
            <a:stretch>
              <a:fillRect/>
            </a:stretch>
          </p:blipFill>
          <p:spPr bwMode="auto">
            <a:xfrm>
              <a:off x="0" y="0"/>
              <a:ext cx="281" cy="4320"/>
            </a:xfrm>
            <a:prstGeom prst="rect">
              <a:avLst/>
            </a:prstGeom>
            <a:noFill/>
            <a:ln w="9525">
              <a:noFill/>
              <a:miter lim="800000"/>
              <a:headEnd/>
              <a:tailEnd/>
            </a:ln>
          </p:spPr>
        </p:pic>
        <p:pic>
          <p:nvPicPr>
            <p:cNvPr id="2058" name="Picture 10" descr="lite border right"/>
            <p:cNvPicPr>
              <a:picLocks noChangeAspect="1" noChangeArrowheads="1"/>
            </p:cNvPicPr>
            <p:nvPr userDrawn="1"/>
          </p:nvPicPr>
          <p:blipFill>
            <a:blip r:embed="rId19" cstate="print"/>
            <a:srcRect/>
            <a:stretch>
              <a:fillRect/>
            </a:stretch>
          </p:blipFill>
          <p:spPr bwMode="auto">
            <a:xfrm>
              <a:off x="5479" y="0"/>
              <a:ext cx="281" cy="4320"/>
            </a:xfrm>
            <a:prstGeom prst="rect">
              <a:avLst/>
            </a:prstGeom>
            <a:noFill/>
            <a:ln w="9525">
              <a:noFill/>
              <a:miter lim="800000"/>
              <a:headEnd/>
              <a:tailEnd/>
            </a:ln>
          </p:spPr>
        </p:pic>
      </p:grpSp>
      <p:grpSp>
        <p:nvGrpSpPr>
          <p:cNvPr id="11" name="Group 10"/>
          <p:cNvGrpSpPr/>
          <p:nvPr userDrawn="1"/>
        </p:nvGrpSpPr>
        <p:grpSpPr>
          <a:xfrm>
            <a:off x="6143624" y="6139293"/>
            <a:ext cx="2714625" cy="575831"/>
            <a:chOff x="5638800" y="6172200"/>
            <a:chExt cx="3429000" cy="670559"/>
          </a:xfrm>
        </p:grpSpPr>
        <p:sp>
          <p:nvSpPr>
            <p:cNvPr id="12" name="Rectangle 11"/>
            <p:cNvSpPr/>
            <p:nvPr/>
          </p:nvSpPr>
          <p:spPr>
            <a:xfrm>
              <a:off x="5638800" y="6172200"/>
              <a:ext cx="3429000" cy="670559"/>
            </a:xfrm>
            <a:prstGeom prst="rect">
              <a:avLst/>
            </a:prstGeom>
            <a:ln>
              <a:noFill/>
            </a:ln>
          </p:spPr>
          <p:style>
            <a:lnRef idx="2">
              <a:schemeClr val="accent3"/>
            </a:lnRef>
            <a:fillRef idx="1">
              <a:schemeClr val="lt1"/>
            </a:fillRef>
            <a:effectRef idx="0">
              <a:schemeClr val="accent3"/>
            </a:effectRef>
            <a:fontRef idx="minor">
              <a:schemeClr val="dk1"/>
            </a:fontRef>
          </p:style>
          <p:txBody>
            <a:bodyPr rtlCol="0" anchor="ctr"/>
            <a:lstStyle/>
            <a:p>
              <a:pPr algn="ctr"/>
              <a:endParaRPr lang="en-US"/>
            </a:p>
          </p:txBody>
        </p:sp>
        <p:pic>
          <p:nvPicPr>
            <p:cNvPr id="13" name="Picture 1"/>
            <p:cNvPicPr>
              <a:picLocks noChangeAspect="1" noChangeArrowheads="1"/>
            </p:cNvPicPr>
            <p:nvPr/>
          </p:nvPicPr>
          <p:blipFill>
            <a:blip r:embed="rId20" cstate="print"/>
            <a:srcRect/>
            <a:stretch>
              <a:fillRect/>
            </a:stretch>
          </p:blipFill>
          <p:spPr bwMode="auto">
            <a:xfrm>
              <a:off x="6324600" y="6324600"/>
              <a:ext cx="762000" cy="405066"/>
            </a:xfrm>
            <a:prstGeom prst="rect">
              <a:avLst/>
            </a:prstGeom>
            <a:solidFill>
              <a:schemeClr val="bg1"/>
            </a:solidFill>
            <a:ln w="9525">
              <a:noFill/>
              <a:miter lim="800000"/>
              <a:headEnd/>
              <a:tailEnd/>
            </a:ln>
          </p:spPr>
        </p:pic>
        <p:pic>
          <p:nvPicPr>
            <p:cNvPr id="14" name="Picture 15" descr="Rutgers"/>
            <p:cNvPicPr>
              <a:picLocks noChangeAspect="1" noChangeArrowheads="1"/>
            </p:cNvPicPr>
            <p:nvPr/>
          </p:nvPicPr>
          <p:blipFill>
            <a:blip r:embed="rId21" cstate="print"/>
            <a:srcRect/>
            <a:stretch>
              <a:fillRect/>
            </a:stretch>
          </p:blipFill>
          <p:spPr bwMode="auto">
            <a:xfrm>
              <a:off x="7467600" y="6263640"/>
              <a:ext cx="1143000" cy="458414"/>
            </a:xfrm>
            <a:prstGeom prst="rect">
              <a:avLst/>
            </a:prstGeom>
            <a:solidFill>
              <a:schemeClr val="bg1"/>
            </a:solidFill>
            <a:ln w="9525">
              <a:noFill/>
              <a:miter lim="800000"/>
              <a:headEnd/>
              <a:tailEnd/>
            </a:ln>
          </p:spPr>
        </p:pic>
      </p:grpSp>
    </p:spTree>
  </p:cSld>
  <p:clrMap bg1="lt1" tx1="dk1" bg2="lt2" tx2="dk2" accent1="accent1" accent2="accent2" accent3="accent3" accent4="accent4" accent5="accent5" accent6="accent6" hlink="hlink" folHlink="folHlink"/>
  <p:sldLayoutIdLst>
    <p:sldLayoutId id="2147483919" r:id="rId1"/>
    <p:sldLayoutId id="2147483907" r:id="rId2"/>
    <p:sldLayoutId id="2147483908" r:id="rId3"/>
    <p:sldLayoutId id="2147483909" r:id="rId4"/>
    <p:sldLayoutId id="2147483910" r:id="rId5"/>
    <p:sldLayoutId id="2147483911" r:id="rId6"/>
    <p:sldLayoutId id="2147483912" r:id="rId7"/>
    <p:sldLayoutId id="2147483913" r:id="rId8"/>
    <p:sldLayoutId id="2147483914" r:id="rId9"/>
    <p:sldLayoutId id="2147483915" r:id="rId10"/>
    <p:sldLayoutId id="2147483916" r:id="rId11"/>
    <p:sldLayoutId id="2147483917" r:id="rId12"/>
    <p:sldLayoutId id="2147483918" r:id="rId13"/>
  </p:sldLayoutIdLst>
  <p:txStyles>
    <p:titleStyle>
      <a:lvl1pPr algn="l" rtl="0" eaLnBrk="0" fontAlgn="base" hangingPunct="0">
        <a:spcBef>
          <a:spcPct val="0"/>
        </a:spcBef>
        <a:spcAft>
          <a:spcPct val="0"/>
        </a:spcAft>
        <a:defRPr sz="2500" b="1">
          <a:solidFill>
            <a:schemeClr val="tx2"/>
          </a:solidFill>
          <a:latin typeface="+mj-lt"/>
          <a:ea typeface="+mj-ea"/>
          <a:cs typeface="+mj-cs"/>
        </a:defRPr>
      </a:lvl1pPr>
      <a:lvl2pPr algn="l" rtl="0" eaLnBrk="0" fontAlgn="base" hangingPunct="0">
        <a:spcBef>
          <a:spcPct val="0"/>
        </a:spcBef>
        <a:spcAft>
          <a:spcPct val="0"/>
        </a:spcAft>
        <a:defRPr sz="2500" b="1">
          <a:solidFill>
            <a:schemeClr val="tx2"/>
          </a:solidFill>
          <a:latin typeface="Trebuchet MS" pitchFamily="34" charset="0"/>
        </a:defRPr>
      </a:lvl2pPr>
      <a:lvl3pPr algn="l" rtl="0" eaLnBrk="0" fontAlgn="base" hangingPunct="0">
        <a:spcBef>
          <a:spcPct val="0"/>
        </a:spcBef>
        <a:spcAft>
          <a:spcPct val="0"/>
        </a:spcAft>
        <a:defRPr sz="2500" b="1">
          <a:solidFill>
            <a:schemeClr val="tx2"/>
          </a:solidFill>
          <a:latin typeface="Trebuchet MS" pitchFamily="34" charset="0"/>
        </a:defRPr>
      </a:lvl3pPr>
      <a:lvl4pPr algn="l" rtl="0" eaLnBrk="0" fontAlgn="base" hangingPunct="0">
        <a:spcBef>
          <a:spcPct val="0"/>
        </a:spcBef>
        <a:spcAft>
          <a:spcPct val="0"/>
        </a:spcAft>
        <a:defRPr sz="2500" b="1">
          <a:solidFill>
            <a:schemeClr val="tx2"/>
          </a:solidFill>
          <a:latin typeface="Trebuchet MS" pitchFamily="34" charset="0"/>
        </a:defRPr>
      </a:lvl4pPr>
      <a:lvl5pPr algn="l" rtl="0" eaLnBrk="0" fontAlgn="base" hangingPunct="0">
        <a:spcBef>
          <a:spcPct val="0"/>
        </a:spcBef>
        <a:spcAft>
          <a:spcPct val="0"/>
        </a:spcAft>
        <a:defRPr sz="2500" b="1">
          <a:solidFill>
            <a:schemeClr val="tx2"/>
          </a:solidFill>
          <a:latin typeface="Trebuchet MS" pitchFamily="34" charset="0"/>
        </a:defRPr>
      </a:lvl5pPr>
      <a:lvl6pPr marL="457200" algn="l" rtl="0" fontAlgn="base">
        <a:spcBef>
          <a:spcPct val="0"/>
        </a:spcBef>
        <a:spcAft>
          <a:spcPct val="0"/>
        </a:spcAft>
        <a:defRPr sz="2500" b="1">
          <a:solidFill>
            <a:schemeClr val="tx2"/>
          </a:solidFill>
          <a:latin typeface="Trebuchet MS" pitchFamily="34" charset="0"/>
        </a:defRPr>
      </a:lvl6pPr>
      <a:lvl7pPr marL="914400" algn="l" rtl="0" fontAlgn="base">
        <a:spcBef>
          <a:spcPct val="0"/>
        </a:spcBef>
        <a:spcAft>
          <a:spcPct val="0"/>
        </a:spcAft>
        <a:defRPr sz="2500" b="1">
          <a:solidFill>
            <a:schemeClr val="tx2"/>
          </a:solidFill>
          <a:latin typeface="Trebuchet MS" pitchFamily="34" charset="0"/>
        </a:defRPr>
      </a:lvl7pPr>
      <a:lvl8pPr marL="1371600" algn="l" rtl="0" fontAlgn="base">
        <a:spcBef>
          <a:spcPct val="0"/>
        </a:spcBef>
        <a:spcAft>
          <a:spcPct val="0"/>
        </a:spcAft>
        <a:defRPr sz="2500" b="1">
          <a:solidFill>
            <a:schemeClr val="tx2"/>
          </a:solidFill>
          <a:latin typeface="Trebuchet MS" pitchFamily="34" charset="0"/>
        </a:defRPr>
      </a:lvl8pPr>
      <a:lvl9pPr marL="1828800" algn="l" rtl="0" fontAlgn="base">
        <a:spcBef>
          <a:spcPct val="0"/>
        </a:spcBef>
        <a:spcAft>
          <a:spcPct val="0"/>
        </a:spcAft>
        <a:defRPr sz="2500" b="1">
          <a:solidFill>
            <a:schemeClr val="tx2"/>
          </a:solidFill>
          <a:latin typeface="Trebuchet MS" pitchFamily="34" charset="0"/>
        </a:defRPr>
      </a:lvl9pPr>
    </p:titleStyle>
    <p:bodyStyle>
      <a:lvl1pPr marL="238125" indent="-225425" algn="l" rtl="0" eaLnBrk="0" fontAlgn="base" hangingPunct="0">
        <a:lnSpc>
          <a:spcPct val="120000"/>
        </a:lnSpc>
        <a:spcBef>
          <a:spcPct val="50000"/>
        </a:spcBef>
        <a:spcAft>
          <a:spcPct val="0"/>
        </a:spcAft>
        <a:buClr>
          <a:srgbClr val="FF7600"/>
        </a:buClr>
        <a:defRPr sz="2100" b="1">
          <a:solidFill>
            <a:schemeClr val="tx1"/>
          </a:solidFill>
          <a:latin typeface="+mn-lt"/>
          <a:ea typeface="+mn-ea"/>
          <a:cs typeface="+mn-cs"/>
        </a:defRPr>
      </a:lvl1pPr>
      <a:lvl2pPr marL="692150" indent="-222250" algn="l" rtl="0" eaLnBrk="0" fontAlgn="base" hangingPunct="0">
        <a:lnSpc>
          <a:spcPct val="120000"/>
        </a:lnSpc>
        <a:spcBef>
          <a:spcPct val="50000"/>
        </a:spcBef>
        <a:spcAft>
          <a:spcPct val="0"/>
        </a:spcAft>
        <a:buClr>
          <a:srgbClr val="FF7600"/>
        </a:buClr>
        <a:buChar char="•"/>
        <a:defRPr sz="1900" b="1">
          <a:solidFill>
            <a:schemeClr val="tx1"/>
          </a:solidFill>
          <a:latin typeface="+mn-lt"/>
        </a:defRPr>
      </a:lvl2pPr>
      <a:lvl3pPr marL="1150938" indent="-223838" algn="l" rtl="0" eaLnBrk="0" fontAlgn="base" hangingPunct="0">
        <a:lnSpc>
          <a:spcPct val="120000"/>
        </a:lnSpc>
        <a:spcBef>
          <a:spcPct val="50000"/>
        </a:spcBef>
        <a:spcAft>
          <a:spcPct val="0"/>
        </a:spcAft>
        <a:buClr>
          <a:srgbClr val="FF7600"/>
        </a:buClr>
        <a:buChar char="•"/>
        <a:defRPr sz="1700" b="1">
          <a:solidFill>
            <a:schemeClr val="tx1"/>
          </a:solidFill>
          <a:latin typeface="+mn-lt"/>
        </a:defRPr>
      </a:lvl3pPr>
      <a:lvl4pPr marL="1608138" indent="-223838" algn="l" rtl="0" eaLnBrk="0" fontAlgn="base" hangingPunct="0">
        <a:lnSpc>
          <a:spcPct val="120000"/>
        </a:lnSpc>
        <a:spcBef>
          <a:spcPct val="50000"/>
        </a:spcBef>
        <a:spcAft>
          <a:spcPct val="0"/>
        </a:spcAft>
        <a:buClr>
          <a:srgbClr val="FF7600"/>
        </a:buClr>
        <a:buChar char="•"/>
        <a:defRPr sz="1500" b="1">
          <a:solidFill>
            <a:schemeClr val="tx1"/>
          </a:solidFill>
          <a:latin typeface="+mn-lt"/>
        </a:defRPr>
      </a:lvl4pPr>
      <a:lvl5pPr marL="2063750" indent="-222250" algn="l" rtl="0" eaLnBrk="0" fontAlgn="base" hangingPunct="0">
        <a:lnSpc>
          <a:spcPct val="120000"/>
        </a:lnSpc>
        <a:spcBef>
          <a:spcPct val="50000"/>
        </a:spcBef>
        <a:spcAft>
          <a:spcPct val="0"/>
        </a:spcAft>
        <a:buClr>
          <a:srgbClr val="FF7600"/>
        </a:buClr>
        <a:buChar char="•"/>
        <a:defRPr sz="1300" b="1">
          <a:solidFill>
            <a:schemeClr val="tx1"/>
          </a:solidFill>
          <a:latin typeface="+mn-lt"/>
        </a:defRPr>
      </a:lvl5pPr>
      <a:lvl6pPr marL="2520950" indent="-222250" algn="l" rtl="0" fontAlgn="base">
        <a:lnSpc>
          <a:spcPct val="120000"/>
        </a:lnSpc>
        <a:spcBef>
          <a:spcPct val="50000"/>
        </a:spcBef>
        <a:spcAft>
          <a:spcPct val="0"/>
        </a:spcAft>
        <a:buClr>
          <a:srgbClr val="FF7600"/>
        </a:buClr>
        <a:buChar char="•"/>
        <a:defRPr sz="1300" b="1">
          <a:solidFill>
            <a:schemeClr val="tx1"/>
          </a:solidFill>
          <a:latin typeface="+mn-lt"/>
        </a:defRPr>
      </a:lvl6pPr>
      <a:lvl7pPr marL="2978150" indent="-222250" algn="l" rtl="0" fontAlgn="base">
        <a:lnSpc>
          <a:spcPct val="120000"/>
        </a:lnSpc>
        <a:spcBef>
          <a:spcPct val="50000"/>
        </a:spcBef>
        <a:spcAft>
          <a:spcPct val="0"/>
        </a:spcAft>
        <a:buClr>
          <a:srgbClr val="FF7600"/>
        </a:buClr>
        <a:buChar char="•"/>
        <a:defRPr sz="1300" b="1">
          <a:solidFill>
            <a:schemeClr val="tx1"/>
          </a:solidFill>
          <a:latin typeface="+mn-lt"/>
        </a:defRPr>
      </a:lvl7pPr>
      <a:lvl8pPr marL="3435350" indent="-222250" algn="l" rtl="0" fontAlgn="base">
        <a:lnSpc>
          <a:spcPct val="120000"/>
        </a:lnSpc>
        <a:spcBef>
          <a:spcPct val="50000"/>
        </a:spcBef>
        <a:spcAft>
          <a:spcPct val="0"/>
        </a:spcAft>
        <a:buClr>
          <a:srgbClr val="FF7600"/>
        </a:buClr>
        <a:buChar char="•"/>
        <a:defRPr sz="1300" b="1">
          <a:solidFill>
            <a:schemeClr val="tx1"/>
          </a:solidFill>
          <a:latin typeface="+mn-lt"/>
        </a:defRPr>
      </a:lvl8pPr>
      <a:lvl9pPr marL="3892550" indent="-222250" algn="l" rtl="0" fontAlgn="base">
        <a:lnSpc>
          <a:spcPct val="120000"/>
        </a:lnSpc>
        <a:spcBef>
          <a:spcPct val="50000"/>
        </a:spcBef>
        <a:spcAft>
          <a:spcPct val="0"/>
        </a:spcAft>
        <a:buClr>
          <a:srgbClr val="FF7600"/>
        </a:buClr>
        <a:buChar char="•"/>
        <a:defRPr sz="1300" b="1">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10.jpeg"/><Relationship Id="rId4" Type="http://schemas.openxmlformats.org/officeDocument/2006/relationships/image" Target="../media/image9.jpeg"/></Relationships>
</file>

<file path=ppt/slides/_rels/slide10.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hyperlink" Target="http://www.jisc.ac.uk/media/documents/publications/reports/2010/digitalinformationseekerreport.pdf" TargetMode="External"/><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hyperlink" Target="http://www.jisc.ac.uk/publications/reports/2010/digitalinformationseekers.aspx" TargetMode="External"/></Relationships>
</file>

<file path=ppt/slides/_rels/slide22.xml.rels><?xml version="1.0" encoding="UTF-8" standalone="yes"?>
<Relationships xmlns="http://schemas.openxmlformats.org/package/2006/relationships"><Relationship Id="rId3" Type="http://schemas.openxmlformats.org/officeDocument/2006/relationships/hyperlink" Target="mailto:connawal@oclc.org" TargetMode="External"/><Relationship Id="rId2" Type="http://schemas.openxmlformats.org/officeDocument/2006/relationships/notesSlide" Target="../notesSlides/notesSlide22.xml"/><Relationship Id="rId1" Type="http://schemas.openxmlformats.org/officeDocument/2006/relationships/slideLayout" Target="../slideLayouts/slideLayout1.xml"/><Relationship Id="rId4" Type="http://schemas.openxmlformats.org/officeDocument/2006/relationships/image" Target="../media/image30.png"/></Relationships>
</file>

<file path=ppt/slides/_rels/slide3.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14375" y="714375"/>
            <a:ext cx="7715250" cy="1428750"/>
          </a:xfrm>
        </p:spPr>
        <p:txBody>
          <a:bodyPr/>
          <a:lstStyle/>
          <a:p>
            <a:pPr algn="ctr"/>
            <a:r>
              <a:rPr lang="en-US" dirty="0" smtClean="0"/>
              <a:t>Changing Information </a:t>
            </a:r>
            <a:r>
              <a:rPr lang="en-US" dirty="0" err="1" smtClean="0"/>
              <a:t>Behaviours</a:t>
            </a:r>
            <a:r>
              <a:rPr lang="en-US" dirty="0" smtClean="0"/>
              <a:t>:</a:t>
            </a:r>
            <a:br>
              <a:rPr lang="en-US" dirty="0" smtClean="0"/>
            </a:br>
            <a:r>
              <a:rPr lang="en-US" dirty="0" smtClean="0"/>
              <a:t>Making Library Content Appeal to </a:t>
            </a:r>
            <a:br>
              <a:rPr lang="en-US" dirty="0" smtClean="0"/>
            </a:br>
            <a:r>
              <a:rPr lang="en-US" dirty="0" smtClean="0"/>
              <a:t>Digital Information Seekers</a:t>
            </a:r>
            <a:endParaRPr lang="en-US" dirty="0"/>
          </a:p>
        </p:txBody>
      </p:sp>
      <p:sp>
        <p:nvSpPr>
          <p:cNvPr id="4099" name="Subtitle 2"/>
          <p:cNvSpPr>
            <a:spLocks noGrp="1"/>
          </p:cNvSpPr>
          <p:nvPr>
            <p:ph type="subTitle" idx="1"/>
          </p:nvPr>
        </p:nvSpPr>
        <p:spPr>
          <a:xfrm>
            <a:off x="4572000" y="3714750"/>
            <a:ext cx="4198938" cy="1219200"/>
          </a:xfrm>
        </p:spPr>
        <p:txBody>
          <a:bodyPr/>
          <a:lstStyle/>
          <a:p>
            <a:pPr lvl="1" algn="r">
              <a:lnSpc>
                <a:spcPct val="100000"/>
              </a:lnSpc>
              <a:buFontTx/>
              <a:buNone/>
            </a:pPr>
            <a:r>
              <a:rPr lang="en-US" sz="2000" smtClean="0">
                <a:ea typeface="ＭＳ Ｐゴシック" pitchFamily="-109" charset="-128"/>
              </a:rPr>
              <a:t>Dr. Lynn Silipigni Connaway</a:t>
            </a:r>
          </a:p>
          <a:p>
            <a:pPr lvl="1" algn="r">
              <a:lnSpc>
                <a:spcPct val="100000"/>
              </a:lnSpc>
              <a:spcBef>
                <a:spcPct val="0"/>
              </a:spcBef>
              <a:buFontTx/>
              <a:buNone/>
            </a:pPr>
            <a:r>
              <a:rPr lang="en-US" sz="1800" smtClean="0">
                <a:ea typeface="ＭＳ Ｐゴシック" pitchFamily="-109" charset="-128"/>
              </a:rPr>
              <a:t>Senior Research Scientist</a:t>
            </a:r>
          </a:p>
          <a:p>
            <a:pPr lvl="1" algn="r">
              <a:lnSpc>
                <a:spcPct val="100000"/>
              </a:lnSpc>
              <a:spcBef>
                <a:spcPct val="0"/>
              </a:spcBef>
              <a:buFontTx/>
              <a:buNone/>
            </a:pPr>
            <a:r>
              <a:rPr lang="en-US" sz="1800" smtClean="0">
                <a:ea typeface="ＭＳ Ｐゴシック" pitchFamily="-109" charset="-128"/>
              </a:rPr>
              <a:t>OCLC Research</a:t>
            </a:r>
          </a:p>
        </p:txBody>
      </p:sp>
      <p:sp>
        <p:nvSpPr>
          <p:cNvPr id="4100" name="TextBox 3"/>
          <p:cNvSpPr txBox="1">
            <a:spLocks noChangeArrowheads="1"/>
          </p:cNvSpPr>
          <p:nvPr/>
        </p:nvSpPr>
        <p:spPr bwMode="auto">
          <a:xfrm>
            <a:off x="428624" y="5568705"/>
            <a:ext cx="4143375" cy="923330"/>
          </a:xfrm>
          <a:prstGeom prst="rect">
            <a:avLst/>
          </a:prstGeom>
          <a:noFill/>
          <a:ln w="9525">
            <a:noFill/>
            <a:miter lim="800000"/>
            <a:headEnd/>
            <a:tailEnd/>
          </a:ln>
        </p:spPr>
        <p:txBody>
          <a:bodyPr wrap="square">
            <a:spAutoFit/>
          </a:bodyPr>
          <a:lstStyle/>
          <a:p>
            <a:pPr>
              <a:lnSpc>
                <a:spcPct val="100000"/>
              </a:lnSpc>
              <a:spcBef>
                <a:spcPct val="0"/>
              </a:spcBef>
            </a:pPr>
            <a:r>
              <a:rPr lang="en-US" sz="1800" dirty="0" smtClean="0"/>
              <a:t>100. </a:t>
            </a:r>
            <a:r>
              <a:rPr lang="en-US" sz="1800" dirty="0" err="1" smtClean="0"/>
              <a:t>Deutscher</a:t>
            </a:r>
            <a:r>
              <a:rPr lang="en-US" sz="1800" dirty="0" smtClean="0"/>
              <a:t> </a:t>
            </a:r>
            <a:r>
              <a:rPr lang="en-US" sz="1800" dirty="0" err="1" smtClean="0"/>
              <a:t>Bibliothekartag</a:t>
            </a:r>
            <a:endParaRPr lang="en-US" sz="1800" dirty="0" smtClean="0"/>
          </a:p>
          <a:p>
            <a:pPr>
              <a:lnSpc>
                <a:spcPct val="100000"/>
              </a:lnSpc>
              <a:spcBef>
                <a:spcPct val="0"/>
              </a:spcBef>
            </a:pPr>
            <a:r>
              <a:rPr lang="en-US" sz="1800" dirty="0" smtClean="0"/>
              <a:t>8 June 2011</a:t>
            </a:r>
            <a:endParaRPr lang="en-US" sz="1800" dirty="0"/>
          </a:p>
          <a:p>
            <a:pPr>
              <a:lnSpc>
                <a:spcPct val="100000"/>
              </a:lnSpc>
              <a:spcBef>
                <a:spcPct val="0"/>
              </a:spcBef>
            </a:pPr>
            <a:r>
              <a:rPr lang="en-US" sz="1800" dirty="0" smtClean="0"/>
              <a:t>Berlin, Germany</a:t>
            </a:r>
            <a:endParaRPr lang="en-US" sz="1800" dirty="0"/>
          </a:p>
        </p:txBody>
      </p:sp>
      <p:pic>
        <p:nvPicPr>
          <p:cNvPr id="4101" name="Picture 10" descr="\\oclc\data\OCLCResearch\Dublin\Home\hoode\My Documents\My Pictures\Microsoft Clip Organizer\00387467.jpg"/>
          <p:cNvPicPr>
            <a:picLocks noChangeAspect="1" noChangeArrowheads="1"/>
          </p:cNvPicPr>
          <p:nvPr/>
        </p:nvPicPr>
        <p:blipFill>
          <a:blip r:embed="rId3" cstate="print"/>
          <a:srcRect/>
          <a:stretch>
            <a:fillRect/>
          </a:stretch>
        </p:blipFill>
        <p:spPr bwMode="auto">
          <a:xfrm>
            <a:off x="2000250" y="3143250"/>
            <a:ext cx="1489075" cy="2085975"/>
          </a:xfrm>
          <a:prstGeom prst="rect">
            <a:avLst/>
          </a:prstGeom>
          <a:noFill/>
          <a:ln w="9525">
            <a:noFill/>
            <a:miter lim="800000"/>
            <a:headEnd/>
            <a:tailEnd/>
          </a:ln>
        </p:spPr>
      </p:pic>
      <p:pic>
        <p:nvPicPr>
          <p:cNvPr id="4102" name="Picture 11" descr="\\oclc\data\OCLCResearch\Dublin\Home\hoode\My Documents\My Pictures\Microsoft Clip Organizer\00387494.jpg"/>
          <p:cNvPicPr>
            <a:picLocks noChangeAspect="1" noChangeArrowheads="1"/>
          </p:cNvPicPr>
          <p:nvPr/>
        </p:nvPicPr>
        <p:blipFill>
          <a:blip r:embed="rId4" cstate="print"/>
          <a:srcRect/>
          <a:stretch>
            <a:fillRect/>
          </a:stretch>
        </p:blipFill>
        <p:spPr bwMode="auto">
          <a:xfrm>
            <a:off x="571500" y="2971800"/>
            <a:ext cx="1549400" cy="2171700"/>
          </a:xfrm>
          <a:prstGeom prst="rect">
            <a:avLst/>
          </a:prstGeom>
          <a:noFill/>
          <a:ln w="9525">
            <a:noFill/>
            <a:miter lim="800000"/>
            <a:headEnd/>
            <a:tailEnd/>
          </a:ln>
        </p:spPr>
      </p:pic>
      <p:pic>
        <p:nvPicPr>
          <p:cNvPr id="4103" name="Picture 9" descr="\\oclc\data\OCLCResearch\Dublin\Home\hoode\My Documents\My Pictures\Microsoft Clip Organizer\00387570.jpg"/>
          <p:cNvPicPr>
            <a:picLocks noChangeAspect="1" noChangeArrowheads="1"/>
          </p:cNvPicPr>
          <p:nvPr/>
        </p:nvPicPr>
        <p:blipFill>
          <a:blip r:embed="rId5" cstate="print"/>
          <a:srcRect/>
          <a:stretch>
            <a:fillRect/>
          </a:stretch>
        </p:blipFill>
        <p:spPr bwMode="auto">
          <a:xfrm>
            <a:off x="3286125" y="3000375"/>
            <a:ext cx="1489075" cy="20859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p:txBody>
          <a:bodyPr/>
          <a:lstStyle/>
          <a:p>
            <a:pPr eaLnBrk="1" hangingPunct="1">
              <a:defRPr/>
            </a:pPr>
            <a:r>
              <a:rPr lang="en-US" sz="2800" dirty="0" smtClean="0"/>
              <a:t>Common Findings:</a:t>
            </a:r>
            <a:br>
              <a:rPr lang="en-US" sz="2800" dirty="0" smtClean="0"/>
            </a:br>
            <a:r>
              <a:rPr lang="en-US" sz="2800" dirty="0" smtClean="0"/>
              <a:t>The Search</a:t>
            </a:r>
          </a:p>
        </p:txBody>
      </p:sp>
      <p:sp>
        <p:nvSpPr>
          <p:cNvPr id="36867" name="Content Placeholder 2"/>
          <p:cNvSpPr>
            <a:spLocks noGrp="1"/>
          </p:cNvSpPr>
          <p:nvPr>
            <p:ph idx="1"/>
          </p:nvPr>
        </p:nvSpPr>
        <p:spPr>
          <a:xfrm>
            <a:off x="457200" y="1676400"/>
            <a:ext cx="7702550" cy="4202113"/>
          </a:xfrm>
        </p:spPr>
        <p:txBody>
          <a:bodyPr/>
          <a:lstStyle/>
          <a:p>
            <a:pPr eaLnBrk="1" hangingPunct="1">
              <a:buFontTx/>
              <a:buChar char="•"/>
            </a:pPr>
            <a:r>
              <a:rPr lang="en-US" sz="2400" smtClean="0"/>
              <a:t>Search strategies differ by context </a:t>
            </a:r>
          </a:p>
          <a:p>
            <a:pPr eaLnBrk="1" hangingPunct="1">
              <a:buFontTx/>
              <a:buChar char="•"/>
            </a:pPr>
            <a:r>
              <a:rPr lang="en-US" sz="2400" smtClean="0"/>
              <a:t>Database interfaces hinder access</a:t>
            </a:r>
          </a:p>
          <a:p>
            <a:pPr eaLnBrk="1" hangingPunct="1">
              <a:buFontTx/>
              <a:buChar char="•"/>
            </a:pPr>
            <a:r>
              <a:rPr lang="en-US" sz="2400" smtClean="0"/>
              <a:t>Desire enhanced functionality &amp; content to evaluate resources</a:t>
            </a:r>
          </a:p>
          <a:p>
            <a:pPr eaLnBrk="1" hangingPunct="1">
              <a:buFontTx/>
              <a:buChar char="•"/>
            </a:pPr>
            <a:r>
              <a:rPr lang="en-US" sz="2400" smtClean="0"/>
              <a:t>Prefer natural language</a:t>
            </a:r>
          </a:p>
          <a:p>
            <a:pPr eaLnBrk="1" hangingPunct="1">
              <a:buFontTx/>
              <a:buChar char="•"/>
            </a:pPr>
            <a:endParaRPr lang="en-US" sz="2800" smtClean="0"/>
          </a:p>
          <a:p>
            <a:pPr eaLnBrk="1" hangingPunct="1">
              <a:buFontTx/>
              <a:buChar char="•"/>
            </a:pPr>
            <a:endParaRPr lang="en-US" sz="2800" smtClean="0"/>
          </a:p>
          <a:p>
            <a:pPr eaLnBrk="1" hangingPunct="1">
              <a:buFontTx/>
              <a:buChar char="•"/>
            </a:pPr>
            <a:endParaRPr lang="en-US" sz="2800" smtClean="0"/>
          </a:p>
        </p:txBody>
      </p:sp>
      <p:pic>
        <p:nvPicPr>
          <p:cNvPr id="4098" name="Picture 2" descr="C:\Users\hoode\AppData\Local\Temp\MP900430970.JPG"/>
          <p:cNvPicPr>
            <a:picLocks noChangeAspect="1" noChangeArrowheads="1"/>
          </p:cNvPicPr>
          <p:nvPr/>
        </p:nvPicPr>
        <p:blipFill>
          <a:blip r:embed="rId3" cstate="print"/>
          <a:srcRect/>
          <a:stretch>
            <a:fillRect/>
          </a:stretch>
        </p:blipFill>
        <p:spPr bwMode="auto">
          <a:xfrm>
            <a:off x="4572000" y="3429000"/>
            <a:ext cx="4067027" cy="2710293"/>
          </a:xfrm>
          <a:prstGeom prst="rect">
            <a:avLst/>
          </a:prstGeom>
          <a:noFill/>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title"/>
          </p:nvPr>
        </p:nvSpPr>
        <p:spPr/>
        <p:txBody>
          <a:bodyPr/>
          <a:lstStyle/>
          <a:p>
            <a:pPr eaLnBrk="1" hangingPunct="1">
              <a:defRPr/>
            </a:pPr>
            <a:r>
              <a:rPr lang="en-US" sz="2800" dirty="0" smtClean="0"/>
              <a:t>Common Findings:</a:t>
            </a:r>
            <a:br>
              <a:rPr lang="en-US" sz="2800" dirty="0" smtClean="0"/>
            </a:br>
            <a:r>
              <a:rPr lang="en-US" sz="2800" dirty="0" smtClean="0"/>
              <a:t>The Catalog</a:t>
            </a:r>
          </a:p>
        </p:txBody>
      </p:sp>
      <p:sp>
        <p:nvSpPr>
          <p:cNvPr id="37891" name="Content Placeholder 2"/>
          <p:cNvSpPr>
            <a:spLocks noGrp="1"/>
          </p:cNvSpPr>
          <p:nvPr>
            <p:ph idx="1"/>
          </p:nvPr>
        </p:nvSpPr>
        <p:spPr>
          <a:xfrm>
            <a:off x="603250" y="1828800"/>
            <a:ext cx="7702550" cy="1828800"/>
          </a:xfrm>
        </p:spPr>
        <p:txBody>
          <a:bodyPr/>
          <a:lstStyle/>
          <a:p>
            <a:pPr eaLnBrk="1" hangingPunct="1"/>
            <a:r>
              <a:rPr lang="en-US" sz="2400" i="1" smtClean="0"/>
              <a:t>“It is very clear that Google has emerged as a real force in the accessing and discovery of research content which is rivalling university library catalogues.”</a:t>
            </a:r>
            <a:endParaRPr lang="en-US" sz="2400" i="1" smtClean="0">
              <a:solidFill>
                <a:srgbClr val="FF0000"/>
              </a:solidFill>
            </a:endParaRPr>
          </a:p>
          <a:p>
            <a:pPr eaLnBrk="1" hangingPunct="1"/>
            <a:endParaRPr lang="en-US" sz="2400" smtClean="0"/>
          </a:p>
        </p:txBody>
      </p:sp>
      <p:sp>
        <p:nvSpPr>
          <p:cNvPr id="5" name="TextBox 4"/>
          <p:cNvSpPr txBox="1"/>
          <p:nvPr/>
        </p:nvSpPr>
        <p:spPr>
          <a:xfrm>
            <a:off x="3858765" y="3581400"/>
            <a:ext cx="4599434" cy="1200329"/>
          </a:xfrm>
          <a:prstGeom prst="rect">
            <a:avLst/>
          </a:prstGeom>
          <a:noFill/>
        </p:spPr>
        <p:txBody>
          <a:bodyPr wrap="square">
            <a:spAutoFit/>
          </a:bodyPr>
          <a:lstStyle/>
          <a:p>
            <a:pPr algn="r">
              <a:defRPr/>
            </a:pPr>
            <a:r>
              <a:rPr lang="en-US" sz="1200" dirty="0">
                <a:latin typeface="+mj-lt"/>
              </a:rPr>
              <a:t>(Hampton-Reeves, Stuart, Claire </a:t>
            </a:r>
            <a:r>
              <a:rPr lang="en-US" sz="1200" dirty="0" err="1">
                <a:latin typeface="+mj-lt"/>
              </a:rPr>
              <a:t>Mashiter</a:t>
            </a:r>
            <a:r>
              <a:rPr lang="en-US" sz="1200" dirty="0">
                <a:latin typeface="+mj-lt"/>
              </a:rPr>
              <a:t>, Jonathan </a:t>
            </a:r>
            <a:r>
              <a:rPr lang="en-US" sz="1200" dirty="0" err="1">
                <a:latin typeface="+mj-lt"/>
              </a:rPr>
              <a:t>Westaway</a:t>
            </a:r>
            <a:r>
              <a:rPr lang="en-US" sz="1200" dirty="0">
                <a:latin typeface="+mj-lt"/>
              </a:rPr>
              <a:t>, Peter </a:t>
            </a:r>
            <a:r>
              <a:rPr lang="en-US" sz="1200" dirty="0" err="1">
                <a:latin typeface="+mj-lt"/>
              </a:rPr>
              <a:t>Lumsden</a:t>
            </a:r>
            <a:r>
              <a:rPr lang="en-US" sz="1200" dirty="0">
                <a:latin typeface="+mj-lt"/>
              </a:rPr>
              <a:t>, Helen Day, Helen </a:t>
            </a:r>
            <a:r>
              <a:rPr lang="en-US" sz="1200" dirty="0" err="1">
                <a:latin typeface="+mj-lt"/>
              </a:rPr>
              <a:t>Hewerston</a:t>
            </a:r>
            <a:r>
              <a:rPr lang="en-US" sz="1200" dirty="0">
                <a:latin typeface="+mj-lt"/>
              </a:rPr>
              <a:t>, and Anna Hart. 2009</a:t>
            </a:r>
            <a:r>
              <a:rPr lang="en-US" sz="1200" i="1" dirty="0">
                <a:latin typeface="+mj-lt"/>
              </a:rPr>
              <a:t>. Students’ use of research content in teaching and learning: A report of the Joint Information Systems Council (JISC), </a:t>
            </a:r>
            <a:r>
              <a:rPr lang="en-US" sz="1200" dirty="0">
                <a:latin typeface="+mj-lt"/>
              </a:rPr>
              <a:t>p. 30)</a:t>
            </a:r>
          </a:p>
        </p:txBody>
      </p:sp>
      <p:pic>
        <p:nvPicPr>
          <p:cNvPr id="6146" name="Picture 2" descr="C:\Users\hoode\AppData\Local\Temp\MP900402892.JPG"/>
          <p:cNvPicPr>
            <a:picLocks noChangeAspect="1" noChangeArrowheads="1"/>
          </p:cNvPicPr>
          <p:nvPr/>
        </p:nvPicPr>
        <p:blipFill>
          <a:blip r:embed="rId3" cstate="print"/>
          <a:srcRect t="17607" r="7562"/>
          <a:stretch>
            <a:fillRect/>
          </a:stretch>
        </p:blipFill>
        <p:spPr bwMode="auto">
          <a:xfrm>
            <a:off x="365667" y="3999588"/>
            <a:ext cx="3635745" cy="2430471"/>
          </a:xfrm>
          <a:prstGeom prst="rect">
            <a:avLst/>
          </a:prstGeom>
          <a:noFill/>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p:txBody>
          <a:bodyPr/>
          <a:lstStyle/>
          <a:p>
            <a:pPr eaLnBrk="1" hangingPunct="1">
              <a:defRPr/>
            </a:pPr>
            <a:r>
              <a:rPr lang="en-US" sz="2800" dirty="0" smtClean="0"/>
              <a:t>Common Findings:</a:t>
            </a:r>
            <a:br>
              <a:rPr lang="en-US" sz="2800" dirty="0" smtClean="0"/>
            </a:br>
            <a:r>
              <a:rPr lang="en-US" sz="2800" dirty="0" smtClean="0"/>
              <a:t>The Catalog</a:t>
            </a:r>
          </a:p>
        </p:txBody>
      </p:sp>
      <p:sp>
        <p:nvSpPr>
          <p:cNvPr id="38915" name="Content Placeholder 2"/>
          <p:cNvSpPr>
            <a:spLocks noGrp="1"/>
          </p:cNvSpPr>
          <p:nvPr>
            <p:ph idx="1"/>
          </p:nvPr>
        </p:nvSpPr>
        <p:spPr>
          <a:xfrm>
            <a:off x="457200" y="1752600"/>
            <a:ext cx="5105400" cy="4343400"/>
          </a:xfrm>
        </p:spPr>
        <p:txBody>
          <a:bodyPr/>
          <a:lstStyle/>
          <a:p>
            <a:pPr eaLnBrk="1" hangingPunct="1">
              <a:buFontTx/>
              <a:buChar char="•"/>
            </a:pPr>
            <a:r>
              <a:rPr lang="en-US" sz="2400" smtClean="0"/>
              <a:t>Value databases &amp; other online sources</a:t>
            </a:r>
          </a:p>
          <a:p>
            <a:pPr eaLnBrk="1" hangingPunct="1">
              <a:buFontTx/>
              <a:buChar char="•"/>
            </a:pPr>
            <a:r>
              <a:rPr lang="en-US" sz="2400" smtClean="0"/>
              <a:t>Do not understand what resources available in libraries</a:t>
            </a:r>
          </a:p>
          <a:p>
            <a:pPr eaLnBrk="1" hangingPunct="1">
              <a:buFontTx/>
              <a:buChar char="•"/>
            </a:pPr>
            <a:r>
              <a:rPr lang="en-US" sz="2400" smtClean="0"/>
              <a:t>Cannot distinguish between databases held by a library &amp; other online sources </a:t>
            </a:r>
          </a:p>
          <a:p>
            <a:pPr eaLnBrk="1" hangingPunct="1">
              <a:buFontTx/>
              <a:buChar char="•"/>
            </a:pPr>
            <a:r>
              <a:rPr lang="en-US" sz="2400" smtClean="0"/>
              <a:t>Library OPACs difficult to use </a:t>
            </a:r>
          </a:p>
          <a:p>
            <a:pPr eaLnBrk="1" hangingPunct="1">
              <a:buFontTx/>
              <a:buChar char="•"/>
            </a:pPr>
            <a:endParaRPr lang="en-US" sz="2400" smtClean="0"/>
          </a:p>
        </p:txBody>
      </p:sp>
      <p:pic>
        <p:nvPicPr>
          <p:cNvPr id="38916" name="Picture 5" descr="\\oclc\data\OCLCResearch\Dublin\Home\hoode\My Documents\My Pictures\Microsoft Clip Organizer\00401828.jpg"/>
          <p:cNvPicPr>
            <a:picLocks noChangeAspect="1" noChangeArrowheads="1"/>
          </p:cNvPicPr>
          <p:nvPr/>
        </p:nvPicPr>
        <p:blipFill>
          <a:blip r:embed="rId3" cstate="print"/>
          <a:srcRect/>
          <a:stretch>
            <a:fillRect/>
          </a:stretch>
        </p:blipFill>
        <p:spPr bwMode="auto">
          <a:xfrm>
            <a:off x="5867400" y="1752600"/>
            <a:ext cx="2844800" cy="42672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p:txBody>
          <a:bodyPr/>
          <a:lstStyle/>
          <a:p>
            <a:pPr eaLnBrk="1" hangingPunct="1">
              <a:defRPr/>
            </a:pPr>
            <a:r>
              <a:rPr lang="en-US" sz="2800" dirty="0" smtClean="0"/>
              <a:t>Common Findings:</a:t>
            </a:r>
            <a:br>
              <a:rPr lang="en-US" sz="2800" dirty="0" smtClean="0"/>
            </a:br>
            <a:r>
              <a:rPr lang="en-US" sz="2800" dirty="0" smtClean="0"/>
              <a:t>The Catalog</a:t>
            </a:r>
          </a:p>
        </p:txBody>
      </p:sp>
      <p:sp>
        <p:nvSpPr>
          <p:cNvPr id="39939" name="Content Placeholder 2"/>
          <p:cNvSpPr>
            <a:spLocks noGrp="1"/>
          </p:cNvSpPr>
          <p:nvPr>
            <p:ph idx="1"/>
          </p:nvPr>
        </p:nvSpPr>
        <p:spPr>
          <a:xfrm>
            <a:off x="533400" y="1600200"/>
            <a:ext cx="7702550" cy="4648200"/>
          </a:xfrm>
        </p:spPr>
        <p:txBody>
          <a:bodyPr/>
          <a:lstStyle/>
          <a:p>
            <a:pPr eaLnBrk="1" hangingPunct="1">
              <a:lnSpc>
                <a:spcPct val="100000"/>
              </a:lnSpc>
            </a:pPr>
            <a:r>
              <a:rPr lang="en-US" sz="2400" smtClean="0">
                <a:cs typeface="Arial" charset="0"/>
              </a:rPr>
              <a:t>Search behaviors vary by discipline</a:t>
            </a:r>
          </a:p>
          <a:p>
            <a:pPr eaLnBrk="1" hangingPunct="1">
              <a:lnSpc>
                <a:spcPct val="100000"/>
              </a:lnSpc>
            </a:pPr>
            <a:r>
              <a:rPr lang="en-US" sz="2400" smtClean="0"/>
              <a:t>Desire seamless process from D2D</a:t>
            </a:r>
          </a:p>
          <a:p>
            <a:pPr lvl="1" eaLnBrk="1" hangingPunct="1">
              <a:lnSpc>
                <a:spcPct val="100000"/>
              </a:lnSpc>
            </a:pPr>
            <a:r>
              <a:rPr lang="en-US" sz="2400" smtClean="0">
                <a:cs typeface="Arial" charset="0"/>
              </a:rPr>
              <a:t>Sciences most satisfied</a:t>
            </a:r>
          </a:p>
          <a:p>
            <a:pPr lvl="1" eaLnBrk="1" hangingPunct="1">
              <a:lnSpc>
                <a:spcPct val="100000"/>
              </a:lnSpc>
            </a:pPr>
            <a:r>
              <a:rPr lang="en-US" sz="2400" smtClean="0">
                <a:cs typeface="Arial" charset="0"/>
              </a:rPr>
              <a:t>Social Sciences &amp; Arts &amp; Humanities have serious gaps</a:t>
            </a:r>
          </a:p>
          <a:p>
            <a:pPr lvl="2" eaLnBrk="1" hangingPunct="1">
              <a:lnSpc>
                <a:spcPct val="100000"/>
              </a:lnSpc>
            </a:pPr>
            <a:r>
              <a:rPr lang="en-US" sz="2400" smtClean="0">
                <a:cs typeface="Arial" charset="0"/>
              </a:rPr>
              <a:t>Foreign language materials</a:t>
            </a:r>
          </a:p>
          <a:p>
            <a:pPr lvl="2" eaLnBrk="1" hangingPunct="1">
              <a:lnSpc>
                <a:spcPct val="100000"/>
              </a:lnSpc>
            </a:pPr>
            <a:r>
              <a:rPr lang="en-US" sz="2400" smtClean="0">
                <a:cs typeface="Arial" charset="0"/>
              </a:rPr>
              <a:t>Multi-author collections</a:t>
            </a:r>
          </a:p>
          <a:p>
            <a:pPr lvl="2" eaLnBrk="1" hangingPunct="1">
              <a:lnSpc>
                <a:spcPct val="100000"/>
              </a:lnSpc>
            </a:pPr>
            <a:r>
              <a:rPr lang="en-US" sz="2400" smtClean="0">
                <a:cs typeface="Arial" charset="0"/>
              </a:rPr>
              <a:t>Journal back files</a:t>
            </a:r>
          </a:p>
          <a:p>
            <a:pPr lvl="2" eaLnBrk="1" hangingPunct="1">
              <a:lnSpc>
                <a:spcPct val="100000"/>
              </a:lnSpc>
            </a:pPr>
            <a:r>
              <a:rPr lang="en-US" sz="2400" smtClean="0">
                <a:cs typeface="Arial" charset="0"/>
              </a:rPr>
              <a:t>Lack of specialist search engines</a:t>
            </a:r>
          </a:p>
          <a:p>
            <a:pPr eaLnBrk="1" hangingPunct="1">
              <a:lnSpc>
                <a:spcPct val="100000"/>
              </a:lnSpc>
            </a:pPr>
            <a:endParaRPr lang="en-US" sz="2400" smtClean="0">
              <a:cs typeface="Arial" charset="0"/>
            </a:endParaRPr>
          </a:p>
          <a:p>
            <a:pPr eaLnBrk="1" hangingPunct="1">
              <a:lnSpc>
                <a:spcPct val="100000"/>
              </a:lnSpc>
            </a:pPr>
            <a:endParaRPr lang="en-US" sz="1600" smtClean="0">
              <a:latin typeface="Arial" charset="0"/>
              <a:cs typeface="Arial" charset="0"/>
            </a:endParaRPr>
          </a:p>
          <a:p>
            <a:pPr eaLnBrk="1" hangingPunct="1">
              <a:lnSpc>
                <a:spcPct val="100000"/>
              </a:lnSpc>
              <a:buFont typeface="Wingdings" pitchFamily="2" charset="2"/>
              <a:buNone/>
            </a:pPr>
            <a:endParaRPr lang="en-US" sz="1600" smtClean="0"/>
          </a:p>
        </p:txBody>
      </p:sp>
      <p:pic>
        <p:nvPicPr>
          <p:cNvPr id="39940" name="Picture 4" descr="\\oclc\data\OCLCResearch\Dublin\Home\hoode\My Documents\My Pictures\Microsoft Clip Organizer\j0396012.jpg"/>
          <p:cNvPicPr>
            <a:picLocks noChangeAspect="1" noChangeArrowheads="1"/>
          </p:cNvPicPr>
          <p:nvPr/>
        </p:nvPicPr>
        <p:blipFill>
          <a:blip r:embed="rId3" cstate="print"/>
          <a:srcRect/>
          <a:stretch>
            <a:fillRect/>
          </a:stretch>
        </p:blipFill>
        <p:spPr bwMode="auto">
          <a:xfrm>
            <a:off x="6049963" y="3810000"/>
            <a:ext cx="2692400" cy="17526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153400" cy="990600"/>
          </a:xfrm>
        </p:spPr>
        <p:txBody>
          <a:bodyPr>
            <a:noAutofit/>
          </a:bodyPr>
          <a:lstStyle/>
          <a:p>
            <a:pPr eaLnBrk="1" hangingPunct="1">
              <a:defRPr/>
            </a:pPr>
            <a:r>
              <a:rPr lang="en-US" sz="2800" dirty="0" smtClean="0"/>
              <a:t>Common Findings:</a:t>
            </a:r>
            <a:br>
              <a:rPr lang="en-US" sz="2800" dirty="0" smtClean="0"/>
            </a:br>
            <a:r>
              <a:rPr lang="en-US" sz="2800" dirty="0" smtClean="0"/>
              <a:t>Metadata</a:t>
            </a:r>
            <a:endParaRPr lang="en-US" sz="2800" dirty="0"/>
          </a:p>
        </p:txBody>
      </p:sp>
      <p:sp>
        <p:nvSpPr>
          <p:cNvPr id="64515" name="Content Placeholder 2"/>
          <p:cNvSpPr>
            <a:spLocks noGrp="1"/>
          </p:cNvSpPr>
          <p:nvPr>
            <p:ph idx="1"/>
          </p:nvPr>
        </p:nvSpPr>
        <p:spPr>
          <a:xfrm>
            <a:off x="762000" y="1676400"/>
            <a:ext cx="7702550" cy="2466975"/>
          </a:xfrm>
        </p:spPr>
        <p:txBody>
          <a:bodyPr/>
          <a:lstStyle/>
          <a:p>
            <a:pPr eaLnBrk="1" hangingPunct="1">
              <a:buFont typeface="Arial" pitchFamily="34" charset="0"/>
              <a:buChar char="•"/>
              <a:defRPr/>
            </a:pPr>
            <a:r>
              <a:rPr lang="en-US" sz="2400" dirty="0" smtClean="0">
                <a:latin typeface="+mj-lt"/>
                <a:cs typeface="Arial" charset="0"/>
              </a:rPr>
              <a:t>Inadequately cataloged resources result in underuse</a:t>
            </a:r>
          </a:p>
          <a:p>
            <a:pPr eaLnBrk="1" hangingPunct="1">
              <a:buFont typeface="Arial" pitchFamily="34" charset="0"/>
              <a:buChar char="•"/>
              <a:defRPr/>
            </a:pPr>
            <a:r>
              <a:rPr lang="en-US" sz="2400" dirty="0" smtClean="0">
                <a:latin typeface="+mj-lt"/>
                <a:cs typeface="Arial" charset="0"/>
              </a:rPr>
              <a:t>Library ownership of sources essential data element</a:t>
            </a:r>
          </a:p>
          <a:p>
            <a:pPr eaLnBrk="1" hangingPunct="1">
              <a:buFont typeface="Arial" pitchFamily="34" charset="0"/>
              <a:buChar char="•"/>
              <a:defRPr/>
            </a:pPr>
            <a:r>
              <a:rPr lang="en-US" sz="2400" dirty="0" smtClean="0">
                <a:latin typeface="+mj-lt"/>
                <a:cs typeface="Arial" charset="0"/>
              </a:rPr>
              <a:t>Differences exist between the catalog data quality priorities of users &amp; librarians</a:t>
            </a:r>
          </a:p>
        </p:txBody>
      </p:sp>
      <p:pic>
        <p:nvPicPr>
          <p:cNvPr id="40964" name="Picture 2" descr="http://www.sxc.hu/pic/l/m/mm/mmagallan/247564_2041.jpg"/>
          <p:cNvPicPr>
            <a:picLocks noChangeAspect="1" noChangeArrowheads="1"/>
          </p:cNvPicPr>
          <p:nvPr/>
        </p:nvPicPr>
        <p:blipFill>
          <a:blip r:embed="rId3" cstate="print"/>
          <a:srcRect/>
          <a:stretch>
            <a:fillRect/>
          </a:stretch>
        </p:blipFill>
        <p:spPr bwMode="auto">
          <a:xfrm>
            <a:off x="2374900" y="4286250"/>
            <a:ext cx="3911600" cy="23241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p:txBody>
          <a:bodyPr/>
          <a:lstStyle/>
          <a:p>
            <a:pPr eaLnBrk="1" hangingPunct="1">
              <a:defRPr/>
            </a:pPr>
            <a:r>
              <a:rPr lang="en-US" sz="2800" dirty="0" smtClean="0"/>
              <a:t>Contradictory Findings</a:t>
            </a:r>
          </a:p>
        </p:txBody>
      </p:sp>
      <p:sp>
        <p:nvSpPr>
          <p:cNvPr id="41987" name="Content Placeholder 2"/>
          <p:cNvSpPr>
            <a:spLocks noGrp="1"/>
          </p:cNvSpPr>
          <p:nvPr>
            <p:ph idx="1"/>
          </p:nvPr>
        </p:nvSpPr>
        <p:spPr>
          <a:xfrm>
            <a:off x="533400" y="1905000"/>
            <a:ext cx="7889875" cy="4202113"/>
          </a:xfrm>
        </p:spPr>
        <p:txBody>
          <a:bodyPr/>
          <a:lstStyle/>
          <a:p>
            <a:pPr eaLnBrk="1" hangingPunct="1">
              <a:buFontTx/>
              <a:buChar char="•"/>
            </a:pPr>
            <a:r>
              <a:rPr lang="en-US" sz="2400" smtClean="0"/>
              <a:t>“Google generation”</a:t>
            </a:r>
          </a:p>
          <a:p>
            <a:pPr eaLnBrk="1" hangingPunct="1">
              <a:buFontTx/>
              <a:buChar char="•"/>
            </a:pPr>
            <a:r>
              <a:rPr lang="en-US" sz="2400" smtClean="0"/>
              <a:t>Search engine speed</a:t>
            </a:r>
          </a:p>
          <a:p>
            <a:pPr eaLnBrk="1" hangingPunct="1">
              <a:buFontTx/>
              <a:buChar char="•"/>
            </a:pPr>
            <a:r>
              <a:rPr lang="en-US" sz="2400" smtClean="0"/>
              <a:t>Support for library OPAC advanced search options &amp; social features</a:t>
            </a:r>
          </a:p>
        </p:txBody>
      </p:sp>
      <p:pic>
        <p:nvPicPr>
          <p:cNvPr id="41988" name="Picture 4" descr="\\oclc\data\OCLCResearch\Dublin\Home\hoode\My Documents\My Pictures\Microsoft Clip Organizer\CG154.jpg"/>
          <p:cNvPicPr>
            <a:picLocks noChangeAspect="1" noChangeArrowheads="1"/>
          </p:cNvPicPr>
          <p:nvPr/>
        </p:nvPicPr>
        <p:blipFill>
          <a:blip r:embed="rId3" cstate="print"/>
          <a:srcRect/>
          <a:stretch>
            <a:fillRect/>
          </a:stretch>
        </p:blipFill>
        <p:spPr bwMode="auto">
          <a:xfrm>
            <a:off x="4144059" y="3714294"/>
            <a:ext cx="3686175" cy="2455863"/>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1"/>
          <p:cNvSpPr>
            <a:spLocks noGrp="1"/>
          </p:cNvSpPr>
          <p:nvPr>
            <p:ph type="title"/>
          </p:nvPr>
        </p:nvSpPr>
        <p:spPr/>
        <p:txBody>
          <a:bodyPr/>
          <a:lstStyle/>
          <a:p>
            <a:pPr eaLnBrk="1" hangingPunct="1">
              <a:defRPr/>
            </a:pPr>
            <a:r>
              <a:rPr lang="en-US" sz="2800" dirty="0" smtClean="0"/>
              <a:t>Conclusions</a:t>
            </a:r>
          </a:p>
        </p:txBody>
      </p:sp>
      <p:sp>
        <p:nvSpPr>
          <p:cNvPr id="43011" name="Content Placeholder 4"/>
          <p:cNvSpPr>
            <a:spLocks noGrp="1"/>
          </p:cNvSpPr>
          <p:nvPr>
            <p:ph idx="1"/>
          </p:nvPr>
        </p:nvSpPr>
        <p:spPr>
          <a:xfrm>
            <a:off x="304800" y="1600200"/>
            <a:ext cx="5638800" cy="4876800"/>
          </a:xfrm>
        </p:spPr>
        <p:txBody>
          <a:bodyPr/>
          <a:lstStyle/>
          <a:p>
            <a:pPr eaLnBrk="1" hangingPunct="1">
              <a:buFontTx/>
              <a:buChar char="•"/>
            </a:pPr>
            <a:r>
              <a:rPr lang="en-US" sz="2000" dirty="0" smtClean="0"/>
              <a:t>Simple searches &amp; power browsing </a:t>
            </a:r>
          </a:p>
          <a:p>
            <a:pPr eaLnBrk="1" hangingPunct="1">
              <a:buFontTx/>
              <a:buChar char="•"/>
            </a:pPr>
            <a:r>
              <a:rPr lang="en-US" sz="2000" dirty="0" smtClean="0">
                <a:cs typeface="Arial" charset="0"/>
              </a:rPr>
              <a:t>“Squirreling” of downloads</a:t>
            </a:r>
            <a:r>
              <a:rPr lang="en-US" sz="2000" dirty="0" smtClean="0"/>
              <a:t> </a:t>
            </a:r>
          </a:p>
          <a:p>
            <a:pPr eaLnBrk="1" hangingPunct="1">
              <a:buFontTx/>
              <a:buChar char="•"/>
            </a:pPr>
            <a:r>
              <a:rPr lang="en-US" sz="2000" dirty="0" smtClean="0"/>
              <a:t>Natural language</a:t>
            </a:r>
          </a:p>
          <a:p>
            <a:pPr eaLnBrk="1" hangingPunct="1">
              <a:buFontTx/>
              <a:buChar char="•"/>
            </a:pPr>
            <a:r>
              <a:rPr lang="en-US" sz="2000" dirty="0" smtClean="0"/>
              <a:t>Convenience very important</a:t>
            </a:r>
          </a:p>
          <a:p>
            <a:pPr eaLnBrk="1" hangingPunct="1">
              <a:buFontTx/>
              <a:buChar char="•"/>
            </a:pPr>
            <a:r>
              <a:rPr lang="en-US" sz="2000" dirty="0" smtClean="0"/>
              <a:t>Human resources valued</a:t>
            </a:r>
          </a:p>
          <a:p>
            <a:pPr eaLnBrk="1" hangingPunct="1">
              <a:buFontTx/>
              <a:buChar char="•"/>
            </a:pPr>
            <a:r>
              <a:rPr lang="en-US" sz="2000" dirty="0" smtClean="0"/>
              <a:t>D2D of full-text digital content desired</a:t>
            </a:r>
          </a:p>
          <a:p>
            <a:pPr eaLnBrk="1" hangingPunct="1">
              <a:buFontTx/>
              <a:buChar char="•"/>
            </a:pPr>
            <a:r>
              <a:rPr lang="en-US" sz="2000" dirty="0" smtClean="0"/>
              <a:t>Transparency of ranking results</a:t>
            </a:r>
          </a:p>
          <a:p>
            <a:pPr eaLnBrk="1" hangingPunct="1">
              <a:buFontTx/>
              <a:buChar char="•"/>
            </a:pPr>
            <a:r>
              <a:rPr lang="en-US" sz="2000" dirty="0" smtClean="0"/>
              <a:t>Evaluative information included in catalog</a:t>
            </a:r>
          </a:p>
          <a:p>
            <a:pPr eaLnBrk="1" hangingPunct="1">
              <a:buFontTx/>
              <a:buChar char="•"/>
            </a:pPr>
            <a:r>
              <a:rPr lang="en-US" sz="2000" dirty="0" smtClean="0"/>
              <a:t>More robust metadata</a:t>
            </a:r>
          </a:p>
          <a:p>
            <a:pPr eaLnBrk="1" hangingPunct="1">
              <a:buFontTx/>
              <a:buChar char="•"/>
            </a:pPr>
            <a:endParaRPr lang="en-US" sz="2000" dirty="0" smtClean="0"/>
          </a:p>
          <a:p>
            <a:pPr eaLnBrk="1" hangingPunct="1">
              <a:buFontTx/>
              <a:buChar char="•"/>
            </a:pPr>
            <a:endParaRPr lang="en-US" sz="2000" dirty="0" smtClean="0">
              <a:solidFill>
                <a:srgbClr val="FF0000"/>
              </a:solidFill>
            </a:endParaRPr>
          </a:p>
          <a:p>
            <a:pPr eaLnBrk="1" hangingPunct="1">
              <a:buFontTx/>
              <a:buChar char="•"/>
            </a:pPr>
            <a:endParaRPr lang="en-US" sz="2000" dirty="0" smtClean="0"/>
          </a:p>
        </p:txBody>
      </p:sp>
      <p:pic>
        <p:nvPicPr>
          <p:cNvPr id="1026" name="Picture 2" descr="C:\Users\hoode\AppData\Local\Temp\MP910220981.JPG"/>
          <p:cNvPicPr>
            <a:picLocks noChangeAspect="1" noChangeArrowheads="1"/>
          </p:cNvPicPr>
          <p:nvPr/>
        </p:nvPicPr>
        <p:blipFill>
          <a:blip r:embed="rId3" cstate="print"/>
          <a:srcRect l="8552" t="5708" r="5928"/>
          <a:stretch>
            <a:fillRect/>
          </a:stretch>
        </p:blipFill>
        <p:spPr bwMode="auto">
          <a:xfrm>
            <a:off x="5998470" y="1574589"/>
            <a:ext cx="2766588" cy="4570176"/>
          </a:xfrm>
          <a:prstGeom prst="rect">
            <a:avLst/>
          </a:prstGeom>
          <a:noFill/>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1"/>
          <p:cNvSpPr>
            <a:spLocks noGrp="1"/>
          </p:cNvSpPr>
          <p:nvPr>
            <p:ph type="title"/>
          </p:nvPr>
        </p:nvSpPr>
        <p:spPr/>
        <p:txBody>
          <a:bodyPr/>
          <a:lstStyle/>
          <a:p>
            <a:pPr eaLnBrk="1" hangingPunct="1">
              <a:defRPr/>
            </a:pPr>
            <a:r>
              <a:rPr lang="en-US" sz="2800" dirty="0" smtClean="0"/>
              <a:t>Implications for Librarians</a:t>
            </a:r>
          </a:p>
        </p:txBody>
      </p:sp>
      <p:sp>
        <p:nvSpPr>
          <p:cNvPr id="44035" name="Content Placeholder 9"/>
          <p:cNvSpPr>
            <a:spLocks noGrp="1"/>
          </p:cNvSpPr>
          <p:nvPr>
            <p:ph idx="1"/>
          </p:nvPr>
        </p:nvSpPr>
        <p:spPr>
          <a:xfrm>
            <a:off x="428625" y="2523441"/>
            <a:ext cx="7424256" cy="3330558"/>
          </a:xfrm>
        </p:spPr>
        <p:txBody>
          <a:bodyPr/>
          <a:lstStyle/>
          <a:p>
            <a:pPr eaLnBrk="1" hangingPunct="1">
              <a:lnSpc>
                <a:spcPct val="100000"/>
              </a:lnSpc>
              <a:buFontTx/>
              <a:buChar char="•"/>
            </a:pPr>
            <a:r>
              <a:rPr lang="en-US" sz="2400" dirty="0" smtClean="0"/>
              <a:t>Serve different constituencies</a:t>
            </a:r>
          </a:p>
          <a:p>
            <a:pPr eaLnBrk="1" hangingPunct="1">
              <a:lnSpc>
                <a:spcPct val="100000"/>
              </a:lnSpc>
              <a:buFontTx/>
              <a:buChar char="•"/>
            </a:pPr>
            <a:r>
              <a:rPr lang="en-US" sz="2400" dirty="0" smtClean="0"/>
              <a:t>Adapt to changing user behaviors</a:t>
            </a:r>
          </a:p>
          <a:p>
            <a:pPr eaLnBrk="1" hangingPunct="1">
              <a:lnSpc>
                <a:spcPct val="100000"/>
              </a:lnSpc>
              <a:buFontTx/>
              <a:buChar char="•"/>
            </a:pPr>
            <a:r>
              <a:rPr lang="en-US" sz="2400" dirty="0" smtClean="0"/>
              <a:t>Offer services in multiple formats</a:t>
            </a:r>
          </a:p>
          <a:p>
            <a:pPr eaLnBrk="1" hangingPunct="1">
              <a:lnSpc>
                <a:spcPct val="100000"/>
              </a:lnSpc>
              <a:buFontTx/>
              <a:buChar char="•"/>
            </a:pPr>
            <a:r>
              <a:rPr lang="en-US" sz="2400" dirty="0" smtClean="0"/>
              <a:t>Provide seamless access to digital content</a:t>
            </a:r>
          </a:p>
          <a:p>
            <a:pPr eaLnBrk="1" hangingPunct="1">
              <a:lnSpc>
                <a:spcPct val="100000"/>
              </a:lnSpc>
              <a:buFontTx/>
              <a:buChar char="•"/>
            </a:pPr>
            <a:r>
              <a:rPr lang="en-US" sz="2400" dirty="0" smtClean="0"/>
              <a:t>Create metadata based on user needs</a:t>
            </a:r>
          </a:p>
          <a:p>
            <a:pPr eaLnBrk="1" hangingPunct="1">
              <a:lnSpc>
                <a:spcPct val="100000"/>
              </a:lnSpc>
              <a:buFontTx/>
              <a:buChar char="•"/>
            </a:pPr>
            <a:r>
              <a:rPr lang="en-US" sz="2400" dirty="0" smtClean="0"/>
              <a:t>Advertise resources, brand, &amp; value</a:t>
            </a:r>
          </a:p>
          <a:p>
            <a:pPr eaLnBrk="1" hangingPunct="1">
              <a:lnSpc>
                <a:spcPct val="100000"/>
              </a:lnSpc>
              <a:buFontTx/>
              <a:buChar char="•"/>
            </a:pPr>
            <a:endParaRPr lang="en-US" sz="2400" dirty="0" smtClean="0"/>
          </a:p>
          <a:p>
            <a:pPr eaLnBrk="1" hangingPunct="1">
              <a:lnSpc>
                <a:spcPct val="100000"/>
              </a:lnSpc>
              <a:buFontTx/>
              <a:buChar char="•"/>
            </a:pPr>
            <a:endParaRPr lang="en-US" sz="2400" dirty="0" smtClean="0"/>
          </a:p>
        </p:txBody>
      </p:sp>
      <p:pic>
        <p:nvPicPr>
          <p:cNvPr id="13315" name="Picture 3" descr="C:\Users\hoode\Desktop\DSC05702.JPG"/>
          <p:cNvPicPr>
            <a:picLocks noChangeAspect="1" noChangeArrowheads="1"/>
          </p:cNvPicPr>
          <p:nvPr/>
        </p:nvPicPr>
        <p:blipFill>
          <a:blip r:embed="rId3" cstate="print"/>
          <a:srcRect l="56240" t="45840" r="4760" b="27120"/>
          <a:stretch>
            <a:fillRect/>
          </a:stretch>
        </p:blipFill>
        <p:spPr bwMode="auto">
          <a:xfrm>
            <a:off x="5570529" y="2145177"/>
            <a:ext cx="3291854" cy="1711764"/>
          </a:xfrm>
          <a:prstGeom prst="rect">
            <a:avLst/>
          </a:prstGeom>
          <a:noFill/>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Content Placeholder 2"/>
          <p:cNvSpPr>
            <a:spLocks noGrp="1"/>
          </p:cNvSpPr>
          <p:nvPr>
            <p:ph idx="1"/>
          </p:nvPr>
        </p:nvSpPr>
        <p:spPr>
          <a:xfrm>
            <a:off x="428625" y="1714500"/>
            <a:ext cx="5708650" cy="4857750"/>
          </a:xfrm>
        </p:spPr>
        <p:txBody>
          <a:bodyPr/>
          <a:lstStyle/>
          <a:p>
            <a:r>
              <a:rPr lang="en-US" sz="2400" i="1" smtClean="0"/>
              <a:t>“Who has the most scientific knowledge of large-scale organization, collection, and access to information? Librarians! A librarian can take a book, put it somewhere, and then guarantee to find it again.” </a:t>
            </a:r>
          </a:p>
          <a:p>
            <a:r>
              <a:rPr lang="en-US" sz="1400" smtClean="0"/>
              <a:t>Peter Bol, Carswell Professor of East Asian Languages &amp; Civilization</a:t>
            </a:r>
            <a:endParaRPr lang="en-US" sz="2800" smtClean="0"/>
          </a:p>
          <a:p>
            <a:endParaRPr lang="en-US" sz="1400" smtClean="0"/>
          </a:p>
          <a:p>
            <a:pPr algn="r"/>
            <a:r>
              <a:rPr lang="en-US" sz="1200" b="0" smtClean="0"/>
              <a:t>(Shaw, Jonathan. 2010. Gutenberg: Harvard’s libraries deal with disruptive change. </a:t>
            </a:r>
            <a:r>
              <a:rPr lang="en-US" sz="1200" b="0" i="1" smtClean="0"/>
              <a:t>Harvard Magazine</a:t>
            </a:r>
            <a:r>
              <a:rPr lang="en-US" sz="1200" b="0" smtClean="0"/>
              <a:t>, May-June,  p. 36.)</a:t>
            </a:r>
          </a:p>
          <a:p>
            <a:endParaRPr lang="en-US" sz="2800" smtClean="0"/>
          </a:p>
          <a:p>
            <a:endParaRPr lang="en-US" sz="2800" smtClean="0"/>
          </a:p>
        </p:txBody>
      </p:sp>
      <p:pic>
        <p:nvPicPr>
          <p:cNvPr id="45059" name="Picture 4" descr="\\oclc\data\OCLCResearch\Dublin\Home\hoode\My Documents\My Pictures\Microsoft Clip Organizer\00396125.jpg"/>
          <p:cNvPicPr>
            <a:picLocks noChangeAspect="1" noChangeArrowheads="1"/>
          </p:cNvPicPr>
          <p:nvPr/>
        </p:nvPicPr>
        <p:blipFill>
          <a:blip r:embed="rId3" cstate="print"/>
          <a:srcRect/>
          <a:stretch>
            <a:fillRect/>
          </a:stretch>
        </p:blipFill>
        <p:spPr bwMode="auto">
          <a:xfrm>
            <a:off x="6438900" y="2286000"/>
            <a:ext cx="2276475" cy="3429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hangingPunct="1">
              <a:defRPr/>
            </a:pPr>
            <a:r>
              <a:rPr lang="en-US" sz="2800" dirty="0" smtClean="0"/>
              <a:t>Implications for Library Systems</a:t>
            </a:r>
            <a:endParaRPr lang="en-US" sz="2800" dirty="0"/>
          </a:p>
        </p:txBody>
      </p:sp>
      <p:sp>
        <p:nvSpPr>
          <p:cNvPr id="46083" name="Content Placeholder 2"/>
          <p:cNvSpPr>
            <a:spLocks noGrp="1"/>
          </p:cNvSpPr>
          <p:nvPr>
            <p:ph idx="1"/>
          </p:nvPr>
        </p:nvSpPr>
        <p:spPr>
          <a:xfrm>
            <a:off x="571500" y="1936750"/>
            <a:ext cx="4537075" cy="4235450"/>
          </a:xfrm>
        </p:spPr>
        <p:txBody>
          <a:bodyPr/>
          <a:lstStyle/>
          <a:p>
            <a:pPr eaLnBrk="1" hangingPunct="1">
              <a:lnSpc>
                <a:spcPct val="100000"/>
              </a:lnSpc>
            </a:pPr>
            <a:r>
              <a:rPr lang="en-US" sz="2400" smtClean="0"/>
              <a:t>Build on &amp; integrate search engine features</a:t>
            </a:r>
          </a:p>
          <a:p>
            <a:pPr eaLnBrk="1" hangingPunct="1">
              <a:lnSpc>
                <a:spcPct val="100000"/>
              </a:lnSpc>
            </a:pPr>
            <a:r>
              <a:rPr lang="en-US" sz="2400" smtClean="0"/>
              <a:t>Provide search help at time of need</a:t>
            </a:r>
          </a:p>
          <a:p>
            <a:pPr lvl="1" eaLnBrk="1" hangingPunct="1">
              <a:lnSpc>
                <a:spcPct val="100000"/>
              </a:lnSpc>
            </a:pPr>
            <a:r>
              <a:rPr lang="en-US" sz="2400" smtClean="0"/>
              <a:t>Chat &amp; IM help during search</a:t>
            </a:r>
          </a:p>
          <a:p>
            <a:pPr eaLnBrk="1" hangingPunct="1">
              <a:lnSpc>
                <a:spcPct val="100000"/>
              </a:lnSpc>
            </a:pPr>
            <a:r>
              <a:rPr lang="en-US" sz="2400" smtClean="0"/>
              <a:t>Adopt user-centered development approach</a:t>
            </a:r>
          </a:p>
          <a:p>
            <a:pPr lvl="1" eaLnBrk="1" hangingPunct="1">
              <a:lnSpc>
                <a:spcPct val="100000"/>
              </a:lnSpc>
              <a:buFontTx/>
              <a:buNone/>
            </a:pPr>
            <a:endParaRPr lang="en-US" sz="2400" smtClean="0"/>
          </a:p>
        </p:txBody>
      </p:sp>
      <p:pic>
        <p:nvPicPr>
          <p:cNvPr id="46084" name="Picture 6" descr="\\oclc\data\OCLCResearch\Dublin\Home\hoode\My Documents\My Pictures\Microsoft Clip Organizer\j0428592.jpg"/>
          <p:cNvPicPr>
            <a:picLocks noChangeAspect="1" noChangeArrowheads="1"/>
          </p:cNvPicPr>
          <p:nvPr/>
        </p:nvPicPr>
        <p:blipFill>
          <a:blip r:embed="rId3" cstate="print"/>
          <a:srcRect/>
          <a:stretch>
            <a:fillRect/>
          </a:stretch>
        </p:blipFill>
        <p:spPr bwMode="auto">
          <a:xfrm>
            <a:off x="5181600" y="2895600"/>
            <a:ext cx="3476625" cy="2286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a:xfrm>
            <a:off x="142875" y="142875"/>
            <a:ext cx="8137525" cy="1284288"/>
          </a:xfrm>
        </p:spPr>
        <p:txBody>
          <a:bodyPr/>
          <a:lstStyle/>
          <a:p>
            <a:pPr eaLnBrk="1" hangingPunct="1">
              <a:defRPr/>
            </a:pPr>
            <a:r>
              <a:rPr lang="en-US" sz="2800" dirty="0" smtClean="0"/>
              <a:t>Towards a Profile of the Researcher of Today: </a:t>
            </a:r>
            <a:br>
              <a:rPr lang="en-US" sz="2800" dirty="0" smtClean="0"/>
            </a:br>
            <a:r>
              <a:rPr lang="en-US" sz="2800" dirty="0" smtClean="0"/>
              <a:t>What Can We Learn from JISC Projects?</a:t>
            </a:r>
          </a:p>
        </p:txBody>
      </p:sp>
      <p:sp>
        <p:nvSpPr>
          <p:cNvPr id="28675" name="Content Placeholder 2"/>
          <p:cNvSpPr>
            <a:spLocks noGrp="1"/>
          </p:cNvSpPr>
          <p:nvPr>
            <p:ph idx="1"/>
          </p:nvPr>
        </p:nvSpPr>
        <p:spPr>
          <a:xfrm>
            <a:off x="455613" y="1828800"/>
            <a:ext cx="5402262" cy="4314825"/>
          </a:xfrm>
        </p:spPr>
        <p:txBody>
          <a:bodyPr/>
          <a:lstStyle/>
          <a:p>
            <a:pPr eaLnBrk="1" hangingPunct="1"/>
            <a:r>
              <a:rPr lang="en-US" sz="1800" smtClean="0"/>
              <a:t>Digital Information Seekers: </a:t>
            </a:r>
            <a:br>
              <a:rPr lang="en-US" sz="1800" smtClean="0"/>
            </a:br>
            <a:r>
              <a:rPr lang="en-US" sz="1800" smtClean="0"/>
              <a:t>Report of findings from selected OCLC, JISC &amp; RIN User Behaviour Projec</a:t>
            </a:r>
          </a:p>
          <a:p>
            <a:pPr eaLnBrk="1" hangingPunct="1"/>
            <a:r>
              <a:rPr lang="en-US" sz="1600" smtClean="0"/>
              <a:t>Funded by JISC</a:t>
            </a:r>
          </a:p>
          <a:p>
            <a:pPr eaLnBrk="1" hangingPunct="1"/>
            <a:r>
              <a:rPr lang="en-US" sz="1600" smtClean="0"/>
              <a:t>Analysis of 12 user behaviour studies</a:t>
            </a:r>
          </a:p>
          <a:p>
            <a:pPr lvl="1" eaLnBrk="1" hangingPunct="1"/>
            <a:r>
              <a:rPr lang="en-US" sz="1400" smtClean="0"/>
              <a:t>Conducted in US and UK</a:t>
            </a:r>
          </a:p>
          <a:p>
            <a:pPr lvl="1" eaLnBrk="1" hangingPunct="1"/>
            <a:r>
              <a:rPr lang="en-US" sz="1400" smtClean="0"/>
              <a:t>Published within last 5 years</a:t>
            </a:r>
          </a:p>
          <a:p>
            <a:pPr lvl="1" eaLnBrk="1" hangingPunct="1"/>
            <a:r>
              <a:rPr lang="en-US" sz="1400" smtClean="0"/>
              <a:t>Synthesis</a:t>
            </a:r>
          </a:p>
          <a:p>
            <a:pPr lvl="2" eaLnBrk="1" hangingPunct="1"/>
            <a:r>
              <a:rPr lang="en-US" sz="1400" smtClean="0"/>
              <a:t>Better understand user information-seeking behaviour</a:t>
            </a:r>
          </a:p>
          <a:p>
            <a:pPr lvl="2" eaLnBrk="1" hangingPunct="1"/>
            <a:r>
              <a:rPr lang="en-US" sz="1400" smtClean="0"/>
              <a:t>Identify issues for development of user-focused services and systems</a:t>
            </a:r>
          </a:p>
        </p:txBody>
      </p:sp>
      <p:pic>
        <p:nvPicPr>
          <p:cNvPr id="28676" name="Picture 7" descr="\\oclc\data\OCLCResearch\Dublin\Home\hoode\My Documents\My Pictures\Microsoft Clip Organizer\00443455.jpg"/>
          <p:cNvPicPr>
            <a:picLocks noChangeAspect="1" noChangeArrowheads="1"/>
          </p:cNvPicPr>
          <p:nvPr/>
        </p:nvPicPr>
        <p:blipFill>
          <a:blip r:embed="rId3" cstate="print"/>
          <a:srcRect/>
          <a:stretch>
            <a:fillRect/>
          </a:stretch>
        </p:blipFill>
        <p:spPr bwMode="auto">
          <a:xfrm>
            <a:off x="6000750" y="2714625"/>
            <a:ext cx="2822575" cy="3429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Does This Mean for Libraries?</a:t>
            </a:r>
            <a:endParaRPr lang="en-US" dirty="0"/>
          </a:p>
        </p:txBody>
      </p:sp>
      <p:sp>
        <p:nvSpPr>
          <p:cNvPr id="3" name="Content Placeholder 2"/>
          <p:cNvSpPr>
            <a:spLocks noGrp="1"/>
          </p:cNvSpPr>
          <p:nvPr>
            <p:ph idx="1"/>
          </p:nvPr>
        </p:nvSpPr>
        <p:spPr>
          <a:xfrm>
            <a:off x="720725" y="1936750"/>
            <a:ext cx="3422650" cy="4202113"/>
          </a:xfrm>
        </p:spPr>
        <p:txBody>
          <a:bodyPr/>
          <a:lstStyle/>
          <a:p>
            <a:pPr marL="469900" indent="-457200">
              <a:buClrTx/>
              <a:buAutoNum type="arabicPeriod"/>
            </a:pPr>
            <a:endParaRPr lang="en-US" dirty="0" smtClean="0"/>
          </a:p>
          <a:p>
            <a:pPr marL="469900" indent="-457200">
              <a:buClrTx/>
              <a:buFont typeface="Arial" pitchFamily="34" charset="0"/>
              <a:buChar char="•"/>
            </a:pPr>
            <a:r>
              <a:rPr lang="en-US" sz="2400" dirty="0" smtClean="0"/>
              <a:t>Keep talking</a:t>
            </a:r>
          </a:p>
          <a:p>
            <a:pPr marL="469900" indent="-457200">
              <a:buClrTx/>
              <a:buFont typeface="Arial" pitchFamily="34" charset="0"/>
              <a:buChar char="•"/>
            </a:pPr>
            <a:r>
              <a:rPr lang="en-US" sz="2400" dirty="0" smtClean="0"/>
              <a:t>Keep moving</a:t>
            </a:r>
          </a:p>
          <a:p>
            <a:pPr marL="469900" indent="-457200">
              <a:buClrTx/>
              <a:buFont typeface="Arial" pitchFamily="34" charset="0"/>
              <a:buChar char="•"/>
            </a:pPr>
            <a:r>
              <a:rPr lang="en-US" sz="2400" dirty="0" smtClean="0"/>
              <a:t>Keep the gates open</a:t>
            </a:r>
          </a:p>
          <a:p>
            <a:pPr marL="469900" indent="-457200">
              <a:buClrTx/>
              <a:buFont typeface="Arial" pitchFamily="34" charset="0"/>
              <a:buChar char="•"/>
            </a:pPr>
            <a:r>
              <a:rPr lang="en-US" sz="2400" dirty="0" smtClean="0"/>
              <a:t>Keep it simple</a:t>
            </a:r>
            <a:endParaRPr lang="en-US" sz="2400" dirty="0"/>
          </a:p>
        </p:txBody>
      </p:sp>
      <p:pic>
        <p:nvPicPr>
          <p:cNvPr id="1028" name="Picture 4" descr="\\oclc\data\OCLCResearch\Dublin\Home\hoode\My Documents\My Pictures\Microsoft Clip Organizer\00049652.jpg"/>
          <p:cNvPicPr>
            <a:picLocks noChangeAspect="1" noChangeArrowheads="1"/>
          </p:cNvPicPr>
          <p:nvPr/>
        </p:nvPicPr>
        <p:blipFill>
          <a:blip r:embed="rId3" cstate="print"/>
          <a:srcRect t="29707" r="33333" b="6470"/>
          <a:stretch>
            <a:fillRect/>
          </a:stretch>
        </p:blipFill>
        <p:spPr bwMode="auto">
          <a:xfrm>
            <a:off x="5372100" y="1714500"/>
            <a:ext cx="3200400" cy="45720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 calcmode="lin" valueType="num">
                                      <p:cBhvr additive="base">
                                        <p:cTn id="25" dur="500" fill="hold"/>
                                        <p:tgtEl>
                                          <p:spTgt spid="3">
                                            <p:txEl>
                                              <p:pRg st="4" end="4"/>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3">
                                            <p:txEl>
                                              <p:pRg st="4" end="4"/>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itle 1"/>
          <p:cNvSpPr>
            <a:spLocks noGrp="1"/>
          </p:cNvSpPr>
          <p:nvPr>
            <p:ph type="title"/>
          </p:nvPr>
        </p:nvSpPr>
        <p:spPr/>
        <p:txBody>
          <a:bodyPr/>
          <a:lstStyle/>
          <a:p>
            <a:pPr eaLnBrk="1" hangingPunct="1">
              <a:defRPr/>
            </a:pPr>
            <a:r>
              <a:rPr lang="en-US" sz="2800" dirty="0" smtClean="0"/>
              <a:t>Notes</a:t>
            </a:r>
          </a:p>
        </p:txBody>
      </p:sp>
      <p:sp>
        <p:nvSpPr>
          <p:cNvPr id="47107" name="Content Placeholder 2"/>
          <p:cNvSpPr>
            <a:spLocks noGrp="1"/>
          </p:cNvSpPr>
          <p:nvPr>
            <p:ph idx="1"/>
          </p:nvPr>
        </p:nvSpPr>
        <p:spPr>
          <a:xfrm>
            <a:off x="381000" y="1676400"/>
            <a:ext cx="8534400" cy="4419600"/>
          </a:xfrm>
        </p:spPr>
        <p:txBody>
          <a:bodyPr/>
          <a:lstStyle/>
          <a:p>
            <a:pPr eaLnBrk="1" hangingPunct="1">
              <a:buFont typeface="Wingdings" pitchFamily="2" charset="2"/>
              <a:buNone/>
            </a:pPr>
            <a:r>
              <a:rPr lang="en-US" sz="2400" smtClean="0"/>
              <a:t>Connaway, L.S., &amp; Dickey, T.J. (2010). </a:t>
            </a:r>
            <a:r>
              <a:rPr lang="en-US" sz="2400" i="1" smtClean="0"/>
              <a:t>Digital information seekers: Report of findings from selected OCLC, RIN, and JISC user behavior projects. </a:t>
            </a:r>
            <a:r>
              <a:rPr lang="en-US" sz="2400" u="sng" smtClean="0">
                <a:hlinkClick r:id="rId3"/>
              </a:rPr>
              <a:t>http://www.jisc.ac.uk/media/documents/publications/reports/2010/digitalinformationseekerreport.pdf</a:t>
            </a:r>
            <a:endParaRPr lang="en-US" sz="2400" smtClean="0"/>
          </a:p>
          <a:p>
            <a:pPr eaLnBrk="1" hangingPunct="1">
              <a:lnSpc>
                <a:spcPct val="80000"/>
              </a:lnSpc>
            </a:pPr>
            <a:r>
              <a:rPr lang="en-US" sz="2400" smtClean="0"/>
              <a:t>Funded by JISC</a:t>
            </a:r>
          </a:p>
          <a:p>
            <a:pPr eaLnBrk="1" hangingPunct="1">
              <a:lnSpc>
                <a:spcPct val="80000"/>
              </a:lnSpc>
            </a:pPr>
            <a:r>
              <a:rPr lang="en-US" sz="2400" smtClean="0"/>
              <a:t>Project Web Site URL: </a:t>
            </a:r>
          </a:p>
          <a:p>
            <a:pPr lvl="1" eaLnBrk="1" hangingPunct="1">
              <a:lnSpc>
                <a:spcPct val="80000"/>
              </a:lnSpc>
              <a:buFont typeface="Wingdings" pitchFamily="2" charset="2"/>
              <a:buNone/>
            </a:pPr>
            <a:r>
              <a:rPr lang="en-US" sz="2400" u="sng" smtClean="0">
                <a:hlinkClick r:id="rId4"/>
              </a:rPr>
              <a:t>http://www.jisc.ac.uk/publications/reports/2010/digitalinformationseekers.aspx</a:t>
            </a:r>
            <a:r>
              <a:rPr lang="en-US" sz="2400" smtClean="0"/>
              <a:t>  </a:t>
            </a:r>
          </a:p>
          <a:p>
            <a:pPr eaLnBrk="1" hangingPunct="1"/>
            <a:endParaRPr lang="en-US" sz="2400" smtClean="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ctrTitle"/>
          </p:nvPr>
        </p:nvSpPr>
        <p:spPr>
          <a:xfrm>
            <a:off x="838200" y="1066800"/>
            <a:ext cx="7239000" cy="989013"/>
          </a:xfrm>
        </p:spPr>
        <p:txBody>
          <a:bodyPr/>
          <a:lstStyle/>
          <a:p>
            <a:pPr algn="ctr" eaLnBrk="1" hangingPunct="1">
              <a:defRPr/>
            </a:pPr>
            <a:r>
              <a:rPr lang="en-US" sz="4800" dirty="0" smtClean="0"/>
              <a:t>Questions &amp; Comments</a:t>
            </a:r>
          </a:p>
        </p:txBody>
      </p:sp>
      <p:sp>
        <p:nvSpPr>
          <p:cNvPr id="48131" name="Rectangle 3"/>
          <p:cNvSpPr>
            <a:spLocks noGrp="1" noChangeArrowheads="1"/>
          </p:cNvSpPr>
          <p:nvPr>
            <p:ph type="subTitle" idx="1"/>
          </p:nvPr>
        </p:nvSpPr>
        <p:spPr>
          <a:xfrm>
            <a:off x="5486400" y="4724400"/>
            <a:ext cx="3276600" cy="1219200"/>
          </a:xfrm>
        </p:spPr>
        <p:txBody>
          <a:bodyPr/>
          <a:lstStyle/>
          <a:p>
            <a:pPr algn="r" eaLnBrk="1" hangingPunct="1"/>
            <a:r>
              <a:rPr lang="en-US" smtClean="0"/>
              <a:t>Lynn Silipigni Connaway</a:t>
            </a:r>
          </a:p>
          <a:p>
            <a:pPr algn="r" eaLnBrk="1" hangingPunct="1"/>
            <a:r>
              <a:rPr lang="en-US" smtClean="0">
                <a:hlinkClick r:id="rId3"/>
              </a:rPr>
              <a:t>connawal@oclc.org</a:t>
            </a:r>
            <a:endParaRPr lang="en-US" smtClean="0"/>
          </a:p>
          <a:p>
            <a:pPr algn="r" eaLnBrk="1" hangingPunct="1"/>
            <a:endParaRPr lang="en-US" smtClean="0"/>
          </a:p>
          <a:p>
            <a:pPr algn="r" eaLnBrk="1" hangingPunct="1"/>
            <a:endParaRPr lang="en-US" smtClean="0">
              <a:solidFill>
                <a:srgbClr val="C00000"/>
              </a:solidFill>
            </a:endParaRPr>
          </a:p>
        </p:txBody>
      </p:sp>
      <p:pic>
        <p:nvPicPr>
          <p:cNvPr id="48132" name="Picture 6" descr="\\oclc\data\OCLCResearch\Dublin\Home\hoode\My Documents\My Pictures\Microsoft Clip Organizer\00431512.png"/>
          <p:cNvPicPr>
            <a:picLocks noChangeAspect="1" noChangeArrowheads="1"/>
          </p:cNvPicPr>
          <p:nvPr/>
        </p:nvPicPr>
        <p:blipFill>
          <a:blip r:embed="rId4" cstate="print"/>
          <a:srcRect/>
          <a:stretch>
            <a:fillRect/>
          </a:stretch>
        </p:blipFill>
        <p:spPr bwMode="auto">
          <a:xfrm>
            <a:off x="3673475" y="2935288"/>
            <a:ext cx="1965325" cy="19653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Picture 2" descr="http://www.sxc.hu/pic/l/a/ar/arinas74/1208422_89744071.jpg"/>
          <p:cNvPicPr>
            <a:picLocks noChangeAspect="1" noChangeArrowheads="1"/>
          </p:cNvPicPr>
          <p:nvPr/>
        </p:nvPicPr>
        <p:blipFill>
          <a:blip r:embed="rId3" cstate="print"/>
          <a:srcRect/>
          <a:stretch>
            <a:fillRect/>
          </a:stretch>
        </p:blipFill>
        <p:spPr bwMode="auto">
          <a:xfrm>
            <a:off x="3124200" y="4479925"/>
            <a:ext cx="3149600" cy="2092325"/>
          </a:xfrm>
          <a:prstGeom prst="rect">
            <a:avLst/>
          </a:prstGeom>
          <a:noFill/>
          <a:ln w="9525">
            <a:noFill/>
            <a:miter lim="800000"/>
            <a:headEnd/>
            <a:tailEnd/>
          </a:ln>
        </p:spPr>
      </p:pic>
      <p:sp>
        <p:nvSpPr>
          <p:cNvPr id="6" name="Rectangle 5"/>
          <p:cNvSpPr/>
          <p:nvPr/>
        </p:nvSpPr>
        <p:spPr>
          <a:xfrm>
            <a:off x="457200" y="1600200"/>
            <a:ext cx="8229600" cy="1816100"/>
          </a:xfrm>
          <a:prstGeom prst="rect">
            <a:avLst/>
          </a:prstGeom>
        </p:spPr>
        <p:txBody>
          <a:bodyPr>
            <a:spAutoFit/>
          </a:bodyPr>
          <a:lstStyle/>
          <a:p>
            <a:pPr>
              <a:defRPr/>
            </a:pPr>
            <a:r>
              <a:rPr lang="en-US" sz="2400" i="1" dirty="0">
                <a:latin typeface="+mn-lt"/>
                <a:cs typeface="Arial" pitchFamily="34" charset="0"/>
              </a:rPr>
              <a:t>“The majority of researchers in all disciplines have adapted readily to the widespread availability of digital content, accessible directly from their desktops.”</a:t>
            </a:r>
            <a:endParaRPr lang="en-US" sz="2400" dirty="0">
              <a:latin typeface="+mj-lt"/>
              <a:cs typeface="Arial" pitchFamily="34" charset="0"/>
            </a:endParaRPr>
          </a:p>
        </p:txBody>
      </p:sp>
      <p:sp>
        <p:nvSpPr>
          <p:cNvPr id="29700" name="TextBox 4"/>
          <p:cNvSpPr txBox="1">
            <a:spLocks noChangeArrowheads="1"/>
          </p:cNvSpPr>
          <p:nvPr/>
        </p:nvSpPr>
        <p:spPr bwMode="auto">
          <a:xfrm>
            <a:off x="685800" y="3548063"/>
            <a:ext cx="8001000" cy="738187"/>
          </a:xfrm>
          <a:prstGeom prst="rect">
            <a:avLst/>
          </a:prstGeom>
          <a:noFill/>
          <a:ln w="9525">
            <a:noFill/>
            <a:miter lim="800000"/>
            <a:headEnd/>
            <a:tailEnd/>
          </a:ln>
        </p:spPr>
        <p:txBody>
          <a:bodyPr>
            <a:spAutoFit/>
          </a:bodyPr>
          <a:lstStyle/>
          <a:p>
            <a:pPr algn="r"/>
            <a:r>
              <a:rPr lang="en-US" sz="1200">
                <a:cs typeface="Arial" charset="0"/>
              </a:rPr>
              <a:t>(</a:t>
            </a:r>
            <a:r>
              <a:rPr lang="en-US" sz="1200"/>
              <a:t>Consortium of University Research Libraries, and Research Information Network. 2007. </a:t>
            </a:r>
            <a:r>
              <a:rPr lang="en-US" sz="1200" i="1"/>
              <a:t>Researchers' use of academic libraries and their services: A report. </a:t>
            </a:r>
            <a:r>
              <a:rPr lang="en-US" sz="1200"/>
              <a:t>London: Research Information Network and Consortium of University Research Libraries (CURL), </a:t>
            </a:r>
            <a:r>
              <a:rPr lang="en-US" sz="1200">
                <a:cs typeface="Arial" charset="0"/>
              </a:rPr>
              <a:t>p. 23)</a:t>
            </a:r>
            <a:endParaRPr lang="en-US" sz="1200"/>
          </a:p>
        </p:txBody>
      </p:sp>
      <p:sp>
        <p:nvSpPr>
          <p:cNvPr id="7" name="Title 1"/>
          <p:cNvSpPr txBox="1">
            <a:spLocks/>
          </p:cNvSpPr>
          <p:nvPr/>
        </p:nvSpPr>
        <p:spPr bwMode="auto">
          <a:xfrm>
            <a:off x="434975" y="147638"/>
            <a:ext cx="6989763" cy="1284287"/>
          </a:xfrm>
          <a:prstGeom prst="rect">
            <a:avLst/>
          </a:prstGeom>
          <a:noFill/>
          <a:ln w="9525">
            <a:noFill/>
            <a:miter lim="800000"/>
            <a:headEnd/>
            <a:tailEnd/>
          </a:ln>
          <a:effectLst>
            <a:outerShdw dist="35921" dir="2700000" algn="ctr" rotWithShape="0">
              <a:srgbClr val="144A6F"/>
            </a:outerShdw>
          </a:effectLst>
        </p:spPr>
        <p:txBody>
          <a:bodyPr anchor="ctr"/>
          <a:lstStyle/>
          <a:p>
            <a:pPr>
              <a:defRPr/>
            </a:pPr>
            <a:r>
              <a:rPr lang="en-US" sz="2800" kern="0" dirty="0">
                <a:solidFill>
                  <a:srgbClr val="FFFFFF"/>
                </a:solidFill>
                <a:latin typeface="Trebuchet MS"/>
                <a:ea typeface="ＭＳ Ｐゴシック" pitchFamily="-112" charset="-128"/>
                <a:cs typeface="+mj-cs"/>
              </a:rPr>
              <a:t>Common Findings:</a:t>
            </a:r>
            <a:br>
              <a:rPr lang="en-US" sz="2800" kern="0" dirty="0">
                <a:solidFill>
                  <a:srgbClr val="FFFFFF"/>
                </a:solidFill>
                <a:latin typeface="Trebuchet MS"/>
                <a:ea typeface="ＭＳ Ｐゴシック" pitchFamily="-112" charset="-128"/>
                <a:cs typeface="+mj-cs"/>
              </a:rPr>
            </a:br>
            <a:r>
              <a:rPr lang="en-US" sz="2800" kern="0" dirty="0">
                <a:solidFill>
                  <a:srgbClr val="FFFFFF"/>
                </a:solidFill>
                <a:latin typeface="Trebuchet MS"/>
                <a:ea typeface="ＭＳ Ｐゴシック" pitchFamily="-112" charset="-128"/>
                <a:cs typeface="+mj-cs"/>
              </a:rPr>
              <a:t>User Behaviors</a:t>
            </a:r>
            <a:endParaRPr lang="en-US" sz="2800" kern="0" dirty="0">
              <a:solidFill>
                <a:schemeClr val="bg1"/>
              </a:solidFill>
              <a:latin typeface="+mj-lt"/>
              <a:ea typeface="+mj-ea"/>
              <a:cs typeface="+mj-cs"/>
            </a:endParaRPr>
          </a:p>
        </p:txBody>
      </p:sp>
    </p:spTree>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eaLnBrk="1" hangingPunct="1">
              <a:lnSpc>
                <a:spcPct val="120000"/>
              </a:lnSpc>
              <a:spcBef>
                <a:spcPct val="50000"/>
              </a:spcBef>
              <a:defRPr/>
            </a:pPr>
            <a:r>
              <a:rPr lang="en-US" sz="2800" dirty="0" smtClean="0">
                <a:solidFill>
                  <a:srgbClr val="FFFFFF"/>
                </a:solidFill>
                <a:ea typeface="ＭＳ Ｐゴシック" pitchFamily="-112" charset="-128"/>
                <a:cs typeface="+mn-cs"/>
              </a:rPr>
              <a:t>Common Findings:</a:t>
            </a:r>
            <a:br>
              <a:rPr lang="en-US" sz="2800" dirty="0" smtClean="0">
                <a:solidFill>
                  <a:srgbClr val="FFFFFF"/>
                </a:solidFill>
                <a:ea typeface="ＭＳ Ｐゴシック" pitchFamily="-112" charset="-128"/>
                <a:cs typeface="+mn-cs"/>
              </a:rPr>
            </a:br>
            <a:r>
              <a:rPr lang="en-US" sz="2800" dirty="0" smtClean="0">
                <a:solidFill>
                  <a:srgbClr val="FFFFFF"/>
                </a:solidFill>
                <a:ea typeface="ＭＳ Ｐゴシック" pitchFamily="-112" charset="-128"/>
                <a:cs typeface="+mn-cs"/>
              </a:rPr>
              <a:t>User Behaviors</a:t>
            </a:r>
            <a:endParaRPr lang="en-US" sz="2800" dirty="0">
              <a:solidFill>
                <a:srgbClr val="FFFFFF"/>
              </a:solidFill>
              <a:ea typeface="+mn-ea"/>
              <a:cs typeface="+mn-cs"/>
            </a:endParaRPr>
          </a:p>
        </p:txBody>
      </p:sp>
      <p:sp>
        <p:nvSpPr>
          <p:cNvPr id="30723" name="Content Placeholder 2"/>
          <p:cNvSpPr>
            <a:spLocks noGrp="1"/>
          </p:cNvSpPr>
          <p:nvPr>
            <p:ph idx="1"/>
          </p:nvPr>
        </p:nvSpPr>
        <p:spPr>
          <a:xfrm>
            <a:off x="457200" y="1676400"/>
            <a:ext cx="4953000" cy="4800600"/>
          </a:xfrm>
        </p:spPr>
        <p:txBody>
          <a:bodyPr/>
          <a:lstStyle/>
          <a:p>
            <a:pPr eaLnBrk="1" hangingPunct="1">
              <a:buFontTx/>
              <a:buChar char="•"/>
            </a:pPr>
            <a:r>
              <a:rPr lang="en-US" sz="2400" smtClean="0">
                <a:solidFill>
                  <a:srgbClr val="FF6600"/>
                </a:solidFill>
                <a:cs typeface="Arial" charset="0"/>
              </a:rPr>
              <a:t>Convenience</a:t>
            </a:r>
            <a:r>
              <a:rPr lang="en-US" sz="2400" smtClean="0">
                <a:solidFill>
                  <a:srgbClr val="FF9933"/>
                </a:solidFill>
                <a:cs typeface="Arial" charset="0"/>
              </a:rPr>
              <a:t> </a:t>
            </a:r>
            <a:r>
              <a:rPr lang="en-US" sz="2400" smtClean="0">
                <a:cs typeface="Arial" charset="0"/>
              </a:rPr>
              <a:t>dictates choice between physical &amp; virtual library</a:t>
            </a:r>
          </a:p>
          <a:p>
            <a:pPr eaLnBrk="1" hangingPunct="1">
              <a:buFontTx/>
              <a:buChar char="•"/>
            </a:pPr>
            <a:r>
              <a:rPr lang="en-US" sz="2400" smtClean="0">
                <a:cs typeface="Arial" charset="0"/>
              </a:rPr>
              <a:t>Very little time using content</a:t>
            </a:r>
          </a:p>
          <a:p>
            <a:pPr eaLnBrk="1" hangingPunct="1">
              <a:buFontTx/>
              <a:buChar char="•"/>
            </a:pPr>
            <a:r>
              <a:rPr lang="en-US" sz="2400" smtClean="0">
                <a:cs typeface="Arial" charset="0"/>
              </a:rPr>
              <a:t>“Squirreling” of downloads</a:t>
            </a:r>
          </a:p>
          <a:p>
            <a:pPr eaLnBrk="1" hangingPunct="1">
              <a:buFontTx/>
              <a:buChar char="•"/>
            </a:pPr>
            <a:r>
              <a:rPr lang="en-US" sz="2400" smtClean="0">
                <a:cs typeface="Arial" charset="0"/>
              </a:rPr>
              <a:t>Prefer quick chunks of information</a:t>
            </a:r>
          </a:p>
          <a:p>
            <a:pPr eaLnBrk="1" hangingPunct="1">
              <a:buFontTx/>
              <a:buChar char="•"/>
            </a:pPr>
            <a:r>
              <a:rPr lang="en-US" sz="2400" smtClean="0">
                <a:cs typeface="Arial" charset="0"/>
              </a:rPr>
              <a:t>Visit only a few minutes</a:t>
            </a:r>
          </a:p>
          <a:p>
            <a:pPr eaLnBrk="1" hangingPunct="1">
              <a:buFontTx/>
              <a:buChar char="•"/>
            </a:pPr>
            <a:r>
              <a:rPr lang="en-US" sz="2400" smtClean="0">
                <a:cs typeface="Arial" charset="0"/>
              </a:rPr>
              <a:t>Use basic search</a:t>
            </a:r>
          </a:p>
        </p:txBody>
      </p:sp>
      <p:pic>
        <p:nvPicPr>
          <p:cNvPr id="3074" name="Picture 2" descr="C:\Users\hoode\AppData\Local\Temp\MP900405468.JPG"/>
          <p:cNvPicPr>
            <a:picLocks noChangeAspect="1" noChangeArrowheads="1"/>
          </p:cNvPicPr>
          <p:nvPr/>
        </p:nvPicPr>
        <p:blipFill>
          <a:blip r:embed="rId3" cstate="print"/>
          <a:srcRect/>
          <a:stretch>
            <a:fillRect/>
          </a:stretch>
        </p:blipFill>
        <p:spPr bwMode="auto">
          <a:xfrm>
            <a:off x="5056999" y="2430471"/>
            <a:ext cx="3794411" cy="2710293"/>
          </a:xfrm>
          <a:prstGeom prst="rect">
            <a:avLst/>
          </a:prstGeom>
          <a:noFill/>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Content Placeholder 2"/>
          <p:cNvSpPr>
            <a:spLocks noGrp="1"/>
          </p:cNvSpPr>
          <p:nvPr>
            <p:ph idx="1"/>
          </p:nvPr>
        </p:nvSpPr>
        <p:spPr>
          <a:xfrm>
            <a:off x="304800" y="1905000"/>
            <a:ext cx="4724400" cy="4191000"/>
          </a:xfrm>
        </p:spPr>
        <p:txBody>
          <a:bodyPr/>
          <a:lstStyle/>
          <a:p>
            <a:pPr eaLnBrk="1" hangingPunct="1">
              <a:buFontTx/>
              <a:buChar char="•"/>
            </a:pPr>
            <a:r>
              <a:rPr lang="en-US" sz="2400" dirty="0" smtClean="0">
                <a:cs typeface="Arial" charset="0"/>
              </a:rPr>
              <a:t>Use snippets from e-books</a:t>
            </a:r>
          </a:p>
          <a:p>
            <a:pPr eaLnBrk="1" hangingPunct="1">
              <a:buFontTx/>
              <a:buChar char="•"/>
            </a:pPr>
            <a:r>
              <a:rPr lang="en-US" sz="2400" dirty="0" smtClean="0">
                <a:cs typeface="Arial" charset="0"/>
              </a:rPr>
              <a:t>View only a few pages</a:t>
            </a:r>
          </a:p>
          <a:p>
            <a:pPr eaLnBrk="1" hangingPunct="1">
              <a:buFontTx/>
              <a:buChar char="•"/>
            </a:pPr>
            <a:r>
              <a:rPr lang="en-US" sz="2400" dirty="0" smtClean="0">
                <a:cs typeface="Arial" charset="0"/>
              </a:rPr>
              <a:t>Short visits</a:t>
            </a:r>
          </a:p>
          <a:p>
            <a:pPr eaLnBrk="1" hangingPunct="1">
              <a:buFontTx/>
              <a:buChar char="•"/>
            </a:pPr>
            <a:r>
              <a:rPr lang="en-US" sz="2400" dirty="0" smtClean="0">
                <a:cs typeface="Arial" charset="0"/>
              </a:rPr>
              <a:t>Simple searching of Google-like interfaces</a:t>
            </a:r>
          </a:p>
          <a:p>
            <a:pPr eaLnBrk="1" hangingPunct="1">
              <a:buFontTx/>
              <a:buChar char="•"/>
            </a:pPr>
            <a:r>
              <a:rPr lang="en-US" sz="2400" dirty="0" smtClean="0">
                <a:cs typeface="Arial" charset="0"/>
              </a:rPr>
              <a:t>Power browsing</a:t>
            </a:r>
          </a:p>
          <a:p>
            <a:pPr eaLnBrk="1" hangingPunct="1">
              <a:buFontTx/>
              <a:buChar char="•"/>
            </a:pPr>
            <a:r>
              <a:rPr lang="en-US" sz="2400" dirty="0" smtClean="0"/>
              <a:t>Value human resources</a:t>
            </a:r>
          </a:p>
          <a:p>
            <a:pPr eaLnBrk="1" hangingPunct="1">
              <a:buFontTx/>
              <a:buChar char="•"/>
            </a:pPr>
            <a:endParaRPr lang="en-US" sz="2400" dirty="0" smtClean="0">
              <a:latin typeface="Arial" charset="0"/>
              <a:cs typeface="Arial" charset="0"/>
            </a:endParaRPr>
          </a:p>
        </p:txBody>
      </p:sp>
      <p:sp>
        <p:nvSpPr>
          <p:cNvPr id="5" name="Title 1"/>
          <p:cNvSpPr txBox="1">
            <a:spLocks/>
          </p:cNvSpPr>
          <p:nvPr/>
        </p:nvSpPr>
        <p:spPr bwMode="auto">
          <a:xfrm>
            <a:off x="434975" y="147638"/>
            <a:ext cx="6989763" cy="1284287"/>
          </a:xfrm>
          <a:prstGeom prst="rect">
            <a:avLst/>
          </a:prstGeom>
          <a:noFill/>
          <a:ln w="9525">
            <a:noFill/>
            <a:miter lim="800000"/>
            <a:headEnd/>
            <a:tailEnd/>
          </a:ln>
          <a:effectLst>
            <a:outerShdw dist="35921" dir="2700000" algn="ctr" rotWithShape="0">
              <a:srgbClr val="144A6F"/>
            </a:outerShdw>
          </a:effectLst>
        </p:spPr>
        <p:txBody>
          <a:bodyPr anchor="ctr"/>
          <a:lstStyle/>
          <a:p>
            <a:pPr>
              <a:defRPr/>
            </a:pPr>
            <a:r>
              <a:rPr lang="en-US" sz="2800" kern="0" dirty="0">
                <a:solidFill>
                  <a:srgbClr val="FFFFFF"/>
                </a:solidFill>
                <a:latin typeface="Trebuchet MS"/>
                <a:ea typeface="ＭＳ Ｐゴシック" pitchFamily="-112" charset="-128"/>
                <a:cs typeface="+mj-cs"/>
              </a:rPr>
              <a:t>Common Findings:</a:t>
            </a:r>
            <a:br>
              <a:rPr lang="en-US" sz="2800" kern="0" dirty="0">
                <a:solidFill>
                  <a:srgbClr val="FFFFFF"/>
                </a:solidFill>
                <a:latin typeface="Trebuchet MS"/>
                <a:ea typeface="ＭＳ Ｐゴシック" pitchFamily="-112" charset="-128"/>
                <a:cs typeface="+mj-cs"/>
              </a:rPr>
            </a:br>
            <a:r>
              <a:rPr lang="en-US" sz="2800" kern="0" dirty="0">
                <a:solidFill>
                  <a:srgbClr val="FFFFFF"/>
                </a:solidFill>
                <a:latin typeface="Trebuchet MS"/>
                <a:ea typeface="ＭＳ Ｐゴシック" pitchFamily="-112" charset="-128"/>
                <a:cs typeface="+mj-cs"/>
              </a:rPr>
              <a:t>User Behaviors</a:t>
            </a:r>
            <a:endParaRPr lang="en-US" sz="2800" kern="0" dirty="0">
              <a:solidFill>
                <a:schemeClr val="bg1"/>
              </a:solidFill>
              <a:latin typeface="+mj-lt"/>
              <a:ea typeface="+mj-ea"/>
              <a:cs typeface="+mj-cs"/>
            </a:endParaRPr>
          </a:p>
        </p:txBody>
      </p:sp>
      <p:sp>
        <p:nvSpPr>
          <p:cNvPr id="37890" name="AutoShape 2" descr="https://dl-web.dropbox.com/get/Library%20Photos/Auckland%20Uni%20Library/DSC05721.JPG?w=86888194"/>
          <p:cNvSpPr>
            <a:spLocks noChangeAspect="1" noChangeArrowheads="1"/>
          </p:cNvSpPr>
          <p:nvPr/>
        </p:nvSpPr>
        <p:spPr bwMode="auto">
          <a:xfrm>
            <a:off x="155575" y="-3436938"/>
            <a:ext cx="9563100" cy="7172326"/>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37892" name="AutoShape 4" descr="https://dl-web.dropbox.com/get/Library%20Photos/Auckland%20Uni%20Library/DSC05721.JPG?w=86888194"/>
          <p:cNvSpPr>
            <a:spLocks noChangeAspect="1" noChangeArrowheads="1"/>
          </p:cNvSpPr>
          <p:nvPr/>
        </p:nvSpPr>
        <p:spPr bwMode="auto">
          <a:xfrm>
            <a:off x="155575" y="-3436938"/>
            <a:ext cx="9563100" cy="7172326"/>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37894" name="AutoShape 6" descr="https://dl-web.dropbox.com/get/Library%20Photos/Auckland%20Uni%20Library/DSC05721.JPG?w=86888194"/>
          <p:cNvSpPr>
            <a:spLocks noChangeAspect="1" noChangeArrowheads="1"/>
          </p:cNvSpPr>
          <p:nvPr/>
        </p:nvSpPr>
        <p:spPr bwMode="auto">
          <a:xfrm>
            <a:off x="155575" y="-3436938"/>
            <a:ext cx="9563100" cy="7172326"/>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37895" name="Picture 7" descr="C:\Users\hoode\Desktop\DSC05721.JPG"/>
          <p:cNvPicPr>
            <a:picLocks noChangeAspect="1" noChangeArrowheads="1"/>
          </p:cNvPicPr>
          <p:nvPr/>
        </p:nvPicPr>
        <p:blipFill>
          <a:blip r:embed="rId3" cstate="print"/>
          <a:srcRect l="31383" t="6657" r="42941" b="40088"/>
          <a:stretch>
            <a:fillRect/>
          </a:stretch>
        </p:blipFill>
        <p:spPr bwMode="auto">
          <a:xfrm>
            <a:off x="5998470" y="1717235"/>
            <a:ext cx="2710294" cy="4216013"/>
          </a:xfrm>
          <a:prstGeom prst="rect">
            <a:avLst/>
          </a:prstGeom>
          <a:noFill/>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p:txBody>
          <a:bodyPr/>
          <a:lstStyle/>
          <a:p>
            <a:pPr eaLnBrk="1" hangingPunct="1">
              <a:defRPr/>
            </a:pPr>
            <a:r>
              <a:rPr lang="en-US" sz="2800" dirty="0" smtClean="0">
                <a:solidFill>
                  <a:srgbClr val="FFFFFF"/>
                </a:solidFill>
                <a:ea typeface="ＭＳ Ｐゴシック" pitchFamily="-112" charset="-128"/>
              </a:rPr>
              <a:t>Common Findings:</a:t>
            </a:r>
            <a:br>
              <a:rPr lang="en-US" sz="2800" dirty="0" smtClean="0">
                <a:solidFill>
                  <a:srgbClr val="FFFFFF"/>
                </a:solidFill>
                <a:ea typeface="ＭＳ Ｐゴシック" pitchFamily="-112" charset="-128"/>
              </a:rPr>
            </a:br>
            <a:r>
              <a:rPr lang="en-US" sz="2800" dirty="0" smtClean="0">
                <a:solidFill>
                  <a:srgbClr val="FFFFFF"/>
                </a:solidFill>
                <a:ea typeface="ＭＳ Ｐゴシック" pitchFamily="-112" charset="-128"/>
              </a:rPr>
              <a:t>The Library</a:t>
            </a:r>
            <a:endParaRPr lang="en-US" sz="2800" dirty="0" smtClean="0"/>
          </a:p>
        </p:txBody>
      </p:sp>
      <p:sp>
        <p:nvSpPr>
          <p:cNvPr id="32771" name="Content Placeholder 2"/>
          <p:cNvSpPr>
            <a:spLocks noGrp="1"/>
          </p:cNvSpPr>
          <p:nvPr>
            <p:ph idx="1"/>
          </p:nvPr>
        </p:nvSpPr>
        <p:spPr>
          <a:xfrm>
            <a:off x="381000" y="1752600"/>
            <a:ext cx="6324600" cy="4495800"/>
          </a:xfrm>
        </p:spPr>
        <p:txBody>
          <a:bodyPr/>
          <a:lstStyle/>
          <a:p>
            <a:pPr eaLnBrk="1" hangingPunct="1">
              <a:buFont typeface="Arial" pitchFamily="34" charset="0"/>
              <a:buChar char="•"/>
              <a:defRPr/>
            </a:pPr>
            <a:r>
              <a:rPr lang="en-US" sz="2400" dirty="0" smtClean="0"/>
              <a:t>= Collections of books</a:t>
            </a:r>
          </a:p>
          <a:p>
            <a:pPr eaLnBrk="1" hangingPunct="1">
              <a:buFont typeface="Arial" pitchFamily="34" charset="0"/>
              <a:buChar char="•"/>
              <a:defRPr/>
            </a:pPr>
            <a:r>
              <a:rPr lang="en-US" sz="2400" kern="1200" dirty="0" smtClean="0"/>
              <a:t>Desire Selective Dissemination of Information (SDI)</a:t>
            </a:r>
          </a:p>
          <a:p>
            <a:pPr eaLnBrk="1" hangingPunct="1">
              <a:buFont typeface="Arial" pitchFamily="34" charset="0"/>
              <a:buChar char="•"/>
              <a:defRPr/>
            </a:pPr>
            <a:r>
              <a:rPr lang="en-US" sz="2400" dirty="0" smtClean="0"/>
              <a:t>More digital content = Better</a:t>
            </a:r>
          </a:p>
          <a:p>
            <a:pPr eaLnBrk="1" hangingPunct="1">
              <a:buFont typeface="Arial" pitchFamily="34" charset="0"/>
              <a:buChar char="•"/>
              <a:defRPr/>
            </a:pPr>
            <a:r>
              <a:rPr lang="en-US" sz="2400" dirty="0" smtClean="0"/>
              <a:t>Use for research</a:t>
            </a:r>
          </a:p>
          <a:p>
            <a:pPr eaLnBrk="1" hangingPunct="1">
              <a:buFont typeface="Arial" pitchFamily="34" charset="0"/>
              <a:buChar char="•"/>
              <a:defRPr/>
            </a:pPr>
            <a:r>
              <a:rPr lang="en-US" sz="2400" dirty="0" smtClean="0">
                <a:cs typeface="Arial" pitchFamily="34" charset="0"/>
              </a:rPr>
              <a:t>Use less since Internet available</a:t>
            </a:r>
          </a:p>
          <a:p>
            <a:pPr eaLnBrk="1" hangingPunct="1">
              <a:buFont typeface="Arial" pitchFamily="34" charset="0"/>
              <a:buChar char="•"/>
              <a:defRPr/>
            </a:pPr>
            <a:endParaRPr lang="en-US" sz="2800" dirty="0" smtClean="0"/>
          </a:p>
        </p:txBody>
      </p:sp>
      <p:pic>
        <p:nvPicPr>
          <p:cNvPr id="32772" name="Picture 5" descr="\\oclc\data\OCLCResearch\Dublin\Home\hoode\My Documents\My Pictures\Microsoft Clip Organizer\j0439527.jpg"/>
          <p:cNvPicPr>
            <a:picLocks noChangeAspect="1" noChangeArrowheads="1"/>
          </p:cNvPicPr>
          <p:nvPr/>
        </p:nvPicPr>
        <p:blipFill>
          <a:blip r:embed="rId3" cstate="print"/>
          <a:srcRect/>
          <a:stretch>
            <a:fillRect/>
          </a:stretch>
        </p:blipFill>
        <p:spPr bwMode="auto">
          <a:xfrm>
            <a:off x="7010400" y="1600200"/>
            <a:ext cx="1736725" cy="4364038"/>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hangingPunct="1">
              <a:defRPr/>
            </a:pPr>
            <a:r>
              <a:rPr lang="en-US" sz="2800" dirty="0" smtClean="0"/>
              <a:t>Common Findings:</a:t>
            </a:r>
            <a:br>
              <a:rPr lang="en-US" sz="2800" dirty="0" smtClean="0"/>
            </a:br>
            <a:r>
              <a:rPr lang="en-US" sz="2800" dirty="0" smtClean="0"/>
              <a:t>The Library</a:t>
            </a:r>
            <a:endParaRPr lang="en-US" sz="2800" dirty="0"/>
          </a:p>
        </p:txBody>
      </p:sp>
      <p:sp>
        <p:nvSpPr>
          <p:cNvPr id="33795" name="Content Placeholder 2"/>
          <p:cNvSpPr>
            <a:spLocks noGrp="1"/>
          </p:cNvSpPr>
          <p:nvPr>
            <p:ph idx="1"/>
          </p:nvPr>
        </p:nvSpPr>
        <p:spPr>
          <a:xfrm>
            <a:off x="533400" y="1676400"/>
            <a:ext cx="4800600" cy="4800600"/>
          </a:xfrm>
        </p:spPr>
        <p:txBody>
          <a:bodyPr/>
          <a:lstStyle/>
          <a:p>
            <a:pPr eaLnBrk="1" hangingPunct="1"/>
            <a:r>
              <a:rPr lang="en-US" sz="2400" smtClean="0"/>
              <a:t>Criticize physical library &amp; traditional services</a:t>
            </a:r>
          </a:p>
          <a:p>
            <a:pPr lvl="1" eaLnBrk="1" hangingPunct="1"/>
            <a:r>
              <a:rPr lang="en-US" sz="2400" smtClean="0"/>
              <a:t>Faculty praise physical collection</a:t>
            </a:r>
          </a:p>
          <a:p>
            <a:pPr eaLnBrk="1" hangingPunct="1"/>
            <a:r>
              <a:rPr lang="en-US" sz="2400" smtClean="0"/>
              <a:t>Electronic databases not perceived as library sources</a:t>
            </a:r>
          </a:p>
          <a:p>
            <a:pPr lvl="1" eaLnBrk="1" hangingPunct="1"/>
            <a:r>
              <a:rPr lang="en-US" sz="2400" smtClean="0"/>
              <a:t>Frustration with locating and accessing full-text copies</a:t>
            </a:r>
          </a:p>
          <a:p>
            <a:pPr eaLnBrk="1" hangingPunct="1"/>
            <a:endParaRPr lang="en-US" smtClean="0"/>
          </a:p>
        </p:txBody>
      </p:sp>
      <p:pic>
        <p:nvPicPr>
          <p:cNvPr id="33796" name="Picture 3" descr="\\oclc\data\OCLCResearch\Dublin\Home\hoode\My Documents\My Pictures\Microsoft Clip Organizer\j0439414.jpg"/>
          <p:cNvPicPr>
            <a:picLocks noChangeAspect="1" noChangeArrowheads="1"/>
          </p:cNvPicPr>
          <p:nvPr/>
        </p:nvPicPr>
        <p:blipFill>
          <a:blip r:embed="rId3" cstate="print"/>
          <a:srcRect/>
          <a:stretch>
            <a:fillRect/>
          </a:stretch>
        </p:blipFill>
        <p:spPr bwMode="auto">
          <a:xfrm>
            <a:off x="5486400" y="1822450"/>
            <a:ext cx="3276600" cy="42735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p:txBody>
          <a:bodyPr/>
          <a:lstStyle/>
          <a:p>
            <a:pPr eaLnBrk="1" hangingPunct="1">
              <a:defRPr/>
            </a:pPr>
            <a:r>
              <a:rPr lang="en-US" sz="2800" dirty="0" smtClean="0"/>
              <a:t>Common Findings:</a:t>
            </a:r>
            <a:br>
              <a:rPr lang="en-US" sz="2800" dirty="0" smtClean="0"/>
            </a:br>
            <a:r>
              <a:rPr lang="en-US" sz="2800" dirty="0" smtClean="0"/>
              <a:t>User Literacy Skills</a:t>
            </a:r>
          </a:p>
        </p:txBody>
      </p:sp>
      <p:sp>
        <p:nvSpPr>
          <p:cNvPr id="34819" name="Content Placeholder 2"/>
          <p:cNvSpPr>
            <a:spLocks noGrp="1"/>
          </p:cNvSpPr>
          <p:nvPr>
            <p:ph idx="1"/>
          </p:nvPr>
        </p:nvSpPr>
        <p:spPr>
          <a:xfrm>
            <a:off x="381000" y="2219325"/>
            <a:ext cx="4476750" cy="3352800"/>
          </a:xfrm>
        </p:spPr>
        <p:txBody>
          <a:bodyPr/>
          <a:lstStyle/>
          <a:p>
            <a:pPr eaLnBrk="1" hangingPunct="1"/>
            <a:r>
              <a:rPr lang="en-US" sz="2400" smtClean="0"/>
              <a:t>Information literacy skills</a:t>
            </a:r>
          </a:p>
          <a:p>
            <a:pPr lvl="1" eaLnBrk="1" hangingPunct="1"/>
            <a:r>
              <a:rPr lang="en-US" sz="2400" smtClean="0"/>
              <a:t>Lacking</a:t>
            </a:r>
          </a:p>
          <a:p>
            <a:pPr lvl="1" eaLnBrk="1" hangingPunct="1"/>
            <a:r>
              <a:rPr lang="en-US" sz="2400" smtClean="0"/>
              <a:t>Not kept pace with digital literacy</a:t>
            </a:r>
          </a:p>
          <a:p>
            <a:pPr eaLnBrk="1" hangingPunct="1"/>
            <a:r>
              <a:rPr lang="en-US" sz="2400" smtClean="0"/>
              <a:t>Researchers self-taught &amp;  confident</a:t>
            </a:r>
          </a:p>
          <a:p>
            <a:pPr eaLnBrk="1" hangingPunct="1"/>
            <a:endParaRPr lang="en-US" sz="2600" smtClean="0"/>
          </a:p>
          <a:p>
            <a:pPr eaLnBrk="1" hangingPunct="1"/>
            <a:endParaRPr lang="en-US" smtClean="0"/>
          </a:p>
          <a:p>
            <a:pPr eaLnBrk="1" hangingPunct="1"/>
            <a:endParaRPr lang="en-US" smtClean="0"/>
          </a:p>
        </p:txBody>
      </p:sp>
      <p:pic>
        <p:nvPicPr>
          <p:cNvPr id="34820" name="Picture 7" descr="http://www.sxc.hu/pic/l/d/dm/dmpop/1234386_19544571.jpg"/>
          <p:cNvPicPr>
            <a:picLocks noChangeAspect="1" noChangeArrowheads="1"/>
          </p:cNvPicPr>
          <p:nvPr/>
        </p:nvPicPr>
        <p:blipFill>
          <a:blip r:embed="rId3" cstate="print"/>
          <a:srcRect/>
          <a:stretch>
            <a:fillRect/>
          </a:stretch>
        </p:blipFill>
        <p:spPr bwMode="auto">
          <a:xfrm>
            <a:off x="5029200" y="2514600"/>
            <a:ext cx="3686175" cy="27622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153400" cy="990600"/>
          </a:xfrm>
        </p:spPr>
        <p:txBody>
          <a:bodyPr>
            <a:noAutofit/>
          </a:bodyPr>
          <a:lstStyle/>
          <a:p>
            <a:pPr eaLnBrk="1" hangingPunct="1">
              <a:defRPr/>
            </a:pPr>
            <a:r>
              <a:rPr lang="en-US" sz="2800" dirty="0" smtClean="0"/>
              <a:t>Common Findings:</a:t>
            </a:r>
            <a:br>
              <a:rPr lang="en-US" sz="2800" dirty="0" smtClean="0"/>
            </a:br>
            <a:r>
              <a:rPr lang="en-US" sz="2800" dirty="0" smtClean="0"/>
              <a:t>The Web</a:t>
            </a:r>
            <a:endParaRPr lang="en-US" sz="2800" dirty="0"/>
          </a:p>
        </p:txBody>
      </p:sp>
      <p:sp>
        <p:nvSpPr>
          <p:cNvPr id="35843" name="Content Placeholder 2"/>
          <p:cNvSpPr>
            <a:spLocks noGrp="1"/>
          </p:cNvSpPr>
          <p:nvPr>
            <p:ph idx="1"/>
          </p:nvPr>
        </p:nvSpPr>
        <p:spPr>
          <a:xfrm>
            <a:off x="571500" y="1781175"/>
            <a:ext cx="5715000" cy="4648200"/>
          </a:xfrm>
        </p:spPr>
        <p:txBody>
          <a:bodyPr/>
          <a:lstStyle/>
          <a:p>
            <a:pPr eaLnBrk="1" hangingPunct="1"/>
            <a:r>
              <a:rPr lang="en-US" sz="2400" smtClean="0">
                <a:cs typeface="Arial" charset="0"/>
              </a:rPr>
              <a:t>Search engine first choice</a:t>
            </a:r>
          </a:p>
          <a:p>
            <a:pPr lvl="1" eaLnBrk="1" hangingPunct="1"/>
            <a:r>
              <a:rPr lang="en-US" sz="2400" smtClean="0">
                <a:cs typeface="Arial" charset="0"/>
              </a:rPr>
              <a:t>Starting point </a:t>
            </a:r>
          </a:p>
          <a:p>
            <a:pPr lvl="1" eaLnBrk="1" hangingPunct="1"/>
            <a:r>
              <a:rPr lang="en-US" sz="2400" smtClean="0">
                <a:cs typeface="Arial" charset="0"/>
              </a:rPr>
              <a:t>Easy and convenient to use</a:t>
            </a:r>
          </a:p>
          <a:p>
            <a:pPr lvl="1" eaLnBrk="1" hangingPunct="1"/>
            <a:r>
              <a:rPr lang="en-US" sz="2400" smtClean="0"/>
              <a:t>Quick searches to become familiar with subjects</a:t>
            </a:r>
            <a:endParaRPr lang="en-US" sz="2400" smtClean="0">
              <a:cs typeface="Arial" charset="0"/>
            </a:endParaRPr>
          </a:p>
          <a:p>
            <a:pPr eaLnBrk="1" hangingPunct="1"/>
            <a:r>
              <a:rPr lang="en-US" sz="2400" smtClean="0">
                <a:cs typeface="Arial" charset="0"/>
              </a:rPr>
              <a:t>Rate search engines better lifestyle fit than libraries</a:t>
            </a:r>
          </a:p>
          <a:p>
            <a:pPr eaLnBrk="1" hangingPunct="1"/>
            <a:r>
              <a:rPr lang="en-US" sz="2400" smtClean="0">
                <a:cs typeface="Arial" charset="0"/>
              </a:rPr>
              <a:t>Trust Google to understand</a:t>
            </a:r>
          </a:p>
          <a:p>
            <a:pPr lvl="1" eaLnBrk="1" hangingPunct="1"/>
            <a:endParaRPr lang="en-US" sz="1100" smtClean="0">
              <a:latin typeface="Arial" charset="0"/>
              <a:cs typeface="Arial" charset="0"/>
            </a:endParaRPr>
          </a:p>
          <a:p>
            <a:pPr eaLnBrk="1" hangingPunct="1"/>
            <a:endParaRPr lang="en-US" smtClean="0"/>
          </a:p>
        </p:txBody>
      </p:sp>
      <p:pic>
        <p:nvPicPr>
          <p:cNvPr id="5" name="Picture 2" descr="C:\Users\hoode\AppData\Local\Temp\MP900444382.JPG"/>
          <p:cNvPicPr>
            <a:picLocks noChangeAspect="1" noChangeArrowheads="1"/>
          </p:cNvPicPr>
          <p:nvPr/>
        </p:nvPicPr>
        <p:blipFill>
          <a:blip r:embed="rId3" cstate="print"/>
          <a:srcRect/>
          <a:stretch>
            <a:fillRect/>
          </a:stretch>
        </p:blipFill>
        <p:spPr bwMode="auto">
          <a:xfrm>
            <a:off x="5804329" y="1574590"/>
            <a:ext cx="3000889" cy="1997058"/>
          </a:xfrm>
          <a:prstGeom prst="rect">
            <a:avLst/>
          </a:prstGeom>
          <a:noFill/>
        </p:spPr>
      </p:pic>
    </p:spTree>
  </p:cSld>
  <p:clrMapOvr>
    <a:masterClrMapping/>
  </p:clrMapOvr>
  <p:transition/>
  <p:timing>
    <p:tnLst>
      <p:par>
        <p:cTn id="1" dur="indefinite" restart="never" nodeType="tmRoot"/>
      </p:par>
    </p:tnLst>
  </p:timing>
</p:sld>
</file>

<file path=ppt/theme/theme1.xml><?xml version="1.0" encoding="utf-8"?>
<a:theme xmlns:a="http://schemas.openxmlformats.org/drawingml/2006/main" name="oclc_light_blue">
  <a:themeElements>
    <a:clrScheme name="oclc_light_blue 15">
      <a:dk1>
        <a:srgbClr val="000000"/>
      </a:dk1>
      <a:lt1>
        <a:srgbClr val="FFFFFF"/>
      </a:lt1>
      <a:dk2>
        <a:srgbClr val="FFFFFF"/>
      </a:dk2>
      <a:lt2>
        <a:srgbClr val="000000"/>
      </a:lt2>
      <a:accent1>
        <a:srgbClr val="409A3C"/>
      </a:accent1>
      <a:accent2>
        <a:srgbClr val="FF7600"/>
      </a:accent2>
      <a:accent3>
        <a:srgbClr val="FFFFFF"/>
      </a:accent3>
      <a:accent4>
        <a:srgbClr val="000000"/>
      </a:accent4>
      <a:accent5>
        <a:srgbClr val="AFCAAF"/>
      </a:accent5>
      <a:accent6>
        <a:srgbClr val="E76A00"/>
      </a:accent6>
      <a:hlink>
        <a:srgbClr val="144A6F"/>
      </a:hlink>
      <a:folHlink>
        <a:srgbClr val="2178B5"/>
      </a:folHlink>
    </a:clrScheme>
    <a:fontScheme name="oclc_light_blue">
      <a:majorFont>
        <a:latin typeface="Trebuchet MS"/>
        <a:ea typeface=""/>
        <a:cs typeface=""/>
      </a:majorFont>
      <a:minorFont>
        <a:latin typeface="Trebuchet M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0" tIns="0" rIns="0" bIns="0" numCol="1" anchor="t" anchorCtr="0" compatLnSpc="1">
        <a:prstTxWarp prst="textNoShape">
          <a:avLst/>
        </a:prstTxWarp>
      </a:bodyPr>
      <a:lstStyle>
        <a:defPPr marL="238125" marR="0" indent="-225425" algn="l" defTabSz="914400" rtl="0" eaLnBrk="1" fontAlgn="base" latinLnBrk="0" hangingPunct="1">
          <a:lnSpc>
            <a:spcPct val="120000"/>
          </a:lnSpc>
          <a:spcBef>
            <a:spcPct val="50000"/>
          </a:spcBef>
          <a:spcAft>
            <a:spcPct val="0"/>
          </a:spcAft>
          <a:buClr>
            <a:srgbClr val="FF7600"/>
          </a:buClr>
          <a:buSzTx/>
          <a:buFontTx/>
          <a:buNone/>
          <a:tabLst/>
          <a:defRPr kumimoji="0" lang="en-US" sz="2100" b="1" i="0" u="none" strike="noStrike" cap="none" normalizeH="0" baseline="0" smtClean="0">
            <a:ln>
              <a:noFill/>
            </a:ln>
            <a:solidFill>
              <a:schemeClr val="tx1"/>
            </a:solidFill>
            <a:effectLst/>
            <a:latin typeface="Trebuchet MS" pitchFamily="34"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0" tIns="0" rIns="0" bIns="0" numCol="1" anchor="t" anchorCtr="0" compatLnSpc="1">
        <a:prstTxWarp prst="textNoShape">
          <a:avLst/>
        </a:prstTxWarp>
      </a:bodyPr>
      <a:lstStyle>
        <a:defPPr marL="238125" marR="0" indent="-225425" algn="l" defTabSz="914400" rtl="0" eaLnBrk="1" fontAlgn="base" latinLnBrk="0" hangingPunct="1">
          <a:lnSpc>
            <a:spcPct val="120000"/>
          </a:lnSpc>
          <a:spcBef>
            <a:spcPct val="50000"/>
          </a:spcBef>
          <a:spcAft>
            <a:spcPct val="0"/>
          </a:spcAft>
          <a:buClr>
            <a:srgbClr val="FF7600"/>
          </a:buClr>
          <a:buSzTx/>
          <a:buFontTx/>
          <a:buNone/>
          <a:tabLst/>
          <a:defRPr kumimoji="0" lang="en-US" sz="2100" b="1" i="0" u="none" strike="noStrike" cap="none" normalizeH="0" baseline="0" smtClean="0">
            <a:ln>
              <a:noFill/>
            </a:ln>
            <a:solidFill>
              <a:schemeClr val="tx1"/>
            </a:solidFill>
            <a:effectLst/>
            <a:latin typeface="Trebuchet MS" pitchFamily="34" charset="0"/>
          </a:defRPr>
        </a:defPPr>
      </a:lstStyle>
    </a:lnDef>
  </a:objectDefaults>
  <a:extraClrSchemeLst>
    <a:extraClrScheme>
      <a:clrScheme name="oclc_light_blu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oclc_light_blu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oclc_light_blu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oclc_light_blu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oclc_light_blu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oclc_light_blu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oclc_light_blu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oclc_light_blu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oclc_light_blu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oclc_light_blu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oclc_light_blu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oclc_light_blu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oclc_light_blue 13">
        <a:dk1>
          <a:srgbClr val="000000"/>
        </a:dk1>
        <a:lt1>
          <a:srgbClr val="FFFFFF"/>
        </a:lt1>
        <a:dk2>
          <a:srgbClr val="FFFFFF"/>
        </a:dk2>
        <a:lt2>
          <a:srgbClr val="000000"/>
        </a:lt2>
        <a:accent1>
          <a:srgbClr val="409A3C"/>
        </a:accent1>
        <a:accent2>
          <a:srgbClr val="FF7600"/>
        </a:accent2>
        <a:accent3>
          <a:srgbClr val="FFFFFF"/>
        </a:accent3>
        <a:accent4>
          <a:srgbClr val="000000"/>
        </a:accent4>
        <a:accent5>
          <a:srgbClr val="AFCAAF"/>
        </a:accent5>
        <a:accent6>
          <a:srgbClr val="E76A00"/>
        </a:accent6>
        <a:hlink>
          <a:srgbClr val="2178B5"/>
        </a:hlink>
        <a:folHlink>
          <a:srgbClr val="A9316F"/>
        </a:folHlink>
      </a:clrScheme>
      <a:clrMap bg1="lt1" tx1="dk1" bg2="lt2" tx2="dk2" accent1="accent1" accent2="accent2" accent3="accent3" accent4="accent4" accent5="accent5" accent6="accent6" hlink="hlink" folHlink="folHlink"/>
    </a:extraClrScheme>
    <a:extraClrScheme>
      <a:clrScheme name="oclc_light_blue 14">
        <a:dk1>
          <a:srgbClr val="000000"/>
        </a:dk1>
        <a:lt1>
          <a:srgbClr val="FFFFFF"/>
        </a:lt1>
        <a:dk2>
          <a:srgbClr val="FFFFFF"/>
        </a:dk2>
        <a:lt2>
          <a:srgbClr val="000000"/>
        </a:lt2>
        <a:accent1>
          <a:srgbClr val="409A3C"/>
        </a:accent1>
        <a:accent2>
          <a:srgbClr val="FF7600"/>
        </a:accent2>
        <a:accent3>
          <a:srgbClr val="FFFFFF"/>
        </a:accent3>
        <a:accent4>
          <a:srgbClr val="000000"/>
        </a:accent4>
        <a:accent5>
          <a:srgbClr val="AFCAAF"/>
        </a:accent5>
        <a:accent6>
          <a:srgbClr val="E76A00"/>
        </a:accent6>
        <a:hlink>
          <a:srgbClr val="2178B5"/>
        </a:hlink>
        <a:folHlink>
          <a:srgbClr val="2178B5"/>
        </a:folHlink>
      </a:clrScheme>
      <a:clrMap bg1="lt1" tx1="dk1" bg2="lt2" tx2="dk2" accent1="accent1" accent2="accent2" accent3="accent3" accent4="accent4" accent5="accent5" accent6="accent6" hlink="hlink" folHlink="folHlink"/>
    </a:extraClrScheme>
    <a:extraClrScheme>
      <a:clrScheme name="oclc_light_blue 15">
        <a:dk1>
          <a:srgbClr val="000000"/>
        </a:dk1>
        <a:lt1>
          <a:srgbClr val="FFFFFF"/>
        </a:lt1>
        <a:dk2>
          <a:srgbClr val="FFFFFF"/>
        </a:dk2>
        <a:lt2>
          <a:srgbClr val="000000"/>
        </a:lt2>
        <a:accent1>
          <a:srgbClr val="409A3C"/>
        </a:accent1>
        <a:accent2>
          <a:srgbClr val="FF7600"/>
        </a:accent2>
        <a:accent3>
          <a:srgbClr val="FFFFFF"/>
        </a:accent3>
        <a:accent4>
          <a:srgbClr val="000000"/>
        </a:accent4>
        <a:accent5>
          <a:srgbClr val="AFCAAF"/>
        </a:accent5>
        <a:accent6>
          <a:srgbClr val="E76A00"/>
        </a:accent6>
        <a:hlink>
          <a:srgbClr val="144A6F"/>
        </a:hlink>
        <a:folHlink>
          <a:srgbClr val="2178B5"/>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5415</TotalTime>
  <Words>3695</Words>
  <Application>Microsoft Office PowerPoint</Application>
  <PresentationFormat>On-screen Show (4:3)</PresentationFormat>
  <Paragraphs>331</Paragraphs>
  <Slides>22</Slides>
  <Notes>22</Notes>
  <HiddenSlides>0</HiddenSlides>
  <MMClips>0</MMClips>
  <ScaleCrop>false</ScaleCrop>
  <HeadingPairs>
    <vt:vector size="4" baseType="variant">
      <vt:variant>
        <vt:lpstr>Theme</vt:lpstr>
      </vt:variant>
      <vt:variant>
        <vt:i4>1</vt:i4>
      </vt:variant>
      <vt:variant>
        <vt:lpstr>Slide Titles</vt:lpstr>
      </vt:variant>
      <vt:variant>
        <vt:i4>22</vt:i4>
      </vt:variant>
    </vt:vector>
  </HeadingPairs>
  <TitlesOfParts>
    <vt:vector size="23" baseType="lpstr">
      <vt:lpstr>oclc_light_blue</vt:lpstr>
      <vt:lpstr>Changing Information Behaviours: Making Library Content Appeal to  Digital Information Seekers</vt:lpstr>
      <vt:lpstr>Towards a Profile of the Researcher of Today:  What Can We Learn from JISC Projects?</vt:lpstr>
      <vt:lpstr>Slide 3</vt:lpstr>
      <vt:lpstr>Common Findings: User Behaviors</vt:lpstr>
      <vt:lpstr>Slide 5</vt:lpstr>
      <vt:lpstr>Common Findings: The Library</vt:lpstr>
      <vt:lpstr>Common Findings: The Library</vt:lpstr>
      <vt:lpstr>Common Findings: User Literacy Skills</vt:lpstr>
      <vt:lpstr>Common Findings: The Web</vt:lpstr>
      <vt:lpstr>Common Findings: The Search</vt:lpstr>
      <vt:lpstr>Common Findings: The Catalog</vt:lpstr>
      <vt:lpstr>Common Findings: The Catalog</vt:lpstr>
      <vt:lpstr>Common Findings: The Catalog</vt:lpstr>
      <vt:lpstr>Common Findings: Metadata</vt:lpstr>
      <vt:lpstr>Contradictory Findings</vt:lpstr>
      <vt:lpstr>Conclusions</vt:lpstr>
      <vt:lpstr>Implications for Librarians</vt:lpstr>
      <vt:lpstr>Slide 18</vt:lpstr>
      <vt:lpstr>Implications for Library Systems</vt:lpstr>
      <vt:lpstr>What Does This Mean for Libraries?</vt:lpstr>
      <vt:lpstr>Notes</vt:lpstr>
      <vt:lpstr>Questions &amp; Comments</vt:lpstr>
    </vt:vector>
  </TitlesOfParts>
  <Company>Online Computer Library Center, Inc.</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OCLC Programs &amp; Research Overview</dc:title>
  <dc:creator>Eric Childress</dc:creator>
  <dc:description>fodder for LAC presentation by Bruce Crocco 15-Feb. 2010 in San Juan</dc:description>
  <cp:lastModifiedBy>Connaway</cp:lastModifiedBy>
  <cp:revision>380</cp:revision>
  <dcterms:created xsi:type="dcterms:W3CDTF">2007-12-27T15:12:10Z</dcterms:created>
  <dcterms:modified xsi:type="dcterms:W3CDTF">2011-05-30T02:18:28Z</dcterms:modified>
  <cp:category>presentation</cp:category>
</cp:coreProperties>
</file>