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6" r:id="rId4"/>
    <p:sldMasterId id="2147483661" r:id="rId5"/>
    <p:sldMasterId id="2147483744" r:id="rId6"/>
    <p:sldMasterId id="2147483755" r:id="rId7"/>
    <p:sldMasterId id="2147483766" r:id="rId8"/>
    <p:sldMasterId id="2147483806" r:id="rId9"/>
    <p:sldMasterId id="2147483846" r:id="rId10"/>
    <p:sldMasterId id="2147483886" r:id="rId11"/>
  </p:sldMasterIdLst>
  <p:notesMasterIdLst>
    <p:notesMasterId r:id="rId41"/>
  </p:notesMasterIdLst>
  <p:handoutMasterIdLst>
    <p:handoutMasterId r:id="rId42"/>
  </p:handoutMasterIdLst>
  <p:sldIdLst>
    <p:sldId id="467" r:id="rId12"/>
    <p:sldId id="589" r:id="rId13"/>
    <p:sldId id="549" r:id="rId14"/>
    <p:sldId id="605" r:id="rId15"/>
    <p:sldId id="606" r:id="rId16"/>
    <p:sldId id="608" r:id="rId17"/>
    <p:sldId id="609" r:id="rId18"/>
    <p:sldId id="490" r:id="rId19"/>
    <p:sldId id="590" r:id="rId20"/>
    <p:sldId id="591" r:id="rId21"/>
    <p:sldId id="592" r:id="rId22"/>
    <p:sldId id="613" r:id="rId23"/>
    <p:sldId id="593" r:id="rId24"/>
    <p:sldId id="594" r:id="rId25"/>
    <p:sldId id="607" r:id="rId26"/>
    <p:sldId id="596" r:id="rId27"/>
    <p:sldId id="597" r:id="rId28"/>
    <p:sldId id="564" r:id="rId29"/>
    <p:sldId id="599" r:id="rId30"/>
    <p:sldId id="566" r:id="rId31"/>
    <p:sldId id="600" r:id="rId32"/>
    <p:sldId id="601" r:id="rId33"/>
    <p:sldId id="602" r:id="rId34"/>
    <p:sldId id="568" r:id="rId35"/>
    <p:sldId id="583" r:id="rId36"/>
    <p:sldId id="580" r:id="rId37"/>
    <p:sldId id="598" r:id="rId38"/>
    <p:sldId id="481" r:id="rId39"/>
    <p:sldId id="6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FF"/>
    <a:srgbClr val="FF7600"/>
    <a:srgbClr val="CC00FF"/>
    <a:srgbClr val="A9316F"/>
    <a:srgbClr val="419A3C"/>
    <a:srgbClr val="0B7CCB"/>
    <a:srgbClr val="E18100"/>
    <a:srgbClr val="CCFF66"/>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74" autoAdjust="0"/>
    <p:restoredTop sz="88098" autoAdjust="0"/>
  </p:normalViewPr>
  <p:slideViewPr>
    <p:cSldViewPr snapToObjects="1" showGuides="1">
      <p:cViewPr>
        <p:scale>
          <a:sx n="80" d="100"/>
          <a:sy n="80" d="100"/>
        </p:scale>
        <p:origin x="-2502" y="-396"/>
      </p:cViewPr>
      <p:guideLst>
        <p:guide orient="horz" pos="672"/>
        <p:guide/>
      </p:guideLst>
    </p:cSldViewPr>
  </p:slideViewPr>
  <p:outlineViewPr>
    <p:cViewPr>
      <p:scale>
        <a:sx n="33" d="100"/>
        <a:sy n="33" d="100"/>
      </p:scale>
      <p:origin x="0" y="1326"/>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p:scale>
          <a:sx n="80" d="100"/>
          <a:sy n="80" d="100"/>
        </p:scale>
        <p:origin x="-3978" y="-4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oode\Dropbox\V&amp;R_Project\Publications,%20Papers,%20and%20Presentations\Educause%202013\Educause%202013%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bar3DChart>
        <c:barDir val="bar"/>
        <c:grouping val="clustered"/>
        <c:ser>
          <c:idx val="0"/>
          <c:order val="0"/>
          <c:tx>
            <c:strRef>
              <c:f>Sheet1!$A$59</c:f>
              <c:strCache>
                <c:ptCount val="1"/>
                <c:pt idx="0">
                  <c:v>E-books</c:v>
                </c:pt>
              </c:strCache>
            </c:strRef>
          </c:tx>
          <c:dLbls>
            <c:dLbl>
              <c:idx val="0"/>
              <c:tx>
                <c:rich>
                  <a:bodyPr/>
                  <a:lstStyle/>
                  <a:p>
                    <a:r>
                      <a:rPr lang="en-US" sz="1400"/>
                      <a:t>2</a:t>
                    </a:r>
                    <a:r>
                      <a:rPr lang="en-US"/>
                      <a:t>9%, 9</a:t>
                    </a:r>
                  </a:p>
                </c:rich>
              </c:tx>
              <c:showVal val="1"/>
            </c:dLbl>
            <c:dLbl>
              <c:idx val="1"/>
              <c:tx>
                <c:rich>
                  <a:bodyPr/>
                  <a:lstStyle/>
                  <a:p>
                    <a:r>
                      <a:rPr lang="en-US" sz="1400"/>
                      <a:t>4</a:t>
                    </a:r>
                    <a:r>
                      <a:rPr lang="en-US"/>
                      <a:t>0%, 4</a:t>
                    </a:r>
                  </a:p>
                </c:rich>
              </c:tx>
              <c:showVal val="1"/>
            </c:dLbl>
            <c:dLbl>
              <c:idx val="2"/>
              <c:tx>
                <c:rich>
                  <a:bodyPr/>
                  <a:lstStyle/>
                  <a:p>
                    <a:r>
                      <a:rPr lang="en-US" sz="1400"/>
                      <a:t>5</a:t>
                    </a:r>
                    <a:r>
                      <a:rPr lang="en-US"/>
                      <a:t>0%, 5</a:t>
                    </a:r>
                  </a:p>
                </c:rich>
              </c:tx>
              <c:showVal val="1"/>
            </c:dLbl>
            <c:dLbl>
              <c:idx val="3"/>
              <c:tx>
                <c:rich>
                  <a:bodyPr/>
                  <a:lstStyle/>
                  <a:p>
                    <a:r>
                      <a:rPr lang="en-US" sz="1400"/>
                      <a:t>4</a:t>
                    </a:r>
                    <a:r>
                      <a:rPr lang="en-US"/>
                      <a:t>0%, 4</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Sheet1!$B$59:$E$59</c:f>
              <c:numCache>
                <c:formatCode>0%</c:formatCode>
                <c:ptCount val="4"/>
                <c:pt idx="0">
                  <c:v>0.29000000000000031</c:v>
                </c:pt>
                <c:pt idx="1">
                  <c:v>0.4</c:v>
                </c:pt>
                <c:pt idx="2">
                  <c:v>0.5</c:v>
                </c:pt>
                <c:pt idx="3">
                  <c:v>0.4</c:v>
                </c:pt>
              </c:numCache>
            </c:numRef>
          </c:val>
        </c:ser>
        <c:ser>
          <c:idx val="1"/>
          <c:order val="1"/>
          <c:tx>
            <c:strRef>
              <c:f>Sheet1!$A$60</c:f>
              <c:strCache>
                <c:ptCount val="1"/>
                <c:pt idx="0">
                  <c:v>Online Textbooks</c:v>
                </c:pt>
              </c:strCache>
            </c:strRef>
          </c:tx>
          <c:dLbls>
            <c:dLbl>
              <c:idx val="0"/>
              <c:tx>
                <c:rich>
                  <a:bodyPr/>
                  <a:lstStyle/>
                  <a:p>
                    <a:r>
                      <a:rPr lang="en-US" sz="1400"/>
                      <a:t>1</a:t>
                    </a:r>
                    <a:r>
                      <a:rPr lang="en-US"/>
                      <a:t>0%, 3</a:t>
                    </a:r>
                  </a:p>
                </c:rich>
              </c:tx>
              <c:showVal val="1"/>
            </c:dLbl>
            <c:dLbl>
              <c:idx val="1"/>
              <c:tx>
                <c:rich>
                  <a:bodyPr/>
                  <a:lstStyle/>
                  <a:p>
                    <a:r>
                      <a:rPr lang="en-US" sz="1400"/>
                      <a:t>0</a:t>
                    </a:r>
                    <a:r>
                      <a:rPr lang="en-US"/>
                      <a:t>%, 0</a:t>
                    </a:r>
                  </a:p>
                </c:rich>
              </c:tx>
              <c:showVal val="1"/>
            </c:dLbl>
            <c:dLbl>
              <c:idx val="2"/>
              <c:tx>
                <c:rich>
                  <a:bodyPr/>
                  <a:lstStyle/>
                  <a:p>
                    <a:r>
                      <a:rPr lang="en-US" sz="1400"/>
                      <a:t>1</a:t>
                    </a:r>
                    <a:r>
                      <a:rPr lang="en-US"/>
                      <a:t>0%, 1</a:t>
                    </a:r>
                  </a:p>
                </c:rich>
              </c:tx>
              <c:showVal val="1"/>
            </c:dLbl>
            <c:dLbl>
              <c:idx val="3"/>
              <c:tx>
                <c:rich>
                  <a:bodyPr/>
                  <a:lstStyle/>
                  <a:p>
                    <a:r>
                      <a:rPr lang="en-US" sz="1400"/>
                      <a:t>0</a:t>
                    </a:r>
                    <a:r>
                      <a:rPr lang="en-US"/>
                      <a:t>%, 0</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Sheet1!$B$60:$E$60</c:f>
              <c:numCache>
                <c:formatCode>0%</c:formatCode>
                <c:ptCount val="4"/>
                <c:pt idx="0">
                  <c:v>9.7000000000000045E-2</c:v>
                </c:pt>
                <c:pt idx="1">
                  <c:v>0</c:v>
                </c:pt>
                <c:pt idx="2">
                  <c:v>0.1</c:v>
                </c:pt>
                <c:pt idx="3">
                  <c:v>0</c:v>
                </c:pt>
              </c:numCache>
            </c:numRef>
          </c:val>
        </c:ser>
        <c:ser>
          <c:idx val="2"/>
          <c:order val="2"/>
          <c:tx>
            <c:strRef>
              <c:f>Sheet1!$A$61</c:f>
              <c:strCache>
                <c:ptCount val="1"/>
                <c:pt idx="0">
                  <c:v>Databases</c:v>
                </c:pt>
              </c:strCache>
            </c:strRef>
          </c:tx>
          <c:dLbls>
            <c:dLbl>
              <c:idx val="0"/>
              <c:tx>
                <c:rich>
                  <a:bodyPr/>
                  <a:lstStyle/>
                  <a:p>
                    <a:r>
                      <a:rPr lang="en-US" sz="1400"/>
                      <a:t>1</a:t>
                    </a:r>
                    <a:r>
                      <a:rPr lang="en-US"/>
                      <a:t>9%, 6</a:t>
                    </a:r>
                  </a:p>
                </c:rich>
              </c:tx>
              <c:showVal val="1"/>
            </c:dLbl>
            <c:dLbl>
              <c:idx val="1"/>
              <c:tx>
                <c:rich>
                  <a:bodyPr/>
                  <a:lstStyle/>
                  <a:p>
                    <a:r>
                      <a:rPr lang="en-US" sz="1400"/>
                      <a:t>3</a:t>
                    </a:r>
                    <a:r>
                      <a:rPr lang="en-US"/>
                      <a:t>0%, 3</a:t>
                    </a:r>
                  </a:p>
                </c:rich>
              </c:tx>
              <c:showVal val="1"/>
            </c:dLbl>
            <c:dLbl>
              <c:idx val="2"/>
              <c:layout>
                <c:manualLayout>
                  <c:x val="-9.6011128218955688E-2"/>
                  <c:y val="-4.3402777777777814E-3"/>
                </c:manualLayout>
              </c:layout>
              <c:tx>
                <c:rich>
                  <a:bodyPr/>
                  <a:lstStyle/>
                  <a:p>
                    <a:r>
                      <a:rPr lang="en-US" sz="1400"/>
                      <a:t>8</a:t>
                    </a:r>
                    <a:r>
                      <a:rPr lang="en-US"/>
                      <a:t>0%, 8</a:t>
                    </a:r>
                  </a:p>
                </c:rich>
              </c:tx>
              <c:showVal val="1"/>
            </c:dLbl>
            <c:dLbl>
              <c:idx val="3"/>
              <c:layout>
                <c:manualLayout>
                  <c:x val="-9.3344152435097222E-2"/>
                  <c:y val="-8.6805555555555768E-3"/>
                </c:manualLayout>
              </c:layout>
              <c:tx>
                <c:rich>
                  <a:bodyPr/>
                  <a:lstStyle/>
                  <a:p>
                    <a:r>
                      <a:rPr lang="en-US" sz="1400"/>
                      <a:t>8</a:t>
                    </a:r>
                    <a:r>
                      <a:rPr lang="en-US"/>
                      <a:t>0%, 8</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Sheet1!$B$61:$E$61</c:f>
              <c:numCache>
                <c:formatCode>0%</c:formatCode>
                <c:ptCount val="4"/>
                <c:pt idx="0">
                  <c:v>0.19400000000000048</c:v>
                </c:pt>
                <c:pt idx="1">
                  <c:v>0.30000000000000032</c:v>
                </c:pt>
                <c:pt idx="2">
                  <c:v>0.8</c:v>
                </c:pt>
                <c:pt idx="3">
                  <c:v>0.8</c:v>
                </c:pt>
              </c:numCache>
            </c:numRef>
          </c:val>
        </c:ser>
        <c:dLbls>
          <c:showVal val="1"/>
        </c:dLbls>
        <c:shape val="box"/>
        <c:axId val="113253376"/>
        <c:axId val="113284224"/>
        <c:axId val="0"/>
      </c:bar3DChart>
      <c:catAx>
        <c:axId val="113253376"/>
        <c:scaling>
          <c:orientation val="minMax"/>
        </c:scaling>
        <c:axPos val="l"/>
        <c:title>
          <c:tx>
            <c:rich>
              <a:bodyPr rot="-5400000" vert="horz"/>
              <a:lstStyle/>
              <a:p>
                <a:pPr>
                  <a:defRPr sz="1400"/>
                </a:pPr>
                <a:r>
                  <a:rPr lang="en-US" sz="1400"/>
                  <a:t>Interviews</a:t>
                </a:r>
              </a:p>
            </c:rich>
          </c:tx>
          <c:layout>
            <c:manualLayout>
              <c:xMode val="edge"/>
              <c:yMode val="edge"/>
              <c:x val="2.7938274957009811E-2"/>
              <c:y val="0.43579021372328458"/>
            </c:manualLayout>
          </c:layout>
        </c:title>
        <c:tickLblPos val="nextTo"/>
        <c:txPr>
          <a:bodyPr/>
          <a:lstStyle/>
          <a:p>
            <a:pPr>
              <a:defRPr sz="1400"/>
            </a:pPr>
            <a:endParaRPr lang="en-US"/>
          </a:p>
        </c:txPr>
        <c:crossAx val="113284224"/>
        <c:crosses val="autoZero"/>
        <c:auto val="1"/>
        <c:lblAlgn val="ctr"/>
        <c:lblOffset val="100"/>
      </c:catAx>
      <c:valAx>
        <c:axId val="113284224"/>
        <c:scaling>
          <c:orientation val="minMax"/>
        </c:scaling>
        <c:axPos val="b"/>
        <c:majorGridlines/>
        <c:numFmt formatCode="0%" sourceLinked="1"/>
        <c:tickLblPos val="nextTo"/>
        <c:txPr>
          <a:bodyPr/>
          <a:lstStyle/>
          <a:p>
            <a:pPr>
              <a:defRPr sz="1400"/>
            </a:pPr>
            <a:endParaRPr lang="en-US"/>
          </a:p>
        </c:txPr>
        <c:crossAx val="113253376"/>
        <c:crosses val="autoZero"/>
        <c:crossBetween val="between"/>
      </c:valAx>
    </c:plotArea>
    <c:legend>
      <c:legendPos val="r"/>
      <c:layout>
        <c:manualLayout>
          <c:xMode val="edge"/>
          <c:yMode val="edge"/>
          <c:x val="0.78522830120372888"/>
          <c:y val="0.6589870641169856"/>
          <c:w val="0.19609353787673106"/>
          <c:h val="0.15345444319460083"/>
        </c:manualLayout>
      </c:layout>
      <c:txPr>
        <a:bodyPr/>
        <a:lstStyle/>
        <a:p>
          <a:pPr>
            <a:defRPr sz="1400"/>
          </a:pPr>
          <a:endParaRPr lang="en-US"/>
        </a:p>
      </c:txPr>
    </c:legend>
    <c:plotVisOnly val="1"/>
    <c:dispBlanksAs val="gap"/>
  </c:chart>
  <c:txPr>
    <a:bodyPr/>
    <a:lstStyle/>
    <a:p>
      <a:pPr>
        <a:defRPr b="1"/>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19637787656804137"/>
          <c:y val="3.4509803921568626E-2"/>
          <c:w val="0.5947895119786365"/>
          <c:h val="0.87524174772271113"/>
        </c:manualLayout>
      </c:layout>
      <c:bar3DChart>
        <c:barDir val="bar"/>
        <c:grouping val="clustered"/>
        <c:ser>
          <c:idx val="0"/>
          <c:order val="0"/>
          <c:tx>
            <c:strRef>
              <c:f>Sheet1!$A$145</c:f>
              <c:strCache>
                <c:ptCount val="1"/>
                <c:pt idx="0">
                  <c:v>Digital AND Library </c:v>
                </c:pt>
              </c:strCache>
            </c:strRef>
          </c:tx>
          <c:dLbls>
            <c:dLbl>
              <c:idx val="0"/>
              <c:tx>
                <c:rich>
                  <a:bodyPr/>
                  <a:lstStyle/>
                  <a:p>
                    <a:r>
                      <a:rPr lang="en-US" sz="1400"/>
                      <a:t>1</a:t>
                    </a:r>
                    <a:r>
                      <a:rPr lang="en-US"/>
                      <a:t>6%, 5</a:t>
                    </a:r>
                  </a:p>
                </c:rich>
              </c:tx>
              <c:showVal val="1"/>
            </c:dLbl>
            <c:dLbl>
              <c:idx val="1"/>
              <c:tx>
                <c:rich>
                  <a:bodyPr/>
                  <a:lstStyle/>
                  <a:p>
                    <a:r>
                      <a:rPr lang="en-US" sz="1400"/>
                      <a:t>2</a:t>
                    </a:r>
                    <a:r>
                      <a:rPr lang="en-US"/>
                      <a:t>0%, 2</a:t>
                    </a:r>
                  </a:p>
                </c:rich>
              </c:tx>
              <c:showVal val="1"/>
            </c:dLbl>
            <c:dLbl>
              <c:idx val="2"/>
              <c:tx>
                <c:rich>
                  <a:bodyPr/>
                  <a:lstStyle/>
                  <a:p>
                    <a:r>
                      <a:rPr lang="en-US" sz="1400"/>
                      <a:t>4</a:t>
                    </a:r>
                    <a:r>
                      <a:rPr lang="en-US"/>
                      <a:t>0%, 4</a:t>
                    </a:r>
                  </a:p>
                </c:rich>
              </c:tx>
              <c:showVal val="1"/>
            </c:dLbl>
            <c:dLbl>
              <c:idx val="3"/>
              <c:tx>
                <c:rich>
                  <a:bodyPr/>
                  <a:lstStyle/>
                  <a:p>
                    <a:r>
                      <a:rPr lang="en-US" sz="1400"/>
                      <a:t>1</a:t>
                    </a:r>
                    <a:r>
                      <a:rPr lang="en-US"/>
                      <a:t>0%, 1</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Sheet1!$B$145:$E$145</c:f>
              <c:numCache>
                <c:formatCode>0%</c:formatCode>
                <c:ptCount val="4"/>
                <c:pt idx="0">
                  <c:v>0.16129032258064521</c:v>
                </c:pt>
                <c:pt idx="1">
                  <c:v>0.2</c:v>
                </c:pt>
                <c:pt idx="2">
                  <c:v>0.4</c:v>
                </c:pt>
                <c:pt idx="3">
                  <c:v>0.1</c:v>
                </c:pt>
              </c:numCache>
            </c:numRef>
          </c:val>
        </c:ser>
        <c:ser>
          <c:idx val="1"/>
          <c:order val="1"/>
          <c:tx>
            <c:strRef>
              <c:f>Sheet1!$A$146</c:f>
              <c:strCache>
                <c:ptCount val="1"/>
                <c:pt idx="0">
                  <c:v>Digital AND Academic </c:v>
                </c:pt>
              </c:strCache>
            </c:strRef>
          </c:tx>
          <c:dLbls>
            <c:dLbl>
              <c:idx val="0"/>
              <c:tx>
                <c:rich>
                  <a:bodyPr/>
                  <a:lstStyle/>
                  <a:p>
                    <a:r>
                      <a:rPr lang="en-US" sz="1400"/>
                      <a:t>1</a:t>
                    </a:r>
                    <a:r>
                      <a:rPr lang="en-US"/>
                      <a:t>9%, 6</a:t>
                    </a:r>
                  </a:p>
                </c:rich>
              </c:tx>
              <c:showVal val="1"/>
            </c:dLbl>
            <c:dLbl>
              <c:idx val="1"/>
              <c:tx>
                <c:rich>
                  <a:bodyPr/>
                  <a:lstStyle/>
                  <a:p>
                    <a:r>
                      <a:rPr lang="en-US" sz="1400"/>
                      <a:t>2</a:t>
                    </a:r>
                    <a:r>
                      <a:rPr lang="en-US"/>
                      <a:t>0%, 2</a:t>
                    </a:r>
                  </a:p>
                </c:rich>
              </c:tx>
              <c:showVal val="1"/>
            </c:dLbl>
            <c:dLbl>
              <c:idx val="2"/>
              <c:layout>
                <c:manualLayout>
                  <c:x val="-9.2577885510352745E-2"/>
                  <c:y val="-8.0667776748435047E-3"/>
                </c:manualLayout>
              </c:layout>
              <c:tx>
                <c:rich>
                  <a:bodyPr/>
                  <a:lstStyle/>
                  <a:p>
                    <a:r>
                      <a:rPr lang="en-US" sz="1400"/>
                      <a:t>5</a:t>
                    </a:r>
                    <a:r>
                      <a:rPr lang="en-US"/>
                      <a:t>0%, 5</a:t>
                    </a:r>
                  </a:p>
                </c:rich>
              </c:tx>
              <c:showVal val="1"/>
            </c:dLbl>
            <c:dLbl>
              <c:idx val="3"/>
              <c:tx>
                <c:rich>
                  <a:bodyPr/>
                  <a:lstStyle/>
                  <a:p>
                    <a:r>
                      <a:rPr lang="en-US" sz="1400"/>
                      <a:t>3</a:t>
                    </a:r>
                    <a:r>
                      <a:rPr lang="en-US"/>
                      <a:t>0%, 3</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Sheet1!$B$146:$E$146</c:f>
              <c:numCache>
                <c:formatCode>0%</c:formatCode>
                <c:ptCount val="4"/>
                <c:pt idx="0">
                  <c:v>0.19354838709677646</c:v>
                </c:pt>
                <c:pt idx="1">
                  <c:v>0.2</c:v>
                </c:pt>
                <c:pt idx="2">
                  <c:v>0.5</c:v>
                </c:pt>
                <c:pt idx="3">
                  <c:v>0.30000000000000032</c:v>
                </c:pt>
              </c:numCache>
            </c:numRef>
          </c:val>
        </c:ser>
        <c:ser>
          <c:idx val="2"/>
          <c:order val="2"/>
          <c:tx>
            <c:strRef>
              <c:f>Sheet1!$A$147</c:f>
              <c:strCache>
                <c:ptCount val="1"/>
                <c:pt idx="0">
                  <c:v>Digital AND School (K-12) </c:v>
                </c:pt>
              </c:strCache>
            </c:strRef>
          </c:tx>
          <c:dLbls>
            <c:dLbl>
              <c:idx val="0"/>
              <c:tx>
                <c:rich>
                  <a:bodyPr/>
                  <a:lstStyle/>
                  <a:p>
                    <a:r>
                      <a:rPr lang="en-US" sz="1400"/>
                      <a:t>1</a:t>
                    </a:r>
                    <a:r>
                      <a:rPr lang="en-US"/>
                      <a:t>0%, 3</a:t>
                    </a:r>
                  </a:p>
                </c:rich>
              </c:tx>
              <c:showVal val="1"/>
            </c:dLbl>
            <c:dLbl>
              <c:idx val="1"/>
              <c:tx>
                <c:rich>
                  <a:bodyPr/>
                  <a:lstStyle/>
                  <a:p>
                    <a:r>
                      <a:rPr lang="en-US" sz="1400"/>
                      <a:t>0</a:t>
                    </a:r>
                    <a:r>
                      <a:rPr lang="en-US"/>
                      <a:t>%, 0</a:t>
                    </a:r>
                  </a:p>
                </c:rich>
              </c:tx>
              <c:showVal val="1"/>
            </c:dLbl>
            <c:dLbl>
              <c:idx val="2"/>
              <c:tx>
                <c:rich>
                  <a:bodyPr/>
                  <a:lstStyle/>
                  <a:p>
                    <a:r>
                      <a:rPr lang="en-US" sz="1400"/>
                      <a:t>0</a:t>
                    </a:r>
                    <a:r>
                      <a:rPr lang="en-US"/>
                      <a:t>%, 0</a:t>
                    </a:r>
                  </a:p>
                </c:rich>
              </c:tx>
              <c:showVal val="1"/>
            </c:dLbl>
            <c:dLbl>
              <c:idx val="3"/>
              <c:tx>
                <c:rich>
                  <a:bodyPr/>
                  <a:lstStyle/>
                  <a:p>
                    <a:r>
                      <a:rPr lang="en-US" sz="1400"/>
                      <a:t>0</a:t>
                    </a:r>
                    <a:r>
                      <a:rPr lang="en-US"/>
                      <a:t>%, 0</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Sheet1!$B$147:$E$147</c:f>
              <c:numCache>
                <c:formatCode>0%</c:formatCode>
                <c:ptCount val="4"/>
                <c:pt idx="0">
                  <c:v>9.6774193548387247E-2</c:v>
                </c:pt>
                <c:pt idx="1">
                  <c:v>0</c:v>
                </c:pt>
                <c:pt idx="2">
                  <c:v>0</c:v>
                </c:pt>
                <c:pt idx="3">
                  <c:v>0</c:v>
                </c:pt>
              </c:numCache>
            </c:numRef>
          </c:val>
        </c:ser>
        <c:dLbls>
          <c:showVal val="1"/>
        </c:dLbls>
        <c:shape val="box"/>
        <c:axId val="113398912"/>
        <c:axId val="113400832"/>
        <c:axId val="0"/>
      </c:bar3DChart>
      <c:catAx>
        <c:axId val="113398912"/>
        <c:scaling>
          <c:orientation val="minMax"/>
        </c:scaling>
        <c:axPos val="l"/>
        <c:title>
          <c:tx>
            <c:rich>
              <a:bodyPr rot="-5400000" vert="horz"/>
              <a:lstStyle/>
              <a:p>
                <a:pPr>
                  <a:defRPr sz="1400"/>
                </a:pPr>
                <a:r>
                  <a:rPr lang="en-US" sz="1400"/>
                  <a:t>Interviews</a:t>
                </a:r>
              </a:p>
            </c:rich>
          </c:tx>
        </c:title>
        <c:tickLblPos val="nextTo"/>
        <c:txPr>
          <a:bodyPr/>
          <a:lstStyle/>
          <a:p>
            <a:pPr>
              <a:defRPr sz="1400"/>
            </a:pPr>
            <a:endParaRPr lang="en-US"/>
          </a:p>
        </c:txPr>
        <c:crossAx val="113400832"/>
        <c:crosses val="autoZero"/>
        <c:auto val="1"/>
        <c:lblAlgn val="ctr"/>
        <c:lblOffset val="100"/>
      </c:catAx>
      <c:valAx>
        <c:axId val="113400832"/>
        <c:scaling>
          <c:orientation val="minMax"/>
        </c:scaling>
        <c:axPos val="b"/>
        <c:majorGridlines/>
        <c:numFmt formatCode="0%" sourceLinked="1"/>
        <c:tickLblPos val="nextTo"/>
        <c:txPr>
          <a:bodyPr/>
          <a:lstStyle/>
          <a:p>
            <a:pPr>
              <a:defRPr sz="1400"/>
            </a:pPr>
            <a:endParaRPr lang="en-US"/>
          </a:p>
        </c:txPr>
        <c:crossAx val="113398912"/>
        <c:crosses val="autoZero"/>
        <c:crossBetween val="between"/>
      </c:valAx>
    </c:plotArea>
    <c:legend>
      <c:legendPos val="r"/>
      <c:layout>
        <c:manualLayout>
          <c:xMode val="edge"/>
          <c:yMode val="edge"/>
          <c:x val="0.80445618762894699"/>
          <c:y val="0.63305157536719103"/>
          <c:w val="0.18484862520527184"/>
          <c:h val="0.25500152582187835"/>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manualLayout>
          <c:layoutTarget val="inner"/>
          <c:xMode val="edge"/>
          <c:yMode val="edge"/>
          <c:x val="0.21930433615926001"/>
          <c:y val="4.0404040404040414E-2"/>
          <c:w val="0.53873076568304368"/>
          <c:h val="0.85393317570840832"/>
        </c:manualLayout>
      </c:layout>
      <c:bar3DChart>
        <c:barDir val="bar"/>
        <c:grouping val="clustered"/>
        <c:ser>
          <c:idx val="0"/>
          <c:order val="0"/>
          <c:tx>
            <c:strRef>
              <c:f>Sheet1!$A$81</c:f>
              <c:strCache>
                <c:ptCount val="1"/>
                <c:pt idx="0">
                  <c:v>Major Media Sites</c:v>
                </c:pt>
              </c:strCache>
            </c:strRef>
          </c:tx>
          <c:dLbls>
            <c:dLbl>
              <c:idx val="0"/>
              <c:tx>
                <c:rich>
                  <a:bodyPr/>
                  <a:lstStyle/>
                  <a:p>
                    <a:r>
                      <a:rPr lang="en-US" sz="1400"/>
                      <a:t>2</a:t>
                    </a:r>
                    <a:r>
                      <a:rPr lang="en-US"/>
                      <a:t>6%, 8</a:t>
                    </a:r>
                  </a:p>
                </c:rich>
              </c:tx>
              <c:showVal val="1"/>
            </c:dLbl>
            <c:dLbl>
              <c:idx val="1"/>
              <c:tx>
                <c:rich>
                  <a:bodyPr/>
                  <a:lstStyle/>
                  <a:p>
                    <a:r>
                      <a:rPr lang="en-US" sz="1400"/>
                      <a:t>5</a:t>
                    </a:r>
                    <a:r>
                      <a:rPr lang="en-US"/>
                      <a:t>0%, 5</a:t>
                    </a:r>
                  </a:p>
                </c:rich>
              </c:tx>
              <c:showVal val="1"/>
            </c:dLbl>
            <c:dLbl>
              <c:idx val="2"/>
              <c:tx>
                <c:rich>
                  <a:bodyPr/>
                  <a:lstStyle/>
                  <a:p>
                    <a:r>
                      <a:rPr lang="en-US" sz="1400"/>
                      <a:t>7</a:t>
                    </a:r>
                    <a:r>
                      <a:rPr lang="en-US"/>
                      <a:t>0%, 7</a:t>
                    </a:r>
                  </a:p>
                </c:rich>
              </c:tx>
              <c:showVal val="1"/>
            </c:dLbl>
            <c:dLbl>
              <c:idx val="3"/>
              <c:tx>
                <c:rich>
                  <a:bodyPr/>
                  <a:lstStyle/>
                  <a:p>
                    <a:r>
                      <a:rPr lang="en-US" sz="1400"/>
                      <a:t>4</a:t>
                    </a:r>
                    <a:r>
                      <a:rPr lang="en-US"/>
                      <a:t>0%, 4</a:t>
                    </a:r>
                  </a:p>
                </c:rich>
              </c:tx>
              <c:showVal val="1"/>
            </c:dLbl>
            <c:txPr>
              <a:bodyPr/>
              <a:lstStyle/>
              <a:p>
                <a:pPr>
                  <a:defRPr sz="1400"/>
                </a:pPr>
                <a:endParaRPr lang="en-US"/>
              </a:p>
            </c:txPr>
            <c:showVal val="1"/>
          </c:dLbls>
          <c:cat>
            <c:strRef>
              <c:f>Sheet1!$B$80:$E$80</c:f>
              <c:strCache>
                <c:ptCount val="4"/>
                <c:pt idx="0">
                  <c:v>Emerging 
(n=31)</c:v>
                </c:pt>
                <c:pt idx="1">
                  <c:v>Establishing 
(n=10)</c:v>
                </c:pt>
                <c:pt idx="2">
                  <c:v>Embedding 
(n=10)</c:v>
                </c:pt>
                <c:pt idx="3">
                  <c:v>Experiencing 
(n=10)</c:v>
                </c:pt>
              </c:strCache>
            </c:strRef>
          </c:cat>
          <c:val>
            <c:numRef>
              <c:f>Sheet1!$B$81:$E$81</c:f>
              <c:numCache>
                <c:formatCode>0%</c:formatCode>
                <c:ptCount val="4"/>
                <c:pt idx="0">
                  <c:v>0.25800000000000001</c:v>
                </c:pt>
                <c:pt idx="1">
                  <c:v>0.5</c:v>
                </c:pt>
                <c:pt idx="2">
                  <c:v>0.70000000000000062</c:v>
                </c:pt>
                <c:pt idx="3">
                  <c:v>0.4</c:v>
                </c:pt>
              </c:numCache>
            </c:numRef>
          </c:val>
        </c:ser>
        <c:ser>
          <c:idx val="1"/>
          <c:order val="1"/>
          <c:tx>
            <c:strRef>
              <c:f>Sheet1!$A$82</c:f>
              <c:strCache>
                <c:ptCount val="1"/>
                <c:pt idx="0">
                  <c:v>Wikipedia</c:v>
                </c:pt>
              </c:strCache>
            </c:strRef>
          </c:tx>
          <c:dLbls>
            <c:dLbl>
              <c:idx val="0"/>
              <c:tx>
                <c:rich>
                  <a:bodyPr/>
                  <a:lstStyle/>
                  <a:p>
                    <a:r>
                      <a:rPr lang="en-US" sz="1400"/>
                      <a:t>7</a:t>
                    </a:r>
                    <a:r>
                      <a:rPr lang="en-US"/>
                      <a:t>7%, 24</a:t>
                    </a:r>
                  </a:p>
                </c:rich>
              </c:tx>
              <c:showVal val="1"/>
            </c:dLbl>
            <c:dLbl>
              <c:idx val="1"/>
              <c:tx>
                <c:rich>
                  <a:bodyPr/>
                  <a:lstStyle/>
                  <a:p>
                    <a:r>
                      <a:rPr lang="en-US" sz="1400"/>
                      <a:t>9</a:t>
                    </a:r>
                    <a:r>
                      <a:rPr lang="en-US"/>
                      <a:t>0%, 9</a:t>
                    </a:r>
                  </a:p>
                </c:rich>
              </c:tx>
              <c:showVal val="1"/>
            </c:dLbl>
            <c:dLbl>
              <c:idx val="2"/>
              <c:tx>
                <c:rich>
                  <a:bodyPr/>
                  <a:lstStyle/>
                  <a:p>
                    <a:r>
                      <a:rPr lang="en-US" sz="1400"/>
                      <a:t>7</a:t>
                    </a:r>
                    <a:r>
                      <a:rPr lang="en-US"/>
                      <a:t>0%, 7</a:t>
                    </a:r>
                  </a:p>
                </c:rich>
              </c:tx>
              <c:showVal val="1"/>
            </c:dLbl>
            <c:dLbl>
              <c:idx val="3"/>
              <c:tx>
                <c:rich>
                  <a:bodyPr/>
                  <a:lstStyle/>
                  <a:p>
                    <a:r>
                      <a:rPr lang="en-US" sz="1400"/>
                      <a:t>5</a:t>
                    </a:r>
                    <a:r>
                      <a:rPr lang="en-US"/>
                      <a:t>0%, 5</a:t>
                    </a:r>
                  </a:p>
                </c:rich>
              </c:tx>
              <c:showVal val="1"/>
            </c:dLbl>
            <c:txPr>
              <a:bodyPr/>
              <a:lstStyle/>
              <a:p>
                <a:pPr>
                  <a:defRPr sz="1400"/>
                </a:pPr>
                <a:endParaRPr lang="en-US"/>
              </a:p>
            </c:txPr>
            <c:showVal val="1"/>
          </c:dLbls>
          <c:cat>
            <c:strRef>
              <c:f>Sheet1!$B$80:$E$80</c:f>
              <c:strCache>
                <c:ptCount val="4"/>
                <c:pt idx="0">
                  <c:v>Emerging 
(n=31)</c:v>
                </c:pt>
                <c:pt idx="1">
                  <c:v>Establishing 
(n=10)</c:v>
                </c:pt>
                <c:pt idx="2">
                  <c:v>Embedding 
(n=10)</c:v>
                </c:pt>
                <c:pt idx="3">
                  <c:v>Experiencing 
(n=10)</c:v>
                </c:pt>
              </c:strCache>
            </c:strRef>
          </c:cat>
          <c:val>
            <c:numRef>
              <c:f>Sheet1!$B$82:$E$82</c:f>
              <c:numCache>
                <c:formatCode>0%</c:formatCode>
                <c:ptCount val="4"/>
                <c:pt idx="0">
                  <c:v>0.77400000000000602</c:v>
                </c:pt>
                <c:pt idx="1">
                  <c:v>0.9</c:v>
                </c:pt>
                <c:pt idx="2">
                  <c:v>0.70000000000000062</c:v>
                </c:pt>
                <c:pt idx="3">
                  <c:v>0.5</c:v>
                </c:pt>
              </c:numCache>
            </c:numRef>
          </c:val>
        </c:ser>
        <c:dLbls>
          <c:showVal val="1"/>
        </c:dLbls>
        <c:shape val="box"/>
        <c:axId val="113525504"/>
        <c:axId val="113527424"/>
        <c:axId val="0"/>
      </c:bar3DChart>
      <c:catAx>
        <c:axId val="113525504"/>
        <c:scaling>
          <c:orientation val="minMax"/>
        </c:scaling>
        <c:axPos val="l"/>
        <c:title>
          <c:tx>
            <c:rich>
              <a:bodyPr rot="-5400000" vert="horz"/>
              <a:lstStyle/>
              <a:p>
                <a:pPr>
                  <a:defRPr sz="1400"/>
                </a:pPr>
                <a:r>
                  <a:rPr lang="en-US" sz="1400"/>
                  <a:t>Interviews</a:t>
                </a:r>
              </a:p>
            </c:rich>
          </c:tx>
        </c:title>
        <c:tickLblPos val="nextTo"/>
        <c:txPr>
          <a:bodyPr/>
          <a:lstStyle/>
          <a:p>
            <a:pPr>
              <a:defRPr sz="1400"/>
            </a:pPr>
            <a:endParaRPr lang="en-US"/>
          </a:p>
        </c:txPr>
        <c:crossAx val="113527424"/>
        <c:crosses val="autoZero"/>
        <c:auto val="1"/>
        <c:lblAlgn val="ctr"/>
        <c:lblOffset val="100"/>
      </c:catAx>
      <c:valAx>
        <c:axId val="113527424"/>
        <c:scaling>
          <c:orientation val="minMax"/>
          <c:max val="1"/>
          <c:min val="0.2"/>
        </c:scaling>
        <c:axPos val="b"/>
        <c:majorGridlines/>
        <c:numFmt formatCode="0%" sourceLinked="1"/>
        <c:tickLblPos val="nextTo"/>
        <c:txPr>
          <a:bodyPr/>
          <a:lstStyle/>
          <a:p>
            <a:pPr>
              <a:defRPr sz="1400"/>
            </a:pPr>
            <a:endParaRPr lang="en-US"/>
          </a:p>
        </c:txPr>
        <c:crossAx val="113525504"/>
        <c:crosses val="autoZero"/>
        <c:crossBetween val="between"/>
        <c:majorUnit val="0.2"/>
        <c:minorUnit val="0.2"/>
      </c:valAx>
    </c:plotArea>
    <c:legend>
      <c:legendPos val="r"/>
      <c:layout>
        <c:manualLayout>
          <c:xMode val="edge"/>
          <c:yMode val="edge"/>
          <c:x val="0.77385269864384842"/>
          <c:y val="0.64415579302587245"/>
          <c:w val="0.20043671857311771"/>
          <c:h val="0.14658905136857892"/>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3759266478352098"/>
          <c:y val="3.6575219019324062E-2"/>
          <c:w val="0.45477379790467598"/>
          <c:h val="0.86777495427443974"/>
        </c:manualLayout>
      </c:layout>
      <c:bar3DChart>
        <c:barDir val="bar"/>
        <c:grouping val="clustered"/>
        <c:ser>
          <c:idx val="0"/>
          <c:order val="0"/>
          <c:tx>
            <c:strRef>
              <c:f>Sheet1!$A$186</c:f>
              <c:strCache>
                <c:ptCount val="1"/>
                <c:pt idx="0">
                  <c:v>Convenience, Ease of Use, Accessibility</c:v>
                </c:pt>
              </c:strCache>
            </c:strRef>
          </c:tx>
          <c:dLbls>
            <c:dLbl>
              <c:idx val="0"/>
              <c:tx>
                <c:rich>
                  <a:bodyPr/>
                  <a:lstStyle/>
                  <a:p>
                    <a:r>
                      <a:rPr lang="en-US" sz="1400"/>
                      <a:t>9</a:t>
                    </a:r>
                    <a:r>
                      <a:rPr lang="en-US"/>
                      <a:t>4%, 29</a:t>
                    </a:r>
                  </a:p>
                </c:rich>
              </c:tx>
              <c:showVal val="1"/>
            </c:dLbl>
            <c:dLbl>
              <c:idx val="1"/>
              <c:layout>
                <c:manualLayout>
                  <c:x val="-0.12316084725461503"/>
                  <c:y val="0"/>
                </c:manualLayout>
              </c:layout>
              <c:tx>
                <c:rich>
                  <a:bodyPr/>
                  <a:lstStyle/>
                  <a:p>
                    <a:r>
                      <a:rPr lang="en-US" sz="1400"/>
                      <a:t>1</a:t>
                    </a:r>
                    <a:r>
                      <a:rPr lang="en-US"/>
                      <a:t>00%, 10</a:t>
                    </a:r>
                  </a:p>
                </c:rich>
              </c:tx>
              <c:showVal val="1"/>
            </c:dLbl>
            <c:dLbl>
              <c:idx val="2"/>
              <c:layout>
                <c:manualLayout>
                  <c:x val="-0.12888925875482826"/>
                  <c:y val="4.5504903780418417E-3"/>
                </c:manualLayout>
              </c:layout>
              <c:tx>
                <c:rich>
                  <a:bodyPr/>
                  <a:lstStyle/>
                  <a:p>
                    <a:r>
                      <a:rPr lang="en-US" sz="1400"/>
                      <a:t>1</a:t>
                    </a:r>
                    <a:r>
                      <a:rPr lang="en-US"/>
                      <a:t>00%, 10</a:t>
                    </a:r>
                  </a:p>
                </c:rich>
              </c:tx>
              <c:showVal val="1"/>
            </c:dLbl>
            <c:dLbl>
              <c:idx val="3"/>
              <c:tx>
                <c:rich>
                  <a:bodyPr/>
                  <a:lstStyle/>
                  <a:p>
                    <a:r>
                      <a:rPr lang="en-US" sz="1400"/>
                      <a:t>9</a:t>
                    </a:r>
                    <a:r>
                      <a:rPr lang="en-US"/>
                      <a:t>0%, 9</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Sheet1!$B$186:$E$186</c:f>
              <c:numCache>
                <c:formatCode>0%</c:formatCode>
                <c:ptCount val="4"/>
                <c:pt idx="0">
                  <c:v>0.93548387096773655</c:v>
                </c:pt>
                <c:pt idx="1">
                  <c:v>1</c:v>
                </c:pt>
                <c:pt idx="2">
                  <c:v>1</c:v>
                </c:pt>
                <c:pt idx="3">
                  <c:v>0.9</c:v>
                </c:pt>
              </c:numCache>
            </c:numRef>
          </c:val>
        </c:ser>
        <c:ser>
          <c:idx val="1"/>
          <c:order val="1"/>
          <c:tx>
            <c:strRef>
              <c:f>Sheet1!$A$187</c:f>
              <c:strCache>
                <c:ptCount val="1"/>
                <c:pt idx="0">
                  <c:v>Authority, Legitimacy</c:v>
                </c:pt>
              </c:strCache>
            </c:strRef>
          </c:tx>
          <c:dLbls>
            <c:dLbl>
              <c:idx val="0"/>
              <c:tx>
                <c:rich>
                  <a:bodyPr/>
                  <a:lstStyle/>
                  <a:p>
                    <a:r>
                      <a:rPr lang="en-US" sz="1400"/>
                      <a:t>8</a:t>
                    </a:r>
                    <a:r>
                      <a:rPr lang="en-US"/>
                      <a:t>1%, 25</a:t>
                    </a:r>
                  </a:p>
                </c:rich>
              </c:tx>
              <c:showVal val="1"/>
            </c:dLbl>
            <c:dLbl>
              <c:idx val="1"/>
              <c:tx>
                <c:rich>
                  <a:bodyPr/>
                  <a:lstStyle/>
                  <a:p>
                    <a:r>
                      <a:rPr lang="en-US" sz="1400"/>
                      <a:t>4</a:t>
                    </a:r>
                    <a:r>
                      <a:rPr lang="en-US"/>
                      <a:t>0%, 4</a:t>
                    </a:r>
                  </a:p>
                </c:rich>
              </c:tx>
              <c:showVal val="1"/>
            </c:dLbl>
            <c:dLbl>
              <c:idx val="2"/>
              <c:tx>
                <c:rich>
                  <a:bodyPr/>
                  <a:lstStyle/>
                  <a:p>
                    <a:r>
                      <a:rPr lang="en-US" sz="1400"/>
                      <a:t>8</a:t>
                    </a:r>
                    <a:r>
                      <a:rPr lang="en-US"/>
                      <a:t>0%, 8</a:t>
                    </a:r>
                  </a:p>
                </c:rich>
              </c:tx>
              <c:showVal val="1"/>
            </c:dLbl>
            <c:dLbl>
              <c:idx val="3"/>
              <c:tx>
                <c:rich>
                  <a:bodyPr/>
                  <a:lstStyle/>
                  <a:p>
                    <a:r>
                      <a:rPr lang="en-US" sz="1400"/>
                      <a:t>7</a:t>
                    </a:r>
                    <a:r>
                      <a:rPr lang="en-US"/>
                      <a:t>0%, 7</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Sheet1!$B$187:$E$187</c:f>
              <c:numCache>
                <c:formatCode>0%</c:formatCode>
                <c:ptCount val="4"/>
                <c:pt idx="0">
                  <c:v>0.80645161290322664</c:v>
                </c:pt>
                <c:pt idx="1">
                  <c:v>0.4</c:v>
                </c:pt>
                <c:pt idx="2">
                  <c:v>0.8</c:v>
                </c:pt>
                <c:pt idx="3">
                  <c:v>0.70000000000000062</c:v>
                </c:pt>
              </c:numCache>
            </c:numRef>
          </c:val>
        </c:ser>
        <c:ser>
          <c:idx val="2"/>
          <c:order val="2"/>
          <c:tx>
            <c:strRef>
              <c:f>Sheet1!$A$188</c:f>
              <c:strCache>
                <c:ptCount val="1"/>
                <c:pt idx="0">
                  <c:v>Available Time</c:v>
                </c:pt>
              </c:strCache>
            </c:strRef>
          </c:tx>
          <c:dLbls>
            <c:dLbl>
              <c:idx val="0"/>
              <c:tx>
                <c:rich>
                  <a:bodyPr/>
                  <a:lstStyle/>
                  <a:p>
                    <a:r>
                      <a:rPr lang="en-US" sz="1400"/>
                      <a:t>3</a:t>
                    </a:r>
                    <a:r>
                      <a:rPr lang="en-US"/>
                      <a:t>9%, 12</a:t>
                    </a:r>
                  </a:p>
                </c:rich>
              </c:tx>
              <c:showVal val="1"/>
            </c:dLbl>
            <c:dLbl>
              <c:idx val="1"/>
              <c:tx>
                <c:rich>
                  <a:bodyPr/>
                  <a:lstStyle/>
                  <a:p>
                    <a:r>
                      <a:rPr lang="en-US" sz="1400"/>
                      <a:t>4</a:t>
                    </a:r>
                    <a:r>
                      <a:rPr lang="en-US"/>
                      <a:t>0%, 4</a:t>
                    </a:r>
                  </a:p>
                </c:rich>
              </c:tx>
              <c:showVal val="1"/>
            </c:dLbl>
            <c:dLbl>
              <c:idx val="2"/>
              <c:tx>
                <c:rich>
                  <a:bodyPr/>
                  <a:lstStyle/>
                  <a:p>
                    <a:r>
                      <a:rPr lang="en-US" sz="1400"/>
                      <a:t>5</a:t>
                    </a:r>
                    <a:r>
                      <a:rPr lang="en-US"/>
                      <a:t>0%, 5</a:t>
                    </a:r>
                  </a:p>
                </c:rich>
              </c:tx>
              <c:showVal val="1"/>
            </c:dLbl>
            <c:dLbl>
              <c:idx val="3"/>
              <c:tx>
                <c:rich>
                  <a:bodyPr/>
                  <a:lstStyle/>
                  <a:p>
                    <a:r>
                      <a:rPr lang="en-US" sz="1400"/>
                      <a:t>5</a:t>
                    </a:r>
                    <a:r>
                      <a:rPr lang="en-US"/>
                      <a:t>0%, 5</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Sheet1!$B$188:$E$188</c:f>
              <c:numCache>
                <c:formatCode>0%</c:formatCode>
                <c:ptCount val="4"/>
                <c:pt idx="0">
                  <c:v>0.38709677419355315</c:v>
                </c:pt>
                <c:pt idx="1">
                  <c:v>0.4</c:v>
                </c:pt>
                <c:pt idx="2">
                  <c:v>0.5</c:v>
                </c:pt>
                <c:pt idx="3">
                  <c:v>0.5</c:v>
                </c:pt>
              </c:numCache>
            </c:numRef>
          </c:val>
        </c:ser>
        <c:dLbls>
          <c:showVal val="1"/>
        </c:dLbls>
        <c:shape val="box"/>
        <c:axId val="98739712"/>
        <c:axId val="98741632"/>
        <c:axId val="0"/>
      </c:bar3DChart>
      <c:catAx>
        <c:axId val="98739712"/>
        <c:scaling>
          <c:orientation val="minMax"/>
        </c:scaling>
        <c:axPos val="l"/>
        <c:title>
          <c:tx>
            <c:rich>
              <a:bodyPr rot="-5400000" vert="horz"/>
              <a:lstStyle/>
              <a:p>
                <a:pPr>
                  <a:defRPr sz="1400"/>
                </a:pPr>
                <a:r>
                  <a:rPr lang="en-US" sz="1400"/>
                  <a:t>Interviews</a:t>
                </a:r>
              </a:p>
            </c:rich>
          </c:tx>
        </c:title>
        <c:tickLblPos val="nextTo"/>
        <c:txPr>
          <a:bodyPr/>
          <a:lstStyle/>
          <a:p>
            <a:pPr>
              <a:defRPr sz="1400"/>
            </a:pPr>
            <a:endParaRPr lang="en-US"/>
          </a:p>
        </c:txPr>
        <c:crossAx val="98741632"/>
        <c:crosses val="autoZero"/>
        <c:auto val="1"/>
        <c:lblAlgn val="ctr"/>
        <c:lblOffset val="100"/>
      </c:catAx>
      <c:valAx>
        <c:axId val="98741632"/>
        <c:scaling>
          <c:orientation val="minMax"/>
          <c:max val="1"/>
          <c:min val="0.2"/>
        </c:scaling>
        <c:axPos val="b"/>
        <c:majorGridlines/>
        <c:numFmt formatCode="0%" sourceLinked="1"/>
        <c:tickLblPos val="nextTo"/>
        <c:txPr>
          <a:bodyPr/>
          <a:lstStyle/>
          <a:p>
            <a:pPr>
              <a:defRPr sz="1400"/>
            </a:pPr>
            <a:endParaRPr lang="en-US"/>
          </a:p>
        </c:txPr>
        <c:crossAx val="98739712"/>
        <c:crosses val="autoZero"/>
        <c:crossBetween val="between"/>
        <c:majorUnit val="0.2"/>
        <c:minorUnit val="0.2"/>
      </c:valAx>
    </c:plotArea>
    <c:legend>
      <c:legendPos val="r"/>
      <c:layout>
        <c:manualLayout>
          <c:xMode val="edge"/>
          <c:yMode val="edge"/>
          <c:x val="0.74666406462123269"/>
          <c:y val="0.60742153709659574"/>
          <c:w val="0.21896372249752552"/>
          <c:h val="0.26317215629736435"/>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manualLayout>
          <c:layoutTarget val="inner"/>
          <c:xMode val="edge"/>
          <c:yMode val="edge"/>
          <c:x val="0.14591229975563416"/>
          <c:y val="3.7558685446009404E-2"/>
          <c:w val="0.60933760973843787"/>
          <c:h val="0.90129126464825704"/>
        </c:manualLayout>
      </c:layout>
      <c:bar3DChart>
        <c:barDir val="bar"/>
        <c:grouping val="clustered"/>
        <c:ser>
          <c:idx val="0"/>
          <c:order val="0"/>
          <c:tx>
            <c:strRef>
              <c:f>Sheet1!$A$211</c:f>
              <c:strCache>
                <c:ptCount val="1"/>
                <c:pt idx="0">
                  <c:v>Currency</c:v>
                </c:pt>
              </c:strCache>
            </c:strRef>
          </c:tx>
          <c:dLbls>
            <c:dLbl>
              <c:idx val="0"/>
              <c:tx>
                <c:rich>
                  <a:bodyPr/>
                  <a:lstStyle/>
                  <a:p>
                    <a:r>
                      <a:rPr lang="en-US" sz="1400"/>
                      <a:t>1</a:t>
                    </a:r>
                    <a:r>
                      <a:rPr lang="en-US"/>
                      <a:t>3%, 4</a:t>
                    </a:r>
                  </a:p>
                </c:rich>
              </c:tx>
              <c:showVal val="1"/>
            </c:dLbl>
            <c:dLbl>
              <c:idx val="1"/>
              <c:tx>
                <c:rich>
                  <a:bodyPr/>
                  <a:lstStyle/>
                  <a:p>
                    <a:r>
                      <a:rPr lang="en-US" sz="1400"/>
                      <a:t>1</a:t>
                    </a:r>
                    <a:r>
                      <a:rPr lang="en-US"/>
                      <a:t>0%, 1</a:t>
                    </a:r>
                  </a:p>
                </c:rich>
              </c:tx>
              <c:showVal val="1"/>
            </c:dLbl>
            <c:dLbl>
              <c:idx val="2"/>
              <c:tx>
                <c:rich>
                  <a:bodyPr/>
                  <a:lstStyle/>
                  <a:p>
                    <a:r>
                      <a:rPr lang="en-US" sz="1400"/>
                      <a:t>5</a:t>
                    </a:r>
                    <a:r>
                      <a:rPr lang="en-US"/>
                      <a:t>0%, 5</a:t>
                    </a:r>
                  </a:p>
                </c:rich>
              </c:tx>
              <c:showVal val="1"/>
            </c:dLbl>
            <c:dLbl>
              <c:idx val="3"/>
              <c:tx>
                <c:rich>
                  <a:bodyPr/>
                  <a:lstStyle/>
                  <a:p>
                    <a:r>
                      <a:rPr lang="en-US" sz="1400"/>
                      <a:t>3</a:t>
                    </a:r>
                    <a:r>
                      <a:rPr lang="en-US"/>
                      <a:t>0%, 3</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Sheet1!$B$211:$E$211</c:f>
              <c:numCache>
                <c:formatCode>0%</c:formatCode>
                <c:ptCount val="4"/>
                <c:pt idx="0">
                  <c:v>0.12903225806451613</c:v>
                </c:pt>
                <c:pt idx="1">
                  <c:v>0.1</c:v>
                </c:pt>
                <c:pt idx="2">
                  <c:v>0.5</c:v>
                </c:pt>
                <c:pt idx="3">
                  <c:v>0.30000000000000032</c:v>
                </c:pt>
              </c:numCache>
            </c:numRef>
          </c:val>
        </c:ser>
        <c:ser>
          <c:idx val="1"/>
          <c:order val="1"/>
          <c:tx>
            <c:strRef>
              <c:f>Sheet1!$A$212</c:f>
              <c:strCache>
                <c:ptCount val="1"/>
                <c:pt idx="0">
                  <c:v>Relevance</c:v>
                </c:pt>
              </c:strCache>
            </c:strRef>
          </c:tx>
          <c:dLbls>
            <c:dLbl>
              <c:idx val="0"/>
              <c:layout>
                <c:manualLayout>
                  <c:x val="-0.10214250124564112"/>
                  <c:y val="0"/>
                </c:manualLayout>
              </c:layout>
              <c:tx>
                <c:rich>
                  <a:bodyPr/>
                  <a:lstStyle/>
                  <a:p>
                    <a:r>
                      <a:rPr lang="en-US" sz="1400"/>
                      <a:t>6</a:t>
                    </a:r>
                    <a:r>
                      <a:rPr lang="en-US"/>
                      <a:t>5%, 20</a:t>
                    </a:r>
                  </a:p>
                </c:rich>
              </c:tx>
              <c:showVal val="1"/>
            </c:dLbl>
            <c:dLbl>
              <c:idx val="1"/>
              <c:tx>
                <c:rich>
                  <a:bodyPr/>
                  <a:lstStyle/>
                  <a:p>
                    <a:r>
                      <a:rPr lang="en-US" sz="1400"/>
                      <a:t>5</a:t>
                    </a:r>
                    <a:r>
                      <a:rPr lang="en-US"/>
                      <a:t>0%, 5</a:t>
                    </a:r>
                  </a:p>
                </c:rich>
              </c:tx>
              <c:showVal val="1"/>
            </c:dLbl>
            <c:dLbl>
              <c:idx val="2"/>
              <c:tx>
                <c:rich>
                  <a:bodyPr/>
                  <a:lstStyle/>
                  <a:p>
                    <a:r>
                      <a:rPr lang="en-US" sz="1400"/>
                      <a:t>5</a:t>
                    </a:r>
                    <a:r>
                      <a:rPr lang="en-US"/>
                      <a:t>0%, 5</a:t>
                    </a:r>
                  </a:p>
                </c:rich>
              </c:tx>
              <c:showVal val="1"/>
            </c:dLbl>
            <c:dLbl>
              <c:idx val="3"/>
              <c:tx>
                <c:rich>
                  <a:bodyPr/>
                  <a:lstStyle/>
                  <a:p>
                    <a:r>
                      <a:rPr lang="en-US" sz="1400"/>
                      <a:t>5</a:t>
                    </a:r>
                    <a:r>
                      <a:rPr lang="en-US"/>
                      <a:t>0%, 5</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Sheet1!$B$212:$E$212</c:f>
              <c:numCache>
                <c:formatCode>0%</c:formatCode>
                <c:ptCount val="4"/>
                <c:pt idx="0">
                  <c:v>0.64516129032258851</c:v>
                </c:pt>
                <c:pt idx="1">
                  <c:v>0.5</c:v>
                </c:pt>
                <c:pt idx="2">
                  <c:v>0.5</c:v>
                </c:pt>
                <c:pt idx="3">
                  <c:v>0.5</c:v>
                </c:pt>
              </c:numCache>
            </c:numRef>
          </c:val>
        </c:ser>
        <c:ser>
          <c:idx val="2"/>
          <c:order val="2"/>
          <c:tx>
            <c:strRef>
              <c:f>Sheet1!$A$213</c:f>
              <c:strCache>
                <c:ptCount val="1"/>
                <c:pt idx="0">
                  <c:v>Reliability</c:v>
                </c:pt>
              </c:strCache>
            </c:strRef>
          </c:tx>
          <c:dLbls>
            <c:dLbl>
              <c:idx val="0"/>
              <c:tx>
                <c:rich>
                  <a:bodyPr/>
                  <a:lstStyle/>
                  <a:p>
                    <a:r>
                      <a:rPr lang="en-US" sz="1400"/>
                      <a:t>4</a:t>
                    </a:r>
                    <a:r>
                      <a:rPr lang="en-US"/>
                      <a:t>5%, 14</a:t>
                    </a:r>
                  </a:p>
                </c:rich>
              </c:tx>
              <c:showVal val="1"/>
            </c:dLbl>
            <c:dLbl>
              <c:idx val="1"/>
              <c:tx>
                <c:rich>
                  <a:bodyPr/>
                  <a:lstStyle/>
                  <a:p>
                    <a:r>
                      <a:rPr lang="en-US" sz="1400"/>
                      <a:t>3</a:t>
                    </a:r>
                    <a:r>
                      <a:rPr lang="en-US"/>
                      <a:t>0%, 3</a:t>
                    </a:r>
                  </a:p>
                </c:rich>
              </c:tx>
              <c:showVal val="1"/>
            </c:dLbl>
            <c:dLbl>
              <c:idx val="2"/>
              <c:layout>
                <c:manualLayout>
                  <c:x val="-9.2177379172895244E-2"/>
                  <c:y val="0"/>
                </c:manualLayout>
              </c:layout>
              <c:tx>
                <c:rich>
                  <a:bodyPr/>
                  <a:lstStyle/>
                  <a:p>
                    <a:r>
                      <a:rPr lang="en-US" sz="1400"/>
                      <a:t>7</a:t>
                    </a:r>
                    <a:r>
                      <a:rPr lang="en-US"/>
                      <a:t>0%, 7</a:t>
                    </a:r>
                  </a:p>
                </c:rich>
              </c:tx>
              <c:showVal val="1"/>
            </c:dLbl>
            <c:dLbl>
              <c:idx val="3"/>
              <c:tx>
                <c:rich>
                  <a:bodyPr/>
                  <a:lstStyle/>
                  <a:p>
                    <a:r>
                      <a:rPr lang="en-US" sz="1400"/>
                      <a:t>3</a:t>
                    </a:r>
                    <a:r>
                      <a:rPr lang="en-US"/>
                      <a:t>0%, 3</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Sheet1!$B$213:$E$213</c:f>
              <c:numCache>
                <c:formatCode>0%</c:formatCode>
                <c:ptCount val="4"/>
                <c:pt idx="0">
                  <c:v>0.45161290322581127</c:v>
                </c:pt>
                <c:pt idx="1">
                  <c:v>0.30000000000000032</c:v>
                </c:pt>
                <c:pt idx="2">
                  <c:v>0.70000000000000062</c:v>
                </c:pt>
                <c:pt idx="3">
                  <c:v>0.30000000000000032</c:v>
                </c:pt>
              </c:numCache>
            </c:numRef>
          </c:val>
        </c:ser>
        <c:dLbls>
          <c:showVal val="1"/>
        </c:dLbls>
        <c:shape val="box"/>
        <c:axId val="114108672"/>
        <c:axId val="114143616"/>
        <c:axId val="0"/>
      </c:bar3DChart>
      <c:catAx>
        <c:axId val="114108672"/>
        <c:scaling>
          <c:orientation val="minMax"/>
        </c:scaling>
        <c:axPos val="l"/>
        <c:title>
          <c:tx>
            <c:rich>
              <a:bodyPr rot="-5400000" vert="horz"/>
              <a:lstStyle/>
              <a:p>
                <a:pPr>
                  <a:defRPr sz="1400"/>
                </a:pPr>
                <a:r>
                  <a:rPr lang="en-US" sz="1400"/>
                  <a:t>Interviews</a:t>
                </a:r>
              </a:p>
            </c:rich>
          </c:tx>
        </c:title>
        <c:tickLblPos val="nextTo"/>
        <c:txPr>
          <a:bodyPr/>
          <a:lstStyle/>
          <a:p>
            <a:pPr>
              <a:defRPr sz="1400"/>
            </a:pPr>
            <a:endParaRPr lang="en-US"/>
          </a:p>
        </c:txPr>
        <c:crossAx val="114143616"/>
        <c:crosses val="autoZero"/>
        <c:auto val="1"/>
        <c:lblAlgn val="ctr"/>
        <c:lblOffset val="100"/>
      </c:catAx>
      <c:valAx>
        <c:axId val="114143616"/>
        <c:scaling>
          <c:orientation val="minMax"/>
        </c:scaling>
        <c:axPos val="b"/>
        <c:majorGridlines/>
        <c:numFmt formatCode="0%" sourceLinked="1"/>
        <c:tickLblPos val="nextTo"/>
        <c:txPr>
          <a:bodyPr/>
          <a:lstStyle/>
          <a:p>
            <a:pPr>
              <a:defRPr sz="1400"/>
            </a:pPr>
            <a:endParaRPr lang="en-US"/>
          </a:p>
        </c:txPr>
        <c:crossAx val="114108672"/>
        <c:crosses val="autoZero"/>
        <c:crossBetween val="between"/>
      </c:valAx>
    </c:plotArea>
    <c:legend>
      <c:legendPos val="r"/>
      <c:layout>
        <c:manualLayout>
          <c:xMode val="edge"/>
          <c:yMode val="edge"/>
          <c:x val="0.79315413159561954"/>
          <c:y val="0.6341628775276329"/>
          <c:w val="0.14580861802022801"/>
          <c:h val="0.20975491874257421"/>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3974908476246792"/>
          <c:y val="3.7606714073958401E-2"/>
          <c:w val="0.54501796498737975"/>
          <c:h val="0.86404553091176262"/>
        </c:manualLayout>
      </c:layout>
      <c:bar3DChart>
        <c:barDir val="bar"/>
        <c:grouping val="clustered"/>
        <c:ser>
          <c:idx val="1"/>
          <c:order val="0"/>
          <c:tx>
            <c:strRef>
              <c:f>Sheet1!$A$231</c:f>
              <c:strCache>
                <c:ptCount val="1"/>
                <c:pt idx="0">
                  <c:v>Collaborate</c:v>
                </c:pt>
              </c:strCache>
            </c:strRef>
          </c:tx>
          <c:dLbls>
            <c:dLbl>
              <c:idx val="0"/>
              <c:tx>
                <c:rich>
                  <a:bodyPr/>
                  <a:lstStyle/>
                  <a:p>
                    <a:r>
                      <a:rPr lang="en-US" sz="1400"/>
                      <a:t>8</a:t>
                    </a:r>
                    <a:r>
                      <a:rPr lang="en-US"/>
                      <a:t>1%, 25</a:t>
                    </a:r>
                  </a:p>
                </c:rich>
              </c:tx>
              <c:showVal val="1"/>
            </c:dLbl>
            <c:dLbl>
              <c:idx val="1"/>
              <c:tx>
                <c:rich>
                  <a:bodyPr/>
                  <a:lstStyle/>
                  <a:p>
                    <a:r>
                      <a:rPr lang="en-US" sz="1400"/>
                      <a:t>4</a:t>
                    </a:r>
                    <a:r>
                      <a:rPr lang="en-US"/>
                      <a:t>0%, 4</a:t>
                    </a:r>
                  </a:p>
                </c:rich>
              </c:tx>
              <c:showVal val="1"/>
            </c:dLbl>
            <c:dLbl>
              <c:idx val="2"/>
              <c:tx>
                <c:rich>
                  <a:bodyPr/>
                  <a:lstStyle/>
                  <a:p>
                    <a:r>
                      <a:rPr lang="en-US" sz="1400"/>
                      <a:t>4</a:t>
                    </a:r>
                    <a:r>
                      <a:rPr lang="en-US"/>
                      <a:t>0%, 4</a:t>
                    </a:r>
                  </a:p>
                </c:rich>
              </c:tx>
              <c:showVal val="1"/>
            </c:dLbl>
            <c:dLbl>
              <c:idx val="3"/>
              <c:tx>
                <c:rich>
                  <a:bodyPr/>
                  <a:lstStyle/>
                  <a:p>
                    <a:r>
                      <a:rPr lang="en-US" sz="1400"/>
                      <a:t>7</a:t>
                    </a:r>
                    <a:r>
                      <a:rPr lang="en-US"/>
                      <a:t>0%, 7</a:t>
                    </a:r>
                  </a:p>
                </c:rich>
              </c:tx>
              <c:showVal val="1"/>
            </c:dLbl>
            <c:txPr>
              <a:bodyPr/>
              <a:lstStyle/>
              <a:p>
                <a:pPr>
                  <a:defRPr sz="1400"/>
                </a:pPr>
                <a:endParaRPr lang="en-US"/>
              </a:p>
            </c:txPr>
            <c:showVal val="1"/>
          </c:dLbls>
          <c:cat>
            <c:strRef>
              <c:f>Sheet1!$B$229:$E$229</c:f>
              <c:strCache>
                <c:ptCount val="4"/>
                <c:pt idx="0">
                  <c:v>Emerging 
(n=31)</c:v>
                </c:pt>
                <c:pt idx="1">
                  <c:v>Establishing 
(n=10)</c:v>
                </c:pt>
                <c:pt idx="2">
                  <c:v>Embedding 
(n=10)</c:v>
                </c:pt>
                <c:pt idx="3">
                  <c:v>Experiencing 
(n=10)</c:v>
                </c:pt>
              </c:strCache>
            </c:strRef>
          </c:cat>
          <c:val>
            <c:numRef>
              <c:f>Sheet1!$B$231:$E$231</c:f>
              <c:numCache>
                <c:formatCode>0%</c:formatCode>
                <c:ptCount val="4"/>
                <c:pt idx="0">
                  <c:v>0.80645161290322664</c:v>
                </c:pt>
                <c:pt idx="1">
                  <c:v>0.4</c:v>
                </c:pt>
                <c:pt idx="2">
                  <c:v>0.4</c:v>
                </c:pt>
                <c:pt idx="3">
                  <c:v>0.70000000000000062</c:v>
                </c:pt>
              </c:numCache>
            </c:numRef>
          </c:val>
        </c:ser>
        <c:ser>
          <c:idx val="2"/>
          <c:order val="1"/>
          <c:tx>
            <c:strRef>
              <c:f>Sheet1!$A$232</c:f>
              <c:strCache>
                <c:ptCount val="1"/>
                <c:pt idx="0">
                  <c:v>Temporal, Immediacy</c:v>
                </c:pt>
              </c:strCache>
            </c:strRef>
          </c:tx>
          <c:dLbls>
            <c:dLbl>
              <c:idx val="0"/>
              <c:tx>
                <c:rich>
                  <a:bodyPr/>
                  <a:lstStyle/>
                  <a:p>
                    <a:r>
                      <a:rPr lang="en-US" sz="1400"/>
                      <a:t>1</a:t>
                    </a:r>
                    <a:r>
                      <a:rPr lang="en-US"/>
                      <a:t>0%, 3</a:t>
                    </a:r>
                  </a:p>
                </c:rich>
              </c:tx>
              <c:showVal val="1"/>
            </c:dLbl>
            <c:dLbl>
              <c:idx val="1"/>
              <c:tx>
                <c:rich>
                  <a:bodyPr/>
                  <a:lstStyle/>
                  <a:p>
                    <a:r>
                      <a:rPr lang="en-US" sz="1400"/>
                      <a:t>1</a:t>
                    </a:r>
                    <a:r>
                      <a:rPr lang="en-US"/>
                      <a:t>0%, 1</a:t>
                    </a:r>
                  </a:p>
                </c:rich>
              </c:tx>
              <c:showVal val="1"/>
            </c:dLbl>
            <c:dLbl>
              <c:idx val="2"/>
              <c:tx>
                <c:rich>
                  <a:bodyPr/>
                  <a:lstStyle/>
                  <a:p>
                    <a:r>
                      <a:rPr lang="en-US" sz="1400"/>
                      <a:t>2</a:t>
                    </a:r>
                    <a:r>
                      <a:rPr lang="en-US"/>
                      <a:t>0%, 2</a:t>
                    </a:r>
                  </a:p>
                </c:rich>
              </c:tx>
              <c:showVal val="1"/>
            </c:dLbl>
            <c:dLbl>
              <c:idx val="3"/>
              <c:tx>
                <c:rich>
                  <a:bodyPr/>
                  <a:lstStyle/>
                  <a:p>
                    <a:r>
                      <a:rPr lang="en-US" sz="1400"/>
                      <a:t>0</a:t>
                    </a:r>
                    <a:r>
                      <a:rPr lang="en-US"/>
                      <a:t>%, 0</a:t>
                    </a:r>
                  </a:p>
                </c:rich>
              </c:tx>
              <c:showVal val="1"/>
            </c:dLbl>
            <c:txPr>
              <a:bodyPr/>
              <a:lstStyle/>
              <a:p>
                <a:pPr>
                  <a:defRPr sz="1400"/>
                </a:pPr>
                <a:endParaRPr lang="en-US"/>
              </a:p>
            </c:txPr>
            <c:showVal val="1"/>
          </c:dLbls>
          <c:cat>
            <c:strRef>
              <c:f>Sheet1!$B$229:$E$229</c:f>
              <c:strCache>
                <c:ptCount val="4"/>
                <c:pt idx="0">
                  <c:v>Emerging 
(n=31)</c:v>
                </c:pt>
                <c:pt idx="1">
                  <c:v>Establishing 
(n=10)</c:v>
                </c:pt>
                <c:pt idx="2">
                  <c:v>Embedding 
(n=10)</c:v>
                </c:pt>
                <c:pt idx="3">
                  <c:v>Experiencing 
(n=10)</c:v>
                </c:pt>
              </c:strCache>
            </c:strRef>
          </c:cat>
          <c:val>
            <c:numRef>
              <c:f>Sheet1!$B$232:$E$232</c:f>
              <c:numCache>
                <c:formatCode>0%</c:formatCode>
                <c:ptCount val="4"/>
                <c:pt idx="0">
                  <c:v>9.6774193548387247E-2</c:v>
                </c:pt>
                <c:pt idx="1">
                  <c:v>0.1</c:v>
                </c:pt>
                <c:pt idx="2">
                  <c:v>0.2</c:v>
                </c:pt>
                <c:pt idx="3">
                  <c:v>0</c:v>
                </c:pt>
              </c:numCache>
            </c:numRef>
          </c:val>
        </c:ser>
        <c:dLbls>
          <c:showVal val="1"/>
        </c:dLbls>
        <c:shape val="box"/>
        <c:axId val="113932160"/>
        <c:axId val="114294784"/>
        <c:axId val="0"/>
      </c:bar3DChart>
      <c:catAx>
        <c:axId val="113932160"/>
        <c:scaling>
          <c:orientation val="minMax"/>
        </c:scaling>
        <c:axPos val="l"/>
        <c:title>
          <c:tx>
            <c:rich>
              <a:bodyPr rot="-5400000" vert="horz"/>
              <a:lstStyle/>
              <a:p>
                <a:pPr>
                  <a:defRPr sz="1400"/>
                </a:pPr>
                <a:r>
                  <a:rPr lang="en-US" sz="1400"/>
                  <a:t>Interviews</a:t>
                </a:r>
              </a:p>
            </c:rich>
          </c:tx>
        </c:title>
        <c:tickLblPos val="nextTo"/>
        <c:txPr>
          <a:bodyPr/>
          <a:lstStyle/>
          <a:p>
            <a:pPr>
              <a:defRPr sz="1400"/>
            </a:pPr>
            <a:endParaRPr lang="en-US"/>
          </a:p>
        </c:txPr>
        <c:crossAx val="114294784"/>
        <c:crosses val="autoZero"/>
        <c:auto val="1"/>
        <c:lblAlgn val="ctr"/>
        <c:lblOffset val="100"/>
      </c:catAx>
      <c:valAx>
        <c:axId val="114294784"/>
        <c:scaling>
          <c:orientation val="minMax"/>
          <c:max val="1"/>
          <c:min val="0"/>
        </c:scaling>
        <c:axPos val="b"/>
        <c:majorGridlines/>
        <c:numFmt formatCode="0%" sourceLinked="1"/>
        <c:tickLblPos val="nextTo"/>
        <c:txPr>
          <a:bodyPr/>
          <a:lstStyle/>
          <a:p>
            <a:pPr>
              <a:defRPr sz="1400"/>
            </a:pPr>
            <a:endParaRPr lang="en-US"/>
          </a:p>
        </c:txPr>
        <c:crossAx val="113932160"/>
        <c:crosses val="autoZero"/>
        <c:crossBetween val="between"/>
        <c:majorUnit val="0.2"/>
        <c:minorUnit val="0.2"/>
      </c:valAx>
    </c:plotArea>
    <c:legend>
      <c:legendPos val="r"/>
      <c:layout>
        <c:manualLayout>
          <c:xMode val="edge"/>
          <c:yMode val="edge"/>
          <c:x val="0.77550649380034398"/>
          <c:y val="0.66328114732933152"/>
          <c:w val="0.19307253984556277"/>
          <c:h val="0.21545344265525179"/>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manualLayout>
          <c:layoutTarget val="inner"/>
          <c:xMode val="edge"/>
          <c:yMode val="edge"/>
          <c:x val="0.19233181378643471"/>
          <c:y val="2.6570048309178761E-2"/>
          <c:w val="0.51772873785513662"/>
          <c:h val="0.89843014188443771"/>
        </c:manualLayout>
      </c:layout>
      <c:bar3DChart>
        <c:barDir val="bar"/>
        <c:grouping val="clustered"/>
        <c:ser>
          <c:idx val="0"/>
          <c:order val="0"/>
          <c:tx>
            <c:strRef>
              <c:f>Sheet1!$A$15</c:f>
              <c:strCache>
                <c:ptCount val="1"/>
                <c:pt idx="0">
                  <c:v>Face-to-Face</c:v>
                </c:pt>
              </c:strCache>
            </c:strRef>
          </c:tx>
          <c:dLbls>
            <c:dLbl>
              <c:idx val="0"/>
              <c:tx>
                <c:rich>
                  <a:bodyPr/>
                  <a:lstStyle/>
                  <a:p>
                    <a:r>
                      <a:rPr lang="en-US"/>
                      <a:t>55%, 17</a:t>
                    </a:r>
                  </a:p>
                </c:rich>
              </c:tx>
              <c:showVal val="1"/>
            </c:dLbl>
            <c:dLbl>
              <c:idx val="1"/>
              <c:tx>
                <c:rich>
                  <a:bodyPr/>
                  <a:lstStyle/>
                  <a:p>
                    <a:r>
                      <a:rPr lang="en-US"/>
                      <a:t>60%, 6</a:t>
                    </a:r>
                  </a:p>
                </c:rich>
              </c:tx>
              <c:showVal val="1"/>
            </c:dLbl>
            <c:dLbl>
              <c:idx val="2"/>
              <c:tx>
                <c:rich>
                  <a:bodyPr/>
                  <a:lstStyle/>
                  <a:p>
                    <a:r>
                      <a:rPr lang="en-US"/>
                      <a:t>40%, 4</a:t>
                    </a:r>
                  </a:p>
                </c:rich>
              </c:tx>
              <c:showVal val="1"/>
            </c:dLbl>
            <c:dLbl>
              <c:idx val="3"/>
              <c:tx>
                <c:rich>
                  <a:bodyPr/>
                  <a:lstStyle/>
                  <a:p>
                    <a:r>
                      <a:rPr lang="en-US"/>
                      <a:t>70%, 7</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Sheet1!$B$15:$E$15</c:f>
              <c:numCache>
                <c:formatCode>0%</c:formatCode>
                <c:ptCount val="4"/>
                <c:pt idx="0">
                  <c:v>0.54800000000000004</c:v>
                </c:pt>
                <c:pt idx="1">
                  <c:v>0.60000000000000042</c:v>
                </c:pt>
                <c:pt idx="2">
                  <c:v>0.4</c:v>
                </c:pt>
                <c:pt idx="3">
                  <c:v>0.7000000000000004</c:v>
                </c:pt>
              </c:numCache>
            </c:numRef>
          </c:val>
        </c:ser>
        <c:ser>
          <c:idx val="1"/>
          <c:order val="1"/>
          <c:tx>
            <c:strRef>
              <c:f>Sheet1!$A$16</c:f>
              <c:strCache>
                <c:ptCount val="1"/>
                <c:pt idx="0">
                  <c:v>Phone calls</c:v>
                </c:pt>
              </c:strCache>
            </c:strRef>
          </c:tx>
          <c:dLbls>
            <c:dLbl>
              <c:idx val="0"/>
              <c:tx>
                <c:rich>
                  <a:bodyPr/>
                  <a:lstStyle/>
                  <a:p>
                    <a:r>
                      <a:rPr lang="en-US"/>
                      <a:t>84%, 26</a:t>
                    </a:r>
                  </a:p>
                </c:rich>
              </c:tx>
              <c:showVal val="1"/>
            </c:dLbl>
            <c:dLbl>
              <c:idx val="1"/>
              <c:tx>
                <c:rich>
                  <a:bodyPr/>
                  <a:lstStyle/>
                  <a:p>
                    <a:r>
                      <a:rPr lang="en-US"/>
                      <a:t>90%, 9</a:t>
                    </a:r>
                  </a:p>
                </c:rich>
              </c:tx>
              <c:showVal val="1"/>
            </c:dLbl>
            <c:dLbl>
              <c:idx val="2"/>
              <c:tx>
                <c:rich>
                  <a:bodyPr/>
                  <a:lstStyle/>
                  <a:p>
                    <a:r>
                      <a:rPr lang="en-US"/>
                      <a:t>70%, 7</a:t>
                    </a:r>
                  </a:p>
                </c:rich>
              </c:tx>
              <c:showVal val="1"/>
            </c:dLbl>
            <c:dLbl>
              <c:idx val="3"/>
              <c:tx>
                <c:rich>
                  <a:bodyPr/>
                  <a:lstStyle/>
                  <a:p>
                    <a:r>
                      <a:rPr lang="en-US"/>
                      <a:t>70%, 7</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Sheet1!$B$16:$E$16</c:f>
              <c:numCache>
                <c:formatCode>0%</c:formatCode>
                <c:ptCount val="4"/>
                <c:pt idx="0">
                  <c:v>0.83900000000000041</c:v>
                </c:pt>
                <c:pt idx="1">
                  <c:v>0.9</c:v>
                </c:pt>
                <c:pt idx="2">
                  <c:v>0.7000000000000004</c:v>
                </c:pt>
                <c:pt idx="3">
                  <c:v>0.7000000000000004</c:v>
                </c:pt>
              </c:numCache>
            </c:numRef>
          </c:val>
        </c:ser>
        <c:ser>
          <c:idx val="2"/>
          <c:order val="2"/>
          <c:tx>
            <c:strRef>
              <c:f>Sheet1!$A$17</c:f>
              <c:strCache>
                <c:ptCount val="1"/>
                <c:pt idx="0">
                  <c:v>Texting</c:v>
                </c:pt>
              </c:strCache>
            </c:strRef>
          </c:tx>
          <c:dLbls>
            <c:dLbl>
              <c:idx val="0"/>
              <c:tx>
                <c:rich>
                  <a:bodyPr/>
                  <a:lstStyle/>
                  <a:p>
                    <a:r>
                      <a:rPr lang="en-US"/>
                      <a:t>90%, 28</a:t>
                    </a:r>
                  </a:p>
                </c:rich>
              </c:tx>
              <c:showVal val="1"/>
            </c:dLbl>
            <c:dLbl>
              <c:idx val="1"/>
              <c:tx>
                <c:rich>
                  <a:bodyPr/>
                  <a:lstStyle/>
                  <a:p>
                    <a:r>
                      <a:rPr lang="en-US"/>
                      <a:t>80%, 8</a:t>
                    </a:r>
                  </a:p>
                </c:rich>
              </c:tx>
              <c:showVal val="1"/>
            </c:dLbl>
            <c:dLbl>
              <c:idx val="2"/>
              <c:tx>
                <c:rich>
                  <a:bodyPr/>
                  <a:lstStyle/>
                  <a:p>
                    <a:r>
                      <a:rPr lang="en-US"/>
                      <a:t>70%, 7</a:t>
                    </a:r>
                  </a:p>
                </c:rich>
              </c:tx>
              <c:showVal val="1"/>
            </c:dLbl>
            <c:dLbl>
              <c:idx val="3"/>
              <c:tx>
                <c:rich>
                  <a:bodyPr/>
                  <a:lstStyle/>
                  <a:p>
                    <a:r>
                      <a:rPr lang="en-US"/>
                      <a:t>50%, 5</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Sheet1!$B$17:$E$17</c:f>
              <c:numCache>
                <c:formatCode>0%</c:formatCode>
                <c:ptCount val="4"/>
                <c:pt idx="0">
                  <c:v>0.9</c:v>
                </c:pt>
                <c:pt idx="1">
                  <c:v>0.8</c:v>
                </c:pt>
                <c:pt idx="2">
                  <c:v>0.7000000000000004</c:v>
                </c:pt>
                <c:pt idx="3">
                  <c:v>0.5</c:v>
                </c:pt>
              </c:numCache>
            </c:numRef>
          </c:val>
        </c:ser>
        <c:ser>
          <c:idx val="3"/>
          <c:order val="3"/>
          <c:tx>
            <c:strRef>
              <c:f>Sheet1!$A$18</c:f>
              <c:strCache>
                <c:ptCount val="1"/>
                <c:pt idx="0">
                  <c:v>Email</c:v>
                </c:pt>
              </c:strCache>
            </c:strRef>
          </c:tx>
          <c:dLbls>
            <c:dLbl>
              <c:idx val="0"/>
              <c:tx>
                <c:rich>
                  <a:bodyPr/>
                  <a:lstStyle/>
                  <a:p>
                    <a:r>
                      <a:rPr lang="en-US"/>
                      <a:t>52%, 16</a:t>
                    </a:r>
                  </a:p>
                </c:rich>
              </c:tx>
              <c:showVal val="1"/>
            </c:dLbl>
            <c:dLbl>
              <c:idx val="1"/>
              <c:tx>
                <c:rich>
                  <a:bodyPr/>
                  <a:lstStyle/>
                  <a:p>
                    <a:r>
                      <a:rPr lang="en-US"/>
                      <a:t>100%, 10</a:t>
                    </a:r>
                  </a:p>
                </c:rich>
              </c:tx>
              <c:showVal val="1"/>
            </c:dLbl>
            <c:dLbl>
              <c:idx val="2"/>
              <c:tx>
                <c:rich>
                  <a:bodyPr/>
                  <a:lstStyle/>
                  <a:p>
                    <a:r>
                      <a:rPr lang="en-US"/>
                      <a:t>100%, 10</a:t>
                    </a:r>
                  </a:p>
                </c:rich>
              </c:tx>
              <c:showVal val="1"/>
            </c:dLbl>
            <c:dLbl>
              <c:idx val="3"/>
              <c:tx>
                <c:rich>
                  <a:bodyPr/>
                  <a:lstStyle/>
                  <a:p>
                    <a:r>
                      <a:rPr lang="en-US"/>
                      <a:t>100%, 10</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Sheet1!$B$18:$E$18</c:f>
              <c:numCache>
                <c:formatCode>0%</c:formatCode>
                <c:ptCount val="4"/>
                <c:pt idx="0">
                  <c:v>0.51600000000000001</c:v>
                </c:pt>
                <c:pt idx="1">
                  <c:v>1</c:v>
                </c:pt>
                <c:pt idx="2">
                  <c:v>1</c:v>
                </c:pt>
                <c:pt idx="3">
                  <c:v>1</c:v>
                </c:pt>
              </c:numCache>
            </c:numRef>
          </c:val>
        </c:ser>
        <c:dLbls>
          <c:showVal val="1"/>
        </c:dLbls>
        <c:shape val="box"/>
        <c:axId val="114388992"/>
        <c:axId val="114390912"/>
        <c:axId val="0"/>
      </c:bar3DChart>
      <c:catAx>
        <c:axId val="114388992"/>
        <c:scaling>
          <c:orientation val="minMax"/>
        </c:scaling>
        <c:axPos val="l"/>
        <c:title>
          <c:tx>
            <c:rich>
              <a:bodyPr rot="-5400000" vert="horz"/>
              <a:lstStyle/>
              <a:p>
                <a:pPr>
                  <a:defRPr/>
                </a:pPr>
                <a:r>
                  <a:rPr lang="en-US"/>
                  <a:t>Interviews</a:t>
                </a:r>
              </a:p>
            </c:rich>
          </c:tx>
        </c:title>
        <c:tickLblPos val="nextTo"/>
        <c:crossAx val="114390912"/>
        <c:crosses val="autoZero"/>
        <c:auto val="1"/>
        <c:lblAlgn val="ctr"/>
        <c:lblOffset val="100"/>
      </c:catAx>
      <c:valAx>
        <c:axId val="114390912"/>
        <c:scaling>
          <c:orientation val="minMax"/>
        </c:scaling>
        <c:axPos val="b"/>
        <c:majorGridlines/>
        <c:numFmt formatCode="0%" sourceLinked="1"/>
        <c:tickLblPos val="nextTo"/>
        <c:crossAx val="114388992"/>
        <c:crosses val="autoZero"/>
        <c:crossBetween val="between"/>
      </c:valAx>
    </c:plotArea>
    <c:legend>
      <c:legendPos val="r"/>
      <c:layout>
        <c:manualLayout>
          <c:xMode val="edge"/>
          <c:yMode val="edge"/>
          <c:x val="0.81079522954367633"/>
          <c:y val="0.71022404808094641"/>
          <c:w val="0.15557903946217266"/>
          <c:h val="0.20757122750960477"/>
        </c:manualLayout>
      </c:layout>
    </c:legend>
    <c:plotVisOnly val="1"/>
    <c:dispBlanksAs val="gap"/>
  </c:chart>
  <c:txPr>
    <a:bodyPr/>
    <a:lstStyle/>
    <a:p>
      <a:pPr>
        <a:defRPr sz="1400" b="1"/>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0.44828</cdr:x>
      <cdr:y>0</cdr:y>
    </cdr:from>
    <cdr:to>
      <cdr:x>0.81897</cdr:x>
      <cdr:y>0.27143</cdr:y>
    </cdr:to>
    <cdr:sp macro="" textlink="">
      <cdr:nvSpPr>
        <cdr:cNvPr id="2" name="TextBox 1"/>
        <cdr:cNvSpPr txBox="1"/>
      </cdr:nvSpPr>
      <cdr:spPr>
        <a:xfrm xmlns:a="http://schemas.openxmlformats.org/drawingml/2006/main">
          <a:off x="3962400" y="-228600"/>
          <a:ext cx="3276600" cy="1447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0.79386</cdr:x>
      <cdr:y>0.05797</cdr:y>
    </cdr:from>
    <cdr:to>
      <cdr:x>1</cdr:x>
      <cdr:y>0.56724</cdr:y>
    </cdr:to>
    <cdr:sp macro="" textlink="">
      <cdr:nvSpPr>
        <cdr:cNvPr id="2" name="TextBox 6"/>
        <cdr:cNvSpPr txBox="1"/>
      </cdr:nvSpPr>
      <cdr:spPr>
        <a:xfrm xmlns:a="http://schemas.openxmlformats.org/drawingml/2006/main">
          <a:off x="6896100" y="304800"/>
          <a:ext cx="1790700" cy="26776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Arial"/>
            </a:defRPr>
          </a:lvl1pPr>
          <a:lvl2pPr marL="457200" algn="l" defTabSz="457200" rtl="0" eaLnBrk="1" latinLnBrk="0" hangingPunct="1">
            <a:defRPr sz="1800" kern="1200">
              <a:solidFill>
                <a:sysClr val="windowText" lastClr="000000"/>
              </a:solidFill>
              <a:latin typeface="Arial"/>
            </a:defRPr>
          </a:lvl2pPr>
          <a:lvl3pPr marL="914400" algn="l" defTabSz="457200" rtl="0" eaLnBrk="1" latinLnBrk="0" hangingPunct="1">
            <a:defRPr sz="1800" kern="1200">
              <a:solidFill>
                <a:sysClr val="windowText" lastClr="000000"/>
              </a:solidFill>
              <a:latin typeface="Arial"/>
            </a:defRPr>
          </a:lvl3pPr>
          <a:lvl4pPr marL="1371600" algn="l" defTabSz="457200" rtl="0" eaLnBrk="1" latinLnBrk="0" hangingPunct="1">
            <a:defRPr sz="1800" kern="1200">
              <a:solidFill>
                <a:sysClr val="windowText" lastClr="000000"/>
              </a:solidFill>
              <a:latin typeface="Arial"/>
            </a:defRPr>
          </a:lvl4pPr>
          <a:lvl5pPr marL="1828800" algn="l" defTabSz="457200" rtl="0" eaLnBrk="1" latinLnBrk="0" hangingPunct="1">
            <a:defRPr sz="1800" kern="1200">
              <a:solidFill>
                <a:sysClr val="windowText" lastClr="000000"/>
              </a:solidFill>
              <a:latin typeface="Arial"/>
            </a:defRPr>
          </a:lvl5pPr>
          <a:lvl6pPr marL="2286000" algn="l" defTabSz="457200" rtl="0" eaLnBrk="1" latinLnBrk="0" hangingPunct="1">
            <a:defRPr sz="1800" kern="1200">
              <a:solidFill>
                <a:sysClr val="windowText" lastClr="000000"/>
              </a:solidFill>
              <a:latin typeface="Arial"/>
            </a:defRPr>
          </a:lvl6pPr>
          <a:lvl7pPr marL="2743200" algn="l" defTabSz="457200" rtl="0" eaLnBrk="1" latinLnBrk="0" hangingPunct="1">
            <a:defRPr sz="1800" kern="1200">
              <a:solidFill>
                <a:sysClr val="windowText" lastClr="000000"/>
              </a:solidFill>
              <a:latin typeface="Arial"/>
            </a:defRPr>
          </a:lvl7pPr>
          <a:lvl8pPr marL="3200400" algn="l" defTabSz="457200" rtl="0" eaLnBrk="1" latinLnBrk="0" hangingPunct="1">
            <a:defRPr sz="1800" kern="1200">
              <a:solidFill>
                <a:sysClr val="windowText" lastClr="000000"/>
              </a:solidFill>
              <a:latin typeface="Arial"/>
            </a:defRPr>
          </a:lvl8pPr>
          <a:lvl9pPr marL="3657600" algn="l" defTabSz="457200" rtl="0" eaLnBrk="1" latinLnBrk="0" hangingPunct="1">
            <a:defRPr sz="1800" kern="1200">
              <a:solidFill>
                <a:sysClr val="windowText" lastClr="000000"/>
              </a:solidFill>
              <a:latin typeface="Arial"/>
            </a:defRPr>
          </a:lvl9pPr>
        </a:lstStyle>
        <a:p xmlns:a="http://schemas.openxmlformats.org/drawingml/2006/main">
          <a:r>
            <a:rPr lang="en-US" sz="1400" b="1" dirty="0" smtClean="0">
              <a:solidFill>
                <a:srgbClr val="FFFFFF"/>
              </a:solidFill>
            </a:rPr>
            <a:t>Experiencing: Scholars</a:t>
          </a:r>
        </a:p>
        <a:p xmlns:a="http://schemas.openxmlformats.org/drawingml/2006/main">
          <a:endParaRPr lang="en-US" sz="1400" b="1" dirty="0" smtClean="0">
            <a:solidFill>
              <a:srgbClr val="FFFFFF"/>
            </a:solidFill>
          </a:endParaRPr>
        </a:p>
        <a:p xmlns:a="http://schemas.openxmlformats.org/drawingml/2006/main">
          <a:r>
            <a:rPr lang="en-US" sz="1400" b="1" dirty="0" smtClean="0">
              <a:solidFill>
                <a:srgbClr val="FFFFFF"/>
              </a:solidFill>
            </a:rPr>
            <a:t>Embedding: </a:t>
          </a:r>
        </a:p>
        <a:p xmlns:a="http://schemas.openxmlformats.org/drawingml/2006/main">
          <a:r>
            <a:rPr lang="en-US" sz="1400" b="1" dirty="0" smtClean="0">
              <a:solidFill>
                <a:srgbClr val="FFFFFF"/>
              </a:solidFill>
            </a:rPr>
            <a:t>PhD Students</a:t>
          </a:r>
        </a:p>
        <a:p xmlns:a="http://schemas.openxmlformats.org/drawingml/2006/main">
          <a:endParaRPr lang="en-US" sz="1400" b="1" dirty="0" smtClean="0">
            <a:solidFill>
              <a:srgbClr val="FFFFFF"/>
            </a:solidFill>
          </a:endParaRPr>
        </a:p>
        <a:p xmlns:a="http://schemas.openxmlformats.org/drawingml/2006/main">
          <a:r>
            <a:rPr lang="en-US" sz="1400" b="1" dirty="0" smtClean="0">
              <a:solidFill>
                <a:srgbClr val="FFFFFF"/>
              </a:solidFill>
            </a:rPr>
            <a:t>Establishing: Upper Undergrads</a:t>
          </a:r>
        </a:p>
        <a:p xmlns:a="http://schemas.openxmlformats.org/drawingml/2006/main">
          <a:endParaRPr lang="en-US" sz="1400" b="1" dirty="0" smtClean="0">
            <a:solidFill>
              <a:srgbClr val="FFFFFF"/>
            </a:solidFill>
          </a:endParaRPr>
        </a:p>
        <a:p xmlns:a="http://schemas.openxmlformats.org/drawingml/2006/main">
          <a:r>
            <a:rPr lang="en-US" sz="1400" b="1" dirty="0" smtClean="0">
              <a:solidFill>
                <a:srgbClr val="FFFFFF"/>
              </a:solidFill>
            </a:rPr>
            <a:t>Emerging: </a:t>
          </a:r>
        </a:p>
        <a:p xmlns:a="http://schemas.openxmlformats.org/drawingml/2006/main">
          <a:r>
            <a:rPr lang="en-US" sz="1400" b="1" dirty="0" smtClean="0">
              <a:solidFill>
                <a:srgbClr val="FFFFFF"/>
              </a:solidFill>
            </a:rPr>
            <a:t>High School &amp; 1</a:t>
          </a:r>
          <a:r>
            <a:rPr lang="en-US" sz="1400" b="1" baseline="30000" dirty="0" smtClean="0">
              <a:solidFill>
                <a:srgbClr val="FFFFFF"/>
              </a:solidFill>
            </a:rPr>
            <a:t>st</a:t>
          </a:r>
          <a:r>
            <a:rPr lang="en-US" sz="1400" b="1" dirty="0" smtClean="0">
              <a:solidFill>
                <a:srgbClr val="FFFFFF"/>
              </a:solidFill>
            </a:rPr>
            <a:t> Year Undergrads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8/19/2014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00289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8/19/2014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1458278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lickr.com/photos/ejpphoto/630752322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kennedylibrary/431250199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criminalintent/8902677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p.me/pLtlj-fH"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firstmonday.org/htbin/cgiwrap/bin/ojs/index.php/fm/article/viewArticle/3171/3049" TargetMode="External"/><Relationship Id="rId4" Type="http://schemas.openxmlformats.org/officeDocument/2006/relationships/hyperlink" Target="http://www.oclc.org/research/activities/vandr/"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lickr.com/photos/jenwaller/284468740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ickr.com/photos/mnadi/3232582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ickr.com/photos/joelmarkwitt/279795617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myxi/71271037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ala.org/acrl/sites/ala.org.acrl/files/content/conferences/confsandpreconfs/2013/papers/Connaway_Googl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jasonlparks/524270953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latin typeface="Arial" pitchFamily="34" charset="0"/>
                <a:cs typeface="Arial" pitchFamily="34" charset="0"/>
              </a:rPr>
              <a:t>Lynn</a:t>
            </a:r>
            <a:endParaRPr lang="en-GB"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extLst>
      <p:ext uri="{BB962C8B-B14F-4D97-AF65-F5344CB8AC3E}">
        <p14:creationId xmlns="" xmlns:p14="http://schemas.microsoft.com/office/powerpoint/2010/main" val="27588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10</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r>
              <a:rPr lang="en-GB" sz="1200" b="1" dirty="0" smtClean="0">
                <a:latin typeface="Arial" pitchFamily="34" charset="0"/>
                <a:cs typeface="Arial" pitchFamily="34" charset="0"/>
              </a:rPr>
              <a:t>Dave</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a:t>
            </a:r>
            <a:r>
              <a:rPr lang="en-US" kern="1200" baseline="0" dirty="0" smtClean="0">
                <a:solidFill>
                  <a:schemeClr val="tx1"/>
                </a:solidFill>
                <a:latin typeface="Arial" pitchFamily="34" charset="0"/>
                <a:cs typeface="Arial" pitchFamily="34" charset="0"/>
              </a:rPr>
              <a:t> </a:t>
            </a:r>
            <a:r>
              <a:rPr lang="en-US" kern="1200" dirty="0" smtClean="0">
                <a:solidFill>
                  <a:schemeClr val="tx1"/>
                </a:solidFill>
                <a:latin typeface="Arial" pitchFamily="34" charset="0"/>
                <a:cs typeface="Arial" pitchFamily="34" charset="0"/>
              </a:rPr>
              <a:t>Hood, 2013</a:t>
            </a:r>
            <a:r>
              <a:rPr lang="en-US" kern="1200" baseline="0" dirty="0" smtClean="0">
                <a:solidFill>
                  <a:schemeClr val="tx1"/>
                </a:solidFill>
                <a:latin typeface="Arial" pitchFamily="34" charset="0"/>
                <a:cs typeface="Arial" pitchFamily="34" charset="0"/>
              </a:rPr>
              <a:t>)</a:t>
            </a:r>
            <a:endParaRPr lang="en-US" kern="1200" dirty="0" smtClean="0">
              <a:solidFill>
                <a:schemeClr val="tx1"/>
              </a:solidFill>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First Monday Paper: </a:t>
            </a:r>
            <a:r>
              <a:rPr lang="en-GB" dirty="0" smtClean="0">
                <a:latin typeface="Arial" pitchFamily="34" charset="0"/>
                <a:cs typeface="Arial" pitchFamily="34" charset="0"/>
                <a:hlinkClick r:id="rId4"/>
              </a:rPr>
              <a:t>http://is.gd/vandrpaper</a:t>
            </a:r>
            <a:r>
              <a:rPr lang="en-GB"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Video: </a:t>
            </a:r>
            <a:r>
              <a:rPr lang="en-GB" dirty="0" smtClean="0">
                <a:latin typeface="Arial" pitchFamily="34" charset="0"/>
                <a:cs typeface="Arial" pitchFamily="34" charset="0"/>
                <a:hlinkClick r:id="rId5"/>
              </a:rPr>
              <a:t>http://is.gd/vandrvideo</a:t>
            </a:r>
            <a:r>
              <a:rPr lang="en-GB" dirty="0" smtClean="0">
                <a:latin typeface="Arial" pitchFamily="34" charset="0"/>
                <a:cs typeface="Arial" pitchFamily="34" charset="0"/>
              </a:rPr>
              <a:t> </a:t>
            </a:r>
          </a:p>
          <a:p>
            <a:endParaRPr lang="en-US" kern="1200" dirty="0">
              <a:solidFill>
                <a:schemeClr val="tx1"/>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Donna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Arial" pitchFamily="34" charset="0"/>
                <a:cs typeface="Arial" pitchFamily="34" charset="0"/>
              </a:rPr>
              <a:t>Image: </a:t>
            </a:r>
            <a:r>
              <a:rPr lang="en-US" dirty="0" smtClean="0">
                <a:latin typeface="Arial" pitchFamily="34" charset="0"/>
                <a:cs typeface="Arial" pitchFamily="34" charset="0"/>
                <a:hlinkClick r:id="rId3"/>
              </a:rPr>
              <a:t>http://www.flickr.com/photos/ejpphoto/6307523224/</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GB" b="1" dirty="0" smtClean="0">
                <a:latin typeface="Arial" pitchFamily="34" charset="0"/>
                <a:cs typeface="Arial" pitchFamily="34" charset="0"/>
              </a:rPr>
              <a:t>Donna</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19800" cy="4341814"/>
          </a:xfrm>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http://www.flickr.com/photos/kennedylibrary/4312501994/</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Dave</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14</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r>
              <a:rPr lang="en-GB" sz="1200" b="1" dirty="0" smtClean="0">
                <a:latin typeface="Arial" pitchFamily="34" charset="0"/>
                <a:cs typeface="Arial" pitchFamily="34" charset="0"/>
              </a:rPr>
              <a:t>Dave</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a:t>
            </a:r>
            <a:r>
              <a:rPr lang="en-US" kern="1200" baseline="0" dirty="0" smtClean="0">
                <a:solidFill>
                  <a:schemeClr val="tx1"/>
                </a:solidFill>
                <a:latin typeface="Arial" pitchFamily="34" charset="0"/>
                <a:cs typeface="Arial" pitchFamily="34" charset="0"/>
              </a:rPr>
              <a:t> </a:t>
            </a:r>
            <a:r>
              <a:rPr lang="en-US" kern="1200" dirty="0" smtClean="0">
                <a:solidFill>
                  <a:schemeClr val="tx1"/>
                </a:solidFill>
                <a:latin typeface="Arial" pitchFamily="34" charset="0"/>
                <a:cs typeface="Arial" pitchFamily="34" charset="0"/>
              </a:rPr>
              <a:t>Hood, 2013</a:t>
            </a:r>
            <a:r>
              <a:rPr lang="en-US" kern="1200" baseline="0" dirty="0" smtClean="0">
                <a:solidFill>
                  <a:schemeClr val="tx1"/>
                </a:solidFill>
                <a:latin typeface="Arial" pitchFamily="34" charset="0"/>
                <a:cs typeface="Arial" pitchFamily="34" charset="0"/>
              </a:rPr>
              <a:t>)</a:t>
            </a:r>
            <a:endParaRPr lang="en-US" kern="1200" dirty="0" smtClean="0">
              <a:solidFill>
                <a:schemeClr val="tx1"/>
              </a:solidFill>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First Monday Paper: </a:t>
            </a:r>
            <a:r>
              <a:rPr lang="en-GB" dirty="0" smtClean="0">
                <a:latin typeface="Arial" pitchFamily="34" charset="0"/>
                <a:cs typeface="Arial" pitchFamily="34" charset="0"/>
                <a:hlinkClick r:id="rId4"/>
              </a:rPr>
              <a:t>http://is.gd/vandrpaper</a:t>
            </a:r>
            <a:r>
              <a:rPr lang="en-GB"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Video: </a:t>
            </a:r>
            <a:r>
              <a:rPr lang="en-GB" dirty="0" smtClean="0">
                <a:latin typeface="Arial" pitchFamily="34" charset="0"/>
                <a:cs typeface="Arial" pitchFamily="34" charset="0"/>
                <a:hlinkClick r:id="rId5"/>
              </a:rPr>
              <a:t>http://is.gd/vandrvideo</a:t>
            </a:r>
            <a:r>
              <a:rPr lang="en-GB" dirty="0" smtClean="0">
                <a:latin typeface="Arial" pitchFamily="34" charset="0"/>
                <a:cs typeface="Arial" pitchFamily="34" charset="0"/>
              </a:rPr>
              <a:t> </a:t>
            </a:r>
          </a:p>
          <a:p>
            <a:endParaRPr lang="en-US" kern="1200" dirty="0">
              <a:solidFill>
                <a:schemeClr val="tx1"/>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Donna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hlinkClick r:id="rId3"/>
              </a:rPr>
              <a:t>http://www.flickr.com/photos/criminalintent/89026773/</a:t>
            </a:r>
            <a:endParaRPr lang="en-US" sz="1400" baseline="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Lynn, Donna, Dave, and Erin</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Office</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Lynn</a:t>
            </a: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399"/>
            <a:ext cx="6400800" cy="4799013"/>
          </a:xfrm>
        </p:spPr>
        <p:txBody>
          <a:bodyPr>
            <a:noAutofit/>
          </a:bodyPr>
          <a:lstStyle/>
          <a:p>
            <a:r>
              <a:rPr lang="en-GB" sz="1000" b="1" dirty="0" smtClean="0">
                <a:latin typeface="Arial" pitchFamily="34" charset="0"/>
                <a:cs typeface="Arial" pitchFamily="34" charset="0"/>
              </a:rPr>
              <a:t>Erin</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Digital Sources and Educational Stages (Books and Databases)</a:t>
            </a:r>
          </a:p>
          <a:p>
            <a:r>
              <a:rPr lang="en-US" sz="1000" dirty="0" smtClean="0">
                <a:latin typeface="Arial" pitchFamily="34" charset="0"/>
                <a:cs typeface="Arial" pitchFamily="34" charset="0"/>
              </a:rPr>
              <a:t>E-books:</a:t>
            </a:r>
            <a:r>
              <a:rPr lang="en-US" sz="1000" baseline="0" dirty="0" smtClean="0">
                <a:latin typeface="Arial" pitchFamily="34" charset="0"/>
                <a:cs typeface="Arial" pitchFamily="34" charset="0"/>
              </a:rPr>
              <a:t> Emerging 29%, Establishing 40%, Embedding 50%, Experiencing 40%</a:t>
            </a:r>
          </a:p>
          <a:p>
            <a:r>
              <a:rPr lang="en-US" sz="1000" baseline="0" dirty="0" smtClean="0">
                <a:latin typeface="Arial" pitchFamily="34" charset="0"/>
                <a:cs typeface="Arial" pitchFamily="34" charset="0"/>
              </a:rPr>
              <a:t>Online Textbooks: Emerging 10%, Establishing 0%, Embedding 10%, Experiencing 0%</a:t>
            </a:r>
          </a:p>
          <a:p>
            <a:r>
              <a:rPr lang="en-US" sz="1000" baseline="0" dirty="0" smtClean="0">
                <a:latin typeface="Arial" pitchFamily="34" charset="0"/>
                <a:cs typeface="Arial" pitchFamily="34" charset="0"/>
              </a:rPr>
              <a:t>Databases: Emerging 19%, Establishing 30%, Embedding 80%, Experiencing 80%</a:t>
            </a:r>
          </a:p>
          <a:p>
            <a:endParaRPr lang="en-US" sz="1000" baseline="0" dirty="0" smtClean="0">
              <a:latin typeface="Arial" pitchFamily="34" charset="0"/>
              <a:cs typeface="Arial" pitchFamily="34" charset="0"/>
            </a:endParaRPr>
          </a:p>
          <a:p>
            <a:endParaRPr lang="en-US" sz="1000" kern="1200" dirty="0" smtClean="0">
              <a:solidFill>
                <a:schemeClr val="tx1"/>
              </a:solidFill>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“Interest in e-books varied among the participants of the four educational stages. They only were mentioned by 29% (n=9) of those in the early years of their academic careers (Emerging participants), 40% (n=4) of Establishing participants, increasing to 50% (n=5) of Embedding participants, then decreasing again to 40% (n=4) of Experiencing participants. However, it was the online textbooks that were spoken of the least, mentioned by only 3 (9.7%) of Emerging interviewees, none of the Establishing interviewees, only 1 (10%) of the Embedding participants, and none of the Experiencing interviewees.” (Connaway, Lanclos, and Hood, 2013</a:t>
            </a:r>
            <a:r>
              <a:rPr lang="en-US" sz="1000" kern="1200" baseline="0" dirty="0" smtClean="0">
                <a:solidFill>
                  <a:schemeClr val="tx1"/>
                </a:solidFill>
                <a:latin typeface="Arial" pitchFamily="34" charset="0"/>
                <a:cs typeface="Arial" pitchFamily="34" charset="0"/>
              </a:rPr>
              <a:t>)</a:t>
            </a:r>
            <a:endParaRPr lang="en-US" sz="1000" kern="1200" dirty="0" smtClean="0">
              <a:solidFill>
                <a:schemeClr val="tx1"/>
              </a:solidFill>
              <a:latin typeface="Arial" pitchFamily="34" charset="0"/>
              <a:cs typeface="Arial" pitchFamily="34" charset="0"/>
            </a:endParaRPr>
          </a:p>
          <a:p>
            <a:endParaRPr lang="en-US" sz="1000" kern="1200" dirty="0" smtClean="0">
              <a:solidFill>
                <a:schemeClr val="tx1"/>
              </a:solidFill>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“University databases were mentioned most often by the Embedding (80%) and Experiencing (80%) participants. The large number of Embedding and Experiencing mentions of university databases could be attributed to the fact that those in the advanced educational stages actually realize they are accessing databases provided by the university and not because they actually use university databases more than those in the early stages of their academic careers. The lower number of mentions among the Emerging and Establishing stage participants is not necessarily a measure of how often undergraduates use university databases—the rate might actually be high, but they may not know that they are accessing university databases; therefore, not mentioning them in the interviews.” (Connaway, Lanclos, and Hood, 2013</a:t>
            </a:r>
            <a:r>
              <a:rPr lang="en-US" sz="1000" kern="1200" baseline="0" dirty="0" smtClean="0">
                <a:solidFill>
                  <a:schemeClr val="tx1"/>
                </a:solidFill>
                <a:latin typeface="Arial" pitchFamily="34" charset="0"/>
                <a:cs typeface="Arial" pitchFamily="34" charset="0"/>
              </a:rPr>
              <a:t>)</a:t>
            </a:r>
            <a:endParaRPr lang="en-US" sz="1000" kern="1200" dirty="0" smtClean="0">
              <a:solidFill>
                <a:schemeClr val="tx1"/>
              </a:solidFill>
              <a:latin typeface="Arial" pitchFamily="34" charset="0"/>
              <a:cs typeface="Arial" pitchFamily="34" charset="0"/>
            </a:endParaRPr>
          </a:p>
          <a:p>
            <a:endParaRPr lang="en-US" sz="1000" kern="1200" dirty="0" smtClean="0">
              <a:solidFill>
                <a:schemeClr val="tx1"/>
              </a:solidFill>
              <a:latin typeface="Arial" pitchFamily="34" charset="0"/>
              <a:cs typeface="Arial" pitchFamily="34" charset="0"/>
            </a:endParaRPr>
          </a:p>
          <a:p>
            <a:r>
              <a:rPr lang="en-US" sz="10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000" i="1" dirty="0" smtClean="0">
                <a:latin typeface="Arial" pitchFamily="34" charset="0"/>
                <a:cs typeface="Arial" pitchFamily="34" charset="0"/>
              </a:rPr>
              <a:t>Proceedings of the Association of College &amp; Research Libraries (ACRL) 2013 conference, April 10-13, 2013, Indianapolis, IN, </a:t>
            </a:r>
            <a:r>
              <a:rPr lang="en-US" sz="1000" dirty="0" smtClean="0">
                <a:latin typeface="Arial" pitchFamily="34" charset="0"/>
                <a:cs typeface="Arial" pitchFamily="34" charset="0"/>
              </a:rPr>
              <a:t>2013, </a:t>
            </a:r>
            <a:r>
              <a:rPr lang="en-US" sz="10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00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019800" cy="4800600"/>
          </a:xfrm>
        </p:spPr>
        <p:txBody>
          <a:bodyPr>
            <a:noAutofit/>
          </a:bodyPr>
          <a:lstStyle/>
          <a:p>
            <a:pPr>
              <a:defRPr/>
            </a:pPr>
            <a:r>
              <a:rPr lang="en-GB" b="1" dirty="0" smtClean="0">
                <a:latin typeface="Arial" pitchFamily="34" charset="0"/>
                <a:cs typeface="Arial" pitchFamily="34" charset="0"/>
              </a:rPr>
              <a:t>Erin</a:t>
            </a: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pitchFamily="34" charset="0"/>
                <a:cs typeface="Arial" pitchFamily="34" charset="0"/>
              </a:rPr>
              <a:t>When we analyze the interview data to reveal what, if any, intersection there might be with the consulting of any types of digital resources and academic libraries, we find that the interviewees mention digital in conjunction with academic, library, and database contexts the most. (See Figure 5 for contexts for digital sources by educational stage). The changes across educational stages are instructive. Emerging interviewees have the lowest rates of mentioning academic digital or digital library spaces or contexts. They are the only group, naturally, that contains mentions of the digital in school (K-12) environments. If we combine the mentions of digital AND school and the digital AND academic percentages for the Emerging participants, their percentages of mentioning digital along with academic contexts (including K-12) is almost as high as that of Experiencing (faculty), but not as high as Embedding (graduate students). (Connaway, Lanclos, and Hood, 2013</a:t>
            </a:r>
            <a:r>
              <a:rPr lang="en-US" kern="1200" baseline="0" dirty="0" smtClean="0">
                <a:solidFill>
                  <a:schemeClr val="tx1"/>
                </a:solidFill>
                <a:latin typeface="Arial" pitchFamily="34" charset="0"/>
                <a:cs typeface="Arial" pitchFamily="34" charset="0"/>
              </a:rPr>
              <a:t>)</a:t>
            </a:r>
            <a:endParaRPr lang="en-US" kern="1200" dirty="0" smtClean="0">
              <a:solidFill>
                <a:schemeClr val="tx1"/>
              </a:solidFill>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Arial" pitchFamily="34" charset="0"/>
                <a:cs typeface="Arial" pitchFamily="34" charset="0"/>
              </a:rPr>
              <a:t>Image</a:t>
            </a:r>
            <a:r>
              <a:rPr lang="en-US" dirty="0" smtClean="0">
                <a:latin typeface="Arial" pitchFamily="34" charset="0"/>
                <a:cs typeface="Arial" pitchFamily="34" charset="0"/>
              </a:rPr>
              <a:t>: http://www.flickr.com/photos/toddmecklem/2730613340/</a:t>
            </a:r>
          </a:p>
          <a:p>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latin typeface="Arial" pitchFamily="34" charset="0"/>
                <a:cs typeface="Arial" pitchFamily="34" charset="0"/>
              </a:rPr>
              <a:t>Lynn</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399"/>
            <a:ext cx="6705600" cy="4799014"/>
          </a:xfrm>
        </p:spPr>
        <p:txBody>
          <a:bodyPr>
            <a:noAutofit/>
          </a:bodyPr>
          <a:lstStyle/>
          <a:p>
            <a:r>
              <a:rPr lang="en-GB" sz="1100" b="1" dirty="0" smtClean="0">
                <a:latin typeface="Arial" pitchFamily="34" charset="0"/>
                <a:cs typeface="Arial" pitchFamily="34" charset="0"/>
              </a:rPr>
              <a:t>Erin</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Digital Sources and Educational Stages (Retail and University Sites)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pitchFamily="34" charset="0"/>
                <a:cs typeface="Arial" pitchFamily="34" charset="0"/>
              </a:rPr>
              <a:t>Wikipedia: Emerging 77%, Establishing 90%, Embedding 70%, Experiencing 50%</a:t>
            </a:r>
          </a:p>
          <a:p>
            <a:r>
              <a:rPr lang="en-US" sz="1100" baseline="0" dirty="0" smtClean="0">
                <a:latin typeface="Arial" pitchFamily="34" charset="0"/>
                <a:cs typeface="Arial" pitchFamily="34" charset="0"/>
              </a:rPr>
              <a:t>Syllabus-and Discipline-based Sites: Emerging 48%, Establishing 40%, Embedding 20%, Experiencing 40%</a:t>
            </a:r>
          </a:p>
          <a:p>
            <a:r>
              <a:rPr lang="en-US" sz="1100" baseline="0" dirty="0" smtClean="0">
                <a:latin typeface="Arial" pitchFamily="34" charset="0"/>
                <a:cs typeface="Arial" pitchFamily="34" charset="0"/>
              </a:rPr>
              <a:t>University Websites: Emerging 32%, Establishing 40%, Embedding 50%, Experiencing 30%</a:t>
            </a:r>
          </a:p>
          <a:p>
            <a:endParaRPr lang="en-US" sz="11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cs typeface="Arial" pitchFamily="34" charset="0"/>
              </a:rPr>
              <a:t>“Other notables were university websites, mentioned by 40% (n=4) of Establishing participants and 50% (n=5) of Embedding participants. Retail websites were discussed by 40% of the Establishing participants and 50% (n=5) of the Embedding and Experiencing participants. Syllabus- and discipline-based sites were spoken of by 48% (n=15) of Emerging interviewees, 40% (n=4) of Establishing and Experiencing interviewees, but only by 20% (n=2) of Embedding participants.” (Connaway, Lanclos, and Hood, 2013</a:t>
            </a:r>
            <a:r>
              <a:rPr lang="en-US" sz="1100" kern="1200" baseline="0" dirty="0" smtClean="0">
                <a:solidFill>
                  <a:schemeClr val="tx1"/>
                </a:solidFill>
                <a:latin typeface="Arial" pitchFamily="34" charset="0"/>
                <a:cs typeface="Arial" pitchFamily="34" charset="0"/>
              </a:rPr>
              <a:t>)</a:t>
            </a:r>
            <a:endParaRPr lang="en-US" sz="1100" kern="1200" dirty="0" smtClean="0">
              <a:solidFill>
                <a:schemeClr val="tx1"/>
              </a:solidFill>
              <a:latin typeface="Arial" pitchFamily="34" charset="0"/>
              <a:cs typeface="Arial" pitchFamily="34" charset="0"/>
            </a:endParaRPr>
          </a:p>
          <a:p>
            <a:r>
              <a:rPr lang="en-US" sz="1100" kern="1200" dirty="0" smtClean="0">
                <a:solidFill>
                  <a:schemeClr val="tx1"/>
                </a:solidFill>
                <a:latin typeface="Arial" pitchFamily="34" charset="0"/>
                <a:cs typeface="Arial" pitchFamily="34" charset="0"/>
              </a:rPr>
              <a:t> </a:t>
            </a:r>
          </a:p>
          <a:p>
            <a:r>
              <a:rPr lang="en-US" sz="1100" dirty="0" smtClean="0">
                <a:latin typeface="Arial" pitchFamily="34" charset="0"/>
                <a:cs typeface="Arial" pitchFamily="34" charset="0"/>
              </a:rPr>
              <a:t>“When Wikipedia was mentioned many of the Emerging stage participants believe that teachers, professors, and tutors do not accept Wikipedia as a legitimate source.” (Connaway, Lanclos, and Hood, 2013)</a:t>
            </a:r>
          </a:p>
          <a:p>
            <a:endParaRPr lang="en-US" sz="1100" kern="1200" dirty="0" smtClean="0">
              <a:solidFill>
                <a:schemeClr val="tx1"/>
              </a:solidFill>
              <a:latin typeface="Arial" pitchFamily="34" charset="0"/>
              <a:cs typeface="Arial" pitchFamily="34" charset="0"/>
            </a:endParaRPr>
          </a:p>
          <a:p>
            <a:pPr>
              <a:defRPr/>
            </a:pPr>
            <a:r>
              <a:rPr lang="en-US" sz="11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100" i="1" dirty="0" smtClean="0">
                <a:latin typeface="Arial" pitchFamily="34" charset="0"/>
                <a:cs typeface="Arial" pitchFamily="34" charset="0"/>
              </a:rPr>
              <a:t>Proceedings of the Association of College &amp; Research Libraries (ACRL) 2013 conference, April 10-13, 2013, Indianapolis, IN, </a:t>
            </a:r>
            <a:r>
              <a:rPr lang="en-US" sz="1100" dirty="0" smtClean="0">
                <a:latin typeface="Arial" pitchFamily="34" charset="0"/>
                <a:cs typeface="Arial" pitchFamily="34" charset="0"/>
              </a:rPr>
              <a:t>2013, </a:t>
            </a:r>
            <a:r>
              <a:rPr lang="en-US" sz="11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100" dirty="0" smtClean="0">
                <a:latin typeface="Arial" pitchFamily="34" charset="0"/>
                <a:cs typeface="Arial" pitchFamily="34" charset="0"/>
              </a:rPr>
              <a:t>. </a:t>
            </a:r>
            <a:endParaRPr lang="en-US" sz="1100" kern="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5943600" cy="4114800"/>
          </a:xfrm>
        </p:spPr>
        <p:txBody>
          <a:bodyPr>
            <a:normAutofit/>
          </a:bodyPr>
          <a:lstStyle/>
          <a:p>
            <a:pPr>
              <a:defRPr/>
            </a:pPr>
            <a:r>
              <a:rPr lang="en-GB" b="1" dirty="0" smtClean="0">
                <a:latin typeface="Arial" pitchFamily="34" charset="0"/>
                <a:cs typeface="Arial" pitchFamily="34" charset="0"/>
              </a:rPr>
              <a:t>Erin</a:t>
            </a: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Erin</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Relevance and reliability are highly important to the Emerging stage participants, which could be attributed to their lack of subject expertise.</a:t>
            </a:r>
            <a:r>
              <a:rPr lang="en-US" baseline="0" dirty="0" smtClean="0">
                <a:latin typeface="Arial" pitchFamily="34" charset="0"/>
                <a:cs typeface="Arial" pitchFamily="34" charset="0"/>
              </a:rPr>
              <a:t> </a:t>
            </a:r>
            <a:r>
              <a:rPr lang="en-US" dirty="0" smtClean="0">
                <a:latin typeface="Arial" pitchFamily="34" charset="0"/>
                <a:cs typeface="Arial" pitchFamily="34" charset="0"/>
              </a:rPr>
              <a:t>As individuals progress through their educational stages, they become more familiar with the subject-specific sources, such as journals, publishers, databases, and including human sources, such as authors. The Emerging stage participants are concerned about selecting reliable sources and often will mention searching for web sites ending in .</a:t>
            </a:r>
            <a:r>
              <a:rPr lang="en-US" dirty="0" err="1" smtClean="0">
                <a:latin typeface="Arial" pitchFamily="34" charset="0"/>
                <a:cs typeface="Arial" pitchFamily="34" charset="0"/>
              </a:rPr>
              <a:t>edu</a:t>
            </a:r>
            <a:r>
              <a:rPr lang="en-US" dirty="0" smtClean="0">
                <a:latin typeface="Arial" pitchFamily="34" charset="0"/>
                <a:cs typeface="Arial" pitchFamily="34" charset="0"/>
              </a:rPr>
              <a:t>, .ac, .</a:t>
            </a:r>
            <a:r>
              <a:rPr lang="en-US" dirty="0" err="1" smtClean="0">
                <a:latin typeface="Arial" pitchFamily="34" charset="0"/>
                <a:cs typeface="Arial" pitchFamily="34" charset="0"/>
              </a:rPr>
              <a:t>gov</a:t>
            </a:r>
            <a:r>
              <a:rPr lang="en-US" dirty="0" smtClean="0">
                <a:latin typeface="Arial" pitchFamily="34" charset="0"/>
                <a:cs typeface="Arial" pitchFamily="34" charset="0"/>
              </a:rPr>
              <a:t>, etc. to indicate reliability compared to .com or other commercial sites. (Connaway, Lanclos, and Hood, 2013)</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b="1" dirty="0" smtClean="0">
                <a:latin typeface="Arial" pitchFamily="34" charset="0"/>
                <a:cs typeface="Arial" pitchFamily="34" charset="0"/>
              </a:rPr>
              <a:t>Donna</a:t>
            </a:r>
          </a:p>
          <a:p>
            <a:pPr>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pitchFamily="34" charset="0"/>
                <a:cs typeface="Arial" pitchFamily="34" charset="0"/>
              </a:rPr>
              <a:t>The need for collaboration is reported by 80% of the Emerging stage participants, but decreases to 40% for Establishing, and Embedding, and then increases to 70% for the Experiencing. This may reflect not only the need for collaboration in their work among high school seniors and college freshmen, but also the emphasis on individual/isolating work for upper division undergraduate students as well as graduate students. The high level of faculty collaboration is an interesting contrast to the sort of training the graduate students apparently are receiving in their respective fields. See Figure 11.</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89413"/>
            <a:ext cx="6477000" cy="4953000"/>
          </a:xfrm>
        </p:spPr>
        <p:txBody>
          <a:bodyPr>
            <a:noAutofit/>
          </a:bodyPr>
          <a:lstStyle/>
          <a:p>
            <a:r>
              <a:rPr lang="en-GB" b="1" dirty="0" smtClean="0">
                <a:latin typeface="Arial" pitchFamily="34" charset="0"/>
                <a:cs typeface="Arial" pitchFamily="34" charset="0"/>
              </a:rPr>
              <a:t>Donna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Contact and Educational Stages</a:t>
            </a:r>
          </a:p>
          <a:p>
            <a:r>
              <a:rPr lang="en-US" dirty="0" smtClean="0">
                <a:latin typeface="Arial" pitchFamily="34" charset="0"/>
                <a:cs typeface="Arial" pitchFamily="34" charset="0"/>
              </a:rPr>
              <a:t>Face-to-Face:</a:t>
            </a:r>
            <a:r>
              <a:rPr lang="en-US" baseline="0" dirty="0" smtClean="0">
                <a:latin typeface="Arial" pitchFamily="34" charset="0"/>
                <a:cs typeface="Arial" pitchFamily="34" charset="0"/>
              </a:rPr>
              <a:t> Emerging 55%, Establishing 60%, Embedding 40%, Experiencing 70%</a:t>
            </a:r>
          </a:p>
          <a:p>
            <a:r>
              <a:rPr lang="en-US" baseline="0" dirty="0" smtClean="0">
                <a:latin typeface="Arial" pitchFamily="34" charset="0"/>
                <a:cs typeface="Arial" pitchFamily="34" charset="0"/>
              </a:rPr>
              <a:t>Phone Call: Emerging 84%, Establishing 90%, Embedding 70%, Experiencing 70%</a:t>
            </a:r>
          </a:p>
          <a:p>
            <a:r>
              <a:rPr lang="en-US" baseline="0" dirty="0" smtClean="0">
                <a:latin typeface="Arial" pitchFamily="34" charset="0"/>
                <a:cs typeface="Arial" pitchFamily="34" charset="0"/>
              </a:rPr>
              <a:t>IM, Chat: Emerging 52%, Establishing 30%, Embedding 40%, Experiencing 10%</a:t>
            </a:r>
          </a:p>
          <a:p>
            <a:r>
              <a:rPr lang="en-US" baseline="0" dirty="0" smtClean="0">
                <a:latin typeface="Arial" pitchFamily="34" charset="0"/>
                <a:cs typeface="Arial" pitchFamily="34" charset="0"/>
              </a:rPr>
              <a:t>Email: Emerging 52%, Establishing 100%, Embedding 100%, Experiencing 100%</a:t>
            </a:r>
          </a:p>
          <a:p>
            <a:endParaRPr lang="en-US" baseline="0" dirty="0" smtClean="0">
              <a:latin typeface="Arial" pitchFamily="34" charset="0"/>
              <a:cs typeface="Arial" pitchFamily="34" charset="0"/>
            </a:endParaRPr>
          </a:p>
          <a:p>
            <a:r>
              <a:rPr lang="en-US" kern="1200" dirty="0" smtClean="0">
                <a:solidFill>
                  <a:schemeClr val="tx1"/>
                </a:solidFill>
                <a:latin typeface="Arial" pitchFamily="34" charset="0"/>
                <a:cs typeface="Arial" pitchFamily="34" charset="0"/>
              </a:rPr>
              <a:t>“The importance of </a:t>
            </a:r>
            <a:r>
              <a:rPr lang="en-US" kern="1200" dirty="0" err="1" smtClean="0">
                <a:solidFill>
                  <a:schemeClr val="tx1"/>
                </a:solidFill>
                <a:latin typeface="Arial" pitchFamily="34" charset="0"/>
                <a:cs typeface="Arial" pitchFamily="34" charset="0"/>
              </a:rPr>
              <a:t>FtF</a:t>
            </a:r>
            <a:r>
              <a:rPr lang="en-US" kern="1200" dirty="0" smtClean="0">
                <a:solidFill>
                  <a:schemeClr val="tx1"/>
                </a:solidFill>
                <a:latin typeface="Arial" pitchFamily="34" charset="0"/>
                <a:cs typeface="Arial" pitchFamily="34" charset="0"/>
              </a:rPr>
              <a:t> communication among faculty is high, in comparison to other stages, for whom phone and other remote forms of communication are much more prevalent. Some of the phone mentions by the Emerging stage participants may be linked to students communicating with family and friends who are located in distant geographical locations. IM and chat are mentioned more than 50% of the time with the Emerging stage participants, and decreases with each stage, with a slight rebound among Embedding before plummeting among the Experiencing stage. Email is mentioned 52% by Emerging students who are about to enter or are entering institutions of higher education (applying for and attending university) and are required to use email for official communication. Once the individuals are acclimated to the university culture (Establishing, Embedding, and Experiencing educational stages), the mentions of email are at 100%.” (Connaway, Lanclos, and Hood, 2013</a:t>
            </a:r>
            <a:r>
              <a:rPr lang="en-US" kern="1200" baseline="0" dirty="0" smtClean="0">
                <a:solidFill>
                  <a:schemeClr val="tx1"/>
                </a:solidFill>
                <a:latin typeface="Arial" pitchFamily="34" charset="0"/>
                <a:cs typeface="Arial" pitchFamily="34" charset="0"/>
              </a:rPr>
              <a:t>)</a:t>
            </a:r>
          </a:p>
          <a:p>
            <a:endParaRPr lang="en-US" kern="1200" baseline="0" dirty="0" smtClean="0">
              <a:solidFill>
                <a:schemeClr val="tx1"/>
              </a:solidFill>
              <a:latin typeface="Arial" pitchFamily="34" charset="0"/>
              <a:cs typeface="Arial" pitchFamily="34" charset="0"/>
            </a:endParaRPr>
          </a:p>
          <a:p>
            <a:r>
              <a:rPr lang="en-US" sz="12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200" i="1" dirty="0" smtClean="0">
                <a:latin typeface="Arial" pitchFamily="34" charset="0"/>
                <a:cs typeface="Arial" pitchFamily="34" charset="0"/>
              </a:rPr>
              <a:t>Proceedings of the Association of College &amp; Research Libraries (ACRL) 2013 conference, April 10-13, 2013, Indianapolis, IN, </a:t>
            </a:r>
            <a:r>
              <a:rPr lang="en-US" sz="1200" dirty="0" smtClean="0">
                <a:latin typeface="Arial" pitchFamily="34" charset="0"/>
                <a:cs typeface="Arial" pitchFamily="34" charset="0"/>
              </a:rPr>
              <a:t>2013, </a:t>
            </a:r>
            <a:r>
              <a:rPr lang="en-US" sz="12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200" dirty="0" smtClean="0">
                <a:latin typeface="Arial" pitchFamily="34" charset="0"/>
                <a:cs typeface="Arial" pitchFamily="34" charset="0"/>
              </a:rPr>
              <a:t>. </a:t>
            </a:r>
            <a:endParaRPr lang="en-US" kern="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8" y="3428999"/>
            <a:ext cx="6856412" cy="5713413"/>
          </a:xfrm>
        </p:spPr>
        <p:txBody>
          <a:bodyPr>
            <a:noAutofit/>
          </a:bodyPr>
          <a:lstStyle/>
          <a:p>
            <a:pPr marL="0" marR="0" indent="-233363" algn="l" defTabSz="457200" rtl="0" eaLnBrk="1" fontAlgn="auto" latinLnBrk="0" hangingPunct="1">
              <a:spcBef>
                <a:spcPts val="900"/>
              </a:spcBef>
              <a:spcAft>
                <a:spcPts val="0"/>
              </a:spcAft>
              <a:buClrTx/>
              <a:buSzTx/>
              <a:buFont typeface="Arial" pitchFamily="34" charset="0"/>
              <a:buNone/>
              <a:tabLst/>
              <a:defRPr/>
            </a:pPr>
            <a:r>
              <a:rPr lang="en-US" sz="900" i="1" dirty="0" smtClean="0">
                <a:latin typeface="Arial" pitchFamily="34" charset="0"/>
                <a:cs typeface="Arial" pitchFamily="34" charset="0"/>
              </a:rPr>
              <a:t>Image: </a:t>
            </a:r>
            <a:r>
              <a:rPr lang="en-GB" sz="900" kern="1200" dirty="0" smtClean="0">
                <a:solidFill>
                  <a:schemeClr val="tx1"/>
                </a:solidFill>
                <a:latin typeface="Arial" pitchFamily="34" charset="0"/>
                <a:cs typeface="Arial" pitchFamily="34" charset="0"/>
                <a:hlinkClick r:id="rId3"/>
              </a:rPr>
              <a:t>http://wp.me/pLtlj-fH</a:t>
            </a:r>
            <a:r>
              <a:rPr lang="en-GB" sz="900" kern="1200" dirty="0" smtClean="0">
                <a:solidFill>
                  <a:schemeClr val="tx1"/>
                </a:solidFill>
                <a:latin typeface="Arial" pitchFamily="34" charset="0"/>
                <a:cs typeface="Arial" pitchFamily="34" charset="0"/>
              </a:rPr>
              <a:t>   </a:t>
            </a:r>
            <a:r>
              <a:rPr lang="en-GB" sz="900" b="1" kern="1200" dirty="0" smtClean="0">
                <a:solidFill>
                  <a:schemeClr val="tx1"/>
                </a:solidFill>
                <a:latin typeface="Arial" pitchFamily="34" charset="0"/>
                <a:cs typeface="Arial" pitchFamily="34" charset="0"/>
              </a:rPr>
              <a:t>Lynn</a:t>
            </a:r>
            <a:endParaRPr lang="en-US" sz="900" i="1" dirty="0" smtClean="0">
              <a:latin typeface="Arial" pitchFamily="34" charset="0"/>
              <a:cs typeface="Arial" pitchFamily="34" charset="0"/>
            </a:endParaRPr>
          </a:p>
          <a:p>
            <a:pPr indent="-233363">
              <a:buFont typeface="Arial" pitchFamily="34" charset="0"/>
              <a:buChar char="•"/>
              <a:defRPr/>
            </a:pPr>
            <a:r>
              <a:rPr lang="en-US" sz="900" dirty="0" smtClean="0">
                <a:latin typeface="Arial" pitchFamily="34" charset="0"/>
                <a:cs typeface="Arial" pitchFamily="34" charset="0"/>
              </a:rPr>
              <a:t>Covert online study habits</a:t>
            </a:r>
          </a:p>
          <a:p>
            <a:pPr lvl="1" indent="-233363">
              <a:buFont typeface="Arial" pitchFamily="34" charset="0"/>
              <a:buChar char="•"/>
              <a:defRPr/>
            </a:pPr>
            <a:r>
              <a:rPr lang="en-US" sz="900" dirty="0" smtClean="0">
                <a:latin typeface="Arial" pitchFamily="34" charset="0"/>
                <a:cs typeface="Arial" pitchFamily="34" charset="0"/>
              </a:rPr>
              <a:t>Wikipedia</a:t>
            </a:r>
          </a:p>
          <a:p>
            <a:pPr lvl="1" indent="-233363">
              <a:buFont typeface="Arial" pitchFamily="34" charset="0"/>
              <a:buChar char="•"/>
              <a:defRPr/>
            </a:pPr>
            <a:r>
              <a:rPr lang="en-US" sz="900" dirty="0" smtClean="0">
                <a:latin typeface="Arial" pitchFamily="34" charset="0"/>
                <a:cs typeface="Arial" pitchFamily="34" charset="0"/>
              </a:rPr>
              <a:t>Don’t cite</a:t>
            </a:r>
          </a:p>
          <a:p>
            <a:pPr lvl="1" indent="-233363">
              <a:buFont typeface="Arial" pitchFamily="34" charset="0"/>
              <a:buChar char="•"/>
              <a:defRPr/>
            </a:pPr>
            <a:r>
              <a:rPr lang="en-US" sz="900" dirty="0" smtClean="0">
                <a:latin typeface="Arial" pitchFamily="34" charset="0"/>
                <a:cs typeface="Arial" pitchFamily="34" charset="0"/>
              </a:rPr>
              <a:t>Widely used</a:t>
            </a:r>
          </a:p>
          <a:p>
            <a:pPr lvl="1" indent="-233363">
              <a:buFont typeface="Arial" pitchFamily="34" charset="0"/>
              <a:buChar char="•"/>
              <a:defRPr/>
            </a:pPr>
            <a:r>
              <a:rPr lang="en-US" sz="900" dirty="0" smtClean="0">
                <a:latin typeface="Arial" pitchFamily="34" charset="0"/>
                <a:cs typeface="Arial" pitchFamily="34" charset="0"/>
              </a:rPr>
              <a:t>Guilt</a:t>
            </a:r>
          </a:p>
          <a:p>
            <a:pPr indent="-233363">
              <a:buFont typeface="Arial" pitchFamily="34" charset="0"/>
              <a:buChar char="•"/>
              <a:defRPr/>
            </a:pPr>
            <a:r>
              <a:rPr lang="en-US" sz="900" dirty="0" smtClean="0">
                <a:latin typeface="Arial" pitchFamily="34" charset="0"/>
                <a:cs typeface="Arial" pitchFamily="34" charset="0"/>
              </a:rPr>
              <a:t>Students &amp; teachers disagree</a:t>
            </a:r>
          </a:p>
          <a:p>
            <a:pPr lvl="1" indent="-233363">
              <a:buFont typeface="Arial" pitchFamily="34" charset="0"/>
              <a:buChar char="•"/>
              <a:defRPr/>
            </a:pPr>
            <a:r>
              <a:rPr lang="en-US" sz="900" dirty="0" smtClean="0">
                <a:latin typeface="Arial" pitchFamily="34" charset="0"/>
                <a:cs typeface="Arial" pitchFamily="34" charset="0"/>
              </a:rPr>
              <a:t>Quality sources</a:t>
            </a:r>
          </a:p>
          <a:p>
            <a:endParaRPr lang="en-US" sz="900" i="1" dirty="0" smtClean="0">
              <a:latin typeface="Arial" pitchFamily="34" charset="0"/>
              <a:cs typeface="Arial" pitchFamily="34" charset="0"/>
            </a:endParaRPr>
          </a:p>
          <a:p>
            <a:r>
              <a:rPr lang="en-US" sz="9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and Connaway, 2011-2012)</a:t>
            </a:r>
          </a:p>
          <a:p>
            <a:r>
              <a:rPr lang="en-US" sz="900" dirty="0" smtClean="0">
                <a:latin typeface="Arial" pitchFamily="34" charset="0"/>
                <a:cs typeface="Arial" pitchFamily="34" charset="0"/>
              </a:rPr>
              <a:t>“…students admit to using Wikipedia and citing the references included in the Wikipedia articles but not formally acknowledging the use of Wikipedia.” (</a:t>
            </a:r>
            <a:r>
              <a:rPr lang="en-US" sz="900" dirty="0" err="1" smtClean="0">
                <a:latin typeface="Arial" pitchFamily="34" charset="0"/>
                <a:cs typeface="Arial" pitchFamily="34" charset="0"/>
              </a:rPr>
              <a:t>Connaway</a:t>
            </a:r>
            <a:r>
              <a:rPr lang="en-US" sz="900" dirty="0" smtClean="0">
                <a:latin typeface="Arial" pitchFamily="34" charset="0"/>
                <a:cs typeface="Arial" pitchFamily="34" charset="0"/>
              </a:rPr>
              <a:t>, Lanclos, and Hood, 2013)</a:t>
            </a:r>
          </a:p>
          <a:p>
            <a:endParaRPr lang="en-US" sz="900" kern="1200" dirty="0" smtClean="0">
              <a:solidFill>
                <a:schemeClr val="tx1"/>
              </a:solidFill>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White, David S., and Lynn Silipigni Connaway. </a:t>
            </a:r>
            <a:r>
              <a:rPr lang="en-US" sz="900" i="1" dirty="0" smtClean="0">
                <a:latin typeface="Arial" pitchFamily="34" charset="0"/>
                <a:cs typeface="Arial" pitchFamily="34" charset="0"/>
              </a:rPr>
              <a:t>Visitors &amp; Residents: What Motivates Engagement with the Digital Information Environment.</a:t>
            </a:r>
            <a:r>
              <a:rPr lang="en-US" sz="900" dirty="0" smtClean="0">
                <a:latin typeface="Arial" pitchFamily="34" charset="0"/>
                <a:cs typeface="Arial" pitchFamily="34" charset="0"/>
              </a:rPr>
              <a:t> 2011-2012. Funded by JISC, OCLC, and Oxford University. </a:t>
            </a:r>
            <a:r>
              <a:rPr lang="en-US" sz="900" u="sng" dirty="0" smtClean="0">
                <a:latin typeface="Arial" pitchFamily="34" charset="0"/>
                <a:cs typeface="Arial" pitchFamily="34" charset="0"/>
                <a:hlinkClick r:id="rId4"/>
              </a:rPr>
              <a:t>http://www.oclc.org/research/activities/vandr/</a:t>
            </a:r>
            <a:r>
              <a:rPr lang="en-US" sz="900" u="none" dirty="0" smtClean="0">
                <a:latin typeface="Arial" pitchFamily="34" charset="0"/>
                <a:cs typeface="Arial" pitchFamily="34" charset="0"/>
              </a:rPr>
              <a:t>. </a:t>
            </a:r>
          </a:p>
          <a:p>
            <a:endParaRPr lang="en-US" sz="900" dirty="0" smtClean="0">
              <a:solidFill>
                <a:srgbClr val="FF0000"/>
              </a:solidFill>
              <a:latin typeface="Arial" pitchFamily="34" charset="0"/>
              <a:cs typeface="Arial" pitchFamily="34" charset="0"/>
            </a:endParaRPr>
          </a:p>
          <a:p>
            <a:pPr marL="0" lvl="2" defTabSz="896203" fontAlgn="base">
              <a:spcBef>
                <a:spcPct val="30000"/>
              </a:spcBef>
              <a:spcAft>
                <a:spcPct val="0"/>
              </a:spcAft>
              <a:defRPr/>
            </a:pPr>
            <a:r>
              <a:rPr lang="en-US" sz="900" dirty="0" smtClean="0">
                <a:latin typeface="Arial" pitchFamily="34" charset="0"/>
                <a:cs typeface="Arial" pitchFamily="34" charset="0"/>
              </a:rPr>
              <a:t>White, David S., and Alison Le Cornu, A. “Visitors and Residents: A  New Typology for Online Engagement.” </a:t>
            </a:r>
            <a:r>
              <a:rPr lang="en-US" sz="900" i="1" dirty="0" smtClean="0">
                <a:latin typeface="Arial" pitchFamily="34" charset="0"/>
                <a:cs typeface="Arial" pitchFamily="34" charset="0"/>
              </a:rPr>
              <a:t>First Monday</a:t>
            </a:r>
            <a:r>
              <a:rPr lang="en-US" sz="900" dirty="0" smtClean="0">
                <a:latin typeface="Arial" pitchFamily="34" charset="0"/>
                <a:cs typeface="Arial" pitchFamily="34" charset="0"/>
              </a:rPr>
              <a:t> 16, no. 9 (2011).  </a:t>
            </a:r>
            <a:r>
              <a:rPr lang="en-US" sz="900" u="sng" dirty="0" smtClean="0">
                <a:latin typeface="Arial" pitchFamily="34" charset="0"/>
                <a:cs typeface="Arial" pitchFamily="34" charset="0"/>
                <a:hlinkClick r:id="rId5"/>
              </a:rPr>
              <a:t>http://firstmonday.org/htbin/cgiwrap/bin/ojs/index.php/fm/article/viewArticle/3171/3049</a:t>
            </a:r>
            <a:r>
              <a:rPr lang="en-US" sz="900" u="sng" dirty="0" smtClean="0">
                <a:latin typeface="Arial" pitchFamily="34" charset="0"/>
                <a:cs typeface="Arial" pitchFamily="34" charset="0"/>
              </a:rPr>
              <a:t>.</a:t>
            </a:r>
          </a:p>
          <a:p>
            <a:pPr marL="0" lvl="2" defTabSz="896203" fontAlgn="base">
              <a:spcBef>
                <a:spcPct val="30000"/>
              </a:spcBef>
              <a:spcAft>
                <a:spcPct val="0"/>
              </a:spcAft>
              <a:defRPr/>
            </a:pPr>
            <a:r>
              <a:rPr lang="en-US" sz="900" kern="1200" dirty="0" smtClean="0">
                <a:solidFill>
                  <a:schemeClr val="tx1"/>
                </a:solidFill>
                <a:latin typeface="Arial" pitchFamily="34" charset="0"/>
                <a:cs typeface="Arial" pitchFamily="34" charset="0"/>
              </a:rPr>
              <a:t> </a:t>
            </a:r>
          </a:p>
          <a:p>
            <a:r>
              <a:rPr lang="en-US" sz="900" kern="1200" dirty="0" smtClean="0">
                <a:solidFill>
                  <a:schemeClr val="tx1"/>
                </a:solidFill>
                <a:latin typeface="Arial" pitchFamily="34" charset="0"/>
                <a:cs typeface="Arial" pitchFamily="34" charset="0"/>
              </a:rPr>
              <a:t> “I mean if teachers don’t like using Wikipedia they don’t want you to use Wikipedia.  A lot of students will still use Wikipedia and then cite another source.  As long as it has the same information and it is not word for word or anything they’ll use Wikipedia because it is the easiest thing to go look up on Wikipedia.  It will give you a full in-depth detailed thing about the information.  Teachers don’t just like it because it’s not the most reliable source since anyone can post something on there even though the site is monitored, it’s because it’s too easy.” (USU3,  0:30:59, Male, Age 19, Mechanical Engineering, </a:t>
            </a:r>
            <a:r>
              <a:rPr lang="en-US" sz="900" i="1" dirty="0" smtClean="0">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a:t>
            </a:r>
          </a:p>
          <a:p>
            <a:r>
              <a:rPr lang="en-US" sz="900" kern="1200" dirty="0" smtClean="0">
                <a:solidFill>
                  <a:schemeClr val="tx1"/>
                </a:solidFill>
                <a:latin typeface="Arial" pitchFamily="34" charset="0"/>
                <a:cs typeface="Arial" pitchFamily="34" charset="0"/>
              </a:rPr>
              <a:t>  </a:t>
            </a:r>
            <a:endParaRPr lang="en-US" sz="900" b="1" dirty="0" smtClean="0">
              <a:latin typeface="Arial" pitchFamily="34" charset="0"/>
              <a:cs typeface="Arial" pitchFamily="34" charset="0"/>
            </a:endParaRPr>
          </a:p>
          <a:p>
            <a:pPr>
              <a:defRPr/>
            </a:pPr>
            <a:r>
              <a:rPr lang="en-US" sz="900" b="1" dirty="0" smtClean="0">
                <a:latin typeface="Arial" pitchFamily="34" charset="0"/>
                <a:cs typeface="Arial" pitchFamily="34" charset="0"/>
              </a:rPr>
              <a:t>Students’ Perceptions of Teachers’ opinions of Wikipedia:</a:t>
            </a:r>
            <a:endParaRPr lang="en-US" sz="900" dirty="0" smtClean="0">
              <a:latin typeface="Arial" pitchFamily="34" charset="0"/>
              <a:cs typeface="Arial" pitchFamily="34" charset="0"/>
            </a:endParaRPr>
          </a:p>
          <a:p>
            <a:pPr>
              <a:defRPr/>
            </a:pPr>
            <a:r>
              <a:rPr lang="en-US" sz="900" dirty="0" smtClean="0">
                <a:latin typeface="Arial" pitchFamily="34" charset="0"/>
                <a:cs typeface="Arial" pitchFamily="34" charset="0"/>
              </a:rPr>
              <a:t>“Avoid it.” (UKS8, 0:28:28, Female, Age 16, High School Student,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pPr>
              <a:defRPr/>
            </a:pPr>
            <a:r>
              <a:rPr lang="en-US" sz="900" dirty="0" smtClean="0">
                <a:latin typeface="Arial" pitchFamily="34" charset="0"/>
                <a:cs typeface="Arial" pitchFamily="34" charset="0"/>
              </a:rPr>
              <a:t>  </a:t>
            </a:r>
          </a:p>
          <a:p>
            <a:pPr>
              <a:defRPr/>
            </a:pPr>
            <a:r>
              <a:rPr lang="en-US" sz="900" dirty="0" smtClean="0">
                <a:latin typeface="Arial" pitchFamily="34" charset="0"/>
                <a:cs typeface="Arial" pitchFamily="34" charset="0"/>
              </a:rPr>
              <a:t>“They say it’s because anyone can make up – I mean, anyone can add information on there but I mean when I’ve actually looked into information it seemed the same as any information I find anywhere else. I mean, it’s not like if you look up fourth of July, it’s not like it gives you like some weird explanation of aliens or something.” (USU7, 0:33:14, Female, Age 19, Political Science,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pPr>
              <a:defRPr/>
            </a:pPr>
            <a:r>
              <a:rPr lang="en-US" sz="900" dirty="0" smtClean="0">
                <a:latin typeface="Arial" pitchFamily="34" charset="0"/>
                <a:cs typeface="Arial" pitchFamily="34" charset="0"/>
              </a:rPr>
              <a:t> </a:t>
            </a:r>
          </a:p>
          <a:p>
            <a:pPr>
              <a:defRPr/>
            </a:pPr>
            <a:r>
              <a:rPr lang="en-US" sz="900" b="1" dirty="0" smtClean="0">
                <a:latin typeface="Arial" pitchFamily="34" charset="0"/>
                <a:cs typeface="Arial" pitchFamily="34" charset="0"/>
              </a:rPr>
              <a:t>Students’ on Wikipedia:</a:t>
            </a:r>
          </a:p>
          <a:p>
            <a:pPr>
              <a:defRPr/>
            </a:pPr>
            <a:r>
              <a:rPr lang="en-US" sz="9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(USU7, 0:33:49, Female, Age 19, Political Science,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pPr>
              <a:defRPr/>
            </a:pPr>
            <a:r>
              <a:rPr lang="en-US" sz="900" dirty="0" smtClean="0">
                <a:latin typeface="Arial" pitchFamily="34" charset="0"/>
                <a:cs typeface="Arial" pitchFamily="34" charset="0"/>
              </a:rPr>
              <a:t> </a:t>
            </a:r>
          </a:p>
          <a:p>
            <a:pPr>
              <a:defRPr/>
            </a:pPr>
            <a:r>
              <a:rPr lang="en-US" sz="900" dirty="0" smtClean="0">
                <a:latin typeface="Arial" pitchFamily="34" charset="0"/>
                <a:cs typeface="Arial" pitchFamily="34" charset="0"/>
              </a:rPr>
              <a:t>“Everyone knows that you try not to use Wikipedia as a source because it is a cardinal sin.”  (UKU3, 0:31:03, Female, Age 19, Languages,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172200" y="8685212"/>
            <a:ext cx="685800" cy="457200"/>
          </a:xfrm>
        </p:spPr>
        <p:txBody>
          <a:bodyPr/>
          <a:lstStyle/>
          <a:p>
            <a:fld id="{32CF4C4C-19F4-4555-84AC-DDCE43DBCD2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228600" y="4343400"/>
            <a:ext cx="6400800" cy="4114800"/>
          </a:xfrm>
          <a:noFill/>
          <a:ln/>
        </p:spPr>
        <p:txBody>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http://www.flickr.com/photos/jenwaller/2844687403/</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Lynn</a:t>
            </a:r>
          </a:p>
          <a:p>
            <a:endParaRPr lang="en-US" sz="1400" dirty="0" smtClean="0">
              <a:latin typeface="Arial" pitchFamily="34" charset="0"/>
              <a:cs typeface="Arial" pitchFamily="34" charset="0"/>
            </a:endParaRPr>
          </a:p>
          <a:p>
            <a:r>
              <a:rPr lang="en-GB" sz="1400" dirty="0" smtClean="0">
                <a:latin typeface="Arial" pitchFamily="34" charset="0"/>
              </a:rPr>
              <a:t>“– there’s a lady in the library who helps you find things.” </a:t>
            </a:r>
            <a:r>
              <a:rPr lang="en-GB" sz="1400" i="1" dirty="0" smtClean="0">
                <a:latin typeface="Arial" pitchFamily="34" charset="0"/>
              </a:rPr>
              <a:t>Digital Visitors and Residents</a:t>
            </a:r>
            <a:r>
              <a:rPr lang="en-GB" sz="1400" dirty="0" smtClean="0">
                <a:latin typeface="Arial" pitchFamily="34" charset="0"/>
              </a:rPr>
              <a:t> (USU5, 0:37:17, Male, Age 19, Systems</a:t>
            </a:r>
            <a:r>
              <a:rPr lang="en-GB" sz="1400" baseline="0" dirty="0" smtClean="0">
                <a:latin typeface="Arial" pitchFamily="34" charset="0"/>
              </a:rPr>
              <a:t> Engineering, </a:t>
            </a:r>
            <a:r>
              <a:rPr lang="en-US" sz="1400" i="1" dirty="0" smtClean="0">
                <a:latin typeface="Arial" pitchFamily="34" charset="0"/>
                <a:cs typeface="Arial" pitchFamily="34" charset="0"/>
              </a:rPr>
              <a:t>Digital Visitors and Residents</a:t>
            </a:r>
            <a:r>
              <a:rPr lang="en-GB" sz="1400" dirty="0" smtClean="0">
                <a:latin typeface="Arial" pitchFamily="34" charset="0"/>
              </a:rPr>
              <a:t>)</a:t>
            </a:r>
            <a:endParaRPr lang="en-US" sz="1400" dirty="0" smtClean="0">
              <a:latin typeface="Arial" pitchFamily="34" charset="0"/>
            </a:endParaRPr>
          </a:p>
          <a:p>
            <a:endParaRPr lang="en-US" sz="1400"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EF6915A-DE8A-4E9E-B836-65222E5509EB}" type="slidenum">
              <a:rPr lang="en-US" smtClean="0">
                <a:latin typeface="Arial" pitchFamily="34" charset="0"/>
                <a:ea typeface="MS PGothic" pitchFamily="34" charset="-128"/>
              </a:rPr>
              <a:pPr/>
              <a:t>26</a:t>
            </a:fld>
            <a:endParaRPr lang="en-US" smtClean="0">
              <a:latin typeface="Arial" pitchFamily="34" charset="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248400" cy="4114800"/>
          </a:xfrm>
        </p:spPr>
        <p:txBody>
          <a:bodyPr>
            <a:normAutofit/>
          </a:bodyPr>
          <a:lstStyle/>
          <a:p>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hlinkClick r:id="rId3"/>
              </a:rPr>
              <a:t>http://www.flickr.com/photos/mnadi/32325828/</a:t>
            </a:r>
            <a:endParaRPr lang="en-US" sz="1400" baseline="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Lynn, Donna, Dave, and Erin</a:t>
            </a:r>
            <a:endParaRPr lang="en-US" sz="1400" baseline="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Who has engaged in some type of assessment?</a:t>
            </a:r>
          </a:p>
          <a:p>
            <a:r>
              <a:rPr lang="en-US" sz="1400" dirty="0" smtClean="0">
                <a:latin typeface="Arial" pitchFamily="34" charset="0"/>
                <a:cs typeface="Arial" pitchFamily="34" charset="0"/>
              </a:rPr>
              <a:t>What did you do?</a:t>
            </a:r>
          </a:p>
          <a:p>
            <a:r>
              <a:rPr lang="en-US" sz="1400" dirty="0" smtClean="0">
                <a:latin typeface="Arial" pitchFamily="34" charset="0"/>
                <a:cs typeface="Arial" pitchFamily="34" charset="0"/>
              </a:rPr>
              <a:t>What did you learn?</a:t>
            </a:r>
          </a:p>
          <a:p>
            <a:r>
              <a:rPr lang="en-US" sz="1400" dirty="0" smtClean="0">
                <a:latin typeface="Arial" pitchFamily="34" charset="0"/>
                <a:cs typeface="Arial" pitchFamily="34" charset="0"/>
              </a:rPr>
              <a:t>What, if any, changes came about from what you learned?</a:t>
            </a:r>
          </a:p>
          <a:p>
            <a:r>
              <a:rPr lang="en-US" sz="1400" dirty="0" smtClean="0">
                <a:latin typeface="Arial" pitchFamily="34" charset="0"/>
                <a:cs typeface="Arial" pitchFamily="34" charset="0"/>
              </a:rPr>
              <a:t>What would have helped you during this process?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If you have not engaged in some type of assessment at your institution, why do you think this is the case?</a:t>
            </a:r>
          </a:p>
          <a:p>
            <a:r>
              <a:rPr lang="en-US" sz="1400" dirty="0" smtClean="0">
                <a:latin typeface="Arial" pitchFamily="34" charset="0"/>
                <a:cs typeface="Arial" pitchFamily="34" charset="0"/>
              </a:rPr>
              <a:t>What would help you engage in some type of assessment?</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28</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28</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28</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28</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normAutofit/>
          </a:bodyPr>
          <a:lstStyle/>
          <a:p>
            <a:r>
              <a:rPr lang="en-US" sz="1400" b="0" i="1" dirty="0" smtClean="0">
                <a:latin typeface="Arial" charset="0"/>
              </a:rPr>
              <a:t>Image: </a:t>
            </a:r>
            <a:r>
              <a:rPr lang="en-US" sz="1400" b="0" dirty="0" smtClean="0">
                <a:latin typeface="Arial" charset="0"/>
                <a:hlinkClick r:id="rId3"/>
              </a:rPr>
              <a:t>http://www.flickr.com/photos/joelmarkwitt/2797956179/</a:t>
            </a:r>
            <a:endParaRPr lang="en-US" sz="1400" b="0" dirty="0" smtClean="0">
              <a:latin typeface="Arial" charset="0"/>
            </a:endParaRPr>
          </a:p>
          <a:p>
            <a:endParaRPr lang="en-US" sz="1400" dirty="0" smtClean="0">
              <a:latin typeface="Arial" charset="0"/>
            </a:endParaRPr>
          </a:p>
          <a:p>
            <a:r>
              <a:rPr lang="en-GB" sz="1400" b="1" dirty="0" smtClean="0">
                <a:latin typeface="Arial" pitchFamily="34" charset="0"/>
                <a:cs typeface="Arial" pitchFamily="34" charset="0"/>
              </a:rPr>
              <a:t>Lynn</a:t>
            </a:r>
            <a:endParaRPr lang="en-US" sz="1400" b="0"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fontAlgn="base">
              <a:spcBef>
                <a:spcPct val="30000"/>
              </a:spcBef>
              <a:spcAft>
                <a:spcPct val="0"/>
              </a:spcAft>
              <a:defRPr/>
            </a:pPr>
            <a:endParaRPr lang="en-US" sz="1200" i="1" dirty="0" smtClean="0">
              <a:latin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xfrm>
            <a:off x="228599" y="4343399"/>
            <a:ext cx="6172201" cy="4495801"/>
          </a:xfrm>
          <a:noFill/>
          <a:ln/>
        </p:spPr>
        <p:txBody>
          <a:bodyPr>
            <a:noAutofit/>
          </a:bodyPr>
          <a:lstStyle/>
          <a:p>
            <a:pPr defTabSz="896203" fontAlgn="base">
              <a:spcBef>
                <a:spcPct val="30000"/>
              </a:spcBef>
              <a:spcAft>
                <a:spcPct val="0"/>
              </a:spcAft>
              <a:defRPr/>
            </a:pPr>
            <a:r>
              <a:rPr lang="en-US" i="1" dirty="0" smtClean="0">
                <a:latin typeface="Arial" pitchFamily="34" charset="0"/>
                <a:cs typeface="Arial" pitchFamily="34" charset="0"/>
              </a:rPr>
              <a:t>Image from: </a:t>
            </a:r>
            <a:r>
              <a:rPr lang="en-US" dirty="0" smtClean="0">
                <a:latin typeface="Arial" pitchFamily="34" charset="0"/>
                <a:cs typeface="Arial" pitchFamily="34" charset="0"/>
                <a:hlinkClick r:id="rId3"/>
              </a:rPr>
              <a:t>http://www.flickr.com/photos/myxi/712710373/</a:t>
            </a:r>
            <a:endParaRPr lang="en-US" dirty="0" smtClean="0">
              <a:latin typeface="Arial" pitchFamily="34" charset="0"/>
              <a:cs typeface="Arial" pitchFamily="34" charset="0"/>
            </a:endParaRPr>
          </a:p>
          <a:p>
            <a:pPr defTabSz="896203" fontAlgn="base">
              <a:spcBef>
                <a:spcPct val="30000"/>
              </a:spcBef>
              <a:spcAft>
                <a:spcPct val="0"/>
              </a:spcAft>
              <a:defRPr/>
            </a:pPr>
            <a:r>
              <a:rPr lang="en-GB" b="1" dirty="0" smtClean="0">
                <a:latin typeface="Arial" pitchFamily="34" charset="0"/>
                <a:cs typeface="Arial" pitchFamily="34" charset="0"/>
              </a:rPr>
              <a:t>Lynn</a:t>
            </a:r>
          </a:p>
          <a:p>
            <a:pPr defTabSz="896203" fontAlgn="base">
              <a:spcBef>
                <a:spcPct val="30000"/>
              </a:spcBef>
              <a:spcAft>
                <a:spcPct val="0"/>
              </a:spcAf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latin typeface="Arial" pitchFamily="34" charset="0"/>
                <a:cs typeface="Arial" pitchFamily="34" charset="0"/>
              </a:rPr>
              <a:t>The Digital Visitors and Residents (V&amp;R) project is a US/UK collaborative project, funded by JISC, OCLC Online Computer Library Center, Inc., Oxford University, and the University of North Carolina, Charlotte. </a:t>
            </a:r>
          </a:p>
          <a:p>
            <a:pPr marL="0" marR="0" indent="0" algn="l" defTabSz="896203"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latin typeface="Arial" pitchFamily="34" charset="0"/>
                <a:cs typeface="Arial" pitchFamily="34" charset="0"/>
              </a:rPr>
              <a:t>“This paper reports the initial findings of a three-year longitudinal study to identify how </a:t>
            </a:r>
            <a:r>
              <a:rPr lang="en-GB" kern="1200" dirty="0" smtClean="0">
                <a:solidFill>
                  <a:schemeClr val="tx1"/>
                </a:solidFill>
                <a:latin typeface="Arial" pitchFamily="34" charset="0"/>
                <a:cs typeface="Arial" pitchFamily="34" charset="0"/>
              </a:rPr>
              <a:t>l</a:t>
            </a:r>
            <a:r>
              <a:rPr lang="en-US" kern="1200" dirty="0" smtClean="0">
                <a:solidFill>
                  <a:schemeClr val="tx1"/>
                </a:solidFill>
                <a:latin typeface="Arial" pitchFamily="34" charset="0"/>
                <a:cs typeface="Arial" pitchFamily="34" charset="0"/>
              </a:rPr>
              <a:t>ate-stage secondary school and first-year undergraduate students in the US and UK, referred to here as members of the “Emerging” educational stage, engage with technology and information sources. The assumptions embedded in traditional academic library services and systems and the existing disconnect between the everyday information-seeking behaviors of members of the Emerging stage (last year high school/secondary school or first year college/university) are examined. Initial results highlight the importance of convenience as a crucial factor in information-seeking behavior. There also are indications that as users progress through the educational stages, the digital and information literacies they employ do not necessarily become more sophisticated.”   (Connaway, Lanclos, and Hood, 2013</a:t>
            </a:r>
            <a:r>
              <a:rPr lang="en-US" kern="1200" baseline="0" dirty="0" smtClean="0">
                <a:solidFill>
                  <a:schemeClr val="tx1"/>
                </a:solidFill>
                <a:latin typeface="Arial" pitchFamily="34" charset="0"/>
                <a:cs typeface="Arial" pitchFamily="34" charset="0"/>
              </a:rPr>
              <a:t>)</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kern="1200" dirty="0" smtClean="0">
              <a:solidFill>
                <a:schemeClr val="tx1"/>
              </a:solidFill>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4"/>
              </a:rPr>
              <a:t>http://www.ala.org/acrl/sites/ala.org.acrl/files/content/conferences/confsandpreconfs/2013/papers/Connaway_Google.pdf</a:t>
            </a:r>
            <a:r>
              <a:rPr lang="en-US" dirty="0" smtClean="0">
                <a:latin typeface="Arial" pitchFamily="34" charset="0"/>
                <a:cs typeface="Arial" pitchFamily="34" charset="0"/>
              </a:rPr>
              <a:t>. </a:t>
            </a:r>
            <a:endParaRPr lang="en-US" kern="1200" dirty="0" smtClean="0">
              <a:solidFill>
                <a:schemeClr val="tx1"/>
              </a:solidFill>
              <a:latin typeface="Arial" pitchFamily="34" charset="0"/>
              <a:cs typeface="Arial" pitchFamily="34" charset="0"/>
            </a:endParaRPr>
          </a:p>
          <a:p>
            <a:endParaRPr lang="en-US" kern="1200" dirty="0">
              <a:solidFill>
                <a:schemeClr val="tx1"/>
              </a:solidFill>
              <a:latin typeface="Arial" pitchFamily="34" charset="0"/>
              <a:cs typeface="Arial" pitchFamily="34" charset="0"/>
            </a:endParaRPr>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xfrm>
            <a:off x="304800" y="4343399"/>
            <a:ext cx="6248400" cy="4341813"/>
          </a:xfrm>
          <a:noFill/>
          <a:ln/>
        </p:spPr>
        <p:txBody>
          <a:bodyPr>
            <a:noAutofit/>
          </a:bodyPr>
          <a:lstStyle/>
          <a:p>
            <a:r>
              <a:rPr lang="en-GB" i="1" dirty="0" smtClean="0">
                <a:latin typeface="Arial" pitchFamily="34" charset="0"/>
                <a:cs typeface="Arial" pitchFamily="34" charset="0"/>
              </a:rPr>
              <a:t>Image: </a:t>
            </a:r>
            <a:r>
              <a:rPr lang="en-GB" dirty="0" smtClean="0">
                <a:latin typeface="Arial" pitchFamily="34" charset="0"/>
                <a:cs typeface="Arial" pitchFamily="34" charset="0"/>
              </a:rPr>
              <a:t>Microsoft Office</a:t>
            </a:r>
          </a:p>
          <a:p>
            <a:endParaRPr lang="en-GB" dirty="0" smtClean="0">
              <a:latin typeface="Arial" pitchFamily="34" charset="0"/>
              <a:cs typeface="Arial" pitchFamily="34" charset="0"/>
            </a:endParaRPr>
          </a:p>
          <a:p>
            <a:r>
              <a:rPr lang="en-GB" b="1" dirty="0" smtClean="0">
                <a:latin typeface="Arial" pitchFamily="34" charset="0"/>
                <a:cs typeface="Arial" pitchFamily="34" charset="0"/>
              </a:rPr>
              <a:t>Lynn</a:t>
            </a:r>
          </a:p>
          <a:p>
            <a:endParaRPr lang="en-GB" dirty="0" smtClean="0">
              <a:latin typeface="Arial" pitchFamily="34" charset="0"/>
              <a:cs typeface="Arial" pitchFamily="34" charset="0"/>
            </a:endParaRPr>
          </a:p>
          <a:p>
            <a:r>
              <a:rPr lang="en-US" dirty="0" smtClean="0">
                <a:latin typeface="Arial" pitchFamily="34" charset="0"/>
                <a:cs typeface="Arial" pitchFamily="34" charset="0"/>
              </a:rPr>
              <a:t>The findings will be used to create </a:t>
            </a:r>
            <a:r>
              <a:rPr lang="en-GB" dirty="0" smtClean="0">
                <a:latin typeface="Arial" pitchFamily="34" charset="0"/>
                <a:cs typeface="Arial" pitchFamily="34" charset="0"/>
              </a:rPr>
              <a:t>a matrix of implementation options allowing those designing and delivering digital platforms and services to make informed decisions relative to engagement and motivation for individuals at each of the educational stages.</a:t>
            </a:r>
          </a:p>
          <a:p>
            <a:r>
              <a:rPr lang="en-GB" dirty="0" smtClean="0">
                <a:latin typeface="Arial" pitchFamily="34" charset="0"/>
                <a:cs typeface="Arial" pitchFamily="34" charset="0"/>
              </a:rPr>
              <a:t>Work as an interdisciplinary team, bringing to bear our relative expertises in Educational Technology, Library Information and Science/Research Methodology (User behaviour), and Anthropology (Ethnography)</a:t>
            </a:r>
          </a:p>
          <a:p>
            <a:endParaRPr lang="en-GB" b="0" dirty="0" smtClean="0">
              <a:latin typeface="Arial" pitchFamily="34" charset="0"/>
              <a:cs typeface="Arial" pitchFamily="34" charset="0"/>
            </a:endParaRPr>
          </a:p>
          <a:p>
            <a:pPr marL="233363" marR="0" lvl="0" indent="-233363" algn="l" defTabSz="457200" rtl="0" eaLnBrk="1" fontAlgn="auto" latinLnBrk="0" hangingPunct="1">
              <a:buClrTx/>
              <a:buSzTx/>
              <a:buFontTx/>
              <a:buNone/>
              <a:tabLst/>
              <a:defRPr/>
            </a:pPr>
            <a:r>
              <a:rPr lang="en-GB" b="1" dirty="0" smtClean="0">
                <a:latin typeface="Arial" pitchFamily="34" charset="0"/>
                <a:cs typeface="Arial" pitchFamily="34" charset="0"/>
              </a:rPr>
              <a:t>Phase 1 </a:t>
            </a:r>
          </a:p>
          <a:p>
            <a:pPr marL="233363" marR="0" lvl="0" indent="-233363" algn="l" defTabSz="457200" rtl="0" eaLnBrk="1" fontAlgn="auto" latinLnBrk="0" hangingPunct="1">
              <a:buClrTx/>
              <a:buSzTx/>
              <a:buFontTx/>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Individual</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Interviews</a:t>
            </a:r>
          </a:p>
          <a:p>
            <a:pPr marL="233363" marR="0" lvl="0" indent="-233363" algn="l" defTabSz="457200" rtl="0" eaLnBrk="1" fontAlgn="auto" latinLnBrk="0" hangingPunct="1">
              <a:buClrTx/>
              <a:buSzTx/>
              <a:buFontTx/>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Emerging (secondary</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school/1</a:t>
            </a:r>
            <a:r>
              <a:rPr kumimoji="0" lang="en-US" b="0" i="0" u="none" strike="noStrike" kern="1200" cap="none" spc="0" normalizeH="0" baseline="30000" noProof="0" dirty="0" smtClean="0">
                <a:ln>
                  <a:noFill/>
                </a:ln>
                <a:solidFill>
                  <a:schemeClr val="tx1"/>
                </a:solidFill>
                <a:effectLst/>
                <a:uLnTx/>
                <a:uFillTx/>
                <a:latin typeface="Arial" pitchFamily="34" charset="0"/>
                <a:cs typeface="Arial" pitchFamily="34" charset="0"/>
              </a:rPr>
              <a:t>st</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year undergraduates: </a:t>
            </a:r>
            <a:r>
              <a:rPr lang="en-US" b="0" dirty="0" smtClean="0">
                <a:latin typeface="Arial" pitchFamily="34" charset="0"/>
                <a:cs typeface="Arial" pitchFamily="34" charset="0"/>
              </a:rPr>
              <a:t>31 (16</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US, 15 UK)</a:t>
            </a:r>
          </a:p>
          <a:p>
            <a:pPr marL="233363" marR="0" lvl="0" indent="-233363" algn="l" defTabSz="457200" rtl="0" eaLnBrk="1" fontAlgn="auto" latinLnBrk="0" hangingPunct="1">
              <a:buClrTx/>
              <a:buSzTx/>
              <a:buFontTx/>
              <a:buNone/>
              <a:tabLst/>
              <a:defRPr/>
            </a:pPr>
            <a:r>
              <a:rPr lang="en-US" b="0" dirty="0" smtClean="0">
                <a:latin typeface="Arial" pitchFamily="34" charset="0"/>
                <a:cs typeface="Arial" pitchFamily="34" charset="0"/>
              </a:rPr>
              <a:t>Establishing (2nd-3rd year undergraduates): 10 (5 US, 5 UK)</a:t>
            </a:r>
          </a:p>
          <a:p>
            <a:pPr marL="233363" marR="0" lvl="0" indent="-233363" algn="l" defTabSz="457200" rtl="0" eaLnBrk="1" fontAlgn="auto" latinLnBrk="0" hangingPunct="1">
              <a:buClrTx/>
              <a:buSzTx/>
              <a:buFontTx/>
              <a:buNone/>
              <a:tabLst/>
              <a:defRPr/>
            </a:pPr>
            <a:r>
              <a:rPr lang="en-US" b="0" dirty="0" smtClean="0">
                <a:latin typeface="Arial" pitchFamily="34" charset="0"/>
                <a:cs typeface="Arial" pitchFamily="34" charset="0"/>
              </a:rPr>
              <a:t>Embedding (postgraduates, PhD students): 10 (5 US, 5 UK)</a:t>
            </a:r>
          </a:p>
          <a:p>
            <a:pPr marL="233363" marR="0" lvl="0" indent="-233363" algn="l" defTabSz="457200" rtl="0" eaLnBrk="1" fontAlgn="auto" latinLnBrk="0" hangingPunct="1">
              <a:buClrTx/>
              <a:buSzTx/>
              <a:buFontTx/>
              <a:buNone/>
              <a:tabLst/>
              <a:defRPr/>
            </a:pPr>
            <a:r>
              <a:rPr lang="en-US" b="0" dirty="0" smtClean="0">
                <a:latin typeface="Arial" pitchFamily="34" charset="0"/>
                <a:cs typeface="Arial" pitchFamily="34" charset="0"/>
              </a:rPr>
              <a:t>Experiencing (scholars): 10 (5 US, 5 UK)</a:t>
            </a:r>
          </a:p>
          <a:p>
            <a:endParaRPr lang="en-GB" dirty="0" smtClean="0">
              <a:latin typeface="Arial" pitchFamily="34" charset="0"/>
              <a:cs typeface="Arial" pitchFamily="34" charset="0"/>
            </a:endParaRPr>
          </a:p>
          <a:p>
            <a:pPr>
              <a:buFontTx/>
              <a:buNone/>
            </a:pPr>
            <a:r>
              <a:rPr lang="en-US" b="1" dirty="0" smtClean="0">
                <a:latin typeface="Arial" pitchFamily="34" charset="0"/>
                <a:cs typeface="Arial" pitchFamily="34" charset="0"/>
              </a:rPr>
              <a:t>Phases</a:t>
            </a:r>
            <a:r>
              <a:rPr lang="en-US" b="1" baseline="0" dirty="0" smtClean="0">
                <a:latin typeface="Arial" pitchFamily="34" charset="0"/>
                <a:cs typeface="Arial" pitchFamily="34" charset="0"/>
              </a:rPr>
              <a:t> 1 &amp; 2: Participant Demographics</a:t>
            </a:r>
            <a:endParaRPr lang="en-US" b="1" dirty="0" smtClean="0">
              <a:latin typeface="Arial" pitchFamily="34" charset="0"/>
              <a:cs typeface="Arial" pitchFamily="34" charset="0"/>
            </a:endParaRPr>
          </a:p>
          <a:p>
            <a:pPr>
              <a:buFontTx/>
              <a:buNone/>
            </a:pPr>
            <a:r>
              <a:rPr lang="en-US" b="0" dirty="0" smtClean="0">
                <a:latin typeface="Arial" pitchFamily="34" charset="0"/>
                <a:cs typeface="Arial" pitchFamily="34" charset="0"/>
              </a:rPr>
              <a:t>61 participants: 15 secondary students/46 university students &amp; faculty</a:t>
            </a:r>
          </a:p>
          <a:p>
            <a:r>
              <a:rPr lang="en-US" b="0" dirty="0" smtClean="0">
                <a:latin typeface="Arial" pitchFamily="34" charset="0"/>
                <a:cs typeface="Arial" pitchFamily="34" charset="0"/>
              </a:rPr>
              <a:t>34 females/27 males</a:t>
            </a:r>
          </a:p>
          <a:p>
            <a:r>
              <a:rPr lang="en-US" b="0" dirty="0" smtClean="0">
                <a:latin typeface="Arial" pitchFamily="34" charset="0"/>
                <a:cs typeface="Arial" pitchFamily="34" charset="0"/>
              </a:rPr>
              <a:t>	</a:t>
            </a:r>
          </a:p>
          <a:p>
            <a:r>
              <a:rPr lang="en-US" b="0" dirty="0" smtClean="0">
                <a:latin typeface="Arial" pitchFamily="34" charset="0"/>
                <a:cs typeface="Arial" pitchFamily="34" charset="0"/>
              </a:rPr>
              <a:t>38 Caucasian/5 African-American/2 Multi-racial/1 Asian/2 Hispanic/13 Unidentified</a:t>
            </a:r>
          </a:p>
          <a:p>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p:txBody>
      </p:sp>
      <p:sp>
        <p:nvSpPr>
          <p:cNvPr id="54275" name="Slide Number Placeholder 3"/>
          <p:cNvSpPr>
            <a:spLocks noGrp="1"/>
          </p:cNvSpPr>
          <p:nvPr>
            <p:ph type="sldNum" sz="quarter" idx="5"/>
          </p:nvPr>
        </p:nvSpPr>
        <p:spPr>
          <a:noFill/>
        </p:spPr>
        <p:txBody>
          <a:bodyPr/>
          <a:lstStyle/>
          <a:p>
            <a:fld id="{A6E86B3F-66B0-46B2-9167-96A9333793C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400" i="1" dirty="0" smtClean="0">
                <a:latin typeface="Arial" pitchFamily="34" charset="0"/>
                <a:cs typeface="Arial" pitchFamily="34" charset="0"/>
              </a:rPr>
              <a:t>Image: </a:t>
            </a:r>
            <a:r>
              <a:rPr lang="en-GB" sz="1400" dirty="0" smtClean="0">
                <a:latin typeface="Arial" pitchFamily="34" charset="0"/>
                <a:cs typeface="Arial" pitchFamily="34" charset="0"/>
              </a:rPr>
              <a:t>Microsoft Office</a:t>
            </a:r>
          </a:p>
          <a:p>
            <a:pPr lvl="0"/>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Lynn</a:t>
            </a:r>
          </a:p>
          <a:p>
            <a:pPr lvl="0"/>
            <a:endParaRPr lang="en-GB" sz="1400" dirty="0" smtClean="0">
              <a:latin typeface="Arial" pitchFamily="34" charset="0"/>
              <a:cs typeface="Arial" pitchFamily="34" charset="0"/>
            </a:endParaRPr>
          </a:p>
          <a:p>
            <a:pPr marL="0" lvl="1" defTabSz="896203" fontAlgn="base">
              <a:spcBef>
                <a:spcPct val="30000"/>
              </a:spcBef>
              <a:spcAft>
                <a:spcPct val="0"/>
              </a:spcAft>
              <a:defRPr/>
            </a:pPr>
            <a:r>
              <a:rPr lang="en-US" sz="1400" b="1" dirty="0" smtClean="0">
                <a:latin typeface="Arial" pitchFamily="34" charset="0"/>
                <a:cs typeface="Arial" pitchFamily="34" charset="0"/>
              </a:rPr>
              <a:t>Phase 3</a:t>
            </a:r>
          </a:p>
          <a:p>
            <a:r>
              <a:rPr lang="en-GB" sz="1400" dirty="0" smtClean="0">
                <a:latin typeface="Arial" pitchFamily="34" charset="0"/>
                <a:cs typeface="Arial" pitchFamily="34" charset="0"/>
              </a:rPr>
              <a:t>Interviewed a second group of 6 students in the </a:t>
            </a:r>
            <a:r>
              <a:rPr lang="en-GB" sz="1400" b="1" dirty="0" smtClean="0">
                <a:latin typeface="Arial" pitchFamily="34" charset="0"/>
                <a:cs typeface="Arial" pitchFamily="34" charset="0"/>
              </a:rPr>
              <a:t>Emerging</a:t>
            </a:r>
            <a:r>
              <a:rPr lang="en-GB" sz="1400" dirty="0" smtClean="0">
                <a:latin typeface="Arial" pitchFamily="34" charset="0"/>
                <a:cs typeface="Arial" pitchFamily="34" charset="0"/>
              </a:rPr>
              <a:t> stage </a:t>
            </a:r>
          </a:p>
          <a:p>
            <a:pPr lvl="0"/>
            <a:r>
              <a:rPr lang="en-GB" sz="1400" dirty="0" smtClean="0">
                <a:latin typeface="Arial" pitchFamily="34" charset="0"/>
                <a:cs typeface="Arial" pitchFamily="34" charset="0"/>
              </a:rPr>
              <a:t>This will help to determine if methods of engagement are changing over time</a:t>
            </a:r>
          </a:p>
          <a:p>
            <a:pPr marL="0" lvl="1" defTabSz="896203" fontAlgn="base">
              <a:spcBef>
                <a:spcPct val="30000"/>
              </a:spcBef>
              <a:spcAft>
                <a:spcPct val="0"/>
              </a:spcAft>
              <a:defRPr/>
            </a:pPr>
            <a:endParaRPr lang="en-US" sz="1400" dirty="0" smtClean="0">
              <a:latin typeface="Arial" pitchFamily="34" charset="0"/>
              <a:cs typeface="Arial" pitchFamily="34" charset="0"/>
            </a:endParaRPr>
          </a:p>
          <a:p>
            <a:pPr lvl="0"/>
            <a:r>
              <a:rPr lang="en-GB" sz="1400" b="1" dirty="0" smtClean="0">
                <a:latin typeface="Arial" pitchFamily="34" charset="0"/>
                <a:cs typeface="Arial" pitchFamily="34" charset="0"/>
              </a:rPr>
              <a:t>Phase 4</a:t>
            </a:r>
          </a:p>
          <a:p>
            <a:pPr marL="0" lvl="1" defTabSz="896203" fontAlgn="base">
              <a:spcBef>
                <a:spcPct val="30000"/>
              </a:spcBef>
              <a:spcAft>
                <a:spcPct val="0"/>
              </a:spcAft>
              <a:defRPr/>
            </a:pPr>
            <a:r>
              <a:rPr lang="en-US" sz="1400" dirty="0" smtClean="0">
                <a:latin typeface="Arial" pitchFamily="34" charset="0"/>
                <a:cs typeface="Arial" pitchFamily="34" charset="0"/>
              </a:rPr>
              <a:t>Test interview and diary results with in-depth survey of 50 participants from each educational stage</a:t>
            </a:r>
          </a:p>
          <a:p>
            <a:r>
              <a:rPr lang="en-US" sz="1400" dirty="0" smtClean="0">
                <a:latin typeface="Arial" pitchFamily="34" charset="0"/>
                <a:cs typeface="Arial" pitchFamily="34" charset="0"/>
              </a:rPr>
              <a:t>Code data to refine emerging findings and explore possible trends</a:t>
            </a:r>
            <a:endParaRPr lang="en-GB" sz="1400" dirty="0" smtClean="0">
              <a:latin typeface="Arial" pitchFamily="34" charset="0"/>
              <a:cs typeface="Arial" pitchFamily="34" charset="0"/>
            </a:endParaRPr>
          </a:p>
          <a:p>
            <a:pPr lvl="2"/>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Office</a:t>
            </a: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Dave</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Residents: significant online presence and usage; high level of collaborative activity online; contributions to the online environment in the form of uploading materials, photos, videos; </a:t>
            </a:r>
          </a:p>
          <a:p>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Office</a:t>
            </a: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Dave</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Visitors: functional use of technology, often linked to formal need (such as use of software for specific coursework, or </a:t>
            </a:r>
            <a:r>
              <a:rPr lang="en-US" sz="1400" dirty="0" err="1" smtClean="0">
                <a:latin typeface="Arial" pitchFamily="34" charset="0"/>
                <a:cs typeface="Arial" pitchFamily="34" charset="0"/>
              </a:rPr>
              <a:t>organising</a:t>
            </a:r>
            <a:r>
              <a:rPr lang="en-US" sz="1400" dirty="0" smtClean="0">
                <a:latin typeface="Arial" pitchFamily="34" charset="0"/>
                <a:cs typeface="Arial" pitchFamily="34" charset="0"/>
              </a:rPr>
              <a:t> meetings through email contact); less visible/more passive online presence, more likely to </a:t>
            </a:r>
            <a:r>
              <a:rPr lang="en-US" sz="1400" dirty="0" err="1" smtClean="0">
                <a:latin typeface="Arial" pitchFamily="34" charset="0"/>
                <a:cs typeface="Arial" pitchFamily="34" charset="0"/>
              </a:rPr>
              <a:t>favour</a:t>
            </a:r>
            <a:r>
              <a:rPr lang="en-US" sz="1400" dirty="0" smtClean="0">
                <a:latin typeface="Arial" pitchFamily="34" charset="0"/>
                <a:cs typeface="Arial" pitchFamily="34" charset="0"/>
              </a:rPr>
              <a:t> face- to- face interactions (even as they use the internet to organize/schedule those interactions); </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8</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r>
              <a:rPr lang="en-GB" sz="1200" b="1" dirty="0" smtClean="0">
                <a:latin typeface="Arial" pitchFamily="34" charset="0"/>
                <a:cs typeface="Arial" pitchFamily="34" charset="0"/>
              </a:rPr>
              <a:t>Dave</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a:t>
            </a:r>
            <a:r>
              <a:rPr lang="en-US" kern="1200" baseline="0" dirty="0" smtClean="0">
                <a:solidFill>
                  <a:schemeClr val="tx1"/>
                </a:solidFill>
                <a:latin typeface="Arial" pitchFamily="34" charset="0"/>
                <a:cs typeface="Arial" pitchFamily="34" charset="0"/>
              </a:rPr>
              <a:t> </a:t>
            </a:r>
            <a:r>
              <a:rPr lang="en-US" kern="1200" dirty="0" smtClean="0">
                <a:solidFill>
                  <a:schemeClr val="tx1"/>
                </a:solidFill>
                <a:latin typeface="Arial" pitchFamily="34" charset="0"/>
                <a:cs typeface="Arial" pitchFamily="34" charset="0"/>
              </a:rPr>
              <a:t>Hood, 2013</a:t>
            </a:r>
            <a:r>
              <a:rPr lang="en-US" kern="1200" baseline="0" dirty="0" smtClean="0">
                <a:solidFill>
                  <a:schemeClr val="tx1"/>
                </a:solidFill>
                <a:latin typeface="Arial" pitchFamily="34" charset="0"/>
                <a:cs typeface="Arial" pitchFamily="34" charset="0"/>
              </a:rPr>
              <a:t>)</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kern="1200" baseline="0" dirty="0" smtClean="0">
              <a:solidFill>
                <a:schemeClr val="tx1"/>
              </a:solidFill>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First Monday Paper: </a:t>
            </a:r>
            <a:r>
              <a:rPr lang="en-GB" dirty="0" smtClean="0">
                <a:latin typeface="Arial" pitchFamily="34" charset="0"/>
                <a:cs typeface="Arial" pitchFamily="34" charset="0"/>
                <a:hlinkClick r:id="rId4"/>
              </a:rPr>
              <a:t>http://is.gd/vandrpaper</a:t>
            </a:r>
            <a:r>
              <a:rPr lang="en-GB"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Video: </a:t>
            </a:r>
            <a:r>
              <a:rPr lang="en-GB" dirty="0" smtClean="0">
                <a:latin typeface="Arial" pitchFamily="34" charset="0"/>
                <a:cs typeface="Arial" pitchFamily="34" charset="0"/>
                <a:hlinkClick r:id="rId5"/>
              </a:rPr>
              <a:t>http://is.gd/vandrvideo</a:t>
            </a:r>
            <a:r>
              <a:rPr lang="en-GB" dirty="0" smtClean="0">
                <a:latin typeface="Arial" pitchFamily="34" charset="0"/>
                <a:cs typeface="Arial" pitchFamily="34" charset="0"/>
              </a:rPr>
              <a:t> </a:t>
            </a:r>
          </a:p>
          <a:p>
            <a:endParaRPr lang="en-US" kern="1200" dirty="0">
              <a:solidFill>
                <a:schemeClr val="tx1"/>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http://www.flickr.com/photos/jasonlparks/5242709536/</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Dave</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jpeg"/><Relationship Id="rId4" Type="http://schemas.openxmlformats.org/officeDocument/2006/relationships/image" Target="../media/image10.png"/><Relationship Id="rId9"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jpeg"/><Relationship Id="rId4" Type="http://schemas.openxmlformats.org/officeDocument/2006/relationships/image" Target="../media/image10.png"/><Relationship Id="rId9"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grpSp>
        <p:nvGrpSpPr>
          <p:cNvPr id="12" name="Group 11"/>
          <p:cNvGrpSpPr>
            <a:grpSpLocks noChangeAspect="1"/>
          </p:cNvGrpSpPr>
          <p:nvPr userDrawn="1"/>
        </p:nvGrpSpPr>
        <p:grpSpPr bwMode="auto">
          <a:xfrm>
            <a:off x="3581400" y="6344334"/>
            <a:ext cx="2490591" cy="361266"/>
            <a:chOff x="5008879" y="5064968"/>
            <a:chExt cx="3557241" cy="515271"/>
          </a:xfrm>
        </p:grpSpPr>
        <p:pic>
          <p:nvPicPr>
            <p:cNvPr id="13" name="Picture 1"/>
            <p:cNvPicPr>
              <a:picLocks noChangeAspect="1" noChangeArrowheads="1"/>
            </p:cNvPicPr>
            <p:nvPr/>
          </p:nvPicPr>
          <p:blipFill>
            <a:blip r:embed="rId3"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0" name="Picture 17" descr="ox_rect"/>
            <p:cNvPicPr>
              <a:picLocks noChangeAspect="1" noChangeArrowheads="1"/>
            </p:cNvPicPr>
            <p:nvPr userDrawn="1"/>
          </p:nvPicPr>
          <p:blipFill>
            <a:blip r:embed="rId4" cstate="print"/>
            <a:srcRect/>
            <a:stretch>
              <a:fillRect/>
            </a:stretch>
          </p:blipFill>
          <p:spPr bwMode="auto">
            <a:xfrm>
              <a:off x="5998473" y="5161139"/>
              <a:ext cx="1366839" cy="419100"/>
            </a:xfrm>
            <a:prstGeom prst="rect">
              <a:avLst/>
            </a:prstGeom>
            <a:noFill/>
            <a:ln w="9525">
              <a:noFill/>
              <a:miter lim="800000"/>
              <a:headEnd/>
              <a:tailEnd/>
            </a:ln>
          </p:spPr>
        </p:pic>
        <p:pic>
          <p:nvPicPr>
            <p:cNvPr id="21" name="Picture 2" descr="C:\Users\hoode\AppData\Local\Temp\Logomark\Logomark\UNCC_Logo_4c.jpg"/>
            <p:cNvPicPr>
              <a:picLocks noChangeAspect="1" noChangeArrowheads="1"/>
            </p:cNvPicPr>
            <p:nvPr userDrawn="1"/>
          </p:nvPicPr>
          <p:blipFill>
            <a:blip r:embed="rId5" cstate="print"/>
            <a:srcRect/>
            <a:stretch>
              <a:fillRect/>
            </a:stretch>
          </p:blipFill>
          <p:spPr bwMode="auto">
            <a:xfrm>
              <a:off x="7567591" y="5064968"/>
              <a:ext cx="998529" cy="44401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117857940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170767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060290714"/>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58698473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638746434"/>
      </p:ext>
    </p:extLst>
  </p:cSld>
  <p:clrMapOvr>
    <a:masterClrMapping/>
  </p:clrMapOvr>
  <p:transition>
    <p:fade thruBlk="1"/>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2429216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719560009"/>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4059747545"/>
      </p:ext>
    </p:extLst>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2197767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716930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9611231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776406739"/>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410914979"/>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63347997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260393922"/>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7428384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929880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18489923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321176077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33943460"/>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0452761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8382480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98458071"/>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289554866"/>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706303282"/>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4185947184"/>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01214425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68689884"/>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0864018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839344998"/>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170247694"/>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1262624054"/>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61724846"/>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053233759"/>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2744299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542564426"/>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319146209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895652723"/>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56368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1148368543"/>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8674604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23653880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177136323"/>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051622208"/>
      </p:ext>
    </p:extLst>
  </p:cSld>
  <p:clrMapOvr>
    <a:masterClrMapping/>
  </p:clrMapOvr>
  <p:transition>
    <p:fade thruBlk="1"/>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264878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162773821"/>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4012701372"/>
      </p:ext>
    </p:extLst>
  </p:cSld>
  <p:clrMapOvr>
    <a:masterClrMapping/>
  </p:clrMapOvr>
  <p:transition>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6461990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0318751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62557546"/>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443912449"/>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701191336"/>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528649386"/>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853454652"/>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644752870"/>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05040749"/>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620915813"/>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856881455"/>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29736646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960772298"/>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062594844"/>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28438925"/>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948391859"/>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902635099"/>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825217450"/>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925322279"/>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6759325"/>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138492670"/>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83698021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858773409"/>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096159846"/>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111997324"/>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134754125"/>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8810998"/>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087153080"/>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478308536"/>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1684509149"/>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0504017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51636458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590036324"/>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526066087"/>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3626417412"/>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269138981"/>
      </p:ext>
    </p:extLst>
  </p:cSld>
  <p:clrMapOvr>
    <a:masterClrMapping/>
  </p:clrMapOvr>
  <p:transition>
    <p:fade thruBlk="1"/>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3159546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25103817"/>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3416234232"/>
      </p:ext>
    </p:extLst>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733751479"/>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67585132"/>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3875673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256922269"/>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77663791"/>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547377078"/>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538581041"/>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56370954"/>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99010355"/>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77294511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50619650"/>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495735728"/>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14141211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168054699"/>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15241919"/>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08997630"/>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07261371"/>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174974178"/>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911998193"/>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263294467"/>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179899622"/>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715029914"/>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7623414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387962208"/>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68378615"/>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17806879"/>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23513815"/>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825282592"/>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927180584"/>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1118097778"/>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6506271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2840060214"/>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092000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099994139"/>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217372355"/>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969933888"/>
      </p:ext>
    </p:extLst>
  </p:cSld>
  <p:clrMapOvr>
    <a:masterClrMapping/>
  </p:clrMapOvr>
  <p:transition>
    <p:fade thruBlk="1"/>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2401897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961231586"/>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3310640610"/>
      </p:ext>
    </p:extLst>
  </p:cSld>
  <p:clrMapOvr>
    <a:masterClrMapping/>
  </p:clrMapOvr>
  <p:transition>
    <p:fade thruBlk="1"/>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421021546"/>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030934460"/>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947114169"/>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79982251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794097160"/>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350374435"/>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589565711"/>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54072272"/>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60880609"/>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434785801"/>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809388361"/>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855107850"/>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771061039"/>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9363749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50438897"/>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067163713"/>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811151876"/>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1360336246"/>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15548030"/>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279481606"/>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1620266"/>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57456008"/>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75799255"/>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01274998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980996058"/>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270134432"/>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48712268"/>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892281983"/>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472409821"/>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3774110487"/>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60481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arge Head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3701" y="137160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137160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4"/>
          <p:cNvGrpSpPr/>
          <p:nvPr userDrawn="1"/>
        </p:nvGrpSpPr>
        <p:grpSpPr>
          <a:xfrm>
            <a:off x="0" y="0"/>
            <a:ext cx="9144000" cy="855144"/>
            <a:chOff x="0" y="0"/>
            <a:chExt cx="9144000" cy="855144"/>
          </a:xfrm>
        </p:grpSpPr>
        <p:sp>
          <p:nvSpPr>
            <p:cNvPr id="10" name="Rounded Rectangle 9"/>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2" name="Title 1"/>
          <p:cNvSpPr txBox="1">
            <a:spLocks/>
          </p:cNvSpPr>
          <p:nvPr userDrawn="1"/>
        </p:nvSpPr>
        <p:spPr>
          <a:xfrm>
            <a:off x="152400" y="0"/>
            <a:ext cx="8534400" cy="609600"/>
          </a:xfrm>
          <a:prstGeom prst="rect">
            <a:avLst/>
          </a:prstGeom>
        </p:spPr>
        <p:txBody>
          <a:bodyPr vert="horz" wrap="none" lIns="0" tIns="45720" rIns="0" bIns="45720" rtlCol="0" anchor="ctr">
            <a:noAutofit/>
          </a:bodyPr>
          <a:lstStyle>
            <a:lvl1pPr algn="l">
              <a:defRPr sz="200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j-lt"/>
              <a:ea typeface="+mj-ea"/>
              <a:cs typeface="Georgia"/>
            </a:endParaRPr>
          </a:p>
        </p:txBody>
      </p:sp>
    </p:spTree>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0">
              <a:schemeClr val="accent1">
                <a:tint val="66000"/>
                <a:satMod val="160000"/>
                <a:alpha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0" y="-152400"/>
            <a:ext cx="9144000" cy="7010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4379496" y="6248401"/>
            <a:ext cx="4764504" cy="609600"/>
          </a:xfrm>
        </p:spPr>
        <p:txBody>
          <a:bodyPr/>
          <a:lstStyle>
            <a:lvl1pPr algn="l">
              <a:defRPr/>
            </a:lvl1pPr>
          </a:lstStyle>
          <a:p>
            <a:r>
              <a:rPr lang="en-US" dirty="0" smtClean="0">
                <a:solidFill>
                  <a:schemeClr val="bg1">
                    <a:lumMod val="75000"/>
                  </a:schemeClr>
                </a:solidFill>
              </a:rPr>
              <a:t>This work is licensed under a Creative Commons Attribution 3.0 Unported License. </a:t>
            </a:r>
            <a:r>
              <a:rPr lang="en-US" u="sng" dirty="0" smtClean="0">
                <a:solidFill>
                  <a:schemeClr val="bg1">
                    <a:lumMod val="75000"/>
                  </a:schemeClr>
                </a:solidFill>
                <a:hlinkClick r:id="rId2"/>
              </a:rPr>
              <a:t>http://creativecommons.org/licenses/by/3.0/</a:t>
            </a:r>
            <a:r>
              <a:rPr lang="en-US" dirty="0" smtClean="0">
                <a:solidFill>
                  <a:schemeClr val="bg1">
                    <a:lumMod val="75000"/>
                  </a:schemeClr>
                </a:solidFill>
              </a:rPr>
              <a:t/>
            </a:r>
            <a:br>
              <a:rPr lang="en-US" dirty="0" smtClean="0">
                <a:solidFill>
                  <a:schemeClr val="bg1">
                    <a:lumMod val="75000"/>
                  </a:schemeClr>
                </a:solidFill>
              </a:rPr>
            </a:br>
            <a:r>
              <a:rPr lang="en-US" u="sng" dirty="0" smtClean="0">
                <a:hlinkClick r:id="rId2"/>
              </a:rPr>
              <a:t>http://creativecommons.org/licenses/by/3.0/</a:t>
            </a:r>
            <a:endParaRPr lang="en-US" dirty="0"/>
          </a:p>
        </p:txBody>
      </p:sp>
      <p:sp>
        <p:nvSpPr>
          <p:cNvPr id="5" name="Footer Placeholder 4"/>
          <p:cNvSpPr>
            <a:spLocks noGrp="1"/>
          </p:cNvSpPr>
          <p:nvPr>
            <p:ph type="ftr" sz="quarter" idx="11"/>
          </p:nvPr>
        </p:nvSpPr>
        <p:spPr>
          <a:xfrm>
            <a:off x="152399" y="6487475"/>
            <a:ext cx="4227097" cy="370525"/>
          </a:xfrm>
        </p:spPr>
        <p:txBody>
          <a:bodyPr/>
          <a:lstStyle/>
          <a:p>
            <a:r>
              <a:rPr lang="en-US" dirty="0" smtClean="0"/>
              <a:t>©2013 OCLC Online Computer Library Center, Inc.</a:t>
            </a:r>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3">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7" name="Slide Number Placeholder 6"/>
          <p:cNvSpPr>
            <a:spLocks noGrp="1"/>
          </p:cNvSpPr>
          <p:nvPr>
            <p:ph type="sldNum" sz="quarter" idx="12"/>
          </p:nvPr>
        </p:nvSpPr>
        <p:spPr/>
        <p:txBody>
          <a:bodyPr/>
          <a:lstStyle/>
          <a:p>
            <a:fld id="{818857F2-102E-5148-ADF3-C396FE20EBDD}"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defTabSz="914400" fontAlgn="base">
              <a:lnSpc>
                <a:spcPct val="120000"/>
              </a:lnSpc>
              <a:spcBef>
                <a:spcPct val="50000"/>
              </a:spcBef>
              <a:spcAft>
                <a:spcPct val="0"/>
              </a:spcAft>
            </a:pPr>
            <a:endParaRPr lang="en-US" sz="2400" b="1">
              <a:solidFill>
                <a:srgbClr val="409A3C"/>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grpSp>
        <p:nvGrpSpPr>
          <p:cNvPr id="3" name="Group 11"/>
          <p:cNvGrpSpPr>
            <a:grpSpLocks/>
          </p:cNvGrpSpPr>
          <p:nvPr userDrawn="1"/>
        </p:nvGrpSpPr>
        <p:grpSpPr bwMode="auto">
          <a:xfrm>
            <a:off x="311150" y="6138863"/>
            <a:ext cx="4565650" cy="571500"/>
            <a:chOff x="4001412" y="6139293"/>
            <a:chExt cx="4564704" cy="570588"/>
          </a:xfrm>
        </p:grpSpPr>
        <p:sp>
          <p:nvSpPr>
            <p:cNvPr id="18" name="Rectangle 17"/>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9" name="Picture 1"/>
            <p:cNvPicPr>
              <a:picLocks noChangeAspect="1" noChangeArrowheads="1"/>
            </p:cNvPicPr>
            <p:nvPr/>
          </p:nvPicPr>
          <p:blipFill>
            <a:blip r:embed="rId7"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21" name="Picture 17" descr="ox_rect"/>
            <p:cNvPicPr>
              <a:picLocks noChangeAspect="1" noChangeArrowheads="1"/>
            </p:cNvPicPr>
            <p:nvPr userDrawn="1"/>
          </p:nvPicPr>
          <p:blipFill>
            <a:blip r:embed="rId9" cstate="print"/>
            <a:srcRect/>
            <a:stretch>
              <a:fillRect/>
            </a:stretch>
          </p:blipFill>
          <p:spPr bwMode="auto">
            <a:xfrm>
              <a:off x="5998470" y="6139293"/>
              <a:ext cx="1366838" cy="419100"/>
            </a:xfrm>
            <a:prstGeom prst="rect">
              <a:avLst/>
            </a:prstGeom>
            <a:noFill/>
            <a:ln w="9525">
              <a:noFill/>
              <a:miter lim="800000"/>
              <a:headEnd/>
              <a:tailEnd/>
            </a:ln>
          </p:spPr>
        </p:pic>
        <p:pic>
          <p:nvPicPr>
            <p:cNvPr id="22" name="Picture 2" descr="C:\Users\hoode\AppData\Local\Temp\Logomark\Logomark\UNCC_Logo_4c.jpg"/>
            <p:cNvPicPr>
              <a:picLocks noChangeAspect="1" noChangeArrowheads="1"/>
            </p:cNvPicPr>
            <p:nvPr userDrawn="1"/>
          </p:nvPicPr>
          <p:blipFill>
            <a:blip r:embed="rId10" cstate="print"/>
            <a:srcRect/>
            <a:stretch>
              <a:fillRect/>
            </a:stretch>
          </p:blipFill>
          <p:spPr bwMode="auto">
            <a:xfrm>
              <a:off x="7567587" y="6139293"/>
              <a:ext cx="998529" cy="444013"/>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defTabSz="914400" fontAlgn="base">
              <a:lnSpc>
                <a:spcPct val="120000"/>
              </a:lnSpc>
              <a:spcBef>
                <a:spcPct val="50000"/>
              </a:spcBef>
              <a:spcAft>
                <a:spcPct val="0"/>
              </a:spcAft>
            </a:pPr>
            <a:endParaRPr lang="en-US" sz="2400" b="1">
              <a:solidFill>
                <a:srgbClr val="409A3C"/>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grpSp>
        <p:nvGrpSpPr>
          <p:cNvPr id="3" name="Group 11"/>
          <p:cNvGrpSpPr>
            <a:grpSpLocks/>
          </p:cNvGrpSpPr>
          <p:nvPr userDrawn="1"/>
        </p:nvGrpSpPr>
        <p:grpSpPr bwMode="auto">
          <a:xfrm>
            <a:off x="311150" y="6138863"/>
            <a:ext cx="4565650" cy="571500"/>
            <a:chOff x="4001412" y="6139293"/>
            <a:chExt cx="4564704" cy="570588"/>
          </a:xfrm>
        </p:grpSpPr>
        <p:sp>
          <p:nvSpPr>
            <p:cNvPr id="18" name="Rectangle 17"/>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9" name="Picture 1"/>
            <p:cNvPicPr>
              <a:picLocks noChangeAspect="1" noChangeArrowheads="1"/>
            </p:cNvPicPr>
            <p:nvPr/>
          </p:nvPicPr>
          <p:blipFill>
            <a:blip r:embed="rId7"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21" name="Picture 17" descr="ox_rect"/>
            <p:cNvPicPr>
              <a:picLocks noChangeAspect="1" noChangeArrowheads="1"/>
            </p:cNvPicPr>
            <p:nvPr userDrawn="1"/>
          </p:nvPicPr>
          <p:blipFill>
            <a:blip r:embed="rId9" cstate="print"/>
            <a:srcRect/>
            <a:stretch>
              <a:fillRect/>
            </a:stretch>
          </p:blipFill>
          <p:spPr bwMode="auto">
            <a:xfrm>
              <a:off x="5998470" y="6139293"/>
              <a:ext cx="1366838" cy="419100"/>
            </a:xfrm>
            <a:prstGeom prst="rect">
              <a:avLst/>
            </a:prstGeom>
            <a:noFill/>
            <a:ln w="9525">
              <a:noFill/>
              <a:miter lim="800000"/>
              <a:headEnd/>
              <a:tailEnd/>
            </a:ln>
          </p:spPr>
        </p:pic>
        <p:pic>
          <p:nvPicPr>
            <p:cNvPr id="22" name="Picture 2" descr="C:\Users\hoode\AppData\Local\Temp\Logomark\Logomark\UNCC_Logo_4c.jpg"/>
            <p:cNvPicPr>
              <a:picLocks noChangeAspect="1" noChangeArrowheads="1"/>
            </p:cNvPicPr>
            <p:nvPr userDrawn="1"/>
          </p:nvPicPr>
          <p:blipFill>
            <a:blip r:embed="rId10" cstate="print"/>
            <a:srcRect/>
            <a:stretch>
              <a:fillRect/>
            </a:stretch>
          </p:blipFill>
          <p:spPr bwMode="auto">
            <a:xfrm>
              <a:off x="7567587" y="6139293"/>
              <a:ext cx="998529" cy="444013"/>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51" Type="http://schemas.openxmlformats.org/officeDocument/2006/relationships/image" Target="../media/image6.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50" Type="http://schemas.openxmlformats.org/officeDocument/2006/relationships/image" Target="../media/image1.pd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54" Type="http://schemas.openxmlformats.org/officeDocument/2006/relationships/image" Target="../media/image4.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theme" Target="../theme/theme2.xml"/><Relationship Id="rId53" Type="http://schemas.openxmlformats.org/officeDocument/2006/relationships/image" Target="../media/image3.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52"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7.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3.xml"/><Relationship Id="rId5" Type="http://schemas.openxmlformats.org/officeDocument/2006/relationships/slideLayout" Target="../slideLayouts/slideLayout85.xml"/><Relationship Id="rId15" Type="http://schemas.openxmlformats.org/officeDocument/2006/relationships/image" Target="../media/image4.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7.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2.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4.xml"/><Relationship Id="rId5" Type="http://schemas.openxmlformats.org/officeDocument/2006/relationships/slideLayout" Target="../slideLayouts/slideLayout95.xml"/><Relationship Id="rId15" Type="http://schemas.openxmlformats.org/officeDocument/2006/relationships/image" Target="../media/image4.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51" Type="http://schemas.openxmlformats.org/officeDocument/2006/relationships/image" Target="../media/image6.png"/><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50" Type="http://schemas.openxmlformats.org/officeDocument/2006/relationships/image" Target="../media/image1.pdf"/><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54" Type="http://schemas.openxmlformats.org/officeDocument/2006/relationships/image" Target="../media/image4.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theme" Target="../theme/theme5.xml"/><Relationship Id="rId53" Type="http://schemas.openxmlformats.org/officeDocument/2006/relationships/image" Target="../media/image3.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52"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51" Type="http://schemas.openxmlformats.org/officeDocument/2006/relationships/image" Target="../media/image6.png"/><Relationship Id="rId3" Type="http://schemas.openxmlformats.org/officeDocument/2006/relationships/slideLayout" Target="../slideLayouts/slideLayout142.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50" Type="http://schemas.openxmlformats.org/officeDocument/2006/relationships/image" Target="../media/image1.pdf"/><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54" Type="http://schemas.openxmlformats.org/officeDocument/2006/relationships/image" Target="../media/image4.jpe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theme" Target="../theme/theme6.xml"/><Relationship Id="rId53" Type="http://schemas.openxmlformats.org/officeDocument/2006/relationships/image" Target="../media/image3.png"/><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52" Type="http://schemas.openxmlformats.org/officeDocument/2006/relationships/image" Target="../media/image2.pn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9" Type="http://schemas.openxmlformats.org/officeDocument/2006/relationships/slideLayout" Target="../slideLayouts/slideLayout217.xml"/><Relationship Id="rId51" Type="http://schemas.openxmlformats.org/officeDocument/2006/relationships/image" Target="../media/image6.png"/><Relationship Id="rId3" Type="http://schemas.openxmlformats.org/officeDocument/2006/relationships/slideLayout" Target="../slideLayouts/slideLayout181.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50" Type="http://schemas.openxmlformats.org/officeDocument/2006/relationships/image" Target="../media/image1.pdf"/><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54" Type="http://schemas.openxmlformats.org/officeDocument/2006/relationships/image" Target="../media/image4.jpe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40" Type="http://schemas.openxmlformats.org/officeDocument/2006/relationships/theme" Target="../theme/theme7.xml"/><Relationship Id="rId53" Type="http://schemas.openxmlformats.org/officeDocument/2006/relationships/image" Target="../media/image3.png"/><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52" Type="http://schemas.openxmlformats.org/officeDocument/2006/relationships/image" Target="../media/image2.png"/><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9" Type="http://schemas.openxmlformats.org/officeDocument/2006/relationships/slideLayout" Target="../slideLayouts/slideLayout256.xml"/><Relationship Id="rId51" Type="http://schemas.openxmlformats.org/officeDocument/2006/relationships/image" Target="../media/image6.png"/><Relationship Id="rId3" Type="http://schemas.openxmlformats.org/officeDocument/2006/relationships/slideLayout" Target="../slideLayouts/slideLayout220.xml"/><Relationship Id="rId21" Type="http://schemas.openxmlformats.org/officeDocument/2006/relationships/slideLayout" Target="../slideLayouts/slideLayout238.xml"/><Relationship Id="rId34" Type="http://schemas.openxmlformats.org/officeDocument/2006/relationships/slideLayout" Target="../slideLayouts/slideLayout251.xml"/><Relationship Id="rId50" Type="http://schemas.openxmlformats.org/officeDocument/2006/relationships/image" Target="../media/image1.pdf"/><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33" Type="http://schemas.openxmlformats.org/officeDocument/2006/relationships/slideLayout" Target="../slideLayouts/slideLayout250.xml"/><Relationship Id="rId38" Type="http://schemas.openxmlformats.org/officeDocument/2006/relationships/slideLayout" Target="../slideLayouts/slideLayout255.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54" Type="http://schemas.openxmlformats.org/officeDocument/2006/relationships/image" Target="../media/image4.jpeg"/><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slideLayout" Target="../slideLayouts/slideLayout249.xml"/><Relationship Id="rId37" Type="http://schemas.openxmlformats.org/officeDocument/2006/relationships/slideLayout" Target="../slideLayouts/slideLayout254.xml"/><Relationship Id="rId40" Type="http://schemas.openxmlformats.org/officeDocument/2006/relationships/theme" Target="../theme/theme8.xml"/><Relationship Id="rId53" Type="http://schemas.openxmlformats.org/officeDocument/2006/relationships/image" Target="../media/image3.png"/><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36" Type="http://schemas.openxmlformats.org/officeDocument/2006/relationships/slideLayout" Target="../slideLayouts/slideLayout253.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slideLayout" Target="../slideLayouts/slideLayout248.xml"/><Relationship Id="rId52" Type="http://schemas.openxmlformats.org/officeDocument/2006/relationships/image" Target="../media/image2.png"/><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slideLayout" Target="../slideLayouts/slideLayout247.xml"/><Relationship Id="rId35" Type="http://schemas.openxmlformats.org/officeDocument/2006/relationships/slideLayout" Target="../slideLayouts/slideLayout2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OCLC-RESEARCH_H_MD.png"/>
          <p:cNvPicPr>
            <a:picLocks noChangeAspect="1"/>
          </p:cNvPicPr>
          <p:nvPr userDrawn="1"/>
        </p:nvPicPr>
        <p:blipFill>
          <a:blip r:embed="rId43"/>
          <a:stretch>
            <a:fillRect/>
          </a:stretch>
        </p:blipFill>
        <p:spPr>
          <a:xfrm>
            <a:off x="228600" y="6400800"/>
            <a:ext cx="1676400" cy="346272"/>
          </a:xfrm>
          <a:prstGeom prst="rect">
            <a:avLst/>
          </a:prstGeom>
        </p:spPr>
      </p:pic>
      <p:grpSp>
        <p:nvGrpSpPr>
          <p:cNvPr id="9" name="Group 11"/>
          <p:cNvGrpSpPr>
            <a:grpSpLocks noChangeAspect="1"/>
          </p:cNvGrpSpPr>
          <p:nvPr userDrawn="1"/>
        </p:nvGrpSpPr>
        <p:grpSpPr bwMode="auto">
          <a:xfrm>
            <a:off x="3581400" y="6344334"/>
            <a:ext cx="2490591" cy="361266"/>
            <a:chOff x="5008879" y="5064968"/>
            <a:chExt cx="3557241" cy="515271"/>
          </a:xfrm>
        </p:grpSpPr>
        <p:pic>
          <p:nvPicPr>
            <p:cNvPr id="12" name="Picture 1"/>
            <p:cNvPicPr>
              <a:picLocks noChangeAspect="1" noChangeArrowheads="1"/>
            </p:cNvPicPr>
            <p:nvPr/>
          </p:nvPicPr>
          <p:blipFill>
            <a:blip r:embed="rId44"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45" cstate="print"/>
            <a:srcRect/>
            <a:stretch>
              <a:fillRect/>
            </a:stretch>
          </p:blipFill>
          <p:spPr bwMode="auto">
            <a:xfrm>
              <a:off x="5998473" y="5161139"/>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46" cstate="print"/>
            <a:srcRect/>
            <a:stretch>
              <a:fillRect/>
            </a:stretch>
          </p:blipFill>
          <p:spPr bwMode="auto">
            <a:xfrm>
              <a:off x="7567591" y="5064968"/>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8/19/2014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42" r:id="rId38"/>
    <p:sldLayoutId id="2147483743"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defTabSz="914400" fontAlgn="base">
              <a:lnSpc>
                <a:spcPct val="120000"/>
              </a:lnSpc>
              <a:spcBef>
                <a:spcPct val="50000"/>
              </a:spcBef>
              <a:spcAft>
                <a:spcPct val="0"/>
              </a:spcAft>
            </a:pPr>
            <a:endParaRPr lang="en-US" sz="2400" b="1"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defTabSz="914400" fontAlgn="base">
              <a:lnSpc>
                <a:spcPct val="120000"/>
              </a:lnSpc>
              <a:spcBef>
                <a:spcPct val="50000"/>
              </a:spcBef>
              <a:spcAft>
                <a:spcPct val="0"/>
              </a:spcAft>
            </a:pPr>
            <a:r>
              <a:rPr lang="en-US" sz="1400" b="1" dirty="0" smtClean="0">
                <a:solidFill>
                  <a:srgbClr val="FFFFFF"/>
                </a:solidFill>
              </a:rPr>
              <a:t>Visitors and Residents</a:t>
            </a:r>
            <a:endParaRPr lang="en-US" sz="1400" b="1" dirty="0">
              <a:solidFill>
                <a:srgbClr val="FFFFFF"/>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defTabSz="914400" fontAlgn="base">
              <a:lnSpc>
                <a:spcPct val="120000"/>
              </a:lnSpc>
              <a:spcBef>
                <a:spcPct val="50000"/>
              </a:spcBef>
              <a:spcAft>
                <a:spcPct val="0"/>
              </a:spcAft>
            </a:pPr>
            <a:fld id="{9A5253E6-0D86-47EB-BF61-A414C79F0A85}" type="slidenum">
              <a:rPr lang="en-US" sz="1400" b="1" smtClean="0">
                <a:solidFill>
                  <a:srgbClr val="FFFFFF"/>
                </a:solidFill>
              </a:rPr>
              <a:pPr algn="r" defTabSz="914400" fontAlgn="base">
                <a:lnSpc>
                  <a:spcPct val="120000"/>
                </a:lnSpc>
                <a:spcBef>
                  <a:spcPct val="50000"/>
                </a:spcBef>
                <a:spcAft>
                  <a:spcPct val="0"/>
                </a:spcAft>
              </a:pPr>
              <a:t>‹#›</a:t>
            </a:fld>
            <a:endParaRPr lang="en-US" sz="1400" b="1" dirty="0">
              <a:solidFill>
                <a:srgbClr val="FFFFFF"/>
              </a:solidFill>
            </a:endParaRPr>
          </a:p>
        </p:txBody>
      </p:sp>
      <p:grpSp>
        <p:nvGrpSpPr>
          <p:cNvPr id="2" name="Group 11"/>
          <p:cNvGrpSpPr>
            <a:grpSpLocks noChangeAspect="1"/>
          </p:cNvGrpSpPr>
          <p:nvPr userDrawn="1"/>
        </p:nvGrpSpPr>
        <p:grpSpPr bwMode="auto">
          <a:xfrm>
            <a:off x="4952990" y="6452232"/>
            <a:ext cx="3195965" cy="400052"/>
            <a:chOff x="4001413" y="6139290"/>
            <a:chExt cx="4564707" cy="570591"/>
          </a:xfrm>
        </p:grpSpPr>
        <p:sp>
          <p:nvSpPr>
            <p:cNvPr id="9" name="Rectangle 8"/>
            <p:cNvSpPr/>
            <p:nvPr userDrawn="1"/>
          </p:nvSpPr>
          <p:spPr bwMode="auto">
            <a:xfrm>
              <a:off x="4001413" y="6139293"/>
              <a:ext cx="4564707"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0" name="Picture 1"/>
            <p:cNvPicPr>
              <a:picLocks noChangeAspect="1" noChangeArrowheads="1"/>
            </p:cNvPicPr>
            <p:nvPr/>
          </p:nvPicPr>
          <p:blipFill>
            <a:blip r:embed="rId12" cstate="print"/>
            <a:srcRect/>
            <a:stretch>
              <a:fillRect/>
            </a:stretch>
          </p:blipFill>
          <p:spPr bwMode="auto">
            <a:xfrm>
              <a:off x="4111399" y="6187377"/>
              <a:ext cx="603251" cy="347843"/>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3" cstate="print"/>
            <a:srcRect/>
            <a:stretch>
              <a:fillRect/>
            </a:stretch>
          </p:blipFill>
          <p:spPr bwMode="auto">
            <a:xfrm>
              <a:off x="4857297" y="6139293"/>
              <a:ext cx="904876" cy="393655"/>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14" cstate="print"/>
            <a:srcRect/>
            <a:stretch>
              <a:fillRect/>
            </a:stretch>
          </p:blipFill>
          <p:spPr bwMode="auto">
            <a:xfrm>
              <a:off x="5998473" y="6139290"/>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15"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defTabSz="914400" fontAlgn="base">
              <a:lnSpc>
                <a:spcPct val="120000"/>
              </a:lnSpc>
              <a:spcBef>
                <a:spcPct val="50000"/>
              </a:spcBef>
              <a:spcAft>
                <a:spcPct val="0"/>
              </a:spcAft>
            </a:pPr>
            <a:endParaRPr lang="en-US" sz="2400" b="1"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defTabSz="914400" fontAlgn="base">
              <a:lnSpc>
                <a:spcPct val="120000"/>
              </a:lnSpc>
              <a:spcBef>
                <a:spcPct val="50000"/>
              </a:spcBef>
              <a:spcAft>
                <a:spcPct val="0"/>
              </a:spcAft>
            </a:pPr>
            <a:r>
              <a:rPr lang="en-US" sz="1400" b="1" dirty="0" smtClean="0">
                <a:solidFill>
                  <a:srgbClr val="FFFFFF"/>
                </a:solidFill>
              </a:rPr>
              <a:t>Visitors and Residents</a:t>
            </a:r>
            <a:endParaRPr lang="en-US" sz="1400" b="1" dirty="0">
              <a:solidFill>
                <a:srgbClr val="FFFFFF"/>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defTabSz="914400" fontAlgn="base">
              <a:lnSpc>
                <a:spcPct val="120000"/>
              </a:lnSpc>
              <a:spcBef>
                <a:spcPct val="50000"/>
              </a:spcBef>
              <a:spcAft>
                <a:spcPct val="0"/>
              </a:spcAft>
            </a:pPr>
            <a:fld id="{9A5253E6-0D86-47EB-BF61-A414C79F0A85}" type="slidenum">
              <a:rPr lang="en-US" sz="1400" b="1" smtClean="0">
                <a:solidFill>
                  <a:srgbClr val="FFFFFF"/>
                </a:solidFill>
              </a:rPr>
              <a:pPr algn="r" defTabSz="914400" fontAlgn="base">
                <a:lnSpc>
                  <a:spcPct val="120000"/>
                </a:lnSpc>
                <a:spcBef>
                  <a:spcPct val="50000"/>
                </a:spcBef>
                <a:spcAft>
                  <a:spcPct val="0"/>
                </a:spcAft>
              </a:pPr>
              <a:t>‹#›</a:t>
            </a:fld>
            <a:endParaRPr lang="en-US" sz="1400" b="1" dirty="0">
              <a:solidFill>
                <a:srgbClr val="FFFFFF"/>
              </a:solidFill>
            </a:endParaRPr>
          </a:p>
        </p:txBody>
      </p:sp>
      <p:grpSp>
        <p:nvGrpSpPr>
          <p:cNvPr id="2" name="Group 11"/>
          <p:cNvGrpSpPr>
            <a:grpSpLocks noChangeAspect="1"/>
          </p:cNvGrpSpPr>
          <p:nvPr userDrawn="1"/>
        </p:nvGrpSpPr>
        <p:grpSpPr bwMode="auto">
          <a:xfrm>
            <a:off x="4952990" y="6452232"/>
            <a:ext cx="3195965" cy="400052"/>
            <a:chOff x="4001413" y="6139290"/>
            <a:chExt cx="4564707" cy="570591"/>
          </a:xfrm>
        </p:grpSpPr>
        <p:sp>
          <p:nvSpPr>
            <p:cNvPr id="9" name="Rectangle 8"/>
            <p:cNvSpPr/>
            <p:nvPr userDrawn="1"/>
          </p:nvSpPr>
          <p:spPr bwMode="auto">
            <a:xfrm>
              <a:off x="4001413" y="6139293"/>
              <a:ext cx="4564707"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0" name="Picture 1"/>
            <p:cNvPicPr>
              <a:picLocks noChangeAspect="1" noChangeArrowheads="1"/>
            </p:cNvPicPr>
            <p:nvPr/>
          </p:nvPicPr>
          <p:blipFill>
            <a:blip r:embed="rId12" cstate="print"/>
            <a:srcRect/>
            <a:stretch>
              <a:fillRect/>
            </a:stretch>
          </p:blipFill>
          <p:spPr bwMode="auto">
            <a:xfrm>
              <a:off x="4111399" y="6187377"/>
              <a:ext cx="603251" cy="347843"/>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3" cstate="print"/>
            <a:srcRect/>
            <a:stretch>
              <a:fillRect/>
            </a:stretch>
          </p:blipFill>
          <p:spPr bwMode="auto">
            <a:xfrm>
              <a:off x="4857297" y="6139293"/>
              <a:ext cx="904876" cy="393655"/>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14" cstate="print"/>
            <a:srcRect/>
            <a:stretch>
              <a:fillRect/>
            </a:stretch>
          </p:blipFill>
          <p:spPr bwMode="auto">
            <a:xfrm>
              <a:off x="5998473" y="6139290"/>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15"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42444862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367251842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262211691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 id="2147483880" r:id="rId34"/>
    <p:sldLayoutId id="2147483881" r:id="rId35"/>
    <p:sldLayoutId id="2147483882" r:id="rId36"/>
    <p:sldLayoutId id="2147483883" r:id="rId37"/>
    <p:sldLayoutId id="2147483884" r:id="rId38"/>
    <p:sldLayoutId id="214748388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227957683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 id="2147483917" r:id="rId31"/>
    <p:sldLayoutId id="2147483918" r:id="rId32"/>
    <p:sldLayoutId id="2147483919" r:id="rId33"/>
    <p:sldLayoutId id="2147483920" r:id="rId34"/>
    <p:sldLayoutId id="2147483921" r:id="rId35"/>
    <p:sldLayoutId id="2147483922" r:id="rId36"/>
    <p:sldLayoutId id="2147483923" r:id="rId37"/>
    <p:sldLayoutId id="2147483924" r:id="rId38"/>
    <p:sldLayoutId id="214748392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Donna.lanclos@gmail.com"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hyperlink" Target="mailto:connawal@ocl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Donna.lanclos@gmail.co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hyperlink" Target="mailto:connawal@oclc.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firstmonday.org/htbin/cgiwrap/bin/ojs/index.php/fm/article/viewArticle/3171/3049" TargetMode="External"/><Relationship Id="rId3" Type="http://schemas.openxmlformats.org/officeDocument/2006/relationships/hyperlink" Target="http://www.ala.org/acrl/sites/ala.org.acrl/files/content/conferences/confsandpreconfs/2013/papers/Connaway_Google.pdf" TargetMode="External"/><Relationship Id="rId7" Type="http://schemas.openxmlformats.org/officeDocument/2006/relationships/hyperlink" Target="http://www.oclc.org/research/activities/vandr/"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hyperlink" Target="http://tallblog.conted.ox.ac.uk/index.php/2013/06/05/vandrmapping/" TargetMode="External"/><Relationship Id="rId5" Type="http://schemas.openxmlformats.org/officeDocument/2006/relationships/hyperlink" Target="http://informationr.net/ir/18-1/infres181.html" TargetMode="External"/><Relationship Id="rId4" Type="http://schemas.openxmlformats.org/officeDocument/2006/relationships/hyperlink" Target="http://www.ifla.org/files/assets/hq/publications/ifla-journal/ifla-journal-39-1_201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457201"/>
            <a:ext cx="8722897" cy="2438400"/>
          </a:xfrm>
        </p:spPr>
        <p:txBody>
          <a:bodyPr>
            <a:noAutofit/>
          </a:bodyPr>
          <a:lstStyle/>
          <a:p>
            <a:pPr algn="ctr"/>
            <a:r>
              <a:rPr lang="en-US" sz="3600" dirty="0" smtClean="0"/>
              <a:t/>
            </a:r>
            <a:br>
              <a:rPr lang="en-US" sz="3600" dirty="0" smtClean="0"/>
            </a:br>
            <a:r>
              <a:rPr lang="en-US" sz="3600" dirty="0" smtClean="0"/>
              <a:t>Developing Engagement with Institutional Services to Meet the Needs of Digital Visitors and Residents</a:t>
            </a:r>
            <a:endParaRPr lang="en-US" sz="3600" dirty="0"/>
          </a:p>
        </p:txBody>
      </p:sp>
      <p:sp>
        <p:nvSpPr>
          <p:cNvPr id="18" name="Text Placeholder 17"/>
          <p:cNvSpPr>
            <a:spLocks noGrp="1"/>
          </p:cNvSpPr>
          <p:nvPr>
            <p:ph type="body" sz="quarter" idx="14"/>
          </p:nvPr>
        </p:nvSpPr>
        <p:spPr>
          <a:xfrm>
            <a:off x="381000" y="2971800"/>
            <a:ext cx="3886200" cy="1066800"/>
          </a:xfrm>
        </p:spPr>
        <p:txBody>
          <a:bodyPr>
            <a:noAutofit/>
          </a:bodyPr>
          <a:lstStyle/>
          <a:p>
            <a:pPr algn="l">
              <a:lnSpc>
                <a:spcPct val="100000"/>
              </a:lnSpc>
              <a:spcBef>
                <a:spcPts val="0"/>
              </a:spcBef>
            </a:pPr>
            <a:r>
              <a:rPr lang="en-US" sz="2000" dirty="0" smtClean="0">
                <a:latin typeface="Arial" pitchFamily="34" charset="0"/>
                <a:cs typeface="Arial" pitchFamily="34" charset="0"/>
              </a:rPr>
              <a:t>Lynn Silipigni Connaway, Ph. D</a:t>
            </a:r>
            <a:r>
              <a:rPr lang="en-US" sz="2000" dirty="0" smtClean="0"/>
              <a:t>.</a:t>
            </a:r>
          </a:p>
          <a:p>
            <a:pPr algn="l">
              <a:lnSpc>
                <a:spcPct val="100000"/>
              </a:lnSpc>
              <a:spcBef>
                <a:spcPts val="0"/>
              </a:spcBef>
            </a:pPr>
            <a:r>
              <a:rPr lang="en-US" dirty="0" smtClean="0"/>
              <a:t>Senior Research Scientist</a:t>
            </a:r>
            <a:br>
              <a:rPr lang="en-US" dirty="0" smtClean="0"/>
            </a:br>
            <a:r>
              <a:rPr lang="en-US" dirty="0" smtClean="0"/>
              <a:t>OCLC</a:t>
            </a:r>
          </a:p>
          <a:p>
            <a:pPr algn="l">
              <a:lnSpc>
                <a:spcPct val="100000"/>
              </a:lnSpc>
              <a:spcBef>
                <a:spcPts val="0"/>
              </a:spcBef>
            </a:pPr>
            <a:r>
              <a:rPr lang="en-US" dirty="0" smtClean="0"/>
              <a:t>connawal@oclc.org &amp; @</a:t>
            </a:r>
            <a:r>
              <a:rPr lang="en-US" dirty="0" err="1" smtClean="0"/>
              <a:t>LynnConnaway</a:t>
            </a:r>
            <a:endParaRPr lang="en-US" dirty="0" smtClean="0"/>
          </a:p>
        </p:txBody>
      </p:sp>
      <p:sp>
        <p:nvSpPr>
          <p:cNvPr id="8" name="Text Placeholder 7"/>
          <p:cNvSpPr>
            <a:spLocks noGrp="1"/>
          </p:cNvSpPr>
          <p:nvPr>
            <p:ph type="body" sz="quarter" idx="13"/>
          </p:nvPr>
        </p:nvSpPr>
        <p:spPr>
          <a:xfrm>
            <a:off x="5257800" y="34321"/>
            <a:ext cx="3693697" cy="457200"/>
          </a:xfrm>
        </p:spPr>
        <p:txBody>
          <a:bodyPr>
            <a:noAutofit/>
          </a:bodyPr>
          <a:lstStyle/>
          <a:p>
            <a:pPr algn="r"/>
            <a:r>
              <a:rPr lang="en-US" sz="1600" dirty="0" smtClean="0"/>
              <a:t>ALA, Chicago, June 27-July 2, 2013</a:t>
            </a:r>
            <a:endParaRPr lang="en-US" sz="1600" dirty="0"/>
          </a:p>
        </p:txBody>
      </p:sp>
      <p:sp>
        <p:nvSpPr>
          <p:cNvPr id="7" name="Text Placeholder 17"/>
          <p:cNvSpPr txBox="1">
            <a:spLocks/>
          </p:cNvSpPr>
          <p:nvPr/>
        </p:nvSpPr>
        <p:spPr>
          <a:xfrm>
            <a:off x="4724400" y="4419600"/>
            <a:ext cx="3352800" cy="1106269"/>
          </a:xfrm>
          <a:prstGeom prst="rect">
            <a:avLst/>
          </a:prstGeom>
        </p:spPr>
        <p:txBody>
          <a:bodyPr vert="horz" lIns="91440" tIns="45720" rIns="91440" bIns="45720" rtlCol="0">
            <a:noAutofit/>
          </a:bodyPr>
          <a:lstStyle/>
          <a:p>
            <a:r>
              <a:rPr lang="en-US" sz="2000" dirty="0" smtClean="0">
                <a:solidFill>
                  <a:schemeClr val="bg1"/>
                </a:solidFill>
                <a:cs typeface="Arial"/>
              </a:rPr>
              <a:t>Erin M. Hood, M.L.I.S.</a:t>
            </a:r>
          </a:p>
          <a:p>
            <a:pPr lvl="0"/>
            <a:r>
              <a:rPr lang="en-US" sz="1400" dirty="0" smtClean="0">
                <a:solidFill>
                  <a:schemeClr val="bg1"/>
                </a:solidFill>
              </a:rPr>
              <a:t>Research Support Specialist</a:t>
            </a:r>
          </a:p>
          <a:p>
            <a:pPr lvl="0"/>
            <a:r>
              <a:rPr lang="en-US" sz="1400" dirty="0" smtClean="0">
                <a:solidFill>
                  <a:schemeClr val="bg1"/>
                </a:solidFill>
              </a:rPr>
              <a:t>OCLC</a:t>
            </a:r>
          </a:p>
          <a:p>
            <a:pPr lvl="0"/>
            <a:r>
              <a:rPr lang="en-US" sz="1400" dirty="0" smtClean="0">
                <a:solidFill>
                  <a:schemeClr val="bg1"/>
                </a:solidFill>
                <a:cs typeface="Arial"/>
              </a:rPr>
              <a:t>hoode@oclc.org &amp; @ErinMHood1</a:t>
            </a:r>
          </a:p>
          <a:p>
            <a:pPr lvl="0">
              <a:lnSpc>
                <a:spcPct val="120000"/>
              </a:lnSpc>
              <a:spcBef>
                <a:spcPts val="1200"/>
              </a:spcBef>
            </a:pPr>
            <a:endParaRPr lang="en-US" sz="8000" dirty="0" smtClean="0">
              <a:solidFill>
                <a:schemeClr val="bg1"/>
              </a:solidFill>
              <a:latin typeface="Arial"/>
              <a:cs typeface="Arial"/>
            </a:endParaRPr>
          </a:p>
        </p:txBody>
      </p:sp>
      <p:sp>
        <p:nvSpPr>
          <p:cNvPr id="15" name="TextBox 14"/>
          <p:cNvSpPr txBox="1"/>
          <p:nvPr/>
        </p:nvSpPr>
        <p:spPr>
          <a:xfrm>
            <a:off x="4648200" y="2971801"/>
            <a:ext cx="4191000" cy="1107996"/>
          </a:xfrm>
          <a:prstGeom prst="rect">
            <a:avLst/>
          </a:prstGeom>
          <a:noFill/>
        </p:spPr>
        <p:txBody>
          <a:bodyPr wrap="square" rtlCol="0">
            <a:spAutoFit/>
          </a:bodyPr>
          <a:lstStyle/>
          <a:p>
            <a:pPr>
              <a:lnSpc>
                <a:spcPct val="120000"/>
              </a:lnSpc>
            </a:pPr>
            <a:r>
              <a:rPr lang="en-US" sz="2000" dirty="0" smtClean="0">
                <a:solidFill>
                  <a:schemeClr val="bg1"/>
                </a:solidFill>
              </a:rPr>
              <a:t>Donna Lanclos, Ph. D.</a:t>
            </a:r>
          </a:p>
          <a:p>
            <a:r>
              <a:rPr lang="en-US" sz="1400" dirty="0" smtClean="0">
                <a:solidFill>
                  <a:schemeClr val="bg1"/>
                </a:solidFill>
              </a:rPr>
              <a:t>Associate Professor for Anthropological Research</a:t>
            </a:r>
          </a:p>
          <a:p>
            <a:r>
              <a:rPr lang="en-US" sz="1400" dirty="0" smtClean="0">
                <a:solidFill>
                  <a:schemeClr val="bg1"/>
                </a:solidFill>
              </a:rPr>
              <a:t>University of North Carolina, Charlotte</a:t>
            </a:r>
          </a:p>
          <a:p>
            <a:r>
              <a:rPr lang="en-US" sz="1400" dirty="0" smtClean="0">
                <a:solidFill>
                  <a:schemeClr val="bg1"/>
                </a:solidFill>
              </a:rPr>
              <a:t>dlanclos@uncc.edu &amp; @</a:t>
            </a:r>
            <a:r>
              <a:rPr lang="en-US" sz="1400" dirty="0" err="1" smtClean="0">
                <a:solidFill>
                  <a:schemeClr val="bg1"/>
                </a:solidFill>
              </a:rPr>
              <a:t>DonnaLanclos</a:t>
            </a:r>
            <a:endParaRPr lang="en-US" dirty="0"/>
          </a:p>
        </p:txBody>
      </p:sp>
      <p:sp>
        <p:nvSpPr>
          <p:cNvPr id="9" name="TextBox 9"/>
          <p:cNvSpPr txBox="1"/>
          <p:nvPr/>
        </p:nvSpPr>
        <p:spPr>
          <a:xfrm>
            <a:off x="4724400" y="5830669"/>
            <a:ext cx="4648200" cy="646331"/>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Myriad Web Pro"/>
              </a:rPr>
              <a:t>This work is licensed under a Creative Commons Attribution 3.0 Unported License. </a:t>
            </a:r>
            <a:r>
              <a:rPr lang="en-US" sz="1200" u="sng" dirty="0" smtClean="0">
                <a:solidFill>
                  <a:schemeClr val="bg1"/>
                </a:solidFill>
                <a:latin typeface="Myriad Web Pro"/>
              </a:rPr>
              <a:t>http://creativecommons.org/licenses/by/3.0/</a:t>
            </a:r>
            <a:endParaRPr lang="en-US" sz="1200" dirty="0" smtClean="0">
              <a:solidFill>
                <a:schemeClr val="bg1"/>
              </a:solidFill>
              <a:latin typeface="Myriad Web Pro"/>
            </a:endParaRPr>
          </a:p>
          <a:p>
            <a:endParaRPr lang="en-US" sz="1200" dirty="0">
              <a:solidFill>
                <a:schemeClr val="bg1"/>
              </a:solidFill>
              <a:latin typeface="Myriad Web Pro"/>
            </a:endParaRPr>
          </a:p>
        </p:txBody>
      </p:sp>
      <p:sp>
        <p:nvSpPr>
          <p:cNvPr id="10" name="Rectangle 9"/>
          <p:cNvSpPr/>
          <p:nvPr/>
        </p:nvSpPr>
        <p:spPr>
          <a:xfrm>
            <a:off x="381000" y="4501074"/>
            <a:ext cx="4572000" cy="1261884"/>
          </a:xfrm>
          <a:prstGeom prst="rect">
            <a:avLst/>
          </a:prstGeom>
        </p:spPr>
        <p:txBody>
          <a:bodyPr wrap="square">
            <a:spAutoFit/>
          </a:bodyPr>
          <a:lstStyle/>
          <a:p>
            <a:pPr lvl="0">
              <a:defRPr/>
            </a:pPr>
            <a:r>
              <a:rPr lang="en-US" sz="2000" dirty="0" smtClean="0">
                <a:solidFill>
                  <a:schemeClr val="bg1"/>
                </a:solidFill>
                <a:cs typeface="Arial"/>
              </a:rPr>
              <a:t>David White</a:t>
            </a:r>
          </a:p>
          <a:p>
            <a:r>
              <a:rPr lang="en-US" sz="1400" dirty="0" smtClean="0">
                <a:solidFill>
                  <a:schemeClr val="bg1"/>
                </a:solidFill>
                <a:cs typeface="Arial"/>
              </a:rPr>
              <a:t>Co-manager, Technology Assisted Lifelong Learning</a:t>
            </a:r>
          </a:p>
          <a:p>
            <a:r>
              <a:rPr lang="en-US" sz="1400" dirty="0" smtClean="0">
                <a:solidFill>
                  <a:schemeClr val="bg1"/>
                </a:solidFill>
                <a:cs typeface="Arial"/>
              </a:rPr>
              <a:t> University of Oxford</a:t>
            </a:r>
          </a:p>
          <a:p>
            <a:r>
              <a:rPr lang="en-US" sz="1400" dirty="0" smtClean="0">
                <a:solidFill>
                  <a:schemeClr val="bg1"/>
                </a:solidFill>
                <a:cs typeface="Arial"/>
              </a:rPr>
              <a:t>david.white@conted.ox.ac.uk &amp; @</a:t>
            </a:r>
            <a:r>
              <a:rPr lang="en-US" sz="1400" dirty="0" err="1" smtClean="0">
                <a:solidFill>
                  <a:schemeClr val="bg1"/>
                </a:solidFill>
                <a:cs typeface="Arial"/>
              </a:rPr>
              <a:t>daveowhite</a:t>
            </a:r>
            <a:endParaRPr lang="en-US" sz="1400" dirty="0" smtClean="0">
              <a:solidFill>
                <a:schemeClr val="bg1"/>
              </a:solidFill>
              <a:cs typeface="Arial"/>
            </a:endParaRPr>
          </a:p>
          <a:p>
            <a:endParaRPr lang="en-US" sz="1400" dirty="0" smtClean="0">
              <a:solidFill>
                <a:schemeClr val="bg1"/>
              </a:solidFill>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5993941"/>
            <a:ext cx="3124200" cy="246221"/>
          </a:xfrm>
          <a:prstGeom prst="rect">
            <a:avLst/>
          </a:prstGeom>
          <a:noFill/>
        </p:spPr>
        <p:txBody>
          <a:bodyPr wrap="square" rtlCol="0">
            <a:spAutoFit/>
          </a:bodyPr>
          <a:lstStyle/>
          <a:p>
            <a:r>
              <a:rPr lang="en-US" sz="1000" dirty="0" smtClean="0"/>
              <a:t>(Connaway and White for OCLC Research, 2012.)</a:t>
            </a:r>
            <a:endParaRPr lang="en-US" sz="1000" dirty="0"/>
          </a:p>
        </p:txBody>
      </p:sp>
      <p:pic>
        <p:nvPicPr>
          <p:cNvPr id="4" name="Picture 3" descr="lbm"/>
          <p:cNvPicPr>
            <a:picLocks noChangeAspect="1" noChangeArrowheads="1"/>
          </p:cNvPicPr>
          <p:nvPr/>
        </p:nvPicPr>
        <p:blipFill>
          <a:blip r:embed="rId3" cstate="print"/>
          <a:srcRect/>
          <a:stretch>
            <a:fillRect/>
          </a:stretch>
        </p:blipFill>
        <p:spPr bwMode="auto">
          <a:xfrm>
            <a:off x="1233488" y="609600"/>
            <a:ext cx="6691312" cy="515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Share</a:t>
            </a:r>
            <a:endParaRPr lang="en-US" dirty="0"/>
          </a:p>
        </p:txBody>
      </p:sp>
      <p:sp>
        <p:nvSpPr>
          <p:cNvPr id="4" name="Text Placeholder 3"/>
          <p:cNvSpPr>
            <a:spLocks noGrp="1"/>
          </p:cNvSpPr>
          <p:nvPr>
            <p:ph type="body" sz="half" idx="4294967295"/>
          </p:nvPr>
        </p:nvSpPr>
        <p:spPr>
          <a:xfrm>
            <a:off x="381000" y="990600"/>
            <a:ext cx="3962400" cy="5029200"/>
          </a:xfrm>
          <a:prstGeom prst="rect">
            <a:avLst/>
          </a:prstGeom>
        </p:spPr>
        <p:txBody>
          <a:bodyPr>
            <a:noAutofit/>
          </a:bodyPr>
          <a:lstStyle/>
          <a:p>
            <a:pPr>
              <a:lnSpc>
                <a:spcPct val="100000"/>
              </a:lnSpc>
              <a:buFont typeface="Arial" pitchFamily="34" charset="0"/>
              <a:buChar char="•"/>
            </a:pPr>
            <a:r>
              <a:rPr lang="en-US" sz="2000" dirty="0" smtClean="0"/>
              <a:t> Google Doc</a:t>
            </a:r>
          </a:p>
          <a:p>
            <a:pPr lvl="1">
              <a:lnSpc>
                <a:spcPct val="100000"/>
              </a:lnSpc>
              <a:buFont typeface="Arial" pitchFamily="34" charset="0"/>
              <a:buChar char="•"/>
            </a:pPr>
            <a:r>
              <a:rPr lang="en-US" dirty="0" smtClean="0">
                <a:hlinkClick r:id="rId3"/>
              </a:rPr>
              <a:t>Donna.lanclos@gmail.com</a:t>
            </a:r>
            <a:endParaRPr lang="en-US" dirty="0" smtClean="0"/>
          </a:p>
          <a:p>
            <a:pPr>
              <a:lnSpc>
                <a:spcPct val="100000"/>
              </a:lnSpc>
              <a:buFont typeface="Arial" pitchFamily="34" charset="0"/>
              <a:buChar char="•"/>
            </a:pPr>
            <a:r>
              <a:rPr lang="en-US" sz="2000" dirty="0" smtClean="0"/>
              <a:t> Email</a:t>
            </a:r>
          </a:p>
          <a:p>
            <a:pPr lvl="1">
              <a:lnSpc>
                <a:spcPct val="100000"/>
              </a:lnSpc>
              <a:buFont typeface="Arial" pitchFamily="34" charset="0"/>
              <a:buChar char="•"/>
            </a:pPr>
            <a:r>
              <a:rPr lang="en-US" dirty="0" smtClean="0">
                <a:hlinkClick r:id="rId4"/>
              </a:rPr>
              <a:t>connawal@oclc.org</a:t>
            </a:r>
            <a:endParaRPr lang="en-US" dirty="0" smtClean="0"/>
          </a:p>
          <a:p>
            <a:pPr>
              <a:lnSpc>
                <a:spcPct val="100000"/>
              </a:lnSpc>
              <a:buFont typeface="Arial" pitchFamily="34" charset="0"/>
              <a:buChar char="•"/>
            </a:pPr>
            <a:r>
              <a:rPr lang="en-US" sz="2000" dirty="0" smtClean="0"/>
              <a:t> Take a photo and email</a:t>
            </a:r>
          </a:p>
          <a:p>
            <a:pPr marL="457200" lvl="2">
              <a:lnSpc>
                <a:spcPct val="100000"/>
              </a:lnSpc>
              <a:buFont typeface="Arial" pitchFamily="34" charset="0"/>
              <a:buChar char="•"/>
            </a:pPr>
            <a:r>
              <a:rPr lang="en-US" sz="2000" dirty="0" smtClean="0">
                <a:hlinkClick r:id="rId3"/>
              </a:rPr>
              <a:t>Donna.lanclos@gmail.com</a:t>
            </a:r>
            <a:endParaRPr lang="en-US" sz="2000" dirty="0" smtClean="0"/>
          </a:p>
          <a:p>
            <a:pPr marL="457200" lvl="2">
              <a:lnSpc>
                <a:spcPct val="100000"/>
              </a:lnSpc>
              <a:buFont typeface="Arial" pitchFamily="34" charset="0"/>
              <a:buChar char="•"/>
            </a:pPr>
            <a:r>
              <a:rPr lang="en-US" sz="2000" dirty="0" smtClean="0">
                <a:hlinkClick r:id="rId4"/>
              </a:rPr>
              <a:t>connawal@oclc.org</a:t>
            </a:r>
            <a:endParaRPr lang="en-US" sz="2000" dirty="0" smtClean="0"/>
          </a:p>
          <a:p>
            <a:pPr>
              <a:lnSpc>
                <a:spcPct val="100000"/>
              </a:lnSpc>
              <a:buFont typeface="Arial" pitchFamily="34" charset="0"/>
              <a:buChar char="•"/>
            </a:pPr>
            <a:r>
              <a:rPr lang="en-US" sz="2000" dirty="0" smtClean="0"/>
              <a:t> Twitter</a:t>
            </a:r>
          </a:p>
          <a:p>
            <a:pPr lvl="1">
              <a:lnSpc>
                <a:spcPct val="100000"/>
              </a:lnSpc>
              <a:buFont typeface="Arial" pitchFamily="34" charset="0"/>
              <a:buChar char="•"/>
            </a:pPr>
            <a:r>
              <a:rPr lang="en-US" b="1" dirty="0" smtClean="0"/>
              <a:t>#</a:t>
            </a:r>
            <a:r>
              <a:rPr lang="en-US" b="1" dirty="0" err="1" smtClean="0"/>
              <a:t>VandR</a:t>
            </a:r>
            <a:r>
              <a:rPr lang="en-US" b="1" dirty="0" smtClean="0"/>
              <a:t> #Me</a:t>
            </a:r>
          </a:p>
          <a:p>
            <a:pPr>
              <a:lnSpc>
                <a:spcPct val="100000"/>
              </a:lnSpc>
              <a:buFont typeface="Arial" pitchFamily="34" charset="0"/>
              <a:buChar char="•"/>
            </a:pPr>
            <a:r>
              <a:rPr lang="en-US" sz="2000" dirty="0" smtClean="0"/>
              <a:t> Whatever else you can think of!</a:t>
            </a:r>
            <a:endParaRPr lang="en-US" sz="2000" dirty="0"/>
          </a:p>
        </p:txBody>
      </p:sp>
      <p:pic>
        <p:nvPicPr>
          <p:cNvPr id="5" name="Picture 4" descr="C:\Documents and Settings\dlanclos.UNCCHARLOTTE-NT.000\Desktop\Dropbox\V&amp;R_Project\Publications, Papers, and Presentations\Educause 2012\maps\maps2.jpg"/>
          <p:cNvPicPr/>
          <p:nvPr/>
        </p:nvPicPr>
        <p:blipFill>
          <a:blip r:embed="rId5" cstate="print">
            <a:extLst>
              <a:ext uri="{28A0092B-C50C-407E-A947-70E740481C1C}">
                <a14:useLocalDpi xmlns="" xmlns:a14="http://schemas.microsoft.com/office/drawing/2010/main" val="0"/>
              </a:ext>
            </a:extLst>
          </a:blip>
          <a:srcRect r="47436"/>
          <a:stretch>
            <a:fillRect/>
          </a:stretch>
        </p:blipFill>
        <p:spPr bwMode="auto">
          <a:xfrm>
            <a:off x="4343401" y="1371600"/>
            <a:ext cx="4648200" cy="4238625"/>
          </a:xfrm>
          <a:prstGeom prst="rect">
            <a:avLst/>
          </a:prstGeom>
          <a:noFill/>
          <a:ln>
            <a:noFill/>
          </a:ln>
        </p:spPr>
      </p:pic>
      <p:sp>
        <p:nvSpPr>
          <p:cNvPr id="6" name="TextBox 5"/>
          <p:cNvSpPr txBox="1"/>
          <p:nvPr/>
        </p:nvSpPr>
        <p:spPr>
          <a:xfrm>
            <a:off x="4953000" y="5610225"/>
            <a:ext cx="3124200" cy="246221"/>
          </a:xfrm>
          <a:prstGeom prst="rect">
            <a:avLst/>
          </a:prstGeom>
          <a:noFill/>
        </p:spPr>
        <p:txBody>
          <a:bodyPr wrap="square" rtlCol="0">
            <a:spAutoFit/>
          </a:bodyPr>
          <a:lstStyle/>
          <a:p>
            <a:pPr algn="ctr"/>
            <a:r>
              <a:rPr lang="en-US" sz="1000" dirty="0" smtClean="0"/>
              <a:t>(Courtesy of David White)</a:t>
            </a:r>
            <a:endParaRPr lang="en-US" sz="10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ode\Downloads\large_6307523224.jpg"/>
          <p:cNvPicPr>
            <a:picLocks noChangeAspect="1" noChangeArrowheads="1"/>
          </p:cNvPicPr>
          <p:nvPr/>
        </p:nvPicPr>
        <p:blipFill>
          <a:blip r:embed="rId3"/>
          <a:srcRect r="2820"/>
          <a:stretch>
            <a:fillRect/>
          </a:stretch>
        </p:blipFill>
        <p:spPr bwMode="auto">
          <a:xfrm>
            <a:off x="0" y="0"/>
            <a:ext cx="9144001" cy="6248400"/>
          </a:xfrm>
          <a:prstGeom prst="rect">
            <a:avLst/>
          </a:prstGeom>
          <a:noFill/>
        </p:spPr>
      </p:pic>
      <p:sp>
        <p:nvSpPr>
          <p:cNvPr id="3" name="Title 1"/>
          <p:cNvSpPr txBox="1">
            <a:spLocks/>
          </p:cNvSpPr>
          <p:nvPr/>
        </p:nvSpPr>
        <p:spPr>
          <a:xfrm>
            <a:off x="5105401" y="0"/>
            <a:ext cx="4038599" cy="32004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6"/>
                </a:solidFill>
                <a:effectLst/>
                <a:uLnTx/>
                <a:uFillTx/>
                <a:latin typeface="+mj-lt"/>
                <a:ea typeface="+mj-ea"/>
                <a:cs typeface="Georgia"/>
              </a:rPr>
              <a:t>Discussion of Personal Mapping</a:t>
            </a:r>
            <a:endParaRPr kumimoji="0" lang="en-US" sz="4400" b="0" i="0" u="none" strike="noStrike" kern="1200" cap="none" spc="0" normalizeH="0" baseline="0" noProof="0" dirty="0">
              <a:ln>
                <a:noFill/>
              </a:ln>
              <a:solidFill>
                <a:schemeClr val="accent6"/>
              </a:solidFill>
              <a:effectLst/>
              <a:uLnTx/>
              <a:uFillTx/>
              <a:latin typeface="+mj-lt"/>
              <a:ea typeface="+mj-ea"/>
              <a:cs typeface="Georgia"/>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farm5.staticflickr.com/4027/4312501994_cb8a1ba403_b.jpg"/>
          <p:cNvPicPr>
            <a:picLocks noChangeAspect="1" noChangeArrowheads="1"/>
          </p:cNvPicPr>
          <p:nvPr/>
        </p:nvPicPr>
        <p:blipFill>
          <a:blip r:embed="rId3">
            <a:lum bright="-10000" contrast="-30000"/>
          </a:blip>
          <a:srcRect l="4002" r="15959" b="18000"/>
          <a:stretch>
            <a:fillRect/>
          </a:stretch>
        </p:blipFill>
        <p:spPr bwMode="auto">
          <a:xfrm>
            <a:off x="0" y="0"/>
            <a:ext cx="9144000" cy="6248400"/>
          </a:xfrm>
          <a:prstGeom prst="rect">
            <a:avLst/>
          </a:prstGeom>
          <a:noFill/>
        </p:spPr>
      </p:pic>
      <p:sp>
        <p:nvSpPr>
          <p:cNvPr id="5" name="Title 4"/>
          <p:cNvSpPr>
            <a:spLocks noGrp="1"/>
          </p:cNvSpPr>
          <p:nvPr>
            <p:ph type="title" idx="4294967295"/>
          </p:nvPr>
        </p:nvSpPr>
        <p:spPr>
          <a:xfrm>
            <a:off x="0" y="-1"/>
            <a:ext cx="6934200" cy="4191001"/>
          </a:xfrm>
        </p:spPr>
        <p:txBody>
          <a:bodyPr>
            <a:noAutofit/>
          </a:bodyPr>
          <a:lstStyle/>
          <a:p>
            <a:r>
              <a:rPr lang="en-US" sz="6600" dirty="0" smtClean="0">
                <a:solidFill>
                  <a:schemeClr val="accent6"/>
                </a:solidFill>
              </a:rPr>
              <a:t>Mapping of Perceptions of Constituent Behavior</a:t>
            </a:r>
            <a:endParaRPr lang="en-US" sz="6600" dirty="0">
              <a:solidFill>
                <a:schemeClr val="accent6"/>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5993941"/>
            <a:ext cx="3124200" cy="246221"/>
          </a:xfrm>
          <a:prstGeom prst="rect">
            <a:avLst/>
          </a:prstGeom>
          <a:noFill/>
        </p:spPr>
        <p:txBody>
          <a:bodyPr wrap="square" rtlCol="0">
            <a:spAutoFit/>
          </a:bodyPr>
          <a:lstStyle/>
          <a:p>
            <a:r>
              <a:rPr lang="en-US" sz="1000" dirty="0" smtClean="0"/>
              <a:t>(Connaway and White for OCLC Research, 2012.)</a:t>
            </a:r>
            <a:endParaRPr lang="en-US" sz="1000" dirty="0"/>
          </a:p>
        </p:txBody>
      </p:sp>
      <p:pic>
        <p:nvPicPr>
          <p:cNvPr id="4" name="Picture 3" descr="lbm"/>
          <p:cNvPicPr>
            <a:picLocks noChangeAspect="1" noChangeArrowheads="1"/>
          </p:cNvPicPr>
          <p:nvPr/>
        </p:nvPicPr>
        <p:blipFill>
          <a:blip r:embed="rId3" cstate="print"/>
          <a:srcRect/>
          <a:stretch>
            <a:fillRect/>
          </a:stretch>
        </p:blipFill>
        <p:spPr bwMode="auto">
          <a:xfrm>
            <a:off x="1233488" y="609600"/>
            <a:ext cx="6691312" cy="515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Share</a:t>
            </a:r>
            <a:endParaRPr lang="en-US" dirty="0"/>
          </a:p>
        </p:txBody>
      </p:sp>
      <p:sp>
        <p:nvSpPr>
          <p:cNvPr id="4" name="Text Placeholder 3"/>
          <p:cNvSpPr>
            <a:spLocks noGrp="1"/>
          </p:cNvSpPr>
          <p:nvPr>
            <p:ph type="body" sz="half" idx="4294967295"/>
          </p:nvPr>
        </p:nvSpPr>
        <p:spPr>
          <a:xfrm>
            <a:off x="304800" y="1085850"/>
            <a:ext cx="4038600" cy="4857750"/>
          </a:xfrm>
        </p:spPr>
        <p:txBody>
          <a:bodyPr>
            <a:noAutofit/>
          </a:bodyPr>
          <a:lstStyle/>
          <a:p>
            <a:pPr>
              <a:lnSpc>
                <a:spcPct val="100000"/>
              </a:lnSpc>
              <a:buFont typeface="Arial" pitchFamily="34" charset="0"/>
              <a:buChar char="•"/>
            </a:pPr>
            <a:r>
              <a:rPr lang="en-US" sz="2000" dirty="0" smtClean="0"/>
              <a:t> Google Doc</a:t>
            </a:r>
          </a:p>
          <a:p>
            <a:pPr lvl="1">
              <a:lnSpc>
                <a:spcPct val="100000"/>
              </a:lnSpc>
              <a:buFont typeface="Arial" pitchFamily="34" charset="0"/>
              <a:buChar char="•"/>
            </a:pPr>
            <a:r>
              <a:rPr lang="en-US" dirty="0" smtClean="0">
                <a:hlinkClick r:id="rId3"/>
              </a:rPr>
              <a:t>Donna.lanclos@gmail.com</a:t>
            </a:r>
            <a:endParaRPr lang="en-US" dirty="0" smtClean="0"/>
          </a:p>
          <a:p>
            <a:pPr>
              <a:lnSpc>
                <a:spcPct val="100000"/>
              </a:lnSpc>
              <a:buFont typeface="Arial" pitchFamily="34" charset="0"/>
              <a:buChar char="•"/>
            </a:pPr>
            <a:r>
              <a:rPr lang="en-US" sz="2000" dirty="0" smtClean="0"/>
              <a:t> Email</a:t>
            </a:r>
          </a:p>
          <a:p>
            <a:pPr lvl="1">
              <a:lnSpc>
                <a:spcPct val="100000"/>
              </a:lnSpc>
              <a:buFont typeface="Arial" pitchFamily="34" charset="0"/>
              <a:buChar char="•"/>
            </a:pPr>
            <a:r>
              <a:rPr lang="en-US" dirty="0" smtClean="0">
                <a:hlinkClick r:id="rId4"/>
              </a:rPr>
              <a:t>connawal@oclc.org</a:t>
            </a:r>
            <a:endParaRPr lang="en-US" dirty="0" smtClean="0"/>
          </a:p>
          <a:p>
            <a:pPr>
              <a:lnSpc>
                <a:spcPct val="100000"/>
              </a:lnSpc>
              <a:buFont typeface="Arial" pitchFamily="34" charset="0"/>
              <a:buChar char="•"/>
            </a:pPr>
            <a:r>
              <a:rPr lang="en-US" sz="2000" dirty="0" smtClean="0"/>
              <a:t> Take a photo and email</a:t>
            </a:r>
          </a:p>
          <a:p>
            <a:pPr marL="457200" lvl="2">
              <a:lnSpc>
                <a:spcPct val="100000"/>
              </a:lnSpc>
              <a:buFont typeface="Arial" pitchFamily="34" charset="0"/>
              <a:buChar char="•"/>
            </a:pPr>
            <a:r>
              <a:rPr lang="en-US" sz="2000" dirty="0" smtClean="0">
                <a:hlinkClick r:id="rId3"/>
              </a:rPr>
              <a:t>Donna.lanclos@gmail.com</a:t>
            </a:r>
            <a:endParaRPr lang="en-US" sz="2000" dirty="0" smtClean="0"/>
          </a:p>
          <a:p>
            <a:pPr marL="457200" lvl="2">
              <a:lnSpc>
                <a:spcPct val="100000"/>
              </a:lnSpc>
              <a:buFont typeface="Arial" pitchFamily="34" charset="0"/>
              <a:buChar char="•"/>
            </a:pPr>
            <a:r>
              <a:rPr lang="en-US" sz="2000" dirty="0" smtClean="0">
                <a:hlinkClick r:id="rId4"/>
              </a:rPr>
              <a:t>connawal@oclc.org</a:t>
            </a:r>
            <a:endParaRPr lang="en-US" sz="2000" dirty="0" smtClean="0"/>
          </a:p>
          <a:p>
            <a:pPr>
              <a:lnSpc>
                <a:spcPct val="100000"/>
              </a:lnSpc>
              <a:buFont typeface="Arial" pitchFamily="34" charset="0"/>
              <a:buChar char="•"/>
            </a:pPr>
            <a:r>
              <a:rPr lang="en-US" sz="2000" dirty="0" smtClean="0"/>
              <a:t> Twitter</a:t>
            </a:r>
          </a:p>
          <a:p>
            <a:pPr lvl="1">
              <a:lnSpc>
                <a:spcPct val="100000"/>
              </a:lnSpc>
              <a:buFont typeface="Arial" pitchFamily="34" charset="0"/>
              <a:buChar char="•"/>
            </a:pPr>
            <a:r>
              <a:rPr lang="en-US" b="1" dirty="0" smtClean="0"/>
              <a:t>#</a:t>
            </a:r>
            <a:r>
              <a:rPr lang="en-US" b="1" dirty="0" err="1" smtClean="0"/>
              <a:t>VandR</a:t>
            </a:r>
            <a:r>
              <a:rPr lang="en-US" b="1" smtClean="0"/>
              <a:t> #</a:t>
            </a:r>
            <a:r>
              <a:rPr lang="en-US" b="1" dirty="0" err="1" smtClean="0"/>
              <a:t>Them</a:t>
            </a:r>
            <a:endParaRPr lang="en-US" b="1" dirty="0" smtClean="0"/>
          </a:p>
          <a:p>
            <a:pPr>
              <a:lnSpc>
                <a:spcPct val="100000"/>
              </a:lnSpc>
              <a:buFont typeface="Arial" pitchFamily="34" charset="0"/>
              <a:buChar char="•"/>
            </a:pPr>
            <a:r>
              <a:rPr lang="en-US" sz="2000" dirty="0" smtClean="0"/>
              <a:t> Whatever else you can think of!</a:t>
            </a:r>
            <a:endParaRPr lang="en-US" sz="2000" dirty="0"/>
          </a:p>
        </p:txBody>
      </p:sp>
      <p:pic>
        <p:nvPicPr>
          <p:cNvPr id="5" name="Picture 4" descr="C:\Documents and Settings\dlanclos.UNCCHARLOTTE-NT.000\Desktop\Dropbox\V&amp;R_Project\Publications, Papers, and Presentations\Educause 2012\maps\maps2.jpg"/>
          <p:cNvPicPr/>
          <p:nvPr/>
        </p:nvPicPr>
        <p:blipFill>
          <a:blip r:embed="rId5" cstate="print">
            <a:extLst>
              <a:ext uri="{28A0092B-C50C-407E-A947-70E740481C1C}">
                <a14:useLocalDpi xmlns="" xmlns:a14="http://schemas.microsoft.com/office/drawing/2010/main" val="0"/>
              </a:ext>
            </a:extLst>
          </a:blip>
          <a:srcRect r="47436"/>
          <a:stretch>
            <a:fillRect/>
          </a:stretch>
        </p:blipFill>
        <p:spPr bwMode="auto">
          <a:xfrm>
            <a:off x="4343401" y="1371600"/>
            <a:ext cx="4648200" cy="423862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farm1.staticflickr.com/19/89026773_235fc47a53_o.jpg"/>
          <p:cNvPicPr>
            <a:picLocks noChangeAspect="1" noChangeArrowheads="1"/>
          </p:cNvPicPr>
          <p:nvPr/>
        </p:nvPicPr>
        <p:blipFill>
          <a:blip r:embed="rId3"/>
          <a:srcRect b="48750"/>
          <a:stretch>
            <a:fillRect/>
          </a:stretch>
        </p:blipFill>
        <p:spPr bwMode="auto">
          <a:xfrm>
            <a:off x="0" y="0"/>
            <a:ext cx="9144000" cy="6248400"/>
          </a:xfrm>
          <a:prstGeom prst="rect">
            <a:avLst/>
          </a:prstGeom>
          <a:noFill/>
        </p:spPr>
      </p:pic>
      <p:sp>
        <p:nvSpPr>
          <p:cNvPr id="5" name="Title 4"/>
          <p:cNvSpPr>
            <a:spLocks noGrp="1"/>
          </p:cNvSpPr>
          <p:nvPr>
            <p:ph type="title" idx="4294967295"/>
          </p:nvPr>
        </p:nvSpPr>
        <p:spPr>
          <a:xfrm>
            <a:off x="0" y="609600"/>
            <a:ext cx="5867400" cy="3352800"/>
          </a:xfrm>
        </p:spPr>
        <p:txBody>
          <a:bodyPr>
            <a:normAutofit/>
          </a:bodyPr>
          <a:lstStyle/>
          <a:p>
            <a:r>
              <a:rPr lang="en-US" sz="6600" dirty="0" smtClean="0">
                <a:solidFill>
                  <a:schemeClr val="accent6"/>
                </a:solidFill>
              </a:rPr>
              <a:t>Discussion of Constituent Mapping</a:t>
            </a:r>
            <a:endParaRPr lang="en-US" sz="6600" dirty="0">
              <a:solidFill>
                <a:schemeClr val="accent6"/>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ode\Downloads\MP900427806.JPG"/>
          <p:cNvPicPr>
            <a:picLocks noChangeAspect="1" noChangeArrowheads="1"/>
          </p:cNvPicPr>
          <p:nvPr/>
        </p:nvPicPr>
        <p:blipFill>
          <a:blip r:embed="rId3"/>
          <a:srcRect l="2439"/>
          <a:stretch>
            <a:fillRect/>
          </a:stretch>
        </p:blipFill>
        <p:spPr bwMode="auto">
          <a:xfrm>
            <a:off x="0" y="0"/>
            <a:ext cx="9145786" cy="6247149"/>
          </a:xfrm>
          <a:prstGeom prst="rect">
            <a:avLst/>
          </a:prstGeom>
          <a:noFill/>
        </p:spPr>
      </p:pic>
      <p:sp>
        <p:nvSpPr>
          <p:cNvPr id="5" name="Title 4"/>
          <p:cNvSpPr>
            <a:spLocks noGrp="1"/>
          </p:cNvSpPr>
          <p:nvPr>
            <p:ph type="title" idx="4294967295"/>
          </p:nvPr>
        </p:nvSpPr>
        <p:spPr>
          <a:xfrm>
            <a:off x="0" y="304800"/>
            <a:ext cx="6248400" cy="4114800"/>
          </a:xfrm>
        </p:spPr>
        <p:txBody>
          <a:bodyPr>
            <a:noAutofit/>
          </a:bodyPr>
          <a:lstStyle/>
          <a:p>
            <a:r>
              <a:rPr lang="en-US" sz="6600" dirty="0" smtClean="0">
                <a:solidFill>
                  <a:schemeClr val="accent6"/>
                </a:solidFill>
              </a:rPr>
              <a:t>Major Findings</a:t>
            </a:r>
            <a:br>
              <a:rPr lang="en-US" sz="6600" dirty="0" smtClean="0">
                <a:solidFill>
                  <a:schemeClr val="accent6"/>
                </a:solidFill>
              </a:rPr>
            </a:br>
            <a:r>
              <a:rPr lang="en-US" sz="6600" dirty="0" smtClean="0">
                <a:solidFill>
                  <a:schemeClr val="accent6"/>
                </a:solidFill>
              </a:rPr>
              <a:t>of Visitors &amp; Residents Project</a:t>
            </a:r>
            <a:endParaRPr lang="en-US" sz="6600" dirty="0">
              <a:solidFill>
                <a:schemeClr val="accent6"/>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 y="838200"/>
          <a:ext cx="8839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Digital Sources and Educational Stages</a:t>
            </a:r>
            <a:endParaRPr lang="en-US" dirty="0"/>
          </a:p>
        </p:txBody>
      </p:sp>
      <p:sp>
        <p:nvSpPr>
          <p:cNvPr id="4" name="TextBox 3"/>
          <p:cNvSpPr txBox="1"/>
          <p:nvPr/>
        </p:nvSpPr>
        <p:spPr>
          <a:xfrm>
            <a:off x="6934200" y="5772090"/>
            <a:ext cx="22098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
        <p:nvSpPr>
          <p:cNvPr id="6" name="TextBox 5"/>
          <p:cNvSpPr txBox="1"/>
          <p:nvPr/>
        </p:nvSpPr>
        <p:spPr>
          <a:xfrm>
            <a:off x="7048500" y="1066800"/>
            <a:ext cx="1790700" cy="2677656"/>
          </a:xfrm>
          <a:prstGeom prst="rect">
            <a:avLst/>
          </a:prstGeom>
          <a:noFill/>
        </p:spPr>
        <p:txBody>
          <a:bodyPr wrap="square" rtlCol="0">
            <a:spAutoFit/>
          </a:bodyPr>
          <a:lstStyle/>
          <a:p>
            <a:r>
              <a:rPr lang="en-US" sz="1400" b="1" dirty="0" smtClean="0">
                <a:solidFill>
                  <a:schemeClr val="bg1"/>
                </a:solidFill>
              </a:rPr>
              <a:t>Experiencing: Scholars</a:t>
            </a:r>
          </a:p>
          <a:p>
            <a:endParaRPr lang="en-US" sz="1400" b="1" dirty="0" smtClean="0">
              <a:solidFill>
                <a:schemeClr val="bg1"/>
              </a:solidFill>
            </a:endParaRPr>
          </a:p>
          <a:p>
            <a:r>
              <a:rPr lang="en-US" sz="1400" b="1" dirty="0" smtClean="0">
                <a:solidFill>
                  <a:schemeClr val="bg1"/>
                </a:solidFill>
              </a:rPr>
              <a:t>Embedding: </a:t>
            </a:r>
          </a:p>
          <a:p>
            <a:r>
              <a:rPr lang="en-US" sz="1400" b="1" dirty="0" smtClean="0">
                <a:solidFill>
                  <a:schemeClr val="bg1"/>
                </a:solidFill>
              </a:rPr>
              <a:t>PhD Students</a:t>
            </a:r>
          </a:p>
          <a:p>
            <a:endParaRPr lang="en-US" sz="1400" b="1" dirty="0" smtClean="0">
              <a:solidFill>
                <a:schemeClr val="bg1"/>
              </a:solidFill>
            </a:endParaRPr>
          </a:p>
          <a:p>
            <a:r>
              <a:rPr lang="en-US" sz="1400" b="1" dirty="0" smtClean="0">
                <a:solidFill>
                  <a:schemeClr val="bg1"/>
                </a:solidFill>
              </a:rPr>
              <a:t>Establishing: Upper Undergrads</a:t>
            </a:r>
          </a:p>
          <a:p>
            <a:endParaRPr lang="en-US" sz="1400" b="1" dirty="0" smtClean="0">
              <a:solidFill>
                <a:schemeClr val="bg1"/>
              </a:solidFill>
            </a:endParaRPr>
          </a:p>
          <a:p>
            <a:r>
              <a:rPr lang="en-US" sz="1400" b="1" dirty="0" smtClean="0">
                <a:solidFill>
                  <a:schemeClr val="bg1"/>
                </a:solidFill>
              </a:rPr>
              <a:t>Emerging: </a:t>
            </a:r>
          </a:p>
          <a:p>
            <a:r>
              <a:rPr lang="en-US" sz="1400" b="1" dirty="0" smtClean="0">
                <a:solidFill>
                  <a:schemeClr val="bg1"/>
                </a:solidFill>
              </a:rPr>
              <a:t>High School &amp; 1</a:t>
            </a:r>
            <a:r>
              <a:rPr lang="en-US" sz="1400" b="1" baseline="30000" dirty="0" smtClean="0">
                <a:solidFill>
                  <a:schemeClr val="bg1"/>
                </a:solidFill>
              </a:rPr>
              <a:t>st</a:t>
            </a:r>
            <a:r>
              <a:rPr lang="en-US" sz="1400" b="1" dirty="0" smtClean="0">
                <a:solidFill>
                  <a:schemeClr val="bg1"/>
                </a:solidFill>
              </a:rPr>
              <a:t> Year Undergrads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 for Digital Sources</a:t>
            </a:r>
            <a:endParaRPr lang="en-US" dirty="0"/>
          </a:p>
        </p:txBody>
      </p:sp>
      <p:graphicFrame>
        <p:nvGraphicFramePr>
          <p:cNvPr id="5" name="Chart 4"/>
          <p:cNvGraphicFramePr/>
          <p:nvPr/>
        </p:nvGraphicFramePr>
        <p:xfrm>
          <a:off x="152400" y="762000"/>
          <a:ext cx="88392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934200" y="5791200"/>
            <a:ext cx="22098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
        <p:nvSpPr>
          <p:cNvPr id="7" name="TextBox 6"/>
          <p:cNvSpPr txBox="1"/>
          <p:nvPr/>
        </p:nvSpPr>
        <p:spPr>
          <a:xfrm>
            <a:off x="7200900" y="1066800"/>
            <a:ext cx="1790700" cy="2677656"/>
          </a:xfrm>
          <a:prstGeom prst="rect">
            <a:avLst/>
          </a:prstGeom>
          <a:noFill/>
        </p:spPr>
        <p:txBody>
          <a:bodyPr wrap="square" rtlCol="0">
            <a:spAutoFit/>
          </a:bodyPr>
          <a:lstStyle/>
          <a:p>
            <a:r>
              <a:rPr lang="en-US" sz="1400" b="1" dirty="0" smtClean="0">
                <a:solidFill>
                  <a:schemeClr val="bg1"/>
                </a:solidFill>
              </a:rPr>
              <a:t>Experiencing: Scholars</a:t>
            </a:r>
          </a:p>
          <a:p>
            <a:endParaRPr lang="en-US" sz="1400" b="1" dirty="0" smtClean="0">
              <a:solidFill>
                <a:schemeClr val="bg1"/>
              </a:solidFill>
            </a:endParaRPr>
          </a:p>
          <a:p>
            <a:r>
              <a:rPr lang="en-US" sz="1400" b="1" dirty="0" smtClean="0">
                <a:solidFill>
                  <a:schemeClr val="bg1"/>
                </a:solidFill>
              </a:rPr>
              <a:t>Embedding: </a:t>
            </a:r>
          </a:p>
          <a:p>
            <a:r>
              <a:rPr lang="en-US" sz="1400" b="1" dirty="0" smtClean="0">
                <a:solidFill>
                  <a:schemeClr val="bg1"/>
                </a:solidFill>
              </a:rPr>
              <a:t>PhD Students</a:t>
            </a:r>
          </a:p>
          <a:p>
            <a:endParaRPr lang="en-US" sz="1400" b="1" dirty="0" smtClean="0">
              <a:solidFill>
                <a:schemeClr val="bg1"/>
              </a:solidFill>
            </a:endParaRPr>
          </a:p>
          <a:p>
            <a:r>
              <a:rPr lang="en-US" sz="1400" b="1" dirty="0" smtClean="0">
                <a:solidFill>
                  <a:schemeClr val="bg1"/>
                </a:solidFill>
              </a:rPr>
              <a:t>Establishing: Upper Undergrads</a:t>
            </a:r>
          </a:p>
          <a:p>
            <a:endParaRPr lang="en-US" sz="1400" b="1" dirty="0" smtClean="0">
              <a:solidFill>
                <a:schemeClr val="bg1"/>
              </a:solidFill>
            </a:endParaRPr>
          </a:p>
          <a:p>
            <a:r>
              <a:rPr lang="en-US" sz="1400" b="1" dirty="0" smtClean="0">
                <a:solidFill>
                  <a:schemeClr val="bg1"/>
                </a:solidFill>
              </a:rPr>
              <a:t>Emerging: </a:t>
            </a:r>
          </a:p>
          <a:p>
            <a:r>
              <a:rPr lang="en-US" sz="1400" b="1" dirty="0" smtClean="0">
                <a:solidFill>
                  <a:schemeClr val="bg1"/>
                </a:solidFill>
              </a:rPr>
              <a:t>High School &amp; 1</a:t>
            </a:r>
            <a:r>
              <a:rPr lang="en-US" sz="1400" b="1" baseline="30000" dirty="0" smtClean="0">
                <a:solidFill>
                  <a:schemeClr val="bg1"/>
                </a:solidFill>
              </a:rPr>
              <a:t>st</a:t>
            </a:r>
            <a:r>
              <a:rPr lang="en-US" sz="1400" b="1" dirty="0" smtClean="0">
                <a:solidFill>
                  <a:schemeClr val="bg1"/>
                </a:solidFill>
              </a:rPr>
              <a:t> Year Undergrads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C:\Users\hoode\Downloads\large_2730613340.jpg"/>
          <p:cNvPicPr>
            <a:picLocks noChangeAspect="1" noChangeArrowheads="1"/>
          </p:cNvPicPr>
          <p:nvPr/>
        </p:nvPicPr>
        <p:blipFill>
          <a:blip r:embed="rId3"/>
          <a:srcRect b="2308"/>
          <a:stretch>
            <a:fillRect/>
          </a:stretch>
        </p:blipFill>
        <p:spPr bwMode="auto">
          <a:xfrm>
            <a:off x="0" y="0"/>
            <a:ext cx="9144000" cy="6324600"/>
          </a:xfrm>
          <a:prstGeom prst="rect">
            <a:avLst/>
          </a:prstGeom>
          <a:noFill/>
        </p:spPr>
      </p:pic>
      <p:sp>
        <p:nvSpPr>
          <p:cNvPr id="2" name="Title 1"/>
          <p:cNvSpPr>
            <a:spLocks noGrp="1"/>
          </p:cNvSpPr>
          <p:nvPr>
            <p:ph type="title" idx="4294967295"/>
          </p:nvPr>
        </p:nvSpPr>
        <p:spPr>
          <a:xfrm>
            <a:off x="3124200" y="381000"/>
            <a:ext cx="2895600" cy="762000"/>
          </a:xfrm>
        </p:spPr>
        <p:txBody>
          <a:bodyPr/>
          <a:lstStyle/>
          <a:p>
            <a:pPr algn="ctr"/>
            <a:r>
              <a:rPr lang="en-US" dirty="0" smtClean="0">
                <a:solidFill>
                  <a:schemeClr val="accent6"/>
                </a:solidFill>
              </a:rPr>
              <a:t>Overview</a:t>
            </a:r>
            <a:endParaRPr lang="en-US" dirty="0">
              <a:solidFill>
                <a:schemeClr val="accent6"/>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Sources and Educational Stages</a:t>
            </a:r>
            <a:endParaRPr lang="en-US" dirty="0"/>
          </a:p>
        </p:txBody>
      </p:sp>
      <p:graphicFrame>
        <p:nvGraphicFramePr>
          <p:cNvPr id="5" name="Chart 4"/>
          <p:cNvGraphicFramePr/>
          <p:nvPr/>
        </p:nvGraphicFramePr>
        <p:xfrm>
          <a:off x="152400" y="838200"/>
          <a:ext cx="8839199"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7999" y="5772090"/>
            <a:ext cx="21336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
        <p:nvSpPr>
          <p:cNvPr id="6" name="TextBox 5"/>
          <p:cNvSpPr txBox="1"/>
          <p:nvPr/>
        </p:nvSpPr>
        <p:spPr>
          <a:xfrm>
            <a:off x="7010400" y="1219200"/>
            <a:ext cx="1790700" cy="2677656"/>
          </a:xfrm>
          <a:prstGeom prst="rect">
            <a:avLst/>
          </a:prstGeom>
          <a:noFill/>
        </p:spPr>
        <p:txBody>
          <a:bodyPr wrap="square" rtlCol="0">
            <a:spAutoFit/>
          </a:bodyPr>
          <a:lstStyle/>
          <a:p>
            <a:r>
              <a:rPr lang="en-US" sz="1400" b="1" dirty="0" smtClean="0">
                <a:solidFill>
                  <a:schemeClr val="bg1"/>
                </a:solidFill>
              </a:rPr>
              <a:t>Experiencing: Scholars</a:t>
            </a:r>
          </a:p>
          <a:p>
            <a:endParaRPr lang="en-US" sz="1400" b="1" dirty="0" smtClean="0">
              <a:solidFill>
                <a:schemeClr val="bg1"/>
              </a:solidFill>
            </a:endParaRPr>
          </a:p>
          <a:p>
            <a:r>
              <a:rPr lang="en-US" sz="1400" b="1" dirty="0" smtClean="0">
                <a:solidFill>
                  <a:schemeClr val="bg1"/>
                </a:solidFill>
              </a:rPr>
              <a:t>Embedding: </a:t>
            </a:r>
          </a:p>
          <a:p>
            <a:r>
              <a:rPr lang="en-US" sz="1400" b="1" dirty="0" smtClean="0">
                <a:solidFill>
                  <a:schemeClr val="bg1"/>
                </a:solidFill>
              </a:rPr>
              <a:t>PhD Students</a:t>
            </a:r>
          </a:p>
          <a:p>
            <a:endParaRPr lang="en-US" sz="1400" b="1" dirty="0" smtClean="0">
              <a:solidFill>
                <a:schemeClr val="bg1"/>
              </a:solidFill>
            </a:endParaRPr>
          </a:p>
          <a:p>
            <a:r>
              <a:rPr lang="en-US" sz="1400" b="1" dirty="0" smtClean="0">
                <a:solidFill>
                  <a:schemeClr val="bg1"/>
                </a:solidFill>
              </a:rPr>
              <a:t>Establishing: Upper Undergrads</a:t>
            </a:r>
          </a:p>
          <a:p>
            <a:endParaRPr lang="en-US" sz="1400" b="1" dirty="0" smtClean="0">
              <a:solidFill>
                <a:schemeClr val="bg1"/>
              </a:solidFill>
            </a:endParaRPr>
          </a:p>
          <a:p>
            <a:r>
              <a:rPr lang="en-US" sz="1400" b="1" dirty="0" smtClean="0">
                <a:solidFill>
                  <a:schemeClr val="bg1"/>
                </a:solidFill>
              </a:rPr>
              <a:t>Emerging: </a:t>
            </a:r>
          </a:p>
          <a:p>
            <a:r>
              <a:rPr lang="en-US" sz="1400" b="1" dirty="0" smtClean="0">
                <a:solidFill>
                  <a:schemeClr val="bg1"/>
                </a:solidFill>
              </a:rPr>
              <a:t>High School &amp; 1</a:t>
            </a:r>
            <a:r>
              <a:rPr lang="en-US" sz="1400" b="1" baseline="30000" dirty="0" smtClean="0">
                <a:solidFill>
                  <a:schemeClr val="bg1"/>
                </a:solidFill>
              </a:rPr>
              <a:t>st</a:t>
            </a:r>
            <a:r>
              <a:rPr lang="en-US" sz="1400" b="1" dirty="0" smtClean="0">
                <a:solidFill>
                  <a:schemeClr val="bg1"/>
                </a:solidFill>
              </a:rPr>
              <a:t> Year Undergrads</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Information/Resources Part 1</a:t>
            </a:r>
            <a:endParaRPr lang="en-US" dirty="0"/>
          </a:p>
        </p:txBody>
      </p:sp>
      <p:graphicFrame>
        <p:nvGraphicFramePr>
          <p:cNvPr id="5" name="Chart 4"/>
          <p:cNvGraphicFramePr/>
          <p:nvPr/>
        </p:nvGraphicFramePr>
        <p:xfrm>
          <a:off x="152400" y="7620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7999" y="5772090"/>
            <a:ext cx="21336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
        <p:nvSpPr>
          <p:cNvPr id="7" name="TextBox 6"/>
          <p:cNvSpPr txBox="1"/>
          <p:nvPr/>
        </p:nvSpPr>
        <p:spPr>
          <a:xfrm>
            <a:off x="6857999" y="1219200"/>
            <a:ext cx="1790700" cy="2677656"/>
          </a:xfrm>
          <a:prstGeom prst="rect">
            <a:avLst/>
          </a:prstGeom>
          <a:noFill/>
        </p:spPr>
        <p:txBody>
          <a:bodyPr wrap="square" rtlCol="0">
            <a:spAutoFit/>
          </a:bodyPr>
          <a:lstStyle/>
          <a:p>
            <a:r>
              <a:rPr lang="en-US" sz="1400" b="1" dirty="0" smtClean="0">
                <a:solidFill>
                  <a:schemeClr val="bg1"/>
                </a:solidFill>
              </a:rPr>
              <a:t>Experiencing: Scholars</a:t>
            </a:r>
          </a:p>
          <a:p>
            <a:endParaRPr lang="en-US" sz="1400" b="1" dirty="0" smtClean="0">
              <a:solidFill>
                <a:schemeClr val="bg1"/>
              </a:solidFill>
            </a:endParaRPr>
          </a:p>
          <a:p>
            <a:r>
              <a:rPr lang="en-US" sz="1400" b="1" dirty="0" smtClean="0">
                <a:solidFill>
                  <a:schemeClr val="bg1"/>
                </a:solidFill>
              </a:rPr>
              <a:t>Embedding: </a:t>
            </a:r>
          </a:p>
          <a:p>
            <a:r>
              <a:rPr lang="en-US" sz="1400" b="1" dirty="0" smtClean="0">
                <a:solidFill>
                  <a:schemeClr val="bg1"/>
                </a:solidFill>
              </a:rPr>
              <a:t>PhD Students</a:t>
            </a:r>
          </a:p>
          <a:p>
            <a:endParaRPr lang="en-US" sz="1400" b="1" dirty="0" smtClean="0">
              <a:solidFill>
                <a:schemeClr val="bg1"/>
              </a:solidFill>
            </a:endParaRPr>
          </a:p>
          <a:p>
            <a:r>
              <a:rPr lang="en-US" sz="1400" b="1" dirty="0" smtClean="0">
                <a:solidFill>
                  <a:schemeClr val="bg1"/>
                </a:solidFill>
              </a:rPr>
              <a:t>Establishing: Upper Undergrads</a:t>
            </a:r>
          </a:p>
          <a:p>
            <a:endParaRPr lang="en-US" sz="1400" b="1" dirty="0" smtClean="0">
              <a:solidFill>
                <a:schemeClr val="bg1"/>
              </a:solidFill>
            </a:endParaRPr>
          </a:p>
          <a:p>
            <a:r>
              <a:rPr lang="en-US" sz="1400" b="1" dirty="0" smtClean="0">
                <a:solidFill>
                  <a:schemeClr val="bg1"/>
                </a:solidFill>
              </a:rPr>
              <a:t>Emerging: </a:t>
            </a:r>
          </a:p>
          <a:p>
            <a:r>
              <a:rPr lang="en-US" sz="1400" b="1" dirty="0" smtClean="0">
                <a:solidFill>
                  <a:schemeClr val="bg1"/>
                </a:solidFill>
              </a:rPr>
              <a:t>High School &amp; 1</a:t>
            </a:r>
            <a:r>
              <a:rPr lang="en-US" sz="1400" b="1" baseline="30000" dirty="0" smtClean="0">
                <a:solidFill>
                  <a:schemeClr val="bg1"/>
                </a:solidFill>
              </a:rPr>
              <a:t>st</a:t>
            </a:r>
            <a:r>
              <a:rPr lang="en-US" sz="1400" b="1" dirty="0" smtClean="0">
                <a:solidFill>
                  <a:schemeClr val="bg1"/>
                </a:solidFill>
              </a:rPr>
              <a:t> Year Undergrads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Information/Resources Part 2</a:t>
            </a:r>
            <a:endParaRPr lang="en-US" dirty="0"/>
          </a:p>
        </p:txBody>
      </p:sp>
      <p:graphicFrame>
        <p:nvGraphicFramePr>
          <p:cNvPr id="5" name="Chart 4"/>
          <p:cNvGraphicFramePr/>
          <p:nvPr/>
        </p:nvGraphicFramePr>
        <p:xfrm>
          <a:off x="152400" y="7620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43801" y="5618202"/>
            <a:ext cx="1447799"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
        <p:nvSpPr>
          <p:cNvPr id="7" name="TextBox 6"/>
          <p:cNvSpPr txBox="1"/>
          <p:nvPr/>
        </p:nvSpPr>
        <p:spPr>
          <a:xfrm>
            <a:off x="7010400" y="1219200"/>
            <a:ext cx="1790700" cy="2677656"/>
          </a:xfrm>
          <a:prstGeom prst="rect">
            <a:avLst/>
          </a:prstGeom>
          <a:noFill/>
        </p:spPr>
        <p:txBody>
          <a:bodyPr wrap="square" rtlCol="0">
            <a:spAutoFit/>
          </a:bodyPr>
          <a:lstStyle/>
          <a:p>
            <a:r>
              <a:rPr lang="en-US" sz="1400" b="1" dirty="0" smtClean="0">
                <a:solidFill>
                  <a:schemeClr val="bg1"/>
                </a:solidFill>
              </a:rPr>
              <a:t>Experiencing: Scholars</a:t>
            </a:r>
          </a:p>
          <a:p>
            <a:endParaRPr lang="en-US" sz="1400" b="1" dirty="0" smtClean="0">
              <a:solidFill>
                <a:schemeClr val="bg1"/>
              </a:solidFill>
            </a:endParaRPr>
          </a:p>
          <a:p>
            <a:r>
              <a:rPr lang="en-US" sz="1400" b="1" dirty="0" smtClean="0">
                <a:solidFill>
                  <a:schemeClr val="bg1"/>
                </a:solidFill>
              </a:rPr>
              <a:t>Embedding: </a:t>
            </a:r>
          </a:p>
          <a:p>
            <a:r>
              <a:rPr lang="en-US" sz="1400" b="1" dirty="0" smtClean="0">
                <a:solidFill>
                  <a:schemeClr val="bg1"/>
                </a:solidFill>
              </a:rPr>
              <a:t>PhD Students</a:t>
            </a:r>
          </a:p>
          <a:p>
            <a:endParaRPr lang="en-US" sz="1400" b="1" dirty="0" smtClean="0">
              <a:solidFill>
                <a:schemeClr val="bg1"/>
              </a:solidFill>
            </a:endParaRPr>
          </a:p>
          <a:p>
            <a:r>
              <a:rPr lang="en-US" sz="1400" b="1" dirty="0" smtClean="0">
                <a:solidFill>
                  <a:schemeClr val="bg1"/>
                </a:solidFill>
              </a:rPr>
              <a:t>Establishing: Upper Undergrads</a:t>
            </a:r>
          </a:p>
          <a:p>
            <a:endParaRPr lang="en-US" sz="1400" b="1" dirty="0" smtClean="0">
              <a:solidFill>
                <a:schemeClr val="bg1"/>
              </a:solidFill>
            </a:endParaRPr>
          </a:p>
          <a:p>
            <a:r>
              <a:rPr lang="en-US" sz="1400" b="1" dirty="0" smtClean="0">
                <a:solidFill>
                  <a:schemeClr val="bg1"/>
                </a:solidFill>
              </a:rPr>
              <a:t>Emerging: </a:t>
            </a:r>
          </a:p>
          <a:p>
            <a:r>
              <a:rPr lang="en-US" sz="1400" b="1" dirty="0" smtClean="0">
                <a:solidFill>
                  <a:schemeClr val="bg1"/>
                </a:solidFill>
              </a:rPr>
              <a:t>High School &amp; 1</a:t>
            </a:r>
            <a:r>
              <a:rPr lang="en-US" sz="1400" b="1" baseline="30000" dirty="0" smtClean="0">
                <a:solidFill>
                  <a:schemeClr val="bg1"/>
                </a:solidFill>
              </a:rPr>
              <a:t>st</a:t>
            </a:r>
            <a:r>
              <a:rPr lang="en-US" sz="1400" b="1" dirty="0" smtClean="0">
                <a:solidFill>
                  <a:schemeClr val="bg1"/>
                </a:solidFill>
              </a:rPr>
              <a:t> Year Undergrads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5" name="Chart 4"/>
          <p:cNvGraphicFramePr/>
          <p:nvPr/>
        </p:nvGraphicFramePr>
        <p:xfrm>
          <a:off x="152400" y="762000"/>
          <a:ext cx="88392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10399" y="5772090"/>
            <a:ext cx="1981199"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
        <p:nvSpPr>
          <p:cNvPr id="7" name="TextBox 6"/>
          <p:cNvSpPr txBox="1"/>
          <p:nvPr/>
        </p:nvSpPr>
        <p:spPr>
          <a:xfrm>
            <a:off x="7200898" y="1219200"/>
            <a:ext cx="1790700" cy="2677656"/>
          </a:xfrm>
          <a:prstGeom prst="rect">
            <a:avLst/>
          </a:prstGeom>
          <a:noFill/>
        </p:spPr>
        <p:txBody>
          <a:bodyPr wrap="square" rtlCol="0">
            <a:spAutoFit/>
          </a:bodyPr>
          <a:lstStyle/>
          <a:p>
            <a:r>
              <a:rPr lang="en-US" sz="1400" b="1" dirty="0" smtClean="0">
                <a:solidFill>
                  <a:schemeClr val="bg1"/>
                </a:solidFill>
              </a:rPr>
              <a:t>Experiencing: Scholars</a:t>
            </a:r>
          </a:p>
          <a:p>
            <a:endParaRPr lang="en-US" sz="1400" b="1" dirty="0" smtClean="0">
              <a:solidFill>
                <a:schemeClr val="bg1"/>
              </a:solidFill>
            </a:endParaRPr>
          </a:p>
          <a:p>
            <a:r>
              <a:rPr lang="en-US" sz="1400" b="1" dirty="0" smtClean="0">
                <a:solidFill>
                  <a:schemeClr val="bg1"/>
                </a:solidFill>
              </a:rPr>
              <a:t>Embedding: </a:t>
            </a:r>
          </a:p>
          <a:p>
            <a:r>
              <a:rPr lang="en-US" sz="1400" b="1" dirty="0" smtClean="0">
                <a:solidFill>
                  <a:schemeClr val="bg1"/>
                </a:solidFill>
              </a:rPr>
              <a:t>PhD Students</a:t>
            </a:r>
          </a:p>
          <a:p>
            <a:endParaRPr lang="en-US" sz="1400" b="1" dirty="0" smtClean="0">
              <a:solidFill>
                <a:schemeClr val="bg1"/>
              </a:solidFill>
            </a:endParaRPr>
          </a:p>
          <a:p>
            <a:r>
              <a:rPr lang="en-US" sz="1400" b="1" dirty="0" smtClean="0">
                <a:solidFill>
                  <a:schemeClr val="bg1"/>
                </a:solidFill>
              </a:rPr>
              <a:t>Establishing: Upper Undergrads</a:t>
            </a:r>
          </a:p>
          <a:p>
            <a:endParaRPr lang="en-US" sz="1400" b="1" dirty="0" smtClean="0">
              <a:solidFill>
                <a:schemeClr val="bg1"/>
              </a:solidFill>
            </a:endParaRPr>
          </a:p>
          <a:p>
            <a:r>
              <a:rPr lang="en-US" sz="1400" b="1" dirty="0" smtClean="0">
                <a:solidFill>
                  <a:schemeClr val="bg1"/>
                </a:solidFill>
              </a:rPr>
              <a:t>Emerging: </a:t>
            </a:r>
          </a:p>
          <a:p>
            <a:r>
              <a:rPr lang="en-US" sz="1400" b="1" dirty="0" smtClean="0">
                <a:solidFill>
                  <a:schemeClr val="bg1"/>
                </a:solidFill>
              </a:rPr>
              <a:t>High School &amp; 1</a:t>
            </a:r>
            <a:r>
              <a:rPr lang="en-US" sz="1400" b="1" baseline="30000" dirty="0" smtClean="0">
                <a:solidFill>
                  <a:schemeClr val="bg1"/>
                </a:solidFill>
              </a:rPr>
              <a:t>st</a:t>
            </a:r>
            <a:r>
              <a:rPr lang="en-US" sz="1400" b="1" dirty="0" smtClean="0">
                <a:solidFill>
                  <a:schemeClr val="bg1"/>
                </a:solidFill>
              </a:rPr>
              <a:t> Year Undergrads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 Educational Stages</a:t>
            </a:r>
            <a:endParaRPr lang="en-US" dirty="0"/>
          </a:p>
        </p:txBody>
      </p:sp>
      <p:sp>
        <p:nvSpPr>
          <p:cNvPr id="4" name="TextBox 3"/>
          <p:cNvSpPr txBox="1"/>
          <p:nvPr/>
        </p:nvSpPr>
        <p:spPr>
          <a:xfrm>
            <a:off x="6553200" y="5742800"/>
            <a:ext cx="2438400" cy="246221"/>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graphicFrame>
        <p:nvGraphicFramePr>
          <p:cNvPr id="5" name="Chart 4"/>
          <p:cNvGraphicFramePr/>
          <p:nvPr/>
        </p:nvGraphicFramePr>
        <p:xfrm>
          <a:off x="304800" y="914400"/>
          <a:ext cx="8686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533400"/>
            <a:ext cx="7315200" cy="1447800"/>
          </a:xfrm>
        </p:spPr>
        <p:txBody>
          <a:bodyPr/>
          <a:lstStyle/>
          <a:p>
            <a:pPr>
              <a:buNone/>
            </a:pPr>
            <a:r>
              <a:rPr lang="en-GB" sz="2800" b="1" dirty="0" smtClean="0">
                <a:solidFill>
                  <a:schemeClr val="bg1"/>
                </a:solidFill>
                <a:latin typeface="Trebuchet MS" pitchFamily="34" charset="0"/>
              </a:rPr>
              <a:t>“I just type it into Google and see what comes up.” (UKS2)</a:t>
            </a:r>
          </a:p>
          <a:p>
            <a:endParaRPr lang="en-US" dirty="0">
              <a:solidFill>
                <a:schemeClr val="bg1"/>
              </a:solidFill>
            </a:endParaRPr>
          </a:p>
        </p:txBody>
      </p:sp>
      <p:pic>
        <p:nvPicPr>
          <p:cNvPr id="4" name="Picture 1"/>
          <p:cNvPicPr>
            <a:picLocks noChangeAspect="1"/>
          </p:cNvPicPr>
          <p:nvPr/>
        </p:nvPicPr>
        <p:blipFill>
          <a:blip r:embed="rId3" cstate="print"/>
          <a:srcRect/>
          <a:stretch>
            <a:fillRect/>
          </a:stretch>
        </p:blipFill>
        <p:spPr bwMode="auto">
          <a:xfrm>
            <a:off x="0" y="0"/>
            <a:ext cx="9144000" cy="6379324"/>
          </a:xfrm>
          <a:prstGeom prst="rect">
            <a:avLst/>
          </a:prstGeom>
          <a:noFill/>
          <a:ln w="9525">
            <a:noFill/>
            <a:miter lim="800000"/>
            <a:headEnd/>
            <a:tailEnd/>
          </a:ln>
        </p:spPr>
      </p:pic>
      <p:sp>
        <p:nvSpPr>
          <p:cNvPr id="5" name="Content Placeholder 2"/>
          <p:cNvSpPr txBox="1">
            <a:spLocks/>
          </p:cNvSpPr>
          <p:nvPr/>
        </p:nvSpPr>
        <p:spPr>
          <a:xfrm>
            <a:off x="381000" y="304800"/>
            <a:ext cx="8382000" cy="2057400"/>
          </a:xfrm>
          <a:prstGeom prst="rect">
            <a:avLst/>
          </a:prstGeom>
        </p:spPr>
        <p:txBody>
          <a:bodyPr vert="horz" lIns="91440" tIns="45720" rIns="91440" bIns="45720" rtlCol="0">
            <a:normAutofit fontScale="25000" lnSpcReduction="20000"/>
          </a:bodyPr>
          <a:lstStyle/>
          <a:p>
            <a:pPr algn="ctr"/>
            <a:r>
              <a:rPr lang="en-US" sz="11200" b="1" dirty="0" smtClean="0">
                <a:solidFill>
                  <a:schemeClr val="bg1"/>
                </a:solidFill>
                <a:latin typeface="Trebuchet MS" pitchFamily="34" charset="0"/>
                <a:cs typeface="Arial"/>
              </a:rPr>
              <a:t>“It’s like a taboo I guess with all teachers, they just all say – you know, when they explain the paper they always say, ‘Don’t use Wikipedia.’” </a:t>
            </a:r>
            <a:r>
              <a:rPr lang="en-US" sz="7200" b="1" dirty="0" smtClean="0">
                <a:solidFill>
                  <a:schemeClr val="bg1"/>
                </a:solidFill>
                <a:latin typeface="Trebuchet MS" pitchFamily="34" charset="0"/>
                <a:cs typeface="Arial"/>
              </a:rPr>
              <a:t>(USU7, 0:33:05, Female, Age 19, Political Science)</a:t>
            </a:r>
            <a:endParaRPr kumimoji="0" lang="en-US" sz="7200" b="1" i="0" u="none" strike="noStrike" kern="1200" cap="none" spc="0" normalizeH="0" baseline="0" noProof="0" dirty="0">
              <a:ln>
                <a:noFill/>
              </a:ln>
              <a:solidFill>
                <a:schemeClr val="bg1"/>
              </a:solidFill>
              <a:effectLst/>
              <a:uLnTx/>
              <a:uFillTx/>
              <a:latin typeface="Arial"/>
              <a:ea typeface="+mn-ea"/>
              <a:cs typeface="Arial"/>
            </a:endParaRPr>
          </a:p>
        </p:txBody>
      </p:sp>
      <p:sp>
        <p:nvSpPr>
          <p:cNvPr id="6" name="TextBox 5"/>
          <p:cNvSpPr txBox="1"/>
          <p:nvPr/>
        </p:nvSpPr>
        <p:spPr>
          <a:xfrm>
            <a:off x="1600200" y="5021759"/>
            <a:ext cx="6248400" cy="769441"/>
          </a:xfrm>
          <a:prstGeom prst="rect">
            <a:avLst/>
          </a:prstGeom>
          <a:noFill/>
        </p:spPr>
        <p:txBody>
          <a:bodyPr wrap="square" rtlCol="0">
            <a:spAutoFit/>
          </a:bodyPr>
          <a:lstStyle/>
          <a:p>
            <a:r>
              <a:rPr lang="en-US" sz="4400" b="1" dirty="0" smtClean="0">
                <a:solidFill>
                  <a:schemeClr val="bg1"/>
                </a:solidFill>
                <a:latin typeface="Trebuchet MS" pitchFamily="34" charset="0"/>
                <a:cs typeface="Arial"/>
              </a:rPr>
              <a:t>Learning Black Market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ode\Downloads\origin_2844687403.jpg"/>
          <p:cNvPicPr>
            <a:picLocks noChangeAspect="1" noChangeArrowheads="1"/>
          </p:cNvPicPr>
          <p:nvPr/>
        </p:nvPicPr>
        <p:blipFill>
          <a:blip r:embed="rId3">
            <a:lum contrast="-40000"/>
          </a:blip>
          <a:srcRect t="20947" b="28310"/>
          <a:stretch>
            <a:fillRect/>
          </a:stretch>
        </p:blipFill>
        <p:spPr bwMode="auto">
          <a:xfrm>
            <a:off x="0" y="0"/>
            <a:ext cx="9144000" cy="6186626"/>
          </a:xfrm>
          <a:prstGeom prst="rect">
            <a:avLst/>
          </a:prstGeom>
          <a:noFill/>
        </p:spPr>
      </p:pic>
      <p:sp>
        <p:nvSpPr>
          <p:cNvPr id="58371" name="TextBox 5"/>
          <p:cNvSpPr txBox="1">
            <a:spLocks noChangeArrowheads="1"/>
          </p:cNvSpPr>
          <p:nvPr/>
        </p:nvSpPr>
        <p:spPr bwMode="auto">
          <a:xfrm>
            <a:off x="228600" y="533400"/>
            <a:ext cx="4800600" cy="2246769"/>
          </a:xfrm>
          <a:prstGeom prst="rect">
            <a:avLst/>
          </a:prstGeom>
          <a:noFill/>
          <a:ln w="9525">
            <a:noFill/>
            <a:miter lim="800000"/>
            <a:headEnd/>
            <a:tailEnd/>
          </a:ln>
        </p:spPr>
        <p:txBody>
          <a:bodyPr>
            <a:spAutoFit/>
          </a:bodyPr>
          <a:lstStyle/>
          <a:p>
            <a:r>
              <a:rPr lang="en-US" sz="2800" b="1" dirty="0">
                <a:solidFill>
                  <a:schemeClr val="bg1"/>
                </a:solidFill>
              </a:rPr>
              <a:t>The word “librarian” </a:t>
            </a:r>
            <a:r>
              <a:rPr lang="en-US" sz="2800" b="1" dirty="0" smtClean="0">
                <a:solidFill>
                  <a:schemeClr val="bg1"/>
                </a:solidFill>
              </a:rPr>
              <a:t>was mentioned once in original interviews by </a:t>
            </a:r>
            <a:r>
              <a:rPr lang="en-US" sz="2800" b="1" dirty="0">
                <a:solidFill>
                  <a:schemeClr val="bg1"/>
                </a:solidFill>
              </a:rPr>
              <a:t>Emerging Stage participants as a source of information</a:t>
            </a:r>
          </a:p>
        </p:txBody>
      </p:sp>
      <p:sp>
        <p:nvSpPr>
          <p:cNvPr id="58372" name="TextBox 6"/>
          <p:cNvSpPr txBox="1">
            <a:spLocks noChangeArrowheads="1"/>
          </p:cNvSpPr>
          <p:nvPr/>
        </p:nvSpPr>
        <p:spPr bwMode="auto">
          <a:xfrm>
            <a:off x="3995738" y="4114800"/>
            <a:ext cx="4953000" cy="1938992"/>
          </a:xfrm>
          <a:prstGeom prst="rect">
            <a:avLst/>
          </a:prstGeom>
          <a:noFill/>
          <a:ln w="9525">
            <a:noFill/>
            <a:miter lim="800000"/>
            <a:headEnd/>
            <a:tailEnd/>
          </a:ln>
        </p:spPr>
        <p:txBody>
          <a:bodyPr>
            <a:spAutoFit/>
          </a:bodyPr>
          <a:lstStyle/>
          <a:p>
            <a:r>
              <a:rPr lang="en-US" sz="2800" b="1" dirty="0">
                <a:solidFill>
                  <a:schemeClr val="bg1"/>
                </a:solidFill>
              </a:rPr>
              <a:t>One participant referred to “a lady in the library who helps you find things” </a:t>
            </a:r>
            <a:endParaRPr lang="en-US" sz="2800" b="1" dirty="0" smtClean="0">
              <a:solidFill>
                <a:schemeClr val="bg1"/>
              </a:solidFill>
            </a:endParaRPr>
          </a:p>
          <a:p>
            <a:r>
              <a:rPr lang="en-US" dirty="0" smtClean="0">
                <a:solidFill>
                  <a:schemeClr val="bg1"/>
                </a:solidFill>
              </a:rPr>
              <a:t>(USU5, 0:37:17, Male, Age 19, Systems Engineering)</a:t>
            </a:r>
            <a:endParaRPr lang="en-US" dirty="0">
              <a:solidFill>
                <a:schemeClr val="bg1"/>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ode\Downloads\origin_32325828.jpg"/>
          <p:cNvPicPr>
            <a:picLocks noChangeAspect="1" noChangeArrowheads="1"/>
          </p:cNvPicPr>
          <p:nvPr/>
        </p:nvPicPr>
        <p:blipFill>
          <a:blip r:embed="rId3"/>
          <a:srcRect t="8889"/>
          <a:stretch>
            <a:fillRect/>
          </a:stretch>
        </p:blipFill>
        <p:spPr bwMode="auto">
          <a:xfrm>
            <a:off x="0" y="0"/>
            <a:ext cx="9144000" cy="6248400"/>
          </a:xfrm>
          <a:prstGeom prst="rect">
            <a:avLst/>
          </a:prstGeom>
          <a:noFill/>
        </p:spPr>
      </p:pic>
      <p:sp>
        <p:nvSpPr>
          <p:cNvPr id="2" name="Title 1"/>
          <p:cNvSpPr>
            <a:spLocks noGrp="1"/>
          </p:cNvSpPr>
          <p:nvPr>
            <p:ph type="title" idx="4294967295"/>
          </p:nvPr>
        </p:nvSpPr>
        <p:spPr>
          <a:xfrm>
            <a:off x="609600" y="914400"/>
            <a:ext cx="7696200" cy="2971800"/>
          </a:xfrm>
        </p:spPr>
        <p:txBody>
          <a:bodyPr>
            <a:normAutofit/>
          </a:bodyPr>
          <a:lstStyle/>
          <a:p>
            <a:pPr algn="ctr"/>
            <a:r>
              <a:rPr lang="en-US" sz="6600" dirty="0" smtClean="0">
                <a:solidFill>
                  <a:schemeClr val="accent6"/>
                </a:solidFill>
              </a:rPr>
              <a:t>Engaging Constituents</a:t>
            </a:r>
            <a:endParaRPr lang="en-US" sz="6600" dirty="0">
              <a:solidFill>
                <a:schemeClr val="accent6"/>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2313" y="1371600"/>
            <a:ext cx="7772400" cy="3352800"/>
          </a:xfrm>
        </p:spPr>
        <p:txBody>
          <a:bodyPr/>
          <a:lstStyle/>
          <a:p>
            <a:pPr algn="ctr"/>
            <a:r>
              <a:rPr lang="en-US" dirty="0" smtClean="0"/>
              <a:t>Questions &amp; Discussion</a:t>
            </a:r>
          </a:p>
        </p:txBody>
      </p:sp>
      <p:sp>
        <p:nvSpPr>
          <p:cNvPr id="3" name="Content Placeholder 2"/>
          <p:cNvSpPr>
            <a:spLocks noGrp="1"/>
          </p:cNvSpPr>
          <p:nvPr>
            <p:ph type="body" idx="1"/>
          </p:nvPr>
        </p:nvSpPr>
        <p:spPr>
          <a:xfrm>
            <a:off x="646113" y="3564017"/>
            <a:ext cx="3544887" cy="1160383"/>
          </a:xfrm>
        </p:spPr>
        <p:txBody>
          <a:bodyPr/>
          <a:lstStyle/>
          <a:p>
            <a:pPr algn="ctr">
              <a:spcBef>
                <a:spcPts val="0"/>
              </a:spcBef>
            </a:pPr>
            <a:r>
              <a:rPr lang="en-US" dirty="0" smtClean="0"/>
              <a:t>Lynn Silipigni Connaway</a:t>
            </a:r>
            <a:br>
              <a:rPr lang="en-US" dirty="0" smtClean="0"/>
            </a:br>
            <a:r>
              <a:rPr lang="en-US" dirty="0" smtClean="0"/>
              <a:t>connawal@oclc.org</a:t>
            </a:r>
          </a:p>
          <a:p>
            <a:pPr algn="ctr">
              <a:spcBef>
                <a:spcPts val="0"/>
              </a:spcBef>
            </a:pPr>
            <a:r>
              <a:rPr lang="en-US" dirty="0" smtClean="0"/>
              <a:t>@</a:t>
            </a:r>
            <a:r>
              <a:rPr lang="en-US" dirty="0" err="1" smtClean="0"/>
              <a:t>LynnConnaway</a:t>
            </a:r>
            <a:endParaRPr lang="en-US" dirty="0"/>
          </a:p>
        </p:txBody>
      </p:sp>
      <p:sp>
        <p:nvSpPr>
          <p:cNvPr id="5" name="Content Placeholder 2"/>
          <p:cNvSpPr txBox="1">
            <a:spLocks/>
          </p:cNvSpPr>
          <p:nvPr/>
        </p:nvSpPr>
        <p:spPr>
          <a:xfrm>
            <a:off x="5257800" y="990600"/>
            <a:ext cx="3505200" cy="1500187"/>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7" name="Rectangle 6"/>
          <p:cNvSpPr/>
          <p:nvPr/>
        </p:nvSpPr>
        <p:spPr>
          <a:xfrm>
            <a:off x="5257800" y="3616404"/>
            <a:ext cx="2819400" cy="1107996"/>
          </a:xfrm>
          <a:prstGeom prst="rect">
            <a:avLst/>
          </a:prstGeom>
        </p:spPr>
        <p:txBody>
          <a:bodyPr wrap="square">
            <a:spAutoFit/>
          </a:bodyPr>
          <a:lstStyle/>
          <a:p>
            <a:pPr algn="ctr">
              <a:lnSpc>
                <a:spcPct val="110000"/>
              </a:lnSpc>
            </a:pPr>
            <a:r>
              <a:rPr lang="en-US" sz="2000" dirty="0" smtClean="0">
                <a:solidFill>
                  <a:schemeClr val="bg1"/>
                </a:solidFill>
              </a:rPr>
              <a:t>Donna Lanclos</a:t>
            </a:r>
          </a:p>
          <a:p>
            <a:pPr algn="ctr">
              <a:lnSpc>
                <a:spcPct val="110000"/>
              </a:lnSpc>
            </a:pPr>
            <a:r>
              <a:rPr lang="en-US" sz="2000" dirty="0" smtClean="0">
                <a:solidFill>
                  <a:schemeClr val="bg1"/>
                </a:solidFill>
              </a:rPr>
              <a:t>dlanclos@uncc.edu</a:t>
            </a:r>
          </a:p>
          <a:p>
            <a:pPr algn="ctr">
              <a:lnSpc>
                <a:spcPct val="110000"/>
              </a:lnSpc>
            </a:pPr>
            <a:r>
              <a:rPr lang="en-US" sz="2000" dirty="0" smtClean="0">
                <a:solidFill>
                  <a:schemeClr val="bg1"/>
                </a:solidFill>
              </a:rPr>
              <a:t>@</a:t>
            </a:r>
            <a:r>
              <a:rPr lang="en-US" sz="2000" dirty="0" err="1" smtClean="0">
                <a:solidFill>
                  <a:schemeClr val="bg1"/>
                </a:solidFill>
              </a:rPr>
              <a:t>DonnaLanclos</a:t>
            </a:r>
            <a:endParaRPr lang="en-US" sz="2000" dirty="0" smtClean="0">
              <a:solidFill>
                <a:schemeClr val="bg1"/>
              </a:solidFill>
            </a:endParaRPr>
          </a:p>
        </p:txBody>
      </p:sp>
      <p:sp>
        <p:nvSpPr>
          <p:cNvPr id="8" name="TextBox 7"/>
          <p:cNvSpPr txBox="1"/>
          <p:nvPr/>
        </p:nvSpPr>
        <p:spPr>
          <a:xfrm>
            <a:off x="5638800" y="4953000"/>
            <a:ext cx="2248819" cy="1015663"/>
          </a:xfrm>
          <a:prstGeom prst="rect">
            <a:avLst/>
          </a:prstGeom>
          <a:noFill/>
        </p:spPr>
        <p:txBody>
          <a:bodyPr wrap="square" rtlCol="0">
            <a:spAutoFit/>
          </a:bodyPr>
          <a:lstStyle/>
          <a:p>
            <a:pPr algn="ctr"/>
            <a:r>
              <a:rPr lang="en-US" sz="2000" dirty="0" smtClean="0">
                <a:solidFill>
                  <a:schemeClr val="bg1"/>
                </a:solidFill>
              </a:rPr>
              <a:t>Erin Hood</a:t>
            </a:r>
          </a:p>
          <a:p>
            <a:pPr algn="ctr"/>
            <a:r>
              <a:rPr lang="en-US" sz="2000" dirty="0" smtClean="0">
                <a:solidFill>
                  <a:schemeClr val="bg1"/>
                </a:solidFill>
              </a:rPr>
              <a:t>hoode@oclc.org</a:t>
            </a:r>
          </a:p>
          <a:p>
            <a:pPr algn="ctr"/>
            <a:r>
              <a:rPr lang="en-US" sz="2000" dirty="0" smtClean="0">
                <a:solidFill>
                  <a:schemeClr val="bg1"/>
                </a:solidFill>
              </a:rPr>
              <a:t>@ErinMHood1</a:t>
            </a:r>
            <a:endParaRPr lang="en-US" sz="2000" dirty="0">
              <a:solidFill>
                <a:schemeClr val="bg1"/>
              </a:solidFill>
            </a:endParaRPr>
          </a:p>
        </p:txBody>
      </p:sp>
      <p:sp>
        <p:nvSpPr>
          <p:cNvPr id="9" name="Rectangle 8"/>
          <p:cNvSpPr/>
          <p:nvPr/>
        </p:nvSpPr>
        <p:spPr>
          <a:xfrm>
            <a:off x="646113" y="4810036"/>
            <a:ext cx="3505200" cy="1323439"/>
          </a:xfrm>
          <a:prstGeom prst="rect">
            <a:avLst/>
          </a:prstGeom>
        </p:spPr>
        <p:txBody>
          <a:bodyPr wrap="square">
            <a:spAutoFit/>
          </a:bodyPr>
          <a:lstStyle/>
          <a:p>
            <a:pPr lvl="0" algn="ctr">
              <a:defRPr/>
            </a:pPr>
            <a:r>
              <a:rPr lang="en-US" sz="2000" dirty="0" smtClean="0">
                <a:solidFill>
                  <a:schemeClr val="bg1"/>
                </a:solidFill>
                <a:cs typeface="Arial"/>
              </a:rPr>
              <a:t>David White</a:t>
            </a:r>
          </a:p>
          <a:p>
            <a:pPr algn="ctr"/>
            <a:r>
              <a:rPr lang="en-US" sz="2000" dirty="0" smtClean="0">
                <a:solidFill>
                  <a:schemeClr val="bg1"/>
                </a:solidFill>
                <a:cs typeface="Arial"/>
              </a:rPr>
              <a:t>david.white@conted.ox.ac.uk  </a:t>
            </a:r>
          </a:p>
          <a:p>
            <a:pPr algn="ctr"/>
            <a:r>
              <a:rPr lang="en-US" sz="2000" dirty="0" smtClean="0">
                <a:solidFill>
                  <a:schemeClr val="bg1"/>
                </a:solidFill>
                <a:cs typeface="Arial"/>
              </a:rPr>
              <a:t>@</a:t>
            </a:r>
            <a:r>
              <a:rPr lang="en-US" sz="2000" dirty="0" err="1" smtClean="0">
                <a:solidFill>
                  <a:schemeClr val="bg1"/>
                </a:solidFill>
                <a:cs typeface="Arial"/>
              </a:rPr>
              <a:t>daveowhite</a:t>
            </a:r>
            <a:endParaRPr lang="en-US" sz="2000" dirty="0" smtClean="0">
              <a:solidFill>
                <a:schemeClr val="bg1"/>
              </a:solidFill>
              <a:cs typeface="Arial"/>
            </a:endParaRPr>
          </a:p>
          <a:p>
            <a:endParaRPr lang="en-US" sz="2000" dirty="0" smtClean="0">
              <a:solidFill>
                <a:schemeClr val="bg1"/>
              </a:solidFill>
              <a:cs typeface="Aria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7" name="Content Placeholder 6"/>
          <p:cNvSpPr>
            <a:spLocks noGrp="1"/>
          </p:cNvSpPr>
          <p:nvPr>
            <p:ph idx="4294967295"/>
          </p:nvPr>
        </p:nvSpPr>
        <p:spPr>
          <a:xfrm>
            <a:off x="76200" y="838200"/>
            <a:ext cx="8839200" cy="5486400"/>
          </a:xfrm>
        </p:spPr>
        <p:txBody>
          <a:bodyPr>
            <a:noAutofit/>
          </a:bodyPr>
          <a:lstStyle/>
          <a:p>
            <a:pPr>
              <a:buNone/>
            </a:pPr>
            <a:r>
              <a:rPr lang="en-US" sz="1400" dirty="0" smtClean="0"/>
              <a:t> Connaway, Lynn Silipigni, Donna Lanclos, and Erin M. Hood. “‘I find Google a lot easier than going to the library website.’ Imagine Ways to Innovate and Inspire Students to Use the Academic Library.” </a:t>
            </a:r>
            <a:r>
              <a:rPr lang="en-US" sz="1400" i="1" dirty="0" smtClean="0"/>
              <a:t>Proceedings of the Association of College &amp; Research Libraries (ACRL) 2013 conference, April 10-13, 2013, Indianapolis, IN, </a:t>
            </a:r>
            <a:r>
              <a:rPr lang="en-US" sz="1400" dirty="0" smtClean="0"/>
              <a:t>2013, </a:t>
            </a:r>
            <a:r>
              <a:rPr lang="en-US" sz="1400" u="sng" dirty="0" smtClean="0">
                <a:solidFill>
                  <a:schemeClr val="accent2"/>
                </a:solidFill>
                <a:hlinkClick r:id="rId3"/>
              </a:rPr>
              <a:t>http://www.ala.org/acrl/sites/ala.org.acrl/files/content/conferences/confsandpreconfs/2013/papers/Connaway_Google.pdf</a:t>
            </a:r>
            <a:r>
              <a:rPr lang="en-US" sz="1400" dirty="0" smtClean="0"/>
              <a:t>. </a:t>
            </a:r>
          </a:p>
          <a:p>
            <a:pPr>
              <a:buNone/>
            </a:pPr>
            <a:r>
              <a:rPr lang="en-US" sz="1400" dirty="0" smtClean="0"/>
              <a:t>Connaway, Lynn Silipigni, Donna Lanclos, David White, Alison Le Cornu, and Erin M. Hood. “User-centered Decision Making: A New Model for Developing Academic Library Services and Systems.” </a:t>
            </a:r>
            <a:r>
              <a:rPr lang="en-US" sz="1400" i="1" dirty="0" smtClean="0"/>
              <a:t>IFLA Journal 39</a:t>
            </a:r>
            <a:r>
              <a:rPr lang="en-US" sz="1400" dirty="0" smtClean="0"/>
              <a:t>, no. 1 (2013): 30-36. </a:t>
            </a:r>
            <a:r>
              <a:rPr lang="en-US" sz="1400" dirty="0" smtClean="0">
                <a:hlinkClick r:id="rId4"/>
              </a:rPr>
              <a:t>http://www.ifla.org/files/assets/hq/publications/ifla-journal/ifla-journal-39-1_2013.pdf</a:t>
            </a:r>
            <a:r>
              <a:rPr lang="en-US" sz="1400" dirty="0" smtClean="0"/>
              <a:t>.</a:t>
            </a:r>
          </a:p>
          <a:p>
            <a:pPr>
              <a:buNone/>
            </a:pPr>
            <a:r>
              <a:rPr lang="en-US" sz="1400" dirty="0" smtClean="0">
                <a:solidFill>
                  <a:schemeClr val="accent2"/>
                </a:solidFill>
              </a:rPr>
              <a:t> </a:t>
            </a:r>
            <a:r>
              <a:rPr lang="en-US" sz="1400" dirty="0" smtClean="0"/>
              <a:t>Connaway, Lynn Silipigni, David White, Donna Lanclos, and Alison Le Cornu. “Visitors and Residents: What Motivates Engagement with the Digital Information Environment?” </a:t>
            </a:r>
            <a:r>
              <a:rPr lang="en-US" sz="1400" i="1" dirty="0" smtClean="0"/>
              <a:t>Information Research</a:t>
            </a:r>
            <a:r>
              <a:rPr lang="en-US" sz="1400" dirty="0" smtClean="0"/>
              <a:t> </a:t>
            </a:r>
            <a:r>
              <a:rPr lang="en-US" sz="1400" i="1" dirty="0" smtClean="0"/>
              <a:t>18</a:t>
            </a:r>
            <a:r>
              <a:rPr lang="en-US" sz="1400" dirty="0" smtClean="0"/>
              <a:t>, no. 1 (2013), </a:t>
            </a:r>
            <a:r>
              <a:rPr lang="en-US" sz="1400" u="sng" dirty="0" smtClean="0">
                <a:solidFill>
                  <a:schemeClr val="accent2"/>
                </a:solidFill>
                <a:hlinkClick r:id="rId5"/>
              </a:rPr>
              <a:t>http://informationr.net/ir/18-1/infres181.html</a:t>
            </a:r>
            <a:r>
              <a:rPr lang="en-US" sz="1400" dirty="0" smtClean="0"/>
              <a:t>.</a:t>
            </a:r>
          </a:p>
          <a:p>
            <a:pPr>
              <a:buNone/>
            </a:pPr>
            <a:r>
              <a:rPr lang="en-US" sz="1400" dirty="0" smtClean="0"/>
              <a:t>White, David. “Visitors and Residents Mapping Process: The Video.” </a:t>
            </a:r>
            <a:r>
              <a:rPr lang="en-US" sz="1400" i="1" dirty="0" smtClean="0"/>
              <a:t>TALL Blog: Online Education with the University of Oxford</a:t>
            </a:r>
            <a:r>
              <a:rPr lang="en-US" sz="1400" dirty="0" smtClean="0"/>
              <a:t>, June 5, 2013, </a:t>
            </a:r>
            <a:r>
              <a:rPr lang="en-US" sz="1400" dirty="0" smtClean="0">
                <a:hlinkClick r:id="rId6"/>
              </a:rPr>
              <a:t>http://tallblog.conted.ox.ac.uk/index.php/2013/06/05/vandrmapping/</a:t>
            </a:r>
            <a:r>
              <a:rPr lang="en-US" sz="1400" dirty="0" smtClean="0"/>
              <a:t>.</a:t>
            </a:r>
          </a:p>
          <a:p>
            <a:pPr marL="225425" indent="-225425">
              <a:buNone/>
            </a:pPr>
            <a:r>
              <a:rPr lang="en-US" sz="1400" dirty="0" smtClean="0"/>
              <a:t>White, David S., and Lynn Silipigni Connaway. </a:t>
            </a:r>
            <a:r>
              <a:rPr lang="en-US" sz="1400" i="1" dirty="0" smtClean="0"/>
              <a:t>Visitors &amp; Residents: What Motivates Engagement with the Digital Information Environment.</a:t>
            </a:r>
            <a:r>
              <a:rPr lang="en-US" sz="1400" dirty="0" smtClean="0"/>
              <a:t> 2011-2012. Funded by JISC, OCLC, and Oxford University. </a:t>
            </a:r>
            <a:r>
              <a:rPr lang="en-US" sz="1400" u="sng" dirty="0" smtClean="0">
                <a:hlinkClick r:id="rId7"/>
              </a:rPr>
              <a:t>http://www.oclc.org/research/activities/vandr/</a:t>
            </a:r>
            <a:r>
              <a:rPr lang="en-US" sz="1400" dirty="0" smtClean="0"/>
              <a:t>. </a:t>
            </a:r>
          </a:p>
          <a:p>
            <a:pPr marL="225425" lvl="2" indent="-225425">
              <a:buNone/>
            </a:pPr>
            <a:r>
              <a:rPr lang="en-US" sz="1400" dirty="0" smtClean="0">
                <a:latin typeface="Arial" pitchFamily="34" charset="0"/>
                <a:cs typeface="Arial" pitchFamily="34" charset="0"/>
              </a:rPr>
              <a:t>White, David S., and Alison Le Cornu, A. “Visitors and Residents: A  New Typology for Online Engagement.”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16, no. 9 (2011).  </a:t>
            </a:r>
            <a:r>
              <a:rPr lang="en-US" sz="1400" u="sng" dirty="0" smtClean="0">
                <a:latin typeface="Arial" pitchFamily="34" charset="0"/>
                <a:cs typeface="Arial" pitchFamily="34" charset="0"/>
                <a:hlinkClick r:id="rId8"/>
              </a:rPr>
              <a:t>http://firstmonday.org/htbin/cgiwrap/bin/ojs/index.php/fm/article/viewArticle/3171/3049</a:t>
            </a:r>
            <a:r>
              <a:rPr lang="en-US" sz="1400" dirty="0" smtClean="0">
                <a:latin typeface="Arial" pitchFamily="34" charset="0"/>
                <a:cs typeface="Arial" pitchFamily="34" charset="0"/>
              </a:rPr>
              <a:t>.</a:t>
            </a:r>
          </a:p>
          <a:p>
            <a:pPr>
              <a:buNone/>
            </a:pPr>
            <a:endParaRPr lang="en-US" sz="1400" dirty="0" smtClean="0"/>
          </a:p>
          <a:p>
            <a:pPr>
              <a:buNone/>
            </a:pPr>
            <a:r>
              <a:rPr lang="en-US" sz="1400" dirty="0" smtClean="0"/>
              <a:t> </a:t>
            </a:r>
            <a:endParaRPr lang="en-US" sz="1400" dirty="0">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905000"/>
            <a:ext cx="4343400" cy="4495800"/>
          </a:xfrm>
        </p:spPr>
        <p:txBody>
          <a:bodyPr>
            <a:noAutofit/>
          </a:bodyPr>
          <a:lstStyle/>
          <a:p>
            <a:pPr marL="0" indent="0" eaLnBrk="1" hangingPunct="1">
              <a:lnSpc>
                <a:spcPct val="80000"/>
              </a:lnSpc>
              <a:spcBef>
                <a:spcPts val="600"/>
              </a:spcBef>
              <a:buNone/>
            </a:pPr>
            <a:r>
              <a:rPr lang="en-US" sz="2400" dirty="0" smtClean="0"/>
              <a:t>Partners</a:t>
            </a:r>
          </a:p>
          <a:p>
            <a:pPr lvl="1">
              <a:lnSpc>
                <a:spcPct val="100000"/>
              </a:lnSpc>
              <a:spcBef>
                <a:spcPts val="0"/>
              </a:spcBef>
              <a:buFontTx/>
              <a:buChar char="•"/>
            </a:pPr>
            <a:r>
              <a:rPr lang="en-US" sz="2000" dirty="0" smtClean="0"/>
              <a:t>JISC (UK funding body)</a:t>
            </a:r>
            <a:br>
              <a:rPr lang="en-US" sz="2000" dirty="0" smtClean="0"/>
            </a:br>
            <a:endParaRPr lang="en-US" sz="2000" dirty="0" smtClean="0"/>
          </a:p>
          <a:p>
            <a:pPr lvl="1">
              <a:lnSpc>
                <a:spcPct val="100000"/>
              </a:lnSpc>
              <a:spcBef>
                <a:spcPts val="0"/>
              </a:spcBef>
              <a:buFontTx/>
              <a:buChar char="•"/>
            </a:pPr>
            <a:r>
              <a:rPr lang="en-US" sz="2000" dirty="0" smtClean="0"/>
              <a:t>OCLC</a:t>
            </a:r>
          </a:p>
          <a:p>
            <a:pPr lvl="2">
              <a:lnSpc>
                <a:spcPct val="100000"/>
              </a:lnSpc>
              <a:spcBef>
                <a:spcPts val="0"/>
              </a:spcBef>
            </a:pPr>
            <a:r>
              <a:rPr lang="en-GB" sz="1800" dirty="0" smtClean="0"/>
              <a:t>Lynn Silipigni Connaway, Ph.D.</a:t>
            </a:r>
          </a:p>
          <a:p>
            <a:pPr lvl="2">
              <a:lnSpc>
                <a:spcPct val="100000"/>
              </a:lnSpc>
              <a:spcBef>
                <a:spcPts val="0"/>
              </a:spcBef>
            </a:pPr>
            <a:r>
              <a:rPr lang="en-GB" sz="1800" dirty="0" smtClean="0"/>
              <a:t>Erin M. Hood, M.L.I.S.</a:t>
            </a:r>
            <a:br>
              <a:rPr lang="en-GB" sz="1800" dirty="0" smtClean="0"/>
            </a:br>
            <a:endParaRPr lang="en-GB" sz="1800" dirty="0" smtClean="0"/>
          </a:p>
          <a:p>
            <a:pPr lvl="1">
              <a:lnSpc>
                <a:spcPct val="100000"/>
              </a:lnSpc>
              <a:spcBef>
                <a:spcPts val="0"/>
              </a:spcBef>
              <a:buFontTx/>
              <a:buChar char="•"/>
            </a:pPr>
            <a:r>
              <a:rPr lang="en-US" sz="2000" dirty="0" smtClean="0"/>
              <a:t>Oxford University</a:t>
            </a:r>
          </a:p>
          <a:p>
            <a:pPr lvl="2">
              <a:lnSpc>
                <a:spcPct val="100000"/>
              </a:lnSpc>
              <a:spcBef>
                <a:spcPts val="0"/>
              </a:spcBef>
            </a:pPr>
            <a:r>
              <a:rPr lang="en-US" sz="1800" dirty="0" smtClean="0"/>
              <a:t>David White </a:t>
            </a:r>
          </a:p>
          <a:p>
            <a:pPr lvl="2">
              <a:lnSpc>
                <a:spcPct val="100000"/>
              </a:lnSpc>
              <a:spcBef>
                <a:spcPts val="0"/>
              </a:spcBef>
            </a:pPr>
            <a:r>
              <a:rPr lang="en-US" sz="1800" dirty="0" smtClean="0"/>
              <a:t>Alison Le Cornu, Ph.D.</a:t>
            </a:r>
            <a:br>
              <a:rPr lang="en-US" sz="1800" dirty="0" smtClean="0"/>
            </a:br>
            <a:endParaRPr lang="en-US" sz="1800" dirty="0" smtClean="0"/>
          </a:p>
          <a:p>
            <a:pPr lvl="1">
              <a:lnSpc>
                <a:spcPct val="100000"/>
              </a:lnSpc>
              <a:spcBef>
                <a:spcPts val="0"/>
              </a:spcBef>
              <a:buFontTx/>
              <a:buChar char="•"/>
            </a:pPr>
            <a:r>
              <a:rPr lang="en-US" sz="2000" dirty="0" smtClean="0"/>
              <a:t>University of North Carolina, Charlotte</a:t>
            </a:r>
          </a:p>
          <a:p>
            <a:pPr lvl="2">
              <a:lnSpc>
                <a:spcPct val="100000"/>
              </a:lnSpc>
              <a:spcBef>
                <a:spcPts val="0"/>
              </a:spcBef>
            </a:pPr>
            <a:r>
              <a:rPr lang="en-US" sz="1800" dirty="0" smtClean="0"/>
              <a:t>Donna Lanclos, Ph.D.</a:t>
            </a:r>
          </a:p>
        </p:txBody>
      </p:sp>
      <p:sp>
        <p:nvSpPr>
          <p:cNvPr id="40961" name="Title 1"/>
          <p:cNvSpPr>
            <a:spLocks noGrp="1"/>
          </p:cNvSpPr>
          <p:nvPr>
            <p:ph type="title"/>
          </p:nvPr>
        </p:nvSpPr>
        <p:spPr>
          <a:xfrm>
            <a:off x="228600" y="304800"/>
            <a:ext cx="8702040" cy="914400"/>
          </a:xfrm>
        </p:spPr>
        <p:txBody>
          <a:bodyPr>
            <a:normAutofit/>
          </a:bodyPr>
          <a:lstStyle/>
          <a:p>
            <a:pPr eaLnBrk="1" hangingPunct="1"/>
            <a:r>
              <a:rPr lang="en-GB" sz="2200" dirty="0" smtClean="0"/>
              <a:t>Visitors and Residents: </a:t>
            </a:r>
            <a:br>
              <a:rPr lang="en-GB" sz="2200" dirty="0" smtClean="0"/>
            </a:br>
            <a:r>
              <a:rPr lang="en-GB" sz="2200" dirty="0" smtClean="0"/>
              <a:t>What motivates engagement with the digital information environment?</a:t>
            </a:r>
            <a:endParaRPr lang="en-US" sz="2200" dirty="0" smtClean="0"/>
          </a:p>
        </p:txBody>
      </p:sp>
      <p:pic>
        <p:nvPicPr>
          <p:cNvPr id="1026" name="Picture 2" descr="C:\Users\hoode\Downloads\large_712710373.jpg"/>
          <p:cNvPicPr>
            <a:picLocks noChangeAspect="1" noChangeArrowheads="1"/>
          </p:cNvPicPr>
          <p:nvPr/>
        </p:nvPicPr>
        <p:blipFill>
          <a:blip r:embed="rId3"/>
          <a:srcRect l="39443"/>
          <a:stretch>
            <a:fillRect/>
          </a:stretch>
        </p:blipFill>
        <p:spPr bwMode="auto">
          <a:xfrm>
            <a:off x="4953000" y="1676400"/>
            <a:ext cx="3977640" cy="4368269"/>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Project Phases</a:t>
            </a:r>
          </a:p>
        </p:txBody>
      </p:sp>
      <p:sp>
        <p:nvSpPr>
          <p:cNvPr id="53250" name="Content Placeholder 2"/>
          <p:cNvSpPr>
            <a:spLocks noGrp="1"/>
          </p:cNvSpPr>
          <p:nvPr>
            <p:ph idx="4294967295"/>
          </p:nvPr>
        </p:nvSpPr>
        <p:spPr>
          <a:xfrm>
            <a:off x="304800" y="762000"/>
            <a:ext cx="6053138" cy="5486400"/>
          </a:xfrm>
        </p:spPr>
        <p:txBody>
          <a:bodyPr>
            <a:noAutofit/>
          </a:bodyPr>
          <a:lstStyle/>
          <a:p>
            <a:pPr lvl="0">
              <a:lnSpc>
                <a:spcPct val="100000"/>
              </a:lnSpc>
              <a:spcBef>
                <a:spcPts val="600"/>
              </a:spcBef>
              <a:buNone/>
            </a:pPr>
            <a:r>
              <a:rPr lang="en-US" sz="2000" dirty="0" smtClean="0"/>
              <a:t>Phase 1</a:t>
            </a:r>
          </a:p>
          <a:p>
            <a:pPr lvl="1">
              <a:lnSpc>
                <a:spcPct val="100000"/>
              </a:lnSpc>
              <a:spcBef>
                <a:spcPts val="600"/>
              </a:spcBef>
            </a:pPr>
            <a:r>
              <a:rPr lang="en-US" sz="1800" dirty="0" smtClean="0"/>
              <a:t>Interviewed </a:t>
            </a:r>
            <a:r>
              <a:rPr lang="en-GB" sz="1800" dirty="0" smtClean="0"/>
              <a:t>31 (16 US/15 UK) </a:t>
            </a:r>
            <a:r>
              <a:rPr lang="en-GB" sz="1800" b="1" dirty="0" smtClean="0"/>
              <a:t>Emerging</a:t>
            </a:r>
            <a:r>
              <a:rPr lang="en-GB" sz="1800" dirty="0" smtClean="0"/>
              <a:t> educational stage individuals</a:t>
            </a:r>
          </a:p>
          <a:p>
            <a:pPr lvl="2">
              <a:lnSpc>
                <a:spcPct val="100000"/>
              </a:lnSpc>
              <a:spcBef>
                <a:spcPts val="600"/>
              </a:spcBef>
            </a:pPr>
            <a:r>
              <a:rPr lang="en-GB" dirty="0" smtClean="0"/>
              <a:t>Last year of secondary/high school &amp; first year of university</a:t>
            </a:r>
          </a:p>
          <a:p>
            <a:pPr lvl="2">
              <a:lnSpc>
                <a:spcPct val="100000"/>
              </a:lnSpc>
              <a:spcBef>
                <a:spcPts val="600"/>
              </a:spcBef>
            </a:pPr>
            <a:r>
              <a:rPr lang="en-GB" dirty="0" smtClean="0"/>
              <a:t> Majority of students aged 18 &amp; 19 with a few outliers </a:t>
            </a:r>
            <a:endParaRPr lang="en-US" dirty="0" smtClean="0"/>
          </a:p>
          <a:p>
            <a:pPr lvl="0">
              <a:lnSpc>
                <a:spcPct val="100000"/>
              </a:lnSpc>
              <a:spcBef>
                <a:spcPts val="600"/>
              </a:spcBef>
              <a:buNone/>
            </a:pPr>
            <a:r>
              <a:rPr lang="en-US" sz="2000" dirty="0" smtClean="0"/>
              <a:t>Phase 2</a:t>
            </a:r>
          </a:p>
          <a:p>
            <a:pPr marL="685800" lvl="2">
              <a:lnSpc>
                <a:spcPct val="100000"/>
              </a:lnSpc>
              <a:spcBef>
                <a:spcPts val="600"/>
              </a:spcBef>
            </a:pPr>
            <a:r>
              <a:rPr lang="en-US" dirty="0" smtClean="0"/>
              <a:t>Interviewed</a:t>
            </a:r>
          </a:p>
          <a:p>
            <a:pPr marL="1143000" lvl="3">
              <a:lnSpc>
                <a:spcPct val="100000"/>
              </a:lnSpc>
              <a:spcBef>
                <a:spcPts val="600"/>
              </a:spcBef>
            </a:pPr>
            <a:r>
              <a:rPr lang="en-GB" dirty="0" smtClean="0"/>
              <a:t>10 (5 US/5 UK) </a:t>
            </a:r>
            <a:r>
              <a:rPr lang="en-GB" b="1" dirty="0" smtClean="0"/>
              <a:t>Establishing </a:t>
            </a:r>
            <a:r>
              <a:rPr lang="en-US" dirty="0" smtClean="0"/>
              <a:t>second/third year undergraduate)</a:t>
            </a:r>
            <a:r>
              <a:rPr lang="en-GB" dirty="0" smtClean="0"/>
              <a:t>, </a:t>
            </a:r>
          </a:p>
          <a:p>
            <a:pPr marL="1143000" lvl="3">
              <a:lnSpc>
                <a:spcPct val="100000"/>
              </a:lnSpc>
              <a:spcBef>
                <a:spcPts val="600"/>
              </a:spcBef>
            </a:pPr>
            <a:r>
              <a:rPr lang="en-GB" dirty="0" smtClean="0"/>
              <a:t>10 (5 US/5 UK) </a:t>
            </a:r>
            <a:r>
              <a:rPr lang="en-GB" b="1" dirty="0" smtClean="0"/>
              <a:t>Embedding</a:t>
            </a:r>
            <a:r>
              <a:rPr lang="en-GB" dirty="0" smtClean="0"/>
              <a:t> </a:t>
            </a:r>
            <a:r>
              <a:rPr lang="en-US" dirty="0" smtClean="0"/>
              <a:t>(postgraduates, PhD students),</a:t>
            </a:r>
            <a:r>
              <a:rPr lang="en-GB" dirty="0" smtClean="0"/>
              <a:t> &amp; </a:t>
            </a:r>
          </a:p>
          <a:p>
            <a:pPr marL="1143000" lvl="3">
              <a:lnSpc>
                <a:spcPct val="100000"/>
              </a:lnSpc>
              <a:spcBef>
                <a:spcPts val="600"/>
              </a:spcBef>
            </a:pPr>
            <a:r>
              <a:rPr lang="en-GB" dirty="0" smtClean="0"/>
              <a:t>10 (5 US/5 UK) </a:t>
            </a:r>
            <a:r>
              <a:rPr lang="en-GB" b="1" dirty="0" smtClean="0"/>
              <a:t>Experienced </a:t>
            </a:r>
            <a:r>
              <a:rPr lang="en-GB" dirty="0" smtClean="0"/>
              <a:t>(</a:t>
            </a:r>
            <a:r>
              <a:rPr lang="en-US" dirty="0" smtClean="0"/>
              <a:t>Scholars)</a:t>
            </a:r>
            <a:r>
              <a:rPr lang="en-GB" dirty="0" smtClean="0"/>
              <a:t> stages </a:t>
            </a:r>
          </a:p>
          <a:p>
            <a:pPr marL="1143000" lvl="3">
              <a:lnSpc>
                <a:spcPct val="100000"/>
              </a:lnSpc>
              <a:spcBef>
                <a:spcPts val="600"/>
              </a:spcBef>
            </a:pPr>
            <a:r>
              <a:rPr lang="en-GB" dirty="0" smtClean="0"/>
              <a:t>Some Phase 1 participants agreed to submit  monthly diaries </a:t>
            </a:r>
            <a:endParaRPr lang="en-US" dirty="0" smtClean="0"/>
          </a:p>
        </p:txBody>
      </p:sp>
      <p:pic>
        <p:nvPicPr>
          <p:cNvPr id="1026" name="Picture 2" descr="C:\Users\hoode\AppData\Local\Temp\MP900442359.JPG"/>
          <p:cNvPicPr>
            <a:picLocks noChangeAspect="1" noChangeArrowheads="1"/>
          </p:cNvPicPr>
          <p:nvPr/>
        </p:nvPicPr>
        <p:blipFill>
          <a:blip r:embed="rId3" cstate="print"/>
          <a:srcRect/>
          <a:stretch>
            <a:fillRect/>
          </a:stretch>
        </p:blipFill>
        <p:spPr bwMode="auto">
          <a:xfrm>
            <a:off x="6662225" y="685800"/>
            <a:ext cx="2481775" cy="55626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Phases, cont.</a:t>
            </a:r>
            <a:endParaRPr lang="en-US" dirty="0"/>
          </a:p>
        </p:txBody>
      </p:sp>
      <p:sp>
        <p:nvSpPr>
          <p:cNvPr id="3" name="Content Placeholder 2"/>
          <p:cNvSpPr>
            <a:spLocks noGrp="1"/>
          </p:cNvSpPr>
          <p:nvPr>
            <p:ph idx="4294967295"/>
          </p:nvPr>
        </p:nvSpPr>
        <p:spPr>
          <a:xfrm>
            <a:off x="381000" y="1214438"/>
            <a:ext cx="4289425" cy="4462554"/>
          </a:xfrm>
        </p:spPr>
        <p:txBody>
          <a:bodyPr>
            <a:normAutofit/>
          </a:bodyPr>
          <a:lstStyle/>
          <a:p>
            <a:pPr lvl="0">
              <a:lnSpc>
                <a:spcPct val="100000"/>
              </a:lnSpc>
              <a:buNone/>
            </a:pPr>
            <a:r>
              <a:rPr lang="en-US" dirty="0" smtClean="0"/>
              <a:t>Phase 3</a:t>
            </a:r>
          </a:p>
          <a:p>
            <a:pPr lvl="1">
              <a:lnSpc>
                <a:spcPct val="100000"/>
              </a:lnSpc>
            </a:pPr>
            <a:r>
              <a:rPr lang="en-GB" dirty="0" smtClean="0"/>
              <a:t>Interviewed second group of 6 students in the </a:t>
            </a:r>
            <a:r>
              <a:rPr lang="en-GB" b="1" dirty="0" smtClean="0"/>
              <a:t>Emerging</a:t>
            </a:r>
            <a:r>
              <a:rPr lang="en-GB" dirty="0" smtClean="0"/>
              <a:t> stage </a:t>
            </a:r>
          </a:p>
          <a:p>
            <a:pPr lvl="0">
              <a:lnSpc>
                <a:spcPct val="100000"/>
              </a:lnSpc>
              <a:buNone/>
            </a:pPr>
            <a:r>
              <a:rPr lang="en-GB" dirty="0" smtClean="0"/>
              <a:t>Phase 4</a:t>
            </a:r>
          </a:p>
          <a:p>
            <a:pPr lvl="1">
              <a:lnSpc>
                <a:spcPct val="100000"/>
              </a:lnSpc>
            </a:pPr>
            <a:r>
              <a:rPr lang="en-US" dirty="0" smtClean="0"/>
              <a:t>In-depth survey </a:t>
            </a:r>
          </a:p>
          <a:p>
            <a:pPr lvl="2">
              <a:lnSpc>
                <a:spcPct val="100000"/>
              </a:lnSpc>
            </a:pPr>
            <a:r>
              <a:rPr lang="en-US" sz="2000" dirty="0" smtClean="0"/>
              <a:t>50 participants from each educational stage in both US &amp; UK</a:t>
            </a:r>
          </a:p>
          <a:p>
            <a:pPr lvl="1">
              <a:lnSpc>
                <a:spcPct val="100000"/>
              </a:lnSpc>
            </a:pPr>
            <a:r>
              <a:rPr lang="en-US" dirty="0" smtClean="0"/>
              <a:t> Code, analyze, &amp; compare data</a:t>
            </a:r>
          </a:p>
          <a:p>
            <a:pPr>
              <a:lnSpc>
                <a:spcPct val="100000"/>
              </a:lnSpc>
            </a:pPr>
            <a:endParaRPr lang="en-US" sz="1800" dirty="0"/>
          </a:p>
        </p:txBody>
      </p:sp>
      <p:sp>
        <p:nvSpPr>
          <p:cNvPr id="4" name="TextBox 3"/>
          <p:cNvSpPr txBox="1"/>
          <p:nvPr/>
        </p:nvSpPr>
        <p:spPr>
          <a:xfrm>
            <a:off x="8305800" y="5181600"/>
            <a:ext cx="304800" cy="495392"/>
          </a:xfrm>
          <a:prstGeom prst="rect">
            <a:avLst/>
          </a:prstGeom>
          <a:noFill/>
        </p:spPr>
        <p:txBody>
          <a:bodyPr wrap="square" rtlCol="0">
            <a:spAutoFit/>
          </a:bodyPr>
          <a:lstStyle/>
          <a:p>
            <a:pPr defTabSz="914400" fontAlgn="base">
              <a:lnSpc>
                <a:spcPct val="120000"/>
              </a:lnSpc>
              <a:spcBef>
                <a:spcPct val="50000"/>
              </a:spcBef>
              <a:spcAft>
                <a:spcPct val="0"/>
              </a:spcAft>
            </a:pPr>
            <a:r>
              <a:rPr lang="en-US" sz="2400" b="1" dirty="0" smtClean="0">
                <a:solidFill>
                  <a:srgbClr val="FFFFFF"/>
                </a:solidFill>
              </a:rPr>
              <a:t>4</a:t>
            </a:r>
            <a:endParaRPr lang="en-US" sz="2400" b="1" dirty="0">
              <a:solidFill>
                <a:srgbClr val="FFFFFF"/>
              </a:solidFill>
            </a:endParaRPr>
          </a:p>
        </p:txBody>
      </p:sp>
      <p:pic>
        <p:nvPicPr>
          <p:cNvPr id="2050" name="Picture 2" descr="C:\Users\hoode\AppData\Local\Temp\MP900427683.JPG"/>
          <p:cNvPicPr>
            <a:picLocks noChangeAspect="1" noChangeArrowheads="1"/>
          </p:cNvPicPr>
          <p:nvPr/>
        </p:nvPicPr>
        <p:blipFill>
          <a:blip r:embed="rId3" cstate="print"/>
          <a:srcRect/>
          <a:stretch>
            <a:fillRect/>
          </a:stretch>
        </p:blipFill>
        <p:spPr bwMode="auto">
          <a:xfrm>
            <a:off x="5051425" y="1676400"/>
            <a:ext cx="3951955" cy="2973229"/>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Resident Mode</a:t>
            </a:r>
            <a:endParaRPr lang="en-US" dirty="0"/>
          </a:p>
        </p:txBody>
      </p:sp>
      <p:sp>
        <p:nvSpPr>
          <p:cNvPr id="3" name="Content Placeholder 2"/>
          <p:cNvSpPr>
            <a:spLocks noGrp="1"/>
          </p:cNvSpPr>
          <p:nvPr>
            <p:ph idx="4294967295"/>
          </p:nvPr>
        </p:nvSpPr>
        <p:spPr>
          <a:xfrm>
            <a:off x="282575" y="1143000"/>
            <a:ext cx="4137025" cy="4495800"/>
          </a:xfrm>
        </p:spPr>
        <p:txBody>
          <a:bodyPr/>
          <a:lstStyle/>
          <a:p>
            <a:endParaRPr lang="en-US" b="1" dirty="0" smtClean="0"/>
          </a:p>
          <a:p>
            <a:pPr>
              <a:buFont typeface="Arial" pitchFamily="34" charset="0"/>
              <a:buChar char="•"/>
            </a:pPr>
            <a:r>
              <a:rPr lang="en-US" dirty="0" smtClean="0"/>
              <a:t>Visible and persistent online presence</a:t>
            </a:r>
          </a:p>
          <a:p>
            <a:pPr>
              <a:buFont typeface="Arial" pitchFamily="34" charset="0"/>
              <a:buChar char="•"/>
            </a:pPr>
            <a:r>
              <a:rPr lang="en-US" dirty="0" smtClean="0"/>
              <a:t>Collaborative activity online</a:t>
            </a:r>
          </a:p>
          <a:p>
            <a:pPr>
              <a:buFont typeface="Arial" pitchFamily="34" charset="0"/>
              <a:buChar char="•"/>
            </a:pPr>
            <a:r>
              <a:rPr lang="en-US" dirty="0" smtClean="0"/>
              <a:t>Contribute online</a:t>
            </a:r>
          </a:p>
          <a:p>
            <a:pPr>
              <a:buFont typeface="Arial" pitchFamily="34" charset="0"/>
              <a:buChar char="•"/>
            </a:pPr>
            <a:r>
              <a:rPr lang="en-US" dirty="0" smtClean="0"/>
              <a:t>Internet is a place</a:t>
            </a:r>
          </a:p>
        </p:txBody>
      </p:sp>
      <p:pic>
        <p:nvPicPr>
          <p:cNvPr id="40961" name="Picture 1" descr="C:\Users\hoode\Downloads\MP900442475.JPG"/>
          <p:cNvPicPr>
            <a:picLocks noChangeAspect="1" noChangeArrowheads="1"/>
          </p:cNvPicPr>
          <p:nvPr/>
        </p:nvPicPr>
        <p:blipFill>
          <a:blip r:embed="rId3"/>
          <a:srcRect l="28333" r="15833"/>
          <a:stretch>
            <a:fillRect/>
          </a:stretch>
        </p:blipFill>
        <p:spPr bwMode="auto">
          <a:xfrm>
            <a:off x="4730115" y="1143000"/>
            <a:ext cx="3956685" cy="4724400"/>
          </a:xfrm>
          <a:prstGeom prst="rect">
            <a:avLst/>
          </a:prstGeom>
          <a:noFill/>
        </p:spPr>
      </p:pic>
    </p:spTree>
    <p:extLst>
      <p:ext uri="{BB962C8B-B14F-4D97-AF65-F5344CB8AC3E}">
        <p14:creationId xmlns="" xmlns:p14="http://schemas.microsoft.com/office/powerpoint/2010/main" val="28600983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Visitor Mode</a:t>
            </a:r>
            <a:endParaRPr lang="en-US" dirty="0"/>
          </a:p>
        </p:txBody>
      </p:sp>
      <p:sp>
        <p:nvSpPr>
          <p:cNvPr id="3" name="Content Placeholder 2"/>
          <p:cNvSpPr>
            <a:spLocks noGrp="1"/>
          </p:cNvSpPr>
          <p:nvPr>
            <p:ph idx="4294967295"/>
          </p:nvPr>
        </p:nvSpPr>
        <p:spPr>
          <a:xfrm>
            <a:off x="228600" y="1143000"/>
            <a:ext cx="3886200" cy="4648200"/>
          </a:xfrm>
        </p:spPr>
        <p:txBody>
          <a:bodyPr/>
          <a:lstStyle/>
          <a:p>
            <a:endParaRPr lang="en-US" b="1" dirty="0" smtClean="0"/>
          </a:p>
          <a:p>
            <a:pPr>
              <a:buFont typeface="Arial" pitchFamily="34" charset="0"/>
              <a:buChar char="•"/>
            </a:pPr>
            <a:r>
              <a:rPr lang="en-US" dirty="0" smtClean="0"/>
              <a:t>Functional use of technology</a:t>
            </a:r>
          </a:p>
          <a:p>
            <a:pPr>
              <a:buFont typeface="Arial" pitchFamily="34" charset="0"/>
              <a:buChar char="•"/>
            </a:pPr>
            <a:r>
              <a:rPr lang="en-US" dirty="0" smtClean="0"/>
              <a:t>Formal need</a:t>
            </a:r>
          </a:p>
          <a:p>
            <a:pPr>
              <a:buFont typeface="Arial" pitchFamily="34" charset="0"/>
              <a:buChar char="•"/>
            </a:pPr>
            <a:r>
              <a:rPr lang="en-US" dirty="0" smtClean="0"/>
              <a:t>Invisible online presence</a:t>
            </a:r>
          </a:p>
          <a:p>
            <a:pPr>
              <a:buFont typeface="Arial" pitchFamily="34" charset="0"/>
              <a:buChar char="•"/>
            </a:pPr>
            <a:r>
              <a:rPr lang="en-US" dirty="0" smtClean="0"/>
              <a:t>Internet is a toolbox</a:t>
            </a:r>
          </a:p>
        </p:txBody>
      </p:sp>
      <p:pic>
        <p:nvPicPr>
          <p:cNvPr id="38913" name="Picture 1" descr="C:\Users\hoode\Downloads\MP900386053.JPG"/>
          <p:cNvPicPr>
            <a:picLocks noChangeAspect="1" noChangeArrowheads="1"/>
          </p:cNvPicPr>
          <p:nvPr/>
        </p:nvPicPr>
        <p:blipFill>
          <a:blip r:embed="rId3"/>
          <a:srcRect l="8334" r="19048"/>
          <a:stretch>
            <a:fillRect/>
          </a:stretch>
        </p:blipFill>
        <p:spPr bwMode="auto">
          <a:xfrm>
            <a:off x="4343400" y="1219200"/>
            <a:ext cx="4648200" cy="4572000"/>
          </a:xfrm>
          <a:prstGeom prst="rect">
            <a:avLst/>
          </a:prstGeom>
          <a:noFill/>
        </p:spPr>
      </p:pic>
    </p:spTree>
    <p:extLst>
      <p:ext uri="{BB962C8B-B14F-4D97-AF65-F5344CB8AC3E}">
        <p14:creationId xmlns="" xmlns:p14="http://schemas.microsoft.com/office/powerpoint/2010/main" val="2239202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5993941"/>
            <a:ext cx="3124200" cy="246221"/>
          </a:xfrm>
          <a:prstGeom prst="rect">
            <a:avLst/>
          </a:prstGeom>
          <a:noFill/>
        </p:spPr>
        <p:txBody>
          <a:bodyPr wrap="square" rtlCol="0">
            <a:spAutoFit/>
          </a:bodyPr>
          <a:lstStyle/>
          <a:p>
            <a:r>
              <a:rPr lang="en-US" sz="1000" dirty="0" smtClean="0"/>
              <a:t>(Connaway and White for OCLC Research, 2012.)</a:t>
            </a:r>
            <a:endParaRPr lang="en-US" sz="1000" dirty="0"/>
          </a:p>
        </p:txBody>
      </p:sp>
      <p:pic>
        <p:nvPicPr>
          <p:cNvPr id="4" name="Picture 3" descr="lbm"/>
          <p:cNvPicPr>
            <a:picLocks noChangeAspect="1" noChangeArrowheads="1"/>
          </p:cNvPicPr>
          <p:nvPr/>
        </p:nvPicPr>
        <p:blipFill>
          <a:blip r:embed="rId3" cstate="print"/>
          <a:srcRect/>
          <a:stretch>
            <a:fillRect/>
          </a:stretch>
        </p:blipFill>
        <p:spPr bwMode="auto">
          <a:xfrm>
            <a:off x="1233488" y="609600"/>
            <a:ext cx="6691312" cy="515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C:\Users\hoode\Downloads\large_5242709536.jpg"/>
          <p:cNvPicPr>
            <a:picLocks noChangeAspect="1" noChangeArrowheads="1"/>
          </p:cNvPicPr>
          <p:nvPr/>
        </p:nvPicPr>
        <p:blipFill>
          <a:blip r:embed="rId3"/>
          <a:srcRect b="8532"/>
          <a:stretch>
            <a:fillRect/>
          </a:stretch>
        </p:blipFill>
        <p:spPr bwMode="auto">
          <a:xfrm>
            <a:off x="0" y="0"/>
            <a:ext cx="9144000" cy="6248400"/>
          </a:xfrm>
          <a:prstGeom prst="rect">
            <a:avLst/>
          </a:prstGeom>
          <a:noFill/>
        </p:spPr>
      </p:pic>
      <p:sp>
        <p:nvSpPr>
          <p:cNvPr id="2" name="Title 1"/>
          <p:cNvSpPr>
            <a:spLocks noGrp="1"/>
          </p:cNvSpPr>
          <p:nvPr>
            <p:ph type="title" idx="4294967295"/>
          </p:nvPr>
        </p:nvSpPr>
        <p:spPr>
          <a:xfrm>
            <a:off x="4572000" y="3048000"/>
            <a:ext cx="4572000" cy="3200400"/>
          </a:xfrm>
        </p:spPr>
        <p:txBody>
          <a:bodyPr>
            <a:normAutofit/>
          </a:bodyPr>
          <a:lstStyle/>
          <a:p>
            <a:r>
              <a:rPr lang="en-US" sz="6600" dirty="0" smtClean="0">
                <a:solidFill>
                  <a:schemeClr val="accent6"/>
                </a:solidFill>
              </a:rPr>
              <a:t>Mapping of Personal Behavior</a:t>
            </a:r>
            <a:endParaRPr lang="en-US" sz="6600" dirty="0">
              <a:solidFill>
                <a:schemeClr val="accent6"/>
              </a:solidFill>
            </a:endParaRPr>
          </a:p>
        </p:txBody>
      </p:sp>
    </p:spTree>
  </p:cSld>
  <p:clrMapOvr>
    <a:masterClrMapping/>
  </p:clrMapOvr>
  <p:transition>
    <p:fade/>
  </p:transition>
</p:sld>
</file>

<file path=ppt/theme/theme1.xml><?xml version="1.0" encoding="utf-8"?>
<a:theme xmlns:a="http://schemas.openxmlformats.org/drawingml/2006/main" name="5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purl.org/dc/elements/1.1/"/>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14065</TotalTime>
  <Words>4284</Words>
  <Application>Microsoft Office PowerPoint</Application>
  <PresentationFormat>On-screen Show (4:3)</PresentationFormat>
  <Paragraphs>513</Paragraphs>
  <Slides>29</Slides>
  <Notes>29</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5_OCLC Redesign 2011-01</vt:lpstr>
      <vt:lpstr>OCLC Redesign 2011-01</vt:lpstr>
      <vt:lpstr>OCCL Blue "light" template</vt:lpstr>
      <vt:lpstr>1_OCCL Blue "light" template</vt:lpstr>
      <vt:lpstr>1_OCLC Redesign 2011-01</vt:lpstr>
      <vt:lpstr>2_OCLC Redesign 2011-01</vt:lpstr>
      <vt:lpstr>3_OCLC Redesign 2011-01</vt:lpstr>
      <vt:lpstr>4_OCLC Redesign 2011-01</vt:lpstr>
      <vt:lpstr> Developing Engagement with Institutional Services to Meet the Needs of Digital Visitors and Residents</vt:lpstr>
      <vt:lpstr>Overview</vt:lpstr>
      <vt:lpstr>Visitors and Residents:  What motivates engagement with the digital information environment?</vt:lpstr>
      <vt:lpstr>Project Phases</vt:lpstr>
      <vt:lpstr>Project Phases, cont.</vt:lpstr>
      <vt:lpstr>Resident Mode</vt:lpstr>
      <vt:lpstr>Visitor Mode</vt:lpstr>
      <vt:lpstr>Slide 8</vt:lpstr>
      <vt:lpstr>Mapping of Personal Behavior</vt:lpstr>
      <vt:lpstr>Slide 10</vt:lpstr>
      <vt:lpstr>How to Share</vt:lpstr>
      <vt:lpstr>Slide 12</vt:lpstr>
      <vt:lpstr>Mapping of Perceptions of Constituent Behavior</vt:lpstr>
      <vt:lpstr>Slide 14</vt:lpstr>
      <vt:lpstr>How to Share</vt:lpstr>
      <vt:lpstr>Discussion of Constituent Mapping</vt:lpstr>
      <vt:lpstr>Major Findings of Visitors &amp; Residents Project</vt:lpstr>
      <vt:lpstr>Digital Sources and Educational Stages</vt:lpstr>
      <vt:lpstr>Contexts for Digital Sources</vt:lpstr>
      <vt:lpstr>Digital Sources and Educational Stages</vt:lpstr>
      <vt:lpstr>Evaluating Information/Resources Part 1</vt:lpstr>
      <vt:lpstr>Evaluating Information/Resources Part 2</vt:lpstr>
      <vt:lpstr>Motivation</vt:lpstr>
      <vt:lpstr>Contact and Educational Stages</vt:lpstr>
      <vt:lpstr>Slide 25</vt:lpstr>
      <vt:lpstr>Slide 26</vt:lpstr>
      <vt:lpstr>Engaging Constituents</vt:lpstr>
      <vt:lpstr>Questions &amp; Discussion</vt:lpstr>
      <vt:lpstr>Selected Bibliography</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Engagement with Institutional Services to Meet the Needs of Digital Visitors and Residents</dc:title>
  <dc:creator>Lynn Silipigni Connaway, David White, Donna Lanclos, Erin M. Hood</dc:creator>
  <cp:lastModifiedBy>Windows User</cp:lastModifiedBy>
  <cp:revision>969</cp:revision>
  <cp:lastPrinted>2012-01-18T22:20:44Z</cp:lastPrinted>
  <dcterms:created xsi:type="dcterms:W3CDTF">2012-03-27T16:06:48Z</dcterms:created>
  <dcterms:modified xsi:type="dcterms:W3CDTF">2014-08-19T11:56:29Z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