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handoutMasterIdLst>
    <p:handoutMasterId r:id="rId91"/>
  </p:handoutMasterIdLst>
  <p:sldIdLst>
    <p:sldId id="274" r:id="rId2"/>
    <p:sldId id="275" r:id="rId3"/>
    <p:sldId id="276" r:id="rId4"/>
    <p:sldId id="277" r:id="rId5"/>
    <p:sldId id="278" r:id="rId6"/>
    <p:sldId id="279"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2" r:id="rId47"/>
    <p:sldId id="406" r:id="rId48"/>
    <p:sldId id="417" r:id="rId49"/>
    <p:sldId id="418" r:id="rId50"/>
    <p:sldId id="419" r:id="rId51"/>
    <p:sldId id="353" r:id="rId52"/>
    <p:sldId id="421" r:id="rId53"/>
    <p:sldId id="422" r:id="rId54"/>
    <p:sldId id="423" r:id="rId55"/>
    <p:sldId id="424" r:id="rId56"/>
    <p:sldId id="425" r:id="rId57"/>
    <p:sldId id="426" r:id="rId58"/>
    <p:sldId id="427" r:id="rId59"/>
    <p:sldId id="428" r:id="rId60"/>
    <p:sldId id="429" r:id="rId61"/>
    <p:sldId id="431"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20" r:id="rId79"/>
    <p:sldId id="409" r:id="rId80"/>
    <p:sldId id="410" r:id="rId81"/>
    <p:sldId id="411" r:id="rId82"/>
    <p:sldId id="412" r:id="rId83"/>
    <p:sldId id="413" r:id="rId84"/>
    <p:sldId id="414" r:id="rId85"/>
    <p:sldId id="360" r:id="rId86"/>
    <p:sldId id="449" r:id="rId87"/>
    <p:sldId id="416" r:id="rId88"/>
    <p:sldId id="415" r:id="rId8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0" autoAdjust="0"/>
    <p:restoredTop sz="73001" autoAdjust="0"/>
  </p:normalViewPr>
  <p:slideViewPr>
    <p:cSldViewPr snapToGrid="0" snapToObjects="1">
      <p:cViewPr>
        <p:scale>
          <a:sx n="100" d="100"/>
          <a:sy n="100" d="100"/>
        </p:scale>
        <p:origin x="1320" y="192"/>
      </p:cViewPr>
      <p:guideLst>
        <p:guide orient="horz" pos="1692"/>
        <p:guide pos="504"/>
      </p:guideLst>
    </p:cSldViewPr>
  </p:slideViewPr>
  <p:outlineViewPr>
    <p:cViewPr>
      <p:scale>
        <a:sx n="33" d="100"/>
        <a:sy n="33" d="100"/>
      </p:scale>
      <p:origin x="0" y="-18984"/>
    </p:cViewPr>
  </p:outlineViewPr>
  <p:notesTextViewPr>
    <p:cViewPr>
      <p:scale>
        <a:sx n="100" d="100"/>
        <a:sy n="100" d="100"/>
      </p:scale>
      <p:origin x="0" y="0"/>
    </p:cViewPr>
  </p:notesTextViewPr>
  <p:sorterViewPr>
    <p:cViewPr>
      <p:scale>
        <a:sx n="100" d="100"/>
        <a:sy n="100" d="100"/>
      </p:scale>
      <p:origin x="0" y="-14164"/>
    </p:cViewPr>
  </p:sorterViewPr>
  <p:notesViewPr>
    <p:cSldViewPr snapToGrid="0" snapToObjects="1">
      <p:cViewPr varScale="1">
        <p:scale>
          <a:sx n="85" d="100"/>
          <a:sy n="85" d="100"/>
        </p:scale>
        <p:origin x="308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2/16/2018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25A2FED-D181-B140-88CD-24EDDA56626D}" type="datetimeFigureOut">
              <a:rPr lang="en-US" smtClean="0"/>
              <a:t>2/16/2018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s.gd/vandrpaper"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is.gd/vandrvideo"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youtube.com/watch?v=6ai0ZO3lDR4"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p:spPr>
      </p:sp>
      <p:sp>
        <p:nvSpPr>
          <p:cNvPr id="3" name="Notes Placeholder 2"/>
          <p:cNvSpPr>
            <a:spLocks noGrp="1"/>
          </p:cNvSpPr>
          <p:nvPr>
            <p:ph type="body" idx="1"/>
          </p:nvPr>
        </p:nvSpPr>
        <p:spPr>
          <a:xfrm>
            <a:off x="685800" y="3840480"/>
            <a:ext cx="5486400" cy="3602736"/>
          </a:xfrm>
        </p:spPr>
        <p:txBody>
          <a:bodyPr/>
          <a:lstStyle/>
          <a:p>
            <a:pPr defTabSz="932871">
              <a:defRPr/>
            </a:pPr>
            <a:endParaRPr lang="en-US" b="1" dirty="0">
              <a:solidFill>
                <a:srgbClr val="2C3841"/>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a:t>
            </a:fld>
            <a:endParaRPr lang="en-GB" dirty="0"/>
          </a:p>
        </p:txBody>
      </p:sp>
    </p:spTree>
    <p:extLst>
      <p:ext uri="{BB962C8B-B14F-4D97-AF65-F5344CB8AC3E}">
        <p14:creationId xmlns:p14="http://schemas.microsoft.com/office/powerpoint/2010/main" val="2080989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HKU, 1</a:t>
            </a:r>
            <a:r>
              <a:rPr lang="en-US" sz="1300" baseline="30000" dirty="0">
                <a:latin typeface="Arial" panose="020B0604020202020204" pitchFamily="34" charset="0"/>
                <a:cs typeface="Arial" panose="020B0604020202020204" pitchFamily="34" charset="0"/>
              </a:rPr>
              <a:t>st</a:t>
            </a:r>
            <a:r>
              <a:rPr lang="en-US" sz="1300" dirty="0">
                <a:latin typeface="Arial" panose="020B0604020202020204" pitchFamily="34" charset="0"/>
                <a:cs typeface="Arial" panose="020B0604020202020204" pitchFamily="34" charset="0"/>
              </a:rPr>
              <a:t> year</a:t>
            </a:r>
            <a:r>
              <a:rPr lang="en-US" sz="1300" baseline="0" dirty="0">
                <a:latin typeface="Arial" panose="020B0604020202020204" pitchFamily="34" charset="0"/>
                <a:cs typeface="Arial" panose="020B0604020202020204" pitchFamily="34" charset="0"/>
              </a:rPr>
              <a:t> undergrad</a:t>
            </a:r>
            <a:endParaRPr lang="en-US" sz="1300" dirty="0">
              <a:latin typeface="Arial" panose="020B0604020202020204" pitchFamily="34" charset="0"/>
              <a:cs typeface="Arial" panose="020B0604020202020204" pitchFamily="34" charset="0"/>
            </a:endParaRPr>
          </a:p>
          <a:p>
            <a:endParaRPr lang="en-US" sz="1300" dirty="0">
              <a:latin typeface="Arial" panose="020B0604020202020204" pitchFamily="34" charset="0"/>
              <a:cs typeface="Arial" panose="020B0604020202020204" pitchFamily="34" charset="0"/>
            </a:endParaRPr>
          </a:p>
          <a:p>
            <a:r>
              <a:rPr lang="en-US" sz="1300" dirty="0">
                <a:latin typeface="Arial" panose="020B0604020202020204" pitchFamily="34" charset="0"/>
                <a:cs typeface="Arial" panose="020B0604020202020204" pitchFamily="34" charset="0"/>
              </a:rPr>
              <a:t>Use library</a:t>
            </a:r>
          </a:p>
          <a:p>
            <a:r>
              <a:rPr lang="en-US" sz="1300" dirty="0">
                <a:latin typeface="Arial" panose="020B0604020202020204" pitchFamily="34" charset="0"/>
                <a:cs typeface="Arial" panose="020B0604020202020204" pitchFamily="34" charset="0"/>
              </a:rPr>
              <a:t>As an </a:t>
            </a:r>
            <a:r>
              <a:rPr lang="en-US" sz="1300" dirty="0" err="1">
                <a:latin typeface="Arial" panose="020B0604020202020204" pitchFamily="34" charset="0"/>
                <a:cs typeface="Arial" panose="020B0604020202020204" pitchFamily="34" charset="0"/>
              </a:rPr>
              <a:t>undergradate</a:t>
            </a:r>
            <a:r>
              <a:rPr lang="en-US" sz="1300" dirty="0">
                <a:latin typeface="Arial" panose="020B0604020202020204" pitchFamily="34" charset="0"/>
                <a:cs typeface="Arial" panose="020B0604020202020204" pitchFamily="34" charset="0"/>
              </a:rPr>
              <a:t>, I tried to public and share my paper</a:t>
            </a:r>
          </a:p>
          <a:p>
            <a:r>
              <a:rPr lang="en-US" sz="1300" dirty="0" err="1">
                <a:latin typeface="Arial" panose="020B0604020202020204" pitchFamily="34" charset="0"/>
                <a:cs typeface="Arial" panose="020B0604020202020204" pitchFamily="34" charset="0"/>
              </a:rPr>
              <a:t>Colour</a:t>
            </a:r>
            <a:r>
              <a:rPr lang="en-US" sz="1300" dirty="0">
                <a:latin typeface="Arial" panose="020B0604020202020204" pitchFamily="34" charset="0"/>
                <a:cs typeface="Arial" panose="020B0604020202020204" pitchFamily="34" charset="0"/>
              </a:rPr>
              <a:t> for each </a:t>
            </a:r>
            <a:r>
              <a:rPr lang="en-US" sz="1300" dirty="0" err="1">
                <a:latin typeface="Arial" panose="020B0604020202020204" pitchFamily="34" charset="0"/>
                <a:cs typeface="Arial" panose="020B0604020202020204" pitchFamily="34" charset="0"/>
              </a:rPr>
              <a:t>quardrant</a:t>
            </a:r>
            <a:r>
              <a:rPr lang="en-US" sz="1300" dirty="0">
                <a:latin typeface="Arial" panose="020B0604020202020204" pitchFamily="34" charset="0"/>
                <a:cs typeface="Arial" panose="020B0604020202020204" pitchFamily="34" charset="0"/>
              </a:rPr>
              <a:t> </a:t>
            </a:r>
          </a:p>
          <a:p>
            <a:r>
              <a:rPr lang="en-US" sz="1300" dirty="0" err="1">
                <a:latin typeface="Arial" panose="020B0604020202020204" pitchFamily="34" charset="0"/>
                <a:cs typeface="Arial" panose="020B0604020202020204" pitchFamily="34" charset="0"/>
              </a:rPr>
              <a:t>Shazam</a:t>
            </a:r>
            <a:r>
              <a:rPr lang="en-US" sz="1300" dirty="0">
                <a:latin typeface="Arial" panose="020B0604020202020204" pitchFamily="34" charset="0"/>
                <a:cs typeface="Arial" panose="020B0604020202020204" pitchFamily="34" charset="0"/>
              </a:rPr>
              <a:t> – music based apps, detect the music in the background and will give you information about the song</a:t>
            </a:r>
          </a:p>
          <a:p>
            <a:r>
              <a:rPr lang="en-US" sz="1300" dirty="0">
                <a:latin typeface="Arial" panose="020B0604020202020204" pitchFamily="34" charset="0"/>
                <a:cs typeface="Arial" panose="020B0604020202020204" pitchFamily="34" charset="0"/>
              </a:rPr>
              <a:t>I really like music</a:t>
            </a:r>
          </a:p>
          <a:p>
            <a:r>
              <a:rPr lang="en-US" sz="1300" dirty="0">
                <a:latin typeface="Arial" panose="020B0604020202020204" pitchFamily="34" charset="0"/>
                <a:cs typeface="Arial" panose="020B0604020202020204" pitchFamily="34" charset="0"/>
              </a:rPr>
              <a:t>Productivity apps: google doc, word … </a:t>
            </a:r>
          </a:p>
          <a:p>
            <a:r>
              <a:rPr lang="en-US" sz="1300" dirty="0" err="1">
                <a:latin typeface="Arial" panose="020B0604020202020204" pitchFamily="34" charset="0"/>
                <a:cs typeface="Arial" panose="020B0604020202020204" pitchFamily="34" charset="0"/>
              </a:rPr>
              <a:t>Chopd</a:t>
            </a:r>
            <a:r>
              <a:rPr lang="en-US" sz="1300" dirty="0">
                <a:latin typeface="Arial" panose="020B0604020202020204" pitchFamily="34" charset="0"/>
                <a:cs typeface="Arial" panose="020B0604020202020204" pitchFamily="34" charset="0"/>
              </a:rPr>
              <a:t> app for booking tables for dinner</a:t>
            </a:r>
          </a:p>
          <a:p>
            <a:r>
              <a:rPr lang="en-US" sz="1300" dirty="0">
                <a:latin typeface="Arial" panose="020B0604020202020204" pitchFamily="34" charset="0"/>
                <a:cs typeface="Arial" panose="020B0604020202020204" pitchFamily="34" charset="0"/>
              </a:rPr>
              <a:t>A lot of e-mails: resident – e-mail for NGO, not really for personal</a:t>
            </a:r>
          </a:p>
          <a:p>
            <a:r>
              <a:rPr lang="en-US" sz="1300" dirty="0">
                <a:latin typeface="Arial" panose="020B0604020202020204" pitchFamily="34" charset="0"/>
                <a:cs typeface="Arial" panose="020B0604020202020204" pitchFamily="34" charset="0"/>
              </a:rPr>
              <a:t>I go to library web page, get text books, past papers for medical</a:t>
            </a:r>
          </a:p>
          <a:p>
            <a:r>
              <a:rPr lang="en-US" sz="1300" dirty="0">
                <a:latin typeface="Arial" panose="020B0604020202020204" pitchFamily="34" charset="0"/>
                <a:cs typeface="Arial" panose="020B0604020202020204" pitchFamily="34" charset="0"/>
              </a:rPr>
              <a:t>Wikipedia to find out about when shows will be broadcast</a:t>
            </a:r>
          </a:p>
          <a:p>
            <a:r>
              <a:rPr lang="en-US" sz="1300" dirty="0">
                <a:latin typeface="Arial" panose="020B0604020202020204" pitchFamily="34" charset="0"/>
                <a:cs typeface="Arial" panose="020B0604020202020204" pitchFamily="34" charset="0"/>
              </a:rPr>
              <a:t>Watch shows, </a:t>
            </a:r>
            <a:r>
              <a:rPr lang="en-US" sz="1300" dirty="0" err="1">
                <a:latin typeface="Arial" panose="020B0604020202020204" pitchFamily="34" charset="0"/>
                <a:cs typeface="Arial" panose="020B0604020202020204" pitchFamily="34" charset="0"/>
              </a:rPr>
              <a:t>whats</a:t>
            </a:r>
            <a:r>
              <a:rPr lang="en-US" sz="1300" dirty="0">
                <a:latin typeface="Arial" panose="020B0604020202020204" pitchFamily="34" charset="0"/>
                <a:cs typeface="Arial" panose="020B0604020202020204" pitchFamily="34" charset="0"/>
              </a:rPr>
              <a:t> next?</a:t>
            </a:r>
          </a:p>
          <a:p>
            <a:r>
              <a:rPr lang="en-US" sz="1300" dirty="0">
                <a:latin typeface="Arial" panose="020B0604020202020204" pitchFamily="34" charset="0"/>
                <a:cs typeface="Arial" panose="020B0604020202020204" pitchFamily="34" charset="0"/>
              </a:rPr>
              <a:t>What did you learn/surprises: Internet addiction, laptop is my wife, mobile is my girlfriend who I cheat on my wife with, use apps on </a:t>
            </a:r>
            <a:r>
              <a:rPr lang="en-US" sz="1300" dirty="0" err="1">
                <a:latin typeface="Arial" panose="020B0604020202020204" pitchFamily="34" charset="0"/>
                <a:cs typeface="Arial" panose="020B0604020202020204" pitchFamily="34" charset="0"/>
              </a:rPr>
              <a:t>iwatch</a:t>
            </a:r>
            <a:r>
              <a:rPr lang="en-US" sz="1300" dirty="0">
                <a:latin typeface="Arial" panose="020B0604020202020204" pitchFamily="34" charset="0"/>
                <a:cs typeface="Arial" panose="020B0604020202020204" pitchFamily="34" charset="0"/>
              </a:rPr>
              <a:t> </a:t>
            </a:r>
          </a:p>
          <a:p>
            <a:r>
              <a:rPr lang="en-US" sz="1300" dirty="0">
                <a:latin typeface="Arial" panose="020B0604020202020204" pitchFamily="34" charset="0"/>
                <a:cs typeface="Arial" panose="020B0604020202020204" pitchFamily="34" charset="0"/>
              </a:rPr>
              <a:t>Check next show in HK, catch the new show, book seat directly </a:t>
            </a:r>
          </a:p>
          <a:p>
            <a:r>
              <a:rPr lang="en-US" sz="1300" dirty="0">
                <a:latin typeface="Arial" panose="020B0604020202020204" pitchFamily="34" charset="0"/>
                <a:cs typeface="Arial" panose="020B0604020202020204" pitchFamily="34" charset="0"/>
              </a:rPr>
              <a:t>How I classify myself as visitors and resident, alumni in </a:t>
            </a:r>
            <a:r>
              <a:rPr lang="en-US" sz="1300" dirty="0" err="1">
                <a:latin typeface="Arial" panose="020B0604020202020204" pitchFamily="34" charset="0"/>
                <a:cs typeface="Arial" panose="020B0604020202020204" pitchFamily="34" charset="0"/>
              </a:rPr>
              <a:t>cuhk</a:t>
            </a:r>
            <a:r>
              <a:rPr lang="en-US" sz="1300" dirty="0">
                <a:latin typeface="Arial" panose="020B0604020202020204" pitchFamily="34" charset="0"/>
                <a:cs typeface="Arial" panose="020B0604020202020204" pitchFamily="34" charset="0"/>
              </a:rPr>
              <a:t> store personal capacity … more than visitors and residents..</a:t>
            </a:r>
          </a:p>
          <a:p>
            <a:r>
              <a:rPr lang="en-US" sz="1300" dirty="0">
                <a:latin typeface="Arial" panose="020B0604020202020204" pitchFamily="34" charset="0"/>
                <a:cs typeface="Arial" panose="020B0604020202020204" pitchFamily="34" charset="0"/>
              </a:rPr>
              <a:t>access someone list as contact, more like visitor; add someone to the contact more like resident</a:t>
            </a:r>
          </a:p>
          <a:p>
            <a:r>
              <a:rPr lang="en-US" sz="1300" dirty="0">
                <a:latin typeface="Arial" panose="020B0604020202020204" pitchFamily="34" charset="0"/>
                <a:cs typeface="Arial" panose="020B0604020202020204" pitchFamily="34" charset="0"/>
              </a:rPr>
              <a:t>Use for so many reasons </a:t>
            </a:r>
          </a:p>
          <a:p>
            <a:r>
              <a:rPr lang="en-US" sz="1300" dirty="0" err="1">
                <a:latin typeface="Arial" panose="020B0604020202020204" pitchFamily="34" charset="0"/>
                <a:cs typeface="Arial" panose="020B0604020202020204" pitchFamily="34" charset="0"/>
              </a:rPr>
              <a:t>Colour</a:t>
            </a:r>
            <a:r>
              <a:rPr lang="en-US" sz="1300" dirty="0">
                <a:latin typeface="Arial" panose="020B0604020202020204" pitchFamily="34" charset="0"/>
                <a:cs typeface="Arial" panose="020B0604020202020204" pitchFamily="34" charset="0"/>
              </a:rPr>
              <a:t> – Red, Green, Yellow, and Black, one for each project. Not enough space or colors. Would be better to do on the computer.</a:t>
            </a:r>
          </a:p>
          <a:p>
            <a:endParaRPr lang="en-US" sz="13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10</a:t>
            </a:fld>
            <a:endParaRPr lang="en-US"/>
          </a:p>
        </p:txBody>
      </p:sp>
    </p:spTree>
    <p:extLst>
      <p:ext uri="{BB962C8B-B14F-4D97-AF65-F5344CB8AC3E}">
        <p14:creationId xmlns:p14="http://schemas.microsoft.com/office/powerpoint/2010/main" val="1247186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HKU,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year</a:t>
            </a:r>
            <a:r>
              <a:rPr lang="en-US" sz="1400" baseline="0" dirty="0">
                <a:latin typeface="Arial" panose="020B0604020202020204" pitchFamily="34" charset="0"/>
                <a:cs typeface="Arial" panose="020B0604020202020204" pitchFamily="34" charset="0"/>
              </a:rPr>
              <a:t> undergrad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Realized I am not that hard working </a:t>
            </a:r>
          </a:p>
          <a:p>
            <a:r>
              <a:rPr lang="en-US" sz="1400" dirty="0">
                <a:latin typeface="Arial" panose="020B0604020202020204" pitchFamily="34" charset="0"/>
                <a:cs typeface="Arial" panose="020B0604020202020204" pitchFamily="34" charset="0"/>
              </a:rPr>
              <a:t>In desperation when I have to directly go to library website</a:t>
            </a:r>
          </a:p>
          <a:p>
            <a:r>
              <a:rPr lang="en-US" sz="1400" dirty="0">
                <a:latin typeface="Arial" panose="020B0604020202020204" pitchFamily="34" charset="0"/>
                <a:cs typeface="Arial" panose="020B0604020202020204" pitchFamily="34" charset="0"/>
              </a:rPr>
              <a:t>Google search: usually don’t login, just search, more on visitor side</a:t>
            </a:r>
          </a:p>
          <a:p>
            <a:r>
              <a:rPr lang="en-US" sz="1400" dirty="0">
                <a:latin typeface="Arial" panose="020B0604020202020204" pitchFamily="34" charset="0"/>
                <a:cs typeface="Arial" panose="020B0604020202020204" pitchFamily="34" charset="0"/>
              </a:rPr>
              <a:t>Snapchat …Hotmail : Not too often do sharing</a:t>
            </a:r>
          </a:p>
          <a:p>
            <a:r>
              <a:rPr lang="en-US" sz="1400" dirty="0">
                <a:latin typeface="Arial" panose="020B0604020202020204" pitchFamily="34" charset="0"/>
                <a:cs typeface="Arial" panose="020B0604020202020204" pitchFamily="34" charset="0"/>
              </a:rPr>
              <a:t>A way to release my burden </a:t>
            </a:r>
          </a:p>
          <a:p>
            <a:r>
              <a:rPr lang="en-US" sz="1400" dirty="0">
                <a:latin typeface="Arial" panose="020B0604020202020204" pitchFamily="34" charset="0"/>
                <a:cs typeface="Arial" panose="020B0604020202020204" pitchFamily="34" charset="0"/>
              </a:rPr>
              <a:t>FB try not to post/share, look at what my friends share</a:t>
            </a:r>
          </a:p>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11</a:t>
            </a:fld>
            <a:endParaRPr lang="en-US"/>
          </a:p>
        </p:txBody>
      </p:sp>
    </p:spTree>
    <p:extLst>
      <p:ext uri="{BB962C8B-B14F-4D97-AF65-F5344CB8AC3E}">
        <p14:creationId xmlns:p14="http://schemas.microsoft.com/office/powerpoint/2010/main" val="201843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4338" cy="3090863"/>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HKU,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year</a:t>
            </a:r>
            <a:r>
              <a:rPr lang="en-US" sz="1400" baseline="0" dirty="0">
                <a:latin typeface="Arial" panose="020B0604020202020204" pitchFamily="34" charset="0"/>
                <a:cs typeface="Arial" panose="020B0604020202020204" pitchFamily="34" charset="0"/>
              </a:rPr>
              <a:t> undergrad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Choose to not have much in resident side</a:t>
            </a:r>
          </a:p>
          <a:p>
            <a:r>
              <a:rPr lang="en-US" sz="1400" dirty="0">
                <a:latin typeface="Arial" panose="020B0604020202020204" pitchFamily="34" charset="0"/>
                <a:cs typeface="Arial" panose="020B0604020202020204" pitchFamily="34" charset="0"/>
              </a:rPr>
              <a:t>I DO go to HKU library website</a:t>
            </a:r>
          </a:p>
          <a:p>
            <a:r>
              <a:rPr lang="en-US" sz="1400" dirty="0">
                <a:latin typeface="Arial" panose="020B0604020202020204" pitchFamily="34" charset="0"/>
                <a:cs typeface="Arial" panose="020B0604020202020204" pitchFamily="34" charset="0"/>
              </a:rPr>
              <a:t>Portal – includes Moodle, sometimes post </a:t>
            </a:r>
          </a:p>
          <a:p>
            <a:r>
              <a:rPr lang="en-US" sz="1400" dirty="0">
                <a:latin typeface="Arial" panose="020B0604020202020204" pitchFamily="34" charset="0"/>
                <a:cs typeface="Arial" panose="020B0604020202020204" pitchFamily="34" charset="0"/>
              </a:rPr>
              <a:t>Twitter – most Japanese news in Twitter, so I browse Japanese news</a:t>
            </a:r>
          </a:p>
          <a:p>
            <a:r>
              <a:rPr lang="en-US" sz="1400" dirty="0">
                <a:latin typeface="Arial" panose="020B0604020202020204" pitchFamily="34" charset="0"/>
                <a:cs typeface="Arial" panose="020B0604020202020204" pitchFamily="34" charset="0"/>
              </a:rPr>
              <a:t>iOS Health – recalling exercises </a:t>
            </a:r>
          </a:p>
          <a:p>
            <a:r>
              <a:rPr lang="en-US" sz="1400" dirty="0">
                <a:latin typeface="Arial" panose="020B0604020202020204" pitchFamily="34" charset="0"/>
                <a:cs typeface="Arial" panose="020B0604020202020204" pitchFamily="34" charset="0"/>
              </a:rPr>
              <a:t>Personal Gmail – for receiving some email from commercial parties, eating / drinking</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12</a:t>
            </a:fld>
            <a:endParaRPr lang="en-US"/>
          </a:p>
        </p:txBody>
      </p:sp>
    </p:spTree>
    <p:extLst>
      <p:ext uri="{BB962C8B-B14F-4D97-AF65-F5344CB8AC3E}">
        <p14:creationId xmlns:p14="http://schemas.microsoft.com/office/powerpoint/2010/main" val="1964960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HKU,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year</a:t>
            </a:r>
            <a:r>
              <a:rPr lang="en-US" sz="1400" baseline="0" dirty="0">
                <a:latin typeface="Arial" panose="020B0604020202020204" pitchFamily="34" charset="0"/>
                <a:cs typeface="Arial" panose="020B0604020202020204" pitchFamily="34" charset="0"/>
              </a:rPr>
              <a:t> undergrad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Stars: cannot live without them</a:t>
            </a:r>
          </a:p>
          <a:p>
            <a:r>
              <a:rPr lang="en-US" sz="1400" dirty="0">
                <a:latin typeface="Arial" panose="020B0604020202020204" pitchFamily="34" charset="0"/>
                <a:cs typeface="Arial" panose="020B0604020202020204" pitchFamily="34" charset="0"/>
              </a:rPr>
              <a:t>Gmail for University </a:t>
            </a:r>
          </a:p>
          <a:p>
            <a:r>
              <a:rPr lang="en-US" sz="1400" dirty="0">
                <a:latin typeface="Arial" panose="020B0604020202020204" pitchFamily="34" charset="0"/>
                <a:cs typeface="Arial" panose="020B0604020202020204" pitchFamily="34" charset="0"/>
              </a:rPr>
              <a:t>Starbucks ^^(enjoy), </a:t>
            </a:r>
          </a:p>
          <a:p>
            <a:r>
              <a:rPr lang="en-US" sz="1400" dirty="0">
                <a:latin typeface="Arial" panose="020B0604020202020204" pitchFamily="34" charset="0"/>
                <a:cs typeface="Arial" panose="020B0604020202020204" pitchFamily="34" charset="0"/>
              </a:rPr>
              <a:t>Office communication (apps for communication like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FB – try to read news from friends, don’t post</a:t>
            </a:r>
          </a:p>
          <a:p>
            <a:r>
              <a:rPr lang="en-US" sz="1400" dirty="0" err="1">
                <a:latin typeface="Arial" panose="020B0604020202020204" pitchFamily="34" charset="0"/>
                <a:cs typeface="Arial" panose="020B0604020202020204" pitchFamily="34" charset="0"/>
              </a:rPr>
              <a:t>Surpise</a:t>
            </a:r>
            <a:r>
              <a:rPr lang="en-US" sz="1400" dirty="0">
                <a:latin typeface="Arial" panose="020B0604020202020204" pitchFamily="34" charset="0"/>
                <a:cs typeface="Arial" panose="020B0604020202020204" pitchFamily="34" charset="0"/>
              </a:rPr>
              <a:t>: write a lot in leisure, not academic </a:t>
            </a:r>
          </a:p>
          <a:p>
            <a:r>
              <a:rPr lang="en-US" sz="1400" dirty="0">
                <a:latin typeface="Arial" panose="020B0604020202020204" pitchFamily="34" charset="0"/>
                <a:cs typeface="Arial" panose="020B0604020202020204" pitchFamily="34" charset="0"/>
              </a:rPr>
              <a:t>Moodle (institution - resident)</a:t>
            </a:r>
          </a:p>
          <a:p>
            <a:r>
              <a:rPr lang="en-US" sz="1400" dirty="0" err="1">
                <a:latin typeface="Arial" panose="020B0604020202020204" pitchFamily="34" charset="0"/>
                <a:cs typeface="Arial" panose="020B0604020202020204" pitchFamily="34" charset="0"/>
              </a:rPr>
              <a:t>Quara</a:t>
            </a:r>
            <a:r>
              <a:rPr lang="en-US" sz="1400" dirty="0">
                <a:latin typeface="Arial" panose="020B0604020202020204" pitchFamily="34" charset="0"/>
                <a:cs typeface="Arial" panose="020B0604020202020204" pitchFamily="34" charset="0"/>
              </a:rPr>
              <a:t> – online platform to ask questions, people will tell you the answer. Just read, do not post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13</a:t>
            </a:fld>
            <a:endParaRPr lang="en-US"/>
          </a:p>
        </p:txBody>
      </p:sp>
    </p:spTree>
    <p:extLst>
      <p:ext uri="{BB962C8B-B14F-4D97-AF65-F5344CB8AC3E}">
        <p14:creationId xmlns:p14="http://schemas.microsoft.com/office/powerpoint/2010/main" val="185838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HKU,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year</a:t>
            </a:r>
            <a:r>
              <a:rPr lang="en-US" sz="1400" baseline="0" dirty="0">
                <a:latin typeface="Arial" panose="020B0604020202020204" pitchFamily="34" charset="0"/>
                <a:cs typeface="Arial" panose="020B0604020202020204" pitchFamily="34" charset="0"/>
              </a:rPr>
              <a:t> undergrad</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wasn’t aware that I check e-mail every few minutes</a:t>
            </a:r>
          </a:p>
          <a:p>
            <a:r>
              <a:rPr lang="en-US" sz="1400" dirty="0" err="1">
                <a:latin typeface="Arial" panose="020B0604020202020204" pitchFamily="34" charset="0"/>
                <a:cs typeface="Arial" panose="020B0604020202020204" pitchFamily="34" charset="0"/>
              </a:rPr>
              <a:t>Youtube</a:t>
            </a:r>
            <a:r>
              <a:rPr lang="en-US" sz="1400" dirty="0">
                <a:latin typeface="Arial" panose="020B0604020202020204" pitchFamily="34" charset="0"/>
                <a:cs typeface="Arial" panose="020B0604020202020204" pitchFamily="34" charset="0"/>
              </a:rPr>
              <a:t>…had to think about it but uses it all the time</a:t>
            </a:r>
          </a:p>
          <a:p>
            <a:r>
              <a:rPr lang="en-US" sz="1400" dirty="0">
                <a:latin typeface="Arial" panose="020B0604020202020204" pitchFamily="34" charset="0"/>
                <a:cs typeface="Arial" panose="020B0604020202020204" pitchFamily="34" charset="0"/>
              </a:rPr>
              <a:t>Addicted – google system, basically everything here is google. Sign in , have history, </a:t>
            </a:r>
          </a:p>
          <a:p>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 – google knows that it is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 android</a:t>
            </a:r>
          </a:p>
          <a:p>
            <a:r>
              <a:rPr lang="en-US" sz="1400" dirty="0">
                <a:latin typeface="Arial" panose="020B0604020202020204" pitchFamily="34" charset="0"/>
                <a:cs typeface="Arial" panose="020B0604020202020204" pitchFamily="34" charset="0"/>
              </a:rPr>
              <a:t>Forest, a app that you stop in using another apps, want to more concentrate</a:t>
            </a:r>
          </a:p>
          <a:p>
            <a:r>
              <a:rPr lang="en-US" sz="1400" dirty="0">
                <a:latin typeface="Arial" panose="020B0604020202020204" pitchFamily="34" charset="0"/>
                <a:cs typeface="Arial" panose="020B0604020202020204" pitchFamily="34" charset="0"/>
              </a:rPr>
              <a:t>Wallet – online finances </a:t>
            </a:r>
          </a:p>
          <a:p>
            <a:r>
              <a:rPr lang="en-US" sz="1400" dirty="0" err="1">
                <a:latin typeface="Arial" panose="020B0604020202020204" pitchFamily="34" charset="0"/>
                <a:cs typeface="Arial" panose="020B0604020202020204" pitchFamily="34" charset="0"/>
              </a:rPr>
              <a:t>Fupboard</a:t>
            </a:r>
            <a:r>
              <a:rPr lang="en-US" sz="1400" dirty="0">
                <a:latin typeface="Arial" panose="020B0604020202020204" pitchFamily="34" charset="0"/>
                <a:cs typeface="Arial" panose="020B0604020202020204" pitchFamily="34" charset="0"/>
              </a:rPr>
              <a:t> – apps for news</a:t>
            </a:r>
          </a:p>
          <a:p>
            <a:r>
              <a:rPr lang="en-US" sz="1400" dirty="0" err="1">
                <a:latin typeface="Arial" panose="020B0604020202020204" pitchFamily="34" charset="0"/>
                <a:cs typeface="Arial" panose="020B0604020202020204" pitchFamily="34" charset="0"/>
              </a:rPr>
              <a:t>Yousisian</a:t>
            </a:r>
            <a:r>
              <a:rPr lang="en-US" sz="1400" dirty="0">
                <a:latin typeface="Arial" panose="020B0604020202020204" pitchFamily="34" charset="0"/>
                <a:cs typeface="Arial" panose="020B0604020202020204" pitchFamily="34" charset="0"/>
              </a:rPr>
              <a:t> – learn guitar</a:t>
            </a:r>
          </a:p>
          <a:p>
            <a:r>
              <a:rPr lang="en-US" sz="1400" dirty="0">
                <a:latin typeface="Arial" panose="020B0604020202020204" pitchFamily="34" charset="0"/>
                <a:cs typeface="Arial" panose="020B0604020202020204" pitchFamily="34" charset="0"/>
              </a:rPr>
              <a:t>Academic – use google searches, use Moodle,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things that you use the most you don’t realize. They are inherent in my life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14</a:t>
            </a:fld>
            <a:endParaRPr lang="en-US"/>
          </a:p>
        </p:txBody>
      </p:sp>
    </p:spTree>
    <p:extLst>
      <p:ext uri="{BB962C8B-B14F-4D97-AF65-F5344CB8AC3E}">
        <p14:creationId xmlns:p14="http://schemas.microsoft.com/office/powerpoint/2010/main" val="1327709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15</a:t>
            </a:fld>
            <a:endParaRPr lang="en-US"/>
          </a:p>
        </p:txBody>
      </p:sp>
    </p:spTree>
    <p:extLst>
      <p:ext uri="{BB962C8B-B14F-4D97-AF65-F5344CB8AC3E}">
        <p14:creationId xmlns:p14="http://schemas.microsoft.com/office/powerpoint/2010/main" val="14250564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UCLA, 2</a:t>
            </a:r>
            <a:r>
              <a:rPr lang="en-US" sz="1400" baseline="30000" dirty="0">
                <a:latin typeface="Arial" panose="020B0604020202020204" pitchFamily="34" charset="0"/>
                <a:cs typeface="Arial" panose="020B0604020202020204" pitchFamily="34" charset="0"/>
              </a:rPr>
              <a:t>nd</a:t>
            </a:r>
            <a:r>
              <a:rPr lang="en-US" sz="1400" dirty="0">
                <a:latin typeface="Arial" panose="020B0604020202020204" pitchFamily="34" charset="0"/>
                <a:cs typeface="Arial" panose="020B0604020202020204" pitchFamily="34" charset="0"/>
              </a:rPr>
              <a:t> year undergrad</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16</a:t>
            </a:fld>
            <a:endParaRPr lang="en-US"/>
          </a:p>
        </p:txBody>
      </p:sp>
    </p:spTree>
    <p:extLst>
      <p:ext uri="{BB962C8B-B14F-4D97-AF65-F5344CB8AC3E}">
        <p14:creationId xmlns:p14="http://schemas.microsoft.com/office/powerpoint/2010/main" val="888449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4338" cy="3090863"/>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year undergrad</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17</a:t>
            </a:fld>
            <a:endParaRPr lang="en-US"/>
          </a:p>
        </p:txBody>
      </p:sp>
    </p:spTree>
    <p:extLst>
      <p:ext uri="{BB962C8B-B14F-4D97-AF65-F5344CB8AC3E}">
        <p14:creationId xmlns:p14="http://schemas.microsoft.com/office/powerpoint/2010/main" val="77772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3</a:t>
            </a:r>
            <a:r>
              <a:rPr lang="en-US" sz="1400" baseline="30000" dirty="0">
                <a:latin typeface="Arial" panose="020B0604020202020204" pitchFamily="34" charset="0"/>
                <a:cs typeface="Arial" panose="020B0604020202020204" pitchFamily="34" charset="0"/>
              </a:rPr>
              <a:t>rd</a:t>
            </a:r>
            <a:r>
              <a:rPr lang="en-US" sz="1400" dirty="0">
                <a:latin typeface="Arial" panose="020B0604020202020204" pitchFamily="34" charset="0"/>
                <a:cs typeface="Arial" panose="020B0604020202020204" pitchFamily="34" charset="0"/>
              </a:rPr>
              <a:t> year undergrad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Academic Search</a:t>
            </a:r>
          </a:p>
          <a:p>
            <a:pPr lvl="0"/>
            <a:r>
              <a:rPr lang="en-US" sz="1400" dirty="0">
                <a:latin typeface="Arial" panose="020B0604020202020204" pitchFamily="34" charset="0"/>
                <a:cs typeface="Arial" panose="020B0604020202020204" pitchFamily="34" charset="0"/>
              </a:rPr>
              <a:t>JSTOR mentioned the most with undergraduate</a:t>
            </a:r>
            <a:r>
              <a:rPr lang="en-US" sz="1400" baseline="0" dirty="0">
                <a:latin typeface="Arial" panose="020B0604020202020204" pitchFamily="34" charset="0"/>
                <a:cs typeface="Arial" panose="020B0604020202020204" pitchFamily="34" charset="0"/>
              </a:rPr>
              <a:t> students</a:t>
            </a:r>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EBSCO Host was mentioned by one undergraduate student who used this at another university</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18</a:t>
            </a:fld>
            <a:endParaRPr lang="en-US"/>
          </a:p>
        </p:txBody>
      </p:sp>
    </p:spTree>
    <p:extLst>
      <p:ext uri="{BB962C8B-B14F-4D97-AF65-F5344CB8AC3E}">
        <p14:creationId xmlns:p14="http://schemas.microsoft.com/office/powerpoint/2010/main" val="951652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4</a:t>
            </a:r>
            <a:r>
              <a:rPr lang="en-US" sz="1400" baseline="30000" dirty="0">
                <a:latin typeface="Arial" panose="020B0604020202020204" pitchFamily="34" charset="0"/>
                <a:cs typeface="Arial" panose="020B0604020202020204" pitchFamily="34" charset="0"/>
              </a:rPr>
              <a:t>th</a:t>
            </a:r>
            <a:r>
              <a:rPr lang="en-US" sz="1400" baseline="0" dirty="0">
                <a:latin typeface="Arial" panose="020B0604020202020204" pitchFamily="34" charset="0"/>
                <a:cs typeface="Arial" panose="020B0604020202020204" pitchFamily="34" charset="0"/>
              </a:rPr>
              <a:t> Year Undergrad</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When asked about</a:t>
            </a:r>
            <a:r>
              <a:rPr lang="en-US" sz="1400" baseline="0" dirty="0">
                <a:latin typeface="Arial" panose="020B0604020202020204" pitchFamily="34" charset="0"/>
                <a:cs typeface="Arial" panose="020B0604020202020204" pitchFamily="34" charset="0"/>
              </a:rPr>
              <a:t> the use of library materials/web site, stated that she is an English major and uses books so goes to Amazon or </a:t>
            </a:r>
            <a:r>
              <a:rPr lang="en-US" sz="1400" baseline="0" dirty="0" err="1">
                <a:latin typeface="Arial" panose="020B0604020202020204" pitchFamily="34" charset="0"/>
                <a:cs typeface="Arial" panose="020B0604020202020204" pitchFamily="34" charset="0"/>
              </a:rPr>
              <a:t>Librivox</a:t>
            </a:r>
            <a:endParaRPr lang="en-US" sz="1400" baseline="0" dirty="0">
              <a:latin typeface="Arial" panose="020B0604020202020204" pitchFamily="34" charset="0"/>
              <a:cs typeface="Arial" panose="020B0604020202020204" pitchFamily="34" charset="0"/>
            </a:endParaRPr>
          </a:p>
          <a:p>
            <a:endParaRPr lang="en-US" sz="1400" baseline="0" dirty="0">
              <a:latin typeface="Arial" panose="020B0604020202020204" pitchFamily="34" charset="0"/>
              <a:cs typeface="Arial" panose="020B0604020202020204" pitchFamily="34" charset="0"/>
            </a:endParaRPr>
          </a:p>
          <a:p>
            <a:r>
              <a:rPr lang="en-US" sz="1400" baseline="0" dirty="0">
                <a:latin typeface="Arial" panose="020B0604020202020204" pitchFamily="34" charset="0"/>
                <a:cs typeface="Arial" panose="020B0604020202020204" pitchFamily="34" charset="0"/>
              </a:rPr>
              <a:t>Latina student, speaks Spanish with family</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140394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p:spPr>
      </p:sp>
      <p:sp>
        <p:nvSpPr>
          <p:cNvPr id="3" name="Notes Placeholder 2"/>
          <p:cNvSpPr>
            <a:spLocks noGrp="1"/>
          </p:cNvSpPr>
          <p:nvPr>
            <p:ph type="body" idx="1"/>
          </p:nvPr>
        </p:nvSpPr>
        <p:spPr>
          <a:xfrm>
            <a:off x="685800" y="3840480"/>
            <a:ext cx="5486400" cy="5029200"/>
          </a:xfrm>
        </p:spPr>
        <p:txBody>
          <a:bodyPr>
            <a:noAutofit/>
          </a:bodyPr>
          <a:lstStyle/>
          <a:p>
            <a:pPr defTabSz="932871">
              <a:defRPr/>
            </a:pPr>
            <a:r>
              <a:rPr lang="en-US" sz="1400" dirty="0">
                <a:latin typeface="Arial" pitchFamily="34" charset="0"/>
                <a:cs typeface="Arial" pitchFamily="34" charset="0"/>
              </a:rPr>
              <a:t>This is a continuum and individuals may display visitor or resident characteristics in different contexts and situations.</a:t>
            </a:r>
          </a:p>
          <a:p>
            <a:pPr defTabSz="932871">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a:t>
            </a:fld>
            <a:endParaRPr lang="en-GB" dirty="0"/>
          </a:p>
        </p:txBody>
      </p:sp>
    </p:spTree>
    <p:extLst>
      <p:ext uri="{BB962C8B-B14F-4D97-AF65-F5344CB8AC3E}">
        <p14:creationId xmlns:p14="http://schemas.microsoft.com/office/powerpoint/2010/main" val="908016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upper undergrad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Library- Borrow book for personal </a:t>
            </a:r>
          </a:p>
          <a:p>
            <a:r>
              <a:rPr lang="en-US" sz="1400" dirty="0">
                <a:latin typeface="Arial" panose="020B0604020202020204" pitchFamily="34" charset="0"/>
                <a:cs typeface="Arial" panose="020B0604020202020204" pitchFamily="34" charset="0"/>
              </a:rPr>
              <a:t>Google drive – only for group project (visitor)</a:t>
            </a:r>
          </a:p>
          <a:p>
            <a:r>
              <a:rPr lang="en-US" sz="1400" dirty="0">
                <a:latin typeface="Arial" panose="020B0604020202020204" pitchFamily="34" charset="0"/>
                <a:cs typeface="Arial" panose="020B0604020202020204" pitchFamily="34" charset="0"/>
              </a:rPr>
              <a:t>Social media apps make us anti – social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20</a:t>
            </a:fld>
            <a:endParaRPr lang="en-US"/>
          </a:p>
        </p:txBody>
      </p:sp>
    </p:spTree>
    <p:extLst>
      <p:ext uri="{BB962C8B-B14F-4D97-AF65-F5344CB8AC3E}">
        <p14:creationId xmlns:p14="http://schemas.microsoft.com/office/powerpoint/2010/main" val="1312810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 upper undergrad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Wikipedia – just find sources but not cite.  For both academic and personal </a:t>
            </a:r>
          </a:p>
          <a:p>
            <a:r>
              <a:rPr lang="en-US" sz="1400" dirty="0" err="1">
                <a:latin typeface="Arial" panose="020B0604020202020204" pitchFamily="34" charset="0"/>
                <a:cs typeface="Arial" panose="020B0604020202020204" pitchFamily="34" charset="0"/>
              </a:rPr>
              <a:t>ebay</a:t>
            </a:r>
            <a:r>
              <a:rPr lang="en-US" sz="1400" dirty="0">
                <a:latin typeface="Arial" panose="020B0604020202020204" pitchFamily="34" charset="0"/>
                <a:cs typeface="Arial" panose="020B0604020202020204" pitchFamily="34" charset="0"/>
              </a:rPr>
              <a:t>- buy textbook, </a:t>
            </a:r>
            <a:r>
              <a:rPr lang="en-US" sz="1400" dirty="0" err="1">
                <a:latin typeface="Arial" panose="020B0604020202020204" pitchFamily="34" charset="0"/>
                <a:cs typeface="Arial" panose="020B0604020202020204" pitchFamily="34" charset="0"/>
              </a:rPr>
              <a:t>pokemon</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Wikipedia is a good tool to start research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21</a:t>
            </a:fld>
            <a:endParaRPr lang="en-US"/>
          </a:p>
        </p:txBody>
      </p:sp>
    </p:spTree>
    <p:extLst>
      <p:ext uri="{BB962C8B-B14F-4D97-AF65-F5344CB8AC3E}">
        <p14:creationId xmlns:p14="http://schemas.microsoft.com/office/powerpoint/2010/main" val="1102123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upper undergrad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Write long text about specific topic </a:t>
            </a:r>
          </a:p>
          <a:p>
            <a:r>
              <a:rPr lang="en-US" sz="1400" dirty="0">
                <a:latin typeface="Arial" panose="020B0604020202020204" pitchFamily="34" charset="0"/>
                <a:cs typeface="Arial" panose="020B0604020202020204" pitchFamily="34" charset="0"/>
              </a:rPr>
              <a:t>Google books and academia – sign for source paper </a:t>
            </a:r>
          </a:p>
          <a:p>
            <a:r>
              <a:rPr lang="en-US" sz="1400" dirty="0">
                <a:latin typeface="Arial" panose="020B0604020202020204" pitchFamily="34" charset="0"/>
                <a:cs typeface="Arial" panose="020B0604020202020204" pitchFamily="34" charset="0"/>
              </a:rPr>
              <a:t>Online forum – people don’t respond in Hong Kong, cultural different from US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22</a:t>
            </a:fld>
            <a:endParaRPr lang="en-US"/>
          </a:p>
        </p:txBody>
      </p:sp>
    </p:spTree>
    <p:extLst>
      <p:ext uri="{BB962C8B-B14F-4D97-AF65-F5344CB8AC3E}">
        <p14:creationId xmlns:p14="http://schemas.microsoft.com/office/powerpoint/2010/main" val="168262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upper undergrad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Facebook Message – contact friend from other countries</a:t>
            </a:r>
          </a:p>
          <a:p>
            <a:r>
              <a:rPr lang="en-US" sz="1400" dirty="0">
                <a:latin typeface="Arial" panose="020B0604020202020204" pitchFamily="34" charset="0"/>
                <a:cs typeface="Arial" panose="020B0604020202020204" pitchFamily="34" charset="0"/>
              </a:rPr>
              <a:t>Moodle – will post </a:t>
            </a:r>
          </a:p>
          <a:p>
            <a:r>
              <a:rPr lang="en-US" sz="1400" dirty="0">
                <a:latin typeface="Arial" panose="020B0604020202020204" pitchFamily="34" charset="0"/>
                <a:cs typeface="Arial" panose="020B0604020202020204" pitchFamily="34" charset="0"/>
              </a:rPr>
              <a:t>                 - use blog feature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Wikipedia – find first information and </a:t>
            </a:r>
            <a:r>
              <a:rPr lang="en-US" sz="1400" dirty="0" err="1">
                <a:latin typeface="Arial" panose="020B0604020202020204" pitchFamily="34" charset="0"/>
                <a:cs typeface="Arial" panose="020B0604020202020204" pitchFamily="34" charset="0"/>
              </a:rPr>
              <a:t>citiation</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                   - directly go to Wikipedia </a:t>
            </a:r>
          </a:p>
          <a:p>
            <a:r>
              <a:rPr lang="en-US" sz="1400" dirty="0" err="1">
                <a:latin typeface="Arial" panose="020B0604020202020204" pitchFamily="34" charset="0"/>
                <a:cs typeface="Arial" panose="020B0604020202020204" pitchFamily="34" charset="0"/>
              </a:rPr>
              <a:t>Jstor</a:t>
            </a:r>
            <a:r>
              <a:rPr lang="en-US" sz="1400" dirty="0">
                <a:latin typeface="Arial" panose="020B0604020202020204" pitchFamily="34" charset="0"/>
                <a:cs typeface="Arial" panose="020B0604020202020204" pitchFamily="34" charset="0"/>
              </a:rPr>
              <a:t> –always use </a:t>
            </a:r>
            <a:r>
              <a:rPr lang="en-US" sz="1400" dirty="0" err="1">
                <a:latin typeface="Arial" panose="020B0604020202020204" pitchFamily="34" charset="0"/>
                <a:cs typeface="Arial" panose="020B0604020202020204" pitchFamily="34" charset="0"/>
              </a:rPr>
              <a:t>jstor</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Uber- sometime use it in HK but mostly in foreign country</a:t>
            </a:r>
          </a:p>
          <a:p>
            <a:r>
              <a:rPr lang="en-US" sz="1400" dirty="0">
                <a:latin typeface="Arial" panose="020B0604020202020204" pitchFamily="34" charset="0"/>
                <a:cs typeface="Arial" panose="020B0604020202020204" pitchFamily="34" charset="0"/>
              </a:rPr>
              <a:t>         - share with friend </a:t>
            </a:r>
          </a:p>
          <a:p>
            <a:r>
              <a:rPr lang="en-US" sz="1400" dirty="0">
                <a:latin typeface="Arial" panose="020B0604020202020204" pitchFamily="34" charset="0"/>
                <a:cs typeface="Arial" panose="020B0604020202020204" pitchFamily="34" charset="0"/>
              </a:rPr>
              <a:t> Game apps – compete to other </a:t>
            </a:r>
            <a:r>
              <a:rPr lang="en-US" sz="1400" dirty="0" err="1">
                <a:latin typeface="Arial" panose="020B0604020202020204" pitchFamily="34" charset="0"/>
                <a:cs typeface="Arial" panose="020B0604020202020204" pitchFamily="34" charset="0"/>
              </a:rPr>
              <a:t>fds</a:t>
            </a:r>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Online shopping apps - share with parents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23</a:t>
            </a:fld>
            <a:endParaRPr lang="en-US"/>
          </a:p>
        </p:txBody>
      </p:sp>
    </p:spTree>
    <p:extLst>
      <p:ext uri="{BB962C8B-B14F-4D97-AF65-F5344CB8AC3E}">
        <p14:creationId xmlns:p14="http://schemas.microsoft.com/office/powerpoint/2010/main" val="2039922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333513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a:t>
            </a:r>
            <a:r>
              <a:rPr lang="en-US" sz="1400" baseline="0" dirty="0">
                <a:latin typeface="Arial" panose="020B0604020202020204" pitchFamily="34" charset="0"/>
                <a:cs typeface="Arial" panose="020B0604020202020204" pitchFamily="34" charset="0"/>
              </a:rPr>
              <a:t> graduate student</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UCLA Library</a:t>
            </a:r>
          </a:p>
          <a:p>
            <a:r>
              <a:rPr lang="en-US" sz="1400" dirty="0" err="1">
                <a:latin typeface="Arial" panose="020B0604020202020204" pitchFamily="34" charset="0"/>
                <a:cs typeface="Arial" panose="020B0604020202020204" pitchFamily="34" charset="0"/>
              </a:rPr>
              <a:t>Melvil</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25</a:t>
            </a:fld>
            <a:endParaRPr lang="en-US"/>
          </a:p>
        </p:txBody>
      </p:sp>
    </p:spTree>
    <p:extLst>
      <p:ext uri="{BB962C8B-B14F-4D97-AF65-F5344CB8AC3E}">
        <p14:creationId xmlns:p14="http://schemas.microsoft.com/office/powerpoint/2010/main" val="361319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graduate student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Doctoral student: Very surprised that she remembered all of the icons for apps, etc. She thought this may be telling her that she is spending too much time on social media</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Did not include library website or sources</a:t>
            </a:r>
          </a:p>
          <a:p>
            <a:r>
              <a:rPr lang="en-US" sz="1400" dirty="0">
                <a:latin typeface="Arial" panose="020B0604020202020204" pitchFamily="34" charset="0"/>
                <a:cs typeface="Arial" panose="020B0604020202020204" pitchFamily="34" charset="0"/>
              </a:rPr>
              <a:t>Access through Google Search</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26</a:t>
            </a:fld>
            <a:endParaRPr lang="en-US"/>
          </a:p>
        </p:txBody>
      </p:sp>
    </p:spTree>
    <p:extLst>
      <p:ext uri="{BB962C8B-B14F-4D97-AF65-F5344CB8AC3E}">
        <p14:creationId xmlns:p14="http://schemas.microsoft.com/office/powerpoint/2010/main" val="721461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graduate student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Discoverability of library website features</a:t>
            </a:r>
          </a:p>
          <a:p>
            <a:pPr lvl="1"/>
            <a:r>
              <a:rPr lang="en-US" sz="1400" dirty="0">
                <a:latin typeface="Arial" panose="020B0604020202020204" pitchFamily="34" charset="0"/>
                <a:cs typeface="Arial" panose="020B0604020202020204" pitchFamily="34" charset="0"/>
              </a:rPr>
              <a:t>Not optimized for smartphone interaction</a:t>
            </a:r>
          </a:p>
          <a:p>
            <a:pPr lvl="2"/>
            <a:r>
              <a:rPr lang="en-US" sz="1400" dirty="0">
                <a:latin typeface="Arial" panose="020B0604020202020204" pitchFamily="34" charset="0"/>
                <a:cs typeface="Arial" panose="020B0604020202020204" pitchFamily="34" charset="0"/>
              </a:rPr>
              <a:t>Take photo of screen with information, then look for item</a:t>
            </a:r>
          </a:p>
          <a:p>
            <a:pPr lvl="2"/>
            <a:r>
              <a:rPr lang="en-US" sz="1400" dirty="0">
                <a:latin typeface="Arial" panose="020B0604020202020204" pitchFamily="34" charset="0"/>
                <a:cs typeface="Arial" panose="020B0604020202020204" pitchFamily="34" charset="0"/>
              </a:rPr>
              <a:t>Email information to self</a:t>
            </a:r>
          </a:p>
          <a:p>
            <a:pPr lvl="3"/>
            <a:r>
              <a:rPr lang="en-US" sz="1400" dirty="0">
                <a:latin typeface="Arial" panose="020B0604020202020204" pitchFamily="34" charset="0"/>
                <a:cs typeface="Arial" panose="020B0604020202020204" pitchFamily="34" charset="0"/>
              </a:rPr>
              <a:t>Did not know this option was available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27</a:t>
            </a:fld>
            <a:endParaRPr lang="en-US"/>
          </a:p>
        </p:txBody>
      </p:sp>
    </p:spTree>
    <p:extLst>
      <p:ext uri="{BB962C8B-B14F-4D97-AF65-F5344CB8AC3E}">
        <p14:creationId xmlns:p14="http://schemas.microsoft.com/office/powerpoint/2010/main" val="1655038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799"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graduate</a:t>
            </a:r>
            <a:r>
              <a:rPr lang="en-US" sz="1400" baseline="0" dirty="0">
                <a:latin typeface="Arial" panose="020B0604020202020204" pitchFamily="34" charset="0"/>
                <a:cs typeface="Arial" panose="020B0604020202020204" pitchFamily="34" charset="0"/>
              </a:rPr>
              <a:t> student</a:t>
            </a:r>
          </a:p>
          <a:p>
            <a:endParaRPr lang="en-US" sz="1400" baseline="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School side, person-to-person contact, therefore not Resident</a:t>
            </a:r>
          </a:p>
          <a:p>
            <a:pPr marL="171450" indent="-171450">
              <a:buFontTx/>
              <a:buChar char="-"/>
            </a:pPr>
            <a:r>
              <a:rPr lang="en-US" sz="1400" dirty="0">
                <a:latin typeface="Arial" panose="020B0604020202020204" pitchFamily="34" charset="0"/>
                <a:cs typeface="Arial" panose="020B0604020202020204" pitchFamily="34" charset="0"/>
              </a:rPr>
              <a:t>Use Facebook a lot</a:t>
            </a:r>
          </a:p>
          <a:p>
            <a:pPr marL="171450" indent="-171450">
              <a:buFontTx/>
              <a:buChar char="-"/>
            </a:pPr>
            <a:r>
              <a:rPr lang="en-US" sz="1400" dirty="0">
                <a:latin typeface="Arial" panose="020B0604020202020204" pitchFamily="34" charset="0"/>
                <a:cs typeface="Arial" panose="020B0604020202020204" pitchFamily="34" charset="0"/>
              </a:rPr>
              <a:t>Use Gmail for personal emails</a:t>
            </a:r>
          </a:p>
          <a:p>
            <a:pPr marL="171450" indent="-171450">
              <a:buFontTx/>
              <a:buChar char="-"/>
            </a:pPr>
            <a:r>
              <a:rPr lang="en-US" sz="1400" dirty="0">
                <a:latin typeface="Arial" panose="020B0604020202020204" pitchFamily="34" charset="0"/>
                <a:cs typeface="Arial" panose="020B0604020202020204" pitchFamily="34" charset="0"/>
              </a:rPr>
              <a:t>Use a lot of messenger, to stick with a lot of different people, even has QQ</a:t>
            </a:r>
          </a:p>
          <a:p>
            <a:pPr marL="171450" indent="-171450">
              <a:buFontTx/>
              <a:buChar char="-"/>
            </a:pPr>
            <a:r>
              <a:rPr lang="en-US" sz="1400" dirty="0">
                <a:latin typeface="Arial" panose="020B0604020202020204" pitchFamily="34" charset="0"/>
                <a:cs typeface="Arial" panose="020B0604020202020204" pitchFamily="34" charset="0"/>
              </a:rPr>
              <a:t>Twitter &amp; Google Plus, not many people there right now</a:t>
            </a:r>
          </a:p>
          <a:p>
            <a:pPr marL="171450" indent="-171450">
              <a:buFontTx/>
              <a:buChar char="-"/>
            </a:pPr>
            <a:r>
              <a:rPr lang="en-US" sz="1400" dirty="0">
                <a:latin typeface="Arial" panose="020B0604020202020204" pitchFamily="34" charset="0"/>
                <a:cs typeface="Arial" panose="020B0604020202020204" pitchFamily="34" charset="0"/>
              </a:rPr>
              <a:t>Google search, for both school work &amp; personally, therefore in between personal &amp; institutional</a:t>
            </a:r>
          </a:p>
          <a:p>
            <a:pPr marL="171450" indent="-171450">
              <a:buFontTx/>
              <a:buChar char="-"/>
            </a:pPr>
            <a:r>
              <a:rPr lang="en-US" sz="1400" dirty="0">
                <a:latin typeface="Arial" panose="020B0604020202020204" pitchFamily="34" charset="0"/>
                <a:cs typeface="Arial" panose="020B0604020202020204" pitchFamily="34" charset="0"/>
              </a:rPr>
              <a:t>“Team”, Remote control computer</a:t>
            </a:r>
          </a:p>
          <a:p>
            <a:pPr marL="171450" indent="-171450">
              <a:buFontTx/>
              <a:buChar char="-"/>
            </a:pPr>
            <a:r>
              <a:rPr lang="en-US" sz="1400" dirty="0">
                <a:latin typeface="Arial" panose="020B0604020202020204" pitchFamily="34" charset="0"/>
                <a:cs typeface="Arial" panose="020B0604020202020204" pitchFamily="34" charset="0"/>
              </a:rPr>
              <a:t>“Reminder”, built-in reminder in iPhone</a:t>
            </a:r>
          </a:p>
          <a:p>
            <a:pPr marL="171450" indent="-171450">
              <a:buFontTx/>
              <a:buChar char="-"/>
            </a:pPr>
            <a:r>
              <a:rPr lang="en-US" sz="1400" dirty="0">
                <a:latin typeface="Arial" panose="020B0604020202020204" pitchFamily="34" charset="0"/>
                <a:cs typeface="Arial" panose="020B0604020202020204" pitchFamily="34" charset="0"/>
              </a:rPr>
              <a:t>“Wally”, expense management apps</a:t>
            </a:r>
          </a:p>
          <a:p>
            <a:pPr marL="171450" indent="-171450">
              <a:buFontTx/>
              <a:buChar char="-"/>
            </a:pPr>
            <a:r>
              <a:rPr lang="en-US" sz="1400" dirty="0">
                <a:latin typeface="Arial" panose="020B0604020202020204" pitchFamily="34" charset="0"/>
                <a:cs typeface="Arial" panose="020B0604020202020204" pitchFamily="34" charset="0"/>
              </a:rPr>
              <a:t>“TripAdvisor”, travel a lot &amp; therefore write reviews regularly</a:t>
            </a:r>
          </a:p>
          <a:p>
            <a:pPr marL="171450" indent="-171450">
              <a:buFontTx/>
              <a:buChar char="-"/>
            </a:pPr>
            <a:r>
              <a:rPr lang="en-US" sz="1400" dirty="0">
                <a:latin typeface="Arial" panose="020B0604020202020204" pitchFamily="34" charset="0"/>
                <a:cs typeface="Arial" panose="020B0604020202020204" pitchFamily="34" charset="0"/>
              </a:rPr>
              <a:t>“Google Trip”, started writing reviews</a:t>
            </a:r>
          </a:p>
          <a:p>
            <a:pPr marL="171450" indent="-171450">
              <a:buFontTx/>
              <a:buChar char="-"/>
            </a:pPr>
            <a:endParaRPr lang="en-US" sz="140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Institutional – Google Scholar &amp; Moodle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28</a:t>
            </a:fld>
            <a:endParaRPr lang="en-US"/>
          </a:p>
        </p:txBody>
      </p:sp>
    </p:spTree>
    <p:extLst>
      <p:ext uri="{BB962C8B-B14F-4D97-AF65-F5344CB8AC3E}">
        <p14:creationId xmlns:p14="http://schemas.microsoft.com/office/powerpoint/2010/main" val="357541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799"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graduate student</a:t>
            </a:r>
          </a:p>
          <a:p>
            <a:endParaRPr lang="en-US" sz="140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Technically, using a lot of Google products</a:t>
            </a:r>
          </a:p>
          <a:p>
            <a:pPr marL="171450" indent="-171450">
              <a:buFontTx/>
              <a:buChar char="-"/>
            </a:pPr>
            <a:r>
              <a:rPr lang="en-US" sz="1400" dirty="0">
                <a:latin typeface="Arial" panose="020B0604020202020204" pitchFamily="34" charset="0"/>
                <a:cs typeface="Arial" panose="020B0604020202020204" pitchFamily="34" charset="0"/>
              </a:rPr>
              <a:t>Personal email &amp; work email separated, therefore </a:t>
            </a:r>
            <a:r>
              <a:rPr lang="en-US" sz="1400" dirty="0" err="1">
                <a:latin typeface="Arial" panose="020B0604020202020204" pitchFamily="34" charset="0"/>
                <a:cs typeface="Arial" panose="020B0604020202020204" pitchFamily="34" charset="0"/>
              </a:rPr>
              <a:t>gmail</a:t>
            </a:r>
            <a:r>
              <a:rPr lang="en-US" sz="1400" dirty="0">
                <a:latin typeface="Arial" panose="020B0604020202020204" pitchFamily="34" charset="0"/>
                <a:cs typeface="Arial" panose="020B0604020202020204" pitchFamily="34" charset="0"/>
              </a:rPr>
              <a:t> for work, yahoo for personal</a:t>
            </a:r>
          </a:p>
          <a:p>
            <a:pPr marL="171450" indent="-171450">
              <a:buFontTx/>
              <a:buChar char="-"/>
            </a:pPr>
            <a:r>
              <a:rPr lang="en-US" sz="1400" dirty="0">
                <a:latin typeface="Arial" panose="020B0604020202020204" pitchFamily="34" charset="0"/>
                <a:cs typeface="Arial" panose="020B0604020202020204" pitchFamily="34" charset="0"/>
              </a:rPr>
              <a:t>Sometimes use only less than 1 min to check</a:t>
            </a:r>
          </a:p>
          <a:p>
            <a:pPr marL="171450" indent="-171450">
              <a:buFontTx/>
              <a:buChar char="-"/>
            </a:pPr>
            <a:r>
              <a:rPr lang="en-US" sz="1400" dirty="0">
                <a:latin typeface="Arial" panose="020B0604020202020204" pitchFamily="34" charset="0"/>
                <a:cs typeface="Arial" panose="020B0604020202020204" pitchFamily="34" charset="0"/>
              </a:rPr>
              <a:t>Catch up a lot of news (in the Finance work world)</a:t>
            </a:r>
          </a:p>
          <a:p>
            <a:pPr marL="171450" indent="-171450">
              <a:buFontTx/>
              <a:buChar char="-"/>
            </a:pPr>
            <a:r>
              <a:rPr lang="en-US" sz="1400" dirty="0">
                <a:latin typeface="Arial" panose="020B0604020202020204" pitchFamily="34" charset="0"/>
                <a:cs typeface="Arial" panose="020B0604020202020204" pitchFamily="34" charset="0"/>
              </a:rPr>
              <a:t>Google map in Hong Kong sometimes not pointing you the right way</a:t>
            </a:r>
          </a:p>
          <a:p>
            <a:pPr marL="171450" indent="-171450">
              <a:buFontTx/>
              <a:buChar char="-"/>
            </a:pPr>
            <a:r>
              <a:rPr lang="en-US" sz="1400" dirty="0">
                <a:latin typeface="Arial" panose="020B0604020202020204" pitchFamily="34" charset="0"/>
                <a:cs typeface="Arial" panose="020B0604020202020204" pitchFamily="34" charset="0"/>
              </a:rPr>
              <a:t>Movie streaming (top left)</a:t>
            </a:r>
          </a:p>
          <a:p>
            <a:pPr marL="171450" indent="-171450">
              <a:buFontTx/>
              <a:buChar char="-"/>
            </a:pPr>
            <a:r>
              <a:rPr lang="en-US" sz="1400" dirty="0">
                <a:latin typeface="Arial" panose="020B0604020202020204" pitchFamily="34" charset="0"/>
                <a:cs typeface="Arial" panose="020B0604020202020204" pitchFamily="34" charset="0"/>
              </a:rPr>
              <a:t>HKU portal, linked everything you have to email &amp; manage your information</a:t>
            </a:r>
          </a:p>
          <a:p>
            <a:pPr marL="171450" indent="-171450">
              <a:buFontTx/>
              <a:buChar char="-"/>
            </a:pPr>
            <a:r>
              <a:rPr lang="en-US" sz="1400" dirty="0">
                <a:latin typeface="Arial" panose="020B0604020202020204" pitchFamily="34" charset="0"/>
                <a:cs typeface="Arial" panose="020B0604020202020204" pitchFamily="34" charset="0"/>
              </a:rPr>
              <a:t>Moodle, others use to make timetables, and this participant has course schedule change every 2 months, so not for scheduling, but only to download notes (available while some courses do not put anything on </a:t>
            </a:r>
            <a:r>
              <a:rPr lang="en-US" sz="1400" dirty="0" err="1">
                <a:latin typeface="Arial" panose="020B0604020202020204" pitchFamily="34" charset="0"/>
                <a:cs typeface="Arial" panose="020B0604020202020204" pitchFamily="34" charset="0"/>
              </a:rPr>
              <a:t>moodle</a:t>
            </a:r>
            <a:r>
              <a:rPr lang="en-US" sz="1400" dirty="0">
                <a:latin typeface="Arial" panose="020B0604020202020204" pitchFamily="34" charset="0"/>
                <a:cs typeface="Arial" panose="020B0604020202020204" pitchFamily="34" charset="0"/>
              </a:rPr>
              <a:t> at all)</a:t>
            </a:r>
          </a:p>
          <a:p>
            <a:pPr marL="171450" indent="-171450">
              <a:buFontTx/>
              <a:buChar char="-"/>
            </a:pPr>
            <a:r>
              <a:rPr lang="en-US" sz="1400" dirty="0">
                <a:latin typeface="Arial" panose="020B0604020202020204" pitchFamily="34" charset="0"/>
                <a:cs typeface="Arial" panose="020B0604020202020204" pitchFamily="34" charset="0"/>
              </a:rPr>
              <a:t>“Coursera”, use sometimes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29</a:t>
            </a:fld>
            <a:endParaRPr lang="en-US"/>
          </a:p>
        </p:txBody>
      </p:sp>
    </p:spTree>
    <p:extLst>
      <p:ext uri="{BB962C8B-B14F-4D97-AF65-F5344CB8AC3E}">
        <p14:creationId xmlns:p14="http://schemas.microsoft.com/office/powerpoint/2010/main" val="327210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49"/>
          </a:xfrm>
        </p:spPr>
        <p:txBody>
          <a:bodyPr>
            <a:noAutofit/>
          </a:bodyPr>
          <a:lstStyle/>
          <a:p>
            <a:pPr defTabSz="466435">
              <a:defRPr/>
            </a:pPr>
            <a:r>
              <a:rPr lang="en-US" sz="1400" dirty="0">
                <a:latin typeface="Arial" pitchFamily="34" charset="0"/>
                <a:cs typeface="Arial" pitchFamily="34" charset="0"/>
              </a:rPr>
              <a:t>Image: http://www.flickr.com/photos/31442459@N00/7648151218 by Wesley Fryer / CC BY 2.0 </a:t>
            </a:r>
          </a:p>
          <a:p>
            <a:pPr defTabSz="466435">
              <a:defRPr/>
            </a:pPr>
            <a:endParaRPr lang="en-US" sz="1400" dirty="0">
              <a:solidFill>
                <a:schemeClr val="tx1"/>
              </a:solidFill>
              <a:latin typeface="Arial" pitchFamily="34" charset="0"/>
              <a:cs typeface="Arial" pitchFamily="34" charset="0"/>
            </a:endParaRPr>
          </a:p>
          <a:p>
            <a:r>
              <a:rPr lang="en-US" sz="1400" dirty="0">
                <a:solidFill>
                  <a:schemeClr val="tx1"/>
                </a:solidFill>
                <a:latin typeface="Arial" pitchFamily="34" charset="0"/>
                <a:cs typeface="Arial" pitchFamily="34" charset="0"/>
              </a:rPr>
              <a:t>Visitors: functional use of technology, often linked to formal need (such as use of software for specific coursework, or organizing meetings through email contact); less visible/more passive online presence, more likely to favor  face- to- face interactions (even as they use the internet to organize/schedule those interactions) </a:t>
            </a:r>
          </a:p>
          <a:p>
            <a:endParaRPr lang="en-US" sz="1400" dirty="0">
              <a:solidFill>
                <a:schemeClr val="tx1"/>
              </a:solidFill>
              <a:latin typeface="Arial" pitchFamily="34" charset="0"/>
              <a:cs typeface="Arial" pitchFamily="34" charset="0"/>
            </a:endParaRPr>
          </a:p>
          <a:p>
            <a:endParaRPr lang="en-US" sz="1400" dirty="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604622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graduate student</a:t>
            </a:r>
          </a:p>
          <a:p>
            <a:endParaRPr lang="en-US" sz="140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Use a lot of YouTube for learning, via computer instead of mobile phone</a:t>
            </a:r>
          </a:p>
          <a:p>
            <a:pPr marL="171450" indent="-171450">
              <a:buFontTx/>
              <a:buChar char="-"/>
            </a:pPr>
            <a:r>
              <a:rPr lang="en-US" sz="1400" dirty="0">
                <a:latin typeface="Arial" panose="020B0604020202020204" pitchFamily="34" charset="0"/>
                <a:cs typeface="Arial" panose="020B0604020202020204" pitchFamily="34" charset="0"/>
              </a:rPr>
              <a:t>Use IT / technology for information &amp; communications, mainly for learning as well</a:t>
            </a:r>
          </a:p>
          <a:p>
            <a:pPr marL="171450" indent="-171450">
              <a:buFontTx/>
              <a:buChar char="-"/>
            </a:pPr>
            <a:r>
              <a:rPr lang="en-US" sz="1400" dirty="0">
                <a:latin typeface="Arial" panose="020B0604020202020204" pitchFamily="34" charset="0"/>
                <a:cs typeface="Arial" panose="020B0604020202020204" pitchFamily="34" charset="0"/>
              </a:rPr>
              <a:t>(left bottom) time spent on each of the categories</a:t>
            </a:r>
          </a:p>
          <a:p>
            <a:pPr marL="171450" indent="-171450">
              <a:buFontTx/>
              <a:buChar char="-"/>
            </a:pPr>
            <a:r>
              <a:rPr lang="en-US" sz="1400" dirty="0">
                <a:latin typeface="Arial" panose="020B0604020202020204" pitchFamily="34" charset="0"/>
                <a:cs typeface="Arial" panose="020B0604020202020204" pitchFamily="34" charset="0"/>
              </a:rPr>
              <a:t>“Wikipedia”, online dictionary, to check terms</a:t>
            </a:r>
          </a:p>
          <a:p>
            <a:pPr marL="171450" indent="-171450">
              <a:buFontTx/>
              <a:buChar char="-"/>
            </a:pPr>
            <a:r>
              <a:rPr lang="en-US" sz="1400" dirty="0">
                <a:latin typeface="Arial" panose="020B0604020202020204" pitchFamily="34" charset="0"/>
                <a:cs typeface="Arial" panose="020B0604020202020204" pitchFamily="34" charset="0"/>
              </a:rPr>
              <a:t>Library catalog is easy to use</a:t>
            </a:r>
          </a:p>
          <a:p>
            <a:endParaRPr lang="en-US" sz="1400" dirty="0">
              <a:latin typeface="Arial" panose="020B0604020202020204" pitchFamily="34" charset="0"/>
              <a:cs typeface="Arial" panose="020B0604020202020204" pitchFamily="34" charset="0"/>
            </a:endParaRPr>
          </a:p>
          <a:p>
            <a:pPr marL="171450" indent="-171450">
              <a:buFontTx/>
              <a:buChar cha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30</a:t>
            </a:fld>
            <a:endParaRPr lang="en-US"/>
          </a:p>
        </p:txBody>
      </p:sp>
    </p:spTree>
    <p:extLst>
      <p:ext uri="{BB962C8B-B14F-4D97-AF65-F5344CB8AC3E}">
        <p14:creationId xmlns:p14="http://schemas.microsoft.com/office/powerpoint/2010/main" val="1390231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3602736"/>
          </a:xfrm>
          <a:prstGeom prst="rect">
            <a:avLst/>
          </a:prstGeom>
        </p:spPr>
        <p:txBody>
          <a:bodyPr/>
          <a:lstStyle/>
          <a:p>
            <a:r>
              <a:rPr lang="en-US" sz="1400" dirty="0">
                <a:latin typeface="Arial" panose="020B0604020202020204" pitchFamily="34" charset="0"/>
                <a:cs typeface="Arial" panose="020B0604020202020204" pitchFamily="34" charset="0"/>
              </a:rPr>
              <a:t>HKU, graduate student</a:t>
            </a:r>
          </a:p>
          <a:p>
            <a:endParaRPr lang="en-US" sz="140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“Microblog”, Weibo, post very little (20% post, 80% read)</a:t>
            </a:r>
          </a:p>
          <a:p>
            <a:pPr marL="171450" indent="-171450">
              <a:buFontTx/>
              <a:buChar char="-"/>
            </a:pPr>
            <a:r>
              <a:rPr lang="en-US" sz="1400" dirty="0">
                <a:latin typeface="Arial" panose="020B0604020202020204" pitchFamily="34" charset="0"/>
                <a:cs typeface="Arial" panose="020B0604020202020204" pitchFamily="34" charset="0"/>
              </a:rPr>
              <a:t>Use “</a:t>
            </a:r>
            <a:r>
              <a:rPr lang="en-US" sz="1400" dirty="0" err="1">
                <a:latin typeface="Arial" panose="020B0604020202020204" pitchFamily="34" charset="0"/>
                <a:cs typeface="Arial" panose="020B0604020202020204" pitchFamily="34" charset="0"/>
              </a:rPr>
              <a:t>wechat</a:t>
            </a:r>
            <a:r>
              <a:rPr lang="en-US" sz="1400" dirty="0">
                <a:latin typeface="Arial" panose="020B0604020202020204" pitchFamily="34" charset="0"/>
                <a:cs typeface="Arial" panose="020B0604020202020204" pitchFamily="34" charset="0"/>
              </a:rPr>
              <a:t>” much more in Mainland China, but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 more in Hong Kong</a:t>
            </a:r>
          </a:p>
          <a:p>
            <a:pPr marL="171450" indent="-171450">
              <a:buFontTx/>
              <a:buChar char="-"/>
            </a:pPr>
            <a:r>
              <a:rPr lang="en-US" sz="1400" dirty="0">
                <a:latin typeface="Arial" panose="020B0604020202020204" pitchFamily="34" charset="0"/>
                <a:cs typeface="Arial" panose="020B0604020202020204" pitchFamily="34" charset="0"/>
              </a:rPr>
              <a:t>“S Health”, apps to track physical activity, e.g. how many steps you want each day</a:t>
            </a:r>
          </a:p>
          <a:p>
            <a:pPr marL="171450" indent="-171450">
              <a:buFontTx/>
              <a:buChar char="-"/>
            </a:pPr>
            <a:r>
              <a:rPr lang="en-US" sz="1400" dirty="0">
                <a:latin typeface="Arial" panose="020B0604020202020204" pitchFamily="34" charset="0"/>
                <a:cs typeface="Arial" panose="020B0604020202020204" pitchFamily="34" charset="0"/>
              </a:rPr>
              <a:t>HKU Portal, Moodle, for personal info search</a:t>
            </a:r>
          </a:p>
          <a:p>
            <a:pPr marL="171450" indent="-171450">
              <a:buFontTx/>
              <a:buChar char="-"/>
            </a:pP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31</a:t>
            </a:fld>
            <a:endParaRPr lang="en-US"/>
          </a:p>
        </p:txBody>
      </p:sp>
    </p:spTree>
    <p:extLst>
      <p:ext uri="{BB962C8B-B14F-4D97-AF65-F5344CB8AC3E}">
        <p14:creationId xmlns:p14="http://schemas.microsoft.com/office/powerpoint/2010/main" val="1433674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3602736"/>
          </a:xfrm>
          <a:prstGeom prst="rect">
            <a:avLst/>
          </a:prstGeom>
        </p:spPr>
        <p:txBody>
          <a:bodyPr/>
          <a:lstStyle/>
          <a:p>
            <a:r>
              <a:rPr lang="en-US" sz="1400" dirty="0">
                <a:latin typeface="Arial" panose="020B0604020202020204" pitchFamily="34" charset="0"/>
                <a:cs typeface="Arial" panose="020B0604020202020204" pitchFamily="34" charset="0"/>
              </a:rPr>
              <a:t>HKU, graduate student</a:t>
            </a:r>
          </a:p>
          <a:p>
            <a:endParaRPr lang="en-US" sz="1400" dirty="0">
              <a:latin typeface="Arial" panose="020B0604020202020204" pitchFamily="34" charset="0"/>
              <a:cs typeface="Arial" panose="020B0604020202020204" pitchFamily="34" charset="0"/>
            </a:endParaRPr>
          </a:p>
          <a:p>
            <a:pPr marL="171450" indent="-171450">
              <a:buFontTx/>
              <a:buChar char="-"/>
            </a:pPr>
            <a:r>
              <a:rPr lang="en-US" sz="1400" dirty="0">
                <a:latin typeface="Arial" panose="020B0604020202020204" pitchFamily="34" charset="0"/>
                <a:cs typeface="Arial" panose="020B0604020202020204" pitchFamily="34" charset="0"/>
              </a:rPr>
              <a:t>A lot of visitor type, except for those social network apps</a:t>
            </a:r>
          </a:p>
          <a:p>
            <a:pPr marL="171450" indent="-171450">
              <a:buFontTx/>
              <a:buChar char="-"/>
            </a:pPr>
            <a:r>
              <a:rPr lang="en-US" sz="1400" dirty="0">
                <a:latin typeface="Arial" panose="020B0604020202020204" pitchFamily="34" charset="0"/>
                <a:cs typeface="Arial" panose="020B0604020202020204" pitchFamily="34" charset="0"/>
              </a:rPr>
              <a:t>“QQ”, “</a:t>
            </a:r>
            <a:r>
              <a:rPr lang="en-US" sz="1400" dirty="0" err="1">
                <a:latin typeface="Arial" panose="020B0604020202020204" pitchFamily="34" charset="0"/>
                <a:cs typeface="Arial" panose="020B0604020202020204" pitchFamily="34" charset="0"/>
              </a:rPr>
              <a:t>Wechat</a:t>
            </a:r>
            <a:r>
              <a:rPr lang="en-US" sz="1400" dirty="0">
                <a:latin typeface="Arial" panose="020B0604020202020204" pitchFamily="34" charset="0"/>
                <a:cs typeface="Arial" panose="020B0604020202020204" pitchFamily="34" charset="0"/>
              </a:rPr>
              <a:t>”, “Weibo”, more for personal connection with classmates</a:t>
            </a:r>
          </a:p>
          <a:p>
            <a:pPr marL="171450" indent="-171450">
              <a:buFontTx/>
              <a:buChar char="-"/>
            </a:pP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Zhi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hu</a:t>
            </a:r>
            <a:r>
              <a:rPr lang="en-US" sz="1400" dirty="0">
                <a:latin typeface="Arial" panose="020B0604020202020204" pitchFamily="34" charset="0"/>
                <a:cs typeface="Arial" panose="020B0604020202020204" pitchFamily="34" charset="0"/>
              </a:rPr>
              <a:t>”, a platform you post questions on specific subjects/ fields, though there are sometimes silly questions (social Q&amp;A site), viewers can LIKE and answer questions</a:t>
            </a:r>
          </a:p>
          <a:p>
            <a:pPr marL="171450" indent="-171450">
              <a:buFontTx/>
              <a:buChar char="-"/>
            </a:pPr>
            <a:r>
              <a:rPr lang="en-US" sz="1400" dirty="0">
                <a:latin typeface="Arial" panose="020B0604020202020204" pitchFamily="34" charset="0"/>
                <a:cs typeface="Arial" panose="020B0604020202020204" pitchFamily="34" charset="0"/>
              </a:rPr>
              <a:t>“Baidu”</a:t>
            </a:r>
          </a:p>
          <a:p>
            <a:pPr marL="171450" indent="-171450">
              <a:buFontTx/>
              <a:buChar char="-"/>
            </a:pP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i</a:t>
            </a:r>
            <a:r>
              <a:rPr lang="en-US" sz="1400" dirty="0">
                <a:latin typeface="Arial" panose="020B0604020202020204" pitchFamily="34" charset="0"/>
                <a:cs typeface="Arial" panose="020B0604020202020204" pitchFamily="34" charset="0"/>
              </a:rPr>
              <a:t>-message”, contact colleagues and families who do not use WeChat or </a:t>
            </a:r>
            <a:r>
              <a:rPr lang="en-US" sz="1400" dirty="0" err="1">
                <a:latin typeface="Arial" panose="020B0604020202020204" pitchFamily="34" charset="0"/>
                <a:cs typeface="Arial" panose="020B0604020202020204" pitchFamily="34" charset="0"/>
              </a:rPr>
              <a:t>Whatsapp</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32</a:t>
            </a:fld>
            <a:endParaRPr lang="en-US"/>
          </a:p>
        </p:txBody>
      </p:sp>
    </p:spTree>
    <p:extLst>
      <p:ext uri="{BB962C8B-B14F-4D97-AF65-F5344CB8AC3E}">
        <p14:creationId xmlns:p14="http://schemas.microsoft.com/office/powerpoint/2010/main" val="1291835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1255198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94338" cy="3090863"/>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faculty researcher and/or scholar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Research assistant</a:t>
            </a:r>
          </a:p>
          <a:p>
            <a:r>
              <a:rPr lang="en-US" sz="1400" dirty="0">
                <a:latin typeface="Arial" panose="020B0604020202020204" pitchFamily="34" charset="0"/>
                <a:cs typeface="Arial" panose="020B0604020202020204" pitchFamily="34" charset="0"/>
              </a:rPr>
              <a:t>Least Digital footprint as possible, substantial, good thing to live (the left side of the map) </a:t>
            </a:r>
          </a:p>
          <a:p>
            <a:r>
              <a:rPr lang="en-US" sz="1400" dirty="0">
                <a:latin typeface="Arial" panose="020B0604020202020204" pitchFamily="34" charset="0"/>
                <a:cs typeface="Arial" panose="020B0604020202020204" pitchFamily="34" charset="0"/>
              </a:rPr>
              <a:t>Middle – use a lot in work, create contacts</a:t>
            </a:r>
          </a:p>
          <a:p>
            <a:r>
              <a:rPr lang="en-US" sz="1400" dirty="0">
                <a:latin typeface="Arial" panose="020B0604020202020204" pitchFamily="34" charset="0"/>
                <a:cs typeface="Arial" panose="020B0604020202020204" pitchFamily="34" charset="0"/>
              </a:rPr>
              <a:t>Use HKU specific apps for work, </a:t>
            </a:r>
            <a:r>
              <a:rPr lang="en-US" sz="1400" dirty="0" err="1">
                <a:latin typeface="Arial" panose="020B0604020202020204" pitchFamily="34" charset="0"/>
                <a:cs typeface="Arial" panose="020B0604020202020204" pitchFamily="34" charset="0"/>
              </a:rPr>
              <a:t>wordpress</a:t>
            </a:r>
            <a:r>
              <a:rPr lang="en-US" sz="1400" dirty="0">
                <a:latin typeface="Arial" panose="020B0604020202020204" pitchFamily="34" charset="0"/>
                <a:cs typeface="Arial" panose="020B0604020202020204" pitchFamily="34" charset="0"/>
              </a:rPr>
              <a:t>, create webpage</a:t>
            </a:r>
          </a:p>
          <a:p>
            <a:r>
              <a:rPr lang="en-US" sz="1400" dirty="0">
                <a:latin typeface="Arial" panose="020B0604020202020204" pitchFamily="34" charset="0"/>
                <a:cs typeface="Arial" panose="020B0604020202020204" pitchFamily="34" charset="0"/>
              </a:rPr>
              <a:t>Learn about yourself: need to learn more &amp; contribute more in digital footprint (at work and in personal)</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34</a:t>
            </a:fld>
            <a:endParaRPr lang="en-US"/>
          </a:p>
        </p:txBody>
      </p:sp>
    </p:spTree>
    <p:extLst>
      <p:ext uri="{BB962C8B-B14F-4D97-AF65-F5344CB8AC3E}">
        <p14:creationId xmlns:p14="http://schemas.microsoft.com/office/powerpoint/2010/main" val="2343087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lecturer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Bar chats to indicate time that I spend on each thing</a:t>
            </a:r>
          </a:p>
          <a:p>
            <a:r>
              <a:rPr lang="en-US" sz="1400" dirty="0">
                <a:latin typeface="Arial" panose="020B0604020202020204" pitchFamily="34" charset="0"/>
                <a:cs typeface="Arial" panose="020B0604020202020204" pitchFamily="34" charset="0"/>
              </a:rPr>
              <a:t>Gmail most of time is personal, may be 10% for work too</a:t>
            </a:r>
          </a:p>
          <a:p>
            <a:r>
              <a:rPr lang="en-US" sz="1400" dirty="0" err="1">
                <a:latin typeface="Arial" panose="020B0604020202020204" pitchFamily="34" charset="0"/>
                <a:cs typeface="Arial" panose="020B0604020202020204" pitchFamily="34" charset="0"/>
              </a:rPr>
              <a:t>Whatspps</a:t>
            </a:r>
            <a:r>
              <a:rPr lang="en-US" sz="1400" dirty="0">
                <a:latin typeface="Arial" panose="020B0604020202020204" pitchFamily="34" charset="0"/>
                <a:cs typeface="Arial" panose="020B0604020202020204" pitchFamily="34" charset="0"/>
              </a:rPr>
              <a:t> 10% to close colleagues, most of the time is personal</a:t>
            </a:r>
          </a:p>
          <a:p>
            <a:r>
              <a:rPr lang="en-US" sz="1400" dirty="0">
                <a:latin typeface="Arial" panose="020B0604020202020204" pitchFamily="34" charset="0"/>
                <a:cs typeface="Arial" panose="020B0604020202020204" pitchFamily="34" charset="0"/>
              </a:rPr>
              <a:t>Fb – share what happen in the field, share job adv.</a:t>
            </a:r>
          </a:p>
          <a:p>
            <a:r>
              <a:rPr lang="en-US" sz="1400" dirty="0">
                <a:latin typeface="Arial" panose="020B0604020202020204" pitchFamily="34" charset="0"/>
                <a:cs typeface="Arial" panose="020B0604020202020204" pitchFamily="34" charset="0"/>
              </a:rPr>
              <a:t>Wiki chat with students sometimes but will look for more trustful site</a:t>
            </a:r>
          </a:p>
          <a:p>
            <a:r>
              <a:rPr lang="en-US" sz="1400" dirty="0" err="1">
                <a:latin typeface="Arial" panose="020B0604020202020204" pitchFamily="34" charset="0"/>
                <a:cs typeface="Arial" panose="020B0604020202020204" pitchFamily="34" charset="0"/>
              </a:rPr>
              <a:t>Youtube</a:t>
            </a:r>
            <a:r>
              <a:rPr lang="en-US" sz="1400" dirty="0">
                <a:latin typeface="Arial" panose="020B0604020202020204" pitchFamily="34" charset="0"/>
                <a:cs typeface="Arial" panose="020B0604020202020204" pitchFamily="34" charset="0"/>
              </a:rPr>
              <a:t> – lesson planning, students can know things before the lecture class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What did you learn?</a:t>
            </a:r>
          </a:p>
          <a:p>
            <a:r>
              <a:rPr lang="en-US" sz="1400" dirty="0">
                <a:latin typeface="Arial" panose="020B0604020202020204" pitchFamily="34" charset="0"/>
                <a:cs typeface="Arial" panose="020B0604020202020204" pitchFamily="34" charset="0"/>
              </a:rPr>
              <a:t>First time to sit down and think about it.</a:t>
            </a:r>
          </a:p>
          <a:p>
            <a:r>
              <a:rPr lang="en-US" sz="1400" dirty="0">
                <a:latin typeface="Arial" panose="020B0604020202020204" pitchFamily="34" charset="0"/>
                <a:cs typeface="Arial" panose="020B0604020202020204" pitchFamily="34" charset="0"/>
              </a:rPr>
              <a:t>Simple, I see technology as a tool, as long as it works fine. Don’t want technology to influence me.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35</a:t>
            </a:fld>
            <a:endParaRPr lang="en-US"/>
          </a:p>
        </p:txBody>
      </p:sp>
    </p:spTree>
    <p:extLst>
      <p:ext uri="{BB962C8B-B14F-4D97-AF65-F5344CB8AC3E}">
        <p14:creationId xmlns:p14="http://schemas.microsoft.com/office/powerpoint/2010/main" val="577910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Faculty Researcher and/or Scholar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HKU Teaching and Learning (digital native) – IMPROVE e-learning, bag data.</a:t>
            </a:r>
          </a:p>
          <a:p>
            <a:r>
              <a:rPr lang="en-US" sz="1400" dirty="0">
                <a:latin typeface="Arial" panose="020B0604020202020204" pitchFamily="34" charset="0"/>
                <a:cs typeface="Arial" panose="020B0604020202020204" pitchFamily="34" charset="0"/>
              </a:rPr>
              <a:t>Surprise yourself? Do similar study before, always check own data</a:t>
            </a:r>
          </a:p>
          <a:p>
            <a:r>
              <a:rPr lang="en-US" sz="1400" dirty="0">
                <a:latin typeface="Arial" panose="020B0604020202020204" pitchFamily="34" charset="0"/>
                <a:cs typeface="Arial" panose="020B0604020202020204" pitchFamily="34" charset="0"/>
              </a:rPr>
              <a:t>Use sign – promote google search to promote learning</a:t>
            </a:r>
          </a:p>
          <a:p>
            <a:r>
              <a:rPr lang="en-US" sz="1400" dirty="0">
                <a:latin typeface="Arial" panose="020B0604020202020204" pitchFamily="34" charset="0"/>
                <a:cs typeface="Arial" panose="020B0604020202020204" pitchFamily="34" charset="0"/>
              </a:rPr>
              <a:t>Calculator, web search, use most of things with Google</a:t>
            </a:r>
          </a:p>
          <a:p>
            <a:r>
              <a:rPr lang="en-US" sz="1400" dirty="0" err="1">
                <a:latin typeface="Arial" panose="020B0604020202020204" pitchFamily="34" charset="0"/>
                <a:cs typeface="Arial" panose="020B0604020202020204" pitchFamily="34" charset="0"/>
              </a:rPr>
              <a:t>Trolle</a:t>
            </a:r>
            <a:r>
              <a:rPr lang="en-US" sz="1400" dirty="0">
                <a:latin typeface="Arial" panose="020B0604020202020204" pitchFamily="34" charset="0"/>
                <a:cs typeface="Arial" panose="020B0604020202020204" pitchFamily="34" charset="0"/>
              </a:rPr>
              <a:t> is in the Middle  – working on lots of projects at the same time, sorting info, google spreadsheet, - online, can be edit, comment, good for collaboration, promote this in teaching &amp; learning</a:t>
            </a:r>
          </a:p>
          <a:p>
            <a:r>
              <a:rPr lang="en-US" sz="1400" dirty="0">
                <a:latin typeface="Arial" panose="020B0604020202020204" pitchFamily="34" charset="0"/>
                <a:cs typeface="Arial" panose="020B0604020202020204" pitchFamily="34" charset="0"/>
              </a:rPr>
              <a:t>Virtual learning environment – skip, do not use Moodle this year, but the team is helping campus to improve Moodle</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36</a:t>
            </a:fld>
            <a:endParaRPr lang="en-US"/>
          </a:p>
        </p:txBody>
      </p:sp>
    </p:spTree>
    <p:extLst>
      <p:ext uri="{BB962C8B-B14F-4D97-AF65-F5344CB8AC3E}">
        <p14:creationId xmlns:p14="http://schemas.microsoft.com/office/powerpoint/2010/main" val="10348123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HKU, clinical assistant professor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use Wikipedia for some publications, fast info, will go for references,</a:t>
            </a:r>
          </a:p>
          <a:p>
            <a:r>
              <a:rPr lang="en-US" sz="1400" dirty="0" err="1">
                <a:latin typeface="Arial" panose="020B0604020202020204" pitchFamily="34" charset="0"/>
                <a:cs typeface="Arial" panose="020B0604020202020204" pitchFamily="34" charset="0"/>
              </a:rPr>
              <a:t>Wechat</a:t>
            </a:r>
            <a:r>
              <a:rPr lang="en-US" sz="1400" dirty="0">
                <a:latin typeface="Arial" panose="020B0604020202020204" pitchFamily="34" charset="0"/>
                <a:cs typeface="Arial" panose="020B0604020202020204" pitchFamily="34" charset="0"/>
              </a:rPr>
              <a:t> – communication with Shenzhen staff (for work)</a:t>
            </a:r>
          </a:p>
          <a:p>
            <a:r>
              <a:rPr lang="en-US" sz="1400" dirty="0">
                <a:latin typeface="Arial" panose="020B0604020202020204" pitchFamily="34" charset="0"/>
                <a:cs typeface="Arial" panose="020B0604020202020204" pitchFamily="34" charset="0"/>
              </a:rPr>
              <a:t>FB for personal – seldom add colleagues to FB</a:t>
            </a:r>
          </a:p>
          <a:p>
            <a:r>
              <a:rPr lang="en-US" sz="1400" dirty="0">
                <a:latin typeface="Arial" panose="020B0604020202020204" pitchFamily="34" charset="0"/>
                <a:cs typeface="Arial" panose="020B0604020202020204" pitchFamily="34" charset="0"/>
              </a:rPr>
              <a:t>E-mail: try to separate HKU and personal e-mail</a:t>
            </a:r>
          </a:p>
          <a:p>
            <a:r>
              <a:rPr lang="en-US" sz="1400" dirty="0">
                <a:latin typeface="Arial" panose="020B0604020202020204" pitchFamily="34" charset="0"/>
                <a:cs typeface="Arial" panose="020B0604020202020204" pitchFamily="34" charset="0"/>
              </a:rPr>
              <a:t>Shopping, seldom do reviews, do pay &amp; shop so put in resident</a:t>
            </a:r>
          </a:p>
          <a:p>
            <a:r>
              <a:rPr lang="en-US" sz="1400" dirty="0">
                <a:latin typeface="Arial" panose="020B0604020202020204" pitchFamily="34" charset="0"/>
                <a:cs typeface="Arial" panose="020B0604020202020204" pitchFamily="34" charset="0"/>
              </a:rPr>
              <a:t>Learn about yourself: Separate work &amp; non-work things</a:t>
            </a:r>
          </a:p>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37</a:t>
            </a:fld>
            <a:endParaRPr lang="en-US"/>
          </a:p>
        </p:txBody>
      </p:sp>
    </p:spTree>
    <p:extLst>
      <p:ext uri="{BB962C8B-B14F-4D97-AF65-F5344CB8AC3E}">
        <p14:creationId xmlns:p14="http://schemas.microsoft.com/office/powerpoint/2010/main" val="346711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200" dirty="0">
                <a:latin typeface="Arial" panose="020B0604020202020204" pitchFamily="34" charset="0"/>
                <a:cs typeface="Arial" panose="020B0604020202020204" pitchFamily="34" charset="0"/>
              </a:rPr>
              <a:t>HKU, faculty</a:t>
            </a:r>
            <a:r>
              <a:rPr lang="en-US" sz="1200" baseline="0" dirty="0">
                <a:latin typeface="Arial" panose="020B0604020202020204" pitchFamily="34" charset="0"/>
                <a:cs typeface="Arial" panose="020B0604020202020204" pitchFamily="34" charset="0"/>
              </a:rPr>
              <a:t> researcher and/or scholar</a:t>
            </a:r>
          </a:p>
          <a:p>
            <a:endParaRPr lang="en-US" sz="1200" baseline="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Work: paper PDF, Goggle Scholar is the primary link to go to Library</a:t>
            </a:r>
          </a:p>
          <a:p>
            <a:r>
              <a:rPr lang="en-US" sz="1200" dirty="0">
                <a:latin typeface="Arial" panose="020B0604020202020204" pitchFamily="34" charset="0"/>
                <a:cs typeface="Arial" panose="020B0604020202020204" pitchFamily="34" charset="0"/>
              </a:rPr>
              <a:t>The library web page is awful. It is not good. You have to go through all kinds of authentications and there are large lists of data bases and journals.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The only thing I think of a </a:t>
            </a:r>
            <a:r>
              <a:rPr lang="en-US" sz="1200" dirty="0" err="1">
                <a:latin typeface="Arial" panose="020B0604020202020204" pitchFamily="34" charset="0"/>
                <a:cs typeface="Arial" panose="020B0604020202020204" pitchFamily="34" charset="0"/>
              </a:rPr>
              <a:t>a</a:t>
            </a:r>
            <a:r>
              <a:rPr lang="en-US" sz="1200" dirty="0">
                <a:latin typeface="Arial" panose="020B0604020202020204" pitchFamily="34" charset="0"/>
                <a:cs typeface="Arial" panose="020B0604020202020204" pitchFamily="34" charset="0"/>
              </a:rPr>
              <a:t> visitor thing for work is </a:t>
            </a:r>
            <a:r>
              <a:rPr lang="en-US" sz="1200" dirty="0" err="1">
                <a:latin typeface="Arial" panose="020B0604020202020204" pitchFamily="34" charset="0"/>
                <a:cs typeface="Arial" panose="020B0604020202020204" pitchFamily="34" charset="0"/>
              </a:rPr>
              <a:t>Linkedin</a:t>
            </a:r>
            <a:r>
              <a:rPr lang="en-US" sz="1200" dirty="0">
                <a:latin typeface="Arial" panose="020B0604020202020204" pitchFamily="34" charset="0"/>
                <a:cs typeface="Arial" panose="020B0604020202020204" pitchFamily="34" charset="0"/>
              </a:rPr>
              <a:t>, not FB (I removed people from FB. I don’t want to share with some. I learned this from my kids.)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Don’t have HKU e-mail on my phone so if I’m not at HKU, I have to use personal e-mail to connect with me.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Dropbox for work sharing, google drive – non-work sharing </a:t>
            </a:r>
          </a:p>
          <a:p>
            <a:r>
              <a:rPr lang="en-US" sz="1200" dirty="0">
                <a:latin typeface="Arial" panose="020B0604020202020204" pitchFamily="34" charset="0"/>
                <a:cs typeface="Arial" panose="020B0604020202020204" pitchFamily="34" charset="0"/>
              </a:rPr>
              <a:t>2 Dropbox accounts – links to different e-mail accounts to get more storage space (2FB accounts)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Institutional: students &amp; other work will use different tools </a:t>
            </a:r>
          </a:p>
          <a:p>
            <a:r>
              <a:rPr lang="en-US" sz="1200" dirty="0">
                <a:latin typeface="Arial" panose="020B0604020202020204" pitchFamily="34" charset="0"/>
                <a:cs typeface="Arial" panose="020B0604020202020204" pitchFamily="34" charset="0"/>
              </a:rPr>
              <a:t>Moodle is substantial for students, e-mail no longer works for students</a:t>
            </a:r>
          </a:p>
          <a:p>
            <a:r>
              <a:rPr lang="en-US" sz="1200" dirty="0" err="1">
                <a:latin typeface="Arial" panose="020B0604020202020204" pitchFamily="34" charset="0"/>
                <a:cs typeface="Arial" panose="020B0604020202020204" pitchFamily="34" charset="0"/>
              </a:rPr>
              <a:t>Whatsapp</a:t>
            </a:r>
            <a:r>
              <a:rPr lang="en-US" sz="1200" dirty="0">
                <a:latin typeface="Arial" panose="020B0604020202020204" pitchFamily="34" charset="0"/>
                <a:cs typeface="Arial" panose="020B0604020202020204" pitchFamily="34" charset="0"/>
              </a:rPr>
              <a:t> works for student as it gets instant reply</a:t>
            </a:r>
          </a:p>
          <a:p>
            <a:r>
              <a:rPr lang="en-US" sz="1200" dirty="0">
                <a:latin typeface="Arial" panose="020B0604020202020204" pitchFamily="34" charset="0"/>
                <a:cs typeface="Arial" panose="020B0604020202020204" pitchFamily="34" charset="0"/>
              </a:rPr>
              <a:t>University sends all messages via e-mail but students may not always read them. </a:t>
            </a:r>
          </a:p>
          <a:p>
            <a:r>
              <a:rPr lang="en-US" sz="1200" dirty="0">
                <a:latin typeface="Arial" panose="020B0604020202020204" pitchFamily="34" charset="0"/>
                <a:cs typeface="Arial" panose="020B0604020202020204" pitchFamily="34" charset="0"/>
              </a:rPr>
              <a:t>E-mail not for communication for students. </a:t>
            </a:r>
          </a:p>
          <a:p>
            <a:r>
              <a:rPr lang="en-US" sz="1200" dirty="0">
                <a:latin typeface="Arial" panose="020B0604020202020204" pitchFamily="34" charset="0"/>
                <a:cs typeface="Arial" panose="020B0604020202020204" pitchFamily="34" charset="0"/>
              </a:rPr>
              <a:t>It can be HK content, mobile is common, all generation has smart phones. This may not happen in other places (in other place old people may not have mobile, not less to say </a:t>
            </a:r>
            <a:r>
              <a:rPr lang="en-US" sz="1200" dirty="0" err="1">
                <a:latin typeface="Arial" panose="020B0604020202020204" pitchFamily="34" charset="0"/>
                <a:cs typeface="Arial" panose="020B0604020202020204" pitchFamily="34" charset="0"/>
              </a:rPr>
              <a:t>whatspps</a:t>
            </a:r>
            <a:r>
              <a:rPr lang="en-US" sz="1200" dirty="0">
                <a:latin typeface="Arial" panose="020B0604020202020204" pitchFamily="34" charset="0"/>
                <a:cs typeface="Arial" panose="020B0604020202020204" pitchFamily="34" charset="0"/>
              </a:rPr>
              <a:t>, but seems that everyone in HK has mobile and knows how to use it.)</a:t>
            </a: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38</a:t>
            </a:fld>
            <a:endParaRPr lang="en-US"/>
          </a:p>
        </p:txBody>
      </p:sp>
    </p:spTree>
    <p:extLst>
      <p:ext uri="{BB962C8B-B14F-4D97-AF65-F5344CB8AC3E}">
        <p14:creationId xmlns:p14="http://schemas.microsoft.com/office/powerpoint/2010/main" val="1198010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HK</a:t>
            </a:r>
            <a:r>
              <a:rPr lang="en-US" sz="1400" baseline="0" dirty="0">
                <a:latin typeface="Arial" panose="020B0604020202020204" pitchFamily="34" charset="0"/>
                <a:cs typeface="Arial" panose="020B0604020202020204" pitchFamily="34" charset="0"/>
              </a:rPr>
              <a:t>U, teaching staff</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Consumer rather than resident</a:t>
            </a:r>
          </a:p>
          <a:p>
            <a:r>
              <a:rPr lang="en-US" sz="1400" dirty="0">
                <a:latin typeface="Arial" panose="020B0604020202020204" pitchFamily="34" charset="0"/>
                <a:cs typeface="Arial" panose="020B0604020202020204" pitchFamily="34" charset="0"/>
              </a:rPr>
              <a:t>Do some things on Moodle, like set discussion,</a:t>
            </a:r>
          </a:p>
          <a:p>
            <a:r>
              <a:rPr lang="en-US" sz="1400" dirty="0">
                <a:latin typeface="Arial" panose="020B0604020202020204" pitchFamily="34" charset="0"/>
                <a:cs typeface="Arial" panose="020B0604020202020204" pitchFamily="34" charset="0"/>
              </a:rPr>
              <a:t>Don’t do much actively online</a:t>
            </a:r>
          </a:p>
          <a:p>
            <a:r>
              <a:rPr lang="en-US" sz="1400" dirty="0">
                <a:latin typeface="Arial" panose="020B0604020202020204" pitchFamily="34" charset="0"/>
                <a:cs typeface="Arial" panose="020B0604020202020204" pitchFamily="34" charset="0"/>
              </a:rPr>
              <a:t>Via google find the resources , not much from library webpage</a:t>
            </a:r>
          </a:p>
          <a:p>
            <a:r>
              <a:rPr lang="en-US" sz="1400" dirty="0">
                <a:latin typeface="Arial" panose="020B0604020202020204" pitchFamily="34" charset="0"/>
                <a:cs typeface="Arial" panose="020B0604020202020204" pitchFamily="34" charset="0"/>
              </a:rPr>
              <a:t>It’s my intent not to be actively online</a:t>
            </a:r>
          </a:p>
          <a:p>
            <a:r>
              <a:rPr lang="en-US" sz="1400" dirty="0">
                <a:latin typeface="Arial" panose="020B0604020202020204" pitchFamily="34" charset="0"/>
                <a:cs typeface="Arial" panose="020B0604020202020204" pitchFamily="34" charset="0"/>
              </a:rPr>
              <a:t>Use Wikipedia for some information and share with students because it is well organized</a:t>
            </a:r>
          </a:p>
          <a:p>
            <a:endParaRPr lang="en-US" dirty="0"/>
          </a:p>
          <a:p>
            <a:endParaRPr lang="en-US" dirty="0"/>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39</a:t>
            </a:fld>
            <a:endParaRPr lang="en-US"/>
          </a:p>
        </p:txBody>
      </p:sp>
    </p:spTree>
    <p:extLst>
      <p:ext uri="{BB962C8B-B14F-4D97-AF65-F5344CB8AC3E}">
        <p14:creationId xmlns:p14="http://schemas.microsoft.com/office/powerpoint/2010/main" val="68393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49"/>
          </a:xfrm>
        </p:spPr>
        <p:txBody>
          <a:bodyPr>
            <a:noAutofit/>
          </a:bodyPr>
          <a:lstStyle/>
          <a:p>
            <a:pPr defTabSz="466435">
              <a:defRPr/>
            </a:pPr>
            <a:r>
              <a:rPr lang="pl-PL" sz="1400" dirty="0">
                <a:latin typeface="Arial" pitchFamily="34" charset="0"/>
                <a:cs typeface="Arial" pitchFamily="34" charset="0"/>
              </a:rPr>
              <a:t>http://www.flickr.com/photos/15216811@N06/8521338394 by N i c o l a / CC BY 2.0</a:t>
            </a:r>
            <a:endParaRPr lang="en-US" sz="1400" dirty="0">
              <a:latin typeface="Arial" pitchFamily="34" charset="0"/>
              <a:cs typeface="Arial" pitchFamily="34" charset="0"/>
            </a:endParaRPr>
          </a:p>
          <a:p>
            <a:pPr defTabSz="466435">
              <a:defRPr/>
            </a:pPr>
            <a:endParaRPr lang="en-US" sz="1400" dirty="0">
              <a:latin typeface="Arial" pitchFamily="34" charset="0"/>
              <a:cs typeface="Arial" pitchFamily="34" charset="0"/>
            </a:endParaRPr>
          </a:p>
          <a:p>
            <a:r>
              <a:rPr lang="en-US" sz="1400" dirty="0">
                <a:latin typeface="Arial" pitchFamily="34" charset="0"/>
                <a:cs typeface="Arial" pitchFamily="34" charset="0"/>
              </a:rPr>
              <a:t>Residents: significant online presence and usage; high level of collaborative activity online; contributions to the online environment in the form of uploading materials, photos, videos.</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32CF4C4C-19F4-4555-84AC-DDCE43DBCD2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07563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faculty research and/or scholar</a:t>
            </a:r>
          </a:p>
          <a:p>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Frameio</a:t>
            </a:r>
            <a:r>
              <a:rPr lang="en-US" sz="1400" dirty="0">
                <a:latin typeface="Arial" panose="020B0604020202020204" pitchFamily="34" charset="0"/>
                <a:cs typeface="Arial" panose="020B0604020202020204" pitchFamily="34" charset="0"/>
              </a:rPr>
              <a:t> can communicate with people not in the same places/environment</a:t>
            </a:r>
          </a:p>
          <a:p>
            <a:r>
              <a:rPr lang="en-US" sz="1400" dirty="0">
                <a:latin typeface="Arial" panose="020B0604020202020204" pitchFamily="34" charset="0"/>
                <a:cs typeface="Arial" panose="020B0604020202020204" pitchFamily="34" charset="0"/>
              </a:rPr>
              <a:t>FB mostly for work, don’t have separate accounts as only for work. </a:t>
            </a:r>
          </a:p>
          <a:p>
            <a:r>
              <a:rPr lang="en-US" sz="1400" dirty="0">
                <a:latin typeface="Arial" panose="020B0604020202020204" pitchFamily="34" charset="0"/>
                <a:cs typeface="Arial" panose="020B0604020202020204" pitchFamily="34" charset="0"/>
              </a:rPr>
              <a:t>News is a big part of my life.</a:t>
            </a:r>
          </a:p>
          <a:p>
            <a:r>
              <a:rPr lang="en-US" sz="1400" dirty="0">
                <a:latin typeface="Arial" panose="020B0604020202020204" pitchFamily="34" charset="0"/>
                <a:cs typeface="Arial" panose="020B0604020202020204" pitchFamily="34" charset="0"/>
              </a:rPr>
              <a:t>Post news on FB and share it with students and friends. Post a lot of FB pages</a:t>
            </a:r>
          </a:p>
          <a:p>
            <a:r>
              <a:rPr lang="en-US" sz="1400" dirty="0">
                <a:latin typeface="Arial" panose="020B0604020202020204" pitchFamily="34" charset="0"/>
                <a:cs typeface="Arial" panose="020B0604020202020204" pitchFamily="34" charset="0"/>
              </a:rPr>
              <a:t>Go to library website directly, not via google</a:t>
            </a:r>
          </a:p>
          <a:p>
            <a:r>
              <a:rPr lang="en-US" sz="1400" dirty="0">
                <a:latin typeface="Arial" panose="020B0604020202020204" pitchFamily="34" charset="0"/>
                <a:cs typeface="Arial" panose="020B0604020202020204" pitchFamily="34" charset="0"/>
              </a:rPr>
              <a:t>John: library web site is not confusing but some journals that library may not subscribe to are in Google Scholar and we can see more. Google Scholar has far more citations than the library.</a:t>
            </a:r>
          </a:p>
          <a:p>
            <a:r>
              <a:rPr lang="en-US" sz="1400" dirty="0">
                <a:latin typeface="Arial" panose="020B0604020202020204" pitchFamily="34" charset="0"/>
                <a:cs typeface="Arial" panose="020B0604020202020204" pitchFamily="34" charset="0"/>
              </a:rPr>
              <a:t>Use a lot of tools, Twitter &amp; FB - most people use for private communication. I use them for work/professional communication. </a:t>
            </a:r>
          </a:p>
          <a:p>
            <a:r>
              <a:rPr lang="en-US" sz="1400" dirty="0">
                <a:latin typeface="Arial" panose="020B0604020202020204" pitchFamily="34" charset="0"/>
                <a:cs typeface="Arial" panose="020B0604020202020204" pitchFamily="34" charset="0"/>
              </a:rPr>
              <a:t>Personally I use Line and share photos via cloud. FB is purely for work</a:t>
            </a:r>
          </a:p>
          <a:p>
            <a:r>
              <a:rPr lang="en-US" sz="1400" dirty="0">
                <a:latin typeface="Arial" panose="020B0604020202020204" pitchFamily="34" charset="0"/>
                <a:cs typeface="Arial" panose="020B0604020202020204" pitchFamily="34" charset="0"/>
              </a:rPr>
              <a:t>My wife share everything on FB, like kids’ photos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40</a:t>
            </a:fld>
            <a:endParaRPr lang="en-US"/>
          </a:p>
        </p:txBody>
      </p:sp>
    </p:spTree>
    <p:extLst>
      <p:ext uri="{BB962C8B-B14F-4D97-AF65-F5344CB8AC3E}">
        <p14:creationId xmlns:p14="http://schemas.microsoft.com/office/powerpoint/2010/main" val="19177445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faculty researcher and/or scholar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Personal: shopping online using </a:t>
            </a:r>
            <a:r>
              <a:rPr lang="en-US" sz="1400" dirty="0" err="1">
                <a:latin typeface="Arial" panose="020B0604020202020204" pitchFamily="34" charset="0"/>
                <a:cs typeface="Arial" panose="020B0604020202020204" pitchFamily="34" charset="0"/>
              </a:rPr>
              <a:t>Taobao</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HKU email account only for work</a:t>
            </a:r>
          </a:p>
          <a:p>
            <a:r>
              <a:rPr lang="en-US" sz="1400" dirty="0">
                <a:latin typeface="Arial" panose="020B0604020202020204" pitchFamily="34" charset="0"/>
                <a:cs typeface="Arial" panose="020B0604020202020204" pitchFamily="34" charset="0"/>
              </a:rPr>
              <a:t>Use Apple calendar to make schedule more organized, use to organize school visitors for teaching program</a:t>
            </a:r>
          </a:p>
          <a:p>
            <a:r>
              <a:rPr lang="en-US" sz="1400" dirty="0">
                <a:latin typeface="Arial" panose="020B0604020202020204" pitchFamily="34" charset="0"/>
                <a:cs typeface="Arial" panose="020B0604020202020204" pitchFamily="34" charset="0"/>
              </a:rPr>
              <a:t>Residents: e-mail (work account) – high-level for collaboration,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 only for work purposes</a:t>
            </a:r>
          </a:p>
          <a:p>
            <a:r>
              <a:rPr lang="en-US" sz="1400" dirty="0">
                <a:latin typeface="Arial" panose="020B0604020202020204" pitchFamily="34" charset="0"/>
                <a:cs typeface="Arial" panose="020B0604020202020204" pitchFamily="34" charset="0"/>
              </a:rPr>
              <a:t>Surprise: I don’t have anything from my personal life in the resident quadrant</a:t>
            </a:r>
          </a:p>
          <a:p>
            <a:r>
              <a:rPr lang="en-US" sz="1400" dirty="0">
                <a:latin typeface="Arial" panose="020B0604020202020204" pitchFamily="34" charset="0"/>
                <a:cs typeface="Arial" panose="020B0604020202020204" pitchFamily="34" charset="0"/>
              </a:rPr>
              <a:t>I am too shy to post anything to arouse people’s attention,</a:t>
            </a:r>
          </a:p>
          <a:p>
            <a:r>
              <a:rPr lang="en-US" sz="1400" dirty="0">
                <a:latin typeface="Arial" panose="020B0604020202020204" pitchFamily="34" charset="0"/>
                <a:cs typeface="Arial" panose="020B0604020202020204" pitchFamily="34" charset="0"/>
              </a:rPr>
              <a:t>I learned more about myself</a:t>
            </a:r>
          </a:p>
          <a:p>
            <a:r>
              <a:rPr lang="en-US" sz="1400" dirty="0">
                <a:latin typeface="Arial" panose="020B0604020202020204" pitchFamily="34" charset="0"/>
                <a:cs typeface="Arial" panose="020B0604020202020204" pitchFamily="34" charset="0"/>
              </a:rPr>
              <a:t>Have FB account but never use it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41</a:t>
            </a:fld>
            <a:endParaRPr lang="en-US"/>
          </a:p>
        </p:txBody>
      </p:sp>
    </p:spTree>
    <p:extLst>
      <p:ext uri="{BB962C8B-B14F-4D97-AF65-F5344CB8AC3E}">
        <p14:creationId xmlns:p14="http://schemas.microsoft.com/office/powerpoint/2010/main" val="2010041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teaching</a:t>
            </a:r>
            <a:r>
              <a:rPr lang="en-US" sz="1400" baseline="0" dirty="0">
                <a:latin typeface="Arial" panose="020B0604020202020204" pitchFamily="34" charset="0"/>
                <a:cs typeface="Arial" panose="020B0604020202020204" pitchFamily="34" charset="0"/>
              </a:rPr>
              <a:t> staff</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Spend most of the time in teaching – use Moodle, online apps that use in teaching</a:t>
            </a:r>
          </a:p>
          <a:p>
            <a:r>
              <a:rPr lang="en-US" sz="1400" dirty="0">
                <a:latin typeface="Arial" panose="020B0604020202020204" pitchFamily="34" charset="0"/>
                <a:cs typeface="Arial" panose="020B0604020202020204" pitchFamily="34" charset="0"/>
              </a:rPr>
              <a:t>Moodle not a very good platform, as students may not like it, may not engaged</a:t>
            </a:r>
          </a:p>
          <a:p>
            <a:r>
              <a:rPr lang="en-US" sz="1400" dirty="0">
                <a:latin typeface="Arial" panose="020B0604020202020204" pitchFamily="34" charset="0"/>
                <a:cs typeface="Arial" panose="020B0604020202020204" pitchFamily="34" charset="0"/>
              </a:rPr>
              <a:t>Google Drive for teaching &amp; learning activities</a:t>
            </a:r>
          </a:p>
          <a:p>
            <a:r>
              <a:rPr lang="en-US" sz="1400" dirty="0">
                <a:latin typeface="Arial" panose="020B0604020202020204" pitchFamily="34" charset="0"/>
                <a:cs typeface="Arial" panose="020B0604020202020204" pitchFamily="34" charset="0"/>
              </a:rPr>
              <a:t>The heart shape means I like it</a:t>
            </a:r>
          </a:p>
          <a:p>
            <a:r>
              <a:rPr lang="en-US" sz="1400" dirty="0">
                <a:latin typeface="Arial" panose="020B0604020202020204" pitchFamily="34" charset="0"/>
                <a:cs typeface="Arial" panose="020B0604020202020204" pitchFamily="34" charset="0"/>
              </a:rPr>
              <a:t>Play store look for apps that are suitable for work, not personal </a:t>
            </a:r>
          </a:p>
          <a:p>
            <a:r>
              <a:rPr lang="en-US" sz="1400" dirty="0">
                <a:latin typeface="Arial" panose="020B0604020202020204" pitchFamily="34" charset="0"/>
                <a:cs typeface="Arial" panose="020B0604020202020204" pitchFamily="34" charset="0"/>
              </a:rPr>
              <a:t>Work at home with all necessary files available, so Google Drive is important</a:t>
            </a:r>
          </a:p>
          <a:p>
            <a:r>
              <a:rPr lang="en-US" sz="1400" dirty="0">
                <a:latin typeface="Arial" panose="020B0604020202020204" pitchFamily="34" charset="0"/>
                <a:cs typeface="Arial" panose="020B0604020202020204" pitchFamily="34" charset="0"/>
              </a:rPr>
              <a:t>Separate personal one from professional/work in Dropbox.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Google map, translation … google stuff for work</a:t>
            </a:r>
          </a:p>
          <a:p>
            <a:r>
              <a:rPr lang="en-US" sz="1400" dirty="0">
                <a:latin typeface="Arial" panose="020B0604020202020204" pitchFamily="34" charset="0"/>
                <a:cs typeface="Arial" panose="020B0604020202020204" pitchFamily="34" charset="0"/>
              </a:rPr>
              <a:t>I am quite open, visible. </a:t>
            </a:r>
          </a:p>
          <a:p>
            <a:r>
              <a:rPr lang="en-US" sz="1400" dirty="0">
                <a:latin typeface="Arial" panose="020B0604020202020204" pitchFamily="34" charset="0"/>
                <a:cs typeface="Arial" panose="020B0604020202020204" pitchFamily="34" charset="0"/>
              </a:rPr>
              <a:t>Before google I used yahoo, now Google is more popular</a:t>
            </a:r>
          </a:p>
          <a:p>
            <a:r>
              <a:rPr lang="en-US" sz="1400" dirty="0">
                <a:latin typeface="Arial" panose="020B0604020202020204" pitchFamily="34" charset="0"/>
                <a:cs typeface="Arial" panose="020B0604020202020204" pitchFamily="34" charset="0"/>
              </a:rPr>
              <a:t>Arrow work e-mail and personal e-mail indicates they are increasing</a:t>
            </a:r>
          </a:p>
          <a:p>
            <a:r>
              <a:rPr lang="en-US" sz="1400" dirty="0">
                <a:latin typeface="Arial" panose="020B0604020202020204" pitchFamily="34" charset="0"/>
                <a:cs typeface="Arial" panose="020B0604020202020204" pitchFamily="34" charset="0"/>
              </a:rPr>
              <a:t>What did you </a:t>
            </a:r>
            <a:r>
              <a:rPr lang="en-US" sz="1400" dirty="0" err="1">
                <a:latin typeface="Arial" panose="020B0604020202020204" pitchFamily="34" charset="0"/>
                <a:cs typeface="Arial" panose="020B0604020202020204" pitchFamily="34" charset="0"/>
              </a:rPr>
              <a:t>lear</a:t>
            </a:r>
            <a:r>
              <a:rPr lang="en-US" sz="1400" dirty="0">
                <a:latin typeface="Arial" panose="020B0604020202020204" pitchFamily="34" charset="0"/>
                <a:cs typeface="Arial" panose="020B0604020202020204" pitchFamily="34" charset="0"/>
              </a:rPr>
              <a:t>: Catch up with technology, it is not easy, first time may not know how to work on it, but I keep trying and somehow much better than my colleagues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42</a:t>
            </a:fld>
            <a:endParaRPr lang="en-US"/>
          </a:p>
        </p:txBody>
      </p:sp>
    </p:spTree>
    <p:extLst>
      <p:ext uri="{BB962C8B-B14F-4D97-AF65-F5344CB8AC3E}">
        <p14:creationId xmlns:p14="http://schemas.microsoft.com/office/powerpoint/2010/main" val="1024404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43</a:t>
            </a:fld>
            <a:endParaRPr lang="en-US"/>
          </a:p>
        </p:txBody>
      </p:sp>
    </p:spTree>
    <p:extLst>
      <p:ext uri="{BB962C8B-B14F-4D97-AF65-F5344CB8AC3E}">
        <p14:creationId xmlns:p14="http://schemas.microsoft.com/office/powerpoint/2010/main" val="1280441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librarian</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44</a:t>
            </a:fld>
            <a:endParaRPr lang="en-US"/>
          </a:p>
        </p:txBody>
      </p:sp>
    </p:spTree>
    <p:extLst>
      <p:ext uri="{BB962C8B-B14F-4D97-AF65-F5344CB8AC3E}">
        <p14:creationId xmlns:p14="http://schemas.microsoft.com/office/powerpoint/2010/main" val="19862453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librarian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Color-coded – green was good/liked</a:t>
            </a:r>
          </a:p>
          <a:p>
            <a:r>
              <a:rPr lang="en-US" sz="1400" dirty="0">
                <a:latin typeface="Arial" panose="020B0604020202020204" pitchFamily="34" charset="0"/>
                <a:cs typeface="Arial" panose="020B0604020202020204" pitchFamily="34" charset="0"/>
              </a:rPr>
              <a:t>Yellow – ok</a:t>
            </a:r>
          </a:p>
          <a:p>
            <a:r>
              <a:rPr lang="en-US" sz="1400" dirty="0">
                <a:latin typeface="Arial" panose="020B0604020202020204" pitchFamily="34" charset="0"/>
                <a:cs typeface="Arial" panose="020B0604020202020204" pitchFamily="34" charset="0"/>
              </a:rPr>
              <a:t>Red</a:t>
            </a:r>
            <a:r>
              <a:rPr lang="en-US" sz="1400" baseline="0" dirty="0">
                <a:latin typeface="Arial" panose="020B0604020202020204" pitchFamily="34" charset="0"/>
                <a:cs typeface="Arial" panose="020B0604020202020204" pitchFamily="34" charset="0"/>
              </a:rPr>
              <a:t> – did not like</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45</a:t>
            </a:fld>
            <a:endParaRPr lang="en-US"/>
          </a:p>
        </p:txBody>
      </p:sp>
    </p:spTree>
    <p:extLst>
      <p:ext uri="{BB962C8B-B14F-4D97-AF65-F5344CB8AC3E}">
        <p14:creationId xmlns:p14="http://schemas.microsoft.com/office/powerpoint/2010/main" val="6660648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3600449"/>
          </a:xfrm>
          <a:prstGeom prst="rect">
            <a:avLst/>
          </a:prstGeom>
        </p:spPr>
        <p:txBody>
          <a:bodyPr/>
          <a:lstStyle/>
          <a:p>
            <a:r>
              <a:rPr lang="en-US" sz="1400" dirty="0">
                <a:latin typeface="Arial" panose="020B0604020202020204" pitchFamily="34" charset="0"/>
                <a:cs typeface="Arial" panose="020B0604020202020204" pitchFamily="34" charset="0"/>
              </a:rPr>
              <a:t>UCLA, library assistant &amp; independent scholar</a:t>
            </a:r>
          </a:p>
          <a:p>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Circular drawing</a:t>
            </a:r>
            <a:r>
              <a:rPr lang="en-US" sz="1400" baseline="0" dirty="0">
                <a:latin typeface="Arial" panose="020B0604020202020204" pitchFamily="34" charset="0"/>
                <a:cs typeface="Arial" panose="020B0604020202020204" pitchFamily="34" charset="0"/>
              </a:rPr>
              <a:t> to indicate personal and professional/academic merging</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46</a:t>
            </a:fld>
            <a:endParaRPr lang="en-US"/>
          </a:p>
        </p:txBody>
      </p:sp>
    </p:spTree>
    <p:extLst>
      <p:ext uri="{BB962C8B-B14F-4D97-AF65-F5344CB8AC3E}">
        <p14:creationId xmlns:p14="http://schemas.microsoft.com/office/powerpoint/2010/main" val="672922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Ideal - Annotations</a:t>
            </a: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47</a:t>
            </a:fld>
            <a:endParaRPr lang="en-US"/>
          </a:p>
        </p:txBody>
      </p:sp>
    </p:spTree>
    <p:extLst>
      <p:ext uri="{BB962C8B-B14F-4D97-AF65-F5344CB8AC3E}">
        <p14:creationId xmlns:p14="http://schemas.microsoft.com/office/powerpoint/2010/main" val="2020253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HKU Librarian.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Email is the most important</a:t>
            </a:r>
          </a:p>
          <a:p>
            <a:r>
              <a:rPr lang="en-US" sz="1400" dirty="0">
                <a:latin typeface="Arial" panose="020B0604020202020204" pitchFamily="34" charset="0"/>
                <a:cs typeface="Arial" panose="020B0604020202020204" pitchFamily="34" charset="0"/>
              </a:rPr>
              <a:t>Not much personal correspondence through email because my friends would use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 for personal life</a:t>
            </a:r>
          </a:p>
          <a:p>
            <a:r>
              <a:rPr lang="en-US" sz="1400" dirty="0">
                <a:latin typeface="Arial" panose="020B0604020202020204" pitchFamily="34" charset="0"/>
                <a:cs typeface="Arial" panose="020B0604020202020204" pitchFamily="34" charset="0"/>
              </a:rPr>
              <a:t>Open rice is important too: reviews are good because they have pictures to look at and detailed description</a:t>
            </a:r>
          </a:p>
          <a:p>
            <a:r>
              <a:rPr lang="en-US" sz="1400" dirty="0">
                <a:latin typeface="Arial" panose="020B0604020202020204" pitchFamily="34" charset="0"/>
                <a:cs typeface="Arial" panose="020B0604020202020204" pitchFamily="34" charset="0"/>
              </a:rPr>
              <a:t>Google map: “I am easily get lost so I need this”</a:t>
            </a:r>
          </a:p>
          <a:p>
            <a:r>
              <a:rPr lang="en-US" sz="1400" dirty="0">
                <a:latin typeface="Arial" panose="020B0604020202020204" pitchFamily="34" charset="0"/>
                <a:cs typeface="Arial" panose="020B0604020202020204" pitchFamily="34" charset="0"/>
              </a:rPr>
              <a:t>“my kids”: kids apps know the time and situation of kids, kids may not like it</a:t>
            </a:r>
          </a:p>
          <a:p>
            <a:r>
              <a:rPr lang="en-US" sz="1400" dirty="0">
                <a:latin typeface="Arial" panose="020B0604020202020204" pitchFamily="34" charset="0"/>
                <a:cs typeface="Arial" panose="020B0604020202020204" pitchFamily="34" charset="0"/>
              </a:rPr>
              <a:t>FB: read post from friends</a:t>
            </a:r>
          </a:p>
          <a:p>
            <a:r>
              <a:rPr lang="en-US" sz="1400" dirty="0">
                <a:latin typeface="Arial" panose="020B0604020202020204" pitchFamily="34" charset="0"/>
                <a:cs typeface="Arial" panose="020B0604020202020204" pitchFamily="34" charset="0"/>
              </a:rPr>
              <a:t>Useful tools: wiki; library website; online shopping website; Classify herself as visitor</a:t>
            </a:r>
          </a:p>
        </p:txBody>
      </p:sp>
      <p:sp>
        <p:nvSpPr>
          <p:cNvPr id="4" name="Slide Number Placeholder 3"/>
          <p:cNvSpPr>
            <a:spLocks noGrp="1"/>
          </p:cNvSpPr>
          <p:nvPr>
            <p:ph type="sldNum" sz="quarter" idx="10"/>
          </p:nvPr>
        </p:nvSpPr>
        <p:spPr/>
        <p:txBody>
          <a:bodyPr/>
          <a:lstStyle/>
          <a:p>
            <a:fld id="{8552C922-2D99-45C2-A4B3-7C42889B7FEC}" type="slidenum">
              <a:rPr lang="en-US" smtClean="0"/>
              <a:t>48</a:t>
            </a:fld>
            <a:endParaRPr lang="en-US"/>
          </a:p>
        </p:txBody>
      </p:sp>
    </p:spTree>
    <p:extLst>
      <p:ext uri="{BB962C8B-B14F-4D97-AF65-F5344CB8AC3E}">
        <p14:creationId xmlns:p14="http://schemas.microsoft.com/office/powerpoint/2010/main" val="1201628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2"/>
            <a:ext cx="5486400" cy="4562826"/>
          </a:xfrm>
        </p:spPr>
        <p:txBody>
          <a:bodyPr/>
          <a:lstStyle/>
          <a:p>
            <a:r>
              <a:rPr lang="en-US" sz="1400" dirty="0">
                <a:latin typeface="Arial" panose="020B0604020202020204" pitchFamily="34" charset="0"/>
                <a:cs typeface="Arial" panose="020B0604020202020204" pitchFamily="34" charset="0"/>
              </a:rPr>
              <a:t>HKU Librarian.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Trip Advisor: post occasionally</a:t>
            </a:r>
          </a:p>
          <a:p>
            <a:r>
              <a:rPr lang="en-US" sz="1400" dirty="0" err="1">
                <a:latin typeface="Arial" panose="020B0604020202020204" pitchFamily="34" charset="0"/>
                <a:cs typeface="Arial" panose="020B0604020202020204" pitchFamily="34" charset="0"/>
              </a:rPr>
              <a:t>Openrice</a:t>
            </a:r>
            <a:r>
              <a:rPr lang="en-US" sz="1400" dirty="0">
                <a:latin typeface="Arial" panose="020B0604020202020204" pitchFamily="34" charset="0"/>
                <a:cs typeface="Arial" panose="020B0604020202020204" pitchFamily="34" charset="0"/>
              </a:rPr>
              <a:t>: read</a:t>
            </a:r>
          </a:p>
          <a:p>
            <a:r>
              <a:rPr lang="en-US" sz="1400" dirty="0">
                <a:latin typeface="Arial" panose="020B0604020202020204" pitchFamily="34" charset="0"/>
                <a:cs typeface="Arial" panose="020B0604020202020204" pitchFamily="34" charset="0"/>
              </a:rPr>
              <a:t>Game website</a:t>
            </a:r>
          </a:p>
          <a:p>
            <a:r>
              <a:rPr lang="en-US" sz="1400" dirty="0" err="1">
                <a:latin typeface="Arial" panose="020B0604020202020204" pitchFamily="34" charset="0"/>
                <a:cs typeface="Arial" panose="020B0604020202020204" pitchFamily="34" charset="0"/>
              </a:rPr>
              <a:t>Dunaib</a:t>
            </a:r>
            <a:r>
              <a:rPr lang="en-US" sz="1400" dirty="0">
                <a:latin typeface="Arial" panose="020B0604020202020204" pitchFamily="34" charset="0"/>
                <a:cs typeface="Arial" panose="020B0604020202020204" pitchFamily="34" charset="0"/>
              </a:rPr>
              <a:t>: similar to movie web site </a:t>
            </a:r>
            <a:r>
              <a:rPr lang="en-US" sz="1400" dirty="0" err="1">
                <a:latin typeface="Arial" panose="020B0604020202020204" pitchFamily="34" charset="0"/>
                <a:cs typeface="Arial" panose="020B0604020202020204" pitchFamily="34" charset="0"/>
              </a:rPr>
              <a:t>imbd</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9gag: surfs only (includes memes)</a:t>
            </a:r>
          </a:p>
          <a:p>
            <a:r>
              <a:rPr lang="en-US" sz="1400" dirty="0">
                <a:latin typeface="Arial" panose="020B0604020202020204" pitchFamily="34" charset="0"/>
                <a:cs typeface="Arial" panose="020B0604020202020204" pitchFamily="34" charset="0"/>
              </a:rPr>
              <a:t>News/wikis /stock Exchange: read</a:t>
            </a:r>
          </a:p>
          <a:p>
            <a:r>
              <a:rPr lang="en-US" sz="1400" dirty="0" err="1">
                <a:latin typeface="Arial" panose="020B0604020202020204" pitchFamily="34" charset="0"/>
                <a:cs typeface="Arial" panose="020B0604020202020204" pitchFamily="34" charset="0"/>
              </a:rPr>
              <a:t>Youtube</a:t>
            </a:r>
            <a:r>
              <a:rPr lang="en-US" sz="1400" dirty="0">
                <a:latin typeface="Arial" panose="020B0604020202020204" pitchFamily="34" charset="0"/>
                <a:cs typeface="Arial" panose="020B0604020202020204" pitchFamily="34" charset="0"/>
              </a:rPr>
              <a:t>: subscribe: instructional video/ data services etc.</a:t>
            </a:r>
          </a:p>
          <a:p>
            <a:r>
              <a:rPr lang="en-US" sz="1400" dirty="0">
                <a:latin typeface="Arial" panose="020B0604020202020204" pitchFamily="34" charset="0"/>
                <a:cs typeface="Arial" panose="020B0604020202020204" pitchFamily="34" charset="0"/>
              </a:rPr>
              <a:t>Coursera and </a:t>
            </a:r>
            <a:r>
              <a:rPr lang="en-US" sz="1400" dirty="0" err="1">
                <a:latin typeface="Arial" panose="020B0604020202020204" pitchFamily="34" charset="0"/>
                <a:cs typeface="Arial" panose="020B0604020202020204" pitchFamily="34" charset="0"/>
              </a:rPr>
              <a:t>EdEx</a:t>
            </a:r>
            <a:r>
              <a:rPr lang="en-US" sz="1400" dirty="0">
                <a:latin typeface="Arial" panose="020B0604020202020204" pitchFamily="34" charset="0"/>
                <a:cs typeface="Arial" panose="020B0604020202020204" pitchFamily="34" charset="0"/>
              </a:rPr>
              <a:t>: recreational/profession purpose</a:t>
            </a:r>
          </a:p>
          <a:p>
            <a:r>
              <a:rPr lang="en-US" sz="1400" dirty="0">
                <a:latin typeface="Arial" panose="020B0604020202020204" pitchFamily="34" charset="0"/>
                <a:cs typeface="Arial" panose="020B0604020202020204" pitchFamily="34" charset="0"/>
              </a:rPr>
              <a:t>Research Gate: institution part in between institution and personal</a:t>
            </a:r>
          </a:p>
          <a:p>
            <a:r>
              <a:rPr lang="en-US" sz="1400" dirty="0">
                <a:latin typeface="Arial" panose="020B0604020202020204" pitchFamily="34" charset="0"/>
                <a:cs typeface="Arial" panose="020B0604020202020204" pitchFamily="34" charset="0"/>
              </a:rPr>
              <a:t>Institutional: mostly visitor</a:t>
            </a:r>
          </a:p>
          <a:p>
            <a:r>
              <a:rPr lang="en-US" sz="1400" dirty="0">
                <a:latin typeface="Arial" panose="020B0604020202020204" pitchFamily="34" charset="0"/>
                <a:cs typeface="Arial" panose="020B0604020202020204" pitchFamily="34" charset="0"/>
              </a:rPr>
              <a:t>Google drive: do not often upload things</a:t>
            </a:r>
          </a:p>
          <a:p>
            <a:r>
              <a:rPr lang="en-US" sz="1400" dirty="0">
                <a:latin typeface="Arial" panose="020B0604020202020204" pitchFamily="34" charset="0"/>
                <a:cs typeface="Arial" panose="020B0604020202020204" pitchFamily="34" charset="0"/>
              </a:rPr>
              <a:t>Wikipedia: both personal and institutional</a:t>
            </a:r>
          </a:p>
          <a:p>
            <a:r>
              <a:rPr lang="en-US" sz="1400" dirty="0">
                <a:latin typeface="Arial" panose="020B0604020202020204" pitchFamily="34" charset="0"/>
                <a:cs typeface="Arial" panose="020B0604020202020204" pitchFamily="34" charset="0"/>
              </a:rPr>
              <a:t>Forums/</a:t>
            </a:r>
            <a:r>
              <a:rPr lang="en-US" sz="1400" dirty="0" err="1">
                <a:latin typeface="Arial" panose="020B0604020202020204" pitchFamily="34" charset="0"/>
                <a:cs typeface="Arial" panose="020B0604020202020204" pitchFamily="34" charset="0"/>
              </a:rPr>
              <a:t>blog:sometimes</a:t>
            </a:r>
            <a:r>
              <a:rPr lang="en-US" sz="1400" dirty="0">
                <a:latin typeface="Arial" panose="020B0604020202020204" pitchFamily="34" charset="0"/>
                <a:cs typeface="Arial" panose="020B0604020202020204" pitchFamily="34" charset="0"/>
              </a:rPr>
              <a:t> posts</a:t>
            </a:r>
          </a:p>
          <a:p>
            <a:r>
              <a:rPr lang="en-US" sz="1400" dirty="0">
                <a:latin typeface="Arial" panose="020B0604020202020204" pitchFamily="34" charset="0"/>
                <a:cs typeface="Arial" panose="020B0604020202020204" pitchFamily="34" charset="0"/>
              </a:rPr>
              <a:t>Spotify, </a:t>
            </a:r>
            <a:r>
              <a:rPr lang="en-US" sz="1400" dirty="0" err="1">
                <a:latin typeface="Arial" panose="020B0604020202020204" pitchFamily="34" charset="0"/>
                <a:cs typeface="Arial" panose="020B0604020202020204" pitchFamily="34" charset="0"/>
              </a:rPr>
              <a:t>playstation</a:t>
            </a:r>
            <a:r>
              <a:rPr lang="en-US" sz="1400" dirty="0">
                <a:latin typeface="Arial" panose="020B0604020202020204" pitchFamily="34" charset="0"/>
                <a:cs typeface="Arial" panose="020B0604020202020204" pitchFamily="34" charset="0"/>
              </a:rPr>
              <a:t> 4: uses everyday</a:t>
            </a:r>
          </a:p>
          <a:p>
            <a:r>
              <a:rPr lang="en-US" sz="1400" dirty="0">
                <a:latin typeface="Arial" panose="020B0604020202020204" pitchFamily="34" charset="0"/>
                <a:cs typeface="Arial" panose="020B0604020202020204" pitchFamily="34" charset="0"/>
              </a:rPr>
              <a:t>I can live without tech in institutional</a:t>
            </a:r>
          </a:p>
          <a:p>
            <a:r>
              <a:rPr lang="en-US" sz="1400" dirty="0">
                <a:latin typeface="Arial" panose="020B0604020202020204" pitchFamily="34" charset="0"/>
                <a:cs typeface="Arial" panose="020B0604020202020204" pitchFamily="34" charset="0"/>
              </a:rPr>
              <a:t>Can live without digital / online for weeks</a:t>
            </a:r>
          </a:p>
          <a:p>
            <a:r>
              <a:rPr lang="en-US" sz="1400" dirty="0">
                <a:latin typeface="Arial" panose="020B0604020202020204" pitchFamily="34" charset="0"/>
                <a:cs typeface="Arial" panose="020B0604020202020204" pitchFamily="34" charset="0"/>
              </a:rPr>
              <a:t>I can read books  and news instead</a:t>
            </a:r>
          </a:p>
          <a:p>
            <a:r>
              <a:rPr lang="en-US" sz="1400" dirty="0">
                <a:latin typeface="Arial" panose="020B0604020202020204" pitchFamily="34" charset="0"/>
                <a:cs typeface="Arial" panose="020B0604020202020204" pitchFamily="34" charset="0"/>
              </a:rPr>
              <a:t>I can disconnect from work e.g. email</a:t>
            </a:r>
          </a:p>
        </p:txBody>
      </p:sp>
      <p:sp>
        <p:nvSpPr>
          <p:cNvPr id="4" name="Slide Number Placeholder 3"/>
          <p:cNvSpPr>
            <a:spLocks noGrp="1"/>
          </p:cNvSpPr>
          <p:nvPr>
            <p:ph type="sldNum" sz="quarter" idx="10"/>
          </p:nvPr>
        </p:nvSpPr>
        <p:spPr/>
        <p:txBody>
          <a:bodyPr/>
          <a:lstStyle/>
          <a:p>
            <a:fld id="{8552C922-2D99-45C2-A4B3-7C42889B7FEC}" type="slidenum">
              <a:rPr lang="en-US" smtClean="0"/>
              <a:t>49</a:t>
            </a:fld>
            <a:endParaRPr lang="en-US"/>
          </a:p>
        </p:txBody>
      </p:sp>
    </p:spTree>
    <p:extLst>
      <p:ext uri="{BB962C8B-B14F-4D97-AF65-F5344CB8AC3E}">
        <p14:creationId xmlns:p14="http://schemas.microsoft.com/office/powerpoint/2010/main" val="63394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p:spPr>
      </p:sp>
      <p:sp>
        <p:nvSpPr>
          <p:cNvPr id="3" name="Notes Placeholder 2"/>
          <p:cNvSpPr>
            <a:spLocks noGrp="1"/>
          </p:cNvSpPr>
          <p:nvPr>
            <p:ph type="body" idx="1"/>
          </p:nvPr>
        </p:nvSpPr>
        <p:spPr>
          <a:xfrm>
            <a:off x="685800" y="3840480"/>
            <a:ext cx="5486400" cy="5029200"/>
          </a:xfrm>
        </p:spPr>
        <p:txBody>
          <a:bodyPr>
            <a:noAutofit/>
          </a:bodyPr>
          <a:lstStyle/>
          <a:p>
            <a:r>
              <a:rPr lang="en-US" sz="1400" dirty="0">
                <a:latin typeface="Arial" pitchFamily="34" charset="0"/>
                <a:cs typeface="Arial" pitchFamily="34" charset="0"/>
              </a:rPr>
              <a:t>1. Emerging (Late stage secondary school/First year undergraduate); </a:t>
            </a:r>
          </a:p>
          <a:p>
            <a:r>
              <a:rPr lang="en-US" sz="1400" dirty="0">
                <a:latin typeface="Arial" pitchFamily="34" charset="0"/>
                <a:cs typeface="Arial" pitchFamily="34" charset="0"/>
              </a:rPr>
              <a:t>2. Establishing (Second/third or third/fourth year undergraduate); </a:t>
            </a:r>
          </a:p>
          <a:p>
            <a:r>
              <a:rPr lang="en-US" sz="1400" dirty="0">
                <a:latin typeface="Arial" pitchFamily="34" charset="0"/>
                <a:cs typeface="Arial" pitchFamily="34" charset="0"/>
              </a:rPr>
              <a:t>3. Embedding (Postgraduates, PhD students); </a:t>
            </a:r>
          </a:p>
          <a:p>
            <a:pPr defTabSz="914306" fontAlgn="base">
              <a:spcBef>
                <a:spcPct val="30000"/>
              </a:spcBef>
              <a:spcAft>
                <a:spcPct val="0"/>
              </a:spcAft>
              <a:defRPr/>
            </a:pPr>
            <a:r>
              <a:rPr lang="en-US" sz="1400" dirty="0">
                <a:latin typeface="Arial" pitchFamily="34" charset="0"/>
                <a:cs typeface="Arial" pitchFamily="34" charset="0"/>
              </a:rPr>
              <a:t>4. Experienced (Faculty, Researchers, Scholars Lifelong Learners).</a:t>
            </a: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a:t>
            </a:fld>
            <a:endParaRPr lang="en-GB" dirty="0"/>
          </a:p>
        </p:txBody>
      </p:sp>
    </p:spTree>
    <p:extLst>
      <p:ext uri="{BB962C8B-B14F-4D97-AF65-F5344CB8AC3E}">
        <p14:creationId xmlns:p14="http://schemas.microsoft.com/office/powerpoint/2010/main" val="11770028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HKU Librarian.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 diverse in using technology/social media</a:t>
            </a:r>
          </a:p>
          <a:p>
            <a:r>
              <a:rPr lang="en-US" sz="1400" dirty="0">
                <a:latin typeface="Arial" panose="020B0604020202020204" pitchFamily="34" charset="0"/>
                <a:cs typeface="Arial" panose="020B0604020202020204" pitchFamily="34" charset="0"/>
              </a:rPr>
              <a:t>Count number on percentage on daily time consumed on the apps</a:t>
            </a:r>
          </a:p>
          <a:p>
            <a:r>
              <a:rPr lang="en-US" sz="1400" dirty="0" err="1">
                <a:latin typeface="Arial" panose="020B0604020202020204" pitchFamily="34" charset="0"/>
                <a:cs typeface="Arial" panose="020B0604020202020204" pitchFamily="34" charset="0"/>
              </a:rPr>
              <a:t>Approx</a:t>
            </a:r>
            <a:r>
              <a:rPr lang="en-US" sz="1400" dirty="0">
                <a:latin typeface="Arial" panose="020B0604020202020204" pitchFamily="34" charset="0"/>
                <a:cs typeface="Arial" panose="020B0604020202020204" pitchFamily="34" charset="0"/>
              </a:rPr>
              <a:t>: 10% per day using these e-devises</a:t>
            </a:r>
          </a:p>
          <a:p>
            <a:r>
              <a:rPr lang="en-US" sz="1400" dirty="0">
                <a:latin typeface="Arial" panose="020B0604020202020204" pitchFamily="34" charset="0"/>
                <a:cs typeface="Arial" panose="020B0604020202020204" pitchFamily="34" charset="0"/>
              </a:rPr>
              <a:t>5-6 hours for </a:t>
            </a:r>
            <a:r>
              <a:rPr lang="en-US" sz="1400" dirty="0" err="1">
                <a:latin typeface="Arial" panose="020B0604020202020204" pitchFamily="34" charset="0"/>
                <a:cs typeface="Arial" panose="020B0604020202020204" pitchFamily="34" charset="0"/>
              </a:rPr>
              <a:t>whatsapp</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Then email: work</a:t>
            </a:r>
          </a:p>
          <a:p>
            <a:r>
              <a:rPr lang="en-US" sz="1400" dirty="0">
                <a:latin typeface="Arial" panose="020B0604020202020204" pitchFamily="34" charset="0"/>
                <a:cs typeface="Arial" panose="020B0604020202020204" pitchFamily="34" charset="0"/>
              </a:rPr>
              <a:t>Interesting in applying calculations in pattern of using such apps -&gt; good for time management (esp. email and </a:t>
            </a:r>
            <a:r>
              <a:rPr lang="en-US" sz="1400" dirty="0" err="1">
                <a:latin typeface="Arial" panose="020B0604020202020204" pitchFamily="34" charset="0"/>
                <a:cs typeface="Arial" panose="020B0604020202020204" pitchFamily="34" charset="0"/>
              </a:rPr>
              <a:t>whatsapp</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Behavior is changing compared to undergraduate status: before=never use before, seldom use email communication with students/friends; now I need to work so I need to use more email</a:t>
            </a:r>
          </a:p>
          <a:p>
            <a:r>
              <a:rPr lang="en-US" sz="1400" dirty="0">
                <a:latin typeface="Arial" panose="020B0604020202020204" pitchFamily="34" charset="0"/>
                <a:cs typeface="Arial" panose="020B0604020202020204" pitchFamily="34" charset="0"/>
              </a:rPr>
              <a:t>Wikipedia</a:t>
            </a:r>
          </a:p>
          <a:p>
            <a:r>
              <a:rPr lang="en-US" sz="1400" dirty="0">
                <a:latin typeface="Arial" panose="020B0604020202020204" pitchFamily="34" charset="0"/>
                <a:cs typeface="Arial" panose="020B0604020202020204" pitchFamily="34" charset="0"/>
              </a:rPr>
              <a:t>HK observatory app to check weather</a:t>
            </a:r>
          </a:p>
        </p:txBody>
      </p:sp>
      <p:sp>
        <p:nvSpPr>
          <p:cNvPr id="4" name="Slide Number Placeholder 3"/>
          <p:cNvSpPr>
            <a:spLocks noGrp="1"/>
          </p:cNvSpPr>
          <p:nvPr>
            <p:ph type="sldNum" sz="quarter" idx="10"/>
          </p:nvPr>
        </p:nvSpPr>
        <p:spPr/>
        <p:txBody>
          <a:bodyPr/>
          <a:lstStyle/>
          <a:p>
            <a:fld id="{8552C922-2D99-45C2-A4B3-7C42889B7FEC}" type="slidenum">
              <a:rPr lang="en-US" smtClean="0"/>
              <a:t>50</a:t>
            </a:fld>
            <a:endParaRPr lang="en-US"/>
          </a:p>
        </p:txBody>
      </p:sp>
    </p:spTree>
    <p:extLst>
      <p:ext uri="{BB962C8B-B14F-4D97-AF65-F5344CB8AC3E}">
        <p14:creationId xmlns:p14="http://schemas.microsoft.com/office/powerpoint/2010/main" val="16249975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49"/>
          </a:xfrm>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51</a:t>
            </a:fld>
            <a:endParaRPr lang="en-US"/>
          </a:p>
        </p:txBody>
      </p:sp>
    </p:spTree>
    <p:extLst>
      <p:ext uri="{BB962C8B-B14F-4D97-AF65-F5344CB8AC3E}">
        <p14:creationId xmlns:p14="http://schemas.microsoft.com/office/powerpoint/2010/main" val="13692810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a:xfrm>
            <a:off x="377190" y="4420315"/>
            <a:ext cx="6300470" cy="4187666"/>
          </a:xfrm>
        </p:spPr>
        <p:txBody>
          <a:bodyPr/>
          <a:lstStyle/>
          <a:p>
            <a:pPr defTabSz="932871">
              <a:defRPr/>
            </a:pPr>
            <a:endParaRPr lang="en-US"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52</a:t>
            </a:fld>
            <a:endParaRPr lang="en-GB" dirty="0"/>
          </a:p>
        </p:txBody>
      </p:sp>
    </p:spTree>
    <p:extLst>
      <p:ext uri="{BB962C8B-B14F-4D97-AF65-F5344CB8AC3E}">
        <p14:creationId xmlns:p14="http://schemas.microsoft.com/office/powerpoint/2010/main" val="6101365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a:xfrm>
            <a:off x="377190" y="4420315"/>
            <a:ext cx="6300470" cy="4187666"/>
          </a:xfrm>
        </p:spPr>
        <p:txBody>
          <a:bodyPr/>
          <a:lstStyle/>
          <a:p>
            <a:pPr defTabSz="932871">
              <a:defRPr/>
            </a:pPr>
            <a:endParaRPr lang="en-US"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53</a:t>
            </a:fld>
            <a:endParaRPr lang="en-GB" dirty="0"/>
          </a:p>
        </p:txBody>
      </p:sp>
    </p:spTree>
    <p:extLst>
      <p:ext uri="{BB962C8B-B14F-4D97-AF65-F5344CB8AC3E}">
        <p14:creationId xmlns:p14="http://schemas.microsoft.com/office/powerpoint/2010/main" val="39253420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54</a:t>
            </a:fld>
            <a:endParaRPr lang="en-US"/>
          </a:p>
        </p:txBody>
      </p:sp>
    </p:spTree>
    <p:extLst>
      <p:ext uri="{BB962C8B-B14F-4D97-AF65-F5344CB8AC3E}">
        <p14:creationId xmlns:p14="http://schemas.microsoft.com/office/powerpoint/2010/main" val="3806563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55</a:t>
            </a:fld>
            <a:endParaRPr lang="en-US"/>
          </a:p>
        </p:txBody>
      </p:sp>
    </p:spTree>
    <p:extLst>
      <p:ext uri="{BB962C8B-B14F-4D97-AF65-F5344CB8AC3E}">
        <p14:creationId xmlns:p14="http://schemas.microsoft.com/office/powerpoint/2010/main" val="2110018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56</a:t>
            </a:fld>
            <a:endParaRPr lang="en-US"/>
          </a:p>
        </p:txBody>
      </p:sp>
    </p:spTree>
    <p:extLst>
      <p:ext uri="{BB962C8B-B14F-4D97-AF65-F5344CB8AC3E}">
        <p14:creationId xmlns:p14="http://schemas.microsoft.com/office/powerpoint/2010/main" val="4323748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57</a:t>
            </a:fld>
            <a:endParaRPr lang="en-US"/>
          </a:p>
        </p:txBody>
      </p:sp>
    </p:spTree>
    <p:extLst>
      <p:ext uri="{BB962C8B-B14F-4D97-AF65-F5344CB8AC3E}">
        <p14:creationId xmlns:p14="http://schemas.microsoft.com/office/powerpoint/2010/main" val="20362241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58</a:t>
            </a:fld>
            <a:endParaRPr lang="en-US"/>
          </a:p>
        </p:txBody>
      </p:sp>
    </p:spTree>
    <p:extLst>
      <p:ext uri="{BB962C8B-B14F-4D97-AF65-F5344CB8AC3E}">
        <p14:creationId xmlns:p14="http://schemas.microsoft.com/office/powerpoint/2010/main" val="6330999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59</a:t>
            </a:fld>
            <a:endParaRPr lang="en-US"/>
          </a:p>
        </p:txBody>
      </p:sp>
    </p:spTree>
    <p:extLst>
      <p:ext uri="{BB962C8B-B14F-4D97-AF65-F5344CB8AC3E}">
        <p14:creationId xmlns:p14="http://schemas.microsoft.com/office/powerpoint/2010/main" val="2421712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5029200"/>
          </a:xfrm>
        </p:spPr>
        <p:txBody>
          <a:bodyPr/>
          <a:lstStyle/>
          <a:p>
            <a:pPr defTabSz="914306" fontAlgn="base">
              <a:spcBef>
                <a:spcPct val="30000"/>
              </a:spcBef>
              <a:spcAft>
                <a:spcPct val="0"/>
              </a:spcAft>
              <a:defRPr/>
            </a:pPr>
            <a:r>
              <a:rPr lang="en-US" sz="1400" dirty="0">
                <a:latin typeface="Arial" pitchFamily="34" charset="0"/>
                <a:cs typeface="Arial" pitchFamily="34" charset="0"/>
              </a:rPr>
              <a:t>“In simple terms the Visitors see the web as a series of tools. They decide what they want to achieve, chose an appropriate online tool to do the job, then log-off. They leave no social trace of themselves online. The Residents live a proportion of their lives online. They see the web as a place where they can express themselves and spend time with people. Residents will have a profile on a social networking platform and aspects of their persona, or digital identity, maintaining presence even when they are not online. The premise of V&amp;R is presented as a continuum whereby individuals’ modes of engagement will be more Visitor or Resident depending on their personal motivations and the context and situation at the time.” (Connaway, Lanclos, and Hood 2013)</a:t>
            </a:r>
          </a:p>
          <a:p>
            <a:pPr defTabSz="466435">
              <a:defRPr/>
            </a:pPr>
            <a:endParaRPr lang="en-US" sz="1400" dirty="0">
              <a:latin typeface="Arial" pitchFamily="34" charset="0"/>
              <a:cs typeface="Arial" pitchFamily="34" charset="0"/>
            </a:endParaRPr>
          </a:p>
          <a:p>
            <a:pPr defTabSz="466435">
              <a:defRPr/>
            </a:pPr>
            <a:r>
              <a:rPr lang="en-GB" sz="1400" dirty="0">
                <a:latin typeface="Arial" pitchFamily="34" charset="0"/>
                <a:cs typeface="Arial" pitchFamily="34" charset="0"/>
              </a:rPr>
              <a:t>First Monday Paper: </a:t>
            </a:r>
            <a:r>
              <a:rPr lang="en-GB" sz="1400" dirty="0">
                <a:latin typeface="Arial" pitchFamily="34" charset="0"/>
                <a:cs typeface="Arial" pitchFamily="34" charset="0"/>
                <a:hlinkClick r:id="rId3"/>
              </a:rPr>
              <a:t>http://is.gd/vandrpaper</a:t>
            </a:r>
            <a:r>
              <a:rPr lang="en-GB" sz="1400" dirty="0">
                <a:latin typeface="Arial" pitchFamily="34" charset="0"/>
                <a:cs typeface="Arial" pitchFamily="34" charset="0"/>
              </a:rPr>
              <a:t> </a:t>
            </a:r>
          </a:p>
          <a:p>
            <a:pPr defTabSz="466435">
              <a:defRPr/>
            </a:pPr>
            <a:r>
              <a:rPr lang="en-GB" sz="1400" dirty="0">
                <a:latin typeface="Arial" pitchFamily="34" charset="0"/>
                <a:cs typeface="Arial" pitchFamily="34" charset="0"/>
              </a:rPr>
              <a:t>Video: </a:t>
            </a:r>
            <a:r>
              <a:rPr lang="en-GB" sz="1400" dirty="0">
                <a:latin typeface="Arial" pitchFamily="34" charset="0"/>
                <a:cs typeface="Arial" pitchFamily="34" charset="0"/>
                <a:hlinkClick r:id="rId4"/>
              </a:rPr>
              <a:t>http://is.gd/vandrvideo</a:t>
            </a:r>
            <a:r>
              <a:rPr lang="en-GB" sz="1400" dirty="0">
                <a:latin typeface="Arial" pitchFamily="34" charset="0"/>
                <a:cs typeface="Arial" pitchFamily="34" charset="0"/>
              </a:rPr>
              <a:t> </a:t>
            </a:r>
          </a:p>
        </p:txBody>
      </p:sp>
      <p:sp>
        <p:nvSpPr>
          <p:cNvPr id="4" name="Slide Number Placeholder 3"/>
          <p:cNvSpPr>
            <a:spLocks noGrp="1"/>
          </p:cNvSpPr>
          <p:nvPr>
            <p:ph type="sldNum" sz="quarter" idx="10"/>
          </p:nvPr>
        </p:nvSpPr>
        <p:spPr/>
        <p:txBody>
          <a:bodyPr/>
          <a:lstStyle/>
          <a:p>
            <a:fld id="{706F2A94-4A4D-4FD9-8EB7-4970A8389576}" type="slidenum">
              <a:rPr lang="en-US" smtClean="0"/>
              <a:t>6</a:t>
            </a:fld>
            <a:endParaRPr lang="en-US"/>
          </a:p>
        </p:txBody>
      </p:sp>
    </p:spTree>
    <p:extLst>
      <p:ext uri="{BB962C8B-B14F-4D97-AF65-F5344CB8AC3E}">
        <p14:creationId xmlns:p14="http://schemas.microsoft.com/office/powerpoint/2010/main" val="18672669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60</a:t>
            </a:fld>
            <a:endParaRPr lang="en-US"/>
          </a:p>
        </p:txBody>
      </p:sp>
    </p:spTree>
    <p:extLst>
      <p:ext uri="{BB962C8B-B14F-4D97-AF65-F5344CB8AC3E}">
        <p14:creationId xmlns:p14="http://schemas.microsoft.com/office/powerpoint/2010/main" val="16842750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61</a:t>
            </a:fld>
            <a:endParaRPr lang="en-US" dirty="0"/>
          </a:p>
        </p:txBody>
      </p:sp>
    </p:spTree>
    <p:extLst>
      <p:ext uri="{BB962C8B-B14F-4D97-AF65-F5344CB8AC3E}">
        <p14:creationId xmlns:p14="http://schemas.microsoft.com/office/powerpoint/2010/main" val="1949273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62</a:t>
            </a:fld>
            <a:endParaRPr lang="en-US" dirty="0"/>
          </a:p>
        </p:txBody>
      </p:sp>
    </p:spTree>
    <p:extLst>
      <p:ext uri="{BB962C8B-B14F-4D97-AF65-F5344CB8AC3E}">
        <p14:creationId xmlns:p14="http://schemas.microsoft.com/office/powerpoint/2010/main" val="988352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63</a:t>
            </a:fld>
            <a:endParaRPr lang="en-US" dirty="0"/>
          </a:p>
        </p:txBody>
      </p:sp>
    </p:spTree>
    <p:extLst>
      <p:ext uri="{BB962C8B-B14F-4D97-AF65-F5344CB8AC3E}">
        <p14:creationId xmlns:p14="http://schemas.microsoft.com/office/powerpoint/2010/main" val="16382942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0775" cy="3489325"/>
          </a:xfrm>
        </p:spPr>
      </p:sp>
      <p:sp>
        <p:nvSpPr>
          <p:cNvPr id="3" name="Notes Placeholder 2"/>
          <p:cNvSpPr>
            <a:spLocks noGrp="1"/>
          </p:cNvSpPr>
          <p:nvPr>
            <p:ph type="body" idx="1"/>
          </p:nvPr>
        </p:nvSpPr>
        <p:spPr>
          <a:xfrm>
            <a:off x="377190" y="4420315"/>
            <a:ext cx="6300470" cy="4187666"/>
          </a:xfrm>
        </p:spPr>
        <p:txBody>
          <a:bodyPr/>
          <a:lstStyle/>
          <a:p>
            <a:pPr defTabSz="932871">
              <a:defRPr/>
            </a:pPr>
            <a:endParaRPr lang="en-US"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64</a:t>
            </a:fld>
            <a:endParaRPr lang="en-GB" dirty="0"/>
          </a:p>
        </p:txBody>
      </p:sp>
    </p:spTree>
    <p:extLst>
      <p:ext uri="{BB962C8B-B14F-4D97-AF65-F5344CB8AC3E}">
        <p14:creationId xmlns:p14="http://schemas.microsoft.com/office/powerpoint/2010/main" val="3505105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65</a:t>
            </a:fld>
            <a:endParaRPr lang="en-US"/>
          </a:p>
        </p:txBody>
      </p:sp>
    </p:spTree>
    <p:extLst>
      <p:ext uri="{BB962C8B-B14F-4D97-AF65-F5344CB8AC3E}">
        <p14:creationId xmlns:p14="http://schemas.microsoft.com/office/powerpoint/2010/main" val="36004264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66</a:t>
            </a:fld>
            <a:endParaRPr lang="en-US"/>
          </a:p>
        </p:txBody>
      </p:sp>
    </p:spTree>
    <p:extLst>
      <p:ext uri="{BB962C8B-B14F-4D97-AF65-F5344CB8AC3E}">
        <p14:creationId xmlns:p14="http://schemas.microsoft.com/office/powerpoint/2010/main" val="40724953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67</a:t>
            </a:fld>
            <a:endParaRPr lang="en-US"/>
          </a:p>
        </p:txBody>
      </p:sp>
    </p:spTree>
    <p:extLst>
      <p:ext uri="{BB962C8B-B14F-4D97-AF65-F5344CB8AC3E}">
        <p14:creationId xmlns:p14="http://schemas.microsoft.com/office/powerpoint/2010/main" val="12713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68</a:t>
            </a:fld>
            <a:endParaRPr lang="en-US"/>
          </a:p>
        </p:txBody>
      </p:sp>
    </p:spTree>
    <p:extLst>
      <p:ext uri="{BB962C8B-B14F-4D97-AF65-F5344CB8AC3E}">
        <p14:creationId xmlns:p14="http://schemas.microsoft.com/office/powerpoint/2010/main" val="14440218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69</a:t>
            </a:fld>
            <a:endParaRPr lang="en-US"/>
          </a:p>
        </p:txBody>
      </p:sp>
    </p:spTree>
    <p:extLst>
      <p:ext uri="{BB962C8B-B14F-4D97-AF65-F5344CB8AC3E}">
        <p14:creationId xmlns:p14="http://schemas.microsoft.com/office/powerpoint/2010/main" val="208393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80"/>
            <a:ext cx="5486400" cy="5029200"/>
          </a:xfrm>
          <a:prstGeom prst="rect">
            <a:avLst/>
          </a:prstGeom>
        </p:spPr>
        <p:txBody>
          <a:bodyPr/>
          <a:lstStyle/>
          <a:p>
            <a:endParaRPr lang="en-US"/>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8944937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70</a:t>
            </a:fld>
            <a:endParaRPr lang="en-US"/>
          </a:p>
        </p:txBody>
      </p:sp>
    </p:spTree>
    <p:extLst>
      <p:ext uri="{BB962C8B-B14F-4D97-AF65-F5344CB8AC3E}">
        <p14:creationId xmlns:p14="http://schemas.microsoft.com/office/powerpoint/2010/main" val="29803737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71</a:t>
            </a:fld>
            <a:endParaRPr lang="en-US"/>
          </a:p>
        </p:txBody>
      </p:sp>
    </p:spTree>
    <p:extLst>
      <p:ext uri="{BB962C8B-B14F-4D97-AF65-F5344CB8AC3E}">
        <p14:creationId xmlns:p14="http://schemas.microsoft.com/office/powerpoint/2010/main" val="3555570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72</a:t>
            </a:fld>
            <a:endParaRPr lang="en-US"/>
          </a:p>
        </p:txBody>
      </p:sp>
    </p:spTree>
    <p:extLst>
      <p:ext uri="{BB962C8B-B14F-4D97-AF65-F5344CB8AC3E}">
        <p14:creationId xmlns:p14="http://schemas.microsoft.com/office/powerpoint/2010/main" val="3626594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73</a:t>
            </a:fld>
            <a:endParaRPr lang="en-US"/>
          </a:p>
        </p:txBody>
      </p:sp>
    </p:spTree>
    <p:extLst>
      <p:ext uri="{BB962C8B-B14F-4D97-AF65-F5344CB8AC3E}">
        <p14:creationId xmlns:p14="http://schemas.microsoft.com/office/powerpoint/2010/main" val="9724744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74</a:t>
            </a:fld>
            <a:endParaRPr lang="en-US"/>
          </a:p>
        </p:txBody>
      </p:sp>
    </p:spTree>
    <p:extLst>
      <p:ext uri="{BB962C8B-B14F-4D97-AF65-F5344CB8AC3E}">
        <p14:creationId xmlns:p14="http://schemas.microsoft.com/office/powerpoint/2010/main" val="33692432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75</a:t>
            </a:fld>
            <a:endParaRPr lang="en-US"/>
          </a:p>
        </p:txBody>
      </p:sp>
    </p:spTree>
    <p:extLst>
      <p:ext uri="{BB962C8B-B14F-4D97-AF65-F5344CB8AC3E}">
        <p14:creationId xmlns:p14="http://schemas.microsoft.com/office/powerpoint/2010/main" val="2948635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76</a:t>
            </a:fld>
            <a:endParaRPr lang="en-US"/>
          </a:p>
        </p:txBody>
      </p:sp>
    </p:spTree>
    <p:extLst>
      <p:ext uri="{BB962C8B-B14F-4D97-AF65-F5344CB8AC3E}">
        <p14:creationId xmlns:p14="http://schemas.microsoft.com/office/powerpoint/2010/main" val="27021796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6F2A94-4A4D-4FD9-8EB7-4970A8389576}" type="slidenum">
              <a:rPr lang="en-US" smtClean="0"/>
              <a:t>77</a:t>
            </a:fld>
            <a:endParaRPr lang="en-US"/>
          </a:p>
        </p:txBody>
      </p:sp>
    </p:spTree>
    <p:extLst>
      <p:ext uri="{BB962C8B-B14F-4D97-AF65-F5344CB8AC3E}">
        <p14:creationId xmlns:p14="http://schemas.microsoft.com/office/powerpoint/2010/main" val="26170838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78</a:t>
            </a:fld>
            <a:endParaRPr lang="en-US"/>
          </a:p>
        </p:txBody>
      </p:sp>
    </p:spTree>
    <p:extLst>
      <p:ext uri="{BB962C8B-B14F-4D97-AF65-F5344CB8AC3E}">
        <p14:creationId xmlns:p14="http://schemas.microsoft.com/office/powerpoint/2010/main" val="2461048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pPr>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pPr/>
              <a:t>79</a:t>
            </a:fld>
            <a:endParaRPr lang="en-US"/>
          </a:p>
        </p:txBody>
      </p:sp>
    </p:spTree>
    <p:extLst>
      <p:ext uri="{BB962C8B-B14F-4D97-AF65-F5344CB8AC3E}">
        <p14:creationId xmlns:p14="http://schemas.microsoft.com/office/powerpoint/2010/main" val="676150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685800" y="3840479"/>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UCLA</a:t>
            </a:r>
            <a:r>
              <a:rPr lang="en-US" sz="1400" baseline="0" dirty="0">
                <a:latin typeface="Arial" panose="020B0604020202020204" pitchFamily="34" charset="0"/>
                <a:cs typeface="Arial" panose="020B0604020202020204" pitchFamily="34" charset="0"/>
              </a:rPr>
              <a:t>, 1</a:t>
            </a:r>
            <a:r>
              <a:rPr lang="en-US" sz="1400" baseline="30000" dirty="0">
                <a:latin typeface="Arial" panose="020B0604020202020204" pitchFamily="34" charset="0"/>
                <a:cs typeface="Arial" panose="020B0604020202020204" pitchFamily="34" charset="0"/>
              </a:rPr>
              <a:t>st</a:t>
            </a:r>
            <a:r>
              <a:rPr lang="en-US" sz="1400" baseline="0" dirty="0">
                <a:latin typeface="Arial" panose="020B0604020202020204" pitchFamily="34" charset="0"/>
                <a:cs typeface="Arial" panose="020B0604020202020204" pitchFamily="34" charset="0"/>
              </a:rPr>
              <a:t> year undergrad</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8</a:t>
            </a:fld>
            <a:endParaRPr lang="en-US"/>
          </a:p>
        </p:txBody>
      </p:sp>
    </p:spTree>
    <p:extLst>
      <p:ext uri="{BB962C8B-B14F-4D97-AF65-F5344CB8AC3E}">
        <p14:creationId xmlns:p14="http://schemas.microsoft.com/office/powerpoint/2010/main" val="15573494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p:spPr>
      </p:sp>
      <p:sp>
        <p:nvSpPr>
          <p:cNvPr id="3" name="Notes Placeholder 2"/>
          <p:cNvSpPr>
            <a:spLocks noGrp="1"/>
          </p:cNvSpPr>
          <p:nvPr>
            <p:ph type="body" idx="1"/>
          </p:nvPr>
        </p:nvSpPr>
        <p:spPr>
          <a:xfrm>
            <a:off x="685800" y="3840480"/>
            <a:ext cx="5486400" cy="5029200"/>
          </a:xfrm>
        </p:spPr>
        <p:txBody>
          <a:bodyPr>
            <a:noAutofit/>
          </a:bodyPr>
          <a:lstStyle/>
          <a:p>
            <a:pPr>
              <a:defRPr/>
            </a:pPr>
            <a:r>
              <a:rPr lang="en-US" sz="900" dirty="0">
                <a:latin typeface="Arial" pitchFamily="34" charset="0"/>
                <a:cs typeface="Arial" pitchFamily="34" charset="0"/>
              </a:rPr>
              <a:t>Image: https://www.flickr.com/photos/alanandanders/2218071833/ by Alan Lam / CC BY-ND 2.0 </a:t>
            </a:r>
          </a:p>
          <a:p>
            <a:pPr>
              <a:defRPr/>
            </a:pPr>
            <a:endParaRPr lang="en-US" sz="900" b="1" dirty="0">
              <a:latin typeface="Arial" pitchFamily="34" charset="0"/>
              <a:cs typeface="Arial" pitchFamily="34" charset="0"/>
            </a:endParaRPr>
          </a:p>
          <a:p>
            <a:r>
              <a:rPr lang="en-US" sz="900" b="1" dirty="0">
                <a:latin typeface="Arial" pitchFamily="34" charset="0"/>
                <a:cs typeface="Arial" pitchFamily="34" charset="0"/>
              </a:rPr>
              <a:t>People trust people   </a:t>
            </a:r>
            <a:r>
              <a:rPr lang="en-GB" sz="900" b="0" i="1" dirty="0">
                <a:latin typeface="Arial" pitchFamily="34" charset="0"/>
                <a:cs typeface="Arial" pitchFamily="34" charset="0"/>
              </a:rPr>
              <a:t>“I get on Twitter a whole bunch. It’s Twitter or Facebook are what I usually use the most to talk to my friends.” (USS1, Emerging, Female, Age 17, High School Student)   </a:t>
            </a:r>
            <a:r>
              <a:rPr lang="en-GB" sz="900" kern="1200" dirty="0">
                <a:latin typeface="Arial" pitchFamily="34" charset="0"/>
                <a:cs typeface="Arial" pitchFamily="34" charset="0"/>
              </a:rPr>
              <a:t>The point is that individuals seek what they need within the relationships that surround them. As they move through the educational stages, their networks are increasingly populated with people who have relevant subject expertise, so that by the time individuals are faculty members, when they say they called a “friend” about an article, it is nearly certain that the friend is also an expert in the field. Relationships continue to be a major component in how individuals get their information and whom they choose for collaboration and one of the reasons for engaging with technology (</a:t>
            </a:r>
            <a:r>
              <a:rPr lang="en-GB" sz="900" kern="1200" dirty="0" err="1">
                <a:latin typeface="Arial" pitchFamily="34" charset="0"/>
                <a:cs typeface="Arial" pitchFamily="34" charset="0"/>
              </a:rPr>
              <a:t>Connaway</a:t>
            </a:r>
            <a:r>
              <a:rPr lang="en-GB" sz="900" kern="1200" dirty="0">
                <a:latin typeface="Arial" pitchFamily="34" charset="0"/>
                <a:cs typeface="Arial" pitchFamily="34" charset="0"/>
              </a:rPr>
              <a:t> and Radford 2011 ).</a:t>
            </a:r>
            <a:r>
              <a:rPr lang="en-US" sz="900" dirty="0">
                <a:latin typeface="Arial" pitchFamily="34" charset="0"/>
                <a:cs typeface="Arial" pitchFamily="34" charset="0"/>
              </a:rPr>
              <a:t> </a:t>
            </a:r>
            <a:r>
              <a:rPr lang="en-GB" sz="900" kern="1200" dirty="0">
                <a:latin typeface="Arial" pitchFamily="34" charset="0"/>
                <a:cs typeface="Arial" pitchFamily="34" charset="0"/>
              </a:rPr>
              <a:t> (</a:t>
            </a:r>
            <a:r>
              <a:rPr lang="en-GB" sz="900" kern="1200" dirty="0" err="1">
                <a:latin typeface="Arial" pitchFamily="34" charset="0"/>
                <a:cs typeface="Arial" pitchFamily="34" charset="0"/>
              </a:rPr>
              <a:t>InfoKit</a:t>
            </a:r>
            <a:r>
              <a:rPr lang="en-GB" sz="900" kern="1200" dirty="0">
                <a:latin typeface="Arial" pitchFamily="34" charset="0"/>
                <a:cs typeface="Arial" pitchFamily="34" charset="0"/>
              </a:rPr>
              <a:t>,</a:t>
            </a:r>
            <a:r>
              <a:rPr lang="en-GB" sz="900" kern="1200" baseline="0" dirty="0">
                <a:latin typeface="Arial" pitchFamily="34" charset="0"/>
                <a:cs typeface="Arial" pitchFamily="34" charset="0"/>
              </a:rPr>
              <a:t> People Trust People)</a:t>
            </a:r>
            <a:endParaRPr lang="en-US" sz="900" b="1" dirty="0">
              <a:latin typeface="Arial" pitchFamily="34" charset="0"/>
              <a:cs typeface="Arial" pitchFamily="34" charset="0"/>
            </a:endParaRPr>
          </a:p>
          <a:p>
            <a:endParaRPr lang="en-US" sz="900" b="0" dirty="0">
              <a:latin typeface="Arial" pitchFamily="34" charset="0"/>
              <a:cs typeface="Arial" pitchFamily="34" charset="0"/>
            </a:endParaRPr>
          </a:p>
          <a:p>
            <a:r>
              <a:rPr lang="en-US" sz="900" b="1" i="0" dirty="0">
                <a:latin typeface="Arial" pitchFamily="34" charset="0"/>
                <a:cs typeface="Arial" pitchFamily="34" charset="0"/>
              </a:rPr>
              <a:t>Technology    </a:t>
            </a:r>
            <a:r>
              <a:rPr lang="en-GB" sz="900" b="0" i="1" dirty="0">
                <a:latin typeface="Arial" pitchFamily="34" charset="0"/>
                <a:cs typeface="Arial" pitchFamily="34" charset="0"/>
              </a:rPr>
              <a:t>“But I could probably not live without the computer and, you know, the internet. Because, work, and the emails.” (USU2, Emerging, Female, Age 19, Engineering)   </a:t>
            </a:r>
            <a:r>
              <a:rPr lang="en-GB" sz="900" kern="1200" dirty="0">
                <a:latin typeface="Arial" pitchFamily="34" charset="0"/>
                <a:cs typeface="Arial" pitchFamily="34" charset="0"/>
              </a:rPr>
              <a:t>The high frequency of mentions of texting, telephone calls, and private messaging by the Emerging and Establishing educational stage interviewees correlates with the technology that these participants said they could not live without - the smart phone/cell phone or laptop. These not only are used for communicating and contacting individuals but also for searching the internet, and organizing their time and activities with the calendar. (</a:t>
            </a:r>
            <a:r>
              <a:rPr lang="en-GB" sz="900" kern="1200" dirty="0" err="1">
                <a:latin typeface="Arial" pitchFamily="34" charset="0"/>
                <a:cs typeface="Arial" pitchFamily="34" charset="0"/>
              </a:rPr>
              <a:t>InfoKit</a:t>
            </a:r>
            <a:r>
              <a:rPr lang="en-GB" sz="900" kern="1200" dirty="0">
                <a:latin typeface="Arial" pitchFamily="34" charset="0"/>
                <a:cs typeface="Arial" pitchFamily="34" charset="0"/>
              </a:rPr>
              <a:t>,</a:t>
            </a:r>
            <a:r>
              <a:rPr lang="en-GB" sz="900" kern="1200" baseline="0" dirty="0">
                <a:latin typeface="Arial" pitchFamily="34" charset="0"/>
                <a:cs typeface="Arial" pitchFamily="34" charset="0"/>
              </a:rPr>
              <a:t> People Trust People)</a:t>
            </a:r>
          </a:p>
          <a:p>
            <a:endParaRPr lang="en-US" sz="900" b="1" dirty="0">
              <a:latin typeface="Arial" pitchFamily="34" charset="0"/>
              <a:cs typeface="Arial" pitchFamily="34" charset="0"/>
            </a:endParaRPr>
          </a:p>
          <a:p>
            <a:r>
              <a:rPr lang="en-US" sz="900" b="1" dirty="0">
                <a:latin typeface="Arial" pitchFamily="34" charset="0"/>
                <a:cs typeface="Arial" pitchFamily="34" charset="0"/>
              </a:rPr>
              <a:t>Convenient doesn’t always mean simple    </a:t>
            </a:r>
            <a:r>
              <a:rPr lang="en-GB" sz="900" b="0" i="1" dirty="0">
                <a:latin typeface="Arial" pitchFamily="34" charset="0"/>
                <a:cs typeface="Arial" pitchFamily="34" charset="0"/>
              </a:rPr>
              <a:t>“It’s convenience.  It’s the immediacy of it.” (UKF3, Experiencing, Male, Age 52, Artist &amp; Technical Support)   </a:t>
            </a:r>
            <a:r>
              <a:rPr lang="en-GB" sz="900" kern="1200" dirty="0">
                <a:latin typeface="Arial" pitchFamily="34" charset="0"/>
                <a:cs typeface="Arial" pitchFamily="34" charset="0"/>
              </a:rPr>
              <a:t>Data from the V&amp;R project reveal that individuals in all educational stages cite the relevance of convenience/ease of use to their decision-making, trumping all other reasons for selecting and using a source (White and Connaway 2011-2014 ; Connaway, White, and Lanclos 2011). (</a:t>
            </a:r>
            <a:r>
              <a:rPr lang="en-GB" sz="900" kern="1200" dirty="0" err="1">
                <a:latin typeface="Arial" pitchFamily="34" charset="0"/>
                <a:cs typeface="Arial" pitchFamily="34" charset="0"/>
              </a:rPr>
              <a:t>InfoKit</a:t>
            </a:r>
            <a:r>
              <a:rPr lang="en-GB" sz="900" kern="1200" dirty="0">
                <a:latin typeface="Arial" pitchFamily="34" charset="0"/>
                <a:cs typeface="Arial" pitchFamily="34" charset="0"/>
              </a:rPr>
              <a:t>, Convenient Doesn’t Always Mean Simple)</a:t>
            </a:r>
            <a:endParaRPr lang="en-US" sz="900" kern="1200" dirty="0">
              <a:latin typeface="Arial" pitchFamily="34" charset="0"/>
              <a:cs typeface="Arial" pitchFamily="34" charset="0"/>
            </a:endParaRPr>
          </a:p>
          <a:p>
            <a:endParaRPr lang="en-US" sz="900" b="1" dirty="0">
              <a:latin typeface="Arial" pitchFamily="34" charset="0"/>
              <a:cs typeface="Arial" pitchFamily="34" charset="0"/>
            </a:endParaRPr>
          </a:p>
          <a:p>
            <a:r>
              <a:rPr lang="en-US" sz="900" b="1" dirty="0">
                <a:latin typeface="Arial" pitchFamily="34" charset="0"/>
                <a:cs typeface="Arial" pitchFamily="34" charset="0"/>
              </a:rPr>
              <a:t>Human Sources     </a:t>
            </a:r>
            <a:r>
              <a:rPr lang="en-GB" sz="900" b="0" i="1" dirty="0">
                <a:latin typeface="Arial" pitchFamily="34" charset="0"/>
                <a:cs typeface="Arial" pitchFamily="34" charset="0"/>
              </a:rPr>
              <a:t>“I use Facebook for organizing my life basically, with friends and stuff. ...I also use that in education to talk to my friends about an equation, the things I don't understand and it works quite well.” (2UKS2, Emerging, Male, Age 18, Secondary School Student)   </a:t>
            </a:r>
            <a:r>
              <a:rPr lang="en-GB" sz="900" dirty="0">
                <a:latin typeface="Arial" pitchFamily="34" charset="0"/>
                <a:cs typeface="Arial" pitchFamily="34" charset="0"/>
              </a:rPr>
              <a:t>It was important to </a:t>
            </a:r>
            <a:r>
              <a:rPr lang="en-GB" sz="900" i="1" dirty="0">
                <a:latin typeface="Arial" pitchFamily="34" charset="0"/>
                <a:cs typeface="Arial" pitchFamily="34" charset="0"/>
              </a:rPr>
              <a:t>Emerging </a:t>
            </a:r>
            <a:r>
              <a:rPr lang="en-GB" sz="900" dirty="0">
                <a:latin typeface="Arial" pitchFamily="34" charset="0"/>
                <a:cs typeface="Arial" pitchFamily="34" charset="0"/>
              </a:rPr>
              <a:t>students that the digital sources they found were authoritative, specifically that they were identified by trustworthy human sources:  people who, in their personal experience, had proven that they were knowledgeable, either generally, or specifically about the topic at hand (Connaway, White, Lanclos, and Le </a:t>
            </a:r>
            <a:r>
              <a:rPr lang="en-GB" sz="900" dirty="0" err="1">
                <a:latin typeface="Arial" pitchFamily="34" charset="0"/>
                <a:cs typeface="Arial" pitchFamily="34" charset="0"/>
              </a:rPr>
              <a:t>Cornu</a:t>
            </a:r>
            <a:r>
              <a:rPr lang="en-GB" sz="900" dirty="0">
                <a:latin typeface="Arial" pitchFamily="34" charset="0"/>
                <a:cs typeface="Arial" pitchFamily="34" charset="0"/>
              </a:rPr>
              <a:t> 2012 ). </a:t>
            </a:r>
          </a:p>
        </p:txBody>
      </p:sp>
      <p:sp>
        <p:nvSpPr>
          <p:cNvPr id="4" name="Slide Number Placeholder 3"/>
          <p:cNvSpPr>
            <a:spLocks noGrp="1"/>
          </p:cNvSpPr>
          <p:nvPr>
            <p:ph type="sldNum" sz="quarter" idx="10"/>
          </p:nvPr>
        </p:nvSpPr>
        <p:spPr/>
        <p:txBody>
          <a:bodyPr/>
          <a:lstStyle/>
          <a:p>
            <a:fld id="{AD99DF2A-C730-400D-82CE-9910A3F55D08}" type="slidenum">
              <a:rPr lang="en-US" smtClean="0"/>
              <a:pPr/>
              <a:t>80</a:t>
            </a:fld>
            <a:endParaRPr lang="en-US" dirty="0"/>
          </a:p>
        </p:txBody>
      </p:sp>
    </p:spTree>
    <p:extLst>
      <p:ext uri="{BB962C8B-B14F-4D97-AF65-F5344CB8AC3E}">
        <p14:creationId xmlns:p14="http://schemas.microsoft.com/office/powerpoint/2010/main" val="15821680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7688"/>
          </a:xfrm>
        </p:spPr>
      </p:sp>
      <p:sp>
        <p:nvSpPr>
          <p:cNvPr id="3" name="Notes Placeholder 2"/>
          <p:cNvSpPr>
            <a:spLocks noGrp="1"/>
          </p:cNvSpPr>
          <p:nvPr>
            <p:ph type="body" idx="1"/>
          </p:nvPr>
        </p:nvSpPr>
        <p:spPr>
          <a:xfrm>
            <a:off x="685800" y="3840480"/>
            <a:ext cx="5486400" cy="3600450"/>
          </a:xfrm>
        </p:spPr>
        <p:txBody>
          <a:bodyPr/>
          <a:lstStyle/>
          <a:p>
            <a:pPr>
              <a:defRPr/>
            </a:pPr>
            <a:r>
              <a:rPr lang="en-US" sz="1400" dirty="0">
                <a:latin typeface="Arial" panose="020B0604020202020204" pitchFamily="34" charset="0"/>
                <a:cs typeface="Arial" panose="020B0604020202020204" pitchFamily="34" charset="0"/>
              </a:rPr>
              <a:t>Image: https://www.flickr.com/photos/thomashawk/2318784624/ by Thomas Hawk / CC BY-NC 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pPr/>
              <a:t>81</a:t>
            </a:fld>
            <a:endParaRPr lang="en-US"/>
          </a:p>
        </p:txBody>
      </p:sp>
    </p:spTree>
    <p:extLst>
      <p:ext uri="{BB962C8B-B14F-4D97-AF65-F5344CB8AC3E}">
        <p14:creationId xmlns:p14="http://schemas.microsoft.com/office/powerpoint/2010/main" val="971540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pPr>
              <a:defRPr/>
            </a:pPr>
            <a:r>
              <a:rPr lang="en-US" sz="1400" dirty="0">
                <a:latin typeface="Arial" panose="020B0604020202020204" pitchFamily="34" charset="0"/>
                <a:cs typeface="Arial" panose="020B0604020202020204" pitchFamily="34" charset="0"/>
              </a:rPr>
              <a:t>Image: Wikipedia contributors. "Digital Visitor and Resident." Wikipedia, The Free Encyclopedia. https://en.wikipedia.org/wiki/Digital_Visitor_and_Resident.</a:t>
            </a:r>
          </a:p>
        </p:txBody>
      </p:sp>
      <p:sp>
        <p:nvSpPr>
          <p:cNvPr id="4" name="Slide Number Placeholder 3"/>
          <p:cNvSpPr>
            <a:spLocks noGrp="1"/>
          </p:cNvSpPr>
          <p:nvPr>
            <p:ph type="sldNum" sz="quarter" idx="10"/>
          </p:nvPr>
        </p:nvSpPr>
        <p:spPr/>
        <p:txBody>
          <a:bodyPr/>
          <a:lstStyle/>
          <a:p>
            <a:fld id="{706F2A94-4A4D-4FD9-8EB7-4970A8389576}" type="slidenum">
              <a:rPr lang="en-US" smtClean="0"/>
              <a:t>82</a:t>
            </a:fld>
            <a:endParaRPr lang="en-US"/>
          </a:p>
        </p:txBody>
      </p:sp>
    </p:spTree>
    <p:extLst>
      <p:ext uri="{BB962C8B-B14F-4D97-AF65-F5344CB8AC3E}">
        <p14:creationId xmlns:p14="http://schemas.microsoft.com/office/powerpoint/2010/main" val="5821080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OCLC Research. 2016. </a:t>
            </a:r>
            <a:r>
              <a:rPr lang="en-US" sz="1400" i="1" dirty="0">
                <a:latin typeface="Arial" panose="020B0604020202020204" pitchFamily="34" charset="0"/>
                <a:cs typeface="Arial" panose="020B0604020202020204" pitchFamily="34" charset="0"/>
              </a:rPr>
              <a:t>Using the Digital Visitors and Residents App</a:t>
            </a:r>
            <a:r>
              <a:rPr lang="en-US" sz="1400" dirty="0">
                <a:latin typeface="Arial" panose="020B0604020202020204" pitchFamily="34" charset="0"/>
                <a:cs typeface="Arial" panose="020B0604020202020204" pitchFamily="34" charset="0"/>
              </a:rPr>
              <a:t>. YouTube video. May 5. </a:t>
            </a:r>
            <a:r>
              <a:rPr lang="en-US" sz="1400" dirty="0">
                <a:latin typeface="Arial" panose="020B0604020202020204" pitchFamily="34" charset="0"/>
                <a:cs typeface="Arial" panose="020B0604020202020204" pitchFamily="34" charset="0"/>
                <a:hlinkClick r:id="rId3"/>
              </a:rPr>
              <a:t>https://www.youtube.com/watch?v=6ai0ZO3lDR4</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83</a:t>
            </a:fld>
            <a:endParaRPr lang="en-US" dirty="0"/>
          </a:p>
        </p:txBody>
      </p:sp>
    </p:spTree>
    <p:extLst>
      <p:ext uri="{BB962C8B-B14F-4D97-AF65-F5344CB8AC3E}">
        <p14:creationId xmlns:p14="http://schemas.microsoft.com/office/powerpoint/2010/main" val="144463265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r>
              <a:rPr lang="en-US" sz="1400" dirty="0">
                <a:latin typeface="Arial" panose="020B0604020202020204" pitchFamily="34" charset="0"/>
                <a:cs typeface="Arial" panose="020B0604020202020204" pitchFamily="34" charset="0"/>
              </a:rPr>
              <a:t>1.  To use the app, go</a:t>
            </a:r>
            <a:r>
              <a:rPr lang="en-US" sz="1400" baseline="0" dirty="0">
                <a:latin typeface="Arial" panose="020B0604020202020204" pitchFamily="34" charset="0"/>
                <a:cs typeface="Arial" panose="020B0604020202020204" pitchFamily="34" charset="0"/>
              </a:rPr>
              <a:t> to “http://oc.lc/</a:t>
            </a:r>
            <a:r>
              <a:rPr lang="en-US" sz="1400" baseline="0" dirty="0" err="1">
                <a:latin typeface="Arial" panose="020B0604020202020204" pitchFamily="34" charset="0"/>
                <a:cs typeface="Arial" panose="020B0604020202020204" pitchFamily="34" charset="0"/>
              </a:rPr>
              <a:t>vrmap</a:t>
            </a:r>
            <a:r>
              <a:rPr lang="en-US" sz="1400" baseline="0" dirty="0">
                <a:latin typeface="Arial" panose="020B0604020202020204" pitchFamily="34" charset="0"/>
                <a:cs typeface="Arial" panose="020B0604020202020204" pitchFamily="34" charset="0"/>
              </a:rPr>
              <a:t>”.</a:t>
            </a:r>
          </a:p>
          <a:p>
            <a:pPr marL="228600" indent="-228600">
              <a:buAutoNum type="arabicPeriod" startAt="2"/>
            </a:pPr>
            <a:r>
              <a:rPr lang="en-US" sz="1400" dirty="0">
                <a:latin typeface="Arial" panose="020B0604020202020204" pitchFamily="34" charset="0"/>
                <a:cs typeface="Arial" panose="020B0604020202020204" pitchFamily="34" charset="0"/>
              </a:rPr>
              <a:t>If you like it, share it!</a:t>
            </a:r>
          </a:p>
          <a:p>
            <a:pPr marL="0" indent="0">
              <a:buNone/>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06F2A94-4A4D-4FD9-8EB7-4970A8389576}" type="slidenum">
              <a:rPr lang="en-US" smtClean="0"/>
              <a:t>84</a:t>
            </a:fld>
            <a:endParaRPr lang="en-US"/>
          </a:p>
        </p:txBody>
      </p:sp>
    </p:spTree>
    <p:extLst>
      <p:ext uri="{BB962C8B-B14F-4D97-AF65-F5344CB8AC3E}">
        <p14:creationId xmlns:p14="http://schemas.microsoft.com/office/powerpoint/2010/main" val="1101021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49"/>
          </a:xfrm>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85</a:t>
            </a:fld>
            <a:endParaRPr lang="en-US"/>
          </a:p>
        </p:txBody>
      </p:sp>
    </p:spTree>
    <p:extLst>
      <p:ext uri="{BB962C8B-B14F-4D97-AF65-F5344CB8AC3E}">
        <p14:creationId xmlns:p14="http://schemas.microsoft.com/office/powerpoint/2010/main" val="21103517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p:spPr>
      </p:sp>
      <p:sp>
        <p:nvSpPr>
          <p:cNvPr id="3" name="Notes Placeholder 2"/>
          <p:cNvSpPr>
            <a:spLocks noGrp="1"/>
          </p:cNvSpPr>
          <p:nvPr>
            <p:ph type="body" idx="1"/>
          </p:nvPr>
        </p:nvSpPr>
        <p:spPr>
          <a:xfrm>
            <a:off x="685800" y="3840480"/>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706F2A94-4A4D-4FD9-8EB7-4970A8389576}" type="slidenum">
              <a:rPr lang="en-US" smtClean="0"/>
              <a:t>87</a:t>
            </a:fld>
            <a:endParaRPr lang="en-US"/>
          </a:p>
        </p:txBody>
      </p:sp>
    </p:spTree>
    <p:extLst>
      <p:ext uri="{BB962C8B-B14F-4D97-AF65-F5344CB8AC3E}">
        <p14:creationId xmlns:p14="http://schemas.microsoft.com/office/powerpoint/2010/main" val="8106839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https://www.flickr.com/photos/scatteredashes/5844154762/ by Scipio / CC BY-NC 2.0</a:t>
            </a:r>
          </a:p>
        </p:txBody>
      </p:sp>
      <p:sp>
        <p:nvSpPr>
          <p:cNvPr id="4" name="Slide Number Placeholder 3"/>
          <p:cNvSpPr>
            <a:spLocks noGrp="1"/>
          </p:cNvSpPr>
          <p:nvPr>
            <p:ph type="sldNum" sz="quarter" idx="10"/>
          </p:nvPr>
        </p:nvSpPr>
        <p:spPr/>
        <p:txBody>
          <a:bodyPr/>
          <a:lstStyle/>
          <a:p>
            <a:fld id="{38201BDF-7029-4C37-8139-4C7E27381A77}" type="slidenum">
              <a:rPr lang="nl-NL" smtClean="0"/>
              <a:t>88</a:t>
            </a:fld>
            <a:endParaRPr lang="nl-NL"/>
          </a:p>
        </p:txBody>
      </p:sp>
    </p:spTree>
    <p:extLst>
      <p:ext uri="{BB962C8B-B14F-4D97-AF65-F5344CB8AC3E}">
        <p14:creationId xmlns:p14="http://schemas.microsoft.com/office/powerpoint/2010/main" val="53562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7200"/>
            <a:ext cx="5486400" cy="3086100"/>
          </a:xfrm>
          <a:prstGeom prst="rect">
            <a:avLst/>
          </a:prstGeom>
        </p:spPr>
      </p:sp>
      <p:sp>
        <p:nvSpPr>
          <p:cNvPr id="3" name="Notes Placeholder 2"/>
          <p:cNvSpPr>
            <a:spLocks noGrp="1"/>
          </p:cNvSpPr>
          <p:nvPr>
            <p:ph type="body" idx="1"/>
          </p:nvPr>
        </p:nvSpPr>
        <p:spPr>
          <a:xfrm>
            <a:off x="459797" y="3840480"/>
            <a:ext cx="5486400" cy="5029200"/>
          </a:xfrm>
          <a:prstGeom prst="rect">
            <a:avLst/>
          </a:prstGeom>
        </p:spPr>
        <p:txBody>
          <a:bodyPr/>
          <a:lstStyle/>
          <a:p>
            <a:r>
              <a:rPr lang="en-US" sz="1400" dirty="0">
                <a:latin typeface="Arial" panose="020B0604020202020204" pitchFamily="34" charset="0"/>
                <a:cs typeface="Arial" panose="020B0604020202020204" pitchFamily="34" charset="0"/>
              </a:rPr>
              <a:t>HKU, 1</a:t>
            </a:r>
            <a:r>
              <a:rPr lang="en-US" sz="1400" baseline="30000" dirty="0">
                <a:latin typeface="Arial" panose="020B0604020202020204" pitchFamily="34" charset="0"/>
                <a:cs typeface="Arial" panose="020B0604020202020204" pitchFamily="34" charset="0"/>
              </a:rPr>
              <a:t>st</a:t>
            </a:r>
            <a:r>
              <a:rPr lang="en-US" sz="1400" dirty="0">
                <a:latin typeface="Arial" panose="020B0604020202020204" pitchFamily="34" charset="0"/>
                <a:cs typeface="Arial" panose="020B0604020202020204" pitchFamily="34" charset="0"/>
              </a:rPr>
              <a:t> year</a:t>
            </a:r>
            <a:r>
              <a:rPr lang="en-US" sz="1400" baseline="0" dirty="0">
                <a:latin typeface="Arial" panose="020B0604020202020204" pitchFamily="34" charset="0"/>
                <a:cs typeface="Arial" panose="020B0604020202020204" pitchFamily="34" charset="0"/>
              </a:rPr>
              <a:t> undergrad</a:t>
            </a:r>
          </a:p>
          <a:p>
            <a:endParaRPr lang="en-US" sz="1400" baseline="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Go to </a:t>
            </a:r>
            <a:r>
              <a:rPr lang="en-US" sz="1400" dirty="0" err="1">
                <a:latin typeface="Arial" panose="020B0604020202020204" pitchFamily="34" charset="0"/>
                <a:cs typeface="Arial" panose="020B0604020202020204" pitchFamily="34" charset="0"/>
              </a:rPr>
              <a:t>openrice</a:t>
            </a:r>
            <a:r>
              <a:rPr lang="en-US" sz="1400" dirty="0">
                <a:latin typeface="Arial" panose="020B0604020202020204" pitchFamily="34" charset="0"/>
                <a:cs typeface="Arial" panose="020B0604020202020204" pitchFamily="34" charset="0"/>
              </a:rPr>
              <a:t> for food, </a:t>
            </a:r>
          </a:p>
          <a:p>
            <a:r>
              <a:rPr lang="en-US" sz="1400" dirty="0">
                <a:latin typeface="Arial" panose="020B0604020202020204" pitchFamily="34" charset="0"/>
                <a:cs typeface="Arial" panose="020B0604020202020204" pitchFamily="34" charset="0"/>
              </a:rPr>
              <a:t>Go for specific sites to search for info, not really via google</a:t>
            </a:r>
          </a:p>
          <a:p>
            <a:r>
              <a:rPr lang="en-US" sz="1400" dirty="0">
                <a:latin typeface="Arial" panose="020B0604020202020204" pitchFamily="34" charset="0"/>
                <a:cs typeface="Arial" panose="020B0604020202020204" pitchFamily="34" charset="0"/>
              </a:rPr>
              <a:t>Good recommendations for personal reading – </a:t>
            </a:r>
            <a:r>
              <a:rPr lang="en-US" sz="1400" dirty="0" err="1">
                <a:latin typeface="Arial" panose="020B0604020202020204" pitchFamily="34" charset="0"/>
                <a:cs typeface="Arial" panose="020B0604020202020204" pitchFamily="34" charset="0"/>
              </a:rPr>
              <a:t>goodreads</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General adding people I know in Instagram </a:t>
            </a:r>
          </a:p>
          <a:p>
            <a:r>
              <a:rPr lang="en-US" sz="1400" dirty="0">
                <a:latin typeface="Arial" panose="020B0604020202020204" pitchFamily="34" charset="0"/>
                <a:cs typeface="Arial" panose="020B0604020202020204" pitchFamily="34" charset="0"/>
              </a:rPr>
              <a:t>Another account is for really close friends, sharing something with close people</a:t>
            </a:r>
          </a:p>
          <a:p>
            <a:r>
              <a:rPr lang="en-US" sz="1400" dirty="0">
                <a:latin typeface="Arial" panose="020B0604020202020204" pitchFamily="34" charset="0"/>
                <a:cs typeface="Arial" panose="020B0604020202020204" pitchFamily="34" charset="0"/>
              </a:rPr>
              <a:t>Rebus (most us don’t know the apps) – app for booking buses </a:t>
            </a:r>
          </a:p>
          <a:p>
            <a:r>
              <a:rPr lang="en-US" sz="1400" dirty="0">
                <a:latin typeface="Arial" panose="020B0604020202020204" pitchFamily="34" charset="0"/>
                <a:cs typeface="Arial" panose="020B0604020202020204" pitchFamily="34" charset="0"/>
              </a:rPr>
              <a:t>Facilities booking – booking facilities </a:t>
            </a:r>
          </a:p>
          <a:p>
            <a:r>
              <a:rPr lang="en-US" sz="1400" dirty="0">
                <a:latin typeface="Arial" panose="020B0604020202020204" pitchFamily="34" charset="0"/>
                <a:cs typeface="Arial" panose="020B0604020202020204" pitchFamily="34" charset="0"/>
              </a:rPr>
              <a:t>Baidu cloud – Chinese google </a:t>
            </a:r>
          </a:p>
          <a:p>
            <a:r>
              <a:rPr lang="en-US" sz="1400" dirty="0">
                <a:latin typeface="Arial" panose="020B0604020202020204" pitchFamily="34" charset="0"/>
                <a:cs typeface="Arial" panose="020B0604020202020204" pitchFamily="34" charset="0"/>
              </a:rPr>
              <a:t>Mostly use apps via </a:t>
            </a:r>
            <a:r>
              <a:rPr lang="en-US" sz="1400" dirty="0" err="1">
                <a:latin typeface="Arial" panose="020B0604020202020204" pitchFamily="34" charset="0"/>
                <a:cs typeface="Arial" panose="020B0604020202020204" pitchFamily="34" charset="0"/>
              </a:rPr>
              <a:t>iphone</a:t>
            </a:r>
            <a:r>
              <a:rPr lang="en-US" sz="1400" dirty="0">
                <a:latin typeface="Arial" panose="020B0604020202020204" pitchFamily="34" charset="0"/>
                <a:cs typeface="Arial" panose="020B0604020202020204" pitchFamily="34" charset="0"/>
              </a:rPr>
              <a:t>.</a:t>
            </a:r>
          </a:p>
          <a:p>
            <a:r>
              <a:rPr lang="en-US" sz="1400" dirty="0">
                <a:latin typeface="Arial" panose="020B0604020202020204" pitchFamily="34" charset="0"/>
                <a:cs typeface="Arial" panose="020B0604020202020204" pitchFamily="34" charset="0"/>
              </a:rPr>
              <a:t>Academic: course materials go to Moodle</a:t>
            </a:r>
          </a:p>
          <a:p>
            <a:r>
              <a:rPr lang="en-US" sz="1400" dirty="0">
                <a:latin typeface="Arial" panose="020B0604020202020204" pitchFamily="34" charset="0"/>
                <a:cs typeface="Arial" panose="020B0604020202020204" pitchFamily="34" charset="0"/>
              </a:rPr>
              <a:t>Anything I don’t know, I go to google</a:t>
            </a:r>
          </a:p>
          <a:p>
            <a:r>
              <a:rPr lang="en-US" sz="1400" dirty="0">
                <a:latin typeface="Arial" panose="020B0604020202020204" pitchFamily="34" charset="0"/>
                <a:cs typeface="Arial" panose="020B0604020202020204" pitchFamily="34" charset="0"/>
              </a:rPr>
              <a:t>Only use public library website (HKPL) for renewing books for personal reasons</a:t>
            </a:r>
          </a:p>
          <a:p>
            <a:r>
              <a:rPr lang="en-US" sz="1400" dirty="0">
                <a:latin typeface="Arial" panose="020B0604020202020204" pitchFamily="34" charset="0"/>
                <a:cs typeface="Arial" panose="020B0604020202020204" pitchFamily="34" charset="0"/>
              </a:rPr>
              <a:t>I don’t go to library websites that much</a:t>
            </a:r>
          </a:p>
          <a:p>
            <a:r>
              <a:rPr lang="en-US" sz="1400" dirty="0">
                <a:latin typeface="Arial" panose="020B0604020202020204" pitchFamily="34" charset="0"/>
                <a:cs typeface="Arial" panose="020B0604020202020204" pitchFamily="34" charset="0"/>
              </a:rPr>
              <a:t>Wikipedia –access via google search , I do use it (much), for academic work, I use it to check for particular terms and definitions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3885010" y="8684685"/>
            <a:ext cx="2971800" cy="459316"/>
          </a:xfrm>
          <a:prstGeom prst="rect">
            <a:avLst/>
          </a:prstGeom>
        </p:spPr>
        <p:txBody>
          <a:bodyPr/>
          <a:lstStyle/>
          <a:p>
            <a:fld id="{706F2A94-4A4D-4FD9-8EB7-4970A8389576}" type="slidenum">
              <a:rPr lang="en-US" smtClean="0"/>
              <a:t>9</a:t>
            </a:fld>
            <a:endParaRPr lang="en-US"/>
          </a:p>
        </p:txBody>
      </p:sp>
    </p:spTree>
    <p:extLst>
      <p:ext uri="{BB962C8B-B14F-4D97-AF65-F5344CB8AC3E}">
        <p14:creationId xmlns:p14="http://schemas.microsoft.com/office/powerpoint/2010/main" val="319868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ectangle 10"/>
          <p:cNvSpPr/>
          <p:nvPr/>
        </p:nvSpPr>
        <p:spPr>
          <a:xfrm>
            <a:off x="6" y="4"/>
            <a:ext cx="3270249" cy="103902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l="19610" b="29158"/>
          <a:stretch/>
        </p:blipFill>
        <p:spPr>
          <a:xfrm>
            <a:off x="3184543" y="4"/>
            <a:ext cx="5980111" cy="1039022"/>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3" name="Rectangle 22"/>
          <p:cNvSpPr/>
          <p:nvPr userDrawn="1"/>
        </p:nvSpPr>
        <p:spPr>
          <a:xfrm>
            <a:off x="2209801" y="4686300"/>
            <a:ext cx="1060451"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4" name="Rectangle 23"/>
          <p:cNvSpPr/>
          <p:nvPr userDrawn="1"/>
        </p:nvSpPr>
        <p:spPr>
          <a:xfrm>
            <a:off x="3270254" y="4686300"/>
            <a:ext cx="5873751"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013" dirty="0">
                <a:solidFill>
                  <a:srgbClr val="3D527F"/>
                </a:solidFill>
              </a:rPr>
              <a:t>#</a:t>
            </a:r>
            <a:r>
              <a:rPr lang="en-US" sz="1013" dirty="0" err="1">
                <a:solidFill>
                  <a:srgbClr val="3D527F"/>
                </a:solidFill>
              </a:rPr>
              <a:t>vandr</a:t>
            </a:r>
            <a:endParaRPr lang="en-US" sz="1013" dirty="0">
              <a:solidFill>
                <a:srgbClr val="3D527F"/>
              </a:solidFill>
            </a:endParaRPr>
          </a:p>
        </p:txBody>
      </p:sp>
      <p:sp>
        <p:nvSpPr>
          <p:cNvPr id="36" name="Text Placeholder 35"/>
          <p:cNvSpPr>
            <a:spLocks noGrp="1"/>
          </p:cNvSpPr>
          <p:nvPr>
            <p:ph type="body" sz="quarter" idx="12" hasCustomPrompt="1"/>
          </p:nvPr>
        </p:nvSpPr>
        <p:spPr>
          <a:xfrm>
            <a:off x="3" y="1471634"/>
            <a:ext cx="2368918" cy="461665"/>
          </a:xfrm>
          <a:prstGeom prst="rect">
            <a:avLst/>
          </a:prstGeom>
          <a:solidFill>
            <a:schemeClr val="accent2"/>
          </a:solidFill>
          <a:ln>
            <a:noFill/>
          </a:ln>
        </p:spPr>
        <p:txBody>
          <a:bodyPr vert="horz" wrap="none" lIns="457200" tIns="137160" rIns="274320" bIns="182880">
            <a:spAutoFit/>
          </a:bodyPr>
          <a:lstStyle>
            <a:lvl1pPr marL="0" marR="0" indent="0" algn="l" defTabSz="257156" rtl="0" eaLnBrk="1" fontAlgn="auto" latinLnBrk="0" hangingPunct="1">
              <a:lnSpc>
                <a:spcPct val="100000"/>
              </a:lnSpc>
              <a:spcBef>
                <a:spcPts val="0"/>
              </a:spcBef>
              <a:spcAft>
                <a:spcPts val="0"/>
              </a:spcAft>
              <a:buClrTx/>
              <a:buSzTx/>
              <a:buFontTx/>
              <a:buNone/>
              <a:tabLst/>
              <a:defRPr sz="900" baseline="0">
                <a:ln>
                  <a:noFill/>
                </a:ln>
                <a:solidFill>
                  <a:schemeClr val="bg1"/>
                </a:solidFill>
                <a:effectLst/>
              </a:defRPr>
            </a:lvl1pPr>
          </a:lstStyle>
          <a:p>
            <a:pPr marL="0" marR="0" lvl="0" indent="0" algn="l" defTabSz="257156" rtl="0" eaLnBrk="1" fontAlgn="auto" latinLnBrk="0" hangingPunct="1">
              <a:lnSpc>
                <a:spcPct val="100000"/>
              </a:lnSpc>
              <a:spcBef>
                <a:spcPts val="0"/>
              </a:spcBef>
              <a:spcAft>
                <a:spcPts val="0"/>
              </a:spcAft>
              <a:buClrTx/>
              <a:buSzTx/>
              <a:buFontTx/>
              <a:buNone/>
              <a:tabLst/>
              <a:defRPr/>
            </a:pPr>
            <a:r>
              <a:rPr lang="en-US" sz="9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69" y="1862534"/>
            <a:ext cx="7754771" cy="992579"/>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2475"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207872" y="4842986"/>
            <a:ext cx="743239" cy="180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700" y="3010795"/>
            <a:ext cx="1086195" cy="265457"/>
          </a:xfrm>
          <a:prstGeom prst="rect">
            <a:avLst/>
          </a:prstGeom>
        </p:spPr>
        <p:txBody>
          <a:bodyPr vert="horz" wrap="none" lIns="0">
            <a:spAutoFit/>
          </a:bodyPr>
          <a:lstStyle>
            <a:lvl1pPr marL="0" indent="0">
              <a:buNone/>
              <a:defRPr sz="1125" b="1"/>
            </a:lvl1pPr>
            <a:lvl2pPr marL="257156" indent="0">
              <a:buNone/>
              <a:defRPr/>
            </a:lvl2pPr>
            <a:lvl5pPr marL="1028624"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6" y="3311587"/>
            <a:ext cx="816890" cy="193258"/>
          </a:xfrm>
          <a:prstGeom prst="rect">
            <a:avLst/>
          </a:prstGeom>
        </p:spPr>
        <p:txBody>
          <a:bodyPr vert="horz" wrap="none" lIns="0" tIns="0">
            <a:spAutoFit/>
          </a:bodyPr>
          <a:lstStyle>
            <a:lvl1pPr marL="0" indent="0">
              <a:buNone/>
              <a:defRPr sz="956" b="0"/>
            </a:lvl1pPr>
            <a:lvl2pPr marL="257156" indent="0">
              <a:buNone/>
              <a:defRPr/>
            </a:lvl2pPr>
            <a:lvl5pPr marL="1028624" indent="0">
              <a:buNone/>
              <a:defRPr/>
            </a:lvl5pPr>
          </a:lstStyle>
          <a:p>
            <a:pPr lvl="0"/>
            <a:r>
              <a:rPr lang="en-US" dirty="0"/>
              <a:t>Speaker Title</a:t>
            </a:r>
          </a:p>
        </p:txBody>
      </p:sp>
      <p:sp>
        <p:nvSpPr>
          <p:cNvPr id="20" name="Rectangle 19"/>
          <p:cNvSpPr/>
          <p:nvPr userDrawn="1"/>
        </p:nvSpPr>
        <p:spPr>
          <a:xfrm>
            <a:off x="3045856" y="4"/>
            <a:ext cx="536743" cy="1039022"/>
          </a:xfrm>
          <a:prstGeom prst="rect">
            <a:avLst/>
          </a:prstGeom>
          <a:solidFill>
            <a:srgbClr val="00AFD7">
              <a:alpha val="58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Tree>
    <p:extLst>
      <p:ext uri="{BB962C8B-B14F-4D97-AF65-F5344CB8AC3E}">
        <p14:creationId xmlns:p14="http://schemas.microsoft.com/office/powerpoint/2010/main" val="71959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Header Only">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19" name="Rectangle 18"/>
          <p:cNvSpPr/>
          <p:nvPr userDrawn="1"/>
        </p:nvSpPr>
        <p:spPr>
          <a:xfrm>
            <a:off x="2209801" y="4686300"/>
            <a:ext cx="1060451"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a:solidFill>
                <a:srgbClr val="3D527F"/>
              </a:solidFill>
            </a:endParaRPr>
          </a:p>
        </p:txBody>
      </p:sp>
      <p:sp>
        <p:nvSpPr>
          <p:cNvPr id="20" name="Rectangle 19"/>
          <p:cNvSpPr/>
          <p:nvPr userDrawn="1"/>
        </p:nvSpPr>
        <p:spPr>
          <a:xfrm>
            <a:off x="3270254" y="4686300"/>
            <a:ext cx="5873751"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indent="0" algn="ctr" defTabSz="685800" rtl="0" eaLnBrk="1" fontAlgn="auto" latinLnBrk="0" hangingPunct="1">
              <a:lnSpc>
                <a:spcPct val="100000"/>
              </a:lnSpc>
              <a:spcBef>
                <a:spcPts val="0"/>
              </a:spcBef>
              <a:spcAft>
                <a:spcPts val="0"/>
              </a:spcAft>
              <a:buClrTx/>
              <a:buSzTx/>
              <a:buFontTx/>
              <a:buNone/>
              <a:tabLst/>
              <a:defRPr/>
            </a:pPr>
            <a:r>
              <a:rPr lang="en-US" sz="1400" dirty="0">
                <a:solidFill>
                  <a:srgbClr val="3D527F"/>
                </a:solidFill>
              </a:rPr>
              <a:t>#</a:t>
            </a:r>
            <a:r>
              <a:rPr lang="en-US" sz="1400" dirty="0" err="1">
                <a:solidFill>
                  <a:srgbClr val="3D527F"/>
                </a:solidFill>
              </a:rPr>
              <a:t>vandr</a:t>
            </a:r>
            <a:endParaRPr lang="en-US" sz="1400" dirty="0">
              <a:solidFill>
                <a:srgbClr val="3D527F"/>
              </a:solidFill>
            </a:endParaRPr>
          </a:p>
        </p:txBody>
      </p:sp>
      <p:sp>
        <p:nvSpPr>
          <p:cNvPr id="6" name="Text Placeholder 5"/>
          <p:cNvSpPr>
            <a:spLocks noGrp="1"/>
          </p:cNvSpPr>
          <p:nvPr>
            <p:ph type="body" sz="quarter" idx="13" hasCustomPrompt="1"/>
          </p:nvPr>
        </p:nvSpPr>
        <p:spPr>
          <a:xfrm>
            <a:off x="477844" y="165497"/>
            <a:ext cx="8181975" cy="686442"/>
          </a:xfrm>
          <a:prstGeom prst="rect">
            <a:avLst/>
          </a:prstGeom>
        </p:spPr>
        <p:txBody>
          <a:bodyPr vert="horz"/>
          <a:lstStyle>
            <a:lvl1pPr marL="0" indent="0">
              <a:buNone/>
              <a:defRPr sz="2025" b="1" baseline="0">
                <a:solidFill>
                  <a:schemeClr val="tx2"/>
                </a:solidFill>
              </a:defRPr>
            </a:lvl1pPr>
          </a:lstStyle>
          <a:p>
            <a:pPr lvl="0"/>
            <a:r>
              <a:rPr lang="en-US" dirty="0"/>
              <a:t>Title of slide</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628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9EB82F41-7D6E-45B0-97D8-02346D6155CF}" type="datetimeFigureOut">
              <a:rPr lang="en-US" smtClean="0"/>
              <a:t>2/16/2018</a:t>
            </a:fld>
            <a:endParaRPr lang="en-US"/>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09B5DB27-EA60-4090-B2F9-67E3AB53B1B4}" type="slidenum">
              <a:rPr lang="en-US" smtClean="0"/>
              <a:t>‹#›</a:t>
            </a:fld>
            <a:endParaRPr lang="en-US"/>
          </a:p>
        </p:txBody>
      </p:sp>
    </p:spTree>
    <p:extLst>
      <p:ext uri="{BB962C8B-B14F-4D97-AF65-F5344CB8AC3E}">
        <p14:creationId xmlns:p14="http://schemas.microsoft.com/office/powerpoint/2010/main" val="416005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62" r:id="rId12"/>
    <p:sldLayoutId id="2147483663" r:id="rId13"/>
    <p:sldLayoutId id="2147483664"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goo.gl/vxUMR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6.jpeg"/><Relationship Id="rId4" Type="http://schemas.openxmlformats.org/officeDocument/2006/relationships/image" Target="../media/image55.gif"/></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hyperlink" Target="https://www.youtube.com/watch?v=6ai0ZO3lDR4"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emf"/></Relationships>
</file>

<file path=ppt/slides/_rels/slide85.xml.rels><?xml version="1.0" encoding="UTF-8" standalone="yes"?>
<Relationships xmlns="http://schemas.openxmlformats.org/package/2006/relationships"><Relationship Id="rId3" Type="http://schemas.openxmlformats.org/officeDocument/2006/relationships/hyperlink" Target="http://www.ala.org/acrl/sites/ala.org.acrl/files/content/conferences/confsandpreconfs/2013/papers/Connaway_Google.pdf" TargetMode="External"/><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hyperlink" Target="http://www.oclc.org/research/activities/vandr/"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2" y="1329876"/>
            <a:ext cx="4542077" cy="569387"/>
          </a:xfrm>
        </p:spPr>
        <p:txBody>
          <a:bodyPr/>
          <a:lstStyle/>
          <a:p>
            <a:r>
              <a:rPr lang="en-US" dirty="0"/>
              <a:t>ASIS&amp;T Regional Meeting, March 3, 2017</a:t>
            </a:r>
          </a:p>
        </p:txBody>
      </p:sp>
      <p:sp>
        <p:nvSpPr>
          <p:cNvPr id="10" name="Subtitle 9"/>
          <p:cNvSpPr>
            <a:spLocks noGrp="1"/>
          </p:cNvSpPr>
          <p:nvPr>
            <p:ph type="body" sz="quarter" idx="16"/>
          </p:nvPr>
        </p:nvSpPr>
        <p:spPr/>
        <p:txBody>
          <a:bodyPr anchor="ctr">
            <a:noAutofit/>
          </a:bodyPr>
          <a:lstStyle/>
          <a:p>
            <a:r>
              <a:rPr lang="en-GB" sz="2400" dirty="0"/>
              <a:t>Visitors and Residents </a:t>
            </a:r>
          </a:p>
          <a:p>
            <a:r>
              <a:rPr lang="en-GB" sz="2400" dirty="0"/>
              <a:t>Interactive Mapping Exercise Workshop</a:t>
            </a:r>
          </a:p>
        </p:txBody>
      </p:sp>
      <p:sp>
        <p:nvSpPr>
          <p:cNvPr id="3" name="Text Placeholder 2"/>
          <p:cNvSpPr>
            <a:spLocks noGrp="1"/>
          </p:cNvSpPr>
          <p:nvPr>
            <p:ph type="body" sz="quarter" idx="17"/>
          </p:nvPr>
        </p:nvSpPr>
        <p:spPr>
          <a:xfrm>
            <a:off x="728693" y="3206972"/>
            <a:ext cx="3973204" cy="1311865"/>
          </a:xfrm>
        </p:spPr>
        <p:txBody>
          <a:bodyPr/>
          <a:lstStyle/>
          <a:p>
            <a:r>
              <a:rPr lang="en-US" sz="1350" dirty="0"/>
              <a:t>Lynn Silipigni Connaway, PhD</a:t>
            </a:r>
          </a:p>
          <a:p>
            <a:r>
              <a:rPr lang="en-US" sz="1200" b="0" dirty="0"/>
              <a:t>Senior Research Scientist and Director of User Research</a:t>
            </a:r>
          </a:p>
          <a:p>
            <a:endParaRPr lang="en-US" sz="1200" b="0" dirty="0"/>
          </a:p>
          <a:p>
            <a:r>
              <a:rPr lang="en-US" sz="1350" dirty="0"/>
              <a:t>William Harvey, PhD</a:t>
            </a:r>
            <a:endParaRPr lang="en-US" sz="1350" b="0" dirty="0"/>
          </a:p>
          <a:p>
            <a:r>
              <a:rPr lang="en-US" sz="1200" b="0" dirty="0"/>
              <a:t>Consulting Software Engineer</a:t>
            </a:r>
          </a:p>
          <a:p>
            <a:endParaRPr lang="en-US" sz="1200" b="0" dirty="0"/>
          </a:p>
          <a:p>
            <a:endParaRPr lang="en-US" sz="1350" dirty="0"/>
          </a:p>
        </p:txBody>
      </p:sp>
    </p:spTree>
    <p:extLst>
      <p:ext uri="{BB962C8B-B14F-4D97-AF65-F5344CB8AC3E}">
        <p14:creationId xmlns:p14="http://schemas.microsoft.com/office/powerpoint/2010/main" val="17872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004" y="0"/>
            <a:ext cx="6249653" cy="4687241"/>
          </a:xfrm>
          <a:prstGeom prst="rect">
            <a:avLst/>
          </a:prstGeom>
        </p:spPr>
      </p:pic>
    </p:spTree>
    <p:extLst>
      <p:ext uri="{BB962C8B-B14F-4D97-AF65-F5344CB8AC3E}">
        <p14:creationId xmlns:p14="http://schemas.microsoft.com/office/powerpoint/2010/main" val="8721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201816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647" y="31484"/>
            <a:ext cx="6236368" cy="4620017"/>
          </a:xfrm>
          <a:prstGeom prst="rect">
            <a:avLst/>
          </a:prstGeom>
        </p:spPr>
      </p:pic>
    </p:spTree>
    <p:extLst>
      <p:ext uri="{BB962C8B-B14F-4D97-AF65-F5344CB8AC3E}">
        <p14:creationId xmlns:p14="http://schemas.microsoft.com/office/powerpoint/2010/main" val="4688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647" y="0"/>
            <a:ext cx="6236368" cy="4677276"/>
          </a:xfrm>
          <a:prstGeom prst="rect">
            <a:avLst/>
          </a:prstGeom>
        </p:spPr>
      </p:pic>
    </p:spTree>
    <p:extLst>
      <p:ext uri="{BB962C8B-B14F-4D97-AF65-F5344CB8AC3E}">
        <p14:creationId xmlns:p14="http://schemas.microsoft.com/office/powerpoint/2010/main" val="109346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625" y="0"/>
            <a:ext cx="6252411" cy="4689308"/>
          </a:xfrm>
          <a:prstGeom prst="rect">
            <a:avLst/>
          </a:prstGeom>
        </p:spPr>
      </p:pic>
    </p:spTree>
    <p:extLst>
      <p:ext uri="{BB962C8B-B14F-4D97-AF65-F5344CB8AC3E}">
        <p14:creationId xmlns:p14="http://schemas.microsoft.com/office/powerpoint/2010/main" val="87890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Upper level undergraduate</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1095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889"/>
          <a:stretch/>
        </p:blipFill>
        <p:spPr>
          <a:xfrm>
            <a:off x="1143000" y="0"/>
            <a:ext cx="6858000" cy="4429125"/>
          </a:xfrm>
          <a:prstGeom prst="rect">
            <a:avLst/>
          </a:prstGeom>
        </p:spPr>
      </p:pic>
    </p:spTree>
    <p:extLst>
      <p:ext uri="{BB962C8B-B14F-4D97-AF65-F5344CB8AC3E}">
        <p14:creationId xmlns:p14="http://schemas.microsoft.com/office/powerpoint/2010/main" val="380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445"/>
          <a:stretch/>
        </p:blipFill>
        <p:spPr>
          <a:xfrm>
            <a:off x="1143000" y="0"/>
            <a:ext cx="6858000" cy="4400550"/>
          </a:xfrm>
          <a:prstGeom prst="rect">
            <a:avLst/>
          </a:prstGeom>
        </p:spPr>
      </p:pic>
    </p:spTree>
    <p:extLst>
      <p:ext uri="{BB962C8B-B14F-4D97-AF65-F5344CB8AC3E}">
        <p14:creationId xmlns:p14="http://schemas.microsoft.com/office/powerpoint/2010/main" val="72017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3889"/>
          <a:stretch/>
        </p:blipFill>
        <p:spPr>
          <a:xfrm>
            <a:off x="1143000" y="0"/>
            <a:ext cx="6858000" cy="4429125"/>
          </a:xfrm>
          <a:prstGeom prst="rect">
            <a:avLst/>
          </a:prstGeom>
        </p:spPr>
      </p:pic>
    </p:spTree>
    <p:extLst>
      <p:ext uri="{BB962C8B-B14F-4D97-AF65-F5344CB8AC3E}">
        <p14:creationId xmlns:p14="http://schemas.microsoft.com/office/powerpoint/2010/main" val="167017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767" y="0"/>
            <a:ext cx="7904127" cy="4665889"/>
          </a:xfrm>
          <a:prstGeom prst="rect">
            <a:avLst/>
          </a:prstGeom>
        </p:spPr>
      </p:pic>
    </p:spTree>
    <p:extLst>
      <p:ext uri="{BB962C8B-B14F-4D97-AF65-F5344CB8AC3E}">
        <p14:creationId xmlns:p14="http://schemas.microsoft.com/office/powerpoint/2010/main" val="211856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prstGeom prst="rect">
            <a:avLst/>
          </a:prstGeom>
        </p:spPr>
        <p:txBody>
          <a:bodyPr/>
          <a:lstStyle/>
          <a:p>
            <a:r>
              <a:rPr lang="en-US" sz="2400" dirty="0"/>
              <a:t>V&amp;R Framework</a:t>
            </a:r>
          </a:p>
        </p:txBody>
      </p:sp>
      <p:pic>
        <p:nvPicPr>
          <p:cNvPr id="11" name="Picture 2" descr="paperChartA"/>
          <p:cNvPicPr>
            <a:picLocks noChangeAspect="1" noChangeArrowheads="1"/>
          </p:cNvPicPr>
          <p:nvPr/>
        </p:nvPicPr>
        <p:blipFill>
          <a:blip r:embed="rId3" cstate="print"/>
          <a:srcRect/>
          <a:stretch>
            <a:fillRect/>
          </a:stretch>
        </p:blipFill>
        <p:spPr bwMode="auto">
          <a:xfrm>
            <a:off x="1547537" y="1853997"/>
            <a:ext cx="5994797" cy="527447"/>
          </a:xfrm>
          <a:prstGeom prst="rect">
            <a:avLst/>
          </a:prstGeom>
          <a:noFill/>
          <a:ln w="9525">
            <a:noFill/>
            <a:miter lim="800000"/>
            <a:headEnd/>
            <a:tailEnd/>
          </a:ln>
        </p:spPr>
      </p:pic>
      <p:sp>
        <p:nvSpPr>
          <p:cNvPr id="9" name="TextBox 8"/>
          <p:cNvSpPr txBox="1"/>
          <p:nvPr/>
        </p:nvSpPr>
        <p:spPr>
          <a:xfrm>
            <a:off x="6050521" y="4350832"/>
            <a:ext cx="1950481" cy="246221"/>
          </a:xfrm>
          <a:prstGeom prst="rect">
            <a:avLst/>
          </a:prstGeom>
          <a:noFill/>
        </p:spPr>
        <p:txBody>
          <a:bodyPr wrap="square" rtlCol="0">
            <a:spAutoFit/>
          </a:bodyPr>
          <a:lstStyle/>
          <a:p>
            <a:pPr algn="ctr"/>
            <a:r>
              <a:rPr lang="en-US" sz="1000" dirty="0"/>
              <a:t>(White and Le Cornu 2011)</a:t>
            </a:r>
          </a:p>
        </p:txBody>
      </p:sp>
      <p:sp>
        <p:nvSpPr>
          <p:cNvPr id="10" name="TextBox 9"/>
          <p:cNvSpPr txBox="1"/>
          <p:nvPr/>
        </p:nvSpPr>
        <p:spPr>
          <a:xfrm>
            <a:off x="2362353" y="3363976"/>
            <a:ext cx="4998568" cy="507831"/>
          </a:xfrm>
          <a:prstGeom prst="rect">
            <a:avLst/>
          </a:prstGeom>
          <a:noFill/>
        </p:spPr>
        <p:txBody>
          <a:bodyPr wrap="square" rtlCol="0">
            <a:spAutoFit/>
          </a:bodyPr>
          <a:lstStyle/>
          <a:p>
            <a:pPr algn="ctr"/>
            <a:r>
              <a:rPr lang="en-GB" sz="1350" b="1" dirty="0"/>
              <a:t>#</a:t>
            </a:r>
            <a:r>
              <a:rPr lang="en-GB" sz="1350" b="1" dirty="0" err="1"/>
              <a:t>vandr</a:t>
            </a:r>
            <a:endParaRPr lang="en-GB" sz="1350" b="1" dirty="0"/>
          </a:p>
          <a:p>
            <a:r>
              <a:rPr lang="en-GB" sz="1350" b="1" dirty="0"/>
              <a:t>Visitors and Residents resources </a:t>
            </a:r>
            <a:r>
              <a:rPr lang="en-GB" sz="1350" b="1" dirty="0">
                <a:hlinkClick r:id="rId4"/>
              </a:rPr>
              <a:t>http://goo.gl/vxUMRD</a:t>
            </a:r>
            <a:r>
              <a:rPr lang="en-GB" sz="1350" b="1" dirty="0"/>
              <a:t> </a:t>
            </a:r>
          </a:p>
        </p:txBody>
      </p:sp>
    </p:spTree>
    <p:extLst>
      <p:ext uri="{BB962C8B-B14F-4D97-AF65-F5344CB8AC3E}">
        <p14:creationId xmlns:p14="http://schemas.microsoft.com/office/powerpoint/2010/main" val="44555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647" y="0"/>
            <a:ext cx="6236368" cy="4677276"/>
          </a:xfrm>
          <a:prstGeom prst="rect">
            <a:avLst/>
          </a:prstGeom>
        </p:spPr>
      </p:pic>
    </p:spTree>
    <p:extLst>
      <p:ext uri="{BB962C8B-B14F-4D97-AF65-F5344CB8AC3E}">
        <p14:creationId xmlns:p14="http://schemas.microsoft.com/office/powerpoint/2010/main" val="168796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340" y="-1"/>
            <a:ext cx="7158981" cy="4668253"/>
          </a:xfrm>
          <a:prstGeom prst="rect">
            <a:avLst/>
          </a:prstGeom>
        </p:spPr>
      </p:pic>
    </p:spTree>
    <p:extLst>
      <p:ext uri="{BB962C8B-B14F-4D97-AF65-F5344CB8AC3E}">
        <p14:creationId xmlns:p14="http://schemas.microsoft.com/office/powerpoint/2010/main" val="116446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710" y="0"/>
            <a:ext cx="6188242" cy="4641182"/>
          </a:xfrm>
          <a:prstGeom prst="rect">
            <a:avLst/>
          </a:prstGeom>
        </p:spPr>
      </p:pic>
    </p:spTree>
    <p:extLst>
      <p:ext uri="{BB962C8B-B14F-4D97-AF65-F5344CB8AC3E}">
        <p14:creationId xmlns:p14="http://schemas.microsoft.com/office/powerpoint/2010/main" val="134695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175278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Graduate students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0614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4028"/>
          <a:stretch/>
        </p:blipFill>
        <p:spPr>
          <a:xfrm>
            <a:off x="1458668" y="2"/>
            <a:ext cx="6220326" cy="4665244"/>
          </a:xfrm>
          <a:prstGeom prst="rect">
            <a:avLst/>
          </a:prstGeom>
        </p:spPr>
      </p:pic>
    </p:spTree>
    <p:extLst>
      <p:ext uri="{BB962C8B-B14F-4D97-AF65-F5344CB8AC3E}">
        <p14:creationId xmlns:p14="http://schemas.microsoft.com/office/powerpoint/2010/main" val="122281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722"/>
          <a:stretch/>
        </p:blipFill>
        <p:spPr>
          <a:xfrm>
            <a:off x="1456662" y="0"/>
            <a:ext cx="6224337" cy="4668253"/>
          </a:xfrm>
          <a:prstGeom prst="rect">
            <a:avLst/>
          </a:prstGeom>
        </p:spPr>
      </p:pic>
    </p:spTree>
    <p:extLst>
      <p:ext uri="{BB962C8B-B14F-4D97-AF65-F5344CB8AC3E}">
        <p14:creationId xmlns:p14="http://schemas.microsoft.com/office/powerpoint/2010/main" val="176344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167"/>
          <a:stretch/>
        </p:blipFill>
        <p:spPr>
          <a:xfrm>
            <a:off x="1450647" y="0"/>
            <a:ext cx="6236368" cy="4677276"/>
          </a:xfrm>
          <a:prstGeom prst="rect">
            <a:avLst/>
          </a:prstGeom>
        </p:spPr>
      </p:pic>
    </p:spTree>
    <p:extLst>
      <p:ext uri="{BB962C8B-B14F-4D97-AF65-F5344CB8AC3E}">
        <p14:creationId xmlns:p14="http://schemas.microsoft.com/office/powerpoint/2010/main" val="90486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2" y="0"/>
            <a:ext cx="6224337" cy="4668253"/>
          </a:xfrm>
          <a:prstGeom prst="rect">
            <a:avLst/>
          </a:prstGeom>
        </p:spPr>
      </p:pic>
    </p:spTree>
    <p:extLst>
      <p:ext uri="{BB962C8B-B14F-4D97-AF65-F5344CB8AC3E}">
        <p14:creationId xmlns:p14="http://schemas.microsoft.com/office/powerpoint/2010/main" val="202152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54318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prstGeom prst="rect">
            <a:avLst/>
          </a:prstGeom>
        </p:spPr>
        <p:txBody>
          <a:bodyPr/>
          <a:lstStyle/>
          <a:p>
            <a:r>
              <a:rPr lang="en-US" sz="2400" dirty="0"/>
              <a:t>Visitor Mode</a:t>
            </a:r>
          </a:p>
        </p:txBody>
      </p:sp>
      <p:sp>
        <p:nvSpPr>
          <p:cNvPr id="4" name="Text Placeholder 3"/>
          <p:cNvSpPr>
            <a:spLocks noGrp="1"/>
          </p:cNvSpPr>
          <p:nvPr>
            <p:ph type="body" sz="quarter" idx="4294967295"/>
          </p:nvPr>
        </p:nvSpPr>
        <p:spPr>
          <a:xfrm>
            <a:off x="0" y="852488"/>
            <a:ext cx="2927350" cy="3582987"/>
          </a:xfrm>
          <a:prstGeom prst="rect">
            <a:avLst/>
          </a:prstGeom>
        </p:spPr>
        <p:txBody>
          <a:bodyPr/>
          <a:lstStyle/>
          <a:p>
            <a:endParaRPr lang="en-US" b="1" dirty="0"/>
          </a:p>
          <a:p>
            <a:r>
              <a:rPr lang="en-US" sz="2000" b="1" dirty="0"/>
              <a:t>Functional use of technology</a:t>
            </a:r>
          </a:p>
          <a:p>
            <a:r>
              <a:rPr lang="en-US" sz="2000" b="1" dirty="0"/>
              <a:t>Formal need</a:t>
            </a:r>
          </a:p>
          <a:p>
            <a:r>
              <a:rPr lang="en-US" sz="2000" b="1" dirty="0"/>
              <a:t>Invisible online presence</a:t>
            </a:r>
          </a:p>
          <a:p>
            <a:r>
              <a:rPr lang="en-US" sz="2000" b="1" dirty="0"/>
              <a:t>Internet is a toolbox</a:t>
            </a:r>
          </a:p>
          <a:p>
            <a:endParaRPr lang="en-US" dirty="0"/>
          </a:p>
        </p:txBody>
      </p:sp>
      <p:sp>
        <p:nvSpPr>
          <p:cNvPr id="6" name="TextBox 5"/>
          <p:cNvSpPr txBox="1"/>
          <p:nvPr/>
        </p:nvSpPr>
        <p:spPr>
          <a:xfrm>
            <a:off x="5562838" y="4434776"/>
            <a:ext cx="2438163" cy="246221"/>
          </a:xfrm>
          <a:prstGeom prst="rect">
            <a:avLst/>
          </a:prstGeom>
          <a:noFill/>
        </p:spPr>
        <p:txBody>
          <a:bodyPr wrap="square" rtlCol="0">
            <a:spAutoFit/>
          </a:bodyPr>
          <a:lstStyle/>
          <a:p>
            <a:pPr algn="r"/>
            <a:r>
              <a:rPr lang="en-US" sz="1000" dirty="0"/>
              <a:t>(White and </a:t>
            </a:r>
            <a:r>
              <a:rPr lang="en-US" sz="1000" dirty="0" err="1"/>
              <a:t>Connaway</a:t>
            </a:r>
            <a:r>
              <a:rPr lang="en-US" sz="1000" dirty="0"/>
              <a:t> 2011-2014)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6300" y="1018746"/>
            <a:ext cx="3314700" cy="2473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91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2" y="0"/>
            <a:ext cx="6224337" cy="4668253"/>
          </a:xfrm>
          <a:prstGeom prst="rect">
            <a:avLst/>
          </a:prstGeom>
        </p:spPr>
      </p:pic>
    </p:spTree>
    <p:extLst>
      <p:ext uri="{BB962C8B-B14F-4D97-AF65-F5344CB8AC3E}">
        <p14:creationId xmlns:p14="http://schemas.microsoft.com/office/powerpoint/2010/main" val="186480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25" y="0"/>
            <a:ext cx="6252411" cy="4689308"/>
          </a:xfrm>
          <a:prstGeom prst="rect">
            <a:avLst/>
          </a:prstGeom>
        </p:spPr>
      </p:pic>
    </p:spTree>
    <p:extLst>
      <p:ext uri="{BB962C8B-B14F-4D97-AF65-F5344CB8AC3E}">
        <p14:creationId xmlns:p14="http://schemas.microsoft.com/office/powerpoint/2010/main" val="100169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10087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faculty</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82766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0436" y="132510"/>
            <a:ext cx="6396789" cy="4550398"/>
          </a:xfrm>
          <a:prstGeom prst="rect">
            <a:avLst/>
          </a:prstGeom>
        </p:spPr>
      </p:pic>
    </p:spTree>
    <p:extLst>
      <p:ext uri="{BB962C8B-B14F-4D97-AF65-F5344CB8AC3E}">
        <p14:creationId xmlns:p14="http://schemas.microsoft.com/office/powerpoint/2010/main" val="138865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2" y="0"/>
            <a:ext cx="6224337" cy="4668253"/>
          </a:xfrm>
          <a:prstGeom prst="rect">
            <a:avLst/>
          </a:prstGeom>
        </p:spPr>
      </p:pic>
    </p:spTree>
    <p:extLst>
      <p:ext uri="{BB962C8B-B14F-4D97-AF65-F5344CB8AC3E}">
        <p14:creationId xmlns:p14="http://schemas.microsoft.com/office/powerpoint/2010/main" val="169009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66524" y="64295"/>
            <a:ext cx="6404614" cy="4622198"/>
          </a:xfrm>
          <a:prstGeom prst="rect">
            <a:avLst/>
          </a:prstGeom>
        </p:spPr>
      </p:pic>
    </p:spTree>
    <p:extLst>
      <p:ext uri="{BB962C8B-B14F-4D97-AF65-F5344CB8AC3E}">
        <p14:creationId xmlns:p14="http://schemas.microsoft.com/office/powerpoint/2010/main" val="201478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176891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68" y="0"/>
            <a:ext cx="6220326" cy="4665245"/>
          </a:xfrm>
          <a:prstGeom prst="rect">
            <a:avLst/>
          </a:prstGeom>
        </p:spPr>
      </p:pic>
    </p:spTree>
    <p:extLst>
      <p:ext uri="{BB962C8B-B14F-4D97-AF65-F5344CB8AC3E}">
        <p14:creationId xmlns:p14="http://schemas.microsoft.com/office/powerpoint/2010/main" val="105151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5967" y="0"/>
            <a:ext cx="6245727" cy="4684295"/>
          </a:xfrm>
          <a:prstGeom prst="rect">
            <a:avLst/>
          </a:prstGeom>
        </p:spPr>
      </p:pic>
    </p:spTree>
    <p:extLst>
      <p:ext uri="{BB962C8B-B14F-4D97-AF65-F5344CB8AC3E}">
        <p14:creationId xmlns:p14="http://schemas.microsoft.com/office/powerpoint/2010/main" val="15477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3"/>
          </p:nvPr>
        </p:nvSpPr>
        <p:spPr>
          <a:prstGeom prst="rect">
            <a:avLst/>
          </a:prstGeom>
        </p:spPr>
        <p:txBody>
          <a:bodyPr/>
          <a:lstStyle/>
          <a:p>
            <a:r>
              <a:rPr lang="en-US" sz="2400" dirty="0"/>
              <a:t>Resident Mode</a:t>
            </a:r>
          </a:p>
        </p:txBody>
      </p:sp>
      <p:sp>
        <p:nvSpPr>
          <p:cNvPr id="4" name="Text Placeholder 3"/>
          <p:cNvSpPr>
            <a:spLocks noGrp="1"/>
          </p:cNvSpPr>
          <p:nvPr>
            <p:ph type="body" sz="quarter" idx="4294967295"/>
          </p:nvPr>
        </p:nvSpPr>
        <p:spPr>
          <a:xfrm>
            <a:off x="0" y="730250"/>
            <a:ext cx="4759325" cy="1917700"/>
          </a:xfrm>
          <a:prstGeom prst="rect">
            <a:avLst/>
          </a:prstGeom>
        </p:spPr>
        <p:txBody>
          <a:bodyPr/>
          <a:lstStyle/>
          <a:p>
            <a:endParaRPr lang="en-US" sz="1800" b="1" dirty="0"/>
          </a:p>
          <a:p>
            <a:r>
              <a:rPr lang="en-US" sz="2000" b="1" dirty="0"/>
              <a:t>Visible and persistent online presence</a:t>
            </a:r>
          </a:p>
          <a:p>
            <a:r>
              <a:rPr lang="en-US" sz="2000" b="1" dirty="0"/>
              <a:t>Collaborative activity online</a:t>
            </a:r>
          </a:p>
          <a:p>
            <a:r>
              <a:rPr lang="en-US" sz="2000" b="1" dirty="0"/>
              <a:t>Contribute online</a:t>
            </a:r>
          </a:p>
          <a:p>
            <a:r>
              <a:rPr lang="en-US" sz="2000" b="1" dirty="0"/>
              <a:t>Internet is a place</a:t>
            </a:r>
          </a:p>
          <a:p>
            <a:endParaRPr lang="en-US" sz="1800" b="1" dirty="0"/>
          </a:p>
        </p:txBody>
      </p:sp>
      <p:sp>
        <p:nvSpPr>
          <p:cNvPr id="6" name="TextBox 5"/>
          <p:cNvSpPr txBox="1"/>
          <p:nvPr/>
        </p:nvSpPr>
        <p:spPr>
          <a:xfrm>
            <a:off x="5562838" y="4434776"/>
            <a:ext cx="2438163" cy="246221"/>
          </a:xfrm>
          <a:prstGeom prst="rect">
            <a:avLst/>
          </a:prstGeom>
          <a:noFill/>
        </p:spPr>
        <p:txBody>
          <a:bodyPr wrap="square" rtlCol="0">
            <a:spAutoFit/>
          </a:bodyPr>
          <a:lstStyle/>
          <a:p>
            <a:pPr algn="r"/>
            <a:r>
              <a:rPr lang="en-US" sz="1000" dirty="0"/>
              <a:t>(White and </a:t>
            </a:r>
            <a:r>
              <a:rPr lang="en-US" sz="1000" dirty="0" err="1"/>
              <a:t>Connaway</a:t>
            </a:r>
            <a:r>
              <a:rPr lang="en-US" sz="1000" dirty="0"/>
              <a:t> 2011-2014)</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2584"/>
          <a:stretch/>
        </p:blipFill>
        <p:spPr>
          <a:xfrm>
            <a:off x="4569623" y="2192515"/>
            <a:ext cx="3308349" cy="2128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7357" y="0"/>
            <a:ext cx="6202948" cy="4652211"/>
          </a:xfrm>
          <a:prstGeom prst="rect">
            <a:avLst/>
          </a:prstGeom>
        </p:spPr>
      </p:pic>
    </p:spTree>
    <p:extLst>
      <p:ext uri="{BB962C8B-B14F-4D97-AF65-F5344CB8AC3E}">
        <p14:creationId xmlns:p14="http://schemas.microsoft.com/office/powerpoint/2010/main" val="161836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25" y="0"/>
            <a:ext cx="6252411" cy="4689308"/>
          </a:xfrm>
          <a:prstGeom prst="rect">
            <a:avLst/>
          </a:prstGeom>
        </p:spPr>
      </p:pic>
    </p:spTree>
    <p:extLst>
      <p:ext uri="{BB962C8B-B14F-4D97-AF65-F5344CB8AC3E}">
        <p14:creationId xmlns:p14="http://schemas.microsoft.com/office/powerpoint/2010/main" val="209802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2" y="0"/>
            <a:ext cx="6224337" cy="4668253"/>
          </a:xfrm>
          <a:prstGeom prst="rect">
            <a:avLst/>
          </a:prstGeom>
        </p:spPr>
      </p:pic>
    </p:spTree>
    <p:extLst>
      <p:ext uri="{BB962C8B-B14F-4D97-AF65-F5344CB8AC3E}">
        <p14:creationId xmlns:p14="http://schemas.microsoft.com/office/powerpoint/2010/main" val="69514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prstGeom prst="rect">
            <a:avLst/>
          </a:prstGeom>
        </p:spPr>
        <p:txBody>
          <a:bodyPr/>
          <a:lstStyle/>
          <a:p>
            <a:r>
              <a:rPr lang="en-US" dirty="0"/>
              <a:t>librarians</a:t>
            </a:r>
          </a:p>
        </p:txBody>
      </p:sp>
      <p:sp>
        <p:nvSpPr>
          <p:cNvPr id="5" name="Text Placeholder 4"/>
          <p:cNvSpPr>
            <a:spLocks noGrp="1"/>
          </p:cNvSpPr>
          <p:nvPr>
            <p:ph type="body" sz="quarter" idx="11"/>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8907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361"/>
          <a:stretch/>
        </p:blipFill>
        <p:spPr>
          <a:xfrm>
            <a:off x="1442625" y="1"/>
            <a:ext cx="6252411" cy="4689307"/>
          </a:xfrm>
          <a:prstGeom prst="rect">
            <a:avLst/>
          </a:prstGeom>
        </p:spPr>
      </p:pic>
    </p:spTree>
    <p:extLst>
      <p:ext uri="{BB962C8B-B14F-4D97-AF65-F5344CB8AC3E}">
        <p14:creationId xmlns:p14="http://schemas.microsoft.com/office/powerpoint/2010/main" val="45320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2083"/>
          <a:stretch/>
        </p:blipFill>
        <p:spPr>
          <a:xfrm>
            <a:off x="1442625" y="1"/>
            <a:ext cx="6252411" cy="4689307"/>
          </a:xfrm>
          <a:prstGeom prst="rect">
            <a:avLst/>
          </a:prstGeom>
        </p:spPr>
      </p:pic>
    </p:spTree>
    <p:extLst>
      <p:ext uri="{BB962C8B-B14F-4D97-AF65-F5344CB8AC3E}">
        <p14:creationId xmlns:p14="http://schemas.microsoft.com/office/powerpoint/2010/main" val="19297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9584"/>
          <a:stretch/>
        </p:blipFill>
        <p:spPr>
          <a:xfrm>
            <a:off x="1450647" y="1"/>
            <a:ext cx="6236368" cy="4677275"/>
          </a:xfrm>
          <a:prstGeom prst="rect">
            <a:avLst/>
          </a:prstGeom>
        </p:spPr>
      </p:pic>
    </p:spTree>
    <p:extLst>
      <p:ext uri="{BB962C8B-B14F-4D97-AF65-F5344CB8AC3E}">
        <p14:creationId xmlns:p14="http://schemas.microsoft.com/office/powerpoint/2010/main" val="17253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61209" y="0"/>
            <a:ext cx="7065818" cy="4675909"/>
          </a:xfrm>
          <a:prstGeom prst="rect">
            <a:avLst/>
          </a:prstGeom>
          <a:noFill/>
          <a:ln>
            <a:noFill/>
          </a:ln>
        </p:spPr>
      </p:pic>
    </p:spTree>
    <p:extLst>
      <p:ext uri="{BB962C8B-B14F-4D97-AF65-F5344CB8AC3E}">
        <p14:creationId xmlns:p14="http://schemas.microsoft.com/office/powerpoint/2010/main" val="320083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79" t="8587" r="2784" b="15480"/>
          <a:stretch/>
        </p:blipFill>
        <p:spPr>
          <a:xfrm>
            <a:off x="1268620" y="7749"/>
            <a:ext cx="7442244" cy="4672846"/>
          </a:xfrm>
          <a:prstGeom prst="rect">
            <a:avLst/>
          </a:prstGeom>
        </p:spPr>
      </p:pic>
    </p:spTree>
    <p:extLst>
      <p:ext uri="{BB962C8B-B14F-4D97-AF65-F5344CB8AC3E}">
        <p14:creationId xmlns:p14="http://schemas.microsoft.com/office/powerpoint/2010/main" val="70454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969" t="9341" r="15180" b="18644"/>
          <a:stretch/>
        </p:blipFill>
        <p:spPr>
          <a:xfrm>
            <a:off x="1359236" y="0"/>
            <a:ext cx="6521064" cy="4680284"/>
          </a:xfrm>
          <a:prstGeom prst="rect">
            <a:avLst/>
          </a:prstGeom>
        </p:spPr>
      </p:pic>
    </p:spTree>
    <p:extLst>
      <p:ext uri="{BB962C8B-B14F-4D97-AF65-F5344CB8AC3E}">
        <p14:creationId xmlns:p14="http://schemas.microsoft.com/office/powerpoint/2010/main" val="94249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prstGeom prst="rect">
            <a:avLst/>
          </a:prstGeom>
        </p:spPr>
        <p:txBody>
          <a:bodyPr/>
          <a:lstStyle/>
          <a:p>
            <a:r>
              <a:rPr lang="en-US" sz="2400" dirty="0"/>
              <a:t>Educational Stages</a:t>
            </a:r>
          </a:p>
        </p:txBody>
      </p:sp>
      <p:pic>
        <p:nvPicPr>
          <p:cNvPr id="10" name="Picture 2"/>
          <p:cNvPicPr>
            <a:picLocks noChangeAspect="1" noChangeArrowheads="1"/>
          </p:cNvPicPr>
          <p:nvPr/>
        </p:nvPicPr>
        <p:blipFill>
          <a:blip r:embed="rId3" cstate="print"/>
          <a:srcRect l="35714" t="28952" r="17143" b="26972"/>
          <a:stretch>
            <a:fillRect/>
          </a:stretch>
        </p:blipFill>
        <p:spPr bwMode="auto">
          <a:xfrm>
            <a:off x="1928813" y="1036802"/>
            <a:ext cx="5287950" cy="3090000"/>
          </a:xfrm>
          <a:prstGeom prst="rect">
            <a:avLst/>
          </a:prstGeom>
          <a:noFill/>
          <a:ln w="9525">
            <a:noFill/>
            <a:miter lim="800000"/>
            <a:headEnd/>
            <a:tailEnd/>
          </a:ln>
        </p:spPr>
      </p:pic>
      <p:sp>
        <p:nvSpPr>
          <p:cNvPr id="8" name="TextBox 7"/>
          <p:cNvSpPr txBox="1"/>
          <p:nvPr/>
        </p:nvSpPr>
        <p:spPr>
          <a:xfrm>
            <a:off x="5562838" y="4434776"/>
            <a:ext cx="2438163" cy="246221"/>
          </a:xfrm>
          <a:prstGeom prst="rect">
            <a:avLst/>
          </a:prstGeom>
          <a:noFill/>
        </p:spPr>
        <p:txBody>
          <a:bodyPr wrap="square" rtlCol="0">
            <a:spAutoFit/>
          </a:bodyPr>
          <a:lstStyle/>
          <a:p>
            <a:pPr algn="r"/>
            <a:r>
              <a:rPr lang="en-US" sz="1000" dirty="0"/>
              <a:t>(Connaway, White, and Lanclos 2011)</a:t>
            </a:r>
          </a:p>
        </p:txBody>
      </p:sp>
    </p:spTree>
    <p:extLst>
      <p:ext uri="{BB962C8B-B14F-4D97-AF65-F5344CB8AC3E}">
        <p14:creationId xmlns:p14="http://schemas.microsoft.com/office/powerpoint/2010/main" val="53352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158" t="8519" r="1274" b="17592"/>
          <a:stretch/>
        </p:blipFill>
        <p:spPr>
          <a:xfrm>
            <a:off x="1212182" y="57150"/>
            <a:ext cx="7522744" cy="4617807"/>
          </a:xfrm>
          <a:prstGeom prst="rect">
            <a:avLst/>
          </a:prstGeom>
        </p:spPr>
      </p:pic>
    </p:spTree>
    <p:extLst>
      <p:ext uri="{BB962C8B-B14F-4D97-AF65-F5344CB8AC3E}">
        <p14:creationId xmlns:p14="http://schemas.microsoft.com/office/powerpoint/2010/main" val="11247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Making a map</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56086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type="body" sz="quarter" idx="13"/>
          </p:nvPr>
        </p:nvSpPr>
        <p:spPr/>
        <p:txBody>
          <a:bodyPr>
            <a:noAutofit/>
          </a:bodyPr>
          <a:lstStyle/>
          <a:p>
            <a:pPr>
              <a:buClr>
                <a:schemeClr val="bg2"/>
              </a:buClr>
            </a:pPr>
            <a:r>
              <a:rPr lang="en-GB" sz="2400" dirty="0"/>
              <a:t>Let’s Make a Map</a:t>
            </a:r>
          </a:p>
        </p:txBody>
      </p:sp>
      <p:sp>
        <p:nvSpPr>
          <p:cNvPr id="2" name="Text Placeholder 1"/>
          <p:cNvSpPr>
            <a:spLocks noGrp="1"/>
          </p:cNvSpPr>
          <p:nvPr>
            <p:ph type="body" sz="quarter" idx="14"/>
          </p:nvPr>
        </p:nvSpPr>
        <p:spPr>
          <a:xfrm>
            <a:off x="340786" y="849613"/>
            <a:ext cx="6315287" cy="3582591"/>
          </a:xfrm>
        </p:spPr>
        <p:txBody>
          <a:bodyPr/>
          <a:lstStyle/>
          <a:p>
            <a:pPr>
              <a:buClr>
                <a:schemeClr val="bg2"/>
              </a:buClr>
              <a:buFont typeface="Corbel" pitchFamily="34" charset="0"/>
              <a:buChar char="»"/>
            </a:pPr>
            <a:endParaRPr lang="en-GB" dirty="0"/>
          </a:p>
          <a:p>
            <a:pPr>
              <a:buFont typeface="Courier New" panose="02070309020205020404" pitchFamily="49" charset="0"/>
              <a:buChar char="o"/>
            </a:pPr>
            <a:r>
              <a:rPr lang="en-GB" sz="2000" b="1" dirty="0"/>
              <a:t>Okay, here we go!</a:t>
            </a:r>
            <a:endParaRPr lang="en-GB" dirty="0"/>
          </a:p>
          <a:p>
            <a:endParaRPr lang="en-US" dirty="0"/>
          </a:p>
        </p:txBody>
      </p:sp>
    </p:spTree>
    <p:extLst>
      <p:ext uri="{BB962C8B-B14F-4D97-AF65-F5344CB8AC3E}">
        <p14:creationId xmlns:p14="http://schemas.microsoft.com/office/powerpoint/2010/main" val="100346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type="body" sz="quarter" idx="13"/>
          </p:nvPr>
        </p:nvSpPr>
        <p:spPr/>
        <p:txBody>
          <a:bodyPr>
            <a:noAutofit/>
          </a:bodyPr>
          <a:lstStyle/>
          <a:p>
            <a:pPr>
              <a:buClr>
                <a:schemeClr val="bg2"/>
              </a:buClr>
            </a:pPr>
            <a:r>
              <a:rPr lang="en-GB" sz="2400" dirty="0"/>
              <a:t>Let’s Make a Map</a:t>
            </a:r>
          </a:p>
        </p:txBody>
      </p:sp>
      <p:sp>
        <p:nvSpPr>
          <p:cNvPr id="2" name="Text Placeholder 1"/>
          <p:cNvSpPr>
            <a:spLocks noGrp="1"/>
          </p:cNvSpPr>
          <p:nvPr>
            <p:ph type="body" sz="quarter" idx="14"/>
          </p:nvPr>
        </p:nvSpPr>
        <p:spPr>
          <a:xfrm>
            <a:off x="419344" y="798812"/>
            <a:ext cx="6315287" cy="3582591"/>
          </a:xfrm>
        </p:spPr>
        <p:txBody>
          <a:bodyPr/>
          <a:lstStyle/>
          <a:p>
            <a:pPr>
              <a:buClr>
                <a:schemeClr val="bg2"/>
              </a:buClr>
              <a:buFont typeface="Corbel" pitchFamily="34" charset="0"/>
              <a:buChar char="»"/>
            </a:pPr>
            <a:endParaRPr lang="en-GB" dirty="0"/>
          </a:p>
          <a:p>
            <a:pPr>
              <a:buFont typeface="Courier New" panose="02070309020205020404" pitchFamily="49" charset="0"/>
              <a:buChar char="o"/>
            </a:pPr>
            <a:r>
              <a:rPr lang="en-GB" sz="2000" b="1" dirty="0"/>
              <a:t>Okay, here we go!</a:t>
            </a:r>
          </a:p>
          <a:p>
            <a:pPr>
              <a:buFont typeface="Courier New" panose="02070309020205020404" pitchFamily="49" charset="0"/>
              <a:buChar char="o"/>
            </a:pPr>
            <a:r>
              <a:rPr lang="en-GB" sz="2000" b="1" dirty="0"/>
              <a:t>Our friend </a:t>
            </a:r>
            <a:r>
              <a:rPr lang="en-GB" sz="2000" b="1" dirty="0" err="1"/>
              <a:t>Clippy</a:t>
            </a:r>
            <a:r>
              <a:rPr lang="en-GB" sz="2000" b="1" dirty="0"/>
              <a:t> will guide us along the way.</a:t>
            </a:r>
          </a:p>
          <a:p>
            <a:endParaRPr lang="en-GB" dirty="0"/>
          </a:p>
          <a:p>
            <a:endParaRPr lang="en-US" dirty="0"/>
          </a:p>
        </p:txBody>
      </p:sp>
      <p:pic>
        <p:nvPicPr>
          <p:cNvPr id="1026"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5258" y="2003243"/>
            <a:ext cx="2478343" cy="2293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624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760" y="2972410"/>
            <a:ext cx="1784520" cy="1651421"/>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778707" y="1147298"/>
            <a:ext cx="2749991" cy="1310489"/>
          </a:xfrm>
          <a:prstGeom prst="wedgeEllipseCallout">
            <a:avLst>
              <a:gd name="adj1" fmla="val -28487"/>
              <a:gd name="adj2" fmla="val 836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latin typeface="Comic Sans MS" panose="030F0702030302020204" pitchFamily="66" charset="0"/>
              </a:rPr>
              <a:t>It looks like you’re trying to create a </a:t>
            </a:r>
            <a:r>
              <a:rPr lang="en-US" sz="1013" b="1" dirty="0">
                <a:solidFill>
                  <a:schemeClr val="tx1"/>
                </a:solidFill>
                <a:latin typeface="Comic Sans MS" panose="030F0702030302020204" pitchFamily="66" charset="0"/>
              </a:rPr>
              <a:t>Visitors and Residents</a:t>
            </a:r>
            <a:r>
              <a:rPr lang="en-US" sz="1013" dirty="0">
                <a:solidFill>
                  <a:schemeClr val="tx1"/>
                </a:solidFill>
                <a:latin typeface="Comic Sans MS" panose="030F0702030302020204" pitchFamily="66" charset="0"/>
              </a:rPr>
              <a:t> map.  Would you like help?</a:t>
            </a:r>
          </a:p>
        </p:txBody>
      </p:sp>
    </p:spTree>
    <p:extLst>
      <p:ext uri="{BB962C8B-B14F-4D97-AF65-F5344CB8AC3E}">
        <p14:creationId xmlns:p14="http://schemas.microsoft.com/office/powerpoint/2010/main" val="3244425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1824810" y="1985111"/>
            <a:ext cx="2749991" cy="726539"/>
          </a:xfrm>
          <a:prstGeom prst="wedgeEllipseCallout">
            <a:avLst>
              <a:gd name="adj1" fmla="val -28487"/>
              <a:gd name="adj2" fmla="val 8368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latin typeface="Comic Sans MS" panose="030F0702030302020204" pitchFamily="66" charset="0"/>
              </a:rPr>
              <a:t>Step 1:  Draw horizontal and vertical axes.</a:t>
            </a:r>
          </a:p>
        </p:txBody>
      </p:sp>
    </p:spTree>
    <p:extLst>
      <p:ext uri="{BB962C8B-B14F-4D97-AF65-F5344CB8AC3E}">
        <p14:creationId xmlns:p14="http://schemas.microsoft.com/office/powerpoint/2010/main" val="10388250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9774" y="1541353"/>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0096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etc.usf.edu/clipart/18800/18814/ax_18814_l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52000">
            <a:off x="2696795" y="2177261"/>
            <a:ext cx="1600726" cy="9660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palsamaki.com/images/tutorials/battleAxe/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3043" y="1730663"/>
            <a:ext cx="1529507" cy="27531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globe-views.com/dcim/dreams/pencil/pencil-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0958" y="1139560"/>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336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rotWithShape="1">
          <a:blip r:embed="rId3">
            <a:extLst>
              <a:ext uri="{28A0092B-C50C-407E-A947-70E740481C1C}">
                <a14:useLocalDpi xmlns:a14="http://schemas.microsoft.com/office/drawing/2010/main" val="0"/>
              </a:ext>
            </a:extLst>
          </a:blip>
          <a:srcRect b="17203"/>
          <a:stretch/>
        </p:blipFill>
        <p:spPr bwMode="auto">
          <a:xfrm>
            <a:off x="1326027" y="415637"/>
            <a:ext cx="6619556" cy="472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79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4873" y="1514180"/>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804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bm"/>
          <p:cNvPicPr>
            <a:picLocks noChangeAspect="1" noChangeArrowheads="1"/>
          </p:cNvPicPr>
          <p:nvPr/>
        </p:nvPicPr>
        <p:blipFill>
          <a:blip r:embed="rId3" cstate="print"/>
          <a:srcRect/>
          <a:stretch>
            <a:fillRect/>
          </a:stretch>
        </p:blipFill>
        <p:spPr bwMode="auto">
          <a:xfrm>
            <a:off x="2182416" y="498022"/>
            <a:ext cx="5018484" cy="3867150"/>
          </a:xfrm>
          <a:prstGeom prst="rect">
            <a:avLst/>
          </a:prstGeom>
          <a:noFill/>
          <a:ln w="9525">
            <a:noFill/>
            <a:miter lim="800000"/>
            <a:headEnd/>
            <a:tailEnd/>
          </a:ln>
        </p:spPr>
      </p:pic>
      <p:sp>
        <p:nvSpPr>
          <p:cNvPr id="4" name="Rectangle 3"/>
          <p:cNvSpPr/>
          <p:nvPr/>
        </p:nvSpPr>
        <p:spPr>
          <a:xfrm>
            <a:off x="5278188" y="4413663"/>
            <a:ext cx="3118161" cy="253916"/>
          </a:xfrm>
          <a:prstGeom prst="rect">
            <a:avLst/>
          </a:prstGeom>
        </p:spPr>
        <p:txBody>
          <a:bodyPr wrap="none">
            <a:spAutoFit/>
          </a:bodyPr>
          <a:lstStyle/>
          <a:p>
            <a:r>
              <a:rPr lang="en-US" sz="1050" dirty="0"/>
              <a:t>(Connaway and White for OCLC Research 2012)</a:t>
            </a:r>
          </a:p>
        </p:txBody>
      </p:sp>
    </p:spTree>
    <p:extLst>
      <p:ext uri="{BB962C8B-B14F-4D97-AF65-F5344CB8AC3E}">
        <p14:creationId xmlns:p14="http://schemas.microsoft.com/office/powerpoint/2010/main" val="141494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818" y="3883307"/>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764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9" name="Picture 10"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5162" y="1303494"/>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311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pic>
        <p:nvPicPr>
          <p:cNvPr id="11" name="Picture 10"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7931" y="3896887"/>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211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12" name="Oval Callout 11"/>
          <p:cNvSpPr/>
          <p:nvPr/>
        </p:nvSpPr>
        <p:spPr>
          <a:xfrm>
            <a:off x="2233766" y="1898498"/>
            <a:ext cx="3218508" cy="1038883"/>
          </a:xfrm>
          <a:prstGeom prst="wedgeEllipseCallout">
            <a:avLst>
              <a:gd name="adj1" fmla="val -31570"/>
              <a:gd name="adj2" fmla="val 753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latin typeface="Comic Sans MS" panose="030F0702030302020204" pitchFamily="66" charset="0"/>
              </a:rPr>
              <a:t>Now think really hard about your engagement with the Web.  Making a list can be helpful.</a:t>
            </a:r>
          </a:p>
        </p:txBody>
      </p:sp>
    </p:spTree>
    <p:extLst>
      <p:ext uri="{BB962C8B-B14F-4D97-AF65-F5344CB8AC3E}">
        <p14:creationId xmlns:p14="http://schemas.microsoft.com/office/powerpoint/2010/main" val="19535546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p:cNvSpPr>
            <a:spLocks noGrp="1"/>
          </p:cNvSpPr>
          <p:nvPr>
            <p:ph type="body" sz="quarter" idx="13"/>
          </p:nvPr>
        </p:nvSpPr>
        <p:spPr/>
        <p:txBody>
          <a:bodyPr>
            <a:noAutofit/>
          </a:bodyPr>
          <a:lstStyle/>
          <a:p>
            <a:pPr>
              <a:buClr>
                <a:schemeClr val="bg2"/>
              </a:buClr>
            </a:pPr>
            <a:r>
              <a:rPr lang="en-GB" sz="2400" dirty="0"/>
              <a:t>My Engagement with the Web</a:t>
            </a:r>
          </a:p>
        </p:txBody>
      </p:sp>
      <p:sp>
        <p:nvSpPr>
          <p:cNvPr id="2" name="Text Placeholder 1"/>
          <p:cNvSpPr>
            <a:spLocks noGrp="1"/>
          </p:cNvSpPr>
          <p:nvPr>
            <p:ph type="body" sz="quarter" idx="14"/>
          </p:nvPr>
        </p:nvSpPr>
        <p:spPr>
          <a:xfrm>
            <a:off x="1664494" y="714146"/>
            <a:ext cx="6213137" cy="3582591"/>
          </a:xfrm>
        </p:spPr>
        <p:txBody>
          <a:bodyPr>
            <a:normAutofit fontScale="85000" lnSpcReduction="10000"/>
          </a:bodyPr>
          <a:lstStyle/>
          <a:p>
            <a:pPr>
              <a:buClr>
                <a:schemeClr val="bg2"/>
              </a:buClr>
              <a:buFont typeface="Corbel" pitchFamily="34" charset="0"/>
              <a:buChar char="»"/>
            </a:pPr>
            <a:endParaRPr lang="en-GB" dirty="0"/>
          </a:p>
          <a:p>
            <a:pPr>
              <a:buFont typeface="Courier New" panose="02070309020205020404" pitchFamily="49" charset="0"/>
              <a:buChar char="o"/>
            </a:pPr>
            <a:r>
              <a:rPr lang="en-GB" sz="2000" b="1" dirty="0"/>
              <a:t>Google search</a:t>
            </a:r>
          </a:p>
          <a:p>
            <a:pPr>
              <a:buFont typeface="Courier New" panose="02070309020205020404" pitchFamily="49" charset="0"/>
              <a:buChar char="o"/>
            </a:pPr>
            <a:r>
              <a:rPr lang="en-GB" sz="2000" b="1" dirty="0" err="1"/>
              <a:t>Github</a:t>
            </a:r>
            <a:endParaRPr lang="en-GB" sz="2000" b="1" dirty="0"/>
          </a:p>
          <a:p>
            <a:pPr>
              <a:buFont typeface="Courier New" panose="02070309020205020404" pitchFamily="49" charset="0"/>
              <a:buChar char="o"/>
            </a:pPr>
            <a:r>
              <a:rPr lang="en-GB" sz="2000" b="1" dirty="0"/>
              <a:t>Journal articles</a:t>
            </a:r>
          </a:p>
          <a:p>
            <a:pPr>
              <a:buFont typeface="Courier New" panose="02070309020205020404" pitchFamily="49" charset="0"/>
              <a:buChar char="o"/>
            </a:pPr>
            <a:r>
              <a:rPr lang="en-GB" sz="2000" b="1" dirty="0"/>
              <a:t>Computer science blogs</a:t>
            </a:r>
          </a:p>
          <a:p>
            <a:pPr>
              <a:buFont typeface="Courier New" panose="02070309020205020404" pitchFamily="49" charset="0"/>
              <a:buChar char="o"/>
            </a:pPr>
            <a:r>
              <a:rPr lang="en-GB" sz="2000" b="1" dirty="0"/>
              <a:t>Email</a:t>
            </a:r>
          </a:p>
          <a:p>
            <a:pPr>
              <a:buFont typeface="Courier New" panose="02070309020205020404" pitchFamily="49" charset="0"/>
              <a:buChar char="o"/>
            </a:pPr>
            <a:r>
              <a:rPr lang="en-GB" sz="2000" b="1" dirty="0"/>
              <a:t>Personal website</a:t>
            </a:r>
          </a:p>
          <a:p>
            <a:pPr>
              <a:buFont typeface="Courier New" panose="02070309020205020404" pitchFamily="49" charset="0"/>
              <a:buChar char="o"/>
            </a:pPr>
            <a:r>
              <a:rPr lang="en-GB" sz="2000" b="1" dirty="0"/>
              <a:t>Google Groups</a:t>
            </a:r>
          </a:p>
          <a:p>
            <a:pPr>
              <a:buFont typeface="Courier New" panose="02070309020205020404" pitchFamily="49" charset="0"/>
              <a:buChar char="o"/>
            </a:pPr>
            <a:r>
              <a:rPr lang="en-GB" sz="2000" b="1" dirty="0"/>
              <a:t>Gitter.im</a:t>
            </a:r>
          </a:p>
          <a:p>
            <a:pPr>
              <a:buFont typeface="Courier New" panose="02070309020205020404" pitchFamily="49" charset="0"/>
              <a:buChar char="o"/>
            </a:pPr>
            <a:r>
              <a:rPr lang="en-GB" sz="2000" b="1" dirty="0"/>
              <a:t>Hacker News</a:t>
            </a:r>
          </a:p>
          <a:p>
            <a:pPr>
              <a:buFont typeface="Courier New" panose="02070309020205020404" pitchFamily="49" charset="0"/>
              <a:buChar char="o"/>
            </a:pPr>
            <a:r>
              <a:rPr lang="en-GB" sz="2000" b="1" dirty="0"/>
              <a:t>YouTube</a:t>
            </a:r>
          </a:p>
          <a:p>
            <a:pPr>
              <a:buFont typeface="Courier New" panose="02070309020205020404" pitchFamily="49" charset="0"/>
              <a:buChar char="o"/>
            </a:pPr>
            <a:r>
              <a:rPr lang="en-GB" sz="2000" b="1" dirty="0"/>
              <a:t>Shopping/Purchasing/Bills</a:t>
            </a:r>
            <a:endParaRPr lang="en-GB" dirty="0"/>
          </a:p>
        </p:txBody>
      </p:sp>
      <p:pic>
        <p:nvPicPr>
          <p:cNvPr id="6" name="Picture 5"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1830" y="2505441"/>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94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3332" y="2969515"/>
            <a:ext cx="1784520" cy="16514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12" name="Oval Callout 11"/>
          <p:cNvSpPr/>
          <p:nvPr/>
        </p:nvSpPr>
        <p:spPr>
          <a:xfrm>
            <a:off x="2104521" y="1278085"/>
            <a:ext cx="3218508" cy="1371598"/>
          </a:xfrm>
          <a:prstGeom prst="wedgeEllipseCallout">
            <a:avLst>
              <a:gd name="adj1" fmla="val -31570"/>
              <a:gd name="adj2" fmla="val 753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latin typeface="Comic Sans MS" panose="030F0702030302020204" pitchFamily="66" charset="0"/>
              </a:rPr>
              <a:t>Try to think about how you use each service.  Plot your modes of engagement using one or more boxes or regions.</a:t>
            </a:r>
          </a:p>
        </p:txBody>
      </p:sp>
    </p:spTree>
    <p:extLst>
      <p:ext uri="{BB962C8B-B14F-4D97-AF65-F5344CB8AC3E}">
        <p14:creationId xmlns:p14="http://schemas.microsoft.com/office/powerpoint/2010/main" val="2502831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4235" y="83219"/>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353"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5916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9763" y="972687"/>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809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6256" y="1091192"/>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353" y="3492080"/>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90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691" y="2675227"/>
            <a:ext cx="1784520" cy="165142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9032" y="1639100"/>
            <a:ext cx="1055838" cy="1055838"/>
          </a:xfrm>
          <a:prstGeom prst="rect">
            <a:avLst/>
          </a:prstGeom>
          <a:noFill/>
          <a:extLst>
            <a:ext uri="{909E8E84-426E-40DD-AFC4-6F175D3DCCD1}">
              <a14:hiddenFill xmlns:a14="http://schemas.microsoft.com/office/drawing/2010/main">
                <a:solidFill>
                  <a:srgbClr val="FFFFFF"/>
                </a:solidFill>
              </a14:hiddenFill>
            </a:ext>
          </a:extLst>
        </p:spPr>
      </p:pic>
      <p:sp>
        <p:nvSpPr>
          <p:cNvPr id="26" name="Oval Callout 25"/>
          <p:cNvSpPr/>
          <p:nvPr/>
        </p:nvSpPr>
        <p:spPr>
          <a:xfrm>
            <a:off x="4031491" y="568642"/>
            <a:ext cx="2144720" cy="1324067"/>
          </a:xfrm>
          <a:prstGeom prst="wedgeEllipseCallout">
            <a:avLst>
              <a:gd name="adj1" fmla="val -1678"/>
              <a:gd name="adj2" fmla="val 698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a:solidFill>
                  <a:schemeClr val="tx1"/>
                </a:solidFill>
                <a:latin typeface="Comic Sans MS" panose="030F0702030302020204" pitchFamily="66" charset="0"/>
              </a:rPr>
              <a:t>It looks like you have two different modes of engagement here.</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2796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p:txBody>
          <a:bodyPr/>
          <a:lstStyle/>
          <a:p>
            <a:r>
              <a:rPr lang="en-US" dirty="0"/>
              <a:t>1</a:t>
            </a:r>
            <a:r>
              <a:rPr lang="en-US" baseline="30000" dirty="0"/>
              <a:t>st</a:t>
            </a:r>
            <a:r>
              <a:rPr lang="en-US" dirty="0"/>
              <a:t> year undergraduate</a:t>
            </a:r>
          </a:p>
        </p:txBody>
      </p:sp>
      <p:sp>
        <p:nvSpPr>
          <p:cNvPr id="7" name="Text Placeholder 6"/>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92150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3859" y="637217"/>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0663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19" y="3492761"/>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2762"/>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1656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http://globe-views.com/dcim/dreams/pencil/pencil-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4297" y="1685960"/>
            <a:ext cx="1055838" cy="105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8466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21" name="Rounded Rectangle 20"/>
          <p:cNvSpPr/>
          <p:nvPr/>
        </p:nvSpPr>
        <p:spPr>
          <a:xfrm>
            <a:off x="2955429" y="1124417"/>
            <a:ext cx="237601" cy="1133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Hacker News</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776" y="160352"/>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2080"/>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5089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18" name="Rounded Rectangle 17"/>
          <p:cNvSpPr/>
          <p:nvPr/>
        </p:nvSpPr>
        <p:spPr>
          <a:xfrm>
            <a:off x="5850624" y="1130859"/>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Personal Website</a:t>
            </a:r>
          </a:p>
        </p:txBody>
      </p:sp>
      <p:sp>
        <p:nvSpPr>
          <p:cNvPr id="20" name="Rounded Rectangle 19"/>
          <p:cNvSpPr/>
          <p:nvPr/>
        </p:nvSpPr>
        <p:spPr>
          <a:xfrm>
            <a:off x="5840842" y="2576772"/>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Linkedin</a:t>
            </a:r>
            <a:endParaRPr lang="en-US" sz="1013" dirty="0"/>
          </a:p>
        </p:txBody>
      </p:sp>
      <p:sp>
        <p:nvSpPr>
          <p:cNvPr id="21" name="Rounded Rectangle 20"/>
          <p:cNvSpPr/>
          <p:nvPr/>
        </p:nvSpPr>
        <p:spPr>
          <a:xfrm>
            <a:off x="2955429" y="1124417"/>
            <a:ext cx="237601" cy="1133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Hacker News</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761" y="174918"/>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8653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18" name="Rounded Rectangle 17"/>
          <p:cNvSpPr/>
          <p:nvPr/>
        </p:nvSpPr>
        <p:spPr>
          <a:xfrm>
            <a:off x="5850624" y="1130859"/>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Personal Website</a:t>
            </a:r>
          </a:p>
        </p:txBody>
      </p:sp>
      <p:sp>
        <p:nvSpPr>
          <p:cNvPr id="20" name="Rounded Rectangle 19"/>
          <p:cNvSpPr/>
          <p:nvPr/>
        </p:nvSpPr>
        <p:spPr>
          <a:xfrm>
            <a:off x="5840842" y="2576772"/>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Linkedin</a:t>
            </a:r>
            <a:endParaRPr lang="en-US" sz="1013" dirty="0"/>
          </a:p>
        </p:txBody>
      </p:sp>
      <p:sp>
        <p:nvSpPr>
          <p:cNvPr id="21" name="Rounded Rectangle 20"/>
          <p:cNvSpPr/>
          <p:nvPr/>
        </p:nvSpPr>
        <p:spPr>
          <a:xfrm>
            <a:off x="2955429" y="1124417"/>
            <a:ext cx="237601" cy="1133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Hacker News</a:t>
            </a:r>
          </a:p>
        </p:txBody>
      </p:sp>
      <p:sp>
        <p:nvSpPr>
          <p:cNvPr id="22" name="Rounded Rectangle 21"/>
          <p:cNvSpPr/>
          <p:nvPr/>
        </p:nvSpPr>
        <p:spPr>
          <a:xfrm>
            <a:off x="2722698" y="843676"/>
            <a:ext cx="867919" cy="231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YouTube</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572" y="-108422"/>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259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18" name="Rounded Rectangle 17"/>
          <p:cNvSpPr/>
          <p:nvPr/>
        </p:nvSpPr>
        <p:spPr>
          <a:xfrm>
            <a:off x="5850624" y="1130859"/>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Personal Website</a:t>
            </a:r>
          </a:p>
        </p:txBody>
      </p:sp>
      <p:sp>
        <p:nvSpPr>
          <p:cNvPr id="19" name="Rounded Rectangle 18"/>
          <p:cNvSpPr/>
          <p:nvPr/>
        </p:nvSpPr>
        <p:spPr>
          <a:xfrm>
            <a:off x="2722697" y="360218"/>
            <a:ext cx="842103" cy="407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Shopping/Bills</a:t>
            </a:r>
          </a:p>
        </p:txBody>
      </p:sp>
      <p:sp>
        <p:nvSpPr>
          <p:cNvPr id="20" name="Rounded Rectangle 19"/>
          <p:cNvSpPr/>
          <p:nvPr/>
        </p:nvSpPr>
        <p:spPr>
          <a:xfrm>
            <a:off x="5840842" y="2576772"/>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Linkedin</a:t>
            </a:r>
            <a:endParaRPr lang="en-US" sz="1013" dirty="0"/>
          </a:p>
        </p:txBody>
      </p:sp>
      <p:sp>
        <p:nvSpPr>
          <p:cNvPr id="21" name="Rounded Rectangle 20"/>
          <p:cNvSpPr/>
          <p:nvPr/>
        </p:nvSpPr>
        <p:spPr>
          <a:xfrm>
            <a:off x="2955429" y="1124417"/>
            <a:ext cx="237601" cy="1133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Hacker News</a:t>
            </a:r>
          </a:p>
        </p:txBody>
      </p:sp>
      <p:sp>
        <p:nvSpPr>
          <p:cNvPr id="22" name="Rounded Rectangle 21"/>
          <p:cNvSpPr/>
          <p:nvPr/>
        </p:nvSpPr>
        <p:spPr>
          <a:xfrm>
            <a:off x="2722698" y="843676"/>
            <a:ext cx="867919" cy="231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YouTube</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pic>
        <p:nvPicPr>
          <p:cNvPr id="24" name="Picture 23" descr="http://globe-views.com/dcim/dreams/pencil/pencil-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513844" y="516397"/>
            <a:ext cx="1055838" cy="1055838"/>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 name="Picture 2" descr="http://www.365ninja.com/wp-content/uploads/clipp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858" y="3490723"/>
            <a:ext cx="1784520" cy="1651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1496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398818" y="360218"/>
            <a:ext cx="0" cy="457892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821566" y="2417939"/>
            <a:ext cx="646331" cy="248209"/>
          </a:xfrm>
          <a:prstGeom prst="rect">
            <a:avLst/>
          </a:prstGeom>
          <a:noFill/>
        </p:spPr>
        <p:txBody>
          <a:bodyPr wrap="none" rtlCol="0">
            <a:spAutoFit/>
          </a:bodyPr>
          <a:lstStyle/>
          <a:p>
            <a:r>
              <a:rPr lang="en-US" sz="1013" dirty="0"/>
              <a:t>Resident</a:t>
            </a:r>
          </a:p>
        </p:txBody>
      </p:sp>
      <p:sp>
        <p:nvSpPr>
          <p:cNvPr id="8" name="TextBox 7"/>
          <p:cNvSpPr txBox="1"/>
          <p:nvPr/>
        </p:nvSpPr>
        <p:spPr>
          <a:xfrm>
            <a:off x="1451346" y="2417939"/>
            <a:ext cx="527709" cy="248209"/>
          </a:xfrm>
          <a:prstGeom prst="rect">
            <a:avLst/>
          </a:prstGeom>
          <a:noFill/>
        </p:spPr>
        <p:txBody>
          <a:bodyPr wrap="none" rtlCol="0">
            <a:spAutoFit/>
          </a:bodyPr>
          <a:lstStyle/>
          <a:p>
            <a:r>
              <a:rPr lang="en-US" sz="1013" dirty="0"/>
              <a:t>Visitor</a:t>
            </a:r>
          </a:p>
        </p:txBody>
      </p:sp>
      <p:sp>
        <p:nvSpPr>
          <p:cNvPr id="9" name="TextBox 8"/>
          <p:cNvSpPr txBox="1"/>
          <p:nvPr/>
        </p:nvSpPr>
        <p:spPr>
          <a:xfrm>
            <a:off x="4031493" y="83220"/>
            <a:ext cx="643125" cy="248209"/>
          </a:xfrm>
          <a:prstGeom prst="rect">
            <a:avLst/>
          </a:prstGeom>
          <a:noFill/>
        </p:spPr>
        <p:txBody>
          <a:bodyPr wrap="none" rtlCol="0">
            <a:spAutoFit/>
          </a:bodyPr>
          <a:lstStyle/>
          <a:p>
            <a:r>
              <a:rPr lang="en-US" sz="1013" dirty="0"/>
              <a:t>Personal</a:t>
            </a:r>
          </a:p>
        </p:txBody>
      </p:sp>
      <p:sp>
        <p:nvSpPr>
          <p:cNvPr id="10" name="TextBox 9"/>
          <p:cNvSpPr txBox="1"/>
          <p:nvPr/>
        </p:nvSpPr>
        <p:spPr>
          <a:xfrm>
            <a:off x="3908224" y="4878038"/>
            <a:ext cx="827471" cy="248209"/>
          </a:xfrm>
          <a:prstGeom prst="rect">
            <a:avLst/>
          </a:prstGeom>
          <a:noFill/>
        </p:spPr>
        <p:txBody>
          <a:bodyPr wrap="none" rtlCol="0">
            <a:spAutoFit/>
          </a:bodyPr>
          <a:lstStyle/>
          <a:p>
            <a:r>
              <a:rPr lang="en-US" sz="1013" dirty="0"/>
              <a:t>Institutional</a:t>
            </a:r>
          </a:p>
        </p:txBody>
      </p:sp>
      <p:sp>
        <p:nvSpPr>
          <p:cNvPr id="5" name="Rounded Rectangle 4"/>
          <p:cNvSpPr/>
          <p:nvPr/>
        </p:nvSpPr>
        <p:spPr>
          <a:xfrm>
            <a:off x="2104521" y="360218"/>
            <a:ext cx="267036" cy="45789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Google Search</a:t>
            </a:r>
          </a:p>
        </p:txBody>
      </p:sp>
      <p:sp>
        <p:nvSpPr>
          <p:cNvPr id="11" name="Rounded Rectangle 10"/>
          <p:cNvSpPr/>
          <p:nvPr/>
        </p:nvSpPr>
        <p:spPr>
          <a:xfrm>
            <a:off x="5850624" y="1857057"/>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Github</a:t>
            </a:r>
            <a:r>
              <a:rPr lang="en-US" sz="1013" dirty="0"/>
              <a:t> (Personal)</a:t>
            </a:r>
          </a:p>
        </p:txBody>
      </p:sp>
      <p:sp>
        <p:nvSpPr>
          <p:cNvPr id="13" name="Rounded Rectangle 12"/>
          <p:cNvSpPr/>
          <p:nvPr/>
        </p:nvSpPr>
        <p:spPr>
          <a:xfrm>
            <a:off x="2675876" y="1487034"/>
            <a:ext cx="254097" cy="3449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Journal Articles</a:t>
            </a:r>
          </a:p>
        </p:txBody>
      </p:sp>
      <p:sp>
        <p:nvSpPr>
          <p:cNvPr id="14" name="Rounded Rectangle 13"/>
          <p:cNvSpPr/>
          <p:nvPr/>
        </p:nvSpPr>
        <p:spPr>
          <a:xfrm>
            <a:off x="3220759" y="1317417"/>
            <a:ext cx="273235" cy="25052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Comp. Sci. Blogs</a:t>
            </a:r>
          </a:p>
        </p:txBody>
      </p:sp>
      <p:sp>
        <p:nvSpPr>
          <p:cNvPr id="15" name="Rounded Rectangle 14"/>
          <p:cNvSpPr/>
          <p:nvPr/>
        </p:nvSpPr>
        <p:spPr>
          <a:xfrm>
            <a:off x="2955427" y="2570017"/>
            <a:ext cx="240030" cy="236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err="1"/>
              <a:t>Github</a:t>
            </a:r>
            <a:r>
              <a:rPr lang="en-US" sz="1013" dirty="0"/>
              <a:t> (Work-related)</a:t>
            </a:r>
          </a:p>
        </p:txBody>
      </p:sp>
      <p:sp>
        <p:nvSpPr>
          <p:cNvPr id="16" name="Rounded Rectangle 15"/>
          <p:cNvSpPr/>
          <p:nvPr/>
        </p:nvSpPr>
        <p:spPr>
          <a:xfrm>
            <a:off x="4018408" y="2629346"/>
            <a:ext cx="772682" cy="1091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Google Groups</a:t>
            </a:r>
          </a:p>
        </p:txBody>
      </p:sp>
      <p:sp>
        <p:nvSpPr>
          <p:cNvPr id="17" name="Rounded Rectangle 16"/>
          <p:cNvSpPr/>
          <p:nvPr/>
        </p:nvSpPr>
        <p:spPr>
          <a:xfrm>
            <a:off x="5105578" y="4423679"/>
            <a:ext cx="811304" cy="4312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Gitter.im</a:t>
            </a:r>
          </a:p>
        </p:txBody>
      </p:sp>
      <p:sp>
        <p:nvSpPr>
          <p:cNvPr id="18" name="Rounded Rectangle 17"/>
          <p:cNvSpPr/>
          <p:nvPr/>
        </p:nvSpPr>
        <p:spPr>
          <a:xfrm>
            <a:off x="5850624" y="1130859"/>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Personal Website</a:t>
            </a:r>
          </a:p>
        </p:txBody>
      </p:sp>
      <p:sp>
        <p:nvSpPr>
          <p:cNvPr id="19" name="Rounded Rectangle 18"/>
          <p:cNvSpPr/>
          <p:nvPr/>
        </p:nvSpPr>
        <p:spPr>
          <a:xfrm>
            <a:off x="2722697" y="360218"/>
            <a:ext cx="842103" cy="4070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Shopping/Bills</a:t>
            </a:r>
          </a:p>
        </p:txBody>
      </p:sp>
      <p:sp>
        <p:nvSpPr>
          <p:cNvPr id="20" name="Rounded Rectangle 19"/>
          <p:cNvSpPr/>
          <p:nvPr/>
        </p:nvSpPr>
        <p:spPr>
          <a:xfrm>
            <a:off x="5840842" y="2576772"/>
            <a:ext cx="924249" cy="6993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err="1"/>
              <a:t>Linkedin</a:t>
            </a:r>
            <a:endParaRPr lang="en-US" sz="1013" dirty="0"/>
          </a:p>
        </p:txBody>
      </p:sp>
      <p:sp>
        <p:nvSpPr>
          <p:cNvPr id="21" name="Rounded Rectangle 20"/>
          <p:cNvSpPr/>
          <p:nvPr/>
        </p:nvSpPr>
        <p:spPr>
          <a:xfrm>
            <a:off x="2955429" y="1124417"/>
            <a:ext cx="237601" cy="1133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Hacker News</a:t>
            </a:r>
          </a:p>
        </p:txBody>
      </p:sp>
      <p:sp>
        <p:nvSpPr>
          <p:cNvPr id="22" name="Rounded Rectangle 21"/>
          <p:cNvSpPr/>
          <p:nvPr/>
        </p:nvSpPr>
        <p:spPr>
          <a:xfrm>
            <a:off x="2722698" y="843676"/>
            <a:ext cx="867919" cy="2314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013" dirty="0"/>
              <a:t>YouTube</a:t>
            </a:r>
          </a:p>
        </p:txBody>
      </p:sp>
      <p:sp>
        <p:nvSpPr>
          <p:cNvPr id="23" name="Rounded Rectangle 22"/>
          <p:cNvSpPr/>
          <p:nvPr/>
        </p:nvSpPr>
        <p:spPr>
          <a:xfrm>
            <a:off x="2387639" y="1487032"/>
            <a:ext cx="267036" cy="3452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013" dirty="0"/>
              <a:t>Email</a:t>
            </a:r>
          </a:p>
        </p:txBody>
      </p:sp>
      <p:sp>
        <p:nvSpPr>
          <p:cNvPr id="25" name="Oval Callout 24"/>
          <p:cNvSpPr/>
          <p:nvPr/>
        </p:nvSpPr>
        <p:spPr>
          <a:xfrm>
            <a:off x="4351291" y="843674"/>
            <a:ext cx="1698689" cy="519441"/>
          </a:xfrm>
          <a:prstGeom prst="wedgeEllipseCallout">
            <a:avLst>
              <a:gd name="adj1" fmla="val -31570"/>
              <a:gd name="adj2" fmla="val 7530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dirty="0" err="1">
                <a:solidFill>
                  <a:schemeClr val="tx1"/>
                </a:solidFill>
                <a:latin typeface="Comic Sans MS" panose="030F0702030302020204" pitchFamily="66" charset="0"/>
              </a:rPr>
              <a:t>Yaaay</a:t>
            </a:r>
            <a:r>
              <a:rPr lang="en-US" sz="1013" dirty="0">
                <a:solidFill>
                  <a:schemeClr val="tx1"/>
                </a:solidFill>
                <a:latin typeface="Comic Sans MS" panose="030F0702030302020204" pitchFamily="66" charset="0"/>
              </a:rPr>
              <a:t>! You did it!</a:t>
            </a:r>
          </a:p>
        </p:txBody>
      </p:sp>
      <p:cxnSp>
        <p:nvCxnSpPr>
          <p:cNvPr id="3" name="Straight Arrow Connector 2"/>
          <p:cNvCxnSpPr/>
          <p:nvPr/>
        </p:nvCxnSpPr>
        <p:spPr>
          <a:xfrm>
            <a:off x="2104521" y="2570018"/>
            <a:ext cx="46703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146" name="Picture 2" descr="http://25.media.tumblr.com/6d51c0a92b7d6016025f349a19e48ef2/tumblr_mlyf3pLg8x1r03eaxo1_1280.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3721" y="851689"/>
            <a:ext cx="4043359" cy="4848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942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490869" y="1288224"/>
            <a:ext cx="6132444" cy="1938992"/>
          </a:xfrm>
          <a:prstGeom prst="rect">
            <a:avLst/>
          </a:prstGeom>
          <a:noFill/>
        </p:spPr>
        <p:txBody>
          <a:bodyPr wrap="square" rtlCol="0">
            <a:spAutoFit/>
          </a:bodyPr>
          <a:lstStyle/>
          <a:p>
            <a:pPr marL="571500" indent="-571500">
              <a:buFont typeface="Arial" panose="020B0604020202020204" pitchFamily="34" charset="0"/>
              <a:buChar char="•"/>
            </a:pPr>
            <a:r>
              <a:rPr lang="en-US" altLang="zh-TW" sz="4000" dirty="0"/>
              <a:t>Take a photo of map</a:t>
            </a:r>
          </a:p>
          <a:p>
            <a:pPr marL="571500" indent="-571500">
              <a:buFont typeface="Arial" panose="020B0604020202020204" pitchFamily="34" charset="0"/>
              <a:buChar char="•"/>
            </a:pPr>
            <a:r>
              <a:rPr lang="en-US" altLang="zh-TW" sz="4000" dirty="0"/>
              <a:t>Email to: oclc.vandr@gmail.com</a:t>
            </a:r>
            <a:endParaRPr lang="zh-TW" altLang="en-US" sz="4000" dirty="0"/>
          </a:p>
        </p:txBody>
      </p:sp>
    </p:spTree>
    <p:extLst>
      <p:ext uri="{BB962C8B-B14F-4D97-AF65-F5344CB8AC3E}">
        <p14:creationId xmlns:p14="http://schemas.microsoft.com/office/powerpoint/2010/main" val="201523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165100"/>
            <a:ext cx="8181975" cy="687388"/>
          </a:xfrm>
          <a:prstGeom prst="rect">
            <a:avLst/>
          </a:prstGeom>
          <a:solidFill>
            <a:schemeClr val="tx1"/>
          </a:solidFill>
        </p:spPr>
        <p:txBody>
          <a:bodyPr>
            <a:noAutofit/>
          </a:bodyPr>
          <a:lstStyle/>
          <a:p>
            <a:r>
              <a:rPr lang="en-US" sz="2400" dirty="0">
                <a:solidFill>
                  <a:schemeClr val="bg1"/>
                </a:solidFill>
              </a:rPr>
              <a:t>Why?</a:t>
            </a:r>
          </a:p>
        </p:txBody>
      </p:sp>
      <p:sp>
        <p:nvSpPr>
          <p:cNvPr id="3" name="Text Placeholder 2"/>
          <p:cNvSpPr>
            <a:spLocks noGrp="1"/>
          </p:cNvSpPr>
          <p:nvPr>
            <p:ph type="body" sz="quarter" idx="4294967295"/>
          </p:nvPr>
        </p:nvSpPr>
        <p:spPr>
          <a:xfrm>
            <a:off x="4489450" y="1008063"/>
            <a:ext cx="4654550" cy="3476625"/>
          </a:xfrm>
          <a:prstGeom prst="rect">
            <a:avLst/>
          </a:prstGeom>
          <a:solidFill>
            <a:schemeClr val="tx1"/>
          </a:solidFill>
        </p:spPr>
        <p:txBody>
          <a:bodyPr/>
          <a:lstStyle/>
          <a:p>
            <a:pPr>
              <a:buFont typeface="Courier New" panose="02070309020205020404" pitchFamily="49" charset="0"/>
              <a:buChar char="o"/>
            </a:pPr>
            <a:r>
              <a:rPr lang="en-US" sz="2400" b="1" dirty="0">
                <a:solidFill>
                  <a:schemeClr val="bg1"/>
                </a:solidFill>
              </a:rPr>
              <a:t>We can learn about how we engage</a:t>
            </a:r>
          </a:p>
          <a:p>
            <a:pPr lvl="1">
              <a:buFont typeface="Courier New" panose="02070309020205020404" pitchFamily="49" charset="0"/>
              <a:buChar char="o"/>
            </a:pPr>
            <a:r>
              <a:rPr lang="en-US" sz="2200" b="1" dirty="0">
                <a:solidFill>
                  <a:srgbClr val="7030A0"/>
                </a:solidFill>
              </a:rPr>
              <a:t>personally,</a:t>
            </a:r>
            <a:r>
              <a:rPr lang="en-US" sz="2200" b="1" dirty="0"/>
              <a:t> </a:t>
            </a:r>
          </a:p>
          <a:p>
            <a:pPr lvl="1">
              <a:buFont typeface="Courier New" panose="02070309020205020404" pitchFamily="49" charset="0"/>
              <a:buChar char="o"/>
            </a:pPr>
            <a:r>
              <a:rPr lang="en-US" sz="2200" b="1" dirty="0">
                <a:solidFill>
                  <a:srgbClr val="7030A0"/>
                </a:solidFill>
              </a:rPr>
              <a:t>professionally,</a:t>
            </a:r>
            <a:r>
              <a:rPr lang="en-US" sz="2200" b="1" dirty="0"/>
              <a:t> </a:t>
            </a:r>
          </a:p>
          <a:p>
            <a:pPr lvl="1">
              <a:buFont typeface="Courier New" panose="02070309020205020404" pitchFamily="49" charset="0"/>
              <a:buChar char="o"/>
            </a:pPr>
            <a:r>
              <a:rPr lang="en-US" sz="2200" b="1" dirty="0">
                <a:solidFill>
                  <a:srgbClr val="7030A0"/>
                </a:solidFill>
              </a:rPr>
              <a:t>individually,</a:t>
            </a:r>
            <a:r>
              <a:rPr lang="en-US" sz="2200" b="1" dirty="0"/>
              <a:t> </a:t>
            </a:r>
            <a:r>
              <a:rPr lang="en-US" sz="2200" b="1" dirty="0">
                <a:solidFill>
                  <a:schemeClr val="bg1"/>
                </a:solidFill>
              </a:rPr>
              <a:t>&amp;</a:t>
            </a:r>
            <a:r>
              <a:rPr lang="en-US" sz="2200" b="1" dirty="0"/>
              <a:t> </a:t>
            </a:r>
          </a:p>
          <a:p>
            <a:pPr lvl="1">
              <a:buFont typeface="Courier New" panose="02070309020205020404" pitchFamily="49" charset="0"/>
              <a:buChar char="o"/>
            </a:pPr>
            <a:r>
              <a:rPr lang="en-US" sz="2200" b="1" dirty="0">
                <a:solidFill>
                  <a:srgbClr val="7030A0"/>
                </a:solidFill>
              </a:rPr>
              <a:t>collectively</a:t>
            </a:r>
          </a:p>
          <a:p>
            <a:pPr>
              <a:buFont typeface="Courier New" panose="02070309020205020404" pitchFamily="49" charset="0"/>
              <a:buChar char="o"/>
            </a:pPr>
            <a:r>
              <a:rPr lang="en-US" sz="2400" b="1" dirty="0">
                <a:solidFill>
                  <a:schemeClr val="bg1"/>
                </a:solidFill>
              </a:rPr>
              <a:t>We can better understand our </a:t>
            </a:r>
            <a:r>
              <a:rPr lang="en-US" sz="2400" b="1" dirty="0">
                <a:solidFill>
                  <a:srgbClr val="0070C0"/>
                </a:solidFill>
              </a:rPr>
              <a:t>identity</a:t>
            </a:r>
            <a:r>
              <a:rPr lang="en-US" sz="2400" b="1" dirty="0"/>
              <a:t> </a:t>
            </a:r>
            <a:r>
              <a:rPr lang="en-US" sz="2400" b="1" dirty="0">
                <a:solidFill>
                  <a:schemeClr val="bg1"/>
                </a:solidFill>
              </a:rPr>
              <a:t>&amp; </a:t>
            </a:r>
            <a:r>
              <a:rPr lang="en-US" sz="2400" b="1" dirty="0">
                <a:solidFill>
                  <a:srgbClr val="0070C0"/>
                </a:solidFill>
              </a:rPr>
              <a:t>dynamics</a:t>
            </a:r>
          </a:p>
          <a:p>
            <a:pPr>
              <a:buFont typeface="Courier New" panose="02070309020205020404" pitchFamily="49" charset="0"/>
              <a:buChar char="o"/>
            </a:pPr>
            <a:endParaRPr lang="en-US" sz="2400" b="1" dirty="0"/>
          </a:p>
        </p:txBody>
      </p:sp>
    </p:spTree>
    <p:extLst>
      <p:ext uri="{BB962C8B-B14F-4D97-AF65-F5344CB8AC3E}">
        <p14:creationId xmlns:p14="http://schemas.microsoft.com/office/powerpoint/2010/main" val="1637708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278"/>
          <a:stretch/>
        </p:blipFill>
        <p:spPr>
          <a:xfrm>
            <a:off x="1143000" y="21431"/>
            <a:ext cx="6858000" cy="4614863"/>
          </a:xfrm>
          <a:prstGeom prst="rect">
            <a:avLst/>
          </a:prstGeom>
        </p:spPr>
      </p:pic>
    </p:spTree>
    <p:extLst>
      <p:ext uri="{BB962C8B-B14F-4D97-AF65-F5344CB8AC3E}">
        <p14:creationId xmlns:p14="http://schemas.microsoft.com/office/powerpoint/2010/main" val="13708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148"/>
          <a:stretch/>
        </p:blipFill>
        <p:spPr>
          <a:xfrm>
            <a:off x="0" y="0"/>
            <a:ext cx="9144000" cy="4724400"/>
          </a:xfrm>
          <a:prstGeom prst="rect">
            <a:avLst/>
          </a:prstGeom>
        </p:spPr>
      </p:pic>
      <p:sp>
        <p:nvSpPr>
          <p:cNvPr id="4" name="Content Placeholder 3"/>
          <p:cNvSpPr>
            <a:spLocks noGrp="1"/>
          </p:cNvSpPr>
          <p:nvPr>
            <p:ph type="body" sz="quarter" idx="4294967295"/>
          </p:nvPr>
        </p:nvSpPr>
        <p:spPr>
          <a:xfrm>
            <a:off x="0" y="165100"/>
            <a:ext cx="8181975" cy="687388"/>
          </a:xfrm>
          <a:prstGeom prst="rect">
            <a:avLst/>
          </a:prstGeom>
          <a:solidFill>
            <a:schemeClr val="tx1"/>
          </a:solidFill>
        </p:spPr>
        <p:txBody>
          <a:bodyPr/>
          <a:lstStyle/>
          <a:p>
            <a:r>
              <a:rPr lang="en-US" sz="2400" dirty="0">
                <a:solidFill>
                  <a:schemeClr val="bg1"/>
                </a:solidFill>
                <a:latin typeface="Arial" pitchFamily="34" charset="0"/>
                <a:cs typeface="Arial" pitchFamily="34" charset="0"/>
              </a:rPr>
              <a:t>Why?</a:t>
            </a:r>
            <a:endParaRPr lang="en-US" sz="2400" dirty="0"/>
          </a:p>
        </p:txBody>
      </p:sp>
      <p:sp>
        <p:nvSpPr>
          <p:cNvPr id="2" name="Text Placeholder 1"/>
          <p:cNvSpPr>
            <a:spLocks noGrp="1"/>
          </p:cNvSpPr>
          <p:nvPr>
            <p:ph type="body" sz="quarter" idx="4294967295"/>
          </p:nvPr>
        </p:nvSpPr>
        <p:spPr>
          <a:xfrm>
            <a:off x="0" y="1701800"/>
            <a:ext cx="8551863" cy="2201863"/>
          </a:xfrm>
          <a:prstGeom prst="rect">
            <a:avLst/>
          </a:prstGeom>
          <a:solidFill>
            <a:schemeClr val="tx1"/>
          </a:solidFill>
        </p:spPr>
        <p:txBody>
          <a:bodyPr/>
          <a:lstStyle/>
          <a:p>
            <a:pPr marL="346075" lvl="1" indent="-342900">
              <a:buFont typeface="Courier New" panose="02070309020205020404" pitchFamily="49" charset="0"/>
              <a:buChar char="o"/>
            </a:pPr>
            <a:r>
              <a:rPr lang="en-US" sz="2000" b="1" dirty="0">
                <a:solidFill>
                  <a:schemeClr val="bg1"/>
                </a:solidFill>
                <a:latin typeface="Arial" pitchFamily="34" charset="0"/>
                <a:cs typeface="Arial" pitchFamily="34" charset="0"/>
              </a:rPr>
              <a:t>Identify users’ expectations of services &amp; systems</a:t>
            </a:r>
          </a:p>
          <a:p>
            <a:pPr marL="346075" lvl="1" indent="-342900">
              <a:buFont typeface="Courier New" panose="02070309020205020404" pitchFamily="49" charset="0"/>
              <a:buChar char="o"/>
            </a:pPr>
            <a:r>
              <a:rPr lang="en-GB" sz="2000" b="1" dirty="0">
                <a:solidFill>
                  <a:schemeClr val="bg1"/>
                </a:solidFill>
                <a:latin typeface="Arial" pitchFamily="34" charset="0"/>
                <a:cs typeface="Arial" pitchFamily="34" charset="0"/>
              </a:rPr>
              <a:t>Position the role of the library within the individuals’ workflows &amp;  information-seeking patterns </a:t>
            </a:r>
          </a:p>
          <a:p>
            <a:pPr marL="346075" lvl="1" indent="-342900">
              <a:buFont typeface="Courier New" panose="02070309020205020404" pitchFamily="49" charset="0"/>
              <a:buChar char="o"/>
            </a:pPr>
            <a:r>
              <a:rPr lang="en-US" sz="2000" b="1" dirty="0">
                <a:solidFill>
                  <a:schemeClr val="bg1"/>
                </a:solidFill>
                <a:latin typeface="Arial" pitchFamily="34" charset="0"/>
                <a:cs typeface="Arial" pitchFamily="34" charset="0"/>
              </a:rPr>
              <a:t>Influence library’s </a:t>
            </a:r>
            <a:r>
              <a:rPr lang="en-GB" sz="2000" b="1" dirty="0">
                <a:solidFill>
                  <a:schemeClr val="bg1"/>
                </a:solidFill>
                <a:latin typeface="Arial" pitchFamily="34" charset="0"/>
                <a:cs typeface="Arial" pitchFamily="34" charset="0"/>
              </a:rPr>
              <a:t>design &amp; delivery of physical spaces &amp; digital platforms &amp; services</a:t>
            </a:r>
          </a:p>
          <a:p>
            <a:pPr marL="346075" lvl="1" indent="-342900">
              <a:buFont typeface="Courier New" panose="02070309020205020404" pitchFamily="49" charset="0"/>
              <a:buChar char="o"/>
            </a:pPr>
            <a:r>
              <a:rPr lang="en-GB" sz="2000" b="1" dirty="0">
                <a:solidFill>
                  <a:schemeClr val="bg1"/>
                </a:solidFill>
                <a:latin typeface="Arial" pitchFamily="34" charset="0"/>
                <a:cs typeface="Arial" pitchFamily="34" charset="0"/>
              </a:rPr>
              <a:t>Investigate &amp; describe user-owned digital literacies</a:t>
            </a:r>
            <a:endParaRPr lang="en-US" sz="2000" b="1" dirty="0"/>
          </a:p>
        </p:txBody>
      </p:sp>
    </p:spTree>
    <p:extLst>
      <p:ext uri="{BB962C8B-B14F-4D97-AF65-F5344CB8AC3E}">
        <p14:creationId xmlns:p14="http://schemas.microsoft.com/office/powerpoint/2010/main" val="1719409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9495"/>
          <a:stretch/>
        </p:blipFill>
        <p:spPr>
          <a:xfrm>
            <a:off x="0" y="-32657"/>
            <a:ext cx="9144000" cy="4723078"/>
          </a:xfrm>
          <a:prstGeom prst="rect">
            <a:avLst/>
          </a:prstGeom>
        </p:spPr>
      </p:pic>
      <p:sp>
        <p:nvSpPr>
          <p:cNvPr id="6" name="Text Placeholder 5"/>
          <p:cNvSpPr>
            <a:spLocks noGrp="1"/>
          </p:cNvSpPr>
          <p:nvPr>
            <p:ph type="body" sz="quarter" idx="4294967295"/>
          </p:nvPr>
        </p:nvSpPr>
        <p:spPr>
          <a:xfrm>
            <a:off x="0" y="165100"/>
            <a:ext cx="8181975" cy="687388"/>
          </a:xfrm>
          <a:prstGeom prst="rect">
            <a:avLst/>
          </a:prstGeom>
          <a:solidFill>
            <a:schemeClr val="tx1"/>
          </a:solidFill>
        </p:spPr>
        <p:txBody>
          <a:bodyPr>
            <a:noAutofit/>
          </a:bodyPr>
          <a:lstStyle/>
          <a:p>
            <a:r>
              <a:rPr lang="en-US" sz="2400" dirty="0">
                <a:solidFill>
                  <a:schemeClr val="bg1"/>
                </a:solidFill>
              </a:rPr>
              <a:t>So What?</a:t>
            </a:r>
          </a:p>
        </p:txBody>
      </p:sp>
      <p:sp>
        <p:nvSpPr>
          <p:cNvPr id="7" name="Text Placeholder 6"/>
          <p:cNvSpPr>
            <a:spLocks noGrp="1"/>
          </p:cNvSpPr>
          <p:nvPr>
            <p:ph type="body" sz="quarter" idx="4294967295"/>
          </p:nvPr>
        </p:nvSpPr>
        <p:spPr>
          <a:xfrm>
            <a:off x="2947988" y="2027238"/>
            <a:ext cx="6196012" cy="2044700"/>
          </a:xfrm>
          <a:prstGeom prst="rect">
            <a:avLst/>
          </a:prstGeom>
          <a:solidFill>
            <a:schemeClr val="tx1"/>
          </a:solidFill>
        </p:spPr>
        <p:txBody>
          <a:bodyPr>
            <a:noAutofit/>
          </a:bodyPr>
          <a:lstStyle/>
          <a:p>
            <a:pPr>
              <a:buFont typeface="Courier New" panose="02070309020205020404" pitchFamily="49" charset="0"/>
              <a:buChar char="o"/>
            </a:pPr>
            <a:r>
              <a:rPr lang="en-US" sz="2400" b="1" dirty="0">
                <a:solidFill>
                  <a:schemeClr val="bg1"/>
                </a:solidFill>
              </a:rPr>
              <a:t>Identify how target audiences </a:t>
            </a:r>
          </a:p>
          <a:p>
            <a:pPr lvl="1">
              <a:buFont typeface="Courier New" panose="02070309020205020404" pitchFamily="49" charset="0"/>
              <a:buChar char="o"/>
            </a:pPr>
            <a:r>
              <a:rPr lang="en-US" sz="2200" b="1" dirty="0">
                <a:solidFill>
                  <a:schemeClr val="bg1"/>
                </a:solidFill>
              </a:rPr>
              <a:t>Engage with technology</a:t>
            </a:r>
          </a:p>
          <a:p>
            <a:pPr lvl="1">
              <a:buFont typeface="Courier New" panose="02070309020205020404" pitchFamily="49" charset="0"/>
              <a:buChar char="o"/>
            </a:pPr>
            <a:r>
              <a:rPr lang="en-US" sz="2200" b="1" dirty="0">
                <a:solidFill>
                  <a:schemeClr val="bg1"/>
                </a:solidFill>
              </a:rPr>
              <a:t>Discover &amp; access information</a:t>
            </a:r>
          </a:p>
          <a:p>
            <a:pPr>
              <a:buFont typeface="Courier New" panose="02070309020205020404" pitchFamily="49" charset="0"/>
              <a:buChar char="o"/>
            </a:pPr>
            <a:r>
              <a:rPr lang="en-US" sz="2400" b="1" dirty="0">
                <a:solidFill>
                  <a:schemeClr val="bg1"/>
                </a:solidFill>
              </a:rPr>
              <a:t>Modify &amp; develop services &amp; systems </a:t>
            </a:r>
          </a:p>
        </p:txBody>
      </p:sp>
    </p:spTree>
    <p:extLst>
      <p:ext uri="{BB962C8B-B14F-4D97-AF65-F5344CB8AC3E}">
        <p14:creationId xmlns:p14="http://schemas.microsoft.com/office/powerpoint/2010/main" val="135573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02" t="9228" r="1731" b="3351"/>
          <a:stretch/>
        </p:blipFill>
        <p:spPr>
          <a:xfrm>
            <a:off x="381841" y="-32083"/>
            <a:ext cx="8373979" cy="4719086"/>
          </a:xfrm>
          <a:prstGeom prst="rect">
            <a:avLst/>
          </a:prstGeom>
        </p:spPr>
      </p:pic>
    </p:spTree>
    <p:extLst>
      <p:ext uri="{BB962C8B-B14F-4D97-AF65-F5344CB8AC3E}">
        <p14:creationId xmlns:p14="http://schemas.microsoft.com/office/powerpoint/2010/main" val="1354813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11378" t="13767" r="36392" b="39019"/>
          <a:stretch/>
        </p:blipFill>
        <p:spPr>
          <a:xfrm>
            <a:off x="667192" y="120133"/>
            <a:ext cx="7809745" cy="4450712"/>
          </a:xfrm>
          <a:prstGeom prst="rect">
            <a:avLst/>
          </a:prstGeom>
        </p:spPr>
      </p:pic>
      <p:sp>
        <p:nvSpPr>
          <p:cNvPr id="7" name="Isosceles Triangle 6"/>
          <p:cNvSpPr/>
          <p:nvPr/>
        </p:nvSpPr>
        <p:spPr>
          <a:xfrm rot="5400000">
            <a:off x="3976378" y="1659926"/>
            <a:ext cx="1573496" cy="1311639"/>
          </a:xfrm>
          <a:prstGeom prst="triangl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4294967295"/>
          </p:nvPr>
        </p:nvSpPr>
        <p:spPr>
          <a:xfrm>
            <a:off x="4107306" y="2007413"/>
            <a:ext cx="1024702" cy="576616"/>
          </a:xfrm>
          <a:prstGeom prst="rect">
            <a:avLst/>
          </a:prstGeom>
          <a:noFill/>
          <a:ln>
            <a:noFill/>
          </a:ln>
          <a:effectLst>
            <a:outerShdw blurRad="50800" dist="38100" algn="l" rotWithShape="0">
              <a:prstClr val="black">
                <a:alpha val="40000"/>
              </a:prstClr>
            </a:outerShdw>
          </a:effectLst>
        </p:spPr>
        <p:txBody>
          <a:bodyPr/>
          <a:lstStyle/>
          <a:p>
            <a:pPr marL="0" indent="0">
              <a:buNone/>
            </a:pPr>
            <a:r>
              <a:rPr lang="en-US" u="sng" dirty="0">
                <a:hlinkClick r:id="rId4"/>
              </a:rPr>
              <a:t>Play</a:t>
            </a:r>
            <a:endParaRPr lang="en-US" u="sng" dirty="0"/>
          </a:p>
          <a:p>
            <a:pPr marL="0" indent="0">
              <a:buNone/>
            </a:pPr>
            <a:endParaRPr lang="en-US" dirty="0"/>
          </a:p>
        </p:txBody>
      </p:sp>
    </p:spTree>
    <p:extLst>
      <p:ext uri="{BB962C8B-B14F-4D97-AF65-F5344CB8AC3E}">
        <p14:creationId xmlns:p14="http://schemas.microsoft.com/office/powerpoint/2010/main" val="1702152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0" y="165100"/>
            <a:ext cx="8181975" cy="687388"/>
          </a:xfrm>
          <a:prstGeom prst="rect">
            <a:avLst/>
          </a:prstGeom>
        </p:spPr>
        <p:txBody>
          <a:bodyPr/>
          <a:lstStyle/>
          <a:p>
            <a:r>
              <a:rPr lang="en-US" dirty="0"/>
              <a:t>http://oc.lc/vrmap</a:t>
            </a:r>
          </a:p>
        </p:txBody>
      </p:sp>
      <p:pic>
        <p:nvPicPr>
          <p:cNvPr id="4" name="Picture 3"/>
          <p:cNvPicPr>
            <a:picLocks noChangeAspect="1"/>
          </p:cNvPicPr>
          <p:nvPr/>
        </p:nvPicPr>
        <p:blipFill>
          <a:blip r:embed="rId3"/>
          <a:stretch>
            <a:fillRect/>
          </a:stretch>
        </p:blipFill>
        <p:spPr>
          <a:xfrm>
            <a:off x="340786" y="1135063"/>
            <a:ext cx="4920846" cy="33734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0671" y="2722858"/>
            <a:ext cx="1376581" cy="1785642"/>
          </a:xfrm>
          <a:prstGeom prst="rect">
            <a:avLst/>
          </a:prstGeom>
        </p:spPr>
      </p:pic>
      <p:sp>
        <p:nvSpPr>
          <p:cNvPr id="6" name="Cloud Callout 5"/>
          <p:cNvSpPr/>
          <p:nvPr/>
        </p:nvSpPr>
        <p:spPr>
          <a:xfrm>
            <a:off x="5880100" y="343304"/>
            <a:ext cx="2899834" cy="1714096"/>
          </a:xfrm>
          <a:prstGeom prst="cloudCallout">
            <a:avLst>
              <a:gd name="adj1" fmla="val -5455"/>
              <a:gd name="adj2" fmla="val 82727"/>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Comic Sans MS" panose="030F0702030302020204" pitchFamily="66" charset="0"/>
            </a:endParaRPr>
          </a:p>
        </p:txBody>
      </p:sp>
      <p:pic>
        <p:nvPicPr>
          <p:cNvPr id="7" name="Picture 6"/>
          <p:cNvPicPr>
            <a:picLocks noChangeAspect="1"/>
          </p:cNvPicPr>
          <p:nvPr/>
        </p:nvPicPr>
        <p:blipFill>
          <a:blip r:embed="rId5"/>
          <a:stretch>
            <a:fillRect/>
          </a:stretch>
        </p:blipFill>
        <p:spPr>
          <a:xfrm>
            <a:off x="6351236" y="1057675"/>
            <a:ext cx="1695450" cy="304800"/>
          </a:xfrm>
          <a:prstGeom prst="rect">
            <a:avLst/>
          </a:prstGeom>
        </p:spPr>
      </p:pic>
    </p:spTree>
    <p:extLst>
      <p:ext uri="{BB962C8B-B14F-4D97-AF65-F5344CB8AC3E}">
        <p14:creationId xmlns:p14="http://schemas.microsoft.com/office/powerpoint/2010/main" val="490970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References</a:t>
            </a:r>
          </a:p>
        </p:txBody>
      </p:sp>
      <p:sp>
        <p:nvSpPr>
          <p:cNvPr id="3" name="Text Placeholder 2"/>
          <p:cNvSpPr>
            <a:spLocks noGrp="1"/>
          </p:cNvSpPr>
          <p:nvPr>
            <p:ph type="body" sz="quarter" idx="14"/>
          </p:nvPr>
        </p:nvSpPr>
        <p:spPr/>
        <p:txBody>
          <a:bodyPr/>
          <a:lstStyle/>
          <a:p>
            <a:pPr marL="0" lvl="2" indent="0" defTabSz="466435">
              <a:buNone/>
              <a:defRPr/>
            </a:pPr>
            <a:r>
              <a:rPr lang="en-US" sz="1400" dirty="0" err="1">
                <a:latin typeface="Arial" pitchFamily="34" charset="0"/>
                <a:cs typeface="Arial" pitchFamily="34" charset="0"/>
              </a:rPr>
              <a:t>Connaway</a:t>
            </a:r>
            <a:r>
              <a:rPr lang="en-US" sz="1400" dirty="0">
                <a:latin typeface="Arial" pitchFamily="34" charset="0"/>
                <a:cs typeface="Arial" pitchFamily="34" charset="0"/>
              </a:rPr>
              <a:t>, Lynn S., David White, and Donna </a:t>
            </a:r>
            <a:r>
              <a:rPr lang="en-US" sz="1400" dirty="0" err="1">
                <a:latin typeface="Arial" pitchFamily="34" charset="0"/>
                <a:cs typeface="Arial" pitchFamily="34" charset="0"/>
              </a:rPr>
              <a:t>Lanclos</a:t>
            </a:r>
            <a:r>
              <a:rPr lang="en-US" sz="1400" dirty="0">
                <a:latin typeface="Arial" pitchFamily="34" charset="0"/>
                <a:cs typeface="Arial" pitchFamily="34" charset="0"/>
              </a:rPr>
              <a:t>. 2011. “Visitors and Residents: What motivates engagement with the digital information environment?” </a:t>
            </a:r>
            <a:r>
              <a:rPr lang="en-US" sz="1400" i="1" dirty="0">
                <a:latin typeface="Arial" pitchFamily="34" charset="0"/>
                <a:cs typeface="Arial" pitchFamily="34" charset="0"/>
              </a:rPr>
              <a:t>Proceedings of the 74</a:t>
            </a:r>
            <a:r>
              <a:rPr lang="en-US" sz="1400" i="1" baseline="30000" dirty="0">
                <a:latin typeface="Arial" pitchFamily="34" charset="0"/>
                <a:cs typeface="Arial" pitchFamily="34" charset="0"/>
              </a:rPr>
              <a:t>th</a:t>
            </a:r>
            <a:r>
              <a:rPr lang="en-US" sz="1400" i="1" dirty="0">
                <a:latin typeface="Arial" pitchFamily="34" charset="0"/>
                <a:cs typeface="Arial" pitchFamily="34" charset="0"/>
              </a:rPr>
              <a:t> ASIS&amp;T Annual Meeting</a:t>
            </a:r>
            <a:r>
              <a:rPr lang="en-US" sz="1400" dirty="0">
                <a:latin typeface="Arial" pitchFamily="34" charset="0"/>
                <a:cs typeface="Arial" pitchFamily="34" charset="0"/>
              </a:rPr>
              <a:t> 48: 1-7. </a:t>
            </a:r>
          </a:p>
          <a:p>
            <a:pPr marL="0" lvl="2" indent="0" defTabSz="466435">
              <a:buNone/>
              <a:defRPr/>
            </a:pPr>
            <a:r>
              <a:rPr lang="en-US" sz="1400" dirty="0" err="1">
                <a:latin typeface="Arial" pitchFamily="34" charset="0"/>
                <a:cs typeface="Arial" pitchFamily="34" charset="0"/>
              </a:rPr>
              <a:t>Connaway</a:t>
            </a:r>
            <a:r>
              <a:rPr lang="en-US" sz="1400" dirty="0">
                <a:latin typeface="Arial" pitchFamily="34" charset="0"/>
                <a:cs typeface="Arial" pitchFamily="34" charset="0"/>
              </a:rPr>
              <a:t>, Lynn </a:t>
            </a:r>
            <a:r>
              <a:rPr lang="en-US" sz="1400" dirty="0" err="1">
                <a:latin typeface="Arial" pitchFamily="34" charset="0"/>
                <a:cs typeface="Arial" pitchFamily="34" charset="0"/>
              </a:rPr>
              <a:t>Silipigni</a:t>
            </a:r>
            <a:r>
              <a:rPr lang="en-US" sz="1400" dirty="0">
                <a:latin typeface="Arial" pitchFamily="34" charset="0"/>
                <a:cs typeface="Arial" pitchFamily="34" charset="0"/>
              </a:rPr>
              <a:t>, Donna </a:t>
            </a:r>
            <a:r>
              <a:rPr lang="en-US" sz="1400" dirty="0" err="1">
                <a:latin typeface="Arial" pitchFamily="34" charset="0"/>
                <a:cs typeface="Arial" pitchFamily="34" charset="0"/>
              </a:rPr>
              <a:t>Lanclos</a:t>
            </a:r>
            <a:r>
              <a:rPr lang="en-US" sz="1400" dirty="0">
                <a:latin typeface="Arial" pitchFamily="34" charset="0"/>
                <a:cs typeface="Arial" pitchFamily="34" charset="0"/>
              </a:rPr>
              <a:t>, and Erin M. Hood. 2013. “‘I find Google a lot easier than going to the library website.’ Imagine Ways to Innovate and Inspire Students to Use the Academic Library.” </a:t>
            </a:r>
            <a:r>
              <a:rPr lang="en-US" sz="1400" i="1" dirty="0">
                <a:latin typeface="Arial" pitchFamily="34" charset="0"/>
                <a:cs typeface="Arial" pitchFamily="34" charset="0"/>
              </a:rPr>
              <a:t>Proceedings of the Association of College &amp; Research Libraries (ACRL) 2013 conference, April 10-13, 2013, Indianapolis, IN.</a:t>
            </a:r>
            <a:r>
              <a:rPr lang="en-US" sz="1400" dirty="0">
                <a:latin typeface="Arial" pitchFamily="34" charset="0"/>
                <a:cs typeface="Arial" pitchFamily="34" charset="0"/>
              </a:rPr>
              <a:t> </a:t>
            </a:r>
            <a:r>
              <a:rPr lang="en-US" sz="1400" u="sng" dirty="0">
                <a:latin typeface="Arial" pitchFamily="34" charset="0"/>
                <a:cs typeface="Arial" pitchFamily="34" charset="0"/>
                <a:hlinkClick r:id="rId3"/>
              </a:rPr>
              <a:t>http://www.ala.org/acrl/sites/ala.org.acrl/files/content/conferences/confsandpreconfs/2013/papers/Connaway_Google.pdf</a:t>
            </a:r>
            <a:r>
              <a:rPr lang="en-US" sz="1400" dirty="0">
                <a:latin typeface="Arial" pitchFamily="34" charset="0"/>
                <a:cs typeface="Arial" pitchFamily="34" charset="0"/>
              </a:rPr>
              <a:t>.</a:t>
            </a:r>
          </a:p>
          <a:p>
            <a:pPr marL="0" lvl="2" indent="0" defTabSz="466435">
              <a:buNone/>
              <a:defRPr/>
            </a:pPr>
            <a:r>
              <a:rPr lang="en-US" sz="1400" dirty="0">
                <a:latin typeface="Arial" pitchFamily="34" charset="0"/>
                <a:cs typeface="Arial" pitchFamily="34" charset="0"/>
              </a:rPr>
              <a:t>White, David S., and Lynn </a:t>
            </a:r>
            <a:r>
              <a:rPr lang="en-US" sz="1400" dirty="0" err="1">
                <a:latin typeface="Arial" pitchFamily="34" charset="0"/>
                <a:cs typeface="Arial" pitchFamily="34" charset="0"/>
              </a:rPr>
              <a:t>Silipigni</a:t>
            </a:r>
            <a:r>
              <a:rPr lang="en-US" sz="1400" dirty="0">
                <a:latin typeface="Arial" pitchFamily="34" charset="0"/>
                <a:cs typeface="Arial" pitchFamily="34" charset="0"/>
              </a:rPr>
              <a:t> </a:t>
            </a:r>
            <a:r>
              <a:rPr lang="en-US" sz="1400" dirty="0" err="1">
                <a:latin typeface="Arial" pitchFamily="34" charset="0"/>
                <a:cs typeface="Arial" pitchFamily="34" charset="0"/>
              </a:rPr>
              <a:t>Connaway</a:t>
            </a:r>
            <a:r>
              <a:rPr lang="en-US" sz="1400" dirty="0">
                <a:latin typeface="Arial" pitchFamily="34" charset="0"/>
                <a:cs typeface="Arial" pitchFamily="34" charset="0"/>
              </a:rPr>
              <a:t>. 2011-2014. </a:t>
            </a:r>
            <a:r>
              <a:rPr lang="en-US" sz="1400" i="1" dirty="0">
                <a:latin typeface="Arial" pitchFamily="34" charset="0"/>
                <a:cs typeface="Arial" pitchFamily="34" charset="0"/>
              </a:rPr>
              <a:t>Visitors &amp; Residents: What Motivates Engagement with the Digital Information Environment.</a:t>
            </a:r>
            <a:r>
              <a:rPr lang="en-US" sz="1400" dirty="0">
                <a:latin typeface="Arial" pitchFamily="34" charset="0"/>
                <a:cs typeface="Arial" pitchFamily="34" charset="0"/>
              </a:rPr>
              <a:t> Funded by JISC, OCLC, and Oxford University. </a:t>
            </a:r>
            <a:r>
              <a:rPr lang="en-US" sz="1400" u="sng" dirty="0">
                <a:latin typeface="Arial" pitchFamily="34" charset="0"/>
                <a:cs typeface="Arial" pitchFamily="34" charset="0"/>
                <a:hlinkClick r:id="rId4"/>
              </a:rPr>
              <a:t>http://www.oclc.org/research/activities/vandr/</a:t>
            </a:r>
            <a:r>
              <a:rPr lang="en-US" sz="1400" dirty="0">
                <a:latin typeface="Arial" pitchFamily="34" charset="0"/>
                <a:cs typeface="Arial" pitchFamily="34" charset="0"/>
              </a:rPr>
              <a:t>.</a:t>
            </a:r>
          </a:p>
          <a:p>
            <a:pPr marL="0" indent="0">
              <a:buNone/>
            </a:pPr>
            <a:endParaRPr lang="en-US" dirty="0"/>
          </a:p>
        </p:txBody>
      </p:sp>
    </p:spTree>
    <p:extLst>
      <p:ext uri="{BB962C8B-B14F-4D97-AF65-F5344CB8AC3E}">
        <p14:creationId xmlns:p14="http://schemas.microsoft.com/office/powerpoint/2010/main" val="15333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7394F5-AD6F-4290-9644-58B7189507C4}"/>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E333F025-7D91-47F3-B8E2-76E40F05C3FC}"/>
              </a:ext>
            </a:extLst>
          </p:cNvPr>
          <p:cNvSpPr>
            <a:spLocks noGrp="1"/>
          </p:cNvSpPr>
          <p:nvPr>
            <p:ph type="body" sz="quarter" idx="14"/>
          </p:nvPr>
        </p:nvSpPr>
        <p:spPr/>
        <p:txBody>
          <a:bodyPr/>
          <a:lstStyle/>
          <a:p>
            <a:pPr marL="457200" indent="-457200">
              <a:buNone/>
            </a:pPr>
            <a:r>
              <a:rPr lang="en-US" sz="1400" b="1" dirty="0"/>
              <a:t>Slide 3: Image: http://www.flickr.com/photos/31442459@N00/7648151218 by Wesley Fryer / CC BY 2.0  </a:t>
            </a:r>
          </a:p>
          <a:p>
            <a:pPr marL="457200" indent="-457200">
              <a:buNone/>
            </a:pPr>
            <a:r>
              <a:rPr lang="en-US" sz="1400" b="1" dirty="0"/>
              <a:t>Slide 4: Image: http://www.flickr.com/photos/15216811@N06/8521338394 by N </a:t>
            </a:r>
            <a:r>
              <a:rPr lang="en-US" sz="1400" b="1" dirty="0" err="1"/>
              <a:t>i</a:t>
            </a:r>
            <a:r>
              <a:rPr lang="en-US" sz="1400" b="1" dirty="0"/>
              <a:t> c o l a / CC BY 2.0</a:t>
            </a:r>
          </a:p>
          <a:p>
            <a:pPr marL="457200" indent="-457200">
              <a:buNone/>
            </a:pPr>
            <a:r>
              <a:rPr lang="en-US" sz="1400" b="1" dirty="0"/>
              <a:t>Slide 80: Image: https://www.flickr.com/photos/alanandanders/2218071833/ by Alan Lam / CC BY-ND 2.0  </a:t>
            </a:r>
          </a:p>
          <a:p>
            <a:pPr marL="457200" indent="-457200">
              <a:buNone/>
            </a:pPr>
            <a:r>
              <a:rPr lang="en-US" sz="1400" b="1" dirty="0"/>
              <a:t>Slide 81: Image: https://www.flickr.com/photos/thomashawk/2318784624/ by Thomas Hawk / CC BY-NC 2.0  </a:t>
            </a:r>
          </a:p>
          <a:p>
            <a:pPr marL="457200" indent="-457200">
              <a:buNone/>
            </a:pPr>
            <a:r>
              <a:rPr lang="en-US" sz="1400" b="1" dirty="0"/>
              <a:t>Slide 82: Image: Wikipedia contributors. "Digital Visitor and Resident." </a:t>
            </a:r>
            <a:r>
              <a:rPr lang="en-US" sz="1400" b="1" i="1" dirty="0"/>
              <a:t>Wikipedia, The Free Encyclopedia. </a:t>
            </a:r>
            <a:r>
              <a:rPr lang="en-US" sz="1400" b="1" dirty="0"/>
              <a:t>https://en.wikipedia.org/wiki/Digital_Visitor_and_Resident.</a:t>
            </a:r>
          </a:p>
          <a:p>
            <a:pPr marL="457200" indent="-457200">
              <a:buNone/>
            </a:pPr>
            <a:r>
              <a:rPr lang="en-US" sz="1400" b="1" dirty="0"/>
              <a:t>Slide 88: Image: https://www.flickr.com/photos/scatteredashes/5844154762/ by Scipio / CC BY-NC 2.0</a:t>
            </a:r>
          </a:p>
          <a:p>
            <a:pPr marL="457200" indent="-457200"/>
            <a:endParaRPr lang="en-US" sz="1400" b="1" dirty="0"/>
          </a:p>
        </p:txBody>
      </p:sp>
    </p:spTree>
    <p:extLst>
      <p:ext uri="{BB962C8B-B14F-4D97-AF65-F5344CB8AC3E}">
        <p14:creationId xmlns:p14="http://schemas.microsoft.com/office/powerpoint/2010/main" val="36530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4048" y="534701"/>
            <a:ext cx="3924999" cy="781050"/>
          </a:xfrm>
        </p:spPr>
        <p:txBody>
          <a:bodyPr/>
          <a:lstStyle/>
          <a:p>
            <a:r>
              <a:rPr lang="en-US" sz="4800" dirty="0"/>
              <a:t>Thank You!</a:t>
            </a:r>
          </a:p>
        </p:txBody>
      </p:sp>
      <p:sp>
        <p:nvSpPr>
          <p:cNvPr id="3" name="Text Placeholder 2"/>
          <p:cNvSpPr>
            <a:spLocks noGrp="1"/>
          </p:cNvSpPr>
          <p:nvPr>
            <p:ph type="body" sz="quarter" idx="11"/>
          </p:nvPr>
        </p:nvSpPr>
        <p:spPr>
          <a:xfrm>
            <a:off x="384048" y="1570043"/>
            <a:ext cx="4148386" cy="304289"/>
          </a:xfrm>
        </p:spPr>
        <p:txBody>
          <a:bodyPr>
            <a:noAutofit/>
          </a:bodyPr>
          <a:lstStyle/>
          <a:p>
            <a:r>
              <a:rPr lang="en-US" sz="2000" dirty="0"/>
              <a:t>Lynn </a:t>
            </a:r>
            <a:r>
              <a:rPr lang="en-US" sz="2000" dirty="0" err="1"/>
              <a:t>Silipigni</a:t>
            </a:r>
            <a:r>
              <a:rPr lang="en-US" sz="2000" dirty="0"/>
              <a:t> </a:t>
            </a:r>
            <a:r>
              <a:rPr lang="en-US" sz="2000" dirty="0" err="1"/>
              <a:t>Connaway</a:t>
            </a:r>
            <a:r>
              <a:rPr lang="en-US" sz="2000" dirty="0"/>
              <a:t>, PhD</a:t>
            </a:r>
          </a:p>
          <a:p>
            <a:endParaRPr lang="en-US" sz="2200" dirty="0"/>
          </a:p>
        </p:txBody>
      </p:sp>
      <p:sp>
        <p:nvSpPr>
          <p:cNvPr id="4" name="Text Placeholder 3"/>
          <p:cNvSpPr>
            <a:spLocks noGrp="1"/>
          </p:cNvSpPr>
          <p:nvPr>
            <p:ph type="body" sz="quarter" idx="12"/>
          </p:nvPr>
        </p:nvSpPr>
        <p:spPr>
          <a:xfrm>
            <a:off x="384048" y="1874332"/>
            <a:ext cx="4148386" cy="1942756"/>
          </a:xfrm>
        </p:spPr>
        <p:txBody>
          <a:bodyPr>
            <a:noAutofit/>
          </a:bodyPr>
          <a:lstStyle/>
          <a:p>
            <a:r>
              <a:rPr lang="en-US" sz="2000" dirty="0">
                <a:hlinkClick r:id="rId3"/>
              </a:rPr>
              <a:t>connawal@oclc.org</a:t>
            </a:r>
            <a:endParaRPr lang="en-US" sz="2000" dirty="0"/>
          </a:p>
          <a:p>
            <a:r>
              <a:rPr lang="en-US" sz="2000" dirty="0"/>
              <a:t>@</a:t>
            </a:r>
            <a:r>
              <a:rPr lang="en-US" sz="2000" dirty="0" err="1"/>
              <a:t>LynnConnaway</a:t>
            </a:r>
            <a:endParaRPr lang="en-US" sz="2000" dirty="0"/>
          </a:p>
          <a:p>
            <a:endParaRPr lang="en-US" sz="2000" dirty="0"/>
          </a:p>
          <a:p>
            <a:r>
              <a:rPr lang="en-US" sz="2000" b="1" dirty="0"/>
              <a:t>William Harvey, PhD</a:t>
            </a:r>
          </a:p>
          <a:p>
            <a:r>
              <a:rPr lang="en-US" sz="2000" dirty="0"/>
              <a:t>harveyw@oclc.org</a:t>
            </a:r>
          </a:p>
          <a:p>
            <a:endParaRPr lang="en-US" sz="2000" dirty="0"/>
          </a:p>
          <a:p>
            <a:endParaRPr lang="en-US" sz="2000" dirty="0"/>
          </a:p>
        </p:txBody>
      </p:sp>
    </p:spTree>
    <p:extLst>
      <p:ext uri="{BB962C8B-B14F-4D97-AF65-F5344CB8AC3E}">
        <p14:creationId xmlns:p14="http://schemas.microsoft.com/office/powerpoint/2010/main" val="208172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576"/>
            <a:ext cx="9144000" cy="4718229"/>
          </a:xfrm>
          <a:prstGeom prst="rect">
            <a:avLst/>
          </a:prstGeom>
        </p:spPr>
      </p:pic>
      <p:sp>
        <p:nvSpPr>
          <p:cNvPr id="12" name="Text Placeholder 11"/>
          <p:cNvSpPr>
            <a:spLocks noGrp="1"/>
          </p:cNvSpPr>
          <p:nvPr>
            <p:ph type="body" sz="quarter" idx="13"/>
          </p:nvPr>
        </p:nvSpPr>
        <p:spPr>
          <a:xfrm>
            <a:off x="416986" y="1295399"/>
            <a:ext cx="8439148" cy="1946446"/>
          </a:xfrm>
          <a:noFill/>
        </p:spPr>
        <p:txBody>
          <a:bodyPr/>
          <a:lstStyle/>
          <a:p>
            <a:r>
              <a:rPr lang="en-US" sz="5400" dirty="0">
                <a:solidFill>
                  <a:schemeClr val="bg1"/>
                </a:solidFill>
              </a:rPr>
              <a:t>Questions &amp; Discussions</a:t>
            </a:r>
          </a:p>
        </p:txBody>
      </p:sp>
    </p:spTree>
    <p:extLst>
      <p:ext uri="{BB962C8B-B14F-4D97-AF65-F5344CB8AC3E}">
        <p14:creationId xmlns:p14="http://schemas.microsoft.com/office/powerpoint/2010/main" val="65129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973" y="-13351"/>
            <a:ext cx="6749716" cy="4694834"/>
          </a:xfrm>
          <a:prstGeom prst="rect">
            <a:avLst/>
          </a:prstGeom>
        </p:spPr>
      </p:pic>
    </p:spTree>
    <p:extLst>
      <p:ext uri="{BB962C8B-B14F-4D97-AF65-F5344CB8AC3E}">
        <p14:creationId xmlns:p14="http://schemas.microsoft.com/office/powerpoint/2010/main" val="84217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11225</TotalTime>
  <Words>4790</Words>
  <Application>Microsoft Office PowerPoint</Application>
  <PresentationFormat>On-screen Show (16:9)</PresentationFormat>
  <Paragraphs>701</Paragraphs>
  <Slides>88</Slides>
  <Notes>87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88</vt:i4>
      </vt:variant>
    </vt:vector>
  </HeadingPairs>
  <TitlesOfParts>
    <vt:vector size="97" baseType="lpstr">
      <vt:lpstr>微軟正黑體</vt:lpstr>
      <vt:lpstr>ＭＳ Ｐゴシック</vt:lpstr>
      <vt:lpstr>Arial</vt:lpstr>
      <vt:lpstr>Calibri</vt:lpstr>
      <vt:lpstr>Comic Sans MS</vt:lpstr>
      <vt:lpstr>Corbel</vt:lpstr>
      <vt:lpstr>Courier New</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Hood,Erin</cp:lastModifiedBy>
  <cp:revision>171</cp:revision>
  <cp:lastPrinted>2016-11-16T22:13:57Z</cp:lastPrinted>
  <dcterms:created xsi:type="dcterms:W3CDTF">2015-04-17T19:58:50Z</dcterms:created>
  <dcterms:modified xsi:type="dcterms:W3CDTF">2018-02-16T18:41:00Z</dcterms:modified>
</cp:coreProperties>
</file>