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8.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slideLayouts/slideLayout107.xml" ContentType="application/vnd.openxmlformats-officedocument.presentationml.slideLayout+xml"/>
  <Override PartName="/ppt/slides/slide33.xml" ContentType="application/vnd.openxmlformats-officedocument.presentationml.slide+xml"/>
  <Override PartName="/ppt/slides/slide44.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notesSlides/notesSlide46.xml" ContentType="application/vnd.openxmlformats-officedocument.presentationml.notesSlide+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Layouts/slideLayout99.xml" ContentType="application/vnd.openxmlformats-officedocument.presentationml.slideLayout+xml"/>
  <Override PartName="/ppt/charts/chart4.xml" ContentType="application/vnd.openxmlformats-officedocument.drawingml.chart+xml"/>
  <Override PartName="/ppt/slideMasters/slideMaster5.xml" ContentType="application/vnd.openxmlformats-officedocument.presentationml.slideMaster+xml"/>
  <Override PartName="/ppt/slides/slide49.xml" ContentType="application/vnd.openxmlformats-officedocument.presentationml.slide+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Layouts/slideLayout1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slideLayouts/slideLayout1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Layouts/slideLayout122.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slideLayouts/slideLayout100.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slideLayouts/slideLayout89.xml" ContentType="application/vnd.openxmlformats-officedocument.presentationml.slideLayout+xml"/>
  <Override PartName="/ppt/theme/theme8.xml" ContentType="application/vnd.openxmlformats-officedocument.theme+xml"/>
  <Override PartName="/ppt/notesSlides/notesSlide10.xml" ContentType="application/vnd.openxmlformats-officedocument.presentationml.notesSlide+xml"/>
  <Override PartName="/ppt/charts/chart5.xml" ContentType="application/vnd.openxmlformats-officedocument.drawingml.chart+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theme/theme4.xml" ContentType="application/vnd.openxmlformats-officedocument.theme+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Default Extension="jpeg" ContentType="image/jpeg"/>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charts/chart6.xml" ContentType="application/vnd.openxmlformats-officedocument.drawingml.chart+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charts/chart2.xml" ContentType="application/vnd.openxmlformats-officedocument.drawingml.char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notesSlides/notesSlide45.xml" ContentType="application/vnd.openxmlformats-officedocument.presentationml.notesSlide+xml"/>
  <Override PartName="/ppt/slides/slide32.xml" ContentType="application/vnd.openxmlformats-officedocument.presentationml.slide+xml"/>
  <Default Extension="fntdata" ContentType="application/x-fontdata"/>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charts/chart7.xml" ContentType="application/vnd.openxmlformats-officedocument.drawingml.chart+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s/slide48.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slideLayouts/slideLayout50.xml" ContentType="application/vnd.openxmlformats-officedocument.presentationml.slideLayout+xml"/>
  <Override PartName="/ppt/notesSlides/notesSlide42.xml" ContentType="application/vnd.openxmlformats-officedocument.presentationml.notesSlide+xml"/>
  <Default Extension="wdp" ContentType="image/vnd.ms-photo"/>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86" r:id="rId1"/>
    <p:sldMasterId id="2147483679" r:id="rId2"/>
    <p:sldMasterId id="2147483726" r:id="rId3"/>
    <p:sldMasterId id="2147483738" r:id="rId4"/>
    <p:sldMasterId id="2147483750" r:id="rId5"/>
    <p:sldMasterId id="2147483762" r:id="rId6"/>
    <p:sldMasterId id="2147483774" r:id="rId7"/>
  </p:sldMasterIdLst>
  <p:notesMasterIdLst>
    <p:notesMasterId r:id="rId61"/>
  </p:notesMasterIdLst>
  <p:handoutMasterIdLst>
    <p:handoutMasterId r:id="rId62"/>
  </p:handoutMasterIdLst>
  <p:sldIdLst>
    <p:sldId id="334" r:id="rId8"/>
    <p:sldId id="389" r:id="rId9"/>
    <p:sldId id="411" r:id="rId10"/>
    <p:sldId id="406" r:id="rId11"/>
    <p:sldId id="392" r:id="rId12"/>
    <p:sldId id="393" r:id="rId13"/>
    <p:sldId id="390" r:id="rId14"/>
    <p:sldId id="391" r:id="rId15"/>
    <p:sldId id="436" r:id="rId16"/>
    <p:sldId id="437" r:id="rId17"/>
    <p:sldId id="438" r:id="rId18"/>
    <p:sldId id="433" r:id="rId19"/>
    <p:sldId id="434" r:id="rId20"/>
    <p:sldId id="435" r:id="rId21"/>
    <p:sldId id="405" r:id="rId22"/>
    <p:sldId id="312" r:id="rId23"/>
    <p:sldId id="394" r:id="rId24"/>
    <p:sldId id="409" r:id="rId25"/>
    <p:sldId id="410" r:id="rId26"/>
    <p:sldId id="397" r:id="rId27"/>
    <p:sldId id="453" r:id="rId28"/>
    <p:sldId id="439" r:id="rId29"/>
    <p:sldId id="455" r:id="rId30"/>
    <p:sldId id="454" r:id="rId31"/>
    <p:sldId id="427" r:id="rId32"/>
    <p:sldId id="445" r:id="rId33"/>
    <p:sldId id="417" r:id="rId34"/>
    <p:sldId id="401" r:id="rId35"/>
    <p:sldId id="416" r:id="rId36"/>
    <p:sldId id="422" r:id="rId37"/>
    <p:sldId id="423" r:id="rId38"/>
    <p:sldId id="424" r:id="rId39"/>
    <p:sldId id="458" r:id="rId40"/>
    <p:sldId id="421" r:id="rId41"/>
    <p:sldId id="431" r:id="rId42"/>
    <p:sldId id="452" r:id="rId43"/>
    <p:sldId id="425" r:id="rId44"/>
    <p:sldId id="426" r:id="rId45"/>
    <p:sldId id="450" r:id="rId46"/>
    <p:sldId id="459" r:id="rId47"/>
    <p:sldId id="457" r:id="rId48"/>
    <p:sldId id="448" r:id="rId49"/>
    <p:sldId id="446" r:id="rId50"/>
    <p:sldId id="447" r:id="rId51"/>
    <p:sldId id="419" r:id="rId52"/>
    <p:sldId id="440" r:id="rId53"/>
    <p:sldId id="441" r:id="rId54"/>
    <p:sldId id="442" r:id="rId55"/>
    <p:sldId id="444" r:id="rId56"/>
    <p:sldId id="335" r:id="rId57"/>
    <p:sldId id="456" r:id="rId58"/>
    <p:sldId id="329" r:id="rId59"/>
    <p:sldId id="443" r:id="rId60"/>
  </p:sldIdLst>
  <p:sldSz cx="9144000" cy="6858000" type="screen4x3"/>
  <p:notesSz cx="6858000" cy="9144000"/>
  <p:embeddedFontLst>
    <p:embeddedFont>
      <p:font typeface="Open Sans" charset="0"/>
      <p:regular r:id="rId63"/>
      <p:bold r:id="rId64"/>
      <p:italic r:id="rId65"/>
      <p:boldItalic r:id="rId66"/>
    </p:embeddedFont>
    <p:embeddedFont>
      <p:font typeface="Open Sans Semibold" charset="0"/>
      <p:bold r:id="rId67"/>
      <p:boldItalic r:id="rId68"/>
    </p:embeddedFont>
    <p:embeddedFont>
      <p:font typeface="Georgia" pitchFamily="18" charset="0"/>
      <p:regular r:id="rId69"/>
      <p:bold r:id="rId70"/>
      <p:italic r:id="rId71"/>
      <p:boldItalic r:id="rId72"/>
    </p:embeddedFont>
    <p:embeddedFont>
      <p:font typeface="Calibri" pitchFamily="34" charset="0"/>
      <p:regular r:id="rId73"/>
      <p:bold r:id="rId74"/>
      <p:italic r:id="rId75"/>
      <p:boldItalic r:id="rId76"/>
    </p:embeddedFont>
    <p:embeddedFont>
      <p:font typeface="Myriad Web Pro" charset="0"/>
      <p:regular r:id="rId77"/>
      <p:bold r:id="rId78"/>
      <p:italic r:id="rId79"/>
    </p:embeddedFont>
    <p:embeddedFont>
      <p:font typeface="ＭＳ Ｐゴシック" pitchFamily="34" charset="-128"/>
      <p:regular r:id="rId8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FFFF99"/>
    <a:srgbClr val="646464"/>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271" autoAdjust="0"/>
    <p:restoredTop sz="77857" autoAdjust="0"/>
  </p:normalViewPr>
  <p:slideViewPr>
    <p:cSldViewPr>
      <p:cViewPr varScale="1">
        <p:scale>
          <a:sx n="91" d="100"/>
          <a:sy n="91" d="100"/>
        </p:scale>
        <p:origin x="-2310" y="-96"/>
      </p:cViewPr>
      <p:guideLst>
        <p:guide orient="horz" pos="2160"/>
        <p:guide pos="2880"/>
      </p:guideLst>
    </p:cSldViewPr>
  </p:slideViewPr>
  <p:notesTextViewPr>
    <p:cViewPr>
      <p:scale>
        <a:sx n="100" d="100"/>
        <a:sy n="100" d="100"/>
      </p:scale>
      <p:origin x="0" y="0"/>
    </p:cViewPr>
  </p:notesTextViewPr>
  <p:notesViewPr>
    <p:cSldViewPr>
      <p:cViewPr>
        <p:scale>
          <a:sx n="90" d="100"/>
          <a:sy n="90" d="100"/>
        </p:scale>
        <p:origin x="-3780" y="-24"/>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font" Target="fonts/font1.fntdata"/><Relationship Id="rId68" Type="http://schemas.openxmlformats.org/officeDocument/2006/relationships/font" Target="fonts/font6.fntdata"/><Relationship Id="rId76" Type="http://schemas.openxmlformats.org/officeDocument/2006/relationships/font" Target="fonts/font14.fntdata"/><Relationship Id="rId84"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font" Target="fonts/font9.fntdata"/><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font" Target="fonts/font4.fntdata"/><Relationship Id="rId74" Type="http://schemas.openxmlformats.org/officeDocument/2006/relationships/font" Target="fonts/font12.fntdata"/><Relationship Id="rId79" Type="http://schemas.openxmlformats.org/officeDocument/2006/relationships/font" Target="fonts/font17.fntdata"/><Relationship Id="rId5" Type="http://schemas.openxmlformats.org/officeDocument/2006/relationships/slideMaster" Target="slideMasters/slideMaster5.xml"/><Relationship Id="rId61" Type="http://schemas.openxmlformats.org/officeDocument/2006/relationships/notesMaster" Target="notesMasters/notesMaster1.xml"/><Relationship Id="rId82"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font" Target="fonts/font16.fntdata"/><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font" Target="fonts/font2.fntdata"/><Relationship Id="rId69" Type="http://schemas.openxmlformats.org/officeDocument/2006/relationships/font" Target="fonts/font7.fntdata"/><Relationship Id="rId77" Type="http://schemas.openxmlformats.org/officeDocument/2006/relationships/font" Target="fonts/font15.fntdata"/><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font" Target="fonts/font10.fntdata"/><Relationship Id="rId80" Type="http://schemas.openxmlformats.org/officeDocument/2006/relationships/font" Target="fonts/font18.fntdata"/><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font" Target="fonts/font5.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handoutMaster" Target="handoutMasters/handoutMaster1.xml"/><Relationship Id="rId70" Type="http://schemas.openxmlformats.org/officeDocument/2006/relationships/font" Target="fonts/font8.fntdata"/><Relationship Id="rId75" Type="http://schemas.openxmlformats.org/officeDocument/2006/relationships/font" Target="fonts/font13.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s>
</file>

<file path=ppt/charts/_rels/chart1.xml.rels><?xml version="1.0" encoding="UTF-8" standalone="yes"?>
<Relationships xmlns="http://schemas.openxmlformats.org/package/2006/relationships"><Relationship Id="rId1" Type="http://schemas.openxmlformats.org/officeDocument/2006/relationships/oleObject" Target="file:///C:\Users\hoode\Dropbox\V&amp;R_Project\Analysis\Nodes%20by%20Educational%20Stage%20Run%20Jan%202014%20Rev.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hoode\Dropbox\V&amp;R_Project\Analysis\Nodes%20by%20Educational%20Stage%20Run%20Jan%202014%20Rev.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hoode\Dropbox\V&amp;R_Project\Analysis\Nodes%20by%20Educational%20Stage%20Run%20Jan%202014%20Rev.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hoode\Dropbox\V&amp;R_Project\Analysis\Nodes%20by%20Educational%20Stage%20Run%20Jan%202014%20Rev.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hoode\Dropbox\V&amp;R_Project\Analysis\Nodes%20by%20Educational%20Stage%20Run%20Jan%202014%20Rev.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hoode\Dropbox\V&amp;R_Project\Analysis\Nodes%20by%20Educational%20Stage%20Run%20Jan%202014%20Rev.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hoode\Dropbox\V&amp;R_Project\Analysis\Nodes%20by%20Educational%20Stage%20Run%20Jan%202014%20Rev.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42"/>
  <c:chart>
    <c:plotArea>
      <c:layout>
        <c:manualLayout>
          <c:layoutTarget val="inner"/>
          <c:xMode val="edge"/>
          <c:yMode val="edge"/>
          <c:x val="9.4851520523285618E-2"/>
          <c:y val="3.8926174496644289E-2"/>
          <c:w val="0.68482554863888323"/>
          <c:h val="0.77240888513096884"/>
        </c:manualLayout>
      </c:layout>
      <c:lineChart>
        <c:grouping val="standard"/>
        <c:ser>
          <c:idx val="0"/>
          <c:order val="0"/>
          <c:tx>
            <c:strRef>
              <c:f>'Sources by Edu Stages'!$B$582</c:f>
              <c:strCache>
                <c:ptCount val="1"/>
                <c:pt idx="0">
                  <c:v>Wikipedia</c:v>
                </c:pt>
              </c:strCache>
            </c:strRef>
          </c:tx>
          <c:dLbls>
            <c:dLbl>
              <c:idx val="0"/>
              <c:tx>
                <c:rich>
                  <a:bodyPr/>
                  <a:lstStyle/>
                  <a:p>
                    <a:r>
                      <a:rPr lang="en-US"/>
                      <a:t>81%, 35</a:t>
                    </a:r>
                  </a:p>
                </c:rich>
              </c:tx>
              <c:dLblPos val="t"/>
              <c:showVal val="1"/>
              <c:extLst>
                <c:ext xmlns:c15="http://schemas.microsoft.com/office/drawing/2012/chart" uri="{CE6537A1-D6FC-4f65-9D91-7224C49458BB}">
                  <c15:layout/>
                </c:ext>
              </c:extLst>
            </c:dLbl>
            <c:dLbl>
              <c:idx val="1"/>
              <c:tx>
                <c:rich>
                  <a:bodyPr/>
                  <a:lstStyle/>
                  <a:p>
                    <a:r>
                      <a:rPr lang="en-US"/>
                      <a:t>90%, 9</a:t>
                    </a:r>
                  </a:p>
                </c:rich>
              </c:tx>
              <c:dLblPos val="t"/>
              <c:showVal val="1"/>
              <c:extLst>
                <c:ext xmlns:c15="http://schemas.microsoft.com/office/drawing/2012/chart" uri="{CE6537A1-D6FC-4f65-9D91-7224C49458BB}">
                  <c15:layout/>
                </c:ext>
              </c:extLst>
            </c:dLbl>
            <c:dLbl>
              <c:idx val="2"/>
              <c:tx>
                <c:rich>
                  <a:bodyPr/>
                  <a:lstStyle/>
                  <a:p>
                    <a:r>
                      <a:rPr lang="en-US"/>
                      <a:t>70%, 7</a:t>
                    </a:r>
                  </a:p>
                </c:rich>
              </c:tx>
              <c:dLblPos val="t"/>
              <c:showVal val="1"/>
              <c:extLst>
                <c:ext xmlns:c15="http://schemas.microsoft.com/office/drawing/2012/chart" uri="{CE6537A1-D6FC-4f65-9D91-7224C49458BB}">
                  <c15:layout/>
                </c:ext>
              </c:extLst>
            </c:dLbl>
            <c:dLbl>
              <c:idx val="3"/>
              <c:tx>
                <c:rich>
                  <a:bodyPr/>
                  <a:lstStyle/>
                  <a:p>
                    <a:r>
                      <a:rPr lang="en-US"/>
                      <a:t>50%, 5</a:t>
                    </a:r>
                  </a:p>
                </c:rich>
              </c:tx>
              <c:dLblPos val="t"/>
              <c:showVal val="1"/>
              <c:extLst>
                <c:ext xmlns:c15="http://schemas.microsoft.com/office/drawing/2012/chart" uri="{CE6537A1-D6FC-4f65-9D91-7224C49458BB}">
                  <c15:layout/>
                </c:ext>
              </c:extLst>
            </c:dLbl>
            <c:spPr>
              <a:noFill/>
              <a:ln>
                <a:noFill/>
              </a:ln>
              <a:effectLst/>
            </c:spPr>
            <c:dLblPos val="t"/>
            <c:showVal val="1"/>
            <c:extLst>
              <c:ext xmlns:c15="http://schemas.microsoft.com/office/drawing/2012/chart" uri="{CE6537A1-D6FC-4f65-9D91-7224C49458BB}">
                <c15:showLeaderLines val="0"/>
              </c:ext>
            </c:extLst>
          </c:dLbls>
          <c:cat>
            <c:strRef>
              <c:f>'Sources by Edu Stages'!$C$581:$F$581</c:f>
              <c:strCache>
                <c:ptCount val="4"/>
                <c:pt idx="0">
                  <c:v>Emerging (n=43)</c:v>
                </c:pt>
                <c:pt idx="1">
                  <c:v>Establishing (n=10)</c:v>
                </c:pt>
                <c:pt idx="2">
                  <c:v>Embedding (n=10)</c:v>
                </c:pt>
                <c:pt idx="3">
                  <c:v>Experiencing (n=10)</c:v>
                </c:pt>
              </c:strCache>
            </c:strRef>
          </c:cat>
          <c:val>
            <c:numRef>
              <c:f>'Sources by Edu Stages'!$C$582:$F$582</c:f>
              <c:numCache>
                <c:formatCode>0%</c:formatCode>
                <c:ptCount val="4"/>
                <c:pt idx="0">
                  <c:v>0.81</c:v>
                </c:pt>
                <c:pt idx="1">
                  <c:v>0.9</c:v>
                </c:pt>
                <c:pt idx="2">
                  <c:v>0.70000000000000062</c:v>
                </c:pt>
                <c:pt idx="3">
                  <c:v>0.5</c:v>
                </c:pt>
              </c:numCache>
            </c:numRef>
          </c:val>
        </c:ser>
        <c:ser>
          <c:idx val="1"/>
          <c:order val="1"/>
          <c:tx>
            <c:strRef>
              <c:f>'Sources by Edu Stages'!$B$583</c:f>
              <c:strCache>
                <c:ptCount val="1"/>
                <c:pt idx="0">
                  <c:v>Major Media Sites</c:v>
                </c:pt>
              </c:strCache>
            </c:strRef>
          </c:tx>
          <c:dLbls>
            <c:dLbl>
              <c:idx val="0"/>
              <c:layout>
                <c:manualLayout>
                  <c:x val="-4.1029668411867365E-2"/>
                  <c:y val="4.1610738255033655E-2"/>
                </c:manualLayout>
              </c:layout>
              <c:tx>
                <c:rich>
                  <a:bodyPr/>
                  <a:lstStyle/>
                  <a:p>
                    <a:r>
                      <a:rPr lang="en-US"/>
                      <a:t>28%, 12</a:t>
                    </a:r>
                  </a:p>
                </c:rich>
              </c:tx>
              <c:dLblPos val="r"/>
              <c:showVal val="1"/>
              <c:extLst>
                <c:ext xmlns:c15="http://schemas.microsoft.com/office/drawing/2012/chart" uri="{CE6537A1-D6FC-4f65-9D91-7224C49458BB}">
                  <c15:layout/>
                </c:ext>
              </c:extLst>
            </c:dLbl>
            <c:dLbl>
              <c:idx val="1"/>
              <c:tx>
                <c:rich>
                  <a:bodyPr/>
                  <a:lstStyle/>
                  <a:p>
                    <a:r>
                      <a:rPr lang="en-US"/>
                      <a:t>60%, 6</a:t>
                    </a:r>
                  </a:p>
                </c:rich>
              </c:tx>
              <c:dLblPos val="t"/>
              <c:showVal val="1"/>
              <c:extLst>
                <c:ext xmlns:c15="http://schemas.microsoft.com/office/drawing/2012/chart" uri="{CE6537A1-D6FC-4f65-9D91-7224C49458BB}">
                  <c15:layout/>
                </c:ext>
              </c:extLst>
            </c:dLbl>
            <c:dLbl>
              <c:idx val="2"/>
              <c:layout>
                <c:manualLayout>
                  <c:x val="-4.2774869109947711E-2"/>
                  <c:y val="7.143922445935881E-2"/>
                </c:manualLayout>
              </c:layout>
              <c:tx>
                <c:rich>
                  <a:bodyPr/>
                  <a:lstStyle/>
                  <a:p>
                    <a:r>
                      <a:rPr lang="en-US"/>
                      <a:t>70%, 7</a:t>
                    </a:r>
                  </a:p>
                </c:rich>
              </c:tx>
              <c:dLblPos val="r"/>
              <c:showVal val="1"/>
              <c:extLst>
                <c:ext xmlns:c15="http://schemas.microsoft.com/office/drawing/2012/chart" uri="{CE6537A1-D6FC-4f65-9D91-7224C49458BB}">
                  <c15:layout/>
                </c:ext>
              </c:extLst>
            </c:dLbl>
            <c:dLbl>
              <c:idx val="3"/>
              <c:tx>
                <c:rich>
                  <a:bodyPr/>
                  <a:lstStyle/>
                  <a:p>
                    <a:r>
                      <a:rPr lang="en-US"/>
                      <a:t>40%, 4</a:t>
                    </a:r>
                  </a:p>
                </c:rich>
              </c:tx>
              <c:dLblPos val="t"/>
              <c:showVal val="1"/>
              <c:extLst>
                <c:ext xmlns:c15="http://schemas.microsoft.com/office/drawing/2012/chart" uri="{CE6537A1-D6FC-4f65-9D91-7224C49458BB}">
                  <c15:layout/>
                </c:ext>
              </c:extLst>
            </c:dLbl>
            <c:spPr>
              <a:noFill/>
              <a:ln>
                <a:noFill/>
              </a:ln>
              <a:effectLst/>
            </c:spPr>
            <c:dLblPos val="t"/>
            <c:showVal val="1"/>
            <c:extLst>
              <c:ext xmlns:c15="http://schemas.microsoft.com/office/drawing/2012/chart" uri="{CE6537A1-D6FC-4f65-9D91-7224C49458BB}">
                <c15:showLeaderLines val="0"/>
              </c:ext>
            </c:extLst>
          </c:dLbls>
          <c:cat>
            <c:strRef>
              <c:f>'Sources by Edu Stages'!$C$581:$F$581</c:f>
              <c:strCache>
                <c:ptCount val="4"/>
                <c:pt idx="0">
                  <c:v>Emerging (n=43)</c:v>
                </c:pt>
                <c:pt idx="1">
                  <c:v>Establishing (n=10)</c:v>
                </c:pt>
                <c:pt idx="2">
                  <c:v>Embedding (n=10)</c:v>
                </c:pt>
                <c:pt idx="3">
                  <c:v>Experiencing (n=10)</c:v>
                </c:pt>
              </c:strCache>
            </c:strRef>
          </c:cat>
          <c:val>
            <c:numRef>
              <c:f>'Sources by Edu Stages'!$C$583:$F$583</c:f>
              <c:numCache>
                <c:formatCode>0%</c:formatCode>
                <c:ptCount val="4"/>
                <c:pt idx="0">
                  <c:v>0.28000000000000008</c:v>
                </c:pt>
                <c:pt idx="1">
                  <c:v>0.60000000000000064</c:v>
                </c:pt>
                <c:pt idx="2">
                  <c:v>0.70000000000000062</c:v>
                </c:pt>
                <c:pt idx="3">
                  <c:v>0.4</c:v>
                </c:pt>
              </c:numCache>
            </c:numRef>
          </c:val>
        </c:ser>
        <c:ser>
          <c:idx val="2"/>
          <c:order val="2"/>
          <c:tx>
            <c:strRef>
              <c:f>'Sources by Edu Stages'!$B$584</c:f>
              <c:strCache>
                <c:ptCount val="1"/>
                <c:pt idx="0">
                  <c:v>iPlayer</c:v>
                </c:pt>
              </c:strCache>
            </c:strRef>
          </c:tx>
          <c:dLbls>
            <c:dLbl>
              <c:idx val="0"/>
              <c:tx>
                <c:rich>
                  <a:bodyPr/>
                  <a:lstStyle/>
                  <a:p>
                    <a:r>
                      <a:rPr lang="en-US"/>
                      <a:t>33%, 14</a:t>
                    </a:r>
                  </a:p>
                </c:rich>
              </c:tx>
              <c:dLblPos val="t"/>
              <c:showVal val="1"/>
              <c:extLst>
                <c:ext xmlns:c15="http://schemas.microsoft.com/office/drawing/2012/chart" uri="{CE6537A1-D6FC-4f65-9D91-7224C49458BB}">
                  <c15:layout/>
                </c:ext>
              </c:extLst>
            </c:dLbl>
            <c:dLbl>
              <c:idx val="1"/>
              <c:tx>
                <c:rich>
                  <a:bodyPr/>
                  <a:lstStyle/>
                  <a:p>
                    <a:r>
                      <a:rPr lang="en-US"/>
                      <a:t>30%, 3</a:t>
                    </a:r>
                  </a:p>
                </c:rich>
              </c:tx>
              <c:dLblPos val="t"/>
              <c:showVal val="1"/>
              <c:extLst>
                <c:ext xmlns:c15="http://schemas.microsoft.com/office/drawing/2012/chart" uri="{CE6537A1-D6FC-4f65-9D91-7224C49458BB}">
                  <c15:layout/>
                </c:ext>
              </c:extLst>
            </c:dLbl>
            <c:dLbl>
              <c:idx val="2"/>
              <c:tx>
                <c:rich>
                  <a:bodyPr/>
                  <a:lstStyle/>
                  <a:p>
                    <a:r>
                      <a:rPr lang="en-US"/>
                      <a:t>20%, 2</a:t>
                    </a:r>
                  </a:p>
                </c:rich>
              </c:tx>
              <c:dLblPos val="t"/>
              <c:showVal val="1"/>
              <c:extLst>
                <c:ext xmlns:c15="http://schemas.microsoft.com/office/drawing/2012/chart" uri="{CE6537A1-D6FC-4f65-9D91-7224C49458BB}">
                  <c15:layout/>
                </c:ext>
              </c:extLst>
            </c:dLbl>
            <c:dLbl>
              <c:idx val="3"/>
              <c:tx>
                <c:rich>
                  <a:bodyPr/>
                  <a:lstStyle/>
                  <a:p>
                    <a:r>
                      <a:rPr lang="en-US"/>
                      <a:t>10%, 1</a:t>
                    </a:r>
                  </a:p>
                </c:rich>
              </c:tx>
              <c:dLblPos val="t"/>
              <c:showVal val="1"/>
              <c:extLst>
                <c:ext xmlns:c15="http://schemas.microsoft.com/office/drawing/2012/chart" uri="{CE6537A1-D6FC-4f65-9D91-7224C49458BB}">
                  <c15:layout/>
                </c:ext>
              </c:extLst>
            </c:dLbl>
            <c:spPr>
              <a:noFill/>
              <a:ln>
                <a:noFill/>
              </a:ln>
              <a:effectLst/>
            </c:spPr>
            <c:dLblPos val="t"/>
            <c:showVal val="1"/>
            <c:extLst>
              <c:ext xmlns:c15="http://schemas.microsoft.com/office/drawing/2012/chart" uri="{CE6537A1-D6FC-4f65-9D91-7224C49458BB}">
                <c15:showLeaderLines val="0"/>
              </c:ext>
            </c:extLst>
          </c:dLbls>
          <c:cat>
            <c:strRef>
              <c:f>'Sources by Edu Stages'!$C$581:$F$581</c:f>
              <c:strCache>
                <c:ptCount val="4"/>
                <c:pt idx="0">
                  <c:v>Emerging (n=43)</c:v>
                </c:pt>
                <c:pt idx="1">
                  <c:v>Establishing (n=10)</c:v>
                </c:pt>
                <c:pt idx="2">
                  <c:v>Embedding (n=10)</c:v>
                </c:pt>
                <c:pt idx="3">
                  <c:v>Experiencing (n=10)</c:v>
                </c:pt>
              </c:strCache>
            </c:strRef>
          </c:cat>
          <c:val>
            <c:numRef>
              <c:f>'Sources by Edu Stages'!$C$584:$F$584</c:f>
              <c:numCache>
                <c:formatCode>0%</c:formatCode>
                <c:ptCount val="4"/>
                <c:pt idx="0">
                  <c:v>0.33000000000000046</c:v>
                </c:pt>
                <c:pt idx="1">
                  <c:v>0.30000000000000032</c:v>
                </c:pt>
                <c:pt idx="2">
                  <c:v>0.2</c:v>
                </c:pt>
                <c:pt idx="3">
                  <c:v>0.1</c:v>
                </c:pt>
              </c:numCache>
            </c:numRef>
          </c:val>
        </c:ser>
        <c:dLbls>
          <c:showVal val="1"/>
        </c:dLbls>
        <c:marker val="1"/>
        <c:axId val="225583872"/>
        <c:axId val="225585408"/>
      </c:lineChart>
      <c:catAx>
        <c:axId val="225583872"/>
        <c:scaling>
          <c:orientation val="minMax"/>
        </c:scaling>
        <c:axPos val="b"/>
        <c:numFmt formatCode="General" sourceLinked="0"/>
        <c:tickLblPos val="nextTo"/>
        <c:crossAx val="225585408"/>
        <c:crosses val="autoZero"/>
        <c:auto val="1"/>
        <c:lblAlgn val="ctr"/>
        <c:lblOffset val="100"/>
      </c:catAx>
      <c:valAx>
        <c:axId val="225585408"/>
        <c:scaling>
          <c:orientation val="minMax"/>
        </c:scaling>
        <c:axPos val="l"/>
        <c:majorGridlines/>
        <c:numFmt formatCode="0%" sourceLinked="1"/>
        <c:tickLblPos val="nextTo"/>
        <c:crossAx val="225583872"/>
        <c:crosses val="autoZero"/>
        <c:crossBetween val="between"/>
      </c:valAx>
    </c:plotArea>
    <c:legend>
      <c:legendPos val="r"/>
      <c:layout>
        <c:manualLayout>
          <c:xMode val="edge"/>
          <c:yMode val="edge"/>
          <c:x val="0.79712907614296902"/>
          <c:y val="0.275613803308144"/>
          <c:w val="0.1923997196685491"/>
          <c:h val="0.41297797506855344"/>
        </c:manualLayout>
      </c:layout>
    </c:legend>
    <c:plotVisOnly val="1"/>
    <c:dispBlanksAs val="gap"/>
  </c:chart>
  <c:txPr>
    <a:bodyPr/>
    <a:lstStyle/>
    <a:p>
      <a:pPr>
        <a:defRPr sz="1400" b="1">
          <a:latin typeface="Arial" pitchFamily="34" charset="0"/>
          <a:cs typeface="Arial" pitchFamily="34" charset="0"/>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42"/>
  <c:chart>
    <c:plotArea>
      <c:layout/>
      <c:lineChart>
        <c:grouping val="standard"/>
        <c:ser>
          <c:idx val="0"/>
          <c:order val="0"/>
          <c:tx>
            <c:strRef>
              <c:f>'Contact by Edu Stage'!$B$249</c:f>
              <c:strCache>
                <c:ptCount val="1"/>
                <c:pt idx="0">
                  <c:v>Email</c:v>
                </c:pt>
              </c:strCache>
            </c:strRef>
          </c:tx>
          <c:dLbls>
            <c:dLbl>
              <c:idx val="0"/>
              <c:layout>
                <c:manualLayout>
                  <c:x val="-9.2532188841201693E-2"/>
                  <c:y val="-1.2569610182975338E-2"/>
                </c:manualLayout>
              </c:layout>
              <c:tx>
                <c:rich>
                  <a:bodyPr/>
                  <a:lstStyle/>
                  <a:p>
                    <a:r>
                      <a:rPr lang="en-US"/>
                      <a:t>60%, 26</a:t>
                    </a:r>
                  </a:p>
                </c:rich>
              </c:tx>
              <c:dLblPos val="r"/>
              <c:showVal val="1"/>
              <c:extLst>
                <c:ext xmlns:c15="http://schemas.microsoft.com/office/drawing/2012/chart" uri="{CE6537A1-D6FC-4f65-9D91-7224C49458BB}">
                  <c15:layout/>
                </c:ext>
              </c:extLst>
            </c:dLbl>
            <c:dLbl>
              <c:idx val="1"/>
              <c:tx>
                <c:rich>
                  <a:bodyPr/>
                  <a:lstStyle/>
                  <a:p>
                    <a:r>
                      <a:rPr lang="en-US"/>
                      <a:t>100%, 10</a:t>
                    </a:r>
                  </a:p>
                </c:rich>
              </c:tx>
              <c:dLblPos val="b"/>
              <c:showVal val="1"/>
              <c:extLst>
                <c:ext xmlns:c15="http://schemas.microsoft.com/office/drawing/2012/chart" uri="{CE6537A1-D6FC-4f65-9D91-7224C49458BB}">
                  <c15:layout/>
                </c:ext>
              </c:extLst>
            </c:dLbl>
            <c:dLbl>
              <c:idx val="2"/>
              <c:tx>
                <c:rich>
                  <a:bodyPr/>
                  <a:lstStyle/>
                  <a:p>
                    <a:r>
                      <a:rPr lang="en-US"/>
                      <a:t>100%, 10</a:t>
                    </a:r>
                  </a:p>
                </c:rich>
              </c:tx>
              <c:dLblPos val="b"/>
              <c:showVal val="1"/>
              <c:extLst>
                <c:ext xmlns:c15="http://schemas.microsoft.com/office/drawing/2012/chart" uri="{CE6537A1-D6FC-4f65-9D91-7224C49458BB}">
                  <c15:layout/>
                </c:ext>
              </c:extLst>
            </c:dLbl>
            <c:dLbl>
              <c:idx val="3"/>
              <c:tx>
                <c:rich>
                  <a:bodyPr/>
                  <a:lstStyle/>
                  <a:p>
                    <a:r>
                      <a:rPr lang="en-US"/>
                      <a:t>100%, 10</a:t>
                    </a:r>
                  </a:p>
                </c:rich>
              </c:tx>
              <c:dLblPos val="b"/>
              <c:showVal val="1"/>
              <c:extLst>
                <c:ext xmlns:c15="http://schemas.microsoft.com/office/drawing/2012/chart" uri="{CE6537A1-D6FC-4f65-9D91-7224C49458BB}">
                  <c15:layout/>
                </c:ext>
              </c:extLst>
            </c:dLbl>
            <c:spPr>
              <a:noFill/>
              <a:ln>
                <a:noFill/>
              </a:ln>
              <a:effectLst/>
            </c:spPr>
            <c:dLblPos val="b"/>
            <c:showVal val="1"/>
            <c:extLst>
              <c:ext xmlns:c15="http://schemas.microsoft.com/office/drawing/2012/chart" uri="{CE6537A1-D6FC-4f65-9D91-7224C49458BB}">
                <c15:showLeaderLines val="0"/>
              </c:ext>
            </c:extLst>
          </c:dLbls>
          <c:cat>
            <c:strRef>
              <c:f>'Contact by Edu Stage'!$C$248:$F$248</c:f>
              <c:strCache>
                <c:ptCount val="4"/>
                <c:pt idx="0">
                  <c:v>Emerging 
(n=43)</c:v>
                </c:pt>
                <c:pt idx="1">
                  <c:v>Establishing 
(n=10)</c:v>
                </c:pt>
                <c:pt idx="2">
                  <c:v>Embedding 
(n=10)</c:v>
                </c:pt>
                <c:pt idx="3">
                  <c:v>Experiencing 
(n=10)</c:v>
                </c:pt>
              </c:strCache>
            </c:strRef>
          </c:cat>
          <c:val>
            <c:numRef>
              <c:f>'Contact by Edu Stage'!$C$249:$F$249</c:f>
              <c:numCache>
                <c:formatCode>0%</c:formatCode>
                <c:ptCount val="4"/>
                <c:pt idx="0">
                  <c:v>0.60000000000000064</c:v>
                </c:pt>
                <c:pt idx="1">
                  <c:v>1</c:v>
                </c:pt>
                <c:pt idx="2">
                  <c:v>1</c:v>
                </c:pt>
                <c:pt idx="3">
                  <c:v>1</c:v>
                </c:pt>
              </c:numCache>
            </c:numRef>
          </c:val>
        </c:ser>
        <c:ser>
          <c:idx val="1"/>
          <c:order val="1"/>
          <c:tx>
            <c:strRef>
              <c:f>'Contact by Edu Stage'!$B$250</c:f>
              <c:strCache>
                <c:ptCount val="1"/>
                <c:pt idx="0">
                  <c:v>Texting</c:v>
                </c:pt>
              </c:strCache>
            </c:strRef>
          </c:tx>
          <c:dLbls>
            <c:dLbl>
              <c:idx val="0"/>
              <c:layout>
                <c:manualLayout>
                  <c:x val="-4.6752503576537909E-2"/>
                  <c:y val="-5.7120127287191784E-2"/>
                </c:manualLayout>
              </c:layout>
              <c:tx>
                <c:rich>
                  <a:bodyPr/>
                  <a:lstStyle/>
                  <a:p>
                    <a:r>
                      <a:rPr lang="en-US"/>
                      <a:t>84%, 36</a:t>
                    </a:r>
                  </a:p>
                </c:rich>
              </c:tx>
              <c:dLblPos val="r"/>
              <c:showVal val="1"/>
              <c:extLst>
                <c:ext xmlns:c15="http://schemas.microsoft.com/office/drawing/2012/chart" uri="{CE6537A1-D6FC-4f65-9D91-7224C49458BB}">
                  <c15:layout/>
                </c:ext>
              </c:extLst>
            </c:dLbl>
            <c:dLbl>
              <c:idx val="1"/>
              <c:tx>
                <c:rich>
                  <a:bodyPr/>
                  <a:lstStyle/>
                  <a:p>
                    <a:r>
                      <a:rPr lang="en-US"/>
                      <a:t>80%, 8</a:t>
                    </a:r>
                  </a:p>
                </c:rich>
              </c:tx>
              <c:dLblPos val="b"/>
              <c:showVal val="1"/>
              <c:extLst>
                <c:ext xmlns:c15="http://schemas.microsoft.com/office/drawing/2012/chart" uri="{CE6537A1-D6FC-4f65-9D91-7224C49458BB}">
                  <c15:layout/>
                </c:ext>
              </c:extLst>
            </c:dLbl>
            <c:dLbl>
              <c:idx val="2"/>
              <c:tx>
                <c:rich>
                  <a:bodyPr/>
                  <a:lstStyle/>
                  <a:p>
                    <a:r>
                      <a:rPr lang="en-US"/>
                      <a:t>70%, 7</a:t>
                    </a:r>
                  </a:p>
                </c:rich>
              </c:tx>
              <c:dLblPos val="b"/>
              <c:showVal val="1"/>
              <c:extLst>
                <c:ext xmlns:c15="http://schemas.microsoft.com/office/drawing/2012/chart" uri="{CE6537A1-D6FC-4f65-9D91-7224C49458BB}">
                  <c15:layout/>
                </c:ext>
              </c:extLst>
            </c:dLbl>
            <c:dLbl>
              <c:idx val="3"/>
              <c:tx>
                <c:rich>
                  <a:bodyPr/>
                  <a:lstStyle/>
                  <a:p>
                    <a:r>
                      <a:rPr lang="en-US"/>
                      <a:t>50%, 5</a:t>
                    </a:r>
                  </a:p>
                </c:rich>
              </c:tx>
              <c:dLblPos val="b"/>
              <c:showVal val="1"/>
              <c:extLst>
                <c:ext xmlns:c15="http://schemas.microsoft.com/office/drawing/2012/chart" uri="{CE6537A1-D6FC-4f65-9D91-7224C49458BB}">
                  <c15:layout/>
                </c:ext>
              </c:extLst>
            </c:dLbl>
            <c:spPr>
              <a:noFill/>
              <a:ln>
                <a:noFill/>
              </a:ln>
              <a:effectLst/>
            </c:spPr>
            <c:dLblPos val="b"/>
            <c:showVal val="1"/>
            <c:extLst>
              <c:ext xmlns:c15="http://schemas.microsoft.com/office/drawing/2012/chart" uri="{CE6537A1-D6FC-4f65-9D91-7224C49458BB}">
                <c15:showLeaderLines val="0"/>
              </c:ext>
            </c:extLst>
          </c:dLbls>
          <c:cat>
            <c:strRef>
              <c:f>'Contact by Edu Stage'!$C$248:$F$248</c:f>
              <c:strCache>
                <c:ptCount val="4"/>
                <c:pt idx="0">
                  <c:v>Emerging 
(n=43)</c:v>
                </c:pt>
                <c:pt idx="1">
                  <c:v>Establishing 
(n=10)</c:v>
                </c:pt>
                <c:pt idx="2">
                  <c:v>Embedding 
(n=10)</c:v>
                </c:pt>
                <c:pt idx="3">
                  <c:v>Experiencing 
(n=10)</c:v>
                </c:pt>
              </c:strCache>
            </c:strRef>
          </c:cat>
          <c:val>
            <c:numRef>
              <c:f>'Contact by Edu Stage'!$C$250:$F$250</c:f>
              <c:numCache>
                <c:formatCode>0%</c:formatCode>
                <c:ptCount val="4"/>
                <c:pt idx="0">
                  <c:v>0.84000000000000064</c:v>
                </c:pt>
                <c:pt idx="1">
                  <c:v>0.8</c:v>
                </c:pt>
                <c:pt idx="2">
                  <c:v>0.70000000000000062</c:v>
                </c:pt>
                <c:pt idx="3">
                  <c:v>0.5</c:v>
                </c:pt>
              </c:numCache>
            </c:numRef>
          </c:val>
        </c:ser>
        <c:ser>
          <c:idx val="2"/>
          <c:order val="2"/>
          <c:tx>
            <c:strRef>
              <c:f>'Contact by Edu Stage'!$B$251</c:f>
              <c:strCache>
                <c:ptCount val="1"/>
                <c:pt idx="0">
                  <c:v>Phone Calls</c:v>
                </c:pt>
              </c:strCache>
            </c:strRef>
          </c:tx>
          <c:dLbls>
            <c:dLbl>
              <c:idx val="0"/>
              <c:tx>
                <c:rich>
                  <a:bodyPr/>
                  <a:lstStyle/>
                  <a:p>
                    <a:r>
                      <a:rPr lang="en-US"/>
                      <a:t>77%, 33</a:t>
                    </a:r>
                  </a:p>
                </c:rich>
              </c:tx>
              <c:dLblPos val="b"/>
              <c:showVal val="1"/>
              <c:extLst>
                <c:ext xmlns:c15="http://schemas.microsoft.com/office/drawing/2012/chart" uri="{CE6537A1-D6FC-4f65-9D91-7224C49458BB}">
                  <c15:layout/>
                </c:ext>
              </c:extLst>
            </c:dLbl>
            <c:dLbl>
              <c:idx val="1"/>
              <c:tx>
                <c:rich>
                  <a:bodyPr/>
                  <a:lstStyle/>
                  <a:p>
                    <a:r>
                      <a:rPr lang="en-US"/>
                      <a:t>90%, 9</a:t>
                    </a:r>
                  </a:p>
                </c:rich>
              </c:tx>
              <c:dLblPos val="b"/>
              <c:showVal val="1"/>
              <c:extLst>
                <c:ext xmlns:c15="http://schemas.microsoft.com/office/drawing/2012/chart" uri="{CE6537A1-D6FC-4f65-9D91-7224C49458BB}">
                  <c15:layout/>
                </c:ext>
              </c:extLst>
            </c:dLbl>
            <c:dLbl>
              <c:idx val="2"/>
              <c:layout>
                <c:manualLayout>
                  <c:x val="-2.9585121602288978E-2"/>
                  <c:y val="-6.3484486873508481E-2"/>
                </c:manualLayout>
              </c:layout>
              <c:tx>
                <c:rich>
                  <a:bodyPr/>
                  <a:lstStyle/>
                  <a:p>
                    <a:r>
                      <a:rPr lang="en-US"/>
                      <a:t>70%, 7</a:t>
                    </a:r>
                  </a:p>
                </c:rich>
              </c:tx>
              <c:dLblPos val="r"/>
              <c:showVal val="1"/>
              <c:extLst>
                <c:ext xmlns:c15="http://schemas.microsoft.com/office/drawing/2012/chart" uri="{CE6537A1-D6FC-4f65-9D91-7224C49458BB}">
                  <c15:layout/>
                </c:ext>
              </c:extLst>
            </c:dLbl>
            <c:dLbl>
              <c:idx val="3"/>
              <c:tx>
                <c:rich>
                  <a:bodyPr/>
                  <a:lstStyle/>
                  <a:p>
                    <a:r>
                      <a:rPr lang="en-US"/>
                      <a:t>70%, 7</a:t>
                    </a:r>
                  </a:p>
                </c:rich>
              </c:tx>
              <c:dLblPos val="b"/>
              <c:showVal val="1"/>
              <c:extLst>
                <c:ext xmlns:c15="http://schemas.microsoft.com/office/drawing/2012/chart" uri="{CE6537A1-D6FC-4f65-9D91-7224C49458BB}">
                  <c15:layout/>
                </c:ext>
              </c:extLst>
            </c:dLbl>
            <c:spPr>
              <a:noFill/>
              <a:ln>
                <a:noFill/>
              </a:ln>
              <a:effectLst/>
            </c:spPr>
            <c:dLblPos val="b"/>
            <c:showVal val="1"/>
            <c:extLst>
              <c:ext xmlns:c15="http://schemas.microsoft.com/office/drawing/2012/chart" uri="{CE6537A1-D6FC-4f65-9D91-7224C49458BB}">
                <c15:showLeaderLines val="0"/>
              </c:ext>
            </c:extLst>
          </c:dLbls>
          <c:cat>
            <c:strRef>
              <c:f>'Contact by Edu Stage'!$C$248:$F$248</c:f>
              <c:strCache>
                <c:ptCount val="4"/>
                <c:pt idx="0">
                  <c:v>Emerging 
(n=43)</c:v>
                </c:pt>
                <c:pt idx="1">
                  <c:v>Establishing 
(n=10)</c:v>
                </c:pt>
                <c:pt idx="2">
                  <c:v>Embedding 
(n=10)</c:v>
                </c:pt>
                <c:pt idx="3">
                  <c:v>Experiencing 
(n=10)</c:v>
                </c:pt>
              </c:strCache>
            </c:strRef>
          </c:cat>
          <c:val>
            <c:numRef>
              <c:f>'Contact by Edu Stage'!$C$251:$F$251</c:f>
              <c:numCache>
                <c:formatCode>0%</c:formatCode>
                <c:ptCount val="4"/>
                <c:pt idx="0">
                  <c:v>0.77000000000000079</c:v>
                </c:pt>
                <c:pt idx="1">
                  <c:v>0.9</c:v>
                </c:pt>
                <c:pt idx="2">
                  <c:v>0.70000000000000062</c:v>
                </c:pt>
                <c:pt idx="3">
                  <c:v>0.70000000000000062</c:v>
                </c:pt>
              </c:numCache>
            </c:numRef>
          </c:val>
        </c:ser>
        <c:ser>
          <c:idx val="3"/>
          <c:order val="3"/>
          <c:tx>
            <c:strRef>
              <c:f>'Contact by Edu Stage'!$B$252</c:f>
              <c:strCache>
                <c:ptCount val="1"/>
                <c:pt idx="0">
                  <c:v>Face-to-Face</c:v>
                </c:pt>
              </c:strCache>
            </c:strRef>
          </c:tx>
          <c:dLbls>
            <c:dLbl>
              <c:idx val="0"/>
              <c:layout>
                <c:manualLayout>
                  <c:x val="-3.7215069146399632E-2"/>
                  <c:y val="5.1073985680190885E-2"/>
                </c:manualLayout>
              </c:layout>
              <c:tx>
                <c:rich>
                  <a:bodyPr/>
                  <a:lstStyle/>
                  <a:p>
                    <a:r>
                      <a:rPr lang="en-US"/>
                      <a:t>60%, 26</a:t>
                    </a:r>
                  </a:p>
                </c:rich>
              </c:tx>
              <c:dLblPos val="r"/>
              <c:showVal val="1"/>
              <c:extLst>
                <c:ext xmlns:c15="http://schemas.microsoft.com/office/drawing/2012/chart" uri="{CE6537A1-D6FC-4f65-9D91-7224C49458BB}">
                  <c15:layout/>
                </c:ext>
              </c:extLst>
            </c:dLbl>
            <c:dLbl>
              <c:idx val="1"/>
              <c:tx>
                <c:rich>
                  <a:bodyPr/>
                  <a:lstStyle/>
                  <a:p>
                    <a:r>
                      <a:rPr lang="en-US"/>
                      <a:t>60%, 6</a:t>
                    </a:r>
                  </a:p>
                </c:rich>
              </c:tx>
              <c:dLblPos val="b"/>
              <c:showVal val="1"/>
              <c:extLst>
                <c:ext xmlns:c15="http://schemas.microsoft.com/office/drawing/2012/chart" uri="{CE6537A1-D6FC-4f65-9D91-7224C49458BB}">
                  <c15:layout/>
                </c:ext>
              </c:extLst>
            </c:dLbl>
            <c:dLbl>
              <c:idx val="2"/>
              <c:tx>
                <c:rich>
                  <a:bodyPr/>
                  <a:lstStyle/>
                  <a:p>
                    <a:r>
                      <a:rPr lang="en-US"/>
                      <a:t>40%, 4</a:t>
                    </a:r>
                  </a:p>
                </c:rich>
              </c:tx>
              <c:dLblPos val="b"/>
              <c:showVal val="1"/>
              <c:extLst>
                <c:ext xmlns:c15="http://schemas.microsoft.com/office/drawing/2012/chart" uri="{CE6537A1-D6FC-4f65-9D91-7224C49458BB}">
                  <c15:layout/>
                </c:ext>
              </c:extLst>
            </c:dLbl>
            <c:dLbl>
              <c:idx val="3"/>
              <c:layout>
                <c:manualLayout>
                  <c:x val="-5.5875097157919731E-2"/>
                  <c:y val="-6.666666666666668E-2"/>
                </c:manualLayout>
              </c:layout>
              <c:tx>
                <c:rich>
                  <a:bodyPr/>
                  <a:lstStyle/>
                  <a:p>
                    <a:r>
                      <a:rPr lang="en-US"/>
                      <a:t>70%, 7</a:t>
                    </a:r>
                  </a:p>
                </c:rich>
              </c:tx>
              <c:dLblPos val="r"/>
              <c:showVal val="1"/>
              <c:extLst>
                <c:ext xmlns:c15="http://schemas.microsoft.com/office/drawing/2012/chart" uri="{CE6537A1-D6FC-4f65-9D91-7224C49458BB}">
                  <c15:layout/>
                </c:ext>
              </c:extLst>
            </c:dLbl>
            <c:spPr>
              <a:noFill/>
              <a:ln>
                <a:noFill/>
              </a:ln>
              <a:effectLst/>
            </c:spPr>
            <c:dLblPos val="b"/>
            <c:showVal val="1"/>
            <c:extLst>
              <c:ext xmlns:c15="http://schemas.microsoft.com/office/drawing/2012/chart" uri="{CE6537A1-D6FC-4f65-9D91-7224C49458BB}">
                <c15:showLeaderLines val="0"/>
              </c:ext>
            </c:extLst>
          </c:dLbls>
          <c:cat>
            <c:strRef>
              <c:f>'Contact by Edu Stage'!$C$248:$F$248</c:f>
              <c:strCache>
                <c:ptCount val="4"/>
                <c:pt idx="0">
                  <c:v>Emerging 
(n=43)</c:v>
                </c:pt>
                <c:pt idx="1">
                  <c:v>Establishing 
(n=10)</c:v>
                </c:pt>
                <c:pt idx="2">
                  <c:v>Embedding 
(n=10)</c:v>
                </c:pt>
                <c:pt idx="3">
                  <c:v>Experiencing 
(n=10)</c:v>
                </c:pt>
              </c:strCache>
            </c:strRef>
          </c:cat>
          <c:val>
            <c:numRef>
              <c:f>'Contact by Edu Stage'!$C$252:$F$252</c:f>
              <c:numCache>
                <c:formatCode>0%</c:formatCode>
                <c:ptCount val="4"/>
                <c:pt idx="0">
                  <c:v>0.60000000000000064</c:v>
                </c:pt>
                <c:pt idx="1">
                  <c:v>0.60000000000000064</c:v>
                </c:pt>
                <c:pt idx="2">
                  <c:v>0.4</c:v>
                </c:pt>
                <c:pt idx="3">
                  <c:v>0.70000000000000062</c:v>
                </c:pt>
              </c:numCache>
            </c:numRef>
          </c:val>
        </c:ser>
        <c:dLbls>
          <c:showVal val="1"/>
        </c:dLbls>
        <c:marker val="1"/>
        <c:axId val="230270848"/>
        <c:axId val="230272384"/>
      </c:lineChart>
      <c:catAx>
        <c:axId val="230270848"/>
        <c:scaling>
          <c:orientation val="minMax"/>
        </c:scaling>
        <c:axPos val="b"/>
        <c:numFmt formatCode="General" sourceLinked="0"/>
        <c:tickLblPos val="nextTo"/>
        <c:crossAx val="230272384"/>
        <c:crosses val="autoZero"/>
        <c:auto val="1"/>
        <c:lblAlgn val="ctr"/>
        <c:lblOffset val="100"/>
      </c:catAx>
      <c:valAx>
        <c:axId val="230272384"/>
        <c:scaling>
          <c:orientation val="minMax"/>
          <c:max val="1"/>
          <c:min val="0.30000000000000032"/>
        </c:scaling>
        <c:axPos val="l"/>
        <c:majorGridlines/>
        <c:numFmt formatCode="0%" sourceLinked="1"/>
        <c:tickLblPos val="nextTo"/>
        <c:crossAx val="230270848"/>
        <c:crosses val="autoZero"/>
        <c:crossBetween val="between"/>
      </c:valAx>
    </c:plotArea>
    <c:legend>
      <c:legendPos val="r"/>
      <c:layout>
        <c:manualLayout>
          <c:xMode val="edge"/>
          <c:yMode val="edge"/>
          <c:x val="0.81794642857142863"/>
          <c:y val="0.23085322027054295"/>
          <c:w val="0.173125"/>
          <c:h val="0.43060125176660607"/>
        </c:manualLayout>
      </c:layout>
    </c:legend>
    <c:plotVisOnly val="1"/>
    <c:dispBlanksAs val="gap"/>
  </c:chart>
  <c:txPr>
    <a:bodyPr/>
    <a:lstStyle/>
    <a:p>
      <a:pPr>
        <a:defRPr sz="1400" b="1">
          <a:latin typeface="Arial" pitchFamily="34" charset="0"/>
          <a:cs typeface="Arial" pitchFamily="34" charset="0"/>
        </a:defRPr>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style val="42"/>
  <c:chart>
    <c:plotArea>
      <c:layout>
        <c:manualLayout>
          <c:layoutTarget val="inner"/>
          <c:xMode val="edge"/>
          <c:yMode val="edge"/>
          <c:x val="9.2116638239211193E-2"/>
          <c:y val="4.2857142857142913E-2"/>
          <c:w val="0.67500761623547267"/>
          <c:h val="0.84326659167604046"/>
        </c:manualLayout>
      </c:layout>
      <c:lineChart>
        <c:grouping val="standard"/>
        <c:ser>
          <c:idx val="0"/>
          <c:order val="0"/>
          <c:tx>
            <c:strRef>
              <c:f>'Sources by Edu Stages'!$H$573</c:f>
              <c:strCache>
                <c:ptCount val="1"/>
                <c:pt idx="0">
                  <c:v>Mother</c:v>
                </c:pt>
              </c:strCache>
            </c:strRef>
          </c:tx>
          <c:dLbls>
            <c:dLbl>
              <c:idx val="0"/>
              <c:layout>
                <c:manualLayout>
                  <c:x val="-7.6181998021760636E-2"/>
                  <c:y val="-4.6141215106732296E-2"/>
                </c:manualLayout>
              </c:layout>
              <c:tx>
                <c:rich>
                  <a:bodyPr/>
                  <a:lstStyle/>
                  <a:p>
                    <a:r>
                      <a:rPr lang="en-US"/>
                      <a:t>58%, 25</a:t>
                    </a:r>
                  </a:p>
                </c:rich>
              </c:tx>
              <c:dLblPos val="r"/>
              <c:showVal val="1"/>
              <c:extLst>
                <c:ext xmlns:c15="http://schemas.microsoft.com/office/drawing/2012/chart" uri="{CE6537A1-D6FC-4f65-9D91-7224C49458BB}">
                  <c15:layout/>
                </c:ext>
              </c:extLst>
            </c:dLbl>
            <c:dLbl>
              <c:idx val="1"/>
              <c:tx>
                <c:rich>
                  <a:bodyPr/>
                  <a:lstStyle/>
                  <a:p>
                    <a:r>
                      <a:rPr lang="en-US"/>
                      <a:t>50%, 5</a:t>
                    </a:r>
                  </a:p>
                </c:rich>
              </c:tx>
              <c:dLblPos val="t"/>
              <c:showVal val="1"/>
              <c:extLst>
                <c:ext xmlns:c15="http://schemas.microsoft.com/office/drawing/2012/chart" uri="{CE6537A1-D6FC-4f65-9D91-7224C49458BB}">
                  <c15:layout/>
                </c:ext>
              </c:extLst>
            </c:dLbl>
            <c:dLbl>
              <c:idx val="2"/>
              <c:layout>
                <c:manualLayout>
                  <c:x val="-4.8486646884273024E-2"/>
                  <c:y val="3.9244663382594441E-2"/>
                </c:manualLayout>
              </c:layout>
              <c:tx>
                <c:rich>
                  <a:bodyPr/>
                  <a:lstStyle/>
                  <a:p>
                    <a:r>
                      <a:rPr lang="en-US"/>
                      <a:t>40%, 4</a:t>
                    </a:r>
                  </a:p>
                </c:rich>
              </c:tx>
              <c:dLblPos val="r"/>
              <c:showVal val="1"/>
              <c:extLst>
                <c:ext xmlns:c15="http://schemas.microsoft.com/office/drawing/2012/chart" uri="{CE6537A1-D6FC-4f65-9D91-7224C49458BB}">
                  <c15:layout/>
                </c:ext>
              </c:extLst>
            </c:dLbl>
            <c:dLbl>
              <c:idx val="3"/>
              <c:tx>
                <c:rich>
                  <a:bodyPr/>
                  <a:lstStyle/>
                  <a:p>
                    <a:r>
                      <a:rPr lang="en-US"/>
                      <a:t>10%, 1</a:t>
                    </a:r>
                  </a:p>
                </c:rich>
              </c:tx>
              <c:dLblPos val="t"/>
              <c:showVal val="1"/>
              <c:extLst>
                <c:ext xmlns:c15="http://schemas.microsoft.com/office/drawing/2012/chart" uri="{CE6537A1-D6FC-4f65-9D91-7224C49458BB}">
                  <c15:layout/>
                </c:ext>
              </c:extLst>
            </c:dLbl>
            <c:spPr>
              <a:noFill/>
              <a:ln>
                <a:noFill/>
              </a:ln>
              <a:effectLst/>
            </c:spPr>
            <c:dLblPos val="t"/>
            <c:showVal val="1"/>
            <c:extLst>
              <c:ext xmlns:c15="http://schemas.microsoft.com/office/drawing/2012/chart" uri="{CE6537A1-D6FC-4f65-9D91-7224C49458BB}">
                <c15:showLeaderLines val="0"/>
              </c:ext>
            </c:extLst>
          </c:dLbls>
          <c:cat>
            <c:strRef>
              <c:f>'Sources by Edu Stages'!$I$572:$L$572</c:f>
              <c:strCache>
                <c:ptCount val="4"/>
                <c:pt idx="0">
                  <c:v>Emerging 
(n=43)</c:v>
                </c:pt>
                <c:pt idx="1">
                  <c:v>Establishing 
(n=10)</c:v>
                </c:pt>
                <c:pt idx="2">
                  <c:v>Embedding 
(n=10)</c:v>
                </c:pt>
                <c:pt idx="3">
                  <c:v>Experiencing 
(n=10)</c:v>
                </c:pt>
              </c:strCache>
            </c:strRef>
          </c:cat>
          <c:val>
            <c:numRef>
              <c:f>'Sources by Edu Stages'!$I$573:$L$573</c:f>
              <c:numCache>
                <c:formatCode>0%</c:formatCode>
                <c:ptCount val="4"/>
                <c:pt idx="0">
                  <c:v>0.58000000000000007</c:v>
                </c:pt>
                <c:pt idx="1">
                  <c:v>0.5</c:v>
                </c:pt>
                <c:pt idx="2">
                  <c:v>0.4</c:v>
                </c:pt>
                <c:pt idx="3">
                  <c:v>0.1</c:v>
                </c:pt>
              </c:numCache>
            </c:numRef>
          </c:val>
        </c:ser>
        <c:ser>
          <c:idx val="1"/>
          <c:order val="1"/>
          <c:tx>
            <c:strRef>
              <c:f>'Sources by Edu Stages'!$H$574</c:f>
              <c:strCache>
                <c:ptCount val="1"/>
                <c:pt idx="0">
                  <c:v>Father</c:v>
                </c:pt>
              </c:strCache>
            </c:strRef>
          </c:tx>
          <c:dLbls>
            <c:dLbl>
              <c:idx val="0"/>
              <c:layout>
                <c:manualLayout>
                  <c:x val="-8.8069108548931366E-2"/>
                  <c:y val="4.0640419947506584E-2"/>
                </c:manualLayout>
              </c:layout>
              <c:tx>
                <c:rich>
                  <a:bodyPr/>
                  <a:lstStyle/>
                  <a:p>
                    <a:r>
                      <a:rPr lang="en-US"/>
                      <a:t>49%, 21</a:t>
                    </a:r>
                  </a:p>
                </c:rich>
              </c:tx>
              <c:dLblPos val="r"/>
              <c:showVal val="1"/>
              <c:extLst>
                <c:ext xmlns:c15="http://schemas.microsoft.com/office/drawing/2012/chart" uri="{CE6537A1-D6FC-4f65-9D91-7224C49458BB}">
                  <c15:layout/>
                </c:ext>
              </c:extLst>
            </c:dLbl>
            <c:dLbl>
              <c:idx val="1"/>
              <c:layout>
                <c:manualLayout>
                  <c:x val="-4.2552084550262104E-2"/>
                  <c:y val="0.11149399428519711"/>
                </c:manualLayout>
              </c:layout>
              <c:tx>
                <c:rich>
                  <a:bodyPr/>
                  <a:lstStyle/>
                  <a:p>
                    <a:r>
                      <a:rPr lang="en-US"/>
                      <a:t>50%, 5</a:t>
                    </a:r>
                  </a:p>
                </c:rich>
              </c:tx>
              <c:dLblPos val="r"/>
              <c:showVal val="1"/>
              <c:extLst>
                <c:ext xmlns:c15="http://schemas.microsoft.com/office/drawing/2012/chart" uri="{CE6537A1-D6FC-4f65-9D91-7224C49458BB}">
                  <c15:layout/>
                </c:ext>
              </c:extLst>
            </c:dLbl>
            <c:dLbl>
              <c:idx val="2"/>
              <c:layout>
                <c:manualLayout>
                  <c:x val="-1.6291830708661421E-2"/>
                  <c:y val="-4.6798087739032712E-2"/>
                </c:manualLayout>
              </c:layout>
              <c:tx>
                <c:rich>
                  <a:bodyPr/>
                  <a:lstStyle/>
                  <a:p>
                    <a:r>
                      <a:rPr lang="en-US"/>
                      <a:t>40%, 4</a:t>
                    </a:r>
                  </a:p>
                </c:rich>
              </c:tx>
              <c:dLblPos val="r"/>
              <c:showVal val="1"/>
              <c:extLst>
                <c:ext xmlns:c15="http://schemas.microsoft.com/office/drawing/2012/chart" uri="{CE6537A1-D6FC-4f65-9D91-7224C49458BB}">
                  <c15:layout/>
                </c:ext>
              </c:extLst>
            </c:dLbl>
            <c:dLbl>
              <c:idx val="3"/>
              <c:layout>
                <c:manualLayout>
                  <c:x val="-4.8486646884273024E-2"/>
                  <c:y val="3.2676518883415537E-2"/>
                </c:manualLayout>
              </c:layout>
              <c:tx>
                <c:rich>
                  <a:bodyPr/>
                  <a:lstStyle/>
                  <a:p>
                    <a:r>
                      <a:rPr lang="en-US"/>
                      <a:t>10%, 1</a:t>
                    </a:r>
                  </a:p>
                </c:rich>
              </c:tx>
              <c:dLblPos val="r"/>
              <c:showVal val="1"/>
              <c:extLst>
                <c:ext xmlns:c15="http://schemas.microsoft.com/office/drawing/2012/chart" uri="{CE6537A1-D6FC-4f65-9D91-7224C49458BB}">
                  <c15:layout/>
                </c:ext>
              </c:extLst>
            </c:dLbl>
            <c:spPr>
              <a:noFill/>
              <a:ln>
                <a:noFill/>
              </a:ln>
              <a:effectLst/>
            </c:spPr>
            <c:dLblPos val="t"/>
            <c:showVal val="1"/>
            <c:extLst>
              <c:ext xmlns:c15="http://schemas.microsoft.com/office/drawing/2012/chart" uri="{CE6537A1-D6FC-4f65-9D91-7224C49458BB}">
                <c15:showLeaderLines val="0"/>
              </c:ext>
            </c:extLst>
          </c:dLbls>
          <c:cat>
            <c:strRef>
              <c:f>'Sources by Edu Stages'!$I$572:$L$572</c:f>
              <c:strCache>
                <c:ptCount val="4"/>
                <c:pt idx="0">
                  <c:v>Emerging 
(n=43)</c:v>
                </c:pt>
                <c:pt idx="1">
                  <c:v>Establishing 
(n=10)</c:v>
                </c:pt>
                <c:pt idx="2">
                  <c:v>Embedding 
(n=10)</c:v>
                </c:pt>
                <c:pt idx="3">
                  <c:v>Experiencing 
(n=10)</c:v>
                </c:pt>
              </c:strCache>
            </c:strRef>
          </c:cat>
          <c:val>
            <c:numRef>
              <c:f>'Sources by Edu Stages'!$I$574:$L$574</c:f>
              <c:numCache>
                <c:formatCode>0%</c:formatCode>
                <c:ptCount val="4"/>
                <c:pt idx="0">
                  <c:v>0.49000000000000032</c:v>
                </c:pt>
                <c:pt idx="1">
                  <c:v>0.5</c:v>
                </c:pt>
                <c:pt idx="2">
                  <c:v>0.4</c:v>
                </c:pt>
                <c:pt idx="3">
                  <c:v>0.1</c:v>
                </c:pt>
              </c:numCache>
            </c:numRef>
          </c:val>
        </c:ser>
        <c:ser>
          <c:idx val="2"/>
          <c:order val="2"/>
          <c:tx>
            <c:strRef>
              <c:f>'Sources by Edu Stages'!$H$575</c:f>
              <c:strCache>
                <c:ptCount val="1"/>
                <c:pt idx="0">
                  <c:v>Extended Family</c:v>
                </c:pt>
              </c:strCache>
            </c:strRef>
          </c:tx>
          <c:dLbls>
            <c:dLbl>
              <c:idx val="0"/>
              <c:layout>
                <c:manualLayout>
                  <c:x val="-9.747012092238469E-2"/>
                  <c:y val="-2.2249531308586382E-2"/>
                </c:manualLayout>
              </c:layout>
              <c:tx>
                <c:rich>
                  <a:bodyPr/>
                  <a:lstStyle/>
                  <a:p>
                    <a:r>
                      <a:rPr lang="en-US"/>
                      <a:t>53%, 23</a:t>
                    </a:r>
                  </a:p>
                </c:rich>
              </c:tx>
              <c:dLblPos val="r"/>
              <c:showVal val="1"/>
              <c:extLst>
                <c:ext xmlns:c15="http://schemas.microsoft.com/office/drawing/2012/chart" uri="{CE6537A1-D6FC-4f65-9D91-7224C49458BB}">
                  <c15:layout/>
                </c:ext>
              </c:extLst>
            </c:dLbl>
            <c:dLbl>
              <c:idx val="1"/>
              <c:layout>
                <c:manualLayout>
                  <c:x val="-4.6508563284188877E-2"/>
                  <c:y val="4.5812549293407313E-2"/>
                </c:manualLayout>
              </c:layout>
              <c:tx>
                <c:rich>
                  <a:bodyPr/>
                  <a:lstStyle/>
                  <a:p>
                    <a:r>
                      <a:rPr lang="en-US"/>
                      <a:t>50%, 5</a:t>
                    </a:r>
                  </a:p>
                </c:rich>
              </c:tx>
              <c:dLblPos val="r"/>
              <c:showVal val="1"/>
              <c:extLst>
                <c:ext xmlns:c15="http://schemas.microsoft.com/office/drawing/2012/chart" uri="{CE6537A1-D6FC-4f65-9D91-7224C49458BB}">
                  <c15:layout/>
                </c:ext>
              </c:extLst>
            </c:dLbl>
            <c:dLbl>
              <c:idx val="2"/>
              <c:layout>
                <c:manualLayout>
                  <c:x val="-4.8486646884273024E-2"/>
                  <c:y val="7.2085385878489325E-2"/>
                </c:manualLayout>
              </c:layout>
              <c:tx>
                <c:rich>
                  <a:bodyPr/>
                  <a:lstStyle/>
                  <a:p>
                    <a:r>
                      <a:rPr lang="en-US"/>
                      <a:t>30%, 3</a:t>
                    </a:r>
                  </a:p>
                </c:rich>
              </c:tx>
              <c:dLblPos val="r"/>
              <c:showVal val="1"/>
              <c:extLst>
                <c:ext xmlns:c15="http://schemas.microsoft.com/office/drawing/2012/chart" uri="{CE6537A1-D6FC-4f65-9D91-7224C49458BB}">
                  <c15:layout/>
                </c:ext>
              </c:extLst>
            </c:dLbl>
            <c:dLbl>
              <c:idx val="3"/>
              <c:tx>
                <c:rich>
                  <a:bodyPr/>
                  <a:lstStyle/>
                  <a:p>
                    <a:r>
                      <a:rPr lang="en-US"/>
                      <a:t>20%, 2</a:t>
                    </a:r>
                  </a:p>
                </c:rich>
              </c:tx>
              <c:dLblPos val="t"/>
              <c:showVal val="1"/>
              <c:extLst>
                <c:ext xmlns:c15="http://schemas.microsoft.com/office/drawing/2012/chart" uri="{CE6537A1-D6FC-4f65-9D91-7224C49458BB}">
                  <c15:layout/>
                </c:ext>
              </c:extLst>
            </c:dLbl>
            <c:spPr>
              <a:noFill/>
              <a:ln>
                <a:noFill/>
              </a:ln>
              <a:effectLst/>
            </c:spPr>
            <c:dLblPos val="t"/>
            <c:showVal val="1"/>
            <c:extLst>
              <c:ext xmlns:c15="http://schemas.microsoft.com/office/drawing/2012/chart" uri="{CE6537A1-D6FC-4f65-9D91-7224C49458BB}">
                <c15:showLeaderLines val="0"/>
              </c:ext>
            </c:extLst>
          </c:dLbls>
          <c:cat>
            <c:strRef>
              <c:f>'Sources by Edu Stages'!$I$572:$L$572</c:f>
              <c:strCache>
                <c:ptCount val="4"/>
                <c:pt idx="0">
                  <c:v>Emerging 
(n=43)</c:v>
                </c:pt>
                <c:pt idx="1">
                  <c:v>Establishing 
(n=10)</c:v>
                </c:pt>
                <c:pt idx="2">
                  <c:v>Embedding 
(n=10)</c:v>
                </c:pt>
                <c:pt idx="3">
                  <c:v>Experiencing 
(n=10)</c:v>
                </c:pt>
              </c:strCache>
            </c:strRef>
          </c:cat>
          <c:val>
            <c:numRef>
              <c:f>'Sources by Edu Stages'!$I$575:$L$575</c:f>
              <c:numCache>
                <c:formatCode>0%</c:formatCode>
                <c:ptCount val="4"/>
                <c:pt idx="0">
                  <c:v>0.53</c:v>
                </c:pt>
                <c:pt idx="1">
                  <c:v>0.5</c:v>
                </c:pt>
                <c:pt idx="2">
                  <c:v>0.30000000000000032</c:v>
                </c:pt>
                <c:pt idx="3">
                  <c:v>0.2</c:v>
                </c:pt>
              </c:numCache>
            </c:numRef>
          </c:val>
        </c:ser>
        <c:ser>
          <c:idx val="3"/>
          <c:order val="3"/>
          <c:tx>
            <c:strRef>
              <c:f>'Sources by Edu Stages'!$H$576</c:f>
              <c:strCache>
                <c:ptCount val="1"/>
                <c:pt idx="0">
                  <c:v>Friends, Colleagues</c:v>
                </c:pt>
              </c:strCache>
            </c:strRef>
          </c:tx>
          <c:dLbls>
            <c:dLbl>
              <c:idx val="0"/>
              <c:tx>
                <c:rich>
                  <a:bodyPr/>
                  <a:lstStyle/>
                  <a:p>
                    <a:r>
                      <a:rPr lang="en-US"/>
                      <a:t>77%, 33</a:t>
                    </a:r>
                  </a:p>
                </c:rich>
              </c:tx>
              <c:dLblPos val="t"/>
              <c:showVal val="1"/>
              <c:extLst>
                <c:ext xmlns:c15="http://schemas.microsoft.com/office/drawing/2012/chart" uri="{CE6537A1-D6FC-4f65-9D91-7224C49458BB}">
                  <c15:layout/>
                </c:ext>
              </c:extLst>
            </c:dLbl>
            <c:dLbl>
              <c:idx val="1"/>
              <c:tx>
                <c:rich>
                  <a:bodyPr/>
                  <a:lstStyle/>
                  <a:p>
                    <a:r>
                      <a:rPr lang="en-US"/>
                      <a:t>70%, 7</a:t>
                    </a:r>
                  </a:p>
                </c:rich>
              </c:tx>
              <c:dLblPos val="t"/>
              <c:showVal val="1"/>
              <c:extLst>
                <c:ext xmlns:c15="http://schemas.microsoft.com/office/drawing/2012/chart" uri="{CE6537A1-D6FC-4f65-9D91-7224C49458BB}">
                  <c15:layout/>
                </c:ext>
              </c:extLst>
            </c:dLbl>
            <c:dLbl>
              <c:idx val="2"/>
              <c:layout>
                <c:manualLayout>
                  <c:x val="-3.4603721409823832E-2"/>
                  <c:y val="-9.0147919010123687E-2"/>
                </c:manualLayout>
              </c:layout>
              <c:tx>
                <c:rich>
                  <a:bodyPr/>
                  <a:lstStyle/>
                  <a:p>
                    <a:r>
                      <a:rPr lang="en-US"/>
                      <a:t>40%, 4</a:t>
                    </a:r>
                  </a:p>
                </c:rich>
              </c:tx>
              <c:dLblPos val="r"/>
              <c:showVal val="1"/>
              <c:extLst>
                <c:ext xmlns:c15="http://schemas.microsoft.com/office/drawing/2012/chart" uri="{CE6537A1-D6FC-4f65-9D91-7224C49458BB}">
                  <c15:layout/>
                </c:ext>
              </c:extLst>
            </c:dLbl>
            <c:dLbl>
              <c:idx val="3"/>
              <c:tx>
                <c:rich>
                  <a:bodyPr/>
                  <a:lstStyle/>
                  <a:p>
                    <a:r>
                      <a:rPr lang="en-US"/>
                      <a:t>40%, 4</a:t>
                    </a:r>
                  </a:p>
                </c:rich>
              </c:tx>
              <c:dLblPos val="t"/>
              <c:showVal val="1"/>
              <c:extLst>
                <c:ext xmlns:c15="http://schemas.microsoft.com/office/drawing/2012/chart" uri="{CE6537A1-D6FC-4f65-9D91-7224C49458BB}">
                  <c15:layout/>
                </c:ext>
              </c:extLst>
            </c:dLbl>
            <c:spPr>
              <a:noFill/>
              <a:ln>
                <a:noFill/>
              </a:ln>
              <a:effectLst/>
            </c:spPr>
            <c:dLblPos val="t"/>
            <c:showVal val="1"/>
            <c:extLst>
              <c:ext xmlns:c15="http://schemas.microsoft.com/office/drawing/2012/chart" uri="{CE6537A1-D6FC-4f65-9D91-7224C49458BB}">
                <c15:showLeaderLines val="0"/>
              </c:ext>
            </c:extLst>
          </c:dLbls>
          <c:cat>
            <c:strRef>
              <c:f>'Sources by Edu Stages'!$I$572:$L$572</c:f>
              <c:strCache>
                <c:ptCount val="4"/>
                <c:pt idx="0">
                  <c:v>Emerging 
(n=43)</c:v>
                </c:pt>
                <c:pt idx="1">
                  <c:v>Establishing 
(n=10)</c:v>
                </c:pt>
                <c:pt idx="2">
                  <c:v>Embedding 
(n=10)</c:v>
                </c:pt>
                <c:pt idx="3">
                  <c:v>Experiencing 
(n=10)</c:v>
                </c:pt>
              </c:strCache>
            </c:strRef>
          </c:cat>
          <c:val>
            <c:numRef>
              <c:f>'Sources by Edu Stages'!$I$576:$L$576</c:f>
              <c:numCache>
                <c:formatCode>0%</c:formatCode>
                <c:ptCount val="4"/>
                <c:pt idx="0">
                  <c:v>0.77000000000000079</c:v>
                </c:pt>
                <c:pt idx="1">
                  <c:v>0.70000000000000062</c:v>
                </c:pt>
                <c:pt idx="2">
                  <c:v>0.4</c:v>
                </c:pt>
                <c:pt idx="3">
                  <c:v>0.4</c:v>
                </c:pt>
              </c:numCache>
            </c:numRef>
          </c:val>
        </c:ser>
        <c:dLbls>
          <c:showVal val="1"/>
        </c:dLbls>
        <c:marker val="1"/>
        <c:axId val="230308864"/>
        <c:axId val="230339328"/>
      </c:lineChart>
      <c:catAx>
        <c:axId val="230308864"/>
        <c:scaling>
          <c:orientation val="minMax"/>
        </c:scaling>
        <c:axPos val="b"/>
        <c:numFmt formatCode="General" sourceLinked="0"/>
        <c:tickLblPos val="nextTo"/>
        <c:crossAx val="230339328"/>
        <c:crosses val="autoZero"/>
        <c:auto val="1"/>
        <c:lblAlgn val="ctr"/>
        <c:lblOffset val="100"/>
      </c:catAx>
      <c:valAx>
        <c:axId val="230339328"/>
        <c:scaling>
          <c:orientation val="minMax"/>
        </c:scaling>
        <c:axPos val="l"/>
        <c:majorGridlines/>
        <c:numFmt formatCode="0%" sourceLinked="1"/>
        <c:tickLblPos val="nextTo"/>
        <c:crossAx val="230308864"/>
        <c:crosses val="autoZero"/>
        <c:crossBetween val="between"/>
      </c:valAx>
    </c:plotArea>
    <c:legend>
      <c:legendPos val="r"/>
      <c:layout>
        <c:manualLayout>
          <c:xMode val="edge"/>
          <c:yMode val="edge"/>
          <c:x val="0.80285620547431569"/>
          <c:y val="0.17826849230053174"/>
          <c:w val="0.18527430164979394"/>
          <c:h val="0.48254347516905305"/>
        </c:manualLayout>
      </c:layout>
    </c:legend>
    <c:plotVisOnly val="1"/>
    <c:dispBlanksAs val="gap"/>
  </c:chart>
  <c:txPr>
    <a:bodyPr/>
    <a:lstStyle/>
    <a:p>
      <a:pPr>
        <a:defRPr sz="1400" b="1">
          <a:latin typeface="Arial" pitchFamily="34" charset="0"/>
          <a:cs typeface="Arial" pitchFamily="34" charset="0"/>
        </a:defRPr>
      </a:pPr>
      <a:endParaRPr lang="en-U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style val="42"/>
  <c:chart>
    <c:plotArea>
      <c:layout>
        <c:manualLayout>
          <c:layoutTarget val="inner"/>
          <c:xMode val="edge"/>
          <c:yMode val="edge"/>
          <c:x val="9.4234937147811046E-2"/>
          <c:y val="4.3176178660049538E-2"/>
          <c:w val="0.67782796468623263"/>
          <c:h val="0.82214439612958956"/>
        </c:manualLayout>
      </c:layout>
      <c:lineChart>
        <c:grouping val="standard"/>
        <c:ser>
          <c:idx val="0"/>
          <c:order val="0"/>
          <c:tx>
            <c:strRef>
              <c:f>'Sources by Edu Stages'!$H$616</c:f>
              <c:strCache>
                <c:ptCount val="1"/>
                <c:pt idx="0">
                  <c:v>Librarians</c:v>
                </c:pt>
              </c:strCache>
            </c:strRef>
          </c:tx>
          <c:dLbls>
            <c:dLbl>
              <c:idx val="0"/>
              <c:tx>
                <c:rich>
                  <a:bodyPr/>
                  <a:lstStyle/>
                  <a:p>
                    <a:r>
                      <a:rPr lang="en-US"/>
                      <a:t>12%, 5</a:t>
                    </a:r>
                  </a:p>
                </c:rich>
              </c:tx>
              <c:dLblPos val="t"/>
              <c:showVal val="1"/>
              <c:extLst>
                <c:ext xmlns:c15="http://schemas.microsoft.com/office/drawing/2012/chart" uri="{CE6537A1-D6FC-4f65-9D91-7224C49458BB}">
                  <c15:layout/>
                </c:ext>
              </c:extLst>
            </c:dLbl>
            <c:dLbl>
              <c:idx val="1"/>
              <c:tx>
                <c:rich>
                  <a:bodyPr/>
                  <a:lstStyle/>
                  <a:p>
                    <a:r>
                      <a:rPr lang="en-US"/>
                      <a:t>0%, 0</a:t>
                    </a:r>
                  </a:p>
                </c:rich>
              </c:tx>
              <c:dLblPos val="t"/>
              <c:showVal val="1"/>
              <c:extLst>
                <c:ext xmlns:c15="http://schemas.microsoft.com/office/drawing/2012/chart" uri="{CE6537A1-D6FC-4f65-9D91-7224C49458BB}">
                  <c15:layout/>
                </c:ext>
              </c:extLst>
            </c:dLbl>
            <c:dLbl>
              <c:idx val="2"/>
              <c:tx>
                <c:rich>
                  <a:bodyPr/>
                  <a:lstStyle/>
                  <a:p>
                    <a:r>
                      <a:rPr lang="en-US"/>
                      <a:t>10%, 1</a:t>
                    </a:r>
                  </a:p>
                </c:rich>
              </c:tx>
              <c:dLblPos val="t"/>
              <c:showVal val="1"/>
              <c:extLst>
                <c:ext xmlns:c15="http://schemas.microsoft.com/office/drawing/2012/chart" uri="{CE6537A1-D6FC-4f65-9D91-7224C49458BB}">
                  <c15:layout/>
                </c:ext>
              </c:extLst>
            </c:dLbl>
            <c:dLbl>
              <c:idx val="3"/>
              <c:layout>
                <c:manualLayout>
                  <c:x val="-3.1969441319835042E-3"/>
                  <c:y val="-1.6951327775204569E-2"/>
                </c:manualLayout>
              </c:layout>
              <c:tx>
                <c:rich>
                  <a:bodyPr/>
                  <a:lstStyle/>
                  <a:p>
                    <a:r>
                      <a:rPr lang="en-US"/>
                      <a:t>20%, 2</a:t>
                    </a:r>
                  </a:p>
                </c:rich>
              </c:tx>
              <c:dLblPos val="r"/>
              <c:showVal val="1"/>
              <c:extLst>
                <c:ext xmlns:c15="http://schemas.microsoft.com/office/drawing/2012/chart" uri="{CE6537A1-D6FC-4f65-9D91-7224C49458BB}">
                  <c15:layout/>
                </c:ext>
              </c:extLst>
            </c:dLbl>
            <c:spPr>
              <a:noFill/>
              <a:ln>
                <a:noFill/>
              </a:ln>
              <a:effectLst/>
            </c:spPr>
            <c:dLblPos val="t"/>
            <c:showVal val="1"/>
            <c:extLst>
              <c:ext xmlns:c15="http://schemas.microsoft.com/office/drawing/2012/chart" uri="{CE6537A1-D6FC-4f65-9D91-7224C49458BB}">
                <c15:showLeaderLines val="0"/>
              </c:ext>
            </c:extLst>
          </c:dLbls>
          <c:cat>
            <c:strRef>
              <c:f>'Sources by Edu Stages'!$I$615:$L$615</c:f>
              <c:strCache>
                <c:ptCount val="4"/>
                <c:pt idx="0">
                  <c:v>Emerging 
(n=43)</c:v>
                </c:pt>
                <c:pt idx="1">
                  <c:v>Establishing 
(n=10)</c:v>
                </c:pt>
                <c:pt idx="2">
                  <c:v>Embedding 
(n=10)</c:v>
                </c:pt>
                <c:pt idx="3">
                  <c:v>Experiencing 
(n=10)</c:v>
                </c:pt>
              </c:strCache>
            </c:strRef>
          </c:cat>
          <c:val>
            <c:numRef>
              <c:f>'Sources by Edu Stages'!$I$616:$L$616</c:f>
              <c:numCache>
                <c:formatCode>0%</c:formatCode>
                <c:ptCount val="4"/>
                <c:pt idx="0">
                  <c:v>0.12000000000000002</c:v>
                </c:pt>
                <c:pt idx="1">
                  <c:v>0</c:v>
                </c:pt>
                <c:pt idx="2">
                  <c:v>0.1</c:v>
                </c:pt>
                <c:pt idx="3">
                  <c:v>0.2</c:v>
                </c:pt>
              </c:numCache>
            </c:numRef>
          </c:val>
        </c:ser>
        <c:ser>
          <c:idx val="1"/>
          <c:order val="1"/>
          <c:tx>
            <c:strRef>
              <c:f>'Sources by Edu Stages'!$H$617</c:f>
              <c:strCache>
                <c:ptCount val="1"/>
                <c:pt idx="0">
                  <c:v>Peers</c:v>
                </c:pt>
              </c:strCache>
            </c:strRef>
          </c:tx>
          <c:dLbls>
            <c:dLbl>
              <c:idx val="0"/>
              <c:tx>
                <c:rich>
                  <a:bodyPr/>
                  <a:lstStyle/>
                  <a:p>
                    <a:r>
                      <a:rPr lang="en-US"/>
                      <a:t>51%, 22</a:t>
                    </a:r>
                  </a:p>
                </c:rich>
              </c:tx>
              <c:dLblPos val="t"/>
              <c:showVal val="1"/>
              <c:extLst>
                <c:ext xmlns:c15="http://schemas.microsoft.com/office/drawing/2012/chart" uri="{CE6537A1-D6FC-4f65-9D91-7224C49458BB}">
                  <c15:layout/>
                </c:ext>
              </c:extLst>
            </c:dLbl>
            <c:dLbl>
              <c:idx val="1"/>
              <c:tx>
                <c:rich>
                  <a:bodyPr/>
                  <a:lstStyle/>
                  <a:p>
                    <a:r>
                      <a:rPr lang="en-US"/>
                      <a:t>60%, 6</a:t>
                    </a:r>
                  </a:p>
                </c:rich>
              </c:tx>
              <c:dLblPos val="t"/>
              <c:showVal val="1"/>
              <c:extLst>
                <c:ext xmlns:c15="http://schemas.microsoft.com/office/drawing/2012/chart" uri="{CE6537A1-D6FC-4f65-9D91-7224C49458BB}">
                  <c15:layout/>
                </c:ext>
              </c:extLst>
            </c:dLbl>
            <c:dLbl>
              <c:idx val="2"/>
              <c:tx>
                <c:rich>
                  <a:bodyPr/>
                  <a:lstStyle/>
                  <a:p>
                    <a:r>
                      <a:rPr lang="en-US"/>
                      <a:t>40%, 4</a:t>
                    </a:r>
                  </a:p>
                </c:rich>
              </c:tx>
              <c:dLblPos val="t"/>
              <c:showVal val="1"/>
              <c:extLst>
                <c:ext xmlns:c15="http://schemas.microsoft.com/office/drawing/2012/chart" uri="{CE6537A1-D6FC-4f65-9D91-7224C49458BB}">
                  <c15:layout/>
                </c:ext>
              </c:extLst>
            </c:dLbl>
            <c:dLbl>
              <c:idx val="3"/>
              <c:tx>
                <c:rich>
                  <a:bodyPr/>
                  <a:lstStyle/>
                  <a:p>
                    <a:r>
                      <a:rPr lang="en-US"/>
                      <a:t>50%, 5</a:t>
                    </a:r>
                  </a:p>
                </c:rich>
              </c:tx>
              <c:dLblPos val="t"/>
              <c:showVal val="1"/>
              <c:extLst>
                <c:ext xmlns:c15="http://schemas.microsoft.com/office/drawing/2012/chart" uri="{CE6537A1-D6FC-4f65-9D91-7224C49458BB}">
                  <c15:layout/>
                </c:ext>
              </c:extLst>
            </c:dLbl>
            <c:spPr>
              <a:noFill/>
              <a:ln>
                <a:noFill/>
              </a:ln>
              <a:effectLst/>
            </c:spPr>
            <c:dLblPos val="t"/>
            <c:showVal val="1"/>
            <c:extLst>
              <c:ext xmlns:c15="http://schemas.microsoft.com/office/drawing/2012/chart" uri="{CE6537A1-D6FC-4f65-9D91-7224C49458BB}">
                <c15:showLeaderLines val="0"/>
              </c:ext>
            </c:extLst>
          </c:dLbls>
          <c:cat>
            <c:strRef>
              <c:f>'Sources by Edu Stages'!$I$615:$L$615</c:f>
              <c:strCache>
                <c:ptCount val="4"/>
                <c:pt idx="0">
                  <c:v>Emerging 
(n=43)</c:v>
                </c:pt>
                <c:pt idx="1">
                  <c:v>Establishing 
(n=10)</c:v>
                </c:pt>
                <c:pt idx="2">
                  <c:v>Embedding 
(n=10)</c:v>
                </c:pt>
                <c:pt idx="3">
                  <c:v>Experiencing 
(n=10)</c:v>
                </c:pt>
              </c:strCache>
            </c:strRef>
          </c:cat>
          <c:val>
            <c:numRef>
              <c:f>'Sources by Edu Stages'!$I$617:$L$617</c:f>
              <c:numCache>
                <c:formatCode>0%</c:formatCode>
                <c:ptCount val="4"/>
                <c:pt idx="0">
                  <c:v>0.51</c:v>
                </c:pt>
                <c:pt idx="1">
                  <c:v>0.60000000000000064</c:v>
                </c:pt>
                <c:pt idx="2">
                  <c:v>0.4</c:v>
                </c:pt>
                <c:pt idx="3">
                  <c:v>0.5</c:v>
                </c:pt>
              </c:numCache>
            </c:numRef>
          </c:val>
        </c:ser>
        <c:ser>
          <c:idx val="2"/>
          <c:order val="2"/>
          <c:tx>
            <c:strRef>
              <c:f>'Sources by Edu Stages'!$H$618</c:f>
              <c:strCache>
                <c:ptCount val="1"/>
                <c:pt idx="0">
                  <c:v>Teachers, Professors</c:v>
                </c:pt>
              </c:strCache>
            </c:strRef>
          </c:tx>
          <c:dLbls>
            <c:dLbl>
              <c:idx val="0"/>
              <c:tx>
                <c:rich>
                  <a:bodyPr/>
                  <a:lstStyle/>
                  <a:p>
                    <a:r>
                      <a:rPr lang="en-US"/>
                      <a:t>86%, 37</a:t>
                    </a:r>
                  </a:p>
                </c:rich>
              </c:tx>
              <c:dLblPos val="t"/>
              <c:showVal val="1"/>
              <c:extLst>
                <c:ext xmlns:c15="http://schemas.microsoft.com/office/drawing/2012/chart" uri="{CE6537A1-D6FC-4f65-9D91-7224C49458BB}">
                  <c15:layout/>
                </c:ext>
              </c:extLst>
            </c:dLbl>
            <c:dLbl>
              <c:idx val="1"/>
              <c:tx>
                <c:rich>
                  <a:bodyPr/>
                  <a:lstStyle/>
                  <a:p>
                    <a:r>
                      <a:rPr lang="en-US"/>
                      <a:t>90%, 9</a:t>
                    </a:r>
                  </a:p>
                </c:rich>
              </c:tx>
              <c:dLblPos val="t"/>
              <c:showVal val="1"/>
              <c:extLst>
                <c:ext xmlns:c15="http://schemas.microsoft.com/office/drawing/2012/chart" uri="{CE6537A1-D6FC-4f65-9D91-7224C49458BB}">
                  <c15:layout/>
                </c:ext>
              </c:extLst>
            </c:dLbl>
            <c:dLbl>
              <c:idx val="2"/>
              <c:layout>
                <c:manualLayout>
                  <c:x val="-1.2340059055118136E-2"/>
                  <c:y val="-2.7083333333333372E-2"/>
                </c:manualLayout>
              </c:layout>
              <c:tx>
                <c:rich>
                  <a:bodyPr/>
                  <a:lstStyle/>
                  <a:p>
                    <a:r>
                      <a:rPr lang="en-US"/>
                      <a:t>60%, 6</a:t>
                    </a:r>
                  </a:p>
                </c:rich>
              </c:tx>
              <c:dLblPos val="r"/>
              <c:showVal val="1"/>
              <c:extLst>
                <c:ext xmlns:c15="http://schemas.microsoft.com/office/drawing/2012/chart" uri="{CE6537A1-D6FC-4f65-9D91-7224C49458BB}">
                  <c15:layout/>
                </c:ext>
              </c:extLst>
            </c:dLbl>
            <c:dLbl>
              <c:idx val="3"/>
              <c:layout>
                <c:manualLayout>
                  <c:x val="-1.1374789088863911E-2"/>
                  <c:y val="-6.0326926046009061E-2"/>
                </c:manualLayout>
              </c:layout>
              <c:tx>
                <c:rich>
                  <a:bodyPr/>
                  <a:lstStyle/>
                  <a:p>
                    <a:r>
                      <a:rPr lang="en-US"/>
                      <a:t>20%, 2</a:t>
                    </a:r>
                  </a:p>
                </c:rich>
              </c:tx>
              <c:dLblPos val="r"/>
              <c:showVal val="1"/>
              <c:extLst>
                <c:ext xmlns:c15="http://schemas.microsoft.com/office/drawing/2012/chart" uri="{CE6537A1-D6FC-4f65-9D91-7224C49458BB}">
                  <c15:layout/>
                </c:ext>
              </c:extLst>
            </c:dLbl>
            <c:spPr>
              <a:noFill/>
              <a:ln>
                <a:noFill/>
              </a:ln>
              <a:effectLst/>
            </c:spPr>
            <c:dLblPos val="t"/>
            <c:showVal val="1"/>
            <c:extLst>
              <c:ext xmlns:c15="http://schemas.microsoft.com/office/drawing/2012/chart" uri="{CE6537A1-D6FC-4f65-9D91-7224C49458BB}">
                <c15:showLeaderLines val="0"/>
              </c:ext>
            </c:extLst>
          </c:dLbls>
          <c:cat>
            <c:strRef>
              <c:f>'Sources by Edu Stages'!$I$615:$L$615</c:f>
              <c:strCache>
                <c:ptCount val="4"/>
                <c:pt idx="0">
                  <c:v>Emerging 
(n=43)</c:v>
                </c:pt>
                <c:pt idx="1">
                  <c:v>Establishing 
(n=10)</c:v>
                </c:pt>
                <c:pt idx="2">
                  <c:v>Embedding 
(n=10)</c:v>
                </c:pt>
                <c:pt idx="3">
                  <c:v>Experiencing 
(n=10)</c:v>
                </c:pt>
              </c:strCache>
            </c:strRef>
          </c:cat>
          <c:val>
            <c:numRef>
              <c:f>'Sources by Edu Stages'!$I$618:$L$618</c:f>
              <c:numCache>
                <c:formatCode>0%</c:formatCode>
                <c:ptCount val="4"/>
                <c:pt idx="0">
                  <c:v>0.86000000000000065</c:v>
                </c:pt>
                <c:pt idx="1">
                  <c:v>0.9</c:v>
                </c:pt>
                <c:pt idx="2">
                  <c:v>0.60000000000000064</c:v>
                </c:pt>
                <c:pt idx="3">
                  <c:v>0.2</c:v>
                </c:pt>
              </c:numCache>
            </c:numRef>
          </c:val>
        </c:ser>
        <c:ser>
          <c:idx val="3"/>
          <c:order val="3"/>
          <c:tx>
            <c:strRef>
              <c:f>'Sources by Edu Stages'!$H$619</c:f>
              <c:strCache>
                <c:ptCount val="1"/>
                <c:pt idx="0">
                  <c:v>Experts, Professionals</c:v>
                </c:pt>
              </c:strCache>
            </c:strRef>
          </c:tx>
          <c:dLbls>
            <c:dLbl>
              <c:idx val="0"/>
              <c:tx>
                <c:rich>
                  <a:bodyPr/>
                  <a:lstStyle/>
                  <a:p>
                    <a:r>
                      <a:rPr lang="en-US"/>
                      <a:t>30%, 13</a:t>
                    </a:r>
                  </a:p>
                </c:rich>
              </c:tx>
              <c:dLblPos val="t"/>
              <c:showVal val="1"/>
              <c:extLst>
                <c:ext xmlns:c15="http://schemas.microsoft.com/office/drawing/2012/chart" uri="{CE6537A1-D6FC-4f65-9D91-7224C49458BB}">
                  <c15:layout/>
                </c:ext>
              </c:extLst>
            </c:dLbl>
            <c:dLbl>
              <c:idx val="1"/>
              <c:tx>
                <c:rich>
                  <a:bodyPr/>
                  <a:lstStyle/>
                  <a:p>
                    <a:r>
                      <a:rPr lang="en-US"/>
                      <a:t>20%, 2</a:t>
                    </a:r>
                  </a:p>
                </c:rich>
              </c:tx>
              <c:dLblPos val="t"/>
              <c:showVal val="1"/>
              <c:extLst>
                <c:ext xmlns:c15="http://schemas.microsoft.com/office/drawing/2012/chart" uri="{CE6537A1-D6FC-4f65-9D91-7224C49458BB}">
                  <c15:layout/>
                </c:ext>
              </c:extLst>
            </c:dLbl>
            <c:dLbl>
              <c:idx val="2"/>
              <c:layout>
                <c:manualLayout>
                  <c:x val="-5.2522790958022439E-2"/>
                  <c:y val="-3.986765922249793E-2"/>
                </c:manualLayout>
              </c:layout>
              <c:tx>
                <c:rich>
                  <a:bodyPr/>
                  <a:lstStyle/>
                  <a:p>
                    <a:r>
                      <a:rPr lang="en-US"/>
                      <a:t>30%, 3</a:t>
                    </a:r>
                  </a:p>
                </c:rich>
              </c:tx>
              <c:dLblPos val="r"/>
              <c:showVal val="1"/>
              <c:extLst>
                <c:ext xmlns:c15="http://schemas.microsoft.com/office/drawing/2012/chart" uri="{CE6537A1-D6FC-4f65-9D91-7224C49458BB}">
                  <c15:layout/>
                </c:ext>
              </c:extLst>
            </c:dLbl>
            <c:dLbl>
              <c:idx val="3"/>
              <c:layout>
                <c:manualLayout>
                  <c:x val="-2.0680422759655051E-2"/>
                  <c:y val="4.3945885440790436E-2"/>
                </c:manualLayout>
              </c:layout>
              <c:tx>
                <c:rich>
                  <a:bodyPr/>
                  <a:lstStyle/>
                  <a:p>
                    <a:r>
                      <a:rPr lang="en-US"/>
                      <a:t>20%, 2</a:t>
                    </a:r>
                  </a:p>
                </c:rich>
              </c:tx>
              <c:dLblPos val="r"/>
              <c:showVal val="1"/>
              <c:extLst>
                <c:ext xmlns:c15="http://schemas.microsoft.com/office/drawing/2012/chart" uri="{CE6537A1-D6FC-4f65-9D91-7224C49458BB}">
                  <c15:layout/>
                </c:ext>
              </c:extLst>
            </c:dLbl>
            <c:spPr>
              <a:noFill/>
              <a:ln>
                <a:noFill/>
              </a:ln>
              <a:effectLst/>
            </c:spPr>
            <c:dLblPos val="t"/>
            <c:showVal val="1"/>
            <c:extLst>
              <c:ext xmlns:c15="http://schemas.microsoft.com/office/drawing/2012/chart" uri="{CE6537A1-D6FC-4f65-9D91-7224C49458BB}">
                <c15:showLeaderLines val="0"/>
              </c:ext>
            </c:extLst>
          </c:dLbls>
          <c:cat>
            <c:strRef>
              <c:f>'Sources by Edu Stages'!$I$615:$L$615</c:f>
              <c:strCache>
                <c:ptCount val="4"/>
                <c:pt idx="0">
                  <c:v>Emerging 
(n=43)</c:v>
                </c:pt>
                <c:pt idx="1">
                  <c:v>Establishing 
(n=10)</c:v>
                </c:pt>
                <c:pt idx="2">
                  <c:v>Embedding 
(n=10)</c:v>
                </c:pt>
                <c:pt idx="3">
                  <c:v>Experiencing 
(n=10)</c:v>
                </c:pt>
              </c:strCache>
            </c:strRef>
          </c:cat>
          <c:val>
            <c:numRef>
              <c:f>'Sources by Edu Stages'!$I$619:$L$619</c:f>
              <c:numCache>
                <c:formatCode>0%</c:formatCode>
                <c:ptCount val="4"/>
                <c:pt idx="0">
                  <c:v>0.30000000000000032</c:v>
                </c:pt>
                <c:pt idx="1">
                  <c:v>0.2</c:v>
                </c:pt>
                <c:pt idx="2">
                  <c:v>0.30000000000000032</c:v>
                </c:pt>
                <c:pt idx="3">
                  <c:v>0.2</c:v>
                </c:pt>
              </c:numCache>
            </c:numRef>
          </c:val>
        </c:ser>
        <c:dLbls>
          <c:showVal val="1"/>
        </c:dLbls>
        <c:marker val="1"/>
        <c:axId val="230449536"/>
        <c:axId val="230451072"/>
      </c:lineChart>
      <c:catAx>
        <c:axId val="230449536"/>
        <c:scaling>
          <c:orientation val="minMax"/>
        </c:scaling>
        <c:axPos val="b"/>
        <c:numFmt formatCode="General" sourceLinked="0"/>
        <c:tickLblPos val="nextTo"/>
        <c:crossAx val="230451072"/>
        <c:crosses val="autoZero"/>
        <c:auto val="1"/>
        <c:lblAlgn val="ctr"/>
        <c:lblOffset val="100"/>
      </c:catAx>
      <c:valAx>
        <c:axId val="230451072"/>
        <c:scaling>
          <c:orientation val="minMax"/>
        </c:scaling>
        <c:axPos val="l"/>
        <c:majorGridlines/>
        <c:numFmt formatCode="0%" sourceLinked="1"/>
        <c:tickLblPos val="nextTo"/>
        <c:crossAx val="230449536"/>
        <c:crosses val="autoZero"/>
        <c:crossBetween val="between"/>
      </c:valAx>
    </c:plotArea>
    <c:legend>
      <c:legendPos val="r"/>
      <c:layout>
        <c:manualLayout>
          <c:xMode val="edge"/>
          <c:yMode val="edge"/>
          <c:x val="0.80842650918635095"/>
          <c:y val="0.16281212049986291"/>
          <c:w val="0.17575005965163443"/>
          <c:h val="0.56554007672118012"/>
        </c:manualLayout>
      </c:layout>
    </c:legend>
    <c:plotVisOnly val="1"/>
    <c:dispBlanksAs val="gap"/>
  </c:chart>
  <c:txPr>
    <a:bodyPr/>
    <a:lstStyle/>
    <a:p>
      <a:pPr>
        <a:defRPr sz="1400" b="1">
          <a:latin typeface="Arial" pitchFamily="34" charset="0"/>
          <a:cs typeface="Arial" pitchFamily="34" charset="0"/>
        </a:defRPr>
      </a:pPr>
      <a:endParaRPr lang="en-US"/>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style val="42"/>
  <c:chart>
    <c:plotArea>
      <c:layout>
        <c:manualLayout>
          <c:layoutTarget val="inner"/>
          <c:xMode val="edge"/>
          <c:yMode val="edge"/>
          <c:x val="0.10656845660514797"/>
          <c:y val="4.2857131774787179E-2"/>
          <c:w val="0.66832365781632574"/>
          <c:h val="0.79069441537907614"/>
        </c:manualLayout>
      </c:layout>
      <c:lineChart>
        <c:grouping val="standard"/>
        <c:ser>
          <c:idx val="0"/>
          <c:order val="0"/>
          <c:tx>
            <c:strRef>
              <c:f>'Place by EDU Stage'!$B$243</c:f>
              <c:strCache>
                <c:ptCount val="1"/>
                <c:pt idx="0">
                  <c:v>Academic</c:v>
                </c:pt>
              </c:strCache>
            </c:strRef>
          </c:tx>
          <c:dLbls>
            <c:dLbl>
              <c:idx val="0"/>
              <c:tx>
                <c:rich>
                  <a:bodyPr/>
                  <a:lstStyle/>
                  <a:p>
                    <a:r>
                      <a:rPr lang="en-US"/>
                      <a:t>60%,</a:t>
                    </a:r>
                    <a:r>
                      <a:rPr lang="en-US" baseline="0"/>
                      <a:t> 26</a:t>
                    </a:r>
                    <a:endParaRPr lang="en-US"/>
                  </a:p>
                </c:rich>
              </c:tx>
              <c:dLblPos val="t"/>
              <c:showVal val="1"/>
              <c:extLst>
                <c:ext xmlns:c15="http://schemas.microsoft.com/office/drawing/2012/chart" uri="{CE6537A1-D6FC-4f65-9D91-7224C49458BB}">
                  <c15:layout/>
                </c:ext>
              </c:extLst>
            </c:dLbl>
            <c:dLbl>
              <c:idx val="1"/>
              <c:tx>
                <c:rich>
                  <a:bodyPr/>
                  <a:lstStyle/>
                  <a:p>
                    <a:r>
                      <a:rPr lang="en-US"/>
                      <a:t>60%, 6</a:t>
                    </a:r>
                  </a:p>
                </c:rich>
              </c:tx>
              <c:dLblPos val="t"/>
              <c:showVal val="1"/>
              <c:extLst>
                <c:ext xmlns:c15="http://schemas.microsoft.com/office/drawing/2012/chart" uri="{CE6537A1-D6FC-4f65-9D91-7224C49458BB}">
                  <c15:layout/>
                </c:ext>
              </c:extLst>
            </c:dLbl>
            <c:dLbl>
              <c:idx val="2"/>
              <c:tx>
                <c:rich>
                  <a:bodyPr/>
                  <a:lstStyle/>
                  <a:p>
                    <a:r>
                      <a:rPr lang="en-US"/>
                      <a:t>90%, 9</a:t>
                    </a:r>
                  </a:p>
                </c:rich>
              </c:tx>
              <c:dLblPos val="t"/>
              <c:showVal val="1"/>
              <c:extLst>
                <c:ext xmlns:c15="http://schemas.microsoft.com/office/drawing/2012/chart" uri="{CE6537A1-D6FC-4f65-9D91-7224C49458BB}">
                  <c15:layout/>
                </c:ext>
              </c:extLst>
            </c:dLbl>
            <c:dLbl>
              <c:idx val="3"/>
              <c:layout>
                <c:manualLayout>
                  <c:x val="-2.4615773605165776E-2"/>
                  <c:y val="-4.1815466391201164E-2"/>
                </c:manualLayout>
              </c:layout>
              <c:tx>
                <c:rich>
                  <a:bodyPr/>
                  <a:lstStyle/>
                  <a:p>
                    <a:r>
                      <a:rPr lang="en-US"/>
                      <a:t>50%, 5</a:t>
                    </a:r>
                  </a:p>
                </c:rich>
              </c:tx>
              <c:dLblPos val="r"/>
              <c:showVal val="1"/>
              <c:extLst>
                <c:ext xmlns:c15="http://schemas.microsoft.com/office/drawing/2012/chart" uri="{CE6537A1-D6FC-4f65-9D91-7224C49458BB}">
                  <c15:layout/>
                </c:ext>
              </c:extLst>
            </c:dLbl>
            <c:spPr>
              <a:noFill/>
              <a:ln>
                <a:noFill/>
              </a:ln>
              <a:effectLst/>
            </c:spPr>
            <c:dLblPos val="t"/>
            <c:showVal val="1"/>
            <c:extLst>
              <c:ext xmlns:c15="http://schemas.microsoft.com/office/drawing/2012/chart" uri="{CE6537A1-D6FC-4f65-9D91-7224C49458BB}">
                <c15:showLeaderLines val="0"/>
              </c:ext>
            </c:extLst>
          </c:dLbls>
          <c:cat>
            <c:strRef>
              <c:f>'Place by EDU Stage'!$C$242:$F$242</c:f>
              <c:strCache>
                <c:ptCount val="4"/>
                <c:pt idx="0">
                  <c:v>Emerging 
(n=43)</c:v>
                </c:pt>
                <c:pt idx="1">
                  <c:v>Establishing 
(n=10)</c:v>
                </c:pt>
                <c:pt idx="2">
                  <c:v>Embedding 
(n=10)</c:v>
                </c:pt>
                <c:pt idx="3">
                  <c:v>Experiencing 
(n=10)</c:v>
                </c:pt>
              </c:strCache>
            </c:strRef>
          </c:cat>
          <c:val>
            <c:numRef>
              <c:f>'Place by EDU Stage'!$C$243:$F$243</c:f>
              <c:numCache>
                <c:formatCode>0%</c:formatCode>
                <c:ptCount val="4"/>
                <c:pt idx="0">
                  <c:v>0.60000000000000064</c:v>
                </c:pt>
                <c:pt idx="1">
                  <c:v>0.60000000000000064</c:v>
                </c:pt>
                <c:pt idx="2">
                  <c:v>0.9</c:v>
                </c:pt>
                <c:pt idx="3">
                  <c:v>0.5</c:v>
                </c:pt>
              </c:numCache>
            </c:numRef>
          </c:val>
        </c:ser>
        <c:ser>
          <c:idx val="1"/>
          <c:order val="1"/>
          <c:tx>
            <c:strRef>
              <c:f>'Place by EDU Stage'!$B$244</c:f>
              <c:strCache>
                <c:ptCount val="1"/>
                <c:pt idx="0">
                  <c:v>Public</c:v>
                </c:pt>
              </c:strCache>
            </c:strRef>
          </c:tx>
          <c:dLbls>
            <c:dLbl>
              <c:idx val="0"/>
              <c:layout>
                <c:manualLayout>
                  <c:x val="-4.5388882270504166E-2"/>
                  <c:y val="5.6398796306993834E-2"/>
                </c:manualLayout>
              </c:layout>
              <c:tx>
                <c:rich>
                  <a:bodyPr/>
                  <a:lstStyle/>
                  <a:p>
                    <a:r>
                      <a:rPr lang="en-US"/>
                      <a:t>12%, 5</a:t>
                    </a:r>
                  </a:p>
                </c:rich>
              </c:tx>
              <c:dLblPos val="r"/>
              <c:showVal val="1"/>
              <c:extLst>
                <c:ext xmlns:c15="http://schemas.microsoft.com/office/drawing/2012/chart" uri="{CE6537A1-D6FC-4f65-9D91-7224C49458BB}">
                  <c15:layout/>
                </c:ext>
              </c:extLst>
            </c:dLbl>
            <c:dLbl>
              <c:idx val="1"/>
              <c:layout>
                <c:manualLayout>
                  <c:x val="-5.4648140179623765E-2"/>
                  <c:y val="3.8541657634594571E-2"/>
                </c:manualLayout>
              </c:layout>
              <c:tx>
                <c:rich>
                  <a:bodyPr/>
                  <a:lstStyle/>
                  <a:p>
                    <a:r>
                      <a:rPr lang="en-US"/>
                      <a:t>10%, 1</a:t>
                    </a:r>
                  </a:p>
                </c:rich>
              </c:tx>
              <c:dLblPos val="r"/>
              <c:showVal val="1"/>
              <c:extLst>
                <c:ext xmlns:c15="http://schemas.microsoft.com/office/drawing/2012/chart" uri="{CE6537A1-D6FC-4f65-9D91-7224C49458BB}">
                  <c15:layout/>
                </c:ext>
              </c:extLst>
            </c:dLbl>
            <c:dLbl>
              <c:idx val="2"/>
              <c:tx>
                <c:rich>
                  <a:bodyPr/>
                  <a:lstStyle/>
                  <a:p>
                    <a:r>
                      <a:rPr lang="en-US"/>
                      <a:t>0%, 0</a:t>
                    </a:r>
                  </a:p>
                </c:rich>
              </c:tx>
              <c:dLblPos val="t"/>
              <c:showVal val="1"/>
              <c:extLst>
                <c:ext xmlns:c15="http://schemas.microsoft.com/office/drawing/2012/chart" uri="{CE6537A1-D6FC-4f65-9D91-7224C49458BB}">
                  <c15:layout/>
                </c:ext>
              </c:extLst>
            </c:dLbl>
            <c:dLbl>
              <c:idx val="3"/>
              <c:tx>
                <c:rich>
                  <a:bodyPr/>
                  <a:lstStyle/>
                  <a:p>
                    <a:r>
                      <a:rPr lang="en-US"/>
                      <a:t>0%, 0</a:t>
                    </a:r>
                  </a:p>
                </c:rich>
              </c:tx>
              <c:dLblPos val="t"/>
              <c:showVal val="1"/>
              <c:extLst>
                <c:ext xmlns:c15="http://schemas.microsoft.com/office/drawing/2012/chart" uri="{CE6537A1-D6FC-4f65-9D91-7224C49458BB}">
                  <c15:layout/>
                </c:ext>
              </c:extLst>
            </c:dLbl>
            <c:spPr>
              <a:noFill/>
              <a:ln>
                <a:noFill/>
              </a:ln>
              <a:effectLst/>
            </c:spPr>
            <c:dLblPos val="t"/>
            <c:showVal val="1"/>
            <c:extLst>
              <c:ext xmlns:c15="http://schemas.microsoft.com/office/drawing/2012/chart" uri="{CE6537A1-D6FC-4f65-9D91-7224C49458BB}">
                <c15:showLeaderLines val="0"/>
              </c:ext>
            </c:extLst>
          </c:dLbls>
          <c:cat>
            <c:strRef>
              <c:f>'Place by EDU Stage'!$C$242:$F$242</c:f>
              <c:strCache>
                <c:ptCount val="4"/>
                <c:pt idx="0">
                  <c:v>Emerging 
(n=43)</c:v>
                </c:pt>
                <c:pt idx="1">
                  <c:v>Establishing 
(n=10)</c:v>
                </c:pt>
                <c:pt idx="2">
                  <c:v>Embedding 
(n=10)</c:v>
                </c:pt>
                <c:pt idx="3">
                  <c:v>Experiencing 
(n=10)</c:v>
                </c:pt>
              </c:strCache>
            </c:strRef>
          </c:cat>
          <c:val>
            <c:numRef>
              <c:f>'Place by EDU Stage'!$C$244:$F$244</c:f>
              <c:numCache>
                <c:formatCode>0%</c:formatCode>
                <c:ptCount val="4"/>
                <c:pt idx="0">
                  <c:v>0.12000000000000002</c:v>
                </c:pt>
                <c:pt idx="1">
                  <c:v>0.1</c:v>
                </c:pt>
                <c:pt idx="2">
                  <c:v>0</c:v>
                </c:pt>
                <c:pt idx="3">
                  <c:v>0</c:v>
                </c:pt>
              </c:numCache>
            </c:numRef>
          </c:val>
        </c:ser>
        <c:ser>
          <c:idx val="2"/>
          <c:order val="2"/>
          <c:tx>
            <c:strRef>
              <c:f>'Place by EDU Stage'!$B$245</c:f>
              <c:strCache>
                <c:ptCount val="1"/>
                <c:pt idx="0">
                  <c:v>School (K-12)</c:v>
                </c:pt>
              </c:strCache>
            </c:strRef>
          </c:tx>
          <c:dLbls>
            <c:dLbl>
              <c:idx val="0"/>
              <c:layout>
                <c:manualLayout>
                  <c:x val="-4.1685179106856346E-2"/>
                  <c:y val="-5.0744035727400702E-2"/>
                </c:manualLayout>
              </c:layout>
              <c:tx>
                <c:rich>
                  <a:bodyPr/>
                  <a:lstStyle/>
                  <a:p>
                    <a:r>
                      <a:rPr lang="en-US"/>
                      <a:t>14%, 6</a:t>
                    </a:r>
                  </a:p>
                </c:rich>
              </c:tx>
              <c:dLblPos val="r"/>
              <c:showVal val="1"/>
              <c:extLst>
                <c:ext xmlns:c15="http://schemas.microsoft.com/office/drawing/2012/chart" uri="{CE6537A1-D6FC-4f65-9D91-7224C49458BB}">
                  <c15:layout/>
                </c:ext>
              </c:extLst>
            </c:dLbl>
            <c:dLbl>
              <c:idx val="1"/>
              <c:layout>
                <c:manualLayout>
                  <c:x val="-5.6499991761447724E-2"/>
                  <c:y val="-5.6696415284867061E-2"/>
                </c:manualLayout>
              </c:layout>
              <c:tx>
                <c:rich>
                  <a:bodyPr/>
                  <a:lstStyle/>
                  <a:p>
                    <a:r>
                      <a:rPr lang="en-US"/>
                      <a:t>10%, 1</a:t>
                    </a:r>
                  </a:p>
                </c:rich>
              </c:tx>
              <c:dLblPos val="r"/>
              <c:showVal val="1"/>
              <c:extLst>
                <c:ext xmlns:c15="http://schemas.microsoft.com/office/drawing/2012/chart" uri="{CE6537A1-D6FC-4f65-9D91-7224C49458BB}">
                  <c15:layout/>
                </c:ext>
              </c:extLst>
            </c:dLbl>
            <c:dLbl>
              <c:idx val="2"/>
              <c:layout>
                <c:manualLayout>
                  <c:x val="-3.8180659349568428E-2"/>
                  <c:y val="-0.10431545174459793"/>
                </c:manualLayout>
              </c:layout>
              <c:tx>
                <c:rich>
                  <a:bodyPr/>
                  <a:lstStyle/>
                  <a:p>
                    <a:r>
                      <a:rPr lang="en-US"/>
                      <a:t>0%, 0</a:t>
                    </a:r>
                  </a:p>
                </c:rich>
              </c:tx>
              <c:dLblPos val="r"/>
              <c:showVal val="1"/>
              <c:extLst>
                <c:ext xmlns:c15="http://schemas.microsoft.com/office/drawing/2012/chart" uri="{CE6537A1-D6FC-4f65-9D91-7224C49458BB}">
                  <c15:layout/>
                </c:ext>
              </c:extLst>
            </c:dLbl>
            <c:dLbl>
              <c:idx val="3"/>
              <c:layout>
                <c:manualLayout>
                  <c:x val="-3.8180659349568428E-2"/>
                  <c:y val="-0.10431545174459793"/>
                </c:manualLayout>
              </c:layout>
              <c:tx>
                <c:rich>
                  <a:bodyPr/>
                  <a:lstStyle/>
                  <a:p>
                    <a:r>
                      <a:rPr lang="en-US"/>
                      <a:t>0%, 0</a:t>
                    </a:r>
                  </a:p>
                </c:rich>
              </c:tx>
              <c:dLblPos val="r"/>
              <c:showVal val="1"/>
              <c:extLst>
                <c:ext xmlns:c15="http://schemas.microsoft.com/office/drawing/2012/chart" uri="{CE6537A1-D6FC-4f65-9D91-7224C49458BB}">
                  <c15:layout/>
                </c:ext>
              </c:extLst>
            </c:dLbl>
            <c:spPr>
              <a:noFill/>
              <a:ln>
                <a:noFill/>
              </a:ln>
              <a:effectLst/>
            </c:spPr>
            <c:dLblPos val="t"/>
            <c:showVal val="1"/>
            <c:extLst>
              <c:ext xmlns:c15="http://schemas.microsoft.com/office/drawing/2012/chart" uri="{CE6537A1-D6FC-4f65-9D91-7224C49458BB}">
                <c15:showLeaderLines val="0"/>
              </c:ext>
            </c:extLst>
          </c:dLbls>
          <c:cat>
            <c:strRef>
              <c:f>'Place by EDU Stage'!$C$242:$F$242</c:f>
              <c:strCache>
                <c:ptCount val="4"/>
                <c:pt idx="0">
                  <c:v>Emerging 
(n=43)</c:v>
                </c:pt>
                <c:pt idx="1">
                  <c:v>Establishing 
(n=10)</c:v>
                </c:pt>
                <c:pt idx="2">
                  <c:v>Embedding 
(n=10)</c:v>
                </c:pt>
                <c:pt idx="3">
                  <c:v>Experiencing 
(n=10)</c:v>
                </c:pt>
              </c:strCache>
            </c:strRef>
          </c:cat>
          <c:val>
            <c:numRef>
              <c:f>'Place by EDU Stage'!$C$245:$F$245</c:f>
              <c:numCache>
                <c:formatCode>0%</c:formatCode>
                <c:ptCount val="4"/>
                <c:pt idx="0">
                  <c:v>0.14000000000000001</c:v>
                </c:pt>
                <c:pt idx="1">
                  <c:v>0.1</c:v>
                </c:pt>
                <c:pt idx="2">
                  <c:v>0</c:v>
                </c:pt>
                <c:pt idx="3">
                  <c:v>0</c:v>
                </c:pt>
              </c:numCache>
            </c:numRef>
          </c:val>
        </c:ser>
        <c:ser>
          <c:idx val="3"/>
          <c:order val="3"/>
          <c:tx>
            <c:strRef>
              <c:f>'Place by EDU Stage'!$B$246</c:f>
              <c:strCache>
                <c:ptCount val="1"/>
                <c:pt idx="0">
                  <c:v>Library (General)</c:v>
                </c:pt>
              </c:strCache>
            </c:strRef>
          </c:tx>
          <c:dLbls>
            <c:dLbl>
              <c:idx val="0"/>
              <c:tx>
                <c:rich>
                  <a:bodyPr/>
                  <a:lstStyle/>
                  <a:p>
                    <a:r>
                      <a:rPr lang="en-US"/>
                      <a:t>28%, 12</a:t>
                    </a:r>
                  </a:p>
                </c:rich>
              </c:tx>
              <c:dLblPos val="t"/>
              <c:showVal val="1"/>
              <c:extLst>
                <c:ext xmlns:c15="http://schemas.microsoft.com/office/drawing/2012/chart" uri="{CE6537A1-D6FC-4f65-9D91-7224C49458BB}">
                  <c15:layout/>
                </c:ext>
              </c:extLst>
            </c:dLbl>
            <c:dLbl>
              <c:idx val="1"/>
              <c:tx>
                <c:rich>
                  <a:bodyPr/>
                  <a:lstStyle/>
                  <a:p>
                    <a:r>
                      <a:rPr lang="en-US"/>
                      <a:t>40%, 4</a:t>
                    </a:r>
                  </a:p>
                </c:rich>
              </c:tx>
              <c:dLblPos val="t"/>
              <c:showVal val="1"/>
              <c:extLst>
                <c:ext xmlns:c15="http://schemas.microsoft.com/office/drawing/2012/chart" uri="{CE6537A1-D6FC-4f65-9D91-7224C49458BB}">
                  <c15:layout/>
                </c:ext>
              </c:extLst>
            </c:dLbl>
            <c:dLbl>
              <c:idx val="2"/>
              <c:layout>
                <c:manualLayout>
                  <c:x val="-5.9800953659820202E-2"/>
                  <c:y val="6.532736564319333E-2"/>
                </c:manualLayout>
              </c:layout>
              <c:tx>
                <c:rich>
                  <a:bodyPr/>
                  <a:lstStyle/>
                  <a:p>
                    <a:r>
                      <a:rPr lang="en-US"/>
                      <a:t>60%, 6</a:t>
                    </a:r>
                  </a:p>
                </c:rich>
              </c:tx>
              <c:dLblPos val="r"/>
              <c:showVal val="1"/>
              <c:extLst>
                <c:ext xmlns:c15="http://schemas.microsoft.com/office/drawing/2012/chart" uri="{CE6537A1-D6FC-4f65-9D91-7224C49458BB}">
                  <c15:layout/>
                </c:ext>
              </c:extLst>
            </c:dLbl>
            <c:dLbl>
              <c:idx val="3"/>
              <c:layout>
                <c:manualLayout>
                  <c:x val="-3.7578734677933177E-2"/>
                  <c:y val="4.7470226970794234E-2"/>
                </c:manualLayout>
              </c:layout>
              <c:tx>
                <c:rich>
                  <a:bodyPr/>
                  <a:lstStyle/>
                  <a:p>
                    <a:r>
                      <a:rPr lang="en-US"/>
                      <a:t>40%, 4</a:t>
                    </a:r>
                  </a:p>
                </c:rich>
              </c:tx>
              <c:dLblPos val="r"/>
              <c:showVal val="1"/>
              <c:extLst>
                <c:ext xmlns:c15="http://schemas.microsoft.com/office/drawing/2012/chart" uri="{CE6537A1-D6FC-4f65-9D91-7224C49458BB}">
                  <c15:layout/>
                </c:ext>
              </c:extLst>
            </c:dLbl>
            <c:spPr>
              <a:noFill/>
              <a:ln>
                <a:noFill/>
              </a:ln>
              <a:effectLst/>
            </c:spPr>
            <c:dLblPos val="t"/>
            <c:showVal val="1"/>
            <c:extLst>
              <c:ext xmlns:c15="http://schemas.microsoft.com/office/drawing/2012/chart" uri="{CE6537A1-D6FC-4f65-9D91-7224C49458BB}">
                <c15:showLeaderLines val="0"/>
              </c:ext>
            </c:extLst>
          </c:dLbls>
          <c:cat>
            <c:strRef>
              <c:f>'Place by EDU Stage'!$C$242:$F$242</c:f>
              <c:strCache>
                <c:ptCount val="4"/>
                <c:pt idx="0">
                  <c:v>Emerging 
(n=43)</c:v>
                </c:pt>
                <c:pt idx="1">
                  <c:v>Establishing 
(n=10)</c:v>
                </c:pt>
                <c:pt idx="2">
                  <c:v>Embedding 
(n=10)</c:v>
                </c:pt>
                <c:pt idx="3">
                  <c:v>Experiencing 
(n=10)</c:v>
                </c:pt>
              </c:strCache>
            </c:strRef>
          </c:cat>
          <c:val>
            <c:numRef>
              <c:f>'Place by EDU Stage'!$C$246:$F$246</c:f>
              <c:numCache>
                <c:formatCode>0%</c:formatCode>
                <c:ptCount val="4"/>
                <c:pt idx="0">
                  <c:v>0.28000000000000008</c:v>
                </c:pt>
                <c:pt idx="1">
                  <c:v>0.4</c:v>
                </c:pt>
                <c:pt idx="2">
                  <c:v>0.60000000000000064</c:v>
                </c:pt>
                <c:pt idx="3">
                  <c:v>0.4</c:v>
                </c:pt>
              </c:numCache>
            </c:numRef>
          </c:val>
        </c:ser>
        <c:dLbls>
          <c:showVal val="1"/>
        </c:dLbls>
        <c:marker val="1"/>
        <c:axId val="230586240"/>
        <c:axId val="230587776"/>
      </c:lineChart>
      <c:catAx>
        <c:axId val="230586240"/>
        <c:scaling>
          <c:orientation val="minMax"/>
        </c:scaling>
        <c:axPos val="b"/>
        <c:numFmt formatCode="General" sourceLinked="0"/>
        <c:tickLblPos val="nextTo"/>
        <c:crossAx val="230587776"/>
        <c:crosses val="autoZero"/>
        <c:auto val="1"/>
        <c:lblAlgn val="ctr"/>
        <c:lblOffset val="100"/>
      </c:catAx>
      <c:valAx>
        <c:axId val="230587776"/>
        <c:scaling>
          <c:orientation val="minMax"/>
        </c:scaling>
        <c:axPos val="l"/>
        <c:majorGridlines/>
        <c:numFmt formatCode="0%" sourceLinked="1"/>
        <c:tickLblPos val="nextTo"/>
        <c:crossAx val="230586240"/>
        <c:crosses val="autoZero"/>
        <c:crossBetween val="between"/>
      </c:valAx>
    </c:plotArea>
    <c:legend>
      <c:legendPos val="r"/>
      <c:layout>
        <c:manualLayout>
          <c:xMode val="edge"/>
          <c:yMode val="edge"/>
          <c:x val="0.818435600955286"/>
          <c:y val="0.17498437480201856"/>
          <c:w val="0.16979960275235886"/>
          <c:h val="0.46612299338712226"/>
        </c:manualLayout>
      </c:layout>
    </c:legend>
    <c:plotVisOnly val="1"/>
    <c:dispBlanksAs val="gap"/>
  </c:chart>
  <c:txPr>
    <a:bodyPr/>
    <a:lstStyle/>
    <a:p>
      <a:pPr>
        <a:defRPr sz="1400" b="1">
          <a:latin typeface="Arial" pitchFamily="34" charset="0"/>
          <a:cs typeface="Arial" pitchFamily="34" charset="0"/>
        </a:defRPr>
      </a:pPr>
      <a:endParaRPr lang="en-US"/>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n-US"/>
  <c:style val="42"/>
  <c:chart>
    <c:plotArea>
      <c:layout/>
      <c:lineChart>
        <c:grouping val="standard"/>
        <c:ser>
          <c:idx val="0"/>
          <c:order val="0"/>
          <c:tx>
            <c:strRef>
              <c:f>'Place by EDU Stage'!$K$243</c:f>
              <c:strCache>
                <c:ptCount val="1"/>
                <c:pt idx="0">
                  <c:v>FaceBook</c:v>
                </c:pt>
              </c:strCache>
            </c:strRef>
          </c:tx>
          <c:dLbls>
            <c:dLbl>
              <c:idx val="0"/>
              <c:tx>
                <c:rich>
                  <a:bodyPr/>
                  <a:lstStyle/>
                  <a:p>
                    <a:r>
                      <a:rPr lang="en-US"/>
                      <a:t>95%, 41</a:t>
                    </a:r>
                  </a:p>
                </c:rich>
              </c:tx>
              <c:dLblPos val="t"/>
              <c:showVal val="1"/>
              <c:extLst>
                <c:ext xmlns:c15="http://schemas.microsoft.com/office/drawing/2012/chart" uri="{CE6537A1-D6FC-4f65-9D91-7224C49458BB}">
                  <c15:layout/>
                </c:ext>
              </c:extLst>
            </c:dLbl>
            <c:dLbl>
              <c:idx val="1"/>
              <c:tx>
                <c:rich>
                  <a:bodyPr/>
                  <a:lstStyle/>
                  <a:p>
                    <a:r>
                      <a:rPr lang="en-US"/>
                      <a:t>100%, 10</a:t>
                    </a:r>
                  </a:p>
                </c:rich>
              </c:tx>
              <c:dLblPos val="t"/>
              <c:showVal val="1"/>
              <c:extLst>
                <c:ext xmlns:c15="http://schemas.microsoft.com/office/drawing/2012/chart" uri="{CE6537A1-D6FC-4f65-9D91-7224C49458BB}">
                  <c15:layout/>
                </c:ext>
              </c:extLst>
            </c:dLbl>
            <c:dLbl>
              <c:idx val="2"/>
              <c:tx>
                <c:rich>
                  <a:bodyPr/>
                  <a:lstStyle/>
                  <a:p>
                    <a:r>
                      <a:rPr lang="en-US"/>
                      <a:t>100%, 10</a:t>
                    </a:r>
                  </a:p>
                </c:rich>
              </c:tx>
              <c:dLblPos val="t"/>
              <c:showVal val="1"/>
              <c:extLst>
                <c:ext xmlns:c15="http://schemas.microsoft.com/office/drawing/2012/chart" uri="{CE6537A1-D6FC-4f65-9D91-7224C49458BB}">
                  <c15:layout/>
                </c:ext>
              </c:extLst>
            </c:dLbl>
            <c:dLbl>
              <c:idx val="3"/>
              <c:tx>
                <c:rich>
                  <a:bodyPr/>
                  <a:lstStyle/>
                  <a:p>
                    <a:r>
                      <a:rPr lang="en-US"/>
                      <a:t>90%, 9</a:t>
                    </a:r>
                  </a:p>
                </c:rich>
              </c:tx>
              <c:dLblPos val="t"/>
              <c:showVal val="1"/>
              <c:extLst>
                <c:ext xmlns:c15="http://schemas.microsoft.com/office/drawing/2012/chart" uri="{CE6537A1-D6FC-4f65-9D91-7224C49458BB}">
                  <c15:layout/>
                </c:ext>
              </c:extLst>
            </c:dLbl>
            <c:spPr>
              <a:noFill/>
              <a:ln>
                <a:noFill/>
              </a:ln>
              <a:effectLst/>
            </c:spPr>
            <c:dLblPos val="t"/>
            <c:showVal val="1"/>
            <c:extLst>
              <c:ext xmlns:c15="http://schemas.microsoft.com/office/drawing/2012/chart" uri="{CE6537A1-D6FC-4f65-9D91-7224C49458BB}">
                <c15:showLeaderLines val="0"/>
              </c:ext>
            </c:extLst>
          </c:dLbls>
          <c:cat>
            <c:strRef>
              <c:f>'Place by EDU Stage'!$L$242:$O$242</c:f>
              <c:strCache>
                <c:ptCount val="4"/>
                <c:pt idx="0">
                  <c:v>Emerging 
(n=43)</c:v>
                </c:pt>
                <c:pt idx="1">
                  <c:v>Establishing 
(n=10)</c:v>
                </c:pt>
                <c:pt idx="2">
                  <c:v>Embedding 
(n=10)</c:v>
                </c:pt>
                <c:pt idx="3">
                  <c:v>Experiencing 
(n=10)</c:v>
                </c:pt>
              </c:strCache>
            </c:strRef>
          </c:cat>
          <c:val>
            <c:numRef>
              <c:f>'Place by EDU Stage'!$L$243:$O$243</c:f>
              <c:numCache>
                <c:formatCode>0%</c:formatCode>
                <c:ptCount val="4"/>
                <c:pt idx="0">
                  <c:v>0.95000000000000062</c:v>
                </c:pt>
                <c:pt idx="1">
                  <c:v>1</c:v>
                </c:pt>
                <c:pt idx="2">
                  <c:v>1</c:v>
                </c:pt>
                <c:pt idx="3">
                  <c:v>0.9</c:v>
                </c:pt>
              </c:numCache>
            </c:numRef>
          </c:val>
        </c:ser>
        <c:ser>
          <c:idx val="1"/>
          <c:order val="1"/>
          <c:tx>
            <c:strRef>
              <c:f>'Place by EDU Stage'!$K$244</c:f>
              <c:strCache>
                <c:ptCount val="1"/>
                <c:pt idx="0">
                  <c:v>Twitter</c:v>
                </c:pt>
              </c:strCache>
            </c:strRef>
          </c:tx>
          <c:dLbls>
            <c:dLbl>
              <c:idx val="0"/>
              <c:layout>
                <c:manualLayout>
                  <c:x val="-4.7777770444387593E-2"/>
                  <c:y val="4.3661961070579965E-2"/>
                </c:manualLayout>
              </c:layout>
              <c:tx>
                <c:rich>
                  <a:bodyPr/>
                  <a:lstStyle/>
                  <a:p>
                    <a:r>
                      <a:rPr lang="en-US"/>
                      <a:t>21%, 9</a:t>
                    </a:r>
                  </a:p>
                </c:rich>
              </c:tx>
              <c:dLblPos val="r"/>
              <c:showVal val="1"/>
              <c:extLst>
                <c:ext xmlns:c15="http://schemas.microsoft.com/office/drawing/2012/chart" uri="{CE6537A1-D6FC-4f65-9D91-7224C49458BB}">
                  <c15:layout/>
                </c:ext>
              </c:extLst>
            </c:dLbl>
            <c:dLbl>
              <c:idx val="2"/>
              <c:tx>
                <c:rich>
                  <a:bodyPr/>
                  <a:lstStyle/>
                  <a:p>
                    <a:r>
                      <a:rPr lang="en-US"/>
                      <a:t>50%, 5</a:t>
                    </a:r>
                  </a:p>
                </c:rich>
              </c:tx>
              <c:dLblPos val="t"/>
              <c:showVal val="1"/>
              <c:extLst>
                <c:ext xmlns:c15="http://schemas.microsoft.com/office/drawing/2012/chart" uri="{CE6537A1-D6FC-4f65-9D91-7224C49458BB}">
                  <c15:layout/>
                </c:ext>
              </c:extLst>
            </c:dLbl>
            <c:dLbl>
              <c:idx val="3"/>
              <c:tx>
                <c:rich>
                  <a:bodyPr/>
                  <a:lstStyle/>
                  <a:p>
                    <a:r>
                      <a:rPr lang="en-US"/>
                      <a:t>70%, 7</a:t>
                    </a:r>
                  </a:p>
                </c:rich>
              </c:tx>
              <c:dLblPos val="t"/>
              <c:showVal val="1"/>
              <c:extLst>
                <c:ext xmlns:c15="http://schemas.microsoft.com/office/drawing/2012/chart" uri="{CE6537A1-D6FC-4f65-9D91-7224C49458BB}">
                  <c15:layout/>
                </c:ext>
              </c:extLst>
            </c:dLbl>
            <c:spPr>
              <a:noFill/>
              <a:ln>
                <a:noFill/>
              </a:ln>
              <a:effectLst/>
            </c:spPr>
            <c:dLblPos val="t"/>
            <c:showVal val="1"/>
            <c:extLst>
              <c:ext xmlns:c15="http://schemas.microsoft.com/office/drawing/2012/chart" uri="{CE6537A1-D6FC-4f65-9D91-7224C49458BB}">
                <c15:layout/>
                <c15:showLeaderLines val="0"/>
              </c:ext>
            </c:extLst>
          </c:dLbls>
          <c:cat>
            <c:strRef>
              <c:f>'Place by EDU Stage'!$L$242:$O$242</c:f>
              <c:strCache>
                <c:ptCount val="4"/>
                <c:pt idx="0">
                  <c:v>Emerging 
(n=43)</c:v>
                </c:pt>
                <c:pt idx="1">
                  <c:v>Establishing 
(n=10)</c:v>
                </c:pt>
                <c:pt idx="2">
                  <c:v>Embedding 
(n=10)</c:v>
                </c:pt>
                <c:pt idx="3">
                  <c:v>Experiencing 
(n=10)</c:v>
                </c:pt>
              </c:strCache>
            </c:strRef>
          </c:cat>
          <c:val>
            <c:numRef>
              <c:f>'Place by EDU Stage'!$L$244:$O$244</c:f>
              <c:numCache>
                <c:formatCode>0%</c:formatCode>
                <c:ptCount val="4"/>
                <c:pt idx="0">
                  <c:v>0.21000000000000016</c:v>
                </c:pt>
                <c:pt idx="1">
                  <c:v>0.5</c:v>
                </c:pt>
                <c:pt idx="2">
                  <c:v>0.5</c:v>
                </c:pt>
                <c:pt idx="3">
                  <c:v>0.70000000000000062</c:v>
                </c:pt>
              </c:numCache>
            </c:numRef>
          </c:val>
        </c:ser>
        <c:ser>
          <c:idx val="2"/>
          <c:order val="2"/>
          <c:tx>
            <c:strRef>
              <c:f>'Place by EDU Stage'!$K$245</c:f>
              <c:strCache>
                <c:ptCount val="1"/>
                <c:pt idx="0">
                  <c:v>YouTube</c:v>
                </c:pt>
              </c:strCache>
            </c:strRef>
          </c:tx>
          <c:dLbls>
            <c:dLbl>
              <c:idx val="0"/>
              <c:tx>
                <c:rich>
                  <a:bodyPr/>
                  <a:lstStyle/>
                  <a:p>
                    <a:r>
                      <a:rPr lang="en-US"/>
                      <a:t>33%, 14</a:t>
                    </a:r>
                  </a:p>
                </c:rich>
              </c:tx>
              <c:dLblPos val="t"/>
              <c:showVal val="1"/>
              <c:extLst>
                <c:ext xmlns:c15="http://schemas.microsoft.com/office/drawing/2012/chart" uri="{CE6537A1-D6FC-4f65-9D91-7224C49458BB}">
                  <c15:layout/>
                </c:ext>
              </c:extLst>
            </c:dLbl>
            <c:dLbl>
              <c:idx val="1"/>
              <c:layout>
                <c:manualLayout>
                  <c:x val="-4.1929818125613055E-2"/>
                  <c:y val="7.8090747577847383E-2"/>
                </c:manualLayout>
              </c:layout>
              <c:tx>
                <c:rich>
                  <a:bodyPr/>
                  <a:lstStyle/>
                  <a:p>
                    <a:r>
                      <a:rPr lang="en-US"/>
                      <a:t>50%, 5</a:t>
                    </a:r>
                  </a:p>
                </c:rich>
              </c:tx>
              <c:dLblPos val="r"/>
              <c:showVal val="1"/>
              <c:extLst>
                <c:ext xmlns:c15="http://schemas.microsoft.com/office/drawing/2012/chart" uri="{CE6537A1-D6FC-4f65-9D91-7224C49458BB}">
                  <c15:layout/>
                </c:ext>
              </c:extLst>
            </c:dLbl>
            <c:dLbl>
              <c:idx val="2"/>
              <c:tx>
                <c:rich>
                  <a:bodyPr/>
                  <a:lstStyle/>
                  <a:p>
                    <a:r>
                      <a:rPr lang="en-US"/>
                      <a:t>30%, 3</a:t>
                    </a:r>
                  </a:p>
                </c:rich>
              </c:tx>
              <c:dLblPos val="t"/>
              <c:showVal val="1"/>
              <c:extLst>
                <c:ext xmlns:c15="http://schemas.microsoft.com/office/drawing/2012/chart" uri="{CE6537A1-D6FC-4f65-9D91-7224C49458BB}">
                  <c15:layout/>
                </c:ext>
              </c:extLst>
            </c:dLbl>
            <c:dLbl>
              <c:idx val="3"/>
              <c:tx>
                <c:rich>
                  <a:bodyPr/>
                  <a:lstStyle/>
                  <a:p>
                    <a:r>
                      <a:rPr lang="en-US"/>
                      <a:t>40%, 4</a:t>
                    </a:r>
                  </a:p>
                </c:rich>
              </c:tx>
              <c:dLblPos val="t"/>
              <c:showVal val="1"/>
              <c:extLst>
                <c:ext xmlns:c15="http://schemas.microsoft.com/office/drawing/2012/chart" uri="{CE6537A1-D6FC-4f65-9D91-7224C49458BB}">
                  <c15:layout/>
                </c:ext>
              </c:extLst>
            </c:dLbl>
            <c:spPr>
              <a:noFill/>
              <a:ln>
                <a:noFill/>
              </a:ln>
              <a:effectLst/>
            </c:spPr>
            <c:dLblPos val="t"/>
            <c:showVal val="1"/>
            <c:extLst>
              <c:ext xmlns:c15="http://schemas.microsoft.com/office/drawing/2012/chart" uri="{CE6537A1-D6FC-4f65-9D91-7224C49458BB}">
                <c15:showLeaderLines val="0"/>
              </c:ext>
            </c:extLst>
          </c:dLbls>
          <c:cat>
            <c:strRef>
              <c:f>'Place by EDU Stage'!$L$242:$O$242</c:f>
              <c:strCache>
                <c:ptCount val="4"/>
                <c:pt idx="0">
                  <c:v>Emerging 
(n=43)</c:v>
                </c:pt>
                <c:pt idx="1">
                  <c:v>Establishing 
(n=10)</c:v>
                </c:pt>
                <c:pt idx="2">
                  <c:v>Embedding 
(n=10)</c:v>
                </c:pt>
                <c:pt idx="3">
                  <c:v>Experiencing 
(n=10)</c:v>
                </c:pt>
              </c:strCache>
            </c:strRef>
          </c:cat>
          <c:val>
            <c:numRef>
              <c:f>'Place by EDU Stage'!$L$245:$O$245</c:f>
              <c:numCache>
                <c:formatCode>0%</c:formatCode>
                <c:ptCount val="4"/>
                <c:pt idx="0">
                  <c:v>0.33000000000000046</c:v>
                </c:pt>
                <c:pt idx="1">
                  <c:v>0.5</c:v>
                </c:pt>
                <c:pt idx="2">
                  <c:v>0.30000000000000032</c:v>
                </c:pt>
                <c:pt idx="3">
                  <c:v>0.4</c:v>
                </c:pt>
              </c:numCache>
            </c:numRef>
          </c:val>
        </c:ser>
        <c:dLbls>
          <c:showVal val="1"/>
        </c:dLbls>
        <c:marker val="1"/>
        <c:axId val="230549376"/>
        <c:axId val="230550912"/>
      </c:lineChart>
      <c:catAx>
        <c:axId val="230549376"/>
        <c:scaling>
          <c:orientation val="minMax"/>
        </c:scaling>
        <c:axPos val="b"/>
        <c:numFmt formatCode="General" sourceLinked="0"/>
        <c:tickLblPos val="nextTo"/>
        <c:crossAx val="230550912"/>
        <c:crosses val="autoZero"/>
        <c:auto val="1"/>
        <c:lblAlgn val="ctr"/>
        <c:lblOffset val="100"/>
      </c:catAx>
      <c:valAx>
        <c:axId val="230550912"/>
        <c:scaling>
          <c:orientation val="minMax"/>
        </c:scaling>
        <c:axPos val="l"/>
        <c:majorGridlines/>
        <c:numFmt formatCode="0%" sourceLinked="1"/>
        <c:tickLblPos val="nextTo"/>
        <c:crossAx val="230549376"/>
        <c:crosses val="autoZero"/>
        <c:crossBetween val="between"/>
      </c:valAx>
    </c:plotArea>
    <c:legend>
      <c:legendPos val="r"/>
      <c:layout>
        <c:manualLayout>
          <c:xMode val="edge"/>
          <c:yMode val="edge"/>
          <c:x val="0.84687500000000093"/>
          <c:y val="0.31287205703764737"/>
          <c:w val="0.14419642857142892"/>
          <c:h val="0.35933051279037881"/>
        </c:manualLayout>
      </c:layout>
    </c:legend>
    <c:plotVisOnly val="1"/>
    <c:dispBlanksAs val="gap"/>
  </c:chart>
  <c:txPr>
    <a:bodyPr/>
    <a:lstStyle/>
    <a:p>
      <a:pPr>
        <a:defRPr sz="1400" b="1">
          <a:latin typeface="Arial" pitchFamily="34" charset="0"/>
          <a:cs typeface="Arial" pitchFamily="34" charset="0"/>
        </a:defRPr>
      </a:pPr>
      <a:endParaRPr lang="en-US"/>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lang val="en-US"/>
  <c:style val="42"/>
  <c:chart>
    <c:plotArea>
      <c:layout/>
      <c:lineChart>
        <c:grouping val="standard"/>
        <c:ser>
          <c:idx val="0"/>
          <c:order val="0"/>
          <c:tx>
            <c:strRef>
              <c:f>'Motivation by Edu Stage'!$B$219</c:f>
              <c:strCache>
                <c:ptCount val="1"/>
                <c:pt idx="0">
                  <c:v>Lazy</c:v>
                </c:pt>
              </c:strCache>
            </c:strRef>
          </c:tx>
          <c:dLbls>
            <c:dLbl>
              <c:idx val="0"/>
              <c:tx>
                <c:rich>
                  <a:bodyPr/>
                  <a:lstStyle/>
                  <a:p>
                    <a:r>
                      <a:rPr lang="en-US"/>
                      <a:t>23%, 10</a:t>
                    </a:r>
                  </a:p>
                </c:rich>
              </c:tx>
              <c:dLblPos val="t"/>
              <c:showVal val="1"/>
              <c:extLst>
                <c:ext xmlns:c15="http://schemas.microsoft.com/office/drawing/2012/chart" uri="{CE6537A1-D6FC-4f65-9D91-7224C49458BB}">
                  <c15:layout/>
                </c:ext>
              </c:extLst>
            </c:dLbl>
            <c:dLbl>
              <c:idx val="1"/>
              <c:tx>
                <c:rich>
                  <a:bodyPr/>
                  <a:lstStyle/>
                  <a:p>
                    <a:r>
                      <a:rPr lang="en-US"/>
                      <a:t>20%, 2</a:t>
                    </a:r>
                  </a:p>
                </c:rich>
              </c:tx>
              <c:dLblPos val="t"/>
              <c:showVal val="1"/>
              <c:extLst>
                <c:ext xmlns:c15="http://schemas.microsoft.com/office/drawing/2012/chart" uri="{CE6537A1-D6FC-4f65-9D91-7224C49458BB}">
                  <c15:layout/>
                </c:ext>
              </c:extLst>
            </c:dLbl>
            <c:dLbl>
              <c:idx val="2"/>
              <c:tx>
                <c:rich>
                  <a:bodyPr/>
                  <a:lstStyle/>
                  <a:p>
                    <a:r>
                      <a:rPr lang="en-US"/>
                      <a:t>50%, 5</a:t>
                    </a:r>
                  </a:p>
                </c:rich>
              </c:tx>
              <c:dLblPos val="t"/>
              <c:showVal val="1"/>
              <c:extLst>
                <c:ext xmlns:c15="http://schemas.microsoft.com/office/drawing/2012/chart" uri="{CE6537A1-D6FC-4f65-9D91-7224C49458BB}">
                  <c15:layout/>
                </c:ext>
              </c:extLst>
            </c:dLbl>
            <c:dLbl>
              <c:idx val="3"/>
              <c:tx>
                <c:rich>
                  <a:bodyPr/>
                  <a:lstStyle/>
                  <a:p>
                    <a:r>
                      <a:rPr lang="en-US"/>
                      <a:t>10%, 1</a:t>
                    </a:r>
                  </a:p>
                </c:rich>
              </c:tx>
              <c:dLblPos val="t"/>
              <c:showVal val="1"/>
              <c:extLst>
                <c:ext xmlns:c15="http://schemas.microsoft.com/office/drawing/2012/chart" uri="{CE6537A1-D6FC-4f65-9D91-7224C49458BB}">
                  <c15:layout/>
                </c:ext>
              </c:extLst>
            </c:dLbl>
            <c:spPr>
              <a:noFill/>
              <a:ln>
                <a:noFill/>
              </a:ln>
              <a:effectLst/>
            </c:spPr>
            <c:dLblPos val="t"/>
            <c:showVal val="1"/>
            <c:extLst>
              <c:ext xmlns:c15="http://schemas.microsoft.com/office/drawing/2012/chart" uri="{CE6537A1-D6FC-4f65-9D91-7224C49458BB}">
                <c15:showLeaderLines val="0"/>
              </c:ext>
            </c:extLst>
          </c:dLbls>
          <c:cat>
            <c:strRef>
              <c:f>'Motivation by Edu Stage'!$C$218:$F$218</c:f>
              <c:strCache>
                <c:ptCount val="4"/>
                <c:pt idx="0">
                  <c:v>Emerging 
(n=43)</c:v>
                </c:pt>
                <c:pt idx="1">
                  <c:v>Establishing 
(n=10)</c:v>
                </c:pt>
                <c:pt idx="2">
                  <c:v>Embedding 
(n=10)</c:v>
                </c:pt>
                <c:pt idx="3">
                  <c:v>Experiencing 
(n=10)</c:v>
                </c:pt>
              </c:strCache>
            </c:strRef>
          </c:cat>
          <c:val>
            <c:numRef>
              <c:f>'Motivation by Edu Stage'!$C$219:$F$219</c:f>
              <c:numCache>
                <c:formatCode>0%</c:formatCode>
                <c:ptCount val="4"/>
                <c:pt idx="0">
                  <c:v>0.23</c:v>
                </c:pt>
                <c:pt idx="1">
                  <c:v>0.2</c:v>
                </c:pt>
                <c:pt idx="2">
                  <c:v>0.5</c:v>
                </c:pt>
                <c:pt idx="3">
                  <c:v>0.1</c:v>
                </c:pt>
              </c:numCache>
            </c:numRef>
          </c:val>
        </c:ser>
        <c:ser>
          <c:idx val="1"/>
          <c:order val="1"/>
          <c:tx>
            <c:strRef>
              <c:f>'Motivation by Edu Stage'!$B$220</c:f>
              <c:strCache>
                <c:ptCount val="1"/>
                <c:pt idx="0">
                  <c:v>Organization</c:v>
                </c:pt>
              </c:strCache>
            </c:strRef>
          </c:tx>
          <c:dLbls>
            <c:dLbl>
              <c:idx val="0"/>
              <c:layout>
                <c:manualLayout>
                  <c:x val="-9.3060993760904764E-2"/>
                  <c:y val="-7.8149969232295571E-2"/>
                </c:manualLayout>
              </c:layout>
              <c:tx>
                <c:rich>
                  <a:bodyPr/>
                  <a:lstStyle/>
                  <a:p>
                    <a:r>
                      <a:rPr lang="en-US"/>
                      <a:t>44%, 19</a:t>
                    </a:r>
                  </a:p>
                </c:rich>
              </c:tx>
              <c:dLblPos val="r"/>
              <c:showVal val="1"/>
              <c:extLst>
                <c:ext xmlns:c15="http://schemas.microsoft.com/office/drawing/2012/chart" uri="{CE6537A1-D6FC-4f65-9D91-7224C49458BB}">
                  <c15:layout/>
                </c:ext>
              </c:extLst>
            </c:dLbl>
            <c:dLbl>
              <c:idx val="1"/>
              <c:tx>
                <c:rich>
                  <a:bodyPr/>
                  <a:lstStyle/>
                  <a:p>
                    <a:r>
                      <a:rPr lang="en-US"/>
                      <a:t>80%, 8</a:t>
                    </a:r>
                  </a:p>
                </c:rich>
              </c:tx>
              <c:dLblPos val="t"/>
              <c:showVal val="1"/>
              <c:extLst>
                <c:ext xmlns:c15="http://schemas.microsoft.com/office/drawing/2012/chart" uri="{CE6537A1-D6FC-4f65-9D91-7224C49458BB}">
                  <c15:layout/>
                </c:ext>
              </c:extLst>
            </c:dLbl>
            <c:dLbl>
              <c:idx val="2"/>
              <c:tx>
                <c:rich>
                  <a:bodyPr/>
                  <a:lstStyle/>
                  <a:p>
                    <a:r>
                      <a:rPr lang="en-US"/>
                      <a:t>80%, 8</a:t>
                    </a:r>
                  </a:p>
                </c:rich>
              </c:tx>
              <c:dLblPos val="t"/>
              <c:showVal val="1"/>
              <c:extLst>
                <c:ext xmlns:c15="http://schemas.microsoft.com/office/drawing/2012/chart" uri="{CE6537A1-D6FC-4f65-9D91-7224C49458BB}">
                  <c15:layout/>
                </c:ext>
              </c:extLst>
            </c:dLbl>
            <c:dLbl>
              <c:idx val="3"/>
              <c:tx>
                <c:rich>
                  <a:bodyPr/>
                  <a:lstStyle/>
                  <a:p>
                    <a:r>
                      <a:rPr lang="en-US"/>
                      <a:t>60%, 6</a:t>
                    </a:r>
                  </a:p>
                </c:rich>
              </c:tx>
              <c:dLblPos val="t"/>
              <c:showVal val="1"/>
              <c:extLst>
                <c:ext xmlns:c15="http://schemas.microsoft.com/office/drawing/2012/chart" uri="{CE6537A1-D6FC-4f65-9D91-7224C49458BB}">
                  <c15:layout/>
                </c:ext>
              </c:extLst>
            </c:dLbl>
            <c:spPr>
              <a:noFill/>
              <a:ln>
                <a:noFill/>
              </a:ln>
              <a:effectLst/>
            </c:spPr>
            <c:dLblPos val="t"/>
            <c:showVal val="1"/>
            <c:extLst>
              <c:ext xmlns:c15="http://schemas.microsoft.com/office/drawing/2012/chart" uri="{CE6537A1-D6FC-4f65-9D91-7224C49458BB}">
                <c15:showLeaderLines val="0"/>
              </c:ext>
            </c:extLst>
          </c:dLbls>
          <c:cat>
            <c:strRef>
              <c:f>'Motivation by Edu Stage'!$C$218:$F$218</c:f>
              <c:strCache>
                <c:ptCount val="4"/>
                <c:pt idx="0">
                  <c:v>Emerging 
(n=43)</c:v>
                </c:pt>
                <c:pt idx="1">
                  <c:v>Establishing 
(n=10)</c:v>
                </c:pt>
                <c:pt idx="2">
                  <c:v>Embedding 
(n=10)</c:v>
                </c:pt>
                <c:pt idx="3">
                  <c:v>Experiencing 
(n=10)</c:v>
                </c:pt>
              </c:strCache>
            </c:strRef>
          </c:cat>
          <c:val>
            <c:numRef>
              <c:f>'Motivation by Edu Stage'!$C$220:$F$220</c:f>
              <c:numCache>
                <c:formatCode>0%</c:formatCode>
                <c:ptCount val="4"/>
                <c:pt idx="0">
                  <c:v>0.44</c:v>
                </c:pt>
                <c:pt idx="1">
                  <c:v>0.8</c:v>
                </c:pt>
                <c:pt idx="2">
                  <c:v>0.8</c:v>
                </c:pt>
                <c:pt idx="3">
                  <c:v>0.60000000000000064</c:v>
                </c:pt>
              </c:numCache>
            </c:numRef>
          </c:val>
        </c:ser>
        <c:ser>
          <c:idx val="2"/>
          <c:order val="2"/>
          <c:tx>
            <c:strRef>
              <c:f>'Motivation by Edu Stage'!$B$221</c:f>
              <c:strCache>
                <c:ptCount val="1"/>
                <c:pt idx="0">
                  <c:v>Intrinsic</c:v>
                </c:pt>
              </c:strCache>
            </c:strRef>
          </c:tx>
          <c:dLbls>
            <c:dLbl>
              <c:idx val="0"/>
              <c:layout>
                <c:manualLayout>
                  <c:x val="-1.4799997973297067E-2"/>
                  <c:y val="5.3849978799220946E-2"/>
                </c:manualLayout>
              </c:layout>
              <c:tx>
                <c:rich>
                  <a:bodyPr/>
                  <a:lstStyle/>
                  <a:p>
                    <a:r>
                      <a:rPr lang="en-US"/>
                      <a:t>44%, 19</a:t>
                    </a:r>
                  </a:p>
                </c:rich>
              </c:tx>
              <c:dLblPos val="r"/>
              <c:showVal val="1"/>
              <c:extLst>
                <c:ext xmlns:c15="http://schemas.microsoft.com/office/drawing/2012/chart" uri="{CE6537A1-D6FC-4f65-9D91-7224C49458BB}">
                  <c15:layout/>
                </c:ext>
              </c:extLst>
            </c:dLbl>
            <c:dLbl>
              <c:idx val="1"/>
              <c:tx>
                <c:rich>
                  <a:bodyPr/>
                  <a:lstStyle/>
                  <a:p>
                    <a:r>
                      <a:rPr lang="en-US"/>
                      <a:t>50%, 5</a:t>
                    </a:r>
                  </a:p>
                </c:rich>
              </c:tx>
              <c:dLblPos val="t"/>
              <c:showVal val="1"/>
              <c:extLst>
                <c:ext xmlns:c15="http://schemas.microsoft.com/office/drawing/2012/chart" uri="{CE6537A1-D6FC-4f65-9D91-7224C49458BB}">
                  <c15:layout/>
                </c:ext>
              </c:extLst>
            </c:dLbl>
            <c:dLbl>
              <c:idx val="2"/>
              <c:layout>
                <c:manualLayout>
                  <c:x val="-6.1378286699310294E-2"/>
                  <c:y val="4.1849983523628537E-2"/>
                </c:manualLayout>
              </c:layout>
              <c:tx>
                <c:rich>
                  <a:bodyPr/>
                  <a:lstStyle/>
                  <a:p>
                    <a:r>
                      <a:rPr lang="en-US"/>
                      <a:t>40%, 4</a:t>
                    </a:r>
                  </a:p>
                </c:rich>
              </c:tx>
              <c:dLblPos val="r"/>
              <c:showVal val="1"/>
              <c:extLst>
                <c:ext xmlns:c15="http://schemas.microsoft.com/office/drawing/2012/chart" uri="{CE6537A1-D6FC-4f65-9D91-7224C49458BB}">
                  <c15:layout/>
                </c:ext>
              </c:extLst>
            </c:dLbl>
            <c:dLbl>
              <c:idx val="3"/>
              <c:tx>
                <c:rich>
                  <a:bodyPr/>
                  <a:lstStyle/>
                  <a:p>
                    <a:r>
                      <a:rPr lang="en-US"/>
                      <a:t>40%, 4</a:t>
                    </a:r>
                  </a:p>
                </c:rich>
              </c:tx>
              <c:dLblPos val="t"/>
              <c:showVal val="1"/>
              <c:extLst>
                <c:ext xmlns:c15="http://schemas.microsoft.com/office/drawing/2012/chart" uri="{CE6537A1-D6FC-4f65-9D91-7224C49458BB}">
                  <c15:layout/>
                </c:ext>
              </c:extLst>
            </c:dLbl>
            <c:spPr>
              <a:noFill/>
              <a:ln>
                <a:noFill/>
              </a:ln>
              <a:effectLst/>
            </c:spPr>
            <c:dLblPos val="t"/>
            <c:showVal val="1"/>
            <c:extLst>
              <c:ext xmlns:c15="http://schemas.microsoft.com/office/drawing/2012/chart" uri="{CE6537A1-D6FC-4f65-9D91-7224C49458BB}">
                <c15:showLeaderLines val="0"/>
              </c:ext>
            </c:extLst>
          </c:dLbls>
          <c:cat>
            <c:strRef>
              <c:f>'Motivation by Edu Stage'!$C$218:$F$218</c:f>
              <c:strCache>
                <c:ptCount val="4"/>
                <c:pt idx="0">
                  <c:v>Emerging 
(n=43)</c:v>
                </c:pt>
                <c:pt idx="1">
                  <c:v>Establishing 
(n=10)</c:v>
                </c:pt>
                <c:pt idx="2">
                  <c:v>Embedding 
(n=10)</c:v>
                </c:pt>
                <c:pt idx="3">
                  <c:v>Experiencing 
(n=10)</c:v>
                </c:pt>
              </c:strCache>
            </c:strRef>
          </c:cat>
          <c:val>
            <c:numRef>
              <c:f>'Motivation by Edu Stage'!$C$221:$F$221</c:f>
              <c:numCache>
                <c:formatCode>0%</c:formatCode>
                <c:ptCount val="4"/>
                <c:pt idx="0">
                  <c:v>0.44</c:v>
                </c:pt>
                <c:pt idx="1">
                  <c:v>0.5</c:v>
                </c:pt>
                <c:pt idx="2">
                  <c:v>0.4</c:v>
                </c:pt>
                <c:pt idx="3">
                  <c:v>0.4</c:v>
                </c:pt>
              </c:numCache>
            </c:numRef>
          </c:val>
        </c:ser>
        <c:dLbls>
          <c:showVal val="1"/>
        </c:dLbls>
        <c:marker val="1"/>
        <c:axId val="230778752"/>
        <c:axId val="230780288"/>
      </c:lineChart>
      <c:catAx>
        <c:axId val="230778752"/>
        <c:scaling>
          <c:orientation val="minMax"/>
        </c:scaling>
        <c:axPos val="b"/>
        <c:numFmt formatCode="General" sourceLinked="0"/>
        <c:tickLblPos val="nextTo"/>
        <c:crossAx val="230780288"/>
        <c:crosses val="autoZero"/>
        <c:auto val="1"/>
        <c:lblAlgn val="ctr"/>
        <c:lblOffset val="100"/>
      </c:catAx>
      <c:valAx>
        <c:axId val="230780288"/>
        <c:scaling>
          <c:orientation val="minMax"/>
        </c:scaling>
        <c:axPos val="l"/>
        <c:majorGridlines/>
        <c:numFmt formatCode="0%" sourceLinked="1"/>
        <c:tickLblPos val="nextTo"/>
        <c:crossAx val="230778752"/>
        <c:crosses val="autoZero"/>
        <c:crossBetween val="between"/>
      </c:valAx>
    </c:plotArea>
    <c:legend>
      <c:legendPos val="r"/>
      <c:layout>
        <c:manualLayout>
          <c:xMode val="edge"/>
          <c:yMode val="edge"/>
          <c:x val="0.82072271386430673"/>
          <c:y val="0.30827099737532876"/>
          <c:w val="0.17042772861356917"/>
          <c:h val="0.33934035819052061"/>
        </c:manualLayout>
      </c:layout>
    </c:legend>
    <c:plotVisOnly val="1"/>
    <c:dispBlanksAs val="gap"/>
  </c:chart>
  <c:txPr>
    <a:bodyPr/>
    <a:lstStyle/>
    <a:p>
      <a:pPr>
        <a:defRPr sz="1400" b="1">
          <a:latin typeface="Arial" pitchFamily="34" charset="0"/>
          <a:cs typeface="Arial" pitchFamily="34" charset="0"/>
        </a:defRPr>
      </a:pPr>
      <a:endParaRPr lang="en-US"/>
    </a:p>
  </c:txPr>
  <c:externalData r:id="rId1"/>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0588CA0-556C-48FF-86E2-FF35850D4988}" type="datetimeFigureOut">
              <a:rPr lang="en-US" smtClean="0"/>
              <a:pPr/>
              <a:t>8/19/2014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6D6B667-2232-4724-A11E-410F123D3A13}" type="slidenum">
              <a:rPr lang="en-US" smtClean="0"/>
              <a:pPr/>
              <a:t>‹#›</a:t>
            </a:fld>
            <a:endParaRPr lang="en-US"/>
          </a:p>
        </p:txBody>
      </p:sp>
    </p:spTree>
    <p:extLst>
      <p:ext uri="{BB962C8B-B14F-4D97-AF65-F5344CB8AC3E}">
        <p14:creationId xmlns="" xmlns:p14="http://schemas.microsoft.com/office/powerpoint/2010/main" val="7044061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48C6BD-D8CF-43CE-9A0D-DA4E77A4F016}" type="datetimeFigureOut">
              <a:rPr lang="en-US" smtClean="0"/>
              <a:pPr/>
              <a:t>8/19/2014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1E8577-7E78-41DF-96AC-A776B0057BBB}" type="slidenum">
              <a:rPr lang="en-US" smtClean="0"/>
              <a:pPr/>
              <a:t>‹#›</a:t>
            </a:fld>
            <a:endParaRPr lang="en-US"/>
          </a:p>
        </p:txBody>
      </p:sp>
    </p:spTree>
    <p:extLst>
      <p:ext uri="{BB962C8B-B14F-4D97-AF65-F5344CB8AC3E}">
        <p14:creationId xmlns="" xmlns:p14="http://schemas.microsoft.com/office/powerpoint/2010/main" val="3004797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imlsosuoclcproject.jcomm.ohio-state.edu/"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www.oclc.org/research/activities/synchronicity/default.htm"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ala.org/acrl/sites/ala.org.acrl/files/content/conferences/confsandpreconfs/2013/papers/Connaway_Google.pdf"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is.gd/vandrvideo" TargetMode="External"/><Relationship Id="rId4" Type="http://schemas.openxmlformats.org/officeDocument/2006/relationships/hyperlink" Target="http://is.gd/vandrpaper"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flickr.com/photos/myxi/712710373/"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www.ala.org/acrl/sites/ala.org.acrl/files/content/conferences/confsandpreconfs/2013/papers/Connaway_Google.pdf"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deviantart.com/morelikethis/211376699"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tallblog.conted.ox.ac.uk/index.php/2008/07/23/not-natives-immigrants-but-visitors-residents/" TargetMode="External"/><Relationship Id="rId4" Type="http://schemas.openxmlformats.org/officeDocument/2006/relationships/hyperlink" Target="http://firstmonday.org/htbin/cgiwrap/bin/ojs/index.php/fm/article/viewArticle/3171/3049"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flickr.com/photos/nikonvscanon/1750671901/"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ellnesslawyer.com/2012/11/14/wellness-by-convenience/"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www.educause.edu/ero/article/i-always-stick-first-thing-comes-google-where-people-go-information-what-they-use-and-why" TargetMode="External"/><Relationship Id="rId5" Type="http://schemas.openxmlformats.org/officeDocument/2006/relationships/hyperlink" Target="http://www.ala.org/acrl/sites/ala.org.acrl/files/content/conferences/confsandpreconfs/2013/papers/Connaway_Google.pdf" TargetMode="External"/><Relationship Id="rId4" Type="http://schemas.openxmlformats.org/officeDocument/2006/relationships/hyperlink" Target="http://informationr.net/ir/18-1/infres181.html"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flickr.com/photos/dubpics/8685963533/"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flickr.com/photos/mangpages/3233581857/"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marcprensky.com/writing/Prensky%20-%20Digital%20Natives,%20Digital%20Immigrants%20-%20Part1.pdf"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firstmonday.org/htbin/cgiwrap/bin/ojs/index.php/fm/article/viewArticle/3171/3049" TargetMode="External"/><Relationship Id="rId4" Type="http://schemas.openxmlformats.org/officeDocument/2006/relationships/hyperlink" Target="http://www.marcprensky.com/writing/Prensky%20-%20Digital%20Natives,%20Digital%20Immigrants%20-%20Part2.pdf"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www.flickr.com/photos/22326055@N06/6732616879/"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www.flickr.com/photos/auro/230377281/"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ala.org/acrl/sites/ala.org.acrl/files/content/conferences/confsandpreconfs/2013/papers/Connaway_Google.pdf"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www.oclc.org/research/activities/vandr/"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www.flickr.com/photos/sackton/6799330916/"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www.educause.edu/ero/article/thirteen-ways-looking-libraries-discovery-and-catalog-scale-workflow-attention"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chronicle.com/blogs/wiredcampus/on-facebook-librarian-brings-two-students-from-the-early-1900s-to-life/34845" TargetMode="Externa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www.educause.edu/ero/article/thirteen-ways-looking-libraries-discovery-and-catalog-scale-workflow-attention"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www.oclc.org/research/activities/synergy/default.htm"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www.oclc.org/research/activities/vandr/" TargetMode="Externa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www.jiscinfonet.ac.uk/infokits/evaluating-services/"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Buenas</a:t>
            </a:r>
            <a:r>
              <a:rPr lang="en-US" dirty="0" smtClean="0"/>
              <a:t> </a:t>
            </a:r>
            <a:r>
              <a:rPr lang="en-US" dirty="0" err="1" smtClean="0"/>
              <a:t>Tardes</a:t>
            </a:r>
            <a:r>
              <a:rPr lang="en-US" dirty="0" smtClean="0"/>
              <a:t>!</a:t>
            </a:r>
          </a:p>
          <a:p>
            <a:r>
              <a:rPr lang="en-US" dirty="0" err="1" smtClean="0"/>
              <a:t>Estoy</a:t>
            </a:r>
            <a:r>
              <a:rPr lang="en-US" dirty="0" smtClean="0"/>
              <a:t> </a:t>
            </a:r>
            <a:r>
              <a:rPr lang="en-US" dirty="0" err="1" smtClean="0"/>
              <a:t>muy</a:t>
            </a:r>
            <a:r>
              <a:rPr lang="en-US" dirty="0" smtClean="0"/>
              <a:t> </a:t>
            </a:r>
            <a:r>
              <a:rPr lang="en-US" dirty="0" err="1" smtClean="0"/>
              <a:t>contenta</a:t>
            </a:r>
            <a:r>
              <a:rPr lang="en-US" dirty="0" smtClean="0"/>
              <a:t> de </a:t>
            </a:r>
            <a:r>
              <a:rPr lang="en-US" dirty="0" err="1" smtClean="0"/>
              <a:t>estar</a:t>
            </a:r>
            <a:r>
              <a:rPr lang="en-US" dirty="0" smtClean="0"/>
              <a:t> </a:t>
            </a:r>
            <a:r>
              <a:rPr lang="en-US" dirty="0" err="1" smtClean="0"/>
              <a:t>aqui</a:t>
            </a:r>
            <a:r>
              <a:rPr lang="en-US" dirty="0" smtClean="0"/>
              <a:t>.</a:t>
            </a:r>
          </a:p>
          <a:p>
            <a:r>
              <a:rPr lang="en-US" dirty="0" smtClean="0"/>
              <a:t>Y, </a:t>
            </a:r>
            <a:r>
              <a:rPr lang="en-US" dirty="0" err="1" smtClean="0"/>
              <a:t>ahora</a:t>
            </a:r>
            <a:r>
              <a:rPr lang="en-US" dirty="0" smtClean="0"/>
              <a:t>, en ingles.</a:t>
            </a:r>
          </a:p>
          <a:p>
            <a:endParaRPr lang="en-US" dirty="0" smtClean="0"/>
          </a:p>
          <a:p>
            <a:r>
              <a:rPr lang="en-US" sz="1200" kern="1200" dirty="0" smtClean="0">
                <a:solidFill>
                  <a:schemeClr val="tx1"/>
                </a:solidFill>
                <a:latin typeface="+mn-lt"/>
                <a:ea typeface="+mn-ea"/>
                <a:cs typeface="+mn-cs"/>
              </a:rPr>
              <a:t>“But Wikipedia is always right, so I always use that.” (</a:t>
            </a:r>
            <a:r>
              <a:rPr lang="en-US" sz="1200" i="1" kern="1200" dirty="0" smtClean="0">
                <a:solidFill>
                  <a:schemeClr val="tx1"/>
                </a:solidFill>
                <a:latin typeface="+mn-lt"/>
                <a:ea typeface="+mn-ea"/>
                <a:cs typeface="+mn-cs"/>
              </a:rPr>
              <a:t>Digital Visitors and Residents</a:t>
            </a:r>
            <a:r>
              <a:rPr lang="en-US" sz="1200" kern="1200" dirty="0" smtClean="0">
                <a:solidFill>
                  <a:schemeClr val="tx1"/>
                </a:solidFill>
                <a:latin typeface="+mn-lt"/>
                <a:ea typeface="+mn-ea"/>
                <a:cs typeface="+mn-cs"/>
              </a:rPr>
              <a:t>, USS6, Female, Age 17, High School Student)</a:t>
            </a:r>
          </a:p>
          <a:p>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latin typeface="Arial" pitchFamily="34" charset="0"/>
                <a:cs typeface="Arial" pitchFamily="34" charset="0"/>
              </a:rPr>
              <a:t>White, D., &amp; Connaway, L. S. (2011-2014). </a:t>
            </a:r>
            <a:r>
              <a:rPr lang="en-US" sz="1200" i="1" dirty="0" smtClean="0">
                <a:solidFill>
                  <a:schemeClr val="tx1"/>
                </a:solidFill>
                <a:latin typeface="Arial" pitchFamily="34" charset="0"/>
                <a:cs typeface="Arial" pitchFamily="34" charset="0"/>
              </a:rPr>
              <a:t>Visitors and Residents: What motivates engagement with the digital information environment.</a:t>
            </a:r>
            <a:r>
              <a:rPr lang="en-US" sz="1200" dirty="0" smtClean="0">
                <a:solidFill>
                  <a:schemeClr val="tx1"/>
                </a:solidFill>
                <a:latin typeface="Arial" pitchFamily="34" charset="0"/>
                <a:cs typeface="Arial" pitchFamily="34" charset="0"/>
              </a:rPr>
              <a:t> Funded by JISC, OCLC, and Oxford University. Retrieved from </a:t>
            </a:r>
            <a:r>
              <a:rPr lang="en-US" sz="1200" u="sng" dirty="0" smtClean="0">
                <a:solidFill>
                  <a:schemeClr val="tx1"/>
                </a:solidFill>
                <a:latin typeface="Arial" pitchFamily="34" charset="0"/>
                <a:cs typeface="Arial" pitchFamily="34" charset="0"/>
                <a:hlinkClick r:id="rId3"/>
              </a:rPr>
              <a:t>http://www.oclc.org/research/activities/vandr/</a:t>
            </a:r>
            <a:r>
              <a:rPr lang="en-US" sz="1200" dirty="0" smtClean="0">
                <a:solidFill>
                  <a:schemeClr val="tx1"/>
                </a:solidFill>
                <a:latin typeface="Arial" pitchFamily="34" charset="0"/>
                <a:cs typeface="Arial" pitchFamily="34" charset="0"/>
              </a:rPr>
              <a:t> </a:t>
            </a:r>
          </a:p>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1</a:t>
            </a:fld>
            <a:endParaRPr lang="en-US" dirty="0"/>
          </a:p>
        </p:txBody>
      </p:sp>
    </p:spTree>
    <p:extLst>
      <p:ext uri="{BB962C8B-B14F-4D97-AF65-F5344CB8AC3E}">
        <p14:creationId xmlns="" xmlns:p14="http://schemas.microsoft.com/office/powerpoint/2010/main" val="40792546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smtClean="0">
                <a:latin typeface="Arial" pitchFamily="34" charset="0"/>
                <a:cs typeface="Arial" pitchFamily="34" charset="0"/>
              </a:rPr>
              <a:t>Image: http://www.flickr.com/photos/lyza/276990225/</a:t>
            </a:r>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931E8577-7E78-41DF-96AC-A776B0057BBB}" type="slidenum">
              <a:rPr lang="en-US" smtClean="0"/>
              <a:pPr/>
              <a:t>10</a:t>
            </a:fld>
            <a:endParaRPr lang="en-US"/>
          </a:p>
        </p:txBody>
      </p:sp>
    </p:spTree>
    <p:extLst>
      <p:ext uri="{BB962C8B-B14F-4D97-AF65-F5344CB8AC3E}">
        <p14:creationId xmlns="" xmlns:p14="http://schemas.microsoft.com/office/powerpoint/2010/main" val="2914497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smtClean="0">
                <a:latin typeface="Arial" pitchFamily="34" charset="0"/>
                <a:cs typeface="Arial" pitchFamily="34" charset="0"/>
              </a:rPr>
              <a:t>Image:</a:t>
            </a:r>
            <a:r>
              <a:rPr lang="en-US" sz="1400" baseline="0" dirty="0" smtClean="0">
                <a:latin typeface="Arial" pitchFamily="34" charset="0"/>
                <a:cs typeface="Arial" pitchFamily="34" charset="0"/>
              </a:rPr>
              <a:t> http://www.flickr.com/photos/75905404@N00/3483019354/</a:t>
            </a:r>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931E8577-7E78-41DF-96AC-A776B0057BBB}" type="slidenum">
              <a:rPr lang="en-US" smtClean="0"/>
              <a:pPr/>
              <a:t>11</a:t>
            </a:fld>
            <a:endParaRPr lang="en-US"/>
          </a:p>
        </p:txBody>
      </p:sp>
    </p:spTree>
    <p:extLst>
      <p:ext uri="{BB962C8B-B14F-4D97-AF65-F5344CB8AC3E}">
        <p14:creationId xmlns="" xmlns:p14="http://schemas.microsoft.com/office/powerpoint/2010/main" val="9783447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a:ln/>
        </p:spPr>
      </p:sp>
      <p:sp>
        <p:nvSpPr>
          <p:cNvPr id="72706" name="Notes Placeholder 2"/>
          <p:cNvSpPr>
            <a:spLocks noGrp="1"/>
          </p:cNvSpPr>
          <p:nvPr>
            <p:ph type="body" idx="1"/>
          </p:nvPr>
        </p:nvSpPr>
        <p:spPr>
          <a:noFill/>
          <a:ln/>
        </p:spPr>
        <p:txBody>
          <a:bodyPr>
            <a:noAutofit/>
          </a:bodyPr>
          <a:lstStyle/>
          <a:p>
            <a:r>
              <a:rPr lang="en-US" sz="1400" dirty="0" smtClean="0">
                <a:latin typeface="Arial" pitchFamily="34" charset="0"/>
                <a:cs typeface="Arial" pitchFamily="34" charset="0"/>
              </a:rPr>
              <a:t>Image: http://www.flickr.com/photos/superamit/4569922802/</a:t>
            </a:r>
          </a:p>
          <a:p>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For faculty, these are being slightly edited to ask about their preconceptions of academic life before the stage they currently occupy, as well as what they think the future might hold.</a:t>
            </a:r>
          </a:p>
        </p:txBody>
      </p:sp>
      <p:sp>
        <p:nvSpPr>
          <p:cNvPr id="72707" name="Slide Number Placeholder 3"/>
          <p:cNvSpPr>
            <a:spLocks noGrp="1"/>
          </p:cNvSpPr>
          <p:nvPr>
            <p:ph type="sldNum" sz="quarter" idx="5"/>
          </p:nvPr>
        </p:nvSpPr>
        <p:spPr>
          <a:noFill/>
        </p:spPr>
        <p:txBody>
          <a:bodyPr/>
          <a:lstStyle/>
          <a:p>
            <a:fld id="{677FD859-6B95-4A8F-9A6D-F69D867AC498}" type="slidenum">
              <a:rPr lang="en-US" smtClean="0"/>
              <a:pPr/>
              <a:t>12</a:t>
            </a:fld>
            <a:endParaRPr lang="en-US" smtClean="0"/>
          </a:p>
        </p:txBody>
      </p:sp>
    </p:spTree>
    <p:extLst>
      <p:ext uri="{BB962C8B-B14F-4D97-AF65-F5344CB8AC3E}">
        <p14:creationId xmlns="" xmlns:p14="http://schemas.microsoft.com/office/powerpoint/2010/main" val="4241839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p:cNvSpPr>
          <p:nvPr>
            <p:ph type="sldImg"/>
          </p:nvPr>
        </p:nvSpPr>
        <p:spPr>
          <a:xfrm>
            <a:off x="1143000" y="609600"/>
            <a:ext cx="4572000" cy="3429000"/>
          </a:xfrm>
          <a:ln/>
        </p:spPr>
      </p:sp>
      <p:sp>
        <p:nvSpPr>
          <p:cNvPr id="3" name="Notes Placeholder 2"/>
          <p:cNvSpPr>
            <a:spLocks noGrp="1"/>
          </p:cNvSpPr>
          <p:nvPr>
            <p:ph type="body" idx="1"/>
          </p:nvPr>
        </p:nvSpPr>
        <p:spPr>
          <a:xfrm>
            <a:off x="304800" y="4419600"/>
            <a:ext cx="6104271" cy="4503737"/>
          </a:xfrm>
        </p:spPr>
        <p:txBody>
          <a:bodyPr>
            <a:noAutofit/>
          </a:bodyPr>
          <a:lstStyle/>
          <a:p>
            <a:pPr>
              <a:defRPr/>
            </a:pPr>
            <a:r>
              <a:rPr lang="en-US" sz="1400" dirty="0" smtClean="0">
                <a:latin typeface="Arial" pitchFamily="34" charset="0"/>
                <a:cs typeface="Arial" pitchFamily="34" charset="0"/>
              </a:rPr>
              <a:t>These questions come from previous research </a:t>
            </a:r>
          </a:p>
          <a:p>
            <a:pPr>
              <a:defRPr/>
            </a:pPr>
            <a:endParaRPr lang="en-US" sz="1400" dirty="0" smtClean="0">
              <a:latin typeface="Arial" pitchFamily="34" charset="0"/>
              <a:cs typeface="Arial" pitchFamily="34" charset="0"/>
            </a:endParaRPr>
          </a:p>
          <a:p>
            <a:pPr>
              <a:defRPr/>
            </a:pPr>
            <a:r>
              <a:rPr lang="en-US" sz="1400" dirty="0" err="1" smtClean="0">
                <a:latin typeface="Arial" pitchFamily="34" charset="0"/>
                <a:cs typeface="Arial" pitchFamily="34" charset="0"/>
              </a:rPr>
              <a:t>Dervin</a:t>
            </a:r>
            <a:r>
              <a:rPr lang="en-US" sz="1400" dirty="0" smtClean="0">
                <a:latin typeface="Arial" pitchFamily="34" charset="0"/>
                <a:cs typeface="Arial" pitchFamily="34" charset="0"/>
              </a:rPr>
              <a:t>, B., Connaway, L. S., &amp; </a:t>
            </a:r>
            <a:r>
              <a:rPr lang="en-US" sz="1400" dirty="0" err="1" smtClean="0">
                <a:latin typeface="Arial" pitchFamily="34" charset="0"/>
                <a:cs typeface="Arial" pitchFamily="34" charset="0"/>
              </a:rPr>
              <a:t>Prabha</a:t>
            </a:r>
            <a:r>
              <a:rPr lang="en-US" sz="1400" dirty="0" smtClean="0">
                <a:latin typeface="Arial" pitchFamily="34" charset="0"/>
                <a:cs typeface="Arial" pitchFamily="34" charset="0"/>
              </a:rPr>
              <a:t>, C. (2003-2006). </a:t>
            </a:r>
            <a:r>
              <a:rPr lang="en-US" sz="1400" i="1" dirty="0" smtClean="0">
                <a:latin typeface="Arial" pitchFamily="34" charset="0"/>
                <a:cs typeface="Arial" pitchFamily="34" charset="0"/>
              </a:rPr>
              <a:t>Sense-making the information confluence: The whys and </a:t>
            </a:r>
            <a:r>
              <a:rPr lang="en-US" sz="1400" i="1" dirty="0" err="1" smtClean="0">
                <a:latin typeface="Arial" pitchFamily="34" charset="0"/>
                <a:cs typeface="Arial" pitchFamily="34" charset="0"/>
              </a:rPr>
              <a:t>hows</a:t>
            </a:r>
            <a:r>
              <a:rPr lang="en-US" sz="1400" i="1" dirty="0" smtClean="0">
                <a:latin typeface="Arial" pitchFamily="34" charset="0"/>
                <a:cs typeface="Arial" pitchFamily="34" charset="0"/>
              </a:rPr>
              <a:t> of college and university user </a:t>
            </a:r>
            <a:r>
              <a:rPr lang="en-US" sz="1400" i="1" dirty="0" err="1" smtClean="0">
                <a:latin typeface="Arial" pitchFamily="34" charset="0"/>
                <a:cs typeface="Arial" pitchFamily="34" charset="0"/>
              </a:rPr>
              <a:t>satisficing</a:t>
            </a:r>
            <a:r>
              <a:rPr lang="en-US" sz="1400" i="1" dirty="0" smtClean="0">
                <a:latin typeface="Arial" pitchFamily="34" charset="0"/>
                <a:cs typeface="Arial" pitchFamily="34" charset="0"/>
              </a:rPr>
              <a:t> of information needs. </a:t>
            </a:r>
            <a:r>
              <a:rPr lang="en-US" sz="1400" dirty="0" smtClean="0">
                <a:latin typeface="Arial" pitchFamily="34" charset="0"/>
                <a:cs typeface="Arial" pitchFamily="34" charset="0"/>
              </a:rPr>
              <a:t>Funded by the Institute of Museum and Library Services (IMLS). Retrieved from </a:t>
            </a:r>
            <a:r>
              <a:rPr lang="en-US" sz="1400" u="sng" dirty="0" smtClean="0">
                <a:latin typeface="Arial" pitchFamily="34" charset="0"/>
                <a:cs typeface="Arial" pitchFamily="34" charset="0"/>
                <a:hlinkClick r:id="rId3"/>
              </a:rPr>
              <a:t>http://imlsosuoclcproject.jcomm.ohio-state.edu/</a:t>
            </a:r>
            <a:r>
              <a:rPr lang="en-US" sz="1400" dirty="0" smtClean="0">
                <a:latin typeface="Arial" pitchFamily="34" charset="0"/>
                <a:cs typeface="Arial" pitchFamily="34" charset="0"/>
              </a:rPr>
              <a:t> </a:t>
            </a:r>
          </a:p>
          <a:p>
            <a:pPr>
              <a:defRPr/>
            </a:pPr>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Radford, M. L., &amp; Connaway, L. S. (2005-2007). </a:t>
            </a:r>
            <a:r>
              <a:rPr lang="en-US" sz="1400" i="1" dirty="0" smtClean="0">
                <a:latin typeface="Arial" pitchFamily="34" charset="0"/>
                <a:cs typeface="Arial" pitchFamily="34" charset="0"/>
              </a:rPr>
              <a:t>Seeking Synchronicity: Evaluating virtual reference services from user, non-user, and librarian perspectives.  </a:t>
            </a:r>
            <a:r>
              <a:rPr lang="en-US" sz="1400" dirty="0" smtClean="0">
                <a:latin typeface="Arial" pitchFamily="34" charset="0"/>
                <a:cs typeface="Arial" pitchFamily="34" charset="0"/>
              </a:rPr>
              <a:t>Funded by the Institute for Museums and Library Services (IMLS). Retrieved from </a:t>
            </a:r>
            <a:r>
              <a:rPr lang="en-US" sz="1400" u="sng" dirty="0" smtClean="0">
                <a:latin typeface="Arial" pitchFamily="34" charset="0"/>
                <a:cs typeface="Arial" pitchFamily="34" charset="0"/>
                <a:hlinkClick r:id="rId4"/>
              </a:rPr>
              <a:t>http://www.oclc.org/research/activities/synchronicity/default.htm</a:t>
            </a:r>
            <a:r>
              <a:rPr lang="en-US" sz="1400" dirty="0" smtClean="0">
                <a:latin typeface="Arial" pitchFamily="34" charset="0"/>
                <a:cs typeface="Arial" pitchFamily="34" charset="0"/>
              </a:rPr>
              <a:t> </a:t>
            </a:r>
          </a:p>
          <a:p>
            <a:pPr>
              <a:defRPr/>
            </a:pPr>
            <a:endParaRPr lang="en-US" sz="1400" dirty="0" smtClean="0">
              <a:latin typeface="Arial" pitchFamily="34" charset="0"/>
              <a:cs typeface="Arial" pitchFamily="34" charset="0"/>
            </a:endParaRPr>
          </a:p>
          <a:p>
            <a:pPr>
              <a:defRPr/>
            </a:pPr>
            <a:endParaRPr lang="en-US" sz="1400" dirty="0" smtClean="0">
              <a:latin typeface="Arial" pitchFamily="34" charset="0"/>
              <a:cs typeface="Arial" pitchFamily="34" charset="0"/>
            </a:endParaRPr>
          </a:p>
        </p:txBody>
      </p:sp>
      <p:sp>
        <p:nvSpPr>
          <p:cNvPr id="74755" name="Slide Number Placeholder 3"/>
          <p:cNvSpPr>
            <a:spLocks noGrp="1"/>
          </p:cNvSpPr>
          <p:nvPr>
            <p:ph type="sldNum" sz="quarter" idx="5"/>
          </p:nvPr>
        </p:nvSpPr>
        <p:spPr>
          <a:noFill/>
        </p:spPr>
        <p:txBody>
          <a:bodyPr/>
          <a:lstStyle/>
          <a:p>
            <a:fld id="{7FF3800F-C17B-4016-B344-FDBB31070E36}" type="slidenum">
              <a:rPr lang="en-US" smtClean="0"/>
              <a:pPr/>
              <a:t>13</a:t>
            </a:fld>
            <a:endParaRPr lang="en-US" smtClean="0"/>
          </a:p>
        </p:txBody>
      </p:sp>
    </p:spTree>
    <p:extLst>
      <p:ext uri="{BB962C8B-B14F-4D97-AF65-F5344CB8AC3E}">
        <p14:creationId xmlns="" xmlns:p14="http://schemas.microsoft.com/office/powerpoint/2010/main" val="11962273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smtClean="0">
                <a:latin typeface="Arial" pitchFamily="34" charset="0"/>
                <a:cs typeface="Arial" pitchFamily="34" charset="0"/>
              </a:rPr>
              <a:t>Image: http://www.flickr.com/photos/olivander/58499153/</a:t>
            </a:r>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931E8577-7E78-41DF-96AC-A776B0057BBB}" type="slidenum">
              <a:rPr lang="en-US" smtClean="0"/>
              <a:pPr/>
              <a:t>14</a:t>
            </a:fld>
            <a:endParaRPr lang="en-US"/>
          </a:p>
        </p:txBody>
      </p:sp>
    </p:spTree>
    <p:extLst>
      <p:ext uri="{BB962C8B-B14F-4D97-AF65-F5344CB8AC3E}">
        <p14:creationId xmlns="" xmlns:p14="http://schemas.microsoft.com/office/powerpoint/2010/main" val="19537013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52400" y="4343400"/>
            <a:ext cx="6477000" cy="4419600"/>
          </a:xfrm>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Image: http://www.flickr.com/photos/8525214@N06/4222170639</a:t>
            </a:r>
          </a:p>
          <a:p>
            <a:endParaRPr lang="en-US" sz="1400" kern="1200" dirty="0" smtClean="0">
              <a:solidFill>
                <a:schemeClr val="tx1"/>
              </a:solidFill>
              <a:latin typeface="Arial" pitchFamily="34" charset="0"/>
              <a:cs typeface="Arial" pitchFamily="34" charset="0"/>
            </a:endParaRPr>
          </a:p>
          <a:p>
            <a:r>
              <a:rPr lang="en-US" sz="1400" kern="1200" dirty="0" smtClean="0">
                <a:solidFill>
                  <a:schemeClr val="tx1"/>
                </a:solidFill>
                <a:latin typeface="Arial" pitchFamily="34" charset="0"/>
                <a:cs typeface="Arial" pitchFamily="34" charset="0"/>
              </a:rPr>
              <a:t>Screenshot: USU7 </a:t>
            </a:r>
            <a:r>
              <a:rPr lang="en-US" sz="1400" kern="1200" dirty="0" err="1" smtClean="0">
                <a:solidFill>
                  <a:schemeClr val="tx1"/>
                </a:solidFill>
                <a:latin typeface="Arial" pitchFamily="34" charset="0"/>
                <a:cs typeface="Arial" pitchFamily="34" charset="0"/>
              </a:rPr>
              <a:t>Emg</a:t>
            </a:r>
            <a:r>
              <a:rPr lang="en-US" sz="1400" kern="1200" dirty="0" smtClean="0">
                <a:solidFill>
                  <a:schemeClr val="tx1"/>
                </a:solidFill>
                <a:latin typeface="Arial" pitchFamily="34" charset="0"/>
                <a:cs typeface="Arial" pitchFamily="34" charset="0"/>
              </a:rPr>
              <a:t> Dry1 Ph1  (</a:t>
            </a:r>
            <a:r>
              <a:rPr lang="en-US" sz="1400" i="1" kern="1200" dirty="0" smtClean="0">
                <a:solidFill>
                  <a:schemeClr val="tx1"/>
                </a:solidFill>
                <a:latin typeface="Arial" pitchFamily="34" charset="0"/>
                <a:cs typeface="Arial" pitchFamily="34" charset="0"/>
              </a:rPr>
              <a:t>Digital Visitors and Residents</a:t>
            </a:r>
            <a:r>
              <a:rPr lang="en-US" sz="1400" kern="1200" dirty="0" smtClean="0">
                <a:solidFill>
                  <a:schemeClr val="tx1"/>
                </a:solidFill>
                <a:latin typeface="Arial" pitchFamily="34" charset="0"/>
                <a:cs typeface="Arial" pitchFamily="34" charset="0"/>
              </a:rPr>
              <a:t>, USU7, Female, Age 19, Political Science)</a:t>
            </a:r>
          </a:p>
          <a:p>
            <a:endParaRPr lang="en-US" sz="1400" kern="1200" dirty="0" smtClean="0">
              <a:solidFill>
                <a:schemeClr val="tx1"/>
              </a:solidFill>
              <a:latin typeface="Arial" pitchFamily="34" charset="0"/>
              <a:cs typeface="Arial" pitchFamily="34" charset="0"/>
            </a:endParaRPr>
          </a:p>
          <a:p>
            <a:r>
              <a:rPr lang="en-US" sz="1400" kern="1200" dirty="0" smtClean="0">
                <a:solidFill>
                  <a:schemeClr val="tx1"/>
                </a:solidFill>
                <a:latin typeface="Arial" pitchFamily="34" charset="0"/>
                <a:cs typeface="Arial" pitchFamily="34" charset="0"/>
              </a:rPr>
              <a:t>“March was a little more serious. We’re nearing election time and all that jazz, and this is the first election I’ll be able to vote in, so I’ve been doing a bit of reading on a few of the candidates (not much, mind you). As a side note, I’m kind of debating whether or not I should actually vote in this election since I have such little knowledge on the candidates.”  (</a:t>
            </a:r>
            <a:r>
              <a:rPr lang="en-US" sz="1400" i="1" kern="1200" dirty="0" smtClean="0">
                <a:solidFill>
                  <a:schemeClr val="tx1"/>
                </a:solidFill>
                <a:latin typeface="Arial" pitchFamily="34" charset="0"/>
                <a:cs typeface="Arial" pitchFamily="34" charset="0"/>
              </a:rPr>
              <a:t>Digital</a:t>
            </a:r>
            <a:r>
              <a:rPr lang="en-US" sz="1400" i="1" kern="1200" baseline="0" dirty="0" smtClean="0">
                <a:solidFill>
                  <a:schemeClr val="tx1"/>
                </a:solidFill>
                <a:latin typeface="Arial" pitchFamily="34" charset="0"/>
                <a:cs typeface="Arial" pitchFamily="34" charset="0"/>
              </a:rPr>
              <a:t> Visitors and Residents</a:t>
            </a:r>
            <a:r>
              <a:rPr lang="en-US" sz="1400" kern="1200" baseline="0" dirty="0" smtClean="0">
                <a:solidFill>
                  <a:schemeClr val="tx1"/>
                </a:solidFill>
                <a:latin typeface="Arial" pitchFamily="34" charset="0"/>
                <a:cs typeface="Arial" pitchFamily="34" charset="0"/>
              </a:rPr>
              <a:t>, </a:t>
            </a:r>
            <a:r>
              <a:rPr lang="en-US" sz="1400" kern="1200" dirty="0" smtClean="0">
                <a:solidFill>
                  <a:schemeClr val="tx1"/>
                </a:solidFill>
                <a:latin typeface="Arial" pitchFamily="34" charset="0"/>
                <a:cs typeface="Arial" pitchFamily="34" charset="0"/>
              </a:rPr>
              <a:t>USU12, Male, Age 19)  USU12 </a:t>
            </a:r>
            <a:r>
              <a:rPr lang="en-US" sz="1400" kern="1200" dirty="0" err="1" smtClean="0">
                <a:solidFill>
                  <a:schemeClr val="tx1"/>
                </a:solidFill>
                <a:latin typeface="Arial" pitchFamily="34" charset="0"/>
                <a:cs typeface="Arial" pitchFamily="34" charset="0"/>
              </a:rPr>
              <a:t>Est</a:t>
            </a:r>
            <a:r>
              <a:rPr lang="en-US" sz="1400" kern="1200" dirty="0" smtClean="0">
                <a:solidFill>
                  <a:schemeClr val="tx1"/>
                </a:solidFill>
                <a:latin typeface="Arial" pitchFamily="34" charset="0"/>
                <a:cs typeface="Arial" pitchFamily="34" charset="0"/>
              </a:rPr>
              <a:t> Dry2 Ph2</a:t>
            </a:r>
          </a:p>
          <a:p>
            <a:endParaRPr lang="en-US" sz="1400" kern="1200" dirty="0" smtClean="0">
              <a:solidFill>
                <a:schemeClr val="tx1"/>
              </a:solidFill>
              <a:latin typeface="Arial" pitchFamily="34" charset="0"/>
              <a:cs typeface="Arial"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“Um they do have a search box but I didn’t—I didn’t use that. Um I pretty much just, I pretty much just clicked links.” (</a:t>
            </a:r>
            <a:r>
              <a:rPr lang="en-US" sz="1400" i="1" dirty="0" smtClean="0">
                <a:latin typeface="Arial" pitchFamily="34" charset="0"/>
                <a:cs typeface="Arial" pitchFamily="34" charset="0"/>
              </a:rPr>
              <a:t>Digital Visitors and Residents</a:t>
            </a:r>
            <a:r>
              <a:rPr lang="en-US" sz="1400" dirty="0" smtClean="0">
                <a:latin typeface="Arial" pitchFamily="34" charset="0"/>
                <a:cs typeface="Arial" pitchFamily="34" charset="0"/>
              </a:rPr>
              <a:t>,</a:t>
            </a:r>
            <a:r>
              <a:rPr lang="en-US" sz="1400" baseline="0" dirty="0" smtClean="0">
                <a:latin typeface="Arial" pitchFamily="34" charset="0"/>
                <a:cs typeface="Arial" pitchFamily="34" charset="0"/>
              </a:rPr>
              <a:t> </a:t>
            </a:r>
            <a:r>
              <a:rPr lang="en-US" sz="1400" dirty="0" smtClean="0">
                <a:latin typeface="Arial" pitchFamily="34" charset="0"/>
                <a:cs typeface="Arial" pitchFamily="34" charset="0"/>
              </a:rPr>
              <a:t>USU12, Male, Age 19, 30:37) USU12 </a:t>
            </a:r>
            <a:r>
              <a:rPr lang="en-US" sz="1400" dirty="0" err="1" smtClean="0">
                <a:latin typeface="Arial" pitchFamily="34" charset="0"/>
                <a:cs typeface="Arial" pitchFamily="34" charset="0"/>
              </a:rPr>
              <a:t>Est</a:t>
            </a:r>
            <a:r>
              <a:rPr lang="en-US" sz="1400" dirty="0" smtClean="0">
                <a:latin typeface="Arial" pitchFamily="34" charset="0"/>
                <a:cs typeface="Arial" pitchFamily="34" charset="0"/>
              </a:rPr>
              <a:t> </a:t>
            </a:r>
            <a:r>
              <a:rPr lang="en-US" sz="1400" dirty="0" err="1" smtClean="0">
                <a:latin typeface="Arial" pitchFamily="34" charset="0"/>
                <a:cs typeface="Arial" pitchFamily="34" charset="0"/>
              </a:rPr>
              <a:t>Follup</a:t>
            </a:r>
            <a:r>
              <a:rPr lang="en-US" sz="1400" dirty="0" smtClean="0">
                <a:latin typeface="Arial" pitchFamily="34" charset="0"/>
                <a:cs typeface="Arial" pitchFamily="34" charset="0"/>
              </a:rPr>
              <a:t> Int1 Ph3</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White, D., &amp; Connaway, L. S. (2011-2014). </a:t>
            </a:r>
            <a:r>
              <a:rPr lang="en-US" sz="1400" i="1" dirty="0" smtClean="0">
                <a:latin typeface="Arial" pitchFamily="34" charset="0"/>
                <a:cs typeface="Arial" pitchFamily="34" charset="0"/>
              </a:rPr>
              <a:t>Visitors and Residents: What motivates engagement with the digital information environment.</a:t>
            </a:r>
            <a:r>
              <a:rPr lang="en-US" sz="1400" dirty="0" smtClean="0">
                <a:latin typeface="Arial" pitchFamily="34" charset="0"/>
                <a:cs typeface="Arial" pitchFamily="34" charset="0"/>
              </a:rPr>
              <a:t> Funded by JISC, OCLC, and Oxford University. Retrieved from </a:t>
            </a:r>
            <a:r>
              <a:rPr lang="en-US" sz="1400" u="sng" dirty="0" smtClean="0">
                <a:latin typeface="Arial" pitchFamily="34" charset="0"/>
                <a:cs typeface="Arial" pitchFamily="34" charset="0"/>
                <a:hlinkClick r:id="rId3"/>
              </a:rPr>
              <a:t>http://www.oclc.org/research/activities/vandr/</a:t>
            </a:r>
            <a:r>
              <a:rPr lang="en-US" sz="1400" dirty="0" smtClean="0">
                <a:latin typeface="Arial" pitchFamily="34" charset="0"/>
                <a:cs typeface="Arial" pitchFamily="34" charset="0"/>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AE921901-2D7D-404F-83CF-0310337D82A5}" type="slidenum">
              <a:rPr lang="en-US" smtClean="0"/>
              <a:pPr/>
              <a:t>15</a:t>
            </a:fld>
            <a:endParaRPr lang="en-US" dirty="0"/>
          </a:p>
        </p:txBody>
      </p:sp>
    </p:spTree>
    <p:extLst>
      <p:ext uri="{BB962C8B-B14F-4D97-AF65-F5344CB8AC3E}">
        <p14:creationId xmlns="" xmlns:p14="http://schemas.microsoft.com/office/powerpoint/2010/main" val="34089416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a:xfrm>
            <a:off x="1143000" y="0"/>
            <a:ext cx="4572000" cy="3429000"/>
          </a:xfrm>
          <a:ln/>
        </p:spPr>
      </p:sp>
      <p:sp>
        <p:nvSpPr>
          <p:cNvPr id="76802" name="Notes Placeholder 2"/>
          <p:cNvSpPr>
            <a:spLocks noGrp="1"/>
          </p:cNvSpPr>
          <p:nvPr>
            <p:ph type="body" idx="1"/>
          </p:nvPr>
        </p:nvSpPr>
        <p:spPr>
          <a:xfrm>
            <a:off x="152400" y="3429000"/>
            <a:ext cx="6553200" cy="5486400"/>
          </a:xfrm>
          <a:noFill/>
          <a:ln/>
        </p:spPr>
        <p:txBody>
          <a:bodyPr>
            <a:noAutofit/>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Image: http://www.flickr.com/photos/themadguru/3546619930/</a:t>
            </a:r>
          </a:p>
          <a:p>
            <a:pPr>
              <a:defRPr/>
            </a:pPr>
            <a:endParaRPr lang="en-US" sz="1400" dirty="0" smtClean="0">
              <a:latin typeface="Arial" pitchFamily="34" charset="0"/>
              <a:cs typeface="Arial" pitchFamily="34" charset="0"/>
            </a:endParaRPr>
          </a:p>
          <a:p>
            <a:pPr>
              <a:defRPr/>
            </a:pPr>
            <a:r>
              <a:rPr lang="en-US" sz="1400" dirty="0" smtClean="0">
                <a:latin typeface="Arial" pitchFamily="34" charset="0"/>
                <a:cs typeface="Arial" pitchFamily="34" charset="0"/>
              </a:rPr>
              <a:t>How we used the codebook: </a:t>
            </a:r>
          </a:p>
          <a:p>
            <a:pPr marL="224005" indent="-224005">
              <a:buFont typeface="+mj-lt"/>
              <a:buAutoNum type="arabicPeriod"/>
              <a:defRPr/>
            </a:pPr>
            <a:r>
              <a:rPr lang="en-US" sz="1400" dirty="0" smtClean="0">
                <a:latin typeface="Arial" pitchFamily="34" charset="0"/>
                <a:cs typeface="Arial" pitchFamily="34" charset="0"/>
              </a:rPr>
              <a:t>First: the 3 researchers and research assistant coded the same two transcripts, one US and one UK (both secondary school).  </a:t>
            </a:r>
          </a:p>
          <a:p>
            <a:pPr marL="224005" indent="-224005">
              <a:buFont typeface="+mj-lt"/>
              <a:buAutoNum type="arabicPeriod"/>
              <a:defRPr/>
            </a:pPr>
            <a:r>
              <a:rPr lang="en-US" sz="1400" dirty="0" smtClean="0">
                <a:latin typeface="Arial" pitchFamily="34" charset="0"/>
                <a:cs typeface="Arial" pitchFamily="34" charset="0"/>
              </a:rPr>
              <a:t>We met and re-met and coded and re-coded until there was agreement.  </a:t>
            </a:r>
          </a:p>
          <a:p>
            <a:pPr marL="224005" indent="-224005">
              <a:buFont typeface="+mj-lt"/>
              <a:buAutoNum type="arabicPeriod"/>
              <a:defRPr/>
            </a:pPr>
            <a:r>
              <a:rPr lang="en-US" sz="1400" dirty="0" smtClean="0">
                <a:latin typeface="Arial" pitchFamily="34" charset="0"/>
                <a:cs typeface="Arial" pitchFamily="34" charset="0"/>
              </a:rPr>
              <a:t>THEN we went our separate ways to code.  BUT we still communicate with  each other in our coding processes, because of the remote nature of our collaboration.  </a:t>
            </a:r>
          </a:p>
          <a:p>
            <a:pPr marL="224005" indent="-224005">
              <a:buFont typeface="+mj-lt"/>
              <a:buAutoNum type="arabicPeriod"/>
              <a:defRPr/>
            </a:pPr>
            <a:r>
              <a:rPr lang="en-US" sz="1400" dirty="0" smtClean="0">
                <a:latin typeface="Arial" pitchFamily="34" charset="0"/>
                <a:cs typeface="Arial" pitchFamily="34" charset="0"/>
              </a:rPr>
              <a:t>Coding is done on paper, for the most part, and then the codes are entered into word, or scanned and sent to research assistants, who enter the coding into NVivo9.  When the research assistants are entering the coding, they notice discrepancies, document them, and generate a discussion about what was intended, and what should the final coding be.</a:t>
            </a:r>
          </a:p>
          <a:p>
            <a:pPr marL="224005" indent="-224005">
              <a:buFont typeface="+mj-lt"/>
              <a:buAutoNum type="arabicPeriod"/>
              <a:defRPr/>
            </a:pPr>
            <a:r>
              <a:rPr lang="en-US" sz="1400" dirty="0" smtClean="0">
                <a:latin typeface="Arial" pitchFamily="34" charset="0"/>
                <a:cs typeface="Arial" pitchFamily="34" charset="0"/>
              </a:rPr>
              <a:t>This continuous communication provides more consistency in coding across the researchers.  </a:t>
            </a:r>
          </a:p>
          <a:p>
            <a:pPr marL="224005" indent="-224005">
              <a:buFont typeface="+mj-lt"/>
              <a:buAutoNum type="arabicPeriod"/>
              <a:defRPr/>
            </a:pPr>
            <a:r>
              <a:rPr lang="en-US" sz="1400" dirty="0" smtClean="0">
                <a:latin typeface="Arial" pitchFamily="34" charset="0"/>
                <a:cs typeface="Arial" pitchFamily="34" charset="0"/>
              </a:rPr>
              <a:t>When Inter-coder Reliability was calculated between all five coders it was found to be an average of 0.6380 for Kappa and an Agreement Percentage of 98%.</a:t>
            </a:r>
          </a:p>
          <a:p>
            <a:pPr marL="224005" indent="-224005">
              <a:defRPr/>
            </a:pPr>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White, D., &amp; Connaway, L. S. (2011-2014). </a:t>
            </a:r>
            <a:r>
              <a:rPr lang="en-US" sz="1400" i="1" dirty="0" smtClean="0">
                <a:latin typeface="Arial" pitchFamily="34" charset="0"/>
                <a:cs typeface="Arial" pitchFamily="34" charset="0"/>
              </a:rPr>
              <a:t>Visitors and Residents: What motivates engagement with the digital information environment.</a:t>
            </a:r>
            <a:r>
              <a:rPr lang="en-US" sz="1400" dirty="0" smtClean="0">
                <a:latin typeface="Arial" pitchFamily="34" charset="0"/>
                <a:cs typeface="Arial" pitchFamily="34" charset="0"/>
              </a:rPr>
              <a:t> Funded by JISC, OCLC, and Oxford University. Retrieved from </a:t>
            </a:r>
            <a:r>
              <a:rPr lang="en-US" sz="1400" u="sng" dirty="0" smtClean="0">
                <a:latin typeface="Arial" pitchFamily="34" charset="0"/>
                <a:cs typeface="Arial" pitchFamily="34" charset="0"/>
                <a:hlinkClick r:id="rId3"/>
              </a:rPr>
              <a:t>http://www.oclc.org/research/activities/vandr/</a:t>
            </a:r>
            <a:r>
              <a:rPr lang="en-US" sz="1400" dirty="0" smtClean="0">
                <a:latin typeface="Arial" pitchFamily="34" charset="0"/>
                <a:cs typeface="Arial" pitchFamily="34" charset="0"/>
              </a:rPr>
              <a:t> </a:t>
            </a:r>
          </a:p>
          <a:p>
            <a:pPr marL="0" lvl="2" defTabSz="896111" fontAlgn="base">
              <a:spcBef>
                <a:spcPct val="30000"/>
              </a:spcBef>
              <a:spcAft>
                <a:spcPct val="0"/>
              </a:spcAft>
              <a:defRPr/>
            </a:pPr>
            <a:endParaRPr lang="en-US" sz="1400" u="sng" dirty="0" smtClean="0">
              <a:latin typeface="Arial" pitchFamily="34" charset="0"/>
              <a:cs typeface="Arial" pitchFamily="34" charset="0"/>
            </a:endParaRPr>
          </a:p>
          <a:p>
            <a:pPr marL="224005" indent="-224005"/>
            <a:endParaRPr lang="en-US" sz="1400" dirty="0" smtClean="0">
              <a:latin typeface="Arial" pitchFamily="34" charset="0"/>
              <a:cs typeface="Arial" pitchFamily="34" charset="0"/>
            </a:endParaRPr>
          </a:p>
          <a:p>
            <a:pPr marL="224005" indent="-224005"/>
            <a:endParaRPr lang="en-US" sz="1400" dirty="0" smtClean="0">
              <a:latin typeface="Arial" pitchFamily="34" charset="0"/>
              <a:cs typeface="Arial" pitchFamily="34" charset="0"/>
            </a:endParaRPr>
          </a:p>
        </p:txBody>
      </p:sp>
      <p:sp>
        <p:nvSpPr>
          <p:cNvPr id="76803" name="Slide Number Placeholder 3"/>
          <p:cNvSpPr>
            <a:spLocks noGrp="1"/>
          </p:cNvSpPr>
          <p:nvPr>
            <p:ph type="sldNum" sz="quarter" idx="5"/>
          </p:nvPr>
        </p:nvSpPr>
        <p:spPr>
          <a:noFill/>
        </p:spPr>
        <p:txBody>
          <a:bodyPr/>
          <a:lstStyle/>
          <a:p>
            <a:fld id="{2177A651-6162-4D24-9DF1-E81FC356E405}" type="slidenum">
              <a:rPr lang="en-US" smtClean="0"/>
              <a:pPr/>
              <a:t>16</a:t>
            </a:fld>
            <a:endParaRPr lang="en-US" dirty="0" smtClean="0"/>
          </a:p>
        </p:txBody>
      </p:sp>
    </p:spTree>
    <p:extLst>
      <p:ext uri="{BB962C8B-B14F-4D97-AF65-F5344CB8AC3E}">
        <p14:creationId xmlns="" xmlns:p14="http://schemas.microsoft.com/office/powerpoint/2010/main" val="6306663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p:spPr>
        <p:txBody>
          <a:bodyPr/>
          <a:lstStyle/>
          <a:p>
            <a:fld id="{77BE6B28-3545-4EC4-8EDC-735A5E4B2D8C}" type="slidenum">
              <a:rPr lang="en-US" smtClean="0"/>
              <a:pPr/>
              <a:t>17</a:t>
            </a:fld>
            <a:endParaRPr lang="en-US" smtClean="0"/>
          </a:p>
        </p:txBody>
      </p:sp>
      <p:sp>
        <p:nvSpPr>
          <p:cNvPr id="46082" name="Rectangle 2"/>
          <p:cNvSpPr>
            <a:spLocks noGrp="1" noRot="1" noChangeAspect="1" noChangeArrowheads="1" noTextEdit="1"/>
          </p:cNvSpPr>
          <p:nvPr>
            <p:ph type="sldImg"/>
          </p:nvPr>
        </p:nvSpPr>
        <p:spPr>
          <a:xfrm>
            <a:off x="1143000" y="457200"/>
            <a:ext cx="4572000" cy="3429000"/>
          </a:xfrm>
          <a:ln/>
        </p:spPr>
      </p:sp>
      <p:sp>
        <p:nvSpPr>
          <p:cNvPr id="46083" name="Rectangle 3"/>
          <p:cNvSpPr>
            <a:spLocks noGrp="1" noChangeArrowheads="1"/>
          </p:cNvSpPr>
          <p:nvPr>
            <p:ph type="body" idx="1"/>
          </p:nvPr>
        </p:nvSpPr>
        <p:spPr>
          <a:xfrm>
            <a:off x="152400" y="4114800"/>
            <a:ext cx="6553200" cy="4648200"/>
          </a:xfrm>
          <a:noFill/>
          <a:ln/>
        </p:spPr>
        <p:txBody>
          <a:bodyPr>
            <a:noAutofit/>
          </a:bodyPr>
          <a:lstStyle/>
          <a:p>
            <a:pPr marL="0" marR="0" indent="0" algn="l" defTabSz="896203" rtl="0" eaLnBrk="1" fontAlgn="base" latinLnBrk="0" hangingPunct="1">
              <a:lnSpc>
                <a:spcPct val="100000"/>
              </a:lnSpc>
              <a:spcBef>
                <a:spcPct val="30000"/>
              </a:spcBef>
              <a:spcAft>
                <a:spcPct val="0"/>
              </a:spcAft>
              <a:buClrTx/>
              <a:buSzTx/>
              <a:buFontTx/>
              <a:buNone/>
              <a:tabLst/>
              <a:defRPr/>
            </a:pPr>
            <a:r>
              <a:rPr lang="en-US" dirty="0" smtClean="0">
                <a:latin typeface="Arial" pitchFamily="34" charset="0"/>
                <a:cs typeface="Arial" pitchFamily="34" charset="0"/>
              </a:rPr>
              <a:t>“</a:t>
            </a:r>
            <a:r>
              <a:rPr lang="en-US" kern="1200" dirty="0" smtClean="0">
                <a:solidFill>
                  <a:schemeClr val="tx1"/>
                </a:solidFill>
                <a:latin typeface="Arial" pitchFamily="34" charset="0"/>
                <a:cs typeface="Arial" pitchFamily="34" charset="0"/>
              </a:rPr>
              <a:t>In simple terms the Visitors see the web as a series of tools. They decide what they want to achieve, chose an appropriate online tool to do the job, then log-off. They leave no social trace of themselves online. The Residents live a proportion of their lives online. They see the web as a place where they can express themselves and spend time with people. Residents will have a profile on a social networking platform and aspects of their persona, or digital identity, maintaining presence even when they are not online. The premise of V&amp;R is presented as a continuum whereby individuals’ modes of engagement will be more Visitor or Resident depending on their personal motivations and the context and situation at the time.” (Connaway, Lanclos, </a:t>
            </a:r>
            <a:r>
              <a:rPr lang="en-US" dirty="0" smtClean="0">
                <a:latin typeface="Arial" pitchFamily="34" charset="0"/>
                <a:cs typeface="Arial" pitchFamily="34" charset="0"/>
              </a:rPr>
              <a:t>&amp;</a:t>
            </a:r>
            <a:r>
              <a:rPr lang="en-US" kern="1200" baseline="0" dirty="0" smtClean="0">
                <a:solidFill>
                  <a:schemeClr val="tx1"/>
                </a:solidFill>
                <a:latin typeface="Arial" pitchFamily="34" charset="0"/>
                <a:cs typeface="Arial" pitchFamily="34" charset="0"/>
              </a:rPr>
              <a:t> </a:t>
            </a:r>
            <a:r>
              <a:rPr lang="en-US" kern="1200" dirty="0" smtClean="0">
                <a:solidFill>
                  <a:schemeClr val="tx1"/>
                </a:solidFill>
                <a:latin typeface="Arial" pitchFamily="34" charset="0"/>
                <a:cs typeface="Arial" pitchFamily="34" charset="0"/>
              </a:rPr>
              <a:t>Hood, 2013</a:t>
            </a:r>
            <a:r>
              <a:rPr lang="en-US" kern="1200" baseline="0" dirty="0" smtClean="0">
                <a:solidFill>
                  <a:schemeClr val="tx1"/>
                </a:solidFill>
                <a:latin typeface="Arial" pitchFamily="34" charset="0"/>
                <a:cs typeface="Arial" pitchFamily="34" charset="0"/>
              </a:rPr>
              <a:t>)</a:t>
            </a:r>
          </a:p>
          <a:p>
            <a:pPr marL="0" marR="0" indent="0" algn="l" defTabSz="896203" rtl="0" eaLnBrk="1" fontAlgn="base" latinLnBrk="0" hangingPunct="1">
              <a:lnSpc>
                <a:spcPct val="100000"/>
              </a:lnSpc>
              <a:spcBef>
                <a:spcPct val="30000"/>
              </a:spcBef>
              <a:spcAft>
                <a:spcPct val="0"/>
              </a:spcAft>
              <a:buClrTx/>
              <a:buSzTx/>
              <a:buFontTx/>
              <a:buNone/>
              <a:tabLst/>
              <a:defRPr/>
            </a:pPr>
            <a:endParaRPr lang="en-US" i="1" dirty="0" smtClean="0">
              <a:latin typeface="Arial" pitchFamily="34" charset="0"/>
              <a:cs typeface="Arial" pitchFamily="34" charset="0"/>
            </a:endParaRPr>
          </a:p>
          <a:p>
            <a:r>
              <a:rPr lang="en-US" dirty="0" smtClean="0">
                <a:latin typeface="Arial" pitchFamily="34" charset="0"/>
                <a:cs typeface="Arial" pitchFamily="34" charset="0"/>
              </a:rPr>
              <a:t>Connaway, L. S, Lanclos, D., &amp; Hood, E. M. (2013). “I find Google a lot easier than going to the library website.” Imagine ways to innovate and inspire students to use the academic library. </a:t>
            </a:r>
            <a:r>
              <a:rPr lang="en-US" i="1" dirty="0" smtClean="0">
                <a:latin typeface="Arial" pitchFamily="34" charset="0"/>
                <a:cs typeface="Arial" pitchFamily="34" charset="0"/>
              </a:rPr>
              <a:t>Proceedings of the Association of College &amp; Research Libraries (ACRL) 2013 conference, April 10-13, 2013, Indianapolis, IN, </a:t>
            </a:r>
            <a:r>
              <a:rPr lang="en-US" dirty="0" smtClean="0">
                <a:latin typeface="Arial" pitchFamily="34" charset="0"/>
                <a:cs typeface="Arial" pitchFamily="34" charset="0"/>
              </a:rPr>
              <a:t>2013. Retrieved from </a:t>
            </a:r>
            <a:r>
              <a:rPr lang="en-US" u="sng" dirty="0" smtClean="0">
                <a:latin typeface="Arial" pitchFamily="34" charset="0"/>
                <a:cs typeface="Arial" pitchFamily="34" charset="0"/>
                <a:hlinkClick r:id="rId3"/>
              </a:rPr>
              <a:t>http://www.ala.org/acrl/sites/ala.org.acrl/files/content/conferences/confsandpreconfs/2013/papers/Connaway_Google.pdf</a:t>
            </a:r>
            <a:endParaRPr lang="en-US" dirty="0" smtClean="0">
              <a:latin typeface="Arial" pitchFamily="34" charset="0"/>
              <a:cs typeface="Arial"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kern="1200" dirty="0" smtClean="0">
              <a:solidFill>
                <a:schemeClr val="tx1"/>
              </a:solidFill>
              <a:latin typeface="Arial" pitchFamily="34" charset="0"/>
              <a:cs typeface="Arial"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latin typeface="Arial" pitchFamily="34" charset="0"/>
                <a:cs typeface="Arial" pitchFamily="34" charset="0"/>
              </a:rPr>
              <a:t>First Monday Paper: </a:t>
            </a:r>
            <a:r>
              <a:rPr lang="en-GB" dirty="0" smtClean="0">
                <a:latin typeface="Arial" pitchFamily="34" charset="0"/>
                <a:cs typeface="Arial" pitchFamily="34" charset="0"/>
                <a:hlinkClick r:id="rId4"/>
              </a:rPr>
              <a:t>http://is.gd/vandrpaper</a:t>
            </a:r>
            <a:r>
              <a:rPr lang="en-GB" dirty="0" smtClean="0">
                <a:latin typeface="Arial" pitchFamily="34" charset="0"/>
                <a:cs typeface="Arial" pitchFamily="34" charset="0"/>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latin typeface="Arial" pitchFamily="34" charset="0"/>
                <a:cs typeface="Arial" pitchFamily="34" charset="0"/>
              </a:rPr>
              <a:t>Video: </a:t>
            </a:r>
            <a:r>
              <a:rPr lang="en-GB" dirty="0" smtClean="0">
                <a:latin typeface="Arial" pitchFamily="34" charset="0"/>
                <a:cs typeface="Arial" pitchFamily="34" charset="0"/>
                <a:hlinkClick r:id="rId5"/>
              </a:rPr>
              <a:t>http://is.gd/vandrvideo</a:t>
            </a:r>
            <a:r>
              <a:rPr lang="en-GB" dirty="0" smtClean="0">
                <a:latin typeface="Arial" pitchFamily="34" charset="0"/>
                <a:cs typeface="Arial" pitchFamily="34" charset="0"/>
              </a:rPr>
              <a:t> </a:t>
            </a:r>
          </a:p>
          <a:p>
            <a:endParaRPr lang="en-US" kern="1200" dirty="0">
              <a:solidFill>
                <a:schemeClr val="tx1"/>
              </a:solidFill>
              <a:latin typeface="Arial" pitchFamily="34" charset="0"/>
              <a:cs typeface="Arial" pitchFamily="34" charset="0"/>
            </a:endParaRPr>
          </a:p>
        </p:txBody>
      </p:sp>
    </p:spTree>
    <p:extLst>
      <p:ext uri="{BB962C8B-B14F-4D97-AF65-F5344CB8AC3E}">
        <p14:creationId xmlns="" xmlns:p14="http://schemas.microsoft.com/office/powerpoint/2010/main" val="17432142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1400" dirty="0" smtClean="0">
                <a:latin typeface="Arial" pitchFamily="34" charset="0"/>
                <a:cs typeface="Arial" pitchFamily="34" charset="0"/>
              </a:rPr>
              <a:t>Mappings</a:t>
            </a:r>
            <a:r>
              <a:rPr lang="en-US" sz="1400" baseline="0" dirty="0" smtClean="0">
                <a:latin typeface="Arial" pitchFamily="34" charset="0"/>
                <a:cs typeface="Arial" pitchFamily="34" charset="0"/>
              </a:rPr>
              <a:t> from EDUCAUSE 2012</a:t>
            </a:r>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AE921901-2D7D-404F-83CF-0310337D82A5}" type="slidenum">
              <a:rPr lang="en-US" smtClean="0"/>
              <a:pPr/>
              <a:t>18</a:t>
            </a:fld>
            <a:endParaRPr lang="en-US" dirty="0"/>
          </a:p>
        </p:txBody>
      </p:sp>
    </p:spTree>
    <p:extLst>
      <p:ext uri="{BB962C8B-B14F-4D97-AF65-F5344CB8AC3E}">
        <p14:creationId xmlns="" xmlns:p14="http://schemas.microsoft.com/office/powerpoint/2010/main" val="2774559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Mappings</a:t>
            </a:r>
            <a:r>
              <a:rPr lang="en-US" sz="1400" baseline="0" dirty="0" smtClean="0">
                <a:latin typeface="Arial" pitchFamily="34" charset="0"/>
                <a:cs typeface="Arial" pitchFamily="34" charset="0"/>
              </a:rPr>
              <a:t> from EDUCAUSE 2012</a:t>
            </a:r>
            <a:endParaRPr lang="en-US" sz="1400" dirty="0" smtClean="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19</a:t>
            </a:fld>
            <a:endParaRPr lang="en-US" dirty="0"/>
          </a:p>
        </p:txBody>
      </p:sp>
    </p:spTree>
    <p:extLst>
      <p:ext uri="{BB962C8B-B14F-4D97-AF65-F5344CB8AC3E}">
        <p14:creationId xmlns="" xmlns:p14="http://schemas.microsoft.com/office/powerpoint/2010/main" val="2477250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a:ln/>
        </p:spPr>
      </p:sp>
      <p:sp>
        <p:nvSpPr>
          <p:cNvPr id="41986" name="Notes Placeholder 2"/>
          <p:cNvSpPr>
            <a:spLocks noGrp="1"/>
          </p:cNvSpPr>
          <p:nvPr>
            <p:ph type="body" idx="1"/>
          </p:nvPr>
        </p:nvSpPr>
        <p:spPr>
          <a:xfrm>
            <a:off x="228599" y="4343399"/>
            <a:ext cx="6172201" cy="4495801"/>
          </a:xfrm>
          <a:noFill/>
          <a:ln/>
        </p:spPr>
        <p:txBody>
          <a:bodyPr>
            <a:noAutofit/>
          </a:bodyPr>
          <a:lstStyle/>
          <a:p>
            <a:pPr defTabSz="896203" fontAlgn="base">
              <a:spcBef>
                <a:spcPct val="30000"/>
              </a:spcBef>
              <a:spcAft>
                <a:spcPct val="0"/>
              </a:spcAft>
              <a:defRPr/>
            </a:pPr>
            <a:r>
              <a:rPr lang="en-US" dirty="0" smtClean="0">
                <a:latin typeface="Arial" pitchFamily="34" charset="0"/>
                <a:cs typeface="Arial" pitchFamily="34" charset="0"/>
              </a:rPr>
              <a:t>Image: </a:t>
            </a:r>
            <a:r>
              <a:rPr lang="en-US" dirty="0" smtClean="0">
                <a:latin typeface="Arial" pitchFamily="34" charset="0"/>
                <a:cs typeface="Arial" pitchFamily="34" charset="0"/>
                <a:hlinkClick r:id="rId3"/>
              </a:rPr>
              <a:t>http://www.flickr.com/photos/myxi/712710373/</a:t>
            </a:r>
            <a:endParaRPr lang="en-US" dirty="0" smtClean="0">
              <a:latin typeface="Arial" pitchFamily="34" charset="0"/>
              <a:cs typeface="Arial" pitchFamily="34" charset="0"/>
            </a:endParaRPr>
          </a:p>
          <a:p>
            <a:pPr marL="0" marR="0" indent="0" algn="l" defTabSz="896203" rtl="0" eaLnBrk="1" fontAlgn="base" latinLnBrk="0" hangingPunct="1">
              <a:lnSpc>
                <a:spcPct val="100000"/>
              </a:lnSpc>
              <a:spcBef>
                <a:spcPct val="30000"/>
              </a:spcBef>
              <a:spcAft>
                <a:spcPct val="0"/>
              </a:spcAft>
              <a:buClrTx/>
              <a:buSzTx/>
              <a:buFontTx/>
              <a:buNone/>
              <a:tabLst/>
              <a:defRPr/>
            </a:pPr>
            <a:r>
              <a:rPr lang="en-US" kern="1200" dirty="0" smtClean="0">
                <a:solidFill>
                  <a:schemeClr val="tx1"/>
                </a:solidFill>
                <a:latin typeface="Arial" pitchFamily="34" charset="0"/>
                <a:cs typeface="Arial" pitchFamily="34" charset="0"/>
              </a:rPr>
              <a:t>The Digital Visitors and Residents (V&amp;R) project is a US/UK collaborative project, funded by JISC, OCLC Online Computer Library Center, Inc., Oxford University, and the University of North Carolina, Charlotte. </a:t>
            </a:r>
          </a:p>
          <a:p>
            <a:pPr marL="0" marR="0" indent="0" algn="l" defTabSz="896203" rtl="0" eaLnBrk="1" fontAlgn="base" latinLnBrk="0" hangingPunct="1">
              <a:lnSpc>
                <a:spcPct val="100000"/>
              </a:lnSpc>
              <a:spcBef>
                <a:spcPct val="30000"/>
              </a:spcBef>
              <a:spcAft>
                <a:spcPct val="0"/>
              </a:spcAft>
              <a:buClrTx/>
              <a:buSzTx/>
              <a:buFontTx/>
              <a:buNone/>
              <a:tabLst/>
              <a:defRPr/>
            </a:pPr>
            <a:r>
              <a:rPr lang="en-US" kern="1200" dirty="0" smtClean="0">
                <a:solidFill>
                  <a:schemeClr val="tx1"/>
                </a:solidFill>
                <a:latin typeface="Arial" pitchFamily="34" charset="0"/>
                <a:cs typeface="Arial" pitchFamily="34" charset="0"/>
              </a:rPr>
              <a:t>“This paper reports the initial findings of a three-year longitudinal study to identify how </a:t>
            </a:r>
            <a:r>
              <a:rPr lang="en-GB" kern="1200" dirty="0" smtClean="0">
                <a:solidFill>
                  <a:schemeClr val="tx1"/>
                </a:solidFill>
                <a:latin typeface="Arial" pitchFamily="34" charset="0"/>
                <a:cs typeface="Arial" pitchFamily="34" charset="0"/>
              </a:rPr>
              <a:t>l</a:t>
            </a:r>
            <a:r>
              <a:rPr lang="en-US" kern="1200" dirty="0" smtClean="0">
                <a:solidFill>
                  <a:schemeClr val="tx1"/>
                </a:solidFill>
                <a:latin typeface="Arial" pitchFamily="34" charset="0"/>
                <a:cs typeface="Arial" pitchFamily="34" charset="0"/>
              </a:rPr>
              <a:t>ate-stage secondary school and first-year undergraduate students in the US and UK, referred to here as members of the “Emerging” educational stage, engage with technology and information sources. The assumptions embedded in traditional academic library services and systems and the existing disconnect between the everyday information-seeking behaviors of members of the Emerging stage (last year high school/secondary school or first year college/university) are examined. Initial results highlight the importance of convenience as a crucial factor in information-seeking behavior. There also are indications that as users progress through the educational stages, the digital and information literacies they employ do not necessarily become more sophisticated.”   (Connaway, Lanclos, </a:t>
            </a:r>
            <a:r>
              <a:rPr lang="en-US" dirty="0" smtClean="0">
                <a:latin typeface="Arial" pitchFamily="34" charset="0"/>
                <a:cs typeface="Arial" pitchFamily="34" charset="0"/>
              </a:rPr>
              <a:t>&amp; </a:t>
            </a:r>
            <a:r>
              <a:rPr lang="en-US" kern="1200" dirty="0" smtClean="0">
                <a:solidFill>
                  <a:schemeClr val="tx1"/>
                </a:solidFill>
                <a:latin typeface="Arial" pitchFamily="34" charset="0"/>
                <a:cs typeface="Arial" pitchFamily="34" charset="0"/>
              </a:rPr>
              <a:t>Hood, 2013</a:t>
            </a:r>
            <a:r>
              <a:rPr lang="en-US" kern="1200" baseline="0" dirty="0" smtClean="0">
                <a:solidFill>
                  <a:schemeClr val="tx1"/>
                </a:solidFill>
                <a:latin typeface="Arial" pitchFamily="34" charset="0"/>
                <a:cs typeface="Arial" pitchFamily="34" charset="0"/>
              </a:rPr>
              <a:t>)</a:t>
            </a:r>
          </a:p>
          <a:p>
            <a:pPr marL="0" marR="0" indent="0" algn="l" defTabSz="896203" rtl="0" eaLnBrk="1" fontAlgn="base" latinLnBrk="0" hangingPunct="1">
              <a:lnSpc>
                <a:spcPct val="100000"/>
              </a:lnSpc>
              <a:spcBef>
                <a:spcPct val="30000"/>
              </a:spcBef>
              <a:spcAft>
                <a:spcPct val="0"/>
              </a:spcAft>
              <a:buClrTx/>
              <a:buSzTx/>
              <a:buFontTx/>
              <a:buNone/>
              <a:tabLst/>
              <a:defRPr/>
            </a:pPr>
            <a:endParaRPr lang="en-US" kern="1200" dirty="0" smtClean="0">
              <a:solidFill>
                <a:schemeClr val="tx1"/>
              </a:solidFill>
              <a:latin typeface="Arial" pitchFamily="34" charset="0"/>
              <a:cs typeface="Arial" pitchFamily="34" charset="0"/>
            </a:endParaRPr>
          </a:p>
          <a:p>
            <a:r>
              <a:rPr lang="en-US" dirty="0" smtClean="0">
                <a:latin typeface="Arial" pitchFamily="34" charset="0"/>
                <a:cs typeface="Arial" pitchFamily="34" charset="0"/>
              </a:rPr>
              <a:t>Connaway, L. S, Lanclos, D., &amp; Hood, E. M. (2013). “I find Google a lot easier than going to the library website.” Imagine ways to innovate and inspire students to use the academic library. </a:t>
            </a:r>
            <a:r>
              <a:rPr lang="en-US" i="1" dirty="0" smtClean="0">
                <a:latin typeface="Arial" pitchFamily="34" charset="0"/>
                <a:cs typeface="Arial" pitchFamily="34" charset="0"/>
              </a:rPr>
              <a:t>Proceedings of the Association of College &amp; Research Libraries (ACRL) 2013 conference, April 10-13, 2013, Indianapolis, IN, </a:t>
            </a:r>
            <a:r>
              <a:rPr lang="en-US" dirty="0" smtClean="0">
                <a:latin typeface="Arial" pitchFamily="34" charset="0"/>
                <a:cs typeface="Arial" pitchFamily="34" charset="0"/>
              </a:rPr>
              <a:t>2013. Retrieved from </a:t>
            </a:r>
            <a:r>
              <a:rPr lang="en-US" u="sng" dirty="0" smtClean="0">
                <a:latin typeface="Arial" pitchFamily="34" charset="0"/>
                <a:cs typeface="Arial" pitchFamily="34" charset="0"/>
                <a:hlinkClick r:id="rId4"/>
              </a:rPr>
              <a:t>http://www.ala.org/acrl/sites/ala.org.acrl/files/content/conferences/confsandpreconfs/2013/papers/Connaway_Google.pdf</a:t>
            </a:r>
            <a:endParaRPr lang="en-US" dirty="0" smtClean="0">
              <a:latin typeface="Arial" pitchFamily="34" charset="0"/>
              <a:cs typeface="Arial" pitchFamily="34" charset="0"/>
            </a:endParaRPr>
          </a:p>
          <a:p>
            <a:endParaRPr lang="en-US" kern="1200" dirty="0">
              <a:solidFill>
                <a:schemeClr val="tx1"/>
              </a:solidFill>
              <a:latin typeface="Arial" pitchFamily="34" charset="0"/>
              <a:cs typeface="Arial" pitchFamily="34" charset="0"/>
            </a:endParaRPr>
          </a:p>
        </p:txBody>
      </p:sp>
      <p:sp>
        <p:nvSpPr>
          <p:cNvPr id="41987" name="Slide Number Placeholder 3"/>
          <p:cNvSpPr>
            <a:spLocks noGrp="1"/>
          </p:cNvSpPr>
          <p:nvPr>
            <p:ph type="sldNum" sz="quarter" idx="5"/>
          </p:nvPr>
        </p:nvSpPr>
        <p:spPr>
          <a:noFill/>
        </p:spPr>
        <p:txBody>
          <a:bodyPr/>
          <a:lstStyle/>
          <a:p>
            <a:fld id="{CDFA5E49-7AC3-49A5-8047-B66601665BF5}" type="slidenum">
              <a:rPr lang="en-US" smtClean="0"/>
              <a:pPr/>
              <a:t>2</a:t>
            </a:fld>
            <a:endParaRPr lang="en-US" dirty="0" smtClean="0"/>
          </a:p>
        </p:txBody>
      </p:sp>
    </p:spTree>
    <p:extLst>
      <p:ext uri="{BB962C8B-B14F-4D97-AF65-F5344CB8AC3E}">
        <p14:creationId xmlns="" xmlns:p14="http://schemas.microsoft.com/office/powerpoint/2010/main" val="15076623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4800" y="4343399"/>
            <a:ext cx="5943600" cy="4191001"/>
          </a:xfrm>
        </p:spPr>
        <p:txBody>
          <a:bodyPr>
            <a:noAutofit/>
          </a:bodyPr>
          <a:lstStyle/>
          <a:p>
            <a:r>
              <a:rPr lang="en-US" sz="1400" dirty="0" smtClean="0">
                <a:latin typeface="Arial" pitchFamily="34" charset="0"/>
                <a:cs typeface="Arial" pitchFamily="34" charset="0"/>
              </a:rPr>
              <a:t>Digital Sources and Educational Stages:</a:t>
            </a:r>
            <a:r>
              <a:rPr lang="en-US" sz="1400" baseline="0" dirty="0" smtClean="0">
                <a:latin typeface="Arial" pitchFamily="34" charset="0"/>
                <a:cs typeface="Arial" pitchFamily="34" charset="0"/>
              </a:rPr>
              <a:t> Interviews</a:t>
            </a:r>
            <a:endParaRPr lang="en-US" sz="1400" dirty="0" smtClean="0">
              <a:latin typeface="Arial" pitchFamily="34" charset="0"/>
              <a:cs typeface="Arial"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400" baseline="0" dirty="0" smtClean="0">
                <a:latin typeface="Arial" pitchFamily="34" charset="0"/>
                <a:cs typeface="Arial" pitchFamily="34" charset="0"/>
              </a:rPr>
              <a:t>Wikipedia: Emerging 81%, Establishing 90%, Embedding 70%, Experiencing 50% </a:t>
            </a:r>
          </a:p>
          <a:p>
            <a:r>
              <a:rPr lang="en-US" sz="1400" baseline="0" dirty="0" smtClean="0">
                <a:latin typeface="Arial" pitchFamily="34" charset="0"/>
                <a:cs typeface="Arial" pitchFamily="34" charset="0"/>
              </a:rPr>
              <a:t>Major Media Sites: Emerging 28%, Establishing 60%, Embedding 70%, Experiencing 40%</a:t>
            </a:r>
          </a:p>
          <a:p>
            <a:r>
              <a:rPr lang="en-US" sz="1400" baseline="0" dirty="0" err="1" smtClean="0">
                <a:latin typeface="Arial" pitchFamily="34" charset="0"/>
                <a:cs typeface="Arial" pitchFamily="34" charset="0"/>
              </a:rPr>
              <a:t>iPlayer</a:t>
            </a:r>
            <a:r>
              <a:rPr lang="en-US" sz="1400" baseline="0" dirty="0" smtClean="0">
                <a:latin typeface="Arial" pitchFamily="34" charset="0"/>
                <a:cs typeface="Arial" pitchFamily="34" charset="0"/>
              </a:rPr>
              <a:t>/TV Programs: Emerging 33%, Establishing 30%, Embedding 20%, Experiencing 10%</a:t>
            </a:r>
          </a:p>
          <a:p>
            <a:endParaRPr lang="en-US" sz="1400" baseline="0" dirty="0" smtClean="0">
              <a:latin typeface="Arial" pitchFamily="34" charset="0"/>
              <a:cs typeface="Arial"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 </a:t>
            </a:r>
            <a:endParaRPr lang="en-US" sz="1400" kern="1200" dirty="0" smtClean="0">
              <a:solidFill>
                <a:schemeClr val="tx1"/>
              </a:solidFill>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AE921901-2D7D-404F-83CF-0310337D82A5}" type="slidenum">
              <a:rPr lang="en-US" smtClean="0"/>
              <a:pPr/>
              <a:t>20</a:t>
            </a:fld>
            <a:endParaRPr lang="en-US" dirty="0"/>
          </a:p>
        </p:txBody>
      </p:sp>
    </p:spTree>
    <p:extLst>
      <p:ext uri="{BB962C8B-B14F-4D97-AF65-F5344CB8AC3E}">
        <p14:creationId xmlns="" xmlns:p14="http://schemas.microsoft.com/office/powerpoint/2010/main" val="526870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52400" y="4343400"/>
            <a:ext cx="6553200" cy="4572000"/>
          </a:xfrm>
        </p:spPr>
        <p:txBody>
          <a:bodyPr>
            <a:noAutofit/>
          </a:bodyPr>
          <a:lstStyle/>
          <a:p>
            <a:r>
              <a:rPr lang="en-US" dirty="0" smtClean="0">
                <a:latin typeface="Arial" pitchFamily="34" charset="0"/>
                <a:cs typeface="Arial" pitchFamily="34" charset="0"/>
              </a:rPr>
              <a:t>Image: http://www.flickr.com/photos/3ammo/12490957864/</a:t>
            </a:r>
          </a:p>
          <a:p>
            <a:r>
              <a:rPr lang="en-US" dirty="0" smtClean="0">
                <a:latin typeface="Arial" pitchFamily="34" charset="0"/>
                <a:cs typeface="Arial" pitchFamily="34" charset="0"/>
              </a:rPr>
              <a:t>Wikipedia</a:t>
            </a:r>
          </a:p>
          <a:p>
            <a:r>
              <a:rPr lang="en-US" sz="1200" b="0" kern="1200" dirty="0" smtClean="0">
                <a:solidFill>
                  <a:schemeClr val="tx1"/>
                </a:solidFill>
                <a:latin typeface="Arial" pitchFamily="34" charset="0"/>
                <a:cs typeface="Arial" pitchFamily="34" charset="0"/>
              </a:rPr>
              <a:t>Emerging: Second Round Emerging participants are completely divided by their Country.  The six UK participants coded for Wikipedia indicated that they use Wikipedia and find it trustworthy for at least a starting point or quick answers.  On the other hand, the five US participants coded all indicated that they don’t use it or that they don’t trust it and have had their instructors tell them to not trust it.  With the First Round Participants, there was more variance distributed between the countries.  However, the majority still trusted Wikipedia, at least for a starting point and quick facts, and used it even if they were told not to by their instructors.  However, like with the Second Round, most negative distrust and warnings against using Wikipedia by the instructors was found in the US participants.  This division by country seems to only last during this Educational stage,</a:t>
            </a:r>
            <a:r>
              <a:rPr lang="en-US" sz="1200" b="0" kern="1200" baseline="0" dirty="0" smtClean="0">
                <a:solidFill>
                  <a:schemeClr val="tx1"/>
                </a:solidFill>
                <a:latin typeface="Arial" pitchFamily="34" charset="0"/>
                <a:cs typeface="Arial" pitchFamily="34" charset="0"/>
              </a:rPr>
              <a:t> not found during the later educational stages.  </a:t>
            </a:r>
            <a:endParaRPr lang="en-US" b="0" dirty="0" smtClean="0">
              <a:latin typeface="Arial" pitchFamily="34" charset="0"/>
              <a:cs typeface="Arial" pitchFamily="34" charset="0"/>
            </a:endParaRPr>
          </a:p>
          <a:p>
            <a:r>
              <a:rPr lang="en-US" sz="1200" b="0" u="none" strike="noStrike" kern="1200" dirty="0" smtClean="0">
                <a:solidFill>
                  <a:schemeClr val="tx1"/>
                </a:solidFill>
                <a:latin typeface="Arial" pitchFamily="34" charset="0"/>
                <a:cs typeface="Arial" pitchFamily="34" charset="0"/>
              </a:rPr>
              <a:t> </a:t>
            </a:r>
            <a:endParaRPr lang="en-US" b="0" dirty="0"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latin typeface="Arial" pitchFamily="34" charset="0"/>
                <a:cs typeface="Arial" pitchFamily="34" charset="0"/>
              </a:rPr>
              <a:t>Establishing: All of the nine Establishing participants coded for Wikipedia indicated that they used it, with most indicating that they use it as a good starting point and that it’s reliable enough for basic information and usage.  A few indicated that they found it a less biased source and just as reliable as textbooks because it is authored by so many people.</a:t>
            </a:r>
          </a:p>
          <a:p>
            <a:endParaRPr lang="en-US" b="0" dirty="0"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latin typeface="Arial" pitchFamily="34" charset="0"/>
                <a:cs typeface="Arial" pitchFamily="34" charset="0"/>
              </a:rPr>
              <a:t>Embedding: Of the Embedding participants, the majority indicated that Wikipedia is good for a starting point and for getting basic facts.  Only one indicated that they didn’t like Wikipedia. </a:t>
            </a:r>
          </a:p>
          <a:p>
            <a:endParaRPr lang="en-US" b="0" dirty="0"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latin typeface="Arial" pitchFamily="34" charset="0"/>
                <a:cs typeface="Arial" pitchFamily="34" charset="0"/>
              </a:rPr>
              <a:t>Experiencing: The Experiencing participants found Wikipedia useful for quick searches and double checking their own knowledge, but do view it with some skepticism and do not see it as authoritative.  </a:t>
            </a:r>
            <a:endParaRPr lang="en-US" sz="1200" kern="1200" dirty="0" smtClean="0">
              <a:solidFill>
                <a:schemeClr val="tx1"/>
              </a:solidFill>
              <a:latin typeface="Arial" pitchFamily="34" charset="0"/>
              <a:cs typeface="Arial" pitchFamily="34" charset="0"/>
            </a:endParaRPr>
          </a:p>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931E8577-7E78-41DF-96AC-A776B0057BBB}" type="slidenum">
              <a:rPr lang="en-US" smtClean="0"/>
              <a:pPr/>
              <a:t>21</a:t>
            </a:fld>
            <a:endParaRPr lang="en-US"/>
          </a:p>
        </p:txBody>
      </p:sp>
    </p:spTree>
    <p:extLst>
      <p:ext uri="{BB962C8B-B14F-4D97-AF65-F5344CB8AC3E}">
        <p14:creationId xmlns="" xmlns:p14="http://schemas.microsoft.com/office/powerpoint/2010/main" val="973047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0"/>
            <a:ext cx="4572000" cy="3429000"/>
          </a:xfrm>
        </p:spPr>
      </p:sp>
      <p:sp>
        <p:nvSpPr>
          <p:cNvPr id="3" name="Notes Placeholder 2"/>
          <p:cNvSpPr>
            <a:spLocks noGrp="1"/>
          </p:cNvSpPr>
          <p:nvPr>
            <p:ph type="body" idx="1"/>
          </p:nvPr>
        </p:nvSpPr>
        <p:spPr>
          <a:xfrm>
            <a:off x="2" y="3429003"/>
            <a:ext cx="6856413" cy="5333997"/>
          </a:xfrm>
        </p:spPr>
        <p:txBody>
          <a:bodyPr>
            <a:noAutofit/>
          </a:bodyPr>
          <a:lstStyle/>
          <a:p>
            <a:pPr indent="-233291">
              <a:spcBef>
                <a:spcPts val="900"/>
              </a:spcBef>
              <a:defRPr/>
            </a:pPr>
            <a:r>
              <a:rPr lang="en-US" sz="1100" i="1" dirty="0" smtClean="0">
                <a:latin typeface="Arial" pitchFamily="34" charset="0"/>
                <a:cs typeface="Arial" pitchFamily="34" charset="0"/>
              </a:rPr>
              <a:t>Image: </a:t>
            </a:r>
            <a:r>
              <a:rPr lang="en-US" sz="1100" dirty="0" smtClean="0">
                <a:latin typeface="Arial" pitchFamily="34" charset="0"/>
                <a:cs typeface="Arial" pitchFamily="34" charset="0"/>
                <a:hlinkClick r:id="rId3"/>
              </a:rPr>
              <a:t>http://www.deviantart.com/morelikethis/211376699</a:t>
            </a:r>
            <a:endParaRPr lang="en-US" sz="1100" dirty="0" smtClean="0">
              <a:latin typeface="Arial" pitchFamily="34" charset="0"/>
              <a:cs typeface="Arial" pitchFamily="34" charset="0"/>
            </a:endParaRPr>
          </a:p>
          <a:p>
            <a:pPr indent="-233291">
              <a:spcBef>
                <a:spcPts val="900"/>
              </a:spcBef>
              <a:buFont typeface="Arial" pitchFamily="34" charset="0"/>
              <a:buChar char="•"/>
              <a:defRPr/>
            </a:pPr>
            <a:r>
              <a:rPr lang="en-US" sz="1100" dirty="0" smtClean="0">
                <a:latin typeface="Arial" pitchFamily="34" charset="0"/>
                <a:cs typeface="Arial" pitchFamily="34" charset="0"/>
              </a:rPr>
              <a:t>Covert online study habits</a:t>
            </a:r>
          </a:p>
          <a:p>
            <a:pPr lvl="1" indent="-233291">
              <a:buFont typeface="Arial" pitchFamily="34" charset="0"/>
              <a:buChar char="•"/>
              <a:defRPr/>
            </a:pPr>
            <a:r>
              <a:rPr lang="en-US" sz="1100" dirty="0" smtClean="0">
                <a:latin typeface="Arial" pitchFamily="34" charset="0"/>
                <a:cs typeface="Arial" pitchFamily="34" charset="0"/>
              </a:rPr>
              <a:t>Wikipedia</a:t>
            </a:r>
          </a:p>
          <a:p>
            <a:pPr lvl="1" indent="-233291">
              <a:buFont typeface="Arial" pitchFamily="34" charset="0"/>
              <a:buChar char="•"/>
              <a:defRPr/>
            </a:pPr>
            <a:r>
              <a:rPr lang="en-US" sz="1100" dirty="0" smtClean="0">
                <a:latin typeface="Arial" pitchFamily="34" charset="0"/>
                <a:cs typeface="Arial" pitchFamily="34" charset="0"/>
              </a:rPr>
              <a:t>Don’t cite</a:t>
            </a:r>
          </a:p>
          <a:p>
            <a:pPr lvl="1" indent="-233291">
              <a:buFont typeface="Arial" pitchFamily="34" charset="0"/>
              <a:buChar char="•"/>
              <a:defRPr/>
            </a:pPr>
            <a:r>
              <a:rPr lang="en-US" sz="1100" dirty="0" smtClean="0">
                <a:latin typeface="Arial" pitchFamily="34" charset="0"/>
                <a:cs typeface="Arial" pitchFamily="34" charset="0"/>
              </a:rPr>
              <a:t>Widely used</a:t>
            </a:r>
          </a:p>
          <a:p>
            <a:pPr lvl="1" indent="-233291">
              <a:buFont typeface="Arial" pitchFamily="34" charset="0"/>
              <a:buChar char="•"/>
              <a:defRPr/>
            </a:pPr>
            <a:r>
              <a:rPr lang="en-US" sz="1100" dirty="0" smtClean="0">
                <a:latin typeface="Arial" pitchFamily="34" charset="0"/>
                <a:cs typeface="Arial" pitchFamily="34" charset="0"/>
              </a:rPr>
              <a:t>Guilt</a:t>
            </a:r>
          </a:p>
          <a:p>
            <a:pPr indent="-233291">
              <a:buFont typeface="Arial" pitchFamily="34" charset="0"/>
              <a:buChar char="•"/>
              <a:defRPr/>
            </a:pPr>
            <a:r>
              <a:rPr lang="en-US" sz="1100" dirty="0" smtClean="0">
                <a:latin typeface="Arial" pitchFamily="34" charset="0"/>
                <a:cs typeface="Arial" pitchFamily="34" charset="0"/>
              </a:rPr>
              <a:t>Students &amp; teachers disagree</a:t>
            </a:r>
          </a:p>
          <a:p>
            <a:pPr lvl="1" indent="-233291">
              <a:buFont typeface="Arial" pitchFamily="34" charset="0"/>
              <a:buChar char="•"/>
              <a:defRPr/>
            </a:pPr>
            <a:r>
              <a:rPr lang="en-US" sz="1100" dirty="0" smtClean="0">
                <a:latin typeface="Arial" pitchFamily="34" charset="0"/>
                <a:cs typeface="Arial" pitchFamily="34" charset="0"/>
              </a:rPr>
              <a:t>Quality sources</a:t>
            </a:r>
          </a:p>
          <a:p>
            <a:r>
              <a:rPr lang="en-US" sz="1100" dirty="0" smtClean="0">
                <a:latin typeface="Arial" pitchFamily="34" charset="0"/>
                <a:cs typeface="Arial" pitchFamily="34" charset="0"/>
              </a:rPr>
              <a:t>There is a “Learning Black Market”: learners use non-traditional sources but feel they cannot talk about them in an institutional context. Wikipedia usage is an example of this. (White &amp; Connaway, 2011)</a:t>
            </a:r>
          </a:p>
          <a:p>
            <a:pPr marL="455882" indent="-455882">
              <a:defRPr/>
            </a:pPr>
            <a:endParaRPr lang="en-US" sz="1100" dirty="0" smtClean="0">
              <a:latin typeface="Arial" pitchFamily="34" charset="0"/>
              <a:cs typeface="Arial" pitchFamily="34" charset="0"/>
            </a:endParaRPr>
          </a:p>
          <a:p>
            <a:pPr marL="455882" indent="-455882">
              <a:defRPr/>
            </a:pPr>
            <a:r>
              <a:rPr lang="en-US" sz="1100" dirty="0" smtClean="0">
                <a:latin typeface="Arial" pitchFamily="34" charset="0"/>
                <a:cs typeface="Arial" pitchFamily="34" charset="0"/>
              </a:rPr>
              <a:t>Connaway, Lynn Silipigni, Donna Lanclos, and Erin M. Hood. 2013. “I find Google a lot easier than going to the library website.” Imagine ways to innovate and inspire students to use the academic library. </a:t>
            </a:r>
            <a:r>
              <a:rPr lang="en-US" sz="1100" i="1" dirty="0" smtClean="0">
                <a:latin typeface="Arial" pitchFamily="34" charset="0"/>
                <a:cs typeface="Arial" pitchFamily="34" charset="0"/>
              </a:rPr>
              <a:t>Proceedings of the Association of College &amp; Research Libraries (ACRL) 2013 conference, April 10-13, 2013, Indianapolis, IN. </a:t>
            </a:r>
            <a:r>
              <a:rPr lang="en-US" sz="1100" u="sng" dirty="0" smtClean="0">
                <a:latin typeface="Arial" pitchFamily="34" charset="0"/>
                <a:cs typeface="Arial" pitchFamily="34" charset="0"/>
                <a:hlinkClick r:id="rId4"/>
              </a:rPr>
              <a:t>http://www.ala.org/acrl/sites/ala.org.acrl/files/content/conferences/confsandpreconfs/2013/papers/Connaway_Google.pdf.</a:t>
            </a:r>
          </a:p>
          <a:p>
            <a:endParaRPr lang="en-US" sz="1100" dirty="0" smtClean="0">
              <a:latin typeface="Arial" pitchFamily="34" charset="0"/>
              <a:cs typeface="Arial" pitchFamily="34" charset="0"/>
            </a:endParaRPr>
          </a:p>
          <a:p>
            <a:pPr marL="454325" indent="-454325"/>
            <a:r>
              <a:rPr lang="en-US" sz="1100" dirty="0" smtClean="0">
                <a:latin typeface="Arial" pitchFamily="34" charset="0"/>
                <a:cs typeface="Arial" pitchFamily="34" charset="0"/>
              </a:rPr>
              <a:t>White, D. (2008). Not “natives’”&amp; “immigrants” but “visitors’ &amp; “residents.” </a:t>
            </a:r>
            <a:r>
              <a:rPr lang="en-US" sz="1100" i="1" dirty="0" smtClean="0">
                <a:latin typeface="Arial" pitchFamily="34" charset="0"/>
                <a:cs typeface="Arial" pitchFamily="34" charset="0"/>
              </a:rPr>
              <a:t>TALL Blog: Online Education with the University of Oxford,</a:t>
            </a:r>
            <a:r>
              <a:rPr lang="en-US" sz="1100" dirty="0" smtClean="0">
                <a:latin typeface="Arial" pitchFamily="34" charset="0"/>
                <a:cs typeface="Arial" pitchFamily="34" charset="0"/>
              </a:rPr>
              <a:t> April 23. Retrieved from  </a:t>
            </a:r>
            <a:r>
              <a:rPr lang="en-US" sz="1100" dirty="0" smtClean="0">
                <a:latin typeface="Arial" pitchFamily="34" charset="0"/>
                <a:cs typeface="Arial" pitchFamily="34" charset="0"/>
                <a:hlinkClick r:id="rId5"/>
              </a:rPr>
              <a:t>http://tallblog.conted.ox.ac.uk/index.php/2008/07/23/not-natives-immigrants-but-visitors-residents/</a:t>
            </a:r>
            <a:endParaRPr lang="en-US" sz="1100" dirty="0" smtClean="0">
              <a:latin typeface="Arial" pitchFamily="34" charset="0"/>
              <a:cs typeface="Arial" pitchFamily="34" charset="0"/>
            </a:endParaRPr>
          </a:p>
          <a:p>
            <a:endParaRPr lang="en-US" sz="1100" dirty="0" smtClean="0">
              <a:solidFill>
                <a:srgbClr val="FF0000"/>
              </a:solidFill>
              <a:latin typeface="Arial" pitchFamily="34" charset="0"/>
              <a:cs typeface="Arial" pitchFamily="34" charset="0"/>
            </a:endParaRPr>
          </a:p>
          <a:p>
            <a:r>
              <a:rPr lang="en-US" sz="1100" dirty="0" smtClean="0">
                <a:latin typeface="Arial" pitchFamily="34" charset="0"/>
                <a:cs typeface="Arial" pitchFamily="34" charset="0"/>
              </a:rPr>
              <a:t>Saunders also found that faculty are “concerned with students’ reliance on Google and Wikipedia for information.” This may help to explain why many of the Emerging stage participants expressed a reluctance to acknowledge or cite Wikipedia in their work for fear of being ridiculed by faculty, or be given a lower grade. This is referred to as the Learning Black Market, which is discussed in more detail in Connaway, Lanclos, and Hood and White’s 2011 blog entry. </a:t>
            </a:r>
          </a:p>
          <a:p>
            <a:endParaRPr lang="en-US" sz="1100" dirty="0" smtClean="0">
              <a:latin typeface="Arial" pitchFamily="34" charset="0"/>
              <a:cs typeface="Arial" pitchFamily="34" charset="0"/>
            </a:endParaRPr>
          </a:p>
          <a:p>
            <a:pPr marL="454325" indent="-454325"/>
            <a:r>
              <a:rPr lang="en-US" sz="1100" dirty="0" smtClean="0">
                <a:latin typeface="Arial" pitchFamily="34" charset="0"/>
                <a:cs typeface="Arial" pitchFamily="34" charset="0"/>
              </a:rPr>
              <a:t>Saunders, L. (2012). Faculty perspectives on information literacy as a student learning outcome. </a:t>
            </a:r>
            <a:r>
              <a:rPr lang="en-US" sz="1100" i="1" dirty="0" smtClean="0">
                <a:latin typeface="Arial" pitchFamily="34" charset="0"/>
                <a:cs typeface="Arial" pitchFamily="34" charset="0"/>
              </a:rPr>
              <a:t>The Journal of Academic Librarianship</a:t>
            </a:r>
            <a:r>
              <a:rPr lang="en-US" sz="1100" dirty="0" smtClean="0">
                <a:latin typeface="Arial" pitchFamily="34" charset="0"/>
                <a:cs typeface="Arial" pitchFamily="34" charset="0"/>
              </a:rPr>
              <a:t> ,38(4), 231.</a:t>
            </a:r>
          </a:p>
        </p:txBody>
      </p:sp>
      <p:sp>
        <p:nvSpPr>
          <p:cNvPr id="4" name="Slide Number Placeholder 3"/>
          <p:cNvSpPr>
            <a:spLocks noGrp="1"/>
          </p:cNvSpPr>
          <p:nvPr>
            <p:ph type="sldNum" sz="quarter" idx="10"/>
          </p:nvPr>
        </p:nvSpPr>
        <p:spPr>
          <a:xfrm>
            <a:off x="6096002" y="8839199"/>
            <a:ext cx="760413" cy="303213"/>
          </a:xfrm>
        </p:spPr>
        <p:txBody>
          <a:bodyPr/>
          <a:lstStyle/>
          <a:p>
            <a:fld id="{AE921901-2D7D-404F-83CF-0310337D82A5}" type="slidenum">
              <a:rPr lang="en-US" smtClean="0"/>
              <a:pPr/>
              <a:t>22</a:t>
            </a:fld>
            <a:endParaRPr lang="en-US" dirty="0"/>
          </a:p>
        </p:txBody>
      </p:sp>
    </p:spTree>
    <p:extLst>
      <p:ext uri="{BB962C8B-B14F-4D97-AF65-F5344CB8AC3E}">
        <p14:creationId xmlns="" xmlns:p14="http://schemas.microsoft.com/office/powerpoint/2010/main" val="1044464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0" y="4343400"/>
            <a:ext cx="6400800" cy="4495800"/>
          </a:xfrm>
        </p:spPr>
        <p:txBody>
          <a:bodyPr>
            <a:noAutofit/>
          </a:bodyPr>
          <a:lstStyle/>
          <a:p>
            <a:r>
              <a:rPr lang="en-US" dirty="0" smtClean="0">
                <a:latin typeface="Arial" pitchFamily="34" charset="0"/>
                <a:cs typeface="Arial" pitchFamily="34" charset="0"/>
              </a:rPr>
              <a:t>Wikipedia quotes:</a:t>
            </a:r>
          </a:p>
          <a:p>
            <a:r>
              <a:rPr lang="en-US" dirty="0" smtClean="0">
                <a:latin typeface="Arial" pitchFamily="34" charset="0"/>
                <a:cs typeface="Arial" pitchFamily="34" charset="0"/>
              </a:rPr>
              <a:t>“Wikipedia I would only use for getting a general overview of particular topics. So, the other week on a talking tour of Oxford and they had mentioned the British Civil War and how it had played out in Merton College. I wanted a quick overview; I did not care about going in-depth or learning the detailed history, so I would go to Wikipedia for that. We yesterday used Wikipedia to figure out whether the person in the front of the boat in rowing is called a </a:t>
            </a:r>
            <a:r>
              <a:rPr lang="en-US" dirty="0" err="1" smtClean="0">
                <a:latin typeface="Arial" pitchFamily="34" charset="0"/>
                <a:cs typeface="Arial" pitchFamily="34" charset="0"/>
              </a:rPr>
              <a:t>cox</a:t>
            </a:r>
            <a:r>
              <a:rPr lang="en-US" dirty="0" smtClean="0">
                <a:latin typeface="Arial" pitchFamily="34" charset="0"/>
                <a:cs typeface="Arial" pitchFamily="34" charset="0"/>
              </a:rPr>
              <a:t> or a coxswain. It turns out coxswain is the correct term, but that’s an example where on surface level information we would only – we would look to Wikipedia for that because it’s quick.”  (</a:t>
            </a:r>
            <a:r>
              <a:rPr lang="en-US" i="1" dirty="0" smtClean="0">
                <a:latin typeface="Arial" pitchFamily="34" charset="0"/>
                <a:cs typeface="Arial" pitchFamily="34" charset="0"/>
              </a:rPr>
              <a:t>Digital Visitors and Residents</a:t>
            </a:r>
            <a:r>
              <a:rPr lang="en-US" dirty="0" smtClean="0">
                <a:latin typeface="Arial" pitchFamily="34" charset="0"/>
                <a:cs typeface="Arial" pitchFamily="34" charset="0"/>
              </a:rPr>
              <a:t>, UKG2, Female, Age 22, Learning and Technology) Embedding</a:t>
            </a:r>
          </a:p>
          <a:p>
            <a:endParaRPr lang="en-US" dirty="0" smtClean="0">
              <a:latin typeface="Arial" pitchFamily="34" charset="0"/>
              <a:cs typeface="Arial" pitchFamily="34" charset="0"/>
            </a:endParaRPr>
          </a:p>
          <a:p>
            <a:pPr>
              <a:defRPr/>
            </a:pPr>
            <a:r>
              <a:rPr lang="en-US" dirty="0" smtClean="0">
                <a:latin typeface="Arial" pitchFamily="34" charset="0"/>
                <a:cs typeface="Arial" pitchFamily="34" charset="0"/>
              </a:rPr>
              <a:t>“I sometimes use it if there’s a saint or the name of somebody, I’ll look it up. I myself have not found any errors of fact in stuff that I’m aware of, but I wouldn’t know. I certainly wouldn’t quote it in an academic context really, because I’m not sure of its academic credentials or its origins really.” (</a:t>
            </a:r>
            <a:r>
              <a:rPr lang="en-US" i="1" dirty="0" smtClean="0">
                <a:latin typeface="Arial" pitchFamily="34" charset="0"/>
                <a:cs typeface="Arial" pitchFamily="34" charset="0"/>
              </a:rPr>
              <a:t>Digital Visitors and Residents</a:t>
            </a:r>
            <a:r>
              <a:rPr lang="en-US" dirty="0" smtClean="0">
                <a:latin typeface="Arial" pitchFamily="34" charset="0"/>
                <a:cs typeface="Arial" pitchFamily="34" charset="0"/>
              </a:rPr>
              <a:t>, UKG3, Male, Age 51, Practical Theology) Embedding</a:t>
            </a:r>
          </a:p>
          <a:p>
            <a:pPr>
              <a:defRPr/>
            </a:pPr>
            <a:endParaRPr lang="en-US" dirty="0" smtClean="0">
              <a:latin typeface="Arial" pitchFamily="34" charset="0"/>
              <a:cs typeface="Arial" pitchFamily="34" charset="0"/>
            </a:endParaRPr>
          </a:p>
          <a:p>
            <a:pPr>
              <a:defRPr/>
            </a:pPr>
            <a:r>
              <a:rPr lang="en-US" dirty="0" smtClean="0">
                <a:latin typeface="Arial" pitchFamily="34" charset="0"/>
                <a:cs typeface="Arial" pitchFamily="34" charset="0"/>
              </a:rPr>
              <a:t>“I personally think Wikipedia is fantastic…Umm, teachers don't like us using it because they're always saying, "Well, anyone can edit it, anyone can do that", but no one does. The thing, thing is, what's on Wikipedia is actually written by science professionals, people who've got degrees in the subject, things like that. And there will be references on there, so if you're not sure on something, you can check it… I feel that Wikipedia is a fantastic resource, and I use it all the time.” (</a:t>
            </a:r>
            <a:r>
              <a:rPr lang="en-US" i="1" dirty="0" smtClean="0">
                <a:latin typeface="Arial" pitchFamily="34" charset="0"/>
                <a:cs typeface="Arial" pitchFamily="34" charset="0"/>
              </a:rPr>
              <a:t>Digital Visitors and Residents</a:t>
            </a:r>
            <a:r>
              <a:rPr lang="en-US" dirty="0" smtClean="0">
                <a:latin typeface="Arial" pitchFamily="34" charset="0"/>
                <a:cs typeface="Arial" pitchFamily="34" charset="0"/>
              </a:rPr>
              <a:t>, 2UKS1, Male Age, 17, Secondary Student) Emerging</a:t>
            </a:r>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23</a:t>
            </a:fld>
            <a:endParaRPr lang="en-US"/>
          </a:p>
        </p:txBody>
      </p:sp>
    </p:spTree>
    <p:extLst>
      <p:ext uri="{BB962C8B-B14F-4D97-AF65-F5344CB8AC3E}">
        <p14:creationId xmlns="" xmlns:p14="http://schemas.microsoft.com/office/powerpoint/2010/main" val="16078513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0" y="4343400"/>
            <a:ext cx="6858000" cy="4495800"/>
          </a:xfrm>
        </p:spPr>
        <p:txBody>
          <a:bodyPr>
            <a:noAutofit/>
          </a:bodyPr>
          <a:lstStyle/>
          <a:p>
            <a:r>
              <a:rPr lang="en-US" sz="1000" dirty="0" smtClean="0">
                <a:latin typeface="Arial" pitchFamily="34" charset="0"/>
                <a:cs typeface="Arial" pitchFamily="34" charset="0"/>
              </a:rPr>
              <a:t>Image: http://www.flickr.com/photos/larskflem/132754339/</a:t>
            </a:r>
          </a:p>
          <a:p>
            <a:r>
              <a:rPr lang="en-US" sz="1000" dirty="0" err="1" smtClean="0">
                <a:latin typeface="Arial" pitchFamily="34" charset="0"/>
                <a:cs typeface="Arial" pitchFamily="34" charset="0"/>
              </a:rPr>
              <a:t>iPlayer</a:t>
            </a:r>
            <a:r>
              <a:rPr lang="en-US" sz="1000" dirty="0" smtClean="0">
                <a:latin typeface="Arial" pitchFamily="34" charset="0"/>
                <a:cs typeface="Arial" pitchFamily="34" charset="0"/>
              </a:rPr>
              <a:t>,</a:t>
            </a:r>
            <a:r>
              <a:rPr lang="en-US" sz="1000" baseline="0" dirty="0" smtClean="0">
                <a:latin typeface="Arial" pitchFamily="34" charset="0"/>
                <a:cs typeface="Arial" pitchFamily="34" charset="0"/>
              </a:rPr>
              <a:t> TV </a:t>
            </a:r>
            <a:r>
              <a:rPr lang="en-US" sz="1000" baseline="0" dirty="0" err="1" smtClean="0">
                <a:latin typeface="Arial" pitchFamily="34" charset="0"/>
                <a:cs typeface="Arial" pitchFamily="34" charset="0"/>
              </a:rPr>
              <a:t>Programmes</a:t>
            </a:r>
            <a:endParaRPr lang="en-US" sz="1000" baseline="0" dirty="0"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dirty="0" smtClean="0">
                <a:solidFill>
                  <a:schemeClr val="tx1"/>
                </a:solidFill>
                <a:latin typeface="Arial" pitchFamily="34" charset="0"/>
                <a:cs typeface="Arial" pitchFamily="34" charset="0"/>
              </a:rPr>
              <a:t>Emerging: 9 Second Round Emerging participants were coded, though two of those only mentioned YouTube, however the other seven said that they watch television programs (and sports) through the internet to get caught up on what they’ve missed or because they don’t have cable.  Five First Round Emerging participants were coded, four indicating </a:t>
            </a:r>
            <a:r>
              <a:rPr lang="en-US" sz="1000" kern="1200" dirty="0" err="1" smtClean="0">
                <a:solidFill>
                  <a:schemeClr val="tx1"/>
                </a:solidFill>
                <a:latin typeface="Arial" pitchFamily="34" charset="0"/>
                <a:cs typeface="Arial" pitchFamily="34" charset="0"/>
              </a:rPr>
              <a:t>iPlayer</a:t>
            </a:r>
            <a:r>
              <a:rPr lang="en-US" sz="1000" kern="1200" dirty="0" smtClean="0">
                <a:solidFill>
                  <a:schemeClr val="tx1"/>
                </a:solidFill>
                <a:latin typeface="Arial" pitchFamily="34" charset="0"/>
                <a:cs typeface="Arial" pitchFamily="34" charset="0"/>
              </a:rPr>
              <a:t> specifically.  It is possible that coding during the second round was loosened up, giving high results.   Additionally, as programs continue to be more available online, it is more cost efficient and time efficient to watch them online rather than through costly cable television.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kern="1200" dirty="0" smtClean="0">
              <a:solidFill>
                <a:schemeClr val="tx1"/>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dirty="0" smtClean="0">
                <a:solidFill>
                  <a:schemeClr val="tx1"/>
                </a:solidFill>
                <a:latin typeface="Arial" pitchFamily="34" charset="0"/>
                <a:cs typeface="Arial" pitchFamily="34" charset="0"/>
              </a:rPr>
              <a:t>Establishing:  Three Establishing participants were coded, one indicating the </a:t>
            </a:r>
            <a:r>
              <a:rPr lang="en-US" sz="1000" kern="1200" dirty="0" err="1" smtClean="0">
                <a:solidFill>
                  <a:schemeClr val="tx1"/>
                </a:solidFill>
                <a:latin typeface="Arial" pitchFamily="34" charset="0"/>
                <a:cs typeface="Arial" pitchFamily="34" charset="0"/>
              </a:rPr>
              <a:t>iPlayer</a:t>
            </a:r>
            <a:r>
              <a:rPr lang="en-US" sz="1000" kern="1200" dirty="0" smtClean="0">
                <a:solidFill>
                  <a:schemeClr val="tx1"/>
                </a:solidFill>
                <a:latin typeface="Arial" pitchFamily="34" charset="0"/>
                <a:cs typeface="Arial" pitchFamily="34" charset="0"/>
              </a:rPr>
              <a:t> as well as other means.  Two others spoke in general terms of watching television online.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kern="1200" dirty="0" smtClean="0">
              <a:solidFill>
                <a:schemeClr val="tx1"/>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dirty="0" smtClean="0">
                <a:solidFill>
                  <a:schemeClr val="tx1"/>
                </a:solidFill>
                <a:latin typeface="Arial" pitchFamily="34" charset="0"/>
                <a:cs typeface="Arial" pitchFamily="34" charset="0"/>
              </a:rPr>
              <a:t>Embedding:  Two US participants, using Netflix and </a:t>
            </a:r>
            <a:r>
              <a:rPr lang="en-US" sz="1000" kern="1200" dirty="0" err="1" smtClean="0">
                <a:solidFill>
                  <a:schemeClr val="tx1"/>
                </a:solidFill>
                <a:latin typeface="Arial" pitchFamily="34" charset="0"/>
                <a:cs typeface="Arial" pitchFamily="34" charset="0"/>
              </a:rPr>
              <a:t>Hulu</a:t>
            </a:r>
            <a:r>
              <a:rPr lang="en-US" sz="1000" kern="1200" dirty="0" smtClean="0">
                <a:solidFill>
                  <a:schemeClr val="tx1"/>
                </a:solidFill>
                <a:latin typeface="Arial" pitchFamily="34" charset="0"/>
                <a:cs typeface="Arial" pitchFamily="34" charset="0"/>
              </a:rPr>
              <a:t>.</a:t>
            </a:r>
          </a:p>
          <a:p>
            <a:endParaRPr lang="en-US" sz="1000" kern="1200" dirty="0" smtClean="0">
              <a:solidFill>
                <a:schemeClr val="tx1"/>
              </a:solidFill>
              <a:latin typeface="Arial" pitchFamily="34" charset="0"/>
              <a:cs typeface="Arial" pitchFamily="34" charset="0"/>
            </a:endParaRPr>
          </a:p>
          <a:p>
            <a:r>
              <a:rPr lang="en-US" sz="1000" kern="1200" dirty="0" smtClean="0">
                <a:solidFill>
                  <a:schemeClr val="tx1"/>
                </a:solidFill>
                <a:latin typeface="Arial" pitchFamily="34" charset="0"/>
                <a:cs typeface="Arial" pitchFamily="34" charset="0"/>
              </a:rPr>
              <a:t>Experiencing:  One Experiencing participant coded as watching by Netflix.</a:t>
            </a:r>
            <a:endParaRPr lang="en-US" sz="1000" baseline="0" dirty="0" smtClean="0">
              <a:latin typeface="Arial" pitchFamily="34" charset="0"/>
              <a:cs typeface="Arial" pitchFamily="34" charset="0"/>
            </a:endParaRPr>
          </a:p>
          <a:p>
            <a:endParaRPr lang="en-US" sz="1000" baseline="0" dirty="0" smtClean="0">
              <a:latin typeface="Arial" pitchFamily="34" charset="0"/>
              <a:cs typeface="Arial" pitchFamily="34" charset="0"/>
            </a:endParaRPr>
          </a:p>
          <a:p>
            <a:r>
              <a:rPr lang="en-US" sz="1000" baseline="0" dirty="0" smtClean="0">
                <a:latin typeface="Arial" pitchFamily="34" charset="0"/>
                <a:cs typeface="Arial" pitchFamily="34" charset="0"/>
              </a:rPr>
              <a:t>“</a:t>
            </a:r>
            <a:r>
              <a:rPr lang="en-US" sz="1000" kern="1200" dirty="0" smtClean="0">
                <a:solidFill>
                  <a:schemeClr val="tx1"/>
                </a:solidFill>
                <a:latin typeface="Arial" pitchFamily="34" charset="0"/>
                <a:cs typeface="Arial" pitchFamily="34" charset="0"/>
              </a:rPr>
              <a:t>And sometimes what I’ll do is I’ll watch Netflix, because we don’t have television so we’ve streamed everything to our computer, so we just watch movies.” (</a:t>
            </a:r>
            <a:r>
              <a:rPr lang="en-US" sz="1000" i="1" kern="1200" dirty="0" smtClean="0">
                <a:solidFill>
                  <a:schemeClr val="tx1"/>
                </a:solidFill>
                <a:latin typeface="Arial" pitchFamily="34" charset="0"/>
                <a:cs typeface="Arial" pitchFamily="34" charset="0"/>
              </a:rPr>
              <a:t>Digital Visitors</a:t>
            </a:r>
            <a:r>
              <a:rPr lang="en-US" sz="1000" i="1" kern="1200" baseline="0" dirty="0" smtClean="0">
                <a:solidFill>
                  <a:schemeClr val="tx1"/>
                </a:solidFill>
                <a:latin typeface="Arial" pitchFamily="34" charset="0"/>
                <a:cs typeface="Arial" pitchFamily="34" charset="0"/>
              </a:rPr>
              <a:t> and Residents</a:t>
            </a:r>
            <a:r>
              <a:rPr lang="en-US" sz="1000" kern="1200" baseline="0" dirty="0" smtClean="0">
                <a:solidFill>
                  <a:schemeClr val="tx1"/>
                </a:solidFill>
                <a:latin typeface="Arial" pitchFamily="34" charset="0"/>
                <a:cs typeface="Arial" pitchFamily="34" charset="0"/>
              </a:rPr>
              <a:t>, USG5, Female, Age 30, Latin American Studies) Embedding</a:t>
            </a:r>
          </a:p>
          <a:p>
            <a:endParaRPr lang="en-US" sz="1000" kern="1200" baseline="0" dirty="0" smtClean="0">
              <a:solidFill>
                <a:schemeClr val="tx1"/>
              </a:solidFill>
              <a:latin typeface="Arial" pitchFamily="34" charset="0"/>
              <a:cs typeface="Arial" pitchFamily="34" charset="0"/>
            </a:endParaRPr>
          </a:p>
          <a:p>
            <a:r>
              <a:rPr lang="en-US" sz="1000" kern="1200" dirty="0" smtClean="0">
                <a:solidFill>
                  <a:schemeClr val="tx1"/>
                </a:solidFill>
                <a:latin typeface="Arial" pitchFamily="34" charset="0"/>
                <a:cs typeface="Arial" pitchFamily="34" charset="0"/>
              </a:rPr>
              <a:t>“But, yes, if someone said “Oh I found this,” like someone suggested I watch a TV </a:t>
            </a:r>
            <a:r>
              <a:rPr lang="en-US" sz="1000" kern="1200" dirty="0" err="1" smtClean="0">
                <a:solidFill>
                  <a:schemeClr val="tx1"/>
                </a:solidFill>
                <a:latin typeface="Arial" pitchFamily="34" charset="0"/>
                <a:cs typeface="Arial" pitchFamily="34" charset="0"/>
              </a:rPr>
              <a:t>programme</a:t>
            </a:r>
            <a:r>
              <a:rPr lang="en-US" sz="1000" kern="1200" dirty="0" smtClean="0">
                <a:solidFill>
                  <a:schemeClr val="tx1"/>
                </a:solidFill>
                <a:latin typeface="Arial" pitchFamily="34" charset="0"/>
                <a:cs typeface="Arial" pitchFamily="34" charset="0"/>
              </a:rPr>
              <a:t> the other week, in my RS lesson actually, they’d seen on TV and they’d said “Oh it raised loads of questions about this subject we were doing.” And they said “Oh </a:t>
            </a:r>
            <a:r>
              <a:rPr lang="en-US" sz="1000" kern="1200" dirty="0" err="1" smtClean="0">
                <a:solidFill>
                  <a:schemeClr val="tx1"/>
                </a:solidFill>
                <a:latin typeface="Arial" pitchFamily="34" charset="0"/>
                <a:cs typeface="Arial" pitchFamily="34" charset="0"/>
              </a:rPr>
              <a:t>iPlayer</a:t>
            </a:r>
            <a:r>
              <a:rPr lang="en-US" sz="1000" kern="1200" dirty="0" smtClean="0">
                <a:solidFill>
                  <a:schemeClr val="tx1"/>
                </a:solidFill>
                <a:latin typeface="Arial" pitchFamily="34" charset="0"/>
                <a:cs typeface="Arial" pitchFamily="34" charset="0"/>
              </a:rPr>
              <a:t> it.” So I went home and watched it because it sounded interesting and sounded like it was useful, so.” (</a:t>
            </a:r>
            <a:r>
              <a:rPr lang="en-US" sz="1000" i="1" kern="1200" dirty="0" smtClean="0">
                <a:solidFill>
                  <a:schemeClr val="tx1"/>
                </a:solidFill>
                <a:latin typeface="Arial" pitchFamily="34" charset="0"/>
                <a:cs typeface="Arial" pitchFamily="34" charset="0"/>
              </a:rPr>
              <a:t>Digital Visitors and Residents</a:t>
            </a:r>
            <a:r>
              <a:rPr lang="en-US" sz="1000" kern="1200" dirty="0" smtClean="0">
                <a:solidFill>
                  <a:schemeClr val="tx1"/>
                </a:solidFill>
                <a:latin typeface="Arial" pitchFamily="34" charset="0"/>
                <a:cs typeface="Arial" pitchFamily="34" charset="0"/>
              </a:rPr>
              <a:t>, UKS2, Female, Age 17, Secondary Student) Emerging</a:t>
            </a:r>
          </a:p>
          <a:p>
            <a:endParaRPr lang="en-US" sz="1000" kern="1200" dirty="0" smtClean="0">
              <a:solidFill>
                <a:schemeClr val="tx1"/>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dirty="0" smtClean="0">
                <a:solidFill>
                  <a:schemeClr val="tx1"/>
                </a:solidFill>
                <a:latin typeface="Arial" pitchFamily="34" charset="0"/>
                <a:cs typeface="Arial" pitchFamily="34" charset="0"/>
              </a:rPr>
              <a:t>“Like ABC, Fox.  I like to actually, I follow up on a few shows actually, like ‘House’ and ‘Castle’.” (</a:t>
            </a:r>
            <a:r>
              <a:rPr lang="en-US" sz="1000" i="1" kern="1200" dirty="0" smtClean="0">
                <a:solidFill>
                  <a:schemeClr val="tx1"/>
                </a:solidFill>
                <a:latin typeface="Arial" pitchFamily="34" charset="0"/>
                <a:cs typeface="Arial" pitchFamily="34" charset="0"/>
              </a:rPr>
              <a:t>Digital Visitors and Residents</a:t>
            </a:r>
            <a:r>
              <a:rPr lang="en-US" sz="1000" kern="1200" dirty="0" smtClean="0">
                <a:solidFill>
                  <a:schemeClr val="tx1"/>
                </a:solidFill>
                <a:latin typeface="Arial" pitchFamily="34" charset="0"/>
                <a:cs typeface="Arial" pitchFamily="34" charset="0"/>
              </a:rPr>
              <a:t>, USU2, Female, Age 19,</a:t>
            </a:r>
            <a:r>
              <a:rPr lang="en-US" sz="1000" kern="1200" baseline="0" dirty="0" smtClean="0">
                <a:solidFill>
                  <a:schemeClr val="tx1"/>
                </a:solidFill>
                <a:latin typeface="Arial" pitchFamily="34" charset="0"/>
                <a:cs typeface="Arial" pitchFamily="34" charset="0"/>
              </a:rPr>
              <a:t> Electrical Engineering</a:t>
            </a:r>
            <a:r>
              <a:rPr lang="en-US" sz="1000" kern="1200" dirty="0" smtClean="0">
                <a:solidFill>
                  <a:schemeClr val="tx1"/>
                </a:solidFill>
                <a:latin typeface="Arial" pitchFamily="34" charset="0"/>
                <a:cs typeface="Arial" pitchFamily="34" charset="0"/>
              </a:rPr>
              <a:t>) Emerging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kern="1200" dirty="0" smtClean="0">
              <a:solidFill>
                <a:schemeClr val="tx1"/>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dirty="0" smtClean="0">
                <a:solidFill>
                  <a:schemeClr val="tx1"/>
                </a:solidFill>
                <a:latin typeface="Arial" pitchFamily="34" charset="0"/>
                <a:cs typeface="Arial" pitchFamily="34" charset="0"/>
              </a:rPr>
              <a:t> </a:t>
            </a:r>
          </a:p>
          <a:p>
            <a:endParaRPr lang="en-US" sz="10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931E8577-7E78-41DF-96AC-A776B0057BBB}" type="slidenum">
              <a:rPr lang="en-US" smtClean="0"/>
              <a:pPr/>
              <a:t>24</a:t>
            </a:fld>
            <a:endParaRPr lang="en-US"/>
          </a:p>
        </p:txBody>
      </p:sp>
    </p:spTree>
    <p:extLst>
      <p:ext uri="{BB962C8B-B14F-4D97-AF65-F5344CB8AC3E}">
        <p14:creationId xmlns="" xmlns:p14="http://schemas.microsoft.com/office/powerpoint/2010/main" val="24468086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4800" y="4343400"/>
            <a:ext cx="6248400" cy="4495800"/>
          </a:xfrm>
        </p:spPr>
        <p:txBody>
          <a:bodyPr>
            <a:noAutofit/>
          </a:bodyPr>
          <a:lstStyle/>
          <a:p>
            <a:r>
              <a:rPr lang="en-US" sz="1400" dirty="0" smtClean="0">
                <a:latin typeface="Arial" pitchFamily="34" charset="0"/>
                <a:cs typeface="Arial" pitchFamily="34" charset="0"/>
              </a:rPr>
              <a:t>Image: </a:t>
            </a:r>
            <a:r>
              <a:rPr lang="en-US" sz="1400" dirty="0" smtClean="0">
                <a:latin typeface="Arial" pitchFamily="34" charset="0"/>
                <a:cs typeface="Arial" pitchFamily="34" charset="0"/>
                <a:hlinkClick r:id="rId3"/>
              </a:rPr>
              <a:t>http://www.flickr.com/photos/nikonvscanon/1750671901/</a:t>
            </a:r>
            <a:endParaRPr lang="en-US" sz="1400" dirty="0" smtClean="0">
              <a:latin typeface="Arial" pitchFamily="34" charset="0"/>
              <a:cs typeface="Arial" pitchFamily="34" charset="0"/>
            </a:endParaRPr>
          </a:p>
          <a:p>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“Like, if two of them say the same thing then that must be right.”  (</a:t>
            </a:r>
            <a:r>
              <a:rPr lang="en-US" sz="1400" i="1" dirty="0" smtClean="0">
                <a:latin typeface="Arial" pitchFamily="34" charset="0"/>
                <a:cs typeface="Arial" pitchFamily="34" charset="0"/>
              </a:rPr>
              <a:t>Digital Visitors and Residents</a:t>
            </a:r>
            <a:r>
              <a:rPr lang="en-US" sz="1400" dirty="0" smtClean="0">
                <a:latin typeface="Arial" pitchFamily="34" charset="0"/>
                <a:cs typeface="Arial" pitchFamily="34" charset="0"/>
              </a:rPr>
              <a:t>,</a:t>
            </a:r>
            <a:r>
              <a:rPr lang="en-US" sz="1400" baseline="0" dirty="0" smtClean="0">
                <a:latin typeface="Arial" pitchFamily="34" charset="0"/>
                <a:cs typeface="Arial" pitchFamily="34" charset="0"/>
              </a:rPr>
              <a:t> </a:t>
            </a:r>
            <a:r>
              <a:rPr lang="en-US" sz="1400" dirty="0" smtClean="0">
                <a:latin typeface="Arial" pitchFamily="34" charset="0"/>
                <a:cs typeface="Arial" pitchFamily="34" charset="0"/>
              </a:rPr>
              <a:t>USS4, Emerging, Male, Age 17, High School Student)</a:t>
            </a:r>
          </a:p>
          <a:p>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AE921901-2D7D-404F-83CF-0310337D82A5}" type="slidenum">
              <a:rPr lang="en-US" smtClean="0"/>
              <a:pPr/>
              <a:t>25</a:t>
            </a:fld>
            <a:endParaRPr lang="en-US" dirty="0"/>
          </a:p>
        </p:txBody>
      </p:sp>
    </p:spTree>
    <p:extLst>
      <p:ext uri="{BB962C8B-B14F-4D97-AF65-F5344CB8AC3E}">
        <p14:creationId xmlns="" xmlns:p14="http://schemas.microsoft.com/office/powerpoint/2010/main" val="23725071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195263"/>
            <a:ext cx="4570413" cy="3429000"/>
          </a:xfrm>
        </p:spPr>
      </p:sp>
      <p:sp>
        <p:nvSpPr>
          <p:cNvPr id="3" name="Notes Placeholder 2"/>
          <p:cNvSpPr>
            <a:spLocks noGrp="1"/>
          </p:cNvSpPr>
          <p:nvPr>
            <p:ph type="body" idx="1"/>
          </p:nvPr>
        </p:nvSpPr>
        <p:spPr>
          <a:xfrm>
            <a:off x="0" y="3792461"/>
            <a:ext cx="6858000" cy="4970539"/>
          </a:xfrm>
        </p:spPr>
        <p:txBody>
          <a:bodyPr>
            <a:noAutofit/>
          </a:bodyPr>
          <a:lstStyle/>
          <a:p>
            <a:r>
              <a:rPr lang="en-GB" sz="900" dirty="0" smtClean="0">
                <a:latin typeface="Arial" pitchFamily="34" charset="0"/>
                <a:cs typeface="Arial" pitchFamily="34" charset="0"/>
              </a:rPr>
              <a:t>Image : </a:t>
            </a:r>
            <a:r>
              <a:rPr lang="en-GB" sz="900" dirty="0" smtClean="0">
                <a:latin typeface="Arial" pitchFamily="34" charset="0"/>
                <a:cs typeface="Arial" pitchFamily="34" charset="0"/>
                <a:hlinkClick r:id="rId3"/>
              </a:rPr>
              <a:t>http://wellnesslawyer.com/2012/11/14/wellness-by-convenience/</a:t>
            </a:r>
            <a:endParaRPr lang="en-GB" sz="900" dirty="0" smtClean="0">
              <a:latin typeface="Arial" pitchFamily="34" charset="0"/>
              <a:cs typeface="Arial" pitchFamily="34" charset="0"/>
            </a:endParaRPr>
          </a:p>
          <a:p>
            <a:r>
              <a:rPr lang="en-GB" sz="900" b="1" dirty="0" smtClean="0">
                <a:latin typeface="Arial" pitchFamily="34" charset="0"/>
                <a:cs typeface="Arial" pitchFamily="34" charset="0"/>
              </a:rPr>
              <a:t>Convenience:</a:t>
            </a:r>
          </a:p>
          <a:p>
            <a:r>
              <a:rPr lang="en-GB" sz="900" dirty="0" smtClean="0">
                <a:latin typeface="Arial" pitchFamily="34" charset="0"/>
                <a:cs typeface="Arial" pitchFamily="34" charset="0"/>
              </a:rPr>
              <a:t>-Finding information online is not directly equated with the quality of that information.</a:t>
            </a:r>
          </a:p>
          <a:p>
            <a:pPr defTabSz="448102">
              <a:defRPr/>
            </a:pPr>
            <a:r>
              <a:rPr lang="en-GB" sz="900" dirty="0" smtClean="0">
                <a:latin typeface="Arial" pitchFamily="34" charset="0"/>
                <a:cs typeface="Arial" pitchFamily="34" charset="0"/>
              </a:rPr>
              <a:t>-</a:t>
            </a:r>
            <a:r>
              <a:rPr lang="en-US" sz="900" dirty="0" smtClean="0">
                <a:latin typeface="Arial" pitchFamily="34" charset="0"/>
                <a:cs typeface="Arial" pitchFamily="34" charset="0"/>
              </a:rPr>
              <a:t>Time is related to convenience which is a recurring theme in information-seeking behavior research. </a:t>
            </a:r>
          </a:p>
          <a:p>
            <a:pPr defTabSz="448102">
              <a:defRPr/>
            </a:pPr>
            <a:endParaRPr lang="en-US" sz="900" dirty="0" smtClean="0">
              <a:latin typeface="Arial" pitchFamily="34" charset="0"/>
              <a:cs typeface="Arial" pitchFamily="34" charset="0"/>
            </a:endParaRPr>
          </a:p>
          <a:p>
            <a:pPr marL="448102" indent="-448102"/>
            <a:r>
              <a:rPr lang="en-US" sz="900" dirty="0" smtClean="0">
                <a:latin typeface="Arial" pitchFamily="34" charset="0"/>
                <a:cs typeface="Arial" pitchFamily="34" charset="0"/>
              </a:rPr>
              <a:t>Connaway, L. S., Dickey, T. J., &amp; Radford, M. L. (2011). “If it is too inconvenient I’m not going after it:” Convenience as a critical factor in information-seeking behaviors. </a:t>
            </a:r>
            <a:r>
              <a:rPr lang="en-US" sz="900" i="1" dirty="0" smtClean="0">
                <a:latin typeface="Arial" pitchFamily="34" charset="0"/>
                <a:cs typeface="Arial" pitchFamily="34" charset="0"/>
              </a:rPr>
              <a:t>Library &amp; Information Science Research, </a:t>
            </a:r>
            <a:r>
              <a:rPr lang="en-US" sz="900" dirty="0" smtClean="0">
                <a:latin typeface="Arial" pitchFamily="34" charset="0"/>
                <a:cs typeface="Arial" pitchFamily="34" charset="0"/>
              </a:rPr>
              <a:t>33(3), 179-190.  </a:t>
            </a:r>
          </a:p>
          <a:p>
            <a:pPr marL="448102" indent="-448102"/>
            <a:endParaRPr lang="en-US" sz="900" dirty="0" smtClean="0">
              <a:latin typeface="Arial" pitchFamily="34" charset="0"/>
              <a:cs typeface="Arial" pitchFamily="34" charset="0"/>
            </a:endParaRPr>
          </a:p>
          <a:p>
            <a:pPr marL="448102" indent="-448102"/>
            <a:r>
              <a:rPr lang="en-US" sz="900" dirty="0" smtClean="0">
                <a:latin typeface="Arial" pitchFamily="34" charset="0"/>
                <a:cs typeface="Arial" pitchFamily="34" charset="0"/>
              </a:rPr>
              <a:t>Connaway, L. S., White, D., Lanclos,</a:t>
            </a:r>
            <a:r>
              <a:rPr lang="en-US" sz="900" baseline="0" dirty="0" smtClean="0">
                <a:latin typeface="Arial" pitchFamily="34" charset="0"/>
                <a:cs typeface="Arial" pitchFamily="34" charset="0"/>
              </a:rPr>
              <a:t> D., &amp;</a:t>
            </a:r>
            <a:r>
              <a:rPr lang="en-US" sz="900" dirty="0" smtClean="0">
                <a:latin typeface="Arial" pitchFamily="34" charset="0"/>
                <a:cs typeface="Arial" pitchFamily="34" charset="0"/>
              </a:rPr>
              <a:t> Le Cornu, A. (2013). Visitors and residents: What motivates engagement with the digital information environment? </a:t>
            </a:r>
            <a:r>
              <a:rPr lang="en-US" sz="900" i="1" dirty="0" smtClean="0">
                <a:latin typeface="Arial" pitchFamily="34" charset="0"/>
                <a:cs typeface="Arial" pitchFamily="34" charset="0"/>
              </a:rPr>
              <a:t>Information Research,</a:t>
            </a:r>
            <a:r>
              <a:rPr lang="en-US" sz="900" dirty="0" smtClean="0">
                <a:latin typeface="Arial" pitchFamily="34" charset="0"/>
                <a:cs typeface="Arial" pitchFamily="34" charset="0"/>
              </a:rPr>
              <a:t> 18(1). Retrieved from </a:t>
            </a:r>
            <a:r>
              <a:rPr lang="en-US" sz="900" u="sng" dirty="0" smtClean="0">
                <a:latin typeface="Arial" pitchFamily="34" charset="0"/>
                <a:cs typeface="Arial" pitchFamily="34" charset="0"/>
                <a:hlinkClick r:id="rId4"/>
              </a:rPr>
              <a:t>http://informationr.net/ir/18-1/infres181.html</a:t>
            </a:r>
            <a:endParaRPr lang="en-US" sz="900" dirty="0" smtClean="0">
              <a:latin typeface="Arial" pitchFamily="34" charset="0"/>
              <a:cs typeface="Arial" pitchFamily="34" charset="0"/>
            </a:endParaRPr>
          </a:p>
          <a:p>
            <a:pPr defTabSz="448102">
              <a:defRPr/>
            </a:pPr>
            <a:endParaRPr lang="en-US" sz="900" dirty="0" smtClean="0">
              <a:latin typeface="Arial" pitchFamily="34" charset="0"/>
              <a:cs typeface="Arial" pitchFamily="34" charset="0"/>
            </a:endParaRPr>
          </a:p>
          <a:p>
            <a:pPr marL="228600" marR="0" indent="-228600">
              <a:lnSpc>
                <a:spcPct val="115000"/>
              </a:lnSpc>
              <a:spcBef>
                <a:spcPts val="0"/>
              </a:spcBef>
              <a:spcAft>
                <a:spcPts val="0"/>
              </a:spcAft>
              <a:buNone/>
            </a:pPr>
            <a:r>
              <a:rPr lang="en-US" sz="900" dirty="0" smtClean="0">
                <a:solidFill>
                  <a:schemeClr val="tx1"/>
                </a:solidFill>
                <a:latin typeface="Arial" pitchFamily="34" charset="0"/>
                <a:ea typeface="Calibri"/>
                <a:cs typeface="Arial" pitchFamily="34" charset="0"/>
              </a:rPr>
              <a:t>Connaway, L. S, Lanclos, D., &amp; Hood, E. M. (2013b). “I find Google a lot easier than going to the library website.” Imagine ways to innovate and inspire students to use the academic library. </a:t>
            </a:r>
            <a:r>
              <a:rPr lang="en-US" sz="900" i="1" dirty="0" smtClean="0">
                <a:solidFill>
                  <a:schemeClr val="tx1"/>
                </a:solidFill>
                <a:latin typeface="Arial" pitchFamily="34" charset="0"/>
                <a:ea typeface="Calibri"/>
                <a:cs typeface="Arial" pitchFamily="34" charset="0"/>
              </a:rPr>
              <a:t>Proceedings of the Association of College &amp; Research Libraries (ACRL) 2013 conference, April 10-13, 2013, Indianapolis, IN, </a:t>
            </a:r>
            <a:r>
              <a:rPr lang="en-US" sz="900" dirty="0" smtClean="0">
                <a:solidFill>
                  <a:schemeClr val="tx1"/>
                </a:solidFill>
                <a:latin typeface="Arial" pitchFamily="34" charset="0"/>
                <a:ea typeface="Calibri"/>
                <a:cs typeface="Arial" pitchFamily="34" charset="0"/>
              </a:rPr>
              <a:t>2013. Retrieved from </a:t>
            </a:r>
            <a:r>
              <a:rPr lang="en-US" sz="900" u="sng" dirty="0" smtClean="0">
                <a:solidFill>
                  <a:schemeClr val="tx1"/>
                </a:solidFill>
                <a:latin typeface="Arial" pitchFamily="34" charset="0"/>
                <a:ea typeface="Calibri"/>
                <a:cs typeface="Arial" pitchFamily="34" charset="0"/>
                <a:hlinkClick r:id="rId5"/>
              </a:rPr>
              <a:t>http://www.ala.org/acrl/sites/ala.org.acrl/files/content/conferences/confsandpreconfs/2013/papers/Connaway_Google.pdf</a:t>
            </a:r>
            <a:endParaRPr lang="en-US" sz="900" u="sng" dirty="0" smtClean="0">
              <a:solidFill>
                <a:schemeClr val="tx1"/>
              </a:solidFill>
              <a:latin typeface="Arial" pitchFamily="34" charset="0"/>
              <a:ea typeface="Calibri"/>
              <a:cs typeface="Arial" pitchFamily="34" charset="0"/>
            </a:endParaRPr>
          </a:p>
          <a:p>
            <a:pPr defTabSz="448102">
              <a:defRPr/>
            </a:pPr>
            <a:endParaRPr lang="en-US" sz="900" dirty="0" smtClean="0">
              <a:latin typeface="Arial" pitchFamily="34" charset="0"/>
              <a:cs typeface="Arial" pitchFamily="34" charset="0"/>
            </a:endParaRPr>
          </a:p>
          <a:p>
            <a:pPr defTabSz="448102">
              <a:defRPr/>
            </a:pPr>
            <a:r>
              <a:rPr lang="en-US" sz="900" dirty="0" smtClean="0">
                <a:latin typeface="Arial" pitchFamily="34" charset="0"/>
                <a:cs typeface="Arial" pitchFamily="34" charset="0"/>
              </a:rPr>
              <a:t>-Convenience can be either physical or virtual, based on the context and situation at the time of need.</a:t>
            </a:r>
          </a:p>
          <a:p>
            <a:r>
              <a:rPr lang="en-US" sz="900" dirty="0" smtClean="0">
                <a:latin typeface="Arial" pitchFamily="34" charset="0"/>
                <a:cs typeface="Arial" pitchFamily="34" charset="0"/>
              </a:rPr>
              <a:t>-“Convenience is a situational criterion in people’s choices and actions during all stages of the information-seeking process.”</a:t>
            </a:r>
          </a:p>
          <a:p>
            <a:r>
              <a:rPr lang="en-US" sz="900" dirty="0" smtClean="0">
                <a:latin typeface="Arial" pitchFamily="34" charset="0"/>
                <a:cs typeface="Arial" pitchFamily="34" charset="0"/>
              </a:rPr>
              <a:t>-The concept of convenience can include their choice of an information source (including physical and electronic formats), their satisfaction with the source and its ease of use, and their time horizon in information seeking.</a:t>
            </a:r>
          </a:p>
          <a:p>
            <a:endParaRPr lang="en-US" sz="900" dirty="0" smtClean="0">
              <a:latin typeface="Arial" pitchFamily="34" charset="0"/>
              <a:cs typeface="Arial" pitchFamily="34" charset="0"/>
            </a:endParaRPr>
          </a:p>
          <a:p>
            <a:pPr marL="448102" indent="-448102"/>
            <a:r>
              <a:rPr lang="en-US" sz="900" dirty="0" smtClean="0">
                <a:latin typeface="Arial" pitchFamily="34" charset="0"/>
                <a:cs typeface="Arial" pitchFamily="34" charset="0"/>
              </a:rPr>
              <a:t>Case, D. O. (2012). </a:t>
            </a:r>
            <a:r>
              <a:rPr lang="en-US" sz="900" i="1" dirty="0" smtClean="0">
                <a:latin typeface="Arial" pitchFamily="34" charset="0"/>
                <a:cs typeface="Arial" pitchFamily="34" charset="0"/>
              </a:rPr>
              <a:t>Looking for information: A survey of research on information seeking, needs, and behavior.</a:t>
            </a:r>
            <a:r>
              <a:rPr lang="en-US" sz="900" dirty="0" smtClean="0">
                <a:latin typeface="Arial" pitchFamily="34" charset="0"/>
                <a:cs typeface="Arial" pitchFamily="34" charset="0"/>
              </a:rPr>
              <a:t> Bingley: Emerald. </a:t>
            </a:r>
          </a:p>
          <a:p>
            <a:endParaRPr lang="en-US" sz="900" dirty="0" smtClean="0">
              <a:latin typeface="Arial" pitchFamily="34" charset="0"/>
              <a:cs typeface="Arial" pitchFamily="34" charset="0"/>
            </a:endParaRPr>
          </a:p>
          <a:p>
            <a:r>
              <a:rPr lang="en-US" sz="900" dirty="0" smtClean="0">
                <a:latin typeface="Arial" pitchFamily="34" charset="0"/>
                <a:cs typeface="Arial" pitchFamily="34" charset="0"/>
              </a:rPr>
              <a:t>“…convenience/ease of use were frequently mentioned by participants in all educational stages, authority/legitimacy is consistently discussed by last year high school/secondary school and first-year college/university student (Emerging stage) participants, decreasing for the third- and fourth-year college and university student (Establishing stage) participants, then increasing with the graduate/postgraduate and doctoral student (Embedding stage) and faculty, scholars, and life-long learner (Experiencing stage) participants” </a:t>
            </a:r>
            <a:r>
              <a:rPr lang="en-US" sz="900" dirty="0" smtClean="0">
                <a:latin typeface="Arial" pitchFamily="34" charset="0"/>
                <a:ea typeface="Times New Roman"/>
                <a:cs typeface="Arial" pitchFamily="34" charset="0"/>
              </a:rPr>
              <a:t>(Connaway, Lanclos, Hood 2013a, 12). </a:t>
            </a:r>
          </a:p>
          <a:p>
            <a:pPr defTabSz="448102">
              <a:defRPr/>
            </a:pPr>
            <a:endParaRPr lang="en-US" sz="900" dirty="0" smtClean="0">
              <a:latin typeface="Arial" pitchFamily="34" charset="0"/>
              <a:cs typeface="Arial" pitchFamily="34" charset="0"/>
            </a:endParaRPr>
          </a:p>
          <a:p>
            <a:r>
              <a:rPr lang="en-US" sz="900" kern="1200" dirty="0" smtClean="0">
                <a:solidFill>
                  <a:schemeClr val="tx1"/>
                </a:solidFill>
                <a:latin typeface="Arial" pitchFamily="34" charset="0"/>
                <a:cs typeface="Arial" pitchFamily="34" charset="0"/>
              </a:rPr>
              <a:t>Connaway, L. S, Lanclos, D. M., &amp; Hood, E. M. (2013a). “I always stick with the first thing that comes up on Google…” Where people go for information, what they use, and why. </a:t>
            </a:r>
            <a:r>
              <a:rPr lang="en-US" sz="900" i="1" kern="1200" dirty="0" smtClean="0">
                <a:solidFill>
                  <a:schemeClr val="tx1"/>
                </a:solidFill>
                <a:latin typeface="Arial" pitchFamily="34" charset="0"/>
                <a:cs typeface="Arial" pitchFamily="34" charset="0"/>
              </a:rPr>
              <a:t>EDUCAUSE Review Online </a:t>
            </a:r>
            <a:r>
              <a:rPr lang="en-US" sz="900" i="0" kern="1200" dirty="0" smtClean="0">
                <a:solidFill>
                  <a:schemeClr val="tx1"/>
                </a:solidFill>
                <a:latin typeface="Arial" pitchFamily="34" charset="0"/>
                <a:cs typeface="Arial" pitchFamily="34" charset="0"/>
              </a:rPr>
              <a:t>(December 6). </a:t>
            </a:r>
            <a:r>
              <a:rPr lang="en-US" sz="900" kern="1200" dirty="0" smtClean="0">
                <a:solidFill>
                  <a:schemeClr val="tx1"/>
                </a:solidFill>
                <a:latin typeface="Arial" pitchFamily="34" charset="0"/>
                <a:cs typeface="Arial" pitchFamily="34" charset="0"/>
              </a:rPr>
              <a:t>Retrieved from </a:t>
            </a:r>
            <a:r>
              <a:rPr lang="en-US" sz="900" u="sng" kern="1200" dirty="0" smtClean="0">
                <a:solidFill>
                  <a:schemeClr val="tx1"/>
                </a:solidFill>
                <a:latin typeface="Arial" pitchFamily="34" charset="0"/>
                <a:cs typeface="Arial" pitchFamily="34" charset="0"/>
                <a:hlinkClick r:id="rId6"/>
              </a:rPr>
              <a:t>http://www.educause.edu/ero/article/i-always-stick-first-thing-comes-google-where-people-go-information-what-they-use-and-why</a:t>
            </a:r>
            <a:endParaRPr lang="en-US" sz="900" kern="1200" dirty="0" smtClean="0">
              <a:solidFill>
                <a:schemeClr val="tx1"/>
              </a:solidFill>
              <a:latin typeface="Arial" pitchFamily="34" charset="0"/>
              <a:cs typeface="Arial" pitchFamily="34" charset="0"/>
            </a:endParaRPr>
          </a:p>
          <a:p>
            <a:endParaRPr lang="en-GB" sz="900" dirty="0" smtClean="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AE921901-2D7D-404F-83CF-0310337D82A5}" type="slidenum">
              <a:rPr lang="en-US" smtClean="0"/>
              <a:pPr/>
              <a:t>26</a:t>
            </a:fld>
            <a:endParaRPr lang="en-US" dirty="0"/>
          </a:p>
        </p:txBody>
      </p:sp>
    </p:spTree>
    <p:extLst>
      <p:ext uri="{BB962C8B-B14F-4D97-AF65-F5344CB8AC3E}">
        <p14:creationId xmlns="" xmlns:p14="http://schemas.microsoft.com/office/powerpoint/2010/main" val="27420398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304800"/>
            <a:ext cx="4343400" cy="3257550"/>
          </a:xfrm>
        </p:spPr>
      </p:sp>
      <p:sp>
        <p:nvSpPr>
          <p:cNvPr id="3" name="Notes Placeholder 2"/>
          <p:cNvSpPr>
            <a:spLocks noGrp="1"/>
          </p:cNvSpPr>
          <p:nvPr>
            <p:ph type="body" idx="1"/>
          </p:nvPr>
        </p:nvSpPr>
        <p:spPr>
          <a:xfrm>
            <a:off x="380999" y="3657600"/>
            <a:ext cx="5867401" cy="5334000"/>
          </a:xfrm>
        </p:spPr>
        <p:txBody>
          <a:bodyPr>
            <a:noAutofit/>
          </a:bodyPr>
          <a:lstStyle/>
          <a:p>
            <a:r>
              <a:rPr lang="en-US" sz="1400" dirty="0" smtClean="0">
                <a:latin typeface="Arial" pitchFamily="34" charset="0"/>
                <a:cs typeface="Arial" pitchFamily="34" charset="0"/>
              </a:rPr>
              <a:t>Image: </a:t>
            </a:r>
            <a:r>
              <a:rPr lang="en-US" sz="1400" dirty="0" smtClean="0">
                <a:latin typeface="Arial" pitchFamily="34" charset="0"/>
                <a:cs typeface="Arial" pitchFamily="34" charset="0"/>
                <a:hlinkClick r:id="rId3"/>
              </a:rPr>
              <a:t>http://www.flickr.com/photos/dubpics/8685963533/</a:t>
            </a:r>
            <a:endParaRPr lang="en-US" sz="1400" dirty="0" smtClean="0">
              <a:latin typeface="Arial" pitchFamily="34" charset="0"/>
              <a:cs typeface="Arial" pitchFamily="34" charset="0"/>
            </a:endParaRPr>
          </a:p>
          <a:p>
            <a:r>
              <a:rPr lang="en-GB" sz="1400" kern="1200" dirty="0" smtClean="0">
                <a:solidFill>
                  <a:schemeClr val="tx1"/>
                </a:solidFill>
                <a:latin typeface="Arial" pitchFamily="34" charset="0"/>
                <a:cs typeface="Arial" pitchFamily="34" charset="0"/>
              </a:rPr>
              <a:t> </a:t>
            </a:r>
            <a:endParaRPr lang="en-US" sz="1400" kern="1200" dirty="0" smtClean="0">
              <a:solidFill>
                <a:schemeClr val="tx1"/>
              </a:solidFill>
              <a:latin typeface="Arial" pitchFamily="34" charset="0"/>
              <a:cs typeface="Arial" pitchFamily="34" charset="0"/>
            </a:endParaRPr>
          </a:p>
          <a:p>
            <a:r>
              <a:rPr lang="en-US" sz="1400" dirty="0" smtClean="0">
                <a:latin typeface="Arial" pitchFamily="34" charset="0"/>
                <a:cs typeface="Arial" pitchFamily="34" charset="0"/>
              </a:rPr>
              <a:t>“It’s convenience.  It’s the immediacy of it.” (</a:t>
            </a:r>
            <a:r>
              <a:rPr lang="en-US" sz="1400" i="1" dirty="0" smtClean="0">
                <a:latin typeface="Arial" pitchFamily="34" charset="0"/>
                <a:cs typeface="Arial" pitchFamily="34" charset="0"/>
              </a:rPr>
              <a:t>Digital Visitors and Residents</a:t>
            </a:r>
            <a:r>
              <a:rPr lang="en-US" sz="1400" dirty="0" smtClean="0">
                <a:latin typeface="Arial" pitchFamily="34" charset="0"/>
                <a:cs typeface="Arial" pitchFamily="34" charset="0"/>
              </a:rPr>
              <a:t>, UKF3, Male, Age 52, Artist &amp; Technical Support) (referring </a:t>
            </a:r>
            <a:r>
              <a:rPr lang="en-US" sz="1400" smtClean="0">
                <a:latin typeface="Arial" pitchFamily="34" charset="0"/>
                <a:cs typeface="Arial" pitchFamily="34" charset="0"/>
              </a:rPr>
              <a:t>to Google)</a:t>
            </a:r>
            <a:endParaRPr lang="en-US" sz="1400" dirty="0" smtClean="0">
              <a:latin typeface="Arial" pitchFamily="34" charset="0"/>
              <a:cs typeface="Arial" pitchFamily="34" charset="0"/>
            </a:endParaRPr>
          </a:p>
          <a:p>
            <a:endParaRPr lang="en-US" sz="1400" dirty="0" smtClean="0">
              <a:latin typeface="Arial" pitchFamily="34" charset="0"/>
              <a:cs typeface="Arial"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400" kern="1200" dirty="0" smtClean="0">
              <a:solidFill>
                <a:schemeClr val="tx1"/>
              </a:solidFill>
              <a:latin typeface="Arial" pitchFamily="34" charset="0"/>
              <a:cs typeface="Arial" pitchFamily="34" charset="0"/>
            </a:endParaRPr>
          </a:p>
          <a:p>
            <a:endParaRPr lang="en-US" sz="1400"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27</a:t>
            </a:fld>
            <a:endParaRPr lang="en-US" dirty="0"/>
          </a:p>
        </p:txBody>
      </p:sp>
    </p:spTree>
    <p:extLst>
      <p:ext uri="{BB962C8B-B14F-4D97-AF65-F5344CB8AC3E}">
        <p14:creationId xmlns="" xmlns:p14="http://schemas.microsoft.com/office/powerpoint/2010/main" val="7248037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52400" y="4189413"/>
            <a:ext cx="6477000" cy="4649787"/>
          </a:xfrm>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As shown, Email was</a:t>
            </a:r>
            <a:r>
              <a:rPr lang="en-US" sz="1400" baseline="0" dirty="0" smtClean="0">
                <a:latin typeface="Arial" pitchFamily="34" charset="0"/>
                <a:cs typeface="Arial" pitchFamily="34" charset="0"/>
              </a:rPr>
              <a:t> mentioned at a much higher rate than other means of contact. </a:t>
            </a:r>
            <a:endParaRPr lang="en-US" sz="1400" dirty="0" smtClean="0">
              <a:latin typeface="Arial" pitchFamily="34" charset="0"/>
              <a:cs typeface="Arial" pitchFamily="34" charset="0"/>
            </a:endParaRPr>
          </a:p>
          <a:p>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Contact and Educational Stages: Interviews</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latin typeface="Arial" pitchFamily="34" charset="0"/>
                <a:cs typeface="Arial" pitchFamily="34" charset="0"/>
              </a:rPr>
              <a:t>Email: Emerging 60%, Establishing 100%, Embedding 100%, Experiencing 100%</a:t>
            </a:r>
          </a:p>
          <a:p>
            <a:r>
              <a:rPr lang="en-US" sz="1400" dirty="0" smtClean="0">
                <a:latin typeface="Arial" pitchFamily="34" charset="0"/>
                <a:cs typeface="Arial" pitchFamily="34" charset="0"/>
              </a:rPr>
              <a:t>Texting: Emerging 84%, Establishing 80%, Embedding 70%, Experiencing 50%</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latin typeface="Arial" pitchFamily="34" charset="0"/>
                <a:cs typeface="Arial" pitchFamily="34" charset="0"/>
              </a:rPr>
              <a:t>Phone Calls: Emerging 77%, Establishing 90%, Embedding 70%, Experiencing 70%</a:t>
            </a:r>
          </a:p>
          <a:p>
            <a:r>
              <a:rPr lang="en-US" sz="1400" dirty="0" smtClean="0">
                <a:latin typeface="Arial" pitchFamily="34" charset="0"/>
                <a:cs typeface="Arial" pitchFamily="34" charset="0"/>
              </a:rPr>
              <a:t>Face-to-Face:</a:t>
            </a:r>
            <a:r>
              <a:rPr lang="en-US" sz="1400" baseline="0" dirty="0" smtClean="0">
                <a:latin typeface="Arial" pitchFamily="34" charset="0"/>
                <a:cs typeface="Arial" pitchFamily="34" charset="0"/>
              </a:rPr>
              <a:t> Emerging 60%, Establishing 60%, Embedding 40%, Experiencing 70%</a:t>
            </a:r>
          </a:p>
          <a:p>
            <a:endParaRPr lang="en-US" sz="1400" baseline="0" dirty="0" smtClean="0">
              <a:latin typeface="Arial" pitchFamily="34" charset="0"/>
              <a:cs typeface="Arial" pitchFamily="34" charset="0"/>
            </a:endParaRPr>
          </a:p>
          <a:p>
            <a:endParaRPr lang="en-US" sz="1400" kern="1200" baseline="0" dirty="0" smtClean="0">
              <a:solidFill>
                <a:schemeClr val="tx1"/>
              </a:solidFill>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AE921901-2D7D-404F-83CF-0310337D82A5}" type="slidenum">
              <a:rPr lang="en-US" smtClean="0"/>
              <a:pPr/>
              <a:t>28</a:t>
            </a:fld>
            <a:endParaRPr lang="en-US" dirty="0"/>
          </a:p>
        </p:txBody>
      </p:sp>
    </p:spTree>
    <p:extLst>
      <p:ext uri="{BB962C8B-B14F-4D97-AF65-F5344CB8AC3E}">
        <p14:creationId xmlns="" xmlns:p14="http://schemas.microsoft.com/office/powerpoint/2010/main" val="28305741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0" y="4343400"/>
            <a:ext cx="6400800" cy="4114800"/>
          </a:xfrm>
        </p:spPr>
        <p:txBody>
          <a:bodyPr>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400" kern="1200" dirty="0" smtClean="0">
                <a:solidFill>
                  <a:schemeClr val="tx1"/>
                </a:solidFill>
                <a:latin typeface="Arial" pitchFamily="34" charset="0"/>
                <a:ea typeface="+mn-ea"/>
                <a:cs typeface="Arial" pitchFamily="34" charset="0"/>
              </a:rPr>
              <a:t>Image: </a:t>
            </a:r>
            <a:r>
              <a:rPr lang="en-GB" sz="1400" kern="1200" dirty="0" smtClean="0">
                <a:solidFill>
                  <a:schemeClr val="tx1"/>
                </a:solidFill>
                <a:latin typeface="Arial" pitchFamily="34" charset="0"/>
                <a:ea typeface="+mn-ea"/>
                <a:cs typeface="Arial" pitchFamily="34" charset="0"/>
                <a:hlinkClick r:id="rId3"/>
              </a:rPr>
              <a:t>http://www.flickr.com/photos/mangpages/3233581857/</a:t>
            </a:r>
            <a:endParaRPr lang="en-GB" sz="1400" kern="1200" dirty="0" smtClean="0">
              <a:solidFill>
                <a:schemeClr val="tx1"/>
              </a:solidFill>
              <a:latin typeface="Arial" pitchFamily="34" charset="0"/>
              <a:ea typeface="+mn-ea"/>
              <a:cs typeface="Arial" pitchFamily="34" charset="0"/>
            </a:endParaRPr>
          </a:p>
          <a:p>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“But I could probably not live without the computer and, you know, the internet. Because, work, and the emails.” (</a:t>
            </a:r>
            <a:r>
              <a:rPr lang="en-US" sz="1400" i="1" dirty="0" smtClean="0">
                <a:latin typeface="Arial" pitchFamily="34" charset="0"/>
                <a:cs typeface="Arial" pitchFamily="34" charset="0"/>
              </a:rPr>
              <a:t>Digital Visitors and Residents</a:t>
            </a:r>
            <a:r>
              <a:rPr lang="en-US" sz="1400" dirty="0" smtClean="0">
                <a:latin typeface="Arial" pitchFamily="34" charset="0"/>
                <a:cs typeface="Arial" pitchFamily="34" charset="0"/>
              </a:rPr>
              <a:t>, USU2, Emerging, Female, Age 19, Engineering)</a:t>
            </a:r>
          </a:p>
          <a:p>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AE921901-2D7D-404F-83CF-0310337D82A5}" type="slidenum">
              <a:rPr lang="en-US" smtClean="0"/>
              <a:pPr/>
              <a:t>29</a:t>
            </a:fld>
            <a:endParaRPr lang="en-US" dirty="0"/>
          </a:p>
        </p:txBody>
      </p:sp>
    </p:spTree>
    <p:extLst>
      <p:ext uri="{BB962C8B-B14F-4D97-AF65-F5344CB8AC3E}">
        <p14:creationId xmlns="" xmlns:p14="http://schemas.microsoft.com/office/powerpoint/2010/main" val="302492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p:spPr>
        <p:txBody>
          <a:bodyPr/>
          <a:lstStyle/>
          <a:p>
            <a:fld id="{77BE6B28-3545-4EC4-8EDC-735A5E4B2D8C}" type="slidenum">
              <a:rPr lang="en-US" smtClean="0"/>
              <a:pPr/>
              <a:t>3</a:t>
            </a:fld>
            <a:endParaRPr lang="en-US" smtClean="0"/>
          </a:p>
        </p:txBody>
      </p:sp>
      <p:sp>
        <p:nvSpPr>
          <p:cNvPr id="46082" name="Rectangle 2"/>
          <p:cNvSpPr>
            <a:spLocks noGrp="1" noRot="1" noChangeAspect="1" noChangeArrowheads="1" noTextEdit="1"/>
          </p:cNvSpPr>
          <p:nvPr>
            <p:ph type="sldImg"/>
          </p:nvPr>
        </p:nvSpPr>
        <p:spPr>
          <a:xfrm>
            <a:off x="1054100" y="355600"/>
            <a:ext cx="4572000" cy="3429000"/>
          </a:xfrm>
          <a:ln/>
        </p:spPr>
      </p:sp>
      <p:sp>
        <p:nvSpPr>
          <p:cNvPr id="46083" name="Rectangle 3"/>
          <p:cNvSpPr>
            <a:spLocks noGrp="1" noChangeArrowheads="1"/>
          </p:cNvSpPr>
          <p:nvPr>
            <p:ph type="body" idx="1"/>
          </p:nvPr>
        </p:nvSpPr>
        <p:spPr>
          <a:xfrm>
            <a:off x="275421" y="4131325"/>
            <a:ext cx="6430179" cy="4704203"/>
          </a:xfrm>
          <a:noFill/>
          <a:ln/>
        </p:spPr>
        <p:txBody>
          <a:bodyPr>
            <a:noAutofit/>
          </a:bodyPr>
          <a:lstStyle/>
          <a:p>
            <a:pPr eaLnBrk="1" hangingPunct="1"/>
            <a:r>
              <a:rPr lang="en-GB" dirty="0" smtClean="0">
                <a:latin typeface="Arial" pitchFamily="34" charset="0"/>
                <a:cs typeface="Arial" pitchFamily="34" charset="0"/>
              </a:rPr>
              <a:t>Discuss </a:t>
            </a:r>
            <a:r>
              <a:rPr lang="en-GB" dirty="0" err="1" smtClean="0">
                <a:latin typeface="Arial" pitchFamily="34" charset="0"/>
                <a:cs typeface="Arial" pitchFamily="34" charset="0"/>
              </a:rPr>
              <a:t>Prensky</a:t>
            </a:r>
            <a:r>
              <a:rPr lang="en-GB" dirty="0" smtClean="0">
                <a:latin typeface="Arial" pitchFamily="34" charset="0"/>
                <a:cs typeface="Arial" pitchFamily="34" charset="0"/>
              </a:rPr>
              <a:t> and how this is an attempt,</a:t>
            </a:r>
            <a:r>
              <a:rPr lang="en-GB" baseline="0" dirty="0" smtClean="0">
                <a:latin typeface="Arial" pitchFamily="34" charset="0"/>
                <a:cs typeface="Arial" pitchFamily="34" charset="0"/>
              </a:rPr>
              <a:t> started by Dave White, </a:t>
            </a:r>
            <a:r>
              <a:rPr lang="en-GB" dirty="0" smtClean="0">
                <a:latin typeface="Arial" pitchFamily="34" charset="0"/>
                <a:cs typeface="Arial" pitchFamily="34" charset="0"/>
              </a:rPr>
              <a:t>to move away from Native/Immigrant metaphor:</a:t>
            </a:r>
          </a:p>
          <a:p>
            <a:r>
              <a:rPr lang="en-US" dirty="0" smtClean="0">
                <a:latin typeface="Arial" pitchFamily="34" charset="0"/>
                <a:cs typeface="Arial" pitchFamily="34" charset="0"/>
              </a:rPr>
              <a:t>“‘The digital natives/digital immigrants distinction is dead or at least dying’. So proclaims Doug Holton in his </a:t>
            </a:r>
            <a:r>
              <a:rPr lang="en-US" dirty="0" err="1" smtClean="0">
                <a:latin typeface="Arial" pitchFamily="34" charset="0"/>
                <a:cs typeface="Arial" pitchFamily="34" charset="0"/>
              </a:rPr>
              <a:t>blogpost</a:t>
            </a:r>
            <a:r>
              <a:rPr lang="en-US" dirty="0" smtClean="0">
                <a:latin typeface="Arial" pitchFamily="34" charset="0"/>
                <a:cs typeface="Arial" pitchFamily="34" charset="0"/>
              </a:rPr>
              <a:t>. He continues: ‘Unfortunately, the idea is still uncritically accepted even in some journal articles, and perhaps used as an excuse or crutch too often for poor or ineffective teaching practices’. Holton is not alone in his criticism. McKenzie (2007) writes strongly against </a:t>
            </a:r>
            <a:r>
              <a:rPr lang="en-US" dirty="0" err="1" smtClean="0">
                <a:latin typeface="Arial" pitchFamily="34" charset="0"/>
                <a:cs typeface="Arial" pitchFamily="34" charset="0"/>
              </a:rPr>
              <a:t>Prensky’s</a:t>
            </a:r>
            <a:r>
              <a:rPr lang="en-US" dirty="0" smtClean="0">
                <a:latin typeface="Arial" pitchFamily="34" charset="0"/>
                <a:cs typeface="Arial" pitchFamily="34" charset="0"/>
              </a:rPr>
              <a:t> (2001a, b) typology identifying a number of ‘thinly supported claims’, while Kennedy, </a:t>
            </a:r>
            <a:r>
              <a:rPr lang="en-US" i="1" dirty="0" smtClean="0">
                <a:latin typeface="Arial" pitchFamily="34" charset="0"/>
                <a:cs typeface="Arial" pitchFamily="34" charset="0"/>
              </a:rPr>
              <a:t>et al.</a:t>
            </a:r>
            <a:r>
              <a:rPr lang="en-US" dirty="0" smtClean="0">
                <a:latin typeface="Arial" pitchFamily="34" charset="0"/>
                <a:cs typeface="Arial" pitchFamily="34" charset="0"/>
              </a:rPr>
              <a:t> (2010) demonstrate through an empirical research project that </a:t>
            </a:r>
            <a:r>
              <a:rPr lang="en-US" dirty="0" err="1" smtClean="0">
                <a:latin typeface="Arial" pitchFamily="34" charset="0"/>
                <a:cs typeface="Arial" pitchFamily="34" charset="0"/>
              </a:rPr>
              <a:t>Prensky’s</a:t>
            </a:r>
            <a:r>
              <a:rPr lang="en-US" dirty="0" smtClean="0">
                <a:latin typeface="Arial" pitchFamily="34" charset="0"/>
                <a:cs typeface="Arial" pitchFamily="34" charset="0"/>
              </a:rPr>
              <a:t> age–related hypothesis is very much less clear–cut than the Natives and Immigrants dichotomy implies.  Our intention is to propose an alternative, which we have termed ‘Visitors and Residents’.”</a:t>
            </a:r>
          </a:p>
          <a:p>
            <a:endParaRPr lang="en-US" dirty="0" smtClean="0">
              <a:latin typeface="Arial" pitchFamily="34" charset="0"/>
              <a:cs typeface="Arial" pitchFamily="34" charset="0"/>
            </a:endParaRPr>
          </a:p>
          <a:p>
            <a:r>
              <a:rPr lang="en-US" dirty="0" err="1" smtClean="0">
                <a:latin typeface="Arial" pitchFamily="34" charset="0"/>
                <a:cs typeface="Arial" pitchFamily="34" charset="0"/>
              </a:rPr>
              <a:t>Prensky</a:t>
            </a:r>
            <a:r>
              <a:rPr lang="en-US" dirty="0" smtClean="0">
                <a:latin typeface="Arial" pitchFamily="34" charset="0"/>
                <a:cs typeface="Arial" pitchFamily="34" charset="0"/>
              </a:rPr>
              <a:t>, M. (2001a). Digital natives, digital immigrants. </a:t>
            </a:r>
            <a:r>
              <a:rPr lang="en-US" i="1" dirty="0" smtClean="0">
                <a:latin typeface="Arial" pitchFamily="34" charset="0"/>
                <a:cs typeface="Arial" pitchFamily="34" charset="0"/>
              </a:rPr>
              <a:t>On the Horizon,</a:t>
            </a:r>
            <a:r>
              <a:rPr lang="en-US" dirty="0" smtClean="0">
                <a:latin typeface="Arial" pitchFamily="34" charset="0"/>
                <a:cs typeface="Arial" pitchFamily="34" charset="0"/>
              </a:rPr>
              <a:t> </a:t>
            </a:r>
            <a:r>
              <a:rPr lang="en-US" i="1" dirty="0" smtClean="0">
                <a:latin typeface="Arial" pitchFamily="34" charset="0"/>
                <a:cs typeface="Arial" pitchFamily="34" charset="0"/>
              </a:rPr>
              <a:t>9</a:t>
            </a:r>
            <a:r>
              <a:rPr lang="en-US" dirty="0" smtClean="0">
                <a:latin typeface="Arial" pitchFamily="34" charset="0"/>
                <a:cs typeface="Arial" pitchFamily="34" charset="0"/>
              </a:rPr>
              <a:t>(5). Retrieved from </a:t>
            </a:r>
            <a:r>
              <a:rPr lang="en-US" u="sng" dirty="0" smtClean="0">
                <a:latin typeface="Arial" pitchFamily="34" charset="0"/>
                <a:cs typeface="Arial" pitchFamily="34" charset="0"/>
                <a:hlinkClick r:id="rId3"/>
              </a:rPr>
              <a:t>http://www.marcprensky.com/writing/Prensky%20-%20Digital%20Natives,%20Digital%20Immigrants%20-%20Part1.pdf</a:t>
            </a:r>
            <a:endParaRPr lang="en-US" dirty="0" smtClean="0">
              <a:latin typeface="Arial" pitchFamily="34" charset="0"/>
              <a:cs typeface="Arial" pitchFamily="34" charset="0"/>
            </a:endParaRPr>
          </a:p>
          <a:p>
            <a:r>
              <a:rPr lang="en-US" dirty="0" smtClean="0">
                <a:latin typeface="Arial" pitchFamily="34" charset="0"/>
                <a:cs typeface="Arial" pitchFamily="34" charset="0"/>
              </a:rPr>
              <a:t> </a:t>
            </a:r>
          </a:p>
          <a:p>
            <a:r>
              <a:rPr lang="en-US" dirty="0" err="1" smtClean="0">
                <a:latin typeface="Arial" pitchFamily="34" charset="0"/>
                <a:cs typeface="Arial" pitchFamily="34" charset="0"/>
              </a:rPr>
              <a:t>Prensky</a:t>
            </a:r>
            <a:r>
              <a:rPr lang="en-US" dirty="0" smtClean="0">
                <a:latin typeface="Arial" pitchFamily="34" charset="0"/>
                <a:cs typeface="Arial" pitchFamily="34" charset="0"/>
              </a:rPr>
              <a:t>, M. (2001b). Do they really think differently? </a:t>
            </a:r>
            <a:r>
              <a:rPr lang="en-US" i="1" dirty="0" smtClean="0">
                <a:latin typeface="Arial" pitchFamily="34" charset="0"/>
                <a:cs typeface="Arial" pitchFamily="34" charset="0"/>
              </a:rPr>
              <a:t>On the Horizon,</a:t>
            </a:r>
            <a:r>
              <a:rPr lang="en-US" dirty="0" smtClean="0">
                <a:latin typeface="Arial" pitchFamily="34" charset="0"/>
                <a:cs typeface="Arial" pitchFamily="34" charset="0"/>
              </a:rPr>
              <a:t> </a:t>
            </a:r>
            <a:r>
              <a:rPr lang="en-US" i="1" dirty="0" smtClean="0">
                <a:latin typeface="Arial" pitchFamily="34" charset="0"/>
                <a:cs typeface="Arial" pitchFamily="34" charset="0"/>
              </a:rPr>
              <a:t>9</a:t>
            </a:r>
            <a:r>
              <a:rPr lang="en-US" dirty="0" smtClean="0">
                <a:latin typeface="Arial" pitchFamily="34" charset="0"/>
                <a:cs typeface="Arial" pitchFamily="34" charset="0"/>
              </a:rPr>
              <a:t>(5). Retrieved from </a:t>
            </a:r>
            <a:r>
              <a:rPr lang="en-US" u="sng" dirty="0" smtClean="0">
                <a:latin typeface="Arial" pitchFamily="34" charset="0"/>
                <a:cs typeface="Arial" pitchFamily="34" charset="0"/>
                <a:hlinkClick r:id="rId4"/>
              </a:rPr>
              <a:t>http://www.marcprensky.com/writing/Prensky%20-%20Digital%20Natives,%20Digital%20Immigrants%20-%20Part2.pdf</a:t>
            </a:r>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r>
              <a:rPr lang="en-US" dirty="0" smtClean="0">
                <a:latin typeface="Arial" pitchFamily="34" charset="0"/>
                <a:cs typeface="Arial" pitchFamily="34" charset="0"/>
              </a:rPr>
              <a:t>White, D. S., &amp; Le Cornu, A. (2011). Visitors and Residents: A new typology for online engagement. </a:t>
            </a:r>
            <a:r>
              <a:rPr lang="en-US" i="1" dirty="0" smtClean="0">
                <a:latin typeface="Arial" pitchFamily="34" charset="0"/>
                <a:cs typeface="Arial" pitchFamily="34" charset="0"/>
              </a:rPr>
              <a:t>First Monday,</a:t>
            </a:r>
            <a:r>
              <a:rPr lang="en-US" dirty="0" smtClean="0">
                <a:latin typeface="Arial" pitchFamily="34" charset="0"/>
                <a:cs typeface="Arial" pitchFamily="34" charset="0"/>
              </a:rPr>
              <a:t> </a:t>
            </a:r>
            <a:r>
              <a:rPr lang="en-US" i="1" dirty="0" smtClean="0">
                <a:latin typeface="Arial" pitchFamily="34" charset="0"/>
                <a:cs typeface="Arial" pitchFamily="34" charset="0"/>
              </a:rPr>
              <a:t>16</a:t>
            </a:r>
            <a:r>
              <a:rPr lang="en-US" dirty="0" smtClean="0">
                <a:latin typeface="Arial" pitchFamily="34" charset="0"/>
                <a:cs typeface="Arial" pitchFamily="34" charset="0"/>
              </a:rPr>
              <a:t>(9). Retrieved from  </a:t>
            </a:r>
            <a:r>
              <a:rPr lang="en-US" u="sng" dirty="0" smtClean="0">
                <a:latin typeface="Arial" pitchFamily="34" charset="0"/>
                <a:cs typeface="Arial" pitchFamily="34" charset="0"/>
                <a:hlinkClick r:id="rId5"/>
              </a:rPr>
              <a:t>http://firstmonday.org/htbin/cgiwrap/bin/ojs/index.php/fm/article/viewArticle/3171/3049</a:t>
            </a:r>
            <a:endParaRPr lang="en-US" dirty="0" smtClean="0">
              <a:latin typeface="Arial" pitchFamily="34" charset="0"/>
              <a:cs typeface="Arial" pitchFamily="34" charset="0"/>
            </a:endParaRPr>
          </a:p>
          <a:p>
            <a:pPr eaLnBrk="1" hangingPunct="1"/>
            <a:endParaRPr lang="en-US" sz="1400" dirty="0" smtClean="0">
              <a:latin typeface="Arial" charset="0"/>
              <a:cs typeface="Arial" charset="0"/>
            </a:endParaRPr>
          </a:p>
          <a:p>
            <a:pPr eaLnBrk="1" hangingPunct="1"/>
            <a:endParaRPr lang="en-GB" dirty="0" smtClean="0">
              <a:latin typeface="Arial" charset="0"/>
              <a:cs typeface="Arial" charset="0"/>
            </a:endParaRPr>
          </a:p>
        </p:txBody>
      </p:sp>
    </p:spTree>
    <p:extLst>
      <p:ext uri="{BB962C8B-B14F-4D97-AF65-F5344CB8AC3E}">
        <p14:creationId xmlns="" xmlns:p14="http://schemas.microsoft.com/office/powerpoint/2010/main" val="2903025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1400" dirty="0" smtClean="0">
                <a:latin typeface="Arial" pitchFamily="34" charset="0"/>
                <a:cs typeface="Arial" pitchFamily="34" charset="0"/>
              </a:rPr>
              <a:t>Human Sources and Educational Stages: Interviews</a:t>
            </a:r>
            <a:endParaRPr lang="en-US" sz="1400" baseline="0" dirty="0" smtClean="0">
              <a:latin typeface="Arial" pitchFamily="34" charset="0"/>
              <a:cs typeface="Arial" pitchFamily="34" charset="0"/>
            </a:endParaRPr>
          </a:p>
          <a:p>
            <a:r>
              <a:rPr lang="en-US" sz="1400" baseline="0" dirty="0" smtClean="0">
                <a:latin typeface="Arial" pitchFamily="34" charset="0"/>
                <a:cs typeface="Arial" pitchFamily="34" charset="0"/>
              </a:rPr>
              <a:t>Mother: Emerging 58%, Establishing 50%, Embedding 40%, Experiencing 10%</a:t>
            </a:r>
          </a:p>
          <a:p>
            <a:r>
              <a:rPr lang="en-US" sz="1400" baseline="0" dirty="0" smtClean="0">
                <a:latin typeface="Arial" pitchFamily="34" charset="0"/>
                <a:cs typeface="Arial" pitchFamily="34" charset="0"/>
              </a:rPr>
              <a:t>Father: Emerging 49%, Establishing 50%, Embedding 40%, Experiencing 10%</a:t>
            </a:r>
          </a:p>
          <a:p>
            <a:r>
              <a:rPr lang="en-US" sz="1400" baseline="0" dirty="0" smtClean="0">
                <a:latin typeface="Arial" pitchFamily="34" charset="0"/>
                <a:cs typeface="Arial" pitchFamily="34" charset="0"/>
              </a:rPr>
              <a:t>Extended Family: Emerging 53%, Establishing 50%, Embedding 30%, Experiencing 20%</a:t>
            </a:r>
          </a:p>
          <a:p>
            <a:r>
              <a:rPr lang="en-US" sz="1400" baseline="0" dirty="0" smtClean="0">
                <a:latin typeface="Arial" pitchFamily="34" charset="0"/>
                <a:cs typeface="Arial" pitchFamily="34" charset="0"/>
              </a:rPr>
              <a:t>Friends, Colleagues: Emerging 77%, Establishing 70%, Embedding 40%, Experiencing 40%</a:t>
            </a:r>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931E8577-7E78-41DF-96AC-A776B0057BBB}" type="slidenum">
              <a:rPr lang="en-US" smtClean="0"/>
              <a:pPr/>
              <a:t>30</a:t>
            </a:fld>
            <a:endParaRPr lang="en-US"/>
          </a:p>
        </p:txBody>
      </p:sp>
    </p:spTree>
    <p:extLst>
      <p:ext uri="{BB962C8B-B14F-4D97-AF65-F5344CB8AC3E}">
        <p14:creationId xmlns="" xmlns:p14="http://schemas.microsoft.com/office/powerpoint/2010/main" val="28884974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Human Sources and Educational Stages:  Interviews</a:t>
            </a:r>
            <a:endParaRPr lang="en-US" sz="1400" baseline="0" dirty="0" smtClean="0">
              <a:latin typeface="Arial" pitchFamily="34" charset="0"/>
              <a:cs typeface="Arial" pitchFamily="34" charset="0"/>
            </a:endParaRPr>
          </a:p>
          <a:p>
            <a:r>
              <a:rPr lang="en-US" sz="1400" dirty="0" smtClean="0">
                <a:latin typeface="Arial" pitchFamily="34" charset="0"/>
                <a:cs typeface="Arial" pitchFamily="34" charset="0"/>
              </a:rPr>
              <a:t>Librarians: Emerging</a:t>
            </a:r>
            <a:r>
              <a:rPr lang="en-US" sz="1400" baseline="0" dirty="0" smtClean="0">
                <a:latin typeface="Arial" pitchFamily="34" charset="0"/>
                <a:cs typeface="Arial" pitchFamily="34" charset="0"/>
              </a:rPr>
              <a:t> 12%, Establishing 0%, Embedding 10%, Experiencing 20%</a:t>
            </a:r>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Peers: Emerging 51%, Establishing  60%, Embedding 40%, Experiencing 50%</a:t>
            </a:r>
          </a:p>
          <a:p>
            <a:r>
              <a:rPr lang="en-US" sz="1400" dirty="0" smtClean="0">
                <a:latin typeface="Arial" pitchFamily="34" charset="0"/>
                <a:cs typeface="Arial" pitchFamily="34" charset="0"/>
              </a:rPr>
              <a:t>Teachers,</a:t>
            </a:r>
            <a:r>
              <a:rPr lang="en-US" sz="1400" baseline="0" dirty="0" smtClean="0">
                <a:latin typeface="Arial" pitchFamily="34" charset="0"/>
                <a:cs typeface="Arial" pitchFamily="34" charset="0"/>
              </a:rPr>
              <a:t> Professors: Emerging 86%, Establishing 90%, Embedding 60%, Experiencing 20%</a:t>
            </a:r>
          </a:p>
          <a:p>
            <a:r>
              <a:rPr lang="en-US" sz="1400" baseline="0" dirty="0" smtClean="0">
                <a:latin typeface="Arial" pitchFamily="34" charset="0"/>
                <a:cs typeface="Arial" pitchFamily="34" charset="0"/>
              </a:rPr>
              <a:t>Experts, Professionals: Emerging 30%, Establishing 20%, Embedding 30%, Experiencing 20%</a:t>
            </a:r>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931E8577-7E78-41DF-96AC-A776B0057BBB}" type="slidenum">
              <a:rPr lang="en-US" smtClean="0"/>
              <a:pPr/>
              <a:t>31</a:t>
            </a:fld>
            <a:endParaRPr lang="en-US"/>
          </a:p>
        </p:txBody>
      </p:sp>
    </p:spTree>
    <p:extLst>
      <p:ext uri="{BB962C8B-B14F-4D97-AF65-F5344CB8AC3E}">
        <p14:creationId xmlns="" xmlns:p14="http://schemas.microsoft.com/office/powerpoint/2010/main" val="18567402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1400" dirty="0" smtClean="0">
                <a:latin typeface="Arial" pitchFamily="34" charset="0"/>
                <a:cs typeface="Arial" pitchFamily="34" charset="0"/>
              </a:rPr>
              <a:t>(Place referring to what type of library is mentioned when they speak</a:t>
            </a:r>
            <a:r>
              <a:rPr lang="en-US" sz="1400" baseline="0" dirty="0" smtClean="0">
                <a:latin typeface="Arial" pitchFamily="34" charset="0"/>
                <a:cs typeface="Arial" pitchFamily="34" charset="0"/>
              </a:rPr>
              <a:t> of </a:t>
            </a:r>
            <a:r>
              <a:rPr lang="en-US" sz="1400" dirty="0" smtClean="0">
                <a:latin typeface="Arial" pitchFamily="34" charset="0"/>
                <a:cs typeface="Arial" pitchFamily="34" charset="0"/>
              </a:rPr>
              <a:t>libraries in any context (going to study,</a:t>
            </a:r>
            <a:r>
              <a:rPr lang="en-US" sz="1400" baseline="0" dirty="0" smtClean="0">
                <a:latin typeface="Arial" pitchFamily="34" charset="0"/>
                <a:cs typeface="Arial" pitchFamily="34" charset="0"/>
              </a:rPr>
              <a:t> going to get sources, going to for classes, etc. )</a:t>
            </a:r>
            <a:r>
              <a:rPr lang="en-US" sz="1400" dirty="0" smtClean="0">
                <a:latin typeface="Arial" pitchFamily="34" charset="0"/>
                <a:cs typeface="Arial" pitchFamily="34" charset="0"/>
              </a:rPr>
              <a:t>.</a:t>
            </a:r>
            <a:r>
              <a:rPr lang="en-US" sz="1400" baseline="0" dirty="0" smtClean="0">
                <a:latin typeface="Arial" pitchFamily="34" charset="0"/>
                <a:cs typeface="Arial" pitchFamily="34" charset="0"/>
              </a:rPr>
              <a:t>  These mentions were coded as their academic/university library, their local public library, or their high school library.  If they do not specify what type of library it is, then it was coded as just library).  </a:t>
            </a:r>
            <a:endParaRPr lang="en-US" sz="1400" dirty="0" smtClean="0">
              <a:latin typeface="Arial" pitchFamily="34" charset="0"/>
              <a:cs typeface="Arial" pitchFamily="34" charset="0"/>
            </a:endParaRPr>
          </a:p>
          <a:p>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Place AND</a:t>
            </a:r>
            <a:r>
              <a:rPr lang="en-US" sz="1400" baseline="0" dirty="0" smtClean="0">
                <a:latin typeface="Arial" pitchFamily="34" charset="0"/>
                <a:cs typeface="Arial" pitchFamily="34" charset="0"/>
              </a:rPr>
              <a:t> Educational Stage: Interviews</a:t>
            </a:r>
          </a:p>
          <a:p>
            <a:r>
              <a:rPr lang="en-US" sz="1400" baseline="0" dirty="0" smtClean="0">
                <a:latin typeface="Arial" pitchFamily="34" charset="0"/>
                <a:cs typeface="Arial" pitchFamily="34" charset="0"/>
              </a:rPr>
              <a:t>Academic: Emerging 60%, Establishing 60%, Embedding 90%, Experiencing 50%</a:t>
            </a:r>
          </a:p>
          <a:p>
            <a:r>
              <a:rPr lang="en-US" sz="1400" baseline="0" dirty="0" smtClean="0">
                <a:latin typeface="Arial" pitchFamily="34" charset="0"/>
                <a:cs typeface="Arial" pitchFamily="34" charset="0"/>
              </a:rPr>
              <a:t>Public: Emerging 12%, Establishing 10%, Embedding 0%, Experiencing 0%</a:t>
            </a:r>
          </a:p>
          <a:p>
            <a:r>
              <a:rPr lang="en-US" sz="1400" baseline="0" dirty="0" smtClean="0">
                <a:latin typeface="Arial" pitchFamily="34" charset="0"/>
                <a:cs typeface="Arial" pitchFamily="34" charset="0"/>
              </a:rPr>
              <a:t>School (K-12): Emerging 14%, Establishing 10%, Embedding 0%, Experiencing 0%</a:t>
            </a:r>
          </a:p>
          <a:p>
            <a:r>
              <a:rPr lang="en-US" sz="1400" baseline="0" dirty="0" smtClean="0">
                <a:latin typeface="Arial" pitchFamily="34" charset="0"/>
                <a:cs typeface="Arial" pitchFamily="34" charset="0"/>
              </a:rPr>
              <a:t>Library (General): Emerging 28%, Establishing 40%, Embedding 60%, Experiencing 40%</a:t>
            </a:r>
          </a:p>
          <a:p>
            <a:endParaRPr lang="en-US" sz="1400" baseline="0" dirty="0" smtClean="0">
              <a:latin typeface="Arial" pitchFamily="34" charset="0"/>
              <a:cs typeface="Arial" pitchFamily="34" charset="0"/>
            </a:endParaRPr>
          </a:p>
          <a:p>
            <a:endParaRPr lang="en-US" sz="1400" baseline="0" dirty="0" smtClean="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931E8577-7E78-41DF-96AC-A776B0057BBB}" type="slidenum">
              <a:rPr lang="en-US" smtClean="0"/>
              <a:pPr/>
              <a:t>32</a:t>
            </a:fld>
            <a:endParaRPr lang="en-US"/>
          </a:p>
        </p:txBody>
      </p:sp>
    </p:spTree>
    <p:extLst>
      <p:ext uri="{BB962C8B-B14F-4D97-AF65-F5344CB8AC3E}">
        <p14:creationId xmlns="" xmlns:p14="http://schemas.microsoft.com/office/powerpoint/2010/main" val="42106187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a:defRPr/>
            </a:pPr>
            <a:r>
              <a:rPr lang="en-US" sz="1400" dirty="0" smtClean="0">
                <a:latin typeface="Arial" pitchFamily="34" charset="0"/>
                <a:cs typeface="Arial" pitchFamily="34" charset="0"/>
              </a:rPr>
              <a:t>Image: http://www.flickr.com/photos/werkunz/3524659054/</a:t>
            </a:r>
          </a:p>
          <a:p>
            <a:pPr>
              <a:defRPr/>
            </a:pPr>
            <a:endParaRPr lang="en-US" sz="1400" dirty="0" smtClean="0">
              <a:latin typeface="Arial" pitchFamily="34" charset="0"/>
              <a:cs typeface="Arial" pitchFamily="34" charset="0"/>
            </a:endParaRPr>
          </a:p>
          <a:p>
            <a:pPr>
              <a:defRPr/>
            </a:pPr>
            <a:r>
              <a:rPr lang="en-US" sz="1400" dirty="0" smtClean="0">
                <a:latin typeface="Arial" pitchFamily="34" charset="0"/>
                <a:cs typeface="Arial" pitchFamily="34" charset="0"/>
              </a:rPr>
              <a:t>“Because I mean the thing that annoys me most is when these things are online, unlike library catalogues that’s supposed to be a really good way for looking for books but usually they are so bad that you are sort of stuck between the two worlds of you can’t go and ask someone for anything.  You’re supposed to use the internet but they’re not very well developed.” (</a:t>
            </a:r>
            <a:r>
              <a:rPr lang="en-US" sz="1400" i="1" dirty="0" smtClean="0">
                <a:latin typeface="Arial" pitchFamily="34" charset="0"/>
                <a:cs typeface="Arial" pitchFamily="34" charset="0"/>
              </a:rPr>
              <a:t>Digital Visitors and Residents</a:t>
            </a:r>
            <a:r>
              <a:rPr lang="en-US" sz="1400" dirty="0" smtClean="0">
                <a:latin typeface="Arial" pitchFamily="34" charset="0"/>
                <a:cs typeface="Arial" pitchFamily="34" charset="0"/>
              </a:rPr>
              <a:t>, UKG5, 0:34:36, Female, Age 25, Early Modern History)</a:t>
            </a:r>
          </a:p>
          <a:p>
            <a:endParaRPr lang="en-US" sz="1400" dirty="0" smtClean="0">
              <a:latin typeface="Arial" pitchFamily="34" charset="0"/>
              <a:cs typeface="Arial" pitchFamily="34" charset="0"/>
            </a:endParaRPr>
          </a:p>
          <a:p>
            <a:pPr>
              <a:defRPr/>
            </a:pPr>
            <a:r>
              <a:rPr lang="en-US" sz="1400" dirty="0" smtClean="0">
                <a:latin typeface="Arial" pitchFamily="34" charset="0"/>
                <a:cs typeface="Arial" pitchFamily="34" charset="0"/>
              </a:rPr>
              <a:t>“I know they’ve changed the website.  I think they changed that, actually, pretty recently.  But now it just seems like you have more access just kind of with your library account just online you have more access.  You don’t have to come here.  You don’t have to call.  It just seems like it’s easier to find something in researching” (</a:t>
            </a:r>
            <a:r>
              <a:rPr lang="en-US" sz="1400" i="1" dirty="0" smtClean="0">
                <a:latin typeface="Arial" pitchFamily="34" charset="0"/>
                <a:cs typeface="Arial" pitchFamily="34" charset="0"/>
              </a:rPr>
              <a:t>Digital Visitors &amp; Residents, </a:t>
            </a:r>
            <a:r>
              <a:rPr lang="en-US" sz="1400" dirty="0" smtClean="0">
                <a:latin typeface="Arial" pitchFamily="34" charset="0"/>
                <a:cs typeface="Arial" pitchFamily="34" charset="0"/>
              </a:rPr>
              <a:t>USG3, 0:15:54, Female, Age 23, History)</a:t>
            </a:r>
          </a:p>
          <a:p>
            <a:endParaRPr lang="en-US" sz="1400"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33</a:t>
            </a:fld>
            <a:endParaRPr lang="en-US"/>
          </a:p>
        </p:txBody>
      </p:sp>
    </p:spTree>
    <p:extLst>
      <p:ext uri="{BB962C8B-B14F-4D97-AF65-F5344CB8AC3E}">
        <p14:creationId xmlns="" xmlns:p14="http://schemas.microsoft.com/office/powerpoint/2010/main" val="8064385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0999" y="4343400"/>
            <a:ext cx="5791201" cy="4572000"/>
          </a:xfrm>
        </p:spPr>
        <p:txBody>
          <a:bodyPr>
            <a:noAutofit/>
          </a:bodyPr>
          <a:lstStyle/>
          <a:p>
            <a:r>
              <a:rPr lang="en-US" sz="1400" dirty="0" smtClean="0">
                <a:latin typeface="Arial" pitchFamily="34" charset="0"/>
                <a:cs typeface="Arial" pitchFamily="34" charset="0"/>
              </a:rPr>
              <a:t>Image: </a:t>
            </a:r>
            <a:r>
              <a:rPr lang="en-US" sz="1400" dirty="0" smtClean="0">
                <a:latin typeface="Arial" pitchFamily="34" charset="0"/>
                <a:cs typeface="Arial" pitchFamily="34" charset="0"/>
                <a:hlinkClick r:id="rId3"/>
              </a:rPr>
              <a:t>http://www.flickr.com/photos/22326055@N06/6732616879/</a:t>
            </a:r>
            <a:endParaRPr lang="en-US" sz="1400" dirty="0" smtClean="0">
              <a:latin typeface="Arial" pitchFamily="34" charset="0"/>
              <a:cs typeface="Arial" pitchFamily="34" charset="0"/>
            </a:endParaRPr>
          </a:p>
          <a:p>
            <a:r>
              <a:rPr lang="en-GB" sz="1400" kern="1200" dirty="0" smtClean="0">
                <a:solidFill>
                  <a:schemeClr val="tx1"/>
                </a:solidFill>
                <a:latin typeface="Arial" pitchFamily="34" charset="0"/>
                <a:cs typeface="Arial" pitchFamily="34" charset="0"/>
              </a:rPr>
              <a:t> </a:t>
            </a:r>
            <a:endParaRPr lang="en-US" sz="1400" kern="1200" dirty="0" smtClean="0">
              <a:solidFill>
                <a:schemeClr val="tx1"/>
              </a:solidFill>
              <a:latin typeface="Arial" pitchFamily="34" charset="0"/>
              <a:cs typeface="Arial" pitchFamily="34" charset="0"/>
            </a:endParaRPr>
          </a:p>
          <a:p>
            <a:endParaRPr lang="en-GB" sz="1400" kern="1200" dirty="0" smtClean="0">
              <a:solidFill>
                <a:schemeClr val="tx1"/>
              </a:solidFill>
              <a:latin typeface="Arial" pitchFamily="34" charset="0"/>
              <a:cs typeface="Arial" pitchFamily="34" charset="0"/>
            </a:endParaRPr>
          </a:p>
          <a:p>
            <a:endParaRPr lang="en-US" sz="1400" kern="1200" dirty="0" smtClean="0">
              <a:solidFill>
                <a:schemeClr val="tx1"/>
              </a:solidFill>
              <a:latin typeface="Arial" pitchFamily="34" charset="0"/>
              <a:cs typeface="Arial" pitchFamily="34" charset="0"/>
            </a:endParaRPr>
          </a:p>
          <a:p>
            <a:r>
              <a:rPr lang="en-GB" sz="1400" kern="1200" dirty="0" smtClean="0">
                <a:solidFill>
                  <a:schemeClr val="tx1"/>
                </a:solidFill>
                <a:latin typeface="Arial" pitchFamily="34" charset="0"/>
                <a:cs typeface="Arial" pitchFamily="34" charset="0"/>
              </a:rPr>
              <a:t> </a:t>
            </a:r>
            <a:endParaRPr lang="en-US" sz="1400" kern="1200" dirty="0" smtClean="0">
              <a:solidFill>
                <a:schemeClr val="tx1"/>
              </a:solidFill>
              <a:latin typeface="Arial" pitchFamily="34" charset="0"/>
              <a:cs typeface="Arial" pitchFamily="34" charset="0"/>
            </a:endParaRPr>
          </a:p>
          <a:p>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AE921901-2D7D-404F-83CF-0310337D82A5}" type="slidenum">
              <a:rPr lang="en-US" smtClean="0"/>
              <a:pPr/>
              <a:t>34</a:t>
            </a:fld>
            <a:endParaRPr lang="en-US" dirty="0"/>
          </a:p>
        </p:txBody>
      </p:sp>
    </p:spTree>
    <p:extLst>
      <p:ext uri="{BB962C8B-B14F-4D97-AF65-F5344CB8AC3E}">
        <p14:creationId xmlns="" xmlns:p14="http://schemas.microsoft.com/office/powerpoint/2010/main" val="28626552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smtClean="0">
                <a:solidFill>
                  <a:schemeClr val="tx1"/>
                </a:solidFill>
                <a:latin typeface="Arial" pitchFamily="34" charset="0"/>
                <a:cs typeface="Arial" pitchFamily="34" charset="0"/>
              </a:rPr>
              <a:t>Image: http://www.flickr.com/photos/16nine/297307637/</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kern="1200" dirty="0" smtClean="0">
              <a:solidFill>
                <a:schemeClr val="tx1"/>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smtClean="0">
                <a:solidFill>
                  <a:schemeClr val="tx1"/>
                </a:solidFill>
                <a:latin typeface="Arial" pitchFamily="34" charset="0"/>
                <a:cs typeface="Arial" pitchFamily="34" charset="0"/>
              </a:rPr>
              <a:t>“This year I don’t think I have ever picked up a book out of the library to do any research, all I have used is my computer.”  (</a:t>
            </a:r>
            <a:r>
              <a:rPr lang="en-US" sz="1400" i="1" kern="1200" dirty="0" smtClean="0">
                <a:solidFill>
                  <a:schemeClr val="tx1"/>
                </a:solidFill>
                <a:latin typeface="Arial" pitchFamily="34" charset="0"/>
                <a:cs typeface="Arial" pitchFamily="34" charset="0"/>
              </a:rPr>
              <a:t>Digital Visitors and Residents</a:t>
            </a:r>
            <a:r>
              <a:rPr lang="en-US" sz="1400" kern="1200" dirty="0" smtClean="0">
                <a:solidFill>
                  <a:schemeClr val="tx1"/>
                </a:solidFill>
                <a:latin typeface="Arial" pitchFamily="34" charset="0"/>
                <a:cs typeface="Arial" pitchFamily="34" charset="0"/>
              </a:rPr>
              <a:t>, USU1, 0:15:16, Female, Age 19, Undeclared)</a:t>
            </a:r>
          </a:p>
          <a:p>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931E8577-7E78-41DF-96AC-A776B0057BBB}" type="slidenum">
              <a:rPr lang="en-US" smtClean="0"/>
              <a:pPr/>
              <a:t>35</a:t>
            </a:fld>
            <a:endParaRPr lang="en-US"/>
          </a:p>
        </p:txBody>
      </p:sp>
    </p:spTree>
    <p:extLst>
      <p:ext uri="{BB962C8B-B14F-4D97-AF65-F5344CB8AC3E}">
        <p14:creationId xmlns="" xmlns:p14="http://schemas.microsoft.com/office/powerpoint/2010/main" val="1073938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0" y="4343400"/>
            <a:ext cx="6858000" cy="4572000"/>
          </a:xfrm>
        </p:spPr>
        <p:txBody>
          <a:bodyPr>
            <a:noAutofit/>
          </a:bodyPr>
          <a:lstStyle/>
          <a:p>
            <a:r>
              <a:rPr lang="en-US" sz="1000" dirty="0" smtClean="0">
                <a:latin typeface="Arial" pitchFamily="34" charset="0"/>
                <a:cs typeface="Arial" pitchFamily="34" charset="0"/>
              </a:rPr>
              <a:t>Image: http://www.flickr.com/photos/33284937@N04/5041476803/</a:t>
            </a:r>
          </a:p>
          <a:p>
            <a:r>
              <a:rPr lang="en-US" sz="1000" dirty="0" smtClean="0">
                <a:latin typeface="Arial" pitchFamily="34" charset="0"/>
                <a:cs typeface="Arial" pitchFamily="34" charset="0"/>
              </a:rPr>
              <a:t>Library</a:t>
            </a:r>
          </a:p>
          <a:p>
            <a:r>
              <a:rPr lang="en-US" sz="1000" dirty="0" smtClean="0">
                <a:latin typeface="Arial" pitchFamily="34" charset="0"/>
                <a:cs typeface="Arial" pitchFamily="34" charset="0"/>
              </a:rPr>
              <a:t>Overall results indicate that the library is not negatively viewed and is seen as a resource, though the trend is leaning towards it being viewed as much as for a quiet study space as for any physical resources.  </a:t>
            </a:r>
          </a:p>
          <a:p>
            <a:r>
              <a:rPr lang="en-US" sz="1000" dirty="0" smtClean="0">
                <a:latin typeface="Arial" pitchFamily="34" charset="0"/>
                <a:cs typeface="Arial" pitchFamily="34" charset="0"/>
              </a:rPr>
              <a:t>Emerging: About two-thirds of the coded Emerging participants indicated that they used the library/were willing to use the library not only to find books but frequented the library as a place to study quietly and work on their papers.  One third indicated that they preferred to simply use the internet and that it was inconvenient to go to the library to get materials.  </a:t>
            </a:r>
          </a:p>
          <a:p>
            <a:endParaRPr lang="en-US" sz="1000" dirty="0" smtClean="0">
              <a:latin typeface="Arial" pitchFamily="34" charset="0"/>
              <a:cs typeface="Arial" pitchFamily="34" charset="0"/>
            </a:endParaRPr>
          </a:p>
          <a:p>
            <a:r>
              <a:rPr lang="en-US" sz="1000" dirty="0" smtClean="0">
                <a:latin typeface="Arial" pitchFamily="34" charset="0"/>
                <a:cs typeface="Arial" pitchFamily="34" charset="0"/>
              </a:rPr>
              <a:t>Establishing: Two of the Establishing participants coded indicated that they use the library to meet for study groups and the other two spoke of using the library for materials/having their own personal library of materials.  </a:t>
            </a:r>
          </a:p>
          <a:p>
            <a:endParaRPr lang="en-US" sz="1000" dirty="0" smtClean="0">
              <a:latin typeface="Arial" pitchFamily="34" charset="0"/>
              <a:cs typeface="Arial" pitchFamily="34" charset="0"/>
            </a:endParaRPr>
          </a:p>
          <a:p>
            <a:r>
              <a:rPr lang="en-US" sz="1000" dirty="0" smtClean="0">
                <a:latin typeface="Arial" pitchFamily="34" charset="0"/>
                <a:cs typeface="Arial" pitchFamily="34" charset="0"/>
              </a:rPr>
              <a:t>Embedding: From the Embedding participants we see that while there is not an aversion to the library and they speak well of the library website and catalogue and use they use the facilities, it is often merely the inconvenience of travel that keeps them from the physical library.</a:t>
            </a:r>
          </a:p>
          <a:p>
            <a:endParaRPr lang="en-US" sz="1000" dirty="0" smtClean="0">
              <a:latin typeface="Arial" pitchFamily="34" charset="0"/>
              <a:cs typeface="Arial" pitchFamily="34" charset="0"/>
            </a:endParaRPr>
          </a:p>
          <a:p>
            <a:r>
              <a:rPr lang="en-US" sz="1000" dirty="0" smtClean="0">
                <a:latin typeface="Arial" pitchFamily="34" charset="0"/>
                <a:cs typeface="Arial" pitchFamily="34" charset="0"/>
              </a:rPr>
              <a:t>Experiencing: Three indicating a strong use of the library.</a:t>
            </a:r>
          </a:p>
          <a:p>
            <a:endParaRPr lang="en-US" sz="1000" dirty="0" smtClean="0">
              <a:latin typeface="Arial" pitchFamily="34" charset="0"/>
              <a:cs typeface="Arial" pitchFamily="34" charset="0"/>
            </a:endParaRPr>
          </a:p>
          <a:p>
            <a:r>
              <a:rPr lang="en-US" sz="1000" kern="1200" dirty="0" smtClean="0">
                <a:solidFill>
                  <a:schemeClr val="tx1"/>
                </a:solidFill>
                <a:latin typeface="Arial" pitchFamily="34" charset="0"/>
                <a:cs typeface="Arial" pitchFamily="34" charset="0"/>
              </a:rPr>
              <a:t>“I do tend to do that because as I said I am a bit old fashioned.  I don’t really like everything being online because reading a book online just feels wrong to me, a book is a book, it has pages, it has words that I can touch on the page.  So reading something on a computer screen is really not appealing to me, even if it is a slower process, trudge through a book, find pages like that I find it just more satisfying. Normally when I am writing huge assignments I will go to the library…”  (</a:t>
            </a:r>
            <a:r>
              <a:rPr lang="en-US" sz="1000" i="1" kern="1200" dirty="0" smtClean="0">
                <a:solidFill>
                  <a:schemeClr val="tx1"/>
                </a:solidFill>
                <a:latin typeface="Arial" pitchFamily="34" charset="0"/>
                <a:cs typeface="Arial" pitchFamily="34" charset="0"/>
              </a:rPr>
              <a:t>Digital Visitors and Residents</a:t>
            </a:r>
            <a:r>
              <a:rPr lang="en-US" sz="1000" kern="1200" dirty="0" smtClean="0">
                <a:solidFill>
                  <a:schemeClr val="tx1"/>
                </a:solidFill>
                <a:latin typeface="Arial" pitchFamily="34" charset="0"/>
                <a:cs typeface="Arial" pitchFamily="34" charset="0"/>
              </a:rPr>
              <a:t>,</a:t>
            </a:r>
            <a:r>
              <a:rPr lang="en-US" sz="1000" kern="1200" baseline="0" dirty="0" smtClean="0">
                <a:solidFill>
                  <a:schemeClr val="tx1"/>
                </a:solidFill>
                <a:latin typeface="Arial" pitchFamily="34" charset="0"/>
                <a:cs typeface="Arial" pitchFamily="34" charset="0"/>
              </a:rPr>
              <a:t> UKU3, Female, Age 19, French and Italian)  Emerging</a:t>
            </a:r>
          </a:p>
          <a:p>
            <a:endParaRPr lang="en-US" sz="1000" kern="1200" baseline="0" dirty="0" smtClean="0">
              <a:solidFill>
                <a:schemeClr val="tx1"/>
              </a:solidFill>
              <a:latin typeface="Arial" pitchFamily="34" charset="0"/>
              <a:cs typeface="Arial" pitchFamily="34" charset="0"/>
            </a:endParaRPr>
          </a:p>
          <a:p>
            <a:r>
              <a:rPr lang="en-US" sz="1000" kern="1200" dirty="0" smtClean="0">
                <a:solidFill>
                  <a:schemeClr val="tx1"/>
                </a:solidFill>
                <a:latin typeface="Arial" pitchFamily="34" charset="0"/>
                <a:cs typeface="Arial" pitchFamily="34" charset="0"/>
              </a:rPr>
              <a:t>“They do often advise that we go to the library and look for books but I would normally go to the internet and go to the library as my last sort of option really. (Laughter) It just takes me – I don’t really know how to use the library, I’ve got to be honest, but I know how to use the internet. Yes, I would normally use the internet or sort of word of mouth if someone else knows how to do it – that kind of thing – first.” (</a:t>
            </a:r>
            <a:r>
              <a:rPr lang="en-US" sz="1000" i="1" kern="1200" dirty="0" smtClean="0">
                <a:solidFill>
                  <a:schemeClr val="tx1"/>
                </a:solidFill>
                <a:latin typeface="Arial" pitchFamily="34" charset="0"/>
                <a:cs typeface="Arial" pitchFamily="34" charset="0"/>
              </a:rPr>
              <a:t>Digital</a:t>
            </a:r>
            <a:r>
              <a:rPr lang="en-US" sz="1000" i="1" kern="1200" baseline="0" dirty="0" smtClean="0">
                <a:solidFill>
                  <a:schemeClr val="tx1"/>
                </a:solidFill>
                <a:latin typeface="Arial" pitchFamily="34" charset="0"/>
                <a:cs typeface="Arial" pitchFamily="34" charset="0"/>
              </a:rPr>
              <a:t> Visitors and Residents</a:t>
            </a:r>
            <a:r>
              <a:rPr lang="en-US" sz="1000" kern="1200" baseline="0" dirty="0" smtClean="0">
                <a:solidFill>
                  <a:schemeClr val="tx1"/>
                </a:solidFill>
                <a:latin typeface="Arial" pitchFamily="34" charset="0"/>
                <a:cs typeface="Arial" pitchFamily="34" charset="0"/>
              </a:rPr>
              <a:t>, UKU5, Female, Age 19, Chemistry) Emerging</a:t>
            </a:r>
            <a:r>
              <a:rPr lang="en-US" sz="1000" kern="1200" dirty="0" smtClean="0">
                <a:solidFill>
                  <a:schemeClr val="tx1"/>
                </a:solidFill>
                <a:latin typeface="Arial" pitchFamily="34" charset="0"/>
                <a:cs typeface="Arial" pitchFamily="34" charset="0"/>
              </a:rPr>
              <a:t> </a:t>
            </a:r>
            <a:endParaRPr lang="en-US" sz="10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931E8577-7E78-41DF-96AC-A776B0057BBB}" type="slidenum">
              <a:rPr lang="en-US" smtClean="0"/>
              <a:pPr/>
              <a:t>36</a:t>
            </a:fld>
            <a:endParaRPr lang="en-US"/>
          </a:p>
        </p:txBody>
      </p:sp>
    </p:spTree>
    <p:extLst>
      <p:ext uri="{BB962C8B-B14F-4D97-AF65-F5344CB8AC3E}">
        <p14:creationId xmlns="" xmlns:p14="http://schemas.microsoft.com/office/powerpoint/2010/main" val="34285123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1400" dirty="0" smtClean="0">
                <a:latin typeface="Arial" pitchFamily="34" charset="0"/>
                <a:cs typeface="Arial" pitchFamily="34" charset="0"/>
              </a:rPr>
              <a:t>Place AND</a:t>
            </a:r>
            <a:r>
              <a:rPr lang="en-US" sz="1400" baseline="0" dirty="0" smtClean="0">
                <a:latin typeface="Arial" pitchFamily="34" charset="0"/>
                <a:cs typeface="Arial" pitchFamily="34" charset="0"/>
              </a:rPr>
              <a:t> Educational Stages: Interviews</a:t>
            </a:r>
          </a:p>
          <a:p>
            <a:r>
              <a:rPr lang="en-US" sz="1400" baseline="0" dirty="0" err="1" smtClean="0">
                <a:latin typeface="Arial" pitchFamily="34" charset="0"/>
                <a:cs typeface="Arial" pitchFamily="34" charset="0"/>
              </a:rPr>
              <a:t>Facebook</a:t>
            </a:r>
            <a:r>
              <a:rPr lang="en-US" sz="1400" baseline="0" dirty="0" smtClean="0">
                <a:latin typeface="Arial" pitchFamily="34" charset="0"/>
                <a:cs typeface="Arial" pitchFamily="34" charset="0"/>
              </a:rPr>
              <a:t>: Emerging 95%, Establishing 100%, Embedding 100%, Experiencing 90%</a:t>
            </a:r>
          </a:p>
          <a:p>
            <a:r>
              <a:rPr lang="en-US" sz="1400" baseline="0" dirty="0" smtClean="0">
                <a:latin typeface="Arial" pitchFamily="34" charset="0"/>
                <a:cs typeface="Arial" pitchFamily="34" charset="0"/>
              </a:rPr>
              <a:t>Twitter: Emerging 21%, Establishing 50%, Embedding 50%, Experiencing 70%</a:t>
            </a:r>
          </a:p>
          <a:p>
            <a:r>
              <a:rPr lang="en-US" sz="1400" baseline="0" dirty="0" smtClean="0">
                <a:latin typeface="Arial" pitchFamily="34" charset="0"/>
                <a:cs typeface="Arial" pitchFamily="34" charset="0"/>
              </a:rPr>
              <a:t>YouTube: Emerging 33%, Establishing 50%, Embedding 30%, Experiencing 40%</a:t>
            </a:r>
          </a:p>
          <a:p>
            <a:endParaRPr lang="en-US" sz="1400" baseline="0" dirty="0" smtClean="0">
              <a:latin typeface="Arial" pitchFamily="34" charset="0"/>
              <a:cs typeface="Arial" pitchFamily="34" charset="0"/>
            </a:endParaRPr>
          </a:p>
          <a:p>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931E8577-7E78-41DF-96AC-A776B0057BBB}" type="slidenum">
              <a:rPr lang="en-US" smtClean="0"/>
              <a:pPr/>
              <a:t>37</a:t>
            </a:fld>
            <a:endParaRPr lang="en-US"/>
          </a:p>
        </p:txBody>
      </p:sp>
    </p:spTree>
    <p:extLst>
      <p:ext uri="{BB962C8B-B14F-4D97-AF65-F5344CB8AC3E}">
        <p14:creationId xmlns="" xmlns:p14="http://schemas.microsoft.com/office/powerpoint/2010/main" val="29591816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0" y="4343400"/>
            <a:ext cx="6477000" cy="4648200"/>
          </a:xfrm>
        </p:spPr>
        <p:txBody>
          <a:bodyPr>
            <a:noAutofit/>
          </a:bodyPr>
          <a:lstStyle/>
          <a:p>
            <a:r>
              <a:rPr lang="en-US" sz="1400" dirty="0" smtClean="0">
                <a:latin typeface="Arial" pitchFamily="34" charset="0"/>
                <a:cs typeface="Arial" pitchFamily="34" charset="0"/>
              </a:rPr>
              <a:t>Image: </a:t>
            </a:r>
            <a:r>
              <a:rPr lang="en-US" sz="1400" dirty="0" smtClean="0">
                <a:latin typeface="Arial" pitchFamily="34" charset="0"/>
                <a:cs typeface="Arial" pitchFamily="34" charset="0"/>
                <a:hlinkClick r:id="rId3"/>
              </a:rPr>
              <a:t>http://www.flickr.com/photos/auro/230377281/</a:t>
            </a:r>
            <a:endParaRPr lang="en-US" sz="1400" dirty="0" smtClean="0">
              <a:latin typeface="Arial" pitchFamily="34" charset="0"/>
              <a:cs typeface="Arial" pitchFamily="34" charset="0"/>
            </a:endParaRPr>
          </a:p>
          <a:p>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“I get on Twitter a whole bunch. It’s Twitter or </a:t>
            </a:r>
            <a:r>
              <a:rPr lang="en-US" sz="1400" dirty="0" err="1" smtClean="0">
                <a:latin typeface="Arial" pitchFamily="34" charset="0"/>
                <a:cs typeface="Arial" pitchFamily="34" charset="0"/>
              </a:rPr>
              <a:t>Facebook</a:t>
            </a:r>
            <a:r>
              <a:rPr lang="en-US" sz="1400" dirty="0" smtClean="0">
                <a:latin typeface="Arial" pitchFamily="34" charset="0"/>
                <a:cs typeface="Arial" pitchFamily="34" charset="0"/>
              </a:rPr>
              <a:t> are what I usually use the most to talk to my friends.”  (</a:t>
            </a:r>
            <a:r>
              <a:rPr lang="en-US" sz="1400" i="1" dirty="0" smtClean="0">
                <a:latin typeface="Arial" pitchFamily="34" charset="0"/>
                <a:cs typeface="Arial" pitchFamily="34" charset="0"/>
              </a:rPr>
              <a:t>Digital Visitors and Residents</a:t>
            </a:r>
            <a:r>
              <a:rPr lang="en-US" sz="1400" dirty="0" smtClean="0">
                <a:latin typeface="Arial" pitchFamily="34" charset="0"/>
                <a:cs typeface="Arial" pitchFamily="34" charset="0"/>
              </a:rPr>
              <a:t>, USS1, Emerging, Female, Age 17, High School Student)</a:t>
            </a:r>
          </a:p>
          <a:p>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AE921901-2D7D-404F-83CF-0310337D82A5}" type="slidenum">
              <a:rPr lang="en-US" smtClean="0"/>
              <a:pPr/>
              <a:t>38</a:t>
            </a:fld>
            <a:endParaRPr lang="en-US" dirty="0"/>
          </a:p>
        </p:txBody>
      </p:sp>
    </p:spTree>
    <p:extLst>
      <p:ext uri="{BB962C8B-B14F-4D97-AF65-F5344CB8AC3E}">
        <p14:creationId xmlns="" xmlns:p14="http://schemas.microsoft.com/office/powerpoint/2010/main" val="21382813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0" y="4343400"/>
            <a:ext cx="6858000" cy="4800600"/>
          </a:xfrm>
        </p:spPr>
        <p:txBody>
          <a:bodyPr>
            <a:noAutofit/>
          </a:bodyPr>
          <a:lstStyle/>
          <a:p>
            <a:r>
              <a:rPr lang="en-US" sz="1000" b="0" dirty="0" smtClean="0">
                <a:latin typeface="Arial" pitchFamily="34" charset="0"/>
                <a:cs typeface="Arial" pitchFamily="34" charset="0"/>
              </a:rPr>
              <a:t>Image: http://www.flickr.com/photos/laughingsquid/418633438/</a:t>
            </a:r>
          </a:p>
          <a:p>
            <a:r>
              <a:rPr lang="en-US" sz="1000" b="0" dirty="0" smtClean="0">
                <a:latin typeface="Arial" pitchFamily="34" charset="0"/>
                <a:cs typeface="Arial" pitchFamily="34" charset="0"/>
              </a:rPr>
              <a:t>Twitter</a:t>
            </a:r>
          </a:p>
          <a:p>
            <a:r>
              <a:rPr lang="en-US" sz="1000" b="0" kern="1200" dirty="0" smtClean="0">
                <a:solidFill>
                  <a:schemeClr val="tx1"/>
                </a:solidFill>
                <a:latin typeface="Arial" pitchFamily="34" charset="0"/>
                <a:cs typeface="Arial" pitchFamily="34" charset="0"/>
              </a:rPr>
              <a:t>Emerging: Of the eight second round participants, two said they don’t use Twitter (one stating that Twitter is “stupid”), and the other six said they use Twitter.  They had various reasons for using it, some to communicate with friends and family members, others to follow celebs.  Only one First Round  Emerging participant was coded for Twitter. They said they use it for communicating with friends.  </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0" kern="1200" dirty="0" smtClean="0">
                <a:solidFill>
                  <a:schemeClr val="tx1"/>
                </a:solidFill>
                <a:latin typeface="Arial" pitchFamily="34" charset="0"/>
                <a:cs typeface="Arial" pitchFamily="34" charset="0"/>
              </a:rPr>
              <a:t>Establishing: Of the five Establishing participants coded for Twitter, four said they don’t use it, and one said they do.  Of the four who don’t use it, three indicated their negative opinions of it, one calling it a “bit bizarre.” </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0" kern="1200" dirty="0" smtClean="0">
                <a:solidFill>
                  <a:schemeClr val="tx1"/>
                </a:solidFill>
                <a:latin typeface="Arial" pitchFamily="34" charset="0"/>
                <a:cs typeface="Arial" pitchFamily="34" charset="0"/>
              </a:rPr>
              <a:t>Embedding: Of the five participants coded, 4 said they use Twitter, one said they don’t because of the “negative connotation with Twitter.”  </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0" kern="1200" dirty="0" smtClean="0">
                <a:solidFill>
                  <a:schemeClr val="tx1"/>
                </a:solidFill>
                <a:latin typeface="Arial" pitchFamily="34" charset="0"/>
                <a:cs typeface="Arial" pitchFamily="34" charset="0"/>
              </a:rPr>
              <a:t>Experiencing: Of the seven Experiencing participants who were coded for Twitter, four said they don’t use Twitter, and three said they do.  </a:t>
            </a:r>
          </a:p>
          <a:p>
            <a:endParaRPr lang="en-US" sz="1000" dirty="0" smtClean="0">
              <a:latin typeface="Arial" pitchFamily="34" charset="0"/>
              <a:cs typeface="Arial" pitchFamily="34" charset="0"/>
            </a:endParaRPr>
          </a:p>
          <a:p>
            <a:pPr>
              <a:defRPr/>
            </a:pPr>
            <a:r>
              <a:rPr lang="en-US" sz="1000" dirty="0" smtClean="0">
                <a:latin typeface="Arial" pitchFamily="34" charset="0"/>
                <a:cs typeface="Arial" pitchFamily="34" charset="0"/>
              </a:rPr>
              <a:t>“Well so </a:t>
            </a:r>
            <a:r>
              <a:rPr lang="en-US" sz="1000" dirty="0" err="1" smtClean="0">
                <a:latin typeface="Arial" pitchFamily="34" charset="0"/>
                <a:cs typeface="Arial" pitchFamily="34" charset="0"/>
              </a:rPr>
              <a:t>Facebook</a:t>
            </a:r>
            <a:r>
              <a:rPr lang="en-US" sz="1000" dirty="0" smtClean="0">
                <a:latin typeface="Arial" pitchFamily="34" charset="0"/>
                <a:cs typeface="Arial" pitchFamily="34" charset="0"/>
              </a:rPr>
              <a:t> is basically a combination of family, old high school friends and friends that I interact with now. But the primary ones that I interact with on </a:t>
            </a:r>
            <a:r>
              <a:rPr lang="en-US" sz="1000" dirty="0" err="1" smtClean="0">
                <a:latin typeface="Arial" pitchFamily="34" charset="0"/>
                <a:cs typeface="Arial" pitchFamily="34" charset="0"/>
              </a:rPr>
              <a:t>Facebook</a:t>
            </a:r>
            <a:r>
              <a:rPr lang="en-US" sz="1000" dirty="0" smtClean="0">
                <a:latin typeface="Arial" pitchFamily="34" charset="0"/>
                <a:cs typeface="Arial" pitchFamily="34" charset="0"/>
              </a:rPr>
              <a:t> and Twitter are pretty much the same thing, however if we’re getting specific, I use Twitter to interact with mainly friends that I have at my church.” (</a:t>
            </a:r>
            <a:r>
              <a:rPr lang="en-US" sz="1000" i="1" dirty="0" smtClean="0">
                <a:latin typeface="Arial" pitchFamily="34" charset="0"/>
                <a:cs typeface="Arial" pitchFamily="34" charset="0"/>
              </a:rPr>
              <a:t>Digital Visitors and Residents</a:t>
            </a:r>
            <a:r>
              <a:rPr lang="en-US" sz="1000" dirty="0" smtClean="0">
                <a:latin typeface="Arial" pitchFamily="34" charset="0"/>
                <a:cs typeface="Arial" pitchFamily="34" charset="0"/>
              </a:rPr>
              <a:t>, USG2, Male, Age 25, Biology) Embedding</a:t>
            </a:r>
          </a:p>
          <a:p>
            <a:endParaRPr lang="en-US" sz="1000" dirty="0" smtClean="0">
              <a:latin typeface="Arial" pitchFamily="34" charset="0"/>
              <a:cs typeface="Arial" pitchFamily="34" charset="0"/>
            </a:endParaRPr>
          </a:p>
          <a:p>
            <a:pPr>
              <a:defRPr/>
            </a:pPr>
            <a:r>
              <a:rPr lang="en-US" sz="1000" dirty="0" smtClean="0">
                <a:latin typeface="Arial" pitchFamily="34" charset="0"/>
                <a:cs typeface="Arial" pitchFamily="34" charset="0"/>
              </a:rPr>
              <a:t>“I’m on </a:t>
            </a:r>
            <a:r>
              <a:rPr lang="en-US" sz="1000" i="1" dirty="0" smtClean="0">
                <a:latin typeface="Arial" pitchFamily="34" charset="0"/>
                <a:cs typeface="Arial" pitchFamily="34" charset="0"/>
              </a:rPr>
              <a:t>Twitter</a:t>
            </a:r>
            <a:r>
              <a:rPr lang="en-US" sz="1000" dirty="0" smtClean="0">
                <a:latin typeface="Arial" pitchFamily="34" charset="0"/>
                <a:cs typeface="Arial" pitchFamily="34" charset="0"/>
              </a:rPr>
              <a:t> but like I don’t really post anything. I just like scroll through news and see people complaining about life.” (</a:t>
            </a:r>
            <a:r>
              <a:rPr lang="en-US" sz="1000" i="1" dirty="0" smtClean="0">
                <a:latin typeface="Arial" pitchFamily="34" charset="0"/>
                <a:cs typeface="Arial" pitchFamily="34" charset="0"/>
              </a:rPr>
              <a:t>Digital Visitors and Residents</a:t>
            </a:r>
            <a:r>
              <a:rPr lang="en-US" sz="1000" dirty="0" smtClean="0">
                <a:latin typeface="Arial" pitchFamily="34" charset="0"/>
                <a:cs typeface="Arial" pitchFamily="34" charset="0"/>
              </a:rPr>
              <a:t>, 2USU1, Male, Age 18, Electrical Engineering</a:t>
            </a:r>
            <a:r>
              <a:rPr lang="en-US" sz="1000" baseline="0" dirty="0" smtClean="0">
                <a:latin typeface="Arial" pitchFamily="34" charset="0"/>
                <a:cs typeface="Arial" pitchFamily="34" charset="0"/>
              </a:rPr>
              <a:t> and Math</a:t>
            </a:r>
            <a:r>
              <a:rPr lang="en-US" sz="1000" dirty="0" smtClean="0">
                <a:latin typeface="Arial" pitchFamily="34" charset="0"/>
                <a:cs typeface="Arial" pitchFamily="34" charset="0"/>
              </a:rPr>
              <a:t>) Emerging</a:t>
            </a:r>
          </a:p>
          <a:p>
            <a:pPr>
              <a:defRPr/>
            </a:pPr>
            <a:endParaRPr lang="en-US" sz="1000" dirty="0" smtClean="0">
              <a:latin typeface="Arial" pitchFamily="34" charset="0"/>
              <a:cs typeface="Arial" pitchFamily="34" charset="0"/>
            </a:endParaRPr>
          </a:p>
          <a:p>
            <a:pPr>
              <a:defRPr/>
            </a:pPr>
            <a:r>
              <a:rPr lang="en-US" sz="1000" dirty="0" smtClean="0">
                <a:latin typeface="Arial" pitchFamily="34" charset="0"/>
                <a:cs typeface="Arial" pitchFamily="34" charset="0"/>
              </a:rPr>
              <a:t>“No, no.  I think Twitter’s a bit bizarre because it seems to be people just declaring what they think rather than socializing really with other people.  I mean you can choose to comment upon what other people are saying but in general it’s sort of like a declaration of your status and I don’t really see why it’s- well I see why it’s so popular but it’s not for me I don’t think.” (</a:t>
            </a:r>
            <a:r>
              <a:rPr lang="en-US" sz="1000" i="1" dirty="0" smtClean="0">
                <a:latin typeface="Arial" pitchFamily="34" charset="0"/>
                <a:cs typeface="Arial" pitchFamily="34" charset="0"/>
              </a:rPr>
              <a:t>Digital Visitors and Residents</a:t>
            </a:r>
            <a:r>
              <a:rPr lang="en-US" sz="1000" dirty="0" smtClean="0">
                <a:latin typeface="Arial" pitchFamily="34" charset="0"/>
                <a:cs typeface="Arial" pitchFamily="34" charset="0"/>
              </a:rPr>
              <a:t>, UKU12, Female, Age 21, Physics) Establishing</a:t>
            </a:r>
          </a:p>
          <a:p>
            <a:pPr>
              <a:defRPr/>
            </a:pPr>
            <a:endParaRPr lang="en-US" sz="1000" dirty="0" smtClean="0">
              <a:latin typeface="Arial" pitchFamily="34" charset="0"/>
              <a:cs typeface="Arial" pitchFamily="34" charset="0"/>
            </a:endParaRPr>
          </a:p>
          <a:p>
            <a:pPr>
              <a:defRPr/>
            </a:pPr>
            <a:r>
              <a:rPr lang="en-US" sz="1000" dirty="0" smtClean="0">
                <a:latin typeface="Arial" pitchFamily="34" charset="0"/>
                <a:cs typeface="Arial" pitchFamily="34" charset="0"/>
              </a:rPr>
              <a:t>“It’s something I find… yes, I’m not… although I’m very open with everyone, I don’t see the point of telling people that I’m going to the </a:t>
            </a:r>
            <a:r>
              <a:rPr lang="en-US" sz="1000" dirty="0" err="1" smtClean="0">
                <a:latin typeface="Arial" pitchFamily="34" charset="0"/>
                <a:cs typeface="Arial" pitchFamily="34" charset="0"/>
              </a:rPr>
              <a:t>loo</a:t>
            </a:r>
            <a:r>
              <a:rPr lang="en-US" sz="1000" dirty="0" smtClean="0">
                <a:latin typeface="Arial" pitchFamily="34" charset="0"/>
                <a:cs typeface="Arial" pitchFamily="34" charset="0"/>
              </a:rPr>
              <a:t> or I’m going somewhere, I don’t know, I just find very weird. So I don’t know, I find weird.” (</a:t>
            </a:r>
            <a:r>
              <a:rPr lang="en-US" sz="1000" i="1" dirty="0" smtClean="0">
                <a:latin typeface="Arial" pitchFamily="34" charset="0"/>
                <a:cs typeface="Arial" pitchFamily="34" charset="0"/>
              </a:rPr>
              <a:t>Digital Visitors and Residents</a:t>
            </a:r>
            <a:r>
              <a:rPr lang="en-US" sz="1000" dirty="0" smtClean="0">
                <a:latin typeface="Arial" pitchFamily="34" charset="0"/>
                <a:cs typeface="Arial" pitchFamily="34" charset="0"/>
              </a:rPr>
              <a:t>, UKF5, Female, Age 41,</a:t>
            </a:r>
            <a:r>
              <a:rPr lang="en-US" sz="1000" baseline="0" dirty="0" smtClean="0">
                <a:latin typeface="Arial" pitchFamily="34" charset="0"/>
                <a:cs typeface="Arial" pitchFamily="34" charset="0"/>
              </a:rPr>
              <a:t> Urban Design</a:t>
            </a:r>
            <a:r>
              <a:rPr lang="en-US" sz="1000" dirty="0" smtClean="0">
                <a:latin typeface="Arial" pitchFamily="34" charset="0"/>
                <a:cs typeface="Arial" pitchFamily="34" charset="0"/>
              </a:rPr>
              <a:t>) Experiencing</a:t>
            </a:r>
          </a:p>
          <a:p>
            <a:endParaRPr lang="en-US" sz="10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931E8577-7E78-41DF-96AC-A776B0057BBB}" type="slidenum">
              <a:rPr lang="en-US" smtClean="0"/>
              <a:pPr/>
              <a:t>39</a:t>
            </a:fld>
            <a:endParaRPr lang="en-US"/>
          </a:p>
        </p:txBody>
      </p:sp>
    </p:spTree>
    <p:extLst>
      <p:ext uri="{BB962C8B-B14F-4D97-AF65-F5344CB8AC3E}">
        <p14:creationId xmlns="" xmlns:p14="http://schemas.microsoft.com/office/powerpoint/2010/main" val="1610515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p:spPr>
        <p:txBody>
          <a:bodyPr/>
          <a:lstStyle/>
          <a:p>
            <a:fld id="{A821D038-153C-42F9-8537-E055FB9E270E}" type="slidenum">
              <a:rPr lang="en-US" smtClean="0"/>
              <a:pPr/>
              <a:t>4</a:t>
            </a:fld>
            <a:endParaRPr lang="en-US" smtClean="0"/>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xfrm>
            <a:off x="-1" y="4343400"/>
            <a:ext cx="6856413" cy="4648200"/>
          </a:xfrm>
          <a:noFill/>
          <a:ln/>
        </p:spPr>
        <p:txBody>
          <a:bodyPr>
            <a:noAutofit/>
          </a:bodyPr>
          <a:lstStyle/>
          <a:p>
            <a:r>
              <a:rPr lang="en-US" kern="1200" dirty="0" smtClean="0">
                <a:solidFill>
                  <a:schemeClr val="tx1"/>
                </a:solidFill>
                <a:latin typeface="Arial" pitchFamily="34" charset="0"/>
                <a:cs typeface="Arial" pitchFamily="34" charset="0"/>
              </a:rPr>
              <a:t>“Using the V&amp;R framework ensures that analysis is firmly focused on motivations to engage rather than on age or technological “skill.” It facilitates the identification of modes of engagement which potentially cut across traditional academic levels and boundaries. The project is tracking</a:t>
            </a:r>
            <a:r>
              <a:rPr lang="en-GB" kern="1200" dirty="0" smtClean="0">
                <a:solidFill>
                  <a:schemeClr val="tx1"/>
                </a:solidFill>
                <a:latin typeface="Arial" pitchFamily="34" charset="0"/>
                <a:cs typeface="Arial" pitchFamily="34" charset="0"/>
              </a:rPr>
              <a:t> US and UK participants’ shifts in their motivations and forms of engagement with technology and information as they </a:t>
            </a:r>
            <a:r>
              <a:rPr lang="en-US" kern="1200" dirty="0" smtClean="0">
                <a:solidFill>
                  <a:schemeClr val="tx1"/>
                </a:solidFill>
                <a:latin typeface="Arial" pitchFamily="34" charset="0"/>
                <a:cs typeface="Arial" pitchFamily="34" charset="0"/>
              </a:rPr>
              <a:t>transition between four educational stages:</a:t>
            </a:r>
          </a:p>
          <a:p>
            <a:r>
              <a:rPr lang="en-US" kern="1200" dirty="0" smtClean="0">
                <a:solidFill>
                  <a:schemeClr val="tx1"/>
                </a:solidFill>
                <a:latin typeface="Arial" pitchFamily="34" charset="0"/>
                <a:cs typeface="Arial" pitchFamily="34" charset="0"/>
              </a:rPr>
              <a:t>1. Emerging (Late stage secondary school/First year undergraduate); </a:t>
            </a:r>
          </a:p>
          <a:p>
            <a:r>
              <a:rPr lang="en-US" kern="1200" dirty="0" smtClean="0">
                <a:solidFill>
                  <a:schemeClr val="tx1"/>
                </a:solidFill>
                <a:latin typeface="Arial" pitchFamily="34" charset="0"/>
                <a:cs typeface="Arial" pitchFamily="34" charset="0"/>
              </a:rPr>
              <a:t>2. Establishing (Second/third or third/fourth year undergraduate); </a:t>
            </a:r>
          </a:p>
          <a:p>
            <a:r>
              <a:rPr lang="en-US" kern="1200" dirty="0" smtClean="0">
                <a:solidFill>
                  <a:schemeClr val="tx1"/>
                </a:solidFill>
                <a:latin typeface="Arial" pitchFamily="34" charset="0"/>
                <a:cs typeface="Arial" pitchFamily="34" charset="0"/>
              </a:rPr>
              <a:t>3. Embedding (Postgraduates, PhD students); </a:t>
            </a:r>
          </a:p>
          <a:p>
            <a:pPr marL="0" marR="0" indent="0" algn="l" defTabSz="896203" rtl="0" eaLnBrk="1" fontAlgn="base" latinLnBrk="0" hangingPunct="1">
              <a:lnSpc>
                <a:spcPct val="100000"/>
              </a:lnSpc>
              <a:spcBef>
                <a:spcPct val="30000"/>
              </a:spcBef>
              <a:spcAft>
                <a:spcPct val="0"/>
              </a:spcAft>
              <a:buClrTx/>
              <a:buSzTx/>
              <a:buFontTx/>
              <a:buNone/>
              <a:tabLst/>
              <a:defRPr/>
            </a:pPr>
            <a:r>
              <a:rPr lang="en-US" kern="1200" dirty="0" smtClean="0">
                <a:solidFill>
                  <a:schemeClr val="tx1"/>
                </a:solidFill>
                <a:latin typeface="Arial" pitchFamily="34" charset="0"/>
                <a:cs typeface="Arial" pitchFamily="34" charset="0"/>
              </a:rPr>
              <a:t>4. Experienced (Scholars).</a:t>
            </a:r>
          </a:p>
          <a:p>
            <a:pPr marL="0" marR="0" indent="0" algn="l" defTabSz="896203" rtl="0" eaLnBrk="1" fontAlgn="base" latinLnBrk="0" hangingPunct="1">
              <a:lnSpc>
                <a:spcPct val="100000"/>
              </a:lnSpc>
              <a:spcBef>
                <a:spcPct val="30000"/>
              </a:spcBef>
              <a:spcAft>
                <a:spcPct val="0"/>
              </a:spcAft>
              <a:buClrTx/>
              <a:buSzTx/>
              <a:buFontTx/>
              <a:buNone/>
              <a:tabLst/>
              <a:defRPr/>
            </a:pPr>
            <a:r>
              <a:rPr lang="en-US" kern="1200" dirty="0" smtClean="0">
                <a:solidFill>
                  <a:schemeClr val="tx1"/>
                </a:solidFill>
                <a:latin typeface="Arial" pitchFamily="34" charset="0"/>
                <a:cs typeface="Arial" pitchFamily="34" charset="0"/>
              </a:rPr>
              <a:t>In Phase 1 of the V&amp;R research, semi-structured interviews with participants from the four project-defined educational stages were conducted in the US and UK. In Phase 2 of the project, a sub-set of the interviewees were selected to participate in the monthly information diaries.”  (Connaway, Lanclos, &amp; Hood, 2013</a:t>
            </a:r>
            <a:r>
              <a:rPr lang="en-US" kern="1200" baseline="0" dirty="0" smtClean="0">
                <a:solidFill>
                  <a:schemeClr val="tx1"/>
                </a:solidFill>
                <a:latin typeface="Arial" pitchFamily="34" charset="0"/>
                <a:cs typeface="Arial" pitchFamily="34" charset="0"/>
              </a:rPr>
              <a:t>)</a:t>
            </a:r>
            <a:endParaRPr lang="en-US" kern="1200" dirty="0" smtClean="0">
              <a:solidFill>
                <a:schemeClr val="tx1"/>
              </a:solidFill>
              <a:latin typeface="Arial" pitchFamily="34" charset="0"/>
              <a:cs typeface="Arial" pitchFamily="34" charset="0"/>
            </a:endParaRPr>
          </a:p>
          <a:p>
            <a:pPr marL="0" marR="0" indent="0" algn="l" defTabSz="896203" rtl="0" eaLnBrk="1" fontAlgn="base" latinLnBrk="0" hangingPunct="1">
              <a:lnSpc>
                <a:spcPct val="100000"/>
              </a:lnSpc>
              <a:spcBef>
                <a:spcPct val="30000"/>
              </a:spcBef>
              <a:spcAft>
                <a:spcPct val="0"/>
              </a:spcAft>
              <a:buClrTx/>
              <a:buSzTx/>
              <a:buFontTx/>
              <a:buNone/>
              <a:tabLst/>
              <a:defRPr/>
            </a:pPr>
            <a:endParaRPr lang="en-US" i="1" dirty="0" smtClean="0">
              <a:latin typeface="Arial" pitchFamily="34" charset="0"/>
              <a:cs typeface="Arial" pitchFamily="34" charset="0"/>
            </a:endParaRPr>
          </a:p>
          <a:p>
            <a:r>
              <a:rPr lang="en-US" dirty="0" smtClean="0">
                <a:latin typeface="Arial" pitchFamily="34" charset="0"/>
                <a:cs typeface="Arial" pitchFamily="34" charset="0"/>
              </a:rPr>
              <a:t>Connaway, L. S, Lanclos, D., &amp; Hood, E. M. (2013). “I find Google a lot easier than going to the library website.” Imagine ways to innovate and inspire students to use the academic library. </a:t>
            </a:r>
            <a:r>
              <a:rPr lang="en-US" i="1" dirty="0" smtClean="0">
                <a:latin typeface="Arial" pitchFamily="34" charset="0"/>
                <a:cs typeface="Arial" pitchFamily="34" charset="0"/>
              </a:rPr>
              <a:t>Proceedings of the Association of College &amp; Research Libraries (ACRL) 2013 conference, April 10-13, 2013, Indianapolis, IN, </a:t>
            </a:r>
            <a:r>
              <a:rPr lang="en-US" dirty="0" smtClean="0">
                <a:latin typeface="Arial" pitchFamily="34" charset="0"/>
                <a:cs typeface="Arial" pitchFamily="34" charset="0"/>
              </a:rPr>
              <a:t>2013. Retrieved from </a:t>
            </a:r>
            <a:r>
              <a:rPr lang="en-US" u="sng" dirty="0" smtClean="0">
                <a:latin typeface="Arial" pitchFamily="34" charset="0"/>
                <a:cs typeface="Arial" pitchFamily="34" charset="0"/>
                <a:hlinkClick r:id="rId3"/>
              </a:rPr>
              <a:t>http://www.ala.org/acrl/sites/ala.org.acrl/files/content/conferences/confsandpreconfs/2013/papers/Connaway_Google.pdf</a:t>
            </a:r>
            <a:endParaRPr lang="en-US" dirty="0" smtClean="0">
              <a:latin typeface="Arial" pitchFamily="34" charset="0"/>
              <a:cs typeface="Arial" pitchFamily="34" charset="0"/>
            </a:endParaRPr>
          </a:p>
          <a:p>
            <a:endParaRPr lang="en-US" sz="1200" dirty="0" smtClean="0">
              <a:latin typeface="Arial" pitchFamily="34" charset="0"/>
              <a:cs typeface="Arial" pitchFamily="34" charset="0"/>
            </a:endParaRPr>
          </a:p>
          <a:p>
            <a:r>
              <a:rPr lang="en-US" dirty="0" smtClean="0">
                <a:latin typeface="Arial" pitchFamily="34" charset="0"/>
                <a:cs typeface="Arial" pitchFamily="34" charset="0"/>
              </a:rPr>
              <a:t>White, D., &amp; Connaway, L. S. (2011-2014). </a:t>
            </a:r>
            <a:r>
              <a:rPr lang="en-US" i="1" dirty="0" smtClean="0">
                <a:latin typeface="Arial" pitchFamily="34" charset="0"/>
                <a:cs typeface="Arial" pitchFamily="34" charset="0"/>
              </a:rPr>
              <a:t>Visitors and Residents: What motivates engagement with the digital information environment.</a:t>
            </a:r>
            <a:r>
              <a:rPr lang="en-US" dirty="0" smtClean="0">
                <a:latin typeface="Arial" pitchFamily="34" charset="0"/>
                <a:cs typeface="Arial" pitchFamily="34" charset="0"/>
              </a:rPr>
              <a:t> Funded by JISC, OCLC, and Oxford University. Retrieved from </a:t>
            </a:r>
            <a:r>
              <a:rPr lang="en-US" u="sng" dirty="0" smtClean="0">
                <a:latin typeface="Arial" pitchFamily="34" charset="0"/>
                <a:cs typeface="Arial" pitchFamily="34" charset="0"/>
                <a:hlinkClick r:id="rId4"/>
              </a:rPr>
              <a:t>http://www.oclc.org/research/activities/vandr/</a:t>
            </a:r>
            <a:r>
              <a:rPr lang="en-US" dirty="0" smtClean="0">
                <a:latin typeface="Arial" pitchFamily="34" charset="0"/>
                <a:cs typeface="Arial" pitchFamily="34" charset="0"/>
              </a:rPr>
              <a:t> </a:t>
            </a:r>
          </a:p>
          <a:p>
            <a:pPr eaLnBrk="1" hangingPunct="1"/>
            <a:endParaRPr lang="en-GB" dirty="0" smtClean="0">
              <a:latin typeface="Arial" pitchFamily="34" charset="0"/>
              <a:cs typeface="Arial" pitchFamily="34" charset="0"/>
            </a:endParaRPr>
          </a:p>
        </p:txBody>
      </p:sp>
    </p:spTree>
    <p:extLst>
      <p:ext uri="{BB962C8B-B14F-4D97-AF65-F5344CB8AC3E}">
        <p14:creationId xmlns="" xmlns:p14="http://schemas.microsoft.com/office/powerpoint/2010/main" val="40341466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0" y="4343400"/>
            <a:ext cx="6858000" cy="4495800"/>
          </a:xfrm>
        </p:spPr>
        <p:txBody>
          <a:bodyPr>
            <a:noAutofit/>
          </a:bodyPr>
          <a:lstStyle/>
          <a:p>
            <a:r>
              <a:rPr lang="en-US" sz="1000" b="0" dirty="0" smtClean="0">
                <a:latin typeface="Arial" pitchFamily="34" charset="0"/>
                <a:cs typeface="Arial" pitchFamily="34" charset="0"/>
              </a:rPr>
              <a:t>Image: http://www.flickr.com/photos/ogwrnsk/5020082786/</a:t>
            </a:r>
          </a:p>
          <a:p>
            <a:r>
              <a:rPr lang="en-US" sz="1000" b="0" dirty="0" smtClean="0">
                <a:latin typeface="Arial" pitchFamily="34" charset="0"/>
                <a:cs typeface="Arial" pitchFamily="34" charset="0"/>
              </a:rPr>
              <a:t>YouTube</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0" kern="1200" dirty="0" smtClean="0">
                <a:solidFill>
                  <a:schemeClr val="tx1"/>
                </a:solidFill>
                <a:latin typeface="Arial" pitchFamily="34" charset="0"/>
                <a:cs typeface="Arial" pitchFamily="34" charset="0"/>
              </a:rPr>
              <a:t>Emerging: The Emerging participants had a great variety of usage for YouTube, using it for tutorial videos to help them with their classes and for their hobbies/interests.  Additionally, they mentioned using it for entertainment like watching programs, funny videos, and “discussions.”  I see no explanation for any discrepancy in the numbers between the First Round and the Second Round Emerging.  Seems consistent.  </a:t>
            </a:r>
          </a:p>
          <a:p>
            <a:endParaRPr lang="en-US" sz="1000" b="0" dirty="0"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b="0" kern="1200" dirty="0" smtClean="0">
                <a:solidFill>
                  <a:schemeClr val="tx1"/>
                </a:solidFill>
                <a:latin typeface="Arial" pitchFamily="34" charset="0"/>
                <a:cs typeface="Arial" pitchFamily="34" charset="0"/>
              </a:rPr>
              <a:t>Establishing: Of the five Establishing participants, three spoke of using YouTube for school related activities, two watching math tutorials and one had to make a video and upload it.  Another participant makes guitar instructional videos and uploads them and the fifth makes music videos.  </a:t>
            </a:r>
          </a:p>
          <a:p>
            <a:endParaRPr lang="en-US" sz="1000" b="0" dirty="0"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b="0" kern="1200" dirty="0" smtClean="0">
                <a:solidFill>
                  <a:schemeClr val="tx1"/>
                </a:solidFill>
                <a:latin typeface="Arial" pitchFamily="34" charset="0"/>
                <a:cs typeface="Arial" pitchFamily="34" charset="0"/>
              </a:rPr>
              <a:t>Embedding:  One participant spoke of using it listen to music in advance before trying to play it on the viola.  The second learned how to tie a tie and the third to listen to music in general.  </a:t>
            </a:r>
          </a:p>
          <a:p>
            <a:endParaRPr lang="en-US" sz="1000" b="0" dirty="0"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b="0" kern="1200" dirty="0" smtClean="0">
                <a:solidFill>
                  <a:schemeClr val="tx1"/>
                </a:solidFill>
                <a:latin typeface="Arial" pitchFamily="34" charset="0"/>
                <a:cs typeface="Arial" pitchFamily="34" charset="0"/>
              </a:rPr>
              <a:t>Experiencing:  Among the Experiencing participants, there was the same variety as with all educational stages.  One watches funny videos, one uploads their lectures for students, and another uploads videos they make.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0" kern="1200" dirty="0" smtClean="0">
              <a:solidFill>
                <a:schemeClr val="tx1"/>
              </a:solidFill>
              <a:latin typeface="Arial" pitchFamily="34" charset="0"/>
              <a:cs typeface="Arial" pitchFamily="34" charset="0"/>
            </a:endParaRPr>
          </a:p>
          <a:p>
            <a:r>
              <a:rPr lang="en-US" sz="1000" kern="1200" dirty="0" smtClean="0">
                <a:solidFill>
                  <a:schemeClr val="tx1"/>
                </a:solidFill>
                <a:latin typeface="Arial" pitchFamily="34" charset="0"/>
                <a:cs typeface="Arial" pitchFamily="34" charset="0"/>
              </a:rPr>
              <a:t>“Wedding, don’t know how to tie a tie….I need to learn how to tie a tie really quick. YouTube, how to tie a tie. First tip, 14 million views, seven minutes long, read it, tie a tie, done.” (</a:t>
            </a:r>
            <a:r>
              <a:rPr lang="en-US" sz="1000" i="1" kern="1200" dirty="0" smtClean="0">
                <a:solidFill>
                  <a:schemeClr val="tx1"/>
                </a:solidFill>
                <a:latin typeface="Arial" pitchFamily="34" charset="0"/>
                <a:cs typeface="Arial" pitchFamily="34" charset="0"/>
              </a:rPr>
              <a:t>Digital Visitors and Residents</a:t>
            </a:r>
            <a:r>
              <a:rPr lang="en-US" sz="1000" kern="1200" dirty="0" smtClean="0">
                <a:solidFill>
                  <a:schemeClr val="tx1"/>
                </a:solidFill>
                <a:latin typeface="Arial" pitchFamily="34" charset="0"/>
                <a:cs typeface="Arial" pitchFamily="34" charset="0"/>
              </a:rPr>
              <a:t>, USG2, Male, Age 25, Biology) Embedding</a:t>
            </a:r>
          </a:p>
          <a:p>
            <a:endParaRPr lang="en-US" sz="1000" kern="1200" dirty="0" smtClean="0">
              <a:solidFill>
                <a:schemeClr val="tx1"/>
              </a:solidFill>
              <a:latin typeface="Arial" pitchFamily="34" charset="0"/>
              <a:cs typeface="Arial" pitchFamily="34" charset="0"/>
            </a:endParaRPr>
          </a:p>
          <a:p>
            <a:r>
              <a:rPr lang="en-US" sz="1000" kern="1200" dirty="0" smtClean="0">
                <a:solidFill>
                  <a:schemeClr val="tx1"/>
                </a:solidFill>
                <a:latin typeface="Arial" pitchFamily="34" charset="0"/>
                <a:cs typeface="Arial" pitchFamily="34" charset="0"/>
              </a:rPr>
              <a:t>“Um YouTube sometimes—‘cause I’m taking an online class. So I have to—some of the stuff isn’t covered in the book so I have to learn it on my own, from YouTube. So for example, I’m taking an [Indiscernible] class and we’re learning Excel. And some of the stuff from the book isn’t clear, so I would go on and look it up.” (</a:t>
            </a:r>
            <a:r>
              <a:rPr lang="en-US" sz="1000" i="1" kern="1200" dirty="0" smtClean="0">
                <a:solidFill>
                  <a:schemeClr val="tx1"/>
                </a:solidFill>
                <a:latin typeface="Arial" pitchFamily="34" charset="0"/>
                <a:cs typeface="Arial" pitchFamily="34" charset="0"/>
              </a:rPr>
              <a:t>Digital Visitors and Residents</a:t>
            </a:r>
            <a:r>
              <a:rPr lang="en-US" sz="1000" kern="1200" dirty="0" smtClean="0">
                <a:solidFill>
                  <a:schemeClr val="tx1"/>
                </a:solidFill>
                <a:latin typeface="Arial" pitchFamily="34" charset="0"/>
                <a:cs typeface="Arial" pitchFamily="34" charset="0"/>
              </a:rPr>
              <a:t>, 2USU2, Female, Age 18, Pre-Business) Emerging</a:t>
            </a:r>
          </a:p>
          <a:p>
            <a:endParaRPr lang="en-US" sz="1000" kern="1200" dirty="0" smtClean="0">
              <a:solidFill>
                <a:schemeClr val="tx1"/>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dirty="0" smtClean="0">
                <a:solidFill>
                  <a:schemeClr val="tx1"/>
                </a:solidFill>
                <a:latin typeface="Arial" pitchFamily="34" charset="0"/>
                <a:cs typeface="Arial" pitchFamily="34" charset="0"/>
              </a:rPr>
              <a:t>“Yes.  I’m also – I’ve got my own YouTube channel and occasionally I upload like guitar tutorials.” (</a:t>
            </a:r>
            <a:r>
              <a:rPr lang="en-US" sz="1000" i="1" kern="1200" dirty="0" smtClean="0">
                <a:solidFill>
                  <a:schemeClr val="tx1"/>
                </a:solidFill>
                <a:latin typeface="Arial" pitchFamily="34" charset="0"/>
                <a:cs typeface="Arial" pitchFamily="34" charset="0"/>
              </a:rPr>
              <a:t>Digital Visitors and</a:t>
            </a:r>
            <a:r>
              <a:rPr lang="en-US" sz="1000" i="1" kern="1200" baseline="0" dirty="0" smtClean="0">
                <a:solidFill>
                  <a:schemeClr val="tx1"/>
                </a:solidFill>
                <a:latin typeface="Arial" pitchFamily="34" charset="0"/>
                <a:cs typeface="Arial" pitchFamily="34" charset="0"/>
              </a:rPr>
              <a:t> Residents</a:t>
            </a:r>
            <a:r>
              <a:rPr lang="en-US" sz="1000" kern="1200" baseline="0" dirty="0" smtClean="0">
                <a:solidFill>
                  <a:schemeClr val="tx1"/>
                </a:solidFill>
                <a:latin typeface="Arial" pitchFamily="34" charset="0"/>
                <a:cs typeface="Arial" pitchFamily="34" charset="0"/>
              </a:rPr>
              <a:t>, UKU10, Male, Age 20, Law) Establishing</a:t>
            </a:r>
            <a:endParaRPr lang="en-US" sz="1000" b="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931E8577-7E78-41DF-96AC-A776B0057BBB}" type="slidenum">
              <a:rPr lang="en-US" smtClean="0"/>
              <a:pPr/>
              <a:t>40</a:t>
            </a:fld>
            <a:endParaRPr lang="en-US"/>
          </a:p>
        </p:txBody>
      </p:sp>
    </p:spTree>
    <p:extLst>
      <p:ext uri="{BB962C8B-B14F-4D97-AF65-F5344CB8AC3E}">
        <p14:creationId xmlns="" xmlns:p14="http://schemas.microsoft.com/office/powerpoint/2010/main" val="16067770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Motivation AND</a:t>
            </a:r>
            <a:r>
              <a:rPr lang="en-US" baseline="0" dirty="0" smtClean="0"/>
              <a:t> Educational Stage: Interviews</a:t>
            </a:r>
            <a:endParaRPr lang="en-US" dirty="0" smtClean="0"/>
          </a:p>
          <a:p>
            <a:r>
              <a:rPr lang="en-US" dirty="0" smtClean="0"/>
              <a:t>Lazy:</a:t>
            </a:r>
            <a:r>
              <a:rPr lang="en-US" baseline="0" dirty="0" smtClean="0"/>
              <a:t> Emerging 23%, Establishing 20%, Embedding 50%, Experiencing 10%</a:t>
            </a:r>
          </a:p>
          <a:p>
            <a:r>
              <a:rPr lang="en-US" baseline="0" dirty="0" smtClean="0"/>
              <a:t>Organization: Emerging 44%, Establishing 80%, Embedding 80%, Experiencing 60%</a:t>
            </a:r>
          </a:p>
          <a:p>
            <a:r>
              <a:rPr lang="en-US" baseline="0" dirty="0" smtClean="0"/>
              <a:t>Intrinsic: Emerging 44%, Establishing 50%, Embedding 40%, Experiencing 40%</a:t>
            </a:r>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41</a:t>
            </a:fld>
            <a:endParaRPr lang="en-US"/>
          </a:p>
        </p:txBody>
      </p:sp>
    </p:spTree>
    <p:extLst>
      <p:ext uri="{BB962C8B-B14F-4D97-AF65-F5344CB8AC3E}">
        <p14:creationId xmlns="" xmlns:p14="http://schemas.microsoft.com/office/powerpoint/2010/main" val="10137575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0" y="4191000"/>
            <a:ext cx="6858000" cy="4953000"/>
          </a:xfrm>
        </p:spPr>
        <p:txBody>
          <a:bodyPr>
            <a:noAutofit/>
          </a:bodyPr>
          <a:lstStyle/>
          <a:p>
            <a:r>
              <a:rPr lang="en-US" sz="1000" dirty="0" smtClean="0">
                <a:latin typeface="Arial" pitchFamily="34" charset="0"/>
                <a:cs typeface="Arial" pitchFamily="34" charset="0"/>
              </a:rPr>
              <a:t>Image: http://www.flickr.com/photos/haagsuitburo/2315233844/</a:t>
            </a:r>
          </a:p>
          <a:p>
            <a:r>
              <a:rPr lang="en-US" sz="1000" dirty="0" smtClean="0">
                <a:latin typeface="Arial" pitchFamily="34" charset="0"/>
                <a:cs typeface="Arial" pitchFamily="34" charset="0"/>
              </a:rPr>
              <a:t>Lazy (No Motivation)</a:t>
            </a:r>
          </a:p>
          <a:p>
            <a:r>
              <a:rPr lang="en-US" sz="1000" dirty="0" smtClean="0">
                <a:latin typeface="Arial" pitchFamily="34" charset="0"/>
                <a:cs typeface="Arial" pitchFamily="34" charset="0"/>
              </a:rPr>
              <a:t>Laziness</a:t>
            </a:r>
            <a:r>
              <a:rPr lang="en-US" sz="1000" baseline="0" dirty="0" smtClean="0">
                <a:latin typeface="Arial" pitchFamily="34" charset="0"/>
                <a:cs typeface="Arial" pitchFamily="34" charset="0"/>
              </a:rPr>
              <a:t> levels appear to not be a true indicator of actual laziness, but perception. Not surprisingly Emerging participants indicated higher levels of laziness as they are unmotivated by their work at this stage.  Considering how many required core classes are required along with high school classes, they have lower levels of interest in their classes at this point.  Establishing and Embedding participants spoke of laziness as being that they don’t want to travel all the way back to campus to the library, especially late at night, and not going above and beyond in their work.  These students are necessarily lazy, though they speak of themselves that way, rather most of us would speak of these participants as busy and trying to manage their time.   </a:t>
            </a:r>
            <a:endParaRPr lang="en-US" sz="1000" dirty="0"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b="0" kern="1200" dirty="0" smtClean="0">
                <a:solidFill>
                  <a:schemeClr val="tx1"/>
                </a:solidFill>
                <a:latin typeface="Arial" pitchFamily="34" charset="0"/>
                <a:cs typeface="Arial" pitchFamily="34" charset="0"/>
              </a:rPr>
              <a:t>Emerging: Participants do not want to take the time to do the actual task.  Want to find shortcuts/quickest way to complete the task or how to avoid doing it at all.  Often do not want to leave their computer.  Recognize laziness in themselves/find themselves to not be motivated.   I don’t see a response difference between First Round and Second Round. </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0" kern="1200" dirty="0" smtClean="0">
                <a:solidFill>
                  <a:schemeClr val="tx1"/>
                </a:solidFill>
                <a:latin typeface="Arial" pitchFamily="34" charset="0"/>
                <a:cs typeface="Arial" pitchFamily="34" charset="0"/>
              </a:rPr>
              <a:t>Establishing: Only two participants, one speaking of professors, not themselves.  The other speaks of not going above and beyond, just doing the minimum.  </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0" kern="1200" dirty="0" smtClean="0">
                <a:solidFill>
                  <a:schemeClr val="tx1"/>
                </a:solidFill>
                <a:latin typeface="Arial" pitchFamily="34" charset="0"/>
                <a:cs typeface="Arial" pitchFamily="34" charset="0"/>
              </a:rPr>
              <a:t>Embedding participants: Do not live on campus and do not want to travel just to go to the library.  </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0" kern="1200" dirty="0" smtClean="0">
                <a:solidFill>
                  <a:schemeClr val="tx1"/>
                </a:solidFill>
                <a:latin typeface="Arial" pitchFamily="34" charset="0"/>
                <a:cs typeface="Arial" pitchFamily="34" charset="0"/>
              </a:rPr>
              <a:t>Experiencing: One participant, teacher discussing student’s laziness versus their own.  They would not be as lazy, but understand that the students are overwhelmed.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smtClean="0">
              <a:latin typeface="Arial" pitchFamily="34" charset="0"/>
              <a:cs typeface="Arial" pitchFamily="34" charset="0"/>
            </a:endParaRPr>
          </a:p>
          <a:p>
            <a:pPr>
              <a:defRPr/>
            </a:pPr>
            <a:r>
              <a:rPr lang="en-US" sz="1000" dirty="0" smtClean="0">
                <a:latin typeface="Arial" pitchFamily="34" charset="0"/>
                <a:cs typeface="Arial" pitchFamily="34" charset="0"/>
              </a:rPr>
              <a:t>“I mean may be sometimes when I have to do research like I guess with the assignment last night once I’d found that website I didn’t continue to see what else I could find.  So it’s kind of I guess a lazy approach to it – not going above and beyond, once I get there I just kind of stop.” (</a:t>
            </a:r>
            <a:r>
              <a:rPr lang="en-US" sz="1000" i="1" dirty="0" smtClean="0">
                <a:latin typeface="Arial" pitchFamily="34" charset="0"/>
                <a:cs typeface="Arial" pitchFamily="34" charset="0"/>
              </a:rPr>
              <a:t>Digital Visitors and Residents</a:t>
            </a:r>
            <a:r>
              <a:rPr lang="en-US" sz="1000" dirty="0" smtClean="0">
                <a:latin typeface="Arial" pitchFamily="34" charset="0"/>
                <a:cs typeface="Arial" pitchFamily="34" charset="0"/>
              </a:rPr>
              <a:t>, USU9, Female, Age 21, Sociology/Gerontology) Establishing</a:t>
            </a:r>
          </a:p>
          <a:p>
            <a:endParaRPr lang="en-US" sz="1000" dirty="0" smtClean="0">
              <a:latin typeface="Arial" pitchFamily="34" charset="0"/>
              <a:cs typeface="Arial" pitchFamily="34" charset="0"/>
            </a:endParaRPr>
          </a:p>
          <a:p>
            <a:r>
              <a:rPr lang="en-US" sz="1000" dirty="0" smtClean="0">
                <a:latin typeface="Arial" pitchFamily="34" charset="0"/>
                <a:cs typeface="Arial" pitchFamily="34" charset="0"/>
              </a:rPr>
              <a:t>“I live about two miles away form her on bike, which is not that far, but when you’re writing a paper and don’t feel like getting out of your pajamas… Frequently when I’m working from home, it does feel a bit onerous to come all the way, which is about two miles away on bike, to use the library when I’m immediately probably going to go home afterwards. I find working from home very comfortable. I’d like – it feels also very private, it’s easy for me to concentrate without other people within the library space. So all of those reasons influenced my decision to take the easier route rather than physically having to move to get information.” (</a:t>
            </a:r>
            <a:r>
              <a:rPr lang="en-US" sz="1000" i="1" dirty="0" smtClean="0">
                <a:latin typeface="Arial" pitchFamily="34" charset="0"/>
                <a:cs typeface="Arial" pitchFamily="34" charset="0"/>
              </a:rPr>
              <a:t>Digital Visitors and Residents</a:t>
            </a:r>
            <a:r>
              <a:rPr lang="en-US" sz="1000" dirty="0" smtClean="0">
                <a:latin typeface="Arial" pitchFamily="34" charset="0"/>
                <a:cs typeface="Arial" pitchFamily="34" charset="0"/>
              </a:rPr>
              <a:t>, UKG2, Female, Age 22, Learning and Technology) Embedding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0" kern="1200" dirty="0" smtClean="0">
              <a:solidFill>
                <a:schemeClr val="tx1"/>
              </a:solidFill>
              <a:latin typeface="Arial" pitchFamily="34" charset="0"/>
              <a:cs typeface="Arial" pitchFamily="34" charset="0"/>
            </a:endParaRPr>
          </a:p>
          <a:p>
            <a:endParaRPr lang="en-US" sz="10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931E8577-7E78-41DF-96AC-A776B0057BBB}" type="slidenum">
              <a:rPr lang="en-US" smtClean="0"/>
              <a:pPr/>
              <a:t>42</a:t>
            </a:fld>
            <a:endParaRPr lang="en-US"/>
          </a:p>
        </p:txBody>
      </p:sp>
    </p:spTree>
    <p:extLst>
      <p:ext uri="{BB962C8B-B14F-4D97-AF65-F5344CB8AC3E}">
        <p14:creationId xmlns="" xmlns:p14="http://schemas.microsoft.com/office/powerpoint/2010/main" val="31488871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0" y="4343400"/>
            <a:ext cx="6858000" cy="4267200"/>
          </a:xfrm>
        </p:spPr>
        <p:txBody>
          <a:bodyPr>
            <a:noAutofit/>
          </a:bodyPr>
          <a:lstStyle/>
          <a:p>
            <a:r>
              <a:rPr lang="en-US" sz="1000" dirty="0" smtClean="0">
                <a:latin typeface="Arial" pitchFamily="34" charset="0"/>
                <a:cs typeface="Arial" pitchFamily="34" charset="0"/>
              </a:rPr>
              <a:t>Image: http://www.flickr.com/photos/42931449@N07/6812481635/"</a:t>
            </a:r>
          </a:p>
          <a:p>
            <a:r>
              <a:rPr lang="en-US" sz="1000" dirty="0" smtClean="0">
                <a:latin typeface="Arial" pitchFamily="34" charset="0"/>
                <a:cs typeface="Arial" pitchFamily="34" charset="0"/>
              </a:rPr>
              <a:t>Organization </a:t>
            </a:r>
          </a:p>
          <a:p>
            <a:r>
              <a:rPr lang="en-US" sz="1000" dirty="0" smtClean="0">
                <a:latin typeface="Arial" pitchFamily="34" charset="0"/>
                <a:cs typeface="Arial" pitchFamily="34" charset="0"/>
              </a:rPr>
              <a:t>Overall, organization methods</a:t>
            </a:r>
            <a:r>
              <a:rPr lang="en-US" sz="1000" baseline="0" dirty="0" smtClean="0">
                <a:latin typeface="Arial" pitchFamily="34" charset="0"/>
                <a:cs typeface="Arial" pitchFamily="34" charset="0"/>
              </a:rPr>
              <a:t> for keeping track of one’s schedule does not appear to be dictated by educational stage but personal preference, or rather, what that person has discovered has worked for them.  Written diaries are just as commonly used as electronic calendars on their </a:t>
            </a:r>
            <a:r>
              <a:rPr lang="en-US" sz="1000" baseline="0" dirty="0" err="1" smtClean="0">
                <a:latin typeface="Arial" pitchFamily="34" charset="0"/>
                <a:cs typeface="Arial" pitchFamily="34" charset="0"/>
              </a:rPr>
              <a:t>cellphones</a:t>
            </a:r>
            <a:r>
              <a:rPr lang="en-US" sz="1000" baseline="0" dirty="0" smtClean="0">
                <a:latin typeface="Arial" pitchFamily="34" charset="0"/>
                <a:cs typeface="Arial" pitchFamily="34" charset="0"/>
              </a:rPr>
              <a:t> (Google calendar being often mentioned).  Additionally, many mentioned keeping track by more than one method.  (For organizing emails, participants said they have multiple email accounts to separate school from work from family/friends).</a:t>
            </a:r>
            <a:endParaRPr lang="en-US" sz="1000" dirty="0" smtClean="0">
              <a:latin typeface="Arial" pitchFamily="34" charset="0"/>
              <a:cs typeface="Arial" pitchFamily="34" charset="0"/>
            </a:endParaRPr>
          </a:p>
          <a:p>
            <a:endParaRPr lang="en-US" sz="1000" dirty="0" smtClean="0">
              <a:latin typeface="Arial" pitchFamily="34" charset="0"/>
              <a:cs typeface="Arial" pitchFamily="34" charset="0"/>
            </a:endParaRPr>
          </a:p>
          <a:p>
            <a:r>
              <a:rPr lang="en-US" sz="1000" b="0" kern="1200" dirty="0" smtClean="0">
                <a:solidFill>
                  <a:schemeClr val="tx1"/>
                </a:solidFill>
                <a:latin typeface="Arial" pitchFamily="34" charset="0"/>
                <a:cs typeface="Arial" pitchFamily="34" charset="0"/>
              </a:rPr>
              <a:t>Emerging 1</a:t>
            </a:r>
            <a:r>
              <a:rPr lang="en-US" sz="1000" b="0" kern="1200" baseline="30000" dirty="0" smtClean="0">
                <a:solidFill>
                  <a:schemeClr val="tx1"/>
                </a:solidFill>
                <a:latin typeface="Arial" pitchFamily="34" charset="0"/>
                <a:cs typeface="Arial" pitchFamily="34" charset="0"/>
              </a:rPr>
              <a:t>st </a:t>
            </a:r>
            <a:r>
              <a:rPr lang="en-US" sz="1000" b="0" kern="1200" dirty="0" smtClean="0">
                <a:solidFill>
                  <a:schemeClr val="tx1"/>
                </a:solidFill>
                <a:latin typeface="Arial" pitchFamily="34" charset="0"/>
                <a:cs typeface="Arial" pitchFamily="34" charset="0"/>
              </a:rPr>
              <a:t>Round: Three said they use calendars on their phones/iPods.  Two said they used written diaries.  One just checks emails and </a:t>
            </a:r>
            <a:r>
              <a:rPr lang="en-US" sz="1000" b="0" kern="1200" dirty="0" err="1" smtClean="0">
                <a:solidFill>
                  <a:schemeClr val="tx1"/>
                </a:solidFill>
                <a:latin typeface="Arial" pitchFamily="34" charset="0"/>
                <a:cs typeface="Arial" pitchFamily="34" charset="0"/>
              </a:rPr>
              <a:t>powerpoints</a:t>
            </a:r>
            <a:r>
              <a:rPr lang="en-US" sz="1000" b="0" kern="1200" dirty="0" smtClean="0">
                <a:solidFill>
                  <a:schemeClr val="tx1"/>
                </a:solidFill>
                <a:latin typeface="Arial" pitchFamily="34" charset="0"/>
                <a:cs typeface="Arial" pitchFamily="34" charset="0"/>
              </a:rPr>
              <a:t> to keep track of assignments, etc.  One spoke of emails from people as letting them know what needed to be done, where to be.  Post it notes were also mentioned by two. </a:t>
            </a:r>
          </a:p>
          <a:p>
            <a:endParaRPr lang="en-US" sz="1000" b="0" kern="1200" dirty="0" smtClean="0">
              <a:solidFill>
                <a:schemeClr val="tx1"/>
              </a:solidFill>
              <a:latin typeface="Arial" pitchFamily="34" charset="0"/>
              <a:cs typeface="Arial" pitchFamily="34" charset="0"/>
            </a:endParaRPr>
          </a:p>
          <a:p>
            <a:r>
              <a:rPr lang="en-US" sz="1000" b="0" kern="1200" dirty="0" smtClean="0">
                <a:solidFill>
                  <a:schemeClr val="tx1"/>
                </a:solidFill>
                <a:latin typeface="Arial" pitchFamily="34" charset="0"/>
                <a:cs typeface="Arial" pitchFamily="34" charset="0"/>
              </a:rPr>
              <a:t>Emerging 2</a:t>
            </a:r>
            <a:r>
              <a:rPr lang="en-US" sz="1000" b="0" kern="1200" baseline="30000" dirty="0" smtClean="0">
                <a:solidFill>
                  <a:schemeClr val="tx1"/>
                </a:solidFill>
                <a:latin typeface="Arial" pitchFamily="34" charset="0"/>
                <a:cs typeface="Arial" pitchFamily="34" charset="0"/>
              </a:rPr>
              <a:t>nd</a:t>
            </a:r>
            <a:r>
              <a:rPr lang="en-US" sz="1000" b="0" kern="1200" dirty="0" smtClean="0">
                <a:solidFill>
                  <a:schemeClr val="tx1"/>
                </a:solidFill>
                <a:latin typeface="Arial" pitchFamily="34" charset="0"/>
                <a:cs typeface="Arial" pitchFamily="34" charset="0"/>
              </a:rPr>
              <a:t> Round: Two second round participants (high school students) said that they keep organized by social media/</a:t>
            </a:r>
            <a:r>
              <a:rPr lang="en-US" sz="1000" b="0" kern="1200" dirty="0" err="1" smtClean="0">
                <a:solidFill>
                  <a:schemeClr val="tx1"/>
                </a:solidFill>
                <a:latin typeface="Arial" pitchFamily="34" charset="0"/>
                <a:cs typeface="Arial" pitchFamily="34" charset="0"/>
              </a:rPr>
              <a:t>Facebook</a:t>
            </a:r>
            <a:r>
              <a:rPr lang="en-US" sz="1000" b="0" kern="1200" dirty="0" smtClean="0">
                <a:solidFill>
                  <a:schemeClr val="tx1"/>
                </a:solidFill>
                <a:latin typeface="Arial" pitchFamily="34" charset="0"/>
                <a:cs typeface="Arial" pitchFamily="34" charset="0"/>
              </a:rPr>
              <a:t>, one also keeping track with an electronic calendar on their phone and </a:t>
            </a:r>
            <a:r>
              <a:rPr lang="en-US" sz="1000" b="0" kern="1200" dirty="0" err="1" smtClean="0">
                <a:solidFill>
                  <a:schemeClr val="tx1"/>
                </a:solidFill>
                <a:latin typeface="Arial" pitchFamily="34" charset="0"/>
                <a:cs typeface="Arial" pitchFamily="34" charset="0"/>
              </a:rPr>
              <a:t>iPad</a:t>
            </a:r>
            <a:r>
              <a:rPr lang="en-US" sz="1000" b="0" kern="1200" dirty="0" smtClean="0">
                <a:solidFill>
                  <a:schemeClr val="tx1"/>
                </a:solidFill>
                <a:latin typeface="Arial" pitchFamily="34" charset="0"/>
                <a:cs typeface="Arial" pitchFamily="34" charset="0"/>
              </a:rPr>
              <a:t>. Three more also said they keep organized by their phones using electronic calendars and one takes notes directly into </a:t>
            </a:r>
            <a:r>
              <a:rPr lang="en-US" sz="1000" b="0" kern="1200" dirty="0" err="1" smtClean="0">
                <a:solidFill>
                  <a:schemeClr val="tx1"/>
                </a:solidFill>
                <a:latin typeface="Arial" pitchFamily="34" charset="0"/>
                <a:cs typeface="Arial" pitchFamily="34" charset="0"/>
              </a:rPr>
              <a:t>Springpad</a:t>
            </a:r>
            <a:r>
              <a:rPr lang="en-US" sz="1000" b="0" kern="1200" dirty="0" smtClean="0">
                <a:solidFill>
                  <a:schemeClr val="tx1"/>
                </a:solidFill>
                <a:latin typeface="Arial" pitchFamily="34" charset="0"/>
                <a:cs typeface="Arial" pitchFamily="34" charset="0"/>
              </a:rPr>
              <a:t> onto his phone in class.  Three more kept written diaries/calendars.  One just keeps it in their head.  </a:t>
            </a:r>
          </a:p>
          <a:p>
            <a:r>
              <a:rPr lang="en-US" sz="1000" b="0" kern="1200" dirty="0" smtClean="0">
                <a:solidFill>
                  <a:schemeClr val="tx1"/>
                </a:solidFill>
                <a:latin typeface="Arial" pitchFamily="34" charset="0"/>
                <a:cs typeface="Arial"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0" kern="1200" dirty="0" smtClean="0">
                <a:solidFill>
                  <a:schemeClr val="tx1"/>
                </a:solidFill>
                <a:latin typeface="Arial" pitchFamily="34" charset="0"/>
                <a:cs typeface="Arial" pitchFamily="34" charset="0"/>
              </a:rPr>
              <a:t>Establishing: Participants use multiple methods of keeping track of their schedule, using written calendars and their phones/electronic calendars and even social media.  </a:t>
            </a:r>
          </a:p>
          <a:p>
            <a:endParaRPr lang="en-US" sz="1000" dirty="0"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b="0" kern="1200" dirty="0" smtClean="0">
                <a:solidFill>
                  <a:schemeClr val="tx1"/>
                </a:solidFill>
                <a:latin typeface="Arial" pitchFamily="34" charset="0"/>
                <a:cs typeface="Arial" pitchFamily="34" charset="0"/>
              </a:rPr>
              <a:t>Embedding: 5 of the 8 participants coded here keep choose physical calendars or post-its to keep track of their calendars and deadlines, two of them specifically explaining that the physical act of writing helps them remember.  Only one participant mentioned keeping a electronic calendar.  Others mentioned electronic methods they plan on trying for organizing their data and articles but have not fully invested in.  </a:t>
            </a:r>
          </a:p>
          <a:p>
            <a:endParaRPr lang="en-US" sz="1000" dirty="0"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b="0" kern="1200" dirty="0" smtClean="0">
                <a:solidFill>
                  <a:schemeClr val="tx1"/>
                </a:solidFill>
                <a:latin typeface="Arial" pitchFamily="34" charset="0"/>
                <a:cs typeface="Arial" pitchFamily="34" charset="0"/>
              </a:rPr>
              <a:t>Experiencing:  One participant mentions using a written diary to keep track of their schedule, two state that they use Google calendars, one said they don’t use a calendar and that they just use their emails.  </a:t>
            </a:r>
          </a:p>
          <a:p>
            <a:endParaRPr lang="en-US" sz="1000" dirty="0" smtClean="0">
              <a:latin typeface="Arial" pitchFamily="34" charset="0"/>
              <a:cs typeface="Arial" pitchFamily="34" charset="0"/>
            </a:endParaRPr>
          </a:p>
          <a:p>
            <a:endParaRPr lang="en-US" sz="1000" dirty="0" smtClean="0">
              <a:latin typeface="Arial" pitchFamily="34" charset="0"/>
              <a:cs typeface="Arial" pitchFamily="34" charset="0"/>
            </a:endParaRPr>
          </a:p>
          <a:p>
            <a:endParaRPr lang="en-US" sz="10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931E8577-7E78-41DF-96AC-A776B0057BBB}" type="slidenum">
              <a:rPr lang="en-US" smtClean="0"/>
              <a:pPr/>
              <a:t>43</a:t>
            </a:fld>
            <a:endParaRPr lang="en-US"/>
          </a:p>
        </p:txBody>
      </p:sp>
    </p:spTree>
    <p:extLst>
      <p:ext uri="{BB962C8B-B14F-4D97-AF65-F5344CB8AC3E}">
        <p14:creationId xmlns="" xmlns:p14="http://schemas.microsoft.com/office/powerpoint/2010/main" val="25947431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0" y="4191000"/>
            <a:ext cx="6858000" cy="4495800"/>
          </a:xfrm>
        </p:spPr>
        <p:txBody>
          <a:bodyPr>
            <a:noAutofit/>
          </a:bodyPr>
          <a:lstStyle/>
          <a:p>
            <a:r>
              <a:rPr lang="en-US" sz="1000" dirty="0" smtClean="0">
                <a:latin typeface="Arial" pitchFamily="34" charset="0"/>
                <a:cs typeface="Arial" pitchFamily="34" charset="0"/>
              </a:rPr>
              <a:t>Organization Quotes</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dirty="0" smtClean="0">
                <a:solidFill>
                  <a:schemeClr val="tx1"/>
                </a:solidFill>
                <a:latin typeface="Arial" pitchFamily="34" charset="0"/>
                <a:cs typeface="Arial" pitchFamily="34" charset="0"/>
              </a:rPr>
              <a:t>“I have to keep a diary, because I've got so many things... Things going on. I've got deadlines and things to make. So I have to write it down, otherwise, I'll just, it would... Well, I used to, all I'm trying to do is remember these dates in my head, and then they would pass, and I would forget things, so I've... This year I thought I'd just got to get it sorted, so I just started writing everything down in a diary.” (</a:t>
            </a:r>
            <a:r>
              <a:rPr lang="en-US" sz="1000" i="1" kern="1200" dirty="0" smtClean="0">
                <a:solidFill>
                  <a:schemeClr val="tx1"/>
                </a:solidFill>
                <a:latin typeface="Arial" pitchFamily="34" charset="0"/>
                <a:cs typeface="Arial" pitchFamily="34" charset="0"/>
              </a:rPr>
              <a:t>Digital Visitors and Residents</a:t>
            </a:r>
            <a:r>
              <a:rPr lang="en-US" sz="1000" kern="1200" dirty="0" smtClean="0">
                <a:solidFill>
                  <a:schemeClr val="tx1"/>
                </a:solidFill>
                <a:latin typeface="Arial" pitchFamily="34" charset="0"/>
                <a:cs typeface="Arial" pitchFamily="34" charset="0"/>
              </a:rPr>
              <a:t>, 2UKU2, Male, Age 18, History) Referring to a written diary/planner.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kern="1200" dirty="0" smtClean="0">
              <a:solidFill>
                <a:schemeClr val="tx1"/>
              </a:solidFill>
              <a:latin typeface="Arial" pitchFamily="34" charset="0"/>
              <a:cs typeface="Arial" pitchFamily="34" charset="0"/>
            </a:endParaRPr>
          </a:p>
          <a:p>
            <a:r>
              <a:rPr lang="en-US" sz="1000" kern="1200" dirty="0" smtClean="0">
                <a:solidFill>
                  <a:schemeClr val="tx1"/>
                </a:solidFill>
                <a:latin typeface="Arial" pitchFamily="34" charset="0"/>
                <a:cs typeface="Arial" pitchFamily="34" charset="0"/>
              </a:rPr>
              <a:t>“I have a little pink book.  I like writing lists, I like writing things down.  So I have a little book which I use as my homework diary as I like to call it.  That is how I keep track of my assignments.  Where I need to go I have a little timetable that I carry round with me and the same copy in my room so when I wake up in the morning I can plan my day and my copy that is always carried with me, whenever I am confused where I have to go just pop it out of my bag, have a quick look and off I go.” (</a:t>
            </a:r>
            <a:r>
              <a:rPr lang="en-US" sz="1000" i="1" kern="1200" dirty="0" smtClean="0">
                <a:solidFill>
                  <a:schemeClr val="tx1"/>
                </a:solidFill>
                <a:latin typeface="Arial" pitchFamily="34" charset="0"/>
                <a:cs typeface="Arial" pitchFamily="34" charset="0"/>
              </a:rPr>
              <a:t>Digital Visitors and Residents</a:t>
            </a:r>
            <a:r>
              <a:rPr lang="en-US" sz="1000" kern="1200" dirty="0" smtClean="0">
                <a:solidFill>
                  <a:schemeClr val="tx1"/>
                </a:solidFill>
                <a:latin typeface="Arial" pitchFamily="34" charset="0"/>
                <a:cs typeface="Arial" pitchFamily="34" charset="0"/>
              </a:rPr>
              <a:t>, UKU3, Female,</a:t>
            </a:r>
            <a:r>
              <a:rPr lang="en-US" sz="1000" kern="1200" baseline="0" dirty="0" smtClean="0">
                <a:solidFill>
                  <a:schemeClr val="tx1"/>
                </a:solidFill>
                <a:latin typeface="Arial" pitchFamily="34" charset="0"/>
                <a:cs typeface="Arial" pitchFamily="34" charset="0"/>
              </a:rPr>
              <a:t> Age 19, French and Italian</a:t>
            </a:r>
            <a:r>
              <a:rPr lang="en-US" sz="1000" kern="1200" dirty="0" smtClean="0">
                <a:solidFill>
                  <a:schemeClr val="tx1"/>
                </a:solidFill>
                <a:latin typeface="Arial" pitchFamily="34" charset="0"/>
                <a:cs typeface="Arial" pitchFamily="34" charset="0"/>
              </a:rPr>
              <a:t>) Emerging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kern="1200" dirty="0" smtClean="0">
              <a:solidFill>
                <a:schemeClr val="tx1"/>
              </a:solidFill>
              <a:latin typeface="Arial" pitchFamily="34" charset="0"/>
              <a:cs typeface="Arial" pitchFamily="34" charset="0"/>
            </a:endParaRPr>
          </a:p>
          <a:p>
            <a:r>
              <a:rPr lang="en-US" sz="1000" kern="1200" dirty="0" smtClean="0">
                <a:solidFill>
                  <a:schemeClr val="tx1"/>
                </a:solidFill>
                <a:latin typeface="Arial" pitchFamily="34" charset="0"/>
                <a:cs typeface="Arial" pitchFamily="34" charset="0"/>
              </a:rPr>
              <a:t>“I use a lot of paper which- to do my work I always write work on paper and stuff so I’m used to writing things down whenever people tell me a date or something.  I don’t do it that systematically but I recently bought a table calendar that has pictures of trains on it or something.  So I’ve started to write things down on a calendar to try and keep them all in the same place.  Often I write them on my phone as well because I’ve always got my phone with me whereas a small calendar I might or might not have depending on where I’m going.” (</a:t>
            </a:r>
            <a:r>
              <a:rPr lang="en-US" sz="1000" i="1" kern="1200" dirty="0" smtClean="0">
                <a:solidFill>
                  <a:schemeClr val="tx1"/>
                </a:solidFill>
                <a:latin typeface="Arial" pitchFamily="34" charset="0"/>
                <a:cs typeface="Arial" pitchFamily="34" charset="0"/>
              </a:rPr>
              <a:t>Digital Visitors and Residents</a:t>
            </a:r>
            <a:r>
              <a:rPr lang="en-US" sz="1000" kern="1200" dirty="0" smtClean="0">
                <a:solidFill>
                  <a:schemeClr val="tx1"/>
                </a:solidFill>
                <a:latin typeface="Arial" pitchFamily="34" charset="0"/>
                <a:cs typeface="Arial" pitchFamily="34" charset="0"/>
              </a:rPr>
              <a:t>,</a:t>
            </a:r>
            <a:r>
              <a:rPr lang="en-US" sz="1000" kern="1200" baseline="0" dirty="0" smtClean="0">
                <a:solidFill>
                  <a:schemeClr val="tx1"/>
                </a:solidFill>
                <a:latin typeface="Arial" pitchFamily="34" charset="0"/>
                <a:cs typeface="Arial" pitchFamily="34" charset="0"/>
              </a:rPr>
              <a:t> UKU12, Female, Age 21, Physics) Establishing</a:t>
            </a:r>
            <a:endParaRPr lang="en-US" sz="1000" kern="1200" dirty="0" smtClean="0">
              <a:solidFill>
                <a:schemeClr val="tx1"/>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kern="1200" dirty="0" smtClean="0">
              <a:solidFill>
                <a:schemeClr val="tx1"/>
              </a:solidFill>
              <a:latin typeface="Arial" pitchFamily="34" charset="0"/>
              <a:cs typeface="Arial" pitchFamily="34" charset="0"/>
            </a:endParaRPr>
          </a:p>
          <a:p>
            <a:r>
              <a:rPr lang="en-US" sz="1000" kern="1200" dirty="0" smtClean="0">
                <a:solidFill>
                  <a:schemeClr val="tx1"/>
                </a:solidFill>
                <a:latin typeface="Arial" pitchFamily="34" charset="0"/>
                <a:cs typeface="Arial" pitchFamily="34" charset="0"/>
              </a:rPr>
              <a:t>“Yes I use Outlook that’s what we have at the university so I use that for work purposes.  For personal purposes I have both a Gmail and a Hotmail account.  Hotmail I find I use- it’s simple to have any business related things that I’m doing.  So if I have to sign up for a website in order to say get an airline ticket and I don’t use it for personal reasons simply because there’s too much spam on Hotmail. So for all of my personal contacts; friends, family I use Gmail.  And that way I can keep separate the work related or the spam related things or companies I’ve signed up for newsletters and just have my Gmail for just pure communication with family and friends.” (</a:t>
            </a:r>
            <a:r>
              <a:rPr lang="en-US" sz="1000" i="1" kern="1200" dirty="0" smtClean="0">
                <a:solidFill>
                  <a:schemeClr val="tx1"/>
                </a:solidFill>
                <a:latin typeface="Arial" pitchFamily="34" charset="0"/>
                <a:cs typeface="Arial" pitchFamily="34" charset="0"/>
              </a:rPr>
              <a:t>Digital Visitors and Residents</a:t>
            </a:r>
            <a:r>
              <a:rPr lang="en-US" sz="1000" kern="1200" dirty="0" smtClean="0">
                <a:solidFill>
                  <a:schemeClr val="tx1"/>
                </a:solidFill>
                <a:latin typeface="Arial" pitchFamily="34" charset="0"/>
                <a:cs typeface="Arial" pitchFamily="34" charset="0"/>
              </a:rPr>
              <a:t>, UKF2, Female, Age 51, Marketing) Experiencing</a:t>
            </a:r>
            <a:endParaRPr lang="en-US" sz="10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931E8577-7E78-41DF-96AC-A776B0057BBB}" type="slidenum">
              <a:rPr lang="en-US" smtClean="0"/>
              <a:pPr/>
              <a:t>44</a:t>
            </a:fld>
            <a:endParaRPr lang="en-US"/>
          </a:p>
        </p:txBody>
      </p:sp>
    </p:spTree>
    <p:extLst>
      <p:ext uri="{BB962C8B-B14F-4D97-AF65-F5344CB8AC3E}">
        <p14:creationId xmlns="" xmlns:p14="http://schemas.microsoft.com/office/powerpoint/2010/main" val="42874773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400"/>
            <a:ext cx="6019800" cy="4114800"/>
          </a:xfrm>
        </p:spPr>
        <p:txBody>
          <a:bodyPr>
            <a:noAutofit/>
          </a:bodyPr>
          <a:lstStyle/>
          <a:p>
            <a:r>
              <a:rPr lang="en-GB" sz="1400" dirty="0" smtClean="0">
                <a:latin typeface="Arial" pitchFamily="34" charset="0"/>
                <a:cs typeface="Arial" pitchFamily="34" charset="0"/>
              </a:rPr>
              <a:t>Image: </a:t>
            </a:r>
            <a:r>
              <a:rPr lang="en-GB" sz="1400" dirty="0" smtClean="0">
                <a:latin typeface="Arial" pitchFamily="34" charset="0"/>
                <a:cs typeface="Arial" pitchFamily="34" charset="0"/>
                <a:hlinkClick r:id="rId3"/>
              </a:rPr>
              <a:t>http://www.flickr.com/photos/sackton/6799330916/</a:t>
            </a:r>
            <a:endParaRPr lang="en-GB" sz="1400" dirty="0" smtClean="0">
              <a:latin typeface="Arial" pitchFamily="34" charset="0"/>
              <a:cs typeface="Arial" pitchFamily="34" charset="0"/>
            </a:endParaRPr>
          </a:p>
          <a:p>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“I use </a:t>
            </a:r>
            <a:r>
              <a:rPr lang="en-US" sz="1400" dirty="0" err="1" smtClean="0">
                <a:latin typeface="Arial" pitchFamily="34" charset="0"/>
                <a:cs typeface="Arial" pitchFamily="34" charset="0"/>
              </a:rPr>
              <a:t>Facebook</a:t>
            </a:r>
            <a:r>
              <a:rPr lang="en-US" sz="1400" dirty="0" smtClean="0">
                <a:latin typeface="Arial" pitchFamily="34" charset="0"/>
                <a:cs typeface="Arial" pitchFamily="34" charset="0"/>
              </a:rPr>
              <a:t> for organizing my life basically, with friends and stuff. ...I also use that in education to talk to my friends about an equation, the things I don't understand and it works quite well.” </a:t>
            </a:r>
          </a:p>
          <a:p>
            <a:r>
              <a:rPr lang="en-US" sz="1400" dirty="0" smtClean="0">
                <a:latin typeface="Arial" pitchFamily="34" charset="0"/>
                <a:cs typeface="Arial" pitchFamily="34" charset="0"/>
              </a:rPr>
              <a:t>(</a:t>
            </a:r>
            <a:r>
              <a:rPr lang="en-US" sz="1400" i="1" dirty="0" smtClean="0">
                <a:latin typeface="Arial" pitchFamily="34" charset="0"/>
                <a:cs typeface="Arial" pitchFamily="34" charset="0"/>
              </a:rPr>
              <a:t>Digital Visitors and Residents</a:t>
            </a:r>
            <a:r>
              <a:rPr lang="en-US" sz="1400" dirty="0" smtClean="0">
                <a:latin typeface="Arial" pitchFamily="34" charset="0"/>
                <a:cs typeface="Arial" pitchFamily="34" charset="0"/>
              </a:rPr>
              <a:t>, 2UKS2, Emerging, Male, Age 18, Secondary School Student)</a:t>
            </a:r>
          </a:p>
          <a:p>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AE921901-2D7D-404F-83CF-0310337D82A5}" type="slidenum">
              <a:rPr lang="en-US" smtClean="0"/>
              <a:pPr/>
              <a:t>45</a:t>
            </a:fld>
            <a:endParaRPr lang="en-US" dirty="0"/>
          </a:p>
        </p:txBody>
      </p:sp>
    </p:spTree>
    <p:extLst>
      <p:ext uri="{BB962C8B-B14F-4D97-AF65-F5344CB8AC3E}">
        <p14:creationId xmlns="" xmlns:p14="http://schemas.microsoft.com/office/powerpoint/2010/main" val="28741813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0"/>
            <a:ext cx="4572000" cy="3429000"/>
          </a:xfrm>
        </p:spPr>
      </p:sp>
      <p:sp>
        <p:nvSpPr>
          <p:cNvPr id="3" name="Notes Placeholder 2"/>
          <p:cNvSpPr>
            <a:spLocks noGrp="1"/>
          </p:cNvSpPr>
          <p:nvPr>
            <p:ph type="body" idx="1"/>
          </p:nvPr>
        </p:nvSpPr>
        <p:spPr>
          <a:xfrm>
            <a:off x="2" y="3429000"/>
            <a:ext cx="6856413" cy="5713413"/>
          </a:xfrm>
        </p:spPr>
        <p:txBody>
          <a:bodyPr>
            <a:noAutofit/>
          </a:bodyPr>
          <a:lstStyle/>
          <a:p>
            <a:r>
              <a:rPr lang="en-US" sz="900" i="0" dirty="0" smtClean="0">
                <a:latin typeface="Arial" pitchFamily="34" charset="0"/>
                <a:cs typeface="Arial" pitchFamily="34" charset="0"/>
              </a:rPr>
              <a:t>Image: http://www.flickr.com/photos/disaster_area/7005162079/</a:t>
            </a:r>
            <a:endParaRPr lang="en-US" sz="900" dirty="0" smtClean="0">
              <a:latin typeface="Arial" pitchFamily="34" charset="0"/>
              <a:cs typeface="Arial" pitchFamily="34" charset="0"/>
            </a:endParaRPr>
          </a:p>
          <a:p>
            <a:pPr defTabSz="895928" fontAlgn="base">
              <a:spcAft>
                <a:spcPct val="0"/>
              </a:spcAft>
              <a:defRPr/>
            </a:pPr>
            <a:r>
              <a:rPr lang="en-US" sz="900" dirty="0" smtClean="0">
                <a:latin typeface="Arial" pitchFamily="34" charset="0"/>
                <a:cs typeface="Arial" pitchFamily="34" charset="0"/>
              </a:rPr>
              <a:t>Three issues with catalog being in multiple places (</a:t>
            </a:r>
            <a:r>
              <a:rPr lang="en-US" sz="900" dirty="0" err="1" smtClean="0">
                <a:latin typeface="Arial" pitchFamily="34" charset="0"/>
                <a:cs typeface="Arial" pitchFamily="34" charset="0"/>
              </a:rPr>
              <a:t>Facebook</a:t>
            </a:r>
            <a:r>
              <a:rPr lang="en-US" sz="900" dirty="0" smtClean="0">
                <a:latin typeface="Arial" pitchFamily="34" charset="0"/>
                <a:cs typeface="Arial" pitchFamily="34" charset="0"/>
              </a:rPr>
              <a:t>, widgets, apps, etc.)</a:t>
            </a:r>
          </a:p>
          <a:p>
            <a:pPr defTabSz="895928" fontAlgn="base">
              <a:spcAft>
                <a:spcPct val="0"/>
              </a:spcAft>
              <a:defRPr/>
            </a:pPr>
            <a:r>
              <a:rPr lang="en-US" sz="900" dirty="0" smtClean="0">
                <a:latin typeface="Arial" pitchFamily="34" charset="0"/>
                <a:cs typeface="Arial" pitchFamily="34" charset="0"/>
              </a:rPr>
              <a:t>	1. Divorce between discovery and delivery</a:t>
            </a:r>
          </a:p>
          <a:p>
            <a:pPr defTabSz="895928" fontAlgn="base">
              <a:spcAft>
                <a:spcPct val="0"/>
              </a:spcAft>
              <a:defRPr/>
            </a:pPr>
            <a:r>
              <a:rPr lang="en-US" sz="900" dirty="0" smtClean="0">
                <a:latin typeface="Arial" pitchFamily="34" charset="0"/>
                <a:cs typeface="Arial" pitchFamily="34" charset="0"/>
              </a:rPr>
              <a:t>	2. Reconfiguration of functions in app/mobile environments </a:t>
            </a:r>
          </a:p>
          <a:p>
            <a:pPr defTabSz="895928" fontAlgn="base">
              <a:spcAft>
                <a:spcPct val="0"/>
              </a:spcAft>
              <a:defRPr/>
            </a:pPr>
            <a:r>
              <a:rPr lang="en-US" sz="900" dirty="0" smtClean="0">
                <a:latin typeface="Arial" pitchFamily="34" charset="0"/>
                <a:cs typeface="Arial" pitchFamily="34" charset="0"/>
              </a:rPr>
              <a:t>	3. Attention is shifting to the full collection and the discovery layers that make them available</a:t>
            </a:r>
          </a:p>
          <a:p>
            <a:pPr>
              <a:defRPr/>
            </a:pPr>
            <a:endParaRPr lang="en-US" sz="900" dirty="0" smtClean="0">
              <a:latin typeface="Arial" pitchFamily="34" charset="0"/>
              <a:cs typeface="Arial" pitchFamily="34" charset="0"/>
            </a:endParaRPr>
          </a:p>
          <a:p>
            <a:pPr>
              <a:defRPr/>
            </a:pPr>
            <a:r>
              <a:rPr lang="en-US" sz="900" dirty="0" smtClean="0">
                <a:latin typeface="Arial" pitchFamily="34" charset="0"/>
                <a:cs typeface="Arial" pitchFamily="34" charset="0"/>
              </a:rPr>
              <a:t>Dempsey, L. (2012). Thirteen ways of looking at libraries, discovery, and the catalog: Scale, workflow, attention. </a:t>
            </a:r>
            <a:r>
              <a:rPr lang="en-US" sz="900" i="1" dirty="0" err="1" smtClean="0">
                <a:latin typeface="Arial" pitchFamily="34" charset="0"/>
                <a:cs typeface="Arial" pitchFamily="34" charset="0"/>
              </a:rPr>
              <a:t>Educause</a:t>
            </a:r>
            <a:r>
              <a:rPr lang="en-US" sz="900" i="1" dirty="0" smtClean="0">
                <a:latin typeface="Arial" pitchFamily="34" charset="0"/>
                <a:cs typeface="Arial" pitchFamily="34" charset="0"/>
              </a:rPr>
              <a:t> Review Online. </a:t>
            </a:r>
            <a:r>
              <a:rPr lang="en-US" sz="900" dirty="0" smtClean="0">
                <a:latin typeface="Arial" pitchFamily="34" charset="0"/>
                <a:cs typeface="Arial" pitchFamily="34" charset="0"/>
              </a:rPr>
              <a:t>Retrieved from </a:t>
            </a:r>
            <a:r>
              <a:rPr lang="en-US" sz="900" dirty="0" smtClean="0">
                <a:latin typeface="Arial" pitchFamily="34" charset="0"/>
                <a:cs typeface="Arial" pitchFamily="34" charset="0"/>
                <a:hlinkClick r:id="rId3"/>
              </a:rPr>
              <a:t>http://www.educause.edu/ero/article/thirteen-ways-looking-libraries-discovery-and-catalog-scale-workflow-attention</a:t>
            </a:r>
            <a:endParaRPr lang="en-US" sz="900" dirty="0" smtClean="0">
              <a:latin typeface="Arial" pitchFamily="34" charset="0"/>
              <a:cs typeface="Arial" pitchFamily="34" charset="0"/>
            </a:endParaRPr>
          </a:p>
          <a:p>
            <a:pPr defTabSz="448056">
              <a:defRPr/>
            </a:pPr>
            <a:r>
              <a:rPr lang="en-US" sz="900" dirty="0" smtClean="0">
                <a:latin typeface="Arial" pitchFamily="34" charset="0"/>
                <a:cs typeface="Arial" pitchFamily="34" charset="0"/>
              </a:rPr>
              <a:t> </a:t>
            </a:r>
          </a:p>
          <a:p>
            <a:r>
              <a:rPr lang="en-US" sz="900" dirty="0" smtClean="0">
                <a:latin typeface="Arial" pitchFamily="34" charset="0"/>
                <a:cs typeface="Arial" pitchFamily="34" charset="0"/>
              </a:rPr>
              <a:t>Overall, 63% of respondents say they would be likely to use library if there was a cell phone app that would allow them to access and use library services from their phone; some 35% say they would be “very likely” to use such an app, including 45% of </a:t>
            </a:r>
            <a:r>
              <a:rPr lang="en-US" sz="900" dirty="0" err="1" smtClean="0">
                <a:latin typeface="Arial" pitchFamily="34" charset="0"/>
                <a:cs typeface="Arial" pitchFamily="34" charset="0"/>
              </a:rPr>
              <a:t>smartphone</a:t>
            </a:r>
            <a:r>
              <a:rPr lang="en-US" sz="900" dirty="0" smtClean="0">
                <a:latin typeface="Arial" pitchFamily="34" charset="0"/>
                <a:cs typeface="Arial" pitchFamily="34" charset="0"/>
              </a:rPr>
              <a:t> owners and 41% of tablet owners. (</a:t>
            </a:r>
            <a:r>
              <a:rPr lang="en-US" sz="900" dirty="0" err="1" smtClean="0">
                <a:latin typeface="Arial" pitchFamily="34" charset="0"/>
                <a:cs typeface="Arial" pitchFamily="34" charset="0"/>
              </a:rPr>
              <a:t>Zickuhr</a:t>
            </a:r>
            <a:r>
              <a:rPr lang="en-US" sz="900" dirty="0" smtClean="0">
                <a:latin typeface="Arial" pitchFamily="34" charset="0"/>
                <a:cs typeface="Arial" pitchFamily="34" charset="0"/>
              </a:rPr>
              <a:t>, </a:t>
            </a:r>
            <a:r>
              <a:rPr lang="en-US" sz="900" dirty="0" err="1" smtClean="0">
                <a:latin typeface="Arial" pitchFamily="34" charset="0"/>
                <a:cs typeface="Arial" pitchFamily="34" charset="0"/>
              </a:rPr>
              <a:t>Rainie</a:t>
            </a:r>
            <a:r>
              <a:rPr lang="en-US" sz="900" dirty="0" smtClean="0">
                <a:latin typeface="Arial" pitchFamily="34" charset="0"/>
                <a:cs typeface="Arial" pitchFamily="34" charset="0"/>
              </a:rPr>
              <a:t>, &amp; Purcell, 2013, p.62).</a:t>
            </a:r>
          </a:p>
          <a:p>
            <a:r>
              <a:rPr lang="en-US" sz="900" dirty="0" err="1" smtClean="0">
                <a:latin typeface="Arial" pitchFamily="34" charset="0"/>
                <a:cs typeface="Arial" pitchFamily="34" charset="0"/>
              </a:rPr>
              <a:t>Zickuhr</a:t>
            </a:r>
            <a:r>
              <a:rPr lang="en-US" sz="900" dirty="0" smtClean="0">
                <a:latin typeface="Arial" pitchFamily="34" charset="0"/>
                <a:cs typeface="Arial" pitchFamily="34" charset="0"/>
              </a:rPr>
              <a:t>, K., </a:t>
            </a:r>
            <a:r>
              <a:rPr lang="en-US" sz="900" dirty="0" err="1" smtClean="0">
                <a:latin typeface="Arial" pitchFamily="34" charset="0"/>
                <a:cs typeface="Arial" pitchFamily="34" charset="0"/>
              </a:rPr>
              <a:t>Rainie</a:t>
            </a:r>
            <a:r>
              <a:rPr lang="en-US" sz="900" dirty="0" smtClean="0">
                <a:latin typeface="Arial" pitchFamily="34" charset="0"/>
                <a:cs typeface="Arial" pitchFamily="34" charset="0"/>
              </a:rPr>
              <a:t>, L., &amp; Purcell, K. (2013). </a:t>
            </a:r>
            <a:r>
              <a:rPr lang="en-US" sz="900" i="1" dirty="0" smtClean="0">
                <a:latin typeface="Arial" pitchFamily="34" charset="0"/>
                <a:cs typeface="Arial" pitchFamily="34" charset="0"/>
              </a:rPr>
              <a:t>Library services in the digital age</a:t>
            </a:r>
            <a:r>
              <a:rPr lang="en-US" sz="900" dirty="0" smtClean="0">
                <a:latin typeface="Arial" pitchFamily="34" charset="0"/>
                <a:cs typeface="Arial" pitchFamily="34" charset="0"/>
              </a:rPr>
              <a:t>. Washington, DC: Pew Research Center’s Internet &amp; American Life Project.</a:t>
            </a:r>
          </a:p>
          <a:p>
            <a:endParaRPr lang="en-US" sz="900" dirty="0" smtClean="0">
              <a:latin typeface="Arial" pitchFamily="34" charset="0"/>
              <a:cs typeface="Arial" pitchFamily="34" charset="0"/>
            </a:endParaRPr>
          </a:p>
          <a:p>
            <a:r>
              <a:rPr lang="en-US" sz="900" dirty="0" smtClean="0">
                <a:latin typeface="Arial" pitchFamily="34" charset="0"/>
                <a:cs typeface="Arial" pitchFamily="34" charset="0"/>
              </a:rPr>
              <a:t>“Not to mention reading online </a:t>
            </a:r>
            <a:r>
              <a:rPr lang="en-US" sz="900" dirty="0" err="1" smtClean="0">
                <a:latin typeface="Arial" pitchFamily="34" charset="0"/>
                <a:cs typeface="Arial" pitchFamily="34" charset="0"/>
              </a:rPr>
              <a:t>pdf</a:t>
            </a:r>
            <a:r>
              <a:rPr lang="en-US" sz="900" dirty="0" smtClean="0">
                <a:latin typeface="Arial" pitchFamily="34" charset="0"/>
                <a:cs typeface="Arial" pitchFamily="34" charset="0"/>
              </a:rPr>
              <a:t> books. Its really cool that now a days you </a:t>
            </a:r>
            <a:r>
              <a:rPr lang="en-US" sz="900" dirty="0" err="1" smtClean="0">
                <a:latin typeface="Arial" pitchFamily="34" charset="0"/>
                <a:cs typeface="Arial" pitchFamily="34" charset="0"/>
              </a:rPr>
              <a:t>dont</a:t>
            </a:r>
            <a:r>
              <a:rPr lang="en-US" sz="900" dirty="0" smtClean="0">
                <a:latin typeface="Arial" pitchFamily="34" charset="0"/>
                <a:cs typeface="Arial" pitchFamily="34" charset="0"/>
              </a:rPr>
              <a:t> have to go to the library to find a book but its right there on your </a:t>
            </a:r>
            <a:r>
              <a:rPr lang="en-US" sz="900" dirty="0" err="1" smtClean="0">
                <a:latin typeface="Arial" pitchFamily="34" charset="0"/>
                <a:cs typeface="Arial" pitchFamily="34" charset="0"/>
              </a:rPr>
              <a:t>labtop</a:t>
            </a:r>
            <a:r>
              <a:rPr lang="en-US" sz="900" dirty="0" smtClean="0">
                <a:latin typeface="Arial" pitchFamily="34" charset="0"/>
                <a:cs typeface="Arial" pitchFamily="34" charset="0"/>
              </a:rPr>
              <a:t>.“ (</a:t>
            </a:r>
            <a:r>
              <a:rPr lang="en-US" sz="900" i="1" dirty="0" smtClean="0">
                <a:latin typeface="Arial" pitchFamily="34" charset="0"/>
                <a:cs typeface="Arial" pitchFamily="34" charset="0"/>
              </a:rPr>
              <a:t>Digital Visitors &amp; Residents, </a:t>
            </a:r>
            <a:r>
              <a:rPr lang="en-US" sz="900" dirty="0" smtClean="0">
                <a:latin typeface="Arial" pitchFamily="34" charset="0"/>
                <a:cs typeface="Arial" pitchFamily="34" charset="0"/>
              </a:rPr>
              <a:t>USU2, Emerging Diary 11, Phase 2, Female, Age 19, Electrical Engineering)</a:t>
            </a:r>
          </a:p>
          <a:p>
            <a:endParaRPr lang="en-US" sz="900" dirty="0" smtClean="0">
              <a:latin typeface="Arial" pitchFamily="34" charset="0"/>
              <a:cs typeface="Arial" pitchFamily="34" charset="0"/>
            </a:endParaRPr>
          </a:p>
          <a:p>
            <a:pPr>
              <a:defRPr/>
            </a:pPr>
            <a:r>
              <a:rPr lang="en-US" sz="900" dirty="0" smtClean="0">
                <a:latin typeface="Arial" pitchFamily="34" charset="0"/>
                <a:cs typeface="Arial" pitchFamily="34" charset="0"/>
              </a:rPr>
              <a:t>“I know they’ve changed the website.  I think they changed that, actually, pretty recently.  But now it just seems like you have more access just kind of with your library account just online you have more access.  You don’t have to come here.  You don’t have to call.  It just seems like it’s easier to find something in researching” (</a:t>
            </a:r>
            <a:r>
              <a:rPr lang="en-US" sz="900" i="1" dirty="0" smtClean="0">
                <a:latin typeface="Arial" pitchFamily="34" charset="0"/>
                <a:cs typeface="Arial" pitchFamily="34" charset="0"/>
              </a:rPr>
              <a:t>Digital Visitors &amp; Residents, </a:t>
            </a:r>
            <a:r>
              <a:rPr lang="en-US" sz="900" dirty="0" smtClean="0">
                <a:latin typeface="Arial" pitchFamily="34" charset="0"/>
                <a:cs typeface="Arial" pitchFamily="34" charset="0"/>
              </a:rPr>
              <a:t>USG3, 0:15:54, Female, Age 23, History).</a:t>
            </a:r>
          </a:p>
          <a:p>
            <a:pPr marL="238029" indent="-225334">
              <a:buClr>
                <a:srgbClr val="FF7600"/>
              </a:buClr>
              <a:buFont typeface="Arial" pitchFamily="34" charset="0"/>
              <a:buChar char="•"/>
            </a:pPr>
            <a:r>
              <a:rPr lang="en-US" sz="900" dirty="0" smtClean="0">
                <a:latin typeface="Arial" pitchFamily="34" charset="0"/>
                <a:cs typeface="Arial" pitchFamily="34" charset="0"/>
              </a:rPr>
              <a:t>VRS meets users where they are</a:t>
            </a:r>
          </a:p>
          <a:p>
            <a:pPr marL="686085" lvl="1" indent="-225334">
              <a:buClr>
                <a:srgbClr val="FF7600"/>
              </a:buClr>
              <a:buFont typeface="Arial" pitchFamily="34" charset="0"/>
              <a:buChar char="•"/>
            </a:pPr>
            <a:r>
              <a:rPr lang="en-US" sz="900" dirty="0" smtClean="0">
                <a:latin typeface="Arial" pitchFamily="34" charset="0"/>
                <a:cs typeface="Arial" pitchFamily="34" charset="0"/>
              </a:rPr>
              <a:t>Text, e-mail, chat</a:t>
            </a:r>
          </a:p>
          <a:p>
            <a:pPr lvl="1">
              <a:buClr>
                <a:srgbClr val="FF7600"/>
              </a:buClr>
              <a:buFont typeface="Arial" pitchFamily="34" charset="0"/>
              <a:buChar char="•"/>
            </a:pPr>
            <a:r>
              <a:rPr lang="en-US" sz="900" dirty="0" smtClean="0">
                <a:latin typeface="Arial" pitchFamily="34" charset="0"/>
                <a:cs typeface="Arial" pitchFamily="34" charset="0"/>
              </a:rPr>
              <a:t>       </a:t>
            </a:r>
            <a:r>
              <a:rPr lang="en-US" sz="900" dirty="0" err="1" smtClean="0">
                <a:latin typeface="Arial" pitchFamily="34" charset="0"/>
                <a:cs typeface="Arial" pitchFamily="34" charset="0"/>
              </a:rPr>
              <a:t>Facebook</a:t>
            </a:r>
            <a:r>
              <a:rPr lang="en-US" sz="900" dirty="0" smtClean="0">
                <a:latin typeface="Arial" pitchFamily="34" charset="0"/>
                <a:cs typeface="Arial" pitchFamily="34" charset="0"/>
              </a:rPr>
              <a:t> </a:t>
            </a:r>
          </a:p>
          <a:p>
            <a:pPr lvl="1">
              <a:buClr>
                <a:srgbClr val="FF7600"/>
              </a:buClr>
              <a:buFont typeface="Arial" pitchFamily="34" charset="0"/>
              <a:buChar char="•"/>
            </a:pPr>
            <a:r>
              <a:rPr lang="en-US" sz="900" dirty="0" smtClean="0">
                <a:latin typeface="Arial" pitchFamily="34" charset="0"/>
                <a:cs typeface="Arial" pitchFamily="34" charset="0"/>
              </a:rPr>
              <a:t>        Face-to-face – still preference</a:t>
            </a:r>
          </a:p>
          <a:p>
            <a:pPr lvl="1">
              <a:buClr>
                <a:srgbClr val="FF7600"/>
              </a:buClr>
              <a:buFont typeface="Arial" pitchFamily="34" charset="0"/>
              <a:buChar char="•"/>
            </a:pPr>
            <a:endParaRPr lang="en-US" sz="900" dirty="0" smtClean="0">
              <a:latin typeface="Arial" pitchFamily="34" charset="0"/>
              <a:cs typeface="Arial" pitchFamily="34" charset="0"/>
            </a:endParaRPr>
          </a:p>
          <a:p>
            <a:pPr>
              <a:buClr>
                <a:srgbClr val="FF7600"/>
              </a:buClr>
              <a:buFont typeface="Arial" pitchFamily="34" charset="0"/>
              <a:buChar char="•"/>
            </a:pPr>
            <a:r>
              <a:rPr lang="en-US" sz="900" dirty="0" smtClean="0">
                <a:latin typeface="Arial" pitchFamily="34" charset="0"/>
                <a:cs typeface="Arial" pitchFamily="34" charset="0"/>
              </a:rPr>
              <a:t>Librarians’ expertise can deliver quality sources to users through VRS that they cannot find with a Google search</a:t>
            </a:r>
          </a:p>
          <a:p>
            <a:pPr>
              <a:buClr>
                <a:srgbClr val="FF7600"/>
              </a:buClr>
              <a:buFont typeface="Arial" pitchFamily="34" charset="0"/>
              <a:buChar char="•"/>
            </a:pPr>
            <a:endParaRPr lang="en-US" sz="900" dirty="0" smtClean="0">
              <a:latin typeface="Arial" pitchFamily="34" charset="0"/>
              <a:cs typeface="Arial" pitchFamily="34" charset="0"/>
            </a:endParaRPr>
          </a:p>
          <a:p>
            <a:pPr defTabSz="895928" fontAlgn="base">
              <a:spcAft>
                <a:spcPct val="0"/>
              </a:spcAft>
              <a:buFont typeface="Arial" pitchFamily="34" charset="0"/>
              <a:buChar char="•"/>
              <a:defRPr/>
            </a:pPr>
            <a:r>
              <a:rPr lang="en-US" sz="900" dirty="0" smtClean="0">
                <a:latin typeface="Arial" pitchFamily="34" charset="0"/>
                <a:cs typeface="Arial" pitchFamily="34" charset="0"/>
              </a:rPr>
              <a:t>Link users to special collections</a:t>
            </a:r>
          </a:p>
          <a:p>
            <a:pPr lvl="1" defTabSz="895928" fontAlgn="base">
              <a:spcAft>
                <a:spcPct val="0"/>
              </a:spcAft>
              <a:buFont typeface="Arial" pitchFamily="34" charset="0"/>
              <a:buChar char="•"/>
              <a:defRPr/>
            </a:pPr>
            <a:r>
              <a:rPr lang="en-US" sz="900" dirty="0" err="1" smtClean="0">
                <a:latin typeface="Arial" pitchFamily="34" charset="0"/>
                <a:cs typeface="Arial" pitchFamily="34" charset="0"/>
              </a:rPr>
              <a:t>Facebook</a:t>
            </a:r>
            <a:r>
              <a:rPr lang="en-US" sz="900" dirty="0" smtClean="0">
                <a:latin typeface="Arial" pitchFamily="34" charset="0"/>
                <a:cs typeface="Arial" pitchFamily="34" charset="0"/>
              </a:rPr>
              <a:t> (“On </a:t>
            </a:r>
            <a:r>
              <a:rPr lang="en-US" sz="900" dirty="0" err="1" smtClean="0">
                <a:latin typeface="Arial" pitchFamily="34" charset="0"/>
                <a:cs typeface="Arial" pitchFamily="34" charset="0"/>
              </a:rPr>
              <a:t>Facebook</a:t>
            </a:r>
            <a:r>
              <a:rPr lang="en-US" sz="900" dirty="0" smtClean="0">
                <a:latin typeface="Arial" pitchFamily="34" charset="0"/>
                <a:cs typeface="Arial" pitchFamily="34" charset="0"/>
              </a:rPr>
              <a:t>, Librarian Brings 2 Students From the Early 1900s to Life,” January 6, 2012, Nick </a:t>
            </a:r>
            <a:r>
              <a:rPr lang="en-US" sz="900" dirty="0" err="1" smtClean="0">
                <a:latin typeface="Arial" pitchFamily="34" charset="0"/>
                <a:cs typeface="Arial" pitchFamily="34" charset="0"/>
              </a:rPr>
              <a:t>DeSantis</a:t>
            </a:r>
            <a:r>
              <a:rPr lang="en-US" sz="900" dirty="0" smtClean="0">
                <a:latin typeface="Arial" pitchFamily="34" charset="0"/>
                <a:cs typeface="Arial" pitchFamily="34" charset="0"/>
              </a:rPr>
              <a:t>, </a:t>
            </a:r>
            <a:r>
              <a:rPr lang="en-US" sz="900" i="1" dirty="0" smtClean="0">
                <a:latin typeface="Arial" pitchFamily="34" charset="0"/>
                <a:cs typeface="Arial" pitchFamily="34" charset="0"/>
              </a:rPr>
              <a:t>Chronicle of Higher Education</a:t>
            </a:r>
            <a:r>
              <a:rPr lang="en-US" sz="900" dirty="0" smtClean="0">
                <a:latin typeface="Arial" pitchFamily="34" charset="0"/>
                <a:cs typeface="Arial" pitchFamily="34" charset="0"/>
              </a:rPr>
              <a:t>. http://chronicle.com/blogs/wiredcampus/on-facebook-librarian-brings-two-students-from-the-early-1900s-to-life/34845</a:t>
            </a:r>
          </a:p>
          <a:p>
            <a:pPr lvl="2" defTabSz="895928" fontAlgn="base">
              <a:spcAft>
                <a:spcPct val="0"/>
              </a:spcAft>
              <a:buFont typeface="Arial" pitchFamily="34" charset="0"/>
              <a:buChar char="•"/>
              <a:defRPr/>
            </a:pPr>
            <a:r>
              <a:rPr lang="en-US" sz="900" dirty="0" smtClean="0">
                <a:latin typeface="Arial" pitchFamily="34" charset="0"/>
                <a:cs typeface="Arial" pitchFamily="34" charset="0"/>
              </a:rPr>
              <a:t>Joe McDonald, sophomore at University of Nevada, Reno in 1913, and girlfriend and future wife, Leola Lewis</a:t>
            </a:r>
          </a:p>
          <a:p>
            <a:pPr lvl="1" defTabSz="895928" fontAlgn="base">
              <a:spcAft>
                <a:spcPct val="0"/>
              </a:spcAft>
              <a:buFont typeface="Arial" pitchFamily="34" charset="0"/>
              <a:buChar char="•"/>
              <a:defRPr/>
            </a:pPr>
            <a:r>
              <a:rPr lang="en-US" sz="900" dirty="0" smtClean="0">
                <a:latin typeface="Arial" pitchFamily="34" charset="0"/>
                <a:cs typeface="Arial" pitchFamily="34" charset="0"/>
              </a:rPr>
              <a:t>University of Washington includes its special collections in the references in Wikipedia</a:t>
            </a:r>
          </a:p>
          <a:p>
            <a:pPr lvl="1" defTabSz="895928" fontAlgn="base">
              <a:spcAft>
                <a:spcPct val="0"/>
              </a:spcAft>
              <a:buFont typeface="Arial" pitchFamily="34" charset="0"/>
              <a:buChar char="•"/>
              <a:defRPr/>
            </a:pPr>
            <a:endParaRPr lang="en-US" sz="900" dirty="0" smtClean="0">
              <a:latin typeface="Arial" pitchFamily="34" charset="0"/>
              <a:cs typeface="Arial" pitchFamily="34" charset="0"/>
            </a:endParaRPr>
          </a:p>
          <a:p>
            <a:pPr defTabSz="895928" fontAlgn="base">
              <a:spcAft>
                <a:spcPct val="0"/>
              </a:spcAft>
              <a:defRPr/>
            </a:pPr>
            <a:r>
              <a:rPr lang="en-US" sz="900" dirty="0" smtClean="0">
                <a:latin typeface="Arial" pitchFamily="34" charset="0"/>
                <a:cs typeface="Arial" pitchFamily="34" charset="0"/>
              </a:rPr>
              <a:t>De </a:t>
            </a:r>
            <a:r>
              <a:rPr lang="en-US" sz="900" dirty="0" err="1" smtClean="0">
                <a:latin typeface="Arial" pitchFamily="34" charset="0"/>
                <a:cs typeface="Arial" pitchFamily="34" charset="0"/>
              </a:rPr>
              <a:t>Santis</a:t>
            </a:r>
            <a:r>
              <a:rPr lang="en-US" sz="900" dirty="0" smtClean="0">
                <a:latin typeface="Arial" pitchFamily="34" charset="0"/>
                <a:cs typeface="Arial" pitchFamily="34" charset="0"/>
              </a:rPr>
              <a:t>, N. (2012, January 6). On </a:t>
            </a:r>
            <a:r>
              <a:rPr lang="en-US" sz="900" dirty="0" err="1" smtClean="0">
                <a:latin typeface="Arial" pitchFamily="34" charset="0"/>
                <a:cs typeface="Arial" pitchFamily="34" charset="0"/>
              </a:rPr>
              <a:t>Facebook</a:t>
            </a:r>
            <a:r>
              <a:rPr lang="en-US" sz="900" dirty="0" smtClean="0">
                <a:latin typeface="Arial" pitchFamily="34" charset="0"/>
                <a:cs typeface="Arial" pitchFamily="34" charset="0"/>
              </a:rPr>
              <a:t>, librarian brings 2 students from the early 1900s to life. </a:t>
            </a:r>
            <a:r>
              <a:rPr lang="en-US" sz="900" i="1" dirty="0" smtClean="0">
                <a:latin typeface="Arial" pitchFamily="34" charset="0"/>
                <a:cs typeface="Arial" pitchFamily="34" charset="0"/>
              </a:rPr>
              <a:t>Chronicle of Higher Education. </a:t>
            </a:r>
            <a:r>
              <a:rPr lang="en-US" sz="900" dirty="0" smtClean="0">
                <a:latin typeface="Arial" pitchFamily="34" charset="0"/>
                <a:cs typeface="Arial" pitchFamily="34" charset="0"/>
              </a:rPr>
              <a:t>Retrieved from </a:t>
            </a:r>
            <a:r>
              <a:rPr lang="en-US" sz="900" u="sng" dirty="0" smtClean="0">
                <a:latin typeface="Arial" pitchFamily="34" charset="0"/>
                <a:cs typeface="Arial" pitchFamily="34" charset="0"/>
                <a:hlinkClick r:id="rId4"/>
              </a:rPr>
              <a:t>http://chronicle.com/blogs/wiredcampus/on-facebook-librarian-brings-two-students-from-the-early-1900s-to-life/34845</a:t>
            </a:r>
            <a:r>
              <a:rPr lang="en-US" sz="900" u="sng" dirty="0" smtClean="0">
                <a:latin typeface="Arial" pitchFamily="34" charset="0"/>
                <a:cs typeface="Arial" pitchFamily="34" charset="0"/>
              </a:rPr>
              <a:t> </a:t>
            </a:r>
            <a:endParaRPr lang="en-US" sz="1000" dirty="0" smtClean="0">
              <a:latin typeface="Arial" pitchFamily="34" charset="0"/>
              <a:cs typeface="Arial" pitchFamily="34" charset="0"/>
            </a:endParaRPr>
          </a:p>
          <a:p>
            <a:pPr lvl="1" defTabSz="895928" fontAlgn="base">
              <a:spcAft>
                <a:spcPct val="0"/>
              </a:spcAft>
              <a:defRPr/>
            </a:pPr>
            <a:endParaRPr lang="en-US" sz="1000" dirty="0" smtClean="0">
              <a:latin typeface="Arial" pitchFamily="34" charset="0"/>
              <a:cs typeface="Arial" pitchFamily="34" charset="0"/>
            </a:endParaRPr>
          </a:p>
          <a:p>
            <a:pPr defTabSz="895928" fontAlgn="base">
              <a:spcAft>
                <a:spcPct val="0"/>
              </a:spcAft>
              <a:defRPr/>
            </a:pPr>
            <a:r>
              <a:rPr lang="en-US" sz="1000" dirty="0" smtClean="0">
                <a:latin typeface="Arial" pitchFamily="34" charset="0"/>
                <a:cs typeface="Arial" pitchFamily="34" charset="0"/>
              </a:rPr>
              <a:t> </a:t>
            </a:r>
            <a:endParaRPr lang="en-US" sz="900" dirty="0" smtClean="0">
              <a:latin typeface="Arial" pitchFamily="34" charset="0"/>
              <a:cs typeface="Arial" pitchFamily="34" charset="0"/>
            </a:endParaRPr>
          </a:p>
          <a:p>
            <a:endParaRPr lang="en-US" sz="700" dirty="0" smtClean="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AE921901-2D7D-404F-83CF-0310337D82A5}" type="slidenum">
              <a:rPr lang="en-US" smtClean="0"/>
              <a:pPr/>
              <a:t>46</a:t>
            </a:fld>
            <a:endParaRPr lang="en-US" dirty="0"/>
          </a:p>
        </p:txBody>
      </p:sp>
    </p:spTree>
    <p:extLst>
      <p:ext uri="{BB962C8B-B14F-4D97-AF65-F5344CB8AC3E}">
        <p14:creationId xmlns="" xmlns:p14="http://schemas.microsoft.com/office/powerpoint/2010/main" val="19303192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0"/>
            <a:ext cx="4572000" cy="3429000"/>
          </a:xfrm>
        </p:spPr>
      </p:sp>
      <p:sp>
        <p:nvSpPr>
          <p:cNvPr id="3" name="Notes Placeholder 2"/>
          <p:cNvSpPr>
            <a:spLocks noGrp="1"/>
          </p:cNvSpPr>
          <p:nvPr>
            <p:ph type="body" idx="1"/>
          </p:nvPr>
        </p:nvSpPr>
        <p:spPr>
          <a:xfrm>
            <a:off x="0" y="3428610"/>
            <a:ext cx="6858000" cy="5486089"/>
          </a:xfrm>
        </p:spPr>
        <p:txBody>
          <a:bodyPr>
            <a:noAutofit/>
          </a:bodyPr>
          <a:lstStyle/>
          <a:p>
            <a:r>
              <a:rPr lang="en-US" i="0" dirty="0" smtClean="0">
                <a:latin typeface="Arial" pitchFamily="34" charset="0"/>
                <a:cs typeface="Arial" pitchFamily="34" charset="0"/>
              </a:rPr>
              <a:t>Image: http://www.flickr.com/photos/24992516@N07/4347962723/</a:t>
            </a:r>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pPr defTabSz="457106"/>
            <a:r>
              <a:rPr lang="en-US" dirty="0" smtClean="0">
                <a:latin typeface="Arial" pitchFamily="34" charset="0"/>
                <a:cs typeface="Arial" pitchFamily="34" charset="0"/>
              </a:rPr>
              <a:t>Dempsey, L. (2012). Thirteen ways of looking at libraries, discovery, and the catalog: Scale, workflow, attention. </a:t>
            </a:r>
            <a:r>
              <a:rPr lang="en-US" i="1" dirty="0" err="1" smtClean="0">
                <a:latin typeface="Arial" pitchFamily="34" charset="0"/>
                <a:cs typeface="Arial" pitchFamily="34" charset="0"/>
              </a:rPr>
              <a:t>Educause</a:t>
            </a:r>
            <a:r>
              <a:rPr lang="en-US" i="1" dirty="0" smtClean="0">
                <a:latin typeface="Arial" pitchFamily="34" charset="0"/>
                <a:cs typeface="Arial" pitchFamily="34" charset="0"/>
              </a:rPr>
              <a:t> Review Online. </a:t>
            </a:r>
            <a:r>
              <a:rPr lang="en-US" dirty="0" smtClean="0">
                <a:latin typeface="Arial" pitchFamily="34" charset="0"/>
                <a:cs typeface="Arial" pitchFamily="34" charset="0"/>
              </a:rPr>
              <a:t>Retrieved from </a:t>
            </a:r>
            <a:r>
              <a:rPr lang="en-US" dirty="0" smtClean="0">
                <a:latin typeface="Arial" pitchFamily="34" charset="0"/>
                <a:cs typeface="Arial" pitchFamily="34" charset="0"/>
                <a:hlinkClick r:id="rId3"/>
              </a:rPr>
              <a:t>http://www.educause.edu/ero/article/thirteen-ways-looking-libraries-discovery-and-catalog-scale-workflow-attention</a:t>
            </a:r>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r>
              <a:rPr lang="en-US" dirty="0" smtClean="0">
                <a:latin typeface="Arial" pitchFamily="34" charset="0"/>
                <a:cs typeface="Arial" pitchFamily="34" charset="0"/>
              </a:rPr>
              <a:t>The interaction of community and resources — in terms of discussion, recommendation, reviews, ratings and so on — is evident in some form in most of the major network services we use (Amazon, iTunes, Netflix, </a:t>
            </a:r>
            <a:r>
              <a:rPr lang="en-US" dirty="0" err="1" smtClean="0">
                <a:latin typeface="Arial" pitchFamily="34" charset="0"/>
                <a:cs typeface="Arial" pitchFamily="34" charset="0"/>
              </a:rPr>
              <a:t>Flickr</a:t>
            </a:r>
            <a:r>
              <a:rPr lang="en-US" dirty="0" smtClean="0">
                <a:latin typeface="Arial" pitchFamily="34" charset="0"/>
                <a:cs typeface="Arial" pitchFamily="34" charset="0"/>
              </a:rPr>
              <a:t>). Indeed, this is now so much a part of our experience that sites without this experience can seem bleached somehow, like black and white television in a color world.</a:t>
            </a:r>
          </a:p>
          <a:p>
            <a:r>
              <a:rPr lang="en-US" dirty="0" smtClean="0">
                <a:latin typeface="Arial" pitchFamily="34" charset="0"/>
                <a:cs typeface="Arial" pitchFamily="34" charset="0"/>
              </a:rPr>
              <a:t>What about the catalog in this context? Some catalogs have experimented with collecting tags and reviews but it does not seem that the catalog has the centrality, scale, or personal connection to crystallize social activity on its own. There is some activity at the aggregate level (e.g., </a:t>
            </a:r>
            <a:r>
              <a:rPr lang="en-US" dirty="0" err="1" smtClean="0">
                <a:latin typeface="Arial" pitchFamily="34" charset="0"/>
                <a:cs typeface="Arial" pitchFamily="34" charset="0"/>
              </a:rPr>
              <a:t>Worldcat</a:t>
            </a:r>
            <a:r>
              <a:rPr lang="en-US" dirty="0" smtClean="0">
                <a:latin typeface="Arial" pitchFamily="34" charset="0"/>
                <a:cs typeface="Arial" pitchFamily="34" charset="0"/>
              </a:rPr>
              <a:t>, </a:t>
            </a:r>
            <a:r>
              <a:rPr lang="en-US" dirty="0" err="1" smtClean="0">
                <a:latin typeface="Arial" pitchFamily="34" charset="0"/>
                <a:cs typeface="Arial" pitchFamily="34" charset="0"/>
              </a:rPr>
              <a:t>BiblioCommons</a:t>
            </a:r>
            <a:r>
              <a:rPr lang="en-US" dirty="0" smtClean="0">
                <a:latin typeface="Arial" pitchFamily="34" charset="0"/>
                <a:cs typeface="Arial" pitchFamily="34" charset="0"/>
              </a:rPr>
              <a:t>) and there is some syndication of social data from commercial social collecting/reading sites (e.g., </a:t>
            </a:r>
            <a:r>
              <a:rPr lang="en-US" dirty="0" err="1" smtClean="0">
                <a:latin typeface="Arial" pitchFamily="34" charset="0"/>
                <a:cs typeface="Arial" pitchFamily="34" charset="0"/>
              </a:rPr>
              <a:t>LibraryThing</a:t>
            </a:r>
            <a:r>
              <a:rPr lang="en-US" dirty="0" smtClean="0">
                <a:latin typeface="Arial" pitchFamily="34" charset="0"/>
                <a:cs typeface="Arial" pitchFamily="34" charset="0"/>
              </a:rPr>
              <a:t>). Similarly, catalogs have not generally mobilized usage data to rank, relate or recommend, and again this seems like something that might best be done at the aggregate level, and syndicated locally (as with the </a:t>
            </a:r>
            <a:r>
              <a:rPr lang="en-US" dirty="0" err="1" smtClean="0">
                <a:latin typeface="Arial" pitchFamily="34" charset="0"/>
                <a:cs typeface="Arial" pitchFamily="34" charset="0"/>
              </a:rPr>
              <a:t>Bx</a:t>
            </a:r>
            <a:r>
              <a:rPr lang="en-US" dirty="0" smtClean="0">
                <a:latin typeface="Arial" pitchFamily="34" charset="0"/>
                <a:cs typeface="Arial" pitchFamily="34" charset="0"/>
              </a:rPr>
              <a:t> service from Ex </a:t>
            </a:r>
            <a:r>
              <a:rPr lang="en-US" dirty="0" err="1" smtClean="0">
                <a:latin typeface="Arial" pitchFamily="34" charset="0"/>
                <a:cs typeface="Arial" pitchFamily="34" charset="0"/>
              </a:rPr>
              <a:t>Libris</a:t>
            </a:r>
            <a:r>
              <a:rPr lang="en-US" dirty="0" smtClean="0">
                <a:latin typeface="Arial" pitchFamily="34" charset="0"/>
                <a:cs typeface="Arial" pitchFamily="34" charset="0"/>
              </a:rPr>
              <a:t>, for example).</a:t>
            </a:r>
          </a:p>
          <a:p>
            <a:r>
              <a:rPr lang="en-US" dirty="0" smtClean="0">
                <a:latin typeface="Arial" pitchFamily="34" charset="0"/>
                <a:cs typeface="Arial" pitchFamily="34" charset="0"/>
              </a:rPr>
              <a:t>There are some places where catalog data gets used — reading lists and resource guides, for example — which seem to be especially appropriate for such attention. The choices involved in this additional layer of curation could be aggregated to provide useful intelligence. What items occur frequently on reading lists, for example? Would it be useful to provide an environment where students rate, review or comment on assigned readings? Is there enough commonality across institutions to make it useful to aggregate this data?</a:t>
            </a:r>
          </a:p>
          <a:p>
            <a:endParaRPr lang="en-US" dirty="0" smtClean="0">
              <a:latin typeface="Arial" pitchFamily="34" charset="0"/>
              <a:cs typeface="Arial" pitchFamily="34" charset="0"/>
            </a:endParaRPr>
          </a:p>
          <a:p>
            <a:r>
              <a:rPr lang="en-US" dirty="0" smtClean="0">
                <a:latin typeface="Arial" pitchFamily="34" charset="0"/>
                <a:cs typeface="Arial" pitchFamily="34" charset="0"/>
              </a:rPr>
              <a:t>Our web experiences are now actively shaped by ranking, relating and recommending approaches based on social and usage data. For library services this is a major organizational challenge, as supra-institutional approaches may be required to generate appropriate scale (Dempsey, 2012).</a:t>
            </a:r>
          </a:p>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47</a:t>
            </a:fld>
            <a:endParaRPr lang="en-US" dirty="0"/>
          </a:p>
        </p:txBody>
      </p:sp>
    </p:spTree>
    <p:extLst>
      <p:ext uri="{BB962C8B-B14F-4D97-AF65-F5344CB8AC3E}">
        <p14:creationId xmlns="" xmlns:p14="http://schemas.microsoft.com/office/powerpoint/2010/main" val="27243170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0"/>
            <a:ext cx="4572000" cy="3429000"/>
          </a:xfrm>
        </p:spPr>
      </p:sp>
      <p:sp>
        <p:nvSpPr>
          <p:cNvPr id="3" name="Notes Placeholder 2"/>
          <p:cNvSpPr>
            <a:spLocks noGrp="1"/>
          </p:cNvSpPr>
          <p:nvPr>
            <p:ph type="body" idx="1"/>
          </p:nvPr>
        </p:nvSpPr>
        <p:spPr>
          <a:xfrm>
            <a:off x="0" y="3428610"/>
            <a:ext cx="6858000" cy="5561013"/>
          </a:xfrm>
        </p:spPr>
        <p:txBody>
          <a:bodyPr>
            <a:noAutofit/>
          </a:bodyPr>
          <a:lstStyle/>
          <a:p>
            <a:r>
              <a:rPr lang="en-US" sz="800" i="0" dirty="0" smtClean="0">
                <a:latin typeface="Arial" pitchFamily="34" charset="0"/>
                <a:cs typeface="Arial" pitchFamily="34" charset="0"/>
              </a:rPr>
              <a:t>Image: http://www.flickr.com/photos/maddi/173718675/</a:t>
            </a:r>
            <a:endParaRPr lang="en-US" sz="800" i="1" dirty="0" smtClean="0">
              <a:latin typeface="Arial" pitchFamily="34" charset="0"/>
              <a:cs typeface="Arial" pitchFamily="34" charset="0"/>
            </a:endParaRPr>
          </a:p>
          <a:p>
            <a:r>
              <a:rPr lang="en-US" sz="800" dirty="0" err="1" smtClean="0">
                <a:latin typeface="Arial" pitchFamily="34" charset="0"/>
                <a:cs typeface="Arial" pitchFamily="34" charset="0"/>
              </a:rPr>
              <a:t>Zickuhr</a:t>
            </a:r>
            <a:r>
              <a:rPr lang="en-US" sz="800" dirty="0" smtClean="0">
                <a:latin typeface="Arial" pitchFamily="34" charset="0"/>
                <a:cs typeface="Arial" pitchFamily="34" charset="0"/>
              </a:rPr>
              <a:t>, K., </a:t>
            </a:r>
            <a:r>
              <a:rPr lang="en-US" sz="800" dirty="0" err="1" smtClean="0">
                <a:latin typeface="Arial" pitchFamily="34" charset="0"/>
                <a:cs typeface="Arial" pitchFamily="34" charset="0"/>
              </a:rPr>
              <a:t>Rainie</a:t>
            </a:r>
            <a:r>
              <a:rPr lang="en-US" sz="800" dirty="0" smtClean="0">
                <a:latin typeface="Arial" pitchFamily="34" charset="0"/>
                <a:cs typeface="Arial" pitchFamily="34" charset="0"/>
              </a:rPr>
              <a:t>, L., &amp; Purcell, K. (2013). </a:t>
            </a:r>
            <a:r>
              <a:rPr lang="en-US" sz="800" i="1" dirty="0" smtClean="0">
                <a:latin typeface="Arial" pitchFamily="34" charset="0"/>
                <a:cs typeface="Arial" pitchFamily="34" charset="0"/>
              </a:rPr>
              <a:t>Library services in the digital age</a:t>
            </a:r>
            <a:r>
              <a:rPr lang="en-US" sz="800" dirty="0" smtClean="0">
                <a:latin typeface="Arial" pitchFamily="34" charset="0"/>
                <a:cs typeface="Arial" pitchFamily="34" charset="0"/>
              </a:rPr>
              <a:t>. Washington, DC: Pew Research Center’s Internet &amp; American Life Project. </a:t>
            </a:r>
          </a:p>
          <a:p>
            <a:endParaRPr lang="en-US" sz="800" b="1" dirty="0" smtClean="0">
              <a:latin typeface="Arial" pitchFamily="34" charset="0"/>
              <a:cs typeface="Arial" pitchFamily="34" charset="0"/>
            </a:endParaRPr>
          </a:p>
          <a:p>
            <a:r>
              <a:rPr lang="en-US" sz="800" b="1" dirty="0" smtClean="0">
                <a:latin typeface="Arial" pitchFamily="34" charset="0"/>
                <a:cs typeface="Arial" pitchFamily="34" charset="0"/>
              </a:rPr>
              <a:t>Advertise resources, brand, value</a:t>
            </a:r>
          </a:p>
          <a:p>
            <a:r>
              <a:rPr lang="en-US" sz="800" dirty="0" smtClean="0">
                <a:latin typeface="Arial" pitchFamily="34" charset="0"/>
                <a:cs typeface="Arial" pitchFamily="34" charset="0"/>
              </a:rPr>
              <a:t>One aspect mentioned very often, both in focus groups and in qualitative work from previous research, is that people wish they were more aware of the full range of services offered by their libraries. One  focus group member loved her local library and rated it highly in all areas—except communication;  “there’s so much good stuff going on but no one tells anybody.” Another said, “they do so many  fabulous things, [but] they have horrible marketing” (</a:t>
            </a:r>
            <a:r>
              <a:rPr lang="en-US" sz="800" dirty="0" err="1" smtClean="0">
                <a:latin typeface="Arial" pitchFamily="34" charset="0"/>
                <a:cs typeface="Arial" pitchFamily="34" charset="0"/>
              </a:rPr>
              <a:t>Zickuhr</a:t>
            </a:r>
            <a:r>
              <a:rPr lang="en-US" sz="800" dirty="0" smtClean="0">
                <a:latin typeface="Arial" pitchFamily="34" charset="0"/>
                <a:cs typeface="Arial" pitchFamily="34" charset="0"/>
              </a:rPr>
              <a:t>,  </a:t>
            </a:r>
            <a:r>
              <a:rPr lang="en-US" sz="800" dirty="0" err="1" smtClean="0">
                <a:latin typeface="Arial" pitchFamily="34" charset="0"/>
                <a:cs typeface="Arial" pitchFamily="34" charset="0"/>
              </a:rPr>
              <a:t>Rainie</a:t>
            </a:r>
            <a:r>
              <a:rPr lang="en-US" sz="800" dirty="0" smtClean="0">
                <a:latin typeface="Arial" pitchFamily="34" charset="0"/>
                <a:cs typeface="Arial" pitchFamily="34" charset="0"/>
              </a:rPr>
              <a:t>, &amp; Purcell, p. 38)</a:t>
            </a:r>
          </a:p>
          <a:p>
            <a:endParaRPr lang="en-US" sz="800" dirty="0" smtClean="0">
              <a:latin typeface="Arial" pitchFamily="34" charset="0"/>
              <a:cs typeface="Arial" pitchFamily="34" charset="0"/>
            </a:endParaRPr>
          </a:p>
          <a:p>
            <a:r>
              <a:rPr lang="en-US" sz="800" dirty="0" smtClean="0">
                <a:latin typeface="Arial" pitchFamily="34" charset="0"/>
                <a:cs typeface="Arial" pitchFamily="34" charset="0"/>
              </a:rPr>
              <a:t>However, focus group members say that having resources and events listed on their library’s website wasn’t enough—as several participants pointed out, they probably weren’t going to go to the website to  look for events (or even to sign up for email newsletters) unless they already knew that the library had  those events (</a:t>
            </a:r>
            <a:r>
              <a:rPr lang="en-US" sz="800" dirty="0" err="1" smtClean="0">
                <a:latin typeface="Arial" pitchFamily="34" charset="0"/>
                <a:cs typeface="Arial" pitchFamily="34" charset="0"/>
              </a:rPr>
              <a:t>Zickuhr</a:t>
            </a:r>
            <a:r>
              <a:rPr lang="en-US" sz="800" dirty="0" smtClean="0">
                <a:latin typeface="Arial" pitchFamily="34" charset="0"/>
                <a:cs typeface="Arial" pitchFamily="34" charset="0"/>
              </a:rPr>
              <a:t>, </a:t>
            </a:r>
            <a:r>
              <a:rPr lang="en-US" sz="800" dirty="0" err="1" smtClean="0">
                <a:latin typeface="Arial" pitchFamily="34" charset="0"/>
                <a:cs typeface="Arial" pitchFamily="34" charset="0"/>
              </a:rPr>
              <a:t>Rainie</a:t>
            </a:r>
            <a:r>
              <a:rPr lang="en-US" sz="800" dirty="0" smtClean="0">
                <a:latin typeface="Arial" pitchFamily="34" charset="0"/>
                <a:cs typeface="Arial" pitchFamily="34" charset="0"/>
              </a:rPr>
              <a:t>, &amp; Purcell, p. 38)</a:t>
            </a:r>
          </a:p>
          <a:p>
            <a:endParaRPr lang="en-US" sz="800" dirty="0" smtClean="0">
              <a:latin typeface="Arial" pitchFamily="34" charset="0"/>
              <a:cs typeface="Arial" pitchFamily="34" charset="0"/>
            </a:endParaRPr>
          </a:p>
          <a:p>
            <a:r>
              <a:rPr lang="en-US" sz="800" b="1" dirty="0" smtClean="0">
                <a:latin typeface="Arial" pitchFamily="34" charset="0"/>
                <a:cs typeface="Arial" pitchFamily="34" charset="0"/>
              </a:rPr>
              <a:t>Help at time of need</a:t>
            </a:r>
          </a:p>
          <a:p>
            <a:r>
              <a:rPr lang="en-US" sz="800" dirty="0" smtClean="0">
                <a:latin typeface="Arial" pitchFamily="34" charset="0"/>
                <a:cs typeface="Arial" pitchFamily="34" charset="0"/>
              </a:rPr>
              <a:t>When asked, “What do you value in VRS?”, one participant said “Instantaneous help. Sometimes if you're looking for something and you can't find it, it takes forever. Since you have someone there that can respond to you live, you have the comfort that someone is there” (</a:t>
            </a:r>
            <a:r>
              <a:rPr lang="en-US" sz="800" i="1" dirty="0" smtClean="0">
                <a:latin typeface="Arial" pitchFamily="34" charset="0"/>
                <a:cs typeface="Arial" pitchFamily="34" charset="0"/>
              </a:rPr>
              <a:t>Cyber Synergy ,</a:t>
            </a:r>
            <a:r>
              <a:rPr lang="en-US" sz="800" dirty="0" smtClean="0">
                <a:latin typeface="Arial" pitchFamily="34" charset="0"/>
                <a:cs typeface="Arial" pitchFamily="34" charset="0"/>
              </a:rPr>
              <a:t>VS47, Male, Age 26-34, Sales Account Manager)</a:t>
            </a:r>
          </a:p>
          <a:p>
            <a:endParaRPr lang="en-US" sz="800" dirty="0" smtClean="0">
              <a:latin typeface="Arial" pitchFamily="34" charset="0"/>
              <a:cs typeface="Arial" pitchFamily="34" charset="0"/>
            </a:endParaRPr>
          </a:p>
          <a:p>
            <a:r>
              <a:rPr lang="en-US" sz="800" dirty="0" smtClean="0">
                <a:latin typeface="Arial" pitchFamily="34" charset="0"/>
                <a:cs typeface="Arial" pitchFamily="34" charset="0"/>
              </a:rPr>
              <a:t>Another was able to receive searching help in a database, “I would say it was my freshman year and I was doing an English paper for my expository writing class and I was looking for something in JSTOR and I used the "Ask a Librarian" to do more advanced searches in JSTOR as to what keywords to put in, and it really helped me. One, her quickness and response, and two, the simplicity of her instructions as to the key title words to put in really helped me and made it successful” (</a:t>
            </a:r>
            <a:r>
              <a:rPr lang="en-US" sz="800" i="1" dirty="0" smtClean="0">
                <a:latin typeface="Arial" pitchFamily="34" charset="0"/>
                <a:cs typeface="Arial" pitchFamily="34" charset="0"/>
              </a:rPr>
              <a:t>Cyber Synergy ,</a:t>
            </a:r>
            <a:r>
              <a:rPr lang="en-US" sz="800" dirty="0" smtClean="0">
                <a:latin typeface="Arial" pitchFamily="34" charset="0"/>
                <a:cs typeface="Arial" pitchFamily="34" charset="0"/>
              </a:rPr>
              <a:t>VS17, Female, Age 19-25, Social Work)</a:t>
            </a:r>
          </a:p>
          <a:p>
            <a:endParaRPr lang="en-US" sz="800" dirty="0" smtClean="0">
              <a:latin typeface="Arial" pitchFamily="34" charset="0"/>
              <a:cs typeface="Arial" pitchFamily="34" charset="0"/>
            </a:endParaRPr>
          </a:p>
          <a:p>
            <a:r>
              <a:rPr lang="en-US" sz="800" dirty="0" smtClean="0">
                <a:latin typeface="Arial" pitchFamily="34" charset="0"/>
                <a:cs typeface="Arial" pitchFamily="34" charset="0"/>
              </a:rPr>
              <a:t>St. Louis University library provided pop-up help when OPAC displayed 0 retrievals. Within the first hour, 20 individuals used the pop-up, chat help.</a:t>
            </a:r>
          </a:p>
          <a:p>
            <a:endParaRPr lang="en-US" sz="800" dirty="0" smtClean="0">
              <a:latin typeface="Arial" pitchFamily="34" charset="0"/>
              <a:cs typeface="Arial" pitchFamily="34" charset="0"/>
            </a:endParaRPr>
          </a:p>
          <a:p>
            <a:r>
              <a:rPr lang="en-US" sz="800" b="1" dirty="0" smtClean="0">
                <a:latin typeface="Arial" pitchFamily="34" charset="0"/>
                <a:cs typeface="Arial" pitchFamily="34" charset="0"/>
              </a:rPr>
              <a:t>Users in Mind</a:t>
            </a:r>
          </a:p>
          <a:p>
            <a:pPr defTabSz="457059">
              <a:defRPr/>
            </a:pPr>
            <a:r>
              <a:rPr lang="en-US" sz="800" dirty="0" smtClean="0">
                <a:latin typeface="Arial" pitchFamily="34" charset="0"/>
                <a:cs typeface="Arial" pitchFamily="34" charset="0"/>
              </a:rPr>
              <a:t>One size fits no one – design services for those who use them – Boutique libraries (</a:t>
            </a:r>
            <a:r>
              <a:rPr lang="en-US" sz="800" dirty="0" err="1" smtClean="0">
                <a:latin typeface="Arial" pitchFamily="34" charset="0"/>
                <a:cs typeface="Arial" pitchFamily="34" charset="0"/>
              </a:rPr>
              <a:t>Priestner</a:t>
            </a:r>
            <a:r>
              <a:rPr lang="en-US" sz="800" dirty="0" smtClean="0">
                <a:latin typeface="Arial" pitchFamily="34" charset="0"/>
                <a:cs typeface="Arial" pitchFamily="34" charset="0"/>
              </a:rPr>
              <a:t>, A., &amp; Tilley, E. (2012). </a:t>
            </a:r>
            <a:r>
              <a:rPr lang="en-US" sz="800" i="1" dirty="0" err="1" smtClean="0">
                <a:latin typeface="Arial" pitchFamily="34" charset="0"/>
                <a:cs typeface="Arial" pitchFamily="34" charset="0"/>
              </a:rPr>
              <a:t>Personalising</a:t>
            </a:r>
            <a:r>
              <a:rPr lang="en-US" sz="800" i="1" dirty="0" smtClean="0">
                <a:latin typeface="Arial" pitchFamily="34" charset="0"/>
                <a:cs typeface="Arial" pitchFamily="34" charset="0"/>
              </a:rPr>
              <a:t> library services in higher education: The boutique approach</a:t>
            </a:r>
            <a:r>
              <a:rPr lang="en-US" sz="800" dirty="0" smtClean="0">
                <a:latin typeface="Arial" pitchFamily="34" charset="0"/>
                <a:cs typeface="Arial" pitchFamily="34" charset="0"/>
              </a:rPr>
              <a:t>. </a:t>
            </a:r>
            <a:r>
              <a:rPr lang="en-US" sz="800" dirty="0" err="1" smtClean="0">
                <a:latin typeface="Arial" pitchFamily="34" charset="0"/>
                <a:cs typeface="Arial" pitchFamily="34" charset="0"/>
              </a:rPr>
              <a:t>Farnham</a:t>
            </a:r>
            <a:r>
              <a:rPr lang="en-US" sz="800" dirty="0" smtClean="0">
                <a:latin typeface="Arial" pitchFamily="34" charset="0"/>
                <a:cs typeface="Arial" pitchFamily="34" charset="0"/>
              </a:rPr>
              <a:t>, Surrey, England : </a:t>
            </a:r>
            <a:r>
              <a:rPr lang="en-US" sz="800" dirty="0" err="1" smtClean="0">
                <a:latin typeface="Arial" pitchFamily="34" charset="0"/>
                <a:cs typeface="Arial" pitchFamily="34" charset="0"/>
              </a:rPr>
              <a:t>Ashgate</a:t>
            </a:r>
            <a:r>
              <a:rPr lang="en-US" sz="800" dirty="0" smtClean="0">
                <a:latin typeface="Arial" pitchFamily="34" charset="0"/>
                <a:cs typeface="Arial" pitchFamily="34" charset="0"/>
              </a:rPr>
              <a:t>).</a:t>
            </a:r>
          </a:p>
          <a:p>
            <a:endParaRPr lang="en-US" sz="800" dirty="0" smtClean="0">
              <a:latin typeface="Arial" pitchFamily="34" charset="0"/>
              <a:cs typeface="Arial" pitchFamily="34" charset="0"/>
            </a:endParaRPr>
          </a:p>
          <a:p>
            <a:r>
              <a:rPr lang="en-US" sz="800" dirty="0" smtClean="0">
                <a:latin typeface="Arial" pitchFamily="34" charset="0"/>
                <a:cs typeface="Arial" pitchFamily="34" charset="0"/>
              </a:rPr>
              <a:t>Embedded librarians</a:t>
            </a:r>
          </a:p>
          <a:p>
            <a:r>
              <a:rPr lang="en-US" sz="800" b="1" dirty="0" smtClean="0">
                <a:latin typeface="Arial" pitchFamily="34" charset="0"/>
                <a:cs typeface="Arial" pitchFamily="34" charset="0"/>
              </a:rPr>
              <a:t>Familiar formats </a:t>
            </a:r>
            <a:endParaRPr lang="en-US" sz="800" dirty="0" smtClean="0">
              <a:latin typeface="Arial" pitchFamily="34" charset="0"/>
              <a:cs typeface="Arial" pitchFamily="34" charset="0"/>
            </a:endParaRPr>
          </a:p>
          <a:p>
            <a:pPr defTabSz="457059">
              <a:defRPr/>
            </a:pPr>
            <a:r>
              <a:rPr lang="en-US" sz="800" dirty="0" smtClean="0">
                <a:latin typeface="Arial" pitchFamily="34" charset="0"/>
                <a:cs typeface="Arial" pitchFamily="34" charset="0"/>
              </a:rPr>
              <a:t>Something clean, simple, streamlined and user friendly, but also credible sources (</a:t>
            </a:r>
            <a:r>
              <a:rPr lang="en-US" sz="800" i="1" dirty="0" smtClean="0">
                <a:latin typeface="Arial" pitchFamily="34" charset="0"/>
                <a:cs typeface="Arial" pitchFamily="34" charset="0"/>
              </a:rPr>
              <a:t>Cyber Synergy ,</a:t>
            </a:r>
            <a:r>
              <a:rPr lang="en-US" sz="800" dirty="0" smtClean="0">
                <a:latin typeface="Arial" pitchFamily="34" charset="0"/>
                <a:cs typeface="Arial" pitchFamily="34" charset="0"/>
              </a:rPr>
              <a:t>VS 23, Female, Age 26-34, Stay-at-Home-Mom). </a:t>
            </a:r>
          </a:p>
          <a:p>
            <a:pPr defTabSz="895928" fontAlgn="base">
              <a:defRPr/>
            </a:pPr>
            <a:endParaRPr lang="en-US" sz="800" dirty="0" smtClean="0">
              <a:latin typeface="Arial" pitchFamily="34" charset="0"/>
              <a:cs typeface="Arial" pitchFamily="34" charset="0"/>
            </a:endParaRPr>
          </a:p>
          <a:p>
            <a:pPr defTabSz="895928" fontAlgn="base">
              <a:defRPr/>
            </a:pPr>
            <a:r>
              <a:rPr lang="en-US" sz="800" dirty="0" smtClean="0">
                <a:latin typeface="Arial" pitchFamily="34" charset="0"/>
                <a:cs typeface="Arial" pitchFamily="34" charset="0"/>
              </a:rPr>
              <a:t>“In college, and especially grad school, </a:t>
            </a:r>
            <a:r>
              <a:rPr lang="en-US" sz="800" b="1" dirty="0" smtClean="0">
                <a:latin typeface="Arial" pitchFamily="34" charset="0"/>
                <a:cs typeface="Arial" pitchFamily="34" charset="0"/>
              </a:rPr>
              <a:t>I’m not afraid to go to the library anymore because we have a very good [assist 0:45:56] and we have a very good website.”</a:t>
            </a:r>
            <a:r>
              <a:rPr lang="en-US" sz="800" dirty="0" smtClean="0">
                <a:latin typeface="Arial" pitchFamily="34" charset="0"/>
                <a:cs typeface="Arial" pitchFamily="34" charset="0"/>
              </a:rPr>
              <a:t> (</a:t>
            </a:r>
            <a:r>
              <a:rPr lang="en-US" sz="800" i="1" dirty="0" smtClean="0">
                <a:latin typeface="Arial" pitchFamily="34" charset="0"/>
                <a:cs typeface="Arial" pitchFamily="34" charset="0"/>
              </a:rPr>
              <a:t>Digital Visitors and Residents, </a:t>
            </a:r>
            <a:r>
              <a:rPr lang="en-US" sz="800" dirty="0" smtClean="0">
                <a:latin typeface="Arial" pitchFamily="34" charset="0"/>
                <a:cs typeface="Arial" pitchFamily="34" charset="0"/>
              </a:rPr>
              <a:t>USG2, 0:45:28, Male, Age 25,)</a:t>
            </a:r>
          </a:p>
          <a:p>
            <a:endParaRPr lang="en-US" sz="800" dirty="0" smtClean="0">
              <a:latin typeface="Arial" pitchFamily="34" charset="0"/>
              <a:cs typeface="Arial" pitchFamily="34" charset="0"/>
            </a:endParaRPr>
          </a:p>
          <a:p>
            <a:pPr marL="0" marR="0" indent="0" algn="l" defTabSz="914400" rtl="0" eaLnBrk="1" fontAlgn="auto" latinLnBrk="0" hangingPunct="1">
              <a:buClrTx/>
              <a:buSzTx/>
              <a:buFontTx/>
              <a:buNone/>
              <a:tabLst/>
              <a:defRPr/>
            </a:pPr>
            <a:r>
              <a:rPr lang="en-US" sz="800" dirty="0" smtClean="0">
                <a:solidFill>
                  <a:schemeClr val="tx1"/>
                </a:solidFill>
              </a:rPr>
              <a:t>Radford, M. L., Connaway, L. S., &amp; Shah, C. (2011-2013).  </a:t>
            </a:r>
            <a:r>
              <a:rPr lang="en-US" sz="800" i="1" dirty="0" smtClean="0">
                <a:solidFill>
                  <a:schemeClr val="tx1"/>
                </a:solidFill>
              </a:rPr>
              <a:t>Cyber Synergy: Seeking Sustainability through Collaboration between Virtual Reference and Social Q&amp;A Sites.</a:t>
            </a:r>
            <a:r>
              <a:rPr lang="en-US" sz="800" dirty="0" smtClean="0">
                <a:solidFill>
                  <a:schemeClr val="tx1"/>
                </a:solidFill>
              </a:rPr>
              <a:t> Funded by the Institute of Museum and Library Services (IMLS), Rutgers University, and OCLC. Retrieved from </a:t>
            </a:r>
            <a:r>
              <a:rPr lang="en-US" sz="800" u="sng" dirty="0" smtClean="0">
                <a:solidFill>
                  <a:schemeClr val="tx1"/>
                </a:solidFill>
                <a:hlinkClick r:id="rId3"/>
              </a:rPr>
              <a:t>http://www.oclc.org/research/activities/synergy/default.htm</a:t>
            </a:r>
            <a:r>
              <a:rPr lang="en-US" sz="800" dirty="0" smtClean="0">
                <a:solidFill>
                  <a:schemeClr val="tx1"/>
                </a:solidFill>
              </a:rPr>
              <a:t> </a:t>
            </a:r>
          </a:p>
          <a:p>
            <a:pPr marL="0" marR="0" indent="0" algn="l" defTabSz="914400" rtl="0" eaLnBrk="1" fontAlgn="auto" latinLnBrk="0" hangingPunct="1">
              <a:buClrTx/>
              <a:buSzTx/>
              <a:buFontTx/>
              <a:buNone/>
              <a:tabLst/>
              <a:defRPr/>
            </a:pPr>
            <a:endParaRPr lang="en-US" sz="800" dirty="0" smtClean="0">
              <a:solidFill>
                <a:schemeClr val="tx1"/>
              </a:solidFill>
            </a:endParaRPr>
          </a:p>
          <a:p>
            <a:pPr marL="0" marR="0" indent="0" algn="l" defTabSz="914400" rtl="0" eaLnBrk="1" fontAlgn="auto" latinLnBrk="0" hangingPunct="1">
              <a:buClrTx/>
              <a:buSzTx/>
              <a:buFontTx/>
              <a:buNone/>
              <a:tabLst/>
              <a:defRPr/>
            </a:pPr>
            <a:r>
              <a:rPr lang="en-US" sz="800" dirty="0" smtClean="0">
                <a:solidFill>
                  <a:schemeClr val="tx1"/>
                </a:solidFill>
                <a:latin typeface="Arial" pitchFamily="34" charset="0"/>
                <a:cs typeface="Arial" pitchFamily="34" charset="0"/>
              </a:rPr>
              <a:t>White, D., &amp; Connaway, L. S. (2011-2014). </a:t>
            </a:r>
            <a:r>
              <a:rPr lang="en-US" sz="800" i="1" dirty="0" smtClean="0">
                <a:solidFill>
                  <a:schemeClr val="tx1"/>
                </a:solidFill>
                <a:latin typeface="Arial" pitchFamily="34" charset="0"/>
                <a:cs typeface="Arial" pitchFamily="34" charset="0"/>
              </a:rPr>
              <a:t>Visitors and Residents: What motivates engagement with the digital information environment.</a:t>
            </a:r>
            <a:r>
              <a:rPr lang="en-US" sz="800" dirty="0" smtClean="0">
                <a:solidFill>
                  <a:schemeClr val="tx1"/>
                </a:solidFill>
                <a:latin typeface="Arial" pitchFamily="34" charset="0"/>
                <a:cs typeface="Arial" pitchFamily="34" charset="0"/>
              </a:rPr>
              <a:t> Funded by JISC, OCLC, and Oxford University. Retrieved from </a:t>
            </a:r>
            <a:r>
              <a:rPr lang="en-US" sz="800" u="sng" dirty="0" smtClean="0">
                <a:solidFill>
                  <a:schemeClr val="tx1"/>
                </a:solidFill>
                <a:latin typeface="Arial" pitchFamily="34" charset="0"/>
                <a:cs typeface="Arial" pitchFamily="34" charset="0"/>
                <a:hlinkClick r:id="rId4"/>
              </a:rPr>
              <a:t>http://www.oclc.org/research/activities/vandr/</a:t>
            </a:r>
            <a:r>
              <a:rPr lang="en-US" sz="800" dirty="0" smtClean="0">
                <a:solidFill>
                  <a:schemeClr val="tx1"/>
                </a:solidFill>
                <a:latin typeface="Arial" pitchFamily="34" charset="0"/>
                <a:cs typeface="Arial" pitchFamily="34" charset="0"/>
              </a:rPr>
              <a:t> </a:t>
            </a:r>
            <a:endParaRPr lang="en-US" sz="800" dirty="0" smtClean="0">
              <a:latin typeface="Arial" pitchFamily="34" charset="0"/>
              <a:cs typeface="Arial" pitchFamily="34" charset="0"/>
            </a:endParaRPr>
          </a:p>
          <a:p>
            <a:pPr defTabSz="457059">
              <a:defRPr/>
            </a:pPr>
            <a:endParaRPr lang="en-US" sz="800" dirty="0" smtClean="0">
              <a:latin typeface="Arial" pitchFamily="34" charset="0"/>
              <a:cs typeface="Arial" pitchFamily="34" charset="0"/>
            </a:endParaRPr>
          </a:p>
          <a:p>
            <a:endParaRPr lang="en-US" sz="8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949880A1-AEFB-498F-8129-78FF600CDDF9}" type="slidenum">
              <a:rPr lang="en-US" smtClean="0">
                <a:latin typeface="Arial" pitchFamily="34" charset="0"/>
                <a:cs typeface="Arial" pitchFamily="34" charset="0"/>
              </a:rPr>
              <a:pPr/>
              <a:t>48</a:t>
            </a:fld>
            <a:endParaRPr lang="en-US" dirty="0">
              <a:latin typeface="Arial" pitchFamily="34" charset="0"/>
              <a:cs typeface="Arial" pitchFamily="34" charset="0"/>
            </a:endParaRPr>
          </a:p>
        </p:txBody>
      </p:sp>
    </p:spTree>
    <p:extLst>
      <p:ext uri="{BB962C8B-B14F-4D97-AF65-F5344CB8AC3E}">
        <p14:creationId xmlns="" xmlns:p14="http://schemas.microsoft.com/office/powerpoint/2010/main" val="17909921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52400" y="4419600"/>
            <a:ext cx="6553200" cy="4343400"/>
          </a:xfrm>
        </p:spPr>
        <p:txBody>
          <a:bodyPr>
            <a:normAutofit fontScale="925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Arial" pitchFamily="34" charset="0"/>
                <a:ea typeface="+mn-ea"/>
                <a:cs typeface="Arial" pitchFamily="34" charset="0"/>
              </a:rPr>
              <a:t>Image: Microsoft Clip Art</a:t>
            </a:r>
          </a:p>
          <a:p>
            <a:endParaRPr lang="en-US" sz="1200" kern="1200" dirty="0" smtClean="0">
              <a:solidFill>
                <a:schemeClr val="tx1"/>
              </a:solidFill>
              <a:latin typeface="Arial" pitchFamily="34" charset="0"/>
              <a:ea typeface="+mn-ea"/>
              <a:cs typeface="Arial" pitchFamily="34" charset="0"/>
            </a:endParaRPr>
          </a:p>
          <a:p>
            <a:r>
              <a:rPr lang="en-US" sz="1200" kern="1200" dirty="0" smtClean="0">
                <a:solidFill>
                  <a:schemeClr val="tx1"/>
                </a:solidFill>
                <a:latin typeface="Arial" pitchFamily="34" charset="0"/>
                <a:ea typeface="+mn-ea"/>
                <a:cs typeface="Arial" pitchFamily="34" charset="0"/>
              </a:rPr>
              <a:t>The </a:t>
            </a:r>
            <a:r>
              <a:rPr lang="en-US" sz="1200" kern="1200" dirty="0" err="1" smtClean="0">
                <a:solidFill>
                  <a:schemeClr val="tx1"/>
                </a:solidFill>
                <a:latin typeface="Arial" pitchFamily="34" charset="0"/>
                <a:ea typeface="+mn-ea"/>
                <a:cs typeface="Arial" pitchFamily="34" charset="0"/>
              </a:rPr>
              <a:t>infoKit</a:t>
            </a:r>
            <a:r>
              <a:rPr lang="en-US" sz="1200" kern="1200" dirty="0" smtClean="0">
                <a:solidFill>
                  <a:schemeClr val="tx1"/>
                </a:solidFill>
                <a:latin typeface="Arial" pitchFamily="34" charset="0"/>
                <a:ea typeface="+mn-ea"/>
                <a:cs typeface="Arial" pitchFamily="34" charset="0"/>
              </a:rPr>
              <a:t> contains advice on evaluating the services offered. The focus primarily is on digital/online services but set within the broader context of more traditional services, exploring the relationship between the two. Much of the information presented is derived from a longitudinal research project, the Digital Visitors &amp; Residents project, which explored how individuals at various educational stages (emerging, establishing, embedding, and experiencing) engage with the digital environment for learning. </a:t>
            </a:r>
          </a:p>
          <a:p>
            <a:endParaRPr lang="en-US" sz="1200" kern="1200" dirty="0" smtClean="0">
              <a:solidFill>
                <a:schemeClr val="tx1"/>
              </a:solidFill>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Arial" pitchFamily="34" charset="0"/>
                <a:ea typeface="+mn-ea"/>
                <a:cs typeface="Arial" pitchFamily="34" charset="0"/>
              </a:rPr>
              <a:t>Paying attention to which services people adopt can lead to more effective engagement between individuals and institutions, and the resources/services therein. It’s not just about identifying how individuals engage with technology and how they acquire their information but also why they make the choices that they do. We need to understand the larger, more complex contexts that surround individual engagement with digital resources, spaces, and tools before we can think constructively about how to (if, indeed in some cases, we should) provide institutionally-based digital resources and services. This is also important when considering how institutional systems interface, or overlap, with the environment and culture of the wider web.</a:t>
            </a:r>
          </a:p>
          <a:p>
            <a:endParaRPr lang="en-US" sz="1200" kern="1200" dirty="0" smtClean="0">
              <a:solidFill>
                <a:schemeClr val="tx1"/>
              </a:solidFill>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Arial" pitchFamily="34" charset="0"/>
                <a:ea typeface="+mn-ea"/>
                <a:cs typeface="Arial" pitchFamily="34" charset="0"/>
              </a:rPr>
              <a:t>The </a:t>
            </a:r>
            <a:r>
              <a:rPr lang="en-US" sz="1200" kern="1200" dirty="0" err="1" smtClean="0">
                <a:solidFill>
                  <a:schemeClr val="tx1"/>
                </a:solidFill>
                <a:latin typeface="Arial" pitchFamily="34" charset="0"/>
                <a:ea typeface="+mn-ea"/>
                <a:cs typeface="Arial" pitchFamily="34" charset="0"/>
              </a:rPr>
              <a:t>infoKit</a:t>
            </a:r>
            <a:r>
              <a:rPr lang="en-US" sz="1200" kern="1200" dirty="0" smtClean="0">
                <a:solidFill>
                  <a:schemeClr val="tx1"/>
                </a:solidFill>
                <a:latin typeface="Arial" pitchFamily="34" charset="0"/>
                <a:ea typeface="+mn-ea"/>
                <a:cs typeface="Arial" pitchFamily="34" charset="0"/>
              </a:rPr>
              <a:t> is designed to help practitioners generate their own qualitative inquiries, to inform their own policy needs and to frame the </a:t>
            </a:r>
            <a:r>
              <a:rPr lang="en-US" sz="1200" kern="1200" dirty="0" err="1" smtClean="0">
                <a:solidFill>
                  <a:schemeClr val="tx1"/>
                </a:solidFill>
                <a:latin typeface="Arial" pitchFamily="34" charset="0"/>
                <a:ea typeface="+mn-ea"/>
                <a:cs typeface="Arial" pitchFamily="34" charset="0"/>
              </a:rPr>
              <a:t>organisation</a:t>
            </a:r>
            <a:r>
              <a:rPr lang="en-US" sz="1200" kern="1200" dirty="0" smtClean="0">
                <a:solidFill>
                  <a:schemeClr val="tx1"/>
                </a:solidFill>
                <a:latin typeface="Arial" pitchFamily="34" charset="0"/>
                <a:ea typeface="+mn-ea"/>
                <a:cs typeface="Arial" pitchFamily="34" charset="0"/>
              </a:rPr>
              <a:t> (corporate, department, faculty) and its services within the institutional agendas surrounding student experience and engagement. </a:t>
            </a:r>
          </a:p>
          <a:p>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latin typeface="Arial" pitchFamily="34" charset="0"/>
                <a:cs typeface="Arial" pitchFamily="34" charset="0"/>
              </a:rPr>
              <a:t>White, D., Connaway, L. S., Lanclos, D., Hood, E. M., &amp; Vass, C. (2014).  </a:t>
            </a:r>
            <a:r>
              <a:rPr lang="en-US" sz="1200" i="1" dirty="0" smtClean="0">
                <a:solidFill>
                  <a:schemeClr val="tx1"/>
                </a:solidFill>
                <a:latin typeface="Arial" pitchFamily="34" charset="0"/>
                <a:cs typeface="Arial" pitchFamily="34" charset="0"/>
              </a:rPr>
              <a:t>Evaluating digital services: A Visitors and Residents approach. </a:t>
            </a:r>
            <a:r>
              <a:rPr lang="en-US" sz="1200" dirty="0" smtClean="0">
                <a:solidFill>
                  <a:schemeClr val="tx1"/>
                </a:solidFill>
                <a:latin typeface="Arial" pitchFamily="34" charset="0"/>
                <a:cs typeface="Arial" pitchFamily="34" charset="0"/>
              </a:rPr>
              <a:t>Retrieved from </a:t>
            </a:r>
            <a:r>
              <a:rPr lang="en-US" sz="1200" dirty="0" smtClean="0">
                <a:solidFill>
                  <a:schemeClr val="tx1"/>
                </a:solidFill>
                <a:latin typeface="Arial" pitchFamily="34" charset="0"/>
                <a:cs typeface="Arial" pitchFamily="34" charset="0"/>
                <a:hlinkClick r:id="rId3"/>
              </a:rPr>
              <a:t>http://www.jiscinfonet.ac.uk/infokits/evaluating-services/</a:t>
            </a:r>
            <a:endParaRPr lang="en-US" sz="1200" dirty="0" smtClean="0">
              <a:solidFill>
                <a:schemeClr val="tx1"/>
              </a:solidFill>
              <a:latin typeface="Arial" pitchFamily="34" charset="0"/>
              <a:cs typeface="Arial" pitchFamily="34" charset="0"/>
            </a:endParaRP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720B8A2-D31C-42E5-9EB2-D400C3DA44D1}" type="slidenum">
              <a:rPr lang="en-US" smtClean="0"/>
              <a:pPr/>
              <a:t>49</a:t>
            </a:fld>
            <a:endParaRPr lang="en-US"/>
          </a:p>
        </p:txBody>
      </p:sp>
    </p:spTree>
    <p:extLst>
      <p:ext uri="{BB962C8B-B14F-4D97-AF65-F5344CB8AC3E}">
        <p14:creationId xmlns="" xmlns:p14="http://schemas.microsoft.com/office/powerpoint/2010/main" val="1499555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i="0" dirty="0" smtClean="0">
                <a:latin typeface="Arial" pitchFamily="34" charset="0"/>
                <a:cs typeface="Arial" pitchFamily="34" charset="0"/>
              </a:rPr>
              <a:t>Image: </a:t>
            </a:r>
            <a:r>
              <a:rPr lang="en-US" sz="1400" dirty="0" smtClean="0">
                <a:latin typeface="Arial" pitchFamily="34" charset="0"/>
                <a:cs typeface="Arial" pitchFamily="34" charset="0"/>
              </a:rPr>
              <a:t>Microsoft Office</a:t>
            </a:r>
          </a:p>
          <a:p>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Residents: significant online presence and usage; high level of collaborative activity online; contributions to the online environment in the form of uploading materials, photos, videos; </a:t>
            </a:r>
          </a:p>
          <a:p>
            <a:endParaRPr lang="en-US" sz="1400" dirty="0" smtClean="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32CF4C4C-19F4-4555-84AC-DDCE43DBCD2E}" type="slidenum">
              <a:rPr lang="en-US" smtClean="0">
                <a:solidFill>
                  <a:prstClr val="black"/>
                </a:solidFill>
              </a:rPr>
              <a:pPr/>
              <a:t>5</a:t>
            </a:fld>
            <a:endParaRPr lang="en-US">
              <a:solidFill>
                <a:prstClr val="black"/>
              </a:solidFill>
            </a:endParaRPr>
          </a:p>
        </p:txBody>
      </p:sp>
    </p:spTree>
    <p:extLst>
      <p:ext uri="{BB962C8B-B14F-4D97-AF65-F5344CB8AC3E}">
        <p14:creationId xmlns="" xmlns:p14="http://schemas.microsoft.com/office/powerpoint/2010/main" val="12428202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3" tIns="45717" rIns="91433" bIns="45717" anchor="b"/>
          <a:lstStyle/>
          <a:p>
            <a:pPr algn="r">
              <a:lnSpc>
                <a:spcPct val="100000"/>
              </a:lnSpc>
              <a:spcBef>
                <a:spcPct val="0"/>
              </a:spcBef>
            </a:pPr>
            <a:fld id="{48B8872B-814D-4FC3-B0AE-07971E9DA4B7}" type="slidenum">
              <a:rPr lang="en-US" sz="1000"/>
              <a:pPr algn="r">
                <a:lnSpc>
                  <a:spcPct val="100000"/>
                </a:lnSpc>
                <a:spcBef>
                  <a:spcPct val="0"/>
                </a:spcBef>
              </a:pPr>
              <a:t>50</a:t>
            </a:fld>
            <a:endParaRPr lang="en-US" sz="1000" dirty="0"/>
          </a:p>
        </p:txBody>
      </p:sp>
      <p:sp>
        <p:nvSpPr>
          <p:cNvPr id="74758" name="Rectangle 7"/>
          <p:cNvSpPr>
            <a:spLocks noGrp="1" noRot="1" noChangeAspect="1" noChangeArrowheads="1" noTextEdit="1"/>
          </p:cNvSpPr>
          <p:nvPr>
            <p:ph type="sldImg"/>
          </p:nvPr>
        </p:nvSpPr>
        <p:spPr>
          <a:xfrm>
            <a:off x="1185863" y="292100"/>
            <a:ext cx="4486275" cy="3365500"/>
          </a:xfrm>
          <a:ln/>
        </p:spPr>
      </p:sp>
      <p:sp>
        <p:nvSpPr>
          <p:cNvPr id="74759" name="Rectangle 8"/>
          <p:cNvSpPr>
            <a:spLocks noGrp="1" noChangeArrowheads="1"/>
          </p:cNvSpPr>
          <p:nvPr>
            <p:ph type="body" idx="1"/>
          </p:nvPr>
        </p:nvSpPr>
        <p:spPr>
          <a:noFill/>
          <a:ln/>
        </p:spPr>
        <p:txBody>
          <a:bodyPr/>
          <a:lstStyle/>
          <a:p>
            <a:endParaRPr lang="en-US" sz="1800" b="1" dirty="0" smtClean="0">
              <a:latin typeface="Arial" charset="0"/>
            </a:endParaRPr>
          </a:p>
        </p:txBody>
      </p:sp>
    </p:spTree>
    <p:extLst>
      <p:ext uri="{BB962C8B-B14F-4D97-AF65-F5344CB8AC3E}">
        <p14:creationId xmlns="" xmlns:p14="http://schemas.microsoft.com/office/powerpoint/2010/main" val="3969977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Image: Microsoft</a:t>
            </a:r>
            <a:r>
              <a:rPr lang="en-US" baseline="0" dirty="0" smtClean="0"/>
              <a:t> Clip Art</a:t>
            </a:r>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51</a:t>
            </a:fld>
            <a:endParaRPr lang="en-US"/>
          </a:p>
        </p:txBody>
      </p:sp>
    </p:spTree>
    <p:extLst>
      <p:ext uri="{BB962C8B-B14F-4D97-AF65-F5344CB8AC3E}">
        <p14:creationId xmlns="" xmlns:p14="http://schemas.microsoft.com/office/powerpoint/2010/main" val="23512086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52</a:t>
            </a:fld>
            <a:endParaRPr lang="en-US" dirty="0"/>
          </a:p>
        </p:txBody>
      </p:sp>
    </p:spTree>
    <p:extLst>
      <p:ext uri="{BB962C8B-B14F-4D97-AF65-F5344CB8AC3E}">
        <p14:creationId xmlns="" xmlns:p14="http://schemas.microsoft.com/office/powerpoint/2010/main" val="279070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E921901-2D7D-404F-83CF-0310337D82A5}" type="slidenum">
              <a:rPr lang="en-US" smtClean="0"/>
              <a:pPr/>
              <a:t>53</a:t>
            </a:fld>
            <a:endParaRPr lang="en-US" dirty="0"/>
          </a:p>
        </p:txBody>
      </p:sp>
    </p:spTree>
    <p:extLst>
      <p:ext uri="{BB962C8B-B14F-4D97-AF65-F5344CB8AC3E}">
        <p14:creationId xmlns="" xmlns:p14="http://schemas.microsoft.com/office/powerpoint/2010/main" val="1904391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i="0" dirty="0" smtClean="0">
                <a:latin typeface="Arial" pitchFamily="34" charset="0"/>
                <a:cs typeface="Arial" pitchFamily="34" charset="0"/>
              </a:rPr>
              <a:t>Image: http://www.flickr.com/photos/51035610542@N01/6868746106/</a:t>
            </a:r>
            <a:endParaRPr lang="en-US" sz="1400" dirty="0" smtClean="0">
              <a:latin typeface="Arial" pitchFamily="34" charset="0"/>
              <a:cs typeface="Arial" pitchFamily="34" charset="0"/>
            </a:endParaRPr>
          </a:p>
          <a:p>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Visitors: functional use of technology, often linked to formal need (such as use of software for specific coursework, or </a:t>
            </a:r>
            <a:r>
              <a:rPr lang="en-US" sz="1400" dirty="0" err="1" smtClean="0">
                <a:latin typeface="Arial" pitchFamily="34" charset="0"/>
                <a:cs typeface="Arial" pitchFamily="34" charset="0"/>
              </a:rPr>
              <a:t>organising</a:t>
            </a:r>
            <a:r>
              <a:rPr lang="en-US" sz="1400" dirty="0" smtClean="0">
                <a:latin typeface="Arial" pitchFamily="34" charset="0"/>
                <a:cs typeface="Arial" pitchFamily="34" charset="0"/>
              </a:rPr>
              <a:t> meetings through email contact); less visible/more passive online presence, more likely to </a:t>
            </a:r>
            <a:r>
              <a:rPr lang="en-US" sz="1400" dirty="0" err="1" smtClean="0">
                <a:latin typeface="Arial" pitchFamily="34" charset="0"/>
                <a:cs typeface="Arial" pitchFamily="34" charset="0"/>
              </a:rPr>
              <a:t>favour</a:t>
            </a:r>
            <a:r>
              <a:rPr lang="en-US" sz="1400" dirty="0" smtClean="0">
                <a:latin typeface="Arial" pitchFamily="34" charset="0"/>
                <a:cs typeface="Arial" pitchFamily="34" charset="0"/>
              </a:rPr>
              <a:t> face- to- face interactions (even as they use the internet to organize/schedule those interactions); </a:t>
            </a:r>
          </a:p>
          <a:p>
            <a:endParaRPr lang="en-US" sz="1400" dirty="0" smtClean="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32CF4C4C-19F4-4555-84AC-DDCE43DBCD2E}" type="slidenum">
              <a:rPr lang="en-US" smtClean="0">
                <a:solidFill>
                  <a:prstClr val="black"/>
                </a:solidFill>
              </a:rPr>
              <a:pPr/>
              <a:t>6</a:t>
            </a:fld>
            <a:endParaRPr lang="en-US">
              <a:solidFill>
                <a:prstClr val="black"/>
              </a:solidFill>
            </a:endParaRPr>
          </a:p>
        </p:txBody>
      </p:sp>
    </p:spTree>
    <p:extLst>
      <p:ext uri="{BB962C8B-B14F-4D97-AF65-F5344CB8AC3E}">
        <p14:creationId xmlns="" xmlns:p14="http://schemas.microsoft.com/office/powerpoint/2010/main" val="509067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a:ln/>
        </p:spPr>
      </p:sp>
      <p:sp>
        <p:nvSpPr>
          <p:cNvPr id="54274" name="Notes Placeholder 2"/>
          <p:cNvSpPr>
            <a:spLocks noGrp="1"/>
          </p:cNvSpPr>
          <p:nvPr>
            <p:ph type="body" idx="1"/>
          </p:nvPr>
        </p:nvSpPr>
        <p:spPr>
          <a:xfrm>
            <a:off x="304800" y="4343399"/>
            <a:ext cx="6248400" cy="4341813"/>
          </a:xfrm>
          <a:noFill/>
          <a:ln/>
        </p:spPr>
        <p:txBody>
          <a:bodyPr>
            <a:noAutofit/>
          </a:bodyPr>
          <a:lstStyle/>
          <a:p>
            <a:r>
              <a:rPr lang="en-GB" sz="1400" i="0" dirty="0" smtClean="0">
                <a:latin typeface="Arial" pitchFamily="34" charset="0"/>
                <a:cs typeface="Arial" pitchFamily="34" charset="0"/>
              </a:rPr>
              <a:t>Image: http://www.flickr.com/photos/vblibrary/4993069751/</a:t>
            </a:r>
            <a:endParaRPr lang="en-GB" sz="1400" dirty="0" smtClean="0">
              <a:latin typeface="Arial" pitchFamily="34" charset="0"/>
              <a:cs typeface="Arial" pitchFamily="34" charset="0"/>
            </a:endParaRPr>
          </a:p>
          <a:p>
            <a:endParaRPr lang="en-GB" sz="1400" dirty="0" smtClean="0">
              <a:latin typeface="Arial" pitchFamily="34" charset="0"/>
              <a:cs typeface="Arial" pitchFamily="34" charset="0"/>
            </a:endParaRPr>
          </a:p>
          <a:p>
            <a:r>
              <a:rPr lang="en-US" sz="1400" dirty="0" smtClean="0">
                <a:latin typeface="Arial" pitchFamily="34" charset="0"/>
                <a:cs typeface="Arial" pitchFamily="34" charset="0"/>
              </a:rPr>
              <a:t>The findings will be used to create </a:t>
            </a:r>
            <a:r>
              <a:rPr lang="en-GB" sz="1400" dirty="0" smtClean="0">
                <a:latin typeface="Arial" pitchFamily="34" charset="0"/>
                <a:cs typeface="Arial" pitchFamily="34" charset="0"/>
              </a:rPr>
              <a:t>a matrix of implementation options allowing those designing and delivering digital platforms and services to make informed decisions relative to engagement and motivation for individuals at each of the educational stages.</a:t>
            </a:r>
          </a:p>
          <a:p>
            <a:r>
              <a:rPr lang="en-GB" sz="1400" dirty="0" smtClean="0">
                <a:latin typeface="Arial" pitchFamily="34" charset="0"/>
                <a:cs typeface="Arial" pitchFamily="34" charset="0"/>
              </a:rPr>
              <a:t>Work as an interdisciplinary team, bringing to bear our relative expertises in Educational Technology, Library Information and Science/Research Methodology (User behaviour), and Anthropology (Ethnography)</a:t>
            </a:r>
          </a:p>
          <a:p>
            <a:endParaRPr lang="en-GB" sz="1400" b="0" dirty="0" smtClean="0">
              <a:latin typeface="Arial" pitchFamily="34" charset="0"/>
              <a:cs typeface="Arial" pitchFamily="34" charset="0"/>
            </a:endParaRPr>
          </a:p>
          <a:p>
            <a:pPr marL="233363" marR="0" lvl="0" indent="-233363" algn="l" defTabSz="457200" rtl="0" eaLnBrk="1" fontAlgn="auto" latinLnBrk="0" hangingPunct="1">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Arial" pitchFamily="34" charset="0"/>
                <a:cs typeface="Arial" pitchFamily="34" charset="0"/>
              </a:rPr>
              <a:t>Individual</a:t>
            </a:r>
            <a:r>
              <a:rPr kumimoji="0" lang="en-US" sz="1400" b="0" i="0" u="none" strike="noStrike" kern="1200" cap="none" spc="0" normalizeH="0" noProof="0" dirty="0" smtClean="0">
                <a:ln>
                  <a:noFill/>
                </a:ln>
                <a:solidFill>
                  <a:schemeClr val="tx1"/>
                </a:solidFill>
                <a:effectLst/>
                <a:uLnTx/>
                <a:uFillTx/>
                <a:latin typeface="Arial" pitchFamily="34" charset="0"/>
                <a:cs typeface="Arial" pitchFamily="34" charset="0"/>
              </a:rPr>
              <a:t> </a:t>
            </a:r>
            <a:r>
              <a:rPr kumimoji="0" lang="en-US" sz="1400" b="0" i="0" u="none" strike="noStrike" kern="1200" cap="none" spc="0" normalizeH="0" baseline="0" noProof="0" dirty="0" smtClean="0">
                <a:ln>
                  <a:noFill/>
                </a:ln>
                <a:solidFill>
                  <a:schemeClr val="tx1"/>
                </a:solidFill>
                <a:effectLst/>
                <a:uLnTx/>
                <a:uFillTx/>
                <a:latin typeface="Arial" pitchFamily="34" charset="0"/>
                <a:cs typeface="Arial" pitchFamily="34" charset="0"/>
              </a:rPr>
              <a:t>Interviews</a:t>
            </a:r>
          </a:p>
          <a:p>
            <a:pPr marL="233363" marR="0" lvl="0" indent="-233363" algn="l" defTabSz="457200" rtl="0" eaLnBrk="1" fontAlgn="auto" latinLnBrk="0" hangingPunct="1">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Arial" pitchFamily="34" charset="0"/>
                <a:cs typeface="Arial" pitchFamily="34" charset="0"/>
              </a:rPr>
              <a:t>Emerging (secondary</a:t>
            </a:r>
            <a:r>
              <a:rPr kumimoji="0" lang="en-US" sz="1400" b="0" i="0" u="none" strike="noStrike" kern="1200" cap="none" spc="0" normalizeH="0" noProof="0" dirty="0" smtClean="0">
                <a:ln>
                  <a:noFill/>
                </a:ln>
                <a:solidFill>
                  <a:schemeClr val="tx1"/>
                </a:solidFill>
                <a:effectLst/>
                <a:uLnTx/>
                <a:uFillTx/>
                <a:latin typeface="Arial" pitchFamily="34" charset="0"/>
                <a:cs typeface="Arial" pitchFamily="34" charset="0"/>
              </a:rPr>
              <a:t> school/1</a:t>
            </a:r>
            <a:r>
              <a:rPr kumimoji="0" lang="en-US" sz="1400" b="0" i="0" u="none" strike="noStrike" kern="1200" cap="none" spc="0" normalizeH="0" baseline="30000" noProof="0" dirty="0" smtClean="0">
                <a:ln>
                  <a:noFill/>
                </a:ln>
                <a:solidFill>
                  <a:schemeClr val="tx1"/>
                </a:solidFill>
                <a:effectLst/>
                <a:uLnTx/>
                <a:uFillTx/>
                <a:latin typeface="Arial" pitchFamily="34" charset="0"/>
                <a:cs typeface="Arial" pitchFamily="34" charset="0"/>
              </a:rPr>
              <a:t>st</a:t>
            </a:r>
            <a:r>
              <a:rPr kumimoji="0" lang="en-US" sz="1400" b="0" i="0" u="none" strike="noStrike" kern="1200" cap="none" spc="0" normalizeH="0" noProof="0" dirty="0" smtClean="0">
                <a:ln>
                  <a:noFill/>
                </a:ln>
                <a:solidFill>
                  <a:schemeClr val="tx1"/>
                </a:solidFill>
                <a:effectLst/>
                <a:uLnTx/>
                <a:uFillTx/>
                <a:latin typeface="Arial" pitchFamily="34" charset="0"/>
                <a:cs typeface="Arial" pitchFamily="34" charset="0"/>
              </a:rPr>
              <a:t> year undergraduates: </a:t>
            </a:r>
            <a:r>
              <a:rPr lang="en-US" sz="1400" b="0" dirty="0" smtClean="0">
                <a:latin typeface="Arial" pitchFamily="34" charset="0"/>
                <a:cs typeface="Arial" pitchFamily="34" charset="0"/>
              </a:rPr>
              <a:t>31 (16</a:t>
            </a:r>
            <a:r>
              <a:rPr kumimoji="0" lang="en-US" sz="1400" b="0" i="0" u="none" strike="noStrike" kern="1200" cap="none" spc="0" normalizeH="0" baseline="0" noProof="0" dirty="0" smtClean="0">
                <a:ln>
                  <a:noFill/>
                </a:ln>
                <a:solidFill>
                  <a:schemeClr val="tx1"/>
                </a:solidFill>
                <a:effectLst/>
                <a:uLnTx/>
                <a:uFillTx/>
                <a:latin typeface="Arial" pitchFamily="34" charset="0"/>
                <a:cs typeface="Arial" pitchFamily="34" charset="0"/>
              </a:rPr>
              <a:t> US, 15 UK)</a:t>
            </a:r>
          </a:p>
          <a:p>
            <a:pPr marL="233363" marR="0" lvl="0" indent="-233363" algn="l" defTabSz="457200" rtl="0" eaLnBrk="1" fontAlgn="auto" latinLnBrk="0" hangingPunct="1">
              <a:buClrTx/>
              <a:buSzTx/>
              <a:buFontTx/>
              <a:buNone/>
              <a:tabLst/>
              <a:defRPr/>
            </a:pPr>
            <a:r>
              <a:rPr lang="en-US" sz="1400" b="0" dirty="0" smtClean="0">
                <a:latin typeface="Arial" pitchFamily="34" charset="0"/>
                <a:cs typeface="Arial" pitchFamily="34" charset="0"/>
              </a:rPr>
              <a:t>Establishing (2nd-3rd year undergraduates): 10 (5 US, 5 UK)</a:t>
            </a:r>
          </a:p>
          <a:p>
            <a:pPr marL="233363" marR="0" lvl="0" indent="-233363" algn="l" defTabSz="457200" rtl="0" eaLnBrk="1" fontAlgn="auto" latinLnBrk="0" hangingPunct="1">
              <a:buClrTx/>
              <a:buSzTx/>
              <a:buFontTx/>
              <a:buNone/>
              <a:tabLst/>
              <a:defRPr/>
            </a:pPr>
            <a:r>
              <a:rPr lang="en-US" sz="1400" b="0" dirty="0" smtClean="0">
                <a:latin typeface="Arial" pitchFamily="34" charset="0"/>
                <a:cs typeface="Arial" pitchFamily="34" charset="0"/>
              </a:rPr>
              <a:t>Embedding (postgraduates, PhD students): 10 (5 US, 5 UK)</a:t>
            </a:r>
          </a:p>
          <a:p>
            <a:pPr marL="233363" marR="0" lvl="0" indent="-233363" algn="l" defTabSz="457200" rtl="0" eaLnBrk="1" fontAlgn="auto" latinLnBrk="0" hangingPunct="1">
              <a:buClrTx/>
              <a:buSzTx/>
              <a:buFontTx/>
              <a:buNone/>
              <a:tabLst/>
              <a:defRPr/>
            </a:pPr>
            <a:r>
              <a:rPr lang="en-US" sz="1400" b="0" dirty="0" smtClean="0">
                <a:latin typeface="Arial" pitchFamily="34" charset="0"/>
                <a:cs typeface="Arial" pitchFamily="34" charset="0"/>
              </a:rPr>
              <a:t>Experiencing (scholars): 10 (5 US, 5 UK)</a:t>
            </a:r>
          </a:p>
          <a:p>
            <a:endParaRPr lang="en-GB" dirty="0" smtClean="0">
              <a:latin typeface="Arial" pitchFamily="34" charset="0"/>
              <a:cs typeface="Arial" pitchFamily="34" charset="0"/>
            </a:endParaRPr>
          </a:p>
          <a:p>
            <a:r>
              <a:rPr lang="en-US" b="0" dirty="0" smtClean="0">
                <a:latin typeface="Arial" pitchFamily="34" charset="0"/>
                <a:cs typeface="Arial" pitchFamily="34" charset="0"/>
              </a:rPr>
              <a:t>	</a:t>
            </a:r>
          </a:p>
          <a:p>
            <a:endParaRPr lang="en-GB" dirty="0" smtClean="0">
              <a:latin typeface="Arial" pitchFamily="34" charset="0"/>
              <a:cs typeface="Arial" pitchFamily="34" charset="0"/>
            </a:endParaRPr>
          </a:p>
          <a:p>
            <a:endParaRPr lang="en-GB" dirty="0" smtClean="0">
              <a:latin typeface="Arial" pitchFamily="34" charset="0"/>
              <a:cs typeface="Arial" pitchFamily="34" charset="0"/>
            </a:endParaRPr>
          </a:p>
        </p:txBody>
      </p:sp>
      <p:sp>
        <p:nvSpPr>
          <p:cNvPr id="54275" name="Slide Number Placeholder 3"/>
          <p:cNvSpPr>
            <a:spLocks noGrp="1"/>
          </p:cNvSpPr>
          <p:nvPr>
            <p:ph type="sldNum" sz="quarter" idx="5"/>
          </p:nvPr>
        </p:nvSpPr>
        <p:spPr>
          <a:noFill/>
        </p:spPr>
        <p:txBody>
          <a:bodyPr/>
          <a:lstStyle/>
          <a:p>
            <a:fld id="{A6E86B3F-66B0-46B2-9167-96A9333793CC}" type="slidenum">
              <a:rPr lang="en-US" smtClean="0"/>
              <a:pPr/>
              <a:t>7</a:t>
            </a:fld>
            <a:endParaRPr lang="en-US" smtClean="0"/>
          </a:p>
        </p:txBody>
      </p:sp>
    </p:spTree>
    <p:extLst>
      <p:ext uri="{BB962C8B-B14F-4D97-AF65-F5344CB8AC3E}">
        <p14:creationId xmlns="" xmlns:p14="http://schemas.microsoft.com/office/powerpoint/2010/main" val="39145647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lvl="0"/>
            <a:r>
              <a:rPr lang="en-GB" sz="1400" i="0" dirty="0" smtClean="0">
                <a:latin typeface="Arial" pitchFamily="34" charset="0"/>
                <a:cs typeface="Arial" pitchFamily="34" charset="0"/>
              </a:rPr>
              <a:t>Image: http://www.flickr.com/photos/sveinhal/2488694307/</a:t>
            </a:r>
            <a:endParaRPr lang="en-GB" sz="1400" dirty="0" smtClean="0">
              <a:latin typeface="Arial" pitchFamily="34" charset="0"/>
              <a:cs typeface="Arial" pitchFamily="34" charset="0"/>
            </a:endParaRPr>
          </a:p>
          <a:p>
            <a:pPr lvl="0"/>
            <a:endParaRPr lang="en-GB" sz="1400" dirty="0" smtClean="0">
              <a:latin typeface="Arial" pitchFamily="34" charset="0"/>
              <a:cs typeface="Arial" pitchFamily="34" charset="0"/>
            </a:endParaRPr>
          </a:p>
          <a:p>
            <a:pPr marL="0" lvl="1" defTabSz="896203" fontAlgn="base">
              <a:spcBef>
                <a:spcPct val="30000"/>
              </a:spcBef>
              <a:spcAft>
                <a:spcPct val="0"/>
              </a:spcAft>
              <a:defRPr/>
            </a:pPr>
            <a:r>
              <a:rPr lang="en-US" sz="1400" dirty="0" smtClean="0">
                <a:latin typeface="Arial" pitchFamily="34" charset="0"/>
                <a:cs typeface="Arial" pitchFamily="34" charset="0"/>
              </a:rPr>
              <a:t>Phase 3</a:t>
            </a:r>
          </a:p>
          <a:p>
            <a:r>
              <a:rPr lang="en-GB" sz="1400" dirty="0" smtClean="0">
                <a:latin typeface="Arial" pitchFamily="34" charset="0"/>
                <a:cs typeface="Arial" pitchFamily="34" charset="0"/>
              </a:rPr>
              <a:t>Interviewed a second group of 12 students in the Emerging stage </a:t>
            </a:r>
          </a:p>
          <a:p>
            <a:pPr lvl="0"/>
            <a:r>
              <a:rPr lang="en-GB" sz="1400" dirty="0" smtClean="0">
                <a:latin typeface="Arial" pitchFamily="34" charset="0"/>
                <a:cs typeface="Arial" pitchFamily="34" charset="0"/>
              </a:rPr>
              <a:t>This will help to determine if methods of engagement are changing over time</a:t>
            </a:r>
          </a:p>
          <a:p>
            <a:pPr marL="0" lvl="1" defTabSz="896203" fontAlgn="base">
              <a:spcBef>
                <a:spcPct val="30000"/>
              </a:spcBef>
              <a:spcAft>
                <a:spcPct val="0"/>
              </a:spcAft>
              <a:defRPr/>
            </a:pPr>
            <a:endParaRPr lang="en-US" sz="1400" dirty="0" smtClean="0">
              <a:latin typeface="Arial" pitchFamily="34" charset="0"/>
              <a:cs typeface="Arial" pitchFamily="34" charset="0"/>
            </a:endParaRPr>
          </a:p>
          <a:p>
            <a:pPr lvl="0"/>
            <a:r>
              <a:rPr lang="en-GB" sz="1400" dirty="0" smtClean="0">
                <a:latin typeface="Arial" pitchFamily="34" charset="0"/>
                <a:cs typeface="Arial" pitchFamily="34" charset="0"/>
              </a:rPr>
              <a:t>Phase 4</a:t>
            </a:r>
          </a:p>
          <a:p>
            <a:pPr marL="0" lvl="1" defTabSz="896203" fontAlgn="base">
              <a:spcBef>
                <a:spcPct val="30000"/>
              </a:spcBef>
              <a:spcAft>
                <a:spcPct val="0"/>
              </a:spcAft>
              <a:defRPr/>
            </a:pPr>
            <a:r>
              <a:rPr lang="en-US" sz="1400" dirty="0" smtClean="0">
                <a:latin typeface="Arial" pitchFamily="34" charset="0"/>
                <a:cs typeface="Arial" pitchFamily="34" charset="0"/>
              </a:rPr>
              <a:t>Test interview and diary results with in-depth survey of 50 participants from each educational stage</a:t>
            </a:r>
          </a:p>
          <a:p>
            <a:r>
              <a:rPr lang="en-US" sz="1400" dirty="0" smtClean="0">
                <a:latin typeface="Arial" pitchFamily="34" charset="0"/>
                <a:cs typeface="Arial" pitchFamily="34" charset="0"/>
              </a:rPr>
              <a:t>Code data to refine emerging findings and explore possible trends</a:t>
            </a:r>
            <a:endParaRPr lang="en-GB" sz="1400" dirty="0" smtClean="0">
              <a:latin typeface="Arial" pitchFamily="34" charset="0"/>
              <a:cs typeface="Arial" pitchFamily="34" charset="0"/>
            </a:endParaRPr>
          </a:p>
          <a:p>
            <a:pPr lvl="2"/>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32CF4C4C-19F4-4555-84AC-DDCE43DBCD2E}" type="slidenum">
              <a:rPr lang="en-US" smtClean="0"/>
              <a:pPr/>
              <a:t>8</a:t>
            </a:fld>
            <a:endParaRPr lang="en-US"/>
          </a:p>
        </p:txBody>
      </p:sp>
    </p:spTree>
    <p:extLst>
      <p:ext uri="{BB962C8B-B14F-4D97-AF65-F5344CB8AC3E}">
        <p14:creationId xmlns="" xmlns:p14="http://schemas.microsoft.com/office/powerpoint/2010/main" val="12016357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1400" dirty="0" smtClean="0">
                <a:latin typeface="Arial" pitchFamily="34" charset="0"/>
                <a:cs typeface="Arial" pitchFamily="34" charset="0"/>
              </a:rPr>
              <a:t>Image: http://www.flickr.com/photos/cristic/359572656/</a:t>
            </a:r>
          </a:p>
          <a:p>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Total</a:t>
            </a:r>
            <a:r>
              <a:rPr lang="en-US" sz="1400" baseline="0" dirty="0" smtClean="0">
                <a:latin typeface="Arial" pitchFamily="34" charset="0"/>
                <a:cs typeface="Arial" pitchFamily="34" charset="0"/>
              </a:rPr>
              <a:t> of 73 participants</a:t>
            </a:r>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43 participants</a:t>
            </a:r>
            <a:r>
              <a:rPr lang="en-US" sz="1400" baseline="0" dirty="0" smtClean="0">
                <a:latin typeface="Arial" pitchFamily="34" charset="0"/>
                <a:cs typeface="Arial" pitchFamily="34" charset="0"/>
              </a:rPr>
              <a:t> started (initial interview) at the Emerging stage</a:t>
            </a:r>
          </a:p>
          <a:p>
            <a:r>
              <a:rPr lang="en-US" sz="1400" baseline="0" dirty="0" smtClean="0">
                <a:latin typeface="Arial" pitchFamily="34" charset="0"/>
                <a:cs typeface="Arial" pitchFamily="34" charset="0"/>
              </a:rPr>
              <a:t>10 started (initial interview) at the Establishing stage</a:t>
            </a:r>
          </a:p>
          <a:p>
            <a:r>
              <a:rPr lang="en-US" sz="1400" baseline="0" dirty="0" smtClean="0">
                <a:latin typeface="Arial" pitchFamily="34" charset="0"/>
                <a:cs typeface="Arial" pitchFamily="34" charset="0"/>
              </a:rPr>
              <a:t>10 started (initial interview) at the Embedding stage</a:t>
            </a:r>
          </a:p>
          <a:p>
            <a:r>
              <a:rPr lang="en-US" sz="1400" baseline="0" dirty="0" smtClean="0">
                <a:latin typeface="Arial" pitchFamily="34" charset="0"/>
                <a:cs typeface="Arial" pitchFamily="34" charset="0"/>
              </a:rPr>
              <a:t>10 started (initial interview) at the Experiencing stage</a:t>
            </a:r>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931E8577-7E78-41DF-96AC-A776B0057BBB}" type="slidenum">
              <a:rPr lang="en-US" smtClean="0"/>
              <a:pPr/>
              <a:t>9</a:t>
            </a:fld>
            <a:endParaRPr lang="en-US"/>
          </a:p>
        </p:txBody>
      </p:sp>
    </p:spTree>
    <p:extLst>
      <p:ext uri="{BB962C8B-B14F-4D97-AF65-F5344CB8AC3E}">
        <p14:creationId xmlns="" xmlns:p14="http://schemas.microsoft.com/office/powerpoint/2010/main" val="27570695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hyperlink" Target="http://creativecommons.org/licenses/by/3.0/" TargetMode="Externa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hyperlink" Target="http://creativecommons.org/licenses/by/3.0/" TargetMode="Externa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creativecommons.org/licenses/by/3.0/" TargetMode="External"/><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hyperlink" Target="http://creativecommons.org/licenses/by/3.0/" TargetMode="External"/><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hyperlink" Target="http://creativecommons.org/licenses/by/3.0/" TargetMode="External"/><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hyperlink" Target="http://creativecommons.org/licenses/by/3.0/" TargetMode="External"/><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hyperlink" Target="http://creativecommons.org/licenses/by/3.0/" TargetMode="External"/><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hyperlink" Target="http://creativecommons.org/licenses/by/3.0/" TargetMode="External"/><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hyperlink" Target="http://creativecommons.org/licenses/by/3.0/" TargetMode="External"/><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hyperlink" Target="http://creativecommons.org/licenses/by/3.0/" TargetMode="External"/><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hyperlink" Target="http://creativecommons.org/licenses/by/3.0/" TargetMode="External"/><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hyperlink" Target="http://creativecommons.org/licenses/by/3.0/" TargetMode="External"/><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914400" y="3657600"/>
            <a:ext cx="7772400" cy="457200"/>
          </a:xfrm>
          <a:ln>
            <a:noFill/>
          </a:ln>
        </p:spPr>
        <p:txBody>
          <a:bodyPr>
            <a:normAutofit/>
          </a:bodyPr>
          <a:lstStyle>
            <a:lvl1pPr marL="0" indent="0" algn="l">
              <a:buNone/>
              <a:defRPr sz="2000">
                <a:solidFill>
                  <a:srgbClr val="64646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 – One Line</a:t>
            </a:r>
            <a:endParaRPr lang="en-US" dirty="0"/>
          </a:p>
        </p:txBody>
      </p:sp>
      <p:pic>
        <p:nvPicPr>
          <p:cNvPr id="7" name="Picture 2"/>
          <p:cNvPicPr>
            <a:picLocks noChangeAspect="1" noChangeArrowheads="1"/>
          </p:cNvPicPr>
          <p:nvPr userDrawn="1"/>
        </p:nvPicPr>
        <p:blipFill>
          <a:blip r:embed="rId2" cstate="print"/>
          <a:srcRect/>
          <a:stretch>
            <a:fillRect/>
          </a:stretch>
        </p:blipFill>
        <p:spPr bwMode="auto">
          <a:xfrm>
            <a:off x="805456" y="533400"/>
            <a:ext cx="1632944" cy="1752600"/>
          </a:xfrm>
          <a:prstGeom prst="rect">
            <a:avLst/>
          </a:prstGeom>
          <a:noFill/>
          <a:ln w="9525">
            <a:noFill/>
            <a:miter lim="800000"/>
            <a:headEnd/>
            <a:tailEnd/>
          </a:ln>
          <a:effectLst/>
        </p:spPr>
      </p:pic>
      <p:sp>
        <p:nvSpPr>
          <p:cNvPr id="16" name="Text Placeholder 15"/>
          <p:cNvSpPr>
            <a:spLocks noGrp="1"/>
          </p:cNvSpPr>
          <p:nvPr>
            <p:ph type="body" sz="quarter" idx="13" hasCustomPrompt="1"/>
          </p:nvPr>
        </p:nvSpPr>
        <p:spPr>
          <a:xfrm>
            <a:off x="914400" y="4419600"/>
            <a:ext cx="4343400" cy="381000"/>
          </a:xfrm>
          <a:ln>
            <a:noFill/>
          </a:ln>
        </p:spPr>
        <p:txBody>
          <a:bodyPr>
            <a:normAutofit/>
          </a:bodyPr>
          <a:lstStyle>
            <a:lvl1pPr>
              <a:buNone/>
              <a:defRPr sz="1800" baseline="0"/>
            </a:lvl1pPr>
          </a:lstStyle>
          <a:p>
            <a:pPr lvl="0"/>
            <a:r>
              <a:rPr lang="en-US" dirty="0" smtClean="0"/>
              <a:t>First Name Last Name</a:t>
            </a:r>
          </a:p>
        </p:txBody>
      </p:sp>
      <p:sp>
        <p:nvSpPr>
          <p:cNvPr id="22" name="Text Placeholder 15"/>
          <p:cNvSpPr>
            <a:spLocks noGrp="1"/>
          </p:cNvSpPr>
          <p:nvPr>
            <p:ph type="body" sz="quarter" idx="15" hasCustomPrompt="1"/>
          </p:nvPr>
        </p:nvSpPr>
        <p:spPr>
          <a:xfrm>
            <a:off x="914400" y="4800600"/>
            <a:ext cx="4343400" cy="381000"/>
          </a:xfrm>
          <a:ln>
            <a:noFill/>
          </a:ln>
        </p:spPr>
        <p:txBody>
          <a:bodyPr>
            <a:normAutofit/>
          </a:bodyPr>
          <a:lstStyle>
            <a:lvl1pPr>
              <a:buNone/>
              <a:defRPr sz="1800" baseline="0"/>
            </a:lvl1pPr>
          </a:lstStyle>
          <a:p>
            <a:pPr lvl="0"/>
            <a:r>
              <a:rPr lang="en-US" dirty="0" smtClean="0"/>
              <a:t>Job Title, OCLC Research</a:t>
            </a:r>
            <a:endParaRPr lang="en-US" dirty="0"/>
          </a:p>
        </p:txBody>
      </p:sp>
      <p:sp>
        <p:nvSpPr>
          <p:cNvPr id="25" name="Text Placeholder 15"/>
          <p:cNvSpPr>
            <a:spLocks noGrp="1"/>
          </p:cNvSpPr>
          <p:nvPr>
            <p:ph type="body" sz="quarter" idx="17" hasCustomPrompt="1"/>
          </p:nvPr>
        </p:nvSpPr>
        <p:spPr>
          <a:xfrm>
            <a:off x="914400" y="5410200"/>
            <a:ext cx="4343400" cy="304800"/>
          </a:xfrm>
          <a:ln>
            <a:noFill/>
          </a:ln>
        </p:spPr>
        <p:txBody>
          <a:bodyPr>
            <a:normAutofit/>
          </a:bodyPr>
          <a:lstStyle>
            <a:lvl1pPr>
              <a:buNone/>
              <a:defRPr sz="1200" baseline="0"/>
            </a:lvl1pPr>
          </a:lstStyle>
          <a:p>
            <a:pPr lvl="0"/>
            <a:r>
              <a:rPr lang="en-US" dirty="0" smtClean="0"/>
              <a:t>Date</a:t>
            </a:r>
            <a:endParaRPr lang="en-US" dirty="0"/>
          </a:p>
        </p:txBody>
      </p:sp>
      <p:sp>
        <p:nvSpPr>
          <p:cNvPr id="26" name="Text Placeholder 15"/>
          <p:cNvSpPr>
            <a:spLocks noGrp="1"/>
          </p:cNvSpPr>
          <p:nvPr>
            <p:ph type="body" sz="quarter" idx="18" hasCustomPrompt="1"/>
          </p:nvPr>
        </p:nvSpPr>
        <p:spPr>
          <a:xfrm>
            <a:off x="914400" y="5715000"/>
            <a:ext cx="4343400" cy="304800"/>
          </a:xfrm>
          <a:ln>
            <a:noFill/>
          </a:ln>
        </p:spPr>
        <p:txBody>
          <a:bodyPr>
            <a:normAutofit/>
          </a:bodyPr>
          <a:lstStyle>
            <a:lvl1pPr>
              <a:buNone/>
              <a:defRPr sz="1200" baseline="0"/>
            </a:lvl1pPr>
          </a:lstStyle>
          <a:p>
            <a:pPr lvl="0"/>
            <a:r>
              <a:rPr lang="en-US" dirty="0" smtClean="0"/>
              <a:t>Conference Title</a:t>
            </a:r>
            <a:endParaRPr lang="en-US" dirty="0"/>
          </a:p>
        </p:txBody>
      </p:sp>
      <p:sp>
        <p:nvSpPr>
          <p:cNvPr id="27" name="Text Placeholder 15"/>
          <p:cNvSpPr>
            <a:spLocks noGrp="1"/>
          </p:cNvSpPr>
          <p:nvPr>
            <p:ph type="body" sz="quarter" idx="19" hasCustomPrompt="1"/>
          </p:nvPr>
        </p:nvSpPr>
        <p:spPr>
          <a:xfrm>
            <a:off x="914400" y="6019800"/>
            <a:ext cx="4343400" cy="304800"/>
          </a:xfrm>
          <a:ln>
            <a:noFill/>
          </a:ln>
        </p:spPr>
        <p:txBody>
          <a:bodyPr>
            <a:normAutofit/>
          </a:bodyPr>
          <a:lstStyle>
            <a:lvl1pPr>
              <a:buNone/>
              <a:defRPr sz="1200" baseline="0"/>
            </a:lvl1pPr>
          </a:lstStyle>
          <a:p>
            <a:pPr lvl="0"/>
            <a:r>
              <a:rPr lang="en-US" dirty="0" smtClean="0"/>
              <a:t>#</a:t>
            </a:r>
            <a:r>
              <a:rPr lang="en-US" dirty="0" err="1" smtClean="0"/>
              <a:t>hashtag</a:t>
            </a:r>
            <a:endParaRPr lang="en-US" dirty="0"/>
          </a:p>
        </p:txBody>
      </p:sp>
      <p:sp>
        <p:nvSpPr>
          <p:cNvPr id="28" name="Title 27"/>
          <p:cNvSpPr>
            <a:spLocks noGrp="1"/>
          </p:cNvSpPr>
          <p:nvPr>
            <p:ph type="title" hasCustomPrompt="1"/>
          </p:nvPr>
        </p:nvSpPr>
        <p:spPr>
          <a:xfrm>
            <a:off x="914400" y="2514600"/>
            <a:ext cx="7772400" cy="1143000"/>
          </a:xfrm>
        </p:spPr>
        <p:txBody>
          <a:bodyPr/>
          <a:lstStyle>
            <a:lvl1pPr>
              <a:defRPr/>
            </a:lvl1pPr>
          </a:lstStyle>
          <a:p>
            <a:r>
              <a:rPr lang="en-US" dirty="0" smtClean="0"/>
              <a:t>Click to edit Master title style</a:t>
            </a:r>
            <a:br>
              <a:rPr lang="en-US" dirty="0" smtClean="0"/>
            </a:br>
            <a:r>
              <a:rPr lang="en-US" dirty="0" smtClean="0"/>
              <a:t>Up to two lines</a:t>
            </a:r>
            <a:endParaRPr lang="en-US" dirty="0"/>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ln>
            <a:noFill/>
          </a:ln>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6B3AA010-7757-41E0-A212-D41514C97AA5}" type="slidenum">
              <a:rPr lang="en-US" smtClean="0"/>
              <a:pPr/>
              <a:t>‹#›</a:t>
            </a:fld>
            <a:endParaRPr lang="en-US"/>
          </a:p>
        </p:txBody>
      </p:sp>
      <p:pic>
        <p:nvPicPr>
          <p:cNvPr id="7" name="Picture 6" descr="OCLC-RESEARCH_H_MD.png"/>
          <p:cNvPicPr>
            <a:picLocks noChangeAspect="1"/>
          </p:cNvPicPr>
          <p:nvPr userDrawn="1"/>
        </p:nvPicPr>
        <p:blipFill>
          <a:blip r:embed="rId2" cstate="print"/>
          <a:stretch>
            <a:fillRect/>
          </a:stretch>
        </p:blipFill>
        <p:spPr>
          <a:xfrm>
            <a:off x="457200" y="6359328"/>
            <a:ext cx="1676400" cy="346272"/>
          </a:xfrm>
          <a:prstGeom prst="rect">
            <a:avLst/>
          </a:prstGeom>
        </p:spPr>
      </p:pic>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556B74-D64F-4E3B-AE7E-828110DFFF81}" type="datetimeFigureOut">
              <a:rPr lang="en-US" smtClean="0"/>
              <a:pPr/>
              <a:t>8/19/2014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24287-ADD0-45A7-B1E9-839B3B3DF236}" type="slidenum">
              <a:rPr lang="en-US" smtClean="0"/>
              <a:pPr/>
              <a:t>‹#›</a:t>
            </a:fld>
            <a:endParaRPr lang="en-US"/>
          </a:p>
        </p:txBody>
      </p:sp>
    </p:spTree>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EB0B01E-9804-4983-B28B-247E61AF5F45}" type="datetimeFigureOut">
              <a:rPr lang="en-US" smtClean="0"/>
              <a:pPr/>
              <a:t>8/19/2014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8F3AFF-1A6B-44BB-AF3B-28397FC7840C}" type="slidenum">
              <a:rPr lang="en-US" smtClean="0"/>
              <a:pPr/>
              <a:t>‹#›</a:t>
            </a:fld>
            <a:endParaRPr lang="en-US"/>
          </a:p>
        </p:txBody>
      </p:sp>
    </p:spTree>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B0B01E-9804-4983-B28B-247E61AF5F45}" type="datetimeFigureOut">
              <a:rPr lang="en-US" smtClean="0"/>
              <a:pPr/>
              <a:t>8/19/2014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8F3AFF-1A6B-44BB-AF3B-28397FC7840C}" type="slidenum">
              <a:rPr lang="en-US" smtClean="0"/>
              <a:pPr/>
              <a:t>‹#›</a:t>
            </a:fld>
            <a:endParaRPr lang="en-US"/>
          </a:p>
        </p:txBody>
      </p:sp>
    </p:spTree>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EB0B01E-9804-4983-B28B-247E61AF5F45}" type="datetimeFigureOut">
              <a:rPr lang="en-US" smtClean="0"/>
              <a:pPr/>
              <a:t>8/19/2014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8F3AFF-1A6B-44BB-AF3B-28397FC7840C}" type="slidenum">
              <a:rPr lang="en-US" smtClean="0"/>
              <a:pPr/>
              <a:t>‹#›</a:t>
            </a:fld>
            <a:endParaRPr lang="en-US"/>
          </a:p>
        </p:txBody>
      </p:sp>
    </p:spTree>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EB0B01E-9804-4983-B28B-247E61AF5F45}" type="datetimeFigureOut">
              <a:rPr lang="en-US" smtClean="0"/>
              <a:pPr/>
              <a:t>8/19/2014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8F3AFF-1A6B-44BB-AF3B-28397FC7840C}" type="slidenum">
              <a:rPr lang="en-US" smtClean="0"/>
              <a:pPr/>
              <a:t>‹#›</a:t>
            </a:fld>
            <a:endParaRPr lang="en-US"/>
          </a:p>
        </p:txBody>
      </p:sp>
    </p:spTree>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EB0B01E-9804-4983-B28B-247E61AF5F45}" type="datetimeFigureOut">
              <a:rPr lang="en-US" smtClean="0"/>
              <a:pPr/>
              <a:t>8/19/2014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8F3AFF-1A6B-44BB-AF3B-28397FC7840C}" type="slidenum">
              <a:rPr lang="en-US" smtClean="0"/>
              <a:pPr/>
              <a:t>‹#›</a:t>
            </a:fld>
            <a:endParaRPr lang="en-US"/>
          </a:p>
        </p:txBody>
      </p:sp>
    </p:spTree>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EB0B01E-9804-4983-B28B-247E61AF5F45}" type="datetimeFigureOut">
              <a:rPr lang="en-US" smtClean="0"/>
              <a:pPr/>
              <a:t>8/19/2014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8F3AFF-1A6B-44BB-AF3B-28397FC7840C}" type="slidenum">
              <a:rPr lang="en-US" smtClean="0"/>
              <a:pPr/>
              <a:t>‹#›</a:t>
            </a:fld>
            <a:endParaRPr lang="en-US"/>
          </a:p>
        </p:txBody>
      </p:sp>
    </p:spTree>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B0B01E-9804-4983-B28B-247E61AF5F45}" type="datetimeFigureOut">
              <a:rPr lang="en-US" smtClean="0"/>
              <a:pPr/>
              <a:t>8/19/2014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8F3AFF-1A6B-44BB-AF3B-28397FC7840C}" type="slidenum">
              <a:rPr lang="en-US" smtClean="0"/>
              <a:pPr/>
              <a:t>‹#›</a:t>
            </a:fld>
            <a:endParaRPr lang="en-US"/>
          </a:p>
        </p:txBody>
      </p:sp>
    </p:spTree>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B0B01E-9804-4983-B28B-247E61AF5F45}" type="datetimeFigureOut">
              <a:rPr lang="en-US" smtClean="0"/>
              <a:pPr/>
              <a:t>8/19/2014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8F3AFF-1A6B-44BB-AF3B-28397FC7840C}" type="slidenum">
              <a:rPr lang="en-US" smtClean="0"/>
              <a:pPr/>
              <a:t>‹#›</a:t>
            </a:fld>
            <a:endParaRPr lang="en-US"/>
          </a:p>
        </p:txBody>
      </p:sp>
    </p:spTree>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B0B01E-9804-4983-B28B-247E61AF5F45}" type="datetimeFigureOut">
              <a:rPr lang="en-US" smtClean="0"/>
              <a:pPr/>
              <a:t>8/19/2014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8F3AFF-1A6B-44BB-AF3B-28397FC7840C}" type="slidenum">
              <a:rPr lang="en-US" smtClean="0"/>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ln>
            <a:noFill/>
          </a:ln>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6B3AA010-7757-41E0-A212-D41514C97AA5}" type="slidenum">
              <a:rPr lang="en-US" smtClean="0"/>
              <a:pPr/>
              <a:t>‹#›</a:t>
            </a:fld>
            <a:endParaRPr lang="en-US"/>
          </a:p>
        </p:txBody>
      </p:sp>
      <p:pic>
        <p:nvPicPr>
          <p:cNvPr id="7" name="Picture 6"/>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453190" y="6359064"/>
            <a:ext cx="1680410" cy="347102"/>
          </a:xfrm>
          <a:prstGeom prst="rect">
            <a:avLst/>
          </a:prstGeom>
        </p:spPr>
      </p:pic>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B0B01E-9804-4983-B28B-247E61AF5F45}" type="datetimeFigureOut">
              <a:rPr lang="en-US" smtClean="0"/>
              <a:pPr/>
              <a:t>8/19/2014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8F3AFF-1A6B-44BB-AF3B-28397FC7840C}" type="slidenum">
              <a:rPr lang="en-US" smtClean="0"/>
              <a:pPr/>
              <a:t>‹#›</a:t>
            </a:fld>
            <a:endParaRPr lang="en-US"/>
          </a:p>
        </p:txBody>
      </p:sp>
    </p:spTree>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B0B01E-9804-4983-B28B-247E61AF5F45}" type="datetimeFigureOut">
              <a:rPr lang="en-US" smtClean="0"/>
              <a:pPr/>
              <a:t>8/19/2014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8F3AFF-1A6B-44BB-AF3B-28397FC7840C}" type="slidenum">
              <a:rPr lang="en-US" smtClean="0"/>
              <a:pPr/>
              <a:t>‹#›</a:t>
            </a:fld>
            <a:endParaRPr lang="en-US"/>
          </a:p>
        </p:txBody>
      </p:sp>
    </p:spTree>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0DD7A45-95BD-4E7B-BF83-3D9E18F2D2C9}" type="datetimeFigureOut">
              <a:rPr lang="en-US" smtClean="0"/>
              <a:pPr/>
              <a:t>8/19/2014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844C2D-CF85-4CF0-9D0E-D74496073036}" type="slidenum">
              <a:rPr lang="en-US" smtClean="0"/>
              <a:pPr/>
              <a:t>‹#›</a:t>
            </a:fld>
            <a:endParaRPr lang="en-US"/>
          </a:p>
        </p:txBody>
      </p:sp>
    </p:spTree>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DD7A45-95BD-4E7B-BF83-3D9E18F2D2C9}" type="datetimeFigureOut">
              <a:rPr lang="en-US" smtClean="0"/>
              <a:pPr/>
              <a:t>8/19/2014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844C2D-CF85-4CF0-9D0E-D74496073036}" type="slidenum">
              <a:rPr lang="en-US" smtClean="0"/>
              <a:pPr/>
              <a:t>‹#›</a:t>
            </a:fld>
            <a:endParaRPr lang="en-US"/>
          </a:p>
        </p:txBody>
      </p:sp>
    </p:spTree>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DD7A45-95BD-4E7B-BF83-3D9E18F2D2C9}" type="datetimeFigureOut">
              <a:rPr lang="en-US" smtClean="0"/>
              <a:pPr/>
              <a:t>8/19/2014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844C2D-CF85-4CF0-9D0E-D74496073036}" type="slidenum">
              <a:rPr lang="en-US" smtClean="0"/>
              <a:pPr/>
              <a:t>‹#›</a:t>
            </a:fld>
            <a:endParaRPr lang="en-US"/>
          </a:p>
        </p:txBody>
      </p:sp>
    </p:spTree>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0DD7A45-95BD-4E7B-BF83-3D9E18F2D2C9}" type="datetimeFigureOut">
              <a:rPr lang="en-US" smtClean="0"/>
              <a:pPr/>
              <a:t>8/19/2014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844C2D-CF85-4CF0-9D0E-D74496073036}" type="slidenum">
              <a:rPr lang="en-US" smtClean="0"/>
              <a:pPr/>
              <a:t>‹#›</a:t>
            </a:fld>
            <a:endParaRPr lang="en-US"/>
          </a:p>
        </p:txBody>
      </p:sp>
    </p:spTree>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0DD7A45-95BD-4E7B-BF83-3D9E18F2D2C9}" type="datetimeFigureOut">
              <a:rPr lang="en-US" smtClean="0"/>
              <a:pPr/>
              <a:t>8/19/2014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844C2D-CF85-4CF0-9D0E-D74496073036}" type="slidenum">
              <a:rPr lang="en-US" smtClean="0"/>
              <a:pPr/>
              <a:t>‹#›</a:t>
            </a:fld>
            <a:endParaRPr lang="en-US"/>
          </a:p>
        </p:txBody>
      </p:sp>
    </p:spTree>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DD7A45-95BD-4E7B-BF83-3D9E18F2D2C9}" type="datetimeFigureOut">
              <a:rPr lang="en-US" smtClean="0"/>
              <a:pPr/>
              <a:t>8/19/2014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844C2D-CF85-4CF0-9D0E-D74496073036}" type="slidenum">
              <a:rPr lang="en-US" smtClean="0"/>
              <a:pPr/>
              <a:t>‹#›</a:t>
            </a:fld>
            <a:endParaRPr lang="en-US"/>
          </a:p>
        </p:txBody>
      </p:sp>
    </p:spTree>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DD7A45-95BD-4E7B-BF83-3D9E18F2D2C9}" type="datetimeFigureOut">
              <a:rPr lang="en-US" smtClean="0"/>
              <a:pPr/>
              <a:t>8/19/2014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844C2D-CF85-4CF0-9D0E-D74496073036}" type="slidenum">
              <a:rPr lang="en-US" smtClean="0"/>
              <a:pPr/>
              <a:t>‹#›</a:t>
            </a:fld>
            <a:endParaRPr lang="en-US"/>
          </a:p>
        </p:txBody>
      </p:sp>
    </p:spTree>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DD7A45-95BD-4E7B-BF83-3D9E18F2D2C9}" type="datetimeFigureOut">
              <a:rPr lang="en-US" smtClean="0"/>
              <a:pPr/>
              <a:t>8/19/2014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844C2D-CF85-4CF0-9D0E-D74496073036}" type="slidenum">
              <a:rPr lang="en-US" smtClean="0"/>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a:ln>
            <a:noFill/>
          </a:ln>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a:ln>
            <a:noFill/>
          </a:ln>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p:txBody>
          <a:bodyPr/>
          <a:lstStyle/>
          <a:p>
            <a:fld id="{6B3AA010-7757-41E0-A212-D41514C97AA5}" type="slidenum">
              <a:rPr lang="en-US" smtClean="0"/>
              <a:pPr/>
              <a:t>‹#›</a:t>
            </a:fld>
            <a:endParaRPr lang="en-US"/>
          </a:p>
        </p:txBody>
      </p:sp>
      <p:pic>
        <p:nvPicPr>
          <p:cNvPr id="8" name="Picture 7" descr="OCLC-RESEARCH_H_MD.png"/>
          <p:cNvPicPr>
            <a:picLocks noChangeAspect="1"/>
          </p:cNvPicPr>
          <p:nvPr userDrawn="1"/>
        </p:nvPicPr>
        <p:blipFill>
          <a:blip r:embed="rId2" cstate="print"/>
          <a:stretch>
            <a:fillRect/>
          </a:stretch>
        </p:blipFill>
        <p:spPr>
          <a:xfrm>
            <a:off x="457200" y="6359328"/>
            <a:ext cx="1676400" cy="346272"/>
          </a:xfrm>
          <a:prstGeom prst="rect">
            <a:avLst/>
          </a:prstGeom>
        </p:spPr>
      </p:pic>
    </p:spTree>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DD7A45-95BD-4E7B-BF83-3D9E18F2D2C9}" type="datetimeFigureOut">
              <a:rPr lang="en-US" smtClean="0"/>
              <a:pPr/>
              <a:t>8/19/2014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844C2D-CF85-4CF0-9D0E-D74496073036}" type="slidenum">
              <a:rPr lang="en-US" smtClean="0"/>
              <a:pPr/>
              <a:t>‹#›</a:t>
            </a:fld>
            <a:endParaRPr lang="en-US"/>
          </a:p>
        </p:txBody>
      </p:sp>
    </p:spTree>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DD7A45-95BD-4E7B-BF83-3D9E18F2D2C9}" type="datetimeFigureOut">
              <a:rPr lang="en-US" smtClean="0"/>
              <a:pPr/>
              <a:t>8/19/2014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844C2D-CF85-4CF0-9D0E-D74496073036}" type="slidenum">
              <a:rPr lang="en-US" smtClean="0"/>
              <a:pPr/>
              <a:t>‹#›</a:t>
            </a:fld>
            <a:endParaRPr lang="en-US"/>
          </a:p>
        </p:txBody>
      </p:sp>
    </p:spTree>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DD7A45-95BD-4E7B-BF83-3D9E18F2D2C9}" type="datetimeFigureOut">
              <a:rPr lang="en-US" smtClean="0"/>
              <a:pPr/>
              <a:t>8/19/2014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844C2D-CF85-4CF0-9D0E-D74496073036}" type="slidenum">
              <a:rPr lang="en-US" smtClean="0"/>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a:ln>
            <a:noFill/>
          </a:ln>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a:ln>
            <a:noFill/>
          </a:ln>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p:txBody>
          <a:bodyPr/>
          <a:lstStyle/>
          <a:p>
            <a:fld id="{6B3AA010-7757-41E0-A212-D41514C97AA5}" type="slidenum">
              <a:rPr lang="en-US" smtClean="0"/>
              <a:pPr/>
              <a:t>‹#›</a:t>
            </a:fld>
            <a:endParaRPr lang="en-US"/>
          </a:p>
        </p:txBody>
      </p:sp>
      <p:pic>
        <p:nvPicPr>
          <p:cNvPr id="8" name="Picture 7"/>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453190" y="6359064"/>
            <a:ext cx="1680410" cy="347102"/>
          </a:xfrm>
          <a:prstGeom prst="rect">
            <a:avLst/>
          </a:prstGeom>
        </p:spPr>
      </p:pic>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ank You- Dark">
    <p:bg>
      <p:bgPr>
        <a:solidFill>
          <a:srgbClr val="646464"/>
        </a:solidFill>
        <a:effectLst/>
      </p:bgPr>
    </p:bg>
    <p:spTree>
      <p:nvGrpSpPr>
        <p:cNvPr id="1" name=""/>
        <p:cNvGrpSpPr/>
        <p:nvPr/>
      </p:nvGrpSpPr>
      <p:grpSpPr>
        <a:xfrm>
          <a:off x="0" y="0"/>
          <a:ext cx="0" cy="0"/>
          <a:chOff x="0" y="0"/>
          <a:chExt cx="0" cy="0"/>
        </a:xfrm>
      </p:grpSpPr>
      <p:pic>
        <p:nvPicPr>
          <p:cNvPr id="6" name="Picture 5" descr="OCLC-R-white-square.png"/>
          <p:cNvPicPr>
            <a:picLocks noChangeAspect="1"/>
          </p:cNvPicPr>
          <p:nvPr userDrawn="1"/>
        </p:nvPicPr>
        <p:blipFill>
          <a:blip r:embed="rId2" cstate="print"/>
          <a:stretch>
            <a:fillRect/>
          </a:stretch>
        </p:blipFill>
        <p:spPr>
          <a:xfrm>
            <a:off x="990600" y="762000"/>
            <a:ext cx="1219200" cy="1408670"/>
          </a:xfrm>
          <a:prstGeom prst="rect">
            <a:avLst/>
          </a:prstGeom>
        </p:spPr>
      </p:pic>
      <p:pic>
        <p:nvPicPr>
          <p:cNvPr id="13" name="Picture 1" descr="image003"/>
          <p:cNvPicPr>
            <a:picLocks noChangeAspect="1" noChangeArrowheads="1"/>
          </p:cNvPicPr>
          <p:nvPr userDrawn="1"/>
        </p:nvPicPr>
        <p:blipFill>
          <a:blip r:embed="rId3" cstate="print"/>
          <a:srcRect/>
          <a:stretch>
            <a:fillRect/>
          </a:stretch>
        </p:blipFill>
        <p:spPr bwMode="auto">
          <a:xfrm>
            <a:off x="7239000" y="6324600"/>
            <a:ext cx="1310640" cy="457200"/>
          </a:xfrm>
          <a:prstGeom prst="rect">
            <a:avLst/>
          </a:prstGeom>
          <a:noFill/>
          <a:ln w="9525">
            <a:noFill/>
            <a:miter lim="800000"/>
            <a:headEnd/>
            <a:tailEnd/>
          </a:ln>
        </p:spPr>
      </p:pic>
      <p:sp>
        <p:nvSpPr>
          <p:cNvPr id="14" name="TextBox 13"/>
          <p:cNvSpPr txBox="1"/>
          <p:nvPr userDrawn="1"/>
        </p:nvSpPr>
        <p:spPr>
          <a:xfrm>
            <a:off x="914400" y="6349425"/>
            <a:ext cx="6019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dirty="0" smtClean="0">
                <a:solidFill>
                  <a:schemeClr val="tx1"/>
                </a:solidFill>
                <a:latin typeface="Open Sans" pitchFamily="34" charset="0"/>
                <a:ea typeface="Open Sans" pitchFamily="34" charset="0"/>
                <a:cs typeface="Open Sans" pitchFamily="34" charset="0"/>
              </a:rPr>
              <a:t>©2014 OCLC.</a:t>
            </a:r>
            <a:r>
              <a:rPr lang="en-US" sz="800" kern="1200" baseline="0" dirty="0" smtClean="0">
                <a:solidFill>
                  <a:schemeClr val="tx1"/>
                </a:solidFill>
                <a:latin typeface="Open Sans" pitchFamily="34" charset="0"/>
                <a:ea typeface="Open Sans" pitchFamily="34" charset="0"/>
                <a:cs typeface="Open Sans" pitchFamily="34" charset="0"/>
              </a:rPr>
              <a:t> </a:t>
            </a:r>
            <a:r>
              <a:rPr lang="en-US" sz="800" dirty="0" smtClean="0">
                <a:solidFill>
                  <a:schemeClr val="tx1"/>
                </a:solidFill>
                <a:latin typeface="Open Sans" pitchFamily="34" charset="0"/>
                <a:ea typeface="Open Sans" pitchFamily="34" charset="0"/>
                <a:cs typeface="Open Sans" pitchFamily="34" charset="0"/>
              </a:rPr>
              <a:t>This work is licensed</a:t>
            </a:r>
            <a:r>
              <a:rPr lang="en-US" sz="800" baseline="0" dirty="0" smtClean="0">
                <a:solidFill>
                  <a:schemeClr val="tx1"/>
                </a:solidFill>
                <a:latin typeface="Open Sans" pitchFamily="34" charset="0"/>
                <a:ea typeface="Open Sans" pitchFamily="34" charset="0"/>
                <a:cs typeface="Open Sans" pitchFamily="34" charset="0"/>
              </a:rPr>
              <a:t> under a Creative Commons Attribution 3.0 </a:t>
            </a:r>
            <a:r>
              <a:rPr lang="en-US" sz="800" baseline="0" dirty="0" err="1" smtClean="0">
                <a:solidFill>
                  <a:schemeClr val="tx1"/>
                </a:solidFill>
                <a:latin typeface="Open Sans" pitchFamily="34" charset="0"/>
                <a:ea typeface="Open Sans" pitchFamily="34" charset="0"/>
                <a:cs typeface="Open Sans" pitchFamily="34" charset="0"/>
              </a:rPr>
              <a:t>Unported</a:t>
            </a:r>
            <a:r>
              <a:rPr lang="en-US" sz="800" baseline="0" dirty="0" smtClean="0">
                <a:solidFill>
                  <a:schemeClr val="tx1"/>
                </a:solidFill>
                <a:latin typeface="Open Sans" pitchFamily="34" charset="0"/>
                <a:ea typeface="Open Sans" pitchFamily="34" charset="0"/>
                <a:cs typeface="Open Sans" pitchFamily="34" charset="0"/>
              </a:rPr>
              <a:t> License. </a:t>
            </a:r>
            <a:r>
              <a:rPr lang="en-US" sz="800" kern="1200" dirty="0" smtClean="0">
                <a:solidFill>
                  <a:schemeClr val="tx1"/>
                </a:solidFill>
                <a:latin typeface="Open Sans" charset="0"/>
                <a:ea typeface="Open Sans" charset="0"/>
                <a:cs typeface="Open Sans" charset="0"/>
              </a:rPr>
              <a:t>Suggested attribution: “This work uses content from [presentation title] © OCLC, used under a Creative Commons Attribution license:  </a:t>
            </a:r>
            <a:r>
              <a:rPr lang="en-US" sz="800" u="sng" kern="1200" dirty="0" smtClean="0">
                <a:solidFill>
                  <a:schemeClr val="tx1"/>
                </a:solidFill>
                <a:latin typeface="Open Sans" charset="0"/>
                <a:ea typeface="Open Sans" charset="0"/>
                <a:cs typeface="Open Sans" charset="0"/>
                <a:hlinkClick r:id="rId4"/>
              </a:rPr>
              <a:t>http</a:t>
            </a:r>
            <a:r>
              <a:rPr lang="en-US" sz="800" u="sng" kern="1200" dirty="0" smtClean="0">
                <a:solidFill>
                  <a:schemeClr val="bg1"/>
                </a:solidFill>
                <a:latin typeface="Open Sans" charset="0"/>
                <a:ea typeface="Open Sans" charset="0"/>
                <a:cs typeface="Open Sans" charset="0"/>
                <a:hlinkClick r:id="rId4"/>
              </a:rPr>
              <a:t>://</a:t>
            </a:r>
            <a:r>
              <a:rPr lang="en-US" sz="800" u="sng" kern="1200" dirty="0" smtClean="0">
                <a:solidFill>
                  <a:schemeClr val="tx1"/>
                </a:solidFill>
                <a:latin typeface="Open Sans" charset="0"/>
                <a:ea typeface="Open Sans" charset="0"/>
                <a:cs typeface="Open Sans" charset="0"/>
                <a:hlinkClick r:id="rId4"/>
              </a:rPr>
              <a:t>creativecommons.org/licenses/by/3.0/</a:t>
            </a:r>
            <a:r>
              <a:rPr lang="en-US" sz="800" kern="1200" dirty="0" smtClean="0">
                <a:solidFill>
                  <a:schemeClr val="tx1"/>
                </a:solidFill>
                <a:latin typeface="Open Sans" charset="0"/>
                <a:ea typeface="Open Sans" charset="0"/>
                <a:cs typeface="Open Sans" charset="0"/>
                <a:hlinkClick r:id="rId4"/>
              </a:rPr>
              <a:t>” </a:t>
            </a:r>
            <a:endParaRPr lang="en-US" sz="800" dirty="0" smtClean="0">
              <a:solidFill>
                <a:schemeClr val="tx1"/>
              </a:solidFill>
              <a:latin typeface="Open Sans" pitchFamily="34" charset="0"/>
              <a:ea typeface="Open Sans" pitchFamily="34" charset="0"/>
              <a:cs typeface="Open Sans" pitchFamily="34" charset="0"/>
            </a:endParaRPr>
          </a:p>
        </p:txBody>
      </p:sp>
      <p:sp>
        <p:nvSpPr>
          <p:cNvPr id="22" name="TextBox 21"/>
          <p:cNvSpPr txBox="1"/>
          <p:nvPr userDrawn="1"/>
        </p:nvSpPr>
        <p:spPr>
          <a:xfrm>
            <a:off x="914400" y="2590800"/>
            <a:ext cx="5486400" cy="830997"/>
          </a:xfrm>
          <a:prstGeom prst="rect">
            <a:avLst/>
          </a:prstGeom>
          <a:noFill/>
        </p:spPr>
        <p:txBody>
          <a:bodyPr wrap="square" rtlCol="0">
            <a:spAutoFit/>
          </a:bodyPr>
          <a:lstStyle/>
          <a:p>
            <a:r>
              <a:rPr lang="en-US" sz="4800" b="1" i="0" dirty="0" smtClean="0">
                <a:solidFill>
                  <a:schemeClr val="bg1">
                    <a:lumMod val="85000"/>
                  </a:schemeClr>
                </a:solidFill>
                <a:latin typeface="+mj-lt"/>
                <a:ea typeface="Open Sans Semibold" pitchFamily="34" charset="0"/>
                <a:cs typeface="Open Sans Semibold" pitchFamily="34" charset="0"/>
              </a:rPr>
              <a:t>Thank You!</a:t>
            </a:r>
            <a:endParaRPr lang="en-US" sz="4800" b="1" i="0" dirty="0">
              <a:solidFill>
                <a:schemeClr val="bg1">
                  <a:lumMod val="85000"/>
                </a:schemeClr>
              </a:solidFill>
              <a:latin typeface="+mj-lt"/>
              <a:ea typeface="Open Sans Semibold" pitchFamily="34" charset="0"/>
              <a:cs typeface="Open Sans Semibold" pitchFamily="34" charset="0"/>
            </a:endParaRPr>
          </a:p>
        </p:txBody>
      </p:sp>
      <p:sp>
        <p:nvSpPr>
          <p:cNvPr id="24" name="Text Placeholder 23"/>
          <p:cNvSpPr>
            <a:spLocks noGrp="1"/>
          </p:cNvSpPr>
          <p:nvPr>
            <p:ph type="body" sz="quarter" idx="12" hasCustomPrompt="1"/>
          </p:nvPr>
        </p:nvSpPr>
        <p:spPr>
          <a:xfrm>
            <a:off x="990600" y="3505200"/>
            <a:ext cx="5410200" cy="2438400"/>
          </a:xfrm>
          <a:ln>
            <a:noFill/>
          </a:ln>
        </p:spPr>
        <p:txBody>
          <a:bodyPr>
            <a:normAutofit/>
          </a:bodyPr>
          <a:lstStyle>
            <a:lvl1pPr>
              <a:buNone/>
              <a:defRPr sz="1400" baseline="0">
                <a:solidFill>
                  <a:schemeClr val="bg1">
                    <a:lumMod val="85000"/>
                  </a:schemeClr>
                </a:solidFill>
              </a:defRPr>
            </a:lvl1pPr>
          </a:lstStyle>
          <a:p>
            <a:pPr lvl="0"/>
            <a:r>
              <a:rPr lang="en-US" dirty="0" smtClean="0">
                <a:solidFill>
                  <a:schemeClr val="bg1">
                    <a:lumMod val="85000"/>
                  </a:schemeClr>
                </a:solidFill>
              </a:rPr>
              <a:t>Parting slide contact info; name, twitter, email, etc… </a:t>
            </a:r>
            <a:endParaRPr lang="en-US" dirty="0"/>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pic>
        <p:nvPicPr>
          <p:cNvPr id="5" name="Picture 1" descr="image003"/>
          <p:cNvPicPr>
            <a:picLocks noChangeAspect="1" noChangeArrowheads="1"/>
          </p:cNvPicPr>
          <p:nvPr userDrawn="1"/>
        </p:nvPicPr>
        <p:blipFill>
          <a:blip r:embed="rId2" cstate="print"/>
          <a:srcRect/>
          <a:stretch>
            <a:fillRect/>
          </a:stretch>
        </p:blipFill>
        <p:spPr bwMode="auto">
          <a:xfrm>
            <a:off x="7239000" y="6324600"/>
            <a:ext cx="1310640" cy="457200"/>
          </a:xfrm>
          <a:prstGeom prst="rect">
            <a:avLst/>
          </a:prstGeom>
          <a:noFill/>
          <a:ln w="9525">
            <a:noFill/>
            <a:miter lim="800000"/>
            <a:headEnd/>
            <a:tailEnd/>
          </a:ln>
        </p:spPr>
      </p:pic>
      <p:sp>
        <p:nvSpPr>
          <p:cNvPr id="7" name="TextBox 6"/>
          <p:cNvSpPr txBox="1"/>
          <p:nvPr userDrawn="1"/>
        </p:nvSpPr>
        <p:spPr>
          <a:xfrm>
            <a:off x="914400" y="2590800"/>
            <a:ext cx="5334000" cy="830997"/>
          </a:xfrm>
          <a:prstGeom prst="rect">
            <a:avLst/>
          </a:prstGeom>
          <a:noFill/>
          <a:ln>
            <a:noFill/>
          </a:ln>
        </p:spPr>
        <p:txBody>
          <a:bodyPr wrap="square" rtlCol="0">
            <a:spAutoFit/>
          </a:bodyPr>
          <a:lstStyle/>
          <a:p>
            <a:r>
              <a:rPr lang="en-US" sz="4800" b="1" i="0" dirty="0" smtClean="0">
                <a:solidFill>
                  <a:srgbClr val="646464"/>
                </a:solidFill>
                <a:latin typeface="+mj-lt"/>
                <a:ea typeface="Open Sans Semibold" pitchFamily="34" charset="0"/>
                <a:cs typeface="Open Sans Semibold" pitchFamily="34" charset="0"/>
              </a:rPr>
              <a:t>Thank You!</a:t>
            </a:r>
            <a:endParaRPr lang="en-US" sz="4800" b="1" i="0" dirty="0">
              <a:solidFill>
                <a:srgbClr val="646464"/>
              </a:solidFill>
              <a:latin typeface="+mj-lt"/>
              <a:ea typeface="Open Sans Semibold" pitchFamily="34" charset="0"/>
              <a:cs typeface="Open Sans Semibold" pitchFamily="34" charset="0"/>
            </a:endParaRPr>
          </a:p>
        </p:txBody>
      </p:sp>
      <p:pic>
        <p:nvPicPr>
          <p:cNvPr id="9" name="Picture 2"/>
          <p:cNvPicPr>
            <a:picLocks noChangeAspect="1" noChangeArrowheads="1"/>
          </p:cNvPicPr>
          <p:nvPr userDrawn="1"/>
        </p:nvPicPr>
        <p:blipFill>
          <a:blip r:embed="rId3" cstate="print"/>
          <a:srcRect/>
          <a:stretch>
            <a:fillRect/>
          </a:stretch>
        </p:blipFill>
        <p:spPr bwMode="auto">
          <a:xfrm>
            <a:off x="805456" y="533400"/>
            <a:ext cx="1632944" cy="1752600"/>
          </a:xfrm>
          <a:prstGeom prst="rect">
            <a:avLst/>
          </a:prstGeom>
          <a:noFill/>
          <a:ln w="9525">
            <a:noFill/>
            <a:miter lim="800000"/>
            <a:headEnd/>
            <a:tailEnd/>
          </a:ln>
          <a:effectLst/>
        </p:spPr>
      </p:pic>
      <p:sp>
        <p:nvSpPr>
          <p:cNvPr id="11" name="Text Placeholder 10"/>
          <p:cNvSpPr>
            <a:spLocks noGrp="1"/>
          </p:cNvSpPr>
          <p:nvPr>
            <p:ph type="body" sz="quarter" idx="11" hasCustomPrompt="1"/>
          </p:nvPr>
        </p:nvSpPr>
        <p:spPr>
          <a:xfrm>
            <a:off x="914400" y="3429000"/>
            <a:ext cx="5334000" cy="1981200"/>
          </a:xfrm>
          <a:ln>
            <a:noFill/>
          </a:ln>
        </p:spPr>
        <p:txBody>
          <a:bodyPr>
            <a:normAutofit/>
          </a:bodyPr>
          <a:lstStyle>
            <a:lvl1pPr>
              <a:buNone/>
              <a:defRPr sz="1400" baseline="0"/>
            </a:lvl1pPr>
          </a:lstStyle>
          <a:p>
            <a:pPr lvl="0"/>
            <a:r>
              <a:rPr lang="en-US" dirty="0" smtClean="0"/>
              <a:t>Name, Email, Twitter, other closing contact info here…. </a:t>
            </a:r>
            <a:endParaRPr lang="en-US" dirty="0"/>
          </a:p>
        </p:txBody>
      </p:sp>
      <p:sp>
        <p:nvSpPr>
          <p:cNvPr id="10" name="TextBox 9"/>
          <p:cNvSpPr txBox="1"/>
          <p:nvPr userDrawn="1"/>
        </p:nvSpPr>
        <p:spPr>
          <a:xfrm>
            <a:off x="914400" y="6349425"/>
            <a:ext cx="6019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dirty="0" smtClean="0">
                <a:solidFill>
                  <a:schemeClr val="tx1"/>
                </a:solidFill>
                <a:latin typeface="Open Sans" pitchFamily="34" charset="0"/>
                <a:ea typeface="Open Sans" pitchFamily="34" charset="0"/>
                <a:cs typeface="Open Sans" pitchFamily="34" charset="0"/>
              </a:rPr>
              <a:t>©2014 OCLC.</a:t>
            </a:r>
            <a:r>
              <a:rPr lang="en-US" sz="800" kern="1200" baseline="0" dirty="0" smtClean="0">
                <a:solidFill>
                  <a:schemeClr val="tx1"/>
                </a:solidFill>
                <a:latin typeface="Open Sans" pitchFamily="34" charset="0"/>
                <a:ea typeface="Open Sans" pitchFamily="34" charset="0"/>
                <a:cs typeface="Open Sans" pitchFamily="34" charset="0"/>
              </a:rPr>
              <a:t> </a:t>
            </a:r>
            <a:r>
              <a:rPr lang="en-US" sz="800" dirty="0" smtClean="0">
                <a:solidFill>
                  <a:schemeClr val="tx1"/>
                </a:solidFill>
                <a:latin typeface="Open Sans" pitchFamily="34" charset="0"/>
                <a:ea typeface="Open Sans" pitchFamily="34" charset="0"/>
                <a:cs typeface="Open Sans" pitchFamily="34" charset="0"/>
              </a:rPr>
              <a:t>This work is licensed</a:t>
            </a:r>
            <a:r>
              <a:rPr lang="en-US" sz="800" baseline="0" dirty="0" smtClean="0">
                <a:solidFill>
                  <a:schemeClr val="tx1"/>
                </a:solidFill>
                <a:latin typeface="Open Sans" pitchFamily="34" charset="0"/>
                <a:ea typeface="Open Sans" pitchFamily="34" charset="0"/>
                <a:cs typeface="Open Sans" pitchFamily="34" charset="0"/>
              </a:rPr>
              <a:t> under a Creative Commons Attribution 3.0 </a:t>
            </a:r>
            <a:r>
              <a:rPr lang="en-US" sz="800" baseline="0" dirty="0" err="1" smtClean="0">
                <a:solidFill>
                  <a:schemeClr val="tx1"/>
                </a:solidFill>
                <a:latin typeface="Open Sans" pitchFamily="34" charset="0"/>
                <a:ea typeface="Open Sans" pitchFamily="34" charset="0"/>
                <a:cs typeface="Open Sans" pitchFamily="34" charset="0"/>
              </a:rPr>
              <a:t>Unported</a:t>
            </a:r>
            <a:r>
              <a:rPr lang="en-US" sz="800" baseline="0" dirty="0" smtClean="0">
                <a:solidFill>
                  <a:schemeClr val="tx1"/>
                </a:solidFill>
                <a:latin typeface="Open Sans" pitchFamily="34" charset="0"/>
                <a:ea typeface="Open Sans" pitchFamily="34" charset="0"/>
                <a:cs typeface="Open Sans" pitchFamily="34" charset="0"/>
              </a:rPr>
              <a:t> License. </a:t>
            </a:r>
            <a:r>
              <a:rPr lang="en-US" sz="800" kern="1200" dirty="0" smtClean="0">
                <a:solidFill>
                  <a:schemeClr val="tx1"/>
                </a:solidFill>
                <a:latin typeface="Open Sans" charset="0"/>
                <a:ea typeface="Open Sans" charset="0"/>
                <a:cs typeface="Open Sans" charset="0"/>
              </a:rPr>
              <a:t>Suggested attribution: “This work uses content from [presentation title] © OCLC, used under a Creative Commons Attribution license:  </a:t>
            </a:r>
            <a:r>
              <a:rPr lang="en-US" sz="800" u="sng" kern="1200" dirty="0" smtClean="0">
                <a:solidFill>
                  <a:schemeClr val="tx1"/>
                </a:solidFill>
                <a:latin typeface="Open Sans" charset="0"/>
                <a:ea typeface="Open Sans" charset="0"/>
                <a:cs typeface="Open Sans" charset="0"/>
                <a:hlinkClick r:id="rId4"/>
              </a:rPr>
              <a:t>http</a:t>
            </a:r>
            <a:r>
              <a:rPr lang="en-US" sz="800" u="sng" kern="1200" dirty="0" smtClean="0">
                <a:solidFill>
                  <a:schemeClr val="bg1"/>
                </a:solidFill>
                <a:latin typeface="Open Sans" charset="0"/>
                <a:ea typeface="Open Sans" charset="0"/>
                <a:cs typeface="Open Sans" charset="0"/>
                <a:hlinkClick r:id="rId4"/>
              </a:rPr>
              <a:t>://</a:t>
            </a:r>
            <a:r>
              <a:rPr lang="en-US" sz="800" u="sng" kern="1200" dirty="0" smtClean="0">
                <a:solidFill>
                  <a:schemeClr val="tx1"/>
                </a:solidFill>
                <a:latin typeface="Open Sans" charset="0"/>
                <a:ea typeface="Open Sans" charset="0"/>
                <a:cs typeface="Open Sans" charset="0"/>
                <a:hlinkClick r:id="rId4"/>
              </a:rPr>
              <a:t>creativecommons.org/licenses/by/3.0/</a:t>
            </a:r>
            <a:r>
              <a:rPr lang="en-US" sz="800" kern="1200" dirty="0" smtClean="0">
                <a:solidFill>
                  <a:schemeClr val="tx1"/>
                </a:solidFill>
                <a:latin typeface="Open Sans" charset="0"/>
                <a:ea typeface="Open Sans" charset="0"/>
                <a:cs typeface="Open Sans" charset="0"/>
                <a:hlinkClick r:id="rId4"/>
              </a:rPr>
              <a:t>” </a:t>
            </a:r>
            <a:endParaRPr lang="en-US" sz="800" dirty="0" smtClean="0">
              <a:solidFill>
                <a:schemeClr val="tx1"/>
              </a:solidFill>
              <a:latin typeface="Open Sans" pitchFamily="34" charset="0"/>
              <a:ea typeface="Open Sans" pitchFamily="34" charset="0"/>
              <a:cs typeface="Open Sans" pitchFamily="34" charset="0"/>
            </a:endParaRPr>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hank You White">
    <p:spTree>
      <p:nvGrpSpPr>
        <p:cNvPr id="1" name=""/>
        <p:cNvGrpSpPr/>
        <p:nvPr/>
      </p:nvGrpSpPr>
      <p:grpSpPr>
        <a:xfrm>
          <a:off x="0" y="0"/>
          <a:ext cx="0" cy="0"/>
          <a:chOff x="0" y="0"/>
          <a:chExt cx="0" cy="0"/>
        </a:xfrm>
      </p:grpSpPr>
      <p:pic>
        <p:nvPicPr>
          <p:cNvPr id="5" name="Picture 1" descr="image003"/>
          <p:cNvPicPr>
            <a:picLocks noChangeAspect="1" noChangeArrowheads="1"/>
          </p:cNvPicPr>
          <p:nvPr userDrawn="1"/>
        </p:nvPicPr>
        <p:blipFill>
          <a:blip r:embed="rId2" cstate="print"/>
          <a:srcRect/>
          <a:stretch>
            <a:fillRect/>
          </a:stretch>
        </p:blipFill>
        <p:spPr bwMode="auto">
          <a:xfrm>
            <a:off x="7239000" y="6324600"/>
            <a:ext cx="1310640" cy="457200"/>
          </a:xfrm>
          <a:prstGeom prst="rect">
            <a:avLst/>
          </a:prstGeom>
          <a:noFill/>
          <a:ln w="9525">
            <a:noFill/>
            <a:miter lim="800000"/>
            <a:headEnd/>
            <a:tailEnd/>
          </a:ln>
        </p:spPr>
      </p:pic>
      <p:sp>
        <p:nvSpPr>
          <p:cNvPr id="7" name="TextBox 6"/>
          <p:cNvSpPr txBox="1"/>
          <p:nvPr userDrawn="1"/>
        </p:nvSpPr>
        <p:spPr>
          <a:xfrm>
            <a:off x="914400" y="2590800"/>
            <a:ext cx="5334000" cy="830997"/>
          </a:xfrm>
          <a:prstGeom prst="rect">
            <a:avLst/>
          </a:prstGeom>
          <a:noFill/>
          <a:ln>
            <a:noFill/>
          </a:ln>
        </p:spPr>
        <p:txBody>
          <a:bodyPr wrap="square" rtlCol="0">
            <a:spAutoFit/>
          </a:bodyPr>
          <a:lstStyle/>
          <a:p>
            <a:r>
              <a:rPr lang="en-US" sz="4800" b="1" i="0" dirty="0" smtClean="0">
                <a:solidFill>
                  <a:srgbClr val="646464"/>
                </a:solidFill>
                <a:latin typeface="+mj-lt"/>
                <a:ea typeface="Open Sans Semibold" pitchFamily="34" charset="0"/>
                <a:cs typeface="Open Sans Semibold" pitchFamily="34" charset="0"/>
              </a:rPr>
              <a:t>Thank You!</a:t>
            </a:r>
            <a:endParaRPr lang="en-US" sz="4800" b="1" i="0" dirty="0">
              <a:solidFill>
                <a:srgbClr val="646464"/>
              </a:solidFill>
              <a:latin typeface="+mj-lt"/>
              <a:ea typeface="Open Sans Semibold" pitchFamily="34" charset="0"/>
              <a:cs typeface="Open Sans Semibold" pitchFamily="34" charset="0"/>
            </a:endParaRPr>
          </a:p>
        </p:txBody>
      </p:sp>
      <p:sp>
        <p:nvSpPr>
          <p:cNvPr id="11" name="Text Placeholder 10"/>
          <p:cNvSpPr>
            <a:spLocks noGrp="1"/>
          </p:cNvSpPr>
          <p:nvPr>
            <p:ph type="body" sz="quarter" idx="11" hasCustomPrompt="1"/>
          </p:nvPr>
        </p:nvSpPr>
        <p:spPr>
          <a:xfrm>
            <a:off x="914400" y="3429000"/>
            <a:ext cx="5334000" cy="1981200"/>
          </a:xfrm>
          <a:ln>
            <a:noFill/>
          </a:ln>
        </p:spPr>
        <p:txBody>
          <a:bodyPr>
            <a:normAutofit/>
          </a:bodyPr>
          <a:lstStyle>
            <a:lvl1pPr>
              <a:buNone/>
              <a:defRPr sz="1400" baseline="0"/>
            </a:lvl1pPr>
          </a:lstStyle>
          <a:p>
            <a:pPr lvl="0"/>
            <a:r>
              <a:rPr lang="en-US" dirty="0" smtClean="0"/>
              <a:t>Name, Email, Twitter, other closing contact info here…. </a:t>
            </a:r>
            <a:endParaRPr lang="en-US" dirty="0"/>
          </a:p>
        </p:txBody>
      </p:sp>
      <p:sp>
        <p:nvSpPr>
          <p:cNvPr id="10" name="TextBox 9"/>
          <p:cNvSpPr txBox="1"/>
          <p:nvPr userDrawn="1"/>
        </p:nvSpPr>
        <p:spPr>
          <a:xfrm>
            <a:off x="914400" y="6349425"/>
            <a:ext cx="6019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dirty="0" smtClean="0">
                <a:solidFill>
                  <a:schemeClr val="tx1"/>
                </a:solidFill>
                <a:latin typeface="Open Sans" pitchFamily="34" charset="0"/>
                <a:ea typeface="Open Sans" pitchFamily="34" charset="0"/>
                <a:cs typeface="Open Sans" pitchFamily="34" charset="0"/>
              </a:rPr>
              <a:t>©2014 OCLC.</a:t>
            </a:r>
            <a:r>
              <a:rPr lang="en-US" sz="800" kern="1200" baseline="0" dirty="0" smtClean="0">
                <a:solidFill>
                  <a:schemeClr val="tx1"/>
                </a:solidFill>
                <a:latin typeface="Open Sans" pitchFamily="34" charset="0"/>
                <a:ea typeface="Open Sans" pitchFamily="34" charset="0"/>
                <a:cs typeface="Open Sans" pitchFamily="34" charset="0"/>
              </a:rPr>
              <a:t> </a:t>
            </a:r>
            <a:r>
              <a:rPr lang="en-US" sz="800" dirty="0" smtClean="0">
                <a:solidFill>
                  <a:schemeClr val="tx1"/>
                </a:solidFill>
                <a:latin typeface="Open Sans" pitchFamily="34" charset="0"/>
                <a:ea typeface="Open Sans" pitchFamily="34" charset="0"/>
                <a:cs typeface="Open Sans" pitchFamily="34" charset="0"/>
              </a:rPr>
              <a:t>This work is licensed</a:t>
            </a:r>
            <a:r>
              <a:rPr lang="en-US" sz="800" baseline="0" dirty="0" smtClean="0">
                <a:solidFill>
                  <a:schemeClr val="tx1"/>
                </a:solidFill>
                <a:latin typeface="Open Sans" pitchFamily="34" charset="0"/>
                <a:ea typeface="Open Sans" pitchFamily="34" charset="0"/>
                <a:cs typeface="Open Sans" pitchFamily="34" charset="0"/>
              </a:rPr>
              <a:t> under a Creative Commons Attribution 3.0 </a:t>
            </a:r>
            <a:r>
              <a:rPr lang="en-US" sz="800" baseline="0" dirty="0" err="1" smtClean="0">
                <a:solidFill>
                  <a:schemeClr val="tx1"/>
                </a:solidFill>
                <a:latin typeface="Open Sans" pitchFamily="34" charset="0"/>
                <a:ea typeface="Open Sans" pitchFamily="34" charset="0"/>
                <a:cs typeface="Open Sans" pitchFamily="34" charset="0"/>
              </a:rPr>
              <a:t>Unported</a:t>
            </a:r>
            <a:r>
              <a:rPr lang="en-US" sz="800" baseline="0" dirty="0" smtClean="0">
                <a:solidFill>
                  <a:schemeClr val="tx1"/>
                </a:solidFill>
                <a:latin typeface="Open Sans" pitchFamily="34" charset="0"/>
                <a:ea typeface="Open Sans" pitchFamily="34" charset="0"/>
                <a:cs typeface="Open Sans" pitchFamily="34" charset="0"/>
              </a:rPr>
              <a:t> License. </a:t>
            </a:r>
            <a:r>
              <a:rPr lang="en-US" sz="800" kern="1200" dirty="0" smtClean="0">
                <a:solidFill>
                  <a:schemeClr val="tx1"/>
                </a:solidFill>
                <a:latin typeface="Open Sans" charset="0"/>
                <a:ea typeface="Open Sans" charset="0"/>
                <a:cs typeface="Open Sans" charset="0"/>
              </a:rPr>
              <a:t>Suggested attribution: “This work uses content from [presentation title] © OCLC, used under a Creative Commons Attribution license:  </a:t>
            </a:r>
            <a:r>
              <a:rPr lang="en-US" sz="800" u="sng" kern="1200" dirty="0" smtClean="0">
                <a:solidFill>
                  <a:schemeClr val="tx1"/>
                </a:solidFill>
                <a:latin typeface="Open Sans" charset="0"/>
                <a:ea typeface="Open Sans" charset="0"/>
                <a:cs typeface="Open Sans" charset="0"/>
                <a:hlinkClick r:id="rId3"/>
              </a:rPr>
              <a:t>http</a:t>
            </a:r>
            <a:r>
              <a:rPr lang="en-US" sz="800" u="sng" kern="1200" dirty="0" smtClean="0">
                <a:solidFill>
                  <a:schemeClr val="bg1"/>
                </a:solidFill>
                <a:latin typeface="Open Sans" charset="0"/>
                <a:ea typeface="Open Sans" charset="0"/>
                <a:cs typeface="Open Sans" charset="0"/>
                <a:hlinkClick r:id="rId3"/>
              </a:rPr>
              <a:t>://</a:t>
            </a:r>
            <a:r>
              <a:rPr lang="en-US" sz="800" u="sng" kern="1200" dirty="0" smtClean="0">
                <a:solidFill>
                  <a:schemeClr val="tx1"/>
                </a:solidFill>
                <a:latin typeface="Open Sans" charset="0"/>
                <a:ea typeface="Open Sans" charset="0"/>
                <a:cs typeface="Open Sans" charset="0"/>
                <a:hlinkClick r:id="rId3"/>
              </a:rPr>
              <a:t>creativecommons.org/licenses/by/3.0/</a:t>
            </a:r>
            <a:r>
              <a:rPr lang="en-US" sz="800" kern="1200" dirty="0" smtClean="0">
                <a:solidFill>
                  <a:schemeClr val="tx1"/>
                </a:solidFill>
                <a:latin typeface="Open Sans" charset="0"/>
                <a:ea typeface="Open Sans" charset="0"/>
                <a:cs typeface="Open Sans" charset="0"/>
                <a:hlinkClick r:id="rId3"/>
              </a:rPr>
              <a:t>” </a:t>
            </a:r>
            <a:endParaRPr lang="en-US" sz="800" dirty="0" smtClean="0">
              <a:solidFill>
                <a:schemeClr val="tx1"/>
              </a:solidFill>
              <a:latin typeface="Open Sans" pitchFamily="34" charset="0"/>
              <a:ea typeface="Open Sans" pitchFamily="34" charset="0"/>
              <a:cs typeface="Open Sans" pitchFamily="34" charset="0"/>
            </a:endParaRPr>
          </a:p>
        </p:txBody>
      </p:sp>
      <p:pic>
        <p:nvPicPr>
          <p:cNvPr id="9" name="Picture 8"/>
          <p:cNvPicPr>
            <a:picLocks noChangeAspect="1"/>
          </p:cNvPicPr>
          <p:nvPr userDrawn="1"/>
        </p:nvPicPr>
        <p:blipFill>
          <a:blip r:embed="rId4" cstate="print">
            <a:extLst>
              <a:ext uri="{28A0092B-C50C-407E-A947-70E740481C1C}">
                <a14:useLocalDpi xmlns="" xmlns:a14="http://schemas.microsoft.com/office/drawing/2010/main" val="0"/>
              </a:ext>
            </a:extLst>
          </a:blip>
          <a:stretch>
            <a:fillRect/>
          </a:stretch>
        </p:blipFill>
        <p:spPr>
          <a:xfrm>
            <a:off x="998913" y="720694"/>
            <a:ext cx="1250116" cy="1370866"/>
          </a:xfrm>
          <a:prstGeom prst="rect">
            <a:avLst/>
          </a:prstGeom>
        </p:spPr>
      </p:pic>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mall Head and Chart">
    <p:spTree>
      <p:nvGrpSpPr>
        <p:cNvPr id="1" name=""/>
        <p:cNvGrpSpPr/>
        <p:nvPr/>
      </p:nvGrpSpPr>
      <p:grpSpPr>
        <a:xfrm>
          <a:off x="0" y="0"/>
          <a:ext cx="0" cy="0"/>
          <a:chOff x="0" y="0"/>
          <a:chExt cx="0" cy="0"/>
        </a:xfrm>
      </p:grpSpPr>
      <p:grpSp>
        <p:nvGrpSpPr>
          <p:cNvPr id="3"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a:xfrm>
            <a:off x="6654404" y="6400800"/>
            <a:ext cx="1269211" cy="294325"/>
          </a:xfrm>
          <a:prstGeom prst="rect">
            <a:avLst/>
          </a:prstGeom>
        </p:spPr>
        <p:txBody>
          <a:bodyPr/>
          <a:lstStyle/>
          <a:p>
            <a:fld id="{793BC21B-894E-AB42-B567-820E81E1B58F}" type="datetimeFigureOut">
              <a:rPr lang="en-US" smtClean="0"/>
              <a:pPr/>
              <a:t>8/19/2014</a:t>
            </a:fld>
            <a:endParaRPr lang="en-US" dirty="0"/>
          </a:p>
        </p:txBody>
      </p:sp>
      <p:sp>
        <p:nvSpPr>
          <p:cNvPr id="5" name="Footer Placeholder 4"/>
          <p:cNvSpPr>
            <a:spLocks noGrp="1"/>
          </p:cNvSpPr>
          <p:nvPr>
            <p:ph type="ftr" sz="quarter" idx="11"/>
          </p:nvPr>
        </p:nvSpPr>
        <p:spPr>
          <a:xfrm>
            <a:off x="4038600" y="6400800"/>
            <a:ext cx="2466093" cy="2943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endParaRPr lang="en-US" dirty="0"/>
          </a:p>
        </p:txBody>
      </p:sp>
    </p:spTree>
  </p:cSld>
  <p:clrMapOvr>
    <a:masterClrMapping/>
  </p:clrMapOvr>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mall Head, Text and Content">
    <p:spTree>
      <p:nvGrpSpPr>
        <p:cNvPr id="1" name=""/>
        <p:cNvGrpSpPr/>
        <p:nvPr/>
      </p:nvGrpSpPr>
      <p:grpSpPr>
        <a:xfrm>
          <a:off x="0" y="0"/>
          <a:ext cx="0" cy="0"/>
          <a:chOff x="0" y="0"/>
          <a:chExt cx="0" cy="0"/>
        </a:xfrm>
      </p:grpSpPr>
      <p:grpSp>
        <p:nvGrpSpPr>
          <p:cNvPr id="3" name="Group 14"/>
          <p:cNvGrpSpPr/>
          <p:nvPr/>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a:xfrm>
            <a:off x="6654404" y="6400800"/>
            <a:ext cx="1269211" cy="294325"/>
          </a:xfrm>
          <a:prstGeom prst="rect">
            <a:avLst/>
          </a:prstGeom>
        </p:spPr>
        <p:txBody>
          <a:bodyPr/>
          <a:lstStyle/>
          <a:p>
            <a:fld id="{793BC21B-894E-AB42-B567-820E81E1B58F}" type="datetimeFigureOut">
              <a:rPr lang="en-US" smtClean="0"/>
              <a:pPr/>
              <a:t>8/19/2014</a:t>
            </a:fld>
            <a:endParaRPr lang="en-US" dirty="0"/>
          </a:p>
        </p:txBody>
      </p:sp>
      <p:sp>
        <p:nvSpPr>
          <p:cNvPr id="5" name="Footer Placeholder 4"/>
          <p:cNvSpPr>
            <a:spLocks noGrp="1"/>
          </p:cNvSpPr>
          <p:nvPr>
            <p:ph type="ftr" sz="quarter" idx="11"/>
          </p:nvPr>
        </p:nvSpPr>
        <p:spPr>
          <a:xfrm>
            <a:off x="4038600" y="6400800"/>
            <a:ext cx="2466093" cy="2943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1" name="Content Placeholder 2"/>
          <p:cNvSpPr>
            <a:spLocks noGrp="1"/>
          </p:cNvSpPr>
          <p:nvPr>
            <p:ph idx="1"/>
          </p:nvPr>
        </p:nvSpPr>
        <p:spPr>
          <a:xfrm>
            <a:off x="3505200" y="990600"/>
            <a:ext cx="5181600" cy="5153025"/>
          </a:xfrm>
        </p:spPr>
        <p:txBody>
          <a:bodyPr/>
          <a:lstStyle>
            <a:lvl1pPr>
              <a:defRPr sz="2400">
                <a:solidFill>
                  <a:schemeClr val="tx1"/>
                </a:solidFill>
              </a:defRPr>
            </a:lvl1pPr>
            <a:lvl2pPr>
              <a:defRPr sz="2000">
                <a:solidFill>
                  <a:schemeClr val="tx1"/>
                </a:solidFill>
              </a:defRPr>
            </a:lvl2pPr>
            <a:lvl3pPr marL="914400" indent="-228600">
              <a:defRPr sz="1800">
                <a:solidFill>
                  <a:schemeClr val="tx1"/>
                </a:solidFill>
              </a:defRPr>
            </a:lvl3pPr>
            <a:lvl4pPr>
              <a:defRPr sz="1600">
                <a:solidFill>
                  <a:schemeClr val="tx1"/>
                </a:solidFill>
              </a:defRPr>
            </a:lvl4pPr>
            <a:lvl5pPr>
              <a:defRPr sz="1400">
                <a:solidFill>
                  <a:schemeClr val="tx1"/>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3"/>
          <p:cNvSpPr>
            <a:spLocks noGrp="1"/>
          </p:cNvSpPr>
          <p:nvPr>
            <p:ph type="body" sz="half" idx="2"/>
          </p:nvPr>
        </p:nvSpPr>
        <p:spPr>
          <a:xfrm>
            <a:off x="457201" y="990600"/>
            <a:ext cx="2667000" cy="5153025"/>
          </a:xfrm>
        </p:spPr>
        <p:txBody>
          <a:bodyPr>
            <a:normAutofit/>
          </a:bodyPr>
          <a:lstStyle>
            <a:lvl1pPr marL="0" indent="0">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654404" y="6400800"/>
            <a:ext cx="1269211" cy="294325"/>
          </a:xfrm>
          <a:prstGeom prst="rect">
            <a:avLst/>
          </a:prstGeom>
        </p:spPr>
        <p:txBody>
          <a:bodyPr/>
          <a:lstStyle/>
          <a:p>
            <a:fld id="{793BC21B-894E-AB42-B567-820E81E1B58F}" type="datetimeFigureOut">
              <a:rPr lang="en-US" smtClean="0"/>
              <a:pPr/>
              <a:t>8/19/2014</a:t>
            </a:fld>
            <a:endParaRPr lang="en-US" dirty="0"/>
          </a:p>
        </p:txBody>
      </p:sp>
      <p:sp>
        <p:nvSpPr>
          <p:cNvPr id="5" name="Footer Placeholder 4"/>
          <p:cNvSpPr>
            <a:spLocks noGrp="1"/>
          </p:cNvSpPr>
          <p:nvPr>
            <p:ph type="ftr" sz="quarter" idx="11"/>
          </p:nvPr>
        </p:nvSpPr>
        <p:spPr>
          <a:xfrm>
            <a:off x="4038600" y="6400800"/>
            <a:ext cx="2466093" cy="2943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Tree>
  </p:cSld>
  <p:clrMapOvr>
    <a:masterClrMapping/>
  </p:clrMapOv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914400" y="3657600"/>
            <a:ext cx="7772400" cy="457200"/>
          </a:xfrm>
          <a:ln>
            <a:noFill/>
          </a:ln>
        </p:spPr>
        <p:txBody>
          <a:bodyPr>
            <a:normAutofit/>
          </a:bodyPr>
          <a:lstStyle>
            <a:lvl1pPr marL="0" indent="0" algn="l">
              <a:buNone/>
              <a:defRPr sz="2000">
                <a:solidFill>
                  <a:srgbClr val="64646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 – One Line</a:t>
            </a:r>
            <a:endParaRPr lang="en-US" dirty="0"/>
          </a:p>
        </p:txBody>
      </p:sp>
      <p:sp>
        <p:nvSpPr>
          <p:cNvPr id="16" name="Text Placeholder 15"/>
          <p:cNvSpPr>
            <a:spLocks noGrp="1"/>
          </p:cNvSpPr>
          <p:nvPr>
            <p:ph type="body" sz="quarter" idx="13" hasCustomPrompt="1"/>
          </p:nvPr>
        </p:nvSpPr>
        <p:spPr>
          <a:xfrm>
            <a:off x="914400" y="4419600"/>
            <a:ext cx="4343400" cy="381000"/>
          </a:xfrm>
          <a:ln>
            <a:noFill/>
          </a:ln>
        </p:spPr>
        <p:txBody>
          <a:bodyPr>
            <a:normAutofit/>
          </a:bodyPr>
          <a:lstStyle>
            <a:lvl1pPr>
              <a:buNone/>
              <a:defRPr sz="1800" baseline="0"/>
            </a:lvl1pPr>
          </a:lstStyle>
          <a:p>
            <a:pPr lvl="0"/>
            <a:r>
              <a:rPr lang="en-US" dirty="0" smtClean="0"/>
              <a:t>First Name Last Name</a:t>
            </a:r>
          </a:p>
        </p:txBody>
      </p:sp>
      <p:sp>
        <p:nvSpPr>
          <p:cNvPr id="22" name="Text Placeholder 15"/>
          <p:cNvSpPr>
            <a:spLocks noGrp="1"/>
          </p:cNvSpPr>
          <p:nvPr>
            <p:ph type="body" sz="quarter" idx="15" hasCustomPrompt="1"/>
          </p:nvPr>
        </p:nvSpPr>
        <p:spPr>
          <a:xfrm>
            <a:off x="914400" y="4800600"/>
            <a:ext cx="4343400" cy="381000"/>
          </a:xfrm>
          <a:ln>
            <a:noFill/>
          </a:ln>
        </p:spPr>
        <p:txBody>
          <a:bodyPr>
            <a:normAutofit/>
          </a:bodyPr>
          <a:lstStyle>
            <a:lvl1pPr>
              <a:buNone/>
              <a:defRPr sz="1800" baseline="0"/>
            </a:lvl1pPr>
          </a:lstStyle>
          <a:p>
            <a:pPr lvl="0"/>
            <a:r>
              <a:rPr lang="en-US" dirty="0" smtClean="0"/>
              <a:t>Job Title, OCLC Research</a:t>
            </a:r>
            <a:endParaRPr lang="en-US" dirty="0"/>
          </a:p>
        </p:txBody>
      </p:sp>
      <p:sp>
        <p:nvSpPr>
          <p:cNvPr id="25" name="Text Placeholder 15"/>
          <p:cNvSpPr>
            <a:spLocks noGrp="1"/>
          </p:cNvSpPr>
          <p:nvPr>
            <p:ph type="body" sz="quarter" idx="17" hasCustomPrompt="1"/>
          </p:nvPr>
        </p:nvSpPr>
        <p:spPr>
          <a:xfrm>
            <a:off x="914400" y="5410200"/>
            <a:ext cx="4343400" cy="304800"/>
          </a:xfrm>
          <a:ln>
            <a:noFill/>
          </a:ln>
        </p:spPr>
        <p:txBody>
          <a:bodyPr>
            <a:normAutofit/>
          </a:bodyPr>
          <a:lstStyle>
            <a:lvl1pPr>
              <a:buNone/>
              <a:defRPr sz="1200" baseline="0"/>
            </a:lvl1pPr>
          </a:lstStyle>
          <a:p>
            <a:pPr lvl="0"/>
            <a:r>
              <a:rPr lang="en-US" dirty="0" smtClean="0"/>
              <a:t>Date</a:t>
            </a:r>
            <a:endParaRPr lang="en-US" dirty="0"/>
          </a:p>
        </p:txBody>
      </p:sp>
      <p:sp>
        <p:nvSpPr>
          <p:cNvPr id="26" name="Text Placeholder 15"/>
          <p:cNvSpPr>
            <a:spLocks noGrp="1"/>
          </p:cNvSpPr>
          <p:nvPr>
            <p:ph type="body" sz="quarter" idx="18" hasCustomPrompt="1"/>
          </p:nvPr>
        </p:nvSpPr>
        <p:spPr>
          <a:xfrm>
            <a:off x="914400" y="5715000"/>
            <a:ext cx="4343400" cy="304800"/>
          </a:xfrm>
          <a:ln>
            <a:noFill/>
          </a:ln>
        </p:spPr>
        <p:txBody>
          <a:bodyPr>
            <a:normAutofit/>
          </a:bodyPr>
          <a:lstStyle>
            <a:lvl1pPr>
              <a:buNone/>
              <a:defRPr sz="1200" baseline="0"/>
            </a:lvl1pPr>
          </a:lstStyle>
          <a:p>
            <a:pPr lvl="0"/>
            <a:r>
              <a:rPr lang="en-US" dirty="0" smtClean="0"/>
              <a:t>Conference Title</a:t>
            </a:r>
            <a:endParaRPr lang="en-US" dirty="0"/>
          </a:p>
        </p:txBody>
      </p:sp>
      <p:sp>
        <p:nvSpPr>
          <p:cNvPr id="27" name="Text Placeholder 15"/>
          <p:cNvSpPr>
            <a:spLocks noGrp="1"/>
          </p:cNvSpPr>
          <p:nvPr>
            <p:ph type="body" sz="quarter" idx="19" hasCustomPrompt="1"/>
          </p:nvPr>
        </p:nvSpPr>
        <p:spPr>
          <a:xfrm>
            <a:off x="914400" y="6019800"/>
            <a:ext cx="4343400" cy="304800"/>
          </a:xfrm>
          <a:ln>
            <a:noFill/>
          </a:ln>
        </p:spPr>
        <p:txBody>
          <a:bodyPr>
            <a:normAutofit/>
          </a:bodyPr>
          <a:lstStyle>
            <a:lvl1pPr>
              <a:buNone/>
              <a:defRPr sz="1200" baseline="0"/>
            </a:lvl1pPr>
          </a:lstStyle>
          <a:p>
            <a:pPr lvl="0"/>
            <a:r>
              <a:rPr lang="en-US" dirty="0" smtClean="0"/>
              <a:t>#</a:t>
            </a:r>
            <a:r>
              <a:rPr lang="en-US" dirty="0" err="1" smtClean="0"/>
              <a:t>hashtag</a:t>
            </a:r>
            <a:endParaRPr lang="en-US" dirty="0"/>
          </a:p>
        </p:txBody>
      </p:sp>
      <p:sp>
        <p:nvSpPr>
          <p:cNvPr id="28" name="Title 27"/>
          <p:cNvSpPr>
            <a:spLocks noGrp="1"/>
          </p:cNvSpPr>
          <p:nvPr>
            <p:ph type="title" hasCustomPrompt="1"/>
          </p:nvPr>
        </p:nvSpPr>
        <p:spPr>
          <a:xfrm>
            <a:off x="914400" y="2514600"/>
            <a:ext cx="7772400" cy="1143000"/>
          </a:xfrm>
        </p:spPr>
        <p:txBody>
          <a:bodyPr/>
          <a:lstStyle>
            <a:lvl1pPr>
              <a:defRPr/>
            </a:lvl1pPr>
          </a:lstStyle>
          <a:p>
            <a:r>
              <a:rPr lang="en-US" dirty="0" smtClean="0"/>
              <a:t>Click to edit Master title style</a:t>
            </a:r>
            <a:br>
              <a:rPr lang="en-US" dirty="0" smtClean="0"/>
            </a:br>
            <a:r>
              <a:rPr lang="en-US" dirty="0" smtClean="0"/>
              <a:t>Up to two lines</a:t>
            </a:r>
            <a:endParaRPr lang="en-US" dirty="0"/>
          </a:p>
        </p:txBody>
      </p:sp>
      <p:pic>
        <p:nvPicPr>
          <p:cNvPr id="10" name="Picture 9"/>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998913" y="720694"/>
            <a:ext cx="1250116" cy="1370866"/>
          </a:xfrm>
          <a:prstGeom prst="rect">
            <a:avLst/>
          </a:prstGeom>
        </p:spPr>
      </p:pic>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Large Head and 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13701" y="1371600"/>
            <a:ext cx="3714751" cy="4143375"/>
          </a:xfrm>
        </p:spPr>
        <p:txBody>
          <a:bodyPr/>
          <a:lstStyle>
            <a:lvl1pPr>
              <a:defRPr sz="2100"/>
            </a:lvl1pPr>
            <a:lvl2pPr>
              <a:defRPr sz="1900"/>
            </a:lvl2pPr>
            <a:lvl3pPr>
              <a:defRPr sz="1700"/>
            </a:lvl3pPr>
            <a:lvl4pPr>
              <a:defRPr sz="1500"/>
            </a:lvl4pPr>
            <a:lvl5pPr>
              <a:defRPr sz="13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14875" y="1371600"/>
            <a:ext cx="3714750" cy="4143375"/>
          </a:xfrm>
        </p:spPr>
        <p:txBody>
          <a:bodyPr/>
          <a:lstStyle>
            <a:lvl1pPr>
              <a:defRPr sz="2100"/>
            </a:lvl1pPr>
            <a:lvl2pPr>
              <a:defRPr sz="1900"/>
            </a:lvl2pPr>
            <a:lvl3pPr>
              <a:defRPr sz="1700"/>
            </a:lvl3pPr>
            <a:lvl4pPr>
              <a:defRPr sz="1500"/>
            </a:lvl4pPr>
            <a:lvl5pPr>
              <a:defRPr sz="13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2" name="Group 14"/>
          <p:cNvGrpSpPr/>
          <p:nvPr userDrawn="1"/>
        </p:nvGrpSpPr>
        <p:grpSpPr>
          <a:xfrm>
            <a:off x="0" y="0"/>
            <a:ext cx="9144000" cy="855144"/>
            <a:chOff x="0" y="0"/>
            <a:chExt cx="9144000" cy="855144"/>
          </a:xfrm>
        </p:grpSpPr>
        <p:sp>
          <p:nvSpPr>
            <p:cNvPr id="10" name="Rounded Rectangle 9"/>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1" name="Isosceles Triangle 10"/>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12" name="Title 1"/>
          <p:cNvSpPr txBox="1">
            <a:spLocks/>
          </p:cNvSpPr>
          <p:nvPr userDrawn="1"/>
        </p:nvSpPr>
        <p:spPr>
          <a:xfrm>
            <a:off x="152400" y="0"/>
            <a:ext cx="8534400" cy="609600"/>
          </a:xfrm>
          <a:prstGeom prst="rect">
            <a:avLst/>
          </a:prstGeom>
        </p:spPr>
        <p:txBody>
          <a:bodyPr vert="horz" wrap="none" lIns="0" tIns="45720" rIns="0" bIns="45720" rtlCol="0" anchor="ctr">
            <a:noAutofit/>
          </a:bodyPr>
          <a:lstStyle>
            <a:lvl1pPr algn="l">
              <a:defRPr sz="2000">
                <a:solidFill>
                  <a:schemeClr val="bg1"/>
                </a:solidFil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mj-lt"/>
              <a:ea typeface="+mj-ea"/>
              <a:cs typeface="Georgia"/>
            </a:endParaRPr>
          </a:p>
        </p:txBody>
      </p:sp>
    </p:spTree>
  </p:cSld>
  <p:clrMapOvr>
    <a:masterClrMapping/>
  </p:clrMapOvr>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Blank with Content Box Grey Logo">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1"/>
            <a:ext cx="8229600" cy="5821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92268B04-BFEB-4233-88D0-3BF23CCF295A}" type="slidenum">
              <a:rPr lang="en-US" smtClean="0"/>
              <a:pPr/>
              <a:t>‹#›</a:t>
            </a:fld>
            <a:endParaRPr lang="en-US"/>
          </a:p>
        </p:txBody>
      </p:sp>
      <p:pic>
        <p:nvPicPr>
          <p:cNvPr id="7" name="Picture 6"/>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57200" y="6358484"/>
            <a:ext cx="1676400" cy="346275"/>
          </a:xfrm>
          <a:prstGeom prst="rect">
            <a:avLst/>
          </a:prstGeom>
        </p:spPr>
      </p:pic>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0"/>
            <a:ext cx="9144000" cy="6248400"/>
          </a:xfrm>
          <a:prstGeom prst="rect">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4" name="Date Placeholder 3"/>
          <p:cNvSpPr>
            <a:spLocks noGrp="1"/>
          </p:cNvSpPr>
          <p:nvPr>
            <p:ph type="dt" sz="half" idx="10"/>
          </p:nvPr>
        </p:nvSpPr>
        <p:spPr/>
        <p:txBody>
          <a:bodyPr/>
          <a:lstStyle/>
          <a:p>
            <a:fld id="{793BC21B-894E-AB42-B567-820E81E1B58F}" type="datetimeFigureOut">
              <a:rPr lang="en-US" smtClean="0"/>
              <a:pPr/>
              <a:t>8/19/2014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14" name="Title 1"/>
          <p:cNvSpPr>
            <a:spLocks noGrp="1"/>
          </p:cNvSpPr>
          <p:nvPr>
            <p:ph type="ctrTitle"/>
          </p:nvPr>
        </p:nvSpPr>
        <p:spPr>
          <a:xfrm>
            <a:off x="685800" y="1523999"/>
            <a:ext cx="7772400" cy="2732725"/>
          </a:xfrm>
        </p:spPr>
        <p:txBody>
          <a:bodyPr wrap="square" tIns="0" bIns="0" anchor="t">
            <a:normAutofit/>
          </a:bodyPr>
          <a:lstStyle>
            <a:lvl1pPr algn="l">
              <a:defRPr sz="6000">
                <a:solidFill>
                  <a:schemeClr val="bg1"/>
                </a:solidFill>
              </a:defRPr>
            </a:lvl1pPr>
          </a:lstStyle>
          <a:p>
            <a:r>
              <a:rPr lang="en-US" smtClean="0"/>
              <a:t>Click to edit Master title style</a:t>
            </a:r>
            <a:endParaRPr lang="en-US" dirty="0"/>
          </a:p>
        </p:txBody>
      </p:sp>
      <p:sp>
        <p:nvSpPr>
          <p:cNvPr id="15" name="Subtitle 2"/>
          <p:cNvSpPr>
            <a:spLocks noGrp="1"/>
          </p:cNvSpPr>
          <p:nvPr>
            <p:ph type="subTitle" idx="1"/>
          </p:nvPr>
        </p:nvSpPr>
        <p:spPr>
          <a:xfrm>
            <a:off x="685800" y="990216"/>
            <a:ext cx="7772400" cy="533784"/>
          </a:xfrm>
        </p:spPr>
        <p:txBody>
          <a:bodyPr anchor="t">
            <a:normAutofit/>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6" name="Text Placeholder 15"/>
          <p:cNvSpPr>
            <a:spLocks noGrp="1"/>
          </p:cNvSpPr>
          <p:nvPr>
            <p:ph type="body" sz="quarter" idx="14" hasCustomPrompt="1"/>
          </p:nvPr>
        </p:nvSpPr>
        <p:spPr>
          <a:xfrm>
            <a:off x="685800" y="245651"/>
            <a:ext cx="8153400" cy="491741"/>
          </a:xfrm>
        </p:spPr>
        <p:txBody>
          <a:bodyPr>
            <a:normAutofit/>
          </a:bodyPr>
          <a:lstStyle>
            <a:lvl1pPr marL="0" indent="0" algn="r">
              <a:spcBef>
                <a:spcPts val="1200"/>
              </a:spcBef>
              <a:buNone/>
              <a:defRPr sz="1400" baseline="0">
                <a:solidFill>
                  <a:srgbClr val="FFFFFF"/>
                </a:solidFill>
              </a:defRPr>
            </a:lvl1pPr>
          </a:lstStyle>
          <a:p>
            <a:r>
              <a:rPr lang="en-US" dirty="0" smtClean="0">
                <a:solidFill>
                  <a:schemeClr val="tx1">
                    <a:lumMod val="65000"/>
                    <a:lumOff val="35000"/>
                  </a:schemeClr>
                </a:solidFill>
                <a:latin typeface="Arial"/>
                <a:cs typeface="Arial"/>
              </a:rPr>
              <a:t>Venue or location, date</a:t>
            </a:r>
            <a:br>
              <a:rPr lang="en-US" dirty="0" smtClean="0">
                <a:solidFill>
                  <a:schemeClr val="tx1">
                    <a:lumMod val="65000"/>
                    <a:lumOff val="35000"/>
                  </a:schemeClr>
                </a:solidFill>
                <a:latin typeface="Arial"/>
                <a:cs typeface="Arial"/>
              </a:rPr>
            </a:br>
            <a:r>
              <a:rPr lang="en-US" dirty="0" smtClean="0">
                <a:solidFill>
                  <a:schemeClr val="tx1">
                    <a:lumMod val="65000"/>
                    <a:lumOff val="35000"/>
                  </a:schemeClr>
                </a:solidFill>
                <a:latin typeface="Arial"/>
                <a:cs typeface="Arial"/>
              </a:rPr>
              <a:t>Twitter </a:t>
            </a:r>
            <a:r>
              <a:rPr lang="en-US" dirty="0" err="1" smtClean="0">
                <a:solidFill>
                  <a:schemeClr val="tx1">
                    <a:lumMod val="65000"/>
                    <a:lumOff val="35000"/>
                  </a:schemeClr>
                </a:solidFill>
                <a:latin typeface="Arial"/>
                <a:cs typeface="Arial"/>
              </a:rPr>
              <a:t>hashtag</a:t>
            </a:r>
            <a:endParaRPr lang="en-US" dirty="0" smtClean="0">
              <a:solidFill>
                <a:schemeClr val="tx1">
                  <a:lumMod val="65000"/>
                  <a:lumOff val="35000"/>
                </a:schemeClr>
              </a:solidFill>
              <a:latin typeface="Arial"/>
              <a:cs typeface="Arial"/>
            </a:endParaRPr>
          </a:p>
          <a:p>
            <a:pPr lvl="0"/>
            <a:endParaRPr lang="en-US" dirty="0"/>
          </a:p>
        </p:txBody>
      </p:sp>
      <p:sp>
        <p:nvSpPr>
          <p:cNvPr id="17" name="Text Placeholder 15"/>
          <p:cNvSpPr>
            <a:spLocks noGrp="1"/>
          </p:cNvSpPr>
          <p:nvPr>
            <p:ph type="body" sz="quarter" idx="13" hasCustomPrompt="1"/>
          </p:nvPr>
        </p:nvSpPr>
        <p:spPr>
          <a:xfrm>
            <a:off x="685800" y="4256725"/>
            <a:ext cx="3693697" cy="457200"/>
          </a:xfrm>
        </p:spPr>
        <p:txBody>
          <a:bodyPr>
            <a:normAutofit/>
          </a:bodyPr>
          <a:lstStyle>
            <a:lvl1pPr marL="0" indent="0">
              <a:spcBef>
                <a:spcPts val="1200"/>
              </a:spcBef>
              <a:buNone/>
              <a:defRPr sz="2000">
                <a:solidFill>
                  <a:schemeClr val="bg1"/>
                </a:solidFill>
              </a:defRPr>
            </a:lvl1pPr>
          </a:lstStyle>
          <a:p>
            <a:r>
              <a:rPr lang="en-US" dirty="0" smtClean="0">
                <a:solidFill>
                  <a:schemeClr val="tx1">
                    <a:lumMod val="65000"/>
                    <a:lumOff val="35000"/>
                  </a:schemeClr>
                </a:solidFill>
                <a:latin typeface="Arial"/>
                <a:cs typeface="Arial"/>
              </a:rPr>
              <a:t>Presenter name</a:t>
            </a:r>
            <a:endParaRPr lang="en-US" dirty="0"/>
          </a:p>
        </p:txBody>
      </p:sp>
      <p:sp>
        <p:nvSpPr>
          <p:cNvPr id="18" name="Text Placeholder 15"/>
          <p:cNvSpPr>
            <a:spLocks noGrp="1"/>
          </p:cNvSpPr>
          <p:nvPr>
            <p:ph type="body" sz="quarter" idx="15" hasCustomPrompt="1"/>
          </p:nvPr>
        </p:nvSpPr>
        <p:spPr>
          <a:xfrm>
            <a:off x="685800" y="4713925"/>
            <a:ext cx="3693697" cy="1305875"/>
          </a:xfrm>
        </p:spPr>
        <p:txBody>
          <a:bodyPr>
            <a:normAutofit/>
          </a:bodyPr>
          <a:lstStyle>
            <a:lvl1pPr marL="0" indent="0">
              <a:spcBef>
                <a:spcPts val="1200"/>
              </a:spcBef>
              <a:buNone/>
              <a:defRPr sz="1400">
                <a:solidFill>
                  <a:schemeClr val="bg1"/>
                </a:solidFill>
              </a:defRPr>
            </a:lvl1pPr>
          </a:lstStyle>
          <a:p>
            <a:r>
              <a:rPr lang="en-US" dirty="0" smtClean="0">
                <a:solidFill>
                  <a:schemeClr val="tx1">
                    <a:lumMod val="65000"/>
                    <a:lumOff val="35000"/>
                  </a:schemeClr>
                </a:solidFill>
                <a:latin typeface="Arial"/>
                <a:cs typeface="Arial"/>
              </a:rPr>
              <a:t>Title</a:t>
            </a:r>
            <a:br>
              <a:rPr lang="en-US" dirty="0" smtClean="0">
                <a:solidFill>
                  <a:schemeClr val="tx1">
                    <a:lumMod val="65000"/>
                    <a:lumOff val="35000"/>
                  </a:schemeClr>
                </a:solidFill>
                <a:latin typeface="Arial"/>
                <a:cs typeface="Arial"/>
              </a:rPr>
            </a:br>
            <a:r>
              <a:rPr lang="en-US" dirty="0" smtClean="0">
                <a:solidFill>
                  <a:schemeClr val="tx1">
                    <a:lumMod val="65000"/>
                    <a:lumOff val="35000"/>
                  </a:schemeClr>
                </a:solidFill>
                <a:latin typeface="Arial"/>
                <a:cs typeface="Arial"/>
              </a:rPr>
              <a:t>Organization</a:t>
            </a:r>
          </a:p>
          <a:p>
            <a:r>
              <a:rPr lang="en-US" dirty="0" smtClean="0">
                <a:solidFill>
                  <a:schemeClr val="tx1">
                    <a:lumMod val="65000"/>
                    <a:lumOff val="35000"/>
                  </a:schemeClr>
                </a:solidFill>
                <a:latin typeface="Arial"/>
                <a:cs typeface="Arial"/>
              </a:rPr>
              <a:t>Presenter’s Twitter</a:t>
            </a:r>
            <a:r>
              <a:rPr lang="en-US" baseline="0" dirty="0" smtClean="0">
                <a:solidFill>
                  <a:schemeClr val="tx1">
                    <a:lumMod val="65000"/>
                    <a:lumOff val="35000"/>
                  </a:schemeClr>
                </a:solidFill>
                <a:latin typeface="Arial"/>
                <a:cs typeface="Arial"/>
              </a:rPr>
              <a:t> ID or other info</a:t>
            </a:r>
          </a:p>
        </p:txBody>
      </p:sp>
      <p:pic>
        <p:nvPicPr>
          <p:cNvPr id="19" name="Picture 18" descr="oclclogo-rings-transparent.png"/>
          <p:cNvPicPr>
            <a:picLocks noChangeAspect="1"/>
          </p:cNvPicPr>
          <p:nvPr userDrawn="1"/>
        </p:nvPicPr>
        <p:blipFill>
          <a:blip r:embed="rId2" cstate="print">
            <a:alphaModFix amt="30000"/>
          </a:blip>
          <a:srcRect b="8763"/>
          <a:stretch>
            <a:fillRect/>
          </a:stretch>
        </p:blipFill>
        <p:spPr>
          <a:xfrm>
            <a:off x="5325434" y="2853375"/>
            <a:ext cx="3513766" cy="3395025"/>
          </a:xfrm>
          <a:prstGeom prst="rect">
            <a:avLst/>
          </a:prstGeom>
        </p:spPr>
      </p:pic>
    </p:spTree>
  </p:cSld>
  <p:clrMapOvr>
    <a:masterClrMapping/>
  </p:clrMapOvr>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Title">
    <p:spTree>
      <p:nvGrpSpPr>
        <p:cNvPr id="1" name=""/>
        <p:cNvGrpSpPr/>
        <p:nvPr/>
      </p:nvGrpSpPr>
      <p:grpSpPr>
        <a:xfrm>
          <a:off x="0" y="0"/>
          <a:ext cx="0" cy="0"/>
          <a:chOff x="0" y="0"/>
          <a:chExt cx="0" cy="0"/>
        </a:xfrm>
      </p:grpSpPr>
      <p:sp>
        <p:nvSpPr>
          <p:cNvPr id="7" name="Rectangle 6"/>
          <p:cNvSpPr/>
          <p:nvPr userDrawn="1"/>
        </p:nvSpPr>
        <p:spPr>
          <a:xfrm>
            <a:off x="0" y="0"/>
            <a:ext cx="9144000" cy="6248400"/>
          </a:xfrm>
          <a:prstGeom prst="rect">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2" name="Title 1"/>
          <p:cNvSpPr>
            <a:spLocks noGrp="1"/>
          </p:cNvSpPr>
          <p:nvPr>
            <p:ph type="title"/>
          </p:nvPr>
        </p:nvSpPr>
        <p:spPr>
          <a:xfrm>
            <a:off x="722313" y="2057400"/>
            <a:ext cx="7772400" cy="3352800"/>
          </a:xfrm>
        </p:spPr>
        <p:txBody>
          <a:bodyPr anchor="t">
            <a:normAutofit/>
          </a:bodyPr>
          <a:lstStyle>
            <a:lvl1pPr algn="l">
              <a:defRPr sz="6600" b="0" cap="none">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5572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3BC21B-894E-AB42-B567-820E81E1B58F}" type="datetimeFigureOut">
              <a:rPr lang="en-US" smtClean="0"/>
              <a:pPr/>
              <a:t>8/19/2014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Tree>
  </p:cSld>
  <p:clrMapOvr>
    <a:masterClrMapping/>
  </p:clrMapOvr>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CC BY Section Blue">
    <p:spTree>
      <p:nvGrpSpPr>
        <p:cNvPr id="1" name=""/>
        <p:cNvGrpSpPr/>
        <p:nvPr/>
      </p:nvGrpSpPr>
      <p:grpSpPr>
        <a:xfrm>
          <a:off x="0" y="0"/>
          <a:ext cx="0" cy="0"/>
          <a:chOff x="0" y="0"/>
          <a:chExt cx="0" cy="0"/>
        </a:xfrm>
      </p:grpSpPr>
      <p:sp>
        <p:nvSpPr>
          <p:cNvPr id="7" name="Rectangle 6"/>
          <p:cNvSpPr/>
          <p:nvPr userDrawn="1"/>
        </p:nvSpPr>
        <p:spPr>
          <a:xfrm>
            <a:off x="0" y="0"/>
            <a:ext cx="9144000" cy="6248400"/>
          </a:xfrm>
          <a:prstGeom prst="rect">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2" name="Title 1"/>
          <p:cNvSpPr>
            <a:spLocks noGrp="1"/>
          </p:cNvSpPr>
          <p:nvPr>
            <p:ph type="title"/>
          </p:nvPr>
        </p:nvSpPr>
        <p:spPr>
          <a:xfrm>
            <a:off x="722313" y="2057400"/>
            <a:ext cx="7772400" cy="3352800"/>
          </a:xfrm>
        </p:spPr>
        <p:txBody>
          <a:bodyPr anchor="t">
            <a:normAutofit/>
          </a:bodyPr>
          <a:lstStyle>
            <a:lvl1pPr algn="l">
              <a:defRPr sz="6600" b="0" cap="none">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5572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8" name="Picture 1" descr="image003"/>
          <p:cNvPicPr>
            <a:picLocks noChangeAspect="1" noChangeArrowheads="1"/>
          </p:cNvPicPr>
          <p:nvPr userDrawn="1"/>
        </p:nvPicPr>
        <p:blipFill>
          <a:blip r:embed="rId2" cstate="print"/>
          <a:srcRect/>
          <a:stretch>
            <a:fillRect/>
          </a:stretch>
        </p:blipFill>
        <p:spPr bwMode="auto">
          <a:xfrm>
            <a:off x="7391400" y="6324600"/>
            <a:ext cx="1310640" cy="457200"/>
          </a:xfrm>
          <a:prstGeom prst="rect">
            <a:avLst/>
          </a:prstGeom>
          <a:noFill/>
          <a:ln w="9525">
            <a:noFill/>
            <a:miter lim="800000"/>
            <a:headEnd/>
            <a:tailEnd/>
          </a:ln>
        </p:spPr>
      </p:pic>
      <p:sp>
        <p:nvSpPr>
          <p:cNvPr id="10" name="TextBox 9"/>
          <p:cNvSpPr txBox="1"/>
          <p:nvPr userDrawn="1"/>
        </p:nvSpPr>
        <p:spPr>
          <a:xfrm>
            <a:off x="2667000" y="6349425"/>
            <a:ext cx="46482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dirty="0" smtClean="0">
                <a:solidFill>
                  <a:schemeClr val="tx1"/>
                </a:solidFill>
                <a:latin typeface="+mj-lt"/>
                <a:ea typeface="Open Sans" pitchFamily="34" charset="0"/>
                <a:cs typeface="Open Sans" pitchFamily="34" charset="0"/>
              </a:rPr>
              <a:t>©2013 OCLC.</a:t>
            </a:r>
            <a:r>
              <a:rPr lang="en-US" sz="800" kern="1200" baseline="0" dirty="0" smtClean="0">
                <a:solidFill>
                  <a:schemeClr val="tx1"/>
                </a:solidFill>
                <a:latin typeface="+mj-lt"/>
                <a:ea typeface="Open Sans" pitchFamily="34" charset="0"/>
                <a:cs typeface="Open Sans" pitchFamily="34" charset="0"/>
              </a:rPr>
              <a:t> </a:t>
            </a:r>
            <a:r>
              <a:rPr lang="en-US" sz="800" dirty="0" smtClean="0">
                <a:solidFill>
                  <a:schemeClr val="tx1"/>
                </a:solidFill>
                <a:latin typeface="+mj-lt"/>
                <a:ea typeface="Open Sans" pitchFamily="34" charset="0"/>
                <a:cs typeface="Open Sans" pitchFamily="34" charset="0"/>
              </a:rPr>
              <a:t>This work is licensed</a:t>
            </a:r>
            <a:r>
              <a:rPr lang="en-US" sz="800" baseline="0" dirty="0" smtClean="0">
                <a:solidFill>
                  <a:schemeClr val="tx1"/>
                </a:solidFill>
                <a:latin typeface="+mj-lt"/>
                <a:ea typeface="Open Sans" pitchFamily="34" charset="0"/>
                <a:cs typeface="Open Sans" pitchFamily="34" charset="0"/>
              </a:rPr>
              <a:t> under a Creative Commons Attribution 3.0 </a:t>
            </a:r>
            <a:r>
              <a:rPr lang="en-US" sz="800" baseline="0" dirty="0" err="1" smtClean="0">
                <a:solidFill>
                  <a:schemeClr val="tx1"/>
                </a:solidFill>
                <a:latin typeface="+mj-lt"/>
                <a:ea typeface="Open Sans" pitchFamily="34" charset="0"/>
                <a:cs typeface="Open Sans" pitchFamily="34" charset="0"/>
              </a:rPr>
              <a:t>Unported</a:t>
            </a:r>
            <a:r>
              <a:rPr lang="en-US" sz="800" baseline="0" dirty="0" smtClean="0">
                <a:solidFill>
                  <a:schemeClr val="tx1"/>
                </a:solidFill>
                <a:latin typeface="+mj-lt"/>
                <a:ea typeface="Open Sans" pitchFamily="34" charset="0"/>
                <a:cs typeface="Open Sans" pitchFamily="34" charset="0"/>
              </a:rPr>
              <a:t> License. </a:t>
            </a:r>
            <a:r>
              <a:rPr lang="en-US" sz="800" kern="1200" dirty="0" smtClean="0">
                <a:solidFill>
                  <a:schemeClr val="tx1"/>
                </a:solidFill>
                <a:latin typeface="+mj-lt"/>
                <a:ea typeface="Open Sans" charset="0"/>
                <a:cs typeface="Open Sans" charset="0"/>
              </a:rPr>
              <a:t>Suggested attribution: “This work uses content from [presentation title] © OCLC, used under a Creative Commons Attribution license:  </a:t>
            </a:r>
            <a:r>
              <a:rPr lang="en-US" sz="800" u="sng" kern="1200" dirty="0" smtClean="0">
                <a:solidFill>
                  <a:schemeClr val="tx1"/>
                </a:solidFill>
                <a:latin typeface="+mj-lt"/>
                <a:ea typeface="Open Sans" charset="0"/>
                <a:cs typeface="Open Sans" charset="0"/>
                <a:hlinkClick r:id="rId3"/>
              </a:rPr>
              <a:t>http</a:t>
            </a:r>
            <a:r>
              <a:rPr lang="en-US" sz="800" u="sng" kern="1200" dirty="0" smtClean="0">
                <a:solidFill>
                  <a:schemeClr val="bg1"/>
                </a:solidFill>
                <a:latin typeface="+mj-lt"/>
                <a:ea typeface="Open Sans" charset="0"/>
                <a:cs typeface="Open Sans" charset="0"/>
                <a:hlinkClick r:id="rId3"/>
              </a:rPr>
              <a:t>://</a:t>
            </a:r>
            <a:r>
              <a:rPr lang="en-US" sz="800" u="sng" kern="1200" dirty="0" smtClean="0">
                <a:solidFill>
                  <a:schemeClr val="tx1"/>
                </a:solidFill>
                <a:latin typeface="+mj-lt"/>
                <a:ea typeface="Open Sans" charset="0"/>
                <a:cs typeface="Open Sans" charset="0"/>
                <a:hlinkClick r:id="rId3"/>
              </a:rPr>
              <a:t>creativecommons.org/licenses/by/3.0/</a:t>
            </a:r>
            <a:r>
              <a:rPr lang="en-US" sz="800" kern="1200" dirty="0" smtClean="0">
                <a:solidFill>
                  <a:schemeClr val="tx1"/>
                </a:solidFill>
                <a:latin typeface="+mj-lt"/>
                <a:ea typeface="Open Sans" charset="0"/>
                <a:cs typeface="Open Sans" charset="0"/>
                <a:hlinkClick r:id="rId3"/>
              </a:rPr>
              <a:t>” </a:t>
            </a:r>
            <a:endParaRPr lang="en-US" sz="800" dirty="0" smtClean="0">
              <a:solidFill>
                <a:schemeClr val="tx1"/>
              </a:solidFill>
              <a:latin typeface="+mj-lt"/>
              <a:ea typeface="Open Sans" pitchFamily="34" charset="0"/>
              <a:cs typeface="Open Sans" pitchFamily="34" charset="0"/>
            </a:endParaRPr>
          </a:p>
        </p:txBody>
      </p:sp>
    </p:spTree>
  </p:cSld>
  <p:clrMapOvr>
    <a:masterClrMapping/>
  </p:clrMapOvr>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Large Head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4221163"/>
          </a:xfrm>
        </p:spPr>
        <p:txBody>
          <a:bodyPr/>
          <a:lstStyle>
            <a:lvl1pPr>
              <a:defRPr sz="2800"/>
            </a:lvl1pPr>
            <a:lvl2pPr>
              <a:defRPr sz="2400"/>
            </a:lvl2pPr>
            <a:lvl3pPr>
              <a:defRPr sz="2000"/>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pPr/>
              <a:t>8/19/2014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grpSp>
        <p:nvGrpSpPr>
          <p:cNvPr id="7" name="Group 7"/>
          <p:cNvGrpSpPr/>
          <p:nvPr userDrawn="1"/>
        </p:nvGrpSpPr>
        <p:grpSpPr>
          <a:xfrm>
            <a:off x="0" y="0"/>
            <a:ext cx="9144000" cy="1759220"/>
            <a:chOff x="228600" y="228600"/>
            <a:chExt cx="9144000" cy="1759220"/>
          </a:xfrm>
          <a:solidFill>
            <a:srgbClr val="195A88"/>
          </a:solidFill>
        </p:grpSpPr>
        <p:sp>
          <p:nvSpPr>
            <p:cNvPr id="9" name="Rounded Rectangle 8"/>
            <p:cNvSpPr/>
            <p:nvPr userDrawn="1"/>
          </p:nvSpPr>
          <p:spPr>
            <a:xfrm>
              <a:off x="228600" y="228600"/>
              <a:ext cx="9144000" cy="15240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Isosceles Triangle 9"/>
            <p:cNvSpPr/>
            <p:nvPr userDrawn="1"/>
          </p:nvSpPr>
          <p:spPr>
            <a:xfrm rot="10800000">
              <a:off x="942302" y="1731952"/>
              <a:ext cx="505498" cy="255868"/>
            </a:xfrm>
            <a:prstGeom prs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2" name="Title 1"/>
          <p:cNvSpPr>
            <a:spLocks noGrp="1"/>
          </p:cNvSpPr>
          <p:nvPr>
            <p:ph type="title"/>
          </p:nvPr>
        </p:nvSpPr>
        <p:spPr/>
        <p:txBody>
          <a:bodyPr wrap="none"/>
          <a:lstStyle>
            <a:lvl1pPr algn="l">
              <a:defRPr>
                <a:solidFill>
                  <a:schemeClr val="bg1"/>
                </a:solidFill>
              </a:defRPr>
            </a:lvl1pPr>
          </a:lstStyle>
          <a:p>
            <a:r>
              <a:rPr lang="en-US" smtClean="0"/>
              <a:t>Click to edit Master title style</a:t>
            </a:r>
            <a:endParaRPr lang="en-US" dirty="0"/>
          </a:p>
        </p:txBody>
      </p:sp>
    </p:spTree>
  </p:cSld>
  <p:clrMapOvr>
    <a:masterClrMapping/>
  </p:clrMapOvr>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rge Head, Kicker and Content">
    <p:spTree>
      <p:nvGrpSpPr>
        <p:cNvPr id="1" name=""/>
        <p:cNvGrpSpPr/>
        <p:nvPr/>
      </p:nvGrpSpPr>
      <p:grpSpPr>
        <a:xfrm>
          <a:off x="0" y="0"/>
          <a:ext cx="0" cy="0"/>
          <a:chOff x="0" y="0"/>
          <a:chExt cx="0" cy="0"/>
        </a:xfrm>
      </p:grpSpPr>
      <p:grpSp>
        <p:nvGrpSpPr>
          <p:cNvPr id="7" name="Group 7"/>
          <p:cNvGrpSpPr/>
          <p:nvPr userDrawn="1"/>
        </p:nvGrpSpPr>
        <p:grpSpPr>
          <a:xfrm>
            <a:off x="0" y="0"/>
            <a:ext cx="9144000" cy="1759220"/>
            <a:chOff x="228600" y="228600"/>
            <a:chExt cx="9144000" cy="1759220"/>
          </a:xfrm>
          <a:solidFill>
            <a:srgbClr val="195A88"/>
          </a:solidFill>
        </p:grpSpPr>
        <p:sp>
          <p:nvSpPr>
            <p:cNvPr id="13" name="Rounded Rectangle 12"/>
            <p:cNvSpPr/>
            <p:nvPr userDrawn="1"/>
          </p:nvSpPr>
          <p:spPr>
            <a:xfrm>
              <a:off x="228600" y="228600"/>
              <a:ext cx="9144000" cy="15240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Isosceles Triangle 13"/>
            <p:cNvSpPr/>
            <p:nvPr userDrawn="1"/>
          </p:nvSpPr>
          <p:spPr>
            <a:xfrm rot="10800000">
              <a:off x="942302" y="1731952"/>
              <a:ext cx="505498" cy="255868"/>
            </a:xfrm>
            <a:prstGeom prs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3" name="Content Placeholder 2"/>
          <p:cNvSpPr>
            <a:spLocks noGrp="1"/>
          </p:cNvSpPr>
          <p:nvPr>
            <p:ph idx="1"/>
          </p:nvPr>
        </p:nvSpPr>
        <p:spPr>
          <a:xfrm>
            <a:off x="457200" y="1905000"/>
            <a:ext cx="8229600" cy="4221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pPr/>
              <a:t>8/19/2014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457200" y="533400"/>
            <a:ext cx="8229600" cy="762000"/>
          </a:xfrm>
        </p:spPr>
        <p:txBody>
          <a:bodyPr wrap="none"/>
          <a:lstStyle>
            <a:lvl1pPr algn="l">
              <a:defRPr>
                <a:solidFill>
                  <a:schemeClr val="bg1"/>
                </a:solidFill>
              </a:defRPr>
            </a:lvl1pPr>
          </a:lstStyle>
          <a:p>
            <a:r>
              <a:rPr lang="en-US" smtClean="0"/>
              <a:t>Click to edit Master title style</a:t>
            </a:r>
            <a:endParaRPr lang="en-US" dirty="0"/>
          </a:p>
        </p:txBody>
      </p:sp>
      <p:sp>
        <p:nvSpPr>
          <p:cNvPr id="12" name="Text Placeholder 11"/>
          <p:cNvSpPr>
            <a:spLocks noGrp="1"/>
          </p:cNvSpPr>
          <p:nvPr>
            <p:ph type="body" sz="quarter" idx="13" hasCustomPrompt="1"/>
          </p:nvPr>
        </p:nvSpPr>
        <p:spPr>
          <a:xfrm>
            <a:off x="457199" y="152400"/>
            <a:ext cx="8229599" cy="304800"/>
          </a:xfrm>
        </p:spPr>
        <p:txBody>
          <a:bodyPr tIns="0" bIns="0" anchor="t">
            <a:noAutofit/>
          </a:bodyPr>
          <a:lstStyle>
            <a:lvl1pPr>
              <a:buNone/>
              <a:defRPr sz="1800">
                <a:solidFill>
                  <a:srgbClr val="CDE5F6"/>
                </a:solidFill>
              </a:defRPr>
            </a:lvl1pPr>
          </a:lstStyle>
          <a:p>
            <a:pPr lvl="0"/>
            <a:r>
              <a:rPr lang="en-US" dirty="0" smtClean="0"/>
              <a:t>Edit kicker</a:t>
            </a:r>
            <a:endParaRPr lang="en-US" dirty="0"/>
          </a:p>
        </p:txBody>
      </p:sp>
    </p:spTree>
  </p:cSld>
  <p:clrMapOvr>
    <a:masterClrMapping/>
  </p:clrMapOvr>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rge Head and Two Content">
    <p:spTree>
      <p:nvGrpSpPr>
        <p:cNvPr id="1" name=""/>
        <p:cNvGrpSpPr/>
        <p:nvPr/>
      </p:nvGrpSpPr>
      <p:grpSpPr>
        <a:xfrm>
          <a:off x="0" y="0"/>
          <a:ext cx="0" cy="0"/>
          <a:chOff x="0" y="0"/>
          <a:chExt cx="0" cy="0"/>
        </a:xfrm>
      </p:grpSpPr>
      <p:grpSp>
        <p:nvGrpSpPr>
          <p:cNvPr id="2" name="Group 7"/>
          <p:cNvGrpSpPr/>
          <p:nvPr userDrawn="1"/>
        </p:nvGrpSpPr>
        <p:grpSpPr>
          <a:xfrm>
            <a:off x="0" y="0"/>
            <a:ext cx="9144000" cy="1759220"/>
            <a:chOff x="228600" y="228600"/>
            <a:chExt cx="9144000" cy="1759220"/>
          </a:xfrm>
          <a:solidFill>
            <a:srgbClr val="195A88"/>
          </a:solidFill>
        </p:grpSpPr>
        <p:sp>
          <p:nvSpPr>
            <p:cNvPr id="6" name="Rounded Rectangle 5"/>
            <p:cNvSpPr/>
            <p:nvPr userDrawn="1"/>
          </p:nvSpPr>
          <p:spPr>
            <a:xfrm>
              <a:off x="228600" y="228600"/>
              <a:ext cx="9144000" cy="15240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Isosceles Triangle 6"/>
            <p:cNvSpPr/>
            <p:nvPr userDrawn="1"/>
          </p:nvSpPr>
          <p:spPr>
            <a:xfrm rot="10800000">
              <a:off x="942302" y="1731952"/>
              <a:ext cx="505498" cy="255868"/>
            </a:xfrm>
            <a:prstGeom prs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3" name="Content Placeholder 2"/>
          <p:cNvSpPr>
            <a:spLocks noGrp="1"/>
          </p:cNvSpPr>
          <p:nvPr>
            <p:ph sz="half" idx="1"/>
          </p:nvPr>
        </p:nvSpPr>
        <p:spPr>
          <a:xfrm>
            <a:off x="714375" y="2000250"/>
            <a:ext cx="3714751" cy="4143375"/>
          </a:xfrm>
        </p:spPr>
        <p:txBody>
          <a:bodyPr/>
          <a:lstStyle>
            <a:lvl1pPr>
              <a:defRPr sz="2100"/>
            </a:lvl1pPr>
            <a:lvl2pPr>
              <a:defRPr sz="1900"/>
            </a:lvl2pPr>
            <a:lvl3pPr>
              <a:defRPr sz="1700"/>
            </a:lvl3pPr>
            <a:lvl4pPr>
              <a:defRPr sz="1500"/>
            </a:lvl4pPr>
            <a:lvl5pPr>
              <a:defRPr sz="13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14875" y="2000250"/>
            <a:ext cx="3714750" cy="4143375"/>
          </a:xfrm>
        </p:spPr>
        <p:txBody>
          <a:bodyPr/>
          <a:lstStyle>
            <a:lvl1pPr>
              <a:defRPr sz="2100"/>
            </a:lvl1pPr>
            <a:lvl2pPr>
              <a:defRPr sz="1900"/>
            </a:lvl2pPr>
            <a:lvl3pPr>
              <a:defRPr sz="1700"/>
            </a:lvl3pPr>
            <a:lvl4pPr>
              <a:defRPr sz="1500"/>
            </a:lvl4pPr>
            <a:lvl5pPr>
              <a:defRPr sz="13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1"/>
          <p:cNvSpPr>
            <a:spLocks noGrp="1"/>
          </p:cNvSpPr>
          <p:nvPr>
            <p:ph type="title"/>
          </p:nvPr>
        </p:nvSpPr>
        <p:spPr>
          <a:xfrm>
            <a:off x="457200" y="381000"/>
            <a:ext cx="8229600" cy="914400"/>
          </a:xfrm>
        </p:spPr>
        <p:txBody>
          <a:bodyPr wrap="none"/>
          <a:lstStyle>
            <a:lvl1pPr algn="l">
              <a:defRPr>
                <a:solidFill>
                  <a:schemeClr val="bg1"/>
                </a:solidFill>
              </a:defRPr>
            </a:lvl1pPr>
          </a:lstStyle>
          <a:p>
            <a:r>
              <a:rPr lang="en-US" smtClean="0"/>
              <a:t>Click to edit Master title style</a:t>
            </a:r>
            <a:endParaRPr lang="en-US" dirty="0"/>
          </a:p>
        </p:txBody>
      </p:sp>
    </p:spTree>
  </p:cSld>
  <p:clrMapOvr>
    <a:masterClrMapping/>
  </p:clrMapOvr>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arge Head, Person Photo and Info">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93BC21B-894E-AB42-B567-820E81E1B58F}" type="datetimeFigureOut">
              <a:rPr lang="en-US" smtClean="0"/>
              <a:pPr/>
              <a:t>8/19/2014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a:p>
        </p:txBody>
      </p:sp>
      <p:grpSp>
        <p:nvGrpSpPr>
          <p:cNvPr id="3" name="Group 7"/>
          <p:cNvGrpSpPr/>
          <p:nvPr/>
        </p:nvGrpSpPr>
        <p:grpSpPr>
          <a:xfrm>
            <a:off x="0" y="0"/>
            <a:ext cx="9144000" cy="1759220"/>
            <a:chOff x="228600" y="228600"/>
            <a:chExt cx="9144000" cy="1759220"/>
          </a:xfrm>
          <a:solidFill>
            <a:srgbClr val="195A88"/>
          </a:solidFill>
        </p:grpSpPr>
        <p:sp>
          <p:nvSpPr>
            <p:cNvPr id="9" name="Rounded Rectangle 8"/>
            <p:cNvSpPr/>
            <p:nvPr userDrawn="1"/>
          </p:nvSpPr>
          <p:spPr>
            <a:xfrm>
              <a:off x="228600" y="228600"/>
              <a:ext cx="9144000" cy="15240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Isosceles Triangle 9"/>
            <p:cNvSpPr/>
            <p:nvPr userDrawn="1"/>
          </p:nvSpPr>
          <p:spPr>
            <a:xfrm rot="10800000">
              <a:off x="942302" y="1731952"/>
              <a:ext cx="505498" cy="255868"/>
            </a:xfrm>
            <a:prstGeom prs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a:solidFill>
                  <a:schemeClr val="lt1"/>
                </a:solidFill>
                <a:latin typeface="+mn-lt"/>
                <a:ea typeface="+mn-ea"/>
                <a:cs typeface="+mn-cs"/>
              </a:endParaRPr>
            </a:p>
          </p:txBody>
        </p:sp>
      </p:grpSp>
      <p:sp>
        <p:nvSpPr>
          <p:cNvPr id="2" name="Title 1"/>
          <p:cNvSpPr>
            <a:spLocks noGrp="1"/>
          </p:cNvSpPr>
          <p:nvPr>
            <p:ph type="title"/>
          </p:nvPr>
        </p:nvSpPr>
        <p:spPr/>
        <p:txBody>
          <a:bodyPr wrap="none"/>
          <a:lstStyle>
            <a:lvl1pPr algn="l">
              <a:defRPr>
                <a:solidFill>
                  <a:schemeClr val="bg1"/>
                </a:solidFill>
              </a:defRPr>
            </a:lvl1pPr>
          </a:lstStyle>
          <a:p>
            <a:r>
              <a:rPr lang="en-US" smtClean="0"/>
              <a:t>Click to edit Master title style</a:t>
            </a:r>
            <a:endParaRPr lang="en-US" dirty="0"/>
          </a:p>
        </p:txBody>
      </p:sp>
      <p:sp>
        <p:nvSpPr>
          <p:cNvPr id="11" name="Picture Placeholder 6"/>
          <p:cNvSpPr>
            <a:spLocks noGrp="1"/>
          </p:cNvSpPr>
          <p:nvPr>
            <p:ph type="pic" sz="quarter" idx="13"/>
          </p:nvPr>
        </p:nvSpPr>
        <p:spPr>
          <a:xfrm>
            <a:off x="914400" y="2133600"/>
            <a:ext cx="2209800" cy="2743200"/>
          </a:xfr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a:buNone/>
              <a:defRPr/>
            </a:lvl1pPr>
          </a:lstStyle>
          <a:p>
            <a:r>
              <a:rPr lang="en-US" smtClean="0"/>
              <a:t>Click icon to add picture</a:t>
            </a:r>
            <a:endParaRPr lang="en-US"/>
          </a:p>
        </p:txBody>
      </p:sp>
      <p:sp>
        <p:nvSpPr>
          <p:cNvPr id="13" name="Text Placeholder 12"/>
          <p:cNvSpPr>
            <a:spLocks noGrp="1"/>
          </p:cNvSpPr>
          <p:nvPr>
            <p:ph type="body" sz="quarter" idx="14" hasCustomPrompt="1"/>
          </p:nvPr>
        </p:nvSpPr>
        <p:spPr>
          <a:xfrm>
            <a:off x="3429000" y="2133600"/>
            <a:ext cx="5181600" cy="838200"/>
          </a:xfrm>
        </p:spPr>
        <p:txBody>
          <a:bodyPr>
            <a:normAutofit/>
          </a:bodyPr>
          <a:lstStyle>
            <a:lvl1pPr>
              <a:buNone/>
              <a:defRPr sz="4000"/>
            </a:lvl1pPr>
          </a:lstStyle>
          <a:p>
            <a:pPr lvl="0"/>
            <a:r>
              <a:rPr lang="en-US" dirty="0" smtClean="0"/>
              <a:t>Name</a:t>
            </a:r>
            <a:endParaRPr lang="en-US" dirty="0"/>
          </a:p>
        </p:txBody>
      </p:sp>
      <p:sp>
        <p:nvSpPr>
          <p:cNvPr id="14" name="Text Placeholder 12"/>
          <p:cNvSpPr>
            <a:spLocks noGrp="1"/>
          </p:cNvSpPr>
          <p:nvPr>
            <p:ph type="body" sz="quarter" idx="15" hasCustomPrompt="1"/>
          </p:nvPr>
        </p:nvSpPr>
        <p:spPr>
          <a:xfrm>
            <a:off x="3429000" y="2971800"/>
            <a:ext cx="5181600" cy="838200"/>
          </a:xfrm>
        </p:spPr>
        <p:txBody>
          <a:bodyPr>
            <a:normAutofit/>
          </a:bodyPr>
          <a:lstStyle>
            <a:lvl1pPr>
              <a:buNone/>
              <a:defRPr sz="2400"/>
            </a:lvl1pPr>
          </a:lstStyle>
          <a:p>
            <a:pPr lvl="0"/>
            <a:r>
              <a:rPr lang="en-US" dirty="0" smtClean="0"/>
              <a:t>Position</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fade">
                                      <p:cBhvr>
                                        <p:cTn id="10" dur="500"/>
                                        <p:tgtEl>
                                          <p:spTgt spid="1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Effect transition="in" filter="fade">
                                      <p:cBhvr>
                                        <p:cTn id="13"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build="p">
        <p:tmplLst>
          <p:tmpl lvl="1">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build="p">
        <p:tmplLst>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mall Head, Text and Content">
    <p:spTree>
      <p:nvGrpSpPr>
        <p:cNvPr id="1" name=""/>
        <p:cNvGrpSpPr/>
        <p:nvPr/>
      </p:nvGrpSpPr>
      <p:grpSpPr>
        <a:xfrm>
          <a:off x="0" y="0"/>
          <a:ext cx="0" cy="0"/>
          <a:chOff x="0" y="0"/>
          <a:chExt cx="0" cy="0"/>
        </a:xfrm>
      </p:grpSpPr>
      <p:grpSp>
        <p:nvGrpSpPr>
          <p:cNvPr id="3" name="Group 14"/>
          <p:cNvGrpSpPr/>
          <p:nvPr/>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8/19/2014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smtClean="0"/>
              <a:t>Click to edit Master title style</a:t>
            </a:r>
            <a:endParaRPr lang="en-US" dirty="0"/>
          </a:p>
        </p:txBody>
      </p:sp>
      <p:sp>
        <p:nvSpPr>
          <p:cNvPr id="11" name="Content Placeholder 2"/>
          <p:cNvSpPr>
            <a:spLocks noGrp="1"/>
          </p:cNvSpPr>
          <p:nvPr>
            <p:ph idx="1"/>
          </p:nvPr>
        </p:nvSpPr>
        <p:spPr>
          <a:xfrm>
            <a:off x="3505200" y="990600"/>
            <a:ext cx="5181600" cy="5153025"/>
          </a:xfrm>
        </p:spPr>
        <p:txBody>
          <a:bodyPr/>
          <a:lstStyle>
            <a:lvl1pPr>
              <a:defRPr sz="2400">
                <a:solidFill>
                  <a:schemeClr val="tx1"/>
                </a:solidFill>
              </a:defRPr>
            </a:lvl1pPr>
            <a:lvl2pPr>
              <a:defRPr sz="2000">
                <a:solidFill>
                  <a:schemeClr val="tx1"/>
                </a:solidFill>
              </a:defRPr>
            </a:lvl2pPr>
            <a:lvl3pPr marL="914400" indent="-228600">
              <a:defRPr sz="1800">
                <a:solidFill>
                  <a:schemeClr val="tx1"/>
                </a:solidFill>
              </a:defRPr>
            </a:lvl3pPr>
            <a:lvl4pPr>
              <a:defRPr sz="1600">
                <a:solidFill>
                  <a:schemeClr val="tx1"/>
                </a:solidFill>
              </a:defRPr>
            </a:lvl4pPr>
            <a:lvl5pPr>
              <a:defRPr sz="1400">
                <a:solidFill>
                  <a:schemeClr val="tx1"/>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3"/>
          <p:cNvSpPr>
            <a:spLocks noGrp="1"/>
          </p:cNvSpPr>
          <p:nvPr>
            <p:ph type="body" sz="half" idx="2"/>
          </p:nvPr>
        </p:nvSpPr>
        <p:spPr>
          <a:xfrm>
            <a:off x="457201" y="990600"/>
            <a:ext cx="2667000" cy="5153025"/>
          </a:xfrm>
        </p:spPr>
        <p:txBody>
          <a:bodyPr>
            <a:normAutofit/>
          </a:bodyPr>
          <a:lstStyle>
            <a:lvl1pPr marL="0" indent="0">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age ">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latin typeface="+mj-lt"/>
              </a:defRPr>
            </a:lvl1pPr>
          </a:lstStyle>
          <a:p>
            <a:fld id="{6B3AA010-7757-41E0-A212-D41514C97AA5}" type="slidenum">
              <a:rPr lang="en-US" smtClean="0"/>
              <a:pPr/>
              <a:t>‹#›</a:t>
            </a:fld>
            <a:endParaRPr lang="en-US"/>
          </a:p>
        </p:txBody>
      </p:sp>
      <p:pic>
        <p:nvPicPr>
          <p:cNvPr id="5" name="Picture 4" descr="OCLC-RESEARCH_H_MD.png"/>
          <p:cNvPicPr>
            <a:picLocks noChangeAspect="1"/>
          </p:cNvPicPr>
          <p:nvPr userDrawn="1"/>
        </p:nvPicPr>
        <p:blipFill>
          <a:blip r:embed="rId2" cstate="print"/>
          <a:stretch>
            <a:fillRect/>
          </a:stretch>
        </p:blipFill>
        <p:spPr>
          <a:xfrm>
            <a:off x="457200" y="6359328"/>
            <a:ext cx="1676400" cy="346272"/>
          </a:xfrm>
          <a:prstGeom prst="rect">
            <a:avLst/>
          </a:prstGeom>
        </p:spPr>
      </p:pic>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mall Head and Three People">
    <p:spTree>
      <p:nvGrpSpPr>
        <p:cNvPr id="1" name=""/>
        <p:cNvGrpSpPr/>
        <p:nvPr/>
      </p:nvGrpSpPr>
      <p:grpSpPr>
        <a:xfrm>
          <a:off x="0" y="0"/>
          <a:ext cx="0" cy="0"/>
          <a:chOff x="0" y="0"/>
          <a:chExt cx="0" cy="0"/>
        </a:xfrm>
      </p:grpSpPr>
      <p:grpSp>
        <p:nvGrpSpPr>
          <p:cNvPr id="2" name="Group 14"/>
          <p:cNvGrpSpPr/>
          <p:nvPr userDrawn="1"/>
        </p:nvGrpSpPr>
        <p:grpSpPr>
          <a:xfrm>
            <a:off x="0" y="0"/>
            <a:ext cx="9144000" cy="855144"/>
            <a:chOff x="0" y="0"/>
            <a:chExt cx="9144000" cy="855144"/>
          </a:xfrm>
        </p:grpSpPr>
        <p:sp>
          <p:nvSpPr>
            <p:cNvPr id="15" name="Rounded Rectangle 14"/>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a:solidFill>
                  <a:schemeClr val="lt1"/>
                </a:solidFill>
                <a:latin typeface="+mn-lt"/>
                <a:ea typeface="+mn-ea"/>
                <a:cs typeface="+mn-cs"/>
              </a:endParaRPr>
            </a:p>
          </p:txBody>
        </p:sp>
        <p:sp>
          <p:nvSpPr>
            <p:cNvPr id="16" name="Isosceles Triangle 15"/>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a:solidFill>
                  <a:schemeClr val="lt1"/>
                </a:solidFill>
                <a:latin typeface="+mn-lt"/>
                <a:ea typeface="+mn-ea"/>
                <a:cs typeface="+mn-cs"/>
              </a:endParaRPr>
            </a:p>
          </p:txBody>
        </p:sp>
      </p:grpSp>
      <p:sp>
        <p:nvSpPr>
          <p:cNvPr id="17"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smtClean="0"/>
              <a:t>Click to edit Master title style</a:t>
            </a:r>
            <a:endParaRPr lang="en-US" dirty="0"/>
          </a:p>
        </p:txBody>
      </p:sp>
      <p:sp>
        <p:nvSpPr>
          <p:cNvPr id="19" name="Text Placeholder 18"/>
          <p:cNvSpPr>
            <a:spLocks noGrp="1"/>
          </p:cNvSpPr>
          <p:nvPr>
            <p:ph type="body" sz="quarter" idx="16"/>
          </p:nvPr>
        </p:nvSpPr>
        <p:spPr>
          <a:xfrm>
            <a:off x="914400" y="4876800"/>
            <a:ext cx="7315200" cy="1219200"/>
          </a:xfrm>
        </p:spPr>
        <p:txBody>
          <a:bodyPr anchor="t"/>
          <a:lstStyle>
            <a:lvl1pPr marL="0" indent="0" algn="ctr">
              <a:buNone/>
              <a:defRPr/>
            </a:lvl1pPr>
          </a:lstStyle>
          <a:p>
            <a:pPr lvl="0"/>
            <a:r>
              <a:rPr lang="en-US" smtClean="0"/>
              <a:t>Click to edit Master text styles</a:t>
            </a:r>
          </a:p>
        </p:txBody>
      </p:sp>
      <p:sp>
        <p:nvSpPr>
          <p:cNvPr id="13" name="Picture Placeholder 6"/>
          <p:cNvSpPr>
            <a:spLocks noGrp="1"/>
          </p:cNvSpPr>
          <p:nvPr>
            <p:ph type="pic" sz="quarter" idx="10"/>
          </p:nvPr>
        </p:nvSpPr>
        <p:spPr>
          <a:xfrm>
            <a:off x="914400" y="1219200"/>
            <a:ext cx="2209800" cy="2743200"/>
          </a:xfr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a:buNone/>
              <a:defRPr/>
            </a:lvl1pPr>
          </a:lstStyle>
          <a:p>
            <a:r>
              <a:rPr lang="en-US" smtClean="0"/>
              <a:t>Click icon to add picture</a:t>
            </a:r>
            <a:endParaRPr lang="en-US"/>
          </a:p>
        </p:txBody>
      </p:sp>
      <p:sp>
        <p:nvSpPr>
          <p:cNvPr id="18" name="Picture Placeholder 6"/>
          <p:cNvSpPr>
            <a:spLocks noGrp="1"/>
          </p:cNvSpPr>
          <p:nvPr>
            <p:ph type="pic" sz="quarter" idx="11"/>
          </p:nvPr>
        </p:nvSpPr>
        <p:spPr>
          <a:xfrm>
            <a:off x="3467100" y="1219200"/>
            <a:ext cx="2209800" cy="2743200"/>
          </a:xfr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vert="horz" lIns="91440" tIns="45720" rIns="91440" bIns="45720" rtlCol="0">
            <a:normAutofit/>
          </a:bodyPr>
          <a:lstStyle>
            <a:lvl1pPr marL="233363" indent="-233363" algn="l" defTabSz="457200" rtl="0" eaLnBrk="1" latinLnBrk="0" hangingPunct="1">
              <a:lnSpc>
                <a:spcPct val="110000"/>
              </a:lnSpc>
              <a:spcBef>
                <a:spcPts val="900"/>
              </a:spcBef>
              <a:buClrTx/>
              <a:buFont typeface="Arial"/>
              <a:buNone/>
              <a:defRPr lang="en-US" sz="2400" b="0" i="0" kern="1200">
                <a:solidFill>
                  <a:schemeClr val="tx1"/>
                </a:solidFill>
                <a:latin typeface="Arial"/>
                <a:ea typeface="+mn-ea"/>
                <a:cs typeface="Arial"/>
              </a:defRPr>
            </a:lvl1pPr>
          </a:lstStyle>
          <a:p>
            <a:r>
              <a:rPr lang="en-US" smtClean="0"/>
              <a:t>Click icon to add picture</a:t>
            </a:r>
            <a:endParaRPr lang="en-US"/>
          </a:p>
        </p:txBody>
      </p:sp>
      <p:sp>
        <p:nvSpPr>
          <p:cNvPr id="20" name="Picture Placeholder 6"/>
          <p:cNvSpPr>
            <a:spLocks noGrp="1"/>
          </p:cNvSpPr>
          <p:nvPr>
            <p:ph type="pic" sz="quarter" idx="12"/>
          </p:nvPr>
        </p:nvSpPr>
        <p:spPr>
          <a:xfrm>
            <a:off x="6019800" y="1219200"/>
            <a:ext cx="2209800" cy="2743200"/>
          </a:xfr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vert="horz" lIns="91440" tIns="45720" rIns="91440" bIns="45720" rtlCol="0">
            <a:normAutofit/>
          </a:bodyPr>
          <a:lstStyle>
            <a:lvl1pPr marL="233363" indent="-233363" algn="l" defTabSz="457200" rtl="0" eaLnBrk="1" latinLnBrk="0" hangingPunct="1">
              <a:lnSpc>
                <a:spcPct val="110000"/>
              </a:lnSpc>
              <a:spcBef>
                <a:spcPts val="900"/>
              </a:spcBef>
              <a:buClrTx/>
              <a:buFont typeface="Arial"/>
              <a:buNone/>
              <a:defRPr lang="en-US" sz="2400" b="0" i="0" kern="1200">
                <a:solidFill>
                  <a:schemeClr val="tx1"/>
                </a:solidFill>
                <a:latin typeface="Arial"/>
                <a:ea typeface="+mn-ea"/>
                <a:cs typeface="Arial"/>
              </a:defRPr>
            </a:lvl1pPr>
          </a:lstStyle>
          <a:p>
            <a:r>
              <a:rPr lang="en-US" smtClean="0"/>
              <a:t>Click icon to add picture</a:t>
            </a:r>
            <a:endParaRPr lang="en-US"/>
          </a:p>
        </p:txBody>
      </p:sp>
      <p:sp>
        <p:nvSpPr>
          <p:cNvPr id="21" name="Text Placeholder 13"/>
          <p:cNvSpPr>
            <a:spLocks noGrp="1"/>
          </p:cNvSpPr>
          <p:nvPr>
            <p:ph type="body" sz="quarter" idx="13" hasCustomPrompt="1"/>
          </p:nvPr>
        </p:nvSpPr>
        <p:spPr>
          <a:xfrm>
            <a:off x="914400" y="4076660"/>
            <a:ext cx="2209800" cy="266740"/>
          </a:xfrm>
        </p:spPr>
        <p:txBody>
          <a:bodyPr vert="horz" wrap="square" lIns="0" tIns="0" rIns="0" bIns="0" rtlCol="0" anchor="t">
            <a:spAutoFit/>
          </a:bodyPr>
          <a:lstStyle>
            <a:lvl1pPr marL="0" indent="0" algn="ctr">
              <a:spcBef>
                <a:spcPts val="200"/>
              </a:spcBef>
              <a:buNone/>
              <a:defRPr lang="en-US" sz="1600" b="0" i="0" kern="1200" dirty="0" smtClean="0">
                <a:solidFill>
                  <a:schemeClr val="tx1"/>
                </a:solidFill>
                <a:latin typeface="Arial"/>
                <a:ea typeface="+mn-ea"/>
                <a:cs typeface="Arial"/>
              </a:defRPr>
            </a:lvl1pPr>
          </a:lstStyle>
          <a:p>
            <a:pPr marL="0" lvl="0" indent="0" algn="ctr" defTabSz="457200" rtl="0" eaLnBrk="1" latinLnBrk="0" hangingPunct="1">
              <a:lnSpc>
                <a:spcPct val="110000"/>
              </a:lnSpc>
              <a:spcBef>
                <a:spcPts val="300"/>
              </a:spcBef>
              <a:buClrTx/>
              <a:buFont typeface="Arial"/>
              <a:buNone/>
            </a:pPr>
            <a:r>
              <a:rPr lang="en-US" dirty="0" smtClean="0"/>
              <a:t>Name</a:t>
            </a:r>
          </a:p>
        </p:txBody>
      </p:sp>
      <p:sp>
        <p:nvSpPr>
          <p:cNvPr id="24" name="Text Placeholder 13"/>
          <p:cNvSpPr>
            <a:spLocks noGrp="1"/>
          </p:cNvSpPr>
          <p:nvPr>
            <p:ph type="body" sz="quarter" idx="14" hasCustomPrompt="1"/>
          </p:nvPr>
        </p:nvSpPr>
        <p:spPr>
          <a:xfrm>
            <a:off x="3475028" y="4076660"/>
            <a:ext cx="2209800" cy="266740"/>
          </a:xfrm>
        </p:spPr>
        <p:txBody>
          <a:bodyPr vert="horz" wrap="square" lIns="0" tIns="0" rIns="0" bIns="0" rtlCol="0" anchor="t">
            <a:spAutoFit/>
          </a:bodyPr>
          <a:lstStyle>
            <a:lvl1pPr marL="0" indent="0" algn="ctr">
              <a:spcBef>
                <a:spcPts val="400"/>
              </a:spcBef>
              <a:buNone/>
              <a:defRPr lang="en-US" sz="1600" b="0" i="0" kern="1200" dirty="0" smtClean="0">
                <a:solidFill>
                  <a:schemeClr val="tx1"/>
                </a:solidFill>
                <a:latin typeface="Arial"/>
                <a:ea typeface="+mn-ea"/>
                <a:cs typeface="Arial"/>
              </a:defRPr>
            </a:lvl1pPr>
          </a:lstStyle>
          <a:p>
            <a:pPr marL="0" lvl="0" indent="0" algn="ctr" defTabSz="457200" rtl="0" eaLnBrk="1" latinLnBrk="0" hangingPunct="1">
              <a:lnSpc>
                <a:spcPct val="110000"/>
              </a:lnSpc>
              <a:spcBef>
                <a:spcPts val="300"/>
              </a:spcBef>
              <a:buClrTx/>
              <a:buFont typeface="Arial"/>
              <a:buNone/>
            </a:pPr>
            <a:r>
              <a:rPr lang="en-US" dirty="0" smtClean="0"/>
              <a:t>Name</a:t>
            </a:r>
          </a:p>
        </p:txBody>
      </p:sp>
      <p:sp>
        <p:nvSpPr>
          <p:cNvPr id="25" name="Text Placeholder 13"/>
          <p:cNvSpPr>
            <a:spLocks noGrp="1"/>
          </p:cNvSpPr>
          <p:nvPr>
            <p:ph type="body" sz="quarter" idx="15" hasCustomPrompt="1"/>
          </p:nvPr>
        </p:nvSpPr>
        <p:spPr>
          <a:xfrm>
            <a:off x="6026522" y="4076660"/>
            <a:ext cx="2209800" cy="266740"/>
          </a:xfrm>
        </p:spPr>
        <p:txBody>
          <a:bodyPr vert="horz" wrap="square" lIns="0" tIns="0" rIns="0" bIns="0" rtlCol="0" anchor="t">
            <a:spAutoFit/>
          </a:bodyPr>
          <a:lstStyle>
            <a:lvl1pPr marL="0" indent="0" algn="ctr">
              <a:spcBef>
                <a:spcPts val="400"/>
              </a:spcBef>
              <a:buNone/>
              <a:defRPr lang="en-US" sz="1600" b="0" i="0" kern="1200" dirty="0" smtClean="0">
                <a:solidFill>
                  <a:schemeClr val="tx1"/>
                </a:solidFill>
                <a:latin typeface="Arial"/>
                <a:ea typeface="+mn-ea"/>
                <a:cs typeface="Arial"/>
              </a:defRPr>
            </a:lvl1pPr>
          </a:lstStyle>
          <a:p>
            <a:pPr marL="0" lvl="0" indent="0" algn="ctr" defTabSz="457200" rtl="0" eaLnBrk="1" latinLnBrk="0" hangingPunct="1">
              <a:lnSpc>
                <a:spcPct val="110000"/>
              </a:lnSpc>
              <a:spcBef>
                <a:spcPts val="300"/>
              </a:spcBef>
              <a:buClrTx/>
              <a:buFont typeface="Arial"/>
              <a:buNone/>
            </a:pPr>
            <a:r>
              <a:rPr lang="en-US" dirty="0" smtClean="0"/>
              <a:t>Name</a:t>
            </a: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mall Head and Chart">
    <p:spTree>
      <p:nvGrpSpPr>
        <p:cNvPr id="1" name=""/>
        <p:cNvGrpSpPr/>
        <p:nvPr/>
      </p:nvGrpSpPr>
      <p:grpSpPr>
        <a:xfrm>
          <a:off x="0" y="0"/>
          <a:ext cx="0" cy="0"/>
          <a:chOff x="0" y="0"/>
          <a:chExt cx="0" cy="0"/>
        </a:xfrm>
      </p:grpSpPr>
      <p:grpSp>
        <p:nvGrpSpPr>
          <p:cNvPr id="3"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8/19/2014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r>
              <a:rPr lang="en-US" smtClean="0"/>
              <a:t>Click icon to add chart</a:t>
            </a:r>
            <a:endParaRPr lang="en-US" dirty="0"/>
          </a:p>
        </p:txBody>
      </p:sp>
    </p:spTree>
  </p:cSld>
  <p:clrMapOvr>
    <a:masterClrMapping/>
  </p:clrMapOvr>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mall Head and Open Layout">
    <p:spTree>
      <p:nvGrpSpPr>
        <p:cNvPr id="1" name=""/>
        <p:cNvGrpSpPr/>
        <p:nvPr/>
      </p:nvGrpSpPr>
      <p:grpSpPr>
        <a:xfrm>
          <a:off x="0" y="0"/>
          <a:ext cx="0" cy="0"/>
          <a:chOff x="0" y="0"/>
          <a:chExt cx="0" cy="0"/>
        </a:xfrm>
      </p:grpSpPr>
      <p:grpSp>
        <p:nvGrpSpPr>
          <p:cNvPr id="3" name="Group 11"/>
          <p:cNvGrpSpPr/>
          <p:nvPr userDrawn="1"/>
        </p:nvGrpSpPr>
        <p:grpSpPr>
          <a:xfrm>
            <a:off x="0" y="0"/>
            <a:ext cx="9144000" cy="855144"/>
            <a:chOff x="0" y="0"/>
            <a:chExt cx="9144000" cy="855144"/>
          </a:xfrm>
        </p:grpSpPr>
        <p:sp>
          <p:nvSpPr>
            <p:cNvPr id="9" name="Rounded Rectangle 8"/>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1" name="Isosceles Triangle 10"/>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8/19/2014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smtClean="0"/>
              <a:t>Click to edit Master title style</a:t>
            </a:r>
            <a:endParaRPr lang="en-US" dirty="0"/>
          </a:p>
        </p:txBody>
      </p:sp>
    </p:spTree>
  </p:cSld>
  <p:clrMapOvr>
    <a:masterClrMapping/>
  </p:clrMapOvr>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93BC21B-894E-AB42-B567-820E81E1B58F}" type="datetimeFigureOut">
              <a:rPr lang="en-US" smtClean="0"/>
              <a:pPr/>
              <a:t>8/19/2014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Tree>
  </p:cSld>
  <p:clrMapOvr>
    <a:masterClrMapping/>
  </p:clrMapOvr>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C BY">
    <p:spTree>
      <p:nvGrpSpPr>
        <p:cNvPr id="1" name=""/>
        <p:cNvGrpSpPr/>
        <p:nvPr/>
      </p:nvGrpSpPr>
      <p:grpSpPr>
        <a:xfrm>
          <a:off x="0" y="0"/>
          <a:ext cx="0" cy="0"/>
          <a:chOff x="0" y="0"/>
          <a:chExt cx="0" cy="0"/>
        </a:xfrm>
      </p:grpSpPr>
      <p:pic>
        <p:nvPicPr>
          <p:cNvPr id="7" name="Picture 1" descr="image003"/>
          <p:cNvPicPr>
            <a:picLocks noChangeAspect="1" noChangeArrowheads="1"/>
          </p:cNvPicPr>
          <p:nvPr userDrawn="1"/>
        </p:nvPicPr>
        <p:blipFill>
          <a:blip r:embed="rId2" cstate="print"/>
          <a:srcRect/>
          <a:stretch>
            <a:fillRect/>
          </a:stretch>
        </p:blipFill>
        <p:spPr bwMode="auto">
          <a:xfrm>
            <a:off x="7376160" y="6324600"/>
            <a:ext cx="1310640" cy="457200"/>
          </a:xfrm>
          <a:prstGeom prst="rect">
            <a:avLst/>
          </a:prstGeom>
          <a:noFill/>
          <a:ln w="9525">
            <a:noFill/>
            <a:miter lim="800000"/>
            <a:headEnd/>
            <a:tailEnd/>
          </a:ln>
        </p:spPr>
      </p:pic>
      <p:sp>
        <p:nvSpPr>
          <p:cNvPr id="4" name="TextBox 3"/>
          <p:cNvSpPr txBox="1"/>
          <p:nvPr userDrawn="1"/>
        </p:nvSpPr>
        <p:spPr>
          <a:xfrm>
            <a:off x="2667000" y="6349425"/>
            <a:ext cx="46482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dirty="0" smtClean="0">
                <a:solidFill>
                  <a:schemeClr val="tx1"/>
                </a:solidFill>
                <a:latin typeface="+mj-lt"/>
                <a:ea typeface="Open Sans" pitchFamily="34" charset="0"/>
                <a:cs typeface="Open Sans" pitchFamily="34" charset="0"/>
              </a:rPr>
              <a:t>©2013 OCLC.</a:t>
            </a:r>
            <a:r>
              <a:rPr lang="en-US" sz="800" kern="1200" baseline="0" dirty="0" smtClean="0">
                <a:solidFill>
                  <a:schemeClr val="tx1"/>
                </a:solidFill>
                <a:latin typeface="+mj-lt"/>
                <a:ea typeface="Open Sans" pitchFamily="34" charset="0"/>
                <a:cs typeface="Open Sans" pitchFamily="34" charset="0"/>
              </a:rPr>
              <a:t> </a:t>
            </a:r>
            <a:r>
              <a:rPr lang="en-US" sz="800" dirty="0" smtClean="0">
                <a:solidFill>
                  <a:schemeClr val="tx1"/>
                </a:solidFill>
                <a:latin typeface="+mj-lt"/>
                <a:ea typeface="Open Sans" pitchFamily="34" charset="0"/>
                <a:cs typeface="Open Sans" pitchFamily="34" charset="0"/>
              </a:rPr>
              <a:t>This work is licensed</a:t>
            </a:r>
            <a:r>
              <a:rPr lang="en-US" sz="800" baseline="0" dirty="0" smtClean="0">
                <a:solidFill>
                  <a:schemeClr val="tx1"/>
                </a:solidFill>
                <a:latin typeface="+mj-lt"/>
                <a:ea typeface="Open Sans" pitchFamily="34" charset="0"/>
                <a:cs typeface="Open Sans" pitchFamily="34" charset="0"/>
              </a:rPr>
              <a:t> under a Creative Commons Attribution 3.0 </a:t>
            </a:r>
            <a:r>
              <a:rPr lang="en-US" sz="800" baseline="0" dirty="0" err="1" smtClean="0">
                <a:solidFill>
                  <a:schemeClr val="tx1"/>
                </a:solidFill>
                <a:latin typeface="+mj-lt"/>
                <a:ea typeface="Open Sans" pitchFamily="34" charset="0"/>
                <a:cs typeface="Open Sans" pitchFamily="34" charset="0"/>
              </a:rPr>
              <a:t>Unported</a:t>
            </a:r>
            <a:r>
              <a:rPr lang="en-US" sz="800" baseline="0" dirty="0" smtClean="0">
                <a:solidFill>
                  <a:schemeClr val="tx1"/>
                </a:solidFill>
                <a:latin typeface="+mj-lt"/>
                <a:ea typeface="Open Sans" pitchFamily="34" charset="0"/>
                <a:cs typeface="Open Sans" pitchFamily="34" charset="0"/>
              </a:rPr>
              <a:t> License. </a:t>
            </a:r>
            <a:r>
              <a:rPr lang="en-US" sz="800" kern="1200" dirty="0" smtClean="0">
                <a:solidFill>
                  <a:schemeClr val="tx1"/>
                </a:solidFill>
                <a:latin typeface="+mj-lt"/>
                <a:ea typeface="Open Sans" charset="0"/>
                <a:cs typeface="Open Sans" charset="0"/>
              </a:rPr>
              <a:t>Suggested attribution: “This work uses content from [presentation title] © OCLC, used under a Creative Commons Attribution license:  </a:t>
            </a:r>
            <a:r>
              <a:rPr lang="en-US" sz="800" u="sng" kern="1200" dirty="0" smtClean="0">
                <a:solidFill>
                  <a:schemeClr val="tx1"/>
                </a:solidFill>
                <a:latin typeface="+mj-lt"/>
                <a:ea typeface="Open Sans" charset="0"/>
                <a:cs typeface="Open Sans" charset="0"/>
                <a:hlinkClick r:id="rId3"/>
              </a:rPr>
              <a:t>http</a:t>
            </a:r>
            <a:r>
              <a:rPr lang="en-US" sz="800" u="sng" kern="1200" dirty="0" smtClean="0">
                <a:solidFill>
                  <a:schemeClr val="bg1"/>
                </a:solidFill>
                <a:latin typeface="+mj-lt"/>
                <a:ea typeface="Open Sans" charset="0"/>
                <a:cs typeface="Open Sans" charset="0"/>
                <a:hlinkClick r:id="rId3"/>
              </a:rPr>
              <a:t>://</a:t>
            </a:r>
            <a:r>
              <a:rPr lang="en-US" sz="800" u="sng" kern="1200" dirty="0" smtClean="0">
                <a:solidFill>
                  <a:schemeClr val="tx1"/>
                </a:solidFill>
                <a:latin typeface="+mj-lt"/>
                <a:ea typeface="Open Sans" charset="0"/>
                <a:cs typeface="Open Sans" charset="0"/>
                <a:hlinkClick r:id="rId3"/>
              </a:rPr>
              <a:t>creativecommons.org/licenses/by/3.0/</a:t>
            </a:r>
            <a:r>
              <a:rPr lang="en-US" sz="800" kern="1200" dirty="0" smtClean="0">
                <a:solidFill>
                  <a:schemeClr val="tx1"/>
                </a:solidFill>
                <a:latin typeface="+mj-lt"/>
                <a:ea typeface="Open Sans" charset="0"/>
                <a:cs typeface="Open Sans" charset="0"/>
                <a:hlinkClick r:id="rId3"/>
              </a:rPr>
              <a:t>” </a:t>
            </a:r>
            <a:endParaRPr lang="en-US" sz="800" dirty="0" smtClean="0">
              <a:solidFill>
                <a:schemeClr val="tx1"/>
              </a:solidFill>
              <a:latin typeface="+mj-lt"/>
              <a:ea typeface="Open Sans" pitchFamily="34" charset="0"/>
              <a:cs typeface="Open Sans" pitchFamily="34" charset="0"/>
            </a:endParaRPr>
          </a:p>
        </p:txBody>
      </p:sp>
    </p:spTree>
  </p:cSld>
  <p:clrMapOvr>
    <a:masterClrMapping/>
  </p:clrMapOvr>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mall Head and Big Text">
    <p:spTree>
      <p:nvGrpSpPr>
        <p:cNvPr id="1" name=""/>
        <p:cNvGrpSpPr/>
        <p:nvPr/>
      </p:nvGrpSpPr>
      <p:grpSpPr>
        <a:xfrm>
          <a:off x="0" y="0"/>
          <a:ext cx="0" cy="0"/>
          <a:chOff x="0" y="0"/>
          <a:chExt cx="0" cy="0"/>
        </a:xfrm>
      </p:grpSpPr>
      <p:grpSp>
        <p:nvGrpSpPr>
          <p:cNvPr id="3"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8/19/2014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smtClean="0"/>
              <a:t>Click to edit Master title style</a:t>
            </a:r>
            <a:endParaRPr lang="en-US" dirty="0"/>
          </a:p>
        </p:txBody>
      </p:sp>
      <p:sp>
        <p:nvSpPr>
          <p:cNvPr id="13" name="Text Placeholder 12"/>
          <p:cNvSpPr>
            <a:spLocks noGrp="1"/>
          </p:cNvSpPr>
          <p:nvPr>
            <p:ph type="body" sz="quarter" idx="13"/>
          </p:nvPr>
        </p:nvSpPr>
        <p:spPr>
          <a:xfrm>
            <a:off x="152400" y="609600"/>
            <a:ext cx="8839200" cy="5410200"/>
          </a:xfrm>
        </p:spPr>
        <p:txBody>
          <a:bodyPr lIns="457200" tIns="457200" rIns="457200" bIns="457200" anchor="ctr">
            <a:noAutofit/>
          </a:bodyPr>
          <a:lstStyle>
            <a:lvl1pPr marL="0" indent="0" algn="ctr">
              <a:lnSpc>
                <a:spcPct val="100000"/>
              </a:lnSpc>
              <a:spcBef>
                <a:spcPts val="1200"/>
              </a:spcBef>
              <a:buNone/>
              <a:defRPr sz="6600">
                <a:gradFill flip="none" rotWithShape="1">
                  <a:gsLst>
                    <a:gs pos="0">
                      <a:schemeClr val="accent1">
                        <a:lumMod val="75000"/>
                      </a:schemeClr>
                    </a:gs>
                    <a:gs pos="100000">
                      <a:schemeClr val="accent1"/>
                    </a:gs>
                  </a:gsLst>
                  <a:lin ang="16200000" scaled="0"/>
                  <a:tileRect/>
                </a:gradFill>
              </a:defRPr>
            </a:lvl1pPr>
            <a:lvl2pPr algn="ctr">
              <a:buNone/>
              <a:defRPr sz="8800">
                <a:solidFill>
                  <a:schemeClr val="bg1"/>
                </a:solidFill>
              </a:defRPr>
            </a:lvl2pPr>
            <a:lvl3pPr algn="ctr">
              <a:buNone/>
              <a:defRPr sz="8800">
                <a:solidFill>
                  <a:schemeClr val="bg1"/>
                </a:solidFill>
              </a:defRPr>
            </a:lvl3pPr>
            <a:lvl4pPr algn="ctr">
              <a:buNone/>
              <a:defRPr sz="8800">
                <a:solidFill>
                  <a:schemeClr val="bg1"/>
                </a:solidFill>
              </a:defRPr>
            </a:lvl4pPr>
            <a:lvl5pPr algn="ctr">
              <a:buNone/>
              <a:defRPr sz="8800">
                <a:solidFill>
                  <a:schemeClr val="bg1"/>
                </a:solidFill>
              </a:defRPr>
            </a:lvl5pPr>
          </a:lstStyle>
          <a:p>
            <a:pPr lvl="0"/>
            <a:r>
              <a:rPr lang="en-US" smtClean="0"/>
              <a:t>Click to edit Master text styles</a:t>
            </a:r>
          </a:p>
        </p:txBody>
      </p:sp>
    </p:spTree>
  </p:cSld>
  <p:clrMapOvr>
    <a:masterClrMapping/>
  </p:clrMapOvr>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C BY Blue">
    <p:spTree>
      <p:nvGrpSpPr>
        <p:cNvPr id="1" name=""/>
        <p:cNvGrpSpPr/>
        <p:nvPr/>
      </p:nvGrpSpPr>
      <p:grpSpPr>
        <a:xfrm>
          <a:off x="0" y="0"/>
          <a:ext cx="0" cy="0"/>
          <a:chOff x="0" y="0"/>
          <a:chExt cx="0" cy="0"/>
        </a:xfrm>
      </p:grpSpPr>
      <p:grpSp>
        <p:nvGrpSpPr>
          <p:cNvPr id="3"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smtClean="0"/>
              <a:t>Click to edit Master title style</a:t>
            </a:r>
            <a:endParaRPr lang="en-US" dirty="0"/>
          </a:p>
        </p:txBody>
      </p:sp>
      <p:sp>
        <p:nvSpPr>
          <p:cNvPr id="13" name="Text Placeholder 12"/>
          <p:cNvSpPr>
            <a:spLocks noGrp="1"/>
          </p:cNvSpPr>
          <p:nvPr>
            <p:ph type="body" sz="quarter" idx="13"/>
          </p:nvPr>
        </p:nvSpPr>
        <p:spPr>
          <a:xfrm>
            <a:off x="152400" y="609600"/>
            <a:ext cx="8839200" cy="5410200"/>
          </a:xfrm>
        </p:spPr>
        <p:txBody>
          <a:bodyPr lIns="457200" tIns="457200" rIns="457200" bIns="457200" anchor="ctr">
            <a:noAutofit/>
          </a:bodyPr>
          <a:lstStyle>
            <a:lvl1pPr marL="0" indent="0" algn="ctr">
              <a:lnSpc>
                <a:spcPct val="100000"/>
              </a:lnSpc>
              <a:spcBef>
                <a:spcPts val="1200"/>
              </a:spcBef>
              <a:buNone/>
              <a:defRPr sz="6600">
                <a:gradFill flip="none" rotWithShape="1">
                  <a:gsLst>
                    <a:gs pos="0">
                      <a:schemeClr val="accent1">
                        <a:lumMod val="75000"/>
                      </a:schemeClr>
                    </a:gs>
                    <a:gs pos="100000">
                      <a:schemeClr val="accent1"/>
                    </a:gs>
                  </a:gsLst>
                  <a:lin ang="16200000" scaled="0"/>
                  <a:tileRect/>
                </a:gradFill>
              </a:defRPr>
            </a:lvl1pPr>
            <a:lvl2pPr algn="ctr">
              <a:buNone/>
              <a:defRPr sz="8800">
                <a:solidFill>
                  <a:schemeClr val="bg1"/>
                </a:solidFill>
              </a:defRPr>
            </a:lvl2pPr>
            <a:lvl3pPr algn="ctr">
              <a:buNone/>
              <a:defRPr sz="8800">
                <a:solidFill>
                  <a:schemeClr val="bg1"/>
                </a:solidFill>
              </a:defRPr>
            </a:lvl3pPr>
            <a:lvl4pPr algn="ctr">
              <a:buNone/>
              <a:defRPr sz="8800">
                <a:solidFill>
                  <a:schemeClr val="bg1"/>
                </a:solidFill>
              </a:defRPr>
            </a:lvl4pPr>
            <a:lvl5pPr algn="ctr">
              <a:buNone/>
              <a:defRPr sz="8800">
                <a:solidFill>
                  <a:schemeClr val="bg1"/>
                </a:solidFill>
              </a:defRPr>
            </a:lvl5pPr>
          </a:lstStyle>
          <a:p>
            <a:pPr lvl="0"/>
            <a:r>
              <a:rPr lang="en-US" smtClean="0"/>
              <a:t>Click to edit Master text styles</a:t>
            </a:r>
          </a:p>
        </p:txBody>
      </p:sp>
      <p:pic>
        <p:nvPicPr>
          <p:cNvPr id="10" name="Picture 1" descr="image003"/>
          <p:cNvPicPr>
            <a:picLocks noChangeAspect="1" noChangeArrowheads="1"/>
          </p:cNvPicPr>
          <p:nvPr userDrawn="1"/>
        </p:nvPicPr>
        <p:blipFill>
          <a:blip r:embed="rId2" cstate="print"/>
          <a:srcRect/>
          <a:stretch>
            <a:fillRect/>
          </a:stretch>
        </p:blipFill>
        <p:spPr bwMode="auto">
          <a:xfrm>
            <a:off x="7376160" y="6324600"/>
            <a:ext cx="1310640" cy="457200"/>
          </a:xfrm>
          <a:prstGeom prst="rect">
            <a:avLst/>
          </a:prstGeom>
          <a:noFill/>
          <a:ln w="9525">
            <a:noFill/>
            <a:miter lim="800000"/>
            <a:headEnd/>
            <a:tailEnd/>
          </a:ln>
        </p:spPr>
      </p:pic>
      <p:sp>
        <p:nvSpPr>
          <p:cNvPr id="9" name="TextBox 8"/>
          <p:cNvSpPr txBox="1"/>
          <p:nvPr userDrawn="1"/>
        </p:nvSpPr>
        <p:spPr>
          <a:xfrm>
            <a:off x="2667000" y="6349425"/>
            <a:ext cx="46482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dirty="0" smtClean="0">
                <a:solidFill>
                  <a:schemeClr val="tx1"/>
                </a:solidFill>
                <a:latin typeface="+mj-lt"/>
                <a:ea typeface="Open Sans" pitchFamily="34" charset="0"/>
                <a:cs typeface="Open Sans" pitchFamily="34" charset="0"/>
              </a:rPr>
              <a:t>©2013 OCLC.</a:t>
            </a:r>
            <a:r>
              <a:rPr lang="en-US" sz="800" kern="1200" baseline="0" dirty="0" smtClean="0">
                <a:solidFill>
                  <a:schemeClr val="tx1"/>
                </a:solidFill>
                <a:latin typeface="+mj-lt"/>
                <a:ea typeface="Open Sans" pitchFamily="34" charset="0"/>
                <a:cs typeface="Open Sans" pitchFamily="34" charset="0"/>
              </a:rPr>
              <a:t> </a:t>
            </a:r>
            <a:r>
              <a:rPr lang="en-US" sz="800" dirty="0" smtClean="0">
                <a:solidFill>
                  <a:schemeClr val="tx1"/>
                </a:solidFill>
                <a:latin typeface="+mj-lt"/>
                <a:ea typeface="Open Sans" pitchFamily="34" charset="0"/>
                <a:cs typeface="Open Sans" pitchFamily="34" charset="0"/>
              </a:rPr>
              <a:t>This work is licensed</a:t>
            </a:r>
            <a:r>
              <a:rPr lang="en-US" sz="800" baseline="0" dirty="0" smtClean="0">
                <a:solidFill>
                  <a:schemeClr val="tx1"/>
                </a:solidFill>
                <a:latin typeface="+mj-lt"/>
                <a:ea typeface="Open Sans" pitchFamily="34" charset="0"/>
                <a:cs typeface="Open Sans" pitchFamily="34" charset="0"/>
              </a:rPr>
              <a:t> under a Creative Commons Attribution 3.0 </a:t>
            </a:r>
            <a:r>
              <a:rPr lang="en-US" sz="800" baseline="0" dirty="0" err="1" smtClean="0">
                <a:solidFill>
                  <a:schemeClr val="tx1"/>
                </a:solidFill>
                <a:latin typeface="+mj-lt"/>
                <a:ea typeface="Open Sans" pitchFamily="34" charset="0"/>
                <a:cs typeface="Open Sans" pitchFamily="34" charset="0"/>
              </a:rPr>
              <a:t>Unported</a:t>
            </a:r>
            <a:r>
              <a:rPr lang="en-US" sz="800" baseline="0" dirty="0" smtClean="0">
                <a:solidFill>
                  <a:schemeClr val="tx1"/>
                </a:solidFill>
                <a:latin typeface="+mj-lt"/>
                <a:ea typeface="Open Sans" pitchFamily="34" charset="0"/>
                <a:cs typeface="Open Sans" pitchFamily="34" charset="0"/>
              </a:rPr>
              <a:t> License. </a:t>
            </a:r>
            <a:r>
              <a:rPr lang="en-US" sz="800" kern="1200" dirty="0" smtClean="0">
                <a:solidFill>
                  <a:schemeClr val="tx1"/>
                </a:solidFill>
                <a:latin typeface="+mj-lt"/>
                <a:ea typeface="Open Sans" charset="0"/>
                <a:cs typeface="Open Sans" charset="0"/>
              </a:rPr>
              <a:t>Suggested attribution: “This work uses content from [presentation title] © OCLC, used under a Creative Commons Attribution license:  </a:t>
            </a:r>
            <a:r>
              <a:rPr lang="en-US" sz="800" u="sng" kern="1200" dirty="0" smtClean="0">
                <a:solidFill>
                  <a:schemeClr val="tx1"/>
                </a:solidFill>
                <a:latin typeface="+mj-lt"/>
                <a:ea typeface="Open Sans" charset="0"/>
                <a:cs typeface="Open Sans" charset="0"/>
                <a:hlinkClick r:id="rId3"/>
              </a:rPr>
              <a:t>http</a:t>
            </a:r>
            <a:r>
              <a:rPr lang="en-US" sz="800" u="sng" kern="1200" dirty="0" smtClean="0">
                <a:solidFill>
                  <a:schemeClr val="bg1"/>
                </a:solidFill>
                <a:latin typeface="+mj-lt"/>
                <a:ea typeface="Open Sans" charset="0"/>
                <a:cs typeface="Open Sans" charset="0"/>
                <a:hlinkClick r:id="rId3"/>
              </a:rPr>
              <a:t>://</a:t>
            </a:r>
            <a:r>
              <a:rPr lang="en-US" sz="800" u="sng" kern="1200" dirty="0" smtClean="0">
                <a:solidFill>
                  <a:schemeClr val="tx1"/>
                </a:solidFill>
                <a:latin typeface="+mj-lt"/>
                <a:ea typeface="Open Sans" charset="0"/>
                <a:cs typeface="Open Sans" charset="0"/>
                <a:hlinkClick r:id="rId3"/>
              </a:rPr>
              <a:t>creativecommons.org/licenses/by/3.0/</a:t>
            </a:r>
            <a:r>
              <a:rPr lang="en-US" sz="800" kern="1200" dirty="0" smtClean="0">
                <a:solidFill>
                  <a:schemeClr val="tx1"/>
                </a:solidFill>
                <a:latin typeface="+mj-lt"/>
                <a:ea typeface="Open Sans" charset="0"/>
                <a:cs typeface="Open Sans" charset="0"/>
                <a:hlinkClick r:id="rId3"/>
              </a:rPr>
              <a:t>” </a:t>
            </a:r>
            <a:endParaRPr lang="en-US" sz="800" dirty="0" smtClean="0">
              <a:solidFill>
                <a:schemeClr val="tx1"/>
              </a:solidFill>
              <a:latin typeface="+mj-lt"/>
              <a:ea typeface="Open Sans" pitchFamily="34" charset="0"/>
              <a:cs typeface="Open Sans" pitchFamily="34" charset="0"/>
            </a:endParaRPr>
          </a:p>
        </p:txBody>
      </p:sp>
    </p:spTree>
  </p:cSld>
  <p:clrMapOvr>
    <a:masterClrMapping/>
  </p:clrMapOvr>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mall Head and Big Text-Blue">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accent1">
                  <a:lumMod val="50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nvGrpSpPr>
          <p:cNvPr id="3"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8/19/2014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smtClean="0"/>
              <a:t>Click to edit Master title style</a:t>
            </a:r>
            <a:endParaRPr lang="en-US" dirty="0"/>
          </a:p>
        </p:txBody>
      </p:sp>
      <p:sp>
        <p:nvSpPr>
          <p:cNvPr id="13" name="Text Placeholder 12"/>
          <p:cNvSpPr>
            <a:spLocks noGrp="1"/>
          </p:cNvSpPr>
          <p:nvPr>
            <p:ph type="body" sz="quarter" idx="13"/>
          </p:nvPr>
        </p:nvSpPr>
        <p:spPr>
          <a:xfrm>
            <a:off x="152400" y="609600"/>
            <a:ext cx="8839200" cy="5410200"/>
          </a:xfrm>
        </p:spPr>
        <p:txBody>
          <a:bodyPr vert="horz" lIns="457200" tIns="457200" rIns="457200" bIns="457200" rtlCol="0" anchor="ctr">
            <a:noAutofit/>
          </a:bodyPr>
          <a:lstStyle>
            <a:lvl1pPr marL="0" indent="0" algn="ctr">
              <a:lnSpc>
                <a:spcPct val="100000"/>
              </a:lnSpc>
              <a:spcBef>
                <a:spcPts val="1200"/>
              </a:spcBef>
              <a:buNone/>
              <a:defRPr lang="en-US" sz="6600" b="0" i="0" kern="1200" dirty="0" smtClean="0">
                <a:solidFill>
                  <a:srgbClr val="FFFFFF"/>
                </a:solidFill>
                <a:latin typeface="Arial"/>
                <a:ea typeface="+mn-ea"/>
                <a:cs typeface="Arial"/>
              </a:defRPr>
            </a:lvl1pPr>
            <a:lvl2pPr algn="ctr">
              <a:buNone/>
              <a:defRPr sz="8800">
                <a:solidFill>
                  <a:schemeClr val="bg1"/>
                </a:solidFill>
              </a:defRPr>
            </a:lvl2pPr>
            <a:lvl3pPr algn="ctr">
              <a:buNone/>
              <a:defRPr sz="8800">
                <a:solidFill>
                  <a:schemeClr val="bg1"/>
                </a:solidFill>
              </a:defRPr>
            </a:lvl3pPr>
            <a:lvl4pPr algn="ctr">
              <a:buNone/>
              <a:defRPr sz="8800">
                <a:solidFill>
                  <a:schemeClr val="bg1"/>
                </a:solidFill>
              </a:defRPr>
            </a:lvl4pPr>
            <a:lvl5pPr algn="ctr">
              <a:buNone/>
              <a:defRPr sz="8800">
                <a:solidFill>
                  <a:schemeClr val="bg1"/>
                </a:solidFill>
              </a:defRPr>
            </a:lvl5pPr>
          </a:lstStyle>
          <a:p>
            <a:pPr marL="0" lvl="0" indent="0" algn="ctr" defTabSz="457200" rtl="0" eaLnBrk="1" latinLnBrk="0" hangingPunct="1">
              <a:lnSpc>
                <a:spcPct val="100000"/>
              </a:lnSpc>
              <a:spcBef>
                <a:spcPts val="1200"/>
              </a:spcBef>
              <a:buClrTx/>
              <a:buFont typeface="Arial"/>
              <a:buNone/>
            </a:pPr>
            <a:r>
              <a:rPr lang="en-US" smtClean="0"/>
              <a:t>Click to edit Master text styles</a:t>
            </a:r>
          </a:p>
        </p:txBody>
      </p:sp>
    </p:spTree>
  </p:cSld>
  <p:clrMapOvr>
    <a:masterClrMapping/>
  </p:clrMapOvr>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ig Text-Blue">
    <p:spTree>
      <p:nvGrpSpPr>
        <p:cNvPr id="1" name=""/>
        <p:cNvGrpSpPr/>
        <p:nvPr/>
      </p:nvGrpSpPr>
      <p:grpSpPr>
        <a:xfrm>
          <a:off x="0" y="0"/>
          <a:ext cx="0" cy="0"/>
          <a:chOff x="0" y="0"/>
          <a:chExt cx="0" cy="0"/>
        </a:xfrm>
      </p:grpSpPr>
      <p:sp>
        <p:nvSpPr>
          <p:cNvPr id="7" name="Rectangle 6"/>
          <p:cNvSpPr/>
          <p:nvPr userDrawn="1"/>
        </p:nvSpPr>
        <p:spPr>
          <a:xfrm>
            <a:off x="0" y="0"/>
            <a:ext cx="9144000" cy="6248400"/>
          </a:xfrm>
          <a:prstGeom prst="rect">
            <a:avLst/>
          </a:prstGeom>
          <a:gradFill flip="none" rotWithShape="1">
            <a:gsLst>
              <a:gs pos="0">
                <a:schemeClr val="accent1">
                  <a:lumMod val="50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4" name="Date Placeholder 3"/>
          <p:cNvSpPr>
            <a:spLocks noGrp="1"/>
          </p:cNvSpPr>
          <p:nvPr>
            <p:ph type="dt" sz="half" idx="10"/>
          </p:nvPr>
        </p:nvSpPr>
        <p:spPr/>
        <p:txBody>
          <a:bodyPr/>
          <a:lstStyle/>
          <a:p>
            <a:fld id="{793BC21B-894E-AB42-B567-820E81E1B58F}" type="datetimeFigureOut">
              <a:rPr lang="en-US" smtClean="0"/>
              <a:pPr/>
              <a:t>8/19/2014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13" name="Text Placeholder 12"/>
          <p:cNvSpPr>
            <a:spLocks noGrp="1"/>
          </p:cNvSpPr>
          <p:nvPr>
            <p:ph type="body" sz="quarter" idx="13"/>
          </p:nvPr>
        </p:nvSpPr>
        <p:spPr>
          <a:xfrm>
            <a:off x="152400" y="228600"/>
            <a:ext cx="8839200" cy="5791200"/>
          </a:xfrm>
        </p:spPr>
        <p:txBody>
          <a:bodyPr lIns="457200" tIns="457200" rIns="457200" bIns="457200" anchor="ctr">
            <a:noAutofit/>
          </a:bodyPr>
          <a:lstStyle>
            <a:lvl1pPr marL="0" indent="0" algn="ctr">
              <a:lnSpc>
                <a:spcPct val="100000"/>
              </a:lnSpc>
              <a:spcBef>
                <a:spcPts val="1200"/>
              </a:spcBef>
              <a:buNone/>
              <a:defRPr sz="8000">
                <a:solidFill>
                  <a:srgbClr val="FFFFFF"/>
                </a:solidFill>
              </a:defRPr>
            </a:lvl1pPr>
            <a:lvl2pPr algn="ctr">
              <a:buNone/>
              <a:defRPr sz="8800">
                <a:solidFill>
                  <a:schemeClr val="bg1"/>
                </a:solidFill>
              </a:defRPr>
            </a:lvl2pPr>
            <a:lvl3pPr algn="ctr">
              <a:buNone/>
              <a:defRPr sz="8800">
                <a:solidFill>
                  <a:schemeClr val="bg1"/>
                </a:solidFill>
              </a:defRPr>
            </a:lvl3pPr>
            <a:lvl4pPr algn="ctr">
              <a:buNone/>
              <a:defRPr sz="8800">
                <a:solidFill>
                  <a:schemeClr val="bg1"/>
                </a:solidFill>
              </a:defRPr>
            </a:lvl4pPr>
            <a:lvl5pPr algn="ctr">
              <a:buNone/>
              <a:defRPr sz="8800">
                <a:solidFill>
                  <a:schemeClr val="bg1"/>
                </a:solidFill>
              </a:defRPr>
            </a:lvl5pPr>
          </a:lstStyle>
          <a:p>
            <a:pPr lvl="0"/>
            <a:r>
              <a:rPr lang="en-US" smtClean="0"/>
              <a:t>Click to edit Master text styles</a:t>
            </a:r>
          </a:p>
        </p:txBody>
      </p:sp>
    </p:spTree>
  </p:cSld>
  <p:clrMapOvr>
    <a:masterClrMapping/>
  </p:clrMapOvr>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mall Head and Chart-Blue">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accent1">
                  <a:lumMod val="50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nvGrpSpPr>
          <p:cNvPr id="3"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8/19/2014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r>
              <a:rPr lang="en-US" smtClean="0"/>
              <a:t>Click icon to add chart</a:t>
            </a:r>
            <a:endParaRPr lang="en-US" dirty="0"/>
          </a:p>
        </p:txBody>
      </p:sp>
    </p:spTree>
  </p:cSld>
  <p:clrMapOvr>
    <a:masterClrMapping/>
  </p:clrMapOv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Blank Page ">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latin typeface="+mj-lt"/>
              </a:defRPr>
            </a:lvl1pPr>
          </a:lstStyle>
          <a:p>
            <a:fld id="{6B3AA010-7757-41E0-A212-D41514C97AA5}" type="slidenum">
              <a:rPr lang="en-US" smtClean="0"/>
              <a:pPr/>
              <a:t>‹#›</a:t>
            </a:fld>
            <a:endParaRPr lang="en-US" dirty="0"/>
          </a:p>
        </p:txBody>
      </p:sp>
      <p:pic>
        <p:nvPicPr>
          <p:cNvPr id="6" name="Picture 5"/>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453190" y="6359064"/>
            <a:ext cx="1680410" cy="347102"/>
          </a:xfrm>
          <a:prstGeom prst="rect">
            <a:avLst/>
          </a:prstGeom>
        </p:spPr>
      </p:pic>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Big Head and Content-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3BC21B-894E-AB42-B567-820E81E1B58F}" type="datetimeFigureOut">
              <a:rPr lang="en-US" smtClean="0"/>
              <a:pPr/>
              <a:t>8/19/2014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Tree>
  </p:cSld>
  <p:clrMapOvr>
    <a:masterClrMapping/>
  </p:clrMapOvr>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Big Head and Open Layout-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3BC21B-894E-AB42-B567-820E81E1B58F}" type="datetimeFigureOut">
              <a:rPr lang="en-US" smtClean="0"/>
              <a:pPr/>
              <a:t>8/19/2014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18857F2-102E-5148-ADF3-C396FE20EBDD}" type="slidenum">
              <a:rPr lang="en-US" smtClean="0"/>
              <a:pPr/>
              <a:t>‹#›</a:t>
            </a:fld>
            <a:endParaRPr lang="en-US" dirty="0"/>
          </a:p>
        </p:txBody>
      </p:sp>
    </p:spTree>
  </p:cSld>
  <p:clrMapOvr>
    <a:masterClrMapping/>
  </p:clrMapOvr>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ig Text-Whit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93BC21B-894E-AB42-B567-820E81E1B58F}" type="datetimeFigureOut">
              <a:rPr lang="en-US" smtClean="0"/>
              <a:pPr/>
              <a:t>8/19/2014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13" name="Text Placeholder 12"/>
          <p:cNvSpPr>
            <a:spLocks noGrp="1"/>
          </p:cNvSpPr>
          <p:nvPr>
            <p:ph type="body" sz="quarter" idx="13"/>
          </p:nvPr>
        </p:nvSpPr>
        <p:spPr>
          <a:xfrm>
            <a:off x="152400" y="228600"/>
            <a:ext cx="8839200" cy="5791200"/>
          </a:xfrm>
        </p:spPr>
        <p:txBody>
          <a:bodyPr lIns="457200" tIns="457200" rIns="457200" bIns="457200" anchor="ctr">
            <a:noAutofit/>
          </a:bodyPr>
          <a:lstStyle>
            <a:lvl1pPr marL="0" indent="0" algn="ctr">
              <a:lnSpc>
                <a:spcPct val="100000"/>
              </a:lnSpc>
              <a:spcBef>
                <a:spcPts val="1200"/>
              </a:spcBef>
              <a:buNone/>
              <a:defRPr sz="8000">
                <a:gradFill flip="none" rotWithShape="1">
                  <a:gsLst>
                    <a:gs pos="0">
                      <a:schemeClr val="accent1">
                        <a:lumMod val="75000"/>
                      </a:schemeClr>
                    </a:gs>
                    <a:gs pos="100000">
                      <a:schemeClr val="accent1"/>
                    </a:gs>
                  </a:gsLst>
                  <a:lin ang="16200000" scaled="0"/>
                  <a:tileRect/>
                </a:gradFill>
              </a:defRPr>
            </a:lvl1pPr>
            <a:lvl2pPr algn="ctr">
              <a:buNone/>
              <a:defRPr sz="8800">
                <a:solidFill>
                  <a:schemeClr val="bg1"/>
                </a:solidFill>
              </a:defRPr>
            </a:lvl2pPr>
            <a:lvl3pPr algn="ctr">
              <a:buNone/>
              <a:defRPr sz="8800">
                <a:solidFill>
                  <a:schemeClr val="bg1"/>
                </a:solidFill>
              </a:defRPr>
            </a:lvl3pPr>
            <a:lvl4pPr algn="ctr">
              <a:buNone/>
              <a:defRPr sz="8800">
                <a:solidFill>
                  <a:schemeClr val="bg1"/>
                </a:solidFill>
              </a:defRPr>
            </a:lvl4pPr>
            <a:lvl5pPr algn="ctr">
              <a:buNone/>
              <a:defRPr sz="8800">
                <a:solidFill>
                  <a:schemeClr val="bg1"/>
                </a:solidFill>
              </a:defRPr>
            </a:lvl5pPr>
          </a:lstStyle>
          <a:p>
            <a:pPr lvl="0"/>
            <a:r>
              <a:rPr lang="en-US" smtClean="0"/>
              <a:t>Click to edit Master text styles</a:t>
            </a:r>
          </a:p>
        </p:txBody>
      </p:sp>
    </p:spTree>
  </p:cSld>
  <p:clrMapOvr>
    <a:masterClrMapping/>
  </p:clrMapOvr>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0_Chart">
    <p:spTree>
      <p:nvGrpSpPr>
        <p:cNvPr id="1" name=""/>
        <p:cNvGrpSpPr/>
        <p:nvPr/>
      </p:nvGrpSpPr>
      <p:grpSpPr>
        <a:xfrm>
          <a:off x="0" y="0"/>
          <a:ext cx="0" cy="0"/>
          <a:chOff x="0" y="0"/>
          <a:chExt cx="0" cy="0"/>
        </a:xfrm>
      </p:grpSpPr>
      <p:sp>
        <p:nvSpPr>
          <p:cNvPr id="10" name="Rectangle 9"/>
          <p:cNvSpPr/>
          <p:nvPr/>
        </p:nvSpPr>
        <p:spPr>
          <a:xfrm>
            <a:off x="0" y="0"/>
            <a:ext cx="9144000" cy="6248400"/>
          </a:xfrm>
          <a:prstGeom prst="rect">
            <a:avLst/>
          </a:prstGeom>
          <a:gradFill flip="none" rotWithShape="1">
            <a:gsLst>
              <a:gs pos="0">
                <a:schemeClr val="tx2">
                  <a:lumMod val="50000"/>
                </a:schemeClr>
              </a:gs>
              <a:gs pos="100000">
                <a:schemeClr val="tx2"/>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nvGrpSpPr>
          <p:cNvPr id="3" name="Group 14"/>
          <p:cNvGrpSpPr/>
          <p:nvPr/>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8/19/2014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smtClean="0"/>
              <a:t>Click to edit Master title style</a:t>
            </a:r>
            <a:endParaRPr lang="en-US" dirty="0"/>
          </a:p>
        </p:txBody>
      </p:sp>
      <p:sp>
        <p:nvSpPr>
          <p:cNvPr id="11" name="Content Placeholder 2"/>
          <p:cNvSpPr>
            <a:spLocks noGrp="1"/>
          </p:cNvSpPr>
          <p:nvPr>
            <p:ph idx="1"/>
          </p:nvPr>
        </p:nvSpPr>
        <p:spPr>
          <a:xfrm>
            <a:off x="3505200" y="990600"/>
            <a:ext cx="5181600" cy="5153025"/>
          </a:xfrm>
        </p:spPr>
        <p:txBody>
          <a:bodyPr/>
          <a:lstStyle>
            <a:lvl1pPr>
              <a:defRPr sz="2400">
                <a:solidFill>
                  <a:schemeClr val="bg1"/>
                </a:solidFill>
              </a:defRPr>
            </a:lvl1pPr>
            <a:lvl2pPr>
              <a:defRPr sz="2000">
                <a:solidFill>
                  <a:schemeClr val="bg1"/>
                </a:solidFill>
              </a:defRPr>
            </a:lvl2pPr>
            <a:lvl3pPr marL="914400" indent="-228600">
              <a:defRPr sz="1800">
                <a:solidFill>
                  <a:schemeClr val="bg1"/>
                </a:solidFill>
              </a:defRPr>
            </a:lvl3pPr>
            <a:lvl4pPr>
              <a:defRPr sz="1600">
                <a:solidFill>
                  <a:schemeClr val="bg1"/>
                </a:solidFill>
              </a:defRPr>
            </a:lvl4pPr>
            <a:lvl5pPr>
              <a:defRPr sz="1400">
                <a:solidFill>
                  <a:schemeClr val="bg1"/>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3"/>
          <p:cNvSpPr>
            <a:spLocks noGrp="1"/>
          </p:cNvSpPr>
          <p:nvPr>
            <p:ph type="body" sz="half" idx="2"/>
          </p:nvPr>
        </p:nvSpPr>
        <p:spPr>
          <a:xfrm>
            <a:off x="457201" y="990600"/>
            <a:ext cx="2667000" cy="5153025"/>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Chart">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tx2">
                  <a:lumMod val="50000"/>
                </a:schemeClr>
              </a:gs>
              <a:gs pos="100000">
                <a:schemeClr val="tx2"/>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nvGrpSpPr>
          <p:cNvPr id="3"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8/19/2014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r>
              <a:rPr lang="en-US" smtClean="0"/>
              <a:t>Click icon to add chart</a:t>
            </a:r>
            <a:endParaRPr lang="en-US" dirty="0"/>
          </a:p>
        </p:txBody>
      </p:sp>
    </p:spTree>
  </p:cSld>
  <p:clrMapOvr>
    <a:masterClrMapping/>
  </p:clrMapOvr>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Chart">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accent6">
                  <a:lumMod val="50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nvGrpSpPr>
          <p:cNvPr id="3"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8/19/2014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r>
              <a:rPr lang="en-US" smtClean="0"/>
              <a:t>Click icon to add chart</a:t>
            </a:r>
            <a:endParaRPr lang="en-US" dirty="0"/>
          </a:p>
        </p:txBody>
      </p:sp>
    </p:spTree>
  </p:cSld>
  <p:clrMapOvr>
    <a:masterClrMapping/>
  </p:clrMapOvr>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Chart">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accent3">
                  <a:lumMod val="50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nvGrpSpPr>
          <p:cNvPr id="3"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8/19/2014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r>
              <a:rPr lang="en-US" smtClean="0"/>
              <a:t>Click icon to add chart</a:t>
            </a:r>
            <a:endParaRPr lang="en-US" dirty="0"/>
          </a:p>
        </p:txBody>
      </p:sp>
    </p:spTree>
  </p:cSld>
  <p:clrMapOvr>
    <a:masterClrMapping/>
  </p:clrMapOvr>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5_Section Header">
    <p:spTree>
      <p:nvGrpSpPr>
        <p:cNvPr id="1" name=""/>
        <p:cNvGrpSpPr/>
        <p:nvPr/>
      </p:nvGrpSpPr>
      <p:grpSpPr>
        <a:xfrm>
          <a:off x="0" y="0"/>
          <a:ext cx="0" cy="0"/>
          <a:chOff x="0" y="0"/>
          <a:chExt cx="0" cy="0"/>
        </a:xfrm>
      </p:grpSpPr>
      <p:sp>
        <p:nvSpPr>
          <p:cNvPr id="7" name="Rectangle 6"/>
          <p:cNvSpPr/>
          <p:nvPr userDrawn="1"/>
        </p:nvSpPr>
        <p:spPr>
          <a:xfrm>
            <a:off x="0" y="0"/>
            <a:ext cx="9144000" cy="6248400"/>
          </a:xfrm>
          <a:prstGeom prst="rect">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2" name="Title 1"/>
          <p:cNvSpPr>
            <a:spLocks noGrp="1"/>
          </p:cNvSpPr>
          <p:nvPr>
            <p:ph type="title"/>
          </p:nvPr>
        </p:nvSpPr>
        <p:spPr>
          <a:xfrm>
            <a:off x="722313" y="2057400"/>
            <a:ext cx="7772400" cy="3352800"/>
          </a:xfrm>
        </p:spPr>
        <p:txBody>
          <a:bodyPr anchor="t">
            <a:normAutofit/>
          </a:bodyPr>
          <a:lstStyle>
            <a:lvl1pPr algn="l">
              <a:defRPr sz="6600" b="0" cap="none">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5572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3BC21B-894E-AB42-B567-820E81E1B58F}" type="datetimeFigureOut">
              <a:rPr lang="en-US" smtClean="0"/>
              <a:pPr/>
              <a:t>8/19/2014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Tree>
  </p:cSld>
  <p:clrMapOvr>
    <a:masterClrMapping/>
  </p:clrMapOvr>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Big text with title">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nvGrpSpPr>
          <p:cNvPr id="3" name="Group 11"/>
          <p:cNvGrpSpPr/>
          <p:nvPr userDrawn="1"/>
        </p:nvGrpSpPr>
        <p:grpSpPr>
          <a:xfrm>
            <a:off x="0" y="0"/>
            <a:ext cx="9144000" cy="855144"/>
            <a:chOff x="0" y="0"/>
            <a:chExt cx="9144000" cy="855144"/>
          </a:xfrm>
        </p:grpSpPr>
        <p:sp>
          <p:nvSpPr>
            <p:cNvPr id="15" name="Rounded Rectangle 14"/>
            <p:cNvSpPr/>
            <p:nvPr userDrawn="1"/>
          </p:nvSpPr>
          <p:spPr>
            <a:xfrm>
              <a:off x="0" y="0"/>
              <a:ext cx="9144000" cy="609600"/>
            </a:xfrm>
            <a:prstGeom prst="roundRect">
              <a:avLst>
                <a:gd name="adj" fmla="val 0"/>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6" name="Isosceles Triangle 15"/>
            <p:cNvSpPr/>
            <p:nvPr userDrawn="1"/>
          </p:nvSpPr>
          <p:spPr>
            <a:xfrm rot="10800000">
              <a:off x="713702" y="599276"/>
              <a:ext cx="505498" cy="255868"/>
            </a:xfrm>
            <a:prstGeom prst="triangl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8/19/2014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smtClean="0"/>
              <a:t>Click to edit Master title style</a:t>
            </a:r>
            <a:endParaRPr lang="en-US" dirty="0"/>
          </a:p>
        </p:txBody>
      </p:sp>
      <p:sp>
        <p:nvSpPr>
          <p:cNvPr id="13" name="Text Placeholder 12"/>
          <p:cNvSpPr>
            <a:spLocks noGrp="1"/>
          </p:cNvSpPr>
          <p:nvPr>
            <p:ph type="body" sz="quarter" idx="13"/>
          </p:nvPr>
        </p:nvSpPr>
        <p:spPr>
          <a:xfrm>
            <a:off x="152400" y="609600"/>
            <a:ext cx="8839200" cy="5410200"/>
          </a:xfrm>
        </p:spPr>
        <p:txBody>
          <a:bodyPr vert="horz" lIns="457200" tIns="457200" rIns="457200" bIns="457200" rtlCol="0" anchor="ctr">
            <a:noAutofit/>
          </a:bodyPr>
          <a:lstStyle>
            <a:lvl1pPr marL="0" indent="0" algn="ctr">
              <a:lnSpc>
                <a:spcPct val="100000"/>
              </a:lnSpc>
              <a:spcBef>
                <a:spcPts val="1200"/>
              </a:spcBef>
              <a:buNone/>
              <a:defRPr lang="en-US" sz="8000" b="0" i="0" kern="1200" dirty="0" smtClean="0">
                <a:solidFill>
                  <a:srgbClr val="FFFFFF"/>
                </a:solidFill>
                <a:latin typeface="Arial"/>
                <a:ea typeface="+mn-ea"/>
                <a:cs typeface="Arial"/>
              </a:defRPr>
            </a:lvl1pPr>
            <a:lvl2pPr algn="ctr">
              <a:buNone/>
              <a:defRPr sz="8800">
                <a:solidFill>
                  <a:schemeClr val="bg1"/>
                </a:solidFill>
              </a:defRPr>
            </a:lvl2pPr>
            <a:lvl3pPr algn="ctr">
              <a:buNone/>
              <a:defRPr sz="8800">
                <a:solidFill>
                  <a:schemeClr val="bg1"/>
                </a:solidFill>
              </a:defRPr>
            </a:lvl3pPr>
            <a:lvl4pPr algn="ctr">
              <a:buNone/>
              <a:defRPr sz="8800">
                <a:solidFill>
                  <a:schemeClr val="bg1"/>
                </a:solidFill>
              </a:defRPr>
            </a:lvl4pPr>
            <a:lvl5pPr algn="ctr">
              <a:buNone/>
              <a:defRPr sz="8800">
                <a:solidFill>
                  <a:schemeClr val="bg1"/>
                </a:solidFill>
              </a:defRPr>
            </a:lvl5pPr>
          </a:lstStyle>
          <a:p>
            <a:pPr marL="0" lvl="0" indent="0" algn="ctr" defTabSz="457200" rtl="0" eaLnBrk="1" latinLnBrk="0" hangingPunct="1">
              <a:lnSpc>
                <a:spcPct val="100000"/>
              </a:lnSpc>
              <a:spcBef>
                <a:spcPts val="1200"/>
              </a:spcBef>
              <a:buClrTx/>
              <a:buFont typeface="Arial"/>
              <a:buNone/>
            </a:pPr>
            <a:r>
              <a:rPr lang="en-US" smtClean="0"/>
              <a:t>Click to edit Master text styles</a:t>
            </a:r>
          </a:p>
        </p:txBody>
      </p:sp>
    </p:spTree>
  </p:cSld>
  <p:clrMapOvr>
    <a:masterClrMapping/>
  </p:clrMapOvr>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C BY Section Orange">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nvGrpSpPr>
          <p:cNvPr id="3" name="Group 11"/>
          <p:cNvGrpSpPr/>
          <p:nvPr userDrawn="1"/>
        </p:nvGrpSpPr>
        <p:grpSpPr>
          <a:xfrm>
            <a:off x="0" y="0"/>
            <a:ext cx="9144000" cy="855144"/>
            <a:chOff x="0" y="0"/>
            <a:chExt cx="9144000" cy="855144"/>
          </a:xfrm>
        </p:grpSpPr>
        <p:sp>
          <p:nvSpPr>
            <p:cNvPr id="15" name="Rounded Rectangle 14"/>
            <p:cNvSpPr/>
            <p:nvPr userDrawn="1"/>
          </p:nvSpPr>
          <p:spPr>
            <a:xfrm>
              <a:off x="0" y="0"/>
              <a:ext cx="9144000" cy="609600"/>
            </a:xfrm>
            <a:prstGeom prst="roundRect">
              <a:avLst>
                <a:gd name="adj" fmla="val 0"/>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6" name="Isosceles Triangle 15"/>
            <p:cNvSpPr/>
            <p:nvPr userDrawn="1"/>
          </p:nvSpPr>
          <p:spPr>
            <a:xfrm rot="10800000">
              <a:off x="713702" y="599276"/>
              <a:ext cx="505498" cy="255868"/>
            </a:xfrm>
            <a:prstGeom prst="triangl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smtClean="0"/>
              <a:t>Click to edit Master title style</a:t>
            </a:r>
            <a:endParaRPr lang="en-US" dirty="0"/>
          </a:p>
        </p:txBody>
      </p:sp>
      <p:sp>
        <p:nvSpPr>
          <p:cNvPr id="13" name="Text Placeholder 12"/>
          <p:cNvSpPr>
            <a:spLocks noGrp="1"/>
          </p:cNvSpPr>
          <p:nvPr>
            <p:ph type="body" sz="quarter" idx="13"/>
          </p:nvPr>
        </p:nvSpPr>
        <p:spPr>
          <a:xfrm>
            <a:off x="152400" y="609600"/>
            <a:ext cx="8839200" cy="5410200"/>
          </a:xfrm>
        </p:spPr>
        <p:txBody>
          <a:bodyPr vert="horz" lIns="457200" tIns="457200" rIns="457200" bIns="457200" rtlCol="0" anchor="ctr">
            <a:noAutofit/>
          </a:bodyPr>
          <a:lstStyle>
            <a:lvl1pPr marL="0" indent="0" algn="ctr">
              <a:lnSpc>
                <a:spcPct val="100000"/>
              </a:lnSpc>
              <a:spcBef>
                <a:spcPts val="1200"/>
              </a:spcBef>
              <a:buNone/>
              <a:defRPr lang="en-US" sz="8000" b="0" i="0" kern="1200" dirty="0" smtClean="0">
                <a:solidFill>
                  <a:srgbClr val="FFFFFF"/>
                </a:solidFill>
                <a:latin typeface="Arial"/>
                <a:ea typeface="+mn-ea"/>
                <a:cs typeface="Arial"/>
              </a:defRPr>
            </a:lvl1pPr>
            <a:lvl2pPr algn="ctr">
              <a:buNone/>
              <a:defRPr sz="8800">
                <a:solidFill>
                  <a:schemeClr val="bg1"/>
                </a:solidFill>
              </a:defRPr>
            </a:lvl2pPr>
            <a:lvl3pPr algn="ctr">
              <a:buNone/>
              <a:defRPr sz="8800">
                <a:solidFill>
                  <a:schemeClr val="bg1"/>
                </a:solidFill>
              </a:defRPr>
            </a:lvl3pPr>
            <a:lvl4pPr algn="ctr">
              <a:buNone/>
              <a:defRPr sz="8800">
                <a:solidFill>
                  <a:schemeClr val="bg1"/>
                </a:solidFill>
              </a:defRPr>
            </a:lvl4pPr>
            <a:lvl5pPr algn="ctr">
              <a:buNone/>
              <a:defRPr sz="8800">
                <a:solidFill>
                  <a:schemeClr val="bg1"/>
                </a:solidFill>
              </a:defRPr>
            </a:lvl5pPr>
          </a:lstStyle>
          <a:p>
            <a:pPr marL="0" lvl="0" indent="0" algn="ctr" defTabSz="457200" rtl="0" eaLnBrk="1" latinLnBrk="0" hangingPunct="1">
              <a:lnSpc>
                <a:spcPct val="100000"/>
              </a:lnSpc>
              <a:spcBef>
                <a:spcPts val="1200"/>
              </a:spcBef>
              <a:buClrTx/>
              <a:buFont typeface="Arial"/>
              <a:buNone/>
            </a:pPr>
            <a:r>
              <a:rPr lang="en-US" smtClean="0"/>
              <a:t>Click to edit Master text styles</a:t>
            </a:r>
          </a:p>
        </p:txBody>
      </p:sp>
      <p:pic>
        <p:nvPicPr>
          <p:cNvPr id="11" name="Picture 1" descr="image003"/>
          <p:cNvPicPr>
            <a:picLocks noChangeAspect="1" noChangeArrowheads="1"/>
          </p:cNvPicPr>
          <p:nvPr userDrawn="1"/>
        </p:nvPicPr>
        <p:blipFill>
          <a:blip r:embed="rId2" cstate="print"/>
          <a:srcRect/>
          <a:stretch>
            <a:fillRect/>
          </a:stretch>
        </p:blipFill>
        <p:spPr bwMode="auto">
          <a:xfrm>
            <a:off x="7391400" y="6324600"/>
            <a:ext cx="1310640" cy="457200"/>
          </a:xfrm>
          <a:prstGeom prst="rect">
            <a:avLst/>
          </a:prstGeom>
          <a:noFill/>
          <a:ln w="9525">
            <a:noFill/>
            <a:miter lim="800000"/>
            <a:headEnd/>
            <a:tailEnd/>
          </a:ln>
        </p:spPr>
      </p:pic>
      <p:sp>
        <p:nvSpPr>
          <p:cNvPr id="14" name="TextBox 13"/>
          <p:cNvSpPr txBox="1"/>
          <p:nvPr userDrawn="1"/>
        </p:nvSpPr>
        <p:spPr>
          <a:xfrm>
            <a:off x="2667000" y="6349425"/>
            <a:ext cx="46482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dirty="0" smtClean="0">
                <a:solidFill>
                  <a:schemeClr val="tx1"/>
                </a:solidFill>
                <a:latin typeface="+mj-lt"/>
                <a:ea typeface="Open Sans" pitchFamily="34" charset="0"/>
                <a:cs typeface="Open Sans" pitchFamily="34" charset="0"/>
              </a:rPr>
              <a:t>©2013 OCLC.</a:t>
            </a:r>
            <a:r>
              <a:rPr lang="en-US" sz="800" kern="1200" baseline="0" dirty="0" smtClean="0">
                <a:solidFill>
                  <a:schemeClr val="tx1"/>
                </a:solidFill>
                <a:latin typeface="+mj-lt"/>
                <a:ea typeface="Open Sans" pitchFamily="34" charset="0"/>
                <a:cs typeface="Open Sans" pitchFamily="34" charset="0"/>
              </a:rPr>
              <a:t> </a:t>
            </a:r>
            <a:r>
              <a:rPr lang="en-US" sz="800" dirty="0" smtClean="0">
                <a:solidFill>
                  <a:schemeClr val="tx1"/>
                </a:solidFill>
                <a:latin typeface="+mj-lt"/>
                <a:ea typeface="Open Sans" pitchFamily="34" charset="0"/>
                <a:cs typeface="Open Sans" pitchFamily="34" charset="0"/>
              </a:rPr>
              <a:t>This work is licensed</a:t>
            </a:r>
            <a:r>
              <a:rPr lang="en-US" sz="800" baseline="0" dirty="0" smtClean="0">
                <a:solidFill>
                  <a:schemeClr val="tx1"/>
                </a:solidFill>
                <a:latin typeface="+mj-lt"/>
                <a:ea typeface="Open Sans" pitchFamily="34" charset="0"/>
                <a:cs typeface="Open Sans" pitchFamily="34" charset="0"/>
              </a:rPr>
              <a:t> under a Creative Commons Attribution 3.0 </a:t>
            </a:r>
            <a:r>
              <a:rPr lang="en-US" sz="800" baseline="0" dirty="0" err="1" smtClean="0">
                <a:solidFill>
                  <a:schemeClr val="tx1"/>
                </a:solidFill>
                <a:latin typeface="+mj-lt"/>
                <a:ea typeface="Open Sans" pitchFamily="34" charset="0"/>
                <a:cs typeface="Open Sans" pitchFamily="34" charset="0"/>
              </a:rPr>
              <a:t>Unported</a:t>
            </a:r>
            <a:r>
              <a:rPr lang="en-US" sz="800" baseline="0" dirty="0" smtClean="0">
                <a:solidFill>
                  <a:schemeClr val="tx1"/>
                </a:solidFill>
                <a:latin typeface="+mj-lt"/>
                <a:ea typeface="Open Sans" pitchFamily="34" charset="0"/>
                <a:cs typeface="Open Sans" pitchFamily="34" charset="0"/>
              </a:rPr>
              <a:t> License. </a:t>
            </a:r>
            <a:r>
              <a:rPr lang="en-US" sz="800" kern="1200" dirty="0" smtClean="0">
                <a:solidFill>
                  <a:schemeClr val="tx1"/>
                </a:solidFill>
                <a:latin typeface="+mj-lt"/>
                <a:ea typeface="Open Sans" charset="0"/>
                <a:cs typeface="Open Sans" charset="0"/>
              </a:rPr>
              <a:t>Suggested attribution: “This work uses content from [presentation title] © OCLC, used under a Creative Commons Attribution license:  </a:t>
            </a:r>
            <a:r>
              <a:rPr lang="en-US" sz="800" u="sng" kern="1200" dirty="0" smtClean="0">
                <a:solidFill>
                  <a:schemeClr val="tx1"/>
                </a:solidFill>
                <a:latin typeface="+mj-lt"/>
                <a:ea typeface="Open Sans" charset="0"/>
                <a:cs typeface="Open Sans" charset="0"/>
                <a:hlinkClick r:id="rId3"/>
              </a:rPr>
              <a:t>http</a:t>
            </a:r>
            <a:r>
              <a:rPr lang="en-US" sz="800" u="sng" kern="1200" dirty="0" smtClean="0">
                <a:solidFill>
                  <a:schemeClr val="bg1"/>
                </a:solidFill>
                <a:latin typeface="+mj-lt"/>
                <a:ea typeface="Open Sans" charset="0"/>
                <a:cs typeface="Open Sans" charset="0"/>
                <a:hlinkClick r:id="rId3"/>
              </a:rPr>
              <a:t>://</a:t>
            </a:r>
            <a:r>
              <a:rPr lang="en-US" sz="800" u="sng" kern="1200" dirty="0" smtClean="0">
                <a:solidFill>
                  <a:schemeClr val="tx1"/>
                </a:solidFill>
                <a:latin typeface="+mj-lt"/>
                <a:ea typeface="Open Sans" charset="0"/>
                <a:cs typeface="Open Sans" charset="0"/>
                <a:hlinkClick r:id="rId3"/>
              </a:rPr>
              <a:t>creativecommons.org/licenses/by/3.0/</a:t>
            </a:r>
            <a:r>
              <a:rPr lang="en-US" sz="800" kern="1200" dirty="0" smtClean="0">
                <a:solidFill>
                  <a:schemeClr val="tx1"/>
                </a:solidFill>
                <a:latin typeface="+mj-lt"/>
                <a:ea typeface="Open Sans" charset="0"/>
                <a:cs typeface="Open Sans" charset="0"/>
                <a:hlinkClick r:id="rId3"/>
              </a:rPr>
              <a:t>” </a:t>
            </a:r>
            <a:endParaRPr lang="en-US" sz="800" dirty="0" smtClean="0">
              <a:solidFill>
                <a:schemeClr val="tx1"/>
              </a:solidFill>
              <a:latin typeface="+mj-lt"/>
              <a:ea typeface="Open Sans" pitchFamily="34" charset="0"/>
              <a:cs typeface="Open Sans" pitchFamily="34" charset="0"/>
            </a:endParaRPr>
          </a:p>
        </p:txBody>
      </p:sp>
    </p:spTree>
  </p:cSld>
  <p:clrMapOvr>
    <a:masterClrMapping/>
  </p:clrMapOv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Blank with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5" name="Slide Number Placeholder 4"/>
          <p:cNvSpPr>
            <a:spLocks noGrp="1"/>
          </p:cNvSpPr>
          <p:nvPr>
            <p:ph type="sldNum" sz="quarter" idx="12"/>
          </p:nvPr>
        </p:nvSpPr>
        <p:spPr/>
        <p:txBody>
          <a:bodyPr/>
          <a:lstStyle/>
          <a:p>
            <a:fld id="{6B3AA010-7757-41E0-A212-D41514C97AA5}" type="slidenum">
              <a:rPr lang="en-US" smtClean="0"/>
              <a:pPr/>
              <a:t>‹#›</a:t>
            </a:fld>
            <a:endParaRPr lang="en-US"/>
          </a:p>
        </p:txBody>
      </p:sp>
      <p:pic>
        <p:nvPicPr>
          <p:cNvPr id="6" name="Picture 5" descr="OCLC-RESEARCH_H_MD.png"/>
          <p:cNvPicPr>
            <a:picLocks noChangeAspect="1"/>
          </p:cNvPicPr>
          <p:nvPr userDrawn="1"/>
        </p:nvPicPr>
        <p:blipFill>
          <a:blip r:embed="rId2" cstate="print"/>
          <a:stretch>
            <a:fillRect/>
          </a:stretch>
        </p:blipFill>
        <p:spPr>
          <a:xfrm>
            <a:off x="457200" y="6359328"/>
            <a:ext cx="1676400" cy="346272"/>
          </a:xfrm>
          <a:prstGeom prst="rect">
            <a:avLst/>
          </a:prstGeom>
        </p:spPr>
      </p:pic>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4221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pPr/>
              <a:t>8/19/2014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grpSp>
        <p:nvGrpSpPr>
          <p:cNvPr id="7" name="Group 7"/>
          <p:cNvGrpSpPr/>
          <p:nvPr userDrawn="1"/>
        </p:nvGrpSpPr>
        <p:grpSpPr>
          <a:xfrm>
            <a:off x="0" y="0"/>
            <a:ext cx="9144000" cy="1759220"/>
            <a:chOff x="228600" y="228600"/>
            <a:chExt cx="9144000" cy="1759220"/>
          </a:xfrm>
          <a:solidFill>
            <a:srgbClr val="195A88"/>
          </a:solidFill>
        </p:grpSpPr>
        <p:sp>
          <p:nvSpPr>
            <p:cNvPr id="9" name="Rounded Rectangle 8"/>
            <p:cNvSpPr/>
            <p:nvPr userDrawn="1"/>
          </p:nvSpPr>
          <p:spPr>
            <a:xfrm>
              <a:off x="228600" y="228600"/>
              <a:ext cx="9144000" cy="1524000"/>
            </a:xfrm>
            <a:prstGeom prst="roundRect">
              <a:avLst>
                <a:gd name="adj" fmla="val 0"/>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Isosceles Triangle 9"/>
            <p:cNvSpPr/>
            <p:nvPr userDrawn="1"/>
          </p:nvSpPr>
          <p:spPr>
            <a:xfrm rot="10800000">
              <a:off x="942302" y="1731952"/>
              <a:ext cx="505498" cy="255868"/>
            </a:xfrm>
            <a:prstGeom prst="triangl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2" name="Title 1"/>
          <p:cNvSpPr>
            <a:spLocks noGrp="1"/>
          </p:cNvSpPr>
          <p:nvPr>
            <p:ph type="title"/>
          </p:nvPr>
        </p:nvSpPr>
        <p:spPr/>
        <p:txBody>
          <a:bodyPr wrap="none"/>
          <a:lstStyle>
            <a:lvl1pPr algn="l">
              <a:defRPr>
                <a:solidFill>
                  <a:schemeClr val="bg1"/>
                </a:solidFill>
              </a:defRPr>
            </a:lvl1pPr>
          </a:lstStyle>
          <a:p>
            <a:r>
              <a:rPr lang="en-US" smtClean="0"/>
              <a:t>Click to edit Master title style</a:t>
            </a:r>
            <a:endParaRPr lang="en-US" dirty="0"/>
          </a:p>
        </p:txBody>
      </p:sp>
    </p:spTree>
  </p:cSld>
  <p:clrMapOvr>
    <a:masterClrMapping/>
  </p:clrMapOvr>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Kicker and Content">
    <p:spTree>
      <p:nvGrpSpPr>
        <p:cNvPr id="1" name=""/>
        <p:cNvGrpSpPr/>
        <p:nvPr/>
      </p:nvGrpSpPr>
      <p:grpSpPr>
        <a:xfrm>
          <a:off x="0" y="0"/>
          <a:ext cx="0" cy="0"/>
          <a:chOff x="0" y="0"/>
          <a:chExt cx="0" cy="0"/>
        </a:xfrm>
      </p:grpSpPr>
      <p:grpSp>
        <p:nvGrpSpPr>
          <p:cNvPr id="7" name="Group 7"/>
          <p:cNvGrpSpPr/>
          <p:nvPr userDrawn="1"/>
        </p:nvGrpSpPr>
        <p:grpSpPr>
          <a:xfrm>
            <a:off x="0" y="0"/>
            <a:ext cx="9144000" cy="1759220"/>
            <a:chOff x="228600" y="228600"/>
            <a:chExt cx="9144000" cy="1759220"/>
          </a:xfrm>
          <a:solidFill>
            <a:srgbClr val="195A88"/>
          </a:solidFill>
        </p:grpSpPr>
        <p:sp>
          <p:nvSpPr>
            <p:cNvPr id="15" name="Rounded Rectangle 14"/>
            <p:cNvSpPr/>
            <p:nvPr userDrawn="1"/>
          </p:nvSpPr>
          <p:spPr>
            <a:xfrm>
              <a:off x="228600" y="228600"/>
              <a:ext cx="9144000" cy="1524000"/>
            </a:xfrm>
            <a:prstGeom prst="roundRect">
              <a:avLst>
                <a:gd name="adj" fmla="val 0"/>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Isosceles Triangle 15"/>
            <p:cNvSpPr/>
            <p:nvPr userDrawn="1"/>
          </p:nvSpPr>
          <p:spPr>
            <a:xfrm rot="10800000">
              <a:off x="942302" y="1731952"/>
              <a:ext cx="505498" cy="255868"/>
            </a:xfrm>
            <a:prstGeom prst="triangl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3" name="Content Placeholder 2"/>
          <p:cNvSpPr>
            <a:spLocks noGrp="1"/>
          </p:cNvSpPr>
          <p:nvPr>
            <p:ph idx="1"/>
          </p:nvPr>
        </p:nvSpPr>
        <p:spPr>
          <a:xfrm>
            <a:off x="457200" y="1905000"/>
            <a:ext cx="8229600" cy="4221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pPr/>
              <a:t>8/19/2014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457200" y="533400"/>
            <a:ext cx="8229600" cy="762000"/>
          </a:xfrm>
        </p:spPr>
        <p:txBody>
          <a:bodyPr wrap="none"/>
          <a:lstStyle>
            <a:lvl1pPr algn="l">
              <a:defRPr>
                <a:solidFill>
                  <a:schemeClr val="bg1"/>
                </a:solidFill>
              </a:defRPr>
            </a:lvl1pPr>
          </a:lstStyle>
          <a:p>
            <a:r>
              <a:rPr lang="en-US" smtClean="0"/>
              <a:t>Click to edit Master title style</a:t>
            </a:r>
            <a:endParaRPr lang="en-US" dirty="0"/>
          </a:p>
        </p:txBody>
      </p:sp>
      <p:sp>
        <p:nvSpPr>
          <p:cNvPr id="12" name="Text Placeholder 11"/>
          <p:cNvSpPr>
            <a:spLocks noGrp="1"/>
          </p:cNvSpPr>
          <p:nvPr>
            <p:ph type="body" sz="quarter" idx="13" hasCustomPrompt="1"/>
          </p:nvPr>
        </p:nvSpPr>
        <p:spPr>
          <a:xfrm>
            <a:off x="457199" y="152400"/>
            <a:ext cx="8229599" cy="304800"/>
          </a:xfrm>
        </p:spPr>
        <p:txBody>
          <a:bodyPr tIns="0" bIns="0" anchor="t">
            <a:noAutofit/>
          </a:bodyPr>
          <a:lstStyle>
            <a:lvl1pPr>
              <a:buNone/>
              <a:defRPr sz="1800">
                <a:solidFill>
                  <a:schemeClr val="accent6">
                    <a:lumMod val="20000"/>
                    <a:lumOff val="80000"/>
                  </a:schemeClr>
                </a:solidFill>
              </a:defRPr>
            </a:lvl1pPr>
          </a:lstStyle>
          <a:p>
            <a:pPr lvl="0"/>
            <a:r>
              <a:rPr lang="en-US" dirty="0" smtClean="0"/>
              <a:t>Edit kicker</a:t>
            </a:r>
            <a:endParaRPr lang="en-US" dirty="0"/>
          </a:p>
        </p:txBody>
      </p:sp>
    </p:spTree>
  </p:cSld>
  <p:clrMapOvr>
    <a:masterClrMapping/>
  </p:clrMapOvr>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_Chart">
    <p:spTree>
      <p:nvGrpSpPr>
        <p:cNvPr id="1" name=""/>
        <p:cNvGrpSpPr/>
        <p:nvPr/>
      </p:nvGrpSpPr>
      <p:grpSpPr>
        <a:xfrm>
          <a:off x="0" y="0"/>
          <a:ext cx="0" cy="0"/>
          <a:chOff x="0" y="0"/>
          <a:chExt cx="0" cy="0"/>
        </a:xfrm>
      </p:grpSpPr>
      <p:grpSp>
        <p:nvGrpSpPr>
          <p:cNvPr id="3" name="Group 11"/>
          <p:cNvGrpSpPr/>
          <p:nvPr userDrawn="1"/>
        </p:nvGrpSpPr>
        <p:grpSpPr>
          <a:xfrm>
            <a:off x="0" y="0"/>
            <a:ext cx="9144000" cy="855144"/>
            <a:chOff x="0" y="0"/>
            <a:chExt cx="9144000" cy="855144"/>
          </a:xfrm>
        </p:grpSpPr>
        <p:sp>
          <p:nvSpPr>
            <p:cNvPr id="11" name="Rounded Rectangle 10"/>
            <p:cNvSpPr/>
            <p:nvPr userDrawn="1"/>
          </p:nvSpPr>
          <p:spPr>
            <a:xfrm>
              <a:off x="0" y="0"/>
              <a:ext cx="9144000" cy="609600"/>
            </a:xfrm>
            <a:prstGeom prst="roundRect">
              <a:avLst>
                <a:gd name="adj" fmla="val 0"/>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2" name="Isosceles Triangle 11"/>
            <p:cNvSpPr/>
            <p:nvPr userDrawn="1"/>
          </p:nvSpPr>
          <p:spPr>
            <a:xfrm rot="10800000">
              <a:off x="713702" y="599276"/>
              <a:ext cx="505498" cy="255868"/>
            </a:xfrm>
            <a:prstGeom prst="triangl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8/19/2014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r>
              <a:rPr lang="en-US" smtClean="0"/>
              <a:t>Click icon to add chart</a:t>
            </a:r>
            <a:endParaRPr lang="en-US" dirty="0"/>
          </a:p>
        </p:txBody>
      </p:sp>
    </p:spTree>
  </p:cSld>
  <p:clrMapOvr>
    <a:masterClrMapping/>
  </p:clrMapOvr>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C BY Orange">
    <p:spTree>
      <p:nvGrpSpPr>
        <p:cNvPr id="1" name=""/>
        <p:cNvGrpSpPr/>
        <p:nvPr/>
      </p:nvGrpSpPr>
      <p:grpSpPr>
        <a:xfrm>
          <a:off x="0" y="0"/>
          <a:ext cx="0" cy="0"/>
          <a:chOff x="0" y="0"/>
          <a:chExt cx="0" cy="0"/>
        </a:xfrm>
      </p:grpSpPr>
      <p:grpSp>
        <p:nvGrpSpPr>
          <p:cNvPr id="3" name="Group 11"/>
          <p:cNvGrpSpPr/>
          <p:nvPr userDrawn="1"/>
        </p:nvGrpSpPr>
        <p:grpSpPr>
          <a:xfrm>
            <a:off x="0" y="0"/>
            <a:ext cx="9144000" cy="855144"/>
            <a:chOff x="0" y="0"/>
            <a:chExt cx="9144000" cy="855144"/>
          </a:xfrm>
        </p:grpSpPr>
        <p:sp>
          <p:nvSpPr>
            <p:cNvPr id="9" name="Rounded Rectangle 8"/>
            <p:cNvSpPr/>
            <p:nvPr userDrawn="1"/>
          </p:nvSpPr>
          <p:spPr>
            <a:xfrm>
              <a:off x="0" y="0"/>
              <a:ext cx="9144000" cy="609600"/>
            </a:xfrm>
            <a:prstGeom prst="roundRect">
              <a:avLst>
                <a:gd name="adj" fmla="val 0"/>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1" name="Isosceles Triangle 10"/>
            <p:cNvSpPr/>
            <p:nvPr userDrawn="1"/>
          </p:nvSpPr>
          <p:spPr>
            <a:xfrm rot="10800000">
              <a:off x="713702" y="599276"/>
              <a:ext cx="505498" cy="255868"/>
            </a:xfrm>
            <a:prstGeom prst="triangl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smtClean="0"/>
              <a:t>Click to edit Master title style</a:t>
            </a:r>
            <a:endParaRPr lang="en-US" dirty="0"/>
          </a:p>
        </p:txBody>
      </p:sp>
      <p:pic>
        <p:nvPicPr>
          <p:cNvPr id="14" name="Picture 1" descr="image003"/>
          <p:cNvPicPr>
            <a:picLocks noChangeAspect="1" noChangeArrowheads="1"/>
          </p:cNvPicPr>
          <p:nvPr userDrawn="1"/>
        </p:nvPicPr>
        <p:blipFill>
          <a:blip r:embed="rId2" cstate="print"/>
          <a:srcRect/>
          <a:stretch>
            <a:fillRect/>
          </a:stretch>
        </p:blipFill>
        <p:spPr bwMode="auto">
          <a:xfrm>
            <a:off x="7376160" y="6324600"/>
            <a:ext cx="1310640" cy="457200"/>
          </a:xfrm>
          <a:prstGeom prst="rect">
            <a:avLst/>
          </a:prstGeom>
          <a:noFill/>
          <a:ln w="9525">
            <a:noFill/>
            <a:miter lim="800000"/>
            <a:headEnd/>
            <a:tailEnd/>
          </a:ln>
        </p:spPr>
      </p:pic>
      <p:sp>
        <p:nvSpPr>
          <p:cNvPr id="8" name="TextBox 7"/>
          <p:cNvSpPr txBox="1"/>
          <p:nvPr userDrawn="1"/>
        </p:nvSpPr>
        <p:spPr>
          <a:xfrm>
            <a:off x="2667000" y="6349425"/>
            <a:ext cx="46482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dirty="0" smtClean="0">
                <a:solidFill>
                  <a:schemeClr val="tx1"/>
                </a:solidFill>
                <a:latin typeface="+mj-lt"/>
                <a:ea typeface="Open Sans" pitchFamily="34" charset="0"/>
                <a:cs typeface="Open Sans" pitchFamily="34" charset="0"/>
              </a:rPr>
              <a:t>©2013 OCLC.</a:t>
            </a:r>
            <a:r>
              <a:rPr lang="en-US" sz="800" kern="1200" baseline="0" dirty="0" smtClean="0">
                <a:solidFill>
                  <a:schemeClr val="tx1"/>
                </a:solidFill>
                <a:latin typeface="+mj-lt"/>
                <a:ea typeface="Open Sans" pitchFamily="34" charset="0"/>
                <a:cs typeface="Open Sans" pitchFamily="34" charset="0"/>
              </a:rPr>
              <a:t> </a:t>
            </a:r>
            <a:r>
              <a:rPr lang="en-US" sz="800" dirty="0" smtClean="0">
                <a:solidFill>
                  <a:schemeClr val="tx1"/>
                </a:solidFill>
                <a:latin typeface="+mj-lt"/>
                <a:ea typeface="Open Sans" pitchFamily="34" charset="0"/>
                <a:cs typeface="Open Sans" pitchFamily="34" charset="0"/>
              </a:rPr>
              <a:t>This work is licensed</a:t>
            </a:r>
            <a:r>
              <a:rPr lang="en-US" sz="800" baseline="0" dirty="0" smtClean="0">
                <a:solidFill>
                  <a:schemeClr val="tx1"/>
                </a:solidFill>
                <a:latin typeface="+mj-lt"/>
                <a:ea typeface="Open Sans" pitchFamily="34" charset="0"/>
                <a:cs typeface="Open Sans" pitchFamily="34" charset="0"/>
              </a:rPr>
              <a:t> under a Creative Commons Attribution 3.0 </a:t>
            </a:r>
            <a:r>
              <a:rPr lang="en-US" sz="800" baseline="0" dirty="0" err="1" smtClean="0">
                <a:solidFill>
                  <a:schemeClr val="tx1"/>
                </a:solidFill>
                <a:latin typeface="+mj-lt"/>
                <a:ea typeface="Open Sans" pitchFamily="34" charset="0"/>
                <a:cs typeface="Open Sans" pitchFamily="34" charset="0"/>
              </a:rPr>
              <a:t>Unported</a:t>
            </a:r>
            <a:r>
              <a:rPr lang="en-US" sz="800" baseline="0" dirty="0" smtClean="0">
                <a:solidFill>
                  <a:schemeClr val="tx1"/>
                </a:solidFill>
                <a:latin typeface="+mj-lt"/>
                <a:ea typeface="Open Sans" pitchFamily="34" charset="0"/>
                <a:cs typeface="Open Sans" pitchFamily="34" charset="0"/>
              </a:rPr>
              <a:t> License. </a:t>
            </a:r>
            <a:r>
              <a:rPr lang="en-US" sz="800" kern="1200" dirty="0" smtClean="0">
                <a:solidFill>
                  <a:schemeClr val="tx1"/>
                </a:solidFill>
                <a:latin typeface="+mj-lt"/>
                <a:ea typeface="Open Sans" charset="0"/>
                <a:cs typeface="Open Sans" charset="0"/>
              </a:rPr>
              <a:t>Suggested attribution: “This work uses content from [presentation title] © OCLC, used under a Creative Commons Attribution license:  </a:t>
            </a:r>
            <a:r>
              <a:rPr lang="en-US" sz="800" u="sng" kern="1200" dirty="0" smtClean="0">
                <a:solidFill>
                  <a:schemeClr val="tx1"/>
                </a:solidFill>
                <a:latin typeface="+mj-lt"/>
                <a:ea typeface="Open Sans" charset="0"/>
                <a:cs typeface="Open Sans" charset="0"/>
                <a:hlinkClick r:id="rId3"/>
              </a:rPr>
              <a:t>http</a:t>
            </a:r>
            <a:r>
              <a:rPr lang="en-US" sz="800" u="sng" kern="1200" dirty="0" smtClean="0">
                <a:solidFill>
                  <a:schemeClr val="bg1"/>
                </a:solidFill>
                <a:latin typeface="+mj-lt"/>
                <a:ea typeface="Open Sans" charset="0"/>
                <a:cs typeface="Open Sans" charset="0"/>
                <a:hlinkClick r:id="rId3"/>
              </a:rPr>
              <a:t>://</a:t>
            </a:r>
            <a:r>
              <a:rPr lang="en-US" sz="800" u="sng" kern="1200" dirty="0" smtClean="0">
                <a:solidFill>
                  <a:schemeClr val="tx1"/>
                </a:solidFill>
                <a:latin typeface="+mj-lt"/>
                <a:ea typeface="Open Sans" charset="0"/>
                <a:cs typeface="Open Sans" charset="0"/>
                <a:hlinkClick r:id="rId3"/>
              </a:rPr>
              <a:t>creativecommons.org/licenses/by/3.0/</a:t>
            </a:r>
            <a:r>
              <a:rPr lang="en-US" sz="800" kern="1200" dirty="0" smtClean="0">
                <a:solidFill>
                  <a:schemeClr val="tx1"/>
                </a:solidFill>
                <a:latin typeface="+mj-lt"/>
                <a:ea typeface="Open Sans" charset="0"/>
                <a:cs typeface="Open Sans" charset="0"/>
                <a:hlinkClick r:id="rId3"/>
              </a:rPr>
              <a:t>” </a:t>
            </a:r>
            <a:endParaRPr lang="en-US" sz="800" dirty="0" smtClean="0">
              <a:solidFill>
                <a:schemeClr val="tx1"/>
              </a:solidFill>
              <a:latin typeface="+mj-lt"/>
              <a:ea typeface="Open Sans" pitchFamily="34" charset="0"/>
              <a:cs typeface="Open Sans" pitchFamily="34" charset="0"/>
            </a:endParaRPr>
          </a:p>
        </p:txBody>
      </p:sp>
    </p:spTree>
  </p:cSld>
  <p:clrMapOvr>
    <a:masterClrMapping/>
  </p:clrMapOvr>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7" name="Rectangle 6"/>
          <p:cNvSpPr/>
          <p:nvPr userDrawn="1"/>
        </p:nvSpPr>
        <p:spPr>
          <a:xfrm>
            <a:off x="0" y="0"/>
            <a:ext cx="9144000" cy="6248400"/>
          </a:xfrm>
          <a:prstGeom prst="rect">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2" name="Title 1"/>
          <p:cNvSpPr>
            <a:spLocks noGrp="1"/>
          </p:cNvSpPr>
          <p:nvPr>
            <p:ph type="title"/>
          </p:nvPr>
        </p:nvSpPr>
        <p:spPr>
          <a:xfrm>
            <a:off x="722313" y="2057400"/>
            <a:ext cx="7772400" cy="3352800"/>
          </a:xfrm>
        </p:spPr>
        <p:txBody>
          <a:bodyPr anchor="t">
            <a:normAutofit/>
          </a:bodyPr>
          <a:lstStyle>
            <a:lvl1pPr algn="l">
              <a:defRPr sz="6600" b="0" cap="none">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5572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3BC21B-894E-AB42-B567-820E81E1B58F}" type="datetimeFigureOut">
              <a:rPr lang="en-US" smtClean="0"/>
              <a:pPr/>
              <a:t>8/19/2014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Tree>
  </p:cSld>
  <p:clrMapOvr>
    <a:masterClrMapping/>
  </p:clrMapOvr>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_Big text with title">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nvGrpSpPr>
          <p:cNvPr id="3" name="Group 11"/>
          <p:cNvGrpSpPr/>
          <p:nvPr userDrawn="1"/>
        </p:nvGrpSpPr>
        <p:grpSpPr>
          <a:xfrm>
            <a:off x="0" y="0"/>
            <a:ext cx="9144000" cy="855144"/>
            <a:chOff x="0" y="0"/>
            <a:chExt cx="9144000" cy="855144"/>
          </a:xfrm>
        </p:grpSpPr>
        <p:sp>
          <p:nvSpPr>
            <p:cNvPr id="12" name="Rounded Rectangle 11"/>
            <p:cNvSpPr/>
            <p:nvPr userDrawn="1"/>
          </p:nvSpPr>
          <p:spPr>
            <a:xfrm>
              <a:off x="0" y="0"/>
              <a:ext cx="9144000" cy="609600"/>
            </a:xfrm>
            <a:prstGeom prst="roundRect">
              <a:avLst>
                <a:gd name="adj" fmla="val 0"/>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4" name="Isosceles Triangle 13"/>
            <p:cNvSpPr/>
            <p:nvPr userDrawn="1"/>
          </p:nvSpPr>
          <p:spPr>
            <a:xfrm rot="10800000">
              <a:off x="713702" y="599276"/>
              <a:ext cx="505498" cy="255868"/>
            </a:xfrm>
            <a:prstGeom prst="triangle">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8/19/2014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smtClean="0"/>
              <a:t>Click to edit Master title style</a:t>
            </a:r>
            <a:endParaRPr lang="en-US" dirty="0"/>
          </a:p>
        </p:txBody>
      </p:sp>
      <p:sp>
        <p:nvSpPr>
          <p:cNvPr id="13" name="Text Placeholder 12"/>
          <p:cNvSpPr>
            <a:spLocks noGrp="1"/>
          </p:cNvSpPr>
          <p:nvPr>
            <p:ph type="body" sz="quarter" idx="13"/>
          </p:nvPr>
        </p:nvSpPr>
        <p:spPr>
          <a:xfrm>
            <a:off x="152400" y="609600"/>
            <a:ext cx="8839200" cy="5410200"/>
          </a:xfrm>
        </p:spPr>
        <p:txBody>
          <a:bodyPr vert="horz" lIns="457200" tIns="457200" rIns="457200" bIns="457200" rtlCol="0" anchor="ctr">
            <a:noAutofit/>
          </a:bodyPr>
          <a:lstStyle>
            <a:lvl1pPr marL="0" indent="0" algn="ctr">
              <a:lnSpc>
                <a:spcPct val="100000"/>
              </a:lnSpc>
              <a:spcBef>
                <a:spcPts val="1200"/>
              </a:spcBef>
              <a:buNone/>
              <a:defRPr lang="en-US" sz="8000" b="0" i="0" kern="1200" dirty="0" smtClean="0">
                <a:solidFill>
                  <a:srgbClr val="FFFFFF"/>
                </a:solidFill>
                <a:latin typeface="Arial"/>
                <a:ea typeface="+mn-ea"/>
                <a:cs typeface="Arial"/>
              </a:defRPr>
            </a:lvl1pPr>
            <a:lvl2pPr algn="ctr">
              <a:buNone/>
              <a:defRPr sz="8800">
                <a:solidFill>
                  <a:schemeClr val="bg1"/>
                </a:solidFill>
              </a:defRPr>
            </a:lvl2pPr>
            <a:lvl3pPr algn="ctr">
              <a:buNone/>
              <a:defRPr sz="8800">
                <a:solidFill>
                  <a:schemeClr val="bg1"/>
                </a:solidFill>
              </a:defRPr>
            </a:lvl3pPr>
            <a:lvl4pPr algn="ctr">
              <a:buNone/>
              <a:defRPr sz="8800">
                <a:solidFill>
                  <a:schemeClr val="bg1"/>
                </a:solidFill>
              </a:defRPr>
            </a:lvl4pPr>
            <a:lvl5pPr algn="ctr">
              <a:buNone/>
              <a:defRPr sz="8800">
                <a:solidFill>
                  <a:schemeClr val="bg1"/>
                </a:solidFill>
              </a:defRPr>
            </a:lvl5pPr>
          </a:lstStyle>
          <a:p>
            <a:pPr marL="0" lvl="0" indent="0" algn="ctr" defTabSz="457200" rtl="0" eaLnBrk="1" latinLnBrk="0" hangingPunct="1">
              <a:lnSpc>
                <a:spcPct val="100000"/>
              </a:lnSpc>
              <a:spcBef>
                <a:spcPts val="1200"/>
              </a:spcBef>
              <a:buClrTx/>
              <a:buFont typeface="Arial"/>
              <a:buNone/>
            </a:pPr>
            <a:r>
              <a:rPr lang="en-US" smtClean="0"/>
              <a:t>Click to edit Master text styles</a:t>
            </a:r>
          </a:p>
        </p:txBody>
      </p:sp>
    </p:spTree>
  </p:cSld>
  <p:clrMapOvr>
    <a:masterClrMapping/>
  </p:clrMapOvr>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C BY Section Green">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nvGrpSpPr>
          <p:cNvPr id="3" name="Group 11"/>
          <p:cNvGrpSpPr/>
          <p:nvPr userDrawn="1"/>
        </p:nvGrpSpPr>
        <p:grpSpPr>
          <a:xfrm>
            <a:off x="0" y="0"/>
            <a:ext cx="9144000" cy="855144"/>
            <a:chOff x="0" y="0"/>
            <a:chExt cx="9144000" cy="855144"/>
          </a:xfrm>
        </p:grpSpPr>
        <p:sp>
          <p:nvSpPr>
            <p:cNvPr id="12" name="Rounded Rectangle 11"/>
            <p:cNvSpPr/>
            <p:nvPr userDrawn="1"/>
          </p:nvSpPr>
          <p:spPr>
            <a:xfrm>
              <a:off x="0" y="0"/>
              <a:ext cx="9144000" cy="609600"/>
            </a:xfrm>
            <a:prstGeom prst="roundRect">
              <a:avLst>
                <a:gd name="adj" fmla="val 0"/>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4" name="Isosceles Triangle 13"/>
            <p:cNvSpPr/>
            <p:nvPr userDrawn="1"/>
          </p:nvSpPr>
          <p:spPr>
            <a:xfrm rot="10800000">
              <a:off x="713702" y="599276"/>
              <a:ext cx="505498" cy="255868"/>
            </a:xfrm>
            <a:prstGeom prst="triangle">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smtClean="0"/>
              <a:t>Click to edit Master title style</a:t>
            </a:r>
            <a:endParaRPr lang="en-US" dirty="0"/>
          </a:p>
        </p:txBody>
      </p:sp>
      <p:sp>
        <p:nvSpPr>
          <p:cNvPr id="13" name="Text Placeholder 12"/>
          <p:cNvSpPr>
            <a:spLocks noGrp="1"/>
          </p:cNvSpPr>
          <p:nvPr>
            <p:ph type="body" sz="quarter" idx="13"/>
          </p:nvPr>
        </p:nvSpPr>
        <p:spPr>
          <a:xfrm>
            <a:off x="152400" y="609600"/>
            <a:ext cx="8839200" cy="5410200"/>
          </a:xfrm>
        </p:spPr>
        <p:txBody>
          <a:bodyPr vert="horz" lIns="457200" tIns="457200" rIns="457200" bIns="457200" rtlCol="0" anchor="ctr">
            <a:noAutofit/>
          </a:bodyPr>
          <a:lstStyle>
            <a:lvl1pPr marL="0" indent="0" algn="ctr">
              <a:lnSpc>
                <a:spcPct val="100000"/>
              </a:lnSpc>
              <a:spcBef>
                <a:spcPts val="1200"/>
              </a:spcBef>
              <a:buNone/>
              <a:defRPr lang="en-US" sz="8000" b="0" i="0" kern="1200" dirty="0" smtClean="0">
                <a:solidFill>
                  <a:srgbClr val="FFFFFF"/>
                </a:solidFill>
                <a:latin typeface="Arial"/>
                <a:ea typeface="+mn-ea"/>
                <a:cs typeface="Arial"/>
              </a:defRPr>
            </a:lvl1pPr>
            <a:lvl2pPr algn="ctr">
              <a:buNone/>
              <a:defRPr sz="8800">
                <a:solidFill>
                  <a:schemeClr val="bg1"/>
                </a:solidFill>
              </a:defRPr>
            </a:lvl2pPr>
            <a:lvl3pPr algn="ctr">
              <a:buNone/>
              <a:defRPr sz="8800">
                <a:solidFill>
                  <a:schemeClr val="bg1"/>
                </a:solidFill>
              </a:defRPr>
            </a:lvl3pPr>
            <a:lvl4pPr algn="ctr">
              <a:buNone/>
              <a:defRPr sz="8800">
                <a:solidFill>
                  <a:schemeClr val="bg1"/>
                </a:solidFill>
              </a:defRPr>
            </a:lvl4pPr>
            <a:lvl5pPr algn="ctr">
              <a:buNone/>
              <a:defRPr sz="8800">
                <a:solidFill>
                  <a:schemeClr val="bg1"/>
                </a:solidFill>
              </a:defRPr>
            </a:lvl5pPr>
          </a:lstStyle>
          <a:p>
            <a:pPr marL="0" lvl="0" indent="0" algn="ctr" defTabSz="457200" rtl="0" eaLnBrk="1" latinLnBrk="0" hangingPunct="1">
              <a:lnSpc>
                <a:spcPct val="100000"/>
              </a:lnSpc>
              <a:spcBef>
                <a:spcPts val="1200"/>
              </a:spcBef>
              <a:buClrTx/>
              <a:buFont typeface="Arial"/>
              <a:buNone/>
            </a:pPr>
            <a:r>
              <a:rPr lang="en-US" smtClean="0"/>
              <a:t>Click to edit Master text styles</a:t>
            </a:r>
          </a:p>
        </p:txBody>
      </p:sp>
      <p:pic>
        <p:nvPicPr>
          <p:cNvPr id="11" name="Picture 1" descr="image003"/>
          <p:cNvPicPr>
            <a:picLocks noChangeAspect="1" noChangeArrowheads="1"/>
          </p:cNvPicPr>
          <p:nvPr userDrawn="1"/>
        </p:nvPicPr>
        <p:blipFill>
          <a:blip r:embed="rId2" cstate="print"/>
          <a:srcRect/>
          <a:stretch>
            <a:fillRect/>
          </a:stretch>
        </p:blipFill>
        <p:spPr bwMode="auto">
          <a:xfrm>
            <a:off x="7391400" y="6324600"/>
            <a:ext cx="1310640" cy="457200"/>
          </a:xfrm>
          <a:prstGeom prst="rect">
            <a:avLst/>
          </a:prstGeom>
          <a:noFill/>
          <a:ln w="9525">
            <a:noFill/>
            <a:miter lim="800000"/>
            <a:headEnd/>
            <a:tailEnd/>
          </a:ln>
        </p:spPr>
      </p:pic>
      <p:sp>
        <p:nvSpPr>
          <p:cNvPr id="16" name="TextBox 15"/>
          <p:cNvSpPr txBox="1"/>
          <p:nvPr userDrawn="1"/>
        </p:nvSpPr>
        <p:spPr>
          <a:xfrm>
            <a:off x="2667000" y="6349425"/>
            <a:ext cx="46482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dirty="0" smtClean="0">
                <a:solidFill>
                  <a:schemeClr val="tx1"/>
                </a:solidFill>
                <a:latin typeface="+mj-lt"/>
                <a:ea typeface="Open Sans" pitchFamily="34" charset="0"/>
                <a:cs typeface="Open Sans" pitchFamily="34" charset="0"/>
              </a:rPr>
              <a:t>©2013 OCLC.</a:t>
            </a:r>
            <a:r>
              <a:rPr lang="en-US" sz="800" kern="1200" baseline="0" dirty="0" smtClean="0">
                <a:solidFill>
                  <a:schemeClr val="tx1"/>
                </a:solidFill>
                <a:latin typeface="+mj-lt"/>
                <a:ea typeface="Open Sans" pitchFamily="34" charset="0"/>
                <a:cs typeface="Open Sans" pitchFamily="34" charset="0"/>
              </a:rPr>
              <a:t> </a:t>
            </a:r>
            <a:r>
              <a:rPr lang="en-US" sz="800" dirty="0" smtClean="0">
                <a:solidFill>
                  <a:schemeClr val="tx1"/>
                </a:solidFill>
                <a:latin typeface="+mj-lt"/>
                <a:ea typeface="Open Sans" pitchFamily="34" charset="0"/>
                <a:cs typeface="Open Sans" pitchFamily="34" charset="0"/>
              </a:rPr>
              <a:t>This work is licensed</a:t>
            </a:r>
            <a:r>
              <a:rPr lang="en-US" sz="800" baseline="0" dirty="0" smtClean="0">
                <a:solidFill>
                  <a:schemeClr val="tx1"/>
                </a:solidFill>
                <a:latin typeface="+mj-lt"/>
                <a:ea typeface="Open Sans" pitchFamily="34" charset="0"/>
                <a:cs typeface="Open Sans" pitchFamily="34" charset="0"/>
              </a:rPr>
              <a:t> under a Creative Commons Attribution 3.0 </a:t>
            </a:r>
            <a:r>
              <a:rPr lang="en-US" sz="800" baseline="0" dirty="0" err="1" smtClean="0">
                <a:solidFill>
                  <a:schemeClr val="tx1"/>
                </a:solidFill>
                <a:latin typeface="+mj-lt"/>
                <a:ea typeface="Open Sans" pitchFamily="34" charset="0"/>
                <a:cs typeface="Open Sans" pitchFamily="34" charset="0"/>
              </a:rPr>
              <a:t>Unported</a:t>
            </a:r>
            <a:r>
              <a:rPr lang="en-US" sz="800" baseline="0" dirty="0" smtClean="0">
                <a:solidFill>
                  <a:schemeClr val="tx1"/>
                </a:solidFill>
                <a:latin typeface="+mj-lt"/>
                <a:ea typeface="Open Sans" pitchFamily="34" charset="0"/>
                <a:cs typeface="Open Sans" pitchFamily="34" charset="0"/>
              </a:rPr>
              <a:t> License. </a:t>
            </a:r>
            <a:r>
              <a:rPr lang="en-US" sz="800" kern="1200" dirty="0" smtClean="0">
                <a:solidFill>
                  <a:schemeClr val="tx1"/>
                </a:solidFill>
                <a:latin typeface="+mj-lt"/>
                <a:ea typeface="Open Sans" charset="0"/>
                <a:cs typeface="Open Sans" charset="0"/>
              </a:rPr>
              <a:t>Suggested attribution: “This work uses content from [presentation title] © OCLC, used under a Creative Commons Attribution license:  </a:t>
            </a:r>
            <a:r>
              <a:rPr lang="en-US" sz="800" u="sng" kern="1200" dirty="0" smtClean="0">
                <a:solidFill>
                  <a:schemeClr val="tx1"/>
                </a:solidFill>
                <a:latin typeface="+mj-lt"/>
                <a:ea typeface="Open Sans" charset="0"/>
                <a:cs typeface="Open Sans" charset="0"/>
                <a:hlinkClick r:id="rId3"/>
              </a:rPr>
              <a:t>http</a:t>
            </a:r>
            <a:r>
              <a:rPr lang="en-US" sz="800" u="sng" kern="1200" dirty="0" smtClean="0">
                <a:solidFill>
                  <a:schemeClr val="bg1"/>
                </a:solidFill>
                <a:latin typeface="+mj-lt"/>
                <a:ea typeface="Open Sans" charset="0"/>
                <a:cs typeface="Open Sans" charset="0"/>
                <a:hlinkClick r:id="rId3"/>
              </a:rPr>
              <a:t>://</a:t>
            </a:r>
            <a:r>
              <a:rPr lang="en-US" sz="800" u="sng" kern="1200" dirty="0" smtClean="0">
                <a:solidFill>
                  <a:schemeClr val="tx1"/>
                </a:solidFill>
                <a:latin typeface="+mj-lt"/>
                <a:ea typeface="Open Sans" charset="0"/>
                <a:cs typeface="Open Sans" charset="0"/>
                <a:hlinkClick r:id="rId3"/>
              </a:rPr>
              <a:t>creativecommons.org/licenses/by/3.0/</a:t>
            </a:r>
            <a:r>
              <a:rPr lang="en-US" sz="800" kern="1200" dirty="0" smtClean="0">
                <a:solidFill>
                  <a:schemeClr val="tx1"/>
                </a:solidFill>
                <a:latin typeface="+mj-lt"/>
                <a:ea typeface="Open Sans" charset="0"/>
                <a:cs typeface="Open Sans" charset="0"/>
                <a:hlinkClick r:id="rId3"/>
              </a:rPr>
              <a:t>” </a:t>
            </a:r>
            <a:endParaRPr lang="en-US" sz="800" dirty="0" smtClean="0">
              <a:solidFill>
                <a:schemeClr val="tx1"/>
              </a:solidFill>
              <a:latin typeface="+mj-lt"/>
              <a:ea typeface="Open Sans" pitchFamily="34" charset="0"/>
              <a:cs typeface="Open Sans" pitchFamily="34" charset="0"/>
            </a:endParaRPr>
          </a:p>
        </p:txBody>
      </p:sp>
    </p:spTree>
  </p:cSld>
  <p:clrMapOvr>
    <a:masterClrMapping/>
  </p:clrMapOvr>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4221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pPr/>
              <a:t>8/19/2014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grpSp>
        <p:nvGrpSpPr>
          <p:cNvPr id="7" name="Group 7"/>
          <p:cNvGrpSpPr/>
          <p:nvPr userDrawn="1"/>
        </p:nvGrpSpPr>
        <p:grpSpPr>
          <a:xfrm>
            <a:off x="0" y="0"/>
            <a:ext cx="9144000" cy="1759220"/>
            <a:chOff x="228600" y="228600"/>
            <a:chExt cx="9144000" cy="1759220"/>
          </a:xfrm>
          <a:solidFill>
            <a:srgbClr val="195A88"/>
          </a:solidFill>
        </p:grpSpPr>
        <p:sp>
          <p:nvSpPr>
            <p:cNvPr id="9" name="Rounded Rectangle 8"/>
            <p:cNvSpPr/>
            <p:nvPr userDrawn="1"/>
          </p:nvSpPr>
          <p:spPr>
            <a:xfrm>
              <a:off x="228600" y="228600"/>
              <a:ext cx="9144000" cy="1524000"/>
            </a:xfrm>
            <a:prstGeom prst="roundRect">
              <a:avLst>
                <a:gd name="adj" fmla="val 0"/>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Isosceles Triangle 9"/>
            <p:cNvSpPr/>
            <p:nvPr userDrawn="1"/>
          </p:nvSpPr>
          <p:spPr>
            <a:xfrm rot="10800000">
              <a:off x="942302" y="1731952"/>
              <a:ext cx="505498" cy="255868"/>
            </a:xfrm>
            <a:prstGeom prst="triangle">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2" name="Title 1"/>
          <p:cNvSpPr>
            <a:spLocks noGrp="1"/>
          </p:cNvSpPr>
          <p:nvPr>
            <p:ph type="title"/>
          </p:nvPr>
        </p:nvSpPr>
        <p:spPr/>
        <p:txBody>
          <a:bodyPr wrap="none"/>
          <a:lstStyle>
            <a:lvl1pPr algn="l">
              <a:defRPr>
                <a:solidFill>
                  <a:schemeClr val="bg1"/>
                </a:solidFill>
              </a:defRPr>
            </a:lvl1pPr>
          </a:lstStyle>
          <a:p>
            <a:r>
              <a:rPr lang="en-US" smtClean="0"/>
              <a:t>Click to edit Master title style</a:t>
            </a:r>
            <a:endParaRPr lang="en-US" dirty="0"/>
          </a:p>
        </p:txBody>
      </p:sp>
    </p:spTree>
  </p:cSld>
  <p:clrMapOvr>
    <a:masterClrMapping/>
  </p:clrMapOvr>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Title, Kicker and Content">
    <p:spTree>
      <p:nvGrpSpPr>
        <p:cNvPr id="1" name=""/>
        <p:cNvGrpSpPr/>
        <p:nvPr/>
      </p:nvGrpSpPr>
      <p:grpSpPr>
        <a:xfrm>
          <a:off x="0" y="0"/>
          <a:ext cx="0" cy="0"/>
          <a:chOff x="0" y="0"/>
          <a:chExt cx="0" cy="0"/>
        </a:xfrm>
      </p:grpSpPr>
      <p:grpSp>
        <p:nvGrpSpPr>
          <p:cNvPr id="7" name="Group 7"/>
          <p:cNvGrpSpPr/>
          <p:nvPr userDrawn="1"/>
        </p:nvGrpSpPr>
        <p:grpSpPr>
          <a:xfrm>
            <a:off x="0" y="0"/>
            <a:ext cx="9144000" cy="1759220"/>
            <a:chOff x="228600" y="228600"/>
            <a:chExt cx="9144000" cy="1759220"/>
          </a:xfrm>
          <a:solidFill>
            <a:srgbClr val="195A88"/>
          </a:solidFill>
        </p:grpSpPr>
        <p:sp>
          <p:nvSpPr>
            <p:cNvPr id="15" name="Rounded Rectangle 14"/>
            <p:cNvSpPr/>
            <p:nvPr userDrawn="1"/>
          </p:nvSpPr>
          <p:spPr>
            <a:xfrm>
              <a:off x="228600" y="228600"/>
              <a:ext cx="9144000" cy="1524000"/>
            </a:xfrm>
            <a:prstGeom prst="roundRect">
              <a:avLst>
                <a:gd name="adj" fmla="val 0"/>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Isosceles Triangle 15"/>
            <p:cNvSpPr/>
            <p:nvPr userDrawn="1"/>
          </p:nvSpPr>
          <p:spPr>
            <a:xfrm rot="10800000">
              <a:off x="942302" y="1731952"/>
              <a:ext cx="505498" cy="255868"/>
            </a:xfrm>
            <a:prstGeom prst="triangle">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3" name="Content Placeholder 2"/>
          <p:cNvSpPr>
            <a:spLocks noGrp="1"/>
          </p:cNvSpPr>
          <p:nvPr>
            <p:ph idx="1"/>
          </p:nvPr>
        </p:nvSpPr>
        <p:spPr>
          <a:xfrm>
            <a:off x="457200" y="1905000"/>
            <a:ext cx="8229600" cy="4221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pPr/>
              <a:t>8/19/2014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457200" y="533400"/>
            <a:ext cx="8229600" cy="762000"/>
          </a:xfrm>
        </p:spPr>
        <p:txBody>
          <a:bodyPr wrap="none"/>
          <a:lstStyle>
            <a:lvl1pPr algn="l">
              <a:defRPr>
                <a:solidFill>
                  <a:schemeClr val="bg1"/>
                </a:solidFill>
              </a:defRPr>
            </a:lvl1pPr>
          </a:lstStyle>
          <a:p>
            <a:r>
              <a:rPr lang="en-US" smtClean="0"/>
              <a:t>Click to edit Master title style</a:t>
            </a:r>
            <a:endParaRPr lang="en-US" dirty="0"/>
          </a:p>
        </p:txBody>
      </p:sp>
      <p:sp>
        <p:nvSpPr>
          <p:cNvPr id="12" name="Text Placeholder 11"/>
          <p:cNvSpPr>
            <a:spLocks noGrp="1"/>
          </p:cNvSpPr>
          <p:nvPr>
            <p:ph type="body" sz="quarter" idx="13" hasCustomPrompt="1"/>
          </p:nvPr>
        </p:nvSpPr>
        <p:spPr>
          <a:xfrm>
            <a:off x="457199" y="152400"/>
            <a:ext cx="8229599" cy="304800"/>
          </a:xfrm>
        </p:spPr>
        <p:txBody>
          <a:bodyPr tIns="0" bIns="0" anchor="t">
            <a:noAutofit/>
          </a:bodyPr>
          <a:lstStyle>
            <a:lvl1pPr>
              <a:buNone/>
              <a:defRPr sz="1800">
                <a:solidFill>
                  <a:schemeClr val="accent3">
                    <a:lumMod val="20000"/>
                    <a:lumOff val="80000"/>
                  </a:schemeClr>
                </a:solidFill>
              </a:defRPr>
            </a:lvl1pPr>
          </a:lstStyle>
          <a:p>
            <a:pPr lvl="0"/>
            <a:r>
              <a:rPr lang="en-US" dirty="0" smtClean="0"/>
              <a:t>Edit kicker</a:t>
            </a:r>
            <a:endParaRPr lang="en-US" dirty="0"/>
          </a:p>
        </p:txBody>
      </p:sp>
    </p:spTree>
  </p:cSld>
  <p:clrMapOvr>
    <a:masterClrMapping/>
  </p:clrMapOvr>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_Chart">
    <p:spTree>
      <p:nvGrpSpPr>
        <p:cNvPr id="1" name=""/>
        <p:cNvGrpSpPr/>
        <p:nvPr/>
      </p:nvGrpSpPr>
      <p:grpSpPr>
        <a:xfrm>
          <a:off x="0" y="0"/>
          <a:ext cx="0" cy="0"/>
          <a:chOff x="0" y="0"/>
          <a:chExt cx="0" cy="0"/>
        </a:xfrm>
      </p:grpSpPr>
      <p:grpSp>
        <p:nvGrpSpPr>
          <p:cNvPr id="3" name="Group 11"/>
          <p:cNvGrpSpPr/>
          <p:nvPr userDrawn="1"/>
        </p:nvGrpSpPr>
        <p:grpSpPr>
          <a:xfrm>
            <a:off x="0" y="0"/>
            <a:ext cx="9144000" cy="855144"/>
            <a:chOff x="0" y="0"/>
            <a:chExt cx="9144000" cy="855144"/>
          </a:xfrm>
        </p:grpSpPr>
        <p:sp>
          <p:nvSpPr>
            <p:cNvPr id="11" name="Rounded Rectangle 10"/>
            <p:cNvSpPr/>
            <p:nvPr userDrawn="1"/>
          </p:nvSpPr>
          <p:spPr>
            <a:xfrm>
              <a:off x="0" y="0"/>
              <a:ext cx="9144000" cy="609600"/>
            </a:xfrm>
            <a:prstGeom prst="roundRect">
              <a:avLst>
                <a:gd name="adj" fmla="val 0"/>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2" name="Isosceles Triangle 11"/>
            <p:cNvSpPr/>
            <p:nvPr userDrawn="1"/>
          </p:nvSpPr>
          <p:spPr>
            <a:xfrm rot="10800000">
              <a:off x="713702" y="599276"/>
              <a:ext cx="505498" cy="255868"/>
            </a:xfrm>
            <a:prstGeom prst="triangle">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8/19/2014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r>
              <a:rPr lang="en-US" smtClean="0"/>
              <a:t>Click icon to add chart</a:t>
            </a:r>
            <a:endParaRPr lang="en-US" dirty="0"/>
          </a:p>
        </p:txBody>
      </p:sp>
    </p:spTree>
  </p:cSld>
  <p:clrMapOvr>
    <a:masterClrMapping/>
  </p:clrMapOv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2_Blank with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5" name="Slide Number Placeholder 4"/>
          <p:cNvSpPr>
            <a:spLocks noGrp="1"/>
          </p:cNvSpPr>
          <p:nvPr>
            <p:ph type="sldNum" sz="quarter" idx="12"/>
          </p:nvPr>
        </p:nvSpPr>
        <p:spPr/>
        <p:txBody>
          <a:bodyPr/>
          <a:lstStyle/>
          <a:p>
            <a:fld id="{6B3AA010-7757-41E0-A212-D41514C97AA5}" type="slidenum">
              <a:rPr lang="en-US" smtClean="0"/>
              <a:pPr/>
              <a:t>‹#›</a:t>
            </a:fld>
            <a:endParaRPr lang="en-US"/>
          </a:p>
        </p:txBody>
      </p:sp>
      <p:pic>
        <p:nvPicPr>
          <p:cNvPr id="6" name="Picture 5"/>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453190" y="6359064"/>
            <a:ext cx="1680410" cy="347102"/>
          </a:xfrm>
          <a:prstGeom prst="rect">
            <a:avLst/>
          </a:prstGeom>
        </p:spPr>
      </p:pic>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Small Title Bar">
    <p:spTree>
      <p:nvGrpSpPr>
        <p:cNvPr id="1" name=""/>
        <p:cNvGrpSpPr/>
        <p:nvPr/>
      </p:nvGrpSpPr>
      <p:grpSpPr>
        <a:xfrm>
          <a:off x="0" y="0"/>
          <a:ext cx="0" cy="0"/>
          <a:chOff x="0" y="0"/>
          <a:chExt cx="0" cy="0"/>
        </a:xfrm>
      </p:grpSpPr>
      <p:grpSp>
        <p:nvGrpSpPr>
          <p:cNvPr id="3" name="Group 11"/>
          <p:cNvGrpSpPr/>
          <p:nvPr userDrawn="1"/>
        </p:nvGrpSpPr>
        <p:grpSpPr>
          <a:xfrm>
            <a:off x="0" y="0"/>
            <a:ext cx="9144000" cy="855144"/>
            <a:chOff x="0" y="0"/>
            <a:chExt cx="9144000" cy="855144"/>
          </a:xfrm>
        </p:grpSpPr>
        <p:sp>
          <p:nvSpPr>
            <p:cNvPr id="9" name="Rounded Rectangle 8"/>
            <p:cNvSpPr/>
            <p:nvPr userDrawn="1"/>
          </p:nvSpPr>
          <p:spPr>
            <a:xfrm>
              <a:off x="0" y="0"/>
              <a:ext cx="9144000" cy="609600"/>
            </a:xfrm>
            <a:prstGeom prst="roundRect">
              <a:avLst>
                <a:gd name="adj" fmla="val 0"/>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1" name="Isosceles Triangle 10"/>
            <p:cNvSpPr/>
            <p:nvPr userDrawn="1"/>
          </p:nvSpPr>
          <p:spPr>
            <a:xfrm rot="10800000">
              <a:off x="713702" y="599276"/>
              <a:ext cx="505498" cy="255868"/>
            </a:xfrm>
            <a:prstGeom prst="triangle">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smtClean="0"/>
              <a:t>Click to edit Master title style</a:t>
            </a:r>
            <a:endParaRPr lang="en-US" dirty="0"/>
          </a:p>
        </p:txBody>
      </p:sp>
      <p:pic>
        <p:nvPicPr>
          <p:cNvPr id="10" name="Picture 1" descr="image003"/>
          <p:cNvPicPr>
            <a:picLocks noChangeAspect="1" noChangeArrowheads="1"/>
          </p:cNvPicPr>
          <p:nvPr userDrawn="1"/>
        </p:nvPicPr>
        <p:blipFill>
          <a:blip r:embed="rId2" cstate="print"/>
          <a:srcRect/>
          <a:stretch>
            <a:fillRect/>
          </a:stretch>
        </p:blipFill>
        <p:spPr bwMode="auto">
          <a:xfrm>
            <a:off x="7376160" y="6324600"/>
            <a:ext cx="1310640" cy="457200"/>
          </a:xfrm>
          <a:prstGeom prst="rect">
            <a:avLst/>
          </a:prstGeom>
          <a:noFill/>
          <a:ln w="9525">
            <a:noFill/>
            <a:miter lim="800000"/>
            <a:headEnd/>
            <a:tailEnd/>
          </a:ln>
        </p:spPr>
      </p:pic>
      <p:sp>
        <p:nvSpPr>
          <p:cNvPr id="8" name="TextBox 7"/>
          <p:cNvSpPr txBox="1"/>
          <p:nvPr userDrawn="1"/>
        </p:nvSpPr>
        <p:spPr>
          <a:xfrm>
            <a:off x="2667000" y="6349425"/>
            <a:ext cx="46482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dirty="0" smtClean="0">
                <a:solidFill>
                  <a:schemeClr val="tx1"/>
                </a:solidFill>
                <a:latin typeface="+mj-lt"/>
                <a:ea typeface="Open Sans" pitchFamily="34" charset="0"/>
                <a:cs typeface="Open Sans" pitchFamily="34" charset="0"/>
              </a:rPr>
              <a:t>©2013 OCLC.</a:t>
            </a:r>
            <a:r>
              <a:rPr lang="en-US" sz="800" kern="1200" baseline="0" dirty="0" smtClean="0">
                <a:solidFill>
                  <a:schemeClr val="tx1"/>
                </a:solidFill>
                <a:latin typeface="+mj-lt"/>
                <a:ea typeface="Open Sans" pitchFamily="34" charset="0"/>
                <a:cs typeface="Open Sans" pitchFamily="34" charset="0"/>
              </a:rPr>
              <a:t> </a:t>
            </a:r>
            <a:r>
              <a:rPr lang="en-US" sz="800" dirty="0" smtClean="0">
                <a:solidFill>
                  <a:schemeClr val="tx1"/>
                </a:solidFill>
                <a:latin typeface="+mj-lt"/>
                <a:ea typeface="Open Sans" pitchFamily="34" charset="0"/>
                <a:cs typeface="Open Sans" pitchFamily="34" charset="0"/>
              </a:rPr>
              <a:t>This work is licensed</a:t>
            </a:r>
            <a:r>
              <a:rPr lang="en-US" sz="800" baseline="0" dirty="0" smtClean="0">
                <a:solidFill>
                  <a:schemeClr val="tx1"/>
                </a:solidFill>
                <a:latin typeface="+mj-lt"/>
                <a:ea typeface="Open Sans" pitchFamily="34" charset="0"/>
                <a:cs typeface="Open Sans" pitchFamily="34" charset="0"/>
              </a:rPr>
              <a:t> under a Creative Commons Attribution 3.0 </a:t>
            </a:r>
            <a:r>
              <a:rPr lang="en-US" sz="800" baseline="0" dirty="0" err="1" smtClean="0">
                <a:solidFill>
                  <a:schemeClr val="tx1"/>
                </a:solidFill>
                <a:latin typeface="+mj-lt"/>
                <a:ea typeface="Open Sans" pitchFamily="34" charset="0"/>
                <a:cs typeface="Open Sans" pitchFamily="34" charset="0"/>
              </a:rPr>
              <a:t>Unported</a:t>
            </a:r>
            <a:r>
              <a:rPr lang="en-US" sz="800" baseline="0" dirty="0" smtClean="0">
                <a:solidFill>
                  <a:schemeClr val="tx1"/>
                </a:solidFill>
                <a:latin typeface="+mj-lt"/>
                <a:ea typeface="Open Sans" pitchFamily="34" charset="0"/>
                <a:cs typeface="Open Sans" pitchFamily="34" charset="0"/>
              </a:rPr>
              <a:t> License. </a:t>
            </a:r>
            <a:r>
              <a:rPr lang="en-US" sz="800" kern="1200" dirty="0" smtClean="0">
                <a:solidFill>
                  <a:schemeClr val="tx1"/>
                </a:solidFill>
                <a:latin typeface="+mj-lt"/>
                <a:ea typeface="Open Sans" charset="0"/>
                <a:cs typeface="Open Sans" charset="0"/>
              </a:rPr>
              <a:t>Suggested attribution: “This work uses content from [presentation title] © OCLC, used under a Creative Commons Attribution license:  </a:t>
            </a:r>
            <a:r>
              <a:rPr lang="en-US" sz="800" u="sng" kern="1200" dirty="0" smtClean="0">
                <a:solidFill>
                  <a:schemeClr val="tx1"/>
                </a:solidFill>
                <a:latin typeface="+mj-lt"/>
                <a:ea typeface="Open Sans" charset="0"/>
                <a:cs typeface="Open Sans" charset="0"/>
                <a:hlinkClick r:id="rId3"/>
              </a:rPr>
              <a:t>http</a:t>
            </a:r>
            <a:r>
              <a:rPr lang="en-US" sz="800" u="sng" kern="1200" dirty="0" smtClean="0">
                <a:solidFill>
                  <a:schemeClr val="bg1"/>
                </a:solidFill>
                <a:latin typeface="+mj-lt"/>
                <a:ea typeface="Open Sans" charset="0"/>
                <a:cs typeface="Open Sans" charset="0"/>
                <a:hlinkClick r:id="rId3"/>
              </a:rPr>
              <a:t>://</a:t>
            </a:r>
            <a:r>
              <a:rPr lang="en-US" sz="800" u="sng" kern="1200" dirty="0" smtClean="0">
                <a:solidFill>
                  <a:schemeClr val="tx1"/>
                </a:solidFill>
                <a:latin typeface="+mj-lt"/>
                <a:ea typeface="Open Sans" charset="0"/>
                <a:cs typeface="Open Sans" charset="0"/>
                <a:hlinkClick r:id="rId3"/>
              </a:rPr>
              <a:t>creativecommons.org/licenses/by/3.0/</a:t>
            </a:r>
            <a:r>
              <a:rPr lang="en-US" sz="800" kern="1200" dirty="0" smtClean="0">
                <a:solidFill>
                  <a:schemeClr val="tx1"/>
                </a:solidFill>
                <a:latin typeface="+mj-lt"/>
                <a:ea typeface="Open Sans" charset="0"/>
                <a:cs typeface="Open Sans" charset="0"/>
                <a:hlinkClick r:id="rId3"/>
              </a:rPr>
              <a:t>” </a:t>
            </a:r>
            <a:endParaRPr lang="en-US" sz="800" dirty="0" smtClean="0">
              <a:solidFill>
                <a:schemeClr val="tx1"/>
              </a:solidFill>
              <a:latin typeface="+mj-lt"/>
              <a:ea typeface="Open Sans" pitchFamily="34" charset="0"/>
              <a:cs typeface="Open Sans" pitchFamily="34" charset="0"/>
            </a:endParaRPr>
          </a:p>
        </p:txBody>
      </p:sp>
    </p:spTree>
  </p:cSld>
  <p:clrMapOvr>
    <a:masterClrMapping/>
  </p:clrMapOvr>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6_Section Header">
    <p:spTree>
      <p:nvGrpSpPr>
        <p:cNvPr id="1" name=""/>
        <p:cNvGrpSpPr/>
        <p:nvPr/>
      </p:nvGrpSpPr>
      <p:grpSpPr>
        <a:xfrm>
          <a:off x="0" y="0"/>
          <a:ext cx="0" cy="0"/>
          <a:chOff x="0" y="0"/>
          <a:chExt cx="0" cy="0"/>
        </a:xfrm>
      </p:grpSpPr>
      <p:sp>
        <p:nvSpPr>
          <p:cNvPr id="7" name="Rectangle 6"/>
          <p:cNvSpPr/>
          <p:nvPr userDrawn="1"/>
        </p:nvSpPr>
        <p:spPr>
          <a:xfrm>
            <a:off x="0" y="0"/>
            <a:ext cx="9144000" cy="6248400"/>
          </a:xfrm>
          <a:prstGeom prst="rect">
            <a:avLst/>
          </a:prstGeom>
          <a:gradFill flip="none" rotWithShape="1">
            <a:gsLst>
              <a:gs pos="0">
                <a:schemeClr val="accent4">
                  <a:lumMod val="75000"/>
                </a:schemeClr>
              </a:gs>
              <a:gs pos="100000">
                <a:schemeClr val="accent4"/>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2" name="Title 1"/>
          <p:cNvSpPr>
            <a:spLocks noGrp="1"/>
          </p:cNvSpPr>
          <p:nvPr>
            <p:ph type="title"/>
          </p:nvPr>
        </p:nvSpPr>
        <p:spPr>
          <a:xfrm>
            <a:off x="722313" y="2057400"/>
            <a:ext cx="7772400" cy="3352800"/>
          </a:xfrm>
        </p:spPr>
        <p:txBody>
          <a:bodyPr anchor="t">
            <a:normAutofit/>
          </a:bodyPr>
          <a:lstStyle>
            <a:lvl1pPr algn="l">
              <a:defRPr sz="6600" b="0" cap="none">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5572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3BC21B-894E-AB42-B567-820E81E1B58F}" type="datetimeFigureOut">
              <a:rPr lang="en-US" smtClean="0"/>
              <a:pPr/>
              <a:t>8/19/2014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Tree>
  </p:cSld>
  <p:clrMapOvr>
    <a:masterClrMapping/>
  </p:clrMapOvr>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CC BY Section Purple">
    <p:spTree>
      <p:nvGrpSpPr>
        <p:cNvPr id="1" name=""/>
        <p:cNvGrpSpPr/>
        <p:nvPr/>
      </p:nvGrpSpPr>
      <p:grpSpPr>
        <a:xfrm>
          <a:off x="0" y="0"/>
          <a:ext cx="0" cy="0"/>
          <a:chOff x="0" y="0"/>
          <a:chExt cx="0" cy="0"/>
        </a:xfrm>
      </p:grpSpPr>
      <p:sp>
        <p:nvSpPr>
          <p:cNvPr id="7" name="Rectangle 6"/>
          <p:cNvSpPr/>
          <p:nvPr userDrawn="1"/>
        </p:nvSpPr>
        <p:spPr>
          <a:xfrm>
            <a:off x="0" y="0"/>
            <a:ext cx="9144000" cy="6248400"/>
          </a:xfrm>
          <a:prstGeom prst="rect">
            <a:avLst/>
          </a:prstGeom>
          <a:gradFill flip="none" rotWithShape="1">
            <a:gsLst>
              <a:gs pos="0">
                <a:schemeClr val="accent4">
                  <a:lumMod val="75000"/>
                </a:schemeClr>
              </a:gs>
              <a:gs pos="100000">
                <a:schemeClr val="accent4"/>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2" name="Title 1"/>
          <p:cNvSpPr>
            <a:spLocks noGrp="1"/>
          </p:cNvSpPr>
          <p:nvPr>
            <p:ph type="title"/>
          </p:nvPr>
        </p:nvSpPr>
        <p:spPr>
          <a:xfrm>
            <a:off x="722313" y="2057400"/>
            <a:ext cx="7772400" cy="3352800"/>
          </a:xfrm>
        </p:spPr>
        <p:txBody>
          <a:bodyPr anchor="t">
            <a:normAutofit/>
          </a:bodyPr>
          <a:lstStyle>
            <a:lvl1pPr algn="l">
              <a:defRPr sz="6600" b="0" cap="none">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5572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8" name="Picture 1" descr="image003"/>
          <p:cNvPicPr>
            <a:picLocks noChangeAspect="1" noChangeArrowheads="1"/>
          </p:cNvPicPr>
          <p:nvPr userDrawn="1"/>
        </p:nvPicPr>
        <p:blipFill>
          <a:blip r:embed="rId2" cstate="print"/>
          <a:srcRect/>
          <a:stretch>
            <a:fillRect/>
          </a:stretch>
        </p:blipFill>
        <p:spPr bwMode="auto">
          <a:xfrm>
            <a:off x="7391400" y="6324600"/>
            <a:ext cx="1310640" cy="457200"/>
          </a:xfrm>
          <a:prstGeom prst="rect">
            <a:avLst/>
          </a:prstGeom>
          <a:noFill/>
          <a:ln w="9525">
            <a:noFill/>
            <a:miter lim="800000"/>
            <a:headEnd/>
            <a:tailEnd/>
          </a:ln>
        </p:spPr>
      </p:pic>
      <p:sp>
        <p:nvSpPr>
          <p:cNvPr id="10" name="TextBox 9"/>
          <p:cNvSpPr txBox="1"/>
          <p:nvPr userDrawn="1"/>
        </p:nvSpPr>
        <p:spPr>
          <a:xfrm>
            <a:off x="2667000" y="6349425"/>
            <a:ext cx="46482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dirty="0" smtClean="0">
                <a:solidFill>
                  <a:schemeClr val="tx1"/>
                </a:solidFill>
                <a:latin typeface="+mj-lt"/>
                <a:ea typeface="Open Sans" pitchFamily="34" charset="0"/>
                <a:cs typeface="Open Sans" pitchFamily="34" charset="0"/>
              </a:rPr>
              <a:t>©2013 OCLC.</a:t>
            </a:r>
            <a:r>
              <a:rPr lang="en-US" sz="800" kern="1200" baseline="0" dirty="0" smtClean="0">
                <a:solidFill>
                  <a:schemeClr val="tx1"/>
                </a:solidFill>
                <a:latin typeface="+mj-lt"/>
                <a:ea typeface="Open Sans" pitchFamily="34" charset="0"/>
                <a:cs typeface="Open Sans" pitchFamily="34" charset="0"/>
              </a:rPr>
              <a:t> </a:t>
            </a:r>
            <a:r>
              <a:rPr lang="en-US" sz="800" dirty="0" smtClean="0">
                <a:solidFill>
                  <a:schemeClr val="tx1"/>
                </a:solidFill>
                <a:latin typeface="+mj-lt"/>
                <a:ea typeface="Open Sans" pitchFamily="34" charset="0"/>
                <a:cs typeface="Open Sans" pitchFamily="34" charset="0"/>
              </a:rPr>
              <a:t>This work is licensed</a:t>
            </a:r>
            <a:r>
              <a:rPr lang="en-US" sz="800" baseline="0" dirty="0" smtClean="0">
                <a:solidFill>
                  <a:schemeClr val="tx1"/>
                </a:solidFill>
                <a:latin typeface="+mj-lt"/>
                <a:ea typeface="Open Sans" pitchFamily="34" charset="0"/>
                <a:cs typeface="Open Sans" pitchFamily="34" charset="0"/>
              </a:rPr>
              <a:t> under a Creative Commons Attribution 3.0 </a:t>
            </a:r>
            <a:r>
              <a:rPr lang="en-US" sz="800" baseline="0" dirty="0" err="1" smtClean="0">
                <a:solidFill>
                  <a:schemeClr val="tx1"/>
                </a:solidFill>
                <a:latin typeface="+mj-lt"/>
                <a:ea typeface="Open Sans" pitchFamily="34" charset="0"/>
                <a:cs typeface="Open Sans" pitchFamily="34" charset="0"/>
              </a:rPr>
              <a:t>Unported</a:t>
            </a:r>
            <a:r>
              <a:rPr lang="en-US" sz="800" baseline="0" dirty="0" smtClean="0">
                <a:solidFill>
                  <a:schemeClr val="tx1"/>
                </a:solidFill>
                <a:latin typeface="+mj-lt"/>
                <a:ea typeface="Open Sans" pitchFamily="34" charset="0"/>
                <a:cs typeface="Open Sans" pitchFamily="34" charset="0"/>
              </a:rPr>
              <a:t> License. </a:t>
            </a:r>
            <a:r>
              <a:rPr lang="en-US" sz="800" kern="1200" dirty="0" smtClean="0">
                <a:solidFill>
                  <a:schemeClr val="tx1"/>
                </a:solidFill>
                <a:latin typeface="+mj-lt"/>
                <a:ea typeface="Open Sans" charset="0"/>
                <a:cs typeface="Open Sans" charset="0"/>
              </a:rPr>
              <a:t>Suggested attribution: “This work uses content from [presentation title] © OCLC, used under a Creative Commons Attribution license:  </a:t>
            </a:r>
            <a:r>
              <a:rPr lang="en-US" sz="800" u="sng" kern="1200" dirty="0" smtClean="0">
                <a:solidFill>
                  <a:schemeClr val="tx1"/>
                </a:solidFill>
                <a:latin typeface="+mj-lt"/>
                <a:ea typeface="Open Sans" charset="0"/>
                <a:cs typeface="Open Sans" charset="0"/>
                <a:hlinkClick r:id="rId3"/>
              </a:rPr>
              <a:t>http</a:t>
            </a:r>
            <a:r>
              <a:rPr lang="en-US" sz="800" u="sng" kern="1200" dirty="0" smtClean="0">
                <a:solidFill>
                  <a:schemeClr val="bg1"/>
                </a:solidFill>
                <a:latin typeface="+mj-lt"/>
                <a:ea typeface="Open Sans" charset="0"/>
                <a:cs typeface="Open Sans" charset="0"/>
                <a:hlinkClick r:id="rId3"/>
              </a:rPr>
              <a:t>://</a:t>
            </a:r>
            <a:r>
              <a:rPr lang="en-US" sz="800" u="sng" kern="1200" dirty="0" smtClean="0">
                <a:solidFill>
                  <a:schemeClr val="tx1"/>
                </a:solidFill>
                <a:latin typeface="+mj-lt"/>
                <a:ea typeface="Open Sans" charset="0"/>
                <a:cs typeface="Open Sans" charset="0"/>
                <a:hlinkClick r:id="rId3"/>
              </a:rPr>
              <a:t>creativecommons.org/licenses/by/3.0/</a:t>
            </a:r>
            <a:r>
              <a:rPr lang="en-US" sz="800" kern="1200" dirty="0" smtClean="0">
                <a:solidFill>
                  <a:schemeClr val="tx1"/>
                </a:solidFill>
                <a:latin typeface="+mj-lt"/>
                <a:ea typeface="Open Sans" charset="0"/>
                <a:cs typeface="Open Sans" charset="0"/>
                <a:hlinkClick r:id="rId3"/>
              </a:rPr>
              <a:t>” </a:t>
            </a:r>
            <a:endParaRPr lang="en-US" sz="800" dirty="0" smtClean="0">
              <a:solidFill>
                <a:schemeClr val="tx1"/>
              </a:solidFill>
              <a:latin typeface="+mj-lt"/>
              <a:ea typeface="Open Sans" pitchFamily="34" charset="0"/>
              <a:cs typeface="Open Sans" pitchFamily="34" charset="0"/>
            </a:endParaRPr>
          </a:p>
        </p:txBody>
      </p:sp>
    </p:spTree>
  </p:cSld>
  <p:clrMapOvr>
    <a:masterClrMapping/>
  </p:clrMapOvr>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4221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pPr/>
              <a:t>8/19/2014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grpSp>
        <p:nvGrpSpPr>
          <p:cNvPr id="7" name="Group 7"/>
          <p:cNvGrpSpPr/>
          <p:nvPr userDrawn="1"/>
        </p:nvGrpSpPr>
        <p:grpSpPr>
          <a:xfrm>
            <a:off x="0" y="0"/>
            <a:ext cx="9144000" cy="1759220"/>
            <a:chOff x="228600" y="228600"/>
            <a:chExt cx="9144000" cy="1759220"/>
          </a:xfrm>
          <a:solidFill>
            <a:srgbClr val="195A88"/>
          </a:solidFill>
        </p:grpSpPr>
        <p:sp>
          <p:nvSpPr>
            <p:cNvPr id="9" name="Rounded Rectangle 8"/>
            <p:cNvSpPr/>
            <p:nvPr userDrawn="1"/>
          </p:nvSpPr>
          <p:spPr>
            <a:xfrm>
              <a:off x="228600" y="228600"/>
              <a:ext cx="9144000" cy="1524000"/>
            </a:xfrm>
            <a:prstGeom prst="roundRect">
              <a:avLst>
                <a:gd name="adj" fmla="val 0"/>
              </a:avLst>
            </a:prstGeom>
            <a:gradFill flip="none" rotWithShape="1">
              <a:gsLst>
                <a:gs pos="0">
                  <a:schemeClr val="accent4">
                    <a:lumMod val="75000"/>
                  </a:schemeClr>
                </a:gs>
                <a:gs pos="100000">
                  <a:schemeClr val="accent4"/>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Isosceles Triangle 9"/>
            <p:cNvSpPr/>
            <p:nvPr userDrawn="1"/>
          </p:nvSpPr>
          <p:spPr>
            <a:xfrm rot="10800000">
              <a:off x="942302" y="1731952"/>
              <a:ext cx="505498" cy="255868"/>
            </a:xfrm>
            <a:prstGeom prst="triangle">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2" name="Title 1"/>
          <p:cNvSpPr>
            <a:spLocks noGrp="1"/>
          </p:cNvSpPr>
          <p:nvPr>
            <p:ph type="title"/>
          </p:nvPr>
        </p:nvSpPr>
        <p:spPr/>
        <p:txBody>
          <a:bodyPr wrap="none"/>
          <a:lstStyle>
            <a:lvl1pPr algn="l">
              <a:defRPr>
                <a:solidFill>
                  <a:schemeClr val="bg1"/>
                </a:solidFill>
              </a:defRPr>
            </a:lvl1pPr>
          </a:lstStyle>
          <a:p>
            <a:r>
              <a:rPr lang="en-US" smtClean="0"/>
              <a:t>Click to edit Master title style</a:t>
            </a:r>
            <a:endParaRPr lang="en-US" dirty="0"/>
          </a:p>
        </p:txBody>
      </p:sp>
    </p:spTree>
  </p:cSld>
  <p:clrMapOvr>
    <a:masterClrMapping/>
  </p:clrMapOvr>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Title, Kicker and Content">
    <p:spTree>
      <p:nvGrpSpPr>
        <p:cNvPr id="1" name=""/>
        <p:cNvGrpSpPr/>
        <p:nvPr/>
      </p:nvGrpSpPr>
      <p:grpSpPr>
        <a:xfrm>
          <a:off x="0" y="0"/>
          <a:ext cx="0" cy="0"/>
          <a:chOff x="0" y="0"/>
          <a:chExt cx="0" cy="0"/>
        </a:xfrm>
      </p:grpSpPr>
      <p:grpSp>
        <p:nvGrpSpPr>
          <p:cNvPr id="7" name="Group 7"/>
          <p:cNvGrpSpPr/>
          <p:nvPr userDrawn="1"/>
        </p:nvGrpSpPr>
        <p:grpSpPr>
          <a:xfrm>
            <a:off x="0" y="0"/>
            <a:ext cx="9144000" cy="1759220"/>
            <a:chOff x="228600" y="228600"/>
            <a:chExt cx="9144000" cy="1759220"/>
          </a:xfrm>
          <a:solidFill>
            <a:srgbClr val="195A88"/>
          </a:solidFill>
        </p:grpSpPr>
        <p:sp>
          <p:nvSpPr>
            <p:cNvPr id="15" name="Rounded Rectangle 14"/>
            <p:cNvSpPr/>
            <p:nvPr userDrawn="1"/>
          </p:nvSpPr>
          <p:spPr>
            <a:xfrm>
              <a:off x="228600" y="228600"/>
              <a:ext cx="9144000" cy="1524000"/>
            </a:xfrm>
            <a:prstGeom prst="roundRect">
              <a:avLst>
                <a:gd name="adj" fmla="val 0"/>
              </a:avLst>
            </a:prstGeom>
            <a:gradFill flip="none" rotWithShape="1">
              <a:gsLst>
                <a:gs pos="0">
                  <a:schemeClr val="accent4">
                    <a:lumMod val="75000"/>
                  </a:schemeClr>
                </a:gs>
                <a:gs pos="100000">
                  <a:schemeClr val="accent4"/>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Isosceles Triangle 15"/>
            <p:cNvSpPr/>
            <p:nvPr userDrawn="1"/>
          </p:nvSpPr>
          <p:spPr>
            <a:xfrm rot="10800000">
              <a:off x="942302" y="1731952"/>
              <a:ext cx="505498" cy="255868"/>
            </a:xfrm>
            <a:prstGeom prst="triangle">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3" name="Content Placeholder 2"/>
          <p:cNvSpPr>
            <a:spLocks noGrp="1"/>
          </p:cNvSpPr>
          <p:nvPr>
            <p:ph idx="1"/>
          </p:nvPr>
        </p:nvSpPr>
        <p:spPr>
          <a:xfrm>
            <a:off x="457200" y="1905000"/>
            <a:ext cx="8229600" cy="4221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pPr/>
              <a:t>8/19/2014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457200" y="533400"/>
            <a:ext cx="8229600" cy="762000"/>
          </a:xfrm>
        </p:spPr>
        <p:txBody>
          <a:bodyPr wrap="none"/>
          <a:lstStyle>
            <a:lvl1pPr algn="l">
              <a:defRPr>
                <a:solidFill>
                  <a:schemeClr val="bg1"/>
                </a:solidFill>
              </a:defRPr>
            </a:lvl1pPr>
          </a:lstStyle>
          <a:p>
            <a:r>
              <a:rPr lang="en-US" smtClean="0"/>
              <a:t>Click to edit Master title style</a:t>
            </a:r>
            <a:endParaRPr lang="en-US" dirty="0"/>
          </a:p>
        </p:txBody>
      </p:sp>
      <p:sp>
        <p:nvSpPr>
          <p:cNvPr id="12" name="Text Placeholder 11"/>
          <p:cNvSpPr>
            <a:spLocks noGrp="1"/>
          </p:cNvSpPr>
          <p:nvPr>
            <p:ph type="body" sz="quarter" idx="13" hasCustomPrompt="1"/>
          </p:nvPr>
        </p:nvSpPr>
        <p:spPr>
          <a:xfrm>
            <a:off x="457199" y="152400"/>
            <a:ext cx="8229599" cy="304800"/>
          </a:xfrm>
        </p:spPr>
        <p:txBody>
          <a:bodyPr tIns="0" bIns="0" anchor="t">
            <a:noAutofit/>
          </a:bodyPr>
          <a:lstStyle>
            <a:lvl1pPr>
              <a:buNone/>
              <a:defRPr sz="1800">
                <a:solidFill>
                  <a:schemeClr val="accent4">
                    <a:lumMod val="20000"/>
                    <a:lumOff val="80000"/>
                  </a:schemeClr>
                </a:solidFill>
              </a:defRPr>
            </a:lvl1pPr>
          </a:lstStyle>
          <a:p>
            <a:pPr lvl="0"/>
            <a:r>
              <a:rPr lang="en-US" dirty="0" smtClean="0"/>
              <a:t>Edit kicker</a:t>
            </a:r>
            <a:endParaRPr lang="en-US" dirty="0"/>
          </a:p>
        </p:txBody>
      </p:sp>
    </p:spTree>
  </p:cSld>
  <p:clrMapOvr>
    <a:masterClrMapping/>
  </p:clrMapOvr>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C BY Purple">
    <p:spTree>
      <p:nvGrpSpPr>
        <p:cNvPr id="1" name=""/>
        <p:cNvGrpSpPr/>
        <p:nvPr/>
      </p:nvGrpSpPr>
      <p:grpSpPr>
        <a:xfrm>
          <a:off x="0" y="0"/>
          <a:ext cx="0" cy="0"/>
          <a:chOff x="0" y="0"/>
          <a:chExt cx="0" cy="0"/>
        </a:xfrm>
      </p:grpSpPr>
      <p:grpSp>
        <p:nvGrpSpPr>
          <p:cNvPr id="4" name="Group 7"/>
          <p:cNvGrpSpPr/>
          <p:nvPr userDrawn="1"/>
        </p:nvGrpSpPr>
        <p:grpSpPr>
          <a:xfrm>
            <a:off x="0" y="0"/>
            <a:ext cx="9144000" cy="1759220"/>
            <a:chOff x="228600" y="228600"/>
            <a:chExt cx="9144000" cy="1759220"/>
          </a:xfrm>
          <a:solidFill>
            <a:srgbClr val="195A88"/>
          </a:solidFill>
        </p:grpSpPr>
        <p:sp>
          <p:nvSpPr>
            <p:cNvPr id="15" name="Rounded Rectangle 14"/>
            <p:cNvSpPr/>
            <p:nvPr userDrawn="1"/>
          </p:nvSpPr>
          <p:spPr>
            <a:xfrm>
              <a:off x="228600" y="228600"/>
              <a:ext cx="9144000" cy="1524000"/>
            </a:xfrm>
            <a:prstGeom prst="roundRect">
              <a:avLst>
                <a:gd name="adj" fmla="val 0"/>
              </a:avLst>
            </a:prstGeom>
            <a:gradFill flip="none" rotWithShape="1">
              <a:gsLst>
                <a:gs pos="0">
                  <a:schemeClr val="accent4">
                    <a:lumMod val="75000"/>
                  </a:schemeClr>
                </a:gs>
                <a:gs pos="100000">
                  <a:schemeClr val="accent4"/>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Isosceles Triangle 15"/>
            <p:cNvSpPr/>
            <p:nvPr userDrawn="1"/>
          </p:nvSpPr>
          <p:spPr>
            <a:xfrm rot="10800000">
              <a:off x="942302" y="1731952"/>
              <a:ext cx="505498" cy="255868"/>
            </a:xfrm>
            <a:prstGeom prst="triangle">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3" name="Content Placeholder 2"/>
          <p:cNvSpPr>
            <a:spLocks noGrp="1"/>
          </p:cNvSpPr>
          <p:nvPr>
            <p:ph idx="1"/>
          </p:nvPr>
        </p:nvSpPr>
        <p:spPr>
          <a:xfrm>
            <a:off x="457200" y="1905000"/>
            <a:ext cx="8229600" cy="4221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457200" y="533400"/>
            <a:ext cx="8229600" cy="762000"/>
          </a:xfrm>
        </p:spPr>
        <p:txBody>
          <a:bodyPr wrap="none"/>
          <a:lstStyle>
            <a:lvl1pPr algn="l">
              <a:defRPr>
                <a:solidFill>
                  <a:schemeClr val="bg1"/>
                </a:solidFill>
              </a:defRPr>
            </a:lvl1pPr>
          </a:lstStyle>
          <a:p>
            <a:r>
              <a:rPr lang="en-US" smtClean="0"/>
              <a:t>Click to edit Master title style</a:t>
            </a:r>
            <a:endParaRPr lang="en-US" dirty="0"/>
          </a:p>
        </p:txBody>
      </p:sp>
      <p:sp>
        <p:nvSpPr>
          <p:cNvPr id="12" name="Text Placeholder 11"/>
          <p:cNvSpPr>
            <a:spLocks noGrp="1"/>
          </p:cNvSpPr>
          <p:nvPr>
            <p:ph type="body" sz="quarter" idx="13" hasCustomPrompt="1"/>
          </p:nvPr>
        </p:nvSpPr>
        <p:spPr>
          <a:xfrm>
            <a:off x="457199" y="152400"/>
            <a:ext cx="8229599" cy="304800"/>
          </a:xfrm>
        </p:spPr>
        <p:txBody>
          <a:bodyPr tIns="0" bIns="0" anchor="t">
            <a:noAutofit/>
          </a:bodyPr>
          <a:lstStyle>
            <a:lvl1pPr>
              <a:buNone/>
              <a:defRPr sz="1800">
                <a:solidFill>
                  <a:schemeClr val="accent4">
                    <a:lumMod val="20000"/>
                    <a:lumOff val="80000"/>
                  </a:schemeClr>
                </a:solidFill>
              </a:defRPr>
            </a:lvl1pPr>
          </a:lstStyle>
          <a:p>
            <a:pPr lvl="0"/>
            <a:r>
              <a:rPr lang="en-US" dirty="0" smtClean="0"/>
              <a:t>Edit kicker</a:t>
            </a:r>
            <a:endParaRPr lang="en-US" dirty="0"/>
          </a:p>
        </p:txBody>
      </p:sp>
      <p:pic>
        <p:nvPicPr>
          <p:cNvPr id="11" name="Picture 1" descr="image003"/>
          <p:cNvPicPr>
            <a:picLocks noChangeAspect="1" noChangeArrowheads="1"/>
          </p:cNvPicPr>
          <p:nvPr userDrawn="1"/>
        </p:nvPicPr>
        <p:blipFill>
          <a:blip r:embed="rId2" cstate="print"/>
          <a:srcRect/>
          <a:stretch>
            <a:fillRect/>
          </a:stretch>
        </p:blipFill>
        <p:spPr bwMode="auto">
          <a:xfrm>
            <a:off x="7391400" y="6324600"/>
            <a:ext cx="1310640" cy="457200"/>
          </a:xfrm>
          <a:prstGeom prst="rect">
            <a:avLst/>
          </a:prstGeom>
          <a:noFill/>
          <a:ln w="9525">
            <a:noFill/>
            <a:miter lim="800000"/>
            <a:headEnd/>
            <a:tailEnd/>
          </a:ln>
        </p:spPr>
      </p:pic>
      <p:sp>
        <p:nvSpPr>
          <p:cNvPr id="10" name="TextBox 9"/>
          <p:cNvSpPr txBox="1"/>
          <p:nvPr userDrawn="1"/>
        </p:nvSpPr>
        <p:spPr>
          <a:xfrm>
            <a:off x="2667000" y="6349425"/>
            <a:ext cx="46482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dirty="0" smtClean="0">
                <a:solidFill>
                  <a:schemeClr val="tx1"/>
                </a:solidFill>
                <a:latin typeface="+mj-lt"/>
                <a:ea typeface="Open Sans" pitchFamily="34" charset="0"/>
                <a:cs typeface="Open Sans" pitchFamily="34" charset="0"/>
              </a:rPr>
              <a:t>©2013 OCLC.</a:t>
            </a:r>
            <a:r>
              <a:rPr lang="en-US" sz="800" kern="1200" baseline="0" dirty="0" smtClean="0">
                <a:solidFill>
                  <a:schemeClr val="tx1"/>
                </a:solidFill>
                <a:latin typeface="+mj-lt"/>
                <a:ea typeface="Open Sans" pitchFamily="34" charset="0"/>
                <a:cs typeface="Open Sans" pitchFamily="34" charset="0"/>
              </a:rPr>
              <a:t> </a:t>
            </a:r>
            <a:r>
              <a:rPr lang="en-US" sz="800" dirty="0" smtClean="0">
                <a:solidFill>
                  <a:schemeClr val="tx1"/>
                </a:solidFill>
                <a:latin typeface="+mj-lt"/>
                <a:ea typeface="Open Sans" pitchFamily="34" charset="0"/>
                <a:cs typeface="Open Sans" pitchFamily="34" charset="0"/>
              </a:rPr>
              <a:t>This work is licensed</a:t>
            </a:r>
            <a:r>
              <a:rPr lang="en-US" sz="800" baseline="0" dirty="0" smtClean="0">
                <a:solidFill>
                  <a:schemeClr val="tx1"/>
                </a:solidFill>
                <a:latin typeface="+mj-lt"/>
                <a:ea typeface="Open Sans" pitchFamily="34" charset="0"/>
                <a:cs typeface="Open Sans" pitchFamily="34" charset="0"/>
              </a:rPr>
              <a:t> under a Creative Commons Attribution 3.0 </a:t>
            </a:r>
            <a:r>
              <a:rPr lang="en-US" sz="800" baseline="0" dirty="0" err="1" smtClean="0">
                <a:solidFill>
                  <a:schemeClr val="tx1"/>
                </a:solidFill>
                <a:latin typeface="+mj-lt"/>
                <a:ea typeface="Open Sans" pitchFamily="34" charset="0"/>
                <a:cs typeface="Open Sans" pitchFamily="34" charset="0"/>
              </a:rPr>
              <a:t>Unported</a:t>
            </a:r>
            <a:r>
              <a:rPr lang="en-US" sz="800" baseline="0" dirty="0" smtClean="0">
                <a:solidFill>
                  <a:schemeClr val="tx1"/>
                </a:solidFill>
                <a:latin typeface="+mj-lt"/>
                <a:ea typeface="Open Sans" pitchFamily="34" charset="0"/>
                <a:cs typeface="Open Sans" pitchFamily="34" charset="0"/>
              </a:rPr>
              <a:t> License. </a:t>
            </a:r>
            <a:r>
              <a:rPr lang="en-US" sz="800" kern="1200" dirty="0" smtClean="0">
                <a:solidFill>
                  <a:schemeClr val="tx1"/>
                </a:solidFill>
                <a:latin typeface="+mj-lt"/>
                <a:ea typeface="Open Sans" charset="0"/>
                <a:cs typeface="Open Sans" charset="0"/>
              </a:rPr>
              <a:t>Suggested attribution: “This work uses content from [presentation title] © OCLC, used under a Creative Commons Attribution license:  </a:t>
            </a:r>
            <a:r>
              <a:rPr lang="en-US" sz="800" u="sng" kern="1200" dirty="0" smtClean="0">
                <a:solidFill>
                  <a:schemeClr val="tx1"/>
                </a:solidFill>
                <a:latin typeface="+mj-lt"/>
                <a:ea typeface="Open Sans" charset="0"/>
                <a:cs typeface="Open Sans" charset="0"/>
                <a:hlinkClick r:id="rId3"/>
              </a:rPr>
              <a:t>http</a:t>
            </a:r>
            <a:r>
              <a:rPr lang="en-US" sz="800" u="sng" kern="1200" dirty="0" smtClean="0">
                <a:solidFill>
                  <a:schemeClr val="bg1"/>
                </a:solidFill>
                <a:latin typeface="+mj-lt"/>
                <a:ea typeface="Open Sans" charset="0"/>
                <a:cs typeface="Open Sans" charset="0"/>
                <a:hlinkClick r:id="rId3"/>
              </a:rPr>
              <a:t>://</a:t>
            </a:r>
            <a:r>
              <a:rPr lang="en-US" sz="800" u="sng" kern="1200" dirty="0" smtClean="0">
                <a:solidFill>
                  <a:schemeClr val="tx1"/>
                </a:solidFill>
                <a:latin typeface="+mj-lt"/>
                <a:ea typeface="Open Sans" charset="0"/>
                <a:cs typeface="Open Sans" charset="0"/>
                <a:hlinkClick r:id="rId3"/>
              </a:rPr>
              <a:t>creativecommons.org/licenses/by/3.0/</a:t>
            </a:r>
            <a:r>
              <a:rPr lang="en-US" sz="800" kern="1200" dirty="0" smtClean="0">
                <a:solidFill>
                  <a:schemeClr val="tx1"/>
                </a:solidFill>
                <a:latin typeface="+mj-lt"/>
                <a:ea typeface="Open Sans" charset="0"/>
                <a:cs typeface="Open Sans" charset="0"/>
                <a:hlinkClick r:id="rId3"/>
              </a:rPr>
              <a:t>” </a:t>
            </a:r>
            <a:endParaRPr lang="en-US" sz="800" dirty="0" smtClean="0">
              <a:solidFill>
                <a:schemeClr val="tx1"/>
              </a:solidFill>
              <a:latin typeface="+mj-lt"/>
              <a:ea typeface="Open Sans" pitchFamily="34" charset="0"/>
              <a:cs typeface="Open Sans" pitchFamily="34" charset="0"/>
            </a:endParaRPr>
          </a:p>
        </p:txBody>
      </p:sp>
    </p:spTree>
  </p:cSld>
  <p:clrMapOvr>
    <a:masterClrMapping/>
  </p:clrMapOvr>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Small Title Bar">
    <p:spTree>
      <p:nvGrpSpPr>
        <p:cNvPr id="1" name=""/>
        <p:cNvGrpSpPr/>
        <p:nvPr/>
      </p:nvGrpSpPr>
      <p:grpSpPr>
        <a:xfrm>
          <a:off x="0" y="0"/>
          <a:ext cx="0" cy="0"/>
          <a:chOff x="0" y="0"/>
          <a:chExt cx="0" cy="0"/>
        </a:xfrm>
      </p:grpSpPr>
      <p:grpSp>
        <p:nvGrpSpPr>
          <p:cNvPr id="3" name="Group 11"/>
          <p:cNvGrpSpPr>
            <a:grpSpLocks/>
          </p:cNvGrpSpPr>
          <p:nvPr/>
        </p:nvGrpSpPr>
        <p:grpSpPr bwMode="auto">
          <a:xfrm>
            <a:off x="0" y="0"/>
            <a:ext cx="9144000" cy="855663"/>
            <a:chOff x="0" y="0"/>
            <a:chExt cx="9144000" cy="855144"/>
          </a:xfrm>
        </p:grpSpPr>
        <p:sp>
          <p:nvSpPr>
            <p:cNvPr id="4" name="Rounded Rectangle 3"/>
            <p:cNvSpPr>
              <a:spLocks noChangeArrowheads="1"/>
            </p:cNvSpPr>
            <p:nvPr userDrawn="1"/>
          </p:nvSpPr>
          <p:spPr bwMode="auto">
            <a:xfrm>
              <a:off x="0" y="0"/>
              <a:ext cx="9144000" cy="609230"/>
            </a:xfrm>
            <a:prstGeom prst="roundRect">
              <a:avLst>
                <a:gd name="adj" fmla="val 0"/>
              </a:avLst>
            </a:prstGeom>
            <a:gradFill rotWithShape="1">
              <a:gsLst>
                <a:gs pos="0">
                  <a:srgbClr val="376092"/>
                </a:gs>
                <a:gs pos="100000">
                  <a:schemeClr val="accent1"/>
                </a:gs>
              </a:gsLst>
              <a:lin ang="16200000"/>
            </a:gradFill>
            <a:ln w="9525">
              <a:noFill/>
              <a:round/>
              <a:headEnd/>
              <a:tailEnd/>
            </a:ln>
            <a:effectLst>
              <a:outerShdw blurRad="63500" dist="23000" dir="5400000" rotWithShape="0">
                <a:srgbClr val="000000">
                  <a:alpha val="34999"/>
                </a:srgbClr>
              </a:outerShdw>
            </a:effectLst>
          </p:spPr>
          <p:txBody>
            <a:bodyPr anchor="ctr">
              <a:prstTxWarp prst="textNoShape">
                <a:avLst/>
              </a:prstTxWarp>
            </a:bodyPr>
            <a:lstStyle/>
            <a:p>
              <a:pPr algn="ctr" defTabSz="457200">
                <a:defRPr/>
              </a:pPr>
              <a:endParaRPr lang="en-US" sz="1800">
                <a:solidFill>
                  <a:schemeClr val="lt1"/>
                </a:solidFill>
                <a:latin typeface="+mn-lt"/>
                <a:ea typeface="+mn-ea"/>
                <a:cs typeface="+mn-cs"/>
              </a:endParaRPr>
            </a:p>
          </p:txBody>
        </p:sp>
        <p:sp>
          <p:nvSpPr>
            <p:cNvPr id="5" name="Isosceles Triangle 4"/>
            <p:cNvSpPr>
              <a:spLocks noChangeArrowheads="1"/>
            </p:cNvSpPr>
            <p:nvPr userDrawn="1"/>
          </p:nvSpPr>
          <p:spPr bwMode="auto">
            <a:xfrm rot="10800000">
              <a:off x="714375" y="599711"/>
              <a:ext cx="504825" cy="255433"/>
            </a:xfrm>
            <a:prstGeom prst="triangle">
              <a:avLst>
                <a:gd name="adj" fmla="val 50000"/>
              </a:avLst>
            </a:prstGeom>
            <a:solidFill>
              <a:srgbClr val="195A88"/>
            </a:solidFill>
            <a:ln w="9525">
              <a:noFill/>
              <a:miter lim="800000"/>
              <a:headEnd/>
              <a:tailEnd/>
            </a:ln>
            <a:effectLst>
              <a:outerShdw blurRad="63500" dist="23000" dir="5400000" rotWithShape="0">
                <a:srgbClr val="000000">
                  <a:alpha val="34999"/>
                </a:srgbClr>
              </a:outerShdw>
            </a:effectLst>
          </p:spPr>
          <p:txBody>
            <a:bodyPr anchor="ctr">
              <a:prstTxWarp prst="textNoShape">
                <a:avLst/>
              </a:prstTxWarp>
            </a:bodyPr>
            <a:lstStyle/>
            <a:p>
              <a:pPr algn="ctr" defTabSz="457200">
                <a:defRPr/>
              </a:pPr>
              <a:endParaRPr lang="en-US" sz="1800">
                <a:solidFill>
                  <a:schemeClr val="lt1"/>
                </a:solidFill>
                <a:latin typeface="+mn-lt"/>
                <a:ea typeface="+mn-ea"/>
                <a:cs typeface="+mn-cs"/>
              </a:endParaRPr>
            </a:p>
          </p:txBody>
        </p:sp>
      </p:grpSp>
      <p:sp>
        <p:nvSpPr>
          <p:cNvPr id="2" name="Title 1"/>
          <p:cNvSpPr>
            <a:spLocks noGrp="1"/>
          </p:cNvSpPr>
          <p:nvPr>
            <p:ph type="title"/>
          </p:nvPr>
        </p:nvSpPr>
        <p:spPr>
          <a:xfrm>
            <a:off x="152400" y="0"/>
            <a:ext cx="8534400" cy="609600"/>
          </a:xfrm>
          <a:prstGeom prst="rect">
            <a:avLst/>
          </a:prstGeom>
        </p:spPr>
        <p:txBody>
          <a:bodyPr wrap="none" lIns="0" rIns="0">
            <a:noAutofit/>
          </a:bodyPr>
          <a:lstStyle>
            <a:lvl1pPr algn="l">
              <a:defRPr sz="2000">
                <a:solidFill>
                  <a:schemeClr val="bg1"/>
                </a:solidFill>
              </a:defRPr>
            </a:lvl1pPr>
          </a:lstStyle>
          <a:p>
            <a:r>
              <a:rPr lang="en-US" smtClean="0"/>
              <a:t>Click to edit Master title style</a:t>
            </a:r>
            <a:endParaRPr lang="en-US" dirty="0"/>
          </a:p>
        </p:txBody>
      </p:sp>
      <p:sp>
        <p:nvSpPr>
          <p:cNvPr id="6" name="Date Placeholder 3"/>
          <p:cNvSpPr>
            <a:spLocks noGrp="1"/>
          </p:cNvSpPr>
          <p:nvPr>
            <p:ph type="dt" sz="half" idx="10"/>
          </p:nvPr>
        </p:nvSpPr>
        <p:spPr>
          <a:xfrm>
            <a:off x="6654800" y="6400800"/>
            <a:ext cx="1268413" cy="293688"/>
          </a:xfrm>
          <a:prstGeom prst="rect">
            <a:avLst/>
          </a:prstGeom>
        </p:spPr>
        <p:txBody>
          <a:bodyPr vert="horz" wrap="square" lIns="91440" tIns="45720" rIns="91440" bIns="45720" numCol="1" anchor="t" anchorCtr="0" compatLnSpc="1">
            <a:prstTxWarp prst="textNoShape">
              <a:avLst/>
            </a:prstTxWarp>
          </a:bodyPr>
          <a:lstStyle>
            <a:lvl1pPr>
              <a:defRPr/>
            </a:lvl1pPr>
          </a:lstStyle>
          <a:p>
            <a:fld id="{7E201041-A051-5D40-B7BB-EE4D9ADA5256}" type="datetimeFigureOut">
              <a:rPr lang="en-US"/>
              <a:pPr/>
              <a:t>8/19/2014</a:t>
            </a:fld>
            <a:endParaRPr lang="en-US"/>
          </a:p>
        </p:txBody>
      </p:sp>
      <p:sp>
        <p:nvSpPr>
          <p:cNvPr id="7" name="Footer Placeholder 4"/>
          <p:cNvSpPr>
            <a:spLocks noGrp="1"/>
          </p:cNvSpPr>
          <p:nvPr>
            <p:ph type="ftr" sz="quarter" idx="11"/>
          </p:nvPr>
        </p:nvSpPr>
        <p:spPr>
          <a:xfrm>
            <a:off x="4038600" y="6400800"/>
            <a:ext cx="2465388" cy="293688"/>
          </a:xfrm>
          <a:prstGeom prst="rect">
            <a:avLst/>
          </a:prstGeom>
        </p:spPr>
        <p:txBody>
          <a:bodyPr/>
          <a:lstStyle>
            <a:lvl1pPr>
              <a:defRPr>
                <a:latin typeface="Arial" charset="0"/>
                <a:ea typeface="ＭＳ Ｐゴシック" pitchFamily="34" charset="-128"/>
                <a:cs typeface="+mn-cs"/>
              </a:defRPr>
            </a:lvl1pPr>
          </a:lstStyle>
          <a:p>
            <a:pPr>
              <a:defRPr/>
            </a:pPr>
            <a:endParaRPr lang="en-US" dirty="0"/>
          </a:p>
        </p:txBody>
      </p:sp>
      <p:sp>
        <p:nvSpPr>
          <p:cNvPr id="8" name="Slide Number Placeholder 5"/>
          <p:cNvSpPr>
            <a:spLocks noGrp="1"/>
          </p:cNvSpPr>
          <p:nvPr>
            <p:ph type="sldNum" sz="quarter" idx="12"/>
          </p:nvPr>
        </p:nvSpPr>
        <p:spPr>
          <a:xfrm>
            <a:off x="8115300" y="6400800"/>
            <a:ext cx="571500" cy="293688"/>
          </a:xfrm>
          <a:prstGeom prst="rect">
            <a:avLst/>
          </a:prstGeom>
        </p:spPr>
        <p:txBody>
          <a:bodyPr vert="horz" wrap="square" lIns="91440" tIns="45720" rIns="91440" bIns="45720" numCol="1" anchor="t" anchorCtr="0" compatLnSpc="1">
            <a:prstTxWarp prst="textNoShape">
              <a:avLst/>
            </a:prstTxWarp>
          </a:bodyPr>
          <a:lstStyle>
            <a:lvl1pPr>
              <a:defRPr/>
            </a:lvl1pPr>
          </a:lstStyle>
          <a:p>
            <a:fld id="{E1001733-93A8-524B-8A4C-3DA251704DCE}" type="slidenum">
              <a:rPr lang="en-US"/>
              <a:pPr/>
              <a:t>‹#›</a:t>
            </a:fld>
            <a:endParaRPr lang="en-US"/>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Large Head and 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13701" y="1371600"/>
            <a:ext cx="3714751" cy="4143375"/>
          </a:xfrm>
        </p:spPr>
        <p:txBody>
          <a:bodyPr/>
          <a:lstStyle>
            <a:lvl1pPr>
              <a:defRPr sz="2100"/>
            </a:lvl1pPr>
            <a:lvl2pPr>
              <a:defRPr sz="1900"/>
            </a:lvl2pPr>
            <a:lvl3pPr>
              <a:defRPr sz="1700"/>
            </a:lvl3pPr>
            <a:lvl4pPr>
              <a:defRPr sz="1500"/>
            </a:lvl4pPr>
            <a:lvl5pPr>
              <a:defRPr sz="13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14875" y="1371600"/>
            <a:ext cx="3714750" cy="4143375"/>
          </a:xfrm>
        </p:spPr>
        <p:txBody>
          <a:bodyPr/>
          <a:lstStyle>
            <a:lvl1pPr>
              <a:defRPr sz="2100"/>
            </a:lvl1pPr>
            <a:lvl2pPr>
              <a:defRPr sz="1900"/>
            </a:lvl2pPr>
            <a:lvl3pPr>
              <a:defRPr sz="1700"/>
            </a:lvl3pPr>
            <a:lvl4pPr>
              <a:defRPr sz="1500"/>
            </a:lvl4pPr>
            <a:lvl5pPr>
              <a:defRPr sz="13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2" name="Group 14"/>
          <p:cNvGrpSpPr/>
          <p:nvPr userDrawn="1"/>
        </p:nvGrpSpPr>
        <p:grpSpPr>
          <a:xfrm>
            <a:off x="0" y="0"/>
            <a:ext cx="9144000" cy="855144"/>
            <a:chOff x="0" y="0"/>
            <a:chExt cx="9144000" cy="855144"/>
          </a:xfrm>
        </p:grpSpPr>
        <p:sp>
          <p:nvSpPr>
            <p:cNvPr id="10" name="Rounded Rectangle 9"/>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1" name="Isosceles Triangle 10"/>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12" name="Title 1"/>
          <p:cNvSpPr txBox="1">
            <a:spLocks/>
          </p:cNvSpPr>
          <p:nvPr userDrawn="1"/>
        </p:nvSpPr>
        <p:spPr>
          <a:xfrm>
            <a:off x="152400" y="0"/>
            <a:ext cx="8534400" cy="609600"/>
          </a:xfrm>
          <a:prstGeom prst="rect">
            <a:avLst/>
          </a:prstGeom>
        </p:spPr>
        <p:txBody>
          <a:bodyPr vert="horz" wrap="none" lIns="0" tIns="45720" rIns="0" bIns="45720" rtlCol="0" anchor="ctr">
            <a:noAutofit/>
          </a:bodyPr>
          <a:lstStyle>
            <a:lvl1pPr algn="l">
              <a:defRPr sz="2000">
                <a:solidFill>
                  <a:schemeClr val="bg1"/>
                </a:solidFil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mj-lt"/>
              <a:ea typeface="+mj-ea"/>
              <a:cs typeface="Georgia"/>
            </a:endParaRPr>
          </a:p>
        </p:txBody>
      </p:sp>
    </p:spTree>
  </p:cSld>
  <p:clrMapOvr>
    <a:masterClrMapping/>
  </p:clrMapOvr>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D529934-057E-4253-8783-342FD6AFB9D1}" type="datetimeFigureOut">
              <a:rPr lang="en-US" smtClean="0"/>
              <a:pPr/>
              <a:t>8/19/2014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063103-24D1-4BC5-9FB4-8F5C956D1A3E}" type="slidenum">
              <a:rPr lang="en-US" smtClean="0"/>
              <a:pPr/>
              <a:t>‹#›</a:t>
            </a:fld>
            <a:endParaRPr lang="en-US"/>
          </a:p>
        </p:txBody>
      </p:sp>
    </p:spTree>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529934-057E-4253-8783-342FD6AFB9D1}" type="datetimeFigureOut">
              <a:rPr lang="en-US" smtClean="0"/>
              <a:pPr/>
              <a:t>8/19/2014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063103-24D1-4BC5-9FB4-8F5C956D1A3E}" type="slidenum">
              <a:rPr lang="en-US" smtClean="0"/>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gue Dark">
    <p:bg>
      <p:bgPr>
        <a:solidFill>
          <a:srgbClr val="64646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2514600"/>
            <a:ext cx="7467600" cy="1143000"/>
          </a:xfrm>
        </p:spPr>
        <p:txBody>
          <a:bodyPr/>
          <a:lstStyle>
            <a:lvl1pPr>
              <a:defRPr>
                <a:solidFill>
                  <a:schemeClr val="bg1">
                    <a:lumMod val="85000"/>
                  </a:schemeClr>
                </a:solidFill>
              </a:defRPr>
            </a:lvl1pPr>
          </a:lstStyle>
          <a:p>
            <a:r>
              <a:rPr lang="en-US" dirty="0" smtClean="0"/>
              <a:t>Segue Slide Dark – Add Title</a:t>
            </a:r>
            <a:endParaRPr lang="en-US" dirty="0"/>
          </a:p>
        </p:txBody>
      </p:sp>
      <p:sp>
        <p:nvSpPr>
          <p:cNvPr id="3" name="Slide Number Placeholder 2"/>
          <p:cNvSpPr>
            <a:spLocks noGrp="1"/>
          </p:cNvSpPr>
          <p:nvPr>
            <p:ph type="sldNum" sz="quarter" idx="10"/>
          </p:nvPr>
        </p:nvSpPr>
        <p:spPr/>
        <p:txBody>
          <a:bodyPr/>
          <a:lstStyle>
            <a:lvl1pPr>
              <a:defRPr>
                <a:solidFill>
                  <a:schemeClr val="bg1">
                    <a:lumMod val="85000"/>
                  </a:schemeClr>
                </a:solidFill>
              </a:defRPr>
            </a:lvl1pPr>
          </a:lstStyle>
          <a:p>
            <a:fld id="{6B3AA010-7757-41E0-A212-D41514C97AA5}" type="slidenum">
              <a:rPr lang="en-US" smtClean="0"/>
              <a:pPr/>
              <a:t>‹#›</a:t>
            </a:fld>
            <a:endParaRPr lang="en-US"/>
          </a:p>
        </p:txBody>
      </p:sp>
      <p:pic>
        <p:nvPicPr>
          <p:cNvPr id="5" name="Picture 4" descr="OCLC-R-white-square.png"/>
          <p:cNvPicPr>
            <a:picLocks noChangeAspect="1"/>
          </p:cNvPicPr>
          <p:nvPr userDrawn="1"/>
        </p:nvPicPr>
        <p:blipFill>
          <a:blip r:embed="rId2" cstate="print"/>
          <a:stretch>
            <a:fillRect/>
          </a:stretch>
        </p:blipFill>
        <p:spPr>
          <a:xfrm>
            <a:off x="990600" y="762000"/>
            <a:ext cx="1219200" cy="1408670"/>
          </a:xfrm>
          <a:prstGeom prst="rect">
            <a:avLst/>
          </a:prstGeom>
        </p:spPr>
      </p:pic>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D529934-057E-4253-8783-342FD6AFB9D1}" type="datetimeFigureOut">
              <a:rPr lang="en-US" smtClean="0"/>
              <a:pPr/>
              <a:t>8/19/2014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063103-24D1-4BC5-9FB4-8F5C956D1A3E}" type="slidenum">
              <a:rPr lang="en-US" smtClean="0"/>
              <a:pPr/>
              <a:t>‹#›</a:t>
            </a:fld>
            <a:endParaRPr lang="en-US"/>
          </a:p>
        </p:txBody>
      </p:sp>
    </p:spTree>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D529934-057E-4253-8783-342FD6AFB9D1}" type="datetimeFigureOut">
              <a:rPr lang="en-US" smtClean="0"/>
              <a:pPr/>
              <a:t>8/19/2014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063103-24D1-4BC5-9FB4-8F5C956D1A3E}" type="slidenum">
              <a:rPr lang="en-US" smtClean="0"/>
              <a:pPr/>
              <a:t>‹#›</a:t>
            </a:fld>
            <a:endParaRPr lang="en-US"/>
          </a:p>
        </p:txBody>
      </p:sp>
    </p:spTree>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D529934-057E-4253-8783-342FD6AFB9D1}" type="datetimeFigureOut">
              <a:rPr lang="en-US" smtClean="0"/>
              <a:pPr/>
              <a:t>8/19/2014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063103-24D1-4BC5-9FB4-8F5C956D1A3E}" type="slidenum">
              <a:rPr lang="en-US" smtClean="0"/>
              <a:pPr/>
              <a:t>‹#›</a:t>
            </a:fld>
            <a:endParaRPr lang="en-US"/>
          </a:p>
        </p:txBody>
      </p:sp>
    </p:spTree>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D529934-057E-4253-8783-342FD6AFB9D1}" type="datetimeFigureOut">
              <a:rPr lang="en-US" smtClean="0"/>
              <a:pPr/>
              <a:t>8/19/2014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063103-24D1-4BC5-9FB4-8F5C956D1A3E}" type="slidenum">
              <a:rPr lang="en-US" smtClean="0"/>
              <a:pPr/>
              <a:t>‹#›</a:t>
            </a:fld>
            <a:endParaRPr lang="en-US"/>
          </a:p>
        </p:txBody>
      </p:sp>
    </p:spTree>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529934-057E-4253-8783-342FD6AFB9D1}" type="datetimeFigureOut">
              <a:rPr lang="en-US" smtClean="0"/>
              <a:pPr/>
              <a:t>8/19/2014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063103-24D1-4BC5-9FB4-8F5C956D1A3E}" type="slidenum">
              <a:rPr lang="en-US" smtClean="0"/>
              <a:pPr/>
              <a:t>‹#›</a:t>
            </a:fld>
            <a:endParaRPr lang="en-US"/>
          </a:p>
        </p:txBody>
      </p:sp>
    </p:spTree>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529934-057E-4253-8783-342FD6AFB9D1}" type="datetimeFigureOut">
              <a:rPr lang="en-US" smtClean="0"/>
              <a:pPr/>
              <a:t>8/19/2014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063103-24D1-4BC5-9FB4-8F5C956D1A3E}" type="slidenum">
              <a:rPr lang="en-US" smtClean="0"/>
              <a:pPr/>
              <a:t>‹#›</a:t>
            </a:fld>
            <a:endParaRPr lang="en-US"/>
          </a:p>
        </p:txBody>
      </p:sp>
    </p:spTree>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529934-057E-4253-8783-342FD6AFB9D1}" type="datetimeFigureOut">
              <a:rPr lang="en-US" smtClean="0"/>
              <a:pPr/>
              <a:t>8/19/2014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063103-24D1-4BC5-9FB4-8F5C956D1A3E}" type="slidenum">
              <a:rPr lang="en-US" smtClean="0"/>
              <a:pPr/>
              <a:t>‹#›</a:t>
            </a:fld>
            <a:endParaRPr lang="en-US"/>
          </a:p>
        </p:txBody>
      </p:sp>
    </p:spTree>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529934-057E-4253-8783-342FD6AFB9D1}" type="datetimeFigureOut">
              <a:rPr lang="en-US" smtClean="0"/>
              <a:pPr/>
              <a:t>8/19/2014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063103-24D1-4BC5-9FB4-8F5C956D1A3E}" type="slidenum">
              <a:rPr lang="en-US" smtClean="0"/>
              <a:pPr/>
              <a:t>‹#›</a:t>
            </a:fld>
            <a:endParaRPr lang="en-US"/>
          </a:p>
        </p:txBody>
      </p:sp>
    </p:spTree>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529934-057E-4253-8783-342FD6AFB9D1}" type="datetimeFigureOut">
              <a:rPr lang="en-US" smtClean="0"/>
              <a:pPr/>
              <a:t>8/19/2014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063103-24D1-4BC5-9FB4-8F5C956D1A3E}" type="slidenum">
              <a:rPr lang="en-US" smtClean="0"/>
              <a:pPr/>
              <a:t>‹#›</a:t>
            </a:fld>
            <a:endParaRPr lang="en-US"/>
          </a:p>
        </p:txBody>
      </p:sp>
    </p:spTree>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FBDC563-276D-4892-821B-A6B3D1EB710F}" type="datetimeFigureOut">
              <a:rPr lang="en-US" smtClean="0"/>
              <a:pPr/>
              <a:t>8/19/2014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2DC594-6F89-4776-812B-BCD60D792E2F}" type="slidenum">
              <a:rPr lang="en-US" smtClean="0"/>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que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2514600"/>
            <a:ext cx="7543800" cy="1143000"/>
          </a:xfrm>
        </p:spPr>
        <p:txBody>
          <a:bodyPr/>
          <a:lstStyle>
            <a:lvl1pPr>
              <a:defRPr baseline="0"/>
            </a:lvl1pPr>
          </a:lstStyle>
          <a:p>
            <a:r>
              <a:rPr lang="en-US" dirty="0" smtClean="0"/>
              <a:t>Segue Slide – White- Add Title</a:t>
            </a:r>
            <a:endParaRPr lang="en-US" dirty="0"/>
          </a:p>
        </p:txBody>
      </p:sp>
      <p:sp>
        <p:nvSpPr>
          <p:cNvPr id="3" name="Slide Number Placeholder 2"/>
          <p:cNvSpPr>
            <a:spLocks noGrp="1"/>
          </p:cNvSpPr>
          <p:nvPr>
            <p:ph type="sldNum" sz="quarter" idx="10"/>
          </p:nvPr>
        </p:nvSpPr>
        <p:spPr/>
        <p:txBody>
          <a:bodyPr/>
          <a:lstStyle/>
          <a:p>
            <a:fld id="{6B3AA010-7757-41E0-A212-D41514C97AA5}" type="slidenum">
              <a:rPr lang="en-US" smtClean="0"/>
              <a:pPr/>
              <a:t>‹#›</a:t>
            </a:fld>
            <a:endParaRPr lang="en-US"/>
          </a:p>
        </p:txBody>
      </p:sp>
      <p:pic>
        <p:nvPicPr>
          <p:cNvPr id="4" name="Picture 2"/>
          <p:cNvPicPr>
            <a:picLocks noChangeAspect="1" noChangeArrowheads="1"/>
          </p:cNvPicPr>
          <p:nvPr userDrawn="1"/>
        </p:nvPicPr>
        <p:blipFill>
          <a:blip r:embed="rId2" cstate="print"/>
          <a:srcRect/>
          <a:stretch>
            <a:fillRect/>
          </a:stretch>
        </p:blipFill>
        <p:spPr bwMode="auto">
          <a:xfrm>
            <a:off x="805456" y="533400"/>
            <a:ext cx="1632944" cy="1752600"/>
          </a:xfrm>
          <a:prstGeom prst="rect">
            <a:avLst/>
          </a:prstGeom>
          <a:noFill/>
          <a:ln w="9525">
            <a:noFill/>
            <a:miter lim="800000"/>
            <a:headEnd/>
            <a:tailEnd/>
          </a:ln>
          <a:effectLst/>
        </p:spPr>
      </p:pic>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BDC563-276D-4892-821B-A6B3D1EB710F}" type="datetimeFigureOut">
              <a:rPr lang="en-US" smtClean="0"/>
              <a:pPr/>
              <a:t>8/19/2014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2DC594-6F89-4776-812B-BCD60D792E2F}" type="slidenum">
              <a:rPr lang="en-US" smtClean="0"/>
              <a:pPr/>
              <a:t>‹#›</a:t>
            </a:fld>
            <a:endParaRPr lang="en-US"/>
          </a:p>
        </p:txBody>
      </p:sp>
    </p:spTree>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FBDC563-276D-4892-821B-A6B3D1EB710F}" type="datetimeFigureOut">
              <a:rPr lang="en-US" smtClean="0"/>
              <a:pPr/>
              <a:t>8/19/2014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2DC594-6F89-4776-812B-BCD60D792E2F}" type="slidenum">
              <a:rPr lang="en-US" smtClean="0"/>
              <a:pPr/>
              <a:t>‹#›</a:t>
            </a:fld>
            <a:endParaRPr lang="en-US"/>
          </a:p>
        </p:txBody>
      </p:sp>
    </p:spTree>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FBDC563-276D-4892-821B-A6B3D1EB710F}" type="datetimeFigureOut">
              <a:rPr lang="en-US" smtClean="0"/>
              <a:pPr/>
              <a:t>8/19/2014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2DC594-6F89-4776-812B-BCD60D792E2F}" type="slidenum">
              <a:rPr lang="en-US" smtClean="0"/>
              <a:pPr/>
              <a:t>‹#›</a:t>
            </a:fld>
            <a:endParaRPr lang="en-US"/>
          </a:p>
        </p:txBody>
      </p:sp>
    </p:spTree>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FBDC563-276D-4892-821B-A6B3D1EB710F}" type="datetimeFigureOut">
              <a:rPr lang="en-US" smtClean="0"/>
              <a:pPr/>
              <a:t>8/19/2014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2DC594-6F89-4776-812B-BCD60D792E2F}" type="slidenum">
              <a:rPr lang="en-US" smtClean="0"/>
              <a:pPr/>
              <a:t>‹#›</a:t>
            </a:fld>
            <a:endParaRPr lang="en-US"/>
          </a:p>
        </p:txBody>
      </p:sp>
    </p:spTree>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FBDC563-276D-4892-821B-A6B3D1EB710F}" type="datetimeFigureOut">
              <a:rPr lang="en-US" smtClean="0"/>
              <a:pPr/>
              <a:t>8/19/2014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2DC594-6F89-4776-812B-BCD60D792E2F}" type="slidenum">
              <a:rPr lang="en-US" smtClean="0"/>
              <a:pPr/>
              <a:t>‹#›</a:t>
            </a:fld>
            <a:endParaRPr lang="en-US"/>
          </a:p>
        </p:txBody>
      </p:sp>
    </p:spTree>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BDC563-276D-4892-821B-A6B3D1EB710F}" type="datetimeFigureOut">
              <a:rPr lang="en-US" smtClean="0"/>
              <a:pPr/>
              <a:t>8/19/2014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2DC594-6F89-4776-812B-BCD60D792E2F}" type="slidenum">
              <a:rPr lang="en-US" smtClean="0"/>
              <a:pPr/>
              <a:t>‹#›</a:t>
            </a:fld>
            <a:endParaRPr lang="en-US"/>
          </a:p>
        </p:txBody>
      </p:sp>
    </p:spTree>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BDC563-276D-4892-821B-A6B3D1EB710F}" type="datetimeFigureOut">
              <a:rPr lang="en-US" smtClean="0"/>
              <a:pPr/>
              <a:t>8/19/2014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2DC594-6F89-4776-812B-BCD60D792E2F}" type="slidenum">
              <a:rPr lang="en-US" smtClean="0"/>
              <a:pPr/>
              <a:t>‹#›</a:t>
            </a:fld>
            <a:endParaRPr lang="en-US"/>
          </a:p>
        </p:txBody>
      </p:sp>
    </p:spTree>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BDC563-276D-4892-821B-A6B3D1EB710F}" type="datetimeFigureOut">
              <a:rPr lang="en-US" smtClean="0"/>
              <a:pPr/>
              <a:t>8/19/2014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2DC594-6F89-4776-812B-BCD60D792E2F}" type="slidenum">
              <a:rPr lang="en-US" smtClean="0"/>
              <a:pPr/>
              <a:t>‹#›</a:t>
            </a:fld>
            <a:endParaRPr lang="en-US"/>
          </a:p>
        </p:txBody>
      </p:sp>
    </p:spTree>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BDC563-276D-4892-821B-A6B3D1EB710F}" type="datetimeFigureOut">
              <a:rPr lang="en-US" smtClean="0"/>
              <a:pPr/>
              <a:t>8/19/2014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2DC594-6F89-4776-812B-BCD60D792E2F}" type="slidenum">
              <a:rPr lang="en-US" smtClean="0"/>
              <a:pPr/>
              <a:t>‹#›</a:t>
            </a:fld>
            <a:endParaRPr lang="en-US"/>
          </a:p>
        </p:txBody>
      </p:sp>
    </p:spTree>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BDC563-276D-4892-821B-A6B3D1EB710F}" type="datetimeFigureOut">
              <a:rPr lang="en-US" smtClean="0"/>
              <a:pPr/>
              <a:t>8/19/2014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2DC594-6F89-4776-812B-BCD60D792E2F}" type="slidenum">
              <a:rPr lang="en-US" smtClean="0"/>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with Content Box">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a:ln>
            <a:noFill/>
          </a:ln>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6B3AA010-7757-41E0-A212-D41514C97AA5}" type="slidenum">
              <a:rPr lang="en-US" smtClean="0"/>
              <a:pPr/>
              <a:t>‹#›</a:t>
            </a:fld>
            <a:endParaRPr lang="en-US"/>
          </a:p>
        </p:txBody>
      </p:sp>
      <p:pic>
        <p:nvPicPr>
          <p:cNvPr id="7" name="Picture 6" descr="OCLC-RESEARCH_H_MD.png"/>
          <p:cNvPicPr>
            <a:picLocks noChangeAspect="1"/>
          </p:cNvPicPr>
          <p:nvPr userDrawn="1"/>
        </p:nvPicPr>
        <p:blipFill>
          <a:blip r:embed="rId2" cstate="print"/>
          <a:stretch>
            <a:fillRect/>
          </a:stretch>
        </p:blipFill>
        <p:spPr>
          <a:xfrm>
            <a:off x="457200" y="6359328"/>
            <a:ext cx="1676400" cy="346272"/>
          </a:xfrm>
          <a:prstGeom prst="rect">
            <a:avLst/>
          </a:prstGeom>
        </p:spPr>
      </p:pic>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4556B74-D64F-4E3B-AE7E-828110DFFF81}" type="datetimeFigureOut">
              <a:rPr lang="en-US" smtClean="0"/>
              <a:pPr/>
              <a:t>8/19/2014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24287-ADD0-45A7-B1E9-839B3B3DF236}" type="slidenum">
              <a:rPr lang="en-US" smtClean="0"/>
              <a:pPr/>
              <a:t>‹#›</a:t>
            </a:fld>
            <a:endParaRPr lang="en-US"/>
          </a:p>
        </p:txBody>
      </p:sp>
    </p:spTree>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556B74-D64F-4E3B-AE7E-828110DFFF81}" type="datetimeFigureOut">
              <a:rPr lang="en-US" smtClean="0"/>
              <a:pPr/>
              <a:t>8/19/2014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24287-ADD0-45A7-B1E9-839B3B3DF236}" type="slidenum">
              <a:rPr lang="en-US" smtClean="0"/>
              <a:pPr/>
              <a:t>‹#›</a:t>
            </a:fld>
            <a:endParaRPr lang="en-US"/>
          </a:p>
        </p:txBody>
      </p:sp>
    </p:spTree>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4556B74-D64F-4E3B-AE7E-828110DFFF81}" type="datetimeFigureOut">
              <a:rPr lang="en-US" smtClean="0"/>
              <a:pPr/>
              <a:t>8/19/2014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24287-ADD0-45A7-B1E9-839B3B3DF236}" type="slidenum">
              <a:rPr lang="en-US" smtClean="0"/>
              <a:pPr/>
              <a:t>‹#›</a:t>
            </a:fld>
            <a:endParaRPr lang="en-US"/>
          </a:p>
        </p:txBody>
      </p:sp>
    </p:spTree>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4556B74-D64F-4E3B-AE7E-828110DFFF81}" type="datetimeFigureOut">
              <a:rPr lang="en-US" smtClean="0"/>
              <a:pPr/>
              <a:t>8/19/2014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124287-ADD0-45A7-B1E9-839B3B3DF236}" type="slidenum">
              <a:rPr lang="en-US" smtClean="0"/>
              <a:pPr/>
              <a:t>‹#›</a:t>
            </a:fld>
            <a:endParaRPr lang="en-US"/>
          </a:p>
        </p:txBody>
      </p:sp>
    </p:spTree>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4556B74-D64F-4E3B-AE7E-828110DFFF81}" type="datetimeFigureOut">
              <a:rPr lang="en-US" smtClean="0"/>
              <a:pPr/>
              <a:t>8/19/2014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124287-ADD0-45A7-B1E9-839B3B3DF236}" type="slidenum">
              <a:rPr lang="en-US" smtClean="0"/>
              <a:pPr/>
              <a:t>‹#›</a:t>
            </a:fld>
            <a:endParaRPr lang="en-US"/>
          </a:p>
        </p:txBody>
      </p:sp>
    </p:spTree>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4556B74-D64F-4E3B-AE7E-828110DFFF81}" type="datetimeFigureOut">
              <a:rPr lang="en-US" smtClean="0"/>
              <a:pPr/>
              <a:t>8/19/2014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124287-ADD0-45A7-B1E9-839B3B3DF236}" type="slidenum">
              <a:rPr lang="en-US" smtClean="0"/>
              <a:pPr/>
              <a:t>‹#›</a:t>
            </a:fld>
            <a:endParaRPr lang="en-US"/>
          </a:p>
        </p:txBody>
      </p:sp>
    </p:spTree>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556B74-D64F-4E3B-AE7E-828110DFFF81}" type="datetimeFigureOut">
              <a:rPr lang="en-US" smtClean="0"/>
              <a:pPr/>
              <a:t>8/19/2014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124287-ADD0-45A7-B1E9-839B3B3DF236}" type="slidenum">
              <a:rPr lang="en-US" smtClean="0"/>
              <a:pPr/>
              <a:t>‹#›</a:t>
            </a:fld>
            <a:endParaRPr lang="en-US"/>
          </a:p>
        </p:txBody>
      </p:sp>
    </p:spTree>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556B74-D64F-4E3B-AE7E-828110DFFF81}" type="datetimeFigureOut">
              <a:rPr lang="en-US" smtClean="0"/>
              <a:pPr/>
              <a:t>8/19/2014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124287-ADD0-45A7-B1E9-839B3B3DF236}" type="slidenum">
              <a:rPr lang="en-US" smtClean="0"/>
              <a:pPr/>
              <a:t>‹#›</a:t>
            </a:fld>
            <a:endParaRPr lang="en-US"/>
          </a:p>
        </p:txBody>
      </p:sp>
    </p:spTree>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556B74-D64F-4E3B-AE7E-828110DFFF81}" type="datetimeFigureOut">
              <a:rPr lang="en-US" smtClean="0"/>
              <a:pPr/>
              <a:t>8/19/2014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124287-ADD0-45A7-B1E9-839B3B3DF236}" type="slidenum">
              <a:rPr lang="en-US" smtClean="0"/>
              <a:pPr/>
              <a:t>‹#›</a:t>
            </a:fld>
            <a:endParaRPr lang="en-US"/>
          </a:p>
        </p:txBody>
      </p:sp>
    </p:spTree>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556B74-D64F-4E3B-AE7E-828110DFFF81}" type="datetimeFigureOut">
              <a:rPr lang="en-US" smtClean="0"/>
              <a:pPr/>
              <a:t>8/19/2014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24287-ADD0-45A7-B1E9-839B3B3DF236}" type="slidenum">
              <a:rPr lang="en-US" smtClean="0"/>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9" Type="http://schemas.openxmlformats.org/officeDocument/2006/relationships/slideLayout" Target="../slideLayouts/slideLayout60.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34" Type="http://schemas.openxmlformats.org/officeDocument/2006/relationships/slideLayout" Target="../slideLayouts/slideLayout55.xml"/><Relationship Id="rId42" Type="http://schemas.openxmlformats.org/officeDocument/2006/relationships/slideLayout" Target="../slideLayouts/slideLayout63.xml"/><Relationship Id="rId47" Type="http://schemas.openxmlformats.org/officeDocument/2006/relationships/theme" Target="../theme/theme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33" Type="http://schemas.openxmlformats.org/officeDocument/2006/relationships/slideLayout" Target="../slideLayouts/slideLayout54.xml"/><Relationship Id="rId38" Type="http://schemas.openxmlformats.org/officeDocument/2006/relationships/slideLayout" Target="../slideLayouts/slideLayout59.xml"/><Relationship Id="rId46" Type="http://schemas.openxmlformats.org/officeDocument/2006/relationships/slideLayout" Target="../slideLayouts/slideLayout67.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29" Type="http://schemas.openxmlformats.org/officeDocument/2006/relationships/slideLayout" Target="../slideLayouts/slideLayout50.xml"/><Relationship Id="rId41" Type="http://schemas.openxmlformats.org/officeDocument/2006/relationships/slideLayout" Target="../slideLayouts/slideLayout62.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32" Type="http://schemas.openxmlformats.org/officeDocument/2006/relationships/slideLayout" Target="../slideLayouts/slideLayout53.xml"/><Relationship Id="rId37" Type="http://schemas.openxmlformats.org/officeDocument/2006/relationships/slideLayout" Target="../slideLayouts/slideLayout58.xml"/><Relationship Id="rId40" Type="http://schemas.openxmlformats.org/officeDocument/2006/relationships/slideLayout" Target="../slideLayouts/slideLayout61.xml"/><Relationship Id="rId45" Type="http://schemas.openxmlformats.org/officeDocument/2006/relationships/slideLayout" Target="../slideLayouts/slideLayout66.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slideLayout" Target="../slideLayouts/slideLayout49.xml"/><Relationship Id="rId36" Type="http://schemas.openxmlformats.org/officeDocument/2006/relationships/slideLayout" Target="../slideLayouts/slideLayout57.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31" Type="http://schemas.openxmlformats.org/officeDocument/2006/relationships/slideLayout" Target="../slideLayouts/slideLayout52.xml"/><Relationship Id="rId44" Type="http://schemas.openxmlformats.org/officeDocument/2006/relationships/slideLayout" Target="../slideLayouts/slideLayout65.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 Id="rId30" Type="http://schemas.openxmlformats.org/officeDocument/2006/relationships/slideLayout" Target="../slideLayouts/slideLayout51.xml"/><Relationship Id="rId35" Type="http://schemas.openxmlformats.org/officeDocument/2006/relationships/slideLayout" Target="../slideLayouts/slideLayout56.xml"/><Relationship Id="rId43" Type="http://schemas.openxmlformats.org/officeDocument/2006/relationships/slideLayout" Target="../slideLayouts/slideLayout64.xml"/><Relationship Id="rId48"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3.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4.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5.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6.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7.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a:ln>
            <a:noFill/>
          </a:ln>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000">
                <a:solidFill>
                  <a:srgbClr val="646464"/>
                </a:solidFill>
                <a:latin typeface="+mj-lt"/>
                <a:ea typeface="Open Sans" pitchFamily="34" charset="0"/>
                <a:cs typeface="Open Sans" pitchFamily="34" charset="0"/>
              </a:defRPr>
            </a:lvl1pPr>
          </a:lstStyle>
          <a:p>
            <a:fld id="{6B3AA010-7757-41E0-A212-D41514C97AA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 id="2147483801" r:id="rId15"/>
    <p:sldLayoutId id="2147483802" r:id="rId16"/>
    <p:sldLayoutId id="2147483805" r:id="rId17"/>
    <p:sldLayoutId id="2147483806" r:id="rId18"/>
    <p:sldLayoutId id="2147483807" r:id="rId19"/>
    <p:sldLayoutId id="2147483808" r:id="rId20"/>
    <p:sldLayoutId id="2147483809" r:id="rId21"/>
  </p:sldLayoutIdLst>
  <p:transition/>
  <p:hf hdr="0" ftr="0" dt="0"/>
  <p:txStyles>
    <p:titleStyle>
      <a:lvl1pPr algn="l" defTabSz="914400" rtl="0" eaLnBrk="1" latinLnBrk="0" hangingPunct="1">
        <a:spcBef>
          <a:spcPct val="0"/>
        </a:spcBef>
        <a:buNone/>
        <a:defRPr sz="4000" b="1" i="0" kern="1200">
          <a:solidFill>
            <a:schemeClr val="tx1"/>
          </a:solidFill>
          <a:latin typeface="Arial"/>
          <a:ea typeface="Open Sans Semibold" pitchFamily="34" charset="0"/>
          <a:cs typeface="Arial"/>
        </a:defRPr>
      </a:lvl1pPr>
    </p:titleStyle>
    <p:bodyStyle>
      <a:lvl1pPr marL="342900" indent="-342900" algn="l" defTabSz="914400" rtl="0" eaLnBrk="1" latinLnBrk="0" hangingPunct="1">
        <a:spcBef>
          <a:spcPct val="20000"/>
        </a:spcBef>
        <a:buFont typeface="Arial" pitchFamily="34" charset="0"/>
        <a:buChar char="•"/>
        <a:defRPr sz="2800" kern="1200">
          <a:solidFill>
            <a:srgbClr val="646464"/>
          </a:solidFill>
          <a:latin typeface="+mj-lt"/>
          <a:ea typeface="Open Sans" pitchFamily="34" charset="0"/>
          <a:cs typeface="Open Sans" pitchFamily="34" charset="0"/>
        </a:defRPr>
      </a:lvl1pPr>
      <a:lvl2pPr marL="742950" indent="-285750" algn="l" defTabSz="914400" rtl="0" eaLnBrk="1" latinLnBrk="0" hangingPunct="1">
        <a:spcBef>
          <a:spcPct val="20000"/>
        </a:spcBef>
        <a:buFont typeface="Arial" pitchFamily="34" charset="0"/>
        <a:buChar char="–"/>
        <a:defRPr sz="2400" kern="1200">
          <a:solidFill>
            <a:srgbClr val="646464"/>
          </a:solidFill>
          <a:latin typeface="+mj-lt"/>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2000" kern="1200">
          <a:solidFill>
            <a:srgbClr val="646464"/>
          </a:solidFill>
          <a:latin typeface="+mj-lt"/>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800" kern="1200">
          <a:solidFill>
            <a:srgbClr val="646464"/>
          </a:solidFill>
          <a:latin typeface="+mj-lt"/>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800" kern="1200">
          <a:solidFill>
            <a:srgbClr val="646464"/>
          </a:solidFill>
          <a:latin typeface="+mj-lt"/>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81000"/>
            <a:ext cx="8229600" cy="914400"/>
          </a:xfrm>
          <a:prstGeom prst="rect">
            <a:avLst/>
          </a:prstGeom>
        </p:spPr>
        <p:txBody>
          <a:bodyPr vert="horz" wrap="square"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654404" y="6400800"/>
            <a:ext cx="1269211" cy="294325"/>
          </a:xfrm>
          <a:prstGeom prst="rect">
            <a:avLst/>
          </a:prstGeom>
        </p:spPr>
        <p:txBody>
          <a:bodyPr vert="horz" lIns="91440" tIns="45720" rIns="91440" bIns="45720" rtlCol="0" anchor="ctr"/>
          <a:lstStyle>
            <a:lvl1pPr algn="r">
              <a:defRPr sz="1200" b="0">
                <a:solidFill>
                  <a:schemeClr val="tx1">
                    <a:tint val="75000"/>
                  </a:schemeClr>
                </a:solidFill>
                <a:latin typeface="Myriad Web Pro"/>
                <a:cs typeface="Myriad Web Pro"/>
              </a:defRPr>
            </a:lvl1pPr>
          </a:lstStyle>
          <a:p>
            <a:fld id="{793BC21B-894E-AB42-B567-820E81E1B58F}" type="datetimeFigureOut">
              <a:rPr lang="en-US" smtClean="0"/>
              <a:pPr/>
              <a:t>8/19/2014</a:t>
            </a:fld>
            <a:endParaRPr lang="en-US" dirty="0"/>
          </a:p>
        </p:txBody>
      </p:sp>
      <p:sp>
        <p:nvSpPr>
          <p:cNvPr id="5" name="Footer Placeholder 4"/>
          <p:cNvSpPr>
            <a:spLocks noGrp="1"/>
          </p:cNvSpPr>
          <p:nvPr>
            <p:ph type="ftr" sz="quarter" idx="3"/>
          </p:nvPr>
        </p:nvSpPr>
        <p:spPr>
          <a:xfrm>
            <a:off x="4038600" y="6400800"/>
            <a:ext cx="2466093" cy="294325"/>
          </a:xfrm>
          <a:prstGeom prst="rect">
            <a:avLst/>
          </a:prstGeom>
        </p:spPr>
        <p:txBody>
          <a:bodyPr vert="horz" lIns="91440" tIns="45720" rIns="91440" bIns="45720" rtlCol="0" anchor="ctr"/>
          <a:lstStyle>
            <a:lvl1pPr algn="l">
              <a:defRPr sz="1200" b="0">
                <a:solidFill>
                  <a:schemeClr val="tx1">
                    <a:tint val="75000"/>
                  </a:schemeClr>
                </a:solidFill>
                <a:latin typeface="Myriad Web Pro"/>
                <a:cs typeface="Myriad Web Pro"/>
              </a:defRPr>
            </a:lvl1pPr>
          </a:lstStyle>
          <a:p>
            <a:endParaRPr lang="en-US" dirty="0"/>
          </a:p>
        </p:txBody>
      </p:sp>
      <p:sp>
        <p:nvSpPr>
          <p:cNvPr id="6" name="Slide Number Placeholder 5"/>
          <p:cNvSpPr>
            <a:spLocks noGrp="1"/>
          </p:cNvSpPr>
          <p:nvPr>
            <p:ph type="sldNum" sz="quarter" idx="4"/>
          </p:nvPr>
        </p:nvSpPr>
        <p:spPr>
          <a:xfrm>
            <a:off x="8115381" y="6400800"/>
            <a:ext cx="571418" cy="294325"/>
          </a:xfrm>
          <a:prstGeom prst="rect">
            <a:avLst/>
          </a:prstGeom>
        </p:spPr>
        <p:txBody>
          <a:bodyPr vert="horz" lIns="91440" tIns="45720" rIns="91440" bIns="45720" rtlCol="0" anchor="ctr"/>
          <a:lstStyle>
            <a:lvl1pPr algn="r">
              <a:defRPr sz="1200" b="0">
                <a:solidFill>
                  <a:schemeClr val="tx1">
                    <a:tint val="75000"/>
                  </a:schemeClr>
                </a:solidFill>
                <a:latin typeface="Myriad Web Pro"/>
                <a:cs typeface="Myriad Web Pro"/>
              </a:defRPr>
            </a:lvl1pPr>
          </a:lstStyle>
          <a:p>
            <a:fld id="{818857F2-102E-5148-ADF3-C396FE20EBDD}" type="slidenum">
              <a:rPr lang="en-US" smtClean="0"/>
              <a:pPr/>
              <a:t>‹#›</a:t>
            </a:fld>
            <a:endParaRPr lang="en-US" dirty="0"/>
          </a:p>
        </p:txBody>
      </p:sp>
      <p:cxnSp>
        <p:nvCxnSpPr>
          <p:cNvPr id="11" name="Straight Connector 10"/>
          <p:cNvCxnSpPr/>
          <p:nvPr/>
        </p:nvCxnSpPr>
        <p:spPr>
          <a:xfrm>
            <a:off x="0" y="6248400"/>
            <a:ext cx="9144000" cy="1588"/>
          </a:xfrm>
          <a:prstGeom prst="line">
            <a:avLst/>
          </a:prstGeom>
          <a:ln w="3175" cap="flat" cmpd="sng" algn="ctr">
            <a:solidFill>
              <a:schemeClr val="bg2">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0" name="Picture 9" descr="OCLC-RESEARCH_H_MD.png"/>
          <p:cNvPicPr>
            <a:picLocks noChangeAspect="1"/>
          </p:cNvPicPr>
          <p:nvPr/>
        </p:nvPicPr>
        <p:blipFill>
          <a:blip r:embed="rId48" cstate="print"/>
          <a:stretch>
            <a:fillRect/>
          </a:stretch>
        </p:blipFill>
        <p:spPr>
          <a:xfrm>
            <a:off x="228600" y="6359328"/>
            <a:ext cx="1676400" cy="346272"/>
          </a:xfrm>
          <a:prstGeom prst="rect">
            <a:avLst/>
          </a:prstGeom>
        </p:spPr>
      </p:pic>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 id="2147483705" r:id="rId26"/>
    <p:sldLayoutId id="2147483706" r:id="rId27"/>
    <p:sldLayoutId id="2147483707" r:id="rId28"/>
    <p:sldLayoutId id="2147483708" r:id="rId29"/>
    <p:sldLayoutId id="2147483709" r:id="rId30"/>
    <p:sldLayoutId id="2147483710" r:id="rId31"/>
    <p:sldLayoutId id="2147483711" r:id="rId32"/>
    <p:sldLayoutId id="2147483712" r:id="rId33"/>
    <p:sldLayoutId id="2147483713" r:id="rId34"/>
    <p:sldLayoutId id="2147483714" r:id="rId35"/>
    <p:sldLayoutId id="2147483715" r:id="rId36"/>
    <p:sldLayoutId id="2147483716" r:id="rId37"/>
    <p:sldLayoutId id="2147483717" r:id="rId38"/>
    <p:sldLayoutId id="2147483718" r:id="rId39"/>
    <p:sldLayoutId id="2147483719" r:id="rId40"/>
    <p:sldLayoutId id="2147483720" r:id="rId41"/>
    <p:sldLayoutId id="2147483721" r:id="rId42"/>
    <p:sldLayoutId id="2147483722" r:id="rId43"/>
    <p:sldLayoutId id="2147483723" r:id="rId44"/>
    <p:sldLayoutId id="2147483724" r:id="rId45"/>
    <p:sldLayoutId id="2147483725" r:id="rId46"/>
  </p:sldLayoutIdLst>
  <p:transition/>
  <p:timing>
    <p:tnLst>
      <p:par>
        <p:cTn id="1" dur="indefinite" restart="never" nodeType="tmRoot"/>
      </p:par>
    </p:tnLst>
  </p:timing>
  <p:txStyles>
    <p:titleStyle>
      <a:lvl1pPr algn="l" defTabSz="457200" rtl="0" eaLnBrk="1" latinLnBrk="0" hangingPunct="1">
        <a:spcBef>
          <a:spcPct val="0"/>
        </a:spcBef>
        <a:buNone/>
        <a:defRPr sz="4400" b="0" i="0" kern="1200">
          <a:solidFill>
            <a:schemeClr val="accent1"/>
          </a:solidFill>
          <a:latin typeface="+mj-lt"/>
          <a:ea typeface="+mj-ea"/>
          <a:cs typeface="Georgia"/>
        </a:defRPr>
      </a:lvl1pPr>
    </p:titleStyle>
    <p:bodyStyle>
      <a:lvl1pPr marL="233363" indent="-233363" algn="l" defTabSz="457200" rtl="0" eaLnBrk="1" latinLnBrk="0" hangingPunct="1">
        <a:lnSpc>
          <a:spcPct val="110000"/>
        </a:lnSpc>
        <a:spcBef>
          <a:spcPts val="900"/>
        </a:spcBef>
        <a:buClrTx/>
        <a:buFont typeface="Arial"/>
        <a:buChar char="•"/>
        <a:defRPr sz="2400" b="0" i="0" kern="1200">
          <a:solidFill>
            <a:schemeClr val="tx1"/>
          </a:solidFill>
          <a:latin typeface="Arial"/>
          <a:ea typeface="+mn-ea"/>
          <a:cs typeface="Arial"/>
        </a:defRPr>
      </a:lvl1pPr>
      <a:lvl2pPr marL="690563" indent="-233363" algn="l" defTabSz="457200" rtl="0" eaLnBrk="1" latinLnBrk="0" hangingPunct="1">
        <a:lnSpc>
          <a:spcPct val="110000"/>
        </a:lnSpc>
        <a:spcBef>
          <a:spcPts val="900"/>
        </a:spcBef>
        <a:buClrTx/>
        <a:buFont typeface="Arial"/>
        <a:buChar char="•"/>
        <a:defRPr sz="2000" b="0" i="0" kern="1200">
          <a:solidFill>
            <a:schemeClr val="tx1"/>
          </a:solidFill>
          <a:latin typeface="Arial"/>
          <a:ea typeface="+mn-ea"/>
          <a:cs typeface="Arial"/>
        </a:defRPr>
      </a:lvl2pPr>
      <a:lvl3pPr marL="1143000" indent="-228600" algn="l" defTabSz="457200" rtl="0" eaLnBrk="1" latinLnBrk="0" hangingPunct="1">
        <a:lnSpc>
          <a:spcPct val="110000"/>
        </a:lnSpc>
        <a:spcBef>
          <a:spcPts val="900"/>
        </a:spcBef>
        <a:buClrTx/>
        <a:buFont typeface="Arial"/>
        <a:buChar char="•"/>
        <a:defRPr sz="1800" b="0" i="0" kern="1200">
          <a:solidFill>
            <a:schemeClr val="tx1"/>
          </a:solidFill>
          <a:latin typeface="Arial"/>
          <a:ea typeface="+mn-ea"/>
          <a:cs typeface="Arial"/>
        </a:defRPr>
      </a:lvl3pPr>
      <a:lvl4pPr marL="1600200" indent="-228600" algn="l" defTabSz="457200" rtl="0" eaLnBrk="1" latinLnBrk="0" hangingPunct="1">
        <a:lnSpc>
          <a:spcPct val="110000"/>
        </a:lnSpc>
        <a:spcBef>
          <a:spcPts val="900"/>
        </a:spcBef>
        <a:buClrTx/>
        <a:buFont typeface="Arial"/>
        <a:buChar char="•"/>
        <a:defRPr sz="1800" b="0" i="0" kern="1200">
          <a:solidFill>
            <a:schemeClr val="tx1"/>
          </a:solidFill>
          <a:latin typeface="Arial"/>
          <a:ea typeface="+mn-ea"/>
          <a:cs typeface="Arial"/>
        </a:defRPr>
      </a:lvl4pPr>
      <a:lvl5pPr marL="2057400" indent="-228600" algn="l" defTabSz="457200" rtl="0" eaLnBrk="1" latinLnBrk="0" hangingPunct="1">
        <a:lnSpc>
          <a:spcPct val="110000"/>
        </a:lnSpc>
        <a:spcBef>
          <a:spcPts val="900"/>
        </a:spcBef>
        <a:buClrTx/>
        <a:buFont typeface="Arial"/>
        <a:buChar char="•"/>
        <a:defRPr sz="18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529934-057E-4253-8783-342FD6AFB9D1}" type="datetimeFigureOut">
              <a:rPr lang="en-US" smtClean="0"/>
              <a:pPr/>
              <a:t>8/19/2014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063103-24D1-4BC5-9FB4-8F5C956D1A3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BDC563-276D-4892-821B-A6B3D1EB710F}" type="datetimeFigureOut">
              <a:rPr lang="en-US" smtClean="0"/>
              <a:pPr/>
              <a:t>8/19/2014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2DC594-6F89-4776-812B-BCD60D792E2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556B74-D64F-4E3B-AE7E-828110DFFF81}" type="datetimeFigureOut">
              <a:rPr lang="en-US" smtClean="0"/>
              <a:pPr/>
              <a:t>8/19/2014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124287-ADD0-45A7-B1E9-839B3B3DF23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B0B01E-9804-4983-B28B-247E61AF5F45}" type="datetimeFigureOut">
              <a:rPr lang="en-US" smtClean="0"/>
              <a:pPr/>
              <a:t>8/19/2014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8F3AFF-1A6B-44BB-AF3B-28397FC7840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DD7A45-95BD-4E7B-BF83-3D9E18F2D2C9}" type="datetimeFigureOut">
              <a:rPr lang="en-US" smtClean="0"/>
              <a:pPr/>
              <a:t>8/19/2014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844C2D-CF85-4CF0-9D0E-D7449607303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10.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hyperlink" Target="http://is.gd/vandrpaper" TargetMode="External"/><Relationship Id="rId4" Type="http://schemas.openxmlformats.org/officeDocument/2006/relationships/hyperlink" Target="http://is.gd/vanrvideo" TargetMode="External"/></Relationships>
</file>

<file path=ppt/slides/_rels/slide3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5.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openxmlformats.org/officeDocument/2006/relationships/hyperlink" Target="http://chronicle.com/blogs/wiredcampus/on-facebook-librarian-brings-two-students-from-the-early-1900s-to-life/34845" TargetMode="External"/><Relationship Id="rId3" Type="http://schemas.openxmlformats.org/officeDocument/2006/relationships/hyperlink" Target="http://www.educause.edu/ero/article/i-always-stick-first-thing-comes-google-where-people-go-information-what-they-use-and-why" TargetMode="External"/><Relationship Id="rId7" Type="http://schemas.openxmlformats.org/officeDocument/2006/relationships/hyperlink" Target="http://imlsosuoclcproject.jcomm.ohio-state.edu/" TargetMode="External"/><Relationship Id="rId2" Type="http://schemas.openxmlformats.org/officeDocument/2006/relationships/notesSlide" Target="../notesSlides/notesSlide52.xml"/><Relationship Id="rId1" Type="http://schemas.openxmlformats.org/officeDocument/2006/relationships/slideLayout" Target="../slideLayouts/slideLayout10.xml"/><Relationship Id="rId6" Type="http://schemas.openxmlformats.org/officeDocument/2006/relationships/hyperlink" Target="http://www.educause.edu/ero/article/thirteen-ways-looking-libraries-discovery-and-catalog-scale-workflow-attention" TargetMode="External"/><Relationship Id="rId5" Type="http://schemas.openxmlformats.org/officeDocument/2006/relationships/hyperlink" Target="http://informationr.net/ir/18-1/infres181.html" TargetMode="External"/><Relationship Id="rId4" Type="http://schemas.openxmlformats.org/officeDocument/2006/relationships/hyperlink" Target="http://www.ala.org/acrl/sites/ala.org.acrl/files/content/conferences/confsandpreconfs/2013/papers/Connaway_Google.pdf" TargetMode="External"/></Relationships>
</file>

<file path=ppt/slides/_rels/slide53.xml.rels><?xml version="1.0" encoding="UTF-8" standalone="yes"?>
<Relationships xmlns="http://schemas.openxmlformats.org/package/2006/relationships"><Relationship Id="rId8" Type="http://schemas.openxmlformats.org/officeDocument/2006/relationships/hyperlink" Target="http://www.oclc.org/research/activities/vandr/" TargetMode="External"/><Relationship Id="rId3" Type="http://schemas.openxmlformats.org/officeDocument/2006/relationships/hyperlink" Target="http://www.marcprensky.com/writing/Prensky%20-%20Digital%20Natives,%20Digital%20Immigrants%20-%20Part1.pdf" TargetMode="External"/><Relationship Id="rId7" Type="http://schemas.openxmlformats.org/officeDocument/2006/relationships/hyperlink" Target="http://tallblog.conted.ox.ac.uk/index.php/2008/07/23/not-natives-immigrants-but-visitors-residents/" TargetMode="External"/><Relationship Id="rId2" Type="http://schemas.openxmlformats.org/officeDocument/2006/relationships/notesSlide" Target="../notesSlides/notesSlide53.xml"/><Relationship Id="rId1" Type="http://schemas.openxmlformats.org/officeDocument/2006/relationships/slideLayout" Target="../slideLayouts/slideLayout10.xml"/><Relationship Id="rId6" Type="http://schemas.openxmlformats.org/officeDocument/2006/relationships/hyperlink" Target="http://www.oclc.org/research/activities/synergy/default.htm" TargetMode="External"/><Relationship Id="rId5" Type="http://schemas.openxmlformats.org/officeDocument/2006/relationships/hyperlink" Target="http://www.oclc.org/research/activities/synchronicity/default.htm" TargetMode="External"/><Relationship Id="rId10" Type="http://schemas.openxmlformats.org/officeDocument/2006/relationships/hyperlink" Target="http://firstmonday.org/htbin/cgiwrap/bin/ojs/index.php/fm/article/viewArticle/3171/3049" TargetMode="External"/><Relationship Id="rId4" Type="http://schemas.openxmlformats.org/officeDocument/2006/relationships/hyperlink" Target="http://www.marcprensky.com/writing/Prensky%20-%20Digital%20Natives,%20Digital%20Immigrants%20-%20Part2.pdf" TargetMode="External"/><Relationship Id="rId9" Type="http://schemas.openxmlformats.org/officeDocument/2006/relationships/hyperlink" Target="http://www.jiscinfonet.ac.uk/infokits/evaluating-service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914400" y="3657600"/>
            <a:ext cx="7772400" cy="1524000"/>
          </a:xfrm>
        </p:spPr>
        <p:txBody>
          <a:bodyPr>
            <a:noAutofit/>
          </a:bodyPr>
          <a:lstStyle/>
          <a:p>
            <a:pPr>
              <a:lnSpc>
                <a:spcPct val="100000"/>
              </a:lnSpc>
              <a:spcBef>
                <a:spcPts val="0"/>
              </a:spcBef>
            </a:pPr>
            <a:r>
              <a:rPr lang="en-US" sz="1400" b="1" dirty="0" smtClean="0"/>
              <a:t>Lynn Silipigni Connaway, Ph.D.</a:t>
            </a:r>
          </a:p>
          <a:p>
            <a:pPr>
              <a:lnSpc>
                <a:spcPct val="100000"/>
              </a:lnSpc>
              <a:spcBef>
                <a:spcPts val="0"/>
              </a:spcBef>
            </a:pPr>
            <a:r>
              <a:rPr lang="en-US" sz="1400" dirty="0" smtClean="0"/>
              <a:t>Senior Research Scientist</a:t>
            </a:r>
            <a:br>
              <a:rPr lang="en-US" sz="1400" dirty="0" smtClean="0"/>
            </a:br>
            <a:r>
              <a:rPr lang="en-US" sz="1400" dirty="0" smtClean="0"/>
              <a:t>OCLC</a:t>
            </a:r>
          </a:p>
          <a:p>
            <a:pPr>
              <a:lnSpc>
                <a:spcPct val="100000"/>
              </a:lnSpc>
              <a:spcBef>
                <a:spcPts val="0"/>
              </a:spcBef>
            </a:pPr>
            <a:r>
              <a:rPr lang="en-US" sz="1400" dirty="0" smtClean="0">
                <a:latin typeface="Arial" pitchFamily="34" charset="0"/>
                <a:cs typeface="Arial" pitchFamily="34" charset="0"/>
              </a:rPr>
              <a:t>Chair of Excellence</a:t>
            </a:r>
          </a:p>
          <a:p>
            <a:pPr>
              <a:lnSpc>
                <a:spcPct val="100000"/>
              </a:lnSpc>
              <a:spcBef>
                <a:spcPts val="0"/>
              </a:spcBef>
            </a:pPr>
            <a:r>
              <a:rPr lang="en-US" sz="1400" dirty="0" err="1" smtClean="0">
                <a:latin typeface="Arial" pitchFamily="34" charset="0"/>
                <a:cs typeface="Arial" pitchFamily="34" charset="0"/>
              </a:rPr>
              <a:t>Departmento</a:t>
            </a:r>
            <a:r>
              <a:rPr lang="en-US" sz="1400" dirty="0" smtClean="0">
                <a:latin typeface="Arial" pitchFamily="34" charset="0"/>
                <a:cs typeface="Arial" pitchFamily="34" charset="0"/>
              </a:rPr>
              <a:t> de </a:t>
            </a:r>
            <a:r>
              <a:rPr lang="en-US" sz="1400" dirty="0" err="1" smtClean="0">
                <a:latin typeface="Arial" pitchFamily="34" charset="0"/>
                <a:cs typeface="Arial" pitchFamily="34" charset="0"/>
              </a:rPr>
              <a:t>Biblioteconomía</a:t>
            </a:r>
            <a:r>
              <a:rPr lang="en-US" sz="1400" dirty="0" smtClean="0">
                <a:latin typeface="Arial" pitchFamily="34" charset="0"/>
                <a:cs typeface="Arial" pitchFamily="34" charset="0"/>
              </a:rPr>
              <a:t> y </a:t>
            </a:r>
            <a:r>
              <a:rPr lang="en-US" sz="1400" dirty="0" err="1" smtClean="0">
                <a:latin typeface="Arial" pitchFamily="34" charset="0"/>
                <a:cs typeface="Arial" pitchFamily="34" charset="0"/>
              </a:rPr>
              <a:t>Documentación</a:t>
            </a:r>
            <a:r>
              <a:rPr lang="en-US" sz="1400" dirty="0" smtClean="0">
                <a:latin typeface="Arial" pitchFamily="34" charset="0"/>
                <a:cs typeface="Arial" pitchFamily="34" charset="0"/>
              </a:rPr>
              <a:t> Universidad Carlos III de Madrid</a:t>
            </a:r>
          </a:p>
          <a:p>
            <a:pPr>
              <a:lnSpc>
                <a:spcPct val="100000"/>
              </a:lnSpc>
              <a:spcBef>
                <a:spcPts val="0"/>
              </a:spcBef>
            </a:pPr>
            <a:r>
              <a:rPr lang="en-US" sz="1400" dirty="0" smtClean="0"/>
              <a:t>@</a:t>
            </a:r>
            <a:r>
              <a:rPr lang="en-US" sz="1400" dirty="0" err="1" smtClean="0"/>
              <a:t>LynnConnaway</a:t>
            </a:r>
            <a:endParaRPr lang="en-US" sz="1400" dirty="0" smtClean="0"/>
          </a:p>
          <a:p>
            <a:pPr>
              <a:lnSpc>
                <a:spcPct val="100000"/>
              </a:lnSpc>
              <a:spcBef>
                <a:spcPts val="0"/>
              </a:spcBef>
            </a:pPr>
            <a:r>
              <a:rPr lang="en-US" sz="1400" dirty="0" smtClean="0"/>
              <a:t>connawal@oclc.org</a:t>
            </a:r>
            <a:endParaRPr lang="en-US" sz="1400" dirty="0"/>
          </a:p>
        </p:txBody>
      </p:sp>
      <p:sp>
        <p:nvSpPr>
          <p:cNvPr id="6" name="Text Placeholder 5"/>
          <p:cNvSpPr>
            <a:spLocks noGrp="1"/>
          </p:cNvSpPr>
          <p:nvPr>
            <p:ph type="body" sz="quarter" idx="17"/>
          </p:nvPr>
        </p:nvSpPr>
        <p:spPr/>
        <p:txBody>
          <a:bodyPr/>
          <a:lstStyle/>
          <a:p>
            <a:r>
              <a:rPr lang="en-US" dirty="0" smtClean="0"/>
              <a:t>16 May 2014</a:t>
            </a:r>
            <a:endParaRPr lang="en-US" dirty="0"/>
          </a:p>
        </p:txBody>
      </p:sp>
      <p:sp>
        <p:nvSpPr>
          <p:cNvPr id="7" name="Text Placeholder 6"/>
          <p:cNvSpPr>
            <a:spLocks noGrp="1"/>
          </p:cNvSpPr>
          <p:nvPr>
            <p:ph type="body" sz="quarter" idx="18"/>
          </p:nvPr>
        </p:nvSpPr>
        <p:spPr/>
        <p:txBody>
          <a:bodyPr/>
          <a:lstStyle/>
          <a:p>
            <a:r>
              <a:rPr lang="en-US" dirty="0" smtClean="0"/>
              <a:t>Chair of Excellence, UC3M, Madrid, Spain</a:t>
            </a:r>
            <a:endParaRPr lang="en-US" dirty="0"/>
          </a:p>
        </p:txBody>
      </p:sp>
      <p:sp>
        <p:nvSpPr>
          <p:cNvPr id="9" name="Text Placeholder 8"/>
          <p:cNvSpPr>
            <a:spLocks noGrp="1"/>
          </p:cNvSpPr>
          <p:nvPr>
            <p:ph type="body" sz="quarter" idx="19"/>
          </p:nvPr>
        </p:nvSpPr>
        <p:spPr/>
        <p:txBody>
          <a:bodyPr/>
          <a:lstStyle/>
          <a:p>
            <a:endParaRPr lang="en-US" dirty="0"/>
          </a:p>
        </p:txBody>
      </p:sp>
      <p:sp>
        <p:nvSpPr>
          <p:cNvPr id="10" name="Title 1"/>
          <p:cNvSpPr>
            <a:spLocks noGrp="1"/>
          </p:cNvSpPr>
          <p:nvPr>
            <p:ph type="title"/>
          </p:nvPr>
        </p:nvSpPr>
        <p:spPr>
          <a:xfrm>
            <a:off x="2590800" y="533400"/>
            <a:ext cx="6096000" cy="2971800"/>
          </a:xfrm>
        </p:spPr>
        <p:txBody>
          <a:bodyPr>
            <a:noAutofit/>
          </a:bodyPr>
          <a:lstStyle/>
          <a:p>
            <a:pPr algn="ctr"/>
            <a:r>
              <a:rPr lang="en-US" sz="3200" dirty="0" smtClean="0"/>
              <a:t>“But Wikipedia is always right, so I always use that.” Implications for Library Services Modeled on the Digital Visitors and Residents Continuum</a:t>
            </a:r>
            <a:endParaRPr lang="en-US" sz="3200" b="1"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Autofit/>
          </a:bodyPr>
          <a:lstStyle/>
          <a:p>
            <a:r>
              <a:rPr lang="en-US" sz="3600" dirty="0" smtClean="0"/>
              <a:t>Participants</a:t>
            </a:r>
            <a:endParaRPr lang="en-US" sz="3600" dirty="0"/>
          </a:p>
        </p:txBody>
      </p:sp>
      <p:sp>
        <p:nvSpPr>
          <p:cNvPr id="3" name="Content Placeholder 2"/>
          <p:cNvSpPr>
            <a:spLocks noGrp="1"/>
          </p:cNvSpPr>
          <p:nvPr>
            <p:ph sz="half" idx="1"/>
          </p:nvPr>
        </p:nvSpPr>
        <p:spPr>
          <a:xfrm>
            <a:off x="457200" y="1143000"/>
            <a:ext cx="4038600" cy="4525963"/>
          </a:xfrm>
        </p:spPr>
        <p:txBody>
          <a:bodyPr>
            <a:normAutofit/>
          </a:bodyPr>
          <a:lstStyle/>
          <a:p>
            <a:r>
              <a:rPr lang="en-US" sz="2400" b="1" dirty="0" smtClean="0"/>
              <a:t>Age</a:t>
            </a:r>
          </a:p>
          <a:p>
            <a:pPr lvl="1">
              <a:buFont typeface="Arial" pitchFamily="34" charset="0"/>
              <a:buChar char="•"/>
            </a:pPr>
            <a:r>
              <a:rPr lang="en-US" b="1" dirty="0" smtClean="0"/>
              <a:t>12-18 years old 26</a:t>
            </a:r>
          </a:p>
          <a:p>
            <a:pPr lvl="1">
              <a:buFont typeface="Arial" pitchFamily="34" charset="0"/>
              <a:buChar char="•"/>
            </a:pPr>
            <a:r>
              <a:rPr lang="en-US" b="1" dirty="0" smtClean="0"/>
              <a:t>19-25 years old 25</a:t>
            </a:r>
          </a:p>
          <a:p>
            <a:pPr lvl="1">
              <a:buFont typeface="Arial" pitchFamily="34" charset="0"/>
              <a:buChar char="•"/>
            </a:pPr>
            <a:r>
              <a:rPr lang="en-US" b="1" dirty="0" smtClean="0"/>
              <a:t>26-34 years old 6</a:t>
            </a:r>
          </a:p>
          <a:p>
            <a:pPr lvl="1">
              <a:buFont typeface="Arial" pitchFamily="34" charset="0"/>
              <a:buChar char="•"/>
            </a:pPr>
            <a:r>
              <a:rPr lang="en-US" b="1" dirty="0" smtClean="0"/>
              <a:t>35-44 years old 5</a:t>
            </a:r>
          </a:p>
          <a:p>
            <a:pPr lvl="1">
              <a:buFont typeface="Arial" pitchFamily="34" charset="0"/>
              <a:buChar char="•"/>
            </a:pPr>
            <a:r>
              <a:rPr lang="en-US" b="1" dirty="0" smtClean="0"/>
              <a:t>45-54 years old 8</a:t>
            </a:r>
          </a:p>
          <a:p>
            <a:pPr lvl="1">
              <a:buFont typeface="Arial" pitchFamily="34" charset="0"/>
              <a:buChar char="•"/>
            </a:pPr>
            <a:r>
              <a:rPr lang="en-US" b="1" dirty="0" smtClean="0"/>
              <a:t>55-64 years old 3</a:t>
            </a:r>
            <a:endParaRPr lang="en-US" b="1" dirty="0"/>
          </a:p>
        </p:txBody>
      </p:sp>
      <p:sp>
        <p:nvSpPr>
          <p:cNvPr id="5" name="Content Placeholder 4"/>
          <p:cNvSpPr>
            <a:spLocks noGrp="1"/>
          </p:cNvSpPr>
          <p:nvPr>
            <p:ph sz="half" idx="2"/>
          </p:nvPr>
        </p:nvSpPr>
        <p:spPr>
          <a:xfrm>
            <a:off x="4648200" y="1143000"/>
            <a:ext cx="4038600" cy="4525963"/>
          </a:xfrm>
        </p:spPr>
        <p:txBody>
          <a:bodyPr/>
          <a:lstStyle/>
          <a:p>
            <a:r>
              <a:rPr lang="en-US" b="1" dirty="0" smtClean="0"/>
              <a:t>Ethnicity</a:t>
            </a:r>
          </a:p>
          <a:p>
            <a:pPr lvl="1">
              <a:buFont typeface="Arial" pitchFamily="34" charset="0"/>
              <a:buChar char="•"/>
            </a:pPr>
            <a:r>
              <a:rPr lang="en-US" b="1" dirty="0" smtClean="0"/>
              <a:t>African American 5</a:t>
            </a:r>
          </a:p>
          <a:p>
            <a:pPr lvl="1">
              <a:buFont typeface="Arial" pitchFamily="34" charset="0"/>
              <a:buChar char="•"/>
            </a:pPr>
            <a:r>
              <a:rPr lang="en-US" b="1" dirty="0" smtClean="0"/>
              <a:t>Caucasian 41</a:t>
            </a:r>
          </a:p>
          <a:p>
            <a:pPr lvl="1">
              <a:buFont typeface="Arial" pitchFamily="34" charset="0"/>
              <a:buChar char="•"/>
            </a:pPr>
            <a:r>
              <a:rPr lang="en-US" b="1" dirty="0" smtClean="0"/>
              <a:t>Multi-racial 2</a:t>
            </a:r>
          </a:p>
          <a:p>
            <a:pPr lvl="1">
              <a:buFont typeface="Arial" pitchFamily="34" charset="0"/>
              <a:buChar char="•"/>
            </a:pPr>
            <a:r>
              <a:rPr lang="en-US" b="1" dirty="0" smtClean="0"/>
              <a:t>Asian 1</a:t>
            </a:r>
          </a:p>
          <a:p>
            <a:pPr lvl="1">
              <a:buFont typeface="Arial" pitchFamily="34" charset="0"/>
              <a:buChar char="•"/>
            </a:pPr>
            <a:r>
              <a:rPr lang="en-US" b="1" dirty="0" smtClean="0"/>
              <a:t>Hispanic 3</a:t>
            </a:r>
          </a:p>
          <a:p>
            <a:pPr lvl="1">
              <a:buFont typeface="Arial" pitchFamily="34" charset="0"/>
              <a:buChar char="•"/>
            </a:pPr>
            <a:r>
              <a:rPr lang="en-US" b="1" dirty="0" smtClean="0"/>
              <a:t>Undeclared 21</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6B3AA010-7757-41E0-A212-D41514C97AA5}" type="slidenum">
              <a:rPr lang="en-US" smtClean="0"/>
              <a:pPr/>
              <a:t>10</a:t>
            </a:fld>
            <a:endParaRPr lang="en-US"/>
          </a:p>
        </p:txBody>
      </p:sp>
      <p:pic>
        <p:nvPicPr>
          <p:cNvPr id="4098" name="Picture 2" descr="C:\Users\hoode\Downloads\origin_276990225 (1).jpg"/>
          <p:cNvPicPr>
            <a:picLocks noChangeAspect="1" noChangeArrowheads="1"/>
          </p:cNvPicPr>
          <p:nvPr/>
        </p:nvPicPr>
        <p:blipFill>
          <a:blip r:embed="rId3" cstate="print"/>
          <a:srcRect l="12145" t="9064" r="9167" b="44828"/>
          <a:stretch>
            <a:fillRect/>
          </a:stretch>
        </p:blipFill>
        <p:spPr bwMode="auto">
          <a:xfrm>
            <a:off x="2286000" y="4243387"/>
            <a:ext cx="6858000" cy="2614613"/>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hoode\Downloads\large_3483019354.jpg"/>
          <p:cNvPicPr>
            <a:picLocks noChangeAspect="1" noChangeArrowheads="1"/>
          </p:cNvPicPr>
          <p:nvPr/>
        </p:nvPicPr>
        <p:blipFill>
          <a:blip r:embed="rId3" cstate="print">
            <a:lum/>
          </a:blip>
          <a:srcRect l="29171" r="31727"/>
          <a:stretch>
            <a:fillRect/>
          </a:stretch>
        </p:blipFill>
        <p:spPr bwMode="auto">
          <a:xfrm>
            <a:off x="4343400" y="0"/>
            <a:ext cx="4800600" cy="685800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nchor="t">
            <a:noAutofit/>
          </a:bodyPr>
          <a:lstStyle/>
          <a:p>
            <a:r>
              <a:rPr lang="en-US" sz="3600" dirty="0" smtClean="0"/>
              <a:t>Participants</a:t>
            </a:r>
            <a:endParaRPr lang="en-US" sz="3600" dirty="0"/>
          </a:p>
        </p:txBody>
      </p:sp>
      <p:sp>
        <p:nvSpPr>
          <p:cNvPr id="3" name="Content Placeholder 2"/>
          <p:cNvSpPr>
            <a:spLocks noGrp="1"/>
          </p:cNvSpPr>
          <p:nvPr>
            <p:ph idx="1"/>
          </p:nvPr>
        </p:nvSpPr>
        <p:spPr>
          <a:xfrm>
            <a:off x="304800" y="1447800"/>
            <a:ext cx="3886200" cy="4525963"/>
          </a:xfrm>
        </p:spPr>
        <p:txBody>
          <a:bodyPr>
            <a:normAutofit/>
          </a:bodyPr>
          <a:lstStyle/>
          <a:p>
            <a:r>
              <a:rPr lang="en-US" sz="2400" b="1" dirty="0" smtClean="0"/>
              <a:t>Discipline Type</a:t>
            </a:r>
          </a:p>
          <a:p>
            <a:pPr lvl="1">
              <a:buFont typeface="Arial" pitchFamily="34" charset="0"/>
              <a:buChar char="•"/>
            </a:pPr>
            <a:r>
              <a:rPr lang="en-US" b="1" dirty="0" smtClean="0"/>
              <a:t>High School 21</a:t>
            </a:r>
          </a:p>
          <a:p>
            <a:pPr lvl="1">
              <a:buFont typeface="Arial" pitchFamily="34" charset="0"/>
              <a:buChar char="•"/>
            </a:pPr>
            <a:r>
              <a:rPr lang="en-US" b="1" dirty="0" smtClean="0"/>
              <a:t>Sciences 22</a:t>
            </a:r>
          </a:p>
          <a:p>
            <a:pPr lvl="1">
              <a:buFont typeface="Arial" pitchFamily="34" charset="0"/>
              <a:buChar char="•"/>
            </a:pPr>
            <a:r>
              <a:rPr lang="en-US" b="1" dirty="0" smtClean="0"/>
              <a:t>Arts/Humanities 12</a:t>
            </a:r>
          </a:p>
          <a:p>
            <a:pPr lvl="1">
              <a:buFont typeface="Arial" pitchFamily="34" charset="0"/>
              <a:buChar char="•"/>
            </a:pPr>
            <a:r>
              <a:rPr lang="en-US" b="1" dirty="0" smtClean="0"/>
              <a:t>Social Sciences 16</a:t>
            </a:r>
          </a:p>
          <a:p>
            <a:pPr lvl="1">
              <a:buFont typeface="Arial" pitchFamily="34" charset="0"/>
              <a:buChar char="•"/>
            </a:pPr>
            <a:r>
              <a:rPr lang="en-US" b="1" dirty="0" smtClean="0"/>
              <a:t>Undeclared 2</a:t>
            </a:r>
            <a:endParaRPr lang="en-US" b="1" dirty="0"/>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p:txBody>
          <a:bodyPr anchor="t">
            <a:normAutofit/>
          </a:bodyPr>
          <a:lstStyle/>
          <a:p>
            <a:pPr eaLnBrk="1" hangingPunct="1"/>
            <a:r>
              <a:rPr lang="en-US" sz="3600" dirty="0" smtClean="0"/>
              <a:t>Participant Interview Questions</a:t>
            </a:r>
          </a:p>
        </p:txBody>
      </p:sp>
      <p:sp>
        <p:nvSpPr>
          <p:cNvPr id="71682" name="Content Placeholder 2"/>
          <p:cNvSpPr>
            <a:spLocks noGrp="1"/>
          </p:cNvSpPr>
          <p:nvPr>
            <p:ph idx="1"/>
          </p:nvPr>
        </p:nvSpPr>
        <p:spPr>
          <a:xfrm>
            <a:off x="434977" y="1143000"/>
            <a:ext cx="4060823" cy="4995865"/>
          </a:xfrm>
        </p:spPr>
        <p:txBody>
          <a:bodyPr>
            <a:noAutofit/>
          </a:bodyPr>
          <a:lstStyle/>
          <a:p>
            <a:pPr eaLnBrk="1" hangingPunct="1">
              <a:buFontTx/>
              <a:buNone/>
            </a:pPr>
            <a:r>
              <a:rPr lang="en-US" sz="2400" b="1" dirty="0" smtClean="0">
                <a:latin typeface="Arial" pitchFamily="34" charset="0"/>
                <a:cs typeface="Arial" pitchFamily="34" charset="0"/>
              </a:rPr>
              <a:t>1. Describe the things you enjoy doing with technology and the web each week. </a:t>
            </a:r>
          </a:p>
          <a:p>
            <a:pPr eaLnBrk="1" hangingPunct="1">
              <a:buFontTx/>
              <a:buNone/>
            </a:pPr>
            <a:r>
              <a:rPr lang="en-US" sz="2400" b="1" dirty="0" smtClean="0">
                <a:latin typeface="Arial" pitchFamily="34" charset="0"/>
                <a:cs typeface="Arial" pitchFamily="34" charset="0"/>
              </a:rPr>
              <a:t>2. Think of the ways you have used technology and the web for your studies. Describe a typical week.</a:t>
            </a:r>
          </a:p>
          <a:p>
            <a:pPr eaLnBrk="1" hangingPunct="1">
              <a:buFontTx/>
              <a:buNone/>
            </a:pPr>
            <a:r>
              <a:rPr lang="en-US" sz="2400" b="1" dirty="0" smtClean="0">
                <a:latin typeface="Arial" pitchFamily="34" charset="0"/>
                <a:cs typeface="Arial" pitchFamily="34" charset="0"/>
              </a:rPr>
              <a:t>3. Think about the next stage of your education. Tell me what you think this will be like.</a:t>
            </a:r>
          </a:p>
        </p:txBody>
      </p:sp>
      <p:pic>
        <p:nvPicPr>
          <p:cNvPr id="7170" name="Picture 2" descr="C:\Users\hoode\Downloads\large_4569922802.jpg"/>
          <p:cNvPicPr>
            <a:picLocks noChangeAspect="1" noChangeArrowheads="1"/>
          </p:cNvPicPr>
          <p:nvPr/>
        </p:nvPicPr>
        <p:blipFill>
          <a:blip r:embed="rId3" cstate="print"/>
          <a:srcRect l="26667" t="-1150"/>
          <a:stretch>
            <a:fillRect/>
          </a:stretch>
        </p:blipFill>
        <p:spPr bwMode="auto">
          <a:xfrm>
            <a:off x="4724400" y="1371600"/>
            <a:ext cx="4419600" cy="4572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p:cNvSpPr>
            <a:spLocks noGrp="1"/>
          </p:cNvSpPr>
          <p:nvPr>
            <p:ph type="title"/>
          </p:nvPr>
        </p:nvSpPr>
        <p:spPr/>
        <p:txBody>
          <a:bodyPr anchor="t">
            <a:noAutofit/>
          </a:bodyPr>
          <a:lstStyle/>
          <a:p>
            <a:pPr eaLnBrk="1" hangingPunct="1"/>
            <a:r>
              <a:rPr lang="en-US" sz="3600" dirty="0" smtClean="0"/>
              <a:t>Participant Interview Questions</a:t>
            </a:r>
          </a:p>
        </p:txBody>
      </p:sp>
      <p:sp>
        <p:nvSpPr>
          <p:cNvPr id="73730" name="Content Placeholder 2"/>
          <p:cNvSpPr>
            <a:spLocks noGrp="1"/>
          </p:cNvSpPr>
          <p:nvPr>
            <p:ph idx="1"/>
          </p:nvPr>
        </p:nvSpPr>
        <p:spPr>
          <a:xfrm>
            <a:off x="533400" y="1143000"/>
            <a:ext cx="8001000" cy="5257800"/>
          </a:xfrm>
        </p:spPr>
        <p:txBody>
          <a:bodyPr>
            <a:noAutofit/>
          </a:bodyPr>
          <a:lstStyle/>
          <a:p>
            <a:pPr eaLnBrk="1" hangingPunct="1">
              <a:buFontTx/>
              <a:buNone/>
            </a:pPr>
            <a:r>
              <a:rPr lang="en-US" sz="2400" b="1" dirty="0" smtClean="0">
                <a:latin typeface="Arial" pitchFamily="34" charset="0"/>
                <a:cs typeface="Arial" pitchFamily="34" charset="0"/>
              </a:rPr>
              <a:t>4. Think of a time when you had a situation where you needed answers or solutions and you did a quick search and made do with it.  You knew there were other sources but you decided not to use them.  Please include sources such as friends, family, teachers, coaches, etc. </a:t>
            </a:r>
          </a:p>
          <a:p>
            <a:pPr eaLnBrk="1" hangingPunct="1">
              <a:buFontTx/>
              <a:buNone/>
            </a:pPr>
            <a:r>
              <a:rPr lang="en-US" sz="2400" b="1" dirty="0" smtClean="0">
                <a:latin typeface="Arial" pitchFamily="34" charset="0"/>
                <a:cs typeface="Arial" pitchFamily="34" charset="0"/>
              </a:rPr>
              <a:t>5. Have there been times when you were told to use a library or virtual learning environment (or learning platform), and used other source(s) instead?</a:t>
            </a:r>
          </a:p>
          <a:p>
            <a:pPr eaLnBrk="1" hangingPunct="1">
              <a:buFontTx/>
              <a:buNone/>
            </a:pPr>
            <a:r>
              <a:rPr lang="en-US" sz="2400" b="1" dirty="0" smtClean="0">
                <a:latin typeface="Arial" pitchFamily="34" charset="0"/>
                <a:cs typeface="Arial" pitchFamily="34" charset="0"/>
              </a:rPr>
              <a:t>6. If you had a magic wand, what would your ideal way of getting information be? How would you go about using the systems and services? When? Where? How?</a:t>
            </a:r>
          </a:p>
        </p:txBody>
      </p:sp>
      <p:sp>
        <p:nvSpPr>
          <p:cNvPr id="4" name="TextBox 3"/>
          <p:cNvSpPr txBox="1"/>
          <p:nvPr/>
        </p:nvSpPr>
        <p:spPr>
          <a:xfrm>
            <a:off x="5562600" y="6334780"/>
            <a:ext cx="3581400" cy="523220"/>
          </a:xfrm>
          <a:prstGeom prst="rect">
            <a:avLst/>
          </a:prstGeom>
          <a:noFill/>
        </p:spPr>
        <p:txBody>
          <a:bodyPr wrap="square" rtlCol="0">
            <a:spAutoFit/>
          </a:bodyPr>
          <a:lstStyle/>
          <a:p>
            <a:pPr algn="r"/>
            <a:r>
              <a:rPr lang="en-US" sz="1400" dirty="0" smtClean="0">
                <a:latin typeface="Arial" pitchFamily="34" charset="0"/>
                <a:cs typeface="Arial" pitchFamily="34" charset="0"/>
              </a:rPr>
              <a:t>(</a:t>
            </a:r>
            <a:r>
              <a:rPr lang="en-US" sz="1400" dirty="0" err="1" smtClean="0">
                <a:latin typeface="Arial" pitchFamily="34" charset="0"/>
                <a:cs typeface="Arial" pitchFamily="34" charset="0"/>
              </a:rPr>
              <a:t>Dervin</a:t>
            </a:r>
            <a:r>
              <a:rPr lang="en-US" sz="1400" dirty="0" smtClean="0">
                <a:latin typeface="Arial" pitchFamily="34" charset="0"/>
                <a:cs typeface="Arial" pitchFamily="34" charset="0"/>
              </a:rPr>
              <a:t>, Connaway, &amp; </a:t>
            </a:r>
            <a:r>
              <a:rPr lang="en-US" sz="1400" dirty="0" err="1" smtClean="0">
                <a:latin typeface="Arial" pitchFamily="34" charset="0"/>
                <a:cs typeface="Arial" pitchFamily="34" charset="0"/>
              </a:rPr>
              <a:t>Prabha</a:t>
            </a:r>
            <a:r>
              <a:rPr lang="en-US" sz="1400" dirty="0" smtClean="0">
                <a:latin typeface="Arial" pitchFamily="34" charset="0"/>
                <a:cs typeface="Arial" pitchFamily="34" charset="0"/>
              </a:rPr>
              <a:t>, 2003-2006)</a:t>
            </a:r>
          </a:p>
          <a:p>
            <a:pPr algn="r"/>
            <a:r>
              <a:rPr lang="en-US" sz="1400" dirty="0" smtClean="0">
                <a:latin typeface="Arial" pitchFamily="34" charset="0"/>
                <a:cs typeface="Arial" pitchFamily="34" charset="0"/>
              </a:rPr>
              <a:t>(Radford &amp; Connaway, 2005-2007)</a:t>
            </a:r>
            <a:endParaRPr lang="en-US" sz="1400" dirty="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Autofit/>
          </a:bodyPr>
          <a:lstStyle/>
          <a:p>
            <a:r>
              <a:rPr lang="en-US" sz="3600" dirty="0" smtClean="0"/>
              <a:t>Diarists	</a:t>
            </a:r>
            <a:endParaRPr lang="en-US" sz="3600" dirty="0"/>
          </a:p>
        </p:txBody>
      </p:sp>
      <p:sp>
        <p:nvSpPr>
          <p:cNvPr id="4" name="Slide Number Placeholder 3"/>
          <p:cNvSpPr>
            <a:spLocks noGrp="1"/>
          </p:cNvSpPr>
          <p:nvPr>
            <p:ph type="sldNum" sz="quarter" idx="12"/>
          </p:nvPr>
        </p:nvSpPr>
        <p:spPr/>
        <p:txBody>
          <a:bodyPr/>
          <a:lstStyle/>
          <a:p>
            <a:fld id="{6B3AA010-7757-41E0-A212-D41514C97AA5}" type="slidenum">
              <a:rPr lang="en-US" smtClean="0"/>
              <a:pPr/>
              <a:t>14</a:t>
            </a:fld>
            <a:endParaRPr lang="en-US"/>
          </a:p>
        </p:txBody>
      </p:sp>
      <p:sp>
        <p:nvSpPr>
          <p:cNvPr id="7" name="Content Placeholder 2"/>
          <p:cNvSpPr>
            <a:spLocks noGrp="1"/>
          </p:cNvSpPr>
          <p:nvPr>
            <p:ph sz="half" idx="1"/>
          </p:nvPr>
        </p:nvSpPr>
        <p:spPr>
          <a:xfrm>
            <a:off x="457200" y="1295400"/>
            <a:ext cx="8305800" cy="4830763"/>
          </a:xfrm>
        </p:spPr>
        <p:txBody>
          <a:bodyPr>
            <a:normAutofit/>
          </a:bodyPr>
          <a:lstStyle/>
          <a:p>
            <a:pPr>
              <a:buNone/>
            </a:pPr>
            <a:r>
              <a:rPr lang="en-US" sz="2400" b="1" dirty="0" smtClean="0"/>
              <a:t>Phases 1-4</a:t>
            </a:r>
          </a:p>
          <a:p>
            <a:r>
              <a:rPr lang="en-US" b="1" dirty="0" smtClean="0"/>
              <a:t>20</a:t>
            </a:r>
            <a:r>
              <a:rPr lang="en-US" sz="2400" b="1" dirty="0" smtClean="0"/>
              <a:t> participants (8 UK, 12 US)</a:t>
            </a:r>
          </a:p>
          <a:p>
            <a:pPr lvl="1">
              <a:buFont typeface="Arial" pitchFamily="34" charset="0"/>
              <a:buChar char="•"/>
            </a:pPr>
            <a:r>
              <a:rPr lang="en-US" b="1" dirty="0" smtClean="0"/>
              <a:t>15 Emerging (7 UK, 8 US)</a:t>
            </a:r>
          </a:p>
          <a:p>
            <a:pPr lvl="1">
              <a:buFont typeface="Arial" pitchFamily="34" charset="0"/>
              <a:buChar char="•"/>
            </a:pPr>
            <a:r>
              <a:rPr lang="en-US" b="1" dirty="0" smtClean="0"/>
              <a:t>3 Establishing (1 UK, 2 US)</a:t>
            </a:r>
          </a:p>
          <a:p>
            <a:pPr lvl="1">
              <a:buFont typeface="Arial" pitchFamily="34" charset="0"/>
              <a:buChar char="•"/>
            </a:pPr>
            <a:r>
              <a:rPr lang="en-US" b="1" dirty="0" smtClean="0"/>
              <a:t>1 Embedding (1 US)</a:t>
            </a:r>
          </a:p>
          <a:p>
            <a:pPr lvl="1">
              <a:buFont typeface="Arial" pitchFamily="34" charset="0"/>
              <a:buChar char="•"/>
            </a:pPr>
            <a:r>
              <a:rPr lang="en-US" b="1" dirty="0" smtClean="0"/>
              <a:t>1 Experiencing (1 US)</a:t>
            </a:r>
          </a:p>
          <a:p>
            <a:pPr lvl="1">
              <a:buFont typeface="Arial" pitchFamily="34" charset="0"/>
              <a:buChar char="•"/>
            </a:pPr>
            <a:endParaRPr lang="en-US" b="1" dirty="0" smtClean="0"/>
          </a:p>
          <a:p>
            <a:pPr>
              <a:buNone/>
            </a:pPr>
            <a:endParaRPr lang="en-US" dirty="0" smtClean="0"/>
          </a:p>
          <a:p>
            <a:pPr>
              <a:buNone/>
            </a:pPr>
            <a:endParaRPr lang="en-US" dirty="0"/>
          </a:p>
        </p:txBody>
      </p:sp>
      <p:pic>
        <p:nvPicPr>
          <p:cNvPr id="6146" name="Picture 2" descr="C:\Users\hoode\Downloads\origin_58499153.jpg"/>
          <p:cNvPicPr>
            <a:picLocks noChangeAspect="1" noChangeArrowheads="1"/>
          </p:cNvPicPr>
          <p:nvPr/>
        </p:nvPicPr>
        <p:blipFill>
          <a:blip r:embed="rId3" cstate="print"/>
          <a:srcRect/>
          <a:stretch>
            <a:fillRect/>
          </a:stretch>
        </p:blipFill>
        <p:spPr bwMode="auto">
          <a:xfrm>
            <a:off x="4648200" y="3486150"/>
            <a:ext cx="4495800" cy="337185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C:\Users\hoode\Downloads\large_4222170639.jpg"/>
          <p:cNvPicPr>
            <a:picLocks noChangeAspect="1" noChangeArrowheads="1"/>
          </p:cNvPicPr>
          <p:nvPr/>
        </p:nvPicPr>
        <p:blipFill>
          <a:blip r:embed="rId3" cstate="print">
            <a:lum contrast="-40000"/>
          </a:blip>
          <a:srcRect/>
          <a:stretch>
            <a:fillRect/>
          </a:stretch>
        </p:blipFill>
        <p:spPr bwMode="auto">
          <a:xfrm>
            <a:off x="0" y="0"/>
            <a:ext cx="9144000" cy="6248400"/>
          </a:xfrm>
          <a:prstGeom prst="rect">
            <a:avLst/>
          </a:prstGeom>
          <a:noFill/>
        </p:spPr>
      </p:pic>
      <p:sp>
        <p:nvSpPr>
          <p:cNvPr id="4" name="Title 3"/>
          <p:cNvSpPr>
            <a:spLocks noGrp="1"/>
          </p:cNvSpPr>
          <p:nvPr>
            <p:ph type="title"/>
          </p:nvPr>
        </p:nvSpPr>
        <p:spPr/>
        <p:txBody>
          <a:bodyPr anchor="t">
            <a:noAutofit/>
          </a:bodyPr>
          <a:lstStyle/>
          <a:p>
            <a:r>
              <a:rPr lang="en-US" sz="3600" b="1" dirty="0" smtClean="0">
                <a:solidFill>
                  <a:schemeClr val="bg1"/>
                </a:solidFill>
              </a:rPr>
              <a:t>Example: </a:t>
            </a:r>
            <a:br>
              <a:rPr lang="en-US" sz="3600" b="1" dirty="0" smtClean="0">
                <a:solidFill>
                  <a:schemeClr val="bg1"/>
                </a:solidFill>
              </a:rPr>
            </a:br>
            <a:r>
              <a:rPr lang="en-US" sz="3600" b="1" dirty="0" smtClean="0">
                <a:solidFill>
                  <a:schemeClr val="bg1"/>
                </a:solidFill>
              </a:rPr>
              <a:t>Digital Visitors &amp; Residents Diaries</a:t>
            </a:r>
            <a:endParaRPr lang="en-US" sz="3600" b="1" dirty="0">
              <a:solidFill>
                <a:schemeClr val="bg1"/>
              </a:solidFill>
            </a:endParaRPr>
          </a:p>
        </p:txBody>
      </p:sp>
      <p:pic>
        <p:nvPicPr>
          <p:cNvPr id="2" name="Picture 2"/>
          <p:cNvPicPr>
            <a:picLocks noChangeAspect="1" noChangeArrowheads="1"/>
          </p:cNvPicPr>
          <p:nvPr/>
        </p:nvPicPr>
        <p:blipFill>
          <a:blip r:embed="rId4" cstate="print"/>
          <a:srcRect l="5238" t="19810" r="53423" b="4761"/>
          <a:stretch>
            <a:fillRect/>
          </a:stretch>
        </p:blipFill>
        <p:spPr bwMode="auto">
          <a:xfrm>
            <a:off x="409576" y="1409125"/>
            <a:ext cx="8353424" cy="4763075"/>
          </a:xfrm>
          <a:prstGeom prst="rect">
            <a:avLst/>
          </a:prstGeom>
          <a:noFill/>
          <a:ln w="9525">
            <a:noFill/>
            <a:miter lim="800000"/>
            <a:headEnd/>
            <a:tailEnd/>
          </a:ln>
        </p:spPr>
      </p:pic>
      <p:sp>
        <p:nvSpPr>
          <p:cNvPr id="5" name="TextBox 4"/>
          <p:cNvSpPr txBox="1"/>
          <p:nvPr/>
        </p:nvSpPr>
        <p:spPr>
          <a:xfrm>
            <a:off x="6248400" y="6550223"/>
            <a:ext cx="2895600" cy="307777"/>
          </a:xfrm>
          <a:prstGeom prst="rect">
            <a:avLst/>
          </a:prstGeom>
          <a:noFill/>
        </p:spPr>
        <p:txBody>
          <a:bodyPr wrap="square" rtlCol="0">
            <a:spAutoFit/>
          </a:bodyPr>
          <a:lstStyle/>
          <a:p>
            <a:pPr algn="r"/>
            <a:r>
              <a:rPr lang="en-US" sz="1400" dirty="0" smtClean="0">
                <a:latin typeface="Arial" pitchFamily="34" charset="0"/>
                <a:cs typeface="Arial" pitchFamily="34" charset="0"/>
              </a:rPr>
              <a:t>(White &amp; Connaway, 2011-2014)</a:t>
            </a:r>
            <a:endParaRPr lang="en-US" sz="1400" dirty="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chor="t">
            <a:normAutofit/>
          </a:bodyPr>
          <a:lstStyle/>
          <a:p>
            <a:r>
              <a:rPr lang="en-US" sz="3600" b="1" dirty="0" smtClean="0"/>
              <a:t>Codebook</a:t>
            </a:r>
            <a:endParaRPr lang="en-US" sz="3600" b="1" dirty="0"/>
          </a:p>
        </p:txBody>
      </p:sp>
      <p:sp>
        <p:nvSpPr>
          <p:cNvPr id="7" name="Text Placeholder 6"/>
          <p:cNvSpPr>
            <a:spLocks noGrp="1"/>
          </p:cNvSpPr>
          <p:nvPr>
            <p:ph idx="1"/>
          </p:nvPr>
        </p:nvSpPr>
        <p:spPr>
          <a:xfrm>
            <a:off x="457200" y="1143000"/>
            <a:ext cx="4648200" cy="5105400"/>
          </a:xfrm>
        </p:spPr>
        <p:txBody>
          <a:bodyPr>
            <a:noAutofit/>
          </a:bodyPr>
          <a:lstStyle/>
          <a:p>
            <a:pPr>
              <a:lnSpc>
                <a:spcPct val="100000"/>
              </a:lnSpc>
              <a:spcBef>
                <a:spcPts val="0"/>
              </a:spcBef>
              <a:buNone/>
            </a:pPr>
            <a:r>
              <a:rPr lang="en-US" sz="1800" b="1" dirty="0" smtClean="0"/>
              <a:t>I. Place</a:t>
            </a:r>
          </a:p>
          <a:p>
            <a:pPr>
              <a:lnSpc>
                <a:spcPct val="100000"/>
              </a:lnSpc>
              <a:spcBef>
                <a:spcPts val="0"/>
              </a:spcBef>
              <a:buNone/>
            </a:pPr>
            <a:r>
              <a:rPr lang="en-US" sz="1800" b="1" dirty="0" smtClean="0"/>
              <a:t>	A. Internet</a:t>
            </a:r>
          </a:p>
          <a:p>
            <a:pPr>
              <a:lnSpc>
                <a:spcPct val="100000"/>
              </a:lnSpc>
              <a:spcBef>
                <a:spcPts val="0"/>
              </a:spcBef>
              <a:buNone/>
            </a:pPr>
            <a:r>
              <a:rPr lang="en-US" sz="1800" b="1" dirty="0" smtClean="0"/>
              <a:t>    		1. Search engine</a:t>
            </a:r>
          </a:p>
          <a:p>
            <a:pPr>
              <a:lnSpc>
                <a:spcPct val="100000"/>
              </a:lnSpc>
              <a:spcBef>
                <a:spcPts val="0"/>
              </a:spcBef>
              <a:buNone/>
            </a:pPr>
            <a:r>
              <a:rPr lang="en-US" sz="1800" b="1" dirty="0" smtClean="0"/>
              <a:t>			a.  Google</a:t>
            </a:r>
          </a:p>
          <a:p>
            <a:pPr>
              <a:lnSpc>
                <a:spcPct val="100000"/>
              </a:lnSpc>
              <a:spcBef>
                <a:spcPts val="0"/>
              </a:spcBef>
              <a:buNone/>
            </a:pPr>
            <a:r>
              <a:rPr lang="en-US" sz="1800" b="1" dirty="0" smtClean="0"/>
              <a:t>			b. Yahoo</a:t>
            </a:r>
          </a:p>
          <a:p>
            <a:pPr>
              <a:lnSpc>
                <a:spcPct val="100000"/>
              </a:lnSpc>
              <a:spcBef>
                <a:spcPts val="0"/>
              </a:spcBef>
              <a:buNone/>
            </a:pPr>
            <a:r>
              <a:rPr lang="en-US" sz="1800" b="1" dirty="0" smtClean="0"/>
              <a:t>		2. Social Media</a:t>
            </a:r>
          </a:p>
          <a:p>
            <a:pPr>
              <a:lnSpc>
                <a:spcPct val="100000"/>
              </a:lnSpc>
              <a:spcBef>
                <a:spcPts val="0"/>
              </a:spcBef>
              <a:buNone/>
            </a:pPr>
            <a:r>
              <a:rPr lang="en-US" sz="1800" b="1" dirty="0" smtClean="0"/>
              <a:t>			a. </a:t>
            </a:r>
            <a:r>
              <a:rPr lang="en-US" sz="1800" b="1" dirty="0" err="1" smtClean="0"/>
              <a:t>FaceBook</a:t>
            </a:r>
            <a:endParaRPr lang="en-US" sz="1800" b="1" dirty="0" smtClean="0"/>
          </a:p>
          <a:p>
            <a:pPr>
              <a:lnSpc>
                <a:spcPct val="100000"/>
              </a:lnSpc>
              <a:spcBef>
                <a:spcPts val="0"/>
              </a:spcBef>
              <a:buNone/>
            </a:pPr>
            <a:r>
              <a:rPr lang="en-US" sz="1800" b="1" dirty="0" smtClean="0"/>
              <a:t>			b. Twitter</a:t>
            </a:r>
          </a:p>
          <a:p>
            <a:pPr>
              <a:lnSpc>
                <a:spcPct val="100000"/>
              </a:lnSpc>
              <a:spcBef>
                <a:spcPts val="0"/>
              </a:spcBef>
              <a:buNone/>
            </a:pPr>
            <a:r>
              <a:rPr lang="en-US" sz="1800" b="1" dirty="0" smtClean="0"/>
              <a:t>			c. You Tube</a:t>
            </a:r>
          </a:p>
          <a:p>
            <a:pPr>
              <a:lnSpc>
                <a:spcPct val="100000"/>
              </a:lnSpc>
              <a:spcBef>
                <a:spcPts val="0"/>
              </a:spcBef>
              <a:buNone/>
            </a:pPr>
            <a:r>
              <a:rPr lang="en-US" sz="1800" b="1" dirty="0" smtClean="0"/>
              <a:t>			d. </a:t>
            </a:r>
            <a:r>
              <a:rPr lang="en-US" sz="1800" b="1" dirty="0" err="1" smtClean="0"/>
              <a:t>Flickr</a:t>
            </a:r>
            <a:r>
              <a:rPr lang="en-US" sz="1800" b="1" dirty="0" smtClean="0"/>
              <a:t>/image sharing</a:t>
            </a:r>
          </a:p>
          <a:p>
            <a:pPr>
              <a:lnSpc>
                <a:spcPct val="100000"/>
              </a:lnSpc>
              <a:spcBef>
                <a:spcPts val="0"/>
              </a:spcBef>
              <a:buNone/>
            </a:pPr>
            <a:r>
              <a:rPr lang="en-US" sz="1800" b="1" dirty="0" smtClean="0"/>
              <a:t>			e. Blogging</a:t>
            </a:r>
          </a:p>
          <a:p>
            <a:pPr>
              <a:lnSpc>
                <a:spcPct val="100000"/>
              </a:lnSpc>
              <a:spcBef>
                <a:spcPts val="0"/>
              </a:spcBef>
              <a:buNone/>
            </a:pPr>
            <a:r>
              <a:rPr lang="en-US" sz="1800" b="1" dirty="0" smtClean="0"/>
              <a:t>	B. Library</a:t>
            </a:r>
          </a:p>
          <a:p>
            <a:pPr>
              <a:lnSpc>
                <a:spcPct val="100000"/>
              </a:lnSpc>
              <a:spcBef>
                <a:spcPts val="0"/>
              </a:spcBef>
              <a:buNone/>
            </a:pPr>
            <a:r>
              <a:rPr lang="en-US" sz="1800" b="1" dirty="0" smtClean="0"/>
              <a:t>		1. Academic</a:t>
            </a:r>
          </a:p>
          <a:p>
            <a:pPr>
              <a:lnSpc>
                <a:spcPct val="100000"/>
              </a:lnSpc>
              <a:spcBef>
                <a:spcPts val="0"/>
              </a:spcBef>
              <a:buNone/>
            </a:pPr>
            <a:r>
              <a:rPr lang="en-US" sz="1800" b="1" dirty="0" smtClean="0"/>
              <a:t>		2. Public</a:t>
            </a:r>
          </a:p>
          <a:p>
            <a:pPr>
              <a:lnSpc>
                <a:spcPct val="100000"/>
              </a:lnSpc>
              <a:spcBef>
                <a:spcPts val="0"/>
              </a:spcBef>
              <a:buNone/>
            </a:pPr>
            <a:r>
              <a:rPr lang="en-US" sz="1800" b="1" dirty="0" smtClean="0"/>
              <a:t>		3. School (K-12)</a:t>
            </a:r>
          </a:p>
          <a:p>
            <a:pPr>
              <a:lnSpc>
                <a:spcPct val="100000"/>
              </a:lnSpc>
              <a:spcBef>
                <a:spcPts val="0"/>
              </a:spcBef>
              <a:buNone/>
            </a:pPr>
            <a:r>
              <a:rPr lang="en-US" sz="1800" b="1" dirty="0" smtClean="0"/>
              <a:t>	C. Home</a:t>
            </a:r>
          </a:p>
          <a:p>
            <a:pPr>
              <a:lnSpc>
                <a:spcPct val="100000"/>
              </a:lnSpc>
              <a:spcBef>
                <a:spcPts val="0"/>
              </a:spcBef>
              <a:buNone/>
            </a:pPr>
            <a:r>
              <a:rPr lang="en-US" sz="1800" b="1" dirty="0" smtClean="0"/>
              <a:t>	D. School, classroom, computer lab</a:t>
            </a:r>
          </a:p>
          <a:p>
            <a:pPr>
              <a:lnSpc>
                <a:spcPct val="100000"/>
              </a:lnSpc>
              <a:spcBef>
                <a:spcPts val="0"/>
              </a:spcBef>
              <a:buNone/>
            </a:pPr>
            <a:r>
              <a:rPr lang="en-US" sz="1800" b="1" dirty="0" smtClean="0"/>
              <a:t>	E. Other</a:t>
            </a:r>
          </a:p>
          <a:p>
            <a:pPr>
              <a:lnSpc>
                <a:spcPct val="100000"/>
              </a:lnSpc>
              <a:spcBef>
                <a:spcPts val="0"/>
              </a:spcBef>
              <a:buNone/>
            </a:pPr>
            <a:endParaRPr lang="en-US" sz="1800" b="1" dirty="0" smtClean="0"/>
          </a:p>
          <a:p>
            <a:pPr>
              <a:lnSpc>
                <a:spcPct val="100000"/>
              </a:lnSpc>
              <a:buNone/>
            </a:pPr>
            <a:endParaRPr lang="en-US" sz="1800" b="1" dirty="0"/>
          </a:p>
        </p:txBody>
      </p:sp>
      <p:sp>
        <p:nvSpPr>
          <p:cNvPr id="75779" name="TextBox 5"/>
          <p:cNvSpPr txBox="1">
            <a:spLocks noChangeArrowheads="1"/>
          </p:cNvSpPr>
          <p:nvPr/>
        </p:nvSpPr>
        <p:spPr bwMode="auto">
          <a:xfrm>
            <a:off x="577850" y="3286125"/>
            <a:ext cx="184150" cy="481013"/>
          </a:xfrm>
          <a:prstGeom prst="rect">
            <a:avLst/>
          </a:prstGeom>
          <a:noFill/>
          <a:ln w="9525">
            <a:noFill/>
            <a:miter lim="800000"/>
            <a:headEnd/>
            <a:tailEnd/>
          </a:ln>
        </p:spPr>
        <p:txBody>
          <a:bodyPr wrap="none">
            <a:spAutoFit/>
          </a:bodyPr>
          <a:lstStyle/>
          <a:p>
            <a:pPr>
              <a:lnSpc>
                <a:spcPct val="120000"/>
              </a:lnSpc>
              <a:spcBef>
                <a:spcPct val="50000"/>
              </a:spcBef>
              <a:buClr>
                <a:srgbClr val="FF7600"/>
              </a:buClr>
            </a:pPr>
            <a:endParaRPr lang="en-GB"/>
          </a:p>
        </p:txBody>
      </p:sp>
      <p:pic>
        <p:nvPicPr>
          <p:cNvPr id="7170" name="Picture 2" descr="C:\Users\hoode\AppData\Local\Temp\medium_3546619930.jpg"/>
          <p:cNvPicPr>
            <a:picLocks noChangeAspect="1" noChangeArrowheads="1"/>
          </p:cNvPicPr>
          <p:nvPr/>
        </p:nvPicPr>
        <p:blipFill>
          <a:blip r:embed="rId3" cstate="print"/>
          <a:srcRect/>
          <a:stretch>
            <a:fillRect/>
          </a:stretch>
        </p:blipFill>
        <p:spPr bwMode="auto">
          <a:xfrm>
            <a:off x="4338593" y="304800"/>
            <a:ext cx="4805407" cy="3200400"/>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5791200" y="6550223"/>
            <a:ext cx="3200400" cy="307777"/>
          </a:xfrm>
          <a:prstGeom prst="rect">
            <a:avLst/>
          </a:prstGeom>
          <a:noFill/>
        </p:spPr>
        <p:txBody>
          <a:bodyPr wrap="square" rtlCol="0">
            <a:spAutoFit/>
          </a:bodyPr>
          <a:lstStyle/>
          <a:p>
            <a:pPr algn="r"/>
            <a:r>
              <a:rPr lang="en-US" sz="1400" dirty="0" smtClean="0">
                <a:latin typeface="Arial" pitchFamily="34" charset="0"/>
                <a:cs typeface="Arial" pitchFamily="34" charset="0"/>
              </a:rPr>
              <a:t>(White &amp; Connaway, 2011-2014)</a:t>
            </a:r>
            <a:endParaRPr lang="en-US" sz="1400" dirty="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29200" y="6474023"/>
            <a:ext cx="4114800" cy="307777"/>
          </a:xfrm>
          <a:prstGeom prst="rect">
            <a:avLst/>
          </a:prstGeom>
          <a:noFill/>
        </p:spPr>
        <p:txBody>
          <a:bodyPr wrap="square" rtlCol="0">
            <a:spAutoFit/>
          </a:bodyPr>
          <a:lstStyle/>
          <a:p>
            <a:pPr algn="r"/>
            <a:r>
              <a:rPr lang="en-US" sz="1400" dirty="0" smtClean="0">
                <a:latin typeface="+mj-lt"/>
              </a:rPr>
              <a:t>(Connaway &amp; White for OCLC Research, 2012)</a:t>
            </a:r>
            <a:endParaRPr lang="en-US" sz="1400" dirty="0">
              <a:latin typeface="+mj-lt"/>
            </a:endParaRPr>
          </a:p>
        </p:txBody>
      </p:sp>
      <p:pic>
        <p:nvPicPr>
          <p:cNvPr id="4" name="Picture 3" descr="lbm"/>
          <p:cNvPicPr>
            <a:picLocks noChangeAspect="1" noChangeArrowheads="1"/>
          </p:cNvPicPr>
          <p:nvPr/>
        </p:nvPicPr>
        <p:blipFill>
          <a:blip r:embed="rId3" cstate="print"/>
          <a:srcRect/>
          <a:stretch>
            <a:fillRect/>
          </a:stretch>
        </p:blipFill>
        <p:spPr bwMode="auto">
          <a:xfrm>
            <a:off x="1233488" y="609600"/>
            <a:ext cx="6691312" cy="5156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hoode\Dropbox\V&amp;R_Project\Publications, Papers, and Presentations\Educause 2012\maps\maps2.jpg"/>
          <p:cNvPicPr>
            <a:picLocks noChangeAspect="1" noChangeArrowheads="1"/>
          </p:cNvPicPr>
          <p:nvPr/>
        </p:nvPicPr>
        <p:blipFill>
          <a:blip r:embed="rId3" cstate="print"/>
          <a:srcRect l="51667" t="67331" r="27654"/>
          <a:stretch>
            <a:fillRect/>
          </a:stretch>
        </p:blipFill>
        <p:spPr bwMode="auto">
          <a:xfrm>
            <a:off x="1524000" y="667407"/>
            <a:ext cx="6324600" cy="5352393"/>
          </a:xfrm>
          <a:prstGeom prst="rect">
            <a:avLst/>
          </a:prstGeom>
          <a:noFill/>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hoode\Dropbox\V&amp;R_Project\Publications, Papers, and Presentations\Educause 2012\maps\maps2.jpg"/>
          <p:cNvPicPr>
            <a:picLocks noChangeAspect="1" noChangeArrowheads="1"/>
          </p:cNvPicPr>
          <p:nvPr/>
        </p:nvPicPr>
        <p:blipFill>
          <a:blip r:embed="rId3" cstate="print"/>
          <a:srcRect l="75000" b="68887"/>
          <a:stretch>
            <a:fillRect/>
          </a:stretch>
        </p:blipFill>
        <p:spPr bwMode="auto">
          <a:xfrm>
            <a:off x="228600" y="304800"/>
            <a:ext cx="8763000" cy="5842000"/>
          </a:xfrm>
          <a:prstGeom prst="rect">
            <a:avLst/>
          </a:prstGeom>
          <a:noFill/>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Content Placeholder 2"/>
          <p:cNvSpPr>
            <a:spLocks noGrp="1"/>
          </p:cNvSpPr>
          <p:nvPr>
            <p:ph idx="1"/>
          </p:nvPr>
        </p:nvSpPr>
        <p:spPr>
          <a:xfrm>
            <a:off x="457200" y="1905000"/>
            <a:ext cx="4572000" cy="4495800"/>
          </a:xfrm>
        </p:spPr>
        <p:txBody>
          <a:bodyPr>
            <a:noAutofit/>
          </a:bodyPr>
          <a:lstStyle/>
          <a:p>
            <a:pPr marL="0" indent="0" eaLnBrk="1" hangingPunct="1">
              <a:lnSpc>
                <a:spcPct val="80000"/>
              </a:lnSpc>
              <a:spcBef>
                <a:spcPts val="600"/>
              </a:spcBef>
              <a:buNone/>
            </a:pPr>
            <a:r>
              <a:rPr lang="en-US" sz="2400" dirty="0" smtClean="0"/>
              <a:t>Partners</a:t>
            </a:r>
          </a:p>
          <a:p>
            <a:pPr lvl="1">
              <a:lnSpc>
                <a:spcPct val="100000"/>
              </a:lnSpc>
              <a:spcBef>
                <a:spcPts val="0"/>
              </a:spcBef>
              <a:buFontTx/>
              <a:buChar char="•"/>
            </a:pPr>
            <a:r>
              <a:rPr lang="en-US" sz="2000" dirty="0" smtClean="0"/>
              <a:t>JISC (UK funding body)</a:t>
            </a:r>
            <a:br>
              <a:rPr lang="en-US" sz="2000" dirty="0" smtClean="0"/>
            </a:br>
            <a:endParaRPr lang="en-US" sz="2000" dirty="0" smtClean="0"/>
          </a:p>
          <a:p>
            <a:pPr lvl="1">
              <a:lnSpc>
                <a:spcPct val="100000"/>
              </a:lnSpc>
              <a:spcBef>
                <a:spcPts val="0"/>
              </a:spcBef>
              <a:buFontTx/>
              <a:buChar char="•"/>
            </a:pPr>
            <a:r>
              <a:rPr lang="en-US" sz="2000" dirty="0" smtClean="0"/>
              <a:t>OCLC</a:t>
            </a:r>
          </a:p>
          <a:p>
            <a:pPr lvl="2">
              <a:lnSpc>
                <a:spcPct val="100000"/>
              </a:lnSpc>
              <a:spcBef>
                <a:spcPts val="0"/>
              </a:spcBef>
            </a:pPr>
            <a:r>
              <a:rPr lang="en-GB" sz="1800" dirty="0" smtClean="0"/>
              <a:t>Lynn Silipigni Connaway, Ph.D.</a:t>
            </a:r>
          </a:p>
          <a:p>
            <a:pPr lvl="2">
              <a:lnSpc>
                <a:spcPct val="100000"/>
              </a:lnSpc>
              <a:spcBef>
                <a:spcPts val="0"/>
              </a:spcBef>
            </a:pPr>
            <a:r>
              <a:rPr lang="en-GB" sz="1800" dirty="0" smtClean="0"/>
              <a:t>Erin M. Hood, M.L.I.S.</a:t>
            </a:r>
          </a:p>
          <a:p>
            <a:pPr lvl="2">
              <a:lnSpc>
                <a:spcPct val="100000"/>
              </a:lnSpc>
              <a:spcBef>
                <a:spcPts val="0"/>
              </a:spcBef>
            </a:pPr>
            <a:r>
              <a:rPr lang="en-GB" sz="1800" dirty="0" smtClean="0"/>
              <a:t>Carrie Vass, M.S.</a:t>
            </a:r>
            <a:br>
              <a:rPr lang="en-GB" sz="1800" dirty="0" smtClean="0"/>
            </a:br>
            <a:endParaRPr lang="en-GB" sz="1800" dirty="0" smtClean="0"/>
          </a:p>
          <a:p>
            <a:pPr lvl="1">
              <a:lnSpc>
                <a:spcPct val="100000"/>
              </a:lnSpc>
              <a:spcBef>
                <a:spcPts val="0"/>
              </a:spcBef>
              <a:buFontTx/>
              <a:buChar char="•"/>
            </a:pPr>
            <a:r>
              <a:rPr lang="en-US" sz="2000" dirty="0" smtClean="0"/>
              <a:t>Oxford University</a:t>
            </a:r>
          </a:p>
          <a:p>
            <a:pPr lvl="2">
              <a:lnSpc>
                <a:spcPct val="100000"/>
              </a:lnSpc>
              <a:spcBef>
                <a:spcPts val="0"/>
              </a:spcBef>
            </a:pPr>
            <a:r>
              <a:rPr lang="en-US" sz="1800" dirty="0" smtClean="0"/>
              <a:t>David White </a:t>
            </a:r>
          </a:p>
          <a:p>
            <a:pPr lvl="2">
              <a:lnSpc>
                <a:spcPct val="100000"/>
              </a:lnSpc>
              <a:spcBef>
                <a:spcPts val="0"/>
              </a:spcBef>
              <a:buNone/>
            </a:pPr>
            <a:endParaRPr lang="en-US" sz="1800" dirty="0" smtClean="0"/>
          </a:p>
          <a:p>
            <a:pPr lvl="1">
              <a:lnSpc>
                <a:spcPct val="100000"/>
              </a:lnSpc>
              <a:spcBef>
                <a:spcPts val="0"/>
              </a:spcBef>
              <a:buFontTx/>
              <a:buChar char="•"/>
            </a:pPr>
            <a:r>
              <a:rPr lang="en-US" sz="2000" dirty="0" smtClean="0"/>
              <a:t>University of North Carolina, Charlotte</a:t>
            </a:r>
          </a:p>
          <a:p>
            <a:pPr lvl="2">
              <a:lnSpc>
                <a:spcPct val="100000"/>
              </a:lnSpc>
              <a:spcBef>
                <a:spcPts val="0"/>
              </a:spcBef>
            </a:pPr>
            <a:r>
              <a:rPr lang="en-US" sz="1800" dirty="0" smtClean="0"/>
              <a:t>Donna Lanclos, Ph.D.</a:t>
            </a:r>
          </a:p>
        </p:txBody>
      </p:sp>
      <p:sp>
        <p:nvSpPr>
          <p:cNvPr id="40961" name="Title 1"/>
          <p:cNvSpPr>
            <a:spLocks noGrp="1"/>
          </p:cNvSpPr>
          <p:nvPr>
            <p:ph type="title"/>
          </p:nvPr>
        </p:nvSpPr>
        <p:spPr>
          <a:xfrm>
            <a:off x="228600" y="304800"/>
            <a:ext cx="8702040" cy="1295400"/>
          </a:xfrm>
        </p:spPr>
        <p:txBody>
          <a:bodyPr anchor="t">
            <a:noAutofit/>
          </a:bodyPr>
          <a:lstStyle/>
          <a:p>
            <a:pPr eaLnBrk="1" hangingPunct="1"/>
            <a:r>
              <a:rPr lang="en-GB" sz="2800" dirty="0" smtClean="0"/>
              <a:t>Visitors and Residents: </a:t>
            </a:r>
            <a:br>
              <a:rPr lang="en-GB" sz="2800" dirty="0" smtClean="0"/>
            </a:br>
            <a:r>
              <a:rPr lang="en-GB" sz="2800" dirty="0" smtClean="0"/>
              <a:t>What motivates engagement with the digital information environment?</a:t>
            </a:r>
            <a:endParaRPr lang="en-US" sz="2800" dirty="0" smtClean="0"/>
          </a:p>
        </p:txBody>
      </p:sp>
      <p:pic>
        <p:nvPicPr>
          <p:cNvPr id="1026" name="Picture 2" descr="C:\Users\hoode\Downloads\large_712710373.jpg"/>
          <p:cNvPicPr>
            <a:picLocks noChangeAspect="1" noChangeArrowheads="1"/>
          </p:cNvPicPr>
          <p:nvPr/>
        </p:nvPicPr>
        <p:blipFill>
          <a:blip r:embed="rId3" cstate="print"/>
          <a:srcRect l="39443"/>
          <a:stretch>
            <a:fillRect/>
          </a:stretch>
        </p:blipFill>
        <p:spPr bwMode="auto">
          <a:xfrm>
            <a:off x="4953000" y="1676400"/>
            <a:ext cx="3977640" cy="4368269"/>
          </a:xfrm>
          <a:prstGeom prst="rect">
            <a:avLst/>
          </a:prstGeom>
          <a:noFill/>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3200" dirty="0" smtClean="0"/>
              <a:t>Digital Sources and Educational Stages</a:t>
            </a:r>
            <a:endParaRPr lang="en-US" sz="3200" dirty="0"/>
          </a:p>
        </p:txBody>
      </p:sp>
      <p:graphicFrame>
        <p:nvGraphicFramePr>
          <p:cNvPr id="4" name="Chart 3"/>
          <p:cNvGraphicFramePr/>
          <p:nvPr/>
        </p:nvGraphicFramePr>
        <p:xfrm>
          <a:off x="228600" y="914400"/>
          <a:ext cx="8610600" cy="52578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hoode\Downloads\large_12490957864.jpg"/>
          <p:cNvPicPr>
            <a:picLocks noChangeAspect="1" noChangeArrowheads="1"/>
          </p:cNvPicPr>
          <p:nvPr/>
        </p:nvPicPr>
        <p:blipFill>
          <a:blip r:embed="rId3" cstate="print"/>
          <a:srcRect r="16667"/>
          <a:stretch>
            <a:fillRect/>
          </a:stretch>
        </p:blipFill>
        <p:spPr bwMode="auto">
          <a:xfrm>
            <a:off x="0" y="0"/>
            <a:ext cx="9144000" cy="6858000"/>
          </a:xfrm>
          <a:prstGeom prst="rect">
            <a:avLst/>
          </a:prstGeom>
          <a:noFill/>
        </p:spPr>
      </p:pic>
      <p:sp>
        <p:nvSpPr>
          <p:cNvPr id="5" name="Content Placeholder 4"/>
          <p:cNvSpPr>
            <a:spLocks noGrp="1"/>
          </p:cNvSpPr>
          <p:nvPr>
            <p:ph idx="1"/>
          </p:nvPr>
        </p:nvSpPr>
        <p:spPr>
          <a:xfrm>
            <a:off x="457200" y="457200"/>
            <a:ext cx="8229600" cy="4525963"/>
          </a:xfrm>
        </p:spPr>
        <p:txBody>
          <a:bodyPr>
            <a:noAutofit/>
          </a:bodyPr>
          <a:lstStyle/>
          <a:p>
            <a:pPr marL="0" indent="0">
              <a:buNone/>
            </a:pPr>
            <a:r>
              <a:rPr lang="en-US" b="1" dirty="0" smtClean="0">
                <a:solidFill>
                  <a:schemeClr val="bg1"/>
                </a:solidFill>
              </a:rPr>
              <a:t>“I think, it's [Wikipedia’s] quite good for broadening knowledge if you don't know much about a subject, gives you ideas.” </a:t>
            </a:r>
          </a:p>
          <a:p>
            <a:pPr>
              <a:buNone/>
            </a:pPr>
            <a:endParaRPr lang="en-US" b="1" dirty="0" smtClean="0">
              <a:solidFill>
                <a:schemeClr val="bg1"/>
              </a:solidFill>
            </a:endParaRPr>
          </a:p>
          <a:p>
            <a:pPr algn="r">
              <a:buNone/>
            </a:pPr>
            <a:r>
              <a:rPr lang="en-US" sz="1800" b="1" dirty="0">
                <a:solidFill>
                  <a:schemeClr val="bg1"/>
                </a:solidFill>
              </a:rPr>
              <a:t>(</a:t>
            </a:r>
            <a:r>
              <a:rPr lang="en-US" sz="1800" b="1" i="1" dirty="0" smtClean="0">
                <a:solidFill>
                  <a:schemeClr val="bg1"/>
                </a:solidFill>
              </a:rPr>
              <a:t>Digital Visitors and Residents</a:t>
            </a:r>
            <a:r>
              <a:rPr lang="en-US" sz="1800" b="1" dirty="0" smtClean="0">
                <a:solidFill>
                  <a:schemeClr val="bg1"/>
                </a:solidFill>
              </a:rPr>
              <a:t>, 2UKU1, Female, Age 19, Geography)</a:t>
            </a:r>
            <a:endParaRPr lang="en-US" sz="1800" b="1" dirty="0">
              <a:solidFill>
                <a:schemeClr val="bg1"/>
              </a:solidFill>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hoode\Downloads\large_8239607846.jpg"/>
          <p:cNvPicPr>
            <a:picLocks noChangeAspect="1" noChangeArrowheads="1"/>
          </p:cNvPicPr>
          <p:nvPr/>
        </p:nvPicPr>
        <p:blipFill>
          <a:blip r:embed="rId3" cstate="print"/>
          <a:srcRect/>
          <a:stretch>
            <a:fillRect/>
          </a:stretch>
        </p:blipFill>
        <p:spPr bwMode="auto">
          <a:xfrm>
            <a:off x="1" y="0"/>
            <a:ext cx="9144000" cy="6226629"/>
          </a:xfrm>
          <a:prstGeom prst="rect">
            <a:avLst/>
          </a:prstGeom>
          <a:noFill/>
        </p:spPr>
      </p:pic>
      <p:pic>
        <p:nvPicPr>
          <p:cNvPr id="1026" name="Picture 2" descr="http://th02.deviantart.net/fs70/200H/f/2011/183/2/f/underground_market_by_dariocoelho-d3ksatl.jpg"/>
          <p:cNvPicPr>
            <a:picLocks noChangeAspect="1" noChangeArrowheads="1"/>
          </p:cNvPicPr>
          <p:nvPr/>
        </p:nvPicPr>
        <p:blipFill>
          <a:blip r:embed="rId4" cstate="print">
            <a:duotone>
              <a:prstClr val="black"/>
              <a:schemeClr val="tx2">
                <a:tint val="45000"/>
                <a:satMod val="400000"/>
              </a:schemeClr>
            </a:duotone>
            <a:extLst>
              <a:ext uri="{28A0092B-C50C-407E-A947-70E740481C1C}">
                <a14:useLocalDpi xmlns="" xmlns:a14="http://schemas.microsoft.com/office/drawing/2010/main" val="0"/>
              </a:ext>
            </a:extLst>
          </a:blip>
          <a:srcRect r="9206"/>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6" name="Content Placeholder 2"/>
          <p:cNvSpPr txBox="1">
            <a:spLocks/>
          </p:cNvSpPr>
          <p:nvPr/>
        </p:nvSpPr>
        <p:spPr>
          <a:xfrm>
            <a:off x="152400" y="2895600"/>
            <a:ext cx="8763000" cy="3156849"/>
          </a:xfrm>
          <a:prstGeom prst="rect">
            <a:avLst/>
          </a:prstGeom>
        </p:spPr>
        <p:txBody>
          <a:bodyPr vert="horz" lIns="89381" tIns="44691" rIns="89381" bIns="44691" rtlCol="0">
            <a:noAutofit/>
          </a:bodyPr>
          <a:lstStyle/>
          <a:p>
            <a:pPr algn="ctr"/>
            <a:r>
              <a:rPr lang="en-US" sz="2800" b="1" dirty="0">
                <a:solidFill>
                  <a:schemeClr val="bg1"/>
                </a:solidFill>
                <a:effectLst>
                  <a:outerShdw blurRad="38100" dist="38100" dir="2700000" algn="tl">
                    <a:srgbClr val="000000">
                      <a:alpha val="43137"/>
                    </a:srgbClr>
                  </a:outerShdw>
                </a:effectLst>
                <a:latin typeface="+mj-lt"/>
                <a:cs typeface="Arial"/>
              </a:rPr>
              <a:t>“It’s like a taboo I guess with all teachers, they just all say – you know, when they explain the paper they always say, </a:t>
            </a:r>
            <a:r>
              <a:rPr lang="en-US" sz="2800" b="1" dirty="0" smtClean="0">
                <a:solidFill>
                  <a:schemeClr val="bg1"/>
                </a:solidFill>
                <a:effectLst>
                  <a:outerShdw blurRad="38100" dist="38100" dir="2700000" algn="tl">
                    <a:srgbClr val="000000">
                      <a:alpha val="43137"/>
                    </a:srgbClr>
                  </a:outerShdw>
                </a:effectLst>
                <a:latin typeface="+mj-lt"/>
                <a:cs typeface="Arial"/>
              </a:rPr>
              <a:t>‘Don’t </a:t>
            </a:r>
            <a:r>
              <a:rPr lang="en-US" sz="2800" b="1" dirty="0">
                <a:solidFill>
                  <a:schemeClr val="bg1"/>
                </a:solidFill>
                <a:effectLst>
                  <a:outerShdw blurRad="38100" dist="38100" dir="2700000" algn="tl">
                    <a:srgbClr val="000000">
                      <a:alpha val="43137"/>
                    </a:srgbClr>
                  </a:outerShdw>
                </a:effectLst>
                <a:latin typeface="+mj-lt"/>
                <a:cs typeface="Arial"/>
              </a:rPr>
              <a:t>use </a:t>
            </a:r>
            <a:r>
              <a:rPr lang="en-US" sz="2800" b="1" dirty="0" smtClean="0">
                <a:solidFill>
                  <a:schemeClr val="bg1"/>
                </a:solidFill>
                <a:effectLst>
                  <a:outerShdw blurRad="38100" dist="38100" dir="2700000" algn="tl">
                    <a:srgbClr val="000000">
                      <a:alpha val="43137"/>
                    </a:srgbClr>
                  </a:outerShdw>
                </a:effectLst>
                <a:latin typeface="+mj-lt"/>
                <a:cs typeface="Arial"/>
              </a:rPr>
              <a:t>Wikipedia.’”</a:t>
            </a:r>
            <a:endParaRPr lang="en-US" sz="2800" b="1" dirty="0">
              <a:solidFill>
                <a:schemeClr val="bg1"/>
              </a:solidFill>
              <a:effectLst>
                <a:outerShdw blurRad="38100" dist="38100" dir="2700000" algn="tl">
                  <a:srgbClr val="000000">
                    <a:alpha val="43137"/>
                  </a:srgbClr>
                </a:outerShdw>
              </a:effectLst>
              <a:latin typeface="+mj-lt"/>
              <a:cs typeface="Arial"/>
            </a:endParaRPr>
          </a:p>
          <a:p>
            <a:pPr algn="r"/>
            <a:endParaRPr lang="en-US" sz="2000" b="1" i="1" dirty="0" smtClean="0">
              <a:solidFill>
                <a:schemeClr val="bg1"/>
              </a:solidFill>
              <a:latin typeface="+mj-lt"/>
              <a:cs typeface="Arial" pitchFamily="34" charset="0"/>
            </a:endParaRPr>
          </a:p>
          <a:p>
            <a:pPr algn="r"/>
            <a:r>
              <a:rPr lang="en-US" b="1" i="1" dirty="0" smtClean="0">
                <a:solidFill>
                  <a:schemeClr val="bg1"/>
                </a:solidFill>
                <a:latin typeface="+mj-lt"/>
                <a:cs typeface="Arial" pitchFamily="34" charset="0"/>
              </a:rPr>
              <a:t> </a:t>
            </a:r>
            <a:r>
              <a:rPr lang="en-US" b="1" dirty="0" smtClean="0">
                <a:solidFill>
                  <a:schemeClr val="bg1"/>
                </a:solidFill>
                <a:latin typeface="+mj-lt"/>
                <a:cs typeface="Arial" pitchFamily="34" charset="0"/>
              </a:rPr>
              <a:t>(</a:t>
            </a:r>
            <a:r>
              <a:rPr lang="en-US" b="1" i="1" dirty="0" smtClean="0">
                <a:solidFill>
                  <a:schemeClr val="bg1"/>
                </a:solidFill>
                <a:latin typeface="+mj-lt"/>
                <a:cs typeface="Arial" pitchFamily="34" charset="0"/>
              </a:rPr>
              <a:t>Digital Visitors and Residents, </a:t>
            </a:r>
            <a:r>
              <a:rPr lang="en-US" b="1" dirty="0" smtClean="0">
                <a:solidFill>
                  <a:schemeClr val="bg1"/>
                </a:solidFill>
                <a:latin typeface="+mj-lt"/>
                <a:cs typeface="Arial" pitchFamily="34" charset="0"/>
              </a:rPr>
              <a:t>USU7</a:t>
            </a:r>
            <a:r>
              <a:rPr lang="en-US" b="1" dirty="0">
                <a:solidFill>
                  <a:schemeClr val="bg1"/>
                </a:solidFill>
                <a:latin typeface="+mj-lt"/>
                <a:cs typeface="Arial" pitchFamily="34" charset="0"/>
              </a:rPr>
              <a:t>, Female, Age </a:t>
            </a:r>
            <a:r>
              <a:rPr lang="en-US" b="1" dirty="0" smtClean="0">
                <a:solidFill>
                  <a:schemeClr val="bg1"/>
                </a:solidFill>
                <a:latin typeface="+mj-lt"/>
                <a:cs typeface="Arial" pitchFamily="34" charset="0"/>
              </a:rPr>
              <a:t>19, Political Science)</a:t>
            </a:r>
            <a:endParaRPr lang="en-US" b="1" dirty="0">
              <a:solidFill>
                <a:schemeClr val="bg1"/>
              </a:solidFill>
              <a:latin typeface="+mj-lt"/>
              <a:cs typeface="Arial" pitchFamily="34" charset="0"/>
            </a:endParaRPr>
          </a:p>
        </p:txBody>
      </p:sp>
      <p:sp>
        <p:nvSpPr>
          <p:cNvPr id="8" name="Content Placeholder 2"/>
          <p:cNvSpPr txBox="1">
            <a:spLocks/>
          </p:cNvSpPr>
          <p:nvPr/>
        </p:nvSpPr>
        <p:spPr>
          <a:xfrm>
            <a:off x="797170" y="286808"/>
            <a:ext cx="7549662" cy="1136153"/>
          </a:xfrm>
          <a:prstGeom prst="rect">
            <a:avLst/>
          </a:prstGeom>
        </p:spPr>
        <p:txBody>
          <a:bodyPr vert="horz" lIns="89381" tIns="44691" rIns="89381" bIns="44691" rtlCol="0">
            <a:noAutofit/>
          </a:bodyPr>
          <a:lstStyle/>
          <a:p>
            <a:endParaRPr lang="en-US" sz="36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7" name="Title 6"/>
          <p:cNvSpPr>
            <a:spLocks noGrp="1"/>
          </p:cNvSpPr>
          <p:nvPr>
            <p:ph type="title"/>
          </p:nvPr>
        </p:nvSpPr>
        <p:spPr/>
        <p:txBody>
          <a:bodyPr>
            <a:normAutofit fontScale="90000"/>
          </a:bodyPr>
          <a:lstStyle/>
          <a:p>
            <a:r>
              <a:rPr lang="en-US" dirty="0" smtClean="0">
                <a:solidFill>
                  <a:schemeClr val="bg1"/>
                </a:solidFill>
                <a:effectLst>
                  <a:outerShdw blurRad="38100" dist="38100" dir="2700000" algn="tl">
                    <a:srgbClr val="000000">
                      <a:alpha val="43137"/>
                    </a:srgbClr>
                  </a:outerShdw>
                </a:effectLst>
                <a:latin typeface="Arial" pitchFamily="34" charset="0"/>
                <a:cs typeface="Arial" pitchFamily="34" charset="0"/>
              </a:rPr>
              <a:t>The Learning Black Market</a:t>
            </a:r>
            <a:br>
              <a:rPr lang="en-US" dirty="0" smtClean="0">
                <a:solidFill>
                  <a:schemeClr val="bg1"/>
                </a:solidFill>
                <a:effectLst>
                  <a:outerShdw blurRad="38100" dist="38100" dir="2700000" algn="tl">
                    <a:srgbClr val="000000">
                      <a:alpha val="43137"/>
                    </a:srgbClr>
                  </a:outerShdw>
                </a:effectLst>
                <a:latin typeface="Arial" pitchFamily="34" charset="0"/>
                <a:cs typeface="Arial" pitchFamily="34" charset="0"/>
              </a:rPr>
            </a:br>
            <a:endParaRPr lang="en-US" dirty="0"/>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buNone/>
            </a:pPr>
            <a:r>
              <a:rPr lang="en-US" dirty="0" smtClean="0"/>
              <a:t>Additional Wikipedia quotes</a:t>
            </a:r>
            <a:endParaRPr lang="en-US" dirty="0"/>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hoode\Downloads\large_132754339.jpg"/>
          <p:cNvPicPr>
            <a:picLocks noChangeAspect="1" noChangeArrowheads="1"/>
          </p:cNvPicPr>
          <p:nvPr/>
        </p:nvPicPr>
        <p:blipFill>
          <a:blip r:embed="rId3" cstate="print">
            <a:duotone>
              <a:prstClr val="black"/>
              <a:schemeClr val="tx2">
                <a:tint val="45000"/>
                <a:satMod val="400000"/>
              </a:schemeClr>
            </a:duotone>
            <a:lum bright="-10000" contrast="-20000"/>
          </a:blip>
          <a:srcRect r="12760"/>
          <a:stretch>
            <a:fillRect/>
          </a:stretch>
        </p:blipFill>
        <p:spPr bwMode="auto">
          <a:xfrm>
            <a:off x="0" y="0"/>
            <a:ext cx="9144000" cy="6858000"/>
          </a:xfrm>
          <a:prstGeom prst="rect">
            <a:avLst/>
          </a:prstGeom>
          <a:noFill/>
        </p:spPr>
      </p:pic>
      <p:sp>
        <p:nvSpPr>
          <p:cNvPr id="3" name="Content Placeholder 2"/>
          <p:cNvSpPr>
            <a:spLocks noGrp="1"/>
          </p:cNvSpPr>
          <p:nvPr>
            <p:ph idx="1"/>
          </p:nvPr>
        </p:nvSpPr>
        <p:spPr>
          <a:xfrm>
            <a:off x="152400" y="2743200"/>
            <a:ext cx="8763000" cy="2895600"/>
          </a:xfrm>
        </p:spPr>
        <p:txBody>
          <a:bodyPr>
            <a:noAutofit/>
          </a:bodyPr>
          <a:lstStyle/>
          <a:p>
            <a:pPr algn="ctr">
              <a:buNone/>
            </a:pPr>
            <a:r>
              <a:rPr lang="en-US" b="1" dirty="0" smtClean="0">
                <a:solidFill>
                  <a:schemeClr val="bg1"/>
                </a:solidFill>
              </a:rPr>
              <a:t>“So BBC </a:t>
            </a:r>
            <a:r>
              <a:rPr lang="en-US" b="1" dirty="0" err="1" smtClean="0">
                <a:solidFill>
                  <a:schemeClr val="bg1"/>
                </a:solidFill>
              </a:rPr>
              <a:t>iPlayer</a:t>
            </a:r>
            <a:r>
              <a:rPr lang="en-US" b="1" dirty="0" smtClean="0">
                <a:solidFill>
                  <a:schemeClr val="bg1"/>
                </a:solidFill>
              </a:rPr>
              <a:t> and 4 id and stuff like that.  You know, to catch up on </a:t>
            </a:r>
            <a:r>
              <a:rPr lang="en-US" b="1" dirty="0" err="1" smtClean="0">
                <a:solidFill>
                  <a:schemeClr val="bg1"/>
                </a:solidFill>
              </a:rPr>
              <a:t>programmes</a:t>
            </a:r>
            <a:r>
              <a:rPr lang="en-US" b="1" dirty="0" smtClean="0">
                <a:solidFill>
                  <a:schemeClr val="bg1"/>
                </a:solidFill>
              </a:rPr>
              <a:t>, and obviously we are using YouTube…” </a:t>
            </a:r>
          </a:p>
          <a:p>
            <a:pPr>
              <a:buNone/>
            </a:pPr>
            <a:endParaRPr lang="en-US" b="1" dirty="0" smtClean="0">
              <a:solidFill>
                <a:schemeClr val="bg1"/>
              </a:solidFill>
            </a:endParaRPr>
          </a:p>
          <a:p>
            <a:pPr algn="r">
              <a:buNone/>
            </a:pPr>
            <a:r>
              <a:rPr lang="en-US" sz="1800" b="1" dirty="0" smtClean="0">
                <a:solidFill>
                  <a:schemeClr val="bg1"/>
                </a:solidFill>
              </a:rPr>
              <a:t>(</a:t>
            </a:r>
            <a:r>
              <a:rPr lang="en-US" sz="1800" b="1" i="1" dirty="0" smtClean="0">
                <a:solidFill>
                  <a:schemeClr val="bg1"/>
                </a:solidFill>
              </a:rPr>
              <a:t>Digital Visitors and Residents</a:t>
            </a:r>
            <a:r>
              <a:rPr lang="en-US" sz="1800" b="1" dirty="0" smtClean="0">
                <a:solidFill>
                  <a:schemeClr val="bg1"/>
                </a:solidFill>
              </a:rPr>
              <a:t>, UKS4, Female, Age 17, Secondary Student)</a:t>
            </a:r>
            <a:r>
              <a:rPr lang="en-US" sz="1600" b="1" dirty="0" smtClean="0">
                <a:solidFill>
                  <a:schemeClr val="bg1"/>
                </a:solidFill>
              </a:rPr>
              <a:t>  </a:t>
            </a:r>
            <a:endParaRPr lang="en-US" sz="1600" b="1" dirty="0">
              <a:solidFill>
                <a:schemeClr val="bg1"/>
              </a:solidFill>
            </a:endParaRPr>
          </a:p>
        </p:txBody>
      </p:sp>
      <p:sp>
        <p:nvSpPr>
          <p:cNvPr id="4" name="Slide Number Placeholder 3"/>
          <p:cNvSpPr>
            <a:spLocks noGrp="1"/>
          </p:cNvSpPr>
          <p:nvPr>
            <p:ph type="sldNum" sz="quarter" idx="12"/>
          </p:nvPr>
        </p:nvSpPr>
        <p:spPr/>
        <p:txBody>
          <a:bodyPr/>
          <a:lstStyle/>
          <a:p>
            <a:fld id="{6B3AA010-7757-41E0-A212-D41514C97AA5}" type="slidenum">
              <a:rPr lang="en-US" smtClean="0"/>
              <a:pPr/>
              <a:t>24</a:t>
            </a:fld>
            <a:endParaRPr lang="en-US"/>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hoode\Downloads\origin_1750671901.jpg"/>
          <p:cNvPicPr>
            <a:picLocks noChangeAspect="1" noChangeArrowheads="1"/>
          </p:cNvPicPr>
          <p:nvPr/>
        </p:nvPicPr>
        <p:blipFill>
          <a:blip r:embed="rId3" cstate="print">
            <a:lum bright="-20000" contrast="-10000"/>
          </a:blip>
          <a:srcRect r="8889" b="48750"/>
          <a:stretch>
            <a:fillRect/>
          </a:stretch>
        </p:blipFill>
        <p:spPr bwMode="auto">
          <a:xfrm>
            <a:off x="0" y="0"/>
            <a:ext cx="9144000" cy="6858000"/>
          </a:xfrm>
          <a:prstGeom prst="rect">
            <a:avLst/>
          </a:prstGeom>
          <a:noFill/>
        </p:spPr>
      </p:pic>
      <p:sp>
        <p:nvSpPr>
          <p:cNvPr id="4" name="TextBox 3"/>
          <p:cNvSpPr txBox="1"/>
          <p:nvPr/>
        </p:nvSpPr>
        <p:spPr>
          <a:xfrm>
            <a:off x="152400" y="4419600"/>
            <a:ext cx="8991600" cy="1661993"/>
          </a:xfrm>
          <a:prstGeom prst="rect">
            <a:avLst/>
          </a:prstGeom>
          <a:noFill/>
        </p:spPr>
        <p:txBody>
          <a:bodyPr wrap="square" rtlCol="0">
            <a:noAutofit/>
          </a:bodyPr>
          <a:lstStyle/>
          <a:p>
            <a:pPr algn="ctr"/>
            <a:r>
              <a:rPr lang="en-GB" sz="2800" b="1" dirty="0" smtClean="0">
                <a:solidFill>
                  <a:schemeClr val="bg1"/>
                </a:solidFill>
                <a:latin typeface="Arial" pitchFamily="34" charset="0"/>
                <a:cs typeface="Arial" pitchFamily="34" charset="0"/>
              </a:rPr>
              <a:t>“Like, if two of them say the same thing then that must be right.” </a:t>
            </a:r>
          </a:p>
          <a:p>
            <a:pPr algn="ctr"/>
            <a:endParaRPr lang="en-GB" sz="2800" b="1" dirty="0" smtClean="0">
              <a:solidFill>
                <a:schemeClr val="bg1"/>
              </a:solidFill>
              <a:latin typeface="Arial" pitchFamily="34" charset="0"/>
              <a:cs typeface="Arial" pitchFamily="34" charset="0"/>
            </a:endParaRPr>
          </a:p>
          <a:p>
            <a:pPr algn="r"/>
            <a:r>
              <a:rPr lang="en-GB" b="1" dirty="0" smtClean="0">
                <a:solidFill>
                  <a:schemeClr val="bg1"/>
                </a:solidFill>
                <a:latin typeface="Arial" pitchFamily="34" charset="0"/>
                <a:cs typeface="Arial" pitchFamily="34" charset="0"/>
              </a:rPr>
              <a:t>(</a:t>
            </a:r>
            <a:r>
              <a:rPr lang="en-GB" b="1" i="1" dirty="0" smtClean="0">
                <a:solidFill>
                  <a:schemeClr val="bg1"/>
                </a:solidFill>
                <a:latin typeface="Arial" pitchFamily="34" charset="0"/>
                <a:cs typeface="Arial" pitchFamily="34" charset="0"/>
              </a:rPr>
              <a:t>Digital Visitors and Residents, </a:t>
            </a:r>
            <a:r>
              <a:rPr lang="en-GB" b="1" dirty="0" smtClean="0">
                <a:solidFill>
                  <a:schemeClr val="bg1"/>
                </a:solidFill>
                <a:latin typeface="Arial" pitchFamily="34" charset="0"/>
                <a:cs typeface="Arial" pitchFamily="34" charset="0"/>
              </a:rPr>
              <a:t>USS4, Male, Age 17, High School Student)</a:t>
            </a:r>
            <a:endParaRPr lang="en-US" b="1" dirty="0">
              <a:solidFill>
                <a:schemeClr val="bg1"/>
              </a:solidFill>
            </a:endParaRPr>
          </a:p>
        </p:txBody>
      </p:sp>
      <p:sp>
        <p:nvSpPr>
          <p:cNvPr id="5" name="TextBox 4"/>
          <p:cNvSpPr txBox="1"/>
          <p:nvPr/>
        </p:nvSpPr>
        <p:spPr>
          <a:xfrm>
            <a:off x="381000" y="609600"/>
            <a:ext cx="8374921" cy="646331"/>
          </a:xfrm>
          <a:prstGeom prst="rect">
            <a:avLst/>
          </a:prstGeom>
          <a:noFill/>
        </p:spPr>
        <p:txBody>
          <a:bodyPr wrap="none" rtlCol="0">
            <a:spAutoFit/>
          </a:bodyPr>
          <a:lstStyle/>
          <a:p>
            <a:r>
              <a:rPr lang="en-US" sz="3600" b="1" dirty="0" smtClean="0">
                <a:solidFill>
                  <a:schemeClr val="bg1"/>
                </a:solidFill>
                <a:latin typeface="+mj-lt"/>
              </a:rPr>
              <a:t>Determining Credibility and Authority</a:t>
            </a:r>
            <a:endParaRPr lang="en-US" sz="3600" b="1" dirty="0">
              <a:solidFill>
                <a:schemeClr val="bg1"/>
              </a:solidFill>
              <a:latin typeface="+mj-lt"/>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1490" y="2"/>
            <a:ext cx="8229600" cy="558155"/>
          </a:xfrm>
          <a:prstGeom prst="rect">
            <a:avLst/>
          </a:prstGeom>
          <a:noFill/>
        </p:spPr>
        <p:txBody>
          <a:bodyPr wrap="square" lIns="89381" tIns="44691" rIns="89381" bIns="44691" rtlCol="0">
            <a:spAutoFit/>
          </a:bodyPr>
          <a:lstStyle/>
          <a:p>
            <a:r>
              <a:rPr lang="en-US" sz="2400" b="1" dirty="0">
                <a:solidFill>
                  <a:schemeClr val="bg1"/>
                </a:solidFill>
                <a:latin typeface="+mj-lt"/>
              </a:rPr>
              <a:t>Convenience</a:t>
            </a:r>
            <a:r>
              <a:rPr lang="en-US" sz="3000" b="1" dirty="0">
                <a:solidFill>
                  <a:schemeClr val="bg1"/>
                </a:solidFill>
              </a:rPr>
              <a:t> </a:t>
            </a:r>
            <a:r>
              <a:rPr lang="en-US" sz="2400" b="1" dirty="0">
                <a:solidFill>
                  <a:schemeClr val="bg1"/>
                </a:solidFill>
              </a:rPr>
              <a:t> </a:t>
            </a:r>
          </a:p>
        </p:txBody>
      </p:sp>
      <p:sp>
        <p:nvSpPr>
          <p:cNvPr id="6" name="TextBox 5"/>
          <p:cNvSpPr txBox="1"/>
          <p:nvPr/>
        </p:nvSpPr>
        <p:spPr>
          <a:xfrm>
            <a:off x="6095999" y="6324600"/>
            <a:ext cx="3048001" cy="305698"/>
          </a:xfrm>
          <a:prstGeom prst="rect">
            <a:avLst/>
          </a:prstGeom>
          <a:noFill/>
        </p:spPr>
        <p:txBody>
          <a:bodyPr wrap="square" lIns="89381" tIns="44691" rIns="89381" bIns="44691" rtlCol="0">
            <a:spAutoFit/>
          </a:bodyPr>
          <a:lstStyle/>
          <a:p>
            <a:pPr algn="r"/>
            <a:r>
              <a:rPr lang="en-US" sz="1400" dirty="0">
                <a:latin typeface="Arial" pitchFamily="34" charset="0"/>
                <a:cs typeface="Arial" pitchFamily="34" charset="0"/>
              </a:rPr>
              <a:t>(Connaway, </a:t>
            </a:r>
            <a:r>
              <a:rPr lang="en-US" sz="1400" dirty="0" smtClean="0">
                <a:latin typeface="Arial" pitchFamily="34" charset="0"/>
                <a:cs typeface="Arial" pitchFamily="34" charset="0"/>
              </a:rPr>
              <a:t>Lanclos, &amp; Hood  </a:t>
            </a:r>
            <a:r>
              <a:rPr lang="en-US" sz="1400" dirty="0">
                <a:latin typeface="Arial" pitchFamily="34" charset="0"/>
                <a:cs typeface="Arial" pitchFamily="34" charset="0"/>
              </a:rPr>
              <a:t>2013)</a:t>
            </a:r>
          </a:p>
        </p:txBody>
      </p:sp>
      <p:pic>
        <p:nvPicPr>
          <p:cNvPr id="7" name="Picture 2" descr="http://wellnesslawyer.wpengine.com/wp-content/uploads/2013/03/101782_convenience_store-scaled1000.jpg"/>
          <p:cNvPicPr>
            <a:picLocks noChangeAspect="1" noChangeArrowheads="1"/>
          </p:cNvPicPr>
          <p:nvPr/>
        </p:nvPicPr>
        <p:blipFill>
          <a:blip r:embed="rId3" cstate="print">
            <a:extLst>
              <a:ext uri="{BEBA8EAE-BF5A-486C-A8C5-ECC9F3942E4B}">
                <a14:imgProps xmlns="" xmlns:a14="http://schemas.microsoft.com/office/drawing/2010/main">
                  <a14:imgLayer r:embed="rId4">
                    <a14:imgEffect>
                      <a14:artisticCutout trans="39000" numberOfShades="1"/>
                    </a14:imgEffect>
                  </a14:imgLayer>
                </a14:imgProps>
              </a:ext>
              <a:ext uri="{28A0092B-C50C-407E-A947-70E740481C1C}">
                <a14:useLocalDpi xmlns="" xmlns:a14="http://schemas.microsoft.com/office/drawing/2010/main" val="0"/>
              </a:ext>
            </a:extLst>
          </a:blip>
          <a:srcRect/>
          <a:stretch>
            <a:fillRect/>
          </a:stretch>
        </p:blipFill>
        <p:spPr bwMode="auto">
          <a:xfrm>
            <a:off x="1076329" y="1016352"/>
            <a:ext cx="6848475" cy="4067176"/>
          </a:xfrm>
          <a:prstGeom prst="rect">
            <a:avLst/>
          </a:prstGeom>
          <a:noFill/>
          <a:effectLst>
            <a:outerShdw blurRad="50800" dist="50800" dir="5400000" algn="ctr" rotWithShape="0">
              <a:srgbClr val="000000">
                <a:alpha val="5000"/>
              </a:srgbClr>
            </a:outerShdw>
          </a:effectLst>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a:off x="171490" y="5366445"/>
            <a:ext cx="8667709" cy="382643"/>
          </a:xfrm>
          <a:prstGeom prst="rect">
            <a:avLst/>
          </a:prstGeom>
          <a:noFill/>
        </p:spPr>
        <p:txBody>
          <a:bodyPr wrap="square" lIns="89381" tIns="44691" rIns="89381" bIns="44691" rtlCol="0">
            <a:spAutoFit/>
          </a:bodyPr>
          <a:lstStyle/>
          <a:p>
            <a:pPr algn="ctr"/>
            <a:r>
              <a:rPr lang="en-US" sz="1900" b="1" dirty="0">
                <a:solidFill>
                  <a:srgbClr val="646464"/>
                </a:solidFill>
                <a:latin typeface="Open Sans"/>
              </a:rPr>
              <a:t>Convenience trumps all other reasons for selecting and using a </a:t>
            </a:r>
            <a:r>
              <a:rPr lang="en-US" sz="1900" b="1" dirty="0" smtClean="0">
                <a:solidFill>
                  <a:srgbClr val="646464"/>
                </a:solidFill>
                <a:latin typeface="Open Sans"/>
              </a:rPr>
              <a:t>source</a:t>
            </a:r>
            <a:endParaRPr lang="en-US" sz="1900" b="1" dirty="0">
              <a:solidFill>
                <a:srgbClr val="646464"/>
              </a:solidFill>
              <a:latin typeface="Open Sans"/>
            </a:endParaRPr>
          </a:p>
        </p:txBody>
      </p:sp>
    </p:spTree>
    <p:extLst>
      <p:ext uri="{BB962C8B-B14F-4D97-AF65-F5344CB8AC3E}">
        <p14:creationId xmlns="" xmlns:p14="http://schemas.microsoft.com/office/powerpoint/2010/main" val="3459614627"/>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hoode\Downloads\large_8685963533.jpg"/>
          <p:cNvPicPr>
            <a:picLocks noChangeAspect="1" noChangeArrowheads="1"/>
          </p:cNvPicPr>
          <p:nvPr/>
        </p:nvPicPr>
        <p:blipFill>
          <a:blip r:embed="rId3" cstate="print">
            <a:lum bright="-10000" contrast="-40000"/>
          </a:blip>
          <a:srcRect l="10184" t="34574" r="16255" b="10000"/>
          <a:stretch>
            <a:fillRect/>
          </a:stretch>
        </p:blipFill>
        <p:spPr bwMode="auto">
          <a:xfrm>
            <a:off x="0" y="0"/>
            <a:ext cx="9144000" cy="6858000"/>
          </a:xfrm>
          <a:prstGeom prst="rect">
            <a:avLst/>
          </a:prstGeom>
          <a:noFill/>
        </p:spPr>
      </p:pic>
      <p:sp>
        <p:nvSpPr>
          <p:cNvPr id="4" name="TextBox 3"/>
          <p:cNvSpPr txBox="1"/>
          <p:nvPr/>
        </p:nvSpPr>
        <p:spPr>
          <a:xfrm>
            <a:off x="152400" y="4419600"/>
            <a:ext cx="8839200" cy="1508105"/>
          </a:xfrm>
          <a:prstGeom prst="rect">
            <a:avLst/>
          </a:prstGeom>
          <a:noFill/>
        </p:spPr>
        <p:txBody>
          <a:bodyPr wrap="square" rtlCol="0">
            <a:noAutofit/>
          </a:bodyPr>
          <a:lstStyle/>
          <a:p>
            <a:pPr algn="ctr"/>
            <a:r>
              <a:rPr lang="en-GB" sz="2800" b="1" dirty="0" smtClean="0">
                <a:solidFill>
                  <a:schemeClr val="bg1"/>
                </a:solidFill>
                <a:latin typeface="Arial" pitchFamily="34" charset="0"/>
                <a:cs typeface="Arial" pitchFamily="34" charset="0"/>
              </a:rPr>
              <a:t>“It’s [Google’s] convenience.  It’s the immediacy of it.”</a:t>
            </a:r>
          </a:p>
          <a:p>
            <a:pPr algn="ctr"/>
            <a:r>
              <a:rPr lang="en-GB" sz="2800" b="1" dirty="0" smtClean="0">
                <a:solidFill>
                  <a:schemeClr val="bg1"/>
                </a:solidFill>
                <a:latin typeface="Arial" pitchFamily="34" charset="0"/>
                <a:cs typeface="Arial" pitchFamily="34" charset="0"/>
              </a:rPr>
              <a:t> </a:t>
            </a:r>
          </a:p>
          <a:p>
            <a:pPr algn="r"/>
            <a:r>
              <a:rPr lang="en-GB" b="1" dirty="0" smtClean="0">
                <a:solidFill>
                  <a:schemeClr val="bg1"/>
                </a:solidFill>
                <a:latin typeface="Arial" pitchFamily="34" charset="0"/>
                <a:cs typeface="Arial" pitchFamily="34" charset="0"/>
              </a:rPr>
              <a:t>(</a:t>
            </a:r>
            <a:r>
              <a:rPr lang="en-GB" b="1" i="1" dirty="0" smtClean="0">
                <a:solidFill>
                  <a:schemeClr val="bg1"/>
                </a:solidFill>
                <a:latin typeface="Arial" pitchFamily="34" charset="0"/>
                <a:cs typeface="Arial" pitchFamily="34" charset="0"/>
              </a:rPr>
              <a:t>Digital Visitors and Residents</a:t>
            </a:r>
            <a:r>
              <a:rPr lang="en-GB" b="1" dirty="0" smtClean="0">
                <a:solidFill>
                  <a:schemeClr val="bg1"/>
                </a:solidFill>
                <a:latin typeface="Arial" pitchFamily="34" charset="0"/>
                <a:cs typeface="Arial" pitchFamily="34" charset="0"/>
              </a:rPr>
              <a:t>, UKF3, Male, Age 52, Artist &amp; Technical Support)</a:t>
            </a:r>
            <a:endParaRPr lang="en-US" b="1" dirty="0" smtClean="0">
              <a:solidFill>
                <a:schemeClr val="bg1"/>
              </a:solidFill>
              <a:latin typeface="Arial" pitchFamily="34" charset="0"/>
              <a:cs typeface="Arial" pitchFamily="34" charset="0"/>
            </a:endParaRPr>
          </a:p>
          <a:p>
            <a:endParaRPr lang="en-US" b="1" dirty="0">
              <a:solidFill>
                <a:schemeClr val="bg1"/>
              </a:solidFill>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chor="t">
            <a:normAutofit/>
          </a:bodyPr>
          <a:lstStyle/>
          <a:p>
            <a:r>
              <a:rPr lang="en-US" sz="3200" dirty="0" smtClean="0"/>
              <a:t>Contact and Educational Stages</a:t>
            </a:r>
            <a:endParaRPr lang="en-US" sz="3200" dirty="0"/>
          </a:p>
        </p:txBody>
      </p:sp>
      <p:sp>
        <p:nvSpPr>
          <p:cNvPr id="4" name="TextBox 3"/>
          <p:cNvSpPr txBox="1"/>
          <p:nvPr/>
        </p:nvSpPr>
        <p:spPr>
          <a:xfrm>
            <a:off x="6553200" y="5742800"/>
            <a:ext cx="2438400" cy="246221"/>
          </a:xfrm>
          <a:prstGeom prst="rect">
            <a:avLst/>
          </a:prstGeom>
          <a:noFill/>
        </p:spPr>
        <p:txBody>
          <a:bodyPr wrap="square" rtlCol="0">
            <a:spAutoFit/>
          </a:bodyPr>
          <a:lstStyle/>
          <a:p>
            <a:pPr algn="ctr">
              <a:lnSpc>
                <a:spcPct val="100000"/>
              </a:lnSpc>
            </a:pPr>
            <a:r>
              <a:rPr lang="en-US" sz="1000" dirty="0" smtClean="0">
                <a:solidFill>
                  <a:schemeClr val="bg1"/>
                </a:solidFill>
                <a:latin typeface="+mn-lt"/>
              </a:rPr>
              <a:t>(Connaway, Lanclos, and Hood,  2013)</a:t>
            </a:r>
          </a:p>
        </p:txBody>
      </p:sp>
      <p:graphicFrame>
        <p:nvGraphicFramePr>
          <p:cNvPr id="5" name="Chart 4"/>
          <p:cNvGraphicFramePr/>
          <p:nvPr/>
        </p:nvGraphicFramePr>
        <p:xfrm>
          <a:off x="304800" y="990600"/>
          <a:ext cx="8534400" cy="49530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hoode\Downloads\large_3233581857.jpg"/>
          <p:cNvPicPr>
            <a:picLocks noChangeAspect="1" noChangeArrowheads="1"/>
          </p:cNvPicPr>
          <p:nvPr/>
        </p:nvPicPr>
        <p:blipFill>
          <a:blip r:embed="rId3" cstate="print">
            <a:lum contrast="-20000"/>
          </a:blip>
          <a:srcRect l="8889" t="8889"/>
          <a:stretch>
            <a:fillRect/>
          </a:stretch>
        </p:blipFill>
        <p:spPr bwMode="auto">
          <a:xfrm>
            <a:off x="0" y="0"/>
            <a:ext cx="9144000" cy="6858000"/>
          </a:xfrm>
          <a:prstGeom prst="rect">
            <a:avLst/>
          </a:prstGeom>
          <a:noFill/>
        </p:spPr>
      </p:pic>
      <p:sp>
        <p:nvSpPr>
          <p:cNvPr id="4" name="TextBox 3"/>
          <p:cNvSpPr txBox="1"/>
          <p:nvPr/>
        </p:nvSpPr>
        <p:spPr>
          <a:xfrm>
            <a:off x="381000" y="381000"/>
            <a:ext cx="8534400" cy="2123658"/>
          </a:xfrm>
          <a:prstGeom prst="rect">
            <a:avLst/>
          </a:prstGeom>
          <a:noFill/>
        </p:spPr>
        <p:txBody>
          <a:bodyPr wrap="square" rtlCol="0">
            <a:noAutofit/>
          </a:bodyPr>
          <a:lstStyle/>
          <a:p>
            <a:pPr algn="ctr"/>
            <a:r>
              <a:rPr lang="en-GB" sz="2800" b="1" dirty="0" smtClean="0">
                <a:solidFill>
                  <a:schemeClr val="bg1"/>
                </a:solidFill>
                <a:latin typeface="Arial" pitchFamily="34" charset="0"/>
                <a:cs typeface="Arial" pitchFamily="34" charset="0"/>
              </a:rPr>
              <a:t>“But I could probably not live without the computer and, you know, the internet. Because, work, and the emails.” </a:t>
            </a:r>
          </a:p>
          <a:p>
            <a:pPr algn="ctr"/>
            <a:endParaRPr lang="en-GB" sz="2800" b="1" dirty="0" smtClean="0">
              <a:solidFill>
                <a:schemeClr val="bg1"/>
              </a:solidFill>
              <a:latin typeface="Arial" pitchFamily="34" charset="0"/>
              <a:cs typeface="Arial" pitchFamily="34" charset="0"/>
            </a:endParaRPr>
          </a:p>
          <a:p>
            <a:pPr algn="r"/>
            <a:r>
              <a:rPr lang="en-GB" b="1" dirty="0" smtClean="0">
                <a:solidFill>
                  <a:schemeClr val="bg1"/>
                </a:solidFill>
                <a:latin typeface="Arial" pitchFamily="34" charset="0"/>
                <a:cs typeface="Arial" pitchFamily="34" charset="0"/>
              </a:rPr>
              <a:t>(</a:t>
            </a:r>
            <a:r>
              <a:rPr lang="en-GB" b="1" i="1" dirty="0" smtClean="0">
                <a:solidFill>
                  <a:schemeClr val="bg1"/>
                </a:solidFill>
                <a:latin typeface="Arial" pitchFamily="34" charset="0"/>
                <a:cs typeface="Arial" pitchFamily="34" charset="0"/>
              </a:rPr>
              <a:t>Digital Visitors and Residents, </a:t>
            </a:r>
            <a:r>
              <a:rPr lang="en-GB" b="1" dirty="0" smtClean="0">
                <a:solidFill>
                  <a:schemeClr val="bg1"/>
                </a:solidFill>
                <a:latin typeface="Arial" pitchFamily="34" charset="0"/>
                <a:cs typeface="Arial" pitchFamily="34" charset="0"/>
              </a:rPr>
              <a:t>USU2, Female, Age 19, Engineering)</a:t>
            </a:r>
            <a:endParaRPr lang="en-US" dirty="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descr="paperChartA"/>
          <p:cNvPicPr>
            <a:picLocks noChangeAspect="1" noChangeArrowheads="1"/>
          </p:cNvPicPr>
          <p:nvPr/>
        </p:nvPicPr>
        <p:blipFill>
          <a:blip r:embed="rId3" cstate="print"/>
          <a:srcRect/>
          <a:stretch>
            <a:fillRect/>
          </a:stretch>
        </p:blipFill>
        <p:spPr bwMode="auto">
          <a:xfrm>
            <a:off x="381000" y="2286000"/>
            <a:ext cx="7993062" cy="703262"/>
          </a:xfrm>
          <a:prstGeom prst="rect">
            <a:avLst/>
          </a:prstGeom>
          <a:noFill/>
          <a:ln w="9525">
            <a:noFill/>
            <a:miter lim="800000"/>
            <a:headEnd/>
            <a:tailEnd/>
          </a:ln>
        </p:spPr>
      </p:pic>
      <p:sp>
        <p:nvSpPr>
          <p:cNvPr id="45058" name="Text Box 4"/>
          <p:cNvSpPr txBox="1">
            <a:spLocks noChangeArrowheads="1"/>
          </p:cNvSpPr>
          <p:nvPr/>
        </p:nvSpPr>
        <p:spPr bwMode="auto">
          <a:xfrm>
            <a:off x="1600200" y="3200400"/>
            <a:ext cx="5943600" cy="913583"/>
          </a:xfrm>
          <a:prstGeom prst="rect">
            <a:avLst/>
          </a:prstGeom>
          <a:noFill/>
          <a:ln w="9525">
            <a:noFill/>
            <a:miter lim="800000"/>
            <a:headEnd/>
            <a:tailEnd/>
          </a:ln>
        </p:spPr>
        <p:txBody>
          <a:bodyPr wrap="square">
            <a:spAutoFit/>
          </a:bodyPr>
          <a:lstStyle/>
          <a:p>
            <a:pPr algn="ctr">
              <a:lnSpc>
                <a:spcPct val="130000"/>
              </a:lnSpc>
              <a:spcBef>
                <a:spcPct val="50000"/>
              </a:spcBef>
              <a:buClr>
                <a:srgbClr val="FF7600"/>
              </a:buClr>
            </a:pPr>
            <a:r>
              <a:rPr lang="en-GB" dirty="0">
                <a:latin typeface="Arial" pitchFamily="34" charset="0"/>
                <a:cs typeface="Arial" pitchFamily="34" charset="0"/>
              </a:rPr>
              <a:t>Video</a:t>
            </a:r>
            <a:r>
              <a:rPr lang="en-GB" dirty="0" smtClean="0">
                <a:latin typeface="Arial" pitchFamily="34" charset="0"/>
                <a:cs typeface="Arial" pitchFamily="34" charset="0"/>
              </a:rPr>
              <a:t>: </a:t>
            </a:r>
            <a:r>
              <a:rPr lang="en-GB" u="sng" dirty="0" smtClean="0">
                <a:latin typeface="Arial" pitchFamily="34" charset="0"/>
                <a:cs typeface="Arial" pitchFamily="34" charset="0"/>
                <a:hlinkClick r:id="rId4"/>
              </a:rPr>
              <a:t>http://is.gd/vanrvideo</a:t>
            </a:r>
            <a:endParaRPr lang="en-US" dirty="0" smtClean="0">
              <a:latin typeface="Arial" pitchFamily="34" charset="0"/>
              <a:cs typeface="Arial" pitchFamily="34" charset="0"/>
            </a:endParaRPr>
          </a:p>
          <a:p>
            <a:pPr algn="ctr">
              <a:lnSpc>
                <a:spcPct val="130000"/>
              </a:lnSpc>
              <a:spcBef>
                <a:spcPct val="50000"/>
              </a:spcBef>
              <a:buClr>
                <a:srgbClr val="FF7600"/>
              </a:buClr>
            </a:pPr>
            <a:r>
              <a:rPr lang="en-GB" dirty="0" smtClean="0">
                <a:latin typeface="Arial" pitchFamily="34" charset="0"/>
                <a:cs typeface="Arial" pitchFamily="34" charset="0"/>
              </a:rPr>
              <a:t>First </a:t>
            </a:r>
            <a:r>
              <a:rPr lang="en-GB" dirty="0">
                <a:latin typeface="Arial" pitchFamily="34" charset="0"/>
                <a:cs typeface="Arial" pitchFamily="34" charset="0"/>
              </a:rPr>
              <a:t>Monday Paper</a:t>
            </a:r>
            <a:r>
              <a:rPr lang="en-GB" dirty="0" smtClean="0">
                <a:latin typeface="Arial" pitchFamily="34" charset="0"/>
                <a:cs typeface="Arial" pitchFamily="34" charset="0"/>
              </a:rPr>
              <a:t>:  </a:t>
            </a:r>
            <a:r>
              <a:rPr lang="en-GB" u="sng" dirty="0" smtClean="0">
                <a:latin typeface="Arial" pitchFamily="34" charset="0"/>
                <a:cs typeface="Arial" pitchFamily="34" charset="0"/>
                <a:hlinkClick r:id="rId5"/>
              </a:rPr>
              <a:t>http://is.gd/vandrpaper</a:t>
            </a:r>
            <a:r>
              <a:rPr lang="en-GB" dirty="0" smtClean="0">
                <a:latin typeface="Arial" pitchFamily="34" charset="0"/>
                <a:cs typeface="Arial" pitchFamily="34" charset="0"/>
              </a:rPr>
              <a:t> </a:t>
            </a:r>
            <a:endParaRPr lang="en-GB" dirty="0">
              <a:latin typeface="Arial" pitchFamily="34" charset="0"/>
              <a:cs typeface="Arial" pitchFamily="34" charset="0"/>
            </a:endParaRPr>
          </a:p>
        </p:txBody>
      </p:sp>
      <p:sp>
        <p:nvSpPr>
          <p:cNvPr id="5" name="TextBox 4"/>
          <p:cNvSpPr txBox="1"/>
          <p:nvPr/>
        </p:nvSpPr>
        <p:spPr>
          <a:xfrm>
            <a:off x="5715000" y="6474023"/>
            <a:ext cx="3200400" cy="307777"/>
          </a:xfrm>
          <a:prstGeom prst="rect">
            <a:avLst/>
          </a:prstGeom>
          <a:noFill/>
        </p:spPr>
        <p:txBody>
          <a:bodyPr wrap="square" rtlCol="0">
            <a:spAutoFit/>
          </a:bodyPr>
          <a:lstStyle/>
          <a:p>
            <a:pPr algn="r"/>
            <a:r>
              <a:rPr lang="en-US" sz="1400" dirty="0" smtClean="0">
                <a:latin typeface="Arial" pitchFamily="34" charset="0"/>
                <a:cs typeface="Arial" pitchFamily="34" charset="0"/>
              </a:rPr>
              <a:t>(White &amp; Connaway, 2011)</a:t>
            </a:r>
            <a:endParaRPr lang="en-US" sz="1400" dirty="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792162"/>
          </a:xfrm>
        </p:spPr>
        <p:txBody>
          <a:bodyPr anchor="t">
            <a:noAutofit/>
          </a:bodyPr>
          <a:lstStyle/>
          <a:p>
            <a:r>
              <a:rPr lang="en-US" sz="3200" dirty="0" smtClean="0"/>
              <a:t>Human Sources and Educational Stages</a:t>
            </a:r>
            <a:endParaRPr lang="en-US" sz="3200" dirty="0"/>
          </a:p>
        </p:txBody>
      </p:sp>
      <p:graphicFrame>
        <p:nvGraphicFramePr>
          <p:cNvPr id="5" name="Chart 4"/>
          <p:cNvGraphicFramePr/>
          <p:nvPr/>
        </p:nvGraphicFramePr>
        <p:xfrm>
          <a:off x="304800" y="990600"/>
          <a:ext cx="8534400" cy="53340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81000"/>
            <a:ext cx="8077200" cy="792162"/>
          </a:xfrm>
        </p:spPr>
        <p:txBody>
          <a:bodyPr anchor="t">
            <a:noAutofit/>
          </a:bodyPr>
          <a:lstStyle/>
          <a:p>
            <a:r>
              <a:rPr lang="en-US" sz="3200" dirty="0" smtClean="0"/>
              <a:t>Human Sources and Educational Stages</a:t>
            </a:r>
            <a:endParaRPr lang="en-US" sz="3200" dirty="0"/>
          </a:p>
        </p:txBody>
      </p:sp>
      <p:graphicFrame>
        <p:nvGraphicFramePr>
          <p:cNvPr id="6" name="Chart 5"/>
          <p:cNvGraphicFramePr/>
          <p:nvPr/>
        </p:nvGraphicFramePr>
        <p:xfrm>
          <a:off x="304800" y="1066800"/>
          <a:ext cx="8534400" cy="51816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chor="t">
            <a:normAutofit fontScale="90000"/>
          </a:bodyPr>
          <a:lstStyle/>
          <a:p>
            <a:r>
              <a:rPr lang="en-US" sz="3200" dirty="0" smtClean="0"/>
              <a:t>Place (Type of Library) and Educational Stage</a:t>
            </a:r>
            <a:br>
              <a:rPr lang="en-US" sz="3200" dirty="0" smtClean="0"/>
            </a:br>
            <a:endParaRPr lang="en-US" sz="3200" dirty="0"/>
          </a:p>
        </p:txBody>
      </p:sp>
      <p:graphicFrame>
        <p:nvGraphicFramePr>
          <p:cNvPr id="5" name="Chart 4"/>
          <p:cNvGraphicFramePr/>
          <p:nvPr/>
        </p:nvGraphicFramePr>
        <p:xfrm>
          <a:off x="381000" y="1066800"/>
          <a:ext cx="8458200" cy="51816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hoode\Downloads\large_3524659054.jpg"/>
          <p:cNvPicPr>
            <a:picLocks noChangeAspect="1" noChangeArrowheads="1"/>
          </p:cNvPicPr>
          <p:nvPr/>
        </p:nvPicPr>
        <p:blipFill>
          <a:blip r:embed="rId3" cstate="print">
            <a:duotone>
              <a:prstClr val="black"/>
              <a:schemeClr val="tx2">
                <a:tint val="45000"/>
                <a:satMod val="400000"/>
              </a:schemeClr>
            </a:duotone>
          </a:blip>
          <a:srcRect r="11589"/>
          <a:stretch>
            <a:fillRect/>
          </a:stretch>
        </p:blipFill>
        <p:spPr bwMode="auto">
          <a:xfrm>
            <a:off x="0" y="0"/>
            <a:ext cx="9144000" cy="6858000"/>
          </a:xfrm>
          <a:prstGeom prst="rect">
            <a:avLst/>
          </a:prstGeom>
          <a:noFill/>
        </p:spPr>
      </p:pic>
      <p:sp>
        <p:nvSpPr>
          <p:cNvPr id="3" name="Content Placeholder 2"/>
          <p:cNvSpPr>
            <a:spLocks noGrp="1"/>
          </p:cNvSpPr>
          <p:nvPr>
            <p:ph idx="1"/>
          </p:nvPr>
        </p:nvSpPr>
        <p:spPr/>
        <p:txBody>
          <a:bodyPr>
            <a:noAutofit/>
          </a:bodyPr>
          <a:lstStyle/>
          <a:p>
            <a:pPr algn="ctr">
              <a:buNone/>
            </a:pPr>
            <a:r>
              <a:rPr lang="en-US" b="1" dirty="0" smtClean="0">
                <a:solidFill>
                  <a:schemeClr val="bg1"/>
                </a:solidFill>
                <a:latin typeface="Arial" pitchFamily="34" charset="0"/>
                <a:cs typeface="Arial" pitchFamily="34" charset="0"/>
              </a:rPr>
              <a:t>“…library catalogues that’s supposed to be a really good way for looking for books but usually they are so bad that you are sort of stuck between the two worlds...” </a:t>
            </a:r>
          </a:p>
          <a:p>
            <a:pPr>
              <a:buNone/>
            </a:pPr>
            <a:endParaRPr lang="en-US" b="1" dirty="0" smtClean="0">
              <a:solidFill>
                <a:schemeClr val="bg1"/>
              </a:solidFill>
              <a:latin typeface="Arial" pitchFamily="34" charset="0"/>
              <a:cs typeface="Arial" pitchFamily="34" charset="0"/>
            </a:endParaRPr>
          </a:p>
          <a:p>
            <a:pPr algn="r">
              <a:buNone/>
            </a:pPr>
            <a:r>
              <a:rPr lang="en-US" sz="1600" b="1" dirty="0" smtClean="0">
                <a:solidFill>
                  <a:schemeClr val="bg1"/>
                </a:solidFill>
                <a:latin typeface="Arial" pitchFamily="34" charset="0"/>
                <a:cs typeface="Arial" pitchFamily="34" charset="0"/>
              </a:rPr>
              <a:t>(</a:t>
            </a:r>
            <a:r>
              <a:rPr lang="en-US" sz="1600" b="1" i="1" dirty="0" smtClean="0">
                <a:solidFill>
                  <a:schemeClr val="bg1"/>
                </a:solidFill>
                <a:latin typeface="Arial" pitchFamily="34" charset="0"/>
                <a:cs typeface="Arial" pitchFamily="34" charset="0"/>
              </a:rPr>
              <a:t>Digital Visitors and Residents, </a:t>
            </a:r>
            <a:r>
              <a:rPr lang="en-US" sz="1600" b="1" dirty="0" smtClean="0">
                <a:solidFill>
                  <a:schemeClr val="bg1"/>
                </a:solidFill>
                <a:latin typeface="Arial" pitchFamily="34" charset="0"/>
                <a:cs typeface="Arial" pitchFamily="34" charset="0"/>
              </a:rPr>
              <a:t>UKG5, Female, Age 25, Early Modern History)</a:t>
            </a:r>
            <a:endParaRPr lang="en-US" sz="1600" b="1" dirty="0">
              <a:solidFill>
                <a:schemeClr val="bg1"/>
              </a:solidFill>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hoode\Downloads\large_6732616879.jpg"/>
          <p:cNvPicPr>
            <a:picLocks noChangeAspect="1" noChangeArrowheads="1"/>
          </p:cNvPicPr>
          <p:nvPr/>
        </p:nvPicPr>
        <p:blipFill>
          <a:blip r:embed="rId3" cstate="print">
            <a:lum contrast="-20000"/>
          </a:blip>
          <a:srcRect l="19766" r="27523" b="10041"/>
          <a:stretch>
            <a:fillRect/>
          </a:stretch>
        </p:blipFill>
        <p:spPr bwMode="auto">
          <a:xfrm>
            <a:off x="0" y="0"/>
            <a:ext cx="9144000" cy="6858000"/>
          </a:xfrm>
          <a:prstGeom prst="rect">
            <a:avLst/>
          </a:prstGeom>
          <a:noFill/>
        </p:spPr>
      </p:pic>
      <p:sp>
        <p:nvSpPr>
          <p:cNvPr id="4" name="TextBox 3"/>
          <p:cNvSpPr txBox="1"/>
          <p:nvPr/>
        </p:nvSpPr>
        <p:spPr>
          <a:xfrm>
            <a:off x="0" y="3886200"/>
            <a:ext cx="9144000" cy="2092881"/>
          </a:xfrm>
          <a:prstGeom prst="rect">
            <a:avLst/>
          </a:prstGeom>
          <a:noFill/>
        </p:spPr>
        <p:txBody>
          <a:bodyPr wrap="square" rtlCol="0">
            <a:noAutofit/>
          </a:bodyPr>
          <a:lstStyle/>
          <a:p>
            <a:pPr algn="ctr"/>
            <a:r>
              <a:rPr lang="en-GB" sz="2800" b="1" dirty="0" smtClean="0">
                <a:solidFill>
                  <a:schemeClr val="bg1"/>
                </a:solidFill>
                <a:latin typeface="Arial" pitchFamily="34" charset="0"/>
                <a:cs typeface="Arial" pitchFamily="34" charset="0"/>
              </a:rPr>
              <a:t>“And so like my parents will always go, ‘Well look it up in a book, go to the library.’ And I’ll go, ‘Well there’s the internet just there.’” </a:t>
            </a:r>
          </a:p>
          <a:p>
            <a:endParaRPr lang="en-GB" sz="2800" b="1" dirty="0" smtClean="0">
              <a:solidFill>
                <a:schemeClr val="bg1"/>
              </a:solidFill>
              <a:latin typeface="Arial" pitchFamily="34" charset="0"/>
              <a:cs typeface="Arial" pitchFamily="34" charset="0"/>
            </a:endParaRPr>
          </a:p>
          <a:p>
            <a:pPr algn="r"/>
            <a:r>
              <a:rPr lang="en-GB" b="1" dirty="0" smtClean="0">
                <a:solidFill>
                  <a:schemeClr val="bg1"/>
                </a:solidFill>
                <a:latin typeface="Arial" pitchFamily="34" charset="0"/>
                <a:cs typeface="Arial" pitchFamily="34" charset="0"/>
              </a:rPr>
              <a:t>(</a:t>
            </a:r>
            <a:r>
              <a:rPr lang="en-GB" b="1" i="1" dirty="0" smtClean="0">
                <a:solidFill>
                  <a:schemeClr val="bg1"/>
                </a:solidFill>
                <a:latin typeface="Arial" pitchFamily="34" charset="0"/>
                <a:cs typeface="Arial" pitchFamily="34" charset="0"/>
              </a:rPr>
              <a:t>Digital Visitors and Residents, </a:t>
            </a:r>
            <a:r>
              <a:rPr lang="en-GB" b="1" dirty="0" smtClean="0">
                <a:solidFill>
                  <a:schemeClr val="bg1"/>
                </a:solidFill>
                <a:latin typeface="Arial" pitchFamily="34" charset="0"/>
                <a:cs typeface="Arial" pitchFamily="34" charset="0"/>
              </a:rPr>
              <a:t>UKU5, Emerging, Female, Age 19, Chemistry)</a:t>
            </a:r>
            <a:endParaRPr lang="en-US" b="1" dirty="0">
              <a:solidFill>
                <a:schemeClr val="bg1"/>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hoode\Downloads\large_297307637.jpg"/>
          <p:cNvPicPr>
            <a:picLocks noChangeAspect="1" noChangeArrowheads="1"/>
          </p:cNvPicPr>
          <p:nvPr/>
        </p:nvPicPr>
        <p:blipFill>
          <a:blip r:embed="rId3" cstate="print">
            <a:duotone>
              <a:prstClr val="black"/>
              <a:schemeClr val="tx2">
                <a:tint val="45000"/>
                <a:satMod val="400000"/>
              </a:schemeClr>
            </a:duotone>
            <a:lum bright="-20000" contrast="-40000"/>
          </a:blip>
          <a:srcRect b="34375"/>
          <a:stretch>
            <a:fillRect/>
          </a:stretch>
        </p:blipFill>
        <p:spPr bwMode="auto">
          <a:xfrm>
            <a:off x="0" y="0"/>
            <a:ext cx="9144000" cy="6858000"/>
          </a:xfrm>
          <a:prstGeom prst="rect">
            <a:avLst/>
          </a:prstGeom>
          <a:noFill/>
        </p:spPr>
      </p:pic>
      <p:sp>
        <p:nvSpPr>
          <p:cNvPr id="3" name="Content Placeholder 2"/>
          <p:cNvSpPr>
            <a:spLocks noGrp="1"/>
          </p:cNvSpPr>
          <p:nvPr>
            <p:ph idx="1"/>
          </p:nvPr>
        </p:nvSpPr>
        <p:spPr>
          <a:xfrm>
            <a:off x="0" y="1676400"/>
            <a:ext cx="9144000" cy="3048000"/>
          </a:xfrm>
        </p:spPr>
        <p:txBody>
          <a:bodyPr>
            <a:noAutofit/>
          </a:bodyPr>
          <a:lstStyle/>
          <a:p>
            <a:pPr marL="225425" indent="-225425" algn="ctr">
              <a:buNone/>
            </a:pPr>
            <a:r>
              <a:rPr lang="en-US" b="1" dirty="0" smtClean="0">
                <a:solidFill>
                  <a:schemeClr val="bg1"/>
                </a:solidFill>
              </a:rPr>
              <a:t>“This year I don’t think I have ever picked up a book out of the library to do any research, all I have used is my computer.” </a:t>
            </a:r>
          </a:p>
          <a:p>
            <a:pPr marL="225425" indent="-225425">
              <a:buNone/>
            </a:pPr>
            <a:endParaRPr lang="en-US" b="1" i="1" dirty="0" smtClean="0">
              <a:solidFill>
                <a:schemeClr val="bg1"/>
              </a:solidFill>
            </a:endParaRPr>
          </a:p>
          <a:p>
            <a:pPr marL="225425" indent="-225425">
              <a:buNone/>
            </a:pPr>
            <a:endParaRPr lang="en-US" b="1" i="1" dirty="0" smtClean="0">
              <a:solidFill>
                <a:schemeClr val="bg1"/>
              </a:solidFill>
            </a:endParaRPr>
          </a:p>
          <a:p>
            <a:pPr marL="225425" indent="-225425" algn="r">
              <a:buNone/>
            </a:pPr>
            <a:r>
              <a:rPr lang="en-US" sz="1800" b="1" dirty="0" smtClean="0">
                <a:solidFill>
                  <a:schemeClr val="bg1"/>
                </a:solidFill>
              </a:rPr>
              <a:t>(</a:t>
            </a:r>
            <a:r>
              <a:rPr lang="en-US" sz="1800" b="1" i="1" dirty="0" smtClean="0">
                <a:solidFill>
                  <a:schemeClr val="bg1"/>
                </a:solidFill>
              </a:rPr>
              <a:t>Digital Visitors and Residents, </a:t>
            </a:r>
            <a:r>
              <a:rPr lang="en-US" sz="1800" b="1" dirty="0" smtClean="0">
                <a:solidFill>
                  <a:schemeClr val="bg1"/>
                </a:solidFill>
              </a:rPr>
              <a:t>USU1, Female, Age 19, Undeclared)</a:t>
            </a:r>
            <a:endParaRPr lang="en-US" sz="1800" b="1" dirty="0">
              <a:solidFill>
                <a:schemeClr val="bg1"/>
              </a:solidFill>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hoode\Downloads\large_5041476803.jpg"/>
          <p:cNvPicPr>
            <a:picLocks noChangeAspect="1" noChangeArrowheads="1"/>
          </p:cNvPicPr>
          <p:nvPr/>
        </p:nvPicPr>
        <p:blipFill>
          <a:blip r:embed="rId3" cstate="print">
            <a:duotone>
              <a:prstClr val="black"/>
              <a:schemeClr val="tx2">
                <a:tint val="45000"/>
                <a:satMod val="400000"/>
              </a:schemeClr>
            </a:duotone>
          </a:blip>
          <a:srcRect/>
          <a:stretch>
            <a:fillRect/>
          </a:stretch>
        </p:blipFill>
        <p:spPr bwMode="auto">
          <a:xfrm>
            <a:off x="0" y="0"/>
            <a:ext cx="9144000" cy="6858000"/>
          </a:xfrm>
          <a:prstGeom prst="rect">
            <a:avLst/>
          </a:prstGeom>
          <a:noFill/>
        </p:spPr>
      </p:pic>
      <p:sp>
        <p:nvSpPr>
          <p:cNvPr id="3" name="Content Placeholder 2"/>
          <p:cNvSpPr>
            <a:spLocks noGrp="1"/>
          </p:cNvSpPr>
          <p:nvPr>
            <p:ph idx="1"/>
          </p:nvPr>
        </p:nvSpPr>
        <p:spPr>
          <a:xfrm>
            <a:off x="152400" y="1524000"/>
            <a:ext cx="8763000" cy="5181600"/>
          </a:xfrm>
        </p:spPr>
        <p:txBody>
          <a:bodyPr>
            <a:noAutofit/>
          </a:bodyPr>
          <a:lstStyle/>
          <a:p>
            <a:pPr marL="0" indent="0" algn="ctr">
              <a:buNone/>
            </a:pPr>
            <a:r>
              <a:rPr lang="en-US" b="1" dirty="0" smtClean="0">
                <a:solidFill>
                  <a:schemeClr val="bg1"/>
                </a:solidFill>
                <a:latin typeface="Arial" pitchFamily="34" charset="0"/>
                <a:cs typeface="Arial" pitchFamily="34" charset="0"/>
              </a:rPr>
              <a:t>“And since a lot of my academic work is done at night, later hours, it’s much more convenient to do so within the home rather than to go to a library and seek out a computer there.” </a:t>
            </a:r>
          </a:p>
          <a:p>
            <a:pPr marL="0" indent="0" algn="ctr">
              <a:buNone/>
            </a:pPr>
            <a:endParaRPr lang="en-US" sz="2400" b="1" dirty="0" smtClean="0">
              <a:solidFill>
                <a:schemeClr val="bg1"/>
              </a:solidFill>
              <a:latin typeface="Arial" pitchFamily="34" charset="0"/>
              <a:cs typeface="Arial" pitchFamily="34" charset="0"/>
            </a:endParaRPr>
          </a:p>
          <a:p>
            <a:pPr marL="0" indent="0" algn="r">
              <a:buNone/>
            </a:pPr>
            <a:r>
              <a:rPr lang="en-US" sz="1600" b="1" dirty="0" smtClean="0">
                <a:solidFill>
                  <a:schemeClr val="bg1"/>
                </a:solidFill>
                <a:latin typeface="Arial" pitchFamily="34" charset="0"/>
                <a:cs typeface="Arial" pitchFamily="34" charset="0"/>
              </a:rPr>
              <a:t>(</a:t>
            </a:r>
            <a:r>
              <a:rPr lang="en-US" sz="1600" b="1" i="1" dirty="0" smtClean="0">
                <a:solidFill>
                  <a:schemeClr val="bg1"/>
                </a:solidFill>
                <a:latin typeface="Arial" pitchFamily="34" charset="0"/>
                <a:cs typeface="Arial" pitchFamily="34" charset="0"/>
              </a:rPr>
              <a:t>Digital Visitors and Residents</a:t>
            </a:r>
            <a:r>
              <a:rPr lang="en-US" sz="1600" b="1" dirty="0" smtClean="0">
                <a:solidFill>
                  <a:schemeClr val="bg1"/>
                </a:solidFill>
                <a:latin typeface="Arial" pitchFamily="34" charset="0"/>
                <a:cs typeface="Arial" pitchFamily="34" charset="0"/>
              </a:rPr>
              <a:t>, UKG2,Female, Age 22, Learning and Technology) </a:t>
            </a:r>
            <a:endParaRPr lang="en-US" sz="1600" b="1" dirty="0">
              <a:solidFill>
                <a:schemeClr val="bg1"/>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639762"/>
          </a:xfrm>
        </p:spPr>
        <p:txBody>
          <a:bodyPr anchor="t">
            <a:noAutofit/>
          </a:bodyPr>
          <a:lstStyle/>
          <a:p>
            <a:r>
              <a:rPr lang="en-US" sz="3600" dirty="0" smtClean="0"/>
              <a:t>Place and Educational Stages</a:t>
            </a:r>
            <a:endParaRPr lang="en-US" sz="3600" dirty="0"/>
          </a:p>
        </p:txBody>
      </p:sp>
      <p:graphicFrame>
        <p:nvGraphicFramePr>
          <p:cNvPr id="7" name="Chart 6"/>
          <p:cNvGraphicFramePr/>
          <p:nvPr/>
        </p:nvGraphicFramePr>
        <p:xfrm>
          <a:off x="304800" y="1066800"/>
          <a:ext cx="8534400" cy="51054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8" name="Picture 2" descr="C:\Users\hoode\Downloads\origin_230377281.jpg"/>
          <p:cNvPicPr>
            <a:picLocks noChangeAspect="1" noChangeArrowheads="1"/>
          </p:cNvPicPr>
          <p:nvPr/>
        </p:nvPicPr>
        <p:blipFill>
          <a:blip r:embed="rId3" cstate="print">
            <a:lum bright="-10000"/>
          </a:blip>
          <a:srcRect l="8889" t="46563"/>
          <a:stretch>
            <a:fillRect/>
          </a:stretch>
        </p:blipFill>
        <p:spPr bwMode="auto">
          <a:xfrm>
            <a:off x="0" y="0"/>
            <a:ext cx="9144000" cy="6858000"/>
          </a:xfrm>
          <a:prstGeom prst="rect">
            <a:avLst/>
          </a:prstGeom>
          <a:noFill/>
        </p:spPr>
      </p:pic>
      <p:sp>
        <p:nvSpPr>
          <p:cNvPr id="4" name="TextBox 3"/>
          <p:cNvSpPr txBox="1"/>
          <p:nvPr/>
        </p:nvSpPr>
        <p:spPr>
          <a:xfrm>
            <a:off x="0" y="4202430"/>
            <a:ext cx="9144000" cy="2062103"/>
          </a:xfrm>
          <a:prstGeom prst="rect">
            <a:avLst/>
          </a:prstGeom>
          <a:noFill/>
        </p:spPr>
        <p:txBody>
          <a:bodyPr wrap="square" rtlCol="0">
            <a:noAutofit/>
          </a:bodyPr>
          <a:lstStyle/>
          <a:p>
            <a:pPr algn="ctr"/>
            <a:r>
              <a:rPr lang="en-GB" sz="2800" b="1" dirty="0" smtClean="0">
                <a:solidFill>
                  <a:schemeClr val="bg1"/>
                </a:solidFill>
                <a:latin typeface="Arial" pitchFamily="34" charset="0"/>
                <a:cs typeface="Arial" pitchFamily="34" charset="0"/>
              </a:rPr>
              <a:t>“I get on Twitter a whole bunch. It’s Twitter or </a:t>
            </a:r>
            <a:r>
              <a:rPr lang="en-GB" sz="2800" b="1" dirty="0" err="1" smtClean="0">
                <a:solidFill>
                  <a:schemeClr val="bg1"/>
                </a:solidFill>
                <a:latin typeface="Arial" pitchFamily="34" charset="0"/>
                <a:cs typeface="Arial" pitchFamily="34" charset="0"/>
              </a:rPr>
              <a:t>Facebook</a:t>
            </a:r>
            <a:r>
              <a:rPr lang="en-GB" sz="2800" b="1" dirty="0" smtClean="0">
                <a:solidFill>
                  <a:schemeClr val="bg1"/>
                </a:solidFill>
                <a:latin typeface="Arial" pitchFamily="34" charset="0"/>
                <a:cs typeface="Arial" pitchFamily="34" charset="0"/>
              </a:rPr>
              <a:t> are what I usually use the most to talk to my friends.” </a:t>
            </a:r>
          </a:p>
          <a:p>
            <a:pPr algn="ctr"/>
            <a:endParaRPr lang="en-GB" sz="2800" b="1" dirty="0" smtClean="0">
              <a:solidFill>
                <a:schemeClr val="bg1"/>
              </a:solidFill>
              <a:latin typeface="Arial" pitchFamily="34" charset="0"/>
              <a:cs typeface="Arial" pitchFamily="34" charset="0"/>
            </a:endParaRPr>
          </a:p>
          <a:p>
            <a:pPr algn="r"/>
            <a:r>
              <a:rPr lang="en-GB" b="1" dirty="0" smtClean="0">
                <a:solidFill>
                  <a:schemeClr val="bg1"/>
                </a:solidFill>
                <a:latin typeface="Arial" pitchFamily="34" charset="0"/>
                <a:cs typeface="Arial" pitchFamily="34" charset="0"/>
              </a:rPr>
              <a:t>(</a:t>
            </a:r>
            <a:r>
              <a:rPr lang="en-GB" b="1" i="1" dirty="0" smtClean="0">
                <a:solidFill>
                  <a:schemeClr val="bg1"/>
                </a:solidFill>
                <a:latin typeface="Arial" pitchFamily="34" charset="0"/>
                <a:cs typeface="Arial" pitchFamily="34" charset="0"/>
              </a:rPr>
              <a:t>Digital Visitors and Residents, </a:t>
            </a:r>
            <a:r>
              <a:rPr lang="en-GB" b="1" dirty="0" smtClean="0">
                <a:solidFill>
                  <a:schemeClr val="bg1"/>
                </a:solidFill>
                <a:latin typeface="Arial" pitchFamily="34" charset="0"/>
                <a:cs typeface="Arial" pitchFamily="34" charset="0"/>
              </a:rPr>
              <a:t>USS1, Female, Age 17, High School Student)</a:t>
            </a:r>
            <a:endParaRPr lang="en-US" dirty="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hoode\Downloads\origin_418633438.jpg"/>
          <p:cNvPicPr>
            <a:picLocks noChangeAspect="1" noChangeArrowheads="1"/>
          </p:cNvPicPr>
          <p:nvPr/>
        </p:nvPicPr>
        <p:blipFill>
          <a:blip r:embed="rId3" cstate="print">
            <a:duotone>
              <a:prstClr val="black"/>
              <a:schemeClr val="tx2">
                <a:tint val="45000"/>
                <a:satMod val="400000"/>
              </a:schemeClr>
            </a:duotone>
          </a:blip>
          <a:srcRect l="2222" r="8889"/>
          <a:stretch>
            <a:fillRect/>
          </a:stretch>
        </p:blipFill>
        <p:spPr bwMode="auto">
          <a:xfrm>
            <a:off x="0" y="0"/>
            <a:ext cx="9144000" cy="6858000"/>
          </a:xfrm>
          <a:prstGeom prst="rect">
            <a:avLst/>
          </a:prstGeom>
          <a:noFill/>
        </p:spPr>
      </p:pic>
      <p:sp>
        <p:nvSpPr>
          <p:cNvPr id="3" name="Content Placeholder 2"/>
          <p:cNvSpPr>
            <a:spLocks noGrp="1"/>
          </p:cNvSpPr>
          <p:nvPr>
            <p:ph idx="1"/>
          </p:nvPr>
        </p:nvSpPr>
        <p:spPr>
          <a:xfrm>
            <a:off x="0" y="2449287"/>
            <a:ext cx="9144000" cy="4419599"/>
          </a:xfrm>
        </p:spPr>
        <p:txBody>
          <a:bodyPr>
            <a:noAutofit/>
          </a:bodyPr>
          <a:lstStyle/>
          <a:p>
            <a:pPr marL="0" indent="0" algn="ctr">
              <a:buNone/>
            </a:pPr>
            <a:r>
              <a:rPr lang="en-US" b="1" dirty="0" smtClean="0">
                <a:solidFill>
                  <a:schemeClr val="bg1"/>
                </a:solidFill>
                <a:latin typeface="Arial" pitchFamily="34" charset="0"/>
                <a:cs typeface="Arial" pitchFamily="34" charset="0"/>
              </a:rPr>
              <a:t>“I don’t use Twitter, partially because a lot of my friends – there’s a certain negative connotation with Twitter that it’s online presence taken too far, taken to the extreme among people my age I suppose…And so it’s a weird connotation, so I’d never use it for that reason.” </a:t>
            </a:r>
          </a:p>
          <a:p>
            <a:pPr>
              <a:buNone/>
            </a:pPr>
            <a:endParaRPr lang="en-US" b="1" dirty="0" smtClean="0">
              <a:solidFill>
                <a:schemeClr val="bg1"/>
              </a:solidFill>
              <a:latin typeface="Arial" pitchFamily="34" charset="0"/>
              <a:cs typeface="Arial" pitchFamily="34" charset="0"/>
            </a:endParaRPr>
          </a:p>
          <a:p>
            <a:pPr algn="r">
              <a:buNone/>
            </a:pPr>
            <a:r>
              <a:rPr lang="en-US" sz="1800" b="1" dirty="0" smtClean="0">
                <a:solidFill>
                  <a:schemeClr val="bg1"/>
                </a:solidFill>
                <a:latin typeface="Arial" pitchFamily="34" charset="0"/>
                <a:cs typeface="Arial" pitchFamily="34" charset="0"/>
              </a:rPr>
              <a:t>(</a:t>
            </a:r>
            <a:r>
              <a:rPr lang="en-US" sz="1800" b="1" i="1" dirty="0" smtClean="0">
                <a:solidFill>
                  <a:schemeClr val="bg1"/>
                </a:solidFill>
                <a:latin typeface="Arial" pitchFamily="34" charset="0"/>
                <a:cs typeface="Arial" pitchFamily="34" charset="0"/>
              </a:rPr>
              <a:t>Digital Visitors and Residents</a:t>
            </a:r>
            <a:r>
              <a:rPr lang="en-US" sz="1800" b="1" dirty="0" smtClean="0">
                <a:solidFill>
                  <a:schemeClr val="bg1"/>
                </a:solidFill>
                <a:latin typeface="Arial" pitchFamily="34" charset="0"/>
                <a:cs typeface="Arial" pitchFamily="34" charset="0"/>
              </a:rPr>
              <a:t>, UKG2, Female, Age 22, Learning and Technology)</a:t>
            </a:r>
          </a:p>
          <a:p>
            <a:endParaRPr lang="en-US" sz="2000" b="1" dirty="0">
              <a:solidFill>
                <a:schemeClr val="bg1"/>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3"/>
          <p:cNvSpPr>
            <a:spLocks noGrp="1"/>
          </p:cNvSpPr>
          <p:nvPr>
            <p:ph type="title"/>
          </p:nvPr>
        </p:nvSpPr>
        <p:spPr/>
        <p:txBody>
          <a:bodyPr anchor="t"/>
          <a:lstStyle/>
          <a:p>
            <a:pPr eaLnBrk="1" hangingPunct="1"/>
            <a:r>
              <a:rPr lang="en-GB" dirty="0" smtClean="0"/>
              <a:t>Vis</a:t>
            </a:r>
            <a:r>
              <a:rPr lang="en-GB" sz="3600" dirty="0" smtClean="0"/>
              <a:t>itors &amp; Residents</a:t>
            </a:r>
            <a:endParaRPr lang="en-US" sz="3600" dirty="0" smtClean="0"/>
          </a:p>
        </p:txBody>
      </p:sp>
      <p:sp>
        <p:nvSpPr>
          <p:cNvPr id="4" name="TextBox 3"/>
          <p:cNvSpPr txBox="1"/>
          <p:nvPr/>
        </p:nvSpPr>
        <p:spPr>
          <a:xfrm>
            <a:off x="5486400" y="6550223"/>
            <a:ext cx="3657600" cy="307777"/>
          </a:xfrm>
          <a:prstGeom prst="rect">
            <a:avLst/>
          </a:prstGeom>
          <a:noFill/>
        </p:spPr>
        <p:txBody>
          <a:bodyPr wrap="square" rtlCol="0">
            <a:spAutoFit/>
          </a:bodyPr>
          <a:lstStyle/>
          <a:p>
            <a:pPr algn="r"/>
            <a:r>
              <a:rPr lang="en-US" sz="1400" dirty="0" smtClean="0">
                <a:latin typeface="Arial" pitchFamily="34" charset="0"/>
                <a:cs typeface="Arial" pitchFamily="34" charset="0"/>
              </a:rPr>
              <a:t>(White &amp; Connaway, 2011-2014)</a:t>
            </a:r>
            <a:endParaRPr lang="en-US" sz="1400" dirty="0">
              <a:latin typeface="Arial" pitchFamily="34" charset="0"/>
              <a:cs typeface="Arial" pitchFamily="34" charset="0"/>
            </a:endParaRPr>
          </a:p>
        </p:txBody>
      </p:sp>
      <p:pic>
        <p:nvPicPr>
          <p:cNvPr id="2050" name="Picture 2"/>
          <p:cNvPicPr>
            <a:picLocks noChangeAspect="1" noChangeArrowheads="1"/>
          </p:cNvPicPr>
          <p:nvPr/>
        </p:nvPicPr>
        <p:blipFill>
          <a:blip r:embed="rId3" cstate="print"/>
          <a:srcRect l="35714" t="28952" r="17143" b="25334"/>
          <a:stretch>
            <a:fillRect/>
          </a:stretch>
        </p:blipFill>
        <p:spPr bwMode="auto">
          <a:xfrm>
            <a:off x="762000" y="1066800"/>
            <a:ext cx="7543800" cy="4572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hoode\Downloads\large_5020082786.jpg"/>
          <p:cNvPicPr>
            <a:picLocks noChangeAspect="1" noChangeArrowheads="1"/>
          </p:cNvPicPr>
          <p:nvPr/>
        </p:nvPicPr>
        <p:blipFill>
          <a:blip r:embed="rId3" cstate="print">
            <a:duotone>
              <a:prstClr val="black"/>
              <a:schemeClr val="tx2">
                <a:tint val="45000"/>
                <a:satMod val="400000"/>
              </a:schemeClr>
            </a:duotone>
            <a:lum bright="-10000"/>
          </a:blip>
          <a:srcRect b="4478"/>
          <a:stretch>
            <a:fillRect/>
          </a:stretch>
        </p:blipFill>
        <p:spPr bwMode="auto">
          <a:xfrm>
            <a:off x="0" y="0"/>
            <a:ext cx="9144000" cy="6858000"/>
          </a:xfrm>
          <a:prstGeom prst="rect">
            <a:avLst/>
          </a:prstGeom>
          <a:noFill/>
        </p:spPr>
      </p:pic>
      <p:sp>
        <p:nvSpPr>
          <p:cNvPr id="3" name="Content Placeholder 2"/>
          <p:cNvSpPr>
            <a:spLocks noGrp="1"/>
          </p:cNvSpPr>
          <p:nvPr>
            <p:ph idx="1"/>
          </p:nvPr>
        </p:nvSpPr>
        <p:spPr>
          <a:xfrm>
            <a:off x="457200" y="609600"/>
            <a:ext cx="8229600" cy="4525963"/>
          </a:xfrm>
        </p:spPr>
        <p:txBody>
          <a:bodyPr>
            <a:noAutofit/>
          </a:bodyPr>
          <a:lstStyle/>
          <a:p>
            <a:pPr>
              <a:buNone/>
            </a:pPr>
            <a:r>
              <a:rPr lang="en-US" b="1" dirty="0" smtClean="0">
                <a:solidFill>
                  <a:schemeClr val="bg1"/>
                </a:solidFill>
                <a:latin typeface="Arial" pitchFamily="34" charset="0"/>
                <a:cs typeface="Arial" pitchFamily="34" charset="0"/>
              </a:rPr>
              <a:t>“…[on YouTube] you can see people writing out the solutions themselves or doing the working out so you follow it step by step and you can see exactly where you go wrong.” </a:t>
            </a:r>
          </a:p>
          <a:p>
            <a:pPr>
              <a:buNone/>
            </a:pPr>
            <a:endParaRPr lang="en-US" b="1" dirty="0" smtClean="0">
              <a:solidFill>
                <a:schemeClr val="bg1"/>
              </a:solidFill>
              <a:latin typeface="Arial" pitchFamily="34" charset="0"/>
              <a:cs typeface="Arial" pitchFamily="34" charset="0"/>
            </a:endParaRPr>
          </a:p>
          <a:p>
            <a:pPr algn="r">
              <a:buNone/>
            </a:pPr>
            <a:r>
              <a:rPr lang="en-US" sz="1800" b="1" dirty="0" smtClean="0">
                <a:solidFill>
                  <a:schemeClr val="bg1"/>
                </a:solidFill>
                <a:latin typeface="Arial" pitchFamily="34" charset="0"/>
                <a:cs typeface="Arial" pitchFamily="34" charset="0"/>
              </a:rPr>
              <a:t>(</a:t>
            </a:r>
            <a:r>
              <a:rPr lang="en-US" sz="1800" b="1" i="1" dirty="0" smtClean="0">
                <a:solidFill>
                  <a:schemeClr val="bg1"/>
                </a:solidFill>
                <a:latin typeface="Arial" pitchFamily="34" charset="0"/>
                <a:cs typeface="Arial" pitchFamily="34" charset="0"/>
              </a:rPr>
              <a:t>Digital Visitors and Residents</a:t>
            </a:r>
            <a:r>
              <a:rPr lang="en-US" sz="1800" b="1" dirty="0" smtClean="0">
                <a:solidFill>
                  <a:schemeClr val="bg1"/>
                </a:solidFill>
                <a:latin typeface="Arial" pitchFamily="34" charset="0"/>
                <a:cs typeface="Arial" pitchFamily="34" charset="0"/>
              </a:rPr>
              <a:t>, UKU12, Female, Age 21, Physics) </a:t>
            </a:r>
            <a:endParaRPr lang="en-US" sz="1800" b="1" dirty="0">
              <a:solidFill>
                <a:schemeClr val="bg1"/>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chor="t">
            <a:noAutofit/>
          </a:bodyPr>
          <a:lstStyle/>
          <a:p>
            <a:r>
              <a:rPr lang="en-US" sz="3600" dirty="0" smtClean="0"/>
              <a:t>Motivation and Educational Stages</a:t>
            </a:r>
            <a:endParaRPr lang="en-US" sz="3600" dirty="0"/>
          </a:p>
        </p:txBody>
      </p:sp>
      <p:graphicFrame>
        <p:nvGraphicFramePr>
          <p:cNvPr id="5" name="Chart 4"/>
          <p:cNvGraphicFramePr/>
          <p:nvPr/>
        </p:nvGraphicFramePr>
        <p:xfrm>
          <a:off x="228600" y="990600"/>
          <a:ext cx="8610600" cy="51816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hoode\Downloads\large_2315233844.jpg"/>
          <p:cNvPicPr>
            <a:picLocks noChangeAspect="1" noChangeArrowheads="1"/>
          </p:cNvPicPr>
          <p:nvPr/>
        </p:nvPicPr>
        <p:blipFill>
          <a:blip r:embed="rId3" cstate="print">
            <a:duotone>
              <a:prstClr val="black"/>
              <a:schemeClr val="tx2">
                <a:tint val="45000"/>
                <a:satMod val="400000"/>
              </a:schemeClr>
            </a:duotone>
            <a:lum contrast="-10000"/>
          </a:blip>
          <a:srcRect r="17241"/>
          <a:stretch>
            <a:fillRect/>
          </a:stretch>
        </p:blipFill>
        <p:spPr bwMode="auto">
          <a:xfrm>
            <a:off x="0" y="-1"/>
            <a:ext cx="9144000" cy="6862465"/>
          </a:xfrm>
          <a:prstGeom prst="rect">
            <a:avLst/>
          </a:prstGeom>
          <a:noFill/>
        </p:spPr>
      </p:pic>
      <p:sp>
        <p:nvSpPr>
          <p:cNvPr id="5" name="Content Placeholder 2"/>
          <p:cNvSpPr txBox="1">
            <a:spLocks/>
          </p:cNvSpPr>
          <p:nvPr/>
        </p:nvSpPr>
        <p:spPr>
          <a:xfrm>
            <a:off x="0" y="762000"/>
            <a:ext cx="9144000" cy="5334000"/>
          </a:xfrm>
          <a:prstGeom prst="rect">
            <a:avLst/>
          </a:prstGeom>
          <a:ln>
            <a:noFill/>
          </a:ln>
        </p:spPr>
        <p:txBody>
          <a:bodyPr vert="horz" lIns="91440" tIns="45720" rIns="91440" bIns="45720" rtlCol="0">
            <a:noAutofit/>
          </a:bodyPr>
          <a:lstStyle/>
          <a:p>
            <a:pPr marR="0" lvl="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smtClean="0">
                <a:ln>
                  <a:noFill/>
                </a:ln>
                <a:solidFill>
                  <a:schemeClr val="bg1"/>
                </a:solidFill>
                <a:effectLst/>
                <a:uLnTx/>
                <a:uFillTx/>
                <a:latin typeface="Arial" pitchFamily="34" charset="0"/>
                <a:ea typeface="Open Sans" pitchFamily="34" charset="0"/>
                <a:cs typeface="Arial" pitchFamily="34" charset="0"/>
              </a:rPr>
              <a:t>“Last semester I was writing a paper on Brazil and there was a book in the library that I just did not want to leave my house to go to. It is a 50 minute drive, I didn’t want to do that, but I was writing my paper and so I used Google books instead and really they only had a section of the book available but that was the section I used. So, you know, doing that instead of coming here physically and going to get the whole book. And it saved time, it saved gas, I got what I needed and it wasn’t a big deal.”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sz="2400" b="1" dirty="0" smtClean="0">
              <a:solidFill>
                <a:schemeClr val="bg1"/>
              </a:solidFill>
              <a:latin typeface="Arial" pitchFamily="34" charset="0"/>
              <a:ea typeface="Open Sans" pitchFamily="34" charset="0"/>
              <a:cs typeface="Arial" pitchFamily="34" charset="0"/>
            </a:endParaRPr>
          </a:p>
          <a:p>
            <a:pPr marL="342900" marR="0" lvl="0" indent="-34290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b="1" i="0" u="none" strike="noStrike" kern="1200" cap="none" spc="0" normalizeH="0" baseline="0" noProof="0" dirty="0" smtClean="0">
                <a:ln>
                  <a:noFill/>
                </a:ln>
                <a:solidFill>
                  <a:schemeClr val="bg1"/>
                </a:solidFill>
                <a:effectLst/>
                <a:uLnTx/>
                <a:uFillTx/>
                <a:latin typeface="Arial" pitchFamily="34" charset="0"/>
                <a:ea typeface="Open Sans" pitchFamily="34" charset="0"/>
                <a:cs typeface="Arial" pitchFamily="34" charset="0"/>
              </a:rPr>
              <a:t>(</a:t>
            </a:r>
            <a:r>
              <a:rPr kumimoji="0" lang="en-US" b="1" i="1" u="none" strike="noStrike" kern="1200" cap="none" spc="0" normalizeH="0" baseline="0" noProof="0" dirty="0" smtClean="0">
                <a:ln>
                  <a:noFill/>
                </a:ln>
                <a:solidFill>
                  <a:schemeClr val="bg1"/>
                </a:solidFill>
                <a:effectLst/>
                <a:uLnTx/>
                <a:uFillTx/>
                <a:latin typeface="Arial" pitchFamily="34" charset="0"/>
                <a:ea typeface="Open Sans" pitchFamily="34" charset="0"/>
                <a:cs typeface="Arial" pitchFamily="34" charset="0"/>
              </a:rPr>
              <a:t>Digital Visitors and Residents</a:t>
            </a:r>
            <a:r>
              <a:rPr kumimoji="0" lang="en-US" b="1" i="0" u="none" strike="noStrike" kern="1200" cap="none" spc="0" normalizeH="0" baseline="0" noProof="0" dirty="0" smtClean="0">
                <a:ln>
                  <a:noFill/>
                </a:ln>
                <a:solidFill>
                  <a:schemeClr val="bg1"/>
                </a:solidFill>
                <a:effectLst/>
                <a:uLnTx/>
                <a:uFillTx/>
                <a:latin typeface="Arial" pitchFamily="34" charset="0"/>
                <a:ea typeface="Open Sans" pitchFamily="34" charset="0"/>
                <a:cs typeface="Arial" pitchFamily="34" charset="0"/>
              </a:rPr>
              <a:t>, USG4, Female, Age 23, Latin/American Studies)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400" b="1" i="0" u="none" strike="noStrike" kern="1200" cap="none" spc="0" normalizeH="0" baseline="0" noProof="0" dirty="0">
              <a:ln>
                <a:noFill/>
              </a:ln>
              <a:solidFill>
                <a:schemeClr val="bg1"/>
              </a:solidFill>
              <a:effectLst/>
              <a:uLnTx/>
              <a:uFillTx/>
              <a:latin typeface="Arial" pitchFamily="34" charset="0"/>
              <a:ea typeface="Open Sans"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hoode\Downloads\large_6812481635.jpg"/>
          <p:cNvPicPr>
            <a:picLocks noChangeAspect="1" noChangeArrowheads="1"/>
          </p:cNvPicPr>
          <p:nvPr/>
        </p:nvPicPr>
        <p:blipFill>
          <a:blip r:embed="rId3" cstate="print">
            <a:duotone>
              <a:prstClr val="black"/>
              <a:schemeClr val="tx2">
                <a:tint val="45000"/>
                <a:satMod val="400000"/>
              </a:schemeClr>
            </a:duotone>
            <a:lum bright="-30000" contrast="-30000"/>
          </a:blip>
          <a:srcRect/>
          <a:stretch>
            <a:fillRect/>
          </a:stretch>
        </p:blipFill>
        <p:spPr bwMode="auto">
          <a:xfrm>
            <a:off x="0" y="0"/>
            <a:ext cx="9144000" cy="6858000"/>
          </a:xfrm>
          <a:prstGeom prst="rect">
            <a:avLst/>
          </a:prstGeom>
          <a:noFill/>
        </p:spPr>
      </p:pic>
      <p:sp>
        <p:nvSpPr>
          <p:cNvPr id="5" name="Content Placeholder 2"/>
          <p:cNvSpPr txBox="1">
            <a:spLocks/>
          </p:cNvSpPr>
          <p:nvPr/>
        </p:nvSpPr>
        <p:spPr>
          <a:xfrm>
            <a:off x="0" y="1752600"/>
            <a:ext cx="9144000" cy="4800600"/>
          </a:xfrm>
          <a:prstGeom prst="rect">
            <a:avLst/>
          </a:prstGeom>
          <a:ln>
            <a:noFill/>
          </a:ln>
        </p:spPr>
        <p:txBody>
          <a:bodyPr vert="horz" lIns="91440" tIns="45720" rIns="91440" bIns="45720" rtlCol="0">
            <a:noAutofit/>
          </a:bodyPr>
          <a:lstStyle/>
          <a:p>
            <a:pPr marR="0" lvl="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1" i="0" u="none" strike="noStrike" kern="1200" cap="none" spc="0" normalizeH="0" baseline="0" noProof="0" dirty="0" smtClean="0">
                <a:ln>
                  <a:noFill/>
                </a:ln>
                <a:solidFill>
                  <a:schemeClr val="bg1"/>
                </a:solidFill>
                <a:effectLst/>
                <a:uLnTx/>
                <a:uFillTx/>
                <a:latin typeface="Arial" pitchFamily="34" charset="0"/>
                <a:ea typeface="Open Sans" pitchFamily="34" charset="0"/>
                <a:cs typeface="Arial" pitchFamily="34" charset="0"/>
              </a:rPr>
              <a:t>“Ironically, I have a paper calendar. I do this because I find it very useful to actually have to write rather than type out the things that I have to do. I don’t have an online calendar in any form because I find that if I write something physically down on a piece of paper, I’m more likely to remember it.”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800" b="1" i="0" u="none" strike="noStrike" kern="1200" cap="none" spc="0" normalizeH="0" baseline="0" noProof="0" dirty="0" smtClean="0">
              <a:ln>
                <a:noFill/>
              </a:ln>
              <a:solidFill>
                <a:schemeClr val="bg1"/>
              </a:solidFill>
              <a:effectLst/>
              <a:uLnTx/>
              <a:uFillTx/>
              <a:latin typeface="Arial" pitchFamily="34" charset="0"/>
              <a:ea typeface="Open Sans" pitchFamily="34" charset="0"/>
              <a:cs typeface="Arial" pitchFamily="34" charset="0"/>
            </a:endParaRPr>
          </a:p>
          <a:p>
            <a:pPr marL="342900" marR="0" lvl="0" indent="-34290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b="1" i="0" u="none" strike="noStrike" kern="1200" cap="none" spc="0" normalizeH="0" baseline="0" noProof="0" dirty="0" smtClean="0">
                <a:ln>
                  <a:noFill/>
                </a:ln>
                <a:solidFill>
                  <a:schemeClr val="bg1"/>
                </a:solidFill>
                <a:effectLst/>
                <a:uLnTx/>
                <a:uFillTx/>
                <a:latin typeface="Arial" pitchFamily="34" charset="0"/>
                <a:ea typeface="Open Sans" pitchFamily="34" charset="0"/>
                <a:cs typeface="Arial" pitchFamily="34" charset="0"/>
              </a:rPr>
              <a:t>(</a:t>
            </a:r>
            <a:r>
              <a:rPr kumimoji="0" lang="en-US" b="1" i="1" u="none" strike="noStrike" kern="1200" cap="none" spc="0" normalizeH="0" baseline="0" noProof="0" dirty="0" smtClean="0">
                <a:ln>
                  <a:noFill/>
                </a:ln>
                <a:solidFill>
                  <a:schemeClr val="bg1"/>
                </a:solidFill>
                <a:effectLst/>
                <a:uLnTx/>
                <a:uFillTx/>
                <a:latin typeface="Arial" pitchFamily="34" charset="0"/>
                <a:ea typeface="Open Sans" pitchFamily="34" charset="0"/>
                <a:cs typeface="Arial" pitchFamily="34" charset="0"/>
              </a:rPr>
              <a:t>Digital Visitors and Residents</a:t>
            </a:r>
            <a:r>
              <a:rPr kumimoji="0" lang="en-US" b="1" i="0" u="none" strike="noStrike" kern="1200" cap="none" spc="0" normalizeH="0" baseline="0" noProof="0" dirty="0" smtClean="0">
                <a:ln>
                  <a:noFill/>
                </a:ln>
                <a:solidFill>
                  <a:schemeClr val="bg1"/>
                </a:solidFill>
                <a:effectLst/>
                <a:uLnTx/>
                <a:uFillTx/>
                <a:latin typeface="Arial" pitchFamily="34" charset="0"/>
                <a:ea typeface="Open Sans" pitchFamily="34" charset="0"/>
                <a:cs typeface="Arial" pitchFamily="34" charset="0"/>
              </a:rPr>
              <a:t>, UKG2, Female, Age 22, Learning and Technology)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800" b="1" i="0" u="none" strike="noStrike" kern="1200" cap="none" spc="0" normalizeH="0" baseline="0" noProof="0" dirty="0">
              <a:ln>
                <a:noFill/>
              </a:ln>
              <a:solidFill>
                <a:schemeClr val="bg1"/>
              </a:solidFill>
              <a:effectLst/>
              <a:uLnTx/>
              <a:uFillTx/>
              <a:latin typeface="Arial" pitchFamily="34" charset="0"/>
              <a:ea typeface="Open Sans"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pPr>
              <a:buNone/>
            </a:pPr>
            <a:r>
              <a:rPr lang="en-US" dirty="0" smtClean="0"/>
              <a:t>Additional Organization quotes</a:t>
            </a:r>
            <a:endParaRPr lang="en-US" dirty="0"/>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hoode\Downloads\large_6799330916.jpg"/>
          <p:cNvPicPr>
            <a:picLocks noChangeAspect="1" noChangeArrowheads="1"/>
          </p:cNvPicPr>
          <p:nvPr/>
        </p:nvPicPr>
        <p:blipFill>
          <a:blip r:embed="rId3" cstate="print">
            <a:lum contrast="-30000"/>
          </a:blip>
          <a:srcRect l="8889" b="14562"/>
          <a:stretch>
            <a:fillRect/>
          </a:stretch>
        </p:blipFill>
        <p:spPr bwMode="auto">
          <a:xfrm>
            <a:off x="0" y="0"/>
            <a:ext cx="9144000" cy="6858000"/>
          </a:xfrm>
          <a:prstGeom prst="rect">
            <a:avLst/>
          </a:prstGeom>
          <a:noFill/>
        </p:spPr>
      </p:pic>
      <p:sp>
        <p:nvSpPr>
          <p:cNvPr id="4" name="TextBox 3"/>
          <p:cNvSpPr txBox="1"/>
          <p:nvPr/>
        </p:nvSpPr>
        <p:spPr>
          <a:xfrm>
            <a:off x="0" y="3810001"/>
            <a:ext cx="9144000" cy="2462213"/>
          </a:xfrm>
          <a:prstGeom prst="rect">
            <a:avLst/>
          </a:prstGeom>
          <a:noFill/>
        </p:spPr>
        <p:txBody>
          <a:bodyPr wrap="square" rtlCol="0">
            <a:noAutofit/>
          </a:bodyPr>
          <a:lstStyle/>
          <a:p>
            <a:pPr algn="ctr"/>
            <a:r>
              <a:rPr lang="en-GB" sz="2800" b="1" dirty="0" smtClean="0">
                <a:solidFill>
                  <a:schemeClr val="bg1"/>
                </a:solidFill>
                <a:latin typeface="Arial" pitchFamily="34" charset="0"/>
                <a:cs typeface="Arial" pitchFamily="34" charset="0"/>
              </a:rPr>
              <a:t>“I use </a:t>
            </a:r>
            <a:r>
              <a:rPr lang="en-GB" sz="2800" b="1" dirty="0" err="1" smtClean="0">
                <a:solidFill>
                  <a:schemeClr val="bg1"/>
                </a:solidFill>
                <a:latin typeface="Arial" pitchFamily="34" charset="0"/>
                <a:cs typeface="Arial" pitchFamily="34" charset="0"/>
              </a:rPr>
              <a:t>Facebook</a:t>
            </a:r>
            <a:r>
              <a:rPr lang="en-GB" sz="2800" b="1" dirty="0" smtClean="0">
                <a:solidFill>
                  <a:schemeClr val="bg1"/>
                </a:solidFill>
                <a:latin typeface="Arial" pitchFamily="34" charset="0"/>
                <a:cs typeface="Arial" pitchFamily="34" charset="0"/>
              </a:rPr>
              <a:t> for organizing my life basically, with friends and stuff. ...I also use that in education to talk to my friends about an equation, the things I don't understand and it works quite well.”</a:t>
            </a:r>
          </a:p>
          <a:p>
            <a:pPr algn="ctr"/>
            <a:r>
              <a:rPr lang="en-GB" sz="2400" b="1" dirty="0" smtClean="0">
                <a:solidFill>
                  <a:schemeClr val="bg1"/>
                </a:solidFill>
                <a:latin typeface="Arial" pitchFamily="34" charset="0"/>
                <a:cs typeface="Arial" pitchFamily="34" charset="0"/>
              </a:rPr>
              <a:t> </a:t>
            </a:r>
          </a:p>
          <a:p>
            <a:pPr algn="r"/>
            <a:r>
              <a:rPr lang="en-GB" b="1" dirty="0" smtClean="0">
                <a:solidFill>
                  <a:schemeClr val="bg1"/>
                </a:solidFill>
                <a:latin typeface="Arial" pitchFamily="34" charset="0"/>
                <a:cs typeface="Arial" pitchFamily="34" charset="0"/>
              </a:rPr>
              <a:t>(</a:t>
            </a:r>
            <a:r>
              <a:rPr lang="en-GB" b="1" i="1" dirty="0" smtClean="0">
                <a:solidFill>
                  <a:schemeClr val="bg1"/>
                </a:solidFill>
                <a:latin typeface="Arial" pitchFamily="34" charset="0"/>
                <a:cs typeface="Arial" pitchFamily="34" charset="0"/>
              </a:rPr>
              <a:t>Digital Visitors and Residents, </a:t>
            </a:r>
            <a:r>
              <a:rPr lang="en-GB" b="1" dirty="0" smtClean="0">
                <a:solidFill>
                  <a:schemeClr val="bg1"/>
                </a:solidFill>
                <a:latin typeface="Arial" pitchFamily="34" charset="0"/>
                <a:cs typeface="Arial" pitchFamily="34" charset="0"/>
              </a:rPr>
              <a:t>2UKS2, Male, Age 18, Secondary School Student)</a:t>
            </a:r>
            <a:endParaRPr lang="en-US" dirty="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715962"/>
          </a:xfrm>
        </p:spPr>
        <p:txBody>
          <a:bodyPr anchor="t">
            <a:noAutofit/>
          </a:bodyPr>
          <a:lstStyle/>
          <a:p>
            <a:r>
              <a:rPr lang="en-US" sz="3600" dirty="0" smtClean="0"/>
              <a:t>What Can We Change?</a:t>
            </a:r>
            <a:endParaRPr lang="en-US" sz="3600" dirty="0"/>
          </a:p>
        </p:txBody>
      </p:sp>
      <p:sp>
        <p:nvSpPr>
          <p:cNvPr id="2" name="Content Placeholder 1"/>
          <p:cNvSpPr>
            <a:spLocks noGrp="1"/>
          </p:cNvSpPr>
          <p:nvPr>
            <p:ph idx="1"/>
          </p:nvPr>
        </p:nvSpPr>
        <p:spPr>
          <a:xfrm>
            <a:off x="381000" y="1143000"/>
            <a:ext cx="4724400" cy="5135563"/>
          </a:xfrm>
        </p:spPr>
        <p:txBody>
          <a:bodyPr>
            <a:noAutofit/>
          </a:bodyPr>
          <a:lstStyle/>
          <a:p>
            <a:r>
              <a:rPr lang="en-US" sz="2400" b="1" dirty="0" smtClean="0">
                <a:latin typeface="Arial" pitchFamily="34" charset="0"/>
                <a:cs typeface="Arial" pitchFamily="34" charset="0"/>
              </a:rPr>
              <a:t>Improved OPACs</a:t>
            </a:r>
          </a:p>
          <a:p>
            <a:pPr lvl="1">
              <a:buFont typeface="Arial" pitchFamily="34" charset="0"/>
              <a:buChar char="•"/>
            </a:pPr>
            <a:r>
              <a:rPr lang="en-US" b="1" dirty="0" smtClean="0">
                <a:latin typeface="Arial" pitchFamily="34" charset="0"/>
                <a:cs typeface="Arial" pitchFamily="34" charset="0"/>
              </a:rPr>
              <a:t>Community as content</a:t>
            </a:r>
          </a:p>
          <a:p>
            <a:r>
              <a:rPr lang="en-US" sz="2400" b="1" dirty="0" smtClean="0">
                <a:latin typeface="Arial" pitchFamily="34" charset="0"/>
                <a:cs typeface="Arial" pitchFamily="34" charset="0"/>
              </a:rPr>
              <a:t>Full text, online accessible</a:t>
            </a:r>
          </a:p>
          <a:p>
            <a:r>
              <a:rPr lang="en-US" sz="2400" b="1" dirty="0" smtClean="0">
                <a:latin typeface="Arial" pitchFamily="34" charset="0"/>
                <a:cs typeface="Arial" pitchFamily="34" charset="0"/>
              </a:rPr>
              <a:t>Seamless discovery to delivery</a:t>
            </a:r>
          </a:p>
          <a:p>
            <a:pPr lvl="1">
              <a:buFont typeface="Arial" pitchFamily="34" charset="0"/>
              <a:buChar char="•"/>
            </a:pPr>
            <a:r>
              <a:rPr lang="en-US" b="1" dirty="0" smtClean="0">
                <a:latin typeface="Arial" pitchFamily="34" charset="0"/>
                <a:cs typeface="Arial" pitchFamily="34" charset="0"/>
              </a:rPr>
              <a:t>Access more important than discovery</a:t>
            </a:r>
          </a:p>
          <a:p>
            <a:pPr lvl="1">
              <a:buFont typeface="Arial" pitchFamily="34" charset="0"/>
              <a:buChar char="•"/>
            </a:pPr>
            <a:r>
              <a:rPr lang="en-US" b="1" dirty="0" smtClean="0">
                <a:latin typeface="Arial" pitchFamily="34" charset="0"/>
                <a:cs typeface="Arial" pitchFamily="34" charset="0"/>
              </a:rPr>
              <a:t>Mobile access</a:t>
            </a:r>
          </a:p>
          <a:p>
            <a:r>
              <a:rPr lang="en-US" sz="2400" b="1" dirty="0" smtClean="0">
                <a:latin typeface="Arial" pitchFamily="34" charset="0"/>
                <a:cs typeface="Arial" pitchFamily="34" charset="0"/>
              </a:rPr>
              <a:t>Presence in social networks</a:t>
            </a:r>
          </a:p>
          <a:p>
            <a:pPr lvl="1">
              <a:buFont typeface="Arial" pitchFamily="34" charset="0"/>
              <a:buChar char="•"/>
            </a:pPr>
            <a:r>
              <a:rPr lang="en-US" b="1" dirty="0" err="1" smtClean="0">
                <a:latin typeface="Arial" pitchFamily="34" charset="0"/>
                <a:cs typeface="Arial" pitchFamily="34" charset="0"/>
              </a:rPr>
              <a:t>Facebook</a:t>
            </a:r>
            <a:endParaRPr lang="en-US" b="1" dirty="0" smtClean="0">
              <a:latin typeface="Arial" pitchFamily="34" charset="0"/>
              <a:cs typeface="Arial" pitchFamily="34" charset="0"/>
            </a:endParaRPr>
          </a:p>
          <a:p>
            <a:pPr lvl="1">
              <a:buFont typeface="Arial" pitchFamily="34" charset="0"/>
              <a:buChar char="•"/>
            </a:pPr>
            <a:r>
              <a:rPr lang="en-US" b="1" dirty="0" smtClean="0">
                <a:latin typeface="Arial" pitchFamily="34" charset="0"/>
                <a:cs typeface="Arial" pitchFamily="34" charset="0"/>
              </a:rPr>
              <a:t>Twitter</a:t>
            </a:r>
          </a:p>
          <a:p>
            <a:pPr lvl="1"/>
            <a:endParaRPr lang="en-US" b="1" dirty="0" smtClean="0">
              <a:latin typeface="Arial" pitchFamily="34" charset="0"/>
              <a:cs typeface="Arial" pitchFamily="34" charset="0"/>
            </a:endParaRPr>
          </a:p>
          <a:p>
            <a:pPr>
              <a:buNone/>
            </a:pPr>
            <a:endParaRPr lang="en-US" sz="2400" dirty="0">
              <a:latin typeface="Arial" pitchFamily="34" charset="0"/>
              <a:cs typeface="Arial" pitchFamily="34" charset="0"/>
            </a:endParaRPr>
          </a:p>
        </p:txBody>
      </p:sp>
      <p:sp>
        <p:nvSpPr>
          <p:cNvPr id="1029" name="AutoShape 5" descr="https://photos-2.dropbox.com/t/0/AAC7OOCZZ6pFLMvnOr85SycA70aUmL1lWzx1V89wozlHvw/12/56584622/jpeg/32x32/3/_/1/2/Raleigh-20130607-00032.jpg/SmlcE6agmyn_VshsYfjRalWKatHmH3Fd-2520HGjlT8?size=1280x96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26" name="Picture 2" descr="C:\Users\hoode\Downloads\large_7005162079.jpg"/>
          <p:cNvPicPr>
            <a:picLocks noChangeAspect="1" noChangeArrowheads="1"/>
          </p:cNvPicPr>
          <p:nvPr/>
        </p:nvPicPr>
        <p:blipFill>
          <a:blip r:embed="rId3" cstate="print"/>
          <a:srcRect l="10843" r="32776"/>
          <a:stretch>
            <a:fillRect/>
          </a:stretch>
        </p:blipFill>
        <p:spPr bwMode="auto">
          <a:xfrm>
            <a:off x="5181600" y="1295400"/>
            <a:ext cx="3962400" cy="479732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chor="t">
            <a:noAutofit/>
          </a:bodyPr>
          <a:lstStyle/>
          <a:p>
            <a:pPr lvl="0"/>
            <a:r>
              <a:rPr lang="en-US" sz="3600" dirty="0" smtClean="0">
                <a:cs typeface="Georgia"/>
              </a:rPr>
              <a:t>Community is Content</a:t>
            </a:r>
            <a:endParaRPr lang="en-US" sz="3600" dirty="0"/>
          </a:p>
        </p:txBody>
      </p:sp>
      <p:sp>
        <p:nvSpPr>
          <p:cNvPr id="2" name="Content Placeholder 1"/>
          <p:cNvSpPr>
            <a:spLocks noGrp="1"/>
          </p:cNvSpPr>
          <p:nvPr>
            <p:ph idx="1"/>
          </p:nvPr>
        </p:nvSpPr>
        <p:spPr/>
        <p:txBody>
          <a:bodyPr>
            <a:noAutofit/>
          </a:bodyPr>
          <a:lstStyle/>
          <a:p>
            <a:r>
              <a:rPr lang="en-US" sz="2400" b="1" dirty="0" smtClean="0">
                <a:latin typeface="Arial" pitchFamily="34" charset="0"/>
                <a:cs typeface="Arial" pitchFamily="34" charset="0"/>
              </a:rPr>
              <a:t>Social networks formed around social objects</a:t>
            </a:r>
          </a:p>
          <a:p>
            <a:pPr lvl="1">
              <a:buFont typeface="Arial" pitchFamily="34" charset="0"/>
              <a:buChar char="•"/>
            </a:pPr>
            <a:r>
              <a:rPr lang="en-US" b="1" dirty="0" smtClean="0">
                <a:latin typeface="Arial" pitchFamily="34" charset="0"/>
                <a:cs typeface="Arial" pitchFamily="34" charset="0"/>
              </a:rPr>
              <a:t>Music, photos, videos, links</a:t>
            </a:r>
          </a:p>
          <a:p>
            <a:pPr lvl="1">
              <a:buFont typeface="Arial" pitchFamily="34" charset="0"/>
              <a:buChar char="•"/>
            </a:pPr>
            <a:r>
              <a:rPr lang="en-US" b="1" dirty="0" smtClean="0">
                <a:latin typeface="Arial" pitchFamily="34" charset="0"/>
                <a:cs typeface="Arial" pitchFamily="34" charset="0"/>
              </a:rPr>
              <a:t>Reviewing</a:t>
            </a:r>
          </a:p>
          <a:p>
            <a:pPr lvl="1">
              <a:buFont typeface="Arial" pitchFamily="34" charset="0"/>
              <a:buChar char="•"/>
            </a:pPr>
            <a:r>
              <a:rPr lang="en-US" b="1" dirty="0" smtClean="0">
                <a:latin typeface="Arial" pitchFamily="34" charset="0"/>
                <a:cs typeface="Arial" pitchFamily="34" charset="0"/>
              </a:rPr>
              <a:t>Tagging</a:t>
            </a:r>
          </a:p>
          <a:p>
            <a:pPr lvl="1">
              <a:buFont typeface="Arial" pitchFamily="34" charset="0"/>
              <a:buChar char="•"/>
            </a:pPr>
            <a:r>
              <a:rPr lang="en-US" b="1" dirty="0" smtClean="0">
                <a:latin typeface="Arial" pitchFamily="34" charset="0"/>
                <a:cs typeface="Arial" pitchFamily="34" charset="0"/>
              </a:rPr>
              <a:t>Commenting</a:t>
            </a:r>
          </a:p>
          <a:p>
            <a:pPr lvl="1">
              <a:buFont typeface="Arial" pitchFamily="34" charset="0"/>
              <a:buChar char="•"/>
            </a:pPr>
            <a:r>
              <a:rPr lang="en-US" b="1" dirty="0" smtClean="0">
                <a:latin typeface="Arial" pitchFamily="34" charset="0"/>
                <a:cs typeface="Arial" pitchFamily="34" charset="0"/>
              </a:rPr>
              <a:t>Rating</a:t>
            </a:r>
          </a:p>
          <a:p>
            <a:r>
              <a:rPr lang="en-US" sz="2400" b="1" dirty="0" smtClean="0">
                <a:latin typeface="Arial" pitchFamily="34" charset="0"/>
                <a:cs typeface="Arial" pitchFamily="34" charset="0"/>
              </a:rPr>
              <a:t>Refines interaction with resources</a:t>
            </a:r>
          </a:p>
        </p:txBody>
      </p:sp>
      <p:sp>
        <p:nvSpPr>
          <p:cNvPr id="6" name="Rectangle 5"/>
          <p:cNvSpPr/>
          <p:nvPr/>
        </p:nvSpPr>
        <p:spPr>
          <a:xfrm>
            <a:off x="7560425" y="6400800"/>
            <a:ext cx="1583575" cy="307777"/>
          </a:xfrm>
          <a:prstGeom prst="rect">
            <a:avLst/>
          </a:prstGeom>
        </p:spPr>
        <p:txBody>
          <a:bodyPr wrap="none">
            <a:spAutoFit/>
          </a:bodyPr>
          <a:lstStyle/>
          <a:p>
            <a:r>
              <a:rPr lang="en-US" sz="1400" dirty="0" smtClean="0">
                <a:latin typeface="Arial" pitchFamily="34" charset="0"/>
                <a:cs typeface="Arial" pitchFamily="34" charset="0"/>
              </a:rPr>
              <a:t>(Dempsey, 2012)</a:t>
            </a:r>
            <a:endParaRPr lang="en-US" sz="1400" dirty="0">
              <a:latin typeface="Arial" pitchFamily="34" charset="0"/>
              <a:cs typeface="Arial" pitchFamily="34" charset="0"/>
            </a:endParaRPr>
          </a:p>
        </p:txBody>
      </p:sp>
      <p:pic>
        <p:nvPicPr>
          <p:cNvPr id="2050" name="Picture 2" descr="C:\Users\hoode\Downloads\origin_4347962723.jpg"/>
          <p:cNvPicPr>
            <a:picLocks noChangeAspect="1" noChangeArrowheads="1"/>
          </p:cNvPicPr>
          <p:nvPr/>
        </p:nvPicPr>
        <p:blipFill>
          <a:blip r:embed="rId3" cstate="print"/>
          <a:srcRect l="10000" t="31748" r="17500" b="35960"/>
          <a:stretch>
            <a:fillRect/>
          </a:stretch>
        </p:blipFill>
        <p:spPr bwMode="auto">
          <a:xfrm>
            <a:off x="1676400" y="4724400"/>
            <a:ext cx="6629400" cy="1752600"/>
          </a:xfrm>
          <a:prstGeom prst="rect">
            <a:avLst/>
          </a:prstGeom>
          <a:noFill/>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t">
            <a:noAutofit/>
          </a:bodyPr>
          <a:lstStyle/>
          <a:p>
            <a:r>
              <a:rPr lang="en-US" sz="3600" dirty="0" smtClean="0"/>
              <a:t>What Can We Do?</a:t>
            </a:r>
            <a:endParaRPr lang="en-US" sz="3600" dirty="0"/>
          </a:p>
        </p:txBody>
      </p:sp>
      <p:sp>
        <p:nvSpPr>
          <p:cNvPr id="2" name="Content Placeholder 1"/>
          <p:cNvSpPr>
            <a:spLocks noGrp="1"/>
          </p:cNvSpPr>
          <p:nvPr>
            <p:ph idx="1"/>
          </p:nvPr>
        </p:nvSpPr>
        <p:spPr>
          <a:xfrm>
            <a:off x="457200" y="1143000"/>
            <a:ext cx="4419600" cy="4983163"/>
          </a:xfrm>
        </p:spPr>
        <p:txBody>
          <a:bodyPr>
            <a:noAutofit/>
          </a:bodyPr>
          <a:lstStyle/>
          <a:p>
            <a:r>
              <a:rPr lang="en-US" sz="2400" b="1" dirty="0" smtClean="0">
                <a:latin typeface="Arial" pitchFamily="34" charset="0"/>
                <a:cs typeface="Arial" pitchFamily="34" charset="0"/>
              </a:rPr>
              <a:t>Advertise resources, brand, &amp; value</a:t>
            </a:r>
          </a:p>
          <a:p>
            <a:r>
              <a:rPr lang="en-US" sz="2400" b="1" dirty="0" smtClean="0">
                <a:latin typeface="Arial" pitchFamily="34" charset="0"/>
                <a:cs typeface="Arial" pitchFamily="34" charset="0"/>
              </a:rPr>
              <a:t>Provide search help at time of need</a:t>
            </a:r>
          </a:p>
          <a:p>
            <a:pPr lvl="2"/>
            <a:r>
              <a:rPr lang="en-US" sz="2400" b="1" dirty="0" smtClean="0">
                <a:latin typeface="Arial" pitchFamily="34" charset="0"/>
                <a:cs typeface="Arial" pitchFamily="34" charset="0"/>
              </a:rPr>
              <a:t>Chat &amp; IM</a:t>
            </a:r>
          </a:p>
          <a:p>
            <a:pPr lvl="2"/>
            <a:r>
              <a:rPr lang="en-US" sz="2400" b="1" dirty="0" smtClean="0">
                <a:latin typeface="Arial" pitchFamily="34" charset="0"/>
                <a:cs typeface="Arial" pitchFamily="34" charset="0"/>
              </a:rPr>
              <a:t>Mobile technology</a:t>
            </a:r>
          </a:p>
          <a:p>
            <a:r>
              <a:rPr lang="en-US" sz="2400" b="1" dirty="0" smtClean="0">
                <a:latin typeface="Arial" pitchFamily="34" charset="0"/>
                <a:cs typeface="Arial" pitchFamily="34" charset="0"/>
              </a:rPr>
              <a:t>Design all of our systems with users in mind</a:t>
            </a:r>
          </a:p>
          <a:p>
            <a:pPr lvl="1">
              <a:buFont typeface="Arial" pitchFamily="34" charset="0"/>
              <a:buChar char="•"/>
            </a:pPr>
            <a:r>
              <a:rPr lang="en-US" sz="2400" b="1" dirty="0" smtClean="0">
                <a:latin typeface="Arial" pitchFamily="34" charset="0"/>
                <a:cs typeface="Arial" pitchFamily="34" charset="0"/>
              </a:rPr>
              <a:t>Familiar formats</a:t>
            </a:r>
          </a:p>
          <a:p>
            <a:r>
              <a:rPr lang="en-US" sz="2400" b="1" dirty="0" smtClean="0">
                <a:latin typeface="Arial" pitchFamily="34" charset="0"/>
                <a:cs typeface="Arial" pitchFamily="34" charset="0"/>
              </a:rPr>
              <a:t>Model services on popular services</a:t>
            </a:r>
          </a:p>
          <a:p>
            <a:endParaRPr lang="en-US" sz="2000" b="1" dirty="0" smtClean="0"/>
          </a:p>
        </p:txBody>
      </p:sp>
      <p:pic>
        <p:nvPicPr>
          <p:cNvPr id="3074" name="Picture 2" descr="C:\Users\hoode\Downloads\large_173718675.jpg"/>
          <p:cNvPicPr>
            <a:picLocks noChangeAspect="1" noChangeArrowheads="1"/>
          </p:cNvPicPr>
          <p:nvPr/>
        </p:nvPicPr>
        <p:blipFill>
          <a:blip r:embed="rId3" cstate="print"/>
          <a:srcRect/>
          <a:stretch>
            <a:fillRect/>
          </a:stretch>
        </p:blipFill>
        <p:spPr bwMode="auto">
          <a:xfrm>
            <a:off x="5247640" y="1066800"/>
            <a:ext cx="3896360" cy="520192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lum bright="-30000"/>
          </a:blip>
          <a:srcRect l="4757" b="10000"/>
          <a:stretch>
            <a:fillRect/>
          </a:stretch>
        </p:blipFill>
        <p:spPr bwMode="auto">
          <a:xfrm>
            <a:off x="0" y="0"/>
            <a:ext cx="9154012" cy="6172200"/>
          </a:xfrm>
          <a:prstGeom prst="rect">
            <a:avLst/>
          </a:prstGeom>
          <a:noFill/>
          <a:ln w="9525">
            <a:noFill/>
            <a:miter lim="800000"/>
            <a:headEnd/>
            <a:tailEnd/>
          </a:ln>
          <a:effectLst/>
        </p:spPr>
      </p:pic>
      <p:sp>
        <p:nvSpPr>
          <p:cNvPr id="6" name="Title 5"/>
          <p:cNvSpPr>
            <a:spLocks noGrp="1"/>
          </p:cNvSpPr>
          <p:nvPr>
            <p:ph type="title"/>
          </p:nvPr>
        </p:nvSpPr>
        <p:spPr>
          <a:xfrm>
            <a:off x="457200" y="274638"/>
            <a:ext cx="8229600" cy="792162"/>
          </a:xfrm>
        </p:spPr>
        <p:txBody>
          <a:bodyPr anchor="t">
            <a:noAutofit/>
          </a:bodyPr>
          <a:lstStyle/>
          <a:p>
            <a:r>
              <a:rPr lang="en-US" dirty="0" err="1" smtClean="0">
                <a:solidFill>
                  <a:schemeClr val="bg1"/>
                </a:solidFill>
              </a:rPr>
              <a:t>infoKit</a:t>
            </a:r>
            <a:r>
              <a:rPr lang="en-US" dirty="0" smtClean="0">
                <a:solidFill>
                  <a:schemeClr val="bg1"/>
                </a:solidFill>
              </a:rPr>
              <a:t/>
            </a:r>
            <a:br>
              <a:rPr lang="en-US" dirty="0" smtClean="0">
                <a:solidFill>
                  <a:schemeClr val="bg1"/>
                </a:solidFill>
              </a:rPr>
            </a:br>
            <a:endParaRPr lang="en-US" dirty="0"/>
          </a:p>
        </p:txBody>
      </p:sp>
      <p:sp>
        <p:nvSpPr>
          <p:cNvPr id="2" name="Content Placeholder 1"/>
          <p:cNvSpPr>
            <a:spLocks noGrp="1"/>
          </p:cNvSpPr>
          <p:nvPr>
            <p:ph idx="1"/>
          </p:nvPr>
        </p:nvSpPr>
        <p:spPr>
          <a:xfrm>
            <a:off x="381000" y="1143000"/>
            <a:ext cx="8229600" cy="4525963"/>
          </a:xfrm>
        </p:spPr>
        <p:txBody>
          <a:bodyPr>
            <a:normAutofit lnSpcReduction="10000"/>
          </a:bodyPr>
          <a:lstStyle/>
          <a:p>
            <a:pPr>
              <a:buNone/>
            </a:pPr>
            <a:r>
              <a:rPr lang="en-US" dirty="0" smtClean="0">
                <a:solidFill>
                  <a:schemeClr val="bg1"/>
                </a:solidFill>
              </a:rPr>
              <a:t>What is it?</a:t>
            </a:r>
          </a:p>
          <a:p>
            <a:r>
              <a:rPr lang="en-US" dirty="0" smtClean="0">
                <a:solidFill>
                  <a:schemeClr val="bg1"/>
                </a:solidFill>
              </a:rPr>
              <a:t>Contains advice on evaluating digital/online services within the broader context of traditional services. </a:t>
            </a:r>
          </a:p>
          <a:p>
            <a:pPr>
              <a:buNone/>
            </a:pPr>
            <a:r>
              <a:rPr lang="en-US" dirty="0" smtClean="0">
                <a:solidFill>
                  <a:schemeClr val="bg1"/>
                </a:solidFill>
              </a:rPr>
              <a:t>Why did we create it?</a:t>
            </a:r>
          </a:p>
          <a:p>
            <a:r>
              <a:rPr lang="en-US" dirty="0" smtClean="0">
                <a:solidFill>
                  <a:schemeClr val="bg1"/>
                </a:solidFill>
              </a:rPr>
              <a:t>To understand the contexts surrounding individual engagement with digital resources, spaces and tools. </a:t>
            </a:r>
          </a:p>
          <a:p>
            <a:pPr>
              <a:buNone/>
            </a:pPr>
            <a:r>
              <a:rPr lang="en-US" dirty="0" smtClean="0">
                <a:solidFill>
                  <a:schemeClr val="bg1"/>
                </a:solidFill>
              </a:rPr>
              <a:t>Who will use it?</a:t>
            </a:r>
          </a:p>
          <a:p>
            <a:r>
              <a:rPr lang="en-US" dirty="0" smtClean="0">
                <a:solidFill>
                  <a:schemeClr val="bg1"/>
                </a:solidFill>
              </a:rPr>
              <a:t>Librarians and information technology staff</a:t>
            </a:r>
            <a:endParaRPr lang="en-US" dirty="0">
              <a:solidFill>
                <a:schemeClr val="bg1"/>
              </a:solidFill>
            </a:endParaRPr>
          </a:p>
        </p:txBody>
      </p:sp>
      <p:sp>
        <p:nvSpPr>
          <p:cNvPr id="4" name="TextBox 3"/>
          <p:cNvSpPr txBox="1"/>
          <p:nvPr/>
        </p:nvSpPr>
        <p:spPr>
          <a:xfrm>
            <a:off x="4648200" y="5788223"/>
            <a:ext cx="4495800" cy="307777"/>
          </a:xfrm>
          <a:prstGeom prst="rect">
            <a:avLst/>
          </a:prstGeom>
          <a:noFill/>
        </p:spPr>
        <p:txBody>
          <a:bodyPr wrap="square" rtlCol="0">
            <a:spAutoFit/>
          </a:bodyPr>
          <a:lstStyle/>
          <a:p>
            <a:pPr algn="r"/>
            <a:r>
              <a:rPr lang="en-US" sz="1400" dirty="0" smtClean="0">
                <a:solidFill>
                  <a:schemeClr val="bg1"/>
                </a:solidFill>
                <a:latin typeface="Arial" pitchFamily="34" charset="0"/>
                <a:cs typeface="Arial" pitchFamily="34" charset="0"/>
              </a:rPr>
              <a:t>(White, Connaway, Lanclos, Hood, &amp; Vass, 2014)</a:t>
            </a:r>
            <a:endParaRPr lang="en-US" sz="1400" dirty="0">
              <a:solidFill>
                <a:schemeClr val="bg1"/>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Autofit/>
          </a:bodyPr>
          <a:lstStyle/>
          <a:p>
            <a:r>
              <a:rPr lang="en-US" sz="3600" dirty="0" smtClean="0"/>
              <a:t>Resident Mode</a:t>
            </a:r>
            <a:endParaRPr lang="en-US" sz="3600" dirty="0"/>
          </a:p>
        </p:txBody>
      </p:sp>
      <p:sp>
        <p:nvSpPr>
          <p:cNvPr id="3" name="Content Placeholder 2"/>
          <p:cNvSpPr>
            <a:spLocks noGrp="1"/>
          </p:cNvSpPr>
          <p:nvPr>
            <p:ph idx="1"/>
          </p:nvPr>
        </p:nvSpPr>
        <p:spPr>
          <a:xfrm>
            <a:off x="457200" y="1905000"/>
            <a:ext cx="4267200" cy="3916363"/>
          </a:xfrm>
        </p:spPr>
        <p:txBody>
          <a:bodyPr>
            <a:normAutofit/>
          </a:bodyPr>
          <a:lstStyle/>
          <a:p>
            <a:pPr>
              <a:buFont typeface="Arial" pitchFamily="34" charset="0"/>
              <a:buChar char="•"/>
            </a:pPr>
            <a:r>
              <a:rPr lang="en-US" sz="2400" b="1" dirty="0" smtClean="0">
                <a:latin typeface="Arial" pitchFamily="34" charset="0"/>
                <a:cs typeface="Arial" pitchFamily="34" charset="0"/>
              </a:rPr>
              <a:t>Visible and persistent online presence</a:t>
            </a:r>
          </a:p>
          <a:p>
            <a:pPr>
              <a:buFont typeface="Arial" pitchFamily="34" charset="0"/>
              <a:buChar char="•"/>
            </a:pPr>
            <a:r>
              <a:rPr lang="en-US" sz="2400" b="1" dirty="0" smtClean="0">
                <a:latin typeface="Arial" pitchFamily="34" charset="0"/>
                <a:cs typeface="Arial" pitchFamily="34" charset="0"/>
              </a:rPr>
              <a:t>Collaborative activity online</a:t>
            </a:r>
          </a:p>
          <a:p>
            <a:pPr>
              <a:buFont typeface="Arial" pitchFamily="34" charset="0"/>
              <a:buChar char="•"/>
            </a:pPr>
            <a:r>
              <a:rPr lang="en-US" sz="2400" b="1" dirty="0" smtClean="0">
                <a:latin typeface="Arial" pitchFamily="34" charset="0"/>
                <a:cs typeface="Arial" pitchFamily="34" charset="0"/>
              </a:rPr>
              <a:t>Contribute online</a:t>
            </a:r>
          </a:p>
          <a:p>
            <a:pPr>
              <a:buFont typeface="Arial" pitchFamily="34" charset="0"/>
              <a:buChar char="•"/>
            </a:pPr>
            <a:r>
              <a:rPr lang="en-US" sz="2400" b="1" dirty="0" smtClean="0">
                <a:latin typeface="Arial" pitchFamily="34" charset="0"/>
                <a:cs typeface="Arial" pitchFamily="34" charset="0"/>
              </a:rPr>
              <a:t>Internet is a place</a:t>
            </a:r>
          </a:p>
        </p:txBody>
      </p:sp>
      <p:pic>
        <p:nvPicPr>
          <p:cNvPr id="40961" name="Picture 1" descr="C:\Users\hoode\Downloads\MP900442475.JPG"/>
          <p:cNvPicPr>
            <a:picLocks noChangeAspect="1" noChangeArrowheads="1"/>
          </p:cNvPicPr>
          <p:nvPr/>
        </p:nvPicPr>
        <p:blipFill>
          <a:blip r:embed="rId3" cstate="print"/>
          <a:srcRect l="28333" r="15833"/>
          <a:stretch>
            <a:fillRect/>
          </a:stretch>
        </p:blipFill>
        <p:spPr bwMode="auto">
          <a:xfrm>
            <a:off x="5187315" y="1219200"/>
            <a:ext cx="3956685" cy="4724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2860098357"/>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2"/>
          </p:nvPr>
        </p:nvSpPr>
        <p:spPr>
          <a:xfrm>
            <a:off x="2438400" y="4800600"/>
            <a:ext cx="4191000" cy="838200"/>
          </a:xfrm>
        </p:spPr>
        <p:txBody>
          <a:bodyPr>
            <a:noAutofit/>
          </a:bodyPr>
          <a:lstStyle/>
          <a:p>
            <a:pPr algn="ctr">
              <a:spcBef>
                <a:spcPts val="0"/>
              </a:spcBef>
            </a:pPr>
            <a:r>
              <a:rPr lang="en-US" sz="1800" b="1" dirty="0" smtClean="0"/>
              <a:t>Lynn </a:t>
            </a:r>
            <a:r>
              <a:rPr lang="en-US" sz="1800" b="1" dirty="0" err="1" smtClean="0"/>
              <a:t>Silipigni</a:t>
            </a:r>
            <a:r>
              <a:rPr lang="en-US" sz="1800" b="1" dirty="0" smtClean="0"/>
              <a:t> Connaway, Ph.D.</a:t>
            </a:r>
            <a:br>
              <a:rPr lang="en-US" sz="1800" b="1" dirty="0" smtClean="0"/>
            </a:br>
            <a:r>
              <a:rPr lang="en-US" sz="1800" b="1" dirty="0" smtClean="0"/>
              <a:t>connawal@oclc.org</a:t>
            </a:r>
          </a:p>
          <a:p>
            <a:pPr>
              <a:spcBef>
                <a:spcPts val="0"/>
              </a:spcBef>
            </a:pPr>
            <a:endParaRPr lang="en-US" sz="1800" b="1" dirty="0"/>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Discussion &amp; Questions</a:t>
            </a:r>
            <a:endParaRPr lang="en-US" dirty="0"/>
          </a:p>
        </p:txBody>
      </p:sp>
      <p:pic>
        <p:nvPicPr>
          <p:cNvPr id="1026" name="Picture 2" descr="C:\Users\hoode\Downloads\MC900431560.PNG"/>
          <p:cNvPicPr>
            <a:picLocks noChangeAspect="1" noChangeArrowheads="1"/>
          </p:cNvPicPr>
          <p:nvPr/>
        </p:nvPicPr>
        <p:blipFill>
          <a:blip r:embed="rId3" cstate="print"/>
          <a:srcRect t="-3226"/>
          <a:stretch>
            <a:fillRect/>
          </a:stretch>
        </p:blipFill>
        <p:spPr bwMode="auto">
          <a:xfrm>
            <a:off x="3429000" y="3810000"/>
            <a:ext cx="2285714" cy="2438114"/>
          </a:xfrm>
          <a:prstGeom prst="rect">
            <a:avLst/>
          </a:prstGeom>
          <a:noFill/>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3600" b="1" dirty="0" smtClean="0"/>
              <a:t>References</a:t>
            </a:r>
            <a:endParaRPr lang="en-US" sz="3600" b="1" dirty="0"/>
          </a:p>
        </p:txBody>
      </p:sp>
      <p:sp>
        <p:nvSpPr>
          <p:cNvPr id="3" name="Content Placeholder 2"/>
          <p:cNvSpPr>
            <a:spLocks noGrp="1"/>
          </p:cNvSpPr>
          <p:nvPr>
            <p:ph idx="1"/>
          </p:nvPr>
        </p:nvSpPr>
        <p:spPr>
          <a:xfrm>
            <a:off x="457200" y="1066800"/>
            <a:ext cx="8229600" cy="5334000"/>
          </a:xfrm>
        </p:spPr>
        <p:txBody>
          <a:bodyPr>
            <a:noAutofit/>
          </a:bodyPr>
          <a:lstStyle/>
          <a:p>
            <a:pPr marL="228600" indent="-228600">
              <a:lnSpc>
                <a:spcPct val="115000"/>
              </a:lnSpc>
              <a:spcBef>
                <a:spcPts val="0"/>
              </a:spcBef>
              <a:buNone/>
            </a:pPr>
            <a:r>
              <a:rPr lang="en-US" sz="1200" dirty="0" smtClean="0">
                <a:solidFill>
                  <a:schemeClr val="tx1"/>
                </a:solidFill>
                <a:latin typeface="Arial" pitchFamily="34" charset="0"/>
                <a:cs typeface="Arial" pitchFamily="34" charset="0"/>
              </a:rPr>
              <a:t>Case, D. O. (2012). </a:t>
            </a:r>
            <a:r>
              <a:rPr lang="en-US" sz="1200" i="1" dirty="0" smtClean="0">
                <a:solidFill>
                  <a:schemeClr val="tx1"/>
                </a:solidFill>
                <a:latin typeface="Arial" pitchFamily="34" charset="0"/>
                <a:cs typeface="Arial" pitchFamily="34" charset="0"/>
              </a:rPr>
              <a:t>Looking for information: A survey of research on information seeking, needs, and behavior.</a:t>
            </a:r>
            <a:r>
              <a:rPr lang="en-US" sz="1200" dirty="0" smtClean="0">
                <a:solidFill>
                  <a:schemeClr val="tx1"/>
                </a:solidFill>
                <a:latin typeface="Arial" pitchFamily="34" charset="0"/>
                <a:cs typeface="Arial" pitchFamily="34" charset="0"/>
              </a:rPr>
              <a:t> Bingley: Emerald. </a:t>
            </a:r>
          </a:p>
          <a:p>
            <a:pPr marL="228600" indent="-228600">
              <a:lnSpc>
                <a:spcPct val="115000"/>
              </a:lnSpc>
              <a:spcBef>
                <a:spcPts val="0"/>
              </a:spcBef>
              <a:buNone/>
            </a:pPr>
            <a:r>
              <a:rPr lang="en-US" sz="1200" dirty="0" smtClean="0">
                <a:solidFill>
                  <a:schemeClr val="tx1"/>
                </a:solidFill>
                <a:latin typeface="Arial" pitchFamily="34" charset="0"/>
                <a:cs typeface="Arial" pitchFamily="34" charset="0"/>
              </a:rPr>
              <a:t>Connaway, L. S., Dickey, T. J., &amp; Radford, M. L. (2011). “If it is too inconvenient I’m not going after it:” Convenience as a critical factor in information-seeking behaviors. </a:t>
            </a:r>
            <a:r>
              <a:rPr lang="en-US" sz="1200" i="1" dirty="0" smtClean="0">
                <a:solidFill>
                  <a:schemeClr val="tx1"/>
                </a:solidFill>
                <a:latin typeface="Arial" pitchFamily="34" charset="0"/>
                <a:cs typeface="Arial" pitchFamily="34" charset="0"/>
              </a:rPr>
              <a:t>Library &amp; Information Science Research, 33</a:t>
            </a:r>
            <a:r>
              <a:rPr lang="en-US" sz="1200" dirty="0" smtClean="0">
                <a:solidFill>
                  <a:schemeClr val="tx1"/>
                </a:solidFill>
                <a:latin typeface="Arial" pitchFamily="34" charset="0"/>
                <a:cs typeface="Arial" pitchFamily="34" charset="0"/>
              </a:rPr>
              <a:t>(3), 179-190.  </a:t>
            </a:r>
          </a:p>
          <a:p>
            <a:pPr marL="228600" indent="-228600">
              <a:lnSpc>
                <a:spcPct val="115000"/>
              </a:lnSpc>
              <a:spcBef>
                <a:spcPts val="0"/>
              </a:spcBef>
              <a:buNone/>
            </a:pPr>
            <a:r>
              <a:rPr lang="en-US" sz="1200" dirty="0" smtClean="0">
                <a:solidFill>
                  <a:schemeClr val="tx1"/>
                </a:solidFill>
              </a:rPr>
              <a:t>Connaway, L. S, Lanclos, D. M., &amp; Hood, E. M. (2013a). “I always stick with the first thing that comes up on Google…” Where people go for information, what they use, and why. </a:t>
            </a:r>
            <a:r>
              <a:rPr lang="en-US" sz="1200" i="1" dirty="0" smtClean="0">
                <a:solidFill>
                  <a:schemeClr val="tx1"/>
                </a:solidFill>
              </a:rPr>
              <a:t>EDUCAUSE Review Online </a:t>
            </a:r>
            <a:r>
              <a:rPr lang="en-US" sz="1200" dirty="0" smtClean="0">
                <a:solidFill>
                  <a:schemeClr val="tx1"/>
                </a:solidFill>
              </a:rPr>
              <a:t>(December 6). Retrieved from </a:t>
            </a:r>
            <a:r>
              <a:rPr lang="en-US" sz="1200" u="sng" dirty="0" smtClean="0">
                <a:solidFill>
                  <a:schemeClr val="tx1"/>
                </a:solidFill>
                <a:hlinkClick r:id="rId3"/>
              </a:rPr>
              <a:t>http://www.educause.edu/ero/article/i-always-stick-first-thing-comes-google-where-people-go-information-what-they-use-and-why</a:t>
            </a:r>
            <a:endParaRPr lang="en-US" sz="1200" dirty="0" smtClean="0">
              <a:solidFill>
                <a:schemeClr val="tx1"/>
              </a:solidFill>
            </a:endParaRPr>
          </a:p>
          <a:p>
            <a:pPr marL="228600" marR="0" indent="-228600">
              <a:lnSpc>
                <a:spcPct val="115000"/>
              </a:lnSpc>
              <a:spcBef>
                <a:spcPts val="0"/>
              </a:spcBef>
              <a:spcAft>
                <a:spcPts val="0"/>
              </a:spcAft>
              <a:buNone/>
            </a:pPr>
            <a:r>
              <a:rPr lang="en-US" sz="1200" dirty="0" smtClean="0">
                <a:solidFill>
                  <a:schemeClr val="tx1"/>
                </a:solidFill>
                <a:latin typeface="Arial" pitchFamily="34" charset="0"/>
                <a:ea typeface="Calibri"/>
                <a:cs typeface="Arial" pitchFamily="34" charset="0"/>
              </a:rPr>
              <a:t>Connaway, L. S, Lanclos, D., &amp; Hood, E. M. (2013b). “I find Google a lot easier than going to the library website.” Imagine ways to innovate and inspire students to use the academic library. </a:t>
            </a:r>
            <a:r>
              <a:rPr lang="en-US" sz="1200" i="1" dirty="0" smtClean="0">
                <a:solidFill>
                  <a:schemeClr val="tx1"/>
                </a:solidFill>
                <a:latin typeface="Arial" pitchFamily="34" charset="0"/>
                <a:ea typeface="Calibri"/>
                <a:cs typeface="Arial" pitchFamily="34" charset="0"/>
              </a:rPr>
              <a:t>Proceedings of the Association of College &amp; Research Libraries (ACRL) 2013 conference, April 10-13, 2013, Indianapolis, IN, </a:t>
            </a:r>
            <a:r>
              <a:rPr lang="en-US" sz="1200" dirty="0" smtClean="0">
                <a:solidFill>
                  <a:schemeClr val="tx1"/>
                </a:solidFill>
                <a:latin typeface="Arial" pitchFamily="34" charset="0"/>
                <a:ea typeface="Calibri"/>
                <a:cs typeface="Arial" pitchFamily="34" charset="0"/>
              </a:rPr>
              <a:t>2013. Retrieved from </a:t>
            </a:r>
            <a:r>
              <a:rPr lang="en-US" sz="1200" u="sng" dirty="0" smtClean="0">
                <a:solidFill>
                  <a:schemeClr val="tx1"/>
                </a:solidFill>
                <a:latin typeface="Arial" pitchFamily="34" charset="0"/>
                <a:ea typeface="Calibri"/>
                <a:cs typeface="Arial" pitchFamily="34" charset="0"/>
                <a:hlinkClick r:id="rId4"/>
              </a:rPr>
              <a:t>http://www.ala.org/acrl/sites/ala.org.acrl/files/content/conferences/confsandpreconfs/2013/papers/Connaway_Google.pdf</a:t>
            </a:r>
            <a:endParaRPr lang="en-US" sz="1200" u="sng" dirty="0" smtClean="0">
              <a:solidFill>
                <a:schemeClr val="tx1"/>
              </a:solidFill>
              <a:latin typeface="Arial" pitchFamily="34" charset="0"/>
              <a:ea typeface="Calibri"/>
              <a:cs typeface="Arial" pitchFamily="34" charset="0"/>
            </a:endParaRPr>
          </a:p>
          <a:p>
            <a:pPr marL="228600" indent="-228600">
              <a:buNone/>
            </a:pPr>
            <a:r>
              <a:rPr lang="en-US" sz="1200" dirty="0" smtClean="0">
                <a:solidFill>
                  <a:schemeClr val="tx1"/>
                </a:solidFill>
                <a:latin typeface="Arial" pitchFamily="34" charset="0"/>
                <a:cs typeface="Arial" pitchFamily="34" charset="0"/>
              </a:rPr>
              <a:t>Connaway, L. S., White, D., Lanclos, D., &amp; Le Cornu, A. (2013). Visitors and Residents: What motivates engagement with the digital information environment? </a:t>
            </a:r>
            <a:r>
              <a:rPr lang="en-US" sz="1200" i="1" dirty="0" smtClean="0">
                <a:solidFill>
                  <a:schemeClr val="tx1"/>
                </a:solidFill>
                <a:latin typeface="Arial" pitchFamily="34" charset="0"/>
                <a:cs typeface="Arial" pitchFamily="34" charset="0"/>
              </a:rPr>
              <a:t>Information Research,</a:t>
            </a:r>
            <a:r>
              <a:rPr lang="en-US" sz="1200" dirty="0" smtClean="0">
                <a:solidFill>
                  <a:schemeClr val="tx1"/>
                </a:solidFill>
                <a:latin typeface="Arial" pitchFamily="34" charset="0"/>
                <a:cs typeface="Arial" pitchFamily="34" charset="0"/>
              </a:rPr>
              <a:t> </a:t>
            </a:r>
            <a:r>
              <a:rPr lang="en-US" sz="1200" i="1" dirty="0" smtClean="0">
                <a:solidFill>
                  <a:schemeClr val="tx1"/>
                </a:solidFill>
                <a:latin typeface="Arial" pitchFamily="34" charset="0"/>
                <a:cs typeface="Arial" pitchFamily="34" charset="0"/>
              </a:rPr>
              <a:t>18</a:t>
            </a:r>
            <a:r>
              <a:rPr lang="en-US" sz="1200" dirty="0" smtClean="0">
                <a:solidFill>
                  <a:schemeClr val="tx1"/>
                </a:solidFill>
                <a:latin typeface="Arial" pitchFamily="34" charset="0"/>
                <a:cs typeface="Arial" pitchFamily="34" charset="0"/>
              </a:rPr>
              <a:t>(1). Retrieved from </a:t>
            </a:r>
            <a:r>
              <a:rPr lang="en-US" sz="1200" u="sng" dirty="0" smtClean="0">
                <a:solidFill>
                  <a:schemeClr val="tx1"/>
                </a:solidFill>
                <a:latin typeface="Arial" pitchFamily="34" charset="0"/>
                <a:cs typeface="Arial" pitchFamily="34" charset="0"/>
                <a:hlinkClick r:id="rId5"/>
              </a:rPr>
              <a:t>http://informationr.net/ir/18-1/infres181.html</a:t>
            </a:r>
            <a:endParaRPr lang="en-US" sz="1200" dirty="0" smtClean="0">
              <a:solidFill>
                <a:schemeClr val="tx1"/>
              </a:solidFill>
              <a:latin typeface="Arial" pitchFamily="34" charset="0"/>
              <a:cs typeface="Arial" pitchFamily="34" charset="0"/>
            </a:endParaRPr>
          </a:p>
          <a:p>
            <a:pPr marL="228600" indent="-228600">
              <a:lnSpc>
                <a:spcPct val="115000"/>
              </a:lnSpc>
              <a:spcBef>
                <a:spcPts val="0"/>
              </a:spcBef>
              <a:buNone/>
            </a:pPr>
            <a:r>
              <a:rPr lang="en-US" sz="1200" dirty="0" smtClean="0">
                <a:solidFill>
                  <a:schemeClr val="tx1"/>
                </a:solidFill>
                <a:latin typeface="Arial" pitchFamily="34" charset="0"/>
                <a:cs typeface="Arial" pitchFamily="34" charset="0"/>
              </a:rPr>
              <a:t>Dempsey, L. (2012). Thirteen ways of looking at libraries, discovery, and the catalog: Scale, workflow, attention. </a:t>
            </a:r>
            <a:r>
              <a:rPr lang="en-US" sz="1200" i="1" dirty="0" err="1" smtClean="0">
                <a:solidFill>
                  <a:schemeClr val="tx1"/>
                </a:solidFill>
                <a:latin typeface="Arial" pitchFamily="34" charset="0"/>
                <a:cs typeface="Arial" pitchFamily="34" charset="0"/>
              </a:rPr>
              <a:t>Educause</a:t>
            </a:r>
            <a:r>
              <a:rPr lang="en-US" sz="1200" i="1" dirty="0" smtClean="0">
                <a:solidFill>
                  <a:schemeClr val="tx1"/>
                </a:solidFill>
                <a:latin typeface="Arial" pitchFamily="34" charset="0"/>
                <a:cs typeface="Arial" pitchFamily="34" charset="0"/>
              </a:rPr>
              <a:t> Review Online. </a:t>
            </a:r>
            <a:r>
              <a:rPr lang="en-US" sz="1200" dirty="0" smtClean="0">
                <a:solidFill>
                  <a:schemeClr val="tx1"/>
                </a:solidFill>
                <a:latin typeface="Arial" pitchFamily="34" charset="0"/>
                <a:cs typeface="Arial" pitchFamily="34" charset="0"/>
              </a:rPr>
              <a:t>Retrieved from </a:t>
            </a:r>
            <a:r>
              <a:rPr lang="en-US" sz="1200" dirty="0" smtClean="0">
                <a:solidFill>
                  <a:schemeClr val="tx1"/>
                </a:solidFill>
                <a:latin typeface="Arial" pitchFamily="34" charset="0"/>
                <a:cs typeface="Arial" pitchFamily="34" charset="0"/>
                <a:hlinkClick r:id="rId6"/>
              </a:rPr>
              <a:t>http://www.educause.edu/ero/article/thirteen-ways-looking-libraries-discovery-and-catalog-scale-workflow-attention</a:t>
            </a:r>
            <a:endParaRPr lang="en-US" sz="1200" dirty="0" smtClean="0">
              <a:solidFill>
                <a:schemeClr val="tx1"/>
              </a:solidFill>
              <a:latin typeface="Arial" pitchFamily="34" charset="0"/>
              <a:cs typeface="Arial" pitchFamily="34" charset="0"/>
            </a:endParaRPr>
          </a:p>
          <a:p>
            <a:pPr marL="228600" indent="-228600">
              <a:lnSpc>
                <a:spcPct val="115000"/>
              </a:lnSpc>
              <a:spcBef>
                <a:spcPts val="0"/>
              </a:spcBef>
              <a:buNone/>
            </a:pPr>
            <a:r>
              <a:rPr lang="en-US" sz="1200" dirty="0" err="1" smtClean="0">
                <a:solidFill>
                  <a:schemeClr val="tx1"/>
                </a:solidFill>
                <a:latin typeface="Arial" pitchFamily="34" charset="0"/>
                <a:cs typeface="Arial" pitchFamily="34" charset="0"/>
              </a:rPr>
              <a:t>Dervin</a:t>
            </a:r>
            <a:r>
              <a:rPr lang="en-US" sz="1200" dirty="0" smtClean="0">
                <a:solidFill>
                  <a:schemeClr val="tx1"/>
                </a:solidFill>
                <a:latin typeface="Arial" pitchFamily="34" charset="0"/>
                <a:cs typeface="Arial" pitchFamily="34" charset="0"/>
              </a:rPr>
              <a:t>, B., Connaway, L. S., &amp; </a:t>
            </a:r>
            <a:r>
              <a:rPr lang="en-US" sz="1200" dirty="0" err="1" smtClean="0">
                <a:solidFill>
                  <a:schemeClr val="tx1"/>
                </a:solidFill>
                <a:latin typeface="Arial" pitchFamily="34" charset="0"/>
                <a:cs typeface="Arial" pitchFamily="34" charset="0"/>
              </a:rPr>
              <a:t>Prabha</a:t>
            </a:r>
            <a:r>
              <a:rPr lang="en-US" sz="1200" dirty="0" smtClean="0">
                <a:solidFill>
                  <a:schemeClr val="tx1"/>
                </a:solidFill>
                <a:latin typeface="Arial" pitchFamily="34" charset="0"/>
                <a:cs typeface="Arial" pitchFamily="34" charset="0"/>
              </a:rPr>
              <a:t>, C. (2003-2006). </a:t>
            </a:r>
            <a:r>
              <a:rPr lang="en-US" sz="1200" i="1" dirty="0" smtClean="0">
                <a:solidFill>
                  <a:schemeClr val="tx1"/>
                </a:solidFill>
                <a:latin typeface="Arial" pitchFamily="34" charset="0"/>
                <a:cs typeface="Arial" pitchFamily="34" charset="0"/>
              </a:rPr>
              <a:t>Sense-making the information confluence: The whys and </a:t>
            </a:r>
            <a:r>
              <a:rPr lang="en-US" sz="1200" i="1" dirty="0" err="1" smtClean="0">
                <a:solidFill>
                  <a:schemeClr val="tx1"/>
                </a:solidFill>
                <a:latin typeface="Arial" pitchFamily="34" charset="0"/>
                <a:cs typeface="Arial" pitchFamily="34" charset="0"/>
              </a:rPr>
              <a:t>hows</a:t>
            </a:r>
            <a:r>
              <a:rPr lang="en-US" sz="1200" i="1" dirty="0" smtClean="0">
                <a:solidFill>
                  <a:schemeClr val="tx1"/>
                </a:solidFill>
                <a:latin typeface="Arial" pitchFamily="34" charset="0"/>
                <a:cs typeface="Arial" pitchFamily="34" charset="0"/>
              </a:rPr>
              <a:t> of college and university user </a:t>
            </a:r>
            <a:r>
              <a:rPr lang="en-US" sz="1200" i="1" dirty="0" err="1" smtClean="0">
                <a:solidFill>
                  <a:schemeClr val="tx1"/>
                </a:solidFill>
                <a:latin typeface="Arial" pitchFamily="34" charset="0"/>
                <a:cs typeface="Arial" pitchFamily="34" charset="0"/>
              </a:rPr>
              <a:t>satisficing</a:t>
            </a:r>
            <a:r>
              <a:rPr lang="en-US" sz="1200" i="1" dirty="0" smtClean="0">
                <a:solidFill>
                  <a:schemeClr val="tx1"/>
                </a:solidFill>
                <a:latin typeface="Arial" pitchFamily="34" charset="0"/>
                <a:cs typeface="Arial" pitchFamily="34" charset="0"/>
              </a:rPr>
              <a:t> of information needs. </a:t>
            </a:r>
            <a:r>
              <a:rPr lang="en-US" sz="1200" dirty="0" smtClean="0">
                <a:solidFill>
                  <a:schemeClr val="tx1"/>
                </a:solidFill>
                <a:latin typeface="Arial" pitchFamily="34" charset="0"/>
                <a:cs typeface="Arial" pitchFamily="34" charset="0"/>
              </a:rPr>
              <a:t>Funded by the Institute of Museum and Library Services (IMLS). Retrieved from </a:t>
            </a:r>
            <a:r>
              <a:rPr lang="en-US" sz="1200" u="sng" dirty="0" smtClean="0">
                <a:solidFill>
                  <a:schemeClr val="tx1"/>
                </a:solidFill>
                <a:latin typeface="Arial" pitchFamily="34" charset="0"/>
                <a:cs typeface="Arial" pitchFamily="34" charset="0"/>
                <a:hlinkClick r:id="rId7"/>
              </a:rPr>
              <a:t>http://imlsosuoclcproject.jcomm.ohio-state.edu/</a:t>
            </a:r>
            <a:r>
              <a:rPr lang="en-US" sz="1200" dirty="0" smtClean="0">
                <a:solidFill>
                  <a:schemeClr val="tx1"/>
                </a:solidFill>
                <a:latin typeface="Arial" pitchFamily="34" charset="0"/>
                <a:cs typeface="Arial" pitchFamily="34" charset="0"/>
              </a:rPr>
              <a:t> </a:t>
            </a:r>
          </a:p>
          <a:p>
            <a:pPr marL="228600" indent="-228600">
              <a:buNone/>
            </a:pPr>
            <a:r>
              <a:rPr lang="en-US" sz="1200" dirty="0" smtClean="0">
                <a:solidFill>
                  <a:schemeClr val="tx1"/>
                </a:solidFill>
                <a:latin typeface="Arial" pitchFamily="34" charset="0"/>
                <a:cs typeface="Arial" pitchFamily="34" charset="0"/>
              </a:rPr>
              <a:t>De </a:t>
            </a:r>
            <a:r>
              <a:rPr lang="en-US" sz="1200" dirty="0" err="1" smtClean="0">
                <a:solidFill>
                  <a:schemeClr val="tx1"/>
                </a:solidFill>
                <a:latin typeface="Arial" pitchFamily="34" charset="0"/>
                <a:cs typeface="Arial" pitchFamily="34" charset="0"/>
              </a:rPr>
              <a:t>Santis</a:t>
            </a:r>
            <a:r>
              <a:rPr lang="en-US" sz="1200" dirty="0" smtClean="0">
                <a:solidFill>
                  <a:schemeClr val="tx1"/>
                </a:solidFill>
                <a:latin typeface="Arial" pitchFamily="34" charset="0"/>
                <a:cs typeface="Arial" pitchFamily="34" charset="0"/>
              </a:rPr>
              <a:t>, N. (2012, January 6). On </a:t>
            </a:r>
            <a:r>
              <a:rPr lang="en-US" sz="1200" dirty="0" err="1" smtClean="0">
                <a:solidFill>
                  <a:schemeClr val="tx1"/>
                </a:solidFill>
                <a:latin typeface="Arial" pitchFamily="34" charset="0"/>
                <a:cs typeface="Arial" pitchFamily="34" charset="0"/>
              </a:rPr>
              <a:t>Facebook</a:t>
            </a:r>
            <a:r>
              <a:rPr lang="en-US" sz="1200" dirty="0" smtClean="0">
                <a:solidFill>
                  <a:schemeClr val="tx1"/>
                </a:solidFill>
                <a:latin typeface="Arial" pitchFamily="34" charset="0"/>
                <a:cs typeface="Arial" pitchFamily="34" charset="0"/>
              </a:rPr>
              <a:t>, librarian brings 2 students from the early 1900s to life. </a:t>
            </a:r>
            <a:r>
              <a:rPr lang="en-US" sz="1200" i="1" dirty="0" smtClean="0">
                <a:solidFill>
                  <a:schemeClr val="tx1"/>
                </a:solidFill>
                <a:latin typeface="Arial" pitchFamily="34" charset="0"/>
                <a:cs typeface="Arial" pitchFamily="34" charset="0"/>
              </a:rPr>
              <a:t>Chronicle of Higher Education. </a:t>
            </a:r>
            <a:r>
              <a:rPr lang="en-US" sz="1200" dirty="0" smtClean="0">
                <a:solidFill>
                  <a:schemeClr val="tx1"/>
                </a:solidFill>
                <a:latin typeface="Arial" pitchFamily="34" charset="0"/>
                <a:cs typeface="Arial" pitchFamily="34" charset="0"/>
              </a:rPr>
              <a:t>Retrieved from </a:t>
            </a:r>
            <a:r>
              <a:rPr lang="en-US" sz="1200" u="sng" dirty="0" smtClean="0">
                <a:solidFill>
                  <a:schemeClr val="tx1"/>
                </a:solidFill>
                <a:latin typeface="Arial" pitchFamily="34" charset="0"/>
                <a:cs typeface="Arial" pitchFamily="34" charset="0"/>
                <a:hlinkClick r:id="rId8"/>
              </a:rPr>
              <a:t>http://chronicle.com/blogs/wiredcampus/on-facebook-librarian-brings-two-students-from-the-early-1900s-to-life/34845</a:t>
            </a:r>
            <a:r>
              <a:rPr lang="en-US" sz="1200" u="sng" dirty="0" smtClean="0">
                <a:solidFill>
                  <a:schemeClr val="tx1"/>
                </a:solidFill>
                <a:latin typeface="Arial" pitchFamily="34" charset="0"/>
                <a:cs typeface="Arial" pitchFamily="34" charset="0"/>
              </a:rPr>
              <a:t> </a:t>
            </a:r>
            <a:endParaRPr lang="en-US" sz="1400" dirty="0" smtClean="0">
              <a:solidFill>
                <a:schemeClr val="tx1"/>
              </a:solidFill>
              <a:latin typeface="Arial" pitchFamily="34" charset="0"/>
              <a:cs typeface="Arial" pitchFamily="34" charset="0"/>
            </a:endParaRPr>
          </a:p>
          <a:p>
            <a:pPr>
              <a:buNone/>
            </a:pPr>
            <a:endParaRPr lang="en-US" sz="1200" dirty="0" smtClean="0">
              <a:solidFill>
                <a:schemeClr val="tx1"/>
              </a:solidFill>
              <a:latin typeface="Arial" pitchFamily="34" charset="0"/>
              <a:cs typeface="Arial" pitchFamily="34" charset="0"/>
            </a:endParaRPr>
          </a:p>
          <a:p>
            <a:pPr>
              <a:buNone/>
            </a:pPr>
            <a:endParaRPr lang="en-US" sz="1200" dirty="0" smtClean="0">
              <a:solidFill>
                <a:schemeClr val="tx1"/>
              </a:solidFill>
              <a:latin typeface="Arial" pitchFamily="34" charset="0"/>
              <a:cs typeface="Arial" pitchFamily="34" charset="0"/>
            </a:endParaRPr>
          </a:p>
          <a:p>
            <a:pPr>
              <a:buNone/>
            </a:pPr>
            <a:r>
              <a:rPr lang="en-US" sz="1200" dirty="0" smtClean="0">
                <a:solidFill>
                  <a:schemeClr val="tx1"/>
                </a:solidFill>
                <a:latin typeface="Arial" pitchFamily="34" charset="0"/>
                <a:cs typeface="Arial" pitchFamily="34" charset="0"/>
              </a:rPr>
              <a:t> </a:t>
            </a:r>
            <a:endParaRPr lang="en-US" sz="1200" dirty="0">
              <a:solidFill>
                <a:schemeClr val="tx1"/>
              </a:solidFill>
              <a:latin typeface="Arial" pitchFamily="34" charset="0"/>
              <a:ea typeface="Calibri"/>
              <a:cs typeface="Arial" pitchFamily="34" charset="0"/>
            </a:endParaRP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3600" b="1" dirty="0" smtClean="0"/>
              <a:t>References</a:t>
            </a:r>
            <a:endParaRPr lang="en-US" sz="3600" b="1" dirty="0"/>
          </a:p>
        </p:txBody>
      </p:sp>
      <p:sp>
        <p:nvSpPr>
          <p:cNvPr id="3" name="Content Placeholder 2"/>
          <p:cNvSpPr>
            <a:spLocks noGrp="1"/>
          </p:cNvSpPr>
          <p:nvPr>
            <p:ph idx="1"/>
          </p:nvPr>
        </p:nvSpPr>
        <p:spPr>
          <a:xfrm>
            <a:off x="457200" y="1066800"/>
            <a:ext cx="8229600" cy="5410200"/>
          </a:xfrm>
        </p:spPr>
        <p:txBody>
          <a:bodyPr>
            <a:noAutofit/>
          </a:bodyPr>
          <a:lstStyle/>
          <a:p>
            <a:pPr marL="225425" indent="-225425">
              <a:buNone/>
            </a:pPr>
            <a:r>
              <a:rPr lang="en-US" sz="1200" dirty="0" err="1" smtClean="0">
                <a:solidFill>
                  <a:schemeClr val="tx1"/>
                </a:solidFill>
                <a:latin typeface="Arial" pitchFamily="34" charset="0"/>
                <a:cs typeface="Arial" pitchFamily="34" charset="0"/>
              </a:rPr>
              <a:t>Prensky</a:t>
            </a:r>
            <a:r>
              <a:rPr lang="en-US" sz="1200" dirty="0" smtClean="0">
                <a:solidFill>
                  <a:schemeClr val="tx1"/>
                </a:solidFill>
                <a:latin typeface="Arial" pitchFamily="34" charset="0"/>
                <a:cs typeface="Arial" pitchFamily="34" charset="0"/>
              </a:rPr>
              <a:t>, M. (2001a). Digital natives, digital immigrants. </a:t>
            </a:r>
            <a:r>
              <a:rPr lang="en-US" sz="1200" i="1" dirty="0" smtClean="0">
                <a:solidFill>
                  <a:schemeClr val="tx1"/>
                </a:solidFill>
                <a:latin typeface="Arial" pitchFamily="34" charset="0"/>
                <a:cs typeface="Arial" pitchFamily="34" charset="0"/>
              </a:rPr>
              <a:t>On the Horizon,</a:t>
            </a:r>
            <a:r>
              <a:rPr lang="en-US" sz="1200" dirty="0" smtClean="0">
                <a:solidFill>
                  <a:schemeClr val="tx1"/>
                </a:solidFill>
                <a:latin typeface="Arial" pitchFamily="34" charset="0"/>
                <a:cs typeface="Arial" pitchFamily="34" charset="0"/>
              </a:rPr>
              <a:t> </a:t>
            </a:r>
            <a:r>
              <a:rPr lang="en-US" sz="1200" i="1" dirty="0" smtClean="0">
                <a:solidFill>
                  <a:schemeClr val="tx1"/>
                </a:solidFill>
                <a:latin typeface="Arial" pitchFamily="34" charset="0"/>
                <a:cs typeface="Arial" pitchFamily="34" charset="0"/>
              </a:rPr>
              <a:t>9</a:t>
            </a:r>
            <a:r>
              <a:rPr lang="en-US" sz="1200" dirty="0" smtClean="0">
                <a:solidFill>
                  <a:schemeClr val="tx1"/>
                </a:solidFill>
                <a:latin typeface="Arial" pitchFamily="34" charset="0"/>
                <a:cs typeface="Arial" pitchFamily="34" charset="0"/>
              </a:rPr>
              <a:t>(5). Retrieved from </a:t>
            </a:r>
            <a:r>
              <a:rPr lang="en-US" sz="1200" u="sng" dirty="0" smtClean="0">
                <a:solidFill>
                  <a:schemeClr val="tx1"/>
                </a:solidFill>
                <a:latin typeface="Arial" pitchFamily="34" charset="0"/>
                <a:cs typeface="Arial" pitchFamily="34" charset="0"/>
                <a:hlinkClick r:id="rId3"/>
              </a:rPr>
              <a:t>http://www.marcprensky.com/writing/Prensky%20-%20Digital%20Natives,%20Digital%20Immigrants%20-%20Part1.pdf</a:t>
            </a:r>
            <a:endParaRPr lang="en-US" sz="1200" dirty="0" smtClean="0">
              <a:solidFill>
                <a:schemeClr val="tx1"/>
              </a:solidFill>
              <a:latin typeface="Arial" pitchFamily="34" charset="0"/>
              <a:cs typeface="Arial" pitchFamily="34" charset="0"/>
            </a:endParaRPr>
          </a:p>
          <a:p>
            <a:pPr marL="225425" indent="-225425">
              <a:buNone/>
            </a:pPr>
            <a:r>
              <a:rPr lang="en-US" sz="1200" dirty="0" err="1" smtClean="0">
                <a:solidFill>
                  <a:schemeClr val="tx1"/>
                </a:solidFill>
                <a:latin typeface="Arial" pitchFamily="34" charset="0"/>
                <a:cs typeface="Arial" pitchFamily="34" charset="0"/>
              </a:rPr>
              <a:t>Prensky</a:t>
            </a:r>
            <a:r>
              <a:rPr lang="en-US" sz="1200" dirty="0" smtClean="0">
                <a:solidFill>
                  <a:schemeClr val="tx1"/>
                </a:solidFill>
                <a:latin typeface="Arial" pitchFamily="34" charset="0"/>
                <a:cs typeface="Arial" pitchFamily="34" charset="0"/>
              </a:rPr>
              <a:t>, M. (2001b). Do they really think differently? </a:t>
            </a:r>
            <a:r>
              <a:rPr lang="en-US" sz="1200" i="1" dirty="0" smtClean="0">
                <a:solidFill>
                  <a:schemeClr val="tx1"/>
                </a:solidFill>
                <a:latin typeface="Arial" pitchFamily="34" charset="0"/>
                <a:cs typeface="Arial" pitchFamily="34" charset="0"/>
              </a:rPr>
              <a:t>On the Horizon,</a:t>
            </a:r>
            <a:r>
              <a:rPr lang="en-US" sz="1200" dirty="0" smtClean="0">
                <a:solidFill>
                  <a:schemeClr val="tx1"/>
                </a:solidFill>
                <a:latin typeface="Arial" pitchFamily="34" charset="0"/>
                <a:cs typeface="Arial" pitchFamily="34" charset="0"/>
              </a:rPr>
              <a:t> </a:t>
            </a:r>
            <a:r>
              <a:rPr lang="en-US" sz="1200" i="1" dirty="0" smtClean="0">
                <a:solidFill>
                  <a:schemeClr val="tx1"/>
                </a:solidFill>
                <a:latin typeface="Arial" pitchFamily="34" charset="0"/>
                <a:cs typeface="Arial" pitchFamily="34" charset="0"/>
              </a:rPr>
              <a:t>9</a:t>
            </a:r>
            <a:r>
              <a:rPr lang="en-US" sz="1200" dirty="0" smtClean="0">
                <a:solidFill>
                  <a:schemeClr val="tx1"/>
                </a:solidFill>
                <a:latin typeface="Arial" pitchFamily="34" charset="0"/>
                <a:cs typeface="Arial" pitchFamily="34" charset="0"/>
              </a:rPr>
              <a:t>(5). Retrieved from </a:t>
            </a:r>
            <a:r>
              <a:rPr lang="en-US" sz="1200" u="sng" dirty="0" smtClean="0">
                <a:solidFill>
                  <a:schemeClr val="tx1"/>
                </a:solidFill>
                <a:latin typeface="Arial" pitchFamily="34" charset="0"/>
                <a:cs typeface="Arial" pitchFamily="34" charset="0"/>
                <a:hlinkClick r:id="rId4"/>
              </a:rPr>
              <a:t>http://www.marcprensky.com/writing/Prensky%20-%20Digital%20Natives,%20Digital%20Immigrants%20-%20Part2.pdf</a:t>
            </a:r>
            <a:endParaRPr lang="en-US" sz="1200" dirty="0" smtClean="0">
              <a:solidFill>
                <a:schemeClr val="tx1"/>
              </a:solidFill>
              <a:latin typeface="Arial" pitchFamily="34" charset="0"/>
              <a:cs typeface="Arial" pitchFamily="34" charset="0"/>
            </a:endParaRPr>
          </a:p>
          <a:p>
            <a:pPr marL="225425" indent="-225425">
              <a:buNone/>
            </a:pPr>
            <a:r>
              <a:rPr lang="en-US" sz="1200" dirty="0" smtClean="0">
                <a:solidFill>
                  <a:schemeClr val="tx1"/>
                </a:solidFill>
                <a:latin typeface="Arial" pitchFamily="34" charset="0"/>
                <a:cs typeface="Arial" pitchFamily="34" charset="0"/>
              </a:rPr>
              <a:t>Radford, M. L., &amp; Connaway, L. S. (2005-2007). </a:t>
            </a:r>
            <a:r>
              <a:rPr lang="en-US" sz="1200" i="1" dirty="0" smtClean="0">
                <a:solidFill>
                  <a:schemeClr val="tx1"/>
                </a:solidFill>
                <a:latin typeface="Arial" pitchFamily="34" charset="0"/>
                <a:cs typeface="Arial" pitchFamily="34" charset="0"/>
              </a:rPr>
              <a:t>Seeking Synchronicity: Evaluating virtual reference services from user, non-user, and librarian perspectives.  </a:t>
            </a:r>
            <a:r>
              <a:rPr lang="en-US" sz="1200" dirty="0" smtClean="0">
                <a:solidFill>
                  <a:schemeClr val="tx1"/>
                </a:solidFill>
                <a:latin typeface="Arial" pitchFamily="34" charset="0"/>
                <a:cs typeface="Arial" pitchFamily="34" charset="0"/>
              </a:rPr>
              <a:t>Funded by the Institute for Museums and Library Services (IMLS). Retrieved from </a:t>
            </a:r>
            <a:r>
              <a:rPr lang="en-US" sz="1200" u="sng" dirty="0" smtClean="0">
                <a:solidFill>
                  <a:schemeClr val="tx1"/>
                </a:solidFill>
                <a:latin typeface="Arial" pitchFamily="34" charset="0"/>
                <a:cs typeface="Arial" pitchFamily="34" charset="0"/>
                <a:hlinkClick r:id="rId5"/>
              </a:rPr>
              <a:t>http://www.oclc.org/research/activities/synchronicity/default.htm</a:t>
            </a:r>
            <a:r>
              <a:rPr lang="en-US" sz="1200" dirty="0" smtClean="0">
                <a:solidFill>
                  <a:schemeClr val="tx1"/>
                </a:solidFill>
                <a:latin typeface="Arial" pitchFamily="34" charset="0"/>
                <a:cs typeface="Arial" pitchFamily="34" charset="0"/>
              </a:rPr>
              <a:t> </a:t>
            </a:r>
          </a:p>
          <a:p>
            <a:pPr marL="225425" indent="-225425">
              <a:buNone/>
            </a:pPr>
            <a:r>
              <a:rPr lang="en-US" sz="1200" dirty="0" smtClean="0">
                <a:solidFill>
                  <a:schemeClr val="tx1"/>
                </a:solidFill>
              </a:rPr>
              <a:t>Radford, M. L., Connaway, L. S., &amp; Shah, C. (2011-2013).  </a:t>
            </a:r>
            <a:r>
              <a:rPr lang="en-US" sz="1200" i="1" dirty="0" smtClean="0">
                <a:solidFill>
                  <a:schemeClr val="tx1"/>
                </a:solidFill>
              </a:rPr>
              <a:t>Cyber Synergy: Seeking Sustainability through Collaboration between Virtual Reference and Social Q&amp;A Sites.</a:t>
            </a:r>
            <a:r>
              <a:rPr lang="en-US" sz="1200" dirty="0" smtClean="0">
                <a:solidFill>
                  <a:schemeClr val="tx1"/>
                </a:solidFill>
              </a:rPr>
              <a:t> Funded by the Institute of Museum and Library Services (IMLS), Rutgers University, and OCLC. Retrieved from </a:t>
            </a:r>
            <a:r>
              <a:rPr lang="en-US" sz="1200" u="sng" dirty="0" smtClean="0">
                <a:solidFill>
                  <a:schemeClr val="tx1"/>
                </a:solidFill>
                <a:hlinkClick r:id="rId6"/>
              </a:rPr>
              <a:t>http://www.oclc.org/research/activities/synergy/default.htm</a:t>
            </a:r>
            <a:r>
              <a:rPr lang="en-US" sz="1200" dirty="0" smtClean="0">
                <a:solidFill>
                  <a:schemeClr val="tx1"/>
                </a:solidFill>
              </a:rPr>
              <a:t> </a:t>
            </a:r>
          </a:p>
          <a:p>
            <a:pPr marL="225425" indent="-225425">
              <a:buNone/>
            </a:pPr>
            <a:r>
              <a:rPr lang="en-US" sz="1200" dirty="0" smtClean="0">
                <a:solidFill>
                  <a:schemeClr val="tx1"/>
                </a:solidFill>
                <a:latin typeface="Arial" pitchFamily="34" charset="0"/>
                <a:cs typeface="Arial" pitchFamily="34" charset="0"/>
              </a:rPr>
              <a:t>Saunders, L. (2012). Faculty perspectives on information literacy as a student learning outcome. </a:t>
            </a:r>
            <a:r>
              <a:rPr lang="en-US" sz="1200" i="1" dirty="0" smtClean="0">
                <a:solidFill>
                  <a:schemeClr val="tx1"/>
                </a:solidFill>
                <a:latin typeface="Arial" pitchFamily="34" charset="0"/>
                <a:cs typeface="Arial" pitchFamily="34" charset="0"/>
              </a:rPr>
              <a:t>The Journal of Academic Librarianship</a:t>
            </a:r>
            <a:r>
              <a:rPr lang="en-US" sz="1200" dirty="0" smtClean="0">
                <a:solidFill>
                  <a:schemeClr val="tx1"/>
                </a:solidFill>
                <a:latin typeface="Arial" pitchFamily="34" charset="0"/>
                <a:cs typeface="Arial" pitchFamily="34" charset="0"/>
              </a:rPr>
              <a:t> ,38(4), 231.</a:t>
            </a:r>
          </a:p>
          <a:p>
            <a:pPr marL="225425" indent="-225425">
              <a:buNone/>
            </a:pPr>
            <a:r>
              <a:rPr lang="en-US" sz="1200" dirty="0" smtClean="0">
                <a:solidFill>
                  <a:schemeClr val="tx1"/>
                </a:solidFill>
                <a:latin typeface="Arial" pitchFamily="34" charset="0"/>
                <a:cs typeface="Arial" pitchFamily="34" charset="0"/>
              </a:rPr>
              <a:t>White, D. (2008). Not “natives’”&amp; “immigrants” but “visitors’ &amp; “residents.” </a:t>
            </a:r>
            <a:r>
              <a:rPr lang="en-US" sz="1200" i="1" dirty="0" smtClean="0">
                <a:solidFill>
                  <a:schemeClr val="tx1"/>
                </a:solidFill>
                <a:latin typeface="Arial" pitchFamily="34" charset="0"/>
                <a:cs typeface="Arial" pitchFamily="34" charset="0"/>
              </a:rPr>
              <a:t>TALL Blog: Online Education with the University of Oxford,</a:t>
            </a:r>
            <a:r>
              <a:rPr lang="en-US" sz="1200" dirty="0" smtClean="0">
                <a:solidFill>
                  <a:schemeClr val="tx1"/>
                </a:solidFill>
                <a:latin typeface="Arial" pitchFamily="34" charset="0"/>
                <a:cs typeface="Arial" pitchFamily="34" charset="0"/>
              </a:rPr>
              <a:t> April 23. Retrieved from  </a:t>
            </a:r>
            <a:r>
              <a:rPr lang="en-US" sz="1200" dirty="0" smtClean="0">
                <a:solidFill>
                  <a:schemeClr val="tx1"/>
                </a:solidFill>
                <a:latin typeface="Arial" pitchFamily="34" charset="0"/>
                <a:cs typeface="Arial" pitchFamily="34" charset="0"/>
                <a:hlinkClick r:id="rId7"/>
              </a:rPr>
              <a:t>http://tallblog.conted.ox.ac.uk/index.php/2008/07/23/not-natives-immigrants-but-visitors-residents/</a:t>
            </a:r>
            <a:endParaRPr lang="en-US" sz="1200" dirty="0" smtClean="0">
              <a:solidFill>
                <a:schemeClr val="tx1"/>
              </a:solidFill>
              <a:latin typeface="Arial" pitchFamily="34" charset="0"/>
              <a:cs typeface="Arial" pitchFamily="34" charset="0"/>
            </a:endParaRPr>
          </a:p>
          <a:p>
            <a:pPr marL="225425" indent="-225425">
              <a:buNone/>
            </a:pPr>
            <a:r>
              <a:rPr lang="en-US" sz="1200" dirty="0" smtClean="0">
                <a:solidFill>
                  <a:schemeClr val="tx1"/>
                </a:solidFill>
                <a:latin typeface="Arial" pitchFamily="34" charset="0"/>
                <a:cs typeface="Arial" pitchFamily="34" charset="0"/>
              </a:rPr>
              <a:t>White, D., &amp; Connaway, L. S. (2011-2014). </a:t>
            </a:r>
            <a:r>
              <a:rPr lang="en-US" sz="1200" i="1" dirty="0" smtClean="0">
                <a:solidFill>
                  <a:schemeClr val="tx1"/>
                </a:solidFill>
                <a:latin typeface="Arial" pitchFamily="34" charset="0"/>
                <a:cs typeface="Arial" pitchFamily="34" charset="0"/>
              </a:rPr>
              <a:t>Visitors and Residents: What motivates engagement with the digital information environment.</a:t>
            </a:r>
            <a:r>
              <a:rPr lang="en-US" sz="1200" dirty="0" smtClean="0">
                <a:solidFill>
                  <a:schemeClr val="tx1"/>
                </a:solidFill>
                <a:latin typeface="Arial" pitchFamily="34" charset="0"/>
                <a:cs typeface="Arial" pitchFamily="34" charset="0"/>
              </a:rPr>
              <a:t> Funded by JISC, OCLC, and Oxford University. Retrieved from </a:t>
            </a:r>
            <a:r>
              <a:rPr lang="en-US" sz="1200" u="sng" dirty="0" smtClean="0">
                <a:solidFill>
                  <a:schemeClr val="tx1"/>
                </a:solidFill>
                <a:latin typeface="Arial" pitchFamily="34" charset="0"/>
                <a:cs typeface="Arial" pitchFamily="34" charset="0"/>
                <a:hlinkClick r:id="rId8"/>
              </a:rPr>
              <a:t>http://www.oclc.org/research/activities/vandr/</a:t>
            </a:r>
            <a:r>
              <a:rPr lang="en-US" sz="1200" dirty="0" smtClean="0">
                <a:solidFill>
                  <a:schemeClr val="tx1"/>
                </a:solidFill>
                <a:latin typeface="Arial" pitchFamily="34" charset="0"/>
                <a:cs typeface="Arial" pitchFamily="34" charset="0"/>
              </a:rPr>
              <a:t> </a:t>
            </a:r>
          </a:p>
          <a:p>
            <a:pPr marL="225425" indent="-225425">
              <a:buNone/>
            </a:pPr>
            <a:r>
              <a:rPr lang="en-US" sz="1200" dirty="0" smtClean="0">
                <a:solidFill>
                  <a:schemeClr val="tx1"/>
                </a:solidFill>
                <a:latin typeface="Arial" pitchFamily="34" charset="0"/>
                <a:cs typeface="Arial" pitchFamily="34" charset="0"/>
              </a:rPr>
              <a:t>White, D., Connaway, L. S., Lanclos, D., Hood, E. M., &amp; Vass, C. (2014).  </a:t>
            </a:r>
            <a:r>
              <a:rPr lang="en-US" sz="1200" i="1" dirty="0" smtClean="0">
                <a:solidFill>
                  <a:schemeClr val="tx1"/>
                </a:solidFill>
                <a:latin typeface="Arial" pitchFamily="34" charset="0"/>
                <a:cs typeface="Arial" pitchFamily="34" charset="0"/>
              </a:rPr>
              <a:t>Evaluating digital services: A Visitors and Residents approach. </a:t>
            </a:r>
            <a:r>
              <a:rPr lang="en-US" sz="1200" dirty="0" smtClean="0">
                <a:solidFill>
                  <a:schemeClr val="tx1"/>
                </a:solidFill>
                <a:latin typeface="Arial" pitchFamily="34" charset="0"/>
                <a:cs typeface="Arial" pitchFamily="34" charset="0"/>
              </a:rPr>
              <a:t>Retrieved from </a:t>
            </a:r>
            <a:r>
              <a:rPr lang="en-US" sz="1200" dirty="0" smtClean="0">
                <a:solidFill>
                  <a:schemeClr val="tx1"/>
                </a:solidFill>
                <a:latin typeface="Arial" pitchFamily="34" charset="0"/>
                <a:cs typeface="Arial" pitchFamily="34" charset="0"/>
                <a:hlinkClick r:id="rId9"/>
              </a:rPr>
              <a:t>http://www.jiscinfonet.ac.uk/infokits/evaluating-services/</a:t>
            </a:r>
            <a:endParaRPr lang="en-US" sz="1200" dirty="0" smtClean="0">
              <a:solidFill>
                <a:schemeClr val="tx1"/>
              </a:solidFill>
              <a:latin typeface="Arial" pitchFamily="34" charset="0"/>
              <a:cs typeface="Arial" pitchFamily="34" charset="0"/>
            </a:endParaRPr>
          </a:p>
          <a:p>
            <a:pPr marL="225425" indent="-225425">
              <a:buNone/>
            </a:pPr>
            <a:r>
              <a:rPr lang="en-US" sz="1200" dirty="0" smtClean="0">
                <a:solidFill>
                  <a:schemeClr val="tx1"/>
                </a:solidFill>
                <a:latin typeface="Arial" pitchFamily="34" charset="0"/>
                <a:cs typeface="Arial" pitchFamily="34" charset="0"/>
              </a:rPr>
              <a:t>White, D. S., &amp; Le Cornu, A. (2011). Visitors and Residents: A new typology for online engagement. </a:t>
            </a:r>
            <a:r>
              <a:rPr lang="en-US" sz="1200" i="1" dirty="0" smtClean="0">
                <a:solidFill>
                  <a:schemeClr val="tx1"/>
                </a:solidFill>
                <a:latin typeface="Arial" pitchFamily="34" charset="0"/>
                <a:cs typeface="Arial" pitchFamily="34" charset="0"/>
              </a:rPr>
              <a:t>First Monday,</a:t>
            </a:r>
            <a:r>
              <a:rPr lang="en-US" sz="1200" dirty="0" smtClean="0">
                <a:solidFill>
                  <a:schemeClr val="tx1"/>
                </a:solidFill>
                <a:latin typeface="Arial" pitchFamily="34" charset="0"/>
                <a:cs typeface="Arial" pitchFamily="34" charset="0"/>
              </a:rPr>
              <a:t> </a:t>
            </a:r>
            <a:r>
              <a:rPr lang="en-US" sz="1200" i="1" dirty="0" smtClean="0">
                <a:solidFill>
                  <a:schemeClr val="tx1"/>
                </a:solidFill>
                <a:latin typeface="Arial" pitchFamily="34" charset="0"/>
                <a:cs typeface="Arial" pitchFamily="34" charset="0"/>
              </a:rPr>
              <a:t>16</a:t>
            </a:r>
            <a:r>
              <a:rPr lang="en-US" sz="1200" dirty="0" smtClean="0">
                <a:solidFill>
                  <a:schemeClr val="tx1"/>
                </a:solidFill>
                <a:latin typeface="Arial" pitchFamily="34" charset="0"/>
                <a:cs typeface="Arial" pitchFamily="34" charset="0"/>
              </a:rPr>
              <a:t>(9). Retrieved from </a:t>
            </a:r>
            <a:r>
              <a:rPr lang="en-US" sz="1200" u="sng" dirty="0" smtClean="0">
                <a:solidFill>
                  <a:schemeClr val="tx1"/>
                </a:solidFill>
                <a:latin typeface="Arial" pitchFamily="34" charset="0"/>
                <a:cs typeface="Arial" pitchFamily="34" charset="0"/>
                <a:hlinkClick r:id="rId10"/>
              </a:rPr>
              <a:t>http://firstmonday.org/htbin/cgiwrap/bin/ojs/index.php/fm/article/viewArticle/3171/3049</a:t>
            </a:r>
            <a:endParaRPr lang="en-US" sz="1200" u="sng" dirty="0" smtClean="0">
              <a:solidFill>
                <a:schemeClr val="tx1"/>
              </a:solidFill>
              <a:latin typeface="Arial" pitchFamily="34" charset="0"/>
              <a:cs typeface="Arial" pitchFamily="34" charset="0"/>
            </a:endParaRPr>
          </a:p>
          <a:p>
            <a:pPr marL="225425" indent="-225425">
              <a:buNone/>
            </a:pPr>
            <a:r>
              <a:rPr lang="en-US" sz="1200" dirty="0" err="1" smtClean="0">
                <a:solidFill>
                  <a:schemeClr val="tx1"/>
                </a:solidFill>
                <a:latin typeface="Arial" pitchFamily="34" charset="0"/>
                <a:cs typeface="Arial" pitchFamily="34" charset="0"/>
              </a:rPr>
              <a:t>Zickuhr</a:t>
            </a:r>
            <a:r>
              <a:rPr lang="en-US" sz="1200" dirty="0" smtClean="0">
                <a:solidFill>
                  <a:schemeClr val="tx1"/>
                </a:solidFill>
                <a:latin typeface="Arial" pitchFamily="34" charset="0"/>
                <a:cs typeface="Arial" pitchFamily="34" charset="0"/>
              </a:rPr>
              <a:t>, K., </a:t>
            </a:r>
            <a:r>
              <a:rPr lang="en-US" sz="1200" dirty="0" err="1" smtClean="0">
                <a:solidFill>
                  <a:schemeClr val="tx1"/>
                </a:solidFill>
                <a:latin typeface="Arial" pitchFamily="34" charset="0"/>
                <a:cs typeface="Arial" pitchFamily="34" charset="0"/>
              </a:rPr>
              <a:t>Rainie</a:t>
            </a:r>
            <a:r>
              <a:rPr lang="en-US" sz="1200" dirty="0" smtClean="0">
                <a:solidFill>
                  <a:schemeClr val="tx1"/>
                </a:solidFill>
                <a:latin typeface="Arial" pitchFamily="34" charset="0"/>
                <a:cs typeface="Arial" pitchFamily="34" charset="0"/>
              </a:rPr>
              <a:t>, L., &amp; Purcell, K. (2013). </a:t>
            </a:r>
            <a:r>
              <a:rPr lang="en-US" sz="1200" i="1" dirty="0" smtClean="0">
                <a:solidFill>
                  <a:schemeClr val="tx1"/>
                </a:solidFill>
                <a:latin typeface="Arial" pitchFamily="34" charset="0"/>
                <a:cs typeface="Arial" pitchFamily="34" charset="0"/>
              </a:rPr>
              <a:t>Library services in the digital age</a:t>
            </a:r>
            <a:r>
              <a:rPr lang="en-US" sz="1200" dirty="0" smtClean="0">
                <a:solidFill>
                  <a:schemeClr val="tx1"/>
                </a:solidFill>
                <a:latin typeface="Arial" pitchFamily="34" charset="0"/>
                <a:cs typeface="Arial" pitchFamily="34" charset="0"/>
              </a:rPr>
              <a:t>. Washington, DC: Pew Research Center’s Internet &amp; American Life Project.</a:t>
            </a:r>
          </a:p>
          <a:p>
            <a:pPr>
              <a:buNone/>
            </a:pPr>
            <a:endParaRPr lang="en-US" sz="1200" dirty="0" smtClean="0">
              <a:solidFill>
                <a:schemeClr val="tx1"/>
              </a:solidFill>
              <a:latin typeface="Arial" pitchFamily="34" charset="0"/>
              <a:cs typeface="Arial" pitchFamily="34" charset="0"/>
            </a:endParaRPr>
          </a:p>
          <a:p>
            <a:pPr>
              <a:buNone/>
            </a:pPr>
            <a:r>
              <a:rPr lang="en-US" sz="1200" dirty="0" smtClean="0">
                <a:solidFill>
                  <a:schemeClr val="tx1"/>
                </a:solidFill>
                <a:latin typeface="Arial" pitchFamily="34" charset="0"/>
                <a:cs typeface="Arial" pitchFamily="34" charset="0"/>
              </a:rPr>
              <a:t> </a:t>
            </a:r>
            <a:endParaRPr lang="en-US" sz="1200" dirty="0">
              <a:solidFill>
                <a:schemeClr val="tx1"/>
              </a:solidFill>
              <a:latin typeface="Arial" pitchFamily="34" charset="0"/>
              <a:ea typeface="Calibri"/>
              <a:cs typeface="Arial" pitchFamily="34" charset="0"/>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3600" dirty="0" smtClean="0"/>
              <a:t>Visitor Mode</a:t>
            </a:r>
            <a:endParaRPr lang="en-US" sz="3600" dirty="0"/>
          </a:p>
        </p:txBody>
      </p:sp>
      <p:sp>
        <p:nvSpPr>
          <p:cNvPr id="3" name="Content Placeholder 2"/>
          <p:cNvSpPr>
            <a:spLocks noGrp="1"/>
          </p:cNvSpPr>
          <p:nvPr>
            <p:ph idx="1"/>
          </p:nvPr>
        </p:nvSpPr>
        <p:spPr>
          <a:xfrm>
            <a:off x="457200" y="1600200"/>
            <a:ext cx="3810000" cy="4525963"/>
          </a:xfrm>
        </p:spPr>
        <p:txBody>
          <a:bodyPr/>
          <a:lstStyle/>
          <a:p>
            <a:endParaRPr lang="en-US" b="1" dirty="0" smtClean="0"/>
          </a:p>
          <a:p>
            <a:pPr>
              <a:buFont typeface="Arial" pitchFamily="34" charset="0"/>
              <a:buChar char="•"/>
            </a:pPr>
            <a:r>
              <a:rPr lang="en-US" sz="2400" b="1" dirty="0" smtClean="0">
                <a:latin typeface="Arial" pitchFamily="34" charset="0"/>
                <a:cs typeface="Arial" pitchFamily="34" charset="0"/>
              </a:rPr>
              <a:t>Functional use of technology</a:t>
            </a:r>
          </a:p>
          <a:p>
            <a:pPr>
              <a:buFont typeface="Arial" pitchFamily="34" charset="0"/>
              <a:buChar char="•"/>
            </a:pPr>
            <a:r>
              <a:rPr lang="en-US" sz="2400" b="1" dirty="0" smtClean="0">
                <a:latin typeface="Arial" pitchFamily="34" charset="0"/>
                <a:cs typeface="Arial" pitchFamily="34" charset="0"/>
              </a:rPr>
              <a:t>Formal need</a:t>
            </a:r>
          </a:p>
          <a:p>
            <a:pPr>
              <a:buFont typeface="Arial" pitchFamily="34" charset="0"/>
              <a:buChar char="•"/>
            </a:pPr>
            <a:r>
              <a:rPr lang="en-US" sz="2400" b="1" dirty="0" smtClean="0">
                <a:latin typeface="Arial" pitchFamily="34" charset="0"/>
                <a:cs typeface="Arial" pitchFamily="34" charset="0"/>
              </a:rPr>
              <a:t>Invisible online presence</a:t>
            </a:r>
          </a:p>
          <a:p>
            <a:pPr>
              <a:buFont typeface="Arial" pitchFamily="34" charset="0"/>
              <a:buChar char="•"/>
            </a:pPr>
            <a:r>
              <a:rPr lang="en-US" sz="2400" b="1" dirty="0" smtClean="0">
                <a:latin typeface="Arial" pitchFamily="34" charset="0"/>
                <a:cs typeface="Arial" pitchFamily="34" charset="0"/>
              </a:rPr>
              <a:t>Internet is a toolbox</a:t>
            </a:r>
          </a:p>
        </p:txBody>
      </p:sp>
      <p:pic>
        <p:nvPicPr>
          <p:cNvPr id="8194" name="Picture 2" descr="C:\Users\hoode\Downloads\large_6868746106.jpg"/>
          <p:cNvPicPr>
            <a:picLocks noChangeAspect="1" noChangeArrowheads="1"/>
          </p:cNvPicPr>
          <p:nvPr/>
        </p:nvPicPr>
        <p:blipFill>
          <a:blip r:embed="rId3" cstate="print"/>
          <a:srcRect/>
          <a:stretch>
            <a:fillRect/>
          </a:stretch>
        </p:blipFill>
        <p:spPr bwMode="auto">
          <a:xfrm>
            <a:off x="3987912" y="1676400"/>
            <a:ext cx="5156088" cy="3429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223920209"/>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p:txBody>
          <a:bodyPr anchor="t">
            <a:normAutofit/>
          </a:bodyPr>
          <a:lstStyle/>
          <a:p>
            <a:pPr eaLnBrk="1" hangingPunct="1"/>
            <a:r>
              <a:rPr lang="en-US" sz="3600" dirty="0" smtClean="0"/>
              <a:t>Project Phases</a:t>
            </a:r>
          </a:p>
        </p:txBody>
      </p:sp>
      <p:sp>
        <p:nvSpPr>
          <p:cNvPr id="53250" name="Content Placeholder 2"/>
          <p:cNvSpPr>
            <a:spLocks noGrp="1"/>
          </p:cNvSpPr>
          <p:nvPr>
            <p:ph idx="1"/>
          </p:nvPr>
        </p:nvSpPr>
        <p:spPr>
          <a:xfrm>
            <a:off x="457200" y="1066800"/>
            <a:ext cx="5181600" cy="5257800"/>
          </a:xfrm>
        </p:spPr>
        <p:txBody>
          <a:bodyPr>
            <a:noAutofit/>
          </a:bodyPr>
          <a:lstStyle/>
          <a:p>
            <a:pPr lvl="0">
              <a:lnSpc>
                <a:spcPct val="100000"/>
              </a:lnSpc>
              <a:spcBef>
                <a:spcPts val="0"/>
              </a:spcBef>
              <a:buNone/>
            </a:pPr>
            <a:r>
              <a:rPr lang="en-US" sz="2400" b="1" dirty="0" smtClean="0">
                <a:latin typeface="Arial" pitchFamily="34" charset="0"/>
                <a:cs typeface="Arial" pitchFamily="34" charset="0"/>
              </a:rPr>
              <a:t>Phase 1</a:t>
            </a:r>
          </a:p>
          <a:p>
            <a:pPr lvl="1">
              <a:lnSpc>
                <a:spcPct val="100000"/>
              </a:lnSpc>
              <a:spcBef>
                <a:spcPts val="0"/>
              </a:spcBef>
              <a:buFont typeface="Arial" pitchFamily="34" charset="0"/>
              <a:buChar char="•"/>
            </a:pPr>
            <a:r>
              <a:rPr lang="en-US" b="1" dirty="0" smtClean="0">
                <a:latin typeface="Arial" pitchFamily="34" charset="0"/>
                <a:cs typeface="Arial" pitchFamily="34" charset="0"/>
              </a:rPr>
              <a:t>Interviewed </a:t>
            </a:r>
            <a:r>
              <a:rPr lang="en-GB" b="1" dirty="0" smtClean="0">
                <a:latin typeface="Arial" pitchFamily="34" charset="0"/>
                <a:cs typeface="Arial" pitchFamily="34" charset="0"/>
              </a:rPr>
              <a:t>31 (16 US/15 UK) Emerging educational stage individuals</a:t>
            </a:r>
          </a:p>
          <a:p>
            <a:pPr lvl="0">
              <a:lnSpc>
                <a:spcPct val="100000"/>
              </a:lnSpc>
              <a:spcBef>
                <a:spcPts val="0"/>
              </a:spcBef>
              <a:buNone/>
            </a:pPr>
            <a:r>
              <a:rPr lang="en-US" sz="2400" b="1" dirty="0" smtClean="0">
                <a:latin typeface="Arial" pitchFamily="34" charset="0"/>
                <a:cs typeface="Arial" pitchFamily="34" charset="0"/>
              </a:rPr>
              <a:t>Phase 2</a:t>
            </a:r>
          </a:p>
          <a:p>
            <a:pPr marL="685800" lvl="2">
              <a:lnSpc>
                <a:spcPct val="100000"/>
              </a:lnSpc>
              <a:spcBef>
                <a:spcPts val="0"/>
              </a:spcBef>
            </a:pPr>
            <a:r>
              <a:rPr lang="en-US" sz="2400" b="1" dirty="0" smtClean="0">
                <a:latin typeface="Arial" pitchFamily="34" charset="0"/>
                <a:cs typeface="Arial" pitchFamily="34" charset="0"/>
              </a:rPr>
              <a:t>Interviewed</a:t>
            </a:r>
          </a:p>
          <a:p>
            <a:pPr marL="1143000" lvl="3">
              <a:lnSpc>
                <a:spcPct val="100000"/>
              </a:lnSpc>
              <a:spcBef>
                <a:spcPts val="0"/>
              </a:spcBef>
              <a:buFont typeface="Arial" pitchFamily="34" charset="0"/>
              <a:buChar char="•"/>
            </a:pPr>
            <a:r>
              <a:rPr lang="en-GB" sz="2400" b="1" dirty="0" smtClean="0">
                <a:latin typeface="Arial" pitchFamily="34" charset="0"/>
                <a:cs typeface="Arial" pitchFamily="34" charset="0"/>
              </a:rPr>
              <a:t>10 (5 US/5 UK) Establishing</a:t>
            </a:r>
          </a:p>
          <a:p>
            <a:pPr marL="1143000" lvl="3">
              <a:lnSpc>
                <a:spcPct val="100000"/>
              </a:lnSpc>
              <a:spcBef>
                <a:spcPts val="0"/>
              </a:spcBef>
              <a:buFont typeface="Arial" pitchFamily="34" charset="0"/>
              <a:buChar char="•"/>
            </a:pPr>
            <a:r>
              <a:rPr lang="en-GB" sz="2400" b="1" dirty="0" smtClean="0">
                <a:latin typeface="Arial" pitchFamily="34" charset="0"/>
                <a:cs typeface="Arial" pitchFamily="34" charset="0"/>
              </a:rPr>
              <a:t>10 (5 US/5 UK) Embedding </a:t>
            </a:r>
          </a:p>
          <a:p>
            <a:pPr marL="1143000" lvl="3">
              <a:lnSpc>
                <a:spcPct val="100000"/>
              </a:lnSpc>
              <a:spcBef>
                <a:spcPts val="0"/>
              </a:spcBef>
              <a:buFont typeface="Arial" pitchFamily="34" charset="0"/>
              <a:buChar char="•"/>
            </a:pPr>
            <a:r>
              <a:rPr lang="en-GB" sz="2400" b="1" dirty="0" smtClean="0">
                <a:latin typeface="Arial" pitchFamily="34" charset="0"/>
                <a:cs typeface="Arial" pitchFamily="34" charset="0"/>
              </a:rPr>
              <a:t>10 (5 US/5 UK) Experienced </a:t>
            </a:r>
          </a:p>
          <a:p>
            <a:pPr marL="688975" lvl="3" indent="225425">
              <a:lnSpc>
                <a:spcPct val="100000"/>
              </a:lnSpc>
              <a:spcBef>
                <a:spcPts val="0"/>
              </a:spcBef>
              <a:buFont typeface="Arial" pitchFamily="34" charset="0"/>
              <a:buChar char="•"/>
            </a:pPr>
            <a:r>
              <a:rPr lang="en-GB" sz="2400" b="1" dirty="0" smtClean="0">
                <a:latin typeface="Arial" pitchFamily="34" charset="0"/>
                <a:cs typeface="Arial" pitchFamily="34" charset="0"/>
              </a:rPr>
              <a:t>Some Phase 1 participants agreed to submit  monthly diaries </a:t>
            </a:r>
            <a:endParaRPr lang="en-US" sz="2400" b="1" dirty="0" smtClean="0">
              <a:latin typeface="Arial" pitchFamily="34" charset="0"/>
              <a:cs typeface="Arial" pitchFamily="34" charset="0"/>
            </a:endParaRPr>
          </a:p>
        </p:txBody>
      </p:sp>
      <p:pic>
        <p:nvPicPr>
          <p:cNvPr id="2050" name="Picture 2" descr="C:\Users\hoode\Downloads\large_4993069751.jpg"/>
          <p:cNvPicPr>
            <a:picLocks noChangeAspect="1" noChangeArrowheads="1"/>
          </p:cNvPicPr>
          <p:nvPr/>
        </p:nvPicPr>
        <p:blipFill>
          <a:blip r:embed="rId3" cstate="print"/>
          <a:srcRect/>
          <a:stretch>
            <a:fillRect/>
          </a:stretch>
        </p:blipFill>
        <p:spPr bwMode="auto">
          <a:xfrm>
            <a:off x="5940028" y="1752600"/>
            <a:ext cx="3203972" cy="36576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Project Phases, cont.</a:t>
            </a:r>
            <a:endParaRPr lang="en-US" sz="3600" dirty="0"/>
          </a:p>
        </p:txBody>
      </p:sp>
      <p:sp>
        <p:nvSpPr>
          <p:cNvPr id="3" name="Content Placeholder 2"/>
          <p:cNvSpPr>
            <a:spLocks noGrp="1"/>
          </p:cNvSpPr>
          <p:nvPr>
            <p:ph idx="1"/>
          </p:nvPr>
        </p:nvSpPr>
        <p:spPr>
          <a:xfrm>
            <a:off x="457200" y="1600200"/>
            <a:ext cx="4495800" cy="4525963"/>
          </a:xfrm>
        </p:spPr>
        <p:txBody>
          <a:bodyPr>
            <a:normAutofit lnSpcReduction="10000"/>
          </a:bodyPr>
          <a:lstStyle/>
          <a:p>
            <a:pPr lvl="0">
              <a:lnSpc>
                <a:spcPct val="100000"/>
              </a:lnSpc>
              <a:buNone/>
            </a:pPr>
            <a:r>
              <a:rPr lang="en-US" sz="2400" b="1" dirty="0" smtClean="0"/>
              <a:t>Phase 3</a:t>
            </a:r>
          </a:p>
          <a:p>
            <a:pPr lvl="1">
              <a:lnSpc>
                <a:spcPct val="100000"/>
              </a:lnSpc>
              <a:buFont typeface="Arial" pitchFamily="34" charset="0"/>
              <a:buChar char="•"/>
            </a:pPr>
            <a:r>
              <a:rPr lang="en-GB" b="1" dirty="0" smtClean="0"/>
              <a:t>Interviewed second group of 12 students in the Emerging stage </a:t>
            </a:r>
          </a:p>
          <a:p>
            <a:pPr lvl="0">
              <a:lnSpc>
                <a:spcPct val="100000"/>
              </a:lnSpc>
              <a:buNone/>
            </a:pPr>
            <a:r>
              <a:rPr lang="en-GB" sz="2400" b="1" dirty="0" smtClean="0"/>
              <a:t>Phase 4</a:t>
            </a:r>
          </a:p>
          <a:p>
            <a:pPr lvl="1">
              <a:lnSpc>
                <a:spcPct val="100000"/>
              </a:lnSpc>
              <a:buFont typeface="Arial" pitchFamily="34" charset="0"/>
              <a:buChar char="•"/>
            </a:pPr>
            <a:r>
              <a:rPr lang="en-US" b="1" dirty="0" smtClean="0"/>
              <a:t>In-depth survey </a:t>
            </a:r>
          </a:p>
          <a:p>
            <a:pPr lvl="2">
              <a:lnSpc>
                <a:spcPct val="100000"/>
              </a:lnSpc>
            </a:pPr>
            <a:r>
              <a:rPr lang="en-US" sz="2400" b="1" dirty="0" smtClean="0"/>
              <a:t>50 participants from each educational stage in both US &amp; UK</a:t>
            </a:r>
          </a:p>
          <a:p>
            <a:pPr lvl="1">
              <a:lnSpc>
                <a:spcPct val="100000"/>
              </a:lnSpc>
              <a:buFont typeface="Arial" pitchFamily="34" charset="0"/>
              <a:buChar char="•"/>
            </a:pPr>
            <a:r>
              <a:rPr lang="en-US" b="1" dirty="0" smtClean="0"/>
              <a:t>Code, analyze, &amp; compare data</a:t>
            </a:r>
          </a:p>
          <a:p>
            <a:pPr>
              <a:lnSpc>
                <a:spcPct val="100000"/>
              </a:lnSpc>
            </a:pPr>
            <a:endParaRPr lang="en-US" sz="1800" dirty="0"/>
          </a:p>
        </p:txBody>
      </p:sp>
      <p:sp>
        <p:nvSpPr>
          <p:cNvPr id="4" name="TextBox 3"/>
          <p:cNvSpPr txBox="1"/>
          <p:nvPr/>
        </p:nvSpPr>
        <p:spPr>
          <a:xfrm>
            <a:off x="8305800" y="5181600"/>
            <a:ext cx="304800" cy="495392"/>
          </a:xfrm>
          <a:prstGeom prst="rect">
            <a:avLst/>
          </a:prstGeom>
          <a:noFill/>
        </p:spPr>
        <p:txBody>
          <a:bodyPr wrap="square" rtlCol="0">
            <a:spAutoFit/>
          </a:bodyPr>
          <a:lstStyle/>
          <a:p>
            <a:pPr defTabSz="914400" fontAlgn="base">
              <a:lnSpc>
                <a:spcPct val="120000"/>
              </a:lnSpc>
              <a:spcBef>
                <a:spcPct val="50000"/>
              </a:spcBef>
              <a:spcAft>
                <a:spcPct val="0"/>
              </a:spcAft>
            </a:pPr>
            <a:r>
              <a:rPr lang="en-US" sz="2400" b="1" dirty="0" smtClean="0">
                <a:solidFill>
                  <a:srgbClr val="FFFFFF"/>
                </a:solidFill>
              </a:rPr>
              <a:t>4</a:t>
            </a:r>
            <a:endParaRPr lang="en-US" sz="2400" b="1" dirty="0">
              <a:solidFill>
                <a:srgbClr val="FFFFFF"/>
              </a:solidFill>
            </a:endParaRPr>
          </a:p>
        </p:txBody>
      </p:sp>
      <p:pic>
        <p:nvPicPr>
          <p:cNvPr id="1026" name="Picture 2" descr="C:\Users\hoode\Downloads\large_2488694307 (1).jpg"/>
          <p:cNvPicPr>
            <a:picLocks noChangeAspect="1" noChangeArrowheads="1"/>
          </p:cNvPicPr>
          <p:nvPr/>
        </p:nvPicPr>
        <p:blipFill>
          <a:blip r:embed="rId3" cstate="print"/>
          <a:srcRect/>
          <a:stretch>
            <a:fillRect/>
          </a:stretch>
        </p:blipFill>
        <p:spPr bwMode="auto">
          <a:xfrm>
            <a:off x="4953001" y="2007839"/>
            <a:ext cx="4191000" cy="2807643"/>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3600" dirty="0" smtClean="0"/>
              <a:t>Participants</a:t>
            </a:r>
            <a:endParaRPr lang="en-US" sz="3600" dirty="0"/>
          </a:p>
        </p:txBody>
      </p:sp>
      <p:sp>
        <p:nvSpPr>
          <p:cNvPr id="3" name="Content Placeholder 2"/>
          <p:cNvSpPr>
            <a:spLocks noGrp="1"/>
          </p:cNvSpPr>
          <p:nvPr>
            <p:ph idx="1"/>
          </p:nvPr>
        </p:nvSpPr>
        <p:spPr>
          <a:xfrm>
            <a:off x="457200" y="1066800"/>
            <a:ext cx="8229600" cy="4525963"/>
          </a:xfrm>
        </p:spPr>
        <p:txBody>
          <a:bodyPr/>
          <a:lstStyle/>
          <a:p>
            <a:pPr>
              <a:buNone/>
            </a:pPr>
            <a:r>
              <a:rPr lang="en-US" sz="2400" b="1" dirty="0" smtClean="0"/>
              <a:t>Phases 1-3</a:t>
            </a:r>
          </a:p>
          <a:p>
            <a:r>
              <a:rPr lang="en-US" sz="2400" b="1" dirty="0" smtClean="0"/>
              <a:t>Total of 73 participants (36 UK, 37 US)</a:t>
            </a:r>
          </a:p>
          <a:p>
            <a:pPr lvl="1">
              <a:buFont typeface="Arial" pitchFamily="34" charset="0"/>
              <a:buChar char="•"/>
            </a:pPr>
            <a:r>
              <a:rPr lang="en-US" b="1" dirty="0" smtClean="0"/>
              <a:t>43 Emerging (21 UK, 22 US)</a:t>
            </a:r>
          </a:p>
          <a:p>
            <a:pPr lvl="1">
              <a:buFont typeface="Arial" pitchFamily="34" charset="0"/>
              <a:buChar char="•"/>
            </a:pPr>
            <a:r>
              <a:rPr lang="en-US" b="1" dirty="0" smtClean="0"/>
              <a:t>10 Establishing (5 UK, 5 US)</a:t>
            </a:r>
          </a:p>
          <a:p>
            <a:pPr lvl="1">
              <a:buFont typeface="Arial" pitchFamily="34" charset="0"/>
              <a:buChar char="•"/>
            </a:pPr>
            <a:r>
              <a:rPr lang="en-US" b="1" dirty="0" smtClean="0"/>
              <a:t>10 Embedding (5 UK, 5 US)</a:t>
            </a:r>
          </a:p>
          <a:p>
            <a:pPr lvl="1">
              <a:buFont typeface="Arial" pitchFamily="34" charset="0"/>
              <a:buChar char="•"/>
            </a:pPr>
            <a:r>
              <a:rPr lang="en-US" b="1" dirty="0" smtClean="0"/>
              <a:t>10 Experiencing (5 UK, 5 US)</a:t>
            </a:r>
          </a:p>
          <a:p>
            <a:pPr lvl="1">
              <a:buFont typeface="Arial" pitchFamily="34" charset="0"/>
              <a:buChar char="•"/>
            </a:pPr>
            <a:endParaRPr lang="en-US" b="1" dirty="0" smtClean="0"/>
          </a:p>
          <a:p>
            <a:pPr marL="344488" lvl="1" indent="-344488">
              <a:buFont typeface="Arial" pitchFamily="34" charset="0"/>
              <a:buChar char="•"/>
            </a:pPr>
            <a:r>
              <a:rPr lang="en-US" b="1" dirty="0" smtClean="0"/>
              <a:t>Gender</a:t>
            </a:r>
          </a:p>
          <a:p>
            <a:pPr lvl="1">
              <a:buFont typeface="Arial" pitchFamily="34" charset="0"/>
              <a:buChar char="•"/>
            </a:pPr>
            <a:r>
              <a:rPr lang="en-US" b="1" dirty="0" smtClean="0"/>
              <a:t>Female 39</a:t>
            </a:r>
          </a:p>
          <a:p>
            <a:pPr lvl="1">
              <a:buFont typeface="Arial" pitchFamily="34" charset="0"/>
              <a:buChar char="•"/>
            </a:pPr>
            <a:r>
              <a:rPr lang="en-US" b="1" dirty="0" smtClean="0"/>
              <a:t>Male 34</a:t>
            </a:r>
          </a:p>
          <a:p>
            <a:pPr>
              <a:buNone/>
            </a:pPr>
            <a:endParaRPr lang="en-US" dirty="0" smtClean="0"/>
          </a:p>
          <a:p>
            <a:pPr>
              <a:buNone/>
            </a:pPr>
            <a:endParaRPr lang="en-US" dirty="0"/>
          </a:p>
        </p:txBody>
      </p:sp>
      <p:sp>
        <p:nvSpPr>
          <p:cNvPr id="4" name="Slide Number Placeholder 3"/>
          <p:cNvSpPr>
            <a:spLocks noGrp="1"/>
          </p:cNvSpPr>
          <p:nvPr>
            <p:ph type="sldNum" sz="quarter" idx="12"/>
          </p:nvPr>
        </p:nvSpPr>
        <p:spPr/>
        <p:txBody>
          <a:bodyPr/>
          <a:lstStyle/>
          <a:p>
            <a:fld id="{6B3AA010-7757-41E0-A212-D41514C97AA5}" type="slidenum">
              <a:rPr lang="en-US" smtClean="0"/>
              <a:pPr/>
              <a:t>9</a:t>
            </a:fld>
            <a:endParaRPr lang="en-US"/>
          </a:p>
        </p:txBody>
      </p:sp>
      <p:pic>
        <p:nvPicPr>
          <p:cNvPr id="3074" name="Picture 2" descr="C:\Users\hoode\Downloads\large_359572656.jpg"/>
          <p:cNvPicPr>
            <a:picLocks noChangeAspect="1" noChangeArrowheads="1"/>
          </p:cNvPicPr>
          <p:nvPr/>
        </p:nvPicPr>
        <p:blipFill>
          <a:blip r:embed="rId3" cstate="print"/>
          <a:srcRect/>
          <a:stretch>
            <a:fillRect/>
          </a:stretch>
        </p:blipFill>
        <p:spPr bwMode="auto">
          <a:xfrm>
            <a:off x="4876800" y="3657600"/>
            <a:ext cx="4267200" cy="3200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CLC-Research-Template-2014">
  <a:themeElements>
    <a:clrScheme name="Hyperlink">
      <a:dk1>
        <a:sysClr val="windowText" lastClr="000000"/>
      </a:dk1>
      <a:lt1>
        <a:srgbClr val="FFFFFF"/>
      </a:lt1>
      <a:dk2>
        <a:srgbClr val="455560"/>
      </a:dk2>
      <a:lt2>
        <a:srgbClr val="FFFFFF"/>
      </a:lt2>
      <a:accent1>
        <a:srgbClr val="2178B5"/>
      </a:accent1>
      <a:accent2>
        <a:srgbClr val="C52127"/>
      </a:accent2>
      <a:accent3>
        <a:srgbClr val="409A3C"/>
      </a:accent3>
      <a:accent4>
        <a:srgbClr val="5F4894"/>
      </a:accent4>
      <a:accent5>
        <a:srgbClr val="A9316F"/>
      </a:accent5>
      <a:accent6>
        <a:srgbClr val="FF7600"/>
      </a:accent6>
      <a:hlink>
        <a:srgbClr val="000000"/>
      </a:hlink>
      <a:folHlink>
        <a:srgbClr val="FFFFFF"/>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a:defPPr>
      </a:lstStyle>
    </a:txDef>
  </a:objectDefaults>
  <a:extraClrSchemeLst/>
</a:theme>
</file>

<file path=ppt/theme/theme2.xml><?xml version="1.0" encoding="utf-8"?>
<a:theme xmlns:a="http://schemas.openxmlformats.org/drawingml/2006/main" name="OCLC-Research-Corporate-Template">
  <a:themeElements>
    <a:clrScheme name="Hyperlink">
      <a:dk1>
        <a:sysClr val="windowText" lastClr="000000"/>
      </a:dk1>
      <a:lt1>
        <a:srgbClr val="FFFFFF"/>
      </a:lt1>
      <a:dk2>
        <a:srgbClr val="455560"/>
      </a:dk2>
      <a:lt2>
        <a:srgbClr val="FFFFFF"/>
      </a:lt2>
      <a:accent1>
        <a:srgbClr val="2178B5"/>
      </a:accent1>
      <a:accent2>
        <a:srgbClr val="C52127"/>
      </a:accent2>
      <a:accent3>
        <a:srgbClr val="409A3C"/>
      </a:accent3>
      <a:accent4>
        <a:srgbClr val="5F4894"/>
      </a:accent4>
      <a:accent5>
        <a:srgbClr val="A9316F"/>
      </a:accent5>
      <a:accent6>
        <a:srgbClr val="FF7600"/>
      </a:accent6>
      <a:hlink>
        <a:srgbClr val="000000"/>
      </a:hlink>
      <a:folHlink>
        <a:srgbClr val="FFFF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4364</TotalTime>
  <Words>10903</Words>
  <Application>Microsoft Office PowerPoint</Application>
  <PresentationFormat>On-screen Show (4:3)</PresentationFormat>
  <Paragraphs>802</Paragraphs>
  <Slides>53</Slides>
  <Notes>53</Notes>
  <HiddenSlides>3</HiddenSlides>
  <MMClips>0</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53</vt:i4>
      </vt:variant>
    </vt:vector>
  </HeadingPairs>
  <TitlesOfParts>
    <vt:vector size="68" baseType="lpstr">
      <vt:lpstr>Arial</vt:lpstr>
      <vt:lpstr>Open Sans</vt:lpstr>
      <vt:lpstr>Open Sans Semibold</vt:lpstr>
      <vt:lpstr>Times New Roman</vt:lpstr>
      <vt:lpstr>Georgia</vt:lpstr>
      <vt:lpstr>Calibri</vt:lpstr>
      <vt:lpstr>Myriad Web Pro</vt:lpstr>
      <vt:lpstr>ＭＳ Ｐゴシック</vt:lpstr>
      <vt:lpstr>OCLC-Research-Template-2014</vt:lpstr>
      <vt:lpstr>OCLC-Research-Corporate-Template</vt:lpstr>
      <vt:lpstr>Custom Design</vt:lpstr>
      <vt:lpstr>1_Custom Design</vt:lpstr>
      <vt:lpstr>2_Custom Design</vt:lpstr>
      <vt:lpstr>3_Custom Design</vt:lpstr>
      <vt:lpstr>4_Custom Design</vt:lpstr>
      <vt:lpstr>“But Wikipedia is always right, so I always use that.” Implications for Library Services Modeled on the Digital Visitors and Residents Continuum</vt:lpstr>
      <vt:lpstr>Visitors and Residents:  What motivates engagement with the digital information environment?</vt:lpstr>
      <vt:lpstr>Slide 3</vt:lpstr>
      <vt:lpstr>Visitors &amp; Residents</vt:lpstr>
      <vt:lpstr>Resident Mode</vt:lpstr>
      <vt:lpstr>Visitor Mode</vt:lpstr>
      <vt:lpstr>Project Phases</vt:lpstr>
      <vt:lpstr>Project Phases, cont.</vt:lpstr>
      <vt:lpstr>Participants</vt:lpstr>
      <vt:lpstr>Participants</vt:lpstr>
      <vt:lpstr>Participants</vt:lpstr>
      <vt:lpstr>Participant Interview Questions</vt:lpstr>
      <vt:lpstr>Participant Interview Questions</vt:lpstr>
      <vt:lpstr>Diarists </vt:lpstr>
      <vt:lpstr>Example:  Digital Visitors &amp; Residents Diaries</vt:lpstr>
      <vt:lpstr>Codebook</vt:lpstr>
      <vt:lpstr>Slide 17</vt:lpstr>
      <vt:lpstr>Slide 18</vt:lpstr>
      <vt:lpstr>Slide 19</vt:lpstr>
      <vt:lpstr>Digital Sources and Educational Stages</vt:lpstr>
      <vt:lpstr>Slide 21</vt:lpstr>
      <vt:lpstr>The Learning Black Market </vt:lpstr>
      <vt:lpstr>Slide 23</vt:lpstr>
      <vt:lpstr>Slide 24</vt:lpstr>
      <vt:lpstr>Slide 25</vt:lpstr>
      <vt:lpstr>Slide 26</vt:lpstr>
      <vt:lpstr>Slide 27</vt:lpstr>
      <vt:lpstr>Contact and Educational Stages</vt:lpstr>
      <vt:lpstr>Slide 29</vt:lpstr>
      <vt:lpstr>Human Sources and Educational Stages</vt:lpstr>
      <vt:lpstr>Human Sources and Educational Stages</vt:lpstr>
      <vt:lpstr>Place (Type of Library) and Educational Stage </vt:lpstr>
      <vt:lpstr>Slide 33</vt:lpstr>
      <vt:lpstr>Slide 34</vt:lpstr>
      <vt:lpstr>Slide 35</vt:lpstr>
      <vt:lpstr>Slide 36</vt:lpstr>
      <vt:lpstr>Place and Educational Stages</vt:lpstr>
      <vt:lpstr>Slide 38</vt:lpstr>
      <vt:lpstr>Slide 39</vt:lpstr>
      <vt:lpstr>Slide 40</vt:lpstr>
      <vt:lpstr>Motivation and Educational Stages</vt:lpstr>
      <vt:lpstr>Slide 42</vt:lpstr>
      <vt:lpstr>Slide 43</vt:lpstr>
      <vt:lpstr>Slide 44</vt:lpstr>
      <vt:lpstr>Slide 45</vt:lpstr>
      <vt:lpstr>What Can We Change?</vt:lpstr>
      <vt:lpstr>Community is Content</vt:lpstr>
      <vt:lpstr>What Can We Do?</vt:lpstr>
      <vt:lpstr>infoKit </vt:lpstr>
      <vt:lpstr>Slide 50</vt:lpstr>
      <vt:lpstr>Discussion &amp; Questions</vt:lpstr>
      <vt:lpstr>References</vt:lpstr>
      <vt:lpstr>References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“But Wikipedia is always right, so I always use that.” Implications for library services modeled on the Digital Visitors and Residents continuum.</dc:title>
  <dc:creator>Lynn Silipigni Connaway</dc:creator>
  <cp:lastModifiedBy>Windows User</cp:lastModifiedBy>
  <cp:revision>371</cp:revision>
  <dcterms:created xsi:type="dcterms:W3CDTF">2014-01-16T21:14:05Z</dcterms:created>
  <dcterms:modified xsi:type="dcterms:W3CDTF">2014-08-19T12:07:23Z</dcterms:modified>
</cp:coreProperties>
</file>