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265" r:id="rId2"/>
    <p:sldId id="347" r:id="rId3"/>
    <p:sldId id="348" r:id="rId4"/>
    <p:sldId id="350" r:id="rId5"/>
    <p:sldId id="378" r:id="rId6"/>
    <p:sldId id="276" r:id="rId7"/>
    <p:sldId id="270" r:id="rId8"/>
    <p:sldId id="278" r:id="rId9"/>
    <p:sldId id="281" r:id="rId10"/>
    <p:sldId id="283" r:id="rId11"/>
    <p:sldId id="284" r:id="rId12"/>
    <p:sldId id="286" r:id="rId13"/>
    <p:sldId id="287" r:id="rId14"/>
    <p:sldId id="289" r:id="rId15"/>
    <p:sldId id="292" r:id="rId16"/>
    <p:sldId id="291" r:id="rId17"/>
    <p:sldId id="295" r:id="rId18"/>
    <p:sldId id="298" r:id="rId19"/>
    <p:sldId id="296" r:id="rId20"/>
    <p:sldId id="297" r:id="rId21"/>
    <p:sldId id="303" r:id="rId22"/>
    <p:sldId id="300" r:id="rId23"/>
    <p:sldId id="379" r:id="rId24"/>
    <p:sldId id="322" r:id="rId25"/>
    <p:sldId id="304" r:id="rId26"/>
    <p:sldId id="323" r:id="rId27"/>
    <p:sldId id="324" r:id="rId28"/>
    <p:sldId id="325" r:id="rId29"/>
    <p:sldId id="326" r:id="rId30"/>
    <p:sldId id="327" r:id="rId31"/>
    <p:sldId id="328" r:id="rId32"/>
    <p:sldId id="329" r:id="rId33"/>
    <p:sldId id="330" r:id="rId34"/>
    <p:sldId id="331" r:id="rId35"/>
    <p:sldId id="332" r:id="rId36"/>
    <p:sldId id="333" r:id="rId37"/>
    <p:sldId id="343" r:id="rId38"/>
    <p:sldId id="344" r:id="rId39"/>
    <p:sldId id="345" r:id="rId40"/>
    <p:sldId id="346" r:id="rId41"/>
    <p:sldId id="334" r:id="rId42"/>
    <p:sldId id="351" r:id="rId43"/>
    <p:sldId id="353" r:id="rId44"/>
    <p:sldId id="362" r:id="rId45"/>
    <p:sldId id="369" r:id="rId46"/>
    <p:sldId id="370" r:id="rId47"/>
    <p:sldId id="371" r:id="rId48"/>
    <p:sldId id="377" r:id="rId49"/>
    <p:sldId id="337" r:id="rId50"/>
    <p:sldId id="338" r:id="rId51"/>
    <p:sldId id="340" r:id="rId52"/>
    <p:sldId id="349" r:id="rId53"/>
    <p:sldId id="341" r:id="rId54"/>
    <p:sldId id="342" r:id="rId55"/>
    <p:sldId id="380" r:id="rId56"/>
    <p:sldId id="381" r:id="rId57"/>
    <p:sldId id="382" r:id="rId58"/>
    <p:sldId id="339" r:id="rId59"/>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108" autoAdjust="0"/>
  </p:normalViewPr>
  <p:slideViewPr>
    <p:cSldViewPr snapToGrid="0">
      <p:cViewPr varScale="1">
        <p:scale>
          <a:sx n="131" d="100"/>
          <a:sy n="131" d="100"/>
        </p:scale>
        <p:origin x="360" y="114"/>
      </p:cViewPr>
      <p:guideLst>
        <p:guide orient="horz" pos="1692"/>
        <p:guide pos="504"/>
      </p:guideLst>
    </p:cSldViewPr>
  </p:slideViewPr>
  <p:notesTextViewPr>
    <p:cViewPr>
      <p:scale>
        <a:sx n="1" d="1"/>
        <a:sy n="1" d="1"/>
      </p:scale>
      <p:origin x="0" y="0"/>
    </p:cViewPr>
  </p:notesTextViewPr>
  <p:notesViewPr>
    <p:cSldViewPr snapToGrid="0">
      <p:cViewPr>
        <p:scale>
          <a:sx n="80" d="100"/>
          <a:sy n="80" d="100"/>
        </p:scale>
        <p:origin x="3162" y="21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1361911408"/>
        <c:axId val="-1361908656"/>
      </c:barChart>
      <c:catAx>
        <c:axId val="-1361911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08656"/>
        <c:crosses val="autoZero"/>
        <c:auto val="1"/>
        <c:lblAlgn val="ctr"/>
        <c:lblOffset val="100"/>
        <c:noMultiLvlLbl val="0"/>
      </c:catAx>
      <c:valAx>
        <c:axId val="-13619086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911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r>
              <a:rPr lang="en-US" sz="1400" b="1">
                <a:solidFill>
                  <a:schemeClr val="tx1"/>
                </a:solidFill>
                <a:latin typeface="Arial" charset="0"/>
                <a:ea typeface="Arial" charset="0"/>
                <a:cs typeface="Arial" charset="0"/>
              </a:rPr>
              <a:t>Frequency</a:t>
            </a:r>
            <a:r>
              <a:rPr lang="en-US" sz="1400" b="1" baseline="0">
                <a:solidFill>
                  <a:schemeClr val="tx1"/>
                </a:solidFill>
                <a:latin typeface="Arial" charset="0"/>
                <a:ea typeface="Arial" charset="0"/>
                <a:cs typeface="Arial" charset="0"/>
              </a:rPr>
              <a:t> of themes coded in focus group interviews</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Arial" charset="0"/>
              <a:ea typeface="Arial" charset="0"/>
              <a:cs typeface="Arial"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Coding'!$CP$18:$CP$30</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Coding'!$CQ$18:$CQ$30</c:f>
              <c:numCache>
                <c:formatCode>General</c:formatCode>
                <c:ptCount val="13"/>
                <c:pt idx="0">
                  <c:v>0</c:v>
                </c:pt>
                <c:pt idx="1">
                  <c:v>6</c:v>
                </c:pt>
                <c:pt idx="2">
                  <c:v>6</c:v>
                </c:pt>
                <c:pt idx="3">
                  <c:v>11</c:v>
                </c:pt>
                <c:pt idx="4">
                  <c:v>12</c:v>
                </c:pt>
                <c:pt idx="5">
                  <c:v>13</c:v>
                </c:pt>
                <c:pt idx="6">
                  <c:v>14</c:v>
                </c:pt>
                <c:pt idx="7">
                  <c:v>18</c:v>
                </c:pt>
                <c:pt idx="8">
                  <c:v>18</c:v>
                </c:pt>
                <c:pt idx="9">
                  <c:v>31</c:v>
                </c:pt>
                <c:pt idx="10">
                  <c:v>44</c:v>
                </c:pt>
                <c:pt idx="11">
                  <c:v>46</c:v>
                </c:pt>
                <c:pt idx="12">
                  <c:v>54</c:v>
                </c:pt>
              </c:numCache>
            </c:numRef>
          </c:val>
          <c:extLst>
            <c:ext xmlns:c16="http://schemas.microsoft.com/office/drawing/2014/chart" uri="{C3380CC4-5D6E-409C-BE32-E72D297353CC}">
              <c16:uniqueId val="{00000000-E09B-4DF3-A3C6-31522ADE4838}"/>
            </c:ext>
          </c:extLst>
        </c:ser>
        <c:dLbls>
          <c:showLegendKey val="0"/>
          <c:showVal val="0"/>
          <c:showCatName val="0"/>
          <c:showSerName val="0"/>
          <c:showPercent val="0"/>
          <c:showBubbleSize val="0"/>
        </c:dLbls>
        <c:gapWidth val="182"/>
        <c:axId val="-1364711840"/>
        <c:axId val="-1364709088"/>
      </c:barChart>
      <c:catAx>
        <c:axId val="-136471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09088"/>
        <c:crosses val="autoZero"/>
        <c:auto val="1"/>
        <c:lblAlgn val="ctr"/>
        <c:lblOffset val="100"/>
        <c:noMultiLvlLbl val="0"/>
      </c:catAx>
      <c:valAx>
        <c:axId val="-136470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4711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Frequency of themes coded in provost interviews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'Thematic Coding'!$CO$37:$CO$49</c:f>
              <c:strCache>
                <c:ptCount val="13"/>
                <c:pt idx="0">
                  <c:v>Accreditation</c:v>
                </c:pt>
                <c:pt idx="1">
                  <c:v>Teaching support</c:v>
                </c:pt>
                <c:pt idx="2">
                  <c:v>Provision of tech</c:v>
                </c:pt>
                <c:pt idx="3">
                  <c:v>Inclusivity/Diversity</c:v>
                </c:pt>
                <c:pt idx="4">
                  <c:v>Research support</c:v>
                </c:pt>
                <c:pt idx="5">
                  <c:v>Success in college</c:v>
                </c:pt>
                <c:pt idx="6">
                  <c:v>Collection</c:v>
                </c:pt>
                <c:pt idx="7">
                  <c:v>Space</c:v>
                </c:pt>
                <c:pt idx="8">
                  <c:v>Service</c:v>
                </c:pt>
                <c:pt idx="9">
                  <c:v>Collaboration</c:v>
                </c:pt>
                <c:pt idx="10">
                  <c:v>Learning in college</c:v>
                </c:pt>
                <c:pt idx="11">
                  <c:v>Institutional planning</c:v>
                </c:pt>
                <c:pt idx="12">
                  <c:v>Communication</c:v>
                </c:pt>
              </c:strCache>
            </c:strRef>
          </c:cat>
          <c:val>
            <c:numRef>
              <c:f>'Thematic Coding'!$CP$37:$CP$49</c:f>
              <c:numCache>
                <c:formatCode>0</c:formatCode>
                <c:ptCount val="13"/>
                <c:pt idx="0">
                  <c:v>18</c:v>
                </c:pt>
                <c:pt idx="1">
                  <c:v>38</c:v>
                </c:pt>
                <c:pt idx="2">
                  <c:v>44</c:v>
                </c:pt>
                <c:pt idx="3">
                  <c:v>47</c:v>
                </c:pt>
                <c:pt idx="4">
                  <c:v>57</c:v>
                </c:pt>
                <c:pt idx="5">
                  <c:v>61</c:v>
                </c:pt>
                <c:pt idx="6">
                  <c:v>63</c:v>
                </c:pt>
                <c:pt idx="7">
                  <c:v>105</c:v>
                </c:pt>
                <c:pt idx="8">
                  <c:v>112</c:v>
                </c:pt>
                <c:pt idx="9">
                  <c:v>117</c:v>
                </c:pt>
                <c:pt idx="10">
                  <c:v>129</c:v>
                </c:pt>
                <c:pt idx="11">
                  <c:v>159</c:v>
                </c:pt>
                <c:pt idx="12">
                  <c:v>199</c:v>
                </c:pt>
              </c:numCache>
            </c:numRef>
          </c:val>
          <c:extLst>
            <c:ext xmlns:c16="http://schemas.microsoft.com/office/drawing/2014/chart" uri="{C3380CC4-5D6E-409C-BE32-E72D297353CC}">
              <c16:uniqueId val="{00000000-5780-4253-8E9F-4E85F21F0F50}"/>
            </c:ext>
          </c:extLst>
        </c:ser>
        <c:dLbls>
          <c:showLegendKey val="0"/>
          <c:showVal val="0"/>
          <c:showCatName val="0"/>
          <c:showSerName val="0"/>
          <c:showPercent val="0"/>
          <c:showBubbleSize val="0"/>
        </c:dLbls>
        <c:gapWidth val="182"/>
        <c:axId val="-1361827984"/>
        <c:axId val="-1361825232"/>
      </c:barChart>
      <c:catAx>
        <c:axId val="-1361827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5232"/>
        <c:crosses val="autoZero"/>
        <c:auto val="1"/>
        <c:lblAlgn val="ctr"/>
        <c:lblOffset val="100"/>
        <c:noMultiLvlLbl val="0"/>
      </c:catAx>
      <c:valAx>
        <c:axId val="-136182523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1827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baseline="0">
                <a:solidFill>
                  <a:schemeClr val="tx1"/>
                </a:solidFill>
                <a:effectLst/>
                <a:latin typeface="Arial" charset="0"/>
                <a:ea typeface="Arial" charset="0"/>
                <a:cs typeface="Arial" charset="0"/>
              </a:rPr>
              <a:t>Proportion of themes coded in advisory group vs. provost interviews</a:t>
            </a:r>
            <a:endParaRPr lang="en-US" sz="1400">
              <a:solidFill>
                <a:schemeClr val="tx1"/>
              </a:solidFill>
              <a:effectLst/>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Coding'!$CK$36</c:f>
              <c:strCache>
                <c:ptCount val="1"/>
                <c:pt idx="0">
                  <c:v>Provost</c:v>
                </c:pt>
              </c:strCache>
            </c:strRef>
          </c:tx>
          <c:spPr>
            <a:solidFill>
              <a:schemeClr val="accent1"/>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Coding'!$CK$37:$CK$49</c:f>
              <c:numCache>
                <c:formatCode>0%</c:formatCode>
                <c:ptCount val="13"/>
                <c:pt idx="0">
                  <c:v>1.5665796344647501E-2</c:v>
                </c:pt>
                <c:pt idx="1">
                  <c:v>4.0905134899913001E-2</c:v>
                </c:pt>
                <c:pt idx="2">
                  <c:v>5.30896431679721E-2</c:v>
                </c:pt>
                <c:pt idx="3">
                  <c:v>9.1383812010443793E-2</c:v>
                </c:pt>
                <c:pt idx="4">
                  <c:v>0.11227154046997399</c:v>
                </c:pt>
                <c:pt idx="5">
                  <c:v>3.3072236727589202E-2</c:v>
                </c:pt>
                <c:pt idx="6">
                  <c:v>5.4830287206266301E-2</c:v>
                </c:pt>
                <c:pt idx="7">
                  <c:v>3.82941688424717E-2</c:v>
                </c:pt>
                <c:pt idx="8">
                  <c:v>4.9608355091383803E-2</c:v>
                </c:pt>
                <c:pt idx="9">
                  <c:v>0.138381201044386</c:v>
                </c:pt>
                <c:pt idx="10">
                  <c:v>9.7476066144473406E-2</c:v>
                </c:pt>
                <c:pt idx="11">
                  <c:v>0.101827676240209</c:v>
                </c:pt>
                <c:pt idx="12">
                  <c:v>0.17319408181026999</c:v>
                </c:pt>
              </c:numCache>
            </c:numRef>
          </c:val>
          <c:extLst>
            <c:ext xmlns:c16="http://schemas.microsoft.com/office/drawing/2014/chart" uri="{C3380CC4-5D6E-409C-BE32-E72D297353CC}">
              <c16:uniqueId val="{00000000-6071-4EB1-8C3B-E9828AD717E2}"/>
            </c:ext>
          </c:extLst>
        </c:ser>
        <c:ser>
          <c:idx val="1"/>
          <c:order val="1"/>
          <c:tx>
            <c:strRef>
              <c:f>'Thematic Coding'!$CL$36</c:f>
              <c:strCache>
                <c:ptCount val="1"/>
                <c:pt idx="0">
                  <c:v>Advisory Group</c:v>
                </c:pt>
              </c:strCache>
            </c:strRef>
          </c:tx>
          <c:spPr>
            <a:solidFill>
              <a:schemeClr val="accent2"/>
            </a:solidFill>
            <a:ln>
              <a:noFill/>
            </a:ln>
            <a:effectLst/>
          </c:spPr>
          <c:invertIfNegative val="0"/>
          <c:cat>
            <c:strRef>
              <c:f>'Thematic Coding'!$CJ$37:$CJ$49</c:f>
              <c:strCache>
                <c:ptCount val="13"/>
                <c:pt idx="0">
                  <c:v>Accreditation</c:v>
                </c:pt>
                <c:pt idx="1">
                  <c:v>Inclusivity/Diversity</c:v>
                </c:pt>
                <c:pt idx="2">
                  <c:v>Success in college</c:v>
                </c:pt>
                <c:pt idx="3">
                  <c:v>Space</c:v>
                </c:pt>
                <c:pt idx="4">
                  <c:v>Learning in college</c:v>
                </c:pt>
                <c:pt idx="5">
                  <c:v>Teaching support</c:v>
                </c:pt>
                <c:pt idx="6">
                  <c:v>Collection</c:v>
                </c:pt>
                <c:pt idx="7">
                  <c:v>Provision of tech</c:v>
                </c:pt>
                <c:pt idx="8">
                  <c:v>Research support</c:v>
                </c:pt>
                <c:pt idx="9">
                  <c:v>Institutional planning</c:v>
                </c:pt>
                <c:pt idx="10">
                  <c:v>Service</c:v>
                </c:pt>
                <c:pt idx="11">
                  <c:v>Collaboration</c:v>
                </c:pt>
                <c:pt idx="12">
                  <c:v>Communication</c:v>
                </c:pt>
              </c:strCache>
            </c:strRef>
          </c:cat>
          <c:val>
            <c:numRef>
              <c:f>'Thematic Coding'!$CL$37:$CL$49</c:f>
              <c:numCache>
                <c:formatCode>0%</c:formatCode>
                <c:ptCount val="13"/>
                <c:pt idx="0">
                  <c:v>0</c:v>
                </c:pt>
                <c:pt idx="1">
                  <c:v>2.1978021978022001E-2</c:v>
                </c:pt>
                <c:pt idx="2">
                  <c:v>2.1978021978022001E-2</c:v>
                </c:pt>
                <c:pt idx="3">
                  <c:v>4.0293040293040303E-2</c:v>
                </c:pt>
                <c:pt idx="4">
                  <c:v>4.3956043956044001E-2</c:v>
                </c:pt>
                <c:pt idx="5">
                  <c:v>4.7619047619047603E-2</c:v>
                </c:pt>
                <c:pt idx="6">
                  <c:v>5.1282051282051301E-2</c:v>
                </c:pt>
                <c:pt idx="7">
                  <c:v>6.5934065934065894E-2</c:v>
                </c:pt>
                <c:pt idx="8">
                  <c:v>6.5934065934065894E-2</c:v>
                </c:pt>
                <c:pt idx="9">
                  <c:v>0.113553113553114</c:v>
                </c:pt>
                <c:pt idx="10">
                  <c:v>0.16117216117216099</c:v>
                </c:pt>
                <c:pt idx="11">
                  <c:v>0.16849816849816801</c:v>
                </c:pt>
                <c:pt idx="12">
                  <c:v>0.19780219780219799</c:v>
                </c:pt>
              </c:numCache>
            </c:numRef>
          </c:val>
          <c:extLst>
            <c:ext xmlns:c16="http://schemas.microsoft.com/office/drawing/2014/chart" uri="{C3380CC4-5D6E-409C-BE32-E72D297353CC}">
              <c16:uniqueId val="{00000001-6071-4EB1-8C3B-E9828AD717E2}"/>
            </c:ext>
          </c:extLst>
        </c:ser>
        <c:dLbls>
          <c:showLegendKey val="0"/>
          <c:showVal val="0"/>
          <c:showCatName val="0"/>
          <c:showSerName val="0"/>
          <c:showPercent val="0"/>
          <c:showBubbleSize val="0"/>
        </c:dLbls>
        <c:gapWidth val="182"/>
        <c:axId val="-1362873296"/>
        <c:axId val="-1362870976"/>
      </c:barChart>
      <c:catAx>
        <c:axId val="-136287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362870976"/>
        <c:crosses val="autoZero"/>
        <c:auto val="1"/>
        <c:lblAlgn val="ctr"/>
        <c:lblOffset val="100"/>
        <c:noMultiLvlLbl val="0"/>
      </c:catAx>
      <c:valAx>
        <c:axId val="-136287097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287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b="1" dirty="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b="1" dirty="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b="1" dirty="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custLinFactNeighborX="927" custLinFactNeighborY="618"/>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391D0635-E5E6-7140-8980-0DE585E63E32}"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B386525E-F4BB-2242-82F3-A1A89B8DFB15}" type="presOf" srcId="{A089EEC0-3EFB-48B0-8D4B-C15BB9AC9DAE}" destId="{FAFB8CE7-F900-40CE-B462-CABD27D56D63}" srcOrd="0" destOrd="0" presId="urn:microsoft.com/office/officeart/2005/8/layout/cycle8"/>
    <dgm:cxn modelId="{930F7A42-E287-4517-BE52-C84481181073}" srcId="{5977934D-D520-4053-9A20-2C54DBDAAF34}" destId="{8F3C09B1-1DC8-43BC-9BB9-7DE2F26C89C5}" srcOrd="2" destOrd="0" parTransId="{F51357EC-9B96-414A-8142-6787F6CE21A6}" sibTransId="{76FCE04A-B292-4E2A-BBD9-889CBB6FE80B}"/>
    <dgm:cxn modelId="{A2147090-7660-CA40-A789-B4D24B63040D}" type="presOf" srcId="{04D7F0E2-2001-4CAA-993B-BEA0BD470B02}" destId="{E2901142-D2E9-4BEA-AE86-FB48FEF20C67}" srcOrd="1"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8235CEB8-E559-2145-A769-F08050EB1C54}" type="presOf" srcId="{8F3C09B1-1DC8-43BC-9BB9-7DE2F26C89C5}" destId="{2471FD35-F702-482C-91BC-063707E6EFD8}" srcOrd="1" destOrd="0" presId="urn:microsoft.com/office/officeart/2005/8/layout/cycle8"/>
    <dgm:cxn modelId="{4DE7FBC0-0823-214B-B4F6-C46A3D3070B0}" type="presOf" srcId="{A089EEC0-3EFB-48B0-8D4B-C15BB9AC9DAE}" destId="{3060AE12-10CC-472A-8EA2-8BEB3A5DB0A8}" srcOrd="1" destOrd="0" presId="urn:microsoft.com/office/officeart/2005/8/layout/cycle8"/>
    <dgm:cxn modelId="{6B5055D2-45E9-5C42-8A21-06FFBA2D370B}" type="presOf" srcId="{8F3C09B1-1DC8-43BC-9BB9-7DE2F26C89C5}" destId="{45B0B261-0838-499E-912F-D02AA76F1A0E}" srcOrd="0" destOrd="0" presId="urn:microsoft.com/office/officeart/2005/8/layout/cycle8"/>
    <dgm:cxn modelId="{EFEDE3D6-E5D0-114C-8CBC-BE509EDD0011}" type="presOf" srcId="{04D7F0E2-2001-4CAA-993B-BEA0BD470B02}" destId="{EE3EDD50-9796-4387-A98C-D44DD96E82D3}" srcOrd="0" destOrd="0" presId="urn:microsoft.com/office/officeart/2005/8/layout/cycle8"/>
    <dgm:cxn modelId="{A1CEB31B-6D02-FA49-BF0A-FAEF5C9A513C}" type="presParOf" srcId="{8E27B47C-135E-4841-A1F1-1868EABBAD8E}" destId="{FAFB8CE7-F900-40CE-B462-CABD27D56D63}" srcOrd="0" destOrd="0" presId="urn:microsoft.com/office/officeart/2005/8/layout/cycle8"/>
    <dgm:cxn modelId="{24356A2F-2FC3-8342-874C-07AF5E711308}" type="presParOf" srcId="{8E27B47C-135E-4841-A1F1-1868EABBAD8E}" destId="{F1986FB3-EE69-41E7-950F-B384FB5CF483}" srcOrd="1" destOrd="0" presId="urn:microsoft.com/office/officeart/2005/8/layout/cycle8"/>
    <dgm:cxn modelId="{FED2F387-DF4D-3D44-AACB-54EA086C316B}" type="presParOf" srcId="{8E27B47C-135E-4841-A1F1-1868EABBAD8E}" destId="{8FCF574E-9118-41E8-9812-CECCE1011A48}" srcOrd="2" destOrd="0" presId="urn:microsoft.com/office/officeart/2005/8/layout/cycle8"/>
    <dgm:cxn modelId="{A2BF5AA2-B87A-1B4E-8DC5-07DEE36E16C9}" type="presParOf" srcId="{8E27B47C-135E-4841-A1F1-1868EABBAD8E}" destId="{3060AE12-10CC-472A-8EA2-8BEB3A5DB0A8}" srcOrd="3" destOrd="0" presId="urn:microsoft.com/office/officeart/2005/8/layout/cycle8"/>
    <dgm:cxn modelId="{2AA394DF-7FB3-3645-B3FB-EE031BA70A62}" type="presParOf" srcId="{8E27B47C-135E-4841-A1F1-1868EABBAD8E}" destId="{EE3EDD50-9796-4387-A98C-D44DD96E82D3}" srcOrd="4" destOrd="0" presId="urn:microsoft.com/office/officeart/2005/8/layout/cycle8"/>
    <dgm:cxn modelId="{80D70326-3AA2-C44C-A9D9-030A05B33326}" type="presParOf" srcId="{8E27B47C-135E-4841-A1F1-1868EABBAD8E}" destId="{4443E44E-32E2-48F6-8043-7A964F95C1B5}" srcOrd="5" destOrd="0" presId="urn:microsoft.com/office/officeart/2005/8/layout/cycle8"/>
    <dgm:cxn modelId="{056CC5A7-6AB3-4146-BDE2-7BFA52AD1BFA}" type="presParOf" srcId="{8E27B47C-135E-4841-A1F1-1868EABBAD8E}" destId="{00E48F1A-FECC-4BC0-8549-3D0D722CD614}" srcOrd="6" destOrd="0" presId="urn:microsoft.com/office/officeart/2005/8/layout/cycle8"/>
    <dgm:cxn modelId="{5FFB570B-5D3F-024D-9D9B-64EC4612F1B4}" type="presParOf" srcId="{8E27B47C-135E-4841-A1F1-1868EABBAD8E}" destId="{E2901142-D2E9-4BEA-AE86-FB48FEF20C67}" srcOrd="7" destOrd="0" presId="urn:microsoft.com/office/officeart/2005/8/layout/cycle8"/>
    <dgm:cxn modelId="{2157D5CB-CCA0-434F-9B45-99E78126D810}" type="presParOf" srcId="{8E27B47C-135E-4841-A1F1-1868EABBAD8E}" destId="{45B0B261-0838-499E-912F-D02AA76F1A0E}" srcOrd="8" destOrd="0" presId="urn:microsoft.com/office/officeart/2005/8/layout/cycle8"/>
    <dgm:cxn modelId="{481AD034-65F3-1E44-B4ED-F61171E1FABD}" type="presParOf" srcId="{8E27B47C-135E-4841-A1F1-1868EABBAD8E}" destId="{585736D8-951F-4BD2-9F32-55930FF8A662}" srcOrd="9" destOrd="0" presId="urn:microsoft.com/office/officeart/2005/8/layout/cycle8"/>
    <dgm:cxn modelId="{21447F82-DDE8-9348-B46C-570E4EABFEE7}" type="presParOf" srcId="{8E27B47C-135E-4841-A1F1-1868EABBAD8E}" destId="{643F4283-D55D-4E93-937C-192354C238E5}" srcOrd="10" destOrd="0" presId="urn:microsoft.com/office/officeart/2005/8/layout/cycle8"/>
    <dgm:cxn modelId="{B40DA41B-2290-7D40-AA5D-BFED6288FC2F}" type="presParOf" srcId="{8E27B47C-135E-4841-A1F1-1868EABBAD8E}" destId="{2471FD35-F702-482C-91BC-063707E6EFD8}" srcOrd="11" destOrd="0" presId="urn:microsoft.com/office/officeart/2005/8/layout/cycle8"/>
    <dgm:cxn modelId="{53B5F5E2-0D51-C447-8A6F-7476CB8A1F86}" type="presParOf" srcId="{8E27B47C-135E-4841-A1F1-1868EABBAD8E}" destId="{3DEFC297-BF37-4939-BB0D-9DF545AC8BFF}" srcOrd="12" destOrd="0" presId="urn:microsoft.com/office/officeart/2005/8/layout/cycle8"/>
    <dgm:cxn modelId="{4862CD90-D9B3-0846-A9B5-7B26880EF69C}" type="presParOf" srcId="{8E27B47C-135E-4841-A1F1-1868EABBAD8E}" destId="{4713C6B7-06E5-41AF-AD6A-743C6504EDD3}" srcOrd="13" destOrd="0" presId="urn:microsoft.com/office/officeart/2005/8/layout/cycle8"/>
    <dgm:cxn modelId="{A8DC07F5-EE3B-4547-9183-C92DCFA9FCBF}"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771885" y="-64855"/>
          <a:ext cx="3317978" cy="331797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Focus Group Interview &amp;  Feedback from Advisory Group</a:t>
          </a:r>
        </a:p>
      </dsp:txBody>
      <dsp:txXfrm>
        <a:off x="2520539" y="638239"/>
        <a:ext cx="1184992" cy="987493"/>
      </dsp:txXfrm>
    </dsp:sp>
    <dsp:sp modelId="{EE3EDD50-9796-4387-A98C-D44DD96E82D3}">
      <dsp:nvSpPr>
        <dsp:cNvPr id="0" name=""/>
        <dsp:cNvSpPr/>
      </dsp:nvSpPr>
      <dsp:spPr>
        <a:xfrm>
          <a:off x="715411" y="33077"/>
          <a:ext cx="3317978" cy="331797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Individual Interviews with Provosts</a:t>
          </a:r>
        </a:p>
      </dsp:txBody>
      <dsp:txXfrm>
        <a:off x="1505406" y="2185813"/>
        <a:ext cx="1777488" cy="868994"/>
      </dsp:txXfrm>
    </dsp:sp>
    <dsp:sp modelId="{45B0B261-0838-499E-912F-D02AA76F1A0E}">
      <dsp:nvSpPr>
        <dsp:cNvPr id="0" name=""/>
        <dsp:cNvSpPr/>
      </dsp:nvSpPr>
      <dsp:spPr>
        <a:xfrm>
          <a:off x="577385" y="-86614"/>
          <a:ext cx="3481080" cy="3361496"/>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Selected Literature</a:t>
          </a:r>
        </a:p>
      </dsp:txBody>
      <dsp:txXfrm>
        <a:off x="980610" y="625702"/>
        <a:ext cx="1243243" cy="1000445"/>
      </dsp:txXfrm>
    </dsp:sp>
    <dsp:sp modelId="{3DEFC297-BF37-4939-BB0D-9DF545AC8BFF}">
      <dsp:nvSpPr>
        <dsp:cNvPr id="0" name=""/>
        <dsp:cNvSpPr/>
      </dsp:nvSpPr>
      <dsp:spPr>
        <a:xfrm>
          <a:off x="590706" y="-255783"/>
          <a:ext cx="3728776" cy="3728776"/>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505438" y="-177068"/>
          <a:ext cx="3728776" cy="3728776"/>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447153" y="-275238"/>
          <a:ext cx="3728776" cy="3728776"/>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2/16/2018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2/16/2018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hronicle.com/specialreport/The-2017-Trends-Report/9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chronicle.com/article/Information-Literacy/239264?cid=cp95"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timeshighereducation.com/news/spiked-nine-out-10-uk-universities-restrict-free-speech" TargetMode="External"/><Relationship Id="rId3" Type="http://schemas.openxmlformats.org/officeDocument/2006/relationships/hyperlink" Target="https://www.timeshighereducation.com/features/six-significant-challenges-technology-higher-education-2017"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timeshighereducation.com/news/fact-check-are-englands-universities-swimming-cash" TargetMode="External"/><Relationship Id="rId5" Type="http://schemas.openxmlformats.org/officeDocument/2006/relationships/hyperlink" Target="https://www.timeshighereducation.com/news/campus-culture-wars-over-anti-right-bias-threaten-to-spread" TargetMode="External"/><Relationship Id="rId4" Type="http://schemas.openxmlformats.org/officeDocument/2006/relationships/hyperlink" Target="http://cdn.nmc.org/media/2017-nmc-horizon-report-he-EN.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447039" y="3889044"/>
            <a:ext cx="6230621" cy="4253642"/>
          </a:xfrm>
        </p:spPr>
        <p:txBody>
          <a:bodyPr/>
          <a:lstStyle/>
          <a:p>
            <a:r>
              <a:rPr lang="en-US" sz="1400" dirty="0">
                <a:latin typeface="Arial" panose="020B0604020202020204" pitchFamily="34" charset="0"/>
                <a:cs typeface="Arial" panose="020B0604020202020204" pitchFamily="34" charset="0"/>
              </a:rPr>
              <a:t>Image: https://www.flickr.com/photos/ryan_fung/2203561517/ by Ryan Fung / CC BY-SA 2.0</a:t>
            </a:r>
          </a:p>
          <a:p>
            <a:endParaRPr lang="en-US" sz="1400" dirty="0">
              <a:latin typeface="Arial" panose="020B0604020202020204" pitchFamily="34" charset="0"/>
              <a:cs typeface="Arial" panose="020B0604020202020204" pitchFamily="34" charset="0"/>
            </a:endParaRPr>
          </a:p>
          <a:p>
            <a:pPr marL="174913" indent="-174913">
              <a:buFont typeface="Arial" charset="0"/>
              <a:buChar char="•"/>
            </a:pPr>
            <a:r>
              <a:rPr lang="en-US" sz="1400" dirty="0">
                <a:latin typeface="Arial" panose="020B0604020202020204" pitchFamily="34" charset="0"/>
                <a:cs typeface="Arial" panose="020B0604020202020204" pitchFamily="34" charset="0"/>
              </a:rPr>
              <a:t>Next, we will examine which findings from the content analysis resonate with practicing librarians in higher education</a:t>
            </a:r>
          </a:p>
          <a:p>
            <a:pPr marL="174913" indent="-174913">
              <a:buFont typeface="Arial" charset="0"/>
              <a:buChar char="•"/>
            </a:pPr>
            <a:r>
              <a:rPr lang="en-US" sz="1400" dirty="0">
                <a:latin typeface="Arial" panose="020B0604020202020204" pitchFamily="34" charset="0"/>
                <a:cs typeface="Arial" panose="020B0604020202020204" pitchFamily="34" charset="0"/>
              </a:rPr>
              <a:t>Based on focus group interviews with 11 advisory group members; the other three were unable to meet and were sent focus group questions that they completed. The responses to these questions were included in analysis</a:t>
            </a:r>
          </a:p>
          <a:p>
            <a:pPr marL="174913" indent="-174913">
              <a:buFont typeface="Arial" charset="0"/>
              <a:buChar char="•"/>
            </a:pPr>
            <a:r>
              <a:rPr lang="en-US" sz="1400" dirty="0">
                <a:latin typeface="Arial" panose="020B0604020202020204" pitchFamily="34" charset="0"/>
                <a:cs typeface="Arial" panose="020B0604020202020204" pitchFamily="34" charset="0"/>
              </a:rPr>
              <a:t>Coded transcripts in </a:t>
            </a:r>
            <a:r>
              <a:rPr lang="en-US" sz="1400" dirty="0" err="1">
                <a:latin typeface="Arial" panose="020B0604020202020204" pitchFamily="34" charset="0"/>
                <a:cs typeface="Arial" panose="020B0604020202020204" pitchFamily="34" charset="0"/>
              </a:rPr>
              <a:t>Nvivo</a:t>
            </a:r>
            <a:r>
              <a:rPr lang="en-US" sz="1400" dirty="0">
                <a:latin typeface="Arial" panose="020B0604020202020204" pitchFamily="34" charset="0"/>
                <a:cs typeface="Arial" panose="020B0604020202020204" pitchFamily="34" charset="0"/>
              </a:rPr>
              <a:t> using thematic coding scheme, allowing for inductive categories to be pulled from the data</a:t>
            </a:r>
          </a:p>
          <a:p>
            <a:pPr marL="641349" lvl="1" indent="-174913">
              <a:buFont typeface="Arial" charset="0"/>
              <a:buChar char="•"/>
            </a:pPr>
            <a:r>
              <a:rPr lang="en-US" sz="1400" dirty="0">
                <a:latin typeface="Arial" panose="020B0604020202020204" pitchFamily="34" charset="0"/>
                <a:cs typeface="Arial" panose="020B0604020202020204" pitchFamily="34" charset="0"/>
              </a:rPr>
              <a:t>Another team member checked the codes</a:t>
            </a:r>
          </a:p>
          <a:p>
            <a:pPr marL="641349" lvl="1" indent="-174913"/>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6463" y="557213"/>
            <a:ext cx="5454650" cy="3068637"/>
          </a:xfrm>
        </p:spPr>
      </p:sp>
      <p:sp>
        <p:nvSpPr>
          <p:cNvPr id="3" name="Notes Placeholder 2"/>
          <p:cNvSpPr>
            <a:spLocks noGrp="1"/>
          </p:cNvSpPr>
          <p:nvPr>
            <p:ph type="body" idx="1"/>
          </p:nvPr>
        </p:nvSpPr>
        <p:spPr>
          <a:xfrm>
            <a:off x="428704" y="4057021"/>
            <a:ext cx="6193075" cy="3859960"/>
          </a:xfrm>
        </p:spPr>
        <p:txBody>
          <a:bodyPr/>
          <a:lstStyle/>
          <a:p>
            <a:pPr marL="174913" indent="-174913">
              <a:buFont typeface="Arial" charset="0"/>
              <a:buChar char="•"/>
            </a:pPr>
            <a:r>
              <a:rPr lang="en-US" sz="1400">
                <a:latin typeface="Arial" panose="020B0604020202020204" pitchFamily="34" charset="0"/>
                <a:cs typeface="Arial" panose="020B0604020202020204" pitchFamily="34" charset="0"/>
              </a:rPr>
              <a:t>Focus group interview participants most often discussed: </a:t>
            </a:r>
          </a:p>
          <a:p>
            <a:pPr marL="641349" lvl="1" indent="-174913">
              <a:buFont typeface="Arial" charset="0"/>
              <a:buChar char="•"/>
            </a:pPr>
            <a:r>
              <a:rPr lang="en-US" sz="1400">
                <a:latin typeface="Arial" panose="020B0604020202020204" pitchFamily="34" charset="0"/>
                <a:cs typeface="Arial" panose="020B0604020202020204" pitchFamily="34" charset="0"/>
              </a:rPr>
              <a:t>Communication (20%, n=54)</a:t>
            </a:r>
          </a:p>
          <a:p>
            <a:pPr marL="641349" lvl="1" indent="-174913">
              <a:buFont typeface="Arial" charset="0"/>
              <a:buChar char="•"/>
            </a:pPr>
            <a:r>
              <a:rPr lang="en-US" sz="1400">
                <a:latin typeface="Arial" panose="020B0604020202020204" pitchFamily="34" charset="0"/>
                <a:cs typeface="Arial" panose="020B0604020202020204" pitchFamily="34" charset="0"/>
              </a:rPr>
              <a:t>Collaboration (17%, n=46)</a:t>
            </a:r>
          </a:p>
          <a:p>
            <a:pPr marL="641349" lvl="1" indent="-174913">
              <a:buFont typeface="Arial" charset="0"/>
              <a:buChar char="•"/>
            </a:pPr>
            <a:r>
              <a:rPr lang="en-US" sz="1400">
                <a:latin typeface="Arial" panose="020B0604020202020204" pitchFamily="34" charset="0"/>
                <a:cs typeface="Arial" panose="020B0604020202020204" pitchFamily="34" charset="0"/>
              </a:rPr>
              <a:t>Service (16%, n=44)</a:t>
            </a:r>
          </a:p>
          <a:p>
            <a:pPr marL="174913" indent="-174913">
              <a:buFont typeface="Arial" charset="0"/>
              <a:buChar char="•"/>
            </a:pPr>
            <a:r>
              <a:rPr lang="en-US" sz="1400">
                <a:latin typeface="Arial" panose="020B0604020202020204" pitchFamily="34" charset="0"/>
                <a:cs typeface="Arial" panose="020B0604020202020204" pitchFamily="34" charset="0"/>
              </a:rPr>
              <a:t>They less frequently mentioned the themes of: </a:t>
            </a:r>
          </a:p>
          <a:p>
            <a:pPr marL="641349" lvl="1" indent="-174913">
              <a:buFont typeface="Arial" charset="0"/>
              <a:buChar char="•"/>
            </a:pPr>
            <a:r>
              <a:rPr lang="en-US" sz="1400">
                <a:latin typeface="Arial" panose="020B0604020202020204" pitchFamily="34" charset="0"/>
                <a:cs typeface="Arial" panose="020B0604020202020204" pitchFamily="34" charset="0"/>
              </a:rPr>
              <a:t>Accreditation (n=0, 0%)</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11</a:t>
            </a:fld>
            <a:endParaRPr lang="en-US"/>
          </a:p>
        </p:txBody>
      </p:sp>
    </p:spTree>
    <p:extLst>
      <p:ext uri="{BB962C8B-B14F-4D97-AF65-F5344CB8AC3E}">
        <p14:creationId xmlns:p14="http://schemas.microsoft.com/office/powerpoint/2010/main" val="80138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737013"/>
          </a:xfrm>
        </p:spPr>
        <p:txBody>
          <a:bodyPr/>
          <a:lstStyle/>
          <a:p>
            <a:r>
              <a:rPr lang="en-US" sz="1400" dirty="0">
                <a:latin typeface="Arial" panose="020B0604020202020204" pitchFamily="34" charset="0"/>
                <a:cs typeface="Arial" panose="020B0604020202020204" pitchFamily="34" charset="0"/>
              </a:rPr>
              <a:t>Image: https://www.flickr.com/photos/aditchandra/356955388/ by </a:t>
            </a:r>
            <a:r>
              <a:rPr lang="en-US" sz="1400" dirty="0" err="1">
                <a:latin typeface="Arial" panose="020B0604020202020204" pitchFamily="34" charset="0"/>
                <a:cs typeface="Arial" panose="020B0604020202020204" pitchFamily="34" charset="0"/>
              </a:rPr>
              <a:t>adit</a:t>
            </a:r>
            <a:r>
              <a:rPr lang="en-US" sz="1400" dirty="0">
                <a:latin typeface="Arial" panose="020B0604020202020204" pitchFamily="34" charset="0"/>
                <a:cs typeface="Arial" panose="020B0604020202020204" pitchFamily="34" charset="0"/>
              </a:rPr>
              <a:t> Chandra / CC BY-NC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1080375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245660" y="3903261"/>
            <a:ext cx="6550925"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1699361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13899" y="3930712"/>
            <a:ext cx="6277970" cy="4211974"/>
          </a:xfrm>
        </p:spPr>
        <p:txBody>
          <a:bodyPr/>
          <a:lstStyle/>
          <a:p>
            <a:r>
              <a:rPr lang="en-US" sz="1400" dirty="0">
                <a:latin typeface="Arial" panose="020B0604020202020204" pitchFamily="34" charset="0"/>
                <a:cs typeface="Arial" panose="020B0604020202020204" pitchFamily="34" charset="0"/>
              </a:rPr>
              <a:t>Image: https://www.flickr.com/photos/smiling_da_vinci/14785644/ by </a:t>
            </a:r>
            <a:r>
              <a:rPr lang="en-US" sz="1400" dirty="0" err="1">
                <a:latin typeface="Arial" panose="020B0604020202020204" pitchFamily="34" charset="0"/>
                <a:cs typeface="Arial" panose="020B0604020202020204" pitchFamily="34" charset="0"/>
              </a:rPr>
              <a:t>Eelco</a:t>
            </a:r>
            <a:r>
              <a:rPr lang="en-US" sz="1400" dirty="0">
                <a:latin typeface="Arial" panose="020B0604020202020204" pitchFamily="34" charset="0"/>
                <a:cs typeface="Arial" panose="020B0604020202020204" pitchFamily="34" charset="0"/>
              </a:rPr>
              <a:t> / CC BY-NC 2.0</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Three team members interviewed the provosts on the phone and recorded the interviews. Nine of the fourteen interviews were transcribed. The other five were deemed to have low sound quality, so team members took in-depth notes and recorded juicy quotes.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0713" y="457200"/>
            <a:ext cx="6003925" cy="3376613"/>
          </a:xfrm>
        </p:spPr>
      </p:sp>
      <p:sp>
        <p:nvSpPr>
          <p:cNvPr id="3" name="Notes Placeholder 2"/>
          <p:cNvSpPr>
            <a:spLocks noGrp="1"/>
          </p:cNvSpPr>
          <p:nvPr>
            <p:ph type="body" idx="1"/>
          </p:nvPr>
        </p:nvSpPr>
        <p:spPr>
          <a:xfrm>
            <a:off x="431225" y="4281643"/>
            <a:ext cx="6106735" cy="4109039"/>
          </a:xfrm>
        </p:spPr>
        <p:txBody>
          <a:bodyPr/>
          <a:lstStyle/>
          <a:p>
            <a:r>
              <a:rPr lang="en-US" sz="1400">
                <a:latin typeface="Arial" panose="020B0604020202020204" pitchFamily="34" charset="0"/>
                <a:cs typeface="Arial" panose="020B0604020202020204" pitchFamily="34" charset="0"/>
              </a:rPr>
              <a:t>Themes discussed most by provosts were:</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Communication (17%, n=199)</a:t>
            </a:r>
          </a:p>
          <a:p>
            <a:pPr marL="174913" indent="-174913" defTabSz="932871">
              <a:buFont typeface="Arial" charset="0"/>
              <a:buChar char="•"/>
              <a:defRPr/>
            </a:pPr>
            <a:r>
              <a:rPr lang="en-US" sz="1400">
                <a:latin typeface="Arial" panose="020B0604020202020204" pitchFamily="34" charset="0"/>
                <a:cs typeface="Arial" panose="020B0604020202020204" pitchFamily="34" charset="0"/>
              </a:rPr>
              <a:t>Institutional planning (14%, n=159)</a:t>
            </a:r>
          </a:p>
          <a:p>
            <a:pPr marL="174913" indent="-174913" defTabSz="932871">
              <a:buFont typeface="Arial" charset="0"/>
              <a:buChar char="•"/>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Themes not discussed frequently by provosts were:</a:t>
            </a:r>
          </a:p>
          <a:p>
            <a:pPr defTabSz="932871">
              <a:defRPr/>
            </a:pPr>
            <a:r>
              <a:rPr lang="en-US" sz="1400">
                <a:latin typeface="Arial" panose="020B0604020202020204" pitchFamily="34" charset="0"/>
                <a:cs typeface="Arial" panose="020B0604020202020204" pitchFamily="34" charset="0"/>
              </a:rPr>
              <a:t>Accreditation (2%, n=18)</a:t>
            </a:r>
          </a:p>
          <a:p>
            <a:pPr defTabSz="932871">
              <a:defRPr/>
            </a:pPr>
            <a:endParaRPr lang="en-US" sz="1400">
              <a:latin typeface="Arial" panose="020B0604020202020204" pitchFamily="34" charset="0"/>
              <a:cs typeface="Arial" panose="020B0604020202020204" pitchFamily="34" charset="0"/>
            </a:endParaRPr>
          </a:p>
          <a:p>
            <a:pPr defTabSz="932871">
              <a:defRPr/>
            </a:pPr>
            <a:r>
              <a:rPr lang="en-US" sz="1400">
                <a:latin typeface="Arial" panose="020B0604020202020204" pitchFamily="34" charset="0"/>
                <a:cs typeface="Arial" panose="020B0604020202020204" pitchFamily="34" charset="0"/>
              </a:rPr>
              <a:t>Top themes for focus group interview with librarians were communication, collaboration, and institutional planning</a:t>
            </a:r>
          </a:p>
          <a:p>
            <a:pPr defTabSz="932871">
              <a:defRPr/>
            </a:pPr>
            <a:r>
              <a:rPr lang="en-US" sz="1400">
                <a:latin typeface="Arial" panose="020B0604020202020204" pitchFamily="34" charset="0"/>
                <a:cs typeface="Arial" panose="020B0604020202020204" pitchFamily="34" charset="0"/>
              </a:rPr>
              <a:t>The theme among the librarians was accreditation, and this was the least mentioned theme among the provosts</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15</a:t>
            </a:fld>
            <a:endParaRPr lang="en-US"/>
          </a:p>
        </p:txBody>
      </p:sp>
    </p:spTree>
    <p:extLst>
      <p:ext uri="{BB962C8B-B14F-4D97-AF65-F5344CB8AC3E}">
        <p14:creationId xmlns:p14="http://schemas.microsoft.com/office/powerpoint/2010/main" val="562888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41194" y="4214579"/>
            <a:ext cx="6400800" cy="3664207"/>
          </a:xfrm>
        </p:spPr>
        <p:txBody>
          <a:bodyPr/>
          <a:lstStyle/>
          <a:p>
            <a:r>
              <a:rPr lang="en-US" sz="1400" dirty="0">
                <a:latin typeface="Arial" panose="020B0604020202020204" pitchFamily="34" charset="0"/>
                <a:cs typeface="Arial" panose="020B0604020202020204" pitchFamily="34" charset="0"/>
              </a:rPr>
              <a:t>Image: https://www.flickr.com/photos/criminalintent/5403052781/ by Lars </a:t>
            </a:r>
            <a:r>
              <a:rPr lang="en-US" sz="1400" dirty="0" err="1">
                <a:latin typeface="Arial" panose="020B0604020202020204" pitchFamily="34" charset="0"/>
                <a:cs typeface="Arial" panose="020B0604020202020204" pitchFamily="34" charset="0"/>
              </a:rPr>
              <a:t>Plougmann</a:t>
            </a:r>
            <a:r>
              <a:rPr lang="en-US" sz="1400" dirty="0">
                <a:latin typeface="Arial" panose="020B0604020202020204" pitchFamily="34" charset="0"/>
                <a:cs typeface="Arial" panose="020B0604020202020204" pitchFamily="34" charset="0"/>
              </a:rPr>
              <a:t> / CC BY-SA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“People [are] talking about the problems of educating people to be citizens more, with this election being indicative of that. This is a hard thing to confront right now because we are going to have an administration that doesn't think that's important at all.” </a:t>
            </a:r>
            <a:r>
              <a:rPr lang="en-US" sz="1400" b="0" i="1" dirty="0">
                <a:latin typeface="Arial" panose="020B0604020202020204" pitchFamily="34" charset="0"/>
                <a:cs typeface="Arial" panose="020B0604020202020204" pitchFamily="34" charset="0"/>
              </a:rPr>
              <a:t>(Provost Interviewee PP02, Research University, Non-Secular,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940763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313898" y="4034017"/>
            <a:ext cx="6441743" cy="3664207"/>
          </a:xfrm>
        </p:spPr>
        <p:txBody>
          <a:bodyPr/>
          <a:lstStyle/>
          <a:p>
            <a:pPr defTabSz="932871">
              <a:defRPr/>
            </a:pPr>
            <a:r>
              <a:rPr lang="en-US" sz="1400" dirty="0">
                <a:latin typeface="Arial" panose="020B0604020202020204" pitchFamily="34" charset="0"/>
                <a:cs typeface="Arial" panose="020B0604020202020204" pitchFamily="34" charset="0"/>
              </a:rPr>
              <a:t>Image: http://bit.ly/2l8fAwO (https://www.flickr.com/photos/napafloma-pictures/16081970310/) by Patrick BAUDUIN / CC BY-NC-ND </a:t>
            </a:r>
          </a:p>
          <a:p>
            <a:pPr defTabSz="932871">
              <a:defRPr/>
            </a:pPr>
            <a:endParaRPr lang="en-US" sz="1400" b="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“There's not one specific thing a library can do, because the environments are so different. Thinking of how these new learning environments work, and how the library would enhance students' and faculty's ability to access and process knowledge, data information, in those particular kinds of environments. That's what libraries need to do to be successful.” </a:t>
            </a:r>
            <a:r>
              <a:rPr lang="en-US" sz="1400" b="0" i="1" dirty="0">
                <a:latin typeface="Arial" panose="020B0604020202020204" pitchFamily="34" charset="0"/>
                <a:cs typeface="Arial" panose="020B0604020202020204" pitchFamily="34" charset="0"/>
              </a:rPr>
              <a:t>(Provost Interviewee PP02, Research University, Non-Secular, Private)</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The way that libraries can impact learning is contextually-bound because of their dependency on the mission and goals unique to their institution. The importance of context in shaping how librarians communicate value is exemplified by the following provost account.</a:t>
            </a: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142366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r>
              <a:rPr lang="en-US" sz="1400" dirty="0">
                <a:latin typeface="Arial" panose="020B0604020202020204" pitchFamily="34" charset="0"/>
                <a:cs typeface="Arial" panose="020B0604020202020204" pitchFamily="34" charset="0"/>
              </a:rPr>
              <a:t>Image: https://www.flickr.com/photos/ydhsu/7284859854/ by Daniel / CC BY-NC 2.0 </a:t>
            </a:r>
          </a:p>
          <a:p>
            <a:endParaRPr lang="en-US" sz="1400" dirty="0">
              <a:latin typeface="Arial" panose="020B0604020202020204" pitchFamily="34" charset="0"/>
              <a:cs typeface="Arial" panose="020B0604020202020204" pitchFamily="34" charset="0"/>
            </a:endParaRPr>
          </a:p>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113890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27546" y="4125165"/>
            <a:ext cx="6455391" cy="4017522"/>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https://www.flickr.com/photos/jiscinfonet/291372743/ by </a:t>
            </a:r>
            <a:r>
              <a:rPr lang="en-US" sz="1400" dirty="0" err="1">
                <a:latin typeface="Arial" panose="020B0604020202020204" pitchFamily="34" charset="0"/>
                <a:cs typeface="Arial" panose="020B0604020202020204" pitchFamily="34" charset="0"/>
              </a:rPr>
              <a:t>Jisc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infoNet</a:t>
            </a:r>
            <a:r>
              <a:rPr lang="en-US" sz="1400" dirty="0">
                <a:latin typeface="Arial" panose="020B0604020202020204" pitchFamily="34" charset="0"/>
                <a:cs typeface="Arial" panose="020B0604020202020204" pitchFamily="34" charset="0"/>
              </a:rPr>
              <a:t> / CC BY-NC-ND 2.0 </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0400" y="358775"/>
            <a:ext cx="3125788" cy="1758950"/>
          </a:xfrm>
        </p:spPr>
      </p:sp>
      <p:sp>
        <p:nvSpPr>
          <p:cNvPr id="3" name="Notes Placeholder 2"/>
          <p:cNvSpPr>
            <a:spLocks noGrp="1"/>
          </p:cNvSpPr>
          <p:nvPr>
            <p:ph type="body" idx="1"/>
          </p:nvPr>
        </p:nvSpPr>
        <p:spPr>
          <a:xfrm>
            <a:off x="69669" y="2117725"/>
            <a:ext cx="6863868" cy="699144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The Chronicle of Higher Education. 2017. </a:t>
            </a:r>
            <a:r>
              <a:rPr lang="en-US" sz="1050" i="1" kern="1200" dirty="0">
                <a:solidFill>
                  <a:schemeClr val="tx1"/>
                </a:solidFill>
                <a:effectLst/>
                <a:latin typeface="Arial" panose="020B0604020202020204" pitchFamily="34" charset="0"/>
                <a:cs typeface="Arial" panose="020B0604020202020204" pitchFamily="34" charset="0"/>
              </a:rPr>
              <a:t>The Trends Report,</a:t>
            </a:r>
            <a:r>
              <a:rPr lang="en-US" sz="1050" kern="1200" dirty="0">
                <a:solidFill>
                  <a:schemeClr val="tx1"/>
                </a:solidFill>
                <a:effectLst/>
                <a:latin typeface="Arial" panose="020B0604020202020204" pitchFamily="34" charset="0"/>
                <a:cs typeface="Arial" panose="020B0604020202020204" pitchFamily="34" charset="0"/>
              </a:rPr>
              <a:t> March 3, Special Report, </a:t>
            </a:r>
            <a:r>
              <a:rPr lang="en-US" sz="1050" u="sng" kern="1200" dirty="0">
                <a:solidFill>
                  <a:schemeClr val="tx1"/>
                </a:solidFill>
                <a:effectLst/>
                <a:latin typeface="Arial" panose="020B0604020202020204" pitchFamily="34" charset="0"/>
                <a:cs typeface="Arial" panose="020B0604020202020204" pitchFamily="34" charset="0"/>
                <a:hlinkClick r:id="rId3"/>
              </a:rPr>
              <a:t>http://www.chronicle.com/specialreport/The-2017-Trends-Report/95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Najmabadi</a:t>
            </a:r>
            <a:r>
              <a:rPr lang="en-US" sz="1050" kern="1200" dirty="0">
                <a:solidFill>
                  <a:schemeClr val="tx1"/>
                </a:solidFill>
                <a:effectLst/>
                <a:latin typeface="Arial" panose="020B0604020202020204" pitchFamily="34" charset="0"/>
                <a:cs typeface="Arial" panose="020B0604020202020204" pitchFamily="34" charset="0"/>
              </a:rPr>
              <a:t>, Shannon. 2017. “Information Literacy: It’s Become a Priority in an Era of Fake News.”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a:t>
            </a:r>
            <a:r>
              <a:rPr lang="en-US" sz="1050" u="sng" kern="1200" dirty="0">
                <a:solidFill>
                  <a:schemeClr val="tx1"/>
                </a:solidFill>
                <a:effectLst/>
                <a:latin typeface="Arial" panose="020B0604020202020204" pitchFamily="34" charset="0"/>
                <a:cs typeface="Arial" panose="020B0604020202020204" pitchFamily="34" charset="0"/>
                <a:hlinkClick r:id="rId4"/>
              </a:rPr>
              <a:t>http://www.chronicle.com/article/Information-Literacy/239264?cid=cp95</a:t>
            </a:r>
            <a:r>
              <a:rPr lang="en-US" sz="1050" kern="1200" dirty="0">
                <a:solidFill>
                  <a:schemeClr val="tx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Teaching students to separate fact from fiction has become a priority after an election in which false "news" played a large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“Activist Athletes.”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http://www.chronicle.com/article/Activist-Athletes/239300?cid=cp95.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Players test their power with protests on and off the 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--Field, Kelly. 2017. “Safety Net.”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http://www.chronicle.com/article/Safety-Net/239295?cid=cp95.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Colleges struggle to help their hungry and homeless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Basken</a:t>
            </a:r>
            <a:r>
              <a:rPr lang="en-US" sz="1050" b="0" i="0" kern="1200" dirty="0">
                <a:solidFill>
                  <a:schemeClr val="tx1"/>
                </a:solidFill>
                <a:effectLst/>
                <a:latin typeface="Arial" panose="020B0604020202020204" pitchFamily="34" charset="0"/>
                <a:cs typeface="Arial" panose="020B0604020202020204" pitchFamily="34" charset="0"/>
              </a:rPr>
              <a:t>, Paul. 2017. “Cybersecurity, Rising.”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http://www.chronicle.com/article/Cybersecurity-Rising/239270?cid=cp95.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Working to meet a national shortage of computer-safety personnel, colleges find customers and complications.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kern="1200" dirty="0" err="1">
                <a:solidFill>
                  <a:schemeClr val="tx1"/>
                </a:solidFill>
                <a:effectLst/>
                <a:latin typeface="Arial" panose="020B0604020202020204" pitchFamily="34" charset="0"/>
                <a:cs typeface="Arial" panose="020B0604020202020204" pitchFamily="34" charset="0"/>
              </a:rPr>
              <a:t>Kelderman</a:t>
            </a:r>
            <a:r>
              <a:rPr lang="en-US" sz="1050" kern="1200" dirty="0">
                <a:solidFill>
                  <a:schemeClr val="tx1"/>
                </a:solidFill>
                <a:effectLst/>
                <a:latin typeface="Arial" panose="020B0604020202020204" pitchFamily="34" charset="0"/>
                <a:cs typeface="Arial" panose="020B0604020202020204" pitchFamily="34" charset="0"/>
              </a:rPr>
              <a:t>, Eric. 2017. “Sanctuary Campus.”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http://www.chronicle.com/article/Sanctuary-Campus/239289?cid=cp95.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colleges consider "sanctuary" status for undocumented students. But what effect would that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--Mangan, Katherine. 2017. “Cultural Divide.”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http://www.chronicle.com/article/Cultural-Divide/239276?cid=cp95.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Some professors see the election as a sign that they should reach out to people who hold different views. Others are doubling down. “On campuses across the country where people are protesting what they see as threats to the environment, women’s rights, diversity initiatives, and even truth itself, many say higher education should be doubling down on its ideals, not bending over backwards to try to reach across what they see as a moral divide.”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--Hoover, Eric. 2017. “Defending Diversity.”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http://www.chronicle.com/article/Defending-Diversity/239275?cid=cp95.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Without gauges of effectiveness, diversity policies can be legally risky.  “Many institutions are using big data to refine their recruitment, admissions, and retention strategies in ways that might enhance diversity.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t>
            </a:r>
            <a:r>
              <a:rPr lang="en-US" sz="1050" b="0" i="0" kern="1200" dirty="0" err="1">
                <a:solidFill>
                  <a:schemeClr val="tx1"/>
                </a:solidFill>
                <a:effectLst/>
                <a:latin typeface="Arial" panose="020B0604020202020204" pitchFamily="34" charset="0"/>
                <a:cs typeface="Arial" panose="020B0604020202020204" pitchFamily="34" charset="0"/>
              </a:rPr>
              <a:t>Biemiller</a:t>
            </a:r>
            <a:r>
              <a:rPr lang="en-US" sz="1050" b="0" i="0" kern="1200" dirty="0">
                <a:solidFill>
                  <a:schemeClr val="tx1"/>
                </a:solidFill>
                <a:effectLst/>
                <a:latin typeface="Arial" panose="020B0604020202020204" pitchFamily="34" charset="0"/>
                <a:cs typeface="Arial" panose="020B0604020202020204" pitchFamily="34" charset="0"/>
              </a:rPr>
              <a:t>, Lawrence. 2017. “Reckoning with History.”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http://www.chronicle.com/article/Reckoning-With-History/239291?cid=cp95.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American colleges are in a unique position, both practically and morally, to do justice to their own history of slavery.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--Brown, Sarah. 2017. “Title IX Due Process.”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http://www.chronicle.com/article/Title-IX-Due-Process/239282?cid=cp95.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In what many see as a much-needed shift, colleges are paying more attention to the rights of the accused in sexual-assault cases.</a:t>
            </a:r>
            <a:endParaRPr lang="en-US" sz="105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Arial" panose="020B0604020202020204" pitchFamily="34" charset="0"/>
                <a:cs typeface="Arial" panose="020B0604020202020204" pitchFamily="34" charset="0"/>
              </a:rPr>
              <a:t>--Wilson, Robin. 2017. “Harassment Vigilance.” </a:t>
            </a:r>
            <a:r>
              <a:rPr lang="en-US" sz="1050" i="1" kern="1200" dirty="0">
                <a:solidFill>
                  <a:schemeClr val="tx1"/>
                </a:solidFill>
                <a:effectLst/>
                <a:latin typeface="Arial" panose="020B0604020202020204" pitchFamily="34" charset="0"/>
                <a:cs typeface="Arial" panose="020B0604020202020204" pitchFamily="34" charset="0"/>
              </a:rPr>
              <a:t>The Chronicle of Higher Education</a:t>
            </a:r>
            <a:r>
              <a:rPr lang="en-US" sz="1050" kern="1200" dirty="0">
                <a:solidFill>
                  <a:schemeClr val="tx1"/>
                </a:solidFill>
                <a:effectLst/>
                <a:latin typeface="Arial" panose="020B0604020202020204" pitchFamily="34" charset="0"/>
                <a:cs typeface="Arial" panose="020B0604020202020204" pitchFamily="34" charset="0"/>
              </a:rPr>
              <a:t>, February 26, http://www.chronicle.com/article/Harassment-Vigilance/239278?cid=cp95.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cs typeface="Arial" panose="020B0604020202020204" pitchFamily="34" charset="0"/>
              </a:rPr>
              <a:t>Scholarly societies and academic departments are becoming more vigilant about monitoring and preventing sexual harassment in their profession.</a:t>
            </a:r>
            <a:endParaRPr lang="en-US" sz="1050" kern="1200" dirty="0">
              <a:solidFill>
                <a:schemeClr val="tx1"/>
              </a:solidFill>
              <a:effectLst/>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://www.flickr</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855603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409432" y="4083496"/>
            <a:ext cx="6223379" cy="4059190"/>
          </a:xfrm>
        </p:spPr>
        <p:txBody>
          <a:bodyPr/>
          <a:lstStyle/>
          <a:p>
            <a:r>
              <a:rPr lang="en-US" sz="1400" dirty="0">
                <a:latin typeface="Arial" panose="020B0604020202020204" pitchFamily="34" charset="0"/>
                <a:cs typeface="Arial" panose="020B0604020202020204" pitchFamily="34" charset="0"/>
              </a:rPr>
              <a:t>Image: https://www.flickr.com/photos/ubclibrary/2702161578/ by UBC Library Communications / CC BY-NC-ND 2.0</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“Only sharing space, such as with a writing or computer lab is low level. There needs to be cooperative programming and interaction.” </a:t>
            </a:r>
            <a:r>
              <a:rPr lang="en-US" sz="1400" b="0" i="1" dirty="0">
                <a:latin typeface="Arial" panose="020B0604020202020204" pitchFamily="34" charset="0"/>
                <a:cs typeface="Arial" panose="020B0604020202020204" pitchFamily="34" charset="0"/>
              </a:rPr>
              <a:t>(Advisory Group Member LM06, Research University, Secular, Public)</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897314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272955" y="3972381"/>
            <a:ext cx="6523630" cy="4866095"/>
          </a:xfrm>
        </p:spPr>
        <p:txBody>
          <a:bodyPr/>
          <a:lstStyle/>
          <a:p>
            <a:r>
              <a:rPr lang="en-US" sz="1400" dirty="0">
                <a:latin typeface="Arial" panose="020B0604020202020204" pitchFamily="34" charset="0"/>
                <a:cs typeface="Arial" panose="020B0604020202020204" pitchFamily="34" charset="0"/>
              </a:rPr>
              <a:t>Image: http://bit.ly/2m3H2uS (https://www.flickr.com/photos/rolexpv/9752688231/) by Raul Pacheco-Vega / CC BY-NC-ND 2.0 </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as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a:p>
        </p:txBody>
      </p:sp>
    </p:spTree>
    <p:extLst>
      <p:ext uri="{BB962C8B-B14F-4D97-AF65-F5344CB8AC3E}">
        <p14:creationId xmlns:p14="http://schemas.microsoft.com/office/powerpoint/2010/main" val="1973697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245660" y="3791818"/>
            <a:ext cx="6469039" cy="50466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https://www.flickr.com/photos/ubclibrary/405901913/ by UBC Library Communication / CC BY-NC-ND 2.0</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2057011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82600"/>
            <a:ext cx="5584825" cy="3141663"/>
          </a:xfrm>
        </p:spPr>
      </p:sp>
      <p:sp>
        <p:nvSpPr>
          <p:cNvPr id="3" name="Notes Placeholder 2"/>
          <p:cNvSpPr>
            <a:spLocks noGrp="1"/>
          </p:cNvSpPr>
          <p:nvPr>
            <p:ph type="body" idx="1"/>
          </p:nvPr>
        </p:nvSpPr>
        <p:spPr>
          <a:xfrm>
            <a:off x="245660" y="4027939"/>
            <a:ext cx="6469039" cy="4114748"/>
          </a:xfrm>
        </p:spPr>
        <p:txBody>
          <a:bodyPr/>
          <a:lstStyle/>
          <a:p>
            <a:r>
              <a:rPr lang="en-US" sz="1400">
                <a:latin typeface="Arial" panose="020B0604020202020204" pitchFamily="34" charset="0"/>
                <a:cs typeface="Arial" panose="020B0604020202020204" pitchFamily="34" charset="0"/>
              </a:rPr>
              <a:t>This slide depicts key differences in themes discussed by advisory focus group members versus provosts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Not a surprise that accreditation is not discussed by either. As </a:t>
            </a:r>
            <a:r>
              <a:rPr lang="en-US" sz="1400" err="1">
                <a:latin typeface="Arial" panose="020B0604020202020204" pitchFamily="34" charset="0"/>
                <a:cs typeface="Arial" panose="020B0604020202020204" pitchFamily="34" charset="0"/>
              </a:rPr>
              <a:t>Krisellen</a:t>
            </a:r>
            <a:r>
              <a:rPr lang="en-US" sz="1400">
                <a:latin typeface="Arial" panose="020B0604020202020204" pitchFamily="34" charset="0"/>
                <a:cs typeface="Arial" panose="020B0604020202020204" pitchFamily="34" charset="0"/>
              </a:rPr>
              <a:t> (Advisory Group Member LM07, Research University, Secular, Public) says “accreditation is just a task to be done.”</a:t>
            </a:r>
          </a:p>
          <a:p>
            <a:pPr lvl="2"/>
            <a:endParaRPr lang="en-US" sz="1400">
              <a:latin typeface="Arial" panose="020B0604020202020204" pitchFamily="34" charset="0"/>
              <a:cs typeface="Arial" panose="020B0604020202020204" pitchFamily="34" charset="0"/>
            </a:endParaRPr>
          </a:p>
          <a:p>
            <a:pPr marL="174913" indent="-174913">
              <a:buFont typeface="Arial" charset="0"/>
              <a:buChar char="•"/>
            </a:pPr>
            <a:r>
              <a:rPr lang="en-US" sz="1400">
                <a:latin typeface="Arial" panose="020B0604020202020204" pitchFamily="34" charset="0"/>
                <a:cs typeface="Arial" panose="020B0604020202020204" pitchFamily="34" charset="0"/>
              </a:rPr>
              <a:t>Key differences are: </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learning in college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Provosts discussed space more than advisory group members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service than provosts</a:t>
            </a:r>
          </a:p>
          <a:p>
            <a:pPr marL="641349" lvl="1" indent="-174913">
              <a:buFont typeface="Arial" charset="0"/>
              <a:buChar char="•"/>
            </a:pPr>
            <a:r>
              <a:rPr lang="en-US" sz="1400">
                <a:latin typeface="Arial" panose="020B0604020202020204" pitchFamily="34" charset="0"/>
                <a:cs typeface="Arial" panose="020B0604020202020204" pitchFamily="34" charset="0"/>
              </a:rPr>
              <a:t>Advisory group members focused more on collaboration than provosts</a:t>
            </a:r>
          </a:p>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3436857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https://www.flickr.com/photos/kimmanleyort/2130314519/ by Kim Manley Ort / CC BY-NC-ND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Based on these initial findings, we’ve come up with the following recommendations. </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328083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https://www.flickr.com/photos/illinoisspringfield/15681361005/ by Illinois Springfield / CC BY-NC-ND 2.0 </a:t>
            </a:r>
          </a:p>
        </p:txBody>
      </p:sp>
      <p:sp>
        <p:nvSpPr>
          <p:cNvPr id="4" name="Slide Number Placeholder 3"/>
          <p:cNvSpPr>
            <a:spLocks noGrp="1"/>
          </p:cNvSpPr>
          <p:nvPr>
            <p:ph type="sldNum" sz="quarter" idx="10"/>
          </p:nvPr>
        </p:nvSpPr>
        <p:spPr/>
        <p:txBody>
          <a:bodyPr/>
          <a:lstStyle/>
          <a:p>
            <a:fld id="{C6E2F7A5-D324-4A20-AC23-BFBDBC942490}" type="slidenum">
              <a:rPr lang="en-US" smtClean="0"/>
              <a:pPr/>
              <a:t>25</a:t>
            </a:fld>
            <a:endParaRPr lang="en-US"/>
          </a:p>
        </p:txBody>
      </p:sp>
    </p:spTree>
    <p:extLst>
      <p:ext uri="{BB962C8B-B14F-4D97-AF65-F5344CB8AC3E}">
        <p14:creationId xmlns:p14="http://schemas.microsoft.com/office/powerpoint/2010/main" val="201874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https://www.flickr.com/photos/18378305@N00/8482645256/ by Can Pac Swire / CC BY-NC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97125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701993" y="3972381"/>
            <a:ext cx="5615940" cy="4170305"/>
          </a:xfrm>
        </p:spPr>
        <p:txBody>
          <a:bodyPr/>
          <a:lstStyle/>
          <a:p>
            <a:r>
              <a:rPr lang="en-US" sz="1400" dirty="0">
                <a:latin typeface="Arial" panose="020B0604020202020204" pitchFamily="34" charset="0"/>
                <a:cs typeface="Arial" panose="020B0604020202020204" pitchFamily="34" charset="0"/>
              </a:rPr>
              <a:t>Image: https://www.flickr.com/photos/edublogger/5119742141/ by Ewan McIntosh / CC BY-NC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Strategically align the student success goals and metrics with the Chancellors’/Presidents’ institutional priorities on student success.</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938007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41829"/>
            <a:ext cx="5615940" cy="4100858"/>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https://www.flickr.com/photos/kimberlykv/4495272217/ by Kimberly </a:t>
            </a:r>
            <a:r>
              <a:rPr lang="en-US" sz="1400" dirty="0" err="1">
                <a:latin typeface="Arial" panose="020B0604020202020204" pitchFamily="34" charset="0"/>
                <a:cs typeface="Arial" panose="020B0604020202020204" pitchFamily="34" charset="0"/>
              </a:rPr>
              <a:t>Vardeman</a:t>
            </a:r>
            <a:r>
              <a:rPr lang="en-US" sz="1400" dirty="0">
                <a:latin typeface="Arial" panose="020B0604020202020204" pitchFamily="34" charset="0"/>
                <a:cs typeface="Arial" panose="020B0604020202020204" pitchFamily="34" charset="0"/>
              </a:rPr>
              <a:t> / CC BY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455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9938" y="641350"/>
            <a:ext cx="5581650" cy="3140075"/>
          </a:xfrm>
        </p:spPr>
      </p:sp>
      <p:sp>
        <p:nvSpPr>
          <p:cNvPr id="3" name="Notes Placeholder 2"/>
          <p:cNvSpPr>
            <a:spLocks noGrp="1"/>
          </p:cNvSpPr>
          <p:nvPr>
            <p:ph type="body" idx="1"/>
          </p:nvPr>
        </p:nvSpPr>
        <p:spPr>
          <a:xfrm>
            <a:off x="701993" y="4055717"/>
            <a:ext cx="5615940" cy="4086969"/>
          </a:xfrm>
        </p:spPr>
        <p:txBody>
          <a:bodyPr/>
          <a:lstStyle/>
          <a:p>
            <a:r>
              <a:rPr lang="en-US" sz="1400" dirty="0">
                <a:latin typeface="Arial" panose="020B0604020202020204" pitchFamily="34" charset="0"/>
                <a:cs typeface="Arial" panose="020B0604020202020204" pitchFamily="34" charset="0"/>
              </a:rPr>
              <a:t>Refers back to/is part of sharing space and developing collaborative programming</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1768868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20888" y="327025"/>
            <a:ext cx="2978150" cy="1674813"/>
          </a:xfrm>
        </p:spPr>
      </p:sp>
      <p:sp>
        <p:nvSpPr>
          <p:cNvPr id="3" name="Notes Placeholder 2"/>
          <p:cNvSpPr>
            <a:spLocks noGrp="1"/>
          </p:cNvSpPr>
          <p:nvPr>
            <p:ph type="body" idx="1"/>
          </p:nvPr>
        </p:nvSpPr>
        <p:spPr>
          <a:xfrm>
            <a:off x="204716" y="2129052"/>
            <a:ext cx="6523630" cy="7001300"/>
          </a:xfrm>
        </p:spPr>
        <p:txBody>
          <a:bodyPr/>
          <a:lstStyle/>
          <a:p>
            <a:pPr>
              <a:defRPr/>
            </a:pPr>
            <a:r>
              <a:rPr lang="en-US" sz="1000" kern="1200" dirty="0" err="1">
                <a:solidFill>
                  <a:schemeClr val="tx1"/>
                </a:solidFill>
                <a:effectLst/>
                <a:latin typeface="Arial" panose="020B0604020202020204" pitchFamily="34" charset="0"/>
                <a:cs typeface="Arial" panose="020B0604020202020204" pitchFamily="34" charset="0"/>
              </a:rPr>
              <a:t>Elmes</a:t>
            </a:r>
            <a:r>
              <a:rPr lang="en-US" sz="1000" kern="1200" dirty="0">
                <a:solidFill>
                  <a:schemeClr val="tx1"/>
                </a:solidFill>
                <a:effectLst/>
                <a:latin typeface="Arial" panose="020B0604020202020204" pitchFamily="34" charset="0"/>
                <a:cs typeface="Arial" panose="020B0604020202020204" pitchFamily="34" charset="0"/>
              </a:rPr>
              <a:t>, John. 2017. " Six Significant Challenges for Technology in Higher Education in 2017."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February 16, </a:t>
            </a:r>
            <a:r>
              <a:rPr lang="en-US" sz="1000" kern="1200" dirty="0">
                <a:solidFill>
                  <a:schemeClr val="tx1"/>
                </a:solidFill>
                <a:effectLst/>
                <a:latin typeface="Arial" panose="020B0604020202020204" pitchFamily="34" charset="0"/>
                <a:cs typeface="Arial" panose="020B0604020202020204" pitchFamily="34" charset="0"/>
                <a:hlinkClick r:id="rId3"/>
              </a:rPr>
              <a:t>https://www.timeshighereducation.com/features/six-significant-challenges-technology-higher-education-2017</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Lists six challenges from the </a:t>
            </a:r>
            <a:r>
              <a:rPr lang="en-US" sz="1000" kern="1200" dirty="0" err="1">
                <a:solidFill>
                  <a:schemeClr val="tx1"/>
                </a:solidFill>
                <a:effectLst/>
                <a:latin typeface="Arial" panose="020B0604020202020204" pitchFamily="34" charset="0"/>
                <a:cs typeface="Arial" panose="020B0604020202020204" pitchFamily="34" charset="0"/>
              </a:rPr>
              <a:t>The</a:t>
            </a:r>
            <a:r>
              <a:rPr lang="en-US" sz="1000" kern="1200" dirty="0">
                <a:solidFill>
                  <a:schemeClr val="tx1"/>
                </a:solidFill>
                <a:effectLst/>
                <a:latin typeface="Arial" panose="020B0604020202020204" pitchFamily="34" charset="0"/>
                <a:cs typeface="Arial" panose="020B0604020202020204" pitchFamily="34" charset="0"/>
              </a:rPr>
              <a:t> </a:t>
            </a:r>
            <a:r>
              <a:rPr lang="en-US" sz="1000" i="1" kern="1200" dirty="0">
                <a:solidFill>
                  <a:schemeClr val="tx1"/>
                </a:solidFill>
                <a:effectLst/>
                <a:latin typeface="Arial" panose="020B0604020202020204" pitchFamily="34" charset="0"/>
                <a:cs typeface="Arial" panose="020B0604020202020204" pitchFamily="34" charset="0"/>
              </a:rPr>
              <a:t>NMC Horizon </a:t>
            </a:r>
            <a:r>
              <a:rPr lang="en-US" sz="1000" i="1" kern="1200" dirty="0">
                <a:solidFill>
                  <a:schemeClr val="tx1"/>
                </a:solidFill>
                <a:effectLst/>
                <a:latin typeface="Arial" panose="020B0604020202020204" pitchFamily="34" charset="0"/>
                <a:cs typeface="Arial" panose="020B0604020202020204" pitchFamily="34" charset="0"/>
                <a:hlinkClick r:id="rId4"/>
              </a:rPr>
              <a:t>Report:</a:t>
            </a:r>
            <a:r>
              <a:rPr lang="en-US" sz="1000" i="1" kern="1200" dirty="0">
                <a:solidFill>
                  <a:schemeClr val="tx1"/>
                </a:solidFill>
                <a:effectLst/>
                <a:latin typeface="Arial" panose="020B0604020202020204" pitchFamily="34" charset="0"/>
                <a:cs typeface="Arial" panose="020B0604020202020204" pitchFamily="34" charset="0"/>
              </a:rPr>
              <a:t> 2017 Higher Education Edition.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Arial" panose="020B0604020202020204" pitchFamily="34" charset="0"/>
                <a:cs typeface="Arial" panose="020B0604020202020204" pitchFamily="34" charset="0"/>
              </a:rPr>
              <a:t>--"Improving Digital Literacy...Being digitally literate is more than obtaining “isolated technological skills”, the Horizon report notes. It is about: “generating a deeper understanding of the digital environment, enabling intuitive adaptation to new contexts and co-creation of content with others”."</a:t>
            </a:r>
          </a:p>
          <a:p>
            <a:pPr>
              <a:defRPr/>
            </a:pPr>
            <a:r>
              <a:rPr lang="en-US" sz="1000" kern="1200" dirty="0">
                <a:solidFill>
                  <a:schemeClr val="tx1"/>
                </a:solidFill>
                <a:effectLst/>
                <a:latin typeface="Arial" panose="020B0604020202020204" pitchFamily="34" charset="0"/>
                <a:cs typeface="Arial" panose="020B0604020202020204" pitchFamily="34" charset="0"/>
              </a:rPr>
              <a:t>--"Integrating formal and informal learning...experts believe that blending formal and informal methods of learning can “create an environment that fosters experimentation, curiosity, and creativity”, the 2017 report reiterates."</a:t>
            </a:r>
            <a:endParaRPr lang="en-US" sz="1000" i="1"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--"Achievement gap...“The achievement gap…reflects a disparity in the enrollment and academic performance between student groups, defined by socioeconomic status, race, ethnicity, or gender,” the Horizon report says. While developments in technology have made it easier for students from these groups to engage with learning resources, “significant issues of access and equity persist”." </a:t>
            </a:r>
          </a:p>
          <a:p>
            <a:pPr>
              <a:defRPr/>
            </a:pPr>
            <a:r>
              <a:rPr lang="en-US" sz="1000" kern="1200" dirty="0">
                <a:solidFill>
                  <a:schemeClr val="tx1"/>
                </a:solidFill>
                <a:effectLst/>
                <a:latin typeface="Arial" panose="020B0604020202020204" pitchFamily="34" charset="0"/>
                <a:cs typeface="Arial" panose="020B0604020202020204" pitchFamily="34" charset="0"/>
              </a:rPr>
              <a:t>--"Advancing digital equity...Digital equity – ensuring equal access to technology – is a “rampant social justice issue”, affecting developed and developing countries alike, but is also a major concern for higher education, according to the report."</a:t>
            </a:r>
          </a:p>
          <a:p>
            <a:pPr>
              <a:defRPr/>
            </a:pPr>
            <a:r>
              <a:rPr lang="en-US" sz="1000" i="1" kern="1200" dirty="0">
                <a:solidFill>
                  <a:schemeClr val="tx1"/>
                </a:solidFill>
                <a:effectLst/>
                <a:latin typeface="Arial" panose="020B0604020202020204" pitchFamily="34" charset="0"/>
                <a:cs typeface="Arial" panose="020B0604020202020204" pitchFamily="34" charset="0"/>
              </a:rPr>
              <a:t>--"</a:t>
            </a:r>
            <a:r>
              <a:rPr lang="en-US" sz="1000" kern="1200" dirty="0">
                <a:solidFill>
                  <a:schemeClr val="tx1"/>
                </a:solidFill>
                <a:effectLst/>
                <a:latin typeface="Arial" panose="020B0604020202020204" pitchFamily="34" charset="0"/>
                <a:cs typeface="Arial" panose="020B0604020202020204" pitchFamily="34" charset="0"/>
              </a:rPr>
              <a:t>Managing knowledge obsolescence...Although technological developments can potentially improve the “quality of learning and operations” at universities, they are replaced incredibly swiftly by newer versions, making it difficult to keep up." </a:t>
            </a:r>
          </a:p>
          <a:p>
            <a:pPr>
              <a:defRPr/>
            </a:pPr>
            <a:r>
              <a:rPr lang="en-US" sz="1000" kern="1200" dirty="0">
                <a:solidFill>
                  <a:schemeClr val="tx1"/>
                </a:solidFill>
                <a:effectLst/>
                <a:latin typeface="Arial" panose="020B0604020202020204" pitchFamily="34" charset="0"/>
                <a:cs typeface="Arial" panose="020B0604020202020204" pitchFamily="34" charset="0"/>
              </a:rPr>
              <a:t>--"Rethinking the roles of educators...The report notes that role of faculty is shifting considerably. They are “increasingly expected to employ a variety of technology-based tools and engage in online discussions and collaborative authoring” while also tasked with “leveraging active learning methodologies like project and problem-based learning”. With learning shifting towards being more in the control of the students, educators are now acting as “guides and facilitators”."</a:t>
            </a:r>
          </a:p>
          <a:p>
            <a:pPr>
              <a:defRPr/>
            </a:pPr>
            <a:endParaRPr lang="en-US" sz="1000" kern="1200" dirty="0">
              <a:solidFill>
                <a:schemeClr val="tx1"/>
              </a:solidFill>
              <a:effectLst/>
              <a:latin typeface="Arial" panose="020B0604020202020204" pitchFamily="34" charset="0"/>
              <a:cs typeface="Arial" panose="020B0604020202020204" pitchFamily="34" charset="0"/>
            </a:endParaRPr>
          </a:p>
          <a:p>
            <a:pPr>
              <a:defRPr/>
            </a:pPr>
            <a:r>
              <a:rPr lang="en-US" sz="1000" kern="1200" dirty="0">
                <a:solidFill>
                  <a:schemeClr val="tx1"/>
                </a:solidFill>
                <a:effectLst/>
                <a:latin typeface="Arial" panose="020B0604020202020204" pitchFamily="34" charset="0"/>
                <a:cs typeface="Arial" panose="020B0604020202020204" pitchFamily="34" charset="0"/>
              </a:rPr>
              <a:t>Morgan, John. 2017. "Campus Culture Wars </a:t>
            </a:r>
            <a:r>
              <a:rPr lang="en-US" sz="1000" kern="1200" dirty="0" err="1">
                <a:solidFill>
                  <a:schemeClr val="tx1"/>
                </a:solidFill>
                <a:effectLst/>
                <a:latin typeface="Arial" panose="020B0604020202020204" pitchFamily="34" charset="0"/>
                <a:cs typeface="Arial" panose="020B0604020202020204" pitchFamily="34" charset="0"/>
              </a:rPr>
              <a:t>Over‘Anti</a:t>
            </a:r>
            <a:r>
              <a:rPr lang="en-US" sz="1000" kern="1200" dirty="0">
                <a:solidFill>
                  <a:schemeClr val="tx1"/>
                </a:solidFill>
                <a:effectLst/>
                <a:latin typeface="Arial" panose="020B0604020202020204" pitchFamily="34" charset="0"/>
                <a:cs typeface="Arial" panose="020B0604020202020204" pitchFamily="34" charset="0"/>
              </a:rPr>
              <a:t>-right </a:t>
            </a:r>
            <a:r>
              <a:rPr lang="en-US" sz="1000" kern="1200" dirty="0" err="1">
                <a:solidFill>
                  <a:schemeClr val="tx1"/>
                </a:solidFill>
                <a:effectLst/>
                <a:latin typeface="Arial" panose="020B0604020202020204" pitchFamily="34" charset="0"/>
                <a:cs typeface="Arial" panose="020B0604020202020204" pitchFamily="34" charset="0"/>
              </a:rPr>
              <a:t>Bias’</a:t>
            </a:r>
            <a:r>
              <a:rPr lang="en-US" sz="1000" kern="1200" dirty="0">
                <a:solidFill>
                  <a:schemeClr val="tx1"/>
                </a:solidFill>
                <a:effectLst/>
                <a:latin typeface="Arial" panose="020B0604020202020204" pitchFamily="34" charset="0"/>
                <a:cs typeface="Arial" panose="020B0604020202020204" pitchFamily="34" charset="0"/>
              </a:rPr>
              <a:t> Threaten to Spread." </a:t>
            </a:r>
            <a:r>
              <a:rPr lang="en-US" sz="1000" i="1" kern="1200" dirty="0">
                <a:solidFill>
                  <a:schemeClr val="tx1"/>
                </a:solidFill>
                <a:effectLst/>
                <a:latin typeface="Arial" panose="020B0604020202020204" pitchFamily="34" charset="0"/>
                <a:cs typeface="Arial" panose="020B0604020202020204" pitchFamily="34" charset="0"/>
              </a:rPr>
              <a:t>Times Higher Education, </a:t>
            </a:r>
            <a:r>
              <a:rPr lang="en-US" sz="1000" kern="1200" dirty="0">
                <a:solidFill>
                  <a:schemeClr val="tx1"/>
                </a:solidFill>
                <a:effectLst/>
                <a:latin typeface="Arial" panose="020B0604020202020204" pitchFamily="34" charset="0"/>
                <a:cs typeface="Arial" panose="020B0604020202020204" pitchFamily="34" charset="0"/>
              </a:rPr>
              <a:t>March 2, 2017, </a:t>
            </a:r>
            <a:r>
              <a:rPr lang="en-US" sz="1000" dirty="0">
                <a:latin typeface="Arial" panose="020B0604020202020204" pitchFamily="34" charset="0"/>
                <a:cs typeface="Arial" panose="020B0604020202020204" pitchFamily="34" charset="0"/>
                <a:hlinkClick r:id="rId5"/>
              </a:rPr>
              <a:t>https://www.timeshighereducation.com/news/campus-culture-wars-over-anti-right-bias-threaten-to-spread</a:t>
            </a:r>
            <a:r>
              <a:rPr lang="en-US" sz="1000" kern="1200" dirty="0">
                <a:solidFill>
                  <a:schemeClr val="tx1"/>
                </a:solidFill>
                <a:effectLst/>
                <a:latin typeface="Arial" panose="020B0604020202020204" pitchFamily="34" charset="0"/>
                <a:cs typeface="Arial" panose="020B0604020202020204" pitchFamily="34" charset="0"/>
              </a:rPr>
              <a:t>.</a:t>
            </a:r>
          </a:p>
          <a:p>
            <a:pPr>
              <a:defRPr/>
            </a:pPr>
            <a:r>
              <a:rPr lang="en-US" sz="1000" kern="1200" dirty="0">
                <a:solidFill>
                  <a:schemeClr val="tx1"/>
                </a:solidFill>
                <a:effectLst/>
                <a:latin typeface="Arial" panose="020B0604020202020204" pitchFamily="34" charset="0"/>
                <a:cs typeface="Arial" panose="020B0604020202020204" pitchFamily="34" charset="0"/>
              </a:rPr>
              <a:t>"Politicians’ claims that universities are systematically prejudiced against researchers and students with conservative views raise the prospect that Western institutions could become key battlegrounds in a new age of “culture wars”." </a:t>
            </a:r>
          </a:p>
          <a:p>
            <a:endParaRPr lang="en-US" sz="1000" dirty="0">
              <a:latin typeface="Arial"/>
            </a:endParaRPr>
          </a:p>
          <a:p>
            <a:r>
              <a:rPr lang="en-US" sz="1000" dirty="0">
                <a:latin typeface="Arial"/>
              </a:rPr>
              <a:t>Baker, Simon. 2017. "Fact Check: are England’s Universities ‘ Swimming in Cash’?"  </a:t>
            </a:r>
            <a:r>
              <a:rPr lang="en-US" sz="1000" i="1" dirty="0">
                <a:latin typeface="Arial"/>
              </a:rPr>
              <a:t>Times Higher Education,</a:t>
            </a:r>
            <a:r>
              <a:rPr lang="en-US" sz="1000" dirty="0">
                <a:latin typeface="Arial"/>
              </a:rPr>
              <a:t> March 2, </a:t>
            </a:r>
            <a:r>
              <a:rPr lang="en-US" sz="1000" dirty="0">
                <a:latin typeface="Arial"/>
                <a:hlinkClick r:id="rId6"/>
              </a:rPr>
              <a:t>https://www.timeshighereducation.com/news/fact-check-are-englands-universities-swimming-cash</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John, and John Morgan.2017. "Don't Be 'Angst-Ridden' Over </a:t>
            </a:r>
            <a:r>
              <a:rPr lang="en-US" sz="1000" dirty="0" err="1">
                <a:latin typeface="Arial"/>
              </a:rPr>
              <a:t>Brexit-Divide:V-C</a:t>
            </a:r>
            <a:r>
              <a:rPr lang="en-US" sz="1000" dirty="0">
                <a:latin typeface="Arial"/>
              </a:rPr>
              <a:t>." </a:t>
            </a:r>
            <a:r>
              <a:rPr lang="en-US" sz="1000" i="1" dirty="0">
                <a:latin typeface="Arial"/>
              </a:rPr>
              <a:t>Times Higher Education, </a:t>
            </a:r>
            <a:r>
              <a:rPr lang="en-US" sz="1000" dirty="0">
                <a:latin typeface="Arial"/>
              </a:rPr>
              <a:t>February 24,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a:latin typeface="Arial"/>
              </a:rPr>
              <a:t>Baker, Simon. 2017. "Risks of Post-Brexit 'Brain Drain' Highlighted."  </a:t>
            </a:r>
            <a:r>
              <a:rPr lang="en-US" sz="1000" i="1" dirty="0">
                <a:latin typeface="Arial"/>
              </a:rPr>
              <a:t>Times Higher Education, </a:t>
            </a:r>
            <a:r>
              <a:rPr lang="en-US" sz="1000" dirty="0">
                <a:latin typeface="Arial"/>
              </a:rPr>
              <a:t>February 23, </a:t>
            </a:r>
            <a:r>
              <a:rPr lang="en-US" sz="1000" dirty="0">
                <a:latin typeface="Arial"/>
                <a:hlinkClick r:id="rId7"/>
              </a:rPr>
              <a:t>https://www.timeshighereducation.com/news/dont-be-angst-ridden-over-brexit-divide-communities-v-c</a:t>
            </a:r>
            <a:r>
              <a:rPr lang="en-US" sz="1000" dirty="0">
                <a:latin typeface="Arial"/>
              </a:rPr>
              <a:t>.</a:t>
            </a:r>
          </a:p>
          <a:p>
            <a:endParaRPr lang="en-US" sz="1000" dirty="0">
              <a:latin typeface="Arial"/>
            </a:endParaRPr>
          </a:p>
          <a:p>
            <a:r>
              <a:rPr lang="en-US" sz="1000" dirty="0" err="1">
                <a:latin typeface="Arial"/>
              </a:rPr>
              <a:t>Elmes</a:t>
            </a:r>
            <a:r>
              <a:rPr lang="en-US" sz="1000" dirty="0">
                <a:latin typeface="Arial"/>
              </a:rPr>
              <a:t>, John. 2017. "Nine Out of 10 Universities 'Restrict Free Speech.'" </a:t>
            </a:r>
            <a:r>
              <a:rPr lang="en-US" sz="1000" i="1" dirty="0">
                <a:latin typeface="Arial"/>
              </a:rPr>
              <a:t>Times Higher Education, </a:t>
            </a:r>
            <a:r>
              <a:rPr lang="en-US" sz="1000" dirty="0">
                <a:latin typeface="Arial"/>
              </a:rPr>
              <a:t>February 11, </a:t>
            </a:r>
            <a:r>
              <a:rPr lang="en-US" sz="1000" dirty="0">
                <a:latin typeface="Arial"/>
                <a:hlinkClick r:id="rId8"/>
              </a:rPr>
              <a:t>https://www.timeshighereducation.com/news/spiked-nine-out-10-uk-universities-restrict-free-speech</a:t>
            </a:r>
            <a:r>
              <a:rPr lang="en-US" sz="1000" dirty="0">
                <a:latin typeface="Arial"/>
              </a:rPr>
              <a:t>.</a:t>
            </a:r>
            <a:endParaRPr lang="en-US" sz="1000" dirty="0">
              <a:latin typeface="Calibri"/>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1926853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https://www.flickr.com/photos/goodimages/1448139556/ by Gianni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30</a:t>
            </a:fld>
            <a:endParaRPr lang="en-US"/>
          </a:p>
        </p:txBody>
      </p:sp>
    </p:spTree>
    <p:extLst>
      <p:ext uri="{BB962C8B-B14F-4D97-AF65-F5344CB8AC3E}">
        <p14:creationId xmlns:p14="http://schemas.microsoft.com/office/powerpoint/2010/main" val="859749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097386"/>
            <a:ext cx="5783580" cy="4045300"/>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https://www.flickr.com/photos/skinnylawyer/6337956175/ by </a:t>
            </a:r>
            <a:r>
              <a:rPr lang="en-US" sz="1400" dirty="0" err="1">
                <a:latin typeface="Arial" panose="020B0604020202020204" pitchFamily="34" charset="0"/>
                <a:cs typeface="Arial" panose="020B0604020202020204" pitchFamily="34" charset="0"/>
              </a:rPr>
              <a:t>InSapphoWeTrust</a:t>
            </a:r>
            <a:r>
              <a:rPr lang="en-US" sz="1400" dirty="0">
                <a:latin typeface="Arial" panose="020B0604020202020204" pitchFamily="34" charset="0"/>
                <a:cs typeface="Arial" panose="020B0604020202020204" pitchFamily="34" charset="0"/>
              </a:rPr>
              <a:t> / CC BY-SA 2.0</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1542054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4163" y="355600"/>
            <a:ext cx="3995737" cy="2247900"/>
          </a:xfrm>
        </p:spPr>
      </p:sp>
      <p:sp>
        <p:nvSpPr>
          <p:cNvPr id="3" name="Notes Placeholder 2"/>
          <p:cNvSpPr>
            <a:spLocks noGrp="1"/>
          </p:cNvSpPr>
          <p:nvPr>
            <p:ph type="body" idx="1"/>
          </p:nvPr>
        </p:nvSpPr>
        <p:spPr>
          <a:xfrm>
            <a:off x="83820" y="2923184"/>
            <a:ext cx="6822306" cy="6148627"/>
          </a:xfrm>
        </p:spPr>
        <p:txBody>
          <a:bodyPr/>
          <a:lstStyle/>
          <a:p>
            <a:r>
              <a:rPr lang="en-US" sz="1100" dirty="0">
                <a:latin typeface="Arial" panose="020B0604020202020204" pitchFamily="34" charset="0"/>
                <a:cs typeface="Arial" panose="020B0604020202020204" pitchFamily="34" charset="0"/>
              </a:rPr>
              <a:t>Image: https://www.flickr.com/photos/wsl-libdev/20313732103/ by Washington State Library / CC BY-NC 2.0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Priority Areas for future research are based on the findings of the selected literature review, the library administrator focus group interview, and the provost semi-structured individual interviews. These Priority Areas intentionally are broad to foster discussion and input from academic librarians and to include more specific research questions within each Priority Area.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most important factor for identifying the Priority Areas was to discover which themes occurred most frequently in each data source. This was in response to the RFP, which  specifically stated that the project would “Begin with a high level look at the trends in higher education that concern academic librarians in the broader context of academia and identify current academic library responses to the trends.” Individual library responses, such as information literacy instruction and data analytics were not included in the codebook. Therefore, it should be noted that while library response (collection, service, space) was coded as a theme, these codes were not included within the count of the top five themes since each Priority Area addresses a theme across all three responses.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 the RFP, which asked for between 5-10 priority areas, six were addressed, which will now be overviewed. We will also briefly discuss an exemplar study for each area, and identify best practices related to the area. </a:t>
            </a:r>
            <a:endParaRPr lang="en-US" sz="1100" b="1" i="1" dirty="0">
              <a:solidFill>
                <a:srgbClr val="FF0000"/>
              </a:solidFill>
              <a:latin typeface="Arial" panose="020B0604020202020204" pitchFamily="34" charset="0"/>
              <a:cs typeface="Arial" panose="020B0604020202020204" pitchFamily="34" charset="0"/>
            </a:endParaRPr>
          </a:p>
          <a:p>
            <a:r>
              <a:rPr lang="en-US" sz="1100" dirty="0">
                <a:solidFill>
                  <a:srgbClr val="FF0000"/>
                </a:solidFill>
                <a:latin typeface="Arial" panose="020B0604020202020204" pitchFamily="34" charset="0"/>
                <a:cs typeface="Arial" panose="020B0604020202020204" pitchFamily="34" charset="0"/>
              </a:rPr>
              <a:t>The importance of communication was identified in the RFP and in the project plan, and was one of the main reasons for the creation of the Advisory Group.  It provided the opportunity for library administrators to connect with provosts at their institutions and provide data on how librarians can communicate the value the library brings to the academic community. As a theme, its definition was: “Librarians communicate impact or other aspects of value with stakeholders.” However, only three studies published since 2000 have looked at how administrators perceive the library and its collections, spaces, and services.  An earlier study from 2007 found that according to multiple administrators at six American universities, the library’s symbolic role as the heart of the university was outweighed by its practical role, through which it needed to “connect what it does to the values and mission of the university.”  A later study of nine Canadian provosts found that the participants most valued information access provided by the library and envisioned the library evolving into more of a learning space.  The study the team identified as exemplar is </a:t>
            </a:r>
            <a:r>
              <a:rPr lang="en-US" sz="1100" dirty="0" err="1">
                <a:solidFill>
                  <a:srgbClr val="FF0000"/>
                </a:solidFill>
                <a:latin typeface="Arial" panose="020B0604020202020204" pitchFamily="34" charset="0"/>
                <a:cs typeface="Arial" panose="020B0604020202020204" pitchFamily="34" charset="0"/>
              </a:rPr>
              <a:t>Fister's</a:t>
            </a:r>
            <a:r>
              <a:rPr lang="en-US" sz="1100" dirty="0">
                <a:solidFill>
                  <a:srgbClr val="FF0000"/>
                </a:solidFill>
                <a:latin typeface="Arial" panose="020B0604020202020204" pitchFamily="34" charset="0"/>
                <a:cs typeface="Arial" panose="020B0604020202020204" pitchFamily="34" charset="0"/>
              </a:rPr>
              <a:t> (2010) survey of 134 administrators, which covered the highest number of themes (n=11) and received the highest score of all the studies (17 points). </a:t>
            </a:r>
            <a:endParaRPr lang="en-US" sz="1100" b="1" i="1" dirty="0">
              <a:solidFill>
                <a:srgbClr val="FF0000"/>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2871">
              <a:defRPr/>
            </a:pPr>
            <a:r>
              <a:rPr lang="en-US" sz="1100" dirty="0" err="1">
                <a:latin typeface="Arial" panose="020B0604020202020204" pitchFamily="34" charset="0"/>
                <a:cs typeface="Arial" panose="020B0604020202020204" pitchFamily="34" charset="0"/>
              </a:rPr>
              <a:t>Fister</a:t>
            </a:r>
            <a:r>
              <a:rPr lang="en-US" sz="1100" dirty="0">
                <a:latin typeface="Arial" panose="020B0604020202020204" pitchFamily="34" charset="0"/>
                <a:cs typeface="Arial" panose="020B0604020202020204" pitchFamily="34" charset="0"/>
              </a:rPr>
              <a:t>, Barbara. “Critical Assets: Academic Libraries, A View from the Administration Building.” </a:t>
            </a:r>
            <a:r>
              <a:rPr lang="en-US" sz="1100" i="1" dirty="0">
                <a:latin typeface="Arial" panose="020B0604020202020204" pitchFamily="34" charset="0"/>
                <a:cs typeface="Arial" panose="020B0604020202020204" pitchFamily="34" charset="0"/>
              </a:rPr>
              <a:t>Library Journal</a:t>
            </a:r>
            <a:r>
              <a:rPr lang="en-US" sz="1100" dirty="0">
                <a:latin typeface="Arial" panose="020B0604020202020204" pitchFamily="34" charset="0"/>
                <a:cs typeface="Arial" panose="020B0604020202020204" pitchFamily="34" charset="0"/>
              </a:rPr>
              <a:t> 135, no. 8 (2010): 24–27.</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a:p>
        </p:txBody>
      </p:sp>
    </p:spTree>
    <p:extLst>
      <p:ext uri="{BB962C8B-B14F-4D97-AF65-F5344CB8AC3E}">
        <p14:creationId xmlns:p14="http://schemas.microsoft.com/office/powerpoint/2010/main" val="1506172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8588" y="342900"/>
            <a:ext cx="4086225" cy="2298700"/>
          </a:xfrm>
        </p:spPr>
      </p:sp>
      <p:sp>
        <p:nvSpPr>
          <p:cNvPr id="3" name="Notes Placeholder 2"/>
          <p:cNvSpPr>
            <a:spLocks noGrp="1"/>
          </p:cNvSpPr>
          <p:nvPr>
            <p:ph type="body" idx="1"/>
          </p:nvPr>
        </p:nvSpPr>
        <p:spPr>
          <a:xfrm>
            <a:off x="199072" y="2893326"/>
            <a:ext cx="6611304" cy="6199630"/>
          </a:xfrm>
        </p:spPr>
        <p:txBody>
          <a:bodyPr/>
          <a:lstStyle/>
          <a:p>
            <a:r>
              <a:rPr lang="en-US" sz="1400" dirty="0">
                <a:latin typeface="Arial" panose="020B0604020202020204" pitchFamily="34" charset="0"/>
                <a:cs typeface="Arial" panose="020B0604020202020204" pitchFamily="34" charset="0"/>
              </a:rPr>
              <a:t>Collaboration is an important theme because of the academic library’s primary mission as a research and teaching support unit.  The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 projects also explicitly required librarians to collaborate with at least two other people outside the libraries.  As a theme, its definition was: “Librarians work with other institutional departments to influence student outcomes or with other institutions.” The 2015 study by Hess, Greer, Lombardo, and Lim at Oakland University Libraries is exemplary because it documents the libraries’ efforts to collaborate with other departments in support of student success and persistence.  Their documented and suggested collaborations cover a wide range of services and collections. Another notable collaboration was between Wolfe, who is an Assistant Professor in the Behavioral and Social Sciences at </a:t>
            </a:r>
            <a:r>
              <a:rPr lang="en-US" sz="1400" dirty="0" err="1">
                <a:latin typeface="Arial" panose="020B0604020202020204" pitchFamily="34" charset="0"/>
                <a:cs typeface="Arial" panose="020B0604020202020204" pitchFamily="34" charset="0"/>
              </a:rPr>
              <a:t>Hostos</a:t>
            </a:r>
            <a:r>
              <a:rPr lang="en-US" sz="1400" dirty="0">
                <a:latin typeface="Arial" panose="020B0604020202020204" pitchFamily="34" charset="0"/>
                <a:cs typeface="Arial" panose="020B0604020202020204" pitchFamily="34" charset="0"/>
              </a:rPr>
              <a:t> Community College (CUNY), who published the results of a study that incorporated information literacy into a class assignment in a higher education journal, and was one of the highest scoring research documents from the higher education databases.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Hess, Amanda Nichols. 2015. “Equipping Academic Librarians to Integrate the Framework into Instructional Practices: A Theoretical Application.”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41, no. 6: 771–76. doi:10.1016/j.acalib.2015.08.017.</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Wolfe, Kate S. 2015. “Emerging Information Literacy and Research-Method Competencies in Urban Community College Psychology Students.” </a:t>
            </a:r>
            <a:r>
              <a:rPr lang="en-US" sz="1400" i="1" dirty="0">
                <a:latin typeface="Arial" panose="020B0604020202020204" pitchFamily="34" charset="0"/>
                <a:cs typeface="Arial" panose="020B0604020202020204" pitchFamily="34" charset="0"/>
              </a:rPr>
              <a:t>The Community College Enterprise</a:t>
            </a:r>
            <a:r>
              <a:rPr lang="en-US" sz="1400" dirty="0">
                <a:latin typeface="Arial" panose="020B0604020202020204" pitchFamily="34" charset="0"/>
                <a:cs typeface="Arial" panose="020B0604020202020204" pitchFamily="34" charset="0"/>
              </a:rPr>
              <a:t> 21, no. 2: 93–99.</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70858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68300"/>
            <a:ext cx="4592637" cy="2582863"/>
          </a:xfrm>
        </p:spPr>
      </p:sp>
      <p:sp>
        <p:nvSpPr>
          <p:cNvPr id="3" name="Notes Placeholder 2"/>
          <p:cNvSpPr>
            <a:spLocks noGrp="1"/>
          </p:cNvSpPr>
          <p:nvPr>
            <p:ph type="body" idx="1"/>
          </p:nvPr>
        </p:nvSpPr>
        <p:spPr>
          <a:xfrm>
            <a:off x="136208" y="3264019"/>
            <a:ext cx="6663690" cy="5574457"/>
          </a:xfrm>
        </p:spPr>
        <p:txBody>
          <a:bodyPr/>
          <a:lstStyle/>
          <a:p>
            <a:r>
              <a:rPr lang="en-US" sz="1400" dirty="0">
                <a:latin typeface="Arial" panose="020B0604020202020204" pitchFamily="34" charset="0"/>
                <a:cs typeface="Arial" panose="020B0604020202020204" pitchFamily="34" charset="0"/>
              </a:rPr>
              <a:t>Image: https://www.flickr.com/photos/parksdh/11340519505/ by Daniel Parks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“Institutionally-identified student outcomes (can be co-coded with learning and success).” It appeared in the top five themes in the Advisory Group’s focus group interview and the provosts’ semi-structured individual interviews, but it was the seventh most common theme in the literature. Moreover, there was a statistically significant difference in the number it was reported in theoretical documents compared to research documents, which means that it likely is being discussed more than being empirically tested. Lombard’s 2012 study at Gannon University had a short write up, but was exemplar in several ways, which led to its relatively high score.  First, it looked at the library’s influence on recruitment, which has been studied in higher education research documents addressing student outcomes, but rarely appears in library research documents. The data collection method also was interesting because the survey was posted on various non-library online spaces, meaning that it may have tapped into those who do not use the library. It also collected and analyzed qualitative data from interviews with fourteen admissions professionals from various institutions and, based on survey and interview findings, makes suggestions for ways librarians can collaborate with admissions departments.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Lombard, Emmett. 2012. “The Role of the Academic Library in College Choice.” </a:t>
            </a:r>
            <a:r>
              <a:rPr lang="en-US" sz="1400" i="1" dirty="0">
                <a:latin typeface="Arial" panose="020B0604020202020204" pitchFamily="34" charset="0"/>
                <a:cs typeface="Arial" panose="020B0604020202020204" pitchFamily="34" charset="0"/>
              </a:rPr>
              <a:t>Journal of Academic Librarianship</a:t>
            </a:r>
            <a:r>
              <a:rPr lang="en-US" sz="1400" dirty="0">
                <a:latin typeface="Arial" panose="020B0604020202020204" pitchFamily="34" charset="0"/>
                <a:cs typeface="Arial" panose="020B0604020202020204" pitchFamily="34" charset="0"/>
              </a:rPr>
              <a:t> 38, no. 4: 237-241.</a:t>
            </a:r>
            <a:endParaRPr lang="en-US" kern="1200"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1250895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419100"/>
            <a:ext cx="4543425" cy="2555875"/>
          </a:xfrm>
        </p:spPr>
      </p:sp>
      <p:sp>
        <p:nvSpPr>
          <p:cNvPr id="3" name="Notes Placeholder 2"/>
          <p:cNvSpPr>
            <a:spLocks noGrp="1"/>
          </p:cNvSpPr>
          <p:nvPr>
            <p:ph type="body" idx="1"/>
          </p:nvPr>
        </p:nvSpPr>
        <p:spPr>
          <a:xfrm>
            <a:off x="163773" y="3111691"/>
            <a:ext cx="6701051" cy="5726786"/>
          </a:xfrm>
        </p:spPr>
        <p:txBody>
          <a:bodyPr/>
          <a:lstStyle/>
          <a:p>
            <a:r>
              <a:rPr lang="en-US" sz="1400" dirty="0">
                <a:latin typeface="Arial" panose="020B0604020202020204" pitchFamily="34" charset="0"/>
                <a:cs typeface="Arial" panose="020B0604020202020204" pitchFamily="34" charset="0"/>
              </a:rPr>
              <a:t>Image: https://www.flickr.com/photos/cogdog/2555280926/ by Alan Levine / CC0 1.0 Universal (CC0 1.0)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This area also builds on the first two Priority Areas, communication and collaboration.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definition for this theme was: “Outcome was focused on the less objective concepts of learning, such as critical thinking. Usually not tied to a specific graded assignment or graduation.” In contrast with student success, the code was used for identifying the less tangible or indirect effect of the library on students. Brown-</a:t>
            </a:r>
            <a:r>
              <a:rPr lang="en-US" sz="1400" dirty="0" err="1">
                <a:latin typeface="Arial" panose="020B0604020202020204" pitchFamily="34" charset="0"/>
                <a:cs typeface="Arial" panose="020B0604020202020204" pitchFamily="34" charset="0"/>
              </a:rPr>
              <a:t>Sica's</a:t>
            </a:r>
            <a:r>
              <a:rPr lang="en-US" sz="1400" dirty="0">
                <a:latin typeface="Arial" panose="020B0604020202020204" pitchFamily="34" charset="0"/>
                <a:cs typeface="Arial" panose="020B0604020202020204" pitchFamily="34" charset="0"/>
              </a:rPr>
              <a:t> 2013 study of space redesign at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offers one way for various groups to provide multiple types of input and otherwise engage with the library.  The </a:t>
            </a:r>
            <a:r>
              <a:rPr lang="en-US" sz="1400" dirty="0" err="1">
                <a:latin typeface="Arial" panose="020B0604020202020204" pitchFamily="34" charset="0"/>
                <a:cs typeface="Arial" panose="020B0604020202020204" pitchFamily="34" charset="0"/>
              </a:rPr>
              <a:t>Auraria</a:t>
            </a:r>
            <a:r>
              <a:rPr lang="en-US" sz="1400" dirty="0">
                <a:latin typeface="Arial" panose="020B0604020202020204" pitchFamily="34" charset="0"/>
                <a:cs typeface="Arial" panose="020B0604020202020204" pitchFamily="34" charset="0"/>
              </a:rPr>
              <a:t> Library serves the University of Colorado Denver, the Metropolitan State College of Denver, and the Community College of Denver. Students were involved in all stages of the study, from formulating the questions to ask, analyzing the data, and offering suggestions based on the results. This study was a high scoring example of learning in college because although not tied to an objective outcome, such as student retention or GPA, this study gave students a voice in the project and facilitated unexpected collaborations with faculty. It also touched on library space, which was a library response that was mentioned by the provosts that was not mentioned as often by librarians.</a:t>
            </a:r>
          </a:p>
          <a:p>
            <a:endParaRPr lang="en-US" sz="1400" dirty="0">
              <a:latin typeface="Arial" panose="020B0604020202020204" pitchFamily="34" charset="0"/>
              <a:cs typeface="Arial" panose="020B0604020202020204" pitchFamily="34" charset="0"/>
            </a:endParaRPr>
          </a:p>
          <a:p>
            <a:pPr defTabSz="932871">
              <a:defRPr/>
            </a:pPr>
            <a:r>
              <a:rPr lang="en-US" sz="1400" kern="1200" dirty="0">
                <a:solidFill>
                  <a:schemeClr val="tx1"/>
                </a:solidFill>
                <a:latin typeface="Arial" panose="020B0604020202020204" pitchFamily="34" charset="0"/>
                <a:cs typeface="Arial" panose="020B0604020202020204" pitchFamily="34" charset="0"/>
              </a:rPr>
              <a:t>Brown-</a:t>
            </a:r>
            <a:r>
              <a:rPr lang="en-US" sz="1400" kern="1200" dirty="0" err="1">
                <a:solidFill>
                  <a:schemeClr val="tx1"/>
                </a:solidFill>
                <a:latin typeface="Arial" panose="020B0604020202020204" pitchFamily="34" charset="0"/>
                <a:cs typeface="Arial" panose="020B0604020202020204" pitchFamily="34" charset="0"/>
              </a:rPr>
              <a:t>Sica</a:t>
            </a:r>
            <a:r>
              <a:rPr lang="en-US" sz="1400" kern="1200" dirty="0">
                <a:solidFill>
                  <a:schemeClr val="tx1"/>
                </a:solidFill>
                <a:latin typeface="Arial" panose="020B0604020202020204" pitchFamily="34" charset="0"/>
                <a:cs typeface="Arial" panose="020B0604020202020204" pitchFamily="34" charset="0"/>
              </a:rPr>
              <a:t>, Margaret. 2013. “Using Academic Courses to Generate Data for Use in Evidence Based Library Planning.” </a:t>
            </a:r>
            <a:r>
              <a:rPr lang="en-US" sz="1400" i="1" kern="1200" dirty="0">
                <a:solidFill>
                  <a:schemeClr val="tx1"/>
                </a:solidFill>
                <a:latin typeface="Arial" panose="020B0604020202020204" pitchFamily="34" charset="0"/>
                <a:cs typeface="Arial" panose="020B0604020202020204" pitchFamily="34" charset="0"/>
              </a:rPr>
              <a:t>Journal of Academic Librarianship</a:t>
            </a:r>
            <a:r>
              <a:rPr lang="en-US" sz="1400" kern="1200" dirty="0">
                <a:solidFill>
                  <a:schemeClr val="tx1"/>
                </a:solidFill>
                <a:latin typeface="Arial" panose="020B0604020202020204" pitchFamily="34" charset="0"/>
                <a:cs typeface="Arial" panose="020B0604020202020204" pitchFamily="34" charset="0"/>
              </a:rPr>
              <a:t> 39, no. 3: 275–87. doi:10.1016/j.acalib.2013.01.001.</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1151705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36</a:t>
            </a:fld>
            <a:endParaRPr lang="en-US"/>
          </a:p>
        </p:txBody>
      </p:sp>
    </p:spTree>
    <p:extLst>
      <p:ext uri="{BB962C8B-B14F-4D97-AF65-F5344CB8AC3E}">
        <p14:creationId xmlns:p14="http://schemas.microsoft.com/office/powerpoint/2010/main" val="309690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32012" y="4055717"/>
            <a:ext cx="6537278" cy="4086969"/>
          </a:xfrm>
        </p:spPr>
        <p:txBody>
          <a:bodyPr/>
          <a:lstStyle/>
          <a:p>
            <a:r>
              <a:rPr lang="en-US" sz="1400" dirty="0">
                <a:latin typeface="Arial" panose="020B0604020202020204" pitchFamily="34" charset="0"/>
                <a:cs typeface="Arial" panose="020B0604020202020204" pitchFamily="34" charset="0"/>
              </a:rPr>
              <a:t>Image: http://bit.ly/2msQ06a (https://www.flickr.com/photos/governordayton/5572098001/) by Governor Mark Dayton /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19137886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354842" y="4041829"/>
            <a:ext cx="6387152" cy="4100858"/>
          </a:xfrm>
        </p:spPr>
        <p:txBody>
          <a:bodyPr/>
          <a:lstStyle/>
          <a:p>
            <a:r>
              <a:rPr lang="en-US" sz="1400">
                <a:latin typeface="Arial" panose="020B0604020202020204" pitchFamily="34" charset="0"/>
                <a:cs typeface="Arial" panose="020B0604020202020204" pitchFamily="34" charset="0"/>
              </a:rPr>
              <a:t>Image link: http://</a:t>
            </a:r>
            <a:r>
              <a:rPr lang="en-US" sz="1400" err="1">
                <a:latin typeface="Arial" panose="020B0604020202020204" pitchFamily="34" charset="0"/>
                <a:cs typeface="Arial" panose="020B0604020202020204" pitchFamily="34" charset="0"/>
              </a:rPr>
              <a:t>bit.ly</a:t>
            </a:r>
            <a:r>
              <a:rPr lang="en-US" sz="1400">
                <a:latin typeface="Arial" panose="020B0604020202020204" pitchFamily="34" charset="0"/>
                <a:cs typeface="Arial" panose="020B0604020202020204" pitchFamily="34" charset="0"/>
              </a:rPr>
              <a:t>/2mdCT8p</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a:latin typeface="Arial" panose="020B0604020202020204" pitchFamily="34" charset="0"/>
                <a:cs typeface="Arial" panose="020B0604020202020204" pitchFamily="34" charset="0"/>
              </a:rPr>
              <a:t> </a:t>
            </a:r>
          </a:p>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a:p>
        </p:txBody>
      </p:sp>
    </p:spTree>
    <p:extLst>
      <p:ext uri="{BB962C8B-B14F-4D97-AF65-F5344CB8AC3E}">
        <p14:creationId xmlns:p14="http://schemas.microsoft.com/office/powerpoint/2010/main" val="945338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259307" y="4069607"/>
            <a:ext cx="6428096" cy="4073079"/>
          </a:xfrm>
        </p:spPr>
        <p:txBody>
          <a:bodyPr/>
          <a:lstStyle/>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a:p>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122472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501650"/>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1052999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773113"/>
            <a:ext cx="5584825" cy="3141662"/>
          </a:xfrm>
        </p:spPr>
      </p:sp>
      <p:sp>
        <p:nvSpPr>
          <p:cNvPr id="3" name="Notes Placeholder 2"/>
          <p:cNvSpPr>
            <a:spLocks noGrp="1"/>
          </p:cNvSpPr>
          <p:nvPr>
            <p:ph type="body" idx="1"/>
          </p:nvPr>
        </p:nvSpPr>
        <p:spPr>
          <a:xfrm>
            <a:off x="313898" y="4236280"/>
            <a:ext cx="6414447" cy="3906406"/>
          </a:xfrm>
        </p:spPr>
        <p:txBody>
          <a:bodyPr/>
          <a:lstStyle/>
          <a:p>
            <a:r>
              <a:rPr lang="en-US" sz="1400" dirty="0">
                <a:latin typeface="Arial" panose="020B0604020202020204" pitchFamily="34" charset="0"/>
                <a:cs typeface="Arial" panose="020B0604020202020204" pitchFamily="34" charset="0"/>
              </a:rPr>
              <a:t>Image: https://www.flickr.com/photos/queenslanduniversityoftechnology/11831068653/ by Queensland University of Technology (QUT) / CC BY-NC 2.0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For each priority area, we are creating research questions to address each priority area. These questions are informed by our data. I will show some examples of research questions for the Student Success theme. Each high-level question is more general, while the sub-questions beneath them offer suggestions for how librarians can tailor these questions to their institutions and needs.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Italicized items signify a key high-level themes indexed by the visualization tool, while underlined words are detected by a keyword search using the tool. </a:t>
            </a:r>
          </a:p>
        </p:txBody>
      </p:sp>
      <p:sp>
        <p:nvSpPr>
          <p:cNvPr id="4" name="Slide Number Placeholder 3"/>
          <p:cNvSpPr>
            <a:spLocks noGrp="1"/>
          </p:cNvSpPr>
          <p:nvPr>
            <p:ph type="sldNum" sz="quarter" idx="10"/>
          </p:nvPr>
        </p:nvSpPr>
        <p:spPr/>
        <p:txBody>
          <a:bodyPr/>
          <a:lstStyle/>
          <a:p>
            <a:fld id="{A035E6FC-CCC7-F34C-83D9-78C7523946F2}" type="slidenum">
              <a:rPr lang="en-US" smtClean="0"/>
              <a:t>40</a:t>
            </a:fld>
            <a:endParaRPr lang="en-US"/>
          </a:p>
        </p:txBody>
      </p:sp>
    </p:spTree>
    <p:extLst>
      <p:ext uri="{BB962C8B-B14F-4D97-AF65-F5344CB8AC3E}">
        <p14:creationId xmlns:p14="http://schemas.microsoft.com/office/powerpoint/2010/main" val="55384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565150"/>
            <a:ext cx="5586412" cy="3141663"/>
          </a:xfrm>
        </p:spPr>
      </p:sp>
      <p:sp>
        <p:nvSpPr>
          <p:cNvPr id="3" name="Notes Placeholder 2"/>
          <p:cNvSpPr>
            <a:spLocks noGrp="1"/>
          </p:cNvSpPr>
          <p:nvPr>
            <p:ph type="body" idx="1"/>
          </p:nvPr>
        </p:nvSpPr>
        <p:spPr>
          <a:xfrm>
            <a:off x="218364" y="4014049"/>
            <a:ext cx="6431356" cy="4402952"/>
          </a:xfrm>
        </p:spPr>
        <p:txBody>
          <a:bodyPr/>
          <a:lstStyle/>
          <a:p>
            <a:r>
              <a:rPr lang="en-US" sz="1400" dirty="0">
                <a:latin typeface="Arial" panose="020B0604020202020204" pitchFamily="34" charset="0"/>
                <a:cs typeface="Arial" panose="020B0604020202020204" pitchFamily="34" charset="0"/>
              </a:rPr>
              <a:t>Image: https://www.flickr.com/photos/13523064@N03/7807957322/ by </a:t>
            </a:r>
            <a:r>
              <a:rPr lang="en-US" sz="1400" dirty="0" err="1">
                <a:latin typeface="Arial" panose="020B0604020202020204" pitchFamily="34" charset="0"/>
                <a:cs typeface="Arial" panose="020B0604020202020204" pitchFamily="34" charset="0"/>
              </a:rPr>
              <a:t>llee_wu</a:t>
            </a:r>
            <a:r>
              <a:rPr lang="en-US" sz="1400" dirty="0">
                <a:latin typeface="Arial" panose="020B0604020202020204" pitchFamily="34" charset="0"/>
                <a:cs typeface="Arial" panose="020B0604020202020204" pitchFamily="34" charset="0"/>
              </a:rPr>
              <a:t> / CC BY-ND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Although learning analytics did not have its own thematic code, it was identified as being an important area in documents such as ACRL’s top trends in academic libraries and ACRL initiatives, such as the e-Learning Webcast Series on Learning Analytics. </a:t>
            </a: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and Heath’s 2016 study describes the use of learning analytics at the University of Wollongong in Australia. In addition to collecting library related data in a repository called the Library Cube, this library collects and analyzes more sources of institutional data than any other. These data sets come from course management software called Moodle, student administration, tutorials, and student support service usage data. </a:t>
            </a:r>
          </a:p>
          <a:p>
            <a:endParaRPr lang="en-US" sz="1400" dirty="0">
              <a:latin typeface="Arial" panose="020B0604020202020204" pitchFamily="34" charset="0"/>
              <a:cs typeface="Arial" panose="020B0604020202020204" pitchFamily="34" charset="0"/>
            </a:endParaRPr>
          </a:p>
          <a:p>
            <a:pPr defTabSz="932871">
              <a:defRPr/>
            </a:pPr>
            <a:r>
              <a:rPr lang="en-US" sz="1400" dirty="0" err="1">
                <a:latin typeface="Arial" panose="020B0604020202020204" pitchFamily="34" charset="0"/>
                <a:cs typeface="Arial" panose="020B0604020202020204" pitchFamily="34" charset="0"/>
              </a:rPr>
              <a:t>Jantti</a:t>
            </a:r>
            <a:r>
              <a:rPr lang="en-US" sz="1400" dirty="0">
                <a:latin typeface="Arial" panose="020B0604020202020204" pitchFamily="34" charset="0"/>
                <a:cs typeface="Arial" panose="020B0604020202020204" pitchFamily="34" charset="0"/>
              </a:rPr>
              <a:t>, Margie, and Jennifer Heath. 2016. “What Role for Libraries in Learning Analytics?” </a:t>
            </a:r>
            <a:r>
              <a:rPr lang="en-US" sz="1400" i="1" dirty="0">
                <a:latin typeface="Arial" panose="020B0604020202020204" pitchFamily="34" charset="0"/>
                <a:cs typeface="Arial" panose="020B0604020202020204" pitchFamily="34" charset="0"/>
              </a:rPr>
              <a:t>Performance Measurement and Metrics</a:t>
            </a:r>
            <a:r>
              <a:rPr lang="en-US" sz="1400" dirty="0">
                <a:latin typeface="Arial" panose="020B0604020202020204" pitchFamily="34" charset="0"/>
                <a:cs typeface="Arial" panose="020B0604020202020204" pitchFamily="34" charset="0"/>
              </a:rPr>
              <a:t> 17, no. 2: 203-210.</a:t>
            </a: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a:p>
        </p:txBody>
      </p:sp>
    </p:spTree>
    <p:extLst>
      <p:ext uri="{BB962C8B-B14F-4D97-AF65-F5344CB8AC3E}">
        <p14:creationId xmlns:p14="http://schemas.microsoft.com/office/powerpoint/2010/main" val="15326547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42</a:t>
            </a:fld>
            <a:endParaRPr lang="en-US"/>
          </a:p>
        </p:txBody>
      </p:sp>
    </p:spTree>
    <p:extLst>
      <p:ext uri="{BB962C8B-B14F-4D97-AF65-F5344CB8AC3E}">
        <p14:creationId xmlns:p14="http://schemas.microsoft.com/office/powerpoint/2010/main" val="3577877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charset="0"/>
                <a:ea typeface="Arial" charset="0"/>
                <a:cs typeface="Arial" charset="0"/>
              </a:rPr>
              <a:t>Image: https://www.flickr.com/photos/markleepower/7962282652/ by Mark Power / CC BY-NC-ND 2.0 </a:t>
            </a:r>
          </a:p>
          <a:p>
            <a:endParaRPr lang="en-US" sz="1400" dirty="0">
              <a:latin typeface="Arial" charset="0"/>
              <a:ea typeface="Arial" charset="0"/>
              <a:cs typeface="Arial" charset="0"/>
            </a:endParaRPr>
          </a:p>
          <a:p>
            <a:r>
              <a:rPr lang="en-US" sz="1400" dirty="0">
                <a:latin typeface="Arial" charset="0"/>
                <a:ea typeface="Arial" charset="0"/>
                <a:cs typeface="Arial" charset="0"/>
              </a:rPr>
              <a:t>We have developed an </a:t>
            </a:r>
            <a:r>
              <a:rPr lang="en-US" sz="1400" b="1" dirty="0">
                <a:latin typeface="Arial" charset="0"/>
                <a:ea typeface="Arial" charset="0"/>
                <a:cs typeface="Arial" charset="0"/>
              </a:rPr>
              <a:t>interactive visualization dashboard</a:t>
            </a:r>
            <a:r>
              <a:rPr lang="en-US" sz="1400" dirty="0">
                <a:latin typeface="Arial" charset="0"/>
                <a:ea typeface="Arial" charset="0"/>
                <a:cs typeface="Arial" charset="0"/>
              </a:rPr>
              <a:t> to help librarians filter the existing literature for studies most relevant to their research interests. A second visualization tool will help librarians communicate their value to their constituencies and may allow entry of local data to produce a graphic that could be shared with stakeholders.</a:t>
            </a:r>
          </a:p>
          <a:p>
            <a:endParaRPr lang="en-US" sz="1400" dirty="0">
              <a:latin typeface="Arial" charset="0"/>
              <a:ea typeface="Arial" charset="0"/>
              <a:cs typeface="Arial" charset="0"/>
            </a:endParaRPr>
          </a:p>
          <a:p>
            <a:r>
              <a:rPr lang="en-US" sz="1400" dirty="0">
                <a:latin typeface="Arial" charset="0"/>
                <a:ea typeface="Arial" charset="0"/>
                <a:cs typeface="Arial" charset="0"/>
              </a:rPr>
              <a:t>The dashboard has two primary components:   A </a:t>
            </a:r>
            <a:r>
              <a:rPr lang="en-US" sz="1400" b="1" dirty="0">
                <a:latin typeface="Arial" charset="0"/>
                <a:ea typeface="Arial" charset="0"/>
                <a:cs typeface="Arial" charset="0"/>
              </a:rPr>
              <a:t>literature search </a:t>
            </a:r>
            <a:r>
              <a:rPr lang="en-US" sz="1400" dirty="0">
                <a:latin typeface="Arial" charset="0"/>
                <a:ea typeface="Arial" charset="0"/>
                <a:cs typeface="Arial" charset="0"/>
              </a:rPr>
              <a:t>tool, and </a:t>
            </a:r>
            <a:r>
              <a:rPr lang="en-US" sz="1400" b="1" dirty="0">
                <a:latin typeface="Arial" charset="0"/>
                <a:ea typeface="Arial" charset="0"/>
                <a:cs typeface="Arial" charset="0"/>
              </a:rPr>
              <a:t>charts and graphs </a:t>
            </a:r>
            <a:r>
              <a:rPr lang="en-US" sz="1400" dirty="0">
                <a:latin typeface="Arial" charset="0"/>
                <a:ea typeface="Arial" charset="0"/>
                <a:cs typeface="Arial" charset="0"/>
              </a:rPr>
              <a:t>tool.</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43</a:t>
            </a:fld>
            <a:endParaRPr lang="en-US"/>
          </a:p>
        </p:txBody>
      </p:sp>
    </p:spTree>
    <p:extLst>
      <p:ext uri="{BB962C8B-B14F-4D97-AF65-F5344CB8AC3E}">
        <p14:creationId xmlns:p14="http://schemas.microsoft.com/office/powerpoint/2010/main" val="2714781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The “Charts and Graphs” tool allows us to visualize data.  Currently it allows exploration of the document database for this project, but has been designed to support arbitrary tabular data (upcoming feature).</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44</a:t>
            </a:fld>
            <a:endParaRPr lang="en-US"/>
          </a:p>
        </p:txBody>
      </p:sp>
    </p:spTree>
    <p:extLst>
      <p:ext uri="{BB962C8B-B14F-4D97-AF65-F5344CB8AC3E}">
        <p14:creationId xmlns:p14="http://schemas.microsoft.com/office/powerpoint/2010/main" val="42150883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…Area, Bar, Point, Line, Circle, Square, and Tick.</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45</a:t>
            </a:fld>
            <a:endParaRPr lang="en-US"/>
          </a:p>
        </p:txBody>
      </p:sp>
    </p:spTree>
    <p:extLst>
      <p:ext uri="{BB962C8B-B14F-4D97-AF65-F5344CB8AC3E}">
        <p14:creationId xmlns:p14="http://schemas.microsoft.com/office/powerpoint/2010/main" val="4260264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When you have built your chart, you can use “Export as PNG” to save it as a graphic…</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46</a:t>
            </a:fld>
            <a:endParaRPr lang="en-US"/>
          </a:p>
        </p:txBody>
      </p:sp>
    </p:spTree>
    <p:extLst>
      <p:ext uri="{BB962C8B-B14F-4D97-AF65-F5344CB8AC3E}">
        <p14:creationId xmlns:p14="http://schemas.microsoft.com/office/powerpoint/2010/main" val="3375835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…or you can choose the “Save My Work” button to save your chart so you can edit it later.</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47</a:t>
            </a:fld>
            <a:endParaRPr lang="en-US"/>
          </a:p>
        </p:txBody>
      </p:sp>
    </p:spTree>
    <p:extLst>
      <p:ext uri="{BB962C8B-B14F-4D97-AF65-F5344CB8AC3E}">
        <p14:creationId xmlns:p14="http://schemas.microsoft.com/office/powerpoint/2010/main" val="353500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When the dashboard is publicly released, you will be able to access it via this URL.</a:t>
            </a:r>
          </a:p>
        </p:txBody>
      </p:sp>
      <p:sp>
        <p:nvSpPr>
          <p:cNvPr id="4" name="Slide Number Placeholder 3"/>
          <p:cNvSpPr>
            <a:spLocks noGrp="1"/>
          </p:cNvSpPr>
          <p:nvPr>
            <p:ph type="sldNum" sz="quarter" idx="10"/>
          </p:nvPr>
        </p:nvSpPr>
        <p:spPr/>
        <p:txBody>
          <a:bodyPr/>
          <a:lstStyle/>
          <a:p>
            <a:fld id="{A035E6FC-CCC7-F34C-83D9-78C7523946F2}" type="slidenum">
              <a:rPr lang="en-US" smtClean="0"/>
              <a:pPr/>
              <a:t>48</a:t>
            </a:fld>
            <a:endParaRPr lang="en-US"/>
          </a:p>
        </p:txBody>
      </p:sp>
    </p:spTree>
    <p:extLst>
      <p:ext uri="{BB962C8B-B14F-4D97-AF65-F5344CB8AC3E}">
        <p14:creationId xmlns:p14="http://schemas.microsoft.com/office/powerpoint/2010/main" val="2865303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sz="1400" dirty="0">
                <a:latin typeface="Arial" panose="020B0604020202020204" pitchFamily="34" charset="0"/>
                <a:cs typeface="Arial" panose="020B0604020202020204" pitchFamily="34" charset="0"/>
              </a:rPr>
              <a:t>Image: https://www.flickr.com/photos/courtneymcgough/9211901056/ by Courtney McGough / CC BY-NC-ND 2.0 </a:t>
            </a:r>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49</a:t>
            </a:fld>
            <a:endParaRPr lang="en-US"/>
          </a:p>
        </p:txBody>
      </p:sp>
    </p:spTree>
    <p:extLst>
      <p:ext uri="{BB962C8B-B14F-4D97-AF65-F5344CB8AC3E}">
        <p14:creationId xmlns:p14="http://schemas.microsoft.com/office/powerpoint/2010/main" val="33538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274638"/>
            <a:ext cx="3876675" cy="2181225"/>
          </a:xfrm>
        </p:spPr>
      </p:sp>
      <p:sp>
        <p:nvSpPr>
          <p:cNvPr id="3" name="Notes Placeholder 2"/>
          <p:cNvSpPr>
            <a:spLocks noGrp="1"/>
          </p:cNvSpPr>
          <p:nvPr>
            <p:ph type="body" idx="1"/>
          </p:nvPr>
        </p:nvSpPr>
        <p:spPr>
          <a:xfrm>
            <a:off x="192504" y="2634916"/>
            <a:ext cx="6557211" cy="6509083"/>
          </a:xfrm>
        </p:spPr>
        <p:txBody>
          <a:bodyPr/>
          <a:lstStyle/>
          <a:p>
            <a:r>
              <a:rPr lang="en-US" dirty="0"/>
              <a:t>Slide 5: Image: https://www.flickr.com/photos/conchur/525596627/ by </a:t>
            </a:r>
            <a:r>
              <a:rPr lang="en-US" dirty="0" err="1"/>
              <a:t>Conor</a:t>
            </a:r>
            <a:r>
              <a:rPr lang="en-US" dirty="0"/>
              <a:t> Lawless / CC BY 2.0</a:t>
            </a:r>
          </a:p>
          <a:p>
            <a:pPr marL="0" indent="0">
              <a:buFont typeface="Arial" charset="0"/>
              <a:buNone/>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Agenda builds on Values of Academic Libraries Report commissioned by ACRL and published in 2010</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Report argued that libraries need to demonstrate value by measuring contribution to institutionally defined outcomes</a:t>
            </a: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Our research agenda is an update and extension to VAL report focusing on student learning and success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171450"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Defining and measuring learning and success can be difficult, as reflected in higher education and library and information science literature.</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Some would define student success as including satisfaction, persistence, and high levels of learning and personal development (</a:t>
            </a:r>
            <a:r>
              <a:rPr lang="en-US" sz="1050" b="0" i="0" baseline="0" dirty="0" err="1">
                <a:solidFill>
                  <a:schemeClr val="tx1"/>
                </a:solidFill>
                <a:latin typeface="Arial" panose="020B0604020202020204" pitchFamily="34" charset="0"/>
                <a:ea typeface="Arial" charset="0"/>
                <a:cs typeface="Arial" panose="020B0604020202020204" pitchFamily="34" charset="0"/>
              </a:rPr>
              <a:t>Kuh</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Kinzie</a:t>
            </a:r>
            <a:r>
              <a:rPr lang="en-US" sz="1050" b="0" i="0" baseline="0" dirty="0">
                <a:solidFill>
                  <a:schemeClr val="tx1"/>
                </a:solidFill>
                <a:latin typeface="Arial" panose="020B0604020202020204" pitchFamily="34" charset="0"/>
                <a:ea typeface="Arial" charset="0"/>
                <a:cs typeface="Arial" panose="020B0604020202020204" pitchFamily="34" charset="0"/>
              </a:rPr>
              <a:t>, </a:t>
            </a:r>
            <a:r>
              <a:rPr lang="en-US" sz="1050" b="0" i="0" baseline="0" dirty="0" err="1">
                <a:solidFill>
                  <a:schemeClr val="tx1"/>
                </a:solidFill>
                <a:latin typeface="Arial" panose="020B0604020202020204" pitchFamily="34" charset="0"/>
                <a:ea typeface="Arial" charset="0"/>
                <a:cs typeface="Arial" panose="020B0604020202020204" pitchFamily="34" charset="0"/>
              </a:rPr>
              <a:t>Schuh</a:t>
            </a:r>
            <a:r>
              <a:rPr lang="en-US" sz="1050" b="0" i="0" baseline="0" dirty="0">
                <a:solidFill>
                  <a:schemeClr val="tx1"/>
                </a:solidFill>
                <a:latin typeface="Arial" panose="020B0604020202020204" pitchFamily="34" charset="0"/>
                <a:ea typeface="Arial" charset="0"/>
                <a:cs typeface="Arial" panose="020B0604020202020204" pitchFamily="34" charset="0"/>
              </a:rPr>
              <a:t>, and Whitt)</a:t>
            </a:r>
          </a:p>
          <a:p>
            <a:pPr marL="628650" lvl="1" indent="-171450">
              <a:buFont typeface="Arial" charset="0"/>
              <a:buChar char="•"/>
              <a:defRPr/>
            </a:pPr>
            <a:r>
              <a:rPr lang="en-US" sz="1050" b="0" i="0" baseline="0" dirty="0">
                <a:solidFill>
                  <a:schemeClr val="tx1"/>
                </a:solidFill>
                <a:latin typeface="Arial" panose="020B0604020202020204" pitchFamily="34" charset="0"/>
                <a:ea typeface="Arial" charset="0"/>
                <a:cs typeface="Arial" panose="020B0604020202020204" pitchFamily="34" charset="0"/>
              </a:rPr>
              <a:t>One of our advisory group members explained that for those in student affairs, student learning is associated with attaining learning goals and objectives, while student success is associated with programs that support those goals.</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r>
              <a:rPr lang="en-US" sz="1050" b="0" i="0" baseline="0" dirty="0">
                <a:solidFill>
                  <a:schemeClr val="tx1"/>
                </a:solidFill>
                <a:latin typeface="Arial" panose="020B0604020202020204" pitchFamily="34" charset="0"/>
                <a:ea typeface="Arial" charset="0"/>
                <a:cs typeface="Arial" panose="020B0604020202020204" pitchFamily="34" charset="0"/>
              </a:rPr>
              <a:t>However, the definition that the team defined the terms based on their measurability.</a:t>
            </a: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Arial" panose="020B0604020202020204" pitchFamily="34" charset="0"/>
                <a:cs typeface="Arial" panose="020B0604020202020204" pitchFamily="34" charset="0"/>
              </a:rPr>
              <a:t>Success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more objective indicators of learning, or “quantifiable student attainment indicators, such as enrollment in postsecondary education, grades, persistence to the sophomore year, length of time to degree, and graduation.” These tend to be linked to a specific assignment/semester, such as grades/GPA. It could also be related to whether the student re-enrolled or graduated. .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Venezia,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a:defRPr/>
            </a:pPr>
            <a:endParaRPr lang="en-US" sz="1050" b="0" i="0" baseline="0" dirty="0">
              <a:solidFill>
                <a:schemeClr val="tx1"/>
              </a:solidFill>
              <a:latin typeface="Arial" panose="020B0604020202020204" pitchFamily="34" charset="0"/>
              <a:ea typeface="Arial"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50" b="1" kern="1200" dirty="0">
                <a:solidFill>
                  <a:schemeClr val="tx1"/>
                </a:solidFill>
                <a:effectLst/>
                <a:latin typeface="Arial" panose="020B0604020202020204" pitchFamily="34" charset="0"/>
                <a:cs typeface="Arial" panose="020B0604020202020204" pitchFamily="34" charset="0"/>
              </a:rPr>
              <a:t>Learning in college:</a:t>
            </a:r>
            <a:r>
              <a:rPr lang="en-US" sz="1050" kern="1200" dirty="0">
                <a:solidFill>
                  <a:schemeClr val="tx1"/>
                </a:solidFill>
                <a:effectLst/>
                <a:latin typeface="Arial" panose="020B0604020202020204" pitchFamily="34" charset="0"/>
                <a:cs typeface="Arial" panose="020B0604020202020204" pitchFamily="34" charset="0"/>
              </a:rPr>
              <a:t> An outcome focused on the less objective concepts of learning, such as critical thinking. These encompass the outcomes not covered by the Success in college theme, which are “quantifiable student attainment indicators, such as enrollment in postsecondary education, grades, persistence to the sophomore year, length of time to degree, and graduation.” Usually not tied to a specific graded assignment or graduation.</a:t>
            </a:r>
            <a:r>
              <a:rPr lang="en-US" sz="1050" dirty="0">
                <a:effectLst/>
                <a:latin typeface="Arial" panose="020B0604020202020204" pitchFamily="34" charset="0"/>
                <a:cs typeface="Arial" panose="020B0604020202020204" pitchFamily="34" charset="0"/>
              </a:rPr>
              <a:t> </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Kuh</a:t>
            </a:r>
            <a:r>
              <a:rPr lang="en-US" sz="1050" kern="1200" dirty="0">
                <a:solidFill>
                  <a:schemeClr val="tx1"/>
                </a:solidFill>
                <a:effectLst/>
                <a:latin typeface="Arial" panose="020B0604020202020204" pitchFamily="34" charset="0"/>
                <a:cs typeface="Arial" panose="020B0604020202020204" pitchFamily="34" charset="0"/>
              </a:rPr>
              <a:t>, </a:t>
            </a:r>
            <a:r>
              <a:rPr lang="en-US" sz="1050" kern="1200" dirty="0" err="1">
                <a:solidFill>
                  <a:schemeClr val="tx1"/>
                </a:solidFill>
                <a:effectLst/>
                <a:latin typeface="Arial" panose="020B0604020202020204" pitchFamily="34" charset="0"/>
                <a:cs typeface="Arial" panose="020B0604020202020204" pitchFamily="34" charset="0"/>
              </a:rPr>
              <a:t>Kinzie</a:t>
            </a:r>
            <a:r>
              <a:rPr lang="en-US" sz="1050" kern="1200" dirty="0">
                <a:solidFill>
                  <a:schemeClr val="tx1"/>
                </a:solidFill>
                <a:effectLst/>
                <a:latin typeface="Arial" panose="020B0604020202020204" pitchFamily="34" charset="0"/>
                <a:cs typeface="Arial" panose="020B0604020202020204" pitchFamily="34" charset="0"/>
              </a:rPr>
              <a:t>, Buckley, Bridges, and Hayek, "What Matters to Student Success,” 5; Venezia, Callan, Finney, Kirst, and </a:t>
            </a:r>
            <a:r>
              <a:rPr lang="en-US" sz="1050" kern="1200" dirty="0" err="1">
                <a:solidFill>
                  <a:schemeClr val="tx1"/>
                </a:solidFill>
                <a:effectLst/>
                <a:latin typeface="Arial" panose="020B0604020202020204" pitchFamily="34" charset="0"/>
                <a:cs typeface="Arial" panose="020B0604020202020204" pitchFamily="34" charset="0"/>
              </a:rPr>
              <a:t>Usdan</a:t>
            </a:r>
            <a:r>
              <a:rPr lang="en-US" sz="1050" kern="1200" dirty="0">
                <a:solidFill>
                  <a:schemeClr val="tx1"/>
                </a:solidFill>
                <a:effectLst/>
                <a:latin typeface="Arial" panose="020B0604020202020204" pitchFamily="34" charset="0"/>
                <a:cs typeface="Arial" panose="020B0604020202020204" pitchFamily="34" charset="0"/>
              </a:rPr>
              <a:t>, "The Governance Divide.”</a:t>
            </a:r>
          </a:p>
          <a:p>
            <a:endParaRPr lang="en-US" sz="1050" kern="1200" baseline="0" dirty="0">
              <a:solidFill>
                <a:schemeClr val="tx1"/>
              </a:solidFill>
              <a:effectLst/>
              <a:latin typeface="Arial" panose="020B0604020202020204" pitchFamily="34" charset="0"/>
              <a:ea typeface="Arial" charset="0"/>
              <a:cs typeface="Arial" panose="020B0604020202020204" pitchFamily="34" charset="0"/>
            </a:endParaRPr>
          </a:p>
          <a:p>
            <a:r>
              <a:rPr lang="en-US" sz="1050" kern="1200" baseline="0" dirty="0">
                <a:solidFill>
                  <a:schemeClr val="tx1"/>
                </a:solidFill>
                <a:effectLst/>
                <a:latin typeface="Arial" panose="020B0604020202020204" pitchFamily="34" charset="0"/>
                <a:ea typeface="Arial" charset="0"/>
                <a:cs typeface="Arial" panose="020B0604020202020204" pitchFamily="34" charset="0"/>
              </a:rPr>
              <a:t>Our research agenda:</a:t>
            </a:r>
            <a:endParaRPr lang="en-US" sz="1050" kern="120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First part: Analyze the current state of the research of how the library impacts student learning and success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Next part: Suggest directions for future research</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0" i="0" baseline="0" dirty="0">
                <a:solidFill>
                  <a:schemeClr val="tx1"/>
                </a:solidFill>
                <a:latin typeface="Arial" panose="020B0604020202020204" pitchFamily="34" charset="0"/>
                <a:ea typeface="Arial" charset="0"/>
                <a:cs typeface="Arial" panose="020B0604020202020204" pitchFamily="34" charset="0"/>
              </a:rPr>
              <a:t>Team will develop</a:t>
            </a:r>
            <a:r>
              <a:rPr lang="en-US" sz="1050" dirty="0">
                <a:latin typeface="Arial" panose="020B0604020202020204" pitchFamily="34" charset="0"/>
                <a:ea typeface="Arial" charset="0"/>
                <a:cs typeface="Arial" panose="020B0604020202020204" pitchFamily="34" charset="0"/>
              </a:rPr>
              <a:t> </a:t>
            </a:r>
            <a:r>
              <a:rPr lang="en-US" sz="1050" baseline="0" dirty="0">
                <a:latin typeface="Arial" panose="020B0604020202020204" pitchFamily="34" charset="0"/>
                <a:ea typeface="Arial" charset="0"/>
                <a:cs typeface="Arial" panose="020B0604020202020204" pitchFamily="34" charset="0"/>
              </a:rPr>
              <a:t>a data visualization piece that will allow librarians, researchers, and students to search for documents and studies based on certain criteria, such as themes addressed and methodological aspects that were informed by content analysis of the selected literature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050" baseline="0" dirty="0">
                <a:latin typeface="Arial" panose="020B0604020202020204" pitchFamily="34" charset="0"/>
                <a:ea typeface="Arial" charset="0"/>
                <a:cs typeface="Arial" panose="020B0604020202020204" pitchFamily="34" charset="0"/>
              </a:rPr>
              <a:t>The visualization piece </a:t>
            </a:r>
            <a:r>
              <a:rPr lang="en-US" sz="1050" dirty="0">
                <a:latin typeface="Arial" panose="020B0604020202020204" pitchFamily="34" charset="0"/>
                <a:ea typeface="Arial" charset="0"/>
                <a:cs typeface="Arial" panose="020B0604020202020204" pitchFamily="34" charset="0"/>
              </a:rPr>
              <a:t>currently is being </a:t>
            </a:r>
            <a:r>
              <a:rPr lang="en-US" sz="1050" baseline="0" dirty="0">
                <a:latin typeface="Arial" panose="020B0604020202020204" pitchFamily="34" charset="0"/>
                <a:ea typeface="Arial" charset="0"/>
                <a:cs typeface="Arial" panose="020B0604020202020204" pitchFamily="34" charset="0"/>
              </a:rPr>
              <a:t>developed and will undergo usability testing in March</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dirty="0"/>
          </a:p>
        </p:txBody>
      </p:sp>
    </p:spTree>
    <p:extLst>
      <p:ext uri="{BB962C8B-B14F-4D97-AF65-F5344CB8AC3E}">
        <p14:creationId xmlns:p14="http://schemas.microsoft.com/office/powerpoint/2010/main" val="4146170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https://www.flickr.com/photos/epicfireworks/8058678846/ by Epic Fireworks / CC BY 2.0 </a:t>
            </a:r>
          </a:p>
        </p:txBody>
      </p:sp>
      <p:sp>
        <p:nvSpPr>
          <p:cNvPr id="4" name="Slide Number Placeholder 3"/>
          <p:cNvSpPr>
            <a:spLocks noGrp="1"/>
          </p:cNvSpPr>
          <p:nvPr>
            <p:ph type="sldNum" sz="quarter" idx="10"/>
          </p:nvPr>
        </p:nvSpPr>
        <p:spPr/>
        <p:txBody>
          <a:bodyPr/>
          <a:lstStyle/>
          <a:p>
            <a:fld id="{A035E6FC-CCC7-F34C-83D9-78C7523946F2}" type="slidenum">
              <a:rPr lang="en-US" smtClean="0"/>
              <a:t>50</a:t>
            </a:fld>
            <a:endParaRPr lang="en-US"/>
          </a:p>
        </p:txBody>
      </p:sp>
    </p:spTree>
    <p:extLst>
      <p:ext uri="{BB962C8B-B14F-4D97-AF65-F5344CB8AC3E}">
        <p14:creationId xmlns:p14="http://schemas.microsoft.com/office/powerpoint/2010/main" val="29897926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51</a:t>
            </a:fld>
            <a:endParaRPr lang="en-US"/>
          </a:p>
        </p:txBody>
      </p:sp>
    </p:spTree>
    <p:extLst>
      <p:ext uri="{BB962C8B-B14F-4D97-AF65-F5344CB8AC3E}">
        <p14:creationId xmlns:p14="http://schemas.microsoft.com/office/powerpoint/2010/main" val="2649136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52</a:t>
            </a:fld>
            <a:endParaRPr lang="en-US"/>
          </a:p>
        </p:txBody>
      </p:sp>
    </p:spTree>
    <p:extLst>
      <p:ext uri="{BB962C8B-B14F-4D97-AF65-F5344CB8AC3E}">
        <p14:creationId xmlns:p14="http://schemas.microsoft.com/office/powerpoint/2010/main" val="3208993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53</a:t>
            </a:fld>
            <a:endParaRPr lang="en-US"/>
          </a:p>
        </p:txBody>
      </p:sp>
    </p:spTree>
    <p:extLst>
      <p:ext uri="{BB962C8B-B14F-4D97-AF65-F5344CB8AC3E}">
        <p14:creationId xmlns:p14="http://schemas.microsoft.com/office/powerpoint/2010/main" val="3998577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54</a:t>
            </a:fld>
            <a:endParaRPr lang="en-US"/>
          </a:p>
        </p:txBody>
      </p:sp>
    </p:spTree>
    <p:extLst>
      <p:ext uri="{BB962C8B-B14F-4D97-AF65-F5344CB8AC3E}">
        <p14:creationId xmlns:p14="http://schemas.microsoft.com/office/powerpoint/2010/main" val="20679552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55</a:t>
            </a:fld>
            <a:endParaRPr lang="en-US"/>
          </a:p>
        </p:txBody>
      </p:sp>
    </p:spTree>
    <p:extLst>
      <p:ext uri="{BB962C8B-B14F-4D97-AF65-F5344CB8AC3E}">
        <p14:creationId xmlns:p14="http://schemas.microsoft.com/office/powerpoint/2010/main" val="1589544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56</a:t>
            </a:fld>
            <a:endParaRPr lang="en-US"/>
          </a:p>
        </p:txBody>
      </p:sp>
    </p:spTree>
    <p:extLst>
      <p:ext uri="{BB962C8B-B14F-4D97-AF65-F5344CB8AC3E}">
        <p14:creationId xmlns:p14="http://schemas.microsoft.com/office/powerpoint/2010/main" val="1386426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57</a:t>
            </a:fld>
            <a:endParaRPr lang="en-US"/>
          </a:p>
        </p:txBody>
      </p:sp>
    </p:spTree>
    <p:extLst>
      <p:ext uri="{BB962C8B-B14F-4D97-AF65-F5344CB8AC3E}">
        <p14:creationId xmlns:p14="http://schemas.microsoft.com/office/powerpoint/2010/main" val="40966216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https://www.flickr.com/photos/noarau/5540659743/ by Thomas </a:t>
            </a:r>
            <a:r>
              <a:rPr lang="en-US" sz="1400" dirty="0" err="1">
                <a:latin typeface="Arial" panose="020B0604020202020204" pitchFamily="34" charset="0"/>
                <a:cs typeface="Arial" panose="020B0604020202020204" pitchFamily="34" charset="0"/>
              </a:rPr>
              <a:t>Rusling</a:t>
            </a:r>
            <a:r>
              <a:rPr lang="en-US" sz="1400" dirty="0">
                <a:latin typeface="Arial" panose="020B0604020202020204" pitchFamily="34" charset="0"/>
                <a:cs typeface="Arial" panose="020B0604020202020204" pitchFamily="34" charset="0"/>
              </a:rPr>
              <a:t> / CC BY-NC-ND 2.0 </a:t>
            </a:r>
          </a:p>
        </p:txBody>
      </p:sp>
      <p:sp>
        <p:nvSpPr>
          <p:cNvPr id="4" name="Slide Number Placeholder 3"/>
          <p:cNvSpPr>
            <a:spLocks noGrp="1"/>
          </p:cNvSpPr>
          <p:nvPr>
            <p:ph type="sldNum" sz="quarter" idx="10"/>
          </p:nvPr>
        </p:nvSpPr>
        <p:spPr/>
        <p:txBody>
          <a:bodyPr/>
          <a:lstStyle/>
          <a:p>
            <a:fld id="{A035E6FC-CCC7-F34C-83D9-78C7523946F2}" type="slidenum">
              <a:rPr lang="en-US" smtClean="0"/>
              <a:t>58</a:t>
            </a:fld>
            <a:endParaRPr lang="en-US"/>
          </a:p>
        </p:txBody>
      </p:sp>
    </p:spTree>
    <p:extLst>
      <p:ext uri="{BB962C8B-B14F-4D97-AF65-F5344CB8AC3E}">
        <p14:creationId xmlns:p14="http://schemas.microsoft.com/office/powerpoint/2010/main" val="3641182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dirty="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Selected literature on student learning and success identified in the RFP and documents found in LIS and higher education databases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Consist of library administrators from a variety of community colleges, 4 year colleges and universities around the country</a:t>
            </a:r>
          </a:p>
          <a:p>
            <a:pPr marL="1166089" lvl="2" indent="-233218" defTabSz="932871">
              <a:buFont typeface="+mj-lt"/>
              <a:buAutoNum type="arabicPeriod"/>
              <a:defRPr/>
            </a:pPr>
            <a:r>
              <a:rPr lang="en-US" sz="1400" dirty="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6</a:t>
            </a:fld>
            <a:endParaRPr lang="en-US"/>
          </a:p>
        </p:txBody>
      </p:sp>
    </p:spTree>
    <p:extLst>
      <p:ext uri="{BB962C8B-B14F-4D97-AF65-F5344CB8AC3E}">
        <p14:creationId xmlns:p14="http://schemas.microsoft.com/office/powerpoint/2010/main" val="201148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68313"/>
            <a:ext cx="5584825" cy="3141662"/>
          </a:xfrm>
        </p:spPr>
      </p:sp>
      <p:sp>
        <p:nvSpPr>
          <p:cNvPr id="3" name="Notes Placeholder 2"/>
          <p:cNvSpPr>
            <a:spLocks noGrp="1"/>
          </p:cNvSpPr>
          <p:nvPr>
            <p:ph type="body" idx="1"/>
          </p:nvPr>
        </p:nvSpPr>
        <p:spPr>
          <a:xfrm>
            <a:off x="320911" y="4014049"/>
            <a:ext cx="5997022" cy="5096896"/>
          </a:xfrm>
        </p:spPr>
        <p:txBody>
          <a:bodyPr/>
          <a:lstStyle/>
          <a:p>
            <a:r>
              <a:rPr lang="en-US" sz="1400" dirty="0">
                <a:latin typeface="Arial" panose="020B0604020202020204" pitchFamily="34" charset="0"/>
                <a:cs typeface="Arial" panose="020B0604020202020204" pitchFamily="34" charset="0"/>
              </a:rPr>
              <a:t>Image: https://www.flickr.com/photos/beta500/97819986/ by Cody Geary / CC BY-NC-ND 2.0</a:t>
            </a:r>
          </a:p>
          <a:p>
            <a:endParaRPr lang="en-US" sz="1400" dirty="0">
              <a:latin typeface="Arial" panose="020B0604020202020204" pitchFamily="34" charset="0"/>
              <a:cs typeface="Arial" panose="020B0604020202020204" pitchFamily="34" charset="0"/>
            </a:endParaRPr>
          </a:p>
          <a:p>
            <a:pPr marL="0" lvl="1" defTabSz="932871">
              <a:defRPr/>
            </a:pPr>
            <a:r>
              <a:rPr lang="en-US" sz="1400" dirty="0">
                <a:latin typeface="Arial" panose="020B0604020202020204" pitchFamily="34" charset="0"/>
                <a:cs typeface="Arial" panose="020B0604020202020204" pitchFamily="34" charset="0"/>
              </a:rPr>
              <a:t>Selection criteria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Ithaka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Association of College and Research Libraries. 2010. </a:t>
            </a:r>
            <a:r>
              <a:rPr lang="en-US" sz="1400" i="1" dirty="0">
                <a:latin typeface="Arial" panose="020B0604020202020204" pitchFamily="34" charset="0"/>
                <a:cs typeface="Arial" panose="020B0604020202020204" pitchFamily="34" charset="0"/>
              </a:rPr>
              <a:t>Value of Academic Libraries: A Comprehensive Research Review and Report.</a:t>
            </a:r>
            <a:r>
              <a:rPr lang="en-US" sz="1400" dirty="0">
                <a:latin typeface="Arial" panose="020B0604020202020204" pitchFamily="34" charset="0"/>
                <a:cs typeface="Arial" panose="020B0604020202020204" pitchFamily="34" charset="0"/>
              </a:rPr>
              <a:t> Researched by Megan Oakleaf. Chicago: Association of College and Research Libraries. </a:t>
            </a:r>
            <a:r>
              <a:rPr lang="en-US" sz="1400" u="sng" dirty="0">
                <a:latin typeface="Arial" panose="020B0604020202020204" pitchFamily="34" charset="0"/>
                <a:cs typeface="Arial" panose="020B0604020202020204" pitchFamily="34" charset="0"/>
                <a:hlinkClick r:id="rId3"/>
              </a:rPr>
              <a:t>http://www.ala.org/acrl/sites/ala.org.acrl/files/content/issues/value/val_report.pdf</a:t>
            </a:r>
            <a:r>
              <a:rPr lang="en-US" sz="1400" u="sng"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23979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9475" y="398463"/>
            <a:ext cx="5391150" cy="3032125"/>
          </a:xfrm>
        </p:spPr>
      </p:sp>
      <p:sp>
        <p:nvSpPr>
          <p:cNvPr id="3" name="Notes Placeholder 2"/>
          <p:cNvSpPr>
            <a:spLocks noGrp="1"/>
          </p:cNvSpPr>
          <p:nvPr>
            <p:ph type="body" idx="1"/>
          </p:nvPr>
        </p:nvSpPr>
        <p:spPr>
          <a:xfrm>
            <a:off x="313833" y="3725839"/>
            <a:ext cx="6525581" cy="5420556"/>
          </a:xfrm>
        </p:spPr>
        <p:txBody>
          <a:bodyPr/>
          <a:lstStyle/>
          <a:p>
            <a:pPr defTabSz="932871">
              <a:defRPr/>
            </a:pPr>
            <a:r>
              <a:rPr lang="en-US" sz="1400" dirty="0">
                <a:latin typeface="Arial" panose="020B0604020202020204" pitchFamily="34" charset="0"/>
                <a:cs typeface="Arial" panose="020B0604020202020204" pitchFamily="34" charset="0"/>
              </a:rPr>
              <a:t>Here’s a word cloud of the themes by frequency of documents they were present in. The larger the word, the more documents that included the theme.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To reiterate:</a:t>
            </a:r>
          </a:p>
          <a:p>
            <a:pPr marL="291522" indent="-291522" defTabSz="932871">
              <a:buFont typeface="Arial" charset="0"/>
              <a:buChar char="•"/>
              <a:defRPr/>
            </a:pPr>
            <a:r>
              <a:rPr lang="en-US" sz="1400" dirty="0">
                <a:latin typeface="Arial" panose="020B0604020202020204" pitchFamily="34" charset="0"/>
                <a:cs typeface="Arial" panose="020B0604020202020204" pitchFamily="34" charset="0"/>
              </a:rPr>
              <a:t>The selection criteria for LIS and higher education documents reviewed are: 1) indexed by LIS and/or higher education databases or identified by the project team or ACRL (e.g., ACRL </a:t>
            </a:r>
            <a:r>
              <a:rPr lang="en-US" sz="1400" i="1" dirty="0">
                <a:latin typeface="Arial" panose="020B0604020202020204" pitchFamily="34" charset="0"/>
                <a:cs typeface="Arial" panose="020B0604020202020204" pitchFamily="34" charset="0"/>
              </a:rPr>
              <a:t>Assessment in Action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AiA</a:t>
            </a:r>
            <a:r>
              <a:rPr lang="en-US" sz="1400" dirty="0">
                <a:latin typeface="Arial" panose="020B0604020202020204" pitchFamily="34" charset="0"/>
                <a:cs typeface="Arial" panose="020B0604020202020204" pitchFamily="34" charset="0"/>
              </a:rPr>
              <a:t>)</a:t>
            </a:r>
            <a:r>
              <a:rPr lang="en-US" sz="1400" i="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studies, </a:t>
            </a:r>
            <a:r>
              <a:rPr lang="en-US" sz="1400" dirty="0" err="1">
                <a:latin typeface="Arial" panose="020B0604020202020204" pitchFamily="34" charset="0"/>
                <a:cs typeface="Arial" panose="020B0604020202020204" pitchFamily="34" charset="0"/>
              </a:rPr>
              <a:t>Ithaka</a:t>
            </a:r>
            <a:r>
              <a:rPr lang="en-US" sz="1400" dirty="0">
                <a:latin typeface="Arial" panose="020B0604020202020204" pitchFamily="34" charset="0"/>
                <a:cs typeface="Arial" panose="020B0604020202020204" pitchFamily="34" charset="0"/>
              </a:rPr>
              <a:t> S+R surveys, see </a:t>
            </a:r>
            <a:r>
              <a:rPr lang="en-US" sz="1400" i="1" dirty="0">
                <a:latin typeface="Arial" panose="020B0604020202020204" pitchFamily="34" charset="0"/>
                <a:cs typeface="Arial" panose="020B0604020202020204" pitchFamily="34" charset="0"/>
              </a:rPr>
              <a:t>Relevant ACRL Documents</a:t>
            </a:r>
            <a:r>
              <a:rPr lang="en-US" sz="1400" dirty="0">
                <a:latin typeface="Arial" panose="020B0604020202020204" pitchFamily="34" charset="0"/>
                <a:cs typeface="Arial" panose="020B0604020202020204" pitchFamily="34" charset="0"/>
              </a:rPr>
              <a:t> section), 2) published between 2010-2016, 3) contained themes identified in the 2010 </a:t>
            </a:r>
            <a:r>
              <a:rPr lang="en-US" sz="1400" i="1" dirty="0">
                <a:latin typeface="Arial" panose="020B0604020202020204" pitchFamily="34" charset="0"/>
                <a:cs typeface="Arial" panose="020B0604020202020204" pitchFamily="34" charset="0"/>
              </a:rPr>
              <a:t>VAL Report</a:t>
            </a:r>
            <a:r>
              <a:rPr lang="en-US" sz="1400" dirty="0">
                <a:latin typeface="Arial" panose="020B0604020202020204" pitchFamily="34" charset="0"/>
                <a:cs typeface="Arial" panose="020B0604020202020204" pitchFamily="34" charset="0"/>
              </a:rPr>
              <a:t>, and 4) published in the US, except for studies outside the US deemed relevant by the project team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higher education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Academic Search Premier</a:t>
            </a:r>
          </a:p>
          <a:p>
            <a:pPr marL="174913" indent="-174913">
              <a:buFont typeface="Arial" charset="0"/>
              <a:buChar char="•"/>
            </a:pPr>
            <a:r>
              <a:rPr lang="en-US" sz="1400" dirty="0">
                <a:latin typeface="Arial" panose="020B0604020202020204" pitchFamily="34" charset="0"/>
                <a:cs typeface="Arial" panose="020B0604020202020204" pitchFamily="34" charset="0"/>
              </a:rPr>
              <a:t>Education Resources Information Center (ERIC)</a:t>
            </a:r>
          </a:p>
          <a:p>
            <a:pPr marL="174913" indent="-174913">
              <a:buFont typeface="Arial" charset="0"/>
              <a:buChar char="•"/>
            </a:pPr>
            <a:r>
              <a:rPr lang="en-US" sz="1400" dirty="0">
                <a:latin typeface="Arial" panose="020B0604020202020204" pitchFamily="34" charset="0"/>
                <a:cs typeface="Arial" panose="020B0604020202020204" pitchFamily="34" charset="0"/>
              </a:rPr>
              <a:t>ProQuest Education Journals, and Teacher Reference Center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Selected LIS databases were: </a:t>
            </a:r>
          </a:p>
          <a:p>
            <a:pPr marL="174913" indent="-174913">
              <a:buFont typeface="Arial" charset="0"/>
              <a:buChar char="•"/>
            </a:pPr>
            <a:r>
              <a:rPr lang="en-US" sz="1400" dirty="0">
                <a:latin typeface="Arial" panose="020B0604020202020204" pitchFamily="34" charset="0"/>
                <a:cs typeface="Arial" panose="020B0604020202020204" pitchFamily="34" charset="0"/>
              </a:rPr>
              <a:t>Library and Information Science Abstracts (LISA) </a:t>
            </a:r>
          </a:p>
          <a:p>
            <a:pPr marL="174913" indent="-174913">
              <a:buFont typeface="Arial" charset="0"/>
              <a:buChar char="•"/>
            </a:pPr>
            <a:r>
              <a:rPr lang="en-US" sz="1400" dirty="0">
                <a:latin typeface="Arial" panose="020B0604020202020204" pitchFamily="34" charset="0"/>
                <a:cs typeface="Arial" panose="020B0604020202020204" pitchFamily="34" charset="0"/>
              </a:rPr>
              <a:t>Library Literature &amp; Information Science Full Text (H.W. Wilson)</a:t>
            </a:r>
          </a:p>
          <a:p>
            <a:pPr marL="174913" indent="-174913">
              <a:buFont typeface="Arial" charset="0"/>
              <a:buChar char="•"/>
            </a:pPr>
            <a:r>
              <a:rPr lang="en-US" sz="1400" dirty="0">
                <a:latin typeface="Arial" panose="020B0604020202020204" pitchFamily="34" charset="0"/>
                <a:cs typeface="Arial" panose="020B0604020202020204" pitchFamily="34" charset="0"/>
              </a:rPr>
              <a:t>Library, Information Science &amp; Technology Abstracts (LISTA)</a:t>
            </a:r>
          </a:p>
          <a:p>
            <a:pPr marL="174913" indent="-174913">
              <a:buFont typeface="Arial" charset="0"/>
              <a:buChar char="•"/>
            </a:pPr>
            <a:endParaRPr lang="en-US" sz="1400" dirty="0">
              <a:latin typeface="Arial" panose="020B0604020202020204" pitchFamily="34" charset="0"/>
              <a:cs typeface="Arial" panose="020B0604020202020204" pitchFamily="34" charset="0"/>
            </a:endParaRPr>
          </a:p>
          <a:p>
            <a:pPr marL="174913" indent="-174913"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8</a:t>
            </a:fld>
            <a:endParaRPr lang="en-US"/>
          </a:p>
        </p:txBody>
      </p:sp>
    </p:spTree>
    <p:extLst>
      <p:ext uri="{BB962C8B-B14F-4D97-AF65-F5344CB8AC3E}">
        <p14:creationId xmlns:p14="http://schemas.microsoft.com/office/powerpoint/2010/main" val="174561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b="0" dirty="0">
                <a:latin typeface="Arial" panose="020B0604020202020204" pitchFamily="34" charset="0"/>
                <a:cs typeface="Arial" panose="020B0604020202020204" pitchFamily="34" charset="0"/>
              </a:rPr>
              <a:t>We are going to conduct</a:t>
            </a:r>
            <a:r>
              <a:rPr lang="en-US"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b="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a:t>
            </a:r>
            <a:r>
              <a:rPr lang="en-US" dirty="0" err="1">
                <a:latin typeface="Arial" panose="020B0604020202020204" pitchFamily="34" charset="0"/>
                <a:cs typeface="Arial" panose="020B0604020202020204" pitchFamily="34" charset="0"/>
              </a:rPr>
              <a:t>Ithaka</a:t>
            </a:r>
            <a:r>
              <a:rPr lang="en-US" dirty="0">
                <a:latin typeface="Arial" panose="020B0604020202020204" pitchFamily="34" charset="0"/>
                <a:cs typeface="Arial" panose="020B0604020202020204" pitchFamily="34" charset="0"/>
              </a:rPr>
              <a:t> S+R. </a:t>
            </a:r>
            <a:r>
              <a:rPr lang="en-US" b="1" dirty="0">
                <a:latin typeface="Arial" panose="020B0604020202020204" pitchFamily="34" charset="0"/>
                <a:cs typeface="Arial" panose="020B0604020202020204" pitchFamily="34" charset="0"/>
              </a:rPr>
              <a:t>Therefore</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b="1" dirty="0" err="1">
                <a:latin typeface="Arial" panose="020B0604020202020204" pitchFamily="34" charset="0"/>
                <a:cs typeface="Arial" panose="020B0604020202020204" pitchFamily="34" charset="0"/>
              </a:rPr>
              <a:t>AiA</a:t>
            </a:r>
            <a:r>
              <a:rPr lang="en-US" b="1" dirty="0">
                <a:latin typeface="Arial" panose="020B0604020202020204" pitchFamily="34" charset="0"/>
                <a:cs typeface="Arial" panose="020B0604020202020204" pitchFamily="34" charset="0"/>
              </a:rPr>
              <a:t> studies)</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n=284</a:t>
            </a:r>
            <a:r>
              <a:rPr lang="en-US" baseline="0" dirty="0">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Which themes</a:t>
            </a:r>
            <a:r>
              <a:rPr lang="en-US" baseline="0" dirty="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LIS literature and higher ed. and LIS literature combined discuss </a:t>
            </a:r>
            <a:r>
              <a:rPr lang="en-US" b="1" dirty="0">
                <a:latin typeface="Arial" panose="020B0604020202020204" pitchFamily="34" charset="0"/>
                <a:cs typeface="Arial" panose="020B0604020202020204" pitchFamily="34" charset="0"/>
              </a:rPr>
              <a:t>service </a:t>
            </a:r>
            <a:r>
              <a:rPr lang="en-US" b="0" dirty="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b="0" dirty="0">
                <a:latin typeface="Arial" panose="020B0604020202020204" pitchFamily="34" charset="0"/>
                <a:cs typeface="Arial" panose="020B0604020202020204" pitchFamily="34" charset="0"/>
              </a:rPr>
              <a:t>LIS literature discusses </a:t>
            </a:r>
            <a:r>
              <a:rPr lang="en-US" b="1" dirty="0">
                <a:latin typeface="Arial" panose="020B0604020202020204" pitchFamily="34" charset="0"/>
                <a:cs typeface="Arial" panose="020B0604020202020204" pitchFamily="34" charset="0"/>
              </a:rPr>
              <a:t>service</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success</a:t>
            </a:r>
            <a:r>
              <a:rPr lang="en-US" b="0" dirty="0">
                <a:latin typeface="Arial" panose="020B0604020202020204" pitchFamily="34" charset="0"/>
                <a:cs typeface="Arial" panose="020B0604020202020204" pitchFamily="34" charset="0"/>
              </a:rPr>
              <a:t> in college more than in higher education and LIS literature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9</a:t>
            </a:fld>
            <a:endParaRPr lang="en-US"/>
          </a:p>
        </p:txBody>
      </p:sp>
    </p:spTree>
    <p:extLst>
      <p:ext uri="{BB962C8B-B14F-4D97-AF65-F5344CB8AC3E}">
        <p14:creationId xmlns:p14="http://schemas.microsoft.com/office/powerpoint/2010/main" val="714822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nvGrpSpPr>
          <p:cNvPr id="13" name="Group 12"/>
          <p:cNvGrpSpPr/>
          <p:nvPr userDrawn="1"/>
        </p:nvGrpSpPr>
        <p:grpSpPr>
          <a:xfrm>
            <a:off x="0" y="4639262"/>
            <a:ext cx="9144000" cy="523220"/>
            <a:chOff x="0" y="4639262"/>
            <a:chExt cx="9144000" cy="523220"/>
          </a:xfrm>
        </p:grpSpPr>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20" name="Rectangle 19"/>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104900" y="2940831"/>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3" name="Rectangle 12"/>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4639262"/>
            <a:ext cx="9144000" cy="523220"/>
            <a:chOff x="0" y="4639262"/>
            <a:chExt cx="9144000" cy="52322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2" name="Rectangle 11"/>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grpSp>
        <p:nvGrpSpPr>
          <p:cNvPr id="7" name="Group 6"/>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7" name="Rectangle 6"/>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5392737"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3468675"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hyperlink" Target="http://www.oclc.org/research/themes/user-studies/acrl-agenda.html"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hyperlink" Target="http://www.chronicle.com/article/Activist-Athletes/239300?cid=cp95" TargetMode="External"/><Relationship Id="rId3" Type="http://schemas.openxmlformats.org/officeDocument/2006/relationships/hyperlink" Target="http://www.ala.org/acrl/sites/ala.org.acrl/files/content/issues/value/val_report.pdf" TargetMode="External"/><Relationship Id="rId7" Type="http://schemas.openxmlformats.org/officeDocument/2006/relationships/hyperlink" Target="http://www.chronicle.com/article/Reckoning-With-History/239291?cid=cp95"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www.chronicle.com/article/Cybersecurity-Rising/239270?cid=cp95" TargetMode="External"/><Relationship Id="rId5" Type="http://schemas.openxmlformats.org/officeDocument/2006/relationships/hyperlink" Target="https://www.timeshighereducation.com/news/dont-be-angst-ridden-over-brexit-divide-communities-v-c" TargetMode="External"/><Relationship Id="rId4" Type="http://schemas.openxmlformats.org/officeDocument/2006/relationships/hyperlink" Target="https://www.timeshighereducation.com/news/fact-check-are-englands-universities-swimming-cash"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chronicle.com/article/Title-IX-Due-Process/239282?cid=cp95" TargetMode="External"/><Relationship Id="rId7" Type="http://schemas.openxmlformats.org/officeDocument/2006/relationships/hyperlink" Target="https://www.timeshighereducation.com/news/dont-be-angst-ridden-over-brexit-divide-communities-v-c"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www.timeshighereducation.com/features/six-significant-challenges-technology-higher-education-2017" TargetMode="External"/><Relationship Id="rId5" Type="http://schemas.openxmlformats.org/officeDocument/2006/relationships/hyperlink" Target="https://www.timeshighereducation.com/news/spiked-nine-out-10-uk-universities-restrict-free-speech" TargetMode="External"/><Relationship Id="rId4" Type="http://schemas.openxmlformats.org/officeDocument/2006/relationships/hyperlink" Target="http://www.chronicle.com/specialreport/The-2017-Trends-Report/95"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chronicle.com/article/Safety-Net/239295?cid=cp95"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hyperlink" Target="http://www.chronicle.com/article/Sanctuary-Campus/239289?cid=cp95" TargetMode="External"/><Relationship Id="rId4" Type="http://schemas.openxmlformats.org/officeDocument/2006/relationships/hyperlink" Target="http://www.chronicle.com/article/Defending-Diversity/239275?cid=cp95"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chronicle.com/article/Cultural-Divide/239276?cid=cp95"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hyperlink" Target="http://www.chronicle.com/article/Harassment-Vigilance/239278?cid=cp95" TargetMode="External"/><Relationship Id="rId5" Type="http://schemas.openxmlformats.org/officeDocument/2006/relationships/hyperlink" Target="http://www.chronicle.com/article/Information-Literacy/239264?cid=cp95" TargetMode="External"/><Relationship Id="rId4" Type="http://schemas.openxmlformats.org/officeDocument/2006/relationships/hyperlink" Target="https://www.timeshighereducation.com/news/campus-culture-wars-over-anti-right-bias-threaten-to-spread"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0" y="1075596"/>
            <a:ext cx="6193277" cy="470243"/>
          </a:xfrm>
        </p:spPr>
        <p:txBody>
          <a:bodyPr/>
          <a:lstStyle/>
          <a:p>
            <a:r>
              <a:rPr lang="en-US" dirty="0"/>
              <a:t>University of Hong Kong, Faculty of Education | 7 April 2017</a:t>
            </a:r>
          </a:p>
        </p:txBody>
      </p:sp>
      <p:sp>
        <p:nvSpPr>
          <p:cNvPr id="3" name="Text Placeholder 2"/>
          <p:cNvSpPr>
            <a:spLocks noGrp="1"/>
          </p:cNvSpPr>
          <p:nvPr>
            <p:ph type="body" sz="quarter" idx="16"/>
          </p:nvPr>
        </p:nvSpPr>
        <p:spPr>
          <a:xfrm>
            <a:off x="81986" y="1742747"/>
            <a:ext cx="8902794" cy="1545201"/>
          </a:xfrm>
        </p:spPr>
        <p:txBody>
          <a:bodyPr>
            <a:noAutofit/>
          </a:bodyPr>
          <a:lstStyle/>
          <a:p>
            <a:pPr algn="ctr"/>
            <a:r>
              <a:rPr lang="en-US" sz="2400" dirty="0"/>
              <a:t>Demonstrating the Value of Academic Libraries in Times of Uncertainty: </a:t>
            </a:r>
          </a:p>
          <a:p>
            <a:r>
              <a:rPr lang="en-US" sz="2400" dirty="0"/>
              <a:t>A Research Agenda for Student Learning and Success</a:t>
            </a:r>
          </a:p>
        </p:txBody>
      </p:sp>
      <p:sp>
        <p:nvSpPr>
          <p:cNvPr id="4" name="Text Placeholder 3"/>
          <p:cNvSpPr>
            <a:spLocks noGrp="1"/>
          </p:cNvSpPr>
          <p:nvPr>
            <p:ph type="body" sz="quarter" idx="17"/>
          </p:nvPr>
        </p:nvSpPr>
        <p:spPr>
          <a:xfrm>
            <a:off x="728694" y="3287948"/>
            <a:ext cx="3753913" cy="320018"/>
          </a:xfrm>
        </p:spPr>
        <p:txBody>
          <a:bodyPr/>
          <a:lstStyle/>
          <a:p>
            <a:r>
              <a:rPr lang="en-US"/>
              <a:t>Lynn Silipigni Connaway, PhD</a:t>
            </a:r>
          </a:p>
        </p:txBody>
      </p:sp>
      <p:sp>
        <p:nvSpPr>
          <p:cNvPr id="5" name="Text Placeholder 4"/>
          <p:cNvSpPr>
            <a:spLocks noGrp="1"/>
          </p:cNvSpPr>
          <p:nvPr>
            <p:ph type="body" sz="quarter" idx="18"/>
          </p:nvPr>
        </p:nvSpPr>
        <p:spPr>
          <a:xfrm>
            <a:off x="663842" y="3698865"/>
            <a:ext cx="6327102" cy="925016"/>
          </a:xfrm>
        </p:spPr>
        <p:txBody>
          <a:bodyPr/>
          <a:lstStyle/>
          <a:p>
            <a:r>
              <a:rPr lang="en-US" dirty="0"/>
              <a:t>Senior Research Scientist &amp; Director of User Research, OCLC</a:t>
            </a:r>
          </a:p>
          <a:p>
            <a:r>
              <a:rPr lang="en-US" dirty="0">
                <a:hlinkClick r:id="rId3"/>
              </a:rPr>
              <a:t>connawal@oclc.org</a:t>
            </a:r>
            <a:endParaRPr lang="en-US" dirty="0"/>
          </a:p>
          <a:p>
            <a:r>
              <a:rPr lang="en-US" dirty="0"/>
              <a:t>@Lynn Connaway</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86300"/>
          </a:xfrm>
          <a:prstGeom prst="rect">
            <a:avLst/>
          </a:prstGeom>
        </p:spPr>
      </p:pic>
      <p:sp>
        <p:nvSpPr>
          <p:cNvPr id="4" name="Text Placeholder 3"/>
          <p:cNvSpPr>
            <a:spLocks noGrp="1"/>
          </p:cNvSpPr>
          <p:nvPr>
            <p:ph type="body" sz="quarter" idx="11"/>
          </p:nvPr>
        </p:nvSpPr>
        <p:spPr>
          <a:xfrm>
            <a:off x="0" y="244549"/>
            <a:ext cx="4812633" cy="3838074"/>
          </a:xfrm>
        </p:spPr>
        <p:txBody>
          <a:bodyPr/>
          <a:lstStyle/>
          <a:p>
            <a:pPr marL="0" indent="0">
              <a:buNone/>
            </a:pPr>
            <a:r>
              <a:rPr lang="en-US" b="1" dirty="0"/>
              <a:t>Focus group interviews</a:t>
            </a:r>
          </a:p>
          <a:p>
            <a:pPr marL="214313" indent="-214313">
              <a:buFont typeface="Arial" charset="0"/>
              <a:buChar char="•"/>
            </a:pPr>
            <a:r>
              <a:rPr lang="en-US" sz="2400" b="1" dirty="0">
                <a:latin typeface="Arial" charset="0"/>
                <a:ea typeface="Arial" charset="0"/>
                <a:cs typeface="Arial" charset="0"/>
              </a:rPr>
              <a:t>N =14 (of 14)</a:t>
            </a:r>
          </a:p>
          <a:p>
            <a:pPr marL="214313" indent="-214313">
              <a:buFont typeface="Arial" charset="0"/>
              <a:buChar char="•"/>
            </a:pPr>
            <a:r>
              <a:rPr lang="en-US" sz="2400" b="1" dirty="0">
                <a:latin typeface="Arial" charset="0"/>
                <a:ea typeface="Arial" charset="0"/>
                <a:cs typeface="Arial" charset="0"/>
              </a:rPr>
              <a:t>90 minutes</a:t>
            </a:r>
          </a:p>
          <a:p>
            <a:pPr marL="214313" indent="-214313">
              <a:buFont typeface="Arial" charset="0"/>
              <a:buChar char="•"/>
            </a:pPr>
            <a:r>
              <a:rPr lang="en-US" sz="2400" b="1" dirty="0">
                <a:latin typeface="Arial" charset="0"/>
                <a:ea typeface="Arial" charset="0"/>
                <a:cs typeface="Arial" charset="0"/>
              </a:rPr>
              <a:t>Transcribed </a:t>
            </a:r>
          </a:p>
          <a:p>
            <a:pPr marL="214313" indent="-214313">
              <a:buFont typeface="Arial" charset="0"/>
              <a:buChar char="•"/>
            </a:pPr>
            <a:r>
              <a:rPr lang="en-US" sz="2400" b="1" dirty="0">
                <a:latin typeface="Arial" charset="0"/>
                <a:ea typeface="Arial" charset="0"/>
                <a:cs typeface="Arial" charset="0"/>
              </a:rPr>
              <a:t>NVivo for analysis</a:t>
            </a:r>
          </a:p>
          <a:p>
            <a:pPr marL="214313" indent="-214313">
              <a:buFont typeface="Arial" charset="0"/>
              <a:buChar char="•"/>
            </a:pPr>
            <a:r>
              <a:rPr lang="en-US" sz="2400" b="1" dirty="0">
                <a:latin typeface="Arial" charset="0"/>
                <a:ea typeface="Arial" charset="0"/>
                <a:cs typeface="Arial" charset="0"/>
              </a:rPr>
              <a:t>Thematic coding scheme</a:t>
            </a:r>
          </a:p>
          <a:p>
            <a:pPr marL="557213" lvl="1" indent="-214313">
              <a:buFont typeface="Arial" charset="0"/>
              <a:buChar char="•"/>
            </a:pPr>
            <a:r>
              <a:rPr lang="en-US" sz="2400"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0000000}"/>
              </a:ext>
            </a:extLst>
          </p:cNvPr>
          <p:cNvGraphicFramePr>
            <a:graphicFrameLocks/>
          </p:cNvGraphicFramePr>
          <p:nvPr>
            <p:extLst>
              <p:ext uri="{D42A27DB-BD31-4B8C-83A1-F6EECF244321}">
                <p14:modId xmlns:p14="http://schemas.microsoft.com/office/powerpoint/2010/main" val="603356894"/>
              </p:ext>
            </p:extLst>
          </p:nvPr>
        </p:nvGraphicFramePr>
        <p:xfrm>
          <a:off x="294640" y="147320"/>
          <a:ext cx="8676640" cy="4414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79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2180491" y="2207143"/>
            <a:ext cx="6963509" cy="2040081"/>
          </a:xfrm>
        </p:spPr>
        <p:txBody>
          <a:bodyPr/>
          <a:lstStyle/>
          <a:p>
            <a:pPr marL="0" indent="0">
              <a:buNone/>
            </a:pPr>
            <a:r>
              <a:rPr lang="en-US" sz="2000"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000" b="1" dirty="0">
                <a:latin typeface="Arial" charset="0"/>
                <a:ea typeface="Arial" charset="0"/>
                <a:cs typeface="Arial" charset="0"/>
              </a:rPr>
              <a:t> </a:t>
            </a:r>
            <a:r>
              <a:rPr lang="en-US" sz="1600" b="1" i="1" dirty="0">
                <a:latin typeface="Arial" charset="0"/>
                <a:ea typeface="Arial" charset="0"/>
                <a:cs typeface="Arial" charset="0"/>
              </a:rPr>
              <a:t>(Advisory Group Member LM03, Research University, Secular, Public)</a:t>
            </a:r>
          </a:p>
          <a:p>
            <a:pPr marL="0" indent="0">
              <a:buNone/>
            </a:pPr>
            <a:endParaRPr lang="en-US" sz="1600" dirty="0"/>
          </a:p>
        </p:txBody>
      </p:sp>
    </p:spTree>
    <p:extLst>
      <p:ext uri="{BB962C8B-B14F-4D97-AF65-F5344CB8AC3E}">
        <p14:creationId xmlns:p14="http://schemas.microsoft.com/office/powerpoint/2010/main" val="1615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4722125"/>
          </a:xfrm>
          <a:prstGeom prst="rect">
            <a:avLst/>
          </a:prstGeom>
        </p:spPr>
      </p:pic>
      <p:sp>
        <p:nvSpPr>
          <p:cNvPr id="3" name="Text Placeholder 2"/>
          <p:cNvSpPr>
            <a:spLocks noGrp="1"/>
          </p:cNvSpPr>
          <p:nvPr>
            <p:ph type="body" sz="quarter" idx="11"/>
          </p:nvPr>
        </p:nvSpPr>
        <p:spPr>
          <a:xfrm>
            <a:off x="0" y="1321354"/>
            <a:ext cx="6375222" cy="2355430"/>
          </a:xfrm>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000" b="1" dirty="0"/>
              <a:t> </a:t>
            </a:r>
            <a:r>
              <a:rPr lang="en-US" sz="1600" b="1" i="1" dirty="0"/>
              <a:t>(Advisory Member LM03, Research University, Secular, Private)</a:t>
            </a:r>
          </a:p>
        </p:txBody>
      </p:sp>
    </p:spTree>
    <p:extLst>
      <p:ext uri="{BB962C8B-B14F-4D97-AF65-F5344CB8AC3E}">
        <p14:creationId xmlns:p14="http://schemas.microsoft.com/office/powerpoint/2010/main" val="1688131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159488"/>
            <a:ext cx="4660901" cy="3543300"/>
          </a:xfrm>
        </p:spPr>
        <p:txBody>
          <a:bodyPr/>
          <a:lstStyle/>
          <a:p>
            <a:pPr marL="0" indent="0">
              <a:buNone/>
            </a:pPr>
            <a:r>
              <a:rPr lang="en-US" sz="2400" b="1" dirty="0"/>
              <a:t>Provost individual interviews</a:t>
            </a:r>
          </a:p>
          <a:p>
            <a:r>
              <a:rPr lang="en-US" sz="2000" b="1" dirty="0">
                <a:latin typeface="Arial" charset="0"/>
                <a:ea typeface="Arial" charset="0"/>
                <a:cs typeface="Arial" charset="0"/>
              </a:rPr>
              <a:t>N = 14 provosts (of 14)</a:t>
            </a:r>
          </a:p>
          <a:p>
            <a:r>
              <a:rPr lang="en-US" sz="2000" b="1" dirty="0">
                <a:latin typeface="Arial" charset="0"/>
                <a:ea typeface="Arial" charset="0"/>
                <a:cs typeface="Arial" charset="0"/>
              </a:rPr>
              <a:t>45 minute average</a:t>
            </a:r>
          </a:p>
          <a:p>
            <a:r>
              <a:rPr lang="en-US" sz="2000" b="1" dirty="0">
                <a:latin typeface="Arial" charset="0"/>
                <a:ea typeface="Arial" charset="0"/>
                <a:cs typeface="Arial" charset="0"/>
              </a:rPr>
              <a:t>Transcribed (9 of 14)</a:t>
            </a:r>
          </a:p>
          <a:p>
            <a:r>
              <a:rPr lang="en-US" sz="2000" b="1" dirty="0">
                <a:latin typeface="Arial" charset="0"/>
                <a:ea typeface="Arial" charset="0"/>
                <a:cs typeface="Arial" charset="0"/>
              </a:rPr>
              <a:t>Detailed interview  notes (5 of 14)</a:t>
            </a:r>
          </a:p>
          <a:p>
            <a:r>
              <a:rPr lang="en-US" sz="2000" b="1" dirty="0">
                <a:latin typeface="Arial" charset="0"/>
                <a:ea typeface="Arial" charset="0"/>
                <a:cs typeface="Arial" charset="0"/>
              </a:rPr>
              <a:t>NVivo for analysis</a:t>
            </a:r>
          </a:p>
          <a:p>
            <a:r>
              <a:rPr lang="en-US" sz="2000" b="1" dirty="0">
                <a:latin typeface="Arial" charset="0"/>
                <a:ea typeface="Arial" charset="0"/>
                <a:cs typeface="Arial" charset="0"/>
              </a:rPr>
              <a:t>Thematic coding scheme</a:t>
            </a:r>
          </a:p>
          <a:p>
            <a:pPr lvl="1"/>
            <a:r>
              <a:rPr lang="en-US" sz="2000" b="1" dirty="0">
                <a:latin typeface="Arial" charset="0"/>
                <a:ea typeface="Arial" charset="0"/>
                <a:cs typeface="Arial" charset="0"/>
              </a:rPr>
              <a:t>One team member coded, another checked</a:t>
            </a:r>
            <a:endParaRPr lang="en-US" b="1" dirty="0"/>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212969" y="604451"/>
            <a:ext cx="109599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8" name="Chart 7">
            <a:extLst>
              <a:ext uri="{FF2B5EF4-FFF2-40B4-BE49-F238E27FC236}">
                <a16:creationId xmlns:a16="http://schemas.microsoft.com/office/drawing/2014/main" id="{00000000-0008-0000-0200-000011000000}"/>
              </a:ext>
            </a:extLst>
          </p:cNvPr>
          <p:cNvGraphicFramePr>
            <a:graphicFrameLocks/>
          </p:cNvGraphicFramePr>
          <p:nvPr>
            <p:extLst>
              <p:ext uri="{D42A27DB-BD31-4B8C-83A1-F6EECF244321}">
                <p14:modId xmlns:p14="http://schemas.microsoft.com/office/powerpoint/2010/main" val="1234555520"/>
              </p:ext>
            </p:extLst>
          </p:nvPr>
        </p:nvGraphicFramePr>
        <p:xfrm>
          <a:off x="274320" y="58279"/>
          <a:ext cx="8717280" cy="4574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3982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5220586" y="416835"/>
            <a:ext cx="3923414" cy="2283835"/>
          </a:xfrm>
        </p:spPr>
        <p:txBody>
          <a:bodyPr/>
          <a:lstStyle/>
          <a:p>
            <a:pPr marL="0" indent="0">
              <a:buNone/>
            </a:pPr>
            <a:r>
              <a:rPr lang="en-US" sz="2000" b="1" dirty="0"/>
              <a:t>“People [are] talking about the problems of educating people to be citizens more, with this election being indicative of that.” </a:t>
            </a:r>
          </a:p>
          <a:p>
            <a:pPr marL="0" indent="0">
              <a:buNone/>
            </a:pPr>
            <a:r>
              <a:rPr lang="en-US" sz="1600" b="1" i="1" dirty="0"/>
              <a:t>(Provost Interviewee PP02, Research University, Non-Secular, Private)</a:t>
            </a:r>
            <a:endParaRPr lang="en-US" sz="2000" b="1" i="1" dirty="0"/>
          </a:p>
        </p:txBody>
      </p:sp>
    </p:spTree>
    <p:extLst>
      <p:ext uri="{BB962C8B-B14F-4D97-AF65-F5344CB8AC3E}">
        <p14:creationId xmlns:p14="http://schemas.microsoft.com/office/powerpoint/2010/main" val="52520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323187"/>
            <a:ext cx="7161735" cy="2019963"/>
          </a:xfrm>
        </p:spPr>
        <p:txBody>
          <a:bodyPr/>
          <a:lstStyle/>
          <a:p>
            <a:pPr marL="0" indent="0">
              <a:buNone/>
            </a:pPr>
            <a:r>
              <a:rPr lang="en-US" sz="2000" b="1" dirty="0"/>
              <a:t>“Thinking of how these new learning environments work, and how the library would enhance students' and faculty's ability to access and process knowledge, data information, in those particular kinds of environments. That's what libraries need to do to be successful.” </a:t>
            </a:r>
          </a:p>
          <a:p>
            <a:pPr marL="0" indent="0">
              <a:buNone/>
            </a:pPr>
            <a:r>
              <a:rPr lang="en-US" sz="1600" b="1" i="1" dirty="0"/>
              <a:t>(Provost Interviewee PP02, Research University, Non-Secular, Private)</a:t>
            </a:r>
            <a:endParaRPr lang="en-US" sz="1600" b="1" dirty="0"/>
          </a:p>
        </p:txBody>
      </p:sp>
    </p:spTree>
    <p:extLst>
      <p:ext uri="{BB962C8B-B14F-4D97-AF65-F5344CB8AC3E}">
        <p14:creationId xmlns:p14="http://schemas.microsoft.com/office/powerpoint/2010/main" val="582602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2307265"/>
            <a:ext cx="8686800" cy="2243470"/>
          </a:xfrm>
        </p:spPr>
        <p:txBody>
          <a:bodyPr/>
          <a:lstStyle/>
          <a:p>
            <a:pPr marL="0" indent="0">
              <a:buNone/>
            </a:pPr>
            <a:r>
              <a:rPr lang="en-US" sz="2000" b="1" dirty="0"/>
              <a:t>“I think each of us would have some example of our shared strategic initiatives around enhancing students' success. And promoting innovation and teaching and learning. What's underlying all of this is that all of us see our work as directly tied to the mission of the university.…Academic libraries are those directly connected to the mission of their unique institution.” </a:t>
            </a:r>
          </a:p>
          <a:p>
            <a:pPr marL="0" indent="0">
              <a:buNone/>
            </a:pPr>
            <a:r>
              <a:rPr lang="en-US" sz="1600" b="1" i="1" dirty="0"/>
              <a:t>(Advisory Group Member LM13, Research University, Non-Secular, Private)</a:t>
            </a:r>
            <a:endParaRPr lang="en-US" sz="2000" b="1" i="1" dirty="0"/>
          </a:p>
        </p:txBody>
      </p:sp>
    </p:spTree>
    <p:extLst>
      <p:ext uri="{BB962C8B-B14F-4D97-AF65-F5344CB8AC3E}">
        <p14:creationId xmlns:p14="http://schemas.microsoft.com/office/powerpoint/2010/main" val="2075870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710224"/>
          </a:xfrm>
          <a:prstGeom prst="rect">
            <a:avLst/>
          </a:prstGeom>
        </p:spPr>
      </p:pic>
      <p:sp>
        <p:nvSpPr>
          <p:cNvPr id="3" name="Text Placeholder 2"/>
          <p:cNvSpPr>
            <a:spLocks noGrp="1"/>
          </p:cNvSpPr>
          <p:nvPr>
            <p:ph type="body" sz="quarter" idx="11"/>
          </p:nvPr>
        </p:nvSpPr>
        <p:spPr>
          <a:xfrm>
            <a:off x="2593419" y="2176826"/>
            <a:ext cx="6550581" cy="2405806"/>
          </a:xfrm>
        </p:spPr>
        <p:txBody>
          <a:bodyPr/>
          <a:lstStyle/>
          <a:p>
            <a:pPr marL="0" indent="0">
              <a:buNone/>
            </a:pPr>
            <a:r>
              <a:rPr lang="en-US" sz="2000" b="1" dirty="0"/>
              <a:t>“My biggest concern is that the students aren't coming together…there's a hunger within our undergraduate student population to actually socialize. The library has always been that crossroads for campuses. It could serve in this capacity, pulling students together.”</a:t>
            </a:r>
          </a:p>
          <a:p>
            <a:pPr marL="0" indent="0">
              <a:buNone/>
            </a:pPr>
            <a:r>
              <a:rPr lang="en-US" sz="2000" b="1" dirty="0"/>
              <a:t> </a:t>
            </a:r>
            <a:r>
              <a:rPr lang="en-US" sz="1600" b="1" i="1" dirty="0"/>
              <a:t>(Provost Interviewee PP04, Research University, Secular, Public)</a:t>
            </a:r>
          </a:p>
          <a:p>
            <a:pPr marL="0" indent="0">
              <a:buNone/>
            </a:pPr>
            <a:endParaRPr lang="en-US" sz="1400" dirty="0"/>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93651" y="96169"/>
            <a:ext cx="5183743" cy="686442"/>
          </a:xfrm>
          <a:solidFill>
            <a:schemeClr val="tx1">
              <a:alpha val="65000"/>
            </a:schemeClr>
          </a:solidFill>
        </p:spPr>
        <p:txBody>
          <a:bodyPr/>
          <a:lstStyle/>
          <a:p>
            <a:r>
              <a:rPr lang="en-US" dirty="0">
                <a:solidFill>
                  <a:schemeClr val="bg1"/>
                </a:solidFill>
              </a:rPr>
              <a:t>2017 Higher Ed Trends</a:t>
            </a:r>
          </a:p>
        </p:txBody>
      </p:sp>
      <p:sp>
        <p:nvSpPr>
          <p:cNvPr id="5" name="Text Placeholder 2"/>
          <p:cNvSpPr txBox="1">
            <a:spLocks/>
          </p:cNvSpPr>
          <p:nvPr/>
        </p:nvSpPr>
        <p:spPr>
          <a:xfrm>
            <a:off x="341814" y="1033584"/>
            <a:ext cx="3954865" cy="2824314"/>
          </a:xfrm>
          <a:prstGeom prst="rect">
            <a:avLst/>
          </a:prstGeom>
          <a:solidFill>
            <a:schemeClr val="tx1">
              <a:alpha val="65000"/>
            </a:schemeClr>
          </a:solidFill>
        </p:spPr>
        <p:txBody>
          <a:bodyPr vert="horz" anchor="t"/>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i="1" dirty="0">
                <a:solidFill>
                  <a:schemeClr val="bg1"/>
                </a:solidFill>
              </a:rPr>
              <a:t>The Chronicle of Higher Education </a:t>
            </a:r>
            <a:r>
              <a:rPr lang="en-US" sz="2000" b="1" dirty="0">
                <a:solidFill>
                  <a:schemeClr val="bg1"/>
                </a:solidFill>
              </a:rPr>
              <a:t>(US)</a:t>
            </a:r>
            <a:r>
              <a:rPr lang="en-US" sz="2000" dirty="0">
                <a:solidFill>
                  <a:schemeClr val="bg1"/>
                </a:solidFill>
              </a:rPr>
              <a:t> </a:t>
            </a:r>
          </a:p>
          <a:p>
            <a:r>
              <a:rPr lang="en-US" sz="1800" b="1" dirty="0">
                <a:solidFill>
                  <a:schemeClr val="bg1"/>
                </a:solidFill>
              </a:rPr>
              <a:t>Information Literacy</a:t>
            </a:r>
            <a:r>
              <a:rPr lang="en-US" sz="1800" dirty="0">
                <a:solidFill>
                  <a:schemeClr val="bg1"/>
                </a:solidFill>
              </a:rPr>
              <a:t> </a:t>
            </a:r>
          </a:p>
          <a:p>
            <a:r>
              <a:rPr lang="en-US" sz="1800" b="1" dirty="0">
                <a:solidFill>
                  <a:schemeClr val="bg1"/>
                </a:solidFill>
              </a:rPr>
              <a:t>Safety Net</a:t>
            </a:r>
            <a:r>
              <a:rPr lang="en-US" sz="1800" dirty="0">
                <a:solidFill>
                  <a:schemeClr val="bg1"/>
                </a:solidFill>
              </a:rPr>
              <a:t> </a:t>
            </a:r>
          </a:p>
          <a:p>
            <a:r>
              <a:rPr lang="en-US" sz="1800" b="1" dirty="0">
                <a:solidFill>
                  <a:schemeClr val="bg1"/>
                </a:solidFill>
              </a:rPr>
              <a:t>Sanctuary Campus</a:t>
            </a:r>
            <a:r>
              <a:rPr lang="en-US" sz="1800" dirty="0">
                <a:solidFill>
                  <a:schemeClr val="bg1"/>
                </a:solidFill>
              </a:rPr>
              <a:t> </a:t>
            </a:r>
          </a:p>
          <a:p>
            <a:r>
              <a:rPr lang="en-US" sz="1800" b="1" dirty="0">
                <a:solidFill>
                  <a:schemeClr val="bg1"/>
                </a:solidFill>
              </a:rPr>
              <a:t>Cultural Divide</a:t>
            </a:r>
            <a:r>
              <a:rPr lang="en-US" sz="1800" dirty="0">
                <a:solidFill>
                  <a:schemeClr val="bg1"/>
                </a:solidFill>
              </a:rPr>
              <a:t> </a:t>
            </a:r>
          </a:p>
          <a:p>
            <a:r>
              <a:rPr lang="en-US" sz="1800" b="1" dirty="0">
                <a:solidFill>
                  <a:schemeClr val="bg1"/>
                </a:solidFill>
              </a:rPr>
              <a:t>Defending Diversity</a:t>
            </a:r>
            <a:r>
              <a:rPr lang="en-US" sz="1800" dirty="0">
                <a:solidFill>
                  <a:schemeClr val="bg1"/>
                </a:solidFill>
              </a:rPr>
              <a:t> </a:t>
            </a:r>
          </a:p>
          <a:p>
            <a:r>
              <a:rPr lang="en-US" sz="1800" b="1" dirty="0">
                <a:solidFill>
                  <a:schemeClr val="bg1"/>
                </a:solidFill>
              </a:rPr>
              <a:t>Harassment Vigilance</a:t>
            </a:r>
            <a:r>
              <a:rPr lang="en-US" sz="1800" dirty="0">
                <a:solidFill>
                  <a:schemeClr val="bg1"/>
                </a:solidFill>
              </a:rPr>
              <a:t> </a:t>
            </a:r>
          </a:p>
        </p:txBody>
      </p:sp>
      <p:sp>
        <p:nvSpPr>
          <p:cNvPr id="8" name="TextBox 7"/>
          <p:cNvSpPr txBox="1"/>
          <p:nvPr/>
        </p:nvSpPr>
        <p:spPr>
          <a:xfrm>
            <a:off x="4883069" y="1033583"/>
            <a:ext cx="3614537" cy="2092881"/>
          </a:xfrm>
          <a:prstGeom prst="rect">
            <a:avLst/>
          </a:prstGeom>
          <a:solidFill>
            <a:schemeClr val="tx1">
              <a:alpha val="65000"/>
            </a:schemeClr>
          </a:solidFill>
        </p:spPr>
        <p:txBody>
          <a:bodyPr rtlCol="0">
            <a:spAutoFit/>
          </a:bodyPr>
          <a:lstStyle/>
          <a:p>
            <a:r>
              <a:rPr lang="en-US" sz="2000" b="1" i="1" dirty="0">
                <a:solidFill>
                  <a:schemeClr val="bg1"/>
                </a:solidFill>
                <a:cs typeface="Arial"/>
              </a:rPr>
              <a:t>Times Higher Education (UK)</a:t>
            </a:r>
            <a:r>
              <a:rPr lang="en-US" sz="2000"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Improving Digital Literacy</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Culture Wars</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Brexit</a:t>
            </a:r>
            <a:r>
              <a:rPr lang="en-US" dirty="0">
                <a:solidFill>
                  <a:schemeClr val="bg1"/>
                </a:solidFill>
                <a:cs typeface="Arial"/>
              </a:rPr>
              <a:t>​</a:t>
            </a:r>
          </a:p>
          <a:p>
            <a:pPr marL="285750" indent="-285750">
              <a:buFont typeface="Arial" panose="020B0604020202020204" pitchFamily="34" charset="0"/>
              <a:buChar char="•"/>
            </a:pPr>
            <a:r>
              <a:rPr lang="en-US" b="1" dirty="0">
                <a:solidFill>
                  <a:schemeClr val="bg1"/>
                </a:solidFill>
                <a:cs typeface="Arial"/>
              </a:rPr>
              <a:t>Free Speech</a:t>
            </a:r>
            <a:r>
              <a:rPr lang="en-US" dirty="0">
                <a:solidFill>
                  <a:schemeClr val="bg1"/>
                </a:solidFill>
                <a:cs typeface="Arial"/>
              </a:rPr>
              <a:t>​​</a:t>
            </a:r>
          </a:p>
          <a:p>
            <a:r>
              <a:rPr lang="en-US" dirty="0">
                <a:solidFill>
                  <a:schemeClr val="bg1"/>
                </a:solidFill>
                <a:cs typeface="Arial"/>
              </a:rPr>
              <a:t>​</a:t>
            </a:r>
            <a:endParaRPr lang="en-US" dirty="0">
              <a:solidFill>
                <a:schemeClr val="bg1"/>
              </a:solidFill>
            </a:endParaRPr>
          </a:p>
        </p:txBody>
      </p:sp>
      <p:cxnSp>
        <p:nvCxnSpPr>
          <p:cNvPr id="4" name="Straight Arrow Connector 3"/>
          <p:cNvCxnSpPr>
            <a:cxnSpLocks/>
          </p:cNvCxnSpPr>
          <p:nvPr/>
        </p:nvCxnSpPr>
        <p:spPr>
          <a:xfrm flipV="1">
            <a:off x="2542903" y="2090057"/>
            <a:ext cx="2612571" cy="766354"/>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cxnSp>
        <p:nvCxnSpPr>
          <p:cNvPr id="9" name="Straight Arrow Connector 8"/>
          <p:cNvCxnSpPr>
            <a:cxnSpLocks/>
          </p:cNvCxnSpPr>
          <p:nvPr/>
        </p:nvCxnSpPr>
        <p:spPr>
          <a:xfrm flipV="1">
            <a:off x="3098056" y="1860889"/>
            <a:ext cx="2057418" cy="41948"/>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cxnSp>
        <p:nvCxnSpPr>
          <p:cNvPr id="12" name="Straight Arrow Connector 11"/>
          <p:cNvCxnSpPr>
            <a:cxnSpLocks/>
          </p:cNvCxnSpPr>
          <p:nvPr/>
        </p:nvCxnSpPr>
        <p:spPr>
          <a:xfrm flipV="1">
            <a:off x="2960914" y="2153811"/>
            <a:ext cx="2194560" cy="1068360"/>
          </a:xfrm>
          <a:prstGeom prst="straightConnector1">
            <a:avLst/>
          </a:prstGeom>
          <a:ln w="25400">
            <a:headEnd type="arrow"/>
            <a:tailEnd type="arrow"/>
          </a:ln>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310726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9591"/>
          </a:xfrm>
          <a:prstGeom prst="rect">
            <a:avLst/>
          </a:prstGeom>
        </p:spPr>
      </p:pic>
      <p:sp>
        <p:nvSpPr>
          <p:cNvPr id="3" name="Text Placeholder 2"/>
          <p:cNvSpPr>
            <a:spLocks noGrp="1"/>
          </p:cNvSpPr>
          <p:nvPr>
            <p:ph type="body" sz="quarter" idx="11"/>
          </p:nvPr>
        </p:nvSpPr>
        <p:spPr>
          <a:xfrm>
            <a:off x="2212463" y="2965636"/>
            <a:ext cx="6931537" cy="1446876"/>
          </a:xfrm>
        </p:spPr>
        <p:txBody>
          <a:bodyPr/>
          <a:lstStyle/>
          <a:p>
            <a:pPr marL="0" indent="0">
              <a:buNone/>
            </a:pPr>
            <a:r>
              <a:rPr lang="en-US" sz="2000" b="1" dirty="0"/>
              <a:t>“Only sharing space, such as with a writing or computer lab is low level. There needs to be cooperative programming and interaction.” </a:t>
            </a:r>
          </a:p>
          <a:p>
            <a:pPr marL="0" indent="0">
              <a:buNone/>
            </a:pPr>
            <a:r>
              <a:rPr lang="en-US" sz="1600" b="1" i="1" dirty="0"/>
              <a:t>(Advisory Group Member LM06, Research University, Secular, Public)</a:t>
            </a:r>
            <a:endParaRPr lang="en-US" sz="2000" b="1" i="1" dirty="0"/>
          </a:p>
        </p:txBody>
      </p:sp>
    </p:spTree>
    <p:extLst>
      <p:ext uri="{BB962C8B-B14F-4D97-AF65-F5344CB8AC3E}">
        <p14:creationId xmlns:p14="http://schemas.microsoft.com/office/powerpoint/2010/main" val="212090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372140"/>
            <a:ext cx="7072213" cy="1706042"/>
          </a:xfrm>
        </p:spPr>
        <p:txBody>
          <a:bodyPr/>
          <a:lstStyle/>
          <a:p>
            <a:pPr marL="0" indent="0">
              <a:buNone/>
            </a:pPr>
            <a:r>
              <a:rPr lang="en-US" sz="2000"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1600" b="1" i="1" dirty="0"/>
              <a:t>(Provost Interviewee PP13, Research University, Non-Secular, Private) </a:t>
            </a:r>
          </a:p>
          <a:p>
            <a:pPr marL="0" indent="0">
              <a:buNone/>
            </a:pPr>
            <a:endParaRPr lang="en-US" dirty="0"/>
          </a:p>
        </p:txBody>
      </p:sp>
    </p:spTree>
    <p:extLst>
      <p:ext uri="{BB962C8B-B14F-4D97-AF65-F5344CB8AC3E}">
        <p14:creationId xmlns:p14="http://schemas.microsoft.com/office/powerpoint/2010/main" val="211118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4696933"/>
          </a:xfrm>
          <a:prstGeom prst="rect">
            <a:avLst/>
          </a:prstGeom>
        </p:spPr>
      </p:pic>
      <p:sp>
        <p:nvSpPr>
          <p:cNvPr id="3" name="Text Placeholder 2"/>
          <p:cNvSpPr>
            <a:spLocks noGrp="1"/>
          </p:cNvSpPr>
          <p:nvPr>
            <p:ph type="body" sz="quarter" idx="11"/>
          </p:nvPr>
        </p:nvSpPr>
        <p:spPr>
          <a:xfrm>
            <a:off x="1" y="317955"/>
            <a:ext cx="7852330" cy="1776659"/>
          </a:xfrm>
        </p:spPr>
        <p:txBody>
          <a:bodyPr/>
          <a:lstStyle/>
          <a:p>
            <a:pPr marL="0" indent="0">
              <a:buNone/>
            </a:pPr>
            <a:r>
              <a:rPr lang="en-US" sz="2000" b="1" dirty="0"/>
              <a:t>“…we have to be willing to do types of data collection that libraries have shied away from in the past.…I think that we have to be able to be willing to have conversations on campus about tracking user behavior in ways that libraries just haven't done.” </a:t>
            </a:r>
            <a:r>
              <a:rPr lang="en-US" sz="1600" b="1" i="1" dirty="0"/>
              <a:t>(Advisory Group Member LM14, Research University, Secular, Public)</a:t>
            </a:r>
          </a:p>
          <a:p>
            <a:pPr marL="0" indent="0">
              <a:buNone/>
            </a:pPr>
            <a:endParaRPr lang="en-US" sz="1400" dirty="0"/>
          </a:p>
        </p:txBody>
      </p:sp>
    </p:spTree>
    <p:extLst>
      <p:ext uri="{BB962C8B-B14F-4D97-AF65-F5344CB8AC3E}">
        <p14:creationId xmlns:p14="http://schemas.microsoft.com/office/powerpoint/2010/main" val="202642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nvPr>
        </p:nvGraphicFramePr>
        <p:xfrm>
          <a:off x="111760" y="182880"/>
          <a:ext cx="8839200" cy="4402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0008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6" name="Title 4"/>
          <p:cNvSpPr txBox="1">
            <a:spLocks/>
          </p:cNvSpPr>
          <p:nvPr/>
        </p:nvSpPr>
        <p:spPr>
          <a:xfrm>
            <a:off x="6763265" y="199105"/>
            <a:ext cx="2380734" cy="451684"/>
          </a:xfrm>
          <a:prstGeom prst="rect">
            <a:avLst/>
          </a:prstGeom>
          <a:solidFill>
            <a:schemeClr val="tx1">
              <a:alpha val="7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7" name="Content Placeholder 5"/>
          <p:cNvSpPr txBox="1">
            <a:spLocks/>
          </p:cNvSpPr>
          <p:nvPr/>
        </p:nvSpPr>
        <p:spPr>
          <a:xfrm>
            <a:off x="2806701" y="1094178"/>
            <a:ext cx="6337300" cy="3082406"/>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Identify &amp; articulate both learning &amp; success outcomes </a:t>
            </a:r>
          </a:p>
          <a:p>
            <a:r>
              <a:rPr lang="en-US" sz="2000" b="1" dirty="0">
                <a:solidFill>
                  <a:schemeClr val="bg1"/>
                </a:solidFill>
                <a:latin typeface="Arial" panose="020B0604020202020204" pitchFamily="34" charset="0"/>
                <a:cs typeface="Arial" panose="020B0604020202020204" pitchFamily="34" charset="0"/>
              </a:rPr>
              <a:t>Engage students in redesigning library space to demonstrate library’s impact for learning outcome </a:t>
            </a:r>
          </a:p>
          <a:p>
            <a:r>
              <a:rPr lang="en-US" sz="2000" b="1" dirty="0">
                <a:solidFill>
                  <a:schemeClr val="bg1"/>
                </a:solidFill>
                <a:latin typeface="Arial" panose="020B0604020202020204" pitchFamily="34" charset="0"/>
                <a:cs typeface="Arial" panose="020B0604020202020204" pitchFamily="34" charset="0"/>
              </a:rPr>
              <a:t>Library resource or service usage &amp; its relationship to student retention exemplifies the effect of library’s service, collection, &amp;/or space for success outcome</a:t>
            </a:r>
          </a:p>
        </p:txBody>
      </p:sp>
    </p:spTree>
    <p:extLst>
      <p:ext uri="{BB962C8B-B14F-4D97-AF65-F5344CB8AC3E}">
        <p14:creationId xmlns:p14="http://schemas.microsoft.com/office/powerpoint/2010/main" val="6725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7943"/>
          </a:xfrm>
          <a:prstGeom prst="rect">
            <a:avLst/>
          </a:prstGeom>
        </p:spPr>
      </p:pic>
      <p:sp>
        <p:nvSpPr>
          <p:cNvPr id="12" name="Title 4"/>
          <p:cNvSpPr txBox="1">
            <a:spLocks/>
          </p:cNvSpPr>
          <p:nvPr/>
        </p:nvSpPr>
        <p:spPr>
          <a:xfrm>
            <a:off x="6672649" y="2144530"/>
            <a:ext cx="2471351" cy="408881"/>
          </a:xfrm>
          <a:prstGeom prst="rect">
            <a:avLst/>
          </a:prstGeom>
          <a:solidFill>
            <a:srgbClr val="000000">
              <a:alpha val="70000"/>
            </a:srgb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13" name="Content Placeholder 5"/>
          <p:cNvSpPr txBox="1">
            <a:spLocks/>
          </p:cNvSpPr>
          <p:nvPr/>
        </p:nvSpPr>
        <p:spPr>
          <a:xfrm>
            <a:off x="4445000" y="2902516"/>
            <a:ext cx="4699000" cy="1392559"/>
          </a:xfrm>
          <a:prstGeom prst="rect">
            <a:avLst/>
          </a:prstGeom>
          <a:solidFill>
            <a:srgbClr val="000000">
              <a:alpha val="7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Focus less on service &amp; more on sharing space &amp; collaborative programming with groups both on &amp; off campus</a:t>
            </a:r>
          </a:p>
        </p:txBody>
      </p:sp>
    </p:spTree>
    <p:extLst>
      <p:ext uri="{BB962C8B-B14F-4D97-AF65-F5344CB8AC3E}">
        <p14:creationId xmlns:p14="http://schemas.microsoft.com/office/powerpoint/2010/main" val="66556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710223"/>
          </a:xfrm>
          <a:prstGeom prst="rect">
            <a:avLst/>
          </a:prstGeom>
        </p:spPr>
      </p:pic>
      <p:sp>
        <p:nvSpPr>
          <p:cNvPr id="4" name="Title 4"/>
          <p:cNvSpPr txBox="1">
            <a:spLocks/>
          </p:cNvSpPr>
          <p:nvPr/>
        </p:nvSpPr>
        <p:spPr>
          <a:xfrm>
            <a:off x="6705600" y="100471"/>
            <a:ext cx="2438400" cy="41851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890054" y="856736"/>
            <a:ext cx="3253945" cy="1993668"/>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Bolster collaboration with other campus units or external partners, including consortia, on assessment-based efforts</a:t>
            </a:r>
          </a:p>
        </p:txBody>
      </p:sp>
    </p:spTree>
    <p:extLst>
      <p:ext uri="{BB962C8B-B14F-4D97-AF65-F5344CB8AC3E}">
        <p14:creationId xmlns:p14="http://schemas.microsoft.com/office/powerpoint/2010/main" val="114357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71503" y="144272"/>
            <a:ext cx="2372496" cy="399425"/>
          </a:xfrm>
          <a:prstGeom prst="rect">
            <a:avLst/>
          </a:prstGeom>
          <a:solidFill>
            <a:schemeClr val="tx1">
              <a:alpha val="7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885038" y="1257299"/>
            <a:ext cx="4258962" cy="1774225"/>
          </a:xfrm>
          <a:prstGeom prst="rect">
            <a:avLst/>
          </a:prstGeom>
          <a:solidFill>
            <a:schemeClr val="tx1">
              <a:alpha val="7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schemeClr val="bg1"/>
                </a:solidFill>
                <a:latin typeface="Arial" panose="020B0604020202020204" pitchFamily="34" charset="0"/>
                <a:cs typeface="Arial" panose="020B0604020202020204" pitchFamily="34" charset="0"/>
              </a:rPr>
              <a:t>Communicate how library services, collections, and spaces address the larger mission of the institution by becoming better at marketing &amp; customer service</a:t>
            </a:r>
          </a:p>
        </p:txBody>
      </p:sp>
    </p:spTree>
    <p:extLst>
      <p:ext uri="{BB962C8B-B14F-4D97-AF65-F5344CB8AC3E}">
        <p14:creationId xmlns:p14="http://schemas.microsoft.com/office/powerpoint/2010/main" val="177138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6722076" y="104648"/>
            <a:ext cx="2421924" cy="439049"/>
          </a:xfrm>
          <a:prstGeom prst="rect">
            <a:avLst/>
          </a:prstGeom>
          <a:solidFill>
            <a:schemeClr val="tx1">
              <a:alpha val="8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5181600" y="901682"/>
            <a:ext cx="3962400" cy="1750902"/>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Study the assessment &amp; student-centered outcomes of diverse populations across various institutions using multiple methods</a:t>
            </a:r>
          </a:p>
        </p:txBody>
      </p:sp>
    </p:spTree>
    <p:extLst>
      <p:ext uri="{BB962C8B-B14F-4D97-AF65-F5344CB8AC3E}">
        <p14:creationId xmlns:p14="http://schemas.microsoft.com/office/powerpoint/2010/main" val="1270650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2199480"/>
            <a:ext cx="2430162" cy="50968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848708"/>
            <a:ext cx="4712043" cy="144320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Develop relationships within different academic service areas, such as teaching &amp; learning, at various levels throughout institution</a:t>
            </a:r>
          </a:p>
        </p:txBody>
      </p:sp>
    </p:spTree>
    <p:extLst>
      <p:ext uri="{BB962C8B-B14F-4D97-AF65-F5344CB8AC3E}">
        <p14:creationId xmlns:p14="http://schemas.microsoft.com/office/powerpoint/2010/main" val="1253483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41313" y="1030288"/>
            <a:ext cx="3954865" cy="3317875"/>
          </a:xfrm>
        </p:spPr>
        <p:txBody>
          <a:bodyPr vert="horz" anchor="t"/>
          <a:lstStyle/>
          <a:p>
            <a:r>
              <a:rPr lang="en-US" sz="2000" b="1" i="1"/>
              <a:t>Notes</a:t>
            </a:r>
            <a:endParaRPr lang="en-US" sz="1800"/>
          </a:p>
        </p:txBody>
      </p:sp>
    </p:spTree>
    <p:extLst>
      <p:ext uri="{BB962C8B-B14F-4D97-AF65-F5344CB8AC3E}">
        <p14:creationId xmlns:p14="http://schemas.microsoft.com/office/powerpoint/2010/main" val="2917648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95695" y="1816447"/>
            <a:ext cx="2504302" cy="398156"/>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0" y="2368722"/>
            <a:ext cx="5469924" cy="196438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Continue to develop &amp; foster relationships and engagement with academic administrators &amp; other service providers, such as student services, offices of sponsored programs, teaching &amp; learning, etc.</a:t>
            </a:r>
          </a:p>
        </p:txBody>
      </p:sp>
    </p:spTree>
    <p:extLst>
      <p:ext uri="{BB962C8B-B14F-4D97-AF65-F5344CB8AC3E}">
        <p14:creationId xmlns:p14="http://schemas.microsoft.com/office/powerpoint/2010/main" val="48813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6812692" y="2442756"/>
            <a:ext cx="2331308" cy="453323"/>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panose="020B0604020202020204" pitchFamily="34" charset="0"/>
                <a:cs typeface="Arial" panose="020B0604020202020204" pitchFamily="34" charset="0"/>
              </a:rPr>
              <a:t>Recommendation</a:t>
            </a:r>
          </a:p>
        </p:txBody>
      </p:sp>
      <p:sp>
        <p:nvSpPr>
          <p:cNvPr id="5" name="Content Placeholder 5"/>
          <p:cNvSpPr txBox="1">
            <a:spLocks/>
          </p:cNvSpPr>
          <p:nvPr/>
        </p:nvSpPr>
        <p:spPr>
          <a:xfrm>
            <a:off x="4036541" y="3082263"/>
            <a:ext cx="5107459" cy="1094322"/>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a:solidFill>
                  <a:schemeClr val="bg1"/>
                </a:solidFill>
                <a:latin typeface="Arial" panose="020B0604020202020204" pitchFamily="34" charset="0"/>
                <a:cs typeface="Arial" panose="020B0604020202020204" pitchFamily="34" charset="0"/>
              </a:rPr>
              <a:t>Represent data in different contexts &amp; visualizations to make case with diverse groups of academic administrators</a:t>
            </a:r>
          </a:p>
        </p:txBody>
      </p:sp>
    </p:spTree>
    <p:extLst>
      <p:ext uri="{BB962C8B-B14F-4D97-AF65-F5344CB8AC3E}">
        <p14:creationId xmlns:p14="http://schemas.microsoft.com/office/powerpoint/2010/main" val="72990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0" y="101368"/>
            <a:ext cx="1804086" cy="45880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121043"/>
            <a:ext cx="6104238" cy="2338850"/>
          </a:xfrm>
          <a:prstGeom prst="rect">
            <a:avLst/>
          </a:prstGeom>
          <a:solidFill>
            <a:schemeClr val="tx1">
              <a:alpha val="60000"/>
            </a:schemeClr>
          </a:solidFill>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85763" indent="-385763">
              <a:spcBef>
                <a:spcPts val="0"/>
              </a:spcBef>
              <a:buFont typeface="Arial"/>
              <a:buAutoNum type="arabicPeriod"/>
            </a:pPr>
            <a:r>
              <a:rPr lang="en-US" sz="2000" b="1">
                <a:solidFill>
                  <a:schemeClr val="bg1"/>
                </a:solidFill>
                <a:latin typeface="Arial" panose="020B0604020202020204" pitchFamily="34" charset="0"/>
                <a:cs typeface="Arial" panose="020B0604020202020204" pitchFamily="34" charset="0"/>
              </a:rPr>
              <a:t>Communication</a:t>
            </a:r>
          </a:p>
          <a:p>
            <a:pPr marL="685800" lvl="1" indent="-385763">
              <a:spcBef>
                <a:spcPts val="0"/>
              </a:spcBef>
              <a:buFont typeface="+mj-lt"/>
              <a:buAutoNum type="alphaLcPeriod"/>
            </a:pPr>
            <a:r>
              <a:rPr lang="en-US" sz="2000" b="1">
                <a:solidFill>
                  <a:schemeClr val="bg1"/>
                </a:solidFill>
                <a:latin typeface="Arial" panose="020B0604020202020204" pitchFamily="34" charset="0"/>
                <a:cs typeface="Arial" panose="020B0604020202020204" pitchFamily="34" charset="0"/>
              </a:rPr>
              <a:t>Communicate with those outside of library &amp; at different levels within the institution</a:t>
            </a:r>
          </a:p>
          <a:p>
            <a:pPr marL="1114425" lvl="2" indent="-514350">
              <a:spcBef>
                <a:spcPts val="0"/>
              </a:spcBef>
              <a:buFont typeface="+mj-lt"/>
              <a:buAutoNum type="romanLcPeriod"/>
            </a:pPr>
            <a:r>
              <a:rPr lang="en-US" sz="2000" b="1">
                <a:solidFill>
                  <a:schemeClr val="bg1"/>
                </a:solidFill>
                <a:latin typeface="Arial" panose="020B0604020202020204" pitchFamily="34" charset="0"/>
                <a:cs typeface="Arial" panose="020B0604020202020204" pitchFamily="34" charset="0"/>
              </a:rPr>
              <a:t>Can provide offer a bird’s eye view of what library should be doing</a:t>
            </a:r>
          </a:p>
          <a:p>
            <a:pPr marL="1114425" lvl="2" indent="-514350">
              <a:spcBef>
                <a:spcPts val="0"/>
              </a:spcBef>
              <a:buFont typeface="+mj-lt"/>
              <a:buAutoNum type="romanLcPeriod"/>
            </a:pPr>
            <a:r>
              <a:rPr lang="en-US" sz="2000" b="1">
                <a:solidFill>
                  <a:schemeClr val="bg1"/>
                </a:solidFill>
                <a:latin typeface="Arial" panose="020B0604020202020204" pitchFamily="34" charset="0"/>
                <a:cs typeface="Arial" panose="020B0604020202020204" pitchFamily="34" charset="0"/>
              </a:rPr>
              <a:t>Can be advocates for &amp; supporters of library</a:t>
            </a:r>
          </a:p>
        </p:txBody>
      </p:sp>
    </p:spTree>
    <p:extLst>
      <p:ext uri="{BB962C8B-B14F-4D97-AF65-F5344CB8AC3E}">
        <p14:creationId xmlns:p14="http://schemas.microsoft.com/office/powerpoint/2010/main" val="1026086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itle 4"/>
          <p:cNvSpPr txBox="1">
            <a:spLocks/>
          </p:cNvSpPr>
          <p:nvPr/>
        </p:nvSpPr>
        <p:spPr>
          <a:xfrm>
            <a:off x="1" y="74094"/>
            <a:ext cx="1828800" cy="40370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6" name="Content Placeholder 5"/>
          <p:cNvSpPr txBox="1">
            <a:spLocks/>
          </p:cNvSpPr>
          <p:nvPr/>
        </p:nvSpPr>
        <p:spPr>
          <a:xfrm>
            <a:off x="0" y="667898"/>
            <a:ext cx="5130800" cy="3660548"/>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2. Collaboration</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Understand different types &amp; levels of collaboration &amp; consider reviewing literature from related fields to see what is said about libraries &amp; common ground  </a:t>
            </a:r>
          </a:p>
          <a:p>
            <a:pPr marL="985838" lvl="2" indent="-385763">
              <a:buFont typeface="+mj-lt"/>
              <a:buAutoNum type="romanLcPeriod"/>
            </a:pPr>
            <a:r>
              <a:rPr lang="en-US" sz="2000" b="1">
                <a:solidFill>
                  <a:schemeClr val="bg1"/>
                </a:solidFill>
                <a:latin typeface="Arial" panose="020B0604020202020204" pitchFamily="34" charset="0"/>
                <a:cs typeface="Arial" panose="020B0604020202020204" pitchFamily="34" charset="0"/>
              </a:rPr>
              <a:t>Work with academic administrators, academic services, faculty, students, alumni, &amp; other members of regional &amp; local communities.</a:t>
            </a:r>
          </a:p>
        </p:txBody>
      </p:sp>
    </p:spTree>
    <p:extLst>
      <p:ext uri="{BB962C8B-B14F-4D97-AF65-F5344CB8AC3E}">
        <p14:creationId xmlns:p14="http://schemas.microsoft.com/office/powerpoint/2010/main" val="114838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1" y="248689"/>
            <a:ext cx="1762898" cy="42681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287829"/>
            <a:ext cx="6853881" cy="3398471"/>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cs typeface="Arial" panose="020B0604020202020204" pitchFamily="34" charset="0"/>
              </a:rPr>
              <a:t>3. Mission Strategy &amp; Alignment</a:t>
            </a:r>
          </a:p>
          <a:p>
            <a:pPr marL="685800" lvl="1" indent="-385763">
              <a:buFont typeface="+mj-lt"/>
              <a:buAutoNum type="alphaLcPeriod"/>
            </a:pPr>
            <a:r>
              <a:rPr lang="en-US" sz="2000" b="1">
                <a:solidFill>
                  <a:schemeClr val="bg1"/>
                </a:solidFill>
                <a:cs typeface="Arial" panose="020B0604020202020204" pitchFamily="34" charset="0"/>
              </a:rPr>
              <a:t>Go outside of library to collect data &amp; seek possible collaborators for common issues</a:t>
            </a:r>
          </a:p>
          <a:p>
            <a:pPr marL="685800" lvl="1" indent="-385763">
              <a:buFont typeface="+mj-lt"/>
              <a:buAutoNum type="alphaLcPeriod"/>
            </a:pPr>
            <a:r>
              <a:rPr lang="en-US" sz="2000" b="1">
                <a:solidFill>
                  <a:schemeClr val="bg1"/>
                </a:solidFill>
              </a:rPr>
              <a:t>Inform students, faculty,  &amp; administrators of how the academic library contributes to the institutional mission and goals. </a:t>
            </a:r>
          </a:p>
          <a:p>
            <a:pPr marL="1100137" lvl="2" indent="-400050">
              <a:buFont typeface="+mj-lt"/>
              <a:buAutoNum type="romanLcPeriod"/>
            </a:pPr>
            <a:r>
              <a:rPr lang="en-US" sz="2000" b="1">
                <a:solidFill>
                  <a:schemeClr val="bg1"/>
                </a:solidFill>
              </a:rPr>
              <a:t>Achieving this connection &amp; communicating it to academic community are critical for integrating the library into the life of the university</a:t>
            </a:r>
            <a:endParaRPr lang="en-US" sz="2000" b="1">
              <a:solidFill>
                <a:schemeClr val="bg1"/>
              </a:solidFill>
              <a:cs typeface="Arial" panose="020B0604020202020204" pitchFamily="34" charset="0"/>
            </a:endParaRPr>
          </a:p>
        </p:txBody>
      </p:sp>
    </p:spTree>
    <p:extLst>
      <p:ext uri="{BB962C8B-B14F-4D97-AF65-F5344CB8AC3E}">
        <p14:creationId xmlns:p14="http://schemas.microsoft.com/office/powerpoint/2010/main" val="154008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Title 4"/>
          <p:cNvSpPr txBox="1">
            <a:spLocks/>
          </p:cNvSpPr>
          <p:nvPr/>
        </p:nvSpPr>
        <p:spPr>
          <a:xfrm>
            <a:off x="1" y="475488"/>
            <a:ext cx="1845276" cy="422436"/>
          </a:xfrm>
          <a:prstGeom prst="rect">
            <a:avLst/>
          </a:prstGeom>
          <a:solidFill>
            <a:schemeClr val="tx1">
              <a:alpha val="60000"/>
            </a:schemeClr>
          </a:solid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1" y="1152267"/>
            <a:ext cx="4992472" cy="2381765"/>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4. Teaching &amp; Learning</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Engage with faculty &amp; students for librarian inclusion in developing academic &amp; everyday life support services for students </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Develop educated &amp; informed citizens</a:t>
            </a:r>
          </a:p>
        </p:txBody>
      </p:sp>
    </p:spTree>
    <p:extLst>
      <p:ext uri="{BB962C8B-B14F-4D97-AF65-F5344CB8AC3E}">
        <p14:creationId xmlns:p14="http://schemas.microsoft.com/office/powerpoint/2010/main" val="586819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4"/>
          <p:cNvSpPr txBox="1">
            <a:spLocks/>
          </p:cNvSpPr>
          <p:nvPr/>
        </p:nvSpPr>
        <p:spPr>
          <a:xfrm>
            <a:off x="0" y="118697"/>
            <a:ext cx="2001795" cy="38381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351006"/>
            <a:ext cx="8369643" cy="324764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dirty="0">
                <a:solidFill>
                  <a:schemeClr val="bg1"/>
                </a:solidFill>
                <a:latin typeface="Arial" panose="020B0604020202020204" pitchFamily="34" charset="0"/>
                <a:cs typeface="Arial" panose="020B0604020202020204" pitchFamily="34" charset="0"/>
              </a:rPr>
              <a:t>5. Student Success</a:t>
            </a:r>
          </a:p>
          <a:p>
            <a:pPr marL="685800" lvl="1" indent="-385763">
              <a:buFont typeface="+mj-lt"/>
              <a:buAutoNum type="alphaLcPeriod"/>
            </a:pPr>
            <a:r>
              <a:rPr lang="en-US" sz="2000" b="1" dirty="0">
                <a:solidFill>
                  <a:schemeClr val="bg1"/>
                </a:solidFill>
                <a:latin typeface="Arial" panose="020B0604020202020204" pitchFamily="34" charset="0"/>
                <a:cs typeface="Arial" panose="020B0604020202020204" pitchFamily="34" charset="0"/>
              </a:rPr>
              <a:t>Identify quantifiable student attainment indicators</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Enrollment in postsecondary education</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Grades</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Persistence to the sophomore year</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Length of time to degree &amp; graduation</a:t>
            </a:r>
          </a:p>
          <a:p>
            <a:pPr marL="685800" lvl="1" indent="-385763">
              <a:buFont typeface="+mj-lt"/>
              <a:buAutoNum type="alphaLcPeriod"/>
            </a:pPr>
            <a:r>
              <a:rPr lang="en-US" sz="2000" b="1" dirty="0">
                <a:solidFill>
                  <a:schemeClr val="bg1"/>
                </a:solidFill>
                <a:latin typeface="Arial" panose="020B0604020202020204" pitchFamily="34" charset="0"/>
                <a:cs typeface="Arial" panose="020B0604020202020204" pitchFamily="34" charset="0"/>
              </a:rPr>
              <a:t>Work with academic services &amp; faculty</a:t>
            </a:r>
          </a:p>
          <a:p>
            <a:pPr marL="1000125" lvl="2" indent="-400050">
              <a:buFont typeface="+mj-lt"/>
              <a:buAutoNum type="romanLcPeriod"/>
            </a:pPr>
            <a:r>
              <a:rPr lang="en-US" sz="2000" b="1" dirty="0">
                <a:solidFill>
                  <a:schemeClr val="bg1"/>
                </a:solidFill>
                <a:latin typeface="Arial" panose="020B0604020202020204" pitchFamily="34" charset="0"/>
                <a:cs typeface="Arial" panose="020B0604020202020204" pitchFamily="34" charset="0"/>
              </a:rPr>
              <a:t>Develop data collection &amp; reporting methods that retain student privacy &amp; confidentiality</a:t>
            </a:r>
          </a:p>
        </p:txBody>
      </p:sp>
    </p:spTree>
    <p:extLst>
      <p:ext uri="{BB962C8B-B14F-4D97-AF65-F5344CB8AC3E}">
        <p14:creationId xmlns:p14="http://schemas.microsoft.com/office/powerpoint/2010/main" val="1215608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41188"/>
            <a:ext cx="5675326" cy="3781167"/>
          </a:xfrm>
        </p:spPr>
        <p:txBody>
          <a:bodyPr/>
          <a:lstStyle/>
          <a:p>
            <a:pPr marL="0" lvl="0" indent="0">
              <a:buNone/>
            </a:pPr>
            <a:r>
              <a:rPr lang="en-US" sz="2000" b="1" dirty="0"/>
              <a:t>How do academic library </a:t>
            </a:r>
            <a:r>
              <a:rPr lang="en-US" sz="2000" b="1" i="1" dirty="0"/>
              <a:t>resource or services</a:t>
            </a:r>
            <a:r>
              <a:rPr lang="en-US" sz="2000" b="1" dirty="0"/>
              <a:t> impact </a:t>
            </a:r>
            <a:r>
              <a:rPr lang="en-US" sz="2000" b="1" i="1" dirty="0"/>
              <a:t>success outcomes</a:t>
            </a:r>
            <a:r>
              <a:rPr lang="en-US" sz="2000" b="1" dirty="0"/>
              <a:t> for </a:t>
            </a:r>
            <a:r>
              <a:rPr lang="en-US" sz="2000" b="1" i="1" dirty="0"/>
              <a:t>students</a:t>
            </a:r>
            <a:r>
              <a:rPr lang="en-US" sz="2000" b="1" dirty="0"/>
              <a:t>?</a:t>
            </a:r>
          </a:p>
          <a:p>
            <a:pPr lvl="1">
              <a:buFont typeface="Arial" panose="020B0604020202020204" pitchFamily="34" charset="0"/>
              <a:buChar char="•"/>
            </a:pPr>
            <a:r>
              <a:rPr lang="en-US" sz="2000" b="1" dirty="0"/>
              <a:t>How do library </a:t>
            </a:r>
            <a:r>
              <a:rPr lang="en-US" sz="2000" b="1" i="1" dirty="0"/>
              <a:t>collections</a:t>
            </a:r>
            <a:r>
              <a:rPr lang="en-US" sz="2000" b="1" dirty="0"/>
              <a:t> impact student </a:t>
            </a:r>
            <a:r>
              <a:rPr lang="en-US" sz="2000" b="1" i="1" dirty="0"/>
              <a:t>retention</a:t>
            </a:r>
            <a:r>
              <a:rPr lang="en-US" sz="2000" b="1" dirty="0"/>
              <a:t> for </a:t>
            </a:r>
            <a:r>
              <a:rPr lang="en-US" sz="2000" b="1" i="1" dirty="0"/>
              <a:t>undergraduate students</a:t>
            </a:r>
            <a:r>
              <a:rPr lang="en-US" sz="2000" b="1" dirty="0"/>
              <a:t>?</a:t>
            </a:r>
          </a:p>
          <a:p>
            <a:pPr lvl="1">
              <a:buFont typeface="Arial" panose="020B0604020202020204" pitchFamily="34" charset="0"/>
              <a:buChar char="•"/>
            </a:pPr>
            <a:r>
              <a:rPr lang="en-US" sz="2000" b="1" dirty="0"/>
              <a:t>How do library </a:t>
            </a:r>
            <a:r>
              <a:rPr lang="en-US" sz="2000" b="1" i="1" dirty="0"/>
              <a:t>spaces</a:t>
            </a:r>
            <a:r>
              <a:rPr lang="en-US" sz="2000" b="1" dirty="0"/>
              <a:t> support student </a:t>
            </a:r>
            <a:r>
              <a:rPr lang="en-US" sz="2000" b="1" i="1" dirty="0"/>
              <a:t>enrollment</a:t>
            </a:r>
            <a:r>
              <a:rPr lang="en-US" sz="2000" b="1" dirty="0"/>
              <a:t>?</a:t>
            </a:r>
          </a:p>
          <a:p>
            <a:pPr lvl="1">
              <a:buFont typeface="Arial" panose="020B0604020202020204" pitchFamily="34" charset="0"/>
              <a:buChar char="•"/>
            </a:pPr>
            <a:r>
              <a:rPr lang="en-US" sz="2000" b="1" dirty="0"/>
              <a:t>How does library </a:t>
            </a:r>
            <a:r>
              <a:rPr lang="en-US" sz="2000" b="1" i="1" dirty="0"/>
              <a:t>instruction </a:t>
            </a:r>
            <a:r>
              <a:rPr lang="en-US" sz="2000" b="1" dirty="0"/>
              <a:t>affect </a:t>
            </a:r>
            <a:r>
              <a:rPr lang="en-US" sz="2000" b="1" u="sng" dirty="0"/>
              <a:t>post-graduate metrics</a:t>
            </a:r>
            <a:r>
              <a:rPr lang="en-US" sz="2000" b="1" dirty="0"/>
              <a:t> such as job placement?</a:t>
            </a:r>
          </a:p>
        </p:txBody>
      </p:sp>
      <p:sp>
        <p:nvSpPr>
          <p:cNvPr id="6" name="Title 4"/>
          <p:cNvSpPr txBox="1">
            <a:spLocks/>
          </p:cNvSpPr>
          <p:nvPr/>
        </p:nvSpPr>
        <p:spPr>
          <a:xfrm>
            <a:off x="6367849" y="543697"/>
            <a:ext cx="2776151" cy="461319"/>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50931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0" y="257176"/>
            <a:ext cx="5832389" cy="2644346"/>
          </a:xfrm>
        </p:spPr>
        <p:txBody>
          <a:bodyPr/>
          <a:lstStyle/>
          <a:p>
            <a:pPr marL="0" lvl="0" indent="0">
              <a:buNone/>
            </a:pPr>
            <a:r>
              <a:rPr lang="en-US" sz="2000" b="1" dirty="0"/>
              <a:t>How do academic library</a:t>
            </a:r>
            <a:r>
              <a:rPr lang="en-US" sz="2000" b="1" i="1" dirty="0"/>
              <a:t> resources or services</a:t>
            </a:r>
            <a:r>
              <a:rPr lang="en-US" sz="2000" b="1" dirty="0"/>
              <a:t> impact </a:t>
            </a:r>
            <a:r>
              <a:rPr lang="en-US" sz="2000" b="1" i="1" dirty="0"/>
              <a:t>success outcomes</a:t>
            </a:r>
            <a:r>
              <a:rPr lang="en-US" sz="2000" b="1" dirty="0"/>
              <a:t> for different </a:t>
            </a:r>
            <a:r>
              <a:rPr lang="en-US" sz="2000" b="1" i="1" dirty="0"/>
              <a:t>students</a:t>
            </a:r>
            <a:r>
              <a:rPr lang="en-US" sz="2000" b="1" dirty="0"/>
              <a:t>?</a:t>
            </a:r>
          </a:p>
          <a:p>
            <a:pPr lvl="1">
              <a:buFont typeface="Arial" panose="020B0604020202020204" pitchFamily="34" charset="0"/>
              <a:buChar char="•"/>
            </a:pPr>
            <a:r>
              <a:rPr lang="en-US" sz="2000" b="1" dirty="0"/>
              <a:t>What difference in </a:t>
            </a:r>
            <a:r>
              <a:rPr lang="en-US" sz="2000" b="1" u="sng" dirty="0"/>
              <a:t>information literacy tests</a:t>
            </a:r>
            <a:r>
              <a:rPr lang="en-US" sz="2000" b="1" dirty="0"/>
              <a:t> do </a:t>
            </a:r>
            <a:r>
              <a:rPr lang="en-US" sz="2000" b="1" i="1" dirty="0"/>
              <a:t>graduate</a:t>
            </a:r>
            <a:r>
              <a:rPr lang="en-US" sz="2000" b="1" dirty="0"/>
              <a:t> &amp; </a:t>
            </a:r>
            <a:r>
              <a:rPr lang="en-US" sz="2000" b="1" i="1" dirty="0"/>
              <a:t>undergraduate</a:t>
            </a:r>
            <a:r>
              <a:rPr lang="en-US" sz="2000" b="1" dirty="0"/>
              <a:t> students exhibit?</a:t>
            </a:r>
          </a:p>
          <a:p>
            <a:pPr lvl="1">
              <a:buFont typeface="Arial" panose="020B0604020202020204" pitchFamily="34" charset="0"/>
              <a:buChar char="•"/>
            </a:pPr>
            <a:r>
              <a:rPr lang="en-US" sz="2000" b="1" dirty="0"/>
              <a:t>How do </a:t>
            </a:r>
            <a:r>
              <a:rPr lang="en-US" sz="2000" b="1" u="sng" dirty="0"/>
              <a:t>military students</a:t>
            </a:r>
            <a:r>
              <a:rPr lang="en-US" sz="2000" b="1" dirty="0"/>
              <a:t> benefit from library </a:t>
            </a:r>
            <a:r>
              <a:rPr lang="en-US" sz="2000" b="1" i="1" dirty="0"/>
              <a:t>instruction</a:t>
            </a:r>
            <a:r>
              <a:rPr lang="en-US" sz="2000" b="1" dirty="0"/>
              <a:t>?</a:t>
            </a:r>
          </a:p>
        </p:txBody>
      </p:sp>
      <p:sp>
        <p:nvSpPr>
          <p:cNvPr id="5" name="Title 4"/>
          <p:cNvSpPr txBox="1">
            <a:spLocks/>
          </p:cNvSpPr>
          <p:nvPr/>
        </p:nvSpPr>
        <p:spPr>
          <a:xfrm>
            <a:off x="6433751" y="420130"/>
            <a:ext cx="2710249" cy="411892"/>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30698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871783" y="0"/>
            <a:ext cx="5272217" cy="3089189"/>
          </a:xfrm>
        </p:spPr>
        <p:txBody>
          <a:bodyPr/>
          <a:lstStyle/>
          <a:p>
            <a:pPr marL="0" lvl="0" indent="0">
              <a:buNone/>
            </a:pPr>
            <a:r>
              <a:rPr lang="en-US" sz="2000" b="1" dirty="0"/>
              <a:t>What </a:t>
            </a:r>
            <a:r>
              <a:rPr lang="en-US" sz="2000" b="1" i="1" dirty="0"/>
              <a:t>outcome </a:t>
            </a:r>
            <a:r>
              <a:rPr lang="en-US" sz="2000" b="1" dirty="0"/>
              <a:t>data do other departments/units in </a:t>
            </a:r>
            <a:r>
              <a:rPr lang="en-US" sz="2000" b="1" i="1" dirty="0"/>
              <a:t>different institution types</a:t>
            </a:r>
            <a:r>
              <a:rPr lang="en-US" sz="2000" b="1" dirty="0"/>
              <a:t> collect?</a:t>
            </a:r>
          </a:p>
          <a:p>
            <a:pPr lvl="1">
              <a:buFont typeface="Arial" panose="020B0604020202020204" pitchFamily="34" charset="0"/>
              <a:buChar char="•"/>
            </a:pPr>
            <a:r>
              <a:rPr lang="en-US" sz="2000" b="1" dirty="0"/>
              <a:t>What </a:t>
            </a:r>
            <a:r>
              <a:rPr lang="en-US" sz="2000" b="1" i="1" dirty="0"/>
              <a:t>student persistence</a:t>
            </a:r>
            <a:r>
              <a:rPr lang="en-US" sz="2000" b="1" dirty="0"/>
              <a:t> data do </a:t>
            </a:r>
            <a:r>
              <a:rPr lang="en-US" sz="2000" b="1" u="sng" dirty="0"/>
              <a:t>tutoring centers</a:t>
            </a:r>
            <a:r>
              <a:rPr lang="en-US" sz="2000" b="1" dirty="0"/>
              <a:t> in </a:t>
            </a:r>
            <a:r>
              <a:rPr lang="en-US" sz="2000" b="1" i="1" dirty="0"/>
              <a:t>4-year colleges </a:t>
            </a:r>
            <a:r>
              <a:rPr lang="en-US" sz="2000" b="1" dirty="0"/>
              <a:t>collect?</a:t>
            </a:r>
          </a:p>
          <a:p>
            <a:pPr lvl="1">
              <a:buFont typeface="Arial" panose="020B0604020202020204" pitchFamily="34" charset="0"/>
              <a:buChar char="•"/>
            </a:pPr>
            <a:r>
              <a:rPr lang="en-US" sz="2000" b="1" dirty="0"/>
              <a:t>What </a:t>
            </a:r>
            <a:r>
              <a:rPr lang="en-US" sz="2000" b="1" i="1" dirty="0"/>
              <a:t>student success</a:t>
            </a:r>
            <a:r>
              <a:rPr lang="en-US" sz="2000" b="1" dirty="0"/>
              <a:t> &amp; library </a:t>
            </a:r>
            <a:r>
              <a:rPr lang="en-US" sz="2000" b="1" i="1" dirty="0"/>
              <a:t>instruction</a:t>
            </a:r>
            <a:r>
              <a:rPr lang="en-US" sz="2000" b="1" dirty="0"/>
              <a:t> data do c</a:t>
            </a:r>
            <a:r>
              <a:rPr lang="en-US" sz="2000" b="1" i="1" dirty="0"/>
              <a:t>ommunity college libraries</a:t>
            </a:r>
            <a:r>
              <a:rPr lang="en-US" sz="2000" b="1" dirty="0"/>
              <a:t> collect?</a:t>
            </a:r>
          </a:p>
        </p:txBody>
      </p:sp>
      <p:sp>
        <p:nvSpPr>
          <p:cNvPr id="8" name="Title 4"/>
          <p:cNvSpPr txBox="1">
            <a:spLocks/>
          </p:cNvSpPr>
          <p:nvPr/>
        </p:nvSpPr>
        <p:spPr>
          <a:xfrm>
            <a:off x="-8239" y="210065"/>
            <a:ext cx="2693774" cy="420130"/>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107092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2699200"/>
          </a:xfrm>
        </p:spPr>
        <p:txBody>
          <a:bodyPr/>
          <a:lstStyle/>
          <a:p>
            <a:pPr algn="ctr" fontAlgn="base"/>
            <a:r>
              <a:rPr lang="en-US" sz="3200" dirty="0"/>
              <a:t>How far have we come and what do we do next?</a:t>
            </a:r>
          </a:p>
          <a:p>
            <a:pPr algn="ctr" fontAlgn="base"/>
            <a:r>
              <a:rPr lang="en-US" sz="3200" dirty="0"/>
              <a:t>An agenda for action-based research on student learning and success</a:t>
            </a:r>
            <a:endParaRPr lang="en-US"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073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1" cy="4695825"/>
          </a:xfrm>
          <a:prstGeom prst="rect">
            <a:avLst/>
          </a:prstGeom>
        </p:spPr>
      </p:pic>
      <p:sp>
        <p:nvSpPr>
          <p:cNvPr id="3" name="Text Placeholder 2"/>
          <p:cNvSpPr>
            <a:spLocks noGrp="1"/>
          </p:cNvSpPr>
          <p:nvPr>
            <p:ph type="body" sz="quarter" idx="11"/>
          </p:nvPr>
        </p:nvSpPr>
        <p:spPr>
          <a:xfrm>
            <a:off x="-1" y="2924175"/>
            <a:ext cx="6296026" cy="1698797"/>
          </a:xfrm>
        </p:spPr>
        <p:txBody>
          <a:bodyPr/>
          <a:lstStyle/>
          <a:p>
            <a:pPr marL="0" lvl="0" indent="0">
              <a:buNone/>
            </a:pPr>
            <a:r>
              <a:rPr lang="en-US" sz="2000" b="1" dirty="0"/>
              <a:t>How have librarians ethically collected </a:t>
            </a:r>
            <a:r>
              <a:rPr lang="en-US" sz="2000" b="1" i="1" dirty="0"/>
              <a:t>student outcome</a:t>
            </a:r>
            <a:r>
              <a:rPr lang="en-US" sz="2000" b="1" dirty="0"/>
              <a:t> &amp; </a:t>
            </a:r>
            <a:r>
              <a:rPr lang="en-US" sz="2000" b="1" i="1" dirty="0"/>
              <a:t>library resource or service</a:t>
            </a:r>
            <a:r>
              <a:rPr lang="en-US" sz="2000" b="1" dirty="0"/>
              <a:t> data? (Question cross listed with learning analytics)</a:t>
            </a:r>
          </a:p>
          <a:p>
            <a:pPr lvl="1">
              <a:buFont typeface="Arial" panose="020B0604020202020204" pitchFamily="34" charset="0"/>
              <a:buChar char="•"/>
            </a:pPr>
            <a:r>
              <a:rPr lang="en-US" sz="2000" b="1" dirty="0"/>
              <a:t>How have other librarians collected </a:t>
            </a:r>
            <a:r>
              <a:rPr lang="en-US" sz="2000" b="1" i="1" dirty="0"/>
              <a:t>student GPA</a:t>
            </a:r>
            <a:r>
              <a:rPr lang="en-US" sz="2000" b="1" dirty="0"/>
              <a:t> &amp; </a:t>
            </a:r>
            <a:r>
              <a:rPr lang="en-US" sz="2000" b="1" i="1" dirty="0"/>
              <a:t>library usage</a:t>
            </a:r>
            <a:r>
              <a:rPr lang="en-US" sz="2000" b="1" dirty="0"/>
              <a:t> data?</a:t>
            </a:r>
          </a:p>
          <a:p>
            <a:endParaRPr lang="en-US" sz="2000" b="1" dirty="0"/>
          </a:p>
        </p:txBody>
      </p:sp>
      <p:sp>
        <p:nvSpPr>
          <p:cNvPr id="7" name="Title 4"/>
          <p:cNvSpPr txBox="1">
            <a:spLocks/>
          </p:cNvSpPr>
          <p:nvPr/>
        </p:nvSpPr>
        <p:spPr>
          <a:xfrm>
            <a:off x="-1" y="542925"/>
            <a:ext cx="2726725" cy="46955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Research Questions</a:t>
            </a:r>
          </a:p>
        </p:txBody>
      </p:sp>
    </p:spTree>
    <p:extLst>
      <p:ext uri="{BB962C8B-B14F-4D97-AF65-F5344CB8AC3E}">
        <p14:creationId xmlns:p14="http://schemas.microsoft.com/office/powerpoint/2010/main" val="934919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4"/>
          <p:cNvSpPr txBox="1">
            <a:spLocks/>
          </p:cNvSpPr>
          <p:nvPr/>
        </p:nvSpPr>
        <p:spPr>
          <a:xfrm>
            <a:off x="1" y="154782"/>
            <a:ext cx="1820562" cy="44529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Priority Area</a:t>
            </a:r>
          </a:p>
        </p:txBody>
      </p:sp>
      <p:sp>
        <p:nvSpPr>
          <p:cNvPr id="5" name="Content Placeholder 5"/>
          <p:cNvSpPr txBox="1">
            <a:spLocks/>
          </p:cNvSpPr>
          <p:nvPr/>
        </p:nvSpPr>
        <p:spPr>
          <a:xfrm>
            <a:off x="0" y="1919416"/>
            <a:ext cx="6451600" cy="2766884"/>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2419" indent="-302419">
              <a:buFont typeface="Arial"/>
              <a:buNone/>
            </a:pPr>
            <a:r>
              <a:rPr lang="en-US" sz="2000" b="1">
                <a:solidFill>
                  <a:schemeClr val="bg1"/>
                </a:solidFill>
                <a:latin typeface="Arial" panose="020B0604020202020204" pitchFamily="34" charset="0"/>
                <a:cs typeface="Arial" panose="020B0604020202020204" pitchFamily="34" charset="0"/>
              </a:rPr>
              <a:t>6. Learning analytics</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Measure, collect, analyze &amp; report “data about learners and their contexts, for purposes of understanding and optimizing learning and the environments in which it occurs.” </a:t>
            </a:r>
          </a:p>
          <a:p>
            <a:pPr marL="685800" lvl="1" indent="-385763">
              <a:buFont typeface="+mj-lt"/>
              <a:buAutoNum type="alphaLcPeriod"/>
            </a:pPr>
            <a:r>
              <a:rPr lang="en-US" sz="2000" b="1">
                <a:solidFill>
                  <a:schemeClr val="bg1"/>
                </a:solidFill>
                <a:latin typeface="Arial" panose="020B0604020202020204" pitchFamily="34" charset="0"/>
                <a:cs typeface="Arial" panose="020B0604020202020204" pitchFamily="34" charset="0"/>
              </a:rPr>
              <a:t>Include library data with institutionally collected data to predict student success</a:t>
            </a:r>
          </a:p>
        </p:txBody>
      </p:sp>
      <p:sp>
        <p:nvSpPr>
          <p:cNvPr id="6" name="TextBox 5"/>
          <p:cNvSpPr txBox="1"/>
          <p:nvPr/>
        </p:nvSpPr>
        <p:spPr>
          <a:xfrm>
            <a:off x="4292600" y="4312620"/>
            <a:ext cx="2159000" cy="307777"/>
          </a:xfrm>
          <a:prstGeom prst="rect">
            <a:avLst/>
          </a:prstGeom>
          <a:solidFill>
            <a:schemeClr val="tx1">
              <a:alpha val="0"/>
            </a:schemeClr>
          </a:solid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a:t>
            </a:r>
            <a:r>
              <a:rPr lang="en-US" sz="1400" b="1" err="1">
                <a:solidFill>
                  <a:schemeClr val="bg1"/>
                </a:solidFill>
                <a:latin typeface="Arial" panose="020B0604020202020204" pitchFamily="34" charset="0"/>
                <a:cs typeface="Arial" panose="020B0604020202020204" pitchFamily="34" charset="0"/>
              </a:rPr>
              <a:t>Jantti</a:t>
            </a:r>
            <a:r>
              <a:rPr lang="en-US" sz="1400" b="1">
                <a:solidFill>
                  <a:schemeClr val="bg1"/>
                </a:solidFill>
                <a:latin typeface="Arial" panose="020B0604020202020204" pitchFamily="34" charset="0"/>
                <a:cs typeface="Arial" panose="020B0604020202020204" pitchFamily="34" charset="0"/>
              </a:rPr>
              <a:t> and Heath 2016</a:t>
            </a:r>
            <a:r>
              <a:rPr lang="en-US" sz="900" b="1">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1856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VISUALIZATION DASHBOARD</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15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8124"/>
          </a:xfrm>
          <a:prstGeom prst="rect">
            <a:avLst/>
          </a:prstGeom>
        </p:spPr>
      </p:pic>
      <p:sp>
        <p:nvSpPr>
          <p:cNvPr id="7" name="Text Placeholder 2"/>
          <p:cNvSpPr txBox="1">
            <a:spLocks/>
          </p:cNvSpPr>
          <p:nvPr/>
        </p:nvSpPr>
        <p:spPr>
          <a:xfrm>
            <a:off x="4577346" y="2465137"/>
            <a:ext cx="4518231" cy="1176421"/>
          </a:xfrm>
          <a:prstGeom prst="rect">
            <a:avLst/>
          </a:prstGeom>
          <a:solidFill>
            <a:srgbClr val="000000">
              <a:alpha val="50196"/>
            </a:srgbClr>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bg1"/>
                </a:solidFill>
              </a:rPr>
              <a:t>Find literature relevant to your research interests</a:t>
            </a:r>
          </a:p>
          <a:p>
            <a:r>
              <a:rPr lang="en-US" sz="2000" b="1" dirty="0">
                <a:solidFill>
                  <a:schemeClr val="bg1"/>
                </a:solidFill>
              </a:rPr>
              <a:t>Create charts and graphs</a:t>
            </a:r>
          </a:p>
        </p:txBody>
      </p:sp>
      <p:sp>
        <p:nvSpPr>
          <p:cNvPr id="8" name="Title 4"/>
          <p:cNvSpPr txBox="1">
            <a:spLocks/>
          </p:cNvSpPr>
          <p:nvPr/>
        </p:nvSpPr>
        <p:spPr>
          <a:xfrm>
            <a:off x="-4" y="571500"/>
            <a:ext cx="6416845" cy="540754"/>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chemeClr val="bg1"/>
                </a:solidFill>
                <a:latin typeface="Arial" panose="020B0604020202020204" pitchFamily="34" charset="0"/>
                <a:cs typeface="Arial" panose="020B0604020202020204" pitchFamily="34" charset="0"/>
              </a:rPr>
              <a:t>Interactive Visualization Dashboard</a:t>
            </a:r>
          </a:p>
        </p:txBody>
      </p:sp>
    </p:spTree>
    <p:extLst>
      <p:ext uri="{BB962C8B-B14F-4D97-AF65-F5344CB8AC3E}">
        <p14:creationId xmlns:p14="http://schemas.microsoft.com/office/powerpoint/2010/main" val="1771340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Charts and graphs tool</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8254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3826" y="309476"/>
            <a:ext cx="2294313" cy="1732684"/>
          </a:xfrm>
          <a:prstGeom prst="rect">
            <a:avLst/>
          </a:prstGeom>
        </p:spPr>
      </p:pic>
      <p:pic>
        <p:nvPicPr>
          <p:cNvPr id="3" name="Picture 2"/>
          <p:cNvPicPr>
            <a:picLocks noChangeAspect="1"/>
          </p:cNvPicPr>
          <p:nvPr/>
        </p:nvPicPr>
        <p:blipFill>
          <a:blip r:embed="rId4"/>
          <a:stretch>
            <a:fillRect/>
          </a:stretch>
        </p:blipFill>
        <p:spPr>
          <a:xfrm>
            <a:off x="3103158" y="551584"/>
            <a:ext cx="2603112" cy="1243965"/>
          </a:xfrm>
          <a:prstGeom prst="rect">
            <a:avLst/>
          </a:prstGeom>
        </p:spPr>
      </p:pic>
      <p:pic>
        <p:nvPicPr>
          <p:cNvPr id="5" name="Picture 4"/>
          <p:cNvPicPr>
            <a:picLocks noChangeAspect="1"/>
          </p:cNvPicPr>
          <p:nvPr/>
        </p:nvPicPr>
        <p:blipFill>
          <a:blip r:embed="rId5"/>
          <a:stretch>
            <a:fillRect/>
          </a:stretch>
        </p:blipFill>
        <p:spPr>
          <a:xfrm>
            <a:off x="6373798" y="484043"/>
            <a:ext cx="1848904" cy="1835208"/>
          </a:xfrm>
          <a:prstGeom prst="rect">
            <a:avLst/>
          </a:prstGeom>
        </p:spPr>
      </p:pic>
      <p:pic>
        <p:nvPicPr>
          <p:cNvPr id="6" name="Picture 5"/>
          <p:cNvPicPr>
            <a:picLocks noChangeAspect="1"/>
          </p:cNvPicPr>
          <p:nvPr/>
        </p:nvPicPr>
        <p:blipFill>
          <a:blip r:embed="rId6"/>
          <a:stretch>
            <a:fillRect/>
          </a:stretch>
        </p:blipFill>
        <p:spPr>
          <a:xfrm>
            <a:off x="268432" y="2299855"/>
            <a:ext cx="1792436" cy="2019646"/>
          </a:xfrm>
          <a:prstGeom prst="rect">
            <a:avLst/>
          </a:prstGeom>
        </p:spPr>
      </p:pic>
      <p:pic>
        <p:nvPicPr>
          <p:cNvPr id="7" name="Picture 6"/>
          <p:cNvPicPr>
            <a:picLocks noChangeAspect="1"/>
          </p:cNvPicPr>
          <p:nvPr/>
        </p:nvPicPr>
        <p:blipFill>
          <a:blip r:embed="rId7"/>
          <a:stretch>
            <a:fillRect/>
          </a:stretch>
        </p:blipFill>
        <p:spPr>
          <a:xfrm>
            <a:off x="2237550" y="2447276"/>
            <a:ext cx="1731216" cy="1724804"/>
          </a:xfrm>
          <a:prstGeom prst="rect">
            <a:avLst/>
          </a:prstGeom>
        </p:spPr>
      </p:pic>
      <p:pic>
        <p:nvPicPr>
          <p:cNvPr id="8" name="Picture 7"/>
          <p:cNvPicPr>
            <a:picLocks noChangeAspect="1"/>
          </p:cNvPicPr>
          <p:nvPr/>
        </p:nvPicPr>
        <p:blipFill>
          <a:blip r:embed="rId8"/>
          <a:stretch>
            <a:fillRect/>
          </a:stretch>
        </p:blipFill>
        <p:spPr>
          <a:xfrm>
            <a:off x="4247976" y="2421818"/>
            <a:ext cx="1795376" cy="1775719"/>
          </a:xfrm>
          <a:prstGeom prst="rect">
            <a:avLst/>
          </a:prstGeom>
        </p:spPr>
      </p:pic>
      <p:pic>
        <p:nvPicPr>
          <p:cNvPr id="9" name="Picture 8"/>
          <p:cNvPicPr>
            <a:picLocks noChangeAspect="1"/>
          </p:cNvPicPr>
          <p:nvPr/>
        </p:nvPicPr>
        <p:blipFill>
          <a:blip r:embed="rId9"/>
          <a:stretch>
            <a:fillRect/>
          </a:stretch>
        </p:blipFill>
        <p:spPr>
          <a:xfrm>
            <a:off x="6373798" y="2593571"/>
            <a:ext cx="2029214" cy="1451610"/>
          </a:xfrm>
          <a:prstGeom prst="rect">
            <a:avLst/>
          </a:prstGeom>
        </p:spPr>
      </p:pic>
    </p:spTree>
    <p:extLst>
      <p:ext uri="{BB962C8B-B14F-4D97-AF65-F5344CB8AC3E}">
        <p14:creationId xmlns:p14="http://schemas.microsoft.com/office/powerpoint/2010/main" val="3682956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50736" y="504497"/>
            <a:ext cx="5593264" cy="312363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1889" y="63223"/>
            <a:ext cx="3334407" cy="4580198"/>
          </a:xfrm>
          <a:prstGeom prst="rect">
            <a:avLst/>
          </a:prstGeom>
        </p:spPr>
      </p:pic>
    </p:spTree>
    <p:extLst>
      <p:ext uri="{BB962C8B-B14F-4D97-AF65-F5344CB8AC3E}">
        <p14:creationId xmlns:p14="http://schemas.microsoft.com/office/powerpoint/2010/main" val="2284000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43112" y="583276"/>
            <a:ext cx="5057775" cy="1333500"/>
          </a:xfrm>
          <a:prstGeom prst="rect">
            <a:avLst/>
          </a:prstGeom>
        </p:spPr>
      </p:pic>
      <p:pic>
        <p:nvPicPr>
          <p:cNvPr id="3" name="Picture 2"/>
          <p:cNvPicPr>
            <a:picLocks noChangeAspect="1"/>
          </p:cNvPicPr>
          <p:nvPr/>
        </p:nvPicPr>
        <p:blipFill>
          <a:blip r:embed="rId4"/>
          <a:stretch>
            <a:fillRect/>
          </a:stretch>
        </p:blipFill>
        <p:spPr>
          <a:xfrm>
            <a:off x="2214561" y="2796280"/>
            <a:ext cx="4714875" cy="847725"/>
          </a:xfrm>
          <a:prstGeom prst="rect">
            <a:avLst/>
          </a:prstGeom>
        </p:spPr>
      </p:pic>
    </p:spTree>
    <p:extLst>
      <p:ext uri="{BB962C8B-B14F-4D97-AF65-F5344CB8AC3E}">
        <p14:creationId xmlns:p14="http://schemas.microsoft.com/office/powerpoint/2010/main" val="110307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Available for Use &amp; Comment</a:t>
            </a:r>
          </a:p>
        </p:txBody>
      </p:sp>
      <p:sp>
        <p:nvSpPr>
          <p:cNvPr id="3" name="Text Placeholder 2"/>
          <p:cNvSpPr>
            <a:spLocks noGrp="1"/>
          </p:cNvSpPr>
          <p:nvPr>
            <p:ph type="body" sz="quarter" idx="14"/>
          </p:nvPr>
        </p:nvSpPr>
        <p:spPr/>
        <p:txBody>
          <a:bodyPr/>
          <a:lstStyle/>
          <a:p>
            <a:pPr marL="0" indent="0" algn="ctr">
              <a:buNone/>
            </a:pPr>
            <a:endParaRPr lang="en-US" dirty="0"/>
          </a:p>
          <a:p>
            <a:pPr marL="0" indent="0" algn="ctr">
              <a:buNone/>
            </a:pPr>
            <a:r>
              <a:rPr lang="en-US" dirty="0"/>
              <a:t>Public Release May 23, 2017</a:t>
            </a:r>
          </a:p>
          <a:p>
            <a:pPr marL="0" indent="0" algn="ctr">
              <a:buNone/>
            </a:pPr>
            <a:r>
              <a:rPr lang="en-US" dirty="0"/>
              <a:t>Accessible from:</a:t>
            </a:r>
          </a:p>
          <a:p>
            <a:pPr marL="0" indent="0" algn="ctr">
              <a:buNone/>
            </a:pPr>
            <a:r>
              <a:rPr lang="en-US" sz="2000" dirty="0"/>
              <a:t>	</a:t>
            </a:r>
            <a:r>
              <a:rPr lang="en-US" sz="2000" dirty="0">
                <a:hlinkClick r:id="rId3"/>
              </a:rPr>
              <a:t>http://www.oclc.org/research/themes/user-studies/acrl-agenda.html</a:t>
            </a:r>
            <a:endParaRPr lang="en-US" sz="2000" dirty="0"/>
          </a:p>
          <a:p>
            <a:pPr marL="0" indent="0" algn="ctr">
              <a:buNone/>
            </a:pPr>
            <a:endParaRPr lang="en-US" dirty="0"/>
          </a:p>
        </p:txBody>
      </p:sp>
    </p:spTree>
    <p:extLst>
      <p:ext uri="{BB962C8B-B14F-4D97-AF65-F5344CB8AC3E}">
        <p14:creationId xmlns:p14="http://schemas.microsoft.com/office/powerpoint/2010/main" val="3112448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44000" cy="4686300"/>
          </a:xfrm>
          <a:prstGeom prst="rect">
            <a:avLst/>
          </a:prstGeom>
        </p:spPr>
      </p:pic>
      <p:sp>
        <p:nvSpPr>
          <p:cNvPr id="4" name="Title 1"/>
          <p:cNvSpPr txBox="1">
            <a:spLocks/>
          </p:cNvSpPr>
          <p:nvPr/>
        </p:nvSpPr>
        <p:spPr>
          <a:xfrm>
            <a:off x="0" y="109263"/>
            <a:ext cx="1573427" cy="393245"/>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a:solidFill>
                  <a:schemeClr val="bg1"/>
                </a:solidFill>
                <a:latin typeface="Arial" panose="020B0604020202020204" pitchFamily="34" charset="0"/>
                <a:cs typeface="Arial" panose="020B0604020202020204" pitchFamily="34" charset="0"/>
              </a:rPr>
              <a:t>Next Steps</a:t>
            </a:r>
          </a:p>
        </p:txBody>
      </p:sp>
      <p:sp>
        <p:nvSpPr>
          <p:cNvPr id="5" name="Content Placeholder 2"/>
          <p:cNvSpPr txBox="1">
            <a:spLocks/>
          </p:cNvSpPr>
          <p:nvPr/>
        </p:nvSpPr>
        <p:spPr>
          <a:xfrm>
            <a:off x="0" y="970497"/>
            <a:ext cx="6071286" cy="1756227"/>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b="1">
                <a:solidFill>
                  <a:schemeClr val="bg1"/>
                </a:solidFill>
                <a:latin typeface="Arial" panose="020B0604020202020204" pitchFamily="34" charset="0"/>
                <a:cs typeface="Arial" panose="020B0604020202020204" pitchFamily="34" charset="0"/>
              </a:rPr>
              <a:t>May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Release full report &amp; research agenda</a:t>
            </a:r>
          </a:p>
          <a:p>
            <a:pPr marL="0" indent="0">
              <a:spcBef>
                <a:spcPts val="0"/>
              </a:spcBef>
              <a:buNone/>
            </a:pPr>
            <a:r>
              <a:rPr lang="en-US" sz="2000" b="1">
                <a:solidFill>
                  <a:schemeClr val="bg1"/>
                </a:solidFill>
                <a:latin typeface="Arial" panose="020B0604020202020204" pitchFamily="34" charset="0"/>
                <a:cs typeface="Arial" panose="020B0604020202020204" pitchFamily="34" charset="0"/>
              </a:rPr>
              <a:t>June 2017</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ACRL Open Online Forum</a:t>
            </a:r>
          </a:p>
          <a:p>
            <a:pPr lvl="1">
              <a:spcBef>
                <a:spcPts val="0"/>
              </a:spcBef>
              <a:buFont typeface="Arial" panose="020B0604020202020204" pitchFamily="34" charset="0"/>
              <a:buChar char="­"/>
            </a:pPr>
            <a:r>
              <a:rPr lang="en-US" sz="2000" b="1">
                <a:solidFill>
                  <a:schemeClr val="bg1"/>
                </a:solidFill>
                <a:latin typeface="Arial" panose="020B0604020202020204" pitchFamily="34" charset="0"/>
                <a:cs typeface="Arial" panose="020B0604020202020204" pitchFamily="34" charset="0"/>
              </a:rPr>
              <a:t>ALA 2017 Annual Conference presentation</a:t>
            </a:r>
          </a:p>
        </p:txBody>
      </p:sp>
    </p:spTree>
    <p:extLst>
      <p:ext uri="{BB962C8B-B14F-4D97-AF65-F5344CB8AC3E}">
        <p14:creationId xmlns:p14="http://schemas.microsoft.com/office/powerpoint/2010/main" val="78287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3999" cy="4695825"/>
          </a:xfrm>
          <a:prstGeom prst="rect">
            <a:avLst/>
          </a:prstGeom>
        </p:spPr>
      </p:pic>
      <p:sp>
        <p:nvSpPr>
          <p:cNvPr id="5" name="Text Placeholder 4"/>
          <p:cNvSpPr>
            <a:spLocks noGrp="1"/>
          </p:cNvSpPr>
          <p:nvPr>
            <p:ph type="body" sz="quarter" idx="13"/>
          </p:nvPr>
        </p:nvSpPr>
        <p:spPr>
          <a:xfrm>
            <a:off x="0" y="175571"/>
            <a:ext cx="4114799" cy="662629"/>
          </a:xfrm>
          <a:solidFill>
            <a:schemeClr val="tx1">
              <a:alpha val="65000"/>
            </a:schemeClr>
          </a:solidFill>
        </p:spPr>
        <p:txBody>
          <a:bodyPr/>
          <a:lstStyle/>
          <a:p>
            <a:r>
              <a:rPr lang="en-US" dirty="0">
                <a:solidFill>
                  <a:schemeClr val="bg1"/>
                </a:solidFill>
                <a:latin typeface="Arial" charset="0"/>
                <a:ea typeface="Arial" charset="0"/>
                <a:cs typeface="Arial" charset="0"/>
              </a:rPr>
              <a:t>Research Agenda</a:t>
            </a:r>
            <a:endParaRPr lang="en-US" dirty="0">
              <a:solidFill>
                <a:schemeClr val="bg1"/>
              </a:solidFill>
            </a:endParaRPr>
          </a:p>
        </p:txBody>
      </p:sp>
      <p:sp>
        <p:nvSpPr>
          <p:cNvPr id="6" name="Text Placeholder 5"/>
          <p:cNvSpPr>
            <a:spLocks noGrp="1"/>
          </p:cNvSpPr>
          <p:nvPr>
            <p:ph type="body" sz="quarter" idx="14"/>
          </p:nvPr>
        </p:nvSpPr>
        <p:spPr>
          <a:xfrm>
            <a:off x="1819275" y="2171700"/>
            <a:ext cx="7324725" cy="2447191"/>
          </a:xfrm>
          <a:solidFill>
            <a:schemeClr val="tx1">
              <a:alpha val="65000"/>
            </a:schemeClr>
          </a:solidFill>
        </p:spPr>
        <p:txBody>
          <a:bodyPr/>
          <a:lstStyle/>
          <a:p>
            <a:pPr marL="0" indent="0">
              <a:buNone/>
            </a:pPr>
            <a:r>
              <a:rPr lang="en-US" sz="2000" b="1" i="1" dirty="0">
                <a:solidFill>
                  <a:schemeClr val="bg1"/>
                </a:solidFill>
                <a:latin typeface="Arial" charset="0"/>
                <a:ea typeface="Arial" charset="0"/>
                <a:cs typeface="Arial" charset="0"/>
              </a:rPr>
              <a:t>Action-oriented Research Agenda on Library Contributions to Student Learning &amp; Success</a:t>
            </a:r>
          </a:p>
          <a:p>
            <a:pPr lvl="1">
              <a:buFont typeface="Arial" panose="020B0604020202020204" pitchFamily="34" charset="0"/>
              <a:buChar char="•"/>
            </a:pPr>
            <a:r>
              <a:rPr lang="en-US" sz="2000" b="1" dirty="0">
                <a:solidFill>
                  <a:schemeClr val="bg1"/>
                </a:solidFill>
                <a:latin typeface="Arial" charset="0"/>
                <a:ea typeface="Arial" charset="0"/>
                <a:cs typeface="Arial" charset="0"/>
              </a:rPr>
              <a:t>Update progress since 2010 VAL Report </a:t>
            </a:r>
          </a:p>
          <a:p>
            <a:pPr lvl="1">
              <a:buFont typeface="Arial" panose="020B0604020202020204" pitchFamily="34" charset="0"/>
              <a:buChar char="•"/>
            </a:pPr>
            <a:r>
              <a:rPr lang="en-US" sz="2000" b="1" dirty="0">
                <a:solidFill>
                  <a:schemeClr val="bg1"/>
                </a:solidFill>
                <a:latin typeface="Arial" charset="0"/>
                <a:ea typeface="Arial" charset="0"/>
                <a:cs typeface="Arial" charset="0"/>
              </a:rPr>
              <a:t>Identify research needs in higher ed. sector</a:t>
            </a:r>
          </a:p>
          <a:p>
            <a:pPr lvl="1">
              <a:buFont typeface="Arial" panose="020B0604020202020204" pitchFamily="34" charset="0"/>
              <a:buChar char="•"/>
            </a:pPr>
            <a:r>
              <a:rPr lang="en-US" sz="2000" b="1" dirty="0">
                <a:solidFill>
                  <a:schemeClr val="bg1"/>
                </a:solidFill>
                <a:latin typeface="Arial" charset="0"/>
                <a:ea typeface="Arial" charset="0"/>
                <a:cs typeface="Arial" charset="0"/>
              </a:rPr>
              <a:t>Focus on institutional priorities for student learning &amp; success (i.e., retention, persistence, degree completion)</a:t>
            </a:r>
            <a:endParaRPr lang="en-US" sz="2000" dirty="0">
              <a:solidFill>
                <a:schemeClr val="bg1"/>
              </a:solidFill>
            </a:endParaRPr>
          </a:p>
        </p:txBody>
      </p:sp>
    </p:spTree>
    <p:extLst>
      <p:ext uri="{BB962C8B-B14F-4D97-AF65-F5344CB8AC3E}">
        <p14:creationId xmlns:p14="http://schemas.microsoft.com/office/powerpoint/2010/main" val="2547735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4" name="Content Placeholder 2"/>
          <p:cNvSpPr txBox="1">
            <a:spLocks/>
          </p:cNvSpPr>
          <p:nvPr/>
        </p:nvSpPr>
        <p:spPr>
          <a:xfrm>
            <a:off x="1491095" y="521160"/>
            <a:ext cx="6161809" cy="3643980"/>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I thank the following people for their contributions to this project:</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Vanessa Kitzie,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Stephanie Mikitish,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William Harvey, OCLC</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Erin M. Hood,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Brittany Brannon,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Marie L. Radford, Rutgers University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Board</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VAL Committee</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Advisory Group Members</a:t>
            </a:r>
          </a:p>
        </p:txBody>
      </p:sp>
    </p:spTree>
    <p:extLst>
      <p:ext uri="{BB962C8B-B14F-4D97-AF65-F5344CB8AC3E}">
        <p14:creationId xmlns:p14="http://schemas.microsoft.com/office/powerpoint/2010/main" val="186684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45536" y="171854"/>
            <a:ext cx="8439148" cy="686442"/>
          </a:xfrm>
        </p:spPr>
        <p:txBody>
          <a:bodyPr/>
          <a:lstStyle/>
          <a:p>
            <a:r>
              <a:rPr lang="en-US" dirty="0"/>
              <a:t>References</a:t>
            </a:r>
          </a:p>
        </p:txBody>
      </p:sp>
      <p:sp>
        <p:nvSpPr>
          <p:cNvPr id="4" name="Text Placeholder 3"/>
          <p:cNvSpPr>
            <a:spLocks noGrp="1"/>
          </p:cNvSpPr>
          <p:nvPr>
            <p:ph type="body" sz="quarter" idx="14"/>
          </p:nvPr>
        </p:nvSpPr>
        <p:spPr>
          <a:xfrm>
            <a:off x="245536" y="858296"/>
            <a:ext cx="8707964" cy="3731459"/>
          </a:xfrm>
        </p:spPr>
        <p:txBody>
          <a:bodyPr vert="horz" anchor="t"/>
          <a:lstStyle/>
          <a:p>
            <a:pPr marL="0" indent="0">
              <a:buNone/>
            </a:pPr>
            <a:r>
              <a:rPr lang="en-US" sz="1200" b="1" dirty="0"/>
              <a:t>Association of College and Research Libraries. 2010. </a:t>
            </a:r>
            <a:r>
              <a:rPr lang="en-US" sz="1200" b="1" i="1" dirty="0"/>
              <a:t>Value of Academic Libraries: A Comprehensive Research Review and Report.</a:t>
            </a:r>
            <a:r>
              <a:rPr lang="en-US" sz="1200" b="1" dirty="0"/>
              <a:t> Researched by Megan Oakleaf. Chicago: Association of College and Research Libraries. </a:t>
            </a:r>
            <a:r>
              <a:rPr lang="en-US" sz="1200" b="1" u="sng" dirty="0">
                <a:hlinkClick r:id="rId3"/>
              </a:rPr>
              <a:t>http://www.ala.org/acrl/sites/ala.org.acrl/files/content/issues/value/val_report.pdf</a:t>
            </a:r>
            <a:r>
              <a:rPr lang="en-US" sz="1200" b="1" u="sng" dirty="0"/>
              <a:t>.</a:t>
            </a:r>
            <a:endParaRPr lang="en-US" sz="1200" b="1" dirty="0"/>
          </a:p>
          <a:p>
            <a:pPr marL="0" indent="0">
              <a:buNone/>
            </a:pPr>
            <a:endParaRPr lang="en-US" sz="1200" b="1" dirty="0"/>
          </a:p>
          <a:p>
            <a:pPr marL="0" indent="0">
              <a:buNone/>
            </a:pPr>
            <a:r>
              <a:rPr lang="en-US" sz="1200" b="1" dirty="0"/>
              <a:t>Baker, Simon. 2017. "Fact Check: are England’s Universities ‘Swimming in Cash’?"  </a:t>
            </a:r>
            <a:r>
              <a:rPr lang="en-US" sz="1200" b="1" i="1" dirty="0"/>
              <a:t>Times Higher Education,</a:t>
            </a:r>
            <a:r>
              <a:rPr lang="en-US" sz="1200" b="1" dirty="0"/>
              <a:t> March 2, </a:t>
            </a:r>
            <a:r>
              <a:rPr lang="en-US" sz="1200" b="1" u="sng" dirty="0">
                <a:hlinkClick r:id="rId4"/>
              </a:rPr>
              <a:t>https://www.timeshighereducation.com/news/fact-check-are-englands-universities-swimming-cash</a:t>
            </a:r>
            <a:r>
              <a:rPr lang="en-US" sz="1200" b="1" dirty="0"/>
              <a:t>.</a:t>
            </a:r>
          </a:p>
          <a:p>
            <a:pPr marL="0" indent="0">
              <a:buNone/>
            </a:pPr>
            <a:r>
              <a:rPr lang="en-US" sz="1200" b="1" dirty="0"/>
              <a:t> </a:t>
            </a:r>
          </a:p>
          <a:p>
            <a:pPr marL="0" indent="0">
              <a:buNone/>
            </a:pPr>
            <a:r>
              <a:rPr lang="en-US" sz="1200" b="1" dirty="0"/>
              <a:t>Baker, Simon. 2017. "Risks of Post-Brexit 'Brain Drain' Highlighted."  </a:t>
            </a:r>
            <a:r>
              <a:rPr lang="en-US" sz="1200" b="1" i="1" dirty="0"/>
              <a:t>Times Higher Education, </a:t>
            </a:r>
            <a:r>
              <a:rPr lang="en-US" sz="1200" b="1" dirty="0"/>
              <a:t>February 23, </a:t>
            </a:r>
            <a:r>
              <a:rPr lang="en-US" sz="1200" b="1" u="sng" dirty="0">
                <a:hlinkClick r:id="rId5"/>
              </a:rPr>
              <a:t>https://www.timeshighereducation.com/news/dont-be-angst-ridden-over-brexit-divide-communities-v-c</a:t>
            </a:r>
            <a:r>
              <a:rPr lang="en-US" sz="1200" b="1" dirty="0"/>
              <a:t>.</a:t>
            </a:r>
          </a:p>
          <a:p>
            <a:pPr marL="0" indent="0">
              <a:buNone/>
            </a:pPr>
            <a:r>
              <a:rPr lang="en-US" sz="1200" b="1" dirty="0"/>
              <a:t> </a:t>
            </a:r>
          </a:p>
          <a:p>
            <a:pPr marL="0" indent="0">
              <a:buNone/>
            </a:pPr>
            <a:r>
              <a:rPr lang="en-US" sz="1200" b="1" dirty="0" err="1"/>
              <a:t>Basken</a:t>
            </a:r>
            <a:r>
              <a:rPr lang="en-US" sz="1200" b="1" dirty="0"/>
              <a:t>, Paul. 2017. “Cybersecurity, Rising.” </a:t>
            </a:r>
            <a:r>
              <a:rPr lang="en-US" sz="1200" b="1" i="1" dirty="0"/>
              <a:t>The Chronicle of Higher Education</a:t>
            </a:r>
            <a:r>
              <a:rPr lang="en-US" sz="1200" b="1" dirty="0"/>
              <a:t>, February 26, </a:t>
            </a:r>
            <a:r>
              <a:rPr lang="en-US" sz="1200" b="1" u="sng" dirty="0">
                <a:hlinkClick r:id="rId6"/>
              </a:rPr>
              <a:t>http://www.chronicle.com/article/Cybersecurity-Rising/239270?cid=cp95</a:t>
            </a:r>
            <a:r>
              <a:rPr lang="en-US" sz="1200" b="1" dirty="0"/>
              <a:t>.</a:t>
            </a:r>
          </a:p>
          <a:p>
            <a:pPr marL="0" indent="0">
              <a:buNone/>
            </a:pPr>
            <a:r>
              <a:rPr lang="en-US" sz="1200" b="1" dirty="0"/>
              <a:t> </a:t>
            </a:r>
          </a:p>
          <a:p>
            <a:pPr marL="0" indent="0">
              <a:buNone/>
            </a:pPr>
            <a:r>
              <a:rPr lang="en-US" sz="1200" b="1" dirty="0" err="1"/>
              <a:t>Biemiller</a:t>
            </a:r>
            <a:r>
              <a:rPr lang="en-US" sz="1200" b="1" dirty="0"/>
              <a:t>, Lawrence. 2017. “Reckoning with History.” </a:t>
            </a:r>
            <a:r>
              <a:rPr lang="en-US" sz="1200" b="1" i="1" dirty="0"/>
              <a:t>The Chronicle of Higher Education</a:t>
            </a:r>
            <a:r>
              <a:rPr lang="en-US" sz="1200" b="1" dirty="0"/>
              <a:t>, February 26, </a:t>
            </a:r>
            <a:r>
              <a:rPr lang="en-US" sz="1200" b="1" u="sng" dirty="0">
                <a:hlinkClick r:id="rId7"/>
              </a:rPr>
              <a:t>http://www.chronicle.com/article/Reckoning-With-History/239291?cid=cp95</a:t>
            </a:r>
            <a:r>
              <a:rPr lang="en-US" sz="1200" b="1" dirty="0"/>
              <a:t>.</a:t>
            </a:r>
          </a:p>
          <a:p>
            <a:pPr marL="0" indent="0">
              <a:buNone/>
            </a:pPr>
            <a:endParaRPr lang="en-US" sz="1200" b="1" dirty="0"/>
          </a:p>
          <a:p>
            <a:pPr marL="0" indent="0">
              <a:buNone/>
            </a:pPr>
            <a:r>
              <a:rPr lang="en-US" sz="1200" b="1" dirty="0"/>
              <a:t>Brown, Sarah. 2017. “Activist Athletes.” </a:t>
            </a:r>
            <a:r>
              <a:rPr lang="en-US" sz="1200" b="1" i="1" dirty="0"/>
              <a:t>The Chronicle of Higher Education</a:t>
            </a:r>
            <a:r>
              <a:rPr lang="en-US" sz="1200" b="1" dirty="0"/>
              <a:t>, February 26, </a:t>
            </a:r>
            <a:r>
              <a:rPr lang="en-US" sz="1200" b="1" u="sng" dirty="0">
                <a:hlinkClick r:id="rId8"/>
              </a:rPr>
              <a:t>http://www.chronicle.com/article/Activist-Athletes/239300?cid=cp95</a:t>
            </a:r>
            <a:r>
              <a:rPr lang="en-US" sz="1200" b="1" dirty="0"/>
              <a:t>.</a:t>
            </a:r>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9336" y="152804"/>
            <a:ext cx="8439148" cy="686442"/>
          </a:xfrm>
        </p:spPr>
        <p:txBody>
          <a:bodyPr/>
          <a:lstStyle/>
          <a:p>
            <a:r>
              <a:rPr lang="en-US" dirty="0"/>
              <a:t>References</a:t>
            </a:r>
          </a:p>
        </p:txBody>
      </p:sp>
      <p:sp>
        <p:nvSpPr>
          <p:cNvPr id="3" name="Text Placeholder 2"/>
          <p:cNvSpPr>
            <a:spLocks noGrp="1"/>
          </p:cNvSpPr>
          <p:nvPr>
            <p:ph type="body" sz="quarter" idx="14"/>
          </p:nvPr>
        </p:nvSpPr>
        <p:spPr>
          <a:xfrm>
            <a:off x="169336" y="839246"/>
            <a:ext cx="8755589" cy="3780379"/>
          </a:xfrm>
        </p:spPr>
        <p:txBody>
          <a:bodyPr vert="horz" anchor="t"/>
          <a:lstStyle/>
          <a:p>
            <a:pPr marL="0" indent="0">
              <a:buNone/>
            </a:pPr>
            <a:r>
              <a:rPr lang="en-US" sz="1200" b="1" dirty="0"/>
              <a:t>Brown, Sarah. 2017. “Title IX Due Process.” </a:t>
            </a:r>
            <a:r>
              <a:rPr lang="en-US" sz="1200" b="1" i="1" dirty="0"/>
              <a:t>The Chronicle of Higher Education</a:t>
            </a:r>
            <a:r>
              <a:rPr lang="en-US" sz="1200" b="1" dirty="0"/>
              <a:t>, February 26, </a:t>
            </a:r>
            <a:r>
              <a:rPr lang="en-US" sz="1200" b="1" u="sng" dirty="0">
                <a:hlinkClick r:id="rId3"/>
              </a:rPr>
              <a:t>http://www.chronicle.com/article/Title-IX-Due-Process/239282?cid=cp95</a:t>
            </a:r>
            <a:r>
              <a:rPr lang="en-US" sz="1200" b="1" dirty="0"/>
              <a:t>.</a:t>
            </a:r>
          </a:p>
          <a:p>
            <a:pPr marL="0" indent="0">
              <a:buNone/>
            </a:pPr>
            <a:endParaRPr lang="en-US" sz="1200" b="1" dirty="0"/>
          </a:p>
          <a:p>
            <a:pPr marL="0" indent="0">
              <a:buNone/>
            </a:pPr>
            <a:r>
              <a:rPr lang="en-US" sz="1200" b="1" dirty="0"/>
              <a:t>Brown-</a:t>
            </a:r>
            <a:r>
              <a:rPr lang="en-US" sz="1200" b="1" dirty="0" err="1"/>
              <a:t>Sica</a:t>
            </a:r>
            <a:r>
              <a:rPr lang="en-US" sz="1200" b="1" dirty="0"/>
              <a:t>, Margaret. 2013. “Using Academic Courses to Generate Data for Use in Evidence Based Library Planning.” </a:t>
            </a:r>
            <a:r>
              <a:rPr lang="en-US" sz="1200" b="1" i="1" dirty="0"/>
              <a:t>Journal of Academic Librarianship</a:t>
            </a:r>
            <a:r>
              <a:rPr lang="en-US" sz="1200" b="1" dirty="0"/>
              <a:t> 39, no. 3: 275–87. doi:10.1016/j.acalib.2013.01.001.</a:t>
            </a:r>
          </a:p>
          <a:p>
            <a:pPr marL="0" indent="0">
              <a:buNone/>
            </a:pPr>
            <a:r>
              <a:rPr lang="en-US" sz="1200" b="1" dirty="0"/>
              <a:t> </a:t>
            </a:r>
          </a:p>
          <a:p>
            <a:pPr marL="0" indent="0">
              <a:buNone/>
            </a:pPr>
            <a:r>
              <a:rPr lang="en-US" sz="1200" b="1" dirty="0"/>
              <a:t>The Chronicle of Higher Education. 2017. </a:t>
            </a:r>
            <a:r>
              <a:rPr lang="en-US" sz="1200" b="1" i="1" dirty="0"/>
              <a:t>The Trends Report,</a:t>
            </a:r>
            <a:r>
              <a:rPr lang="en-US" sz="1200" b="1" dirty="0"/>
              <a:t> March 3, Special Report, </a:t>
            </a:r>
            <a:r>
              <a:rPr lang="en-US" sz="1200" b="1" u="sng" dirty="0">
                <a:hlinkClick r:id="rId4"/>
              </a:rPr>
              <a:t>http://www.chronicle.com/specialreport/The-2017-Trends-Report/95</a:t>
            </a:r>
            <a:r>
              <a:rPr lang="en-US" sz="1200" b="1" dirty="0"/>
              <a:t>.</a:t>
            </a:r>
          </a:p>
          <a:p>
            <a:pPr marL="0" indent="0">
              <a:buNone/>
            </a:pPr>
            <a:r>
              <a:rPr lang="en-US" sz="1200" b="1" dirty="0"/>
              <a:t> </a:t>
            </a:r>
          </a:p>
          <a:p>
            <a:pPr marL="0" indent="0">
              <a:buNone/>
            </a:pPr>
            <a:r>
              <a:rPr lang="en-US" sz="1200" b="1" dirty="0" err="1"/>
              <a:t>Elmes</a:t>
            </a:r>
            <a:r>
              <a:rPr lang="en-US" sz="1200" b="1" dirty="0"/>
              <a:t>, John. 2017. "Nine Out of 10 Universities 'Restrict Free Speech.'" </a:t>
            </a:r>
            <a:r>
              <a:rPr lang="en-US" sz="1200" b="1" i="1" dirty="0"/>
              <a:t>Times Higher Education, </a:t>
            </a:r>
            <a:r>
              <a:rPr lang="en-US" sz="1200" b="1" dirty="0"/>
              <a:t>February 11, </a:t>
            </a:r>
            <a:r>
              <a:rPr lang="en-US" sz="1200" b="1" u="sng" dirty="0">
                <a:hlinkClick r:id="rId5"/>
              </a:rPr>
              <a:t>https://www.timeshighereducation.com/news/spiked-nine-out-10-uk-universities-restrict-free-speech</a:t>
            </a:r>
            <a:r>
              <a:rPr lang="en-US" sz="1200" b="1" dirty="0"/>
              <a:t>.</a:t>
            </a:r>
          </a:p>
          <a:p>
            <a:pPr marL="0" indent="0">
              <a:buNone/>
            </a:pPr>
            <a:endParaRPr lang="en-US" sz="1200" b="1" dirty="0"/>
          </a:p>
          <a:p>
            <a:pPr marL="0" indent="0">
              <a:buNone/>
            </a:pPr>
            <a:r>
              <a:rPr lang="en-US" sz="1200" b="1" dirty="0" err="1"/>
              <a:t>Elmes</a:t>
            </a:r>
            <a:r>
              <a:rPr lang="en-US" sz="1200" b="1" dirty="0"/>
              <a:t>, John. 2017. " Six Significant Challenges for Technology in Higher Education in 2017." </a:t>
            </a:r>
            <a:r>
              <a:rPr lang="en-US" sz="1200" b="1" i="1" dirty="0"/>
              <a:t>Times Higher Education, </a:t>
            </a:r>
            <a:r>
              <a:rPr lang="en-US" sz="1200" b="1" dirty="0"/>
              <a:t>February 16, </a:t>
            </a:r>
            <a:r>
              <a:rPr lang="en-US" sz="1200" b="1" u="sng" dirty="0">
                <a:hlinkClick r:id="rId6"/>
              </a:rPr>
              <a:t>https://www.timeshighereducation.com/features/six-significant-challenges-technology-higher-education-2017</a:t>
            </a:r>
            <a:r>
              <a:rPr lang="en-US" sz="1200" b="1" dirty="0"/>
              <a:t>.</a:t>
            </a:r>
          </a:p>
          <a:p>
            <a:pPr marL="0" indent="0">
              <a:buNone/>
            </a:pPr>
            <a:endParaRPr lang="en-US" sz="1200" b="1" dirty="0"/>
          </a:p>
          <a:p>
            <a:pPr marL="0" indent="0">
              <a:buNone/>
            </a:pPr>
            <a:r>
              <a:rPr lang="en-US" sz="1200" b="1" dirty="0" err="1"/>
              <a:t>Elmes</a:t>
            </a:r>
            <a:r>
              <a:rPr lang="en-US" sz="1200" b="1" dirty="0"/>
              <a:t>, John, and John Morgan.2017. "Don't Be 'Angst-Ridden' Over </a:t>
            </a:r>
            <a:r>
              <a:rPr lang="en-US" sz="1200" b="1" dirty="0" err="1"/>
              <a:t>Brexit-Divide:V-C</a:t>
            </a:r>
            <a:r>
              <a:rPr lang="en-US" sz="1200" b="1" dirty="0"/>
              <a:t>." </a:t>
            </a:r>
            <a:r>
              <a:rPr lang="en-US" sz="1200" b="1" i="1" dirty="0"/>
              <a:t>Times Higher Education, </a:t>
            </a:r>
            <a:r>
              <a:rPr lang="en-US" sz="1200" b="1" dirty="0"/>
              <a:t>February 24, </a:t>
            </a:r>
            <a:r>
              <a:rPr lang="en-US" sz="1200" b="1" u="sng" dirty="0">
                <a:hlinkClick r:id="rId7"/>
              </a:rPr>
              <a:t>https://www.timeshighereducation.com/news/dont-be-angst-ridden-over-brexit-divide-communities-v-c</a:t>
            </a:r>
            <a:r>
              <a:rPr lang="en-US" sz="1200" b="1" dirty="0"/>
              <a:t>.</a:t>
            </a:r>
          </a:p>
          <a:p>
            <a:pPr marL="0" indent="0">
              <a:buNone/>
            </a:pPr>
            <a:endParaRPr lang="en-US" sz="1200" b="1" dirty="0"/>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31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9336" y="152804"/>
            <a:ext cx="8439148" cy="686442"/>
          </a:xfrm>
        </p:spPr>
        <p:txBody>
          <a:bodyPr/>
          <a:lstStyle/>
          <a:p>
            <a:r>
              <a:rPr lang="en-US" dirty="0"/>
              <a:t>References</a:t>
            </a:r>
          </a:p>
        </p:txBody>
      </p:sp>
      <p:sp>
        <p:nvSpPr>
          <p:cNvPr id="3" name="Text Placeholder 2"/>
          <p:cNvSpPr>
            <a:spLocks noGrp="1"/>
          </p:cNvSpPr>
          <p:nvPr>
            <p:ph type="body" sz="quarter" idx="14"/>
          </p:nvPr>
        </p:nvSpPr>
        <p:spPr>
          <a:xfrm>
            <a:off x="169336" y="733425"/>
            <a:ext cx="8611127" cy="3857625"/>
          </a:xfrm>
        </p:spPr>
        <p:txBody>
          <a:bodyPr vert="horz" anchor="t"/>
          <a:lstStyle/>
          <a:p>
            <a:pPr marL="0" indent="0">
              <a:buNone/>
            </a:pPr>
            <a:r>
              <a:rPr lang="en-US" sz="1200" b="1" dirty="0"/>
              <a:t>Field, Kelly. 2017. “Safety Net.” </a:t>
            </a:r>
            <a:r>
              <a:rPr lang="en-US" sz="1200" b="1" i="1" dirty="0"/>
              <a:t>The Chronicle of Higher Education</a:t>
            </a:r>
            <a:r>
              <a:rPr lang="en-US" sz="1200" b="1" dirty="0"/>
              <a:t>, February 26, </a:t>
            </a:r>
            <a:r>
              <a:rPr lang="en-US" sz="1200" b="1" u="sng" dirty="0">
                <a:hlinkClick r:id="rId3"/>
              </a:rPr>
              <a:t>http://www.chronicle.com/article/Safety-Net/239295?cid=cp95</a:t>
            </a:r>
            <a:r>
              <a:rPr lang="en-US" sz="1200" b="1" dirty="0"/>
              <a:t>.</a:t>
            </a:r>
          </a:p>
          <a:p>
            <a:pPr marL="0" indent="0">
              <a:buNone/>
            </a:pPr>
            <a:r>
              <a:rPr lang="en-US" sz="1200" b="1" dirty="0"/>
              <a:t> </a:t>
            </a:r>
          </a:p>
          <a:p>
            <a:pPr marL="0" indent="0">
              <a:buNone/>
            </a:pPr>
            <a:r>
              <a:rPr lang="en-US" sz="1200" b="1" dirty="0" err="1"/>
              <a:t>Fister</a:t>
            </a:r>
            <a:r>
              <a:rPr lang="en-US" sz="1200" b="1" dirty="0"/>
              <a:t>, Barbara. “Critical Assets: Academic Libraries, A View from the Administration Building.” </a:t>
            </a:r>
            <a:r>
              <a:rPr lang="en-US" sz="1200" b="1" i="1" dirty="0"/>
              <a:t>Library Journal</a:t>
            </a:r>
            <a:r>
              <a:rPr lang="en-US" sz="1200" b="1" dirty="0"/>
              <a:t> 135, no. 8 (2010): 24–27.</a:t>
            </a:r>
          </a:p>
          <a:p>
            <a:pPr marL="0" indent="0">
              <a:buNone/>
            </a:pPr>
            <a:r>
              <a:rPr lang="en-US" sz="1200" b="1" dirty="0"/>
              <a:t> </a:t>
            </a:r>
          </a:p>
          <a:p>
            <a:pPr marL="0" indent="0">
              <a:buNone/>
            </a:pPr>
            <a:r>
              <a:rPr lang="en-US" sz="1200" b="1" dirty="0"/>
              <a:t>Hess, Amanda Nichols. 2015. “Equipping Academic Librarians to Integrate the Framework into Instructional Practices: A Theoretical Application.” </a:t>
            </a:r>
            <a:r>
              <a:rPr lang="en-US" sz="1200" b="1" i="1" dirty="0"/>
              <a:t>Journal of Academic Librarianship</a:t>
            </a:r>
            <a:r>
              <a:rPr lang="en-US" sz="1200" b="1" dirty="0"/>
              <a:t> 41, no. 6: 771–76. doi:10.1016/j.acalib.2015.08.017.</a:t>
            </a:r>
          </a:p>
          <a:p>
            <a:pPr marL="0" indent="0">
              <a:buNone/>
            </a:pPr>
            <a:endParaRPr lang="en-US" sz="1200" b="1" dirty="0"/>
          </a:p>
          <a:p>
            <a:pPr marL="0" indent="0">
              <a:buNone/>
            </a:pPr>
            <a:r>
              <a:rPr lang="en-US" sz="1200" b="1" dirty="0"/>
              <a:t>Hoover, Eric. 2017. “Defending Diversity.” </a:t>
            </a:r>
            <a:r>
              <a:rPr lang="en-US" sz="1200" b="1" i="1" dirty="0"/>
              <a:t>The Chronicle of Higher Education</a:t>
            </a:r>
            <a:r>
              <a:rPr lang="en-US" sz="1200" b="1" dirty="0"/>
              <a:t>, February 26, </a:t>
            </a:r>
            <a:r>
              <a:rPr lang="en-US" sz="1200" b="1" u="sng" dirty="0">
                <a:hlinkClick r:id="rId4"/>
              </a:rPr>
              <a:t>http://www.chronicle.com/article/Defending-Diversity/239275?cid=cp95</a:t>
            </a:r>
            <a:r>
              <a:rPr lang="en-US" sz="1200" b="1" dirty="0"/>
              <a:t>.</a:t>
            </a:r>
          </a:p>
          <a:p>
            <a:pPr marL="0" indent="0">
              <a:buNone/>
            </a:pPr>
            <a:r>
              <a:rPr lang="en-US" sz="1200" b="1" dirty="0"/>
              <a:t> </a:t>
            </a:r>
          </a:p>
          <a:p>
            <a:pPr marL="0" indent="0">
              <a:buNone/>
            </a:pPr>
            <a:r>
              <a:rPr lang="en-US" sz="1200" b="1" dirty="0" err="1"/>
              <a:t>Jantti</a:t>
            </a:r>
            <a:r>
              <a:rPr lang="en-US" sz="1200" b="1" dirty="0"/>
              <a:t>, Margie, and Jennifer Heath. 2016. “What Role for Libraries in Learning Analytics?” </a:t>
            </a:r>
            <a:r>
              <a:rPr lang="en-US" sz="1200" b="1" i="1" dirty="0"/>
              <a:t>Performance Measurement and Metrics</a:t>
            </a:r>
            <a:r>
              <a:rPr lang="en-US" sz="1200" b="1" dirty="0"/>
              <a:t> 17, no. 2: 203-210.</a:t>
            </a:r>
          </a:p>
          <a:p>
            <a:pPr marL="0" indent="0">
              <a:buNone/>
            </a:pPr>
            <a:r>
              <a:rPr lang="en-US" sz="1200" b="1" dirty="0"/>
              <a:t> </a:t>
            </a:r>
          </a:p>
          <a:p>
            <a:pPr marL="0" indent="0">
              <a:buNone/>
            </a:pPr>
            <a:r>
              <a:rPr lang="en-US" sz="1200" b="1" dirty="0" err="1"/>
              <a:t>Kelderman</a:t>
            </a:r>
            <a:r>
              <a:rPr lang="en-US" sz="1200" b="1" dirty="0"/>
              <a:t>, Eric. 2017. “Sanctuary Campus.” </a:t>
            </a:r>
            <a:r>
              <a:rPr lang="en-US" sz="1200" b="1" i="1" dirty="0"/>
              <a:t>The Chronicle of Higher Education</a:t>
            </a:r>
            <a:r>
              <a:rPr lang="en-US" sz="1200" b="1" dirty="0"/>
              <a:t>, February 26, </a:t>
            </a:r>
            <a:r>
              <a:rPr lang="en-US" sz="1200" b="1" u="sng" dirty="0">
                <a:hlinkClick r:id="rId5"/>
              </a:rPr>
              <a:t>http://www.chronicle.com/article/Sanctuary-Campus/239289?cid=cp95</a:t>
            </a:r>
            <a:r>
              <a:rPr lang="en-US" sz="1200" b="1" dirty="0"/>
              <a:t>.</a:t>
            </a:r>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64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88386" y="171854"/>
            <a:ext cx="8439148" cy="686442"/>
          </a:xfrm>
        </p:spPr>
        <p:txBody>
          <a:bodyPr/>
          <a:lstStyle/>
          <a:p>
            <a:r>
              <a:rPr lang="en-US" dirty="0">
                <a:latin typeface="Arial" panose="020B0604020202020204" pitchFamily="34" charset="0"/>
                <a:cs typeface="Arial" panose="020B0604020202020204" pitchFamily="34" charset="0"/>
              </a:rPr>
              <a:t>References</a:t>
            </a:r>
          </a:p>
        </p:txBody>
      </p:sp>
      <p:sp>
        <p:nvSpPr>
          <p:cNvPr id="3" name="Text Placeholder 2"/>
          <p:cNvSpPr>
            <a:spLocks noGrp="1"/>
          </p:cNvSpPr>
          <p:nvPr>
            <p:ph type="body" sz="quarter" idx="14"/>
          </p:nvPr>
        </p:nvSpPr>
        <p:spPr>
          <a:xfrm>
            <a:off x="188386" y="781050"/>
            <a:ext cx="8784164" cy="3790950"/>
          </a:xfrm>
        </p:spPr>
        <p:txBody>
          <a:bodyPr vert="horz" anchor="t"/>
          <a:lstStyle/>
          <a:p>
            <a:pPr marL="0" indent="0">
              <a:buNone/>
            </a:pPr>
            <a:r>
              <a:rPr lang="en-US" sz="1200" b="1" dirty="0"/>
              <a:t>Lombard, Emmett. 2012. “The Role of the Academic Library in College Choice.” </a:t>
            </a:r>
            <a:r>
              <a:rPr lang="en-US" sz="1200" b="1" i="1" dirty="0"/>
              <a:t>Journal of Academic Librarianship</a:t>
            </a:r>
            <a:r>
              <a:rPr lang="en-US" sz="1200" b="1" dirty="0"/>
              <a:t> 38, no. 4: 237-241.</a:t>
            </a:r>
          </a:p>
          <a:p>
            <a:pPr marL="0" indent="0">
              <a:buNone/>
            </a:pPr>
            <a:endParaRPr lang="en-US" sz="1200" b="1" dirty="0"/>
          </a:p>
          <a:p>
            <a:pPr marL="0" indent="0">
              <a:buNone/>
            </a:pPr>
            <a:r>
              <a:rPr lang="en-US" sz="1200" b="1" dirty="0"/>
              <a:t>Mangan, Katherine. 2017. “Cultural Divide.” </a:t>
            </a:r>
            <a:r>
              <a:rPr lang="en-US" sz="1200" b="1" i="1" dirty="0"/>
              <a:t>The Chronicle of Higher Education</a:t>
            </a:r>
            <a:r>
              <a:rPr lang="en-US" sz="1200" b="1" dirty="0"/>
              <a:t>, February 26, </a:t>
            </a:r>
            <a:r>
              <a:rPr lang="en-US" sz="1200" b="1" u="sng" dirty="0">
                <a:hlinkClick r:id="rId3"/>
              </a:rPr>
              <a:t>http://www.chronicle.com/article/Cultural-Divide/239276?cid=cp95</a:t>
            </a:r>
            <a:r>
              <a:rPr lang="en-US" sz="1200" b="1" dirty="0"/>
              <a:t>.</a:t>
            </a:r>
          </a:p>
          <a:p>
            <a:pPr marL="0" indent="0">
              <a:buNone/>
            </a:pPr>
            <a:endParaRPr lang="en-US" sz="1200" b="1" dirty="0"/>
          </a:p>
          <a:p>
            <a:pPr marL="0" indent="0">
              <a:buNone/>
            </a:pPr>
            <a:r>
              <a:rPr lang="en-US" sz="1200" b="1" dirty="0"/>
              <a:t>Morgan, John. 2017. "Campus Culture Wars </a:t>
            </a:r>
            <a:r>
              <a:rPr lang="en-US" sz="1200" b="1" dirty="0" err="1"/>
              <a:t>Over‘Anti</a:t>
            </a:r>
            <a:r>
              <a:rPr lang="en-US" sz="1200" b="1" dirty="0"/>
              <a:t>-right </a:t>
            </a:r>
            <a:r>
              <a:rPr lang="en-US" sz="1200" b="1" dirty="0" err="1"/>
              <a:t>Bias’</a:t>
            </a:r>
            <a:r>
              <a:rPr lang="en-US" sz="1200" b="1" dirty="0"/>
              <a:t> Threaten to Spread." </a:t>
            </a:r>
            <a:r>
              <a:rPr lang="en-US" sz="1200" b="1" i="1" dirty="0"/>
              <a:t>Times Higher Education, </a:t>
            </a:r>
            <a:r>
              <a:rPr lang="en-US" sz="1200" b="1" dirty="0"/>
              <a:t>March 2, 2017, </a:t>
            </a:r>
            <a:r>
              <a:rPr lang="en-US" sz="1200" b="1" u="sng" dirty="0">
                <a:hlinkClick r:id="rId4"/>
              </a:rPr>
              <a:t>https://www.timeshighereducation.com/news/campus-culture-wars-over-anti-right-bias-threaten-to-spread</a:t>
            </a:r>
            <a:r>
              <a:rPr lang="en-US" sz="1200" b="1" dirty="0"/>
              <a:t>.</a:t>
            </a:r>
          </a:p>
          <a:p>
            <a:pPr marL="0" indent="0">
              <a:buNone/>
            </a:pPr>
            <a:r>
              <a:rPr lang="en-US" sz="1200" b="1" dirty="0"/>
              <a:t> </a:t>
            </a:r>
          </a:p>
          <a:p>
            <a:pPr marL="0" indent="0">
              <a:buNone/>
            </a:pPr>
            <a:r>
              <a:rPr lang="en-US" sz="1200" b="1" dirty="0" err="1"/>
              <a:t>Najmabadi</a:t>
            </a:r>
            <a:r>
              <a:rPr lang="en-US" sz="1200" b="1" dirty="0"/>
              <a:t>, Shannon. 2017. “Information Literacy: It’s Become a Priority in an Era of Fake News.” </a:t>
            </a:r>
            <a:r>
              <a:rPr lang="en-US" sz="1200" b="1" i="1" dirty="0"/>
              <a:t>The Chronicle of Higher Education,</a:t>
            </a:r>
            <a:r>
              <a:rPr lang="en-US" sz="1200" b="1" dirty="0"/>
              <a:t> February 26, </a:t>
            </a:r>
            <a:r>
              <a:rPr lang="en-US" sz="1200" b="1" u="sng" dirty="0">
                <a:hlinkClick r:id="rId5"/>
              </a:rPr>
              <a:t>http://www.chronicle.com/article/Information-Literacy/239264?cid=cp95</a:t>
            </a:r>
            <a:r>
              <a:rPr lang="en-US" sz="1200" b="1" dirty="0"/>
              <a:t>.</a:t>
            </a:r>
          </a:p>
          <a:p>
            <a:pPr marL="0" indent="0">
              <a:buNone/>
            </a:pPr>
            <a:r>
              <a:rPr lang="en-US" sz="1200" b="1" dirty="0"/>
              <a:t> </a:t>
            </a:r>
          </a:p>
          <a:p>
            <a:pPr marL="0" indent="0">
              <a:buNone/>
            </a:pPr>
            <a:r>
              <a:rPr lang="en-US" sz="1200" b="1" dirty="0"/>
              <a:t>Wilson, Robin. 2017. “Harassment Vigilance.” </a:t>
            </a:r>
            <a:r>
              <a:rPr lang="en-US" sz="1200" b="1" i="1" dirty="0"/>
              <a:t>The Chronicle of Higher Education</a:t>
            </a:r>
            <a:r>
              <a:rPr lang="en-US" sz="1200" b="1" dirty="0"/>
              <a:t>, February 26, </a:t>
            </a:r>
            <a:r>
              <a:rPr lang="en-US" sz="1200" b="1" u="sng" dirty="0">
                <a:hlinkClick r:id="rId6"/>
              </a:rPr>
              <a:t>http://www.chronicle.com/article/Harassment-Vigilance/239278?cid=cp95</a:t>
            </a:r>
            <a:r>
              <a:rPr lang="en-US" sz="1200" b="1" dirty="0"/>
              <a:t>.</a:t>
            </a:r>
          </a:p>
          <a:p>
            <a:pPr marL="0" indent="0">
              <a:buNone/>
            </a:pPr>
            <a:r>
              <a:rPr lang="en-US" sz="1200" b="1" dirty="0"/>
              <a:t> </a:t>
            </a:r>
          </a:p>
          <a:p>
            <a:pPr marL="0" indent="0">
              <a:buNone/>
            </a:pPr>
            <a:r>
              <a:rPr lang="en-US" sz="1200" b="1" dirty="0"/>
              <a:t>Wolfe, Kate S. 2015. “Emerging Information Literacy and Research-Method Competencies in Urban Community College Psychology Students.” </a:t>
            </a:r>
            <a:r>
              <a:rPr lang="en-US" sz="1200" b="1" i="1" dirty="0"/>
              <a:t>The Community College Enterprise</a:t>
            </a:r>
            <a:r>
              <a:rPr lang="en-US" sz="1200" b="1" dirty="0"/>
              <a:t> 21, no. 2: 93–99.</a:t>
            </a:r>
          </a:p>
          <a:p>
            <a:pPr marL="0" indent="0">
              <a:buNone/>
            </a:pPr>
            <a:endParaRPr lang="en-US" sz="1200" b="1" dirty="0"/>
          </a:p>
          <a:p>
            <a:pPr marL="0" indent="0">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96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72463F-A679-4C73-9EA8-7C6EF6DC316D}"/>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28FEF46C-15C7-4ADB-A610-BB749BB1AB5E}"/>
              </a:ext>
            </a:extLst>
          </p:cNvPr>
          <p:cNvSpPr>
            <a:spLocks noGrp="1"/>
          </p:cNvSpPr>
          <p:nvPr>
            <p:ph type="body" sz="quarter" idx="14"/>
          </p:nvPr>
        </p:nvSpPr>
        <p:spPr/>
        <p:txBody>
          <a:bodyPr/>
          <a:lstStyle/>
          <a:p>
            <a:pPr marL="461963" indent="-461963">
              <a:buNone/>
            </a:pPr>
            <a:r>
              <a:rPr lang="en-US" sz="1200" b="1" dirty="0"/>
              <a:t>Slide 5: Image: https://www.flickr.com/photos/conchur/525596627/ by </a:t>
            </a:r>
            <a:r>
              <a:rPr lang="en-US" sz="1200" b="1" dirty="0" err="1"/>
              <a:t>Conor</a:t>
            </a:r>
            <a:r>
              <a:rPr lang="en-US" sz="1200" b="1" dirty="0"/>
              <a:t> Lawless / CC BY 2.0</a:t>
            </a:r>
          </a:p>
          <a:p>
            <a:pPr marL="461963" indent="-461963">
              <a:buNone/>
            </a:pPr>
            <a:r>
              <a:rPr lang="en-US" sz="1200" b="1" dirty="0"/>
              <a:t>Slide 7: Image: https://www.flickr.com/photos/beta500/97819986/ by Cody Geary / CC BY-NC-ND 2.0</a:t>
            </a:r>
          </a:p>
          <a:p>
            <a:pPr marL="461963" indent="-461963">
              <a:buNone/>
            </a:pPr>
            <a:r>
              <a:rPr lang="en-US" sz="1200" b="1" dirty="0"/>
              <a:t>Slide 10: Image: https://www.flickr.com/photos/ryan_fung/2203561517/ by Ryan Fung / CC BY-SA 2.0</a:t>
            </a:r>
          </a:p>
          <a:p>
            <a:pPr marL="461963" indent="-461963">
              <a:buNone/>
            </a:pPr>
            <a:r>
              <a:rPr lang="en-US" sz="1200" b="1" dirty="0"/>
              <a:t>Slide 12: Image: https://www.flickr.com/photos/aditchandra/356955388/ by </a:t>
            </a:r>
            <a:r>
              <a:rPr lang="en-US" sz="1200" b="1" dirty="0" err="1"/>
              <a:t>adit</a:t>
            </a:r>
            <a:r>
              <a:rPr lang="en-US" sz="1200" b="1" dirty="0"/>
              <a:t> Chandra / CC BY-NC 2.0</a:t>
            </a:r>
          </a:p>
          <a:p>
            <a:pPr marL="461963" indent="-461963">
              <a:buNone/>
            </a:pPr>
            <a:r>
              <a:rPr lang="en-US" sz="1200" b="1" dirty="0"/>
              <a:t>Slide 13: Image: https://www.flickr.com/photos/mxmstryo/3507201141/ by </a:t>
            </a:r>
            <a:r>
              <a:rPr lang="en-US" sz="1200" b="1" dirty="0" err="1"/>
              <a:t>mxmstryo</a:t>
            </a:r>
            <a:r>
              <a:rPr lang="en-US" sz="1200" b="1" dirty="0"/>
              <a:t> / CC BY 2.0</a:t>
            </a:r>
          </a:p>
          <a:p>
            <a:pPr marL="461963" indent="-461963">
              <a:buNone/>
            </a:pPr>
            <a:r>
              <a:rPr lang="en-US" sz="1200" b="1" dirty="0"/>
              <a:t>Slide 14: Image: https://www.flickr.com/photos/smiling_da_vinci/14785644/ by </a:t>
            </a:r>
            <a:r>
              <a:rPr lang="en-US" sz="1200" b="1" dirty="0" err="1"/>
              <a:t>Eelco</a:t>
            </a:r>
            <a:r>
              <a:rPr lang="en-US" sz="1200" b="1" dirty="0"/>
              <a:t> / CC BY-NC 2.0</a:t>
            </a:r>
          </a:p>
          <a:p>
            <a:pPr marL="461963" indent="-461963">
              <a:buNone/>
            </a:pPr>
            <a:r>
              <a:rPr lang="en-US" sz="1200" b="1" dirty="0"/>
              <a:t>Slide 16: Image: https://www.flickr.com/photos/criminalintent/5403052781/ by Lars </a:t>
            </a:r>
            <a:r>
              <a:rPr lang="en-US" sz="1200" b="1" dirty="0" err="1"/>
              <a:t>Plougmann</a:t>
            </a:r>
            <a:r>
              <a:rPr lang="en-US" sz="1200" b="1" dirty="0"/>
              <a:t> / CC BY-SA 2.0</a:t>
            </a:r>
          </a:p>
          <a:p>
            <a:pPr marL="461963" indent="-461963">
              <a:buNone/>
            </a:pPr>
            <a:r>
              <a:rPr lang="en-US" sz="1200" b="1" dirty="0"/>
              <a:t>Slide 17: Image: http://bit.ly/2l8fAwO (https://www.flickr.com/photos/napafloma-pictures/16081970310/) by Patrick BAUDUIN / CC BY-NC-ND 2.0</a:t>
            </a:r>
          </a:p>
          <a:p>
            <a:pPr marL="461963" indent="-461963">
              <a:buNone/>
            </a:pPr>
            <a:r>
              <a:rPr lang="en-US" sz="1200" b="1" dirty="0"/>
              <a:t>Slide 18: Image: https://www.flickr.com/photos/ydhsu/7284859854/ by Daniel / CC BY-NC 2.0 </a:t>
            </a:r>
          </a:p>
          <a:p>
            <a:pPr marL="461963" indent="-461963">
              <a:buNone/>
            </a:pPr>
            <a:r>
              <a:rPr lang="en-US" sz="1200" b="1" dirty="0"/>
              <a:t>Slide 19: Image: https://www.flickr.com/photos/jiscinfonet/291372743/ by </a:t>
            </a:r>
            <a:r>
              <a:rPr lang="en-US" sz="1200" b="1" dirty="0" err="1"/>
              <a:t>Jisc</a:t>
            </a:r>
            <a:r>
              <a:rPr lang="en-US" sz="1200" b="1" dirty="0"/>
              <a:t> </a:t>
            </a:r>
            <a:r>
              <a:rPr lang="en-US" sz="1200" b="1" dirty="0" err="1"/>
              <a:t>infoNet</a:t>
            </a:r>
            <a:r>
              <a:rPr lang="en-US" sz="1200" b="1" dirty="0"/>
              <a:t> / CC BY-NC-ND 2.0 </a:t>
            </a:r>
          </a:p>
          <a:p>
            <a:pPr marL="461963" indent="-461963">
              <a:buNone/>
            </a:pPr>
            <a:r>
              <a:rPr lang="en-US" sz="1200" b="1" dirty="0"/>
              <a:t>Slide 20: Image: https://www.flickr.com/photos/ubclibrary/2702161578/ by UBC Library Communications / CC BY-NC-ND 2.0</a:t>
            </a:r>
          </a:p>
        </p:txBody>
      </p:sp>
    </p:spTree>
    <p:extLst>
      <p:ext uri="{BB962C8B-B14F-4D97-AF65-F5344CB8AC3E}">
        <p14:creationId xmlns:p14="http://schemas.microsoft.com/office/powerpoint/2010/main" val="17262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72463F-A679-4C73-9EA8-7C6EF6DC316D}"/>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28FEF46C-15C7-4ADB-A610-BB749BB1AB5E}"/>
              </a:ext>
            </a:extLst>
          </p:cNvPr>
          <p:cNvSpPr>
            <a:spLocks noGrp="1"/>
          </p:cNvSpPr>
          <p:nvPr>
            <p:ph type="body" sz="quarter" idx="14"/>
          </p:nvPr>
        </p:nvSpPr>
        <p:spPr/>
        <p:txBody>
          <a:bodyPr/>
          <a:lstStyle/>
          <a:p>
            <a:pPr marL="461963" indent="-461963">
              <a:buNone/>
            </a:pPr>
            <a:r>
              <a:rPr lang="en-US" sz="1200" b="1" dirty="0"/>
              <a:t>Slide 21: Image: http://bit.ly/2m3H2uS (https://www.flickr.com/photos/rolexpv/9752688231/) by Raul Pacheco-Vega / CC BY-NC-ND 2.0 </a:t>
            </a:r>
          </a:p>
          <a:p>
            <a:pPr marL="461963" indent="-461963">
              <a:buNone/>
            </a:pPr>
            <a:r>
              <a:rPr lang="en-US" sz="1200" b="1" dirty="0"/>
              <a:t>Slide 22: Image: https://www.flickr.com/photos/ubclibrary/405901913/ by UBC Library Communication / CC BY-NC-ND 2.0</a:t>
            </a:r>
          </a:p>
          <a:p>
            <a:pPr marL="461963" indent="-461963">
              <a:buNone/>
            </a:pPr>
            <a:r>
              <a:rPr lang="en-US" sz="1200" b="1" dirty="0"/>
              <a:t>Slide 24: Image: https://www.flickr.com/photos/kimmanleyort/2130314519/ by Kim Manley Ort / CC BY-NC-ND 2.0 </a:t>
            </a:r>
          </a:p>
          <a:p>
            <a:pPr marL="461963" indent="-461963">
              <a:buNone/>
            </a:pPr>
            <a:r>
              <a:rPr lang="en-US" sz="1200" b="1" dirty="0"/>
              <a:t>Slide 25: Image: https://www.flickr.com/photos/illinoisspringfield/15681361005/ by Illinois Springfield / CC BY-NC-ND 2.0 </a:t>
            </a:r>
          </a:p>
          <a:p>
            <a:pPr marL="461963" indent="-461963">
              <a:buNone/>
            </a:pPr>
            <a:r>
              <a:rPr lang="en-US" sz="1200" b="1" dirty="0"/>
              <a:t>Slide 26: Image: https://www.flickr.com/photos/18378305@N00/8482645256/ by Can Pac Swire / CC BY-NC 2.0</a:t>
            </a:r>
          </a:p>
          <a:p>
            <a:pPr marL="461963" indent="-461963">
              <a:buNone/>
            </a:pPr>
            <a:r>
              <a:rPr lang="en-US" sz="1200" b="1" dirty="0"/>
              <a:t>Slide 27: Image: https://www.flickr.com/photos/edublogger/5119742141/ by Ewan McIntosh / CC BY-NC 2.0</a:t>
            </a:r>
          </a:p>
          <a:p>
            <a:pPr marL="461963" indent="-461963">
              <a:buNone/>
            </a:pPr>
            <a:r>
              <a:rPr lang="en-US" sz="1200" b="1" dirty="0"/>
              <a:t>Slide 28: Image: https://www.flickr.com/photos/kimberlykv/4495272217/ by Kimberly </a:t>
            </a:r>
            <a:r>
              <a:rPr lang="en-US" sz="1200" b="1" dirty="0" err="1"/>
              <a:t>Vardeman</a:t>
            </a:r>
            <a:r>
              <a:rPr lang="en-US" sz="1200" b="1" dirty="0"/>
              <a:t> / CC BY 2.0</a:t>
            </a:r>
          </a:p>
          <a:p>
            <a:pPr marL="461963" indent="-461963">
              <a:buNone/>
            </a:pPr>
            <a:r>
              <a:rPr lang="en-US" sz="1200" b="1" dirty="0"/>
              <a:t>Slide 30: Image: https://www.flickr.com/photos/goodimages/1448139556/ by Gianni / CC BY-NC-ND 2.0 </a:t>
            </a:r>
          </a:p>
          <a:p>
            <a:pPr marL="461963" indent="-461963">
              <a:buNone/>
            </a:pPr>
            <a:r>
              <a:rPr lang="en-US" sz="1200" b="1" dirty="0"/>
              <a:t>Slide 31: Image: https://www.flickr.com/photos/skinnylawyer/6337956175/ by </a:t>
            </a:r>
            <a:r>
              <a:rPr lang="en-US" sz="1200" b="1" dirty="0" err="1"/>
              <a:t>InSapphoWeTrust</a:t>
            </a:r>
            <a:r>
              <a:rPr lang="en-US" sz="1200" b="1" dirty="0"/>
              <a:t> / CC BY-SA 2.0</a:t>
            </a:r>
          </a:p>
          <a:p>
            <a:pPr marL="461963" indent="-461963">
              <a:buNone/>
            </a:pPr>
            <a:r>
              <a:rPr lang="en-US" sz="1200" b="1" dirty="0"/>
              <a:t>Slide 32: Image: https://www.flickr.com/photos/wsl-libdev/20313732103/ by Washington State Library / CC BY-NC 2.0 </a:t>
            </a:r>
          </a:p>
        </p:txBody>
      </p:sp>
    </p:spTree>
    <p:extLst>
      <p:ext uri="{BB962C8B-B14F-4D97-AF65-F5344CB8AC3E}">
        <p14:creationId xmlns:p14="http://schemas.microsoft.com/office/powerpoint/2010/main" val="295492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72463F-A679-4C73-9EA8-7C6EF6DC316D}"/>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28FEF46C-15C7-4ADB-A610-BB749BB1AB5E}"/>
              </a:ext>
            </a:extLst>
          </p:cNvPr>
          <p:cNvSpPr>
            <a:spLocks noGrp="1"/>
          </p:cNvSpPr>
          <p:nvPr>
            <p:ph type="body" sz="quarter" idx="14"/>
          </p:nvPr>
        </p:nvSpPr>
        <p:spPr/>
        <p:txBody>
          <a:bodyPr/>
          <a:lstStyle/>
          <a:p>
            <a:pPr marL="461963" indent="-461963">
              <a:buNone/>
            </a:pPr>
            <a:r>
              <a:rPr lang="en-US" sz="1200" b="1" dirty="0"/>
              <a:t>Slide 34: Image: https://www.flickr.com/photos/parksdh/11340519505/ by Daniel Parks / CC BY-NC 2.0 </a:t>
            </a:r>
          </a:p>
          <a:p>
            <a:pPr marL="461963" indent="-461963">
              <a:buNone/>
            </a:pPr>
            <a:r>
              <a:rPr lang="en-US" sz="1200" b="1" dirty="0"/>
              <a:t>Slide 35: Image: https://www.flickr.com/photos/cogdog/2555280926/ by Alan Levine / CC0 1.0 Universal (CC0 1.0)  </a:t>
            </a:r>
          </a:p>
          <a:p>
            <a:pPr marL="461963" indent="-461963">
              <a:buNone/>
            </a:pPr>
            <a:r>
              <a:rPr lang="en-US" sz="1200" b="1" dirty="0"/>
              <a:t>Slide 37: Image: http://bit.ly/2msQ06a (https://www.flickr.com/photos/governordayton/5572098001/) by Governor Mark Dayton / CC BY 2.0</a:t>
            </a:r>
          </a:p>
          <a:p>
            <a:pPr marL="461963" indent="-461963">
              <a:buNone/>
            </a:pPr>
            <a:r>
              <a:rPr lang="en-US" sz="1200" b="1" dirty="0"/>
              <a:t>Slide 40: Image: https://www.flickr.com/photos/queenslanduniversityoftechnology/11831068653/ by Queensland University of Technology (QUT) / CC BY-NC 2.0 </a:t>
            </a:r>
          </a:p>
          <a:p>
            <a:pPr marL="461963" indent="-461963">
              <a:buNone/>
            </a:pPr>
            <a:r>
              <a:rPr lang="en-US" sz="1200" b="1" dirty="0"/>
              <a:t>Slide 41: Image: https://www.flickr.com/photos/13523064@N03/7807957322/ by </a:t>
            </a:r>
            <a:r>
              <a:rPr lang="en-US" sz="1200" b="1" dirty="0" err="1"/>
              <a:t>llee_wu</a:t>
            </a:r>
            <a:r>
              <a:rPr lang="en-US" sz="1200" b="1" dirty="0"/>
              <a:t> / CC BY-ND 2.0</a:t>
            </a:r>
          </a:p>
          <a:p>
            <a:pPr marL="461963" indent="-461963">
              <a:buNone/>
            </a:pPr>
            <a:r>
              <a:rPr lang="en-US" sz="1200" b="1" dirty="0"/>
              <a:t>Slide 43: Image: https://www.flickr.com/photos/markleepower/7962282652/ by Mark Power / CC BY-NC-ND 2.0 </a:t>
            </a:r>
          </a:p>
          <a:p>
            <a:pPr marL="461963" indent="-461963">
              <a:buNone/>
            </a:pPr>
            <a:r>
              <a:rPr lang="en-US" sz="1200" b="1" dirty="0"/>
              <a:t>Slide 49: Image: https://www.flickr.com/photos/courtneymcgough/9211901056/ by Courtney McGough / CC BY-NC-ND 2.0  </a:t>
            </a:r>
          </a:p>
          <a:p>
            <a:pPr marL="461963" indent="-461963">
              <a:buNone/>
            </a:pPr>
            <a:r>
              <a:rPr lang="en-US" sz="1200" b="1" dirty="0"/>
              <a:t>Slide 50: Image: https://www.flickr.com/photos/epicfireworks/8058678846/ by Epic Fireworks / CC BY 2.0 </a:t>
            </a:r>
          </a:p>
          <a:p>
            <a:pPr marL="461963" indent="-461963">
              <a:buNone/>
            </a:pPr>
            <a:r>
              <a:rPr lang="en-US" sz="1200" b="1" dirty="0"/>
              <a:t>Slide 55: Image: https://www.flickr.com/photos/noarau/5540659743/ by Thomas </a:t>
            </a:r>
            <a:r>
              <a:rPr lang="en-US" sz="1200" b="1" dirty="0" err="1"/>
              <a:t>Rusling</a:t>
            </a:r>
            <a:r>
              <a:rPr lang="en-US" sz="1200" b="1" dirty="0"/>
              <a:t> / CC BY-NC-ND 2.0 </a:t>
            </a:r>
          </a:p>
        </p:txBody>
      </p:sp>
    </p:spTree>
    <p:extLst>
      <p:ext uri="{BB962C8B-B14F-4D97-AF65-F5344CB8AC3E}">
        <p14:creationId xmlns:p14="http://schemas.microsoft.com/office/powerpoint/2010/main" val="37717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4" name="Title 1"/>
          <p:cNvSpPr txBox="1">
            <a:spLocks/>
          </p:cNvSpPr>
          <p:nvPr/>
        </p:nvSpPr>
        <p:spPr>
          <a:xfrm>
            <a:off x="457200" y="205979"/>
            <a:ext cx="8229600" cy="724897"/>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a:solidFill>
                  <a:schemeClr val="bg1"/>
                </a:solidFill>
                <a:latin typeface="Arial" panose="020B0604020202020204" pitchFamily="34" charset="0"/>
                <a:cs typeface="Arial" panose="020B0604020202020204" pitchFamily="34" charset="0"/>
              </a:rPr>
              <a:t>Discussion &amp; Questions</a:t>
            </a:r>
          </a:p>
        </p:txBody>
      </p:sp>
    </p:spTree>
    <p:extLst>
      <p:ext uri="{BB962C8B-B14F-4D97-AF65-F5344CB8AC3E}">
        <p14:creationId xmlns:p14="http://schemas.microsoft.com/office/powerpoint/2010/main" val="256648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225739"/>
            <a:ext cx="3571995" cy="686442"/>
          </a:xfrm>
          <a:solidFill>
            <a:schemeClr val="tx1">
              <a:alpha val="65000"/>
            </a:schemeClr>
          </a:solidFill>
        </p:spPr>
        <p:txBody>
          <a:bodyPr/>
          <a:lstStyle/>
          <a:p>
            <a:r>
              <a:rPr lang="en-US" dirty="0">
                <a:solidFill>
                  <a:schemeClr val="bg1"/>
                </a:solidFill>
                <a:latin typeface="Arial" panose="020B0604020202020204" pitchFamily="34" charset="0"/>
                <a:cs typeface="Arial" panose="020B0604020202020204" pitchFamily="34" charset="0"/>
              </a:rPr>
              <a:t>Data Collection</a:t>
            </a: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972633098"/>
              </p:ext>
            </p:extLst>
          </p:nvPr>
        </p:nvGraphicFramePr>
        <p:xfrm>
          <a:off x="4362450" y="829721"/>
          <a:ext cx="4667250" cy="3264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0" y="1138157"/>
            <a:ext cx="3870251" cy="1938992"/>
          </a:xfrm>
          <a:prstGeom prst="rect">
            <a:avLst/>
          </a:prstGeom>
          <a:solidFill>
            <a:schemeClr val="tx1">
              <a:alpha val="65000"/>
            </a:schemeClr>
          </a:solidFill>
        </p:spPr>
        <p:txBody>
          <a:bodyPr wrap="square" rtlCol="0">
            <a:spAutoFit/>
          </a:bodyPr>
          <a:lstStyle/>
          <a:p>
            <a:pPr marL="285750" indent="-285750">
              <a:buFont typeface="Arial" charset="0"/>
              <a:buChar char="•"/>
            </a:pPr>
            <a:r>
              <a:rPr lang="en-US" sz="2400" b="1" dirty="0">
                <a:solidFill>
                  <a:schemeClr val="bg1"/>
                </a:solidFill>
              </a:rPr>
              <a:t>Three data sources</a:t>
            </a:r>
          </a:p>
          <a:p>
            <a:pPr marL="285750" indent="-285750">
              <a:buFont typeface="Arial" charset="0"/>
              <a:buChar char="•"/>
            </a:pPr>
            <a:r>
              <a:rPr lang="en-US" sz="2400" b="1" dirty="0">
                <a:solidFill>
                  <a:schemeClr val="bg1"/>
                </a:solidFill>
              </a:rPr>
              <a:t>Iterative process</a:t>
            </a:r>
          </a:p>
          <a:p>
            <a:pPr marL="742950" lvl="1" indent="-285750">
              <a:buFont typeface="Arial" charset="0"/>
              <a:buChar char="•"/>
            </a:pPr>
            <a:r>
              <a:rPr lang="en-US" sz="2400" b="1" dirty="0">
                <a:solidFill>
                  <a:schemeClr val="bg1"/>
                </a:solidFill>
              </a:rPr>
              <a:t>Advisory group</a:t>
            </a:r>
          </a:p>
          <a:p>
            <a:pPr marL="742950" lvl="1" indent="-285750">
              <a:buFont typeface="Arial" charset="0"/>
              <a:buChar char="•"/>
            </a:pPr>
            <a:r>
              <a:rPr lang="en-US" sz="2400" b="1" dirty="0">
                <a:solidFill>
                  <a:schemeClr val="bg1"/>
                </a:solidFill>
              </a:rPr>
              <a:t>Literature review</a:t>
            </a:r>
          </a:p>
          <a:p>
            <a:pPr marL="742950" lvl="1" indent="-285750">
              <a:buFont typeface="Arial" charset="0"/>
              <a:buChar char="•"/>
            </a:pPr>
            <a:r>
              <a:rPr lang="en-US" sz="2400" b="1" dirty="0">
                <a:solidFill>
                  <a:schemeClr val="bg1"/>
                </a:solidFill>
              </a:rPr>
              <a:t>Provost interviews</a:t>
            </a:r>
            <a:endParaRPr lang="en-US" b="1" dirty="0">
              <a:solidFill>
                <a:schemeClr val="bg1"/>
              </a:solidFill>
            </a:endParaRPr>
          </a:p>
        </p:txBody>
      </p:sp>
    </p:spTree>
    <p:extLst>
      <p:ext uri="{BB962C8B-B14F-4D97-AF65-F5344CB8AC3E}">
        <p14:creationId xmlns:p14="http://schemas.microsoft.com/office/powerpoint/2010/main" val="1905089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4695825"/>
          </a:xfrm>
          <a:prstGeom prst="rect">
            <a:avLst/>
          </a:prstGeom>
        </p:spPr>
      </p:pic>
      <p:sp>
        <p:nvSpPr>
          <p:cNvPr id="6" name="Text Placeholder 5"/>
          <p:cNvSpPr>
            <a:spLocks noGrp="1"/>
          </p:cNvSpPr>
          <p:nvPr>
            <p:ph type="body" sz="quarter" idx="11"/>
          </p:nvPr>
        </p:nvSpPr>
        <p:spPr>
          <a:xfrm>
            <a:off x="0" y="1624265"/>
            <a:ext cx="6605338" cy="2514598"/>
          </a:xfrm>
        </p:spPr>
        <p:txBody>
          <a:bodyPr/>
          <a:lstStyle/>
          <a:p>
            <a:pPr marL="0" indent="0">
              <a:buNone/>
            </a:pPr>
            <a:r>
              <a:rPr lang="en-US" sz="2400" b="1"/>
              <a:t>Literature Selection:</a:t>
            </a:r>
          </a:p>
          <a:p>
            <a:r>
              <a:rPr lang="en-US" sz="2400" b="1">
                <a:cs typeface="Arial" panose="020B0604020202020204" pitchFamily="34" charset="0"/>
              </a:rPr>
              <a:t>Indexed by LIS &amp;/or higher </a:t>
            </a:r>
            <a:r>
              <a:rPr lang="en-US" sz="2400" b="1" err="1">
                <a:cs typeface="Arial" panose="020B0604020202020204" pitchFamily="34" charset="0"/>
              </a:rPr>
              <a:t>ed</a:t>
            </a:r>
            <a:r>
              <a:rPr lang="en-US" sz="2400" b="1">
                <a:cs typeface="Arial" panose="020B0604020202020204" pitchFamily="34" charset="0"/>
              </a:rPr>
              <a:t> databases </a:t>
            </a:r>
          </a:p>
          <a:p>
            <a:r>
              <a:rPr lang="en-US" sz="2400" b="1">
                <a:cs typeface="Arial" panose="020B0604020202020204" pitchFamily="34" charset="0"/>
              </a:rPr>
              <a:t>2010-2016</a:t>
            </a:r>
          </a:p>
          <a:p>
            <a:r>
              <a:rPr lang="en-US" sz="2400" b="1">
                <a:cs typeface="Arial" panose="020B0604020202020204" pitchFamily="34" charset="0"/>
              </a:rPr>
              <a:t>Themes in 2010 </a:t>
            </a:r>
            <a:r>
              <a:rPr lang="en-US" sz="2400" b="1" i="1">
                <a:cs typeface="Arial" panose="020B0604020202020204" pitchFamily="34" charset="0"/>
              </a:rPr>
              <a:t>VAL Report</a:t>
            </a:r>
            <a:endParaRPr lang="en-US" sz="2400" b="1">
              <a:cs typeface="Arial" panose="020B0604020202020204" pitchFamily="34" charset="0"/>
            </a:endParaRPr>
          </a:p>
          <a:p>
            <a:r>
              <a:rPr lang="en-US" sz="2400" b="1">
                <a:cs typeface="Arial" panose="020B0604020202020204" pitchFamily="34" charset="0"/>
              </a:rPr>
              <a:t>Published in US</a:t>
            </a:r>
            <a:endParaRPr lang="en-US" sz="2400" b="1"/>
          </a:p>
          <a:p>
            <a:pPr marL="0" indent="0">
              <a:buNone/>
            </a:pPr>
            <a:endParaRPr lang="en-US"/>
          </a:p>
        </p:txBody>
      </p:sp>
    </p:spTree>
    <p:extLst>
      <p:ext uri="{BB962C8B-B14F-4D97-AF65-F5344CB8AC3E}">
        <p14:creationId xmlns:p14="http://schemas.microsoft.com/office/powerpoint/2010/main" val="281593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1222" b="-947"/>
          <a:stretch/>
        </p:blipFill>
        <p:spPr>
          <a:xfrm>
            <a:off x="1451610" y="294894"/>
            <a:ext cx="6240780" cy="4073652"/>
          </a:xfrm>
          <a:prstGeom prst="rect">
            <a:avLst/>
          </a:prstGeom>
          <a:ln w="38100">
            <a:solidFill>
              <a:schemeClr val="tx1"/>
            </a:solidFill>
          </a:ln>
        </p:spPr>
      </p:pic>
      <p:sp>
        <p:nvSpPr>
          <p:cNvPr id="3" name="Rectangle 2"/>
          <p:cNvSpPr/>
          <p:nvPr/>
        </p:nvSpPr>
        <p:spPr>
          <a:xfrm>
            <a:off x="1451610" y="294894"/>
            <a:ext cx="6240780" cy="54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p:nvSpPr>
        <p:spPr>
          <a:xfrm>
            <a:off x="1451610" y="4330887"/>
            <a:ext cx="6240780" cy="4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359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1388584309"/>
              </p:ext>
            </p:extLst>
          </p:nvPr>
        </p:nvGraphicFramePr>
        <p:xfrm>
          <a:off x="182880" y="184150"/>
          <a:ext cx="8727440" cy="437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867</TotalTime>
  <Words>8820</Words>
  <Application>Microsoft Office PowerPoint</Application>
  <PresentationFormat>On-screen Show (16:9)</PresentationFormat>
  <Paragraphs>569</Paragraphs>
  <Slides>58</Slides>
  <Notes>58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ＭＳ Ｐゴシック</vt:lpstr>
      <vt:lpstr>Arial</vt:lpstr>
      <vt:lpstr>Calibri</vt:lpstr>
      <vt:lpstr>Myriad Pro</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42</cp:revision>
  <cp:lastPrinted>2017-03-05T00:27:25Z</cp:lastPrinted>
  <dcterms:modified xsi:type="dcterms:W3CDTF">2018-02-16T15:15:01Z</dcterms:modified>
</cp:coreProperties>
</file>