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265" r:id="rId2"/>
    <p:sldId id="347" r:id="rId3"/>
    <p:sldId id="348" r:id="rId4"/>
    <p:sldId id="350" r:id="rId5"/>
    <p:sldId id="378" r:id="rId6"/>
    <p:sldId id="276" r:id="rId7"/>
    <p:sldId id="270" r:id="rId8"/>
    <p:sldId id="278" r:id="rId9"/>
    <p:sldId id="281" r:id="rId10"/>
    <p:sldId id="283" r:id="rId11"/>
    <p:sldId id="284" r:id="rId12"/>
    <p:sldId id="286" r:id="rId13"/>
    <p:sldId id="287" r:id="rId14"/>
    <p:sldId id="289" r:id="rId15"/>
    <p:sldId id="292" r:id="rId16"/>
    <p:sldId id="381" r:id="rId17"/>
    <p:sldId id="291" r:id="rId18"/>
    <p:sldId id="295" r:id="rId19"/>
    <p:sldId id="298" r:id="rId20"/>
    <p:sldId id="296" r:id="rId21"/>
    <p:sldId id="297" r:id="rId22"/>
    <p:sldId id="303" r:id="rId23"/>
    <p:sldId id="300" r:id="rId24"/>
    <p:sldId id="322" r:id="rId25"/>
    <p:sldId id="304" r:id="rId26"/>
    <p:sldId id="323" r:id="rId27"/>
    <p:sldId id="324" r:id="rId28"/>
    <p:sldId id="325" r:id="rId29"/>
    <p:sldId id="326" r:id="rId30"/>
    <p:sldId id="327" r:id="rId31"/>
    <p:sldId id="328" r:id="rId32"/>
    <p:sldId id="380" r:id="rId33"/>
    <p:sldId id="343" r:id="rId34"/>
    <p:sldId id="344" r:id="rId35"/>
    <p:sldId id="345" r:id="rId36"/>
    <p:sldId id="346" r:id="rId37"/>
    <p:sldId id="351" r:id="rId38"/>
    <p:sldId id="353" r:id="rId39"/>
    <p:sldId id="337" r:id="rId40"/>
    <p:sldId id="338" r:id="rId41"/>
    <p:sldId id="340" r:id="rId42"/>
    <p:sldId id="349" r:id="rId43"/>
    <p:sldId id="341" r:id="rId44"/>
    <p:sldId id="342" r:id="rId45"/>
    <p:sldId id="382" r:id="rId46"/>
    <p:sldId id="383" r:id="rId47"/>
    <p:sldId id="384" r:id="rId48"/>
    <p:sldId id="339" r:id="rId49"/>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38" autoAdjust="0"/>
    <p:restoredTop sz="89108" autoAdjust="0"/>
  </p:normalViewPr>
  <p:slideViewPr>
    <p:cSldViewPr snapToGrid="0">
      <p:cViewPr varScale="1">
        <p:scale>
          <a:sx n="131" d="100"/>
          <a:sy n="131" d="100"/>
        </p:scale>
        <p:origin x="438" y="114"/>
      </p:cViewPr>
      <p:guideLst>
        <p:guide orient="horz" pos="1692"/>
        <p:guide pos="504"/>
      </p:guideLst>
    </p:cSldViewPr>
  </p:slideViewPr>
  <p:notesTextViewPr>
    <p:cViewPr>
      <p:scale>
        <a:sx n="1" d="1"/>
        <a:sy n="1" d="1"/>
      </p:scale>
      <p:origin x="0" y="0"/>
    </p:cViewPr>
  </p:notesTextViewPr>
  <p:notesViewPr>
    <p:cSldViewPr snapToGrid="0">
      <p:cViewPr>
        <p:scale>
          <a:sx n="90" d="100"/>
          <a:sy n="90" d="100"/>
        </p:scale>
        <p:origin x="2928" y="-2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Percentage difference between themes</a:t>
            </a:r>
            <a:r>
              <a:rPr lang="en-US" sz="1400" b="1" baseline="0">
                <a:solidFill>
                  <a:schemeClr val="tx1"/>
                </a:solidFill>
                <a:latin typeface="Arial" charset="0"/>
                <a:ea typeface="Arial" charset="0"/>
                <a:cs typeface="Arial" charset="0"/>
              </a:rPr>
              <a:t> by literature type</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Coding'!$EM$2</c:f>
              <c:strCache>
                <c:ptCount val="1"/>
                <c:pt idx="0">
                  <c:v>LIS (% of 284)</c:v>
                </c:pt>
              </c:strCache>
            </c:strRef>
          </c:tx>
          <c:spPr>
            <a:solidFill>
              <a:schemeClr val="accent1"/>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Coding'!$EM$3:$EM$15</c:f>
              <c:numCache>
                <c:formatCode>0%</c:formatCode>
                <c:ptCount val="13"/>
                <c:pt idx="0">
                  <c:v>0.11619718309859201</c:v>
                </c:pt>
                <c:pt idx="1">
                  <c:v>0.140845070422535</c:v>
                </c:pt>
                <c:pt idx="2">
                  <c:v>0.26760563380281699</c:v>
                </c:pt>
                <c:pt idx="3">
                  <c:v>0.21126760563380301</c:v>
                </c:pt>
                <c:pt idx="4">
                  <c:v>0.37323943661971798</c:v>
                </c:pt>
                <c:pt idx="5">
                  <c:v>0.51760563380281699</c:v>
                </c:pt>
                <c:pt idx="6">
                  <c:v>0.53169014084507005</c:v>
                </c:pt>
                <c:pt idx="7">
                  <c:v>0.29577464788732399</c:v>
                </c:pt>
                <c:pt idx="8">
                  <c:v>0.35563380281690099</c:v>
                </c:pt>
                <c:pt idx="9">
                  <c:v>0.39436619718309801</c:v>
                </c:pt>
                <c:pt idx="10">
                  <c:v>0.46478873239436602</c:v>
                </c:pt>
                <c:pt idx="11">
                  <c:v>0.29577464788732399</c:v>
                </c:pt>
                <c:pt idx="12">
                  <c:v>0.65845070422535201</c:v>
                </c:pt>
              </c:numCache>
            </c:numRef>
          </c:val>
          <c:extLst>
            <c:ext xmlns:c16="http://schemas.microsoft.com/office/drawing/2014/chart" uri="{C3380CC4-5D6E-409C-BE32-E72D297353CC}">
              <c16:uniqueId val="{00000000-FF78-42BD-AA7F-01B7FEDD5081}"/>
            </c:ext>
          </c:extLst>
        </c:ser>
        <c:ser>
          <c:idx val="1"/>
          <c:order val="1"/>
          <c:tx>
            <c:strRef>
              <c:f>'Thematic Coding'!$EN$2</c:f>
              <c:strCache>
                <c:ptCount val="1"/>
                <c:pt idx="0">
                  <c:v>Higher ed. (% of 18)</c:v>
                </c:pt>
              </c:strCache>
            </c:strRef>
          </c:tx>
          <c:spPr>
            <a:solidFill>
              <a:schemeClr val="accent3"/>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Coding'!$EN$3:$EN$15</c:f>
              <c:numCache>
                <c:formatCode>0%</c:formatCode>
                <c:ptCount val="13"/>
                <c:pt idx="0">
                  <c:v>0</c:v>
                </c:pt>
                <c:pt idx="1">
                  <c:v>0.22222222222222199</c:v>
                </c:pt>
                <c:pt idx="2">
                  <c:v>0</c:v>
                </c:pt>
                <c:pt idx="3">
                  <c:v>0.22222222222222199</c:v>
                </c:pt>
                <c:pt idx="4">
                  <c:v>0.22222222222222199</c:v>
                </c:pt>
                <c:pt idx="5">
                  <c:v>0.27777777777777801</c:v>
                </c:pt>
                <c:pt idx="6">
                  <c:v>0.44444444444444398</c:v>
                </c:pt>
                <c:pt idx="7">
                  <c:v>0.33333333333333298</c:v>
                </c:pt>
                <c:pt idx="8">
                  <c:v>0.27777777777777801</c:v>
                </c:pt>
                <c:pt idx="9">
                  <c:v>0.33333333333333298</c:v>
                </c:pt>
                <c:pt idx="10">
                  <c:v>0.22222222222222199</c:v>
                </c:pt>
                <c:pt idx="11">
                  <c:v>0.55555555555555602</c:v>
                </c:pt>
                <c:pt idx="12">
                  <c:v>0.22222222222222199</c:v>
                </c:pt>
              </c:numCache>
            </c:numRef>
          </c:val>
          <c:extLst>
            <c:ext xmlns:c16="http://schemas.microsoft.com/office/drawing/2014/chart" uri="{C3380CC4-5D6E-409C-BE32-E72D297353CC}">
              <c16:uniqueId val="{00000001-FF78-42BD-AA7F-01B7FEDD5081}"/>
            </c:ext>
          </c:extLst>
        </c:ser>
        <c:ser>
          <c:idx val="2"/>
          <c:order val="2"/>
          <c:tx>
            <c:strRef>
              <c:f>'Thematic Coding'!$EO$2</c:f>
              <c:strCache>
                <c:ptCount val="1"/>
                <c:pt idx="0">
                  <c:v>Higher ed. and LIS (% of 52)</c:v>
                </c:pt>
              </c:strCache>
            </c:strRef>
          </c:tx>
          <c:spPr>
            <a:solidFill>
              <a:schemeClr val="accent5"/>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Coding'!$EO$3:$EO$15</c:f>
              <c:numCache>
                <c:formatCode>0%</c:formatCode>
                <c:ptCount val="13"/>
                <c:pt idx="0">
                  <c:v>0.134615384615385</c:v>
                </c:pt>
                <c:pt idx="1">
                  <c:v>0.17307692307692299</c:v>
                </c:pt>
                <c:pt idx="2">
                  <c:v>0.269230769230769</c:v>
                </c:pt>
                <c:pt idx="3">
                  <c:v>0.32692307692307698</c:v>
                </c:pt>
                <c:pt idx="4">
                  <c:v>0.42307692307692302</c:v>
                </c:pt>
                <c:pt idx="5">
                  <c:v>0.44230769230769201</c:v>
                </c:pt>
                <c:pt idx="6">
                  <c:v>0.46153846153846201</c:v>
                </c:pt>
                <c:pt idx="7">
                  <c:v>0.480769230769231</c:v>
                </c:pt>
                <c:pt idx="8">
                  <c:v>0.480769230769231</c:v>
                </c:pt>
                <c:pt idx="9">
                  <c:v>0.480769230769231</c:v>
                </c:pt>
                <c:pt idx="10">
                  <c:v>0.480769230769231</c:v>
                </c:pt>
                <c:pt idx="11">
                  <c:v>0.61538461538461497</c:v>
                </c:pt>
                <c:pt idx="12">
                  <c:v>0.88461538461538503</c:v>
                </c:pt>
              </c:numCache>
            </c:numRef>
          </c:val>
          <c:extLst>
            <c:ext xmlns:c16="http://schemas.microsoft.com/office/drawing/2014/chart" uri="{C3380CC4-5D6E-409C-BE32-E72D297353CC}">
              <c16:uniqueId val="{00000002-FF78-42BD-AA7F-01B7FEDD5081}"/>
            </c:ext>
          </c:extLst>
        </c:ser>
        <c:dLbls>
          <c:showLegendKey val="0"/>
          <c:showVal val="0"/>
          <c:showCatName val="0"/>
          <c:showSerName val="0"/>
          <c:showPercent val="0"/>
          <c:showBubbleSize val="0"/>
        </c:dLbls>
        <c:gapWidth val="182"/>
        <c:axId val="-1361911408"/>
        <c:axId val="-1361908656"/>
      </c:barChart>
      <c:catAx>
        <c:axId val="-136191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08656"/>
        <c:crosses val="autoZero"/>
        <c:auto val="1"/>
        <c:lblAlgn val="ctr"/>
        <c:lblOffset val="100"/>
        <c:noMultiLvlLbl val="0"/>
      </c:catAx>
      <c:valAx>
        <c:axId val="-1361908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1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r>
              <a:rPr lang="en-US" sz="1400" b="1">
                <a:solidFill>
                  <a:schemeClr val="tx1"/>
                </a:solidFill>
                <a:latin typeface="Arial" charset="0"/>
                <a:ea typeface="Arial" charset="0"/>
                <a:cs typeface="Arial" charset="0"/>
              </a:rPr>
              <a:t>Frequency</a:t>
            </a:r>
            <a:r>
              <a:rPr lang="en-US" sz="1400" b="1" baseline="0">
                <a:solidFill>
                  <a:schemeClr val="tx1"/>
                </a:solidFill>
                <a:latin typeface="Arial" charset="0"/>
                <a:ea typeface="Arial" charset="0"/>
                <a:cs typeface="Arial" charset="0"/>
              </a:rPr>
              <a:t> of themes coded in focus group interviews</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Coding'!$CP$18:$CP$30</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Coding'!$CQ$18:$CQ$30</c:f>
              <c:numCache>
                <c:formatCode>General</c:formatCode>
                <c:ptCount val="13"/>
                <c:pt idx="0">
                  <c:v>0</c:v>
                </c:pt>
                <c:pt idx="1">
                  <c:v>6</c:v>
                </c:pt>
                <c:pt idx="2">
                  <c:v>6</c:v>
                </c:pt>
                <c:pt idx="3">
                  <c:v>11</c:v>
                </c:pt>
                <c:pt idx="4">
                  <c:v>12</c:v>
                </c:pt>
                <c:pt idx="5">
                  <c:v>13</c:v>
                </c:pt>
                <c:pt idx="6">
                  <c:v>14</c:v>
                </c:pt>
                <c:pt idx="7">
                  <c:v>18</c:v>
                </c:pt>
                <c:pt idx="8">
                  <c:v>18</c:v>
                </c:pt>
                <c:pt idx="9">
                  <c:v>31</c:v>
                </c:pt>
                <c:pt idx="10">
                  <c:v>44</c:v>
                </c:pt>
                <c:pt idx="11">
                  <c:v>46</c:v>
                </c:pt>
                <c:pt idx="12">
                  <c:v>54</c:v>
                </c:pt>
              </c:numCache>
            </c:numRef>
          </c:val>
          <c:extLst>
            <c:ext xmlns:c16="http://schemas.microsoft.com/office/drawing/2014/chart" uri="{C3380CC4-5D6E-409C-BE32-E72D297353CC}">
              <c16:uniqueId val="{00000000-E09B-4DF3-A3C6-31522ADE4838}"/>
            </c:ext>
          </c:extLst>
        </c:ser>
        <c:dLbls>
          <c:showLegendKey val="0"/>
          <c:showVal val="0"/>
          <c:showCatName val="0"/>
          <c:showSerName val="0"/>
          <c:showPercent val="0"/>
          <c:showBubbleSize val="0"/>
        </c:dLbls>
        <c:gapWidth val="182"/>
        <c:axId val="-1364711840"/>
        <c:axId val="-1364709088"/>
      </c:barChart>
      <c:catAx>
        <c:axId val="-1364711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09088"/>
        <c:crosses val="autoZero"/>
        <c:auto val="1"/>
        <c:lblAlgn val="ctr"/>
        <c:lblOffset val="100"/>
        <c:noMultiLvlLbl val="0"/>
      </c:catAx>
      <c:valAx>
        <c:axId val="-1364709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11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chemeClr val="tx1"/>
                </a:solidFill>
                <a:latin typeface="Arial" charset="0"/>
                <a:ea typeface="Arial" charset="0"/>
                <a:cs typeface="Arial" charset="0"/>
              </a:rPr>
              <a:t>Frequency of themes coded in provost interviews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Coding'!$CO$37:$CO$49</c:f>
              <c:strCache>
                <c:ptCount val="13"/>
                <c:pt idx="0">
                  <c:v>Accreditation</c:v>
                </c:pt>
                <c:pt idx="1">
                  <c:v>Teaching support</c:v>
                </c:pt>
                <c:pt idx="2">
                  <c:v>Provision of tech</c:v>
                </c:pt>
                <c:pt idx="3">
                  <c:v>Inclusivity/Diversity</c:v>
                </c:pt>
                <c:pt idx="4">
                  <c:v>Research support</c:v>
                </c:pt>
                <c:pt idx="5">
                  <c:v>Success in college</c:v>
                </c:pt>
                <c:pt idx="6">
                  <c:v>Collection</c:v>
                </c:pt>
                <c:pt idx="7">
                  <c:v>Space</c:v>
                </c:pt>
                <c:pt idx="8">
                  <c:v>Service</c:v>
                </c:pt>
                <c:pt idx="9">
                  <c:v>Collaboration</c:v>
                </c:pt>
                <c:pt idx="10">
                  <c:v>Learning in college</c:v>
                </c:pt>
                <c:pt idx="11">
                  <c:v>Institutional planning</c:v>
                </c:pt>
                <c:pt idx="12">
                  <c:v>Communication</c:v>
                </c:pt>
              </c:strCache>
            </c:strRef>
          </c:cat>
          <c:val>
            <c:numRef>
              <c:f>'Thematic Coding'!$CP$37:$CP$49</c:f>
              <c:numCache>
                <c:formatCode>0</c:formatCode>
                <c:ptCount val="13"/>
                <c:pt idx="0">
                  <c:v>18</c:v>
                </c:pt>
                <c:pt idx="1">
                  <c:v>38</c:v>
                </c:pt>
                <c:pt idx="2">
                  <c:v>44</c:v>
                </c:pt>
                <c:pt idx="3">
                  <c:v>47</c:v>
                </c:pt>
                <c:pt idx="4">
                  <c:v>57</c:v>
                </c:pt>
                <c:pt idx="5">
                  <c:v>61</c:v>
                </c:pt>
                <c:pt idx="6">
                  <c:v>63</c:v>
                </c:pt>
                <c:pt idx="7">
                  <c:v>105</c:v>
                </c:pt>
                <c:pt idx="8">
                  <c:v>112</c:v>
                </c:pt>
                <c:pt idx="9">
                  <c:v>117</c:v>
                </c:pt>
                <c:pt idx="10">
                  <c:v>129</c:v>
                </c:pt>
                <c:pt idx="11">
                  <c:v>159</c:v>
                </c:pt>
                <c:pt idx="12">
                  <c:v>199</c:v>
                </c:pt>
              </c:numCache>
            </c:numRef>
          </c:val>
          <c:extLst>
            <c:ext xmlns:c16="http://schemas.microsoft.com/office/drawing/2014/chart" uri="{C3380CC4-5D6E-409C-BE32-E72D297353CC}">
              <c16:uniqueId val="{00000000-5780-4253-8E9F-4E85F21F0F50}"/>
            </c:ext>
          </c:extLst>
        </c:ser>
        <c:dLbls>
          <c:showLegendKey val="0"/>
          <c:showVal val="0"/>
          <c:showCatName val="0"/>
          <c:showSerName val="0"/>
          <c:showPercent val="0"/>
          <c:showBubbleSize val="0"/>
        </c:dLbls>
        <c:gapWidth val="182"/>
        <c:axId val="-1361827984"/>
        <c:axId val="-1361825232"/>
      </c:barChart>
      <c:catAx>
        <c:axId val="-1361827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5232"/>
        <c:crosses val="autoZero"/>
        <c:auto val="1"/>
        <c:lblAlgn val="ctr"/>
        <c:lblOffset val="100"/>
        <c:noMultiLvlLbl val="0"/>
      </c:catAx>
      <c:valAx>
        <c:axId val="-13618252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7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solidFill>
                  <a:schemeClr val="tx1"/>
                </a:solidFill>
                <a:effectLst/>
                <a:latin typeface="Arial" charset="0"/>
                <a:ea typeface="Arial" charset="0"/>
                <a:cs typeface="Arial" charset="0"/>
              </a:rPr>
              <a:t>Proportion of themes coded in advisory group vs. provost interviews</a:t>
            </a:r>
            <a:endParaRPr lang="en-US" sz="1400">
              <a:solidFill>
                <a:schemeClr val="tx1"/>
              </a:solidFill>
              <a:effectLst/>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Coding'!$CK$36</c:f>
              <c:strCache>
                <c:ptCount val="1"/>
                <c:pt idx="0">
                  <c:v>Provost</c:v>
                </c:pt>
              </c:strCache>
            </c:strRef>
          </c:tx>
          <c:spPr>
            <a:solidFill>
              <a:schemeClr val="accent1"/>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Coding'!$CK$37:$CK$49</c:f>
              <c:numCache>
                <c:formatCode>0%</c:formatCode>
                <c:ptCount val="13"/>
                <c:pt idx="0">
                  <c:v>1.5665796344647501E-2</c:v>
                </c:pt>
                <c:pt idx="1">
                  <c:v>4.0905134899913001E-2</c:v>
                </c:pt>
                <c:pt idx="2">
                  <c:v>5.30896431679721E-2</c:v>
                </c:pt>
                <c:pt idx="3">
                  <c:v>9.1383812010443793E-2</c:v>
                </c:pt>
                <c:pt idx="4">
                  <c:v>0.11227154046997399</c:v>
                </c:pt>
                <c:pt idx="5">
                  <c:v>3.3072236727589202E-2</c:v>
                </c:pt>
                <c:pt idx="6">
                  <c:v>5.4830287206266301E-2</c:v>
                </c:pt>
                <c:pt idx="7">
                  <c:v>3.82941688424717E-2</c:v>
                </c:pt>
                <c:pt idx="8">
                  <c:v>4.9608355091383803E-2</c:v>
                </c:pt>
                <c:pt idx="9">
                  <c:v>0.138381201044386</c:v>
                </c:pt>
                <c:pt idx="10">
                  <c:v>9.7476066144473406E-2</c:v>
                </c:pt>
                <c:pt idx="11">
                  <c:v>0.101827676240209</c:v>
                </c:pt>
                <c:pt idx="12">
                  <c:v>0.17319408181026999</c:v>
                </c:pt>
              </c:numCache>
            </c:numRef>
          </c:val>
          <c:extLst>
            <c:ext xmlns:c16="http://schemas.microsoft.com/office/drawing/2014/chart" uri="{C3380CC4-5D6E-409C-BE32-E72D297353CC}">
              <c16:uniqueId val="{00000000-6071-4EB1-8C3B-E9828AD717E2}"/>
            </c:ext>
          </c:extLst>
        </c:ser>
        <c:ser>
          <c:idx val="1"/>
          <c:order val="1"/>
          <c:tx>
            <c:strRef>
              <c:f>'Thematic Coding'!$CL$36</c:f>
              <c:strCache>
                <c:ptCount val="1"/>
                <c:pt idx="0">
                  <c:v>Advisory Group</c:v>
                </c:pt>
              </c:strCache>
            </c:strRef>
          </c:tx>
          <c:spPr>
            <a:solidFill>
              <a:schemeClr val="accent2"/>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Coding'!$CL$37:$CL$49</c:f>
              <c:numCache>
                <c:formatCode>0%</c:formatCode>
                <c:ptCount val="13"/>
                <c:pt idx="0">
                  <c:v>0</c:v>
                </c:pt>
                <c:pt idx="1">
                  <c:v>2.1978021978022001E-2</c:v>
                </c:pt>
                <c:pt idx="2">
                  <c:v>2.1978021978022001E-2</c:v>
                </c:pt>
                <c:pt idx="3">
                  <c:v>4.0293040293040303E-2</c:v>
                </c:pt>
                <c:pt idx="4">
                  <c:v>4.3956043956044001E-2</c:v>
                </c:pt>
                <c:pt idx="5">
                  <c:v>4.7619047619047603E-2</c:v>
                </c:pt>
                <c:pt idx="6">
                  <c:v>5.1282051282051301E-2</c:v>
                </c:pt>
                <c:pt idx="7">
                  <c:v>6.5934065934065894E-2</c:v>
                </c:pt>
                <c:pt idx="8">
                  <c:v>6.5934065934065894E-2</c:v>
                </c:pt>
                <c:pt idx="9">
                  <c:v>0.113553113553114</c:v>
                </c:pt>
                <c:pt idx="10">
                  <c:v>0.16117216117216099</c:v>
                </c:pt>
                <c:pt idx="11">
                  <c:v>0.16849816849816801</c:v>
                </c:pt>
                <c:pt idx="12">
                  <c:v>0.19780219780219799</c:v>
                </c:pt>
              </c:numCache>
            </c:numRef>
          </c:val>
          <c:extLst>
            <c:ext xmlns:c16="http://schemas.microsoft.com/office/drawing/2014/chart" uri="{C3380CC4-5D6E-409C-BE32-E72D297353CC}">
              <c16:uniqueId val="{00000001-6071-4EB1-8C3B-E9828AD717E2}"/>
            </c:ext>
          </c:extLst>
        </c:ser>
        <c:dLbls>
          <c:showLegendKey val="0"/>
          <c:showVal val="0"/>
          <c:showCatName val="0"/>
          <c:showSerName val="0"/>
          <c:showPercent val="0"/>
          <c:showBubbleSize val="0"/>
        </c:dLbls>
        <c:gapWidth val="182"/>
        <c:axId val="-1362873296"/>
        <c:axId val="-1362870976"/>
      </c:barChart>
      <c:catAx>
        <c:axId val="-136287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2870976"/>
        <c:crosses val="autoZero"/>
        <c:auto val="1"/>
        <c:lblAlgn val="ctr"/>
        <c:lblOffset val="100"/>
        <c:noMultiLvlLbl val="0"/>
      </c:catAx>
      <c:valAx>
        <c:axId val="-13628709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2873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7934D-D520-4053-9A20-2C54DBDAAF34}" type="doc">
      <dgm:prSet loTypeId="urn:microsoft.com/office/officeart/2005/8/layout/cycle8" loCatId="cycle" qsTypeId="urn:microsoft.com/office/officeart/2005/8/quickstyle/simple1" qsCatId="simple" csTypeId="urn:microsoft.com/office/officeart/2005/8/colors/accent1_2" csCatId="accent1" phldr="1"/>
      <dgm:spPr/>
    </dgm:pt>
    <dgm:pt modelId="{04D7F0E2-2001-4CAA-993B-BEA0BD470B02}">
      <dgm:prSet phldrT="[Text]" custT="1"/>
      <dgm:spPr/>
      <dgm:t>
        <a:bodyPr/>
        <a:lstStyle/>
        <a:p>
          <a:r>
            <a:rPr lang="en-US" sz="1800" b="1" dirty="0">
              <a:latin typeface="Arial" panose="020B0604020202020204" pitchFamily="34" charset="0"/>
              <a:cs typeface="Arial" panose="020B0604020202020204" pitchFamily="34" charset="0"/>
            </a:rPr>
            <a:t>Individual Interviews with Provosts</a:t>
          </a:r>
        </a:p>
      </dgm:t>
    </dgm:pt>
    <dgm:pt modelId="{5C928EF3-90C2-4753-B070-60443167C4E4}" type="parTrans" cxnId="{B199D29B-E395-4F3F-9725-F28AB2F2F3EC}">
      <dgm:prSet/>
      <dgm:spPr/>
      <dgm:t>
        <a:bodyPr/>
        <a:lstStyle/>
        <a:p>
          <a:endParaRPr lang="en-US"/>
        </a:p>
      </dgm:t>
    </dgm:pt>
    <dgm:pt modelId="{FAB0F24E-70CB-45BD-BEDF-4498558A14C0}" type="sibTrans" cxnId="{B199D29B-E395-4F3F-9725-F28AB2F2F3EC}">
      <dgm:prSet/>
      <dgm:spPr/>
      <dgm:t>
        <a:bodyPr/>
        <a:lstStyle/>
        <a:p>
          <a:endParaRPr lang="en-US"/>
        </a:p>
      </dgm:t>
    </dgm:pt>
    <dgm:pt modelId="{8F3C09B1-1DC8-43BC-9BB9-7DE2F26C89C5}">
      <dgm:prSet phldrT="[Text]" custT="1"/>
      <dgm:spPr/>
      <dgm:t>
        <a:bodyPr/>
        <a:lstStyle/>
        <a:p>
          <a:r>
            <a:rPr lang="en-US" sz="1800" b="1" dirty="0">
              <a:latin typeface="Arial" panose="020B0604020202020204" pitchFamily="34" charset="0"/>
              <a:cs typeface="Arial" panose="020B0604020202020204" pitchFamily="34" charset="0"/>
            </a:rPr>
            <a:t>Selected Literature</a:t>
          </a:r>
        </a:p>
      </dgm:t>
    </dgm:pt>
    <dgm:pt modelId="{F51357EC-9B96-414A-8142-6787F6CE21A6}" type="parTrans" cxnId="{930F7A42-E287-4517-BE52-C84481181073}">
      <dgm:prSet/>
      <dgm:spPr/>
      <dgm:t>
        <a:bodyPr/>
        <a:lstStyle/>
        <a:p>
          <a:endParaRPr lang="en-US"/>
        </a:p>
      </dgm:t>
    </dgm:pt>
    <dgm:pt modelId="{76FCE04A-B292-4E2A-BBD9-889CBB6FE80B}" type="sibTrans" cxnId="{930F7A42-E287-4517-BE52-C84481181073}">
      <dgm:prSet/>
      <dgm:spPr/>
      <dgm:t>
        <a:bodyPr/>
        <a:lstStyle/>
        <a:p>
          <a:endParaRPr lang="en-US"/>
        </a:p>
      </dgm:t>
    </dgm:pt>
    <dgm:pt modelId="{A089EEC0-3EFB-48B0-8D4B-C15BB9AC9DAE}">
      <dgm:prSet phldrT="[Text]" custT="1"/>
      <dgm:spPr/>
      <dgm:t>
        <a:bodyPr/>
        <a:lstStyle/>
        <a:p>
          <a:pPr algn="ctr"/>
          <a:r>
            <a:rPr lang="en-US" sz="1400" b="1" dirty="0">
              <a:latin typeface="Arial" panose="020B0604020202020204" pitchFamily="34" charset="0"/>
              <a:cs typeface="Arial" panose="020B0604020202020204" pitchFamily="34" charset="0"/>
            </a:rPr>
            <a:t>Focus Group Interview &amp;  Feedback from Advisory Group</a:t>
          </a:r>
        </a:p>
      </dgm:t>
    </dgm:pt>
    <dgm:pt modelId="{B09054D2-8667-4CF5-A0F2-95183C256BA7}" type="sibTrans" cxnId="{86BA4E3D-CF2A-470D-9678-81E908B60FA0}">
      <dgm:prSet/>
      <dgm:spPr/>
      <dgm:t>
        <a:bodyPr/>
        <a:lstStyle/>
        <a:p>
          <a:endParaRPr lang="en-US"/>
        </a:p>
      </dgm:t>
    </dgm:pt>
    <dgm:pt modelId="{B378B854-1459-4395-A5DF-D09D486AB56C}" type="parTrans" cxnId="{86BA4E3D-CF2A-470D-9678-81E908B60FA0}">
      <dgm:prSet/>
      <dgm:spPr/>
      <dgm:t>
        <a:bodyPr/>
        <a:lstStyle/>
        <a:p>
          <a:endParaRPr lang="en-US"/>
        </a:p>
      </dgm:t>
    </dgm:pt>
    <dgm:pt modelId="{8E27B47C-135E-4841-A1F1-1868EABBAD8E}" type="pres">
      <dgm:prSet presAssocID="{5977934D-D520-4053-9A20-2C54DBDAAF34}" presName="compositeShape" presStyleCnt="0">
        <dgm:presLayoutVars>
          <dgm:chMax val="7"/>
          <dgm:dir/>
          <dgm:resizeHandles val="exact"/>
        </dgm:presLayoutVars>
      </dgm:prSet>
      <dgm:spPr/>
    </dgm:pt>
    <dgm:pt modelId="{FAFB8CE7-F900-40CE-B462-CABD27D56D63}" type="pres">
      <dgm:prSet presAssocID="{5977934D-D520-4053-9A20-2C54DBDAAF34}" presName="wedge1" presStyleLbl="node1" presStyleIdx="0" presStyleCnt="3" custScaleX="121000" custScaleY="121000"/>
      <dgm:spPr/>
    </dgm:pt>
    <dgm:pt modelId="{F1986FB3-EE69-41E7-950F-B384FB5CF483}" type="pres">
      <dgm:prSet presAssocID="{5977934D-D520-4053-9A20-2C54DBDAAF34}" presName="dummy1a" presStyleCnt="0"/>
      <dgm:spPr/>
    </dgm:pt>
    <dgm:pt modelId="{8FCF574E-9118-41E8-9812-CECCE1011A48}" type="pres">
      <dgm:prSet presAssocID="{5977934D-D520-4053-9A20-2C54DBDAAF34}" presName="dummy1b" presStyleCnt="0"/>
      <dgm:spPr/>
    </dgm:pt>
    <dgm:pt modelId="{3060AE12-10CC-472A-8EA2-8BEB3A5DB0A8}" type="pres">
      <dgm:prSet presAssocID="{5977934D-D520-4053-9A20-2C54DBDAAF34}" presName="wedge1Tx" presStyleLbl="node1" presStyleIdx="0" presStyleCnt="3">
        <dgm:presLayoutVars>
          <dgm:chMax val="0"/>
          <dgm:chPref val="0"/>
          <dgm:bulletEnabled val="1"/>
        </dgm:presLayoutVars>
      </dgm:prSet>
      <dgm:spPr/>
    </dgm:pt>
    <dgm:pt modelId="{EE3EDD50-9796-4387-A98C-D44DD96E82D3}" type="pres">
      <dgm:prSet presAssocID="{5977934D-D520-4053-9A20-2C54DBDAAF34}" presName="wedge2" presStyleLbl="node1" presStyleIdx="1" presStyleCnt="3" custScaleX="121000" custScaleY="121000"/>
      <dgm:spPr/>
    </dgm:pt>
    <dgm:pt modelId="{4443E44E-32E2-48F6-8043-7A964F95C1B5}" type="pres">
      <dgm:prSet presAssocID="{5977934D-D520-4053-9A20-2C54DBDAAF34}" presName="dummy2a" presStyleCnt="0"/>
      <dgm:spPr/>
    </dgm:pt>
    <dgm:pt modelId="{00E48F1A-FECC-4BC0-8549-3D0D722CD614}" type="pres">
      <dgm:prSet presAssocID="{5977934D-D520-4053-9A20-2C54DBDAAF34}" presName="dummy2b" presStyleCnt="0"/>
      <dgm:spPr/>
    </dgm:pt>
    <dgm:pt modelId="{E2901142-D2E9-4BEA-AE86-FB48FEF20C67}" type="pres">
      <dgm:prSet presAssocID="{5977934D-D520-4053-9A20-2C54DBDAAF34}" presName="wedge2Tx" presStyleLbl="node1" presStyleIdx="1" presStyleCnt="3">
        <dgm:presLayoutVars>
          <dgm:chMax val="0"/>
          <dgm:chPref val="0"/>
          <dgm:bulletEnabled val="1"/>
        </dgm:presLayoutVars>
      </dgm:prSet>
      <dgm:spPr/>
    </dgm:pt>
    <dgm:pt modelId="{45B0B261-0838-499E-912F-D02AA76F1A0E}" type="pres">
      <dgm:prSet presAssocID="{5977934D-D520-4053-9A20-2C54DBDAAF34}" presName="wedge3" presStyleLbl="node1" presStyleIdx="2" presStyleCnt="3" custScaleX="126948" custScaleY="122587"/>
      <dgm:spPr/>
    </dgm:pt>
    <dgm:pt modelId="{585736D8-951F-4BD2-9F32-55930FF8A662}" type="pres">
      <dgm:prSet presAssocID="{5977934D-D520-4053-9A20-2C54DBDAAF34}" presName="dummy3a" presStyleCnt="0"/>
      <dgm:spPr/>
    </dgm:pt>
    <dgm:pt modelId="{643F4283-D55D-4E93-937C-192354C238E5}" type="pres">
      <dgm:prSet presAssocID="{5977934D-D520-4053-9A20-2C54DBDAAF34}" presName="dummy3b" presStyleCnt="0"/>
      <dgm:spPr/>
    </dgm:pt>
    <dgm:pt modelId="{2471FD35-F702-482C-91BC-063707E6EFD8}" type="pres">
      <dgm:prSet presAssocID="{5977934D-D520-4053-9A20-2C54DBDAAF34}" presName="wedge3Tx" presStyleLbl="node1" presStyleIdx="2" presStyleCnt="3">
        <dgm:presLayoutVars>
          <dgm:chMax val="0"/>
          <dgm:chPref val="0"/>
          <dgm:bulletEnabled val="1"/>
        </dgm:presLayoutVars>
      </dgm:prSet>
      <dgm:spPr/>
    </dgm:pt>
    <dgm:pt modelId="{3DEFC297-BF37-4939-BB0D-9DF545AC8BFF}" type="pres">
      <dgm:prSet presAssocID="{B09054D2-8667-4CF5-A0F2-95183C256BA7}" presName="arrowWedge1" presStyleLbl="fgSibTrans2D1" presStyleIdx="0" presStyleCnt="3" custScaleX="121000" custScaleY="121000" custLinFactNeighborX="927" custLinFactNeighborY="618"/>
      <dgm:spPr/>
    </dgm:pt>
    <dgm:pt modelId="{4713C6B7-06E5-41AF-AD6A-743C6504EDD3}" type="pres">
      <dgm:prSet presAssocID="{FAB0F24E-70CB-45BD-BEDF-4498558A14C0}" presName="arrowWedge2" presStyleLbl="fgSibTrans2D1" presStyleIdx="1" presStyleCnt="3" custScaleX="121000" custScaleY="121000"/>
      <dgm:spPr/>
    </dgm:pt>
    <dgm:pt modelId="{592B14E0-2244-4C4A-8311-82CF55A8A3AE}" type="pres">
      <dgm:prSet presAssocID="{76FCE04A-B292-4E2A-BBD9-889CBB6FE80B}" presName="arrowWedge3" presStyleLbl="fgSibTrans2D1" presStyleIdx="2" presStyleCnt="3" custScaleX="121000" custScaleY="121000"/>
      <dgm:spPr/>
    </dgm:pt>
  </dgm:ptLst>
  <dgm:cxnLst>
    <dgm:cxn modelId="{391D0635-E5E6-7140-8980-0DE585E63E32}" type="presOf" srcId="{5977934D-D520-4053-9A20-2C54DBDAAF34}" destId="{8E27B47C-135E-4841-A1F1-1868EABBAD8E}" srcOrd="0" destOrd="0" presId="urn:microsoft.com/office/officeart/2005/8/layout/cycle8"/>
    <dgm:cxn modelId="{86BA4E3D-CF2A-470D-9678-81E908B60FA0}" srcId="{5977934D-D520-4053-9A20-2C54DBDAAF34}" destId="{A089EEC0-3EFB-48B0-8D4B-C15BB9AC9DAE}" srcOrd="0" destOrd="0" parTransId="{B378B854-1459-4395-A5DF-D09D486AB56C}" sibTransId="{B09054D2-8667-4CF5-A0F2-95183C256BA7}"/>
    <dgm:cxn modelId="{B386525E-F4BB-2242-82F3-A1A89B8DFB15}" type="presOf" srcId="{A089EEC0-3EFB-48B0-8D4B-C15BB9AC9DAE}" destId="{FAFB8CE7-F900-40CE-B462-CABD27D56D63}" srcOrd="0" destOrd="0" presId="urn:microsoft.com/office/officeart/2005/8/layout/cycle8"/>
    <dgm:cxn modelId="{930F7A42-E287-4517-BE52-C84481181073}" srcId="{5977934D-D520-4053-9A20-2C54DBDAAF34}" destId="{8F3C09B1-1DC8-43BC-9BB9-7DE2F26C89C5}" srcOrd="2" destOrd="0" parTransId="{F51357EC-9B96-414A-8142-6787F6CE21A6}" sibTransId="{76FCE04A-B292-4E2A-BBD9-889CBB6FE80B}"/>
    <dgm:cxn modelId="{A2147090-7660-CA40-A789-B4D24B63040D}" type="presOf" srcId="{04D7F0E2-2001-4CAA-993B-BEA0BD470B02}" destId="{E2901142-D2E9-4BEA-AE86-FB48FEF20C67}" srcOrd="1" destOrd="0" presId="urn:microsoft.com/office/officeart/2005/8/layout/cycle8"/>
    <dgm:cxn modelId="{B199D29B-E395-4F3F-9725-F28AB2F2F3EC}" srcId="{5977934D-D520-4053-9A20-2C54DBDAAF34}" destId="{04D7F0E2-2001-4CAA-993B-BEA0BD470B02}" srcOrd="1" destOrd="0" parTransId="{5C928EF3-90C2-4753-B070-60443167C4E4}" sibTransId="{FAB0F24E-70CB-45BD-BEDF-4498558A14C0}"/>
    <dgm:cxn modelId="{8235CEB8-E559-2145-A769-F08050EB1C54}" type="presOf" srcId="{8F3C09B1-1DC8-43BC-9BB9-7DE2F26C89C5}" destId="{2471FD35-F702-482C-91BC-063707E6EFD8}" srcOrd="1" destOrd="0" presId="urn:microsoft.com/office/officeart/2005/8/layout/cycle8"/>
    <dgm:cxn modelId="{4DE7FBC0-0823-214B-B4F6-C46A3D3070B0}" type="presOf" srcId="{A089EEC0-3EFB-48B0-8D4B-C15BB9AC9DAE}" destId="{3060AE12-10CC-472A-8EA2-8BEB3A5DB0A8}" srcOrd="1" destOrd="0" presId="urn:microsoft.com/office/officeart/2005/8/layout/cycle8"/>
    <dgm:cxn modelId="{6B5055D2-45E9-5C42-8A21-06FFBA2D370B}" type="presOf" srcId="{8F3C09B1-1DC8-43BC-9BB9-7DE2F26C89C5}" destId="{45B0B261-0838-499E-912F-D02AA76F1A0E}" srcOrd="0" destOrd="0" presId="urn:microsoft.com/office/officeart/2005/8/layout/cycle8"/>
    <dgm:cxn modelId="{EFEDE3D6-E5D0-114C-8CBC-BE509EDD0011}" type="presOf" srcId="{04D7F0E2-2001-4CAA-993B-BEA0BD470B02}" destId="{EE3EDD50-9796-4387-A98C-D44DD96E82D3}" srcOrd="0" destOrd="0" presId="urn:microsoft.com/office/officeart/2005/8/layout/cycle8"/>
    <dgm:cxn modelId="{A1CEB31B-6D02-FA49-BF0A-FAEF5C9A513C}" type="presParOf" srcId="{8E27B47C-135E-4841-A1F1-1868EABBAD8E}" destId="{FAFB8CE7-F900-40CE-B462-CABD27D56D63}" srcOrd="0" destOrd="0" presId="urn:microsoft.com/office/officeart/2005/8/layout/cycle8"/>
    <dgm:cxn modelId="{24356A2F-2FC3-8342-874C-07AF5E711308}" type="presParOf" srcId="{8E27B47C-135E-4841-A1F1-1868EABBAD8E}" destId="{F1986FB3-EE69-41E7-950F-B384FB5CF483}" srcOrd="1" destOrd="0" presId="urn:microsoft.com/office/officeart/2005/8/layout/cycle8"/>
    <dgm:cxn modelId="{FED2F387-DF4D-3D44-AACB-54EA086C316B}" type="presParOf" srcId="{8E27B47C-135E-4841-A1F1-1868EABBAD8E}" destId="{8FCF574E-9118-41E8-9812-CECCE1011A48}" srcOrd="2" destOrd="0" presId="urn:microsoft.com/office/officeart/2005/8/layout/cycle8"/>
    <dgm:cxn modelId="{A2BF5AA2-B87A-1B4E-8DC5-07DEE36E16C9}" type="presParOf" srcId="{8E27B47C-135E-4841-A1F1-1868EABBAD8E}" destId="{3060AE12-10CC-472A-8EA2-8BEB3A5DB0A8}" srcOrd="3" destOrd="0" presId="urn:microsoft.com/office/officeart/2005/8/layout/cycle8"/>
    <dgm:cxn modelId="{2AA394DF-7FB3-3645-B3FB-EE031BA70A62}" type="presParOf" srcId="{8E27B47C-135E-4841-A1F1-1868EABBAD8E}" destId="{EE3EDD50-9796-4387-A98C-D44DD96E82D3}" srcOrd="4" destOrd="0" presId="urn:microsoft.com/office/officeart/2005/8/layout/cycle8"/>
    <dgm:cxn modelId="{80D70326-3AA2-C44C-A9D9-030A05B33326}" type="presParOf" srcId="{8E27B47C-135E-4841-A1F1-1868EABBAD8E}" destId="{4443E44E-32E2-48F6-8043-7A964F95C1B5}" srcOrd="5" destOrd="0" presId="urn:microsoft.com/office/officeart/2005/8/layout/cycle8"/>
    <dgm:cxn modelId="{056CC5A7-6AB3-4146-BDE2-7BFA52AD1BFA}" type="presParOf" srcId="{8E27B47C-135E-4841-A1F1-1868EABBAD8E}" destId="{00E48F1A-FECC-4BC0-8549-3D0D722CD614}" srcOrd="6" destOrd="0" presId="urn:microsoft.com/office/officeart/2005/8/layout/cycle8"/>
    <dgm:cxn modelId="{5FFB570B-5D3F-024D-9D9B-64EC4612F1B4}" type="presParOf" srcId="{8E27B47C-135E-4841-A1F1-1868EABBAD8E}" destId="{E2901142-D2E9-4BEA-AE86-FB48FEF20C67}" srcOrd="7" destOrd="0" presId="urn:microsoft.com/office/officeart/2005/8/layout/cycle8"/>
    <dgm:cxn modelId="{2157D5CB-CCA0-434F-9B45-99E78126D810}" type="presParOf" srcId="{8E27B47C-135E-4841-A1F1-1868EABBAD8E}" destId="{45B0B261-0838-499E-912F-D02AA76F1A0E}" srcOrd="8" destOrd="0" presId="urn:microsoft.com/office/officeart/2005/8/layout/cycle8"/>
    <dgm:cxn modelId="{481AD034-65F3-1E44-B4ED-F61171E1FABD}" type="presParOf" srcId="{8E27B47C-135E-4841-A1F1-1868EABBAD8E}" destId="{585736D8-951F-4BD2-9F32-55930FF8A662}" srcOrd="9" destOrd="0" presId="urn:microsoft.com/office/officeart/2005/8/layout/cycle8"/>
    <dgm:cxn modelId="{21447F82-DDE8-9348-B46C-570E4EABFEE7}" type="presParOf" srcId="{8E27B47C-135E-4841-A1F1-1868EABBAD8E}" destId="{643F4283-D55D-4E93-937C-192354C238E5}" srcOrd="10" destOrd="0" presId="urn:microsoft.com/office/officeart/2005/8/layout/cycle8"/>
    <dgm:cxn modelId="{B40DA41B-2290-7D40-AA5D-BFED6288FC2F}" type="presParOf" srcId="{8E27B47C-135E-4841-A1F1-1868EABBAD8E}" destId="{2471FD35-F702-482C-91BC-063707E6EFD8}" srcOrd="11" destOrd="0" presId="urn:microsoft.com/office/officeart/2005/8/layout/cycle8"/>
    <dgm:cxn modelId="{53B5F5E2-0D51-C447-8A6F-7476CB8A1F86}" type="presParOf" srcId="{8E27B47C-135E-4841-A1F1-1868EABBAD8E}" destId="{3DEFC297-BF37-4939-BB0D-9DF545AC8BFF}" srcOrd="12" destOrd="0" presId="urn:microsoft.com/office/officeart/2005/8/layout/cycle8"/>
    <dgm:cxn modelId="{4862CD90-D9B3-0846-A9B5-7B26880EF69C}" type="presParOf" srcId="{8E27B47C-135E-4841-A1F1-1868EABBAD8E}" destId="{4713C6B7-06E5-41AF-AD6A-743C6504EDD3}" srcOrd="13" destOrd="0" presId="urn:microsoft.com/office/officeart/2005/8/layout/cycle8"/>
    <dgm:cxn modelId="{A8DC07F5-EE3B-4547-9183-C92DCFA9FCBF}" type="presParOf" srcId="{8E27B47C-135E-4841-A1F1-1868EABBAD8E}" destId="{592B14E0-2244-4C4A-8311-82CF55A8A3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8CE7-F900-40CE-B462-CABD27D56D63}">
      <dsp:nvSpPr>
        <dsp:cNvPr id="0" name=""/>
        <dsp:cNvSpPr/>
      </dsp:nvSpPr>
      <dsp:spPr>
        <a:xfrm>
          <a:off x="771885" y="-64855"/>
          <a:ext cx="3317978" cy="331797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Focus Group Interview &amp;  Feedback from Advisory Group</a:t>
          </a:r>
        </a:p>
      </dsp:txBody>
      <dsp:txXfrm>
        <a:off x="2520539" y="638239"/>
        <a:ext cx="1184992" cy="987493"/>
      </dsp:txXfrm>
    </dsp:sp>
    <dsp:sp modelId="{EE3EDD50-9796-4387-A98C-D44DD96E82D3}">
      <dsp:nvSpPr>
        <dsp:cNvPr id="0" name=""/>
        <dsp:cNvSpPr/>
      </dsp:nvSpPr>
      <dsp:spPr>
        <a:xfrm>
          <a:off x="715411" y="33077"/>
          <a:ext cx="3317978" cy="331797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Individual Interviews with Provosts</a:t>
          </a:r>
        </a:p>
      </dsp:txBody>
      <dsp:txXfrm>
        <a:off x="1505406" y="2185813"/>
        <a:ext cx="1777488" cy="868994"/>
      </dsp:txXfrm>
    </dsp:sp>
    <dsp:sp modelId="{45B0B261-0838-499E-912F-D02AA76F1A0E}">
      <dsp:nvSpPr>
        <dsp:cNvPr id="0" name=""/>
        <dsp:cNvSpPr/>
      </dsp:nvSpPr>
      <dsp:spPr>
        <a:xfrm>
          <a:off x="577385" y="-86614"/>
          <a:ext cx="3481080" cy="3361496"/>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Selected Literature</a:t>
          </a:r>
        </a:p>
      </dsp:txBody>
      <dsp:txXfrm>
        <a:off x="980610" y="625702"/>
        <a:ext cx="1243243" cy="1000445"/>
      </dsp:txXfrm>
    </dsp:sp>
    <dsp:sp modelId="{3DEFC297-BF37-4939-BB0D-9DF545AC8BFF}">
      <dsp:nvSpPr>
        <dsp:cNvPr id="0" name=""/>
        <dsp:cNvSpPr/>
      </dsp:nvSpPr>
      <dsp:spPr>
        <a:xfrm>
          <a:off x="590706" y="-255783"/>
          <a:ext cx="3728776" cy="372877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3C6B7-06E5-41AF-AD6A-743C6504EDD3}">
      <dsp:nvSpPr>
        <dsp:cNvPr id="0" name=""/>
        <dsp:cNvSpPr/>
      </dsp:nvSpPr>
      <dsp:spPr>
        <a:xfrm>
          <a:off x="505438" y="-177068"/>
          <a:ext cx="3728776" cy="372877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B14E0-2244-4C4A-8311-82CF55A8A3AE}">
      <dsp:nvSpPr>
        <dsp:cNvPr id="0" name=""/>
        <dsp:cNvSpPr/>
      </dsp:nvSpPr>
      <dsp:spPr>
        <a:xfrm>
          <a:off x="447153" y="-275238"/>
          <a:ext cx="3728776" cy="372877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2/16/2018</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425A2FED-D181-B140-88CD-24EDDA56626D}" type="datetimeFigureOut">
              <a:rPr lang="en-US" smtClean="0"/>
              <a:t>2/16/2018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6"/>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6"/>
            <a:ext cx="3041968" cy="467450"/>
          </a:xfrm>
          <a:prstGeom prst="rect">
            <a:avLst/>
          </a:prstGeom>
        </p:spPr>
        <p:txBody>
          <a:bodyPr vert="horz" lIns="93287" tIns="46644" rIns="93287" bIns="46644" rtlCol="0" anchor="b"/>
          <a:lstStyle>
            <a:lvl1pPr algn="r">
              <a:defRPr sz="1200"/>
            </a:lvl1pPr>
          </a:lstStyle>
          <a:p>
            <a:fld id="{A035E6FC-CCC7-F34C-83D9-78C7523946F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hronicle.com/specialreport/The-2017-Trends-Report/95"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chronicle.com/article/Information-Literacy/239264?cid=cp95"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timeshighereducation.com/news/spiked-nine-out-10-uk-universities-restrict-free-speech" TargetMode="External"/><Relationship Id="rId3" Type="http://schemas.openxmlformats.org/officeDocument/2006/relationships/hyperlink" Target="https://www.timeshighereducation.com/features/six-significant-challenges-technology-higher-education-2017" TargetMode="External"/><Relationship Id="rId7" Type="http://schemas.openxmlformats.org/officeDocument/2006/relationships/hyperlink" Target="https://www.timeshighereducation.com/news/dont-be-angst-ridden-over-brexit-divide-communities-v-c"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timeshighereducation.com/news/fact-check-are-englands-universities-swimming-cash" TargetMode="External"/><Relationship Id="rId5" Type="http://schemas.openxmlformats.org/officeDocument/2006/relationships/hyperlink" Target="https://www.timeshighereducation.com/news/campus-culture-wars-over-anti-right-bias-threaten-to-spread" TargetMode="External"/><Relationship Id="rId4" Type="http://schemas.openxmlformats.org/officeDocument/2006/relationships/hyperlink" Target="http://cdn.nmc.org/media/2017-nmc-horizon-report-he-EN.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dirty="0"/>
          </a:p>
        </p:txBody>
      </p:sp>
    </p:spTree>
    <p:extLst>
      <p:ext uri="{BB962C8B-B14F-4D97-AF65-F5344CB8AC3E}">
        <p14:creationId xmlns:p14="http://schemas.microsoft.com/office/powerpoint/2010/main" val="9645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441325"/>
            <a:ext cx="5583238" cy="3140075"/>
          </a:xfrm>
        </p:spPr>
      </p:sp>
      <p:sp>
        <p:nvSpPr>
          <p:cNvPr id="3" name="Notes Placeholder 2"/>
          <p:cNvSpPr>
            <a:spLocks noGrp="1"/>
          </p:cNvSpPr>
          <p:nvPr>
            <p:ph type="body" idx="1"/>
          </p:nvPr>
        </p:nvSpPr>
        <p:spPr>
          <a:xfrm>
            <a:off x="447039" y="3889044"/>
            <a:ext cx="6230621" cy="4253642"/>
          </a:xfrm>
        </p:spPr>
        <p:txBody>
          <a:bodyPr/>
          <a:lstStyle/>
          <a:p>
            <a:r>
              <a:rPr lang="en-US" sz="1400" dirty="0">
                <a:latin typeface="Arial" panose="020B0604020202020204" pitchFamily="34" charset="0"/>
                <a:cs typeface="Arial" panose="020B0604020202020204" pitchFamily="34" charset="0"/>
              </a:rPr>
              <a:t>Image: https://www.flickr.com/photos/ryan_fung/2203561517/ by Ryan Fung / CC BY-SA 2.0</a:t>
            </a:r>
          </a:p>
          <a:p>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Next, we will examine which findings from the content analysis resonate with practicing librarians in higher education</a:t>
            </a:r>
          </a:p>
          <a:p>
            <a:pPr marL="174913" indent="-174913">
              <a:buFont typeface="Arial" charset="0"/>
              <a:buChar char="•"/>
            </a:pPr>
            <a:r>
              <a:rPr lang="en-US" sz="1400" dirty="0">
                <a:latin typeface="Arial" panose="020B0604020202020204" pitchFamily="34" charset="0"/>
                <a:cs typeface="Arial" panose="020B0604020202020204" pitchFamily="34" charset="0"/>
              </a:rPr>
              <a:t>Based on focus group interviews with 11 advisory group members; the other three were unable to meet and were sent focus group questions that they completed. The responses to these questions were included in analysis</a:t>
            </a:r>
          </a:p>
          <a:p>
            <a:pPr marL="174913" indent="-174913">
              <a:buFont typeface="Arial" charset="0"/>
              <a:buChar char="•"/>
            </a:pPr>
            <a:r>
              <a:rPr lang="en-US" sz="1400" dirty="0">
                <a:latin typeface="Arial" panose="020B0604020202020204" pitchFamily="34" charset="0"/>
                <a:cs typeface="Arial" panose="020B0604020202020204" pitchFamily="34" charset="0"/>
              </a:rPr>
              <a:t>Coded transcripts in </a:t>
            </a:r>
            <a:r>
              <a:rPr lang="en-US" sz="1400" dirty="0" err="1">
                <a:latin typeface="Arial" panose="020B0604020202020204" pitchFamily="34" charset="0"/>
                <a:cs typeface="Arial" panose="020B0604020202020204" pitchFamily="34" charset="0"/>
              </a:rPr>
              <a:t>Nvivo</a:t>
            </a:r>
            <a:r>
              <a:rPr lang="en-US" sz="1400" dirty="0">
                <a:latin typeface="Arial" panose="020B0604020202020204" pitchFamily="34" charset="0"/>
                <a:cs typeface="Arial" panose="020B0604020202020204" pitchFamily="34" charset="0"/>
              </a:rPr>
              <a:t> using thematic coding scheme, allowing for inductive categories to be pulled from the data</a:t>
            </a:r>
          </a:p>
          <a:p>
            <a:pPr marL="641349" lvl="1" indent="-174913">
              <a:buFont typeface="Arial" charset="0"/>
              <a:buChar char="•"/>
            </a:pPr>
            <a:r>
              <a:rPr lang="en-US" sz="1400" dirty="0">
                <a:latin typeface="Arial" panose="020B0604020202020204" pitchFamily="34" charset="0"/>
                <a:cs typeface="Arial" panose="020B0604020202020204" pitchFamily="34" charset="0"/>
              </a:rPr>
              <a:t>Another team member checked the codes</a:t>
            </a:r>
          </a:p>
          <a:p>
            <a:pPr marL="641349" lvl="1" indent="-174913"/>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10</a:t>
            </a:fld>
            <a:endParaRPr lang="en-US"/>
          </a:p>
        </p:txBody>
      </p:sp>
    </p:spTree>
    <p:extLst>
      <p:ext uri="{BB962C8B-B14F-4D97-AF65-F5344CB8AC3E}">
        <p14:creationId xmlns:p14="http://schemas.microsoft.com/office/powerpoint/2010/main" val="192702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557213"/>
            <a:ext cx="5454650" cy="3068637"/>
          </a:xfrm>
        </p:spPr>
      </p:sp>
      <p:sp>
        <p:nvSpPr>
          <p:cNvPr id="3" name="Notes Placeholder 2"/>
          <p:cNvSpPr>
            <a:spLocks noGrp="1"/>
          </p:cNvSpPr>
          <p:nvPr>
            <p:ph type="body" idx="1"/>
          </p:nvPr>
        </p:nvSpPr>
        <p:spPr>
          <a:xfrm>
            <a:off x="428704" y="4057021"/>
            <a:ext cx="6193075" cy="3859960"/>
          </a:xfrm>
        </p:spPr>
        <p:txBody>
          <a:bodyPr/>
          <a:lstStyle/>
          <a:p>
            <a:pPr marL="174913" indent="-174913">
              <a:buFont typeface="Arial" charset="0"/>
              <a:buChar char="•"/>
            </a:pPr>
            <a:r>
              <a:rPr lang="en-US" sz="1400">
                <a:latin typeface="Arial" panose="020B0604020202020204" pitchFamily="34" charset="0"/>
                <a:cs typeface="Arial" panose="020B0604020202020204" pitchFamily="34" charset="0"/>
              </a:rPr>
              <a:t>Focus group interview participants most often discussed: </a:t>
            </a:r>
          </a:p>
          <a:p>
            <a:pPr marL="641349" lvl="1" indent="-174913">
              <a:buFont typeface="Arial" charset="0"/>
              <a:buChar char="•"/>
            </a:pPr>
            <a:r>
              <a:rPr lang="en-US" sz="1400">
                <a:latin typeface="Arial" panose="020B0604020202020204" pitchFamily="34" charset="0"/>
                <a:cs typeface="Arial" panose="020B0604020202020204" pitchFamily="34" charset="0"/>
              </a:rPr>
              <a:t>Communication (20%, n=54)</a:t>
            </a:r>
          </a:p>
          <a:p>
            <a:pPr marL="641349" lvl="1" indent="-174913">
              <a:buFont typeface="Arial" charset="0"/>
              <a:buChar char="•"/>
            </a:pPr>
            <a:r>
              <a:rPr lang="en-US" sz="1400">
                <a:latin typeface="Arial" panose="020B0604020202020204" pitchFamily="34" charset="0"/>
                <a:cs typeface="Arial" panose="020B0604020202020204" pitchFamily="34" charset="0"/>
              </a:rPr>
              <a:t>Collaboration (17%, n=46)</a:t>
            </a:r>
          </a:p>
          <a:p>
            <a:pPr marL="641349" lvl="1" indent="-174913">
              <a:buFont typeface="Arial" charset="0"/>
              <a:buChar char="•"/>
            </a:pPr>
            <a:r>
              <a:rPr lang="en-US" sz="1400">
                <a:latin typeface="Arial" panose="020B0604020202020204" pitchFamily="34" charset="0"/>
                <a:cs typeface="Arial" panose="020B0604020202020204" pitchFamily="34" charset="0"/>
              </a:rPr>
              <a:t>Service (16%, n=44)</a:t>
            </a:r>
          </a:p>
          <a:p>
            <a:pPr marL="174913" indent="-174913">
              <a:buFont typeface="Arial" charset="0"/>
              <a:buChar char="•"/>
            </a:pPr>
            <a:r>
              <a:rPr lang="en-US" sz="1400">
                <a:latin typeface="Arial" panose="020B0604020202020204" pitchFamily="34" charset="0"/>
                <a:cs typeface="Arial" panose="020B0604020202020204" pitchFamily="34" charset="0"/>
              </a:rPr>
              <a:t>They less frequently mentioned the themes of: </a:t>
            </a:r>
          </a:p>
          <a:p>
            <a:pPr marL="641349" lvl="1" indent="-174913">
              <a:buFont typeface="Arial" charset="0"/>
              <a:buChar char="•"/>
            </a:pPr>
            <a:r>
              <a:rPr lang="en-US" sz="1400">
                <a:latin typeface="Arial" panose="020B0604020202020204" pitchFamily="34" charset="0"/>
                <a:cs typeface="Arial" panose="020B0604020202020204" pitchFamily="34" charset="0"/>
              </a:rPr>
              <a:t>Accreditation (n=0, 0%)</a:t>
            </a:r>
          </a:p>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11</a:t>
            </a:fld>
            <a:endParaRPr lang="en-US"/>
          </a:p>
        </p:txBody>
      </p:sp>
    </p:spTree>
    <p:extLst>
      <p:ext uri="{BB962C8B-B14F-4D97-AF65-F5344CB8AC3E}">
        <p14:creationId xmlns:p14="http://schemas.microsoft.com/office/powerpoint/2010/main" val="801380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327025"/>
            <a:ext cx="4949825" cy="2784475"/>
          </a:xfrm>
        </p:spPr>
      </p:sp>
      <p:sp>
        <p:nvSpPr>
          <p:cNvPr id="3" name="Notes Placeholder 2"/>
          <p:cNvSpPr>
            <a:spLocks noGrp="1"/>
          </p:cNvSpPr>
          <p:nvPr>
            <p:ph type="body" idx="1"/>
          </p:nvPr>
        </p:nvSpPr>
        <p:spPr>
          <a:xfrm>
            <a:off x="163772" y="3325100"/>
            <a:ext cx="6701051" cy="5737013"/>
          </a:xfrm>
        </p:spPr>
        <p:txBody>
          <a:bodyPr/>
          <a:lstStyle/>
          <a:p>
            <a:r>
              <a:rPr lang="en-US" sz="1400" dirty="0">
                <a:latin typeface="Arial" panose="020B0604020202020204" pitchFamily="34" charset="0"/>
                <a:cs typeface="Arial" panose="020B0604020202020204" pitchFamily="34" charset="0"/>
              </a:rPr>
              <a:t>Image: https://www.flickr.com/photos/aditchandra/356955388/ by </a:t>
            </a:r>
            <a:r>
              <a:rPr lang="en-US" sz="1400" dirty="0" err="1">
                <a:latin typeface="Arial" panose="020B0604020202020204" pitchFamily="34" charset="0"/>
                <a:cs typeface="Arial" panose="020B0604020202020204" pitchFamily="34" charset="0"/>
              </a:rPr>
              <a:t>adit</a:t>
            </a:r>
            <a:r>
              <a:rPr lang="en-US" sz="1400" dirty="0">
                <a:latin typeface="Arial" panose="020B0604020202020204" pitchFamily="34" charset="0"/>
                <a:cs typeface="Arial" panose="020B0604020202020204" pitchFamily="34" charset="0"/>
              </a:rPr>
              <a:t> Chandra / CC BY-NC 2.0</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ea typeface="Arial" charset="0"/>
                <a:cs typeface="Arial" panose="020B0604020202020204" pitchFamily="34" charset="0"/>
              </a:rPr>
              <a:t>“There's one other thing I was uh, when I was sitting here thinking about every, a lot of what's come out is that we're not islands, not that we ever were, but I think part of our success in reaching to students and faculty is the way we collaborate with others….one thing I will say is I think it needs to be sort of multi-level communication from the provost to those relationships you have with other units like the centers for teaching and learning to the academic units to the individual relationships that, that librarians and staff have with faculty and students. You know, all of those levels reinforce each other, and any alone doesn't quite work as well.” </a:t>
            </a:r>
            <a:r>
              <a:rPr lang="en-US" sz="1400" i="1" dirty="0">
                <a:latin typeface="Arial" panose="020B0604020202020204" pitchFamily="34" charset="0"/>
                <a:ea typeface="Arial" charset="0"/>
                <a:cs typeface="Arial" panose="020B0604020202020204" pitchFamily="34" charset="0"/>
              </a:rPr>
              <a:t>(Advisory Group Member LM03, Research University, Secular, Public)</a:t>
            </a:r>
          </a:p>
          <a:p>
            <a:endParaRPr lang="en-US" sz="1400" b="0" i="0" kern="1200" dirty="0">
              <a:solidFill>
                <a:schemeClr val="tx1"/>
              </a:solidFill>
              <a:effectLst/>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Making connections is not as simple as having a conversation with one specific group or implementing the same strategies to make connections across various ones.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Outreach</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beyond the library necessary for its success relates to recognizing and adapting to the unique “eco-system” of relationships within the specific </a:t>
            </a:r>
            <a:r>
              <a:rPr lang="en-US" sz="1400" i="1" dirty="0">
                <a:latin typeface="Arial" panose="020B0604020202020204" pitchFamily="34" charset="0"/>
                <a:cs typeface="Arial" panose="020B0604020202020204" pitchFamily="34" charset="0"/>
              </a:rPr>
              <a:t>institution (Advisory Group Member LM14, Research University, Secular, Public).</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Establishing multi-level communication requires collaboration. Librarians must have the ability to recognize how the multiple stakeholders within their specific university ecosystem interrelate and leverage their relationships to attain “shared goals,” rather than just library-oriented ones </a:t>
            </a:r>
            <a:r>
              <a:rPr lang="en-US" sz="1400" i="1" dirty="0">
                <a:latin typeface="Arial" panose="020B0604020202020204" pitchFamily="34" charset="0"/>
                <a:cs typeface="Arial" panose="020B0604020202020204" pitchFamily="34" charset="0"/>
              </a:rPr>
              <a:t>(Advisory Group Member LM07, Research University,</a:t>
            </a:r>
            <a:r>
              <a:rPr lang="en-US" sz="1400" i="1" baseline="0" dirty="0">
                <a:latin typeface="Arial" panose="020B0604020202020204" pitchFamily="34" charset="0"/>
                <a:cs typeface="Arial" panose="020B0604020202020204" pitchFamily="34" charset="0"/>
              </a:rPr>
              <a:t> Secular, Public</a:t>
            </a:r>
            <a:r>
              <a:rPr lang="en-US" sz="1400" i="1"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12</a:t>
            </a:fld>
            <a:endParaRPr lang="en-US"/>
          </a:p>
        </p:txBody>
      </p:sp>
    </p:spTree>
    <p:extLst>
      <p:ext uri="{BB962C8B-B14F-4D97-AF65-F5344CB8AC3E}">
        <p14:creationId xmlns:p14="http://schemas.microsoft.com/office/powerpoint/2010/main" val="108037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11175"/>
            <a:ext cx="5581650" cy="3140075"/>
          </a:xfrm>
        </p:spPr>
      </p:sp>
      <p:sp>
        <p:nvSpPr>
          <p:cNvPr id="3" name="Notes Placeholder 2"/>
          <p:cNvSpPr>
            <a:spLocks noGrp="1"/>
          </p:cNvSpPr>
          <p:nvPr>
            <p:ph type="body" idx="1"/>
          </p:nvPr>
        </p:nvSpPr>
        <p:spPr>
          <a:xfrm>
            <a:off x="245660" y="3903261"/>
            <a:ext cx="6550925" cy="3864412"/>
          </a:xfrm>
        </p:spPr>
        <p:txBody>
          <a:bodyPr/>
          <a:lstStyle/>
          <a:p>
            <a:r>
              <a:rPr lang="en-US" sz="1400" dirty="0">
                <a:latin typeface="Arial" panose="020B0604020202020204" pitchFamily="34" charset="0"/>
                <a:cs typeface="Arial" panose="020B0604020202020204" pitchFamily="34" charset="0"/>
              </a:rPr>
              <a:t>Image: https://www.flickr.com/photos/mxmstryo/3507201141/ by </a:t>
            </a:r>
            <a:r>
              <a:rPr lang="en-US" sz="1400" dirty="0" err="1">
                <a:latin typeface="Arial" panose="020B0604020202020204" pitchFamily="34" charset="0"/>
                <a:cs typeface="Arial" panose="020B0604020202020204" pitchFamily="34" charset="0"/>
              </a:rPr>
              <a:t>mxmstryo</a:t>
            </a:r>
            <a:r>
              <a:rPr lang="en-US" sz="1400" dirty="0">
                <a:latin typeface="Arial" panose="020B0604020202020204" pitchFamily="34" charset="0"/>
                <a:cs typeface="Arial" panose="020B0604020202020204" pitchFamily="34" charset="0"/>
              </a:rPr>
              <a:t> / CC BY 2.0</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“If I’m understanding you correctly, the whole kind of conversation around fake news is this really important example of how important it is in our daily life and civic health in order to bring critical skills to bear on understanding information and being able to critically evaluate the source of that.” (Advisory Member LM03, Research University, Secular, Private)</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13</a:t>
            </a:fld>
            <a:endParaRPr lang="en-US"/>
          </a:p>
        </p:txBody>
      </p:sp>
    </p:spTree>
    <p:extLst>
      <p:ext uri="{BB962C8B-B14F-4D97-AF65-F5344CB8AC3E}">
        <p14:creationId xmlns:p14="http://schemas.microsoft.com/office/powerpoint/2010/main" val="169936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13899" y="3930712"/>
            <a:ext cx="6277970" cy="4211974"/>
          </a:xfrm>
        </p:spPr>
        <p:txBody>
          <a:bodyPr/>
          <a:lstStyle/>
          <a:p>
            <a:r>
              <a:rPr lang="en-US" sz="1400" dirty="0">
                <a:latin typeface="Arial" panose="020B0604020202020204" pitchFamily="34" charset="0"/>
                <a:cs typeface="Arial" panose="020B0604020202020204" pitchFamily="34" charset="0"/>
              </a:rPr>
              <a:t>Image: https://www.flickr.com/photos/smiling_da_vinci/14785644/ by </a:t>
            </a:r>
            <a:r>
              <a:rPr lang="en-US" sz="1400" dirty="0" err="1">
                <a:latin typeface="Arial" panose="020B0604020202020204" pitchFamily="34" charset="0"/>
                <a:cs typeface="Arial" panose="020B0604020202020204" pitchFamily="34" charset="0"/>
              </a:rPr>
              <a:t>Eelco</a:t>
            </a:r>
            <a:r>
              <a:rPr lang="en-US" sz="1400" dirty="0">
                <a:latin typeface="Arial" panose="020B0604020202020204" pitchFamily="34" charset="0"/>
                <a:cs typeface="Arial" panose="020B0604020202020204" pitchFamily="34" charset="0"/>
              </a:rPr>
              <a:t> / CC BY-NC 2.0</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Three team members interviewed the provosts on the phone and recorded the interviews. Nine of the fourteen interviews were transcribed. The other five were deemed to have low sound quality, so team members took in-depth notes and recorded juicy quotes.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142274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457200"/>
            <a:ext cx="6003925" cy="3376613"/>
          </a:xfrm>
        </p:spPr>
      </p:sp>
      <p:sp>
        <p:nvSpPr>
          <p:cNvPr id="3" name="Notes Placeholder 2"/>
          <p:cNvSpPr>
            <a:spLocks noGrp="1"/>
          </p:cNvSpPr>
          <p:nvPr>
            <p:ph type="body" idx="1"/>
          </p:nvPr>
        </p:nvSpPr>
        <p:spPr>
          <a:xfrm>
            <a:off x="431225" y="4281643"/>
            <a:ext cx="6106735" cy="4109039"/>
          </a:xfrm>
        </p:spPr>
        <p:txBody>
          <a:bodyPr/>
          <a:lstStyle/>
          <a:p>
            <a:r>
              <a:rPr lang="en-US" sz="1400" dirty="0">
                <a:latin typeface="Arial" panose="020B0604020202020204" pitchFamily="34" charset="0"/>
                <a:cs typeface="Arial" panose="020B0604020202020204" pitchFamily="34" charset="0"/>
              </a:rPr>
              <a:t>Themes discussed most by provosts were:</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Communication (17%, n=199)</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Institutional planning (14%, n=159)</a:t>
            </a:r>
          </a:p>
          <a:p>
            <a:pPr marL="174913" indent="-174913" defTabSz="932871">
              <a:buFont typeface="Arial" charset="0"/>
              <a:buChar char="•"/>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Themes not discussed frequently by provosts were:</a:t>
            </a:r>
          </a:p>
          <a:p>
            <a:pPr defTabSz="932871">
              <a:defRPr/>
            </a:pPr>
            <a:r>
              <a:rPr lang="en-US" sz="1400" dirty="0">
                <a:latin typeface="Arial" panose="020B0604020202020204" pitchFamily="34" charset="0"/>
                <a:cs typeface="Arial" panose="020B0604020202020204" pitchFamily="34" charset="0"/>
              </a:rPr>
              <a:t>Accreditation (2%, n=18)</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Top themes for focus group interview with librarians were communication, collaboration, and institutional planning</a:t>
            </a:r>
          </a:p>
          <a:p>
            <a:pPr defTabSz="932871">
              <a:defRPr/>
            </a:pPr>
            <a:r>
              <a:rPr lang="en-US" sz="1400" dirty="0">
                <a:latin typeface="Arial" panose="020B0604020202020204" pitchFamily="34" charset="0"/>
                <a:cs typeface="Arial" panose="020B0604020202020204" pitchFamily="34" charset="0"/>
              </a:rPr>
              <a:t>The theme among the librarians was accreditation, and this was the least mentioned theme among the provosts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15</a:t>
            </a:fld>
            <a:endParaRPr lang="en-US" dirty="0"/>
          </a:p>
        </p:txBody>
      </p:sp>
    </p:spTree>
    <p:extLst>
      <p:ext uri="{BB962C8B-B14F-4D97-AF65-F5344CB8AC3E}">
        <p14:creationId xmlns:p14="http://schemas.microsoft.com/office/powerpoint/2010/main" val="56288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2600"/>
            <a:ext cx="5584825" cy="3141663"/>
          </a:xfrm>
        </p:spPr>
      </p:sp>
      <p:sp>
        <p:nvSpPr>
          <p:cNvPr id="3" name="Notes Placeholder 2"/>
          <p:cNvSpPr>
            <a:spLocks noGrp="1"/>
          </p:cNvSpPr>
          <p:nvPr>
            <p:ph type="body" idx="1"/>
          </p:nvPr>
        </p:nvSpPr>
        <p:spPr>
          <a:xfrm>
            <a:off x="245660" y="4027939"/>
            <a:ext cx="6469039" cy="4114748"/>
          </a:xfrm>
        </p:spPr>
        <p:txBody>
          <a:bodyPr/>
          <a:lstStyle/>
          <a:p>
            <a:r>
              <a:rPr lang="en-US" sz="1400">
                <a:latin typeface="Arial" panose="020B0604020202020204" pitchFamily="34" charset="0"/>
                <a:cs typeface="Arial" panose="020B0604020202020204" pitchFamily="34" charset="0"/>
              </a:rPr>
              <a:t>This slide depicts key differences in themes discussed by advisory focus group members versus provosts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Not a surprise that accreditation is not discussed by either. As </a:t>
            </a:r>
            <a:r>
              <a:rPr lang="en-US" sz="1400" err="1">
                <a:latin typeface="Arial" panose="020B0604020202020204" pitchFamily="34" charset="0"/>
                <a:cs typeface="Arial" panose="020B0604020202020204" pitchFamily="34" charset="0"/>
              </a:rPr>
              <a:t>Krisellen</a:t>
            </a:r>
            <a:r>
              <a:rPr lang="en-US" sz="1400">
                <a:latin typeface="Arial" panose="020B0604020202020204" pitchFamily="34" charset="0"/>
                <a:cs typeface="Arial" panose="020B0604020202020204" pitchFamily="34" charset="0"/>
              </a:rPr>
              <a:t> (Advisory Group Member LM07, Research University, Secular, Public) says “accreditation is just a task to be done.”</a:t>
            </a:r>
          </a:p>
          <a:p>
            <a:pPr lvl="2"/>
            <a:endParaRPr lang="en-US" sz="1400">
              <a:latin typeface="Arial" panose="020B0604020202020204" pitchFamily="34" charset="0"/>
              <a:cs typeface="Arial" panose="020B0604020202020204" pitchFamily="34" charset="0"/>
            </a:endParaRPr>
          </a:p>
          <a:p>
            <a:pPr marL="174913" indent="-174913">
              <a:buFont typeface="Arial" charset="0"/>
              <a:buChar char="•"/>
            </a:pPr>
            <a:r>
              <a:rPr lang="en-US" sz="1400">
                <a:latin typeface="Arial" panose="020B0604020202020204" pitchFamily="34" charset="0"/>
                <a:cs typeface="Arial" panose="020B0604020202020204" pitchFamily="34" charset="0"/>
              </a:rPr>
              <a:t>Key differences are: </a:t>
            </a:r>
          </a:p>
          <a:p>
            <a:pPr marL="641349" lvl="1" indent="-174913">
              <a:buFont typeface="Arial" charset="0"/>
              <a:buChar char="•"/>
            </a:pPr>
            <a:r>
              <a:rPr lang="en-US" sz="1400">
                <a:latin typeface="Arial" panose="020B0604020202020204" pitchFamily="34" charset="0"/>
                <a:cs typeface="Arial" panose="020B0604020202020204" pitchFamily="34" charset="0"/>
              </a:rPr>
              <a:t>Provosts discussed learning in college more than advisory group members</a:t>
            </a:r>
          </a:p>
          <a:p>
            <a:pPr marL="641349" lvl="1" indent="-174913">
              <a:buFont typeface="Arial" charset="0"/>
              <a:buChar char="•"/>
            </a:pPr>
            <a:r>
              <a:rPr lang="en-US" sz="1400">
                <a:latin typeface="Arial" panose="020B0604020202020204" pitchFamily="34" charset="0"/>
                <a:cs typeface="Arial" panose="020B0604020202020204" pitchFamily="34" charset="0"/>
              </a:rPr>
              <a:t>Provosts discussed space more than advisory group members</a:t>
            </a:r>
          </a:p>
          <a:p>
            <a:pPr marL="641349" lvl="1" indent="-174913">
              <a:buFont typeface="Arial" charset="0"/>
              <a:buChar char="•"/>
            </a:pPr>
            <a:r>
              <a:rPr lang="en-US" sz="1400">
                <a:latin typeface="Arial" panose="020B0604020202020204" pitchFamily="34" charset="0"/>
                <a:cs typeface="Arial" panose="020B0604020202020204" pitchFamily="34" charset="0"/>
              </a:rPr>
              <a:t>Advisory group members focused more on service than provosts</a:t>
            </a:r>
          </a:p>
          <a:p>
            <a:pPr marL="641349" lvl="1" indent="-174913">
              <a:buFont typeface="Arial" charset="0"/>
              <a:buChar char="•"/>
            </a:pPr>
            <a:r>
              <a:rPr lang="en-US" sz="1400">
                <a:latin typeface="Arial" panose="020B0604020202020204" pitchFamily="34" charset="0"/>
                <a:cs typeface="Arial" panose="020B0604020202020204" pitchFamily="34" charset="0"/>
              </a:rPr>
              <a:t>Advisory group members focused more on collaboration than provosts</a:t>
            </a:r>
          </a:p>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16</a:t>
            </a:fld>
            <a:endParaRPr lang="en-US"/>
          </a:p>
        </p:txBody>
      </p:sp>
    </p:spTree>
    <p:extLst>
      <p:ext uri="{BB962C8B-B14F-4D97-AF65-F5344CB8AC3E}">
        <p14:creationId xmlns:p14="http://schemas.microsoft.com/office/powerpoint/2010/main" val="1034789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41194" y="4214579"/>
            <a:ext cx="6400800" cy="3664207"/>
          </a:xfrm>
        </p:spPr>
        <p:txBody>
          <a:bodyPr/>
          <a:lstStyle/>
          <a:p>
            <a:r>
              <a:rPr lang="en-US" sz="1400" dirty="0">
                <a:latin typeface="Arial" panose="020B0604020202020204" pitchFamily="34" charset="0"/>
                <a:cs typeface="Arial" panose="020B0604020202020204" pitchFamily="34" charset="0"/>
              </a:rPr>
              <a:t>Image: https://www.flickr.com/photos/criminalintent/5403052781/ by Lars </a:t>
            </a:r>
            <a:r>
              <a:rPr lang="en-US" sz="1400" dirty="0" err="1">
                <a:latin typeface="Arial" panose="020B0604020202020204" pitchFamily="34" charset="0"/>
                <a:cs typeface="Arial" panose="020B0604020202020204" pitchFamily="34" charset="0"/>
              </a:rPr>
              <a:t>Plougmann</a:t>
            </a:r>
            <a:r>
              <a:rPr lang="en-US" sz="1400" dirty="0">
                <a:latin typeface="Arial" panose="020B0604020202020204" pitchFamily="34" charset="0"/>
                <a:cs typeface="Arial" panose="020B0604020202020204" pitchFamily="34" charset="0"/>
              </a:rPr>
              <a:t> / CC BY-SA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“People [are] talking about the problems of educating people to be citizens more, with this election being indicative of that. This is a hard thing to confront right now because we are going to have an administration that doesn't think that's important at all.” </a:t>
            </a:r>
            <a:r>
              <a:rPr lang="en-US" sz="1400" b="0" i="1" dirty="0">
                <a:latin typeface="Arial" panose="020B0604020202020204" pitchFamily="34" charset="0"/>
                <a:cs typeface="Arial" panose="020B0604020202020204" pitchFamily="34" charset="0"/>
              </a:rPr>
              <a:t>(Provost Interviewee PP02, Research University, Non-Secular, Private)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dirty="0"/>
          </a:p>
        </p:txBody>
      </p:sp>
    </p:spTree>
    <p:extLst>
      <p:ext uri="{BB962C8B-B14F-4D97-AF65-F5344CB8AC3E}">
        <p14:creationId xmlns:p14="http://schemas.microsoft.com/office/powerpoint/2010/main" val="940763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313898" y="4034017"/>
            <a:ext cx="6441743" cy="3664207"/>
          </a:xfrm>
        </p:spPr>
        <p:txBody>
          <a:bodyPr/>
          <a:lstStyle/>
          <a:p>
            <a:pPr defTabSz="932871">
              <a:defRPr/>
            </a:pPr>
            <a:r>
              <a:rPr lang="en-US" sz="1400" dirty="0">
                <a:latin typeface="Arial" panose="020B0604020202020204" pitchFamily="34" charset="0"/>
                <a:cs typeface="Arial" panose="020B0604020202020204" pitchFamily="34" charset="0"/>
              </a:rPr>
              <a:t>Image: http://bit.ly/2l8fAwO (https://www.flickr.com/photos/napafloma-pictures/16081970310/) by Patrick BAUDUIN / CC BY-NC-ND 2.0 </a:t>
            </a:r>
          </a:p>
          <a:p>
            <a:pPr defTabSz="932871">
              <a:defRPr/>
            </a:pPr>
            <a:endParaRPr lang="en-US" sz="1400" b="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“There's not one specific thing a library can do, because the environments are so different. Thinking of how these new learning environments work, and how the library would enhance students' and faculty's ability to access and process knowledge, data information, in those particular kinds of environments. That's what libraries need to do to be successful.” </a:t>
            </a:r>
            <a:r>
              <a:rPr lang="en-US" sz="1400" b="0" i="1" dirty="0">
                <a:latin typeface="Arial" panose="020B0604020202020204" pitchFamily="34" charset="0"/>
                <a:cs typeface="Arial" panose="020B0604020202020204" pitchFamily="34" charset="0"/>
              </a:rPr>
              <a:t>(Provost Interviewee PP02, Research University, Non-Secular, Private)</a:t>
            </a:r>
            <a:endParaRPr lang="en-US" sz="1400" b="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The way that libraries can impact learning is contextually-bound because of their dependency on the mission and goals unique to their institution. The importance of context in shaping how librarians communicate value is exemplified by the following provost account.</a:t>
            </a:r>
          </a:p>
          <a:p>
            <a:pPr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18</a:t>
            </a:fld>
            <a:endParaRPr lang="en-US" dirty="0"/>
          </a:p>
        </p:txBody>
      </p:sp>
    </p:spTree>
    <p:extLst>
      <p:ext uri="{BB962C8B-B14F-4D97-AF65-F5344CB8AC3E}">
        <p14:creationId xmlns:p14="http://schemas.microsoft.com/office/powerpoint/2010/main" val="1423665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401638"/>
            <a:ext cx="4113212" cy="2312987"/>
          </a:xfrm>
        </p:spPr>
      </p:sp>
      <p:sp>
        <p:nvSpPr>
          <p:cNvPr id="3" name="Notes Placeholder 2"/>
          <p:cNvSpPr>
            <a:spLocks noGrp="1"/>
          </p:cNvSpPr>
          <p:nvPr>
            <p:ph type="body" idx="1"/>
          </p:nvPr>
        </p:nvSpPr>
        <p:spPr>
          <a:xfrm>
            <a:off x="218364" y="2988861"/>
            <a:ext cx="6619164" cy="5911254"/>
          </a:xfrm>
        </p:spPr>
        <p:txBody>
          <a:bodyPr/>
          <a:lstStyle/>
          <a:p>
            <a:r>
              <a:rPr lang="en-US" sz="1400" dirty="0">
                <a:latin typeface="Arial" panose="020B0604020202020204" pitchFamily="34" charset="0"/>
                <a:cs typeface="Arial" panose="020B0604020202020204" pitchFamily="34" charset="0"/>
              </a:rPr>
              <a:t>Image: https://www.flickr.com/photos/ydhsu/7284859854/ by Daniel / CC BY-NC 2.0 </a:t>
            </a:r>
          </a:p>
          <a:p>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“I think each of us would have some example of our shared strategic initiatives around enhancing students' success. And promoting innovation and teaching and learning. What's underlying all of this is that all of us see our work as directly tied to the mission of the university. And it is what makes academic libraries unique in some ways, but also so successful. Academic libraries are those directly connected to the mission of their unique institution.” </a:t>
            </a:r>
            <a:r>
              <a:rPr lang="en-US" sz="1400" i="1" dirty="0">
                <a:latin typeface="Arial" panose="020B0604020202020204" pitchFamily="34" charset="0"/>
                <a:cs typeface="Arial" panose="020B0604020202020204" pitchFamily="34" charset="0"/>
              </a:rPr>
              <a:t>(Advisory Group Member LM13, Research University, Non-Secular, Private)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 first pass, it may be surprising that the focus group interview participants did not discuss student learning (4%, n=12) and success (2%, n=6), compared to how often these themes are mentioned in the literature (learning, 58%, n=308; success, 41%, n=218). However, as explained by the quote on this slide [read quote].</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 perceived by this participant, the library’s role in enhancing student learning and success is perceived by librarians to be inherent to the mission of the academic library. This participant felt that solely being concerned with fulfilling library-oriented goals would detract from the effect they would be able to have at the university level. This observation may be explained by the fact that the participants are administrators in their academic libraries, therefore their focus is to be strategic and targeted on high-level library goals. It also likely accounts for why themes that implied making connections and establishing relationships outside of the library--collaboration and communication--were among those most frequently discussed (communication, 20%, n=54; collaboration, 17%, n=46). </a:t>
            </a:r>
          </a:p>
        </p:txBody>
      </p:sp>
      <p:sp>
        <p:nvSpPr>
          <p:cNvPr id="4" name="Slide Number Placeholder 3"/>
          <p:cNvSpPr>
            <a:spLocks noGrp="1"/>
          </p:cNvSpPr>
          <p:nvPr>
            <p:ph type="sldNum" sz="quarter" idx="10"/>
          </p:nvPr>
        </p:nvSpPr>
        <p:spPr/>
        <p:txBody>
          <a:bodyPr/>
          <a:lstStyle/>
          <a:p>
            <a:fld id="{A035E6FC-CCC7-F34C-83D9-78C7523946F2}" type="slidenum">
              <a:rPr lang="en-US" smtClean="0"/>
              <a:t>19</a:t>
            </a:fld>
            <a:endParaRPr lang="en-US" dirty="0"/>
          </a:p>
        </p:txBody>
      </p:sp>
    </p:spTree>
    <p:extLst>
      <p:ext uri="{BB962C8B-B14F-4D97-AF65-F5344CB8AC3E}">
        <p14:creationId xmlns:p14="http://schemas.microsoft.com/office/powerpoint/2010/main" val="113890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0400" y="358775"/>
            <a:ext cx="3125788" cy="1758950"/>
          </a:xfrm>
        </p:spPr>
      </p:sp>
      <p:sp>
        <p:nvSpPr>
          <p:cNvPr id="3" name="Notes Placeholder 2"/>
          <p:cNvSpPr>
            <a:spLocks noGrp="1"/>
          </p:cNvSpPr>
          <p:nvPr>
            <p:ph type="body" idx="1"/>
          </p:nvPr>
        </p:nvSpPr>
        <p:spPr>
          <a:xfrm>
            <a:off x="69669" y="2117725"/>
            <a:ext cx="6863868" cy="699144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The Chronicle of Higher Education. 2017. </a:t>
            </a:r>
            <a:r>
              <a:rPr lang="en-US" sz="1050" i="1" kern="1200" dirty="0">
                <a:solidFill>
                  <a:schemeClr val="tx1"/>
                </a:solidFill>
                <a:effectLst/>
                <a:latin typeface="Arial" panose="020B0604020202020204" pitchFamily="34" charset="0"/>
                <a:cs typeface="Arial" panose="020B0604020202020204" pitchFamily="34" charset="0"/>
              </a:rPr>
              <a:t>The Trends Report,</a:t>
            </a:r>
            <a:r>
              <a:rPr lang="en-US" sz="1050" kern="1200" dirty="0">
                <a:solidFill>
                  <a:schemeClr val="tx1"/>
                </a:solidFill>
                <a:effectLst/>
                <a:latin typeface="Arial" panose="020B0604020202020204" pitchFamily="34" charset="0"/>
                <a:cs typeface="Arial" panose="020B0604020202020204" pitchFamily="34" charset="0"/>
              </a:rPr>
              <a:t> March 3, Special Report, </a:t>
            </a:r>
            <a:r>
              <a:rPr lang="en-US" sz="1050" u="sng" kern="1200" dirty="0">
                <a:solidFill>
                  <a:schemeClr val="tx1"/>
                </a:solidFill>
                <a:effectLst/>
                <a:latin typeface="Arial" panose="020B0604020202020204" pitchFamily="34" charset="0"/>
                <a:cs typeface="Arial" panose="020B0604020202020204" pitchFamily="34" charset="0"/>
                <a:hlinkClick r:id="rId3"/>
              </a:rPr>
              <a:t>http://www.chronicle.com/specialreport/The-2017-Trends-Report/95</a:t>
            </a:r>
            <a:r>
              <a:rPr lang="en-US" sz="1050" kern="1200" dirty="0">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a:t>
            </a:r>
            <a:r>
              <a:rPr lang="en-US" sz="1050" kern="1200" dirty="0" err="1">
                <a:solidFill>
                  <a:schemeClr val="tx1"/>
                </a:solidFill>
                <a:effectLst/>
                <a:latin typeface="Arial" panose="020B0604020202020204" pitchFamily="34" charset="0"/>
                <a:cs typeface="Arial" panose="020B0604020202020204" pitchFamily="34" charset="0"/>
              </a:rPr>
              <a:t>Najmabadi</a:t>
            </a:r>
            <a:r>
              <a:rPr lang="en-US" sz="1050" kern="1200" dirty="0">
                <a:solidFill>
                  <a:schemeClr val="tx1"/>
                </a:solidFill>
                <a:effectLst/>
                <a:latin typeface="Arial" panose="020B0604020202020204" pitchFamily="34" charset="0"/>
                <a:cs typeface="Arial" panose="020B0604020202020204" pitchFamily="34" charset="0"/>
              </a:rPr>
              <a:t>, Shannon. 2017. “Information Literacy: It’s Become a Priority in an Era of Fake News.”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a:t>
            </a:r>
            <a:r>
              <a:rPr lang="en-US" sz="1050" u="sng" kern="1200" dirty="0">
                <a:solidFill>
                  <a:schemeClr val="tx1"/>
                </a:solidFill>
                <a:effectLst/>
                <a:latin typeface="Arial" panose="020B0604020202020204" pitchFamily="34" charset="0"/>
                <a:cs typeface="Arial" panose="020B0604020202020204" pitchFamily="34" charset="0"/>
                <a:hlinkClick r:id="rId4"/>
              </a:rPr>
              <a:t>http://www.chronicle.com/article/Information-Literacy/239264?cid=cp95</a:t>
            </a:r>
            <a:r>
              <a:rPr lang="en-US" sz="1050" kern="1200" dirty="0">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Teaching students to separate fact from fiction has become a priority after an election in which false "news" played a large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--Brown, Sarah. 2017. “Activist Athletes.”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http://www.chronicle.com/article/Activist-Athletes/239300?cid=cp95.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Players test their power with protests on and off the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--Field, Kelly. 2017. “Safety Net.”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http://www.chronicle.com/article/Safety-Net/239295?cid=cp95.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Colleges struggle to help their hungry and homeless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b="0" i="0" kern="1200" dirty="0" err="1">
                <a:solidFill>
                  <a:schemeClr val="tx1"/>
                </a:solidFill>
                <a:effectLst/>
                <a:latin typeface="Arial" panose="020B0604020202020204" pitchFamily="34" charset="0"/>
                <a:cs typeface="Arial" panose="020B0604020202020204" pitchFamily="34" charset="0"/>
              </a:rPr>
              <a:t>Basken</a:t>
            </a:r>
            <a:r>
              <a:rPr lang="en-US" sz="1050" b="0" i="0" kern="1200" dirty="0">
                <a:solidFill>
                  <a:schemeClr val="tx1"/>
                </a:solidFill>
                <a:effectLst/>
                <a:latin typeface="Arial" panose="020B0604020202020204" pitchFamily="34" charset="0"/>
                <a:cs typeface="Arial" panose="020B0604020202020204" pitchFamily="34" charset="0"/>
              </a:rPr>
              <a:t>, Paul. 2017. “Cybersecurity, Rising.”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http://www.chronicle.com/article/Cybersecurity-Rising/239270?cid=cp95.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Working to meet a national shortage of computer-safety personnel, colleges find customers and complications.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kern="1200" dirty="0" err="1">
                <a:solidFill>
                  <a:schemeClr val="tx1"/>
                </a:solidFill>
                <a:effectLst/>
                <a:latin typeface="Arial" panose="020B0604020202020204" pitchFamily="34" charset="0"/>
                <a:cs typeface="Arial" panose="020B0604020202020204" pitchFamily="34" charset="0"/>
              </a:rPr>
              <a:t>Kelderman</a:t>
            </a:r>
            <a:r>
              <a:rPr lang="en-US" sz="1050" kern="1200" dirty="0">
                <a:solidFill>
                  <a:schemeClr val="tx1"/>
                </a:solidFill>
                <a:effectLst/>
                <a:latin typeface="Arial" panose="020B0604020202020204" pitchFamily="34" charset="0"/>
                <a:cs typeface="Arial" panose="020B0604020202020204" pitchFamily="34" charset="0"/>
              </a:rPr>
              <a:t>, Eric. 2017. “Sanctuary Campus.”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http://www.chronicle.com/article/Sanctuary-Campus/239289?cid=cp95.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Some colleges consider "sanctuary" status for undocumented students. But what effect would that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--Mangan, Katherine. 2017. “Cultural Divide.”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http://www.chronicle.com/article/Cultural-Divide/239276?cid=cp95.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Some professors see the election as a sign that they should reach out to people who hold different views. Others are doubling down. “On campuses across the country where people are protesting what they see as threats to the environment, women’s rights, diversity initiatives, and even truth itself, many say higher education should be doubling down on its ideals, not bending over backwards to try to reach across what they see as a moral divide.”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--Hoover, Eric. 2017. “Defending Diversity.”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http://www.chronicle.com/article/Defending-Diversity/239275?cid=cp95.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Without gauges of effectiveness, diversity policies can be legally risky.  “Many institutions are using big data to refine their recruitment, admissions, and retention strategies in ways that might enhance diversity.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b="0" i="0" kern="1200" dirty="0" err="1">
                <a:solidFill>
                  <a:schemeClr val="tx1"/>
                </a:solidFill>
                <a:effectLst/>
                <a:latin typeface="Arial" panose="020B0604020202020204" pitchFamily="34" charset="0"/>
                <a:cs typeface="Arial" panose="020B0604020202020204" pitchFamily="34" charset="0"/>
              </a:rPr>
              <a:t>Biemiller</a:t>
            </a:r>
            <a:r>
              <a:rPr lang="en-US" sz="1050" b="0" i="0" kern="1200" dirty="0">
                <a:solidFill>
                  <a:schemeClr val="tx1"/>
                </a:solidFill>
                <a:effectLst/>
                <a:latin typeface="Arial" panose="020B0604020202020204" pitchFamily="34" charset="0"/>
                <a:cs typeface="Arial" panose="020B0604020202020204" pitchFamily="34" charset="0"/>
              </a:rPr>
              <a:t>, Lawrence. 2017. “Reckoning with History.”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http://www.chronicle.com/article/Reckoning-With-History/239291?cid=cp95.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American colleges are in a unique position, both practically and morally, to do justice to their own history of slavery.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--Brown, Sarah. 2017. “Title IX Due Process.”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http://www.chronicle.com/article/Title-IX-Due-Process/239282?cid=cp95.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In what many see as a much-needed shift, colleges are paying more attention to the rights of the accused in sexual-assault cases.</a:t>
            </a:r>
            <a:endParaRPr lang="en-US" sz="105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--Wilson, Robin. 2017. “Harassment Vigilance.”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http://www.chronicle.com/article/Harassment-Vigilance/239278?cid=cp95.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Scholarly societies and academic departments are becoming more vigilant about monitoring and preventing sexual harassment in their profession.</a:t>
            </a:r>
            <a:endParaRPr lang="en-US" sz="1050" kern="1200" dirty="0">
              <a:solidFill>
                <a:schemeClr val="tx1"/>
              </a:solidFill>
              <a:effectLst/>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85560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27546" y="4125165"/>
            <a:ext cx="6455391" cy="4017522"/>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https://www.flickr.com/photos/jiscinfonet/291372743/ by </a:t>
            </a:r>
            <a:r>
              <a:rPr lang="en-US" sz="1400" dirty="0" err="1">
                <a:latin typeface="Arial" panose="020B0604020202020204" pitchFamily="34" charset="0"/>
                <a:cs typeface="Arial" panose="020B0604020202020204" pitchFamily="34" charset="0"/>
              </a:rPr>
              <a:t>Jisc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infoNet</a:t>
            </a:r>
            <a:r>
              <a:rPr lang="en-US" sz="1400" dirty="0">
                <a:latin typeface="Arial" panose="020B0604020202020204" pitchFamily="34" charset="0"/>
                <a:cs typeface="Arial" panose="020B0604020202020204" pitchFamily="34" charset="0"/>
              </a:rPr>
              <a:t> / CC BY-NC-ND 2.0</a:t>
            </a:r>
          </a:p>
          <a:p>
            <a:pPr defTabSz="932871">
              <a:defRPr/>
            </a:pPr>
            <a:endParaRPr lang="en-US" sz="1400" b="1"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“My biggest concern is that the students aren't coming together. The library can be that place, that nexus where students can come to study together. Yes, everything's posted online and they know they can do this alone, but there's a hunger within our undergraduate student population to actually socialize. The library has always been that crossroads for campuses. It could serve in this capacity, pulling students together.” </a:t>
            </a:r>
            <a:r>
              <a:rPr lang="en-US" sz="1400" i="1" dirty="0">
                <a:latin typeface="Arial" panose="020B0604020202020204" pitchFamily="34" charset="0"/>
                <a:cs typeface="Arial" panose="020B0604020202020204" pitchFamily="34" charset="0"/>
              </a:rPr>
              <a:t>(Provost Interviewee PP04, Research University, Secular, Public)</a:t>
            </a:r>
          </a:p>
          <a:p>
            <a:pPr defTabSz="932871">
              <a:defRPr/>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20</a:t>
            </a:fld>
            <a:endParaRPr lang="en-US"/>
          </a:p>
        </p:txBody>
      </p:sp>
    </p:spTree>
    <p:extLst>
      <p:ext uri="{BB962C8B-B14F-4D97-AF65-F5344CB8AC3E}">
        <p14:creationId xmlns:p14="http://schemas.microsoft.com/office/powerpoint/2010/main" val="1071020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409432" y="4083496"/>
            <a:ext cx="6223379" cy="4059190"/>
          </a:xfrm>
        </p:spPr>
        <p:txBody>
          <a:bodyPr/>
          <a:lstStyle/>
          <a:p>
            <a:r>
              <a:rPr lang="en-US" sz="1400" dirty="0">
                <a:latin typeface="Arial" panose="020B0604020202020204" pitchFamily="34" charset="0"/>
                <a:cs typeface="Arial" panose="020B0604020202020204" pitchFamily="34" charset="0"/>
              </a:rPr>
              <a:t>Image: https://www.flickr.com/photos/ubclibrary/2702161578/ by UBC Library Communications / CC BY-NC-ND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“Only sharing space, such as with a writing or computer lab is low level. There needs to be cooperative programming and interaction.” </a:t>
            </a:r>
            <a:r>
              <a:rPr lang="en-US" sz="1400" b="0" i="1" dirty="0">
                <a:latin typeface="Arial" panose="020B0604020202020204" pitchFamily="34" charset="0"/>
                <a:cs typeface="Arial" panose="020B0604020202020204" pitchFamily="34" charset="0"/>
              </a:rPr>
              <a:t>(Advisory Group Member LM06, Research University, Secular, Public)</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21</a:t>
            </a:fld>
            <a:endParaRPr lang="en-US"/>
          </a:p>
        </p:txBody>
      </p:sp>
    </p:spTree>
    <p:extLst>
      <p:ext uri="{BB962C8B-B14F-4D97-AF65-F5344CB8AC3E}">
        <p14:creationId xmlns:p14="http://schemas.microsoft.com/office/powerpoint/2010/main" val="897314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25463"/>
            <a:ext cx="5581650" cy="3140075"/>
          </a:xfrm>
        </p:spPr>
      </p:sp>
      <p:sp>
        <p:nvSpPr>
          <p:cNvPr id="3" name="Notes Placeholder 2"/>
          <p:cNvSpPr>
            <a:spLocks noGrp="1"/>
          </p:cNvSpPr>
          <p:nvPr>
            <p:ph type="body" idx="1"/>
          </p:nvPr>
        </p:nvSpPr>
        <p:spPr>
          <a:xfrm>
            <a:off x="272955" y="3972381"/>
            <a:ext cx="6523630" cy="4393697"/>
          </a:xfrm>
        </p:spPr>
        <p:txBody>
          <a:bodyPr/>
          <a:lstStyle/>
          <a:p>
            <a:r>
              <a:rPr lang="en-US" sz="1400" dirty="0">
                <a:latin typeface="Arial" panose="020B0604020202020204" pitchFamily="34" charset="0"/>
                <a:cs typeface="Arial" panose="020B0604020202020204" pitchFamily="34" charset="0"/>
              </a:rPr>
              <a:t>Image: http://bit.ly/2m3H2uS (https://www.flickr.com/photos/rolexpv/9752688231/) by Raul Pacheco-Vega / CC BY-NC-ND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“For so long [librarians] have had a role of support rather than integration into work. Much more of a partnership rather than support as needed, so it’s proactive in its orientation rather than reactive. The way many of our faculty and students research now, it’s less about going to a physical space but accessing information in their offices. Trying to imagine a new way where it’s not just a service model, but it’s actually an integration and partnership model, I think that that is one of the challenges of changing the paradigm.” </a:t>
            </a:r>
            <a:r>
              <a:rPr lang="en-US" sz="1400" i="1" dirty="0">
                <a:latin typeface="Arial" panose="020B0604020202020204" pitchFamily="34" charset="0"/>
                <a:cs typeface="Arial" panose="020B0604020202020204" pitchFamily="34" charset="0"/>
              </a:rPr>
              <a:t>(Provost Interviewee PP13, Research University, Non-Secular, Private)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Provosts suggest the importance of collaborating with faculty and students, such as introducing a liaison program. As conveyed by one provost, it is very important for libraries to “establish themselves as a critical link or a critical piece” early on by having “intentional interventions” (e.g., in orientations, by going to classes or convincing instructors to bring classes to the libraries, online or on campus) (Provost Interviewee PP05). The goal of the library should be to go beyond its role as “a service body” and instead be integrated into the lives of its potential users (Provost Interviewee PP13). </a:t>
            </a:r>
          </a:p>
        </p:txBody>
      </p:sp>
      <p:sp>
        <p:nvSpPr>
          <p:cNvPr id="4" name="Slide Number Placeholder 3"/>
          <p:cNvSpPr>
            <a:spLocks noGrp="1"/>
          </p:cNvSpPr>
          <p:nvPr>
            <p:ph type="sldNum" sz="quarter" idx="10"/>
          </p:nvPr>
        </p:nvSpPr>
        <p:spPr/>
        <p:txBody>
          <a:bodyPr/>
          <a:lstStyle/>
          <a:p>
            <a:fld id="{A035E6FC-CCC7-F34C-83D9-78C7523946F2}" type="slidenum">
              <a:rPr lang="en-US" smtClean="0"/>
              <a:t>22</a:t>
            </a:fld>
            <a:endParaRPr lang="en-US"/>
          </a:p>
        </p:txBody>
      </p:sp>
    </p:spTree>
    <p:extLst>
      <p:ext uri="{BB962C8B-B14F-4D97-AF65-F5344CB8AC3E}">
        <p14:creationId xmlns:p14="http://schemas.microsoft.com/office/powerpoint/2010/main" val="1973697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495300"/>
            <a:ext cx="5584825" cy="3141663"/>
          </a:xfrm>
        </p:spPr>
      </p:sp>
      <p:sp>
        <p:nvSpPr>
          <p:cNvPr id="3" name="Notes Placeholder 2"/>
          <p:cNvSpPr>
            <a:spLocks noGrp="1"/>
          </p:cNvSpPr>
          <p:nvPr>
            <p:ph type="body" idx="1"/>
          </p:nvPr>
        </p:nvSpPr>
        <p:spPr>
          <a:xfrm>
            <a:off x="245660" y="3791818"/>
            <a:ext cx="6469039" cy="5046658"/>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https://www.flickr.com/photos/ubclibrary/405901913/ by UBC Library Communication / CC BY-NC-ND 2.0</a:t>
            </a:r>
          </a:p>
          <a:p>
            <a:pPr defTabSz="932871">
              <a:defRPr/>
            </a:pPr>
            <a:endParaRPr lang="en-US" sz="140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“To truly be able to look at, and be able to tell those stories, and to come up with those snippets of information that will resonate with other leaders, we have to be willing to do types of data collection that libraries have shied away from in the past. That involves tracking user behavior in a way that we've seen in a couple of the different studies that have looked at retention. There are ways of extrapolating and growing that out a little bit more so that we are dealing with large datasets, and we could...We could still keep it anonymous when we look at it in aggregate, right? I think that we have to be able to be willing to have conversations on campus about tracking user behavior in ways that libraries just haven't done.” </a:t>
            </a:r>
            <a:r>
              <a:rPr lang="en-US" sz="1400" i="1" dirty="0">
                <a:latin typeface="Arial" panose="020B0604020202020204" pitchFamily="34" charset="0"/>
                <a:cs typeface="Arial" panose="020B0604020202020204" pitchFamily="34" charset="0"/>
              </a:rPr>
              <a:t>(Advisory Group Member LM14, Research University, Secular, Public)</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Privacy only was mentioned once, but is an important area of exploration. This topic is particularly fraught in the areas of assessment and academic libraries since there is a lack of established best practices and standards addressing the methods and contexts that may threaten the privacy of students.</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 this reason, privacy, when broadly defined, can be viewed by librarians in some instances as less of an ethics issue and more of an impediment, as articulated by the following participant [read quote].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23</a:t>
            </a:fld>
            <a:endParaRPr lang="en-US"/>
          </a:p>
        </p:txBody>
      </p:sp>
    </p:spTree>
    <p:extLst>
      <p:ext uri="{BB962C8B-B14F-4D97-AF65-F5344CB8AC3E}">
        <p14:creationId xmlns:p14="http://schemas.microsoft.com/office/powerpoint/2010/main" val="2057011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180722"/>
            <a:ext cx="5615940" cy="3961964"/>
          </a:xfrm>
        </p:spPr>
        <p:txBody>
          <a:bodyPr/>
          <a:lstStyle/>
          <a:p>
            <a:r>
              <a:rPr lang="en-US" sz="1400" dirty="0">
                <a:latin typeface="Arial" panose="020B0604020202020204" pitchFamily="34" charset="0"/>
                <a:cs typeface="Arial" panose="020B0604020202020204" pitchFamily="34" charset="0"/>
              </a:rPr>
              <a:t>Image: https://www.flickr.com/photos/kimmanleyort/2130314519/ by Kim Manley Ort / CC BY-NC-ND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Based on these initial findings, we’ve come up with the following recommendations.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a:p>
        </p:txBody>
      </p:sp>
    </p:spTree>
    <p:extLst>
      <p:ext uri="{BB962C8B-B14F-4D97-AF65-F5344CB8AC3E}">
        <p14:creationId xmlns:p14="http://schemas.microsoft.com/office/powerpoint/2010/main" val="328083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79438"/>
            <a:ext cx="5713413" cy="3213100"/>
          </a:xfrm>
        </p:spPr>
      </p:sp>
      <p:sp>
        <p:nvSpPr>
          <p:cNvPr id="3" name="Notes Placeholder 2"/>
          <p:cNvSpPr>
            <a:spLocks noGrp="1"/>
          </p:cNvSpPr>
          <p:nvPr>
            <p:ph type="body" idx="1"/>
          </p:nvPr>
        </p:nvSpPr>
        <p:spPr>
          <a:xfrm>
            <a:off x="632119" y="4139054"/>
            <a:ext cx="5615940" cy="3798055"/>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https://www.flickr.com/photos/illinoisspringfield/15681361005/ by Illinois Springfield / CC BY-NC-ND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25</a:t>
            </a:fld>
            <a:endParaRPr lang="en-US"/>
          </a:p>
        </p:txBody>
      </p:sp>
    </p:spTree>
    <p:extLst>
      <p:ext uri="{BB962C8B-B14F-4D97-AF65-F5344CB8AC3E}">
        <p14:creationId xmlns:p14="http://schemas.microsoft.com/office/powerpoint/2010/main" val="2018742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641350"/>
            <a:ext cx="5583238"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https://www.flickr.com/photos/18378305@N00/8482645256/ by Can Pac Swire / CC BY-NC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26</a:t>
            </a:fld>
            <a:endParaRPr lang="en-US"/>
          </a:p>
        </p:txBody>
      </p:sp>
    </p:spTree>
    <p:extLst>
      <p:ext uri="{BB962C8B-B14F-4D97-AF65-F5344CB8AC3E}">
        <p14:creationId xmlns:p14="http://schemas.microsoft.com/office/powerpoint/2010/main" val="971252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701993" y="3972381"/>
            <a:ext cx="5615940" cy="4170305"/>
          </a:xfrm>
        </p:spPr>
        <p:txBody>
          <a:bodyPr/>
          <a:lstStyle/>
          <a:p>
            <a:r>
              <a:rPr lang="en-US" sz="1400" dirty="0">
                <a:latin typeface="Arial" panose="020B0604020202020204" pitchFamily="34" charset="0"/>
                <a:cs typeface="Arial" panose="020B0604020202020204" pitchFamily="34" charset="0"/>
              </a:rPr>
              <a:t>Image: https://www.flickr.com/photos/edublogger/5119742141/ by Ewan McIntosh / CC BY-NC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Strategically align the student success goals and metrics with the Chancellors’/Presidents’ institutional priorities on student success.</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a:p>
        </p:txBody>
      </p:sp>
    </p:spTree>
    <p:extLst>
      <p:ext uri="{BB962C8B-B14F-4D97-AF65-F5344CB8AC3E}">
        <p14:creationId xmlns:p14="http://schemas.microsoft.com/office/powerpoint/2010/main" val="938007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41829"/>
            <a:ext cx="5615940" cy="4100858"/>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https://www.flickr.com/photos/kimberlykv/4495272217/ by Kimberly </a:t>
            </a:r>
            <a:r>
              <a:rPr lang="en-US" sz="1400" dirty="0" err="1">
                <a:latin typeface="Arial" panose="020B0604020202020204" pitchFamily="34" charset="0"/>
                <a:cs typeface="Arial" panose="020B0604020202020204" pitchFamily="34" charset="0"/>
              </a:rPr>
              <a:t>Vardeman</a:t>
            </a:r>
            <a:r>
              <a:rPr lang="en-US" sz="1400" dirty="0">
                <a:latin typeface="Arial" panose="020B0604020202020204" pitchFamily="34" charset="0"/>
                <a:cs typeface="Arial" panose="020B0604020202020204" pitchFamily="34" charset="0"/>
              </a:rPr>
              <a:t> / CC BY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28</a:t>
            </a:fld>
            <a:endParaRPr lang="en-US"/>
          </a:p>
        </p:txBody>
      </p:sp>
    </p:spTree>
    <p:extLst>
      <p:ext uri="{BB962C8B-B14F-4D97-AF65-F5344CB8AC3E}">
        <p14:creationId xmlns:p14="http://schemas.microsoft.com/office/powerpoint/2010/main" val="455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41350"/>
            <a:ext cx="5581650" cy="3140075"/>
          </a:xfrm>
        </p:spPr>
      </p:sp>
      <p:sp>
        <p:nvSpPr>
          <p:cNvPr id="3" name="Notes Placeholder 2"/>
          <p:cNvSpPr>
            <a:spLocks noGrp="1"/>
          </p:cNvSpPr>
          <p:nvPr>
            <p:ph type="body" idx="1"/>
          </p:nvPr>
        </p:nvSpPr>
        <p:spPr>
          <a:xfrm>
            <a:off x="701993" y="4055717"/>
            <a:ext cx="5615940" cy="4086969"/>
          </a:xfrm>
        </p:spPr>
        <p:txBody>
          <a:bodyPr/>
          <a:lstStyle/>
          <a:p>
            <a:r>
              <a:rPr lang="en-US" sz="1400" dirty="0">
                <a:latin typeface="Arial" panose="020B0604020202020204" pitchFamily="34" charset="0"/>
                <a:cs typeface="Arial" panose="020B0604020202020204" pitchFamily="34" charset="0"/>
              </a:rPr>
              <a:t>Refers back to/is part of sharing space and developing collaborative programming</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29</a:t>
            </a:fld>
            <a:endParaRPr lang="en-US"/>
          </a:p>
        </p:txBody>
      </p:sp>
    </p:spTree>
    <p:extLst>
      <p:ext uri="{BB962C8B-B14F-4D97-AF65-F5344CB8AC3E}">
        <p14:creationId xmlns:p14="http://schemas.microsoft.com/office/powerpoint/2010/main" val="1768868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20888" y="327025"/>
            <a:ext cx="2978150" cy="1674813"/>
          </a:xfrm>
        </p:spPr>
      </p:sp>
      <p:sp>
        <p:nvSpPr>
          <p:cNvPr id="3" name="Notes Placeholder 2"/>
          <p:cNvSpPr>
            <a:spLocks noGrp="1"/>
          </p:cNvSpPr>
          <p:nvPr>
            <p:ph type="body" idx="1"/>
          </p:nvPr>
        </p:nvSpPr>
        <p:spPr>
          <a:xfrm>
            <a:off x="204716" y="2129052"/>
            <a:ext cx="6523630" cy="7001300"/>
          </a:xfrm>
        </p:spPr>
        <p:txBody>
          <a:bodyPr/>
          <a:lstStyle/>
          <a:p>
            <a:pPr>
              <a:defRPr/>
            </a:pPr>
            <a:r>
              <a:rPr lang="en-US" sz="1000" kern="1200" dirty="0" err="1">
                <a:solidFill>
                  <a:schemeClr val="tx1"/>
                </a:solidFill>
                <a:effectLst/>
                <a:latin typeface="Arial" panose="020B0604020202020204" pitchFamily="34" charset="0"/>
                <a:cs typeface="Arial" panose="020B0604020202020204" pitchFamily="34" charset="0"/>
              </a:rPr>
              <a:t>Elmes</a:t>
            </a:r>
            <a:r>
              <a:rPr lang="en-US" sz="1000" kern="1200" dirty="0">
                <a:solidFill>
                  <a:schemeClr val="tx1"/>
                </a:solidFill>
                <a:effectLst/>
                <a:latin typeface="Arial" panose="020B0604020202020204" pitchFamily="34" charset="0"/>
                <a:cs typeface="Arial" panose="020B0604020202020204" pitchFamily="34" charset="0"/>
              </a:rPr>
              <a:t>, John. 2017. " Six Significant Challenges for Technology in Higher Education in 2017." </a:t>
            </a:r>
            <a:r>
              <a:rPr lang="en-US" sz="1000" i="1" kern="1200" dirty="0">
                <a:solidFill>
                  <a:schemeClr val="tx1"/>
                </a:solidFill>
                <a:effectLst/>
                <a:latin typeface="Arial" panose="020B0604020202020204" pitchFamily="34" charset="0"/>
                <a:cs typeface="Arial" panose="020B0604020202020204" pitchFamily="34" charset="0"/>
              </a:rPr>
              <a:t>Times Higher Education, </a:t>
            </a:r>
            <a:r>
              <a:rPr lang="en-US" sz="1000" kern="1200" dirty="0">
                <a:solidFill>
                  <a:schemeClr val="tx1"/>
                </a:solidFill>
                <a:effectLst/>
                <a:latin typeface="Arial" panose="020B0604020202020204" pitchFamily="34" charset="0"/>
                <a:cs typeface="Arial" panose="020B0604020202020204" pitchFamily="34" charset="0"/>
              </a:rPr>
              <a:t>February 16, </a:t>
            </a:r>
            <a:r>
              <a:rPr lang="en-US" sz="1000" kern="1200" dirty="0">
                <a:solidFill>
                  <a:schemeClr val="tx1"/>
                </a:solidFill>
                <a:effectLst/>
                <a:latin typeface="Arial" panose="020B0604020202020204" pitchFamily="34" charset="0"/>
                <a:cs typeface="Arial" panose="020B0604020202020204" pitchFamily="34" charset="0"/>
                <a:hlinkClick r:id="rId3"/>
              </a:rPr>
              <a:t>https://www.timeshighereducation.com/features/six-significant-challenges-technology-higher-education-2017</a:t>
            </a:r>
            <a:r>
              <a:rPr lang="en-US" sz="1000" kern="1200" dirty="0">
                <a:solidFill>
                  <a:schemeClr val="tx1"/>
                </a:solidFill>
                <a:effectLst/>
                <a:latin typeface="Arial" panose="020B0604020202020204" pitchFamily="34" charset="0"/>
                <a:cs typeface="Arial" panose="020B0604020202020204" pitchFamily="34" charset="0"/>
              </a:rPr>
              <a:t>.</a:t>
            </a:r>
          </a:p>
          <a:p>
            <a:pPr>
              <a:defRPr/>
            </a:pPr>
            <a:r>
              <a:rPr lang="en-US" sz="1000" kern="1200" dirty="0">
                <a:solidFill>
                  <a:schemeClr val="tx1"/>
                </a:solidFill>
                <a:effectLst/>
                <a:latin typeface="Arial" panose="020B0604020202020204" pitchFamily="34" charset="0"/>
                <a:cs typeface="Arial" panose="020B0604020202020204" pitchFamily="34" charset="0"/>
              </a:rPr>
              <a:t>Lists six challenges from the </a:t>
            </a:r>
            <a:r>
              <a:rPr lang="en-US" sz="1000" kern="1200" dirty="0" err="1">
                <a:solidFill>
                  <a:schemeClr val="tx1"/>
                </a:solidFill>
                <a:effectLst/>
                <a:latin typeface="Arial" panose="020B0604020202020204" pitchFamily="34" charset="0"/>
                <a:cs typeface="Arial" panose="020B0604020202020204" pitchFamily="34" charset="0"/>
              </a:rPr>
              <a:t>The</a:t>
            </a:r>
            <a:r>
              <a:rPr lang="en-US" sz="1000" kern="1200" dirty="0">
                <a:solidFill>
                  <a:schemeClr val="tx1"/>
                </a:solidFill>
                <a:effectLst/>
                <a:latin typeface="Arial" panose="020B0604020202020204" pitchFamily="34" charset="0"/>
                <a:cs typeface="Arial" panose="020B0604020202020204" pitchFamily="34" charset="0"/>
              </a:rPr>
              <a:t> </a:t>
            </a:r>
            <a:r>
              <a:rPr lang="en-US" sz="1000" i="1" kern="1200" dirty="0">
                <a:solidFill>
                  <a:schemeClr val="tx1"/>
                </a:solidFill>
                <a:effectLst/>
                <a:latin typeface="Arial" panose="020B0604020202020204" pitchFamily="34" charset="0"/>
                <a:cs typeface="Arial" panose="020B0604020202020204" pitchFamily="34" charset="0"/>
              </a:rPr>
              <a:t>NMC Horizon </a:t>
            </a:r>
            <a:r>
              <a:rPr lang="en-US" sz="1000" i="1" kern="1200" dirty="0">
                <a:solidFill>
                  <a:schemeClr val="tx1"/>
                </a:solidFill>
                <a:effectLst/>
                <a:latin typeface="Arial" panose="020B0604020202020204" pitchFamily="34" charset="0"/>
                <a:cs typeface="Arial" panose="020B0604020202020204" pitchFamily="34" charset="0"/>
                <a:hlinkClick r:id="rId4"/>
              </a:rPr>
              <a:t>Report:</a:t>
            </a:r>
            <a:r>
              <a:rPr lang="en-US" sz="1000" i="1" kern="1200" dirty="0">
                <a:solidFill>
                  <a:schemeClr val="tx1"/>
                </a:solidFill>
                <a:effectLst/>
                <a:latin typeface="Arial" panose="020B0604020202020204" pitchFamily="34" charset="0"/>
                <a:cs typeface="Arial" panose="020B0604020202020204" pitchFamily="34" charset="0"/>
              </a:rPr>
              <a:t> 2017 Higher Education Edition.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cs typeface="Arial" panose="020B0604020202020204" pitchFamily="34" charset="0"/>
              </a:rPr>
              <a:t>--"Improving Digital Literacy...Being digitally literate is more than obtaining “isolated technological skills”, the Horizon report notes. It is about: “generating a deeper understanding of the digital environment, enabling intuitive adaptation to new contexts and co-creation of content with others”."</a:t>
            </a:r>
          </a:p>
          <a:p>
            <a:pPr>
              <a:defRPr/>
            </a:pPr>
            <a:r>
              <a:rPr lang="en-US" sz="1000" kern="1200" dirty="0">
                <a:solidFill>
                  <a:schemeClr val="tx1"/>
                </a:solidFill>
                <a:effectLst/>
                <a:latin typeface="Arial" panose="020B0604020202020204" pitchFamily="34" charset="0"/>
                <a:cs typeface="Arial" panose="020B0604020202020204" pitchFamily="34" charset="0"/>
              </a:rPr>
              <a:t>--"Integrating formal and informal learning...experts believe that blending formal and informal methods of learning can “create an environment that fosters experimentation, curiosity, and creativity”, the 2017 report reiterates."</a:t>
            </a:r>
            <a:endParaRPr lang="en-US" sz="1000" i="1" kern="1200" dirty="0">
              <a:solidFill>
                <a:schemeClr val="tx1"/>
              </a:solidFill>
              <a:effectLst/>
              <a:latin typeface="Arial" panose="020B0604020202020204" pitchFamily="34" charset="0"/>
              <a:cs typeface="Arial" panose="020B0604020202020204" pitchFamily="34" charset="0"/>
            </a:endParaRPr>
          </a:p>
          <a:p>
            <a:pPr>
              <a:defRPr/>
            </a:pPr>
            <a:r>
              <a:rPr lang="en-US" sz="1000" kern="1200" dirty="0">
                <a:solidFill>
                  <a:schemeClr val="tx1"/>
                </a:solidFill>
                <a:effectLst/>
                <a:latin typeface="Arial" panose="020B0604020202020204" pitchFamily="34" charset="0"/>
                <a:cs typeface="Arial" panose="020B0604020202020204" pitchFamily="34" charset="0"/>
              </a:rPr>
              <a:t>--"Achievement gap...“The achievement gap…reflects a disparity in the enrollment and academic performance between student groups, defined by socioeconomic status, race, ethnicity, or gender,” the Horizon report says. While developments in technology have made it easier for students from these groups to engage with learning resources, “significant issues of access and equity persist”." </a:t>
            </a:r>
          </a:p>
          <a:p>
            <a:pPr>
              <a:defRPr/>
            </a:pPr>
            <a:r>
              <a:rPr lang="en-US" sz="1000" kern="1200" dirty="0">
                <a:solidFill>
                  <a:schemeClr val="tx1"/>
                </a:solidFill>
                <a:effectLst/>
                <a:latin typeface="Arial" panose="020B0604020202020204" pitchFamily="34" charset="0"/>
                <a:cs typeface="Arial" panose="020B0604020202020204" pitchFamily="34" charset="0"/>
              </a:rPr>
              <a:t>--"Advancing digital equity...Digital equity – ensuring equal access to technology – is a “rampant social justice issue”, affecting developed and developing countries alike, but is also a major concern for higher education, according to the report."</a:t>
            </a:r>
          </a:p>
          <a:p>
            <a:pPr>
              <a:defRPr/>
            </a:pPr>
            <a:r>
              <a:rPr lang="en-US" sz="1000" i="1" kern="1200" dirty="0">
                <a:solidFill>
                  <a:schemeClr val="tx1"/>
                </a:solidFill>
                <a:effectLst/>
                <a:latin typeface="Arial" panose="020B0604020202020204" pitchFamily="34" charset="0"/>
                <a:cs typeface="Arial" panose="020B0604020202020204" pitchFamily="34" charset="0"/>
              </a:rPr>
              <a:t>--"</a:t>
            </a:r>
            <a:r>
              <a:rPr lang="en-US" sz="1000" kern="1200" dirty="0">
                <a:solidFill>
                  <a:schemeClr val="tx1"/>
                </a:solidFill>
                <a:effectLst/>
                <a:latin typeface="Arial" panose="020B0604020202020204" pitchFamily="34" charset="0"/>
                <a:cs typeface="Arial" panose="020B0604020202020204" pitchFamily="34" charset="0"/>
              </a:rPr>
              <a:t>Managing knowledge obsolescence...Although technological developments can potentially improve the “quality of learning and operations” at universities, they are replaced incredibly swiftly by newer versions, making it difficult to keep up." </a:t>
            </a:r>
          </a:p>
          <a:p>
            <a:pPr>
              <a:defRPr/>
            </a:pPr>
            <a:r>
              <a:rPr lang="en-US" sz="1000" kern="1200" dirty="0">
                <a:solidFill>
                  <a:schemeClr val="tx1"/>
                </a:solidFill>
                <a:effectLst/>
                <a:latin typeface="Arial" panose="020B0604020202020204" pitchFamily="34" charset="0"/>
                <a:cs typeface="Arial" panose="020B0604020202020204" pitchFamily="34" charset="0"/>
              </a:rPr>
              <a:t>--"Rethinking the roles of educators...The report notes that role of faculty is shifting considerably. They are “increasingly expected to employ a variety of technology-based tools and engage in online discussions and collaborative authoring” while also tasked with “leveraging active learning methodologies like project and problem-based learning”. With learning shifting towards being more in the control of the students, educators are now acting as “guides and facilitators”."</a:t>
            </a:r>
          </a:p>
          <a:p>
            <a:pPr>
              <a:defRPr/>
            </a:pPr>
            <a:endParaRPr lang="en-US" sz="1000" kern="1200" dirty="0">
              <a:solidFill>
                <a:schemeClr val="tx1"/>
              </a:solidFill>
              <a:effectLst/>
              <a:latin typeface="Arial" panose="020B0604020202020204" pitchFamily="34" charset="0"/>
              <a:cs typeface="Arial" panose="020B0604020202020204" pitchFamily="34" charset="0"/>
            </a:endParaRPr>
          </a:p>
          <a:p>
            <a:pPr>
              <a:defRPr/>
            </a:pPr>
            <a:r>
              <a:rPr lang="en-US" sz="1000" kern="1200" dirty="0">
                <a:solidFill>
                  <a:schemeClr val="tx1"/>
                </a:solidFill>
                <a:effectLst/>
                <a:latin typeface="Arial" panose="020B0604020202020204" pitchFamily="34" charset="0"/>
                <a:cs typeface="Arial" panose="020B0604020202020204" pitchFamily="34" charset="0"/>
              </a:rPr>
              <a:t>Morgan, John. 2017. "Campus Culture Wars </a:t>
            </a:r>
            <a:r>
              <a:rPr lang="en-US" sz="1000" kern="1200" dirty="0" err="1">
                <a:solidFill>
                  <a:schemeClr val="tx1"/>
                </a:solidFill>
                <a:effectLst/>
                <a:latin typeface="Arial" panose="020B0604020202020204" pitchFamily="34" charset="0"/>
                <a:cs typeface="Arial" panose="020B0604020202020204" pitchFamily="34" charset="0"/>
              </a:rPr>
              <a:t>Over‘Anti</a:t>
            </a:r>
            <a:r>
              <a:rPr lang="en-US" sz="1000" kern="1200" dirty="0">
                <a:solidFill>
                  <a:schemeClr val="tx1"/>
                </a:solidFill>
                <a:effectLst/>
                <a:latin typeface="Arial" panose="020B0604020202020204" pitchFamily="34" charset="0"/>
                <a:cs typeface="Arial" panose="020B0604020202020204" pitchFamily="34" charset="0"/>
              </a:rPr>
              <a:t>-right </a:t>
            </a:r>
            <a:r>
              <a:rPr lang="en-US" sz="1000" kern="1200" dirty="0" err="1">
                <a:solidFill>
                  <a:schemeClr val="tx1"/>
                </a:solidFill>
                <a:effectLst/>
                <a:latin typeface="Arial" panose="020B0604020202020204" pitchFamily="34" charset="0"/>
                <a:cs typeface="Arial" panose="020B0604020202020204" pitchFamily="34" charset="0"/>
              </a:rPr>
              <a:t>Bias’</a:t>
            </a:r>
            <a:r>
              <a:rPr lang="en-US" sz="1000" kern="1200" dirty="0">
                <a:solidFill>
                  <a:schemeClr val="tx1"/>
                </a:solidFill>
                <a:effectLst/>
                <a:latin typeface="Arial" panose="020B0604020202020204" pitchFamily="34" charset="0"/>
                <a:cs typeface="Arial" panose="020B0604020202020204" pitchFamily="34" charset="0"/>
              </a:rPr>
              <a:t> Threaten to Spread." </a:t>
            </a:r>
            <a:r>
              <a:rPr lang="en-US" sz="1000" i="1" kern="1200" dirty="0">
                <a:solidFill>
                  <a:schemeClr val="tx1"/>
                </a:solidFill>
                <a:effectLst/>
                <a:latin typeface="Arial" panose="020B0604020202020204" pitchFamily="34" charset="0"/>
                <a:cs typeface="Arial" panose="020B0604020202020204" pitchFamily="34" charset="0"/>
              </a:rPr>
              <a:t>Times Higher Education, </a:t>
            </a:r>
            <a:r>
              <a:rPr lang="en-US" sz="1000" kern="1200" dirty="0">
                <a:solidFill>
                  <a:schemeClr val="tx1"/>
                </a:solidFill>
                <a:effectLst/>
                <a:latin typeface="Arial" panose="020B0604020202020204" pitchFamily="34" charset="0"/>
                <a:cs typeface="Arial" panose="020B0604020202020204" pitchFamily="34" charset="0"/>
              </a:rPr>
              <a:t>March 2, 2017, </a:t>
            </a:r>
            <a:r>
              <a:rPr lang="en-US" sz="1000" dirty="0">
                <a:latin typeface="Arial" panose="020B0604020202020204" pitchFamily="34" charset="0"/>
                <a:cs typeface="Arial" panose="020B0604020202020204" pitchFamily="34" charset="0"/>
                <a:hlinkClick r:id="rId5"/>
              </a:rPr>
              <a:t>https://www.timeshighereducation.com/news/campus-culture-wars-over-anti-right-bias-threaten-to-spread</a:t>
            </a:r>
            <a:r>
              <a:rPr lang="en-US" sz="1000" kern="1200" dirty="0">
                <a:solidFill>
                  <a:schemeClr val="tx1"/>
                </a:solidFill>
                <a:effectLst/>
                <a:latin typeface="Arial" panose="020B0604020202020204" pitchFamily="34" charset="0"/>
                <a:cs typeface="Arial" panose="020B0604020202020204" pitchFamily="34" charset="0"/>
              </a:rPr>
              <a:t>.</a:t>
            </a:r>
          </a:p>
          <a:p>
            <a:pPr>
              <a:defRPr/>
            </a:pPr>
            <a:r>
              <a:rPr lang="en-US" sz="1000" kern="1200" dirty="0">
                <a:solidFill>
                  <a:schemeClr val="tx1"/>
                </a:solidFill>
                <a:effectLst/>
                <a:latin typeface="Arial" panose="020B0604020202020204" pitchFamily="34" charset="0"/>
                <a:cs typeface="Arial" panose="020B0604020202020204" pitchFamily="34" charset="0"/>
              </a:rPr>
              <a:t>"Politicians’ claims that universities are systematically prejudiced against researchers and students with conservative views raise the prospect that Western institutions could become key battlegrounds in a new age of “culture wars”." </a:t>
            </a:r>
          </a:p>
          <a:p>
            <a:endParaRPr lang="en-US" sz="1000" dirty="0">
              <a:latin typeface="Arial"/>
            </a:endParaRPr>
          </a:p>
          <a:p>
            <a:r>
              <a:rPr lang="en-US" sz="1000" dirty="0">
                <a:latin typeface="Arial"/>
              </a:rPr>
              <a:t>Baker, Simon. 2017. "Fact Check: are England’s Universities ‘ Swimming in Cash’?"  </a:t>
            </a:r>
            <a:r>
              <a:rPr lang="en-US" sz="1000" i="1" dirty="0">
                <a:latin typeface="Arial"/>
              </a:rPr>
              <a:t>Times Higher Education,</a:t>
            </a:r>
            <a:r>
              <a:rPr lang="en-US" sz="1000" dirty="0">
                <a:latin typeface="Arial"/>
              </a:rPr>
              <a:t> March 2, </a:t>
            </a:r>
            <a:r>
              <a:rPr lang="en-US" sz="1000" dirty="0">
                <a:latin typeface="Arial"/>
                <a:hlinkClick r:id="rId6"/>
              </a:rPr>
              <a:t>https://www.timeshighereducation.com/news/fact-check-are-englands-universities-swimming-cash</a:t>
            </a:r>
            <a:r>
              <a:rPr lang="en-US" sz="1000" dirty="0">
                <a:latin typeface="Arial"/>
              </a:rPr>
              <a:t>.</a:t>
            </a:r>
          </a:p>
          <a:p>
            <a:endParaRPr lang="en-US" sz="1000" dirty="0">
              <a:latin typeface="Arial"/>
            </a:endParaRPr>
          </a:p>
          <a:p>
            <a:r>
              <a:rPr lang="en-US" sz="1000" dirty="0" err="1">
                <a:latin typeface="Arial"/>
              </a:rPr>
              <a:t>Elmes</a:t>
            </a:r>
            <a:r>
              <a:rPr lang="en-US" sz="1000" dirty="0">
                <a:latin typeface="Arial"/>
              </a:rPr>
              <a:t>, John, and John Morgan.2017. "Don't Be 'Angst-Ridden' Over </a:t>
            </a:r>
            <a:r>
              <a:rPr lang="en-US" sz="1000" dirty="0" err="1">
                <a:latin typeface="Arial"/>
              </a:rPr>
              <a:t>Brexit-Divide:V-C</a:t>
            </a:r>
            <a:r>
              <a:rPr lang="en-US" sz="1000" dirty="0">
                <a:latin typeface="Arial"/>
              </a:rPr>
              <a:t>." </a:t>
            </a:r>
            <a:r>
              <a:rPr lang="en-US" sz="1000" i="1" dirty="0">
                <a:latin typeface="Arial"/>
              </a:rPr>
              <a:t>Times Higher Education, </a:t>
            </a:r>
            <a:r>
              <a:rPr lang="en-US" sz="1000" dirty="0">
                <a:latin typeface="Arial"/>
              </a:rPr>
              <a:t>February 24, </a:t>
            </a:r>
            <a:r>
              <a:rPr lang="en-US" sz="1000" dirty="0">
                <a:latin typeface="Arial"/>
                <a:hlinkClick r:id="rId7"/>
              </a:rPr>
              <a:t>https://www.timeshighereducation.com/news/dont-be-angst-ridden-over-brexit-divide-communities-v-c</a:t>
            </a:r>
            <a:r>
              <a:rPr lang="en-US" sz="1000" dirty="0">
                <a:latin typeface="Arial"/>
              </a:rPr>
              <a:t>.</a:t>
            </a:r>
          </a:p>
          <a:p>
            <a:endParaRPr lang="en-US" sz="1000" dirty="0">
              <a:latin typeface="Arial"/>
            </a:endParaRPr>
          </a:p>
          <a:p>
            <a:r>
              <a:rPr lang="en-US" sz="1000" dirty="0">
                <a:latin typeface="Arial"/>
              </a:rPr>
              <a:t>Baker, Simon. 2017. "Risks of Post-Brexit 'Brain Drain' Highlighted."  </a:t>
            </a:r>
            <a:r>
              <a:rPr lang="en-US" sz="1000" i="1" dirty="0">
                <a:latin typeface="Arial"/>
              </a:rPr>
              <a:t>Times Higher Education, </a:t>
            </a:r>
            <a:r>
              <a:rPr lang="en-US" sz="1000" dirty="0">
                <a:latin typeface="Arial"/>
              </a:rPr>
              <a:t>February 23, </a:t>
            </a:r>
            <a:r>
              <a:rPr lang="en-US" sz="1000" dirty="0">
                <a:latin typeface="Arial"/>
                <a:hlinkClick r:id="rId7"/>
              </a:rPr>
              <a:t>https://www.timeshighereducation.com/news/dont-be-angst-ridden-over-brexit-divide-communities-v-c</a:t>
            </a:r>
            <a:r>
              <a:rPr lang="en-US" sz="1000" dirty="0">
                <a:latin typeface="Arial"/>
              </a:rPr>
              <a:t>.</a:t>
            </a:r>
          </a:p>
          <a:p>
            <a:endParaRPr lang="en-US" sz="1000" dirty="0">
              <a:latin typeface="Arial"/>
            </a:endParaRPr>
          </a:p>
          <a:p>
            <a:r>
              <a:rPr lang="en-US" sz="1000" dirty="0" err="1">
                <a:latin typeface="Arial"/>
              </a:rPr>
              <a:t>Elmes</a:t>
            </a:r>
            <a:r>
              <a:rPr lang="en-US" sz="1000" dirty="0">
                <a:latin typeface="Arial"/>
              </a:rPr>
              <a:t>, John. 2017. "Nine Out of 10 Universities 'Restrict Free Speech.'" </a:t>
            </a:r>
            <a:r>
              <a:rPr lang="en-US" sz="1000" i="1" dirty="0">
                <a:latin typeface="Arial"/>
              </a:rPr>
              <a:t>Times Higher Education, </a:t>
            </a:r>
            <a:r>
              <a:rPr lang="en-US" sz="1000" dirty="0">
                <a:latin typeface="Arial"/>
              </a:rPr>
              <a:t>February 11, </a:t>
            </a:r>
            <a:r>
              <a:rPr lang="en-US" sz="1000" dirty="0">
                <a:latin typeface="Arial"/>
                <a:hlinkClick r:id="rId8"/>
              </a:rPr>
              <a:t>https://www.timeshighereducation.com/news/spiked-nine-out-10-uk-universities-restrict-free-speech</a:t>
            </a:r>
            <a:r>
              <a:rPr lang="en-US" sz="1000" dirty="0">
                <a:latin typeface="Arial"/>
              </a:rPr>
              <a:t>.</a:t>
            </a:r>
            <a:endParaRPr lang="en-US" sz="1000" dirty="0">
              <a:latin typeface="Calibri"/>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dirty="0"/>
          </a:p>
        </p:txBody>
      </p:sp>
    </p:spTree>
    <p:extLst>
      <p:ext uri="{BB962C8B-B14F-4D97-AF65-F5344CB8AC3E}">
        <p14:creationId xmlns:p14="http://schemas.microsoft.com/office/powerpoint/2010/main" val="1926853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https://www.flickr.com/photos/goodimages/1448139556/ by Gianni / CC BY-NC-ND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30</a:t>
            </a:fld>
            <a:endParaRPr lang="en-US"/>
          </a:p>
        </p:txBody>
      </p:sp>
    </p:spTree>
    <p:extLst>
      <p:ext uri="{BB962C8B-B14F-4D97-AF65-F5344CB8AC3E}">
        <p14:creationId xmlns:p14="http://schemas.microsoft.com/office/powerpoint/2010/main" val="859749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97386"/>
            <a:ext cx="5783580" cy="4045300"/>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https://www.flickr.com/photos/skinnylawyer/6337956175/ by </a:t>
            </a:r>
            <a:r>
              <a:rPr lang="en-US" sz="1400" dirty="0" err="1">
                <a:latin typeface="Arial" panose="020B0604020202020204" pitchFamily="34" charset="0"/>
                <a:cs typeface="Arial" panose="020B0604020202020204" pitchFamily="34" charset="0"/>
              </a:rPr>
              <a:t>InSapphoWeTrust</a:t>
            </a:r>
            <a:r>
              <a:rPr lang="en-US" sz="1400" dirty="0">
                <a:latin typeface="Arial" panose="020B0604020202020204" pitchFamily="34" charset="0"/>
                <a:cs typeface="Arial" panose="020B0604020202020204" pitchFamily="34" charset="0"/>
              </a:rPr>
              <a:t> / CC BY-SA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31</a:t>
            </a:fld>
            <a:endParaRPr lang="en-US"/>
          </a:p>
        </p:txBody>
      </p:sp>
    </p:spTree>
    <p:extLst>
      <p:ext uri="{BB962C8B-B14F-4D97-AF65-F5344CB8AC3E}">
        <p14:creationId xmlns:p14="http://schemas.microsoft.com/office/powerpoint/2010/main" val="1542054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3813" y="546100"/>
            <a:ext cx="4203700" cy="2365375"/>
          </a:xfrm>
        </p:spPr>
      </p:sp>
      <p:sp>
        <p:nvSpPr>
          <p:cNvPr id="3" name="Notes Placeholder 2"/>
          <p:cNvSpPr>
            <a:spLocks noGrp="1"/>
          </p:cNvSpPr>
          <p:nvPr>
            <p:ph type="body" idx="1"/>
          </p:nvPr>
        </p:nvSpPr>
        <p:spPr>
          <a:xfrm>
            <a:off x="200003" y="3211033"/>
            <a:ext cx="6663690" cy="5794744"/>
          </a:xfrm>
        </p:spPr>
        <p:txBody>
          <a:bodyPr/>
          <a:lstStyle/>
          <a:p>
            <a:r>
              <a:rPr lang="en-US" sz="1100" dirty="0">
                <a:latin typeface="Arial" charset="0"/>
                <a:ea typeface="Arial" charset="0"/>
                <a:cs typeface="Arial" charset="0"/>
              </a:rPr>
              <a:t>Image: https://www.flickr.com/photos/parksdh/11340519505/ by Daniel Parks / CC BY-NC 2.0 </a:t>
            </a:r>
          </a:p>
          <a:p>
            <a:endParaRPr lang="en-US" sz="1100" dirty="0">
              <a:latin typeface="Arial" charset="0"/>
              <a:ea typeface="Arial" charset="0"/>
              <a:cs typeface="Arial" charset="0"/>
            </a:endParaRPr>
          </a:p>
          <a:p>
            <a:pPr marL="0" indent="0">
              <a:buFont typeface="+mj-lt"/>
              <a:buNone/>
            </a:pPr>
            <a:r>
              <a:rPr lang="en-US" sz="1100" b="0" dirty="0">
                <a:latin typeface="Arial" charset="0"/>
                <a:ea typeface="Arial" charset="0"/>
                <a:cs typeface="Arial" charset="0"/>
              </a:rPr>
              <a:t>Analysis</a:t>
            </a:r>
            <a:r>
              <a:rPr lang="en-US" sz="1100" b="0" baseline="0" dirty="0">
                <a:latin typeface="Arial" charset="0"/>
                <a:ea typeface="Arial" charset="0"/>
                <a:cs typeface="Arial" charset="0"/>
              </a:rPr>
              <a:t> of all three data sources informed the identification of six priority areas for future research. </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100" b="0" baseline="0" dirty="0">
                <a:latin typeface="Arial" charset="0"/>
                <a:ea typeface="Arial" charset="0"/>
                <a:cs typeface="Arial" charset="0"/>
              </a:rPr>
              <a:t>Communication: </a:t>
            </a:r>
            <a:r>
              <a:rPr lang="en-US" sz="1100" b="0" dirty="0">
                <a:latin typeface="Arial" charset="0"/>
                <a:ea typeface="Arial" charset="0"/>
                <a:cs typeface="Arial" charset="0"/>
              </a:rPr>
              <a:t>Communicate with those outside of library &amp; at different levels within the institution</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100" b="0" dirty="0">
                <a:latin typeface="Arial" charset="0"/>
                <a:ea typeface="Arial" charset="0"/>
                <a:cs typeface="Arial" charset="0"/>
              </a:rPr>
              <a:t>Collaboration: Understand different types &amp; levels of collaboration &amp; consider reviewing literature from related fields to see what is said about libraries &amp; common ground  </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100" b="0" dirty="0">
                <a:latin typeface="Arial" charset="0"/>
                <a:ea typeface="Arial" charset="0"/>
                <a:cs typeface="Arial" charset="0"/>
              </a:rPr>
              <a:t>Mission strategy &amp; alignment: Go outside of library to collect data &amp; seek possible collaborators for common issues;</a:t>
            </a:r>
            <a:r>
              <a:rPr lang="en-US" sz="1100" b="0" baseline="0" dirty="0">
                <a:latin typeface="Arial" charset="0"/>
                <a:ea typeface="Arial" charset="0"/>
                <a:cs typeface="Arial" charset="0"/>
              </a:rPr>
              <a:t> </a:t>
            </a:r>
            <a:r>
              <a:rPr lang="en-US" sz="1100" b="0" dirty="0">
                <a:latin typeface="Arial" charset="0"/>
                <a:ea typeface="Arial" charset="0"/>
                <a:cs typeface="Arial" charset="0"/>
              </a:rPr>
              <a:t>Inform students, faculty,  &amp; administrators of how the academic library contributes to the institutional mission and goals. </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100" b="0" dirty="0">
                <a:latin typeface="Arial" charset="0"/>
                <a:ea typeface="Arial" charset="0"/>
                <a:cs typeface="Arial" charset="0"/>
              </a:rPr>
              <a:t>Teaching &amp; learning: Engage with faculty &amp; students for librarian inclusion in developing academic &amp; everyday life support services for students;</a:t>
            </a:r>
            <a:r>
              <a:rPr lang="en-US" sz="1100" b="0" baseline="0" dirty="0">
                <a:latin typeface="Arial" charset="0"/>
                <a:ea typeface="Arial" charset="0"/>
                <a:cs typeface="Arial" charset="0"/>
              </a:rPr>
              <a:t> </a:t>
            </a:r>
            <a:r>
              <a:rPr lang="en-US" sz="1100" b="0" dirty="0">
                <a:latin typeface="Arial" charset="0"/>
                <a:ea typeface="Arial" charset="0"/>
                <a:cs typeface="Arial" charset="0"/>
              </a:rPr>
              <a:t>Develop educated &amp; informed citizens</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100" b="0" dirty="0">
                <a:latin typeface="Arial" charset="0"/>
                <a:ea typeface="Arial" charset="0"/>
                <a:cs typeface="Arial" charset="0"/>
              </a:rPr>
              <a:t>Student success: Identify quantifiable student attainment indicators;</a:t>
            </a:r>
            <a:r>
              <a:rPr lang="en-US" sz="1100" b="0" baseline="0" dirty="0">
                <a:latin typeface="Arial" charset="0"/>
                <a:ea typeface="Arial" charset="0"/>
                <a:cs typeface="Arial" charset="0"/>
              </a:rPr>
              <a:t> Work with academic services and faculty</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100" b="0" baseline="0" dirty="0">
                <a:latin typeface="Arial" charset="0"/>
                <a:ea typeface="Arial" charset="0"/>
                <a:cs typeface="Arial" charset="0"/>
              </a:rPr>
              <a:t>Learning analytics: Measure, collect, analyze &amp; report “data about learners and their contexts, for purposes of understanding and optimizing learning and the environments in which it occurs.” ; Include library data with institutionally collected data to predict student success</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100" b="0" baseline="0"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100" kern="1200" dirty="0">
                <a:latin typeface="Arial" charset="0"/>
                <a:ea typeface="Arial" charset="0"/>
                <a:cs typeface="Arial" charset="0"/>
              </a:rPr>
              <a:t>Brown-</a:t>
            </a:r>
            <a:r>
              <a:rPr lang="en-US" sz="1100" kern="1200" dirty="0" err="1">
                <a:latin typeface="Arial" charset="0"/>
                <a:ea typeface="Arial" charset="0"/>
                <a:cs typeface="Arial" charset="0"/>
              </a:rPr>
              <a:t>Sica</a:t>
            </a:r>
            <a:r>
              <a:rPr lang="en-US" sz="1100" kern="1200" dirty="0">
                <a:latin typeface="Arial" charset="0"/>
                <a:ea typeface="Arial" charset="0"/>
                <a:cs typeface="Arial" charset="0"/>
              </a:rPr>
              <a:t>, Margaret. “Using Academic Courses to Generate Data for Use in Evidence Based Library Planning.” </a:t>
            </a:r>
            <a:r>
              <a:rPr lang="en-US" sz="1100" i="1" kern="1200" dirty="0">
                <a:latin typeface="Arial" charset="0"/>
                <a:ea typeface="Arial" charset="0"/>
                <a:cs typeface="Arial" charset="0"/>
              </a:rPr>
              <a:t>Journal of Academic Librarianship</a:t>
            </a:r>
            <a:r>
              <a:rPr lang="en-US" sz="1100" kern="1200" dirty="0">
                <a:latin typeface="Arial" charset="0"/>
                <a:ea typeface="Arial" charset="0"/>
                <a:cs typeface="Arial" charset="0"/>
              </a:rPr>
              <a:t> 39, no. 3 (2013): 275–87. doi:10.1016/j.acalib.2013.01.001.</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100" dirty="0" err="1">
                <a:latin typeface="Arial" charset="0"/>
                <a:ea typeface="Arial" charset="0"/>
                <a:cs typeface="Arial" charset="0"/>
              </a:rPr>
              <a:t>Fister</a:t>
            </a:r>
            <a:r>
              <a:rPr lang="en-US" sz="1100" dirty="0">
                <a:latin typeface="Arial" charset="0"/>
                <a:ea typeface="Arial" charset="0"/>
                <a:cs typeface="Arial" charset="0"/>
              </a:rPr>
              <a:t>, Barbara. “Critical Assets: Academic Libraries, A View from the Administration Building.” </a:t>
            </a:r>
            <a:r>
              <a:rPr lang="en-US" sz="1100" i="1" dirty="0">
                <a:latin typeface="Arial" charset="0"/>
                <a:ea typeface="Arial" charset="0"/>
                <a:cs typeface="Arial" charset="0"/>
              </a:rPr>
              <a:t>Library Journal</a:t>
            </a:r>
            <a:r>
              <a:rPr lang="en-US" sz="1100" dirty="0">
                <a:latin typeface="Arial" charset="0"/>
                <a:ea typeface="Arial" charset="0"/>
                <a:cs typeface="Arial" charset="0"/>
              </a:rPr>
              <a:t> 135, no. 8 (2010): 24–27.</a:t>
            </a:r>
            <a:endParaRPr lang="en-US" sz="1100" kern="1200"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100" dirty="0">
                <a:latin typeface="Arial" charset="0"/>
                <a:ea typeface="Arial" charset="0"/>
                <a:cs typeface="Arial" charset="0"/>
              </a:rPr>
              <a:t>Hess, Amanda Nichols. “Equipping Academic Librarians to Integrate the Framework into Instructional Practices: A Theoretical Application.” </a:t>
            </a:r>
            <a:r>
              <a:rPr lang="en-US" sz="1100" i="1" dirty="0">
                <a:latin typeface="Arial" charset="0"/>
                <a:ea typeface="Arial" charset="0"/>
                <a:cs typeface="Arial" charset="0"/>
              </a:rPr>
              <a:t>Journal of Academic Librarianship</a:t>
            </a:r>
            <a:r>
              <a:rPr lang="en-US" sz="1100" dirty="0">
                <a:latin typeface="Arial" charset="0"/>
                <a:ea typeface="Arial" charset="0"/>
                <a:cs typeface="Arial" charset="0"/>
              </a:rPr>
              <a:t> 41, no. 6 (2015): 771–76. doi:10.1016/j.acalib.2015.08.017.</a:t>
            </a:r>
            <a:endParaRPr lang="en-US" sz="1100" kern="1200"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100" b="0" baseline="0"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100" dirty="0" err="1">
                <a:latin typeface="Arial" charset="0"/>
                <a:ea typeface="Arial" charset="0"/>
                <a:cs typeface="Arial" charset="0"/>
              </a:rPr>
              <a:t>Jantti</a:t>
            </a:r>
            <a:r>
              <a:rPr lang="en-US" sz="1100" dirty="0">
                <a:latin typeface="Arial" charset="0"/>
                <a:ea typeface="Arial" charset="0"/>
                <a:cs typeface="Arial" charset="0"/>
              </a:rPr>
              <a:t>, M. and Heath, J. (2016). What role for libraries in learning analytics? </a:t>
            </a:r>
            <a:r>
              <a:rPr lang="en-US" sz="1100" i="1" dirty="0">
                <a:latin typeface="Arial" charset="0"/>
                <a:ea typeface="Arial" charset="0"/>
                <a:cs typeface="Arial" charset="0"/>
              </a:rPr>
              <a:t>Performance Measurement and Metrics</a:t>
            </a:r>
            <a:r>
              <a:rPr lang="en-US" sz="1100" dirty="0">
                <a:latin typeface="Arial" charset="0"/>
                <a:ea typeface="Arial" charset="0"/>
                <a:cs typeface="Arial" charset="0"/>
              </a:rPr>
              <a:t> </a:t>
            </a:r>
            <a:r>
              <a:rPr lang="en-US" sz="1100" i="1" dirty="0">
                <a:latin typeface="Arial" charset="0"/>
                <a:ea typeface="Arial" charset="0"/>
                <a:cs typeface="Arial" charset="0"/>
              </a:rPr>
              <a:t>17</a:t>
            </a:r>
            <a:r>
              <a:rPr lang="en-US" sz="1100" dirty="0">
                <a:latin typeface="Arial" charset="0"/>
                <a:ea typeface="Arial" charset="0"/>
                <a:cs typeface="Arial" charset="0"/>
              </a:rPr>
              <a:t>(2), 203-210.</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100" b="0" baseline="0"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100" dirty="0">
                <a:latin typeface="Arial" charset="0"/>
                <a:ea typeface="Arial" charset="0"/>
                <a:cs typeface="Arial" charset="0"/>
              </a:rPr>
              <a:t>Lombard, E. (2012). The role of the academic library in college choice. </a:t>
            </a:r>
            <a:r>
              <a:rPr lang="en-US" sz="1100" i="1" dirty="0">
                <a:latin typeface="Arial" charset="0"/>
                <a:ea typeface="Arial" charset="0"/>
                <a:cs typeface="Arial" charset="0"/>
              </a:rPr>
              <a:t>Journal of Academic Librarianship</a:t>
            </a:r>
            <a:r>
              <a:rPr lang="en-US" sz="1100" dirty="0">
                <a:latin typeface="Arial" charset="0"/>
                <a:ea typeface="Arial" charset="0"/>
                <a:cs typeface="Arial" charset="0"/>
              </a:rPr>
              <a:t> 38(4), 237–41.</a:t>
            </a:r>
            <a:endParaRPr lang="en-US" sz="1100" kern="1200"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100"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pPr/>
              <a:t>32</a:t>
            </a:fld>
            <a:endParaRPr lang="en-US"/>
          </a:p>
        </p:txBody>
      </p:sp>
    </p:spTree>
    <p:extLst>
      <p:ext uri="{BB962C8B-B14F-4D97-AF65-F5344CB8AC3E}">
        <p14:creationId xmlns:p14="http://schemas.microsoft.com/office/powerpoint/2010/main" val="2491424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232012" y="4055717"/>
            <a:ext cx="6537278" cy="4086969"/>
          </a:xfrm>
        </p:spPr>
        <p:txBody>
          <a:bodyPr/>
          <a:lstStyle/>
          <a:p>
            <a:r>
              <a:rPr lang="en-US" sz="1400" dirty="0">
                <a:latin typeface="Arial" panose="020B0604020202020204" pitchFamily="34" charset="0"/>
                <a:cs typeface="Arial" panose="020B0604020202020204" pitchFamily="34" charset="0"/>
              </a:rPr>
              <a:t>Image: http://bit.ly/2msQ06a (https://www.flickr.com/photos/governordayton/5572098001/) by Governor Mark Dayton / CC BY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A035E6FC-CCC7-F34C-83D9-78C7523946F2}" type="slidenum">
              <a:rPr lang="en-US" smtClean="0"/>
              <a:t>33</a:t>
            </a:fld>
            <a:endParaRPr lang="en-US"/>
          </a:p>
        </p:txBody>
      </p:sp>
    </p:spTree>
    <p:extLst>
      <p:ext uri="{BB962C8B-B14F-4D97-AF65-F5344CB8AC3E}">
        <p14:creationId xmlns:p14="http://schemas.microsoft.com/office/powerpoint/2010/main" val="1913788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54842" y="4041829"/>
            <a:ext cx="6387152" cy="4100858"/>
          </a:xfrm>
        </p:spPr>
        <p:txBody>
          <a:bodyPr/>
          <a:lstStyle/>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34</a:t>
            </a:fld>
            <a:endParaRPr lang="en-US"/>
          </a:p>
        </p:txBody>
      </p:sp>
    </p:spTree>
    <p:extLst>
      <p:ext uri="{BB962C8B-B14F-4D97-AF65-F5344CB8AC3E}">
        <p14:creationId xmlns:p14="http://schemas.microsoft.com/office/powerpoint/2010/main" val="945338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259307" y="4069607"/>
            <a:ext cx="6428096" cy="4073079"/>
          </a:xfrm>
        </p:spPr>
        <p:txBody>
          <a:bodyPr/>
          <a:lstStyle/>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35</a:t>
            </a:fld>
            <a:endParaRPr lang="en-US"/>
          </a:p>
        </p:txBody>
      </p:sp>
    </p:spTree>
    <p:extLst>
      <p:ext uri="{BB962C8B-B14F-4D97-AF65-F5344CB8AC3E}">
        <p14:creationId xmlns:p14="http://schemas.microsoft.com/office/powerpoint/2010/main" val="1224720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73113"/>
            <a:ext cx="5584825" cy="3141662"/>
          </a:xfrm>
        </p:spPr>
      </p:sp>
      <p:sp>
        <p:nvSpPr>
          <p:cNvPr id="3" name="Notes Placeholder 2"/>
          <p:cNvSpPr>
            <a:spLocks noGrp="1"/>
          </p:cNvSpPr>
          <p:nvPr>
            <p:ph type="body" idx="1"/>
          </p:nvPr>
        </p:nvSpPr>
        <p:spPr>
          <a:xfrm>
            <a:off x="313898" y="4236280"/>
            <a:ext cx="6414447" cy="3906406"/>
          </a:xfrm>
        </p:spPr>
        <p:txBody>
          <a:bodyPr/>
          <a:lstStyle/>
          <a:p>
            <a:r>
              <a:rPr lang="en-US" sz="1400" dirty="0">
                <a:latin typeface="Arial" panose="020B0604020202020204" pitchFamily="34" charset="0"/>
                <a:cs typeface="Arial" panose="020B0604020202020204" pitchFamily="34" charset="0"/>
              </a:rPr>
              <a:t>Image: https://www.flickr.com/photos/queenslanduniversityoftechnology/11831068653/ by Queensland University of Technology (QUT) / CC BY-NC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p:txBody>
      </p:sp>
      <p:sp>
        <p:nvSpPr>
          <p:cNvPr id="4" name="Slide Number Placeholder 3"/>
          <p:cNvSpPr>
            <a:spLocks noGrp="1"/>
          </p:cNvSpPr>
          <p:nvPr>
            <p:ph type="sldNum" sz="quarter" idx="10"/>
          </p:nvPr>
        </p:nvSpPr>
        <p:spPr/>
        <p:txBody>
          <a:bodyPr/>
          <a:lstStyle/>
          <a:p>
            <a:fld id="{A035E6FC-CCC7-F34C-83D9-78C7523946F2}" type="slidenum">
              <a:rPr lang="en-US" smtClean="0"/>
              <a:t>36</a:t>
            </a:fld>
            <a:endParaRPr lang="en-US"/>
          </a:p>
        </p:txBody>
      </p:sp>
    </p:spTree>
    <p:extLst>
      <p:ext uri="{BB962C8B-B14F-4D97-AF65-F5344CB8AC3E}">
        <p14:creationId xmlns:p14="http://schemas.microsoft.com/office/powerpoint/2010/main" val="55384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37</a:t>
            </a:fld>
            <a:endParaRPr lang="en-US"/>
          </a:p>
        </p:txBody>
      </p:sp>
    </p:spTree>
    <p:extLst>
      <p:ext uri="{BB962C8B-B14F-4D97-AF65-F5344CB8AC3E}">
        <p14:creationId xmlns:p14="http://schemas.microsoft.com/office/powerpoint/2010/main" val="3577877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https://www.flickr.com/photos/markleepower/7962282652/ by Mark Power / CC BY-NC-ND 2.0</a:t>
            </a:r>
          </a:p>
          <a:p>
            <a:endParaRPr lang="en-US" sz="1400" dirty="0">
              <a:latin typeface="Arial" charset="0"/>
              <a:ea typeface="Arial" charset="0"/>
              <a:cs typeface="Arial" charset="0"/>
            </a:endParaRPr>
          </a:p>
          <a:p>
            <a:r>
              <a:rPr lang="en-US" sz="1400" dirty="0">
                <a:latin typeface="Arial" charset="0"/>
                <a:ea typeface="Arial" charset="0"/>
                <a:cs typeface="Arial" charset="0"/>
              </a:rPr>
              <a:t>We have developed an </a:t>
            </a:r>
            <a:r>
              <a:rPr lang="en-US" sz="1400" b="1" dirty="0">
                <a:latin typeface="Arial" charset="0"/>
                <a:ea typeface="Arial" charset="0"/>
                <a:cs typeface="Arial" charset="0"/>
              </a:rPr>
              <a:t>interactive visualization dashboard</a:t>
            </a:r>
            <a:r>
              <a:rPr lang="en-US" sz="1400" dirty="0">
                <a:latin typeface="Arial" charset="0"/>
                <a:ea typeface="Arial" charset="0"/>
                <a:cs typeface="Arial" charset="0"/>
              </a:rPr>
              <a:t> to help librarians filter the existing literature for studies most relevant to their research interests. A second visualization tool will help librarians communicate their value to their constituencies and may allow entry of local data to produce a graphic that could be shared with stakeholders.</a:t>
            </a:r>
          </a:p>
          <a:p>
            <a:endParaRPr lang="en-US" sz="1400" dirty="0">
              <a:latin typeface="Arial" charset="0"/>
              <a:ea typeface="Arial" charset="0"/>
              <a:cs typeface="Arial" charset="0"/>
            </a:endParaRPr>
          </a:p>
          <a:p>
            <a:r>
              <a:rPr lang="en-US" sz="1400" dirty="0">
                <a:latin typeface="Arial" charset="0"/>
                <a:ea typeface="Arial" charset="0"/>
                <a:cs typeface="Arial" charset="0"/>
              </a:rPr>
              <a:t>The dashboard has two primary components:   A </a:t>
            </a:r>
            <a:r>
              <a:rPr lang="en-US" sz="1400" b="1" dirty="0">
                <a:latin typeface="Arial" charset="0"/>
                <a:ea typeface="Arial" charset="0"/>
                <a:cs typeface="Arial" charset="0"/>
              </a:rPr>
              <a:t>literature search </a:t>
            </a:r>
            <a:r>
              <a:rPr lang="en-US" sz="1400" dirty="0">
                <a:latin typeface="Arial" charset="0"/>
                <a:ea typeface="Arial" charset="0"/>
                <a:cs typeface="Arial" charset="0"/>
              </a:rPr>
              <a:t>tool, and </a:t>
            </a:r>
            <a:r>
              <a:rPr lang="en-US" sz="1400" b="1" dirty="0">
                <a:latin typeface="Arial" charset="0"/>
                <a:ea typeface="Arial" charset="0"/>
                <a:cs typeface="Arial" charset="0"/>
              </a:rPr>
              <a:t>charts and graphs </a:t>
            </a:r>
            <a:r>
              <a:rPr lang="en-US" sz="1400" dirty="0">
                <a:latin typeface="Arial" charset="0"/>
                <a:ea typeface="Arial" charset="0"/>
                <a:cs typeface="Arial" charset="0"/>
              </a:rPr>
              <a:t>tool.</a:t>
            </a:r>
          </a:p>
        </p:txBody>
      </p:sp>
      <p:sp>
        <p:nvSpPr>
          <p:cNvPr id="4" name="Slide Number Placeholder 3"/>
          <p:cNvSpPr>
            <a:spLocks noGrp="1"/>
          </p:cNvSpPr>
          <p:nvPr>
            <p:ph type="sldNum" sz="quarter" idx="10"/>
          </p:nvPr>
        </p:nvSpPr>
        <p:spPr/>
        <p:txBody>
          <a:bodyPr/>
          <a:lstStyle/>
          <a:p>
            <a:fld id="{A035E6FC-CCC7-F34C-83D9-78C7523946F2}" type="slidenum">
              <a:rPr lang="en-US" smtClean="0"/>
              <a:pPr/>
              <a:t>38</a:t>
            </a:fld>
            <a:endParaRPr lang="en-US"/>
          </a:p>
        </p:txBody>
      </p:sp>
    </p:spTree>
    <p:extLst>
      <p:ext uri="{BB962C8B-B14F-4D97-AF65-F5344CB8AC3E}">
        <p14:creationId xmlns:p14="http://schemas.microsoft.com/office/powerpoint/2010/main" val="2714781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sz="1400" dirty="0">
                <a:latin typeface="Arial" panose="020B0604020202020204" pitchFamily="34" charset="0"/>
                <a:cs typeface="Arial" panose="020B0604020202020204" pitchFamily="34" charset="0"/>
              </a:rPr>
              <a:t>Image: https://www.flickr.com/photos/courtneymcgough/9211901056/ by Courtney McGough / CC BY-NC-ND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39</a:t>
            </a:fld>
            <a:endParaRPr lang="en-US"/>
          </a:p>
        </p:txBody>
      </p:sp>
    </p:spTree>
    <p:extLst>
      <p:ext uri="{BB962C8B-B14F-4D97-AF65-F5344CB8AC3E}">
        <p14:creationId xmlns:p14="http://schemas.microsoft.com/office/powerpoint/2010/main" val="335387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501650"/>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a:p>
        </p:txBody>
      </p:sp>
    </p:spTree>
    <p:extLst>
      <p:ext uri="{BB962C8B-B14F-4D97-AF65-F5344CB8AC3E}">
        <p14:creationId xmlns:p14="http://schemas.microsoft.com/office/powerpoint/2010/main" val="1052999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https://www.flickr.com/photos/epicfireworks/8058678846/ by Epic Fireworks / CC BY 2.0</a:t>
            </a:r>
          </a:p>
        </p:txBody>
      </p:sp>
      <p:sp>
        <p:nvSpPr>
          <p:cNvPr id="4" name="Slide Number Placeholder 3"/>
          <p:cNvSpPr>
            <a:spLocks noGrp="1"/>
          </p:cNvSpPr>
          <p:nvPr>
            <p:ph type="sldNum" sz="quarter" idx="10"/>
          </p:nvPr>
        </p:nvSpPr>
        <p:spPr/>
        <p:txBody>
          <a:bodyPr/>
          <a:lstStyle/>
          <a:p>
            <a:fld id="{A035E6FC-CCC7-F34C-83D9-78C7523946F2}" type="slidenum">
              <a:rPr lang="en-US" smtClean="0"/>
              <a:t>40</a:t>
            </a:fld>
            <a:endParaRPr lang="en-US"/>
          </a:p>
        </p:txBody>
      </p:sp>
    </p:spTree>
    <p:extLst>
      <p:ext uri="{BB962C8B-B14F-4D97-AF65-F5344CB8AC3E}">
        <p14:creationId xmlns:p14="http://schemas.microsoft.com/office/powerpoint/2010/main" val="2989792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41</a:t>
            </a:fld>
            <a:endParaRPr lang="en-US"/>
          </a:p>
        </p:txBody>
      </p:sp>
    </p:spTree>
    <p:extLst>
      <p:ext uri="{BB962C8B-B14F-4D97-AF65-F5344CB8AC3E}">
        <p14:creationId xmlns:p14="http://schemas.microsoft.com/office/powerpoint/2010/main" val="2649136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42</a:t>
            </a:fld>
            <a:endParaRPr lang="en-US"/>
          </a:p>
        </p:txBody>
      </p:sp>
    </p:spTree>
    <p:extLst>
      <p:ext uri="{BB962C8B-B14F-4D97-AF65-F5344CB8AC3E}">
        <p14:creationId xmlns:p14="http://schemas.microsoft.com/office/powerpoint/2010/main" val="3009607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43</a:t>
            </a:fld>
            <a:endParaRPr lang="en-US"/>
          </a:p>
        </p:txBody>
      </p:sp>
    </p:spTree>
    <p:extLst>
      <p:ext uri="{BB962C8B-B14F-4D97-AF65-F5344CB8AC3E}">
        <p14:creationId xmlns:p14="http://schemas.microsoft.com/office/powerpoint/2010/main" val="3998577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44</a:t>
            </a:fld>
            <a:endParaRPr lang="en-US"/>
          </a:p>
        </p:txBody>
      </p:sp>
    </p:spTree>
    <p:extLst>
      <p:ext uri="{BB962C8B-B14F-4D97-AF65-F5344CB8AC3E}">
        <p14:creationId xmlns:p14="http://schemas.microsoft.com/office/powerpoint/2010/main" val="2067955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45</a:t>
            </a:fld>
            <a:endParaRPr lang="en-US"/>
          </a:p>
        </p:txBody>
      </p:sp>
    </p:spTree>
    <p:extLst>
      <p:ext uri="{BB962C8B-B14F-4D97-AF65-F5344CB8AC3E}">
        <p14:creationId xmlns:p14="http://schemas.microsoft.com/office/powerpoint/2010/main" val="2425856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46</a:t>
            </a:fld>
            <a:endParaRPr lang="en-US"/>
          </a:p>
        </p:txBody>
      </p:sp>
    </p:spTree>
    <p:extLst>
      <p:ext uri="{BB962C8B-B14F-4D97-AF65-F5344CB8AC3E}">
        <p14:creationId xmlns:p14="http://schemas.microsoft.com/office/powerpoint/2010/main" val="2281190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47</a:t>
            </a:fld>
            <a:endParaRPr lang="en-US"/>
          </a:p>
        </p:txBody>
      </p:sp>
    </p:spTree>
    <p:extLst>
      <p:ext uri="{BB962C8B-B14F-4D97-AF65-F5344CB8AC3E}">
        <p14:creationId xmlns:p14="http://schemas.microsoft.com/office/powerpoint/2010/main" val="1626019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https://www.flickr.com/photos/noarau/5540659743/ by Thomas </a:t>
            </a:r>
            <a:r>
              <a:rPr lang="en-US" sz="1400" dirty="0" err="1">
                <a:latin typeface="Arial" panose="020B0604020202020204" pitchFamily="34" charset="0"/>
                <a:cs typeface="Arial" panose="020B0604020202020204" pitchFamily="34" charset="0"/>
              </a:rPr>
              <a:t>Rusling</a:t>
            </a:r>
            <a:r>
              <a:rPr lang="en-US" sz="1400" dirty="0">
                <a:latin typeface="Arial" panose="020B0604020202020204" pitchFamily="34" charset="0"/>
                <a:cs typeface="Arial" panose="020B0604020202020204" pitchFamily="34" charset="0"/>
              </a:rPr>
              <a:t> / CC BY-NC-ND 2.0</a:t>
            </a:r>
          </a:p>
        </p:txBody>
      </p:sp>
      <p:sp>
        <p:nvSpPr>
          <p:cNvPr id="4" name="Slide Number Placeholder 3"/>
          <p:cNvSpPr>
            <a:spLocks noGrp="1"/>
          </p:cNvSpPr>
          <p:nvPr>
            <p:ph type="sldNum" sz="quarter" idx="10"/>
          </p:nvPr>
        </p:nvSpPr>
        <p:spPr/>
        <p:txBody>
          <a:bodyPr/>
          <a:lstStyle/>
          <a:p>
            <a:fld id="{A035E6FC-CCC7-F34C-83D9-78C7523946F2}" type="slidenum">
              <a:rPr lang="en-US" smtClean="0"/>
              <a:t>48</a:t>
            </a:fld>
            <a:endParaRPr lang="en-US"/>
          </a:p>
        </p:txBody>
      </p:sp>
    </p:spTree>
    <p:extLst>
      <p:ext uri="{BB962C8B-B14F-4D97-AF65-F5344CB8AC3E}">
        <p14:creationId xmlns:p14="http://schemas.microsoft.com/office/powerpoint/2010/main" val="364118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274638"/>
            <a:ext cx="3876675" cy="2181225"/>
          </a:xfrm>
        </p:spPr>
      </p:sp>
      <p:sp>
        <p:nvSpPr>
          <p:cNvPr id="3" name="Notes Placeholder 2"/>
          <p:cNvSpPr>
            <a:spLocks noGrp="1"/>
          </p:cNvSpPr>
          <p:nvPr>
            <p:ph type="body" idx="1"/>
          </p:nvPr>
        </p:nvSpPr>
        <p:spPr>
          <a:xfrm>
            <a:off x="192504" y="2634916"/>
            <a:ext cx="6557211" cy="6509083"/>
          </a:xfrm>
        </p:spPr>
        <p:txBody>
          <a:bodyPr/>
          <a:lstStyle/>
          <a:p>
            <a:pPr>
              <a:defRPr/>
            </a:pPr>
            <a:r>
              <a:rPr lang="en-US" sz="1050" dirty="0">
                <a:latin typeface="Arial" panose="020B0604020202020204" pitchFamily="34" charset="0"/>
                <a:ea typeface="Arial" charset="0"/>
                <a:cs typeface="Arial" panose="020B0604020202020204" pitchFamily="34" charset="0"/>
              </a:rPr>
              <a:t>Image: https://www.flickr.com/photos/conchur/525596627/ by </a:t>
            </a:r>
            <a:r>
              <a:rPr lang="en-US" sz="1050" dirty="0" err="1">
                <a:latin typeface="Arial" panose="020B0604020202020204" pitchFamily="34" charset="0"/>
                <a:ea typeface="Arial" charset="0"/>
                <a:cs typeface="Arial" panose="020B0604020202020204" pitchFamily="34" charset="0"/>
              </a:rPr>
              <a:t>Conor</a:t>
            </a:r>
            <a:r>
              <a:rPr lang="en-US" sz="1050" dirty="0">
                <a:latin typeface="Arial" panose="020B0604020202020204" pitchFamily="34" charset="0"/>
                <a:ea typeface="Arial" charset="0"/>
                <a:cs typeface="Arial" panose="020B0604020202020204" pitchFamily="34" charset="0"/>
              </a:rPr>
              <a:t> Lawless / CC BY 2.0</a:t>
            </a:r>
          </a:p>
          <a:p>
            <a:pPr>
              <a:defRPr/>
            </a:pPr>
            <a:endParaRPr lang="en-US" sz="1050" dirty="0">
              <a:latin typeface="Arial" panose="020B0604020202020204" pitchFamily="34" charset="0"/>
              <a:ea typeface="Arial" charset="0"/>
              <a:cs typeface="Arial" panose="020B0604020202020204" pitchFamily="34" charset="0"/>
            </a:endParaRP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Agenda builds on Values of Academic Libraries Report commissioned by ACRL and published in 2010</a:t>
            </a: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Report argued that libraries need to demonstrate value by measuring contribution to institutionally defined outcomes</a:t>
            </a: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Our research agenda is an update and extension to VAL report focusing on student learning and success</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Defining and measuring learning and success can be difficult, as reflected in higher education and library and information science literature.</a:t>
            </a:r>
          </a:p>
          <a:p>
            <a:pPr marL="628650" lvl="1"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Some would define student success as including satisfaction, persistence, and high levels of learning and personal development (</a:t>
            </a:r>
            <a:r>
              <a:rPr lang="en-US" sz="1050" b="0" i="0" baseline="0" dirty="0" err="1">
                <a:solidFill>
                  <a:schemeClr val="tx1"/>
                </a:solidFill>
                <a:latin typeface="Arial" panose="020B0604020202020204" pitchFamily="34" charset="0"/>
                <a:ea typeface="Arial" charset="0"/>
                <a:cs typeface="Arial" panose="020B0604020202020204" pitchFamily="34" charset="0"/>
              </a:rPr>
              <a:t>Kuh</a:t>
            </a:r>
            <a:r>
              <a:rPr lang="en-US" sz="1050" b="0" i="0" baseline="0" dirty="0">
                <a:solidFill>
                  <a:schemeClr val="tx1"/>
                </a:solidFill>
                <a:latin typeface="Arial" panose="020B0604020202020204" pitchFamily="34" charset="0"/>
                <a:ea typeface="Arial" charset="0"/>
                <a:cs typeface="Arial" panose="020B0604020202020204" pitchFamily="34" charset="0"/>
              </a:rPr>
              <a:t>, </a:t>
            </a:r>
            <a:r>
              <a:rPr lang="en-US" sz="1050" b="0" i="0" baseline="0" dirty="0" err="1">
                <a:solidFill>
                  <a:schemeClr val="tx1"/>
                </a:solidFill>
                <a:latin typeface="Arial" panose="020B0604020202020204" pitchFamily="34" charset="0"/>
                <a:ea typeface="Arial" charset="0"/>
                <a:cs typeface="Arial" panose="020B0604020202020204" pitchFamily="34" charset="0"/>
              </a:rPr>
              <a:t>Kinzie</a:t>
            </a:r>
            <a:r>
              <a:rPr lang="en-US" sz="1050" b="0" i="0" baseline="0" dirty="0">
                <a:solidFill>
                  <a:schemeClr val="tx1"/>
                </a:solidFill>
                <a:latin typeface="Arial" panose="020B0604020202020204" pitchFamily="34" charset="0"/>
                <a:ea typeface="Arial" charset="0"/>
                <a:cs typeface="Arial" panose="020B0604020202020204" pitchFamily="34" charset="0"/>
              </a:rPr>
              <a:t>, </a:t>
            </a:r>
            <a:r>
              <a:rPr lang="en-US" sz="1050" b="0" i="0" baseline="0" dirty="0" err="1">
                <a:solidFill>
                  <a:schemeClr val="tx1"/>
                </a:solidFill>
                <a:latin typeface="Arial" panose="020B0604020202020204" pitchFamily="34" charset="0"/>
                <a:ea typeface="Arial" charset="0"/>
                <a:cs typeface="Arial" panose="020B0604020202020204" pitchFamily="34" charset="0"/>
              </a:rPr>
              <a:t>Schuh</a:t>
            </a:r>
            <a:r>
              <a:rPr lang="en-US" sz="1050" b="0" i="0" baseline="0" dirty="0">
                <a:solidFill>
                  <a:schemeClr val="tx1"/>
                </a:solidFill>
                <a:latin typeface="Arial" panose="020B0604020202020204" pitchFamily="34" charset="0"/>
                <a:ea typeface="Arial" charset="0"/>
                <a:cs typeface="Arial" panose="020B0604020202020204" pitchFamily="34" charset="0"/>
              </a:rPr>
              <a:t>, and Whitt)</a:t>
            </a:r>
          </a:p>
          <a:p>
            <a:pPr marL="628650" lvl="1"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One of our advisory group members explained that for those in student affairs, student learning is associated with attaining learning goals and objectives, while student success is associated with programs that support those goals.</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a:defRPr/>
            </a:pPr>
            <a:r>
              <a:rPr lang="en-US" sz="1050" b="0" i="0" baseline="0" dirty="0">
                <a:solidFill>
                  <a:schemeClr val="tx1"/>
                </a:solidFill>
                <a:latin typeface="Arial" panose="020B0604020202020204" pitchFamily="34" charset="0"/>
                <a:ea typeface="Arial" charset="0"/>
                <a:cs typeface="Arial" panose="020B0604020202020204" pitchFamily="34" charset="0"/>
              </a:rPr>
              <a:t>However, the definition that the team defined the terms based on their measurability.</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effectLst/>
                <a:latin typeface="Arial" panose="020B0604020202020204" pitchFamily="34" charset="0"/>
                <a:cs typeface="Arial" panose="020B0604020202020204" pitchFamily="34" charset="0"/>
              </a:rPr>
              <a:t>Success in college:</a:t>
            </a:r>
            <a:r>
              <a:rPr lang="en-US" sz="1050" kern="1200" dirty="0">
                <a:solidFill>
                  <a:schemeClr val="tx1"/>
                </a:solidFill>
                <a:effectLst/>
                <a:latin typeface="Arial" panose="020B0604020202020204" pitchFamily="34" charset="0"/>
                <a:cs typeface="Arial" panose="020B0604020202020204" pitchFamily="34" charset="0"/>
              </a:rPr>
              <a:t> An outcome focused on the more objective indicators of learning, or “quantifiable student attainment indicators, such as enrollment in postsecondary education, grades, persistence to the sophomore year, length of time to degree, and graduation.” These tend to be linked to a specific assignment/semester, such as grades/GPA. It could also be related to whether the student re-enrolled or graduated. . </a:t>
            </a:r>
            <a:r>
              <a:rPr lang="en-US" sz="1050" kern="1200" dirty="0" err="1">
                <a:solidFill>
                  <a:schemeClr val="tx1"/>
                </a:solidFill>
                <a:effectLst/>
                <a:latin typeface="Arial" panose="020B0604020202020204" pitchFamily="34" charset="0"/>
                <a:cs typeface="Arial" panose="020B0604020202020204" pitchFamily="34" charset="0"/>
              </a:rPr>
              <a:t>Kuh</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Kinzie</a:t>
            </a:r>
            <a:r>
              <a:rPr lang="en-US" sz="1050" kern="1200" dirty="0">
                <a:solidFill>
                  <a:schemeClr val="tx1"/>
                </a:solidFill>
                <a:effectLst/>
                <a:latin typeface="Arial" panose="020B0604020202020204" pitchFamily="34" charset="0"/>
                <a:cs typeface="Arial" panose="020B0604020202020204" pitchFamily="34" charset="0"/>
              </a:rPr>
              <a:t>, Buckley, Bridges, and Hayek, "What Matters to Student Success,” 5; Venezia, Callan, Finney, Kirst, and </a:t>
            </a:r>
            <a:r>
              <a:rPr lang="en-US" sz="1050" kern="1200" dirty="0" err="1">
                <a:solidFill>
                  <a:schemeClr val="tx1"/>
                </a:solidFill>
                <a:effectLst/>
                <a:latin typeface="Arial" panose="020B0604020202020204" pitchFamily="34" charset="0"/>
                <a:cs typeface="Arial" panose="020B0604020202020204" pitchFamily="34" charset="0"/>
              </a:rPr>
              <a:t>Usdan</a:t>
            </a:r>
            <a:r>
              <a:rPr lang="en-US" sz="1050" kern="1200" dirty="0">
                <a:solidFill>
                  <a:schemeClr val="tx1"/>
                </a:solidFill>
                <a:effectLst/>
                <a:latin typeface="Arial" panose="020B0604020202020204" pitchFamily="34" charset="0"/>
                <a:cs typeface="Arial" panose="020B0604020202020204" pitchFamily="34" charset="0"/>
              </a:rPr>
              <a:t>, "The Governance Divide.”</a:t>
            </a: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050" b="1" kern="1200" dirty="0">
                <a:solidFill>
                  <a:schemeClr val="tx1"/>
                </a:solidFill>
                <a:effectLst/>
                <a:latin typeface="Arial" panose="020B0604020202020204" pitchFamily="34" charset="0"/>
                <a:cs typeface="Arial" panose="020B0604020202020204" pitchFamily="34" charset="0"/>
              </a:rPr>
              <a:t>Learning in college:</a:t>
            </a:r>
            <a:r>
              <a:rPr lang="en-US" sz="1050" kern="1200" dirty="0">
                <a:solidFill>
                  <a:schemeClr val="tx1"/>
                </a:solidFill>
                <a:effectLst/>
                <a:latin typeface="Arial" panose="020B0604020202020204" pitchFamily="34" charset="0"/>
                <a:cs typeface="Arial" panose="020B0604020202020204" pitchFamily="34" charset="0"/>
              </a:rPr>
              <a:t> An outcome focused on the less objective concepts of learning, such as critical thinking. These encompass the outcomes not covered by the Success in college theme, which are “quantifiable student attainment indicators, such as enrollment in postsecondary education, grades, persistence to the sophomore year, length of time to degree, and graduation.” Usually not tied to a specific graded assignment or graduation.</a:t>
            </a:r>
            <a:r>
              <a:rPr lang="en-US" sz="1050" dirty="0">
                <a:effectLst/>
                <a:latin typeface="Arial" panose="020B0604020202020204" pitchFamily="34" charset="0"/>
                <a:cs typeface="Arial" panose="020B0604020202020204" pitchFamily="34" charset="0"/>
              </a:rPr>
              <a:t> </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Kuh</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Kinzie</a:t>
            </a:r>
            <a:r>
              <a:rPr lang="en-US" sz="1050" kern="1200" dirty="0">
                <a:solidFill>
                  <a:schemeClr val="tx1"/>
                </a:solidFill>
                <a:effectLst/>
                <a:latin typeface="Arial" panose="020B0604020202020204" pitchFamily="34" charset="0"/>
                <a:cs typeface="Arial" panose="020B0604020202020204" pitchFamily="34" charset="0"/>
              </a:rPr>
              <a:t>, Buckley, Bridges, and Hayek, "What Matters to Student Success,” 5; Venezia, Callan, Finney, Kirst, and </a:t>
            </a:r>
            <a:r>
              <a:rPr lang="en-US" sz="1050" kern="1200" dirty="0" err="1">
                <a:solidFill>
                  <a:schemeClr val="tx1"/>
                </a:solidFill>
                <a:effectLst/>
                <a:latin typeface="Arial" panose="020B0604020202020204" pitchFamily="34" charset="0"/>
                <a:cs typeface="Arial" panose="020B0604020202020204" pitchFamily="34" charset="0"/>
              </a:rPr>
              <a:t>Usdan</a:t>
            </a:r>
            <a:r>
              <a:rPr lang="en-US" sz="1050" kern="1200" dirty="0">
                <a:solidFill>
                  <a:schemeClr val="tx1"/>
                </a:solidFill>
                <a:effectLst/>
                <a:latin typeface="Arial" panose="020B0604020202020204" pitchFamily="34" charset="0"/>
                <a:cs typeface="Arial" panose="020B0604020202020204" pitchFamily="34" charset="0"/>
              </a:rPr>
              <a:t>, "The Governance Divide.”</a:t>
            </a:r>
          </a:p>
          <a:p>
            <a:endParaRPr lang="en-US" sz="1050" kern="1200" baseline="0" dirty="0">
              <a:solidFill>
                <a:schemeClr val="tx1"/>
              </a:solidFill>
              <a:effectLst/>
              <a:latin typeface="Arial" panose="020B0604020202020204" pitchFamily="34" charset="0"/>
              <a:ea typeface="Arial" charset="0"/>
              <a:cs typeface="Arial" panose="020B0604020202020204" pitchFamily="34" charset="0"/>
            </a:endParaRPr>
          </a:p>
          <a:p>
            <a:r>
              <a:rPr lang="en-US" sz="1050" kern="1200" baseline="0" dirty="0">
                <a:solidFill>
                  <a:schemeClr val="tx1"/>
                </a:solidFill>
                <a:effectLst/>
                <a:latin typeface="Arial" panose="020B0604020202020204" pitchFamily="34" charset="0"/>
                <a:ea typeface="Arial" charset="0"/>
                <a:cs typeface="Arial" panose="020B0604020202020204" pitchFamily="34" charset="0"/>
              </a:rPr>
              <a:t>Our research agenda:</a:t>
            </a:r>
            <a:endParaRPr lang="en-US" sz="105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First part: Analyze the current state of the research of how the library impacts student learning and success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Next part: Suggest directions for future research</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Team will develop</a:t>
            </a:r>
            <a:r>
              <a:rPr lang="en-US" sz="1050" dirty="0">
                <a:latin typeface="Arial" panose="020B0604020202020204" pitchFamily="34" charset="0"/>
                <a:ea typeface="Arial" charset="0"/>
                <a:cs typeface="Arial" panose="020B0604020202020204" pitchFamily="34" charset="0"/>
              </a:rPr>
              <a:t> </a:t>
            </a:r>
            <a:r>
              <a:rPr lang="en-US" sz="1050" baseline="0" dirty="0">
                <a:latin typeface="Arial" panose="020B0604020202020204" pitchFamily="34" charset="0"/>
                <a:ea typeface="Arial" charset="0"/>
                <a:cs typeface="Arial" panose="020B0604020202020204" pitchFamily="34" charset="0"/>
              </a:rPr>
              <a:t>a data visualization piece that will allow librarians, researchers, and students to search for documents and studies based on certain criteria, such as themes addressed and methodological aspects that were informed by content analysis of the selected literature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aseline="0" dirty="0">
                <a:latin typeface="Arial" panose="020B0604020202020204" pitchFamily="34" charset="0"/>
                <a:ea typeface="Arial" charset="0"/>
                <a:cs typeface="Arial" panose="020B0604020202020204" pitchFamily="34" charset="0"/>
              </a:rPr>
              <a:t>The visualization piece </a:t>
            </a:r>
            <a:r>
              <a:rPr lang="en-US" sz="1050" dirty="0">
                <a:latin typeface="Arial" panose="020B0604020202020204" pitchFamily="34" charset="0"/>
                <a:ea typeface="Arial" charset="0"/>
                <a:cs typeface="Arial" panose="020B0604020202020204" pitchFamily="34" charset="0"/>
              </a:rPr>
              <a:t>currently is being </a:t>
            </a:r>
            <a:r>
              <a:rPr lang="en-US" sz="1050" baseline="0" dirty="0">
                <a:latin typeface="Arial" panose="020B0604020202020204" pitchFamily="34" charset="0"/>
                <a:ea typeface="Arial" charset="0"/>
                <a:cs typeface="Arial" panose="020B0604020202020204" pitchFamily="34" charset="0"/>
              </a:rPr>
              <a:t>developed and will undergo usability testing in March</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a:t>
            </a:fld>
            <a:endParaRPr lang="en-US"/>
          </a:p>
        </p:txBody>
      </p:sp>
    </p:spTree>
    <p:extLst>
      <p:ext uri="{BB962C8B-B14F-4D97-AF65-F5344CB8AC3E}">
        <p14:creationId xmlns:p14="http://schemas.microsoft.com/office/powerpoint/2010/main" val="414617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33400"/>
            <a:ext cx="5724525" cy="3219450"/>
          </a:xfrm>
        </p:spPr>
      </p:sp>
      <p:sp>
        <p:nvSpPr>
          <p:cNvPr id="3" name="Notes Placeholder 2"/>
          <p:cNvSpPr>
            <a:spLocks noGrp="1"/>
          </p:cNvSpPr>
          <p:nvPr>
            <p:ph type="body" idx="1"/>
          </p:nvPr>
        </p:nvSpPr>
        <p:spPr>
          <a:xfrm>
            <a:off x="239504" y="3982784"/>
            <a:ext cx="6609937" cy="5092710"/>
          </a:xfrm>
        </p:spPr>
        <p:txBody>
          <a:bodyPr/>
          <a:lstStyle/>
          <a:p>
            <a:pPr defTabSz="932871">
              <a:defRPr/>
            </a:pPr>
            <a:r>
              <a:rPr lang="en-US" sz="1400" dirty="0">
                <a:latin typeface="Arial" panose="020B0604020202020204" pitchFamily="34" charset="0"/>
                <a:cs typeface="Arial" panose="020B0604020202020204" pitchFamily="34" charset="0"/>
              </a:rPr>
              <a:t>This slide depicts three data sources: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Selected literature on student learning and success identified in the RFP and documents found in LIS and higher education databases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Focus group with Advisory Group Members</a:t>
            </a:r>
          </a:p>
          <a:p>
            <a:pPr marL="699653" lvl="1" indent="-233218" defTabSz="932871">
              <a:buFont typeface="+mj-lt"/>
              <a:buAutoNum type="arabicPeriod"/>
              <a:defRPr/>
            </a:pPr>
            <a:r>
              <a:rPr lang="en-US" sz="1400" dirty="0">
                <a:latin typeface="Arial" panose="020B0604020202020204" pitchFamily="34" charset="0"/>
                <a:cs typeface="Arial" panose="020B0604020202020204" pitchFamily="34" charset="0"/>
              </a:rPr>
              <a:t>Consist of library administrators from a variety of community colleges, 4 year colleges and universities around the country</a:t>
            </a:r>
          </a:p>
          <a:p>
            <a:pPr marL="1166089" lvl="2" indent="-233218" defTabSz="932871">
              <a:buFont typeface="+mj-lt"/>
              <a:buAutoNum type="arabicPeriod"/>
              <a:defRPr/>
            </a:pPr>
            <a:r>
              <a:rPr lang="en-US" sz="1400" dirty="0">
                <a:latin typeface="Arial" panose="020B0604020202020204" pitchFamily="34" charset="0"/>
                <a:cs typeface="Arial" panose="020B0604020202020204" pitchFamily="34" charset="0"/>
              </a:rPr>
              <a:t>Members provide us feedback throughout the process and put us in touch with provosts or similarly high level academic administrators in their institutions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Individual, semi-structured interviews with provosts from each Advisory Group member’s institution</a:t>
            </a:r>
          </a:p>
          <a:p>
            <a:pPr marL="233218" indent="-233218" defTabSz="932871">
              <a:buFont typeface="+mj-lt"/>
              <a:buAutoNum type="arabicPeriod"/>
              <a:defRPr/>
            </a:pPr>
            <a:endParaRPr lang="en-US" sz="140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Process of data collection is iterative, with findings from each source informing the other</a:t>
            </a:r>
          </a:p>
          <a:p>
            <a:pPr marL="641349" lvl="1" indent="-174913" defTabSz="932871">
              <a:buFont typeface="Arial" charset="0"/>
              <a:buChar char="•"/>
              <a:defRPr/>
            </a:pPr>
            <a:r>
              <a:rPr lang="en-US" sz="1400" dirty="0">
                <a:latin typeface="Arial" panose="020B0604020202020204" pitchFamily="34" charset="0"/>
                <a:cs typeface="Arial" panose="020B0604020202020204" pitchFamily="34" charset="0"/>
              </a:rPr>
              <a:t>E.g., focus group and provost interview protocol was based on the themes that we identified in the initial database searches</a:t>
            </a:r>
          </a:p>
        </p:txBody>
      </p:sp>
      <p:sp>
        <p:nvSpPr>
          <p:cNvPr id="4" name="Slide Number Placeholder 3"/>
          <p:cNvSpPr>
            <a:spLocks noGrp="1"/>
          </p:cNvSpPr>
          <p:nvPr>
            <p:ph type="sldNum" sz="quarter" idx="10"/>
          </p:nvPr>
        </p:nvSpPr>
        <p:spPr/>
        <p:txBody>
          <a:bodyPr/>
          <a:lstStyle/>
          <a:p>
            <a:fld id="{C6E2F7A5-D324-4A20-AC23-BFBDBC942490}" type="slidenum">
              <a:rPr lang="en-US" smtClean="0"/>
              <a:pPr/>
              <a:t>6</a:t>
            </a:fld>
            <a:endParaRPr lang="en-US"/>
          </a:p>
        </p:txBody>
      </p:sp>
    </p:spTree>
    <p:extLst>
      <p:ext uri="{BB962C8B-B14F-4D97-AF65-F5344CB8AC3E}">
        <p14:creationId xmlns:p14="http://schemas.microsoft.com/office/powerpoint/2010/main" val="201148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68313"/>
            <a:ext cx="5584825" cy="3141662"/>
          </a:xfrm>
        </p:spPr>
      </p:sp>
      <p:sp>
        <p:nvSpPr>
          <p:cNvPr id="3" name="Notes Placeholder 2"/>
          <p:cNvSpPr>
            <a:spLocks noGrp="1"/>
          </p:cNvSpPr>
          <p:nvPr>
            <p:ph type="body" idx="1"/>
          </p:nvPr>
        </p:nvSpPr>
        <p:spPr>
          <a:xfrm>
            <a:off x="320911" y="4014049"/>
            <a:ext cx="5997022" cy="5096896"/>
          </a:xfrm>
        </p:spPr>
        <p:txBody>
          <a:bodyPr/>
          <a:lstStyle/>
          <a:p>
            <a:r>
              <a:rPr lang="en-US" sz="1400" dirty="0">
                <a:latin typeface="Arial" panose="020B0604020202020204" pitchFamily="34" charset="0"/>
                <a:cs typeface="Arial" panose="020B0604020202020204" pitchFamily="34" charset="0"/>
              </a:rPr>
              <a:t>Image: https://www.flickr.com/photos/beta500/97819986/ by Cody Geary / CC BY-NC-ND 2.0</a:t>
            </a:r>
          </a:p>
          <a:p>
            <a:endParaRPr lang="en-US" sz="1400" dirty="0">
              <a:latin typeface="Arial" panose="020B0604020202020204" pitchFamily="34" charset="0"/>
              <a:cs typeface="Arial" panose="020B0604020202020204" pitchFamily="34" charset="0"/>
            </a:endParaRPr>
          </a:p>
          <a:p>
            <a:pPr marL="0" lvl="1" defTabSz="932871">
              <a:defRPr/>
            </a:pPr>
            <a:r>
              <a:rPr lang="en-US" sz="1400" dirty="0">
                <a:latin typeface="Arial" panose="020B0604020202020204" pitchFamily="34" charset="0"/>
                <a:cs typeface="Arial" panose="020B0604020202020204" pitchFamily="34" charset="0"/>
              </a:rPr>
              <a:t>Selection criteria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a:t>
            </a:r>
            <a:r>
              <a:rPr lang="en-US" sz="1400" dirty="0" err="1">
                <a:latin typeface="Arial" panose="020B0604020202020204" pitchFamily="34" charset="0"/>
                <a:cs typeface="Arial" panose="020B0604020202020204" pitchFamily="34" charset="0"/>
              </a:rPr>
              <a:t>Ithaka</a:t>
            </a:r>
            <a:r>
              <a:rPr lang="en-US" sz="1400" dirty="0">
                <a:latin typeface="Arial" panose="020B0604020202020204" pitchFamily="34" charset="0"/>
                <a:cs typeface="Arial" panose="020B0604020202020204" pitchFamily="34" charset="0"/>
              </a:rPr>
              <a:t>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Association of College and Research Libraries. 2010. </a:t>
            </a:r>
            <a:r>
              <a:rPr lang="en-US" sz="1400" i="1" dirty="0">
                <a:latin typeface="Arial" panose="020B0604020202020204" pitchFamily="34" charset="0"/>
                <a:cs typeface="Arial" panose="020B0604020202020204" pitchFamily="34" charset="0"/>
              </a:rPr>
              <a:t>Value of Academic Libraries: A Comprehensive Research Review and Report.</a:t>
            </a:r>
            <a:r>
              <a:rPr lang="en-US" sz="1400" dirty="0">
                <a:latin typeface="Arial" panose="020B0604020202020204" pitchFamily="34" charset="0"/>
                <a:cs typeface="Arial" panose="020B0604020202020204" pitchFamily="34" charset="0"/>
              </a:rPr>
              <a:t> Researched by Megan Oakleaf. Chicago: Association of College and Research Libraries. </a:t>
            </a:r>
            <a:r>
              <a:rPr lang="en-US" sz="1400" u="sng" dirty="0">
                <a:latin typeface="Arial" panose="020B0604020202020204" pitchFamily="34" charset="0"/>
                <a:cs typeface="Arial" panose="020B0604020202020204" pitchFamily="34" charset="0"/>
                <a:hlinkClick r:id="rId3"/>
              </a:rPr>
              <a:t>http://www.ala.org/acrl/sites/ala.org.acrl/files/content/issues/value/val_report.pdf</a:t>
            </a:r>
            <a:r>
              <a:rPr lang="en-US" sz="1400" u="sng"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7</a:t>
            </a:fld>
            <a:endParaRPr lang="en-US"/>
          </a:p>
        </p:txBody>
      </p:sp>
    </p:spTree>
    <p:extLst>
      <p:ext uri="{BB962C8B-B14F-4D97-AF65-F5344CB8AC3E}">
        <p14:creationId xmlns:p14="http://schemas.microsoft.com/office/powerpoint/2010/main" val="23979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398463"/>
            <a:ext cx="5391150" cy="3032125"/>
          </a:xfrm>
        </p:spPr>
      </p:sp>
      <p:sp>
        <p:nvSpPr>
          <p:cNvPr id="3" name="Notes Placeholder 2"/>
          <p:cNvSpPr>
            <a:spLocks noGrp="1"/>
          </p:cNvSpPr>
          <p:nvPr>
            <p:ph type="body" idx="1"/>
          </p:nvPr>
        </p:nvSpPr>
        <p:spPr>
          <a:xfrm>
            <a:off x="313833" y="3725839"/>
            <a:ext cx="6525581" cy="5420556"/>
          </a:xfrm>
        </p:spPr>
        <p:txBody>
          <a:bodyPr/>
          <a:lstStyle/>
          <a:p>
            <a:pPr defTabSz="932871">
              <a:defRPr/>
            </a:pPr>
            <a:r>
              <a:rPr lang="en-US" sz="1400" dirty="0">
                <a:latin typeface="Arial" panose="020B0604020202020204" pitchFamily="34" charset="0"/>
                <a:cs typeface="Arial" panose="020B0604020202020204" pitchFamily="34" charset="0"/>
              </a:rPr>
              <a:t>Here’s a word cloud of the themes by frequency of documents they were present in. The larger the word, the more documents that included the theme.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To reiterate:</a:t>
            </a:r>
          </a:p>
          <a:p>
            <a:pPr marL="291522" indent="-291522" defTabSz="932871">
              <a:buFont typeface="Arial" charset="0"/>
              <a:buChar char="•"/>
              <a:defRPr/>
            </a:pPr>
            <a:r>
              <a:rPr lang="en-US" sz="1400" dirty="0">
                <a:latin typeface="Arial" panose="020B0604020202020204" pitchFamily="34" charset="0"/>
                <a:cs typeface="Arial" panose="020B0604020202020204" pitchFamily="34" charset="0"/>
              </a:rPr>
              <a:t>The selection criteria for LIS and higher education documents reviewed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a:t>
            </a:r>
            <a:r>
              <a:rPr lang="en-US" sz="1400" dirty="0" err="1">
                <a:latin typeface="Arial" panose="020B0604020202020204" pitchFamily="34" charset="0"/>
                <a:cs typeface="Arial" panose="020B0604020202020204" pitchFamily="34" charset="0"/>
              </a:rPr>
              <a:t>Ithaka</a:t>
            </a:r>
            <a:r>
              <a:rPr lang="en-US" sz="1400" dirty="0">
                <a:latin typeface="Arial" panose="020B0604020202020204" pitchFamily="34" charset="0"/>
                <a:cs typeface="Arial" panose="020B0604020202020204" pitchFamily="34" charset="0"/>
              </a:rPr>
              <a:t>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Selected higher education databases were: </a:t>
            </a:r>
          </a:p>
          <a:p>
            <a:pPr marL="174913" indent="-174913">
              <a:buFont typeface="Arial" charset="0"/>
              <a:buChar char="•"/>
            </a:pPr>
            <a:r>
              <a:rPr lang="en-US" sz="1400" dirty="0">
                <a:latin typeface="Arial" panose="020B0604020202020204" pitchFamily="34" charset="0"/>
                <a:cs typeface="Arial" panose="020B0604020202020204" pitchFamily="34" charset="0"/>
              </a:rPr>
              <a:t>Academic Search Premier</a:t>
            </a:r>
          </a:p>
          <a:p>
            <a:pPr marL="174913" indent="-174913">
              <a:buFont typeface="Arial" charset="0"/>
              <a:buChar char="•"/>
            </a:pPr>
            <a:r>
              <a:rPr lang="en-US" sz="1400" dirty="0">
                <a:latin typeface="Arial" panose="020B0604020202020204" pitchFamily="34" charset="0"/>
                <a:cs typeface="Arial" panose="020B0604020202020204" pitchFamily="34" charset="0"/>
              </a:rPr>
              <a:t>Education Resources Information Center (ERIC)</a:t>
            </a:r>
          </a:p>
          <a:p>
            <a:pPr marL="174913" indent="-174913">
              <a:buFont typeface="Arial" charset="0"/>
              <a:buChar char="•"/>
            </a:pPr>
            <a:r>
              <a:rPr lang="en-US" sz="1400" dirty="0">
                <a:latin typeface="Arial" panose="020B0604020202020204" pitchFamily="34" charset="0"/>
                <a:cs typeface="Arial" panose="020B0604020202020204" pitchFamily="34" charset="0"/>
              </a:rPr>
              <a:t>ProQuest Education Journals, and Teacher Reference Center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Selected LIS databases were: </a:t>
            </a:r>
          </a:p>
          <a:p>
            <a:pPr marL="174913" indent="-174913">
              <a:buFont typeface="Arial" charset="0"/>
              <a:buChar char="•"/>
            </a:pPr>
            <a:r>
              <a:rPr lang="en-US" sz="1400" dirty="0">
                <a:latin typeface="Arial" panose="020B0604020202020204" pitchFamily="34" charset="0"/>
                <a:cs typeface="Arial" panose="020B0604020202020204" pitchFamily="34" charset="0"/>
              </a:rPr>
              <a:t>Library and Information Science Abstracts (LISA) </a:t>
            </a:r>
          </a:p>
          <a:p>
            <a:pPr marL="174913" indent="-174913">
              <a:buFont typeface="Arial" charset="0"/>
              <a:buChar char="•"/>
            </a:pPr>
            <a:r>
              <a:rPr lang="en-US" sz="1400" dirty="0">
                <a:latin typeface="Arial" panose="020B0604020202020204" pitchFamily="34" charset="0"/>
                <a:cs typeface="Arial" panose="020B0604020202020204" pitchFamily="34" charset="0"/>
              </a:rPr>
              <a:t>Library Literature &amp; Information Science Full Text (H.W. Wilson)</a:t>
            </a:r>
          </a:p>
          <a:p>
            <a:pPr marL="174913" indent="-174913">
              <a:buFont typeface="Arial" charset="0"/>
              <a:buChar char="•"/>
            </a:pPr>
            <a:r>
              <a:rPr lang="en-US" sz="1400" dirty="0">
                <a:latin typeface="Arial" panose="020B0604020202020204" pitchFamily="34" charset="0"/>
                <a:cs typeface="Arial" panose="020B0604020202020204" pitchFamily="34" charset="0"/>
              </a:rPr>
              <a:t>Library, Information Science &amp; Technology Abstracts (LISTA)</a:t>
            </a:r>
          </a:p>
          <a:p>
            <a:pPr marL="174913" indent="-174913">
              <a:buFont typeface="Arial" charset="0"/>
              <a:buChar char="•"/>
            </a:pPr>
            <a:endParaRPr lang="en-US" sz="1400" dirty="0">
              <a:latin typeface="Arial" panose="020B0604020202020204" pitchFamily="34" charset="0"/>
              <a:cs typeface="Arial" panose="020B0604020202020204" pitchFamily="34" charset="0"/>
            </a:endParaRPr>
          </a:p>
          <a:p>
            <a:pPr marL="174913" indent="-174913"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8</a:t>
            </a:fld>
            <a:endParaRPr lang="en-US"/>
          </a:p>
        </p:txBody>
      </p:sp>
    </p:spTree>
    <p:extLst>
      <p:ext uri="{BB962C8B-B14F-4D97-AF65-F5344CB8AC3E}">
        <p14:creationId xmlns:p14="http://schemas.microsoft.com/office/powerpoint/2010/main" val="174561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309563"/>
            <a:ext cx="4857750" cy="2732087"/>
          </a:xfrm>
        </p:spPr>
      </p:sp>
      <p:sp>
        <p:nvSpPr>
          <p:cNvPr id="3" name="Notes Placeholder 2"/>
          <p:cNvSpPr>
            <a:spLocks noGrp="1"/>
          </p:cNvSpPr>
          <p:nvPr>
            <p:ph type="body" idx="1"/>
          </p:nvPr>
        </p:nvSpPr>
        <p:spPr>
          <a:xfrm>
            <a:off x="147332" y="3180682"/>
            <a:ext cx="6586209" cy="6028017"/>
          </a:xfrm>
        </p:spPr>
        <p:txBody>
          <a:bodyPr/>
          <a:lstStyle/>
          <a:p>
            <a:pPr marL="174913" indent="-174913" defTabSz="932871">
              <a:buFont typeface="Arial" charset="0"/>
              <a:buChar char="•"/>
              <a:defRPr/>
            </a:pPr>
            <a:r>
              <a:rPr lang="en-US" dirty="0">
                <a:latin typeface="Arial" panose="020B0604020202020204" pitchFamily="34" charset="0"/>
                <a:cs typeface="Arial" panose="020B0604020202020204" pitchFamily="34" charset="0"/>
              </a:rPr>
              <a:t>The team compared the differences in proportion of themes discussed in documents from the higher education literature versus the LIS literature. </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Search terms used for the database searches included the word “Library” and its derivatives. </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For this reason, this comparison is only able to inform of differences in the proportion of themes between what is being said about student learning outcomes </a:t>
            </a:r>
            <a:r>
              <a:rPr lang="en-US" b="1" dirty="0">
                <a:latin typeface="Arial" panose="020B0604020202020204" pitchFamily="34" charset="0"/>
                <a:cs typeface="Arial" panose="020B0604020202020204" pitchFamily="34" charset="0"/>
              </a:rPr>
              <a:t>as related to libraries within the higher education literature versus the LIS literature, not student learning outcomes in general. </a:t>
            </a:r>
          </a:p>
          <a:p>
            <a:pPr marL="1107784" lvl="2" indent="-174913" defTabSz="932871">
              <a:buFont typeface="Arial" charset="0"/>
              <a:buChar char="•"/>
              <a:defRPr/>
            </a:pPr>
            <a:r>
              <a:rPr lang="en-US" b="0" dirty="0">
                <a:latin typeface="Arial" panose="020B0604020202020204" pitchFamily="34" charset="0"/>
                <a:cs typeface="Arial" panose="020B0604020202020204" pitchFamily="34" charset="0"/>
              </a:rPr>
              <a:t>We are going to conduct</a:t>
            </a:r>
            <a:r>
              <a:rPr lang="en-US" b="0" baseline="0" dirty="0">
                <a:latin typeface="Arial" panose="020B0604020202020204" pitchFamily="34" charset="0"/>
                <a:cs typeface="Arial" panose="020B0604020202020204" pitchFamily="34" charset="0"/>
              </a:rPr>
              <a:t> a search more broadly to identify trends in higher education related to outcomes that advance the mission and goals of the university, including student outcomes</a:t>
            </a:r>
          </a:p>
          <a:p>
            <a:pPr marL="1574220" lvl="3" indent="-174913" defTabSz="932871">
              <a:buFont typeface="Arial" charset="0"/>
              <a:buChar char="•"/>
              <a:defRPr/>
            </a:pPr>
            <a:r>
              <a:rPr lang="en-US" b="0" baseline="0" dirty="0">
                <a:latin typeface="Arial" panose="020B0604020202020204" pitchFamily="34" charset="0"/>
                <a:cs typeface="Arial" panose="020B0604020202020204" pitchFamily="34" charset="0"/>
              </a:rPr>
              <a:t>Results of this literature review will be contained in the final version of the report</a:t>
            </a:r>
            <a:endParaRPr lang="en-US" b="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dirty="0">
                <a:latin typeface="Arial" panose="020B0604020202020204" pitchFamily="34" charset="0"/>
                <a:cs typeface="Arial" panose="020B0604020202020204" pitchFamily="34" charset="0"/>
              </a:rPr>
              <a:t>Documents labeled as higher education literature were those retrieved from higher education databases that were not indexed by LIS databases and reports from </a:t>
            </a:r>
            <a:r>
              <a:rPr lang="en-US" dirty="0" err="1">
                <a:latin typeface="Arial" panose="020B0604020202020204" pitchFamily="34" charset="0"/>
                <a:cs typeface="Arial" panose="020B0604020202020204" pitchFamily="34" charset="0"/>
              </a:rPr>
              <a:t>Ithaka</a:t>
            </a:r>
            <a:r>
              <a:rPr lang="en-US" dirty="0">
                <a:latin typeface="Arial" panose="020B0604020202020204" pitchFamily="34" charset="0"/>
                <a:cs typeface="Arial" panose="020B0604020202020204" pitchFamily="34" charset="0"/>
              </a:rPr>
              <a:t> S+R. </a:t>
            </a:r>
            <a:r>
              <a:rPr lang="en-US" b="1" dirty="0">
                <a:latin typeface="Arial" panose="020B0604020202020204" pitchFamily="34" charset="0"/>
                <a:cs typeface="Arial" panose="020B0604020202020204" pitchFamily="34" charset="0"/>
              </a:rPr>
              <a:t>Therefore</a:t>
            </a:r>
            <a:r>
              <a:rPr lang="en-US" b="1" baseline="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 total of 354 documents of the total 535 documents (66%) were reviewed when making this comparison given that the team retrieved documents for review that were not indexed by databases (e.g., </a:t>
            </a:r>
            <a:r>
              <a:rPr lang="en-US" b="1" dirty="0" err="1">
                <a:latin typeface="Arial" panose="020B0604020202020204" pitchFamily="34" charset="0"/>
                <a:cs typeface="Arial" panose="020B0604020202020204" pitchFamily="34" charset="0"/>
              </a:rPr>
              <a:t>AiA</a:t>
            </a:r>
            <a:r>
              <a:rPr lang="en-US" b="1" dirty="0">
                <a:latin typeface="Arial" panose="020B0604020202020204" pitchFamily="34" charset="0"/>
                <a:cs typeface="Arial" panose="020B0604020202020204" pitchFamily="34" charset="0"/>
              </a:rPr>
              <a:t> studies)</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There were:</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n=18 documents designated as higher education literature (about 5% of the total documents)</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n=52 documents (15%) designated as both higher education and LIS literature since they were indexed by both databases</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n=284</a:t>
            </a:r>
            <a:r>
              <a:rPr lang="en-US" baseline="0" dirty="0">
                <a:latin typeface="Arial" panose="020B0604020202020204" pitchFamily="34" charset="0"/>
                <a:cs typeface="Arial" panose="020B0604020202020204" pitchFamily="34" charset="0"/>
              </a:rPr>
              <a:t> documents (</a:t>
            </a:r>
            <a:r>
              <a:rPr lang="en-US" dirty="0">
                <a:latin typeface="Arial" panose="020B0604020202020204" pitchFamily="34" charset="0"/>
                <a:cs typeface="Arial" panose="020B0604020202020204" pitchFamily="34" charset="0"/>
              </a:rPr>
              <a:t>80%) were from LIS literature. </a:t>
            </a:r>
          </a:p>
          <a:p>
            <a:pPr marL="174913" indent="-174913" defTabSz="932871">
              <a:buFont typeface="Arial" charset="0"/>
              <a:buChar char="•"/>
              <a:defRPr/>
            </a:pPr>
            <a:r>
              <a:rPr lang="en-US" dirty="0">
                <a:latin typeface="Arial" panose="020B0604020202020204" pitchFamily="34" charset="0"/>
                <a:cs typeface="Arial" panose="020B0604020202020204" pitchFamily="34" charset="0"/>
              </a:rPr>
              <a:t>This figure illustrates the percent difference between thematic code by whether a document is from the higher education literature, LIS literature, or higher education and LIS literature. </a:t>
            </a:r>
          </a:p>
          <a:p>
            <a:pPr marL="174913" indent="-174913" defTabSz="932871">
              <a:buFont typeface="Arial" charset="0"/>
              <a:buChar char="•"/>
              <a:defRPr/>
            </a:pPr>
            <a:r>
              <a:rPr lang="en-US" dirty="0">
                <a:latin typeface="Arial" panose="020B0604020202020204" pitchFamily="34" charset="0"/>
                <a:cs typeface="Arial" panose="020B0604020202020204" pitchFamily="34" charset="0"/>
              </a:rPr>
              <a:t>Which themes</a:t>
            </a:r>
            <a:r>
              <a:rPr lang="en-US" baseline="0" dirty="0">
                <a:latin typeface="Arial" panose="020B0604020202020204" pitchFamily="34" charset="0"/>
                <a:cs typeface="Arial" panose="020B0604020202020204" pitchFamily="34" charset="0"/>
              </a:rPr>
              <a:t> vary most by the proportion of documents to which they are applied?</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LIS literature and higher ed. and LIS literature combined discuss </a:t>
            </a:r>
            <a:r>
              <a:rPr lang="en-US" b="1" dirty="0">
                <a:latin typeface="Arial" panose="020B0604020202020204" pitchFamily="34" charset="0"/>
                <a:cs typeface="Arial" panose="020B0604020202020204" pitchFamily="34" charset="0"/>
              </a:rPr>
              <a:t>service </a:t>
            </a:r>
            <a:r>
              <a:rPr lang="en-US" b="0" dirty="0">
                <a:latin typeface="Arial" panose="020B0604020202020204" pitchFamily="34" charset="0"/>
                <a:cs typeface="Arial" panose="020B0604020202020204" pitchFamily="34" charset="0"/>
              </a:rPr>
              <a:t>more than higher education literature</a:t>
            </a:r>
          </a:p>
          <a:p>
            <a:pPr marL="641349" lvl="1" indent="-174913" defTabSz="932871">
              <a:buFont typeface="Arial" charset="0"/>
              <a:buChar char="•"/>
              <a:defRPr/>
            </a:pPr>
            <a:r>
              <a:rPr lang="en-US" b="0" dirty="0">
                <a:latin typeface="Arial" panose="020B0604020202020204" pitchFamily="34" charset="0"/>
                <a:cs typeface="Arial" panose="020B0604020202020204" pitchFamily="34" charset="0"/>
              </a:rPr>
              <a:t>LIS literature discusses </a:t>
            </a:r>
            <a:r>
              <a:rPr lang="en-US" b="1" dirty="0">
                <a:latin typeface="Arial" panose="020B0604020202020204" pitchFamily="34" charset="0"/>
                <a:cs typeface="Arial" panose="020B0604020202020204" pitchFamily="34" charset="0"/>
              </a:rPr>
              <a:t>service</a:t>
            </a:r>
            <a:r>
              <a:rPr lang="en-US" b="0"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success</a:t>
            </a:r>
            <a:r>
              <a:rPr lang="en-US" b="0" dirty="0">
                <a:latin typeface="Arial" panose="020B0604020202020204" pitchFamily="34" charset="0"/>
                <a:cs typeface="Arial" panose="020B0604020202020204" pitchFamily="34" charset="0"/>
              </a:rPr>
              <a:t> in college more than in higher education and LIS literature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9</a:t>
            </a:fld>
            <a:endParaRPr lang="en-US"/>
          </a:p>
        </p:txBody>
      </p:sp>
    </p:spTree>
    <p:extLst>
      <p:ext uri="{BB962C8B-B14F-4D97-AF65-F5344CB8AC3E}">
        <p14:creationId xmlns:p14="http://schemas.microsoft.com/office/powerpoint/2010/main" val="714822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grpSp>
        <p:nvGrpSpPr>
          <p:cNvPr id="13" name="Group 12"/>
          <p:cNvGrpSpPr/>
          <p:nvPr userDrawn="1"/>
        </p:nvGrpSpPr>
        <p:grpSpPr>
          <a:xfrm>
            <a:off x="0" y="4639262"/>
            <a:ext cx="9144000" cy="523220"/>
            <a:chOff x="0" y="4639262"/>
            <a:chExt cx="9144000" cy="523220"/>
          </a:xfrm>
        </p:grpSpPr>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p:cNvPicPr>
              <a:picLocks noChangeAspect="1"/>
            </p:cNvPicPr>
            <p:nvPr userDrawn="1"/>
          </p:nvPicPr>
          <p:blipFill rotWithShape="1">
            <a:blip r:embed="rId4"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20" name="Rectangle 19"/>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 y="532209"/>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104900" y="2940831"/>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3" name="Rectangle 12"/>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4639262"/>
            <a:ext cx="9144000" cy="523220"/>
            <a:chOff x="0" y="4639262"/>
            <a:chExt cx="9144000" cy="52322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2" name="Rectangle 11"/>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grpSp>
        <p:nvGrpSpPr>
          <p:cNvPr id="7" name="Group 6"/>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7" name="Rectangle 6"/>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5392737"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3468675"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62" r:id="rId8"/>
    <p:sldLayoutId id="2147483666" r:id="rId9"/>
    <p:sldLayoutId id="2147483667" r:id="rId10"/>
    <p:sldLayoutId id="2147483663" r:id="rId11"/>
    <p:sldLayoutId id="2147483664" r:id="rId12"/>
    <p:sldLayoutId id="2147483668" r:id="rId13"/>
    <p:sldLayoutId id="2147483658" r:id="rId14"/>
    <p:sldLayoutId id="2147483657" r:id="rId15"/>
    <p:sldLayoutId id="2147483656"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hyperlink" Target="http://www.chronicle.com/article/Activist-Athletes/239300?cid=cp95" TargetMode="External"/><Relationship Id="rId3" Type="http://schemas.openxmlformats.org/officeDocument/2006/relationships/hyperlink" Target="http://www.ala.org/acrl/sites/ala.org.acrl/files/content/issues/value/val_report.pdf" TargetMode="External"/><Relationship Id="rId7" Type="http://schemas.openxmlformats.org/officeDocument/2006/relationships/hyperlink" Target="http://www.chronicle.com/article/Reckoning-With-History/239291?cid=cp95"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www.chronicle.com/article/Cybersecurity-Rising/239270?cid=cp95" TargetMode="External"/><Relationship Id="rId5" Type="http://schemas.openxmlformats.org/officeDocument/2006/relationships/hyperlink" Target="https://www.timeshighereducation.com/news/dont-be-angst-ridden-over-brexit-divide-communities-v-c" TargetMode="External"/><Relationship Id="rId4" Type="http://schemas.openxmlformats.org/officeDocument/2006/relationships/hyperlink" Target="https://www.timeshighereducation.com/news/fact-check-are-englands-universities-swimming-cash"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chronicle.com/article/Title-IX-Due-Process/239282?cid=cp95" TargetMode="External"/><Relationship Id="rId7" Type="http://schemas.openxmlformats.org/officeDocument/2006/relationships/hyperlink" Target="https://www.timeshighereducation.com/news/dont-be-angst-ridden-over-brexit-divide-communities-v-c"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www.timeshighereducation.com/features/six-significant-challenges-technology-higher-education-2017" TargetMode="External"/><Relationship Id="rId5" Type="http://schemas.openxmlformats.org/officeDocument/2006/relationships/hyperlink" Target="https://www.timeshighereducation.com/news/spiked-nine-out-10-uk-universities-restrict-free-speech" TargetMode="External"/><Relationship Id="rId4" Type="http://schemas.openxmlformats.org/officeDocument/2006/relationships/hyperlink" Target="http://www.chronicle.com/specialreport/The-2017-Trends-Report/95"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chronicle.com/article/Safety-Net/239295?cid=cp95"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hyperlink" Target="http://www.chronicle.com/article/Sanctuary-Campus/239289?cid=cp95" TargetMode="External"/><Relationship Id="rId4" Type="http://schemas.openxmlformats.org/officeDocument/2006/relationships/hyperlink" Target="http://www.chronicle.com/article/Defending-Diversity/239275?cid=cp95"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chronicle.com/article/Cultural-Divide/239276?cid=cp95"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www.chronicle.com/article/Harassment-Vigilance/239278?cid=cp95" TargetMode="External"/><Relationship Id="rId5" Type="http://schemas.openxmlformats.org/officeDocument/2006/relationships/hyperlink" Target="http://www.chronicle.com/article/Information-Literacy/239264?cid=cp95" TargetMode="External"/><Relationship Id="rId4" Type="http://schemas.openxmlformats.org/officeDocument/2006/relationships/hyperlink" Target="https://www.timeshighereducation.com/news/campus-culture-wars-over-anti-right-bias-threaten-to-spread"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1075596"/>
            <a:ext cx="3848361" cy="569387"/>
          </a:xfrm>
        </p:spPr>
        <p:txBody>
          <a:bodyPr/>
          <a:lstStyle/>
          <a:p>
            <a:r>
              <a:rPr lang="en-US" dirty="0"/>
              <a:t>University of Macau | 6  April 2017</a:t>
            </a:r>
          </a:p>
        </p:txBody>
      </p:sp>
      <p:sp>
        <p:nvSpPr>
          <p:cNvPr id="3" name="Text Placeholder 2"/>
          <p:cNvSpPr>
            <a:spLocks noGrp="1"/>
          </p:cNvSpPr>
          <p:nvPr>
            <p:ph type="body" sz="quarter" idx="16"/>
          </p:nvPr>
        </p:nvSpPr>
        <p:spPr>
          <a:xfrm>
            <a:off x="81986" y="1742747"/>
            <a:ext cx="8902794" cy="1545201"/>
          </a:xfrm>
        </p:spPr>
        <p:txBody>
          <a:bodyPr>
            <a:noAutofit/>
          </a:bodyPr>
          <a:lstStyle/>
          <a:p>
            <a:pPr algn="ctr"/>
            <a:r>
              <a:rPr lang="en-US" sz="2400" dirty="0"/>
              <a:t>Demonstrating the Value of Academic Libraries in Times of Uncertainty: </a:t>
            </a:r>
          </a:p>
          <a:p>
            <a:r>
              <a:rPr lang="en-US" sz="2400" dirty="0"/>
              <a:t>A Research Agenda for Student Learning and Success</a:t>
            </a:r>
          </a:p>
        </p:txBody>
      </p:sp>
      <p:sp>
        <p:nvSpPr>
          <p:cNvPr id="4" name="Text Placeholder 3"/>
          <p:cNvSpPr>
            <a:spLocks noGrp="1"/>
          </p:cNvSpPr>
          <p:nvPr>
            <p:ph type="body" sz="quarter" idx="17"/>
          </p:nvPr>
        </p:nvSpPr>
        <p:spPr>
          <a:xfrm>
            <a:off x="728694" y="3287948"/>
            <a:ext cx="3753913" cy="320018"/>
          </a:xfrm>
        </p:spPr>
        <p:txBody>
          <a:bodyPr/>
          <a:lstStyle/>
          <a:p>
            <a:r>
              <a:rPr lang="en-US" dirty="0"/>
              <a:t>Lynn Silipigni Connaway, PhD</a:t>
            </a:r>
          </a:p>
        </p:txBody>
      </p:sp>
      <p:sp>
        <p:nvSpPr>
          <p:cNvPr id="5" name="Text Placeholder 4"/>
          <p:cNvSpPr>
            <a:spLocks noGrp="1"/>
          </p:cNvSpPr>
          <p:nvPr>
            <p:ph type="body" sz="quarter" idx="18"/>
          </p:nvPr>
        </p:nvSpPr>
        <p:spPr>
          <a:xfrm>
            <a:off x="663842" y="3698865"/>
            <a:ext cx="6327102" cy="925016"/>
          </a:xfrm>
        </p:spPr>
        <p:txBody>
          <a:bodyPr/>
          <a:lstStyle/>
          <a:p>
            <a:r>
              <a:rPr lang="en-US" dirty="0"/>
              <a:t>Senior Research Scientist &amp; Director of User Research, OCLC</a:t>
            </a:r>
          </a:p>
          <a:p>
            <a:r>
              <a:rPr lang="en-US" dirty="0">
                <a:hlinkClick r:id="rId3"/>
              </a:rPr>
              <a:t>connawal@oclc.org</a:t>
            </a:r>
            <a:endParaRPr lang="en-US" dirty="0"/>
          </a:p>
          <a:p>
            <a:r>
              <a:rPr lang="en-US" dirty="0"/>
              <a:t>@Lynn Connaway</a:t>
            </a:r>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86300"/>
          </a:xfrm>
          <a:prstGeom prst="rect">
            <a:avLst/>
          </a:prstGeom>
        </p:spPr>
      </p:pic>
      <p:sp>
        <p:nvSpPr>
          <p:cNvPr id="4" name="Text Placeholder 3"/>
          <p:cNvSpPr>
            <a:spLocks noGrp="1"/>
          </p:cNvSpPr>
          <p:nvPr>
            <p:ph type="body" sz="quarter" idx="11"/>
          </p:nvPr>
        </p:nvSpPr>
        <p:spPr>
          <a:xfrm>
            <a:off x="0" y="244549"/>
            <a:ext cx="4812633" cy="3838074"/>
          </a:xfrm>
        </p:spPr>
        <p:txBody>
          <a:bodyPr/>
          <a:lstStyle/>
          <a:p>
            <a:pPr marL="0" indent="0">
              <a:buNone/>
            </a:pPr>
            <a:r>
              <a:rPr lang="en-US" b="1" dirty="0"/>
              <a:t>Focus group interviews</a:t>
            </a:r>
          </a:p>
          <a:p>
            <a:pPr marL="214313" indent="-214313">
              <a:buFont typeface="Arial" charset="0"/>
              <a:buChar char="•"/>
            </a:pPr>
            <a:r>
              <a:rPr lang="en-US" sz="2400" b="1" dirty="0">
                <a:latin typeface="Arial" charset="0"/>
                <a:ea typeface="Arial" charset="0"/>
                <a:cs typeface="Arial" charset="0"/>
              </a:rPr>
              <a:t>N =14 (of 14)</a:t>
            </a:r>
          </a:p>
          <a:p>
            <a:pPr marL="214313" indent="-214313">
              <a:buFont typeface="Arial" charset="0"/>
              <a:buChar char="•"/>
            </a:pPr>
            <a:r>
              <a:rPr lang="en-US" sz="2400" b="1" dirty="0">
                <a:latin typeface="Arial" charset="0"/>
                <a:ea typeface="Arial" charset="0"/>
                <a:cs typeface="Arial" charset="0"/>
              </a:rPr>
              <a:t>90 minutes</a:t>
            </a:r>
          </a:p>
          <a:p>
            <a:pPr marL="214313" indent="-214313">
              <a:buFont typeface="Arial" charset="0"/>
              <a:buChar char="•"/>
            </a:pPr>
            <a:r>
              <a:rPr lang="en-US" sz="2400" b="1" dirty="0">
                <a:latin typeface="Arial" charset="0"/>
                <a:ea typeface="Arial" charset="0"/>
                <a:cs typeface="Arial" charset="0"/>
              </a:rPr>
              <a:t>Transcribed </a:t>
            </a:r>
          </a:p>
          <a:p>
            <a:pPr marL="214313" indent="-214313">
              <a:buFont typeface="Arial" charset="0"/>
              <a:buChar char="•"/>
            </a:pPr>
            <a:r>
              <a:rPr lang="en-US" sz="2400" b="1" dirty="0">
                <a:latin typeface="Arial" charset="0"/>
                <a:ea typeface="Arial" charset="0"/>
                <a:cs typeface="Arial" charset="0"/>
              </a:rPr>
              <a:t>NVivo for analysis</a:t>
            </a:r>
          </a:p>
          <a:p>
            <a:pPr marL="214313" indent="-214313">
              <a:buFont typeface="Arial" charset="0"/>
              <a:buChar char="•"/>
            </a:pPr>
            <a:r>
              <a:rPr lang="en-US" sz="2400" b="1" dirty="0">
                <a:latin typeface="Arial" charset="0"/>
                <a:ea typeface="Arial" charset="0"/>
                <a:cs typeface="Arial" charset="0"/>
              </a:rPr>
              <a:t>Thematic coding scheme</a:t>
            </a:r>
          </a:p>
          <a:p>
            <a:pPr marL="557213" lvl="1" indent="-214313">
              <a:buFont typeface="Arial" charset="0"/>
              <a:buChar char="•"/>
            </a:pPr>
            <a:r>
              <a:rPr lang="en-US" sz="2400" b="1" dirty="0">
                <a:latin typeface="Arial" charset="0"/>
                <a:ea typeface="Arial" charset="0"/>
                <a:cs typeface="Arial" charset="0"/>
              </a:rPr>
              <a:t>One team member coded, another checked</a:t>
            </a:r>
            <a:endParaRPr lang="en-US" b="1" dirty="0"/>
          </a:p>
        </p:txBody>
      </p:sp>
    </p:spTree>
    <p:extLst>
      <p:ext uri="{BB962C8B-B14F-4D97-AF65-F5344CB8AC3E}">
        <p14:creationId xmlns:p14="http://schemas.microsoft.com/office/powerpoint/2010/main" val="82450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212969" y="604451"/>
            <a:ext cx="10959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8" name="Chart 7">
            <a:extLst>
              <a:ext uri="{FF2B5EF4-FFF2-40B4-BE49-F238E27FC236}">
                <a16:creationId xmlns:a16="http://schemas.microsoft.com/office/drawing/2014/main" id="{00000000-0008-0000-0200-000010000000}"/>
              </a:ext>
            </a:extLst>
          </p:cNvPr>
          <p:cNvGraphicFramePr>
            <a:graphicFrameLocks/>
          </p:cNvGraphicFramePr>
          <p:nvPr>
            <p:extLst>
              <p:ext uri="{D42A27DB-BD31-4B8C-83A1-F6EECF244321}">
                <p14:modId xmlns:p14="http://schemas.microsoft.com/office/powerpoint/2010/main" val="603356894"/>
              </p:ext>
            </p:extLst>
          </p:nvPr>
        </p:nvGraphicFramePr>
        <p:xfrm>
          <a:off x="294640" y="147320"/>
          <a:ext cx="8676640" cy="4414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79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2180491" y="2207143"/>
            <a:ext cx="6963509" cy="2040081"/>
          </a:xfrm>
        </p:spPr>
        <p:txBody>
          <a:bodyPr/>
          <a:lstStyle/>
          <a:p>
            <a:pPr marL="0" indent="0">
              <a:buNone/>
            </a:pPr>
            <a:r>
              <a:rPr lang="en-US" sz="2000" b="1" dirty="0">
                <a:latin typeface="Arial" charset="0"/>
                <a:ea typeface="Arial" charset="0"/>
                <a:cs typeface="Arial" charset="0"/>
              </a:rPr>
              <a:t>“….it needs to be sort of multi-level communication from the provost to those relationships you have with other units like the centers for teaching and learning to the academic units to the individual relationships that, that librarians and staff have with faculty and students.”</a:t>
            </a:r>
          </a:p>
          <a:p>
            <a:pPr marL="0" indent="0">
              <a:buNone/>
            </a:pPr>
            <a:r>
              <a:rPr lang="en-US" sz="2000" b="1" dirty="0">
                <a:latin typeface="Arial" charset="0"/>
                <a:ea typeface="Arial" charset="0"/>
                <a:cs typeface="Arial" charset="0"/>
              </a:rPr>
              <a:t> </a:t>
            </a:r>
            <a:r>
              <a:rPr lang="en-US" sz="1600" b="1" i="1" dirty="0">
                <a:latin typeface="Arial" charset="0"/>
                <a:ea typeface="Arial" charset="0"/>
                <a:cs typeface="Arial" charset="0"/>
              </a:rPr>
              <a:t>(Advisory Group Member LM03, Research University, Secular, Public)</a:t>
            </a:r>
          </a:p>
          <a:p>
            <a:pPr marL="0" indent="0">
              <a:buNone/>
            </a:pPr>
            <a:endParaRPr lang="en-US" sz="1600" dirty="0"/>
          </a:p>
        </p:txBody>
      </p:sp>
    </p:spTree>
    <p:extLst>
      <p:ext uri="{BB962C8B-B14F-4D97-AF65-F5344CB8AC3E}">
        <p14:creationId xmlns:p14="http://schemas.microsoft.com/office/powerpoint/2010/main" val="161544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4722125"/>
          </a:xfrm>
          <a:prstGeom prst="rect">
            <a:avLst/>
          </a:prstGeom>
        </p:spPr>
      </p:pic>
      <p:sp>
        <p:nvSpPr>
          <p:cNvPr id="3" name="Text Placeholder 2"/>
          <p:cNvSpPr>
            <a:spLocks noGrp="1"/>
          </p:cNvSpPr>
          <p:nvPr>
            <p:ph type="body" sz="quarter" idx="11"/>
          </p:nvPr>
        </p:nvSpPr>
        <p:spPr>
          <a:xfrm>
            <a:off x="0" y="1321354"/>
            <a:ext cx="6375222" cy="2355430"/>
          </a:xfrm>
        </p:spPr>
        <p:txBody>
          <a:bodyPr/>
          <a:lstStyle/>
          <a:p>
            <a:pPr marL="0" indent="0">
              <a:buNone/>
            </a:pPr>
            <a:r>
              <a:rPr lang="en-US" sz="2000" b="1" dirty="0"/>
              <a:t>“…the whole kind of conversation around fake news is this really important example of how important it is in our daily life and civic health in order to bring critical skills to bear on understanding information and being able to critically evaluate the source of that.”</a:t>
            </a:r>
          </a:p>
          <a:p>
            <a:pPr marL="0" indent="0">
              <a:buNone/>
            </a:pPr>
            <a:r>
              <a:rPr lang="en-US" sz="2000" b="1" dirty="0"/>
              <a:t> </a:t>
            </a:r>
            <a:r>
              <a:rPr lang="en-US" sz="1600" b="1" i="1" dirty="0"/>
              <a:t>(Advisory Member LM03, Research University, Secular, Private)</a:t>
            </a:r>
          </a:p>
        </p:txBody>
      </p:sp>
    </p:spTree>
    <p:extLst>
      <p:ext uri="{BB962C8B-B14F-4D97-AF65-F5344CB8AC3E}">
        <p14:creationId xmlns:p14="http://schemas.microsoft.com/office/powerpoint/2010/main" val="1688131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159488"/>
            <a:ext cx="4660901" cy="3543300"/>
          </a:xfrm>
        </p:spPr>
        <p:txBody>
          <a:bodyPr/>
          <a:lstStyle/>
          <a:p>
            <a:pPr marL="0" indent="0">
              <a:buNone/>
            </a:pPr>
            <a:r>
              <a:rPr lang="en-US" sz="2400" b="1" dirty="0"/>
              <a:t>Provost individual interviews</a:t>
            </a:r>
          </a:p>
          <a:p>
            <a:r>
              <a:rPr lang="en-US" sz="2000" b="1" dirty="0">
                <a:latin typeface="Arial" charset="0"/>
                <a:ea typeface="Arial" charset="0"/>
                <a:cs typeface="Arial" charset="0"/>
              </a:rPr>
              <a:t>N = 14 provosts (of 14)</a:t>
            </a:r>
          </a:p>
          <a:p>
            <a:r>
              <a:rPr lang="en-US" sz="2000" b="1" dirty="0">
                <a:latin typeface="Arial" charset="0"/>
                <a:ea typeface="Arial" charset="0"/>
                <a:cs typeface="Arial" charset="0"/>
              </a:rPr>
              <a:t>45 minute average</a:t>
            </a:r>
          </a:p>
          <a:p>
            <a:r>
              <a:rPr lang="en-US" sz="2000" b="1" dirty="0">
                <a:latin typeface="Arial" charset="0"/>
                <a:ea typeface="Arial" charset="0"/>
                <a:cs typeface="Arial" charset="0"/>
              </a:rPr>
              <a:t>Transcribed (9 of 14)</a:t>
            </a:r>
          </a:p>
          <a:p>
            <a:r>
              <a:rPr lang="en-US" sz="2000" b="1" dirty="0">
                <a:latin typeface="Arial" charset="0"/>
                <a:ea typeface="Arial" charset="0"/>
                <a:cs typeface="Arial" charset="0"/>
              </a:rPr>
              <a:t>Detailed interview  notes (5 of 14)</a:t>
            </a:r>
          </a:p>
          <a:p>
            <a:r>
              <a:rPr lang="en-US" sz="2000" b="1" dirty="0">
                <a:latin typeface="Arial" charset="0"/>
                <a:ea typeface="Arial" charset="0"/>
                <a:cs typeface="Arial" charset="0"/>
              </a:rPr>
              <a:t>NVivo for analysis</a:t>
            </a:r>
          </a:p>
          <a:p>
            <a:r>
              <a:rPr lang="en-US" sz="2000" b="1" dirty="0">
                <a:latin typeface="Arial" charset="0"/>
                <a:ea typeface="Arial" charset="0"/>
                <a:cs typeface="Arial" charset="0"/>
              </a:rPr>
              <a:t>Thematic coding scheme</a:t>
            </a:r>
          </a:p>
          <a:p>
            <a:pPr lvl="1"/>
            <a:r>
              <a:rPr lang="en-US" sz="2000" b="1" dirty="0">
                <a:latin typeface="Arial" charset="0"/>
                <a:ea typeface="Arial" charset="0"/>
                <a:cs typeface="Arial" charset="0"/>
              </a:rPr>
              <a:t>One team member coded, another checked</a:t>
            </a:r>
            <a:endParaRPr lang="en-US" b="1" dirty="0"/>
          </a:p>
        </p:txBody>
      </p:sp>
    </p:spTree>
    <p:extLst>
      <p:ext uri="{BB962C8B-B14F-4D97-AF65-F5344CB8AC3E}">
        <p14:creationId xmlns:p14="http://schemas.microsoft.com/office/powerpoint/2010/main" val="85872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212969" y="604451"/>
            <a:ext cx="10959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dirty="0"/>
          </a:p>
        </p:txBody>
      </p:sp>
      <p:graphicFrame>
        <p:nvGraphicFramePr>
          <p:cNvPr id="8" name="Chart 7">
            <a:extLst>
              <a:ext uri="{FF2B5EF4-FFF2-40B4-BE49-F238E27FC236}">
                <a16:creationId xmlns:a16="http://schemas.microsoft.com/office/drawing/2014/main" id="{00000000-0008-0000-0200-000011000000}"/>
              </a:ext>
            </a:extLst>
          </p:cNvPr>
          <p:cNvGraphicFramePr>
            <a:graphicFrameLocks/>
          </p:cNvGraphicFramePr>
          <p:nvPr>
            <p:extLst>
              <p:ext uri="{D42A27DB-BD31-4B8C-83A1-F6EECF244321}">
                <p14:modId xmlns:p14="http://schemas.microsoft.com/office/powerpoint/2010/main" val="1234555520"/>
              </p:ext>
            </p:extLst>
          </p:nvPr>
        </p:nvGraphicFramePr>
        <p:xfrm>
          <a:off x="274320" y="58279"/>
          <a:ext cx="8717280" cy="45746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3982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111760" y="182880"/>
          <a:ext cx="8839200" cy="4402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7264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5220586" y="416835"/>
            <a:ext cx="3923414" cy="2283835"/>
          </a:xfrm>
        </p:spPr>
        <p:txBody>
          <a:bodyPr/>
          <a:lstStyle/>
          <a:p>
            <a:pPr marL="0" indent="0">
              <a:buNone/>
            </a:pPr>
            <a:r>
              <a:rPr lang="en-US" sz="2000" b="1" dirty="0"/>
              <a:t>“People [are] talking about the problems of educating people to be citizens more, with this election being indicative of that.” </a:t>
            </a:r>
          </a:p>
          <a:p>
            <a:pPr marL="0" indent="0">
              <a:buNone/>
            </a:pPr>
            <a:r>
              <a:rPr lang="en-US" sz="1600" b="1" i="1" dirty="0"/>
              <a:t>(Provost Interviewee PP02, Research University, Non-Secular, Private)</a:t>
            </a:r>
            <a:endParaRPr lang="en-US" sz="2000" b="1" i="1" dirty="0"/>
          </a:p>
        </p:txBody>
      </p:sp>
    </p:spTree>
    <p:extLst>
      <p:ext uri="{BB962C8B-B14F-4D97-AF65-F5344CB8AC3E}">
        <p14:creationId xmlns:p14="http://schemas.microsoft.com/office/powerpoint/2010/main" val="525203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0" y="323187"/>
            <a:ext cx="7161735" cy="2019963"/>
          </a:xfrm>
        </p:spPr>
        <p:txBody>
          <a:bodyPr/>
          <a:lstStyle/>
          <a:p>
            <a:pPr marL="0" indent="0">
              <a:buNone/>
            </a:pPr>
            <a:r>
              <a:rPr lang="en-US" sz="2000" b="1" dirty="0"/>
              <a:t>“Thinking of how these new learning environments work, and how the library would enhance students' and faculty's ability to access and process knowledge, data information, in those particular kinds of environments. That's what libraries need to do to be successful.” </a:t>
            </a:r>
          </a:p>
          <a:p>
            <a:pPr marL="0" indent="0">
              <a:buNone/>
            </a:pPr>
            <a:r>
              <a:rPr lang="en-US" sz="1600" b="1" i="1" dirty="0"/>
              <a:t>(Provost Interviewee PP02, Research University, Non-Secular, Private)</a:t>
            </a:r>
            <a:endParaRPr lang="en-US" sz="1600" b="1" dirty="0"/>
          </a:p>
        </p:txBody>
      </p:sp>
    </p:spTree>
    <p:extLst>
      <p:ext uri="{BB962C8B-B14F-4D97-AF65-F5344CB8AC3E}">
        <p14:creationId xmlns:p14="http://schemas.microsoft.com/office/powerpoint/2010/main" val="58260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2307265"/>
            <a:ext cx="8686800" cy="2243470"/>
          </a:xfrm>
        </p:spPr>
        <p:txBody>
          <a:bodyPr/>
          <a:lstStyle/>
          <a:p>
            <a:pPr marL="0" indent="0">
              <a:buNone/>
            </a:pPr>
            <a:r>
              <a:rPr lang="en-US" sz="2000" b="1" dirty="0"/>
              <a:t>“I think each of us would have some example of our shared strategic initiatives around enhancing students' success. And promoting innovation and teaching and learning. What's underlying all of this is that all of us see our work as directly tied to the mission of the university.…Academic libraries are those directly connected to the mission of their unique institution.” </a:t>
            </a:r>
          </a:p>
          <a:p>
            <a:pPr marL="0" indent="0">
              <a:buNone/>
            </a:pPr>
            <a:r>
              <a:rPr lang="en-US" sz="1600" b="1" i="1" dirty="0"/>
              <a:t>(Advisory Group Member LM13, Research University, Non-Secular, Private)</a:t>
            </a:r>
            <a:endParaRPr lang="en-US" sz="2000" b="1" i="1" dirty="0"/>
          </a:p>
        </p:txBody>
      </p:sp>
    </p:spTree>
    <p:extLst>
      <p:ext uri="{BB962C8B-B14F-4D97-AF65-F5344CB8AC3E}">
        <p14:creationId xmlns:p14="http://schemas.microsoft.com/office/powerpoint/2010/main" val="207587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93651" y="96169"/>
            <a:ext cx="5183743" cy="686442"/>
          </a:xfrm>
          <a:solidFill>
            <a:schemeClr val="tx1">
              <a:alpha val="65000"/>
            </a:schemeClr>
          </a:solidFill>
        </p:spPr>
        <p:txBody>
          <a:bodyPr/>
          <a:lstStyle/>
          <a:p>
            <a:r>
              <a:rPr lang="en-US" dirty="0">
                <a:solidFill>
                  <a:schemeClr val="bg1"/>
                </a:solidFill>
              </a:rPr>
              <a:t>2017 Higher Ed Trends</a:t>
            </a:r>
          </a:p>
        </p:txBody>
      </p:sp>
      <p:sp>
        <p:nvSpPr>
          <p:cNvPr id="5" name="Text Placeholder 2"/>
          <p:cNvSpPr txBox="1">
            <a:spLocks/>
          </p:cNvSpPr>
          <p:nvPr/>
        </p:nvSpPr>
        <p:spPr>
          <a:xfrm>
            <a:off x="341814" y="1033584"/>
            <a:ext cx="3954865" cy="2824314"/>
          </a:xfrm>
          <a:prstGeom prst="rect">
            <a:avLst/>
          </a:prstGeom>
          <a:solidFill>
            <a:schemeClr val="tx1">
              <a:alpha val="65000"/>
            </a:schemeClr>
          </a:solidFill>
        </p:spPr>
        <p:txBody>
          <a:bodyPr vert="horz" anchor="t"/>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i="1" dirty="0">
                <a:solidFill>
                  <a:schemeClr val="bg1"/>
                </a:solidFill>
              </a:rPr>
              <a:t>The Chronicle of Higher Education </a:t>
            </a:r>
            <a:r>
              <a:rPr lang="en-US" sz="2000" b="1" dirty="0">
                <a:solidFill>
                  <a:schemeClr val="bg1"/>
                </a:solidFill>
              </a:rPr>
              <a:t>(US)</a:t>
            </a:r>
            <a:r>
              <a:rPr lang="en-US" sz="2000" dirty="0">
                <a:solidFill>
                  <a:schemeClr val="bg1"/>
                </a:solidFill>
              </a:rPr>
              <a:t> </a:t>
            </a:r>
          </a:p>
          <a:p>
            <a:r>
              <a:rPr lang="en-US" sz="1800" b="1" dirty="0">
                <a:solidFill>
                  <a:schemeClr val="bg1"/>
                </a:solidFill>
              </a:rPr>
              <a:t>Information Literacy</a:t>
            </a:r>
            <a:r>
              <a:rPr lang="en-US" sz="1800" dirty="0">
                <a:solidFill>
                  <a:schemeClr val="bg1"/>
                </a:solidFill>
              </a:rPr>
              <a:t> </a:t>
            </a:r>
          </a:p>
          <a:p>
            <a:r>
              <a:rPr lang="en-US" sz="1800" b="1" dirty="0">
                <a:solidFill>
                  <a:schemeClr val="bg1"/>
                </a:solidFill>
              </a:rPr>
              <a:t>Safety Net</a:t>
            </a:r>
            <a:r>
              <a:rPr lang="en-US" sz="1800" dirty="0">
                <a:solidFill>
                  <a:schemeClr val="bg1"/>
                </a:solidFill>
              </a:rPr>
              <a:t> </a:t>
            </a:r>
          </a:p>
          <a:p>
            <a:r>
              <a:rPr lang="en-US" sz="1800" b="1" dirty="0">
                <a:solidFill>
                  <a:schemeClr val="bg1"/>
                </a:solidFill>
              </a:rPr>
              <a:t>Sanctuary Campus</a:t>
            </a:r>
            <a:r>
              <a:rPr lang="en-US" sz="1800" dirty="0">
                <a:solidFill>
                  <a:schemeClr val="bg1"/>
                </a:solidFill>
              </a:rPr>
              <a:t> </a:t>
            </a:r>
          </a:p>
          <a:p>
            <a:r>
              <a:rPr lang="en-US" sz="1800" b="1" dirty="0">
                <a:solidFill>
                  <a:schemeClr val="bg1"/>
                </a:solidFill>
              </a:rPr>
              <a:t>Cultural Divide</a:t>
            </a:r>
            <a:r>
              <a:rPr lang="en-US" sz="1800" dirty="0">
                <a:solidFill>
                  <a:schemeClr val="bg1"/>
                </a:solidFill>
              </a:rPr>
              <a:t> </a:t>
            </a:r>
          </a:p>
          <a:p>
            <a:r>
              <a:rPr lang="en-US" sz="1800" b="1" dirty="0">
                <a:solidFill>
                  <a:schemeClr val="bg1"/>
                </a:solidFill>
              </a:rPr>
              <a:t>Defending Diversity</a:t>
            </a:r>
            <a:r>
              <a:rPr lang="en-US" sz="1800" dirty="0">
                <a:solidFill>
                  <a:schemeClr val="bg1"/>
                </a:solidFill>
              </a:rPr>
              <a:t> </a:t>
            </a:r>
          </a:p>
          <a:p>
            <a:r>
              <a:rPr lang="en-US" sz="1800" b="1" dirty="0">
                <a:solidFill>
                  <a:schemeClr val="bg1"/>
                </a:solidFill>
              </a:rPr>
              <a:t>Harassment Vigilance</a:t>
            </a:r>
            <a:r>
              <a:rPr lang="en-US" sz="1800" dirty="0">
                <a:solidFill>
                  <a:schemeClr val="bg1"/>
                </a:solidFill>
              </a:rPr>
              <a:t> </a:t>
            </a:r>
          </a:p>
        </p:txBody>
      </p:sp>
      <p:sp>
        <p:nvSpPr>
          <p:cNvPr id="8" name="TextBox 7"/>
          <p:cNvSpPr txBox="1"/>
          <p:nvPr/>
        </p:nvSpPr>
        <p:spPr>
          <a:xfrm>
            <a:off x="4883069" y="1033583"/>
            <a:ext cx="3614537" cy="2092881"/>
          </a:xfrm>
          <a:prstGeom prst="rect">
            <a:avLst/>
          </a:prstGeom>
          <a:solidFill>
            <a:schemeClr val="tx1">
              <a:alpha val="65000"/>
            </a:schemeClr>
          </a:solidFill>
        </p:spPr>
        <p:txBody>
          <a:bodyPr rtlCol="0">
            <a:spAutoFit/>
          </a:bodyPr>
          <a:lstStyle/>
          <a:p>
            <a:r>
              <a:rPr lang="en-US" sz="2000" b="1" i="1" dirty="0">
                <a:solidFill>
                  <a:schemeClr val="bg1"/>
                </a:solidFill>
                <a:cs typeface="Arial"/>
              </a:rPr>
              <a:t>Times Higher Education (UK)</a:t>
            </a:r>
            <a:r>
              <a:rPr lang="en-US" sz="2000" dirty="0">
                <a:solidFill>
                  <a:schemeClr val="bg1"/>
                </a:solidFill>
                <a:cs typeface="Arial"/>
              </a:rPr>
              <a:t>​</a:t>
            </a:r>
          </a:p>
          <a:p>
            <a:pPr marL="285750" indent="-285750">
              <a:buFont typeface="Arial" panose="020B0604020202020204" pitchFamily="34" charset="0"/>
              <a:buChar char="•"/>
            </a:pPr>
            <a:r>
              <a:rPr lang="en-US" b="1" dirty="0">
                <a:solidFill>
                  <a:schemeClr val="bg1"/>
                </a:solidFill>
                <a:cs typeface="Arial"/>
              </a:rPr>
              <a:t>Improving Digital Literacy</a:t>
            </a:r>
            <a:r>
              <a:rPr lang="en-US" dirty="0">
                <a:solidFill>
                  <a:schemeClr val="bg1"/>
                </a:solidFill>
                <a:cs typeface="Arial"/>
              </a:rPr>
              <a:t>​</a:t>
            </a:r>
          </a:p>
          <a:p>
            <a:pPr marL="285750" indent="-285750">
              <a:buFont typeface="Arial" panose="020B0604020202020204" pitchFamily="34" charset="0"/>
              <a:buChar char="•"/>
            </a:pPr>
            <a:r>
              <a:rPr lang="en-US" b="1" dirty="0">
                <a:solidFill>
                  <a:schemeClr val="bg1"/>
                </a:solidFill>
                <a:cs typeface="Arial"/>
              </a:rPr>
              <a:t>Culture Wars</a:t>
            </a:r>
            <a:r>
              <a:rPr lang="en-US" dirty="0">
                <a:solidFill>
                  <a:schemeClr val="bg1"/>
                </a:solidFill>
                <a:cs typeface="Arial"/>
              </a:rPr>
              <a:t>​</a:t>
            </a:r>
          </a:p>
          <a:p>
            <a:pPr marL="285750" indent="-285750">
              <a:buFont typeface="Arial" panose="020B0604020202020204" pitchFamily="34" charset="0"/>
              <a:buChar char="•"/>
            </a:pPr>
            <a:r>
              <a:rPr lang="en-US" b="1" dirty="0">
                <a:solidFill>
                  <a:schemeClr val="bg1"/>
                </a:solidFill>
                <a:cs typeface="Arial"/>
              </a:rPr>
              <a:t>Brexit</a:t>
            </a:r>
            <a:r>
              <a:rPr lang="en-US" dirty="0">
                <a:solidFill>
                  <a:schemeClr val="bg1"/>
                </a:solidFill>
                <a:cs typeface="Arial"/>
              </a:rPr>
              <a:t>​</a:t>
            </a:r>
          </a:p>
          <a:p>
            <a:pPr marL="285750" indent="-285750">
              <a:buFont typeface="Arial" panose="020B0604020202020204" pitchFamily="34" charset="0"/>
              <a:buChar char="•"/>
            </a:pPr>
            <a:r>
              <a:rPr lang="en-US" b="1" dirty="0">
                <a:solidFill>
                  <a:schemeClr val="bg1"/>
                </a:solidFill>
                <a:cs typeface="Arial"/>
              </a:rPr>
              <a:t>Free Speech</a:t>
            </a:r>
            <a:r>
              <a:rPr lang="en-US" dirty="0">
                <a:solidFill>
                  <a:schemeClr val="bg1"/>
                </a:solidFill>
                <a:cs typeface="Arial"/>
              </a:rPr>
              <a:t>​​</a:t>
            </a:r>
          </a:p>
          <a:p>
            <a:r>
              <a:rPr lang="en-US" dirty="0">
                <a:solidFill>
                  <a:schemeClr val="bg1"/>
                </a:solidFill>
                <a:cs typeface="Arial"/>
              </a:rPr>
              <a:t>​</a:t>
            </a:r>
            <a:endParaRPr lang="en-US" dirty="0">
              <a:solidFill>
                <a:schemeClr val="bg1"/>
              </a:solidFill>
            </a:endParaRPr>
          </a:p>
        </p:txBody>
      </p:sp>
      <p:cxnSp>
        <p:nvCxnSpPr>
          <p:cNvPr id="4" name="Straight Arrow Connector 3"/>
          <p:cNvCxnSpPr>
            <a:cxnSpLocks/>
          </p:cNvCxnSpPr>
          <p:nvPr/>
        </p:nvCxnSpPr>
        <p:spPr>
          <a:xfrm flipV="1">
            <a:off x="2542903" y="2090057"/>
            <a:ext cx="2612571" cy="766354"/>
          </a:xfrm>
          <a:prstGeom prst="straightConnector1">
            <a:avLst/>
          </a:prstGeom>
          <a:ln w="25400">
            <a:headEnd type="arrow"/>
            <a:tailEnd type="arrow"/>
          </a:ln>
        </p:spPr>
        <p:style>
          <a:lnRef idx="1">
            <a:schemeClr val="accent1"/>
          </a:lnRef>
          <a:fillRef idx="3">
            <a:schemeClr val="accent1"/>
          </a:fillRef>
          <a:effectRef idx="2">
            <a:schemeClr val="accent1"/>
          </a:effectRef>
          <a:fontRef idx="minor">
            <a:schemeClr val="lt1"/>
          </a:fontRef>
        </p:style>
      </p:cxnSp>
      <p:cxnSp>
        <p:nvCxnSpPr>
          <p:cNvPr id="9" name="Straight Arrow Connector 8"/>
          <p:cNvCxnSpPr>
            <a:cxnSpLocks/>
          </p:cNvCxnSpPr>
          <p:nvPr/>
        </p:nvCxnSpPr>
        <p:spPr>
          <a:xfrm flipV="1">
            <a:off x="3098056" y="1860889"/>
            <a:ext cx="2057418" cy="41948"/>
          </a:xfrm>
          <a:prstGeom prst="straightConnector1">
            <a:avLst/>
          </a:prstGeom>
          <a:ln w="25400">
            <a:headEnd type="arrow"/>
            <a:tailEnd type="arrow"/>
          </a:ln>
        </p:spPr>
        <p:style>
          <a:lnRef idx="1">
            <a:schemeClr val="accent1"/>
          </a:lnRef>
          <a:fillRef idx="3">
            <a:schemeClr val="accent1"/>
          </a:fillRef>
          <a:effectRef idx="2">
            <a:schemeClr val="accent1"/>
          </a:effectRef>
          <a:fontRef idx="minor">
            <a:schemeClr val="lt1"/>
          </a:fontRef>
        </p:style>
      </p:cxnSp>
      <p:cxnSp>
        <p:nvCxnSpPr>
          <p:cNvPr id="12" name="Straight Arrow Connector 11"/>
          <p:cNvCxnSpPr>
            <a:cxnSpLocks/>
          </p:cNvCxnSpPr>
          <p:nvPr/>
        </p:nvCxnSpPr>
        <p:spPr>
          <a:xfrm flipV="1">
            <a:off x="2960914" y="2153811"/>
            <a:ext cx="2194560" cy="1068360"/>
          </a:xfrm>
          <a:prstGeom prst="straightConnector1">
            <a:avLst/>
          </a:prstGeom>
          <a:ln w="25400">
            <a:headEnd type="arrow"/>
            <a:tailEnd type="arrow"/>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31072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710224"/>
          </a:xfrm>
          <a:prstGeom prst="rect">
            <a:avLst/>
          </a:prstGeom>
        </p:spPr>
      </p:pic>
      <p:sp>
        <p:nvSpPr>
          <p:cNvPr id="3" name="Text Placeholder 2"/>
          <p:cNvSpPr>
            <a:spLocks noGrp="1"/>
          </p:cNvSpPr>
          <p:nvPr>
            <p:ph type="body" sz="quarter" idx="11"/>
          </p:nvPr>
        </p:nvSpPr>
        <p:spPr>
          <a:xfrm>
            <a:off x="2593419" y="2176826"/>
            <a:ext cx="6550581" cy="2405806"/>
          </a:xfrm>
        </p:spPr>
        <p:txBody>
          <a:bodyPr/>
          <a:lstStyle/>
          <a:p>
            <a:pPr marL="0" indent="0">
              <a:buNone/>
            </a:pPr>
            <a:r>
              <a:rPr lang="en-US" sz="2000" b="1" dirty="0"/>
              <a:t>“My biggest concern is that the students aren't coming together…there's a hunger within our undergraduate student population to actually socialize. The library has always been that crossroads for campuses. It could serve in this capacity, pulling students together.”</a:t>
            </a:r>
          </a:p>
          <a:p>
            <a:pPr marL="0" indent="0">
              <a:buNone/>
            </a:pPr>
            <a:r>
              <a:rPr lang="en-US" sz="2000" b="1" dirty="0"/>
              <a:t> </a:t>
            </a:r>
            <a:r>
              <a:rPr lang="en-US" sz="1600" b="1" i="1" dirty="0"/>
              <a:t>(Provost Interviewee PP04, Research University, Secular, Public)</a:t>
            </a:r>
          </a:p>
          <a:p>
            <a:pPr marL="0" indent="0">
              <a:buNone/>
            </a:pPr>
            <a:endParaRPr lang="en-US" sz="1400" dirty="0"/>
          </a:p>
        </p:txBody>
      </p:sp>
    </p:spTree>
    <p:extLst>
      <p:ext uri="{BB962C8B-B14F-4D97-AF65-F5344CB8AC3E}">
        <p14:creationId xmlns:p14="http://schemas.microsoft.com/office/powerpoint/2010/main" val="177751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99591"/>
          </a:xfrm>
          <a:prstGeom prst="rect">
            <a:avLst/>
          </a:prstGeom>
        </p:spPr>
      </p:pic>
      <p:sp>
        <p:nvSpPr>
          <p:cNvPr id="3" name="Text Placeholder 2"/>
          <p:cNvSpPr>
            <a:spLocks noGrp="1"/>
          </p:cNvSpPr>
          <p:nvPr>
            <p:ph type="body" sz="quarter" idx="11"/>
          </p:nvPr>
        </p:nvSpPr>
        <p:spPr>
          <a:xfrm>
            <a:off x="2212463" y="2965636"/>
            <a:ext cx="6931537" cy="1446876"/>
          </a:xfrm>
        </p:spPr>
        <p:txBody>
          <a:bodyPr/>
          <a:lstStyle/>
          <a:p>
            <a:pPr marL="0" indent="0">
              <a:buNone/>
            </a:pPr>
            <a:r>
              <a:rPr lang="en-US" sz="2000" b="1" dirty="0"/>
              <a:t>“Only sharing space, such as with a writing or computer lab is low level. There needs to be cooperative programming and interaction.” </a:t>
            </a:r>
          </a:p>
          <a:p>
            <a:pPr marL="0" indent="0">
              <a:buNone/>
            </a:pPr>
            <a:r>
              <a:rPr lang="en-US" sz="1600" b="1" i="1" dirty="0"/>
              <a:t>(Advisory Group Member LM06, Research University, Secular, Public)</a:t>
            </a:r>
            <a:endParaRPr lang="en-US" sz="2000" b="1" i="1" dirty="0"/>
          </a:p>
        </p:txBody>
      </p:sp>
    </p:spTree>
    <p:extLst>
      <p:ext uri="{BB962C8B-B14F-4D97-AF65-F5344CB8AC3E}">
        <p14:creationId xmlns:p14="http://schemas.microsoft.com/office/powerpoint/2010/main" val="212090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0" y="372140"/>
            <a:ext cx="7072213" cy="1706042"/>
          </a:xfrm>
        </p:spPr>
        <p:txBody>
          <a:bodyPr/>
          <a:lstStyle/>
          <a:p>
            <a:pPr marL="0" indent="0">
              <a:buNone/>
            </a:pPr>
            <a:r>
              <a:rPr lang="en-US" sz="2000" b="1" dirty="0"/>
              <a:t>“The way many of our faculty and students research now, it’s less about going to a physical space but accessing information in their offices.…I think that that is one of the challenges of changing the paradigm.” </a:t>
            </a:r>
          </a:p>
          <a:p>
            <a:pPr marL="0" indent="0">
              <a:buNone/>
            </a:pPr>
            <a:r>
              <a:rPr lang="en-US" sz="1600" b="1" i="1" dirty="0"/>
              <a:t>(Provost Interviewee PP13, Research University, Non-Secular, Private) </a:t>
            </a:r>
          </a:p>
          <a:p>
            <a:pPr marL="0" indent="0">
              <a:buNone/>
            </a:pPr>
            <a:endParaRPr lang="en-US" dirty="0"/>
          </a:p>
        </p:txBody>
      </p:sp>
    </p:spTree>
    <p:extLst>
      <p:ext uri="{BB962C8B-B14F-4D97-AF65-F5344CB8AC3E}">
        <p14:creationId xmlns:p14="http://schemas.microsoft.com/office/powerpoint/2010/main" val="211118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4696933"/>
          </a:xfrm>
          <a:prstGeom prst="rect">
            <a:avLst/>
          </a:prstGeom>
        </p:spPr>
      </p:pic>
      <p:sp>
        <p:nvSpPr>
          <p:cNvPr id="3" name="Text Placeholder 2"/>
          <p:cNvSpPr>
            <a:spLocks noGrp="1"/>
          </p:cNvSpPr>
          <p:nvPr>
            <p:ph type="body" sz="quarter" idx="11"/>
          </p:nvPr>
        </p:nvSpPr>
        <p:spPr>
          <a:xfrm>
            <a:off x="1" y="317955"/>
            <a:ext cx="7852330" cy="1776659"/>
          </a:xfrm>
        </p:spPr>
        <p:txBody>
          <a:bodyPr/>
          <a:lstStyle/>
          <a:p>
            <a:pPr marL="0" indent="0">
              <a:buNone/>
            </a:pPr>
            <a:r>
              <a:rPr lang="en-US" sz="2000" b="1" dirty="0"/>
              <a:t>“…we have to be willing to do types of data collection that libraries have shied away from in the past.…I think that we have to be able to be willing to have conversations on campus about tracking user behavior in ways that libraries just haven't done.” </a:t>
            </a:r>
            <a:r>
              <a:rPr lang="en-US" sz="1600" b="1" i="1" dirty="0"/>
              <a:t>(Advisory Group Member LM14, Research University, Secular, Public)</a:t>
            </a:r>
          </a:p>
          <a:p>
            <a:pPr marL="0" indent="0">
              <a:buNone/>
            </a:pPr>
            <a:endParaRPr lang="en-US" sz="1400" dirty="0"/>
          </a:p>
        </p:txBody>
      </p:sp>
    </p:spTree>
    <p:extLst>
      <p:ext uri="{BB962C8B-B14F-4D97-AF65-F5344CB8AC3E}">
        <p14:creationId xmlns:p14="http://schemas.microsoft.com/office/powerpoint/2010/main" val="202642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6" name="Title 4"/>
          <p:cNvSpPr txBox="1">
            <a:spLocks/>
          </p:cNvSpPr>
          <p:nvPr/>
        </p:nvSpPr>
        <p:spPr>
          <a:xfrm>
            <a:off x="6763265" y="199105"/>
            <a:ext cx="2380734" cy="451684"/>
          </a:xfrm>
          <a:prstGeom prst="rect">
            <a:avLst/>
          </a:prstGeom>
          <a:solidFill>
            <a:schemeClr val="tx1">
              <a:alpha val="7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dirty="0">
                <a:solidFill>
                  <a:schemeClr val="bg1"/>
                </a:solidFill>
                <a:latin typeface="Arial" panose="020B0604020202020204" pitchFamily="34" charset="0"/>
                <a:cs typeface="Arial" panose="020B0604020202020204" pitchFamily="34" charset="0"/>
              </a:rPr>
              <a:t>Recommendation</a:t>
            </a:r>
          </a:p>
        </p:txBody>
      </p:sp>
      <p:sp>
        <p:nvSpPr>
          <p:cNvPr id="7" name="Content Placeholder 5"/>
          <p:cNvSpPr txBox="1">
            <a:spLocks/>
          </p:cNvSpPr>
          <p:nvPr/>
        </p:nvSpPr>
        <p:spPr>
          <a:xfrm>
            <a:off x="2806701" y="1094178"/>
            <a:ext cx="6337300" cy="3082406"/>
          </a:xfrm>
          <a:prstGeom prst="rect">
            <a:avLst/>
          </a:prstGeom>
          <a:solidFill>
            <a:schemeClr val="tx1">
              <a:alpha val="7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Identify &amp; articulate both learning &amp; success outcomes </a:t>
            </a:r>
          </a:p>
          <a:p>
            <a:r>
              <a:rPr lang="en-US" sz="2000" b="1" dirty="0">
                <a:solidFill>
                  <a:schemeClr val="bg1"/>
                </a:solidFill>
                <a:latin typeface="Arial" panose="020B0604020202020204" pitchFamily="34" charset="0"/>
                <a:cs typeface="Arial" panose="020B0604020202020204" pitchFamily="34" charset="0"/>
              </a:rPr>
              <a:t>Engage students in redesigning library space to demonstrate library’s impact for learning outcome </a:t>
            </a:r>
          </a:p>
          <a:p>
            <a:r>
              <a:rPr lang="en-US" sz="2000" b="1" dirty="0">
                <a:solidFill>
                  <a:schemeClr val="bg1"/>
                </a:solidFill>
                <a:latin typeface="Arial" panose="020B0604020202020204" pitchFamily="34" charset="0"/>
                <a:cs typeface="Arial" panose="020B0604020202020204" pitchFamily="34" charset="0"/>
              </a:rPr>
              <a:t>Library resource or service usage &amp; its relationship to student retention exemplifies the effect of library’s service, collection, &amp;/or space for success outcome</a:t>
            </a:r>
          </a:p>
        </p:txBody>
      </p:sp>
    </p:spTree>
    <p:extLst>
      <p:ext uri="{BB962C8B-B14F-4D97-AF65-F5344CB8AC3E}">
        <p14:creationId xmlns:p14="http://schemas.microsoft.com/office/powerpoint/2010/main" val="6725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97943"/>
          </a:xfrm>
          <a:prstGeom prst="rect">
            <a:avLst/>
          </a:prstGeom>
        </p:spPr>
      </p:pic>
      <p:sp>
        <p:nvSpPr>
          <p:cNvPr id="12" name="Title 4"/>
          <p:cNvSpPr txBox="1">
            <a:spLocks/>
          </p:cNvSpPr>
          <p:nvPr/>
        </p:nvSpPr>
        <p:spPr>
          <a:xfrm>
            <a:off x="6672649" y="2144530"/>
            <a:ext cx="2471351" cy="408881"/>
          </a:xfrm>
          <a:prstGeom prst="rect">
            <a:avLst/>
          </a:prstGeom>
          <a:solidFill>
            <a:srgbClr val="000000">
              <a:alpha val="70000"/>
            </a:srgb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Recommendation</a:t>
            </a:r>
          </a:p>
        </p:txBody>
      </p:sp>
      <p:sp>
        <p:nvSpPr>
          <p:cNvPr id="13" name="Content Placeholder 5"/>
          <p:cNvSpPr txBox="1">
            <a:spLocks/>
          </p:cNvSpPr>
          <p:nvPr/>
        </p:nvSpPr>
        <p:spPr>
          <a:xfrm>
            <a:off x="4445000" y="2902516"/>
            <a:ext cx="4699000" cy="1392559"/>
          </a:xfrm>
          <a:prstGeom prst="rect">
            <a:avLst/>
          </a:prstGeom>
          <a:solidFill>
            <a:srgbClr val="000000">
              <a:alpha val="7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Focus less on service &amp; more on sharing space &amp; collaborative programming with groups both on &amp; off campus</a:t>
            </a:r>
          </a:p>
        </p:txBody>
      </p:sp>
    </p:spTree>
    <p:extLst>
      <p:ext uri="{BB962C8B-B14F-4D97-AF65-F5344CB8AC3E}">
        <p14:creationId xmlns:p14="http://schemas.microsoft.com/office/powerpoint/2010/main" val="66556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710223"/>
          </a:xfrm>
          <a:prstGeom prst="rect">
            <a:avLst/>
          </a:prstGeom>
        </p:spPr>
      </p:pic>
      <p:sp>
        <p:nvSpPr>
          <p:cNvPr id="4" name="Title 4"/>
          <p:cNvSpPr txBox="1">
            <a:spLocks/>
          </p:cNvSpPr>
          <p:nvPr/>
        </p:nvSpPr>
        <p:spPr>
          <a:xfrm>
            <a:off x="6705600" y="100471"/>
            <a:ext cx="2438400" cy="41851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890054" y="856736"/>
            <a:ext cx="3253945" cy="1993668"/>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Bolster collaboration with other campus units or external partners, including consortia, on assessment-based efforts</a:t>
            </a:r>
          </a:p>
        </p:txBody>
      </p:sp>
    </p:spTree>
    <p:extLst>
      <p:ext uri="{BB962C8B-B14F-4D97-AF65-F5344CB8AC3E}">
        <p14:creationId xmlns:p14="http://schemas.microsoft.com/office/powerpoint/2010/main" val="114357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6771503" y="144272"/>
            <a:ext cx="2372496" cy="399425"/>
          </a:xfrm>
          <a:prstGeom prst="rect">
            <a:avLst/>
          </a:prstGeom>
          <a:solidFill>
            <a:schemeClr val="tx1">
              <a:alpha val="7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4885038" y="1257299"/>
            <a:ext cx="4258962" cy="1774225"/>
          </a:xfrm>
          <a:prstGeom prst="rect">
            <a:avLst/>
          </a:prstGeom>
          <a:solidFill>
            <a:schemeClr val="tx1">
              <a:alpha val="7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Communicate how library services, collections, and spaces address the larger mission of the institution by becoming better at marketing &amp; customer service</a:t>
            </a:r>
          </a:p>
        </p:txBody>
      </p:sp>
    </p:spTree>
    <p:extLst>
      <p:ext uri="{BB962C8B-B14F-4D97-AF65-F5344CB8AC3E}">
        <p14:creationId xmlns:p14="http://schemas.microsoft.com/office/powerpoint/2010/main" val="177138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6722076" y="104648"/>
            <a:ext cx="2421924" cy="439049"/>
          </a:xfrm>
          <a:prstGeom prst="rect">
            <a:avLst/>
          </a:prstGeom>
          <a:solidFill>
            <a:schemeClr val="tx1">
              <a:alpha val="8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181600" y="901682"/>
            <a:ext cx="3962400" cy="1750902"/>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Study the assessment &amp; student-centered outcomes of diverse populations across various institutions using multiple methods</a:t>
            </a:r>
          </a:p>
        </p:txBody>
      </p:sp>
    </p:spTree>
    <p:extLst>
      <p:ext uri="{BB962C8B-B14F-4D97-AF65-F5344CB8AC3E}">
        <p14:creationId xmlns:p14="http://schemas.microsoft.com/office/powerpoint/2010/main" val="1270650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2199480"/>
            <a:ext cx="2430162" cy="50968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0" y="2848708"/>
            <a:ext cx="4712043" cy="1443206"/>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Develop relationships within different academic service areas, such as teaching &amp; learning, at various levels throughout institution</a:t>
            </a:r>
          </a:p>
        </p:txBody>
      </p:sp>
    </p:spTree>
    <p:extLst>
      <p:ext uri="{BB962C8B-B14F-4D97-AF65-F5344CB8AC3E}">
        <p14:creationId xmlns:p14="http://schemas.microsoft.com/office/powerpoint/2010/main" val="1253483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41313" y="1030288"/>
            <a:ext cx="3954865" cy="3317875"/>
          </a:xfrm>
        </p:spPr>
        <p:txBody>
          <a:bodyPr vert="horz" anchor="t"/>
          <a:lstStyle/>
          <a:p>
            <a:r>
              <a:rPr lang="en-US" sz="2000" b="1" i="1"/>
              <a:t>Notes</a:t>
            </a:r>
            <a:endParaRPr lang="en-US" sz="1800"/>
          </a:p>
        </p:txBody>
      </p:sp>
    </p:spTree>
    <p:extLst>
      <p:ext uri="{BB962C8B-B14F-4D97-AF65-F5344CB8AC3E}">
        <p14:creationId xmlns:p14="http://schemas.microsoft.com/office/powerpoint/2010/main" val="2917648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95695" y="1816447"/>
            <a:ext cx="2504302" cy="398156"/>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0" y="2368722"/>
            <a:ext cx="5469924" cy="1964381"/>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Continue to develop &amp; foster relationships and engagement with academic administrators &amp; other service providers, such as student services, offices of sponsored programs, teaching &amp; learning, etc.</a:t>
            </a:r>
          </a:p>
        </p:txBody>
      </p:sp>
    </p:spTree>
    <p:extLst>
      <p:ext uri="{BB962C8B-B14F-4D97-AF65-F5344CB8AC3E}">
        <p14:creationId xmlns:p14="http://schemas.microsoft.com/office/powerpoint/2010/main" val="488136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6812692" y="2442756"/>
            <a:ext cx="2331308" cy="45332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4036541" y="3082263"/>
            <a:ext cx="5107459" cy="1094322"/>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Represent data in different contexts &amp; visualizations to make case with diverse groups of academic administrators</a:t>
            </a:r>
          </a:p>
        </p:txBody>
      </p:sp>
    </p:spTree>
    <p:extLst>
      <p:ext uri="{BB962C8B-B14F-4D97-AF65-F5344CB8AC3E}">
        <p14:creationId xmlns:p14="http://schemas.microsoft.com/office/powerpoint/2010/main" val="72990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2" y="248689"/>
            <a:ext cx="2026921" cy="391391"/>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Priority Areas</a:t>
            </a:r>
          </a:p>
        </p:txBody>
      </p:sp>
      <p:sp>
        <p:nvSpPr>
          <p:cNvPr id="5" name="Content Placeholder 5"/>
          <p:cNvSpPr txBox="1">
            <a:spLocks/>
          </p:cNvSpPr>
          <p:nvPr/>
        </p:nvSpPr>
        <p:spPr>
          <a:xfrm>
            <a:off x="0" y="1287829"/>
            <a:ext cx="4441371" cy="2487337"/>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000" b="1" dirty="0">
                <a:solidFill>
                  <a:schemeClr val="bg1"/>
                </a:solidFill>
                <a:cs typeface="Arial" panose="020B0604020202020204" pitchFamily="34" charset="0"/>
              </a:rPr>
              <a:t>Communication</a:t>
            </a:r>
          </a:p>
          <a:p>
            <a:pPr marL="457200" indent="-457200">
              <a:buFont typeface="+mj-lt"/>
              <a:buAutoNum type="arabicPeriod"/>
            </a:pPr>
            <a:r>
              <a:rPr lang="en-US" sz="2000" b="1" dirty="0">
                <a:solidFill>
                  <a:schemeClr val="bg1"/>
                </a:solidFill>
                <a:cs typeface="Arial" panose="020B0604020202020204" pitchFamily="34" charset="0"/>
              </a:rPr>
              <a:t>Collaboration</a:t>
            </a:r>
          </a:p>
          <a:p>
            <a:pPr marL="457200" indent="-457200">
              <a:buFont typeface="+mj-lt"/>
              <a:buAutoNum type="arabicPeriod"/>
            </a:pPr>
            <a:r>
              <a:rPr lang="en-US" sz="2000" b="1" dirty="0">
                <a:solidFill>
                  <a:schemeClr val="bg1"/>
                </a:solidFill>
                <a:cs typeface="Arial" panose="020B0604020202020204" pitchFamily="34" charset="0"/>
              </a:rPr>
              <a:t>Mission strategy &amp; alignment</a:t>
            </a:r>
          </a:p>
          <a:p>
            <a:pPr marL="457200" indent="-457200">
              <a:buFont typeface="+mj-lt"/>
              <a:buAutoNum type="arabicPeriod"/>
            </a:pPr>
            <a:r>
              <a:rPr lang="en-US" sz="2000" b="1" dirty="0">
                <a:solidFill>
                  <a:schemeClr val="bg1"/>
                </a:solidFill>
                <a:cs typeface="Arial" panose="020B0604020202020204" pitchFamily="34" charset="0"/>
              </a:rPr>
              <a:t>Teaching &amp; learning</a:t>
            </a:r>
          </a:p>
          <a:p>
            <a:pPr marL="457200" indent="-457200">
              <a:buFont typeface="+mj-lt"/>
              <a:buAutoNum type="arabicPeriod"/>
            </a:pPr>
            <a:r>
              <a:rPr lang="en-US" sz="2000" b="1" dirty="0">
                <a:solidFill>
                  <a:schemeClr val="bg1"/>
                </a:solidFill>
                <a:cs typeface="Arial" panose="020B0604020202020204" pitchFamily="34" charset="0"/>
              </a:rPr>
              <a:t>Student success</a:t>
            </a:r>
          </a:p>
          <a:p>
            <a:pPr marL="457200" indent="-457200">
              <a:buFont typeface="+mj-lt"/>
              <a:buAutoNum type="arabicPeriod"/>
            </a:pPr>
            <a:r>
              <a:rPr lang="en-US" sz="2000" b="1" dirty="0">
                <a:solidFill>
                  <a:schemeClr val="bg1"/>
                </a:solidFill>
                <a:cs typeface="Arial" panose="020B0604020202020204" pitchFamily="34" charset="0"/>
              </a:rPr>
              <a:t>Learning analytics</a:t>
            </a:r>
          </a:p>
        </p:txBody>
      </p:sp>
    </p:spTree>
    <p:extLst>
      <p:ext uri="{BB962C8B-B14F-4D97-AF65-F5344CB8AC3E}">
        <p14:creationId xmlns:p14="http://schemas.microsoft.com/office/powerpoint/2010/main" val="2197358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41188"/>
            <a:ext cx="5675326" cy="3781167"/>
          </a:xfrm>
        </p:spPr>
        <p:txBody>
          <a:bodyPr/>
          <a:lstStyle/>
          <a:p>
            <a:pPr marL="0" lvl="0" indent="0">
              <a:buNone/>
            </a:pPr>
            <a:r>
              <a:rPr lang="en-US" sz="2000" b="1" dirty="0"/>
              <a:t>How do academic library </a:t>
            </a:r>
            <a:r>
              <a:rPr lang="en-US" sz="2000" b="1" i="1" dirty="0"/>
              <a:t>resource or services</a:t>
            </a:r>
            <a:r>
              <a:rPr lang="en-US" sz="2000" b="1" dirty="0"/>
              <a:t> impact </a:t>
            </a:r>
            <a:r>
              <a:rPr lang="en-US" sz="2000" b="1" i="1" dirty="0"/>
              <a:t>success outcomes</a:t>
            </a:r>
            <a:r>
              <a:rPr lang="en-US" sz="2000" b="1" dirty="0"/>
              <a:t> for </a:t>
            </a:r>
            <a:r>
              <a:rPr lang="en-US" sz="2000" b="1" i="1" dirty="0"/>
              <a:t>students</a:t>
            </a:r>
            <a:r>
              <a:rPr lang="en-US" sz="2000" b="1" dirty="0"/>
              <a:t>?</a:t>
            </a:r>
          </a:p>
          <a:p>
            <a:pPr lvl="1">
              <a:buFont typeface="Arial" panose="020B0604020202020204" pitchFamily="34" charset="0"/>
              <a:buChar char="•"/>
            </a:pPr>
            <a:r>
              <a:rPr lang="en-US" sz="2000" b="1" dirty="0"/>
              <a:t>How do library </a:t>
            </a:r>
            <a:r>
              <a:rPr lang="en-US" sz="2000" b="1" i="1" dirty="0"/>
              <a:t>collections</a:t>
            </a:r>
            <a:r>
              <a:rPr lang="en-US" sz="2000" b="1" dirty="0"/>
              <a:t> impact student </a:t>
            </a:r>
            <a:r>
              <a:rPr lang="en-US" sz="2000" b="1" i="1" dirty="0"/>
              <a:t>retention</a:t>
            </a:r>
            <a:r>
              <a:rPr lang="en-US" sz="2000" b="1" dirty="0"/>
              <a:t> for </a:t>
            </a:r>
            <a:r>
              <a:rPr lang="en-US" sz="2000" b="1" i="1" dirty="0"/>
              <a:t>undergraduate students</a:t>
            </a:r>
            <a:r>
              <a:rPr lang="en-US" sz="2000" b="1" dirty="0"/>
              <a:t>?</a:t>
            </a:r>
          </a:p>
          <a:p>
            <a:pPr lvl="1">
              <a:buFont typeface="Arial" panose="020B0604020202020204" pitchFamily="34" charset="0"/>
              <a:buChar char="•"/>
            </a:pPr>
            <a:r>
              <a:rPr lang="en-US" sz="2000" b="1" dirty="0"/>
              <a:t>How do library </a:t>
            </a:r>
            <a:r>
              <a:rPr lang="en-US" sz="2000" b="1" i="1" dirty="0"/>
              <a:t>spaces</a:t>
            </a:r>
            <a:r>
              <a:rPr lang="en-US" sz="2000" b="1" dirty="0"/>
              <a:t> support student </a:t>
            </a:r>
            <a:r>
              <a:rPr lang="en-US" sz="2000" b="1" i="1" dirty="0"/>
              <a:t>enrollment</a:t>
            </a:r>
            <a:r>
              <a:rPr lang="en-US" sz="2000" b="1" dirty="0"/>
              <a:t>?</a:t>
            </a:r>
          </a:p>
          <a:p>
            <a:pPr lvl="1">
              <a:buFont typeface="Arial" panose="020B0604020202020204" pitchFamily="34" charset="0"/>
              <a:buChar char="•"/>
            </a:pPr>
            <a:r>
              <a:rPr lang="en-US" sz="2000" b="1" dirty="0"/>
              <a:t>How does library </a:t>
            </a:r>
            <a:r>
              <a:rPr lang="en-US" sz="2000" b="1" i="1" dirty="0"/>
              <a:t>instruction </a:t>
            </a:r>
            <a:r>
              <a:rPr lang="en-US" sz="2000" b="1" dirty="0"/>
              <a:t>affect </a:t>
            </a:r>
            <a:r>
              <a:rPr lang="en-US" sz="2000" b="1" u="sng" dirty="0"/>
              <a:t>post-graduate metrics</a:t>
            </a:r>
            <a:r>
              <a:rPr lang="en-US" sz="2000" b="1" dirty="0"/>
              <a:t> such as job placement?</a:t>
            </a:r>
          </a:p>
        </p:txBody>
      </p:sp>
      <p:sp>
        <p:nvSpPr>
          <p:cNvPr id="6" name="Title 4"/>
          <p:cNvSpPr txBox="1">
            <a:spLocks/>
          </p:cNvSpPr>
          <p:nvPr/>
        </p:nvSpPr>
        <p:spPr>
          <a:xfrm>
            <a:off x="6367849" y="543697"/>
            <a:ext cx="2776151" cy="461319"/>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509311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0" y="257176"/>
            <a:ext cx="5832389" cy="2644346"/>
          </a:xfrm>
        </p:spPr>
        <p:txBody>
          <a:bodyPr/>
          <a:lstStyle/>
          <a:p>
            <a:pPr marL="0" lvl="0" indent="0">
              <a:buNone/>
            </a:pPr>
            <a:r>
              <a:rPr lang="en-US" sz="2000" b="1" dirty="0"/>
              <a:t>How do academic library</a:t>
            </a:r>
            <a:r>
              <a:rPr lang="en-US" sz="2000" b="1" i="1" dirty="0"/>
              <a:t> resources or services</a:t>
            </a:r>
            <a:r>
              <a:rPr lang="en-US" sz="2000" b="1" dirty="0"/>
              <a:t> impact </a:t>
            </a:r>
            <a:r>
              <a:rPr lang="en-US" sz="2000" b="1" i="1" dirty="0"/>
              <a:t>success outcomes</a:t>
            </a:r>
            <a:r>
              <a:rPr lang="en-US" sz="2000" b="1" dirty="0"/>
              <a:t> for different </a:t>
            </a:r>
            <a:r>
              <a:rPr lang="en-US" sz="2000" b="1" i="1" dirty="0"/>
              <a:t>students</a:t>
            </a:r>
            <a:r>
              <a:rPr lang="en-US" sz="2000" b="1" dirty="0"/>
              <a:t>?</a:t>
            </a:r>
          </a:p>
          <a:p>
            <a:pPr lvl="1">
              <a:buFont typeface="Arial" panose="020B0604020202020204" pitchFamily="34" charset="0"/>
              <a:buChar char="•"/>
            </a:pPr>
            <a:r>
              <a:rPr lang="en-US" sz="2000" b="1" dirty="0"/>
              <a:t>What difference in </a:t>
            </a:r>
            <a:r>
              <a:rPr lang="en-US" sz="2000" b="1" u="sng" dirty="0"/>
              <a:t>information literacy tests</a:t>
            </a:r>
            <a:r>
              <a:rPr lang="en-US" sz="2000" b="1" dirty="0"/>
              <a:t> do </a:t>
            </a:r>
            <a:r>
              <a:rPr lang="en-US" sz="2000" b="1" i="1" dirty="0"/>
              <a:t>graduate</a:t>
            </a:r>
            <a:r>
              <a:rPr lang="en-US" sz="2000" b="1" dirty="0"/>
              <a:t> &amp; </a:t>
            </a:r>
            <a:r>
              <a:rPr lang="en-US" sz="2000" b="1" i="1" dirty="0"/>
              <a:t>undergraduate</a:t>
            </a:r>
            <a:r>
              <a:rPr lang="en-US" sz="2000" b="1" dirty="0"/>
              <a:t> students exhibit?</a:t>
            </a:r>
          </a:p>
          <a:p>
            <a:pPr lvl="1">
              <a:buFont typeface="Arial" panose="020B0604020202020204" pitchFamily="34" charset="0"/>
              <a:buChar char="•"/>
            </a:pPr>
            <a:r>
              <a:rPr lang="en-US" sz="2000" b="1" dirty="0"/>
              <a:t>How do </a:t>
            </a:r>
            <a:r>
              <a:rPr lang="en-US" sz="2000" b="1" u="sng" dirty="0"/>
              <a:t>military students</a:t>
            </a:r>
            <a:r>
              <a:rPr lang="en-US" sz="2000" b="1" dirty="0"/>
              <a:t> benefit from library </a:t>
            </a:r>
            <a:r>
              <a:rPr lang="en-US" sz="2000" b="1" i="1" dirty="0"/>
              <a:t>instruction</a:t>
            </a:r>
            <a:r>
              <a:rPr lang="en-US" sz="2000" b="1" dirty="0"/>
              <a:t>?</a:t>
            </a:r>
          </a:p>
        </p:txBody>
      </p:sp>
      <p:sp>
        <p:nvSpPr>
          <p:cNvPr id="5" name="Title 4"/>
          <p:cNvSpPr txBox="1">
            <a:spLocks/>
          </p:cNvSpPr>
          <p:nvPr/>
        </p:nvSpPr>
        <p:spPr>
          <a:xfrm>
            <a:off x="6433751" y="420130"/>
            <a:ext cx="2710249" cy="411892"/>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130698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71783" y="0"/>
            <a:ext cx="5272217" cy="3089189"/>
          </a:xfrm>
        </p:spPr>
        <p:txBody>
          <a:bodyPr/>
          <a:lstStyle/>
          <a:p>
            <a:pPr marL="0" lvl="0" indent="0">
              <a:buNone/>
            </a:pPr>
            <a:r>
              <a:rPr lang="en-US" sz="2000" b="1" dirty="0"/>
              <a:t>What </a:t>
            </a:r>
            <a:r>
              <a:rPr lang="en-US" sz="2000" b="1" i="1" dirty="0"/>
              <a:t>outcome </a:t>
            </a:r>
            <a:r>
              <a:rPr lang="en-US" sz="2000" b="1" dirty="0"/>
              <a:t>data do other departments/units in </a:t>
            </a:r>
            <a:r>
              <a:rPr lang="en-US" sz="2000" b="1" i="1" dirty="0"/>
              <a:t>different institution types</a:t>
            </a:r>
            <a:r>
              <a:rPr lang="en-US" sz="2000" b="1" dirty="0"/>
              <a:t> collect?</a:t>
            </a:r>
          </a:p>
          <a:p>
            <a:pPr lvl="1">
              <a:buFont typeface="Arial" panose="020B0604020202020204" pitchFamily="34" charset="0"/>
              <a:buChar char="•"/>
            </a:pPr>
            <a:r>
              <a:rPr lang="en-US" sz="2000" b="1" dirty="0"/>
              <a:t>What </a:t>
            </a:r>
            <a:r>
              <a:rPr lang="en-US" sz="2000" b="1" i="1" dirty="0"/>
              <a:t>student persistence</a:t>
            </a:r>
            <a:r>
              <a:rPr lang="en-US" sz="2000" b="1" dirty="0"/>
              <a:t> data do </a:t>
            </a:r>
            <a:r>
              <a:rPr lang="en-US" sz="2000" b="1" u="sng" dirty="0"/>
              <a:t>tutoring centers</a:t>
            </a:r>
            <a:r>
              <a:rPr lang="en-US" sz="2000" b="1" dirty="0"/>
              <a:t> in </a:t>
            </a:r>
            <a:r>
              <a:rPr lang="en-US" sz="2000" b="1" i="1" dirty="0"/>
              <a:t>4-year colleges </a:t>
            </a:r>
            <a:r>
              <a:rPr lang="en-US" sz="2000" b="1" dirty="0"/>
              <a:t>collect?</a:t>
            </a:r>
          </a:p>
          <a:p>
            <a:pPr lvl="1">
              <a:buFont typeface="Arial" panose="020B0604020202020204" pitchFamily="34" charset="0"/>
              <a:buChar char="•"/>
            </a:pPr>
            <a:r>
              <a:rPr lang="en-US" sz="2000" b="1" dirty="0"/>
              <a:t>What </a:t>
            </a:r>
            <a:r>
              <a:rPr lang="en-US" sz="2000" b="1" i="1" dirty="0"/>
              <a:t>student success</a:t>
            </a:r>
            <a:r>
              <a:rPr lang="en-US" sz="2000" b="1" dirty="0"/>
              <a:t> &amp; library </a:t>
            </a:r>
            <a:r>
              <a:rPr lang="en-US" sz="2000" b="1" i="1" dirty="0"/>
              <a:t>instruction</a:t>
            </a:r>
            <a:r>
              <a:rPr lang="en-US" sz="2000" b="1" dirty="0"/>
              <a:t> data do c</a:t>
            </a:r>
            <a:r>
              <a:rPr lang="en-US" sz="2000" b="1" i="1" dirty="0"/>
              <a:t>ommunity college libraries</a:t>
            </a:r>
            <a:r>
              <a:rPr lang="en-US" sz="2000" b="1" dirty="0"/>
              <a:t> collect?</a:t>
            </a:r>
          </a:p>
        </p:txBody>
      </p:sp>
      <p:sp>
        <p:nvSpPr>
          <p:cNvPr id="8" name="Title 4"/>
          <p:cNvSpPr txBox="1">
            <a:spLocks/>
          </p:cNvSpPr>
          <p:nvPr/>
        </p:nvSpPr>
        <p:spPr>
          <a:xfrm>
            <a:off x="-8239" y="210065"/>
            <a:ext cx="2693774" cy="420130"/>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1070922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1" cy="4695825"/>
          </a:xfrm>
          <a:prstGeom prst="rect">
            <a:avLst/>
          </a:prstGeom>
        </p:spPr>
      </p:pic>
      <p:sp>
        <p:nvSpPr>
          <p:cNvPr id="3" name="Text Placeholder 2"/>
          <p:cNvSpPr>
            <a:spLocks noGrp="1"/>
          </p:cNvSpPr>
          <p:nvPr>
            <p:ph type="body" sz="quarter" idx="11"/>
          </p:nvPr>
        </p:nvSpPr>
        <p:spPr>
          <a:xfrm>
            <a:off x="-1" y="2924175"/>
            <a:ext cx="6296026" cy="1698797"/>
          </a:xfrm>
        </p:spPr>
        <p:txBody>
          <a:bodyPr/>
          <a:lstStyle/>
          <a:p>
            <a:pPr marL="0" lvl="0" indent="0">
              <a:buNone/>
            </a:pPr>
            <a:r>
              <a:rPr lang="en-US" sz="2000" b="1" dirty="0"/>
              <a:t>How have librarians ethically collected </a:t>
            </a:r>
            <a:r>
              <a:rPr lang="en-US" sz="2000" b="1" i="1" dirty="0"/>
              <a:t>student outcome</a:t>
            </a:r>
            <a:r>
              <a:rPr lang="en-US" sz="2000" b="1" dirty="0"/>
              <a:t> &amp; </a:t>
            </a:r>
            <a:r>
              <a:rPr lang="en-US" sz="2000" b="1" i="1" dirty="0"/>
              <a:t>library resource or service</a:t>
            </a:r>
            <a:r>
              <a:rPr lang="en-US" sz="2000" b="1" dirty="0"/>
              <a:t> data? (Question cross listed with learning analytics)</a:t>
            </a:r>
          </a:p>
          <a:p>
            <a:pPr lvl="1">
              <a:buFont typeface="Arial" panose="020B0604020202020204" pitchFamily="34" charset="0"/>
              <a:buChar char="•"/>
            </a:pPr>
            <a:r>
              <a:rPr lang="en-US" sz="2000" b="1" dirty="0"/>
              <a:t>How have other librarians collected </a:t>
            </a:r>
            <a:r>
              <a:rPr lang="en-US" sz="2000" b="1" i="1" dirty="0"/>
              <a:t>student GPA</a:t>
            </a:r>
            <a:r>
              <a:rPr lang="en-US" sz="2000" b="1" dirty="0"/>
              <a:t> &amp; </a:t>
            </a:r>
            <a:r>
              <a:rPr lang="en-US" sz="2000" b="1" i="1" dirty="0"/>
              <a:t>library usage</a:t>
            </a:r>
            <a:r>
              <a:rPr lang="en-US" sz="2000" b="1" dirty="0"/>
              <a:t> data?</a:t>
            </a:r>
          </a:p>
          <a:p>
            <a:endParaRPr lang="en-US" sz="2000" b="1" dirty="0"/>
          </a:p>
        </p:txBody>
      </p:sp>
      <p:sp>
        <p:nvSpPr>
          <p:cNvPr id="7" name="Title 4"/>
          <p:cNvSpPr txBox="1">
            <a:spLocks/>
          </p:cNvSpPr>
          <p:nvPr/>
        </p:nvSpPr>
        <p:spPr>
          <a:xfrm>
            <a:off x="-1" y="542925"/>
            <a:ext cx="2726725" cy="469557"/>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934919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VISUALIZATION DASHBOARD</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151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98124"/>
          </a:xfrm>
          <a:prstGeom prst="rect">
            <a:avLst/>
          </a:prstGeom>
        </p:spPr>
      </p:pic>
      <p:sp>
        <p:nvSpPr>
          <p:cNvPr id="7" name="Text Placeholder 2"/>
          <p:cNvSpPr txBox="1">
            <a:spLocks/>
          </p:cNvSpPr>
          <p:nvPr/>
        </p:nvSpPr>
        <p:spPr>
          <a:xfrm>
            <a:off x="4577346" y="2465137"/>
            <a:ext cx="4518231" cy="1176421"/>
          </a:xfrm>
          <a:prstGeom prst="rect">
            <a:avLst/>
          </a:prstGeom>
          <a:solidFill>
            <a:srgbClr val="000000">
              <a:alpha val="50196"/>
            </a:srgb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bg1"/>
                </a:solidFill>
              </a:rPr>
              <a:t>Find literature relevant to your research interests</a:t>
            </a:r>
          </a:p>
          <a:p>
            <a:r>
              <a:rPr lang="en-US" sz="2000" b="1" dirty="0">
                <a:solidFill>
                  <a:schemeClr val="bg1"/>
                </a:solidFill>
              </a:rPr>
              <a:t>Create charts and graphs</a:t>
            </a:r>
          </a:p>
        </p:txBody>
      </p:sp>
      <p:sp>
        <p:nvSpPr>
          <p:cNvPr id="8" name="Title 4"/>
          <p:cNvSpPr txBox="1">
            <a:spLocks/>
          </p:cNvSpPr>
          <p:nvPr/>
        </p:nvSpPr>
        <p:spPr>
          <a:xfrm>
            <a:off x="-4" y="571500"/>
            <a:ext cx="6416845" cy="540754"/>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Arial" panose="020B0604020202020204" pitchFamily="34" charset="0"/>
                <a:cs typeface="Arial" panose="020B0604020202020204" pitchFamily="34" charset="0"/>
              </a:rPr>
              <a:t>Interactive Visualization Dashboard</a:t>
            </a:r>
          </a:p>
        </p:txBody>
      </p:sp>
    </p:spTree>
    <p:extLst>
      <p:ext uri="{BB962C8B-B14F-4D97-AF65-F5344CB8AC3E}">
        <p14:creationId xmlns:p14="http://schemas.microsoft.com/office/powerpoint/2010/main" val="1771340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44000" cy="4686300"/>
          </a:xfrm>
          <a:prstGeom prst="rect">
            <a:avLst/>
          </a:prstGeom>
        </p:spPr>
      </p:pic>
      <p:sp>
        <p:nvSpPr>
          <p:cNvPr id="4" name="Title 1"/>
          <p:cNvSpPr txBox="1">
            <a:spLocks/>
          </p:cNvSpPr>
          <p:nvPr/>
        </p:nvSpPr>
        <p:spPr>
          <a:xfrm>
            <a:off x="0" y="109263"/>
            <a:ext cx="1573427" cy="393245"/>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Next Steps</a:t>
            </a:r>
          </a:p>
        </p:txBody>
      </p:sp>
      <p:sp>
        <p:nvSpPr>
          <p:cNvPr id="5" name="Content Placeholder 2"/>
          <p:cNvSpPr txBox="1">
            <a:spLocks/>
          </p:cNvSpPr>
          <p:nvPr/>
        </p:nvSpPr>
        <p:spPr>
          <a:xfrm>
            <a:off x="0" y="970497"/>
            <a:ext cx="6071286" cy="1756227"/>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b="1">
                <a:solidFill>
                  <a:schemeClr val="bg1"/>
                </a:solidFill>
                <a:latin typeface="Arial" panose="020B0604020202020204" pitchFamily="34" charset="0"/>
                <a:cs typeface="Arial" panose="020B0604020202020204" pitchFamily="34" charset="0"/>
              </a:rPr>
              <a:t>May 2017</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Release full report &amp; research agenda</a:t>
            </a:r>
          </a:p>
          <a:p>
            <a:pPr marL="0" indent="0">
              <a:spcBef>
                <a:spcPts val="0"/>
              </a:spcBef>
              <a:buNone/>
            </a:pPr>
            <a:r>
              <a:rPr lang="en-US" sz="2000" b="1">
                <a:solidFill>
                  <a:schemeClr val="bg1"/>
                </a:solidFill>
                <a:latin typeface="Arial" panose="020B0604020202020204" pitchFamily="34" charset="0"/>
                <a:cs typeface="Arial" panose="020B0604020202020204" pitchFamily="34" charset="0"/>
              </a:rPr>
              <a:t>June 2017</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ACRL Open Online Forum</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ALA 2017 Annual Conference presentation</a:t>
            </a:r>
          </a:p>
        </p:txBody>
      </p:sp>
    </p:spTree>
    <p:extLst>
      <p:ext uri="{BB962C8B-B14F-4D97-AF65-F5344CB8AC3E}">
        <p14:creationId xmlns:p14="http://schemas.microsoft.com/office/powerpoint/2010/main" val="78287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2699200"/>
          </a:xfrm>
        </p:spPr>
        <p:txBody>
          <a:bodyPr/>
          <a:lstStyle/>
          <a:p>
            <a:pPr algn="ctr" fontAlgn="base"/>
            <a:r>
              <a:rPr lang="en-US" sz="3200" dirty="0"/>
              <a:t>How far have we come and what do we do next?</a:t>
            </a:r>
          </a:p>
          <a:p>
            <a:pPr algn="ctr" fontAlgn="base"/>
            <a:r>
              <a:rPr lang="en-US" sz="3200" dirty="0"/>
              <a:t>An agenda for action-based research on student learning and success</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5073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Content Placeholder 2"/>
          <p:cNvSpPr txBox="1">
            <a:spLocks/>
          </p:cNvSpPr>
          <p:nvPr/>
        </p:nvSpPr>
        <p:spPr>
          <a:xfrm>
            <a:off x="1491095" y="521160"/>
            <a:ext cx="6161809" cy="3643980"/>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I thank the following people for their contributions to this project:</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Vanessa Kitzie, Rutgers University</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Stephanie Mikitish, Rutgers University</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William Harvey, OCLC</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Erin M. Hood, OCLC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Brittany Brannon, OCLC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Marie L. Radford, Rutgers University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ACRL Board</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ACRL VAL Committee</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Advisory Group Members</a:t>
            </a:r>
          </a:p>
        </p:txBody>
      </p:sp>
    </p:spTree>
    <p:extLst>
      <p:ext uri="{BB962C8B-B14F-4D97-AF65-F5344CB8AC3E}">
        <p14:creationId xmlns:p14="http://schemas.microsoft.com/office/powerpoint/2010/main" val="186684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45536" y="171854"/>
            <a:ext cx="8439148" cy="686442"/>
          </a:xfrm>
        </p:spPr>
        <p:txBody>
          <a:bodyPr/>
          <a:lstStyle/>
          <a:p>
            <a:r>
              <a:rPr lang="en-US" dirty="0"/>
              <a:t>References</a:t>
            </a:r>
          </a:p>
        </p:txBody>
      </p:sp>
      <p:sp>
        <p:nvSpPr>
          <p:cNvPr id="4" name="Text Placeholder 3"/>
          <p:cNvSpPr>
            <a:spLocks noGrp="1"/>
          </p:cNvSpPr>
          <p:nvPr>
            <p:ph type="body" sz="quarter" idx="14"/>
          </p:nvPr>
        </p:nvSpPr>
        <p:spPr>
          <a:xfrm>
            <a:off x="245536" y="858296"/>
            <a:ext cx="8707964" cy="3731459"/>
          </a:xfrm>
        </p:spPr>
        <p:txBody>
          <a:bodyPr vert="horz" anchor="t"/>
          <a:lstStyle/>
          <a:p>
            <a:pPr marL="0" indent="0">
              <a:buNone/>
            </a:pPr>
            <a:r>
              <a:rPr lang="en-US" sz="1200" b="1" dirty="0"/>
              <a:t>Association of College and Research Libraries. 2010. </a:t>
            </a:r>
            <a:r>
              <a:rPr lang="en-US" sz="1200" b="1" i="1" dirty="0"/>
              <a:t>Value of Academic Libraries: A Comprehensive Research Review and Report.</a:t>
            </a:r>
            <a:r>
              <a:rPr lang="en-US" sz="1200" b="1" dirty="0"/>
              <a:t> Researched by Megan Oakleaf. Chicago: Association of College and Research Libraries. </a:t>
            </a:r>
            <a:r>
              <a:rPr lang="en-US" sz="1200" b="1" u="sng" dirty="0">
                <a:hlinkClick r:id="rId3"/>
              </a:rPr>
              <a:t>http://www.ala.org/acrl/sites/ala.org.acrl/files/content/issues/value/val_report.pdf</a:t>
            </a:r>
            <a:r>
              <a:rPr lang="en-US" sz="1200" b="1" u="sng" dirty="0"/>
              <a:t>.</a:t>
            </a:r>
            <a:endParaRPr lang="en-US" sz="1200" b="1" dirty="0"/>
          </a:p>
          <a:p>
            <a:pPr marL="0" indent="0">
              <a:buNone/>
            </a:pPr>
            <a:endParaRPr lang="en-US" sz="1200" b="1" dirty="0"/>
          </a:p>
          <a:p>
            <a:pPr marL="0" indent="0">
              <a:buNone/>
            </a:pPr>
            <a:r>
              <a:rPr lang="en-US" sz="1200" b="1" dirty="0"/>
              <a:t>Baker, Simon. 2017. "Fact Check: are England’s Universities ‘Swimming in Cash’?"  </a:t>
            </a:r>
            <a:r>
              <a:rPr lang="en-US" sz="1200" b="1" i="1" dirty="0"/>
              <a:t>Times Higher Education,</a:t>
            </a:r>
            <a:r>
              <a:rPr lang="en-US" sz="1200" b="1" dirty="0"/>
              <a:t> March 2, </a:t>
            </a:r>
            <a:r>
              <a:rPr lang="en-US" sz="1200" b="1" u="sng" dirty="0">
                <a:hlinkClick r:id="rId4"/>
              </a:rPr>
              <a:t>https://www.timeshighereducation.com/news/fact-check-are-englands-universities-swimming-cash</a:t>
            </a:r>
            <a:r>
              <a:rPr lang="en-US" sz="1200" b="1" dirty="0"/>
              <a:t>.</a:t>
            </a:r>
          </a:p>
          <a:p>
            <a:pPr marL="0" indent="0">
              <a:buNone/>
            </a:pPr>
            <a:r>
              <a:rPr lang="en-US" sz="1200" b="1" dirty="0"/>
              <a:t> </a:t>
            </a:r>
          </a:p>
          <a:p>
            <a:pPr marL="0" indent="0">
              <a:buNone/>
            </a:pPr>
            <a:r>
              <a:rPr lang="en-US" sz="1200" b="1" dirty="0"/>
              <a:t>Baker, Simon. 2017. "Risks of Post-Brexit 'Brain Drain' Highlighted."  </a:t>
            </a:r>
            <a:r>
              <a:rPr lang="en-US" sz="1200" b="1" i="1" dirty="0"/>
              <a:t>Times Higher Education, </a:t>
            </a:r>
            <a:r>
              <a:rPr lang="en-US" sz="1200" b="1" dirty="0"/>
              <a:t>February 23, </a:t>
            </a:r>
            <a:r>
              <a:rPr lang="en-US" sz="1200" b="1" u="sng" dirty="0">
                <a:hlinkClick r:id="rId5"/>
              </a:rPr>
              <a:t>https://www.timeshighereducation.com/news/dont-be-angst-ridden-over-brexit-divide-communities-v-c</a:t>
            </a:r>
            <a:r>
              <a:rPr lang="en-US" sz="1200" b="1" dirty="0"/>
              <a:t>.</a:t>
            </a:r>
          </a:p>
          <a:p>
            <a:pPr marL="0" indent="0">
              <a:buNone/>
            </a:pPr>
            <a:r>
              <a:rPr lang="en-US" sz="1200" b="1" dirty="0"/>
              <a:t> </a:t>
            </a:r>
          </a:p>
          <a:p>
            <a:pPr marL="0" indent="0">
              <a:buNone/>
            </a:pPr>
            <a:r>
              <a:rPr lang="en-US" sz="1200" b="1" dirty="0" err="1"/>
              <a:t>Basken</a:t>
            </a:r>
            <a:r>
              <a:rPr lang="en-US" sz="1200" b="1" dirty="0"/>
              <a:t>, Paul. 2017. “Cybersecurity, Rising.” </a:t>
            </a:r>
            <a:r>
              <a:rPr lang="en-US" sz="1200" b="1" i="1" dirty="0"/>
              <a:t>The Chronicle of Higher Education</a:t>
            </a:r>
            <a:r>
              <a:rPr lang="en-US" sz="1200" b="1" dirty="0"/>
              <a:t>, February 26, </a:t>
            </a:r>
            <a:r>
              <a:rPr lang="en-US" sz="1200" b="1" u="sng" dirty="0">
                <a:hlinkClick r:id="rId6"/>
              </a:rPr>
              <a:t>http://www.chronicle.com/article/Cybersecurity-Rising/239270?cid=cp95</a:t>
            </a:r>
            <a:r>
              <a:rPr lang="en-US" sz="1200" b="1" dirty="0"/>
              <a:t>.</a:t>
            </a:r>
          </a:p>
          <a:p>
            <a:pPr marL="0" indent="0">
              <a:buNone/>
            </a:pPr>
            <a:r>
              <a:rPr lang="en-US" sz="1200" b="1" dirty="0"/>
              <a:t> </a:t>
            </a:r>
          </a:p>
          <a:p>
            <a:pPr marL="0" indent="0">
              <a:buNone/>
            </a:pPr>
            <a:r>
              <a:rPr lang="en-US" sz="1200" b="1" dirty="0" err="1"/>
              <a:t>Biemiller</a:t>
            </a:r>
            <a:r>
              <a:rPr lang="en-US" sz="1200" b="1" dirty="0"/>
              <a:t>, Lawrence. 2017. “Reckoning with History.” </a:t>
            </a:r>
            <a:r>
              <a:rPr lang="en-US" sz="1200" b="1" i="1" dirty="0"/>
              <a:t>The Chronicle of Higher Education</a:t>
            </a:r>
            <a:r>
              <a:rPr lang="en-US" sz="1200" b="1" dirty="0"/>
              <a:t>, February 26, </a:t>
            </a:r>
            <a:r>
              <a:rPr lang="en-US" sz="1200" b="1" u="sng" dirty="0">
                <a:hlinkClick r:id="rId7"/>
              </a:rPr>
              <a:t>http://www.chronicle.com/article/Reckoning-With-History/239291?cid=cp95</a:t>
            </a:r>
            <a:r>
              <a:rPr lang="en-US" sz="1200" b="1" dirty="0"/>
              <a:t>.</a:t>
            </a:r>
          </a:p>
          <a:p>
            <a:pPr marL="0" indent="0">
              <a:buNone/>
            </a:pPr>
            <a:endParaRPr lang="en-US" sz="1200" b="1" dirty="0"/>
          </a:p>
          <a:p>
            <a:pPr marL="0" indent="0">
              <a:buNone/>
            </a:pPr>
            <a:r>
              <a:rPr lang="en-US" sz="1200" b="1" dirty="0"/>
              <a:t>Brown, Sarah. 2017. “Activist Athletes.” </a:t>
            </a:r>
            <a:r>
              <a:rPr lang="en-US" sz="1200" b="1" i="1" dirty="0"/>
              <a:t>The Chronicle of Higher Education</a:t>
            </a:r>
            <a:r>
              <a:rPr lang="en-US" sz="1200" b="1" dirty="0"/>
              <a:t>, February 26, </a:t>
            </a:r>
            <a:r>
              <a:rPr lang="en-US" sz="1200" b="1" u="sng" dirty="0">
                <a:hlinkClick r:id="rId8"/>
              </a:rPr>
              <a:t>http://www.chronicle.com/article/Activist-Athletes/239300?cid=cp95</a:t>
            </a:r>
            <a:r>
              <a:rPr lang="en-US" sz="1200" b="1" dirty="0"/>
              <a:t>.</a:t>
            </a:r>
          </a:p>
          <a:p>
            <a:pPr marL="0" indent="0">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68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69336" y="152804"/>
            <a:ext cx="8439148" cy="686442"/>
          </a:xfrm>
        </p:spPr>
        <p:txBody>
          <a:bodyPr/>
          <a:lstStyle/>
          <a:p>
            <a:r>
              <a:rPr lang="en-US" dirty="0"/>
              <a:t>References</a:t>
            </a:r>
          </a:p>
        </p:txBody>
      </p:sp>
      <p:sp>
        <p:nvSpPr>
          <p:cNvPr id="3" name="Text Placeholder 2"/>
          <p:cNvSpPr>
            <a:spLocks noGrp="1"/>
          </p:cNvSpPr>
          <p:nvPr>
            <p:ph type="body" sz="quarter" idx="14"/>
          </p:nvPr>
        </p:nvSpPr>
        <p:spPr>
          <a:xfrm>
            <a:off x="169336" y="839246"/>
            <a:ext cx="8755589" cy="3780379"/>
          </a:xfrm>
        </p:spPr>
        <p:txBody>
          <a:bodyPr vert="horz" anchor="t"/>
          <a:lstStyle/>
          <a:p>
            <a:pPr marL="0" indent="0">
              <a:buNone/>
            </a:pPr>
            <a:r>
              <a:rPr lang="en-US" sz="1200" b="1" dirty="0"/>
              <a:t>Brown, Sarah. 2017. “Title IX Due Process.” </a:t>
            </a:r>
            <a:r>
              <a:rPr lang="en-US" sz="1200" b="1" i="1" dirty="0"/>
              <a:t>The Chronicle of Higher Education</a:t>
            </a:r>
            <a:r>
              <a:rPr lang="en-US" sz="1200" b="1" dirty="0"/>
              <a:t>, February 26, </a:t>
            </a:r>
            <a:r>
              <a:rPr lang="en-US" sz="1200" b="1" u="sng" dirty="0">
                <a:hlinkClick r:id="rId3"/>
              </a:rPr>
              <a:t>http://www.chronicle.com/article/Title-IX-Due-Process/239282?cid=cp95</a:t>
            </a:r>
            <a:r>
              <a:rPr lang="en-US" sz="1200" b="1" dirty="0"/>
              <a:t>.</a:t>
            </a:r>
          </a:p>
          <a:p>
            <a:pPr marL="0" indent="0">
              <a:buNone/>
            </a:pPr>
            <a:endParaRPr lang="en-US" sz="1200" b="1" dirty="0"/>
          </a:p>
          <a:p>
            <a:pPr marL="0" indent="0">
              <a:buNone/>
            </a:pPr>
            <a:r>
              <a:rPr lang="en-US" sz="1200" b="1" dirty="0"/>
              <a:t>Brown-</a:t>
            </a:r>
            <a:r>
              <a:rPr lang="en-US" sz="1200" b="1" dirty="0" err="1"/>
              <a:t>Sica</a:t>
            </a:r>
            <a:r>
              <a:rPr lang="en-US" sz="1200" b="1" dirty="0"/>
              <a:t>, Margaret. 2013. “Using Academic Courses to Generate Data for Use in Evidence Based Library Planning.” </a:t>
            </a:r>
            <a:r>
              <a:rPr lang="en-US" sz="1200" b="1" i="1" dirty="0"/>
              <a:t>Journal of Academic Librarianship</a:t>
            </a:r>
            <a:r>
              <a:rPr lang="en-US" sz="1200" b="1" dirty="0"/>
              <a:t> 39, no. 3: 275–87. doi:10.1016/j.acalib.2013.01.001.</a:t>
            </a:r>
          </a:p>
          <a:p>
            <a:pPr marL="0" indent="0">
              <a:buNone/>
            </a:pPr>
            <a:r>
              <a:rPr lang="en-US" sz="1200" b="1" dirty="0"/>
              <a:t> </a:t>
            </a:r>
          </a:p>
          <a:p>
            <a:pPr marL="0" indent="0">
              <a:buNone/>
            </a:pPr>
            <a:r>
              <a:rPr lang="en-US" sz="1200" b="1" dirty="0"/>
              <a:t>The Chronicle of Higher Education. 2017. </a:t>
            </a:r>
            <a:r>
              <a:rPr lang="en-US" sz="1200" b="1" i="1" dirty="0"/>
              <a:t>The Trends Report,</a:t>
            </a:r>
            <a:r>
              <a:rPr lang="en-US" sz="1200" b="1" dirty="0"/>
              <a:t> March 3, Special Report, </a:t>
            </a:r>
            <a:r>
              <a:rPr lang="en-US" sz="1200" b="1" u="sng" dirty="0">
                <a:hlinkClick r:id="rId4"/>
              </a:rPr>
              <a:t>http://www.chronicle.com/specialreport/The-2017-Trends-Report/95</a:t>
            </a:r>
            <a:r>
              <a:rPr lang="en-US" sz="1200" b="1" dirty="0"/>
              <a:t>.</a:t>
            </a:r>
          </a:p>
          <a:p>
            <a:pPr marL="0" indent="0">
              <a:buNone/>
            </a:pPr>
            <a:r>
              <a:rPr lang="en-US" sz="1200" b="1" dirty="0"/>
              <a:t> </a:t>
            </a:r>
          </a:p>
          <a:p>
            <a:pPr marL="0" indent="0">
              <a:buNone/>
            </a:pPr>
            <a:r>
              <a:rPr lang="en-US" sz="1200" b="1" dirty="0" err="1"/>
              <a:t>Elmes</a:t>
            </a:r>
            <a:r>
              <a:rPr lang="en-US" sz="1200" b="1" dirty="0"/>
              <a:t>, John. 2017. "Nine Out of 10 Universities 'Restrict Free Speech.'" </a:t>
            </a:r>
            <a:r>
              <a:rPr lang="en-US" sz="1200" b="1" i="1" dirty="0"/>
              <a:t>Times Higher Education, </a:t>
            </a:r>
            <a:r>
              <a:rPr lang="en-US" sz="1200" b="1" dirty="0"/>
              <a:t>February 11, </a:t>
            </a:r>
            <a:r>
              <a:rPr lang="en-US" sz="1200" b="1" u="sng" dirty="0">
                <a:hlinkClick r:id="rId5"/>
              </a:rPr>
              <a:t>https://www.timeshighereducation.com/news/spiked-nine-out-10-uk-universities-restrict-free-speech</a:t>
            </a:r>
            <a:r>
              <a:rPr lang="en-US" sz="1200" b="1" dirty="0"/>
              <a:t>.</a:t>
            </a:r>
          </a:p>
          <a:p>
            <a:pPr marL="0" indent="0">
              <a:buNone/>
            </a:pPr>
            <a:endParaRPr lang="en-US" sz="1200" b="1" dirty="0"/>
          </a:p>
          <a:p>
            <a:pPr marL="0" indent="0">
              <a:buNone/>
            </a:pPr>
            <a:r>
              <a:rPr lang="en-US" sz="1200" b="1" dirty="0" err="1"/>
              <a:t>Elmes</a:t>
            </a:r>
            <a:r>
              <a:rPr lang="en-US" sz="1200" b="1" dirty="0"/>
              <a:t>, John. 2017. " Six Significant Challenges for Technology in Higher Education in 2017." </a:t>
            </a:r>
            <a:r>
              <a:rPr lang="en-US" sz="1200" b="1" i="1" dirty="0"/>
              <a:t>Times Higher Education, </a:t>
            </a:r>
            <a:r>
              <a:rPr lang="en-US" sz="1200" b="1" dirty="0"/>
              <a:t>February 16, </a:t>
            </a:r>
            <a:r>
              <a:rPr lang="en-US" sz="1200" b="1" u="sng" dirty="0">
                <a:hlinkClick r:id="rId6"/>
              </a:rPr>
              <a:t>https://www.timeshighereducation.com/features/six-significant-challenges-technology-higher-education-2017</a:t>
            </a:r>
            <a:r>
              <a:rPr lang="en-US" sz="1200" b="1" dirty="0"/>
              <a:t>.</a:t>
            </a:r>
          </a:p>
          <a:p>
            <a:pPr marL="0" indent="0">
              <a:buNone/>
            </a:pPr>
            <a:endParaRPr lang="en-US" sz="1200" b="1" dirty="0"/>
          </a:p>
          <a:p>
            <a:pPr marL="0" indent="0">
              <a:buNone/>
            </a:pPr>
            <a:r>
              <a:rPr lang="en-US" sz="1200" b="1" dirty="0" err="1"/>
              <a:t>Elmes</a:t>
            </a:r>
            <a:r>
              <a:rPr lang="en-US" sz="1200" b="1" dirty="0"/>
              <a:t>, John, and John Morgan.2017. "Don't Be 'Angst-Ridden' Over </a:t>
            </a:r>
            <a:r>
              <a:rPr lang="en-US" sz="1200" b="1" dirty="0" err="1"/>
              <a:t>Brexit-Divide:V-C</a:t>
            </a:r>
            <a:r>
              <a:rPr lang="en-US" sz="1200" b="1" dirty="0"/>
              <a:t>." </a:t>
            </a:r>
            <a:r>
              <a:rPr lang="en-US" sz="1200" b="1" i="1" dirty="0"/>
              <a:t>Times Higher Education, </a:t>
            </a:r>
            <a:r>
              <a:rPr lang="en-US" sz="1200" b="1" dirty="0"/>
              <a:t>February 24, </a:t>
            </a:r>
            <a:r>
              <a:rPr lang="en-US" sz="1200" b="1" u="sng" dirty="0">
                <a:hlinkClick r:id="rId7"/>
              </a:rPr>
              <a:t>https://www.timeshighereducation.com/news/dont-be-angst-ridden-over-brexit-divide-communities-v-c</a:t>
            </a:r>
            <a:r>
              <a:rPr lang="en-US" sz="1200" b="1" dirty="0"/>
              <a:t>.</a:t>
            </a:r>
          </a:p>
          <a:p>
            <a:pPr marL="0" indent="0">
              <a:buNone/>
            </a:pPr>
            <a:endParaRPr lang="en-US" sz="1200" b="1" dirty="0"/>
          </a:p>
          <a:p>
            <a:pPr marL="0" indent="0">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319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69336" y="152804"/>
            <a:ext cx="8439148" cy="686442"/>
          </a:xfrm>
        </p:spPr>
        <p:txBody>
          <a:bodyPr/>
          <a:lstStyle/>
          <a:p>
            <a:r>
              <a:rPr lang="en-US" dirty="0"/>
              <a:t>References</a:t>
            </a:r>
          </a:p>
        </p:txBody>
      </p:sp>
      <p:sp>
        <p:nvSpPr>
          <p:cNvPr id="3" name="Text Placeholder 2"/>
          <p:cNvSpPr>
            <a:spLocks noGrp="1"/>
          </p:cNvSpPr>
          <p:nvPr>
            <p:ph type="body" sz="quarter" idx="14"/>
          </p:nvPr>
        </p:nvSpPr>
        <p:spPr>
          <a:xfrm>
            <a:off x="169336" y="733425"/>
            <a:ext cx="8611127" cy="3857625"/>
          </a:xfrm>
        </p:spPr>
        <p:txBody>
          <a:bodyPr vert="horz" anchor="t"/>
          <a:lstStyle/>
          <a:p>
            <a:pPr marL="0" indent="0">
              <a:buNone/>
            </a:pPr>
            <a:r>
              <a:rPr lang="en-US" sz="1200" b="1" dirty="0"/>
              <a:t>Field, Kelly. 2017. “Safety Net.” </a:t>
            </a:r>
            <a:r>
              <a:rPr lang="en-US" sz="1200" b="1" i="1" dirty="0"/>
              <a:t>The Chronicle of Higher Education</a:t>
            </a:r>
            <a:r>
              <a:rPr lang="en-US" sz="1200" b="1" dirty="0"/>
              <a:t>, February 26, </a:t>
            </a:r>
            <a:r>
              <a:rPr lang="en-US" sz="1200" b="1" u="sng" dirty="0">
                <a:hlinkClick r:id="rId3"/>
              </a:rPr>
              <a:t>http://www.chronicle.com/article/Safety-Net/239295?cid=cp95</a:t>
            </a:r>
            <a:r>
              <a:rPr lang="en-US" sz="1200" b="1" dirty="0"/>
              <a:t>.</a:t>
            </a:r>
          </a:p>
          <a:p>
            <a:pPr marL="0" indent="0">
              <a:buNone/>
            </a:pPr>
            <a:r>
              <a:rPr lang="en-US" sz="1200" b="1" dirty="0"/>
              <a:t> </a:t>
            </a:r>
          </a:p>
          <a:p>
            <a:pPr marL="0" indent="0">
              <a:buNone/>
            </a:pPr>
            <a:r>
              <a:rPr lang="en-US" sz="1200" b="1" dirty="0" err="1"/>
              <a:t>Fister</a:t>
            </a:r>
            <a:r>
              <a:rPr lang="en-US" sz="1200" b="1" dirty="0"/>
              <a:t>, Barbara. “Critical Assets: Academic Libraries, A View from the Administration Building.” </a:t>
            </a:r>
            <a:r>
              <a:rPr lang="en-US" sz="1200" b="1" i="1" dirty="0"/>
              <a:t>Library Journal</a:t>
            </a:r>
            <a:r>
              <a:rPr lang="en-US" sz="1200" b="1" dirty="0"/>
              <a:t> 135, no. 8 (2010): 24–27.</a:t>
            </a:r>
          </a:p>
          <a:p>
            <a:pPr marL="0" indent="0">
              <a:buNone/>
            </a:pPr>
            <a:r>
              <a:rPr lang="en-US" sz="1200" b="1" dirty="0"/>
              <a:t> </a:t>
            </a:r>
          </a:p>
          <a:p>
            <a:pPr marL="0" indent="0">
              <a:buNone/>
            </a:pPr>
            <a:r>
              <a:rPr lang="en-US" sz="1200" b="1" dirty="0"/>
              <a:t>Hess, Amanda Nichols. 2015. “Equipping Academic Librarians to Integrate the Framework into Instructional Practices: A Theoretical Application.” </a:t>
            </a:r>
            <a:r>
              <a:rPr lang="en-US" sz="1200" b="1" i="1" dirty="0"/>
              <a:t>Journal of Academic Librarianship</a:t>
            </a:r>
            <a:r>
              <a:rPr lang="en-US" sz="1200" b="1" dirty="0"/>
              <a:t> 41, no. 6: 771–76. doi:10.1016/j.acalib.2015.08.017.</a:t>
            </a:r>
          </a:p>
          <a:p>
            <a:pPr marL="0" indent="0">
              <a:buNone/>
            </a:pPr>
            <a:endParaRPr lang="en-US" sz="1200" b="1" dirty="0"/>
          </a:p>
          <a:p>
            <a:pPr marL="0" indent="0">
              <a:buNone/>
            </a:pPr>
            <a:r>
              <a:rPr lang="en-US" sz="1200" b="1" dirty="0"/>
              <a:t>Hoover, Eric. 2017. “Defending Diversity.” </a:t>
            </a:r>
            <a:r>
              <a:rPr lang="en-US" sz="1200" b="1" i="1" dirty="0"/>
              <a:t>The Chronicle of Higher Education</a:t>
            </a:r>
            <a:r>
              <a:rPr lang="en-US" sz="1200" b="1" dirty="0"/>
              <a:t>, February 26, </a:t>
            </a:r>
            <a:r>
              <a:rPr lang="en-US" sz="1200" b="1" u="sng" dirty="0">
                <a:hlinkClick r:id="rId4"/>
              </a:rPr>
              <a:t>http://www.chronicle.com/article/Defending-Diversity/239275?cid=cp95</a:t>
            </a:r>
            <a:r>
              <a:rPr lang="en-US" sz="1200" b="1" dirty="0"/>
              <a:t>.</a:t>
            </a:r>
          </a:p>
          <a:p>
            <a:pPr marL="0" indent="0">
              <a:buNone/>
            </a:pPr>
            <a:r>
              <a:rPr lang="en-US" sz="1200" b="1" dirty="0"/>
              <a:t> </a:t>
            </a:r>
          </a:p>
          <a:p>
            <a:pPr marL="0" indent="0">
              <a:buNone/>
            </a:pPr>
            <a:r>
              <a:rPr lang="en-US" sz="1200" b="1" dirty="0" err="1"/>
              <a:t>Jantti</a:t>
            </a:r>
            <a:r>
              <a:rPr lang="en-US" sz="1200" b="1" dirty="0"/>
              <a:t>, Margie, and Jennifer Heath. 2016. “What Role for Libraries in Learning Analytics?” </a:t>
            </a:r>
            <a:r>
              <a:rPr lang="en-US" sz="1200" b="1" i="1" dirty="0"/>
              <a:t>Performance Measurement and Metrics</a:t>
            </a:r>
            <a:r>
              <a:rPr lang="en-US" sz="1200" b="1" dirty="0"/>
              <a:t> 17, no. 2: 203-210.</a:t>
            </a:r>
          </a:p>
          <a:p>
            <a:pPr marL="0" indent="0">
              <a:buNone/>
            </a:pPr>
            <a:r>
              <a:rPr lang="en-US" sz="1200" b="1" dirty="0"/>
              <a:t> </a:t>
            </a:r>
          </a:p>
          <a:p>
            <a:pPr marL="0" indent="0">
              <a:buNone/>
            </a:pPr>
            <a:r>
              <a:rPr lang="en-US" sz="1200" b="1" dirty="0" err="1"/>
              <a:t>Kelderman</a:t>
            </a:r>
            <a:r>
              <a:rPr lang="en-US" sz="1200" b="1" dirty="0"/>
              <a:t>, Eric. 2017. “Sanctuary Campus.” </a:t>
            </a:r>
            <a:r>
              <a:rPr lang="en-US" sz="1200" b="1" i="1" dirty="0"/>
              <a:t>The Chronicle of Higher Education</a:t>
            </a:r>
            <a:r>
              <a:rPr lang="en-US" sz="1200" b="1" dirty="0"/>
              <a:t>, February 26, </a:t>
            </a:r>
            <a:r>
              <a:rPr lang="en-US" sz="1200" b="1" u="sng" dirty="0">
                <a:hlinkClick r:id="rId5"/>
              </a:rPr>
              <a:t>http://www.chronicle.com/article/Sanctuary-Campus/239289?cid=cp95</a:t>
            </a:r>
            <a:r>
              <a:rPr lang="en-US" sz="1200" b="1" dirty="0"/>
              <a:t>.</a:t>
            </a:r>
          </a:p>
          <a:p>
            <a:pPr marL="0" indent="0">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646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88386" y="171854"/>
            <a:ext cx="8439148" cy="686442"/>
          </a:xfrm>
        </p:spPr>
        <p:txBody>
          <a:bodyPr/>
          <a:lstStyle/>
          <a:p>
            <a:r>
              <a:rPr lang="en-US" dirty="0">
                <a:latin typeface="Arial" panose="020B0604020202020204" pitchFamily="34" charset="0"/>
                <a:cs typeface="Arial" panose="020B0604020202020204" pitchFamily="34" charset="0"/>
              </a:rPr>
              <a:t>References</a:t>
            </a:r>
          </a:p>
        </p:txBody>
      </p:sp>
      <p:sp>
        <p:nvSpPr>
          <p:cNvPr id="3" name="Text Placeholder 2"/>
          <p:cNvSpPr>
            <a:spLocks noGrp="1"/>
          </p:cNvSpPr>
          <p:nvPr>
            <p:ph type="body" sz="quarter" idx="14"/>
          </p:nvPr>
        </p:nvSpPr>
        <p:spPr>
          <a:xfrm>
            <a:off x="188386" y="781050"/>
            <a:ext cx="8784164" cy="3790950"/>
          </a:xfrm>
        </p:spPr>
        <p:txBody>
          <a:bodyPr vert="horz" anchor="t"/>
          <a:lstStyle/>
          <a:p>
            <a:pPr marL="0" indent="0">
              <a:buNone/>
            </a:pPr>
            <a:r>
              <a:rPr lang="en-US" sz="1200" b="1" dirty="0"/>
              <a:t>Lombard, Emmett. 2012. “The Role of the Academic Library in College Choice.” </a:t>
            </a:r>
            <a:r>
              <a:rPr lang="en-US" sz="1200" b="1" i="1" dirty="0"/>
              <a:t>Journal of Academic Librarianship</a:t>
            </a:r>
            <a:r>
              <a:rPr lang="en-US" sz="1200" b="1" dirty="0"/>
              <a:t> 38, no. 4: 237-241.</a:t>
            </a:r>
          </a:p>
          <a:p>
            <a:pPr marL="0" indent="0">
              <a:buNone/>
            </a:pPr>
            <a:endParaRPr lang="en-US" sz="1200" b="1" dirty="0"/>
          </a:p>
          <a:p>
            <a:pPr marL="0" indent="0">
              <a:buNone/>
            </a:pPr>
            <a:r>
              <a:rPr lang="en-US" sz="1200" b="1" dirty="0"/>
              <a:t>Mangan, Katherine. 2017. “Cultural Divide.” </a:t>
            </a:r>
            <a:r>
              <a:rPr lang="en-US" sz="1200" b="1" i="1" dirty="0"/>
              <a:t>The Chronicle of Higher Education</a:t>
            </a:r>
            <a:r>
              <a:rPr lang="en-US" sz="1200" b="1" dirty="0"/>
              <a:t>, February 26, </a:t>
            </a:r>
            <a:r>
              <a:rPr lang="en-US" sz="1200" b="1" u="sng" dirty="0">
                <a:hlinkClick r:id="rId3"/>
              </a:rPr>
              <a:t>http://www.chronicle.com/article/Cultural-Divide/239276?cid=cp95</a:t>
            </a:r>
            <a:r>
              <a:rPr lang="en-US" sz="1200" b="1" dirty="0"/>
              <a:t>.</a:t>
            </a:r>
          </a:p>
          <a:p>
            <a:pPr marL="0" indent="0">
              <a:buNone/>
            </a:pPr>
            <a:endParaRPr lang="en-US" sz="1200" b="1" dirty="0"/>
          </a:p>
          <a:p>
            <a:pPr marL="0" indent="0">
              <a:buNone/>
            </a:pPr>
            <a:r>
              <a:rPr lang="en-US" sz="1200" b="1" dirty="0"/>
              <a:t>Morgan, John. 2017. "Campus Culture Wars </a:t>
            </a:r>
            <a:r>
              <a:rPr lang="en-US" sz="1200" b="1" dirty="0" err="1"/>
              <a:t>Over‘Anti</a:t>
            </a:r>
            <a:r>
              <a:rPr lang="en-US" sz="1200" b="1" dirty="0"/>
              <a:t>-right </a:t>
            </a:r>
            <a:r>
              <a:rPr lang="en-US" sz="1200" b="1" dirty="0" err="1"/>
              <a:t>Bias’</a:t>
            </a:r>
            <a:r>
              <a:rPr lang="en-US" sz="1200" b="1" dirty="0"/>
              <a:t> Threaten to Spread." </a:t>
            </a:r>
            <a:r>
              <a:rPr lang="en-US" sz="1200" b="1" i="1" dirty="0"/>
              <a:t>Times Higher Education, </a:t>
            </a:r>
            <a:r>
              <a:rPr lang="en-US" sz="1200" b="1" dirty="0"/>
              <a:t>March 2, 2017, </a:t>
            </a:r>
            <a:r>
              <a:rPr lang="en-US" sz="1200" b="1" u="sng" dirty="0">
                <a:hlinkClick r:id="rId4"/>
              </a:rPr>
              <a:t>https://www.timeshighereducation.com/news/campus-culture-wars-over-anti-right-bias-threaten-to-spread</a:t>
            </a:r>
            <a:r>
              <a:rPr lang="en-US" sz="1200" b="1" dirty="0"/>
              <a:t>.</a:t>
            </a:r>
          </a:p>
          <a:p>
            <a:pPr marL="0" indent="0">
              <a:buNone/>
            </a:pPr>
            <a:r>
              <a:rPr lang="en-US" sz="1200" b="1" dirty="0"/>
              <a:t> </a:t>
            </a:r>
          </a:p>
          <a:p>
            <a:pPr marL="0" indent="0">
              <a:buNone/>
            </a:pPr>
            <a:r>
              <a:rPr lang="en-US" sz="1200" b="1" dirty="0" err="1"/>
              <a:t>Najmabadi</a:t>
            </a:r>
            <a:r>
              <a:rPr lang="en-US" sz="1200" b="1" dirty="0"/>
              <a:t>, Shannon. 2017. “Information Literacy: It’s Become a Priority in an Era of Fake News.” </a:t>
            </a:r>
            <a:r>
              <a:rPr lang="en-US" sz="1200" b="1" i="1" dirty="0"/>
              <a:t>The Chronicle of Higher Education,</a:t>
            </a:r>
            <a:r>
              <a:rPr lang="en-US" sz="1200" b="1" dirty="0"/>
              <a:t> February 26, </a:t>
            </a:r>
            <a:r>
              <a:rPr lang="en-US" sz="1200" b="1" u="sng" dirty="0">
                <a:hlinkClick r:id="rId5"/>
              </a:rPr>
              <a:t>http://www.chronicle.com/article/Information-Literacy/239264?cid=cp95</a:t>
            </a:r>
            <a:r>
              <a:rPr lang="en-US" sz="1200" b="1" dirty="0"/>
              <a:t>.</a:t>
            </a:r>
          </a:p>
          <a:p>
            <a:pPr marL="0" indent="0">
              <a:buNone/>
            </a:pPr>
            <a:r>
              <a:rPr lang="en-US" sz="1200" b="1" dirty="0"/>
              <a:t> </a:t>
            </a:r>
          </a:p>
          <a:p>
            <a:pPr marL="0" indent="0">
              <a:buNone/>
            </a:pPr>
            <a:r>
              <a:rPr lang="en-US" sz="1200" b="1" dirty="0"/>
              <a:t>Wilson, Robin. 2017. “Harassment Vigilance.” </a:t>
            </a:r>
            <a:r>
              <a:rPr lang="en-US" sz="1200" b="1" i="1" dirty="0"/>
              <a:t>The Chronicle of Higher Education</a:t>
            </a:r>
            <a:r>
              <a:rPr lang="en-US" sz="1200" b="1" dirty="0"/>
              <a:t>, February 26, </a:t>
            </a:r>
            <a:r>
              <a:rPr lang="en-US" sz="1200" b="1" u="sng" dirty="0">
                <a:hlinkClick r:id="rId6"/>
              </a:rPr>
              <a:t>http://www.chronicle.com/article/Harassment-Vigilance/239278?cid=cp95</a:t>
            </a:r>
            <a:r>
              <a:rPr lang="en-US" sz="1200" b="1" dirty="0"/>
              <a:t>.</a:t>
            </a:r>
          </a:p>
          <a:p>
            <a:pPr marL="0" indent="0">
              <a:buNone/>
            </a:pPr>
            <a:r>
              <a:rPr lang="en-US" sz="1200" b="1" dirty="0"/>
              <a:t> </a:t>
            </a:r>
          </a:p>
          <a:p>
            <a:pPr marL="0" indent="0">
              <a:buNone/>
            </a:pPr>
            <a:r>
              <a:rPr lang="en-US" sz="1200" b="1" dirty="0"/>
              <a:t>Wolfe, Kate S. 2015. “Emerging Information Literacy and Research-Method Competencies in Urban Community College Psychology Students.” </a:t>
            </a:r>
            <a:r>
              <a:rPr lang="en-US" sz="1200" b="1" i="1" dirty="0"/>
              <a:t>The Community College Enterprise</a:t>
            </a:r>
            <a:r>
              <a:rPr lang="en-US" sz="1200" b="1" dirty="0"/>
              <a:t> 21, no. 2: 93–99.</a:t>
            </a:r>
          </a:p>
          <a:p>
            <a:pPr marL="0" indent="0">
              <a:buNone/>
            </a:pPr>
            <a:endParaRPr lang="en-US" sz="1200" b="1" dirty="0"/>
          </a:p>
          <a:p>
            <a:pPr marL="0" indent="0">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96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19378C-23D3-449F-8034-85413E716BFE}"/>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17F99F04-C169-4EB2-882E-171CE1B3F4C7}"/>
              </a:ext>
            </a:extLst>
          </p:cNvPr>
          <p:cNvSpPr>
            <a:spLocks noGrp="1"/>
          </p:cNvSpPr>
          <p:nvPr>
            <p:ph type="body" sz="quarter" idx="14"/>
          </p:nvPr>
        </p:nvSpPr>
        <p:spPr/>
        <p:txBody>
          <a:bodyPr/>
          <a:lstStyle/>
          <a:p>
            <a:pPr marL="460375" indent="-460375">
              <a:buNone/>
            </a:pPr>
            <a:r>
              <a:rPr lang="en-US" sz="1200" b="1" dirty="0"/>
              <a:t>Slide 5: Image: https://www.flickr.com/photos/conchur/525596627/ by </a:t>
            </a:r>
            <a:r>
              <a:rPr lang="en-US" sz="1200" b="1" dirty="0" err="1"/>
              <a:t>Conor</a:t>
            </a:r>
            <a:r>
              <a:rPr lang="en-US" sz="1200" b="1" dirty="0"/>
              <a:t> Lawless / CC BY 2.0</a:t>
            </a:r>
          </a:p>
          <a:p>
            <a:pPr marL="460375" indent="-460375">
              <a:buNone/>
            </a:pPr>
            <a:r>
              <a:rPr lang="en-US" sz="1200" b="1" dirty="0"/>
              <a:t>Slide 7: Image: https://www.flickr.com/photos/beta500/97819986/ by Cody Geary / CC BY-NC-ND 2.0</a:t>
            </a:r>
          </a:p>
          <a:p>
            <a:pPr marL="460375" indent="-460375">
              <a:buNone/>
            </a:pPr>
            <a:r>
              <a:rPr lang="en-US" sz="1200" b="1" dirty="0"/>
              <a:t>Slide 10: Image: https://www.flickr.com/photos/ryan_fung/2203561517/ by Ryan Fung / CC BY-SA 2.0</a:t>
            </a:r>
          </a:p>
          <a:p>
            <a:pPr marL="460375" indent="-460375">
              <a:buNone/>
            </a:pPr>
            <a:r>
              <a:rPr lang="en-US" sz="1200" b="1" dirty="0"/>
              <a:t>Slide 12: Image: https://www.flickr.com/photos/aditchandra/356955388/ by </a:t>
            </a:r>
            <a:r>
              <a:rPr lang="en-US" sz="1200" b="1" dirty="0" err="1"/>
              <a:t>adit</a:t>
            </a:r>
            <a:r>
              <a:rPr lang="en-US" sz="1200" b="1" dirty="0"/>
              <a:t> Chandra / CC BY-NC 2.0</a:t>
            </a:r>
          </a:p>
          <a:p>
            <a:pPr marL="460375" indent="-460375">
              <a:buNone/>
            </a:pPr>
            <a:r>
              <a:rPr lang="en-US" sz="1200" b="1" dirty="0"/>
              <a:t>Slide 13: Image: https://www.flickr.com/photos/mxmstryo/3507201141/ by </a:t>
            </a:r>
            <a:r>
              <a:rPr lang="en-US" sz="1200" b="1" dirty="0" err="1"/>
              <a:t>mxmstryo</a:t>
            </a:r>
            <a:r>
              <a:rPr lang="en-US" sz="1200" b="1" dirty="0"/>
              <a:t> / CC BY 2.0</a:t>
            </a:r>
          </a:p>
          <a:p>
            <a:pPr marL="460375" indent="-460375">
              <a:buNone/>
            </a:pPr>
            <a:r>
              <a:rPr lang="en-US" sz="1200" b="1" dirty="0"/>
              <a:t>Slide 14: Image: https://www.flickr.com/photos/smiling_da_vinci/14785644/ by </a:t>
            </a:r>
            <a:r>
              <a:rPr lang="en-US" sz="1200" b="1" dirty="0" err="1"/>
              <a:t>Eelco</a:t>
            </a:r>
            <a:r>
              <a:rPr lang="en-US" sz="1200" b="1" dirty="0"/>
              <a:t> / CC BY-NC 2.0</a:t>
            </a:r>
          </a:p>
          <a:p>
            <a:pPr marL="460375" indent="-460375">
              <a:buNone/>
            </a:pPr>
            <a:r>
              <a:rPr lang="en-US" sz="1200" b="1" dirty="0"/>
              <a:t>Slide 17: Image: https://www.flickr.com/photos/criminalintent/5403052781/ by Lars </a:t>
            </a:r>
            <a:r>
              <a:rPr lang="en-US" sz="1200" b="1" dirty="0" err="1"/>
              <a:t>Plougmann</a:t>
            </a:r>
            <a:r>
              <a:rPr lang="en-US" sz="1200" b="1" dirty="0"/>
              <a:t> / CC BY-SA 2.0</a:t>
            </a:r>
          </a:p>
          <a:p>
            <a:pPr marL="460375" indent="-460375">
              <a:buNone/>
            </a:pPr>
            <a:r>
              <a:rPr lang="en-US" sz="1200" b="1" dirty="0"/>
              <a:t>Slide 18: Image: http://bit.ly/2l8fAwO (https://www.flickr.com/photos/napafloma-pictures/16081970310/) by Patrick BAUDUIN / CC BY-NC-ND 2.0 </a:t>
            </a:r>
          </a:p>
          <a:p>
            <a:pPr marL="460375" indent="-460375">
              <a:buNone/>
            </a:pPr>
            <a:r>
              <a:rPr lang="en-US" sz="1200" b="1" dirty="0"/>
              <a:t>Slide 19: Image: https://www.flickr.com/photos/ydhsu/7284859854/ by Daniel / CC BY-NC 2.0 </a:t>
            </a:r>
          </a:p>
          <a:p>
            <a:pPr marL="460375" indent="-460375">
              <a:buNone/>
            </a:pPr>
            <a:r>
              <a:rPr lang="en-US" sz="1200" b="1" dirty="0"/>
              <a:t>Slide 20: Image: https://www.flickr.com/photos/jiscinfonet/291372743/ by </a:t>
            </a:r>
            <a:r>
              <a:rPr lang="en-US" sz="1200" b="1" dirty="0" err="1"/>
              <a:t>Jisc</a:t>
            </a:r>
            <a:r>
              <a:rPr lang="en-US" sz="1200" b="1" dirty="0"/>
              <a:t> </a:t>
            </a:r>
            <a:r>
              <a:rPr lang="en-US" sz="1200" b="1" dirty="0" err="1"/>
              <a:t>infoNet</a:t>
            </a:r>
            <a:r>
              <a:rPr lang="en-US" sz="1200" b="1" dirty="0"/>
              <a:t> / CC BY-NC-ND 2.0</a:t>
            </a:r>
          </a:p>
          <a:p>
            <a:pPr marL="460375" indent="-460375">
              <a:buNone/>
            </a:pPr>
            <a:r>
              <a:rPr lang="en-US" sz="1200" b="1" dirty="0"/>
              <a:t>Slide 21: Image: https://www.flickr.com/photos/ubclibrary/2702161578/ by UBC Library Communications / CC BY-NC-ND 2.0</a:t>
            </a:r>
          </a:p>
          <a:p>
            <a:pPr marL="460375" indent="-460375">
              <a:buNone/>
            </a:pPr>
            <a:r>
              <a:rPr lang="en-US" sz="1200" b="1" dirty="0"/>
              <a:t>Slide 22: Image: http://bit.ly/2m3H2uS (https://www.flickr.com/photos/rolexpv/9752688231/) by Raul Pacheco-Vega / CC BY-NC-ND 2.0</a:t>
            </a:r>
          </a:p>
          <a:p>
            <a:endParaRPr lang="en-US" sz="1200" b="1" dirty="0"/>
          </a:p>
        </p:txBody>
      </p:sp>
    </p:spTree>
    <p:extLst>
      <p:ext uri="{BB962C8B-B14F-4D97-AF65-F5344CB8AC3E}">
        <p14:creationId xmlns:p14="http://schemas.microsoft.com/office/powerpoint/2010/main" val="2347330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583B06-003D-4611-8C90-E531F341472A}"/>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78947FB9-0757-4406-9175-2C1A84CF2E5F}"/>
              </a:ext>
            </a:extLst>
          </p:cNvPr>
          <p:cNvSpPr>
            <a:spLocks noGrp="1"/>
          </p:cNvSpPr>
          <p:nvPr>
            <p:ph type="body" sz="quarter" idx="14"/>
          </p:nvPr>
        </p:nvSpPr>
        <p:spPr/>
        <p:txBody>
          <a:bodyPr/>
          <a:lstStyle/>
          <a:p>
            <a:pPr marL="460375" indent="-460375">
              <a:buNone/>
            </a:pPr>
            <a:r>
              <a:rPr lang="en-US" sz="1200" b="1" dirty="0"/>
              <a:t>Slide 23: Image: https://www.flickr.com/photos/ubclibrary/405901913/ by UBC Library Communication / CC BY-NC-ND 2.0</a:t>
            </a:r>
          </a:p>
          <a:p>
            <a:pPr marL="460375" indent="-460375">
              <a:buNone/>
            </a:pPr>
            <a:r>
              <a:rPr lang="en-US" sz="1200" b="1" dirty="0"/>
              <a:t>Slide 24: Image: https://www.flickr.com/photos/kimmanleyort/2130314519/ by Kim Manley Ort / CC BY-NC-ND 2.0</a:t>
            </a:r>
          </a:p>
          <a:p>
            <a:pPr marL="460375" indent="-460375">
              <a:buNone/>
            </a:pPr>
            <a:r>
              <a:rPr lang="en-US" sz="1200" b="1" dirty="0"/>
              <a:t>Slide 25: Image: https://www.flickr.com/photos/illinoisspringfield/15681361005/ by Illinois Springfield / CC BY-NC-ND 2.0  </a:t>
            </a:r>
          </a:p>
          <a:p>
            <a:pPr marL="460375" indent="-460375">
              <a:buNone/>
            </a:pPr>
            <a:r>
              <a:rPr lang="en-US" sz="1200" b="1" dirty="0"/>
              <a:t>Slide 26: Image: https://www.flickr.com/photos/18378305@N00/8482645256/ by Can Pac Swire / CC BY-NC 2.0</a:t>
            </a:r>
          </a:p>
          <a:p>
            <a:pPr marL="460375" indent="-460375">
              <a:buNone/>
            </a:pPr>
            <a:r>
              <a:rPr lang="en-US" sz="1200" b="1" dirty="0"/>
              <a:t>Slide 27: Image: https://www.flickr.com/photos/edublogger/5119742141/ by Ewan McIntosh / CC BY-NC 2.0</a:t>
            </a:r>
          </a:p>
          <a:p>
            <a:pPr marL="460375" indent="-460375">
              <a:buNone/>
            </a:pPr>
            <a:r>
              <a:rPr lang="en-US" sz="1200" b="1" dirty="0"/>
              <a:t>Slide 28: Image: https://www.flickr.com/photos/kimberlykv/4495272217/ by Kimberly </a:t>
            </a:r>
            <a:r>
              <a:rPr lang="en-US" sz="1200" b="1" dirty="0" err="1"/>
              <a:t>Vardeman</a:t>
            </a:r>
            <a:r>
              <a:rPr lang="en-US" sz="1200" b="1" dirty="0"/>
              <a:t> / CC BY 2.0</a:t>
            </a:r>
          </a:p>
          <a:p>
            <a:pPr marL="460375" indent="-460375">
              <a:buNone/>
            </a:pPr>
            <a:r>
              <a:rPr lang="en-US" sz="1200" b="1" dirty="0"/>
              <a:t>Slide 30: Image: https://www.flickr.com/photos/goodimages/1448139556/ by Gianni / CC BY-NC-ND 2.0 </a:t>
            </a:r>
          </a:p>
          <a:p>
            <a:pPr marL="460375" indent="-460375">
              <a:buNone/>
            </a:pPr>
            <a:r>
              <a:rPr lang="en-US" sz="1200" b="1" dirty="0"/>
              <a:t>Slide 31: Image: https://www.flickr.com/photos/skinnylawyer/6337956175/ by </a:t>
            </a:r>
            <a:r>
              <a:rPr lang="en-US" sz="1200" b="1" dirty="0" err="1"/>
              <a:t>InSapphoWeTrust</a:t>
            </a:r>
            <a:r>
              <a:rPr lang="en-US" sz="1200" b="1" dirty="0"/>
              <a:t> / CC BY-SA 2.0 </a:t>
            </a:r>
          </a:p>
          <a:p>
            <a:pPr marL="460375" indent="-460375">
              <a:buNone/>
            </a:pPr>
            <a:r>
              <a:rPr lang="en-US" sz="1200" b="1" dirty="0"/>
              <a:t>Slide 32: Image: https://www.flickr.com/photos/parksdh/11340519505/ by Daniel Parks / CC BY-NC 2.0 </a:t>
            </a:r>
          </a:p>
          <a:p>
            <a:pPr marL="460375" indent="-460375">
              <a:buNone/>
            </a:pPr>
            <a:r>
              <a:rPr lang="en-US" sz="1200" b="1" dirty="0"/>
              <a:t>Slide 33: Image: http://bit.ly/2msQ06a (https://www.flickr.com/photos/governordayton/5572098001/) by Governor Mark Dayton / CC BY 2.0</a:t>
            </a:r>
          </a:p>
          <a:p>
            <a:pPr marL="460375" indent="-460375">
              <a:buNone/>
            </a:pPr>
            <a:r>
              <a:rPr lang="en-US" sz="1200" b="1" dirty="0"/>
              <a:t>Slide 36: Image: https://www.flickr.com/photos/queenslanduniversityoftechnology/11831068653/ by Queensland University of Technology (QUT) / CC BY-NC 2.0</a:t>
            </a:r>
          </a:p>
          <a:p>
            <a:endParaRPr lang="en-US" sz="1200" b="1" dirty="0"/>
          </a:p>
        </p:txBody>
      </p:sp>
    </p:spTree>
    <p:extLst>
      <p:ext uri="{BB962C8B-B14F-4D97-AF65-F5344CB8AC3E}">
        <p14:creationId xmlns:p14="http://schemas.microsoft.com/office/powerpoint/2010/main" val="24051193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38CA43-9A11-47A9-A2AE-E8BB8751D601}"/>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0E269BCB-B6B9-4BA2-BF38-04753BD89975}"/>
              </a:ext>
            </a:extLst>
          </p:cNvPr>
          <p:cNvSpPr>
            <a:spLocks noGrp="1"/>
          </p:cNvSpPr>
          <p:nvPr>
            <p:ph type="body" sz="quarter" idx="14"/>
          </p:nvPr>
        </p:nvSpPr>
        <p:spPr/>
        <p:txBody>
          <a:bodyPr/>
          <a:lstStyle/>
          <a:p>
            <a:pPr marL="460375" indent="-460375">
              <a:buNone/>
            </a:pPr>
            <a:r>
              <a:rPr lang="en-US" sz="1200" b="1" dirty="0"/>
              <a:t>Slide 38: Image: https://www.flickr.com/photos/markleepower/7962282652/ by Mark Power / CC BY-NC-ND 2.0</a:t>
            </a:r>
          </a:p>
          <a:p>
            <a:pPr marL="460375" indent="-460375">
              <a:buNone/>
            </a:pPr>
            <a:r>
              <a:rPr lang="en-US" sz="1200" b="1" dirty="0"/>
              <a:t>Slide 39: Image: https://www.flickr.com/photos/courtneymcgough/9211901056/ by Courtney McGough / CC BY-NC-ND 2.0</a:t>
            </a:r>
          </a:p>
          <a:p>
            <a:pPr marL="460375" indent="-460375">
              <a:buNone/>
            </a:pPr>
            <a:r>
              <a:rPr lang="en-US" sz="1200" b="1" dirty="0"/>
              <a:t>Slide 40: Image: https://www.flickr.com/photos/epicfireworks/8058678846/ by Epic Fireworks / CC BY 2.0</a:t>
            </a:r>
          </a:p>
          <a:p>
            <a:pPr marL="460375" indent="-460375">
              <a:buNone/>
            </a:pPr>
            <a:r>
              <a:rPr lang="en-US" sz="1200" b="1" dirty="0"/>
              <a:t>Slide 45: Image: https://www.flickr.com/photos/noarau/5540659743/ by Thomas </a:t>
            </a:r>
            <a:r>
              <a:rPr lang="en-US" sz="1200" b="1" dirty="0" err="1"/>
              <a:t>Rusling</a:t>
            </a:r>
            <a:r>
              <a:rPr lang="en-US" sz="1200" b="1" dirty="0"/>
              <a:t> / CC BY-NC-ND 2.0</a:t>
            </a:r>
          </a:p>
          <a:p>
            <a:pPr marL="460375" indent="-460375"/>
            <a:endParaRPr lang="en-US" sz="1200" b="1" dirty="0"/>
          </a:p>
        </p:txBody>
      </p:sp>
    </p:spTree>
    <p:extLst>
      <p:ext uri="{BB962C8B-B14F-4D97-AF65-F5344CB8AC3E}">
        <p14:creationId xmlns:p14="http://schemas.microsoft.com/office/powerpoint/2010/main" val="2679791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1"/>
          <p:cNvSpPr txBox="1">
            <a:spLocks/>
          </p:cNvSpPr>
          <p:nvPr/>
        </p:nvSpPr>
        <p:spPr>
          <a:xfrm>
            <a:off x="457200" y="205979"/>
            <a:ext cx="8229600" cy="724897"/>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chemeClr val="bg1"/>
                </a:solidFill>
                <a:latin typeface="Arial" panose="020B0604020202020204" pitchFamily="34" charset="0"/>
                <a:cs typeface="Arial" panose="020B0604020202020204" pitchFamily="34" charset="0"/>
              </a:rPr>
              <a:t>Discussion &amp; Questions</a:t>
            </a:r>
          </a:p>
        </p:txBody>
      </p:sp>
    </p:spTree>
    <p:extLst>
      <p:ext uri="{BB962C8B-B14F-4D97-AF65-F5344CB8AC3E}">
        <p14:creationId xmlns:p14="http://schemas.microsoft.com/office/powerpoint/2010/main" val="25664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3999" cy="4695825"/>
          </a:xfrm>
          <a:prstGeom prst="rect">
            <a:avLst/>
          </a:prstGeom>
        </p:spPr>
      </p:pic>
      <p:sp>
        <p:nvSpPr>
          <p:cNvPr id="5" name="Text Placeholder 4"/>
          <p:cNvSpPr>
            <a:spLocks noGrp="1"/>
          </p:cNvSpPr>
          <p:nvPr>
            <p:ph type="body" sz="quarter" idx="13"/>
          </p:nvPr>
        </p:nvSpPr>
        <p:spPr>
          <a:xfrm>
            <a:off x="0" y="175571"/>
            <a:ext cx="4114799" cy="662629"/>
          </a:xfrm>
          <a:solidFill>
            <a:schemeClr val="tx1">
              <a:alpha val="65000"/>
            </a:schemeClr>
          </a:solidFill>
        </p:spPr>
        <p:txBody>
          <a:bodyPr/>
          <a:lstStyle/>
          <a:p>
            <a:r>
              <a:rPr lang="en-US" dirty="0">
                <a:solidFill>
                  <a:schemeClr val="bg1"/>
                </a:solidFill>
                <a:latin typeface="Arial" charset="0"/>
                <a:ea typeface="Arial" charset="0"/>
                <a:cs typeface="Arial" charset="0"/>
              </a:rPr>
              <a:t>Research Agenda</a:t>
            </a:r>
            <a:endParaRPr lang="en-US" dirty="0">
              <a:solidFill>
                <a:schemeClr val="bg1"/>
              </a:solidFill>
            </a:endParaRPr>
          </a:p>
        </p:txBody>
      </p:sp>
      <p:sp>
        <p:nvSpPr>
          <p:cNvPr id="6" name="Text Placeholder 5"/>
          <p:cNvSpPr>
            <a:spLocks noGrp="1"/>
          </p:cNvSpPr>
          <p:nvPr>
            <p:ph type="body" sz="quarter" idx="14"/>
          </p:nvPr>
        </p:nvSpPr>
        <p:spPr>
          <a:xfrm>
            <a:off x="1819275" y="2171700"/>
            <a:ext cx="7324725" cy="2447191"/>
          </a:xfrm>
          <a:solidFill>
            <a:schemeClr val="tx1">
              <a:alpha val="65000"/>
            </a:schemeClr>
          </a:solidFill>
        </p:spPr>
        <p:txBody>
          <a:bodyPr/>
          <a:lstStyle/>
          <a:p>
            <a:pPr marL="0" indent="0">
              <a:buNone/>
            </a:pPr>
            <a:r>
              <a:rPr lang="en-US" sz="2000" b="1" i="1" dirty="0">
                <a:solidFill>
                  <a:schemeClr val="bg1"/>
                </a:solidFill>
                <a:latin typeface="Arial" charset="0"/>
                <a:ea typeface="Arial" charset="0"/>
                <a:cs typeface="Arial" charset="0"/>
              </a:rPr>
              <a:t>Action-oriented Research Agenda on Library Contributions to Student Learning &amp; Success</a:t>
            </a:r>
          </a:p>
          <a:p>
            <a:pPr lvl="1">
              <a:buFont typeface="Arial" panose="020B0604020202020204" pitchFamily="34" charset="0"/>
              <a:buChar char="•"/>
            </a:pPr>
            <a:r>
              <a:rPr lang="en-US" sz="2000" b="1" dirty="0">
                <a:solidFill>
                  <a:schemeClr val="bg1"/>
                </a:solidFill>
                <a:latin typeface="Arial" charset="0"/>
                <a:ea typeface="Arial" charset="0"/>
                <a:cs typeface="Arial" charset="0"/>
              </a:rPr>
              <a:t>Update progress since 2010 VAL Report </a:t>
            </a:r>
          </a:p>
          <a:p>
            <a:pPr lvl="1">
              <a:buFont typeface="Arial" panose="020B0604020202020204" pitchFamily="34" charset="0"/>
              <a:buChar char="•"/>
            </a:pPr>
            <a:r>
              <a:rPr lang="en-US" sz="2000" b="1" dirty="0">
                <a:solidFill>
                  <a:schemeClr val="bg1"/>
                </a:solidFill>
                <a:latin typeface="Arial" charset="0"/>
                <a:ea typeface="Arial" charset="0"/>
                <a:cs typeface="Arial" charset="0"/>
              </a:rPr>
              <a:t>Identify research needs in higher ed. sector</a:t>
            </a:r>
          </a:p>
          <a:p>
            <a:pPr lvl="1">
              <a:buFont typeface="Arial" panose="020B0604020202020204" pitchFamily="34" charset="0"/>
              <a:buChar char="•"/>
            </a:pPr>
            <a:r>
              <a:rPr lang="en-US" sz="2000" b="1" dirty="0">
                <a:solidFill>
                  <a:schemeClr val="bg1"/>
                </a:solidFill>
                <a:latin typeface="Arial" charset="0"/>
                <a:ea typeface="Arial" charset="0"/>
                <a:cs typeface="Arial" charset="0"/>
              </a:rPr>
              <a:t>Focus on institutional priorities for student learning &amp; success (i.e., retention, persistence, degree completion)</a:t>
            </a:r>
            <a:endParaRPr lang="en-US" sz="2000" dirty="0">
              <a:solidFill>
                <a:schemeClr val="bg1"/>
              </a:solidFill>
            </a:endParaRPr>
          </a:p>
        </p:txBody>
      </p:sp>
    </p:spTree>
    <p:extLst>
      <p:ext uri="{BB962C8B-B14F-4D97-AF65-F5344CB8AC3E}">
        <p14:creationId xmlns:p14="http://schemas.microsoft.com/office/powerpoint/2010/main" val="2547735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225739"/>
            <a:ext cx="3571995" cy="686442"/>
          </a:xfrm>
          <a:solidFill>
            <a:schemeClr val="tx1">
              <a:alpha val="65000"/>
            </a:schemeClr>
          </a:solidFill>
        </p:spPr>
        <p:txBody>
          <a:bodyPr/>
          <a:lstStyle/>
          <a:p>
            <a:r>
              <a:rPr lang="en-US" dirty="0">
                <a:solidFill>
                  <a:schemeClr val="bg1"/>
                </a:solidFill>
                <a:latin typeface="Arial" panose="020B0604020202020204" pitchFamily="34" charset="0"/>
                <a:cs typeface="Arial" panose="020B0604020202020204" pitchFamily="34" charset="0"/>
              </a:rPr>
              <a:t>Data Collection</a:t>
            </a:r>
            <a:endParaRPr lang="en-US" dirty="0">
              <a:solidFill>
                <a:schemeClr val="bg1"/>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972633098"/>
              </p:ext>
            </p:extLst>
          </p:nvPr>
        </p:nvGraphicFramePr>
        <p:xfrm>
          <a:off x="4362450" y="829721"/>
          <a:ext cx="4667250" cy="3264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0" y="1138157"/>
            <a:ext cx="3870251" cy="1938992"/>
          </a:xfrm>
          <a:prstGeom prst="rect">
            <a:avLst/>
          </a:prstGeom>
          <a:solidFill>
            <a:schemeClr val="tx1">
              <a:alpha val="65000"/>
            </a:schemeClr>
          </a:solidFill>
        </p:spPr>
        <p:txBody>
          <a:bodyPr wrap="square" rtlCol="0">
            <a:spAutoFit/>
          </a:bodyPr>
          <a:lstStyle/>
          <a:p>
            <a:pPr marL="285750" indent="-285750">
              <a:buFont typeface="Arial" charset="0"/>
              <a:buChar char="•"/>
            </a:pPr>
            <a:r>
              <a:rPr lang="en-US" sz="2400" b="1" dirty="0">
                <a:solidFill>
                  <a:schemeClr val="bg1"/>
                </a:solidFill>
              </a:rPr>
              <a:t>Three data sources</a:t>
            </a:r>
          </a:p>
          <a:p>
            <a:pPr marL="285750" indent="-285750">
              <a:buFont typeface="Arial" charset="0"/>
              <a:buChar char="•"/>
            </a:pPr>
            <a:r>
              <a:rPr lang="en-US" sz="2400" b="1" dirty="0">
                <a:solidFill>
                  <a:schemeClr val="bg1"/>
                </a:solidFill>
              </a:rPr>
              <a:t>Iterative process</a:t>
            </a:r>
          </a:p>
          <a:p>
            <a:pPr marL="742950" lvl="1" indent="-285750">
              <a:buFont typeface="Arial" charset="0"/>
              <a:buChar char="•"/>
            </a:pPr>
            <a:r>
              <a:rPr lang="en-US" sz="2400" b="1" dirty="0">
                <a:solidFill>
                  <a:schemeClr val="bg1"/>
                </a:solidFill>
              </a:rPr>
              <a:t>Advisory group</a:t>
            </a:r>
          </a:p>
          <a:p>
            <a:pPr marL="742950" lvl="1" indent="-285750">
              <a:buFont typeface="Arial" charset="0"/>
              <a:buChar char="•"/>
            </a:pPr>
            <a:r>
              <a:rPr lang="en-US" sz="2400" b="1" dirty="0">
                <a:solidFill>
                  <a:schemeClr val="bg1"/>
                </a:solidFill>
              </a:rPr>
              <a:t>Literature review</a:t>
            </a:r>
          </a:p>
          <a:p>
            <a:pPr marL="742950" lvl="1" indent="-285750">
              <a:buFont typeface="Arial" charset="0"/>
              <a:buChar char="•"/>
            </a:pPr>
            <a:r>
              <a:rPr lang="en-US" sz="2400" b="1" dirty="0">
                <a:solidFill>
                  <a:schemeClr val="bg1"/>
                </a:solidFill>
              </a:rPr>
              <a:t>Provost interviews</a:t>
            </a:r>
            <a:endParaRPr lang="en-US" b="1" dirty="0">
              <a:solidFill>
                <a:schemeClr val="bg1"/>
              </a:solidFill>
            </a:endParaRPr>
          </a:p>
        </p:txBody>
      </p:sp>
    </p:spTree>
    <p:extLst>
      <p:ext uri="{BB962C8B-B14F-4D97-AF65-F5344CB8AC3E}">
        <p14:creationId xmlns:p14="http://schemas.microsoft.com/office/powerpoint/2010/main" val="190508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95825"/>
          </a:xfrm>
          <a:prstGeom prst="rect">
            <a:avLst/>
          </a:prstGeom>
        </p:spPr>
      </p:pic>
      <p:sp>
        <p:nvSpPr>
          <p:cNvPr id="6" name="Text Placeholder 5"/>
          <p:cNvSpPr>
            <a:spLocks noGrp="1"/>
          </p:cNvSpPr>
          <p:nvPr>
            <p:ph type="body" sz="quarter" idx="11"/>
          </p:nvPr>
        </p:nvSpPr>
        <p:spPr>
          <a:xfrm>
            <a:off x="0" y="1624265"/>
            <a:ext cx="6605338" cy="2514598"/>
          </a:xfrm>
        </p:spPr>
        <p:txBody>
          <a:bodyPr/>
          <a:lstStyle/>
          <a:p>
            <a:pPr marL="0" indent="0">
              <a:buNone/>
            </a:pPr>
            <a:r>
              <a:rPr lang="en-US" sz="2400" b="1"/>
              <a:t>Literature Selection:</a:t>
            </a:r>
          </a:p>
          <a:p>
            <a:r>
              <a:rPr lang="en-US" sz="2400" b="1">
                <a:cs typeface="Arial" panose="020B0604020202020204" pitchFamily="34" charset="0"/>
              </a:rPr>
              <a:t>Indexed by LIS &amp;/or higher </a:t>
            </a:r>
            <a:r>
              <a:rPr lang="en-US" sz="2400" b="1" err="1">
                <a:cs typeface="Arial" panose="020B0604020202020204" pitchFamily="34" charset="0"/>
              </a:rPr>
              <a:t>ed</a:t>
            </a:r>
            <a:r>
              <a:rPr lang="en-US" sz="2400" b="1">
                <a:cs typeface="Arial" panose="020B0604020202020204" pitchFamily="34" charset="0"/>
              </a:rPr>
              <a:t> databases </a:t>
            </a:r>
          </a:p>
          <a:p>
            <a:r>
              <a:rPr lang="en-US" sz="2400" b="1">
                <a:cs typeface="Arial" panose="020B0604020202020204" pitchFamily="34" charset="0"/>
              </a:rPr>
              <a:t>2010-2016</a:t>
            </a:r>
          </a:p>
          <a:p>
            <a:r>
              <a:rPr lang="en-US" sz="2400" b="1">
                <a:cs typeface="Arial" panose="020B0604020202020204" pitchFamily="34" charset="0"/>
              </a:rPr>
              <a:t>Themes in 2010 </a:t>
            </a:r>
            <a:r>
              <a:rPr lang="en-US" sz="2400" b="1" i="1">
                <a:cs typeface="Arial" panose="020B0604020202020204" pitchFamily="34" charset="0"/>
              </a:rPr>
              <a:t>VAL Report</a:t>
            </a:r>
            <a:endParaRPr lang="en-US" sz="2400" b="1">
              <a:cs typeface="Arial" panose="020B0604020202020204" pitchFamily="34" charset="0"/>
            </a:endParaRPr>
          </a:p>
          <a:p>
            <a:r>
              <a:rPr lang="en-US" sz="2400" b="1">
                <a:cs typeface="Arial" panose="020B0604020202020204" pitchFamily="34" charset="0"/>
              </a:rPr>
              <a:t>Published in US</a:t>
            </a:r>
            <a:endParaRPr lang="en-US" sz="2400" b="1"/>
          </a:p>
          <a:p>
            <a:pPr marL="0" indent="0">
              <a:buNone/>
            </a:pPr>
            <a:endParaRPr lang="en-US"/>
          </a:p>
        </p:txBody>
      </p:sp>
    </p:spTree>
    <p:extLst>
      <p:ext uri="{BB962C8B-B14F-4D97-AF65-F5344CB8AC3E}">
        <p14:creationId xmlns:p14="http://schemas.microsoft.com/office/powerpoint/2010/main" val="281593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222" b="-947"/>
          <a:stretch/>
        </p:blipFill>
        <p:spPr>
          <a:xfrm>
            <a:off x="1451610" y="294894"/>
            <a:ext cx="6240780" cy="4073652"/>
          </a:xfrm>
          <a:prstGeom prst="rect">
            <a:avLst/>
          </a:prstGeom>
          <a:ln w="38100">
            <a:solidFill>
              <a:schemeClr val="tx1"/>
            </a:solidFill>
          </a:ln>
        </p:spPr>
      </p:pic>
      <p:sp>
        <p:nvSpPr>
          <p:cNvPr id="3" name="Rectangle 2"/>
          <p:cNvSpPr/>
          <p:nvPr/>
        </p:nvSpPr>
        <p:spPr>
          <a:xfrm>
            <a:off x="1451610" y="294894"/>
            <a:ext cx="6240780"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451610" y="4330887"/>
            <a:ext cx="6240780" cy="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359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200-000007000000}"/>
              </a:ext>
            </a:extLst>
          </p:cNvPr>
          <p:cNvGraphicFramePr>
            <a:graphicFrameLocks/>
          </p:cNvGraphicFramePr>
          <p:nvPr>
            <p:extLst>
              <p:ext uri="{D42A27DB-BD31-4B8C-83A1-F6EECF244321}">
                <p14:modId xmlns:p14="http://schemas.microsoft.com/office/powerpoint/2010/main" val="1388584309"/>
              </p:ext>
            </p:extLst>
          </p:nvPr>
        </p:nvGraphicFramePr>
        <p:xfrm>
          <a:off x="182880" y="184150"/>
          <a:ext cx="8727440" cy="4377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202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894</TotalTime>
  <Words>7177</Words>
  <Application>Microsoft Office PowerPoint</Application>
  <PresentationFormat>On-screen Show (16:9)</PresentationFormat>
  <Paragraphs>504</Paragraphs>
  <Slides>48</Slides>
  <Notes>48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ＭＳ Ｐゴシック</vt:lpstr>
      <vt:lpstr>Arial</vt:lpstr>
      <vt:lpstr>Calibri</vt:lpstr>
      <vt:lpstr>Myriad Pro</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Connaway,Lynn</dc:creator>
  <cp:lastModifiedBy>Hood,Erin</cp:lastModifiedBy>
  <cp:revision>44</cp:revision>
  <cp:lastPrinted>2017-03-05T00:27:25Z</cp:lastPrinted>
  <dcterms:modified xsi:type="dcterms:W3CDTF">2018-02-16T14:04:10Z</dcterms:modified>
</cp:coreProperties>
</file>