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65" r:id="rId2"/>
    <p:sldId id="347" r:id="rId3"/>
    <p:sldId id="348" r:id="rId4"/>
    <p:sldId id="269" r:id="rId5"/>
    <p:sldId id="274" r:id="rId6"/>
    <p:sldId id="350" r:id="rId7"/>
    <p:sldId id="276" r:id="rId8"/>
    <p:sldId id="270" r:id="rId9"/>
    <p:sldId id="277" r:id="rId10"/>
    <p:sldId id="278" r:id="rId11"/>
    <p:sldId id="279" r:id="rId12"/>
    <p:sldId id="280" r:id="rId13"/>
    <p:sldId id="281" r:id="rId14"/>
    <p:sldId id="283" r:id="rId15"/>
    <p:sldId id="284" r:id="rId16"/>
    <p:sldId id="286" r:id="rId17"/>
    <p:sldId id="287" r:id="rId18"/>
    <p:sldId id="289" r:id="rId19"/>
    <p:sldId id="292" r:id="rId20"/>
    <p:sldId id="291" r:id="rId21"/>
    <p:sldId id="290" r:id="rId22"/>
    <p:sldId id="294" r:id="rId23"/>
    <p:sldId id="295" r:id="rId24"/>
    <p:sldId id="298" r:id="rId25"/>
    <p:sldId id="296" r:id="rId26"/>
    <p:sldId id="297" r:id="rId27"/>
    <p:sldId id="303" r:id="rId28"/>
    <p:sldId id="300" r:id="rId29"/>
    <p:sldId id="322" r:id="rId30"/>
    <p:sldId id="304" r:id="rId31"/>
    <p:sldId id="323" r:id="rId32"/>
    <p:sldId id="324" r:id="rId33"/>
    <p:sldId id="325" r:id="rId34"/>
    <p:sldId id="326" r:id="rId35"/>
    <p:sldId id="327" r:id="rId36"/>
    <p:sldId id="328" r:id="rId37"/>
    <p:sldId id="329" r:id="rId38"/>
    <p:sldId id="330" r:id="rId39"/>
    <p:sldId id="331" r:id="rId40"/>
    <p:sldId id="332" r:id="rId41"/>
    <p:sldId id="333" r:id="rId42"/>
    <p:sldId id="343" r:id="rId43"/>
    <p:sldId id="344" r:id="rId44"/>
    <p:sldId id="345" r:id="rId45"/>
    <p:sldId id="346" r:id="rId46"/>
    <p:sldId id="334" r:id="rId47"/>
    <p:sldId id="335" r:id="rId48"/>
    <p:sldId id="336" r:id="rId49"/>
    <p:sldId id="337" r:id="rId50"/>
    <p:sldId id="338" r:id="rId51"/>
    <p:sldId id="339" r:id="rId52"/>
    <p:sldId id="340" r:id="rId53"/>
    <p:sldId id="349" r:id="rId54"/>
    <p:sldId id="341" r:id="rId55"/>
    <p:sldId id="342" r:id="rId56"/>
    <p:sldId id="351" r:id="rId57"/>
    <p:sldId id="352" r:id="rId58"/>
    <p:sldId id="353" r:id="rId59"/>
  </p:sldIdLst>
  <p:sldSz cx="9144000" cy="5143500" type="screen16x9"/>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87D83"/>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120" y="126"/>
      </p:cViewPr>
      <p:guideLst>
        <p:guide orient="horz" pos="1692"/>
        <p:guide pos="504"/>
      </p:guideLst>
    </p:cSldViewPr>
  </p:slideViewPr>
  <p:notesTextViewPr>
    <p:cViewPr>
      <p:scale>
        <a:sx n="1" d="1"/>
        <a:sy n="1" d="1"/>
      </p:scale>
      <p:origin x="0" y="0"/>
    </p:cViewPr>
  </p:notesTextViewPr>
  <p:notesViewPr>
    <p:cSldViewPr snapToGrid="0">
      <p:cViewPr>
        <p:scale>
          <a:sx n="90" d="100"/>
          <a:sy n="90" d="100"/>
        </p:scale>
        <p:origin x="2928" y="-2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charset="0"/>
                <a:ea typeface="Arial" charset="0"/>
                <a:cs typeface="Arial" charset="0"/>
              </a:defRPr>
            </a:pPr>
            <a:r>
              <a:rPr lang="en-US" sz="1400" b="1">
                <a:solidFill>
                  <a:schemeClr val="tx1"/>
                </a:solidFill>
                <a:latin typeface="Arial" charset="0"/>
                <a:ea typeface="Arial" charset="0"/>
                <a:cs typeface="Arial" charset="0"/>
              </a:rPr>
              <a:t>Number of documents with each theme (n=535)</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charset="0"/>
              <a:ea typeface="Arial" charset="0"/>
              <a:cs typeface="Arial"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Coding'!$C$3:$C$15</c:f>
              <c:strCache>
                <c:ptCount val="13"/>
                <c:pt idx="0">
                  <c:v>Accreditation</c:v>
                </c:pt>
                <c:pt idx="1">
                  <c:v>Inclusivity Diversity</c:v>
                </c:pt>
                <c:pt idx="2">
                  <c:v>Provision of tech</c:v>
                </c:pt>
                <c:pt idx="3">
                  <c:v>Space</c:v>
                </c:pt>
                <c:pt idx="4">
                  <c:v>Institutional planning</c:v>
                </c:pt>
                <c:pt idx="5">
                  <c:v>Collection</c:v>
                </c:pt>
                <c:pt idx="6">
                  <c:v>Research support</c:v>
                </c:pt>
                <c:pt idx="7">
                  <c:v>Success in college</c:v>
                </c:pt>
                <c:pt idx="8">
                  <c:v>Teaching support</c:v>
                </c:pt>
                <c:pt idx="9">
                  <c:v>Communication</c:v>
                </c:pt>
                <c:pt idx="10">
                  <c:v>Learning in college</c:v>
                </c:pt>
                <c:pt idx="11">
                  <c:v>Collaboration</c:v>
                </c:pt>
                <c:pt idx="12">
                  <c:v>Service</c:v>
                </c:pt>
              </c:strCache>
            </c:strRef>
          </c:cat>
          <c:val>
            <c:numRef>
              <c:f>'Thematic Coding'!$D$3:$D$15</c:f>
              <c:numCache>
                <c:formatCode>General</c:formatCode>
                <c:ptCount val="13"/>
                <c:pt idx="0">
                  <c:v>41</c:v>
                </c:pt>
                <c:pt idx="1">
                  <c:v>67</c:v>
                </c:pt>
                <c:pt idx="2">
                  <c:v>88</c:v>
                </c:pt>
                <c:pt idx="3">
                  <c:v>147</c:v>
                </c:pt>
                <c:pt idx="4">
                  <c:v>161</c:v>
                </c:pt>
                <c:pt idx="5">
                  <c:v>171</c:v>
                </c:pt>
                <c:pt idx="6">
                  <c:v>178</c:v>
                </c:pt>
                <c:pt idx="7">
                  <c:v>218</c:v>
                </c:pt>
                <c:pt idx="8">
                  <c:v>237</c:v>
                </c:pt>
                <c:pt idx="9">
                  <c:v>269</c:v>
                </c:pt>
                <c:pt idx="10">
                  <c:v>308</c:v>
                </c:pt>
                <c:pt idx="11">
                  <c:v>321</c:v>
                </c:pt>
                <c:pt idx="12">
                  <c:v>377</c:v>
                </c:pt>
              </c:numCache>
            </c:numRef>
          </c:val>
          <c:extLst>
            <c:ext xmlns:c16="http://schemas.microsoft.com/office/drawing/2014/chart" uri="{C3380CC4-5D6E-409C-BE32-E72D297353CC}">
              <c16:uniqueId val="{00000000-517A-4FD9-B4F9-3420A5A237F2}"/>
            </c:ext>
          </c:extLst>
        </c:ser>
        <c:dLbls>
          <c:showLegendKey val="0"/>
          <c:showVal val="0"/>
          <c:showCatName val="0"/>
          <c:showSerName val="0"/>
          <c:showPercent val="0"/>
          <c:showBubbleSize val="0"/>
        </c:dLbls>
        <c:gapWidth val="182"/>
        <c:axId val="-1365087248"/>
        <c:axId val="-1416751280"/>
      </c:barChart>
      <c:catAx>
        <c:axId val="-1365087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416751280"/>
        <c:crosses val="autoZero"/>
        <c:auto val="1"/>
        <c:lblAlgn val="ctr"/>
        <c:lblOffset val="100"/>
        <c:noMultiLvlLbl val="0"/>
      </c:catAx>
      <c:valAx>
        <c:axId val="-1416751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508724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a:solidFill>
                  <a:schemeClr val="tx1"/>
                </a:solidFill>
                <a:effectLst/>
                <a:latin typeface="Arial" charset="0"/>
                <a:ea typeface="Arial" charset="0"/>
                <a:cs typeface="Arial" charset="0"/>
              </a:rPr>
              <a:t>Differences in proportion of codes between</a:t>
            </a:r>
            <a:r>
              <a:rPr lang="en-US" sz="1400" b="0" i="0" baseline="0">
                <a:solidFill>
                  <a:schemeClr val="tx1"/>
                </a:solidFill>
                <a:effectLst/>
                <a:latin typeface="Arial" charset="0"/>
                <a:ea typeface="Arial" charset="0"/>
                <a:cs typeface="Arial" charset="0"/>
              </a:rPr>
              <a:t> </a:t>
            </a:r>
            <a:r>
              <a:rPr lang="en-US" sz="1400" b="1" i="0" baseline="0">
                <a:solidFill>
                  <a:schemeClr val="tx1"/>
                </a:solidFill>
                <a:effectLst/>
                <a:latin typeface="Arial" charset="0"/>
                <a:ea typeface="Arial" charset="0"/>
                <a:cs typeface="Arial" charset="0"/>
              </a:rPr>
              <a:t>theoretical and research documents</a:t>
            </a:r>
            <a:endParaRPr lang="en-US" sz="1400">
              <a:solidFill>
                <a:schemeClr val="tx1"/>
              </a:solidFill>
              <a:effectLst/>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v>Research</c:v>
          </c:tx>
          <c:spPr>
            <a:solidFill>
              <a:schemeClr val="accent1"/>
            </a:solidFill>
            <a:ln>
              <a:noFill/>
            </a:ln>
            <a:effectLst/>
          </c:spPr>
          <c:invertIfNegative val="0"/>
          <c:cat>
            <c:strRef>
              <c:f>'Thematic Coding'!$V$19:$V$31</c:f>
              <c:strCache>
                <c:ptCount val="13"/>
                <c:pt idx="0">
                  <c:v>Accreditation</c:v>
                </c:pt>
                <c:pt idx="1">
                  <c:v>Inclusivity Diversity</c:v>
                </c:pt>
                <c:pt idx="2">
                  <c:v>Provision of tech</c:v>
                </c:pt>
                <c:pt idx="3">
                  <c:v>Teaching support</c:v>
                </c:pt>
                <c:pt idx="4">
                  <c:v>Communication</c:v>
                </c:pt>
                <c:pt idx="5">
                  <c:v>Success in college</c:v>
                </c:pt>
                <c:pt idx="6">
                  <c:v>Institutional planning</c:v>
                </c:pt>
                <c:pt idx="7">
                  <c:v>Space</c:v>
                </c:pt>
                <c:pt idx="8">
                  <c:v>Collaboration</c:v>
                </c:pt>
                <c:pt idx="9">
                  <c:v>Collection</c:v>
                </c:pt>
                <c:pt idx="10">
                  <c:v>Research support</c:v>
                </c:pt>
                <c:pt idx="11">
                  <c:v>Learning in college</c:v>
                </c:pt>
                <c:pt idx="12">
                  <c:v>Service</c:v>
                </c:pt>
              </c:strCache>
            </c:strRef>
          </c:cat>
          <c:val>
            <c:numRef>
              <c:f>'Thematic Coding'!$W$19:$W$31</c:f>
              <c:numCache>
                <c:formatCode>0%</c:formatCode>
                <c:ptCount val="13"/>
                <c:pt idx="0">
                  <c:v>3.2520325203252001E-2</c:v>
                </c:pt>
                <c:pt idx="1">
                  <c:v>0.10027100271002699</c:v>
                </c:pt>
                <c:pt idx="2">
                  <c:v>0.113821138211382</c:v>
                </c:pt>
                <c:pt idx="3">
                  <c:v>0.19512195121951201</c:v>
                </c:pt>
                <c:pt idx="4">
                  <c:v>0.219512195121951</c:v>
                </c:pt>
                <c:pt idx="5">
                  <c:v>0.24661246612466101</c:v>
                </c:pt>
                <c:pt idx="6">
                  <c:v>0.25745257452574499</c:v>
                </c:pt>
                <c:pt idx="7">
                  <c:v>0.40650406504065001</c:v>
                </c:pt>
                <c:pt idx="8">
                  <c:v>0.47967479674796698</c:v>
                </c:pt>
                <c:pt idx="9">
                  <c:v>0.54742547425474297</c:v>
                </c:pt>
                <c:pt idx="10">
                  <c:v>0.58807588075880801</c:v>
                </c:pt>
                <c:pt idx="11">
                  <c:v>0.655826558265583</c:v>
                </c:pt>
                <c:pt idx="12">
                  <c:v>0.69918699186991895</c:v>
                </c:pt>
              </c:numCache>
            </c:numRef>
          </c:val>
          <c:extLst>
            <c:ext xmlns:c16="http://schemas.microsoft.com/office/drawing/2014/chart" uri="{C3380CC4-5D6E-409C-BE32-E72D297353CC}">
              <c16:uniqueId val="{00000000-DDCA-4CA2-8E74-E8B8F2DF29A7}"/>
            </c:ext>
          </c:extLst>
        </c:ser>
        <c:ser>
          <c:idx val="1"/>
          <c:order val="1"/>
          <c:tx>
            <c:v>Theoretical</c:v>
          </c:tx>
          <c:spPr>
            <a:solidFill>
              <a:schemeClr val="accent3"/>
            </a:solidFill>
            <a:ln>
              <a:noFill/>
            </a:ln>
            <a:effectLst/>
          </c:spPr>
          <c:invertIfNegative val="0"/>
          <c:cat>
            <c:strRef>
              <c:f>'Thematic Coding'!$V$19:$V$31</c:f>
              <c:strCache>
                <c:ptCount val="13"/>
                <c:pt idx="0">
                  <c:v>Accreditation</c:v>
                </c:pt>
                <c:pt idx="1">
                  <c:v>Inclusivity Diversity</c:v>
                </c:pt>
                <c:pt idx="2">
                  <c:v>Provision of tech</c:v>
                </c:pt>
                <c:pt idx="3">
                  <c:v>Teaching support</c:v>
                </c:pt>
                <c:pt idx="4">
                  <c:v>Communication</c:v>
                </c:pt>
                <c:pt idx="5">
                  <c:v>Success in college</c:v>
                </c:pt>
                <c:pt idx="6">
                  <c:v>Institutional planning</c:v>
                </c:pt>
                <c:pt idx="7">
                  <c:v>Space</c:v>
                </c:pt>
                <c:pt idx="8">
                  <c:v>Collaboration</c:v>
                </c:pt>
                <c:pt idx="9">
                  <c:v>Collection</c:v>
                </c:pt>
                <c:pt idx="10">
                  <c:v>Research support</c:v>
                </c:pt>
                <c:pt idx="11">
                  <c:v>Learning in college</c:v>
                </c:pt>
                <c:pt idx="12">
                  <c:v>Service</c:v>
                </c:pt>
              </c:strCache>
            </c:strRef>
          </c:cat>
          <c:val>
            <c:numRef>
              <c:f>'Thematic Coding'!$X$19:$X$31</c:f>
              <c:numCache>
                <c:formatCode>0%</c:formatCode>
                <c:ptCount val="13"/>
                <c:pt idx="0">
                  <c:v>0.17469879518072301</c:v>
                </c:pt>
                <c:pt idx="1">
                  <c:v>0.180722891566265</c:v>
                </c:pt>
                <c:pt idx="2">
                  <c:v>0.27710843373493999</c:v>
                </c:pt>
                <c:pt idx="3">
                  <c:v>0.36144578313253001</c:v>
                </c:pt>
                <c:pt idx="4">
                  <c:v>0.40361445783132499</c:v>
                </c:pt>
                <c:pt idx="5">
                  <c:v>0.40963855421686701</c:v>
                </c:pt>
                <c:pt idx="6">
                  <c:v>0.53614457831325302</c:v>
                </c:pt>
                <c:pt idx="7">
                  <c:v>0.39759036144578302</c:v>
                </c:pt>
                <c:pt idx="8">
                  <c:v>0.47590361445783103</c:v>
                </c:pt>
                <c:pt idx="9">
                  <c:v>0.48192771084337299</c:v>
                </c:pt>
                <c:pt idx="10">
                  <c:v>0.5</c:v>
                </c:pt>
                <c:pt idx="11">
                  <c:v>0.54819277108433695</c:v>
                </c:pt>
                <c:pt idx="12">
                  <c:v>0.71686746987951799</c:v>
                </c:pt>
              </c:numCache>
            </c:numRef>
          </c:val>
          <c:extLst>
            <c:ext xmlns:c16="http://schemas.microsoft.com/office/drawing/2014/chart" uri="{C3380CC4-5D6E-409C-BE32-E72D297353CC}">
              <c16:uniqueId val="{00000001-DDCA-4CA2-8E74-E8B8F2DF29A7}"/>
            </c:ext>
          </c:extLst>
        </c:ser>
        <c:dLbls>
          <c:showLegendKey val="0"/>
          <c:showVal val="0"/>
          <c:showCatName val="0"/>
          <c:showSerName val="0"/>
          <c:showPercent val="0"/>
          <c:showBubbleSize val="0"/>
        </c:dLbls>
        <c:gapWidth val="182"/>
        <c:axId val="-1364732176"/>
        <c:axId val="-1364729424"/>
      </c:barChart>
      <c:catAx>
        <c:axId val="-1364732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29424"/>
        <c:crosses val="autoZero"/>
        <c:auto val="1"/>
        <c:lblAlgn val="ctr"/>
        <c:lblOffset val="100"/>
        <c:noMultiLvlLbl val="0"/>
      </c:catAx>
      <c:valAx>
        <c:axId val="-13647294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32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charset="0"/>
                <a:ea typeface="Arial" charset="0"/>
                <a:cs typeface="Arial" charset="0"/>
              </a:rPr>
              <a:t>Percentage difference between themes</a:t>
            </a:r>
            <a:r>
              <a:rPr lang="en-US" sz="1400" b="1" baseline="0">
                <a:solidFill>
                  <a:schemeClr val="tx1"/>
                </a:solidFill>
                <a:latin typeface="Arial" charset="0"/>
                <a:ea typeface="Arial" charset="0"/>
                <a:cs typeface="Arial" charset="0"/>
              </a:rPr>
              <a:t> by literature type</a:t>
            </a:r>
            <a:endParaRPr lang="en-US" sz="1400" b="1">
              <a:solidFill>
                <a:schemeClr val="tx1"/>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Coding'!$EM$2</c:f>
              <c:strCache>
                <c:ptCount val="1"/>
                <c:pt idx="0">
                  <c:v>LIS (% of 284)</c:v>
                </c:pt>
              </c:strCache>
            </c:strRef>
          </c:tx>
          <c:spPr>
            <a:solidFill>
              <a:schemeClr val="accent1"/>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Coding'!$EM$3:$EM$15</c:f>
              <c:numCache>
                <c:formatCode>0%</c:formatCode>
                <c:ptCount val="13"/>
                <c:pt idx="0">
                  <c:v>0.11619718309859201</c:v>
                </c:pt>
                <c:pt idx="1">
                  <c:v>0.140845070422535</c:v>
                </c:pt>
                <c:pt idx="2">
                  <c:v>0.26760563380281699</c:v>
                </c:pt>
                <c:pt idx="3">
                  <c:v>0.21126760563380301</c:v>
                </c:pt>
                <c:pt idx="4">
                  <c:v>0.37323943661971798</c:v>
                </c:pt>
                <c:pt idx="5">
                  <c:v>0.51760563380281699</c:v>
                </c:pt>
                <c:pt idx="6">
                  <c:v>0.53169014084507005</c:v>
                </c:pt>
                <c:pt idx="7">
                  <c:v>0.29577464788732399</c:v>
                </c:pt>
                <c:pt idx="8">
                  <c:v>0.35563380281690099</c:v>
                </c:pt>
                <c:pt idx="9">
                  <c:v>0.39436619718309801</c:v>
                </c:pt>
                <c:pt idx="10">
                  <c:v>0.46478873239436602</c:v>
                </c:pt>
                <c:pt idx="11">
                  <c:v>0.29577464788732399</c:v>
                </c:pt>
                <c:pt idx="12">
                  <c:v>0.65845070422535201</c:v>
                </c:pt>
              </c:numCache>
            </c:numRef>
          </c:val>
          <c:extLst>
            <c:ext xmlns:c16="http://schemas.microsoft.com/office/drawing/2014/chart" uri="{C3380CC4-5D6E-409C-BE32-E72D297353CC}">
              <c16:uniqueId val="{00000000-FF78-42BD-AA7F-01B7FEDD5081}"/>
            </c:ext>
          </c:extLst>
        </c:ser>
        <c:ser>
          <c:idx val="1"/>
          <c:order val="1"/>
          <c:tx>
            <c:strRef>
              <c:f>'Thematic Coding'!$EN$2</c:f>
              <c:strCache>
                <c:ptCount val="1"/>
                <c:pt idx="0">
                  <c:v>Higher ed. (% of 18)</c:v>
                </c:pt>
              </c:strCache>
            </c:strRef>
          </c:tx>
          <c:spPr>
            <a:solidFill>
              <a:schemeClr val="accent3"/>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Coding'!$EN$3:$EN$15</c:f>
              <c:numCache>
                <c:formatCode>0%</c:formatCode>
                <c:ptCount val="13"/>
                <c:pt idx="0">
                  <c:v>0</c:v>
                </c:pt>
                <c:pt idx="1">
                  <c:v>0.22222222222222199</c:v>
                </c:pt>
                <c:pt idx="2">
                  <c:v>0</c:v>
                </c:pt>
                <c:pt idx="3">
                  <c:v>0.22222222222222199</c:v>
                </c:pt>
                <c:pt idx="4">
                  <c:v>0.22222222222222199</c:v>
                </c:pt>
                <c:pt idx="5">
                  <c:v>0.27777777777777801</c:v>
                </c:pt>
                <c:pt idx="6">
                  <c:v>0.44444444444444398</c:v>
                </c:pt>
                <c:pt idx="7">
                  <c:v>0.33333333333333298</c:v>
                </c:pt>
                <c:pt idx="8">
                  <c:v>0.27777777777777801</c:v>
                </c:pt>
                <c:pt idx="9">
                  <c:v>0.33333333333333298</c:v>
                </c:pt>
                <c:pt idx="10">
                  <c:v>0.22222222222222199</c:v>
                </c:pt>
                <c:pt idx="11">
                  <c:v>0.55555555555555602</c:v>
                </c:pt>
                <c:pt idx="12">
                  <c:v>0.22222222222222199</c:v>
                </c:pt>
              </c:numCache>
            </c:numRef>
          </c:val>
          <c:extLst>
            <c:ext xmlns:c16="http://schemas.microsoft.com/office/drawing/2014/chart" uri="{C3380CC4-5D6E-409C-BE32-E72D297353CC}">
              <c16:uniqueId val="{00000001-FF78-42BD-AA7F-01B7FEDD5081}"/>
            </c:ext>
          </c:extLst>
        </c:ser>
        <c:ser>
          <c:idx val="2"/>
          <c:order val="2"/>
          <c:tx>
            <c:strRef>
              <c:f>'Thematic Coding'!$EO$2</c:f>
              <c:strCache>
                <c:ptCount val="1"/>
                <c:pt idx="0">
                  <c:v>Higher ed. and LIS (% of 52)</c:v>
                </c:pt>
              </c:strCache>
            </c:strRef>
          </c:tx>
          <c:spPr>
            <a:solidFill>
              <a:schemeClr val="accent5"/>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Coding'!$EO$3:$EO$15</c:f>
              <c:numCache>
                <c:formatCode>0%</c:formatCode>
                <c:ptCount val="13"/>
                <c:pt idx="0">
                  <c:v>0.134615384615385</c:v>
                </c:pt>
                <c:pt idx="1">
                  <c:v>0.17307692307692299</c:v>
                </c:pt>
                <c:pt idx="2">
                  <c:v>0.269230769230769</c:v>
                </c:pt>
                <c:pt idx="3">
                  <c:v>0.32692307692307698</c:v>
                </c:pt>
                <c:pt idx="4">
                  <c:v>0.42307692307692302</c:v>
                </c:pt>
                <c:pt idx="5">
                  <c:v>0.44230769230769201</c:v>
                </c:pt>
                <c:pt idx="6">
                  <c:v>0.46153846153846201</c:v>
                </c:pt>
                <c:pt idx="7">
                  <c:v>0.480769230769231</c:v>
                </c:pt>
                <c:pt idx="8">
                  <c:v>0.480769230769231</c:v>
                </c:pt>
                <c:pt idx="9">
                  <c:v>0.480769230769231</c:v>
                </c:pt>
                <c:pt idx="10">
                  <c:v>0.480769230769231</c:v>
                </c:pt>
                <c:pt idx="11">
                  <c:v>0.61538461538461497</c:v>
                </c:pt>
                <c:pt idx="12">
                  <c:v>0.88461538461538503</c:v>
                </c:pt>
              </c:numCache>
            </c:numRef>
          </c:val>
          <c:extLst>
            <c:ext xmlns:c16="http://schemas.microsoft.com/office/drawing/2014/chart" uri="{C3380CC4-5D6E-409C-BE32-E72D297353CC}">
              <c16:uniqueId val="{00000002-FF78-42BD-AA7F-01B7FEDD5081}"/>
            </c:ext>
          </c:extLst>
        </c:ser>
        <c:dLbls>
          <c:showLegendKey val="0"/>
          <c:showVal val="0"/>
          <c:showCatName val="0"/>
          <c:showSerName val="0"/>
          <c:showPercent val="0"/>
          <c:showBubbleSize val="0"/>
        </c:dLbls>
        <c:gapWidth val="182"/>
        <c:axId val="-1361911408"/>
        <c:axId val="-1361908656"/>
      </c:barChart>
      <c:catAx>
        <c:axId val="-1361911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908656"/>
        <c:crosses val="autoZero"/>
        <c:auto val="1"/>
        <c:lblAlgn val="ctr"/>
        <c:lblOffset val="100"/>
        <c:noMultiLvlLbl val="0"/>
      </c:catAx>
      <c:valAx>
        <c:axId val="-13619086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911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Arial" charset="0"/>
                <a:ea typeface="Arial" charset="0"/>
                <a:cs typeface="Arial" charset="0"/>
              </a:defRPr>
            </a:pPr>
            <a:r>
              <a:rPr lang="en-US" sz="1400" b="1">
                <a:solidFill>
                  <a:schemeClr val="tx1"/>
                </a:solidFill>
                <a:latin typeface="Arial" charset="0"/>
                <a:ea typeface="Arial" charset="0"/>
                <a:cs typeface="Arial" charset="0"/>
              </a:rPr>
              <a:t>Frequency</a:t>
            </a:r>
            <a:r>
              <a:rPr lang="en-US" sz="1400" b="1" baseline="0">
                <a:solidFill>
                  <a:schemeClr val="tx1"/>
                </a:solidFill>
                <a:latin typeface="Arial" charset="0"/>
                <a:ea typeface="Arial" charset="0"/>
                <a:cs typeface="Arial" charset="0"/>
              </a:rPr>
              <a:t> of themes coded in focus group interviews</a:t>
            </a:r>
            <a:endParaRPr lang="en-US" sz="1400" b="1">
              <a:solidFill>
                <a:schemeClr val="tx1"/>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Arial" charset="0"/>
              <a:ea typeface="Arial" charset="0"/>
              <a:cs typeface="Arial"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Coding'!$CP$18:$CP$30</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Coding'!$CQ$18:$CQ$30</c:f>
              <c:numCache>
                <c:formatCode>General</c:formatCode>
                <c:ptCount val="13"/>
                <c:pt idx="0">
                  <c:v>0</c:v>
                </c:pt>
                <c:pt idx="1">
                  <c:v>6</c:v>
                </c:pt>
                <c:pt idx="2">
                  <c:v>6</c:v>
                </c:pt>
                <c:pt idx="3">
                  <c:v>11</c:v>
                </c:pt>
                <c:pt idx="4">
                  <c:v>12</c:v>
                </c:pt>
                <c:pt idx="5">
                  <c:v>13</c:v>
                </c:pt>
                <c:pt idx="6">
                  <c:v>14</c:v>
                </c:pt>
                <c:pt idx="7">
                  <c:v>18</c:v>
                </c:pt>
                <c:pt idx="8">
                  <c:v>18</c:v>
                </c:pt>
                <c:pt idx="9">
                  <c:v>31</c:v>
                </c:pt>
                <c:pt idx="10">
                  <c:v>44</c:v>
                </c:pt>
                <c:pt idx="11">
                  <c:v>46</c:v>
                </c:pt>
                <c:pt idx="12">
                  <c:v>54</c:v>
                </c:pt>
              </c:numCache>
            </c:numRef>
          </c:val>
          <c:extLst>
            <c:ext xmlns:c16="http://schemas.microsoft.com/office/drawing/2014/chart" uri="{C3380CC4-5D6E-409C-BE32-E72D297353CC}">
              <c16:uniqueId val="{00000000-E09B-4DF3-A3C6-31522ADE4838}"/>
            </c:ext>
          </c:extLst>
        </c:ser>
        <c:dLbls>
          <c:showLegendKey val="0"/>
          <c:showVal val="0"/>
          <c:showCatName val="0"/>
          <c:showSerName val="0"/>
          <c:showPercent val="0"/>
          <c:showBubbleSize val="0"/>
        </c:dLbls>
        <c:gapWidth val="182"/>
        <c:axId val="-1364711840"/>
        <c:axId val="-1364709088"/>
      </c:barChart>
      <c:catAx>
        <c:axId val="-1364711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09088"/>
        <c:crosses val="autoZero"/>
        <c:auto val="1"/>
        <c:lblAlgn val="ctr"/>
        <c:lblOffset val="100"/>
        <c:noMultiLvlLbl val="0"/>
      </c:catAx>
      <c:valAx>
        <c:axId val="-1364709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11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charset="0"/>
                <a:ea typeface="Arial" charset="0"/>
                <a:cs typeface="Arial" charset="0"/>
              </a:rPr>
              <a:t>Frequency of themes coded in provost interviews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Coding'!$CO$37:$CO$49</c:f>
              <c:strCache>
                <c:ptCount val="13"/>
                <c:pt idx="0">
                  <c:v>Accreditation</c:v>
                </c:pt>
                <c:pt idx="1">
                  <c:v>Teaching support</c:v>
                </c:pt>
                <c:pt idx="2">
                  <c:v>Provision of tech</c:v>
                </c:pt>
                <c:pt idx="3">
                  <c:v>Inclusivity/Diversity</c:v>
                </c:pt>
                <c:pt idx="4">
                  <c:v>Research support</c:v>
                </c:pt>
                <c:pt idx="5">
                  <c:v>Success in college</c:v>
                </c:pt>
                <c:pt idx="6">
                  <c:v>Collection</c:v>
                </c:pt>
                <c:pt idx="7">
                  <c:v>Space</c:v>
                </c:pt>
                <c:pt idx="8">
                  <c:v>Service</c:v>
                </c:pt>
                <c:pt idx="9">
                  <c:v>Collaboration</c:v>
                </c:pt>
                <c:pt idx="10">
                  <c:v>Learning in college</c:v>
                </c:pt>
                <c:pt idx="11">
                  <c:v>Institutional planning</c:v>
                </c:pt>
                <c:pt idx="12">
                  <c:v>Communication</c:v>
                </c:pt>
              </c:strCache>
            </c:strRef>
          </c:cat>
          <c:val>
            <c:numRef>
              <c:f>'Thematic Coding'!$CP$37:$CP$49</c:f>
              <c:numCache>
                <c:formatCode>0</c:formatCode>
                <c:ptCount val="13"/>
                <c:pt idx="0">
                  <c:v>18</c:v>
                </c:pt>
                <c:pt idx="1">
                  <c:v>38</c:v>
                </c:pt>
                <c:pt idx="2">
                  <c:v>44</c:v>
                </c:pt>
                <c:pt idx="3">
                  <c:v>47</c:v>
                </c:pt>
                <c:pt idx="4">
                  <c:v>57</c:v>
                </c:pt>
                <c:pt idx="5">
                  <c:v>61</c:v>
                </c:pt>
                <c:pt idx="6">
                  <c:v>63</c:v>
                </c:pt>
                <c:pt idx="7">
                  <c:v>105</c:v>
                </c:pt>
                <c:pt idx="8">
                  <c:v>112</c:v>
                </c:pt>
                <c:pt idx="9">
                  <c:v>117</c:v>
                </c:pt>
                <c:pt idx="10">
                  <c:v>129</c:v>
                </c:pt>
                <c:pt idx="11">
                  <c:v>159</c:v>
                </c:pt>
                <c:pt idx="12">
                  <c:v>199</c:v>
                </c:pt>
              </c:numCache>
            </c:numRef>
          </c:val>
          <c:extLst>
            <c:ext xmlns:c16="http://schemas.microsoft.com/office/drawing/2014/chart" uri="{C3380CC4-5D6E-409C-BE32-E72D297353CC}">
              <c16:uniqueId val="{00000000-5780-4253-8E9F-4E85F21F0F50}"/>
            </c:ext>
          </c:extLst>
        </c:ser>
        <c:dLbls>
          <c:showLegendKey val="0"/>
          <c:showVal val="0"/>
          <c:showCatName val="0"/>
          <c:showSerName val="0"/>
          <c:showPercent val="0"/>
          <c:showBubbleSize val="0"/>
        </c:dLbls>
        <c:gapWidth val="182"/>
        <c:axId val="-1361827984"/>
        <c:axId val="-1361825232"/>
      </c:barChart>
      <c:catAx>
        <c:axId val="-1361827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825232"/>
        <c:crosses val="autoZero"/>
        <c:auto val="1"/>
        <c:lblAlgn val="ctr"/>
        <c:lblOffset val="100"/>
        <c:noMultiLvlLbl val="0"/>
      </c:catAx>
      <c:valAx>
        <c:axId val="-13618252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827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a:solidFill>
                  <a:schemeClr val="tx1"/>
                </a:solidFill>
                <a:effectLst/>
                <a:latin typeface="Arial" charset="0"/>
                <a:ea typeface="Arial" charset="0"/>
                <a:cs typeface="Arial" charset="0"/>
              </a:rPr>
              <a:t>Proportion of themes coded in advisory group vs. provost interviews</a:t>
            </a:r>
            <a:endParaRPr lang="en-US" sz="1400">
              <a:solidFill>
                <a:schemeClr val="tx1"/>
              </a:solidFill>
              <a:effectLst/>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Coding'!$CK$36</c:f>
              <c:strCache>
                <c:ptCount val="1"/>
                <c:pt idx="0">
                  <c:v>Provost</c:v>
                </c:pt>
              </c:strCache>
            </c:strRef>
          </c:tx>
          <c:spPr>
            <a:solidFill>
              <a:schemeClr val="accent1"/>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Coding'!$CK$37:$CK$49</c:f>
              <c:numCache>
                <c:formatCode>0%</c:formatCode>
                <c:ptCount val="13"/>
                <c:pt idx="0">
                  <c:v>1.5665796344647501E-2</c:v>
                </c:pt>
                <c:pt idx="1">
                  <c:v>4.0905134899913001E-2</c:v>
                </c:pt>
                <c:pt idx="2">
                  <c:v>5.30896431679721E-2</c:v>
                </c:pt>
                <c:pt idx="3">
                  <c:v>9.1383812010443793E-2</c:v>
                </c:pt>
                <c:pt idx="4">
                  <c:v>0.11227154046997399</c:v>
                </c:pt>
                <c:pt idx="5">
                  <c:v>3.3072236727589202E-2</c:v>
                </c:pt>
                <c:pt idx="6">
                  <c:v>5.4830287206266301E-2</c:v>
                </c:pt>
                <c:pt idx="7">
                  <c:v>3.82941688424717E-2</c:v>
                </c:pt>
                <c:pt idx="8">
                  <c:v>4.9608355091383803E-2</c:v>
                </c:pt>
                <c:pt idx="9">
                  <c:v>0.138381201044386</c:v>
                </c:pt>
                <c:pt idx="10">
                  <c:v>9.7476066144473406E-2</c:v>
                </c:pt>
                <c:pt idx="11">
                  <c:v>0.101827676240209</c:v>
                </c:pt>
                <c:pt idx="12">
                  <c:v>0.17319408181026999</c:v>
                </c:pt>
              </c:numCache>
            </c:numRef>
          </c:val>
          <c:extLst>
            <c:ext xmlns:c16="http://schemas.microsoft.com/office/drawing/2014/chart" uri="{C3380CC4-5D6E-409C-BE32-E72D297353CC}">
              <c16:uniqueId val="{00000000-6071-4EB1-8C3B-E9828AD717E2}"/>
            </c:ext>
          </c:extLst>
        </c:ser>
        <c:ser>
          <c:idx val="1"/>
          <c:order val="1"/>
          <c:tx>
            <c:strRef>
              <c:f>'Thematic Coding'!$CL$36</c:f>
              <c:strCache>
                <c:ptCount val="1"/>
                <c:pt idx="0">
                  <c:v>Advisory Group</c:v>
                </c:pt>
              </c:strCache>
            </c:strRef>
          </c:tx>
          <c:spPr>
            <a:solidFill>
              <a:schemeClr val="accent2"/>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Coding'!$CL$37:$CL$49</c:f>
              <c:numCache>
                <c:formatCode>0%</c:formatCode>
                <c:ptCount val="13"/>
                <c:pt idx="0">
                  <c:v>0</c:v>
                </c:pt>
                <c:pt idx="1">
                  <c:v>2.1978021978022001E-2</c:v>
                </c:pt>
                <c:pt idx="2">
                  <c:v>2.1978021978022001E-2</c:v>
                </c:pt>
                <c:pt idx="3">
                  <c:v>4.0293040293040303E-2</c:v>
                </c:pt>
                <c:pt idx="4">
                  <c:v>4.3956043956044001E-2</c:v>
                </c:pt>
                <c:pt idx="5">
                  <c:v>4.7619047619047603E-2</c:v>
                </c:pt>
                <c:pt idx="6">
                  <c:v>5.1282051282051301E-2</c:v>
                </c:pt>
                <c:pt idx="7">
                  <c:v>6.5934065934065894E-2</c:v>
                </c:pt>
                <c:pt idx="8">
                  <c:v>6.5934065934065894E-2</c:v>
                </c:pt>
                <c:pt idx="9">
                  <c:v>0.113553113553114</c:v>
                </c:pt>
                <c:pt idx="10">
                  <c:v>0.16117216117216099</c:v>
                </c:pt>
                <c:pt idx="11">
                  <c:v>0.16849816849816801</c:v>
                </c:pt>
                <c:pt idx="12">
                  <c:v>0.19780219780219799</c:v>
                </c:pt>
              </c:numCache>
            </c:numRef>
          </c:val>
          <c:extLst>
            <c:ext xmlns:c16="http://schemas.microsoft.com/office/drawing/2014/chart" uri="{C3380CC4-5D6E-409C-BE32-E72D297353CC}">
              <c16:uniqueId val="{00000001-6071-4EB1-8C3B-E9828AD717E2}"/>
            </c:ext>
          </c:extLst>
        </c:ser>
        <c:dLbls>
          <c:showLegendKey val="0"/>
          <c:showVal val="0"/>
          <c:showCatName val="0"/>
          <c:showSerName val="0"/>
          <c:showPercent val="0"/>
          <c:showBubbleSize val="0"/>
        </c:dLbls>
        <c:gapWidth val="182"/>
        <c:axId val="-1362873296"/>
        <c:axId val="-1362870976"/>
      </c:barChart>
      <c:catAx>
        <c:axId val="-136287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2870976"/>
        <c:crosses val="autoZero"/>
        <c:auto val="1"/>
        <c:lblAlgn val="ctr"/>
        <c:lblOffset val="100"/>
        <c:noMultiLvlLbl val="0"/>
      </c:catAx>
      <c:valAx>
        <c:axId val="-13628709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2873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7934D-D520-4053-9A20-2C54DBDAAF34}" type="doc">
      <dgm:prSet loTypeId="urn:microsoft.com/office/officeart/2005/8/layout/cycle8" loCatId="cycle" qsTypeId="urn:microsoft.com/office/officeart/2005/8/quickstyle/simple1" qsCatId="simple" csTypeId="urn:microsoft.com/office/officeart/2005/8/colors/accent1_2" csCatId="accent1" phldr="1"/>
      <dgm:spPr/>
    </dgm:pt>
    <dgm:pt modelId="{04D7F0E2-2001-4CAA-993B-BEA0BD470B02}">
      <dgm:prSet phldrT="[Text]" custT="1"/>
      <dgm:spPr/>
      <dgm:t>
        <a:bodyPr/>
        <a:lstStyle/>
        <a:p>
          <a:r>
            <a:rPr lang="en-US" sz="1800">
              <a:latin typeface="Arial" panose="020B0604020202020204" pitchFamily="34" charset="0"/>
              <a:cs typeface="Arial" panose="020B0604020202020204" pitchFamily="34" charset="0"/>
            </a:rPr>
            <a:t>Individual Interviews with Provosts</a:t>
          </a:r>
        </a:p>
      </dgm:t>
    </dgm:pt>
    <dgm:pt modelId="{5C928EF3-90C2-4753-B070-60443167C4E4}" type="parTrans" cxnId="{B199D29B-E395-4F3F-9725-F28AB2F2F3EC}">
      <dgm:prSet/>
      <dgm:spPr/>
      <dgm:t>
        <a:bodyPr/>
        <a:lstStyle/>
        <a:p>
          <a:endParaRPr lang="en-US"/>
        </a:p>
      </dgm:t>
    </dgm:pt>
    <dgm:pt modelId="{FAB0F24E-70CB-45BD-BEDF-4498558A14C0}" type="sibTrans" cxnId="{B199D29B-E395-4F3F-9725-F28AB2F2F3EC}">
      <dgm:prSet/>
      <dgm:spPr/>
      <dgm:t>
        <a:bodyPr/>
        <a:lstStyle/>
        <a:p>
          <a:endParaRPr lang="en-US"/>
        </a:p>
      </dgm:t>
    </dgm:pt>
    <dgm:pt modelId="{8F3C09B1-1DC8-43BC-9BB9-7DE2F26C89C5}">
      <dgm:prSet phldrT="[Text]" custT="1"/>
      <dgm:spPr/>
      <dgm:t>
        <a:bodyPr/>
        <a:lstStyle/>
        <a:p>
          <a:r>
            <a:rPr lang="en-US" sz="1800">
              <a:latin typeface="Arial" panose="020B0604020202020204" pitchFamily="34" charset="0"/>
              <a:cs typeface="Arial" panose="020B0604020202020204" pitchFamily="34" charset="0"/>
            </a:rPr>
            <a:t>Selected Literature</a:t>
          </a:r>
        </a:p>
      </dgm:t>
    </dgm:pt>
    <dgm:pt modelId="{F51357EC-9B96-414A-8142-6787F6CE21A6}" type="parTrans" cxnId="{930F7A42-E287-4517-BE52-C84481181073}">
      <dgm:prSet/>
      <dgm:spPr/>
      <dgm:t>
        <a:bodyPr/>
        <a:lstStyle/>
        <a:p>
          <a:endParaRPr lang="en-US"/>
        </a:p>
      </dgm:t>
    </dgm:pt>
    <dgm:pt modelId="{76FCE04A-B292-4E2A-BBD9-889CBB6FE80B}" type="sibTrans" cxnId="{930F7A42-E287-4517-BE52-C84481181073}">
      <dgm:prSet/>
      <dgm:spPr/>
      <dgm:t>
        <a:bodyPr/>
        <a:lstStyle/>
        <a:p>
          <a:endParaRPr lang="en-US"/>
        </a:p>
      </dgm:t>
    </dgm:pt>
    <dgm:pt modelId="{A089EEC0-3EFB-48B0-8D4B-C15BB9AC9DAE}">
      <dgm:prSet phldrT="[Text]" custT="1"/>
      <dgm:spPr/>
      <dgm:t>
        <a:bodyPr/>
        <a:lstStyle/>
        <a:p>
          <a:pPr algn="ctr"/>
          <a:r>
            <a:rPr lang="en-US" sz="1400">
              <a:latin typeface="Arial" panose="020B0604020202020204" pitchFamily="34" charset="0"/>
              <a:cs typeface="Arial" panose="020B0604020202020204" pitchFamily="34" charset="0"/>
            </a:rPr>
            <a:t>Focus Group Interview &amp;  Feedback from Advisory Group</a:t>
          </a:r>
        </a:p>
      </dgm:t>
    </dgm:pt>
    <dgm:pt modelId="{B09054D2-8667-4CF5-A0F2-95183C256BA7}" type="sibTrans" cxnId="{86BA4E3D-CF2A-470D-9678-81E908B60FA0}">
      <dgm:prSet/>
      <dgm:spPr/>
      <dgm:t>
        <a:bodyPr/>
        <a:lstStyle/>
        <a:p>
          <a:endParaRPr lang="en-US"/>
        </a:p>
      </dgm:t>
    </dgm:pt>
    <dgm:pt modelId="{B378B854-1459-4395-A5DF-D09D486AB56C}" type="parTrans" cxnId="{86BA4E3D-CF2A-470D-9678-81E908B60FA0}">
      <dgm:prSet/>
      <dgm:spPr/>
      <dgm:t>
        <a:bodyPr/>
        <a:lstStyle/>
        <a:p>
          <a:endParaRPr lang="en-US"/>
        </a:p>
      </dgm:t>
    </dgm:pt>
    <dgm:pt modelId="{8E27B47C-135E-4841-A1F1-1868EABBAD8E}" type="pres">
      <dgm:prSet presAssocID="{5977934D-D520-4053-9A20-2C54DBDAAF34}" presName="compositeShape" presStyleCnt="0">
        <dgm:presLayoutVars>
          <dgm:chMax val="7"/>
          <dgm:dir/>
          <dgm:resizeHandles val="exact"/>
        </dgm:presLayoutVars>
      </dgm:prSet>
      <dgm:spPr/>
    </dgm:pt>
    <dgm:pt modelId="{FAFB8CE7-F900-40CE-B462-CABD27D56D63}" type="pres">
      <dgm:prSet presAssocID="{5977934D-D520-4053-9A20-2C54DBDAAF34}" presName="wedge1" presStyleLbl="node1" presStyleIdx="0" presStyleCnt="3" custScaleX="121000" custScaleY="121000"/>
      <dgm:spPr/>
    </dgm:pt>
    <dgm:pt modelId="{F1986FB3-EE69-41E7-950F-B384FB5CF483}" type="pres">
      <dgm:prSet presAssocID="{5977934D-D520-4053-9A20-2C54DBDAAF34}" presName="dummy1a" presStyleCnt="0"/>
      <dgm:spPr/>
    </dgm:pt>
    <dgm:pt modelId="{8FCF574E-9118-41E8-9812-CECCE1011A48}" type="pres">
      <dgm:prSet presAssocID="{5977934D-D520-4053-9A20-2C54DBDAAF34}" presName="dummy1b" presStyleCnt="0"/>
      <dgm:spPr/>
    </dgm:pt>
    <dgm:pt modelId="{3060AE12-10CC-472A-8EA2-8BEB3A5DB0A8}" type="pres">
      <dgm:prSet presAssocID="{5977934D-D520-4053-9A20-2C54DBDAAF34}" presName="wedge1Tx" presStyleLbl="node1" presStyleIdx="0" presStyleCnt="3">
        <dgm:presLayoutVars>
          <dgm:chMax val="0"/>
          <dgm:chPref val="0"/>
          <dgm:bulletEnabled val="1"/>
        </dgm:presLayoutVars>
      </dgm:prSet>
      <dgm:spPr/>
    </dgm:pt>
    <dgm:pt modelId="{EE3EDD50-9796-4387-A98C-D44DD96E82D3}" type="pres">
      <dgm:prSet presAssocID="{5977934D-D520-4053-9A20-2C54DBDAAF34}" presName="wedge2" presStyleLbl="node1" presStyleIdx="1" presStyleCnt="3" custScaleX="121000" custScaleY="121000"/>
      <dgm:spPr/>
    </dgm:pt>
    <dgm:pt modelId="{4443E44E-32E2-48F6-8043-7A964F95C1B5}" type="pres">
      <dgm:prSet presAssocID="{5977934D-D520-4053-9A20-2C54DBDAAF34}" presName="dummy2a" presStyleCnt="0"/>
      <dgm:spPr/>
    </dgm:pt>
    <dgm:pt modelId="{00E48F1A-FECC-4BC0-8549-3D0D722CD614}" type="pres">
      <dgm:prSet presAssocID="{5977934D-D520-4053-9A20-2C54DBDAAF34}" presName="dummy2b" presStyleCnt="0"/>
      <dgm:spPr/>
    </dgm:pt>
    <dgm:pt modelId="{E2901142-D2E9-4BEA-AE86-FB48FEF20C67}" type="pres">
      <dgm:prSet presAssocID="{5977934D-D520-4053-9A20-2C54DBDAAF34}" presName="wedge2Tx" presStyleLbl="node1" presStyleIdx="1" presStyleCnt="3">
        <dgm:presLayoutVars>
          <dgm:chMax val="0"/>
          <dgm:chPref val="0"/>
          <dgm:bulletEnabled val="1"/>
        </dgm:presLayoutVars>
      </dgm:prSet>
      <dgm:spPr/>
    </dgm:pt>
    <dgm:pt modelId="{45B0B261-0838-499E-912F-D02AA76F1A0E}" type="pres">
      <dgm:prSet presAssocID="{5977934D-D520-4053-9A20-2C54DBDAAF34}" presName="wedge3" presStyleLbl="node1" presStyleIdx="2" presStyleCnt="3" custScaleX="126948" custScaleY="122587"/>
      <dgm:spPr/>
    </dgm:pt>
    <dgm:pt modelId="{585736D8-951F-4BD2-9F32-55930FF8A662}" type="pres">
      <dgm:prSet presAssocID="{5977934D-D520-4053-9A20-2C54DBDAAF34}" presName="dummy3a" presStyleCnt="0"/>
      <dgm:spPr/>
    </dgm:pt>
    <dgm:pt modelId="{643F4283-D55D-4E93-937C-192354C238E5}" type="pres">
      <dgm:prSet presAssocID="{5977934D-D520-4053-9A20-2C54DBDAAF34}" presName="dummy3b" presStyleCnt="0"/>
      <dgm:spPr/>
    </dgm:pt>
    <dgm:pt modelId="{2471FD35-F702-482C-91BC-063707E6EFD8}" type="pres">
      <dgm:prSet presAssocID="{5977934D-D520-4053-9A20-2C54DBDAAF34}" presName="wedge3Tx" presStyleLbl="node1" presStyleIdx="2" presStyleCnt="3">
        <dgm:presLayoutVars>
          <dgm:chMax val="0"/>
          <dgm:chPref val="0"/>
          <dgm:bulletEnabled val="1"/>
        </dgm:presLayoutVars>
      </dgm:prSet>
      <dgm:spPr/>
    </dgm:pt>
    <dgm:pt modelId="{3DEFC297-BF37-4939-BB0D-9DF545AC8BFF}" type="pres">
      <dgm:prSet presAssocID="{B09054D2-8667-4CF5-A0F2-95183C256BA7}" presName="arrowWedge1" presStyleLbl="fgSibTrans2D1" presStyleIdx="0" presStyleCnt="3" custScaleX="121000" custScaleY="121000"/>
      <dgm:spPr/>
    </dgm:pt>
    <dgm:pt modelId="{4713C6B7-06E5-41AF-AD6A-743C6504EDD3}" type="pres">
      <dgm:prSet presAssocID="{FAB0F24E-70CB-45BD-BEDF-4498558A14C0}" presName="arrowWedge2" presStyleLbl="fgSibTrans2D1" presStyleIdx="1" presStyleCnt="3" custScaleX="121000" custScaleY="121000"/>
      <dgm:spPr/>
    </dgm:pt>
    <dgm:pt modelId="{592B14E0-2244-4C4A-8311-82CF55A8A3AE}" type="pres">
      <dgm:prSet presAssocID="{76FCE04A-B292-4E2A-BBD9-889CBB6FE80B}" presName="arrowWedge3" presStyleLbl="fgSibTrans2D1" presStyleIdx="2" presStyleCnt="3" custScaleX="121000" custScaleY="121000"/>
      <dgm:spPr/>
    </dgm:pt>
  </dgm:ptLst>
  <dgm:cxnLst>
    <dgm:cxn modelId="{391D0635-E5E6-7140-8980-0DE585E63E32}" type="presOf" srcId="{5977934D-D520-4053-9A20-2C54DBDAAF34}" destId="{8E27B47C-135E-4841-A1F1-1868EABBAD8E}" srcOrd="0" destOrd="0" presId="urn:microsoft.com/office/officeart/2005/8/layout/cycle8"/>
    <dgm:cxn modelId="{86BA4E3D-CF2A-470D-9678-81E908B60FA0}" srcId="{5977934D-D520-4053-9A20-2C54DBDAAF34}" destId="{A089EEC0-3EFB-48B0-8D4B-C15BB9AC9DAE}" srcOrd="0" destOrd="0" parTransId="{B378B854-1459-4395-A5DF-D09D486AB56C}" sibTransId="{B09054D2-8667-4CF5-A0F2-95183C256BA7}"/>
    <dgm:cxn modelId="{B386525E-F4BB-2242-82F3-A1A89B8DFB15}" type="presOf" srcId="{A089EEC0-3EFB-48B0-8D4B-C15BB9AC9DAE}" destId="{FAFB8CE7-F900-40CE-B462-CABD27D56D63}" srcOrd="0" destOrd="0" presId="urn:microsoft.com/office/officeart/2005/8/layout/cycle8"/>
    <dgm:cxn modelId="{930F7A42-E287-4517-BE52-C84481181073}" srcId="{5977934D-D520-4053-9A20-2C54DBDAAF34}" destId="{8F3C09B1-1DC8-43BC-9BB9-7DE2F26C89C5}" srcOrd="2" destOrd="0" parTransId="{F51357EC-9B96-414A-8142-6787F6CE21A6}" sibTransId="{76FCE04A-B292-4E2A-BBD9-889CBB6FE80B}"/>
    <dgm:cxn modelId="{A2147090-7660-CA40-A789-B4D24B63040D}" type="presOf" srcId="{04D7F0E2-2001-4CAA-993B-BEA0BD470B02}" destId="{E2901142-D2E9-4BEA-AE86-FB48FEF20C67}" srcOrd="1" destOrd="0" presId="urn:microsoft.com/office/officeart/2005/8/layout/cycle8"/>
    <dgm:cxn modelId="{B199D29B-E395-4F3F-9725-F28AB2F2F3EC}" srcId="{5977934D-D520-4053-9A20-2C54DBDAAF34}" destId="{04D7F0E2-2001-4CAA-993B-BEA0BD470B02}" srcOrd="1" destOrd="0" parTransId="{5C928EF3-90C2-4753-B070-60443167C4E4}" sibTransId="{FAB0F24E-70CB-45BD-BEDF-4498558A14C0}"/>
    <dgm:cxn modelId="{8235CEB8-E559-2145-A769-F08050EB1C54}" type="presOf" srcId="{8F3C09B1-1DC8-43BC-9BB9-7DE2F26C89C5}" destId="{2471FD35-F702-482C-91BC-063707E6EFD8}" srcOrd="1" destOrd="0" presId="urn:microsoft.com/office/officeart/2005/8/layout/cycle8"/>
    <dgm:cxn modelId="{4DE7FBC0-0823-214B-B4F6-C46A3D3070B0}" type="presOf" srcId="{A089EEC0-3EFB-48B0-8D4B-C15BB9AC9DAE}" destId="{3060AE12-10CC-472A-8EA2-8BEB3A5DB0A8}" srcOrd="1" destOrd="0" presId="urn:microsoft.com/office/officeart/2005/8/layout/cycle8"/>
    <dgm:cxn modelId="{6B5055D2-45E9-5C42-8A21-06FFBA2D370B}" type="presOf" srcId="{8F3C09B1-1DC8-43BC-9BB9-7DE2F26C89C5}" destId="{45B0B261-0838-499E-912F-D02AA76F1A0E}" srcOrd="0" destOrd="0" presId="urn:microsoft.com/office/officeart/2005/8/layout/cycle8"/>
    <dgm:cxn modelId="{EFEDE3D6-E5D0-114C-8CBC-BE509EDD0011}" type="presOf" srcId="{04D7F0E2-2001-4CAA-993B-BEA0BD470B02}" destId="{EE3EDD50-9796-4387-A98C-D44DD96E82D3}" srcOrd="0" destOrd="0" presId="urn:microsoft.com/office/officeart/2005/8/layout/cycle8"/>
    <dgm:cxn modelId="{A1CEB31B-6D02-FA49-BF0A-FAEF5C9A513C}" type="presParOf" srcId="{8E27B47C-135E-4841-A1F1-1868EABBAD8E}" destId="{FAFB8CE7-F900-40CE-B462-CABD27D56D63}" srcOrd="0" destOrd="0" presId="urn:microsoft.com/office/officeart/2005/8/layout/cycle8"/>
    <dgm:cxn modelId="{24356A2F-2FC3-8342-874C-07AF5E711308}" type="presParOf" srcId="{8E27B47C-135E-4841-A1F1-1868EABBAD8E}" destId="{F1986FB3-EE69-41E7-950F-B384FB5CF483}" srcOrd="1" destOrd="0" presId="urn:microsoft.com/office/officeart/2005/8/layout/cycle8"/>
    <dgm:cxn modelId="{FED2F387-DF4D-3D44-AACB-54EA086C316B}" type="presParOf" srcId="{8E27B47C-135E-4841-A1F1-1868EABBAD8E}" destId="{8FCF574E-9118-41E8-9812-CECCE1011A48}" srcOrd="2" destOrd="0" presId="urn:microsoft.com/office/officeart/2005/8/layout/cycle8"/>
    <dgm:cxn modelId="{A2BF5AA2-B87A-1B4E-8DC5-07DEE36E16C9}" type="presParOf" srcId="{8E27B47C-135E-4841-A1F1-1868EABBAD8E}" destId="{3060AE12-10CC-472A-8EA2-8BEB3A5DB0A8}" srcOrd="3" destOrd="0" presId="urn:microsoft.com/office/officeart/2005/8/layout/cycle8"/>
    <dgm:cxn modelId="{2AA394DF-7FB3-3645-B3FB-EE031BA70A62}" type="presParOf" srcId="{8E27B47C-135E-4841-A1F1-1868EABBAD8E}" destId="{EE3EDD50-9796-4387-A98C-D44DD96E82D3}" srcOrd="4" destOrd="0" presId="urn:microsoft.com/office/officeart/2005/8/layout/cycle8"/>
    <dgm:cxn modelId="{80D70326-3AA2-C44C-A9D9-030A05B33326}" type="presParOf" srcId="{8E27B47C-135E-4841-A1F1-1868EABBAD8E}" destId="{4443E44E-32E2-48F6-8043-7A964F95C1B5}" srcOrd="5" destOrd="0" presId="urn:microsoft.com/office/officeart/2005/8/layout/cycle8"/>
    <dgm:cxn modelId="{056CC5A7-6AB3-4146-BDE2-7BFA52AD1BFA}" type="presParOf" srcId="{8E27B47C-135E-4841-A1F1-1868EABBAD8E}" destId="{00E48F1A-FECC-4BC0-8549-3D0D722CD614}" srcOrd="6" destOrd="0" presId="urn:microsoft.com/office/officeart/2005/8/layout/cycle8"/>
    <dgm:cxn modelId="{5FFB570B-5D3F-024D-9D9B-64EC4612F1B4}" type="presParOf" srcId="{8E27B47C-135E-4841-A1F1-1868EABBAD8E}" destId="{E2901142-D2E9-4BEA-AE86-FB48FEF20C67}" srcOrd="7" destOrd="0" presId="urn:microsoft.com/office/officeart/2005/8/layout/cycle8"/>
    <dgm:cxn modelId="{2157D5CB-CCA0-434F-9B45-99E78126D810}" type="presParOf" srcId="{8E27B47C-135E-4841-A1F1-1868EABBAD8E}" destId="{45B0B261-0838-499E-912F-D02AA76F1A0E}" srcOrd="8" destOrd="0" presId="urn:microsoft.com/office/officeart/2005/8/layout/cycle8"/>
    <dgm:cxn modelId="{481AD034-65F3-1E44-B4ED-F61171E1FABD}" type="presParOf" srcId="{8E27B47C-135E-4841-A1F1-1868EABBAD8E}" destId="{585736D8-951F-4BD2-9F32-55930FF8A662}" srcOrd="9" destOrd="0" presId="urn:microsoft.com/office/officeart/2005/8/layout/cycle8"/>
    <dgm:cxn modelId="{21447F82-DDE8-9348-B46C-570E4EABFEE7}" type="presParOf" srcId="{8E27B47C-135E-4841-A1F1-1868EABBAD8E}" destId="{643F4283-D55D-4E93-937C-192354C238E5}" srcOrd="10" destOrd="0" presId="urn:microsoft.com/office/officeart/2005/8/layout/cycle8"/>
    <dgm:cxn modelId="{B40DA41B-2290-7D40-AA5D-BFED6288FC2F}" type="presParOf" srcId="{8E27B47C-135E-4841-A1F1-1868EABBAD8E}" destId="{2471FD35-F702-482C-91BC-063707E6EFD8}" srcOrd="11" destOrd="0" presId="urn:microsoft.com/office/officeart/2005/8/layout/cycle8"/>
    <dgm:cxn modelId="{53B5F5E2-0D51-C447-8A6F-7476CB8A1F86}" type="presParOf" srcId="{8E27B47C-135E-4841-A1F1-1868EABBAD8E}" destId="{3DEFC297-BF37-4939-BB0D-9DF545AC8BFF}" srcOrd="12" destOrd="0" presId="urn:microsoft.com/office/officeart/2005/8/layout/cycle8"/>
    <dgm:cxn modelId="{4862CD90-D9B3-0846-A9B5-7B26880EF69C}" type="presParOf" srcId="{8E27B47C-135E-4841-A1F1-1868EABBAD8E}" destId="{4713C6B7-06E5-41AF-AD6A-743C6504EDD3}" srcOrd="13" destOrd="0" presId="urn:microsoft.com/office/officeart/2005/8/layout/cycle8"/>
    <dgm:cxn modelId="{A8DC07F5-EE3B-4547-9183-C92DCFA9FCBF}" type="presParOf" srcId="{8E27B47C-135E-4841-A1F1-1868EABBAD8E}" destId="{592B14E0-2244-4C4A-8311-82CF55A8A3A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B8CE7-F900-40CE-B462-CABD27D56D63}">
      <dsp:nvSpPr>
        <dsp:cNvPr id="0" name=""/>
        <dsp:cNvSpPr/>
      </dsp:nvSpPr>
      <dsp:spPr>
        <a:xfrm>
          <a:off x="1501076" y="-65822"/>
          <a:ext cx="3367448" cy="336744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Focus Group Interview &amp;  Feedback from Advisory Group</a:t>
          </a:r>
        </a:p>
      </dsp:txBody>
      <dsp:txXfrm>
        <a:off x="3275801" y="647755"/>
        <a:ext cx="1202660" cy="1002216"/>
      </dsp:txXfrm>
    </dsp:sp>
    <dsp:sp modelId="{EE3EDD50-9796-4387-A98C-D44DD96E82D3}">
      <dsp:nvSpPr>
        <dsp:cNvPr id="0" name=""/>
        <dsp:cNvSpPr/>
      </dsp:nvSpPr>
      <dsp:spPr>
        <a:xfrm>
          <a:off x="1443759" y="33570"/>
          <a:ext cx="3367448" cy="3367448"/>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Individual Interviews with Provosts</a:t>
          </a:r>
        </a:p>
      </dsp:txBody>
      <dsp:txXfrm>
        <a:off x="2245532" y="2218403"/>
        <a:ext cx="1803990" cy="881950"/>
      </dsp:txXfrm>
    </dsp:sp>
    <dsp:sp modelId="{45B0B261-0838-499E-912F-D02AA76F1A0E}">
      <dsp:nvSpPr>
        <dsp:cNvPr id="0" name=""/>
        <dsp:cNvSpPr/>
      </dsp:nvSpPr>
      <dsp:spPr>
        <a:xfrm>
          <a:off x="1303675" y="-87905"/>
          <a:ext cx="3532981" cy="3411614"/>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Selected Literature</a:t>
          </a:r>
        </a:p>
      </dsp:txBody>
      <dsp:txXfrm>
        <a:off x="1712912" y="635031"/>
        <a:ext cx="1261779" cy="1015361"/>
      </dsp:txXfrm>
    </dsp:sp>
    <dsp:sp modelId="{3DEFC297-BF37-4939-BB0D-9DF545AC8BFF}">
      <dsp:nvSpPr>
        <dsp:cNvPr id="0" name=""/>
        <dsp:cNvSpPr/>
      </dsp:nvSpPr>
      <dsp:spPr>
        <a:xfrm>
          <a:off x="1288271" y="-278857"/>
          <a:ext cx="3784370" cy="378437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13C6B7-06E5-41AF-AD6A-743C6504EDD3}">
      <dsp:nvSpPr>
        <dsp:cNvPr id="0" name=""/>
        <dsp:cNvSpPr/>
      </dsp:nvSpPr>
      <dsp:spPr>
        <a:xfrm>
          <a:off x="1230724" y="-179640"/>
          <a:ext cx="3784370" cy="378437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2B14E0-2244-4C4A-8311-82CF55A8A3AE}">
      <dsp:nvSpPr>
        <dsp:cNvPr id="0" name=""/>
        <dsp:cNvSpPr/>
      </dsp:nvSpPr>
      <dsp:spPr>
        <a:xfrm>
          <a:off x="1171593" y="-279267"/>
          <a:ext cx="3784370" cy="378437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2/16/2018</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425A2FED-D181-B140-88CD-24EDDA56626D}" type="datetimeFigureOut">
              <a:rPr lang="en-US" smtClean="0"/>
              <a:t>2/16/2018</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8476"/>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6"/>
            <a:ext cx="3041968" cy="467450"/>
          </a:xfrm>
          <a:prstGeom prst="rect">
            <a:avLst/>
          </a:prstGeom>
        </p:spPr>
        <p:txBody>
          <a:bodyPr vert="horz" lIns="93287" tIns="46644" rIns="93287" bIns="46644" rtlCol="0" anchor="b"/>
          <a:lstStyle>
            <a:lvl1pPr algn="r">
              <a:defRPr sz="1200"/>
            </a:lvl1pPr>
          </a:lstStyle>
          <a:p>
            <a:fld id="{A035E6FC-CCC7-F34C-83D9-78C7523946F2}"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hronicle.com/specialreport/The-2017-Trends-Report/95"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chronicle.com/article/Information-Literacy/239264?cid=cp95"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timeshighereducation.com/news/spiked-nine-out-10-uk-universities-restrict-free-speech" TargetMode="External"/><Relationship Id="rId3" Type="http://schemas.openxmlformats.org/officeDocument/2006/relationships/hyperlink" Target="https://www.timeshighereducation.com/features/six-significant-challenges-technology-higher-education-2017" TargetMode="External"/><Relationship Id="rId7" Type="http://schemas.openxmlformats.org/officeDocument/2006/relationships/hyperlink" Target="https://www.timeshighereducation.com/news/dont-be-angst-ridden-over-brexit-divide-communities-v-c"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timeshighereducation.com/news/fact-check-are-englands-universities-swimming-cash" TargetMode="External"/><Relationship Id="rId5" Type="http://schemas.openxmlformats.org/officeDocument/2006/relationships/hyperlink" Target="https://www.timeshighereducation.com/news/campus-culture-wars-over-anti-right-bias-threaten-to-spread" TargetMode="External"/><Relationship Id="rId4" Type="http://schemas.openxmlformats.org/officeDocument/2006/relationships/hyperlink" Target="http://cdn.nmc.org/media/2017-nmc-horizon-report-he-EN.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a:t>
            </a:fld>
            <a:endParaRPr lang="en-US"/>
          </a:p>
        </p:txBody>
      </p:sp>
    </p:spTree>
    <p:extLst>
      <p:ext uri="{BB962C8B-B14F-4D97-AF65-F5344CB8AC3E}">
        <p14:creationId xmlns:p14="http://schemas.microsoft.com/office/powerpoint/2010/main" val="96459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9475" y="398463"/>
            <a:ext cx="5391150" cy="3032125"/>
          </a:xfrm>
        </p:spPr>
      </p:sp>
      <p:sp>
        <p:nvSpPr>
          <p:cNvPr id="3" name="Notes Placeholder 2"/>
          <p:cNvSpPr>
            <a:spLocks noGrp="1"/>
          </p:cNvSpPr>
          <p:nvPr>
            <p:ph type="body" idx="1"/>
          </p:nvPr>
        </p:nvSpPr>
        <p:spPr>
          <a:xfrm>
            <a:off x="313833" y="3725839"/>
            <a:ext cx="6525581" cy="5420556"/>
          </a:xfrm>
        </p:spPr>
        <p:txBody>
          <a:bodyPr/>
          <a:lstStyle/>
          <a:p>
            <a:pPr defTabSz="932871">
              <a:defRPr/>
            </a:pPr>
            <a:r>
              <a:rPr lang="en-US" sz="1400">
                <a:latin typeface="Arial" panose="020B0604020202020204" pitchFamily="34" charset="0"/>
                <a:cs typeface="Arial" panose="020B0604020202020204" pitchFamily="34" charset="0"/>
              </a:rPr>
              <a:t>Here’s a word cloud of the themes by frequency of documents they were present in. The larger the word, the more documents that included the theme. </a:t>
            </a:r>
          </a:p>
          <a:p>
            <a:pPr defTabSz="932871">
              <a:defRPr/>
            </a:pPr>
            <a:endParaRPr lang="en-US" sz="1400">
              <a:latin typeface="Arial" panose="020B0604020202020204" pitchFamily="34" charset="0"/>
              <a:cs typeface="Arial" panose="020B0604020202020204" pitchFamily="34" charset="0"/>
            </a:endParaRPr>
          </a:p>
          <a:p>
            <a:pPr defTabSz="932871">
              <a:defRPr/>
            </a:pPr>
            <a:r>
              <a:rPr lang="en-US" sz="1400">
                <a:latin typeface="Arial" panose="020B0604020202020204" pitchFamily="34" charset="0"/>
                <a:cs typeface="Arial" panose="020B0604020202020204" pitchFamily="34" charset="0"/>
              </a:rPr>
              <a:t>To reiterate:</a:t>
            </a:r>
          </a:p>
          <a:p>
            <a:pPr marL="291522" indent="-291522" defTabSz="932871">
              <a:buFont typeface="Arial" charset="0"/>
              <a:buChar char="•"/>
              <a:defRPr/>
            </a:pPr>
            <a:r>
              <a:rPr lang="en-US" sz="1400">
                <a:latin typeface="Arial" panose="020B0604020202020204" pitchFamily="34" charset="0"/>
                <a:cs typeface="Arial" panose="020B0604020202020204" pitchFamily="34" charset="0"/>
              </a:rPr>
              <a:t>The selection criteria for LIS and higher education documents reviewed are: 1) indexed by LIS and/or higher education databases or identified by the project team or ACRL (e.g., ACRL </a:t>
            </a:r>
            <a:r>
              <a:rPr lang="en-US" sz="1400" i="1">
                <a:latin typeface="Arial" panose="020B0604020202020204" pitchFamily="34" charset="0"/>
                <a:cs typeface="Arial" panose="020B0604020202020204" pitchFamily="34" charset="0"/>
              </a:rPr>
              <a:t>Assessment in Action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AiA</a:t>
            </a:r>
            <a:r>
              <a:rPr lang="en-US" sz="1400">
                <a:latin typeface="Arial" panose="020B0604020202020204" pitchFamily="34" charset="0"/>
                <a:cs typeface="Arial" panose="020B0604020202020204" pitchFamily="34" charset="0"/>
              </a:rPr>
              <a:t>)</a:t>
            </a:r>
            <a:r>
              <a:rPr lang="en-US" sz="1400" i="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studies, </a:t>
            </a:r>
            <a:r>
              <a:rPr lang="en-US" sz="1400" err="1">
                <a:latin typeface="Arial" panose="020B0604020202020204" pitchFamily="34" charset="0"/>
                <a:cs typeface="Arial" panose="020B0604020202020204" pitchFamily="34" charset="0"/>
              </a:rPr>
              <a:t>Ithaka</a:t>
            </a:r>
            <a:r>
              <a:rPr lang="en-US" sz="1400">
                <a:latin typeface="Arial" panose="020B0604020202020204" pitchFamily="34" charset="0"/>
                <a:cs typeface="Arial" panose="020B0604020202020204" pitchFamily="34" charset="0"/>
              </a:rPr>
              <a:t> S+R surveys, see </a:t>
            </a:r>
            <a:r>
              <a:rPr lang="en-US" sz="1400" i="1">
                <a:latin typeface="Arial" panose="020B0604020202020204" pitchFamily="34" charset="0"/>
                <a:cs typeface="Arial" panose="020B0604020202020204" pitchFamily="34" charset="0"/>
              </a:rPr>
              <a:t>Relevant ACRL Documents</a:t>
            </a:r>
            <a:r>
              <a:rPr lang="en-US" sz="1400">
                <a:latin typeface="Arial" panose="020B0604020202020204" pitchFamily="34" charset="0"/>
                <a:cs typeface="Arial" panose="020B0604020202020204" pitchFamily="34" charset="0"/>
              </a:rPr>
              <a:t> section), 2) published between 2010-2016, 3) contained themes identified in the 2010 </a:t>
            </a:r>
            <a:r>
              <a:rPr lang="en-US" sz="1400" i="1">
                <a:latin typeface="Arial" panose="020B0604020202020204" pitchFamily="34" charset="0"/>
                <a:cs typeface="Arial" panose="020B0604020202020204" pitchFamily="34" charset="0"/>
              </a:rPr>
              <a:t>VAL Report</a:t>
            </a:r>
            <a:r>
              <a:rPr lang="en-US" sz="1400">
                <a:latin typeface="Arial" panose="020B0604020202020204" pitchFamily="34" charset="0"/>
                <a:cs typeface="Arial" panose="020B0604020202020204" pitchFamily="34" charset="0"/>
              </a:rPr>
              <a:t>, and 4) published in the US, except for studies outside the US deemed relevant by the project team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Selected higher education databases were: </a:t>
            </a:r>
          </a:p>
          <a:p>
            <a:pPr marL="174913" indent="-174913">
              <a:buFont typeface="Arial" charset="0"/>
              <a:buChar char="•"/>
            </a:pPr>
            <a:r>
              <a:rPr lang="en-US" sz="1400">
                <a:latin typeface="Arial" panose="020B0604020202020204" pitchFamily="34" charset="0"/>
                <a:cs typeface="Arial" panose="020B0604020202020204" pitchFamily="34" charset="0"/>
              </a:rPr>
              <a:t>Academic Search Premier</a:t>
            </a:r>
          </a:p>
          <a:p>
            <a:pPr marL="174913" indent="-174913">
              <a:buFont typeface="Arial" charset="0"/>
              <a:buChar char="•"/>
            </a:pPr>
            <a:r>
              <a:rPr lang="en-US" sz="1400">
                <a:latin typeface="Arial" panose="020B0604020202020204" pitchFamily="34" charset="0"/>
                <a:cs typeface="Arial" panose="020B0604020202020204" pitchFamily="34" charset="0"/>
              </a:rPr>
              <a:t>Education Resources Information Center (ERIC)</a:t>
            </a:r>
          </a:p>
          <a:p>
            <a:pPr marL="174913" indent="-174913">
              <a:buFont typeface="Arial" charset="0"/>
              <a:buChar char="•"/>
            </a:pPr>
            <a:r>
              <a:rPr lang="en-US" sz="1400">
                <a:latin typeface="Arial" panose="020B0604020202020204" pitchFamily="34" charset="0"/>
                <a:cs typeface="Arial" panose="020B0604020202020204" pitchFamily="34" charset="0"/>
              </a:rPr>
              <a:t>ProQuest Education Journals, and Teacher Reference Center</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Selected LIS databases were: </a:t>
            </a:r>
          </a:p>
          <a:p>
            <a:pPr marL="174913" indent="-174913">
              <a:buFont typeface="Arial" charset="0"/>
              <a:buChar char="•"/>
            </a:pPr>
            <a:r>
              <a:rPr lang="en-US" sz="1400">
                <a:latin typeface="Arial" panose="020B0604020202020204" pitchFamily="34" charset="0"/>
                <a:cs typeface="Arial" panose="020B0604020202020204" pitchFamily="34" charset="0"/>
              </a:rPr>
              <a:t>Library and Information Science Abstracts (LISA) </a:t>
            </a:r>
          </a:p>
          <a:p>
            <a:pPr marL="174913" indent="-174913">
              <a:buFont typeface="Arial" charset="0"/>
              <a:buChar char="•"/>
            </a:pPr>
            <a:r>
              <a:rPr lang="en-US" sz="1400">
                <a:latin typeface="Arial" panose="020B0604020202020204" pitchFamily="34" charset="0"/>
                <a:cs typeface="Arial" panose="020B0604020202020204" pitchFamily="34" charset="0"/>
              </a:rPr>
              <a:t>Library Literature &amp; Information Science Full Text (H.W. Wilson)</a:t>
            </a:r>
          </a:p>
          <a:p>
            <a:pPr marL="174913" indent="-174913">
              <a:buFont typeface="Arial" charset="0"/>
              <a:buChar char="•"/>
            </a:pPr>
            <a:r>
              <a:rPr lang="en-US" sz="1400">
                <a:latin typeface="Arial" panose="020B0604020202020204" pitchFamily="34" charset="0"/>
                <a:cs typeface="Arial" panose="020B0604020202020204" pitchFamily="34" charset="0"/>
              </a:rPr>
              <a:t>Library, Information Science &amp; Technology Abstracts (LISTA)</a:t>
            </a:r>
          </a:p>
          <a:p>
            <a:pPr marL="174913" indent="-174913">
              <a:buFont typeface="Arial" charset="0"/>
              <a:buChar char="•"/>
            </a:pPr>
            <a:endParaRPr lang="en-US" sz="1400">
              <a:latin typeface="Arial" panose="020B0604020202020204" pitchFamily="34" charset="0"/>
              <a:cs typeface="Arial" panose="020B0604020202020204" pitchFamily="34" charset="0"/>
            </a:endParaRPr>
          </a:p>
          <a:p>
            <a:pPr marL="174913" indent="-174913" defTabSz="932871">
              <a:defRPr/>
            </a:pPr>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10</a:t>
            </a:fld>
            <a:endParaRPr lang="en-US"/>
          </a:p>
        </p:txBody>
      </p:sp>
    </p:spTree>
    <p:extLst>
      <p:ext uri="{BB962C8B-B14F-4D97-AF65-F5344CB8AC3E}">
        <p14:creationId xmlns:p14="http://schemas.microsoft.com/office/powerpoint/2010/main" val="174561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533400"/>
            <a:ext cx="5324475" cy="2995613"/>
          </a:xfrm>
        </p:spPr>
      </p:sp>
      <p:sp>
        <p:nvSpPr>
          <p:cNvPr id="3" name="Notes Placeholder 2"/>
          <p:cNvSpPr>
            <a:spLocks noGrp="1"/>
          </p:cNvSpPr>
          <p:nvPr>
            <p:ph type="body" idx="1"/>
          </p:nvPr>
        </p:nvSpPr>
        <p:spPr>
          <a:xfrm>
            <a:off x="175498" y="3835021"/>
            <a:ext cx="6613772" cy="4119265"/>
          </a:xfrm>
        </p:spPr>
        <p:txBody>
          <a:bodyPr/>
          <a:lstStyle/>
          <a:p>
            <a:pPr marL="174913" indent="-174913" defTabSz="932871">
              <a:defRPr/>
            </a:pPr>
            <a:r>
              <a:rPr lang="en-US" sz="1400">
                <a:latin typeface="Arial" panose="020B0604020202020204" pitchFamily="34" charset="0"/>
                <a:cs typeface="Arial" panose="020B0604020202020204" pitchFamily="34" charset="0"/>
              </a:rPr>
              <a:t>Here are is the figure visualized in another way. </a:t>
            </a:r>
          </a:p>
          <a:p>
            <a:pPr marL="174913" indent="-174913" defTabSz="932871">
              <a:defRPr/>
            </a:pPr>
            <a:endParaRPr lang="en-US" sz="1400">
              <a:latin typeface="Arial" panose="020B0604020202020204" pitchFamily="34" charset="0"/>
              <a:cs typeface="Arial" panose="020B0604020202020204" pitchFamily="34" charset="0"/>
            </a:endParaRPr>
          </a:p>
          <a:p>
            <a:pPr marL="174913" indent="-174913" defTabSz="932871">
              <a:defRPr/>
            </a:pPr>
            <a:r>
              <a:rPr lang="en-US" sz="1400">
                <a:latin typeface="Arial" panose="020B0604020202020204" pitchFamily="34" charset="0"/>
                <a:cs typeface="Arial" panose="020B0604020202020204" pitchFamily="34" charset="0"/>
              </a:rPr>
              <a:t>Themes most discussed in the selected documents are: </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Service (n=377, 70%)</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Collaboration (n=321, 60%)</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Learning in college (n=308, 58%)</a:t>
            </a:r>
          </a:p>
          <a:p>
            <a:pPr marL="174913" indent="-174913" defTabSz="932871">
              <a:defRPr/>
            </a:pPr>
            <a:endParaRPr lang="en-US" sz="1400">
              <a:latin typeface="Arial" panose="020B0604020202020204" pitchFamily="34" charset="0"/>
              <a:cs typeface="Arial" panose="020B0604020202020204" pitchFamily="34" charset="0"/>
            </a:endParaRPr>
          </a:p>
          <a:p>
            <a:pPr marL="174913" indent="-174913" defTabSz="932871">
              <a:defRPr/>
            </a:pPr>
            <a:r>
              <a:rPr lang="en-US" sz="1400">
                <a:latin typeface="Arial" panose="020B0604020202020204" pitchFamily="34" charset="0"/>
                <a:cs typeface="Arial" panose="020B0604020202020204" pitchFamily="34" charset="0"/>
              </a:rPr>
              <a:t>Those least discussed are: </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Provision of technology (n=88, 16%)</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Inclusivity/diversity (n=67, 13%)</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Accreditation (n=41, 8%)</a:t>
            </a:r>
          </a:p>
          <a:p>
            <a:pPr marL="174913" indent="-174913" defTabSz="932871">
              <a:defRPr/>
            </a:pPr>
            <a:endParaRPr lang="en-US" sz="1400">
              <a:latin typeface="Arial" panose="020B0604020202020204" pitchFamily="34" charset="0"/>
              <a:cs typeface="Arial" panose="020B0604020202020204" pitchFamily="34" charset="0"/>
            </a:endParaRPr>
          </a:p>
          <a:p>
            <a:pPr marL="174913" indent="-174913" defTabSz="932871">
              <a:defRPr/>
            </a:pPr>
            <a:endParaRPr lang="en-US" sz="1400">
              <a:latin typeface="Arial" panose="020B0604020202020204" pitchFamily="34" charset="0"/>
              <a:cs typeface="Arial" panose="020B0604020202020204" pitchFamily="34" charset="0"/>
            </a:endParaRPr>
          </a:p>
          <a:p>
            <a:pPr marL="174913" indent="-174913">
              <a:buFont typeface="Arial" charset="0"/>
              <a:buChar char="•"/>
            </a:pPr>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11</a:t>
            </a:fld>
            <a:endParaRPr lang="en-US"/>
          </a:p>
        </p:txBody>
      </p:sp>
    </p:spTree>
    <p:extLst>
      <p:ext uri="{BB962C8B-B14F-4D97-AF65-F5344CB8AC3E}">
        <p14:creationId xmlns:p14="http://schemas.microsoft.com/office/powerpoint/2010/main" val="13563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554038"/>
            <a:ext cx="5557837" cy="3125787"/>
          </a:xfrm>
        </p:spPr>
      </p:sp>
      <p:sp>
        <p:nvSpPr>
          <p:cNvPr id="3" name="Notes Placeholder 2"/>
          <p:cNvSpPr>
            <a:spLocks noGrp="1"/>
          </p:cNvSpPr>
          <p:nvPr>
            <p:ph type="body" idx="1"/>
          </p:nvPr>
        </p:nvSpPr>
        <p:spPr>
          <a:xfrm>
            <a:off x="292497" y="4117295"/>
            <a:ext cx="6466689" cy="4320879"/>
          </a:xfrm>
        </p:spPr>
        <p:txBody>
          <a:bodyPr/>
          <a:lstStyle/>
          <a:p>
            <a:pPr marL="174913" indent="-174913" defTabSz="932871">
              <a:buFont typeface="Arial" charset="0"/>
              <a:buChar char="•"/>
              <a:defRPr/>
            </a:pPr>
            <a:r>
              <a:rPr lang="en-US" sz="1400">
                <a:latin typeface="Arial" panose="020B0604020202020204" pitchFamily="34" charset="0"/>
                <a:cs typeface="Arial" panose="020B0604020202020204" pitchFamily="34" charset="0"/>
              </a:rPr>
              <a:t>Theoretical documents have more thematic codes than research documents– approximately 7% more codes. </a:t>
            </a:r>
          </a:p>
          <a:p>
            <a:pPr marL="641349" lvl="1" indent="-174913" defTabSz="932871">
              <a:buFont typeface="Arial" charset="0"/>
              <a:buChar char="•"/>
              <a:defRPr/>
            </a:pPr>
            <a:r>
              <a:rPr lang="en-US" sz="1400">
                <a:latin typeface="Arial" panose="020B0604020202020204" pitchFamily="34" charset="0"/>
                <a:cs typeface="Arial" panose="020B0604020202020204" pitchFamily="34" charset="0"/>
              </a:rPr>
              <a:t>A likely explanation for this observation is that theoretical documents include genres such as literature reviews and lists, whereas research documents empirically ground a phenomenon or phenomena observed among one or two themes</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The largest difference between proportion of times a code was applied between theoretical and research documents is Institutional planning discussed 28% more in theoretical documents than in research documents</a:t>
            </a:r>
          </a:p>
          <a:p>
            <a:pPr marL="641349" lvl="1" indent="-174913" defTabSz="932871">
              <a:buFont typeface="Arial" charset="0"/>
              <a:buChar char="•"/>
              <a:defRPr/>
            </a:pPr>
            <a:r>
              <a:rPr lang="en-US" sz="1400">
                <a:latin typeface="Arial" panose="020B0604020202020204" pitchFamily="34" charset="0"/>
                <a:cs typeface="Arial" panose="020B0604020202020204" pitchFamily="34" charset="0"/>
              </a:rPr>
              <a:t>This finding suggests that institutional planning, or assessment, is more often discussed in the context of what libraries should be focusing on, rather than what libraries actually focus on when demonstrating their value</a:t>
            </a:r>
          </a:p>
        </p:txBody>
      </p:sp>
      <p:sp>
        <p:nvSpPr>
          <p:cNvPr id="4" name="Slide Number Placeholder 3"/>
          <p:cNvSpPr>
            <a:spLocks noGrp="1"/>
          </p:cNvSpPr>
          <p:nvPr>
            <p:ph type="sldNum" sz="quarter" idx="10"/>
          </p:nvPr>
        </p:nvSpPr>
        <p:spPr/>
        <p:txBody>
          <a:bodyPr/>
          <a:lstStyle/>
          <a:p>
            <a:fld id="{78393017-9BFC-405D-BCDD-0003CF6922FF}" type="slidenum">
              <a:rPr lang="en-US" smtClean="0"/>
              <a:pPr/>
              <a:t>12</a:t>
            </a:fld>
            <a:endParaRPr lang="en-US"/>
          </a:p>
        </p:txBody>
      </p:sp>
    </p:spTree>
    <p:extLst>
      <p:ext uri="{BB962C8B-B14F-4D97-AF65-F5344CB8AC3E}">
        <p14:creationId xmlns:p14="http://schemas.microsoft.com/office/powerpoint/2010/main" val="979692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309563"/>
            <a:ext cx="4857750" cy="2732087"/>
          </a:xfrm>
        </p:spPr>
      </p:sp>
      <p:sp>
        <p:nvSpPr>
          <p:cNvPr id="3" name="Notes Placeholder 2"/>
          <p:cNvSpPr>
            <a:spLocks noGrp="1"/>
          </p:cNvSpPr>
          <p:nvPr>
            <p:ph type="body" idx="1"/>
          </p:nvPr>
        </p:nvSpPr>
        <p:spPr>
          <a:xfrm>
            <a:off x="147332" y="3180682"/>
            <a:ext cx="6586209" cy="6028017"/>
          </a:xfrm>
        </p:spPr>
        <p:txBody>
          <a:bodyPr/>
          <a:lstStyle/>
          <a:p>
            <a:pPr marL="174913" indent="-174913" defTabSz="932871">
              <a:buFont typeface="Arial" charset="0"/>
              <a:buChar char="•"/>
              <a:defRPr/>
            </a:pPr>
            <a:r>
              <a:rPr lang="en-US">
                <a:latin typeface="Arial" panose="020B0604020202020204" pitchFamily="34" charset="0"/>
                <a:cs typeface="Arial" panose="020B0604020202020204" pitchFamily="34" charset="0"/>
              </a:rPr>
              <a:t>The team compared the differences in proportion of themes discussed in documents from the higher education literature versus the LIS literature. </a:t>
            </a:r>
          </a:p>
          <a:p>
            <a:pPr marL="641349" lvl="1" indent="-174913" defTabSz="932871">
              <a:buFont typeface="Arial" charset="0"/>
              <a:buChar char="•"/>
              <a:defRPr/>
            </a:pPr>
            <a:r>
              <a:rPr lang="en-US">
                <a:latin typeface="Arial" panose="020B0604020202020204" pitchFamily="34" charset="0"/>
                <a:cs typeface="Arial" panose="020B0604020202020204" pitchFamily="34" charset="0"/>
              </a:rPr>
              <a:t>Search terms used for the database searches included the word “Library” and its derivatives. </a:t>
            </a:r>
          </a:p>
          <a:p>
            <a:pPr marL="641349" lvl="1" indent="-174913" defTabSz="932871">
              <a:buFont typeface="Arial" charset="0"/>
              <a:buChar char="•"/>
              <a:defRPr/>
            </a:pPr>
            <a:r>
              <a:rPr lang="en-US">
                <a:latin typeface="Arial" panose="020B0604020202020204" pitchFamily="34" charset="0"/>
                <a:cs typeface="Arial" panose="020B0604020202020204" pitchFamily="34" charset="0"/>
              </a:rPr>
              <a:t>For this reason, this comparison is only able to inform of differences in the proportion of themes between what is being said about student learning outcomes </a:t>
            </a:r>
            <a:r>
              <a:rPr lang="en-US" b="1">
                <a:latin typeface="Arial" panose="020B0604020202020204" pitchFamily="34" charset="0"/>
                <a:cs typeface="Arial" panose="020B0604020202020204" pitchFamily="34" charset="0"/>
              </a:rPr>
              <a:t>as related to libraries within the higher education literature versus the LIS literature, not student learning outcomes in general. </a:t>
            </a:r>
          </a:p>
          <a:p>
            <a:pPr marL="1107784" lvl="2" indent="-174913" defTabSz="932871">
              <a:buFont typeface="Arial" charset="0"/>
              <a:buChar char="•"/>
              <a:defRPr/>
            </a:pPr>
            <a:r>
              <a:rPr lang="en-US" b="0">
                <a:latin typeface="Arial" panose="020B0604020202020204" pitchFamily="34" charset="0"/>
                <a:cs typeface="Arial" panose="020B0604020202020204" pitchFamily="34" charset="0"/>
              </a:rPr>
              <a:t>We are going to conduct</a:t>
            </a:r>
            <a:r>
              <a:rPr lang="en-US" b="0" baseline="0">
                <a:latin typeface="Arial" panose="020B0604020202020204" pitchFamily="34" charset="0"/>
                <a:cs typeface="Arial" panose="020B0604020202020204" pitchFamily="34" charset="0"/>
              </a:rPr>
              <a:t> a search more broadly to identify trends in higher education related to outcomes that advance the mission and goals of the university, including student outcomes</a:t>
            </a:r>
          </a:p>
          <a:p>
            <a:pPr marL="1574220" lvl="3" indent="-174913" defTabSz="932871">
              <a:buFont typeface="Arial" charset="0"/>
              <a:buChar char="•"/>
              <a:defRPr/>
            </a:pPr>
            <a:r>
              <a:rPr lang="en-US" b="0" baseline="0">
                <a:latin typeface="Arial" panose="020B0604020202020204" pitchFamily="34" charset="0"/>
                <a:cs typeface="Arial" panose="020B0604020202020204" pitchFamily="34" charset="0"/>
              </a:rPr>
              <a:t>Results of this literature review will be contained in the final version of the report</a:t>
            </a:r>
            <a:endParaRPr lang="en-US" b="0">
              <a:latin typeface="Arial" panose="020B0604020202020204" pitchFamily="34" charset="0"/>
              <a:cs typeface="Arial" panose="020B0604020202020204" pitchFamily="34" charset="0"/>
            </a:endParaRPr>
          </a:p>
          <a:p>
            <a:pPr marL="174913" indent="-174913" defTabSz="932871">
              <a:buFont typeface="Arial" charset="0"/>
              <a:buChar char="•"/>
              <a:defRPr/>
            </a:pPr>
            <a:r>
              <a:rPr lang="en-US">
                <a:latin typeface="Arial" panose="020B0604020202020204" pitchFamily="34" charset="0"/>
                <a:cs typeface="Arial" panose="020B0604020202020204" pitchFamily="34" charset="0"/>
              </a:rPr>
              <a:t>Documents labeled as higher education literature were those retrieved from higher education databases that were not indexed by LIS databases and reports from </a:t>
            </a:r>
            <a:r>
              <a:rPr lang="en-US" err="1">
                <a:latin typeface="Arial" panose="020B0604020202020204" pitchFamily="34" charset="0"/>
                <a:cs typeface="Arial" panose="020B0604020202020204" pitchFamily="34" charset="0"/>
              </a:rPr>
              <a:t>Ithaka</a:t>
            </a:r>
            <a:r>
              <a:rPr lang="en-US">
                <a:latin typeface="Arial" panose="020B0604020202020204" pitchFamily="34" charset="0"/>
                <a:cs typeface="Arial" panose="020B0604020202020204" pitchFamily="34" charset="0"/>
              </a:rPr>
              <a:t> S+R. </a:t>
            </a:r>
            <a:r>
              <a:rPr lang="en-US" b="1">
                <a:latin typeface="Arial" panose="020B0604020202020204" pitchFamily="34" charset="0"/>
                <a:cs typeface="Arial" panose="020B0604020202020204" pitchFamily="34" charset="0"/>
              </a:rPr>
              <a:t>Therefore</a:t>
            </a:r>
            <a:r>
              <a:rPr lang="en-US" b="1" baseline="0">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a total of 354 documents of the total 535 documents (66%) were reviewed when making this comparison given that the team retrieved documents for review that were not indexed by databases (e.g., </a:t>
            </a:r>
            <a:r>
              <a:rPr lang="en-US" b="1" err="1">
                <a:latin typeface="Arial" panose="020B0604020202020204" pitchFamily="34" charset="0"/>
                <a:cs typeface="Arial" panose="020B0604020202020204" pitchFamily="34" charset="0"/>
              </a:rPr>
              <a:t>AiA</a:t>
            </a:r>
            <a:r>
              <a:rPr lang="en-US" b="1">
                <a:latin typeface="Arial" panose="020B0604020202020204" pitchFamily="34" charset="0"/>
                <a:cs typeface="Arial" panose="020B0604020202020204" pitchFamily="34" charset="0"/>
              </a:rPr>
              <a:t> studies)</a:t>
            </a:r>
            <a:r>
              <a:rPr lang="en-US">
                <a:latin typeface="Arial" panose="020B0604020202020204" pitchFamily="34" charset="0"/>
                <a:cs typeface="Arial" panose="020B0604020202020204" pitchFamily="34" charset="0"/>
              </a:rPr>
              <a:t>.</a:t>
            </a:r>
            <a:r>
              <a:rPr lang="en-US">
                <a:effectLst/>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 There were:</a:t>
            </a:r>
          </a:p>
          <a:p>
            <a:pPr marL="641349" lvl="1" indent="-174913" defTabSz="932871">
              <a:buFont typeface="Arial" charset="0"/>
              <a:buChar char="•"/>
              <a:defRPr/>
            </a:pPr>
            <a:r>
              <a:rPr lang="en-US">
                <a:latin typeface="Arial" panose="020B0604020202020204" pitchFamily="34" charset="0"/>
                <a:cs typeface="Arial" panose="020B0604020202020204" pitchFamily="34" charset="0"/>
              </a:rPr>
              <a:t>n=18 documents designated as higher education literature (about 5% of the total documents)</a:t>
            </a:r>
          </a:p>
          <a:p>
            <a:pPr marL="641349" lvl="1" indent="-174913" defTabSz="932871">
              <a:buFont typeface="Arial" charset="0"/>
              <a:buChar char="•"/>
              <a:defRPr/>
            </a:pPr>
            <a:r>
              <a:rPr lang="en-US">
                <a:latin typeface="Arial" panose="020B0604020202020204" pitchFamily="34" charset="0"/>
                <a:cs typeface="Arial" panose="020B0604020202020204" pitchFamily="34" charset="0"/>
              </a:rPr>
              <a:t>n=52 documents (15%) designated as both higher education and LIS literature since they were indexed by both databases</a:t>
            </a:r>
          </a:p>
          <a:p>
            <a:pPr marL="641349" lvl="1" indent="-174913" defTabSz="932871">
              <a:buFont typeface="Arial" charset="0"/>
              <a:buChar char="•"/>
              <a:defRPr/>
            </a:pPr>
            <a:r>
              <a:rPr lang="en-US">
                <a:latin typeface="Arial" panose="020B0604020202020204" pitchFamily="34" charset="0"/>
                <a:cs typeface="Arial" panose="020B0604020202020204" pitchFamily="34" charset="0"/>
              </a:rPr>
              <a:t>n=284</a:t>
            </a:r>
            <a:r>
              <a:rPr lang="en-US" baseline="0">
                <a:latin typeface="Arial" panose="020B0604020202020204" pitchFamily="34" charset="0"/>
                <a:cs typeface="Arial" panose="020B0604020202020204" pitchFamily="34" charset="0"/>
              </a:rPr>
              <a:t> documents (</a:t>
            </a:r>
            <a:r>
              <a:rPr lang="en-US">
                <a:latin typeface="Arial" panose="020B0604020202020204" pitchFamily="34" charset="0"/>
                <a:cs typeface="Arial" panose="020B0604020202020204" pitchFamily="34" charset="0"/>
              </a:rPr>
              <a:t>80%) were from LIS literature. </a:t>
            </a:r>
          </a:p>
          <a:p>
            <a:pPr marL="174913" indent="-174913" defTabSz="932871">
              <a:buFont typeface="Arial" charset="0"/>
              <a:buChar char="•"/>
              <a:defRPr/>
            </a:pPr>
            <a:r>
              <a:rPr lang="en-US">
                <a:latin typeface="Arial" panose="020B0604020202020204" pitchFamily="34" charset="0"/>
                <a:cs typeface="Arial" panose="020B0604020202020204" pitchFamily="34" charset="0"/>
              </a:rPr>
              <a:t>This figure illustrates the percent difference between thematic code by whether a document is from the higher education literature, LIS literature, or higher education and LIS literature. </a:t>
            </a:r>
          </a:p>
          <a:p>
            <a:pPr marL="174913" indent="-174913" defTabSz="932871">
              <a:buFont typeface="Arial" charset="0"/>
              <a:buChar char="•"/>
              <a:defRPr/>
            </a:pPr>
            <a:r>
              <a:rPr lang="en-US">
                <a:latin typeface="Arial" panose="020B0604020202020204" pitchFamily="34" charset="0"/>
                <a:cs typeface="Arial" panose="020B0604020202020204" pitchFamily="34" charset="0"/>
              </a:rPr>
              <a:t>Which themes</a:t>
            </a:r>
            <a:r>
              <a:rPr lang="en-US" baseline="0">
                <a:latin typeface="Arial" panose="020B0604020202020204" pitchFamily="34" charset="0"/>
                <a:cs typeface="Arial" panose="020B0604020202020204" pitchFamily="34" charset="0"/>
              </a:rPr>
              <a:t> vary most by the proportion of documents to which they are applied?</a:t>
            </a:r>
          </a:p>
          <a:p>
            <a:pPr marL="641349" lvl="1" indent="-174913" defTabSz="932871">
              <a:buFont typeface="Arial" charset="0"/>
              <a:buChar char="•"/>
              <a:defRPr/>
            </a:pPr>
            <a:r>
              <a:rPr lang="en-US">
                <a:latin typeface="Arial" panose="020B0604020202020204" pitchFamily="34" charset="0"/>
                <a:cs typeface="Arial" panose="020B0604020202020204" pitchFamily="34" charset="0"/>
              </a:rPr>
              <a:t>LIS literature and higher ed. and LIS literature combined discuss </a:t>
            </a:r>
            <a:r>
              <a:rPr lang="en-US" b="1">
                <a:latin typeface="Arial" panose="020B0604020202020204" pitchFamily="34" charset="0"/>
                <a:cs typeface="Arial" panose="020B0604020202020204" pitchFamily="34" charset="0"/>
              </a:rPr>
              <a:t>service </a:t>
            </a:r>
            <a:r>
              <a:rPr lang="en-US" b="0">
                <a:latin typeface="Arial" panose="020B0604020202020204" pitchFamily="34" charset="0"/>
                <a:cs typeface="Arial" panose="020B0604020202020204" pitchFamily="34" charset="0"/>
              </a:rPr>
              <a:t>more than higher education literature</a:t>
            </a:r>
          </a:p>
          <a:p>
            <a:pPr marL="641349" lvl="1" indent="-174913" defTabSz="932871">
              <a:buFont typeface="Arial" charset="0"/>
              <a:buChar char="•"/>
              <a:defRPr/>
            </a:pPr>
            <a:r>
              <a:rPr lang="en-US" b="0">
                <a:latin typeface="Arial" panose="020B0604020202020204" pitchFamily="34" charset="0"/>
                <a:cs typeface="Arial" panose="020B0604020202020204" pitchFamily="34" charset="0"/>
              </a:rPr>
              <a:t>LIS literature discusses </a:t>
            </a:r>
            <a:r>
              <a:rPr lang="en-US" b="1">
                <a:latin typeface="Arial" panose="020B0604020202020204" pitchFamily="34" charset="0"/>
                <a:cs typeface="Arial" panose="020B0604020202020204" pitchFamily="34" charset="0"/>
              </a:rPr>
              <a:t>service</a:t>
            </a:r>
            <a:r>
              <a:rPr lang="en-US" b="0">
                <a:latin typeface="Arial" panose="020B0604020202020204" pitchFamily="34" charset="0"/>
                <a:cs typeface="Arial" panose="020B0604020202020204" pitchFamily="34" charset="0"/>
              </a:rPr>
              <a:t> and </a:t>
            </a:r>
            <a:r>
              <a:rPr lang="en-US" b="1">
                <a:latin typeface="Arial" panose="020B0604020202020204" pitchFamily="34" charset="0"/>
                <a:cs typeface="Arial" panose="020B0604020202020204" pitchFamily="34" charset="0"/>
              </a:rPr>
              <a:t>success</a:t>
            </a:r>
            <a:r>
              <a:rPr lang="en-US" b="0">
                <a:latin typeface="Arial" panose="020B0604020202020204" pitchFamily="34" charset="0"/>
                <a:cs typeface="Arial" panose="020B0604020202020204" pitchFamily="34" charset="0"/>
              </a:rPr>
              <a:t> in college more than in higher education and LIS literature</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13</a:t>
            </a:fld>
            <a:endParaRPr lang="en-US"/>
          </a:p>
        </p:txBody>
      </p:sp>
    </p:spTree>
    <p:extLst>
      <p:ext uri="{BB962C8B-B14F-4D97-AF65-F5344CB8AC3E}">
        <p14:creationId xmlns:p14="http://schemas.microsoft.com/office/powerpoint/2010/main" val="714822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441325"/>
            <a:ext cx="5583238" cy="3140075"/>
          </a:xfrm>
        </p:spPr>
      </p:sp>
      <p:sp>
        <p:nvSpPr>
          <p:cNvPr id="3" name="Notes Placeholder 2"/>
          <p:cNvSpPr>
            <a:spLocks noGrp="1"/>
          </p:cNvSpPr>
          <p:nvPr>
            <p:ph type="body" idx="1"/>
          </p:nvPr>
        </p:nvSpPr>
        <p:spPr>
          <a:xfrm>
            <a:off x="447039" y="3889044"/>
            <a:ext cx="6230621" cy="4253642"/>
          </a:xfrm>
        </p:spPr>
        <p:txBody>
          <a:bodyPr/>
          <a:lstStyle/>
          <a:p>
            <a:r>
              <a:rPr lang="en-US" sz="1400" dirty="0">
                <a:latin typeface="Arial" panose="020B0604020202020204" pitchFamily="34" charset="0"/>
                <a:cs typeface="Arial" panose="020B0604020202020204" pitchFamily="34" charset="0"/>
              </a:rPr>
              <a:t>Image: http://bit.ly/2lSj7wz (https://www.flickr.com/photos/jamesclay/3509153661/) by James F Clay / CC BY-NC 2.0 </a:t>
            </a:r>
          </a:p>
          <a:p>
            <a:endParaRPr lang="en-US" sz="1400" dirty="0">
              <a:latin typeface="Arial" panose="020B0604020202020204" pitchFamily="34" charset="0"/>
              <a:cs typeface="Arial" panose="020B0604020202020204" pitchFamily="34" charset="0"/>
            </a:endParaRPr>
          </a:p>
          <a:p>
            <a:pPr marL="174913" indent="-174913">
              <a:buFont typeface="Arial" charset="0"/>
              <a:buChar char="•"/>
            </a:pPr>
            <a:r>
              <a:rPr lang="en-US" sz="1400" dirty="0">
                <a:latin typeface="Arial" panose="020B0604020202020204" pitchFamily="34" charset="0"/>
                <a:cs typeface="Arial" panose="020B0604020202020204" pitchFamily="34" charset="0"/>
              </a:rPr>
              <a:t>Next, we will examine which findings from the content analysis resonate with practicing librarians in higher education</a:t>
            </a:r>
          </a:p>
          <a:p>
            <a:pPr marL="174913" indent="-174913">
              <a:buFont typeface="Arial" charset="0"/>
              <a:buChar char="•"/>
            </a:pPr>
            <a:r>
              <a:rPr lang="en-US" sz="1400" dirty="0">
                <a:latin typeface="Arial" panose="020B0604020202020204" pitchFamily="34" charset="0"/>
                <a:cs typeface="Arial" panose="020B0604020202020204" pitchFamily="34" charset="0"/>
              </a:rPr>
              <a:t>Based on focus group interviews with 11 advisory group members; the other three were unable to meet and were sent focus group questions that they completed. The responses to these questions were included in analysis</a:t>
            </a:r>
          </a:p>
          <a:p>
            <a:pPr marL="174913" indent="-174913">
              <a:buFont typeface="Arial" charset="0"/>
              <a:buChar char="•"/>
            </a:pPr>
            <a:r>
              <a:rPr lang="en-US" sz="1400" dirty="0">
                <a:latin typeface="Arial" panose="020B0604020202020204" pitchFamily="34" charset="0"/>
                <a:cs typeface="Arial" panose="020B0604020202020204" pitchFamily="34" charset="0"/>
              </a:rPr>
              <a:t>Coded transcripts in </a:t>
            </a:r>
            <a:r>
              <a:rPr lang="en-US" sz="1400" dirty="0" err="1">
                <a:latin typeface="Arial" panose="020B0604020202020204" pitchFamily="34" charset="0"/>
                <a:cs typeface="Arial" panose="020B0604020202020204" pitchFamily="34" charset="0"/>
              </a:rPr>
              <a:t>Nvivo</a:t>
            </a:r>
            <a:r>
              <a:rPr lang="en-US" sz="1400" dirty="0">
                <a:latin typeface="Arial" panose="020B0604020202020204" pitchFamily="34" charset="0"/>
                <a:cs typeface="Arial" panose="020B0604020202020204" pitchFamily="34" charset="0"/>
              </a:rPr>
              <a:t> using thematic coding scheme, allowing for inductive categories to be pulled from the data</a:t>
            </a:r>
          </a:p>
          <a:p>
            <a:pPr marL="641349" lvl="1" indent="-174913">
              <a:buFont typeface="Arial" charset="0"/>
              <a:buChar char="•"/>
            </a:pPr>
            <a:r>
              <a:rPr lang="en-US" sz="1400" dirty="0">
                <a:latin typeface="Arial" panose="020B0604020202020204" pitchFamily="34" charset="0"/>
                <a:cs typeface="Arial" panose="020B0604020202020204" pitchFamily="34" charset="0"/>
              </a:rPr>
              <a:t>Another team member checked the codes</a:t>
            </a:r>
          </a:p>
          <a:p>
            <a:pPr marL="641349" lvl="1" indent="-174913"/>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14</a:t>
            </a:fld>
            <a:endParaRPr lang="en-US"/>
          </a:p>
        </p:txBody>
      </p:sp>
    </p:spTree>
    <p:extLst>
      <p:ext uri="{BB962C8B-B14F-4D97-AF65-F5344CB8AC3E}">
        <p14:creationId xmlns:p14="http://schemas.microsoft.com/office/powerpoint/2010/main" val="1927028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6463" y="557213"/>
            <a:ext cx="5454650" cy="3068637"/>
          </a:xfrm>
        </p:spPr>
      </p:sp>
      <p:sp>
        <p:nvSpPr>
          <p:cNvPr id="3" name="Notes Placeholder 2"/>
          <p:cNvSpPr>
            <a:spLocks noGrp="1"/>
          </p:cNvSpPr>
          <p:nvPr>
            <p:ph type="body" idx="1"/>
          </p:nvPr>
        </p:nvSpPr>
        <p:spPr>
          <a:xfrm>
            <a:off x="428704" y="4057021"/>
            <a:ext cx="6193075" cy="3859960"/>
          </a:xfrm>
        </p:spPr>
        <p:txBody>
          <a:bodyPr/>
          <a:lstStyle/>
          <a:p>
            <a:pPr marL="174913" indent="-174913">
              <a:buFont typeface="Arial" charset="0"/>
              <a:buChar char="•"/>
            </a:pPr>
            <a:r>
              <a:rPr lang="en-US" sz="1400">
                <a:latin typeface="Arial" panose="020B0604020202020204" pitchFamily="34" charset="0"/>
                <a:cs typeface="Arial" panose="020B0604020202020204" pitchFamily="34" charset="0"/>
              </a:rPr>
              <a:t>Focus group interview participants most often discussed: </a:t>
            </a:r>
          </a:p>
          <a:p>
            <a:pPr marL="641349" lvl="1" indent="-174913">
              <a:buFont typeface="Arial" charset="0"/>
              <a:buChar char="•"/>
            </a:pPr>
            <a:r>
              <a:rPr lang="en-US" sz="1400">
                <a:latin typeface="Arial" panose="020B0604020202020204" pitchFamily="34" charset="0"/>
                <a:cs typeface="Arial" panose="020B0604020202020204" pitchFamily="34" charset="0"/>
              </a:rPr>
              <a:t>Communication (20%, n=54)</a:t>
            </a:r>
          </a:p>
          <a:p>
            <a:pPr marL="641349" lvl="1" indent="-174913">
              <a:buFont typeface="Arial" charset="0"/>
              <a:buChar char="•"/>
            </a:pPr>
            <a:r>
              <a:rPr lang="en-US" sz="1400">
                <a:latin typeface="Arial" panose="020B0604020202020204" pitchFamily="34" charset="0"/>
                <a:cs typeface="Arial" panose="020B0604020202020204" pitchFamily="34" charset="0"/>
              </a:rPr>
              <a:t>Collaboration (17%, n=46)</a:t>
            </a:r>
          </a:p>
          <a:p>
            <a:pPr marL="641349" lvl="1" indent="-174913">
              <a:buFont typeface="Arial" charset="0"/>
              <a:buChar char="•"/>
            </a:pPr>
            <a:r>
              <a:rPr lang="en-US" sz="1400">
                <a:latin typeface="Arial" panose="020B0604020202020204" pitchFamily="34" charset="0"/>
                <a:cs typeface="Arial" panose="020B0604020202020204" pitchFamily="34" charset="0"/>
              </a:rPr>
              <a:t>Service (16%, n=44)</a:t>
            </a:r>
          </a:p>
          <a:p>
            <a:pPr marL="174913" indent="-174913">
              <a:buFont typeface="Arial" charset="0"/>
              <a:buChar char="•"/>
            </a:pPr>
            <a:r>
              <a:rPr lang="en-US" sz="1400">
                <a:latin typeface="Arial" panose="020B0604020202020204" pitchFamily="34" charset="0"/>
                <a:cs typeface="Arial" panose="020B0604020202020204" pitchFamily="34" charset="0"/>
              </a:rPr>
              <a:t>They less frequently mentioned the themes of: </a:t>
            </a:r>
          </a:p>
          <a:p>
            <a:pPr marL="641349" lvl="1" indent="-174913">
              <a:buFont typeface="Arial" charset="0"/>
              <a:buChar char="•"/>
            </a:pPr>
            <a:r>
              <a:rPr lang="en-US" sz="1400">
                <a:latin typeface="Arial" panose="020B0604020202020204" pitchFamily="34" charset="0"/>
                <a:cs typeface="Arial" panose="020B0604020202020204" pitchFamily="34" charset="0"/>
              </a:rPr>
              <a:t>Accreditation (n=0, 0%)</a:t>
            </a:r>
          </a:p>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15</a:t>
            </a:fld>
            <a:endParaRPr lang="en-US"/>
          </a:p>
        </p:txBody>
      </p:sp>
    </p:spTree>
    <p:extLst>
      <p:ext uri="{BB962C8B-B14F-4D97-AF65-F5344CB8AC3E}">
        <p14:creationId xmlns:p14="http://schemas.microsoft.com/office/powerpoint/2010/main" val="801380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327025"/>
            <a:ext cx="4949825" cy="2784475"/>
          </a:xfrm>
        </p:spPr>
      </p:sp>
      <p:sp>
        <p:nvSpPr>
          <p:cNvPr id="3" name="Notes Placeholder 2"/>
          <p:cNvSpPr>
            <a:spLocks noGrp="1"/>
          </p:cNvSpPr>
          <p:nvPr>
            <p:ph type="body" idx="1"/>
          </p:nvPr>
        </p:nvSpPr>
        <p:spPr>
          <a:xfrm>
            <a:off x="163772" y="3325100"/>
            <a:ext cx="6701051" cy="5861430"/>
          </a:xfrm>
        </p:spPr>
        <p:txBody>
          <a:bodyPr/>
          <a:lstStyle/>
          <a:p>
            <a:r>
              <a:rPr lang="en-US" sz="1400" dirty="0">
                <a:latin typeface="Arial" panose="020B0604020202020204" pitchFamily="34" charset="0"/>
                <a:cs typeface="Arial" panose="020B0604020202020204" pitchFamily="34" charset="0"/>
              </a:rPr>
              <a:t>Image: http://bit.ly/2mpfvoQ (https://www.flickr.com/photos/30003006@N00/2439637326/) by </a:t>
            </a:r>
            <a:r>
              <a:rPr lang="en-US" sz="1400" dirty="0" err="1">
                <a:latin typeface="Arial" panose="020B0604020202020204" pitchFamily="34" charset="0"/>
                <a:cs typeface="Arial" panose="020B0604020202020204" pitchFamily="34" charset="0"/>
              </a:rPr>
              <a:t>urbanfeel</a:t>
            </a:r>
            <a:r>
              <a:rPr lang="en-US" sz="1400" dirty="0">
                <a:latin typeface="Arial" panose="020B0604020202020204" pitchFamily="34" charset="0"/>
                <a:cs typeface="Arial" panose="020B0604020202020204" pitchFamily="34" charset="0"/>
              </a:rPr>
              <a:t> / CC BY-ND 2.0 </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ea typeface="Arial" charset="0"/>
                <a:cs typeface="Arial" panose="020B0604020202020204" pitchFamily="34" charset="0"/>
              </a:rPr>
              <a:t>“There's one other thing I was uh, when I was sitting here thinking about every, a lot of what's come out is that we're not islands, not that we ever were, but I think part of our success in reaching to students and faculty is the way we collaborate with others….one thing I will say is I think it needs to be sort of multi-level communication from the provost to those relationships you have with other units like the centers for teaching and learning to the academic units to the individual relationships that, that librarians and staff have with faculty and students. You know, all of those levels reinforce each other, and any alone doesn't quite work as well.” </a:t>
            </a:r>
            <a:r>
              <a:rPr lang="en-US" sz="1400" i="1" dirty="0">
                <a:latin typeface="Arial" panose="020B0604020202020204" pitchFamily="34" charset="0"/>
                <a:ea typeface="Arial" charset="0"/>
                <a:cs typeface="Arial" panose="020B0604020202020204" pitchFamily="34" charset="0"/>
              </a:rPr>
              <a:t>(Advisory Group Member LM03, Research University, Secular, Public)</a:t>
            </a:r>
          </a:p>
          <a:p>
            <a:endParaRPr lang="en-US" sz="1400" b="0" i="0" kern="1200" dirty="0">
              <a:solidFill>
                <a:schemeClr val="tx1"/>
              </a:solidFill>
              <a:effectLst/>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Making connections is not as simple as having a conversation with one specific group or implementing the same strategies to make connections across various ones.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Outreach</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beyond the library necessary for its success relates to recognizing and adapting to the unique “eco-system” of relationships within the specific </a:t>
            </a:r>
            <a:r>
              <a:rPr lang="en-US" sz="1400" i="1" dirty="0">
                <a:latin typeface="Arial" panose="020B0604020202020204" pitchFamily="34" charset="0"/>
                <a:cs typeface="Arial" panose="020B0604020202020204" pitchFamily="34" charset="0"/>
              </a:rPr>
              <a:t>institution (Advisory Group Member LM14, Research University, Secular, Public).</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Establishing multi-level communication requires collaboration. Librarians must have the ability to recognize how the multiple stakeholders within their specific university ecosystem interrelate and leverage their relationships to attain “shared goals,” rather than just library-oriented ones </a:t>
            </a:r>
            <a:r>
              <a:rPr lang="en-US" sz="1400" i="1" dirty="0">
                <a:latin typeface="Arial" panose="020B0604020202020204" pitchFamily="34" charset="0"/>
                <a:cs typeface="Arial" panose="020B0604020202020204" pitchFamily="34" charset="0"/>
              </a:rPr>
              <a:t>(Advisory Group Member LM07, Research University,</a:t>
            </a:r>
            <a:r>
              <a:rPr lang="en-US" sz="1400" i="1" baseline="0" dirty="0">
                <a:latin typeface="Arial" panose="020B0604020202020204" pitchFamily="34" charset="0"/>
                <a:cs typeface="Arial" panose="020B0604020202020204" pitchFamily="34" charset="0"/>
              </a:rPr>
              <a:t> Secular, Public</a:t>
            </a:r>
            <a:r>
              <a:rPr lang="en-US" sz="1400" i="1"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16</a:t>
            </a:fld>
            <a:endParaRPr lang="en-US"/>
          </a:p>
        </p:txBody>
      </p:sp>
    </p:spTree>
    <p:extLst>
      <p:ext uri="{BB962C8B-B14F-4D97-AF65-F5344CB8AC3E}">
        <p14:creationId xmlns:p14="http://schemas.microsoft.com/office/powerpoint/2010/main" val="108037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11175"/>
            <a:ext cx="5581650" cy="3140075"/>
          </a:xfrm>
        </p:spPr>
      </p:sp>
      <p:sp>
        <p:nvSpPr>
          <p:cNvPr id="3" name="Notes Placeholder 2"/>
          <p:cNvSpPr>
            <a:spLocks noGrp="1"/>
          </p:cNvSpPr>
          <p:nvPr>
            <p:ph type="body" idx="1"/>
          </p:nvPr>
        </p:nvSpPr>
        <p:spPr>
          <a:xfrm>
            <a:off x="245660" y="3903261"/>
            <a:ext cx="6550925" cy="3864412"/>
          </a:xfrm>
        </p:spPr>
        <p:txBody>
          <a:bodyPr/>
          <a:lstStyle/>
          <a:p>
            <a:r>
              <a:rPr lang="en-US" sz="1400" dirty="0">
                <a:latin typeface="Arial" panose="020B0604020202020204" pitchFamily="34" charset="0"/>
                <a:cs typeface="Arial" panose="020B0604020202020204" pitchFamily="34" charset="0"/>
              </a:rPr>
              <a:t>Image: https://www.flickr.com/photos/mxmstryo/3507201141/ by </a:t>
            </a:r>
            <a:r>
              <a:rPr lang="en-US" sz="1400" dirty="0" err="1">
                <a:latin typeface="Arial" panose="020B0604020202020204" pitchFamily="34" charset="0"/>
                <a:cs typeface="Arial" panose="020B0604020202020204" pitchFamily="34" charset="0"/>
              </a:rPr>
              <a:t>mxmstryo</a:t>
            </a:r>
            <a:r>
              <a:rPr lang="en-US" sz="1400" dirty="0">
                <a:latin typeface="Arial" panose="020B0604020202020204" pitchFamily="34" charset="0"/>
                <a:cs typeface="Arial" panose="020B0604020202020204" pitchFamily="34" charset="0"/>
              </a:rPr>
              <a:t> / CC BY 2.0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“If I’m understanding you correctly, the whole kind of conversation around fake news is this really important example of how important it is in our daily life and civic health in order to bring critical skills to bear on understanding information and being able to critically evaluate the source of that.” (Advisory Member LM03, Research University, Secular, Private)</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17</a:t>
            </a:fld>
            <a:endParaRPr lang="en-US"/>
          </a:p>
        </p:txBody>
      </p:sp>
    </p:spTree>
    <p:extLst>
      <p:ext uri="{BB962C8B-B14F-4D97-AF65-F5344CB8AC3E}">
        <p14:creationId xmlns:p14="http://schemas.microsoft.com/office/powerpoint/2010/main" val="1699361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13899" y="3930712"/>
            <a:ext cx="6277970" cy="4211974"/>
          </a:xfrm>
        </p:spPr>
        <p:txBody>
          <a:bodyPr/>
          <a:lstStyle/>
          <a:p>
            <a:r>
              <a:rPr lang="en-US" sz="1400" dirty="0">
                <a:latin typeface="Arial" panose="020B0604020202020204" pitchFamily="34" charset="0"/>
                <a:cs typeface="Arial" panose="020B0604020202020204" pitchFamily="34" charset="0"/>
              </a:rPr>
              <a:t>Image: http://bit.ly/2l80QhO (https://www.flickr.com/photos/richevenhouse/4880193319/) by Fellowship of the Rich / CC BY-NC-ND 2.0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Three team members interviewed the provosts on the phone and recorded the interviews. Nine of the fourteen interviews were transcribed. The other five were deemed to have low sound quality, so team members took in-depth notes and recorded juicy quotes.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18</a:t>
            </a:fld>
            <a:endParaRPr lang="en-US"/>
          </a:p>
        </p:txBody>
      </p:sp>
    </p:spTree>
    <p:extLst>
      <p:ext uri="{BB962C8B-B14F-4D97-AF65-F5344CB8AC3E}">
        <p14:creationId xmlns:p14="http://schemas.microsoft.com/office/powerpoint/2010/main" val="1422747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457200"/>
            <a:ext cx="6003925" cy="3376613"/>
          </a:xfrm>
        </p:spPr>
      </p:sp>
      <p:sp>
        <p:nvSpPr>
          <p:cNvPr id="3" name="Notes Placeholder 2"/>
          <p:cNvSpPr>
            <a:spLocks noGrp="1"/>
          </p:cNvSpPr>
          <p:nvPr>
            <p:ph type="body" idx="1"/>
          </p:nvPr>
        </p:nvSpPr>
        <p:spPr>
          <a:xfrm>
            <a:off x="431225" y="4281643"/>
            <a:ext cx="6106735" cy="4109039"/>
          </a:xfrm>
        </p:spPr>
        <p:txBody>
          <a:bodyPr/>
          <a:lstStyle/>
          <a:p>
            <a:r>
              <a:rPr lang="en-US" sz="1400">
                <a:latin typeface="Arial" panose="020B0604020202020204" pitchFamily="34" charset="0"/>
                <a:cs typeface="Arial" panose="020B0604020202020204" pitchFamily="34" charset="0"/>
              </a:rPr>
              <a:t>Themes discussed most by provosts were:</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Communication (17%, n=199)</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Institutional planning (14%, n=159)</a:t>
            </a:r>
          </a:p>
          <a:p>
            <a:pPr marL="174913" indent="-174913" defTabSz="932871">
              <a:buFont typeface="Arial" charset="0"/>
              <a:buChar char="•"/>
              <a:defRPr/>
            </a:pPr>
            <a:endParaRPr lang="en-US" sz="1400">
              <a:latin typeface="Arial" panose="020B0604020202020204" pitchFamily="34" charset="0"/>
              <a:cs typeface="Arial" panose="020B0604020202020204" pitchFamily="34" charset="0"/>
            </a:endParaRPr>
          </a:p>
          <a:p>
            <a:pPr defTabSz="932871">
              <a:defRPr/>
            </a:pPr>
            <a:r>
              <a:rPr lang="en-US" sz="1400">
                <a:latin typeface="Arial" panose="020B0604020202020204" pitchFamily="34" charset="0"/>
                <a:cs typeface="Arial" panose="020B0604020202020204" pitchFamily="34" charset="0"/>
              </a:rPr>
              <a:t>Themes not discussed frequently by provosts were:</a:t>
            </a:r>
          </a:p>
          <a:p>
            <a:pPr defTabSz="932871">
              <a:defRPr/>
            </a:pPr>
            <a:r>
              <a:rPr lang="en-US" sz="1400">
                <a:latin typeface="Arial" panose="020B0604020202020204" pitchFamily="34" charset="0"/>
                <a:cs typeface="Arial" panose="020B0604020202020204" pitchFamily="34" charset="0"/>
              </a:rPr>
              <a:t>Accreditation (2%, n=18)</a:t>
            </a:r>
          </a:p>
          <a:p>
            <a:pPr defTabSz="932871">
              <a:defRPr/>
            </a:pPr>
            <a:endParaRPr lang="en-US" sz="1400">
              <a:latin typeface="Arial" panose="020B0604020202020204" pitchFamily="34" charset="0"/>
              <a:cs typeface="Arial" panose="020B0604020202020204" pitchFamily="34" charset="0"/>
            </a:endParaRPr>
          </a:p>
          <a:p>
            <a:pPr defTabSz="932871">
              <a:defRPr/>
            </a:pPr>
            <a:r>
              <a:rPr lang="en-US" sz="1400">
                <a:latin typeface="Arial" panose="020B0604020202020204" pitchFamily="34" charset="0"/>
                <a:cs typeface="Arial" panose="020B0604020202020204" pitchFamily="34" charset="0"/>
              </a:rPr>
              <a:t>Top themes for focus group interview with librarians were communication, collaboration, and institutional planning</a:t>
            </a:r>
          </a:p>
          <a:p>
            <a:pPr defTabSz="932871">
              <a:defRPr/>
            </a:pPr>
            <a:r>
              <a:rPr lang="en-US" sz="1400">
                <a:latin typeface="Arial" panose="020B0604020202020204" pitchFamily="34" charset="0"/>
                <a:cs typeface="Arial" panose="020B0604020202020204" pitchFamily="34" charset="0"/>
              </a:rPr>
              <a:t>The theme among the librarians was accreditation, and this was the least mentioned theme among the provosts</a:t>
            </a:r>
          </a:p>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19</a:t>
            </a:fld>
            <a:endParaRPr lang="en-US"/>
          </a:p>
        </p:txBody>
      </p:sp>
    </p:spTree>
    <p:extLst>
      <p:ext uri="{BB962C8B-B14F-4D97-AF65-F5344CB8AC3E}">
        <p14:creationId xmlns:p14="http://schemas.microsoft.com/office/powerpoint/2010/main" val="562888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0400" y="358775"/>
            <a:ext cx="3125788" cy="1758950"/>
          </a:xfrm>
        </p:spPr>
      </p:sp>
      <p:sp>
        <p:nvSpPr>
          <p:cNvPr id="3" name="Notes Placeholder 2"/>
          <p:cNvSpPr>
            <a:spLocks noGrp="1"/>
          </p:cNvSpPr>
          <p:nvPr>
            <p:ph type="body" idx="1"/>
          </p:nvPr>
        </p:nvSpPr>
        <p:spPr>
          <a:xfrm>
            <a:off x="95416" y="2117724"/>
            <a:ext cx="6838121" cy="705357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cs typeface="Arial" panose="020B0604020202020204" pitchFamily="34" charset="0"/>
              </a:rPr>
              <a:t>The Chronicle of Higher Education. 2017. </a:t>
            </a:r>
            <a:r>
              <a:rPr lang="en-US" sz="1050" i="1" kern="1200" dirty="0">
                <a:solidFill>
                  <a:schemeClr val="tx1"/>
                </a:solidFill>
                <a:effectLst/>
                <a:latin typeface="Arial" panose="020B0604020202020204" pitchFamily="34" charset="0"/>
                <a:cs typeface="Arial" panose="020B0604020202020204" pitchFamily="34" charset="0"/>
              </a:rPr>
              <a:t>The Trends Report,</a:t>
            </a:r>
            <a:r>
              <a:rPr lang="en-US" sz="1050" kern="1200" dirty="0">
                <a:solidFill>
                  <a:schemeClr val="tx1"/>
                </a:solidFill>
                <a:effectLst/>
                <a:latin typeface="Arial" panose="020B0604020202020204" pitchFamily="34" charset="0"/>
                <a:cs typeface="Arial" panose="020B0604020202020204" pitchFamily="34" charset="0"/>
              </a:rPr>
              <a:t> March 3, Special Report, </a:t>
            </a:r>
            <a:r>
              <a:rPr lang="en-US" sz="1050" u="sng" kern="1200" dirty="0">
                <a:solidFill>
                  <a:schemeClr val="tx1"/>
                </a:solidFill>
                <a:effectLst/>
                <a:latin typeface="Arial" panose="020B0604020202020204" pitchFamily="34" charset="0"/>
                <a:cs typeface="Arial" panose="020B0604020202020204" pitchFamily="34" charset="0"/>
                <a:hlinkClick r:id="rId3"/>
              </a:rPr>
              <a:t>http://www.chronicle.com/specialreport/The-2017-Trends-Report/95</a:t>
            </a:r>
            <a:r>
              <a:rPr lang="en-US" sz="1050" kern="1200" dirty="0">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cs typeface="Arial" panose="020B0604020202020204" pitchFamily="34" charset="0"/>
              </a:rPr>
              <a:t>--</a:t>
            </a:r>
            <a:r>
              <a:rPr lang="en-US" sz="1050" kern="1200" dirty="0" err="1">
                <a:solidFill>
                  <a:schemeClr val="tx1"/>
                </a:solidFill>
                <a:effectLst/>
                <a:latin typeface="Arial" panose="020B0604020202020204" pitchFamily="34" charset="0"/>
                <a:cs typeface="Arial" panose="020B0604020202020204" pitchFamily="34" charset="0"/>
              </a:rPr>
              <a:t>Najmabadi</a:t>
            </a:r>
            <a:r>
              <a:rPr lang="en-US" sz="1050" kern="1200" dirty="0">
                <a:solidFill>
                  <a:schemeClr val="tx1"/>
                </a:solidFill>
                <a:effectLst/>
                <a:latin typeface="Arial" panose="020B0604020202020204" pitchFamily="34" charset="0"/>
                <a:cs typeface="Arial" panose="020B0604020202020204" pitchFamily="34" charset="0"/>
              </a:rPr>
              <a:t>, Shannon. 2017. “Information Literacy: It’s Become a Priority in an Era of Fake News.”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a:t>
            </a:r>
            <a:r>
              <a:rPr lang="en-US" sz="1050" u="sng" kern="1200" dirty="0">
                <a:solidFill>
                  <a:schemeClr val="tx1"/>
                </a:solidFill>
                <a:effectLst/>
                <a:latin typeface="Arial" panose="020B0604020202020204" pitchFamily="34" charset="0"/>
                <a:cs typeface="Arial" panose="020B0604020202020204" pitchFamily="34" charset="0"/>
                <a:hlinkClick r:id="rId4"/>
              </a:rPr>
              <a:t>http://www.chronicle.com/article/Information-Literacy/239264?cid=cp95</a:t>
            </a:r>
            <a:r>
              <a:rPr lang="en-US" sz="1050" kern="1200" dirty="0">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Teaching students to separate fact from fiction has become a priority after an election in which false "news" played a large 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--Brown, Sarah. 2017. “Activist Athletes.”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http://www.chronicle.com/article/Activist-Athletes/239300?cid=cp95.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Players test their power with protests on and off the 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--Field, Kelly. 2017. “Safety Net.”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http://www.chronicle.com/article/Safety-Net/239295?cid=cp95.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Colleges struggle to help their hungry and homeless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t>
            </a:r>
            <a:r>
              <a:rPr lang="en-US" sz="1050" b="0" i="0" kern="1200" dirty="0" err="1">
                <a:solidFill>
                  <a:schemeClr val="tx1"/>
                </a:solidFill>
                <a:effectLst/>
                <a:latin typeface="Arial" panose="020B0604020202020204" pitchFamily="34" charset="0"/>
                <a:cs typeface="Arial" panose="020B0604020202020204" pitchFamily="34" charset="0"/>
              </a:rPr>
              <a:t>Basken</a:t>
            </a:r>
            <a:r>
              <a:rPr lang="en-US" sz="1050" b="0" i="0" kern="1200" dirty="0">
                <a:solidFill>
                  <a:schemeClr val="tx1"/>
                </a:solidFill>
                <a:effectLst/>
                <a:latin typeface="Arial" panose="020B0604020202020204" pitchFamily="34" charset="0"/>
                <a:cs typeface="Arial" panose="020B0604020202020204" pitchFamily="34" charset="0"/>
              </a:rPr>
              <a:t>, Paul. 2017. “Cybersecurity, Rising.”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http://www.chronicle.com/article/Cybersecurity-Rising/239270?cid=cp95.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Working to meet a national shortage of computer-safety personnel, colleges find customers and complications.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t>
            </a:r>
            <a:r>
              <a:rPr lang="en-US" sz="1050" kern="1200" dirty="0" err="1">
                <a:solidFill>
                  <a:schemeClr val="tx1"/>
                </a:solidFill>
                <a:effectLst/>
                <a:latin typeface="Arial" panose="020B0604020202020204" pitchFamily="34" charset="0"/>
                <a:cs typeface="Arial" panose="020B0604020202020204" pitchFamily="34" charset="0"/>
              </a:rPr>
              <a:t>Kelderman</a:t>
            </a:r>
            <a:r>
              <a:rPr lang="en-US" sz="1050" kern="1200" dirty="0">
                <a:solidFill>
                  <a:schemeClr val="tx1"/>
                </a:solidFill>
                <a:effectLst/>
                <a:latin typeface="Arial" panose="020B0604020202020204" pitchFamily="34" charset="0"/>
                <a:cs typeface="Arial" panose="020B0604020202020204" pitchFamily="34" charset="0"/>
              </a:rPr>
              <a:t>, Eric. 2017. “Sanctuary Campus.”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http://www.chronicle.com/article/Sanctuary-Campus/239289?cid=cp95.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Some colleges consider "sanctuary" status for undocumented students. But what effect would that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--Mangan, Katherine. 2017. “Cultural Divide.”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http://www.chronicle.com/article/Cultural-Divide/239276?cid=cp95.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Some professors see the election as a sign that they should reach out to people who hold different views. Others are doubling down. “On campuses across the country where people are protesting what they see as threats to the environment, women’s rights, diversity initiatives, and even truth itself, many say higher education should be doubling down on its ideals, not bending over backwards to try to reach across what they see as a moral divide.”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--Hoover, Eric. 2017. “Defending Diversity.”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http://www.chronicle.com/article/Defending-Diversity/239275?cid=cp95.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Without gauges of effectiveness, diversity policies can be legally risky.  “Many institutions are using big data to refine their recruitment, admissions, and retention strategies in ways that might enhance diversity.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t>
            </a:r>
            <a:r>
              <a:rPr lang="en-US" sz="1050" b="0" i="0" kern="1200" dirty="0" err="1">
                <a:solidFill>
                  <a:schemeClr val="tx1"/>
                </a:solidFill>
                <a:effectLst/>
                <a:latin typeface="Arial" panose="020B0604020202020204" pitchFamily="34" charset="0"/>
                <a:cs typeface="Arial" panose="020B0604020202020204" pitchFamily="34" charset="0"/>
              </a:rPr>
              <a:t>Biemiller</a:t>
            </a:r>
            <a:r>
              <a:rPr lang="en-US" sz="1050" b="0" i="0" kern="1200" dirty="0">
                <a:solidFill>
                  <a:schemeClr val="tx1"/>
                </a:solidFill>
                <a:effectLst/>
                <a:latin typeface="Arial" panose="020B0604020202020204" pitchFamily="34" charset="0"/>
                <a:cs typeface="Arial" panose="020B0604020202020204" pitchFamily="34" charset="0"/>
              </a:rPr>
              <a:t>, Lawrence. 2017. “Reckoning with History.”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http://www.chronicle.com/article/Reckoning-With-History/239291?cid=cp95.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American colleges are in a unique position, both practically and morally, to do justice to their own history of slavery.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--Brown, Sarah. 2017. “Title IX Due Process.”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http://www.chronicle.com/article/Title-IX-Due-Process/239282?cid=cp95.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In what many see as a much-needed shift, colleges are paying more attention to the rights of the accused in sexual-assault cases.</a:t>
            </a:r>
            <a:endParaRPr lang="en-US" sz="105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cs typeface="Arial" panose="020B0604020202020204" pitchFamily="34" charset="0"/>
              </a:rPr>
              <a:t>--Wilson, Robin. 2017. “Harassment Vigilance.”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http://www.chronicle.com/article/Harassment-Vigilance/239278?cid=cp95.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Scholarly societies and academic departments are becoming more vigilant about monitoring and preventing sexual harassment in their profession.</a:t>
            </a:r>
            <a:endParaRPr lang="en-US" sz="1050" kern="1200" dirty="0">
              <a:solidFill>
                <a:schemeClr val="tx1"/>
              </a:solidFill>
              <a:effectLst/>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a:t>
            </a:fld>
            <a:endParaRPr lang="en-US"/>
          </a:p>
        </p:txBody>
      </p:sp>
    </p:spTree>
    <p:extLst>
      <p:ext uri="{BB962C8B-B14F-4D97-AF65-F5344CB8AC3E}">
        <p14:creationId xmlns:p14="http://schemas.microsoft.com/office/powerpoint/2010/main" val="855603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41194" y="4214579"/>
            <a:ext cx="6400800" cy="3664207"/>
          </a:xfrm>
        </p:spPr>
        <p:txBody>
          <a:bodyPr/>
          <a:lstStyle/>
          <a:p>
            <a:r>
              <a:rPr lang="en-US" sz="1400" dirty="0">
                <a:latin typeface="Arial" panose="020B0604020202020204" pitchFamily="34" charset="0"/>
                <a:cs typeface="Arial" panose="020B0604020202020204" pitchFamily="34" charset="0"/>
              </a:rPr>
              <a:t>Image: http://bit.ly/2lPFoNi (https://www.flickr.com/photos/vauvau/4284175347/) by Clemens v. </a:t>
            </a:r>
            <a:r>
              <a:rPr lang="en-US" sz="1400" dirty="0" err="1">
                <a:latin typeface="Arial" panose="020B0604020202020204" pitchFamily="34" charset="0"/>
                <a:cs typeface="Arial" panose="020B0604020202020204" pitchFamily="34" charset="0"/>
              </a:rPr>
              <a:t>Vogelsang</a:t>
            </a:r>
            <a:r>
              <a:rPr lang="en-US" sz="1400" dirty="0">
                <a:latin typeface="Arial" panose="020B0604020202020204" pitchFamily="34" charset="0"/>
                <a:cs typeface="Arial" panose="020B0604020202020204" pitchFamily="34" charset="0"/>
              </a:rPr>
              <a:t> / CC BY 2.0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“People [are] talking about the problems of educating people to be citizens more, with this election being indicative of that. This is a hard thing to confront right now because we are going to have an administration that doesn't think that's important at all.” </a:t>
            </a:r>
            <a:r>
              <a:rPr lang="en-US" sz="1400" b="0" i="1" dirty="0">
                <a:latin typeface="Arial" panose="020B0604020202020204" pitchFamily="34" charset="0"/>
                <a:cs typeface="Arial" panose="020B0604020202020204" pitchFamily="34" charset="0"/>
              </a:rPr>
              <a:t>(Provost Interviewee PP02, Research University, Non-Secular, Private)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20</a:t>
            </a:fld>
            <a:endParaRPr lang="en-US"/>
          </a:p>
        </p:txBody>
      </p:sp>
    </p:spTree>
    <p:extLst>
      <p:ext uri="{BB962C8B-B14F-4D97-AF65-F5344CB8AC3E}">
        <p14:creationId xmlns:p14="http://schemas.microsoft.com/office/powerpoint/2010/main" val="940763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641350"/>
            <a:ext cx="5581650" cy="3140075"/>
          </a:xfrm>
        </p:spPr>
      </p:sp>
      <p:sp>
        <p:nvSpPr>
          <p:cNvPr id="3" name="Notes Placeholder 2"/>
          <p:cNvSpPr>
            <a:spLocks noGrp="1"/>
          </p:cNvSpPr>
          <p:nvPr>
            <p:ph type="body" idx="1"/>
          </p:nvPr>
        </p:nvSpPr>
        <p:spPr>
          <a:xfrm>
            <a:off x="300251" y="4256247"/>
            <a:ext cx="6387152" cy="3664207"/>
          </a:xfrm>
        </p:spPr>
        <p:txBody>
          <a:bodyPr/>
          <a:lstStyle/>
          <a:p>
            <a:r>
              <a:rPr lang="en-US" sz="1400" dirty="0">
                <a:latin typeface="Arial" panose="020B0604020202020204" pitchFamily="34" charset="0"/>
                <a:cs typeface="Arial" panose="020B0604020202020204" pitchFamily="34" charset="0"/>
              </a:rPr>
              <a:t>Image: http://bit.ly/2lPIVLg (https://www.flickr.com/photos/dej611/9983732323/) by Dej611 / CC BY-NC 2.0 </a:t>
            </a:r>
          </a:p>
          <a:p>
            <a:endParaRPr lang="en-US" dirty="0"/>
          </a:p>
          <a:p>
            <a:pPr marL="0" indent="0">
              <a:buNone/>
            </a:pPr>
            <a:r>
              <a:rPr lang="en-US" sz="1400" dirty="0">
                <a:latin typeface="Arial" panose="020B0604020202020204" pitchFamily="34" charset="0"/>
                <a:cs typeface="Arial" panose="020B0604020202020204" pitchFamily="34" charset="0"/>
              </a:rPr>
              <a:t>“The drive to knowing more about what students get from a college education is not going to go away. We are going to have to continually look at, quality. We need to pay a lot of attention to access and affordability. Accreditation will continue to be analyzed and scrutinized in Washington. This drive towards knowing what students get from their college education, is going to continue to be important. I can't imagine that part of it would go away with the Trump Administration.” </a:t>
            </a:r>
            <a:r>
              <a:rPr lang="en-US" sz="1400" i="1" dirty="0">
                <a:latin typeface="Arial" panose="020B0604020202020204" pitchFamily="34" charset="0"/>
                <a:cs typeface="Arial" panose="020B0604020202020204" pitchFamily="34" charset="0"/>
              </a:rPr>
              <a:t>(Provost Interviewee PP06, Research University, Secular, Public)</a:t>
            </a:r>
          </a:p>
          <a:p>
            <a:pPr marL="0" indent="0">
              <a:buNone/>
            </a:pPr>
            <a:endParaRPr lang="en-US" sz="1050"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21</a:t>
            </a:fld>
            <a:endParaRPr lang="en-US"/>
          </a:p>
        </p:txBody>
      </p:sp>
    </p:spTree>
    <p:extLst>
      <p:ext uri="{BB962C8B-B14F-4D97-AF65-F5344CB8AC3E}">
        <p14:creationId xmlns:p14="http://schemas.microsoft.com/office/powerpoint/2010/main" val="866972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2600"/>
            <a:ext cx="5584825" cy="3141663"/>
          </a:xfrm>
        </p:spPr>
      </p:sp>
      <p:sp>
        <p:nvSpPr>
          <p:cNvPr id="3" name="Notes Placeholder 2"/>
          <p:cNvSpPr>
            <a:spLocks noGrp="1"/>
          </p:cNvSpPr>
          <p:nvPr>
            <p:ph type="body" idx="1"/>
          </p:nvPr>
        </p:nvSpPr>
        <p:spPr>
          <a:xfrm>
            <a:off x="245660" y="4027939"/>
            <a:ext cx="6469039" cy="4114748"/>
          </a:xfrm>
        </p:spPr>
        <p:txBody>
          <a:bodyPr/>
          <a:lstStyle/>
          <a:p>
            <a:r>
              <a:rPr lang="en-US" sz="1400">
                <a:latin typeface="Arial" panose="020B0604020202020204" pitchFamily="34" charset="0"/>
                <a:cs typeface="Arial" panose="020B0604020202020204" pitchFamily="34" charset="0"/>
              </a:rPr>
              <a:t>This slide depicts key differences in themes discussed by advisory focus group members versus provosts</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Not a surprise that accreditation is not discussed by either. As </a:t>
            </a:r>
            <a:r>
              <a:rPr lang="en-US" sz="1400" err="1">
                <a:latin typeface="Arial" panose="020B0604020202020204" pitchFamily="34" charset="0"/>
                <a:cs typeface="Arial" panose="020B0604020202020204" pitchFamily="34" charset="0"/>
              </a:rPr>
              <a:t>Krisellen</a:t>
            </a:r>
            <a:r>
              <a:rPr lang="en-US" sz="1400">
                <a:latin typeface="Arial" panose="020B0604020202020204" pitchFamily="34" charset="0"/>
                <a:cs typeface="Arial" panose="020B0604020202020204" pitchFamily="34" charset="0"/>
              </a:rPr>
              <a:t> (Advisory Group Member LM07, Research University, Secular, Public) says “accreditation is just a task to be done.”</a:t>
            </a:r>
          </a:p>
          <a:p>
            <a:pPr lvl="2"/>
            <a:endParaRPr lang="en-US" sz="1400">
              <a:latin typeface="Arial" panose="020B0604020202020204" pitchFamily="34" charset="0"/>
              <a:cs typeface="Arial" panose="020B0604020202020204" pitchFamily="34" charset="0"/>
            </a:endParaRPr>
          </a:p>
          <a:p>
            <a:pPr marL="174913" indent="-174913">
              <a:buFont typeface="Arial" charset="0"/>
              <a:buChar char="•"/>
            </a:pPr>
            <a:r>
              <a:rPr lang="en-US" sz="1400">
                <a:latin typeface="Arial" panose="020B0604020202020204" pitchFamily="34" charset="0"/>
                <a:cs typeface="Arial" panose="020B0604020202020204" pitchFamily="34" charset="0"/>
              </a:rPr>
              <a:t>Key differences are: </a:t>
            </a:r>
          </a:p>
          <a:p>
            <a:pPr marL="641349" lvl="1" indent="-174913">
              <a:buFont typeface="Arial" charset="0"/>
              <a:buChar char="•"/>
            </a:pPr>
            <a:r>
              <a:rPr lang="en-US" sz="1400">
                <a:latin typeface="Arial" panose="020B0604020202020204" pitchFamily="34" charset="0"/>
                <a:cs typeface="Arial" panose="020B0604020202020204" pitchFamily="34" charset="0"/>
              </a:rPr>
              <a:t>Provosts discussed learning in college more than advisory group members</a:t>
            </a:r>
          </a:p>
          <a:p>
            <a:pPr marL="641349" lvl="1" indent="-174913">
              <a:buFont typeface="Arial" charset="0"/>
              <a:buChar char="•"/>
            </a:pPr>
            <a:r>
              <a:rPr lang="en-US" sz="1400">
                <a:latin typeface="Arial" panose="020B0604020202020204" pitchFamily="34" charset="0"/>
                <a:cs typeface="Arial" panose="020B0604020202020204" pitchFamily="34" charset="0"/>
              </a:rPr>
              <a:t>Provosts discussed space more than advisory group members</a:t>
            </a:r>
          </a:p>
          <a:p>
            <a:pPr marL="641349" lvl="1" indent="-174913">
              <a:buFont typeface="Arial" charset="0"/>
              <a:buChar char="•"/>
            </a:pPr>
            <a:r>
              <a:rPr lang="en-US" sz="1400">
                <a:latin typeface="Arial" panose="020B0604020202020204" pitchFamily="34" charset="0"/>
                <a:cs typeface="Arial" panose="020B0604020202020204" pitchFamily="34" charset="0"/>
              </a:rPr>
              <a:t>Advisory group members focused more on service than provosts</a:t>
            </a:r>
          </a:p>
          <a:p>
            <a:pPr marL="641349" lvl="1" indent="-174913">
              <a:buFont typeface="Arial" charset="0"/>
              <a:buChar char="•"/>
            </a:pPr>
            <a:r>
              <a:rPr lang="en-US" sz="1400">
                <a:latin typeface="Arial" panose="020B0604020202020204" pitchFamily="34" charset="0"/>
                <a:cs typeface="Arial" panose="020B0604020202020204" pitchFamily="34" charset="0"/>
              </a:rPr>
              <a:t>Advisory group members focused more on collaboration than provosts</a:t>
            </a:r>
          </a:p>
          <a:p>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22</a:t>
            </a:fld>
            <a:endParaRPr lang="en-US"/>
          </a:p>
        </p:txBody>
      </p:sp>
    </p:spTree>
    <p:extLst>
      <p:ext uri="{BB962C8B-B14F-4D97-AF65-F5344CB8AC3E}">
        <p14:creationId xmlns:p14="http://schemas.microsoft.com/office/powerpoint/2010/main" val="2068860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313898" y="4034017"/>
            <a:ext cx="6441743" cy="3664207"/>
          </a:xfrm>
        </p:spPr>
        <p:txBody>
          <a:bodyPr/>
          <a:lstStyle/>
          <a:p>
            <a:pPr defTabSz="932871">
              <a:defRPr/>
            </a:pPr>
            <a:r>
              <a:rPr lang="en-US" sz="1400" dirty="0">
                <a:latin typeface="Arial" panose="020B0604020202020204" pitchFamily="34" charset="0"/>
                <a:cs typeface="Arial" panose="020B0604020202020204" pitchFamily="34" charset="0"/>
              </a:rPr>
              <a:t>Image: http://bit.ly/2l8fAwO (https://www.flickr.com/photos/napafloma-pictures/16081970310/) by Patrick BAUDUIN / CC BY-NC-ND 2.0</a:t>
            </a:r>
          </a:p>
          <a:p>
            <a:pPr defTabSz="932871">
              <a:defRPr/>
            </a:pPr>
            <a:endParaRPr lang="en-US" sz="1400" b="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“There's not one specific thing a library can do, because the environments are so different. Thinking of how these new learning environments work, and how the library would enhance students' and faculty's ability to access and process knowledge, data information, in those particular kinds of environments. That's what libraries need to do to be successful.” </a:t>
            </a:r>
            <a:r>
              <a:rPr lang="en-US" sz="1400" b="0" i="1" dirty="0">
                <a:latin typeface="Arial" panose="020B0604020202020204" pitchFamily="34" charset="0"/>
                <a:cs typeface="Arial" panose="020B0604020202020204" pitchFamily="34" charset="0"/>
              </a:rPr>
              <a:t>(Provost Interviewee PP02, Research University, Non-Secular, Private)</a:t>
            </a:r>
            <a:endParaRPr lang="en-US" sz="1400" b="0" dirty="0">
              <a:latin typeface="Arial" panose="020B0604020202020204" pitchFamily="34" charset="0"/>
              <a:cs typeface="Arial" panose="020B0604020202020204" pitchFamily="34" charset="0"/>
            </a:endParaRP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The way that libraries can impact learning is contextually-bound because of their dependency on the mission and goals unique to their institution. The importance of context in shaping how librarians communicate value is exemplified by the following provost account.</a:t>
            </a:r>
          </a:p>
          <a:p>
            <a:pPr defTabSz="932871">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23</a:t>
            </a:fld>
            <a:endParaRPr lang="en-US"/>
          </a:p>
        </p:txBody>
      </p:sp>
    </p:spTree>
    <p:extLst>
      <p:ext uri="{BB962C8B-B14F-4D97-AF65-F5344CB8AC3E}">
        <p14:creationId xmlns:p14="http://schemas.microsoft.com/office/powerpoint/2010/main" val="1423665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401638"/>
            <a:ext cx="4113212" cy="2312987"/>
          </a:xfrm>
        </p:spPr>
      </p:sp>
      <p:sp>
        <p:nvSpPr>
          <p:cNvPr id="3" name="Notes Placeholder 2"/>
          <p:cNvSpPr>
            <a:spLocks noGrp="1"/>
          </p:cNvSpPr>
          <p:nvPr>
            <p:ph type="body" idx="1"/>
          </p:nvPr>
        </p:nvSpPr>
        <p:spPr>
          <a:xfrm>
            <a:off x="218364" y="2988861"/>
            <a:ext cx="6619164" cy="5911254"/>
          </a:xfrm>
        </p:spPr>
        <p:txBody>
          <a:bodyPr/>
          <a:lstStyle/>
          <a:p>
            <a:pPr marL="0" indent="0">
              <a:buNone/>
            </a:pPr>
            <a:r>
              <a:rPr lang="en-US" sz="1400" dirty="0">
                <a:latin typeface="Arial" panose="020B0604020202020204" pitchFamily="34" charset="0"/>
                <a:cs typeface="Arial" panose="020B0604020202020204" pitchFamily="34" charset="0"/>
              </a:rPr>
              <a:t>“I think each of us would have some example of our shared strategic initiatives around enhancing students' success. And promoting innovation and teaching and learning. What's underlying all of this is that all of us see our work as directly tied to the mission of the university. And it is what makes academic libraries unique in some ways, but also so successful. Academic libraries are those directly connected to the mission of their unique institution.” </a:t>
            </a:r>
            <a:r>
              <a:rPr lang="en-US" sz="1400" i="1" dirty="0">
                <a:latin typeface="Arial" panose="020B0604020202020204" pitchFamily="34" charset="0"/>
                <a:cs typeface="Arial" panose="020B0604020202020204" pitchFamily="34" charset="0"/>
              </a:rPr>
              <a:t>(Advisory Group Member LM13, Research University, Non-Secular, Private)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On first pass, it may be surprising that the focus group interview participants did not discuss student learning (4%, n=12) and success (2%, n=6), compared to how often these themes are mentioned in the literature (learning, 58%, n=308; success, 41%, n=218). However, as explained by the quote on this slide [read quote].</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 perceived by this participant, the library’s role in enhancing student learning and success is perceived by librarians to be inherent to the mission of the academic library. This participant felt that solely being concerned with fulfilling library-oriented goals would detract from the effect they would be able to have at the university level. This observation may be explained by the fact that the participants are administrators in their academic libraries, therefore their focus is to be strategic and targeted on high-level library goals. It also likely accounts for why themes that implied making connections and establishing relationships outside of the library--collaboration and communication--were among those most frequently discussed (communication, 20%, n=54; collaboration, 17%, n=46). </a:t>
            </a:r>
          </a:p>
        </p:txBody>
      </p:sp>
      <p:sp>
        <p:nvSpPr>
          <p:cNvPr id="4" name="Slide Number Placeholder 3"/>
          <p:cNvSpPr>
            <a:spLocks noGrp="1"/>
          </p:cNvSpPr>
          <p:nvPr>
            <p:ph type="sldNum" sz="quarter" idx="10"/>
          </p:nvPr>
        </p:nvSpPr>
        <p:spPr/>
        <p:txBody>
          <a:bodyPr/>
          <a:lstStyle/>
          <a:p>
            <a:fld id="{A035E6FC-CCC7-F34C-83D9-78C7523946F2}" type="slidenum">
              <a:rPr lang="en-US" smtClean="0"/>
              <a:t>24</a:t>
            </a:fld>
            <a:endParaRPr lang="en-US"/>
          </a:p>
        </p:txBody>
      </p:sp>
    </p:spTree>
    <p:extLst>
      <p:ext uri="{BB962C8B-B14F-4D97-AF65-F5344CB8AC3E}">
        <p14:creationId xmlns:p14="http://schemas.microsoft.com/office/powerpoint/2010/main" val="1138903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27546" y="4125165"/>
            <a:ext cx="6455391" cy="4017522"/>
          </a:xfrm>
        </p:spPr>
        <p:txBody>
          <a:bodyPr/>
          <a:lstStyle/>
          <a:p>
            <a:pPr defTabSz="932871">
              <a:defRPr/>
            </a:pPr>
            <a:r>
              <a:rPr lang="en-US" sz="1400" dirty="0">
                <a:latin typeface="Arial" panose="020B0604020202020204" pitchFamily="34" charset="0"/>
                <a:cs typeface="Arial" panose="020B0604020202020204" pitchFamily="34" charset="0"/>
              </a:rPr>
              <a:t>Image: http://bit.ly/2lQ0XwV (https://www.flickr.com/photos/dlebech/6803716862/) by David </a:t>
            </a:r>
            <a:r>
              <a:rPr lang="en-US" sz="1400" dirty="0" err="1">
                <a:latin typeface="Arial" panose="020B0604020202020204" pitchFamily="34" charset="0"/>
                <a:cs typeface="Arial" panose="020B0604020202020204" pitchFamily="34" charset="0"/>
              </a:rPr>
              <a:t>Lebech</a:t>
            </a:r>
            <a:r>
              <a:rPr lang="en-US" sz="1400" dirty="0">
                <a:latin typeface="Arial" panose="020B0604020202020204" pitchFamily="34" charset="0"/>
                <a:cs typeface="Arial" panose="020B0604020202020204" pitchFamily="34" charset="0"/>
              </a:rPr>
              <a:t> / CC BY-NC 2.0 </a:t>
            </a:r>
          </a:p>
          <a:p>
            <a:pPr defTabSz="932871">
              <a:defRPr/>
            </a:pPr>
            <a:endParaRPr lang="en-US" sz="1400" b="1"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“My biggest concern is that the students aren't coming together. The library can be that place, that nexus where students can come to study together. Yes, everything's posted online and they know they can do this alone, but there's a hunger within our undergraduate student population to actually socialize. The library has always been that crossroads for campuses. It could serve in this capacity, pulling students together.” </a:t>
            </a:r>
            <a:r>
              <a:rPr lang="en-US" sz="1400" i="1" dirty="0">
                <a:latin typeface="Arial" panose="020B0604020202020204" pitchFamily="34" charset="0"/>
                <a:cs typeface="Arial" panose="020B0604020202020204" pitchFamily="34" charset="0"/>
              </a:rPr>
              <a:t>(Provost Interviewee PP04, Research University, Secular, Public)</a:t>
            </a:r>
          </a:p>
          <a:p>
            <a:pPr defTabSz="932871">
              <a:defRPr/>
            </a:pP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25</a:t>
            </a:fld>
            <a:endParaRPr lang="en-US"/>
          </a:p>
        </p:txBody>
      </p:sp>
    </p:spTree>
    <p:extLst>
      <p:ext uri="{BB962C8B-B14F-4D97-AF65-F5344CB8AC3E}">
        <p14:creationId xmlns:p14="http://schemas.microsoft.com/office/powerpoint/2010/main" val="1071020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409432" y="4083496"/>
            <a:ext cx="6223379" cy="4059190"/>
          </a:xfrm>
        </p:spPr>
        <p:txBody>
          <a:bodyPr/>
          <a:lstStyle/>
          <a:p>
            <a:r>
              <a:rPr lang="en-US" sz="1400" dirty="0">
                <a:latin typeface="Arial" panose="020B0604020202020204" pitchFamily="34" charset="0"/>
                <a:cs typeface="Arial" panose="020B0604020202020204" pitchFamily="34" charset="0"/>
              </a:rPr>
              <a:t>Image: http://bit.ly/2m9i39Y (https://www.flickr.com/photos/stnorbertcollege/11839410166/) by </a:t>
            </a:r>
            <a:r>
              <a:rPr lang="en-US" sz="1400" dirty="0" err="1">
                <a:latin typeface="Arial" panose="020B0604020202020204" pitchFamily="34" charset="0"/>
                <a:cs typeface="Arial" panose="020B0604020202020204" pitchFamily="34" charset="0"/>
              </a:rPr>
              <a:t>stnorbert</a:t>
            </a:r>
            <a:r>
              <a:rPr lang="en-US" sz="1400" dirty="0">
                <a:latin typeface="Arial" panose="020B0604020202020204" pitchFamily="34" charset="0"/>
                <a:cs typeface="Arial" panose="020B0604020202020204" pitchFamily="34" charset="0"/>
              </a:rPr>
              <a:t> / CC BY-NC-ND 2.0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“Only sharing space, such as with a writing or computer lab is low level. There needs to be cooperative programming and interaction.” </a:t>
            </a:r>
            <a:r>
              <a:rPr lang="en-US" sz="1400" b="0" i="1" dirty="0">
                <a:latin typeface="Arial" panose="020B0604020202020204" pitchFamily="34" charset="0"/>
                <a:cs typeface="Arial" panose="020B0604020202020204" pitchFamily="34" charset="0"/>
              </a:rPr>
              <a:t>(Advisory Group Member LM06, Research University, Secular, Public)</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26</a:t>
            </a:fld>
            <a:endParaRPr lang="en-US"/>
          </a:p>
        </p:txBody>
      </p:sp>
    </p:spTree>
    <p:extLst>
      <p:ext uri="{BB962C8B-B14F-4D97-AF65-F5344CB8AC3E}">
        <p14:creationId xmlns:p14="http://schemas.microsoft.com/office/powerpoint/2010/main" val="897314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25463"/>
            <a:ext cx="5581650" cy="3140075"/>
          </a:xfrm>
        </p:spPr>
      </p:sp>
      <p:sp>
        <p:nvSpPr>
          <p:cNvPr id="3" name="Notes Placeholder 2"/>
          <p:cNvSpPr>
            <a:spLocks noGrp="1"/>
          </p:cNvSpPr>
          <p:nvPr>
            <p:ph type="body" idx="1"/>
          </p:nvPr>
        </p:nvSpPr>
        <p:spPr>
          <a:xfrm>
            <a:off x="272955" y="3972381"/>
            <a:ext cx="6523630" cy="4778214"/>
          </a:xfrm>
        </p:spPr>
        <p:txBody>
          <a:bodyPr/>
          <a:lstStyle/>
          <a:p>
            <a:r>
              <a:rPr lang="en-US" sz="1400" dirty="0">
                <a:latin typeface="Arial" panose="020B0604020202020204" pitchFamily="34" charset="0"/>
                <a:cs typeface="Arial" panose="020B0604020202020204" pitchFamily="34" charset="0"/>
              </a:rPr>
              <a:t>Image: http://bit.ly/2m3H2uS (https://www.flickr.com/photos/rolexpv/9752688231/) by Raul Pacheco-Vega / CC BY-NC-ND 2.0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“For so long [librarians] have had a role of support rather than integration into work. Much more of a partnership rather than support as needed, so it’s proactive in its orientation rather than reactive. The way many of our faculty and students research now, it’s less about going to a physical space but accessing information in their offices. Trying to imagine a new way where it’s not just a service model, but it’s actually an integration and partnership model, I think that that is one of the challenges of changing the paradigm.” </a:t>
            </a:r>
            <a:r>
              <a:rPr lang="en-US" sz="1400" i="1" dirty="0">
                <a:latin typeface="Arial" panose="020B0604020202020204" pitchFamily="34" charset="0"/>
                <a:cs typeface="Arial" panose="020B0604020202020204" pitchFamily="34" charset="0"/>
              </a:rPr>
              <a:t>(Provost Interviewee PP13, Research University, Non-Secular, Private)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Provosts suggest the importance of collaborating with faculty and students, such as introducing a liaison program. As conveyed by one provost, it is very important for libraries to “establish themselves as a critical link or a critical piece” early on by having “intentional interventions” (e.g., in orientations, by going to classes or convincing instructors to bring classes to the libraries, online or on campus) (Provost Interviewee PP05). The goal of the library should be to go beyond its role as “a service body” and instead be integrated into the lives of its potential users (Provost Interviewee PP13). </a:t>
            </a:r>
          </a:p>
        </p:txBody>
      </p:sp>
      <p:sp>
        <p:nvSpPr>
          <p:cNvPr id="4" name="Slide Number Placeholder 3"/>
          <p:cNvSpPr>
            <a:spLocks noGrp="1"/>
          </p:cNvSpPr>
          <p:nvPr>
            <p:ph type="sldNum" sz="quarter" idx="10"/>
          </p:nvPr>
        </p:nvSpPr>
        <p:spPr/>
        <p:txBody>
          <a:bodyPr/>
          <a:lstStyle/>
          <a:p>
            <a:fld id="{A035E6FC-CCC7-F34C-83D9-78C7523946F2}" type="slidenum">
              <a:rPr lang="en-US" smtClean="0"/>
              <a:t>27</a:t>
            </a:fld>
            <a:endParaRPr lang="en-US"/>
          </a:p>
        </p:txBody>
      </p:sp>
    </p:spTree>
    <p:extLst>
      <p:ext uri="{BB962C8B-B14F-4D97-AF65-F5344CB8AC3E}">
        <p14:creationId xmlns:p14="http://schemas.microsoft.com/office/powerpoint/2010/main" val="1973697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495300"/>
            <a:ext cx="5584825" cy="3141663"/>
          </a:xfrm>
        </p:spPr>
      </p:sp>
      <p:sp>
        <p:nvSpPr>
          <p:cNvPr id="3" name="Notes Placeholder 2"/>
          <p:cNvSpPr>
            <a:spLocks noGrp="1"/>
          </p:cNvSpPr>
          <p:nvPr>
            <p:ph type="body" idx="1"/>
          </p:nvPr>
        </p:nvSpPr>
        <p:spPr>
          <a:xfrm>
            <a:off x="245660" y="3791818"/>
            <a:ext cx="6469039" cy="5046658"/>
          </a:xfrm>
        </p:spPr>
        <p:txBody>
          <a:bodyPr/>
          <a:lstStyle/>
          <a:p>
            <a:pPr defTabSz="932871">
              <a:defRPr/>
            </a:pPr>
            <a:r>
              <a:rPr lang="en-US" sz="1400" dirty="0">
                <a:latin typeface="Arial" panose="020B0604020202020204" pitchFamily="34" charset="0"/>
                <a:cs typeface="Arial" panose="020B0604020202020204" pitchFamily="34" charset="0"/>
              </a:rPr>
              <a:t>Image: http://bit.ly/2mHdL6q (https://www.flickr.com/photos/pong/2404940312/) by Rob </a:t>
            </a:r>
            <a:r>
              <a:rPr lang="en-US" sz="1400" dirty="0" err="1">
                <a:latin typeface="Arial" panose="020B0604020202020204" pitchFamily="34" charset="0"/>
                <a:cs typeface="Arial" panose="020B0604020202020204" pitchFamily="34" charset="0"/>
              </a:rPr>
              <a:t>Pongsajapan</a:t>
            </a:r>
            <a:r>
              <a:rPr lang="en-US" sz="1400" dirty="0">
                <a:latin typeface="Arial" panose="020B0604020202020204" pitchFamily="34" charset="0"/>
                <a:cs typeface="Arial" panose="020B0604020202020204" pitchFamily="34" charset="0"/>
              </a:rPr>
              <a:t> / CC BY 2.0 </a:t>
            </a:r>
          </a:p>
          <a:p>
            <a:pPr defTabSz="932871">
              <a:defRPr/>
            </a:pPr>
            <a:endParaRPr lang="en-US" sz="140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“To truly be able to look at, and be able to tell those stories, and to come up with those snippets of information that will resonate with other leaders, we have to be willing to do types of data collection that libraries have shied away from in the past. That involves tracking user behavior in a way that we've seen in a couple of the different studies that have looked at retention. There are ways of extrapolating and growing that out a little bit more so that we are dealing with large datasets, and we could...We could still keep it anonymous when we look at it in aggregate, right? I think that we have to be able to be willing to have conversations on campus about tracking user behavior in ways that libraries just haven't done.” </a:t>
            </a:r>
            <a:r>
              <a:rPr lang="en-US" sz="1400" i="1" dirty="0">
                <a:latin typeface="Arial" panose="020B0604020202020204" pitchFamily="34" charset="0"/>
                <a:cs typeface="Arial" panose="020B0604020202020204" pitchFamily="34" charset="0"/>
              </a:rPr>
              <a:t>(Advisory Group Member LM14, Research University, Secular, Public)</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Privacy only was mentioned once, but is an important area of exploration. This topic is particularly fraught in the areas of assessment and academic libraries since there is a lack of established best practices and standards addressing the methods and contexts that may threaten the privacy of students.</a:t>
            </a:r>
            <a:r>
              <a:rPr lang="en-US" sz="1400" baseline="30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 this reason, privacy, when broadly defined, can be viewed by librarians in some instances as less of an ethics issue and more of an impediment, as articulated by the following participant [read quote].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28</a:t>
            </a:fld>
            <a:endParaRPr lang="en-US"/>
          </a:p>
        </p:txBody>
      </p:sp>
    </p:spTree>
    <p:extLst>
      <p:ext uri="{BB962C8B-B14F-4D97-AF65-F5344CB8AC3E}">
        <p14:creationId xmlns:p14="http://schemas.microsoft.com/office/powerpoint/2010/main" val="2057011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180722"/>
            <a:ext cx="5615940" cy="3961964"/>
          </a:xfrm>
        </p:spPr>
        <p:txBody>
          <a:bodyPr/>
          <a:lstStyle/>
          <a:p>
            <a:r>
              <a:rPr lang="en-US" sz="1400" dirty="0">
                <a:latin typeface="Arial" panose="020B0604020202020204" pitchFamily="34" charset="0"/>
                <a:cs typeface="Arial" panose="020B0604020202020204" pitchFamily="34" charset="0"/>
              </a:rPr>
              <a:t>Image: https://www.flickr.com/photos/kimmanleyort/2130314519/ by Kim Manley Ort / CC BY-NC-ND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Based on these initial findings, we’ve come up with the following recommendations.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29</a:t>
            </a:fld>
            <a:endParaRPr lang="en-US"/>
          </a:p>
        </p:txBody>
      </p:sp>
    </p:spTree>
    <p:extLst>
      <p:ext uri="{BB962C8B-B14F-4D97-AF65-F5344CB8AC3E}">
        <p14:creationId xmlns:p14="http://schemas.microsoft.com/office/powerpoint/2010/main" val="328083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20888" y="327025"/>
            <a:ext cx="2978150" cy="1674813"/>
          </a:xfrm>
        </p:spPr>
      </p:sp>
      <p:sp>
        <p:nvSpPr>
          <p:cNvPr id="3" name="Notes Placeholder 2"/>
          <p:cNvSpPr>
            <a:spLocks noGrp="1"/>
          </p:cNvSpPr>
          <p:nvPr>
            <p:ph type="body" idx="1"/>
          </p:nvPr>
        </p:nvSpPr>
        <p:spPr>
          <a:xfrm>
            <a:off x="204716" y="2129052"/>
            <a:ext cx="6523630" cy="7001300"/>
          </a:xfrm>
        </p:spPr>
        <p:txBody>
          <a:bodyPr/>
          <a:lstStyle/>
          <a:p>
            <a:pPr>
              <a:defRPr/>
            </a:pPr>
            <a:r>
              <a:rPr lang="en-US" sz="1000" kern="1200" dirty="0" err="1">
                <a:solidFill>
                  <a:schemeClr val="tx1"/>
                </a:solidFill>
                <a:effectLst/>
                <a:latin typeface="Arial" panose="020B0604020202020204" pitchFamily="34" charset="0"/>
                <a:cs typeface="Arial" panose="020B0604020202020204" pitchFamily="34" charset="0"/>
              </a:rPr>
              <a:t>Elmes</a:t>
            </a:r>
            <a:r>
              <a:rPr lang="en-US" sz="1000" kern="1200" dirty="0">
                <a:solidFill>
                  <a:schemeClr val="tx1"/>
                </a:solidFill>
                <a:effectLst/>
                <a:latin typeface="Arial" panose="020B0604020202020204" pitchFamily="34" charset="0"/>
                <a:cs typeface="Arial" panose="020B0604020202020204" pitchFamily="34" charset="0"/>
              </a:rPr>
              <a:t>, </a:t>
            </a:r>
            <a:r>
              <a:rPr lang="en-US" sz="1000" kern="1200" dirty="0" err="1">
                <a:solidFill>
                  <a:schemeClr val="tx1"/>
                </a:solidFill>
                <a:effectLst/>
                <a:latin typeface="Arial" panose="020B0604020202020204" pitchFamily="34" charset="0"/>
                <a:cs typeface="Arial" panose="020B0604020202020204" pitchFamily="34" charset="0"/>
              </a:rPr>
              <a:t>Johnn</a:t>
            </a:r>
            <a:r>
              <a:rPr lang="en-US" sz="1000" kern="1200" dirty="0">
                <a:solidFill>
                  <a:schemeClr val="tx1"/>
                </a:solidFill>
                <a:effectLst/>
                <a:latin typeface="Arial" panose="020B0604020202020204" pitchFamily="34" charset="0"/>
                <a:cs typeface="Arial" panose="020B0604020202020204" pitchFamily="34" charset="0"/>
              </a:rPr>
              <a:t>. 2017. " Six Significant Challenges for Technology in Higher Education in 2017." </a:t>
            </a:r>
            <a:r>
              <a:rPr lang="en-US" sz="1000" i="1" kern="1200" dirty="0">
                <a:solidFill>
                  <a:schemeClr val="tx1"/>
                </a:solidFill>
                <a:effectLst/>
                <a:latin typeface="Arial" panose="020B0604020202020204" pitchFamily="34" charset="0"/>
                <a:cs typeface="Arial" panose="020B0604020202020204" pitchFamily="34" charset="0"/>
              </a:rPr>
              <a:t>Times Higher Education, </a:t>
            </a:r>
            <a:r>
              <a:rPr lang="en-US" sz="1000" kern="1200" dirty="0">
                <a:solidFill>
                  <a:schemeClr val="tx1"/>
                </a:solidFill>
                <a:effectLst/>
                <a:latin typeface="Arial" panose="020B0604020202020204" pitchFamily="34" charset="0"/>
                <a:cs typeface="Arial" panose="020B0604020202020204" pitchFamily="34" charset="0"/>
              </a:rPr>
              <a:t>February 16, </a:t>
            </a:r>
            <a:r>
              <a:rPr lang="en-US" sz="1000" kern="1200" dirty="0">
                <a:solidFill>
                  <a:schemeClr val="tx1"/>
                </a:solidFill>
                <a:effectLst/>
                <a:latin typeface="Arial" panose="020B0604020202020204" pitchFamily="34" charset="0"/>
                <a:cs typeface="Arial" panose="020B0604020202020204" pitchFamily="34" charset="0"/>
                <a:hlinkClick r:id="rId3"/>
              </a:rPr>
              <a:t>https://www.timeshighereducation.com/features/six-significant-challenges-technology-higher-education-2017</a:t>
            </a:r>
            <a:r>
              <a:rPr lang="en-US" sz="1000" kern="1200" dirty="0">
                <a:solidFill>
                  <a:schemeClr val="tx1"/>
                </a:solidFill>
                <a:effectLst/>
                <a:latin typeface="Arial" panose="020B0604020202020204" pitchFamily="34" charset="0"/>
                <a:cs typeface="Arial" panose="020B0604020202020204" pitchFamily="34" charset="0"/>
              </a:rPr>
              <a:t>.</a:t>
            </a:r>
          </a:p>
          <a:p>
            <a:pPr>
              <a:defRPr/>
            </a:pPr>
            <a:r>
              <a:rPr lang="en-US" sz="1000" kern="1200" dirty="0">
                <a:solidFill>
                  <a:schemeClr val="tx1"/>
                </a:solidFill>
                <a:effectLst/>
                <a:latin typeface="Arial" panose="020B0604020202020204" pitchFamily="34" charset="0"/>
                <a:cs typeface="Arial" panose="020B0604020202020204" pitchFamily="34" charset="0"/>
              </a:rPr>
              <a:t>Lists six challenges from the </a:t>
            </a:r>
            <a:r>
              <a:rPr lang="en-US" sz="1000" kern="1200" dirty="0" err="1">
                <a:solidFill>
                  <a:schemeClr val="tx1"/>
                </a:solidFill>
                <a:effectLst/>
                <a:latin typeface="Arial" panose="020B0604020202020204" pitchFamily="34" charset="0"/>
                <a:cs typeface="Arial" panose="020B0604020202020204" pitchFamily="34" charset="0"/>
              </a:rPr>
              <a:t>The</a:t>
            </a:r>
            <a:r>
              <a:rPr lang="en-US" sz="1000" kern="1200" dirty="0">
                <a:solidFill>
                  <a:schemeClr val="tx1"/>
                </a:solidFill>
                <a:effectLst/>
                <a:latin typeface="Arial" panose="020B0604020202020204" pitchFamily="34" charset="0"/>
                <a:cs typeface="Arial" panose="020B0604020202020204" pitchFamily="34" charset="0"/>
              </a:rPr>
              <a:t> </a:t>
            </a:r>
            <a:r>
              <a:rPr lang="en-US" sz="1000" i="1" kern="1200" dirty="0">
                <a:solidFill>
                  <a:schemeClr val="tx1"/>
                </a:solidFill>
                <a:effectLst/>
                <a:latin typeface="Arial" panose="020B0604020202020204" pitchFamily="34" charset="0"/>
                <a:cs typeface="Arial" panose="020B0604020202020204" pitchFamily="34" charset="0"/>
              </a:rPr>
              <a:t>NMC Horizon </a:t>
            </a:r>
            <a:r>
              <a:rPr lang="en-US" sz="1000" i="1" kern="1200" dirty="0">
                <a:solidFill>
                  <a:schemeClr val="tx1"/>
                </a:solidFill>
                <a:effectLst/>
                <a:latin typeface="Arial" panose="020B0604020202020204" pitchFamily="34" charset="0"/>
                <a:cs typeface="Arial" panose="020B0604020202020204" pitchFamily="34" charset="0"/>
                <a:hlinkClick r:id="rId4"/>
              </a:rPr>
              <a:t>Report:</a:t>
            </a:r>
            <a:r>
              <a:rPr lang="en-US" sz="1000" i="1" kern="1200" dirty="0">
                <a:solidFill>
                  <a:schemeClr val="tx1"/>
                </a:solidFill>
                <a:effectLst/>
                <a:latin typeface="Arial" panose="020B0604020202020204" pitchFamily="34" charset="0"/>
                <a:cs typeface="Arial" panose="020B0604020202020204" pitchFamily="34" charset="0"/>
              </a:rPr>
              <a:t> 2017 Higher Education Edition.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panose="020B0604020202020204" pitchFamily="34" charset="0"/>
                <a:cs typeface="Arial" panose="020B0604020202020204" pitchFamily="34" charset="0"/>
              </a:rPr>
              <a:t>--"Improving Digital Literacy...Being digitally literate is more than obtaining “isolated technological skills”, the Horizon report notes. It is about: “generating a deeper understanding of the digital environment, enabling intuitive adaptation to new contexts and co-creation of content with others”."</a:t>
            </a:r>
          </a:p>
          <a:p>
            <a:pPr>
              <a:defRPr/>
            </a:pPr>
            <a:r>
              <a:rPr lang="en-US" sz="1000" kern="1200" dirty="0">
                <a:solidFill>
                  <a:schemeClr val="tx1"/>
                </a:solidFill>
                <a:effectLst/>
                <a:latin typeface="Arial" panose="020B0604020202020204" pitchFamily="34" charset="0"/>
                <a:cs typeface="Arial" panose="020B0604020202020204" pitchFamily="34" charset="0"/>
              </a:rPr>
              <a:t>--"Integrating formal and informal learning...experts believe that blending formal and informal methods of learning can “create an environment that fosters experimentation, curiosity, and creativity”, the 2017 report reiterates."</a:t>
            </a:r>
            <a:endParaRPr lang="en-US" sz="1000" i="1" kern="1200" dirty="0">
              <a:solidFill>
                <a:schemeClr val="tx1"/>
              </a:solidFill>
              <a:effectLst/>
              <a:latin typeface="Arial" panose="020B0604020202020204" pitchFamily="34" charset="0"/>
              <a:cs typeface="Arial" panose="020B0604020202020204" pitchFamily="34" charset="0"/>
            </a:endParaRPr>
          </a:p>
          <a:p>
            <a:pPr>
              <a:defRPr/>
            </a:pPr>
            <a:r>
              <a:rPr lang="en-US" sz="1000" kern="1200" dirty="0">
                <a:solidFill>
                  <a:schemeClr val="tx1"/>
                </a:solidFill>
                <a:effectLst/>
                <a:latin typeface="Arial" panose="020B0604020202020204" pitchFamily="34" charset="0"/>
                <a:cs typeface="Arial" panose="020B0604020202020204" pitchFamily="34" charset="0"/>
              </a:rPr>
              <a:t>--"Achievement gap...“The achievement gap…reflects a disparity in the enrollment and academic performance between student groups, defined by socioeconomic status, race, ethnicity, or gender,” the Horizon report says. While developments in technology have made it easier for students from these groups to engage with learning resources, “significant issues of access and equity persist”." </a:t>
            </a:r>
          </a:p>
          <a:p>
            <a:pPr>
              <a:defRPr/>
            </a:pPr>
            <a:r>
              <a:rPr lang="en-US" sz="1000" kern="1200" dirty="0">
                <a:solidFill>
                  <a:schemeClr val="tx1"/>
                </a:solidFill>
                <a:effectLst/>
                <a:latin typeface="Arial" panose="020B0604020202020204" pitchFamily="34" charset="0"/>
                <a:cs typeface="Arial" panose="020B0604020202020204" pitchFamily="34" charset="0"/>
              </a:rPr>
              <a:t>--"Advancing digital equity...Digital equity – ensuring equal access to technology – is a “rampant social justice issue”, affecting developed and developing countries alike, but is also a major concern for higher education, according to the report."</a:t>
            </a:r>
          </a:p>
          <a:p>
            <a:pPr>
              <a:defRPr/>
            </a:pPr>
            <a:r>
              <a:rPr lang="en-US" sz="1000" i="1" kern="1200" dirty="0">
                <a:solidFill>
                  <a:schemeClr val="tx1"/>
                </a:solidFill>
                <a:effectLst/>
                <a:latin typeface="Arial" panose="020B0604020202020204" pitchFamily="34" charset="0"/>
                <a:cs typeface="Arial" panose="020B0604020202020204" pitchFamily="34" charset="0"/>
              </a:rPr>
              <a:t>--"</a:t>
            </a:r>
            <a:r>
              <a:rPr lang="en-US" sz="1000" kern="1200" dirty="0">
                <a:solidFill>
                  <a:schemeClr val="tx1"/>
                </a:solidFill>
                <a:effectLst/>
                <a:latin typeface="Arial" panose="020B0604020202020204" pitchFamily="34" charset="0"/>
                <a:cs typeface="Arial" panose="020B0604020202020204" pitchFamily="34" charset="0"/>
              </a:rPr>
              <a:t>Managing knowledge obsolescence...Although technological developments can potentially improve the “quality of learning and operations” at universities, they are replaced incredibly swiftly by newer versions, making it difficult to keep up." </a:t>
            </a:r>
          </a:p>
          <a:p>
            <a:pPr>
              <a:defRPr/>
            </a:pPr>
            <a:r>
              <a:rPr lang="en-US" sz="1000" kern="1200" dirty="0">
                <a:solidFill>
                  <a:schemeClr val="tx1"/>
                </a:solidFill>
                <a:effectLst/>
                <a:latin typeface="Arial" panose="020B0604020202020204" pitchFamily="34" charset="0"/>
                <a:cs typeface="Arial" panose="020B0604020202020204" pitchFamily="34" charset="0"/>
              </a:rPr>
              <a:t>--"Rethinking the roles of educators...The report notes that role of faculty is shifting considerably. They are “increasingly expected to employ a variety of technology-based tools and engage in online discussions and collaborative authoring” while also tasked with “leveraging active learning methodologies like project and problem-based learning”. With learning shifting towards being more in the control of the students, educators are now acting as “guides and facilitators”."</a:t>
            </a:r>
          </a:p>
          <a:p>
            <a:pPr>
              <a:defRPr/>
            </a:pPr>
            <a:endParaRPr lang="en-US" sz="1000" kern="1200" dirty="0">
              <a:solidFill>
                <a:schemeClr val="tx1"/>
              </a:solidFill>
              <a:effectLst/>
              <a:latin typeface="Arial" panose="020B0604020202020204" pitchFamily="34" charset="0"/>
              <a:cs typeface="Arial" panose="020B0604020202020204" pitchFamily="34" charset="0"/>
            </a:endParaRPr>
          </a:p>
          <a:p>
            <a:pPr>
              <a:defRPr/>
            </a:pPr>
            <a:r>
              <a:rPr lang="en-US" sz="1000" kern="1200" dirty="0">
                <a:solidFill>
                  <a:schemeClr val="tx1"/>
                </a:solidFill>
                <a:effectLst/>
                <a:latin typeface="Arial" panose="020B0604020202020204" pitchFamily="34" charset="0"/>
                <a:cs typeface="Arial" panose="020B0604020202020204" pitchFamily="34" charset="0"/>
              </a:rPr>
              <a:t>Morgan, John. 2017. "Campus Culture Wars </a:t>
            </a:r>
            <a:r>
              <a:rPr lang="en-US" sz="1000" kern="1200" dirty="0" err="1">
                <a:solidFill>
                  <a:schemeClr val="tx1"/>
                </a:solidFill>
                <a:effectLst/>
                <a:latin typeface="Arial" panose="020B0604020202020204" pitchFamily="34" charset="0"/>
                <a:cs typeface="Arial" panose="020B0604020202020204" pitchFamily="34" charset="0"/>
              </a:rPr>
              <a:t>Over‘Anti</a:t>
            </a:r>
            <a:r>
              <a:rPr lang="en-US" sz="1000" kern="1200" dirty="0">
                <a:solidFill>
                  <a:schemeClr val="tx1"/>
                </a:solidFill>
                <a:effectLst/>
                <a:latin typeface="Arial" panose="020B0604020202020204" pitchFamily="34" charset="0"/>
                <a:cs typeface="Arial" panose="020B0604020202020204" pitchFamily="34" charset="0"/>
              </a:rPr>
              <a:t>-right </a:t>
            </a:r>
            <a:r>
              <a:rPr lang="en-US" sz="1000" kern="1200" dirty="0" err="1">
                <a:solidFill>
                  <a:schemeClr val="tx1"/>
                </a:solidFill>
                <a:effectLst/>
                <a:latin typeface="Arial" panose="020B0604020202020204" pitchFamily="34" charset="0"/>
                <a:cs typeface="Arial" panose="020B0604020202020204" pitchFamily="34" charset="0"/>
              </a:rPr>
              <a:t>Bias’</a:t>
            </a:r>
            <a:r>
              <a:rPr lang="en-US" sz="1000" kern="1200" dirty="0">
                <a:solidFill>
                  <a:schemeClr val="tx1"/>
                </a:solidFill>
                <a:effectLst/>
                <a:latin typeface="Arial" panose="020B0604020202020204" pitchFamily="34" charset="0"/>
                <a:cs typeface="Arial" panose="020B0604020202020204" pitchFamily="34" charset="0"/>
              </a:rPr>
              <a:t> Threaten to Spread." </a:t>
            </a:r>
            <a:r>
              <a:rPr lang="en-US" sz="1000" i="1" kern="1200" dirty="0">
                <a:solidFill>
                  <a:schemeClr val="tx1"/>
                </a:solidFill>
                <a:effectLst/>
                <a:latin typeface="Arial" panose="020B0604020202020204" pitchFamily="34" charset="0"/>
                <a:cs typeface="Arial" panose="020B0604020202020204" pitchFamily="34" charset="0"/>
              </a:rPr>
              <a:t>Times Higher Education, </a:t>
            </a:r>
            <a:r>
              <a:rPr lang="en-US" sz="1000" kern="1200" dirty="0">
                <a:solidFill>
                  <a:schemeClr val="tx1"/>
                </a:solidFill>
                <a:effectLst/>
                <a:latin typeface="Arial" panose="020B0604020202020204" pitchFamily="34" charset="0"/>
                <a:cs typeface="Arial" panose="020B0604020202020204" pitchFamily="34" charset="0"/>
              </a:rPr>
              <a:t>March 2, 2017, </a:t>
            </a:r>
            <a:r>
              <a:rPr lang="en-US" sz="1000" dirty="0">
                <a:latin typeface="Arial" panose="020B0604020202020204" pitchFamily="34" charset="0"/>
                <a:cs typeface="Arial" panose="020B0604020202020204" pitchFamily="34" charset="0"/>
                <a:hlinkClick r:id="rId5"/>
              </a:rPr>
              <a:t>https://www.timeshighereducation.com/news/campus-culture-wars-over-anti-right-bias-threaten-to-spread</a:t>
            </a:r>
            <a:r>
              <a:rPr lang="en-US" sz="1000" kern="1200" dirty="0">
                <a:solidFill>
                  <a:schemeClr val="tx1"/>
                </a:solidFill>
                <a:effectLst/>
                <a:latin typeface="Arial" panose="020B0604020202020204" pitchFamily="34" charset="0"/>
                <a:cs typeface="Arial" panose="020B0604020202020204" pitchFamily="34" charset="0"/>
              </a:rPr>
              <a:t>.</a:t>
            </a:r>
          </a:p>
          <a:p>
            <a:pPr>
              <a:defRPr/>
            </a:pPr>
            <a:r>
              <a:rPr lang="en-US" sz="1000" kern="1200" dirty="0">
                <a:solidFill>
                  <a:schemeClr val="tx1"/>
                </a:solidFill>
                <a:effectLst/>
                <a:latin typeface="Arial" panose="020B0604020202020204" pitchFamily="34" charset="0"/>
                <a:cs typeface="Arial" panose="020B0604020202020204" pitchFamily="34" charset="0"/>
              </a:rPr>
              <a:t>"Politicians’ claims that universities are systematically prejudiced against researchers and students with conservative views raise the prospect that Western institutions could become key battlegrounds in a new age of “culture wars”." </a:t>
            </a:r>
          </a:p>
          <a:p>
            <a:endParaRPr lang="en-US" sz="1000" dirty="0">
              <a:latin typeface="Arial"/>
            </a:endParaRPr>
          </a:p>
          <a:p>
            <a:r>
              <a:rPr lang="en-US" sz="1000" dirty="0">
                <a:latin typeface="Arial"/>
              </a:rPr>
              <a:t>Baker, Simon. 2017. "Fact Check: are England’s Universities ‘ Swimming in Cash’?"  </a:t>
            </a:r>
            <a:r>
              <a:rPr lang="en-US" sz="1000" i="1" dirty="0">
                <a:latin typeface="Arial"/>
              </a:rPr>
              <a:t>Times Higher Education,</a:t>
            </a:r>
            <a:r>
              <a:rPr lang="en-US" sz="1000" dirty="0">
                <a:latin typeface="Arial"/>
              </a:rPr>
              <a:t> March 2, </a:t>
            </a:r>
            <a:r>
              <a:rPr lang="en-US" sz="1000" dirty="0">
                <a:latin typeface="Arial"/>
                <a:hlinkClick r:id="rId6"/>
              </a:rPr>
              <a:t>https://www.timeshighereducation.com/news/fact-check-are-englands-universities-swimming-cash</a:t>
            </a:r>
            <a:r>
              <a:rPr lang="en-US" sz="1000" dirty="0">
                <a:latin typeface="Arial"/>
              </a:rPr>
              <a:t>.</a:t>
            </a:r>
          </a:p>
          <a:p>
            <a:endParaRPr lang="en-US" sz="1000" dirty="0">
              <a:latin typeface="Arial"/>
            </a:endParaRPr>
          </a:p>
          <a:p>
            <a:r>
              <a:rPr lang="en-US" sz="1000" dirty="0" err="1">
                <a:latin typeface="Arial"/>
              </a:rPr>
              <a:t>Elmes</a:t>
            </a:r>
            <a:r>
              <a:rPr lang="en-US" sz="1000" dirty="0">
                <a:latin typeface="Arial"/>
              </a:rPr>
              <a:t>, </a:t>
            </a:r>
            <a:r>
              <a:rPr lang="en-US" sz="1000" dirty="0" err="1">
                <a:latin typeface="Arial"/>
              </a:rPr>
              <a:t>John,and</a:t>
            </a:r>
            <a:r>
              <a:rPr lang="en-US" sz="1000" dirty="0">
                <a:latin typeface="Arial"/>
              </a:rPr>
              <a:t> John Morgan.2017. "Don't Be 'Angst-Ridden' Over </a:t>
            </a:r>
            <a:r>
              <a:rPr lang="en-US" sz="1000" dirty="0" err="1">
                <a:latin typeface="Arial"/>
              </a:rPr>
              <a:t>Brexit-Divide:V-C</a:t>
            </a:r>
            <a:r>
              <a:rPr lang="en-US" sz="1000" dirty="0">
                <a:latin typeface="Arial"/>
              </a:rPr>
              <a:t>." </a:t>
            </a:r>
            <a:r>
              <a:rPr lang="en-US" sz="1000" i="1" dirty="0">
                <a:latin typeface="Arial"/>
              </a:rPr>
              <a:t>Times Higher Education, </a:t>
            </a:r>
            <a:r>
              <a:rPr lang="en-US" sz="1000" dirty="0">
                <a:latin typeface="Arial"/>
              </a:rPr>
              <a:t>February 24, </a:t>
            </a:r>
            <a:r>
              <a:rPr lang="en-US" sz="1000" dirty="0">
                <a:latin typeface="Arial"/>
                <a:hlinkClick r:id="rId7"/>
              </a:rPr>
              <a:t>https://www.timeshighereducation.com/news/dont-be-angst-ridden-over-brexit-divide-communities-v-c</a:t>
            </a:r>
            <a:r>
              <a:rPr lang="en-US" sz="1000" dirty="0">
                <a:latin typeface="Arial"/>
              </a:rPr>
              <a:t>.</a:t>
            </a:r>
          </a:p>
          <a:p>
            <a:endParaRPr lang="en-US" sz="1000" dirty="0">
              <a:latin typeface="Arial"/>
            </a:endParaRPr>
          </a:p>
          <a:p>
            <a:r>
              <a:rPr lang="en-US" sz="1000" dirty="0">
                <a:latin typeface="Arial"/>
              </a:rPr>
              <a:t>Baker, Simon. 2017. "Risks of Post-Brexit 'Brain Drain' Highlighted."  </a:t>
            </a:r>
            <a:r>
              <a:rPr lang="en-US" sz="1000" i="1" dirty="0">
                <a:latin typeface="Arial"/>
              </a:rPr>
              <a:t>Times Higher Education, </a:t>
            </a:r>
            <a:r>
              <a:rPr lang="en-US" sz="1000" dirty="0">
                <a:latin typeface="Arial"/>
              </a:rPr>
              <a:t>February 23, </a:t>
            </a:r>
            <a:r>
              <a:rPr lang="en-US" sz="1000" dirty="0">
                <a:latin typeface="Arial"/>
                <a:hlinkClick r:id="rId7"/>
              </a:rPr>
              <a:t>https://www.timeshighereducation.com/news/dont-be-angst-ridden-over-brexit-divide-communities-v-c</a:t>
            </a:r>
            <a:r>
              <a:rPr lang="en-US" sz="1000" dirty="0">
                <a:latin typeface="Arial"/>
              </a:rPr>
              <a:t>.</a:t>
            </a:r>
          </a:p>
          <a:p>
            <a:endParaRPr lang="en-US" sz="1000" dirty="0">
              <a:latin typeface="Arial"/>
            </a:endParaRPr>
          </a:p>
          <a:p>
            <a:r>
              <a:rPr lang="en-US" sz="1000" dirty="0" err="1">
                <a:latin typeface="Arial"/>
              </a:rPr>
              <a:t>Elmes</a:t>
            </a:r>
            <a:r>
              <a:rPr lang="en-US" sz="1000" dirty="0">
                <a:latin typeface="Arial"/>
              </a:rPr>
              <a:t>, John. 2017. "Nine Out of 10 Universities 'Restrict Free Speech.'" </a:t>
            </a:r>
            <a:r>
              <a:rPr lang="en-US" sz="1000" i="1" dirty="0">
                <a:latin typeface="Arial"/>
              </a:rPr>
              <a:t>Times Higher Education, </a:t>
            </a:r>
            <a:r>
              <a:rPr lang="en-US" sz="1000" dirty="0">
                <a:latin typeface="Arial"/>
              </a:rPr>
              <a:t>February 11, </a:t>
            </a:r>
            <a:r>
              <a:rPr lang="en-US" sz="1000" dirty="0">
                <a:latin typeface="Arial"/>
                <a:hlinkClick r:id="rId8"/>
              </a:rPr>
              <a:t>https://www.timeshighereducation.com/news/spiked-nine-out-10-uk-universities-restrict-free-speech</a:t>
            </a:r>
            <a:r>
              <a:rPr lang="en-US" sz="1000" dirty="0">
                <a:latin typeface="Arial"/>
              </a:rPr>
              <a:t>.</a:t>
            </a:r>
          </a:p>
        </p:txBody>
      </p:sp>
      <p:sp>
        <p:nvSpPr>
          <p:cNvPr id="4" name="Slide Number Placeholder 3"/>
          <p:cNvSpPr>
            <a:spLocks noGrp="1"/>
          </p:cNvSpPr>
          <p:nvPr>
            <p:ph type="sldNum" sz="quarter" idx="10"/>
          </p:nvPr>
        </p:nvSpPr>
        <p:spPr/>
        <p:txBody>
          <a:bodyPr/>
          <a:lstStyle/>
          <a:p>
            <a:fld id="{A035E6FC-CCC7-F34C-83D9-78C7523946F2}" type="slidenum">
              <a:rPr lang="en-US" smtClean="0"/>
              <a:t>3</a:t>
            </a:fld>
            <a:endParaRPr lang="en-US" dirty="0"/>
          </a:p>
        </p:txBody>
      </p:sp>
    </p:spTree>
    <p:extLst>
      <p:ext uri="{BB962C8B-B14F-4D97-AF65-F5344CB8AC3E}">
        <p14:creationId xmlns:p14="http://schemas.microsoft.com/office/powerpoint/2010/main" val="1926853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79438"/>
            <a:ext cx="5713413" cy="3213100"/>
          </a:xfrm>
        </p:spPr>
      </p:sp>
      <p:sp>
        <p:nvSpPr>
          <p:cNvPr id="3" name="Notes Placeholder 2"/>
          <p:cNvSpPr>
            <a:spLocks noGrp="1"/>
          </p:cNvSpPr>
          <p:nvPr>
            <p:ph type="body" idx="1"/>
          </p:nvPr>
        </p:nvSpPr>
        <p:spPr>
          <a:xfrm>
            <a:off x="632119" y="4139054"/>
            <a:ext cx="5615940" cy="3798055"/>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https://www.flickr.com/photos/ubarchives/4663516752/ by </a:t>
            </a:r>
            <a:r>
              <a:rPr lang="en-US" sz="1400" dirty="0" err="1">
                <a:latin typeface="Arial" panose="020B0604020202020204" pitchFamily="34" charset="0"/>
                <a:cs typeface="Arial" panose="020B0604020202020204" pitchFamily="34" charset="0"/>
              </a:rPr>
              <a:t>ubarchives</a:t>
            </a:r>
            <a:r>
              <a:rPr lang="en-US" sz="1400" dirty="0">
                <a:latin typeface="Arial" panose="020B0604020202020204" pitchFamily="34" charset="0"/>
                <a:cs typeface="Arial" panose="020B0604020202020204" pitchFamily="34" charset="0"/>
              </a:rPr>
              <a:t> / CC BY-NC-ND 2.0 </a:t>
            </a:r>
          </a:p>
        </p:txBody>
      </p:sp>
      <p:sp>
        <p:nvSpPr>
          <p:cNvPr id="4" name="Slide Number Placeholder 3"/>
          <p:cNvSpPr>
            <a:spLocks noGrp="1"/>
          </p:cNvSpPr>
          <p:nvPr>
            <p:ph type="sldNum" sz="quarter" idx="10"/>
          </p:nvPr>
        </p:nvSpPr>
        <p:spPr/>
        <p:txBody>
          <a:bodyPr/>
          <a:lstStyle/>
          <a:p>
            <a:fld id="{C6E2F7A5-D324-4A20-AC23-BFBDBC942490}" type="slidenum">
              <a:rPr lang="en-US" smtClean="0"/>
              <a:pPr/>
              <a:t>30</a:t>
            </a:fld>
            <a:endParaRPr lang="en-US"/>
          </a:p>
        </p:txBody>
      </p:sp>
    </p:spTree>
    <p:extLst>
      <p:ext uri="{BB962C8B-B14F-4D97-AF65-F5344CB8AC3E}">
        <p14:creationId xmlns:p14="http://schemas.microsoft.com/office/powerpoint/2010/main" val="2018742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641350"/>
            <a:ext cx="5583238"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Slide 31: Image: https://www.flickr.com/photos/pagedooley/3887095398/ by Kevin Dooley / CC BY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31</a:t>
            </a:fld>
            <a:endParaRPr lang="en-US"/>
          </a:p>
        </p:txBody>
      </p:sp>
    </p:spTree>
    <p:extLst>
      <p:ext uri="{BB962C8B-B14F-4D97-AF65-F5344CB8AC3E}">
        <p14:creationId xmlns:p14="http://schemas.microsoft.com/office/powerpoint/2010/main" val="971252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701993" y="3972381"/>
            <a:ext cx="5615940" cy="4170305"/>
          </a:xfrm>
        </p:spPr>
        <p:txBody>
          <a:bodyPr/>
          <a:lstStyle/>
          <a:p>
            <a:r>
              <a:rPr lang="en-US" sz="1400" dirty="0">
                <a:latin typeface="Arial" panose="020B0604020202020204" pitchFamily="34" charset="0"/>
                <a:cs typeface="Arial" panose="020B0604020202020204" pitchFamily="34" charset="0"/>
              </a:rPr>
              <a:t>Image: https://www.flickr.com/photos/edublogger/5119742141/ by Ewan McIntosh / CC BY-NC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Strategically align the student success goals and metrics with the Chancellors’/Presidents’ institutional priorities on student success.</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32</a:t>
            </a:fld>
            <a:endParaRPr lang="en-US"/>
          </a:p>
        </p:txBody>
      </p:sp>
    </p:spTree>
    <p:extLst>
      <p:ext uri="{BB962C8B-B14F-4D97-AF65-F5344CB8AC3E}">
        <p14:creationId xmlns:p14="http://schemas.microsoft.com/office/powerpoint/2010/main" val="938007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41829"/>
            <a:ext cx="5615940" cy="4100858"/>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https://www.flickr.com/photos/kimberlykv/4495272217/ by Kimberly </a:t>
            </a:r>
            <a:r>
              <a:rPr lang="en-US" sz="1400" dirty="0" err="1">
                <a:latin typeface="Arial" panose="020B0604020202020204" pitchFamily="34" charset="0"/>
                <a:cs typeface="Arial" panose="020B0604020202020204" pitchFamily="34" charset="0"/>
              </a:rPr>
              <a:t>Vardeman</a:t>
            </a:r>
            <a:r>
              <a:rPr lang="en-US" sz="1400" dirty="0">
                <a:latin typeface="Arial" panose="020B0604020202020204" pitchFamily="34" charset="0"/>
                <a:cs typeface="Arial" panose="020B0604020202020204" pitchFamily="34" charset="0"/>
              </a:rPr>
              <a:t> / CC BY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33</a:t>
            </a:fld>
            <a:endParaRPr lang="en-US"/>
          </a:p>
        </p:txBody>
      </p:sp>
    </p:spTree>
    <p:extLst>
      <p:ext uri="{BB962C8B-B14F-4D97-AF65-F5344CB8AC3E}">
        <p14:creationId xmlns:p14="http://schemas.microsoft.com/office/powerpoint/2010/main" val="455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41350"/>
            <a:ext cx="5581650" cy="3140075"/>
          </a:xfrm>
        </p:spPr>
      </p:sp>
      <p:sp>
        <p:nvSpPr>
          <p:cNvPr id="3" name="Notes Placeholder 2"/>
          <p:cNvSpPr>
            <a:spLocks noGrp="1"/>
          </p:cNvSpPr>
          <p:nvPr>
            <p:ph type="body" idx="1"/>
          </p:nvPr>
        </p:nvSpPr>
        <p:spPr>
          <a:xfrm>
            <a:off x="701993" y="4055717"/>
            <a:ext cx="5615940" cy="4086969"/>
          </a:xfrm>
        </p:spPr>
        <p:txBody>
          <a:bodyPr/>
          <a:lstStyle/>
          <a:p>
            <a:r>
              <a:rPr lang="en-US" sz="1400" dirty="0">
                <a:latin typeface="Arial" panose="020B0604020202020204" pitchFamily="34" charset="0"/>
                <a:cs typeface="Arial" panose="020B0604020202020204" pitchFamily="34" charset="0"/>
              </a:rPr>
              <a:t>Refers back to/is part of sharing space and developing collaborative programming</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34</a:t>
            </a:fld>
            <a:endParaRPr lang="en-US"/>
          </a:p>
        </p:txBody>
      </p:sp>
    </p:spTree>
    <p:extLst>
      <p:ext uri="{BB962C8B-B14F-4D97-AF65-F5344CB8AC3E}">
        <p14:creationId xmlns:p14="http://schemas.microsoft.com/office/powerpoint/2010/main" val="1768868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https://www.flickr.com/photos/goodimages/1448139556/ by Gianni / CC BY-NC-ND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35</a:t>
            </a:fld>
            <a:endParaRPr lang="en-US"/>
          </a:p>
        </p:txBody>
      </p:sp>
    </p:spTree>
    <p:extLst>
      <p:ext uri="{BB962C8B-B14F-4D97-AF65-F5344CB8AC3E}">
        <p14:creationId xmlns:p14="http://schemas.microsoft.com/office/powerpoint/2010/main" val="859749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97386"/>
            <a:ext cx="5783580" cy="4045300"/>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https://www.flickr.com/photos/skinnylawyer/6337956175/ by </a:t>
            </a:r>
            <a:r>
              <a:rPr lang="en-US" sz="1400" dirty="0" err="1">
                <a:latin typeface="Arial" panose="020B0604020202020204" pitchFamily="34" charset="0"/>
                <a:cs typeface="Arial" panose="020B0604020202020204" pitchFamily="34" charset="0"/>
              </a:rPr>
              <a:t>InSapphoWeTrust</a:t>
            </a:r>
            <a:r>
              <a:rPr lang="en-US" sz="1400" dirty="0">
                <a:latin typeface="Arial" panose="020B0604020202020204" pitchFamily="34" charset="0"/>
                <a:cs typeface="Arial" panose="020B0604020202020204" pitchFamily="34" charset="0"/>
              </a:rPr>
              <a:t> / CC BY-SA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36</a:t>
            </a:fld>
            <a:endParaRPr lang="en-US"/>
          </a:p>
        </p:txBody>
      </p:sp>
    </p:spTree>
    <p:extLst>
      <p:ext uri="{BB962C8B-B14F-4D97-AF65-F5344CB8AC3E}">
        <p14:creationId xmlns:p14="http://schemas.microsoft.com/office/powerpoint/2010/main" val="1542054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4163" y="355600"/>
            <a:ext cx="3995737" cy="2247900"/>
          </a:xfrm>
        </p:spPr>
      </p:sp>
      <p:sp>
        <p:nvSpPr>
          <p:cNvPr id="3" name="Notes Placeholder 2"/>
          <p:cNvSpPr>
            <a:spLocks noGrp="1"/>
          </p:cNvSpPr>
          <p:nvPr>
            <p:ph type="body" idx="1"/>
          </p:nvPr>
        </p:nvSpPr>
        <p:spPr>
          <a:xfrm>
            <a:off x="83820" y="2923184"/>
            <a:ext cx="6936106" cy="6093225"/>
          </a:xfrm>
        </p:spPr>
        <p:txBody>
          <a:bodyPr/>
          <a:lstStyle/>
          <a:p>
            <a:r>
              <a:rPr lang="en-US" sz="1100" dirty="0">
                <a:latin typeface="Arial" panose="020B0604020202020204" pitchFamily="34" charset="0"/>
                <a:cs typeface="Arial" panose="020B0604020202020204" pitchFamily="34" charset="0"/>
              </a:rPr>
              <a:t>Image: https://www.flickr.com/photos/wsl-libdev/20313732103/ by Washington State Library / CC BY-NC 2.0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Priority Areas for future research are based on the findings of the selected literature review, the library administrator focus group interview, and the provost semi-structured individual interviews. These Priority Areas intentionally are broad to foster discussion and input from academic librarians and to include more specific research questions within each Priority Area.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most important factor for identifying the Priority Areas was to discover which themes occurred most frequently in each data source. This was in response to the RFP, which  specifically stated that the project would “Begin with a high level look at the trends in higher education that concern academic librarians in the broader context of academia and identify current academic library responses to the trends.” Individual library responses, such as information literacy instruction and data analytics were not included in the codebook. Therefore, it should be noted that while library response (collection, service, space) was coded as a theme, these codes were not included within the count of the top five themes since each Priority Area addresses a theme across all three responses.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Per the RFP, which asked for between 5-10 priority areas, six were addressed, which will now be overviewed. We will also briefly discuss an exemplar study for each area, and identify best practices related to the area. </a:t>
            </a:r>
            <a:endParaRPr lang="en-US" sz="1100" b="1" i="1" dirty="0">
              <a:solidFill>
                <a:srgbClr val="FF0000"/>
              </a:solidFill>
              <a:latin typeface="Arial" panose="020B0604020202020204" pitchFamily="34" charset="0"/>
              <a:cs typeface="Arial" panose="020B0604020202020204" pitchFamily="34" charset="0"/>
            </a:endParaRPr>
          </a:p>
          <a:p>
            <a:r>
              <a:rPr lang="en-US" sz="1100" dirty="0">
                <a:solidFill>
                  <a:srgbClr val="FF0000"/>
                </a:solidFill>
                <a:latin typeface="Arial" panose="020B0604020202020204" pitchFamily="34" charset="0"/>
                <a:cs typeface="Arial" panose="020B0604020202020204" pitchFamily="34" charset="0"/>
              </a:rPr>
              <a:t>The importance of communication was identified in the RFP and in the project plan, and was one of the main reasons for the creation of the Advisory Group.  It provided the opportunity for library administrators to connect with provosts at their institutions and provide data on how librarians can communicate the value the library brings to the academic community. As a theme, its definition was: “Librarians communicate impact or other aspects of value with stakeholders.” However, only three studies published since 2000 have looked at how administrators perceive the library and its collections, spaces, and services.  An earlier study from 2007 found that according to multiple administrators at six American universities, the library’s symbolic role as the heart of the university was outweighed by its practical role, through which it needed to “connect what it does to the values and mission of the university.”  A later study of nine Canadian provosts found that the participants most valued information access provided by the library and envisioned the library evolving into more of a learning space.  The study the team identified as exemplar is </a:t>
            </a:r>
            <a:r>
              <a:rPr lang="en-US" sz="1100" dirty="0" err="1">
                <a:solidFill>
                  <a:srgbClr val="FF0000"/>
                </a:solidFill>
                <a:latin typeface="Arial" panose="020B0604020202020204" pitchFamily="34" charset="0"/>
                <a:cs typeface="Arial" panose="020B0604020202020204" pitchFamily="34" charset="0"/>
              </a:rPr>
              <a:t>Fister's</a:t>
            </a:r>
            <a:r>
              <a:rPr lang="en-US" sz="1100" dirty="0">
                <a:solidFill>
                  <a:srgbClr val="FF0000"/>
                </a:solidFill>
                <a:latin typeface="Arial" panose="020B0604020202020204" pitchFamily="34" charset="0"/>
                <a:cs typeface="Arial" panose="020B0604020202020204" pitchFamily="34" charset="0"/>
              </a:rPr>
              <a:t> (2010) survey of 134 administrators, which covered the highest number of themes (n=11) and received the highest score of all the studies (17 points). </a:t>
            </a:r>
            <a:endParaRPr lang="en-US" sz="1100" b="1" i="1" dirty="0">
              <a:solidFill>
                <a:srgbClr val="FF0000"/>
              </a:solidFill>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defTabSz="932871">
              <a:defRPr/>
            </a:pPr>
            <a:r>
              <a:rPr lang="en-US" sz="1100" dirty="0" err="1">
                <a:latin typeface="Arial" panose="020B0604020202020204" pitchFamily="34" charset="0"/>
                <a:cs typeface="Arial" panose="020B0604020202020204" pitchFamily="34" charset="0"/>
              </a:rPr>
              <a:t>Fister</a:t>
            </a:r>
            <a:r>
              <a:rPr lang="en-US" sz="1100" dirty="0">
                <a:latin typeface="Arial" panose="020B0604020202020204" pitchFamily="34" charset="0"/>
                <a:cs typeface="Arial" panose="020B0604020202020204" pitchFamily="34" charset="0"/>
              </a:rPr>
              <a:t>, Barbara. “Critical Assets: Academic Libraries, A View from the Administration Building.” </a:t>
            </a:r>
            <a:r>
              <a:rPr lang="en-US" sz="1100" i="1" dirty="0">
                <a:latin typeface="Arial" panose="020B0604020202020204" pitchFamily="34" charset="0"/>
                <a:cs typeface="Arial" panose="020B0604020202020204" pitchFamily="34" charset="0"/>
              </a:rPr>
              <a:t>Library Journal</a:t>
            </a:r>
            <a:r>
              <a:rPr lang="en-US" sz="1100" dirty="0">
                <a:latin typeface="Arial" panose="020B0604020202020204" pitchFamily="34" charset="0"/>
                <a:cs typeface="Arial" panose="020B0604020202020204" pitchFamily="34" charset="0"/>
              </a:rPr>
              <a:t> 135, no. 8 (2010): 24–27.</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37</a:t>
            </a:fld>
            <a:endParaRPr lang="en-US"/>
          </a:p>
        </p:txBody>
      </p:sp>
    </p:spTree>
    <p:extLst>
      <p:ext uri="{BB962C8B-B14F-4D97-AF65-F5344CB8AC3E}">
        <p14:creationId xmlns:p14="http://schemas.microsoft.com/office/powerpoint/2010/main" val="1506172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8588" y="342900"/>
            <a:ext cx="4086225" cy="2298700"/>
          </a:xfrm>
        </p:spPr>
      </p:sp>
      <p:sp>
        <p:nvSpPr>
          <p:cNvPr id="3" name="Notes Placeholder 2"/>
          <p:cNvSpPr>
            <a:spLocks noGrp="1"/>
          </p:cNvSpPr>
          <p:nvPr>
            <p:ph type="body" idx="1"/>
          </p:nvPr>
        </p:nvSpPr>
        <p:spPr>
          <a:xfrm>
            <a:off x="199072" y="2893326"/>
            <a:ext cx="6611304" cy="6199630"/>
          </a:xfrm>
        </p:spPr>
        <p:txBody>
          <a:bodyPr/>
          <a:lstStyle/>
          <a:p>
            <a:r>
              <a:rPr lang="en-US" sz="1400" dirty="0">
                <a:latin typeface="Arial" panose="020B0604020202020204" pitchFamily="34" charset="0"/>
                <a:cs typeface="Arial" panose="020B0604020202020204" pitchFamily="34" charset="0"/>
              </a:rPr>
              <a:t>Collaboration is an important theme because of the academic library’s primary mission as a research and teaching support unit.  The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 projects also explicitly required librarians to collaborate with at least two other people outside the libraries.  As a theme, its definition was: “Librarians work with other institutional departments to influence student outcomes or with other institutions.” The 2015 study by Hess, Greer, Lombardo, and Lim at Oakland University Libraries is exemplary because it documents the libraries’ efforts to collaborate with other departments in support of student success and persistence.  Their documented and suggested collaborations cover a wide range of services and collections. Another notable collaboration was between Wolfe, who is an Assistant Professor in the Behavioral and Social Sciences at </a:t>
            </a:r>
            <a:r>
              <a:rPr lang="en-US" sz="1400" dirty="0" err="1">
                <a:latin typeface="Arial" panose="020B0604020202020204" pitchFamily="34" charset="0"/>
                <a:cs typeface="Arial" panose="020B0604020202020204" pitchFamily="34" charset="0"/>
              </a:rPr>
              <a:t>Hostos</a:t>
            </a:r>
            <a:r>
              <a:rPr lang="en-US" sz="1400" dirty="0">
                <a:latin typeface="Arial" panose="020B0604020202020204" pitchFamily="34" charset="0"/>
                <a:cs typeface="Arial" panose="020B0604020202020204" pitchFamily="34" charset="0"/>
              </a:rPr>
              <a:t> Community College (CUNY), who published the results of a study that incorporated information literacy into a class assignment in a higher education journal, and was one of the highest scoring research documents from the higher education databases.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Hess, Amanda Nichols. “Equipping Academic Librarians to Integrate the Framework into Instructional Practices: A Theoretical Application.” </a:t>
            </a:r>
            <a:r>
              <a:rPr lang="en-US" sz="1400" i="1" dirty="0">
                <a:latin typeface="Arial" panose="020B0604020202020204" pitchFamily="34" charset="0"/>
                <a:cs typeface="Arial" panose="020B0604020202020204" pitchFamily="34" charset="0"/>
              </a:rPr>
              <a:t>Journal of Academic Librarianship</a:t>
            </a:r>
            <a:r>
              <a:rPr lang="en-US" sz="1400" dirty="0">
                <a:latin typeface="Arial" panose="020B0604020202020204" pitchFamily="34" charset="0"/>
                <a:cs typeface="Arial" panose="020B0604020202020204" pitchFamily="34" charset="0"/>
              </a:rPr>
              <a:t> 41, no. 6 (2015): 771–76. doi:10.1016/j.acalib.2015.08.017.</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Wolfe, Kate S. “Emerging Information Literacy and Research-Method Competencies in Urban Community College Psychology Students.” </a:t>
            </a:r>
            <a:r>
              <a:rPr lang="en-US" sz="1400" i="1" dirty="0">
                <a:latin typeface="Arial" panose="020B0604020202020204" pitchFamily="34" charset="0"/>
                <a:cs typeface="Arial" panose="020B0604020202020204" pitchFamily="34" charset="0"/>
              </a:rPr>
              <a:t>The Community College Enterprise</a:t>
            </a:r>
            <a:r>
              <a:rPr lang="en-US" sz="1400" dirty="0">
                <a:latin typeface="Arial" panose="020B0604020202020204" pitchFamily="34" charset="0"/>
                <a:cs typeface="Arial" panose="020B0604020202020204" pitchFamily="34" charset="0"/>
              </a:rPr>
              <a:t> 21, no. 2 (2015): 93–99.</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38</a:t>
            </a:fld>
            <a:endParaRPr lang="en-US"/>
          </a:p>
        </p:txBody>
      </p:sp>
    </p:spTree>
    <p:extLst>
      <p:ext uri="{BB962C8B-B14F-4D97-AF65-F5344CB8AC3E}">
        <p14:creationId xmlns:p14="http://schemas.microsoft.com/office/powerpoint/2010/main" val="70858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368300"/>
            <a:ext cx="4592637" cy="2582863"/>
          </a:xfrm>
        </p:spPr>
      </p:sp>
      <p:sp>
        <p:nvSpPr>
          <p:cNvPr id="3" name="Notes Placeholder 2"/>
          <p:cNvSpPr>
            <a:spLocks noGrp="1"/>
          </p:cNvSpPr>
          <p:nvPr>
            <p:ph type="body" idx="1"/>
          </p:nvPr>
        </p:nvSpPr>
        <p:spPr>
          <a:xfrm>
            <a:off x="136208" y="3264019"/>
            <a:ext cx="6663690" cy="5574457"/>
          </a:xfrm>
        </p:spPr>
        <p:txBody>
          <a:bodyPr/>
          <a:lstStyle/>
          <a:p>
            <a:r>
              <a:rPr lang="en-US" sz="1400" dirty="0">
                <a:latin typeface="Arial" panose="020B0604020202020204" pitchFamily="34" charset="0"/>
                <a:cs typeface="Arial" panose="020B0604020202020204" pitchFamily="34" charset="0"/>
              </a:rPr>
              <a:t>Image: https://www.flickr.com/photos/parksdh/11340519505/ by Daniel Parks / CC BY-NC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definition for this theme was: “Institutionally-identified student outcomes (can be co-coded with learning and success).” It appeared in the top five themes in the Advisory Group’s focus group interview and the provosts’ semi-structured individual interviews, but it was the seventh most common theme in the literature. Moreover, there was a statistically significant difference in the number it was reported in theoretical documents compared to research documents, which means that it likely is being discussed more than being empirically tested. Lombard’s 2012 study at Gannon University had a short write up, but was exemplar in several ways, which led to its relatively high score.  First, it looked at the library’s influence on recruitment, which has been studied in higher education research documents addressing student outcomes, but rarely appears in library research documents. The data collection method also was interesting because the survey was posted on various non-library online spaces, meaning that it may have tapped into those who do not use the library. It also collected and analyzed qualitative data from interviews with fourteen admissions professionals from various institutions and, based on survey and interview findings, makes suggestions for ways librarians can collaborate with admissions departments.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Lombard, E. (2012). The role of the academic library in college choice. </a:t>
            </a:r>
            <a:r>
              <a:rPr lang="en-US" sz="1400" i="1" dirty="0">
                <a:latin typeface="Arial" panose="020B0604020202020204" pitchFamily="34" charset="0"/>
                <a:cs typeface="Arial" panose="020B0604020202020204" pitchFamily="34" charset="0"/>
              </a:rPr>
              <a:t>Journal of Academic Librarianship</a:t>
            </a:r>
            <a:r>
              <a:rPr lang="en-US" sz="1400" dirty="0">
                <a:latin typeface="Arial" panose="020B0604020202020204" pitchFamily="34" charset="0"/>
                <a:cs typeface="Arial" panose="020B0604020202020204" pitchFamily="34" charset="0"/>
              </a:rPr>
              <a:t> 38(4), 237–41.</a:t>
            </a:r>
            <a:endParaRPr lang="en-US" kern="12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39</a:t>
            </a:fld>
            <a:endParaRPr lang="en-US"/>
          </a:p>
        </p:txBody>
      </p:sp>
    </p:spTree>
    <p:extLst>
      <p:ext uri="{BB962C8B-B14F-4D97-AF65-F5344CB8AC3E}">
        <p14:creationId xmlns:p14="http://schemas.microsoft.com/office/powerpoint/2010/main" val="1250895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95300"/>
            <a:ext cx="5581650" cy="3140075"/>
          </a:xfrm>
        </p:spPr>
      </p:sp>
      <p:sp>
        <p:nvSpPr>
          <p:cNvPr id="3" name="Notes Placeholder 2"/>
          <p:cNvSpPr>
            <a:spLocks noGrp="1"/>
          </p:cNvSpPr>
          <p:nvPr>
            <p:ph type="body" idx="1"/>
          </p:nvPr>
        </p:nvSpPr>
        <p:spPr>
          <a:xfrm>
            <a:off x="272955" y="3889613"/>
            <a:ext cx="6428096" cy="4380930"/>
          </a:xfrm>
        </p:spPr>
        <p:txBody>
          <a:bodyPr/>
          <a:lstStyle/>
          <a:p>
            <a:pPr marL="291522" indent="-291522">
              <a:buFont typeface="Arial" charset="0"/>
              <a:buChar char="•"/>
            </a:pPr>
            <a:r>
              <a:rPr lang="en-US" sz="1400">
                <a:latin typeface="Arial" panose="020B0604020202020204" pitchFamily="34" charset="0"/>
                <a:cs typeface="Arial" panose="020B0604020202020204" pitchFamily="34" charset="0"/>
              </a:rPr>
              <a:t>This project relates to ACRL’s Plan for Excellence. </a:t>
            </a:r>
          </a:p>
          <a:p>
            <a:pPr marL="757958" lvl="1" indent="-291522">
              <a:buFont typeface="Arial" charset="0"/>
              <a:buChar char="•"/>
            </a:pPr>
            <a:r>
              <a:rPr lang="en-US" sz="1400">
                <a:latin typeface="Arial" panose="020B0604020202020204" pitchFamily="34" charset="0"/>
                <a:cs typeface="Arial" panose="020B0604020202020204" pitchFamily="34" charset="0"/>
              </a:rPr>
              <a:t>A major goal for this plan is to help academic libraries demonstrate their value to their parent institutions through their impact on institutional outcomes.</a:t>
            </a:r>
          </a:p>
          <a:p>
            <a:pPr marL="1224393" lvl="2" indent="-291522">
              <a:buFont typeface="Arial" charset="0"/>
              <a:buChar char="•"/>
            </a:pPr>
            <a:r>
              <a:rPr lang="en-US" sz="1400">
                <a:latin typeface="Arial" panose="020B0604020202020204" pitchFamily="34" charset="0"/>
                <a:cs typeface="Arial" panose="020B0604020202020204" pitchFamily="34" charset="0"/>
              </a:rPr>
              <a:t>A major institutional outcome is to promote student learning and success.</a:t>
            </a:r>
          </a:p>
          <a:p>
            <a:pPr marL="291522" indent="-291522">
              <a:buFont typeface="Arial" charset="0"/>
              <a:buChar char="•"/>
            </a:pPr>
            <a:r>
              <a:rPr lang="en-US" sz="1400">
                <a:latin typeface="Arial" panose="020B0604020202020204" pitchFamily="34" charset="0"/>
                <a:cs typeface="Arial" panose="020B0604020202020204" pitchFamily="34" charset="0"/>
              </a:rPr>
              <a:t>With decreasing support, the competition for resources becomes more intense and the need for demonstrating value becomes more critical. </a:t>
            </a:r>
          </a:p>
          <a:p>
            <a:endParaRPr lang="en-US"/>
          </a:p>
          <a:p>
            <a:r>
              <a:rPr lang="en-US" sz="1400">
                <a:latin typeface="Arial" panose="020B0604020202020204" pitchFamily="34" charset="0"/>
                <a:cs typeface="Arial" panose="020B0604020202020204" pitchFamily="34" charset="0"/>
              </a:rPr>
              <a:t>Association of College and Research Libraries. (2010). </a:t>
            </a:r>
            <a:r>
              <a:rPr lang="en-US" sz="1400" i="1">
                <a:latin typeface="Arial" panose="020B0604020202020204" pitchFamily="34" charset="0"/>
                <a:cs typeface="Arial" panose="020B0604020202020204" pitchFamily="34" charset="0"/>
              </a:rPr>
              <a:t>Value of Academic Libraries: A Comprehensive Research Review and Report,</a:t>
            </a:r>
            <a:r>
              <a:rPr lang="en-US" sz="1400">
                <a:latin typeface="Arial" panose="020B0604020202020204" pitchFamily="34" charset="0"/>
                <a:cs typeface="Arial" panose="020B0604020202020204" pitchFamily="34" charset="0"/>
              </a:rPr>
              <a:t> researched by Megan </a:t>
            </a:r>
            <a:r>
              <a:rPr lang="en-US" sz="1400" err="1">
                <a:latin typeface="Arial" panose="020B0604020202020204" pitchFamily="34" charset="0"/>
                <a:cs typeface="Arial" panose="020B0604020202020204" pitchFamily="34" charset="0"/>
              </a:rPr>
              <a:t>Oakleaf</a:t>
            </a:r>
            <a:r>
              <a:rPr lang="en-US" sz="1400">
                <a:latin typeface="Arial" panose="020B0604020202020204" pitchFamily="34" charset="0"/>
                <a:cs typeface="Arial" panose="020B0604020202020204" pitchFamily="34" charset="0"/>
              </a:rPr>
              <a:t>. Chicago, IL: Association of College and Research Libraries. Retrieved from: </a:t>
            </a:r>
            <a:r>
              <a:rPr lang="en-US" sz="1400" u="sng">
                <a:latin typeface="Arial" panose="020B0604020202020204" pitchFamily="34" charset="0"/>
                <a:cs typeface="Arial" panose="020B0604020202020204" pitchFamily="34" charset="0"/>
                <a:hlinkClick r:id="rId3"/>
              </a:rPr>
              <a:t>http://www.ala.org/acrl/sites/ala.org.acrl/files/content/issues/value/val_report.pdf</a:t>
            </a:r>
            <a:endParaRPr lang="en-US" sz="1400">
              <a:latin typeface="Arial" panose="020B0604020202020204" pitchFamily="34" charset="0"/>
              <a:cs typeface="Arial" panose="020B0604020202020204" pitchFamily="34" charset="0"/>
            </a:endParaRPr>
          </a:p>
          <a:p>
            <a:pPr marL="291522" indent="-291522">
              <a:buFont typeface="Arial" charset="0"/>
              <a:buChar char="•"/>
            </a:pPr>
            <a:endParaRPr lang="en-US" sz="14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a:t>
            </a:fld>
            <a:endParaRPr lang="en-US"/>
          </a:p>
        </p:txBody>
      </p:sp>
    </p:spTree>
    <p:extLst>
      <p:ext uri="{BB962C8B-B14F-4D97-AF65-F5344CB8AC3E}">
        <p14:creationId xmlns:p14="http://schemas.microsoft.com/office/powerpoint/2010/main" val="1308667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4438" y="419100"/>
            <a:ext cx="4543425" cy="2555875"/>
          </a:xfrm>
        </p:spPr>
      </p:sp>
      <p:sp>
        <p:nvSpPr>
          <p:cNvPr id="3" name="Notes Placeholder 2"/>
          <p:cNvSpPr>
            <a:spLocks noGrp="1"/>
          </p:cNvSpPr>
          <p:nvPr>
            <p:ph type="body" idx="1"/>
          </p:nvPr>
        </p:nvSpPr>
        <p:spPr>
          <a:xfrm>
            <a:off x="163773" y="3111691"/>
            <a:ext cx="6701051" cy="5726786"/>
          </a:xfrm>
        </p:spPr>
        <p:txBody>
          <a:bodyPr/>
          <a:lstStyle/>
          <a:p>
            <a:r>
              <a:rPr lang="en-US" sz="1400" dirty="0">
                <a:latin typeface="Arial" panose="020B0604020202020204" pitchFamily="34" charset="0"/>
                <a:cs typeface="Arial" panose="020B0604020202020204" pitchFamily="34" charset="0"/>
              </a:rPr>
              <a:t>Image: https://www.flickr.com/photos/cogdog/2555280926/ by Alan Levine / CC0 1.0 Universal (CC0 1.0)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This area also builds on the first two Priority Areas, communication and collaboration.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definition for this theme was: “Outcome was focused on the less objective concepts of learning, such as critical thinking. Usually not tied to a specific graded assignment or graduation.” In contrast with student success, the code was used for identifying the less tangible or indirect effect of the library on students. Brown-</a:t>
            </a:r>
            <a:r>
              <a:rPr lang="en-US" sz="1400" dirty="0" err="1">
                <a:latin typeface="Arial" panose="020B0604020202020204" pitchFamily="34" charset="0"/>
                <a:cs typeface="Arial" panose="020B0604020202020204" pitchFamily="34" charset="0"/>
              </a:rPr>
              <a:t>Sica's</a:t>
            </a:r>
            <a:r>
              <a:rPr lang="en-US" sz="1400" dirty="0">
                <a:latin typeface="Arial" panose="020B0604020202020204" pitchFamily="34" charset="0"/>
                <a:cs typeface="Arial" panose="020B0604020202020204" pitchFamily="34" charset="0"/>
              </a:rPr>
              <a:t> 2013 study of space redesign at </a:t>
            </a:r>
            <a:r>
              <a:rPr lang="en-US" sz="1400" dirty="0" err="1">
                <a:latin typeface="Arial" panose="020B0604020202020204" pitchFamily="34" charset="0"/>
                <a:cs typeface="Arial" panose="020B0604020202020204" pitchFamily="34" charset="0"/>
              </a:rPr>
              <a:t>Auraria</a:t>
            </a:r>
            <a:r>
              <a:rPr lang="en-US" sz="1400" dirty="0">
                <a:latin typeface="Arial" panose="020B0604020202020204" pitchFamily="34" charset="0"/>
                <a:cs typeface="Arial" panose="020B0604020202020204" pitchFamily="34" charset="0"/>
              </a:rPr>
              <a:t> Library offers one way for various groups to provide multiple types of input and otherwise engage with the library.  The </a:t>
            </a:r>
            <a:r>
              <a:rPr lang="en-US" sz="1400" dirty="0" err="1">
                <a:latin typeface="Arial" panose="020B0604020202020204" pitchFamily="34" charset="0"/>
                <a:cs typeface="Arial" panose="020B0604020202020204" pitchFamily="34" charset="0"/>
              </a:rPr>
              <a:t>Auraria</a:t>
            </a:r>
            <a:r>
              <a:rPr lang="en-US" sz="1400" dirty="0">
                <a:latin typeface="Arial" panose="020B0604020202020204" pitchFamily="34" charset="0"/>
                <a:cs typeface="Arial" panose="020B0604020202020204" pitchFamily="34" charset="0"/>
              </a:rPr>
              <a:t> Library serves the University of Colorado Denver, the Metropolitan State College of Denver, and the Community College of Denver. Students were involved in all stages of the study, from formulating the questions to ask, analyzing the data, and offering suggestions based on the results. This study was a high scoring example of learning in college because although not tied to an objective outcome, such as student retention or GPA, this study gave students a voice in the project and facilitated unexpected collaborations with faculty. It also touched on library space, which was a library response that was mentioned by the provosts that was not mentioned as often by librarians.</a:t>
            </a:r>
          </a:p>
          <a:p>
            <a:endParaRPr lang="en-US" sz="1400" dirty="0">
              <a:latin typeface="Arial" panose="020B0604020202020204" pitchFamily="34" charset="0"/>
              <a:cs typeface="Arial" panose="020B0604020202020204" pitchFamily="34" charset="0"/>
            </a:endParaRPr>
          </a:p>
          <a:p>
            <a:pPr defTabSz="932871">
              <a:defRPr/>
            </a:pPr>
            <a:r>
              <a:rPr lang="en-US" sz="1400" kern="1200" dirty="0">
                <a:solidFill>
                  <a:schemeClr val="tx1"/>
                </a:solidFill>
                <a:latin typeface="Arial" panose="020B0604020202020204" pitchFamily="34" charset="0"/>
                <a:cs typeface="Arial" panose="020B0604020202020204" pitchFamily="34" charset="0"/>
              </a:rPr>
              <a:t>Brown-</a:t>
            </a:r>
            <a:r>
              <a:rPr lang="en-US" sz="1400" kern="1200" dirty="0" err="1">
                <a:solidFill>
                  <a:schemeClr val="tx1"/>
                </a:solidFill>
                <a:latin typeface="Arial" panose="020B0604020202020204" pitchFamily="34" charset="0"/>
                <a:cs typeface="Arial" panose="020B0604020202020204" pitchFamily="34" charset="0"/>
              </a:rPr>
              <a:t>Sica</a:t>
            </a:r>
            <a:r>
              <a:rPr lang="en-US" sz="1400" kern="1200" dirty="0">
                <a:solidFill>
                  <a:schemeClr val="tx1"/>
                </a:solidFill>
                <a:latin typeface="Arial" panose="020B0604020202020204" pitchFamily="34" charset="0"/>
                <a:cs typeface="Arial" panose="020B0604020202020204" pitchFamily="34" charset="0"/>
              </a:rPr>
              <a:t>, Margaret. “Using Academic Courses to Generate Data for Use in Evidence Based Library Planning.” </a:t>
            </a:r>
            <a:r>
              <a:rPr lang="en-US" sz="1400" i="1" kern="1200" dirty="0">
                <a:solidFill>
                  <a:schemeClr val="tx1"/>
                </a:solidFill>
                <a:latin typeface="Arial" panose="020B0604020202020204" pitchFamily="34" charset="0"/>
                <a:cs typeface="Arial" panose="020B0604020202020204" pitchFamily="34" charset="0"/>
              </a:rPr>
              <a:t>Journal of Academic Librarianship</a:t>
            </a:r>
            <a:r>
              <a:rPr lang="en-US" sz="1400" kern="1200" dirty="0">
                <a:solidFill>
                  <a:schemeClr val="tx1"/>
                </a:solidFill>
                <a:latin typeface="Arial" panose="020B0604020202020204" pitchFamily="34" charset="0"/>
                <a:cs typeface="Arial" panose="020B0604020202020204" pitchFamily="34" charset="0"/>
              </a:rPr>
              <a:t> 39, no. 3 (2013): 275–87. doi:10.1016/j.acalib.2013.01.001.</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40</a:t>
            </a:fld>
            <a:endParaRPr lang="en-US"/>
          </a:p>
        </p:txBody>
      </p:sp>
    </p:spTree>
    <p:extLst>
      <p:ext uri="{BB962C8B-B14F-4D97-AF65-F5344CB8AC3E}">
        <p14:creationId xmlns:p14="http://schemas.microsoft.com/office/powerpoint/2010/main" val="1151705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41</a:t>
            </a:fld>
            <a:endParaRPr lang="en-US"/>
          </a:p>
        </p:txBody>
      </p:sp>
    </p:spTree>
    <p:extLst>
      <p:ext uri="{BB962C8B-B14F-4D97-AF65-F5344CB8AC3E}">
        <p14:creationId xmlns:p14="http://schemas.microsoft.com/office/powerpoint/2010/main" val="3096905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232012" y="4055717"/>
            <a:ext cx="6537278" cy="4086969"/>
          </a:xfrm>
        </p:spPr>
        <p:txBody>
          <a:bodyPr/>
          <a:lstStyle/>
          <a:p>
            <a:r>
              <a:rPr lang="en-US" sz="1400" dirty="0">
                <a:latin typeface="Arial" panose="020B0604020202020204" pitchFamily="34" charset="0"/>
                <a:cs typeface="Arial" panose="020B0604020202020204" pitchFamily="34" charset="0"/>
              </a:rPr>
              <a:t>Image: http://bit.ly/2msQ06a (https://www.flickr.com/photos/governordayton/5572098001/) by Governor Mark Dayton / CC BY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a:p>
            <a:r>
              <a:rPr lang="en-US" sz="1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A035E6FC-CCC7-F34C-83D9-78C7523946F2}" type="slidenum">
              <a:rPr lang="en-US" smtClean="0"/>
              <a:t>42</a:t>
            </a:fld>
            <a:endParaRPr lang="en-US"/>
          </a:p>
        </p:txBody>
      </p:sp>
    </p:spTree>
    <p:extLst>
      <p:ext uri="{BB962C8B-B14F-4D97-AF65-F5344CB8AC3E}">
        <p14:creationId xmlns:p14="http://schemas.microsoft.com/office/powerpoint/2010/main" val="1913788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54842" y="4041829"/>
            <a:ext cx="6387152" cy="4100858"/>
          </a:xfrm>
        </p:spPr>
        <p:txBody>
          <a:bodyPr/>
          <a:lstStyle/>
          <a:p>
            <a:r>
              <a:rPr lang="en-US" sz="1400" dirty="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a:p>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43</a:t>
            </a:fld>
            <a:endParaRPr lang="en-US"/>
          </a:p>
        </p:txBody>
      </p:sp>
    </p:spTree>
    <p:extLst>
      <p:ext uri="{BB962C8B-B14F-4D97-AF65-F5344CB8AC3E}">
        <p14:creationId xmlns:p14="http://schemas.microsoft.com/office/powerpoint/2010/main" val="945338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259307" y="4069607"/>
            <a:ext cx="6428096" cy="4073079"/>
          </a:xfrm>
        </p:spPr>
        <p:txBody>
          <a:bodyPr/>
          <a:lstStyle/>
          <a:p>
            <a:r>
              <a:rPr lang="en-US" sz="1400" dirty="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a:p>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44</a:t>
            </a:fld>
            <a:endParaRPr lang="en-US"/>
          </a:p>
        </p:txBody>
      </p:sp>
    </p:spTree>
    <p:extLst>
      <p:ext uri="{BB962C8B-B14F-4D97-AF65-F5344CB8AC3E}">
        <p14:creationId xmlns:p14="http://schemas.microsoft.com/office/powerpoint/2010/main" val="1224720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73113"/>
            <a:ext cx="5584825" cy="3141662"/>
          </a:xfrm>
        </p:spPr>
      </p:sp>
      <p:sp>
        <p:nvSpPr>
          <p:cNvPr id="3" name="Notes Placeholder 2"/>
          <p:cNvSpPr>
            <a:spLocks noGrp="1"/>
          </p:cNvSpPr>
          <p:nvPr>
            <p:ph type="body" idx="1"/>
          </p:nvPr>
        </p:nvSpPr>
        <p:spPr>
          <a:xfrm>
            <a:off x="313898" y="4236280"/>
            <a:ext cx="6414447" cy="3906406"/>
          </a:xfrm>
        </p:spPr>
        <p:txBody>
          <a:bodyPr/>
          <a:lstStyle/>
          <a:p>
            <a:r>
              <a:rPr lang="en-US" sz="1400" dirty="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p:txBody>
      </p:sp>
      <p:sp>
        <p:nvSpPr>
          <p:cNvPr id="4" name="Slide Number Placeholder 3"/>
          <p:cNvSpPr>
            <a:spLocks noGrp="1"/>
          </p:cNvSpPr>
          <p:nvPr>
            <p:ph type="sldNum" sz="quarter" idx="10"/>
          </p:nvPr>
        </p:nvSpPr>
        <p:spPr/>
        <p:txBody>
          <a:bodyPr/>
          <a:lstStyle/>
          <a:p>
            <a:fld id="{A035E6FC-CCC7-F34C-83D9-78C7523946F2}" type="slidenum">
              <a:rPr lang="en-US" smtClean="0"/>
              <a:t>45</a:t>
            </a:fld>
            <a:endParaRPr lang="en-US"/>
          </a:p>
        </p:txBody>
      </p:sp>
    </p:spTree>
    <p:extLst>
      <p:ext uri="{BB962C8B-B14F-4D97-AF65-F5344CB8AC3E}">
        <p14:creationId xmlns:p14="http://schemas.microsoft.com/office/powerpoint/2010/main" val="553846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565150"/>
            <a:ext cx="5586412" cy="3141663"/>
          </a:xfrm>
        </p:spPr>
      </p:sp>
      <p:sp>
        <p:nvSpPr>
          <p:cNvPr id="3" name="Notes Placeholder 2"/>
          <p:cNvSpPr>
            <a:spLocks noGrp="1"/>
          </p:cNvSpPr>
          <p:nvPr>
            <p:ph type="body" idx="1"/>
          </p:nvPr>
        </p:nvSpPr>
        <p:spPr>
          <a:xfrm>
            <a:off x="218364" y="4014049"/>
            <a:ext cx="6431356" cy="4402952"/>
          </a:xfrm>
        </p:spPr>
        <p:txBody>
          <a:bodyPr/>
          <a:lstStyle/>
          <a:p>
            <a:r>
              <a:rPr lang="en-US" sz="1400" dirty="0">
                <a:latin typeface="Arial" panose="020B0604020202020204" pitchFamily="34" charset="0"/>
                <a:cs typeface="Arial" panose="020B0604020202020204" pitchFamily="34" charset="0"/>
              </a:rPr>
              <a:t>Image: https://www.flickr.com/photos/13523064@N03/7807957322/ by </a:t>
            </a:r>
            <a:r>
              <a:rPr lang="en-US" sz="1400" dirty="0" err="1">
                <a:latin typeface="Arial" panose="020B0604020202020204" pitchFamily="34" charset="0"/>
                <a:cs typeface="Arial" panose="020B0604020202020204" pitchFamily="34" charset="0"/>
              </a:rPr>
              <a:t>llee_wu</a:t>
            </a:r>
            <a:r>
              <a:rPr lang="en-US" sz="1400" dirty="0">
                <a:latin typeface="Arial" panose="020B0604020202020204" pitchFamily="34" charset="0"/>
                <a:cs typeface="Arial" panose="020B0604020202020204" pitchFamily="34" charset="0"/>
              </a:rPr>
              <a:t> / CC BY-ND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Although learning analytics did not have its own thematic code, it was identified as being an important area in documents such as ACRL’s top trends in academic libraries and ACRL initiatives, such as the e-Learning Webcast Series on Learning Analytics. </a:t>
            </a:r>
            <a:r>
              <a:rPr lang="en-US" sz="1400" dirty="0" err="1">
                <a:latin typeface="Arial" panose="020B0604020202020204" pitchFamily="34" charset="0"/>
                <a:cs typeface="Arial" panose="020B0604020202020204" pitchFamily="34" charset="0"/>
              </a:rPr>
              <a:t>Jantti</a:t>
            </a:r>
            <a:r>
              <a:rPr lang="en-US" sz="1400" dirty="0">
                <a:latin typeface="Arial" panose="020B0604020202020204" pitchFamily="34" charset="0"/>
                <a:cs typeface="Arial" panose="020B0604020202020204" pitchFamily="34" charset="0"/>
              </a:rPr>
              <a:t> and Heath’s 2016 study describes the use of learning analytics at the University of Wollongong in Australia. In addition to collecting library related data in a repository called the Library Cube, this library collects and analyzes more sources of institutional data than any other. These data sets come from course management software called Moodle, student administration, tutorials, and student support service usage data. </a:t>
            </a:r>
          </a:p>
          <a:p>
            <a:endParaRPr lang="en-US" sz="1400" dirty="0">
              <a:latin typeface="Arial" panose="020B0604020202020204" pitchFamily="34" charset="0"/>
              <a:cs typeface="Arial" panose="020B0604020202020204" pitchFamily="34" charset="0"/>
            </a:endParaRPr>
          </a:p>
          <a:p>
            <a:pPr defTabSz="932871">
              <a:defRPr/>
            </a:pPr>
            <a:r>
              <a:rPr lang="en-US" sz="1400" dirty="0" err="1">
                <a:latin typeface="Arial" panose="020B0604020202020204" pitchFamily="34" charset="0"/>
                <a:cs typeface="Arial" panose="020B0604020202020204" pitchFamily="34" charset="0"/>
              </a:rPr>
              <a:t>Jantti</a:t>
            </a:r>
            <a:r>
              <a:rPr lang="en-US" sz="1400" dirty="0">
                <a:latin typeface="Arial" panose="020B0604020202020204" pitchFamily="34" charset="0"/>
                <a:cs typeface="Arial" panose="020B0604020202020204" pitchFamily="34" charset="0"/>
              </a:rPr>
              <a:t>, M. and Heath, J. (2016). What role for libraries in learning analytics? </a:t>
            </a:r>
            <a:r>
              <a:rPr lang="en-US" sz="1400" i="1" dirty="0">
                <a:latin typeface="Arial" panose="020B0604020202020204" pitchFamily="34" charset="0"/>
                <a:cs typeface="Arial" panose="020B0604020202020204" pitchFamily="34" charset="0"/>
              </a:rPr>
              <a:t>Performance Measurement and Metrics</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17</a:t>
            </a:r>
            <a:r>
              <a:rPr lang="en-US" sz="1400" dirty="0">
                <a:latin typeface="Arial" panose="020B0604020202020204" pitchFamily="34" charset="0"/>
                <a:cs typeface="Arial" panose="020B0604020202020204" pitchFamily="34" charset="0"/>
              </a:rPr>
              <a:t>(2), 203-210.</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46</a:t>
            </a:fld>
            <a:endParaRPr lang="en-US"/>
          </a:p>
        </p:txBody>
      </p:sp>
    </p:spTree>
    <p:extLst>
      <p:ext uri="{BB962C8B-B14F-4D97-AF65-F5344CB8AC3E}">
        <p14:creationId xmlns:p14="http://schemas.microsoft.com/office/powerpoint/2010/main" val="1532654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125165"/>
            <a:ext cx="5615940" cy="4017522"/>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https://www.flickr.com/photos/minow/624854612/ by cranberries / CC BY-NC-ND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47</a:t>
            </a:fld>
            <a:endParaRPr lang="en-US"/>
          </a:p>
        </p:txBody>
      </p:sp>
    </p:spTree>
    <p:extLst>
      <p:ext uri="{BB962C8B-B14F-4D97-AF65-F5344CB8AC3E}">
        <p14:creationId xmlns:p14="http://schemas.microsoft.com/office/powerpoint/2010/main" val="265060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830263"/>
            <a:ext cx="5584825" cy="3141662"/>
          </a:xfrm>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Mock-up of visualization tool</a:t>
            </a:r>
          </a:p>
        </p:txBody>
      </p:sp>
      <p:sp>
        <p:nvSpPr>
          <p:cNvPr id="4" name="Slide Number Placeholder 3"/>
          <p:cNvSpPr>
            <a:spLocks noGrp="1"/>
          </p:cNvSpPr>
          <p:nvPr>
            <p:ph type="sldNum" sz="quarter" idx="10"/>
          </p:nvPr>
        </p:nvSpPr>
        <p:spPr/>
        <p:txBody>
          <a:bodyPr/>
          <a:lstStyle/>
          <a:p>
            <a:fld id="{A035E6FC-CCC7-F34C-83D9-78C7523946F2}" type="slidenum">
              <a:rPr lang="en-US" smtClean="0"/>
              <a:t>48</a:t>
            </a:fld>
            <a:endParaRPr lang="en-US"/>
          </a:p>
        </p:txBody>
      </p:sp>
    </p:spTree>
    <p:extLst>
      <p:ext uri="{BB962C8B-B14F-4D97-AF65-F5344CB8AC3E}">
        <p14:creationId xmlns:p14="http://schemas.microsoft.com/office/powerpoint/2010/main" val="1736519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sz="1400" dirty="0">
                <a:latin typeface="Arial" panose="020B0604020202020204" pitchFamily="34" charset="0"/>
                <a:cs typeface="Arial" panose="020B0604020202020204" pitchFamily="34" charset="0"/>
              </a:rPr>
              <a:t>Image: https://www.flickr.com/photos/courtneymcgough/9211901056/ by Courtney McGough / CC BY-NC-ND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49</a:t>
            </a:fld>
            <a:endParaRPr lang="en-US"/>
          </a:p>
        </p:txBody>
      </p:sp>
    </p:spTree>
    <p:extLst>
      <p:ext uri="{BB962C8B-B14F-4D97-AF65-F5344CB8AC3E}">
        <p14:creationId xmlns:p14="http://schemas.microsoft.com/office/powerpoint/2010/main" val="335387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1700" y="222250"/>
            <a:ext cx="2767013" cy="1555750"/>
          </a:xfrm>
        </p:spPr>
      </p:sp>
      <p:sp>
        <p:nvSpPr>
          <p:cNvPr id="3" name="Notes Placeholder 2"/>
          <p:cNvSpPr>
            <a:spLocks noGrp="1"/>
          </p:cNvSpPr>
          <p:nvPr>
            <p:ph type="body" idx="1"/>
          </p:nvPr>
        </p:nvSpPr>
        <p:spPr>
          <a:xfrm>
            <a:off x="167641" y="1778790"/>
            <a:ext cx="6568245" cy="7263237"/>
          </a:xfrm>
        </p:spPr>
        <p:txBody>
          <a:bodyPr/>
          <a:lstStyle/>
          <a:p>
            <a:r>
              <a:rPr lang="en-US" sz="1100" b="1" dirty="0">
                <a:latin typeface="Arial" panose="020B0604020202020204" pitchFamily="34" charset="0"/>
                <a:cs typeface="Arial" panose="020B0604020202020204" pitchFamily="34" charset="0"/>
              </a:rPr>
              <a:t>Unclear funding</a:t>
            </a:r>
          </a:p>
          <a:p>
            <a:r>
              <a:rPr lang="en-US" sz="1100" dirty="0">
                <a:latin typeface="Arial" panose="020B0604020202020204" pitchFamily="34" charset="0"/>
                <a:cs typeface="Arial" panose="020B0604020202020204" pitchFamily="34" charset="0"/>
              </a:rPr>
              <a:t>“A Universities UK analysis found that the country’s universities received more than 836 million pounds (more than $1.2 billion) in E.U. research grants and contracts in 2014-15, representing 14.2 percent of all U.K. income from research grants and contracts that year.”</a:t>
            </a:r>
          </a:p>
          <a:p>
            <a:r>
              <a:rPr lang="en-US" sz="1100" dirty="0">
                <a:latin typeface="Arial" panose="020B0604020202020204" pitchFamily="34" charset="0"/>
                <a:cs typeface="Arial" panose="020B0604020202020204" pitchFamily="34" charset="0"/>
              </a:rPr>
              <a:t>Redden, E. (2017). Brexit and the academy. </a:t>
            </a:r>
            <a:r>
              <a:rPr lang="en-US" sz="1100" i="1" dirty="0">
                <a:latin typeface="Arial" panose="020B0604020202020204" pitchFamily="34" charset="0"/>
                <a:cs typeface="Arial" panose="020B0604020202020204" pitchFamily="34" charset="0"/>
              </a:rPr>
              <a:t>Inside Higher Ed.</a:t>
            </a:r>
            <a:r>
              <a:rPr lang="en-US" sz="1100" dirty="0">
                <a:latin typeface="Arial" panose="020B0604020202020204" pitchFamily="34" charset="0"/>
                <a:cs typeface="Arial" panose="020B0604020202020204" pitchFamily="34" charset="0"/>
              </a:rPr>
              <a:t> Retrieved from: https://www.insidehighered.com/news/2016/06/22/whats-stake-higher-ed-brexit-vote. </a:t>
            </a:r>
          </a:p>
          <a:p>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Unclear recruitment &amp; retention of students</a:t>
            </a:r>
          </a:p>
          <a:p>
            <a:r>
              <a:rPr lang="en-US" sz="1100" dirty="0">
                <a:latin typeface="Arial" panose="020B0604020202020204" pitchFamily="34" charset="0"/>
                <a:cs typeface="Arial" panose="020B0604020202020204" pitchFamily="34" charset="0"/>
              </a:rPr>
              <a:t>“The London School of Economics and Political Science’s submission says the institution is “already seeing an impact on staff retention, and an upswing in prospective staff deciding not to take up positions in favor of offers outside the U.K.”</a:t>
            </a:r>
          </a:p>
          <a:p>
            <a:r>
              <a:rPr lang="en-US" sz="1100" dirty="0">
                <a:latin typeface="Arial" panose="020B0604020202020204" pitchFamily="34" charset="0"/>
                <a:cs typeface="Arial" panose="020B0604020202020204" pitchFamily="34" charset="0"/>
              </a:rPr>
              <a:t>‘The lack of clarity over the future immigration status of non-U.K. E.U. nationals affects approximately one-third of our current academic and administrative staff,’ it adds.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Universities UK’s submission reveals that two-thirds of universities polled recently reported that job offers had been rejected on account of the Brexit vote, while a quarter had faced resignations linked to the June decision.</a:t>
            </a:r>
          </a:p>
          <a:p>
            <a:r>
              <a:rPr lang="en-US" sz="1100" dirty="0">
                <a:latin typeface="Arial" panose="020B0604020202020204" pitchFamily="34" charset="0"/>
                <a:cs typeface="Arial" panose="020B0604020202020204" pitchFamily="34" charset="0"/>
              </a:rPr>
              <a:t>It says there were nearly 125,000 non-U.K. E.U. students enrolled at U.K. universities in 2014-15 -- 5.5 percent of all students.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Russell Group, which represents 24 research-intensive universities, warns that bringing E.U. staff under the remit of visa regulations could have a major impact on many strategically important subjects.</a:t>
            </a:r>
          </a:p>
          <a:p>
            <a:r>
              <a:rPr lang="en-US" sz="1100" dirty="0">
                <a:latin typeface="Arial" panose="020B0604020202020204" pitchFamily="34" charset="0"/>
                <a:cs typeface="Arial" panose="020B0604020202020204" pitchFamily="34" charset="0"/>
              </a:rPr>
              <a:t>E.U. staff made up 21 percent of academic staff at Russell Group universities -- the sector average is 16 percent -- but this proportion is as high as 38 percent for economics, 35 percent for modern languages and 31 percent for mathematics.”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Grove, J. (2016). Facing the ‘cliff edge’ of Brexit. </a:t>
            </a:r>
            <a:r>
              <a:rPr lang="en-US" sz="1100" i="1" dirty="0">
                <a:latin typeface="Arial" panose="020B0604020202020204" pitchFamily="34" charset="0"/>
                <a:cs typeface="Arial" panose="020B0604020202020204" pitchFamily="34" charset="0"/>
              </a:rPr>
              <a:t>Inside Higher Ed. </a:t>
            </a:r>
            <a:r>
              <a:rPr lang="en-US" sz="1100" dirty="0">
                <a:latin typeface="Arial" panose="020B0604020202020204" pitchFamily="34" charset="0"/>
                <a:cs typeface="Arial" panose="020B0604020202020204" pitchFamily="34" charset="0"/>
              </a:rPr>
              <a:t>Retrieved from: https://www.insidehighered.com/news/2016/12/15/british-universities-see-major-risks-brexit. </a:t>
            </a:r>
            <a:endParaRPr lang="en-US" sz="1100" i="1" dirty="0">
              <a:latin typeface="Arial" panose="020B0604020202020204" pitchFamily="34" charset="0"/>
              <a:cs typeface="Arial" panose="020B0604020202020204" pitchFamily="34" charset="0"/>
            </a:endParaRPr>
          </a:p>
          <a:p>
            <a:endParaRPr lang="en-US" sz="11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Importance of informed citizenry</a:t>
            </a:r>
          </a:p>
          <a:p>
            <a:r>
              <a:rPr lang="en-US" sz="1100" dirty="0">
                <a:latin typeface="Arial" panose="020B0604020202020204" pitchFamily="34" charset="0"/>
                <a:cs typeface="Arial" panose="020B0604020202020204" pitchFamily="34" charset="0"/>
              </a:rPr>
              <a:t>From March 3 Chronicle of Higher Ed. Trend report:</a:t>
            </a:r>
          </a:p>
          <a:p>
            <a:r>
              <a:rPr lang="en-US" sz="1100" dirty="0">
                <a:latin typeface="Arial" panose="020B0604020202020204" pitchFamily="34" charset="0"/>
                <a:cs typeface="Arial" panose="020B0604020202020204" pitchFamily="34" charset="0"/>
              </a:rPr>
              <a:t>“More colleges teach students to sift fact from falsehood</a:t>
            </a:r>
          </a:p>
          <a:p>
            <a:pPr marL="174913" indent="-174913">
              <a:buFont typeface="Arial" charset="0"/>
              <a:buChar char="•"/>
            </a:pPr>
            <a:r>
              <a:rPr lang="en-US" sz="1100" dirty="0">
                <a:latin typeface="Arial" panose="020B0604020202020204" pitchFamily="34" charset="0"/>
                <a:cs typeface="Arial" panose="020B0604020202020204" pitchFamily="34" charset="0"/>
              </a:rPr>
              <a:t>The spread of misleading reports during the presidential election has focused attention on the need to train students to better evaluate all types of information, especially when it’s obtained online.</a:t>
            </a:r>
          </a:p>
          <a:p>
            <a:pPr marL="174913" indent="-174913">
              <a:buFont typeface="Arial" charset="0"/>
              <a:buChar char="•"/>
            </a:pPr>
            <a:r>
              <a:rPr lang="en-US" sz="1100" dirty="0">
                <a:latin typeface="Arial" panose="020B0604020202020204" pitchFamily="34" charset="0"/>
                <a:cs typeface="Arial" panose="020B0604020202020204" pitchFamily="34" charset="0"/>
              </a:rPr>
              <a:t>Many colleges see this skill set — encompassing critical thinking as well as digital, media, and news literacy — as an extension of information literacy.</a:t>
            </a:r>
          </a:p>
          <a:p>
            <a:pPr marL="174913" indent="-174913">
              <a:buFont typeface="Arial" charset="0"/>
              <a:buChar char="•"/>
            </a:pPr>
            <a:r>
              <a:rPr lang="en-US" sz="1100" dirty="0">
                <a:latin typeface="Arial" panose="020B0604020202020204" pitchFamily="34" charset="0"/>
                <a:cs typeface="Arial" panose="020B0604020202020204" pitchFamily="34" charset="0"/>
              </a:rPr>
              <a:t>Some scholars argue that students need new types of technical skills, including an understanding of search-engine rankings and of how algorithms cull and conceal content, to navigate an increasingly complex online environment.”</a:t>
            </a:r>
          </a:p>
          <a:p>
            <a:r>
              <a:rPr lang="en-US" sz="1100" dirty="0" err="1">
                <a:latin typeface="Arial" panose="020B0604020202020204" pitchFamily="34" charset="0"/>
                <a:cs typeface="Arial" panose="020B0604020202020204" pitchFamily="34" charset="0"/>
              </a:rPr>
              <a:t>Najmabadi</a:t>
            </a:r>
            <a:r>
              <a:rPr lang="en-US" sz="1100" dirty="0">
                <a:latin typeface="Arial" panose="020B0604020202020204" pitchFamily="34" charset="0"/>
                <a:cs typeface="Arial" panose="020B0604020202020204" pitchFamily="34" charset="0"/>
              </a:rPr>
              <a:t>, S. (2017). Information literacy: It’s become a priority in an era of fake news. </a:t>
            </a:r>
            <a:r>
              <a:rPr lang="en-US" sz="1100" i="1" dirty="0">
                <a:latin typeface="Arial" panose="020B0604020202020204" pitchFamily="34" charset="0"/>
                <a:cs typeface="Arial" panose="020B0604020202020204" pitchFamily="34" charset="0"/>
              </a:rPr>
              <a:t>Chronicle of Higher Education</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63</a:t>
            </a:r>
            <a:r>
              <a:rPr lang="en-US" sz="1100" dirty="0">
                <a:latin typeface="Arial" panose="020B0604020202020204" pitchFamily="34" charset="0"/>
                <a:cs typeface="Arial" panose="020B0604020202020204" pitchFamily="34" charset="0"/>
              </a:rPr>
              <a:t>(26). Retrieved from: http://www.chronicle.com/article/Information-Literacy/239264. </a:t>
            </a:r>
          </a:p>
        </p:txBody>
      </p:sp>
      <p:sp>
        <p:nvSpPr>
          <p:cNvPr id="4" name="Slide Number Placeholder 3"/>
          <p:cNvSpPr>
            <a:spLocks noGrp="1"/>
          </p:cNvSpPr>
          <p:nvPr>
            <p:ph type="sldNum" sz="quarter" idx="10"/>
          </p:nvPr>
        </p:nvSpPr>
        <p:spPr/>
        <p:txBody>
          <a:bodyPr/>
          <a:lstStyle/>
          <a:p>
            <a:fld id="{A035E6FC-CCC7-F34C-83D9-78C7523946F2}" type="slidenum">
              <a:rPr lang="en-US" smtClean="0"/>
              <a:t>5</a:t>
            </a:fld>
            <a:endParaRPr lang="en-US"/>
          </a:p>
        </p:txBody>
      </p:sp>
    </p:spTree>
    <p:extLst>
      <p:ext uri="{BB962C8B-B14F-4D97-AF65-F5344CB8AC3E}">
        <p14:creationId xmlns:p14="http://schemas.microsoft.com/office/powerpoint/2010/main" val="1996665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https://www.flickr.com/photos/epicfireworks/8058678846/ by Epic Fireworks / CC BY 2.0 </a:t>
            </a:r>
          </a:p>
        </p:txBody>
      </p:sp>
      <p:sp>
        <p:nvSpPr>
          <p:cNvPr id="4" name="Slide Number Placeholder 3"/>
          <p:cNvSpPr>
            <a:spLocks noGrp="1"/>
          </p:cNvSpPr>
          <p:nvPr>
            <p:ph type="sldNum" sz="quarter" idx="10"/>
          </p:nvPr>
        </p:nvSpPr>
        <p:spPr/>
        <p:txBody>
          <a:bodyPr/>
          <a:lstStyle/>
          <a:p>
            <a:fld id="{A035E6FC-CCC7-F34C-83D9-78C7523946F2}" type="slidenum">
              <a:rPr lang="en-US" smtClean="0"/>
              <a:t>50</a:t>
            </a:fld>
            <a:endParaRPr lang="en-US"/>
          </a:p>
        </p:txBody>
      </p:sp>
    </p:spTree>
    <p:extLst>
      <p:ext uri="{BB962C8B-B14F-4D97-AF65-F5344CB8AC3E}">
        <p14:creationId xmlns:p14="http://schemas.microsoft.com/office/powerpoint/2010/main" val="29897926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https://www.flickr.com/photos/noarau/5540659743/ by Thomas </a:t>
            </a:r>
            <a:r>
              <a:rPr lang="en-US" sz="1400" dirty="0" err="1">
                <a:latin typeface="Arial" panose="020B0604020202020204" pitchFamily="34" charset="0"/>
                <a:cs typeface="Arial" panose="020B0604020202020204" pitchFamily="34" charset="0"/>
              </a:rPr>
              <a:t>Rusling</a:t>
            </a:r>
            <a:r>
              <a:rPr lang="en-US" sz="1400" dirty="0">
                <a:latin typeface="Arial" panose="020B0604020202020204" pitchFamily="34" charset="0"/>
                <a:cs typeface="Arial" panose="020B0604020202020204" pitchFamily="34" charset="0"/>
              </a:rPr>
              <a:t> / CC BY-NC-ND 2.0 </a:t>
            </a:r>
          </a:p>
        </p:txBody>
      </p:sp>
      <p:sp>
        <p:nvSpPr>
          <p:cNvPr id="4" name="Slide Number Placeholder 3"/>
          <p:cNvSpPr>
            <a:spLocks noGrp="1"/>
          </p:cNvSpPr>
          <p:nvPr>
            <p:ph type="sldNum" sz="quarter" idx="10"/>
          </p:nvPr>
        </p:nvSpPr>
        <p:spPr/>
        <p:txBody>
          <a:bodyPr/>
          <a:lstStyle/>
          <a:p>
            <a:fld id="{A035E6FC-CCC7-F34C-83D9-78C7523946F2}" type="slidenum">
              <a:rPr lang="en-US" smtClean="0"/>
              <a:t>51</a:t>
            </a:fld>
            <a:endParaRPr lang="en-US"/>
          </a:p>
        </p:txBody>
      </p:sp>
    </p:spTree>
    <p:extLst>
      <p:ext uri="{BB962C8B-B14F-4D97-AF65-F5344CB8AC3E}">
        <p14:creationId xmlns:p14="http://schemas.microsoft.com/office/powerpoint/2010/main" val="36411826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52</a:t>
            </a:fld>
            <a:endParaRPr lang="en-US"/>
          </a:p>
        </p:txBody>
      </p:sp>
    </p:spTree>
    <p:extLst>
      <p:ext uri="{BB962C8B-B14F-4D97-AF65-F5344CB8AC3E}">
        <p14:creationId xmlns:p14="http://schemas.microsoft.com/office/powerpoint/2010/main" val="2649136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53</a:t>
            </a:fld>
            <a:endParaRPr lang="en-US"/>
          </a:p>
        </p:txBody>
      </p:sp>
    </p:spTree>
    <p:extLst>
      <p:ext uri="{BB962C8B-B14F-4D97-AF65-F5344CB8AC3E}">
        <p14:creationId xmlns:p14="http://schemas.microsoft.com/office/powerpoint/2010/main" val="1830354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54</a:t>
            </a:fld>
            <a:endParaRPr lang="en-US"/>
          </a:p>
        </p:txBody>
      </p:sp>
    </p:spTree>
    <p:extLst>
      <p:ext uri="{BB962C8B-B14F-4D97-AF65-F5344CB8AC3E}">
        <p14:creationId xmlns:p14="http://schemas.microsoft.com/office/powerpoint/2010/main" val="39985776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55</a:t>
            </a:fld>
            <a:endParaRPr lang="en-US"/>
          </a:p>
        </p:txBody>
      </p:sp>
    </p:spTree>
    <p:extLst>
      <p:ext uri="{BB962C8B-B14F-4D97-AF65-F5344CB8AC3E}">
        <p14:creationId xmlns:p14="http://schemas.microsoft.com/office/powerpoint/2010/main" val="20679552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56</a:t>
            </a:fld>
            <a:endParaRPr lang="en-US"/>
          </a:p>
        </p:txBody>
      </p:sp>
    </p:spTree>
    <p:extLst>
      <p:ext uri="{BB962C8B-B14F-4D97-AF65-F5344CB8AC3E}">
        <p14:creationId xmlns:p14="http://schemas.microsoft.com/office/powerpoint/2010/main" val="24417649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57</a:t>
            </a:fld>
            <a:endParaRPr lang="en-US"/>
          </a:p>
        </p:txBody>
      </p:sp>
    </p:spTree>
    <p:extLst>
      <p:ext uri="{BB962C8B-B14F-4D97-AF65-F5344CB8AC3E}">
        <p14:creationId xmlns:p14="http://schemas.microsoft.com/office/powerpoint/2010/main" val="39519489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58</a:t>
            </a:fld>
            <a:endParaRPr lang="en-US"/>
          </a:p>
        </p:txBody>
      </p:sp>
    </p:spTree>
    <p:extLst>
      <p:ext uri="{BB962C8B-B14F-4D97-AF65-F5344CB8AC3E}">
        <p14:creationId xmlns:p14="http://schemas.microsoft.com/office/powerpoint/2010/main" val="4179268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6</a:t>
            </a:fld>
            <a:endParaRPr lang="en-US"/>
          </a:p>
        </p:txBody>
      </p:sp>
    </p:spTree>
    <p:extLst>
      <p:ext uri="{BB962C8B-B14F-4D97-AF65-F5344CB8AC3E}">
        <p14:creationId xmlns:p14="http://schemas.microsoft.com/office/powerpoint/2010/main" val="1052999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533400"/>
            <a:ext cx="5724525" cy="3219450"/>
          </a:xfrm>
        </p:spPr>
      </p:sp>
      <p:sp>
        <p:nvSpPr>
          <p:cNvPr id="3" name="Notes Placeholder 2"/>
          <p:cNvSpPr>
            <a:spLocks noGrp="1"/>
          </p:cNvSpPr>
          <p:nvPr>
            <p:ph type="body" idx="1"/>
          </p:nvPr>
        </p:nvSpPr>
        <p:spPr>
          <a:xfrm>
            <a:off x="239504" y="3982784"/>
            <a:ext cx="6609937" cy="5092710"/>
          </a:xfrm>
        </p:spPr>
        <p:txBody>
          <a:bodyPr/>
          <a:lstStyle/>
          <a:p>
            <a:pPr defTabSz="932871">
              <a:defRPr/>
            </a:pPr>
            <a:r>
              <a:rPr lang="en-US" sz="1400">
                <a:latin typeface="Arial" panose="020B0604020202020204" pitchFamily="34" charset="0"/>
                <a:cs typeface="Arial" panose="020B0604020202020204" pitchFamily="34" charset="0"/>
              </a:rPr>
              <a:t>This slide depicts three data sources:</a:t>
            </a:r>
          </a:p>
          <a:p>
            <a:pPr marL="233218" indent="-233218" defTabSz="932871">
              <a:buFont typeface="+mj-lt"/>
              <a:buAutoNum type="arabicPeriod"/>
              <a:defRPr/>
            </a:pPr>
            <a:r>
              <a:rPr lang="en-US" sz="1400">
                <a:latin typeface="Arial" panose="020B0604020202020204" pitchFamily="34" charset="0"/>
                <a:cs typeface="Arial" panose="020B0604020202020204" pitchFamily="34" charset="0"/>
              </a:rPr>
              <a:t>Selected literature on student learning and success identified in the RFP and documents found in LIS and higher education databases</a:t>
            </a:r>
          </a:p>
          <a:p>
            <a:pPr marL="233218" indent="-233218" defTabSz="932871">
              <a:buFont typeface="+mj-lt"/>
              <a:buAutoNum type="arabicPeriod"/>
              <a:defRPr/>
            </a:pPr>
            <a:r>
              <a:rPr lang="en-US" sz="1400">
                <a:latin typeface="Arial" panose="020B0604020202020204" pitchFamily="34" charset="0"/>
                <a:cs typeface="Arial" panose="020B0604020202020204" pitchFamily="34" charset="0"/>
              </a:rPr>
              <a:t>Focus group with Advisory Group Members</a:t>
            </a:r>
          </a:p>
          <a:p>
            <a:pPr marL="699653" lvl="1" indent="-233218" defTabSz="932871">
              <a:buFont typeface="+mj-lt"/>
              <a:buAutoNum type="arabicPeriod"/>
              <a:defRPr/>
            </a:pPr>
            <a:r>
              <a:rPr lang="en-US" sz="1400">
                <a:latin typeface="Arial" panose="020B0604020202020204" pitchFamily="34" charset="0"/>
                <a:cs typeface="Arial" panose="020B0604020202020204" pitchFamily="34" charset="0"/>
              </a:rPr>
              <a:t>Consist of library administrators from a variety of community colleges, 4 year colleges and universities around the country</a:t>
            </a:r>
          </a:p>
          <a:p>
            <a:pPr marL="1166089" lvl="2" indent="-233218" defTabSz="932871">
              <a:buFont typeface="+mj-lt"/>
              <a:buAutoNum type="arabicPeriod"/>
              <a:defRPr/>
            </a:pPr>
            <a:r>
              <a:rPr lang="en-US" sz="1400">
                <a:latin typeface="Arial" panose="020B0604020202020204" pitchFamily="34" charset="0"/>
                <a:cs typeface="Arial" panose="020B0604020202020204" pitchFamily="34" charset="0"/>
              </a:rPr>
              <a:t>Members provide us feedback throughout the process and put us in touch with provosts or similarly high level academic administrators in their institutions</a:t>
            </a:r>
          </a:p>
          <a:p>
            <a:pPr marL="233218" indent="-233218" defTabSz="932871">
              <a:buFont typeface="+mj-lt"/>
              <a:buAutoNum type="arabicPeriod"/>
              <a:defRPr/>
            </a:pPr>
            <a:r>
              <a:rPr lang="en-US" sz="1400">
                <a:latin typeface="Arial" panose="020B0604020202020204" pitchFamily="34" charset="0"/>
                <a:cs typeface="Arial" panose="020B0604020202020204" pitchFamily="34" charset="0"/>
              </a:rPr>
              <a:t>Individual, semi-structured interviews with provosts from each Advisory Group member’s institution</a:t>
            </a:r>
          </a:p>
          <a:p>
            <a:pPr marL="233218" indent="-233218" defTabSz="932871">
              <a:buFont typeface="+mj-lt"/>
              <a:buAutoNum type="arabicPeriod"/>
              <a:defRPr/>
            </a:pPr>
            <a:endParaRPr lang="en-US" sz="1400">
              <a:latin typeface="Arial" panose="020B0604020202020204" pitchFamily="34" charset="0"/>
              <a:cs typeface="Arial" panose="020B0604020202020204" pitchFamily="34" charset="0"/>
            </a:endParaRPr>
          </a:p>
          <a:p>
            <a:pPr marL="174913" indent="-174913" defTabSz="932871">
              <a:buFont typeface="Arial" charset="0"/>
              <a:buChar char="•"/>
              <a:defRPr/>
            </a:pPr>
            <a:r>
              <a:rPr lang="en-US" sz="1400">
                <a:latin typeface="Arial" panose="020B0604020202020204" pitchFamily="34" charset="0"/>
                <a:cs typeface="Arial" panose="020B0604020202020204" pitchFamily="34" charset="0"/>
              </a:rPr>
              <a:t>Process of data collection is iterative, with findings from each source informing the other</a:t>
            </a:r>
          </a:p>
          <a:p>
            <a:pPr marL="641349" lvl="1" indent="-174913" defTabSz="932871">
              <a:buFont typeface="Arial" charset="0"/>
              <a:buChar char="•"/>
              <a:defRPr/>
            </a:pPr>
            <a:r>
              <a:rPr lang="en-US" sz="1400">
                <a:latin typeface="Arial" panose="020B0604020202020204" pitchFamily="34" charset="0"/>
                <a:cs typeface="Arial" panose="020B0604020202020204" pitchFamily="34" charset="0"/>
              </a:rPr>
              <a:t>E.g., focus group and provost interview protocol was based on the themes that we identified in the initial database searches</a:t>
            </a:r>
          </a:p>
        </p:txBody>
      </p:sp>
      <p:sp>
        <p:nvSpPr>
          <p:cNvPr id="4" name="Slide Number Placeholder 3"/>
          <p:cNvSpPr>
            <a:spLocks noGrp="1"/>
          </p:cNvSpPr>
          <p:nvPr>
            <p:ph type="sldNum" sz="quarter" idx="10"/>
          </p:nvPr>
        </p:nvSpPr>
        <p:spPr/>
        <p:txBody>
          <a:bodyPr/>
          <a:lstStyle/>
          <a:p>
            <a:fld id="{C6E2F7A5-D324-4A20-AC23-BFBDBC942490}" type="slidenum">
              <a:rPr lang="en-US" smtClean="0"/>
              <a:pPr/>
              <a:t>7</a:t>
            </a:fld>
            <a:endParaRPr lang="en-US"/>
          </a:p>
        </p:txBody>
      </p:sp>
    </p:spTree>
    <p:extLst>
      <p:ext uri="{BB962C8B-B14F-4D97-AF65-F5344CB8AC3E}">
        <p14:creationId xmlns:p14="http://schemas.microsoft.com/office/powerpoint/2010/main" val="2011483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68313"/>
            <a:ext cx="5584825" cy="3141662"/>
          </a:xfrm>
        </p:spPr>
      </p:sp>
      <p:sp>
        <p:nvSpPr>
          <p:cNvPr id="3" name="Notes Placeholder 2"/>
          <p:cNvSpPr>
            <a:spLocks noGrp="1"/>
          </p:cNvSpPr>
          <p:nvPr>
            <p:ph type="body" idx="1"/>
          </p:nvPr>
        </p:nvSpPr>
        <p:spPr>
          <a:xfrm>
            <a:off x="320911" y="4014049"/>
            <a:ext cx="5997022" cy="5096896"/>
          </a:xfrm>
        </p:spPr>
        <p:txBody>
          <a:bodyPr/>
          <a:lstStyle/>
          <a:p>
            <a:r>
              <a:rPr lang="en-US" sz="1400" dirty="0">
                <a:latin typeface="Arial" panose="020B0604020202020204" pitchFamily="34" charset="0"/>
                <a:cs typeface="Arial" panose="020B0604020202020204" pitchFamily="34" charset="0"/>
              </a:rPr>
              <a:t>Image: http://bit.ly/2m8AV9n (https://www.flickr.com/photos/leyeti/5220948222/) by Anthony </a:t>
            </a:r>
            <a:r>
              <a:rPr lang="en-US" sz="1400" dirty="0" err="1">
                <a:latin typeface="Arial" panose="020B0604020202020204" pitchFamily="34" charset="0"/>
                <a:cs typeface="Arial" panose="020B0604020202020204" pitchFamily="34" charset="0"/>
              </a:rPr>
              <a:t>Jauneaud</a:t>
            </a:r>
            <a:r>
              <a:rPr lang="en-US" sz="1400" dirty="0">
                <a:latin typeface="Arial" panose="020B0604020202020204" pitchFamily="34" charset="0"/>
                <a:cs typeface="Arial" panose="020B0604020202020204" pitchFamily="34" charset="0"/>
              </a:rPr>
              <a:t> / CC BY-NC 2.0 </a:t>
            </a:r>
          </a:p>
          <a:p>
            <a:endParaRPr lang="en-US" sz="1400" dirty="0">
              <a:latin typeface="Arial" panose="020B0604020202020204" pitchFamily="34" charset="0"/>
              <a:cs typeface="Arial" panose="020B0604020202020204" pitchFamily="34" charset="0"/>
            </a:endParaRPr>
          </a:p>
          <a:p>
            <a:pPr marL="0" lvl="1" defTabSz="932871">
              <a:defRPr/>
            </a:pPr>
            <a:r>
              <a:rPr lang="en-US" sz="1400" dirty="0">
                <a:latin typeface="Arial" panose="020B0604020202020204" pitchFamily="34" charset="0"/>
                <a:cs typeface="Arial" panose="020B0604020202020204" pitchFamily="34" charset="0"/>
              </a:rPr>
              <a:t>Selection criteria are: 1) indexed by LIS and/or higher education databases or identified by the project team or ACRL (e.g., ACRL </a:t>
            </a:r>
            <a:r>
              <a:rPr lang="en-US" sz="1400" i="1" dirty="0">
                <a:latin typeface="Arial" panose="020B0604020202020204" pitchFamily="34" charset="0"/>
                <a:cs typeface="Arial" panose="020B0604020202020204" pitchFamily="34" charset="0"/>
              </a:rPr>
              <a:t>Assessment in Action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studies, Ithaka S+R surveys, see </a:t>
            </a:r>
            <a:r>
              <a:rPr lang="en-US" sz="1400" i="1" dirty="0">
                <a:latin typeface="Arial" panose="020B0604020202020204" pitchFamily="34" charset="0"/>
                <a:cs typeface="Arial" panose="020B0604020202020204" pitchFamily="34" charset="0"/>
              </a:rPr>
              <a:t>Relevant ACRL Documents</a:t>
            </a:r>
            <a:r>
              <a:rPr lang="en-US" sz="1400" dirty="0">
                <a:latin typeface="Arial" panose="020B0604020202020204" pitchFamily="34" charset="0"/>
                <a:cs typeface="Arial" panose="020B0604020202020204" pitchFamily="34" charset="0"/>
              </a:rPr>
              <a:t> section), 2) published between 2010-2016, 3) contained themes identified in the 2010 </a:t>
            </a:r>
            <a:r>
              <a:rPr lang="en-US" sz="1400" i="1" dirty="0">
                <a:latin typeface="Arial" panose="020B0604020202020204" pitchFamily="34" charset="0"/>
                <a:cs typeface="Arial" panose="020B0604020202020204" pitchFamily="34" charset="0"/>
              </a:rPr>
              <a:t>VAL Report</a:t>
            </a:r>
            <a:r>
              <a:rPr lang="en-US" sz="1400" dirty="0">
                <a:latin typeface="Arial" panose="020B0604020202020204" pitchFamily="34" charset="0"/>
                <a:cs typeface="Arial" panose="020B0604020202020204" pitchFamily="34" charset="0"/>
              </a:rPr>
              <a:t>, and 4) published in the US, except for studies outside the US deemed relevant by the project team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Association of College and Research Libraries. (2010). </a:t>
            </a:r>
            <a:r>
              <a:rPr lang="en-US" sz="1400" i="1" dirty="0">
                <a:latin typeface="Arial" panose="020B0604020202020204" pitchFamily="34" charset="0"/>
                <a:cs typeface="Arial" panose="020B0604020202020204" pitchFamily="34" charset="0"/>
              </a:rPr>
              <a:t>Value of Academic Libraries: A Comprehensive Research Review and Report,</a:t>
            </a:r>
            <a:r>
              <a:rPr lang="en-US" sz="1400" dirty="0">
                <a:latin typeface="Arial" panose="020B0604020202020204" pitchFamily="34" charset="0"/>
                <a:cs typeface="Arial" panose="020B0604020202020204" pitchFamily="34" charset="0"/>
              </a:rPr>
              <a:t> researched by Megan Oakleaf. Chicago, IL: Association of College and Research Libraries. Retrieved from: </a:t>
            </a:r>
            <a:r>
              <a:rPr lang="en-US" sz="1400" u="sng" dirty="0">
                <a:latin typeface="Arial" panose="020B0604020202020204" pitchFamily="34" charset="0"/>
                <a:cs typeface="Arial" panose="020B0604020202020204" pitchFamily="34" charset="0"/>
                <a:hlinkClick r:id="rId3"/>
              </a:rPr>
              <a:t>http://www.ala.org/acrl/sites/ala.org.acrl/files/content/issues/value/val_report.pdf</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8</a:t>
            </a:fld>
            <a:endParaRPr lang="en-US"/>
          </a:p>
        </p:txBody>
      </p:sp>
    </p:spTree>
    <p:extLst>
      <p:ext uri="{BB962C8B-B14F-4D97-AF65-F5344CB8AC3E}">
        <p14:creationId xmlns:p14="http://schemas.microsoft.com/office/powerpoint/2010/main" val="23979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9175" y="538163"/>
            <a:ext cx="5143500" cy="2892425"/>
          </a:xfrm>
        </p:spPr>
      </p:sp>
      <p:sp>
        <p:nvSpPr>
          <p:cNvPr id="3" name="Notes Placeholder 2"/>
          <p:cNvSpPr>
            <a:spLocks noGrp="1"/>
          </p:cNvSpPr>
          <p:nvPr>
            <p:ph type="body" idx="1"/>
          </p:nvPr>
        </p:nvSpPr>
        <p:spPr>
          <a:xfrm>
            <a:off x="120341" y="3821373"/>
            <a:ext cx="6618787" cy="4999688"/>
          </a:xfrm>
        </p:spPr>
        <p:txBody>
          <a:bodyPr/>
          <a:lstStyle/>
          <a:p>
            <a:r>
              <a:rPr lang="en-US" sz="1400" dirty="0">
                <a:latin typeface="Arial" panose="020B0604020202020204" pitchFamily="34" charset="0"/>
                <a:cs typeface="Arial" panose="020B0604020202020204" pitchFamily="34" charset="0"/>
              </a:rPr>
              <a:t>The team developed an initial codebook using ACRL publications specified for review. This slide depicts an excerpt from one of two codebooks created. These two codebooks are: 1) </a:t>
            </a:r>
            <a:r>
              <a:rPr lang="en-US" sz="1400" b="1" dirty="0">
                <a:latin typeface="Arial" panose="020B0604020202020204" pitchFamily="34" charset="0"/>
                <a:cs typeface="Arial" panose="020B0604020202020204" pitchFamily="34" charset="0"/>
              </a:rPr>
              <a:t>theoretical codes</a:t>
            </a:r>
            <a:r>
              <a:rPr lang="en-US" sz="1400" dirty="0">
                <a:latin typeface="Arial" panose="020B0604020202020204" pitchFamily="34" charset="0"/>
                <a:cs typeface="Arial" panose="020B0604020202020204" pitchFamily="34" charset="0"/>
              </a:rPr>
              <a:t>, which indicate higher education trends to which libraries are responding and 2) study demographics.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Areas informing the codebook include:</a:t>
            </a:r>
          </a:p>
          <a:p>
            <a:pPr marL="174913" indent="-174913">
              <a:buFont typeface="Arial" charset="0"/>
              <a:buChar char="•"/>
            </a:pPr>
            <a:r>
              <a:rPr lang="en-US" sz="1400" dirty="0">
                <a:latin typeface="Arial" panose="020B0604020202020204" pitchFamily="34" charset="0"/>
                <a:cs typeface="Arial" panose="020B0604020202020204" pitchFamily="34" charset="0"/>
              </a:rPr>
              <a:t>Student enrollment, retention, and graduation; success; achievement; learning; and support of faculty teaching </a:t>
            </a:r>
          </a:p>
          <a:p>
            <a:pPr marL="174913" indent="-174913">
              <a:buFont typeface="Arial" charset="0"/>
              <a:buChar char="•"/>
            </a:pPr>
            <a:r>
              <a:rPr lang="en-US" sz="1400" dirty="0">
                <a:latin typeface="Arial" panose="020B0604020202020204" pitchFamily="34" charset="0"/>
                <a:cs typeface="Arial" panose="020B0604020202020204" pitchFamily="34" charset="0"/>
              </a:rPr>
              <a:t>Effectiveness of library assessment when libraries collaborate with other campus units, assessment aligns with institutional goals, and mixed methods approaches are employed </a:t>
            </a:r>
          </a:p>
          <a:p>
            <a:pPr marL="174913" indent="-174913">
              <a:buFont typeface="Arial" charset="0"/>
              <a:buChar char="•"/>
            </a:pPr>
            <a:r>
              <a:rPr lang="en-US" sz="1400" dirty="0">
                <a:latin typeface="Arial" panose="020B0604020202020204" pitchFamily="34" charset="0"/>
                <a:cs typeface="Arial" panose="020B0604020202020204" pitchFamily="34" charset="0"/>
              </a:rPr>
              <a:t>Contribution of library instruction and spaces, and collaborative instructional activities, instructional games, and multiple instruction sessions, to student outcome measures</a:t>
            </a:r>
          </a:p>
          <a:p>
            <a:pPr marL="174913" indent="-174913">
              <a:buFont typeface="Arial" charset="0"/>
              <a:buChar char="•"/>
            </a:pPr>
            <a:r>
              <a:rPr lang="en-US" sz="1400" dirty="0">
                <a:latin typeface="Arial" panose="020B0604020202020204" pitchFamily="34" charset="0"/>
                <a:cs typeface="Arial" panose="020B0604020202020204" pitchFamily="34" charset="0"/>
              </a:rPr>
              <a:t>Research data services, discovery services, and the library as a place for student success </a:t>
            </a:r>
          </a:p>
          <a:p>
            <a:pPr marL="174913" indent="-174913">
              <a:buFont typeface="Arial" charset="0"/>
              <a:buChar char="•"/>
            </a:pPr>
            <a:r>
              <a:rPr lang="en-US" sz="1400" dirty="0">
                <a:latin typeface="Arial" panose="020B0604020202020204" pitchFamily="34" charset="0"/>
                <a:cs typeface="Arial" panose="020B0604020202020204" pitchFamily="34" charset="0"/>
              </a:rPr>
              <a:t>Information literacy assessment </a:t>
            </a:r>
          </a:p>
        </p:txBody>
      </p:sp>
      <p:sp>
        <p:nvSpPr>
          <p:cNvPr id="4" name="Slide Number Placeholder 3"/>
          <p:cNvSpPr>
            <a:spLocks noGrp="1"/>
          </p:cNvSpPr>
          <p:nvPr>
            <p:ph type="sldNum" sz="quarter" idx="10"/>
          </p:nvPr>
        </p:nvSpPr>
        <p:spPr/>
        <p:txBody>
          <a:bodyPr/>
          <a:lstStyle/>
          <a:p>
            <a:fld id="{78393017-9BFC-405D-BCDD-0003CF6922FF}" type="slidenum">
              <a:rPr lang="en-US" smtClean="0"/>
              <a:pPr/>
              <a:t>9</a:t>
            </a:fld>
            <a:endParaRPr lang="en-US"/>
          </a:p>
        </p:txBody>
      </p:sp>
    </p:spTree>
    <p:extLst>
      <p:ext uri="{BB962C8B-B14F-4D97-AF65-F5344CB8AC3E}">
        <p14:creationId xmlns:p14="http://schemas.microsoft.com/office/powerpoint/2010/main" val="1510232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grpSp>
        <p:nvGrpSpPr>
          <p:cNvPr id="13" name="Group 12"/>
          <p:cNvGrpSpPr/>
          <p:nvPr userDrawn="1"/>
        </p:nvGrpSpPr>
        <p:grpSpPr>
          <a:xfrm>
            <a:off x="0" y="4639262"/>
            <a:ext cx="9144000" cy="523220"/>
            <a:chOff x="0" y="4639262"/>
            <a:chExt cx="9144000" cy="523220"/>
          </a:xfrm>
        </p:grpSpPr>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p:cNvPicPr>
              <a:picLocks noChangeAspect="1"/>
            </p:cNvPicPr>
            <p:nvPr userDrawn="1"/>
          </p:nvPicPr>
          <p:blipFill rotWithShape="1">
            <a:blip r:embed="rId4"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20" name="Rectangle 19"/>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0" y="0"/>
            <a:ext cx="5675326"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1" y="532209"/>
            <a:ext cx="8043862" cy="1207294"/>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1104900" y="2940831"/>
            <a:ext cx="8043862" cy="1207294"/>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1" name="Picture 10" descr="ppt-because-pattern.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46829" y="1"/>
            <a:ext cx="4597172" cy="4081669"/>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1" b="5032"/>
          <a:stretch/>
        </p:blipFill>
        <p:spPr>
          <a:xfrm>
            <a:off x="240428" y="4456549"/>
            <a:ext cx="625385" cy="300450"/>
          </a:xfrm>
          <a:prstGeom prst="rect">
            <a:avLst/>
          </a:prstGeom>
        </p:spPr>
      </p:pic>
      <p:pic>
        <p:nvPicPr>
          <p:cNvPr id="2" name="Picture 1"/>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3" name="Rectangle 12"/>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4639262"/>
            <a:ext cx="9144000" cy="523220"/>
            <a:chOff x="0" y="4639262"/>
            <a:chExt cx="9144000" cy="52322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2" name="Rectangle 11"/>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grpSp>
        <p:nvGrpSpPr>
          <p:cNvPr id="7" name="Group 6"/>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0" y="0"/>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7" name="Rectangle 6"/>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5392737" y="0"/>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3468675" y="0"/>
            <a:ext cx="5675326"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62" r:id="rId8"/>
    <p:sldLayoutId id="2147483666" r:id="rId9"/>
    <p:sldLayoutId id="2147483667" r:id="rId10"/>
    <p:sldLayoutId id="2147483663" r:id="rId11"/>
    <p:sldLayoutId id="2147483664" r:id="rId12"/>
    <p:sldLayoutId id="2147483668" r:id="rId13"/>
    <p:sldLayoutId id="2147483658" r:id="rId14"/>
    <p:sldLayoutId id="2147483657" r:id="rId15"/>
    <p:sldLayoutId id="2147483656"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www.chronicle.com/article/Activist-Athletes/239300?cid=cp95" TargetMode="External"/><Relationship Id="rId3" Type="http://schemas.openxmlformats.org/officeDocument/2006/relationships/hyperlink" Target="http://www.ala.org/acrl/sites/ala.org.acrl/files/content/issues/value/val_report.pdf" TargetMode="External"/><Relationship Id="rId7" Type="http://schemas.openxmlformats.org/officeDocument/2006/relationships/hyperlink" Target="http://www.chronicle.com/article/Reckoning-With-History/239291?cid=cp95"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hyperlink" Target="http://www.chronicle.com/article/Cybersecurity-Rising/239270?cid=cp95" TargetMode="External"/><Relationship Id="rId5" Type="http://schemas.openxmlformats.org/officeDocument/2006/relationships/hyperlink" Target="https://www.timeshighereducation.com/news/dont-be-angst-ridden-over-brexit-divide-communities-v-c" TargetMode="External"/><Relationship Id="rId4" Type="http://schemas.openxmlformats.org/officeDocument/2006/relationships/hyperlink" Target="https://www.timeshighereducation.com/news/fact-check-are-englands-universities-swimming-cash"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chronicle.com/article/Title-IX-Due-Process/239282?cid=cp95" TargetMode="External"/><Relationship Id="rId7" Type="http://schemas.openxmlformats.org/officeDocument/2006/relationships/hyperlink" Target="https://www.timeshighereducation.com/news/dont-be-angst-ridden-over-brexit-divide-communities-v-c"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hyperlink" Target="https://www.timeshighereducation.com/features/six-significant-challenges-technology-higher-education-2017" TargetMode="External"/><Relationship Id="rId5" Type="http://schemas.openxmlformats.org/officeDocument/2006/relationships/hyperlink" Target="https://www.timeshighereducation.com/news/spiked-nine-out-10-uk-universities-restrict-free-speech" TargetMode="External"/><Relationship Id="rId4" Type="http://schemas.openxmlformats.org/officeDocument/2006/relationships/hyperlink" Target="http://www.chronicle.com/specialreport/The-2017-Trends-Report/95"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chronicle.com/article/Safety-Net/239295?cid=cp95"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hyperlink" Target="http://www.chronicle.com/article/Sanctuary-Campus/239289?cid=cp95" TargetMode="External"/><Relationship Id="rId4" Type="http://schemas.openxmlformats.org/officeDocument/2006/relationships/hyperlink" Target="http://www.chronicle.com/article/Defending-Diversity/239275?cid=cp95"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chronicle.com/article/Cultural-Divide/239276?cid=cp95" TargetMode="External"/><Relationship Id="rId7" Type="http://schemas.openxmlformats.org/officeDocument/2006/relationships/hyperlink" Target="http://www.chronicle.com/article/Harassment-Vigilance/239278?cid=cp95"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hyperlink" Target="http://www.chicagotribune.com/business/yourmoney/sns-201611210000--tms--kidmoneyctnsr-a20161121-20161121-story.html" TargetMode="External"/><Relationship Id="rId5" Type="http://schemas.openxmlformats.org/officeDocument/2006/relationships/hyperlink" Target="http://www.chronicle.com/article/Information-Literacy/239264?cid=cp95" TargetMode="External"/><Relationship Id="rId4" Type="http://schemas.openxmlformats.org/officeDocument/2006/relationships/hyperlink" Target="https://www.timeshighereducation.com/news/campus-culture-wars-over-anti-right-bias-threaten-to-spread"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 y="1329876"/>
            <a:ext cx="2845010" cy="569387"/>
          </a:xfrm>
        </p:spPr>
        <p:txBody>
          <a:bodyPr/>
          <a:lstStyle/>
          <a:p>
            <a:r>
              <a:rPr lang="en-US"/>
              <a:t>London | 9 March 2017</a:t>
            </a:r>
          </a:p>
        </p:txBody>
      </p:sp>
      <p:sp>
        <p:nvSpPr>
          <p:cNvPr id="3" name="Text Placeholder 2"/>
          <p:cNvSpPr>
            <a:spLocks noGrp="1"/>
          </p:cNvSpPr>
          <p:nvPr>
            <p:ph type="body" sz="quarter" idx="16"/>
          </p:nvPr>
        </p:nvSpPr>
        <p:spPr>
          <a:xfrm>
            <a:off x="779470" y="2083298"/>
            <a:ext cx="7754770" cy="1576598"/>
          </a:xfrm>
        </p:spPr>
        <p:txBody>
          <a:bodyPr>
            <a:noAutofit/>
          </a:bodyPr>
          <a:lstStyle/>
          <a:p>
            <a:r>
              <a:rPr lang="en-US" sz="2400"/>
              <a:t>Where are we Going and What do we do Next? </a:t>
            </a:r>
          </a:p>
          <a:p>
            <a:r>
              <a:rPr lang="en-US" sz="2400"/>
              <a:t>Demonstrating the Value of Academic Libraries in Times of Uncertainty</a:t>
            </a:r>
          </a:p>
        </p:txBody>
      </p:sp>
      <p:sp>
        <p:nvSpPr>
          <p:cNvPr id="4" name="Text Placeholder 3"/>
          <p:cNvSpPr>
            <a:spLocks noGrp="1"/>
          </p:cNvSpPr>
          <p:nvPr>
            <p:ph type="body" sz="quarter" idx="17"/>
          </p:nvPr>
        </p:nvSpPr>
        <p:spPr>
          <a:xfrm>
            <a:off x="779470" y="3822127"/>
            <a:ext cx="3753913" cy="400110"/>
          </a:xfrm>
        </p:spPr>
        <p:txBody>
          <a:bodyPr/>
          <a:lstStyle/>
          <a:p>
            <a:r>
              <a:rPr lang="en-US"/>
              <a:t>Lynn Silipigni Connaway, PhD</a:t>
            </a:r>
          </a:p>
        </p:txBody>
      </p:sp>
      <p:sp>
        <p:nvSpPr>
          <p:cNvPr id="5" name="Text Placeholder 4"/>
          <p:cNvSpPr>
            <a:spLocks noGrp="1"/>
          </p:cNvSpPr>
          <p:nvPr>
            <p:ph type="body" sz="quarter" idx="18"/>
          </p:nvPr>
        </p:nvSpPr>
        <p:spPr>
          <a:xfrm>
            <a:off x="728694" y="4253765"/>
            <a:ext cx="6344044" cy="307777"/>
          </a:xfrm>
        </p:spPr>
        <p:txBody>
          <a:bodyPr/>
          <a:lstStyle/>
          <a:p>
            <a:r>
              <a:rPr lang="en-US"/>
              <a:t>Senior Research Scientist &amp; Director of User Research, OCLC</a:t>
            </a:r>
          </a:p>
        </p:txBody>
      </p:sp>
    </p:spTree>
    <p:extLst>
      <p:ext uri="{BB962C8B-B14F-4D97-AF65-F5344CB8AC3E}">
        <p14:creationId xmlns:p14="http://schemas.microsoft.com/office/powerpoint/2010/main" val="602409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222" b="-947"/>
          <a:stretch/>
        </p:blipFill>
        <p:spPr>
          <a:xfrm>
            <a:off x="1451610" y="294894"/>
            <a:ext cx="6240780" cy="4073652"/>
          </a:xfrm>
          <a:prstGeom prst="rect">
            <a:avLst/>
          </a:prstGeom>
          <a:ln w="38100">
            <a:solidFill>
              <a:schemeClr val="tx1"/>
            </a:solidFill>
          </a:ln>
        </p:spPr>
      </p:pic>
      <p:sp>
        <p:nvSpPr>
          <p:cNvPr id="3" name="Rectangle 2"/>
          <p:cNvSpPr/>
          <p:nvPr/>
        </p:nvSpPr>
        <p:spPr>
          <a:xfrm>
            <a:off x="1451610" y="294894"/>
            <a:ext cx="6240780"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451610" y="4330887"/>
            <a:ext cx="6240780" cy="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3592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p:cNvSpPr txBox="1"/>
          <p:nvPr/>
        </p:nvSpPr>
        <p:spPr>
          <a:xfrm>
            <a:off x="5141257" y="2781946"/>
            <a:ext cx="1224392" cy="507831"/>
          </a:xfrm>
          <a:prstGeom prst="rect">
            <a:avLst/>
          </a:prstGeom>
          <a:noFill/>
        </p:spPr>
        <p:txBody>
          <a:bodyPr wrap="square" rtlCol="0">
            <a:spAutoFit/>
          </a:bodyPr>
          <a:lstStyle/>
          <a:p>
            <a:pPr algn="ctr"/>
            <a:r>
              <a:rPr lang="en-US" sz="1350" b="1">
                <a:solidFill>
                  <a:schemeClr val="bg1"/>
                </a:solidFill>
              </a:rPr>
              <a:t>Other study </a:t>
            </a:r>
          </a:p>
          <a:p>
            <a:pPr algn="ctr"/>
            <a:r>
              <a:rPr lang="en-US" sz="1350" b="1">
                <a:solidFill>
                  <a:schemeClr val="bg1"/>
                </a:solidFill>
              </a:rPr>
              <a:t>n=153</a:t>
            </a:r>
          </a:p>
        </p:txBody>
      </p:sp>
      <p:sp>
        <p:nvSpPr>
          <p:cNvPr id="12" name="TextBox 11"/>
          <p:cNvSpPr txBox="1"/>
          <p:nvPr/>
        </p:nvSpPr>
        <p:spPr>
          <a:xfrm>
            <a:off x="5834618" y="3847339"/>
            <a:ext cx="1131525" cy="507831"/>
          </a:xfrm>
          <a:prstGeom prst="rect">
            <a:avLst/>
          </a:prstGeom>
          <a:noFill/>
        </p:spPr>
        <p:txBody>
          <a:bodyPr wrap="square" rtlCol="0">
            <a:spAutoFit/>
          </a:bodyPr>
          <a:lstStyle/>
          <a:p>
            <a:pPr algn="ctr"/>
            <a:r>
              <a:rPr lang="en-US" sz="1350" b="1">
                <a:solidFill>
                  <a:schemeClr val="bg1"/>
                </a:solidFill>
              </a:rPr>
              <a:t>Key study</a:t>
            </a:r>
          </a:p>
          <a:p>
            <a:pPr algn="ctr"/>
            <a:r>
              <a:rPr lang="en-US" sz="1350" b="1">
                <a:solidFill>
                  <a:schemeClr val="bg1"/>
                </a:solidFill>
              </a:rPr>
              <a:t>n=38</a:t>
            </a:r>
          </a:p>
        </p:txBody>
      </p:sp>
      <p:sp>
        <p:nvSpPr>
          <p:cNvPr id="10" name="TextBox 9"/>
          <p:cNvSpPr txBox="1"/>
          <p:nvPr/>
        </p:nvSpPr>
        <p:spPr>
          <a:xfrm>
            <a:off x="7494463" y="2905243"/>
            <a:ext cx="1245825" cy="715581"/>
          </a:xfrm>
          <a:prstGeom prst="rect">
            <a:avLst/>
          </a:prstGeom>
          <a:noFill/>
        </p:spPr>
        <p:txBody>
          <a:bodyPr wrap="square" rtlCol="0">
            <a:spAutoFit/>
          </a:bodyPr>
          <a:lstStyle/>
          <a:p>
            <a:pPr algn="ctr"/>
            <a:r>
              <a:rPr lang="en-US" sz="1350" b="1">
                <a:solidFill>
                  <a:sysClr val="windowText" lastClr="000000"/>
                </a:solidFill>
              </a:rPr>
              <a:t>Key thematic</a:t>
            </a:r>
          </a:p>
          <a:p>
            <a:pPr algn="ctr"/>
            <a:r>
              <a:rPr lang="en-US" sz="1350" b="1">
                <a:solidFill>
                  <a:sysClr val="windowText" lastClr="000000"/>
                </a:solidFill>
              </a:rPr>
              <a:t>n=53</a:t>
            </a:r>
          </a:p>
        </p:txBody>
      </p:sp>
      <p:sp>
        <p:nvSpPr>
          <p:cNvPr id="11" name="TextBox 10"/>
          <p:cNvSpPr txBox="1"/>
          <p:nvPr/>
        </p:nvSpPr>
        <p:spPr>
          <a:xfrm>
            <a:off x="7489712" y="3599317"/>
            <a:ext cx="1250576" cy="715581"/>
          </a:xfrm>
          <a:prstGeom prst="rect">
            <a:avLst/>
          </a:prstGeom>
          <a:noFill/>
        </p:spPr>
        <p:txBody>
          <a:bodyPr wrap="square" rtlCol="0">
            <a:spAutoFit/>
          </a:bodyPr>
          <a:lstStyle/>
          <a:p>
            <a:pPr algn="ctr"/>
            <a:r>
              <a:rPr lang="en-US" sz="1350" b="1">
                <a:solidFill>
                  <a:sysClr val="windowText" lastClr="000000"/>
                </a:solidFill>
              </a:rPr>
              <a:t>Other thematic</a:t>
            </a:r>
          </a:p>
          <a:p>
            <a:pPr algn="ctr"/>
            <a:r>
              <a:rPr lang="en-US" sz="1350" b="1">
                <a:solidFill>
                  <a:sysClr val="windowText" lastClr="000000"/>
                </a:solidFill>
              </a:rPr>
              <a:t>n=113</a:t>
            </a:r>
          </a:p>
        </p:txBody>
      </p:sp>
      <p:graphicFrame>
        <p:nvGraphicFramePr>
          <p:cNvPr id="13" name="Chart 12">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323114988"/>
              </p:ext>
            </p:extLst>
          </p:nvPr>
        </p:nvGraphicFramePr>
        <p:xfrm>
          <a:off x="180258" y="101600"/>
          <a:ext cx="8661630" cy="4533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788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200-00000F000000}"/>
              </a:ext>
            </a:extLst>
          </p:cNvPr>
          <p:cNvGraphicFramePr>
            <a:graphicFrameLocks/>
          </p:cNvGraphicFramePr>
          <p:nvPr>
            <p:extLst>
              <p:ext uri="{D42A27DB-BD31-4B8C-83A1-F6EECF244321}">
                <p14:modId xmlns:p14="http://schemas.microsoft.com/office/powerpoint/2010/main" val="2509326420"/>
              </p:ext>
            </p:extLst>
          </p:nvPr>
        </p:nvGraphicFramePr>
        <p:xfrm>
          <a:off x="243840" y="331470"/>
          <a:ext cx="8737600" cy="421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8187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0000000-0008-0000-0200-000007000000}"/>
              </a:ext>
            </a:extLst>
          </p:cNvPr>
          <p:cNvGraphicFramePr>
            <a:graphicFrameLocks/>
          </p:cNvGraphicFramePr>
          <p:nvPr>
            <p:extLst>
              <p:ext uri="{D42A27DB-BD31-4B8C-83A1-F6EECF244321}">
                <p14:modId xmlns:p14="http://schemas.microsoft.com/office/powerpoint/2010/main" val="1388584309"/>
              </p:ext>
            </p:extLst>
          </p:nvPr>
        </p:nvGraphicFramePr>
        <p:xfrm>
          <a:off x="182880" y="184150"/>
          <a:ext cx="8727440" cy="4377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202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4331368" y="0"/>
            <a:ext cx="4812633" cy="3838074"/>
          </a:xfrm>
        </p:spPr>
        <p:txBody>
          <a:bodyPr/>
          <a:lstStyle/>
          <a:p>
            <a:pPr marL="0" indent="0">
              <a:buNone/>
            </a:pPr>
            <a:r>
              <a:rPr lang="en-US" b="1"/>
              <a:t>Focus group interviews</a:t>
            </a:r>
          </a:p>
          <a:p>
            <a:pPr marL="214313" indent="-214313">
              <a:buFont typeface="Arial" charset="0"/>
              <a:buChar char="•"/>
            </a:pPr>
            <a:r>
              <a:rPr lang="en-US" sz="2400" b="1">
                <a:latin typeface="Arial" charset="0"/>
                <a:ea typeface="Arial" charset="0"/>
                <a:cs typeface="Arial" charset="0"/>
              </a:rPr>
              <a:t>N =14 (of 14)</a:t>
            </a:r>
          </a:p>
          <a:p>
            <a:pPr marL="214313" indent="-214313">
              <a:buFont typeface="Arial" charset="0"/>
              <a:buChar char="•"/>
            </a:pPr>
            <a:r>
              <a:rPr lang="en-US" sz="2400" b="1">
                <a:latin typeface="Arial" charset="0"/>
                <a:ea typeface="Arial" charset="0"/>
                <a:cs typeface="Arial" charset="0"/>
              </a:rPr>
              <a:t>90 minutes</a:t>
            </a:r>
          </a:p>
          <a:p>
            <a:pPr marL="214313" indent="-214313">
              <a:buFont typeface="Arial" charset="0"/>
              <a:buChar char="•"/>
            </a:pPr>
            <a:r>
              <a:rPr lang="en-US" sz="2400" b="1">
                <a:latin typeface="Arial" charset="0"/>
                <a:ea typeface="Arial" charset="0"/>
                <a:cs typeface="Arial" charset="0"/>
              </a:rPr>
              <a:t>Transcribed </a:t>
            </a:r>
          </a:p>
          <a:p>
            <a:pPr marL="214313" indent="-214313">
              <a:buFont typeface="Arial" charset="0"/>
              <a:buChar char="•"/>
            </a:pPr>
            <a:r>
              <a:rPr lang="en-US" sz="2400" b="1" err="1">
                <a:latin typeface="Arial" charset="0"/>
                <a:ea typeface="Arial" charset="0"/>
                <a:cs typeface="Arial" charset="0"/>
              </a:rPr>
              <a:t>NVivo</a:t>
            </a:r>
            <a:r>
              <a:rPr lang="en-US" sz="2400" b="1">
                <a:latin typeface="Arial" charset="0"/>
                <a:ea typeface="Arial" charset="0"/>
                <a:cs typeface="Arial" charset="0"/>
              </a:rPr>
              <a:t> for analysis</a:t>
            </a:r>
          </a:p>
          <a:p>
            <a:pPr marL="214313" indent="-214313">
              <a:buFont typeface="Arial" charset="0"/>
              <a:buChar char="•"/>
            </a:pPr>
            <a:r>
              <a:rPr lang="en-US" sz="2400" b="1">
                <a:latin typeface="Arial" charset="0"/>
                <a:ea typeface="Arial" charset="0"/>
                <a:cs typeface="Arial" charset="0"/>
              </a:rPr>
              <a:t>Thematic coding scheme</a:t>
            </a:r>
          </a:p>
          <a:p>
            <a:pPr marL="557213" lvl="1" indent="-214313">
              <a:buFont typeface="Arial" charset="0"/>
              <a:buChar char="•"/>
            </a:pPr>
            <a:r>
              <a:rPr lang="en-US" sz="2400" b="1">
                <a:latin typeface="Arial" charset="0"/>
                <a:ea typeface="Arial" charset="0"/>
                <a:cs typeface="Arial" charset="0"/>
              </a:rPr>
              <a:t>One team member coded, another checked</a:t>
            </a:r>
            <a:endParaRPr lang="en-US" b="1"/>
          </a:p>
        </p:txBody>
      </p:sp>
    </p:spTree>
    <p:extLst>
      <p:ext uri="{BB962C8B-B14F-4D97-AF65-F5344CB8AC3E}">
        <p14:creationId xmlns:p14="http://schemas.microsoft.com/office/powerpoint/2010/main" val="82450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212969" y="604451"/>
            <a:ext cx="109599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8" name="Chart 7">
            <a:extLst>
              <a:ext uri="{FF2B5EF4-FFF2-40B4-BE49-F238E27FC236}">
                <a16:creationId xmlns:a16="http://schemas.microsoft.com/office/drawing/2014/main" id="{00000000-0008-0000-0200-000010000000}"/>
              </a:ext>
            </a:extLst>
          </p:cNvPr>
          <p:cNvGraphicFramePr>
            <a:graphicFrameLocks/>
          </p:cNvGraphicFramePr>
          <p:nvPr>
            <p:extLst>
              <p:ext uri="{D42A27DB-BD31-4B8C-83A1-F6EECF244321}">
                <p14:modId xmlns:p14="http://schemas.microsoft.com/office/powerpoint/2010/main" val="603356894"/>
              </p:ext>
            </p:extLst>
          </p:nvPr>
        </p:nvGraphicFramePr>
        <p:xfrm>
          <a:off x="294640" y="147320"/>
          <a:ext cx="8676640" cy="4414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79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1" y="952501"/>
            <a:ext cx="6963509" cy="2040081"/>
          </a:xfrm>
        </p:spPr>
        <p:txBody>
          <a:bodyPr/>
          <a:lstStyle/>
          <a:p>
            <a:pPr marL="0" indent="0">
              <a:buNone/>
            </a:pPr>
            <a:r>
              <a:rPr lang="en-US" sz="2000" b="1" dirty="0">
                <a:latin typeface="Arial" charset="0"/>
                <a:ea typeface="Arial" charset="0"/>
                <a:cs typeface="Arial" charset="0"/>
              </a:rPr>
              <a:t>“….it needs to be sort of multi-level communication from the provost to those relationships you have with other units like the centers for teaching and learning to the academic units to the individual relationships that, that librarians and staff have with faculty and students.”</a:t>
            </a:r>
          </a:p>
          <a:p>
            <a:pPr marL="0" indent="0">
              <a:buNone/>
            </a:pPr>
            <a:r>
              <a:rPr lang="en-US" sz="2000" b="1" dirty="0">
                <a:latin typeface="Arial" charset="0"/>
                <a:ea typeface="Arial" charset="0"/>
                <a:cs typeface="Arial" charset="0"/>
              </a:rPr>
              <a:t> </a:t>
            </a:r>
            <a:r>
              <a:rPr lang="en-US" sz="1600" b="1" i="1" dirty="0">
                <a:latin typeface="Arial" charset="0"/>
                <a:ea typeface="Arial" charset="0"/>
                <a:cs typeface="Arial" charset="0"/>
              </a:rPr>
              <a:t>(Advisory Group Member LM03, Research University, Secular, Public)</a:t>
            </a:r>
          </a:p>
          <a:p>
            <a:pPr marL="0" indent="0">
              <a:buNone/>
            </a:pPr>
            <a:endParaRPr lang="en-US" sz="1600" dirty="0"/>
          </a:p>
        </p:txBody>
      </p:sp>
    </p:spTree>
    <p:extLst>
      <p:ext uri="{BB962C8B-B14F-4D97-AF65-F5344CB8AC3E}">
        <p14:creationId xmlns:p14="http://schemas.microsoft.com/office/powerpoint/2010/main" val="1615445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9144000" cy="4722125"/>
          </a:xfrm>
          <a:prstGeom prst="rect">
            <a:avLst/>
          </a:prstGeom>
        </p:spPr>
      </p:pic>
      <p:sp>
        <p:nvSpPr>
          <p:cNvPr id="3" name="Text Placeholder 2"/>
          <p:cNvSpPr>
            <a:spLocks noGrp="1"/>
          </p:cNvSpPr>
          <p:nvPr>
            <p:ph type="body" sz="quarter" idx="11"/>
          </p:nvPr>
        </p:nvSpPr>
        <p:spPr>
          <a:xfrm>
            <a:off x="0" y="1321354"/>
            <a:ext cx="6375222" cy="2355430"/>
          </a:xfrm>
        </p:spPr>
        <p:txBody>
          <a:bodyPr/>
          <a:lstStyle/>
          <a:p>
            <a:pPr marL="0" indent="0">
              <a:buNone/>
            </a:pPr>
            <a:r>
              <a:rPr lang="en-US" sz="2000" b="1" dirty="0"/>
              <a:t>“…the whole kind of conversation around fake news is this really important example of how important it is in our daily life and civic health in order to bring critical skills to bear on understanding information and being able to critically evaluate the source of that.”</a:t>
            </a:r>
          </a:p>
          <a:p>
            <a:pPr marL="0" indent="0">
              <a:buNone/>
            </a:pPr>
            <a:r>
              <a:rPr lang="en-US" sz="2000" b="1" dirty="0"/>
              <a:t> </a:t>
            </a:r>
            <a:r>
              <a:rPr lang="en-US" sz="1600" b="1" i="1" dirty="0"/>
              <a:t>(Advisory Member LM03, Research University, Secular, Private)</a:t>
            </a:r>
          </a:p>
        </p:txBody>
      </p:sp>
    </p:spTree>
    <p:extLst>
      <p:ext uri="{BB962C8B-B14F-4D97-AF65-F5344CB8AC3E}">
        <p14:creationId xmlns:p14="http://schemas.microsoft.com/office/powerpoint/2010/main" val="1688131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4483100" y="0"/>
            <a:ext cx="4660901" cy="3543300"/>
          </a:xfrm>
        </p:spPr>
        <p:txBody>
          <a:bodyPr/>
          <a:lstStyle/>
          <a:p>
            <a:pPr marL="0" indent="0">
              <a:buNone/>
            </a:pPr>
            <a:r>
              <a:rPr lang="en-US" sz="2400" b="1"/>
              <a:t>Provost individual interviews</a:t>
            </a:r>
          </a:p>
          <a:p>
            <a:r>
              <a:rPr lang="en-US" sz="2000" b="1">
                <a:latin typeface="Arial" charset="0"/>
                <a:ea typeface="Arial" charset="0"/>
                <a:cs typeface="Arial" charset="0"/>
              </a:rPr>
              <a:t>N = 14 provosts (of 14)</a:t>
            </a:r>
          </a:p>
          <a:p>
            <a:r>
              <a:rPr lang="en-US" sz="2000" b="1">
                <a:latin typeface="Arial" charset="0"/>
                <a:ea typeface="Arial" charset="0"/>
                <a:cs typeface="Arial" charset="0"/>
              </a:rPr>
              <a:t>45 minute average</a:t>
            </a:r>
          </a:p>
          <a:p>
            <a:r>
              <a:rPr lang="en-US" sz="2000" b="1">
                <a:latin typeface="Arial" charset="0"/>
                <a:ea typeface="Arial" charset="0"/>
                <a:cs typeface="Arial" charset="0"/>
              </a:rPr>
              <a:t>Transcribed (9 of 14)</a:t>
            </a:r>
          </a:p>
          <a:p>
            <a:r>
              <a:rPr lang="en-US" sz="2000" b="1">
                <a:latin typeface="Arial" charset="0"/>
                <a:ea typeface="Arial" charset="0"/>
                <a:cs typeface="Arial" charset="0"/>
              </a:rPr>
              <a:t>Detailed interview  notes (5 of 14)</a:t>
            </a:r>
          </a:p>
          <a:p>
            <a:r>
              <a:rPr lang="en-US" sz="2000" b="1" err="1">
                <a:latin typeface="Arial" charset="0"/>
                <a:ea typeface="Arial" charset="0"/>
                <a:cs typeface="Arial" charset="0"/>
              </a:rPr>
              <a:t>NVivo</a:t>
            </a:r>
            <a:r>
              <a:rPr lang="en-US" sz="2000" b="1">
                <a:latin typeface="Arial" charset="0"/>
                <a:ea typeface="Arial" charset="0"/>
                <a:cs typeface="Arial" charset="0"/>
              </a:rPr>
              <a:t> for analysis</a:t>
            </a:r>
          </a:p>
          <a:p>
            <a:r>
              <a:rPr lang="en-US" sz="2000" b="1">
                <a:latin typeface="Arial" charset="0"/>
                <a:ea typeface="Arial" charset="0"/>
                <a:cs typeface="Arial" charset="0"/>
              </a:rPr>
              <a:t>Thematic coding scheme</a:t>
            </a:r>
          </a:p>
          <a:p>
            <a:pPr lvl="1"/>
            <a:r>
              <a:rPr lang="en-US" sz="2000" b="1">
                <a:latin typeface="Arial" charset="0"/>
                <a:ea typeface="Arial" charset="0"/>
                <a:cs typeface="Arial" charset="0"/>
              </a:rPr>
              <a:t>One team member coded, another checked</a:t>
            </a:r>
            <a:endParaRPr lang="en-US" b="1"/>
          </a:p>
        </p:txBody>
      </p:sp>
    </p:spTree>
    <p:extLst>
      <p:ext uri="{BB962C8B-B14F-4D97-AF65-F5344CB8AC3E}">
        <p14:creationId xmlns:p14="http://schemas.microsoft.com/office/powerpoint/2010/main" val="85872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212969" y="604451"/>
            <a:ext cx="109599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8" name="Chart 7">
            <a:extLst>
              <a:ext uri="{FF2B5EF4-FFF2-40B4-BE49-F238E27FC236}">
                <a16:creationId xmlns:a16="http://schemas.microsoft.com/office/drawing/2014/main" id="{00000000-0008-0000-0200-000011000000}"/>
              </a:ext>
            </a:extLst>
          </p:cNvPr>
          <p:cNvGraphicFramePr>
            <a:graphicFrameLocks/>
          </p:cNvGraphicFramePr>
          <p:nvPr>
            <p:extLst>
              <p:ext uri="{D42A27DB-BD31-4B8C-83A1-F6EECF244321}">
                <p14:modId xmlns:p14="http://schemas.microsoft.com/office/powerpoint/2010/main" val="1234555520"/>
              </p:ext>
            </p:extLst>
          </p:nvPr>
        </p:nvGraphicFramePr>
        <p:xfrm>
          <a:off x="274320" y="58279"/>
          <a:ext cx="8717280" cy="45746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3982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93651" y="96169"/>
            <a:ext cx="8439148" cy="686442"/>
          </a:xfrm>
        </p:spPr>
        <p:txBody>
          <a:bodyPr/>
          <a:lstStyle/>
          <a:p>
            <a:r>
              <a:rPr lang="en-US"/>
              <a:t>2017 Higher Ed Trends</a:t>
            </a:r>
          </a:p>
        </p:txBody>
      </p:sp>
      <p:sp>
        <p:nvSpPr>
          <p:cNvPr id="5" name="Text Placeholder 2"/>
          <p:cNvSpPr txBox="1">
            <a:spLocks/>
          </p:cNvSpPr>
          <p:nvPr/>
        </p:nvSpPr>
        <p:spPr>
          <a:xfrm>
            <a:off x="341814" y="1033583"/>
            <a:ext cx="3954865" cy="3317875"/>
          </a:xfrm>
          <a:prstGeom prst="rect">
            <a:avLst/>
          </a:prstGeom>
        </p:spPr>
        <p:txBody>
          <a:bodyPr vert="horz" anchor="t"/>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i="1"/>
              <a:t>The Chronicle of Higher Education </a:t>
            </a:r>
            <a:r>
              <a:rPr lang="en-US" sz="2000" b="1"/>
              <a:t>(US)</a:t>
            </a:r>
            <a:r>
              <a:rPr lang="en-US" sz="2000"/>
              <a:t> </a:t>
            </a:r>
          </a:p>
          <a:p>
            <a:r>
              <a:rPr lang="en-US" sz="1800" b="1"/>
              <a:t>Information Literacy</a:t>
            </a:r>
            <a:r>
              <a:rPr lang="en-US" sz="1800"/>
              <a:t> </a:t>
            </a:r>
          </a:p>
          <a:p>
            <a:r>
              <a:rPr lang="en-US" sz="1800" b="1"/>
              <a:t>Safety Net</a:t>
            </a:r>
            <a:r>
              <a:rPr lang="en-US" sz="1800"/>
              <a:t> </a:t>
            </a:r>
          </a:p>
          <a:p>
            <a:r>
              <a:rPr lang="en-US" sz="1800" b="1"/>
              <a:t>Sanctuary Campus</a:t>
            </a:r>
            <a:r>
              <a:rPr lang="en-US" sz="1800"/>
              <a:t> </a:t>
            </a:r>
          </a:p>
          <a:p>
            <a:r>
              <a:rPr lang="en-US" sz="1800" b="1"/>
              <a:t>Cultural Divide</a:t>
            </a:r>
            <a:r>
              <a:rPr lang="en-US" sz="1800"/>
              <a:t> </a:t>
            </a:r>
          </a:p>
          <a:p>
            <a:r>
              <a:rPr lang="en-US" sz="1800" b="1"/>
              <a:t>Defending Diversity</a:t>
            </a:r>
            <a:r>
              <a:rPr lang="en-US" sz="1800"/>
              <a:t> </a:t>
            </a:r>
          </a:p>
          <a:p>
            <a:r>
              <a:rPr lang="en-US" sz="1800" b="1"/>
              <a:t>Harassment Vigilance</a:t>
            </a:r>
            <a:r>
              <a:rPr lang="en-US" sz="1800"/>
              <a:t> </a:t>
            </a:r>
          </a:p>
        </p:txBody>
      </p:sp>
      <p:sp>
        <p:nvSpPr>
          <p:cNvPr id="8" name="TextBox 7"/>
          <p:cNvSpPr txBox="1"/>
          <p:nvPr/>
        </p:nvSpPr>
        <p:spPr>
          <a:xfrm>
            <a:off x="4883069" y="1033583"/>
            <a:ext cx="3614537" cy="2092881"/>
          </a:xfrm>
          <a:prstGeom prst="rect">
            <a:avLst/>
          </a:prstGeom>
        </p:spPr>
        <p:txBody>
          <a:bodyPr rtlCol="0">
            <a:spAutoFit/>
          </a:bodyPr>
          <a:lstStyle/>
          <a:p>
            <a:r>
              <a:rPr lang="en-US" sz="2000" b="1" i="1">
                <a:cs typeface="Arial"/>
              </a:rPr>
              <a:t>Times Higher Education (UK)</a:t>
            </a:r>
            <a:r>
              <a:rPr lang="en-US" sz="2000">
                <a:cs typeface="Arial"/>
              </a:rPr>
              <a:t>​</a:t>
            </a:r>
          </a:p>
          <a:p>
            <a:pPr marL="285750" indent="-285750">
              <a:buFont typeface="Arial" panose="020B0604020202020204" pitchFamily="34" charset="0"/>
              <a:buChar char="•"/>
            </a:pPr>
            <a:r>
              <a:rPr lang="en-US" b="1">
                <a:cs typeface="Arial"/>
              </a:rPr>
              <a:t>Improving Digital Literacy</a:t>
            </a:r>
            <a:r>
              <a:rPr lang="en-US">
                <a:cs typeface="Arial"/>
              </a:rPr>
              <a:t>​</a:t>
            </a:r>
          </a:p>
          <a:p>
            <a:pPr marL="285750" indent="-285750">
              <a:buFont typeface="Arial" panose="020B0604020202020204" pitchFamily="34" charset="0"/>
              <a:buChar char="•"/>
            </a:pPr>
            <a:r>
              <a:rPr lang="en-US" b="1">
                <a:cs typeface="Arial"/>
              </a:rPr>
              <a:t>Culture Wars</a:t>
            </a:r>
            <a:r>
              <a:rPr lang="en-US">
                <a:cs typeface="Arial"/>
              </a:rPr>
              <a:t>​</a:t>
            </a:r>
          </a:p>
          <a:p>
            <a:pPr marL="285750" indent="-285750">
              <a:buFont typeface="Arial" panose="020B0604020202020204" pitchFamily="34" charset="0"/>
              <a:buChar char="•"/>
            </a:pPr>
            <a:r>
              <a:rPr lang="en-US" b="1">
                <a:cs typeface="Arial"/>
              </a:rPr>
              <a:t>Brexit</a:t>
            </a:r>
            <a:r>
              <a:rPr lang="en-US">
                <a:cs typeface="Arial"/>
              </a:rPr>
              <a:t>​</a:t>
            </a:r>
          </a:p>
          <a:p>
            <a:pPr marL="285750" indent="-285750">
              <a:buFont typeface="Arial" panose="020B0604020202020204" pitchFamily="34" charset="0"/>
              <a:buChar char="•"/>
            </a:pPr>
            <a:r>
              <a:rPr lang="en-US" b="1">
                <a:cs typeface="Arial"/>
              </a:rPr>
              <a:t>Free Speech</a:t>
            </a:r>
            <a:r>
              <a:rPr lang="en-US">
                <a:cs typeface="Arial"/>
              </a:rPr>
              <a:t>​​</a:t>
            </a:r>
          </a:p>
          <a:p>
            <a:r>
              <a:rPr lang="en-US">
                <a:cs typeface="Arial"/>
              </a:rPr>
              <a:t>​</a:t>
            </a:r>
            <a:endParaRPr lang="en-US"/>
          </a:p>
        </p:txBody>
      </p:sp>
      <p:cxnSp>
        <p:nvCxnSpPr>
          <p:cNvPr id="4" name="Straight Arrow Connector 3"/>
          <p:cNvCxnSpPr/>
          <p:nvPr/>
        </p:nvCxnSpPr>
        <p:spPr>
          <a:xfrm flipV="1">
            <a:off x="2707075" y="2152651"/>
            <a:ext cx="2200275" cy="720619"/>
          </a:xfrm>
          <a:prstGeom prst="straightConnector1">
            <a:avLst/>
          </a:prstGeom>
          <a:ln>
            <a:headEnd type="arrow"/>
            <a:tailEnd type="arrow"/>
          </a:ln>
        </p:spPr>
        <p:style>
          <a:lnRef idx="1">
            <a:schemeClr val="accent1"/>
          </a:lnRef>
          <a:fillRef idx="3">
            <a:schemeClr val="accent1"/>
          </a:fillRef>
          <a:effectRef idx="2">
            <a:schemeClr val="accent1"/>
          </a:effectRef>
          <a:fontRef idx="minor">
            <a:schemeClr val="lt1"/>
          </a:fontRef>
        </p:style>
      </p:cxnSp>
      <p:cxnSp>
        <p:nvCxnSpPr>
          <p:cNvPr id="9" name="Straight Arrow Connector 8"/>
          <p:cNvCxnSpPr/>
          <p:nvPr/>
        </p:nvCxnSpPr>
        <p:spPr>
          <a:xfrm flipV="1">
            <a:off x="3098056" y="1857375"/>
            <a:ext cx="1785215" cy="45462"/>
          </a:xfrm>
          <a:prstGeom prst="straightConnector1">
            <a:avLst/>
          </a:prstGeom>
          <a:ln>
            <a:headEnd type="arrow"/>
            <a:tailEnd type="arrow"/>
          </a:ln>
        </p:spPr>
        <p:style>
          <a:lnRef idx="1">
            <a:schemeClr val="accent1"/>
          </a:lnRef>
          <a:fillRef idx="3">
            <a:schemeClr val="accent1"/>
          </a:fillRef>
          <a:effectRef idx="2">
            <a:schemeClr val="accent1"/>
          </a:effectRef>
          <a:fontRef idx="minor">
            <a:schemeClr val="lt1"/>
          </a:fontRef>
        </p:style>
      </p:cxnSp>
      <p:cxnSp>
        <p:nvCxnSpPr>
          <p:cNvPr id="12" name="Straight Arrow Connector 11"/>
          <p:cNvCxnSpPr/>
          <p:nvPr/>
        </p:nvCxnSpPr>
        <p:spPr>
          <a:xfrm flipV="1">
            <a:off x="3084466" y="2241053"/>
            <a:ext cx="1728247" cy="923979"/>
          </a:xfrm>
          <a:prstGeom prst="straightConnector1">
            <a:avLst/>
          </a:prstGeom>
          <a:ln>
            <a:headEnd type="arrow"/>
            <a:tailEnd type="arrow"/>
          </a:ln>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2310726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2684051"/>
            <a:ext cx="7129762" cy="1926315"/>
          </a:xfrm>
        </p:spPr>
        <p:txBody>
          <a:bodyPr/>
          <a:lstStyle/>
          <a:p>
            <a:pPr marL="0" indent="0">
              <a:buNone/>
            </a:pPr>
            <a:r>
              <a:rPr lang="en-US" sz="2000" b="1" dirty="0"/>
              <a:t>“People [are] talking about the problems of educating people to be citizens more, with this election being indicative of that. This is a hard thing to confront right now because we are going to have an administration that doesn't think that's important at all.” </a:t>
            </a:r>
          </a:p>
          <a:p>
            <a:pPr marL="0" indent="0">
              <a:buNone/>
            </a:pPr>
            <a:r>
              <a:rPr lang="en-US" sz="1600" b="1" i="1" dirty="0"/>
              <a:t>(Provost Interviewee PP02, Research University, Non-Secular, Private)</a:t>
            </a:r>
            <a:endParaRPr lang="en-US" sz="2000" b="1" i="1" dirty="0"/>
          </a:p>
        </p:txBody>
      </p:sp>
    </p:spTree>
    <p:extLst>
      <p:ext uri="{BB962C8B-B14F-4D97-AF65-F5344CB8AC3E}">
        <p14:creationId xmlns:p14="http://schemas.microsoft.com/office/powerpoint/2010/main" val="525203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11"/>
          </p:nvPr>
        </p:nvSpPr>
        <p:spPr>
          <a:xfrm>
            <a:off x="2033422" y="0"/>
            <a:ext cx="7110578" cy="2570551"/>
          </a:xfrm>
        </p:spPr>
        <p:txBody>
          <a:bodyPr/>
          <a:lstStyle/>
          <a:p>
            <a:pPr marL="0" indent="0">
              <a:buNone/>
            </a:pPr>
            <a:r>
              <a:rPr lang="en-US" sz="2000" b="1" dirty="0"/>
              <a:t>“The drive to knowing more about what students get from a college education is not going to go away. We are going to have to continually look at, quality.…This drive towards knowing what students get from their college education, is going to continue to be important. I can't imagine that part of it would go away with the Trump Administration.” </a:t>
            </a:r>
          </a:p>
          <a:p>
            <a:pPr marL="0" indent="0">
              <a:buNone/>
            </a:pPr>
            <a:r>
              <a:rPr lang="en-US" sz="1600" b="1" i="1" dirty="0"/>
              <a:t>(Provost Interviewee PP06, Research University, Secular, Public)</a:t>
            </a:r>
          </a:p>
          <a:p>
            <a:pPr marL="0" indent="0">
              <a:buNone/>
            </a:pPr>
            <a:endParaRPr lang="en-US" sz="2000" b="1" dirty="0"/>
          </a:p>
        </p:txBody>
      </p:sp>
    </p:spTree>
    <p:extLst>
      <p:ext uri="{BB962C8B-B14F-4D97-AF65-F5344CB8AC3E}">
        <p14:creationId xmlns:p14="http://schemas.microsoft.com/office/powerpoint/2010/main" val="1418333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708873023"/>
              </p:ext>
            </p:extLst>
          </p:nvPr>
        </p:nvGraphicFramePr>
        <p:xfrm>
          <a:off x="111760" y="182880"/>
          <a:ext cx="8839200" cy="4402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128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1" y="0"/>
            <a:ext cx="7161735" cy="2647284"/>
          </a:xfrm>
        </p:spPr>
        <p:txBody>
          <a:bodyPr/>
          <a:lstStyle/>
          <a:p>
            <a:pPr marL="0" indent="0">
              <a:buNone/>
            </a:pPr>
            <a:r>
              <a:rPr lang="en-US" sz="2000" b="1" dirty="0"/>
              <a:t>Learning </a:t>
            </a:r>
          </a:p>
          <a:p>
            <a:pPr marL="0" indent="0">
              <a:buNone/>
            </a:pPr>
            <a:endParaRPr lang="en-US" sz="2000" b="1" dirty="0"/>
          </a:p>
          <a:p>
            <a:pPr marL="0" indent="0">
              <a:buNone/>
            </a:pPr>
            <a:r>
              <a:rPr lang="en-US" sz="2000" b="1" dirty="0"/>
              <a:t>“Thinking of how these new learning environments work, and how the library would enhance students' and faculty's ability to access and process knowledge, data information, in those particular kinds of environments. That's what libraries need to do to be successful.” </a:t>
            </a:r>
          </a:p>
          <a:p>
            <a:pPr marL="0" indent="0">
              <a:buNone/>
            </a:pPr>
            <a:r>
              <a:rPr lang="en-US" sz="1600" b="1" i="1" dirty="0"/>
              <a:t>(Provost Interviewee PP02, Research University, Non-Secular, Private)</a:t>
            </a:r>
            <a:endParaRPr lang="en-US" sz="1600" b="1" dirty="0"/>
          </a:p>
        </p:txBody>
      </p:sp>
    </p:spTree>
    <p:extLst>
      <p:ext uri="{BB962C8B-B14F-4D97-AF65-F5344CB8AC3E}">
        <p14:creationId xmlns:p14="http://schemas.microsoft.com/office/powerpoint/2010/main" val="58260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0" y="2063794"/>
            <a:ext cx="8133684" cy="2622506"/>
          </a:xfrm>
        </p:spPr>
        <p:txBody>
          <a:bodyPr/>
          <a:lstStyle/>
          <a:p>
            <a:pPr marL="0" indent="0">
              <a:buNone/>
            </a:pPr>
            <a:r>
              <a:rPr lang="en-US" sz="2400" b="1" dirty="0"/>
              <a:t>Learning &amp; Service </a:t>
            </a:r>
          </a:p>
          <a:p>
            <a:pPr marL="0" indent="0">
              <a:buNone/>
            </a:pPr>
            <a:r>
              <a:rPr lang="en-US" sz="2000" b="1" dirty="0"/>
              <a:t>“I think each of us would have some example of our shared strategic initiatives around enhancing students' success. And promoting innovation and teaching and learning. What's underlying all of this is that all of us see our work as directly tied to the mission of the university.…Academic libraries are those directly connected to the mission of their unique institution.” </a:t>
            </a:r>
          </a:p>
          <a:p>
            <a:pPr marL="0" indent="0">
              <a:buNone/>
            </a:pPr>
            <a:r>
              <a:rPr lang="en-US" sz="1600" b="1" i="1" dirty="0"/>
              <a:t>(Advisory Group Member LM13, Research University, Non-Secular, Private)</a:t>
            </a:r>
            <a:endParaRPr lang="en-US" sz="2000" b="1" i="1" dirty="0"/>
          </a:p>
        </p:txBody>
      </p:sp>
    </p:spTree>
    <p:extLst>
      <p:ext uri="{BB962C8B-B14F-4D97-AF65-F5344CB8AC3E}">
        <p14:creationId xmlns:p14="http://schemas.microsoft.com/office/powerpoint/2010/main" val="2075870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837124"/>
            <a:ext cx="6550581" cy="2750138"/>
          </a:xfrm>
        </p:spPr>
        <p:txBody>
          <a:bodyPr/>
          <a:lstStyle/>
          <a:p>
            <a:pPr marL="0" indent="0">
              <a:buNone/>
            </a:pPr>
            <a:r>
              <a:rPr lang="en-US" sz="2000" b="1" dirty="0"/>
              <a:t>Space </a:t>
            </a:r>
          </a:p>
          <a:p>
            <a:pPr marL="0" indent="0">
              <a:buNone/>
            </a:pPr>
            <a:r>
              <a:rPr lang="en-US" sz="2000" b="1" dirty="0"/>
              <a:t>“My biggest concern is that the students aren't coming together…there's a hunger within our undergraduate student population to actually socialize. The library has always been that crossroads for campuses. It could serve in this capacity, pulling students together.”</a:t>
            </a:r>
          </a:p>
          <a:p>
            <a:pPr marL="0" indent="0">
              <a:buNone/>
            </a:pPr>
            <a:r>
              <a:rPr lang="en-US" sz="2000" b="1" dirty="0"/>
              <a:t> </a:t>
            </a:r>
            <a:r>
              <a:rPr lang="en-US" sz="1600" b="1" i="1" dirty="0"/>
              <a:t>(Provost Interviewee PP04, Research University, Secular, Public)</a:t>
            </a:r>
          </a:p>
          <a:p>
            <a:pPr marL="0" indent="0">
              <a:buNone/>
            </a:pPr>
            <a:endParaRPr lang="en-US" sz="1400" dirty="0"/>
          </a:p>
        </p:txBody>
      </p:sp>
    </p:spTree>
    <p:extLst>
      <p:ext uri="{BB962C8B-B14F-4D97-AF65-F5344CB8AC3E}">
        <p14:creationId xmlns:p14="http://schemas.microsoft.com/office/powerpoint/2010/main" val="177751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2212463" y="2965636"/>
            <a:ext cx="6931537" cy="1720664"/>
          </a:xfrm>
        </p:spPr>
        <p:txBody>
          <a:bodyPr/>
          <a:lstStyle/>
          <a:p>
            <a:pPr marL="0" indent="0">
              <a:buNone/>
            </a:pPr>
            <a:r>
              <a:rPr lang="en-US" sz="2000" b="1" dirty="0"/>
              <a:t>Space &amp; Collaboration</a:t>
            </a:r>
          </a:p>
          <a:p>
            <a:pPr marL="0" indent="0">
              <a:buNone/>
            </a:pPr>
            <a:r>
              <a:rPr lang="en-US" sz="2000" b="1" dirty="0"/>
              <a:t>“Only sharing space, such as with a writing or computer lab is low level. There needs to be cooperative programming and interaction.” </a:t>
            </a:r>
          </a:p>
          <a:p>
            <a:pPr marL="0" indent="0">
              <a:buNone/>
            </a:pPr>
            <a:r>
              <a:rPr lang="en-US" sz="1600" b="1" i="1" dirty="0"/>
              <a:t>(Advisory Group Member LM06, Research University, Secular, Public)</a:t>
            </a:r>
            <a:endParaRPr lang="en-US" sz="2000" b="1" i="1" dirty="0"/>
          </a:p>
        </p:txBody>
      </p:sp>
    </p:spTree>
    <p:extLst>
      <p:ext uri="{BB962C8B-B14F-4D97-AF65-F5344CB8AC3E}">
        <p14:creationId xmlns:p14="http://schemas.microsoft.com/office/powerpoint/2010/main" val="212090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0" y="0"/>
            <a:ext cx="7072213" cy="2078182"/>
          </a:xfrm>
        </p:spPr>
        <p:txBody>
          <a:bodyPr/>
          <a:lstStyle/>
          <a:p>
            <a:pPr marL="0" indent="0">
              <a:buNone/>
            </a:pPr>
            <a:r>
              <a:rPr lang="en-US" sz="2000" b="1" dirty="0"/>
              <a:t>Service </a:t>
            </a:r>
          </a:p>
          <a:p>
            <a:pPr marL="0" indent="0">
              <a:buNone/>
            </a:pPr>
            <a:r>
              <a:rPr lang="en-US" sz="2000" b="1" dirty="0"/>
              <a:t>“The way many of our faculty and students research now, it’s less about going to a physical space but accessing information in their offices.…I think that that is one of the challenges of changing the paradigm.” </a:t>
            </a:r>
          </a:p>
          <a:p>
            <a:pPr marL="0" indent="0">
              <a:buNone/>
            </a:pPr>
            <a:r>
              <a:rPr lang="en-US" sz="1600" b="1" i="1" dirty="0"/>
              <a:t>(Provost Interviewee PP13, Research University, Non-Secular, Private) </a:t>
            </a:r>
          </a:p>
          <a:p>
            <a:pPr marL="0" indent="0">
              <a:buNone/>
            </a:pPr>
            <a:endParaRPr lang="en-US" dirty="0"/>
          </a:p>
        </p:txBody>
      </p:sp>
    </p:spTree>
    <p:extLst>
      <p:ext uri="{BB962C8B-B14F-4D97-AF65-F5344CB8AC3E}">
        <p14:creationId xmlns:p14="http://schemas.microsoft.com/office/powerpoint/2010/main" val="211118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1291670" y="2646485"/>
            <a:ext cx="7852330" cy="2039815"/>
          </a:xfrm>
        </p:spPr>
        <p:txBody>
          <a:bodyPr/>
          <a:lstStyle/>
          <a:p>
            <a:pPr marL="0" indent="0">
              <a:buNone/>
            </a:pPr>
            <a:r>
              <a:rPr lang="en-US" sz="2000" b="1" dirty="0"/>
              <a:t>Privacy </a:t>
            </a:r>
          </a:p>
          <a:p>
            <a:pPr marL="0" indent="0">
              <a:buNone/>
            </a:pPr>
            <a:r>
              <a:rPr lang="en-US" sz="2000" b="1" dirty="0"/>
              <a:t>“…we have to be willing to do types of data collection that libraries have shied away from in the past.…I think that we have to be able to be willing to have conversations on campus about tracking user behavior in ways that libraries just haven't done.” </a:t>
            </a:r>
            <a:r>
              <a:rPr lang="en-US" sz="1600" b="1" i="1" dirty="0"/>
              <a:t>(Advisory Group Member LM14, Research University, Secular, Public)</a:t>
            </a:r>
          </a:p>
          <a:p>
            <a:pPr marL="0" indent="0">
              <a:buNone/>
            </a:pPr>
            <a:endParaRPr lang="en-US" sz="1400" dirty="0"/>
          </a:p>
        </p:txBody>
      </p:sp>
    </p:spTree>
    <p:extLst>
      <p:ext uri="{BB962C8B-B14F-4D97-AF65-F5344CB8AC3E}">
        <p14:creationId xmlns:p14="http://schemas.microsoft.com/office/powerpoint/2010/main" val="202642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6" name="Title 4"/>
          <p:cNvSpPr txBox="1">
            <a:spLocks/>
          </p:cNvSpPr>
          <p:nvPr/>
        </p:nvSpPr>
        <p:spPr>
          <a:xfrm>
            <a:off x="6763265" y="199105"/>
            <a:ext cx="2380734" cy="451684"/>
          </a:xfrm>
          <a:prstGeom prst="rect">
            <a:avLst/>
          </a:prstGeom>
          <a:solidFill>
            <a:schemeClr val="tx1">
              <a:alpha val="8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Recommendation</a:t>
            </a:r>
          </a:p>
        </p:txBody>
      </p:sp>
      <p:sp>
        <p:nvSpPr>
          <p:cNvPr id="7" name="Content Placeholder 5"/>
          <p:cNvSpPr txBox="1">
            <a:spLocks/>
          </p:cNvSpPr>
          <p:nvPr/>
        </p:nvSpPr>
        <p:spPr>
          <a:xfrm>
            <a:off x="2806701" y="1094178"/>
            <a:ext cx="6337300" cy="3082406"/>
          </a:xfrm>
          <a:prstGeom prst="rect">
            <a:avLst/>
          </a:prstGeom>
          <a:solidFill>
            <a:schemeClr val="tx1">
              <a:alpha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a:solidFill>
                  <a:schemeClr val="bg1"/>
                </a:solidFill>
                <a:latin typeface="Arial" panose="020B0604020202020204" pitchFamily="34" charset="0"/>
                <a:cs typeface="Arial" panose="020B0604020202020204" pitchFamily="34" charset="0"/>
              </a:rPr>
              <a:t>Identify &amp; articulate both learning &amp; success outcomes </a:t>
            </a:r>
          </a:p>
          <a:p>
            <a:r>
              <a:rPr lang="en-US" sz="2000" b="1">
                <a:solidFill>
                  <a:schemeClr val="bg1"/>
                </a:solidFill>
                <a:latin typeface="Arial" panose="020B0604020202020204" pitchFamily="34" charset="0"/>
                <a:cs typeface="Arial" panose="020B0604020202020204" pitchFamily="34" charset="0"/>
              </a:rPr>
              <a:t>Engage students in redesigning library space to demonstrate library’s impact for learning outcome </a:t>
            </a:r>
          </a:p>
          <a:p>
            <a:r>
              <a:rPr lang="en-US" sz="2000" b="1">
                <a:solidFill>
                  <a:schemeClr val="bg1"/>
                </a:solidFill>
                <a:latin typeface="Arial" panose="020B0604020202020204" pitchFamily="34" charset="0"/>
                <a:cs typeface="Arial" panose="020B0604020202020204" pitchFamily="34" charset="0"/>
              </a:rPr>
              <a:t>Library resource or service usage &amp; its relationship to student retention exemplifies the effect of library’s service, collection, &amp;/or space for success outcome</a:t>
            </a:r>
          </a:p>
        </p:txBody>
      </p:sp>
    </p:spTree>
    <p:extLst>
      <p:ext uri="{BB962C8B-B14F-4D97-AF65-F5344CB8AC3E}">
        <p14:creationId xmlns:p14="http://schemas.microsoft.com/office/powerpoint/2010/main" val="67259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41313" y="1030288"/>
            <a:ext cx="3954865" cy="3317875"/>
          </a:xfrm>
        </p:spPr>
        <p:txBody>
          <a:bodyPr vert="horz" anchor="t"/>
          <a:lstStyle/>
          <a:p>
            <a:r>
              <a:rPr lang="en-US" sz="2000" b="1" i="1"/>
              <a:t>Notes</a:t>
            </a:r>
            <a:endParaRPr lang="en-US" sz="1800"/>
          </a:p>
        </p:txBody>
      </p:sp>
    </p:spTree>
    <p:extLst>
      <p:ext uri="{BB962C8B-B14F-4D97-AF65-F5344CB8AC3E}">
        <p14:creationId xmlns:p14="http://schemas.microsoft.com/office/powerpoint/2010/main" val="2917648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12" name="Title 4"/>
          <p:cNvSpPr txBox="1">
            <a:spLocks/>
          </p:cNvSpPr>
          <p:nvPr/>
        </p:nvSpPr>
        <p:spPr>
          <a:xfrm>
            <a:off x="0" y="439616"/>
            <a:ext cx="2471351" cy="408881"/>
          </a:xfrm>
          <a:prstGeom prst="rect">
            <a:avLst/>
          </a:prstGeom>
          <a:solidFill>
            <a:srgbClr val="000000">
              <a:alpha val="80000"/>
            </a:srgb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Recommendation</a:t>
            </a:r>
          </a:p>
        </p:txBody>
      </p:sp>
      <p:sp>
        <p:nvSpPr>
          <p:cNvPr id="13" name="Content Placeholder 5"/>
          <p:cNvSpPr txBox="1">
            <a:spLocks/>
          </p:cNvSpPr>
          <p:nvPr/>
        </p:nvSpPr>
        <p:spPr>
          <a:xfrm>
            <a:off x="0" y="1169409"/>
            <a:ext cx="4699000" cy="1392559"/>
          </a:xfrm>
          <a:prstGeom prst="rect">
            <a:avLst/>
          </a:prstGeom>
          <a:solidFill>
            <a:srgbClr val="000000">
              <a:alpha val="80000"/>
            </a:srgb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Focus less on service &amp; more on sharing space &amp; collaborative programming with groups both on &amp; off campus</a:t>
            </a:r>
          </a:p>
        </p:txBody>
      </p:sp>
    </p:spTree>
    <p:extLst>
      <p:ext uri="{BB962C8B-B14F-4D97-AF65-F5344CB8AC3E}">
        <p14:creationId xmlns:p14="http://schemas.microsoft.com/office/powerpoint/2010/main" val="66556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Title 4"/>
          <p:cNvSpPr txBox="1">
            <a:spLocks/>
          </p:cNvSpPr>
          <p:nvPr/>
        </p:nvSpPr>
        <p:spPr>
          <a:xfrm>
            <a:off x="6705600" y="100471"/>
            <a:ext cx="2438400" cy="418513"/>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5890054" y="856736"/>
            <a:ext cx="3253945" cy="1993668"/>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Bolster collaboration with other campus units or external partners, including consortia, on assessment-based efforts</a:t>
            </a:r>
          </a:p>
        </p:txBody>
      </p:sp>
    </p:spTree>
    <p:extLst>
      <p:ext uri="{BB962C8B-B14F-4D97-AF65-F5344CB8AC3E}">
        <p14:creationId xmlns:p14="http://schemas.microsoft.com/office/powerpoint/2010/main" val="1143571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4"/>
          <p:cNvSpPr txBox="1">
            <a:spLocks/>
          </p:cNvSpPr>
          <p:nvPr/>
        </p:nvSpPr>
        <p:spPr>
          <a:xfrm>
            <a:off x="6771503" y="144272"/>
            <a:ext cx="2372496" cy="399425"/>
          </a:xfrm>
          <a:prstGeom prst="rect">
            <a:avLst/>
          </a:prstGeom>
          <a:solidFill>
            <a:schemeClr val="tx1">
              <a:alpha val="8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4885038" y="1257299"/>
            <a:ext cx="4258962" cy="1774225"/>
          </a:xfrm>
          <a:prstGeom prst="rect">
            <a:avLst/>
          </a:prstGeom>
          <a:solidFill>
            <a:schemeClr val="tx1">
              <a:alpha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Communicate how library services, collections, and spaces address the larger mission of the institution by becoming better at marketing &amp; customer service</a:t>
            </a:r>
          </a:p>
        </p:txBody>
      </p:sp>
    </p:spTree>
    <p:extLst>
      <p:ext uri="{BB962C8B-B14F-4D97-AF65-F5344CB8AC3E}">
        <p14:creationId xmlns:p14="http://schemas.microsoft.com/office/powerpoint/2010/main" val="1771383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4"/>
          <p:cNvSpPr txBox="1">
            <a:spLocks/>
          </p:cNvSpPr>
          <p:nvPr/>
        </p:nvSpPr>
        <p:spPr>
          <a:xfrm>
            <a:off x="6722076" y="104648"/>
            <a:ext cx="2421924" cy="439049"/>
          </a:xfrm>
          <a:prstGeom prst="rect">
            <a:avLst/>
          </a:prstGeom>
          <a:solidFill>
            <a:schemeClr val="tx1">
              <a:alpha val="8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5181600" y="901682"/>
            <a:ext cx="3962400" cy="1750902"/>
          </a:xfrm>
          <a:prstGeom prst="rect">
            <a:avLst/>
          </a:prstGeom>
          <a:solidFill>
            <a:schemeClr val="tx1">
              <a:alpha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Study the assessment &amp; student-centered outcomes of diverse populations across various institutions using multiple methods</a:t>
            </a:r>
          </a:p>
        </p:txBody>
      </p:sp>
    </p:spTree>
    <p:extLst>
      <p:ext uri="{BB962C8B-B14F-4D97-AF65-F5344CB8AC3E}">
        <p14:creationId xmlns:p14="http://schemas.microsoft.com/office/powerpoint/2010/main" val="1270650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0" y="91679"/>
            <a:ext cx="2430162" cy="509683"/>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0" y="2848708"/>
            <a:ext cx="4712043" cy="1443206"/>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Develop relationships within different academic service areas, such as teaching &amp; learning, at various levels throughout institution</a:t>
            </a:r>
          </a:p>
        </p:txBody>
      </p:sp>
    </p:spTree>
    <p:extLst>
      <p:ext uri="{BB962C8B-B14F-4D97-AF65-F5344CB8AC3E}">
        <p14:creationId xmlns:p14="http://schemas.microsoft.com/office/powerpoint/2010/main" val="1253483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4"/>
          <p:cNvSpPr txBox="1">
            <a:spLocks/>
          </p:cNvSpPr>
          <p:nvPr/>
        </p:nvSpPr>
        <p:spPr>
          <a:xfrm>
            <a:off x="2" y="162017"/>
            <a:ext cx="2504302" cy="398156"/>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0" y="2368722"/>
            <a:ext cx="5469924" cy="1964381"/>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Continue to develop &amp; foster relationships and engagement with academic administrators &amp; other service providers, such as student services, offices of sponsored programs, teaching &amp; learning, etc.</a:t>
            </a:r>
          </a:p>
        </p:txBody>
      </p:sp>
    </p:spTree>
    <p:extLst>
      <p:ext uri="{BB962C8B-B14F-4D97-AF65-F5344CB8AC3E}">
        <p14:creationId xmlns:p14="http://schemas.microsoft.com/office/powerpoint/2010/main" val="488136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Title 4"/>
          <p:cNvSpPr txBox="1">
            <a:spLocks/>
          </p:cNvSpPr>
          <p:nvPr/>
        </p:nvSpPr>
        <p:spPr>
          <a:xfrm>
            <a:off x="6812692" y="337509"/>
            <a:ext cx="2331308" cy="453323"/>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4036541" y="3082263"/>
            <a:ext cx="5107459" cy="1094322"/>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Represent data in different contexts &amp; visualizations to make case with diverse groups of academic administrators</a:t>
            </a:r>
          </a:p>
        </p:txBody>
      </p:sp>
    </p:spTree>
    <p:extLst>
      <p:ext uri="{BB962C8B-B14F-4D97-AF65-F5344CB8AC3E}">
        <p14:creationId xmlns:p14="http://schemas.microsoft.com/office/powerpoint/2010/main" val="729901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Title 4"/>
          <p:cNvSpPr txBox="1">
            <a:spLocks/>
          </p:cNvSpPr>
          <p:nvPr/>
        </p:nvSpPr>
        <p:spPr>
          <a:xfrm>
            <a:off x="0" y="101368"/>
            <a:ext cx="1804086" cy="458805"/>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5" name="Content Placeholder 5"/>
          <p:cNvSpPr txBox="1">
            <a:spLocks/>
          </p:cNvSpPr>
          <p:nvPr/>
        </p:nvSpPr>
        <p:spPr>
          <a:xfrm>
            <a:off x="0" y="1121043"/>
            <a:ext cx="6104238" cy="2338850"/>
          </a:xfrm>
          <a:prstGeom prst="rect">
            <a:avLst/>
          </a:prstGeom>
          <a:solidFill>
            <a:schemeClr val="tx1">
              <a:alpha val="60000"/>
            </a:schemeClr>
          </a:solid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5763" indent="-385763">
              <a:spcBef>
                <a:spcPts val="0"/>
              </a:spcBef>
              <a:buFont typeface="Arial"/>
              <a:buAutoNum type="arabicPeriod"/>
            </a:pPr>
            <a:r>
              <a:rPr lang="en-US" sz="2000" b="1">
                <a:solidFill>
                  <a:schemeClr val="bg1"/>
                </a:solidFill>
                <a:latin typeface="Arial" panose="020B0604020202020204" pitchFamily="34" charset="0"/>
                <a:cs typeface="Arial" panose="020B0604020202020204" pitchFamily="34" charset="0"/>
              </a:rPr>
              <a:t>Communication</a:t>
            </a:r>
          </a:p>
          <a:p>
            <a:pPr marL="685800" lvl="1" indent="-385763">
              <a:spcBef>
                <a:spcPts val="0"/>
              </a:spcBef>
              <a:buFont typeface="+mj-lt"/>
              <a:buAutoNum type="alphaLcPeriod"/>
            </a:pPr>
            <a:r>
              <a:rPr lang="en-US" sz="2000" b="1">
                <a:solidFill>
                  <a:schemeClr val="bg1"/>
                </a:solidFill>
                <a:latin typeface="Arial" panose="020B0604020202020204" pitchFamily="34" charset="0"/>
                <a:cs typeface="Arial" panose="020B0604020202020204" pitchFamily="34" charset="0"/>
              </a:rPr>
              <a:t>Communicate with those outside of library &amp; at different levels within the institution</a:t>
            </a:r>
          </a:p>
          <a:p>
            <a:pPr marL="1114425" lvl="2" indent="-514350">
              <a:spcBef>
                <a:spcPts val="0"/>
              </a:spcBef>
              <a:buFont typeface="+mj-lt"/>
              <a:buAutoNum type="romanLcPeriod"/>
            </a:pPr>
            <a:r>
              <a:rPr lang="en-US" sz="2000" b="1">
                <a:solidFill>
                  <a:schemeClr val="bg1"/>
                </a:solidFill>
                <a:latin typeface="Arial" panose="020B0604020202020204" pitchFamily="34" charset="0"/>
                <a:cs typeface="Arial" panose="020B0604020202020204" pitchFamily="34" charset="0"/>
              </a:rPr>
              <a:t>Can provide offer a bird’s eye view of what library should be doing</a:t>
            </a:r>
          </a:p>
          <a:p>
            <a:pPr marL="1114425" lvl="2" indent="-514350">
              <a:spcBef>
                <a:spcPts val="0"/>
              </a:spcBef>
              <a:buFont typeface="+mj-lt"/>
              <a:buAutoNum type="romanLcPeriod"/>
            </a:pPr>
            <a:r>
              <a:rPr lang="en-US" sz="2000" b="1">
                <a:solidFill>
                  <a:schemeClr val="bg1"/>
                </a:solidFill>
                <a:latin typeface="Arial" panose="020B0604020202020204" pitchFamily="34" charset="0"/>
                <a:cs typeface="Arial" panose="020B0604020202020204" pitchFamily="34" charset="0"/>
              </a:rPr>
              <a:t>Can be advocates for &amp; supporters of library</a:t>
            </a:r>
          </a:p>
        </p:txBody>
      </p:sp>
    </p:spTree>
    <p:extLst>
      <p:ext uri="{BB962C8B-B14F-4D97-AF65-F5344CB8AC3E}">
        <p14:creationId xmlns:p14="http://schemas.microsoft.com/office/powerpoint/2010/main" val="1026086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Title 4"/>
          <p:cNvSpPr txBox="1">
            <a:spLocks/>
          </p:cNvSpPr>
          <p:nvPr/>
        </p:nvSpPr>
        <p:spPr>
          <a:xfrm>
            <a:off x="1" y="74094"/>
            <a:ext cx="1828800" cy="403701"/>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6" name="Content Placeholder 5"/>
          <p:cNvSpPr txBox="1">
            <a:spLocks/>
          </p:cNvSpPr>
          <p:nvPr/>
        </p:nvSpPr>
        <p:spPr>
          <a:xfrm>
            <a:off x="0" y="667898"/>
            <a:ext cx="5130800" cy="3660548"/>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419" indent="-302419">
              <a:buFont typeface="Arial"/>
              <a:buNone/>
            </a:pPr>
            <a:r>
              <a:rPr lang="en-US" sz="2000" b="1">
                <a:solidFill>
                  <a:schemeClr val="bg1"/>
                </a:solidFill>
                <a:latin typeface="Arial" panose="020B0604020202020204" pitchFamily="34" charset="0"/>
                <a:cs typeface="Arial" panose="020B0604020202020204" pitchFamily="34" charset="0"/>
              </a:rPr>
              <a:t>2. Collaboration</a:t>
            </a:r>
          </a:p>
          <a:p>
            <a:pPr marL="685800" lvl="1" indent="-385763">
              <a:buFont typeface="+mj-lt"/>
              <a:buAutoNum type="alphaLcPeriod"/>
            </a:pPr>
            <a:r>
              <a:rPr lang="en-US" sz="2000" b="1">
                <a:solidFill>
                  <a:schemeClr val="bg1"/>
                </a:solidFill>
                <a:latin typeface="Arial" panose="020B0604020202020204" pitchFamily="34" charset="0"/>
                <a:cs typeface="Arial" panose="020B0604020202020204" pitchFamily="34" charset="0"/>
              </a:rPr>
              <a:t>Understand different types &amp; levels of collaboration &amp; consider reviewing literature from related fields to see what is said about libraries &amp; common ground  </a:t>
            </a:r>
          </a:p>
          <a:p>
            <a:pPr marL="985838" lvl="2" indent="-385763">
              <a:buFont typeface="+mj-lt"/>
              <a:buAutoNum type="romanLcPeriod"/>
            </a:pPr>
            <a:r>
              <a:rPr lang="en-US" sz="2000" b="1">
                <a:solidFill>
                  <a:schemeClr val="bg1"/>
                </a:solidFill>
                <a:latin typeface="Arial" panose="020B0604020202020204" pitchFamily="34" charset="0"/>
                <a:cs typeface="Arial" panose="020B0604020202020204" pitchFamily="34" charset="0"/>
              </a:rPr>
              <a:t>Work with academic administrators, academic services, faculty, students, alumni, &amp; other members of regional &amp; local communities.</a:t>
            </a:r>
          </a:p>
        </p:txBody>
      </p:sp>
    </p:spTree>
    <p:extLst>
      <p:ext uri="{BB962C8B-B14F-4D97-AF65-F5344CB8AC3E}">
        <p14:creationId xmlns:p14="http://schemas.microsoft.com/office/powerpoint/2010/main" val="1148389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Title 4"/>
          <p:cNvSpPr txBox="1">
            <a:spLocks/>
          </p:cNvSpPr>
          <p:nvPr/>
        </p:nvSpPr>
        <p:spPr>
          <a:xfrm>
            <a:off x="-1" y="248689"/>
            <a:ext cx="1762898" cy="426814"/>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5" name="Content Placeholder 5"/>
          <p:cNvSpPr txBox="1">
            <a:spLocks/>
          </p:cNvSpPr>
          <p:nvPr/>
        </p:nvSpPr>
        <p:spPr>
          <a:xfrm>
            <a:off x="0" y="1287829"/>
            <a:ext cx="6853881" cy="3398471"/>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419" indent="-302419">
              <a:buFont typeface="Arial"/>
              <a:buNone/>
            </a:pPr>
            <a:r>
              <a:rPr lang="en-US" sz="2000" b="1">
                <a:solidFill>
                  <a:schemeClr val="bg1"/>
                </a:solidFill>
                <a:cs typeface="Arial" panose="020B0604020202020204" pitchFamily="34" charset="0"/>
              </a:rPr>
              <a:t>3. Mission Strategy &amp; Alignment</a:t>
            </a:r>
          </a:p>
          <a:p>
            <a:pPr marL="685800" lvl="1" indent="-385763">
              <a:buFont typeface="+mj-lt"/>
              <a:buAutoNum type="alphaLcPeriod"/>
            </a:pPr>
            <a:r>
              <a:rPr lang="en-US" sz="2000" b="1">
                <a:solidFill>
                  <a:schemeClr val="bg1"/>
                </a:solidFill>
                <a:cs typeface="Arial" panose="020B0604020202020204" pitchFamily="34" charset="0"/>
              </a:rPr>
              <a:t>Go outside of library to collect data &amp; seek possible collaborators for common issues</a:t>
            </a:r>
          </a:p>
          <a:p>
            <a:pPr marL="685800" lvl="1" indent="-385763">
              <a:buFont typeface="+mj-lt"/>
              <a:buAutoNum type="alphaLcPeriod"/>
            </a:pPr>
            <a:r>
              <a:rPr lang="en-US" sz="2000" b="1">
                <a:solidFill>
                  <a:schemeClr val="bg1"/>
                </a:solidFill>
              </a:rPr>
              <a:t>Inform students, faculty,  &amp; administrators of how the academic library contributes to the institutional mission and goals. </a:t>
            </a:r>
          </a:p>
          <a:p>
            <a:pPr marL="1100137" lvl="2" indent="-400050">
              <a:buFont typeface="+mj-lt"/>
              <a:buAutoNum type="romanLcPeriod"/>
            </a:pPr>
            <a:r>
              <a:rPr lang="en-US" sz="2000" b="1">
                <a:solidFill>
                  <a:schemeClr val="bg1"/>
                </a:solidFill>
              </a:rPr>
              <a:t>Achieving this connection &amp; communicating it to academic community are critical for integrating the library into the life of the university</a:t>
            </a:r>
            <a:endParaRPr lang="en-US" sz="2000" b="1">
              <a:solidFill>
                <a:schemeClr val="bg1"/>
              </a:solidFill>
              <a:cs typeface="Arial" panose="020B0604020202020204" pitchFamily="34" charset="0"/>
            </a:endParaRPr>
          </a:p>
        </p:txBody>
      </p:sp>
    </p:spTree>
    <p:extLst>
      <p:ext uri="{BB962C8B-B14F-4D97-AF65-F5344CB8AC3E}">
        <p14:creationId xmlns:p14="http://schemas.microsoft.com/office/powerpoint/2010/main" val="1540084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a:latin typeface="Arial" charset="0"/>
                <a:ea typeface="Arial" charset="0"/>
                <a:cs typeface="Arial" charset="0"/>
              </a:rPr>
              <a:t>The Value of Academic Libraries</a:t>
            </a:r>
            <a:endParaRPr lang="en-US"/>
          </a:p>
        </p:txBody>
      </p:sp>
      <p:sp>
        <p:nvSpPr>
          <p:cNvPr id="6" name="Text Placeholder 5"/>
          <p:cNvSpPr>
            <a:spLocks noGrp="1"/>
          </p:cNvSpPr>
          <p:nvPr>
            <p:ph type="body" sz="quarter" idx="14"/>
          </p:nvPr>
        </p:nvSpPr>
        <p:spPr/>
        <p:txBody>
          <a:bodyPr/>
          <a:lstStyle/>
          <a:p>
            <a:r>
              <a:rPr lang="en-US" b="1">
                <a:latin typeface="Arial" charset="0"/>
                <a:ea typeface="Arial" charset="0"/>
                <a:cs typeface="Arial" charset="0"/>
              </a:rPr>
              <a:t>ACRL Goal-area committee</a:t>
            </a:r>
          </a:p>
          <a:p>
            <a:pPr lvl="1"/>
            <a:r>
              <a:rPr lang="en-US">
                <a:latin typeface="Arial" charset="0"/>
                <a:ea typeface="Arial" charset="0"/>
                <a:cs typeface="Arial" charset="0"/>
              </a:rPr>
              <a:t>Part of Plan for Excellence</a:t>
            </a:r>
          </a:p>
          <a:p>
            <a:r>
              <a:rPr lang="en-US" b="1">
                <a:latin typeface="Arial" charset="0"/>
                <a:ea typeface="Arial" charset="0"/>
                <a:cs typeface="Arial" charset="0"/>
              </a:rPr>
              <a:t>Goal: </a:t>
            </a:r>
            <a:r>
              <a:rPr lang="en-US">
                <a:latin typeface="Arial" charset="0"/>
                <a:ea typeface="Arial" charset="0"/>
                <a:cs typeface="Arial" charset="0"/>
              </a:rPr>
              <a:t>Academic libraries demonstrate alignment with and impact on institutional outcomes</a:t>
            </a:r>
          </a:p>
          <a:p>
            <a:pPr lvl="1"/>
            <a:r>
              <a:rPr lang="en-US">
                <a:latin typeface="Arial" charset="0"/>
                <a:ea typeface="Arial" charset="0"/>
                <a:cs typeface="Arial" charset="0"/>
              </a:rPr>
              <a:t>Promote impact &amp; value of libraries to higher ed. community</a:t>
            </a:r>
          </a:p>
          <a:p>
            <a:endParaRPr lang="en-US"/>
          </a:p>
        </p:txBody>
      </p:sp>
    </p:spTree>
    <p:extLst>
      <p:ext uri="{BB962C8B-B14F-4D97-AF65-F5344CB8AC3E}">
        <p14:creationId xmlns:p14="http://schemas.microsoft.com/office/powerpoint/2010/main" val="3531257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Title 4"/>
          <p:cNvSpPr txBox="1">
            <a:spLocks/>
          </p:cNvSpPr>
          <p:nvPr/>
        </p:nvSpPr>
        <p:spPr>
          <a:xfrm>
            <a:off x="1" y="475488"/>
            <a:ext cx="1845276" cy="422436"/>
          </a:xfrm>
          <a:prstGeom prst="rect">
            <a:avLst/>
          </a:prstGeom>
          <a:solidFill>
            <a:schemeClr val="tx1">
              <a:alpha val="60000"/>
            </a:schemeClr>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5" name="Content Placeholder 5"/>
          <p:cNvSpPr txBox="1">
            <a:spLocks/>
          </p:cNvSpPr>
          <p:nvPr/>
        </p:nvSpPr>
        <p:spPr>
          <a:xfrm>
            <a:off x="-1" y="1152267"/>
            <a:ext cx="4992472" cy="2381765"/>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419" indent="-302419">
              <a:buFont typeface="Arial"/>
              <a:buNone/>
            </a:pPr>
            <a:r>
              <a:rPr lang="en-US" sz="2000" b="1">
                <a:solidFill>
                  <a:schemeClr val="bg1"/>
                </a:solidFill>
                <a:latin typeface="Arial" panose="020B0604020202020204" pitchFamily="34" charset="0"/>
                <a:cs typeface="Arial" panose="020B0604020202020204" pitchFamily="34" charset="0"/>
              </a:rPr>
              <a:t>4. Teaching &amp; Learning</a:t>
            </a:r>
          </a:p>
          <a:p>
            <a:pPr marL="685800" lvl="1" indent="-385763">
              <a:buFont typeface="+mj-lt"/>
              <a:buAutoNum type="alphaLcPeriod"/>
            </a:pPr>
            <a:r>
              <a:rPr lang="en-US" sz="2000" b="1">
                <a:solidFill>
                  <a:schemeClr val="bg1"/>
                </a:solidFill>
                <a:latin typeface="Arial" panose="020B0604020202020204" pitchFamily="34" charset="0"/>
                <a:cs typeface="Arial" panose="020B0604020202020204" pitchFamily="34" charset="0"/>
              </a:rPr>
              <a:t>Engage with faculty &amp; students for librarian inclusion in developing academic &amp; everyday life support services for students </a:t>
            </a:r>
          </a:p>
          <a:p>
            <a:pPr marL="685800" lvl="1" indent="-385763">
              <a:buFont typeface="+mj-lt"/>
              <a:buAutoNum type="alphaLcPeriod"/>
            </a:pPr>
            <a:r>
              <a:rPr lang="en-US" sz="2000" b="1">
                <a:solidFill>
                  <a:schemeClr val="bg1"/>
                </a:solidFill>
                <a:latin typeface="Arial" panose="020B0604020202020204" pitchFamily="34" charset="0"/>
                <a:cs typeface="Arial" panose="020B0604020202020204" pitchFamily="34" charset="0"/>
              </a:rPr>
              <a:t>Develop educated &amp; informed citizens</a:t>
            </a:r>
          </a:p>
        </p:txBody>
      </p:sp>
    </p:spTree>
    <p:extLst>
      <p:ext uri="{BB962C8B-B14F-4D97-AF65-F5344CB8AC3E}">
        <p14:creationId xmlns:p14="http://schemas.microsoft.com/office/powerpoint/2010/main" val="586819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0" y="118697"/>
            <a:ext cx="2001795" cy="383811"/>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5" name="Content Placeholder 5"/>
          <p:cNvSpPr txBox="1">
            <a:spLocks/>
          </p:cNvSpPr>
          <p:nvPr/>
        </p:nvSpPr>
        <p:spPr>
          <a:xfrm>
            <a:off x="0" y="1351006"/>
            <a:ext cx="8369643" cy="3247646"/>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419" indent="-302419">
              <a:buFont typeface="Arial"/>
              <a:buNone/>
            </a:pPr>
            <a:r>
              <a:rPr lang="en-US" sz="2000" b="1" dirty="0">
                <a:solidFill>
                  <a:schemeClr val="bg1"/>
                </a:solidFill>
                <a:latin typeface="Arial" panose="020B0604020202020204" pitchFamily="34" charset="0"/>
                <a:cs typeface="Arial" panose="020B0604020202020204" pitchFamily="34" charset="0"/>
              </a:rPr>
              <a:t>5. Student Success</a:t>
            </a:r>
          </a:p>
          <a:p>
            <a:pPr marL="685800" lvl="1" indent="-385763">
              <a:buFont typeface="+mj-lt"/>
              <a:buAutoNum type="alphaLcPeriod"/>
            </a:pPr>
            <a:r>
              <a:rPr lang="en-US" sz="2000" b="1" dirty="0">
                <a:solidFill>
                  <a:schemeClr val="bg1"/>
                </a:solidFill>
                <a:latin typeface="Arial" panose="020B0604020202020204" pitchFamily="34" charset="0"/>
                <a:cs typeface="Arial" panose="020B0604020202020204" pitchFamily="34" charset="0"/>
              </a:rPr>
              <a:t>Identify quantifiable student attainment indicators</a:t>
            </a:r>
          </a:p>
          <a:p>
            <a:pPr marL="1000125" lvl="2" indent="-400050">
              <a:buFont typeface="+mj-lt"/>
              <a:buAutoNum type="romanLcPeriod"/>
            </a:pPr>
            <a:r>
              <a:rPr lang="en-US" sz="2000" b="1" dirty="0">
                <a:solidFill>
                  <a:schemeClr val="bg1"/>
                </a:solidFill>
                <a:latin typeface="Arial" panose="020B0604020202020204" pitchFamily="34" charset="0"/>
                <a:cs typeface="Arial" panose="020B0604020202020204" pitchFamily="34" charset="0"/>
              </a:rPr>
              <a:t>Enrollment in postsecondary education</a:t>
            </a:r>
          </a:p>
          <a:p>
            <a:pPr marL="1000125" lvl="2" indent="-400050">
              <a:buFont typeface="+mj-lt"/>
              <a:buAutoNum type="romanLcPeriod"/>
            </a:pPr>
            <a:r>
              <a:rPr lang="en-US" sz="2000" b="1" dirty="0">
                <a:solidFill>
                  <a:schemeClr val="bg1"/>
                </a:solidFill>
                <a:latin typeface="Arial" panose="020B0604020202020204" pitchFamily="34" charset="0"/>
                <a:cs typeface="Arial" panose="020B0604020202020204" pitchFamily="34" charset="0"/>
              </a:rPr>
              <a:t>Grades</a:t>
            </a:r>
          </a:p>
          <a:p>
            <a:pPr marL="1000125" lvl="2" indent="-400050">
              <a:buFont typeface="+mj-lt"/>
              <a:buAutoNum type="romanLcPeriod"/>
            </a:pPr>
            <a:r>
              <a:rPr lang="en-US" sz="2000" b="1" dirty="0">
                <a:solidFill>
                  <a:schemeClr val="bg1"/>
                </a:solidFill>
                <a:latin typeface="Arial" panose="020B0604020202020204" pitchFamily="34" charset="0"/>
                <a:cs typeface="Arial" panose="020B0604020202020204" pitchFamily="34" charset="0"/>
              </a:rPr>
              <a:t>Persistence to the sophomore year</a:t>
            </a:r>
          </a:p>
          <a:p>
            <a:pPr marL="1000125" lvl="2" indent="-400050">
              <a:buFont typeface="+mj-lt"/>
              <a:buAutoNum type="romanLcPeriod"/>
            </a:pPr>
            <a:r>
              <a:rPr lang="en-US" sz="2000" b="1" dirty="0">
                <a:solidFill>
                  <a:schemeClr val="bg1"/>
                </a:solidFill>
                <a:latin typeface="Arial" panose="020B0604020202020204" pitchFamily="34" charset="0"/>
                <a:cs typeface="Arial" panose="020B0604020202020204" pitchFamily="34" charset="0"/>
              </a:rPr>
              <a:t>Length of time to degree &amp; graduation</a:t>
            </a:r>
          </a:p>
          <a:p>
            <a:pPr marL="685800" lvl="1" indent="-385763">
              <a:buFont typeface="+mj-lt"/>
              <a:buAutoNum type="alphaLcPeriod"/>
            </a:pPr>
            <a:r>
              <a:rPr lang="en-US" sz="2000" b="1" dirty="0">
                <a:solidFill>
                  <a:schemeClr val="bg1"/>
                </a:solidFill>
                <a:latin typeface="Arial" panose="020B0604020202020204" pitchFamily="34" charset="0"/>
                <a:cs typeface="Arial" panose="020B0604020202020204" pitchFamily="34" charset="0"/>
              </a:rPr>
              <a:t>Work with academic services &amp; faculty</a:t>
            </a:r>
          </a:p>
          <a:p>
            <a:pPr marL="1000125" lvl="2" indent="-400050">
              <a:buFont typeface="+mj-lt"/>
              <a:buAutoNum type="romanLcPeriod"/>
            </a:pPr>
            <a:r>
              <a:rPr lang="en-US" sz="2000" b="1" dirty="0">
                <a:solidFill>
                  <a:schemeClr val="bg1"/>
                </a:solidFill>
                <a:latin typeface="Arial" panose="020B0604020202020204" pitchFamily="34" charset="0"/>
                <a:cs typeface="Arial" panose="020B0604020202020204" pitchFamily="34" charset="0"/>
              </a:rPr>
              <a:t>Develop data collection &amp; reporting methods that retain student privacy &amp; confidentiality</a:t>
            </a:r>
          </a:p>
        </p:txBody>
      </p:sp>
    </p:spTree>
    <p:extLst>
      <p:ext uri="{BB962C8B-B14F-4D97-AF65-F5344CB8AC3E}">
        <p14:creationId xmlns:p14="http://schemas.microsoft.com/office/powerpoint/2010/main" val="1215608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41188"/>
            <a:ext cx="5675326" cy="3781167"/>
          </a:xfrm>
        </p:spPr>
        <p:txBody>
          <a:bodyPr/>
          <a:lstStyle/>
          <a:p>
            <a:pPr marL="0" lvl="0" indent="0">
              <a:buNone/>
            </a:pPr>
            <a:r>
              <a:rPr lang="en-US" sz="2000" b="1" dirty="0"/>
              <a:t>How do academic library </a:t>
            </a:r>
            <a:r>
              <a:rPr lang="en-US" sz="2000" b="1" i="1" dirty="0"/>
              <a:t>resource or services</a:t>
            </a:r>
            <a:r>
              <a:rPr lang="en-US" sz="2000" b="1" dirty="0"/>
              <a:t> impact </a:t>
            </a:r>
            <a:r>
              <a:rPr lang="en-US" sz="2000" b="1" i="1" dirty="0"/>
              <a:t>success outcomes</a:t>
            </a:r>
            <a:r>
              <a:rPr lang="en-US" sz="2000" b="1" dirty="0"/>
              <a:t> for </a:t>
            </a:r>
            <a:r>
              <a:rPr lang="en-US" sz="2000" b="1" i="1" dirty="0"/>
              <a:t>students</a:t>
            </a:r>
            <a:r>
              <a:rPr lang="en-US" sz="2000" b="1" dirty="0"/>
              <a:t>?</a:t>
            </a:r>
          </a:p>
          <a:p>
            <a:pPr lvl="1"/>
            <a:r>
              <a:rPr lang="en-US" sz="2000" b="1" dirty="0"/>
              <a:t>How do library </a:t>
            </a:r>
            <a:r>
              <a:rPr lang="en-US" sz="2000" b="1" i="1" dirty="0"/>
              <a:t>collections</a:t>
            </a:r>
            <a:r>
              <a:rPr lang="en-US" sz="2000" b="1" dirty="0"/>
              <a:t> impact student </a:t>
            </a:r>
            <a:r>
              <a:rPr lang="en-US" sz="2000" b="1" i="1" dirty="0"/>
              <a:t>retention</a:t>
            </a:r>
            <a:r>
              <a:rPr lang="en-US" sz="2000" b="1" dirty="0"/>
              <a:t> for </a:t>
            </a:r>
            <a:r>
              <a:rPr lang="en-US" sz="2000" b="1" i="1" dirty="0"/>
              <a:t>undergraduate students</a:t>
            </a:r>
            <a:r>
              <a:rPr lang="en-US" sz="2000" b="1" dirty="0"/>
              <a:t>?</a:t>
            </a:r>
          </a:p>
          <a:p>
            <a:pPr lvl="1"/>
            <a:r>
              <a:rPr lang="en-US" sz="2000" b="1" dirty="0"/>
              <a:t>How do library </a:t>
            </a:r>
            <a:r>
              <a:rPr lang="en-US" sz="2000" b="1" i="1" dirty="0"/>
              <a:t>spaces</a:t>
            </a:r>
            <a:r>
              <a:rPr lang="en-US" sz="2000" b="1" dirty="0"/>
              <a:t> support student </a:t>
            </a:r>
            <a:r>
              <a:rPr lang="en-US" sz="2000" b="1" i="1" dirty="0"/>
              <a:t>enrollment</a:t>
            </a:r>
            <a:r>
              <a:rPr lang="en-US" sz="2000" b="1" dirty="0"/>
              <a:t>?</a:t>
            </a:r>
          </a:p>
          <a:p>
            <a:pPr lvl="1"/>
            <a:r>
              <a:rPr lang="en-US" sz="2000" b="1" dirty="0"/>
              <a:t>How does library </a:t>
            </a:r>
            <a:r>
              <a:rPr lang="en-US" sz="2000" b="1" i="1" dirty="0"/>
              <a:t>instruction </a:t>
            </a:r>
            <a:r>
              <a:rPr lang="en-US" sz="2000" b="1" dirty="0"/>
              <a:t>affect </a:t>
            </a:r>
            <a:r>
              <a:rPr lang="en-US" sz="2000" b="1" u="sng" dirty="0"/>
              <a:t>post-graduate metrics</a:t>
            </a:r>
            <a:r>
              <a:rPr lang="en-US" sz="2000" b="1" dirty="0"/>
              <a:t> such as job placement?</a:t>
            </a:r>
          </a:p>
        </p:txBody>
      </p:sp>
      <p:sp>
        <p:nvSpPr>
          <p:cNvPr id="6" name="Title 4"/>
          <p:cNvSpPr txBox="1">
            <a:spLocks/>
          </p:cNvSpPr>
          <p:nvPr/>
        </p:nvSpPr>
        <p:spPr>
          <a:xfrm>
            <a:off x="6367849" y="543697"/>
            <a:ext cx="2776151" cy="461319"/>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509311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0" y="1"/>
            <a:ext cx="5832389" cy="2644346"/>
          </a:xfrm>
        </p:spPr>
        <p:txBody>
          <a:bodyPr/>
          <a:lstStyle/>
          <a:p>
            <a:pPr lvl="0"/>
            <a:r>
              <a:rPr lang="en-US" sz="2000" b="1" dirty="0"/>
              <a:t>How do academic library</a:t>
            </a:r>
            <a:r>
              <a:rPr lang="en-US" sz="2000" b="1" i="1" dirty="0"/>
              <a:t> resources or services</a:t>
            </a:r>
            <a:r>
              <a:rPr lang="en-US" sz="2000" b="1" dirty="0"/>
              <a:t> impact </a:t>
            </a:r>
            <a:r>
              <a:rPr lang="en-US" sz="2000" b="1" i="1" dirty="0"/>
              <a:t>success outcomes</a:t>
            </a:r>
            <a:r>
              <a:rPr lang="en-US" sz="2000" b="1" dirty="0"/>
              <a:t> for different </a:t>
            </a:r>
            <a:r>
              <a:rPr lang="en-US" sz="2000" b="1" i="1" dirty="0"/>
              <a:t>students</a:t>
            </a:r>
            <a:r>
              <a:rPr lang="en-US" sz="2000" b="1" dirty="0"/>
              <a:t>?</a:t>
            </a:r>
          </a:p>
          <a:p>
            <a:pPr lvl="1"/>
            <a:r>
              <a:rPr lang="en-US" sz="2000" b="1" dirty="0"/>
              <a:t>What difference in </a:t>
            </a:r>
            <a:r>
              <a:rPr lang="en-US" sz="2000" b="1" u="sng" dirty="0"/>
              <a:t>information literacy tests</a:t>
            </a:r>
            <a:r>
              <a:rPr lang="en-US" sz="2000" b="1" dirty="0"/>
              <a:t> do </a:t>
            </a:r>
            <a:r>
              <a:rPr lang="en-US" sz="2000" b="1" i="1" dirty="0"/>
              <a:t>graduate</a:t>
            </a:r>
            <a:r>
              <a:rPr lang="en-US" sz="2000" b="1" dirty="0"/>
              <a:t> &amp; </a:t>
            </a:r>
            <a:r>
              <a:rPr lang="en-US" sz="2000" b="1" i="1" dirty="0"/>
              <a:t>undergraduate</a:t>
            </a:r>
            <a:r>
              <a:rPr lang="en-US" sz="2000" b="1" dirty="0"/>
              <a:t> students exhibit?</a:t>
            </a:r>
          </a:p>
          <a:p>
            <a:pPr lvl="1"/>
            <a:r>
              <a:rPr lang="en-US" sz="2000" b="1" dirty="0"/>
              <a:t>How do </a:t>
            </a:r>
            <a:r>
              <a:rPr lang="en-US" sz="2000" b="1" u="sng" dirty="0"/>
              <a:t>military students</a:t>
            </a:r>
            <a:r>
              <a:rPr lang="en-US" sz="2000" b="1" dirty="0"/>
              <a:t> benefit from library </a:t>
            </a:r>
            <a:r>
              <a:rPr lang="en-US" sz="2000" b="1" i="1" dirty="0"/>
              <a:t>instruction</a:t>
            </a:r>
            <a:r>
              <a:rPr lang="en-US" sz="2000" b="1" dirty="0"/>
              <a:t>?</a:t>
            </a:r>
          </a:p>
        </p:txBody>
      </p:sp>
      <p:sp>
        <p:nvSpPr>
          <p:cNvPr id="5" name="Title 4"/>
          <p:cNvSpPr txBox="1">
            <a:spLocks/>
          </p:cNvSpPr>
          <p:nvPr/>
        </p:nvSpPr>
        <p:spPr>
          <a:xfrm>
            <a:off x="6433751" y="420130"/>
            <a:ext cx="2710249" cy="411892"/>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130698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71783" y="0"/>
            <a:ext cx="5272217" cy="3089189"/>
          </a:xfrm>
        </p:spPr>
        <p:txBody>
          <a:bodyPr/>
          <a:lstStyle/>
          <a:p>
            <a:pPr marL="0" lvl="0" indent="0">
              <a:buNone/>
            </a:pPr>
            <a:r>
              <a:rPr lang="en-US" sz="2000" b="1" dirty="0"/>
              <a:t>What </a:t>
            </a:r>
            <a:r>
              <a:rPr lang="en-US" sz="2000" b="1" i="1" dirty="0"/>
              <a:t>outcome </a:t>
            </a:r>
            <a:r>
              <a:rPr lang="en-US" sz="2000" b="1" dirty="0"/>
              <a:t>data do other departments/units in </a:t>
            </a:r>
            <a:r>
              <a:rPr lang="en-US" sz="2000" b="1" i="1" dirty="0"/>
              <a:t>different institution types</a:t>
            </a:r>
            <a:r>
              <a:rPr lang="en-US" sz="2000" b="1" dirty="0"/>
              <a:t> collect?</a:t>
            </a:r>
          </a:p>
          <a:p>
            <a:pPr lvl="1"/>
            <a:r>
              <a:rPr lang="en-US" sz="2000" b="1" dirty="0"/>
              <a:t>What </a:t>
            </a:r>
            <a:r>
              <a:rPr lang="en-US" sz="2000" b="1" i="1" dirty="0"/>
              <a:t>student persistence</a:t>
            </a:r>
            <a:r>
              <a:rPr lang="en-US" sz="2000" b="1" dirty="0"/>
              <a:t> data do </a:t>
            </a:r>
            <a:r>
              <a:rPr lang="en-US" sz="2000" b="1" u="sng" dirty="0"/>
              <a:t>tutoring centers</a:t>
            </a:r>
            <a:r>
              <a:rPr lang="en-US" sz="2000" b="1" dirty="0"/>
              <a:t> in </a:t>
            </a:r>
            <a:r>
              <a:rPr lang="en-US" sz="2000" b="1" i="1" dirty="0"/>
              <a:t>4-year colleges </a:t>
            </a:r>
            <a:r>
              <a:rPr lang="en-US" sz="2000" b="1" dirty="0"/>
              <a:t>collect?</a:t>
            </a:r>
          </a:p>
          <a:p>
            <a:pPr lvl="1"/>
            <a:r>
              <a:rPr lang="en-US" sz="2000" b="1" dirty="0"/>
              <a:t>What </a:t>
            </a:r>
            <a:r>
              <a:rPr lang="en-US" sz="2000" b="1" i="1" dirty="0"/>
              <a:t>student success</a:t>
            </a:r>
            <a:r>
              <a:rPr lang="en-US" sz="2000" b="1" dirty="0"/>
              <a:t> &amp; library </a:t>
            </a:r>
            <a:r>
              <a:rPr lang="en-US" sz="2000" b="1" i="1" dirty="0"/>
              <a:t>instruction</a:t>
            </a:r>
            <a:r>
              <a:rPr lang="en-US" sz="2000" b="1" dirty="0"/>
              <a:t> data do c</a:t>
            </a:r>
            <a:r>
              <a:rPr lang="en-US" sz="2000" b="1" i="1" dirty="0"/>
              <a:t>ommunity college libraries</a:t>
            </a:r>
            <a:r>
              <a:rPr lang="en-US" sz="2000" b="1" dirty="0"/>
              <a:t> collect?</a:t>
            </a:r>
          </a:p>
        </p:txBody>
      </p:sp>
      <p:sp>
        <p:nvSpPr>
          <p:cNvPr id="8" name="Title 4"/>
          <p:cNvSpPr txBox="1">
            <a:spLocks/>
          </p:cNvSpPr>
          <p:nvPr/>
        </p:nvSpPr>
        <p:spPr>
          <a:xfrm>
            <a:off x="-8239" y="210065"/>
            <a:ext cx="2693774" cy="420130"/>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1070922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390769" y="1"/>
            <a:ext cx="4753232" cy="2356021"/>
          </a:xfrm>
        </p:spPr>
        <p:txBody>
          <a:bodyPr/>
          <a:lstStyle/>
          <a:p>
            <a:pPr marL="0" lvl="0" indent="0">
              <a:buNone/>
            </a:pPr>
            <a:r>
              <a:rPr lang="en-US" sz="2000" b="1" dirty="0"/>
              <a:t>How have librarians ethically collected </a:t>
            </a:r>
            <a:r>
              <a:rPr lang="en-US" sz="2000" b="1" i="1" dirty="0"/>
              <a:t>student outcome</a:t>
            </a:r>
            <a:r>
              <a:rPr lang="en-US" sz="2000" b="1" dirty="0"/>
              <a:t> &amp; </a:t>
            </a:r>
            <a:r>
              <a:rPr lang="en-US" sz="2000" b="1" i="1" dirty="0"/>
              <a:t>library resource or service</a:t>
            </a:r>
            <a:r>
              <a:rPr lang="en-US" sz="2000" b="1" dirty="0"/>
              <a:t> data? (Question cross listed with learning analytics)</a:t>
            </a:r>
          </a:p>
          <a:p>
            <a:pPr lvl="1"/>
            <a:r>
              <a:rPr lang="en-US" sz="2000" b="1" dirty="0"/>
              <a:t>How have other librarians collected </a:t>
            </a:r>
            <a:r>
              <a:rPr lang="en-US" sz="2000" b="1" i="1" dirty="0"/>
              <a:t>student GPA</a:t>
            </a:r>
            <a:r>
              <a:rPr lang="en-US" sz="2000" b="1" dirty="0"/>
              <a:t> &amp; </a:t>
            </a:r>
            <a:r>
              <a:rPr lang="en-US" sz="2000" b="1" i="1" dirty="0"/>
              <a:t>library usage</a:t>
            </a:r>
            <a:r>
              <a:rPr lang="en-US" sz="2000" b="1" dirty="0"/>
              <a:t> data?</a:t>
            </a:r>
          </a:p>
          <a:p>
            <a:endParaRPr lang="en-US" sz="2000" b="1" dirty="0"/>
          </a:p>
        </p:txBody>
      </p:sp>
      <p:sp>
        <p:nvSpPr>
          <p:cNvPr id="7" name="Title 4"/>
          <p:cNvSpPr txBox="1">
            <a:spLocks/>
          </p:cNvSpPr>
          <p:nvPr/>
        </p:nvSpPr>
        <p:spPr>
          <a:xfrm>
            <a:off x="-1" y="0"/>
            <a:ext cx="2726725" cy="469557"/>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934919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4"/>
          <p:cNvSpPr txBox="1">
            <a:spLocks/>
          </p:cNvSpPr>
          <p:nvPr/>
        </p:nvSpPr>
        <p:spPr>
          <a:xfrm>
            <a:off x="1" y="154782"/>
            <a:ext cx="1820562" cy="445294"/>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5" name="Content Placeholder 5"/>
          <p:cNvSpPr txBox="1">
            <a:spLocks/>
          </p:cNvSpPr>
          <p:nvPr/>
        </p:nvSpPr>
        <p:spPr>
          <a:xfrm>
            <a:off x="0" y="1919416"/>
            <a:ext cx="6451600" cy="2766884"/>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419" indent="-302419">
              <a:buFont typeface="Arial"/>
              <a:buNone/>
            </a:pPr>
            <a:r>
              <a:rPr lang="en-US" sz="2000" b="1">
                <a:solidFill>
                  <a:schemeClr val="bg1"/>
                </a:solidFill>
                <a:latin typeface="Arial" panose="020B0604020202020204" pitchFamily="34" charset="0"/>
                <a:cs typeface="Arial" panose="020B0604020202020204" pitchFamily="34" charset="0"/>
              </a:rPr>
              <a:t>6. Learning analytics</a:t>
            </a:r>
          </a:p>
          <a:p>
            <a:pPr marL="685800" lvl="1" indent="-385763">
              <a:buFont typeface="+mj-lt"/>
              <a:buAutoNum type="alphaLcPeriod"/>
            </a:pPr>
            <a:r>
              <a:rPr lang="en-US" sz="2000" b="1">
                <a:solidFill>
                  <a:schemeClr val="bg1"/>
                </a:solidFill>
                <a:latin typeface="Arial" panose="020B0604020202020204" pitchFamily="34" charset="0"/>
                <a:cs typeface="Arial" panose="020B0604020202020204" pitchFamily="34" charset="0"/>
              </a:rPr>
              <a:t>Measure, collect, analyze &amp; report “data about learners and their contexts, for purposes of understanding and optimizing learning and the environments in which it occurs.” </a:t>
            </a:r>
          </a:p>
          <a:p>
            <a:pPr marL="685800" lvl="1" indent="-385763">
              <a:buFont typeface="+mj-lt"/>
              <a:buAutoNum type="alphaLcPeriod"/>
            </a:pPr>
            <a:r>
              <a:rPr lang="en-US" sz="2000" b="1">
                <a:solidFill>
                  <a:schemeClr val="bg1"/>
                </a:solidFill>
                <a:latin typeface="Arial" panose="020B0604020202020204" pitchFamily="34" charset="0"/>
                <a:cs typeface="Arial" panose="020B0604020202020204" pitchFamily="34" charset="0"/>
              </a:rPr>
              <a:t>Include library data with institutionally collected data to predict student success</a:t>
            </a:r>
          </a:p>
        </p:txBody>
      </p:sp>
      <p:sp>
        <p:nvSpPr>
          <p:cNvPr id="6" name="TextBox 5"/>
          <p:cNvSpPr txBox="1"/>
          <p:nvPr/>
        </p:nvSpPr>
        <p:spPr>
          <a:xfrm>
            <a:off x="4292600" y="4312620"/>
            <a:ext cx="2159000" cy="307777"/>
          </a:xfrm>
          <a:prstGeom prst="rect">
            <a:avLst/>
          </a:prstGeom>
          <a:solidFill>
            <a:schemeClr val="tx1">
              <a:alpha val="0"/>
            </a:schemeClr>
          </a:solid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a:t>
            </a:r>
            <a:r>
              <a:rPr lang="en-US" sz="1400" b="1" err="1">
                <a:solidFill>
                  <a:schemeClr val="bg1"/>
                </a:solidFill>
                <a:latin typeface="Arial" panose="020B0604020202020204" pitchFamily="34" charset="0"/>
                <a:cs typeface="Arial" panose="020B0604020202020204" pitchFamily="34" charset="0"/>
              </a:rPr>
              <a:t>Jantti</a:t>
            </a:r>
            <a:r>
              <a:rPr lang="en-US" sz="1400" b="1">
                <a:solidFill>
                  <a:schemeClr val="bg1"/>
                </a:solidFill>
                <a:latin typeface="Arial" panose="020B0604020202020204" pitchFamily="34" charset="0"/>
                <a:cs typeface="Arial" panose="020B0604020202020204" pitchFamily="34" charset="0"/>
              </a:rPr>
              <a:t> and Heath 2016</a:t>
            </a:r>
            <a:r>
              <a:rPr lang="en-US" sz="900" b="1">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21856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0203"/>
            <a:ext cx="9144000" cy="4686300"/>
          </a:xfrm>
          <a:prstGeom prst="rect">
            <a:avLst/>
          </a:prstGeom>
        </p:spPr>
      </p:pic>
      <p:sp>
        <p:nvSpPr>
          <p:cNvPr id="4" name="Title 1"/>
          <p:cNvSpPr txBox="1">
            <a:spLocks/>
          </p:cNvSpPr>
          <p:nvPr/>
        </p:nvSpPr>
        <p:spPr>
          <a:xfrm>
            <a:off x="0" y="1318303"/>
            <a:ext cx="1606378" cy="428119"/>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Next Steps</a:t>
            </a:r>
          </a:p>
        </p:txBody>
      </p:sp>
      <p:sp>
        <p:nvSpPr>
          <p:cNvPr id="5" name="Content Placeholder 2"/>
          <p:cNvSpPr txBox="1">
            <a:spLocks/>
          </p:cNvSpPr>
          <p:nvPr/>
        </p:nvSpPr>
        <p:spPr>
          <a:xfrm>
            <a:off x="0" y="1934269"/>
            <a:ext cx="4118919" cy="1120253"/>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b="1">
                <a:solidFill>
                  <a:schemeClr val="bg1"/>
                </a:solidFill>
                <a:latin typeface="Arial" panose="020B0604020202020204" pitchFamily="34" charset="0"/>
                <a:cs typeface="Arial" panose="020B0604020202020204" pitchFamily="34" charset="0"/>
              </a:rPr>
              <a:t>March 2017</a:t>
            </a:r>
          </a:p>
          <a:p>
            <a:pPr lvl="1">
              <a:spcBef>
                <a:spcPts val="0"/>
              </a:spcBef>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Develop visualization tool</a:t>
            </a:r>
          </a:p>
          <a:p>
            <a:pPr lvl="1">
              <a:spcBef>
                <a:spcPts val="0"/>
              </a:spcBef>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Conduct usability testing</a:t>
            </a:r>
          </a:p>
        </p:txBody>
      </p:sp>
    </p:spTree>
    <p:extLst>
      <p:ext uri="{BB962C8B-B14F-4D97-AF65-F5344CB8AC3E}">
        <p14:creationId xmlns:p14="http://schemas.microsoft.com/office/powerpoint/2010/main" val="1903581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93411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9144000" cy="4686300"/>
          </a:xfrm>
          <a:prstGeom prst="rect">
            <a:avLst/>
          </a:prstGeom>
        </p:spPr>
      </p:pic>
      <p:sp>
        <p:nvSpPr>
          <p:cNvPr id="4" name="Title 1"/>
          <p:cNvSpPr txBox="1">
            <a:spLocks/>
          </p:cNvSpPr>
          <p:nvPr/>
        </p:nvSpPr>
        <p:spPr>
          <a:xfrm>
            <a:off x="0" y="109263"/>
            <a:ext cx="1573427" cy="393245"/>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Next Steps</a:t>
            </a:r>
          </a:p>
        </p:txBody>
      </p:sp>
      <p:sp>
        <p:nvSpPr>
          <p:cNvPr id="5" name="Content Placeholder 2"/>
          <p:cNvSpPr txBox="1">
            <a:spLocks/>
          </p:cNvSpPr>
          <p:nvPr/>
        </p:nvSpPr>
        <p:spPr>
          <a:xfrm>
            <a:off x="0" y="970497"/>
            <a:ext cx="6071286" cy="1756227"/>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b="1">
                <a:solidFill>
                  <a:schemeClr val="bg1"/>
                </a:solidFill>
                <a:latin typeface="Arial" panose="020B0604020202020204" pitchFamily="34" charset="0"/>
                <a:cs typeface="Arial" panose="020B0604020202020204" pitchFamily="34" charset="0"/>
              </a:rPr>
              <a:t>May 2017</a:t>
            </a:r>
          </a:p>
          <a:p>
            <a:pPr lvl="1">
              <a:spcBef>
                <a:spcPts val="0"/>
              </a:spcBef>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Release full report &amp; research agenda</a:t>
            </a:r>
          </a:p>
          <a:p>
            <a:pPr marL="0" indent="0">
              <a:spcBef>
                <a:spcPts val="0"/>
              </a:spcBef>
              <a:buNone/>
            </a:pPr>
            <a:r>
              <a:rPr lang="en-US" sz="2000" b="1">
                <a:solidFill>
                  <a:schemeClr val="bg1"/>
                </a:solidFill>
                <a:latin typeface="Arial" panose="020B0604020202020204" pitchFamily="34" charset="0"/>
                <a:cs typeface="Arial" panose="020B0604020202020204" pitchFamily="34" charset="0"/>
              </a:rPr>
              <a:t>June 2017</a:t>
            </a:r>
          </a:p>
          <a:p>
            <a:pPr lvl="1">
              <a:spcBef>
                <a:spcPts val="0"/>
              </a:spcBef>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ACRL Open Online Forum</a:t>
            </a:r>
          </a:p>
          <a:p>
            <a:pPr lvl="1">
              <a:spcBef>
                <a:spcPts val="0"/>
              </a:spcBef>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ALA 2017 Annual Conference presentation</a:t>
            </a:r>
          </a:p>
        </p:txBody>
      </p:sp>
    </p:spTree>
    <p:extLst>
      <p:ext uri="{BB962C8B-B14F-4D97-AF65-F5344CB8AC3E}">
        <p14:creationId xmlns:p14="http://schemas.microsoft.com/office/powerpoint/2010/main" val="78287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673768" y="521005"/>
            <a:ext cx="2947737" cy="369332"/>
          </a:xfrm>
          <a:prstGeom prst="rect">
            <a:avLst/>
          </a:prstGeom>
          <a:noFill/>
        </p:spPr>
        <p:txBody>
          <a:bodyPr wrap="square" rtlCol="0">
            <a:spAutoFit/>
          </a:bodyPr>
          <a:lstStyle/>
          <a:p>
            <a:r>
              <a:rPr lang="en-US"/>
              <a:t>Notes</a:t>
            </a:r>
          </a:p>
        </p:txBody>
      </p:sp>
    </p:spTree>
    <p:extLst>
      <p:ext uri="{BB962C8B-B14F-4D97-AF65-F5344CB8AC3E}">
        <p14:creationId xmlns:p14="http://schemas.microsoft.com/office/powerpoint/2010/main" val="1338900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Content Placeholder 2"/>
          <p:cNvSpPr txBox="1">
            <a:spLocks/>
          </p:cNvSpPr>
          <p:nvPr/>
        </p:nvSpPr>
        <p:spPr>
          <a:xfrm>
            <a:off x="1491095" y="521160"/>
            <a:ext cx="6161809" cy="3643980"/>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I thank the following people for their contributions to this project:</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Vanessa Kitzie, Rutgers University</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Stephanie Mikitish, Rutgers University</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William Harvey, OCLC</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Erin M. Hood, OCLC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Brittany Brannon, OCLC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Marie L. Radford, Rutgers University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ACRL Board</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ACRL VAL Committee</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Advisory Group Members</a:t>
            </a:r>
          </a:p>
        </p:txBody>
      </p:sp>
    </p:spTree>
    <p:extLst>
      <p:ext uri="{BB962C8B-B14F-4D97-AF65-F5344CB8AC3E}">
        <p14:creationId xmlns:p14="http://schemas.microsoft.com/office/powerpoint/2010/main" val="1866841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1"/>
          <p:cNvSpPr txBox="1">
            <a:spLocks/>
          </p:cNvSpPr>
          <p:nvPr/>
        </p:nvSpPr>
        <p:spPr>
          <a:xfrm>
            <a:off x="457200" y="205979"/>
            <a:ext cx="8229600" cy="724897"/>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chemeClr val="bg1"/>
                </a:solidFill>
                <a:latin typeface="Arial" panose="020B0604020202020204" pitchFamily="34" charset="0"/>
                <a:cs typeface="Arial" panose="020B0604020202020204" pitchFamily="34" charset="0"/>
              </a:rPr>
              <a:t>Discussion &amp; Questions</a:t>
            </a:r>
          </a:p>
        </p:txBody>
      </p:sp>
    </p:spTree>
    <p:extLst>
      <p:ext uri="{BB962C8B-B14F-4D97-AF65-F5344CB8AC3E}">
        <p14:creationId xmlns:p14="http://schemas.microsoft.com/office/powerpoint/2010/main" val="256648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a:t>References</a:t>
            </a:r>
          </a:p>
        </p:txBody>
      </p:sp>
      <p:sp>
        <p:nvSpPr>
          <p:cNvPr id="4" name="Text Placeholder 3"/>
          <p:cNvSpPr>
            <a:spLocks noGrp="1"/>
          </p:cNvSpPr>
          <p:nvPr>
            <p:ph type="body" sz="quarter" idx="14"/>
          </p:nvPr>
        </p:nvSpPr>
        <p:spPr>
          <a:xfrm>
            <a:off x="341313" y="1030288"/>
            <a:ext cx="8439150" cy="3559467"/>
          </a:xfrm>
        </p:spPr>
        <p:txBody>
          <a:bodyPr vert="horz" anchor="t"/>
          <a:lstStyle/>
          <a:p>
            <a:pPr marL="0" indent="0">
              <a:buNone/>
            </a:pPr>
            <a:r>
              <a:rPr lang="en-US" sz="1050" b="1">
                <a:latin typeface="Arial" panose="020B0604020202020204" pitchFamily="34" charset="0"/>
                <a:cs typeface="Arial" panose="020B0604020202020204" pitchFamily="34" charset="0"/>
              </a:rPr>
              <a:t>Association of College and Research Libraries. 2010. </a:t>
            </a:r>
            <a:r>
              <a:rPr lang="en-US" sz="1050" b="1" i="1">
                <a:latin typeface="Arial" panose="020B0604020202020204" pitchFamily="34" charset="0"/>
                <a:cs typeface="Arial" panose="020B0604020202020204" pitchFamily="34" charset="0"/>
              </a:rPr>
              <a:t>Value of Academic Libraries: A Comprehensive Research Review and Report,</a:t>
            </a:r>
            <a:r>
              <a:rPr lang="en-US" sz="1050" b="1">
                <a:latin typeface="Arial" panose="020B0604020202020204" pitchFamily="34" charset="0"/>
                <a:cs typeface="Arial" panose="020B0604020202020204" pitchFamily="34" charset="0"/>
              </a:rPr>
              <a:t> researched by Megan Oakleaf. Chicago: Association of College and Research Libraries. Retrieved from: </a:t>
            </a:r>
            <a:r>
              <a:rPr lang="en-US" sz="1050" b="1" u="sng">
                <a:latin typeface="Arial" panose="020B0604020202020204" pitchFamily="34" charset="0"/>
                <a:cs typeface="Arial" panose="020B0604020202020204" pitchFamily="34" charset="0"/>
                <a:hlinkClick r:id="rId3"/>
              </a:rPr>
              <a:t>http://www.ala.org/acrl/sites/ala.org.acrl/files/content/issues/value/val_report.pdf</a:t>
            </a:r>
            <a:r>
              <a:rPr lang="en-US" sz="1050" b="1" u="sng">
                <a:latin typeface="Arial" panose="020B0604020202020204" pitchFamily="34" charset="0"/>
                <a:cs typeface="Arial" panose="020B0604020202020204" pitchFamily="34" charset="0"/>
              </a:rPr>
              <a:t>.</a:t>
            </a:r>
            <a:endParaRPr lang="en-US" sz="1050" b="1" u="sng">
              <a:solidFill>
                <a:srgbClr val="000000"/>
              </a:solidFill>
              <a:latin typeface="Arial"/>
              <a:cs typeface="Arial" panose="020B0604020202020204" pitchFamily="34" charset="0"/>
            </a:endParaRPr>
          </a:p>
          <a:p>
            <a:pPr marL="0" indent="0">
              <a:buNone/>
            </a:pPr>
            <a:endParaRPr lang="en-US" sz="1050" b="1" u="sng">
              <a:latin typeface="Arial" panose="020B0604020202020204" pitchFamily="34" charset="0"/>
              <a:cs typeface="Arial" panose="020B0604020202020204" pitchFamily="34" charset="0"/>
            </a:endParaRPr>
          </a:p>
          <a:p>
            <a:pPr marL="0" indent="0">
              <a:buNone/>
            </a:pPr>
            <a:r>
              <a:rPr lang="en-US" sz="1050" b="1">
                <a:solidFill>
                  <a:srgbClr val="444444"/>
                </a:solidFill>
                <a:latin typeface="Arial" panose="020B0604020202020204" pitchFamily="34" charset="0"/>
                <a:cs typeface="Arial" panose="020B0604020202020204" pitchFamily="34" charset="0"/>
              </a:rPr>
              <a:t>Baker, Simon. 2017. "Fact Check: Are England’s Universities ‘Swimming in Cash?'"  </a:t>
            </a:r>
            <a:r>
              <a:rPr lang="en-US" sz="1050" b="1" i="1">
                <a:solidFill>
                  <a:srgbClr val="444444"/>
                </a:solidFill>
                <a:latin typeface="Arial" panose="020B0604020202020204" pitchFamily="34" charset="0"/>
                <a:cs typeface="Arial" panose="020B0604020202020204" pitchFamily="34" charset="0"/>
              </a:rPr>
              <a:t>Times Higher Education,</a:t>
            </a:r>
            <a:r>
              <a:rPr lang="en-US" sz="1050" b="1">
                <a:solidFill>
                  <a:srgbClr val="444444"/>
                </a:solidFill>
                <a:latin typeface="Arial" panose="020B0604020202020204" pitchFamily="34" charset="0"/>
                <a:cs typeface="Arial" panose="020B0604020202020204" pitchFamily="34" charset="0"/>
              </a:rPr>
              <a:t> March 2, </a:t>
            </a:r>
            <a:r>
              <a:rPr lang="en-US" sz="1050" b="1">
                <a:latin typeface="Arial" panose="020B0604020202020204" pitchFamily="34" charset="0"/>
                <a:cs typeface="Arial" panose="020B0604020202020204" pitchFamily="34" charset="0"/>
                <a:hlinkClick r:id="rId4"/>
              </a:rPr>
              <a:t>https://www.timeshighereducation.com/news/fact-check-are-englands-universities-swimming-cash</a:t>
            </a:r>
            <a:r>
              <a:rPr lang="en-US" sz="1050" b="1">
                <a:solidFill>
                  <a:srgbClr val="444444"/>
                </a:solidFill>
                <a:latin typeface="Arial" panose="020B0604020202020204" pitchFamily="34" charset="0"/>
                <a:cs typeface="Arial" panose="020B0604020202020204" pitchFamily="34" charset="0"/>
              </a:rPr>
              <a:t>. </a:t>
            </a:r>
          </a:p>
          <a:p>
            <a:pPr marL="0" indent="0">
              <a:buNone/>
            </a:pPr>
            <a:endParaRPr lang="en-US" sz="1050" b="1">
              <a:solidFill>
                <a:srgbClr val="444444"/>
              </a:solidFill>
              <a:latin typeface="Arial" panose="020B0604020202020204" pitchFamily="34" charset="0"/>
              <a:cs typeface="Arial" panose="020B0604020202020204" pitchFamily="34" charset="0"/>
            </a:endParaRPr>
          </a:p>
          <a:p>
            <a:pPr marL="0" indent="0">
              <a:buNone/>
            </a:pPr>
            <a:r>
              <a:rPr lang="en-US" sz="1050" b="1">
                <a:solidFill>
                  <a:srgbClr val="444444"/>
                </a:solidFill>
                <a:latin typeface="Arial" panose="020B0604020202020204" pitchFamily="34" charset="0"/>
                <a:cs typeface="Arial" panose="020B0604020202020204" pitchFamily="34" charset="0"/>
              </a:rPr>
              <a:t>Baker, Simon. 2017. "Risks of Post-Brexit 'Brain Drain' Highlighted."  </a:t>
            </a:r>
            <a:r>
              <a:rPr lang="en-US" sz="1050" b="1" i="1">
                <a:solidFill>
                  <a:srgbClr val="444444"/>
                </a:solidFill>
                <a:latin typeface="Arial" panose="020B0604020202020204" pitchFamily="34" charset="0"/>
                <a:cs typeface="Arial" panose="020B0604020202020204" pitchFamily="34" charset="0"/>
              </a:rPr>
              <a:t>Times Higher Education, </a:t>
            </a:r>
            <a:r>
              <a:rPr lang="en-US" sz="1050" b="1">
                <a:solidFill>
                  <a:srgbClr val="444444"/>
                </a:solidFill>
                <a:latin typeface="Arial" panose="020B0604020202020204" pitchFamily="34" charset="0"/>
                <a:cs typeface="Arial" panose="020B0604020202020204" pitchFamily="34" charset="0"/>
              </a:rPr>
              <a:t>February 23, </a:t>
            </a:r>
            <a:r>
              <a:rPr lang="en-US" sz="1050" b="1">
                <a:latin typeface="Arial" panose="020B0604020202020204" pitchFamily="34" charset="0"/>
                <a:cs typeface="Arial" panose="020B0604020202020204" pitchFamily="34" charset="0"/>
                <a:hlinkClick r:id="rId5"/>
              </a:rPr>
              <a:t>https://www.timeshighereducation.com/news/dont-be-angst-ridden-over-brexit-divide-communities-v-c</a:t>
            </a:r>
            <a:r>
              <a:rPr lang="en-US" sz="1050" b="1">
                <a:solidFill>
                  <a:srgbClr val="444444"/>
                </a:solidFill>
                <a:latin typeface="Arial" panose="020B0604020202020204" pitchFamily="34" charset="0"/>
                <a:cs typeface="Arial" panose="020B0604020202020204" pitchFamily="34" charset="0"/>
              </a:rPr>
              <a:t>. </a:t>
            </a:r>
            <a:r>
              <a:rPr lang="en-US" sz="1050" b="1">
                <a:solidFill>
                  <a:srgbClr val="000000"/>
                </a:solidFill>
                <a:latin typeface="Arial" panose="020B0604020202020204" pitchFamily="34" charset="0"/>
                <a:cs typeface="Arial" panose="020B0604020202020204" pitchFamily="34" charset="0"/>
              </a:rPr>
              <a:t> </a:t>
            </a:r>
          </a:p>
          <a:p>
            <a:pPr marL="0" indent="0">
              <a:buNone/>
            </a:pPr>
            <a:endParaRPr lang="en-US" sz="1050">
              <a:latin typeface="Arial" panose="020B0604020202020204" pitchFamily="34" charset="0"/>
              <a:cs typeface="Arial" panose="020B0604020202020204" pitchFamily="34" charset="0"/>
            </a:endParaRPr>
          </a:p>
          <a:p>
            <a:pPr marL="0" indent="0">
              <a:buNone/>
            </a:pPr>
            <a:r>
              <a:rPr lang="en-US" sz="1050" b="1" err="1">
                <a:latin typeface="Arial" panose="020B0604020202020204" pitchFamily="34" charset="0"/>
                <a:cs typeface="Arial" panose="020B0604020202020204" pitchFamily="34" charset="0"/>
              </a:rPr>
              <a:t>Basken</a:t>
            </a:r>
            <a:r>
              <a:rPr lang="en-US" sz="1050" b="1">
                <a:latin typeface="Arial" panose="020B0604020202020204" pitchFamily="34" charset="0"/>
                <a:cs typeface="Arial" panose="020B0604020202020204" pitchFamily="34" charset="0"/>
              </a:rPr>
              <a:t>, Paul. 2017. “Cybersecurity, Rising.” </a:t>
            </a:r>
            <a:r>
              <a:rPr lang="en-US" sz="1050" b="1" i="1">
                <a:latin typeface="Arial" panose="020B0604020202020204" pitchFamily="34" charset="0"/>
                <a:cs typeface="Arial" panose="020B0604020202020204" pitchFamily="34" charset="0"/>
              </a:rPr>
              <a:t>The Chronicle of Higher Education</a:t>
            </a:r>
            <a:r>
              <a:rPr lang="en-US" sz="1050" b="1">
                <a:latin typeface="Arial" panose="020B0604020202020204" pitchFamily="34" charset="0"/>
                <a:cs typeface="Arial" panose="020B0604020202020204" pitchFamily="34" charset="0"/>
              </a:rPr>
              <a:t>, February 26, </a:t>
            </a:r>
            <a:r>
              <a:rPr lang="en-US" sz="1050" b="1">
                <a:latin typeface="Arial" panose="020B0604020202020204" pitchFamily="34" charset="0"/>
                <a:cs typeface="Arial" panose="020B0604020202020204" pitchFamily="34" charset="0"/>
                <a:hlinkClick r:id="rId6"/>
              </a:rPr>
              <a:t>http://www.chronicle.com/article/Cybersecurity-Rising/239270?cid=cp95</a:t>
            </a:r>
            <a:r>
              <a:rPr lang="en-US" sz="1050" b="1">
                <a:latin typeface="Arial" panose="020B0604020202020204" pitchFamily="34" charset="0"/>
                <a:cs typeface="Arial" panose="020B0604020202020204" pitchFamily="34" charset="0"/>
              </a:rPr>
              <a:t>.</a:t>
            </a:r>
          </a:p>
          <a:p>
            <a:pPr marL="0" indent="0">
              <a:buNone/>
            </a:pPr>
            <a:endParaRPr lang="en-US" sz="1050" b="1">
              <a:latin typeface="Arial" panose="020B0604020202020204" pitchFamily="34" charset="0"/>
              <a:cs typeface="Arial" panose="020B0604020202020204" pitchFamily="34" charset="0"/>
            </a:endParaRPr>
          </a:p>
          <a:p>
            <a:pPr marL="0" indent="0">
              <a:buNone/>
            </a:pPr>
            <a:r>
              <a:rPr lang="en-US" sz="1050" b="1" err="1">
                <a:latin typeface="Arial" panose="020B0604020202020204" pitchFamily="34" charset="0"/>
                <a:cs typeface="Arial" panose="020B0604020202020204" pitchFamily="34" charset="0"/>
              </a:rPr>
              <a:t>Biemiller</a:t>
            </a:r>
            <a:r>
              <a:rPr lang="en-US" sz="1050" b="1">
                <a:latin typeface="Arial" panose="020B0604020202020204" pitchFamily="34" charset="0"/>
                <a:cs typeface="Arial" panose="020B0604020202020204" pitchFamily="34" charset="0"/>
              </a:rPr>
              <a:t>, Lawrence. 2017. “Reckoning with History.” </a:t>
            </a:r>
            <a:r>
              <a:rPr lang="en-US" sz="1050" b="1" i="1">
                <a:latin typeface="Arial" panose="020B0604020202020204" pitchFamily="34" charset="0"/>
                <a:cs typeface="Arial" panose="020B0604020202020204" pitchFamily="34" charset="0"/>
              </a:rPr>
              <a:t>The Chronicle of Higher Education</a:t>
            </a:r>
            <a:r>
              <a:rPr lang="en-US" sz="1050" b="1">
                <a:latin typeface="Arial" panose="020B0604020202020204" pitchFamily="34" charset="0"/>
                <a:cs typeface="Arial" panose="020B0604020202020204" pitchFamily="34" charset="0"/>
              </a:rPr>
              <a:t>, February 26, </a:t>
            </a:r>
            <a:r>
              <a:rPr lang="en-US" sz="1050" b="1">
                <a:latin typeface="Arial" panose="020B0604020202020204" pitchFamily="34" charset="0"/>
                <a:cs typeface="Arial" panose="020B0604020202020204" pitchFamily="34" charset="0"/>
                <a:hlinkClick r:id="rId7"/>
              </a:rPr>
              <a:t>http://www.chronicle.com/article/Reckoning-With-History/239291?cid=cp95</a:t>
            </a:r>
            <a:r>
              <a:rPr lang="en-US" sz="1050" b="1">
                <a:latin typeface="Arial" panose="020B0604020202020204" pitchFamily="34" charset="0"/>
                <a:cs typeface="Arial" panose="020B0604020202020204" pitchFamily="34" charset="0"/>
              </a:rPr>
              <a:t>.</a:t>
            </a:r>
          </a:p>
          <a:p>
            <a:pPr marL="0" indent="0">
              <a:buNone/>
            </a:pPr>
            <a:endParaRPr lang="en-US" sz="1050" b="1">
              <a:latin typeface="Arial" panose="020B0604020202020204" pitchFamily="34" charset="0"/>
              <a:cs typeface="Arial" panose="020B0604020202020204" pitchFamily="34" charset="0"/>
            </a:endParaRPr>
          </a:p>
          <a:p>
            <a:pPr marL="0" indent="0">
              <a:buNone/>
            </a:pPr>
            <a:r>
              <a:rPr lang="en-US" sz="1050" b="1">
                <a:latin typeface="Arial" panose="020B0604020202020204" pitchFamily="34" charset="0"/>
                <a:cs typeface="Arial" panose="020B0604020202020204" pitchFamily="34" charset="0"/>
              </a:rPr>
              <a:t>Brown, Sarah. 2017. “Activist Athletes.” </a:t>
            </a:r>
            <a:r>
              <a:rPr lang="en-US" sz="1050" b="1" i="1">
                <a:latin typeface="Arial" panose="020B0604020202020204" pitchFamily="34" charset="0"/>
                <a:cs typeface="Arial" panose="020B0604020202020204" pitchFamily="34" charset="0"/>
              </a:rPr>
              <a:t>The Chronicle of Higher Education</a:t>
            </a:r>
            <a:r>
              <a:rPr lang="en-US" sz="1050" b="1">
                <a:latin typeface="Arial" panose="020B0604020202020204" pitchFamily="34" charset="0"/>
                <a:cs typeface="Arial" panose="020B0604020202020204" pitchFamily="34" charset="0"/>
              </a:rPr>
              <a:t>, February 26, </a:t>
            </a:r>
            <a:r>
              <a:rPr lang="en-US" sz="1050" b="1">
                <a:latin typeface="Arial" panose="020B0604020202020204" pitchFamily="34" charset="0"/>
                <a:cs typeface="Arial" panose="020B0604020202020204" pitchFamily="34" charset="0"/>
                <a:hlinkClick r:id="rId8"/>
              </a:rPr>
              <a:t>http://www.chronicle.com/article/Activist-Athletes/239300?cid=cp95</a:t>
            </a:r>
            <a:r>
              <a:rPr lang="en-US" sz="1050" b="1">
                <a:latin typeface="Arial" panose="020B0604020202020204" pitchFamily="34" charset="0"/>
                <a:cs typeface="Arial" panose="020B0604020202020204" pitchFamily="34" charset="0"/>
              </a:rPr>
              <a:t>.</a:t>
            </a:r>
          </a:p>
          <a:p>
            <a:pPr marL="0" indent="0">
              <a:buNone/>
            </a:pPr>
            <a:endParaRPr lang="en-US" sz="105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682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References</a:t>
            </a:r>
          </a:p>
        </p:txBody>
      </p:sp>
      <p:sp>
        <p:nvSpPr>
          <p:cNvPr id="3" name="Text Placeholder 2"/>
          <p:cNvSpPr>
            <a:spLocks noGrp="1"/>
          </p:cNvSpPr>
          <p:nvPr>
            <p:ph type="body" sz="quarter" idx="14"/>
          </p:nvPr>
        </p:nvSpPr>
        <p:spPr/>
        <p:txBody>
          <a:bodyPr vert="horz" anchor="t"/>
          <a:lstStyle/>
          <a:p>
            <a:pPr marL="0" indent="0">
              <a:buNone/>
            </a:pPr>
            <a:r>
              <a:rPr lang="en-US" sz="1050" b="1">
                <a:latin typeface="Arial" panose="020B0604020202020204" pitchFamily="34" charset="0"/>
                <a:cs typeface="Arial" panose="020B0604020202020204" pitchFamily="34" charset="0"/>
              </a:rPr>
              <a:t>Brown, Sarah. 2017. “Title IX Due Process.” </a:t>
            </a:r>
            <a:r>
              <a:rPr lang="en-US" sz="1050" b="1" i="1">
                <a:latin typeface="Arial" panose="020B0604020202020204" pitchFamily="34" charset="0"/>
                <a:cs typeface="Arial" panose="020B0604020202020204" pitchFamily="34" charset="0"/>
              </a:rPr>
              <a:t>The Chronicle of Higher Education</a:t>
            </a:r>
            <a:r>
              <a:rPr lang="en-US" sz="1050" b="1">
                <a:latin typeface="Arial" panose="020B0604020202020204" pitchFamily="34" charset="0"/>
                <a:cs typeface="Arial" panose="020B0604020202020204" pitchFamily="34" charset="0"/>
              </a:rPr>
              <a:t>, February 26, </a:t>
            </a:r>
            <a:r>
              <a:rPr lang="en-US" sz="1050" b="1">
                <a:latin typeface="Arial" panose="020B0604020202020204" pitchFamily="34" charset="0"/>
                <a:cs typeface="Arial" panose="020B0604020202020204" pitchFamily="34" charset="0"/>
                <a:hlinkClick r:id="rId3"/>
              </a:rPr>
              <a:t>http://www.chronicle.com/article/Title-IX-Due-Process/239282?cid=cp95</a:t>
            </a:r>
            <a:r>
              <a:rPr lang="en-US" sz="1050" b="1">
                <a:latin typeface="Arial" panose="020B0604020202020204" pitchFamily="34" charset="0"/>
                <a:cs typeface="Arial" panose="020B0604020202020204" pitchFamily="34" charset="0"/>
              </a:rPr>
              <a:t>.</a:t>
            </a:r>
            <a:r>
              <a:rPr lang="en-US" sz="1050">
                <a:latin typeface="Arial" panose="020B0604020202020204" pitchFamily="34" charset="0"/>
                <a:cs typeface="Arial" panose="020B0604020202020204" pitchFamily="34" charset="0"/>
              </a:rPr>
              <a:t> </a:t>
            </a:r>
            <a:endParaRPr lang="en-US" sz="1050" b="1">
              <a:latin typeface="Arial" panose="020B0604020202020204" pitchFamily="34" charset="0"/>
              <a:cs typeface="Arial" panose="020B0604020202020204" pitchFamily="34" charset="0"/>
            </a:endParaRPr>
          </a:p>
          <a:p>
            <a:pPr marL="0" indent="0">
              <a:buNone/>
            </a:pPr>
            <a:endParaRPr lang="en-US" sz="1050">
              <a:latin typeface="Arial" panose="020B0604020202020204" pitchFamily="34" charset="0"/>
              <a:cs typeface="Arial" panose="020B0604020202020204" pitchFamily="34" charset="0"/>
            </a:endParaRPr>
          </a:p>
          <a:p>
            <a:pPr marL="0" indent="0">
              <a:buNone/>
            </a:pPr>
            <a:r>
              <a:rPr lang="en-US" sz="1050" b="1">
                <a:latin typeface="Arial" panose="020B0604020202020204" pitchFamily="34" charset="0"/>
                <a:cs typeface="Arial" panose="020B0604020202020204" pitchFamily="34" charset="0"/>
              </a:rPr>
              <a:t>Brown-</a:t>
            </a:r>
            <a:r>
              <a:rPr lang="en-US" sz="1050" b="1" err="1">
                <a:latin typeface="Arial" panose="020B0604020202020204" pitchFamily="34" charset="0"/>
                <a:cs typeface="Arial" panose="020B0604020202020204" pitchFamily="34" charset="0"/>
              </a:rPr>
              <a:t>Sica</a:t>
            </a:r>
            <a:r>
              <a:rPr lang="en-US" sz="1050" b="1">
                <a:latin typeface="Arial" panose="020B0604020202020204" pitchFamily="34" charset="0"/>
                <a:cs typeface="Arial" panose="020B0604020202020204" pitchFamily="34" charset="0"/>
              </a:rPr>
              <a:t>, Margaret. 2013. “Using Academic Courses to Generate Data for Use in Evidence Based Library Planning.” </a:t>
            </a:r>
            <a:r>
              <a:rPr lang="en-US" sz="1050" b="1" i="1">
                <a:latin typeface="Arial" panose="020B0604020202020204" pitchFamily="34" charset="0"/>
                <a:cs typeface="Arial" panose="020B0604020202020204" pitchFamily="34" charset="0"/>
              </a:rPr>
              <a:t>Journal of Academic Librarianship</a:t>
            </a:r>
            <a:r>
              <a:rPr lang="en-US" sz="1050" b="1">
                <a:latin typeface="Arial" panose="020B0604020202020204" pitchFamily="34" charset="0"/>
                <a:cs typeface="Arial" panose="020B0604020202020204" pitchFamily="34" charset="0"/>
              </a:rPr>
              <a:t> 39, no. 3: 275–87. doi:10.1016/j.acalib.2013.01.001.</a:t>
            </a:r>
            <a:r>
              <a:rPr lang="en-US" sz="1050">
                <a:latin typeface="Arial" panose="020B0604020202020204" pitchFamily="34" charset="0"/>
                <a:cs typeface="Arial" panose="020B0604020202020204" pitchFamily="34" charset="0"/>
              </a:rPr>
              <a:t> </a:t>
            </a:r>
          </a:p>
          <a:p>
            <a:pPr marL="0" indent="0">
              <a:buNone/>
            </a:pPr>
            <a:endParaRPr lang="en-US" sz="1050">
              <a:latin typeface="Arial" panose="020B0604020202020204" pitchFamily="34" charset="0"/>
              <a:cs typeface="Arial" panose="020B0604020202020204" pitchFamily="34" charset="0"/>
            </a:endParaRPr>
          </a:p>
          <a:p>
            <a:pPr marL="0" indent="0">
              <a:buNone/>
            </a:pPr>
            <a:r>
              <a:rPr lang="en-US" sz="1050" b="1">
                <a:latin typeface="Arial" panose="020B0604020202020204" pitchFamily="34" charset="0"/>
                <a:cs typeface="Arial" panose="020B0604020202020204" pitchFamily="34" charset="0"/>
              </a:rPr>
              <a:t>The Chronicle of Higher Education. 2017. </a:t>
            </a:r>
            <a:r>
              <a:rPr lang="en-US" sz="1050" b="1" i="1">
                <a:latin typeface="Arial" panose="020B0604020202020204" pitchFamily="34" charset="0"/>
                <a:cs typeface="Arial" panose="020B0604020202020204" pitchFamily="34" charset="0"/>
              </a:rPr>
              <a:t>The Trends Report, </a:t>
            </a:r>
            <a:r>
              <a:rPr lang="en-US" sz="1050" b="1">
                <a:latin typeface="Arial" panose="020B0604020202020204" pitchFamily="34" charset="0"/>
                <a:cs typeface="Arial" panose="020B0604020202020204" pitchFamily="34" charset="0"/>
              </a:rPr>
              <a:t>March 3, Special Report, </a:t>
            </a:r>
            <a:r>
              <a:rPr lang="en-US" sz="1050" b="1">
                <a:latin typeface="Arial" panose="020B0604020202020204" pitchFamily="34" charset="0"/>
                <a:cs typeface="Arial" panose="020B0604020202020204" pitchFamily="34" charset="0"/>
                <a:hlinkClick r:id="rId4"/>
              </a:rPr>
              <a:t>http://www.chronicle.com/specialreport/The-2017-Trends-Report/95</a:t>
            </a:r>
            <a:r>
              <a:rPr lang="en-US" sz="1050" b="1">
                <a:latin typeface="Arial" panose="020B0604020202020204" pitchFamily="34" charset="0"/>
                <a:cs typeface="Arial" panose="020B0604020202020204" pitchFamily="34" charset="0"/>
              </a:rPr>
              <a:t>.</a:t>
            </a:r>
          </a:p>
          <a:p>
            <a:pPr marL="0" indent="0">
              <a:buNone/>
            </a:pPr>
            <a:endParaRPr lang="en-US" sz="1050" b="1">
              <a:latin typeface="Arial" panose="020B0604020202020204" pitchFamily="34" charset="0"/>
              <a:cs typeface="Arial" panose="020B0604020202020204" pitchFamily="34" charset="0"/>
            </a:endParaRPr>
          </a:p>
          <a:p>
            <a:pPr marL="0" indent="0">
              <a:buNone/>
            </a:pPr>
            <a:r>
              <a:rPr lang="en-US" sz="1050" b="1" err="1">
                <a:solidFill>
                  <a:srgbClr val="444444"/>
                </a:solidFill>
                <a:latin typeface="Arial" panose="020B0604020202020204" pitchFamily="34" charset="0"/>
                <a:cs typeface="Arial" panose="020B0604020202020204" pitchFamily="34" charset="0"/>
              </a:rPr>
              <a:t>Elmes</a:t>
            </a:r>
            <a:r>
              <a:rPr lang="en-US" sz="1050" b="1">
                <a:solidFill>
                  <a:srgbClr val="444444"/>
                </a:solidFill>
                <a:latin typeface="Arial" panose="020B0604020202020204" pitchFamily="34" charset="0"/>
                <a:cs typeface="Arial" panose="020B0604020202020204" pitchFamily="34" charset="0"/>
              </a:rPr>
              <a:t>, John. 2017. "Nine Out of 10 Universities 'Restrict Free Speech.'" </a:t>
            </a:r>
            <a:r>
              <a:rPr lang="en-US" sz="1050" b="1" i="1">
                <a:solidFill>
                  <a:srgbClr val="444444"/>
                </a:solidFill>
                <a:latin typeface="Arial" panose="020B0604020202020204" pitchFamily="34" charset="0"/>
                <a:cs typeface="Arial" panose="020B0604020202020204" pitchFamily="34" charset="0"/>
              </a:rPr>
              <a:t>Times Higher Education, </a:t>
            </a:r>
            <a:r>
              <a:rPr lang="en-US" sz="1050" b="1">
                <a:solidFill>
                  <a:srgbClr val="444444"/>
                </a:solidFill>
                <a:latin typeface="Arial" panose="020B0604020202020204" pitchFamily="34" charset="0"/>
                <a:cs typeface="Arial" panose="020B0604020202020204" pitchFamily="34" charset="0"/>
              </a:rPr>
              <a:t>February 11, </a:t>
            </a:r>
            <a:r>
              <a:rPr lang="en-US" sz="1050" b="1">
                <a:latin typeface="Arial" panose="020B0604020202020204" pitchFamily="34" charset="0"/>
                <a:cs typeface="Arial" panose="020B0604020202020204" pitchFamily="34" charset="0"/>
                <a:hlinkClick r:id="rId5"/>
              </a:rPr>
              <a:t>https://www.timeshighereducation.com/news/spiked-nine-out-10-uk-universities-restrict-free-speech</a:t>
            </a:r>
            <a:r>
              <a:rPr lang="en-US" sz="1050" b="1">
                <a:solidFill>
                  <a:srgbClr val="444444"/>
                </a:solidFill>
                <a:latin typeface="Arial" panose="020B0604020202020204" pitchFamily="34" charset="0"/>
                <a:cs typeface="Arial" panose="020B0604020202020204" pitchFamily="34" charset="0"/>
              </a:rPr>
              <a:t>. </a:t>
            </a:r>
            <a:r>
              <a:rPr lang="en-US" sz="1050" b="1">
                <a:solidFill>
                  <a:srgbClr val="000000"/>
                </a:solidFill>
                <a:latin typeface="Arial" panose="020B0604020202020204" pitchFamily="34" charset="0"/>
                <a:cs typeface="Arial" panose="020B0604020202020204" pitchFamily="34" charset="0"/>
              </a:rPr>
              <a:t> </a:t>
            </a:r>
          </a:p>
          <a:p>
            <a:pPr marL="0" indent="0">
              <a:buNone/>
            </a:pPr>
            <a:endParaRPr lang="en-US" sz="1050" b="1">
              <a:latin typeface="Arial" panose="020B0604020202020204" pitchFamily="34" charset="0"/>
              <a:cs typeface="Arial" panose="020B0604020202020204" pitchFamily="34" charset="0"/>
            </a:endParaRPr>
          </a:p>
          <a:p>
            <a:pPr marL="0" indent="0">
              <a:buNone/>
            </a:pPr>
            <a:r>
              <a:rPr lang="en-US" sz="1050" b="1" err="1">
                <a:latin typeface="Arial" panose="020B0604020202020204" pitchFamily="34" charset="0"/>
                <a:cs typeface="Arial" panose="020B0604020202020204" pitchFamily="34" charset="0"/>
              </a:rPr>
              <a:t>Elmes</a:t>
            </a:r>
            <a:r>
              <a:rPr lang="en-US" sz="1050" b="1">
                <a:latin typeface="Arial" panose="020B0604020202020204" pitchFamily="34" charset="0"/>
                <a:cs typeface="Arial" panose="020B0604020202020204" pitchFamily="34" charset="0"/>
              </a:rPr>
              <a:t>, John. 2017. "Six Significant Challenges for Technology in Higher Education in 2017." </a:t>
            </a:r>
            <a:r>
              <a:rPr lang="en-US" sz="1050" b="1" i="1">
                <a:latin typeface="Arial" panose="020B0604020202020204" pitchFamily="34" charset="0"/>
                <a:cs typeface="Arial" panose="020B0604020202020204" pitchFamily="34" charset="0"/>
              </a:rPr>
              <a:t>Times Higher Education, </a:t>
            </a:r>
            <a:r>
              <a:rPr lang="en-US" sz="1050" b="1">
                <a:latin typeface="Arial" panose="020B0604020202020204" pitchFamily="34" charset="0"/>
                <a:cs typeface="Arial" panose="020B0604020202020204" pitchFamily="34" charset="0"/>
              </a:rPr>
              <a:t>February 16, </a:t>
            </a:r>
            <a:r>
              <a:rPr lang="en-US" sz="1050" b="1">
                <a:latin typeface="Arial" panose="020B0604020202020204" pitchFamily="34" charset="0"/>
                <a:cs typeface="Arial" panose="020B0604020202020204" pitchFamily="34" charset="0"/>
                <a:hlinkClick r:id="rId6"/>
              </a:rPr>
              <a:t>https://www.timeshighereducation.com/features/six-significant-challenges-technology-higher-education-2017</a:t>
            </a:r>
            <a:r>
              <a:rPr lang="en-US" sz="1050" b="1">
                <a:latin typeface="Arial" panose="020B0604020202020204" pitchFamily="34" charset="0"/>
                <a:cs typeface="Arial" panose="020B0604020202020204" pitchFamily="34" charset="0"/>
              </a:rPr>
              <a:t>.</a:t>
            </a:r>
          </a:p>
          <a:p>
            <a:pPr marL="0" indent="0">
              <a:buNone/>
            </a:pPr>
            <a:endParaRPr lang="en-US" sz="1050" b="1">
              <a:latin typeface="Arial" panose="020B0604020202020204" pitchFamily="34" charset="0"/>
              <a:cs typeface="Arial" panose="020B0604020202020204" pitchFamily="34" charset="0"/>
            </a:endParaRPr>
          </a:p>
          <a:p>
            <a:pPr marL="0" indent="0">
              <a:buNone/>
            </a:pPr>
            <a:r>
              <a:rPr lang="en-US" sz="1050" b="1" err="1">
                <a:solidFill>
                  <a:srgbClr val="444444"/>
                </a:solidFill>
                <a:latin typeface="Arial" panose="020B0604020202020204" pitchFamily="34" charset="0"/>
                <a:cs typeface="Arial" panose="020B0604020202020204" pitchFamily="34" charset="0"/>
              </a:rPr>
              <a:t>Elmes</a:t>
            </a:r>
            <a:r>
              <a:rPr lang="en-US" sz="1050" b="1">
                <a:solidFill>
                  <a:srgbClr val="444444"/>
                </a:solidFill>
                <a:latin typeface="Arial" panose="020B0604020202020204" pitchFamily="34" charset="0"/>
                <a:cs typeface="Arial" panose="020B0604020202020204" pitchFamily="34" charset="0"/>
              </a:rPr>
              <a:t>, John, and John Morgan. 2017. "Don't Be 'Angst-Ridden' Over Brexit-Divide: V-C." </a:t>
            </a:r>
            <a:r>
              <a:rPr lang="en-US" sz="1050" b="1" i="1">
                <a:solidFill>
                  <a:srgbClr val="444444"/>
                </a:solidFill>
                <a:latin typeface="Arial" panose="020B0604020202020204" pitchFamily="34" charset="0"/>
                <a:cs typeface="Arial" panose="020B0604020202020204" pitchFamily="34" charset="0"/>
              </a:rPr>
              <a:t>Times Higher Education, </a:t>
            </a:r>
            <a:r>
              <a:rPr lang="en-US" sz="1050" b="1">
                <a:solidFill>
                  <a:srgbClr val="444444"/>
                </a:solidFill>
                <a:latin typeface="Arial" panose="020B0604020202020204" pitchFamily="34" charset="0"/>
                <a:cs typeface="Arial" panose="020B0604020202020204" pitchFamily="34" charset="0"/>
              </a:rPr>
              <a:t>February 24, </a:t>
            </a:r>
            <a:r>
              <a:rPr lang="en-US" sz="1050" b="1">
                <a:latin typeface="Arial" panose="020B0604020202020204" pitchFamily="34" charset="0"/>
                <a:cs typeface="Arial" panose="020B0604020202020204" pitchFamily="34" charset="0"/>
                <a:hlinkClick r:id="rId7"/>
              </a:rPr>
              <a:t>https://www.timeshighereducation.com/news/dont-be-angst-ridden-over-brexit-divide-communities-v-c</a:t>
            </a:r>
            <a:r>
              <a:rPr lang="en-US" sz="1050" b="1">
                <a:solidFill>
                  <a:srgbClr val="444444"/>
                </a:solidFill>
                <a:latin typeface="Arial" panose="020B0604020202020204" pitchFamily="34" charset="0"/>
                <a:cs typeface="Arial" panose="020B0604020202020204" pitchFamily="34" charset="0"/>
              </a:rPr>
              <a:t>. </a:t>
            </a:r>
            <a:r>
              <a:rPr lang="en-US" sz="1050" b="1">
                <a:solidFill>
                  <a:srgbClr val="000000"/>
                </a:solidFill>
                <a:latin typeface="Arial" panose="020B0604020202020204" pitchFamily="34" charset="0"/>
                <a:cs typeface="Arial" panose="020B0604020202020204" pitchFamily="34" charset="0"/>
              </a:rPr>
              <a:t> </a:t>
            </a:r>
            <a:endParaRPr lang="en-US" sz="1050" b="1">
              <a:latin typeface="Arial" panose="020B0604020202020204" pitchFamily="34" charset="0"/>
              <a:cs typeface="Arial" panose="020B0604020202020204" pitchFamily="34" charset="0"/>
            </a:endParaRPr>
          </a:p>
          <a:p>
            <a:pPr marL="0" indent="0">
              <a:buNone/>
            </a:pPr>
            <a:endParaRPr lang="en-US"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31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References</a:t>
            </a:r>
          </a:p>
        </p:txBody>
      </p:sp>
      <p:sp>
        <p:nvSpPr>
          <p:cNvPr id="3" name="Text Placeholder 2"/>
          <p:cNvSpPr>
            <a:spLocks noGrp="1"/>
          </p:cNvSpPr>
          <p:nvPr>
            <p:ph type="body" sz="quarter" idx="14"/>
          </p:nvPr>
        </p:nvSpPr>
        <p:spPr>
          <a:xfrm>
            <a:off x="341313" y="1030288"/>
            <a:ext cx="8439150" cy="3423622"/>
          </a:xfrm>
        </p:spPr>
        <p:txBody>
          <a:bodyPr vert="horz" anchor="t"/>
          <a:lstStyle/>
          <a:p>
            <a:pPr marL="0" indent="0">
              <a:buNone/>
            </a:pPr>
            <a:r>
              <a:rPr lang="en-US" sz="1050" b="1">
                <a:latin typeface="Arial" panose="020B0604020202020204" pitchFamily="34" charset="0"/>
                <a:cs typeface="Arial" panose="020B0604020202020204" pitchFamily="34" charset="0"/>
              </a:rPr>
              <a:t>Field, Kelly. 2017. “Safety Net.” </a:t>
            </a:r>
            <a:r>
              <a:rPr lang="en-US" sz="1050" b="1" i="1">
                <a:latin typeface="Arial" panose="020B0604020202020204" pitchFamily="34" charset="0"/>
                <a:cs typeface="Arial" panose="020B0604020202020204" pitchFamily="34" charset="0"/>
              </a:rPr>
              <a:t>The Chronicle of Higher Education</a:t>
            </a:r>
            <a:r>
              <a:rPr lang="en-US" sz="1050" b="1">
                <a:latin typeface="Arial" panose="020B0604020202020204" pitchFamily="34" charset="0"/>
                <a:cs typeface="Arial" panose="020B0604020202020204" pitchFamily="34" charset="0"/>
              </a:rPr>
              <a:t>, February 26, </a:t>
            </a:r>
            <a:r>
              <a:rPr lang="en-US" sz="1050" b="1">
                <a:latin typeface="Arial" panose="020B0604020202020204" pitchFamily="34" charset="0"/>
                <a:cs typeface="Arial" panose="020B0604020202020204" pitchFamily="34" charset="0"/>
                <a:hlinkClick r:id="rId3"/>
              </a:rPr>
              <a:t>http://www.chronicle.com/article/Safety-Net/239295?cid=cp95</a:t>
            </a:r>
            <a:r>
              <a:rPr lang="en-US" sz="1050" b="1">
                <a:latin typeface="Arial" panose="020B0604020202020204" pitchFamily="34" charset="0"/>
                <a:cs typeface="Arial" panose="020B0604020202020204" pitchFamily="34" charset="0"/>
              </a:rPr>
              <a:t>.</a:t>
            </a:r>
            <a:r>
              <a:rPr lang="en-US" sz="1050">
                <a:latin typeface="Arial" panose="020B0604020202020204" pitchFamily="34" charset="0"/>
                <a:cs typeface="Arial" panose="020B0604020202020204" pitchFamily="34" charset="0"/>
              </a:rPr>
              <a:t> </a:t>
            </a:r>
          </a:p>
          <a:p>
            <a:pPr marL="0" indent="0">
              <a:buNone/>
            </a:pPr>
            <a:endParaRPr lang="en-US" sz="1050">
              <a:solidFill>
                <a:srgbClr val="000000"/>
              </a:solidFill>
              <a:latin typeface="Arial"/>
              <a:cs typeface="Arial" panose="020B0604020202020204" pitchFamily="34" charset="0"/>
            </a:endParaRPr>
          </a:p>
          <a:p>
            <a:pPr marL="0" indent="0">
              <a:buNone/>
            </a:pPr>
            <a:r>
              <a:rPr lang="en-US" sz="1050" b="1" err="1">
                <a:latin typeface="Arial" panose="020B0604020202020204" pitchFamily="34" charset="0"/>
                <a:cs typeface="Arial" panose="020B0604020202020204" pitchFamily="34" charset="0"/>
              </a:rPr>
              <a:t>Fister</a:t>
            </a:r>
            <a:r>
              <a:rPr lang="en-US" sz="1050" b="1">
                <a:latin typeface="Arial" panose="020B0604020202020204" pitchFamily="34" charset="0"/>
                <a:cs typeface="Arial" panose="020B0604020202020204" pitchFamily="34" charset="0"/>
              </a:rPr>
              <a:t>, Barbara. “Critical Assets: Academic Libraries, A View from the Administration Building.” </a:t>
            </a:r>
            <a:r>
              <a:rPr lang="en-US" sz="1050" b="1" i="1">
                <a:latin typeface="Arial" panose="020B0604020202020204" pitchFamily="34" charset="0"/>
                <a:cs typeface="Arial" panose="020B0604020202020204" pitchFamily="34" charset="0"/>
              </a:rPr>
              <a:t>Library Journal</a:t>
            </a:r>
            <a:r>
              <a:rPr lang="en-US" sz="1050" b="1">
                <a:latin typeface="Arial" panose="020B0604020202020204" pitchFamily="34" charset="0"/>
                <a:cs typeface="Arial" panose="020B0604020202020204" pitchFamily="34" charset="0"/>
              </a:rPr>
              <a:t> 135, no. 8 (2010): 24–27.</a:t>
            </a:r>
            <a:r>
              <a:rPr lang="en-US" sz="1050">
                <a:latin typeface="Arial" panose="020B0604020202020204" pitchFamily="34" charset="0"/>
                <a:cs typeface="Arial" panose="020B0604020202020204" pitchFamily="34" charset="0"/>
              </a:rPr>
              <a:t> </a:t>
            </a:r>
          </a:p>
          <a:p>
            <a:pPr marL="0" indent="0">
              <a:buNone/>
            </a:pPr>
            <a:endParaRPr lang="en-US" sz="1050">
              <a:latin typeface="Arial" panose="020B0604020202020204" pitchFamily="34" charset="0"/>
              <a:cs typeface="Arial" panose="020B0604020202020204" pitchFamily="34" charset="0"/>
            </a:endParaRPr>
          </a:p>
          <a:p>
            <a:pPr marL="0" indent="0">
              <a:buNone/>
            </a:pPr>
            <a:r>
              <a:rPr lang="en-US" sz="1050" b="1">
                <a:latin typeface="Arial" panose="020B0604020202020204" pitchFamily="34" charset="0"/>
                <a:cs typeface="Arial" panose="020B0604020202020204" pitchFamily="34" charset="0"/>
              </a:rPr>
              <a:t>Hess, Amanda Nichols. “Equipping Academic Librarians to Integrate the Framework into Instructional Practices: A Theoretical Application.” </a:t>
            </a:r>
            <a:r>
              <a:rPr lang="en-US" sz="1050" b="1" i="1">
                <a:latin typeface="Arial" panose="020B0604020202020204" pitchFamily="34" charset="0"/>
                <a:cs typeface="Arial" panose="020B0604020202020204" pitchFamily="34" charset="0"/>
              </a:rPr>
              <a:t>Journal of Academic Librarianship</a:t>
            </a:r>
            <a:r>
              <a:rPr lang="en-US" sz="1050" b="1">
                <a:latin typeface="Arial" panose="020B0604020202020204" pitchFamily="34" charset="0"/>
                <a:cs typeface="Arial" panose="020B0604020202020204" pitchFamily="34" charset="0"/>
              </a:rPr>
              <a:t> 41, no. 6 (2015): 771–76. doi:10.1016/j.acalib.2015.08.017.</a:t>
            </a:r>
            <a:r>
              <a:rPr lang="en-US" sz="1050">
                <a:latin typeface="Arial" panose="020B0604020202020204" pitchFamily="34" charset="0"/>
                <a:cs typeface="Arial" panose="020B0604020202020204" pitchFamily="34" charset="0"/>
              </a:rPr>
              <a:t> </a:t>
            </a:r>
          </a:p>
          <a:p>
            <a:pPr marL="0" indent="0">
              <a:buNone/>
            </a:pPr>
            <a:endParaRPr lang="en-US" sz="1050">
              <a:latin typeface="Arial" panose="020B0604020202020204" pitchFamily="34" charset="0"/>
              <a:cs typeface="Arial" panose="020B0604020202020204" pitchFamily="34" charset="0"/>
            </a:endParaRPr>
          </a:p>
          <a:p>
            <a:pPr marL="0" indent="0">
              <a:buNone/>
            </a:pPr>
            <a:r>
              <a:rPr lang="en-US" sz="1050" b="1">
                <a:latin typeface="Arial" panose="020B0604020202020204" pitchFamily="34" charset="0"/>
                <a:cs typeface="Arial" panose="020B0604020202020204" pitchFamily="34" charset="0"/>
              </a:rPr>
              <a:t>Hoover, Eric. 2017. “Defending Diversity.” </a:t>
            </a:r>
            <a:r>
              <a:rPr lang="en-US" sz="1050" b="1" i="1">
                <a:latin typeface="Arial" panose="020B0604020202020204" pitchFamily="34" charset="0"/>
                <a:cs typeface="Arial" panose="020B0604020202020204" pitchFamily="34" charset="0"/>
              </a:rPr>
              <a:t>The Chronicle of Higher Education</a:t>
            </a:r>
            <a:r>
              <a:rPr lang="en-US" sz="1050" b="1">
                <a:latin typeface="Arial" panose="020B0604020202020204" pitchFamily="34" charset="0"/>
                <a:cs typeface="Arial" panose="020B0604020202020204" pitchFamily="34" charset="0"/>
              </a:rPr>
              <a:t>, February 26, </a:t>
            </a:r>
            <a:r>
              <a:rPr lang="en-US" sz="1050" b="1">
                <a:latin typeface="Arial" panose="020B0604020202020204" pitchFamily="34" charset="0"/>
                <a:cs typeface="Arial" panose="020B0604020202020204" pitchFamily="34" charset="0"/>
                <a:hlinkClick r:id="rId4"/>
              </a:rPr>
              <a:t>http://www.chronicle.com/article/Defending-Diversity/239275?cid=cp95</a:t>
            </a:r>
            <a:r>
              <a:rPr lang="en-US" sz="1050" b="1">
                <a:latin typeface="Arial" panose="020B0604020202020204" pitchFamily="34" charset="0"/>
                <a:cs typeface="Arial" panose="020B0604020202020204" pitchFamily="34" charset="0"/>
              </a:rPr>
              <a:t>.</a:t>
            </a:r>
            <a:r>
              <a:rPr lang="en-US" sz="1050">
                <a:latin typeface="Arial" panose="020B0604020202020204" pitchFamily="34" charset="0"/>
                <a:cs typeface="Arial" panose="020B0604020202020204" pitchFamily="34" charset="0"/>
              </a:rPr>
              <a:t> </a:t>
            </a:r>
          </a:p>
          <a:p>
            <a:pPr marL="0" indent="0">
              <a:buNone/>
            </a:pPr>
            <a:endParaRPr lang="en-US" sz="1050" b="1">
              <a:latin typeface="Arial" panose="020B0604020202020204" pitchFamily="34" charset="0"/>
              <a:cs typeface="Arial" panose="020B0604020202020204" pitchFamily="34" charset="0"/>
            </a:endParaRPr>
          </a:p>
          <a:p>
            <a:pPr marL="0" indent="0">
              <a:buNone/>
            </a:pPr>
            <a:r>
              <a:rPr lang="en-US" sz="1050" b="1" err="1">
                <a:latin typeface="Arial" panose="020B0604020202020204" pitchFamily="34" charset="0"/>
                <a:cs typeface="Arial" panose="020B0604020202020204" pitchFamily="34" charset="0"/>
              </a:rPr>
              <a:t>Jantti</a:t>
            </a:r>
            <a:r>
              <a:rPr lang="en-US" sz="1050" b="1">
                <a:latin typeface="Arial" panose="020B0604020202020204" pitchFamily="34" charset="0"/>
                <a:cs typeface="Arial" panose="020B0604020202020204" pitchFamily="34" charset="0"/>
              </a:rPr>
              <a:t>, Margie, and Jennifer Heath. 2016. "What Role for Libraries in Learning Analytics?" </a:t>
            </a:r>
            <a:r>
              <a:rPr lang="en-US" sz="1050" b="1" i="1">
                <a:latin typeface="Arial" panose="020B0604020202020204" pitchFamily="34" charset="0"/>
                <a:cs typeface="Arial" panose="020B0604020202020204" pitchFamily="34" charset="0"/>
              </a:rPr>
              <a:t>Performance Measurement and Metrics</a:t>
            </a:r>
            <a:r>
              <a:rPr lang="en-US" sz="1050" b="1">
                <a:latin typeface="Arial" panose="020B0604020202020204" pitchFamily="34" charset="0"/>
                <a:cs typeface="Arial" panose="020B0604020202020204" pitchFamily="34" charset="0"/>
              </a:rPr>
              <a:t> 17, no. 2: 203-210.</a:t>
            </a:r>
          </a:p>
          <a:p>
            <a:pPr marL="0" indent="0">
              <a:buNone/>
            </a:pPr>
            <a:endParaRPr lang="en-US" sz="1050" b="1">
              <a:latin typeface="Arial" panose="020B0604020202020204" pitchFamily="34" charset="0"/>
              <a:cs typeface="Arial" panose="020B0604020202020204" pitchFamily="34" charset="0"/>
            </a:endParaRPr>
          </a:p>
          <a:p>
            <a:pPr marL="0" indent="0">
              <a:buNone/>
            </a:pPr>
            <a:r>
              <a:rPr lang="en-US" sz="1050" b="1" err="1">
                <a:latin typeface="Arial" panose="020B0604020202020204" pitchFamily="34" charset="0"/>
                <a:cs typeface="Arial" panose="020B0604020202020204" pitchFamily="34" charset="0"/>
              </a:rPr>
              <a:t>Kelderman</a:t>
            </a:r>
            <a:r>
              <a:rPr lang="en-US" sz="1050" b="1">
                <a:latin typeface="Arial" panose="020B0604020202020204" pitchFamily="34" charset="0"/>
                <a:cs typeface="Arial" panose="020B0604020202020204" pitchFamily="34" charset="0"/>
              </a:rPr>
              <a:t>, Eric. 2017. “Sanctuary Campus.” </a:t>
            </a:r>
            <a:r>
              <a:rPr lang="en-US" sz="1050" b="1" i="1">
                <a:latin typeface="Arial" panose="020B0604020202020204" pitchFamily="34" charset="0"/>
                <a:cs typeface="Arial" panose="020B0604020202020204" pitchFamily="34" charset="0"/>
              </a:rPr>
              <a:t>The Chronicle of Higher Education</a:t>
            </a:r>
            <a:r>
              <a:rPr lang="en-US" sz="1050" b="1">
                <a:latin typeface="Arial" panose="020B0604020202020204" pitchFamily="34" charset="0"/>
                <a:cs typeface="Arial" panose="020B0604020202020204" pitchFamily="34" charset="0"/>
              </a:rPr>
              <a:t>, February 26, </a:t>
            </a:r>
            <a:r>
              <a:rPr lang="en-US" sz="1050" b="1">
                <a:latin typeface="Arial" panose="020B0604020202020204" pitchFamily="34" charset="0"/>
                <a:cs typeface="Arial" panose="020B0604020202020204" pitchFamily="34" charset="0"/>
                <a:hlinkClick r:id="rId5"/>
              </a:rPr>
              <a:t>http://www.chronicle.com/article/Sanctuary-Campus/239289?cid=cp95</a:t>
            </a:r>
            <a:r>
              <a:rPr lang="en-US" sz="1050" b="1">
                <a:latin typeface="Arial" panose="020B0604020202020204" pitchFamily="34" charset="0"/>
                <a:cs typeface="Arial" panose="020B0604020202020204" pitchFamily="34" charset="0"/>
              </a:rPr>
              <a:t>.</a:t>
            </a:r>
          </a:p>
          <a:p>
            <a:pPr marL="0" indent="0">
              <a:buNone/>
            </a:pPr>
            <a:endParaRPr lang="en-US" sz="1050" b="1">
              <a:latin typeface="Arial" panose="020B0604020202020204" pitchFamily="34" charset="0"/>
              <a:cs typeface="Arial" panose="020B0604020202020204" pitchFamily="34" charset="0"/>
            </a:endParaRPr>
          </a:p>
          <a:p>
            <a:pPr marL="0" indent="0">
              <a:buNone/>
            </a:pPr>
            <a:r>
              <a:rPr lang="en-US" sz="1050" b="1">
                <a:latin typeface="Arial" panose="020B0604020202020204" pitchFamily="34" charset="0"/>
                <a:cs typeface="Arial" panose="020B0604020202020204" pitchFamily="34" charset="0"/>
              </a:rPr>
              <a:t>Lombard, Emmett. 2012. "The Role of the Academic Library in College Choice." </a:t>
            </a:r>
            <a:r>
              <a:rPr lang="en-US" sz="1050" b="1" i="1">
                <a:latin typeface="Arial" panose="020B0604020202020204" pitchFamily="34" charset="0"/>
                <a:cs typeface="Arial" panose="020B0604020202020204" pitchFamily="34" charset="0"/>
              </a:rPr>
              <a:t>Journal of Academic Librarianship</a:t>
            </a:r>
            <a:r>
              <a:rPr lang="en-US" sz="1050" b="1">
                <a:latin typeface="Arial" panose="020B0604020202020204" pitchFamily="34" charset="0"/>
                <a:cs typeface="Arial" panose="020B0604020202020204" pitchFamily="34" charset="0"/>
              </a:rPr>
              <a:t> 38, no. 4: 237–241.</a:t>
            </a:r>
          </a:p>
        </p:txBody>
      </p:sp>
    </p:spTree>
    <p:extLst>
      <p:ext uri="{BB962C8B-B14F-4D97-AF65-F5344CB8AC3E}">
        <p14:creationId xmlns:p14="http://schemas.microsoft.com/office/powerpoint/2010/main" val="1200646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atin typeface="Arial" panose="020B0604020202020204" pitchFamily="34" charset="0"/>
                <a:cs typeface="Arial" panose="020B0604020202020204" pitchFamily="34" charset="0"/>
              </a:rPr>
              <a:t>References</a:t>
            </a:r>
          </a:p>
        </p:txBody>
      </p:sp>
      <p:sp>
        <p:nvSpPr>
          <p:cNvPr id="3" name="Text Placeholder 2"/>
          <p:cNvSpPr>
            <a:spLocks noGrp="1"/>
          </p:cNvSpPr>
          <p:nvPr>
            <p:ph type="body" sz="quarter" idx="14"/>
          </p:nvPr>
        </p:nvSpPr>
        <p:spPr/>
        <p:txBody>
          <a:bodyPr vert="horz" anchor="t"/>
          <a:lstStyle/>
          <a:p>
            <a:pPr marL="0" indent="0">
              <a:buNone/>
            </a:pPr>
            <a:r>
              <a:rPr lang="en-US" sz="1050" b="1">
                <a:latin typeface="Arial" panose="020B0604020202020204" pitchFamily="34" charset="0"/>
                <a:cs typeface="Arial" panose="020B0604020202020204" pitchFamily="34" charset="0"/>
              </a:rPr>
              <a:t>Mangan, Katherine. 2017. “Cultural Divide.” </a:t>
            </a:r>
            <a:r>
              <a:rPr lang="en-US" sz="1050" b="1" i="1">
                <a:latin typeface="Arial" panose="020B0604020202020204" pitchFamily="34" charset="0"/>
                <a:cs typeface="Arial" panose="020B0604020202020204" pitchFamily="34" charset="0"/>
              </a:rPr>
              <a:t>The Chronicle of Higher Education</a:t>
            </a:r>
            <a:r>
              <a:rPr lang="en-US" sz="1050" b="1">
                <a:latin typeface="Arial" panose="020B0604020202020204" pitchFamily="34" charset="0"/>
                <a:cs typeface="Arial" panose="020B0604020202020204" pitchFamily="34" charset="0"/>
              </a:rPr>
              <a:t>, February 26, </a:t>
            </a:r>
            <a:r>
              <a:rPr lang="en-US" sz="1050" b="1">
                <a:latin typeface="Arial" panose="020B0604020202020204" pitchFamily="34" charset="0"/>
                <a:cs typeface="Arial" panose="020B0604020202020204" pitchFamily="34" charset="0"/>
                <a:hlinkClick r:id="rId3"/>
              </a:rPr>
              <a:t>http://www.chronicle.com/article/Cultural-Divide/239276?cid=cp95</a:t>
            </a:r>
            <a:r>
              <a:rPr lang="en-US" sz="1050" b="1">
                <a:latin typeface="Arial" panose="020B0604020202020204" pitchFamily="34" charset="0"/>
                <a:cs typeface="Arial" panose="020B0604020202020204" pitchFamily="34" charset="0"/>
              </a:rPr>
              <a:t>.</a:t>
            </a:r>
            <a:r>
              <a:rPr lang="en-US" sz="1050">
                <a:latin typeface="Arial" panose="020B0604020202020204" pitchFamily="34" charset="0"/>
                <a:cs typeface="Arial" panose="020B0604020202020204" pitchFamily="34" charset="0"/>
              </a:rPr>
              <a:t> </a:t>
            </a:r>
            <a:endParaRPr lang="en-US" sz="1050" b="1">
              <a:latin typeface="Arial" panose="020B0604020202020204" pitchFamily="34" charset="0"/>
              <a:cs typeface="Arial" panose="020B0604020202020204" pitchFamily="34" charset="0"/>
            </a:endParaRPr>
          </a:p>
          <a:p>
            <a:pPr marL="0" indent="0">
              <a:buNone/>
            </a:pPr>
            <a:endParaRPr lang="en-US" sz="1050">
              <a:latin typeface="Arial" panose="020B0604020202020204" pitchFamily="34" charset="0"/>
              <a:cs typeface="Arial" panose="020B0604020202020204" pitchFamily="34" charset="0"/>
            </a:endParaRPr>
          </a:p>
          <a:p>
            <a:pPr marL="0" indent="0">
              <a:buNone/>
            </a:pPr>
            <a:r>
              <a:rPr lang="en-US" sz="1050" b="1">
                <a:latin typeface="Arial" panose="020B0604020202020204" pitchFamily="34" charset="0"/>
                <a:cs typeface="Arial" panose="020B0604020202020204" pitchFamily="34" charset="0"/>
              </a:rPr>
              <a:t>Morgan, John. 2017. "Campus Culture Wars </a:t>
            </a:r>
            <a:r>
              <a:rPr lang="en-US" sz="1050" b="1" err="1">
                <a:latin typeface="Arial" panose="020B0604020202020204" pitchFamily="34" charset="0"/>
                <a:cs typeface="Arial" panose="020B0604020202020204" pitchFamily="34" charset="0"/>
              </a:rPr>
              <a:t>Over‘Anti</a:t>
            </a:r>
            <a:r>
              <a:rPr lang="en-US" sz="1050" b="1">
                <a:latin typeface="Arial" panose="020B0604020202020204" pitchFamily="34" charset="0"/>
                <a:cs typeface="Arial" panose="020B0604020202020204" pitchFamily="34" charset="0"/>
              </a:rPr>
              <a:t>-right </a:t>
            </a:r>
            <a:r>
              <a:rPr lang="en-US" sz="1050" b="1" err="1">
                <a:latin typeface="Arial" panose="020B0604020202020204" pitchFamily="34" charset="0"/>
                <a:cs typeface="Arial" panose="020B0604020202020204" pitchFamily="34" charset="0"/>
              </a:rPr>
              <a:t>Bias’</a:t>
            </a:r>
            <a:r>
              <a:rPr lang="en-US" sz="1050" b="1">
                <a:latin typeface="Arial" panose="020B0604020202020204" pitchFamily="34" charset="0"/>
                <a:cs typeface="Arial" panose="020B0604020202020204" pitchFamily="34" charset="0"/>
              </a:rPr>
              <a:t> Threaten to Spread." </a:t>
            </a:r>
            <a:r>
              <a:rPr lang="en-US" sz="1050" b="1" i="1">
                <a:latin typeface="Arial" panose="020B0604020202020204" pitchFamily="34" charset="0"/>
                <a:cs typeface="Arial" panose="020B0604020202020204" pitchFamily="34" charset="0"/>
              </a:rPr>
              <a:t>Times Higher Education, </a:t>
            </a:r>
            <a:r>
              <a:rPr lang="en-US" sz="1050" b="1">
                <a:latin typeface="Arial" panose="020B0604020202020204" pitchFamily="34" charset="0"/>
                <a:cs typeface="Arial" panose="020B0604020202020204" pitchFamily="34" charset="0"/>
              </a:rPr>
              <a:t>March 2, 2017, </a:t>
            </a:r>
            <a:r>
              <a:rPr lang="en-US" sz="1050" b="1">
                <a:latin typeface="Arial" panose="020B0604020202020204" pitchFamily="34" charset="0"/>
                <a:cs typeface="Arial" panose="020B0604020202020204" pitchFamily="34" charset="0"/>
                <a:hlinkClick r:id="rId4"/>
              </a:rPr>
              <a:t>https://www.timeshighereducation.com/news/campus-culture-wars-over-anti-right-bias-threaten-to-spread</a:t>
            </a:r>
            <a:r>
              <a:rPr lang="en-US" sz="1050" b="1">
                <a:latin typeface="Arial" panose="020B0604020202020204" pitchFamily="34" charset="0"/>
                <a:cs typeface="Arial" panose="020B0604020202020204" pitchFamily="34" charset="0"/>
              </a:rPr>
              <a:t>. </a:t>
            </a:r>
            <a:r>
              <a:rPr lang="en-US" sz="1050">
                <a:latin typeface="Arial" panose="020B0604020202020204" pitchFamily="34" charset="0"/>
                <a:cs typeface="Arial" panose="020B0604020202020204" pitchFamily="34" charset="0"/>
              </a:rPr>
              <a:t> </a:t>
            </a:r>
          </a:p>
          <a:p>
            <a:pPr marL="0" indent="0">
              <a:buNone/>
            </a:pPr>
            <a:endParaRPr lang="en-US" sz="1050">
              <a:latin typeface="Arial" panose="020B0604020202020204" pitchFamily="34" charset="0"/>
              <a:cs typeface="Arial" panose="020B0604020202020204" pitchFamily="34" charset="0"/>
            </a:endParaRPr>
          </a:p>
          <a:p>
            <a:pPr marL="0" indent="0">
              <a:buNone/>
            </a:pPr>
            <a:r>
              <a:rPr lang="en-US" sz="1050" b="1" err="1">
                <a:latin typeface="Arial" panose="020B0604020202020204" pitchFamily="34" charset="0"/>
                <a:cs typeface="Arial" panose="020B0604020202020204" pitchFamily="34" charset="0"/>
              </a:rPr>
              <a:t>Najmabadi</a:t>
            </a:r>
            <a:r>
              <a:rPr lang="en-US" sz="1050" b="1">
                <a:latin typeface="Arial" panose="020B0604020202020204" pitchFamily="34" charset="0"/>
                <a:cs typeface="Arial" panose="020B0604020202020204" pitchFamily="34" charset="0"/>
              </a:rPr>
              <a:t>, Shannon. 2017. “Information Literacy: It’s Become a Priority in an Era of Fake News.” </a:t>
            </a:r>
            <a:r>
              <a:rPr lang="en-US" sz="1050" b="1" i="1">
                <a:latin typeface="Arial" panose="020B0604020202020204" pitchFamily="34" charset="0"/>
                <a:cs typeface="Arial" panose="020B0604020202020204" pitchFamily="34" charset="0"/>
              </a:rPr>
              <a:t>The Chronicle of Higher Education,</a:t>
            </a:r>
            <a:r>
              <a:rPr lang="en-US" sz="1050" b="1">
                <a:latin typeface="Arial" panose="020B0604020202020204" pitchFamily="34" charset="0"/>
                <a:cs typeface="Arial" panose="020B0604020202020204" pitchFamily="34" charset="0"/>
              </a:rPr>
              <a:t> February 26, </a:t>
            </a:r>
            <a:r>
              <a:rPr lang="en-US" sz="1050" b="1">
                <a:latin typeface="Arial" panose="020B0604020202020204" pitchFamily="34" charset="0"/>
                <a:cs typeface="Arial" panose="020B0604020202020204" pitchFamily="34" charset="0"/>
                <a:hlinkClick r:id="rId5"/>
              </a:rPr>
              <a:t>http://www.chronicle.com/article/Information-Literacy/239264?cid=cp95</a:t>
            </a:r>
            <a:r>
              <a:rPr lang="en-US" sz="1050" b="1">
                <a:latin typeface="Arial" panose="020B0604020202020204" pitchFamily="34" charset="0"/>
                <a:cs typeface="Arial" panose="020B0604020202020204" pitchFamily="34" charset="0"/>
              </a:rPr>
              <a:t>.</a:t>
            </a:r>
            <a:r>
              <a:rPr lang="en-US" sz="1050">
                <a:latin typeface="Arial" panose="020B0604020202020204" pitchFamily="34" charset="0"/>
                <a:cs typeface="Arial" panose="020B0604020202020204" pitchFamily="34" charset="0"/>
              </a:rPr>
              <a:t> </a:t>
            </a:r>
          </a:p>
          <a:p>
            <a:pPr marL="0" indent="0">
              <a:buNone/>
            </a:pPr>
            <a:endParaRPr lang="en-US" sz="1050" b="1">
              <a:latin typeface="Arial" panose="020B0604020202020204" pitchFamily="34" charset="0"/>
              <a:cs typeface="Arial" panose="020B0604020202020204" pitchFamily="34" charset="0"/>
            </a:endParaRPr>
          </a:p>
          <a:p>
            <a:pPr marL="0" indent="0">
              <a:buNone/>
            </a:pPr>
            <a:r>
              <a:rPr lang="en-US" sz="1050" b="1">
                <a:latin typeface="Arial" panose="020B0604020202020204" pitchFamily="34" charset="0"/>
                <a:cs typeface="Arial" panose="020B0604020202020204" pitchFamily="34" charset="0"/>
              </a:rPr>
              <a:t>Rosen, Steve. 2016. "What Trump’s Election Means for the Cost of Higher Education." </a:t>
            </a:r>
            <a:r>
              <a:rPr lang="en-US" sz="1050" b="1" i="1">
                <a:latin typeface="Arial" panose="020B0604020202020204" pitchFamily="34" charset="0"/>
                <a:cs typeface="Arial" panose="020B0604020202020204" pitchFamily="34" charset="0"/>
              </a:rPr>
              <a:t>Chicago Tribune</a:t>
            </a:r>
            <a:r>
              <a:rPr lang="en-US" sz="1050" b="1">
                <a:latin typeface="Arial" panose="020B0604020202020204" pitchFamily="34" charset="0"/>
                <a:cs typeface="Arial" panose="020B0604020202020204" pitchFamily="34" charset="0"/>
              </a:rPr>
              <a:t>. </a:t>
            </a:r>
            <a:r>
              <a:rPr lang="en-US" sz="1050" b="1">
                <a:latin typeface="Arial" panose="020B0604020202020204" pitchFamily="34" charset="0"/>
                <a:cs typeface="Arial" panose="020B0604020202020204" pitchFamily="34" charset="0"/>
                <a:hlinkClick r:id="rId6"/>
              </a:rPr>
              <a:t>http://www.chicagotribune.com/business/yourmoney/sns-201611210000--tms--kidmoneyctnsr-a20161121-20161121-story.html</a:t>
            </a:r>
            <a:r>
              <a:rPr lang="en-US" sz="1050" b="1">
                <a:latin typeface="Arial" panose="020B0604020202020204" pitchFamily="34" charset="0"/>
                <a:cs typeface="Arial" panose="020B0604020202020204" pitchFamily="34" charset="0"/>
              </a:rPr>
              <a:t>. </a:t>
            </a:r>
          </a:p>
          <a:p>
            <a:pPr marL="0" indent="0">
              <a:buNone/>
            </a:pPr>
            <a:endParaRPr lang="en-US" sz="1050" b="1">
              <a:latin typeface="Arial" panose="020B0604020202020204" pitchFamily="34" charset="0"/>
              <a:cs typeface="Arial" panose="020B0604020202020204" pitchFamily="34" charset="0"/>
            </a:endParaRPr>
          </a:p>
          <a:p>
            <a:pPr marL="0" indent="0">
              <a:buNone/>
            </a:pPr>
            <a:r>
              <a:rPr lang="en-US" sz="1050" b="1">
                <a:latin typeface="Arial" panose="020B0604020202020204" pitchFamily="34" charset="0"/>
                <a:cs typeface="Arial" panose="020B0604020202020204" pitchFamily="34" charset="0"/>
              </a:rPr>
              <a:t>Wilson, Robin. 2017. “Harassment Vigilance.” </a:t>
            </a:r>
            <a:r>
              <a:rPr lang="en-US" sz="1050" b="1" i="1">
                <a:latin typeface="Arial" panose="020B0604020202020204" pitchFamily="34" charset="0"/>
                <a:cs typeface="Arial" panose="020B0604020202020204" pitchFamily="34" charset="0"/>
              </a:rPr>
              <a:t>The Chronicle of Higher Education</a:t>
            </a:r>
            <a:r>
              <a:rPr lang="en-US" sz="1050" b="1">
                <a:latin typeface="Arial" panose="020B0604020202020204" pitchFamily="34" charset="0"/>
                <a:cs typeface="Arial" panose="020B0604020202020204" pitchFamily="34" charset="0"/>
              </a:rPr>
              <a:t>, February 26, </a:t>
            </a:r>
            <a:r>
              <a:rPr lang="en-US" sz="1050" b="1">
                <a:latin typeface="Arial" panose="020B0604020202020204" pitchFamily="34" charset="0"/>
                <a:cs typeface="Arial" panose="020B0604020202020204" pitchFamily="34" charset="0"/>
                <a:hlinkClick r:id="rId7"/>
              </a:rPr>
              <a:t>http://www.chronicle.com/article/Harassment-Vigilance/239278?cid=cp95</a:t>
            </a:r>
            <a:r>
              <a:rPr lang="en-US" sz="1050" b="1">
                <a:latin typeface="Arial" panose="020B0604020202020204" pitchFamily="34" charset="0"/>
                <a:cs typeface="Arial" panose="020B0604020202020204" pitchFamily="34" charset="0"/>
              </a:rPr>
              <a:t>.</a:t>
            </a:r>
          </a:p>
          <a:p>
            <a:pPr marL="0" indent="0">
              <a:buNone/>
            </a:pPr>
            <a:endParaRPr lang="en-US" sz="1050" b="1">
              <a:latin typeface="Arial" panose="020B0604020202020204" pitchFamily="34" charset="0"/>
              <a:cs typeface="Arial" panose="020B0604020202020204" pitchFamily="34" charset="0"/>
            </a:endParaRPr>
          </a:p>
          <a:p>
            <a:pPr marL="0" indent="0">
              <a:buNone/>
            </a:pPr>
            <a:r>
              <a:rPr lang="en-US" sz="1050" b="1">
                <a:latin typeface="Arial" panose="020B0604020202020204" pitchFamily="34" charset="0"/>
                <a:cs typeface="Arial" panose="020B0604020202020204" pitchFamily="34" charset="0"/>
              </a:rPr>
              <a:t>Wolfe, Kate S. “Emerging Information Literacy and Research-Method Competencies in Urban Community College Psychology Students.” </a:t>
            </a:r>
            <a:r>
              <a:rPr lang="en-US" sz="1050" b="1" i="1">
                <a:latin typeface="Arial" panose="020B0604020202020204" pitchFamily="34" charset="0"/>
                <a:cs typeface="Arial" panose="020B0604020202020204" pitchFamily="34" charset="0"/>
              </a:rPr>
              <a:t>The Community College Enterprise</a:t>
            </a:r>
            <a:r>
              <a:rPr lang="en-US" sz="1050" b="1">
                <a:latin typeface="Arial" panose="020B0604020202020204" pitchFamily="34" charset="0"/>
                <a:cs typeface="Arial" panose="020B0604020202020204" pitchFamily="34" charset="0"/>
              </a:rPr>
              <a:t> 21, no. 2 (2015): 93–99.</a:t>
            </a:r>
          </a:p>
          <a:p>
            <a:pPr marL="0" indent="0">
              <a:buNone/>
            </a:pPr>
            <a:endParaRPr lang="en-US" sz="1050" b="1">
              <a:latin typeface="Arial" panose="020B0604020202020204" pitchFamily="34" charset="0"/>
              <a:cs typeface="Arial" panose="020B0604020202020204" pitchFamily="34" charset="0"/>
            </a:endParaRPr>
          </a:p>
          <a:p>
            <a:pPr marL="0" indent="0">
              <a:buNone/>
            </a:pPr>
            <a:endParaRPr lang="en-US" sz="1050">
              <a:solidFill>
                <a:srgbClr val="444444"/>
              </a:solidFill>
              <a:latin typeface="Arial" panose="020B0604020202020204" pitchFamily="34" charset="0"/>
              <a:cs typeface="Arial" panose="020B0604020202020204" pitchFamily="34" charset="0"/>
            </a:endParaRPr>
          </a:p>
          <a:p>
            <a:pPr marL="0" indent="0">
              <a:buNone/>
            </a:pPr>
            <a:endParaRPr lang="en-US" sz="1050" b="1">
              <a:latin typeface="Arial" panose="020B0604020202020204" pitchFamily="34" charset="0"/>
              <a:cs typeface="Arial" panose="020B0604020202020204" pitchFamily="34" charset="0"/>
            </a:endParaRPr>
          </a:p>
          <a:p>
            <a:pPr marL="0" indent="0">
              <a:buNone/>
            </a:pPr>
            <a:endParaRPr lang="en-US" sz="1050" b="1">
              <a:latin typeface="Arial" panose="020B0604020202020204" pitchFamily="34" charset="0"/>
              <a:cs typeface="Arial" panose="020B0604020202020204" pitchFamily="34" charset="0"/>
            </a:endParaRPr>
          </a:p>
          <a:p>
            <a:endParaRPr lang="en-US" sz="105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966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423F64-61C6-4EA1-B18A-1EF356C812D4}"/>
              </a:ext>
            </a:extLst>
          </p:cNvPr>
          <p:cNvSpPr>
            <a:spLocks noGrp="1"/>
          </p:cNvSpPr>
          <p:nvPr>
            <p:ph type="body" sz="quarter" idx="13"/>
          </p:nvPr>
        </p:nvSpPr>
        <p:spPr/>
        <p:txBody>
          <a:bodyPr/>
          <a:lstStyle/>
          <a:p>
            <a:r>
              <a:rPr lang="en-US" dirty="0"/>
              <a:t>Image Attribution</a:t>
            </a:r>
          </a:p>
        </p:txBody>
      </p:sp>
      <p:sp>
        <p:nvSpPr>
          <p:cNvPr id="3" name="Text Placeholder 2">
            <a:extLst>
              <a:ext uri="{FF2B5EF4-FFF2-40B4-BE49-F238E27FC236}">
                <a16:creationId xmlns:a16="http://schemas.microsoft.com/office/drawing/2014/main" id="{D094C3B2-B166-424B-A07D-2D6D5C6669BE}"/>
              </a:ext>
            </a:extLst>
          </p:cNvPr>
          <p:cNvSpPr>
            <a:spLocks noGrp="1"/>
          </p:cNvSpPr>
          <p:nvPr>
            <p:ph type="body" sz="quarter" idx="14"/>
          </p:nvPr>
        </p:nvSpPr>
        <p:spPr/>
        <p:txBody>
          <a:bodyPr/>
          <a:lstStyle/>
          <a:p>
            <a:pPr marL="460375" indent="-460375">
              <a:buNone/>
            </a:pPr>
            <a:r>
              <a:rPr lang="en-US" sz="1200" b="1" dirty="0"/>
              <a:t>Slide 8: Image: http://bit.ly/2m8AV9n (https://www.flickr.com/photos/leyeti/5220948222/) by Anthony </a:t>
            </a:r>
            <a:r>
              <a:rPr lang="en-US" sz="1200" b="1" dirty="0" err="1"/>
              <a:t>Jauneaud</a:t>
            </a:r>
            <a:r>
              <a:rPr lang="en-US" sz="1200" b="1" dirty="0"/>
              <a:t> / CC BY-NC 2.0  </a:t>
            </a:r>
          </a:p>
          <a:p>
            <a:pPr marL="460375" indent="-460375">
              <a:buNone/>
            </a:pPr>
            <a:r>
              <a:rPr lang="en-US" sz="1200" b="1" dirty="0"/>
              <a:t>Slide 14: Image: http://bit.ly/2lSj7wz (https://www.flickr.com/photos/jamesclay/3509153661/) by James F Clay / CC BY-NC 2.0   </a:t>
            </a:r>
          </a:p>
          <a:p>
            <a:pPr marL="460375" indent="-460375">
              <a:buNone/>
            </a:pPr>
            <a:r>
              <a:rPr lang="en-US" sz="1200" b="1" dirty="0"/>
              <a:t>Slide 16: Image: http://bit.ly/2mpfvoQ (https://www.flickr.com/photos/30003006@N00/2439637326/) by </a:t>
            </a:r>
            <a:r>
              <a:rPr lang="en-US" sz="1200" b="1" dirty="0" err="1"/>
              <a:t>urbanfeel</a:t>
            </a:r>
            <a:r>
              <a:rPr lang="en-US" sz="1200" b="1" dirty="0"/>
              <a:t> / CC BY-ND 2.0   </a:t>
            </a:r>
          </a:p>
          <a:p>
            <a:pPr marL="460375" indent="-460375">
              <a:buNone/>
            </a:pPr>
            <a:r>
              <a:rPr lang="en-US" sz="1200" b="1" dirty="0"/>
              <a:t>Slide 17: Image: https://www.flickr.com/photos/mxmstryo/3507201141/ by </a:t>
            </a:r>
            <a:r>
              <a:rPr lang="en-US" sz="1200" b="1" dirty="0" err="1"/>
              <a:t>mxmstryo</a:t>
            </a:r>
            <a:r>
              <a:rPr lang="en-US" sz="1200" b="1" dirty="0"/>
              <a:t> / CC BY 2.0  </a:t>
            </a:r>
          </a:p>
          <a:p>
            <a:pPr marL="460375" indent="-460375">
              <a:buNone/>
            </a:pPr>
            <a:r>
              <a:rPr lang="en-US" sz="1200" b="1" dirty="0"/>
              <a:t>Slide 18: Image: http://bit.ly/2l80QhO (https://www.flickr.com/photos/richevenhouse/4880193319/) by Fellowship of the Rich / CC BY-NC-ND 2.0    </a:t>
            </a:r>
          </a:p>
          <a:p>
            <a:pPr marL="460375" indent="-460375">
              <a:buNone/>
            </a:pPr>
            <a:r>
              <a:rPr lang="en-US" sz="1200" b="1" dirty="0"/>
              <a:t>Slide 20: Image: http://bit.ly/2lPFoNi (https://www.flickr.com/photos/vauvau/4284175347/) by Clemens v. </a:t>
            </a:r>
            <a:r>
              <a:rPr lang="en-US" sz="1200" b="1" dirty="0" err="1"/>
              <a:t>Vogelsang</a:t>
            </a:r>
            <a:r>
              <a:rPr lang="en-US" sz="1200" b="1" dirty="0"/>
              <a:t> / CC BY 2.0   </a:t>
            </a:r>
          </a:p>
          <a:p>
            <a:pPr marL="460375" indent="-460375">
              <a:buNone/>
            </a:pPr>
            <a:r>
              <a:rPr lang="en-US" sz="1200" b="1" dirty="0"/>
              <a:t>Slide 21: Image: http://bit.ly/2lPIVLg (https://www.flickr.com/photos/dej611/9983732323/) by Dej611 / CC BY-NC 2.0   </a:t>
            </a:r>
          </a:p>
          <a:p>
            <a:pPr marL="460375" indent="-460375">
              <a:buNone/>
            </a:pPr>
            <a:r>
              <a:rPr lang="en-US" sz="1200" b="1" dirty="0"/>
              <a:t>Slide 23: Image: http://bit.ly/2l8fAwO (https://www.flickr.com/photos/napafloma-pictures/16081970310/) by Patrick BAUDUIN / CC BY-NC-ND 2.0</a:t>
            </a:r>
          </a:p>
          <a:p>
            <a:pPr marL="460375" indent="-460375">
              <a:buNone/>
            </a:pPr>
            <a:r>
              <a:rPr lang="en-US" sz="1200" b="1" dirty="0"/>
              <a:t>Slide 25: Image: http://bit.ly/2lQ0XwV (https://www.flickr.com/photos/dlebech/6803716862/) by David </a:t>
            </a:r>
            <a:r>
              <a:rPr lang="en-US" sz="1200" b="1" dirty="0" err="1"/>
              <a:t>Lebech</a:t>
            </a:r>
            <a:r>
              <a:rPr lang="en-US" sz="1200" b="1" dirty="0"/>
              <a:t> / CC BY-NC 2.0  </a:t>
            </a:r>
          </a:p>
          <a:p>
            <a:endParaRPr lang="en-US" sz="1200" b="1" dirty="0"/>
          </a:p>
        </p:txBody>
      </p:sp>
    </p:spTree>
    <p:extLst>
      <p:ext uri="{BB962C8B-B14F-4D97-AF65-F5344CB8AC3E}">
        <p14:creationId xmlns:p14="http://schemas.microsoft.com/office/powerpoint/2010/main" val="407503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FEEBD8-7327-4AE1-A5AB-EE73E8F03389}"/>
              </a:ext>
            </a:extLst>
          </p:cNvPr>
          <p:cNvSpPr>
            <a:spLocks noGrp="1"/>
          </p:cNvSpPr>
          <p:nvPr>
            <p:ph type="body" sz="quarter" idx="13"/>
          </p:nvPr>
        </p:nvSpPr>
        <p:spPr/>
        <p:txBody>
          <a:bodyPr/>
          <a:lstStyle/>
          <a:p>
            <a:r>
              <a:rPr lang="en-US" dirty="0"/>
              <a:t>Image Attribution</a:t>
            </a:r>
          </a:p>
        </p:txBody>
      </p:sp>
      <p:sp>
        <p:nvSpPr>
          <p:cNvPr id="3" name="Text Placeholder 2">
            <a:extLst>
              <a:ext uri="{FF2B5EF4-FFF2-40B4-BE49-F238E27FC236}">
                <a16:creationId xmlns:a16="http://schemas.microsoft.com/office/drawing/2014/main" id="{9D43B6BE-21BB-46DB-B044-A891816103C9}"/>
              </a:ext>
            </a:extLst>
          </p:cNvPr>
          <p:cNvSpPr>
            <a:spLocks noGrp="1"/>
          </p:cNvSpPr>
          <p:nvPr>
            <p:ph type="body" sz="quarter" idx="14"/>
          </p:nvPr>
        </p:nvSpPr>
        <p:spPr/>
        <p:txBody>
          <a:bodyPr/>
          <a:lstStyle/>
          <a:p>
            <a:pPr marL="460375" indent="-460375">
              <a:buNone/>
            </a:pPr>
            <a:r>
              <a:rPr lang="en-US" sz="1200" b="1" dirty="0"/>
              <a:t>Slide 26: Image: http://bit.ly/2m9i39Y (https://www.flickr.com/photos/stnorbertcollege/11839410166/) by </a:t>
            </a:r>
            <a:r>
              <a:rPr lang="en-US" sz="1200" b="1" dirty="0" err="1"/>
              <a:t>stnorbert</a:t>
            </a:r>
            <a:r>
              <a:rPr lang="en-US" sz="1200" b="1" dirty="0"/>
              <a:t> / CC BY-NC-ND 2.0  </a:t>
            </a:r>
          </a:p>
          <a:p>
            <a:pPr marL="460375" indent="-460375">
              <a:buNone/>
            </a:pPr>
            <a:r>
              <a:rPr lang="en-US" sz="1200" b="1" dirty="0"/>
              <a:t>Slide 27: Image: http://bit.ly/2m3H2uS (https://www.flickr.com/photos/rolexpv/9752688231/) by Raul Pacheco-Vega / CC BY-NC-ND 2.0   </a:t>
            </a:r>
          </a:p>
          <a:p>
            <a:pPr marL="460375" indent="-460375">
              <a:buNone/>
            </a:pPr>
            <a:r>
              <a:rPr lang="en-US" sz="1200" b="1" dirty="0"/>
              <a:t>Slide 28: Image: http://bit.ly/2mHdL6q (https://www.flickr.com/photos/pong/2404940312/) by Rob </a:t>
            </a:r>
            <a:r>
              <a:rPr lang="en-US" sz="1200" b="1" dirty="0" err="1"/>
              <a:t>Pongsajapan</a:t>
            </a:r>
            <a:r>
              <a:rPr lang="en-US" sz="1200" b="1" dirty="0"/>
              <a:t> / CC BY 2.0   </a:t>
            </a:r>
          </a:p>
          <a:p>
            <a:pPr marL="460375" indent="-460375">
              <a:buNone/>
            </a:pPr>
            <a:r>
              <a:rPr lang="en-US" sz="1200" b="1" dirty="0"/>
              <a:t>Slide 29: Image: https://www.flickr.com/photos/kimmanleyort/2130314519/ by Kim Manley Ort / CC BY-NC-ND 2.0   </a:t>
            </a:r>
          </a:p>
          <a:p>
            <a:pPr marL="460375" indent="-460375">
              <a:buNone/>
            </a:pPr>
            <a:r>
              <a:rPr lang="en-US" sz="1200" b="1" dirty="0"/>
              <a:t>Slide 30: Image: https://www.flickr.com/photos/ubarchives/4663516752/ by </a:t>
            </a:r>
            <a:r>
              <a:rPr lang="en-US" sz="1200" b="1" dirty="0" err="1"/>
              <a:t>ubarchives</a:t>
            </a:r>
            <a:r>
              <a:rPr lang="en-US" sz="1200" b="1" dirty="0"/>
              <a:t> / CC BY-NC-ND 2.0   </a:t>
            </a:r>
          </a:p>
          <a:p>
            <a:pPr marL="460375" indent="-460375">
              <a:buNone/>
            </a:pPr>
            <a:r>
              <a:rPr lang="en-US" sz="1200" b="1" dirty="0"/>
              <a:t>Slide 31: Image: https://www.flickr.com/photos/pagedooley/3887095398/ by Kevin Dooley / CC BY 2.0   </a:t>
            </a:r>
          </a:p>
          <a:p>
            <a:pPr marL="460375" indent="-460375">
              <a:buNone/>
            </a:pPr>
            <a:r>
              <a:rPr lang="en-US" sz="1200" b="1" dirty="0"/>
              <a:t>Slide 32: Image: https://www.flickr.com/photos/edublogger/5119742141/ by Ewan McIntosh / CC BY-NC 2.0   </a:t>
            </a:r>
          </a:p>
          <a:p>
            <a:pPr marL="460375" indent="-460375">
              <a:buNone/>
            </a:pPr>
            <a:r>
              <a:rPr lang="en-US" sz="1200" b="1" dirty="0"/>
              <a:t>Slide 33: Image: https://www.flickr.com/photos/kimberlykv/4495272217/ by Kimberly </a:t>
            </a:r>
            <a:r>
              <a:rPr lang="en-US" sz="1200" b="1" dirty="0" err="1"/>
              <a:t>Vardeman</a:t>
            </a:r>
            <a:r>
              <a:rPr lang="en-US" sz="1200" b="1" dirty="0"/>
              <a:t> / CC BY 2.0   </a:t>
            </a:r>
          </a:p>
          <a:p>
            <a:pPr marL="460375" indent="-460375">
              <a:buNone/>
            </a:pPr>
            <a:r>
              <a:rPr lang="en-US" sz="1200" b="1" dirty="0"/>
              <a:t>Slide 35: Image: https://www.flickr.com/photos/goodimages/1448139556/ by Gianni / CC BY-NC-ND 2.0   </a:t>
            </a:r>
          </a:p>
          <a:p>
            <a:pPr marL="460375" indent="-460375">
              <a:buNone/>
            </a:pPr>
            <a:r>
              <a:rPr lang="en-US" sz="1200" b="1" dirty="0"/>
              <a:t>Slide 36: Image: https://www.flickr.com/photos/skinnylawyer/6337956175/ by </a:t>
            </a:r>
            <a:r>
              <a:rPr lang="en-US" sz="1200" b="1" dirty="0" err="1"/>
              <a:t>InSapphoWeTrust</a:t>
            </a:r>
            <a:r>
              <a:rPr lang="en-US" sz="1200" b="1" dirty="0"/>
              <a:t> / CC BY-SA 2.0    </a:t>
            </a:r>
          </a:p>
          <a:p>
            <a:pPr marL="460375" indent="-460375">
              <a:buNone/>
            </a:pPr>
            <a:r>
              <a:rPr lang="en-US" sz="1200" b="1" dirty="0"/>
              <a:t>Slide 37: Image: https://www.flickr.com/photos/wsl-libdev/20313732103/ by Washington State Library / CC BY-NC 2.0 </a:t>
            </a:r>
          </a:p>
        </p:txBody>
      </p:sp>
    </p:spTree>
    <p:extLst>
      <p:ext uri="{BB962C8B-B14F-4D97-AF65-F5344CB8AC3E}">
        <p14:creationId xmlns:p14="http://schemas.microsoft.com/office/powerpoint/2010/main" val="373190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6194F9-8A95-49A9-A0D9-BB44B5648123}"/>
              </a:ext>
            </a:extLst>
          </p:cNvPr>
          <p:cNvSpPr>
            <a:spLocks noGrp="1"/>
          </p:cNvSpPr>
          <p:nvPr>
            <p:ph type="body" sz="quarter" idx="13"/>
          </p:nvPr>
        </p:nvSpPr>
        <p:spPr/>
        <p:txBody>
          <a:bodyPr/>
          <a:lstStyle/>
          <a:p>
            <a:r>
              <a:rPr lang="en-US" dirty="0"/>
              <a:t>Image Attribution</a:t>
            </a:r>
          </a:p>
        </p:txBody>
      </p:sp>
      <p:sp>
        <p:nvSpPr>
          <p:cNvPr id="3" name="Text Placeholder 2">
            <a:extLst>
              <a:ext uri="{FF2B5EF4-FFF2-40B4-BE49-F238E27FC236}">
                <a16:creationId xmlns:a16="http://schemas.microsoft.com/office/drawing/2014/main" id="{6E60BA29-6B6B-4D08-80B3-8F63D9470FB7}"/>
              </a:ext>
            </a:extLst>
          </p:cNvPr>
          <p:cNvSpPr>
            <a:spLocks noGrp="1"/>
          </p:cNvSpPr>
          <p:nvPr>
            <p:ph type="body" sz="quarter" idx="14"/>
          </p:nvPr>
        </p:nvSpPr>
        <p:spPr/>
        <p:txBody>
          <a:bodyPr/>
          <a:lstStyle/>
          <a:p>
            <a:pPr marL="460375" indent="-460375">
              <a:buNone/>
            </a:pPr>
            <a:r>
              <a:rPr lang="en-US" sz="1200" b="1" dirty="0"/>
              <a:t>Slide 39: Image: https://www.flickr.com/photos/parksdh/11340519505/ by Daniel Parks / CC BY-NC 2.0   </a:t>
            </a:r>
          </a:p>
          <a:p>
            <a:pPr marL="460375" indent="-460375">
              <a:buNone/>
            </a:pPr>
            <a:r>
              <a:rPr lang="en-US" sz="1200" b="1" dirty="0"/>
              <a:t>Slide 40: Image: https://www.flickr.com/photos/cogdog/2555280926/ by Alan Levine / CC0 1.0 Universal (CC0 1.0)  </a:t>
            </a:r>
          </a:p>
          <a:p>
            <a:pPr marL="460375" indent="-460375">
              <a:buNone/>
            </a:pPr>
            <a:r>
              <a:rPr lang="en-US" sz="1200" b="1" dirty="0"/>
              <a:t>Slide 42: Image: http://bit.ly/2msQ06a (https://www.flickr.com/photos/governordayton/5572098001/) by Governor Mark Dayton / CC BY 2.0   </a:t>
            </a:r>
          </a:p>
          <a:p>
            <a:pPr marL="460375" indent="-460375">
              <a:buNone/>
            </a:pPr>
            <a:r>
              <a:rPr lang="en-US" sz="1200" b="1" dirty="0"/>
              <a:t>Slide 46: Image: https://www.flickr.com/photos/13523064@N03/7807957322/ by </a:t>
            </a:r>
            <a:r>
              <a:rPr lang="en-US" sz="1200" b="1" dirty="0" err="1"/>
              <a:t>llee_wu</a:t>
            </a:r>
            <a:r>
              <a:rPr lang="en-US" sz="1200" b="1" dirty="0"/>
              <a:t> / CC BY-ND 2.0  </a:t>
            </a:r>
          </a:p>
          <a:p>
            <a:pPr marL="460375" indent="-460375">
              <a:buNone/>
            </a:pPr>
            <a:r>
              <a:rPr lang="en-US" sz="1200" b="1" dirty="0"/>
              <a:t>Slide 47: Image: https://www.flickr.com/photos/minow/624854612/ by cranberries / CC BY-NC-ND 2.0   </a:t>
            </a:r>
          </a:p>
          <a:p>
            <a:pPr marL="460375" indent="-460375">
              <a:buNone/>
            </a:pPr>
            <a:r>
              <a:rPr lang="en-US" sz="1200" b="1" dirty="0"/>
              <a:t>Slide 49: Image: https://www.flickr.com/photos/courtneymcgough/9211901056/ by Courtney McGough / CC BY-NC-ND 2.0   </a:t>
            </a:r>
          </a:p>
          <a:p>
            <a:pPr marL="460375" indent="-460375">
              <a:buNone/>
            </a:pPr>
            <a:r>
              <a:rPr lang="en-US" sz="1200" b="1" dirty="0"/>
              <a:t>Slide 50: Image: https://www.flickr.com/photos/epicfireworks/8058678846/ by Epic Fireworks / CC BY 2.0 </a:t>
            </a:r>
          </a:p>
          <a:p>
            <a:pPr marL="460375" indent="-460375">
              <a:buNone/>
            </a:pPr>
            <a:r>
              <a:rPr lang="en-US" sz="1200" b="1" dirty="0"/>
              <a:t>Slide 51: Image: https://www.flickr.com/photos/noarau/5540659743/ by Thomas </a:t>
            </a:r>
            <a:r>
              <a:rPr lang="en-US" sz="1200" b="1" dirty="0" err="1"/>
              <a:t>Rusling</a:t>
            </a:r>
            <a:r>
              <a:rPr lang="en-US" sz="1200" b="1" dirty="0"/>
              <a:t> / CC BY-NC-ND 2.0  </a:t>
            </a:r>
          </a:p>
          <a:p>
            <a:pPr marL="460375" indent="-460375">
              <a:buNone/>
            </a:pPr>
            <a:endParaRPr lang="en-US" sz="1200" b="1" dirty="0"/>
          </a:p>
        </p:txBody>
      </p:sp>
    </p:spTree>
    <p:extLst>
      <p:ext uri="{BB962C8B-B14F-4D97-AF65-F5344CB8AC3E}">
        <p14:creationId xmlns:p14="http://schemas.microsoft.com/office/powerpoint/2010/main" val="36379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174038" cy="3363998"/>
          </a:xfrm>
        </p:spPr>
        <p:txBody>
          <a:bodyPr/>
          <a:lstStyle/>
          <a:p>
            <a:pPr algn="ctr" fontAlgn="base"/>
            <a:r>
              <a:rPr lang="en-US" sz="3200" b="0" dirty="0"/>
              <a:t>How far have we come and what do we do next?</a:t>
            </a:r>
          </a:p>
          <a:p>
            <a:pPr algn="ctr" fontAlgn="base"/>
            <a:r>
              <a:rPr lang="en-US" sz="3200" b="0" dirty="0"/>
              <a:t>An agenda for action-based research on student learning and success</a:t>
            </a:r>
          </a:p>
          <a:p>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5073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a:latin typeface="Arial" panose="020B0604020202020204" pitchFamily="34" charset="0"/>
                <a:cs typeface="Arial" panose="020B0604020202020204" pitchFamily="34" charset="0"/>
              </a:rPr>
              <a:t>Data Collection</a:t>
            </a:r>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009863211"/>
              </p:ext>
            </p:extLst>
          </p:nvPr>
        </p:nvGraphicFramePr>
        <p:xfrm>
          <a:off x="3618020" y="981075"/>
          <a:ext cx="6172200" cy="331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57200" y="1137920"/>
            <a:ext cx="4185920" cy="2215991"/>
          </a:xfrm>
          <a:prstGeom prst="rect">
            <a:avLst/>
          </a:prstGeom>
          <a:noFill/>
        </p:spPr>
        <p:txBody>
          <a:bodyPr wrap="square" rtlCol="0">
            <a:spAutoFit/>
          </a:bodyPr>
          <a:lstStyle/>
          <a:p>
            <a:pPr marL="285750" indent="-285750">
              <a:buFont typeface="Arial" charset="0"/>
              <a:buChar char="•"/>
            </a:pPr>
            <a:r>
              <a:rPr lang="en-US" sz="2400"/>
              <a:t>Three data sources</a:t>
            </a:r>
          </a:p>
          <a:p>
            <a:pPr marL="285750" indent="-285750">
              <a:buFont typeface="Arial" charset="0"/>
              <a:buChar char="•"/>
            </a:pPr>
            <a:r>
              <a:rPr lang="en-US" sz="2400"/>
              <a:t>Iterative process</a:t>
            </a:r>
          </a:p>
          <a:p>
            <a:pPr marL="742950" lvl="1" indent="-285750">
              <a:buFont typeface="Arial" charset="0"/>
              <a:buChar char="•"/>
            </a:pPr>
            <a:r>
              <a:rPr lang="en-US" sz="2400"/>
              <a:t>Advisory group</a:t>
            </a:r>
          </a:p>
          <a:p>
            <a:pPr marL="742950" lvl="1" indent="-285750">
              <a:buFont typeface="Arial" charset="0"/>
              <a:buChar char="•"/>
            </a:pPr>
            <a:r>
              <a:rPr lang="en-US" sz="2400"/>
              <a:t>Literature review</a:t>
            </a:r>
          </a:p>
          <a:p>
            <a:pPr marL="742950" lvl="1" indent="-285750">
              <a:buFont typeface="Arial" charset="0"/>
              <a:buChar char="•"/>
            </a:pPr>
            <a:r>
              <a:rPr lang="en-US" sz="2400"/>
              <a:t>Provost interviews</a:t>
            </a:r>
          </a:p>
          <a:p>
            <a:endParaRPr lang="en-US"/>
          </a:p>
        </p:txBody>
      </p:sp>
    </p:spTree>
    <p:extLst>
      <p:ext uri="{BB962C8B-B14F-4D97-AF65-F5344CB8AC3E}">
        <p14:creationId xmlns:p14="http://schemas.microsoft.com/office/powerpoint/2010/main" val="190508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0"/>
            <a:ext cx="9144000" cy="4686300"/>
          </a:xfrm>
        </p:spPr>
      </p:pic>
      <p:sp>
        <p:nvSpPr>
          <p:cNvPr id="6" name="Text Placeholder 5"/>
          <p:cNvSpPr>
            <a:spLocks noGrp="1"/>
          </p:cNvSpPr>
          <p:nvPr>
            <p:ph type="body" sz="quarter" idx="11"/>
          </p:nvPr>
        </p:nvSpPr>
        <p:spPr>
          <a:xfrm>
            <a:off x="0" y="1624265"/>
            <a:ext cx="6605338" cy="2514598"/>
          </a:xfrm>
        </p:spPr>
        <p:txBody>
          <a:bodyPr/>
          <a:lstStyle/>
          <a:p>
            <a:pPr marL="0" indent="0">
              <a:buNone/>
            </a:pPr>
            <a:r>
              <a:rPr lang="en-US" sz="2400" b="1"/>
              <a:t>Literature Selection:</a:t>
            </a:r>
          </a:p>
          <a:p>
            <a:r>
              <a:rPr lang="en-US" sz="2400" b="1">
                <a:cs typeface="Arial" panose="020B0604020202020204" pitchFamily="34" charset="0"/>
              </a:rPr>
              <a:t>Indexed by LIS &amp;/or higher </a:t>
            </a:r>
            <a:r>
              <a:rPr lang="en-US" sz="2400" b="1" err="1">
                <a:cs typeface="Arial" panose="020B0604020202020204" pitchFamily="34" charset="0"/>
              </a:rPr>
              <a:t>ed</a:t>
            </a:r>
            <a:r>
              <a:rPr lang="en-US" sz="2400" b="1">
                <a:cs typeface="Arial" panose="020B0604020202020204" pitchFamily="34" charset="0"/>
              </a:rPr>
              <a:t> databases </a:t>
            </a:r>
          </a:p>
          <a:p>
            <a:r>
              <a:rPr lang="en-US" sz="2400" b="1">
                <a:cs typeface="Arial" panose="020B0604020202020204" pitchFamily="34" charset="0"/>
              </a:rPr>
              <a:t>2010-2016</a:t>
            </a:r>
          </a:p>
          <a:p>
            <a:r>
              <a:rPr lang="en-US" sz="2400" b="1">
                <a:cs typeface="Arial" panose="020B0604020202020204" pitchFamily="34" charset="0"/>
              </a:rPr>
              <a:t>Themes in 2010 </a:t>
            </a:r>
            <a:r>
              <a:rPr lang="en-US" sz="2400" b="1" i="1">
                <a:cs typeface="Arial" panose="020B0604020202020204" pitchFamily="34" charset="0"/>
              </a:rPr>
              <a:t>VAL Report</a:t>
            </a:r>
            <a:endParaRPr lang="en-US" sz="2400" b="1">
              <a:cs typeface="Arial" panose="020B0604020202020204" pitchFamily="34" charset="0"/>
            </a:endParaRPr>
          </a:p>
          <a:p>
            <a:r>
              <a:rPr lang="en-US" sz="2400" b="1">
                <a:cs typeface="Arial" panose="020B0604020202020204" pitchFamily="34" charset="0"/>
              </a:rPr>
              <a:t>Published in US</a:t>
            </a:r>
            <a:endParaRPr lang="en-US" sz="2400" b="1"/>
          </a:p>
          <a:p>
            <a:pPr marL="0" indent="0">
              <a:buNone/>
            </a:pPr>
            <a:endParaRPr lang="en-US"/>
          </a:p>
        </p:txBody>
      </p:sp>
    </p:spTree>
    <p:extLst>
      <p:ext uri="{BB962C8B-B14F-4D97-AF65-F5344CB8AC3E}">
        <p14:creationId xmlns:p14="http://schemas.microsoft.com/office/powerpoint/2010/main" val="281593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a:latin typeface="Arial" charset="0"/>
                <a:ea typeface="Arial" charset="0"/>
                <a:cs typeface="Arial" charset="0"/>
              </a:rPr>
              <a:t>Coding </a:t>
            </a:r>
            <a:r>
              <a:rPr lang="mr-IN">
                <a:latin typeface="Arial" charset="0"/>
                <a:ea typeface="Arial" charset="0"/>
                <a:cs typeface="Arial" charset="0"/>
              </a:rPr>
              <a:t>–</a:t>
            </a:r>
            <a:r>
              <a:rPr lang="en-US">
                <a:latin typeface="Arial" charset="0"/>
                <a:ea typeface="Arial" charset="0"/>
                <a:cs typeface="Arial" charset="0"/>
              </a:rPr>
              <a:t> Themes</a:t>
            </a:r>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1178760964"/>
              </p:ext>
            </p:extLst>
          </p:nvPr>
        </p:nvGraphicFramePr>
        <p:xfrm>
          <a:off x="487680" y="1229251"/>
          <a:ext cx="8382000" cy="2656949"/>
        </p:xfrm>
        <a:graphic>
          <a:graphicData uri="http://schemas.openxmlformats.org/drawingml/2006/table">
            <a:tbl>
              <a:tblPr firstRow="1" firstCol="1" bandRow="1">
                <a:tableStyleId>{5C22544A-7EE6-4342-B048-85BDC9FD1C3A}</a:tableStyleId>
              </a:tblPr>
              <a:tblGrid>
                <a:gridCol w="2794000">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499050">
                <a:tc>
                  <a:txBody>
                    <a:bodyPr/>
                    <a:lstStyle/>
                    <a:p>
                      <a:pPr marL="0" marR="0" algn="l">
                        <a:spcBef>
                          <a:spcPts val="0"/>
                        </a:spcBef>
                        <a:spcAft>
                          <a:spcPts val="0"/>
                        </a:spcAft>
                      </a:pPr>
                      <a:r>
                        <a:rPr lang="en-US" sz="1400">
                          <a:solidFill>
                            <a:schemeClr val="tx1"/>
                          </a:solidFill>
                          <a:effectLst/>
                          <a:latin typeface="Arial" charset="0"/>
                          <a:ea typeface="Arial" charset="0"/>
                          <a:cs typeface="Arial" charset="0"/>
                        </a:rPr>
                        <a:t>Higher education trend</a:t>
                      </a:r>
                    </a:p>
                  </a:txBody>
                  <a:tcPr marL="38188" marR="38188" marT="0" marB="0">
                    <a:solidFill>
                      <a:schemeClr val="bg1">
                        <a:lumMod val="85000"/>
                      </a:schemeClr>
                    </a:solidFill>
                  </a:tcPr>
                </a:tc>
                <a:tc>
                  <a:txBody>
                    <a:bodyPr/>
                    <a:lstStyle/>
                    <a:p>
                      <a:pPr marL="0" marR="0" algn="l">
                        <a:spcBef>
                          <a:spcPts val="0"/>
                        </a:spcBef>
                        <a:spcAft>
                          <a:spcPts val="0"/>
                        </a:spcAft>
                      </a:pPr>
                      <a:r>
                        <a:rPr lang="en-US" sz="1400">
                          <a:solidFill>
                            <a:schemeClr val="tx1"/>
                          </a:solidFill>
                          <a:effectLst/>
                          <a:latin typeface="Arial" charset="0"/>
                          <a:ea typeface="Arial" charset="0"/>
                          <a:cs typeface="Arial" charset="0"/>
                        </a:rPr>
                        <a:t>Trend defined</a:t>
                      </a:r>
                    </a:p>
                  </a:txBody>
                  <a:tcPr marL="38188" marR="38188" marT="0" marB="0">
                    <a:solidFill>
                      <a:schemeClr val="bg1">
                        <a:lumMod val="85000"/>
                      </a:schemeClr>
                    </a:solidFill>
                  </a:tcPr>
                </a:tc>
                <a:tc>
                  <a:txBody>
                    <a:bodyPr/>
                    <a:lstStyle/>
                    <a:p>
                      <a:pPr marL="0" marR="0" algn="l">
                        <a:spcBef>
                          <a:spcPts val="0"/>
                        </a:spcBef>
                        <a:spcAft>
                          <a:spcPts val="0"/>
                        </a:spcAft>
                      </a:pPr>
                      <a:r>
                        <a:rPr lang="en-US" sz="1400">
                          <a:solidFill>
                            <a:schemeClr val="tx1"/>
                          </a:solidFill>
                          <a:effectLst/>
                          <a:latin typeface="Arial" charset="0"/>
                          <a:ea typeface="Arial" charset="0"/>
                          <a:cs typeface="Arial" charset="0"/>
                        </a:rPr>
                        <a:t>Example of library responses to trend</a:t>
                      </a:r>
                    </a:p>
                  </a:txBody>
                  <a:tcPr marL="38188" marR="38188" marT="0" marB="0">
                    <a:solidFill>
                      <a:schemeClr val="bg1">
                        <a:lumMod val="85000"/>
                      </a:schemeClr>
                    </a:solidFill>
                  </a:tcPr>
                </a:tc>
                <a:extLst>
                  <a:ext uri="{0D108BD9-81ED-4DB2-BD59-A6C34878D82A}">
                    <a16:rowId xmlns:a16="http://schemas.microsoft.com/office/drawing/2014/main" val="10000"/>
                  </a:ext>
                </a:extLst>
              </a:tr>
              <a:tr h="979532">
                <a:tc>
                  <a:txBody>
                    <a:bodyPr/>
                    <a:lstStyle/>
                    <a:p>
                      <a:pPr marL="0" marR="0">
                        <a:spcBef>
                          <a:spcPts val="0"/>
                        </a:spcBef>
                        <a:spcAft>
                          <a:spcPts val="0"/>
                        </a:spcAft>
                      </a:pPr>
                      <a:r>
                        <a:rPr lang="en-US" sz="1400">
                          <a:solidFill>
                            <a:schemeClr val="tx1"/>
                          </a:solidFill>
                          <a:effectLst/>
                          <a:latin typeface="Arial" charset="0"/>
                          <a:ea typeface="Arial" charset="0"/>
                          <a:cs typeface="Arial" charset="0"/>
                        </a:rPr>
                        <a:t>Learning in college (and beyond)</a:t>
                      </a:r>
                    </a:p>
                  </a:txBody>
                  <a:tcPr marL="38188" marR="38188" marT="0" marB="0">
                    <a:solidFill>
                      <a:schemeClr val="accent6">
                        <a:lumMod val="40000"/>
                        <a:lumOff val="60000"/>
                      </a:schemeClr>
                    </a:solidFill>
                  </a:tcPr>
                </a:tc>
                <a:tc>
                  <a:txBody>
                    <a:bodyPr/>
                    <a:lstStyle/>
                    <a:p>
                      <a:pPr marL="0" marR="0">
                        <a:spcBef>
                          <a:spcPts val="0"/>
                        </a:spcBef>
                        <a:spcAft>
                          <a:spcPts val="0"/>
                        </a:spcAft>
                      </a:pPr>
                      <a:r>
                        <a:rPr lang="en-US" sz="1400">
                          <a:effectLst/>
                          <a:latin typeface="Arial" charset="0"/>
                          <a:ea typeface="Arial" charset="0"/>
                          <a:cs typeface="Arial" charset="0"/>
                        </a:rPr>
                        <a:t>Less objective concepts of learning. Usually not tied to a specific graded assignment or graduation.</a:t>
                      </a:r>
                    </a:p>
                  </a:txBody>
                  <a:tcPr marL="38188" marR="38188" marT="0" marB="0">
                    <a:solidFill>
                      <a:schemeClr val="accent6">
                        <a:lumMod val="40000"/>
                        <a:lumOff val="60000"/>
                      </a:schemeClr>
                    </a:solidFill>
                  </a:tcPr>
                </a:tc>
                <a:tc>
                  <a:txBody>
                    <a:bodyPr/>
                    <a:lstStyle/>
                    <a:p>
                      <a:pPr marL="0" marR="0">
                        <a:spcBef>
                          <a:spcPts val="0"/>
                        </a:spcBef>
                        <a:spcAft>
                          <a:spcPts val="0"/>
                        </a:spcAft>
                      </a:pPr>
                      <a:r>
                        <a:rPr lang="en-US" sz="1400">
                          <a:effectLst/>
                          <a:latin typeface="Arial" charset="0"/>
                          <a:ea typeface="Arial" charset="0"/>
                          <a:cs typeface="Arial" charset="0"/>
                        </a:rPr>
                        <a:t>Space: Collaborative working space for students</a:t>
                      </a:r>
                    </a:p>
                    <a:p>
                      <a:pPr marL="0" marR="0">
                        <a:spcBef>
                          <a:spcPts val="0"/>
                        </a:spcBef>
                        <a:spcAft>
                          <a:spcPts val="0"/>
                        </a:spcAft>
                      </a:pPr>
                      <a:r>
                        <a:rPr lang="en-US" sz="1400">
                          <a:effectLst/>
                          <a:latin typeface="Arial" charset="0"/>
                          <a:ea typeface="Arial" charset="0"/>
                          <a:cs typeface="Arial" charset="0"/>
                        </a:rPr>
                        <a:t> </a:t>
                      </a:r>
                    </a:p>
                  </a:txBody>
                  <a:tcPr marL="38188" marR="38188" marT="0" marB="0">
                    <a:solidFill>
                      <a:schemeClr val="accent6">
                        <a:lumMod val="40000"/>
                        <a:lumOff val="60000"/>
                      </a:schemeClr>
                    </a:solidFill>
                  </a:tcPr>
                </a:tc>
                <a:extLst>
                  <a:ext uri="{0D108BD9-81ED-4DB2-BD59-A6C34878D82A}">
                    <a16:rowId xmlns:a16="http://schemas.microsoft.com/office/drawing/2014/main" val="10001"/>
                  </a:ext>
                </a:extLst>
              </a:tr>
              <a:tr h="499472">
                <a:tc>
                  <a:txBody>
                    <a:bodyPr/>
                    <a:lstStyle/>
                    <a:p>
                      <a:pPr marL="0" marR="0">
                        <a:spcBef>
                          <a:spcPts val="0"/>
                        </a:spcBef>
                        <a:spcAft>
                          <a:spcPts val="0"/>
                        </a:spcAft>
                      </a:pPr>
                      <a:r>
                        <a:rPr lang="en-US" sz="1400">
                          <a:solidFill>
                            <a:schemeClr val="tx1"/>
                          </a:solidFill>
                          <a:effectLst/>
                          <a:latin typeface="Arial" charset="0"/>
                          <a:ea typeface="Arial" charset="0"/>
                          <a:cs typeface="Arial" charset="0"/>
                        </a:rPr>
                        <a:t>Research support</a:t>
                      </a:r>
                    </a:p>
                  </a:txBody>
                  <a:tcPr marL="38188" marR="38188" marT="0" marB="0">
                    <a:solidFill>
                      <a:schemeClr val="accent4">
                        <a:lumMod val="20000"/>
                        <a:lumOff val="80000"/>
                      </a:schemeClr>
                    </a:solidFill>
                  </a:tcPr>
                </a:tc>
                <a:tc>
                  <a:txBody>
                    <a:bodyPr/>
                    <a:lstStyle/>
                    <a:p>
                      <a:pPr marL="0" marR="0">
                        <a:spcBef>
                          <a:spcPts val="0"/>
                        </a:spcBef>
                        <a:spcAft>
                          <a:spcPts val="0"/>
                        </a:spcAft>
                      </a:pPr>
                      <a:r>
                        <a:rPr lang="en-US" sz="1400">
                          <a:effectLst/>
                          <a:latin typeface="Arial" charset="0"/>
                          <a:ea typeface="Arial" charset="0"/>
                          <a:cs typeface="Arial" charset="0"/>
                        </a:rPr>
                        <a:t>Outcome tied to research outside of a class.</a:t>
                      </a:r>
                    </a:p>
                  </a:txBody>
                  <a:tcPr marL="38188" marR="38188" marT="0" marB="0">
                    <a:solidFill>
                      <a:schemeClr val="accent4">
                        <a:lumMod val="20000"/>
                        <a:lumOff val="80000"/>
                      </a:schemeClr>
                    </a:solidFill>
                  </a:tcPr>
                </a:tc>
                <a:tc>
                  <a:txBody>
                    <a:bodyPr/>
                    <a:lstStyle/>
                    <a:p>
                      <a:pPr marL="0" marR="0">
                        <a:spcBef>
                          <a:spcPts val="0"/>
                        </a:spcBef>
                        <a:spcAft>
                          <a:spcPts val="0"/>
                        </a:spcAft>
                      </a:pPr>
                      <a:r>
                        <a:rPr lang="en-US" sz="1400">
                          <a:effectLst/>
                          <a:latin typeface="Arial" charset="0"/>
                          <a:ea typeface="Arial" charset="0"/>
                          <a:cs typeface="Arial" charset="0"/>
                        </a:rPr>
                        <a:t>Service: Teach data management</a:t>
                      </a:r>
                    </a:p>
                  </a:txBody>
                  <a:tcPr marL="38188" marR="38188" marT="0" marB="0">
                    <a:solidFill>
                      <a:schemeClr val="accent4">
                        <a:lumMod val="20000"/>
                        <a:lumOff val="80000"/>
                      </a:schemeClr>
                    </a:solidFill>
                  </a:tcPr>
                </a:tc>
                <a:extLst>
                  <a:ext uri="{0D108BD9-81ED-4DB2-BD59-A6C34878D82A}">
                    <a16:rowId xmlns:a16="http://schemas.microsoft.com/office/drawing/2014/main" val="10002"/>
                  </a:ext>
                </a:extLst>
              </a:tr>
              <a:tr h="678895">
                <a:tc>
                  <a:txBody>
                    <a:bodyPr/>
                    <a:lstStyle/>
                    <a:p>
                      <a:pPr marL="0" marR="0">
                        <a:spcBef>
                          <a:spcPts val="0"/>
                        </a:spcBef>
                        <a:spcAft>
                          <a:spcPts val="0"/>
                        </a:spcAft>
                      </a:pPr>
                      <a:r>
                        <a:rPr lang="en-US" sz="1400">
                          <a:solidFill>
                            <a:schemeClr val="tx1"/>
                          </a:solidFill>
                          <a:effectLst/>
                          <a:latin typeface="Arial" charset="0"/>
                          <a:ea typeface="Arial" charset="0"/>
                          <a:cs typeface="Arial" charset="0"/>
                        </a:rPr>
                        <a:t>Teaching support</a:t>
                      </a:r>
                    </a:p>
                  </a:txBody>
                  <a:tcPr marL="38188" marR="38188" marT="0" marB="0">
                    <a:solidFill>
                      <a:schemeClr val="accent1">
                        <a:lumMod val="20000"/>
                        <a:lumOff val="80000"/>
                      </a:schemeClr>
                    </a:solidFill>
                  </a:tcPr>
                </a:tc>
                <a:tc>
                  <a:txBody>
                    <a:bodyPr/>
                    <a:lstStyle/>
                    <a:p>
                      <a:pPr marL="0" marR="0">
                        <a:spcBef>
                          <a:spcPts val="0"/>
                        </a:spcBef>
                        <a:spcAft>
                          <a:spcPts val="0"/>
                        </a:spcAft>
                      </a:pPr>
                      <a:r>
                        <a:rPr lang="en-US" sz="1400">
                          <a:effectLst/>
                          <a:latin typeface="Arial" charset="0"/>
                          <a:ea typeface="Arial" charset="0"/>
                          <a:cs typeface="Arial" charset="0"/>
                        </a:rPr>
                        <a:t>Outcome viewed from an instructor perspective and deals with a specific course.</a:t>
                      </a:r>
                    </a:p>
                  </a:txBody>
                  <a:tcPr marL="38188" marR="38188" marT="0" marB="0">
                    <a:solidFill>
                      <a:schemeClr val="accent1">
                        <a:lumMod val="20000"/>
                        <a:lumOff val="80000"/>
                      </a:schemeClr>
                    </a:solidFill>
                  </a:tcPr>
                </a:tc>
                <a:tc>
                  <a:txBody>
                    <a:bodyPr/>
                    <a:lstStyle/>
                    <a:p>
                      <a:pPr marL="0" marR="0">
                        <a:spcBef>
                          <a:spcPts val="0"/>
                        </a:spcBef>
                        <a:spcAft>
                          <a:spcPts val="0"/>
                        </a:spcAft>
                      </a:pPr>
                      <a:r>
                        <a:rPr lang="en-US" sz="1400">
                          <a:effectLst/>
                          <a:latin typeface="Arial" charset="0"/>
                          <a:ea typeface="Arial" charset="0"/>
                          <a:cs typeface="Arial" charset="0"/>
                        </a:rPr>
                        <a:t>Collection: Online repository of syllabi</a:t>
                      </a:r>
                    </a:p>
                  </a:txBody>
                  <a:tcPr marL="38188" marR="38188" marT="0" marB="0">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536970" y="4043321"/>
            <a:ext cx="406130" cy="40613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3615651" y="4043321"/>
            <a:ext cx="406130" cy="4061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5964271" y="4043321"/>
            <a:ext cx="406130" cy="406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1943100" y="4004011"/>
            <a:ext cx="1428750" cy="507831"/>
          </a:xfrm>
          <a:prstGeom prst="rect">
            <a:avLst/>
          </a:prstGeom>
          <a:noFill/>
        </p:spPr>
        <p:txBody>
          <a:bodyPr wrap="square" rtlCol="0">
            <a:spAutoFit/>
          </a:bodyPr>
          <a:lstStyle/>
          <a:p>
            <a:r>
              <a:rPr lang="en-US" sz="1350">
                <a:latin typeface="Arial" charset="0"/>
                <a:ea typeface="Arial" charset="0"/>
                <a:cs typeface="Arial" charset="0"/>
              </a:rPr>
              <a:t>Response to Students</a:t>
            </a:r>
          </a:p>
        </p:txBody>
      </p:sp>
      <p:sp>
        <p:nvSpPr>
          <p:cNvPr id="19" name="TextBox 18"/>
          <p:cNvSpPr txBox="1"/>
          <p:nvPr/>
        </p:nvSpPr>
        <p:spPr>
          <a:xfrm>
            <a:off x="4114800" y="4004012"/>
            <a:ext cx="1727200" cy="507831"/>
          </a:xfrm>
          <a:prstGeom prst="rect">
            <a:avLst/>
          </a:prstGeom>
          <a:noFill/>
        </p:spPr>
        <p:txBody>
          <a:bodyPr wrap="square" rtlCol="0">
            <a:spAutoFit/>
          </a:bodyPr>
          <a:lstStyle/>
          <a:p>
            <a:r>
              <a:rPr lang="en-US" sz="1350">
                <a:latin typeface="Arial" charset="0"/>
                <a:ea typeface="Arial" charset="0"/>
                <a:cs typeface="Arial" charset="0"/>
              </a:rPr>
              <a:t>Response to Students/Faculty</a:t>
            </a:r>
          </a:p>
        </p:txBody>
      </p:sp>
      <p:sp>
        <p:nvSpPr>
          <p:cNvPr id="20" name="TextBox 19"/>
          <p:cNvSpPr txBox="1"/>
          <p:nvPr/>
        </p:nvSpPr>
        <p:spPr>
          <a:xfrm>
            <a:off x="6397152" y="4004011"/>
            <a:ext cx="1428750" cy="507831"/>
          </a:xfrm>
          <a:prstGeom prst="rect">
            <a:avLst/>
          </a:prstGeom>
          <a:noFill/>
        </p:spPr>
        <p:txBody>
          <a:bodyPr wrap="square" rtlCol="0">
            <a:spAutoFit/>
          </a:bodyPr>
          <a:lstStyle/>
          <a:p>
            <a:r>
              <a:rPr lang="en-US" sz="1350">
                <a:latin typeface="Arial" charset="0"/>
                <a:ea typeface="Arial" charset="0"/>
                <a:cs typeface="Arial" charset="0"/>
              </a:rPr>
              <a:t>Response to Faculty</a:t>
            </a:r>
          </a:p>
        </p:txBody>
      </p:sp>
    </p:spTree>
    <p:extLst>
      <p:ext uri="{BB962C8B-B14F-4D97-AF65-F5344CB8AC3E}">
        <p14:creationId xmlns:p14="http://schemas.microsoft.com/office/powerpoint/2010/main" val="1661907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378</TotalTime>
  <Words>8799</Words>
  <Application>Microsoft Office PowerPoint</Application>
  <PresentationFormat>On-screen Show (16:9)</PresentationFormat>
  <Paragraphs>622</Paragraphs>
  <Slides>58</Slides>
  <Notes>58</Notes>
  <HiddenSlides>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ＭＳ Ｐゴシック</vt:lpstr>
      <vt:lpstr>Arial</vt:lpstr>
      <vt:lpstr>Calibri</vt:lpstr>
      <vt:lpstr>Myriad Pro</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Connaway,Lynn</dc:creator>
  <cp:lastModifiedBy>Hood,Erin</cp:lastModifiedBy>
  <cp:revision>12</cp:revision>
  <cp:lastPrinted>2017-03-05T00:27:25Z</cp:lastPrinted>
  <dcterms:modified xsi:type="dcterms:W3CDTF">2018-02-16T17:16:46Z</dcterms:modified>
</cp:coreProperties>
</file>