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Lst>
  <p:notesMasterIdLst>
    <p:notesMasterId r:id="rId51"/>
  </p:notesMasterIdLst>
  <p:handoutMasterIdLst>
    <p:handoutMasterId r:id="rId52"/>
  </p:handoutMasterIdLst>
  <p:sldIdLst>
    <p:sldId id="362" r:id="rId3"/>
    <p:sldId id="368" r:id="rId4"/>
    <p:sldId id="363" r:id="rId5"/>
    <p:sldId id="364" r:id="rId6"/>
    <p:sldId id="365" r:id="rId7"/>
    <p:sldId id="366" r:id="rId8"/>
    <p:sldId id="367" r:id="rId9"/>
    <p:sldId id="360" r:id="rId10"/>
    <p:sldId id="326" r:id="rId11"/>
    <p:sldId id="327" r:id="rId12"/>
    <p:sldId id="328" r:id="rId13"/>
    <p:sldId id="329" r:id="rId14"/>
    <p:sldId id="330" r:id="rId15"/>
    <p:sldId id="331" r:id="rId16"/>
    <p:sldId id="332" r:id="rId17"/>
    <p:sldId id="333" r:id="rId18"/>
    <p:sldId id="334" r:id="rId19"/>
    <p:sldId id="335" r:id="rId20"/>
    <p:sldId id="336" r:id="rId21"/>
    <p:sldId id="337" r:id="rId22"/>
    <p:sldId id="338" r:id="rId23"/>
    <p:sldId id="339" r:id="rId24"/>
    <p:sldId id="340" r:id="rId25"/>
    <p:sldId id="341" r:id="rId26"/>
    <p:sldId id="342" r:id="rId27"/>
    <p:sldId id="343" r:id="rId28"/>
    <p:sldId id="344" r:id="rId29"/>
    <p:sldId id="345" r:id="rId30"/>
    <p:sldId id="346" r:id="rId31"/>
    <p:sldId id="347" r:id="rId32"/>
    <p:sldId id="348" r:id="rId33"/>
    <p:sldId id="349" r:id="rId34"/>
    <p:sldId id="350" r:id="rId35"/>
    <p:sldId id="351" r:id="rId36"/>
    <p:sldId id="352" r:id="rId37"/>
    <p:sldId id="353" r:id="rId38"/>
    <p:sldId id="354" r:id="rId39"/>
    <p:sldId id="355" r:id="rId40"/>
    <p:sldId id="356" r:id="rId41"/>
    <p:sldId id="357" r:id="rId42"/>
    <p:sldId id="358" r:id="rId43"/>
    <p:sldId id="359" r:id="rId44"/>
    <p:sldId id="271" r:id="rId45"/>
    <p:sldId id="322" r:id="rId46"/>
    <p:sldId id="280" r:id="rId47"/>
    <p:sldId id="323" r:id="rId48"/>
    <p:sldId id="325" r:id="rId49"/>
    <p:sldId id="324"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A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31" autoAdjust="0"/>
    <p:restoredTop sz="75734" autoAdjust="0"/>
  </p:normalViewPr>
  <p:slideViewPr>
    <p:cSldViewPr>
      <p:cViewPr varScale="1">
        <p:scale>
          <a:sx n="77" d="100"/>
          <a:sy n="77" d="100"/>
        </p:scale>
        <p:origin x="1290" y="84"/>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4" d="100"/>
          <a:sy n="74" d="100"/>
        </p:scale>
        <p:origin x="852" y="5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_rels/viewProps.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slide" Target="slides/slide4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vkitzie\Downloads\acrl-visualizations-011117.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b="1" dirty="0">
                <a:solidFill>
                  <a:schemeClr val="tx2"/>
                </a:solidFill>
              </a:rPr>
              <a:t>Most frequently coded</a:t>
            </a:r>
            <a:r>
              <a:rPr lang="en-US" sz="2400" b="1" baseline="0" dirty="0">
                <a:solidFill>
                  <a:schemeClr val="tx2"/>
                </a:solidFill>
              </a:rPr>
              <a:t> themes</a:t>
            </a:r>
            <a:endParaRPr lang="en-US" sz="2400" b="1" dirty="0">
              <a:solidFill>
                <a:schemeClr val="tx2"/>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7717089161323"/>
          <c:y val="0.17318552974472501"/>
          <c:w val="0.84681174346877497"/>
          <c:h val="0.79549774427662701"/>
        </c:manualLayout>
      </c:layout>
      <c:barChart>
        <c:barDir val="bar"/>
        <c:grouping val="clustered"/>
        <c:varyColors val="0"/>
        <c:ser>
          <c:idx val="0"/>
          <c:order val="0"/>
          <c:tx>
            <c:strRef>
              <c:f>Sheet1!$D$1</c:f>
              <c:strCache>
                <c:ptCount val="1"/>
                <c:pt idx="0">
                  <c:v>3rd most frequent</c:v>
                </c:pt>
              </c:strCache>
            </c:strRef>
          </c:tx>
          <c:spPr>
            <a:solidFill>
              <a:schemeClr val="accent1"/>
            </a:solidFill>
            <a:ln>
              <a:noFill/>
            </a:ln>
            <a:effectLst/>
          </c:spPr>
          <c:invertIfNegative val="0"/>
          <c:dLbls>
            <c:dLbl>
              <c:idx val="0"/>
              <c:tx>
                <c:rich>
                  <a:bodyPr/>
                  <a:lstStyle/>
                  <a:p>
                    <a:r>
                      <a:rPr lang="en-US"/>
                      <a:t>Learning in college</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319-4C4D-9B04-F678FAA3F90C}"/>
                </c:ext>
              </c:extLst>
            </c:dLbl>
            <c:dLbl>
              <c:idx val="1"/>
              <c:tx>
                <c:rich>
                  <a:bodyPr/>
                  <a:lstStyle/>
                  <a:p>
                    <a:r>
                      <a:rPr lang="en-US"/>
                      <a:t>Service</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319-4C4D-9B04-F678FAA3F90C}"/>
                </c:ext>
              </c:extLst>
            </c:dLbl>
            <c:dLbl>
              <c:idx val="2"/>
              <c:tx>
                <c:rich>
                  <a:bodyPr/>
                  <a:lstStyle/>
                  <a:p>
                    <a:r>
                      <a:rPr lang="en-US"/>
                      <a:t>Learning in college</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319-4C4D-9B04-F678FAA3F90C}"/>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Provosts</c:v>
                </c:pt>
                <c:pt idx="1">
                  <c:v>Focus Groups</c:v>
                </c:pt>
                <c:pt idx="2">
                  <c:v>Literature</c:v>
                </c:pt>
              </c:strCache>
            </c:strRef>
          </c:cat>
          <c:val>
            <c:numRef>
              <c:f>Sheet1!$D$2:$D$4</c:f>
              <c:numCache>
                <c:formatCode>0%</c:formatCode>
                <c:ptCount val="3"/>
                <c:pt idx="0">
                  <c:v>0.12</c:v>
                </c:pt>
                <c:pt idx="1">
                  <c:v>0.16</c:v>
                </c:pt>
                <c:pt idx="2">
                  <c:v>0.57999999999999996</c:v>
                </c:pt>
              </c:numCache>
            </c:numRef>
          </c:val>
          <c:extLst>
            <c:ext xmlns:c16="http://schemas.microsoft.com/office/drawing/2014/chart" uri="{C3380CC4-5D6E-409C-BE32-E72D297353CC}">
              <c16:uniqueId val="{00000000-D319-4C4D-9B04-F678FAA3F90C}"/>
            </c:ext>
          </c:extLst>
        </c:ser>
        <c:ser>
          <c:idx val="1"/>
          <c:order val="1"/>
          <c:tx>
            <c:strRef>
              <c:f>Sheet1!$C$1</c:f>
              <c:strCache>
                <c:ptCount val="1"/>
                <c:pt idx="0">
                  <c:v>2nd most frequent</c:v>
                </c:pt>
              </c:strCache>
            </c:strRef>
          </c:tx>
          <c:spPr>
            <a:solidFill>
              <a:schemeClr val="accent2"/>
            </a:solidFill>
            <a:ln>
              <a:noFill/>
            </a:ln>
            <a:effectLst/>
          </c:spPr>
          <c:invertIfNegative val="0"/>
          <c:dLbls>
            <c:dLbl>
              <c:idx val="0"/>
              <c:tx>
                <c:rich>
                  <a:bodyPr/>
                  <a:lstStyle/>
                  <a:p>
                    <a:r>
                      <a:rPr lang="en-US"/>
                      <a:t>Institutional Planning</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319-4C4D-9B04-F678FAA3F90C}"/>
                </c:ext>
              </c:extLst>
            </c:dLbl>
            <c:dLbl>
              <c:idx val="1"/>
              <c:tx>
                <c:rich>
                  <a:bodyPr/>
                  <a:lstStyle/>
                  <a:p>
                    <a:r>
                      <a:rPr lang="en-US"/>
                      <a:t>Collaboration</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319-4C4D-9B04-F678FAA3F90C}"/>
                </c:ext>
              </c:extLst>
            </c:dLbl>
            <c:dLbl>
              <c:idx val="2"/>
              <c:tx>
                <c:rich>
                  <a:bodyPr/>
                  <a:lstStyle/>
                  <a:p>
                    <a:r>
                      <a:rPr lang="en-US"/>
                      <a:t>Collaboration</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319-4C4D-9B04-F678FAA3F90C}"/>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Provosts</c:v>
                </c:pt>
                <c:pt idx="1">
                  <c:v>Focus Groups</c:v>
                </c:pt>
                <c:pt idx="2">
                  <c:v>Literature</c:v>
                </c:pt>
              </c:strCache>
            </c:strRef>
          </c:cat>
          <c:val>
            <c:numRef>
              <c:f>Sheet1!$C$2:$C$4</c:f>
              <c:numCache>
                <c:formatCode>0%</c:formatCode>
                <c:ptCount val="3"/>
                <c:pt idx="0">
                  <c:v>0.14000000000000001</c:v>
                </c:pt>
                <c:pt idx="1">
                  <c:v>0.17</c:v>
                </c:pt>
                <c:pt idx="2">
                  <c:v>0.6</c:v>
                </c:pt>
              </c:numCache>
            </c:numRef>
          </c:val>
          <c:extLst>
            <c:ext xmlns:c16="http://schemas.microsoft.com/office/drawing/2014/chart" uri="{C3380CC4-5D6E-409C-BE32-E72D297353CC}">
              <c16:uniqueId val="{00000001-D319-4C4D-9B04-F678FAA3F90C}"/>
            </c:ext>
          </c:extLst>
        </c:ser>
        <c:ser>
          <c:idx val="2"/>
          <c:order val="2"/>
          <c:tx>
            <c:strRef>
              <c:f>Sheet1!$B$1</c:f>
              <c:strCache>
                <c:ptCount val="1"/>
                <c:pt idx="0">
                  <c:v>Most frequent</c:v>
                </c:pt>
              </c:strCache>
            </c:strRef>
          </c:tx>
          <c:spPr>
            <a:solidFill>
              <a:schemeClr val="accent3"/>
            </a:solidFill>
            <a:ln>
              <a:noFill/>
            </a:ln>
            <a:effectLst/>
          </c:spPr>
          <c:invertIfNegative val="0"/>
          <c:dLbls>
            <c:dLbl>
              <c:idx val="0"/>
              <c:tx>
                <c:rich>
                  <a:bodyPr/>
                  <a:lstStyle/>
                  <a:p>
                    <a:r>
                      <a:rPr lang="en-US"/>
                      <a:t>Communication</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319-4C4D-9B04-F678FAA3F90C}"/>
                </c:ext>
              </c:extLst>
            </c:dLbl>
            <c:dLbl>
              <c:idx val="1"/>
              <c:tx>
                <c:rich>
                  <a:bodyPr/>
                  <a:lstStyle/>
                  <a:p>
                    <a:r>
                      <a:rPr lang="en-US"/>
                      <a:t>Communication</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319-4C4D-9B04-F678FAA3F90C}"/>
                </c:ext>
              </c:extLst>
            </c:dLbl>
            <c:dLbl>
              <c:idx val="2"/>
              <c:tx>
                <c:rich>
                  <a:bodyPr/>
                  <a:lstStyle/>
                  <a:p>
                    <a:r>
                      <a:rPr lang="en-US" b="1"/>
                      <a:t>Service</a:t>
                    </a:r>
                    <a:endParaRPr lang="en-US" b="1"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319-4C4D-9B04-F678FAA3F90C}"/>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Provosts</c:v>
                </c:pt>
                <c:pt idx="1">
                  <c:v>Focus Groups</c:v>
                </c:pt>
                <c:pt idx="2">
                  <c:v>Literature</c:v>
                </c:pt>
              </c:strCache>
            </c:strRef>
          </c:cat>
          <c:val>
            <c:numRef>
              <c:f>Sheet1!$B$2:$B$4</c:f>
              <c:numCache>
                <c:formatCode>0%</c:formatCode>
                <c:ptCount val="3"/>
                <c:pt idx="0">
                  <c:v>0.17</c:v>
                </c:pt>
                <c:pt idx="1">
                  <c:v>0.2</c:v>
                </c:pt>
                <c:pt idx="2">
                  <c:v>0.7</c:v>
                </c:pt>
              </c:numCache>
            </c:numRef>
          </c:val>
          <c:extLst>
            <c:ext xmlns:c16="http://schemas.microsoft.com/office/drawing/2014/chart" uri="{C3380CC4-5D6E-409C-BE32-E72D297353CC}">
              <c16:uniqueId val="{00000002-D319-4C4D-9B04-F678FAA3F90C}"/>
            </c:ext>
          </c:extLst>
        </c:ser>
        <c:dLbls>
          <c:showLegendKey val="0"/>
          <c:showVal val="1"/>
          <c:showCatName val="0"/>
          <c:showSerName val="0"/>
          <c:showPercent val="0"/>
          <c:showBubbleSize val="0"/>
        </c:dLbls>
        <c:gapWidth val="150"/>
        <c:overlap val="-25"/>
        <c:axId val="457215136"/>
        <c:axId val="601320336"/>
      </c:barChart>
      <c:catAx>
        <c:axId val="4572151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601320336"/>
        <c:crosses val="autoZero"/>
        <c:auto val="1"/>
        <c:lblAlgn val="ctr"/>
        <c:lblOffset val="100"/>
        <c:noMultiLvlLbl val="0"/>
      </c:catAx>
      <c:valAx>
        <c:axId val="601320336"/>
        <c:scaling>
          <c:orientation val="minMax"/>
          <c:max val="1"/>
        </c:scaling>
        <c:delete val="1"/>
        <c:axPos val="b"/>
        <c:numFmt formatCode="0%" sourceLinked="1"/>
        <c:majorTickMark val="none"/>
        <c:minorTickMark val="none"/>
        <c:tickLblPos val="nextTo"/>
        <c:crossAx val="45721513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rgbClr val="384184"/>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1" i="0" baseline="0">
                <a:solidFill>
                  <a:schemeClr val="tx1"/>
                </a:solidFill>
                <a:effectLst/>
                <a:latin typeface="Arial" charset="0"/>
                <a:ea typeface="Arial" charset="0"/>
                <a:cs typeface="Arial" charset="0"/>
              </a:rPr>
              <a:t>Proportion of themes coded in advisory group vs. provost interviews</a:t>
            </a:r>
            <a:endParaRPr lang="en-US" sz="1600">
              <a:solidFill>
                <a:schemeClr val="tx1"/>
              </a:solidFill>
              <a:effectLst/>
              <a:latin typeface="Arial" charset="0"/>
              <a:ea typeface="Arial" charset="0"/>
              <a:cs typeface="Arial" charset="0"/>
            </a:endParaRP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'Thematic Coding'!$CK$36</c:f>
              <c:strCache>
                <c:ptCount val="1"/>
                <c:pt idx="0">
                  <c:v>Provost</c:v>
                </c:pt>
              </c:strCache>
            </c:strRef>
          </c:tx>
          <c:spPr>
            <a:solidFill>
              <a:schemeClr val="accent2"/>
            </a:solidFill>
            <a:ln>
              <a:noFill/>
            </a:ln>
            <a:effectLst/>
          </c:spPr>
          <c:invertIfNegative val="0"/>
          <c:cat>
            <c:strRef>
              <c:f>'Thematic Coding'!$CJ$37:$CJ$49</c:f>
              <c:strCache>
                <c:ptCount val="13"/>
                <c:pt idx="0">
                  <c:v>Accreditation</c:v>
                </c:pt>
                <c:pt idx="1">
                  <c:v>Inclusivity/Diversity</c:v>
                </c:pt>
                <c:pt idx="2">
                  <c:v>Success in college</c:v>
                </c:pt>
                <c:pt idx="3">
                  <c:v>Space</c:v>
                </c:pt>
                <c:pt idx="4">
                  <c:v>Learning in college</c:v>
                </c:pt>
                <c:pt idx="5">
                  <c:v>Teaching support</c:v>
                </c:pt>
                <c:pt idx="6">
                  <c:v>Collection</c:v>
                </c:pt>
                <c:pt idx="7">
                  <c:v>Provision of tech</c:v>
                </c:pt>
                <c:pt idx="8">
                  <c:v>Research support</c:v>
                </c:pt>
                <c:pt idx="9">
                  <c:v>Institutional planning</c:v>
                </c:pt>
                <c:pt idx="10">
                  <c:v>Service</c:v>
                </c:pt>
                <c:pt idx="11">
                  <c:v>Collaboration</c:v>
                </c:pt>
                <c:pt idx="12">
                  <c:v>Communication</c:v>
                </c:pt>
              </c:strCache>
            </c:strRef>
          </c:cat>
          <c:val>
            <c:numRef>
              <c:f>'Thematic Coding'!$CK$37:$CK$49</c:f>
              <c:numCache>
                <c:formatCode>0%</c:formatCode>
                <c:ptCount val="13"/>
                <c:pt idx="0">
                  <c:v>1.5665796344647501E-2</c:v>
                </c:pt>
                <c:pt idx="1">
                  <c:v>4.0905134899913001E-2</c:v>
                </c:pt>
                <c:pt idx="2">
                  <c:v>5.30896431679721E-2</c:v>
                </c:pt>
                <c:pt idx="3">
                  <c:v>9.1383812010443793E-2</c:v>
                </c:pt>
                <c:pt idx="4">
                  <c:v>0.11227154046997399</c:v>
                </c:pt>
                <c:pt idx="5">
                  <c:v>3.3072236727589202E-2</c:v>
                </c:pt>
                <c:pt idx="6">
                  <c:v>5.4830287206266301E-2</c:v>
                </c:pt>
                <c:pt idx="7">
                  <c:v>3.82941688424717E-2</c:v>
                </c:pt>
                <c:pt idx="8">
                  <c:v>4.9608355091383803E-2</c:v>
                </c:pt>
                <c:pt idx="9">
                  <c:v>0.138381201044386</c:v>
                </c:pt>
                <c:pt idx="10">
                  <c:v>9.7476066144473406E-2</c:v>
                </c:pt>
                <c:pt idx="11">
                  <c:v>0.101827676240209</c:v>
                </c:pt>
                <c:pt idx="12">
                  <c:v>0.17319408181026999</c:v>
                </c:pt>
              </c:numCache>
            </c:numRef>
          </c:val>
          <c:extLst>
            <c:ext xmlns:c16="http://schemas.microsoft.com/office/drawing/2014/chart" uri="{C3380CC4-5D6E-409C-BE32-E72D297353CC}">
              <c16:uniqueId val="{00000000-6071-4EB1-8C3B-E9828AD717E2}"/>
            </c:ext>
          </c:extLst>
        </c:ser>
        <c:ser>
          <c:idx val="1"/>
          <c:order val="1"/>
          <c:tx>
            <c:strRef>
              <c:f>'Thematic Coding'!$CL$36</c:f>
              <c:strCache>
                <c:ptCount val="1"/>
                <c:pt idx="0">
                  <c:v>Advisory Group</c:v>
                </c:pt>
              </c:strCache>
            </c:strRef>
          </c:tx>
          <c:spPr>
            <a:solidFill>
              <a:schemeClr val="accent3"/>
            </a:solidFill>
            <a:ln>
              <a:noFill/>
            </a:ln>
            <a:effectLst/>
          </c:spPr>
          <c:invertIfNegative val="0"/>
          <c:cat>
            <c:strRef>
              <c:f>'Thematic Coding'!$CJ$37:$CJ$49</c:f>
              <c:strCache>
                <c:ptCount val="13"/>
                <c:pt idx="0">
                  <c:v>Accreditation</c:v>
                </c:pt>
                <c:pt idx="1">
                  <c:v>Inclusivity/Diversity</c:v>
                </c:pt>
                <c:pt idx="2">
                  <c:v>Success in college</c:v>
                </c:pt>
                <c:pt idx="3">
                  <c:v>Space</c:v>
                </c:pt>
                <c:pt idx="4">
                  <c:v>Learning in college</c:v>
                </c:pt>
                <c:pt idx="5">
                  <c:v>Teaching support</c:v>
                </c:pt>
                <c:pt idx="6">
                  <c:v>Collection</c:v>
                </c:pt>
                <c:pt idx="7">
                  <c:v>Provision of tech</c:v>
                </c:pt>
                <c:pt idx="8">
                  <c:v>Research support</c:v>
                </c:pt>
                <c:pt idx="9">
                  <c:v>Institutional planning</c:v>
                </c:pt>
                <c:pt idx="10">
                  <c:v>Service</c:v>
                </c:pt>
                <c:pt idx="11">
                  <c:v>Collaboration</c:v>
                </c:pt>
                <c:pt idx="12">
                  <c:v>Communication</c:v>
                </c:pt>
              </c:strCache>
            </c:strRef>
          </c:cat>
          <c:val>
            <c:numRef>
              <c:f>'Thematic Coding'!$CL$37:$CL$49</c:f>
              <c:numCache>
                <c:formatCode>0%</c:formatCode>
                <c:ptCount val="13"/>
                <c:pt idx="0">
                  <c:v>0</c:v>
                </c:pt>
                <c:pt idx="1">
                  <c:v>2.1978021978022001E-2</c:v>
                </c:pt>
                <c:pt idx="2">
                  <c:v>2.1978021978022001E-2</c:v>
                </c:pt>
                <c:pt idx="3">
                  <c:v>4.0293040293040303E-2</c:v>
                </c:pt>
                <c:pt idx="4">
                  <c:v>4.3956043956044001E-2</c:v>
                </c:pt>
                <c:pt idx="5">
                  <c:v>4.7619047619047603E-2</c:v>
                </c:pt>
                <c:pt idx="6">
                  <c:v>5.1282051282051301E-2</c:v>
                </c:pt>
                <c:pt idx="7">
                  <c:v>6.5934065934065894E-2</c:v>
                </c:pt>
                <c:pt idx="8">
                  <c:v>6.5934065934065894E-2</c:v>
                </c:pt>
                <c:pt idx="9">
                  <c:v>0.113553113553114</c:v>
                </c:pt>
                <c:pt idx="10">
                  <c:v>0.16117216117216099</c:v>
                </c:pt>
                <c:pt idx="11">
                  <c:v>0.16849816849816801</c:v>
                </c:pt>
                <c:pt idx="12">
                  <c:v>0.19780219780219799</c:v>
                </c:pt>
              </c:numCache>
            </c:numRef>
          </c:val>
          <c:extLst>
            <c:ext xmlns:c16="http://schemas.microsoft.com/office/drawing/2014/chart" uri="{C3380CC4-5D6E-409C-BE32-E72D297353CC}">
              <c16:uniqueId val="{00000001-6071-4EB1-8C3B-E9828AD717E2}"/>
            </c:ext>
          </c:extLst>
        </c:ser>
        <c:dLbls>
          <c:showLegendKey val="0"/>
          <c:showVal val="0"/>
          <c:showCatName val="0"/>
          <c:showSerName val="0"/>
          <c:showPercent val="0"/>
          <c:showBubbleSize val="0"/>
        </c:dLbls>
        <c:gapWidth val="182"/>
        <c:axId val="584905264"/>
        <c:axId val="584907312"/>
      </c:barChart>
      <c:catAx>
        <c:axId val="5849052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Arial" charset="0"/>
                <a:ea typeface="Arial" charset="0"/>
                <a:cs typeface="Arial" charset="0"/>
              </a:defRPr>
            </a:pPr>
            <a:endParaRPr lang="en-US"/>
          </a:p>
        </c:txPr>
        <c:crossAx val="584907312"/>
        <c:crosses val="autoZero"/>
        <c:auto val="1"/>
        <c:lblAlgn val="ctr"/>
        <c:lblOffset val="100"/>
        <c:noMultiLvlLbl val="0"/>
      </c:catAx>
      <c:valAx>
        <c:axId val="58490731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4905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legend>
    <c:plotVisOnly val="1"/>
    <c:dispBlanksAs val="gap"/>
    <c:showDLblsOverMax val="0"/>
  </c:chart>
  <c:spPr>
    <a:solidFill>
      <a:srgbClr val="384184"/>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77934D-D520-4053-9A20-2C54DBDAAF34}" type="doc">
      <dgm:prSet loTypeId="urn:microsoft.com/office/officeart/2005/8/layout/cycle8" loCatId="cycle" qsTypeId="urn:microsoft.com/office/officeart/2005/8/quickstyle/simple1" qsCatId="simple" csTypeId="urn:microsoft.com/office/officeart/2005/8/colors/accent3_2" csCatId="accent3" phldr="1"/>
      <dgm:spPr/>
    </dgm:pt>
    <dgm:pt modelId="{04D7F0E2-2001-4CAA-993B-BEA0BD470B02}">
      <dgm:prSet phldrT="[Text]" custT="1">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r>
            <a:rPr lang="en-US" sz="2000" b="1" dirty="0">
              <a:latin typeface="Arial" panose="020B0604020202020204" pitchFamily="34" charset="0"/>
              <a:cs typeface="Arial" panose="020B0604020202020204" pitchFamily="34" charset="0"/>
            </a:rPr>
            <a:t>Individual Interviews with Provosts</a:t>
          </a:r>
        </a:p>
      </dgm:t>
    </dgm:pt>
    <dgm:pt modelId="{5C928EF3-90C2-4753-B070-60443167C4E4}" type="parTrans" cxnId="{B199D29B-E395-4F3F-9725-F28AB2F2F3EC}">
      <dgm:prSet/>
      <dgm:spPr/>
      <dgm:t>
        <a:bodyPr/>
        <a:lstStyle/>
        <a:p>
          <a:endParaRPr lang="en-US"/>
        </a:p>
      </dgm:t>
    </dgm:pt>
    <dgm:pt modelId="{FAB0F24E-70CB-45BD-BEDF-4498558A14C0}" type="sibTrans" cxnId="{B199D29B-E395-4F3F-9725-F28AB2F2F3EC}">
      <dgm:prSet/>
      <dgm:spPr/>
      <dgm:t>
        <a:bodyPr/>
        <a:lstStyle/>
        <a:p>
          <a:endParaRPr lang="en-US"/>
        </a:p>
      </dgm:t>
    </dgm:pt>
    <dgm:pt modelId="{8F3C09B1-1DC8-43BC-9BB9-7DE2F26C89C5}">
      <dgm:prSet phldrT="[Text]" custT="1">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r>
            <a:rPr lang="en-US" sz="2000" b="1" dirty="0">
              <a:latin typeface="Arial" panose="020B0604020202020204" pitchFamily="34" charset="0"/>
              <a:cs typeface="Arial" panose="020B0604020202020204" pitchFamily="34" charset="0"/>
            </a:rPr>
            <a:t>Selected Literature</a:t>
          </a:r>
        </a:p>
      </dgm:t>
    </dgm:pt>
    <dgm:pt modelId="{F51357EC-9B96-414A-8142-6787F6CE21A6}" type="parTrans" cxnId="{930F7A42-E287-4517-BE52-C84481181073}">
      <dgm:prSet/>
      <dgm:spPr/>
      <dgm:t>
        <a:bodyPr/>
        <a:lstStyle/>
        <a:p>
          <a:endParaRPr lang="en-US"/>
        </a:p>
      </dgm:t>
    </dgm:pt>
    <dgm:pt modelId="{76FCE04A-B292-4E2A-BBD9-889CBB6FE80B}" type="sibTrans" cxnId="{930F7A42-E287-4517-BE52-C84481181073}">
      <dgm:prSet/>
      <dgm:spPr/>
      <dgm:t>
        <a:bodyPr/>
        <a:lstStyle/>
        <a:p>
          <a:endParaRPr lang="en-US"/>
        </a:p>
      </dgm:t>
    </dgm:pt>
    <dgm:pt modelId="{A089EEC0-3EFB-48B0-8D4B-C15BB9AC9DAE}">
      <dgm:prSet phldrT="[Text]" custT="1">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pPr algn="ctr"/>
          <a:r>
            <a:rPr lang="en-US" sz="1800" b="1" dirty="0">
              <a:latin typeface="Arial" panose="020B0604020202020204" pitchFamily="34" charset="0"/>
              <a:cs typeface="Arial" panose="020B0604020202020204" pitchFamily="34" charset="0"/>
            </a:rPr>
            <a:t>Focus Group Interview &amp;  Feedback from Advisory Group</a:t>
          </a:r>
        </a:p>
      </dgm:t>
    </dgm:pt>
    <dgm:pt modelId="{B09054D2-8667-4CF5-A0F2-95183C256BA7}" type="sibTrans" cxnId="{86BA4E3D-CF2A-470D-9678-81E908B60FA0}">
      <dgm:prSet/>
      <dgm:spPr/>
      <dgm:t>
        <a:bodyPr/>
        <a:lstStyle/>
        <a:p>
          <a:endParaRPr lang="en-US"/>
        </a:p>
      </dgm:t>
    </dgm:pt>
    <dgm:pt modelId="{B378B854-1459-4395-A5DF-D09D486AB56C}" type="parTrans" cxnId="{86BA4E3D-CF2A-470D-9678-81E908B60FA0}">
      <dgm:prSet/>
      <dgm:spPr/>
      <dgm:t>
        <a:bodyPr/>
        <a:lstStyle/>
        <a:p>
          <a:endParaRPr lang="en-US"/>
        </a:p>
      </dgm:t>
    </dgm:pt>
    <dgm:pt modelId="{8E27B47C-135E-4841-A1F1-1868EABBAD8E}" type="pres">
      <dgm:prSet presAssocID="{5977934D-D520-4053-9A20-2C54DBDAAF34}" presName="compositeShape" presStyleCnt="0">
        <dgm:presLayoutVars>
          <dgm:chMax val="7"/>
          <dgm:dir/>
          <dgm:resizeHandles val="exact"/>
        </dgm:presLayoutVars>
      </dgm:prSet>
      <dgm:spPr/>
    </dgm:pt>
    <dgm:pt modelId="{FAFB8CE7-F900-40CE-B462-CABD27D56D63}" type="pres">
      <dgm:prSet presAssocID="{5977934D-D520-4053-9A20-2C54DBDAAF34}" presName="wedge1" presStyleLbl="node1" presStyleIdx="0" presStyleCnt="3" custScaleX="121000" custScaleY="121000"/>
      <dgm:spPr/>
    </dgm:pt>
    <dgm:pt modelId="{F1986FB3-EE69-41E7-950F-B384FB5CF483}" type="pres">
      <dgm:prSet presAssocID="{5977934D-D520-4053-9A20-2C54DBDAAF34}" presName="dummy1a" presStyleCnt="0"/>
      <dgm:spPr/>
    </dgm:pt>
    <dgm:pt modelId="{8FCF574E-9118-41E8-9812-CECCE1011A48}" type="pres">
      <dgm:prSet presAssocID="{5977934D-D520-4053-9A20-2C54DBDAAF34}" presName="dummy1b" presStyleCnt="0"/>
      <dgm:spPr/>
    </dgm:pt>
    <dgm:pt modelId="{3060AE12-10CC-472A-8EA2-8BEB3A5DB0A8}" type="pres">
      <dgm:prSet presAssocID="{5977934D-D520-4053-9A20-2C54DBDAAF34}" presName="wedge1Tx" presStyleLbl="node1" presStyleIdx="0" presStyleCnt="3">
        <dgm:presLayoutVars>
          <dgm:chMax val="0"/>
          <dgm:chPref val="0"/>
          <dgm:bulletEnabled val="1"/>
        </dgm:presLayoutVars>
      </dgm:prSet>
      <dgm:spPr/>
    </dgm:pt>
    <dgm:pt modelId="{EE3EDD50-9796-4387-A98C-D44DD96E82D3}" type="pres">
      <dgm:prSet presAssocID="{5977934D-D520-4053-9A20-2C54DBDAAF34}" presName="wedge2" presStyleLbl="node1" presStyleIdx="1" presStyleCnt="3" custScaleX="121000" custScaleY="121000"/>
      <dgm:spPr/>
    </dgm:pt>
    <dgm:pt modelId="{4443E44E-32E2-48F6-8043-7A964F95C1B5}" type="pres">
      <dgm:prSet presAssocID="{5977934D-D520-4053-9A20-2C54DBDAAF34}" presName="dummy2a" presStyleCnt="0"/>
      <dgm:spPr/>
    </dgm:pt>
    <dgm:pt modelId="{00E48F1A-FECC-4BC0-8549-3D0D722CD614}" type="pres">
      <dgm:prSet presAssocID="{5977934D-D520-4053-9A20-2C54DBDAAF34}" presName="dummy2b" presStyleCnt="0"/>
      <dgm:spPr/>
    </dgm:pt>
    <dgm:pt modelId="{E2901142-D2E9-4BEA-AE86-FB48FEF20C67}" type="pres">
      <dgm:prSet presAssocID="{5977934D-D520-4053-9A20-2C54DBDAAF34}" presName="wedge2Tx" presStyleLbl="node1" presStyleIdx="1" presStyleCnt="3">
        <dgm:presLayoutVars>
          <dgm:chMax val="0"/>
          <dgm:chPref val="0"/>
          <dgm:bulletEnabled val="1"/>
        </dgm:presLayoutVars>
      </dgm:prSet>
      <dgm:spPr/>
    </dgm:pt>
    <dgm:pt modelId="{45B0B261-0838-499E-912F-D02AA76F1A0E}" type="pres">
      <dgm:prSet presAssocID="{5977934D-D520-4053-9A20-2C54DBDAAF34}" presName="wedge3" presStyleLbl="node1" presStyleIdx="2" presStyleCnt="3" custScaleX="126948" custScaleY="122587"/>
      <dgm:spPr/>
    </dgm:pt>
    <dgm:pt modelId="{585736D8-951F-4BD2-9F32-55930FF8A662}" type="pres">
      <dgm:prSet presAssocID="{5977934D-D520-4053-9A20-2C54DBDAAF34}" presName="dummy3a" presStyleCnt="0"/>
      <dgm:spPr/>
    </dgm:pt>
    <dgm:pt modelId="{643F4283-D55D-4E93-937C-192354C238E5}" type="pres">
      <dgm:prSet presAssocID="{5977934D-D520-4053-9A20-2C54DBDAAF34}" presName="dummy3b" presStyleCnt="0"/>
      <dgm:spPr/>
    </dgm:pt>
    <dgm:pt modelId="{2471FD35-F702-482C-91BC-063707E6EFD8}" type="pres">
      <dgm:prSet presAssocID="{5977934D-D520-4053-9A20-2C54DBDAAF34}" presName="wedge3Tx" presStyleLbl="node1" presStyleIdx="2" presStyleCnt="3">
        <dgm:presLayoutVars>
          <dgm:chMax val="0"/>
          <dgm:chPref val="0"/>
          <dgm:bulletEnabled val="1"/>
        </dgm:presLayoutVars>
      </dgm:prSet>
      <dgm:spPr/>
    </dgm:pt>
    <dgm:pt modelId="{3DEFC297-BF37-4939-BB0D-9DF545AC8BFF}" type="pres">
      <dgm:prSet presAssocID="{B09054D2-8667-4CF5-A0F2-95183C256BA7}" presName="arrowWedge1" presStyleLbl="fgSibTrans2D1" presStyleIdx="0" presStyleCnt="3" custScaleX="121000" custScaleY="121000">
        <dgm:style>
          <a:lnRef idx="1">
            <a:schemeClr val="accent5"/>
          </a:lnRef>
          <a:fillRef idx="3">
            <a:schemeClr val="accent5"/>
          </a:fillRef>
          <a:effectRef idx="2">
            <a:schemeClr val="accent5"/>
          </a:effectRef>
          <a:fontRef idx="minor">
            <a:schemeClr val="lt1"/>
          </a:fontRef>
        </dgm:style>
      </dgm:prSet>
      <dgm:spPr/>
    </dgm:pt>
    <dgm:pt modelId="{4713C6B7-06E5-41AF-AD6A-743C6504EDD3}" type="pres">
      <dgm:prSet presAssocID="{FAB0F24E-70CB-45BD-BEDF-4498558A14C0}" presName="arrowWedge2" presStyleLbl="fgSibTrans2D1" presStyleIdx="1" presStyleCnt="3" custScaleX="121000" custScaleY="121000">
        <dgm:style>
          <a:lnRef idx="1">
            <a:schemeClr val="accent5"/>
          </a:lnRef>
          <a:fillRef idx="3">
            <a:schemeClr val="accent5"/>
          </a:fillRef>
          <a:effectRef idx="2">
            <a:schemeClr val="accent5"/>
          </a:effectRef>
          <a:fontRef idx="minor">
            <a:schemeClr val="lt1"/>
          </a:fontRef>
        </dgm:style>
      </dgm:prSet>
      <dgm:spPr/>
    </dgm:pt>
    <dgm:pt modelId="{592B14E0-2244-4C4A-8311-82CF55A8A3AE}" type="pres">
      <dgm:prSet presAssocID="{76FCE04A-B292-4E2A-BBD9-889CBB6FE80B}" presName="arrowWedge3" presStyleLbl="fgSibTrans2D1" presStyleIdx="2" presStyleCnt="3" custScaleX="121000" custScaleY="121000">
        <dgm:style>
          <a:lnRef idx="1">
            <a:schemeClr val="accent5"/>
          </a:lnRef>
          <a:fillRef idx="3">
            <a:schemeClr val="accent5"/>
          </a:fillRef>
          <a:effectRef idx="2">
            <a:schemeClr val="accent5"/>
          </a:effectRef>
          <a:fontRef idx="minor">
            <a:schemeClr val="lt1"/>
          </a:fontRef>
        </dgm:style>
      </dgm:prSet>
      <dgm:spPr/>
    </dgm:pt>
  </dgm:ptLst>
  <dgm:cxnLst>
    <dgm:cxn modelId="{D2F28A24-7D06-6343-AC8B-A44BA3E7B99A}" type="presOf" srcId="{8F3C09B1-1DC8-43BC-9BB9-7DE2F26C89C5}" destId="{2471FD35-F702-482C-91BC-063707E6EFD8}" srcOrd="1" destOrd="0" presId="urn:microsoft.com/office/officeart/2005/8/layout/cycle8"/>
    <dgm:cxn modelId="{F4C8F62A-13D0-584A-AB08-EF25E4D0BDD0}" type="presOf" srcId="{8F3C09B1-1DC8-43BC-9BB9-7DE2F26C89C5}" destId="{45B0B261-0838-499E-912F-D02AA76F1A0E}" srcOrd="0" destOrd="0" presId="urn:microsoft.com/office/officeart/2005/8/layout/cycle8"/>
    <dgm:cxn modelId="{1368163D-306C-4B49-91FD-79E6DF13E833}" type="presOf" srcId="{5977934D-D520-4053-9A20-2C54DBDAAF34}" destId="{8E27B47C-135E-4841-A1F1-1868EABBAD8E}" srcOrd="0" destOrd="0" presId="urn:microsoft.com/office/officeart/2005/8/layout/cycle8"/>
    <dgm:cxn modelId="{86BA4E3D-CF2A-470D-9678-81E908B60FA0}" srcId="{5977934D-D520-4053-9A20-2C54DBDAAF34}" destId="{A089EEC0-3EFB-48B0-8D4B-C15BB9AC9DAE}" srcOrd="0" destOrd="0" parTransId="{B378B854-1459-4395-A5DF-D09D486AB56C}" sibTransId="{B09054D2-8667-4CF5-A0F2-95183C256BA7}"/>
    <dgm:cxn modelId="{930F7A42-E287-4517-BE52-C84481181073}" srcId="{5977934D-D520-4053-9A20-2C54DBDAAF34}" destId="{8F3C09B1-1DC8-43BC-9BB9-7DE2F26C89C5}" srcOrd="2" destOrd="0" parTransId="{F51357EC-9B96-414A-8142-6787F6CE21A6}" sibTransId="{76FCE04A-B292-4E2A-BBD9-889CBB6FE80B}"/>
    <dgm:cxn modelId="{5F4EBA46-6266-094F-B3AE-037FBBCE8DCE}" type="presOf" srcId="{A089EEC0-3EFB-48B0-8D4B-C15BB9AC9DAE}" destId="{FAFB8CE7-F900-40CE-B462-CABD27D56D63}" srcOrd="0" destOrd="0" presId="urn:microsoft.com/office/officeart/2005/8/layout/cycle8"/>
    <dgm:cxn modelId="{B199D29B-E395-4F3F-9725-F28AB2F2F3EC}" srcId="{5977934D-D520-4053-9A20-2C54DBDAAF34}" destId="{04D7F0E2-2001-4CAA-993B-BEA0BD470B02}" srcOrd="1" destOrd="0" parTransId="{5C928EF3-90C2-4753-B070-60443167C4E4}" sibTransId="{FAB0F24E-70CB-45BD-BEDF-4498558A14C0}"/>
    <dgm:cxn modelId="{395BBFA3-86E8-704F-87AB-328165A5DF6D}" type="presOf" srcId="{04D7F0E2-2001-4CAA-993B-BEA0BD470B02}" destId="{EE3EDD50-9796-4387-A98C-D44DD96E82D3}" srcOrd="0" destOrd="0" presId="urn:microsoft.com/office/officeart/2005/8/layout/cycle8"/>
    <dgm:cxn modelId="{811C3DBE-6C93-B34D-9552-C205544E712D}" type="presOf" srcId="{A089EEC0-3EFB-48B0-8D4B-C15BB9AC9DAE}" destId="{3060AE12-10CC-472A-8EA2-8BEB3A5DB0A8}" srcOrd="1" destOrd="0" presId="urn:microsoft.com/office/officeart/2005/8/layout/cycle8"/>
    <dgm:cxn modelId="{625BD9C8-325B-5F4A-9D08-2361B602E365}" type="presOf" srcId="{04D7F0E2-2001-4CAA-993B-BEA0BD470B02}" destId="{E2901142-D2E9-4BEA-AE86-FB48FEF20C67}" srcOrd="1" destOrd="0" presId="urn:microsoft.com/office/officeart/2005/8/layout/cycle8"/>
    <dgm:cxn modelId="{E5456646-6DB0-764D-93D4-D31A6D32F75F}" type="presParOf" srcId="{8E27B47C-135E-4841-A1F1-1868EABBAD8E}" destId="{FAFB8CE7-F900-40CE-B462-CABD27D56D63}" srcOrd="0" destOrd="0" presId="urn:microsoft.com/office/officeart/2005/8/layout/cycle8"/>
    <dgm:cxn modelId="{2F623B48-765B-9D4E-AADC-1BF613334487}" type="presParOf" srcId="{8E27B47C-135E-4841-A1F1-1868EABBAD8E}" destId="{F1986FB3-EE69-41E7-950F-B384FB5CF483}" srcOrd="1" destOrd="0" presId="urn:microsoft.com/office/officeart/2005/8/layout/cycle8"/>
    <dgm:cxn modelId="{55F902CF-931E-7249-A3AA-6E7998A80C09}" type="presParOf" srcId="{8E27B47C-135E-4841-A1F1-1868EABBAD8E}" destId="{8FCF574E-9118-41E8-9812-CECCE1011A48}" srcOrd="2" destOrd="0" presId="urn:microsoft.com/office/officeart/2005/8/layout/cycle8"/>
    <dgm:cxn modelId="{C8513F05-B7BC-9347-AE71-1408B3E6B179}" type="presParOf" srcId="{8E27B47C-135E-4841-A1F1-1868EABBAD8E}" destId="{3060AE12-10CC-472A-8EA2-8BEB3A5DB0A8}" srcOrd="3" destOrd="0" presId="urn:microsoft.com/office/officeart/2005/8/layout/cycle8"/>
    <dgm:cxn modelId="{7FE27522-31F1-5844-BF25-DE888DBA0455}" type="presParOf" srcId="{8E27B47C-135E-4841-A1F1-1868EABBAD8E}" destId="{EE3EDD50-9796-4387-A98C-D44DD96E82D3}" srcOrd="4" destOrd="0" presId="urn:microsoft.com/office/officeart/2005/8/layout/cycle8"/>
    <dgm:cxn modelId="{62028B3F-9AC8-664F-863A-B204C8FAABF3}" type="presParOf" srcId="{8E27B47C-135E-4841-A1F1-1868EABBAD8E}" destId="{4443E44E-32E2-48F6-8043-7A964F95C1B5}" srcOrd="5" destOrd="0" presId="urn:microsoft.com/office/officeart/2005/8/layout/cycle8"/>
    <dgm:cxn modelId="{A72682AC-D6B9-8A4A-9FE3-08DC51F12408}" type="presParOf" srcId="{8E27B47C-135E-4841-A1F1-1868EABBAD8E}" destId="{00E48F1A-FECC-4BC0-8549-3D0D722CD614}" srcOrd="6" destOrd="0" presId="urn:microsoft.com/office/officeart/2005/8/layout/cycle8"/>
    <dgm:cxn modelId="{0F0FB99B-960C-8F4A-8DA5-088CE6D53C19}" type="presParOf" srcId="{8E27B47C-135E-4841-A1F1-1868EABBAD8E}" destId="{E2901142-D2E9-4BEA-AE86-FB48FEF20C67}" srcOrd="7" destOrd="0" presId="urn:microsoft.com/office/officeart/2005/8/layout/cycle8"/>
    <dgm:cxn modelId="{3D908BB8-415B-A04D-BB14-B766CE05C55F}" type="presParOf" srcId="{8E27B47C-135E-4841-A1F1-1868EABBAD8E}" destId="{45B0B261-0838-499E-912F-D02AA76F1A0E}" srcOrd="8" destOrd="0" presId="urn:microsoft.com/office/officeart/2005/8/layout/cycle8"/>
    <dgm:cxn modelId="{460A734A-3570-9549-941E-1324ED71F4FF}" type="presParOf" srcId="{8E27B47C-135E-4841-A1F1-1868EABBAD8E}" destId="{585736D8-951F-4BD2-9F32-55930FF8A662}" srcOrd="9" destOrd="0" presId="urn:microsoft.com/office/officeart/2005/8/layout/cycle8"/>
    <dgm:cxn modelId="{677A19D7-CA5D-6040-8F3A-EC011DB27508}" type="presParOf" srcId="{8E27B47C-135E-4841-A1F1-1868EABBAD8E}" destId="{643F4283-D55D-4E93-937C-192354C238E5}" srcOrd="10" destOrd="0" presId="urn:microsoft.com/office/officeart/2005/8/layout/cycle8"/>
    <dgm:cxn modelId="{FE30B9C2-EEBD-9D41-887D-4FD9C245A7F9}" type="presParOf" srcId="{8E27B47C-135E-4841-A1F1-1868EABBAD8E}" destId="{2471FD35-F702-482C-91BC-063707E6EFD8}" srcOrd="11" destOrd="0" presId="urn:microsoft.com/office/officeart/2005/8/layout/cycle8"/>
    <dgm:cxn modelId="{A93590B0-476F-7044-B0A6-37A2CEF8881A}" type="presParOf" srcId="{8E27B47C-135E-4841-A1F1-1868EABBAD8E}" destId="{3DEFC297-BF37-4939-BB0D-9DF545AC8BFF}" srcOrd="12" destOrd="0" presId="urn:microsoft.com/office/officeart/2005/8/layout/cycle8"/>
    <dgm:cxn modelId="{B9348E3C-50C8-5845-9922-ECF0A117F501}" type="presParOf" srcId="{8E27B47C-135E-4841-A1F1-1868EABBAD8E}" destId="{4713C6B7-06E5-41AF-AD6A-743C6504EDD3}" srcOrd="13" destOrd="0" presId="urn:microsoft.com/office/officeart/2005/8/layout/cycle8"/>
    <dgm:cxn modelId="{261EBF0D-CF40-7442-9449-D4E3887101BB}" type="presParOf" srcId="{8E27B47C-135E-4841-A1F1-1868EABBAD8E}" destId="{592B14E0-2244-4C4A-8311-82CF55A8A3AE}"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FB8CE7-F900-40CE-B462-CABD27D56D63}">
      <dsp:nvSpPr>
        <dsp:cNvPr id="0" name=""/>
        <dsp:cNvSpPr/>
      </dsp:nvSpPr>
      <dsp:spPr>
        <a:xfrm>
          <a:off x="1748529" y="-101430"/>
          <a:ext cx="5189128" cy="5189128"/>
        </a:xfrm>
        <a:prstGeom prst="pie">
          <a:avLst>
            <a:gd name="adj1" fmla="val 16200000"/>
            <a:gd name="adj2" fmla="val 1800000"/>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Focus Group Interview &amp;  Feedback from Advisory Group</a:t>
          </a:r>
        </a:p>
      </dsp:txBody>
      <dsp:txXfrm>
        <a:off x="4483323" y="998170"/>
        <a:ext cx="1853260" cy="1544383"/>
      </dsp:txXfrm>
    </dsp:sp>
    <dsp:sp modelId="{EE3EDD50-9796-4387-A98C-D44DD96E82D3}">
      <dsp:nvSpPr>
        <dsp:cNvPr id="0" name=""/>
        <dsp:cNvSpPr/>
      </dsp:nvSpPr>
      <dsp:spPr>
        <a:xfrm>
          <a:off x="1660206" y="51731"/>
          <a:ext cx="5189128" cy="5189128"/>
        </a:xfrm>
        <a:prstGeom prst="pie">
          <a:avLst>
            <a:gd name="adj1" fmla="val 1800000"/>
            <a:gd name="adj2" fmla="val 9000000"/>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Individual Interviews with Provosts</a:t>
          </a:r>
        </a:p>
      </dsp:txBody>
      <dsp:txXfrm>
        <a:off x="2895713" y="3418487"/>
        <a:ext cx="2779890" cy="1359057"/>
      </dsp:txXfrm>
    </dsp:sp>
    <dsp:sp modelId="{45B0B261-0838-499E-912F-D02AA76F1A0E}">
      <dsp:nvSpPr>
        <dsp:cNvPr id="0" name=""/>
        <dsp:cNvSpPr/>
      </dsp:nvSpPr>
      <dsp:spPr>
        <a:xfrm>
          <a:off x="1444341" y="-135460"/>
          <a:ext cx="5444210" cy="5257187"/>
        </a:xfrm>
        <a:prstGeom prst="pie">
          <a:avLst>
            <a:gd name="adj1" fmla="val 9000000"/>
            <a:gd name="adj2" fmla="val 16200000"/>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Selected Literature</a:t>
          </a:r>
        </a:p>
      </dsp:txBody>
      <dsp:txXfrm>
        <a:off x="2074962" y="978563"/>
        <a:ext cx="1944360" cy="1564639"/>
      </dsp:txXfrm>
    </dsp:sp>
    <dsp:sp modelId="{3DEFC297-BF37-4939-BB0D-9DF545AC8BFF}">
      <dsp:nvSpPr>
        <dsp:cNvPr id="0" name=""/>
        <dsp:cNvSpPr/>
      </dsp:nvSpPr>
      <dsp:spPr>
        <a:xfrm>
          <a:off x="1423078" y="-427236"/>
          <a:ext cx="5831592" cy="5831592"/>
        </a:xfrm>
        <a:prstGeom prst="circularArrow">
          <a:avLst>
            <a:gd name="adj1" fmla="val 5085"/>
            <a:gd name="adj2" fmla="val 327528"/>
            <a:gd name="adj3" fmla="val 1472472"/>
            <a:gd name="adj4" fmla="val 16199432"/>
            <a:gd name="adj5" fmla="val 5932"/>
          </a:avLst>
        </a:prstGeom>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sp>
    <dsp:sp modelId="{4713C6B7-06E5-41AF-AD6A-743C6504EDD3}">
      <dsp:nvSpPr>
        <dsp:cNvPr id="0" name=""/>
        <dsp:cNvSpPr/>
      </dsp:nvSpPr>
      <dsp:spPr>
        <a:xfrm>
          <a:off x="1334400" y="-274345"/>
          <a:ext cx="5831592" cy="5831592"/>
        </a:xfrm>
        <a:prstGeom prst="circularArrow">
          <a:avLst>
            <a:gd name="adj1" fmla="val 5085"/>
            <a:gd name="adj2" fmla="val 327528"/>
            <a:gd name="adj3" fmla="val 8671970"/>
            <a:gd name="adj4" fmla="val 1800502"/>
            <a:gd name="adj5" fmla="val 5932"/>
          </a:avLst>
        </a:prstGeom>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sp>
    <dsp:sp modelId="{592B14E0-2244-4C4A-8311-82CF55A8A3AE}">
      <dsp:nvSpPr>
        <dsp:cNvPr id="0" name=""/>
        <dsp:cNvSpPr/>
      </dsp:nvSpPr>
      <dsp:spPr>
        <a:xfrm>
          <a:off x="1244139" y="-427646"/>
          <a:ext cx="5831592" cy="5831592"/>
        </a:xfrm>
        <a:prstGeom prst="circularArrow">
          <a:avLst>
            <a:gd name="adj1" fmla="val 5085"/>
            <a:gd name="adj2" fmla="val 327528"/>
            <a:gd name="adj3" fmla="val 15873039"/>
            <a:gd name="adj4" fmla="val 9000000"/>
            <a:gd name="adj5" fmla="val 5932"/>
          </a:avLst>
        </a:prstGeom>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D39EDD7-ECC7-4E3B-8B8F-F84D3055084C}" type="datetimeFigureOut">
              <a:rPr lang="en-US" smtClean="0"/>
              <a:t>4/3/2018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EE635BE-8ABC-4316-9316-B45816638B3E}" type="slidenum">
              <a:rPr lang="en-US" smtClean="0"/>
              <a:t>‹#›</a:t>
            </a:fld>
            <a:endParaRPr lang="en-US"/>
          </a:p>
        </p:txBody>
      </p:sp>
    </p:spTree>
    <p:extLst>
      <p:ext uri="{BB962C8B-B14F-4D97-AF65-F5344CB8AC3E}">
        <p14:creationId xmlns:p14="http://schemas.microsoft.com/office/powerpoint/2010/main" val="24358384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814F67-4F06-4876-BE12-93E9DDE609EB}" type="datetimeFigureOut">
              <a:rPr lang="en-US" smtClean="0"/>
              <a:pPr/>
              <a:t>4/3/2018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1FDE36-8315-4CEB-98C8-64FB9DB51D25}" type="slidenum">
              <a:rPr lang="en-US" smtClean="0"/>
              <a:pPr/>
              <a:t>‹#›</a:t>
            </a:fld>
            <a:endParaRPr lang="en-US"/>
          </a:p>
        </p:txBody>
      </p:sp>
    </p:spTree>
    <p:extLst>
      <p:ext uri="{BB962C8B-B14F-4D97-AF65-F5344CB8AC3E}">
        <p14:creationId xmlns:p14="http://schemas.microsoft.com/office/powerpoint/2010/main" val="3565519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ala.org/acrl/sites/ala.org.acrl/files/content/issues/value/val_report.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ala.org/acrl/files/publications/whitepapers/academiclib.pdf"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666750"/>
            <a:ext cx="4597400" cy="3448050"/>
          </a:xfrm>
        </p:spPr>
      </p:sp>
      <p:sp>
        <p:nvSpPr>
          <p:cNvPr id="3" name="Notes Placeholder 2"/>
          <p:cNvSpPr>
            <a:spLocks noGrp="1"/>
          </p:cNvSpPr>
          <p:nvPr>
            <p:ph type="body" idx="1"/>
          </p:nvPr>
        </p:nvSpPr>
        <p:spPr>
          <a:xfrm>
            <a:off x="609600" y="4267200"/>
            <a:ext cx="5638800" cy="4191000"/>
          </a:xfrm>
        </p:spPr>
        <p:txBody>
          <a:bodyPr>
            <a:normAutofit/>
          </a:bodyPr>
          <a:lstStyle/>
          <a:p>
            <a:endParaRPr lang="en-US" baseline="0" dirty="0">
              <a:sym typeface="Wingdings" pitchFamily="2" charset="2"/>
            </a:endParaRPr>
          </a:p>
        </p:txBody>
      </p:sp>
      <p:sp>
        <p:nvSpPr>
          <p:cNvPr id="4" name="Slide Number Placeholder 3"/>
          <p:cNvSpPr>
            <a:spLocks noGrp="1"/>
          </p:cNvSpPr>
          <p:nvPr>
            <p:ph type="sldNum" sz="quarter" idx="10"/>
          </p:nvPr>
        </p:nvSpPr>
        <p:spPr/>
        <p:txBody>
          <a:bodyPr/>
          <a:lstStyle/>
          <a:p>
            <a:fld id="{6666F52C-C326-40EC-AC4B-333F8E98825F}" type="slidenum">
              <a:rPr lang="en-US" smtClean="0"/>
              <a:pPr/>
              <a:t>8</a:t>
            </a:fld>
            <a:endParaRPr lang="en-US" dirty="0"/>
          </a:p>
        </p:txBody>
      </p:sp>
    </p:spTree>
    <p:extLst>
      <p:ext uri="{BB962C8B-B14F-4D97-AF65-F5344CB8AC3E}">
        <p14:creationId xmlns:p14="http://schemas.microsoft.com/office/powerpoint/2010/main" val="429819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Image: “Green Apple” (https://www.flickr.com/photos/prince_tigereye/5290630847/), by Raj, used under CC BY 2.0</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Mikitish, Stephanie, Vanessa Kitzie, and Lynn Silipigni Connaway. (forthcoming). “Assessing for Alignment: How to Win Collaborators and Influence Stakeholders.” In </a:t>
            </a:r>
            <a:r>
              <a:rPr lang="en-US" sz="1400" i="1" kern="1200" dirty="0">
                <a:solidFill>
                  <a:schemeClr val="tx1"/>
                </a:solidFill>
                <a:effectLst/>
                <a:latin typeface="Arial" panose="020B0604020202020204" pitchFamily="34" charset="0"/>
                <a:cs typeface="Arial" panose="020B0604020202020204" pitchFamily="34" charset="0"/>
              </a:rPr>
              <a:t>Shaping the Campus Conversation on Student Learning and Experience: Activating the Results of Assessment in Action</a:t>
            </a:r>
            <a:r>
              <a:rPr lang="en-US" sz="1400" i="0" kern="1200" dirty="0">
                <a:solidFill>
                  <a:schemeClr val="tx1"/>
                </a:solidFill>
                <a:effectLst/>
                <a:latin typeface="Arial" panose="020B0604020202020204" pitchFamily="34" charset="0"/>
                <a:cs typeface="Arial" panose="020B0604020202020204" pitchFamily="34" charset="0"/>
              </a:rPr>
              <a:t>, edited by </a:t>
            </a:r>
            <a:r>
              <a:rPr lang="en-US" sz="1400" kern="1200" dirty="0">
                <a:solidFill>
                  <a:schemeClr val="tx1"/>
                </a:solidFill>
                <a:effectLst/>
                <a:latin typeface="Arial" panose="020B0604020202020204" pitchFamily="34" charset="0"/>
                <a:cs typeface="Arial" panose="020B0604020202020204" pitchFamily="34" charset="0"/>
              </a:rPr>
              <a:t>Kara </a:t>
            </a:r>
            <a:r>
              <a:rPr lang="en-US" sz="1400" kern="1200" dirty="0" err="1">
                <a:solidFill>
                  <a:schemeClr val="tx1"/>
                </a:solidFill>
                <a:effectLst/>
                <a:latin typeface="Arial" panose="020B0604020202020204" pitchFamily="34" charset="0"/>
                <a:cs typeface="Arial" panose="020B0604020202020204" pitchFamily="34" charset="0"/>
              </a:rPr>
              <a:t>Malenfant</a:t>
            </a:r>
            <a:r>
              <a:rPr lang="en-US" sz="1400" kern="1200" dirty="0">
                <a:solidFill>
                  <a:schemeClr val="tx1"/>
                </a:solidFill>
                <a:effectLst/>
                <a:latin typeface="Arial" panose="020B0604020202020204" pitchFamily="34" charset="0"/>
                <a:cs typeface="Arial" panose="020B0604020202020204" pitchFamily="34" charset="0"/>
              </a:rPr>
              <a:t>, Karen Brown, Deb Gilchrist, Lisa Hinchliffe, Chase </a:t>
            </a:r>
            <a:r>
              <a:rPr lang="en-US" sz="1400" kern="1200" dirty="0" err="1">
                <a:solidFill>
                  <a:schemeClr val="tx1"/>
                </a:solidFill>
                <a:effectLst/>
                <a:latin typeface="Arial" panose="020B0604020202020204" pitchFamily="34" charset="0"/>
                <a:cs typeface="Arial" panose="020B0604020202020204" pitchFamily="34" charset="0"/>
              </a:rPr>
              <a:t>Ollis</a:t>
            </a:r>
            <a:r>
              <a:rPr lang="en-US" sz="1400" kern="1200" dirty="0">
                <a:solidFill>
                  <a:schemeClr val="tx1"/>
                </a:solidFill>
                <a:effectLst/>
                <a:latin typeface="Arial" panose="020B0604020202020204" pitchFamily="34" charset="0"/>
                <a:cs typeface="Arial" panose="020B0604020202020204" pitchFamily="34" charset="0"/>
              </a:rPr>
              <a:t>, and Allison Payne</a:t>
            </a:r>
            <a:r>
              <a:rPr lang="en-US" sz="1400" i="1" kern="1200" dirty="0">
                <a:solidFill>
                  <a:schemeClr val="tx1"/>
                </a:solidFill>
                <a:effectLst/>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17</a:t>
            </a:fld>
            <a:endParaRPr lang="en-US"/>
          </a:p>
        </p:txBody>
      </p:sp>
    </p:spTree>
    <p:extLst>
      <p:ext uri="{BB962C8B-B14F-4D97-AF65-F5344CB8AC3E}">
        <p14:creationId xmlns:p14="http://schemas.microsoft.com/office/powerpoint/2010/main" val="798175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18</a:t>
            </a:fld>
            <a:endParaRPr lang="en-US"/>
          </a:p>
        </p:txBody>
      </p:sp>
    </p:spTree>
    <p:extLst>
      <p:ext uri="{BB962C8B-B14F-4D97-AF65-F5344CB8AC3E}">
        <p14:creationId xmlns:p14="http://schemas.microsoft.com/office/powerpoint/2010/main" val="181903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8163" y="117475"/>
            <a:ext cx="3443287" cy="2582863"/>
          </a:xfrm>
        </p:spPr>
      </p:sp>
      <p:sp>
        <p:nvSpPr>
          <p:cNvPr id="3" name="Notes Placeholder 2"/>
          <p:cNvSpPr>
            <a:spLocks noGrp="1"/>
          </p:cNvSpPr>
          <p:nvPr>
            <p:ph type="body" idx="1"/>
          </p:nvPr>
        </p:nvSpPr>
        <p:spPr>
          <a:xfrm>
            <a:off x="135573" y="2830883"/>
            <a:ext cx="6634196" cy="6281033"/>
          </a:xfrm>
        </p:spPr>
        <p:txBody>
          <a:bodyPr>
            <a:normAutofit lnSpcReduction="10000"/>
          </a:bodyPr>
          <a:lstStyle/>
          <a:p>
            <a:pPr marL="0" indent="0">
              <a:buFont typeface="+mj-lt"/>
              <a:buNone/>
            </a:pPr>
            <a:r>
              <a:rPr lang="en-US" b="0" dirty="0">
                <a:latin typeface="Arial" panose="020B0604020202020204" pitchFamily="34" charset="0"/>
                <a:ea typeface="Arial" charset="0"/>
                <a:cs typeface="Arial" panose="020B0604020202020204" pitchFamily="34" charset="0"/>
              </a:rPr>
              <a:t>Image: “</a:t>
            </a:r>
            <a:r>
              <a:rPr lang="en-US" b="0" dirty="0" err="1">
                <a:latin typeface="Arial" panose="020B0604020202020204" pitchFamily="34" charset="0"/>
                <a:ea typeface="Arial" charset="0"/>
                <a:cs typeface="Arial" panose="020B0604020202020204" pitchFamily="34" charset="0"/>
              </a:rPr>
              <a:t>asterdetail</a:t>
            </a:r>
            <a:r>
              <a:rPr lang="en-US" b="0" dirty="0">
                <a:latin typeface="Arial" panose="020B0604020202020204" pitchFamily="34" charset="0"/>
                <a:ea typeface="Arial" charset="0"/>
                <a:cs typeface="Arial" panose="020B0604020202020204" pitchFamily="34" charset="0"/>
              </a:rPr>
              <a:t>” (</a:t>
            </a:r>
            <a:r>
              <a:rPr lang="en-US" b="0" i="0" kern="1200" dirty="0">
                <a:effectLst/>
                <a:latin typeface="Arial" panose="020B0604020202020204" pitchFamily="34" charset="0"/>
                <a:cs typeface="Arial" panose="020B0604020202020204" pitchFamily="34" charset="0"/>
              </a:rPr>
              <a:t>https://www.flickr.com/photos/vizpix/8063474709), by </a:t>
            </a:r>
            <a:r>
              <a:rPr lang="en-US" b="0" i="0" kern="1200" dirty="0" err="1">
                <a:effectLst/>
                <a:latin typeface="Arial" panose="020B0604020202020204" pitchFamily="34" charset="0"/>
                <a:cs typeface="Arial" panose="020B0604020202020204" pitchFamily="34" charset="0"/>
              </a:rPr>
              <a:t>naturalflow</a:t>
            </a:r>
            <a:r>
              <a:rPr lang="en-US" b="0" i="0" kern="1200" dirty="0">
                <a:effectLst/>
                <a:latin typeface="Arial" panose="020B0604020202020204" pitchFamily="34" charset="0"/>
                <a:cs typeface="Arial" panose="020B0604020202020204" pitchFamily="34" charset="0"/>
              </a:rPr>
              <a:t>, used under CC BY-SA 2.0</a:t>
            </a:r>
          </a:p>
          <a:p>
            <a:pPr marL="0" indent="0">
              <a:buFont typeface="+mj-lt"/>
              <a:buNone/>
            </a:pPr>
            <a:endParaRPr lang="en-US" b="0" dirty="0">
              <a:latin typeface="Arial" panose="020B0604020202020204" pitchFamily="34" charset="0"/>
              <a:ea typeface="Arial" charset="0"/>
              <a:cs typeface="Arial" panose="020B0604020202020204" pitchFamily="34" charset="0"/>
            </a:endParaRPr>
          </a:p>
          <a:p>
            <a:pPr marL="0" indent="0">
              <a:spcAft>
                <a:spcPts val="600"/>
              </a:spcAft>
              <a:buFont typeface="+mj-lt"/>
              <a:buNone/>
            </a:pPr>
            <a:r>
              <a:rPr lang="en-US" b="0" dirty="0">
                <a:latin typeface="Arial" panose="020B0604020202020204" pitchFamily="34" charset="0"/>
                <a:ea typeface="Arial" charset="0"/>
                <a:cs typeface="Arial" panose="020B0604020202020204" pitchFamily="34" charset="0"/>
              </a:rPr>
              <a:t>Analysis</a:t>
            </a:r>
            <a:r>
              <a:rPr lang="en-US" b="0" baseline="0" dirty="0">
                <a:latin typeface="Arial" panose="020B0604020202020204" pitchFamily="34" charset="0"/>
                <a:ea typeface="Arial" charset="0"/>
                <a:cs typeface="Arial" panose="020B0604020202020204" pitchFamily="34" charset="0"/>
              </a:rPr>
              <a:t> of all three data sources informed the identification of six priority areas for future research. </a:t>
            </a:r>
          </a:p>
          <a:p>
            <a:pPr marL="285750" marR="0" lvl="1" indent="-285750" algn="l" defTabSz="914400" rtl="0" eaLnBrk="1" fontAlgn="auto" latinLnBrk="0" hangingPunct="1">
              <a:lnSpc>
                <a:spcPct val="100000"/>
              </a:lnSpc>
              <a:spcBef>
                <a:spcPts val="0"/>
              </a:spcBef>
              <a:spcAft>
                <a:spcPts val="600"/>
              </a:spcAft>
              <a:buClrTx/>
              <a:buSzTx/>
              <a:buFont typeface="Arial" charset="0"/>
              <a:buChar char="•"/>
              <a:tabLst/>
              <a:defRPr/>
            </a:pPr>
            <a:r>
              <a:rPr lang="en-US" b="0" baseline="0" dirty="0">
                <a:latin typeface="Arial" panose="020B0604020202020204" pitchFamily="34" charset="0"/>
                <a:ea typeface="Arial" charset="0"/>
                <a:cs typeface="Arial" panose="020B0604020202020204" pitchFamily="34" charset="0"/>
              </a:rPr>
              <a:t>Communication: </a:t>
            </a:r>
            <a:r>
              <a:rPr lang="en-US" b="0" dirty="0">
                <a:latin typeface="Arial" panose="020B0604020202020204" pitchFamily="34" charset="0"/>
                <a:ea typeface="Arial" charset="0"/>
                <a:cs typeface="Arial" panose="020B0604020202020204" pitchFamily="34" charset="0"/>
              </a:rPr>
              <a:t>Communicate with those outside of library &amp; at different levels within the institution</a:t>
            </a:r>
          </a:p>
          <a:p>
            <a:pPr marL="285750" marR="0" lvl="1" indent="-285750" algn="l" defTabSz="914400" rtl="0" eaLnBrk="1" fontAlgn="auto" latinLnBrk="0" hangingPunct="1">
              <a:lnSpc>
                <a:spcPct val="100000"/>
              </a:lnSpc>
              <a:spcBef>
                <a:spcPts val="0"/>
              </a:spcBef>
              <a:spcAft>
                <a:spcPts val="600"/>
              </a:spcAft>
              <a:buClrTx/>
              <a:buSzTx/>
              <a:buFont typeface="Arial" charset="0"/>
              <a:buChar char="•"/>
              <a:tabLst/>
              <a:defRPr/>
            </a:pPr>
            <a:r>
              <a:rPr lang="en-US" b="0" dirty="0">
                <a:latin typeface="Arial" panose="020B0604020202020204" pitchFamily="34" charset="0"/>
                <a:ea typeface="Arial" charset="0"/>
                <a:cs typeface="Arial" panose="020B0604020202020204" pitchFamily="34" charset="0"/>
              </a:rPr>
              <a:t>Collaboration: Understand different types &amp; levels of collaboration &amp; consider reviewing literature from related fields to see what is said about libraries &amp; common ground  </a:t>
            </a:r>
          </a:p>
          <a:p>
            <a:pPr marL="285750" marR="0" lvl="1" indent="-285750" algn="l" defTabSz="914400" rtl="0" eaLnBrk="1" fontAlgn="auto" latinLnBrk="0" hangingPunct="1">
              <a:lnSpc>
                <a:spcPct val="100000"/>
              </a:lnSpc>
              <a:spcBef>
                <a:spcPts val="0"/>
              </a:spcBef>
              <a:spcAft>
                <a:spcPts val="600"/>
              </a:spcAft>
              <a:buClrTx/>
              <a:buSzTx/>
              <a:buFont typeface="Arial" charset="0"/>
              <a:buChar char="•"/>
              <a:tabLst/>
              <a:defRPr/>
            </a:pPr>
            <a:r>
              <a:rPr lang="en-US" b="0" dirty="0">
                <a:latin typeface="Arial" panose="020B0604020202020204" pitchFamily="34" charset="0"/>
                <a:ea typeface="Arial" charset="0"/>
                <a:cs typeface="Arial" panose="020B0604020202020204" pitchFamily="34" charset="0"/>
              </a:rPr>
              <a:t>Mission strategy &amp; alignment: Go outside of library to collect data &amp; seek possible collaborators for common issues;</a:t>
            </a:r>
            <a:r>
              <a:rPr lang="en-US" b="0" baseline="0" dirty="0">
                <a:latin typeface="Arial" panose="020B0604020202020204" pitchFamily="34" charset="0"/>
                <a:ea typeface="Arial" charset="0"/>
                <a:cs typeface="Arial" panose="020B0604020202020204" pitchFamily="34" charset="0"/>
              </a:rPr>
              <a:t> </a:t>
            </a:r>
            <a:r>
              <a:rPr lang="en-US" b="0" dirty="0">
                <a:latin typeface="Arial" panose="020B0604020202020204" pitchFamily="34" charset="0"/>
                <a:ea typeface="Arial" charset="0"/>
                <a:cs typeface="Arial" panose="020B0604020202020204" pitchFamily="34" charset="0"/>
              </a:rPr>
              <a:t>Inform students, faculty,  &amp; administrators of how the academic library contributes to the institutional mission and goals. </a:t>
            </a:r>
          </a:p>
          <a:p>
            <a:pPr marL="285750" marR="0" lvl="1" indent="-285750" algn="l" defTabSz="914400" rtl="0" eaLnBrk="1" fontAlgn="auto" latinLnBrk="0" hangingPunct="1">
              <a:lnSpc>
                <a:spcPct val="100000"/>
              </a:lnSpc>
              <a:spcBef>
                <a:spcPts val="0"/>
              </a:spcBef>
              <a:spcAft>
                <a:spcPts val="600"/>
              </a:spcAft>
              <a:buClrTx/>
              <a:buSzTx/>
              <a:buFont typeface="Arial" charset="0"/>
              <a:buChar char="•"/>
              <a:tabLst/>
              <a:defRPr/>
            </a:pPr>
            <a:r>
              <a:rPr lang="en-US" b="0" dirty="0">
                <a:latin typeface="Arial" panose="020B0604020202020204" pitchFamily="34" charset="0"/>
                <a:ea typeface="Arial" charset="0"/>
                <a:cs typeface="Arial" panose="020B0604020202020204" pitchFamily="34" charset="0"/>
              </a:rPr>
              <a:t>Teaching &amp; learning: Engage with faculty &amp; students for librarian inclusion in developing academic &amp; everyday life support services for students;</a:t>
            </a:r>
            <a:r>
              <a:rPr lang="en-US" b="0" baseline="0" dirty="0">
                <a:latin typeface="Arial" panose="020B0604020202020204" pitchFamily="34" charset="0"/>
                <a:ea typeface="Arial" charset="0"/>
                <a:cs typeface="Arial" panose="020B0604020202020204" pitchFamily="34" charset="0"/>
              </a:rPr>
              <a:t> </a:t>
            </a:r>
            <a:r>
              <a:rPr lang="en-US" b="0" dirty="0">
                <a:latin typeface="Arial" panose="020B0604020202020204" pitchFamily="34" charset="0"/>
                <a:ea typeface="Arial" charset="0"/>
                <a:cs typeface="Arial" panose="020B0604020202020204" pitchFamily="34" charset="0"/>
              </a:rPr>
              <a:t>Develop educated &amp; informed citizens</a:t>
            </a:r>
          </a:p>
          <a:p>
            <a:pPr marL="285750" marR="0" lvl="1" indent="-285750" algn="l" defTabSz="914400" rtl="0" eaLnBrk="1" fontAlgn="auto" latinLnBrk="0" hangingPunct="1">
              <a:lnSpc>
                <a:spcPct val="100000"/>
              </a:lnSpc>
              <a:spcBef>
                <a:spcPts val="0"/>
              </a:spcBef>
              <a:spcAft>
                <a:spcPts val="600"/>
              </a:spcAft>
              <a:buClrTx/>
              <a:buSzTx/>
              <a:buFont typeface="Arial" charset="0"/>
              <a:buChar char="•"/>
              <a:tabLst/>
              <a:defRPr/>
            </a:pPr>
            <a:r>
              <a:rPr lang="en-US" b="0" dirty="0">
                <a:latin typeface="Arial" panose="020B0604020202020204" pitchFamily="34" charset="0"/>
                <a:ea typeface="Arial" charset="0"/>
                <a:cs typeface="Arial" panose="020B0604020202020204" pitchFamily="34" charset="0"/>
              </a:rPr>
              <a:t>Student success: Identify quantifiable student attainment indicators;</a:t>
            </a:r>
            <a:r>
              <a:rPr lang="en-US" b="0" baseline="0" dirty="0">
                <a:latin typeface="Arial" panose="020B0604020202020204" pitchFamily="34" charset="0"/>
                <a:ea typeface="Arial" charset="0"/>
                <a:cs typeface="Arial" panose="020B0604020202020204" pitchFamily="34" charset="0"/>
              </a:rPr>
              <a:t> Work with academic services and faculty</a:t>
            </a:r>
          </a:p>
          <a:p>
            <a:pPr marL="285750" marR="0" lvl="1" indent="-285750" algn="l" defTabSz="914400" rtl="0" eaLnBrk="1" fontAlgn="auto" latinLnBrk="0" hangingPunct="1">
              <a:lnSpc>
                <a:spcPct val="100000"/>
              </a:lnSpc>
              <a:spcBef>
                <a:spcPts val="0"/>
              </a:spcBef>
              <a:spcAft>
                <a:spcPts val="0"/>
              </a:spcAft>
              <a:buClrTx/>
              <a:buSzTx/>
              <a:buFont typeface="Arial" charset="0"/>
              <a:buChar char="•"/>
              <a:tabLst/>
              <a:defRPr/>
            </a:pPr>
            <a:r>
              <a:rPr lang="en-US" b="0" baseline="0" dirty="0">
                <a:latin typeface="Arial" panose="020B0604020202020204" pitchFamily="34" charset="0"/>
                <a:ea typeface="Arial" charset="0"/>
                <a:cs typeface="Arial" panose="020B0604020202020204" pitchFamily="34" charset="0"/>
              </a:rPr>
              <a:t>Learning analytics: Measure, collect, analyze &amp; report “data about learners and their contexts, for purposes of understanding and optimizing learning and the environments in which it occurs.” ; Include library data with institutionally collected data to predict student success</a:t>
            </a:r>
          </a:p>
          <a:p>
            <a:pPr marL="0" marR="0" lvl="1" indent="0" algn="l" defTabSz="914400" rtl="0" eaLnBrk="1" fontAlgn="auto" latinLnBrk="0" hangingPunct="1">
              <a:lnSpc>
                <a:spcPct val="100000"/>
              </a:lnSpc>
              <a:spcBef>
                <a:spcPts val="0"/>
              </a:spcBef>
              <a:spcAft>
                <a:spcPts val="0"/>
              </a:spcAft>
              <a:buClrTx/>
              <a:buSzTx/>
              <a:buFont typeface="+mj-lt"/>
              <a:buNone/>
              <a:tabLst/>
              <a:defRPr/>
            </a:pPr>
            <a:endParaRPr lang="en-US" b="0" baseline="0" dirty="0">
              <a:latin typeface="Arial" panose="020B0604020202020204" pitchFamily="34" charset="0"/>
              <a:ea typeface="Arial" charset="0"/>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 typeface="+mj-lt"/>
              <a:buNone/>
              <a:tabLst/>
              <a:defRPr/>
            </a:pPr>
            <a:r>
              <a:rPr lang="en-US" sz="900" kern="1200" dirty="0">
                <a:latin typeface="Arial" panose="020B0604020202020204" pitchFamily="34" charset="0"/>
                <a:ea typeface="Arial" charset="0"/>
                <a:cs typeface="Arial" panose="020B0604020202020204" pitchFamily="34" charset="0"/>
              </a:rPr>
              <a:t>Brown-</a:t>
            </a:r>
            <a:r>
              <a:rPr lang="en-US" sz="900" kern="1200" dirty="0" err="1">
                <a:latin typeface="Arial" panose="020B0604020202020204" pitchFamily="34" charset="0"/>
                <a:ea typeface="Arial" charset="0"/>
                <a:cs typeface="Arial" panose="020B0604020202020204" pitchFamily="34" charset="0"/>
              </a:rPr>
              <a:t>Sica</a:t>
            </a:r>
            <a:r>
              <a:rPr lang="en-US" sz="900" kern="1200" dirty="0">
                <a:latin typeface="Arial" panose="020B0604020202020204" pitchFamily="34" charset="0"/>
                <a:ea typeface="Arial" charset="0"/>
                <a:cs typeface="Arial" panose="020B0604020202020204" pitchFamily="34" charset="0"/>
              </a:rPr>
              <a:t>, Margaret. “Using Academic Courses to Generate Data for Use in Evidence Based Library Planning.” </a:t>
            </a:r>
            <a:r>
              <a:rPr lang="en-US" sz="900" i="1" kern="1200" dirty="0">
                <a:latin typeface="Arial" panose="020B0604020202020204" pitchFamily="34" charset="0"/>
                <a:ea typeface="Arial" charset="0"/>
                <a:cs typeface="Arial" panose="020B0604020202020204" pitchFamily="34" charset="0"/>
              </a:rPr>
              <a:t>Journal of Academic Librarianship</a:t>
            </a:r>
            <a:r>
              <a:rPr lang="en-US" sz="900" kern="1200" dirty="0">
                <a:latin typeface="Arial" panose="020B0604020202020204" pitchFamily="34" charset="0"/>
                <a:ea typeface="Arial" charset="0"/>
                <a:cs typeface="Arial" panose="020B0604020202020204" pitchFamily="34" charset="0"/>
              </a:rPr>
              <a:t> 39, no. 3 (2013): 275–87. doi:10.1016/j.acalib.2013.01.001.</a:t>
            </a:r>
          </a:p>
          <a:p>
            <a:pPr marL="0" marR="0" lvl="1" indent="0" algn="l" defTabSz="914400" rtl="0" eaLnBrk="1" fontAlgn="auto" latinLnBrk="0" hangingPunct="1">
              <a:lnSpc>
                <a:spcPct val="100000"/>
              </a:lnSpc>
              <a:spcBef>
                <a:spcPts val="0"/>
              </a:spcBef>
              <a:spcAft>
                <a:spcPts val="0"/>
              </a:spcAft>
              <a:buClrTx/>
              <a:buSzTx/>
              <a:buFont typeface="+mj-lt"/>
              <a:buNone/>
              <a:tabLst/>
              <a:defRPr/>
            </a:pPr>
            <a:endParaRPr lang="en-US" sz="900" kern="1200" dirty="0">
              <a:latin typeface="Arial" panose="020B0604020202020204" pitchFamily="34" charset="0"/>
              <a:ea typeface="Arial" charset="0"/>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 typeface="+mj-lt"/>
              <a:buNone/>
              <a:tabLst/>
              <a:defRPr/>
            </a:pPr>
            <a:r>
              <a:rPr lang="en-US" sz="900" dirty="0" err="1">
                <a:latin typeface="Arial" panose="020B0604020202020204" pitchFamily="34" charset="0"/>
                <a:ea typeface="Arial" charset="0"/>
                <a:cs typeface="Arial" panose="020B0604020202020204" pitchFamily="34" charset="0"/>
              </a:rPr>
              <a:t>Fister</a:t>
            </a:r>
            <a:r>
              <a:rPr lang="en-US" sz="900" dirty="0">
                <a:latin typeface="Arial" panose="020B0604020202020204" pitchFamily="34" charset="0"/>
                <a:ea typeface="Arial" charset="0"/>
                <a:cs typeface="Arial" panose="020B0604020202020204" pitchFamily="34" charset="0"/>
              </a:rPr>
              <a:t>, Barbara. “Critical Assets: Academic Libraries, A View from the Administration Building.” </a:t>
            </a:r>
            <a:r>
              <a:rPr lang="en-US" sz="900" i="1" dirty="0">
                <a:latin typeface="Arial" panose="020B0604020202020204" pitchFamily="34" charset="0"/>
                <a:ea typeface="Arial" charset="0"/>
                <a:cs typeface="Arial" panose="020B0604020202020204" pitchFamily="34" charset="0"/>
              </a:rPr>
              <a:t>Library Journal</a:t>
            </a:r>
            <a:r>
              <a:rPr lang="en-US" sz="900" dirty="0">
                <a:latin typeface="Arial" panose="020B0604020202020204" pitchFamily="34" charset="0"/>
                <a:ea typeface="Arial" charset="0"/>
                <a:cs typeface="Arial" panose="020B0604020202020204" pitchFamily="34" charset="0"/>
              </a:rPr>
              <a:t> 135, no. 8 (2010): 24–27.</a:t>
            </a:r>
            <a:endParaRPr lang="en-US" sz="900" kern="1200" dirty="0">
              <a:latin typeface="Arial" panose="020B0604020202020204" pitchFamily="34" charset="0"/>
              <a:ea typeface="Arial" charset="0"/>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 typeface="+mj-lt"/>
              <a:buNone/>
              <a:tabLst/>
              <a:defRPr/>
            </a:pPr>
            <a:endParaRPr lang="en-US" sz="900" kern="1200" dirty="0">
              <a:latin typeface="Arial" panose="020B0604020202020204" pitchFamily="34" charset="0"/>
              <a:ea typeface="Arial" charset="0"/>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 typeface="+mj-lt"/>
              <a:buNone/>
              <a:tabLst/>
              <a:defRPr/>
            </a:pPr>
            <a:r>
              <a:rPr lang="en-US" sz="900" dirty="0">
                <a:latin typeface="Arial" panose="020B0604020202020204" pitchFamily="34" charset="0"/>
                <a:ea typeface="Arial" charset="0"/>
                <a:cs typeface="Arial" panose="020B0604020202020204" pitchFamily="34" charset="0"/>
              </a:rPr>
              <a:t>Hess, Amanda Nichols. “Equipping Academic Librarians to Integrate the Framework into Instructional Practices: A Theoretical Application.” </a:t>
            </a:r>
            <a:r>
              <a:rPr lang="en-US" sz="900" i="1" dirty="0">
                <a:latin typeface="Arial" panose="020B0604020202020204" pitchFamily="34" charset="0"/>
                <a:ea typeface="Arial" charset="0"/>
                <a:cs typeface="Arial" panose="020B0604020202020204" pitchFamily="34" charset="0"/>
              </a:rPr>
              <a:t>Journal of Academic Librarianship</a:t>
            </a:r>
            <a:r>
              <a:rPr lang="en-US" sz="900" dirty="0">
                <a:latin typeface="Arial" panose="020B0604020202020204" pitchFamily="34" charset="0"/>
                <a:ea typeface="Arial" charset="0"/>
                <a:cs typeface="Arial" panose="020B0604020202020204" pitchFamily="34" charset="0"/>
              </a:rPr>
              <a:t> 41, no. 6 (2015): 771–76. doi:10.1016/j.acalib.2015.08.017.</a:t>
            </a:r>
            <a:endParaRPr lang="en-US" sz="900" kern="1200" dirty="0">
              <a:latin typeface="Arial" panose="020B0604020202020204" pitchFamily="34" charset="0"/>
              <a:ea typeface="Arial" charset="0"/>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 typeface="+mj-lt"/>
              <a:buNone/>
              <a:tabLst/>
              <a:defRPr/>
            </a:pPr>
            <a:endParaRPr lang="en-US" sz="900" b="0" baseline="0" dirty="0">
              <a:latin typeface="Arial" panose="020B0604020202020204" pitchFamily="34" charset="0"/>
              <a:ea typeface="Arial" charset="0"/>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 typeface="+mj-lt"/>
              <a:buNone/>
              <a:tabLst/>
              <a:defRPr/>
            </a:pPr>
            <a:r>
              <a:rPr lang="en-US" sz="900" dirty="0" err="1">
                <a:latin typeface="Arial" panose="020B0604020202020204" pitchFamily="34" charset="0"/>
                <a:ea typeface="Arial" charset="0"/>
                <a:cs typeface="Arial" panose="020B0604020202020204" pitchFamily="34" charset="0"/>
              </a:rPr>
              <a:t>Jantti</a:t>
            </a:r>
            <a:r>
              <a:rPr lang="en-US" sz="900" dirty="0">
                <a:latin typeface="Arial" panose="020B0604020202020204" pitchFamily="34" charset="0"/>
                <a:ea typeface="Arial" charset="0"/>
                <a:cs typeface="Arial" panose="020B0604020202020204" pitchFamily="34" charset="0"/>
              </a:rPr>
              <a:t>, M. and Heath, J. (2016). What role for libraries in learning analytics? </a:t>
            </a:r>
            <a:r>
              <a:rPr lang="en-US" sz="900" i="1" dirty="0">
                <a:latin typeface="Arial" panose="020B0604020202020204" pitchFamily="34" charset="0"/>
                <a:ea typeface="Arial" charset="0"/>
                <a:cs typeface="Arial" panose="020B0604020202020204" pitchFamily="34" charset="0"/>
              </a:rPr>
              <a:t>Performance Measurement and Metrics</a:t>
            </a:r>
            <a:r>
              <a:rPr lang="en-US" sz="900" dirty="0">
                <a:latin typeface="Arial" panose="020B0604020202020204" pitchFamily="34" charset="0"/>
                <a:ea typeface="Arial" charset="0"/>
                <a:cs typeface="Arial" panose="020B0604020202020204" pitchFamily="34" charset="0"/>
              </a:rPr>
              <a:t> </a:t>
            </a:r>
            <a:r>
              <a:rPr lang="en-US" sz="900" i="1" dirty="0">
                <a:latin typeface="Arial" panose="020B0604020202020204" pitchFamily="34" charset="0"/>
                <a:ea typeface="Arial" charset="0"/>
                <a:cs typeface="Arial" panose="020B0604020202020204" pitchFamily="34" charset="0"/>
              </a:rPr>
              <a:t>17</a:t>
            </a:r>
            <a:r>
              <a:rPr lang="en-US" sz="900" dirty="0">
                <a:latin typeface="Arial" panose="020B0604020202020204" pitchFamily="34" charset="0"/>
                <a:ea typeface="Arial" charset="0"/>
                <a:cs typeface="Arial" panose="020B0604020202020204" pitchFamily="34" charset="0"/>
              </a:rPr>
              <a:t>(2), 203-210.</a:t>
            </a:r>
          </a:p>
          <a:p>
            <a:pPr marL="0" marR="0" lvl="1" indent="0" algn="l" defTabSz="914400" rtl="0" eaLnBrk="1" fontAlgn="auto" latinLnBrk="0" hangingPunct="1">
              <a:lnSpc>
                <a:spcPct val="100000"/>
              </a:lnSpc>
              <a:spcBef>
                <a:spcPts val="0"/>
              </a:spcBef>
              <a:spcAft>
                <a:spcPts val="0"/>
              </a:spcAft>
              <a:buClrTx/>
              <a:buSzTx/>
              <a:buFont typeface="+mj-lt"/>
              <a:buNone/>
              <a:tabLst/>
              <a:defRPr/>
            </a:pPr>
            <a:endParaRPr lang="en-US" sz="900" b="0" baseline="0" dirty="0">
              <a:latin typeface="Arial" panose="020B0604020202020204" pitchFamily="34" charset="0"/>
              <a:ea typeface="Arial" charset="0"/>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 typeface="+mj-lt"/>
              <a:buNone/>
              <a:tabLst/>
              <a:defRPr/>
            </a:pPr>
            <a:r>
              <a:rPr lang="en-US" sz="900" dirty="0">
                <a:latin typeface="Arial" panose="020B0604020202020204" pitchFamily="34" charset="0"/>
                <a:ea typeface="Arial" charset="0"/>
                <a:cs typeface="Arial" panose="020B0604020202020204" pitchFamily="34" charset="0"/>
              </a:rPr>
              <a:t>Lombard, E. (2012). The role of the academic library in college choice. </a:t>
            </a:r>
            <a:r>
              <a:rPr lang="en-US" sz="900" i="1" dirty="0">
                <a:latin typeface="Arial" panose="020B0604020202020204" pitchFamily="34" charset="0"/>
                <a:ea typeface="Arial" charset="0"/>
                <a:cs typeface="Arial" panose="020B0604020202020204" pitchFamily="34" charset="0"/>
              </a:rPr>
              <a:t>Journal of Academic Librarianship</a:t>
            </a:r>
            <a:r>
              <a:rPr lang="en-US" sz="900" dirty="0">
                <a:latin typeface="Arial" panose="020B0604020202020204" pitchFamily="34" charset="0"/>
                <a:ea typeface="Arial" charset="0"/>
                <a:cs typeface="Arial" panose="020B0604020202020204" pitchFamily="34" charset="0"/>
              </a:rPr>
              <a:t> 38(4), 237–41.</a:t>
            </a:r>
            <a:endParaRPr lang="en-US" sz="900" kern="1200" dirty="0">
              <a:latin typeface="Arial" panose="020B0604020202020204" pitchFamily="34" charset="0"/>
              <a:ea typeface="Arial" charset="0"/>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 typeface="+mj-lt"/>
              <a:buNone/>
              <a:tabLst/>
              <a:defRPr/>
            </a:pPr>
            <a:endParaRPr lang="en-US" b="0" dirty="0">
              <a:latin typeface="Arial" panose="020B0604020202020204" pitchFamily="34" charset="0"/>
              <a:ea typeface="Arial"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pPr/>
              <a:t>19</a:t>
            </a:fld>
            <a:endParaRPr lang="en-US"/>
          </a:p>
        </p:txBody>
      </p:sp>
    </p:spTree>
    <p:extLst>
      <p:ext uri="{BB962C8B-B14F-4D97-AF65-F5344CB8AC3E}">
        <p14:creationId xmlns:p14="http://schemas.microsoft.com/office/powerpoint/2010/main" val="1850401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2638" y="355600"/>
            <a:ext cx="2998787" cy="2247900"/>
          </a:xfrm>
        </p:spPr>
      </p:sp>
      <p:sp>
        <p:nvSpPr>
          <p:cNvPr id="3" name="Notes Placeholder 2"/>
          <p:cNvSpPr>
            <a:spLocks noGrp="1"/>
          </p:cNvSpPr>
          <p:nvPr>
            <p:ph type="body" idx="1"/>
          </p:nvPr>
        </p:nvSpPr>
        <p:spPr>
          <a:xfrm>
            <a:off x="83820" y="2923184"/>
            <a:ext cx="6936106" cy="6382744"/>
          </a:xfrm>
        </p:spPr>
        <p:txBody>
          <a:bodyPr/>
          <a:lstStyle/>
          <a:p>
            <a:r>
              <a:rPr lang="en-US" sz="1100" dirty="0">
                <a:latin typeface="Arial" panose="020B0604020202020204" pitchFamily="34" charset="0"/>
                <a:cs typeface="Arial" panose="020B0604020202020204" pitchFamily="34" charset="0"/>
              </a:rPr>
              <a:t>The Priority Areas for future research are based on the findings of the selected literature review, the library administrator focus group interview, and the provost semi-structured individual interviews. These Priority Areas intentionally are broad to foster discussion and input from academic librarians and to include more specific research questions within each Priority Area. </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The most important factor for identifying the Priority Areas was to discover which themes occurred most frequently in each data source. This was in response to the RFP, which  specifically stated that the project would “Begin with a high level look at the trends in higher education that concern academic librarians in the broader context of academia and identify current academic library responses to the trends.” Individual library responses, such as information literacy instruction and data analytics were not included in the codebook. Therefore, it should be noted that while library response (collection, service, space) was coded as a theme, these codes were not included within the count of the top five themes since each Priority Area addresses a theme across all three responses. </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Per the RFP, which asked for between 5-10 priority areas, six were addressed, which will now be overviewed. We will also briefly discuss an exemplar study for each area, and identify best practices related to the area. </a:t>
            </a:r>
            <a:endParaRPr lang="en-US" sz="1100" b="1" i="1" dirty="0">
              <a:solidFill>
                <a:srgbClr val="FF0000"/>
              </a:solidFill>
              <a:latin typeface="Arial" panose="020B0604020202020204" pitchFamily="34" charset="0"/>
              <a:cs typeface="Arial" panose="020B0604020202020204" pitchFamily="34" charset="0"/>
            </a:endParaRPr>
          </a:p>
          <a:p>
            <a:r>
              <a:rPr lang="en-US" sz="1100" dirty="0">
                <a:solidFill>
                  <a:srgbClr val="FF0000"/>
                </a:solidFill>
                <a:latin typeface="Arial" panose="020B0604020202020204" pitchFamily="34" charset="0"/>
                <a:cs typeface="Arial" panose="020B0604020202020204" pitchFamily="34" charset="0"/>
              </a:rPr>
              <a:t>The importance of communication was identified in the RFP and in the project plan, and was one of the main reasons for the creation of the Advisory Group.  It provided the opportunity for library administrators to connect with provosts at their institutions and provide data on how librarians can communicate the value the library brings to the academic community. As a theme, its definition was: “Librarians communicate impact or other aspects of value with stakeholders.” However, only three studies published since 2000 have looked at how administrators perceive the library and its collections, spaces, and services.  An earlier study from 2007 found that according to multiple administrators at six American universities, the library’s symbolic role as the heart of the university was outweighed by its practical role, through which it needed to “connect what it does to the values and mission of the university.”  A later study of nine Canadian provosts found that the participants most valued information access provided by the library and envisioned the library evolving into more of a learning space.  The study the team identified as exemplar is </a:t>
            </a:r>
            <a:r>
              <a:rPr lang="en-US" sz="1100" dirty="0" err="1">
                <a:solidFill>
                  <a:srgbClr val="FF0000"/>
                </a:solidFill>
                <a:latin typeface="Arial" panose="020B0604020202020204" pitchFamily="34" charset="0"/>
                <a:cs typeface="Arial" panose="020B0604020202020204" pitchFamily="34" charset="0"/>
              </a:rPr>
              <a:t>Fister's</a:t>
            </a:r>
            <a:r>
              <a:rPr lang="en-US" sz="1100" dirty="0">
                <a:solidFill>
                  <a:srgbClr val="FF0000"/>
                </a:solidFill>
                <a:latin typeface="Arial" panose="020B0604020202020204" pitchFamily="34" charset="0"/>
                <a:cs typeface="Arial" panose="020B0604020202020204" pitchFamily="34" charset="0"/>
              </a:rPr>
              <a:t> (2010) survey of 134 administrators, which covered the highest number of themes (n=11) and received the highest score of all the studies (17 points). </a:t>
            </a:r>
            <a:endParaRPr lang="en-US" sz="1100" b="1" i="1" dirty="0">
              <a:solidFill>
                <a:srgbClr val="FF0000"/>
              </a:solidFill>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pPr defTabSz="932871">
              <a:defRPr/>
            </a:pPr>
            <a:r>
              <a:rPr lang="en-US" sz="1100" dirty="0" err="1">
                <a:latin typeface="Arial" panose="020B0604020202020204" pitchFamily="34" charset="0"/>
                <a:cs typeface="Arial" panose="020B0604020202020204" pitchFamily="34" charset="0"/>
              </a:rPr>
              <a:t>Fister</a:t>
            </a:r>
            <a:r>
              <a:rPr lang="en-US" sz="1100" dirty="0">
                <a:latin typeface="Arial" panose="020B0604020202020204" pitchFamily="34" charset="0"/>
                <a:cs typeface="Arial" panose="020B0604020202020204" pitchFamily="34" charset="0"/>
              </a:rPr>
              <a:t>, Barbara. “Critical Assets: Academic Libraries, A View from the Administration Building.” </a:t>
            </a:r>
            <a:r>
              <a:rPr lang="en-US" sz="1100" i="1" dirty="0">
                <a:latin typeface="Arial" panose="020B0604020202020204" pitchFamily="34" charset="0"/>
                <a:cs typeface="Arial" panose="020B0604020202020204" pitchFamily="34" charset="0"/>
              </a:rPr>
              <a:t>Library Journal</a:t>
            </a:r>
            <a:r>
              <a:rPr lang="en-US" sz="1100" dirty="0">
                <a:latin typeface="Arial" panose="020B0604020202020204" pitchFamily="34" charset="0"/>
                <a:cs typeface="Arial" panose="020B0604020202020204" pitchFamily="34" charset="0"/>
              </a:rPr>
              <a:t> 135, no. 8 (2010): 24–27.</a:t>
            </a:r>
          </a:p>
          <a:p>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20</a:t>
            </a:fld>
            <a:endParaRPr lang="en-US"/>
          </a:p>
        </p:txBody>
      </p:sp>
    </p:spTree>
    <p:extLst>
      <p:ext uri="{BB962C8B-B14F-4D97-AF65-F5344CB8AC3E}">
        <p14:creationId xmlns:p14="http://schemas.microsoft.com/office/powerpoint/2010/main" val="310281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Image: “Free to use texture/background” (https://www.flickr.com/photos/28481088@N00/12793759334/) by </a:t>
            </a:r>
            <a:r>
              <a:rPr lang="en-US" sz="1400" dirty="0" err="1">
                <a:latin typeface="Arial" panose="020B0604020202020204" pitchFamily="34" charset="0"/>
                <a:cs typeface="Arial" panose="020B0604020202020204" pitchFamily="34" charset="0"/>
              </a:rPr>
              <a:t>tanakawho</a:t>
            </a:r>
            <a:r>
              <a:rPr lang="en-US" sz="1400" dirty="0">
                <a:latin typeface="Arial" panose="020B0604020202020204" pitchFamily="34" charset="0"/>
                <a:cs typeface="Arial" panose="020B0604020202020204" pitchFamily="34" charset="0"/>
              </a:rPr>
              <a:t>, used under CC BY 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cs typeface="Arial" panose="020B0604020202020204" pitchFamily="34" charset="0"/>
              </a:rPr>
              <a:t>Association of College and Research Libraries. </a:t>
            </a:r>
            <a:r>
              <a:rPr lang="en-US" sz="1400" i="1" kern="1200" dirty="0">
                <a:solidFill>
                  <a:schemeClr val="tx1"/>
                </a:solidFill>
                <a:effectLst/>
                <a:latin typeface="Arial" panose="020B0604020202020204" pitchFamily="34" charset="0"/>
                <a:cs typeface="Arial" panose="020B0604020202020204" pitchFamily="34" charset="0"/>
              </a:rPr>
              <a:t>Academic Library Impact: Improving Practice and Essential Areas to Research</a:t>
            </a:r>
            <a:r>
              <a:rPr lang="en-US" sz="1400" kern="1200" dirty="0">
                <a:solidFill>
                  <a:schemeClr val="tx1"/>
                </a:solidFill>
                <a:effectLst/>
                <a:latin typeface="Arial" panose="020B0604020202020204" pitchFamily="34" charset="0"/>
                <a:cs typeface="Arial" panose="020B0604020202020204" pitchFamily="34" charset="0"/>
              </a:rPr>
              <a:t>. Prepared by Lynn Silipigni Connaway, William Harvey, Vanessa Kitzie, and Stephanie Mikitish of OCLC Research. Chicago: Association of College and Research Libraries, 2017.</a:t>
            </a:r>
          </a:p>
          <a:p>
            <a:endParaRPr lang="en-US" dirty="0"/>
          </a:p>
        </p:txBody>
      </p:sp>
      <p:sp>
        <p:nvSpPr>
          <p:cNvPr id="4" name="Slide Number Placeholder 3"/>
          <p:cNvSpPr>
            <a:spLocks noGrp="1"/>
          </p:cNvSpPr>
          <p:nvPr>
            <p:ph type="sldNum" sz="quarter" idx="10"/>
          </p:nvPr>
        </p:nvSpPr>
        <p:spPr/>
        <p:txBody>
          <a:bodyPr/>
          <a:lstStyle/>
          <a:p>
            <a:fld id="{E61FDE36-8315-4CEB-98C8-64FB9DB51D25}" type="slidenum">
              <a:rPr lang="en-US" smtClean="0"/>
              <a:pPr/>
              <a:t>21</a:t>
            </a:fld>
            <a:endParaRPr lang="en-US"/>
          </a:p>
        </p:txBody>
      </p:sp>
    </p:spTree>
    <p:extLst>
      <p:ext uri="{BB962C8B-B14F-4D97-AF65-F5344CB8AC3E}">
        <p14:creationId xmlns:p14="http://schemas.microsoft.com/office/powerpoint/2010/main" val="815182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Image: “Free to use texture/background” (https://www.flickr.com/photos/28481088@N00/12793759334/) by </a:t>
            </a:r>
            <a:r>
              <a:rPr lang="en-US" sz="1400" dirty="0" err="1">
                <a:latin typeface="Arial" panose="020B0604020202020204" pitchFamily="34" charset="0"/>
                <a:cs typeface="Arial" panose="020B0604020202020204" pitchFamily="34" charset="0"/>
              </a:rPr>
              <a:t>tanakawho</a:t>
            </a:r>
            <a:r>
              <a:rPr lang="en-US" sz="1400" dirty="0">
                <a:latin typeface="Arial" panose="020B0604020202020204" pitchFamily="34" charset="0"/>
                <a:cs typeface="Arial" panose="020B0604020202020204" pitchFamily="34" charset="0"/>
              </a:rPr>
              <a:t>, used under CC BY 2.0</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 third study we identified as exemplary is </a:t>
            </a:r>
            <a:r>
              <a:rPr lang="en-US" sz="1400" dirty="0" err="1">
                <a:latin typeface="Arial" panose="020B0604020202020204" pitchFamily="34" charset="0"/>
                <a:cs typeface="Arial" panose="020B0604020202020204" pitchFamily="34" charset="0"/>
              </a:rPr>
              <a:t>Fister’s</a:t>
            </a:r>
            <a:r>
              <a:rPr lang="en-US" sz="1400" dirty="0">
                <a:latin typeface="Arial" panose="020B0604020202020204" pitchFamily="34" charset="0"/>
                <a:cs typeface="Arial" panose="020B0604020202020204" pitchFamily="34" charset="0"/>
              </a:rPr>
              <a:t> survey of 134 administrators, which covered the highest number of themes (n=11) and received the highest score of all the studies using the scoring system explained in Appendix K: Detailed Scoring Scheme for Exemplary Research Designs and Practices (17 points).”</a:t>
            </a:r>
          </a:p>
          <a:p>
            <a:endParaRPr lang="en-US" sz="1400" dirty="0">
              <a:latin typeface="Arial" panose="020B0604020202020204" pitchFamily="34" charset="0"/>
              <a:cs typeface="Arial" panose="020B0604020202020204" pitchFamily="34" charset="0"/>
            </a:endParaRPr>
          </a:p>
          <a:p>
            <a:r>
              <a:rPr lang="en-US" sz="1400" kern="1200" dirty="0">
                <a:solidFill>
                  <a:schemeClr val="tx1"/>
                </a:solidFill>
                <a:effectLst/>
                <a:latin typeface="Arial" panose="020B0604020202020204" pitchFamily="34" charset="0"/>
                <a:cs typeface="Arial" panose="020B0604020202020204" pitchFamily="34" charset="0"/>
              </a:rPr>
              <a:t>Association of College and Research Libraries. </a:t>
            </a:r>
            <a:r>
              <a:rPr lang="en-US" sz="1400" i="1" kern="1200" dirty="0">
                <a:solidFill>
                  <a:schemeClr val="tx1"/>
                </a:solidFill>
                <a:effectLst/>
                <a:latin typeface="Arial" panose="020B0604020202020204" pitchFamily="34" charset="0"/>
                <a:cs typeface="Arial" panose="020B0604020202020204" pitchFamily="34" charset="0"/>
              </a:rPr>
              <a:t>Academic Library Impact: Improving Practice and Essential Areas to Research</a:t>
            </a:r>
            <a:r>
              <a:rPr lang="en-US" sz="1400" kern="1200" dirty="0">
                <a:solidFill>
                  <a:schemeClr val="tx1"/>
                </a:solidFill>
                <a:effectLst/>
                <a:latin typeface="Arial" panose="020B0604020202020204" pitchFamily="34" charset="0"/>
                <a:cs typeface="Arial" panose="020B0604020202020204" pitchFamily="34" charset="0"/>
              </a:rPr>
              <a:t>. Prepared by Lynn Silipigni Connaway, William Harvey, Vanessa Kitzie, and Stephanie Mikitish of OCLC Research. Chicago: Association of College and Research Libraries, 2017.</a:t>
            </a:r>
          </a:p>
          <a:p>
            <a:endParaRPr lang="en-US" dirty="0"/>
          </a:p>
        </p:txBody>
      </p:sp>
      <p:sp>
        <p:nvSpPr>
          <p:cNvPr id="4" name="Slide Number Placeholder 3"/>
          <p:cNvSpPr>
            <a:spLocks noGrp="1"/>
          </p:cNvSpPr>
          <p:nvPr>
            <p:ph type="sldNum" sz="quarter" idx="10"/>
          </p:nvPr>
        </p:nvSpPr>
        <p:spPr/>
        <p:txBody>
          <a:bodyPr/>
          <a:lstStyle/>
          <a:p>
            <a:fld id="{E61FDE36-8315-4CEB-98C8-64FB9DB51D25}" type="slidenum">
              <a:rPr lang="en-US" smtClean="0"/>
              <a:pPr/>
              <a:t>22</a:t>
            </a:fld>
            <a:endParaRPr lang="en-US"/>
          </a:p>
        </p:txBody>
      </p:sp>
    </p:spTree>
    <p:extLst>
      <p:ext uri="{BB962C8B-B14F-4D97-AF65-F5344CB8AC3E}">
        <p14:creationId xmlns:p14="http://schemas.microsoft.com/office/powerpoint/2010/main" val="1965106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9763" y="342900"/>
            <a:ext cx="3063875" cy="2298700"/>
          </a:xfrm>
        </p:spPr>
      </p:sp>
      <p:sp>
        <p:nvSpPr>
          <p:cNvPr id="3" name="Notes Placeholder 2"/>
          <p:cNvSpPr>
            <a:spLocks noGrp="1"/>
          </p:cNvSpPr>
          <p:nvPr>
            <p:ph type="body" idx="1"/>
          </p:nvPr>
        </p:nvSpPr>
        <p:spPr>
          <a:xfrm>
            <a:off x="199072" y="2893326"/>
            <a:ext cx="6611304" cy="6199630"/>
          </a:xfrm>
        </p:spPr>
        <p:txBody>
          <a:bodyPr/>
          <a:lstStyle/>
          <a:p>
            <a:r>
              <a:rPr lang="en-US" sz="1400" dirty="0">
                <a:latin typeface="Arial" panose="020B0604020202020204" pitchFamily="34" charset="0"/>
                <a:cs typeface="Arial" panose="020B0604020202020204" pitchFamily="34" charset="0"/>
              </a:rPr>
              <a:t>Collaboration is an important theme because of the academic library’s primary mission as a research and teaching support unit.  The </a:t>
            </a:r>
            <a:r>
              <a:rPr lang="en-US" sz="1400" dirty="0" err="1">
                <a:latin typeface="Arial" panose="020B0604020202020204" pitchFamily="34" charset="0"/>
                <a:cs typeface="Arial" panose="020B0604020202020204" pitchFamily="34" charset="0"/>
              </a:rPr>
              <a:t>AiA</a:t>
            </a:r>
            <a:r>
              <a:rPr lang="en-US" sz="1400" dirty="0">
                <a:latin typeface="Arial" panose="020B0604020202020204" pitchFamily="34" charset="0"/>
                <a:cs typeface="Arial" panose="020B0604020202020204" pitchFamily="34" charset="0"/>
              </a:rPr>
              <a:t> projects also explicitly required librarians to collaborate with at least two other people outside the libraries.  As a theme, its definition was: “Librarians work with other institutional departments to influence student outcomes or with other institutions.” The 2015 study by Hess, Greer, Lombardo, and Lim at Oakland University Libraries is exemplary because it documents the libraries’ efforts to collaborate with other departments in support of student success and persistence.  Their documented and suggested collaborations cover a wide range of services and collections. Another notable collaboration was between Wolfe, who is an Assistant Professor in the Behavioral and Social Sciences at </a:t>
            </a:r>
            <a:r>
              <a:rPr lang="en-US" sz="1400" dirty="0" err="1">
                <a:latin typeface="Arial" panose="020B0604020202020204" pitchFamily="34" charset="0"/>
                <a:cs typeface="Arial" panose="020B0604020202020204" pitchFamily="34" charset="0"/>
              </a:rPr>
              <a:t>Hostos</a:t>
            </a:r>
            <a:r>
              <a:rPr lang="en-US" sz="1400" dirty="0">
                <a:latin typeface="Arial" panose="020B0604020202020204" pitchFamily="34" charset="0"/>
                <a:cs typeface="Arial" panose="020B0604020202020204" pitchFamily="34" charset="0"/>
              </a:rPr>
              <a:t> Community College (CUNY), who published the results of a study that incorporated information literacy into a class assignment in a higher education journal, and was one of the highest scoring research documents from the higher education databases. </a:t>
            </a:r>
          </a:p>
          <a:p>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Hess, Amanda Nichols. “Equipping Academic Librarians to Integrate the Framework into Instructional Practices: A Theoretical Application.” </a:t>
            </a:r>
            <a:r>
              <a:rPr lang="en-US" sz="1400" i="1" dirty="0">
                <a:latin typeface="Arial" panose="020B0604020202020204" pitchFamily="34" charset="0"/>
                <a:cs typeface="Arial" panose="020B0604020202020204" pitchFamily="34" charset="0"/>
              </a:rPr>
              <a:t>Journal of Academic Librarianship</a:t>
            </a:r>
            <a:r>
              <a:rPr lang="en-US" sz="1400" dirty="0">
                <a:latin typeface="Arial" panose="020B0604020202020204" pitchFamily="34" charset="0"/>
                <a:cs typeface="Arial" panose="020B0604020202020204" pitchFamily="34" charset="0"/>
              </a:rPr>
              <a:t> 41, no. 6 (2015): 771–76. doi:10.1016/j.acalib.2015.08.017.</a:t>
            </a:r>
          </a:p>
          <a:p>
            <a:pPr defTabSz="932871">
              <a:defRPr/>
            </a:pPr>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Wolfe, Kate S. “Emerging Information Literacy and Research-Method Competencies in Urban Community College Psychology Students.” </a:t>
            </a:r>
            <a:r>
              <a:rPr lang="en-US" sz="1400" i="1" dirty="0">
                <a:latin typeface="Arial" panose="020B0604020202020204" pitchFamily="34" charset="0"/>
                <a:cs typeface="Arial" panose="020B0604020202020204" pitchFamily="34" charset="0"/>
              </a:rPr>
              <a:t>The Community College Enterprise</a:t>
            </a:r>
            <a:r>
              <a:rPr lang="en-US" sz="1400" dirty="0">
                <a:latin typeface="Arial" panose="020B0604020202020204" pitchFamily="34" charset="0"/>
                <a:cs typeface="Arial" panose="020B0604020202020204" pitchFamily="34" charset="0"/>
              </a:rPr>
              <a:t> 21, no. 2 (2015): 93–99.</a:t>
            </a: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23</a:t>
            </a:fld>
            <a:endParaRPr lang="en-US"/>
          </a:p>
        </p:txBody>
      </p:sp>
    </p:spTree>
    <p:extLst>
      <p:ext uri="{BB962C8B-B14F-4D97-AF65-F5344CB8AC3E}">
        <p14:creationId xmlns:p14="http://schemas.microsoft.com/office/powerpoint/2010/main" val="1684778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Image: “pretty fence background” (https://www.flickr.com/photos/kafka4prez/73294130/), by kafka4prez, used under CC BY-SA 2.0</a:t>
            </a:r>
          </a:p>
          <a:p>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cs typeface="Arial" panose="020B0604020202020204" pitchFamily="34" charset="0"/>
              </a:rPr>
              <a:t>Association of College and Research Libraries. </a:t>
            </a:r>
            <a:r>
              <a:rPr lang="en-US" sz="1400" i="1" kern="1200" dirty="0">
                <a:solidFill>
                  <a:schemeClr val="tx1"/>
                </a:solidFill>
                <a:effectLst/>
                <a:latin typeface="Arial" panose="020B0604020202020204" pitchFamily="34" charset="0"/>
                <a:cs typeface="Arial" panose="020B0604020202020204" pitchFamily="34" charset="0"/>
              </a:rPr>
              <a:t>Academic Library Impact: Improving Practice and Essential Areas to Research</a:t>
            </a:r>
            <a:r>
              <a:rPr lang="en-US" sz="1400" kern="1200" dirty="0">
                <a:solidFill>
                  <a:schemeClr val="tx1"/>
                </a:solidFill>
                <a:effectLst/>
                <a:latin typeface="Arial" panose="020B0604020202020204" pitchFamily="34" charset="0"/>
                <a:cs typeface="Arial" panose="020B0604020202020204" pitchFamily="34" charset="0"/>
              </a:rPr>
              <a:t>. Prepared by Lynn Silipigni Connaway, William Harvey, Vanessa Kitzie, and Stephanie Mikitish of OCLC Research. Chicago: Association of College and Research Libraries, 2017.</a:t>
            </a:r>
          </a:p>
          <a:p>
            <a:endParaRPr lang="en-US" dirty="0"/>
          </a:p>
          <a:p>
            <a:endParaRPr lang="en-US" dirty="0"/>
          </a:p>
        </p:txBody>
      </p:sp>
      <p:sp>
        <p:nvSpPr>
          <p:cNvPr id="4" name="Slide Number Placeholder 3"/>
          <p:cNvSpPr>
            <a:spLocks noGrp="1"/>
          </p:cNvSpPr>
          <p:nvPr>
            <p:ph type="sldNum" sz="quarter" idx="10"/>
          </p:nvPr>
        </p:nvSpPr>
        <p:spPr/>
        <p:txBody>
          <a:bodyPr/>
          <a:lstStyle/>
          <a:p>
            <a:fld id="{E61FDE36-8315-4CEB-98C8-64FB9DB51D25}" type="slidenum">
              <a:rPr lang="en-US" smtClean="0"/>
              <a:pPr/>
              <a:t>24</a:t>
            </a:fld>
            <a:endParaRPr lang="en-US"/>
          </a:p>
        </p:txBody>
      </p:sp>
    </p:spTree>
    <p:extLst>
      <p:ext uri="{BB962C8B-B14F-4D97-AF65-F5344CB8AC3E}">
        <p14:creationId xmlns:p14="http://schemas.microsoft.com/office/powerpoint/2010/main" val="7767788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Image: “pretty fence background” (https://www.flickr.com/photos/kafka4prez/73294130/), by kafka4prez, used under CC BY-SA 2.0</a:t>
            </a:r>
          </a:p>
          <a:p>
            <a:endParaRPr lang="en-US" sz="1400" kern="1200" dirty="0">
              <a:solidFill>
                <a:schemeClr val="tx1"/>
              </a:solidFill>
              <a:effectLst/>
              <a:latin typeface="Arial" panose="020B0604020202020204" pitchFamily="34" charset="0"/>
              <a:cs typeface="Arial" panose="020B0604020202020204" pitchFamily="34" charset="0"/>
            </a:endParaRPr>
          </a:p>
          <a:p>
            <a:r>
              <a:rPr lang="en-US" sz="1400" kern="1200" dirty="0">
                <a:solidFill>
                  <a:schemeClr val="tx1"/>
                </a:solidFill>
                <a:effectLst/>
                <a:latin typeface="Arial" panose="020B0604020202020204" pitchFamily="34" charset="0"/>
                <a:cs typeface="Arial" panose="020B0604020202020204" pitchFamily="34" charset="0"/>
              </a:rPr>
              <a:t>“The 2015 study by Hess, Greer, Lombardo, and Lim at Oakland University Libraries is exemplary because it documents the libraries’ efforts to collaborate with other departments in support of student success and persistence. The documented and suggested collaborations cover a broad range of services and collections.”</a:t>
            </a:r>
          </a:p>
          <a:p>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cs typeface="Arial" panose="020B0604020202020204" pitchFamily="34" charset="0"/>
              </a:rPr>
              <a:t>Association of College and Research Libraries. </a:t>
            </a:r>
            <a:r>
              <a:rPr lang="en-US" sz="1400" i="1" kern="1200" dirty="0">
                <a:solidFill>
                  <a:schemeClr val="tx1"/>
                </a:solidFill>
                <a:effectLst/>
                <a:latin typeface="Arial" panose="020B0604020202020204" pitchFamily="34" charset="0"/>
                <a:cs typeface="Arial" panose="020B0604020202020204" pitchFamily="34" charset="0"/>
              </a:rPr>
              <a:t>Academic Library Impact: Improving Practice and Essential Areas to Research</a:t>
            </a:r>
            <a:r>
              <a:rPr lang="en-US" sz="1400" kern="1200" dirty="0">
                <a:solidFill>
                  <a:schemeClr val="tx1"/>
                </a:solidFill>
                <a:effectLst/>
                <a:latin typeface="Arial" panose="020B0604020202020204" pitchFamily="34" charset="0"/>
                <a:cs typeface="Arial" panose="020B0604020202020204" pitchFamily="34" charset="0"/>
              </a:rPr>
              <a:t>. Prepared by Lynn Silipigni Connaway, William Harvey, Vanessa Kitzie, and Stephanie Mikitish of OCLC Research. Chicago: Association of College and Research Libraries, 2017.</a:t>
            </a:r>
          </a:p>
          <a:p>
            <a:endParaRPr lang="en-US" dirty="0"/>
          </a:p>
        </p:txBody>
      </p:sp>
      <p:sp>
        <p:nvSpPr>
          <p:cNvPr id="4" name="Slide Number Placeholder 3"/>
          <p:cNvSpPr>
            <a:spLocks noGrp="1"/>
          </p:cNvSpPr>
          <p:nvPr>
            <p:ph type="sldNum" sz="quarter" idx="10"/>
          </p:nvPr>
        </p:nvSpPr>
        <p:spPr/>
        <p:txBody>
          <a:bodyPr/>
          <a:lstStyle/>
          <a:p>
            <a:fld id="{E61FDE36-8315-4CEB-98C8-64FB9DB51D25}" type="slidenum">
              <a:rPr lang="en-US" smtClean="0"/>
              <a:pPr/>
              <a:t>25</a:t>
            </a:fld>
            <a:endParaRPr lang="en-US"/>
          </a:p>
        </p:txBody>
      </p:sp>
    </p:spTree>
    <p:extLst>
      <p:ext uri="{BB962C8B-B14F-4D97-AF65-F5344CB8AC3E}">
        <p14:creationId xmlns:p14="http://schemas.microsoft.com/office/powerpoint/2010/main" val="1280293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9263" y="368300"/>
            <a:ext cx="3443287" cy="2582863"/>
          </a:xfrm>
        </p:spPr>
      </p:sp>
      <p:sp>
        <p:nvSpPr>
          <p:cNvPr id="3" name="Notes Placeholder 2"/>
          <p:cNvSpPr>
            <a:spLocks noGrp="1"/>
          </p:cNvSpPr>
          <p:nvPr>
            <p:ph type="body" idx="1"/>
          </p:nvPr>
        </p:nvSpPr>
        <p:spPr>
          <a:xfrm>
            <a:off x="136208" y="3264019"/>
            <a:ext cx="6663690" cy="5574457"/>
          </a:xfrm>
        </p:spPr>
        <p:txBody>
          <a:bodyPr/>
          <a:lstStyle/>
          <a:p>
            <a:r>
              <a:rPr lang="en-US" sz="1400" dirty="0">
                <a:latin typeface="Arial" panose="020B0604020202020204" pitchFamily="34" charset="0"/>
                <a:cs typeface="Arial" panose="020B0604020202020204" pitchFamily="34" charset="0"/>
              </a:rPr>
              <a:t>The definition for this theme was: “Institutionally-identified student outcomes (can be co-coded with learning and success).” It appeared in the top five themes in the Advisory Group’s focus group interview and the provosts’ semi-structured individual interviews, but it was the seventh most common theme in the literature. Moreover, there was a statistically significant difference in the number it was reported in theoretical documents compared to research documents, which means that it likely is being discussed more than being empirically tested. Lombard’s 2012 study at Gannon University had a short write up, but was exemplar in several ways, which led to its relatively high score.  First, it looked at the library’s influence on recruitment, which has been studied in higher education research documents addressing student outcomes, but rarely appears in library research documents. The data collection method also was interesting because the survey was posted on various non-library online spaces, meaning that it may have tapped into those who do not use the library. It also collected and analyzed qualitative data from interviews with fourteen admissions professionals from various institutions and, based on survey and interview findings, makes suggestions for ways librarians can collaborate with admissions departments. </a:t>
            </a:r>
          </a:p>
          <a:p>
            <a:pPr defTabSz="932871">
              <a:defRPr/>
            </a:pPr>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Lombard, E. (2012). The role of the academic library in college choice. </a:t>
            </a:r>
            <a:r>
              <a:rPr lang="en-US" sz="1400" i="1" dirty="0">
                <a:latin typeface="Arial" panose="020B0604020202020204" pitchFamily="34" charset="0"/>
                <a:cs typeface="Arial" panose="020B0604020202020204" pitchFamily="34" charset="0"/>
              </a:rPr>
              <a:t>Journal of Academic Librarianship</a:t>
            </a:r>
            <a:r>
              <a:rPr lang="en-US" sz="1400" dirty="0">
                <a:latin typeface="Arial" panose="020B0604020202020204" pitchFamily="34" charset="0"/>
                <a:cs typeface="Arial" panose="020B0604020202020204" pitchFamily="34" charset="0"/>
              </a:rPr>
              <a:t> 38(4), 237–41.</a:t>
            </a:r>
            <a:endParaRPr lang="en-US" kern="1200"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26</a:t>
            </a:fld>
            <a:endParaRPr lang="en-US"/>
          </a:p>
        </p:txBody>
      </p:sp>
    </p:spTree>
    <p:extLst>
      <p:ext uri="{BB962C8B-B14F-4D97-AF65-F5344CB8AC3E}">
        <p14:creationId xmlns:p14="http://schemas.microsoft.com/office/powerpoint/2010/main" val="753854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1FDE36-8315-4CEB-98C8-64FB9DB51D25}" type="slidenum">
              <a:rPr lang="en-US" smtClean="0"/>
              <a:pPr/>
              <a:t>9</a:t>
            </a:fld>
            <a:endParaRPr lang="en-US"/>
          </a:p>
        </p:txBody>
      </p:sp>
    </p:spTree>
    <p:extLst>
      <p:ext uri="{BB962C8B-B14F-4D97-AF65-F5344CB8AC3E}">
        <p14:creationId xmlns:p14="http://schemas.microsoft.com/office/powerpoint/2010/main" val="203435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Image: “* Harry Potter Background *” (https://www.flickr.com/photos/pareeerica/6489877101/in/photostream/), by </a:t>
            </a:r>
            <a:r>
              <a:rPr lang="en-US" sz="1400" dirty="0" err="1">
                <a:latin typeface="Arial" panose="020B0604020202020204" pitchFamily="34" charset="0"/>
                <a:cs typeface="Arial" panose="020B0604020202020204" pitchFamily="34" charset="0"/>
              </a:rPr>
              <a:t>Parée</a:t>
            </a:r>
            <a:r>
              <a:rPr lang="en-US" sz="1400" dirty="0">
                <a:latin typeface="Arial" panose="020B0604020202020204" pitchFamily="34" charset="0"/>
                <a:cs typeface="Arial" panose="020B0604020202020204" pitchFamily="34" charset="0"/>
              </a:rPr>
              <a:t>, used under CC BY-NC 2.0</a:t>
            </a:r>
          </a:p>
          <a:p>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cs typeface="Arial" panose="020B0604020202020204" pitchFamily="34" charset="0"/>
              </a:rPr>
              <a:t>Association of College and Research Libraries. </a:t>
            </a:r>
            <a:r>
              <a:rPr lang="en-US" sz="1400" i="1" kern="1200" dirty="0">
                <a:solidFill>
                  <a:schemeClr val="tx1"/>
                </a:solidFill>
                <a:effectLst/>
                <a:latin typeface="Arial" panose="020B0604020202020204" pitchFamily="34" charset="0"/>
                <a:cs typeface="Arial" panose="020B0604020202020204" pitchFamily="34" charset="0"/>
              </a:rPr>
              <a:t>Academic Library Impact: Improving Practice and Essential Areas to Research</a:t>
            </a:r>
            <a:r>
              <a:rPr lang="en-US" sz="1400" kern="1200" dirty="0">
                <a:solidFill>
                  <a:schemeClr val="tx1"/>
                </a:solidFill>
                <a:effectLst/>
                <a:latin typeface="Arial" panose="020B0604020202020204" pitchFamily="34" charset="0"/>
                <a:cs typeface="Arial" panose="020B0604020202020204" pitchFamily="34" charset="0"/>
              </a:rPr>
              <a:t>. Prepared by Lynn Silipigni Connaway, William Harvey, Vanessa Kitzie, and Stephanie Mikitish of OCLC Research. Chicago: Association of College and Research Libraries, 2017.</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61FDE36-8315-4CEB-98C8-64FB9DB51D25}" type="slidenum">
              <a:rPr lang="en-US" smtClean="0"/>
              <a:pPr/>
              <a:t>27</a:t>
            </a:fld>
            <a:endParaRPr lang="en-US"/>
          </a:p>
        </p:txBody>
      </p:sp>
    </p:spTree>
    <p:extLst>
      <p:ext uri="{BB962C8B-B14F-4D97-AF65-F5344CB8AC3E}">
        <p14:creationId xmlns:p14="http://schemas.microsoft.com/office/powerpoint/2010/main" val="20318970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304800"/>
            <a:ext cx="4572000" cy="3429000"/>
          </a:xfrm>
        </p:spPr>
      </p:sp>
      <p:sp>
        <p:nvSpPr>
          <p:cNvPr id="3" name="Notes Placeholder 2"/>
          <p:cNvSpPr>
            <a:spLocks noGrp="1"/>
          </p:cNvSpPr>
          <p:nvPr>
            <p:ph type="body" idx="1"/>
          </p:nvPr>
        </p:nvSpPr>
        <p:spPr>
          <a:xfrm>
            <a:off x="228600" y="4191000"/>
            <a:ext cx="6553200" cy="4648200"/>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Image: “* Harry Potter Background *” (https://www.flickr.com/photos/pareeerica/6489877101/in/photostream/), by </a:t>
            </a:r>
            <a:r>
              <a:rPr lang="en-US" sz="1400" dirty="0" err="1">
                <a:latin typeface="Arial" panose="020B0604020202020204" pitchFamily="34" charset="0"/>
                <a:cs typeface="Arial" panose="020B0604020202020204" pitchFamily="34" charset="0"/>
              </a:rPr>
              <a:t>Parée</a:t>
            </a:r>
            <a:r>
              <a:rPr lang="en-US" sz="1400" dirty="0">
                <a:latin typeface="Arial" panose="020B0604020202020204" pitchFamily="34" charset="0"/>
                <a:cs typeface="Arial" panose="020B0604020202020204" pitchFamily="34" charset="0"/>
              </a:rPr>
              <a:t>, used under CC BY-NC 2.0</a:t>
            </a:r>
          </a:p>
          <a:p>
            <a:endParaRPr lang="en-US" sz="1400" kern="1200" dirty="0">
              <a:solidFill>
                <a:schemeClr val="tx1"/>
              </a:solidFill>
              <a:effectLst/>
              <a:latin typeface="Arial" panose="020B0604020202020204" pitchFamily="34" charset="0"/>
              <a:cs typeface="Arial" panose="020B0604020202020204" pitchFamily="34" charset="0"/>
            </a:endParaRPr>
          </a:p>
          <a:p>
            <a:r>
              <a:rPr lang="en-US" sz="1400" kern="1200" dirty="0">
                <a:solidFill>
                  <a:schemeClr val="tx1"/>
                </a:solidFill>
                <a:effectLst/>
                <a:latin typeface="Arial" panose="020B0604020202020204" pitchFamily="34" charset="0"/>
                <a:cs typeface="Arial" panose="020B0604020202020204" pitchFamily="34" charset="0"/>
              </a:rPr>
              <a:t>“Lombard’s 2012 study at Gannon University had a short write-up but was an exemplar in several ways. First, it looked at the library’s influence on recruitment, which has been studied in higher education research documents addressing student outcomes, but rarely appears in library research documents. The data collection method, which relied on an online survey of students, also was interesting because the survey was posted on various non-library online spaces, meaning that it may have reached those who do not use the library. It also collected and analyzed qualitative data from interviews with fourteen admissions professionals from various institutions and, based on survey and interview findings, makes suggestions for ways library administrators and staff can collaborate with admissions departments.”</a:t>
            </a:r>
          </a:p>
          <a:p>
            <a:endParaRPr lang="en-US" sz="140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cs typeface="Arial" panose="020B0604020202020204" pitchFamily="34" charset="0"/>
              </a:rPr>
              <a:t>Association of College and Research Libraries. </a:t>
            </a:r>
            <a:r>
              <a:rPr lang="en-US" sz="1400" i="1" kern="1200" dirty="0">
                <a:solidFill>
                  <a:schemeClr val="tx1"/>
                </a:solidFill>
                <a:effectLst/>
                <a:latin typeface="Arial" panose="020B0604020202020204" pitchFamily="34" charset="0"/>
                <a:cs typeface="Arial" panose="020B0604020202020204" pitchFamily="34" charset="0"/>
              </a:rPr>
              <a:t>Academic Library Impact: Improving Practice and Essential Areas to Research</a:t>
            </a:r>
            <a:r>
              <a:rPr lang="en-US" sz="1400" kern="1200" dirty="0">
                <a:solidFill>
                  <a:schemeClr val="tx1"/>
                </a:solidFill>
                <a:effectLst/>
                <a:latin typeface="Arial" panose="020B0604020202020204" pitchFamily="34" charset="0"/>
                <a:cs typeface="Arial" panose="020B0604020202020204" pitchFamily="34" charset="0"/>
              </a:rPr>
              <a:t>. Prepared by Lynn Silipigni Connaway, William Harvey, Vanessa Kitzie, and Stephanie Mikitish of OCLC Research. Chicago: Association of College and Research Libraries, 2017.</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1FDE36-8315-4CEB-98C8-64FB9DB51D25}" type="slidenum">
              <a:rPr lang="en-US" smtClean="0"/>
              <a:pPr/>
              <a:t>28</a:t>
            </a:fld>
            <a:endParaRPr lang="en-US"/>
          </a:p>
        </p:txBody>
      </p:sp>
    </p:spTree>
    <p:extLst>
      <p:ext uri="{BB962C8B-B14F-4D97-AF65-F5344CB8AC3E}">
        <p14:creationId xmlns:p14="http://schemas.microsoft.com/office/powerpoint/2010/main" val="7535036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82763" y="419100"/>
            <a:ext cx="3406775" cy="2555875"/>
          </a:xfrm>
        </p:spPr>
      </p:sp>
      <p:sp>
        <p:nvSpPr>
          <p:cNvPr id="3" name="Notes Placeholder 2"/>
          <p:cNvSpPr>
            <a:spLocks noGrp="1"/>
          </p:cNvSpPr>
          <p:nvPr>
            <p:ph type="body" idx="1"/>
          </p:nvPr>
        </p:nvSpPr>
        <p:spPr>
          <a:xfrm>
            <a:off x="163773" y="3111691"/>
            <a:ext cx="6701051" cy="5726786"/>
          </a:xfrm>
        </p:spPr>
        <p:txBody>
          <a:bodyPr/>
          <a:lstStyle/>
          <a:p>
            <a:r>
              <a:rPr lang="en-US" sz="1400" b="0" dirty="0">
                <a:latin typeface="Arial" panose="020B0604020202020204" pitchFamily="34" charset="0"/>
                <a:cs typeface="Arial" panose="020B0604020202020204" pitchFamily="34" charset="0"/>
              </a:rPr>
              <a:t>Image: https://www.flickr.com/photos/cogdog/2555280926/  (</a:t>
            </a:r>
            <a:r>
              <a:rPr lang="en-US" sz="1400" b="0" i="0" kern="1200" dirty="0">
                <a:solidFill>
                  <a:schemeClr val="tx1"/>
                </a:solidFill>
                <a:effectLst/>
                <a:latin typeface="Arial" panose="020B0604020202020204" pitchFamily="34" charset="0"/>
                <a:cs typeface="Arial" panose="020B0604020202020204" pitchFamily="34" charset="0"/>
              </a:rPr>
              <a:t>Library Studio Space.  This rooms in the basement of Norris Library are available for students to use to create or practice with media.)</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This area also builds on the first two Priority Areas, communication and collaboration.</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 definition for this theme was: “Outcome was focused on the less objective concepts of learning, such as critical thinking. Usually not tied to a specific graded assignment or graduation.” In contrast with student success, the code was used for identifying the less tangible or indirect effect of the library on students. Brown-</a:t>
            </a:r>
            <a:r>
              <a:rPr lang="en-US" sz="1400" dirty="0" err="1">
                <a:latin typeface="Arial" panose="020B0604020202020204" pitchFamily="34" charset="0"/>
                <a:cs typeface="Arial" panose="020B0604020202020204" pitchFamily="34" charset="0"/>
              </a:rPr>
              <a:t>Sica's</a:t>
            </a:r>
            <a:r>
              <a:rPr lang="en-US" sz="1400" dirty="0">
                <a:latin typeface="Arial" panose="020B0604020202020204" pitchFamily="34" charset="0"/>
                <a:cs typeface="Arial" panose="020B0604020202020204" pitchFamily="34" charset="0"/>
              </a:rPr>
              <a:t> 2013 study of space redesign at </a:t>
            </a:r>
            <a:r>
              <a:rPr lang="en-US" sz="1400" dirty="0" err="1">
                <a:latin typeface="Arial" panose="020B0604020202020204" pitchFamily="34" charset="0"/>
                <a:cs typeface="Arial" panose="020B0604020202020204" pitchFamily="34" charset="0"/>
              </a:rPr>
              <a:t>Auraria</a:t>
            </a:r>
            <a:r>
              <a:rPr lang="en-US" sz="1400" dirty="0">
                <a:latin typeface="Arial" panose="020B0604020202020204" pitchFamily="34" charset="0"/>
                <a:cs typeface="Arial" panose="020B0604020202020204" pitchFamily="34" charset="0"/>
              </a:rPr>
              <a:t> Library offers one way for various groups to provide multiple types of input and otherwise engage with the library.  The </a:t>
            </a:r>
            <a:r>
              <a:rPr lang="en-US" sz="1400" dirty="0" err="1">
                <a:latin typeface="Arial" panose="020B0604020202020204" pitchFamily="34" charset="0"/>
                <a:cs typeface="Arial" panose="020B0604020202020204" pitchFamily="34" charset="0"/>
              </a:rPr>
              <a:t>Auraria</a:t>
            </a:r>
            <a:r>
              <a:rPr lang="en-US" sz="1400" dirty="0">
                <a:latin typeface="Arial" panose="020B0604020202020204" pitchFamily="34" charset="0"/>
                <a:cs typeface="Arial" panose="020B0604020202020204" pitchFamily="34" charset="0"/>
              </a:rPr>
              <a:t> Library serves the University of Colorado Denver, the Metropolitan State College of Denver, and the Community College of Denver. Students were involved in all stages of the study, from formulating the questions to ask, analyzing the data, and offering suggestions based on the results. This study was a high scoring example of learning in college because although not tied to an objective outcome, such as student retention or GPA, this study gave students a voice in the project and facilitated unexpected collaborations with faculty. It also touched on library space, which was a library response that was mentioned by the provosts that was not mentioned as often by librarians.</a:t>
            </a:r>
          </a:p>
          <a:p>
            <a:endParaRPr lang="en-US" sz="1400" dirty="0">
              <a:latin typeface="Arial" panose="020B0604020202020204" pitchFamily="34" charset="0"/>
              <a:cs typeface="Arial" panose="020B0604020202020204" pitchFamily="34" charset="0"/>
            </a:endParaRPr>
          </a:p>
          <a:p>
            <a:pPr defTabSz="932871">
              <a:defRPr/>
            </a:pPr>
            <a:r>
              <a:rPr lang="en-US" sz="1400" kern="1200" dirty="0">
                <a:solidFill>
                  <a:schemeClr val="tx1"/>
                </a:solidFill>
                <a:latin typeface="Arial" panose="020B0604020202020204" pitchFamily="34" charset="0"/>
                <a:cs typeface="Arial" panose="020B0604020202020204" pitchFamily="34" charset="0"/>
              </a:rPr>
              <a:t>Brown-</a:t>
            </a:r>
            <a:r>
              <a:rPr lang="en-US" sz="1400" kern="1200" dirty="0" err="1">
                <a:solidFill>
                  <a:schemeClr val="tx1"/>
                </a:solidFill>
                <a:latin typeface="Arial" panose="020B0604020202020204" pitchFamily="34" charset="0"/>
                <a:cs typeface="Arial" panose="020B0604020202020204" pitchFamily="34" charset="0"/>
              </a:rPr>
              <a:t>Sica</a:t>
            </a:r>
            <a:r>
              <a:rPr lang="en-US" sz="1400" kern="1200" dirty="0">
                <a:solidFill>
                  <a:schemeClr val="tx1"/>
                </a:solidFill>
                <a:latin typeface="Arial" panose="020B0604020202020204" pitchFamily="34" charset="0"/>
                <a:cs typeface="Arial" panose="020B0604020202020204" pitchFamily="34" charset="0"/>
              </a:rPr>
              <a:t>, Margaret. “Using Academic Courses to Generate Data for Use in Evidence Based Library Planning.” </a:t>
            </a:r>
            <a:r>
              <a:rPr lang="en-US" sz="1400" i="1" kern="1200" dirty="0">
                <a:solidFill>
                  <a:schemeClr val="tx1"/>
                </a:solidFill>
                <a:latin typeface="Arial" panose="020B0604020202020204" pitchFamily="34" charset="0"/>
                <a:cs typeface="Arial" panose="020B0604020202020204" pitchFamily="34" charset="0"/>
              </a:rPr>
              <a:t>Journal of Academic Librarianship</a:t>
            </a:r>
            <a:r>
              <a:rPr lang="en-US" sz="1400" kern="1200" dirty="0">
                <a:solidFill>
                  <a:schemeClr val="tx1"/>
                </a:solidFill>
                <a:latin typeface="Arial" panose="020B0604020202020204" pitchFamily="34" charset="0"/>
                <a:cs typeface="Arial" panose="020B0604020202020204" pitchFamily="34" charset="0"/>
              </a:rPr>
              <a:t> 39, no. 3 (2013): 275–87. doi:10.1016/j.acalib.2013.01.001.</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29</a:t>
            </a:fld>
            <a:endParaRPr lang="en-US"/>
          </a:p>
        </p:txBody>
      </p:sp>
    </p:spTree>
    <p:extLst>
      <p:ext uri="{BB962C8B-B14F-4D97-AF65-F5344CB8AC3E}">
        <p14:creationId xmlns:p14="http://schemas.microsoft.com/office/powerpoint/2010/main" val="1936843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Image: “</a:t>
            </a:r>
            <a:r>
              <a:rPr lang="en-US" sz="1400" dirty="0" err="1">
                <a:latin typeface="Arial" panose="020B0604020202020204" pitchFamily="34" charset="0"/>
                <a:cs typeface="Arial" panose="020B0604020202020204" pitchFamily="34" charset="0"/>
              </a:rPr>
              <a:t>yellow_background</a:t>
            </a:r>
            <a:r>
              <a:rPr lang="en-US" sz="1400" dirty="0">
                <a:latin typeface="Arial" panose="020B0604020202020204" pitchFamily="34" charset="0"/>
                <a:cs typeface="Arial" panose="020B0604020202020204" pitchFamily="34" charset="0"/>
              </a:rPr>
              <a:t>” (https://www.flickr.com/photos/green_means_go/8412427888/), by </a:t>
            </a:r>
            <a:r>
              <a:rPr lang="en-US" sz="1400" dirty="0" err="1">
                <a:latin typeface="Arial" panose="020B0604020202020204" pitchFamily="34" charset="0"/>
                <a:cs typeface="Arial" panose="020B0604020202020204" pitchFamily="34" charset="0"/>
              </a:rPr>
              <a:t>pattee</a:t>
            </a:r>
            <a:r>
              <a:rPr lang="en-US" sz="1400" dirty="0">
                <a:latin typeface="Arial" panose="020B0604020202020204" pitchFamily="34" charset="0"/>
                <a:cs typeface="Arial" panose="020B0604020202020204" pitchFamily="34" charset="0"/>
              </a:rPr>
              <a:t> green, used under CC BY 2.0</a:t>
            </a:r>
          </a:p>
          <a:p>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cs typeface="Arial" panose="020B0604020202020204" pitchFamily="34" charset="0"/>
              </a:rPr>
              <a:t>Association of College and Research Libraries. </a:t>
            </a:r>
            <a:r>
              <a:rPr lang="en-US" sz="1400" i="1" kern="1200" dirty="0">
                <a:solidFill>
                  <a:schemeClr val="tx1"/>
                </a:solidFill>
                <a:effectLst/>
                <a:latin typeface="Arial" panose="020B0604020202020204" pitchFamily="34" charset="0"/>
                <a:cs typeface="Arial" panose="020B0604020202020204" pitchFamily="34" charset="0"/>
              </a:rPr>
              <a:t>Academic Library Impact: Improving Practice and Essential Areas to Research</a:t>
            </a:r>
            <a:r>
              <a:rPr lang="en-US" sz="1400" kern="1200" dirty="0">
                <a:solidFill>
                  <a:schemeClr val="tx1"/>
                </a:solidFill>
                <a:effectLst/>
                <a:latin typeface="Arial" panose="020B0604020202020204" pitchFamily="34" charset="0"/>
                <a:cs typeface="Arial" panose="020B0604020202020204" pitchFamily="34" charset="0"/>
              </a:rPr>
              <a:t>. Prepared by Lynn Silipigni Connaway, William Harvey, Vanessa Kitzie, and Stephanie Mikitish of OCLC Research. Chicago: Association of College and Research Libraries, 2017.</a:t>
            </a:r>
          </a:p>
          <a:p>
            <a:endParaRPr lang="en-US" dirty="0"/>
          </a:p>
          <a:p>
            <a:endParaRPr lang="en-US" dirty="0"/>
          </a:p>
        </p:txBody>
      </p:sp>
      <p:sp>
        <p:nvSpPr>
          <p:cNvPr id="4" name="Slide Number Placeholder 3"/>
          <p:cNvSpPr>
            <a:spLocks noGrp="1"/>
          </p:cNvSpPr>
          <p:nvPr>
            <p:ph type="sldNum" sz="quarter" idx="10"/>
          </p:nvPr>
        </p:nvSpPr>
        <p:spPr/>
        <p:txBody>
          <a:bodyPr/>
          <a:lstStyle/>
          <a:p>
            <a:fld id="{E61FDE36-8315-4CEB-98C8-64FB9DB51D25}" type="slidenum">
              <a:rPr lang="en-US" smtClean="0"/>
              <a:pPr/>
              <a:t>30</a:t>
            </a:fld>
            <a:endParaRPr lang="en-US"/>
          </a:p>
        </p:txBody>
      </p:sp>
    </p:spTree>
    <p:extLst>
      <p:ext uri="{BB962C8B-B14F-4D97-AF65-F5344CB8AC3E}">
        <p14:creationId xmlns:p14="http://schemas.microsoft.com/office/powerpoint/2010/main" val="11699361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228600"/>
            <a:ext cx="4572000" cy="3429000"/>
          </a:xfrm>
        </p:spPr>
      </p:sp>
      <p:sp>
        <p:nvSpPr>
          <p:cNvPr id="3" name="Notes Placeholder 2"/>
          <p:cNvSpPr>
            <a:spLocks noGrp="1"/>
          </p:cNvSpPr>
          <p:nvPr>
            <p:ph type="body" idx="1"/>
          </p:nvPr>
        </p:nvSpPr>
        <p:spPr>
          <a:xfrm>
            <a:off x="381000" y="3810000"/>
            <a:ext cx="6248400" cy="4953000"/>
          </a:xfrm>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Image: “</a:t>
            </a:r>
            <a:r>
              <a:rPr lang="en-US" sz="1400" dirty="0" err="1">
                <a:latin typeface="Arial" panose="020B0604020202020204" pitchFamily="34" charset="0"/>
                <a:cs typeface="Arial" panose="020B0604020202020204" pitchFamily="34" charset="0"/>
              </a:rPr>
              <a:t>yellow_background</a:t>
            </a:r>
            <a:r>
              <a:rPr lang="en-US" sz="1400" dirty="0">
                <a:latin typeface="Arial" panose="020B0604020202020204" pitchFamily="34" charset="0"/>
                <a:cs typeface="Arial" panose="020B0604020202020204" pitchFamily="34" charset="0"/>
              </a:rPr>
              <a:t>” (https://www.flickr.com/photos/green_means_go/8412427888/), by </a:t>
            </a:r>
            <a:r>
              <a:rPr lang="en-US" sz="1400" dirty="0" err="1">
                <a:latin typeface="Arial" panose="020B0604020202020204" pitchFamily="34" charset="0"/>
                <a:cs typeface="Arial" panose="020B0604020202020204" pitchFamily="34" charset="0"/>
              </a:rPr>
              <a:t>pattee</a:t>
            </a:r>
            <a:r>
              <a:rPr lang="en-US" sz="1400" dirty="0">
                <a:latin typeface="Arial" panose="020B0604020202020204" pitchFamily="34" charset="0"/>
                <a:cs typeface="Arial" panose="020B0604020202020204" pitchFamily="34" charset="0"/>
              </a:rPr>
              <a:t> green, used under CC BY 2.0</a:t>
            </a:r>
          </a:p>
          <a:p>
            <a:endParaRPr lang="en-US" sz="1400" kern="1200" dirty="0">
              <a:solidFill>
                <a:schemeClr val="tx1"/>
              </a:solidFill>
              <a:effectLst/>
              <a:latin typeface="Arial" panose="020B0604020202020204" pitchFamily="34" charset="0"/>
              <a:cs typeface="Arial" panose="020B0604020202020204" pitchFamily="34" charset="0"/>
            </a:endParaRPr>
          </a:p>
          <a:p>
            <a:r>
              <a:rPr lang="en-US" sz="1400" kern="1200" dirty="0">
                <a:solidFill>
                  <a:schemeClr val="tx1"/>
                </a:solidFill>
                <a:effectLst/>
                <a:latin typeface="Arial" panose="020B0604020202020204" pitchFamily="34" charset="0"/>
                <a:cs typeface="Arial" panose="020B0604020202020204" pitchFamily="34" charset="0"/>
              </a:rPr>
              <a:t>“Brown-</a:t>
            </a:r>
            <a:r>
              <a:rPr lang="en-US" sz="1400" kern="1200" dirty="0" err="1">
                <a:solidFill>
                  <a:schemeClr val="tx1"/>
                </a:solidFill>
                <a:effectLst/>
                <a:latin typeface="Arial" panose="020B0604020202020204" pitchFamily="34" charset="0"/>
                <a:cs typeface="Arial" panose="020B0604020202020204" pitchFamily="34" charset="0"/>
              </a:rPr>
              <a:t>Sica’s</a:t>
            </a:r>
            <a:r>
              <a:rPr lang="en-US" sz="1400" kern="1200" dirty="0">
                <a:solidFill>
                  <a:schemeClr val="tx1"/>
                </a:solidFill>
                <a:effectLst/>
                <a:latin typeface="Arial" panose="020B0604020202020204" pitchFamily="34" charset="0"/>
                <a:cs typeface="Arial" panose="020B0604020202020204" pitchFamily="34" charset="0"/>
              </a:rPr>
              <a:t> 2013 study of space redesign at </a:t>
            </a:r>
            <a:r>
              <a:rPr lang="en-US" sz="1400" kern="1200" dirty="0" err="1">
                <a:solidFill>
                  <a:schemeClr val="tx1"/>
                </a:solidFill>
                <a:effectLst/>
                <a:latin typeface="Arial" panose="020B0604020202020204" pitchFamily="34" charset="0"/>
                <a:cs typeface="Arial" panose="020B0604020202020204" pitchFamily="34" charset="0"/>
              </a:rPr>
              <a:t>Auraria</a:t>
            </a:r>
            <a:r>
              <a:rPr lang="en-US" sz="1400" kern="1200" dirty="0">
                <a:solidFill>
                  <a:schemeClr val="tx1"/>
                </a:solidFill>
                <a:effectLst/>
                <a:latin typeface="Arial" panose="020B0604020202020204" pitchFamily="34" charset="0"/>
                <a:cs typeface="Arial" panose="020B0604020202020204" pitchFamily="34" charset="0"/>
              </a:rPr>
              <a:t> Library offers one way for various groups to provide multiple types of input and otherwise engage with the library. The </a:t>
            </a:r>
            <a:r>
              <a:rPr lang="en-US" sz="1400" kern="1200" dirty="0" err="1">
                <a:solidFill>
                  <a:schemeClr val="tx1"/>
                </a:solidFill>
                <a:effectLst/>
                <a:latin typeface="Arial" panose="020B0604020202020204" pitchFamily="34" charset="0"/>
                <a:cs typeface="Arial" panose="020B0604020202020204" pitchFamily="34" charset="0"/>
              </a:rPr>
              <a:t>Auraria</a:t>
            </a:r>
            <a:r>
              <a:rPr lang="en-US" sz="1400" kern="1200" dirty="0">
                <a:solidFill>
                  <a:schemeClr val="tx1"/>
                </a:solidFill>
                <a:effectLst/>
                <a:latin typeface="Arial" panose="020B0604020202020204" pitchFamily="34" charset="0"/>
                <a:cs typeface="Arial" panose="020B0604020202020204" pitchFamily="34" charset="0"/>
              </a:rPr>
              <a:t> Library serves the University of Colorado Denver, the Metropolitan State College of Denver, and the Community College of Denver. Students were involved in all stages of the study, from formulating the questions to ask, to analyzing the data and offering suggestions based on the results. This study was a high-scoring example (using the scoring system explained in Appendix K: Detailed Scoring Scheme for Exemplary Research Designs and Practices) of learning in college because, although not tied to an objective outcome such as student retention or GPA, this study gave students a voice in the project and facilitated unexpected collaborations with faculty. It also touched on library space, which was a library resource that provosts mentioned more frequently than library administrators.”</a:t>
            </a:r>
          </a:p>
          <a:p>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cs typeface="Arial" panose="020B0604020202020204" pitchFamily="34" charset="0"/>
              </a:rPr>
              <a:t>Association of College and Research Libraries. </a:t>
            </a:r>
            <a:r>
              <a:rPr lang="en-US" sz="1400" i="1" kern="1200" dirty="0">
                <a:solidFill>
                  <a:schemeClr val="tx1"/>
                </a:solidFill>
                <a:effectLst/>
                <a:latin typeface="Arial" panose="020B0604020202020204" pitchFamily="34" charset="0"/>
                <a:cs typeface="Arial" panose="020B0604020202020204" pitchFamily="34" charset="0"/>
              </a:rPr>
              <a:t>Academic Library Impact: Improving Practice and Essential Areas to Research</a:t>
            </a:r>
            <a:r>
              <a:rPr lang="en-US" sz="1400" kern="1200" dirty="0">
                <a:solidFill>
                  <a:schemeClr val="tx1"/>
                </a:solidFill>
                <a:effectLst/>
                <a:latin typeface="Arial" panose="020B0604020202020204" pitchFamily="34" charset="0"/>
                <a:cs typeface="Arial" panose="020B0604020202020204" pitchFamily="34" charset="0"/>
              </a:rPr>
              <a:t>. Prepared by Lynn Silipigni Connaway, William Harvey, Vanessa Kitzie, and Stephanie Mikitish of OCLC Research. Chicago: Association of College and Research Libraries, 2017.</a:t>
            </a:r>
          </a:p>
          <a:p>
            <a:endParaRPr lang="en-US" dirty="0"/>
          </a:p>
        </p:txBody>
      </p:sp>
      <p:sp>
        <p:nvSpPr>
          <p:cNvPr id="4" name="Slide Number Placeholder 3"/>
          <p:cNvSpPr>
            <a:spLocks noGrp="1"/>
          </p:cNvSpPr>
          <p:nvPr>
            <p:ph type="sldNum" sz="quarter" idx="10"/>
          </p:nvPr>
        </p:nvSpPr>
        <p:spPr/>
        <p:txBody>
          <a:bodyPr/>
          <a:lstStyle/>
          <a:p>
            <a:fld id="{E61FDE36-8315-4CEB-98C8-64FB9DB51D25}" type="slidenum">
              <a:rPr lang="en-US" smtClean="0"/>
              <a:pPr/>
              <a:t>31</a:t>
            </a:fld>
            <a:endParaRPr lang="en-US"/>
          </a:p>
        </p:txBody>
      </p:sp>
    </p:spTree>
    <p:extLst>
      <p:ext uri="{BB962C8B-B14F-4D97-AF65-F5344CB8AC3E}">
        <p14:creationId xmlns:p14="http://schemas.microsoft.com/office/powerpoint/2010/main" val="3248860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538163"/>
            <a:ext cx="4187825" cy="3140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32</a:t>
            </a:fld>
            <a:endParaRPr lang="en-US"/>
          </a:p>
        </p:txBody>
      </p:sp>
    </p:spTree>
    <p:extLst>
      <p:ext uri="{BB962C8B-B14F-4D97-AF65-F5344CB8AC3E}">
        <p14:creationId xmlns:p14="http://schemas.microsoft.com/office/powerpoint/2010/main" val="1573226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Image: “Free to use texture/background” (https://www.flickr.com/photos/28481088@N00/6348626817/), by </a:t>
            </a:r>
            <a:r>
              <a:rPr lang="en-US" sz="1400" dirty="0" err="1">
                <a:latin typeface="Arial" panose="020B0604020202020204" pitchFamily="34" charset="0"/>
                <a:cs typeface="Arial" panose="020B0604020202020204" pitchFamily="34" charset="0"/>
              </a:rPr>
              <a:t>tanakawho</a:t>
            </a:r>
            <a:r>
              <a:rPr lang="en-US" sz="1400" dirty="0">
                <a:latin typeface="Arial" panose="020B0604020202020204" pitchFamily="34" charset="0"/>
                <a:cs typeface="Arial" panose="020B0604020202020204" pitchFamily="34" charset="0"/>
              </a:rPr>
              <a:t>, used under CC BY-NC 2.0</a:t>
            </a:r>
          </a:p>
          <a:p>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cs typeface="Arial" panose="020B0604020202020204" pitchFamily="34" charset="0"/>
              </a:rPr>
              <a:t>Association of College and Research Libraries. </a:t>
            </a:r>
            <a:r>
              <a:rPr lang="en-US" sz="1400" i="1" kern="1200" dirty="0">
                <a:solidFill>
                  <a:schemeClr val="tx1"/>
                </a:solidFill>
                <a:effectLst/>
                <a:latin typeface="Arial" panose="020B0604020202020204" pitchFamily="34" charset="0"/>
                <a:cs typeface="Arial" panose="020B0604020202020204" pitchFamily="34" charset="0"/>
              </a:rPr>
              <a:t>Academic Library Impact: Improving Practice and Essential Areas to Research</a:t>
            </a:r>
            <a:r>
              <a:rPr lang="en-US" sz="1400" kern="1200" dirty="0">
                <a:solidFill>
                  <a:schemeClr val="tx1"/>
                </a:solidFill>
                <a:effectLst/>
                <a:latin typeface="Arial" panose="020B0604020202020204" pitchFamily="34" charset="0"/>
                <a:cs typeface="Arial" panose="020B0604020202020204" pitchFamily="34" charset="0"/>
              </a:rPr>
              <a:t>. Prepared by Lynn Silipigni Connaway, William Harvey, Vanessa Kitzie, and Stephanie Mikitish of OCLC Research. Chicago: Association of College and Research Libraries, 2017.</a:t>
            </a:r>
          </a:p>
          <a:p>
            <a:endParaRPr lang="en-US" dirty="0"/>
          </a:p>
          <a:p>
            <a:endParaRPr lang="en-US" dirty="0"/>
          </a:p>
        </p:txBody>
      </p:sp>
      <p:sp>
        <p:nvSpPr>
          <p:cNvPr id="4" name="Slide Number Placeholder 3"/>
          <p:cNvSpPr>
            <a:spLocks noGrp="1"/>
          </p:cNvSpPr>
          <p:nvPr>
            <p:ph type="sldNum" sz="quarter" idx="10"/>
          </p:nvPr>
        </p:nvSpPr>
        <p:spPr/>
        <p:txBody>
          <a:bodyPr/>
          <a:lstStyle/>
          <a:p>
            <a:fld id="{E61FDE36-8315-4CEB-98C8-64FB9DB51D25}" type="slidenum">
              <a:rPr lang="en-US" smtClean="0"/>
              <a:pPr/>
              <a:t>33</a:t>
            </a:fld>
            <a:endParaRPr lang="en-US"/>
          </a:p>
        </p:txBody>
      </p:sp>
    </p:spTree>
    <p:extLst>
      <p:ext uri="{BB962C8B-B14F-4D97-AF65-F5344CB8AC3E}">
        <p14:creationId xmlns:p14="http://schemas.microsoft.com/office/powerpoint/2010/main" val="21170731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6800" y="304800"/>
            <a:ext cx="4572000" cy="3429000"/>
          </a:xfrm>
        </p:spPr>
      </p:sp>
      <p:sp>
        <p:nvSpPr>
          <p:cNvPr id="3" name="Notes Placeholder 2"/>
          <p:cNvSpPr>
            <a:spLocks noGrp="1"/>
          </p:cNvSpPr>
          <p:nvPr>
            <p:ph type="body" idx="1"/>
          </p:nvPr>
        </p:nvSpPr>
        <p:spPr>
          <a:xfrm>
            <a:off x="228600" y="3886200"/>
            <a:ext cx="6400800" cy="51054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Image: “Free to use texture/background” (https://www.flickr.com/photos/28481088@N00/6348626817/), by </a:t>
            </a:r>
            <a:r>
              <a:rPr lang="en-US" sz="1400" dirty="0" err="1">
                <a:latin typeface="Arial" panose="020B0604020202020204" pitchFamily="34" charset="0"/>
                <a:cs typeface="Arial" panose="020B0604020202020204" pitchFamily="34" charset="0"/>
              </a:rPr>
              <a:t>tanakawho</a:t>
            </a:r>
            <a:r>
              <a:rPr lang="en-US" sz="1400" dirty="0">
                <a:latin typeface="Arial" panose="020B0604020202020204" pitchFamily="34" charset="0"/>
                <a:cs typeface="Arial" panose="020B0604020202020204" pitchFamily="34" charset="0"/>
              </a:rPr>
              <a:t>, used under CC BY-NC 2.0</a:t>
            </a:r>
          </a:p>
          <a:p>
            <a:endParaRPr lang="en-US" sz="1400" kern="1200" dirty="0">
              <a:solidFill>
                <a:schemeClr val="tx1"/>
              </a:solidFill>
              <a:effectLst/>
              <a:latin typeface="Arial" panose="020B0604020202020204" pitchFamily="34" charset="0"/>
              <a:cs typeface="Arial" panose="020B0604020202020204" pitchFamily="34" charset="0"/>
            </a:endParaRPr>
          </a:p>
          <a:p>
            <a:r>
              <a:rPr lang="en-US" sz="1400" kern="1200" dirty="0">
                <a:solidFill>
                  <a:schemeClr val="tx1"/>
                </a:solidFill>
                <a:effectLst/>
                <a:latin typeface="Arial" panose="020B0604020202020204" pitchFamily="34" charset="0"/>
                <a:cs typeface="Arial" panose="020B0604020202020204" pitchFamily="34" charset="0"/>
              </a:rPr>
              <a:t>“Soria, </a:t>
            </a:r>
            <a:r>
              <a:rPr lang="en-US" sz="1400" kern="1200" dirty="0" err="1">
                <a:solidFill>
                  <a:schemeClr val="tx1"/>
                </a:solidFill>
                <a:effectLst/>
                <a:latin typeface="Arial" panose="020B0604020202020204" pitchFamily="34" charset="0"/>
                <a:cs typeface="Arial" panose="020B0604020202020204" pitchFamily="34" charset="0"/>
              </a:rPr>
              <a:t>Fransen</a:t>
            </a:r>
            <a:r>
              <a:rPr lang="en-US" sz="1400" kern="1200" dirty="0">
                <a:solidFill>
                  <a:schemeClr val="tx1"/>
                </a:solidFill>
                <a:effectLst/>
                <a:latin typeface="Arial" panose="020B0604020202020204" pitchFamily="34" charset="0"/>
                <a:cs typeface="Arial" panose="020B0604020202020204" pitchFamily="34" charset="0"/>
              </a:rPr>
              <a:t>, and </a:t>
            </a:r>
            <a:r>
              <a:rPr lang="en-US" sz="1400" kern="1200" dirty="0" err="1">
                <a:solidFill>
                  <a:schemeClr val="tx1"/>
                </a:solidFill>
                <a:effectLst/>
                <a:latin typeface="Arial" panose="020B0604020202020204" pitchFamily="34" charset="0"/>
                <a:cs typeface="Arial" panose="020B0604020202020204" pitchFamily="34" charset="0"/>
              </a:rPr>
              <a:t>Nackerud’s</a:t>
            </a:r>
            <a:r>
              <a:rPr lang="en-US" sz="1400" kern="1200" dirty="0">
                <a:solidFill>
                  <a:schemeClr val="tx1"/>
                </a:solidFill>
                <a:effectLst/>
                <a:latin typeface="Arial" panose="020B0604020202020204" pitchFamily="34" charset="0"/>
                <a:cs typeface="Arial" panose="020B0604020202020204" pitchFamily="34" charset="0"/>
              </a:rPr>
              <a:t> 2013 study found empirical evidence that first-time, first-year undergraduate students who used the library were more likely to re-enroll for the second semester and to have higher GPAs than those who did not use the library at the thirteen library access points covered in the data collected. While this study has one of the strongest findings empirically, it was not given as many points using the scoring system explained in Appendix K: Detailed Scoring Scheme for Exemplary Research Designs and Practices as other exemplary studies. This lack of points awarded illustrates the difficulty of setting evaluative criteria. As a result, the team solicited additional exemplary studies from advisory group members and other relevant stakeholders. While these individuals did not offer many exemplary studies, they did provide several examples of effective practices, which are noted throughout this report.”</a:t>
            </a:r>
          </a:p>
          <a:p>
            <a:endParaRPr lang="en-US" sz="140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cs typeface="Arial" panose="020B0604020202020204" pitchFamily="34" charset="0"/>
              </a:rPr>
              <a:t>Association of College and Research Libraries. </a:t>
            </a:r>
            <a:r>
              <a:rPr lang="en-US" sz="1400" i="1" kern="1200" dirty="0">
                <a:solidFill>
                  <a:schemeClr val="tx1"/>
                </a:solidFill>
                <a:effectLst/>
                <a:latin typeface="Arial" panose="020B0604020202020204" pitchFamily="34" charset="0"/>
                <a:cs typeface="Arial" panose="020B0604020202020204" pitchFamily="34" charset="0"/>
              </a:rPr>
              <a:t>Academic Library Impact: Improving Practice and Essential Areas to Research</a:t>
            </a:r>
            <a:r>
              <a:rPr lang="en-US" sz="1400" kern="1200" dirty="0">
                <a:solidFill>
                  <a:schemeClr val="tx1"/>
                </a:solidFill>
                <a:effectLst/>
                <a:latin typeface="Arial" panose="020B0604020202020204" pitchFamily="34" charset="0"/>
                <a:cs typeface="Arial" panose="020B0604020202020204" pitchFamily="34" charset="0"/>
              </a:rPr>
              <a:t>. Prepared by Lynn Silipigni Connaway, William Harvey, Vanessa Kitzie, and Stephanie Mikitish of OCLC Research. Chicago: Association of College and Research Libraries, 2017.</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61FDE36-8315-4CEB-98C8-64FB9DB51D25}" type="slidenum">
              <a:rPr lang="en-US" smtClean="0"/>
              <a:pPr/>
              <a:t>34</a:t>
            </a:fld>
            <a:endParaRPr lang="en-US"/>
          </a:p>
        </p:txBody>
      </p:sp>
    </p:spTree>
    <p:extLst>
      <p:ext uri="{BB962C8B-B14F-4D97-AF65-F5344CB8AC3E}">
        <p14:creationId xmlns:p14="http://schemas.microsoft.com/office/powerpoint/2010/main" val="5414734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9063" y="565150"/>
            <a:ext cx="4189412" cy="3141663"/>
          </a:xfrm>
        </p:spPr>
      </p:sp>
      <p:sp>
        <p:nvSpPr>
          <p:cNvPr id="3" name="Notes Placeholder 2"/>
          <p:cNvSpPr>
            <a:spLocks noGrp="1"/>
          </p:cNvSpPr>
          <p:nvPr>
            <p:ph type="body" idx="1"/>
          </p:nvPr>
        </p:nvSpPr>
        <p:spPr>
          <a:xfrm>
            <a:off x="218364" y="4014049"/>
            <a:ext cx="6431356" cy="4402952"/>
          </a:xfrm>
        </p:spPr>
        <p:txBody>
          <a:bodyPr/>
          <a:lstStyle/>
          <a:p>
            <a:r>
              <a:rPr lang="en-US" sz="1400" dirty="0">
                <a:latin typeface="Arial" panose="020B0604020202020204" pitchFamily="34" charset="0"/>
                <a:cs typeface="Arial" panose="020B0604020202020204" pitchFamily="34" charset="0"/>
              </a:rPr>
              <a:t>Image: https://www.flickr.com/photos/13523064@N03/7807957322/</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Although learning analytics did not have its own thematic code, it was identified as being an important area in documents such as ACRL’s top trends in academic libraries and ACRL initiatives, such as the e-Learning Webcast Series on Learning Analytics. </a:t>
            </a:r>
            <a:r>
              <a:rPr lang="en-US" sz="1400" dirty="0" err="1">
                <a:latin typeface="Arial" panose="020B0604020202020204" pitchFamily="34" charset="0"/>
                <a:cs typeface="Arial" panose="020B0604020202020204" pitchFamily="34" charset="0"/>
              </a:rPr>
              <a:t>Jantti</a:t>
            </a:r>
            <a:r>
              <a:rPr lang="en-US" sz="1400" dirty="0">
                <a:latin typeface="Arial" panose="020B0604020202020204" pitchFamily="34" charset="0"/>
                <a:cs typeface="Arial" panose="020B0604020202020204" pitchFamily="34" charset="0"/>
              </a:rPr>
              <a:t> and Heath’s 2016 study describes the use of learning analytics at the University of Wollongong in Australia. In addition to collecting library related data in a repository called the Library Cube, this library collects and analyzes more sources of institutional data than any other. These data sets come from course management software called Moodle, student administration, tutorials, and student support service usage data. </a:t>
            </a:r>
          </a:p>
          <a:p>
            <a:endParaRPr lang="en-US" sz="1400" dirty="0">
              <a:latin typeface="Arial" panose="020B0604020202020204" pitchFamily="34" charset="0"/>
              <a:cs typeface="Arial" panose="020B0604020202020204" pitchFamily="34" charset="0"/>
            </a:endParaRPr>
          </a:p>
          <a:p>
            <a:pPr defTabSz="932871">
              <a:defRPr/>
            </a:pPr>
            <a:r>
              <a:rPr lang="en-US" sz="1400" dirty="0" err="1">
                <a:latin typeface="Arial" panose="020B0604020202020204" pitchFamily="34" charset="0"/>
                <a:cs typeface="Arial" panose="020B0604020202020204" pitchFamily="34" charset="0"/>
              </a:rPr>
              <a:t>Jantti</a:t>
            </a:r>
            <a:r>
              <a:rPr lang="en-US" sz="1400" dirty="0">
                <a:latin typeface="Arial" panose="020B0604020202020204" pitchFamily="34" charset="0"/>
                <a:cs typeface="Arial" panose="020B0604020202020204" pitchFamily="34" charset="0"/>
              </a:rPr>
              <a:t>, M. and Heath, J. (2016). What role for libraries in learning analytics? </a:t>
            </a:r>
            <a:r>
              <a:rPr lang="en-US" sz="1400" i="1" dirty="0">
                <a:latin typeface="Arial" panose="020B0604020202020204" pitchFamily="34" charset="0"/>
                <a:cs typeface="Arial" panose="020B0604020202020204" pitchFamily="34" charset="0"/>
              </a:rPr>
              <a:t>Performance Measurement and Metrics</a:t>
            </a:r>
            <a:r>
              <a:rPr lang="en-US" sz="1400" dirty="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17</a:t>
            </a:r>
            <a:r>
              <a:rPr lang="en-US" sz="1400" dirty="0">
                <a:latin typeface="Arial" panose="020B0604020202020204" pitchFamily="34" charset="0"/>
                <a:cs typeface="Arial" panose="020B0604020202020204" pitchFamily="34" charset="0"/>
              </a:rPr>
              <a:t>(2), 203-210.</a:t>
            </a:r>
          </a:p>
          <a:p>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35</a:t>
            </a:fld>
            <a:endParaRPr lang="en-US"/>
          </a:p>
        </p:txBody>
      </p:sp>
    </p:spTree>
    <p:extLst>
      <p:ext uri="{BB962C8B-B14F-4D97-AF65-F5344CB8AC3E}">
        <p14:creationId xmlns:p14="http://schemas.microsoft.com/office/powerpoint/2010/main" val="15935189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Image: “Grass background” (https://www.flickr.com/photos/mourner/4668704320/), by Vladimir </a:t>
            </a:r>
            <a:r>
              <a:rPr lang="en-US" sz="1400" dirty="0" err="1">
                <a:latin typeface="Arial" panose="020B0604020202020204" pitchFamily="34" charset="0"/>
                <a:cs typeface="Arial" panose="020B0604020202020204" pitchFamily="34" charset="0"/>
              </a:rPr>
              <a:t>Agafonkin</a:t>
            </a:r>
            <a:r>
              <a:rPr lang="en-US" sz="1400" dirty="0">
                <a:latin typeface="Arial" panose="020B0604020202020204" pitchFamily="34" charset="0"/>
                <a:cs typeface="Arial" panose="020B0604020202020204" pitchFamily="34" charset="0"/>
              </a:rPr>
              <a:t>, used under CC BY-NC 2.0</a:t>
            </a:r>
          </a:p>
          <a:p>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cs typeface="Arial" panose="020B0604020202020204" pitchFamily="34" charset="0"/>
              </a:rPr>
              <a:t>Association of College and Research Libraries. </a:t>
            </a:r>
            <a:r>
              <a:rPr lang="en-US" sz="1400" i="1" kern="1200" dirty="0">
                <a:solidFill>
                  <a:schemeClr val="tx1"/>
                </a:solidFill>
                <a:effectLst/>
                <a:latin typeface="Arial" panose="020B0604020202020204" pitchFamily="34" charset="0"/>
                <a:cs typeface="Arial" panose="020B0604020202020204" pitchFamily="34" charset="0"/>
              </a:rPr>
              <a:t>Academic Library Impact: Improving Practice and Essential Areas to Research</a:t>
            </a:r>
            <a:r>
              <a:rPr lang="en-US" sz="1400" kern="1200" dirty="0">
                <a:solidFill>
                  <a:schemeClr val="tx1"/>
                </a:solidFill>
                <a:effectLst/>
                <a:latin typeface="Arial" panose="020B0604020202020204" pitchFamily="34" charset="0"/>
                <a:cs typeface="Arial" panose="020B0604020202020204" pitchFamily="34" charset="0"/>
              </a:rPr>
              <a:t>. Prepared by Lynn Silipigni Connaway, William Harvey, Vanessa Kitzie, and Stephanie Mikitish of OCLC Research. Chicago: Association of College and Research Libraries, 2017.</a:t>
            </a:r>
          </a:p>
          <a:p>
            <a:endParaRPr lang="en-US" dirty="0"/>
          </a:p>
          <a:p>
            <a:endParaRPr lang="en-US" dirty="0"/>
          </a:p>
        </p:txBody>
      </p:sp>
      <p:sp>
        <p:nvSpPr>
          <p:cNvPr id="4" name="Slide Number Placeholder 3"/>
          <p:cNvSpPr>
            <a:spLocks noGrp="1"/>
          </p:cNvSpPr>
          <p:nvPr>
            <p:ph type="sldNum" sz="quarter" idx="10"/>
          </p:nvPr>
        </p:nvSpPr>
        <p:spPr/>
        <p:txBody>
          <a:bodyPr/>
          <a:lstStyle/>
          <a:p>
            <a:fld id="{E61FDE36-8315-4CEB-98C8-64FB9DB51D25}" type="slidenum">
              <a:rPr lang="en-US" smtClean="0"/>
              <a:pPr/>
              <a:t>36</a:t>
            </a:fld>
            <a:endParaRPr lang="en-US"/>
          </a:p>
        </p:txBody>
      </p:sp>
    </p:spTree>
    <p:extLst>
      <p:ext uri="{BB962C8B-B14F-4D97-AF65-F5344CB8AC3E}">
        <p14:creationId xmlns:p14="http://schemas.microsoft.com/office/powerpoint/2010/main" val="1285786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8588" y="533400"/>
            <a:ext cx="4292600" cy="3219450"/>
          </a:xfrm>
        </p:spPr>
      </p:sp>
      <p:sp>
        <p:nvSpPr>
          <p:cNvPr id="3" name="Notes Placeholder 2"/>
          <p:cNvSpPr>
            <a:spLocks noGrp="1"/>
          </p:cNvSpPr>
          <p:nvPr>
            <p:ph type="body" idx="1"/>
          </p:nvPr>
        </p:nvSpPr>
        <p:spPr>
          <a:xfrm>
            <a:off x="239504" y="3982784"/>
            <a:ext cx="6609937" cy="5092710"/>
          </a:xfrm>
        </p:spPr>
        <p:txBody>
          <a:bodyPr/>
          <a:lstStyle/>
          <a:p>
            <a:pPr defTabSz="932871">
              <a:defRPr/>
            </a:pPr>
            <a:r>
              <a:rPr lang="en-US" sz="1400" dirty="0">
                <a:latin typeface="Arial" panose="020B0604020202020204" pitchFamily="34" charset="0"/>
                <a:cs typeface="Arial" panose="020B0604020202020204" pitchFamily="34" charset="0"/>
              </a:rPr>
              <a:t>This slide depicts three data sources:</a:t>
            </a:r>
          </a:p>
          <a:p>
            <a:pPr marL="233218" indent="-233218" defTabSz="932871">
              <a:buFont typeface="+mj-lt"/>
              <a:buAutoNum type="arabicPeriod"/>
              <a:defRPr/>
            </a:pPr>
            <a:r>
              <a:rPr lang="en-US" sz="1400" dirty="0">
                <a:latin typeface="Arial" panose="020B0604020202020204" pitchFamily="34" charset="0"/>
                <a:cs typeface="Arial" panose="020B0604020202020204" pitchFamily="34" charset="0"/>
              </a:rPr>
              <a:t>Selected literature on student learning and success identified in the RFP and documents found in LIS and higher education databases</a:t>
            </a:r>
          </a:p>
          <a:p>
            <a:pPr marL="233218" indent="-233218" defTabSz="932871">
              <a:buFont typeface="+mj-lt"/>
              <a:buAutoNum type="arabicPeriod"/>
              <a:defRPr/>
            </a:pPr>
            <a:r>
              <a:rPr lang="en-US" sz="1400" dirty="0">
                <a:latin typeface="Arial" panose="020B0604020202020204" pitchFamily="34" charset="0"/>
                <a:cs typeface="Arial" panose="020B0604020202020204" pitchFamily="34" charset="0"/>
              </a:rPr>
              <a:t>Focus group with Advisory Group Members</a:t>
            </a:r>
          </a:p>
          <a:p>
            <a:pPr marL="699653" lvl="1" indent="-233218" defTabSz="932871">
              <a:buFont typeface="+mj-lt"/>
              <a:buAutoNum type="arabicPeriod"/>
              <a:defRPr/>
            </a:pPr>
            <a:r>
              <a:rPr lang="en-US" sz="1400" dirty="0">
                <a:latin typeface="Arial" panose="020B0604020202020204" pitchFamily="34" charset="0"/>
                <a:cs typeface="Arial" panose="020B0604020202020204" pitchFamily="34" charset="0"/>
              </a:rPr>
              <a:t>Consist of library administrators from a variety of community colleges, 4 year colleges and universities around the country</a:t>
            </a:r>
          </a:p>
          <a:p>
            <a:pPr marL="1166089" lvl="2" indent="-233218" defTabSz="932871">
              <a:buFont typeface="+mj-lt"/>
              <a:buAutoNum type="arabicPeriod"/>
              <a:defRPr/>
            </a:pPr>
            <a:r>
              <a:rPr lang="en-US" sz="1400" dirty="0">
                <a:latin typeface="Arial" panose="020B0604020202020204" pitchFamily="34" charset="0"/>
                <a:cs typeface="Arial" panose="020B0604020202020204" pitchFamily="34" charset="0"/>
              </a:rPr>
              <a:t>Members provide us feedback throughout the process and put us in touch with provosts or similarly high level academic administrators in their institutions</a:t>
            </a:r>
          </a:p>
          <a:p>
            <a:pPr marL="233218" indent="-233218" defTabSz="932871">
              <a:buFont typeface="+mj-lt"/>
              <a:buAutoNum type="arabicPeriod"/>
              <a:defRPr/>
            </a:pPr>
            <a:r>
              <a:rPr lang="en-US" sz="1400" dirty="0">
                <a:latin typeface="Arial" panose="020B0604020202020204" pitchFamily="34" charset="0"/>
                <a:cs typeface="Arial" panose="020B0604020202020204" pitchFamily="34" charset="0"/>
              </a:rPr>
              <a:t>Individual, semi-structured interviews with provosts from each Advisory Group member’s institution</a:t>
            </a:r>
          </a:p>
          <a:p>
            <a:pPr marL="233218" indent="-233218" defTabSz="932871">
              <a:buFont typeface="+mj-lt"/>
              <a:buAutoNum type="arabicPeriod"/>
              <a:defRPr/>
            </a:pPr>
            <a:endParaRPr lang="en-US" sz="1400" dirty="0">
              <a:latin typeface="Arial" panose="020B0604020202020204" pitchFamily="34" charset="0"/>
              <a:cs typeface="Arial" panose="020B0604020202020204" pitchFamily="34" charset="0"/>
            </a:endParaRPr>
          </a:p>
          <a:p>
            <a:pPr marL="174913" indent="-174913" defTabSz="932871">
              <a:buFont typeface="Arial" charset="0"/>
              <a:buChar char="•"/>
              <a:defRPr/>
            </a:pPr>
            <a:r>
              <a:rPr lang="en-US" sz="1400" dirty="0">
                <a:latin typeface="Arial" panose="020B0604020202020204" pitchFamily="34" charset="0"/>
                <a:cs typeface="Arial" panose="020B0604020202020204" pitchFamily="34" charset="0"/>
              </a:rPr>
              <a:t>Process of data collection is iterative, with findings from each source informing the other</a:t>
            </a:r>
          </a:p>
          <a:p>
            <a:pPr marL="641349" lvl="1" indent="-174913" defTabSz="932871">
              <a:buFont typeface="Arial" charset="0"/>
              <a:buChar char="•"/>
              <a:defRPr/>
            </a:pPr>
            <a:r>
              <a:rPr lang="en-US" sz="1400" dirty="0">
                <a:latin typeface="Arial" panose="020B0604020202020204" pitchFamily="34" charset="0"/>
                <a:cs typeface="Arial" panose="020B0604020202020204" pitchFamily="34" charset="0"/>
              </a:rPr>
              <a:t>E.g., focus group and provost interview protocol was based on the themes that we identified in the initial database searches</a:t>
            </a:r>
          </a:p>
        </p:txBody>
      </p:sp>
      <p:sp>
        <p:nvSpPr>
          <p:cNvPr id="4" name="Slide Number Placeholder 3"/>
          <p:cNvSpPr>
            <a:spLocks noGrp="1"/>
          </p:cNvSpPr>
          <p:nvPr>
            <p:ph type="sldNum" sz="quarter" idx="10"/>
          </p:nvPr>
        </p:nvSpPr>
        <p:spPr/>
        <p:txBody>
          <a:bodyPr/>
          <a:lstStyle/>
          <a:p>
            <a:fld id="{C6E2F7A5-D324-4A20-AC23-BFBDBC942490}" type="slidenum">
              <a:rPr lang="en-US" smtClean="0"/>
              <a:pPr/>
              <a:t>10</a:t>
            </a:fld>
            <a:endParaRPr lang="en-US"/>
          </a:p>
        </p:txBody>
      </p:sp>
    </p:spTree>
    <p:extLst>
      <p:ext uri="{BB962C8B-B14F-4D97-AF65-F5344CB8AC3E}">
        <p14:creationId xmlns:p14="http://schemas.microsoft.com/office/powerpoint/2010/main" val="12035380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Image: “Grass background” (https://www.flickr.com/photos/mourner/4668704320/), by Vladimir </a:t>
            </a:r>
            <a:r>
              <a:rPr lang="en-US" sz="1400" dirty="0" err="1">
                <a:latin typeface="Arial" panose="020B0604020202020204" pitchFamily="34" charset="0"/>
                <a:cs typeface="Arial" panose="020B0604020202020204" pitchFamily="34" charset="0"/>
              </a:rPr>
              <a:t>Agafonkin</a:t>
            </a:r>
            <a:r>
              <a:rPr lang="en-US" sz="1400" dirty="0">
                <a:latin typeface="Arial" panose="020B0604020202020204" pitchFamily="34" charset="0"/>
                <a:cs typeface="Arial" panose="020B0604020202020204" pitchFamily="34" charset="0"/>
              </a:rPr>
              <a:t>, used under CC BY-NC 2.0</a:t>
            </a:r>
          </a:p>
          <a:p>
            <a:endParaRPr lang="en-US" sz="1400" kern="1200" dirty="0">
              <a:solidFill>
                <a:schemeClr val="tx1"/>
              </a:solidFill>
              <a:effectLst/>
              <a:latin typeface="Arial" panose="020B0604020202020204" pitchFamily="34" charset="0"/>
              <a:cs typeface="Arial" panose="020B0604020202020204" pitchFamily="34" charset="0"/>
            </a:endParaRPr>
          </a:p>
          <a:p>
            <a:r>
              <a:rPr lang="en-US" sz="1400" kern="1200" dirty="0">
                <a:solidFill>
                  <a:schemeClr val="tx1"/>
                </a:solidFill>
                <a:effectLst/>
                <a:latin typeface="Arial" panose="020B0604020202020204" pitchFamily="34" charset="0"/>
                <a:cs typeface="Arial" panose="020B0604020202020204" pitchFamily="34" charset="0"/>
              </a:rPr>
              <a:t>“</a:t>
            </a:r>
            <a:r>
              <a:rPr lang="en-US" sz="1400" kern="1200" dirty="0" err="1">
                <a:solidFill>
                  <a:schemeClr val="tx1"/>
                </a:solidFill>
                <a:effectLst/>
                <a:latin typeface="Arial" panose="020B0604020202020204" pitchFamily="34" charset="0"/>
                <a:cs typeface="Arial" panose="020B0604020202020204" pitchFamily="34" charset="0"/>
              </a:rPr>
              <a:t>Jantti</a:t>
            </a:r>
            <a:r>
              <a:rPr lang="en-US" sz="1400" kern="1200" dirty="0">
                <a:solidFill>
                  <a:schemeClr val="tx1"/>
                </a:solidFill>
                <a:effectLst/>
                <a:latin typeface="Arial" panose="020B0604020202020204" pitchFamily="34" charset="0"/>
                <a:cs typeface="Arial" panose="020B0604020202020204" pitchFamily="34" charset="0"/>
              </a:rPr>
              <a:t> and Heath’s 2016 study describes the use of learning analytics at the University of Wollongong in Australia. In addition to collecting library-related data in a repository called the Library Cube, this library collects and analyzes more sources of institutional data than any other. These data sets come from course management software called Moodle, student administration, tutorials, and data measuring student support service use.” </a:t>
            </a:r>
          </a:p>
          <a:p>
            <a:endParaRPr lang="en-US" sz="140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cs typeface="Arial" panose="020B0604020202020204" pitchFamily="34" charset="0"/>
              </a:rPr>
              <a:t>Association of College and Research Libraries. </a:t>
            </a:r>
            <a:r>
              <a:rPr lang="en-US" sz="1400" i="1" kern="1200" dirty="0">
                <a:solidFill>
                  <a:schemeClr val="tx1"/>
                </a:solidFill>
                <a:effectLst/>
                <a:latin typeface="Arial" panose="020B0604020202020204" pitchFamily="34" charset="0"/>
                <a:cs typeface="Arial" panose="020B0604020202020204" pitchFamily="34" charset="0"/>
              </a:rPr>
              <a:t>Academic Library Impact: Improving Practice and Essential Areas to Research</a:t>
            </a:r>
            <a:r>
              <a:rPr lang="en-US" sz="1400" kern="1200" dirty="0">
                <a:solidFill>
                  <a:schemeClr val="tx1"/>
                </a:solidFill>
                <a:effectLst/>
                <a:latin typeface="Arial" panose="020B0604020202020204" pitchFamily="34" charset="0"/>
                <a:cs typeface="Arial" panose="020B0604020202020204" pitchFamily="34" charset="0"/>
              </a:rPr>
              <a:t>. Prepared by Lynn Silipigni Connaway, William Harvey, Vanessa Kitzie, and Stephanie Mikitish of OCLC Research. Chicago: Association of College and Research Libraries, 2017.</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61FDE36-8315-4CEB-98C8-64FB9DB51D25}" type="slidenum">
              <a:rPr lang="en-US" smtClean="0"/>
              <a:pPr/>
              <a:t>37</a:t>
            </a:fld>
            <a:endParaRPr lang="en-US"/>
          </a:p>
        </p:txBody>
      </p:sp>
    </p:spTree>
    <p:extLst>
      <p:ext uri="{BB962C8B-B14F-4D97-AF65-F5344CB8AC3E}">
        <p14:creationId xmlns:p14="http://schemas.microsoft.com/office/powerpoint/2010/main" val="506160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1FDE36-8315-4CEB-98C8-64FB9DB51D25}" type="slidenum">
              <a:rPr lang="en-US" smtClean="0"/>
              <a:pPr/>
              <a:t>38</a:t>
            </a:fld>
            <a:endParaRPr lang="en-US"/>
          </a:p>
        </p:txBody>
      </p:sp>
    </p:spTree>
    <p:extLst>
      <p:ext uri="{BB962C8B-B14F-4D97-AF65-F5344CB8AC3E}">
        <p14:creationId xmlns:p14="http://schemas.microsoft.com/office/powerpoint/2010/main" val="12934098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Image: “Fireworks” (https://www.flickr.com/photos/chaos08/4765138953/), by Merritt Boyd, used under CC BY-SA 2.0</a:t>
            </a:r>
          </a:p>
          <a:p>
            <a:endParaRPr lang="en-US" dirty="0"/>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39</a:t>
            </a:fld>
            <a:endParaRPr lang="en-US"/>
          </a:p>
        </p:txBody>
      </p:sp>
    </p:spTree>
    <p:extLst>
      <p:ext uri="{BB962C8B-B14F-4D97-AF65-F5344CB8AC3E}">
        <p14:creationId xmlns:p14="http://schemas.microsoft.com/office/powerpoint/2010/main" val="3122403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1FDE36-8315-4CEB-98C8-64FB9DB51D25}" type="slidenum">
              <a:rPr lang="en-US" smtClean="0"/>
              <a:pPr/>
              <a:t>40</a:t>
            </a:fld>
            <a:endParaRPr lang="en-US"/>
          </a:p>
        </p:txBody>
      </p:sp>
    </p:spTree>
    <p:extLst>
      <p:ext uri="{BB962C8B-B14F-4D97-AF65-F5344CB8AC3E}">
        <p14:creationId xmlns:p14="http://schemas.microsoft.com/office/powerpoint/2010/main" val="7490317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1FDE36-8315-4CEB-98C8-64FB9DB51D25}" type="slidenum">
              <a:rPr lang="en-US" smtClean="0"/>
              <a:pPr/>
              <a:t>41</a:t>
            </a:fld>
            <a:endParaRPr lang="en-US"/>
          </a:p>
        </p:txBody>
      </p:sp>
    </p:spTree>
    <p:extLst>
      <p:ext uri="{BB962C8B-B14F-4D97-AF65-F5344CB8AC3E}">
        <p14:creationId xmlns:p14="http://schemas.microsoft.com/office/powerpoint/2010/main" val="18356224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1FDE36-8315-4CEB-98C8-64FB9DB51D25}" type="slidenum">
              <a:rPr lang="en-US" smtClean="0"/>
              <a:pPr/>
              <a:t>42</a:t>
            </a:fld>
            <a:endParaRPr lang="en-US"/>
          </a:p>
        </p:txBody>
      </p:sp>
    </p:spTree>
    <p:extLst>
      <p:ext uri="{BB962C8B-B14F-4D97-AF65-F5344CB8AC3E}">
        <p14:creationId xmlns:p14="http://schemas.microsoft.com/office/powerpoint/2010/main" val="4304658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SARA</a:t>
            </a:r>
          </a:p>
          <a:p>
            <a:endParaRPr lang="en-US" dirty="0"/>
          </a:p>
          <a:p>
            <a:r>
              <a:rPr lang="en-US" b="1" dirty="0"/>
              <a:t>Purpose</a:t>
            </a:r>
            <a:r>
              <a:rPr lang="en-US" dirty="0"/>
              <a:t>: to </a:t>
            </a:r>
            <a:r>
              <a:rPr lang="en-US" sz="1200" b="0" i="0" kern="1200" dirty="0">
                <a:solidFill>
                  <a:schemeClr val="tx1"/>
                </a:solidFill>
                <a:effectLst/>
                <a:latin typeface="+mn-lt"/>
                <a:ea typeface="+mn-ea"/>
                <a:cs typeface="+mn-cs"/>
              </a:rPr>
              <a:t>support librarians and information professionals to travel to non-library conferences to present on work demonstrating the </a:t>
            </a:r>
            <a:r>
              <a:rPr lang="en-US" sz="1200" b="0" i="1" kern="1200" dirty="0">
                <a:solidFill>
                  <a:schemeClr val="tx1"/>
                </a:solidFill>
                <a:effectLst/>
                <a:latin typeface="+mn-lt"/>
                <a:ea typeface="+mn-ea"/>
                <a:cs typeface="+mn-cs"/>
              </a:rPr>
              <a:t>impact of academic libraries in the broader landscape of higher education</a:t>
            </a:r>
            <a:r>
              <a:rPr lang="en-US" sz="1200" b="0" i="0" kern="1200" dirty="0">
                <a:solidFill>
                  <a:schemeClr val="tx1"/>
                </a:solidFill>
                <a:effectLst/>
                <a:latin typeface="+mn-lt"/>
                <a:ea typeface="+mn-ea"/>
                <a:cs typeface="+mn-cs"/>
              </a:rPr>
              <a:t>. Based on recommendation in ALI report that academic librarians effectively communicate their contributions both up to institutional stakeholders and out to other departments.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Funding</a:t>
            </a:r>
            <a:r>
              <a:rPr lang="en-US" sz="1200" b="0" i="0" kern="1200" dirty="0">
                <a:solidFill>
                  <a:schemeClr val="tx1"/>
                </a:solidFill>
                <a:effectLst/>
                <a:latin typeface="+mn-lt"/>
                <a:ea typeface="+mn-ea"/>
                <a:cs typeface="+mn-cs"/>
              </a:rPr>
              <a:t>: up to $2000 each to cover conference registration, transportation, lodging, meals. </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Application </a:t>
            </a:r>
            <a:r>
              <a:rPr lang="en-US" sz="1200" b="0" i="0" kern="1200" dirty="0">
                <a:solidFill>
                  <a:schemeClr val="tx1"/>
                </a:solidFill>
                <a:effectLst/>
                <a:latin typeface="+mn-lt"/>
                <a:ea typeface="+mn-ea"/>
                <a:cs typeface="+mn-cs"/>
              </a:rPr>
              <a:t>details are available on the ACRL website. Future rounds are expected to be announced by this summer.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My email address is also on the website if you read through the CFP and FAQs and still have questions. </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Photo: “Aviation, commercial.” Harris &amp; Ewing, photographer [Between 1905 and 1945] Photograph. Retrieved from the Library of Congress, https://www.loc.gov/item/hec2009001267/. </a:t>
            </a:r>
            <a:endParaRPr lang="en-US" dirty="0"/>
          </a:p>
        </p:txBody>
      </p:sp>
      <p:sp>
        <p:nvSpPr>
          <p:cNvPr id="4" name="Slide Number Placeholder 3"/>
          <p:cNvSpPr>
            <a:spLocks noGrp="1"/>
          </p:cNvSpPr>
          <p:nvPr>
            <p:ph type="sldNum" sz="quarter" idx="10"/>
          </p:nvPr>
        </p:nvSpPr>
        <p:spPr/>
        <p:txBody>
          <a:bodyPr/>
          <a:lstStyle/>
          <a:p>
            <a:fld id="{E61FDE36-8315-4CEB-98C8-64FB9DB51D25}" type="slidenum">
              <a:rPr lang="en-US" smtClean="0"/>
              <a:pPr/>
              <a:t>43</a:t>
            </a:fld>
            <a:endParaRPr lang="en-US"/>
          </a:p>
        </p:txBody>
      </p:sp>
    </p:spTree>
    <p:extLst>
      <p:ext uri="{BB962C8B-B14F-4D97-AF65-F5344CB8AC3E}">
        <p14:creationId xmlns:p14="http://schemas.microsoft.com/office/powerpoint/2010/main" val="26693479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Announced Jan. 30, 2018</a:t>
            </a:r>
          </a:p>
          <a:p>
            <a:endParaRPr lang="en-US" dirty="0"/>
          </a:p>
          <a:p>
            <a:r>
              <a:rPr lang="en-US" dirty="0"/>
              <a:t>Diversity in subject matter of the presentation, types of conferences (incl. by location and audience), and types of institutions the recipients work in. </a:t>
            </a:r>
          </a:p>
          <a:p>
            <a:endParaRPr lang="en-US" dirty="0"/>
          </a:p>
          <a:p>
            <a:r>
              <a:rPr lang="en-US" dirty="0"/>
              <a:t>Selection committee were most excited about proposals that clearly connected to the VAL goals and objectives Future applicants encouraged to read those carefully (within ACRL strategic plan) and articulate how their work contributes to the initiative.</a:t>
            </a:r>
          </a:p>
          <a:p>
            <a:endParaRPr lang="en-US" dirty="0"/>
          </a:p>
          <a:p>
            <a:pPr fontAlgn="base"/>
            <a:r>
              <a:rPr lang="en-US" sz="1200" b="0" i="1" kern="1200" dirty="0">
                <a:solidFill>
                  <a:schemeClr val="tx1"/>
                </a:solidFill>
                <a:effectLst/>
                <a:latin typeface="+mn-lt"/>
                <a:ea typeface="+mn-ea"/>
                <a:cs typeface="+mn-cs"/>
              </a:rPr>
              <a:t>Value of Academic Libraries</a:t>
            </a:r>
          </a:p>
          <a:p>
            <a:pPr fontAlgn="base"/>
            <a:r>
              <a:rPr lang="en-US" sz="1200" b="0" i="0" kern="1200" dirty="0">
                <a:solidFill>
                  <a:schemeClr val="tx1"/>
                </a:solidFill>
                <a:effectLst/>
                <a:latin typeface="+mn-lt"/>
                <a:ea typeface="+mn-ea"/>
                <a:cs typeface="+mn-cs"/>
              </a:rPr>
              <a:t>Goal: Academic libraries demonstrate alignment with and impact on institutional outcomes.</a:t>
            </a:r>
          </a:p>
          <a:p>
            <a:pPr fontAlgn="base"/>
            <a:r>
              <a:rPr lang="en-US" sz="1200" b="0" i="0" kern="1200" dirty="0">
                <a:solidFill>
                  <a:schemeClr val="tx1"/>
                </a:solidFill>
                <a:effectLst/>
                <a:latin typeface="+mn-lt"/>
                <a:ea typeface="+mn-ea"/>
                <a:cs typeface="+mn-cs"/>
              </a:rPr>
              <a:t>Objectives:</a:t>
            </a:r>
          </a:p>
          <a:p>
            <a:pPr marL="228600" indent="-228600" fontAlgn="base">
              <a:buFont typeface="+mj-lt"/>
              <a:buAutoNum type="arabicPeriod"/>
            </a:pPr>
            <a:r>
              <a:rPr lang="en-US" sz="1200" b="0" i="0" kern="1200" dirty="0">
                <a:solidFill>
                  <a:schemeClr val="tx1"/>
                </a:solidFill>
                <a:effectLst/>
                <a:latin typeface="+mn-lt"/>
                <a:ea typeface="+mn-ea"/>
                <a:cs typeface="+mn-cs"/>
              </a:rPr>
              <a:t>Cultivate research opportunities that communicate the impact of academic and research libraries in the higher education environment.</a:t>
            </a:r>
          </a:p>
          <a:p>
            <a:pPr marL="228600" indent="-228600" fontAlgn="base">
              <a:buFont typeface="+mj-lt"/>
              <a:buAutoNum type="arabicPeriod"/>
            </a:pPr>
            <a:r>
              <a:rPr lang="en-US" sz="1200" b="0" i="0" kern="1200" dirty="0">
                <a:solidFill>
                  <a:schemeClr val="tx1"/>
                </a:solidFill>
                <a:effectLst/>
                <a:latin typeface="+mn-lt"/>
                <a:ea typeface="+mn-ea"/>
                <a:cs typeface="+mn-cs"/>
              </a:rPr>
              <a:t>Promote the impact and value of academic and research libraries to the higher education community.</a:t>
            </a:r>
          </a:p>
          <a:p>
            <a:pPr marL="228600" indent="-228600" fontAlgn="base">
              <a:buFont typeface="+mj-lt"/>
              <a:buAutoNum type="arabicPeriod"/>
            </a:pPr>
            <a:r>
              <a:rPr lang="en-US" sz="1200" b="0" i="0" kern="1200" dirty="0">
                <a:solidFill>
                  <a:schemeClr val="tx1"/>
                </a:solidFill>
                <a:effectLst/>
                <a:latin typeface="+mn-lt"/>
                <a:ea typeface="+mn-ea"/>
                <a:cs typeface="+mn-cs"/>
              </a:rPr>
              <a:t>Expand professional development opportunities for assessment and advocacy of the contributions towards impact of academic libraries.</a:t>
            </a:r>
          </a:p>
          <a:p>
            <a:pPr marL="228600" indent="-228600" fontAlgn="base">
              <a:buFont typeface="+mj-lt"/>
              <a:buAutoNum type="arabicPeriod"/>
            </a:pPr>
            <a:r>
              <a:rPr lang="en-US" sz="1200" b="0" i="0" kern="1200" dirty="0">
                <a:solidFill>
                  <a:schemeClr val="tx1"/>
                </a:solidFill>
                <a:effectLst/>
                <a:latin typeface="+mn-lt"/>
                <a:ea typeface="+mn-ea"/>
                <a:cs typeface="+mn-cs"/>
              </a:rPr>
              <a:t>Support libraries in articulating their role in advancing issues of equity, access, diversity, and inclusion in higher education.</a:t>
            </a:r>
          </a:p>
          <a:p>
            <a:endParaRPr lang="en-US" dirty="0"/>
          </a:p>
        </p:txBody>
      </p:sp>
      <p:sp>
        <p:nvSpPr>
          <p:cNvPr id="4" name="Slide Number Placeholder 3"/>
          <p:cNvSpPr>
            <a:spLocks noGrp="1"/>
          </p:cNvSpPr>
          <p:nvPr>
            <p:ph type="sldNum" sz="quarter" idx="10"/>
          </p:nvPr>
        </p:nvSpPr>
        <p:spPr/>
        <p:txBody>
          <a:bodyPr/>
          <a:lstStyle/>
          <a:p>
            <a:fld id="{E61FDE36-8315-4CEB-98C8-64FB9DB51D25}" type="slidenum">
              <a:rPr lang="en-US" smtClean="0"/>
              <a:pPr/>
              <a:t>44</a:t>
            </a:fld>
            <a:endParaRPr lang="en-US"/>
          </a:p>
        </p:txBody>
      </p:sp>
    </p:spTree>
    <p:extLst>
      <p:ext uri="{BB962C8B-B14F-4D97-AF65-F5344CB8AC3E}">
        <p14:creationId xmlns:p14="http://schemas.microsoft.com/office/powerpoint/2010/main" val="18861792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SARA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Purpose</a:t>
            </a:r>
            <a:r>
              <a:rPr lang="en-US" dirty="0"/>
              <a:t>: Grants are for </a:t>
            </a:r>
            <a:r>
              <a:rPr lang="en-US" sz="1200" b="0" i="0" kern="1200" dirty="0">
                <a:solidFill>
                  <a:schemeClr val="tx1"/>
                </a:solidFill>
                <a:effectLst/>
                <a:latin typeface="+mn-lt"/>
                <a:ea typeface="+mn-ea"/>
                <a:cs typeface="+mn-cs"/>
              </a:rPr>
              <a:t>research that will demonstrate library contributions to student learning and success, and</a:t>
            </a:r>
            <a:r>
              <a:rPr lang="en-US" dirty="0"/>
              <a:t> advance research on priority areas identified in ALI report.</a:t>
            </a:r>
          </a:p>
          <a:p>
            <a:endParaRPr lang="en-US" dirty="0"/>
          </a:p>
          <a:p>
            <a:r>
              <a:rPr lang="en-US" dirty="0"/>
              <a:t>Photo: “</a:t>
            </a:r>
            <a:r>
              <a:rPr lang="en-US" sz="1200" b="0" i="0" kern="1200" dirty="0">
                <a:solidFill>
                  <a:schemeClr val="tx1"/>
                </a:solidFill>
                <a:effectLst/>
                <a:latin typeface="+mn-lt"/>
                <a:ea typeface="+mn-ea"/>
                <a:cs typeface="+mn-cs"/>
              </a:rPr>
              <a:t>Portrait of America. No. 106. Vassar - A famous American college for women. 7 - The Easy-To-Use Library. Students at Vassar College are strongly in favor of the open-shelf arrangement of their library's contents, for the system makes the entire collection freely available, and they have direct and comfortable access to books and periodicals. They may study at a quiet alcove table, or in stalls or studies adjoining the stacks, in the midst of the materials required. If they need assistance, they may consult trained librarians. Part of the education of every Vassar student is a knowledge of how to use the library.” United States, ca. 1944. Photograph. Retrieved from the Library of Congress, https://www.loc.gov/item/fsa2014000038/PP/. </a:t>
            </a:r>
            <a:endParaRPr lang="en-US" dirty="0"/>
          </a:p>
        </p:txBody>
      </p:sp>
      <p:sp>
        <p:nvSpPr>
          <p:cNvPr id="4" name="Slide Number Placeholder 3"/>
          <p:cNvSpPr>
            <a:spLocks noGrp="1"/>
          </p:cNvSpPr>
          <p:nvPr>
            <p:ph type="sldNum" sz="quarter" idx="10"/>
          </p:nvPr>
        </p:nvSpPr>
        <p:spPr/>
        <p:txBody>
          <a:bodyPr/>
          <a:lstStyle/>
          <a:p>
            <a:fld id="{E61FDE36-8315-4CEB-98C8-64FB9DB51D25}" type="slidenum">
              <a:rPr lang="en-US" smtClean="0"/>
              <a:pPr/>
              <a:t>45</a:t>
            </a:fld>
            <a:endParaRPr lang="en-US"/>
          </a:p>
        </p:txBody>
      </p:sp>
    </p:spTree>
    <p:extLst>
      <p:ext uri="{BB962C8B-B14F-4D97-AF65-F5344CB8AC3E}">
        <p14:creationId xmlns:p14="http://schemas.microsoft.com/office/powerpoint/2010/main" val="13013955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 to $3,000 each. We have $20,000 total to award this fiscal year. </a:t>
            </a:r>
          </a:p>
          <a:p>
            <a:endParaRPr lang="en-US" dirty="0"/>
          </a:p>
          <a:p>
            <a:r>
              <a:rPr lang="en-US" b="1" dirty="0"/>
              <a:t>Timeline</a:t>
            </a:r>
          </a:p>
          <a:p>
            <a:r>
              <a:rPr lang="en-US" dirty="0"/>
              <a:t>Due date: April 1, 2018</a:t>
            </a:r>
          </a:p>
          <a:p>
            <a:r>
              <a:rPr lang="en-US" dirty="0"/>
              <a:t>Funds to be disbursed summer 2018</a:t>
            </a:r>
          </a:p>
          <a:p>
            <a:r>
              <a:rPr lang="en-US" dirty="0"/>
              <a:t>Research to be carried out over a c.12 month period</a:t>
            </a:r>
          </a:p>
          <a:p>
            <a:endParaRPr lang="en-US" dirty="0"/>
          </a:p>
          <a:p>
            <a:r>
              <a:rPr lang="en-US" b="1" dirty="0"/>
              <a:t>Details</a:t>
            </a:r>
            <a:r>
              <a:rPr lang="en-US" dirty="0"/>
              <a:t> Full details in CFP on website</a:t>
            </a:r>
          </a:p>
          <a:p>
            <a:endParaRPr lang="en-US" dirty="0"/>
          </a:p>
          <a:p>
            <a:endParaRPr lang="en-US" dirty="0"/>
          </a:p>
        </p:txBody>
      </p:sp>
      <p:sp>
        <p:nvSpPr>
          <p:cNvPr id="4" name="Slide Number Placeholder 3"/>
          <p:cNvSpPr>
            <a:spLocks noGrp="1"/>
          </p:cNvSpPr>
          <p:nvPr>
            <p:ph type="sldNum" sz="quarter" idx="10"/>
          </p:nvPr>
        </p:nvSpPr>
        <p:spPr/>
        <p:txBody>
          <a:bodyPr/>
          <a:lstStyle/>
          <a:p>
            <a:fld id="{E61FDE36-8315-4CEB-98C8-64FB9DB51D25}" type="slidenum">
              <a:rPr lang="en-US" smtClean="0"/>
              <a:pPr/>
              <a:t>46</a:t>
            </a:fld>
            <a:endParaRPr lang="en-US"/>
          </a:p>
        </p:txBody>
      </p:sp>
    </p:spTree>
    <p:extLst>
      <p:ext uri="{BB962C8B-B14F-4D97-AF65-F5344CB8AC3E}">
        <p14:creationId xmlns:p14="http://schemas.microsoft.com/office/powerpoint/2010/main" val="3416372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468313"/>
            <a:ext cx="4187825" cy="3141662"/>
          </a:xfrm>
        </p:spPr>
      </p:sp>
      <p:sp>
        <p:nvSpPr>
          <p:cNvPr id="3" name="Notes Placeholder 2"/>
          <p:cNvSpPr>
            <a:spLocks noGrp="1"/>
          </p:cNvSpPr>
          <p:nvPr>
            <p:ph type="body" idx="1"/>
          </p:nvPr>
        </p:nvSpPr>
        <p:spPr>
          <a:xfrm>
            <a:off x="320911" y="4014049"/>
            <a:ext cx="5997022" cy="5096896"/>
          </a:xfrm>
        </p:spPr>
        <p:txBody>
          <a:bodyPr/>
          <a:lstStyle/>
          <a:p>
            <a:r>
              <a:rPr lang="en-US" sz="1400" dirty="0">
                <a:latin typeface="Arial" panose="020B0604020202020204" pitchFamily="34" charset="0"/>
                <a:cs typeface="Arial" panose="020B0604020202020204" pitchFamily="34" charset="0"/>
              </a:rPr>
              <a:t>Image: “</a:t>
            </a:r>
            <a:r>
              <a:rPr lang="en-US" sz="1400" dirty="0" err="1">
                <a:latin typeface="Arial" panose="020B0604020202020204" pitchFamily="34" charset="0"/>
                <a:cs typeface="Arial" panose="020B0604020202020204" pitchFamily="34" charset="0"/>
              </a:rPr>
              <a:t>library@orchard</a:t>
            </a:r>
            <a:r>
              <a:rPr lang="en-US" sz="1400" dirty="0">
                <a:latin typeface="Arial" panose="020B0604020202020204" pitchFamily="34" charset="0"/>
                <a:cs typeface="Arial" panose="020B0604020202020204" pitchFamily="34" charset="0"/>
              </a:rPr>
              <a:t> DSC_3630” (https://www.flickr.com/photos/benhosg/32627578042), by Benjamin Ho, used under CC BY-NC-ND 2.0</a:t>
            </a:r>
          </a:p>
          <a:p>
            <a:endParaRPr lang="en-US" sz="1400" dirty="0">
              <a:latin typeface="Arial" panose="020B0604020202020204" pitchFamily="34" charset="0"/>
              <a:cs typeface="Arial" panose="020B0604020202020204" pitchFamily="34" charset="0"/>
            </a:endParaRPr>
          </a:p>
          <a:p>
            <a:pPr marL="0" lvl="1" defTabSz="932871">
              <a:defRPr/>
            </a:pPr>
            <a:r>
              <a:rPr lang="en-US" sz="1400" dirty="0">
                <a:latin typeface="Arial" panose="020B0604020202020204" pitchFamily="34" charset="0"/>
                <a:cs typeface="Arial" panose="020B0604020202020204" pitchFamily="34" charset="0"/>
              </a:rPr>
              <a:t>Selection criteria are: 1) indexed by LIS and/or higher education databases or identified by the project team or ACRL (e.g., ACRL </a:t>
            </a:r>
            <a:r>
              <a:rPr lang="en-US" sz="1400" i="1" dirty="0">
                <a:latin typeface="Arial" panose="020B0604020202020204" pitchFamily="34" charset="0"/>
                <a:cs typeface="Arial" panose="020B0604020202020204" pitchFamily="34" charset="0"/>
              </a:rPr>
              <a:t>Assessment in Action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AiA</a:t>
            </a:r>
            <a:r>
              <a:rPr lang="en-US" sz="1400" dirty="0">
                <a:latin typeface="Arial" panose="020B0604020202020204" pitchFamily="34" charset="0"/>
                <a:cs typeface="Arial" panose="020B0604020202020204" pitchFamily="34" charset="0"/>
              </a:rPr>
              <a:t>)</a:t>
            </a:r>
            <a:r>
              <a:rPr lang="en-US" sz="1400" i="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studies, Ithaka S+R surveys, see </a:t>
            </a:r>
            <a:r>
              <a:rPr lang="en-US" sz="1400" i="1" dirty="0">
                <a:latin typeface="Arial" panose="020B0604020202020204" pitchFamily="34" charset="0"/>
                <a:cs typeface="Arial" panose="020B0604020202020204" pitchFamily="34" charset="0"/>
              </a:rPr>
              <a:t>Relevant ACRL Documents</a:t>
            </a:r>
            <a:r>
              <a:rPr lang="en-US" sz="1400" dirty="0">
                <a:latin typeface="Arial" panose="020B0604020202020204" pitchFamily="34" charset="0"/>
                <a:cs typeface="Arial" panose="020B0604020202020204" pitchFamily="34" charset="0"/>
              </a:rPr>
              <a:t> section), 2) published between 2010-2016, 3) contained themes identified in the 2010 </a:t>
            </a:r>
            <a:r>
              <a:rPr lang="en-US" sz="1400" i="1" dirty="0">
                <a:latin typeface="Arial" panose="020B0604020202020204" pitchFamily="34" charset="0"/>
                <a:cs typeface="Arial" panose="020B0604020202020204" pitchFamily="34" charset="0"/>
              </a:rPr>
              <a:t>VAL Report</a:t>
            </a:r>
            <a:r>
              <a:rPr lang="en-US" sz="1400" dirty="0">
                <a:latin typeface="Arial" panose="020B0604020202020204" pitchFamily="34" charset="0"/>
                <a:cs typeface="Arial" panose="020B0604020202020204" pitchFamily="34" charset="0"/>
              </a:rPr>
              <a:t>, and 4) published in the US, except for studies outside the US deemed relevant by the project team </a:t>
            </a:r>
          </a:p>
          <a:p>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Association of College and Research Libraries. (2010). </a:t>
            </a:r>
            <a:r>
              <a:rPr lang="en-US" sz="1400" i="1" dirty="0">
                <a:latin typeface="Arial" panose="020B0604020202020204" pitchFamily="34" charset="0"/>
                <a:cs typeface="Arial" panose="020B0604020202020204" pitchFamily="34" charset="0"/>
              </a:rPr>
              <a:t>Value of Academic Libraries: A Comprehensive Research Review and Report,</a:t>
            </a:r>
            <a:r>
              <a:rPr lang="en-US" sz="1400" dirty="0">
                <a:latin typeface="Arial" panose="020B0604020202020204" pitchFamily="34" charset="0"/>
                <a:cs typeface="Arial" panose="020B0604020202020204" pitchFamily="34" charset="0"/>
              </a:rPr>
              <a:t> researched by Megan Oakleaf. Chicago, IL: Association of College and Research Libraries. Retrieved from: </a:t>
            </a:r>
            <a:r>
              <a:rPr lang="en-US" sz="1400" u="sng" dirty="0">
                <a:latin typeface="Arial" panose="020B0604020202020204" pitchFamily="34" charset="0"/>
                <a:cs typeface="Arial" panose="020B0604020202020204" pitchFamily="34" charset="0"/>
                <a:hlinkClick r:id="rId3"/>
              </a:rPr>
              <a:t>http://www.ala.org/acrl/sites/ala.org.acrl/files/content/issues/value/val_report.pdf</a:t>
            </a:r>
            <a:endParaRPr lang="en-US" sz="1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11</a:t>
            </a:fld>
            <a:endParaRPr lang="en-US"/>
          </a:p>
        </p:txBody>
      </p:sp>
    </p:spTree>
    <p:extLst>
      <p:ext uri="{BB962C8B-B14F-4D97-AF65-F5344CB8AC3E}">
        <p14:creationId xmlns:p14="http://schemas.microsoft.com/office/powerpoint/2010/main" val="420288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fontAlgn="base"/>
            <a:r>
              <a:rPr lang="en-US" sz="1200" b="0" i="0" kern="1200" dirty="0">
                <a:solidFill>
                  <a:schemeClr val="tx1"/>
                </a:solidFill>
                <a:effectLst/>
                <a:latin typeface="+mn-lt"/>
                <a:ea typeface="+mn-ea"/>
                <a:cs typeface="+mn-cs"/>
              </a:rPr>
              <a:t>Discuss this if there’s time. Otherwise cut and suggest anyone with questions read the CFP and email me. </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 proposal should include:</a:t>
            </a:r>
          </a:p>
          <a:p>
            <a:pPr fontAlgn="base"/>
            <a:r>
              <a:rPr lang="en-US" sz="1200" b="0" i="0" kern="1200" dirty="0">
                <a:solidFill>
                  <a:schemeClr val="tx1"/>
                </a:solidFill>
                <a:effectLst/>
                <a:latin typeface="+mn-lt"/>
                <a:ea typeface="+mn-ea"/>
                <a:cs typeface="+mn-cs"/>
              </a:rPr>
              <a:t>1) </a:t>
            </a:r>
            <a:r>
              <a:rPr lang="en-US" sz="1200" b="1" i="0" kern="1200" dirty="0">
                <a:solidFill>
                  <a:schemeClr val="tx1"/>
                </a:solidFill>
                <a:effectLst/>
                <a:latin typeface="+mn-lt"/>
                <a:ea typeface="+mn-ea"/>
                <a:cs typeface="+mn-cs"/>
              </a:rPr>
              <a:t>Statement of the research objectives and question(s)</a:t>
            </a:r>
            <a:r>
              <a:rPr lang="en-US" sz="1200" b="0" i="0" kern="1200" dirty="0">
                <a:solidFill>
                  <a:schemeClr val="tx1"/>
                </a:solidFill>
                <a:effectLst/>
                <a:latin typeface="+mn-lt"/>
                <a:ea typeface="+mn-ea"/>
                <a:cs typeface="+mn-cs"/>
              </a:rPr>
              <a:t>: These should align with at least one of the six priority areas identified in the </a:t>
            </a:r>
            <a:r>
              <a:rPr lang="en-US" sz="1200" b="0" i="1" u="none" strike="noStrike" kern="1200" dirty="0">
                <a:solidFill>
                  <a:schemeClr val="tx1"/>
                </a:solidFill>
                <a:effectLst/>
                <a:latin typeface="+mn-lt"/>
                <a:ea typeface="+mn-ea"/>
                <a:cs typeface="+mn-cs"/>
                <a:hlinkClick r:id="rId3"/>
              </a:rPr>
              <a:t>Academic Library Impact</a:t>
            </a:r>
            <a:r>
              <a:rPr lang="en-US" sz="1200" b="0" i="0" kern="1200" dirty="0">
                <a:solidFill>
                  <a:schemeClr val="tx1"/>
                </a:solidFill>
                <a:effectLst/>
                <a:latin typeface="+mn-lt"/>
                <a:ea typeface="+mn-ea"/>
                <a:cs typeface="+mn-cs"/>
              </a:rPr>
              <a:t> report. Critical perspectives will also be considered.</a:t>
            </a:r>
          </a:p>
          <a:p>
            <a:pPr fontAlgn="base"/>
            <a:r>
              <a:rPr lang="en-US" sz="1200" b="0" i="0" kern="1200" dirty="0">
                <a:solidFill>
                  <a:schemeClr val="tx1"/>
                </a:solidFill>
                <a:effectLst/>
                <a:latin typeface="+mn-lt"/>
                <a:ea typeface="+mn-ea"/>
                <a:cs typeface="+mn-cs"/>
              </a:rPr>
              <a:t>2) </a:t>
            </a:r>
            <a:r>
              <a:rPr lang="en-US" sz="1200" b="1" i="0" kern="1200" dirty="0">
                <a:solidFill>
                  <a:schemeClr val="tx1"/>
                </a:solidFill>
                <a:effectLst/>
                <a:latin typeface="+mn-lt"/>
                <a:ea typeface="+mn-ea"/>
                <a:cs typeface="+mn-cs"/>
              </a:rPr>
              <a:t>Methodology and analysis strategy for answering the question(s)</a:t>
            </a:r>
            <a:r>
              <a:rPr lang="en-US" sz="1200" b="0" i="0" kern="1200" dirty="0">
                <a:solidFill>
                  <a:schemeClr val="tx1"/>
                </a:solidFill>
                <a:effectLst/>
                <a:latin typeface="+mn-lt"/>
                <a:ea typeface="+mn-ea"/>
                <a:cs typeface="+mn-cs"/>
              </a:rPr>
              <a:t>: Identify the methods that will be used, why they are appropriate for addressing the research question(s), and how the results will be assessed.</a:t>
            </a:r>
          </a:p>
          <a:p>
            <a:pPr fontAlgn="base"/>
            <a:r>
              <a:rPr lang="en-US" sz="1200" b="0" i="0" kern="1200" dirty="0">
                <a:solidFill>
                  <a:schemeClr val="tx1"/>
                </a:solidFill>
                <a:effectLst/>
                <a:latin typeface="+mn-lt"/>
                <a:ea typeface="+mn-ea"/>
                <a:cs typeface="+mn-cs"/>
              </a:rPr>
              <a:t>3) </a:t>
            </a:r>
            <a:r>
              <a:rPr lang="en-US" sz="1200" b="1" i="0" kern="1200" dirty="0">
                <a:solidFill>
                  <a:schemeClr val="tx1"/>
                </a:solidFill>
                <a:effectLst/>
                <a:latin typeface="+mn-lt"/>
                <a:ea typeface="+mn-ea"/>
                <a:cs typeface="+mn-cs"/>
              </a:rPr>
              <a:t>Planned research activities</a:t>
            </a:r>
            <a:r>
              <a:rPr lang="en-US" sz="1200" b="0" i="0" kern="1200" dirty="0">
                <a:solidFill>
                  <a:schemeClr val="tx1"/>
                </a:solidFill>
                <a:effectLst/>
                <a:latin typeface="+mn-lt"/>
                <a:ea typeface="+mn-ea"/>
                <a:cs typeface="+mn-cs"/>
              </a:rPr>
              <a:t>: Detailed description of how the research project will be organized and implemented, including a timeline of activities. These activities should relate to the stated budget. </a:t>
            </a:r>
          </a:p>
          <a:p>
            <a:pPr fontAlgn="base"/>
            <a:r>
              <a:rPr lang="en-US" sz="1200" b="0" i="0" kern="1200" dirty="0">
                <a:solidFill>
                  <a:schemeClr val="tx1"/>
                </a:solidFill>
                <a:effectLst/>
                <a:latin typeface="+mn-lt"/>
                <a:ea typeface="+mn-ea"/>
                <a:cs typeface="+mn-cs"/>
              </a:rPr>
              <a:t>a. If the proposed research constitutes a piece of a larger project, please address how the work funded by this grant fits in and what results will be achieved within the time allotted.</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b. For collaborative projects, state how each team member will contribute. Team members may come from different institutions.</a:t>
            </a:r>
          </a:p>
          <a:p>
            <a:pPr fontAlgn="base"/>
            <a:r>
              <a:rPr lang="en-US" sz="1200" b="0" i="0" kern="1200" dirty="0">
                <a:solidFill>
                  <a:schemeClr val="tx1"/>
                </a:solidFill>
                <a:effectLst/>
                <a:latin typeface="+mn-lt"/>
                <a:ea typeface="+mn-ea"/>
                <a:cs typeface="+mn-cs"/>
              </a:rPr>
              <a:t>4) </a:t>
            </a:r>
            <a:r>
              <a:rPr lang="en-US" sz="1200" b="1" i="0" kern="1200" dirty="0">
                <a:solidFill>
                  <a:schemeClr val="tx1"/>
                </a:solidFill>
                <a:effectLst/>
                <a:latin typeface="+mn-lt"/>
                <a:ea typeface="+mn-ea"/>
                <a:cs typeface="+mn-cs"/>
              </a:rPr>
              <a:t>Expected outcomes and plans for dissemination</a:t>
            </a:r>
            <a:r>
              <a:rPr lang="en-US" sz="1200" b="0" i="0" kern="1200" dirty="0">
                <a:solidFill>
                  <a:schemeClr val="tx1"/>
                </a:solidFill>
                <a:effectLst/>
                <a:latin typeface="+mn-lt"/>
                <a:ea typeface="+mn-ea"/>
                <a:cs typeface="+mn-cs"/>
              </a:rPr>
              <a:t>: Describe plans for sharing the results of the project (a requirement). We strongly encourage that the chosen avenue of dissemination be open access and that it reach a wide audience of stakeholders within higher education.</a:t>
            </a:r>
          </a:p>
          <a:p>
            <a:pPr fontAlgn="base"/>
            <a:r>
              <a:rPr lang="en-US" sz="1200" b="0" i="0" kern="1200" dirty="0">
                <a:solidFill>
                  <a:schemeClr val="tx1"/>
                </a:solidFill>
                <a:effectLst/>
                <a:latin typeface="+mn-lt"/>
                <a:ea typeface="+mn-ea"/>
                <a:cs typeface="+mn-cs"/>
              </a:rPr>
              <a:t>a. Possibilities include: a conference presentation, a peer-reviewed article, a book or book chapter, a webinar, or a digital project.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b. The ACRL VAL committee will be assembling a special issue of </a:t>
            </a:r>
            <a:r>
              <a:rPr lang="en-US" sz="1200" b="0" i="1" kern="1200" dirty="0">
                <a:solidFill>
                  <a:schemeClr val="tx1"/>
                </a:solidFill>
                <a:effectLst/>
                <a:latin typeface="+mn-lt"/>
                <a:ea typeface="+mn-ea"/>
                <a:cs typeface="+mn-cs"/>
              </a:rPr>
              <a:t>College &amp; Research Libraries</a:t>
            </a:r>
            <a:r>
              <a:rPr lang="en-US" sz="1200" b="0" i="0" kern="1200" dirty="0">
                <a:solidFill>
                  <a:schemeClr val="tx1"/>
                </a:solidFill>
                <a:effectLst/>
                <a:latin typeface="+mn-lt"/>
                <a:ea typeface="+mn-ea"/>
                <a:cs typeface="+mn-cs"/>
              </a:rPr>
              <a:t> and facilitating special sessions at the ACRL 2019 conference for grant recipients. They will invite all interested recipients to submit to those two venues. ACRL also has other avenues for publication that we would be happy to discuss.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c. In any publication or presentation of results, the grantee should acknowledge that support for the project came from ACRL.</a:t>
            </a:r>
          </a:p>
          <a:p>
            <a:pPr fontAlgn="base"/>
            <a:r>
              <a:rPr lang="en-US" sz="1200" b="0" i="0" kern="1200" dirty="0">
                <a:solidFill>
                  <a:schemeClr val="tx1"/>
                </a:solidFill>
                <a:effectLst/>
                <a:latin typeface="+mn-lt"/>
                <a:ea typeface="+mn-ea"/>
                <a:cs typeface="+mn-cs"/>
              </a:rPr>
              <a:t>5) </a:t>
            </a:r>
            <a:r>
              <a:rPr lang="en-US" sz="1200" b="1" i="0" kern="1200" dirty="0">
                <a:solidFill>
                  <a:schemeClr val="tx1"/>
                </a:solidFill>
                <a:effectLst/>
                <a:latin typeface="+mn-lt"/>
                <a:ea typeface="+mn-ea"/>
                <a:cs typeface="+mn-cs"/>
              </a:rPr>
              <a:t>Benefit of this research</a:t>
            </a:r>
            <a:r>
              <a:rPr lang="en-US" sz="1200" b="0" i="0" kern="1200" dirty="0">
                <a:solidFill>
                  <a:schemeClr val="tx1"/>
                </a:solidFill>
                <a:effectLst/>
                <a:latin typeface="+mn-lt"/>
                <a:ea typeface="+mn-ea"/>
                <a:cs typeface="+mn-cs"/>
              </a:rPr>
              <a:t>: Articulate the significance of this research project in advancing the role of academic libraries within your institution and the wider higher education landscape. </a:t>
            </a:r>
          </a:p>
          <a:p>
            <a:endParaRPr lang="en-US" dirty="0"/>
          </a:p>
        </p:txBody>
      </p:sp>
      <p:sp>
        <p:nvSpPr>
          <p:cNvPr id="4" name="Slide Number Placeholder 3"/>
          <p:cNvSpPr>
            <a:spLocks noGrp="1"/>
          </p:cNvSpPr>
          <p:nvPr>
            <p:ph type="sldNum" sz="quarter" idx="10"/>
          </p:nvPr>
        </p:nvSpPr>
        <p:spPr/>
        <p:txBody>
          <a:bodyPr/>
          <a:lstStyle/>
          <a:p>
            <a:fld id="{E61FDE36-8315-4CEB-98C8-64FB9DB51D25}" type="slidenum">
              <a:rPr lang="en-US" smtClean="0"/>
              <a:pPr/>
              <a:t>47</a:t>
            </a:fld>
            <a:endParaRPr lang="en-US"/>
          </a:p>
        </p:txBody>
      </p:sp>
    </p:spTree>
    <p:extLst>
      <p:ext uri="{BB962C8B-B14F-4D97-AF65-F5344CB8AC3E}">
        <p14:creationId xmlns:p14="http://schemas.microsoft.com/office/powerpoint/2010/main" val="13334969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1FDE36-8315-4CEB-98C8-64FB9DB51D25}" type="slidenum">
              <a:rPr lang="en-US" smtClean="0"/>
              <a:pPr/>
              <a:t>48</a:t>
            </a:fld>
            <a:endParaRPr lang="en-US"/>
          </a:p>
        </p:txBody>
      </p:sp>
    </p:spTree>
    <p:extLst>
      <p:ext uri="{BB962C8B-B14F-4D97-AF65-F5344CB8AC3E}">
        <p14:creationId xmlns:p14="http://schemas.microsoft.com/office/powerpoint/2010/main" val="449067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830263"/>
            <a:ext cx="4187825" cy="3141662"/>
          </a:xfrm>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Visualization tool containing all of the literature analyzed</a:t>
            </a:r>
          </a:p>
        </p:txBody>
      </p:sp>
      <p:sp>
        <p:nvSpPr>
          <p:cNvPr id="4" name="Slide Number Placeholder 3"/>
          <p:cNvSpPr>
            <a:spLocks noGrp="1"/>
          </p:cNvSpPr>
          <p:nvPr>
            <p:ph type="sldNum" sz="quarter" idx="10"/>
          </p:nvPr>
        </p:nvSpPr>
        <p:spPr/>
        <p:txBody>
          <a:bodyPr/>
          <a:lstStyle/>
          <a:p>
            <a:fld id="{A035E6FC-CCC7-F34C-83D9-78C7523946F2}" type="slidenum">
              <a:rPr lang="en-US" smtClean="0"/>
              <a:t>12</a:t>
            </a:fld>
            <a:endParaRPr lang="en-US"/>
          </a:p>
        </p:txBody>
      </p:sp>
    </p:spTree>
    <p:extLst>
      <p:ext uri="{BB962C8B-B14F-4D97-AF65-F5344CB8AC3E}">
        <p14:creationId xmlns:p14="http://schemas.microsoft.com/office/powerpoint/2010/main" val="1961371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14475" y="441325"/>
            <a:ext cx="4186238" cy="3140075"/>
          </a:xfrm>
        </p:spPr>
      </p:sp>
      <p:sp>
        <p:nvSpPr>
          <p:cNvPr id="3" name="Notes Placeholder 2"/>
          <p:cNvSpPr>
            <a:spLocks noGrp="1"/>
          </p:cNvSpPr>
          <p:nvPr>
            <p:ph type="body" idx="1"/>
          </p:nvPr>
        </p:nvSpPr>
        <p:spPr>
          <a:xfrm>
            <a:off x="447039" y="3889044"/>
            <a:ext cx="6230621" cy="4253642"/>
          </a:xfrm>
        </p:spPr>
        <p:txBody>
          <a:bodyPr/>
          <a:lstStyle/>
          <a:p>
            <a:r>
              <a:rPr lang="en-US" sz="1400" dirty="0">
                <a:latin typeface="Arial" panose="020B0604020202020204" pitchFamily="34" charset="0"/>
                <a:cs typeface="Arial" panose="020B0604020202020204" pitchFamily="34" charset="0"/>
              </a:rPr>
              <a:t>Image: “Meeting” (https://www.flickr.com/photos/zeldman/4409704728/), by Jeffrey </a:t>
            </a:r>
            <a:r>
              <a:rPr lang="en-US" sz="1400" dirty="0" err="1">
                <a:latin typeface="Arial" panose="020B0604020202020204" pitchFamily="34" charset="0"/>
                <a:cs typeface="Arial" panose="020B0604020202020204" pitchFamily="34" charset="0"/>
              </a:rPr>
              <a:t>Zeldman</a:t>
            </a:r>
            <a:r>
              <a:rPr lang="en-US" sz="1400" dirty="0">
                <a:latin typeface="Arial" panose="020B0604020202020204" pitchFamily="34" charset="0"/>
                <a:cs typeface="Arial" panose="020B0604020202020204" pitchFamily="34" charset="0"/>
              </a:rPr>
              <a:t>, used under CC BY-NC-ND 2.0</a:t>
            </a:r>
          </a:p>
          <a:p>
            <a:endParaRPr lang="en-US" sz="1400" dirty="0">
              <a:latin typeface="Arial" panose="020B0604020202020204" pitchFamily="34" charset="0"/>
              <a:cs typeface="Arial" panose="020B0604020202020204" pitchFamily="34" charset="0"/>
            </a:endParaRPr>
          </a:p>
          <a:p>
            <a:pPr marL="174913" indent="-174913">
              <a:buFont typeface="Arial" charset="0"/>
              <a:buChar char="•"/>
            </a:pPr>
            <a:r>
              <a:rPr lang="en-US" sz="1400" dirty="0">
                <a:latin typeface="Arial" panose="020B0604020202020204" pitchFamily="34" charset="0"/>
                <a:cs typeface="Arial" panose="020B0604020202020204" pitchFamily="34" charset="0"/>
              </a:rPr>
              <a:t>Next, we will examine which findings from the content analysis resonate with practicing librarians in higher education</a:t>
            </a:r>
          </a:p>
          <a:p>
            <a:pPr marL="174913" indent="-174913">
              <a:buFont typeface="Arial" charset="0"/>
              <a:buChar char="•"/>
            </a:pPr>
            <a:r>
              <a:rPr lang="en-US" sz="1400" dirty="0">
                <a:latin typeface="Arial" panose="020B0604020202020204" pitchFamily="34" charset="0"/>
                <a:cs typeface="Arial" panose="020B0604020202020204" pitchFamily="34" charset="0"/>
              </a:rPr>
              <a:t>Based on focus group interviews with 11 advisory group members; the other three were unable to meet and were sent focus group questions that they completed. The responses to these questions were included in analysis</a:t>
            </a:r>
          </a:p>
          <a:p>
            <a:pPr marL="174913" indent="-174913">
              <a:buFont typeface="Arial" charset="0"/>
              <a:buChar char="•"/>
            </a:pPr>
            <a:r>
              <a:rPr lang="en-US" sz="1400" dirty="0">
                <a:latin typeface="Arial" panose="020B0604020202020204" pitchFamily="34" charset="0"/>
                <a:cs typeface="Arial" panose="020B0604020202020204" pitchFamily="34" charset="0"/>
              </a:rPr>
              <a:t>Coded transcripts in </a:t>
            </a:r>
            <a:r>
              <a:rPr lang="en-US" sz="1400" dirty="0" err="1">
                <a:latin typeface="Arial" panose="020B0604020202020204" pitchFamily="34" charset="0"/>
                <a:cs typeface="Arial" panose="020B0604020202020204" pitchFamily="34" charset="0"/>
              </a:rPr>
              <a:t>Nvivo</a:t>
            </a:r>
            <a:r>
              <a:rPr lang="en-US" sz="1400" dirty="0">
                <a:latin typeface="Arial" panose="020B0604020202020204" pitchFamily="34" charset="0"/>
                <a:cs typeface="Arial" panose="020B0604020202020204" pitchFamily="34" charset="0"/>
              </a:rPr>
              <a:t> using thematic coding scheme, allowing for inductive categories to be pulled from the data</a:t>
            </a:r>
          </a:p>
          <a:p>
            <a:pPr marL="641349" lvl="1" indent="-174913">
              <a:buFont typeface="Arial" charset="0"/>
              <a:buChar char="•"/>
            </a:pPr>
            <a:r>
              <a:rPr lang="en-US" sz="1400" dirty="0">
                <a:latin typeface="Arial" panose="020B0604020202020204" pitchFamily="34" charset="0"/>
                <a:cs typeface="Arial" panose="020B0604020202020204" pitchFamily="34" charset="0"/>
              </a:rPr>
              <a:t>Another team member checked the codes</a:t>
            </a:r>
          </a:p>
          <a:p>
            <a:pPr marL="641349" lvl="1" indent="-174913"/>
            <a:endParaRPr lang="en-US" sz="1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13</a:t>
            </a:fld>
            <a:endParaRPr lang="en-US"/>
          </a:p>
        </p:txBody>
      </p:sp>
    </p:spTree>
    <p:extLst>
      <p:ext uri="{BB962C8B-B14F-4D97-AF65-F5344CB8AC3E}">
        <p14:creationId xmlns:p14="http://schemas.microsoft.com/office/powerpoint/2010/main" val="765781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641350"/>
            <a:ext cx="4187825" cy="3140075"/>
          </a:xfrm>
        </p:spPr>
      </p:sp>
      <p:sp>
        <p:nvSpPr>
          <p:cNvPr id="3" name="Notes Placeholder 2"/>
          <p:cNvSpPr>
            <a:spLocks noGrp="1"/>
          </p:cNvSpPr>
          <p:nvPr>
            <p:ph type="body" idx="1"/>
          </p:nvPr>
        </p:nvSpPr>
        <p:spPr>
          <a:xfrm>
            <a:off x="313899" y="3930712"/>
            <a:ext cx="6277970" cy="4211974"/>
          </a:xfrm>
        </p:spPr>
        <p:txBody>
          <a:bodyPr/>
          <a:lstStyle/>
          <a:p>
            <a:r>
              <a:rPr lang="en-US" sz="1400" dirty="0">
                <a:latin typeface="Arial" panose="020B0604020202020204" pitchFamily="34" charset="0"/>
                <a:cs typeface="Arial" panose="020B0604020202020204" pitchFamily="34" charset="0"/>
              </a:rPr>
              <a:t>Image: “interview” (https://www.flickr.com/photos/vickiwolkinsphotography/270985453/), by Vicki </a:t>
            </a:r>
            <a:r>
              <a:rPr lang="en-US" sz="1400" dirty="0" err="1">
                <a:latin typeface="Arial" panose="020B0604020202020204" pitchFamily="34" charset="0"/>
                <a:cs typeface="Arial" panose="020B0604020202020204" pitchFamily="34" charset="0"/>
              </a:rPr>
              <a:t>Wolkins</a:t>
            </a:r>
            <a:r>
              <a:rPr lang="en-US" sz="1400" dirty="0">
                <a:latin typeface="Arial" panose="020B0604020202020204" pitchFamily="34" charset="0"/>
                <a:cs typeface="Arial" panose="020B0604020202020204" pitchFamily="34" charset="0"/>
              </a:rPr>
              <a:t>, used under CC BY-NC-ND 2.0</a:t>
            </a:r>
          </a:p>
          <a:p>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Three team members interviewed the provosts on the phone and recorded the interviews. Nine of the fourteen interviews were transcribed. The other five were deemed to have low sound quality, so team members took in-depth notes and recorded juicy quotes. </a:t>
            </a: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14</a:t>
            </a:fld>
            <a:endParaRPr lang="en-US"/>
          </a:p>
        </p:txBody>
      </p:sp>
    </p:spTree>
    <p:extLst>
      <p:ext uri="{BB962C8B-B14F-4D97-AF65-F5344CB8AC3E}">
        <p14:creationId xmlns:p14="http://schemas.microsoft.com/office/powerpoint/2010/main" val="788300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13" indent="-174913" defTabSz="932871">
              <a:defRPr/>
            </a:pPr>
            <a:r>
              <a:rPr lang="en-US" sz="1400" dirty="0">
                <a:latin typeface="Arial" panose="020B0604020202020204" pitchFamily="34" charset="0"/>
                <a:cs typeface="Arial" panose="020B0604020202020204" pitchFamily="34" charset="0"/>
              </a:rPr>
              <a:t>Themes most discussed in the selected documents are: </a:t>
            </a:r>
          </a:p>
          <a:p>
            <a:pPr marL="174913" indent="-174913" defTabSz="932871">
              <a:buFont typeface="Arial" charset="0"/>
              <a:buChar char="•"/>
              <a:defRPr/>
            </a:pPr>
            <a:r>
              <a:rPr lang="en-US" sz="1400" dirty="0">
                <a:latin typeface="Arial" panose="020B0604020202020204" pitchFamily="34" charset="0"/>
                <a:cs typeface="Arial" panose="020B0604020202020204" pitchFamily="34" charset="0"/>
              </a:rPr>
              <a:t>Service (n=377, 70%)</a:t>
            </a:r>
          </a:p>
          <a:p>
            <a:pPr marL="174913" indent="-174913" defTabSz="932871">
              <a:buFont typeface="Arial" charset="0"/>
              <a:buChar char="•"/>
              <a:defRPr/>
            </a:pPr>
            <a:r>
              <a:rPr lang="en-US" sz="1400" dirty="0">
                <a:latin typeface="Arial" panose="020B0604020202020204" pitchFamily="34" charset="0"/>
                <a:cs typeface="Arial" panose="020B0604020202020204" pitchFamily="34" charset="0"/>
              </a:rPr>
              <a:t>Collaboration (n=321, 60%)</a:t>
            </a:r>
          </a:p>
          <a:p>
            <a:pPr marL="174913" indent="-174913" defTabSz="932871">
              <a:buFont typeface="Arial" charset="0"/>
              <a:buChar char="•"/>
              <a:defRPr/>
            </a:pPr>
            <a:r>
              <a:rPr lang="en-US" sz="1400" dirty="0">
                <a:latin typeface="Arial" panose="020B0604020202020204" pitchFamily="34" charset="0"/>
                <a:cs typeface="Arial" panose="020B0604020202020204" pitchFamily="34" charset="0"/>
              </a:rPr>
              <a:t>Learning in college (n=308, 58%)</a:t>
            </a:r>
          </a:p>
          <a:p>
            <a:endParaRPr lang="en-US" sz="1400" dirty="0">
              <a:latin typeface="Arial" panose="020B0604020202020204" pitchFamily="34" charset="0"/>
              <a:cs typeface="Arial" panose="020B0604020202020204" pitchFamily="34" charset="0"/>
            </a:endParaRPr>
          </a:p>
          <a:p>
            <a:pPr marL="0" indent="0">
              <a:buFont typeface="Arial" charset="0"/>
              <a:buNone/>
            </a:pPr>
            <a:r>
              <a:rPr lang="en-US" sz="1400" dirty="0">
                <a:latin typeface="Arial" panose="020B0604020202020204" pitchFamily="34" charset="0"/>
                <a:cs typeface="Arial" panose="020B0604020202020204" pitchFamily="34" charset="0"/>
              </a:rPr>
              <a:t>Focus group interview participants most often discussed: </a:t>
            </a:r>
          </a:p>
          <a:p>
            <a:pPr marL="184149" lvl="0" indent="-174913">
              <a:buFont typeface="Arial" charset="0"/>
              <a:buChar char="•"/>
            </a:pPr>
            <a:r>
              <a:rPr lang="en-US" sz="1400" dirty="0">
                <a:latin typeface="Arial" panose="020B0604020202020204" pitchFamily="34" charset="0"/>
                <a:cs typeface="Arial" panose="020B0604020202020204" pitchFamily="34" charset="0"/>
              </a:rPr>
              <a:t>Communication (20%, n=54)</a:t>
            </a:r>
          </a:p>
          <a:p>
            <a:pPr marL="184149" lvl="0" indent="-174913">
              <a:buFont typeface="Arial" charset="0"/>
              <a:buChar char="•"/>
            </a:pPr>
            <a:r>
              <a:rPr lang="en-US" sz="1400" dirty="0">
                <a:latin typeface="Arial" panose="020B0604020202020204" pitchFamily="34" charset="0"/>
                <a:cs typeface="Arial" panose="020B0604020202020204" pitchFamily="34" charset="0"/>
              </a:rPr>
              <a:t>Collaboration (17%, n=46)</a:t>
            </a:r>
          </a:p>
          <a:p>
            <a:pPr marL="184149" lvl="0" indent="-174913">
              <a:buFont typeface="Arial" charset="0"/>
              <a:buChar char="•"/>
            </a:pPr>
            <a:r>
              <a:rPr lang="en-US" sz="1400" dirty="0">
                <a:latin typeface="Arial" panose="020B0604020202020204" pitchFamily="34" charset="0"/>
                <a:cs typeface="Arial" panose="020B0604020202020204" pitchFamily="34" charset="0"/>
              </a:rPr>
              <a:t>Service (16%, n=44)</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Themes discussed most by provosts were:</a:t>
            </a:r>
          </a:p>
          <a:p>
            <a:pPr marL="174913" indent="-174913" defTabSz="932871">
              <a:buFont typeface="Arial" charset="0"/>
              <a:buChar char="•"/>
              <a:defRPr/>
            </a:pPr>
            <a:r>
              <a:rPr lang="en-US" sz="1400" dirty="0">
                <a:latin typeface="Arial" panose="020B0604020202020204" pitchFamily="34" charset="0"/>
                <a:cs typeface="Arial" panose="020B0604020202020204" pitchFamily="34" charset="0"/>
              </a:rPr>
              <a:t>Communication (17%, n=199)</a:t>
            </a:r>
          </a:p>
          <a:p>
            <a:pPr marL="174913" indent="-174913" defTabSz="932871">
              <a:buFont typeface="Arial" charset="0"/>
              <a:buChar char="•"/>
              <a:defRPr/>
            </a:pPr>
            <a:r>
              <a:rPr lang="en-US" sz="1400" dirty="0">
                <a:latin typeface="Arial" panose="020B0604020202020204" pitchFamily="34" charset="0"/>
                <a:cs typeface="Arial" panose="020B0604020202020204" pitchFamily="34" charset="0"/>
              </a:rPr>
              <a:t>Institutional planning (14%, n=159)</a:t>
            </a:r>
          </a:p>
          <a:p>
            <a:pPr marL="174913" indent="-174913" defTabSz="932871">
              <a:buFont typeface="Arial" charset="0"/>
              <a:buChar char="•"/>
              <a:defRPr/>
            </a:pPr>
            <a:r>
              <a:rPr lang="en-US" sz="1400" dirty="0">
                <a:latin typeface="Arial" panose="020B0604020202020204" pitchFamily="34" charset="0"/>
                <a:cs typeface="Arial" panose="020B0604020202020204" pitchFamily="34" charset="0"/>
              </a:rPr>
              <a:t>Learning in college (11%, n=129)</a:t>
            </a: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15</a:t>
            </a:fld>
            <a:endParaRPr lang="en-US"/>
          </a:p>
        </p:txBody>
      </p:sp>
    </p:spTree>
    <p:extLst>
      <p:ext uri="{BB962C8B-B14F-4D97-AF65-F5344CB8AC3E}">
        <p14:creationId xmlns:p14="http://schemas.microsoft.com/office/powerpoint/2010/main" val="1549393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482600"/>
            <a:ext cx="4187825" cy="3141663"/>
          </a:xfrm>
        </p:spPr>
      </p:sp>
      <p:sp>
        <p:nvSpPr>
          <p:cNvPr id="3" name="Notes Placeholder 2"/>
          <p:cNvSpPr>
            <a:spLocks noGrp="1"/>
          </p:cNvSpPr>
          <p:nvPr>
            <p:ph type="body" idx="1"/>
          </p:nvPr>
        </p:nvSpPr>
        <p:spPr>
          <a:xfrm>
            <a:off x="245660" y="4027939"/>
            <a:ext cx="6469039" cy="4114748"/>
          </a:xfrm>
        </p:spPr>
        <p:txBody>
          <a:bodyPr/>
          <a:lstStyle/>
          <a:p>
            <a:r>
              <a:rPr lang="en-US" sz="1400" dirty="0">
                <a:latin typeface="Arial" panose="020B0604020202020204" pitchFamily="34" charset="0"/>
                <a:cs typeface="Arial" panose="020B0604020202020204" pitchFamily="34" charset="0"/>
              </a:rPr>
              <a:t>This slide depicts key differences in themes discussed by advisory focus group members versus provosts</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Not a surprise that accreditation is not discussed by either. As </a:t>
            </a:r>
            <a:r>
              <a:rPr lang="en-US" sz="1400" dirty="0" err="1">
                <a:latin typeface="Arial" panose="020B0604020202020204" pitchFamily="34" charset="0"/>
                <a:cs typeface="Arial" panose="020B0604020202020204" pitchFamily="34" charset="0"/>
              </a:rPr>
              <a:t>Krisellen</a:t>
            </a:r>
            <a:r>
              <a:rPr lang="en-US" sz="1400" dirty="0">
                <a:latin typeface="Arial" panose="020B0604020202020204" pitchFamily="34" charset="0"/>
                <a:cs typeface="Arial" panose="020B0604020202020204" pitchFamily="34" charset="0"/>
              </a:rPr>
              <a:t> (Advisory Group Member LM07, Research University, Secular, Public) says “accreditation is just a task to be done.”</a:t>
            </a:r>
          </a:p>
          <a:p>
            <a:pPr lvl="2"/>
            <a:endParaRPr lang="en-US" sz="1400" dirty="0">
              <a:latin typeface="Arial" panose="020B0604020202020204" pitchFamily="34" charset="0"/>
              <a:cs typeface="Arial" panose="020B0604020202020204" pitchFamily="34" charset="0"/>
            </a:endParaRPr>
          </a:p>
          <a:p>
            <a:pPr marL="174913" indent="-174913">
              <a:buFont typeface="Arial" charset="0"/>
              <a:buChar char="•"/>
            </a:pPr>
            <a:r>
              <a:rPr lang="en-US" sz="1400" dirty="0">
                <a:latin typeface="Arial" panose="020B0604020202020204" pitchFamily="34" charset="0"/>
                <a:cs typeface="Arial" panose="020B0604020202020204" pitchFamily="34" charset="0"/>
              </a:rPr>
              <a:t>Key differences are: </a:t>
            </a:r>
          </a:p>
          <a:p>
            <a:pPr marL="641349" lvl="1" indent="-174913">
              <a:buFont typeface="Arial" charset="0"/>
              <a:buChar char="•"/>
            </a:pPr>
            <a:r>
              <a:rPr lang="en-US" sz="1400" dirty="0">
                <a:latin typeface="Arial" panose="020B0604020202020204" pitchFamily="34" charset="0"/>
                <a:cs typeface="Arial" panose="020B0604020202020204" pitchFamily="34" charset="0"/>
              </a:rPr>
              <a:t>Provosts discussed learning in college more than advisory group members</a:t>
            </a:r>
          </a:p>
          <a:p>
            <a:pPr marL="641349" lvl="1" indent="-174913">
              <a:buFont typeface="Arial" charset="0"/>
              <a:buChar char="•"/>
            </a:pPr>
            <a:r>
              <a:rPr lang="en-US" sz="1400" dirty="0">
                <a:latin typeface="Arial" panose="020B0604020202020204" pitchFamily="34" charset="0"/>
                <a:cs typeface="Arial" panose="020B0604020202020204" pitchFamily="34" charset="0"/>
              </a:rPr>
              <a:t>Provosts discussed space more than advisory group members</a:t>
            </a:r>
          </a:p>
          <a:p>
            <a:pPr marL="641349" lvl="1" indent="-174913">
              <a:buFont typeface="Arial" charset="0"/>
              <a:buChar char="•"/>
            </a:pPr>
            <a:r>
              <a:rPr lang="en-US" sz="1400" dirty="0">
                <a:latin typeface="Arial" panose="020B0604020202020204" pitchFamily="34" charset="0"/>
                <a:cs typeface="Arial" panose="020B0604020202020204" pitchFamily="34" charset="0"/>
              </a:rPr>
              <a:t>Advisory group members focused more on service than provosts</a:t>
            </a:r>
          </a:p>
          <a:p>
            <a:pPr marL="641349" lvl="1" indent="-174913">
              <a:buFont typeface="Arial" charset="0"/>
              <a:buChar char="•"/>
            </a:pPr>
            <a:r>
              <a:rPr lang="en-US" sz="1400" dirty="0">
                <a:latin typeface="Arial" panose="020B0604020202020204" pitchFamily="34" charset="0"/>
                <a:cs typeface="Arial" panose="020B0604020202020204" pitchFamily="34" charset="0"/>
              </a:rPr>
              <a:t>Advisory group members focused more on collaboration than provosts</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16</a:t>
            </a:fld>
            <a:endParaRPr lang="en-US"/>
          </a:p>
        </p:txBody>
      </p:sp>
    </p:spTree>
    <p:extLst>
      <p:ext uri="{BB962C8B-B14F-4D97-AF65-F5344CB8AC3E}">
        <p14:creationId xmlns:p14="http://schemas.microsoft.com/office/powerpoint/2010/main" val="12033414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995C8F3F-7835-448E-B839-BB8AB31F2905}" type="datetimeFigureOut">
              <a:rPr lang="en-US" smtClean="0"/>
              <a:pPr/>
              <a:t>4/3/2018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E270A4-7CCD-477C-B9E0-7F7E39E9129D}" type="slidenum">
              <a:rPr lang="en-US" smtClean="0"/>
              <a:pPr/>
              <a:t>‹#›</a:t>
            </a:fld>
            <a:endParaRPr lang="en-US"/>
          </a:p>
        </p:txBody>
      </p:sp>
      <p:sp>
        <p:nvSpPr>
          <p:cNvPr id="7" name="Rectangle 6"/>
          <p:cNvSpPr/>
          <p:nvPr userDrawn="1"/>
        </p:nvSpPr>
        <p:spPr>
          <a:xfrm>
            <a:off x="0" y="5943600"/>
            <a:ext cx="9144000" cy="914400"/>
          </a:xfrm>
          <a:prstGeom prst="rect">
            <a:avLst/>
          </a:prstGeom>
          <a:solidFill>
            <a:srgbClr val="404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228600" y="6096000"/>
            <a:ext cx="6781800" cy="615553"/>
          </a:xfrm>
          <a:prstGeom prst="rect">
            <a:avLst/>
          </a:prstGeom>
          <a:noFill/>
        </p:spPr>
        <p:txBody>
          <a:bodyPr wrap="square" rtlCol="0">
            <a:spAutoFit/>
          </a:bodyPr>
          <a:lstStyle/>
          <a:p>
            <a:r>
              <a:rPr lang="en-US" sz="2000" dirty="0">
                <a:solidFill>
                  <a:schemeClr val="bg1"/>
                </a:solidFill>
                <a:latin typeface="ZapfHumnst Dm BT" pitchFamily="34" charset="0"/>
              </a:rPr>
              <a:t>Association of College &amp; Research Libraries</a:t>
            </a:r>
          </a:p>
          <a:p>
            <a:r>
              <a:rPr lang="en-US" sz="1400" dirty="0">
                <a:solidFill>
                  <a:schemeClr val="bg1"/>
                </a:solidFill>
                <a:latin typeface="ZapfHumnst Dm BT" pitchFamily="34" charset="0"/>
              </a:rPr>
              <a:t>www.acrl.org</a:t>
            </a:r>
          </a:p>
        </p:txBody>
      </p:sp>
      <p:pic>
        <p:nvPicPr>
          <p:cNvPr id="12" name="Picture 11" descr="NEW-LOGO-white.png"/>
          <p:cNvPicPr>
            <a:picLocks noChangeAspect="1"/>
          </p:cNvPicPr>
          <p:nvPr userDrawn="1"/>
        </p:nvPicPr>
        <p:blipFill>
          <a:blip r:embed="rId2" cstate="print"/>
          <a:stretch>
            <a:fillRect/>
          </a:stretch>
        </p:blipFill>
        <p:spPr>
          <a:xfrm>
            <a:off x="6306405" y="6019800"/>
            <a:ext cx="2761395" cy="747713"/>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Slide">
    <p:spTree>
      <p:nvGrpSpPr>
        <p:cNvPr id="1" name=""/>
        <p:cNvGrpSpPr/>
        <p:nvPr/>
      </p:nvGrpSpPr>
      <p:grpSpPr>
        <a:xfrm>
          <a:off x="0" y="0"/>
          <a:ext cx="0" cy="0"/>
          <a:chOff x="0" y="0"/>
          <a:chExt cx="0" cy="0"/>
        </a:xfrm>
      </p:grpSpPr>
      <p:sp>
        <p:nvSpPr>
          <p:cNvPr id="7" name="Rectangle 6"/>
          <p:cNvSpPr/>
          <p:nvPr userDrawn="1"/>
        </p:nvSpPr>
        <p:spPr>
          <a:xfrm>
            <a:off x="0" y="5943600"/>
            <a:ext cx="9144000" cy="914400"/>
          </a:xfrm>
          <a:prstGeom prst="rect">
            <a:avLst/>
          </a:prstGeom>
          <a:solidFill>
            <a:srgbClr val="404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228600" y="6096000"/>
            <a:ext cx="6781800" cy="615553"/>
          </a:xfrm>
          <a:prstGeom prst="rect">
            <a:avLst/>
          </a:prstGeom>
          <a:noFill/>
        </p:spPr>
        <p:txBody>
          <a:bodyPr wrap="square" rtlCol="0">
            <a:spAutoFit/>
          </a:bodyPr>
          <a:lstStyle/>
          <a:p>
            <a:r>
              <a:rPr lang="en-US" sz="2000" dirty="0">
                <a:solidFill>
                  <a:schemeClr val="bg1"/>
                </a:solidFill>
                <a:latin typeface="ZapfHumnst Dm BT" pitchFamily="34" charset="0"/>
              </a:rPr>
              <a:t>Association of College &amp; Research Libraries</a:t>
            </a:r>
          </a:p>
          <a:p>
            <a:r>
              <a:rPr lang="en-US" sz="1400" dirty="0">
                <a:solidFill>
                  <a:schemeClr val="bg1"/>
                </a:solidFill>
                <a:latin typeface="ZapfHumnst Dm BT" pitchFamily="34" charset="0"/>
              </a:rPr>
              <a:t>www.acrl.org</a:t>
            </a:r>
          </a:p>
        </p:txBody>
      </p:sp>
      <p:pic>
        <p:nvPicPr>
          <p:cNvPr id="12" name="Picture 11" descr="NEW-LOGO-white.png"/>
          <p:cNvPicPr>
            <a:picLocks noChangeAspect="1"/>
          </p:cNvPicPr>
          <p:nvPr userDrawn="1"/>
        </p:nvPicPr>
        <p:blipFill>
          <a:blip r:embed="rId2" cstate="print"/>
          <a:stretch>
            <a:fillRect/>
          </a:stretch>
        </p:blipFill>
        <p:spPr>
          <a:xfrm>
            <a:off x="6306405" y="6019800"/>
            <a:ext cx="2761395" cy="747713"/>
          </a:xfrm>
          <a:prstGeom prst="rect">
            <a:avLst/>
          </a:prstGeom>
        </p:spPr>
      </p:pic>
      <p:sp>
        <p:nvSpPr>
          <p:cNvPr id="10" name="Title Placeholder 1"/>
          <p:cNvSpPr>
            <a:spLocks noGrp="1"/>
          </p:cNvSpPr>
          <p:nvPr>
            <p:ph type="title" hasCustomPrompt="1"/>
          </p:nvPr>
        </p:nvSpPr>
        <p:spPr>
          <a:xfrm>
            <a:off x="457200" y="274638"/>
            <a:ext cx="8229600" cy="1143000"/>
          </a:xfrm>
          <a:prstGeom prst="rect">
            <a:avLst/>
          </a:prstGeom>
        </p:spPr>
        <p:txBody>
          <a:bodyPr vert="horz" lIns="91440" tIns="45720" rIns="91440" bIns="45720" rtlCol="0" anchor="ctr">
            <a:normAutofit/>
          </a:bodyPr>
          <a:lstStyle>
            <a:lvl1pPr>
              <a:defRPr baseline="0"/>
            </a:lvl1pPr>
          </a:lstStyle>
          <a:p>
            <a:r>
              <a:rPr lang="en-US" dirty="0"/>
              <a:t>Click to edit title</a:t>
            </a:r>
          </a:p>
        </p:txBody>
      </p:sp>
      <p:sp>
        <p:nvSpPr>
          <p:cNvPr id="11" name="Text Placeholder 2"/>
          <p:cNvSpPr>
            <a:spLocks noGrp="1"/>
          </p:cNvSpPr>
          <p:nvPr>
            <p:ph idx="1"/>
          </p:nvPr>
        </p:nvSpPr>
        <p:spPr>
          <a:xfrm>
            <a:off x="457200" y="1600200"/>
            <a:ext cx="8229600" cy="4525963"/>
          </a:xfrm>
          <a:prstGeom prst="rect">
            <a:avLst/>
          </a:prstGeom>
        </p:spPr>
        <p:txBody>
          <a:bodyPr vert="horz" lIns="91440" tIns="45720" rIns="91440" bIns="45720" rtlCol="0">
            <a:normAutofit/>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p:cNvSpPr txBox="1">
            <a:spLocks/>
          </p:cNvSpPr>
          <p:nvPr userDrawn="1"/>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E270A4-7CCD-477C-B9E0-7F7E39E9129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2904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Main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1A8CDE2-B4A3-4919-B33E-E055FF160A3B}"/>
              </a:ext>
            </a:extLst>
          </p:cNvPr>
          <p:cNvSpPr>
            <a:spLocks noGrp="1"/>
          </p:cNvSpPr>
          <p:nvPr>
            <p:ph type="pic" sz="quarter" idx="13"/>
          </p:nvPr>
        </p:nvSpPr>
        <p:spPr>
          <a:xfrm>
            <a:off x="0" y="0"/>
            <a:ext cx="9144000" cy="5943600"/>
          </a:xfrm>
        </p:spPr>
        <p:txBody>
          <a:bodyPr/>
          <a:lstStyle/>
          <a:p>
            <a:endParaRPr lang="en-US"/>
          </a:p>
        </p:txBody>
      </p:sp>
      <p:sp>
        <p:nvSpPr>
          <p:cNvPr id="4" name="Date Placeholder 3"/>
          <p:cNvSpPr>
            <a:spLocks noGrp="1"/>
          </p:cNvSpPr>
          <p:nvPr>
            <p:ph type="dt" sz="half" idx="10"/>
          </p:nvPr>
        </p:nvSpPr>
        <p:spPr/>
        <p:txBody>
          <a:bodyPr/>
          <a:lstStyle/>
          <a:p>
            <a:fld id="{995C8F3F-7835-448E-B839-BB8AB31F2905}" type="datetimeFigureOut">
              <a:rPr lang="en-US" smtClean="0"/>
              <a:pPr/>
              <a:t>4/3/2018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E270A4-7CCD-477C-B9E0-7F7E39E9129D}" type="slidenum">
              <a:rPr lang="en-US" smtClean="0"/>
              <a:pPr/>
              <a:t>‹#›</a:t>
            </a:fld>
            <a:endParaRPr lang="en-US"/>
          </a:p>
        </p:txBody>
      </p:sp>
      <p:sp>
        <p:nvSpPr>
          <p:cNvPr id="7" name="Rectangle 6"/>
          <p:cNvSpPr/>
          <p:nvPr userDrawn="1"/>
        </p:nvSpPr>
        <p:spPr>
          <a:xfrm>
            <a:off x="0" y="5943600"/>
            <a:ext cx="9144000" cy="914400"/>
          </a:xfrm>
          <a:prstGeom prst="rect">
            <a:avLst/>
          </a:prstGeom>
          <a:solidFill>
            <a:srgbClr val="404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228600" y="6096000"/>
            <a:ext cx="6781800" cy="615553"/>
          </a:xfrm>
          <a:prstGeom prst="rect">
            <a:avLst/>
          </a:prstGeom>
          <a:noFill/>
        </p:spPr>
        <p:txBody>
          <a:bodyPr wrap="square" rtlCol="0">
            <a:spAutoFit/>
          </a:bodyPr>
          <a:lstStyle/>
          <a:p>
            <a:r>
              <a:rPr lang="en-US" sz="2000" dirty="0">
                <a:solidFill>
                  <a:schemeClr val="bg1"/>
                </a:solidFill>
                <a:latin typeface="ZapfHumnst Dm BT" pitchFamily="34" charset="0"/>
              </a:rPr>
              <a:t>Association of College &amp; Research Libraries</a:t>
            </a:r>
          </a:p>
          <a:p>
            <a:r>
              <a:rPr lang="en-US" sz="1400" dirty="0">
                <a:solidFill>
                  <a:schemeClr val="bg1"/>
                </a:solidFill>
                <a:latin typeface="ZapfHumnst Dm BT" pitchFamily="34" charset="0"/>
              </a:rPr>
              <a:t>www.acrl.org</a:t>
            </a:r>
          </a:p>
        </p:txBody>
      </p:sp>
      <p:pic>
        <p:nvPicPr>
          <p:cNvPr id="12" name="Picture 11" descr="NEW-LOGO-whit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06405" y="6019800"/>
            <a:ext cx="2761395" cy="747713"/>
          </a:xfrm>
          <a:prstGeom prst="rect">
            <a:avLst/>
          </a:prstGeom>
        </p:spPr>
      </p:pic>
      <p:sp>
        <p:nvSpPr>
          <p:cNvPr id="10" name="Title Placeholder 1"/>
          <p:cNvSpPr>
            <a:spLocks noGrp="1"/>
          </p:cNvSpPr>
          <p:nvPr>
            <p:ph type="title" hasCustomPrompt="1"/>
          </p:nvPr>
        </p:nvSpPr>
        <p:spPr>
          <a:xfrm>
            <a:off x="0" y="448467"/>
            <a:ext cx="3505200" cy="579438"/>
          </a:xfrm>
          <a:prstGeom prst="rect">
            <a:avLst/>
          </a:prstGeom>
          <a:solidFill>
            <a:srgbClr val="000000">
              <a:alpha val="65000"/>
            </a:srgbClr>
          </a:solidFill>
        </p:spPr>
        <p:txBody>
          <a:bodyPr vert="horz" lIns="91440" tIns="45720" rIns="91440" bIns="45720" rtlCol="0" anchor="ctr">
            <a:noAutofit/>
          </a:bodyPr>
          <a:lstStyle>
            <a:lvl1pPr>
              <a:defRPr sz="3600" b="1" baseline="0"/>
            </a:lvl1pPr>
          </a:lstStyle>
          <a:p>
            <a:r>
              <a:rPr lang="en-US" dirty="0"/>
              <a:t>Click to edit title</a:t>
            </a:r>
          </a:p>
        </p:txBody>
      </p:sp>
      <p:sp>
        <p:nvSpPr>
          <p:cNvPr id="11" name="Text Placeholder 2"/>
          <p:cNvSpPr>
            <a:spLocks noGrp="1"/>
          </p:cNvSpPr>
          <p:nvPr>
            <p:ph idx="1"/>
          </p:nvPr>
        </p:nvSpPr>
        <p:spPr>
          <a:xfrm>
            <a:off x="0" y="1403351"/>
            <a:ext cx="7162800" cy="2787650"/>
          </a:xfrm>
          <a:prstGeom prst="rect">
            <a:avLst/>
          </a:prstGeom>
          <a:solidFill>
            <a:srgbClr val="000000">
              <a:alpha val="65000"/>
            </a:srgbClr>
          </a:solidFill>
        </p:spPr>
        <p:txBody>
          <a:bodyPr vert="horz" lIns="91440" tIns="45720" rIns="91440" bIns="45720" rtlCol="0">
            <a:normAutofit/>
          </a:bodyPr>
          <a:lstStyle>
            <a:lvl1pPr marL="342900" indent="-342900">
              <a:buFont typeface="Arial" panose="020B0604020202020204" pitchFamily="34" charset="0"/>
              <a:buChar char="•"/>
              <a:defRPr sz="2800" b="1" baseline="0">
                <a:solidFill>
                  <a:schemeClr val="tx1"/>
                </a:solidFill>
              </a:defRPr>
            </a:lvl1pPr>
            <a:lvl2pPr marL="742950" indent="-285750">
              <a:buFont typeface="Arial" panose="020B0604020202020204" pitchFamily="34" charset="0"/>
              <a:buChar char="•"/>
              <a:defRPr sz="2800" b="1" baseline="0">
                <a:solidFill>
                  <a:schemeClr val="tx1"/>
                </a:solidFill>
              </a:defRPr>
            </a:lvl2pPr>
            <a:lvl3pPr marL="1143000" indent="-228600">
              <a:buFont typeface="Arial" panose="020B0604020202020204" pitchFamily="34" charset="0"/>
              <a:buChar char="•"/>
              <a:defRPr sz="2800" b="1" baseline="0">
                <a:solidFill>
                  <a:schemeClr val="tx1"/>
                </a:solidFill>
              </a:defRPr>
            </a:lvl3pPr>
            <a:lvl4pPr marL="1600200" indent="-228600">
              <a:buFont typeface="Arial" panose="020B0604020202020204" pitchFamily="34" charset="0"/>
              <a:buChar char="•"/>
              <a:defRPr sz="2800" b="1" baseline="0">
                <a:solidFill>
                  <a:schemeClr val="tx1"/>
                </a:solidFill>
              </a:defRPr>
            </a:lvl4pPr>
            <a:lvl5pPr marL="2057400" indent="-228600">
              <a:buFont typeface="Arial" panose="020B0604020202020204" pitchFamily="34" charset="0"/>
              <a:buChar char="•"/>
              <a:defRPr sz="2800" b="1" baseline="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p:cNvSpPr txBox="1">
            <a:spLocks/>
          </p:cNvSpPr>
          <p:nvPr userDrawn="1"/>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E270A4-7CCD-477C-B9E0-7F7E39E9129D}" type="slidenum">
              <a:rPr lang="en-US" smtClean="0"/>
              <a:pPr/>
              <a:t>‹#›</a:t>
            </a:fld>
            <a:endParaRPr lang="en-US"/>
          </a:p>
        </p:txBody>
      </p:sp>
    </p:spTree>
    <p:extLst>
      <p:ext uri="{BB962C8B-B14F-4D97-AF65-F5344CB8AC3E}">
        <p14:creationId xmlns:p14="http://schemas.microsoft.com/office/powerpoint/2010/main" val="714711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995C8F3F-7835-448E-B839-BB8AB31F2905}" type="datetimeFigureOut">
              <a:rPr lang="en-US" smtClean="0"/>
              <a:pPr/>
              <a:t>4/3/2018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E270A4-7CCD-477C-B9E0-7F7E39E9129D}" type="slidenum">
              <a:rPr lang="en-US" smtClean="0"/>
              <a:pPr/>
              <a:t>‹#›</a:t>
            </a:fld>
            <a:endParaRPr lang="en-US"/>
          </a:p>
        </p:txBody>
      </p:sp>
      <p:sp>
        <p:nvSpPr>
          <p:cNvPr id="7" name="Rectangle 6"/>
          <p:cNvSpPr/>
          <p:nvPr userDrawn="1"/>
        </p:nvSpPr>
        <p:spPr>
          <a:xfrm>
            <a:off x="0" y="5943600"/>
            <a:ext cx="9144000" cy="914400"/>
          </a:xfrm>
          <a:prstGeom prst="rect">
            <a:avLst/>
          </a:prstGeom>
          <a:solidFill>
            <a:srgbClr val="404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228600" y="6096000"/>
            <a:ext cx="6781800" cy="615553"/>
          </a:xfrm>
          <a:prstGeom prst="rect">
            <a:avLst/>
          </a:prstGeom>
          <a:noFill/>
        </p:spPr>
        <p:txBody>
          <a:bodyPr wrap="square" rtlCol="0">
            <a:spAutoFit/>
          </a:bodyPr>
          <a:lstStyle/>
          <a:p>
            <a:r>
              <a:rPr lang="en-US" sz="2000" dirty="0">
                <a:solidFill>
                  <a:schemeClr val="bg1"/>
                </a:solidFill>
                <a:latin typeface="ZapfHumnst Dm BT" pitchFamily="34" charset="0"/>
              </a:rPr>
              <a:t>Association of College &amp; Research Libraries</a:t>
            </a:r>
          </a:p>
          <a:p>
            <a:r>
              <a:rPr lang="en-US" sz="1400" dirty="0">
                <a:solidFill>
                  <a:schemeClr val="bg1"/>
                </a:solidFill>
                <a:latin typeface="ZapfHumnst Dm BT" pitchFamily="34" charset="0"/>
              </a:rPr>
              <a:t>www.acrl.org</a:t>
            </a:r>
          </a:p>
        </p:txBody>
      </p:sp>
      <p:pic>
        <p:nvPicPr>
          <p:cNvPr id="12" name="Picture 11" descr="NEW-LOGO-white.png"/>
          <p:cNvPicPr>
            <a:picLocks noChangeAspect="1"/>
          </p:cNvPicPr>
          <p:nvPr userDrawn="1"/>
        </p:nvPicPr>
        <p:blipFill>
          <a:blip r:embed="rId2" cstate="print"/>
          <a:stretch>
            <a:fillRect/>
          </a:stretch>
        </p:blipFill>
        <p:spPr>
          <a:xfrm>
            <a:off x="6306405" y="6019800"/>
            <a:ext cx="2761395" cy="747713"/>
          </a:xfrm>
          <a:prstGeom prst="rect">
            <a:avLst/>
          </a:prstGeom>
        </p:spPr>
      </p:pic>
    </p:spTree>
    <p:extLst>
      <p:ext uri="{BB962C8B-B14F-4D97-AF65-F5344CB8AC3E}">
        <p14:creationId xmlns:p14="http://schemas.microsoft.com/office/powerpoint/2010/main" val="2383736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in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95C8F3F-7835-448E-B839-BB8AB31F2905}" type="datetimeFigureOut">
              <a:rPr lang="en-US" smtClean="0"/>
              <a:pPr/>
              <a:t>4/3/2018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E270A4-7CCD-477C-B9E0-7F7E39E9129D}" type="slidenum">
              <a:rPr lang="en-US" smtClean="0"/>
              <a:pPr/>
              <a:t>‹#›</a:t>
            </a:fld>
            <a:endParaRPr lang="en-US"/>
          </a:p>
        </p:txBody>
      </p:sp>
      <p:sp>
        <p:nvSpPr>
          <p:cNvPr id="7" name="Rectangle 6"/>
          <p:cNvSpPr/>
          <p:nvPr userDrawn="1"/>
        </p:nvSpPr>
        <p:spPr>
          <a:xfrm>
            <a:off x="0" y="5943600"/>
            <a:ext cx="9144000" cy="914400"/>
          </a:xfrm>
          <a:prstGeom prst="rect">
            <a:avLst/>
          </a:prstGeom>
          <a:solidFill>
            <a:srgbClr val="404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228600" y="6096000"/>
            <a:ext cx="6781800" cy="615553"/>
          </a:xfrm>
          <a:prstGeom prst="rect">
            <a:avLst/>
          </a:prstGeom>
          <a:noFill/>
        </p:spPr>
        <p:txBody>
          <a:bodyPr wrap="square" rtlCol="0">
            <a:spAutoFit/>
          </a:bodyPr>
          <a:lstStyle/>
          <a:p>
            <a:r>
              <a:rPr lang="en-US" sz="2000" dirty="0">
                <a:solidFill>
                  <a:schemeClr val="bg1"/>
                </a:solidFill>
                <a:latin typeface="ZapfHumnst Dm BT" pitchFamily="34" charset="0"/>
              </a:rPr>
              <a:t>Association of College &amp; Research Libraries</a:t>
            </a:r>
          </a:p>
          <a:p>
            <a:r>
              <a:rPr lang="en-US" sz="1400" dirty="0">
                <a:solidFill>
                  <a:schemeClr val="bg1"/>
                </a:solidFill>
                <a:latin typeface="ZapfHumnst Dm BT" pitchFamily="34" charset="0"/>
              </a:rPr>
              <a:t>www.acrl.org</a:t>
            </a:r>
          </a:p>
        </p:txBody>
      </p:sp>
      <p:pic>
        <p:nvPicPr>
          <p:cNvPr id="12" name="Picture 11" descr="NEW-LOGO-white.png"/>
          <p:cNvPicPr>
            <a:picLocks noChangeAspect="1"/>
          </p:cNvPicPr>
          <p:nvPr userDrawn="1"/>
        </p:nvPicPr>
        <p:blipFill>
          <a:blip r:embed="rId2" cstate="print"/>
          <a:stretch>
            <a:fillRect/>
          </a:stretch>
        </p:blipFill>
        <p:spPr>
          <a:xfrm>
            <a:off x="6306405" y="6019800"/>
            <a:ext cx="2761395" cy="747713"/>
          </a:xfrm>
          <a:prstGeom prst="rect">
            <a:avLst/>
          </a:prstGeom>
        </p:spPr>
      </p:pic>
      <p:sp>
        <p:nvSpPr>
          <p:cNvPr id="10" name="Title Placeholder 1"/>
          <p:cNvSpPr>
            <a:spLocks noGrp="1"/>
          </p:cNvSpPr>
          <p:nvPr>
            <p:ph type="title" hasCustomPrompt="1"/>
          </p:nvPr>
        </p:nvSpPr>
        <p:spPr>
          <a:xfrm>
            <a:off x="457200" y="274638"/>
            <a:ext cx="8229600" cy="1143000"/>
          </a:xfrm>
          <a:prstGeom prst="rect">
            <a:avLst/>
          </a:prstGeom>
        </p:spPr>
        <p:txBody>
          <a:bodyPr vert="horz" lIns="91440" tIns="45720" rIns="91440" bIns="45720" rtlCol="0" anchor="ctr">
            <a:normAutofit/>
          </a:bodyPr>
          <a:lstStyle/>
          <a:p>
            <a:r>
              <a:rPr lang="en-US" dirty="0"/>
              <a:t>Click to edit title</a:t>
            </a:r>
          </a:p>
        </p:txBody>
      </p:sp>
      <p:sp>
        <p:nvSpPr>
          <p:cNvPr id="11" name="Text Placeholder 2"/>
          <p:cNvSpPr>
            <a:spLocks noGrp="1"/>
          </p:cNvSpPr>
          <p:nvPr>
            <p:ph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p:cNvSpPr txBox="1">
            <a:spLocks/>
          </p:cNvSpPr>
          <p:nvPr userDrawn="1"/>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E270A4-7CCD-477C-B9E0-7F7E39E9129D}" type="slidenum">
              <a:rPr lang="en-US" smtClean="0"/>
              <a:pPr/>
              <a:t>‹#›</a:t>
            </a:fld>
            <a:endParaRPr lang="en-US"/>
          </a:p>
        </p:txBody>
      </p:sp>
    </p:spTree>
    <p:extLst>
      <p:ext uri="{BB962C8B-B14F-4D97-AF65-F5344CB8AC3E}">
        <p14:creationId xmlns:p14="http://schemas.microsoft.com/office/powerpoint/2010/main" val="1436418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5C7DC8-B88C-6D4B-B8D6-EF39D18B3CA1}" type="datetimeFigureOut">
              <a:rPr lang="en-US" smtClean="0"/>
              <a:t>4/3/2018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BEEDE6-11A4-B549-8C2C-C738FAEA909B}" type="slidenum">
              <a:rPr lang="en-US" smtClean="0"/>
              <a:t>‹#›</a:t>
            </a:fld>
            <a:endParaRPr lang="en-US"/>
          </a:p>
        </p:txBody>
      </p:sp>
    </p:spTree>
    <p:extLst>
      <p:ext uri="{BB962C8B-B14F-4D97-AF65-F5344CB8AC3E}">
        <p14:creationId xmlns:p14="http://schemas.microsoft.com/office/powerpoint/2010/main" val="199366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404A97"/>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5C8F3F-7835-448E-B839-BB8AB31F2905}" type="datetimeFigureOut">
              <a:rPr lang="en-US" smtClean="0"/>
              <a:pPr/>
              <a:t>4/3/2018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E270A4-7CCD-477C-B9E0-7F7E39E9129D}" type="slidenum">
              <a:rPr lang="en-US" smtClean="0"/>
              <a:pPr/>
              <a:t>‹#›</a:t>
            </a:fld>
            <a:endParaRPr lang="en-US"/>
          </a:p>
        </p:txBody>
      </p:sp>
      <p:pic>
        <p:nvPicPr>
          <p:cNvPr id="12" name="Picture 11" descr="NEW LOGO-sm.png"/>
          <p:cNvPicPr>
            <a:picLocks noChangeAspect="1"/>
          </p:cNvPicPr>
          <p:nvPr userDrawn="1"/>
        </p:nvPicPr>
        <p:blipFill>
          <a:blip r:embed="rId6" cstate="print"/>
          <a:stretch>
            <a:fillRect/>
          </a:stretch>
        </p:blipFill>
        <p:spPr>
          <a:xfrm>
            <a:off x="5562600" y="5943600"/>
            <a:ext cx="3124200" cy="841029"/>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49" r:id="rId2"/>
    <p:sldLayoutId id="2147483654" r:id="rId3"/>
    <p:sldLayoutId id="2147483655"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100000">
              <a:schemeClr val="bg1"/>
            </a:gs>
            <a:gs pos="10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5C8F3F-7835-448E-B839-BB8AB31F2905}" type="datetimeFigureOut">
              <a:rPr lang="en-US" smtClean="0"/>
              <a:pPr/>
              <a:t>4/3/2018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E270A4-7CCD-477C-B9E0-7F7E39E9129D}" type="slidenum">
              <a:rPr lang="en-US" smtClean="0"/>
              <a:pPr/>
              <a:t>‹#›</a:t>
            </a:fld>
            <a:endParaRPr lang="en-US"/>
          </a:p>
        </p:txBody>
      </p:sp>
      <p:pic>
        <p:nvPicPr>
          <p:cNvPr id="12" name="Picture 11" descr="NEW LOGO-sm.png"/>
          <p:cNvPicPr>
            <a:picLocks noChangeAspect="1"/>
          </p:cNvPicPr>
          <p:nvPr userDrawn="1"/>
        </p:nvPicPr>
        <p:blipFill>
          <a:blip r:embed="rId5" cstate="print"/>
          <a:stretch>
            <a:fillRect/>
          </a:stretch>
        </p:blipFill>
        <p:spPr>
          <a:xfrm>
            <a:off x="5562600" y="5943600"/>
            <a:ext cx="3124200" cy="841029"/>
          </a:xfrm>
          <a:prstGeom prst="rect">
            <a:avLst/>
          </a:prstGeom>
        </p:spPr>
      </p:pic>
    </p:spTree>
    <p:extLst>
      <p:ext uri="{BB962C8B-B14F-4D97-AF65-F5344CB8AC3E}">
        <p14:creationId xmlns:p14="http://schemas.microsoft.com/office/powerpoint/2010/main" val="3599723236"/>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6"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hyperlink" Target="http://www.ala.org/acrl/awards/researchawards/valtravel"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hyperlink" Target="http://www.ala.org/acrl/awards/researchawards/impactgrants"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hyperlink" Target="http://www.ala.org/acrl/awards/researchawards/impactgrants" TargetMode="External"/><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Update on Value of Academic Libraries Initiative</a:t>
            </a:r>
          </a:p>
        </p:txBody>
      </p:sp>
      <p:sp>
        <p:nvSpPr>
          <p:cNvPr id="5" name="Subtitle 4"/>
          <p:cNvSpPr>
            <a:spLocks noGrp="1"/>
          </p:cNvSpPr>
          <p:nvPr>
            <p:ph type="subTitle" idx="1"/>
          </p:nvPr>
        </p:nvSpPr>
        <p:spPr/>
        <p:txBody>
          <a:bodyPr/>
          <a:lstStyle/>
          <a:p>
            <a:r>
              <a:rPr lang="en-US" dirty="0"/>
              <a:t>Alan Carbery</a:t>
            </a:r>
          </a:p>
          <a:p>
            <a:r>
              <a:rPr lang="en-US" dirty="0"/>
              <a:t>Lynn </a:t>
            </a:r>
            <a:r>
              <a:rPr lang="en-US" dirty="0" err="1"/>
              <a:t>Siligpigni</a:t>
            </a:r>
            <a:r>
              <a:rPr lang="en-US" dirty="0"/>
              <a:t> </a:t>
            </a:r>
            <a:r>
              <a:rPr lang="en-US" dirty="0" err="1"/>
              <a:t>Connaway</a:t>
            </a:r>
            <a:endParaRPr lang="en-US" dirty="0"/>
          </a:p>
          <a:p>
            <a:r>
              <a:rPr lang="en-US" dirty="0"/>
              <a:t>Sara </a:t>
            </a:r>
            <a:r>
              <a:rPr lang="en-US" dirty="0" err="1"/>
              <a:t>Goek</a:t>
            </a:r>
            <a:endParaRPr lang="en-US" dirty="0"/>
          </a:p>
        </p:txBody>
      </p:sp>
    </p:spTree>
    <p:extLst>
      <p:ext uri="{BB962C8B-B14F-4D97-AF65-F5344CB8AC3E}">
        <p14:creationId xmlns:p14="http://schemas.microsoft.com/office/powerpoint/2010/main" val="785127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410200" y="0"/>
            <a:ext cx="3719332" cy="609600"/>
          </a:xfrm>
        </p:spPr>
        <p:txBody>
          <a:bodyPr>
            <a:noAutofit/>
          </a:bodyPr>
          <a:lstStyle/>
          <a:p>
            <a:pPr marL="0" indent="0">
              <a:buNone/>
            </a:pPr>
            <a:r>
              <a:rPr lang="en-US" sz="3600" b="1" dirty="0">
                <a:cs typeface="Arial" panose="020B0604020202020204" pitchFamily="34" charset="0"/>
              </a:rPr>
              <a:t>Data Collection</a:t>
            </a:r>
            <a:endParaRPr lang="en-US" sz="3600" b="1" dirty="0"/>
          </a:p>
        </p:txBody>
      </p:sp>
      <p:graphicFrame>
        <p:nvGraphicFramePr>
          <p:cNvPr id="5" name="Content Placeholder 4"/>
          <p:cNvGraphicFramePr>
            <a:graphicFrameLocks noGrp="1"/>
          </p:cNvGraphicFramePr>
          <p:nvPr>
            <p:ph idx="4294967295"/>
            <p:extLst/>
          </p:nvPr>
        </p:nvGraphicFramePr>
        <p:xfrm>
          <a:off x="-1295400" y="1190268"/>
          <a:ext cx="83820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5410200" y="609600"/>
            <a:ext cx="4185920" cy="2523768"/>
          </a:xfrm>
          <a:prstGeom prst="rect">
            <a:avLst/>
          </a:prstGeom>
          <a:noFill/>
        </p:spPr>
        <p:txBody>
          <a:bodyPr wrap="square" rtlCol="0">
            <a:spAutoFit/>
          </a:bodyPr>
          <a:lstStyle/>
          <a:p>
            <a:pPr marL="285750" indent="-285750">
              <a:buFont typeface="Arial" charset="0"/>
              <a:buChar char="•"/>
            </a:pPr>
            <a:r>
              <a:rPr lang="en-US" sz="2800" b="1" dirty="0"/>
              <a:t>Three data sources</a:t>
            </a:r>
          </a:p>
          <a:p>
            <a:pPr marL="285750" indent="-285750">
              <a:buFont typeface="Arial" charset="0"/>
              <a:buChar char="•"/>
            </a:pPr>
            <a:r>
              <a:rPr lang="en-US" sz="2800" b="1" dirty="0"/>
              <a:t>Iterative process</a:t>
            </a:r>
          </a:p>
          <a:p>
            <a:pPr marL="742950" lvl="1" indent="-285750">
              <a:buFont typeface="Arial" charset="0"/>
              <a:buChar char="•"/>
            </a:pPr>
            <a:r>
              <a:rPr lang="en-US" sz="2800" b="1" dirty="0"/>
              <a:t>Advisory group</a:t>
            </a:r>
          </a:p>
          <a:p>
            <a:pPr marL="742950" lvl="1" indent="-285750">
              <a:buFont typeface="Arial" charset="0"/>
              <a:buChar char="•"/>
            </a:pPr>
            <a:r>
              <a:rPr lang="en-US" sz="2800" b="1" dirty="0"/>
              <a:t>Literature review</a:t>
            </a:r>
          </a:p>
          <a:p>
            <a:pPr marL="742950" lvl="1" indent="-285750">
              <a:buFont typeface="Arial" charset="0"/>
              <a:buChar char="•"/>
            </a:pPr>
            <a:r>
              <a:rPr lang="en-US" sz="2800" b="1" dirty="0"/>
              <a:t>Provost interviews</a:t>
            </a:r>
          </a:p>
          <a:p>
            <a:endParaRPr lang="en-US" dirty="0"/>
          </a:p>
        </p:txBody>
      </p:sp>
    </p:spTree>
    <p:extLst>
      <p:ext uri="{BB962C8B-B14F-4D97-AF65-F5344CB8AC3E}">
        <p14:creationId xmlns:p14="http://schemas.microsoft.com/office/powerpoint/2010/main" val="349658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094352B-8538-40B2-BDDE-786E64D3DF3F}"/>
              </a:ext>
            </a:extLst>
          </p:cNvPr>
          <p:cNvPicPr>
            <a:picLocks noGrp="1" noChangeAspect="1"/>
          </p:cNvPicPr>
          <p:nvPr>
            <p:ph type="pic" sz="quarter" idx="4294967295"/>
          </p:nvPr>
        </p:nvPicPr>
        <p:blipFill rotWithShape="1">
          <a:blip r:embed="rId3" cstate="email">
            <a:extLst>
              <a:ext uri="{28A0092B-C50C-407E-A947-70E740481C1C}">
                <a14:useLocalDpi xmlns:a14="http://schemas.microsoft.com/office/drawing/2010/main"/>
              </a:ext>
            </a:extLst>
          </a:blip>
          <a:srcRect/>
          <a:stretch/>
        </p:blipFill>
        <p:spPr>
          <a:xfrm>
            <a:off x="0" y="0"/>
            <a:ext cx="9144000" cy="5950894"/>
          </a:xfrm>
        </p:spPr>
      </p:pic>
      <p:sp>
        <p:nvSpPr>
          <p:cNvPr id="6" name="Text Placeholder 5"/>
          <p:cNvSpPr>
            <a:spLocks noGrp="1"/>
          </p:cNvSpPr>
          <p:nvPr>
            <p:ph idx="1"/>
          </p:nvPr>
        </p:nvSpPr>
        <p:spPr>
          <a:xfrm>
            <a:off x="0" y="2895600"/>
            <a:ext cx="6629400" cy="2743200"/>
          </a:xfrm>
        </p:spPr>
        <p:txBody>
          <a:bodyPr>
            <a:noAutofit/>
          </a:bodyPr>
          <a:lstStyle/>
          <a:p>
            <a:pPr marL="0" indent="0">
              <a:buNone/>
            </a:pPr>
            <a:r>
              <a:rPr lang="en-US" sz="3600" b="1" dirty="0"/>
              <a:t>Literature Selection</a:t>
            </a:r>
          </a:p>
          <a:p>
            <a:r>
              <a:rPr lang="en-US" sz="2800" b="1" dirty="0">
                <a:cs typeface="Arial" panose="020B0604020202020204" pitchFamily="34" charset="0"/>
              </a:rPr>
              <a:t>Indexed by LIS &amp;/or higher </a:t>
            </a:r>
            <a:r>
              <a:rPr lang="en-US" sz="2800" b="1" dirty="0" err="1">
                <a:cs typeface="Arial" panose="020B0604020202020204" pitchFamily="34" charset="0"/>
              </a:rPr>
              <a:t>ed</a:t>
            </a:r>
            <a:r>
              <a:rPr lang="en-US" sz="2800" b="1" dirty="0">
                <a:cs typeface="Arial" panose="020B0604020202020204" pitchFamily="34" charset="0"/>
              </a:rPr>
              <a:t> databases </a:t>
            </a:r>
          </a:p>
          <a:p>
            <a:r>
              <a:rPr lang="en-US" sz="2800" b="1" dirty="0">
                <a:cs typeface="Arial" panose="020B0604020202020204" pitchFamily="34" charset="0"/>
              </a:rPr>
              <a:t>2010-2016</a:t>
            </a:r>
          </a:p>
          <a:p>
            <a:r>
              <a:rPr lang="en-US" sz="2800" b="1" dirty="0">
                <a:cs typeface="Arial" panose="020B0604020202020204" pitchFamily="34" charset="0"/>
              </a:rPr>
              <a:t>Themes in 2010 </a:t>
            </a:r>
            <a:r>
              <a:rPr lang="en-US" sz="2800" b="1" i="1" dirty="0">
                <a:cs typeface="Arial" panose="020B0604020202020204" pitchFamily="34" charset="0"/>
              </a:rPr>
              <a:t>VAL Report</a:t>
            </a:r>
            <a:endParaRPr lang="en-US" sz="2800" b="1" dirty="0">
              <a:cs typeface="Arial" panose="020B0604020202020204" pitchFamily="34" charset="0"/>
            </a:endParaRPr>
          </a:p>
          <a:p>
            <a:r>
              <a:rPr lang="en-US" sz="2800" b="1" dirty="0">
                <a:cs typeface="Arial" panose="020B0604020202020204" pitchFamily="34" charset="0"/>
              </a:rPr>
              <a:t>Published in US</a:t>
            </a:r>
            <a:endParaRPr lang="en-US" sz="2800" b="1" dirty="0"/>
          </a:p>
          <a:p>
            <a:pPr marL="0" indent="0">
              <a:buNone/>
            </a:pPr>
            <a:endParaRPr lang="en-US" dirty="0"/>
          </a:p>
        </p:txBody>
      </p:sp>
    </p:spTree>
    <p:extLst>
      <p:ext uri="{BB962C8B-B14F-4D97-AF65-F5344CB8AC3E}">
        <p14:creationId xmlns:p14="http://schemas.microsoft.com/office/powerpoint/2010/main" val="1283739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F860E2-7F0E-4D27-9733-146B8324CA56}"/>
              </a:ext>
            </a:extLst>
          </p:cNvPr>
          <p:cNvSpPr>
            <a:spLocks noGrp="1"/>
          </p:cNvSpPr>
          <p:nvPr>
            <p:ph type="ctrTitle"/>
          </p:nvPr>
        </p:nvSpPr>
        <p:spPr/>
        <p:txBody>
          <a:bodyPr/>
          <a:lstStyle/>
          <a:p>
            <a:endParaRPr lang="en-US"/>
          </a:p>
        </p:txBody>
      </p:sp>
      <p:pic>
        <p:nvPicPr>
          <p:cNvPr id="11" name="Picture Placeholder 10">
            <a:extLst>
              <a:ext uri="{FF2B5EF4-FFF2-40B4-BE49-F238E27FC236}">
                <a16:creationId xmlns:a16="http://schemas.microsoft.com/office/drawing/2014/main" id="{5F6617B2-9F43-4EDF-AD53-E06AA3321343}"/>
              </a:ext>
            </a:extLst>
          </p:cNvPr>
          <p:cNvPicPr>
            <a:picLocks noGrp="1" noChangeAspect="1"/>
          </p:cNvPicPr>
          <p:nvPr>
            <p:ph type="pic" sz="quarter" idx="4294967295"/>
          </p:nvPr>
        </p:nvPicPr>
        <p:blipFill rotWithShape="1">
          <a:blip r:embed="rId3" cstate="email">
            <a:extLst>
              <a:ext uri="{28A0092B-C50C-407E-A947-70E740481C1C}">
                <a14:useLocalDpi xmlns:a14="http://schemas.microsoft.com/office/drawing/2010/main"/>
              </a:ext>
            </a:extLst>
          </a:blip>
          <a:srcRect t="-1"/>
          <a:stretch/>
        </p:blipFill>
        <p:spPr>
          <a:xfrm>
            <a:off x="1" y="620222"/>
            <a:ext cx="9144000" cy="4686300"/>
          </a:xfrm>
          <a:prstGeom prst="rect">
            <a:avLst/>
          </a:prstGeom>
        </p:spPr>
      </p:pic>
      <p:sp>
        <p:nvSpPr>
          <p:cNvPr id="2" name="TextBox 1">
            <a:extLst>
              <a:ext uri="{FF2B5EF4-FFF2-40B4-BE49-F238E27FC236}">
                <a16:creationId xmlns:a16="http://schemas.microsoft.com/office/drawing/2014/main" id="{4C3F279C-D089-41FB-9B74-AAE9833DA876}"/>
              </a:ext>
            </a:extLst>
          </p:cNvPr>
          <p:cNvSpPr txBox="1"/>
          <p:nvPr/>
        </p:nvSpPr>
        <p:spPr>
          <a:xfrm>
            <a:off x="1" y="0"/>
            <a:ext cx="4313583" cy="584775"/>
          </a:xfrm>
          <a:prstGeom prst="rect">
            <a:avLst/>
          </a:prstGeom>
          <a:solidFill>
            <a:srgbClr val="000000">
              <a:alpha val="65000"/>
            </a:srgbClr>
          </a:solidFill>
        </p:spPr>
        <p:txBody>
          <a:bodyPr wrap="square" rtlCol="0">
            <a:spAutoFit/>
          </a:bodyPr>
          <a:lstStyle/>
          <a:p>
            <a:r>
              <a:rPr lang="en-US" sz="3200" b="1" dirty="0">
                <a:solidFill>
                  <a:schemeClr val="bg1"/>
                </a:solidFill>
              </a:rPr>
              <a:t>Visualization Dashboard</a:t>
            </a:r>
          </a:p>
        </p:txBody>
      </p:sp>
    </p:spTree>
    <p:extLst>
      <p:ext uri="{BB962C8B-B14F-4D97-AF65-F5344CB8AC3E}">
        <p14:creationId xmlns:p14="http://schemas.microsoft.com/office/powerpoint/2010/main" val="2004749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9DE40B-BBC7-467D-8126-5AE3FD7B67F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358" y="0"/>
            <a:ext cx="9156357" cy="5943600"/>
          </a:xfrm>
          <a:prstGeom prst="rect">
            <a:avLst/>
          </a:prstGeom>
        </p:spPr>
      </p:pic>
      <p:sp>
        <p:nvSpPr>
          <p:cNvPr id="4" name="Text Placeholder 3"/>
          <p:cNvSpPr>
            <a:spLocks noGrp="1"/>
          </p:cNvSpPr>
          <p:nvPr>
            <p:ph type="body" sz="quarter" idx="4294967295"/>
          </p:nvPr>
        </p:nvSpPr>
        <p:spPr>
          <a:xfrm>
            <a:off x="0" y="0"/>
            <a:ext cx="4800600" cy="4114800"/>
          </a:xfrm>
          <a:solidFill>
            <a:srgbClr val="000000">
              <a:alpha val="65000"/>
            </a:srgbClr>
          </a:solidFill>
        </p:spPr>
        <p:txBody>
          <a:bodyPr>
            <a:noAutofit/>
          </a:bodyPr>
          <a:lstStyle/>
          <a:p>
            <a:pPr marL="0" indent="0">
              <a:buNone/>
            </a:pPr>
            <a:r>
              <a:rPr lang="en-US" b="1" dirty="0"/>
              <a:t>Focus group interviews</a:t>
            </a:r>
          </a:p>
          <a:p>
            <a:pPr marL="214313" indent="-214313">
              <a:buFont typeface="Arial" charset="0"/>
              <a:buChar char="•"/>
            </a:pPr>
            <a:r>
              <a:rPr lang="en-US" sz="2800" b="1" dirty="0">
                <a:ea typeface="Arial" charset="0"/>
                <a:cs typeface="Arial" charset="0"/>
              </a:rPr>
              <a:t>N=14 (of 14)</a:t>
            </a:r>
          </a:p>
          <a:p>
            <a:pPr marL="214313" indent="-214313">
              <a:buFont typeface="Arial" charset="0"/>
              <a:buChar char="•"/>
            </a:pPr>
            <a:r>
              <a:rPr lang="en-US" sz="2800" b="1" dirty="0">
                <a:ea typeface="Arial" charset="0"/>
                <a:cs typeface="Arial" charset="0"/>
              </a:rPr>
              <a:t>90 minutes</a:t>
            </a:r>
          </a:p>
          <a:p>
            <a:pPr marL="214313" indent="-214313">
              <a:buFont typeface="Arial" charset="0"/>
              <a:buChar char="•"/>
            </a:pPr>
            <a:r>
              <a:rPr lang="en-US" sz="2800" b="1" dirty="0">
                <a:ea typeface="Arial" charset="0"/>
                <a:cs typeface="Arial" charset="0"/>
              </a:rPr>
              <a:t>Transcribed </a:t>
            </a:r>
          </a:p>
          <a:p>
            <a:pPr marL="214313" indent="-214313">
              <a:buFont typeface="Arial" charset="0"/>
              <a:buChar char="•"/>
            </a:pPr>
            <a:r>
              <a:rPr lang="en-US" sz="2800" b="1" dirty="0">
                <a:ea typeface="Arial" charset="0"/>
                <a:cs typeface="Arial" charset="0"/>
              </a:rPr>
              <a:t>NVivo for analysis</a:t>
            </a:r>
          </a:p>
          <a:p>
            <a:pPr marL="214313" indent="-214313">
              <a:buFont typeface="Arial" charset="0"/>
              <a:buChar char="•"/>
            </a:pPr>
            <a:r>
              <a:rPr lang="en-US" sz="2800" b="1" dirty="0">
                <a:ea typeface="Arial" charset="0"/>
                <a:cs typeface="Arial" charset="0"/>
              </a:rPr>
              <a:t>Thematic coding scheme</a:t>
            </a:r>
          </a:p>
          <a:p>
            <a:pPr marL="557213" lvl="1" indent="-214313">
              <a:buFont typeface="Arial" charset="0"/>
              <a:buChar char="•"/>
            </a:pPr>
            <a:r>
              <a:rPr lang="en-US" b="1" dirty="0">
                <a:ea typeface="Arial" charset="0"/>
                <a:cs typeface="Arial" charset="0"/>
              </a:rPr>
              <a:t>One team member coded, another checked</a:t>
            </a:r>
            <a:endParaRPr lang="en-US" b="1" dirty="0"/>
          </a:p>
        </p:txBody>
      </p:sp>
    </p:spTree>
    <p:extLst>
      <p:ext uri="{BB962C8B-B14F-4D97-AF65-F5344CB8AC3E}">
        <p14:creationId xmlns:p14="http://schemas.microsoft.com/office/powerpoint/2010/main" val="888835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1B61E4-814C-4CBB-BF64-70020AE7800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170" y="0"/>
            <a:ext cx="9155169" cy="5943600"/>
          </a:xfrm>
          <a:prstGeom prst="rect">
            <a:avLst/>
          </a:prstGeom>
        </p:spPr>
      </p:pic>
      <p:sp>
        <p:nvSpPr>
          <p:cNvPr id="3" name="Text Placeholder 2"/>
          <p:cNvSpPr>
            <a:spLocks noGrp="1"/>
          </p:cNvSpPr>
          <p:nvPr>
            <p:ph type="body" sz="quarter" idx="4294967295"/>
          </p:nvPr>
        </p:nvSpPr>
        <p:spPr>
          <a:xfrm>
            <a:off x="4256030" y="0"/>
            <a:ext cx="4887969" cy="5486400"/>
          </a:xfrm>
          <a:solidFill>
            <a:srgbClr val="000000">
              <a:alpha val="65000"/>
            </a:srgbClr>
          </a:solidFill>
        </p:spPr>
        <p:txBody>
          <a:bodyPr>
            <a:noAutofit/>
          </a:bodyPr>
          <a:lstStyle/>
          <a:p>
            <a:pPr marL="0" indent="0">
              <a:buNone/>
            </a:pPr>
            <a:r>
              <a:rPr lang="en-US" b="1" dirty="0"/>
              <a:t>Provost individual interviews</a:t>
            </a:r>
          </a:p>
          <a:p>
            <a:r>
              <a:rPr lang="en-US" sz="2800" b="1" dirty="0">
                <a:ea typeface="Arial" charset="0"/>
                <a:cs typeface="Arial" charset="0"/>
              </a:rPr>
              <a:t>N = 14 provosts (of 14)</a:t>
            </a:r>
          </a:p>
          <a:p>
            <a:r>
              <a:rPr lang="en-US" sz="2800" b="1" dirty="0">
                <a:ea typeface="Arial" charset="0"/>
                <a:cs typeface="Arial" charset="0"/>
              </a:rPr>
              <a:t>45 minute average</a:t>
            </a:r>
          </a:p>
          <a:p>
            <a:r>
              <a:rPr lang="en-US" sz="2800" b="1" dirty="0">
                <a:ea typeface="Arial" charset="0"/>
                <a:cs typeface="Arial" charset="0"/>
              </a:rPr>
              <a:t>Transcribed (9 of 14)</a:t>
            </a:r>
          </a:p>
          <a:p>
            <a:r>
              <a:rPr lang="en-US" sz="2800" b="1" dirty="0">
                <a:ea typeface="Arial" charset="0"/>
                <a:cs typeface="Arial" charset="0"/>
              </a:rPr>
              <a:t>Detailed interview notes </a:t>
            </a:r>
            <a:br>
              <a:rPr lang="en-US" sz="2800" b="1" dirty="0">
                <a:ea typeface="Arial" charset="0"/>
                <a:cs typeface="Arial" charset="0"/>
              </a:rPr>
            </a:br>
            <a:r>
              <a:rPr lang="en-US" sz="2800" b="1" dirty="0">
                <a:ea typeface="Arial" charset="0"/>
                <a:cs typeface="Arial" charset="0"/>
              </a:rPr>
              <a:t>(5 of 14)</a:t>
            </a:r>
          </a:p>
          <a:p>
            <a:r>
              <a:rPr lang="en-US" sz="2800" b="1" dirty="0">
                <a:ea typeface="Arial" charset="0"/>
                <a:cs typeface="Arial" charset="0"/>
              </a:rPr>
              <a:t>NVivo for analysis</a:t>
            </a:r>
          </a:p>
          <a:p>
            <a:r>
              <a:rPr lang="en-US" sz="2800" b="1" dirty="0">
                <a:ea typeface="Arial" charset="0"/>
                <a:cs typeface="Arial" charset="0"/>
              </a:rPr>
              <a:t>Thematic coding scheme</a:t>
            </a:r>
          </a:p>
          <a:p>
            <a:pPr lvl="1">
              <a:buFont typeface="Arial" panose="020B0604020202020204" pitchFamily="34" charset="0"/>
              <a:buChar char="•"/>
            </a:pPr>
            <a:r>
              <a:rPr lang="en-US" b="1" dirty="0">
                <a:ea typeface="Arial" charset="0"/>
                <a:cs typeface="Arial" charset="0"/>
              </a:rPr>
              <a:t>One team member coded, another checked</a:t>
            </a:r>
            <a:endParaRPr lang="en-US" b="1" dirty="0"/>
          </a:p>
        </p:txBody>
      </p:sp>
    </p:spTree>
    <p:extLst>
      <p:ext uri="{BB962C8B-B14F-4D97-AF65-F5344CB8AC3E}">
        <p14:creationId xmlns:p14="http://schemas.microsoft.com/office/powerpoint/2010/main" val="620896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9AE595CD-9616-45B6-BD92-91A90BBCA3A3}"/>
              </a:ext>
            </a:extLst>
          </p:cNvPr>
          <p:cNvGraphicFramePr/>
          <p:nvPr>
            <p:extLst/>
          </p:nvPr>
        </p:nvGraphicFramePr>
        <p:xfrm>
          <a:off x="0" y="0"/>
          <a:ext cx="9144000" cy="6019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37145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nvPr>
        </p:nvGraphicFramePr>
        <p:xfrm>
          <a:off x="0" y="0"/>
          <a:ext cx="9144000" cy="6019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9161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4BCF86-31E2-4E5A-BFD9-FCFE83F3885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9144000" cy="5943601"/>
          </a:xfrm>
          <a:prstGeom prst="rect">
            <a:avLst/>
          </a:prstGeom>
        </p:spPr>
      </p:pic>
      <p:sp>
        <p:nvSpPr>
          <p:cNvPr id="5" name="Title 4">
            <a:extLst>
              <a:ext uri="{FF2B5EF4-FFF2-40B4-BE49-F238E27FC236}">
                <a16:creationId xmlns:a16="http://schemas.microsoft.com/office/drawing/2014/main" id="{CCA6A3EA-F8F8-45FF-9A1F-752204878C0A}"/>
              </a:ext>
            </a:extLst>
          </p:cNvPr>
          <p:cNvSpPr>
            <a:spLocks noGrp="1"/>
          </p:cNvSpPr>
          <p:nvPr>
            <p:ph type="title"/>
          </p:nvPr>
        </p:nvSpPr>
        <p:spPr>
          <a:xfrm>
            <a:off x="4816032" y="1649204"/>
            <a:ext cx="4343401" cy="533400"/>
          </a:xfrm>
        </p:spPr>
        <p:txBody>
          <a:bodyPr>
            <a:noAutofit/>
          </a:bodyPr>
          <a:lstStyle/>
          <a:p>
            <a:pPr algn="r"/>
            <a:r>
              <a:rPr lang="en-US" b="1" dirty="0">
                <a:solidFill>
                  <a:schemeClr val="bg1"/>
                </a:solidFill>
              </a:rPr>
              <a:t>Language Differences</a:t>
            </a:r>
            <a:endParaRPr lang="en-US" b="1" dirty="0"/>
          </a:p>
        </p:txBody>
      </p:sp>
      <p:sp>
        <p:nvSpPr>
          <p:cNvPr id="3" name="TextBox 2">
            <a:extLst>
              <a:ext uri="{FF2B5EF4-FFF2-40B4-BE49-F238E27FC236}">
                <a16:creationId xmlns:a16="http://schemas.microsoft.com/office/drawing/2014/main" id="{C0220047-52B2-4246-BEE1-BA5F92E3B8F5}"/>
              </a:ext>
            </a:extLst>
          </p:cNvPr>
          <p:cNvSpPr txBox="1"/>
          <p:nvPr/>
        </p:nvSpPr>
        <p:spPr>
          <a:xfrm>
            <a:off x="3777344" y="2779666"/>
            <a:ext cx="5366657" cy="2554333"/>
          </a:xfrm>
          <a:prstGeom prst="rect">
            <a:avLst/>
          </a:prstGeom>
          <a:solidFill>
            <a:srgbClr val="000000">
              <a:alpha val="65000"/>
            </a:srgbClr>
          </a:solidFill>
        </p:spPr>
        <p:txBody>
          <a:bodyPr wrap="square" rtlCol="0">
            <a:noAutofit/>
          </a:bodyPr>
          <a:lstStyle/>
          <a:p>
            <a:pPr marL="285750" indent="-285750">
              <a:spcAft>
                <a:spcPts val="600"/>
              </a:spcAft>
              <a:buFont typeface="Arial" panose="020B0604020202020204" pitchFamily="34" charset="0"/>
              <a:buChar char="•"/>
            </a:pPr>
            <a:r>
              <a:rPr lang="en-US" sz="2800" b="1" dirty="0">
                <a:solidFill>
                  <a:schemeClr val="bg1"/>
                </a:solidFill>
              </a:rPr>
              <a:t>Librarians use “service”</a:t>
            </a:r>
          </a:p>
          <a:p>
            <a:pPr marL="285750" indent="-285750">
              <a:spcAft>
                <a:spcPts val="600"/>
              </a:spcAft>
              <a:buFont typeface="Arial" panose="020B0604020202020204" pitchFamily="34" charset="0"/>
              <a:buChar char="•"/>
            </a:pPr>
            <a:r>
              <a:rPr lang="en-US" sz="2800" b="1" dirty="0">
                <a:solidFill>
                  <a:schemeClr val="bg1"/>
                </a:solidFill>
              </a:rPr>
              <a:t>Provosts use more specific terms</a:t>
            </a:r>
          </a:p>
          <a:p>
            <a:pPr marL="742950" lvl="1" indent="-285750">
              <a:spcAft>
                <a:spcPts val="600"/>
              </a:spcAft>
              <a:buFont typeface="Arial" panose="020B0604020202020204" pitchFamily="34" charset="0"/>
              <a:buChar char="•"/>
            </a:pPr>
            <a:r>
              <a:rPr lang="en-US" sz="2800" b="1" dirty="0">
                <a:solidFill>
                  <a:schemeClr val="bg1"/>
                </a:solidFill>
              </a:rPr>
              <a:t>Teaching &amp; learning</a:t>
            </a:r>
          </a:p>
          <a:p>
            <a:pPr marL="742950" lvl="1" indent="-285750">
              <a:spcAft>
                <a:spcPts val="600"/>
              </a:spcAft>
              <a:buFont typeface="Arial" panose="020B0604020202020204" pitchFamily="34" charset="0"/>
              <a:buChar char="•"/>
            </a:pPr>
            <a:r>
              <a:rPr lang="en-US" sz="2800" b="1" dirty="0">
                <a:solidFill>
                  <a:schemeClr val="bg1"/>
                </a:solidFill>
              </a:rPr>
              <a:t>Customer service</a:t>
            </a:r>
          </a:p>
          <a:p>
            <a:pPr marL="742950" lvl="1" indent="-285750">
              <a:spcAft>
                <a:spcPts val="600"/>
              </a:spcAft>
              <a:buFont typeface="Arial" panose="020B0604020202020204" pitchFamily="34" charset="0"/>
              <a:buChar char="•"/>
            </a:pPr>
            <a:r>
              <a:rPr lang="en-US" sz="2800" b="1" dirty="0">
                <a:solidFill>
                  <a:schemeClr val="bg1"/>
                </a:solidFill>
              </a:rPr>
              <a:t>Space</a:t>
            </a:r>
          </a:p>
        </p:txBody>
      </p:sp>
    </p:spTree>
    <p:extLst>
      <p:ext uri="{BB962C8B-B14F-4D97-AF65-F5344CB8AC3E}">
        <p14:creationId xmlns:p14="http://schemas.microsoft.com/office/powerpoint/2010/main" val="1706330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A2AF2C-099F-49C1-A2DC-8D77C1F86D55}"/>
              </a:ext>
            </a:extLst>
          </p:cNvPr>
          <p:cNvSpPr>
            <a:spLocks noGrp="1"/>
          </p:cNvSpPr>
          <p:nvPr>
            <p:ph idx="1"/>
          </p:nvPr>
        </p:nvSpPr>
        <p:spPr>
          <a:xfrm>
            <a:off x="457200" y="1600201"/>
            <a:ext cx="8229600" cy="762000"/>
          </a:xfrm>
          <a:noFill/>
          <a:ln cap="flat">
            <a:solidFill>
              <a:schemeClr val="bg1"/>
            </a:solidFill>
          </a:ln>
        </p:spPr>
        <p:txBody>
          <a:bodyPr anchor="ctr">
            <a:noAutofit/>
          </a:bodyPr>
          <a:lstStyle/>
          <a:p>
            <a:pPr marL="0" indent="0" algn="ctr">
              <a:buNone/>
            </a:pPr>
            <a:r>
              <a:rPr lang="en-US" sz="4000" b="1" dirty="0"/>
              <a:t>PRIORITY AREAS</a:t>
            </a:r>
          </a:p>
        </p:txBody>
      </p:sp>
    </p:spTree>
    <p:extLst>
      <p:ext uri="{BB962C8B-B14F-4D97-AF65-F5344CB8AC3E}">
        <p14:creationId xmlns:p14="http://schemas.microsoft.com/office/powerpoint/2010/main" val="1752164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82D9C2-EB02-4BFC-87CA-1697B5BDDF9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50164"/>
            <a:ext cx="9143999" cy="6069964"/>
          </a:xfrm>
          <a:prstGeom prst="rect">
            <a:avLst/>
          </a:prstGeom>
        </p:spPr>
      </p:pic>
      <p:sp>
        <p:nvSpPr>
          <p:cNvPr id="4" name="Title 4"/>
          <p:cNvSpPr txBox="1">
            <a:spLocks/>
          </p:cNvSpPr>
          <p:nvPr/>
        </p:nvSpPr>
        <p:spPr>
          <a:xfrm>
            <a:off x="1" y="1358172"/>
            <a:ext cx="2943225" cy="636678"/>
          </a:xfrm>
          <a:prstGeom prst="rect">
            <a:avLst/>
          </a:prstGeom>
          <a:solidFill>
            <a:srgbClr val="000000">
              <a:alpha val="60000"/>
            </a:srgb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chemeClr val="bg1"/>
                </a:solidFill>
                <a:latin typeface="+mn-lt"/>
                <a:cs typeface="Arial" panose="020B0604020202020204" pitchFamily="34" charset="0"/>
              </a:rPr>
              <a:t>Priority Areas</a:t>
            </a:r>
          </a:p>
        </p:txBody>
      </p:sp>
      <p:sp>
        <p:nvSpPr>
          <p:cNvPr id="5" name="Content Placeholder 5"/>
          <p:cNvSpPr txBox="1">
            <a:spLocks/>
          </p:cNvSpPr>
          <p:nvPr/>
        </p:nvSpPr>
        <p:spPr>
          <a:xfrm>
            <a:off x="1" y="2215216"/>
            <a:ext cx="5057775" cy="3118783"/>
          </a:xfrm>
          <a:prstGeom prst="rect">
            <a:avLst/>
          </a:prstGeom>
          <a:solidFill>
            <a:srgbClr val="000000">
              <a:alpha val="60000"/>
            </a:srgb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mj-lt"/>
              <a:buAutoNum type="arabicPeriod"/>
            </a:pPr>
            <a:r>
              <a:rPr lang="en-US" sz="2800" b="1" dirty="0">
                <a:solidFill>
                  <a:schemeClr val="bg1"/>
                </a:solidFill>
                <a:cs typeface="Arial" panose="020B0604020202020204" pitchFamily="34" charset="0"/>
              </a:rPr>
              <a:t>Communication</a:t>
            </a:r>
          </a:p>
          <a:p>
            <a:pPr marL="457200" indent="-457200">
              <a:buFont typeface="+mj-lt"/>
              <a:buAutoNum type="arabicPeriod"/>
            </a:pPr>
            <a:r>
              <a:rPr lang="en-US" sz="2800" b="1" dirty="0">
                <a:solidFill>
                  <a:schemeClr val="bg1"/>
                </a:solidFill>
                <a:cs typeface="Arial" panose="020B0604020202020204" pitchFamily="34" charset="0"/>
              </a:rPr>
              <a:t>Collaboration</a:t>
            </a:r>
          </a:p>
          <a:p>
            <a:pPr marL="457200" indent="-457200">
              <a:buFont typeface="+mj-lt"/>
              <a:buAutoNum type="arabicPeriod"/>
            </a:pPr>
            <a:r>
              <a:rPr lang="en-US" sz="2800" b="1" dirty="0">
                <a:solidFill>
                  <a:schemeClr val="bg1"/>
                </a:solidFill>
                <a:cs typeface="Arial" panose="020B0604020202020204" pitchFamily="34" charset="0"/>
              </a:rPr>
              <a:t>Mission strategy &amp; alignment</a:t>
            </a:r>
          </a:p>
          <a:p>
            <a:pPr marL="457200" indent="-457200">
              <a:buFont typeface="+mj-lt"/>
              <a:buAutoNum type="arabicPeriod"/>
            </a:pPr>
            <a:r>
              <a:rPr lang="en-US" sz="2800" b="1" dirty="0">
                <a:solidFill>
                  <a:schemeClr val="bg1"/>
                </a:solidFill>
                <a:cs typeface="Arial" panose="020B0604020202020204" pitchFamily="34" charset="0"/>
              </a:rPr>
              <a:t>Teaching &amp; learning</a:t>
            </a:r>
          </a:p>
          <a:p>
            <a:pPr marL="457200" indent="-457200">
              <a:buFont typeface="+mj-lt"/>
              <a:buAutoNum type="arabicPeriod"/>
            </a:pPr>
            <a:r>
              <a:rPr lang="en-US" sz="2800" b="1" dirty="0">
                <a:solidFill>
                  <a:schemeClr val="bg1"/>
                </a:solidFill>
                <a:cs typeface="Arial" panose="020B0604020202020204" pitchFamily="34" charset="0"/>
              </a:rPr>
              <a:t>Student success</a:t>
            </a:r>
          </a:p>
          <a:p>
            <a:pPr marL="457200" indent="-457200">
              <a:buFont typeface="+mj-lt"/>
              <a:buAutoNum type="arabicPeriod"/>
            </a:pPr>
            <a:r>
              <a:rPr lang="en-US" sz="2800" b="1" dirty="0">
                <a:solidFill>
                  <a:schemeClr val="bg1"/>
                </a:solidFill>
                <a:cs typeface="Arial" panose="020B0604020202020204" pitchFamily="34" charset="0"/>
              </a:rPr>
              <a:t>Learning analytics</a:t>
            </a:r>
          </a:p>
          <a:p>
            <a:pPr marL="457200" indent="-457200">
              <a:buFont typeface="+mj-lt"/>
              <a:buAutoNum type="arabicPeriod"/>
            </a:pPr>
            <a:endParaRPr lang="en-US" sz="2000" b="1" dirty="0">
              <a:solidFill>
                <a:schemeClr val="bg1"/>
              </a:solidFill>
              <a:cs typeface="Arial" panose="020B0604020202020204" pitchFamily="34" charset="0"/>
            </a:endParaRPr>
          </a:p>
        </p:txBody>
      </p:sp>
    </p:spTree>
    <p:extLst>
      <p:ext uri="{BB962C8B-B14F-4D97-AF65-F5344CB8AC3E}">
        <p14:creationId xmlns:p14="http://schemas.microsoft.com/office/powerpoint/2010/main" val="1382743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151" y="1143000"/>
            <a:ext cx="8859697" cy="3505200"/>
          </a:xfrm>
        </p:spPr>
      </p:pic>
      <p:sp>
        <p:nvSpPr>
          <p:cNvPr id="9" name="Rectangle 8"/>
          <p:cNvSpPr/>
          <p:nvPr/>
        </p:nvSpPr>
        <p:spPr>
          <a:xfrm>
            <a:off x="2819400" y="4648200"/>
            <a:ext cx="6019800" cy="369332"/>
          </a:xfrm>
          <a:prstGeom prst="rect">
            <a:avLst/>
          </a:prstGeom>
        </p:spPr>
        <p:txBody>
          <a:bodyPr wrap="square">
            <a:spAutoFit/>
          </a:bodyPr>
          <a:lstStyle/>
          <a:p>
            <a:pPr algn="r"/>
            <a:r>
              <a:rPr lang="en-US" dirty="0"/>
              <a:t>http://</a:t>
            </a:r>
            <a:r>
              <a:rPr lang="en-US" dirty="0" err="1"/>
              <a:t>www.ala.org</a:t>
            </a:r>
            <a:r>
              <a:rPr lang="en-US" dirty="0"/>
              <a:t>/</a:t>
            </a:r>
            <a:r>
              <a:rPr lang="en-US" dirty="0" err="1"/>
              <a:t>acrl</a:t>
            </a:r>
            <a:r>
              <a:rPr lang="en-US" dirty="0"/>
              <a:t>/membership/volunteer/volunteer</a:t>
            </a:r>
          </a:p>
        </p:txBody>
      </p:sp>
    </p:spTree>
    <p:extLst>
      <p:ext uri="{BB962C8B-B14F-4D97-AF65-F5344CB8AC3E}">
        <p14:creationId xmlns:p14="http://schemas.microsoft.com/office/powerpoint/2010/main" val="1182289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04A97"/>
        </a:solidFill>
        <a:effectLst/>
      </p:bgPr>
    </p:bg>
    <p:spTree>
      <p:nvGrpSpPr>
        <p:cNvPr id="1" name=""/>
        <p:cNvGrpSpPr/>
        <p:nvPr/>
      </p:nvGrpSpPr>
      <p:grpSpPr>
        <a:xfrm>
          <a:off x="0" y="0"/>
          <a:ext cx="0" cy="0"/>
          <a:chOff x="0" y="0"/>
          <a:chExt cx="0" cy="0"/>
        </a:xfrm>
      </p:grpSpPr>
      <p:sp>
        <p:nvSpPr>
          <p:cNvPr id="4" name="Title 4"/>
          <p:cNvSpPr txBox="1">
            <a:spLocks/>
          </p:cNvSpPr>
          <p:nvPr/>
        </p:nvSpPr>
        <p:spPr>
          <a:xfrm>
            <a:off x="0" y="533400"/>
            <a:ext cx="4191000" cy="683998"/>
          </a:xfrm>
          <a:prstGeom prst="rect">
            <a:avLst/>
          </a:prstGeom>
          <a:solidFill>
            <a:schemeClr val="bg1">
              <a:alpha val="25000"/>
            </a:schemeClr>
          </a:solidFill>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800" b="1" dirty="0">
                <a:solidFill>
                  <a:schemeClr val="bg1"/>
                </a:solidFill>
                <a:latin typeface="+mn-lt"/>
                <a:cs typeface="Arial" panose="020B0604020202020204" pitchFamily="34" charset="0"/>
              </a:rPr>
              <a:t>Communication</a:t>
            </a:r>
          </a:p>
        </p:txBody>
      </p:sp>
      <p:sp>
        <p:nvSpPr>
          <p:cNvPr id="5" name="Content Placeholder 5"/>
          <p:cNvSpPr txBox="1">
            <a:spLocks/>
          </p:cNvSpPr>
          <p:nvPr/>
        </p:nvSpPr>
        <p:spPr>
          <a:xfrm>
            <a:off x="0" y="1599473"/>
            <a:ext cx="7620000" cy="3659054"/>
          </a:xfrm>
          <a:prstGeom prst="rect">
            <a:avLst/>
          </a:prstGeom>
          <a:solidFill>
            <a:schemeClr val="bg1">
              <a:alpha val="25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600"/>
              </a:spcAft>
              <a:buFont typeface="Arial" panose="020B0604020202020204" pitchFamily="34" charset="0"/>
              <a:buChar char="•"/>
            </a:pPr>
            <a:r>
              <a:rPr lang="en-US" b="1" dirty="0">
                <a:solidFill>
                  <a:schemeClr val="bg1"/>
                </a:solidFill>
                <a:cs typeface="Arial" panose="020B0604020202020204" pitchFamily="34" charset="0"/>
              </a:rPr>
              <a:t>Communicate with those outside of library &amp; at different levels within the institution</a:t>
            </a:r>
          </a:p>
          <a:p>
            <a:pPr marL="685800" lvl="1" indent="-342900">
              <a:spcBef>
                <a:spcPts val="0"/>
              </a:spcBef>
              <a:spcAft>
                <a:spcPts val="600"/>
              </a:spcAft>
              <a:buFont typeface="Arial" panose="020B0604020202020204" pitchFamily="34" charset="0"/>
              <a:buChar char="•"/>
            </a:pPr>
            <a:r>
              <a:rPr lang="en-US" sz="3200" b="1" dirty="0">
                <a:solidFill>
                  <a:schemeClr val="bg1"/>
                </a:solidFill>
                <a:cs typeface="Arial" panose="020B0604020202020204" pitchFamily="34" charset="0"/>
              </a:rPr>
              <a:t>Can provide a bird’s eye view of what library should be doing</a:t>
            </a:r>
          </a:p>
          <a:p>
            <a:pPr marL="685800" lvl="1" indent="-342900">
              <a:spcBef>
                <a:spcPts val="0"/>
              </a:spcBef>
              <a:spcAft>
                <a:spcPts val="600"/>
              </a:spcAft>
              <a:buFont typeface="Arial" panose="020B0604020202020204" pitchFamily="34" charset="0"/>
              <a:buChar char="•"/>
            </a:pPr>
            <a:r>
              <a:rPr lang="en-US" sz="3200" b="1" dirty="0">
                <a:solidFill>
                  <a:schemeClr val="bg1"/>
                </a:solidFill>
                <a:cs typeface="Arial" panose="020B0604020202020204" pitchFamily="34" charset="0"/>
              </a:rPr>
              <a:t>Can be advocates for &amp; supporters of library</a:t>
            </a:r>
          </a:p>
        </p:txBody>
      </p:sp>
    </p:spTree>
    <p:extLst>
      <p:ext uri="{BB962C8B-B14F-4D97-AF65-F5344CB8AC3E}">
        <p14:creationId xmlns:p14="http://schemas.microsoft.com/office/powerpoint/2010/main" val="19874023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BCA60D-07F3-4D49-AC78-F6959C729A4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9144000" cy="5943600"/>
          </a:xfrm>
          <a:prstGeom prst="rect">
            <a:avLst/>
          </a:prstGeom>
        </p:spPr>
      </p:pic>
      <p:sp>
        <p:nvSpPr>
          <p:cNvPr id="2" name="Title 1">
            <a:extLst>
              <a:ext uri="{FF2B5EF4-FFF2-40B4-BE49-F238E27FC236}">
                <a16:creationId xmlns:a16="http://schemas.microsoft.com/office/drawing/2014/main" id="{442113D5-7DFC-43B4-8B0C-7378ED2D0ECF}"/>
              </a:ext>
            </a:extLst>
          </p:cNvPr>
          <p:cNvSpPr>
            <a:spLocks noGrp="1"/>
          </p:cNvSpPr>
          <p:nvPr>
            <p:ph type="title"/>
          </p:nvPr>
        </p:nvSpPr>
        <p:spPr>
          <a:xfrm>
            <a:off x="0" y="548480"/>
            <a:ext cx="6629400" cy="731837"/>
          </a:xfrm>
          <a:solidFill>
            <a:schemeClr val="accent4">
              <a:lumMod val="20000"/>
              <a:lumOff val="80000"/>
              <a:alpha val="70000"/>
            </a:schemeClr>
          </a:solidFill>
        </p:spPr>
        <p:txBody>
          <a:bodyPr>
            <a:noAutofit/>
          </a:bodyPr>
          <a:lstStyle/>
          <a:p>
            <a:pPr algn="l"/>
            <a:r>
              <a:rPr lang="en-US" b="1" dirty="0">
                <a:solidFill>
                  <a:srgbClr val="002060"/>
                </a:solidFill>
              </a:rPr>
              <a:t>Sample Research Questions</a:t>
            </a:r>
          </a:p>
        </p:txBody>
      </p:sp>
      <p:sp>
        <p:nvSpPr>
          <p:cNvPr id="3" name="Content Placeholder 2">
            <a:extLst>
              <a:ext uri="{FF2B5EF4-FFF2-40B4-BE49-F238E27FC236}">
                <a16:creationId xmlns:a16="http://schemas.microsoft.com/office/drawing/2014/main" id="{DA2D9740-38F3-48BC-AD57-3AD5D334DFD0}"/>
              </a:ext>
            </a:extLst>
          </p:cNvPr>
          <p:cNvSpPr>
            <a:spLocks noGrp="1"/>
          </p:cNvSpPr>
          <p:nvPr>
            <p:ph idx="1"/>
          </p:nvPr>
        </p:nvSpPr>
        <p:spPr>
          <a:xfrm>
            <a:off x="0" y="1417638"/>
            <a:ext cx="8229600" cy="4114800"/>
          </a:xfrm>
          <a:solidFill>
            <a:schemeClr val="accent4">
              <a:lumMod val="20000"/>
              <a:lumOff val="80000"/>
              <a:alpha val="70000"/>
            </a:schemeClr>
          </a:solidFill>
        </p:spPr>
        <p:txBody>
          <a:bodyPr>
            <a:normAutofit/>
          </a:bodyPr>
          <a:lstStyle/>
          <a:p>
            <a:r>
              <a:rPr lang="en-US" b="1" dirty="0">
                <a:solidFill>
                  <a:srgbClr val="002060"/>
                </a:solidFill>
              </a:rPr>
              <a:t>How can library administrators and staff communicate their contributions to student outcomes more effectively with institutional stakeholders (e.g., administrators)?</a:t>
            </a:r>
          </a:p>
          <a:p>
            <a:r>
              <a:rPr lang="en-US" b="1" dirty="0">
                <a:solidFill>
                  <a:srgbClr val="002060"/>
                </a:solidFill>
              </a:rPr>
              <a:t>To what extent do institutional stakeholders recognize library administrators’ and staff ’s contributions to teaching and learning? What factors affect levels of recognition?</a:t>
            </a:r>
          </a:p>
        </p:txBody>
      </p:sp>
    </p:spTree>
    <p:extLst>
      <p:ext uri="{BB962C8B-B14F-4D97-AF65-F5344CB8AC3E}">
        <p14:creationId xmlns:p14="http://schemas.microsoft.com/office/powerpoint/2010/main" val="8068082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159CB2-783E-4E04-AE8F-8B27EAF362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97" y="0"/>
            <a:ext cx="9144000" cy="5943600"/>
          </a:xfrm>
          <a:prstGeom prst="rect">
            <a:avLst/>
          </a:prstGeom>
        </p:spPr>
      </p:pic>
      <p:sp>
        <p:nvSpPr>
          <p:cNvPr id="2" name="Title 1">
            <a:extLst>
              <a:ext uri="{FF2B5EF4-FFF2-40B4-BE49-F238E27FC236}">
                <a16:creationId xmlns:a16="http://schemas.microsoft.com/office/drawing/2014/main" id="{5C3BE299-DF13-451C-A20F-D44E08CFA04F}"/>
              </a:ext>
            </a:extLst>
          </p:cNvPr>
          <p:cNvSpPr>
            <a:spLocks noGrp="1"/>
          </p:cNvSpPr>
          <p:nvPr>
            <p:ph type="title"/>
          </p:nvPr>
        </p:nvSpPr>
        <p:spPr>
          <a:xfrm>
            <a:off x="5029200" y="1143000"/>
            <a:ext cx="4114800" cy="808038"/>
          </a:xfrm>
          <a:solidFill>
            <a:srgbClr val="404A97">
              <a:alpha val="65000"/>
            </a:srgbClr>
          </a:solidFill>
        </p:spPr>
        <p:txBody>
          <a:bodyPr/>
          <a:lstStyle/>
          <a:p>
            <a:pPr algn="l"/>
            <a:r>
              <a:rPr lang="en-US" b="1" dirty="0"/>
              <a:t>Exemplary Study</a:t>
            </a:r>
          </a:p>
        </p:txBody>
      </p:sp>
      <p:sp>
        <p:nvSpPr>
          <p:cNvPr id="3" name="Content Placeholder 2">
            <a:extLst>
              <a:ext uri="{FF2B5EF4-FFF2-40B4-BE49-F238E27FC236}">
                <a16:creationId xmlns:a16="http://schemas.microsoft.com/office/drawing/2014/main" id="{80722BC3-4738-475E-A041-1DAD36638066}"/>
              </a:ext>
            </a:extLst>
          </p:cNvPr>
          <p:cNvSpPr>
            <a:spLocks noGrp="1"/>
          </p:cNvSpPr>
          <p:nvPr>
            <p:ph idx="1"/>
          </p:nvPr>
        </p:nvSpPr>
        <p:spPr>
          <a:xfrm>
            <a:off x="1524000" y="2209800"/>
            <a:ext cx="7620000" cy="2057400"/>
          </a:xfrm>
          <a:solidFill>
            <a:srgbClr val="404A97">
              <a:alpha val="65000"/>
            </a:srgbClr>
          </a:solidFill>
        </p:spPr>
        <p:txBody>
          <a:bodyPr/>
          <a:lstStyle/>
          <a:p>
            <a:pPr marL="0" indent="0">
              <a:buNone/>
            </a:pPr>
            <a:r>
              <a:rPr lang="en-US" b="1" dirty="0" err="1"/>
              <a:t>Fister</a:t>
            </a:r>
            <a:r>
              <a:rPr lang="en-US" b="1" dirty="0"/>
              <a:t>, Barbara. “Critical Assets: Academic Libraries, A View from the Administration Building.” </a:t>
            </a:r>
            <a:r>
              <a:rPr lang="en-US" b="1" i="1" dirty="0"/>
              <a:t>Library Journal </a:t>
            </a:r>
            <a:r>
              <a:rPr lang="en-US" b="1" dirty="0"/>
              <a:t>135, no. 8 (2010): 24–27.</a:t>
            </a:r>
          </a:p>
          <a:p>
            <a:endParaRPr lang="en-US" dirty="0"/>
          </a:p>
        </p:txBody>
      </p:sp>
    </p:spTree>
    <p:extLst>
      <p:ext uri="{BB962C8B-B14F-4D97-AF65-F5344CB8AC3E}">
        <p14:creationId xmlns:p14="http://schemas.microsoft.com/office/powerpoint/2010/main" val="1980345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04A97"/>
        </a:solidFill>
        <a:effectLst/>
      </p:bgPr>
    </p:bg>
    <p:spTree>
      <p:nvGrpSpPr>
        <p:cNvPr id="1" name=""/>
        <p:cNvGrpSpPr/>
        <p:nvPr/>
      </p:nvGrpSpPr>
      <p:grpSpPr>
        <a:xfrm>
          <a:off x="0" y="0"/>
          <a:ext cx="0" cy="0"/>
          <a:chOff x="0" y="0"/>
          <a:chExt cx="0" cy="0"/>
        </a:xfrm>
      </p:grpSpPr>
      <p:sp>
        <p:nvSpPr>
          <p:cNvPr id="5" name="Title 4"/>
          <p:cNvSpPr txBox="1">
            <a:spLocks/>
          </p:cNvSpPr>
          <p:nvPr/>
        </p:nvSpPr>
        <p:spPr>
          <a:xfrm>
            <a:off x="12357" y="304800"/>
            <a:ext cx="3645243" cy="821256"/>
          </a:xfrm>
          <a:prstGeom prst="rect">
            <a:avLst/>
          </a:prstGeom>
          <a:solidFill>
            <a:schemeClr val="tx1">
              <a:alpha val="25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800" b="1" dirty="0">
                <a:solidFill>
                  <a:schemeClr val="bg1"/>
                </a:solidFill>
                <a:latin typeface="+mn-lt"/>
                <a:cs typeface="Arial" panose="020B0604020202020204" pitchFamily="34" charset="0"/>
              </a:rPr>
              <a:t>Collaboration</a:t>
            </a:r>
          </a:p>
        </p:txBody>
      </p:sp>
      <p:sp>
        <p:nvSpPr>
          <p:cNvPr id="6" name="Content Placeholder 5"/>
          <p:cNvSpPr txBox="1">
            <a:spLocks/>
          </p:cNvSpPr>
          <p:nvPr/>
        </p:nvSpPr>
        <p:spPr>
          <a:xfrm>
            <a:off x="1" y="1447800"/>
            <a:ext cx="8153399" cy="4114799"/>
          </a:xfrm>
          <a:prstGeom prst="rect">
            <a:avLst/>
          </a:prstGeom>
          <a:solidFill>
            <a:schemeClr val="tx1">
              <a:alpha val="25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chemeClr val="bg1"/>
                </a:solidFill>
                <a:cs typeface="Arial" panose="020B0604020202020204" pitchFamily="34" charset="0"/>
              </a:rPr>
              <a:t>Understand different types &amp; levels of collaboration &amp; consider reviewing literature from related fields to see what is said about libraries &amp; common ground  </a:t>
            </a:r>
          </a:p>
          <a:p>
            <a:pPr marL="800100" lvl="1" indent="-385763">
              <a:buFont typeface="Arial" panose="020B0604020202020204" pitchFamily="34" charset="0"/>
              <a:buChar char="•"/>
            </a:pPr>
            <a:r>
              <a:rPr lang="en-US" sz="3200" b="1" dirty="0">
                <a:solidFill>
                  <a:schemeClr val="bg1"/>
                </a:solidFill>
                <a:cs typeface="Arial" panose="020B0604020202020204" pitchFamily="34" charset="0"/>
              </a:rPr>
              <a:t>Work with academic administrators, academic services, faculty, students, alumni, &amp; other members of regional &amp; local communities.</a:t>
            </a:r>
          </a:p>
        </p:txBody>
      </p:sp>
    </p:spTree>
    <p:extLst>
      <p:ext uri="{BB962C8B-B14F-4D97-AF65-F5344CB8AC3E}">
        <p14:creationId xmlns:p14="http://schemas.microsoft.com/office/powerpoint/2010/main" val="13860558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42D317-F619-4737-ACA7-B0D5E0246C3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5943600"/>
          </a:xfrm>
          <a:prstGeom prst="rect">
            <a:avLst/>
          </a:prstGeom>
        </p:spPr>
      </p:pic>
      <p:sp>
        <p:nvSpPr>
          <p:cNvPr id="2" name="Title 1">
            <a:extLst>
              <a:ext uri="{FF2B5EF4-FFF2-40B4-BE49-F238E27FC236}">
                <a16:creationId xmlns:a16="http://schemas.microsoft.com/office/drawing/2014/main" id="{D04C5544-2316-4A7B-AB26-64BB8AD77A22}"/>
              </a:ext>
            </a:extLst>
          </p:cNvPr>
          <p:cNvSpPr>
            <a:spLocks noGrp="1"/>
          </p:cNvSpPr>
          <p:nvPr>
            <p:ph type="title"/>
          </p:nvPr>
        </p:nvSpPr>
        <p:spPr>
          <a:xfrm>
            <a:off x="0" y="373856"/>
            <a:ext cx="6705600" cy="715962"/>
          </a:xfrm>
          <a:solidFill>
            <a:schemeClr val="accent4">
              <a:lumMod val="20000"/>
              <a:lumOff val="80000"/>
              <a:alpha val="70000"/>
            </a:schemeClr>
          </a:solidFill>
        </p:spPr>
        <p:txBody>
          <a:bodyPr>
            <a:noAutofit/>
          </a:bodyPr>
          <a:lstStyle/>
          <a:p>
            <a:pPr algn="l"/>
            <a:r>
              <a:rPr lang="en-US" b="1" dirty="0">
                <a:solidFill>
                  <a:srgbClr val="002060"/>
                </a:solidFill>
              </a:rPr>
              <a:t>Sample Research Questions</a:t>
            </a:r>
          </a:p>
        </p:txBody>
      </p:sp>
      <p:sp>
        <p:nvSpPr>
          <p:cNvPr id="3" name="Content Placeholder 2">
            <a:extLst>
              <a:ext uri="{FF2B5EF4-FFF2-40B4-BE49-F238E27FC236}">
                <a16:creationId xmlns:a16="http://schemas.microsoft.com/office/drawing/2014/main" id="{45216753-DCEC-47C2-820C-627275761001}"/>
              </a:ext>
            </a:extLst>
          </p:cNvPr>
          <p:cNvSpPr>
            <a:spLocks noGrp="1"/>
          </p:cNvSpPr>
          <p:nvPr>
            <p:ph idx="1"/>
          </p:nvPr>
        </p:nvSpPr>
        <p:spPr>
          <a:xfrm>
            <a:off x="0" y="1166018"/>
            <a:ext cx="8229600" cy="4525963"/>
          </a:xfrm>
          <a:solidFill>
            <a:schemeClr val="accent4">
              <a:lumMod val="20000"/>
              <a:lumOff val="80000"/>
              <a:alpha val="70000"/>
            </a:schemeClr>
          </a:solidFill>
        </p:spPr>
        <p:txBody>
          <a:bodyPr>
            <a:noAutofit/>
          </a:bodyPr>
          <a:lstStyle/>
          <a:p>
            <a:r>
              <a:rPr lang="en-US" b="1" dirty="0">
                <a:solidFill>
                  <a:srgbClr val="002060"/>
                </a:solidFill>
              </a:rPr>
              <a:t>How can library administrators and staff collaborate with staff and faculty members from other academic institutions to increase student learning and success?</a:t>
            </a:r>
          </a:p>
          <a:p>
            <a:r>
              <a:rPr lang="en-US" b="1" dirty="0">
                <a:solidFill>
                  <a:srgbClr val="002060"/>
                </a:solidFill>
              </a:rPr>
              <a:t>How can library administrators and staff collaborate with staff and faculty from other academic departments within the same academic institution to increase student learning and success?</a:t>
            </a:r>
            <a:endParaRPr lang="en-US" b="1" dirty="0"/>
          </a:p>
        </p:txBody>
      </p:sp>
    </p:spTree>
    <p:extLst>
      <p:ext uri="{BB962C8B-B14F-4D97-AF65-F5344CB8AC3E}">
        <p14:creationId xmlns:p14="http://schemas.microsoft.com/office/powerpoint/2010/main" val="1505725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ED225E-ED51-43AB-BBF5-AEF88163D5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943600"/>
          </a:xfrm>
          <a:prstGeom prst="rect">
            <a:avLst/>
          </a:prstGeom>
        </p:spPr>
      </p:pic>
      <p:sp>
        <p:nvSpPr>
          <p:cNvPr id="2" name="Title 1">
            <a:extLst>
              <a:ext uri="{FF2B5EF4-FFF2-40B4-BE49-F238E27FC236}">
                <a16:creationId xmlns:a16="http://schemas.microsoft.com/office/drawing/2014/main" id="{6D21F88B-A6D1-45C8-9BDD-BB0A02754CD2}"/>
              </a:ext>
            </a:extLst>
          </p:cNvPr>
          <p:cNvSpPr>
            <a:spLocks noGrp="1"/>
          </p:cNvSpPr>
          <p:nvPr>
            <p:ph type="title"/>
          </p:nvPr>
        </p:nvSpPr>
        <p:spPr>
          <a:xfrm>
            <a:off x="5029200" y="609600"/>
            <a:ext cx="4118919" cy="808038"/>
          </a:xfrm>
          <a:solidFill>
            <a:srgbClr val="404A97">
              <a:alpha val="65000"/>
            </a:srgbClr>
          </a:solidFill>
        </p:spPr>
        <p:txBody>
          <a:bodyPr/>
          <a:lstStyle/>
          <a:p>
            <a:pPr algn="l"/>
            <a:r>
              <a:rPr lang="en-US" b="1" dirty="0"/>
              <a:t>Exemplary Study</a:t>
            </a:r>
          </a:p>
        </p:txBody>
      </p:sp>
      <p:sp>
        <p:nvSpPr>
          <p:cNvPr id="3" name="Content Placeholder 2">
            <a:extLst>
              <a:ext uri="{FF2B5EF4-FFF2-40B4-BE49-F238E27FC236}">
                <a16:creationId xmlns:a16="http://schemas.microsoft.com/office/drawing/2014/main" id="{DB9B9818-F078-4E89-B33F-25225FEDA542}"/>
              </a:ext>
            </a:extLst>
          </p:cNvPr>
          <p:cNvSpPr>
            <a:spLocks noGrp="1"/>
          </p:cNvSpPr>
          <p:nvPr>
            <p:ph idx="1"/>
          </p:nvPr>
        </p:nvSpPr>
        <p:spPr>
          <a:xfrm>
            <a:off x="1066800" y="1752600"/>
            <a:ext cx="8077200" cy="3657600"/>
          </a:xfrm>
          <a:solidFill>
            <a:srgbClr val="404A97">
              <a:alpha val="65000"/>
            </a:srgbClr>
          </a:solidFill>
        </p:spPr>
        <p:txBody>
          <a:bodyPr>
            <a:normAutofit/>
          </a:bodyPr>
          <a:lstStyle/>
          <a:p>
            <a:pPr marL="0" indent="0">
              <a:buNone/>
            </a:pPr>
            <a:r>
              <a:rPr lang="en-US" b="1" dirty="0"/>
              <a:t>Hess, Amanda, Katie Greer, Shawn V. Lombardo, and Adriene Lim. “Books, Bytes, and Buildings: The Academic 98 Academic Library Impact Library’s Unique Role in Improving Student Success.” </a:t>
            </a:r>
            <a:r>
              <a:rPr lang="en-US" b="1" i="1" dirty="0"/>
              <a:t>Journal of Library Administration</a:t>
            </a:r>
            <a:r>
              <a:rPr lang="en-US" b="1" dirty="0"/>
              <a:t> 55, no. 8 (2015): 622–38. doi:10.1080/01930826.2015.1085241.</a:t>
            </a:r>
          </a:p>
          <a:p>
            <a:endParaRPr lang="en-US" b="1" dirty="0"/>
          </a:p>
        </p:txBody>
      </p:sp>
    </p:spTree>
    <p:extLst>
      <p:ext uri="{BB962C8B-B14F-4D97-AF65-F5344CB8AC3E}">
        <p14:creationId xmlns:p14="http://schemas.microsoft.com/office/powerpoint/2010/main" val="768504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404A97"/>
        </a:solidFill>
        <a:effectLst/>
      </p:bgPr>
    </p:bg>
    <p:spTree>
      <p:nvGrpSpPr>
        <p:cNvPr id="1" name=""/>
        <p:cNvGrpSpPr/>
        <p:nvPr/>
      </p:nvGrpSpPr>
      <p:grpSpPr>
        <a:xfrm>
          <a:off x="0" y="0"/>
          <a:ext cx="0" cy="0"/>
          <a:chOff x="0" y="0"/>
          <a:chExt cx="0" cy="0"/>
        </a:xfrm>
      </p:grpSpPr>
      <p:sp>
        <p:nvSpPr>
          <p:cNvPr id="4" name="Title 4"/>
          <p:cNvSpPr txBox="1">
            <a:spLocks/>
          </p:cNvSpPr>
          <p:nvPr/>
        </p:nvSpPr>
        <p:spPr>
          <a:xfrm>
            <a:off x="0" y="503546"/>
            <a:ext cx="7924800" cy="791854"/>
          </a:xfrm>
          <a:prstGeom prst="rect">
            <a:avLst/>
          </a:prstGeom>
          <a:solidFill>
            <a:schemeClr val="tx1">
              <a:alpha val="25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02419" indent="-302419"/>
            <a:r>
              <a:rPr lang="en-US" sz="4800" b="1" dirty="0">
                <a:solidFill>
                  <a:schemeClr val="bg1"/>
                </a:solidFill>
                <a:cs typeface="Arial" panose="020B0604020202020204" pitchFamily="34" charset="0"/>
              </a:rPr>
              <a:t>Mission Strategy &amp; Alignment</a:t>
            </a:r>
          </a:p>
        </p:txBody>
      </p:sp>
      <p:sp>
        <p:nvSpPr>
          <p:cNvPr id="5" name="Content Placeholder 5"/>
          <p:cNvSpPr txBox="1">
            <a:spLocks/>
          </p:cNvSpPr>
          <p:nvPr/>
        </p:nvSpPr>
        <p:spPr>
          <a:xfrm>
            <a:off x="0" y="1524000"/>
            <a:ext cx="8543925" cy="3962400"/>
          </a:xfrm>
          <a:prstGeom prst="rect">
            <a:avLst/>
          </a:prstGeom>
          <a:solidFill>
            <a:schemeClr val="tx1">
              <a:alpha val="25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b="1" dirty="0">
                <a:solidFill>
                  <a:schemeClr val="bg1"/>
                </a:solidFill>
                <a:cs typeface="Arial" panose="020B0604020202020204" pitchFamily="34" charset="0"/>
              </a:rPr>
              <a:t>Go outside of library to collect data &amp; seek possible collaborators for common issues</a:t>
            </a:r>
          </a:p>
          <a:p>
            <a:r>
              <a:rPr lang="en-US" sz="3000" b="1" dirty="0">
                <a:solidFill>
                  <a:schemeClr val="bg1"/>
                </a:solidFill>
              </a:rPr>
              <a:t>Inform students, faculty, &amp; administrators of how the academic library contributes to the institutional mission &amp; goals. </a:t>
            </a:r>
          </a:p>
          <a:p>
            <a:pPr marL="641350" lvl="1" indent="-298450">
              <a:buFont typeface="Arial" panose="020B0604020202020204" pitchFamily="34" charset="0"/>
              <a:buChar char="•"/>
            </a:pPr>
            <a:r>
              <a:rPr lang="en-US" sz="3000" b="1" dirty="0">
                <a:solidFill>
                  <a:schemeClr val="bg1"/>
                </a:solidFill>
              </a:rPr>
              <a:t>Achieving this connection &amp; communicating it to academic community are critical for integrating the library into the life of the university</a:t>
            </a:r>
            <a:endParaRPr lang="en-US" sz="3000" b="1" dirty="0">
              <a:solidFill>
                <a:schemeClr val="bg1"/>
              </a:solidFill>
              <a:cs typeface="Arial" panose="020B0604020202020204" pitchFamily="34" charset="0"/>
            </a:endParaRPr>
          </a:p>
        </p:txBody>
      </p:sp>
    </p:spTree>
    <p:extLst>
      <p:ext uri="{BB962C8B-B14F-4D97-AF65-F5344CB8AC3E}">
        <p14:creationId xmlns:p14="http://schemas.microsoft.com/office/powerpoint/2010/main" val="1055854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DBE35F-17D4-4E54-AA62-1DE6168AF626}"/>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rcRect/>
          <a:stretch/>
        </p:blipFill>
        <p:spPr>
          <a:xfrm>
            <a:off x="0" y="0"/>
            <a:ext cx="9144000" cy="5943600"/>
          </a:xfrm>
          <a:prstGeom prst="rect">
            <a:avLst/>
          </a:prstGeom>
        </p:spPr>
      </p:pic>
      <p:sp>
        <p:nvSpPr>
          <p:cNvPr id="2" name="Title 1">
            <a:extLst>
              <a:ext uri="{FF2B5EF4-FFF2-40B4-BE49-F238E27FC236}">
                <a16:creationId xmlns:a16="http://schemas.microsoft.com/office/drawing/2014/main" id="{C92B6DE1-DA92-4213-860C-17869839F048}"/>
              </a:ext>
            </a:extLst>
          </p:cNvPr>
          <p:cNvSpPr>
            <a:spLocks noGrp="1"/>
          </p:cNvSpPr>
          <p:nvPr>
            <p:ph type="title"/>
          </p:nvPr>
        </p:nvSpPr>
        <p:spPr>
          <a:xfrm>
            <a:off x="0" y="762000"/>
            <a:ext cx="6705600" cy="685800"/>
          </a:xfrm>
          <a:solidFill>
            <a:schemeClr val="accent4">
              <a:lumMod val="20000"/>
              <a:lumOff val="80000"/>
              <a:alpha val="75000"/>
            </a:schemeClr>
          </a:solidFill>
        </p:spPr>
        <p:txBody>
          <a:bodyPr>
            <a:noAutofit/>
          </a:bodyPr>
          <a:lstStyle/>
          <a:p>
            <a:r>
              <a:rPr lang="en-US" b="1" dirty="0">
                <a:solidFill>
                  <a:srgbClr val="002060"/>
                </a:solidFill>
              </a:rPr>
              <a:t>Sample Research Questions</a:t>
            </a:r>
          </a:p>
        </p:txBody>
      </p:sp>
      <p:sp>
        <p:nvSpPr>
          <p:cNvPr id="3" name="Content Placeholder 2">
            <a:extLst>
              <a:ext uri="{FF2B5EF4-FFF2-40B4-BE49-F238E27FC236}">
                <a16:creationId xmlns:a16="http://schemas.microsoft.com/office/drawing/2014/main" id="{C78C7127-0293-47DD-B7DC-EE18AF335C94}"/>
              </a:ext>
            </a:extLst>
          </p:cNvPr>
          <p:cNvSpPr>
            <a:spLocks noGrp="1"/>
          </p:cNvSpPr>
          <p:nvPr>
            <p:ph idx="1"/>
          </p:nvPr>
        </p:nvSpPr>
        <p:spPr>
          <a:xfrm>
            <a:off x="0" y="1633086"/>
            <a:ext cx="8229600" cy="3657600"/>
          </a:xfrm>
          <a:solidFill>
            <a:schemeClr val="accent4">
              <a:lumMod val="20000"/>
              <a:lumOff val="80000"/>
              <a:alpha val="75000"/>
            </a:schemeClr>
          </a:solidFill>
        </p:spPr>
        <p:txBody>
          <a:bodyPr>
            <a:normAutofit/>
          </a:bodyPr>
          <a:lstStyle/>
          <a:p>
            <a:r>
              <a:rPr lang="en-US" b="1" dirty="0">
                <a:solidFill>
                  <a:srgbClr val="002060"/>
                </a:solidFill>
              </a:rPr>
              <a:t>In what ways has the support by library administrators and staff of the institution’s mission and specific goals affected student learning and success outcomes?</a:t>
            </a:r>
          </a:p>
          <a:p>
            <a:r>
              <a:rPr lang="en-US" b="1" dirty="0">
                <a:solidFill>
                  <a:srgbClr val="002060"/>
                </a:solidFill>
              </a:rPr>
              <a:t>How do libraries fit into the broader array of institutional resources and programs (e.g., writing centers, tutoring)?</a:t>
            </a:r>
          </a:p>
          <a:p>
            <a:endParaRPr lang="en-US" b="1" dirty="0"/>
          </a:p>
        </p:txBody>
      </p:sp>
    </p:spTree>
    <p:extLst>
      <p:ext uri="{BB962C8B-B14F-4D97-AF65-F5344CB8AC3E}">
        <p14:creationId xmlns:p14="http://schemas.microsoft.com/office/powerpoint/2010/main" val="20318420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C41D0F-5C68-49B9-8451-2C2AD71DEE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943600"/>
          </a:xfrm>
          <a:prstGeom prst="rect">
            <a:avLst/>
          </a:prstGeom>
        </p:spPr>
      </p:pic>
      <p:sp>
        <p:nvSpPr>
          <p:cNvPr id="2" name="Title 1">
            <a:extLst>
              <a:ext uri="{FF2B5EF4-FFF2-40B4-BE49-F238E27FC236}">
                <a16:creationId xmlns:a16="http://schemas.microsoft.com/office/drawing/2014/main" id="{4C08B652-7E08-4AA5-9AE2-5C8A0BBD2603}"/>
              </a:ext>
            </a:extLst>
          </p:cNvPr>
          <p:cNvSpPr>
            <a:spLocks noGrp="1"/>
          </p:cNvSpPr>
          <p:nvPr>
            <p:ph type="title"/>
          </p:nvPr>
        </p:nvSpPr>
        <p:spPr>
          <a:xfrm>
            <a:off x="4928286" y="1219200"/>
            <a:ext cx="4191000" cy="685801"/>
          </a:xfrm>
          <a:solidFill>
            <a:srgbClr val="404A97">
              <a:alpha val="65000"/>
            </a:srgbClr>
          </a:solidFill>
        </p:spPr>
        <p:txBody>
          <a:bodyPr>
            <a:noAutofit/>
          </a:bodyPr>
          <a:lstStyle/>
          <a:p>
            <a:r>
              <a:rPr lang="en-US" b="1" dirty="0"/>
              <a:t>Exemplary Study</a:t>
            </a:r>
            <a:endParaRPr lang="en-US" dirty="0"/>
          </a:p>
        </p:txBody>
      </p:sp>
      <p:sp>
        <p:nvSpPr>
          <p:cNvPr id="3" name="Content Placeholder 2">
            <a:extLst>
              <a:ext uri="{FF2B5EF4-FFF2-40B4-BE49-F238E27FC236}">
                <a16:creationId xmlns:a16="http://schemas.microsoft.com/office/drawing/2014/main" id="{ABABC88D-404A-4B8F-9424-C49EE3E270A6}"/>
              </a:ext>
            </a:extLst>
          </p:cNvPr>
          <p:cNvSpPr>
            <a:spLocks noGrp="1"/>
          </p:cNvSpPr>
          <p:nvPr>
            <p:ph idx="1"/>
          </p:nvPr>
        </p:nvSpPr>
        <p:spPr>
          <a:xfrm>
            <a:off x="2590800" y="2149472"/>
            <a:ext cx="6553200" cy="2574928"/>
          </a:xfrm>
          <a:solidFill>
            <a:srgbClr val="404A97">
              <a:alpha val="65000"/>
            </a:srgbClr>
          </a:solidFill>
        </p:spPr>
        <p:txBody>
          <a:bodyPr>
            <a:noAutofit/>
          </a:bodyPr>
          <a:lstStyle/>
          <a:p>
            <a:pPr marL="0" indent="0">
              <a:buNone/>
            </a:pPr>
            <a:r>
              <a:rPr lang="en-US" b="1" dirty="0"/>
              <a:t>Lombard, Emmett. “The Role of the Academic Library in College Choice.” </a:t>
            </a:r>
            <a:r>
              <a:rPr lang="en-US" b="1" i="1" dirty="0"/>
              <a:t>Journal of Academic Librarianship</a:t>
            </a:r>
            <a:r>
              <a:rPr lang="en-US" b="1" dirty="0"/>
              <a:t> 38, no. 4 (2012): 237–41. doi:10.1016/j.acalib.2012.04.001.</a:t>
            </a:r>
          </a:p>
        </p:txBody>
      </p:sp>
    </p:spTree>
    <p:extLst>
      <p:ext uri="{BB962C8B-B14F-4D97-AF65-F5344CB8AC3E}">
        <p14:creationId xmlns:p14="http://schemas.microsoft.com/office/powerpoint/2010/main" val="808210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404A97"/>
        </a:solidFill>
        <a:effectLst/>
      </p:bgPr>
    </p:bg>
    <p:spTree>
      <p:nvGrpSpPr>
        <p:cNvPr id="1" name=""/>
        <p:cNvGrpSpPr/>
        <p:nvPr/>
      </p:nvGrpSpPr>
      <p:grpSpPr>
        <a:xfrm>
          <a:off x="0" y="0"/>
          <a:ext cx="0" cy="0"/>
          <a:chOff x="0" y="0"/>
          <a:chExt cx="0" cy="0"/>
        </a:xfrm>
      </p:grpSpPr>
      <p:sp>
        <p:nvSpPr>
          <p:cNvPr id="4" name="Title 4"/>
          <p:cNvSpPr txBox="1">
            <a:spLocks/>
          </p:cNvSpPr>
          <p:nvPr/>
        </p:nvSpPr>
        <p:spPr>
          <a:xfrm>
            <a:off x="0" y="838200"/>
            <a:ext cx="5638800" cy="838200"/>
          </a:xfrm>
          <a:prstGeom prst="rect">
            <a:avLst/>
          </a:prstGeom>
          <a:solidFill>
            <a:schemeClr val="tx1">
              <a:alpha val="25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02419" indent="-302419" algn="l"/>
            <a:r>
              <a:rPr lang="en-US" sz="4800" b="1" dirty="0">
                <a:solidFill>
                  <a:schemeClr val="bg1"/>
                </a:solidFill>
                <a:cs typeface="Arial" panose="020B0604020202020204" pitchFamily="34" charset="0"/>
              </a:rPr>
              <a:t>Teaching &amp; Learning</a:t>
            </a:r>
          </a:p>
        </p:txBody>
      </p:sp>
      <p:sp>
        <p:nvSpPr>
          <p:cNvPr id="5" name="Content Placeholder 5"/>
          <p:cNvSpPr txBox="1">
            <a:spLocks/>
          </p:cNvSpPr>
          <p:nvPr/>
        </p:nvSpPr>
        <p:spPr>
          <a:xfrm>
            <a:off x="0" y="1957258"/>
            <a:ext cx="6629402" cy="3224342"/>
          </a:xfrm>
          <a:prstGeom prst="rect">
            <a:avLst/>
          </a:prstGeom>
          <a:solidFill>
            <a:schemeClr val="tx1">
              <a:alpha val="25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00050" lvl="1" indent="-385763">
              <a:buFont typeface="Arial" panose="020B0604020202020204" pitchFamily="34" charset="0"/>
              <a:buChar char="•"/>
            </a:pPr>
            <a:r>
              <a:rPr lang="en-US" sz="3200" b="1" dirty="0">
                <a:solidFill>
                  <a:schemeClr val="bg1"/>
                </a:solidFill>
                <a:cs typeface="Arial" panose="020B0604020202020204" pitchFamily="34" charset="0"/>
              </a:rPr>
              <a:t>Engage with faculty &amp; students for librarian inclusion in developing academic &amp; everyday life support services for students </a:t>
            </a:r>
          </a:p>
          <a:p>
            <a:pPr marL="400050" lvl="1" indent="-385763">
              <a:buFont typeface="Arial" panose="020B0604020202020204" pitchFamily="34" charset="0"/>
              <a:buChar char="•"/>
            </a:pPr>
            <a:r>
              <a:rPr lang="en-US" sz="3200" b="1" dirty="0">
                <a:solidFill>
                  <a:schemeClr val="bg1"/>
                </a:solidFill>
                <a:cs typeface="Arial" panose="020B0604020202020204" pitchFamily="34" charset="0"/>
              </a:rPr>
              <a:t>Develop educated &amp; informed citizens</a:t>
            </a:r>
          </a:p>
        </p:txBody>
      </p:sp>
    </p:spTree>
    <p:extLst>
      <p:ext uri="{BB962C8B-B14F-4D97-AF65-F5344CB8AC3E}">
        <p14:creationId xmlns:p14="http://schemas.microsoft.com/office/powerpoint/2010/main" val="423938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2579" y="0"/>
            <a:ext cx="9876579" cy="5935824"/>
          </a:xfrm>
          <a:prstGeom prst="rect">
            <a:avLst/>
          </a:prstGeom>
        </p:spPr>
      </p:pic>
    </p:spTree>
    <p:extLst>
      <p:ext uri="{BB962C8B-B14F-4D97-AF65-F5344CB8AC3E}">
        <p14:creationId xmlns:p14="http://schemas.microsoft.com/office/powerpoint/2010/main" val="675529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4732DB-9A2E-452E-87E3-D6B9E46F4520}"/>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 uri="{28A0092B-C50C-407E-A947-70E740481C1C}">
                <a14:useLocalDpi xmlns:a14="http://schemas.microsoft.com/office/drawing/2010/main"/>
              </a:ext>
            </a:extLst>
          </a:blip>
          <a:srcRect/>
          <a:stretch/>
        </p:blipFill>
        <p:spPr>
          <a:xfrm>
            <a:off x="0" y="0"/>
            <a:ext cx="9144000" cy="5943600"/>
          </a:xfrm>
          <a:prstGeom prst="rect">
            <a:avLst/>
          </a:prstGeom>
        </p:spPr>
      </p:pic>
      <p:sp>
        <p:nvSpPr>
          <p:cNvPr id="2" name="Title 1">
            <a:extLst>
              <a:ext uri="{FF2B5EF4-FFF2-40B4-BE49-F238E27FC236}">
                <a16:creationId xmlns:a16="http://schemas.microsoft.com/office/drawing/2014/main" id="{079B3146-39F1-421E-9895-ED60F6EB6187}"/>
              </a:ext>
            </a:extLst>
          </p:cNvPr>
          <p:cNvSpPr>
            <a:spLocks noGrp="1"/>
          </p:cNvSpPr>
          <p:nvPr>
            <p:ph type="title"/>
          </p:nvPr>
        </p:nvSpPr>
        <p:spPr>
          <a:xfrm>
            <a:off x="0" y="685800"/>
            <a:ext cx="6629400" cy="731838"/>
          </a:xfrm>
          <a:solidFill>
            <a:schemeClr val="accent4">
              <a:lumMod val="20000"/>
              <a:lumOff val="80000"/>
              <a:alpha val="75000"/>
            </a:schemeClr>
          </a:solidFill>
        </p:spPr>
        <p:txBody>
          <a:bodyPr>
            <a:noAutofit/>
          </a:bodyPr>
          <a:lstStyle/>
          <a:p>
            <a:pPr algn="l"/>
            <a:r>
              <a:rPr lang="en-US" b="1" dirty="0">
                <a:solidFill>
                  <a:srgbClr val="002060"/>
                </a:solidFill>
              </a:rPr>
              <a:t>Sample Research Questions</a:t>
            </a:r>
          </a:p>
        </p:txBody>
      </p:sp>
      <p:sp>
        <p:nvSpPr>
          <p:cNvPr id="3" name="Content Placeholder 2">
            <a:extLst>
              <a:ext uri="{FF2B5EF4-FFF2-40B4-BE49-F238E27FC236}">
                <a16:creationId xmlns:a16="http://schemas.microsoft.com/office/drawing/2014/main" id="{69CECCDA-14B5-4806-A26A-2A476C2880F8}"/>
              </a:ext>
            </a:extLst>
          </p:cNvPr>
          <p:cNvSpPr>
            <a:spLocks noGrp="1"/>
          </p:cNvSpPr>
          <p:nvPr>
            <p:ph idx="1"/>
          </p:nvPr>
        </p:nvSpPr>
        <p:spPr>
          <a:xfrm>
            <a:off x="0" y="1676400"/>
            <a:ext cx="8229600" cy="3200400"/>
          </a:xfrm>
          <a:solidFill>
            <a:schemeClr val="accent4">
              <a:lumMod val="20000"/>
              <a:lumOff val="80000"/>
              <a:alpha val="75000"/>
            </a:schemeClr>
          </a:solidFill>
        </p:spPr>
        <p:txBody>
          <a:bodyPr>
            <a:normAutofit/>
          </a:bodyPr>
          <a:lstStyle/>
          <a:p>
            <a:r>
              <a:rPr lang="en-US" b="1" dirty="0">
                <a:solidFill>
                  <a:srgbClr val="002060"/>
                </a:solidFill>
              </a:rPr>
              <a:t>What is the role of library administrators and staff in evaluating teaching and student learning outcomes?</a:t>
            </a:r>
          </a:p>
          <a:p>
            <a:r>
              <a:rPr lang="en-US" b="1" dirty="0">
                <a:solidFill>
                  <a:srgbClr val="002060"/>
                </a:solidFill>
              </a:rPr>
              <a:t>What are the most common difficulties faced by library administrators and staff in measuring teaching and learning outcomes?</a:t>
            </a:r>
          </a:p>
        </p:txBody>
      </p:sp>
    </p:spTree>
    <p:extLst>
      <p:ext uri="{BB962C8B-B14F-4D97-AF65-F5344CB8AC3E}">
        <p14:creationId xmlns:p14="http://schemas.microsoft.com/office/powerpoint/2010/main" val="973062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D88F0A-D1DE-4E90-B58D-767F3ACD66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943600"/>
          </a:xfrm>
          <a:prstGeom prst="rect">
            <a:avLst/>
          </a:prstGeom>
        </p:spPr>
      </p:pic>
      <p:sp>
        <p:nvSpPr>
          <p:cNvPr id="2" name="Title 1">
            <a:extLst>
              <a:ext uri="{FF2B5EF4-FFF2-40B4-BE49-F238E27FC236}">
                <a16:creationId xmlns:a16="http://schemas.microsoft.com/office/drawing/2014/main" id="{1F8E35B7-00A7-4A91-BE91-3B4541BE297C}"/>
              </a:ext>
            </a:extLst>
          </p:cNvPr>
          <p:cNvSpPr>
            <a:spLocks noGrp="1"/>
          </p:cNvSpPr>
          <p:nvPr>
            <p:ph type="title"/>
          </p:nvPr>
        </p:nvSpPr>
        <p:spPr>
          <a:xfrm>
            <a:off x="5029200" y="1219200"/>
            <a:ext cx="4114800" cy="685801"/>
          </a:xfrm>
          <a:solidFill>
            <a:srgbClr val="404A97">
              <a:alpha val="65000"/>
            </a:srgbClr>
          </a:solidFill>
        </p:spPr>
        <p:txBody>
          <a:bodyPr>
            <a:noAutofit/>
          </a:bodyPr>
          <a:lstStyle/>
          <a:p>
            <a:pPr algn="l"/>
            <a:r>
              <a:rPr lang="en-US" b="1" dirty="0"/>
              <a:t>Exemplary Study</a:t>
            </a:r>
            <a:endParaRPr lang="en-US" dirty="0"/>
          </a:p>
        </p:txBody>
      </p:sp>
      <p:sp>
        <p:nvSpPr>
          <p:cNvPr id="3" name="Content Placeholder 2">
            <a:extLst>
              <a:ext uri="{FF2B5EF4-FFF2-40B4-BE49-F238E27FC236}">
                <a16:creationId xmlns:a16="http://schemas.microsoft.com/office/drawing/2014/main" id="{D77D351E-27F0-4CF2-B106-2F3BE1E04478}"/>
              </a:ext>
            </a:extLst>
          </p:cNvPr>
          <p:cNvSpPr>
            <a:spLocks noGrp="1"/>
          </p:cNvSpPr>
          <p:nvPr>
            <p:ph idx="1"/>
          </p:nvPr>
        </p:nvSpPr>
        <p:spPr>
          <a:xfrm>
            <a:off x="1750541" y="2124333"/>
            <a:ext cx="7405816" cy="2609334"/>
          </a:xfrm>
          <a:solidFill>
            <a:srgbClr val="404A97">
              <a:alpha val="65000"/>
            </a:srgbClr>
          </a:solidFill>
        </p:spPr>
        <p:txBody>
          <a:bodyPr/>
          <a:lstStyle/>
          <a:p>
            <a:pPr marL="0" indent="0">
              <a:buNone/>
            </a:pPr>
            <a:r>
              <a:rPr lang="en-US" b="1" dirty="0"/>
              <a:t>Brown-</a:t>
            </a:r>
            <a:r>
              <a:rPr lang="en-US" b="1" dirty="0" err="1"/>
              <a:t>Sica</a:t>
            </a:r>
            <a:r>
              <a:rPr lang="en-US" b="1" dirty="0"/>
              <a:t>, Margaret. “Using Academic Courses to Generate Data for Use in Evidence Based Library Planning.” </a:t>
            </a:r>
            <a:r>
              <a:rPr lang="en-US" b="1" i="1" dirty="0"/>
              <a:t>Journal of Academic Librarianship</a:t>
            </a:r>
            <a:r>
              <a:rPr lang="en-US" b="1" dirty="0"/>
              <a:t> 39, no. 3 (2013): 275–87. doi:10.1016/j.acalib.2013.01.001.</a:t>
            </a:r>
          </a:p>
        </p:txBody>
      </p:sp>
    </p:spTree>
    <p:extLst>
      <p:ext uri="{BB962C8B-B14F-4D97-AF65-F5344CB8AC3E}">
        <p14:creationId xmlns:p14="http://schemas.microsoft.com/office/powerpoint/2010/main" val="756180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404A97"/>
        </a:solidFill>
        <a:effectLst/>
      </p:bgPr>
    </p:bg>
    <p:spTree>
      <p:nvGrpSpPr>
        <p:cNvPr id="1" name=""/>
        <p:cNvGrpSpPr/>
        <p:nvPr/>
      </p:nvGrpSpPr>
      <p:grpSpPr>
        <a:xfrm>
          <a:off x="0" y="0"/>
          <a:ext cx="0" cy="0"/>
          <a:chOff x="0" y="0"/>
          <a:chExt cx="0" cy="0"/>
        </a:xfrm>
      </p:grpSpPr>
      <p:sp>
        <p:nvSpPr>
          <p:cNvPr id="4" name="Title 4"/>
          <p:cNvSpPr txBox="1">
            <a:spLocks/>
          </p:cNvSpPr>
          <p:nvPr/>
        </p:nvSpPr>
        <p:spPr>
          <a:xfrm>
            <a:off x="0" y="457200"/>
            <a:ext cx="4419600" cy="762000"/>
          </a:xfrm>
          <a:prstGeom prst="rect">
            <a:avLst/>
          </a:prstGeom>
          <a:solidFill>
            <a:schemeClr val="tx1">
              <a:alpha val="25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02419" indent="-302419" algn="l"/>
            <a:r>
              <a:rPr lang="en-US" sz="4800" b="1" dirty="0">
                <a:solidFill>
                  <a:schemeClr val="bg1"/>
                </a:solidFill>
                <a:cs typeface="Arial" panose="020B0604020202020204" pitchFamily="34" charset="0"/>
              </a:rPr>
              <a:t>Student Success</a:t>
            </a:r>
          </a:p>
        </p:txBody>
      </p:sp>
      <p:sp>
        <p:nvSpPr>
          <p:cNvPr id="5" name="Content Placeholder 5"/>
          <p:cNvSpPr txBox="1">
            <a:spLocks/>
          </p:cNvSpPr>
          <p:nvPr/>
        </p:nvSpPr>
        <p:spPr>
          <a:xfrm>
            <a:off x="0" y="1371600"/>
            <a:ext cx="7924800" cy="4419600"/>
          </a:xfrm>
          <a:prstGeom prst="rect">
            <a:avLst/>
          </a:prstGeom>
          <a:solidFill>
            <a:schemeClr val="tx1">
              <a:alpha val="25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2800" b="1" dirty="0">
                <a:solidFill>
                  <a:schemeClr val="bg1"/>
                </a:solidFill>
                <a:cs typeface="Arial" panose="020B0604020202020204" pitchFamily="34" charset="0"/>
              </a:rPr>
              <a:t>Identify quantifiable student attainment indicators</a:t>
            </a:r>
          </a:p>
          <a:p>
            <a:pPr marL="685800" lvl="1" indent="-342900">
              <a:buFont typeface="Arial" panose="020B0604020202020204" pitchFamily="34" charset="0"/>
              <a:buChar char="•"/>
            </a:pPr>
            <a:r>
              <a:rPr lang="en-US" b="1" dirty="0">
                <a:solidFill>
                  <a:schemeClr val="bg1"/>
                </a:solidFill>
                <a:cs typeface="Arial" panose="020B0604020202020204" pitchFamily="34" charset="0"/>
              </a:rPr>
              <a:t>Enrollment in postsecondary education</a:t>
            </a:r>
          </a:p>
          <a:p>
            <a:pPr marL="685800" lvl="1" indent="-342900">
              <a:buFont typeface="Arial" panose="020B0604020202020204" pitchFamily="34" charset="0"/>
              <a:buChar char="•"/>
            </a:pPr>
            <a:r>
              <a:rPr lang="en-US" b="1" dirty="0">
                <a:solidFill>
                  <a:schemeClr val="bg1"/>
                </a:solidFill>
                <a:cs typeface="Arial" panose="020B0604020202020204" pitchFamily="34" charset="0"/>
              </a:rPr>
              <a:t>Grades</a:t>
            </a:r>
          </a:p>
          <a:p>
            <a:pPr marL="685800" lvl="1" indent="-342900">
              <a:buFont typeface="Arial" panose="020B0604020202020204" pitchFamily="34" charset="0"/>
              <a:buChar char="•"/>
            </a:pPr>
            <a:r>
              <a:rPr lang="en-US" b="1" dirty="0">
                <a:solidFill>
                  <a:schemeClr val="bg1"/>
                </a:solidFill>
                <a:cs typeface="Arial" panose="020B0604020202020204" pitchFamily="34" charset="0"/>
              </a:rPr>
              <a:t>Persistence to the sophomore year</a:t>
            </a:r>
          </a:p>
          <a:p>
            <a:pPr marL="685800" lvl="1" indent="-342900">
              <a:buFont typeface="Arial" panose="020B0604020202020204" pitchFamily="34" charset="0"/>
              <a:buChar char="•"/>
            </a:pPr>
            <a:r>
              <a:rPr lang="en-US" b="1" dirty="0">
                <a:solidFill>
                  <a:schemeClr val="bg1"/>
                </a:solidFill>
                <a:cs typeface="Arial" panose="020B0604020202020204" pitchFamily="34" charset="0"/>
              </a:rPr>
              <a:t>Length of time to degree &amp; graduation</a:t>
            </a:r>
          </a:p>
          <a:p>
            <a:pPr>
              <a:buFont typeface="Arial" panose="020B0604020202020204" pitchFamily="34" charset="0"/>
              <a:buChar char="•"/>
            </a:pPr>
            <a:r>
              <a:rPr lang="en-US" sz="2800" b="1" dirty="0">
                <a:solidFill>
                  <a:schemeClr val="bg1"/>
                </a:solidFill>
                <a:cs typeface="Arial" panose="020B0604020202020204" pitchFamily="34" charset="0"/>
              </a:rPr>
              <a:t>Work with academic services &amp; faculty</a:t>
            </a:r>
          </a:p>
          <a:p>
            <a:pPr marL="685800" lvl="1" indent="-342900">
              <a:buFont typeface="Arial" panose="020B0604020202020204" pitchFamily="34" charset="0"/>
              <a:buChar char="•"/>
            </a:pPr>
            <a:r>
              <a:rPr lang="en-US" b="1" dirty="0">
                <a:solidFill>
                  <a:schemeClr val="bg1"/>
                </a:solidFill>
                <a:cs typeface="Arial" panose="020B0604020202020204" pitchFamily="34" charset="0"/>
              </a:rPr>
              <a:t>Develop data collection &amp; reporting methods that retain student privacy &amp; confidentiality</a:t>
            </a:r>
          </a:p>
        </p:txBody>
      </p:sp>
    </p:spTree>
    <p:extLst>
      <p:ext uri="{BB962C8B-B14F-4D97-AF65-F5344CB8AC3E}">
        <p14:creationId xmlns:p14="http://schemas.microsoft.com/office/powerpoint/2010/main" val="14564957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09C2B6-4DE9-40F7-98A5-A57409C85B5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78" y="-16476"/>
            <a:ext cx="9150178" cy="6019800"/>
          </a:xfrm>
          <a:prstGeom prst="rect">
            <a:avLst/>
          </a:prstGeom>
        </p:spPr>
      </p:pic>
      <p:sp>
        <p:nvSpPr>
          <p:cNvPr id="2" name="Title 1">
            <a:extLst>
              <a:ext uri="{FF2B5EF4-FFF2-40B4-BE49-F238E27FC236}">
                <a16:creationId xmlns:a16="http://schemas.microsoft.com/office/drawing/2014/main" id="{322154CD-C3C0-4F63-A07B-B765E0DE4CBF}"/>
              </a:ext>
            </a:extLst>
          </p:cNvPr>
          <p:cNvSpPr>
            <a:spLocks noGrp="1"/>
          </p:cNvSpPr>
          <p:nvPr>
            <p:ph type="title"/>
          </p:nvPr>
        </p:nvSpPr>
        <p:spPr>
          <a:xfrm>
            <a:off x="0" y="960438"/>
            <a:ext cx="6629400" cy="792162"/>
          </a:xfrm>
          <a:solidFill>
            <a:schemeClr val="accent4">
              <a:lumMod val="20000"/>
              <a:lumOff val="80000"/>
              <a:alpha val="75000"/>
            </a:schemeClr>
          </a:solidFill>
        </p:spPr>
        <p:txBody>
          <a:bodyPr>
            <a:noAutofit/>
          </a:bodyPr>
          <a:lstStyle/>
          <a:p>
            <a:pPr algn="l"/>
            <a:r>
              <a:rPr lang="en-US" b="1" dirty="0">
                <a:solidFill>
                  <a:srgbClr val="002060"/>
                </a:solidFill>
              </a:rPr>
              <a:t>Sample Research Questions</a:t>
            </a:r>
          </a:p>
        </p:txBody>
      </p:sp>
      <p:sp>
        <p:nvSpPr>
          <p:cNvPr id="3" name="Content Placeholder 2">
            <a:extLst>
              <a:ext uri="{FF2B5EF4-FFF2-40B4-BE49-F238E27FC236}">
                <a16:creationId xmlns:a16="http://schemas.microsoft.com/office/drawing/2014/main" id="{DE35C7EA-1BF7-411C-94F5-6235C3B918EB}"/>
              </a:ext>
            </a:extLst>
          </p:cNvPr>
          <p:cNvSpPr>
            <a:spLocks noGrp="1"/>
          </p:cNvSpPr>
          <p:nvPr>
            <p:ph idx="1"/>
          </p:nvPr>
        </p:nvSpPr>
        <p:spPr>
          <a:xfrm>
            <a:off x="-6178" y="1905000"/>
            <a:ext cx="8229600" cy="2773362"/>
          </a:xfrm>
          <a:solidFill>
            <a:schemeClr val="accent4">
              <a:lumMod val="20000"/>
              <a:lumOff val="80000"/>
              <a:alpha val="75000"/>
            </a:schemeClr>
          </a:solidFill>
        </p:spPr>
        <p:txBody>
          <a:bodyPr>
            <a:noAutofit/>
          </a:bodyPr>
          <a:lstStyle/>
          <a:p>
            <a:r>
              <a:rPr lang="en-US" b="1" dirty="0">
                <a:solidFill>
                  <a:srgbClr val="002060"/>
                </a:solidFill>
              </a:rPr>
              <a:t>How do library resources and programs (e.g., courses, events, etc.) impact indicators of student success?</a:t>
            </a:r>
          </a:p>
          <a:p>
            <a:r>
              <a:rPr lang="en-US" b="1" dirty="0">
                <a:solidFill>
                  <a:srgbClr val="002060"/>
                </a:solidFill>
              </a:rPr>
              <a:t>Does access to library collections impact student retention? If so, how?</a:t>
            </a:r>
          </a:p>
        </p:txBody>
      </p:sp>
    </p:spTree>
    <p:extLst>
      <p:ext uri="{BB962C8B-B14F-4D97-AF65-F5344CB8AC3E}">
        <p14:creationId xmlns:p14="http://schemas.microsoft.com/office/powerpoint/2010/main" val="5689721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E57D04-9398-48EC-A1A5-CFCE28458C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018835"/>
          </a:xfrm>
          <a:prstGeom prst="rect">
            <a:avLst/>
          </a:prstGeom>
        </p:spPr>
      </p:pic>
      <p:sp>
        <p:nvSpPr>
          <p:cNvPr id="2" name="Title 1">
            <a:extLst>
              <a:ext uri="{FF2B5EF4-FFF2-40B4-BE49-F238E27FC236}">
                <a16:creationId xmlns:a16="http://schemas.microsoft.com/office/drawing/2014/main" id="{C37D0B9F-6E63-48B4-9D2F-CAC79547B647}"/>
              </a:ext>
            </a:extLst>
          </p:cNvPr>
          <p:cNvSpPr>
            <a:spLocks noGrp="1"/>
          </p:cNvSpPr>
          <p:nvPr>
            <p:ph type="title"/>
          </p:nvPr>
        </p:nvSpPr>
        <p:spPr>
          <a:xfrm>
            <a:off x="5029200" y="511346"/>
            <a:ext cx="4114800" cy="655638"/>
          </a:xfrm>
          <a:solidFill>
            <a:srgbClr val="404A97">
              <a:alpha val="70000"/>
            </a:srgbClr>
          </a:solidFill>
        </p:spPr>
        <p:txBody>
          <a:bodyPr>
            <a:noAutofit/>
          </a:bodyPr>
          <a:lstStyle/>
          <a:p>
            <a:r>
              <a:rPr lang="en-US" b="1" dirty="0"/>
              <a:t>Exemplary Study</a:t>
            </a:r>
            <a:endParaRPr lang="en-US" dirty="0"/>
          </a:p>
        </p:txBody>
      </p:sp>
      <p:sp>
        <p:nvSpPr>
          <p:cNvPr id="3" name="Content Placeholder 2">
            <a:extLst>
              <a:ext uri="{FF2B5EF4-FFF2-40B4-BE49-F238E27FC236}">
                <a16:creationId xmlns:a16="http://schemas.microsoft.com/office/drawing/2014/main" id="{25D8582A-5E89-4A08-99E9-6846C2B3314A}"/>
              </a:ext>
            </a:extLst>
          </p:cNvPr>
          <p:cNvSpPr>
            <a:spLocks noGrp="1"/>
          </p:cNvSpPr>
          <p:nvPr>
            <p:ph idx="1"/>
          </p:nvPr>
        </p:nvSpPr>
        <p:spPr>
          <a:xfrm>
            <a:off x="3047999" y="1447316"/>
            <a:ext cx="6122773" cy="4039083"/>
          </a:xfrm>
          <a:solidFill>
            <a:srgbClr val="404A97">
              <a:alpha val="70000"/>
            </a:srgbClr>
          </a:solidFill>
        </p:spPr>
        <p:txBody>
          <a:bodyPr>
            <a:noAutofit/>
          </a:bodyPr>
          <a:lstStyle/>
          <a:p>
            <a:pPr marL="0" indent="0">
              <a:buNone/>
            </a:pPr>
            <a:r>
              <a:rPr lang="en-US" b="1" dirty="0"/>
              <a:t>Soria, Krista M., Jan </a:t>
            </a:r>
            <a:r>
              <a:rPr lang="en-US" b="1" dirty="0" err="1"/>
              <a:t>Fransen</a:t>
            </a:r>
            <a:r>
              <a:rPr lang="en-US" b="1" dirty="0"/>
              <a:t>, and Shane </a:t>
            </a:r>
            <a:r>
              <a:rPr lang="en-US" b="1" dirty="0" err="1"/>
              <a:t>Nackerud</a:t>
            </a:r>
            <a:r>
              <a:rPr lang="en-US" b="1" dirty="0"/>
              <a:t>. “Library Use and Undergraduate Student Outcomes: New Evidence for Students’ Retention and Academic Success.” </a:t>
            </a:r>
            <a:r>
              <a:rPr lang="en-US" b="1" i="1" dirty="0"/>
              <a:t>portal: Libraries and the Academy</a:t>
            </a:r>
            <a:r>
              <a:rPr lang="en-US" b="1" dirty="0"/>
              <a:t> 13, no. 2 (2013): 147–64. doi:10.1353/pla.2013.0010.</a:t>
            </a:r>
          </a:p>
        </p:txBody>
      </p:sp>
    </p:spTree>
    <p:extLst>
      <p:ext uri="{BB962C8B-B14F-4D97-AF65-F5344CB8AC3E}">
        <p14:creationId xmlns:p14="http://schemas.microsoft.com/office/powerpoint/2010/main" val="2139082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404A97"/>
        </a:solidFill>
        <a:effectLst/>
      </p:bgPr>
    </p:bg>
    <p:spTree>
      <p:nvGrpSpPr>
        <p:cNvPr id="1" name=""/>
        <p:cNvGrpSpPr/>
        <p:nvPr/>
      </p:nvGrpSpPr>
      <p:grpSpPr>
        <a:xfrm>
          <a:off x="0" y="0"/>
          <a:ext cx="0" cy="0"/>
          <a:chOff x="0" y="0"/>
          <a:chExt cx="0" cy="0"/>
        </a:xfrm>
      </p:grpSpPr>
      <p:sp>
        <p:nvSpPr>
          <p:cNvPr id="4" name="Title 4"/>
          <p:cNvSpPr txBox="1">
            <a:spLocks/>
          </p:cNvSpPr>
          <p:nvPr/>
        </p:nvSpPr>
        <p:spPr>
          <a:xfrm>
            <a:off x="0" y="685800"/>
            <a:ext cx="2971799" cy="597694"/>
          </a:xfrm>
          <a:prstGeom prst="rect">
            <a:avLst/>
          </a:prstGeom>
          <a:solidFill>
            <a:schemeClr val="tx1">
              <a:alpha val="25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chemeClr val="bg1"/>
                </a:solidFill>
                <a:latin typeface="+mn-lt"/>
                <a:cs typeface="Arial" panose="020B0604020202020204" pitchFamily="34" charset="0"/>
              </a:rPr>
              <a:t>Priority Area 6</a:t>
            </a:r>
          </a:p>
        </p:txBody>
      </p:sp>
      <p:sp>
        <p:nvSpPr>
          <p:cNvPr id="5" name="Content Placeholder 5"/>
          <p:cNvSpPr txBox="1">
            <a:spLocks/>
          </p:cNvSpPr>
          <p:nvPr/>
        </p:nvSpPr>
        <p:spPr>
          <a:xfrm>
            <a:off x="1" y="1523999"/>
            <a:ext cx="7258049" cy="3986341"/>
          </a:xfrm>
          <a:prstGeom prst="rect">
            <a:avLst/>
          </a:prstGeom>
          <a:solidFill>
            <a:schemeClr val="tx1">
              <a:alpha val="25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02419" indent="-302419">
              <a:buNone/>
            </a:pPr>
            <a:r>
              <a:rPr lang="en-US" sz="2800" b="1" dirty="0">
                <a:solidFill>
                  <a:schemeClr val="bg1"/>
                </a:solidFill>
                <a:cs typeface="Arial" panose="020B0604020202020204" pitchFamily="34" charset="0"/>
              </a:rPr>
              <a:t>Learning analytics</a:t>
            </a:r>
          </a:p>
          <a:p>
            <a:r>
              <a:rPr lang="en-US" sz="2800" b="1" dirty="0">
                <a:solidFill>
                  <a:schemeClr val="bg1"/>
                </a:solidFill>
                <a:cs typeface="Arial" panose="020B0604020202020204" pitchFamily="34" charset="0"/>
              </a:rPr>
              <a:t>Measure, collect, analyze &amp; report “data about learners and their contexts, for purposes of understanding and optimizing learning and the environments in which it occurs.” </a:t>
            </a:r>
          </a:p>
          <a:p>
            <a:r>
              <a:rPr lang="en-US" sz="2800" b="1" dirty="0">
                <a:solidFill>
                  <a:schemeClr val="bg1"/>
                </a:solidFill>
                <a:cs typeface="Arial" panose="020B0604020202020204" pitchFamily="34" charset="0"/>
              </a:rPr>
              <a:t>Include library data with institutionally collected data to predict student success</a:t>
            </a:r>
          </a:p>
        </p:txBody>
      </p:sp>
      <p:sp>
        <p:nvSpPr>
          <p:cNvPr id="6" name="TextBox 5"/>
          <p:cNvSpPr txBox="1"/>
          <p:nvPr/>
        </p:nvSpPr>
        <p:spPr>
          <a:xfrm>
            <a:off x="5257800" y="5180112"/>
            <a:ext cx="2159000" cy="307777"/>
          </a:xfrm>
          <a:prstGeom prst="rect">
            <a:avLst/>
          </a:prstGeom>
          <a:solidFill>
            <a:schemeClr val="tx1">
              <a:alpha val="0"/>
            </a:schemeClr>
          </a:solid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a:t>
            </a:r>
            <a:r>
              <a:rPr lang="en-US" sz="1400" b="1" dirty="0" err="1">
                <a:solidFill>
                  <a:schemeClr val="bg1"/>
                </a:solidFill>
                <a:latin typeface="Arial" panose="020B0604020202020204" pitchFamily="34" charset="0"/>
                <a:cs typeface="Arial" panose="020B0604020202020204" pitchFamily="34" charset="0"/>
              </a:rPr>
              <a:t>Jantti</a:t>
            </a:r>
            <a:r>
              <a:rPr lang="en-US" sz="1400" b="1" dirty="0">
                <a:solidFill>
                  <a:schemeClr val="bg1"/>
                </a:solidFill>
                <a:latin typeface="Arial" panose="020B0604020202020204" pitchFamily="34" charset="0"/>
                <a:cs typeface="Arial" panose="020B0604020202020204" pitchFamily="34" charset="0"/>
              </a:rPr>
              <a:t> &amp; Heath, 2016)</a:t>
            </a:r>
          </a:p>
        </p:txBody>
      </p:sp>
    </p:spTree>
    <p:extLst>
      <p:ext uri="{BB962C8B-B14F-4D97-AF65-F5344CB8AC3E}">
        <p14:creationId xmlns:p14="http://schemas.microsoft.com/office/powerpoint/2010/main" val="16555239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EEABB9-EAD2-4985-A7AB-0B7276277E9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
            <a:ext cx="9182071" cy="5943600"/>
          </a:xfrm>
          <a:prstGeom prst="rect">
            <a:avLst/>
          </a:prstGeom>
        </p:spPr>
      </p:pic>
      <p:sp>
        <p:nvSpPr>
          <p:cNvPr id="2" name="Title 1">
            <a:extLst>
              <a:ext uri="{FF2B5EF4-FFF2-40B4-BE49-F238E27FC236}">
                <a16:creationId xmlns:a16="http://schemas.microsoft.com/office/drawing/2014/main" id="{AADB5CAF-4DC8-43C5-B6D0-E08416438006}"/>
              </a:ext>
            </a:extLst>
          </p:cNvPr>
          <p:cNvSpPr>
            <a:spLocks noGrp="1"/>
          </p:cNvSpPr>
          <p:nvPr>
            <p:ph type="title"/>
          </p:nvPr>
        </p:nvSpPr>
        <p:spPr>
          <a:xfrm>
            <a:off x="-4121" y="571498"/>
            <a:ext cx="6705600" cy="685801"/>
          </a:xfrm>
          <a:solidFill>
            <a:schemeClr val="accent4">
              <a:lumMod val="20000"/>
              <a:lumOff val="80000"/>
              <a:alpha val="65000"/>
            </a:schemeClr>
          </a:solidFill>
        </p:spPr>
        <p:txBody>
          <a:bodyPr>
            <a:noAutofit/>
          </a:bodyPr>
          <a:lstStyle/>
          <a:p>
            <a:r>
              <a:rPr lang="en-US" b="1" dirty="0">
                <a:solidFill>
                  <a:srgbClr val="002060"/>
                </a:solidFill>
              </a:rPr>
              <a:t>Sample Research Questions</a:t>
            </a:r>
          </a:p>
        </p:txBody>
      </p:sp>
      <p:sp>
        <p:nvSpPr>
          <p:cNvPr id="3" name="Content Placeholder 2">
            <a:extLst>
              <a:ext uri="{FF2B5EF4-FFF2-40B4-BE49-F238E27FC236}">
                <a16:creationId xmlns:a16="http://schemas.microsoft.com/office/drawing/2014/main" id="{33DA55AC-485A-4A32-BEBC-E3E10D50E3E5}"/>
              </a:ext>
            </a:extLst>
          </p:cNvPr>
          <p:cNvSpPr>
            <a:spLocks noGrp="1"/>
          </p:cNvSpPr>
          <p:nvPr>
            <p:ph idx="1"/>
          </p:nvPr>
        </p:nvSpPr>
        <p:spPr>
          <a:xfrm>
            <a:off x="-4121" y="1449605"/>
            <a:ext cx="8915400" cy="3886200"/>
          </a:xfrm>
          <a:solidFill>
            <a:schemeClr val="accent4">
              <a:lumMod val="20000"/>
              <a:lumOff val="80000"/>
              <a:alpha val="65000"/>
            </a:schemeClr>
          </a:solidFill>
        </p:spPr>
        <p:txBody>
          <a:bodyPr>
            <a:noAutofit/>
          </a:bodyPr>
          <a:lstStyle/>
          <a:p>
            <a:r>
              <a:rPr lang="en-US" sz="3050" b="1" dirty="0">
                <a:solidFill>
                  <a:srgbClr val="002060"/>
                </a:solidFill>
              </a:rPr>
              <a:t>How can library administrators and staff connect their data with student outcomes? To do this effectively, will library administrators and staff need to begin collecting different or additional data?</a:t>
            </a:r>
          </a:p>
          <a:p>
            <a:r>
              <a:rPr lang="en-US" sz="3050" b="1" dirty="0">
                <a:solidFill>
                  <a:srgbClr val="002060"/>
                </a:solidFill>
              </a:rPr>
              <a:t>How are other stakeholders in higher education using analytics to affect the areas of teaching and learning and student success, and how can library administrators and staff contribute to these efforts?</a:t>
            </a:r>
          </a:p>
        </p:txBody>
      </p:sp>
    </p:spTree>
    <p:extLst>
      <p:ext uri="{BB962C8B-B14F-4D97-AF65-F5344CB8AC3E}">
        <p14:creationId xmlns:p14="http://schemas.microsoft.com/office/powerpoint/2010/main" val="10048847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1785C6-BF43-4870-9EFD-9B5D291316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357"/>
            <a:ext cx="9144000" cy="5919920"/>
          </a:xfrm>
          <a:prstGeom prst="rect">
            <a:avLst/>
          </a:prstGeom>
        </p:spPr>
      </p:pic>
      <p:sp>
        <p:nvSpPr>
          <p:cNvPr id="2" name="Title 1">
            <a:extLst>
              <a:ext uri="{FF2B5EF4-FFF2-40B4-BE49-F238E27FC236}">
                <a16:creationId xmlns:a16="http://schemas.microsoft.com/office/drawing/2014/main" id="{FF47D99F-0968-41D3-9496-BC58E9D93210}"/>
              </a:ext>
            </a:extLst>
          </p:cNvPr>
          <p:cNvSpPr>
            <a:spLocks noGrp="1"/>
          </p:cNvSpPr>
          <p:nvPr>
            <p:ph type="title"/>
          </p:nvPr>
        </p:nvSpPr>
        <p:spPr>
          <a:xfrm>
            <a:off x="5029200" y="1066800"/>
            <a:ext cx="4114800" cy="762000"/>
          </a:xfrm>
          <a:solidFill>
            <a:srgbClr val="404A97">
              <a:alpha val="65000"/>
            </a:srgbClr>
          </a:solidFill>
        </p:spPr>
        <p:txBody>
          <a:bodyPr>
            <a:noAutofit/>
          </a:bodyPr>
          <a:lstStyle/>
          <a:p>
            <a:pPr algn="l"/>
            <a:r>
              <a:rPr lang="en-US" b="1" dirty="0"/>
              <a:t>Exemplary Study</a:t>
            </a:r>
          </a:p>
        </p:txBody>
      </p:sp>
      <p:sp>
        <p:nvSpPr>
          <p:cNvPr id="3" name="Content Placeholder 2">
            <a:extLst>
              <a:ext uri="{FF2B5EF4-FFF2-40B4-BE49-F238E27FC236}">
                <a16:creationId xmlns:a16="http://schemas.microsoft.com/office/drawing/2014/main" id="{28077CBB-EFD3-40FE-92FA-727DB85A9329}"/>
              </a:ext>
            </a:extLst>
          </p:cNvPr>
          <p:cNvSpPr>
            <a:spLocks noGrp="1"/>
          </p:cNvSpPr>
          <p:nvPr>
            <p:ph idx="1"/>
          </p:nvPr>
        </p:nvSpPr>
        <p:spPr>
          <a:xfrm>
            <a:off x="2057400" y="2095500"/>
            <a:ext cx="7086600" cy="2667000"/>
          </a:xfrm>
          <a:solidFill>
            <a:srgbClr val="404A97">
              <a:alpha val="65000"/>
            </a:srgbClr>
          </a:solidFill>
        </p:spPr>
        <p:txBody>
          <a:bodyPr>
            <a:noAutofit/>
          </a:bodyPr>
          <a:lstStyle/>
          <a:p>
            <a:pPr marL="0" indent="0">
              <a:buNone/>
            </a:pPr>
            <a:r>
              <a:rPr lang="en-US" b="1" dirty="0" err="1"/>
              <a:t>Jantti</a:t>
            </a:r>
            <a:r>
              <a:rPr lang="en-US" b="1" dirty="0"/>
              <a:t>, Margie, and Jennifer Heath, “What Role for Libraries in Learning Analytics?” </a:t>
            </a:r>
            <a:r>
              <a:rPr lang="en-US" b="1" i="1" dirty="0"/>
              <a:t>Performance Measurement and Metrics</a:t>
            </a:r>
            <a:r>
              <a:rPr lang="en-US" b="1" dirty="0"/>
              <a:t> 17, no. 2 (2016): 203–10, doi:10.1108/PMM-04-2016-0020.</a:t>
            </a:r>
          </a:p>
          <a:p>
            <a:endParaRPr lang="en-US" b="1" dirty="0"/>
          </a:p>
        </p:txBody>
      </p:sp>
    </p:spTree>
    <p:extLst>
      <p:ext uri="{BB962C8B-B14F-4D97-AF65-F5344CB8AC3E}">
        <p14:creationId xmlns:p14="http://schemas.microsoft.com/office/powerpoint/2010/main" val="858665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404A9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52B7D-482E-401F-BDC6-2C99317E6EDF}"/>
              </a:ext>
            </a:extLst>
          </p:cNvPr>
          <p:cNvSpPr>
            <a:spLocks noGrp="1"/>
          </p:cNvSpPr>
          <p:nvPr>
            <p:ph type="title"/>
          </p:nvPr>
        </p:nvSpPr>
        <p:spPr>
          <a:xfrm>
            <a:off x="304800" y="2286000"/>
            <a:ext cx="8229600" cy="2209800"/>
          </a:xfrm>
        </p:spPr>
        <p:txBody>
          <a:bodyPr>
            <a:normAutofit/>
          </a:bodyPr>
          <a:lstStyle/>
          <a:p>
            <a:r>
              <a:rPr lang="en-US" sz="4800" b="1" dirty="0"/>
              <a:t>What research project do you have in mind?</a:t>
            </a:r>
          </a:p>
        </p:txBody>
      </p:sp>
    </p:spTree>
    <p:extLst>
      <p:ext uri="{BB962C8B-B14F-4D97-AF65-F5344CB8AC3E}">
        <p14:creationId xmlns:p14="http://schemas.microsoft.com/office/powerpoint/2010/main" val="3009827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EA0DF0-46F9-471E-BBD4-3C7F5FC4EE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9144000" cy="5943599"/>
          </a:xfrm>
          <a:prstGeom prst="rect">
            <a:avLst/>
          </a:prstGeom>
        </p:spPr>
      </p:pic>
      <p:sp>
        <p:nvSpPr>
          <p:cNvPr id="4" name="Content Placeholder 2"/>
          <p:cNvSpPr txBox="1">
            <a:spLocks/>
          </p:cNvSpPr>
          <p:nvPr/>
        </p:nvSpPr>
        <p:spPr>
          <a:xfrm>
            <a:off x="952500" y="685800"/>
            <a:ext cx="7239000" cy="4876800"/>
          </a:xfrm>
          <a:prstGeom prst="rect">
            <a:avLst/>
          </a:prstGeom>
          <a:solidFill>
            <a:srgbClr val="000000">
              <a:alpha val="60000"/>
            </a:srgb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b="1" dirty="0">
                <a:solidFill>
                  <a:schemeClr val="bg1"/>
                </a:solidFill>
                <a:cs typeface="Arial" panose="020B0604020202020204" pitchFamily="34" charset="0"/>
              </a:rPr>
              <a:t>I thank the following people for their contributions to this project:</a:t>
            </a:r>
          </a:p>
          <a:p>
            <a:pPr marL="0" indent="0" algn="ctr">
              <a:buNone/>
            </a:pPr>
            <a:r>
              <a:rPr lang="en-US" sz="2400" b="1" dirty="0">
                <a:solidFill>
                  <a:schemeClr val="bg1"/>
                </a:solidFill>
                <a:cs typeface="Arial" panose="020B0604020202020204" pitchFamily="34" charset="0"/>
              </a:rPr>
              <a:t>Vanessa Kitzie, Rutgers University</a:t>
            </a:r>
          </a:p>
          <a:p>
            <a:pPr marL="0" indent="0" algn="ctr">
              <a:buNone/>
            </a:pPr>
            <a:r>
              <a:rPr lang="en-US" sz="2400" b="1" dirty="0">
                <a:solidFill>
                  <a:schemeClr val="bg1"/>
                </a:solidFill>
                <a:cs typeface="Arial" panose="020B0604020202020204" pitchFamily="34" charset="0"/>
              </a:rPr>
              <a:t>Stephanie Mikitish, Rutgers University</a:t>
            </a:r>
          </a:p>
          <a:p>
            <a:pPr marL="0" indent="0" algn="ctr">
              <a:buNone/>
            </a:pPr>
            <a:r>
              <a:rPr lang="en-US" sz="2400" b="1" dirty="0">
                <a:solidFill>
                  <a:schemeClr val="bg1"/>
                </a:solidFill>
                <a:cs typeface="Arial" panose="020B0604020202020204" pitchFamily="34" charset="0"/>
              </a:rPr>
              <a:t>William Harvey, OCLC</a:t>
            </a:r>
          </a:p>
          <a:p>
            <a:pPr marL="0" indent="0" algn="ctr">
              <a:buNone/>
            </a:pPr>
            <a:r>
              <a:rPr lang="en-US" sz="2400" b="1" dirty="0">
                <a:solidFill>
                  <a:schemeClr val="bg1"/>
                </a:solidFill>
                <a:cs typeface="Arial" panose="020B0604020202020204" pitchFamily="34" charset="0"/>
              </a:rPr>
              <a:t>Erin M. Hood, OCLC </a:t>
            </a:r>
          </a:p>
          <a:p>
            <a:pPr marL="0" indent="0" algn="ctr">
              <a:buNone/>
            </a:pPr>
            <a:r>
              <a:rPr lang="en-US" sz="2400" b="1" dirty="0">
                <a:solidFill>
                  <a:schemeClr val="bg1"/>
                </a:solidFill>
                <a:cs typeface="Arial" panose="020B0604020202020204" pitchFamily="34" charset="0"/>
              </a:rPr>
              <a:t>Brittany Brannon, OCLC </a:t>
            </a:r>
          </a:p>
          <a:p>
            <a:pPr marL="0" indent="0" algn="ctr">
              <a:buNone/>
            </a:pPr>
            <a:r>
              <a:rPr lang="en-US" sz="2400" b="1" dirty="0">
                <a:solidFill>
                  <a:schemeClr val="bg1"/>
                </a:solidFill>
                <a:cs typeface="Arial" panose="020B0604020202020204" pitchFamily="34" charset="0"/>
              </a:rPr>
              <a:t>Marie L. Radford, Rutgers University </a:t>
            </a:r>
          </a:p>
          <a:p>
            <a:pPr marL="0" indent="0" algn="ctr">
              <a:buNone/>
            </a:pPr>
            <a:r>
              <a:rPr lang="en-US" sz="2400" b="1" dirty="0">
                <a:solidFill>
                  <a:schemeClr val="bg1"/>
                </a:solidFill>
                <a:cs typeface="Arial" panose="020B0604020202020204" pitchFamily="34" charset="0"/>
              </a:rPr>
              <a:t>ACRL Board</a:t>
            </a:r>
          </a:p>
          <a:p>
            <a:pPr marL="0" indent="0" algn="ctr">
              <a:buNone/>
            </a:pPr>
            <a:r>
              <a:rPr lang="en-US" sz="2400" b="1" dirty="0">
                <a:solidFill>
                  <a:schemeClr val="bg1"/>
                </a:solidFill>
                <a:cs typeface="Arial" panose="020B0604020202020204" pitchFamily="34" charset="0"/>
              </a:rPr>
              <a:t>ACRL VAL Committee</a:t>
            </a:r>
          </a:p>
          <a:p>
            <a:pPr marL="0" indent="0" algn="ctr">
              <a:buNone/>
            </a:pPr>
            <a:r>
              <a:rPr lang="en-US" sz="2400" b="1" dirty="0">
                <a:solidFill>
                  <a:schemeClr val="bg1"/>
                </a:solidFill>
                <a:cs typeface="Arial" panose="020B0604020202020204" pitchFamily="34" charset="0"/>
              </a:rPr>
              <a:t>Advisory Group Members</a:t>
            </a:r>
          </a:p>
        </p:txBody>
      </p:sp>
    </p:spTree>
    <p:extLst>
      <p:ext uri="{BB962C8B-B14F-4D97-AF65-F5344CB8AC3E}">
        <p14:creationId xmlns:p14="http://schemas.microsoft.com/office/powerpoint/2010/main" val="1510680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98009D-9E70-459D-971A-6BB77A5159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23987">
            <a:off x="1152194" y="1085985"/>
            <a:ext cx="3644418" cy="4685680"/>
          </a:xfrm>
          <a:prstGeom prst="rect">
            <a:avLst/>
          </a:prstGeom>
        </p:spPr>
      </p:pic>
      <p:sp>
        <p:nvSpPr>
          <p:cNvPr id="3" name="TextBox 2"/>
          <p:cNvSpPr txBox="1"/>
          <p:nvPr/>
        </p:nvSpPr>
        <p:spPr>
          <a:xfrm>
            <a:off x="5102541" y="1344930"/>
            <a:ext cx="3721419" cy="1304203"/>
          </a:xfrm>
          <a:prstGeom prst="rect">
            <a:avLst/>
          </a:prstGeom>
          <a:noFill/>
        </p:spPr>
        <p:txBody>
          <a:bodyPr wrap="square" rtlCol="0">
            <a:spAutoFit/>
          </a:bodyPr>
          <a:lstStyle/>
          <a:p>
            <a:pPr algn="r"/>
            <a:r>
              <a:rPr lang="en-US" sz="2625" b="1" dirty="0">
                <a:latin typeface="+mj-lt"/>
                <a:ea typeface="Century Gothic" charset="0"/>
                <a:cs typeface="Century Gothic" charset="0"/>
              </a:rPr>
              <a:t>The Value of Academic Libraries by Megan </a:t>
            </a:r>
            <a:r>
              <a:rPr lang="en-US" sz="2625" b="1" dirty="0" err="1">
                <a:latin typeface="+mj-lt"/>
                <a:ea typeface="Century Gothic" charset="0"/>
                <a:cs typeface="Century Gothic" charset="0"/>
              </a:rPr>
              <a:t>Oakleaf</a:t>
            </a:r>
            <a:endParaRPr lang="en-US" sz="2625" b="1" dirty="0">
              <a:latin typeface="+mj-lt"/>
              <a:ea typeface="Century Gothic" charset="0"/>
              <a:cs typeface="Century Gothic" charset="0"/>
            </a:endParaRPr>
          </a:p>
        </p:txBody>
      </p:sp>
      <p:sp>
        <p:nvSpPr>
          <p:cNvPr id="4" name="TextBox 3"/>
          <p:cNvSpPr txBox="1"/>
          <p:nvPr/>
        </p:nvSpPr>
        <p:spPr>
          <a:xfrm>
            <a:off x="6676497" y="2626050"/>
            <a:ext cx="2188420" cy="415498"/>
          </a:xfrm>
          <a:prstGeom prst="rect">
            <a:avLst/>
          </a:prstGeom>
          <a:noFill/>
        </p:spPr>
        <p:txBody>
          <a:bodyPr wrap="none" rtlCol="0">
            <a:spAutoFit/>
          </a:bodyPr>
          <a:lstStyle/>
          <a:p>
            <a:r>
              <a:rPr lang="en-US" sz="2100" dirty="0">
                <a:ea typeface="Cardo" charset="0"/>
                <a:cs typeface="Cardo" charset="0"/>
              </a:rPr>
              <a:t>published in 2010</a:t>
            </a:r>
          </a:p>
        </p:txBody>
      </p:sp>
      <p:sp>
        <p:nvSpPr>
          <p:cNvPr id="6" name="TextBox 5"/>
          <p:cNvSpPr txBox="1"/>
          <p:nvPr/>
        </p:nvSpPr>
        <p:spPr>
          <a:xfrm>
            <a:off x="5909460" y="5139690"/>
            <a:ext cx="2787430" cy="496290"/>
          </a:xfrm>
          <a:prstGeom prst="rect">
            <a:avLst/>
          </a:prstGeom>
          <a:noFill/>
        </p:spPr>
        <p:txBody>
          <a:bodyPr wrap="none" rtlCol="0">
            <a:spAutoFit/>
          </a:bodyPr>
          <a:lstStyle/>
          <a:p>
            <a:r>
              <a:rPr lang="en-US" sz="2625" dirty="0">
                <a:ea typeface="Cardo" charset="0"/>
                <a:cs typeface="Cardo" charset="0"/>
              </a:rPr>
              <a:t>PDF: </a:t>
            </a:r>
            <a:r>
              <a:rPr lang="en-US" sz="2625" dirty="0" err="1">
                <a:ea typeface="Cardo" charset="0"/>
                <a:cs typeface="Cardo" charset="0"/>
              </a:rPr>
              <a:t>acrl.org</a:t>
            </a:r>
            <a:r>
              <a:rPr lang="en-US" sz="2625" dirty="0">
                <a:ea typeface="Cardo" charset="0"/>
                <a:cs typeface="Cardo" charset="0"/>
              </a:rPr>
              <a:t>/value</a:t>
            </a:r>
          </a:p>
        </p:txBody>
      </p:sp>
    </p:spTree>
    <p:extLst>
      <p:ext uri="{BB962C8B-B14F-4D97-AF65-F5344CB8AC3E}">
        <p14:creationId xmlns:p14="http://schemas.microsoft.com/office/powerpoint/2010/main" val="676259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404A97"/>
            </a:gs>
            <a:gs pos="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FE0B46-DF0D-4E8C-845D-2E852638EE29}"/>
              </a:ext>
            </a:extLst>
          </p:cNvPr>
          <p:cNvSpPr txBox="1"/>
          <p:nvPr/>
        </p:nvSpPr>
        <p:spPr>
          <a:xfrm>
            <a:off x="304800" y="874930"/>
            <a:ext cx="8229600" cy="4230470"/>
          </a:xfrm>
          <a:prstGeom prst="rect">
            <a:avLst/>
          </a:prstGeom>
          <a:noFill/>
        </p:spPr>
        <p:txBody>
          <a:bodyPr wrap="square" rtlCol="0">
            <a:noAutofit/>
          </a:bodyPr>
          <a:lstStyle/>
          <a:p>
            <a:pPr>
              <a:spcAft>
                <a:spcPts val="1200"/>
              </a:spcAft>
            </a:pPr>
            <a:r>
              <a:rPr lang="en-US" b="1" dirty="0">
                <a:solidFill>
                  <a:srgbClr val="002060"/>
                </a:solidFill>
              </a:rPr>
              <a:t>Association of College and Research Libraries. </a:t>
            </a:r>
            <a:r>
              <a:rPr lang="en-US" b="1" i="1" dirty="0">
                <a:solidFill>
                  <a:srgbClr val="002060"/>
                </a:solidFill>
              </a:rPr>
              <a:t>Academic Library Impact: Improving Practice and Essential Areas to Research</a:t>
            </a:r>
            <a:r>
              <a:rPr lang="en-US" b="1" dirty="0">
                <a:solidFill>
                  <a:srgbClr val="002060"/>
                </a:solidFill>
              </a:rPr>
              <a:t>. Prepared by Lynn Silipigni Connaway, William Harvey, Vanessa Kitzie, and Stephanie Mikitish of OCLC Research. Chicago: Association of College and Research Libraries, 2017. http://www.ala.org/acrl/sites/</a:t>
            </a:r>
            <a:br>
              <a:rPr lang="en-US" b="1" dirty="0">
                <a:solidFill>
                  <a:srgbClr val="002060"/>
                </a:solidFill>
              </a:rPr>
            </a:br>
            <a:r>
              <a:rPr lang="en-US" b="1" dirty="0" err="1">
                <a:solidFill>
                  <a:srgbClr val="002060"/>
                </a:solidFill>
              </a:rPr>
              <a:t>ala.org.acrl</a:t>
            </a:r>
            <a:r>
              <a:rPr lang="en-US" b="1" dirty="0">
                <a:solidFill>
                  <a:srgbClr val="002060"/>
                </a:solidFill>
              </a:rPr>
              <a:t>/files/content/publications/whitepapers/academiclib.pdf.</a:t>
            </a:r>
          </a:p>
          <a:p>
            <a:pPr>
              <a:spcAft>
                <a:spcPts val="1200"/>
              </a:spcAft>
            </a:pPr>
            <a:r>
              <a:rPr lang="en-US" b="1" dirty="0">
                <a:solidFill>
                  <a:srgbClr val="002060"/>
                </a:solidFill>
              </a:rPr>
              <a:t>Brown-</a:t>
            </a:r>
            <a:r>
              <a:rPr lang="en-US" b="1" dirty="0" err="1">
                <a:solidFill>
                  <a:srgbClr val="002060"/>
                </a:solidFill>
              </a:rPr>
              <a:t>Sica</a:t>
            </a:r>
            <a:r>
              <a:rPr lang="en-US" b="1" dirty="0">
                <a:solidFill>
                  <a:srgbClr val="002060"/>
                </a:solidFill>
              </a:rPr>
              <a:t>, Margaret. “Using Academic Courses to Generate Data for Use in Evidence Based Library Planning.” Journal of Academic Librarianship 39, no. 3 (2013): 275–87. doi:10.1016/j.acalib.2013.01.001.</a:t>
            </a:r>
          </a:p>
          <a:p>
            <a:pPr>
              <a:spcAft>
                <a:spcPts val="1200"/>
              </a:spcAft>
            </a:pPr>
            <a:r>
              <a:rPr lang="en-US" b="1" dirty="0" err="1">
                <a:solidFill>
                  <a:srgbClr val="002060"/>
                </a:solidFill>
              </a:rPr>
              <a:t>Fister</a:t>
            </a:r>
            <a:r>
              <a:rPr lang="en-US" b="1" dirty="0">
                <a:solidFill>
                  <a:srgbClr val="002060"/>
                </a:solidFill>
              </a:rPr>
              <a:t>, Barbara. “Critical Assets: Academic Libraries, A View from the Administration Building.” Library Journal 135, no. 8 (2010): 24–27.</a:t>
            </a:r>
          </a:p>
          <a:p>
            <a:pPr>
              <a:spcAft>
                <a:spcPts val="1200"/>
              </a:spcAft>
            </a:pPr>
            <a:r>
              <a:rPr lang="en-US" b="1" dirty="0">
                <a:solidFill>
                  <a:srgbClr val="002060"/>
                </a:solidFill>
              </a:rPr>
              <a:t>Hess, Amanda Nichols. “Equipping Academic Librarians to Integrate the Framework into Instructional Practices: A Theoretical Application.” Journal of Academic Librarianship 41, no. 6 (2015): 771–76. doi:10.1016/j.acalib.2015.08.017.</a:t>
            </a:r>
          </a:p>
          <a:p>
            <a:pPr>
              <a:spcAft>
                <a:spcPts val="1200"/>
              </a:spcAft>
            </a:pPr>
            <a:endParaRPr lang="en-US" sz="1600" b="1" dirty="0">
              <a:solidFill>
                <a:srgbClr val="002060"/>
              </a:solidFill>
            </a:endParaRPr>
          </a:p>
        </p:txBody>
      </p:sp>
      <p:sp>
        <p:nvSpPr>
          <p:cNvPr id="4" name="TextBox 3">
            <a:extLst>
              <a:ext uri="{FF2B5EF4-FFF2-40B4-BE49-F238E27FC236}">
                <a16:creationId xmlns:a16="http://schemas.microsoft.com/office/drawing/2014/main" id="{986B4A24-4053-4988-BB3D-115B7531BA57}"/>
              </a:ext>
            </a:extLst>
          </p:cNvPr>
          <p:cNvSpPr txBox="1"/>
          <p:nvPr/>
        </p:nvSpPr>
        <p:spPr>
          <a:xfrm>
            <a:off x="304800" y="228599"/>
            <a:ext cx="4876800" cy="646331"/>
          </a:xfrm>
          <a:prstGeom prst="rect">
            <a:avLst/>
          </a:prstGeom>
          <a:noFill/>
        </p:spPr>
        <p:txBody>
          <a:bodyPr wrap="square" rtlCol="0">
            <a:spAutoFit/>
          </a:bodyPr>
          <a:lstStyle/>
          <a:p>
            <a:r>
              <a:rPr lang="en-US" sz="3600" b="1" dirty="0">
                <a:solidFill>
                  <a:srgbClr val="002060"/>
                </a:solidFill>
              </a:rPr>
              <a:t>References</a:t>
            </a:r>
          </a:p>
        </p:txBody>
      </p:sp>
    </p:spTree>
    <p:extLst>
      <p:ext uri="{BB962C8B-B14F-4D97-AF65-F5344CB8AC3E}">
        <p14:creationId xmlns:p14="http://schemas.microsoft.com/office/powerpoint/2010/main" val="15215674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404A97"/>
            </a:gs>
            <a:gs pos="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45A615-E1CE-44AE-A932-285BA5B85C4E}"/>
              </a:ext>
            </a:extLst>
          </p:cNvPr>
          <p:cNvSpPr txBox="1"/>
          <p:nvPr/>
        </p:nvSpPr>
        <p:spPr>
          <a:xfrm>
            <a:off x="329878" y="228600"/>
            <a:ext cx="4876800" cy="646331"/>
          </a:xfrm>
          <a:prstGeom prst="rect">
            <a:avLst/>
          </a:prstGeom>
          <a:noFill/>
        </p:spPr>
        <p:txBody>
          <a:bodyPr wrap="square" rtlCol="0">
            <a:spAutoFit/>
          </a:bodyPr>
          <a:lstStyle/>
          <a:p>
            <a:r>
              <a:rPr lang="en-US" sz="3600" b="1" dirty="0">
                <a:solidFill>
                  <a:srgbClr val="002060"/>
                </a:solidFill>
              </a:rPr>
              <a:t>References</a:t>
            </a:r>
          </a:p>
        </p:txBody>
      </p:sp>
      <p:sp>
        <p:nvSpPr>
          <p:cNvPr id="3" name="TextBox 2">
            <a:extLst>
              <a:ext uri="{FF2B5EF4-FFF2-40B4-BE49-F238E27FC236}">
                <a16:creationId xmlns:a16="http://schemas.microsoft.com/office/drawing/2014/main" id="{C4FE0B46-DF0D-4E8C-845D-2E852638EE29}"/>
              </a:ext>
            </a:extLst>
          </p:cNvPr>
          <p:cNvSpPr txBox="1"/>
          <p:nvPr/>
        </p:nvSpPr>
        <p:spPr>
          <a:xfrm>
            <a:off x="347599" y="874932"/>
            <a:ext cx="8229600" cy="4222254"/>
          </a:xfrm>
          <a:prstGeom prst="rect">
            <a:avLst/>
          </a:prstGeom>
          <a:noFill/>
        </p:spPr>
        <p:txBody>
          <a:bodyPr wrap="square" rtlCol="0">
            <a:noAutofit/>
          </a:bodyPr>
          <a:lstStyle/>
          <a:p>
            <a:pPr>
              <a:spcAft>
                <a:spcPts val="1200"/>
              </a:spcAft>
            </a:pPr>
            <a:r>
              <a:rPr lang="en-US" b="1" dirty="0" err="1">
                <a:solidFill>
                  <a:srgbClr val="002060"/>
                </a:solidFill>
              </a:rPr>
              <a:t>Jantti</a:t>
            </a:r>
            <a:r>
              <a:rPr lang="en-US" b="1" dirty="0">
                <a:solidFill>
                  <a:srgbClr val="002060"/>
                </a:solidFill>
              </a:rPr>
              <a:t>, M. and Heath, J. (2016). What role for libraries in learning analytics? Performance Measurement and Metrics 17(2), 203-210.</a:t>
            </a:r>
          </a:p>
          <a:p>
            <a:pPr>
              <a:spcAft>
                <a:spcPts val="1200"/>
              </a:spcAft>
            </a:pPr>
            <a:r>
              <a:rPr lang="en-US" b="1" dirty="0">
                <a:solidFill>
                  <a:srgbClr val="002060"/>
                </a:solidFill>
              </a:rPr>
              <a:t>Lombard, E. (2012). The role of the academic library in college choice. Journal of Academic Librarianship 38(4), 237–41.</a:t>
            </a:r>
          </a:p>
          <a:p>
            <a:pPr>
              <a:spcAft>
                <a:spcPts val="1200"/>
              </a:spcAft>
            </a:pPr>
            <a:r>
              <a:rPr lang="en-US" b="1" dirty="0">
                <a:solidFill>
                  <a:srgbClr val="002060"/>
                </a:solidFill>
              </a:rPr>
              <a:t>Mikitish, Stephanie, Vanessa Kitzie, and Lynn Silipigni Connaway. (forthcoming). “Assessing for Alignment: How to Win Collaborators and Influence Stakeholders.” In Shaping the Campus Conversation on Student Learning and Experience: Activating the Results of Assessment in Action, edited by Kara </a:t>
            </a:r>
            <a:r>
              <a:rPr lang="en-US" b="1" dirty="0" err="1">
                <a:solidFill>
                  <a:srgbClr val="002060"/>
                </a:solidFill>
              </a:rPr>
              <a:t>Malenfant</a:t>
            </a:r>
            <a:r>
              <a:rPr lang="en-US" b="1" dirty="0">
                <a:solidFill>
                  <a:srgbClr val="002060"/>
                </a:solidFill>
              </a:rPr>
              <a:t>, Karen Brown, Deb Gilchrist, Lisa Hinchliffe, Chase </a:t>
            </a:r>
            <a:r>
              <a:rPr lang="en-US" b="1" dirty="0" err="1">
                <a:solidFill>
                  <a:srgbClr val="002060"/>
                </a:solidFill>
              </a:rPr>
              <a:t>Ollis</a:t>
            </a:r>
            <a:r>
              <a:rPr lang="en-US" b="1" dirty="0">
                <a:solidFill>
                  <a:srgbClr val="002060"/>
                </a:solidFill>
              </a:rPr>
              <a:t>, and Allison Payne.</a:t>
            </a:r>
          </a:p>
          <a:p>
            <a:pPr>
              <a:spcAft>
                <a:spcPts val="1200"/>
              </a:spcAft>
            </a:pPr>
            <a:r>
              <a:rPr lang="en-US" b="1" dirty="0">
                <a:solidFill>
                  <a:srgbClr val="002060"/>
                </a:solidFill>
              </a:rPr>
              <a:t>Wolfe, Kate S. “Emerging Information Literacy and Research-Method Competencies in Urban Community College Psychology Students.” The Community College Enterprise 21, no. 2 (2015): 93–99.</a:t>
            </a:r>
          </a:p>
        </p:txBody>
      </p:sp>
    </p:spTree>
    <p:extLst>
      <p:ext uri="{BB962C8B-B14F-4D97-AF65-F5344CB8AC3E}">
        <p14:creationId xmlns:p14="http://schemas.microsoft.com/office/powerpoint/2010/main" val="4273826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404A97"/>
            </a:gs>
            <a:gs pos="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45A615-E1CE-44AE-A932-285BA5B85C4E}"/>
              </a:ext>
            </a:extLst>
          </p:cNvPr>
          <p:cNvSpPr txBox="1"/>
          <p:nvPr/>
        </p:nvSpPr>
        <p:spPr>
          <a:xfrm>
            <a:off x="253678" y="76200"/>
            <a:ext cx="4876800" cy="523220"/>
          </a:xfrm>
          <a:prstGeom prst="rect">
            <a:avLst/>
          </a:prstGeom>
          <a:noFill/>
        </p:spPr>
        <p:txBody>
          <a:bodyPr wrap="square" rtlCol="0">
            <a:spAutoFit/>
          </a:bodyPr>
          <a:lstStyle/>
          <a:p>
            <a:r>
              <a:rPr lang="en-US" sz="2800" b="1" dirty="0">
                <a:solidFill>
                  <a:srgbClr val="002060"/>
                </a:solidFill>
              </a:rPr>
              <a:t>Image Attributions</a:t>
            </a:r>
          </a:p>
        </p:txBody>
      </p:sp>
      <p:sp>
        <p:nvSpPr>
          <p:cNvPr id="3" name="TextBox 2">
            <a:extLst>
              <a:ext uri="{FF2B5EF4-FFF2-40B4-BE49-F238E27FC236}">
                <a16:creationId xmlns:a16="http://schemas.microsoft.com/office/drawing/2014/main" id="{C4FE0B46-DF0D-4E8C-845D-2E852638EE29}"/>
              </a:ext>
            </a:extLst>
          </p:cNvPr>
          <p:cNvSpPr txBox="1"/>
          <p:nvPr/>
        </p:nvSpPr>
        <p:spPr>
          <a:xfrm>
            <a:off x="253678" y="603417"/>
            <a:ext cx="8585522" cy="5986254"/>
          </a:xfrm>
          <a:prstGeom prst="rect">
            <a:avLst/>
          </a:prstGeom>
          <a:noFill/>
        </p:spPr>
        <p:txBody>
          <a:bodyPr wrap="square" rtlCol="0">
            <a:spAutoFit/>
          </a:bodyPr>
          <a:lstStyle/>
          <a:p>
            <a:pPr>
              <a:spcAft>
                <a:spcPts val="1200"/>
              </a:spcAft>
            </a:pPr>
            <a:r>
              <a:rPr lang="en-US" sz="1300" dirty="0">
                <a:solidFill>
                  <a:srgbClr val="002060"/>
                </a:solidFill>
              </a:rPr>
              <a:t>Slide 3: “</a:t>
            </a:r>
            <a:r>
              <a:rPr lang="en-US" sz="1300" dirty="0" err="1">
                <a:solidFill>
                  <a:srgbClr val="002060"/>
                </a:solidFill>
              </a:rPr>
              <a:t>library@orchard</a:t>
            </a:r>
            <a:r>
              <a:rPr lang="en-US" sz="1300" dirty="0">
                <a:solidFill>
                  <a:srgbClr val="002060"/>
                </a:solidFill>
              </a:rPr>
              <a:t> DSC_3630” (https://www.flickr.com/photos/benhosg/32627578042), by Benjamin Ho, used under CC BY-NC-ND 2.0</a:t>
            </a:r>
          </a:p>
          <a:p>
            <a:pPr>
              <a:spcAft>
                <a:spcPts val="1200"/>
              </a:spcAft>
            </a:pPr>
            <a:r>
              <a:rPr lang="en-US" sz="1300" dirty="0">
                <a:solidFill>
                  <a:srgbClr val="002060"/>
                </a:solidFill>
              </a:rPr>
              <a:t>Slide 5: “Meeting” (https://www.flickr.com/photos/zeldman/4409704728/), by Jeffrey </a:t>
            </a:r>
            <a:r>
              <a:rPr lang="en-US" sz="1300" dirty="0" err="1">
                <a:solidFill>
                  <a:srgbClr val="002060"/>
                </a:solidFill>
              </a:rPr>
              <a:t>Zeldman</a:t>
            </a:r>
            <a:r>
              <a:rPr lang="en-US" sz="1300" dirty="0">
                <a:solidFill>
                  <a:srgbClr val="002060"/>
                </a:solidFill>
              </a:rPr>
              <a:t>, used under CC BY-NC-ND 2.0</a:t>
            </a:r>
          </a:p>
          <a:p>
            <a:pPr>
              <a:spcAft>
                <a:spcPts val="1200"/>
              </a:spcAft>
            </a:pPr>
            <a:r>
              <a:rPr lang="en-US" sz="1300" dirty="0">
                <a:solidFill>
                  <a:srgbClr val="002060"/>
                </a:solidFill>
              </a:rPr>
              <a:t>Slide 6: “interview” (https://www.flickr.com/photos/vickiwolkinsphotography/270985453/), by Vicki </a:t>
            </a:r>
            <a:r>
              <a:rPr lang="en-US" sz="1300" dirty="0" err="1">
                <a:solidFill>
                  <a:srgbClr val="002060"/>
                </a:solidFill>
              </a:rPr>
              <a:t>Wolkins</a:t>
            </a:r>
            <a:r>
              <a:rPr lang="en-US" sz="1300" dirty="0">
                <a:solidFill>
                  <a:srgbClr val="002060"/>
                </a:solidFill>
              </a:rPr>
              <a:t>, used under CC BY-NC-ND 2.0</a:t>
            </a:r>
          </a:p>
          <a:p>
            <a:pPr>
              <a:spcAft>
                <a:spcPts val="1200"/>
              </a:spcAft>
            </a:pPr>
            <a:r>
              <a:rPr lang="en-US" sz="1300" dirty="0">
                <a:solidFill>
                  <a:srgbClr val="002060"/>
                </a:solidFill>
              </a:rPr>
              <a:t>Slide 9: “Green Apple” (https://www.flickr.com/photos/prince_tigereye/5290630847/), by Raj, used under CC BY 2.0</a:t>
            </a:r>
          </a:p>
          <a:p>
            <a:pPr>
              <a:spcAft>
                <a:spcPts val="1200"/>
              </a:spcAft>
            </a:pPr>
            <a:r>
              <a:rPr lang="en-US" sz="1300" dirty="0">
                <a:solidFill>
                  <a:srgbClr val="002060"/>
                </a:solidFill>
              </a:rPr>
              <a:t>Slide 11: “</a:t>
            </a:r>
            <a:r>
              <a:rPr lang="en-US" sz="1300" dirty="0" err="1">
                <a:solidFill>
                  <a:srgbClr val="002060"/>
                </a:solidFill>
              </a:rPr>
              <a:t>asterdetail</a:t>
            </a:r>
            <a:r>
              <a:rPr lang="en-US" sz="1300" dirty="0">
                <a:solidFill>
                  <a:srgbClr val="002060"/>
                </a:solidFill>
              </a:rPr>
              <a:t>” (https://www.flickr.com/photos/vizpix/8063474709), by </a:t>
            </a:r>
            <a:r>
              <a:rPr lang="en-US" sz="1300" dirty="0" err="1">
                <a:solidFill>
                  <a:srgbClr val="002060"/>
                </a:solidFill>
              </a:rPr>
              <a:t>naturalflow</a:t>
            </a:r>
            <a:r>
              <a:rPr lang="en-US" sz="1300" dirty="0">
                <a:solidFill>
                  <a:srgbClr val="002060"/>
                </a:solidFill>
              </a:rPr>
              <a:t>, used under CC BY-SA 2.0</a:t>
            </a:r>
          </a:p>
          <a:p>
            <a:pPr>
              <a:spcAft>
                <a:spcPts val="1200"/>
              </a:spcAft>
            </a:pPr>
            <a:r>
              <a:rPr lang="en-US" sz="1300" dirty="0">
                <a:solidFill>
                  <a:srgbClr val="002060"/>
                </a:solidFill>
              </a:rPr>
              <a:t>Slide 13 &amp; 14: “Free to use texture/background” (https://www.flickr.com/photos/28481088@N00/12793759334/) by </a:t>
            </a:r>
            <a:r>
              <a:rPr lang="en-US" sz="1300" dirty="0" err="1">
                <a:solidFill>
                  <a:srgbClr val="002060"/>
                </a:solidFill>
              </a:rPr>
              <a:t>tanakawho</a:t>
            </a:r>
            <a:r>
              <a:rPr lang="en-US" sz="1300" dirty="0">
                <a:solidFill>
                  <a:srgbClr val="002060"/>
                </a:solidFill>
              </a:rPr>
              <a:t>, used under CC BY 2.0</a:t>
            </a:r>
          </a:p>
          <a:p>
            <a:pPr>
              <a:spcAft>
                <a:spcPts val="1200"/>
              </a:spcAft>
            </a:pPr>
            <a:r>
              <a:rPr lang="en-US" sz="1300" dirty="0">
                <a:solidFill>
                  <a:srgbClr val="002060"/>
                </a:solidFill>
              </a:rPr>
              <a:t>Slide 16 &amp; 17: “pretty fence background” (https://www.flickr.com/photos/kafka4prez/73294130/), by kafka4prez, used under CC BY-SA 2.0</a:t>
            </a:r>
          </a:p>
          <a:p>
            <a:pPr>
              <a:spcAft>
                <a:spcPts val="1200"/>
              </a:spcAft>
            </a:pPr>
            <a:r>
              <a:rPr lang="en-US" sz="1300" dirty="0">
                <a:solidFill>
                  <a:srgbClr val="002060"/>
                </a:solidFill>
              </a:rPr>
              <a:t>Slide 19 &amp; 20: “* Harry Potter Background *” (https://www.flickr.com/photos/pareeerica/6489877101/in/photostream/), by </a:t>
            </a:r>
            <a:r>
              <a:rPr lang="en-US" sz="1300" dirty="0" err="1">
                <a:solidFill>
                  <a:srgbClr val="002060"/>
                </a:solidFill>
              </a:rPr>
              <a:t>Parée</a:t>
            </a:r>
            <a:r>
              <a:rPr lang="en-US" sz="1300" dirty="0">
                <a:solidFill>
                  <a:srgbClr val="002060"/>
                </a:solidFill>
              </a:rPr>
              <a:t>, used under CC BY-NC 2.0</a:t>
            </a:r>
          </a:p>
          <a:p>
            <a:pPr>
              <a:spcAft>
                <a:spcPts val="1200"/>
              </a:spcAft>
            </a:pPr>
            <a:r>
              <a:rPr lang="en-US" sz="1300" dirty="0">
                <a:solidFill>
                  <a:srgbClr val="002060"/>
                </a:solidFill>
              </a:rPr>
              <a:t>Slide 22 &amp; 23: “</a:t>
            </a:r>
            <a:r>
              <a:rPr lang="en-US" sz="1300" dirty="0" err="1">
                <a:solidFill>
                  <a:srgbClr val="002060"/>
                </a:solidFill>
              </a:rPr>
              <a:t>yellow_background</a:t>
            </a:r>
            <a:r>
              <a:rPr lang="en-US" sz="1300" dirty="0">
                <a:solidFill>
                  <a:srgbClr val="002060"/>
                </a:solidFill>
              </a:rPr>
              <a:t>” (https://www.flickr.com/photos/green_means_go/8412427888/), by </a:t>
            </a:r>
            <a:r>
              <a:rPr lang="en-US" sz="1300" dirty="0" err="1">
                <a:solidFill>
                  <a:srgbClr val="002060"/>
                </a:solidFill>
              </a:rPr>
              <a:t>pattee</a:t>
            </a:r>
            <a:r>
              <a:rPr lang="en-US" sz="1300" dirty="0">
                <a:solidFill>
                  <a:srgbClr val="002060"/>
                </a:solidFill>
              </a:rPr>
              <a:t> green, used under CC BY 2.0</a:t>
            </a:r>
          </a:p>
          <a:p>
            <a:pPr>
              <a:spcAft>
                <a:spcPts val="1200"/>
              </a:spcAft>
            </a:pPr>
            <a:r>
              <a:rPr lang="en-US" sz="1300" dirty="0">
                <a:solidFill>
                  <a:srgbClr val="002060"/>
                </a:solidFill>
              </a:rPr>
              <a:t>Slide 25 &amp; 26: “Free to use texture/background” (https://www.flickr.com/photos/28481088@N00/6348626817/), by </a:t>
            </a:r>
            <a:r>
              <a:rPr lang="en-US" sz="1300" dirty="0" err="1">
                <a:solidFill>
                  <a:srgbClr val="002060"/>
                </a:solidFill>
              </a:rPr>
              <a:t>tanakawho</a:t>
            </a:r>
            <a:r>
              <a:rPr lang="en-US" sz="1300" dirty="0">
                <a:solidFill>
                  <a:srgbClr val="002060"/>
                </a:solidFill>
              </a:rPr>
              <a:t>, used under CC BY-NC 2.0</a:t>
            </a:r>
          </a:p>
          <a:p>
            <a:pPr>
              <a:spcAft>
                <a:spcPts val="1200"/>
              </a:spcAft>
            </a:pPr>
            <a:r>
              <a:rPr lang="en-US" sz="1300" dirty="0">
                <a:solidFill>
                  <a:srgbClr val="002060"/>
                </a:solidFill>
              </a:rPr>
              <a:t>Slide 28 &amp; 29: “Grass background” (https://www.flickr.com/photos/mourner/4668704320/), by Vladimir </a:t>
            </a:r>
            <a:r>
              <a:rPr lang="en-US" sz="1300" dirty="0" err="1">
                <a:solidFill>
                  <a:srgbClr val="002060"/>
                </a:solidFill>
              </a:rPr>
              <a:t>Agafonkin</a:t>
            </a:r>
            <a:r>
              <a:rPr lang="en-US" sz="1300" dirty="0">
                <a:solidFill>
                  <a:srgbClr val="002060"/>
                </a:solidFill>
              </a:rPr>
              <a:t>, used under CC BY-NC 2.0</a:t>
            </a:r>
          </a:p>
          <a:p>
            <a:pPr>
              <a:spcAft>
                <a:spcPts val="1200"/>
              </a:spcAft>
            </a:pPr>
            <a:r>
              <a:rPr lang="en-US" sz="1300" dirty="0">
                <a:solidFill>
                  <a:srgbClr val="002060"/>
                </a:solidFill>
              </a:rPr>
              <a:t>Slide 31: “Fireworks” (https://www.flickr.com/photos/chaos08/4765138953/), </a:t>
            </a:r>
            <a:br>
              <a:rPr lang="en-US" sz="1300" dirty="0">
                <a:solidFill>
                  <a:srgbClr val="002060"/>
                </a:solidFill>
              </a:rPr>
            </a:br>
            <a:r>
              <a:rPr lang="en-US" sz="1300" dirty="0">
                <a:solidFill>
                  <a:srgbClr val="002060"/>
                </a:solidFill>
              </a:rPr>
              <a:t>by Merritt Boyd, used under CC BY-SA 2.0</a:t>
            </a:r>
          </a:p>
        </p:txBody>
      </p:sp>
    </p:spTree>
    <p:extLst>
      <p:ext uri="{BB962C8B-B14F-4D97-AF65-F5344CB8AC3E}">
        <p14:creationId xmlns:p14="http://schemas.microsoft.com/office/powerpoint/2010/main" val="5571166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4000" b="-4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C59705-5407-4DE6-A86E-9205613D6A11}"/>
              </a:ext>
            </a:extLst>
          </p:cNvPr>
          <p:cNvSpPr>
            <a:spLocks noGrp="1"/>
          </p:cNvSpPr>
          <p:nvPr>
            <p:ph idx="4294967295"/>
          </p:nvPr>
        </p:nvSpPr>
        <p:spPr>
          <a:xfrm>
            <a:off x="723900" y="1905000"/>
            <a:ext cx="7696200" cy="4343400"/>
          </a:xfrm>
        </p:spPr>
        <p:txBody>
          <a:bodyPr>
            <a:normAutofit/>
          </a:bodyPr>
          <a:lstStyle/>
          <a:p>
            <a:pPr marL="0" indent="0">
              <a:buNone/>
            </a:pPr>
            <a:r>
              <a:rPr lang="en-US" sz="2400" dirty="0">
                <a:solidFill>
                  <a:srgbClr val="404A97"/>
                </a:solidFill>
                <a:effectLst>
                  <a:outerShdw blurRad="50800" dist="38100" dir="5400000" algn="t" rotWithShape="0">
                    <a:prstClr val="black">
                      <a:alpha val="40000"/>
                    </a:prstClr>
                  </a:outerShdw>
                </a:effectLst>
              </a:rPr>
              <a:t>Applications were due Dec. 15</a:t>
            </a:r>
            <a:r>
              <a:rPr lang="en-US" sz="2400" baseline="30000" dirty="0">
                <a:solidFill>
                  <a:srgbClr val="404A97"/>
                </a:solidFill>
                <a:effectLst>
                  <a:outerShdw blurRad="50800" dist="38100" dir="5400000" algn="t" rotWithShape="0">
                    <a:prstClr val="black">
                      <a:alpha val="40000"/>
                    </a:prstClr>
                  </a:outerShdw>
                </a:effectLst>
              </a:rPr>
              <a:t>th </a:t>
            </a:r>
            <a:r>
              <a:rPr lang="en-US" sz="2400" dirty="0">
                <a:solidFill>
                  <a:srgbClr val="404A97"/>
                </a:solidFill>
                <a:effectLst>
                  <a:outerShdw blurRad="50800" dist="38100" dir="5400000" algn="t" rotWithShape="0">
                    <a:prstClr val="black">
                      <a:alpha val="40000"/>
                    </a:prstClr>
                  </a:outerShdw>
                </a:effectLst>
              </a:rPr>
              <a:t>for travel by Aug. 2018</a:t>
            </a:r>
          </a:p>
          <a:p>
            <a:pPr marL="0" indent="0">
              <a:buNone/>
            </a:pPr>
            <a:endParaRPr lang="en-US" sz="2400" dirty="0">
              <a:solidFill>
                <a:srgbClr val="404A97"/>
              </a:solidFill>
              <a:effectLst>
                <a:outerShdw blurRad="50800" dist="38100" dir="5400000" algn="t" rotWithShape="0">
                  <a:prstClr val="black">
                    <a:alpha val="40000"/>
                  </a:prstClr>
                </a:outerShdw>
              </a:effectLst>
            </a:endParaRPr>
          </a:p>
          <a:p>
            <a:pPr marL="0" indent="0">
              <a:buNone/>
            </a:pPr>
            <a:r>
              <a:rPr lang="en-US" sz="2400" dirty="0">
                <a:solidFill>
                  <a:srgbClr val="404A97"/>
                </a:solidFill>
                <a:effectLst>
                  <a:outerShdw blurRad="50800" dist="38100" dir="5400000" algn="t" rotWithShape="0">
                    <a:prstClr val="black">
                      <a:alpha val="40000"/>
                    </a:prstClr>
                  </a:outerShdw>
                </a:effectLst>
              </a:rPr>
              <a:t>Future rounds TBA</a:t>
            </a:r>
          </a:p>
          <a:p>
            <a:pPr marL="0" indent="0">
              <a:buNone/>
            </a:pPr>
            <a:endParaRPr lang="en-US" sz="2400" dirty="0">
              <a:solidFill>
                <a:srgbClr val="404A97"/>
              </a:solidFill>
              <a:effectLst>
                <a:outerShdw blurRad="50800" dist="38100" dir="5400000" algn="t" rotWithShape="0">
                  <a:prstClr val="black">
                    <a:alpha val="40000"/>
                  </a:prstClr>
                </a:outerShdw>
              </a:effectLst>
            </a:endParaRPr>
          </a:p>
          <a:p>
            <a:pPr marL="0" indent="0">
              <a:buNone/>
            </a:pPr>
            <a:r>
              <a:rPr lang="en-US" sz="2400" dirty="0">
                <a:solidFill>
                  <a:srgbClr val="404A97"/>
                </a:solidFill>
                <a:effectLst>
                  <a:outerShdw blurRad="50800" dist="38100" dir="5400000" algn="t" rotWithShape="0">
                    <a:prstClr val="black">
                      <a:alpha val="40000"/>
                    </a:prstClr>
                  </a:outerShdw>
                </a:effectLst>
              </a:rPr>
              <a:t>Call for Proposals: </a:t>
            </a:r>
            <a:r>
              <a:rPr lang="en-US" sz="2400" dirty="0">
                <a:solidFill>
                  <a:srgbClr val="404A97"/>
                </a:solidFill>
                <a:effectLst>
                  <a:outerShdw blurRad="50800" dist="38100" dir="5400000" algn="t" rotWithShape="0">
                    <a:prstClr val="black">
                      <a:alpha val="40000"/>
                    </a:prstClr>
                  </a:outerShdw>
                </a:effectLst>
                <a:hlinkClick r:id="rId4"/>
              </a:rPr>
              <a:t>http://www.ala.org/acrl/awards/researchawards/valtravel</a:t>
            </a:r>
            <a:r>
              <a:rPr lang="en-US" sz="2400" dirty="0">
                <a:solidFill>
                  <a:srgbClr val="404A97"/>
                </a:solidFill>
                <a:effectLst>
                  <a:outerShdw blurRad="50800" dist="38100" dir="5400000" algn="t" rotWithShape="0">
                    <a:prstClr val="black">
                      <a:alpha val="40000"/>
                    </a:prstClr>
                  </a:outerShdw>
                </a:effectLst>
              </a:rPr>
              <a:t> </a:t>
            </a:r>
          </a:p>
        </p:txBody>
      </p:sp>
      <p:sp>
        <p:nvSpPr>
          <p:cNvPr id="2" name="Title 1">
            <a:extLst>
              <a:ext uri="{FF2B5EF4-FFF2-40B4-BE49-F238E27FC236}">
                <a16:creationId xmlns:a16="http://schemas.microsoft.com/office/drawing/2014/main" id="{D54E9020-9DEE-4ED4-BBD8-F1A2EE8089C4}"/>
              </a:ext>
            </a:extLst>
          </p:cNvPr>
          <p:cNvSpPr>
            <a:spLocks noGrp="1"/>
          </p:cNvSpPr>
          <p:nvPr>
            <p:ph type="title" idx="4294967295"/>
          </p:nvPr>
        </p:nvSpPr>
        <p:spPr>
          <a:xfrm>
            <a:off x="457200" y="342900"/>
            <a:ext cx="8229600" cy="1143000"/>
          </a:xfrm>
        </p:spPr>
        <p:txBody>
          <a:bodyPr/>
          <a:lstStyle/>
          <a:p>
            <a:r>
              <a:rPr lang="en-US" b="1" dirty="0">
                <a:solidFill>
                  <a:srgbClr val="404A97"/>
                </a:solidFill>
                <a:effectLst>
                  <a:outerShdw blurRad="50800" dist="38100" dir="5400000" algn="t" rotWithShape="0">
                    <a:prstClr val="black">
                      <a:alpha val="40000"/>
                    </a:prstClr>
                  </a:outerShdw>
                </a:effectLst>
              </a:rPr>
              <a:t>VAL Travel Scholarships</a:t>
            </a:r>
          </a:p>
        </p:txBody>
      </p:sp>
    </p:spTree>
    <p:extLst>
      <p:ext uri="{BB962C8B-B14F-4D97-AF65-F5344CB8AC3E}">
        <p14:creationId xmlns:p14="http://schemas.microsoft.com/office/powerpoint/2010/main" val="27200506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B4182-408E-4AE1-872A-8D4A4182C35F}"/>
              </a:ext>
            </a:extLst>
          </p:cNvPr>
          <p:cNvSpPr>
            <a:spLocks noGrp="1"/>
          </p:cNvSpPr>
          <p:nvPr>
            <p:ph type="title"/>
          </p:nvPr>
        </p:nvSpPr>
        <p:spPr/>
        <p:txBody>
          <a:bodyPr/>
          <a:lstStyle/>
          <a:p>
            <a:r>
              <a:rPr lang="en-US" b="1" dirty="0">
                <a:solidFill>
                  <a:srgbClr val="404A97"/>
                </a:solidFill>
                <a:effectLst>
                  <a:outerShdw blurRad="50800" dist="38100" dir="5400000" algn="t" rotWithShape="0">
                    <a:prstClr val="black">
                      <a:alpha val="40000"/>
                    </a:prstClr>
                  </a:outerShdw>
                </a:effectLst>
              </a:rPr>
              <a:t>Travel Scholarship Recipients</a:t>
            </a:r>
          </a:p>
        </p:txBody>
      </p:sp>
      <p:sp>
        <p:nvSpPr>
          <p:cNvPr id="3" name="Content Placeholder 2">
            <a:extLst>
              <a:ext uri="{FF2B5EF4-FFF2-40B4-BE49-F238E27FC236}">
                <a16:creationId xmlns:a16="http://schemas.microsoft.com/office/drawing/2014/main" id="{5863AC89-395A-454A-AD6C-B48464BEAA1D}"/>
              </a:ext>
            </a:extLst>
          </p:cNvPr>
          <p:cNvSpPr>
            <a:spLocks noGrp="1"/>
          </p:cNvSpPr>
          <p:nvPr>
            <p:ph idx="1"/>
          </p:nvPr>
        </p:nvSpPr>
        <p:spPr>
          <a:xfrm>
            <a:off x="457200" y="1417637"/>
            <a:ext cx="8229600" cy="4525963"/>
          </a:xfrm>
        </p:spPr>
        <p:txBody>
          <a:bodyPr>
            <a:normAutofit fontScale="47500" lnSpcReduction="20000"/>
          </a:bodyPr>
          <a:lstStyle/>
          <a:p>
            <a:pPr>
              <a:spcAft>
                <a:spcPts val="600"/>
              </a:spcAft>
            </a:pPr>
            <a:r>
              <a:rPr lang="en-US" sz="3400" b="1" dirty="0">
                <a:solidFill>
                  <a:srgbClr val="404A97"/>
                </a:solidFill>
              </a:rPr>
              <a:t>Sara Arnold-Garza </a:t>
            </a:r>
            <a:r>
              <a:rPr lang="en-US" sz="3400" dirty="0">
                <a:solidFill>
                  <a:srgbClr val="404A97"/>
                </a:solidFill>
              </a:rPr>
              <a:t>(Towson University): “Research as Inquiry, or, How to Win Librarian Friends and Influence Students” at the American Political Science Association Teaching &amp; Learning Conference.</a:t>
            </a:r>
          </a:p>
          <a:p>
            <a:pPr>
              <a:spcAft>
                <a:spcPts val="600"/>
              </a:spcAft>
            </a:pPr>
            <a:r>
              <a:rPr lang="en-US" sz="3400" b="1" dirty="0">
                <a:solidFill>
                  <a:srgbClr val="404A97"/>
                </a:solidFill>
              </a:rPr>
              <a:t>Elisandro Cabada </a:t>
            </a:r>
            <a:r>
              <a:rPr lang="en-US" sz="3400" dirty="0">
                <a:solidFill>
                  <a:srgbClr val="404A97"/>
                </a:solidFill>
              </a:rPr>
              <a:t>(University of Minnesota): “A Survey of Information Professionals on the Preparedness of STEM Graduates Entering the Workforce” at the American Association for the Advancement of Science.</a:t>
            </a:r>
          </a:p>
          <a:p>
            <a:pPr>
              <a:spcAft>
                <a:spcPts val="600"/>
              </a:spcAft>
            </a:pPr>
            <a:r>
              <a:rPr lang="en-US" sz="3400" b="1" dirty="0">
                <a:solidFill>
                  <a:srgbClr val="404A97"/>
                </a:solidFill>
              </a:rPr>
              <a:t>Britt Foster and Dave Tyckoson </a:t>
            </a:r>
            <a:r>
              <a:rPr lang="en-US" sz="3400" dirty="0">
                <a:solidFill>
                  <a:srgbClr val="404A97"/>
                </a:solidFill>
              </a:rPr>
              <a:t>(California State University, Fresno): “Taking a Deeper Dive: Using Capstone Papers for Richer Information Literacy Assessment” at the Western Association of Schools and Colleges Senior College and University Commission Academic Resource Conference.</a:t>
            </a:r>
          </a:p>
          <a:p>
            <a:pPr>
              <a:spcAft>
                <a:spcPts val="600"/>
              </a:spcAft>
            </a:pPr>
            <a:r>
              <a:rPr lang="en-US" sz="3400" b="1" dirty="0">
                <a:solidFill>
                  <a:srgbClr val="404A97"/>
                </a:solidFill>
              </a:rPr>
              <a:t>Kathleen Kasten </a:t>
            </a:r>
            <a:r>
              <a:rPr lang="en-US" sz="3400" dirty="0">
                <a:solidFill>
                  <a:srgbClr val="404A97"/>
                </a:solidFill>
              </a:rPr>
              <a:t>(Stony Brook University): “The Intellectual Landscape in the Library: Speaker Events as a Tool for Academic Engagement” at the Northeast Modern Language Association Conference.</a:t>
            </a:r>
          </a:p>
          <a:p>
            <a:pPr>
              <a:spcAft>
                <a:spcPts val="600"/>
              </a:spcAft>
            </a:pPr>
            <a:r>
              <a:rPr lang="en-US" sz="3400" b="1" dirty="0">
                <a:solidFill>
                  <a:srgbClr val="404A97"/>
                </a:solidFill>
              </a:rPr>
              <a:t>Sarivette Ortiz-Sanchez</a:t>
            </a:r>
            <a:r>
              <a:rPr lang="en-US" sz="3400" dirty="0">
                <a:solidFill>
                  <a:srgbClr val="404A97"/>
                </a:solidFill>
              </a:rPr>
              <a:t> (Ana G. Mendez University): “The Role of Academic Libraries in Support of Cultural Diversity and Inclusion in Education” at the International Congress of the Latin American Studies Association.</a:t>
            </a:r>
          </a:p>
          <a:p>
            <a:pPr>
              <a:spcAft>
                <a:spcPts val="600"/>
              </a:spcAft>
            </a:pPr>
            <a:r>
              <a:rPr lang="en-US" sz="3400" b="1" dirty="0">
                <a:solidFill>
                  <a:srgbClr val="404A97"/>
                </a:solidFill>
              </a:rPr>
              <a:t>Michelle Reed </a:t>
            </a:r>
            <a:r>
              <a:rPr lang="en-US" sz="3400" dirty="0">
                <a:solidFill>
                  <a:srgbClr val="404A97"/>
                </a:solidFill>
              </a:rPr>
              <a:t>(University of Texas at Arlington): “Beyond Open Connections: Leveraging Information Literacy to Increase Impact of Open Education” at the Open Education Global Conference.</a:t>
            </a:r>
          </a:p>
          <a:p>
            <a:endParaRPr lang="en-US" dirty="0"/>
          </a:p>
        </p:txBody>
      </p:sp>
    </p:spTree>
    <p:extLst>
      <p:ext uri="{BB962C8B-B14F-4D97-AF65-F5344CB8AC3E}">
        <p14:creationId xmlns:p14="http://schemas.microsoft.com/office/powerpoint/2010/main" val="27140321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2000" b="-2000"/>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D91F300-CE0E-4263-803F-030AEC21B184}"/>
              </a:ext>
            </a:extLst>
          </p:cNvPr>
          <p:cNvSpPr>
            <a:spLocks noGrp="1"/>
          </p:cNvSpPr>
          <p:nvPr>
            <p:ph idx="4294967295"/>
          </p:nvPr>
        </p:nvSpPr>
        <p:spPr>
          <a:xfrm>
            <a:off x="457200" y="1981200"/>
            <a:ext cx="8229600" cy="4343400"/>
          </a:xfrm>
        </p:spPr>
        <p:txBody>
          <a:bodyPr>
            <a:normAutofit/>
          </a:bodyPr>
          <a:lstStyle/>
          <a:p>
            <a:pPr marL="0" indent="0">
              <a:buNone/>
            </a:pPr>
            <a:endParaRPr lang="en-US" sz="2400" dirty="0">
              <a:solidFill>
                <a:srgbClr val="404A97"/>
              </a:solidFill>
              <a:effectLst>
                <a:outerShdw blurRad="50800" dist="38100" dir="5400000" algn="t" rotWithShape="0">
                  <a:prstClr val="black">
                    <a:alpha val="40000"/>
                  </a:prstClr>
                </a:outerShdw>
              </a:effectLst>
            </a:endParaRPr>
          </a:p>
          <a:p>
            <a:pPr marL="0" indent="0">
              <a:spcAft>
                <a:spcPts val="600"/>
              </a:spcAft>
              <a:buNone/>
            </a:pPr>
            <a:r>
              <a:rPr lang="en-US" sz="2400" dirty="0">
                <a:solidFill>
                  <a:srgbClr val="404A97"/>
                </a:solidFill>
                <a:effectLst>
                  <a:outerShdw blurRad="50800" dist="38100" dir="5400000" algn="t" rotWithShape="0">
                    <a:prstClr val="black">
                      <a:alpha val="40000"/>
                    </a:prstClr>
                  </a:outerShdw>
                </a:effectLst>
              </a:rPr>
              <a:t>Call for Proposals: </a:t>
            </a:r>
            <a:r>
              <a:rPr lang="en-US" sz="2400" dirty="0">
                <a:solidFill>
                  <a:srgbClr val="404A97"/>
                </a:solidFill>
                <a:effectLst>
                  <a:outerShdw blurRad="50800" dist="38100" dir="5400000" algn="t" rotWithShape="0">
                    <a:prstClr val="black">
                      <a:alpha val="40000"/>
                    </a:prstClr>
                  </a:outerShdw>
                </a:effectLst>
                <a:hlinkClick r:id="rId4"/>
              </a:rPr>
              <a:t>http://www.ala.org/acrl/awards/researchawards/impactgrants</a:t>
            </a:r>
            <a:r>
              <a:rPr lang="en-US" sz="2400" dirty="0">
                <a:solidFill>
                  <a:srgbClr val="404A97"/>
                </a:solidFill>
                <a:effectLst>
                  <a:outerShdw blurRad="50800" dist="38100" dir="5400000" algn="t" rotWithShape="0">
                    <a:prstClr val="black">
                      <a:alpha val="40000"/>
                    </a:prstClr>
                  </a:outerShdw>
                </a:effectLst>
              </a:rPr>
              <a:t> </a:t>
            </a:r>
          </a:p>
          <a:p>
            <a:pPr marL="0" indent="0">
              <a:spcAft>
                <a:spcPts val="600"/>
              </a:spcAft>
              <a:buNone/>
            </a:pPr>
            <a:endParaRPr lang="en-US" sz="2400" dirty="0">
              <a:solidFill>
                <a:srgbClr val="404A97"/>
              </a:solidFill>
              <a:effectLst>
                <a:outerShdw blurRad="50800" dist="38100" dir="5400000" algn="t" rotWithShape="0">
                  <a:prstClr val="black">
                    <a:alpha val="40000"/>
                  </a:prstClr>
                </a:outerShdw>
              </a:effectLst>
            </a:endParaRPr>
          </a:p>
          <a:p>
            <a:pPr marL="0" indent="0">
              <a:spcAft>
                <a:spcPts val="600"/>
              </a:spcAft>
              <a:buNone/>
            </a:pPr>
            <a:r>
              <a:rPr lang="en-US" sz="2400" dirty="0">
                <a:solidFill>
                  <a:srgbClr val="404A97"/>
                </a:solidFill>
                <a:effectLst>
                  <a:outerShdw blurRad="50800" dist="38100" dir="5400000" algn="t" rotWithShape="0">
                    <a:prstClr val="black">
                      <a:alpha val="40000"/>
                    </a:prstClr>
                  </a:outerShdw>
                </a:effectLst>
              </a:rPr>
              <a:t>Applications due April 1, 2018</a:t>
            </a:r>
          </a:p>
        </p:txBody>
      </p:sp>
      <p:sp>
        <p:nvSpPr>
          <p:cNvPr id="2" name="Title 1">
            <a:extLst>
              <a:ext uri="{FF2B5EF4-FFF2-40B4-BE49-F238E27FC236}">
                <a16:creationId xmlns:a16="http://schemas.microsoft.com/office/drawing/2014/main" id="{D54E9020-9DEE-4ED4-BBD8-F1A2EE8089C4}"/>
              </a:ext>
            </a:extLst>
          </p:cNvPr>
          <p:cNvSpPr>
            <a:spLocks noGrp="1"/>
          </p:cNvSpPr>
          <p:nvPr>
            <p:ph type="title" idx="4294967295"/>
          </p:nvPr>
        </p:nvSpPr>
        <p:spPr>
          <a:xfrm>
            <a:off x="457200" y="342900"/>
            <a:ext cx="8229600" cy="1143000"/>
          </a:xfrm>
        </p:spPr>
        <p:txBody>
          <a:bodyPr>
            <a:normAutofit fontScale="90000"/>
          </a:bodyPr>
          <a:lstStyle/>
          <a:p>
            <a:r>
              <a:rPr lang="en-US" b="1" dirty="0">
                <a:solidFill>
                  <a:srgbClr val="404A97"/>
                </a:solidFill>
                <a:effectLst>
                  <a:outerShdw blurRad="50800" dist="38100" dir="5400000" algn="t" rotWithShape="0">
                    <a:prstClr val="black">
                      <a:alpha val="40000"/>
                    </a:prstClr>
                  </a:outerShdw>
                </a:effectLst>
              </a:rPr>
              <a:t>Academic Library Impact </a:t>
            </a:r>
            <a:br>
              <a:rPr lang="en-US" b="1" dirty="0">
                <a:solidFill>
                  <a:srgbClr val="404A97"/>
                </a:solidFill>
                <a:effectLst>
                  <a:outerShdw blurRad="50800" dist="38100" dir="5400000" algn="t" rotWithShape="0">
                    <a:prstClr val="black">
                      <a:alpha val="40000"/>
                    </a:prstClr>
                  </a:outerShdw>
                </a:effectLst>
              </a:rPr>
            </a:br>
            <a:r>
              <a:rPr lang="en-US" b="1" dirty="0">
                <a:solidFill>
                  <a:srgbClr val="404A97"/>
                </a:solidFill>
                <a:effectLst>
                  <a:outerShdw blurRad="50800" dist="38100" dir="5400000" algn="t" rotWithShape="0">
                    <a:prstClr val="black">
                      <a:alpha val="40000"/>
                    </a:prstClr>
                  </a:outerShdw>
                </a:effectLst>
              </a:rPr>
              <a:t>Research Grants</a:t>
            </a:r>
          </a:p>
        </p:txBody>
      </p:sp>
    </p:spTree>
    <p:extLst>
      <p:ext uri="{BB962C8B-B14F-4D97-AF65-F5344CB8AC3E}">
        <p14:creationId xmlns:p14="http://schemas.microsoft.com/office/powerpoint/2010/main" val="21297945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17042-A196-4372-8CAE-1524EFAAFFC9}"/>
              </a:ext>
            </a:extLst>
          </p:cNvPr>
          <p:cNvSpPr>
            <a:spLocks noGrp="1"/>
          </p:cNvSpPr>
          <p:nvPr>
            <p:ph type="title"/>
          </p:nvPr>
        </p:nvSpPr>
        <p:spPr/>
        <p:txBody>
          <a:bodyPr/>
          <a:lstStyle/>
          <a:p>
            <a:r>
              <a:rPr lang="en-US" b="1" dirty="0">
                <a:solidFill>
                  <a:srgbClr val="404A97"/>
                </a:solidFill>
                <a:effectLst>
                  <a:outerShdw blurRad="50800" dist="38100" dir="5400000" algn="t" rotWithShape="0">
                    <a:prstClr val="black">
                      <a:alpha val="40000"/>
                    </a:prstClr>
                  </a:outerShdw>
                </a:effectLst>
              </a:rPr>
              <a:t>Research Grants</a:t>
            </a:r>
          </a:p>
        </p:txBody>
      </p:sp>
      <p:sp>
        <p:nvSpPr>
          <p:cNvPr id="3" name="Content Placeholder 2">
            <a:extLst>
              <a:ext uri="{FF2B5EF4-FFF2-40B4-BE49-F238E27FC236}">
                <a16:creationId xmlns:a16="http://schemas.microsoft.com/office/drawing/2014/main" id="{7B16BFA4-F56E-4F96-9898-46B42E7963F8}"/>
              </a:ext>
            </a:extLst>
          </p:cNvPr>
          <p:cNvSpPr>
            <a:spLocks noGrp="1"/>
          </p:cNvSpPr>
          <p:nvPr>
            <p:ph idx="1"/>
          </p:nvPr>
        </p:nvSpPr>
        <p:spPr/>
        <p:txBody>
          <a:bodyPr/>
          <a:lstStyle/>
          <a:p>
            <a:r>
              <a:rPr lang="en-US" dirty="0">
                <a:solidFill>
                  <a:srgbClr val="404A97"/>
                </a:solidFill>
              </a:rPr>
              <a:t>Key facts:</a:t>
            </a:r>
          </a:p>
          <a:p>
            <a:pPr lvl="1"/>
            <a:r>
              <a:rPr lang="en-US" dirty="0">
                <a:solidFill>
                  <a:srgbClr val="404A97"/>
                </a:solidFill>
              </a:rPr>
              <a:t>Applications due April 1, 2018</a:t>
            </a:r>
          </a:p>
          <a:p>
            <a:pPr lvl="1"/>
            <a:r>
              <a:rPr lang="en-US" dirty="0">
                <a:solidFill>
                  <a:srgbClr val="404A97"/>
                </a:solidFill>
              </a:rPr>
              <a:t>Up to $3,000 each</a:t>
            </a:r>
          </a:p>
          <a:p>
            <a:pPr lvl="1"/>
            <a:r>
              <a:rPr lang="en-US" dirty="0">
                <a:solidFill>
                  <a:srgbClr val="404A97"/>
                </a:solidFill>
              </a:rPr>
              <a:t>Eligibility: must be ACRL member and employed in an academic or research library</a:t>
            </a:r>
          </a:p>
          <a:p>
            <a:pPr lvl="1"/>
            <a:r>
              <a:rPr lang="en-US" dirty="0">
                <a:solidFill>
                  <a:srgbClr val="404A97"/>
                </a:solidFill>
              </a:rPr>
              <a:t>Proposed research should be feasible to complete within approx. 12 months</a:t>
            </a:r>
          </a:p>
          <a:p>
            <a:pPr lvl="1"/>
            <a:r>
              <a:rPr lang="en-US" dirty="0">
                <a:solidFill>
                  <a:srgbClr val="404A97"/>
                </a:solidFill>
              </a:rPr>
              <a:t>Dissemination is a requirement for recipients</a:t>
            </a:r>
          </a:p>
          <a:p>
            <a:pPr lvl="1"/>
            <a:endParaRPr lang="en-US" dirty="0"/>
          </a:p>
        </p:txBody>
      </p:sp>
    </p:spTree>
    <p:extLst>
      <p:ext uri="{BB962C8B-B14F-4D97-AF65-F5344CB8AC3E}">
        <p14:creationId xmlns:p14="http://schemas.microsoft.com/office/powerpoint/2010/main" val="2521076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26B17-5020-44CD-810D-953D135C7749}"/>
              </a:ext>
            </a:extLst>
          </p:cNvPr>
          <p:cNvSpPr>
            <a:spLocks noGrp="1"/>
          </p:cNvSpPr>
          <p:nvPr>
            <p:ph type="title"/>
          </p:nvPr>
        </p:nvSpPr>
        <p:spPr/>
        <p:txBody>
          <a:bodyPr/>
          <a:lstStyle/>
          <a:p>
            <a:r>
              <a:rPr lang="en-US" b="1" dirty="0">
                <a:solidFill>
                  <a:srgbClr val="404A97"/>
                </a:solidFill>
                <a:effectLst>
                  <a:outerShdw blurRad="50800" dist="38100" dir="5400000" algn="t" rotWithShape="0">
                    <a:prstClr val="black">
                      <a:alpha val="40000"/>
                    </a:prstClr>
                  </a:outerShdw>
                </a:effectLst>
              </a:rPr>
              <a:t>Research Grant Applications</a:t>
            </a:r>
          </a:p>
        </p:txBody>
      </p:sp>
      <p:sp>
        <p:nvSpPr>
          <p:cNvPr id="3" name="Content Placeholder 2">
            <a:extLst>
              <a:ext uri="{FF2B5EF4-FFF2-40B4-BE49-F238E27FC236}">
                <a16:creationId xmlns:a16="http://schemas.microsoft.com/office/drawing/2014/main" id="{AE42A2A5-8E62-4004-9305-EBFCFBDB1927}"/>
              </a:ext>
            </a:extLst>
          </p:cNvPr>
          <p:cNvSpPr>
            <a:spLocks noGrp="1"/>
          </p:cNvSpPr>
          <p:nvPr>
            <p:ph idx="1"/>
          </p:nvPr>
        </p:nvSpPr>
        <p:spPr/>
        <p:txBody>
          <a:bodyPr>
            <a:normAutofit/>
          </a:bodyPr>
          <a:lstStyle/>
          <a:p>
            <a:r>
              <a:rPr lang="en-US" dirty="0">
                <a:solidFill>
                  <a:srgbClr val="404A97"/>
                </a:solidFill>
              </a:rPr>
              <a:t>Application components</a:t>
            </a:r>
          </a:p>
          <a:p>
            <a:pPr lvl="1"/>
            <a:r>
              <a:rPr lang="en-US" dirty="0">
                <a:solidFill>
                  <a:srgbClr val="404A97"/>
                </a:solidFill>
              </a:rPr>
              <a:t>Cover sheet (form online)</a:t>
            </a:r>
          </a:p>
          <a:p>
            <a:pPr lvl="1"/>
            <a:r>
              <a:rPr lang="en-US" dirty="0">
                <a:solidFill>
                  <a:srgbClr val="404A97"/>
                </a:solidFill>
              </a:rPr>
              <a:t>CV/résumé </a:t>
            </a:r>
          </a:p>
          <a:p>
            <a:pPr lvl="1"/>
            <a:r>
              <a:rPr lang="en-US" dirty="0">
                <a:solidFill>
                  <a:srgbClr val="404A97"/>
                </a:solidFill>
              </a:rPr>
              <a:t>Abstract</a:t>
            </a:r>
          </a:p>
          <a:p>
            <a:pPr lvl="1"/>
            <a:r>
              <a:rPr lang="en-US" dirty="0">
                <a:solidFill>
                  <a:srgbClr val="404A97"/>
                </a:solidFill>
              </a:rPr>
              <a:t>Budget (worksheet online)</a:t>
            </a:r>
          </a:p>
          <a:p>
            <a:pPr lvl="1"/>
            <a:r>
              <a:rPr lang="en-US" dirty="0">
                <a:solidFill>
                  <a:srgbClr val="404A97"/>
                </a:solidFill>
              </a:rPr>
              <a:t>Project proposal</a:t>
            </a:r>
          </a:p>
          <a:p>
            <a:pPr marL="0" indent="0">
              <a:buNone/>
            </a:pPr>
            <a:endParaRPr lang="en-US" dirty="0">
              <a:solidFill>
                <a:srgbClr val="002060"/>
              </a:solidFill>
            </a:endParaRPr>
          </a:p>
          <a:p>
            <a:pPr marL="0" indent="0">
              <a:buNone/>
            </a:pPr>
            <a:r>
              <a:rPr lang="en-US" sz="2400" dirty="0">
                <a:solidFill>
                  <a:srgbClr val="002060"/>
                </a:solidFill>
                <a:hlinkClick r:id="rId3"/>
              </a:rPr>
              <a:t>http://www.ala.org/acrl/awards/researchawards/impactgrants</a:t>
            </a:r>
            <a:r>
              <a:rPr lang="en-US" sz="2400" dirty="0">
                <a:solidFill>
                  <a:srgbClr val="002060"/>
                </a:solidFill>
              </a:rPr>
              <a:t> </a:t>
            </a:r>
          </a:p>
        </p:txBody>
      </p:sp>
    </p:spTree>
    <p:extLst>
      <p:ext uri="{BB962C8B-B14F-4D97-AF65-F5344CB8AC3E}">
        <p14:creationId xmlns:p14="http://schemas.microsoft.com/office/powerpoint/2010/main" val="10362286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FD837E78-7C41-420B-8204-0F05E0836FE5}"/>
              </a:ext>
            </a:extLst>
          </p:cNvPr>
          <p:cNvSpPr/>
          <p:nvPr/>
        </p:nvSpPr>
        <p:spPr>
          <a:xfrm>
            <a:off x="914400" y="1295400"/>
            <a:ext cx="7289668" cy="3733800"/>
          </a:xfrm>
          <a:prstGeom prst="round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a:t>QUESTIONS? COMMENTS? OBSERVATIONS?</a:t>
            </a:r>
          </a:p>
        </p:txBody>
      </p:sp>
    </p:spTree>
    <p:extLst>
      <p:ext uri="{BB962C8B-B14F-4D97-AF65-F5344CB8AC3E}">
        <p14:creationId xmlns:p14="http://schemas.microsoft.com/office/powerpoint/2010/main" val="2675629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p:cNvPicPr>
            <a:picLocks noChangeAspect="1"/>
          </p:cNvPicPr>
          <p:nvPr/>
        </p:nvPicPr>
        <p:blipFill>
          <a:blip r:embed="rId2"/>
          <a:stretch>
            <a:fillRect/>
          </a:stretch>
        </p:blipFill>
        <p:spPr>
          <a:xfrm rot="713823">
            <a:off x="5039240" y="1303796"/>
            <a:ext cx="3153540" cy="4068068"/>
          </a:xfrm>
          <a:prstGeom prst="rect">
            <a:avLst/>
          </a:prstGeom>
        </p:spPr>
      </p:pic>
      <p:sp>
        <p:nvSpPr>
          <p:cNvPr id="3" name="TextBox 2"/>
          <p:cNvSpPr txBox="1"/>
          <p:nvPr/>
        </p:nvSpPr>
        <p:spPr>
          <a:xfrm>
            <a:off x="294674" y="1862827"/>
            <a:ext cx="4250745" cy="1223412"/>
          </a:xfrm>
          <a:prstGeom prst="rect">
            <a:avLst/>
          </a:prstGeom>
          <a:noFill/>
        </p:spPr>
        <p:txBody>
          <a:bodyPr wrap="square" rtlCol="0">
            <a:spAutoFit/>
          </a:bodyPr>
          <a:lstStyle/>
          <a:p>
            <a:r>
              <a:rPr lang="en-US" sz="2625" b="1" dirty="0">
                <a:latin typeface="+mj-lt"/>
                <a:ea typeface="Century Gothic" charset="0"/>
                <a:cs typeface="Century Gothic" charset="0"/>
              </a:rPr>
              <a:t>Connect, collaborate, and communicate: </a:t>
            </a:r>
            <a:br>
              <a:rPr lang="en-US" sz="2625" b="1" dirty="0">
                <a:latin typeface="+mj-lt"/>
                <a:ea typeface="Century Gothic" charset="0"/>
                <a:cs typeface="Century Gothic" charset="0"/>
              </a:rPr>
            </a:br>
            <a:endParaRPr lang="en-US" sz="2100" b="1" dirty="0">
              <a:latin typeface="+mj-lt"/>
              <a:ea typeface="Century Gothic" charset="0"/>
              <a:cs typeface="Century Gothic" charset="0"/>
            </a:endParaRPr>
          </a:p>
        </p:txBody>
      </p:sp>
      <p:sp>
        <p:nvSpPr>
          <p:cNvPr id="4" name="Rectangle 3"/>
          <p:cNvSpPr/>
          <p:nvPr/>
        </p:nvSpPr>
        <p:spPr>
          <a:xfrm>
            <a:off x="294674" y="2719514"/>
            <a:ext cx="4878407" cy="300082"/>
          </a:xfrm>
          <a:prstGeom prst="rect">
            <a:avLst/>
          </a:prstGeom>
        </p:spPr>
        <p:txBody>
          <a:bodyPr wrap="square">
            <a:spAutoFit/>
          </a:bodyPr>
          <a:lstStyle/>
          <a:p>
            <a:r>
              <a:rPr lang="en-US" sz="1350" b="1" dirty="0">
                <a:ea typeface="Century Gothic" charset="0"/>
                <a:cs typeface="Century Gothic" charset="0"/>
              </a:rPr>
              <a:t>a report from the Value of Academic Libraries Summits</a:t>
            </a:r>
          </a:p>
        </p:txBody>
      </p:sp>
      <p:sp>
        <p:nvSpPr>
          <p:cNvPr id="5" name="TextBox 4"/>
          <p:cNvSpPr txBox="1"/>
          <p:nvPr/>
        </p:nvSpPr>
        <p:spPr>
          <a:xfrm>
            <a:off x="294675" y="3063155"/>
            <a:ext cx="1836015" cy="300082"/>
          </a:xfrm>
          <a:prstGeom prst="rect">
            <a:avLst/>
          </a:prstGeom>
          <a:noFill/>
        </p:spPr>
        <p:txBody>
          <a:bodyPr wrap="none" rtlCol="0">
            <a:spAutoFit/>
          </a:bodyPr>
          <a:lstStyle/>
          <a:p>
            <a:r>
              <a:rPr lang="en-US" sz="1350" dirty="0">
                <a:ea typeface="Cardo" charset="0"/>
                <a:cs typeface="Cardo" charset="0"/>
              </a:rPr>
              <a:t>ACRL 2012 white-paper</a:t>
            </a:r>
          </a:p>
        </p:txBody>
      </p:sp>
    </p:spTree>
    <p:extLst>
      <p:ext uri="{BB962C8B-B14F-4D97-AF65-F5344CB8AC3E}">
        <p14:creationId xmlns:p14="http://schemas.microsoft.com/office/powerpoint/2010/main" val="570223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26678" y="1738048"/>
            <a:ext cx="4199994" cy="2436296"/>
          </a:xfrm>
          <a:prstGeom prst="rect">
            <a:avLst/>
          </a:prstGeom>
        </p:spPr>
      </p:pic>
      <p:sp>
        <p:nvSpPr>
          <p:cNvPr id="4" name="TextBox 3"/>
          <p:cNvSpPr txBox="1"/>
          <p:nvPr/>
        </p:nvSpPr>
        <p:spPr>
          <a:xfrm>
            <a:off x="4872371" y="1738048"/>
            <a:ext cx="3947337" cy="2112117"/>
          </a:xfrm>
          <a:prstGeom prst="rect">
            <a:avLst/>
          </a:prstGeom>
          <a:noFill/>
        </p:spPr>
        <p:txBody>
          <a:bodyPr wrap="square" rtlCol="0">
            <a:spAutoFit/>
          </a:bodyPr>
          <a:lstStyle/>
          <a:p>
            <a:pPr algn="r"/>
            <a:r>
              <a:rPr lang="en-US" sz="2625" dirty="0">
                <a:ea typeface="Cardo" charset="0"/>
                <a:cs typeface="Cardo" charset="0"/>
              </a:rPr>
              <a:t>IMLS-funded 14-month </a:t>
            </a:r>
            <a:r>
              <a:rPr lang="en-US" sz="2625" b="1" dirty="0">
                <a:ea typeface="Cardo" charset="0"/>
                <a:cs typeface="Cardo" charset="0"/>
              </a:rPr>
              <a:t>professional development program </a:t>
            </a:r>
            <a:r>
              <a:rPr lang="en-US" sz="2625" dirty="0">
                <a:ea typeface="Cardo" charset="0"/>
                <a:cs typeface="Cardo" charset="0"/>
              </a:rPr>
              <a:t>that ran for 3 cycles, with over 200 library teams.</a:t>
            </a:r>
          </a:p>
        </p:txBody>
      </p:sp>
      <p:sp>
        <p:nvSpPr>
          <p:cNvPr id="5" name="TextBox 4"/>
          <p:cNvSpPr txBox="1"/>
          <p:nvPr/>
        </p:nvSpPr>
        <p:spPr>
          <a:xfrm>
            <a:off x="6299546" y="3897344"/>
            <a:ext cx="2174185" cy="300082"/>
          </a:xfrm>
          <a:prstGeom prst="rect">
            <a:avLst/>
          </a:prstGeom>
          <a:noFill/>
        </p:spPr>
        <p:txBody>
          <a:bodyPr wrap="none" rtlCol="0">
            <a:spAutoFit/>
          </a:bodyPr>
          <a:lstStyle/>
          <a:p>
            <a:r>
              <a:rPr lang="en-US" sz="1350" dirty="0">
                <a:ea typeface="Century Gothic" charset="0"/>
                <a:cs typeface="Century Gothic" charset="0"/>
              </a:rPr>
              <a:t>http://</a:t>
            </a:r>
            <a:r>
              <a:rPr lang="en-US" sz="1350" dirty="0" err="1">
                <a:ea typeface="Century Gothic" charset="0"/>
                <a:cs typeface="Century Gothic" charset="0"/>
              </a:rPr>
              <a:t>www.ala.org</a:t>
            </a:r>
            <a:r>
              <a:rPr lang="en-US" sz="1350" dirty="0">
                <a:ea typeface="Century Gothic" charset="0"/>
                <a:cs typeface="Century Gothic" charset="0"/>
              </a:rPr>
              <a:t>/</a:t>
            </a:r>
            <a:r>
              <a:rPr lang="en-US" sz="1350" dirty="0" err="1">
                <a:ea typeface="Century Gothic" charset="0"/>
                <a:cs typeface="Century Gothic" charset="0"/>
              </a:rPr>
              <a:t>acrl</a:t>
            </a:r>
            <a:r>
              <a:rPr lang="en-US" sz="1350" dirty="0">
                <a:ea typeface="Century Gothic" charset="0"/>
                <a:cs typeface="Century Gothic" charset="0"/>
              </a:rPr>
              <a:t>/</a:t>
            </a:r>
            <a:r>
              <a:rPr lang="en-US" sz="1350" dirty="0" err="1">
                <a:ea typeface="Century Gothic" charset="0"/>
                <a:cs typeface="Century Gothic" charset="0"/>
              </a:rPr>
              <a:t>AiA</a:t>
            </a:r>
            <a:endParaRPr lang="en-US" sz="1350" dirty="0">
              <a:ea typeface="Century Gothic" charset="0"/>
              <a:cs typeface="Century Gothic" charset="0"/>
            </a:endParaRPr>
          </a:p>
        </p:txBody>
      </p:sp>
    </p:spTree>
    <p:extLst>
      <p:ext uri="{BB962C8B-B14F-4D97-AF65-F5344CB8AC3E}">
        <p14:creationId xmlns:p14="http://schemas.microsoft.com/office/powerpoint/2010/main" val="1673911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6753"/>
          <a:stretch/>
        </p:blipFill>
        <p:spPr>
          <a:xfrm>
            <a:off x="0" y="29547"/>
            <a:ext cx="9144000" cy="5685453"/>
          </a:xfrm>
          <a:prstGeom prst="rect">
            <a:avLst/>
          </a:prstGeom>
        </p:spPr>
      </p:pic>
      <p:sp>
        <p:nvSpPr>
          <p:cNvPr id="3" name="TextBox 2"/>
          <p:cNvSpPr txBox="1"/>
          <p:nvPr/>
        </p:nvSpPr>
        <p:spPr>
          <a:xfrm>
            <a:off x="3154681" y="2293396"/>
            <a:ext cx="5655833" cy="1708160"/>
          </a:xfrm>
          <a:prstGeom prst="rect">
            <a:avLst/>
          </a:prstGeom>
          <a:noFill/>
        </p:spPr>
        <p:txBody>
          <a:bodyPr wrap="square" rtlCol="0">
            <a:spAutoFit/>
          </a:bodyPr>
          <a:lstStyle/>
          <a:p>
            <a:pPr algn="r"/>
            <a:r>
              <a:rPr lang="en-US" sz="2625" dirty="0">
                <a:latin typeface="+mj-lt"/>
                <a:ea typeface="Century Gothic" charset="0"/>
                <a:cs typeface="Century Gothic" charset="0"/>
              </a:rPr>
              <a:t>Call for Proposals for a new action-oriented research agenda on library contributions to student learning &amp; success</a:t>
            </a:r>
          </a:p>
        </p:txBody>
      </p:sp>
    </p:spTree>
    <p:extLst>
      <p:ext uri="{BB962C8B-B14F-4D97-AF65-F5344CB8AC3E}">
        <p14:creationId xmlns:p14="http://schemas.microsoft.com/office/powerpoint/2010/main" val="1393308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F69DB7-6D64-4304-81D1-78D02D4957D1}"/>
              </a:ext>
            </a:extLst>
          </p:cNvPr>
          <p:cNvSpPr>
            <a:spLocks noGrp="1"/>
          </p:cNvSpPr>
          <p:nvPr>
            <p:ph type="ctrTitle"/>
          </p:nvPr>
        </p:nvSpPr>
        <p:spPr>
          <a:xfrm>
            <a:off x="4393364" y="304801"/>
            <a:ext cx="3962400" cy="4495799"/>
          </a:xfrm>
        </p:spPr>
        <p:txBody>
          <a:bodyPr>
            <a:normAutofit/>
          </a:bodyPr>
          <a:lstStyle/>
          <a:p>
            <a:pPr>
              <a:spcBef>
                <a:spcPts val="2400"/>
              </a:spcBef>
            </a:pPr>
            <a:r>
              <a:rPr lang="en-US" dirty="0">
                <a:solidFill>
                  <a:schemeClr val="bg2">
                    <a:lumMod val="10000"/>
                  </a:schemeClr>
                </a:solidFill>
                <a:latin typeface="+mn-lt"/>
              </a:rPr>
              <a:t>Free pdf online</a:t>
            </a:r>
            <a:br>
              <a:rPr lang="en-US" dirty="0">
                <a:solidFill>
                  <a:schemeClr val="bg2">
                    <a:lumMod val="10000"/>
                  </a:schemeClr>
                </a:solidFill>
                <a:latin typeface="+mn-lt"/>
              </a:rPr>
            </a:br>
            <a:br>
              <a:rPr lang="en-US" sz="1200" dirty="0">
                <a:solidFill>
                  <a:schemeClr val="bg2">
                    <a:lumMod val="10000"/>
                  </a:schemeClr>
                </a:solidFill>
              </a:rPr>
            </a:br>
            <a:r>
              <a:rPr lang="en-US" sz="2800" dirty="0">
                <a:solidFill>
                  <a:schemeClr val="bg2">
                    <a:lumMod val="10000"/>
                  </a:schemeClr>
                </a:solidFill>
                <a:latin typeface="+mn-lt"/>
              </a:rPr>
              <a:t>acrl.org/value</a:t>
            </a:r>
            <a:br>
              <a:rPr lang="en-US" dirty="0">
                <a:solidFill>
                  <a:schemeClr val="bg2">
                    <a:lumMod val="10000"/>
                  </a:schemeClr>
                </a:solidFill>
                <a:latin typeface="+mn-lt"/>
              </a:rPr>
            </a:br>
            <a:br>
              <a:rPr lang="en-US" sz="1200" dirty="0">
                <a:solidFill>
                  <a:schemeClr val="bg2">
                    <a:lumMod val="10000"/>
                  </a:schemeClr>
                </a:solidFill>
                <a:latin typeface="+mn-lt"/>
              </a:rPr>
            </a:br>
            <a:r>
              <a:rPr lang="en-US" dirty="0">
                <a:solidFill>
                  <a:schemeClr val="bg2">
                    <a:lumMod val="10000"/>
                  </a:schemeClr>
                </a:solidFill>
                <a:latin typeface="+mn-lt"/>
              </a:rPr>
              <a:t> – or – </a:t>
            </a:r>
            <a:br>
              <a:rPr lang="en-US" dirty="0">
                <a:solidFill>
                  <a:schemeClr val="bg2">
                    <a:lumMod val="10000"/>
                  </a:schemeClr>
                </a:solidFill>
                <a:latin typeface="+mn-lt"/>
              </a:rPr>
            </a:br>
            <a:br>
              <a:rPr lang="en-US" sz="1200" dirty="0">
                <a:solidFill>
                  <a:schemeClr val="bg2">
                    <a:lumMod val="10000"/>
                  </a:schemeClr>
                </a:solidFill>
                <a:latin typeface="+mn-lt"/>
              </a:rPr>
            </a:br>
            <a:r>
              <a:rPr lang="en-US" dirty="0">
                <a:solidFill>
                  <a:schemeClr val="bg2">
                    <a:lumMod val="10000"/>
                  </a:schemeClr>
                </a:solidFill>
                <a:latin typeface="+mn-lt"/>
              </a:rPr>
              <a:t>Purchase print from ALA Store</a:t>
            </a:r>
            <a:br>
              <a:rPr lang="en-US" dirty="0">
                <a:solidFill>
                  <a:schemeClr val="bg2">
                    <a:lumMod val="10000"/>
                  </a:schemeClr>
                </a:solidFill>
                <a:latin typeface="+mn-lt"/>
              </a:rPr>
            </a:br>
            <a:br>
              <a:rPr lang="en-US" sz="1200" dirty="0">
                <a:solidFill>
                  <a:schemeClr val="bg2">
                    <a:lumMod val="10000"/>
                  </a:schemeClr>
                </a:solidFill>
                <a:latin typeface="+mn-lt"/>
              </a:rPr>
            </a:br>
            <a:r>
              <a:rPr lang="en-US" sz="2800" dirty="0">
                <a:solidFill>
                  <a:schemeClr val="bg2">
                    <a:lumMod val="10000"/>
                  </a:schemeClr>
                </a:solidFill>
                <a:latin typeface="+mn-lt"/>
              </a:rPr>
              <a:t>www.alastore.ala.org </a:t>
            </a:r>
            <a:endParaRPr lang="en-US" sz="3200" dirty="0">
              <a:solidFill>
                <a:schemeClr val="bg2">
                  <a:lumMod val="10000"/>
                </a:schemeClr>
              </a:solidFill>
              <a:latin typeface="+mn-lt"/>
            </a:endParaRPr>
          </a:p>
        </p:txBody>
      </p:sp>
      <p:pic>
        <p:nvPicPr>
          <p:cNvPr id="8" name="Content Placeholder 4">
            <a:extLst>
              <a:ext uri="{FF2B5EF4-FFF2-40B4-BE49-F238E27FC236}">
                <a16:creationId xmlns:a16="http://schemas.microsoft.com/office/drawing/2014/main" id="{9A658ED7-8F14-4751-B867-31D6FC1287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0923867">
            <a:off x="669625" y="662488"/>
            <a:ext cx="3294908" cy="4272377"/>
          </a:xfrm>
          <a:prstGeom prst="rect">
            <a:avLst/>
          </a:prstGeom>
        </p:spPr>
      </p:pic>
    </p:spTree>
    <p:extLst>
      <p:ext uri="{BB962C8B-B14F-4D97-AF65-F5344CB8AC3E}">
        <p14:creationId xmlns:p14="http://schemas.microsoft.com/office/powerpoint/2010/main" val="2115054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25BE41D5-2E5C-4521-BF8F-E832789B146B}"/>
              </a:ext>
            </a:extLst>
          </p:cNvPr>
          <p:cNvSpPr>
            <a:spLocks noGrp="1" noChangeArrowheads="1"/>
          </p:cNvSpPr>
          <p:nvPr>
            <p:ph type="title"/>
          </p:nvPr>
        </p:nvSpPr>
        <p:spPr>
          <a:xfrm>
            <a:off x="3733800" y="3059723"/>
            <a:ext cx="5257800" cy="1746154"/>
          </a:xfrm>
          <a:noFill/>
          <a:ln>
            <a:noFill/>
          </a:ln>
        </p:spPr>
        <p:txBody>
          <a:bodyPr rtlCol="0">
            <a:noAutofit/>
          </a:bodyPr>
          <a:lstStyle/>
          <a:p>
            <a:pPr algn="l">
              <a:defRPr/>
            </a:pPr>
            <a:r>
              <a:rPr lang="en-US" sz="3200" b="1" dirty="0">
                <a:ln w="12700">
                  <a:noFill/>
                  <a:prstDash val="solid"/>
                </a:ln>
                <a:solidFill>
                  <a:srgbClr val="002D62"/>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Lynn </a:t>
            </a:r>
            <a:r>
              <a:rPr lang="en-US" sz="3200" b="1" dirty="0" err="1">
                <a:ln w="12700">
                  <a:noFill/>
                  <a:prstDash val="solid"/>
                </a:ln>
                <a:solidFill>
                  <a:srgbClr val="002D62"/>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Silipigni</a:t>
            </a:r>
            <a:r>
              <a:rPr lang="en-US" sz="3200" b="1" dirty="0">
                <a:ln w="12700">
                  <a:noFill/>
                  <a:prstDash val="solid"/>
                </a:ln>
                <a:solidFill>
                  <a:srgbClr val="002D62"/>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 Connaway</a:t>
            </a:r>
            <a:br>
              <a:rPr lang="en-US" sz="3200" b="1" dirty="0">
                <a:ln w="12700">
                  <a:noFill/>
                  <a:prstDash val="solid"/>
                </a:ln>
                <a:solidFill>
                  <a:srgbClr val="002D62"/>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br>
            <a:r>
              <a:rPr lang="en-US" sz="2800" b="1" dirty="0">
                <a:ln w="12700">
                  <a:noFill/>
                  <a:prstDash val="solid"/>
                </a:ln>
                <a:solidFill>
                  <a:srgbClr val="002D62"/>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OCLC Research Senior Research Scientist and Director of User Research </a:t>
            </a:r>
            <a:endParaRPr lang="en-US" sz="3200" b="1" dirty="0">
              <a:ln w="12700">
                <a:solidFill>
                  <a:schemeClr val="tx2">
                    <a:satMod val="155000"/>
                  </a:schemeClr>
                </a:solidFill>
                <a:prstDash val="solid"/>
              </a:ln>
              <a:solidFill>
                <a:srgbClr val="002D62"/>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pic>
        <p:nvPicPr>
          <p:cNvPr id="3" name="Picture 2" descr="A person sitting on a table&#10;&#10;Description generated with high confidence">
            <a:extLst>
              <a:ext uri="{FF2B5EF4-FFF2-40B4-BE49-F238E27FC236}">
                <a16:creationId xmlns:a16="http://schemas.microsoft.com/office/drawing/2014/main" id="{2E4BE92A-8620-41AC-913C-670401626AE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 y="854363"/>
            <a:ext cx="2990335" cy="3951514"/>
          </a:xfrm>
          <a:prstGeom prst="rect">
            <a:avLst/>
          </a:prstGeom>
        </p:spPr>
      </p:pic>
      <p:pic>
        <p:nvPicPr>
          <p:cNvPr id="11" name="Picture 10" descr="A close up of a logo&#10;&#10;Description generated with very high confidence">
            <a:extLst>
              <a:ext uri="{FF2B5EF4-FFF2-40B4-BE49-F238E27FC236}">
                <a16:creationId xmlns:a16="http://schemas.microsoft.com/office/drawing/2014/main" id="{1605C897-65B9-4D78-B501-6398CE4947A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95800" y="854363"/>
            <a:ext cx="2971800" cy="1283502"/>
          </a:xfrm>
          <a:prstGeom prst="rect">
            <a:avLst/>
          </a:prstGeom>
        </p:spPr>
      </p:pic>
    </p:spTree>
    <p:extLst>
      <p:ext uri="{BB962C8B-B14F-4D97-AF65-F5344CB8AC3E}">
        <p14:creationId xmlns:p14="http://schemas.microsoft.com/office/powerpoint/2010/main" val="726019249"/>
      </p:ext>
    </p:extLst>
  </p:cSld>
  <p:clrMapOvr>
    <a:masterClrMapping/>
  </p:clrMapOvr>
</p:sld>
</file>

<file path=ppt/theme/theme1.xml><?xml version="1.0" encoding="utf-8"?>
<a:theme xmlns:a="http://schemas.openxmlformats.org/drawingml/2006/main" name="Office Theme">
  <a:themeElements>
    <a:clrScheme name="Custom 4">
      <a:dk1>
        <a:srgbClr val="FFFFFF"/>
      </a:dk1>
      <a:lt1>
        <a:sysClr val="window" lastClr="FFFFFF"/>
      </a:lt1>
      <a:dk2>
        <a:srgbClr val="FFFFFF"/>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1F497D"/>
      </a:dk2>
      <a:lt2>
        <a:srgbClr val="EEECE1"/>
      </a:lt2>
      <a:accent1>
        <a:srgbClr val="333399"/>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741</TotalTime>
  <Words>7018</Words>
  <Application>Microsoft Office PowerPoint</Application>
  <PresentationFormat>On-screen Show (4:3)</PresentationFormat>
  <Paragraphs>435</Paragraphs>
  <Slides>48</Slides>
  <Notes>41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48</vt:i4>
      </vt:variant>
    </vt:vector>
  </HeadingPairs>
  <TitlesOfParts>
    <vt:vector size="56" baseType="lpstr">
      <vt:lpstr>Arial</vt:lpstr>
      <vt:lpstr>Calibri</vt:lpstr>
      <vt:lpstr>Cardo</vt:lpstr>
      <vt:lpstr>Century Gothic</vt:lpstr>
      <vt:lpstr>Wingdings</vt:lpstr>
      <vt:lpstr>ZapfHumnst Dm BT</vt:lpstr>
      <vt:lpstr>Office Theme</vt:lpstr>
      <vt:lpstr>1_Office Theme</vt:lpstr>
      <vt:lpstr>Update on Value of Academic Libraries Initiative</vt:lpstr>
      <vt:lpstr>PowerPoint Presentation</vt:lpstr>
      <vt:lpstr>PowerPoint Presentation</vt:lpstr>
      <vt:lpstr>PowerPoint Presentation</vt:lpstr>
      <vt:lpstr>PowerPoint Presentation</vt:lpstr>
      <vt:lpstr>PowerPoint Presentation</vt:lpstr>
      <vt:lpstr>PowerPoint Presentation</vt:lpstr>
      <vt:lpstr>Free pdf online  acrl.org/value   – or –   Purchase print from ALA Store  www.alastore.ala.org </vt:lpstr>
      <vt:lpstr>Lynn Silipigni Connaway OCLC Research Senior Research Scientist and Director of User Research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Language Differences</vt:lpstr>
      <vt:lpstr>PowerPoint Presentation</vt:lpstr>
      <vt:lpstr>PowerPoint Presentation</vt:lpstr>
      <vt:lpstr>PowerPoint Presentation</vt:lpstr>
      <vt:lpstr>Sample Research Questions</vt:lpstr>
      <vt:lpstr>Exemplary Study</vt:lpstr>
      <vt:lpstr>PowerPoint Presentation</vt:lpstr>
      <vt:lpstr>Sample Research Questions</vt:lpstr>
      <vt:lpstr>Exemplary Study</vt:lpstr>
      <vt:lpstr>PowerPoint Presentation</vt:lpstr>
      <vt:lpstr>Sample Research Questions</vt:lpstr>
      <vt:lpstr>Exemplary Study</vt:lpstr>
      <vt:lpstr>PowerPoint Presentation</vt:lpstr>
      <vt:lpstr>Sample Research Questions</vt:lpstr>
      <vt:lpstr>Exemplary Study</vt:lpstr>
      <vt:lpstr>PowerPoint Presentation</vt:lpstr>
      <vt:lpstr>Sample Research Questions</vt:lpstr>
      <vt:lpstr>Exemplary Study</vt:lpstr>
      <vt:lpstr>PowerPoint Presentation</vt:lpstr>
      <vt:lpstr>Sample Research Questions</vt:lpstr>
      <vt:lpstr>Exemplary Study</vt:lpstr>
      <vt:lpstr>What research project do you have in mind?</vt:lpstr>
      <vt:lpstr>PowerPoint Presentation</vt:lpstr>
      <vt:lpstr>PowerPoint Presentation</vt:lpstr>
      <vt:lpstr>PowerPoint Presentation</vt:lpstr>
      <vt:lpstr>PowerPoint Presentation</vt:lpstr>
      <vt:lpstr>VAL Travel Scholarships</vt:lpstr>
      <vt:lpstr>Travel Scholarship Recipients</vt:lpstr>
      <vt:lpstr>Academic Library Impact  Research Grants</vt:lpstr>
      <vt:lpstr>Research Grants</vt:lpstr>
      <vt:lpstr>Research Grant Applications</vt:lpstr>
      <vt:lpstr>PowerPoint Presentation</vt:lpstr>
    </vt:vector>
  </TitlesOfParts>
  <Company>American Library Association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Connaway,Lynn</dc:creator>
  <cp:lastModifiedBy>Hood,Erin</cp:lastModifiedBy>
  <cp:revision>96</cp:revision>
  <dcterms:created xsi:type="dcterms:W3CDTF">2011-09-21T14:55:00Z</dcterms:created>
  <dcterms:modified xsi:type="dcterms:W3CDTF">2018-04-03T14:30:14Z</dcterms:modified>
</cp:coreProperties>
</file>