
<file path=[Content_Types].xml><?xml version="1.0" encoding="utf-8"?>
<Types xmlns="http://schemas.openxmlformats.org/package/2006/content-types">
  <Override PartName="/ppt/notesSlides/notesSlide2.xml" ContentType="application/vnd.openxmlformats-officedocument.presentationml.notesSlide+xml"/>
  <Default Extension="pdf" ContentType="application/pdf"/>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32"/>
  </p:notesMasterIdLst>
  <p:handoutMasterIdLst>
    <p:handoutMasterId r:id="rId33"/>
  </p:handoutMasterIdLst>
  <p:sldIdLst>
    <p:sldId id="467" r:id="rId5"/>
    <p:sldId id="506" r:id="rId6"/>
    <p:sldId id="489" r:id="rId7"/>
    <p:sldId id="524" r:id="rId8"/>
    <p:sldId id="486" r:id="rId9"/>
    <p:sldId id="505" r:id="rId10"/>
    <p:sldId id="487" r:id="rId11"/>
    <p:sldId id="488" r:id="rId12"/>
    <p:sldId id="499" r:id="rId13"/>
    <p:sldId id="500" r:id="rId14"/>
    <p:sldId id="501" r:id="rId15"/>
    <p:sldId id="502" r:id="rId16"/>
    <p:sldId id="517" r:id="rId17"/>
    <p:sldId id="496" r:id="rId18"/>
    <p:sldId id="532" r:id="rId19"/>
    <p:sldId id="497" r:id="rId20"/>
    <p:sldId id="509" r:id="rId21"/>
    <p:sldId id="511" r:id="rId22"/>
    <p:sldId id="491" r:id="rId23"/>
    <p:sldId id="504" r:id="rId24"/>
    <p:sldId id="493" r:id="rId25"/>
    <p:sldId id="516" r:id="rId26"/>
    <p:sldId id="527" r:id="rId27"/>
    <p:sldId id="519" r:id="rId28"/>
    <p:sldId id="526" r:id="rId29"/>
    <p:sldId id="530" r:id="rId30"/>
    <p:sldId id="481"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key Hawk" initials="MLH" lastIdx="2" clrIdx="0"/>
  <p:cmAuthor id="1" name="Alyssa Darden" initials="AD" lastIdx="17" clrIdx="1"/>
  <p:cmAuthor id="2" name="Windows User" initials="WU" lastIdx="0" clrIdx="2"/>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A9316F"/>
    <a:srgbClr val="419A3C"/>
    <a:srgbClr val="0B7CCB"/>
    <a:srgbClr val="FF7600"/>
    <a:srgbClr val="E18100"/>
    <a:srgbClr val="CCFF66"/>
    <a:srgbClr val="2F416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77" autoAdjust="0"/>
    <p:restoredTop sz="82025" autoAdjust="0"/>
  </p:normalViewPr>
  <p:slideViewPr>
    <p:cSldViewPr snapToGrid="0" showGuides="1">
      <p:cViewPr varScale="1">
        <p:scale>
          <a:sx n="75" d="100"/>
          <a:sy n="75" d="100"/>
        </p:scale>
        <p:origin x="-1890" y="-102"/>
      </p:cViewPr>
      <p:guideLst>
        <p:guide orient="horz" pos="672"/>
        <p:guide/>
      </p:guideLst>
    </p:cSldViewPr>
  </p:slid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92" d="100"/>
          <a:sy n="92" d="100"/>
        </p:scale>
        <p:origin x="-3732"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oode\Desktop\Demographics%20Phase%201%20and%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stacked"/>
        <c:ser>
          <c:idx val="0"/>
          <c:order val="0"/>
          <c:tx>
            <c:strRef>
              <c:f>'By Stages'!$L$110</c:f>
              <c:strCache>
                <c:ptCount val="1"/>
                <c:pt idx="0">
                  <c:v>Humanities</c:v>
                </c:pt>
              </c:strCache>
            </c:strRef>
          </c:tx>
          <c:dLbls>
            <c:txPr>
              <a:bodyPr/>
              <a:lstStyle/>
              <a:p>
                <a:pPr>
                  <a:defRPr sz="1100" b="1"/>
                </a:pPr>
                <a:endParaRPr lang="en-US"/>
              </a:p>
            </c:txPr>
            <c:showVal val="1"/>
          </c:dLbls>
          <c:cat>
            <c:strRef>
              <c:f>'By Stages'!$K$111:$K$114</c:f>
              <c:strCache>
                <c:ptCount val="4"/>
                <c:pt idx="0">
                  <c:v>Emerging</c:v>
                </c:pt>
                <c:pt idx="1">
                  <c:v>Establishing</c:v>
                </c:pt>
                <c:pt idx="2">
                  <c:v>Embedding</c:v>
                </c:pt>
                <c:pt idx="3">
                  <c:v>Experiencing</c:v>
                </c:pt>
              </c:strCache>
            </c:strRef>
          </c:cat>
          <c:val>
            <c:numRef>
              <c:f>'By Stages'!$L$111:$L$114</c:f>
              <c:numCache>
                <c:formatCode>General</c:formatCode>
                <c:ptCount val="4"/>
                <c:pt idx="0">
                  <c:v>2</c:v>
                </c:pt>
                <c:pt idx="1">
                  <c:v>1</c:v>
                </c:pt>
                <c:pt idx="2">
                  <c:v>3</c:v>
                </c:pt>
                <c:pt idx="3">
                  <c:v>2</c:v>
                </c:pt>
              </c:numCache>
            </c:numRef>
          </c:val>
        </c:ser>
        <c:ser>
          <c:idx val="1"/>
          <c:order val="1"/>
          <c:tx>
            <c:strRef>
              <c:f>'By Stages'!$M$110</c:f>
              <c:strCache>
                <c:ptCount val="1"/>
                <c:pt idx="0">
                  <c:v>Social Sciences</c:v>
                </c:pt>
              </c:strCache>
            </c:strRef>
          </c:tx>
          <c:dLbls>
            <c:txPr>
              <a:bodyPr/>
              <a:lstStyle/>
              <a:p>
                <a:pPr>
                  <a:defRPr sz="1100" b="1"/>
                </a:pPr>
                <a:endParaRPr lang="en-US"/>
              </a:p>
            </c:txPr>
            <c:showVal val="1"/>
          </c:dLbls>
          <c:cat>
            <c:strRef>
              <c:f>'By Stages'!$K$111:$K$114</c:f>
              <c:strCache>
                <c:ptCount val="4"/>
                <c:pt idx="0">
                  <c:v>Emerging</c:v>
                </c:pt>
                <c:pt idx="1">
                  <c:v>Establishing</c:v>
                </c:pt>
                <c:pt idx="2">
                  <c:v>Embedding</c:v>
                </c:pt>
                <c:pt idx="3">
                  <c:v>Experiencing</c:v>
                </c:pt>
              </c:strCache>
            </c:strRef>
          </c:cat>
          <c:val>
            <c:numRef>
              <c:f>'By Stages'!$M$111:$M$114</c:f>
              <c:numCache>
                <c:formatCode>General</c:formatCode>
                <c:ptCount val="4"/>
                <c:pt idx="0">
                  <c:v>1</c:v>
                </c:pt>
                <c:pt idx="3">
                  <c:v>1</c:v>
                </c:pt>
              </c:numCache>
            </c:numRef>
          </c:val>
        </c:ser>
        <c:ser>
          <c:idx val="2"/>
          <c:order val="2"/>
          <c:tx>
            <c:strRef>
              <c:f>'By Stages'!$N$110</c:f>
              <c:strCache>
                <c:ptCount val="1"/>
                <c:pt idx="0">
                  <c:v>Natural Sciences</c:v>
                </c:pt>
              </c:strCache>
            </c:strRef>
          </c:tx>
          <c:dLbls>
            <c:txPr>
              <a:bodyPr/>
              <a:lstStyle/>
              <a:p>
                <a:pPr>
                  <a:defRPr sz="1100" b="1"/>
                </a:pPr>
                <a:endParaRPr lang="en-US"/>
              </a:p>
            </c:txPr>
            <c:showVal val="1"/>
          </c:dLbls>
          <c:cat>
            <c:strRef>
              <c:f>'By Stages'!$K$111:$K$114</c:f>
              <c:strCache>
                <c:ptCount val="4"/>
                <c:pt idx="0">
                  <c:v>Emerging</c:v>
                </c:pt>
                <c:pt idx="1">
                  <c:v>Establishing</c:v>
                </c:pt>
                <c:pt idx="2">
                  <c:v>Embedding</c:v>
                </c:pt>
                <c:pt idx="3">
                  <c:v>Experiencing</c:v>
                </c:pt>
              </c:strCache>
            </c:strRef>
          </c:cat>
          <c:val>
            <c:numRef>
              <c:f>'By Stages'!$N$111:$N$114</c:f>
              <c:numCache>
                <c:formatCode>General</c:formatCode>
                <c:ptCount val="4"/>
                <c:pt idx="0">
                  <c:v>2</c:v>
                </c:pt>
                <c:pt idx="2">
                  <c:v>2</c:v>
                </c:pt>
                <c:pt idx="3">
                  <c:v>1</c:v>
                </c:pt>
              </c:numCache>
            </c:numRef>
          </c:val>
        </c:ser>
        <c:ser>
          <c:idx val="3"/>
          <c:order val="3"/>
          <c:tx>
            <c:strRef>
              <c:f>'By Stages'!$O$110</c:f>
              <c:strCache>
                <c:ptCount val="1"/>
                <c:pt idx="0">
                  <c:v>Formal Sciences</c:v>
                </c:pt>
              </c:strCache>
            </c:strRef>
          </c:tx>
          <c:dLbls>
            <c:txPr>
              <a:bodyPr/>
              <a:lstStyle/>
              <a:p>
                <a:pPr>
                  <a:defRPr sz="1100" b="1"/>
                </a:pPr>
                <a:endParaRPr lang="en-US"/>
              </a:p>
            </c:txPr>
            <c:showVal val="1"/>
          </c:dLbls>
          <c:cat>
            <c:strRef>
              <c:f>'By Stages'!$K$111:$K$114</c:f>
              <c:strCache>
                <c:ptCount val="4"/>
                <c:pt idx="0">
                  <c:v>Emerging</c:v>
                </c:pt>
                <c:pt idx="1">
                  <c:v>Establishing</c:v>
                </c:pt>
                <c:pt idx="2">
                  <c:v>Embedding</c:v>
                </c:pt>
                <c:pt idx="3">
                  <c:v>Experiencing</c:v>
                </c:pt>
              </c:strCache>
            </c:strRef>
          </c:cat>
          <c:val>
            <c:numRef>
              <c:f>'By Stages'!$O$111:$O$114</c:f>
              <c:numCache>
                <c:formatCode>General</c:formatCode>
                <c:ptCount val="4"/>
                <c:pt idx="1">
                  <c:v>1</c:v>
                </c:pt>
              </c:numCache>
            </c:numRef>
          </c:val>
        </c:ser>
        <c:ser>
          <c:idx val="4"/>
          <c:order val="4"/>
          <c:tx>
            <c:strRef>
              <c:f>'By Stages'!$P$110</c:f>
              <c:strCache>
                <c:ptCount val="1"/>
                <c:pt idx="0">
                  <c:v>Professions and Applied Sciences</c:v>
                </c:pt>
              </c:strCache>
            </c:strRef>
          </c:tx>
          <c:dLbls>
            <c:txPr>
              <a:bodyPr/>
              <a:lstStyle/>
              <a:p>
                <a:pPr>
                  <a:defRPr sz="1100" b="1"/>
                </a:pPr>
                <a:endParaRPr lang="en-US"/>
              </a:p>
            </c:txPr>
            <c:showVal val="1"/>
          </c:dLbls>
          <c:cat>
            <c:strRef>
              <c:f>'By Stages'!$K$111:$K$114</c:f>
              <c:strCache>
                <c:ptCount val="4"/>
                <c:pt idx="0">
                  <c:v>Emerging</c:v>
                </c:pt>
                <c:pt idx="1">
                  <c:v>Establishing</c:v>
                </c:pt>
                <c:pt idx="2">
                  <c:v>Embedding</c:v>
                </c:pt>
                <c:pt idx="3">
                  <c:v>Experiencing</c:v>
                </c:pt>
              </c:strCache>
            </c:strRef>
          </c:cat>
          <c:val>
            <c:numRef>
              <c:f>'By Stages'!$P$111:$P$114</c:f>
              <c:numCache>
                <c:formatCode>General</c:formatCode>
                <c:ptCount val="4"/>
                <c:pt idx="0">
                  <c:v>8</c:v>
                </c:pt>
                <c:pt idx="1">
                  <c:v>4</c:v>
                </c:pt>
                <c:pt idx="2">
                  <c:v>2</c:v>
                </c:pt>
                <c:pt idx="3">
                  <c:v>3</c:v>
                </c:pt>
              </c:numCache>
            </c:numRef>
          </c:val>
        </c:ser>
        <c:ser>
          <c:idx val="5"/>
          <c:order val="5"/>
          <c:tx>
            <c:strRef>
              <c:f>'By Stages'!$Q$110</c:f>
              <c:strCache>
                <c:ptCount val="1"/>
                <c:pt idx="0">
                  <c:v>Double Major</c:v>
                </c:pt>
              </c:strCache>
            </c:strRef>
          </c:tx>
          <c:dLbls>
            <c:txPr>
              <a:bodyPr/>
              <a:lstStyle/>
              <a:p>
                <a:pPr>
                  <a:defRPr sz="1100" b="1"/>
                </a:pPr>
                <a:endParaRPr lang="en-US"/>
              </a:p>
            </c:txPr>
            <c:showVal val="1"/>
          </c:dLbls>
          <c:cat>
            <c:strRef>
              <c:f>'By Stages'!$K$111:$K$114</c:f>
              <c:strCache>
                <c:ptCount val="4"/>
                <c:pt idx="0">
                  <c:v>Emerging</c:v>
                </c:pt>
                <c:pt idx="1">
                  <c:v>Establishing</c:v>
                </c:pt>
                <c:pt idx="2">
                  <c:v>Embedding</c:v>
                </c:pt>
                <c:pt idx="3">
                  <c:v>Experiencing</c:v>
                </c:pt>
              </c:strCache>
            </c:strRef>
          </c:cat>
          <c:val>
            <c:numRef>
              <c:f>'By Stages'!$Q$111:$Q$114</c:f>
              <c:numCache>
                <c:formatCode>General</c:formatCode>
                <c:ptCount val="4"/>
                <c:pt idx="0">
                  <c:v>1</c:v>
                </c:pt>
                <c:pt idx="1">
                  <c:v>4</c:v>
                </c:pt>
              </c:numCache>
            </c:numRef>
          </c:val>
        </c:ser>
        <c:ser>
          <c:idx val="6"/>
          <c:order val="6"/>
          <c:tx>
            <c:strRef>
              <c:f>'By Stages'!$R$110</c:f>
              <c:strCache>
                <c:ptCount val="1"/>
                <c:pt idx="0">
                  <c:v>Undeclared</c:v>
                </c:pt>
              </c:strCache>
            </c:strRef>
          </c:tx>
          <c:dLbls>
            <c:txPr>
              <a:bodyPr/>
              <a:lstStyle/>
              <a:p>
                <a:pPr>
                  <a:defRPr sz="1100" b="1"/>
                </a:pPr>
                <a:endParaRPr lang="en-US"/>
              </a:p>
            </c:txPr>
            <c:showVal val="1"/>
          </c:dLbls>
          <c:cat>
            <c:strRef>
              <c:f>'By Stages'!$K$111:$K$114</c:f>
              <c:strCache>
                <c:ptCount val="4"/>
                <c:pt idx="0">
                  <c:v>Emerging</c:v>
                </c:pt>
                <c:pt idx="1">
                  <c:v>Establishing</c:v>
                </c:pt>
                <c:pt idx="2">
                  <c:v>Embedding</c:v>
                </c:pt>
                <c:pt idx="3">
                  <c:v>Experiencing</c:v>
                </c:pt>
              </c:strCache>
            </c:strRef>
          </c:cat>
          <c:val>
            <c:numRef>
              <c:f>'By Stages'!$R$111:$R$114</c:f>
              <c:numCache>
                <c:formatCode>General</c:formatCode>
                <c:ptCount val="4"/>
                <c:pt idx="0">
                  <c:v>2</c:v>
                </c:pt>
              </c:numCache>
            </c:numRef>
          </c:val>
        </c:ser>
        <c:ser>
          <c:idx val="7"/>
          <c:order val="7"/>
          <c:tx>
            <c:strRef>
              <c:f>'By Stages'!$S$110</c:f>
              <c:strCache>
                <c:ptCount val="1"/>
                <c:pt idx="0">
                  <c:v>Unidentified</c:v>
                </c:pt>
              </c:strCache>
            </c:strRef>
          </c:tx>
          <c:dLbls>
            <c:txPr>
              <a:bodyPr/>
              <a:lstStyle/>
              <a:p>
                <a:pPr>
                  <a:defRPr sz="1100" b="1"/>
                </a:pPr>
                <a:endParaRPr lang="en-US"/>
              </a:p>
            </c:txPr>
            <c:showVal val="1"/>
          </c:dLbls>
          <c:cat>
            <c:strRef>
              <c:f>'By Stages'!$K$111:$K$114</c:f>
              <c:strCache>
                <c:ptCount val="4"/>
                <c:pt idx="0">
                  <c:v>Emerging</c:v>
                </c:pt>
                <c:pt idx="1">
                  <c:v>Establishing</c:v>
                </c:pt>
                <c:pt idx="2">
                  <c:v>Embedding</c:v>
                </c:pt>
                <c:pt idx="3">
                  <c:v>Experiencing</c:v>
                </c:pt>
              </c:strCache>
            </c:strRef>
          </c:cat>
          <c:val>
            <c:numRef>
              <c:f>'By Stages'!$S$111:$S$114</c:f>
              <c:numCache>
                <c:formatCode>General</c:formatCode>
                <c:ptCount val="4"/>
                <c:pt idx="2">
                  <c:v>3</c:v>
                </c:pt>
                <c:pt idx="3">
                  <c:v>3</c:v>
                </c:pt>
              </c:numCache>
            </c:numRef>
          </c:val>
        </c:ser>
        <c:overlap val="100"/>
        <c:axId val="222695808"/>
        <c:axId val="222697344"/>
      </c:barChart>
      <c:catAx>
        <c:axId val="222695808"/>
        <c:scaling>
          <c:orientation val="minMax"/>
        </c:scaling>
        <c:axPos val="b"/>
        <c:tickLblPos val="nextTo"/>
        <c:txPr>
          <a:bodyPr/>
          <a:lstStyle/>
          <a:p>
            <a:pPr>
              <a:defRPr sz="1400" b="1"/>
            </a:pPr>
            <a:endParaRPr lang="en-US"/>
          </a:p>
        </c:txPr>
        <c:crossAx val="222697344"/>
        <c:crosses val="autoZero"/>
        <c:auto val="1"/>
        <c:lblAlgn val="ctr"/>
        <c:lblOffset val="100"/>
      </c:catAx>
      <c:valAx>
        <c:axId val="222697344"/>
        <c:scaling>
          <c:orientation val="minMax"/>
        </c:scaling>
        <c:axPos val="l"/>
        <c:majorGridlines/>
        <c:numFmt formatCode="General" sourceLinked="1"/>
        <c:tickLblPos val="nextTo"/>
        <c:txPr>
          <a:bodyPr/>
          <a:lstStyle/>
          <a:p>
            <a:pPr>
              <a:defRPr sz="1400" b="1"/>
            </a:pPr>
            <a:endParaRPr lang="en-US"/>
          </a:p>
        </c:txPr>
        <c:crossAx val="222695808"/>
        <c:crosses val="autoZero"/>
        <c:crossBetween val="between"/>
      </c:valAx>
    </c:plotArea>
    <c:legend>
      <c:legendPos val="r"/>
      <c:layout/>
      <c:txPr>
        <a:bodyPr/>
        <a:lstStyle/>
        <a:p>
          <a:pPr>
            <a:defRPr sz="1400" b="1"/>
          </a:pPr>
          <a:endParaRPr lang="en-US"/>
        </a:p>
      </c:txPr>
    </c:legend>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590B96-037A-504A-977E-B6542BD6CBD5}" type="datetimeFigureOut">
              <a:rPr lang="en-US" smtClean="0"/>
              <a:pPr/>
              <a:t>8/3/2014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2E670E-6968-D546-96D3-BA97EA7DE81D}"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5C79E4-531B-094F-B0E0-0AB1940632EE}" type="datetimeFigureOut">
              <a:rPr lang="en-US" smtClean="0"/>
              <a:pPr/>
              <a:t>8/3/2014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921901-2D7D-404F-83CF-0310337D82A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400" kern="1200">
        <a:solidFill>
          <a:schemeClr val="tx1"/>
        </a:solidFill>
        <a:latin typeface="Arial" pitchFamily="34" charset="0"/>
        <a:ea typeface="+mn-ea"/>
        <a:cs typeface="Arial" pitchFamily="34" charset="0"/>
      </a:defRPr>
    </a:lvl1pPr>
    <a:lvl2pPr marL="457200" algn="l" defTabSz="457200" rtl="0" eaLnBrk="1" latinLnBrk="0" hangingPunct="1">
      <a:defRPr sz="1400" kern="1200">
        <a:solidFill>
          <a:schemeClr val="tx1"/>
        </a:solidFill>
        <a:latin typeface="Arial" pitchFamily="34" charset="0"/>
        <a:ea typeface="+mn-ea"/>
        <a:cs typeface="Arial" pitchFamily="34" charset="0"/>
      </a:defRPr>
    </a:lvl2pPr>
    <a:lvl3pPr marL="914400" algn="l" defTabSz="457200" rtl="0" eaLnBrk="1" latinLnBrk="0" hangingPunct="1">
      <a:defRPr sz="1400" kern="1200">
        <a:solidFill>
          <a:schemeClr val="tx1"/>
        </a:solidFill>
        <a:latin typeface="Arial" pitchFamily="34" charset="0"/>
        <a:ea typeface="+mn-ea"/>
        <a:cs typeface="Arial" pitchFamily="34" charset="0"/>
      </a:defRPr>
    </a:lvl3pPr>
    <a:lvl4pPr marL="1371600" algn="l" defTabSz="457200" rtl="0" eaLnBrk="1" latinLnBrk="0" hangingPunct="1">
      <a:defRPr sz="1400" kern="1200">
        <a:solidFill>
          <a:schemeClr val="tx1"/>
        </a:solidFill>
        <a:latin typeface="Arial" pitchFamily="34" charset="0"/>
        <a:ea typeface="+mn-ea"/>
        <a:cs typeface="Arial" pitchFamily="34" charset="0"/>
      </a:defRPr>
    </a:lvl4pPr>
    <a:lvl5pPr marL="1828800" algn="l" defTabSz="457200" rtl="0" eaLnBrk="1" latinLnBrk="0" hangingPunct="1">
      <a:defRPr sz="1400" kern="1200">
        <a:solidFill>
          <a:schemeClr val="tx1"/>
        </a:solidFill>
        <a:latin typeface="Arial" pitchFamily="34" charset="0"/>
        <a:ea typeface="+mn-ea"/>
        <a:cs typeface="Arial"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jisc.ac.uk/media/documents/publications/reports/2010/digitalinformationseekerreport.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jisc.ac.uk/media/documents/publications/reports/2010/digitalinformationseekerreport.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en.wikipedia.org/wiki/List_of_academic_disciplines"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www.oclc.org/research/activities/vandr/"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flickr.com/photos/aramisfirefly/3580397954/"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firstmonday.org/htbin/cgiwrap/bin/ojs/index.php/fm/article/viewArticle/3171/3049"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oclc.org/us/en/reports/onlinecatalogs/default.htm"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www.oclc.org/research/activities/vandr/" TargetMode="External"/><Relationship Id="rId5" Type="http://schemas.openxmlformats.org/officeDocument/2006/relationships/hyperlink" Target="http://www.jisc.ac.uk/media/documents/publications/reports/2010/digitalinformationseekerreport.pdf" TargetMode="External"/><Relationship Id="rId4" Type="http://schemas.openxmlformats.org/officeDocument/2006/relationships/hyperlink" Target="http://imlsosuoclcproject.jcomm.ohio-state.edu/"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jisc.ac.uk/media/documents/publications/reports/2010/digitalinformationseekerreport.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firstmonday.org/htbin/cgiwrap/bin/ojs/index.php/fm/article/view/2291/2070"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thenation.com/article/168125/amazon-effect"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web.archive.org/web/20080820044308/http:/imlsproject.comm.ohio-state.edu/imls_reports/imls_PH_IV_report_list.html" TargetMode="External"/><Relationship Id="rId13" Type="http://schemas.openxmlformats.org/officeDocument/2006/relationships/hyperlink" Target="http://www.jisc.ac.uk/whatwedo/programmes/inf11/userbehaviourbusandecon.aspx" TargetMode="External"/><Relationship Id="rId3" Type="http://schemas.openxmlformats.org/officeDocument/2006/relationships/hyperlink" Target="http://www.oclc.org/us/en/reports/onlinecatalogs/default.htm" TargetMode="External"/><Relationship Id="rId7" Type="http://schemas.openxmlformats.org/officeDocument/2006/relationships/hyperlink" Target="http://imlsproject.comm.ohiostate.edu/imls_reports/PHASE_III/PH_III_report_list.html" TargetMode="External"/><Relationship Id="rId12" Type="http://schemas.openxmlformats.org/officeDocument/2006/relationships/hyperlink" Target="http://www.jisc.ac.uk/media/documents/aboutus/workinggroups/studentsuseresearchcontent.pdf"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imlsproject.comm.ohio-state.edu/imls_reports/imls_PH_II_report_list.html" TargetMode="External"/><Relationship Id="rId11" Type="http://schemas.openxmlformats.org/officeDocument/2006/relationships/hyperlink" Target="http://www.rin.ac.uk/our-work/communicating-and-disseminating-research/ejournals-their-use-value-and-impact" TargetMode="External"/><Relationship Id="rId5" Type="http://schemas.openxmlformats.org/officeDocument/2006/relationships/hyperlink" Target="http://www.oclc.org/us/en/reports/perceptionscollege.htm" TargetMode="External"/><Relationship Id="rId10" Type="http://schemas.openxmlformats.org/officeDocument/2006/relationships/hyperlink" Target="http://www.jisc.ac.uk/media/documents/programmemes/reppres/gg_final_keynote_11012008.pdf" TargetMode="External"/><Relationship Id="rId4" Type="http://schemas.openxmlformats.org/officeDocument/2006/relationships/hyperlink" Target="http://www.oclc.org/us/en/reports/2005perceptions.htm" TargetMode="External"/><Relationship Id="rId9" Type="http://schemas.openxmlformats.org/officeDocument/2006/relationships/hyperlink" Target="http://www.rin.ac.uk/our-work/using-and-accessinginformation-resources/researchers-and-discovery-services-behaviour-perc"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oclc.org/reports/synchronicity/full.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imlsosuoclcproject.jcomm.ohio-state.edu/"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921901-2D7D-404F-83CF-0310337D82A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1888" y="0"/>
            <a:ext cx="4572000" cy="3429000"/>
          </a:xfrm>
        </p:spPr>
      </p:sp>
      <p:sp>
        <p:nvSpPr>
          <p:cNvPr id="3" name="Notes Placeholder 2"/>
          <p:cNvSpPr>
            <a:spLocks noGrp="1"/>
          </p:cNvSpPr>
          <p:nvPr>
            <p:ph type="body" idx="1"/>
          </p:nvPr>
        </p:nvSpPr>
        <p:spPr>
          <a:xfrm>
            <a:off x="166255" y="3518704"/>
            <a:ext cx="6691745" cy="5500605"/>
          </a:xfrm>
        </p:spPr>
        <p:txBody>
          <a:bodyPr>
            <a:noAutofit/>
          </a:bodyPr>
          <a:lstStyle/>
          <a:p>
            <a:r>
              <a:rPr lang="en-US" sz="1000" dirty="0" smtClean="0"/>
              <a:t>Most researchers self-taught in discovery services</a:t>
            </a:r>
          </a:p>
          <a:p>
            <a:pPr lvl="1">
              <a:buFont typeface="Arial" pitchFamily="34" charset="0"/>
              <a:buChar char="•"/>
            </a:pPr>
            <a:r>
              <a:rPr lang="en-US" sz="1000" dirty="0" smtClean="0"/>
              <a:t>62% report no formal training (p.64)</a:t>
            </a:r>
          </a:p>
          <a:p>
            <a:pPr lvl="1">
              <a:buFont typeface="Arial" pitchFamily="34" charset="0"/>
              <a:buChar char="•"/>
            </a:pPr>
            <a:r>
              <a:rPr lang="en-US" sz="1000" dirty="0" smtClean="0"/>
              <a:t>Confident in their skills (p.9)</a:t>
            </a:r>
          </a:p>
          <a:p>
            <a:r>
              <a:rPr lang="en-US" sz="1000" dirty="0" smtClean="0"/>
              <a:t>Research Information Network. (2006). Researchers and discovery services: </a:t>
            </a:r>
            <a:r>
              <a:rPr lang="en-US" sz="1000" dirty="0" err="1" smtClean="0"/>
              <a:t>Behaviour</a:t>
            </a:r>
            <a:r>
              <a:rPr lang="en-US" sz="1000" dirty="0" smtClean="0"/>
              <a:t>, perceptions and needs. London: Research Information Network.</a:t>
            </a:r>
          </a:p>
          <a:p>
            <a:r>
              <a:rPr lang="en-US" sz="1000" dirty="0" smtClean="0">
                <a:cs typeface="+mn-cs"/>
              </a:rPr>
              <a:t>De Rosa, C. (2006). College students' perceptions of libraries and information resources: A report to the OCLC membership. Dublin, Ohio: OCLC Online Computer Library Center. http://www.oclc.org/us/en/reports/perceptionscolle</a:t>
            </a:r>
            <a:endParaRPr lang="en-US" sz="1000" dirty="0" smtClean="0"/>
          </a:p>
          <a:p>
            <a:endParaRPr lang="en-US" sz="1000" dirty="0" smtClean="0"/>
          </a:p>
          <a:p>
            <a:r>
              <a:rPr lang="en-US" sz="1000" dirty="0" smtClean="0"/>
              <a:t>“Studying for my Earth science class, just Google the question, the first answer that pops up, if it’s right or wrong, that’s what I’m going to study.” (USU8, 0:25:58, Female, Age 19, </a:t>
            </a:r>
            <a:r>
              <a:rPr lang="en-US" sz="1000" i="1" dirty="0" smtClean="0"/>
              <a:t>Digital Visitors and Residents</a:t>
            </a:r>
            <a:r>
              <a:rPr lang="en-US" sz="1000" dirty="0" smtClean="0"/>
              <a:t>)</a:t>
            </a:r>
          </a:p>
          <a:p>
            <a:r>
              <a:rPr lang="en-US" sz="1000" dirty="0" smtClean="0"/>
              <a:t> </a:t>
            </a:r>
          </a:p>
          <a:p>
            <a:pPr defTabSz="932871">
              <a:defRPr/>
            </a:pPr>
            <a:r>
              <a:rPr lang="en-US" sz="1000" dirty="0" smtClean="0"/>
              <a:t>Usually websites that have like one </a:t>
            </a:r>
            <a:r>
              <a:rPr lang="en-US" sz="1000" dirty="0" err="1" smtClean="0"/>
              <a:t>colour</a:t>
            </a:r>
            <a:r>
              <a:rPr lang="en-US" sz="1000" dirty="0" smtClean="0"/>
              <a:t> backgrounds, where it’s a lot of just like basic text, there’s not a lot of graphics. They don’t really look nice, they look, kind of, like somebody just threw a website together and put it up online.  It’s like I don’t trust those because it’s like, you know, they didn’t put a whole lot of time into this, I wonder how credible they are, so I don’t trust them usually. (USU4 0:32:59, Male, Age 19, </a:t>
            </a:r>
            <a:r>
              <a:rPr lang="en-US" sz="1000" i="1" dirty="0" smtClean="0"/>
              <a:t>Digital Visitors and Residents</a:t>
            </a:r>
            <a:r>
              <a:rPr lang="en-US" sz="1000" dirty="0" smtClean="0"/>
              <a:t>)</a:t>
            </a:r>
          </a:p>
          <a:p>
            <a:endParaRPr lang="en-US" sz="1000" dirty="0" smtClean="0"/>
          </a:p>
          <a:p>
            <a:pPr defTabSz="932871">
              <a:defRPr/>
            </a:pPr>
            <a:r>
              <a:rPr lang="en-US" sz="1000" dirty="0" smtClean="0"/>
              <a:t>“It is kind of like a guess and check to see which one works best or which one gives you the most information.  It is not necessarily to see which one is more credible because if you want credibility you are not necessarily going to look online for it.” (USU3 0:18:31, Male, Age 19, </a:t>
            </a:r>
            <a:r>
              <a:rPr lang="en-US" sz="1000" i="1" dirty="0" smtClean="0"/>
              <a:t>Digital Visitors and Residents</a:t>
            </a:r>
            <a:r>
              <a:rPr lang="en-US" sz="1000" dirty="0" smtClean="0"/>
              <a:t>)</a:t>
            </a:r>
          </a:p>
          <a:p>
            <a:endParaRPr lang="en-US" sz="1000" dirty="0" smtClean="0"/>
          </a:p>
          <a:p>
            <a:r>
              <a:rPr lang="en-US" sz="1000" dirty="0" smtClean="0"/>
              <a:t>“I always stick with the first thing that comes up on Google because I think that’s the most popular site which means that’s the most correct. So I tried that and it didn’t work.” (USS1 0:21:57, Female, Age 17, </a:t>
            </a:r>
            <a:r>
              <a:rPr lang="en-US" sz="1000" i="1" dirty="0" smtClean="0"/>
              <a:t>Digital Visitors and Residents,)</a:t>
            </a:r>
            <a:endParaRPr lang="en-US" sz="1000" dirty="0" smtClean="0"/>
          </a:p>
          <a:p>
            <a:endParaRPr lang="en-US" sz="1000" dirty="0" smtClean="0"/>
          </a:p>
          <a:p>
            <a:r>
              <a:rPr lang="en-US" sz="1000" dirty="0" smtClean="0"/>
              <a:t>“I often just click on the first page, I’m not sure why.  Don’t really go further.  But yes, it’s hard to know what to trust though.”</a:t>
            </a:r>
            <a:r>
              <a:rPr lang="en-US" sz="1000" i="1" dirty="0" smtClean="0"/>
              <a:t> </a:t>
            </a:r>
            <a:r>
              <a:rPr lang="en-US" sz="1000" dirty="0" smtClean="0"/>
              <a:t>(UKS1 00:18:19, Male, Age 18, </a:t>
            </a:r>
            <a:r>
              <a:rPr lang="en-US" sz="1000" i="1" dirty="0" smtClean="0"/>
              <a:t>Digital Visitors and Residents</a:t>
            </a:r>
            <a:r>
              <a:rPr lang="en-US" sz="1000" dirty="0" smtClean="0"/>
              <a:t>)</a:t>
            </a:r>
          </a:p>
          <a:p>
            <a:r>
              <a:rPr lang="en-US" sz="1000" dirty="0" smtClean="0"/>
              <a:t> </a:t>
            </a:r>
          </a:p>
          <a:p>
            <a:pPr defTabSz="914400" fontAlgn="base">
              <a:defRPr/>
            </a:pPr>
            <a:r>
              <a:rPr lang="en-US" sz="1000" dirty="0" smtClean="0"/>
              <a:t>“You know, let’s say it’s not even in an academic context. I have to see the same conclusion reached by lots of different people in different contexts. Like I need to see the same answer again and again and again. And maybe at some point that’s enough time where it starts to gel to me that this probably is a good approximation of the truth. It might not be the truth but this seems to be what a lot of people perceive as the truth. So that would be the simplest way to do it.” (USF3 0:29:48, Male, [no age listed], </a:t>
            </a:r>
            <a:r>
              <a:rPr lang="en-US" sz="1000" i="1" dirty="0" smtClean="0"/>
              <a:t>Digital Visitors and Residents</a:t>
            </a:r>
            <a:r>
              <a:rPr lang="en-US" sz="1000" dirty="0" smtClean="0"/>
              <a:t>)</a:t>
            </a:r>
          </a:p>
          <a:p>
            <a:pPr defTabSz="914400" fontAlgn="base">
              <a:defRPr/>
            </a:pPr>
            <a:endParaRPr lang="en-US" sz="1000" dirty="0" smtClean="0"/>
          </a:p>
          <a:p>
            <a:pPr defTabSz="914400" fontAlgn="base">
              <a:defRPr/>
            </a:pPr>
            <a:r>
              <a:rPr lang="en-US" sz="1000" kern="1200" dirty="0" smtClean="0">
                <a:solidFill>
                  <a:schemeClr val="tx1"/>
                </a:solidFill>
                <a:latin typeface="Arial" pitchFamily="34" charset="0"/>
                <a:ea typeface="+mn-ea"/>
                <a:cs typeface="+mn-cs"/>
              </a:rPr>
              <a:t>“That’s the only problem, just knowing what information to use and why.” (UKS1 00:24:05, Male, Age 18, </a:t>
            </a:r>
            <a:r>
              <a:rPr lang="en-US" sz="1000" i="1" dirty="0" smtClean="0"/>
              <a:t>Digital Visitors and Residents)</a:t>
            </a:r>
            <a:endParaRPr lang="en-US" sz="1000" dirty="0" smtClean="0"/>
          </a:p>
        </p:txBody>
      </p:sp>
      <p:sp>
        <p:nvSpPr>
          <p:cNvPr id="4" name="Slide Number Placeholder 3"/>
          <p:cNvSpPr>
            <a:spLocks noGrp="1"/>
          </p:cNvSpPr>
          <p:nvPr>
            <p:ph type="sldNum" sz="quarter" idx="10"/>
          </p:nvPr>
        </p:nvSpPr>
        <p:spPr>
          <a:xfrm>
            <a:off x="6276109" y="8790709"/>
            <a:ext cx="580304" cy="351704"/>
          </a:xfrm>
        </p:spPr>
        <p:txBody>
          <a:bodyPr/>
          <a:lstStyle/>
          <a:p>
            <a:fld id="{AE921901-2D7D-404F-83CF-0310337D82A5}"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0"/>
            <a:ext cx="4572000" cy="3429000"/>
          </a:xfrm>
        </p:spPr>
      </p:sp>
      <p:sp>
        <p:nvSpPr>
          <p:cNvPr id="3" name="Notes Placeholder 2"/>
          <p:cNvSpPr>
            <a:spLocks noGrp="1"/>
          </p:cNvSpPr>
          <p:nvPr>
            <p:ph type="body" idx="1"/>
          </p:nvPr>
        </p:nvSpPr>
        <p:spPr>
          <a:xfrm>
            <a:off x="219919" y="3486873"/>
            <a:ext cx="6638081" cy="5490872"/>
          </a:xfrm>
        </p:spPr>
        <p:txBody>
          <a:bodyPr>
            <a:noAutofit/>
          </a:bodyPr>
          <a:lstStyle/>
          <a:p>
            <a:r>
              <a:rPr lang="en-GB" sz="900" dirty="0" smtClean="0">
                <a:latin typeface="Arial" pitchFamily="34" charset="0"/>
                <a:cs typeface="Arial" pitchFamily="34" charset="0"/>
              </a:rPr>
              <a:t>“She was very direct about certain stuff and wanted me to go to the library.  Of course like the library’s like a second home for me, so that’s fine.  But the research I needed wasn’t showing up.  So I was like okay, I’m going to the internet.  And I had to find quotes from books, so I just like was able to go on Google, Google book search, and find the quote I needed.  And I didn’t write down it was from the internet .... So she doesn’t really know (Laughter) that it’s from the internet.” (USU2 0:31:50, Female, Age 19, </a:t>
            </a:r>
            <a:r>
              <a:rPr lang="en-US" sz="900" i="1" dirty="0" smtClean="0">
                <a:latin typeface="Arial" pitchFamily="34" charset="0"/>
                <a:cs typeface="Arial" pitchFamily="34" charset="0"/>
              </a:rPr>
              <a:t>Digital Visitors and Residents</a:t>
            </a:r>
            <a:r>
              <a:rPr lang="en-GB" sz="900" dirty="0" smtClean="0">
                <a:latin typeface="Arial" pitchFamily="34" charset="0"/>
                <a:cs typeface="Arial" pitchFamily="34" charset="0"/>
              </a:rPr>
              <a:t>)</a:t>
            </a:r>
          </a:p>
          <a:p>
            <a:endParaRPr lang="en-GB" sz="900" dirty="0" smtClean="0">
              <a:latin typeface="Arial" pitchFamily="34" charset="0"/>
              <a:cs typeface="Arial" pitchFamily="34" charset="0"/>
            </a:endParaRPr>
          </a:p>
          <a:p>
            <a:pPr>
              <a:defRPr/>
            </a:pPr>
            <a:r>
              <a:rPr lang="en-US" sz="900" kern="1200" dirty="0" smtClean="0">
                <a:solidFill>
                  <a:schemeClr val="tx1"/>
                </a:solidFill>
                <a:latin typeface="Arial" pitchFamily="34" charset="0"/>
                <a:cs typeface="Arial" pitchFamily="34" charset="0"/>
              </a:rPr>
              <a:t>“I have better things to do than go drive all the way to the library when I can just sit at home and type it into my computer.” (USU1 0:33:12, Female, Age 19, </a:t>
            </a:r>
            <a:r>
              <a:rPr lang="en-US" sz="900" i="1" dirty="0" smtClean="0">
                <a:latin typeface="Arial" pitchFamily="34" charset="0"/>
                <a:cs typeface="Arial" pitchFamily="34" charset="0"/>
              </a:rPr>
              <a:t>Digital Visitors and Residents</a:t>
            </a:r>
            <a:r>
              <a:rPr lang="en-US" sz="900" kern="1200" dirty="0" smtClean="0">
                <a:solidFill>
                  <a:schemeClr val="tx1"/>
                </a:solidFill>
                <a:latin typeface="Arial" pitchFamily="34" charset="0"/>
                <a:cs typeface="Arial" pitchFamily="34" charset="0"/>
              </a:rPr>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900" kern="1200" dirty="0" smtClean="0">
              <a:solidFill>
                <a:schemeClr val="tx1"/>
              </a:solidFill>
              <a:latin typeface="Arial" pitchFamily="34" charset="0"/>
              <a:cs typeface="Arial" pitchFamily="34" charset="0"/>
            </a:endParaRPr>
          </a:p>
          <a:p>
            <a:pPr defTabSz="932871"/>
            <a:r>
              <a:rPr lang="en-US" sz="900" dirty="0" smtClean="0">
                <a:latin typeface="Arial" pitchFamily="34" charset="0"/>
                <a:cs typeface="Arial" pitchFamily="34" charset="0"/>
              </a:rPr>
              <a:t>“Yes, I’m sure, because, you know, going to the library was a task. And part of, I’m sure, a lot of people, and as far as me is concerned from laziness, it was much easier to just scrap around. It’s so much easier to just strain to find something on the internet than to, like, drive to the library. But that was in high school. In college, and especially grad school, I’m not afraid to go to the library anymore because we have a very good [assist 0:45:56] and we have a very good website.” (USG2 0:45:28, Male, Age 25, </a:t>
            </a:r>
            <a:r>
              <a:rPr lang="en-US" sz="900" i="1" dirty="0" smtClean="0">
                <a:latin typeface="Arial" pitchFamily="34" charset="0"/>
                <a:cs typeface="Arial" pitchFamily="34" charset="0"/>
              </a:rPr>
              <a:t>Digital Visitors and Residents</a:t>
            </a:r>
            <a:r>
              <a:rPr lang="en-US" sz="900" dirty="0" smtClean="0">
                <a:latin typeface="Arial" pitchFamily="34" charset="0"/>
                <a:cs typeface="Arial" pitchFamily="34" charset="0"/>
              </a:rPr>
              <a:t>)</a:t>
            </a:r>
          </a:p>
          <a:p>
            <a:endParaRPr lang="en-US" sz="900" dirty="0" smtClean="0">
              <a:latin typeface="Arial" pitchFamily="34" charset="0"/>
              <a:cs typeface="Arial" pitchFamily="34" charset="0"/>
            </a:endParaRPr>
          </a:p>
          <a:p>
            <a:pPr defTabSz="932871"/>
            <a:r>
              <a:rPr lang="en-GB" sz="900" dirty="0" smtClean="0">
                <a:latin typeface="Arial" pitchFamily="34" charset="0"/>
                <a:cs typeface="Arial" pitchFamily="34" charset="0"/>
              </a:rPr>
              <a:t>“I don’t use the library. Most students really don’t anymore, I know a couple of people that live here but they don’t actually use it for books, they use it as a quiet place to study.”  (USU4 0:36:27, Male, Age 19, Digital Visitors and Residents)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900" kern="1200" dirty="0" smtClean="0">
              <a:solidFill>
                <a:schemeClr val="tx1"/>
              </a:solidFill>
              <a:latin typeface="Arial" pitchFamily="34"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900" dirty="0" err="1" smtClean="0">
                <a:latin typeface="Arial" pitchFamily="34" charset="0"/>
                <a:cs typeface="Arial" pitchFamily="34" charset="0"/>
              </a:rPr>
              <a:t>Connaway</a:t>
            </a:r>
            <a:r>
              <a:rPr lang="en-US" sz="900" dirty="0" smtClean="0">
                <a:latin typeface="Arial" pitchFamily="34" charset="0"/>
                <a:cs typeface="Arial" pitchFamily="34" charset="0"/>
              </a:rPr>
              <a:t>, L.S., &amp; Dickey, T.J. (2010). </a:t>
            </a:r>
            <a:r>
              <a:rPr lang="en-US" sz="900" i="1" dirty="0" smtClean="0">
                <a:latin typeface="Arial" pitchFamily="34" charset="0"/>
                <a:cs typeface="Arial" pitchFamily="34" charset="0"/>
              </a:rPr>
              <a:t>Digital information seekers: Report of findings from selected OCLC, RIN, and JISC user behavior projects. </a:t>
            </a:r>
            <a:r>
              <a:rPr lang="en-US" sz="900" u="sng" dirty="0" smtClean="0">
                <a:latin typeface="Arial" pitchFamily="34" charset="0"/>
                <a:cs typeface="Arial" pitchFamily="34" charset="0"/>
                <a:hlinkClick r:id="rId3"/>
              </a:rPr>
              <a:t>http://www.jisc.ac.uk/media/documents/publications/reports/2010/digitalinformationseekerreport.pdf</a:t>
            </a:r>
            <a:r>
              <a:rPr lang="en-US" sz="900" u="sng" dirty="0" smtClean="0">
                <a:latin typeface="Arial" pitchFamily="34" charset="0"/>
                <a:cs typeface="Arial" pitchFamily="34" charset="0"/>
              </a:rPr>
              <a:t> </a:t>
            </a:r>
            <a:r>
              <a:rPr lang="en-US" sz="900" u="none" baseline="0" dirty="0" smtClean="0">
                <a:latin typeface="Arial" pitchFamily="34" charset="0"/>
                <a:cs typeface="Arial" pitchFamily="34" charset="0"/>
              </a:rPr>
              <a:t> (p.4).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900" u="none" baseline="0" dirty="0" smtClean="0">
              <a:latin typeface="Arial" pitchFamily="34" charset="0"/>
              <a:cs typeface="Arial" pitchFamily="34" charset="0"/>
            </a:endParaRPr>
          </a:p>
          <a:p>
            <a:r>
              <a:rPr lang="en-US" sz="900" dirty="0" smtClean="0">
                <a:latin typeface="Arial" pitchFamily="34" charset="0"/>
                <a:cs typeface="Arial" pitchFamily="34" charset="0"/>
              </a:rPr>
              <a:t>“It can be difficult for a</a:t>
            </a:r>
            <a:r>
              <a:rPr lang="en-US" sz="900" baseline="0" dirty="0" smtClean="0">
                <a:latin typeface="Arial" pitchFamily="34" charset="0"/>
                <a:cs typeface="Arial" pitchFamily="34" charset="0"/>
              </a:rPr>
              <a:t> UK professional who does not speak foreign languages to get a good academic translation. Would like a very good translation service specifically geared for academics,” (Physical Sciences Researcher, </a:t>
            </a:r>
            <a:r>
              <a:rPr lang="en-US" sz="900" i="0" baseline="0" dirty="0" smtClean="0">
                <a:latin typeface="Arial" pitchFamily="34" charset="0"/>
                <a:cs typeface="Arial" pitchFamily="34" charset="0"/>
              </a:rPr>
              <a:t>Research Information Network. 2006. </a:t>
            </a:r>
            <a:r>
              <a:rPr lang="en-US" sz="900" i="1" baseline="0" dirty="0" smtClean="0">
                <a:latin typeface="Arial" pitchFamily="34" charset="0"/>
                <a:cs typeface="Arial" pitchFamily="34" charset="0"/>
              </a:rPr>
              <a:t>Researchers and discovery services: </a:t>
            </a:r>
            <a:r>
              <a:rPr lang="en-US" sz="900" i="1" baseline="0" dirty="0" err="1" smtClean="0">
                <a:latin typeface="Arial" pitchFamily="34" charset="0"/>
                <a:cs typeface="Arial" pitchFamily="34" charset="0"/>
              </a:rPr>
              <a:t>Behaviour</a:t>
            </a:r>
            <a:r>
              <a:rPr lang="en-US" sz="900" i="1" baseline="0" dirty="0" smtClean="0">
                <a:latin typeface="Arial" pitchFamily="34" charset="0"/>
                <a:cs typeface="Arial" pitchFamily="34" charset="0"/>
              </a:rPr>
              <a:t>, perceptions and needs. </a:t>
            </a:r>
            <a:r>
              <a:rPr lang="en-US" sz="900" i="0" baseline="0" dirty="0" smtClean="0">
                <a:latin typeface="Arial" pitchFamily="34" charset="0"/>
                <a:cs typeface="Arial" pitchFamily="34" charset="0"/>
              </a:rPr>
              <a:t>London: Research Information Network.)</a:t>
            </a:r>
          </a:p>
          <a:p>
            <a:endParaRPr lang="en-US" sz="900" i="0" baseline="0" dirty="0" smtClean="0">
              <a:latin typeface="Arial" pitchFamily="34" charset="0"/>
              <a:cs typeface="Arial" pitchFamily="34" charset="0"/>
            </a:endParaRPr>
          </a:p>
          <a:p>
            <a:pPr lvl="1">
              <a:buFont typeface="Arial" pitchFamily="34" charset="0"/>
              <a:buChar char="•"/>
            </a:pPr>
            <a:r>
              <a:rPr lang="en-US" sz="900" dirty="0" smtClean="0">
                <a:latin typeface="Arial" pitchFamily="34" charset="0"/>
                <a:cs typeface="Arial" pitchFamily="34" charset="0"/>
              </a:rPr>
              <a:t>Accessing online journal articles &amp; back files (p. 67)</a:t>
            </a:r>
          </a:p>
          <a:p>
            <a:pPr lvl="1">
              <a:buFont typeface="Arial" pitchFamily="34" charset="0"/>
              <a:buChar char="•"/>
            </a:pPr>
            <a:r>
              <a:rPr lang="en-US" sz="900" dirty="0" smtClean="0">
                <a:latin typeface="Arial" pitchFamily="34" charset="0"/>
                <a:cs typeface="Arial" pitchFamily="34" charset="0"/>
              </a:rPr>
              <a:t>Need desktop access (p. 4)</a:t>
            </a:r>
          </a:p>
          <a:p>
            <a:pPr lvl="1">
              <a:buFont typeface="Arial" pitchFamily="34" charset="0"/>
              <a:buChar char="•"/>
            </a:pPr>
            <a:r>
              <a:rPr lang="en-US" sz="900" dirty="0" smtClean="0">
                <a:latin typeface="Arial" pitchFamily="34" charset="0"/>
                <a:cs typeface="Arial" pitchFamily="34" charset="0"/>
              </a:rPr>
              <a:t>Discovery of non-English content (p. 75)</a:t>
            </a:r>
          </a:p>
          <a:p>
            <a:pPr lvl="1">
              <a:buFont typeface="Arial" pitchFamily="34" charset="0"/>
              <a:buChar char="•"/>
            </a:pPr>
            <a:r>
              <a:rPr lang="en-US" sz="900" dirty="0" smtClean="0">
                <a:latin typeface="Arial" pitchFamily="34" charset="0"/>
                <a:cs typeface="Arial" pitchFamily="34" charset="0"/>
              </a:rPr>
              <a:t>Unavailable content (p. 75)</a:t>
            </a:r>
          </a:p>
          <a:p>
            <a:pPr lvl="1">
              <a:buFont typeface="Arial" pitchFamily="34" charset="0"/>
              <a:buChar char="•"/>
            </a:pPr>
            <a:r>
              <a:rPr lang="en-US" sz="900" dirty="0" smtClean="0">
                <a:latin typeface="Arial" pitchFamily="34" charset="0"/>
                <a:cs typeface="Arial" pitchFamily="34" charset="0"/>
              </a:rPr>
              <a:t>Irrelevant information in result list (p.75) </a:t>
            </a:r>
          </a:p>
          <a:p>
            <a:pPr lvl="1">
              <a:buFont typeface="Arial" pitchFamily="34" charset="0"/>
              <a:buChar char="•"/>
            </a:pPr>
            <a:r>
              <a:rPr lang="en-US" sz="900" dirty="0" smtClean="0">
                <a:latin typeface="Arial" pitchFamily="34" charset="0"/>
                <a:cs typeface="Arial" pitchFamily="34" charset="0"/>
              </a:rPr>
              <a:t>Lack of specialist search engines (p. 67)</a:t>
            </a:r>
          </a:p>
          <a:p>
            <a:endParaRPr lang="en-US" sz="900" i="0" baseline="0" dirty="0" smtClean="0">
              <a:latin typeface="Arial" pitchFamily="34"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900" dirty="0" err="1" smtClean="0">
                <a:latin typeface="Arial" pitchFamily="34" charset="0"/>
                <a:cs typeface="Arial" pitchFamily="34" charset="0"/>
              </a:rPr>
              <a:t>Connaway</a:t>
            </a:r>
            <a:r>
              <a:rPr lang="en-US" sz="900" dirty="0" smtClean="0">
                <a:latin typeface="Arial" pitchFamily="34" charset="0"/>
                <a:cs typeface="Arial" pitchFamily="34" charset="0"/>
              </a:rPr>
              <a:t>, L.S., &amp; Dickey, T.J. (2010). </a:t>
            </a:r>
            <a:r>
              <a:rPr lang="en-US" sz="900" i="1" dirty="0" smtClean="0">
                <a:latin typeface="Arial" pitchFamily="34" charset="0"/>
                <a:cs typeface="Arial" pitchFamily="34" charset="0"/>
              </a:rPr>
              <a:t>Digital information seekers: Report of findings from selected OCLC, RIN, and JISC user behavior projects. </a:t>
            </a:r>
            <a:r>
              <a:rPr lang="en-US" sz="900" u="sng" dirty="0" smtClean="0">
                <a:latin typeface="Arial" pitchFamily="34" charset="0"/>
                <a:cs typeface="Arial" pitchFamily="34" charset="0"/>
                <a:hlinkClick r:id="rId3"/>
              </a:rPr>
              <a:t>http://www.jisc.ac.uk/media/documents/publications/reports/2010/digitalinformationseekerreport.pdf</a:t>
            </a:r>
            <a:r>
              <a:rPr lang="en-US" sz="900" u="sng" dirty="0" smtClean="0">
                <a:latin typeface="Arial" pitchFamily="34" charset="0"/>
                <a:cs typeface="Arial" pitchFamily="34" charset="0"/>
              </a:rPr>
              <a:t> </a:t>
            </a:r>
            <a:r>
              <a:rPr lang="en-US" sz="900" u="none" baseline="0" dirty="0" smtClean="0">
                <a:latin typeface="Arial" pitchFamily="34" charset="0"/>
                <a:cs typeface="Arial" pitchFamily="34" charset="0"/>
              </a:rPr>
              <a:t> (p.4).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900" u="none" baseline="0" dirty="0" smtClean="0">
              <a:latin typeface="Arial" pitchFamily="34"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900" dirty="0" smtClean="0">
                <a:latin typeface="Arial" pitchFamily="34" charset="0"/>
                <a:cs typeface="Arial" pitchFamily="34" charset="0"/>
              </a:rPr>
              <a:t>Research Information Network. (2006). </a:t>
            </a:r>
            <a:r>
              <a:rPr lang="en-US" sz="900" i="0" dirty="0" smtClean="0">
                <a:latin typeface="Arial" pitchFamily="34" charset="0"/>
                <a:cs typeface="Arial" pitchFamily="34" charset="0"/>
              </a:rPr>
              <a:t>Researchers and discovery services: </a:t>
            </a:r>
            <a:r>
              <a:rPr lang="en-US" sz="900" i="0" dirty="0" err="1" smtClean="0">
                <a:latin typeface="Arial" pitchFamily="34" charset="0"/>
                <a:cs typeface="Arial" pitchFamily="34" charset="0"/>
              </a:rPr>
              <a:t>Behaviour</a:t>
            </a:r>
            <a:r>
              <a:rPr lang="en-US" sz="900" i="0" dirty="0" smtClean="0">
                <a:latin typeface="Arial" pitchFamily="34" charset="0"/>
                <a:cs typeface="Arial" pitchFamily="34" charset="0"/>
              </a:rPr>
              <a: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900" i="0" dirty="0" smtClean="0">
                <a:latin typeface="Arial" pitchFamily="34" charset="0"/>
                <a:cs typeface="Arial" pitchFamily="34" charset="0"/>
              </a:rPr>
              <a:t>perceptions and needs.</a:t>
            </a:r>
            <a:r>
              <a:rPr lang="en-US" sz="900" dirty="0" smtClean="0">
                <a:latin typeface="Arial" pitchFamily="34" charset="0"/>
                <a:cs typeface="Arial" pitchFamily="34" charset="0"/>
              </a:rPr>
              <a:t> London: Research Information Network. (p. 67, p. 75)</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8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0"/>
            <a:ext cx="4572000" cy="3429000"/>
          </a:xfrm>
        </p:spPr>
      </p:sp>
      <p:sp>
        <p:nvSpPr>
          <p:cNvPr id="3" name="Notes Placeholder 2"/>
          <p:cNvSpPr>
            <a:spLocks noGrp="1"/>
          </p:cNvSpPr>
          <p:nvPr>
            <p:ph type="body" idx="1"/>
          </p:nvPr>
        </p:nvSpPr>
        <p:spPr>
          <a:xfrm>
            <a:off x="1" y="3460830"/>
            <a:ext cx="6858000" cy="5474826"/>
          </a:xfrm>
        </p:spPr>
        <p:txBody>
          <a:bodyPr>
            <a:noAutofit/>
          </a:bodyPr>
          <a:lstStyle/>
          <a:p>
            <a:pPr>
              <a:buFont typeface="Arial" pitchFamily="34" charset="0"/>
              <a:buChar char="•"/>
            </a:pPr>
            <a:r>
              <a:rPr lang="en-US" sz="950" dirty="0" smtClean="0"/>
              <a:t>Google, Web of Science, </a:t>
            </a:r>
            <a:r>
              <a:rPr lang="en-US" sz="950" dirty="0" err="1" smtClean="0"/>
              <a:t>PubMed</a:t>
            </a:r>
            <a:r>
              <a:rPr lang="en-US" sz="950" dirty="0" smtClean="0"/>
              <a:t>, Science Direct, JSTOR (p.27)</a:t>
            </a:r>
          </a:p>
          <a:p>
            <a:pPr>
              <a:buFont typeface="Arial" pitchFamily="34" charset="0"/>
              <a:buChar char="•"/>
            </a:pPr>
            <a:r>
              <a:rPr lang="en-US" sz="950" dirty="0" smtClean="0"/>
              <a:t>Increasingly important to research process at all levels (p.4)</a:t>
            </a:r>
          </a:p>
          <a:p>
            <a:pPr>
              <a:buFont typeface="Arial" pitchFamily="34" charset="0"/>
              <a:buChar char="•"/>
            </a:pPr>
            <a:r>
              <a:rPr lang="en-US" sz="950" dirty="0" smtClean="0"/>
              <a:t>Articles are central type of resource for researchers (p.34-35)</a:t>
            </a:r>
          </a:p>
          <a:p>
            <a:pPr lvl="1">
              <a:buFont typeface="Arial" pitchFamily="34" charset="0"/>
              <a:buChar char="•"/>
            </a:pPr>
            <a:r>
              <a:rPr lang="en-US" sz="950" dirty="0" smtClean="0"/>
              <a:t>99.5% say journals are primary resource (p. 34-35)</a:t>
            </a:r>
          </a:p>
          <a:p>
            <a:pPr lvl="1">
              <a:buFont typeface="Arial" pitchFamily="34" charset="0"/>
              <a:buChar char="•"/>
            </a:pPr>
            <a:r>
              <a:rPr lang="en-US" sz="950" dirty="0" smtClean="0"/>
              <a:t>71% rank journals in their top three resources (p.</a:t>
            </a:r>
            <a:r>
              <a:rPr lang="en-US" sz="950" baseline="0" dirty="0" smtClean="0"/>
              <a:t> 34-35)</a:t>
            </a:r>
            <a:endParaRPr lang="en-US" sz="950" dirty="0" smtClean="0"/>
          </a:p>
          <a:p>
            <a:pPr marL="0" marR="0" lvl="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950" dirty="0" smtClean="0"/>
              <a:t>90% mention expertise of individuals as important resource (pp.7, 34-35) </a:t>
            </a:r>
          </a:p>
          <a:p>
            <a:pPr marL="0" marR="0" lvl="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sz="950" dirty="0" smtClean="0"/>
          </a:p>
          <a:p>
            <a:pPr marL="0" marR="0" lvl="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sz="950" dirty="0" err="1" smtClean="0"/>
              <a:t>Connaway</a:t>
            </a:r>
            <a:r>
              <a:rPr lang="en-US" sz="950" dirty="0" smtClean="0"/>
              <a:t>, L.S., &amp; Dickey, T.J. (2010). </a:t>
            </a:r>
            <a:r>
              <a:rPr lang="en-US" sz="950" i="1" dirty="0" smtClean="0"/>
              <a:t>Digital information seekers: Report of findings from selected OCLC, RIN, and JISC user behavior projects. </a:t>
            </a:r>
            <a:r>
              <a:rPr lang="en-US" sz="950" u="sng" dirty="0" smtClean="0">
                <a:hlinkClick r:id="rId3"/>
              </a:rPr>
              <a:t>http://www.jisc.ac.uk/media/documents/publications/reports/2010/digitalinformationseekerreport.pdf</a:t>
            </a:r>
            <a:r>
              <a:rPr lang="en-US" sz="950" u="sng" dirty="0" smtClean="0"/>
              <a:t> </a:t>
            </a:r>
            <a:r>
              <a:rPr lang="en-US" sz="950" u="none" baseline="0" dirty="0" smtClean="0"/>
              <a:t> (p.4). </a:t>
            </a:r>
          </a:p>
          <a:p>
            <a:pPr marL="0" marR="0" lvl="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sz="950" dirty="0" smtClean="0"/>
          </a:p>
          <a:p>
            <a:pPr marL="0" marR="0" lvl="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sz="950" dirty="0" smtClean="0"/>
              <a:t>Research Information Network.</a:t>
            </a:r>
            <a:r>
              <a:rPr lang="en-US" sz="950" baseline="0" dirty="0" smtClean="0"/>
              <a:t> (</a:t>
            </a:r>
            <a:r>
              <a:rPr lang="en-US" sz="950" dirty="0" smtClean="0"/>
              <a:t>2006). </a:t>
            </a:r>
            <a:r>
              <a:rPr lang="en-US" sz="950" i="0" dirty="0" smtClean="0"/>
              <a:t>Researchers and discovery services: </a:t>
            </a:r>
            <a:r>
              <a:rPr lang="en-US" sz="950" i="0" dirty="0" err="1" smtClean="0"/>
              <a:t>Behaviour</a:t>
            </a:r>
            <a:r>
              <a:rPr lang="en-US" sz="950" i="0" dirty="0" smtClean="0"/>
              <a:t>, perceptions and needs. London: Research Information Network (p. 27, p. 34-35). </a:t>
            </a:r>
            <a:endParaRPr lang="en-US" sz="950" dirty="0" smtClean="0"/>
          </a:p>
          <a:p>
            <a:pPr lvl="0">
              <a:buFont typeface="Arial" pitchFamily="34" charset="0"/>
              <a:buNone/>
            </a:pPr>
            <a:endParaRPr lang="en-US" sz="950" dirty="0" smtClean="0"/>
          </a:p>
          <a:p>
            <a:pPr defTabSz="932871"/>
            <a:r>
              <a:rPr lang="en-US" sz="950" dirty="0" smtClean="0"/>
              <a:t>“One of my </a:t>
            </a:r>
            <a:r>
              <a:rPr lang="en-US" sz="950" dirty="0" err="1" smtClean="0"/>
              <a:t>favourite</a:t>
            </a:r>
            <a:r>
              <a:rPr lang="en-US" sz="950" dirty="0" smtClean="0"/>
              <a:t> ways of getting information is by asking people.  Instead of </a:t>
            </a:r>
            <a:r>
              <a:rPr lang="en-US" sz="950" dirty="0" err="1" smtClean="0"/>
              <a:t>Googling</a:t>
            </a:r>
            <a:r>
              <a:rPr lang="en-US" sz="950" dirty="0" smtClean="0"/>
              <a:t> the whole time I mostly have faith in the fact that people are actually learning, if I can go to a tutor and ask them something”. (UKU3 0:19:34, Female , Age 19, </a:t>
            </a:r>
            <a:r>
              <a:rPr lang="en-US" sz="950" i="1" dirty="0" smtClean="0"/>
              <a:t>Digital Visitors and Residents</a:t>
            </a:r>
            <a:r>
              <a:rPr lang="en-US" sz="950" dirty="0" smtClean="0"/>
              <a:t>)  </a:t>
            </a:r>
          </a:p>
          <a:p>
            <a:pPr defTabSz="932871"/>
            <a:endParaRPr lang="en-US" sz="950" dirty="0" smtClean="0"/>
          </a:p>
          <a:p>
            <a:pPr defTabSz="932871"/>
            <a:r>
              <a:rPr lang="en-US" sz="950" dirty="0" smtClean="0"/>
              <a:t>“Like usually with homework I usually can do it myself.  But like, like sometimes I will just like IM my friend on </a:t>
            </a:r>
            <a:r>
              <a:rPr lang="en-US" sz="950" dirty="0" err="1" smtClean="0"/>
              <a:t>Facebook</a:t>
            </a:r>
            <a:r>
              <a:rPr lang="en-US" sz="950" dirty="0" smtClean="0"/>
              <a:t> and will be like, “Hey do you know how to do this?”  That is usually how I will do it or I will text somebody but for the most part if I can’t figure it out then I just kind of star that question because there is usually just one or two questions.  Or I will just go to my parents or my Grandma or something.” (USS6 0:17:08, Female, Age 17, </a:t>
            </a:r>
            <a:r>
              <a:rPr lang="en-US" sz="950" i="1" dirty="0" smtClean="0"/>
              <a:t>Digital Visitors and Residents</a:t>
            </a:r>
            <a:r>
              <a:rPr lang="en-US" sz="950" dirty="0" smtClean="0"/>
              <a:t>)</a:t>
            </a:r>
          </a:p>
          <a:p>
            <a:pPr defTabSz="932871"/>
            <a:endParaRPr lang="en-US" sz="950" dirty="0" smtClean="0"/>
          </a:p>
          <a:p>
            <a:pPr defTabSz="932871"/>
            <a:r>
              <a:rPr lang="en-US" sz="950" dirty="0" smtClean="0"/>
              <a:t>“I use my friends a lot.  I use people that I know </a:t>
            </a:r>
            <a:r>
              <a:rPr lang="en-US" sz="950" dirty="0" err="1" smtClean="0"/>
              <a:t>know</a:t>
            </a:r>
            <a:r>
              <a:rPr lang="en-US" sz="950" dirty="0" smtClean="0"/>
              <a:t> things about like if they’re, maybe not </a:t>
            </a:r>
            <a:r>
              <a:rPr lang="en-US" sz="950" dirty="0" err="1" smtClean="0"/>
              <a:t>specialised</a:t>
            </a:r>
            <a:r>
              <a:rPr lang="en-US" sz="950" dirty="0" smtClean="0"/>
              <a:t> but know what they are.  Ask them first and then they’ll give me information. </a:t>
            </a:r>
            <a:r>
              <a:rPr lang="en-US" sz="950" baseline="0" dirty="0" smtClean="0"/>
              <a:t> </a:t>
            </a:r>
            <a:r>
              <a:rPr lang="en-US" sz="950" dirty="0" smtClean="0"/>
              <a:t>Because for me as I said I’m a people person.  I trust what my friends say.  I know what to take from them.  Maybe they may not be the same as me and may not believe the same stuff.  I know what I can take from them at least.  Does that make sense?” (USS5 01:01:42, Male, Age 18, </a:t>
            </a:r>
            <a:r>
              <a:rPr lang="en-US" sz="950" i="1" dirty="0" smtClean="0"/>
              <a:t>Digital Visitors and Residents)</a:t>
            </a:r>
          </a:p>
          <a:p>
            <a:endParaRPr lang="en-US" sz="95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950" dirty="0" err="1" smtClean="0"/>
              <a:t>Connaway</a:t>
            </a:r>
            <a:r>
              <a:rPr lang="en-US" sz="950" dirty="0" smtClean="0"/>
              <a:t>, L.S., &amp; Dickey, T.J. (2010). </a:t>
            </a:r>
            <a:r>
              <a:rPr lang="en-US" sz="950" i="1" dirty="0" smtClean="0"/>
              <a:t>Digital information seekers: Report of findings from selected OCLC, RIN, and JISC user behavior projects. </a:t>
            </a:r>
            <a:r>
              <a:rPr lang="en-US" sz="950" u="sng" dirty="0" smtClean="0">
                <a:hlinkClick r:id="rId3"/>
              </a:rPr>
              <a:t>http://www.jisc.ac.uk/media/documents/publications/reports/2010/digitalinformationseekerreport.pdf</a:t>
            </a:r>
            <a:r>
              <a:rPr lang="en-US" sz="950" u="sng" dirty="0" smtClean="0"/>
              <a:t> </a:t>
            </a:r>
            <a:r>
              <a:rPr lang="en-US" sz="950" u="none" baseline="0" dirty="0" smtClean="0"/>
              <a:t> (p. 39).</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950" u="none"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950" dirty="0" smtClean="0">
                <a:latin typeface="Arial" pitchFamily="34" charset="0"/>
                <a:cs typeface="Arial" pitchFamily="34" charset="0"/>
              </a:rPr>
              <a:t>De Rosa, C. (2006). </a:t>
            </a:r>
            <a:r>
              <a:rPr lang="en-US" sz="950" i="0" dirty="0" smtClean="0">
                <a:latin typeface="Arial" pitchFamily="34" charset="0"/>
                <a:cs typeface="Arial" pitchFamily="34" charset="0"/>
              </a:rPr>
              <a:t>College students' perceptions of libraries and information resources: A report to the OCLC membership. </a:t>
            </a:r>
            <a:r>
              <a:rPr lang="en-US" sz="950" dirty="0" smtClean="0">
                <a:latin typeface="Arial" pitchFamily="34" charset="0"/>
                <a:cs typeface="Arial" pitchFamily="34" charset="0"/>
              </a:rPr>
              <a:t>Dublin, Ohio: OCLC Online Computer Library Center.</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950" u="none" baseline="0" dirty="0" smtClean="0"/>
              <a:t> </a:t>
            </a:r>
            <a:endParaRPr lang="en-US" sz="950" dirty="0" smtClean="0"/>
          </a:p>
          <a:p>
            <a:endParaRPr lang="en-US" sz="950" dirty="0" smtClean="0"/>
          </a:p>
          <a:p>
            <a:endParaRPr lang="en-US" sz="950" dirty="0" smtClean="0"/>
          </a:p>
          <a:p>
            <a:endParaRPr lang="en-US" sz="950" dirty="0" smtClean="0"/>
          </a:p>
          <a:p>
            <a:pPr defTabSz="932871"/>
            <a:endParaRPr lang="en-US" sz="950" dirty="0" smtClean="0"/>
          </a:p>
          <a:p>
            <a:endParaRPr lang="en-US" sz="950" dirty="0" smtClean="0"/>
          </a:p>
          <a:p>
            <a:endParaRPr lang="en-US" sz="950" dirty="0" smtClean="0"/>
          </a:p>
          <a:p>
            <a:endParaRPr lang="en-US" sz="950"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a:noFill/>
          <a:ln/>
        </p:spPr>
        <p:txBody>
          <a:bodyPr>
            <a:normAutofit fontScale="92500"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smtClean="0">
                <a:latin typeface="Arial" pitchFamily="34" charset="0"/>
                <a:cs typeface="Arial" pitchFamily="34" charset="0"/>
              </a:rPr>
              <a:t>Microsoft Clip Art</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400" b="1" kern="1200" dirty="0" smtClean="0">
              <a:solidFill>
                <a:schemeClr val="tx1"/>
              </a:solidFill>
              <a:latin typeface="Arial" pitchFamily="34" charset="0"/>
              <a:ea typeface="+mn-ea"/>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tx1"/>
                </a:solidFill>
                <a:latin typeface="Arial" pitchFamily="34" charset="0"/>
                <a:ea typeface="+mn-ea"/>
                <a:cs typeface="Arial" pitchFamily="34" charset="0"/>
              </a:rPr>
              <a:t>White, D., &amp; </a:t>
            </a:r>
            <a:r>
              <a:rPr lang="en-US" sz="1400" b="0" kern="1200" dirty="0" err="1" smtClean="0">
                <a:solidFill>
                  <a:schemeClr val="tx1"/>
                </a:solidFill>
                <a:latin typeface="Arial" pitchFamily="34" charset="0"/>
                <a:ea typeface="+mn-ea"/>
                <a:cs typeface="Arial" pitchFamily="34" charset="0"/>
              </a:rPr>
              <a:t>Connaway</a:t>
            </a:r>
            <a:r>
              <a:rPr lang="en-US" sz="1400" b="0" kern="1200" dirty="0" smtClean="0">
                <a:solidFill>
                  <a:schemeClr val="tx1"/>
                </a:solidFill>
                <a:latin typeface="Arial" pitchFamily="34" charset="0"/>
                <a:ea typeface="+mn-ea"/>
                <a:cs typeface="Arial" pitchFamily="34" charset="0"/>
              </a:rPr>
              <a:t>, L.S. (2011). Visitors and Residents: What Motivates Engagement with the Digital Information Environment. Funded by JISC, OCLC, and Oxford University. </a:t>
            </a:r>
            <a:r>
              <a:rPr lang="en-US" sz="1400" b="0" kern="1200" dirty="0" smtClean="0">
                <a:solidFill>
                  <a:schemeClr val="tx1"/>
                </a:solidFill>
                <a:latin typeface="Arial" pitchFamily="34" charset="0"/>
                <a:ea typeface="+mn-ea"/>
                <a:cs typeface="Arial" pitchFamily="34" charset="0"/>
                <a:hlinkClick r:id="rId3"/>
              </a:rPr>
              <a:t>http://www.oclc.org/research/activities/vandr/</a:t>
            </a:r>
            <a:r>
              <a:rPr lang="en-US" sz="1400" b="0" kern="1200" dirty="0" smtClean="0">
                <a:solidFill>
                  <a:schemeClr val="tx1"/>
                </a:solidFill>
                <a:latin typeface="Arial" pitchFamily="34" charset="0"/>
                <a:ea typeface="+mn-ea"/>
                <a:cs typeface="Arial" pitchFamily="34" charset="0"/>
              </a:rPr>
              <a:t>.</a:t>
            </a:r>
          </a:p>
          <a:p>
            <a:endParaRPr lang="en-GB" sz="1400" dirty="0" smtClean="0">
              <a:latin typeface="Arial" pitchFamily="34" charset="0"/>
              <a:cs typeface="Arial" pitchFamily="34" charset="0"/>
            </a:endParaRPr>
          </a:p>
          <a:p>
            <a:pPr lvl="0"/>
            <a:r>
              <a:rPr lang="en-US" sz="1400" b="0" dirty="0" smtClean="0"/>
              <a:t>Research Questions:</a:t>
            </a:r>
          </a:p>
          <a:p>
            <a:pPr lvl="0"/>
            <a:r>
              <a:rPr lang="en-US" sz="1400" b="0" dirty="0" smtClean="0"/>
              <a:t>What are the most significant factors for novice &amp; experienced researchers in choosing their modes of engagement with the information environment?</a:t>
            </a:r>
          </a:p>
          <a:p>
            <a:pPr>
              <a:buNone/>
            </a:pPr>
            <a:r>
              <a:rPr lang="en-US" sz="1400" b="0" dirty="0" smtClean="0"/>
              <a:t> </a:t>
            </a:r>
          </a:p>
          <a:p>
            <a:pPr lvl="0"/>
            <a:r>
              <a:rPr lang="en-US" sz="1400" b="0" dirty="0" smtClean="0"/>
              <a:t>Do individuals develop personal engagement strategies which evolve over time &amp; for specific needs &amp; goals, or are the educational contexts (or, in the context of this study, “educational stages”) the primary influence on their engagement strategies? </a:t>
            </a:r>
          </a:p>
          <a:p>
            <a:pPr>
              <a:buNone/>
            </a:pPr>
            <a:endParaRPr lang="en-US" sz="1400" b="0" dirty="0" smtClean="0"/>
          </a:p>
          <a:p>
            <a:pPr lvl="0"/>
            <a:r>
              <a:rPr lang="en-US" sz="1400" b="0" dirty="0" smtClean="0"/>
              <a:t>Are modes of engagement shifting over the course of time, influenced by emergent web culture &amp; the availability of “new” ways to engage, or are the underlying trends &amp; motivations relatively static within particular educational stages?</a:t>
            </a:r>
          </a:p>
          <a:p>
            <a:endParaRPr lang="en-GB" sz="1400" dirty="0" smtClean="0">
              <a:latin typeface="Arial" pitchFamily="34" charset="0"/>
              <a:cs typeface="Arial" pitchFamily="34" charset="0"/>
            </a:endParaRPr>
          </a:p>
        </p:txBody>
      </p:sp>
      <p:sp>
        <p:nvSpPr>
          <p:cNvPr id="41987" name="Slide Number Placeholder 3"/>
          <p:cNvSpPr>
            <a:spLocks noGrp="1"/>
          </p:cNvSpPr>
          <p:nvPr>
            <p:ph type="sldNum" sz="quarter" idx="5"/>
          </p:nvPr>
        </p:nvSpPr>
        <p:spPr>
          <a:noFill/>
        </p:spPr>
        <p:txBody>
          <a:bodyPr/>
          <a:lstStyle/>
          <a:p>
            <a:fld id="{CDFA5E49-7AC3-49A5-8047-B66601665BF5}"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905409" y="0"/>
            <a:ext cx="4979337" cy="3428265"/>
          </a:xfrm>
          <a:ln/>
        </p:spPr>
      </p:sp>
      <p:sp>
        <p:nvSpPr>
          <p:cNvPr id="64515" name="Rectangle 3"/>
          <p:cNvSpPr>
            <a:spLocks noGrp="1" noChangeArrowheads="1"/>
          </p:cNvSpPr>
          <p:nvPr>
            <p:ph type="body" idx="1"/>
          </p:nvPr>
        </p:nvSpPr>
        <p:spPr>
          <a:xfrm>
            <a:off x="0" y="3452885"/>
            <a:ext cx="6858000" cy="4114800"/>
          </a:xfrm>
          <a:noFill/>
          <a:ln/>
        </p:spPr>
        <p:txBody>
          <a:bodyPr>
            <a:noAutofit/>
          </a:bodyPr>
          <a:lstStyle/>
          <a:p>
            <a:pPr marL="0" lvl="2" eaLnBrk="1" hangingPunct="1"/>
            <a:r>
              <a:rPr lang="en-US" sz="750" dirty="0" smtClean="0">
                <a:latin typeface="Arial" pitchFamily="34" charset="0"/>
                <a:cs typeface="Arial" pitchFamily="34" charset="0"/>
              </a:rPr>
              <a:t>White, David, and Lynn </a:t>
            </a:r>
            <a:r>
              <a:rPr lang="en-US" sz="750" dirty="0" err="1" smtClean="0">
                <a:latin typeface="Arial" pitchFamily="34" charset="0"/>
                <a:cs typeface="Arial" pitchFamily="34" charset="0"/>
              </a:rPr>
              <a:t>Silipigni</a:t>
            </a:r>
            <a:r>
              <a:rPr lang="en-US" sz="750" dirty="0" smtClean="0">
                <a:latin typeface="Arial" pitchFamily="34" charset="0"/>
                <a:cs typeface="Arial" pitchFamily="34" charset="0"/>
              </a:rPr>
              <a:t> </a:t>
            </a:r>
            <a:r>
              <a:rPr lang="en-US" sz="750" dirty="0" err="1" smtClean="0">
                <a:latin typeface="Arial" pitchFamily="34" charset="0"/>
                <a:cs typeface="Arial" pitchFamily="34" charset="0"/>
              </a:rPr>
              <a:t>Connaway</a:t>
            </a:r>
            <a:r>
              <a:rPr lang="en-US" sz="750" dirty="0" smtClean="0">
                <a:latin typeface="Arial" pitchFamily="34" charset="0"/>
                <a:cs typeface="Arial" pitchFamily="34" charset="0"/>
              </a:rPr>
              <a:t>. </a:t>
            </a:r>
            <a:r>
              <a:rPr lang="en-US" sz="750" i="1" dirty="0" smtClean="0">
                <a:latin typeface="Arial" pitchFamily="34" charset="0"/>
                <a:cs typeface="Arial" pitchFamily="34" charset="0"/>
              </a:rPr>
              <a:t>Visitors &amp; Residents: What Motivates Engagement with the Digital Information Environment.</a:t>
            </a:r>
            <a:r>
              <a:rPr lang="en-US" sz="750" dirty="0" smtClean="0">
                <a:latin typeface="Arial" pitchFamily="34" charset="0"/>
                <a:cs typeface="Arial" pitchFamily="34" charset="0"/>
              </a:rPr>
              <a:t> 2011-2012. Funded by JISC, OCLC, and Oxford University.  </a:t>
            </a:r>
            <a:r>
              <a:rPr lang="en-US" sz="750" u="sng" dirty="0" smtClean="0">
                <a:latin typeface="Arial" pitchFamily="34" charset="0"/>
                <a:cs typeface="Arial" pitchFamily="34" charset="0"/>
                <a:hlinkClick r:id="rId3"/>
              </a:rPr>
              <a:t>http://www.oclc.org/research/activities/vandr/</a:t>
            </a:r>
            <a:r>
              <a:rPr lang="en-US" sz="750" dirty="0" smtClean="0">
                <a:latin typeface="Arial" pitchFamily="34" charset="0"/>
                <a:cs typeface="Arial" pitchFamily="34" charset="0"/>
              </a:rPr>
              <a:t>.</a:t>
            </a:r>
          </a:p>
          <a:p>
            <a:endParaRPr lang="en-US" sz="750" b="0" dirty="0" smtClean="0">
              <a:latin typeface="Arial" pitchFamily="34" charset="0"/>
              <a:cs typeface="Arial" pitchFamily="34" charset="0"/>
            </a:endParaRPr>
          </a:p>
          <a:p>
            <a:r>
              <a:rPr lang="en-US" sz="750" b="1" dirty="0" smtClean="0">
                <a:latin typeface="Arial" pitchFamily="34" charset="0"/>
                <a:cs typeface="Arial" pitchFamily="34" charset="0"/>
              </a:rPr>
              <a:t>Phase I and 2: Participant Demographics (All Stages)</a:t>
            </a:r>
          </a:p>
          <a:p>
            <a:r>
              <a:rPr lang="en-US" sz="750" b="0" dirty="0" smtClean="0">
                <a:latin typeface="Arial" pitchFamily="34" charset="0"/>
                <a:cs typeface="Arial" pitchFamily="34" charset="0"/>
              </a:rPr>
              <a:t>The</a:t>
            </a:r>
            <a:r>
              <a:rPr lang="en-US" sz="750" b="0" baseline="0" dirty="0" smtClean="0">
                <a:latin typeface="Arial" pitchFamily="34" charset="0"/>
                <a:cs typeface="Arial" pitchFamily="34" charset="0"/>
              </a:rPr>
              <a:t>re were 31 Emerging participants, and 10 each for Establishing, Embedding, and Experienced.</a:t>
            </a:r>
          </a:p>
          <a:p>
            <a:r>
              <a:rPr lang="en-US" sz="750" dirty="0" smtClean="0">
                <a:latin typeface="Arial" pitchFamily="34" charset="0"/>
                <a:cs typeface="Arial" pitchFamily="34" charset="0"/>
              </a:rPr>
              <a:t>15 Secondary students, 46 University students and faculty</a:t>
            </a:r>
          </a:p>
          <a:p>
            <a:pPr>
              <a:defRPr/>
            </a:pPr>
            <a:endParaRPr lang="en-US" sz="750" b="1" dirty="0" smtClean="0">
              <a:latin typeface="Arial" pitchFamily="34" charset="0"/>
              <a:cs typeface="Arial" pitchFamily="34" charset="0"/>
            </a:endParaRPr>
          </a:p>
          <a:p>
            <a:r>
              <a:rPr lang="en-US" sz="750" b="1" dirty="0" smtClean="0">
                <a:solidFill>
                  <a:schemeClr val="dk1"/>
                </a:solidFill>
                <a:latin typeface="Arial" pitchFamily="34" charset="0"/>
                <a:cs typeface="Arial" pitchFamily="34" charset="0"/>
              </a:rPr>
              <a:t>Ethnicities (All)</a:t>
            </a:r>
            <a:endParaRPr lang="en-US" sz="750" b="1" dirty="0" smtClean="0">
              <a:latin typeface="Arial" pitchFamily="34" charset="0"/>
              <a:cs typeface="Arial" pitchFamily="34" charset="0"/>
            </a:endParaRPr>
          </a:p>
          <a:p>
            <a:r>
              <a:rPr lang="en-US" sz="750" dirty="0" smtClean="0">
                <a:solidFill>
                  <a:schemeClr val="dk1"/>
                </a:solidFill>
                <a:latin typeface="Arial" pitchFamily="34" charset="0"/>
                <a:cs typeface="Arial" pitchFamily="34" charset="0"/>
              </a:rPr>
              <a:t>5 African-American, 38 Caucasian, 2 Two or more, 1 Asian, 2 Hispanic, 13 Unidentified</a:t>
            </a:r>
          </a:p>
          <a:p>
            <a:endParaRPr lang="en-US" sz="750" dirty="0" smtClean="0">
              <a:solidFill>
                <a:schemeClr val="dk1"/>
              </a:solidFill>
              <a:latin typeface="Arial" pitchFamily="34" charset="0"/>
              <a:cs typeface="Arial" pitchFamily="34" charset="0"/>
            </a:endParaRPr>
          </a:p>
          <a:p>
            <a:r>
              <a:rPr lang="en-US" sz="750" b="1" dirty="0" smtClean="0">
                <a:solidFill>
                  <a:schemeClr val="dk1"/>
                </a:solidFill>
                <a:latin typeface="Arial" pitchFamily="34" charset="0"/>
                <a:cs typeface="Arial" pitchFamily="34" charset="0"/>
              </a:rPr>
              <a:t>Genders (All)</a:t>
            </a:r>
          </a:p>
          <a:p>
            <a:r>
              <a:rPr lang="en-US" sz="750" dirty="0" smtClean="0">
                <a:solidFill>
                  <a:schemeClr val="dk1"/>
                </a:solidFill>
                <a:latin typeface="Arial" pitchFamily="34" charset="0"/>
                <a:cs typeface="Arial" pitchFamily="34" charset="0"/>
              </a:rPr>
              <a:t>34 females, 27 males</a:t>
            </a:r>
            <a:endParaRPr lang="en-US" sz="750" dirty="0" smtClean="0">
              <a:latin typeface="Arial" pitchFamily="34" charset="0"/>
              <a:cs typeface="Arial" pitchFamily="34" charset="0"/>
            </a:endParaRPr>
          </a:p>
          <a:p>
            <a:pPr>
              <a:defRPr/>
            </a:pPr>
            <a:endParaRPr lang="en-US" sz="750" b="1" dirty="0" smtClean="0">
              <a:latin typeface="Arial" pitchFamily="34" charset="0"/>
              <a:cs typeface="Arial" pitchFamily="34" charset="0"/>
            </a:endParaRPr>
          </a:p>
          <a:p>
            <a:pPr>
              <a:defRPr/>
            </a:pPr>
            <a:r>
              <a:rPr lang="en-US" sz="750" b="1" dirty="0" smtClean="0">
                <a:latin typeface="Arial" pitchFamily="34" charset="0"/>
                <a:cs typeface="Arial" pitchFamily="34" charset="0"/>
              </a:rPr>
              <a:t>Economic class</a:t>
            </a:r>
            <a:r>
              <a:rPr lang="en-US" sz="750" dirty="0" smtClean="0">
                <a:latin typeface="Arial" pitchFamily="34" charset="0"/>
                <a:cs typeface="Arial" pitchFamily="34" charset="0"/>
              </a:rPr>
              <a:t>:  </a:t>
            </a:r>
          </a:p>
          <a:p>
            <a:pPr marL="224028" indent="-224028">
              <a:buFont typeface="+mj-lt"/>
              <a:buAutoNum type="arabicPeriod"/>
              <a:defRPr/>
            </a:pPr>
            <a:r>
              <a:rPr lang="en-US" sz="750" dirty="0" smtClean="0">
                <a:latin typeface="Arial" pitchFamily="34" charset="0"/>
                <a:cs typeface="Arial" pitchFamily="34" charset="0"/>
              </a:rPr>
              <a:t>Attempts were made to recruit secondary students from schools with a wide range of socio-economic backgrounds.  This is basically a convenience sample of students—those who were willing to be interviewed by us, in institutions that allowed us entry.</a:t>
            </a:r>
          </a:p>
          <a:p>
            <a:pPr marL="224028" indent="-224028">
              <a:buFont typeface="+mj-lt"/>
              <a:buAutoNum type="arabicPeriod"/>
              <a:defRPr/>
            </a:pPr>
            <a:r>
              <a:rPr lang="en-US" sz="750" dirty="0" smtClean="0">
                <a:latin typeface="Arial" pitchFamily="34" charset="0"/>
                <a:cs typeface="Arial" pitchFamily="34" charset="0"/>
              </a:rPr>
              <a:t>We also asked questions about parents’ educational backgrounds, and current/past vocations, to enrich our picture of interviewee backgrounds. We then analyzed the</a:t>
            </a:r>
            <a:r>
              <a:rPr lang="en-US" sz="750" baseline="0" dirty="0" smtClean="0">
                <a:latin typeface="Arial" pitchFamily="34" charset="0"/>
                <a:cs typeface="Arial" pitchFamily="34" charset="0"/>
              </a:rPr>
              <a:t> highest degree attained (the parents’ highest degree attained for students) to create an economic proxy. </a:t>
            </a:r>
            <a:endParaRPr lang="en-US" sz="750" dirty="0" smtClean="0">
              <a:latin typeface="Arial" pitchFamily="34" charset="0"/>
              <a:cs typeface="Arial" pitchFamily="34" charset="0"/>
            </a:endParaRPr>
          </a:p>
          <a:p>
            <a:pPr eaLnBrk="1" hangingPunct="1"/>
            <a:endParaRPr lang="en-GB" sz="750" dirty="0" smtClean="0">
              <a:latin typeface="Arial" pitchFamily="34" charset="0"/>
            </a:endParaRPr>
          </a:p>
          <a:p>
            <a:pPr lvl="0">
              <a:lnSpc>
                <a:spcPct val="100000"/>
              </a:lnSpc>
              <a:spcBef>
                <a:spcPts val="600"/>
              </a:spcBef>
              <a:buFont typeface="Arial" pitchFamily="34" charset="0"/>
              <a:buChar char="•"/>
            </a:pPr>
            <a:r>
              <a:rPr lang="en-US" sz="750" dirty="0" smtClean="0"/>
              <a:t>Phase 1: </a:t>
            </a:r>
          </a:p>
          <a:p>
            <a:pPr lvl="1">
              <a:lnSpc>
                <a:spcPct val="100000"/>
              </a:lnSpc>
              <a:spcBef>
                <a:spcPts val="600"/>
              </a:spcBef>
              <a:buFont typeface="Arial" pitchFamily="34" charset="0"/>
              <a:buChar char="•"/>
            </a:pPr>
            <a:r>
              <a:rPr lang="en-US" sz="750" dirty="0" smtClean="0"/>
              <a:t> Interviewed </a:t>
            </a:r>
            <a:r>
              <a:rPr lang="en-GB" sz="750" b="1" dirty="0" smtClean="0"/>
              <a:t>Emerging</a:t>
            </a:r>
            <a:r>
              <a:rPr lang="en-GB" sz="750" dirty="0" smtClean="0"/>
              <a:t> educational stage individuals</a:t>
            </a:r>
          </a:p>
          <a:p>
            <a:pPr lvl="2">
              <a:lnSpc>
                <a:spcPct val="100000"/>
              </a:lnSpc>
              <a:spcBef>
                <a:spcPts val="600"/>
              </a:spcBef>
              <a:buFont typeface="Arial" pitchFamily="34" charset="0"/>
              <a:buChar char="•"/>
            </a:pPr>
            <a:r>
              <a:rPr lang="en-GB" sz="750" dirty="0" smtClean="0"/>
              <a:t>Majority of students aged 18 &amp; 19 with a few outliers </a:t>
            </a:r>
            <a:endParaRPr lang="en-US" sz="750" dirty="0" smtClean="0"/>
          </a:p>
          <a:p>
            <a:pPr lvl="0">
              <a:lnSpc>
                <a:spcPct val="100000"/>
              </a:lnSpc>
              <a:spcBef>
                <a:spcPts val="600"/>
              </a:spcBef>
              <a:buFont typeface="Arial" pitchFamily="34" charset="0"/>
              <a:buChar char="•"/>
            </a:pPr>
            <a:r>
              <a:rPr lang="en-US" sz="750" dirty="0" smtClean="0"/>
              <a:t> Phase 2: </a:t>
            </a:r>
          </a:p>
          <a:p>
            <a:pPr marL="463550" lvl="2">
              <a:lnSpc>
                <a:spcPct val="100000"/>
              </a:lnSpc>
              <a:spcBef>
                <a:spcPts val="600"/>
              </a:spcBef>
              <a:buFont typeface="Arial" pitchFamily="34" charset="0"/>
              <a:buChar char="•"/>
            </a:pPr>
            <a:r>
              <a:rPr lang="en-US" sz="750" dirty="0" smtClean="0"/>
              <a:t> Interviewed individuals in</a:t>
            </a:r>
          </a:p>
          <a:p>
            <a:pPr marL="914400" lvl="3">
              <a:lnSpc>
                <a:spcPct val="100000"/>
              </a:lnSpc>
              <a:spcBef>
                <a:spcPts val="600"/>
              </a:spcBef>
              <a:buFont typeface="Arial" pitchFamily="34" charset="0"/>
              <a:buChar char="•"/>
            </a:pPr>
            <a:r>
              <a:rPr lang="en-GB" sz="750" b="1" dirty="0" smtClean="0"/>
              <a:t> Establishing </a:t>
            </a:r>
            <a:r>
              <a:rPr lang="en-US" sz="750" dirty="0" smtClean="0"/>
              <a:t>(second/third year undergraduate)</a:t>
            </a:r>
            <a:r>
              <a:rPr lang="en-GB" sz="750" dirty="0" smtClean="0"/>
              <a:t>, </a:t>
            </a:r>
          </a:p>
          <a:p>
            <a:pPr marL="914400" lvl="3">
              <a:lnSpc>
                <a:spcPct val="100000"/>
              </a:lnSpc>
              <a:spcBef>
                <a:spcPts val="600"/>
              </a:spcBef>
              <a:buFont typeface="Arial" pitchFamily="34" charset="0"/>
              <a:buChar char="•"/>
            </a:pPr>
            <a:r>
              <a:rPr lang="en-GB" sz="750" b="1" dirty="0" smtClean="0"/>
              <a:t> Embedding</a:t>
            </a:r>
            <a:r>
              <a:rPr lang="en-GB" sz="750" dirty="0" smtClean="0"/>
              <a:t> </a:t>
            </a:r>
            <a:r>
              <a:rPr lang="en-US" sz="750" dirty="0" smtClean="0"/>
              <a:t>(postgraduates, PhD students),</a:t>
            </a:r>
            <a:r>
              <a:rPr lang="en-GB" sz="750" dirty="0" smtClean="0"/>
              <a:t> &amp; </a:t>
            </a:r>
          </a:p>
          <a:p>
            <a:pPr marL="914400" lvl="3">
              <a:lnSpc>
                <a:spcPct val="100000"/>
              </a:lnSpc>
              <a:spcBef>
                <a:spcPts val="600"/>
              </a:spcBef>
              <a:buFont typeface="Arial" pitchFamily="34" charset="0"/>
              <a:buChar char="•"/>
            </a:pPr>
            <a:r>
              <a:rPr lang="en-GB" sz="750" b="1" dirty="0" smtClean="0"/>
              <a:t> Experienced </a:t>
            </a:r>
            <a:r>
              <a:rPr lang="en-GB" sz="750" dirty="0" smtClean="0"/>
              <a:t>(</a:t>
            </a:r>
            <a:r>
              <a:rPr lang="en-US" sz="750" dirty="0" smtClean="0"/>
              <a:t>Scholars)</a:t>
            </a:r>
            <a:r>
              <a:rPr lang="en-GB" sz="750" dirty="0" smtClean="0"/>
              <a:t> stages </a:t>
            </a:r>
          </a:p>
          <a:p>
            <a:pPr marL="914400" lvl="3">
              <a:lnSpc>
                <a:spcPct val="100000"/>
              </a:lnSpc>
              <a:spcBef>
                <a:spcPts val="600"/>
              </a:spcBef>
              <a:buFont typeface="Arial" pitchFamily="34" charset="0"/>
              <a:buChar char="•"/>
            </a:pPr>
            <a:r>
              <a:rPr lang="en-GB" sz="750" dirty="0" smtClean="0"/>
              <a:t> Some Phase 1 and Phase 2 participants agreed to submit  monthly diaries (</a:t>
            </a:r>
            <a:r>
              <a:rPr lang="en-US" sz="800" dirty="0" smtClean="0">
                <a:latin typeface="Arial" pitchFamily="34" charset="0"/>
                <a:cs typeface="Arial" pitchFamily="34" charset="0"/>
              </a:rPr>
              <a:t>8 in the US and 6 in the UK)</a:t>
            </a:r>
            <a:endParaRPr lang="en-US" sz="750" dirty="0" smtClean="0"/>
          </a:p>
          <a:p>
            <a:pPr marL="0" lvl="1">
              <a:spcBef>
                <a:spcPts val="600"/>
              </a:spcBef>
              <a:buFont typeface="Arial" pitchFamily="34" charset="0"/>
              <a:buChar char="•"/>
              <a:defRPr/>
            </a:pPr>
            <a:r>
              <a:rPr lang="en-US" sz="750" dirty="0" smtClean="0">
                <a:latin typeface="Arial" pitchFamily="34" charset="0"/>
                <a:cs typeface="Arial" pitchFamily="34" charset="0"/>
              </a:rPr>
              <a:t> Phase 3:</a:t>
            </a:r>
          </a:p>
          <a:p>
            <a:pPr marL="457200" lvl="2">
              <a:spcBef>
                <a:spcPts val="600"/>
              </a:spcBef>
              <a:buFont typeface="Arial" pitchFamily="34" charset="0"/>
              <a:buChar char="•"/>
              <a:defRPr/>
            </a:pPr>
            <a:r>
              <a:rPr lang="en-US" sz="750" dirty="0" smtClean="0">
                <a:latin typeface="Arial" pitchFamily="34" charset="0"/>
                <a:cs typeface="Arial" pitchFamily="34" charset="0"/>
              </a:rPr>
              <a:t> Continue interviews</a:t>
            </a:r>
          </a:p>
          <a:p>
            <a:pPr marL="457200" lvl="2">
              <a:spcBef>
                <a:spcPts val="600"/>
              </a:spcBef>
              <a:buFont typeface="Arial" pitchFamily="34" charset="0"/>
              <a:buChar char="•"/>
              <a:defRPr/>
            </a:pPr>
            <a:r>
              <a:rPr lang="en-US" sz="750" dirty="0" smtClean="0">
                <a:latin typeface="Arial" pitchFamily="34" charset="0"/>
                <a:cs typeface="Arial" pitchFamily="34" charset="0"/>
              </a:rPr>
              <a:t> Continue collecting diaries </a:t>
            </a:r>
          </a:p>
          <a:p>
            <a:pPr marL="457200" lvl="2">
              <a:spcBef>
                <a:spcPts val="600"/>
              </a:spcBef>
              <a:buFont typeface="Arial" pitchFamily="34" charset="0"/>
              <a:buChar char="•"/>
              <a:defRPr/>
            </a:pPr>
            <a:r>
              <a:rPr lang="en-US" sz="750" dirty="0" smtClean="0">
                <a:latin typeface="Arial" pitchFamily="34" charset="0"/>
                <a:cs typeface="Arial" pitchFamily="34" charset="0"/>
              </a:rPr>
              <a:t> Test interview &amp; diary results with in-depth survey</a:t>
            </a:r>
          </a:p>
          <a:p>
            <a:pPr marL="914400" lvl="3">
              <a:spcBef>
                <a:spcPts val="600"/>
              </a:spcBef>
              <a:buFont typeface="Arial" pitchFamily="34" charset="0"/>
              <a:buChar char="•"/>
              <a:defRPr/>
            </a:pPr>
            <a:r>
              <a:rPr lang="en-US" sz="750" dirty="0" smtClean="0">
                <a:latin typeface="Arial" pitchFamily="34" charset="0"/>
                <a:cs typeface="Arial" pitchFamily="34" charset="0"/>
              </a:rPr>
              <a:t> 50 participants from each educational stage from US &amp; UK</a:t>
            </a:r>
          </a:p>
          <a:p>
            <a:pPr lvl="1">
              <a:lnSpc>
                <a:spcPct val="100000"/>
              </a:lnSpc>
              <a:spcBef>
                <a:spcPts val="600"/>
              </a:spcBef>
              <a:buFont typeface="Arial" pitchFamily="34" charset="0"/>
              <a:buChar char="•"/>
            </a:pPr>
            <a:r>
              <a:rPr lang="en-GB" sz="750" dirty="0" smtClean="0">
                <a:latin typeface="Arial" pitchFamily="34" charset="0"/>
                <a:cs typeface="Arial" pitchFamily="34" charset="0"/>
              </a:rPr>
              <a:t>Phase 4:</a:t>
            </a:r>
          </a:p>
          <a:p>
            <a:pPr lvl="1">
              <a:lnSpc>
                <a:spcPct val="100000"/>
              </a:lnSpc>
              <a:spcBef>
                <a:spcPts val="600"/>
              </a:spcBef>
              <a:buFont typeface="Arial" pitchFamily="34" charset="0"/>
              <a:buChar char="•"/>
            </a:pPr>
            <a:r>
              <a:rPr lang="en-GB" sz="750" b="1" dirty="0" smtClean="0">
                <a:latin typeface="Arial" pitchFamily="34" charset="0"/>
                <a:cs typeface="Arial" pitchFamily="34" charset="0"/>
              </a:rPr>
              <a:t> </a:t>
            </a:r>
            <a:r>
              <a:rPr lang="en-GB" sz="750" dirty="0" smtClean="0">
                <a:latin typeface="Arial" pitchFamily="34" charset="0"/>
                <a:cs typeface="Arial" pitchFamily="34" charset="0"/>
              </a:rPr>
              <a:t>Interview second group of 12 students in </a:t>
            </a:r>
            <a:r>
              <a:rPr lang="en-GB" sz="750" b="1" dirty="0" smtClean="0">
                <a:latin typeface="Arial" pitchFamily="34" charset="0"/>
                <a:cs typeface="Arial" pitchFamily="34" charset="0"/>
              </a:rPr>
              <a:t>Emerging</a:t>
            </a:r>
            <a:r>
              <a:rPr lang="en-GB" sz="750" dirty="0" smtClean="0">
                <a:latin typeface="Arial" pitchFamily="34" charset="0"/>
                <a:cs typeface="Arial" pitchFamily="34" charset="0"/>
              </a:rPr>
              <a:t> stage </a:t>
            </a:r>
          </a:p>
          <a:p>
            <a:pPr lvl="2">
              <a:lnSpc>
                <a:spcPct val="100000"/>
              </a:lnSpc>
              <a:spcBef>
                <a:spcPts val="600"/>
              </a:spcBef>
              <a:buFont typeface="Arial" pitchFamily="34" charset="0"/>
              <a:buChar char="•"/>
            </a:pPr>
            <a:r>
              <a:rPr lang="en-GB" sz="750" dirty="0" smtClean="0">
                <a:latin typeface="Arial" pitchFamily="34" charset="0"/>
                <a:cs typeface="Arial" pitchFamily="34" charset="0"/>
              </a:rPr>
              <a:t> Help determine if methods of engagement change over time</a:t>
            </a:r>
            <a:endParaRPr lang="en-US" sz="750" dirty="0" smtClean="0">
              <a:latin typeface="Arial" pitchFamily="34" charset="0"/>
              <a:cs typeface="Arial" pitchFamily="34" charset="0"/>
            </a:endParaRPr>
          </a:p>
          <a:p>
            <a:pPr eaLnBrk="1" hangingPunct="1"/>
            <a:endParaRPr lang="en-GB" sz="800" dirty="0" smtClean="0">
              <a:latin typeface="Arial" pitchFamily="34" charset="0"/>
            </a:endParaRPr>
          </a:p>
        </p:txBody>
      </p:sp>
      <p:sp>
        <p:nvSpPr>
          <p:cNvPr id="64516" name="Slide Number Placeholder 3"/>
          <p:cNvSpPr>
            <a:spLocks noGrp="1"/>
          </p:cNvSpPr>
          <p:nvPr>
            <p:ph type="sldNum" sz="quarter" idx="5"/>
          </p:nvPr>
        </p:nvSpPr>
        <p:spPr>
          <a:noFill/>
        </p:spPr>
        <p:txBody>
          <a:bodyPr/>
          <a:lstStyle/>
          <a:p>
            <a:fld id="{EF642DD7-D80E-4972-854C-11A29E8F66B6}" type="slidenum">
              <a:rPr lang="en-US" smtClean="0">
                <a:latin typeface="Arial" pitchFamily="34" charset="0"/>
                <a:ea typeface="MS PGothic" pitchFamily="34" charset="-128"/>
              </a:rPr>
              <a:pPr/>
              <a:t>14</a:t>
            </a:fld>
            <a:endParaRPr lang="en-US" smtClean="0">
              <a:latin typeface="Arial" pitchFamily="34" charset="0"/>
              <a:ea typeface="MS PGothic"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7438" y="0"/>
            <a:ext cx="4572000" cy="3429000"/>
          </a:xfrm>
        </p:spPr>
      </p:sp>
      <p:sp>
        <p:nvSpPr>
          <p:cNvPr id="3" name="Notes Placeholder 2"/>
          <p:cNvSpPr>
            <a:spLocks noGrp="1"/>
          </p:cNvSpPr>
          <p:nvPr>
            <p:ph type="body" idx="1"/>
          </p:nvPr>
        </p:nvSpPr>
        <p:spPr>
          <a:xfrm>
            <a:off x="0" y="3451033"/>
            <a:ext cx="6661199" cy="5395511"/>
          </a:xfrm>
        </p:spPr>
        <p:txBody>
          <a:bodyPr>
            <a:normAutofit fontScale="47500" lnSpcReduction="20000"/>
          </a:bodyPr>
          <a:lstStyle/>
          <a:p>
            <a:pPr marL="0" marR="0" indent="0" algn="l" defTabSz="914400" rtl="0" eaLnBrk="1" fontAlgn="base" latinLnBrk="0" hangingPunct="1">
              <a:lnSpc>
                <a:spcPct val="100000"/>
              </a:lnSpc>
              <a:spcBef>
                <a:spcPts val="0"/>
              </a:spcBef>
              <a:spcAft>
                <a:spcPct val="0"/>
              </a:spcAft>
              <a:buClrTx/>
              <a:buSzTx/>
              <a:buFontTx/>
              <a:buNone/>
              <a:tabLst/>
              <a:defRPr/>
            </a:pPr>
            <a:r>
              <a:rPr lang="en-US" sz="2200" dirty="0" smtClean="0"/>
              <a:t>These are the Academic</a:t>
            </a:r>
            <a:r>
              <a:rPr lang="en-US" sz="2200" baseline="0" dirty="0" smtClean="0"/>
              <a:t> Disciplines for the </a:t>
            </a:r>
            <a:r>
              <a:rPr lang="en-US" sz="2200" dirty="0" smtClean="0"/>
              <a:t>46 participants</a:t>
            </a:r>
            <a:r>
              <a:rPr lang="en-US" sz="2200" baseline="0" dirty="0" smtClean="0"/>
              <a:t> not labeled as still being in Secondary school (Undergraduates, Graduates, and Faculty), pulled from all 4 educational stages.</a:t>
            </a:r>
          </a:p>
          <a:p>
            <a:pPr marL="0" marR="0" indent="0" algn="l" defTabSz="914400" rtl="0" eaLnBrk="1" fontAlgn="base" latinLnBrk="0" hangingPunct="1">
              <a:lnSpc>
                <a:spcPct val="100000"/>
              </a:lnSpc>
              <a:spcBef>
                <a:spcPts val="0"/>
              </a:spcBef>
              <a:spcAft>
                <a:spcPct val="0"/>
              </a:spcAft>
              <a:buClrTx/>
              <a:buSzTx/>
              <a:buFontTx/>
              <a:buNone/>
              <a:tabLst/>
              <a:defRPr/>
            </a:pPr>
            <a:endParaRPr lang="en-US" sz="2200" dirty="0" smtClean="0"/>
          </a:p>
          <a:p>
            <a:pPr>
              <a:spcBef>
                <a:spcPts val="0"/>
              </a:spcBef>
            </a:pPr>
            <a:r>
              <a:rPr lang="en-US" sz="2200" dirty="0" smtClean="0"/>
              <a:t>Because there were so many majors and disciplines, they have been filtered down to the six basic groups.  You can find them here </a:t>
            </a:r>
            <a:r>
              <a:rPr lang="en-US" sz="2200" u="sng" dirty="0" smtClean="0">
                <a:hlinkClick r:id="rId3"/>
              </a:rPr>
              <a:t>http://en.wikipedia.org/wiki/List_of_academic_disciplines</a:t>
            </a:r>
            <a:r>
              <a:rPr lang="en-US" sz="2200" dirty="0" smtClean="0"/>
              <a:t>. </a:t>
            </a:r>
          </a:p>
          <a:p>
            <a:pPr>
              <a:spcBef>
                <a:spcPts val="0"/>
              </a:spcBef>
            </a:pPr>
            <a:r>
              <a:rPr lang="en-US" sz="2200" b="1" dirty="0" smtClean="0"/>
              <a:t>Professions &amp; Applied Sciences</a:t>
            </a:r>
            <a:r>
              <a:rPr lang="en-US" sz="2200" dirty="0" smtClean="0"/>
              <a:t>: Agriculture, Architecture and Design, Business, Divinity, Education, Engineering, Environmental Studies and Forestry, Family and Consumer Science, Health Science, Human Physical Performance and Recreation, Journalism, Media Studies and Communication, Law, Library and Museum Studies, Military Sciences, Public Administration, Social Work, Transportation. </a:t>
            </a:r>
          </a:p>
          <a:p>
            <a:r>
              <a:rPr lang="en-US" sz="2200" b="1" dirty="0" smtClean="0"/>
              <a:t>Natural sciences</a:t>
            </a:r>
            <a:r>
              <a:rPr lang="en-US" sz="2200" dirty="0" smtClean="0"/>
              <a:t>: Space sciences, Earth sciences, Life sciences, Chemistry, Physics</a:t>
            </a:r>
          </a:p>
          <a:p>
            <a:r>
              <a:rPr lang="en-US" sz="2200" b="1" dirty="0" smtClean="0"/>
              <a:t>Formal sciences</a:t>
            </a:r>
            <a:r>
              <a:rPr lang="en-US" sz="2200" dirty="0" smtClean="0"/>
              <a:t>: Computer sciences, Logic, Mathematics, Statistics, Systems science</a:t>
            </a:r>
          </a:p>
          <a:p>
            <a:endParaRPr lang="en-US" sz="2200" b="1" dirty="0" smtClean="0"/>
          </a:p>
          <a:p>
            <a:r>
              <a:rPr lang="en-US" sz="2200" b="1" dirty="0" smtClean="0"/>
              <a:t>Emerging</a:t>
            </a:r>
            <a:r>
              <a:rPr lang="en-US" sz="2200" dirty="0" smtClean="0"/>
              <a:t> </a:t>
            </a:r>
          </a:p>
          <a:p>
            <a:r>
              <a:rPr lang="en-US" sz="2200" dirty="0" smtClean="0"/>
              <a:t>8 Professions and Applied Sciences (3 UK, 5 US)  </a:t>
            </a:r>
          </a:p>
          <a:p>
            <a:r>
              <a:rPr lang="en-US" sz="2200" dirty="0" smtClean="0"/>
              <a:t>2 Undeclared  (0 UK, 2 US)  </a:t>
            </a:r>
          </a:p>
          <a:p>
            <a:r>
              <a:rPr lang="en-US" sz="2200" dirty="0" smtClean="0"/>
              <a:t>2 Humanities (2 UK, 0 US) </a:t>
            </a:r>
          </a:p>
          <a:p>
            <a:r>
              <a:rPr lang="en-US" sz="2200" dirty="0" smtClean="0"/>
              <a:t>2 Natural Sciences (2 UK, 0 US) </a:t>
            </a:r>
          </a:p>
          <a:p>
            <a:r>
              <a:rPr lang="en-US" sz="2200" dirty="0" smtClean="0"/>
              <a:t>1 double major (0 UK, 1 US) </a:t>
            </a:r>
          </a:p>
          <a:p>
            <a:r>
              <a:rPr lang="en-US" sz="2200" dirty="0" smtClean="0"/>
              <a:t>1 Social Sciences (0 UK, 1 US) </a:t>
            </a:r>
          </a:p>
          <a:p>
            <a:endParaRPr lang="en-US" sz="2200" dirty="0" smtClean="0"/>
          </a:p>
          <a:p>
            <a:r>
              <a:rPr lang="en-US" sz="2200" b="1" dirty="0" smtClean="0"/>
              <a:t>Establishing</a:t>
            </a:r>
            <a:r>
              <a:rPr lang="en-US" sz="2200" dirty="0" smtClean="0"/>
              <a:t> </a:t>
            </a:r>
          </a:p>
          <a:p>
            <a:pPr marL="336076" indent="-336076"/>
            <a:r>
              <a:rPr lang="en-US" sz="2200" dirty="0" smtClean="0"/>
              <a:t>4 Professions and Applied Sciences (3 UK, 1 US) </a:t>
            </a:r>
          </a:p>
          <a:p>
            <a:pPr marL="336076" indent="-336076"/>
            <a:r>
              <a:rPr lang="en-US" sz="2200" dirty="0" smtClean="0"/>
              <a:t>4 double major (1 UK, 3 US) </a:t>
            </a:r>
          </a:p>
          <a:p>
            <a:pPr marL="336076" indent="-336076"/>
            <a:r>
              <a:rPr lang="en-US" sz="2200" dirty="0" smtClean="0"/>
              <a:t>1 Humanities (1 UK, 0 US) </a:t>
            </a:r>
          </a:p>
          <a:p>
            <a:pPr marL="336076" indent="-336076"/>
            <a:r>
              <a:rPr lang="en-US" sz="2200" dirty="0" smtClean="0"/>
              <a:t>1 Formal Sciences (0 UK, 1 US) </a:t>
            </a:r>
          </a:p>
          <a:p>
            <a:pPr marL="336076" indent="-336076"/>
            <a:endParaRPr lang="en-US" sz="2200" dirty="0" smtClean="0"/>
          </a:p>
          <a:p>
            <a:pPr marL="336076" indent="-336076"/>
            <a:r>
              <a:rPr lang="en-US" sz="2200" b="1" dirty="0" smtClean="0"/>
              <a:t>Embedding</a:t>
            </a:r>
            <a:r>
              <a:rPr lang="en-US" sz="2200" dirty="0" smtClean="0"/>
              <a:t> </a:t>
            </a:r>
          </a:p>
          <a:p>
            <a:pPr marL="336076" indent="-336076"/>
            <a:r>
              <a:rPr lang="en-US" sz="2200" dirty="0" smtClean="0"/>
              <a:t>2 Professions and Applied Sciences (2 UK, 0 US) </a:t>
            </a:r>
          </a:p>
          <a:p>
            <a:pPr marL="336076" indent="-336076"/>
            <a:r>
              <a:rPr lang="en-US" sz="2200" dirty="0" smtClean="0"/>
              <a:t>3 Humanities (3 UK, 0 US) </a:t>
            </a:r>
          </a:p>
          <a:p>
            <a:pPr marL="336076" indent="-336076"/>
            <a:r>
              <a:rPr lang="en-US" sz="2200" dirty="0" smtClean="0"/>
              <a:t>2 Natural Sciences (0 UK, 2 US) </a:t>
            </a:r>
          </a:p>
          <a:p>
            <a:pPr marL="336076" indent="-336076"/>
            <a:r>
              <a:rPr lang="en-US" sz="2200" dirty="0" smtClean="0"/>
              <a:t>3 Unidentified (0 UK, 3 US) </a:t>
            </a:r>
          </a:p>
          <a:p>
            <a:pPr marL="336076" indent="-336076"/>
            <a:endParaRPr lang="en-US" sz="2200" dirty="0" smtClean="0"/>
          </a:p>
          <a:p>
            <a:pPr marL="336076" indent="-336076"/>
            <a:r>
              <a:rPr lang="en-US" sz="2200" b="1" dirty="0" smtClean="0"/>
              <a:t>Experiencing</a:t>
            </a:r>
            <a:r>
              <a:rPr lang="en-US" sz="2200" dirty="0" smtClean="0"/>
              <a:t> </a:t>
            </a:r>
          </a:p>
          <a:p>
            <a:pPr marL="336076" indent="-336076"/>
            <a:r>
              <a:rPr lang="en-US" sz="2200" dirty="0" smtClean="0"/>
              <a:t>2 Humanities (2 UK, 0 US) </a:t>
            </a:r>
          </a:p>
          <a:p>
            <a:pPr marL="336076" indent="-336076"/>
            <a:r>
              <a:rPr lang="en-US" sz="2200" dirty="0" smtClean="0"/>
              <a:t>3 Professions and Applied Sciences (2 UK, 1 US) </a:t>
            </a:r>
          </a:p>
          <a:p>
            <a:pPr marL="336076" indent="-336076"/>
            <a:r>
              <a:rPr lang="en-US" sz="2200" dirty="0" smtClean="0"/>
              <a:t>1 Social Sciences (1 UK, 0 US) </a:t>
            </a:r>
          </a:p>
          <a:p>
            <a:pPr marL="336076" indent="-336076"/>
            <a:r>
              <a:rPr lang="en-US" sz="2200" dirty="0" smtClean="0"/>
              <a:t>1 Natural Sciences (0 UK, 1 US) </a:t>
            </a:r>
          </a:p>
          <a:p>
            <a:pPr marL="336076" indent="-336076"/>
            <a:r>
              <a:rPr lang="en-US" sz="2200" dirty="0" smtClean="0"/>
              <a:t>3 Unidentified (0 UK, 3 US) </a:t>
            </a:r>
          </a:p>
          <a:p>
            <a:pPr marL="336076" indent="-336076"/>
            <a:endParaRPr lang="en-US" dirty="0" smtClean="0">
              <a:latin typeface="+mj-lt"/>
            </a:endParaRPr>
          </a:p>
          <a:p>
            <a:pPr marL="336076" marR="0" lvl="2" indent="-336076" algn="l" defTabSz="457200" rtl="0" eaLnBrk="1" fontAlgn="auto" latinLnBrk="0" hangingPunct="1">
              <a:lnSpc>
                <a:spcPct val="100000"/>
              </a:lnSpc>
              <a:spcBef>
                <a:spcPts val="0"/>
              </a:spcBef>
              <a:spcAft>
                <a:spcPts val="0"/>
              </a:spcAft>
              <a:buClrTx/>
              <a:buSzTx/>
              <a:buFontTx/>
              <a:buNone/>
              <a:tabLst/>
              <a:defRPr/>
            </a:pPr>
            <a:r>
              <a:rPr lang="en-US" sz="2100" dirty="0" smtClean="0"/>
              <a:t>White, D. S., &amp; </a:t>
            </a:r>
            <a:r>
              <a:rPr lang="en-US" sz="2100" dirty="0" err="1" smtClean="0"/>
              <a:t>Connaway</a:t>
            </a:r>
            <a:r>
              <a:rPr lang="en-US" sz="2100" dirty="0" smtClean="0"/>
              <a:t>, L. S. (2011-2012). </a:t>
            </a:r>
            <a:r>
              <a:rPr lang="en-US" sz="2100" i="1" dirty="0" smtClean="0"/>
              <a:t>Visitors and residents: What motivates engagement with the digital information environment.</a:t>
            </a:r>
            <a:r>
              <a:rPr lang="en-US" sz="2100" dirty="0" smtClean="0"/>
              <a:t> Funded by JISC, OCLC, and Oxford University.  Retrieved from </a:t>
            </a:r>
            <a:r>
              <a:rPr lang="en-US" sz="2100" u="sng" dirty="0" smtClean="0">
                <a:hlinkClick r:id="rId4"/>
              </a:rPr>
              <a:t>http://www.oclc.org/research/activities/vandr/</a:t>
            </a:r>
            <a:endParaRPr lang="en-US" sz="2100" dirty="0" smtClean="0"/>
          </a:p>
          <a:p>
            <a:pPr marL="336076" indent="-336076"/>
            <a:endParaRPr lang="en-US" sz="2100" dirty="0" smtClean="0"/>
          </a:p>
          <a:p>
            <a:pPr marL="336076" indent="-336076"/>
            <a:endParaRPr lang="en-US" dirty="0" smtClean="0">
              <a:latin typeface="+mj-lt"/>
            </a:endParaRPr>
          </a:p>
          <a:p>
            <a:pPr marL="336076" indent="-336076"/>
            <a:endParaRPr lang="en-US" dirty="0" smtClean="0">
              <a:latin typeface="+mj-lt"/>
            </a:endParaRPr>
          </a:p>
          <a:p>
            <a:pPr marL="336076" indent="-336076"/>
            <a:endParaRPr lang="en-US" dirty="0">
              <a:latin typeface="+mj-lt"/>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940133" y="686535"/>
            <a:ext cx="4979337" cy="3428265"/>
          </a:xfrm>
          <a:ln/>
        </p:spPr>
      </p:sp>
      <p:sp>
        <p:nvSpPr>
          <p:cNvPr id="65539" name="Rectangle 3"/>
          <p:cNvSpPr>
            <a:spLocks noGrp="1" noChangeArrowheads="1"/>
          </p:cNvSpPr>
          <p:nvPr>
            <p:ph type="body" idx="1"/>
          </p:nvPr>
        </p:nvSpPr>
        <p:spPr>
          <a:xfrm>
            <a:off x="232231" y="4344136"/>
            <a:ext cx="6393539" cy="4429400"/>
          </a:xfrm>
          <a:noFill/>
          <a:ln/>
        </p:spPr>
        <p:txBody>
          <a:bodyPr>
            <a:normAutofit fontScale="92500" lnSpcReduction="10000"/>
          </a:bodyPr>
          <a:lstStyle/>
          <a:p>
            <a:pPr eaLnBrk="1" hangingPunct="1"/>
            <a:r>
              <a:rPr lang="en-GB" sz="1400" dirty="0" smtClean="0">
                <a:latin typeface="Arial" pitchFamily="34" charset="0"/>
                <a:cs typeface="Arial" pitchFamily="34" charset="0"/>
              </a:rPr>
              <a:t>N=61 (31 Emerging 10 for the each of the other stages)</a:t>
            </a:r>
          </a:p>
          <a:p>
            <a:pPr eaLnBrk="1" hangingPunct="1"/>
            <a:endParaRPr lang="en-GB" sz="1400" dirty="0" smtClean="0">
              <a:latin typeface="Arial" pitchFamily="34" charset="0"/>
              <a:cs typeface="Arial" pitchFamily="34" charset="0"/>
            </a:endParaRPr>
          </a:p>
          <a:p>
            <a:pPr eaLnBrk="1" hangingPunct="1"/>
            <a:r>
              <a:rPr lang="en-GB" sz="1400" dirty="0" smtClean="0">
                <a:latin typeface="Arial" pitchFamily="34" charset="0"/>
                <a:cs typeface="Arial" pitchFamily="34" charset="0"/>
              </a:rPr>
              <a:t>Give an overview of the ways in which our participants engage – emphasise that Connection and Collaborate are quite high here.</a:t>
            </a:r>
          </a:p>
          <a:p>
            <a:pPr eaLnBrk="1" hangingPunct="1"/>
            <a:endParaRPr lang="en-GB" sz="1400" dirty="0" smtClean="0">
              <a:latin typeface="Arial" pitchFamily="34" charset="0"/>
              <a:cs typeface="Arial" pitchFamily="34" charset="0"/>
            </a:endParaRPr>
          </a:p>
          <a:p>
            <a:r>
              <a:rPr lang="en-US" sz="1400" dirty="0" smtClean="0">
                <a:latin typeface="Arial" pitchFamily="34" charset="0"/>
                <a:cs typeface="Arial" pitchFamily="34" charset="0"/>
              </a:rPr>
              <a:t>“Oh, definitely one of my teachers just being able to appear, definitely.  Just to be able to have maybe a professor or someone that is an expert in that area, and just for them to be there when I want them to, so that if I don’t get something they can explain it to me.  Because that’s the other thing, it’s more verbal communication that I find easier, so not always the website, although I do usually use the internet it’s not my preferred choice.  So I would usually speak to someone about it. ” (UKS4, Secondary School, Female, Age 17, </a:t>
            </a:r>
            <a:r>
              <a:rPr lang="en-US" sz="1400" i="1" dirty="0" smtClean="0">
                <a:latin typeface="Arial" pitchFamily="34" charset="0"/>
                <a:cs typeface="Arial" pitchFamily="34" charset="0"/>
              </a:rPr>
              <a:t>Digital Visitors and Residents</a:t>
            </a:r>
            <a:r>
              <a:rPr lang="en-US" sz="1400" dirty="0" smtClean="0">
                <a:latin typeface="Arial" pitchFamily="34" charset="0"/>
                <a:cs typeface="Arial" pitchFamily="34" charset="0"/>
              </a:rPr>
              <a:t>)</a:t>
            </a:r>
          </a:p>
          <a:p>
            <a:r>
              <a:rPr lang="en-US" sz="1400" dirty="0" smtClean="0">
                <a:latin typeface="Arial" pitchFamily="34" charset="0"/>
                <a:cs typeface="Arial" pitchFamily="34" charset="0"/>
              </a:rPr>
              <a:t> </a:t>
            </a:r>
          </a:p>
          <a:p>
            <a:r>
              <a:rPr lang="en-US" sz="1400" dirty="0" smtClean="0">
                <a:latin typeface="Arial" pitchFamily="34" charset="0"/>
                <a:cs typeface="Arial" pitchFamily="34" charset="0"/>
              </a:rPr>
              <a:t>=  Importance of people as potential sources—says that although uses internet most often, isn’t actually preferred method/source.</a:t>
            </a:r>
          </a:p>
          <a:p>
            <a:pPr eaLnBrk="1" hangingPunct="1"/>
            <a:endParaRPr lang="en-GB" sz="1400" dirty="0" smtClean="0">
              <a:latin typeface="Arial" pitchFamily="34" charset="0"/>
              <a:cs typeface="Arial" pitchFamily="34" charset="0"/>
            </a:endParaRPr>
          </a:p>
          <a:p>
            <a:pPr eaLnBrk="1" hangingPunct="1"/>
            <a:r>
              <a:rPr lang="en-GB" sz="1400" dirty="0" smtClean="0">
                <a:latin typeface="Arial" pitchFamily="34" charset="0"/>
                <a:cs typeface="Arial" pitchFamily="34" charset="0"/>
              </a:rPr>
              <a:t>This is the counterpoint view from faculty: </a:t>
            </a:r>
          </a:p>
          <a:p>
            <a:pPr eaLnBrk="1" hangingPunct="1"/>
            <a:endParaRPr lang="en-GB" sz="1400" dirty="0" smtClean="0">
              <a:latin typeface="Arial" pitchFamily="34" charset="0"/>
              <a:cs typeface="Arial" pitchFamily="34" charset="0"/>
            </a:endParaRPr>
          </a:p>
          <a:p>
            <a:r>
              <a:rPr lang="en-GB" sz="1400" dirty="0" smtClean="0">
                <a:latin typeface="Arial" pitchFamily="34" charset="0"/>
                <a:cs typeface="Arial" pitchFamily="34" charset="0"/>
              </a:rPr>
              <a:t>“I don’t get involved with things like </a:t>
            </a:r>
            <a:r>
              <a:rPr lang="en-GB" sz="1400" dirty="0" err="1" smtClean="0">
                <a:latin typeface="Arial" pitchFamily="34" charset="0"/>
                <a:cs typeface="Arial" pitchFamily="34" charset="0"/>
              </a:rPr>
              <a:t>Facebook</a:t>
            </a:r>
            <a:r>
              <a:rPr lang="en-GB" sz="1400" dirty="0" smtClean="0">
                <a:latin typeface="Arial" pitchFamily="34" charset="0"/>
                <a:cs typeface="Arial" pitchFamily="34" charset="0"/>
              </a:rPr>
              <a:t> and Twitter.  I have major misgivings about the confidentiality of things such as that and the fact that people do trawl it to see who said what, and it’s not easy to wipe off what you said at some later stage. …I don’t have an objection to them in principle, but I think in practice they can actually be quite dangerous weapons.” (UKF4 Faculty, Economics, Male, Age 57, </a:t>
            </a:r>
            <a:r>
              <a:rPr lang="en-US" i="1" dirty="0" smtClean="0"/>
              <a:t>Digital Visitors and Residents</a:t>
            </a:r>
            <a:r>
              <a:rPr lang="en-GB" sz="1400" dirty="0" smtClean="0">
                <a:latin typeface="Arial" pitchFamily="34" charset="0"/>
                <a:cs typeface="Arial" pitchFamily="34" charset="0"/>
              </a:rPr>
              <a:t>)</a:t>
            </a:r>
          </a:p>
          <a:p>
            <a:pPr eaLnBrk="1" hangingPunct="1"/>
            <a:endParaRPr lang="en-GB" sz="1400" dirty="0" smtClean="0">
              <a:latin typeface="Arial" pitchFamily="34" charset="0"/>
              <a:cs typeface="Arial" pitchFamily="34" charset="0"/>
            </a:endParaRPr>
          </a:p>
        </p:txBody>
      </p:sp>
      <p:sp>
        <p:nvSpPr>
          <p:cNvPr id="65540" name="Slide Number Placeholder 3"/>
          <p:cNvSpPr>
            <a:spLocks noGrp="1"/>
          </p:cNvSpPr>
          <p:nvPr>
            <p:ph type="sldNum" sz="quarter" idx="5"/>
          </p:nvPr>
        </p:nvSpPr>
        <p:spPr>
          <a:noFill/>
        </p:spPr>
        <p:txBody>
          <a:bodyPr/>
          <a:lstStyle/>
          <a:p>
            <a:fld id="{0609626D-35FF-42E2-952E-1CA51F5E6DEE}" type="slidenum">
              <a:rPr lang="en-US" smtClean="0">
                <a:latin typeface="Arial" pitchFamily="34" charset="0"/>
                <a:ea typeface="MS PGothic" pitchFamily="34" charset="-128"/>
              </a:rPr>
              <a:pPr/>
              <a:t>16</a:t>
            </a:fld>
            <a:endParaRPr lang="en-US" smtClean="0">
              <a:latin typeface="Arial" pitchFamily="34" charset="0"/>
              <a:ea typeface="MS PGothic"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893834" y="0"/>
            <a:ext cx="4979337" cy="3428265"/>
          </a:xfrm>
          <a:ln/>
        </p:spPr>
      </p:sp>
      <p:sp>
        <p:nvSpPr>
          <p:cNvPr id="68611" name="Rectangle 3"/>
          <p:cNvSpPr>
            <a:spLocks noGrp="1" noChangeArrowheads="1"/>
          </p:cNvSpPr>
          <p:nvPr>
            <p:ph type="body" idx="1"/>
          </p:nvPr>
        </p:nvSpPr>
        <p:spPr>
          <a:xfrm>
            <a:off x="232231" y="4016416"/>
            <a:ext cx="6393539" cy="4823276"/>
          </a:xfrm>
          <a:noFill/>
          <a:ln/>
        </p:spPr>
        <p:txBody>
          <a:bodyPr>
            <a:normAutofit fontScale="85000" lnSpcReduction="20000"/>
          </a:bodyPr>
          <a:lstStyle/>
          <a:p>
            <a:pPr eaLnBrk="1" hangingPunct="1"/>
            <a:r>
              <a:rPr lang="en-US" sz="1600" dirty="0" smtClean="0">
                <a:latin typeface="Arial" pitchFamily="34" charset="0"/>
              </a:rPr>
              <a:t>Institutional Resident Gap</a:t>
            </a:r>
          </a:p>
          <a:p>
            <a:pPr eaLnBrk="1" hangingPunct="1"/>
            <a:endParaRPr lang="en-US" sz="1600" dirty="0" smtClean="0">
              <a:latin typeface="Arial" pitchFamily="34" charset="0"/>
            </a:endParaRPr>
          </a:p>
          <a:p>
            <a:r>
              <a:rPr lang="en-GB" sz="1600" b="1" dirty="0" smtClean="0">
                <a:latin typeface="Arial" pitchFamily="34" charset="0"/>
                <a:cs typeface="Arial" pitchFamily="34" charset="0"/>
              </a:rPr>
              <a:t>UKU3 (UK 1</a:t>
            </a:r>
            <a:r>
              <a:rPr lang="en-GB" sz="1600" b="1" baseline="30000" dirty="0" smtClean="0">
                <a:latin typeface="Arial" pitchFamily="34" charset="0"/>
                <a:cs typeface="Arial" pitchFamily="34" charset="0"/>
              </a:rPr>
              <a:t>st</a:t>
            </a:r>
            <a:r>
              <a:rPr lang="en-GB" sz="1600" b="1" dirty="0" smtClean="0">
                <a:latin typeface="Arial" pitchFamily="34" charset="0"/>
                <a:cs typeface="Arial" pitchFamily="34" charset="0"/>
              </a:rPr>
              <a:t> year undergraduate)</a:t>
            </a:r>
            <a:endParaRPr lang="en-US" sz="1600" dirty="0" smtClean="0">
              <a:latin typeface="Arial" pitchFamily="34" charset="0"/>
              <a:cs typeface="Arial" pitchFamily="34" charset="0"/>
            </a:endParaRPr>
          </a:p>
          <a:p>
            <a:r>
              <a:rPr lang="en-GB" sz="1600" dirty="0" smtClean="0">
                <a:latin typeface="Arial" pitchFamily="34" charset="0"/>
                <a:cs typeface="Arial" pitchFamily="34" charset="0"/>
              </a:rPr>
              <a:t>This participant has a clear demarcation between Resident modes of engagement in her personal life and Visitor modes of engagement for study. </a:t>
            </a:r>
          </a:p>
          <a:p>
            <a:endParaRPr lang="en-US" sz="1600" dirty="0" smtClean="0">
              <a:latin typeface="Arial" pitchFamily="34" charset="0"/>
              <a:cs typeface="Arial" pitchFamily="34" charset="0"/>
            </a:endParaRPr>
          </a:p>
          <a:p>
            <a:r>
              <a:rPr lang="en-GB" sz="1600" dirty="0" smtClean="0">
                <a:latin typeface="Arial" pitchFamily="34" charset="0"/>
                <a:cs typeface="Arial" pitchFamily="34" charset="0"/>
              </a:rPr>
              <a:t>The map is a mode of engagement landscape onto which individuals can be plotted. The limits of the map have been defined by the four major framing concepts of the project: V&amp;R – Personal and Institutional. The Personal end of the axis encompasses an individual’s private life, and the Institutional is their professional and/or academic life.  </a:t>
            </a:r>
          </a:p>
          <a:p>
            <a:endParaRPr lang="en-US" sz="1600" dirty="0" smtClean="0">
              <a:latin typeface="Arial" pitchFamily="34" charset="0"/>
              <a:cs typeface="Arial" pitchFamily="34" charset="0"/>
            </a:endParaRPr>
          </a:p>
          <a:p>
            <a:r>
              <a:rPr lang="en-GB" sz="1600" dirty="0" smtClean="0">
                <a:latin typeface="Arial" pitchFamily="34" charset="0"/>
                <a:cs typeface="Arial" pitchFamily="34" charset="0"/>
              </a:rPr>
              <a:t>The data from the Emerging educational stage seem to suggest that individuals were engaging with systems and materials not provided by their institutions to do institutional work (e.g., consulting Wikipedia to write an essay). Such user-owned </a:t>
            </a:r>
            <a:r>
              <a:rPr lang="en-GB" sz="1600" dirty="0" err="1" smtClean="0">
                <a:latin typeface="Arial" pitchFamily="34" charset="0"/>
                <a:cs typeface="Arial" pitchFamily="34" charset="0"/>
              </a:rPr>
              <a:t>literacies</a:t>
            </a:r>
            <a:r>
              <a:rPr lang="en-GB" sz="1600" dirty="0" smtClean="0">
                <a:latin typeface="Arial" pitchFamily="34" charset="0"/>
                <a:cs typeface="Arial" pitchFamily="34" charset="0"/>
              </a:rPr>
              <a:t>, when mapped like this, take a prominent role in the academic work of many of our research subjects. Given the effect that the internet is having on collapsing the relationship between certain modes of activity and specific physical spaces, it is important not to tie notions of the intuitional and the personal to ideas of “school/university/library” and “home” as buildings. </a:t>
            </a:r>
          </a:p>
          <a:p>
            <a:endParaRPr lang="en-GB" sz="1600" dirty="0" smtClean="0">
              <a:latin typeface="Arial" pitchFamily="34" charset="0"/>
              <a:cs typeface="Arial" pitchFamily="34" charset="0"/>
            </a:endParaRPr>
          </a:p>
          <a:p>
            <a:pPr marL="0" lvl="2"/>
            <a:r>
              <a:rPr lang="en-US" sz="1600" dirty="0" smtClean="0">
                <a:latin typeface="Arial" pitchFamily="34" charset="0"/>
                <a:cs typeface="Arial" pitchFamily="34" charset="0"/>
              </a:rPr>
              <a:t>White, D., &amp;</a:t>
            </a:r>
            <a:r>
              <a:rPr lang="en-US" sz="1600" baseline="0" dirty="0" smtClean="0">
                <a:latin typeface="Arial" pitchFamily="34" charset="0"/>
                <a:cs typeface="Arial" pitchFamily="34" charset="0"/>
              </a:rPr>
              <a:t> </a:t>
            </a:r>
            <a:r>
              <a:rPr lang="en-US" sz="1600" dirty="0" err="1" smtClean="0">
                <a:latin typeface="Arial" pitchFamily="34" charset="0"/>
                <a:cs typeface="Arial" pitchFamily="34" charset="0"/>
              </a:rPr>
              <a:t>Connaway</a:t>
            </a:r>
            <a:r>
              <a:rPr lang="en-US" sz="1600" dirty="0" smtClean="0">
                <a:latin typeface="Arial" pitchFamily="34" charset="0"/>
                <a:cs typeface="Arial" pitchFamily="34" charset="0"/>
              </a:rPr>
              <a:t>, L.S. </a:t>
            </a:r>
            <a:r>
              <a:rPr lang="en-US" sz="1600" i="1" dirty="0" smtClean="0">
                <a:latin typeface="Arial" pitchFamily="34" charset="0"/>
                <a:cs typeface="Arial" pitchFamily="34" charset="0"/>
              </a:rPr>
              <a:t>Visitors &amp; Residents: What Motivates Engagement with the Digital Information Environment.</a:t>
            </a:r>
            <a:r>
              <a:rPr lang="en-US" sz="1600" dirty="0" smtClean="0">
                <a:latin typeface="Arial" pitchFamily="34" charset="0"/>
                <a:cs typeface="Arial" pitchFamily="34" charset="0"/>
              </a:rPr>
              <a:t> 2011-2012. Funded by JISC, OCLC, and Oxford University.  </a:t>
            </a:r>
            <a:r>
              <a:rPr lang="en-US" sz="1600" u="sng" dirty="0" smtClean="0">
                <a:latin typeface="Arial" pitchFamily="34" charset="0"/>
                <a:cs typeface="Arial" pitchFamily="34" charset="0"/>
                <a:hlinkClick r:id="rId3"/>
              </a:rPr>
              <a:t>http://www.oclc.org/research/activities/vandr/</a:t>
            </a:r>
            <a:r>
              <a:rPr lang="en-US" sz="1600" dirty="0" smtClean="0">
                <a:latin typeface="Arial" pitchFamily="34" charset="0"/>
                <a:cs typeface="Arial" pitchFamily="34" charset="0"/>
              </a:rPr>
              <a:t>.</a:t>
            </a:r>
          </a:p>
          <a:p>
            <a:pPr marL="0" lvl="2"/>
            <a:endParaRPr lang="en-US" sz="1600" u="sng" dirty="0" smtClean="0">
              <a:latin typeface="Arial" pitchFamily="34" charset="0"/>
              <a:cs typeface="Arial" pitchFamily="34" charset="0"/>
            </a:endParaRPr>
          </a:p>
          <a:p>
            <a:pPr marL="0" lvl="2"/>
            <a:endParaRPr lang="en-US" dirty="0" smtClean="0">
              <a:latin typeface="Arial" pitchFamily="34" charset="0"/>
              <a:cs typeface="Arial" pitchFamily="34" charset="0"/>
            </a:endParaRPr>
          </a:p>
          <a:p>
            <a:pPr marL="0" lvl="2"/>
            <a:endParaRPr lang="en-GB" sz="1400" dirty="0" smtClean="0">
              <a:latin typeface="Arial" pitchFamily="34" charset="0"/>
              <a:cs typeface="Arial" pitchFamily="34" charset="0"/>
            </a:endParaRPr>
          </a:p>
        </p:txBody>
      </p:sp>
      <p:sp>
        <p:nvSpPr>
          <p:cNvPr id="68612" name="Slide Number Placeholder 3"/>
          <p:cNvSpPr>
            <a:spLocks noGrp="1"/>
          </p:cNvSpPr>
          <p:nvPr>
            <p:ph type="sldNum" sz="quarter" idx="5"/>
          </p:nvPr>
        </p:nvSpPr>
        <p:spPr>
          <a:noFill/>
        </p:spPr>
        <p:txBody>
          <a:bodyPr/>
          <a:lstStyle/>
          <a:p>
            <a:fld id="{16F3FBB9-455A-4EF3-A06B-44F29AECFE37}" type="slidenum">
              <a:rPr lang="en-US" smtClean="0">
                <a:latin typeface="Arial" pitchFamily="34" charset="0"/>
                <a:ea typeface="MS PGothic" pitchFamily="34" charset="-128"/>
              </a:rPr>
              <a:pPr/>
              <a:t>17</a:t>
            </a:fld>
            <a:endParaRPr lang="en-US" smtClean="0">
              <a:latin typeface="Arial" pitchFamily="34" charset="0"/>
              <a:ea typeface="MS PGothic"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2509" y="4343400"/>
            <a:ext cx="6161809" cy="4114800"/>
          </a:xfrm>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Image: </a:t>
            </a:r>
            <a:r>
              <a:rPr lang="en-GB" sz="1400" kern="1200" dirty="0" smtClean="0">
                <a:solidFill>
                  <a:schemeClr val="tx1"/>
                </a:solidFill>
                <a:latin typeface="Arial" pitchFamily="34" charset="0"/>
                <a:ea typeface="+mn-ea"/>
                <a:cs typeface="Arial" pitchFamily="34" charset="0"/>
                <a:hlinkClick r:id="rId3"/>
              </a:rPr>
              <a:t>http://wp.me/pLtlj-fH</a:t>
            </a:r>
          </a:p>
          <a:p>
            <a:endParaRPr lang="en-US" i="1" dirty="0" smtClean="0"/>
          </a:p>
          <a:p>
            <a:r>
              <a:rPr lang="en-US" sz="1400" dirty="0" smtClean="0">
                <a:latin typeface="Arial" pitchFamily="34" charset="0"/>
                <a:cs typeface="Arial" pitchFamily="34" charset="0"/>
              </a:rPr>
              <a:t>There is a “Learning Black Market”: learners use non-traditional sources but feel they cannot talk about them in an institutional context. Wikipedia usage is an example of this. (White &amp; </a:t>
            </a:r>
            <a:r>
              <a:rPr lang="en-US" sz="1400" dirty="0" err="1" smtClean="0">
                <a:latin typeface="Arial" pitchFamily="34" charset="0"/>
                <a:cs typeface="Arial" pitchFamily="34" charset="0"/>
              </a:rPr>
              <a:t>Connaway</a:t>
            </a:r>
            <a:r>
              <a:rPr lang="en-US" sz="1400" dirty="0" smtClean="0">
                <a:latin typeface="Arial" pitchFamily="34" charset="0"/>
                <a:cs typeface="Arial" pitchFamily="34" charset="0"/>
              </a:rPr>
              <a:t>, 2011)</a:t>
            </a:r>
          </a:p>
          <a:p>
            <a:endParaRPr lang="en-US" sz="1400" dirty="0" smtClean="0">
              <a:solidFill>
                <a:srgbClr val="FF0000"/>
              </a:solidFill>
              <a:latin typeface="Arial" pitchFamily="34" charset="0"/>
              <a:cs typeface="Arial" pitchFamily="34" charset="0"/>
            </a:endParaRPr>
          </a:p>
          <a:p>
            <a:pPr marL="0" lvl="2" defTabSz="896203" fontAlgn="base">
              <a:spcBef>
                <a:spcPct val="30000"/>
              </a:spcBef>
              <a:spcAft>
                <a:spcPct val="0"/>
              </a:spcAft>
              <a:defRPr/>
            </a:pPr>
            <a:r>
              <a:rPr lang="en-US" sz="1400" dirty="0" smtClean="0">
                <a:latin typeface="Arial" pitchFamily="34" charset="0"/>
                <a:cs typeface="Arial" pitchFamily="34" charset="0"/>
              </a:rPr>
              <a:t>White, D. S., &amp; Le </a:t>
            </a:r>
            <a:r>
              <a:rPr lang="en-US" sz="1400" dirty="0" err="1" smtClean="0">
                <a:latin typeface="Arial" pitchFamily="34" charset="0"/>
                <a:cs typeface="Arial" pitchFamily="34" charset="0"/>
              </a:rPr>
              <a:t>Cornu</a:t>
            </a:r>
            <a:r>
              <a:rPr lang="en-US" sz="1400" dirty="0" smtClean="0">
                <a:latin typeface="Arial" pitchFamily="34" charset="0"/>
                <a:cs typeface="Arial" pitchFamily="34" charset="0"/>
              </a:rPr>
              <a:t>, A. (2011). Visitors and Residents: A new typology for online engagement. </a:t>
            </a:r>
            <a:r>
              <a:rPr lang="en-US" sz="1400" i="1" dirty="0" smtClean="0">
                <a:latin typeface="Arial" pitchFamily="34" charset="0"/>
                <a:cs typeface="Arial" pitchFamily="34" charset="0"/>
              </a:rPr>
              <a:t>First Monday,</a:t>
            </a:r>
            <a:r>
              <a:rPr lang="en-US" sz="1400" dirty="0" smtClean="0">
                <a:latin typeface="Arial" pitchFamily="34" charset="0"/>
                <a:cs typeface="Arial" pitchFamily="34" charset="0"/>
              </a:rPr>
              <a:t> </a:t>
            </a:r>
            <a:r>
              <a:rPr lang="en-US" sz="1400" i="1" dirty="0" smtClean="0">
                <a:latin typeface="Arial" pitchFamily="34" charset="0"/>
                <a:cs typeface="Arial" pitchFamily="34" charset="0"/>
              </a:rPr>
              <a:t>16</a:t>
            </a:r>
            <a:r>
              <a:rPr lang="en-US" sz="1400" dirty="0" smtClean="0">
                <a:latin typeface="Arial" pitchFamily="34" charset="0"/>
                <a:cs typeface="Arial" pitchFamily="34" charset="0"/>
              </a:rPr>
              <a:t>(9).  Retrieved from </a:t>
            </a:r>
            <a:r>
              <a:rPr lang="en-US" sz="1400" u="sng" dirty="0" smtClean="0">
                <a:latin typeface="Arial" pitchFamily="34" charset="0"/>
                <a:cs typeface="Arial" pitchFamily="34" charset="0"/>
                <a:hlinkClick r:id="rId4"/>
              </a:rPr>
              <a:t>http://firstmonday.org/htbin/cgiwrap/bin/ojs/index.php/fm/article/viewArticle/3171/3049</a:t>
            </a:r>
            <a:endParaRPr lang="en-US" sz="140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921901-2D7D-404F-83CF-0310337D82A5}"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0"/>
            <a:ext cx="4572000" cy="3429000"/>
          </a:xfrm>
        </p:spPr>
      </p:sp>
      <p:sp>
        <p:nvSpPr>
          <p:cNvPr id="3" name="Notes Placeholder 2"/>
          <p:cNvSpPr>
            <a:spLocks noGrp="1"/>
          </p:cNvSpPr>
          <p:nvPr>
            <p:ph type="body" idx="1"/>
          </p:nvPr>
        </p:nvSpPr>
        <p:spPr>
          <a:xfrm>
            <a:off x="0" y="3391383"/>
            <a:ext cx="6858000" cy="5460788"/>
          </a:xfrm>
        </p:spPr>
        <p:txBody>
          <a:bodyPr>
            <a:noAutofit/>
          </a:bodyPr>
          <a:lstStyle/>
          <a:p>
            <a:pPr defTabSz="896203" fontAlgn="base">
              <a:spcAft>
                <a:spcPct val="0"/>
              </a:spcAft>
              <a:buFont typeface="Arial" pitchFamily="34" charset="0"/>
              <a:buChar char="•"/>
              <a:defRPr/>
            </a:pPr>
            <a:r>
              <a:rPr lang="en-US" sz="750" dirty="0" smtClean="0">
                <a:latin typeface="Arial" charset="0"/>
              </a:rPr>
              <a:t>OPACs are difficult to use; this belief is held by all participants (pp. 11-14) </a:t>
            </a:r>
          </a:p>
          <a:p>
            <a:pPr marL="457200" lvl="2" defTabSz="896203" fontAlgn="base">
              <a:spcAft>
                <a:spcPct val="0"/>
              </a:spcAft>
              <a:buFont typeface="Arial" pitchFamily="34" charset="0"/>
              <a:buChar char="•"/>
              <a:defRPr/>
            </a:pPr>
            <a:r>
              <a:rPr lang="en-US" sz="750" dirty="0" smtClean="0">
                <a:latin typeface="Arial" charset="0"/>
              </a:rPr>
              <a:t>“Make it as easy as a Google Book Search,” one survey respondent requested when discussing the catalog (Calhoun et al. 2009, p. 14).</a:t>
            </a:r>
          </a:p>
          <a:p>
            <a:pPr marL="457200" lvl="2" defTabSz="896203" fontAlgn="base">
              <a:spcAft>
                <a:spcPct val="0"/>
              </a:spcAft>
              <a:buFont typeface="Arial" pitchFamily="34" charset="0"/>
              <a:buChar char="•"/>
              <a:defRPr/>
            </a:pPr>
            <a:r>
              <a:rPr lang="en-US" sz="750" dirty="0" smtClean="0">
                <a:latin typeface="Arial" charset="0"/>
              </a:rPr>
              <a:t>One survey respondent suggested, “I wish the results page would list a short blurb (one line) about the book similar to the way Google shows you a tiny bit about what a site link is about” (Calhoun et al. 2009, p. 17).</a:t>
            </a:r>
          </a:p>
          <a:p>
            <a:pPr marL="457200" lvl="2" defTabSz="896203" fontAlgn="base">
              <a:spcAft>
                <a:spcPct val="0"/>
              </a:spcAft>
              <a:buFont typeface="Arial" pitchFamily="34" charset="0"/>
              <a:buChar char="•"/>
              <a:defRPr/>
            </a:pPr>
            <a:endParaRPr lang="en-US" sz="750" dirty="0" smtClean="0">
              <a:latin typeface="Arial" charset="0"/>
            </a:endParaRPr>
          </a:p>
          <a:p>
            <a:pPr defTabSz="896203" fontAlgn="base">
              <a:spcAft>
                <a:spcPct val="0"/>
              </a:spcAft>
              <a:defRPr/>
            </a:pPr>
            <a:r>
              <a:rPr lang="en-US" sz="700" dirty="0" smtClean="0"/>
              <a:t>Calhoun, K., Cantrell, J., &amp; Gallagher, P. (2009). Online catalogs: What users and librarians want: An OCLC report. Dublin, OH: OCLC. Retrieved from </a:t>
            </a:r>
            <a:r>
              <a:rPr lang="en-US" sz="700" dirty="0" smtClean="0">
                <a:hlinkClick r:id="rId3"/>
              </a:rPr>
              <a:t>http://www.oclc.org/us/en/reports/onlinecatalogs/default.htm</a:t>
            </a:r>
            <a:endParaRPr lang="en-US" sz="700" dirty="0" smtClean="0"/>
          </a:p>
          <a:p>
            <a:endParaRPr lang="en-US" sz="700" dirty="0" smtClean="0"/>
          </a:p>
          <a:p>
            <a:pPr>
              <a:defRPr/>
            </a:pPr>
            <a:r>
              <a:rPr lang="en-US" sz="700" dirty="0" err="1" smtClean="0"/>
              <a:t>Dervin</a:t>
            </a:r>
            <a:r>
              <a:rPr lang="en-US" sz="700" dirty="0" smtClean="0"/>
              <a:t>, B., </a:t>
            </a:r>
            <a:r>
              <a:rPr lang="en-US" sz="700" dirty="0" err="1" smtClean="0"/>
              <a:t>Connaway</a:t>
            </a:r>
            <a:r>
              <a:rPr lang="en-US" sz="700" dirty="0" smtClean="0"/>
              <a:t>, L.S., &amp; </a:t>
            </a:r>
            <a:r>
              <a:rPr lang="en-US" sz="700" dirty="0" err="1" smtClean="0"/>
              <a:t>Prabha</a:t>
            </a:r>
            <a:r>
              <a:rPr lang="en-US" sz="700" dirty="0" smtClean="0"/>
              <a:t>, C. 2003-2006 Sense-making the information confluence: The whys and </a:t>
            </a:r>
            <a:r>
              <a:rPr lang="en-US" sz="700" dirty="0" err="1" smtClean="0"/>
              <a:t>hows</a:t>
            </a:r>
            <a:r>
              <a:rPr lang="en-US" sz="700" dirty="0" smtClean="0"/>
              <a:t> of college and university user </a:t>
            </a:r>
            <a:r>
              <a:rPr lang="en-US" sz="700" dirty="0" err="1" smtClean="0"/>
              <a:t>satisficing</a:t>
            </a:r>
            <a:r>
              <a:rPr lang="en-US" sz="700" dirty="0" smtClean="0"/>
              <a:t> of information needs. Funded by the Institute of Museum and Library Services (IMLS). </a:t>
            </a:r>
            <a:r>
              <a:rPr lang="en-US" sz="700" dirty="0" smtClean="0">
                <a:hlinkClick r:id="rId4"/>
              </a:rPr>
              <a:t>http://imlsosuoclcproject.jcomm.ohio-state.edu/</a:t>
            </a:r>
            <a:r>
              <a:rPr lang="en-US" sz="700" dirty="0" smtClean="0"/>
              <a:t> (pp. 11-14, 16-17)</a:t>
            </a:r>
          </a:p>
          <a:p>
            <a:pPr defTabSz="896203" fontAlgn="base">
              <a:spcAft>
                <a:spcPct val="0"/>
              </a:spcAft>
              <a:buFont typeface="Arial" pitchFamily="34" charset="0"/>
              <a:buChar char="•"/>
              <a:defRPr/>
            </a:pPr>
            <a:endParaRPr lang="en-US" sz="600" dirty="0" smtClean="0"/>
          </a:p>
          <a:p>
            <a:pPr defTabSz="896203" fontAlgn="base">
              <a:spcAft>
                <a:spcPct val="0"/>
              </a:spcAft>
              <a:buFont typeface="Arial" pitchFamily="34" charset="0"/>
              <a:buChar char="•"/>
              <a:defRPr/>
            </a:pPr>
            <a:r>
              <a:rPr lang="en-US" sz="750" dirty="0" smtClean="0">
                <a:latin typeface="Arial" charset="0"/>
              </a:rPr>
              <a:t>Use electronic mediation to reach more traditional library resources, such as Google, </a:t>
            </a:r>
            <a:r>
              <a:rPr lang="en-US" sz="750" dirty="0" err="1" smtClean="0">
                <a:latin typeface="Arial" charset="0"/>
              </a:rPr>
              <a:t>Facebook</a:t>
            </a:r>
            <a:r>
              <a:rPr lang="en-US" sz="750" dirty="0" smtClean="0">
                <a:latin typeface="Arial" charset="0"/>
              </a:rPr>
              <a:t> with friends, etc. (pp.11-14)</a:t>
            </a:r>
          </a:p>
          <a:p>
            <a:pPr defTabSz="896203" fontAlgn="base">
              <a:spcAft>
                <a:spcPct val="0"/>
              </a:spcAft>
              <a:buFont typeface="Arial" pitchFamily="34" charset="0"/>
              <a:buChar char="•"/>
              <a:defRPr/>
            </a:pPr>
            <a:r>
              <a:rPr lang="en-US" sz="750" dirty="0" smtClean="0">
                <a:latin typeface="Arial" charset="0"/>
              </a:rPr>
              <a:t>More online sources, including all print and other physical materials available online (pp.16-17)</a:t>
            </a:r>
          </a:p>
          <a:p>
            <a:pPr defTabSz="896203" fontAlgn="base">
              <a:spcAft>
                <a:spcPct val="0"/>
              </a:spcAft>
              <a:buFont typeface="Arial" pitchFamily="34" charset="0"/>
              <a:buChar char="•"/>
              <a:defRPr/>
            </a:pPr>
            <a:r>
              <a:rPr lang="en-US" sz="750" dirty="0" smtClean="0">
                <a:latin typeface="Arial" charset="0"/>
              </a:rPr>
              <a:t>Online catalogs: What users and librarians want, 2009. DIS, p. 18.</a:t>
            </a:r>
          </a:p>
          <a:p>
            <a:pPr defTabSz="896203" fontAlgn="base">
              <a:spcAft>
                <a:spcPct val="0"/>
              </a:spcAft>
              <a:defRPr/>
            </a:pPr>
            <a:endParaRPr lang="en-US" sz="600" b="1" dirty="0" smtClean="0">
              <a:latin typeface="Arial" pitchFamily="34" charset="0"/>
            </a:endParaRPr>
          </a:p>
          <a:p>
            <a:pPr>
              <a:buClr>
                <a:srgbClr val="FF7600"/>
              </a:buClr>
              <a:buFont typeface="Arial" pitchFamily="34" charset="0"/>
              <a:buChar char="•"/>
            </a:pPr>
            <a:r>
              <a:rPr lang="en-US" sz="750" dirty="0" smtClean="0">
                <a:latin typeface="Arial" charset="0"/>
              </a:rPr>
              <a:t>Information studies students: (</a:t>
            </a:r>
            <a:r>
              <a:rPr lang="en-US" sz="750" dirty="0" err="1" smtClean="0">
                <a:latin typeface="Arial" charset="0"/>
              </a:rPr>
              <a:t>Bertot</a:t>
            </a:r>
            <a:r>
              <a:rPr lang="en-US" sz="750" dirty="0" smtClean="0">
                <a:latin typeface="Arial" charset="0"/>
              </a:rPr>
              <a:t>, et al., 2012, p. 213)</a:t>
            </a:r>
          </a:p>
          <a:p>
            <a:pPr lvl="1">
              <a:buClr>
                <a:srgbClr val="FF7600"/>
              </a:buClr>
              <a:buFont typeface="Arial" pitchFamily="34" charset="0"/>
              <a:buChar char="•"/>
            </a:pPr>
            <a:r>
              <a:rPr lang="en-US" sz="750" dirty="0" smtClean="0">
                <a:latin typeface="Arial" charset="0"/>
              </a:rPr>
              <a:t>28% use OPAC daily or weekly</a:t>
            </a:r>
          </a:p>
          <a:p>
            <a:pPr lvl="1">
              <a:buClr>
                <a:srgbClr val="FF7600"/>
              </a:buClr>
              <a:buFont typeface="Arial" pitchFamily="34" charset="0"/>
              <a:buChar char="•"/>
            </a:pPr>
            <a:r>
              <a:rPr lang="en-US" sz="750" dirty="0" smtClean="0">
                <a:latin typeface="Arial" charset="0"/>
              </a:rPr>
              <a:t>86% use Google daily or weekly</a:t>
            </a:r>
          </a:p>
          <a:p>
            <a:pPr defTabSz="896203" fontAlgn="base">
              <a:spcAft>
                <a:spcPct val="0"/>
              </a:spcAft>
              <a:buFont typeface="Arial" pitchFamily="34" charset="0"/>
              <a:buChar char="•"/>
              <a:defRPr/>
            </a:pPr>
            <a:endParaRPr lang="en-US" sz="600" dirty="0" smtClean="0">
              <a:latin typeface="Arial" pitchFamily="34" charset="0"/>
            </a:endParaRPr>
          </a:p>
          <a:p>
            <a:pPr defTabSz="896203" fontAlgn="base">
              <a:spcAft>
                <a:spcPct val="0"/>
              </a:spcAft>
              <a:defRPr/>
            </a:pPr>
            <a:r>
              <a:rPr lang="en-US" sz="700" dirty="0" err="1" smtClean="0">
                <a:latin typeface="Arial" pitchFamily="34" charset="0"/>
                <a:cs typeface="Arial" pitchFamily="34" charset="0"/>
              </a:rPr>
              <a:t>Bertot</a:t>
            </a:r>
            <a:r>
              <a:rPr lang="en-US" sz="700" dirty="0" smtClean="0">
                <a:latin typeface="Arial" pitchFamily="34" charset="0"/>
                <a:cs typeface="Arial" pitchFamily="34" charset="0"/>
              </a:rPr>
              <a:t>, J. C., </a:t>
            </a:r>
            <a:r>
              <a:rPr lang="en-US" sz="700" dirty="0" err="1" smtClean="0">
                <a:latin typeface="Arial" pitchFamily="34" charset="0"/>
                <a:cs typeface="Arial" pitchFamily="34" charset="0"/>
              </a:rPr>
              <a:t>Berube</a:t>
            </a:r>
            <a:r>
              <a:rPr lang="en-US" sz="700" dirty="0" smtClean="0">
                <a:latin typeface="Arial" pitchFamily="34" charset="0"/>
                <a:cs typeface="Arial" pitchFamily="34" charset="0"/>
              </a:rPr>
              <a:t>, K., </a:t>
            </a:r>
            <a:r>
              <a:rPr lang="en-US" sz="700" dirty="0" err="1" smtClean="0">
                <a:latin typeface="Arial" pitchFamily="34" charset="0"/>
                <a:cs typeface="Arial" pitchFamily="34" charset="0"/>
              </a:rPr>
              <a:t>Devereaux</a:t>
            </a:r>
            <a:r>
              <a:rPr lang="en-US" sz="700" dirty="0" smtClean="0">
                <a:latin typeface="Arial" pitchFamily="34" charset="0"/>
                <a:cs typeface="Arial" pitchFamily="34" charset="0"/>
              </a:rPr>
              <a:t>, P., </a:t>
            </a:r>
            <a:r>
              <a:rPr lang="en-US" sz="700" dirty="0" err="1" smtClean="0">
                <a:latin typeface="Arial" pitchFamily="34" charset="0"/>
                <a:cs typeface="Arial" pitchFamily="34" charset="0"/>
              </a:rPr>
              <a:t>Dhakal</a:t>
            </a:r>
            <a:r>
              <a:rPr lang="en-US" sz="700" dirty="0" smtClean="0">
                <a:latin typeface="Arial" pitchFamily="34" charset="0"/>
                <a:cs typeface="Arial" pitchFamily="34" charset="0"/>
              </a:rPr>
              <a:t>, K., Powers, S., &amp; Ray, J. (2012). Assessing the usability of </a:t>
            </a:r>
            <a:r>
              <a:rPr lang="en-US" sz="700" dirty="0" err="1" smtClean="0">
                <a:latin typeface="Arial" pitchFamily="34" charset="0"/>
                <a:cs typeface="Arial" pitchFamily="34" charset="0"/>
              </a:rPr>
              <a:t>WorldCat</a:t>
            </a:r>
            <a:r>
              <a:rPr lang="en-US" sz="700" dirty="0" smtClean="0">
                <a:latin typeface="Arial" pitchFamily="34" charset="0"/>
                <a:cs typeface="Arial" pitchFamily="34" charset="0"/>
              </a:rPr>
              <a:t> Local: Findings and considerations. </a:t>
            </a:r>
            <a:r>
              <a:rPr lang="en-US" sz="700" i="1" dirty="0" smtClean="0">
                <a:latin typeface="Arial" pitchFamily="34" charset="0"/>
                <a:cs typeface="Arial" pitchFamily="34" charset="0"/>
              </a:rPr>
              <a:t>The Library Quarterly</a:t>
            </a:r>
            <a:r>
              <a:rPr lang="en-US" sz="700" dirty="0" smtClean="0">
                <a:latin typeface="Arial" pitchFamily="34" charset="0"/>
                <a:cs typeface="Arial" pitchFamily="34" charset="0"/>
              </a:rPr>
              <a:t>, </a:t>
            </a:r>
            <a:r>
              <a:rPr lang="en-US" sz="700" i="1" dirty="0" smtClean="0">
                <a:latin typeface="Arial" pitchFamily="34" charset="0"/>
                <a:cs typeface="Arial" pitchFamily="34" charset="0"/>
              </a:rPr>
              <a:t>82</a:t>
            </a:r>
            <a:r>
              <a:rPr lang="en-US" sz="700" dirty="0" smtClean="0">
                <a:latin typeface="Arial" pitchFamily="34" charset="0"/>
                <a:cs typeface="Arial" pitchFamily="34" charset="0"/>
              </a:rPr>
              <a:t>(2), 207-221.</a:t>
            </a:r>
          </a:p>
          <a:p>
            <a:pPr defTabSz="896203" fontAlgn="base">
              <a:spcAft>
                <a:spcPct val="0"/>
              </a:spcAft>
              <a:defRPr/>
            </a:pPr>
            <a:endParaRPr lang="en-US" sz="600" dirty="0" smtClean="0">
              <a:latin typeface="Arial" pitchFamily="34" charset="0"/>
              <a:cs typeface="Arial" pitchFamily="34" charset="0"/>
            </a:endParaRPr>
          </a:p>
          <a:p>
            <a:pPr defTabSz="896203" fontAlgn="base">
              <a:spcAft>
                <a:spcPct val="0"/>
              </a:spcAft>
              <a:buFont typeface="Arial" pitchFamily="34" charset="0"/>
              <a:buChar char="•"/>
              <a:defRPr/>
            </a:pPr>
            <a:r>
              <a:rPr lang="en-US" sz="750" dirty="0" smtClean="0">
                <a:latin typeface="Arial" charset="0"/>
              </a:rPr>
              <a:t>Link users to special collections</a:t>
            </a:r>
          </a:p>
          <a:p>
            <a:pPr lvl="1" defTabSz="896203" fontAlgn="base">
              <a:spcAft>
                <a:spcPct val="0"/>
              </a:spcAft>
              <a:buFont typeface="Arial" pitchFamily="34" charset="0"/>
              <a:buChar char="•"/>
              <a:defRPr/>
            </a:pPr>
            <a:r>
              <a:rPr lang="en-US" sz="750" dirty="0" err="1" smtClean="0">
                <a:latin typeface="Arial" charset="0"/>
              </a:rPr>
              <a:t>Facebook</a:t>
            </a:r>
            <a:r>
              <a:rPr lang="en-US" sz="750" dirty="0" smtClean="0">
                <a:latin typeface="Arial" charset="0"/>
              </a:rPr>
              <a:t> (“On</a:t>
            </a:r>
            <a:r>
              <a:rPr lang="en-US" sz="750" baseline="0" dirty="0" smtClean="0">
                <a:latin typeface="Arial" charset="0"/>
              </a:rPr>
              <a:t> </a:t>
            </a:r>
            <a:r>
              <a:rPr lang="en-US" sz="750" baseline="0" dirty="0" err="1" smtClean="0">
                <a:latin typeface="Arial" charset="0"/>
              </a:rPr>
              <a:t>Facebook</a:t>
            </a:r>
            <a:r>
              <a:rPr lang="en-US" sz="750" baseline="0" dirty="0" smtClean="0">
                <a:latin typeface="Arial" charset="0"/>
              </a:rPr>
              <a:t>, Librarian Brings 2 Students From the Early 1900s to Life,” January 6, 2012, Nick </a:t>
            </a:r>
            <a:r>
              <a:rPr lang="en-US" sz="750" baseline="0" dirty="0" err="1" smtClean="0">
                <a:latin typeface="Arial" charset="0"/>
              </a:rPr>
              <a:t>DeSantis</a:t>
            </a:r>
            <a:r>
              <a:rPr lang="en-US" sz="750" baseline="0" dirty="0" smtClean="0">
                <a:latin typeface="Arial" charset="0"/>
              </a:rPr>
              <a:t>, </a:t>
            </a:r>
            <a:r>
              <a:rPr lang="en-US" sz="750" i="1" baseline="0" dirty="0" smtClean="0">
                <a:latin typeface="Arial" charset="0"/>
              </a:rPr>
              <a:t>Chronicle of Higher Education</a:t>
            </a:r>
            <a:r>
              <a:rPr lang="en-US" sz="750" i="0" baseline="0" dirty="0" smtClean="0">
                <a:latin typeface="Arial" charset="0"/>
              </a:rPr>
              <a:t>. http://chronicle.com/blogs/wiredcampus/on-facebook-librarian-brings-two-students-from-the-early-1900s-to-life/34845</a:t>
            </a:r>
          </a:p>
          <a:p>
            <a:pPr lvl="2" defTabSz="896203" fontAlgn="base">
              <a:spcAft>
                <a:spcPct val="0"/>
              </a:spcAft>
              <a:buFont typeface="Arial" pitchFamily="34" charset="0"/>
              <a:buChar char="•"/>
              <a:defRPr/>
            </a:pPr>
            <a:r>
              <a:rPr lang="en-US" sz="750" i="0" baseline="0" dirty="0" smtClean="0">
                <a:latin typeface="Arial" charset="0"/>
              </a:rPr>
              <a:t>Joe McDonald, sophomore at University of Nevada, Reno in 1913, and girlfriend and future wife, Leola Lewis</a:t>
            </a:r>
          </a:p>
          <a:p>
            <a:pPr lvl="1" defTabSz="896203" fontAlgn="base">
              <a:spcAft>
                <a:spcPct val="0"/>
              </a:spcAft>
              <a:buFont typeface="Arial" pitchFamily="34" charset="0"/>
              <a:buChar char="•"/>
              <a:defRPr/>
            </a:pPr>
            <a:r>
              <a:rPr lang="en-US" sz="750" i="0" baseline="0" dirty="0" smtClean="0">
                <a:latin typeface="Arial" charset="0"/>
              </a:rPr>
              <a:t>University of Washington includes its special collections in the references in Wikipedia</a:t>
            </a:r>
            <a:endParaRPr lang="en-US" sz="750" dirty="0" smtClean="0">
              <a:latin typeface="Arial" charset="0"/>
            </a:endParaRPr>
          </a:p>
          <a:p>
            <a:pPr defTabSz="896203" fontAlgn="base">
              <a:spcAft>
                <a:spcPct val="0"/>
              </a:spcAft>
              <a:buFont typeface="Arial" pitchFamily="34" charset="0"/>
              <a:buChar char="•"/>
              <a:defRPr/>
            </a:pPr>
            <a:r>
              <a:rPr lang="en-US" sz="750" dirty="0" smtClean="0">
                <a:latin typeface="Arial" charset="0"/>
              </a:rPr>
              <a:t>Library systems need to look and function more like search engines, e.g., Google and Yahoo, and services, e.g., Amazon.com since these are familiar to users who are comfortable and confident in using them (p.5).</a:t>
            </a:r>
            <a:endParaRPr lang="en-US" sz="750" dirty="0" smtClean="0"/>
          </a:p>
          <a:p>
            <a:pPr>
              <a:buFont typeface="Arial" pitchFamily="34" charset="0"/>
              <a:buChar char="•"/>
            </a:pPr>
            <a:r>
              <a:rPr lang="en-US" sz="750" dirty="0" smtClean="0"/>
              <a:t>36% of respondents reported being extremely familiar with search engines while only 26% reported being very familiar with libraries (p. 1-8) </a:t>
            </a:r>
          </a:p>
          <a:p>
            <a:pPr marL="238101" indent="-225402">
              <a:buFont typeface="Arial" pitchFamily="34" charset="0"/>
              <a:buChar char="•"/>
            </a:pPr>
            <a:r>
              <a:rPr lang="en-US" sz="750" dirty="0" smtClean="0">
                <a:latin typeface="Arial" pitchFamily="34" charset="0"/>
                <a:cs typeface="Arial" pitchFamily="34" charset="0"/>
              </a:rPr>
              <a:t>VRS meets users where they are</a:t>
            </a:r>
          </a:p>
          <a:p>
            <a:pPr marL="695255" lvl="1" indent="-225402">
              <a:buFont typeface="Arial" pitchFamily="34" charset="0"/>
              <a:buChar char="•"/>
            </a:pPr>
            <a:r>
              <a:rPr lang="en-US" sz="750" dirty="0" smtClean="0">
                <a:latin typeface="Arial" pitchFamily="34" charset="0"/>
                <a:cs typeface="Arial" pitchFamily="34" charset="0"/>
              </a:rPr>
              <a:t>Text, e-mail, chat</a:t>
            </a:r>
          </a:p>
          <a:p>
            <a:pPr marL="238101" indent="-225402">
              <a:buFont typeface="Arial" pitchFamily="34" charset="0"/>
              <a:buChar char="•"/>
            </a:pPr>
            <a:r>
              <a:rPr lang="en-US" sz="750" dirty="0" smtClean="0">
                <a:latin typeface="Arial" pitchFamily="34" charset="0"/>
                <a:cs typeface="Arial" pitchFamily="34" charset="0"/>
              </a:rPr>
              <a:t>Librarians’ expertise can deliver quality sources to users through VRS that they cannot find with a Google search</a:t>
            </a:r>
          </a:p>
          <a:p>
            <a:pPr marL="238101" indent="-225402"/>
            <a:endParaRPr lang="en-US" sz="750" dirty="0" smtClean="0"/>
          </a:p>
          <a:p>
            <a:pPr marL="0" marR="0" indent="0" algn="l" defTabSz="896203" rtl="0" eaLnBrk="1" fontAlgn="base" latinLnBrk="0" hangingPunct="1">
              <a:lnSpc>
                <a:spcPct val="100000"/>
              </a:lnSpc>
              <a:spcBef>
                <a:spcPts val="0"/>
              </a:spcBef>
              <a:spcAft>
                <a:spcPct val="0"/>
              </a:spcAft>
              <a:buClrTx/>
              <a:buSzTx/>
              <a:buFontTx/>
              <a:buNone/>
              <a:tabLst/>
              <a:defRPr/>
            </a:pPr>
            <a:r>
              <a:rPr lang="en-US" sz="800" dirty="0" smtClean="0"/>
              <a:t>“However, I would have used Google if I had had internet connection, because if you spell something incorrectly, there is a notice saying “did you mean to spell ____?” with the correct spelling of the word.  So that would have been my first choice of thing to do in this situation, but the dictionary application worked fine since I did not have internet connection.” (USS3 , Emerging, Diary 2 / 5/15/2011, Female, Age 19, </a:t>
            </a:r>
            <a:r>
              <a:rPr lang="en-US" sz="800" i="1" dirty="0" smtClean="0"/>
              <a:t>Digital Visitors and Residents</a:t>
            </a:r>
            <a:r>
              <a:rPr lang="en-US" sz="800" dirty="0" smtClean="0"/>
              <a:t>)</a:t>
            </a:r>
          </a:p>
          <a:p>
            <a:pPr marL="0" marR="0" indent="0" algn="l" defTabSz="896203" rtl="0" eaLnBrk="1" fontAlgn="base" latinLnBrk="0" hangingPunct="1">
              <a:lnSpc>
                <a:spcPct val="100000"/>
              </a:lnSpc>
              <a:spcBef>
                <a:spcPts val="0"/>
              </a:spcBef>
              <a:spcAft>
                <a:spcPct val="0"/>
              </a:spcAft>
              <a:buClrTx/>
              <a:buSzTx/>
              <a:buFontTx/>
              <a:buNone/>
              <a:tabLst/>
              <a:defRPr/>
            </a:pPr>
            <a:endParaRPr lang="en-US" sz="600" b="0" dirty="0" smtClean="0"/>
          </a:p>
          <a:p>
            <a:pPr marL="0" marR="0" indent="0" algn="l" defTabSz="896203" rtl="0" eaLnBrk="1" fontAlgn="base" latinLnBrk="0" hangingPunct="1">
              <a:lnSpc>
                <a:spcPct val="100000"/>
              </a:lnSpc>
              <a:spcBef>
                <a:spcPts val="0"/>
              </a:spcBef>
              <a:spcAft>
                <a:spcPct val="0"/>
              </a:spcAft>
              <a:buClrTx/>
              <a:buSzTx/>
              <a:buFontTx/>
              <a:buNone/>
              <a:tabLst/>
              <a:defRPr/>
            </a:pPr>
            <a:r>
              <a:rPr lang="en-US" sz="700" b="0" dirty="0" err="1" smtClean="0"/>
              <a:t>Connaway</a:t>
            </a:r>
            <a:r>
              <a:rPr lang="en-US" sz="700" b="0" dirty="0" smtClean="0"/>
              <a:t>, L. S., &amp; Dickey, T. J. (2010). The digital information seeker: Report of findings from selected OCLC, RIN, and JISC user behavior projects. Retrieved from </a:t>
            </a:r>
            <a:r>
              <a:rPr lang="en-US" sz="700" u="sng" kern="1200" dirty="0" smtClean="0">
                <a:solidFill>
                  <a:schemeClr val="tx1"/>
                </a:solidFill>
                <a:latin typeface="Arial" pitchFamily="34" charset="0"/>
                <a:ea typeface="+mn-ea"/>
                <a:cs typeface="Arial" pitchFamily="34" charset="0"/>
                <a:hlinkClick r:id="rId5"/>
              </a:rPr>
              <a:t>http://www.jisc.ac.uk/media/documents/publications/reports/2010/digitalinformationseekerreport.pdf</a:t>
            </a:r>
          </a:p>
          <a:p>
            <a:pPr defTabSz="896203" fontAlgn="base">
              <a:spcAft>
                <a:spcPct val="0"/>
              </a:spcAft>
              <a:buFont typeface="Arial" pitchFamily="34" charset="0"/>
              <a:buNone/>
              <a:defRPr/>
            </a:pPr>
            <a:endParaRPr lang="en-US" sz="700" dirty="0" smtClean="0"/>
          </a:p>
          <a:p>
            <a:pPr defTabSz="896203" fontAlgn="base">
              <a:spcAft>
                <a:spcPct val="0"/>
              </a:spcAft>
              <a:defRPr/>
            </a:pPr>
            <a:r>
              <a:rPr lang="en-US" sz="700" dirty="0" smtClean="0"/>
              <a:t>De Rosa, C. (2005). Perceptions of libraries and information resources: A report to the OCLC membership. Dublin, Ohio: OCLC Online Computer Library Center (p.1-8). </a:t>
            </a:r>
          </a:p>
          <a:p>
            <a:pPr defTabSz="914307" fontAlgn="base">
              <a:spcAft>
                <a:spcPct val="0"/>
              </a:spcAft>
              <a:defRPr/>
            </a:pPr>
            <a:endParaRPr lang="en-US" sz="700" dirty="0" smtClean="0"/>
          </a:p>
          <a:p>
            <a:pPr defTabSz="914307" fontAlgn="base">
              <a:spcAft>
                <a:spcPct val="0"/>
              </a:spcAft>
              <a:defRPr/>
            </a:pPr>
            <a:r>
              <a:rPr lang="en-US" sz="700" dirty="0" smtClean="0"/>
              <a:t>White, D., &amp; </a:t>
            </a:r>
            <a:r>
              <a:rPr lang="en-US" sz="700" dirty="0" err="1" smtClean="0"/>
              <a:t>Connaway</a:t>
            </a:r>
            <a:r>
              <a:rPr lang="en-US" sz="700" dirty="0" smtClean="0"/>
              <a:t>, L. S. (2011). </a:t>
            </a:r>
            <a:r>
              <a:rPr lang="en-US" sz="700" i="1" dirty="0" smtClean="0"/>
              <a:t>Visitors and residents: What motivates engagement with the digital information environment.</a:t>
            </a:r>
            <a:r>
              <a:rPr lang="en-US" sz="700" dirty="0" smtClean="0"/>
              <a:t> Funded by JISC, OCLC, and Oxford University. </a:t>
            </a:r>
            <a:r>
              <a:rPr lang="en-US" sz="700" u="sng" dirty="0" smtClean="0">
                <a:hlinkClick r:id="rId6"/>
              </a:rPr>
              <a:t>http://www.oclc.org/research/activities/vand</a:t>
            </a:r>
            <a:r>
              <a:rPr lang="en-US" sz="500" u="sng" dirty="0" smtClean="0">
                <a:hlinkClick r:id="rId6"/>
              </a:rPr>
              <a:t>r/</a:t>
            </a:r>
            <a:endParaRPr lang="en-US" sz="500" u="sng" dirty="0" smtClean="0"/>
          </a:p>
          <a:p>
            <a:pPr defTabSz="895350"/>
            <a:r>
              <a:rPr lang="en-US" sz="750" dirty="0" smtClean="0"/>
              <a:t>Libraries and librarians need to work to counter the notion of the library as only a physical space. There should be more ‘Resident’ practice both on and off line e.g. Posting information experts in departments, placing collection links on Wikipedia, providing links to expertise and services via social media etc.</a:t>
            </a:r>
          </a:p>
          <a:p>
            <a:pPr defTabSz="895350"/>
            <a:endParaRPr lang="en-US" sz="750" dirty="0" smtClean="0"/>
          </a:p>
          <a:p>
            <a:pPr defTabSz="914307" fontAlgn="base">
              <a:spcAft>
                <a:spcPct val="0"/>
              </a:spcAft>
              <a:defRPr/>
            </a:pPr>
            <a:endParaRPr lang="en-US" sz="1100" dirty="0" smtClean="0"/>
          </a:p>
          <a:p>
            <a:pPr defTabSz="896203" fontAlgn="base">
              <a:spcAft>
                <a:spcPct val="0"/>
              </a:spcAft>
              <a:defRPr/>
            </a:pPr>
            <a:endParaRPr lang="en-US" sz="1100" dirty="0" smtClean="0">
              <a:latin typeface="Arial" pitchFamily="34" charset="0"/>
              <a:cs typeface="Arial" pitchFamily="34" charset="0"/>
            </a:endParaRPr>
          </a:p>
          <a:p>
            <a:pPr defTabSz="896203" fontAlgn="base">
              <a:spcAft>
                <a:spcPct val="0"/>
              </a:spcAft>
              <a:defRPr/>
            </a:pPr>
            <a:r>
              <a:rPr lang="en-US" sz="1000" dirty="0" smtClean="0">
                <a:latin typeface="Arial" pitchFamily="34" charset="0"/>
                <a:cs typeface="Arial" pitchFamily="34" charset="0"/>
              </a:rPr>
              <a:t> </a:t>
            </a:r>
            <a:endParaRPr lang="en-US" sz="1000" dirty="0" smtClean="0"/>
          </a:p>
          <a:p>
            <a:endParaRPr lang="en-US" sz="1000" dirty="0" smtClean="0">
              <a:latin typeface="Arial" pitchFamily="34" charset="0"/>
            </a:endParaRPr>
          </a:p>
          <a:p>
            <a:pPr defTabSz="896203" fontAlgn="base">
              <a:spcBef>
                <a:spcPct val="30000"/>
              </a:spcBef>
              <a:spcAft>
                <a:spcPct val="0"/>
              </a:spcAft>
              <a:defRPr/>
            </a:pPr>
            <a:endParaRPr lang="en-US" sz="1000" dirty="0" smtClean="0"/>
          </a:p>
          <a:p>
            <a:pPr lvl="1">
              <a:buClr>
                <a:srgbClr val="FF7600"/>
              </a:buClr>
              <a:buFont typeface="Arial" pitchFamily="34" charset="0"/>
              <a:buChar char="•"/>
            </a:pPr>
            <a:endParaRPr lang="en-US" sz="1000" dirty="0" smtClean="0">
              <a:latin typeface="Arial" pitchFamily="34" charset="0"/>
              <a:cs typeface="Arial" pitchFamily="34" charset="0"/>
            </a:endParaRPr>
          </a:p>
          <a:p>
            <a:pPr defTabSz="896203" fontAlgn="base">
              <a:spcBef>
                <a:spcPct val="30000"/>
              </a:spcBef>
              <a:spcAft>
                <a:spcPct val="0"/>
              </a:spcAft>
              <a:defRPr/>
            </a:pPr>
            <a:endParaRPr lang="en-US" sz="1000" dirty="0" smtClean="0"/>
          </a:p>
          <a:p>
            <a:pPr defTabSz="896203" fontAlgn="base">
              <a:spcBef>
                <a:spcPct val="30000"/>
              </a:spcBef>
              <a:spcAft>
                <a:spcPct val="0"/>
              </a:spcAft>
              <a:defRPr/>
            </a:pPr>
            <a:endParaRPr lang="en-US" sz="1000" dirty="0" smtClean="0"/>
          </a:p>
          <a:p>
            <a:endParaRPr lang="en-US" sz="1000" dirty="0" smtClean="0"/>
          </a:p>
          <a:p>
            <a:endParaRPr lang="en-US" sz="1000" dirty="0"/>
          </a:p>
        </p:txBody>
      </p:sp>
      <p:sp>
        <p:nvSpPr>
          <p:cNvPr id="4" name="Slide Number Placeholder 3"/>
          <p:cNvSpPr>
            <a:spLocks noGrp="1"/>
          </p:cNvSpPr>
          <p:nvPr>
            <p:ph type="sldNum" sz="quarter" idx="10"/>
          </p:nvPr>
        </p:nvSpPr>
        <p:spPr/>
        <p:txBody>
          <a:bodyPr/>
          <a:lstStyle/>
          <a:p>
            <a:fld id="{69B6AD8F-9848-4D4D-A605-CB2EDD5D8AB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6963" y="0"/>
            <a:ext cx="4572000" cy="3429000"/>
          </a:xfrm>
        </p:spPr>
      </p:sp>
      <p:sp>
        <p:nvSpPr>
          <p:cNvPr id="3" name="Notes Placeholder 2"/>
          <p:cNvSpPr>
            <a:spLocks noGrp="1"/>
          </p:cNvSpPr>
          <p:nvPr>
            <p:ph type="body" idx="1"/>
          </p:nvPr>
        </p:nvSpPr>
        <p:spPr>
          <a:xfrm>
            <a:off x="1" y="3414533"/>
            <a:ext cx="6858000" cy="5729468"/>
          </a:xfrm>
        </p:spPr>
        <p:txBody>
          <a:bodyPr>
            <a:noAutofit/>
          </a:bodyPr>
          <a:lstStyle/>
          <a:p>
            <a:pPr>
              <a:buFont typeface="Arial" pitchFamily="34" charset="0"/>
              <a:buChar char="•"/>
            </a:pPr>
            <a:r>
              <a:rPr lang="en-US" sz="1100" dirty="0" smtClean="0"/>
              <a:t>Convenience</a:t>
            </a:r>
          </a:p>
          <a:p>
            <a:pPr lvl="1">
              <a:buFont typeface="Arial" pitchFamily="34" charset="0"/>
              <a:buChar char="•"/>
            </a:pPr>
            <a:r>
              <a:rPr lang="en-US" sz="1100" dirty="0" smtClean="0"/>
              <a:t>Instant gratification at a click (p. 8)</a:t>
            </a:r>
          </a:p>
          <a:p>
            <a:pPr lvl="2">
              <a:buFont typeface="Arial" pitchFamily="34" charset="0"/>
              <a:buChar char="•"/>
            </a:pPr>
            <a:r>
              <a:rPr lang="en-US" sz="1100" dirty="0" smtClean="0"/>
              <a:t>Provide seamless access to digital content</a:t>
            </a:r>
          </a:p>
          <a:p>
            <a:pPr lvl="1">
              <a:buFont typeface="Arial" pitchFamily="34" charset="0"/>
              <a:buChar char="•"/>
            </a:pPr>
            <a:r>
              <a:rPr lang="en-US" sz="1100" dirty="0" smtClean="0"/>
              <a:t>Deliver answers (p. 8)</a:t>
            </a:r>
          </a:p>
          <a:p>
            <a:pPr>
              <a:buFont typeface="Arial" pitchFamily="34" charset="0"/>
              <a:buChar char="•"/>
            </a:pPr>
            <a:r>
              <a:rPr lang="en-US" sz="1100" dirty="0" smtClean="0"/>
              <a:t>User-centered development approach</a:t>
            </a:r>
          </a:p>
          <a:p>
            <a:pPr lvl="1">
              <a:buFont typeface="Arial" pitchFamily="34" charset="0"/>
              <a:buChar char="•"/>
            </a:pPr>
            <a:r>
              <a:rPr lang="en-US" sz="1100" dirty="0" smtClean="0">
                <a:latin typeface="Arial" pitchFamily="34" charset="0"/>
              </a:rPr>
              <a:t>Serve different constituencies</a:t>
            </a:r>
          </a:p>
          <a:p>
            <a:pPr lvl="1">
              <a:buFont typeface="Arial" pitchFamily="34" charset="0"/>
              <a:buChar char="•"/>
            </a:pPr>
            <a:r>
              <a:rPr lang="en-US" sz="1100" dirty="0" smtClean="0">
                <a:latin typeface="Arial" pitchFamily="34" charset="0"/>
              </a:rPr>
              <a:t>Adapt to changing user behaviors</a:t>
            </a:r>
          </a:p>
          <a:p>
            <a:pPr lvl="1">
              <a:buFont typeface="Arial" pitchFamily="34" charset="0"/>
              <a:buChar char="•"/>
            </a:pPr>
            <a:r>
              <a:rPr lang="en-US" sz="1100" dirty="0" smtClean="0">
                <a:latin typeface="Arial" pitchFamily="34" charset="0"/>
              </a:rPr>
              <a:t>Create metadata based on user needs</a:t>
            </a:r>
          </a:p>
          <a:p>
            <a:pPr lvl="1">
              <a:buFont typeface="Arial" pitchFamily="34" charset="0"/>
              <a:buNone/>
            </a:pPr>
            <a:endParaRPr lang="en-US" sz="1100" dirty="0" smtClean="0">
              <a:latin typeface="Arial" pitchFamily="34" charset="0"/>
            </a:endParaRPr>
          </a:p>
          <a:p>
            <a:r>
              <a:rPr lang="en-US" sz="1100" dirty="0" smtClean="0"/>
              <a:t>Centre for Information </a:t>
            </a:r>
            <a:r>
              <a:rPr lang="en-US" sz="1100" dirty="0" err="1" smtClean="0"/>
              <a:t>Behaviour</a:t>
            </a:r>
            <a:r>
              <a:rPr lang="en-US" sz="1100" dirty="0" smtClean="0"/>
              <a:t> and the Evaluation of Research. (2008). </a:t>
            </a:r>
            <a:r>
              <a:rPr lang="en-US" sz="1100" i="1" dirty="0" smtClean="0"/>
              <a:t>Information </a:t>
            </a:r>
          </a:p>
          <a:p>
            <a:r>
              <a:rPr lang="en-US" sz="1100" i="1" dirty="0" err="1" smtClean="0"/>
              <a:t>behaviour</a:t>
            </a:r>
            <a:r>
              <a:rPr lang="en-US" sz="1100" i="1" dirty="0" smtClean="0"/>
              <a:t> of the researcher of the future: A CIBER briefing paper. </a:t>
            </a:r>
            <a:r>
              <a:rPr lang="en-US" sz="1100" dirty="0" smtClean="0"/>
              <a:t>London: CIBER (p. 8). </a:t>
            </a:r>
          </a:p>
          <a:p>
            <a:pPr lvl="1">
              <a:buFont typeface="Arial" pitchFamily="34" charset="0"/>
              <a:buNone/>
            </a:pPr>
            <a:endParaRPr lang="en-US" sz="1100" dirty="0" smtClean="0">
              <a:latin typeface="Arial" pitchFamily="34" charset="0"/>
            </a:endParaRPr>
          </a:p>
          <a:p>
            <a:pPr>
              <a:defRPr/>
            </a:pPr>
            <a:r>
              <a:rPr lang="en-US" sz="1100" b="1" dirty="0" smtClean="0">
                <a:latin typeface="Arial" pitchFamily="34" charset="0"/>
                <a:cs typeface="Arial" pitchFamily="34" charset="0"/>
              </a:rPr>
              <a:t>Digital Information Seeker, pg. 45.</a:t>
            </a:r>
            <a:endParaRPr lang="en-US" sz="1100" dirty="0" smtClean="0">
              <a:latin typeface="Arial" pitchFamily="34" charset="0"/>
              <a:cs typeface="Arial" pitchFamily="34" charset="0"/>
            </a:endParaRPr>
          </a:p>
          <a:p>
            <a:pPr>
              <a:defRPr/>
            </a:pPr>
            <a:r>
              <a:rPr lang="en-US" sz="1100" dirty="0" smtClean="0">
                <a:latin typeface="Arial" pitchFamily="34" charset="0"/>
                <a:cs typeface="Arial" pitchFamily="34" charset="0"/>
              </a:rPr>
              <a:t>A synthesis of findings from these major user studies points toward a number of implications for libraries. The implications below represent broad tendencies. The various user studies themselves do take into account differences in </a:t>
            </a:r>
            <a:r>
              <a:rPr lang="en-US" sz="1100" dirty="0" err="1" smtClean="0">
                <a:latin typeface="Arial" pitchFamily="34" charset="0"/>
                <a:cs typeface="Arial" pitchFamily="34" charset="0"/>
              </a:rPr>
              <a:t>behaviour</a:t>
            </a:r>
            <a:r>
              <a:rPr lang="en-US" sz="1100" dirty="0" smtClean="0">
                <a:latin typeface="Arial" pitchFamily="34" charset="0"/>
                <a:cs typeface="Arial" pitchFamily="34" charset="0"/>
              </a:rPr>
              <a:t> based on age and gender of the subjects, and context and situation of the information needs. Differences based on academic discipline have been a common finding throughout the user </a:t>
            </a:r>
            <a:r>
              <a:rPr lang="en-US" sz="1100" dirty="0" err="1" smtClean="0">
                <a:latin typeface="Arial" pitchFamily="34" charset="0"/>
                <a:cs typeface="Arial" pitchFamily="34" charset="0"/>
              </a:rPr>
              <a:t>behaviour</a:t>
            </a:r>
            <a:r>
              <a:rPr lang="en-US" sz="1100" dirty="0" smtClean="0">
                <a:latin typeface="Arial" pitchFamily="34" charset="0"/>
                <a:cs typeface="Arial" pitchFamily="34" charset="0"/>
              </a:rPr>
              <a:t> studies. Even though the studies ask different questions of their subjects, the findings  present a rich portrait of user </a:t>
            </a:r>
            <a:r>
              <a:rPr lang="en-US" sz="1100" dirty="0" err="1" smtClean="0">
                <a:latin typeface="Arial" pitchFamily="34" charset="0"/>
                <a:cs typeface="Arial" pitchFamily="34" charset="0"/>
              </a:rPr>
              <a:t>behaviours</a:t>
            </a:r>
            <a:r>
              <a:rPr lang="en-US" sz="1100" dirty="0" smtClean="0">
                <a:latin typeface="Arial" pitchFamily="34" charset="0"/>
                <a:cs typeface="Arial" pitchFamily="34" charset="0"/>
              </a:rPr>
              <a:t>. In order to generalize findings and to present a valid portrait of user </a:t>
            </a:r>
            <a:r>
              <a:rPr lang="en-US" sz="1100" dirty="0" err="1" smtClean="0">
                <a:latin typeface="Arial" pitchFamily="34" charset="0"/>
                <a:cs typeface="Arial" pitchFamily="34" charset="0"/>
              </a:rPr>
              <a:t>behaviours</a:t>
            </a:r>
            <a:r>
              <a:rPr lang="en-US" sz="1100" dirty="0" smtClean="0">
                <a:latin typeface="Arial" pitchFamily="34" charset="0"/>
                <a:cs typeface="Arial" pitchFamily="34" charset="0"/>
              </a:rPr>
              <a:t>, it is necessary to conduct longitudinal studies of large populations. </a:t>
            </a:r>
          </a:p>
          <a:p>
            <a:pPr>
              <a:defRPr/>
            </a:pPr>
            <a:r>
              <a:rPr lang="en-US" sz="1100" dirty="0" smtClean="0">
                <a:latin typeface="Arial" pitchFamily="34" charset="0"/>
                <a:cs typeface="Arial" pitchFamily="34" charset="0"/>
              </a:rPr>
              <a:t> </a:t>
            </a:r>
          </a:p>
          <a:p>
            <a:pPr>
              <a:defRPr/>
            </a:pPr>
            <a:r>
              <a:rPr lang="en-US" sz="1100" dirty="0" smtClean="0">
                <a:latin typeface="Arial" pitchFamily="34" charset="0"/>
                <a:cs typeface="Arial" pitchFamily="34" charset="0"/>
              </a:rPr>
              <a:t>Implications for libraries which are shared by multiple studies include the following: </a:t>
            </a:r>
          </a:p>
          <a:p>
            <a:pPr>
              <a:defRPr/>
            </a:pPr>
            <a:r>
              <a:rPr lang="en-US" sz="1100" dirty="0" smtClean="0">
                <a:latin typeface="Arial" pitchFamily="34" charset="0"/>
                <a:cs typeface="Arial" pitchFamily="34" charset="0"/>
              </a:rPr>
              <a:t>The library serves many constituencies, with </a:t>
            </a:r>
            <a:r>
              <a:rPr lang="en-US" sz="1100" i="1" dirty="0" smtClean="0">
                <a:latin typeface="Arial" pitchFamily="34" charset="0"/>
                <a:cs typeface="Arial" pitchFamily="34" charset="0"/>
              </a:rPr>
              <a:t>different needs and </a:t>
            </a:r>
            <a:r>
              <a:rPr lang="en-US" sz="1100" i="1" dirty="0" err="1" smtClean="0">
                <a:latin typeface="Arial" pitchFamily="34" charset="0"/>
                <a:cs typeface="Arial" pitchFamily="34" charset="0"/>
              </a:rPr>
              <a:t>behaviours</a:t>
            </a:r>
            <a:r>
              <a:rPr lang="en-US" sz="1100" dirty="0" smtClean="0">
                <a:latin typeface="Arial" pitchFamily="34" charset="0"/>
                <a:cs typeface="Arial" pitchFamily="34" charset="0"/>
              </a:rPr>
              <a:t>. </a:t>
            </a:r>
          </a:p>
          <a:p>
            <a:pPr>
              <a:defRPr/>
            </a:pPr>
            <a:r>
              <a:rPr lang="en-US" sz="1100" dirty="0" smtClean="0">
                <a:latin typeface="Arial" pitchFamily="34" charset="0"/>
                <a:cs typeface="Arial" pitchFamily="34" charset="0"/>
              </a:rPr>
              <a:t>Library systems must do better at providing seamless access to resources. </a:t>
            </a:r>
          </a:p>
          <a:p>
            <a:pPr>
              <a:defRPr/>
            </a:pPr>
            <a:r>
              <a:rPr lang="en-US" sz="1100" dirty="0" smtClean="0">
                <a:latin typeface="Arial" pitchFamily="34" charset="0"/>
                <a:cs typeface="Arial" pitchFamily="34" charset="0"/>
              </a:rPr>
              <a:t>Librarians must increasingly consider a greater variety of digital formats and content. </a:t>
            </a:r>
          </a:p>
          <a:p>
            <a:pPr lvl="1">
              <a:defRPr/>
            </a:pPr>
            <a:r>
              <a:rPr lang="en-US" sz="1100" dirty="0" smtClean="0">
                <a:latin typeface="Arial" pitchFamily="34" charset="0"/>
                <a:cs typeface="Arial" pitchFamily="34" charset="0"/>
              </a:rPr>
              <a:t>Both academics and non-academics believe more digital resources of all kinds are better. </a:t>
            </a:r>
          </a:p>
          <a:p>
            <a:pPr>
              <a:defRPr/>
            </a:pPr>
            <a:r>
              <a:rPr lang="en-US" sz="1100" dirty="0" smtClean="0">
                <a:latin typeface="Arial" pitchFamily="34" charset="0"/>
                <a:cs typeface="Arial" pitchFamily="34" charset="0"/>
              </a:rPr>
              <a:t>Library systems and content must be prepared for changing user </a:t>
            </a:r>
            <a:r>
              <a:rPr lang="en-US" sz="1100" dirty="0" err="1" smtClean="0">
                <a:latin typeface="Arial" pitchFamily="34" charset="0"/>
                <a:cs typeface="Arial" pitchFamily="34" charset="0"/>
              </a:rPr>
              <a:t>behaviours</a:t>
            </a:r>
            <a:r>
              <a:rPr lang="en-US" sz="1100" dirty="0" smtClean="0">
                <a:latin typeface="Arial" pitchFamily="34" charset="0"/>
                <a:cs typeface="Arial" pitchFamily="34" charset="0"/>
              </a:rPr>
              <a:t>.</a:t>
            </a:r>
          </a:p>
          <a:p>
            <a:pPr>
              <a:defRPr/>
            </a:pPr>
            <a:r>
              <a:rPr lang="en-US" sz="1100" dirty="0" smtClean="0">
                <a:latin typeface="Arial" pitchFamily="34" charset="0"/>
                <a:cs typeface="Arial" pitchFamily="34" charset="0"/>
              </a:rPr>
              <a:t>High-quality, robust metadata is becoming more important for discovery of appropriate resources. </a:t>
            </a:r>
          </a:p>
          <a:p>
            <a:pPr>
              <a:defRPr/>
            </a:pPr>
            <a:r>
              <a:rPr lang="en-US" sz="1100" dirty="0" smtClean="0">
                <a:latin typeface="Arial" pitchFamily="34" charset="0"/>
                <a:cs typeface="Arial" pitchFamily="34" charset="0"/>
              </a:rPr>
              <a:t>The library must advertise its brand, its value, and its resources better within the community.  </a:t>
            </a:r>
          </a:p>
          <a:p>
            <a:pPr>
              <a:defRPr/>
            </a:pPr>
            <a:endParaRPr lang="en-US" sz="110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dirty="0" err="1" smtClean="0"/>
              <a:t>Connaway</a:t>
            </a:r>
            <a:r>
              <a:rPr lang="en-US" sz="1100" b="0" dirty="0" smtClean="0"/>
              <a:t>, L. S., &amp; Dickey, T. J. (2010). The digital information seeker: Report of findings from selected OCLC, RIN, and JISC user behavior projects. Retrieved from </a:t>
            </a:r>
            <a:r>
              <a:rPr lang="en-US" sz="1100" u="sng" kern="1200" dirty="0" smtClean="0">
                <a:solidFill>
                  <a:schemeClr val="tx1"/>
                </a:solidFill>
                <a:latin typeface="Arial" pitchFamily="34" charset="0"/>
                <a:ea typeface="+mn-ea"/>
                <a:cs typeface="Arial" pitchFamily="34" charset="0"/>
                <a:hlinkClick r:id="rId3"/>
              </a:rPr>
              <a:t>http://www.jisc.ac.uk/media/documents/publications/reports/2010/digitalinformationseekerreport.pdf</a:t>
            </a:r>
          </a:p>
          <a:p>
            <a:pPr>
              <a:defRPr/>
            </a:pPr>
            <a:endParaRPr lang="en-US" sz="1200" dirty="0" smtClean="0">
              <a:latin typeface="Arial" pitchFamily="34" charset="0"/>
              <a:cs typeface="Arial" pitchFamily="34" charset="0"/>
            </a:endParaRPr>
          </a:p>
          <a:p>
            <a:endParaRPr lang="en-US" sz="1050" dirty="0" smtClean="0"/>
          </a:p>
        </p:txBody>
      </p:sp>
      <p:sp>
        <p:nvSpPr>
          <p:cNvPr id="4" name="Slide Number Placeholder 3"/>
          <p:cNvSpPr>
            <a:spLocks noGrp="1"/>
          </p:cNvSpPr>
          <p:nvPr>
            <p:ph type="sldNum" sz="quarter" idx="10"/>
          </p:nvPr>
        </p:nvSpPr>
        <p:spPr/>
        <p:txBody>
          <a:bodyPr/>
          <a:lstStyle/>
          <a:p>
            <a:fld id="{69B6AD8F-9848-4D4D-A605-CB2EDD5D8ABC}"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228600" algn="l" defTabSz="457200" rtl="0" eaLnBrk="1" latinLnBrk="0" hangingPunct="1">
              <a:lnSpc>
                <a:spcPct val="100000"/>
              </a:lnSpc>
              <a:spcBef>
                <a:spcPct val="30000"/>
              </a:spcBef>
              <a:buNone/>
              <a:defRPr/>
            </a:pPr>
            <a:r>
              <a:rPr lang="en-US" sz="1400" kern="1200" dirty="0" smtClean="0">
                <a:solidFill>
                  <a:schemeClr val="tx1"/>
                </a:solidFill>
              </a:rPr>
              <a:t>White, D., &amp; </a:t>
            </a:r>
            <a:r>
              <a:rPr lang="en-US" sz="1400" kern="1200" dirty="0" err="1" smtClean="0">
                <a:solidFill>
                  <a:schemeClr val="tx1"/>
                </a:solidFill>
              </a:rPr>
              <a:t>Connaway</a:t>
            </a:r>
            <a:r>
              <a:rPr lang="en-US" sz="1400" kern="1200" dirty="0" smtClean="0">
                <a:solidFill>
                  <a:schemeClr val="tx1"/>
                </a:solidFill>
              </a:rPr>
              <a:t>, L.S. (2011). Visitors and Residents: What Motivates Engagement with the Digital Information Environment. Funded by JISC, OCLC, and Oxford University. </a:t>
            </a:r>
            <a:r>
              <a:rPr lang="en-US" sz="1400" kern="1200" dirty="0" smtClean="0">
                <a:solidFill>
                  <a:schemeClr val="tx1"/>
                </a:solidFill>
                <a:hlinkClick r:id="rId3"/>
              </a:rPr>
              <a:t>http://www.oclc.org/research/activities/vandr/</a:t>
            </a:r>
            <a:r>
              <a:rPr lang="en-US" sz="1400" kern="1200" dirty="0" smtClean="0">
                <a:solidFill>
                  <a:schemeClr val="tx1"/>
                </a:solidFill>
              </a:rPr>
              <a:t>.</a:t>
            </a:r>
          </a:p>
          <a:p>
            <a:pPr marL="0" algn="l" defTabSz="457200" rtl="0" eaLnBrk="1" latinLnBrk="0" hangingPunct="1"/>
            <a:endParaRPr lang="en-US" sz="1400" kern="1200" dirty="0" smtClean="0">
              <a:solidFill>
                <a:schemeClr val="tx1"/>
              </a:solidFill>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9B6AD8F-9848-4D4D-A605-CB2EDD5D8ABC}"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B6AD8F-9848-4D4D-A605-CB2EDD5D8ABC}"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B6AD8F-9848-4D4D-A605-CB2EDD5D8ABC}"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9B6AD8F-9848-4D4D-A605-CB2EDD5D8ABC}"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E862B2F6-5FB6-44E3-B0F5-8178F38C8C20}" type="slidenum">
              <a:rPr lang="en-US" smtClean="0"/>
              <a:pPr/>
              <a:t>27</a:t>
            </a:fld>
            <a:endParaRPr lang="en-US" dirty="0" smtClean="0"/>
          </a:p>
        </p:txBody>
      </p:sp>
      <p:sp>
        <p:nvSpPr>
          <p:cNvPr id="7475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3" tIns="45717" rIns="91433" bIns="45717" anchor="b"/>
          <a:lstStyle/>
          <a:p>
            <a:pPr algn="r">
              <a:lnSpc>
                <a:spcPct val="100000"/>
              </a:lnSpc>
              <a:spcBef>
                <a:spcPct val="0"/>
              </a:spcBef>
            </a:pPr>
            <a:fld id="{48B8872B-814D-4FC3-B0AE-07971E9DA4B7}" type="slidenum">
              <a:rPr lang="en-US" sz="1000"/>
              <a:pPr algn="r">
                <a:lnSpc>
                  <a:spcPct val="100000"/>
                </a:lnSpc>
                <a:spcBef>
                  <a:spcPct val="0"/>
                </a:spcBef>
              </a:pPr>
              <a:t>27</a:t>
            </a:fld>
            <a:endParaRPr lang="en-US" sz="1000" dirty="0"/>
          </a:p>
        </p:txBody>
      </p:sp>
      <p:sp>
        <p:nvSpPr>
          <p:cNvPr id="7475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3" tIns="45717" rIns="91433" bIns="45717" anchor="b"/>
          <a:lstStyle/>
          <a:p>
            <a:pPr algn="r">
              <a:spcBef>
                <a:spcPct val="0"/>
              </a:spcBef>
            </a:pPr>
            <a:fld id="{4D776AF4-FF0E-4505-99A7-F436A73BCF1F}" type="slidenum">
              <a:rPr lang="en-US" sz="1000">
                <a:solidFill>
                  <a:srgbClr val="000000"/>
                </a:solidFill>
                <a:latin typeface="Arial" charset="0"/>
              </a:rPr>
              <a:pPr algn="r">
                <a:spcBef>
                  <a:spcPct val="0"/>
                </a:spcBef>
              </a:pPr>
              <a:t>27</a:t>
            </a:fld>
            <a:endParaRPr lang="en-US" sz="1000" dirty="0">
              <a:solidFill>
                <a:srgbClr val="000000"/>
              </a:solidFill>
              <a:latin typeface="Arial" charset="0"/>
            </a:endParaRPr>
          </a:p>
        </p:txBody>
      </p:sp>
      <p:sp>
        <p:nvSpPr>
          <p:cNvPr id="7475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3" tIns="45717" rIns="91433" bIns="45717" anchor="b"/>
          <a:lstStyle/>
          <a:p>
            <a:pPr algn="r">
              <a:spcBef>
                <a:spcPct val="0"/>
              </a:spcBef>
            </a:pPr>
            <a:fld id="{623976AC-250A-4732-AC72-351F5946D719}" type="slidenum">
              <a:rPr lang="en-US" sz="1000">
                <a:solidFill>
                  <a:srgbClr val="000000"/>
                </a:solidFill>
                <a:latin typeface="Arial" charset="0"/>
                <a:cs typeface="Arial" charset="0"/>
              </a:rPr>
              <a:pPr algn="r">
                <a:spcBef>
                  <a:spcPct val="0"/>
                </a:spcBef>
              </a:pPr>
              <a:t>27</a:t>
            </a:fld>
            <a:endParaRPr lang="en-US" sz="1000" dirty="0">
              <a:solidFill>
                <a:srgbClr val="000000"/>
              </a:solidFill>
              <a:latin typeface="Arial" charset="0"/>
              <a:cs typeface="Arial" charset="0"/>
            </a:endParaRPr>
          </a:p>
        </p:txBody>
      </p:sp>
      <p:sp>
        <p:nvSpPr>
          <p:cNvPr id="74758" name="Rectangle 7"/>
          <p:cNvSpPr>
            <a:spLocks noGrp="1" noRot="1" noChangeAspect="1" noChangeArrowheads="1" noTextEdit="1"/>
          </p:cNvSpPr>
          <p:nvPr>
            <p:ph type="sldImg"/>
          </p:nvPr>
        </p:nvSpPr>
        <p:spPr>
          <a:xfrm>
            <a:off x="1185863" y="292100"/>
            <a:ext cx="4486275" cy="3365500"/>
          </a:xfrm>
          <a:ln/>
        </p:spPr>
      </p:sp>
      <p:sp>
        <p:nvSpPr>
          <p:cNvPr id="74759" name="Rectangle 8"/>
          <p:cNvSpPr>
            <a:spLocks noGrp="1" noChangeArrowheads="1"/>
          </p:cNvSpPr>
          <p:nvPr>
            <p:ph type="body" idx="1"/>
          </p:nvPr>
        </p:nvSpPr>
        <p:spPr>
          <a:noFill/>
          <a:ln/>
        </p:spPr>
        <p:txBody>
          <a:bodyPr/>
          <a:lstStyle/>
          <a:p>
            <a:endParaRPr lang="en-US" sz="1800" b="1"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defTabSz="896203" fontAlgn="base">
              <a:spcBef>
                <a:spcPct val="30000"/>
              </a:spcBef>
              <a:spcAft>
                <a:spcPct val="0"/>
              </a:spcAft>
              <a:defRPr/>
            </a:pPr>
            <a:r>
              <a:rPr lang="en-US" sz="1400" dirty="0" smtClean="0"/>
              <a:t>Dempsey, L. (2008). Always on: Libraries in a world of permanent connectivity. </a:t>
            </a:r>
            <a:r>
              <a:rPr lang="en-US" sz="1400" i="1" dirty="0" smtClean="0"/>
              <a:t>First Monday</a:t>
            </a:r>
            <a:r>
              <a:rPr lang="en-US" sz="1400" dirty="0" smtClean="0"/>
              <a:t> [Online], (</a:t>
            </a:r>
            <a:r>
              <a:rPr lang="en-US" sz="1400" i="1" dirty="0" smtClean="0"/>
              <a:t>14)</a:t>
            </a:r>
            <a:r>
              <a:rPr lang="en-US" sz="1400" dirty="0" smtClean="0"/>
              <a:t>1. Retrieved from </a:t>
            </a:r>
            <a:r>
              <a:rPr lang="en-US" sz="1400" dirty="0" smtClean="0">
                <a:hlinkClick r:id="rId3"/>
              </a:rPr>
              <a:t>http://www.firstmonday.org/htbin/cgiwrap/bin/ojs/index.php/fm/article/view/2291/2070</a:t>
            </a:r>
            <a:endParaRPr lang="en-US" sz="1400" dirty="0" smtClean="0"/>
          </a:p>
          <a:p>
            <a:pPr defTabSz="896203" fontAlgn="base">
              <a:spcBef>
                <a:spcPct val="30000"/>
              </a:spcBef>
              <a:spcAft>
                <a:spcPct val="0"/>
              </a:spcAft>
              <a:defRPr/>
            </a:pPr>
            <a:endParaRPr lang="en-US" sz="1400" dirty="0" smtClean="0"/>
          </a:p>
          <a:p>
            <a:pPr defTabSz="896203" fontAlgn="base">
              <a:spcBef>
                <a:spcPct val="30000"/>
              </a:spcBef>
              <a:spcAft>
                <a:spcPct val="0"/>
              </a:spcAft>
              <a:defRPr/>
            </a:pPr>
            <a:r>
              <a:rPr lang="en-US" sz="1400" dirty="0" smtClean="0"/>
              <a:t>Today, more than 1.7 billion people, or almost one out of every four humans on the planet, are online (Wasserman, 2012).</a:t>
            </a:r>
          </a:p>
          <a:p>
            <a:pPr defTabSz="896203" fontAlgn="base">
              <a:spcBef>
                <a:spcPct val="30000"/>
              </a:spcBef>
              <a:spcAft>
                <a:spcPct val="0"/>
              </a:spcAft>
              <a:defRPr/>
            </a:pPr>
            <a:endParaRPr lang="en-US" sz="1400" dirty="0" smtClean="0"/>
          </a:p>
          <a:p>
            <a:pPr defTabSz="896203" fontAlgn="base">
              <a:spcBef>
                <a:spcPct val="30000"/>
              </a:spcBef>
              <a:spcAft>
                <a:spcPct val="0"/>
              </a:spcAft>
              <a:defRPr/>
            </a:pPr>
            <a:r>
              <a:rPr lang="en-US" sz="1400" dirty="0" smtClean="0"/>
              <a:t>Wasserman, S. (2012, June 18). The </a:t>
            </a:r>
            <a:r>
              <a:rPr lang="en-US" sz="1400" dirty="0" err="1" smtClean="0"/>
              <a:t>amazon</a:t>
            </a:r>
            <a:r>
              <a:rPr lang="en-US" sz="1400" dirty="0" smtClean="0"/>
              <a:t> effect. </a:t>
            </a:r>
            <a:r>
              <a:rPr lang="en-US" sz="1400" i="1" dirty="0" smtClean="0"/>
              <a:t>The Nation. </a:t>
            </a:r>
            <a:r>
              <a:rPr lang="en-US" sz="1400" dirty="0" smtClean="0"/>
              <a:t>Retrieved from </a:t>
            </a:r>
            <a:r>
              <a:rPr lang="en-US" sz="1400" dirty="0" smtClean="0">
                <a:hlinkClick r:id="rId4"/>
              </a:rPr>
              <a:t>http://www.thenation.com/article/168125/amazon-effect</a:t>
            </a:r>
            <a:endParaRPr lang="en-US" sz="1400" dirty="0" smtClean="0"/>
          </a:p>
          <a:p>
            <a:pPr defTabSz="896203" fontAlgn="base">
              <a:spcBef>
                <a:spcPct val="30000"/>
              </a:spcBef>
              <a:spcAft>
                <a:spcPct val="0"/>
              </a:spcAft>
              <a:defRPr/>
            </a:pP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9B6AD8F-9848-4D4D-A605-CB2EDD5D8AB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0" i="0" kern="1200" dirty="0" err="1" smtClean="0">
                <a:solidFill>
                  <a:schemeClr val="tx1"/>
                </a:solidFill>
                <a:latin typeface="Arial" pitchFamily="34" charset="0"/>
                <a:ea typeface="+mn-ea"/>
                <a:cs typeface="Arial" pitchFamily="34" charset="0"/>
              </a:rPr>
              <a:t>Connaway</a:t>
            </a:r>
            <a:r>
              <a:rPr lang="en-US" sz="1400" b="0" i="0" kern="1200" dirty="0" smtClean="0">
                <a:solidFill>
                  <a:schemeClr val="tx1"/>
                </a:solidFill>
                <a:latin typeface="Arial" pitchFamily="34" charset="0"/>
                <a:ea typeface="+mn-ea"/>
                <a:cs typeface="Arial" pitchFamily="34" charset="0"/>
              </a:rPr>
              <a:t>, L. S., Dickey, T. J., OCLC Research., &amp; Joint Information Systems Committee. (2010). </a:t>
            </a:r>
            <a:r>
              <a:rPr lang="en-US" sz="1400" b="0" i="1" kern="1200" dirty="0" smtClean="0">
                <a:solidFill>
                  <a:schemeClr val="tx1"/>
                </a:solidFill>
                <a:latin typeface="Arial" pitchFamily="34" charset="0"/>
                <a:ea typeface="+mn-ea"/>
                <a:cs typeface="Arial" pitchFamily="34" charset="0"/>
              </a:rPr>
              <a:t>The digital information seeker: Report of the findings from selected OCLC, RIN, and JISC user </a:t>
            </a:r>
            <a:r>
              <a:rPr lang="en-US" sz="1400" b="0" i="1" kern="1200" dirty="0" err="1" smtClean="0">
                <a:solidFill>
                  <a:schemeClr val="tx1"/>
                </a:solidFill>
                <a:latin typeface="Arial" pitchFamily="34" charset="0"/>
                <a:ea typeface="+mn-ea"/>
                <a:cs typeface="Arial" pitchFamily="34" charset="0"/>
              </a:rPr>
              <a:t>behaviour</a:t>
            </a:r>
            <a:r>
              <a:rPr lang="en-US" sz="1400" b="0" i="1" kern="1200" dirty="0" smtClean="0">
                <a:solidFill>
                  <a:schemeClr val="tx1"/>
                </a:solidFill>
                <a:latin typeface="Arial" pitchFamily="34" charset="0"/>
                <a:ea typeface="+mn-ea"/>
                <a:cs typeface="Arial" pitchFamily="34" charset="0"/>
              </a:rPr>
              <a:t> projects.</a:t>
            </a:r>
            <a:r>
              <a:rPr lang="en-US" sz="1400" b="0" i="0" kern="1200" dirty="0" smtClean="0">
                <a:solidFill>
                  <a:schemeClr val="tx1"/>
                </a:solidFill>
                <a:latin typeface="Arial" pitchFamily="34" charset="0"/>
                <a:ea typeface="+mn-ea"/>
                <a:cs typeface="Arial" pitchFamily="34" charset="0"/>
              </a:rPr>
              <a:t> Bristol, England: HEFCE.</a:t>
            </a:r>
          </a:p>
          <a:p>
            <a:endParaRPr lang="en-US" sz="1400" b="0" i="0" kern="1200" dirty="0" smtClean="0">
              <a:solidFill>
                <a:schemeClr val="tx1"/>
              </a:solidFill>
              <a:latin typeface="Arial" pitchFamily="34" charset="0"/>
              <a:ea typeface="+mn-ea"/>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tx1"/>
                </a:solidFill>
                <a:latin typeface="Arial" pitchFamily="34" charset="0"/>
                <a:ea typeface="+mn-ea"/>
                <a:cs typeface="Arial" pitchFamily="34" charset="0"/>
              </a:rPr>
              <a:t>White, D., &amp; </a:t>
            </a:r>
            <a:r>
              <a:rPr lang="en-US" sz="1400" b="0" kern="1200" dirty="0" err="1" smtClean="0">
                <a:solidFill>
                  <a:schemeClr val="tx1"/>
                </a:solidFill>
                <a:latin typeface="Arial" pitchFamily="34" charset="0"/>
                <a:ea typeface="+mn-ea"/>
                <a:cs typeface="Arial" pitchFamily="34" charset="0"/>
              </a:rPr>
              <a:t>Connaway</a:t>
            </a:r>
            <a:r>
              <a:rPr lang="en-US" sz="1400" b="0" kern="1200" dirty="0" smtClean="0">
                <a:solidFill>
                  <a:schemeClr val="tx1"/>
                </a:solidFill>
                <a:latin typeface="Arial" pitchFamily="34" charset="0"/>
                <a:ea typeface="+mn-ea"/>
                <a:cs typeface="Arial" pitchFamily="34" charset="0"/>
              </a:rPr>
              <a:t>, L.S. (2011). Visitors and Residents: What Motivates Engagement with the Digital Information Environment. Funded by JISC, OCLC, and Oxford University. </a:t>
            </a:r>
            <a:r>
              <a:rPr lang="en-US" sz="1400" b="0" kern="1200" dirty="0" smtClean="0">
                <a:solidFill>
                  <a:schemeClr val="tx1"/>
                </a:solidFill>
                <a:latin typeface="Arial" pitchFamily="34" charset="0"/>
                <a:ea typeface="+mn-ea"/>
                <a:cs typeface="Arial" pitchFamily="34" charset="0"/>
                <a:hlinkClick r:id="rId3"/>
              </a:rPr>
              <a:t>http://www.oclc.org/research/activities/vandr/</a:t>
            </a:r>
            <a:r>
              <a:rPr lang="en-US" sz="1400" b="0" kern="1200" dirty="0" smtClean="0">
                <a:solidFill>
                  <a:schemeClr val="tx1"/>
                </a:solidFill>
                <a:latin typeface="Arial" pitchFamily="34" charset="0"/>
                <a:ea typeface="+mn-ea"/>
                <a:cs typeface="Arial" pitchFamily="34" charset="0"/>
              </a:rPr>
              <a:t>.</a:t>
            </a:r>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1096963" y="0"/>
            <a:ext cx="4570412" cy="3429000"/>
          </a:xfrm>
          <a:ln/>
        </p:spPr>
      </p:sp>
      <p:sp>
        <p:nvSpPr>
          <p:cNvPr id="118787" name="Notes Placeholder 2"/>
          <p:cNvSpPr>
            <a:spLocks noGrp="1"/>
          </p:cNvSpPr>
          <p:nvPr>
            <p:ph type="body" idx="1"/>
          </p:nvPr>
        </p:nvSpPr>
        <p:spPr>
          <a:xfrm>
            <a:off x="130729" y="3448889"/>
            <a:ext cx="6590869" cy="5546961"/>
          </a:xfrm>
          <a:ln/>
        </p:spPr>
        <p:txBody>
          <a:bodyPr>
            <a:normAutofit fontScale="70000" lnSpcReduction="20000"/>
          </a:bodyPr>
          <a:lstStyle/>
          <a:p>
            <a:r>
              <a:rPr lang="en-US" sz="1200" b="0" i="0" kern="1200" dirty="0" err="1" smtClean="0">
                <a:solidFill>
                  <a:schemeClr val="tx1"/>
                </a:solidFill>
                <a:latin typeface="+mn-lt"/>
                <a:ea typeface="+mn-ea"/>
                <a:cs typeface="+mn-cs"/>
              </a:rPr>
              <a:t>Connaway</a:t>
            </a:r>
            <a:r>
              <a:rPr lang="en-US" sz="1200" b="0" i="0" kern="1200" dirty="0" smtClean="0">
                <a:solidFill>
                  <a:schemeClr val="tx1"/>
                </a:solidFill>
                <a:latin typeface="+mn-lt"/>
                <a:ea typeface="+mn-ea"/>
                <a:cs typeface="+mn-cs"/>
              </a:rPr>
              <a:t>, L. S., Dickey, T. J., &amp; Joint Information Systems Committee. (2009). </a:t>
            </a:r>
            <a:r>
              <a:rPr lang="en-US" sz="1200" b="0" i="1" kern="1200" dirty="0" smtClean="0">
                <a:solidFill>
                  <a:schemeClr val="tx1"/>
                </a:solidFill>
                <a:latin typeface="+mn-lt"/>
                <a:ea typeface="+mn-ea"/>
                <a:cs typeface="+mn-cs"/>
              </a:rPr>
              <a:t>Towards a profile of the researcher of today: What can we learn from JISC projects? : Common themes identified in an analysis of JISC virtual research environment and digital repository projects</a:t>
            </a:r>
            <a:r>
              <a:rPr lang="en-US" sz="1200" b="0" i="0" kern="1200" dirty="0" smtClean="0">
                <a:solidFill>
                  <a:schemeClr val="tx1"/>
                </a:solidFill>
                <a:latin typeface="+mn-lt"/>
                <a:ea typeface="+mn-ea"/>
                <a:cs typeface="+mn-cs"/>
              </a:rPr>
              <a:t>. England: JISC. . Retrieved</a:t>
            </a:r>
            <a:r>
              <a:rPr lang="en-US" sz="1200" b="0" i="0" kern="1200" baseline="0" dirty="0" smtClean="0">
                <a:solidFill>
                  <a:schemeClr val="tx1"/>
                </a:solidFill>
                <a:latin typeface="+mn-lt"/>
                <a:ea typeface="+mn-ea"/>
                <a:cs typeface="+mn-cs"/>
              </a:rPr>
              <a:t> from</a:t>
            </a:r>
            <a:r>
              <a:rPr lang="en-US" sz="1200" b="0" i="0" kern="1200" dirty="0" smtClean="0">
                <a:solidFill>
                  <a:schemeClr val="tx1"/>
                </a:solidFill>
                <a:latin typeface="+mn-lt"/>
                <a:ea typeface="+mn-ea"/>
                <a:cs typeface="+mn-cs"/>
              </a:rPr>
              <a:t>: </a:t>
            </a:r>
            <a:r>
              <a:rPr lang="en-US" sz="1200" kern="1200" dirty="0" smtClean="0">
                <a:solidFill>
                  <a:schemeClr val="tx1"/>
                </a:solidFill>
                <a:latin typeface="Arial" pitchFamily="34" charset="0"/>
                <a:ea typeface="+mn-ea"/>
                <a:cs typeface="Arial" pitchFamily="34" charset="0"/>
                <a:hlinkClick r:id="rId3"/>
              </a:rPr>
              <a:t>http://ierepository.jisc.ac.uk/418/2/VirtualScholar_themesFromProjects_revised.pdf</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Calhoun, K., Cantrell, J., &amp; Gallagher, P. (2009). </a:t>
            </a:r>
            <a:r>
              <a:rPr lang="en-US" sz="1200" i="1" dirty="0" smtClean="0">
                <a:latin typeface="Arial" pitchFamily="34" charset="0"/>
                <a:cs typeface="Arial" pitchFamily="34" charset="0"/>
              </a:rPr>
              <a:t>Online catalogs: What users and librarians want: An OCLC report. </a:t>
            </a:r>
            <a:r>
              <a:rPr lang="en-US" sz="1200" dirty="0" smtClean="0">
                <a:latin typeface="Arial" pitchFamily="34" charset="0"/>
                <a:cs typeface="Arial" pitchFamily="34" charset="0"/>
              </a:rPr>
              <a:t>Dublin, OH: OCLC. Retrieved from </a:t>
            </a:r>
            <a:r>
              <a:rPr lang="en-US" sz="1200" dirty="0" smtClean="0">
                <a:latin typeface="Arial" pitchFamily="34" charset="0"/>
                <a:cs typeface="Arial" pitchFamily="34" charset="0"/>
                <a:hlinkClick r:id="rId3"/>
              </a:rPr>
              <a:t>http://www.oclc.org/us/en/reports/onlinecatalogs/default.htm</a:t>
            </a:r>
            <a:endParaRPr lang="en-US" sz="1200" dirty="0" smtClean="0">
              <a:latin typeface="Arial" pitchFamily="34" charset="0"/>
              <a:cs typeface="Arial" pitchFamily="34" charset="0"/>
            </a:endParaRPr>
          </a:p>
          <a:p>
            <a:pPr>
              <a:defRPr/>
            </a:pPr>
            <a:endParaRPr lang="en-US" sz="1200" dirty="0" smtClean="0">
              <a:latin typeface="Arial" pitchFamily="34" charset="0"/>
              <a:cs typeface="Arial" pitchFamily="34" charset="0"/>
            </a:endParaRPr>
          </a:p>
          <a:p>
            <a:r>
              <a:rPr lang="en-US" sz="1200" dirty="0" smtClean="0">
                <a:cs typeface="Arial" pitchFamily="34" charset="0"/>
              </a:rPr>
              <a:t>De Rosa, C. (2005). Perceptions of libraries and information resources: A report to the OCLC membership. Dublin, OH: OCLC Online Computer Library Center. </a:t>
            </a:r>
            <a:r>
              <a:rPr lang="en-US" sz="1200" dirty="0" smtClean="0">
                <a:cs typeface="Arial" pitchFamily="34" charset="0"/>
                <a:hlinkClick r:id="rId4"/>
              </a:rPr>
              <a:t>http://www.oclc.org/us/en/reports/2005perceptions.htm</a:t>
            </a:r>
            <a:r>
              <a:rPr lang="en-US" sz="1200" dirty="0" smtClean="0">
                <a:cs typeface="Arial" pitchFamily="34" charset="0"/>
              </a:rPr>
              <a:t> </a:t>
            </a:r>
          </a:p>
          <a:p>
            <a:endParaRPr lang="en-US" sz="1200" dirty="0" smtClean="0">
              <a:cs typeface="Arial" pitchFamily="34" charset="0"/>
            </a:endParaRPr>
          </a:p>
          <a:p>
            <a:r>
              <a:rPr lang="en-US" sz="1200" dirty="0" smtClean="0">
                <a:cs typeface="Arial" pitchFamily="34" charset="0"/>
              </a:rPr>
              <a:t>De Rosa, C. (2006). College students' perceptions of libraries and information resources: A report to the OCLC membership. Dublin, OH: OCLC Online Computer Library Center. </a:t>
            </a:r>
            <a:r>
              <a:rPr lang="en-US" sz="1200" dirty="0" smtClean="0">
                <a:cs typeface="Arial" pitchFamily="34" charset="0"/>
                <a:hlinkClick r:id="rId5"/>
              </a:rPr>
              <a:t>http://www.oclc.org/us/en/reports/perceptionscollege.htm</a:t>
            </a:r>
            <a:endParaRPr lang="en-US" sz="1200" dirty="0" smtClean="0">
              <a:cs typeface="Arial" pitchFamily="34" charset="0"/>
            </a:endParaRPr>
          </a:p>
          <a:p>
            <a:pPr>
              <a:defRPr/>
            </a:pPr>
            <a:endParaRPr lang="en-US" sz="1200" dirty="0" smtClean="0">
              <a:latin typeface="Arial" pitchFamily="34" charset="0"/>
              <a:cs typeface="Arial" pitchFamily="34" charset="0"/>
            </a:endParaRPr>
          </a:p>
          <a:p>
            <a:r>
              <a:rPr lang="en-US" sz="1200" dirty="0" err="1" smtClean="0">
                <a:cs typeface="Arial" pitchFamily="34" charset="0"/>
              </a:rPr>
              <a:t>Dervin</a:t>
            </a:r>
            <a:r>
              <a:rPr lang="en-US" sz="1200" dirty="0" smtClean="0">
                <a:cs typeface="Arial" pitchFamily="34" charset="0"/>
              </a:rPr>
              <a:t>, B., </a:t>
            </a:r>
            <a:r>
              <a:rPr lang="en-US" sz="1200" dirty="0" err="1" smtClean="0">
                <a:cs typeface="Arial" pitchFamily="34" charset="0"/>
              </a:rPr>
              <a:t>Reinhard</a:t>
            </a:r>
            <a:r>
              <a:rPr lang="en-US" sz="1200" dirty="0" smtClean="0">
                <a:cs typeface="Arial" pitchFamily="34" charset="0"/>
              </a:rPr>
              <a:t>, C. L. D., Kerr, Z. Y., Song, M., &amp; </a:t>
            </a:r>
            <a:r>
              <a:rPr lang="en-US" sz="1200" dirty="0" err="1" smtClean="0">
                <a:cs typeface="Arial" pitchFamily="34" charset="0"/>
              </a:rPr>
              <a:t>Shen</a:t>
            </a:r>
            <a:r>
              <a:rPr lang="en-US" sz="1200" dirty="0" smtClean="0">
                <a:cs typeface="Arial" pitchFamily="34" charset="0"/>
              </a:rPr>
              <a:t>, F. C. (Eds.)(2006). </a:t>
            </a:r>
            <a:r>
              <a:rPr lang="en-US" sz="1200" i="1" dirty="0" smtClean="0">
                <a:cs typeface="Arial" pitchFamily="34" charset="0"/>
              </a:rPr>
              <a:t>Sense-making</a:t>
            </a:r>
            <a:r>
              <a:rPr lang="en-US" sz="1200" dirty="0" smtClean="0">
                <a:cs typeface="Arial" pitchFamily="34" charset="0"/>
              </a:rPr>
              <a:t> </a:t>
            </a:r>
            <a:r>
              <a:rPr lang="en-US" sz="1200" i="1" dirty="0" smtClean="0">
                <a:cs typeface="Arial" pitchFamily="34" charset="0"/>
              </a:rPr>
              <a:t>the information confluence: The whys and </a:t>
            </a:r>
            <a:r>
              <a:rPr lang="en-US" sz="1200" i="1" dirty="0" err="1" smtClean="0">
                <a:cs typeface="Arial" pitchFamily="34" charset="0"/>
              </a:rPr>
              <a:t>hows</a:t>
            </a:r>
            <a:r>
              <a:rPr lang="en-US" sz="1200" i="1" dirty="0" smtClean="0">
                <a:cs typeface="Arial" pitchFamily="34" charset="0"/>
              </a:rPr>
              <a:t> of college and university user </a:t>
            </a:r>
            <a:r>
              <a:rPr lang="en-US" sz="1200" i="1" dirty="0" err="1" smtClean="0">
                <a:cs typeface="Arial" pitchFamily="34" charset="0"/>
              </a:rPr>
              <a:t>satisficing</a:t>
            </a:r>
            <a:r>
              <a:rPr lang="en-US" sz="1200" i="1" dirty="0" smtClean="0">
                <a:cs typeface="Arial" pitchFamily="34" charset="0"/>
              </a:rPr>
              <a:t> of information needs. Phase II: Sense-making online survey and phone interview study.</a:t>
            </a:r>
            <a:r>
              <a:rPr lang="en-US" sz="1200" dirty="0" smtClean="0">
                <a:cs typeface="Arial" pitchFamily="34" charset="0"/>
              </a:rPr>
              <a:t> Report on National Leadership Grant LG-02-03-0062-03 to Institute of Museum and Library Services, Washington, D.C. Columbus, OH: School of Communication, Ohio State University. </a:t>
            </a:r>
            <a:r>
              <a:rPr lang="en-US" sz="1200" dirty="0" smtClean="0">
                <a:cs typeface="Arial" pitchFamily="34" charset="0"/>
                <a:hlinkClick r:id="rId6"/>
              </a:rPr>
              <a:t>http://imlsproject.comm.ohio-state.edu/imls_reports/imls_PH_II_report_list.html</a:t>
            </a:r>
            <a:endParaRPr lang="en-US" sz="1200" dirty="0" smtClean="0">
              <a:cs typeface="Arial" pitchFamily="34" charset="0"/>
            </a:endParaRPr>
          </a:p>
          <a:p>
            <a:pPr>
              <a:defRPr/>
            </a:pPr>
            <a:r>
              <a:rPr lang="en-US" sz="1200" dirty="0" smtClean="0">
                <a:latin typeface="Arial" pitchFamily="34" charset="0"/>
                <a:cs typeface="Arial" pitchFamily="34" charset="0"/>
              </a:rPr>
              <a:t> </a:t>
            </a:r>
          </a:p>
          <a:p>
            <a:pPr defTabSz="896203" fontAlgn="base">
              <a:spcAft>
                <a:spcPct val="0"/>
              </a:spcAft>
              <a:defRPr/>
            </a:pPr>
            <a:r>
              <a:rPr lang="en-US" sz="1200" dirty="0" smtClean="0">
                <a:latin typeface="Arial" pitchFamily="34" charset="0"/>
                <a:cs typeface="Arial" pitchFamily="34" charset="0"/>
              </a:rPr>
              <a:t>Connaway, L. S., </a:t>
            </a:r>
            <a:r>
              <a:rPr lang="en-US" sz="1200" dirty="0" err="1" smtClean="0">
                <a:latin typeface="Arial" pitchFamily="34" charset="0"/>
                <a:cs typeface="Arial" pitchFamily="34" charset="0"/>
              </a:rPr>
              <a:t>Prabha</a:t>
            </a:r>
            <a:r>
              <a:rPr lang="en-US" sz="1200" dirty="0" smtClean="0">
                <a:latin typeface="Arial" pitchFamily="34" charset="0"/>
                <a:cs typeface="Arial" pitchFamily="34" charset="0"/>
              </a:rPr>
              <a:t>, C., &amp; Dickey, T. J. (2006). </a:t>
            </a:r>
            <a:r>
              <a:rPr lang="en-US" sz="1200" i="1" dirty="0" smtClean="0">
                <a:latin typeface="Arial" pitchFamily="34" charset="0"/>
                <a:cs typeface="Arial" pitchFamily="34" charset="0"/>
              </a:rPr>
              <a:t>Sense-making the information confluence: The whys and </a:t>
            </a:r>
            <a:r>
              <a:rPr lang="en-US" sz="1200" i="1" dirty="0" err="1" smtClean="0">
                <a:latin typeface="Arial" pitchFamily="34" charset="0"/>
                <a:cs typeface="Arial" pitchFamily="34" charset="0"/>
              </a:rPr>
              <a:t>hows</a:t>
            </a:r>
            <a:r>
              <a:rPr lang="en-US" sz="1200" i="1" dirty="0" smtClean="0">
                <a:latin typeface="Arial" pitchFamily="34" charset="0"/>
                <a:cs typeface="Arial" pitchFamily="34" charset="0"/>
              </a:rPr>
              <a:t> of college and university user </a:t>
            </a:r>
            <a:r>
              <a:rPr lang="en-US" sz="1200" i="1" dirty="0" err="1" smtClean="0">
                <a:latin typeface="Arial" pitchFamily="34" charset="0"/>
                <a:cs typeface="Arial" pitchFamily="34" charset="0"/>
              </a:rPr>
              <a:t>satisficing</a:t>
            </a:r>
            <a:r>
              <a:rPr lang="en-US" sz="1200" i="1" dirty="0" smtClean="0">
                <a:latin typeface="Arial" pitchFamily="34" charset="0"/>
                <a:cs typeface="Arial" pitchFamily="34" charset="0"/>
              </a:rPr>
              <a:t> of information needs. Phase III:  Focus group interview study. </a:t>
            </a:r>
            <a:r>
              <a:rPr lang="en-US" sz="1200" dirty="0" smtClean="0">
                <a:latin typeface="Arial" pitchFamily="34" charset="0"/>
                <a:cs typeface="Arial" pitchFamily="34" charset="0"/>
              </a:rPr>
              <a:t>Report on National Leadership Grant LG-02-03-0062-03, to Institute of Museum and Library Services, Washington, D.C. Columbus, OH: School of Communication, The Ohio State University. Retrieved from </a:t>
            </a:r>
            <a:r>
              <a:rPr lang="en-US" sz="1200" dirty="0" smtClean="0">
                <a:latin typeface="Arial" pitchFamily="34" charset="0"/>
                <a:cs typeface="Arial" pitchFamily="34" charset="0"/>
                <a:hlinkClick r:id="rId7"/>
              </a:rPr>
              <a:t>http://imlsproject.comm.ohiostate.edu/imls_reports/PHASE_III/PH_III_report_list.html</a:t>
            </a:r>
            <a:endParaRPr lang="en-US" sz="1200" dirty="0" smtClean="0">
              <a:latin typeface="Arial" pitchFamily="34" charset="0"/>
              <a:cs typeface="Arial" pitchFamily="34" charset="0"/>
            </a:endParaRPr>
          </a:p>
          <a:p>
            <a:pPr>
              <a:defRPr/>
            </a:pPr>
            <a:endParaRPr lang="en-US" sz="1200" dirty="0" smtClean="0">
              <a:latin typeface="Arial" pitchFamily="34" charset="0"/>
              <a:cs typeface="Arial" pitchFamily="34" charset="0"/>
            </a:endParaRPr>
          </a:p>
          <a:p>
            <a:r>
              <a:rPr lang="en-US" sz="1200" dirty="0" err="1" smtClean="0"/>
              <a:t>Prabha</a:t>
            </a:r>
            <a:r>
              <a:rPr lang="en-US" sz="1200" dirty="0" smtClean="0"/>
              <a:t>, C., Connaway, L.S. &amp; Dickey, T.J. (2006). </a:t>
            </a:r>
            <a:r>
              <a:rPr lang="en-US" sz="1200" i="1" dirty="0" smtClean="0"/>
              <a:t>Sense-making the information confluence:  The whys and </a:t>
            </a:r>
            <a:r>
              <a:rPr lang="en-US" sz="1200" i="1" dirty="0" err="1" smtClean="0"/>
              <a:t>hows</a:t>
            </a:r>
            <a:r>
              <a:rPr lang="en-US" sz="1200" i="1" dirty="0" smtClean="0"/>
              <a:t> of college and university user </a:t>
            </a:r>
            <a:r>
              <a:rPr lang="en-US" sz="1200" i="1" dirty="0" err="1" smtClean="0"/>
              <a:t>satisficing</a:t>
            </a:r>
            <a:r>
              <a:rPr lang="en-US" sz="1200" i="1" dirty="0" smtClean="0"/>
              <a:t> of information needs.  Phase IV:  Semi-structured interview study.  </a:t>
            </a:r>
            <a:r>
              <a:rPr lang="en-US" sz="1200" dirty="0" smtClean="0"/>
              <a:t>Report on National Leadership Grant LG-02-03-0062-03, to Institute of Museum and Library Services, Washington, D.C. Columbus, OH:  School of Communication, The Ohio State University.  Retrieved from </a:t>
            </a:r>
            <a:br>
              <a:rPr lang="en-US" sz="1200" dirty="0" smtClean="0"/>
            </a:br>
            <a:r>
              <a:rPr lang="en-US" sz="1200" dirty="0" smtClean="0">
                <a:hlinkClick r:id="rId8"/>
              </a:rPr>
              <a:t>http://imlsproject.comm.ohio-state.edu/imls_reports/imls_PH_IV_report_list.html</a:t>
            </a:r>
            <a:endParaRPr lang="en-US" sz="1200" dirty="0" smtClean="0">
              <a:cs typeface="Arial" pitchFamily="34" charset="0"/>
            </a:endParaRPr>
          </a:p>
          <a:p>
            <a:pPr>
              <a:defRPr/>
            </a:pPr>
            <a:endParaRPr lang="en-US" sz="1200" dirty="0" smtClean="0">
              <a:latin typeface="Arial" pitchFamily="34" charset="0"/>
              <a:cs typeface="Arial" pitchFamily="34" charset="0"/>
            </a:endParaRPr>
          </a:p>
          <a:p>
            <a:r>
              <a:rPr lang="en-US" sz="1200" dirty="0" smtClean="0">
                <a:cs typeface="Arial" pitchFamily="34" charset="0"/>
              </a:rPr>
              <a:t>Research Information Network. (2006)</a:t>
            </a:r>
            <a:r>
              <a:rPr lang="en-US" sz="1200" i="1" dirty="0" smtClean="0">
                <a:cs typeface="Arial" pitchFamily="34" charset="0"/>
              </a:rPr>
              <a:t>. Researchers and discovery services: </a:t>
            </a:r>
            <a:r>
              <a:rPr lang="en-US" sz="1200" i="1" dirty="0" err="1" smtClean="0">
                <a:cs typeface="Arial" pitchFamily="34" charset="0"/>
              </a:rPr>
              <a:t>Behaviour</a:t>
            </a:r>
            <a:r>
              <a:rPr lang="en-US" sz="1200" i="1" dirty="0" smtClean="0">
                <a:cs typeface="Arial" pitchFamily="34" charset="0"/>
              </a:rPr>
              <a:t>, perceptions and needs</a:t>
            </a:r>
            <a:r>
              <a:rPr lang="en-US" sz="1200" dirty="0" smtClean="0">
                <a:cs typeface="Arial" pitchFamily="34" charset="0"/>
              </a:rPr>
              <a:t>. London: Research Information Network. Retrieved from </a:t>
            </a:r>
            <a:r>
              <a:rPr lang="en-US" sz="1200" dirty="0" smtClean="0">
                <a:cs typeface="Arial" pitchFamily="34" charset="0"/>
                <a:hlinkClick r:id="rId9"/>
              </a:rPr>
              <a:t>http://www.rin.ac.uk/our-work/using-and-accessinginformation-resources/researchers-and-discovery-services-behaviour-perc</a:t>
            </a:r>
            <a:endParaRPr lang="en-US" sz="1200" dirty="0" smtClean="0">
              <a:cs typeface="Arial" pitchFamily="34" charset="0"/>
            </a:endParaRPr>
          </a:p>
          <a:p>
            <a:pPr>
              <a:defRPr/>
            </a:pPr>
            <a:endParaRPr lang="en-US" sz="1200" dirty="0" smtClean="0">
              <a:latin typeface="Arial" pitchFamily="34" charset="0"/>
              <a:cs typeface="Arial" pitchFamily="34" charset="0"/>
            </a:endParaRPr>
          </a:p>
          <a:p>
            <a:pPr>
              <a:defRPr/>
            </a:pPr>
            <a:r>
              <a:rPr lang="en-US" sz="1200" dirty="0" smtClean="0">
                <a:latin typeface="Arial" pitchFamily="34" charset="0"/>
                <a:cs typeface="Arial" pitchFamily="34" charset="0"/>
              </a:rPr>
              <a:t>Consortium of University Research Libraries, and Research Information Network. 2007. </a:t>
            </a:r>
            <a:r>
              <a:rPr lang="en-US" sz="1200" i="1" dirty="0" smtClean="0">
                <a:latin typeface="Arial" pitchFamily="34" charset="0"/>
                <a:cs typeface="Arial" pitchFamily="34" charset="0"/>
              </a:rPr>
              <a:t>Researchers' use of academic libraries and their services: A report. </a:t>
            </a:r>
            <a:r>
              <a:rPr lang="en-US" sz="1200" dirty="0" smtClean="0">
                <a:latin typeface="Arial" pitchFamily="34" charset="0"/>
                <a:cs typeface="Arial" pitchFamily="34" charset="0"/>
              </a:rPr>
              <a:t>London: Research Information Network and Consortium of University Research Libraries (CURL).</a:t>
            </a:r>
          </a:p>
          <a:p>
            <a:pPr>
              <a:defRPr/>
            </a:pPr>
            <a:endParaRPr lang="en-US" sz="1200" dirty="0" smtClean="0">
              <a:latin typeface="Arial" pitchFamily="34" charset="0"/>
              <a:cs typeface="Arial" pitchFamily="34" charset="0"/>
            </a:endParaRPr>
          </a:p>
          <a:p>
            <a:pPr>
              <a:defRPr/>
            </a:pPr>
            <a:r>
              <a:rPr lang="en-US" sz="1200" dirty="0" smtClean="0">
                <a:cs typeface="Arial" pitchFamily="34" charset="0"/>
              </a:rPr>
              <a:t>Centre for Information </a:t>
            </a:r>
            <a:r>
              <a:rPr lang="en-US" sz="1200" dirty="0" err="1" smtClean="0">
                <a:cs typeface="Arial" pitchFamily="34" charset="0"/>
              </a:rPr>
              <a:t>Behaviour</a:t>
            </a:r>
            <a:r>
              <a:rPr lang="en-US" sz="1200" dirty="0" smtClean="0">
                <a:cs typeface="Arial" pitchFamily="34" charset="0"/>
              </a:rPr>
              <a:t> and the Evaluation of Research. (2008</a:t>
            </a:r>
            <a:r>
              <a:rPr lang="en-US" sz="1200" i="1" dirty="0" smtClean="0">
                <a:cs typeface="Arial" pitchFamily="34" charset="0"/>
              </a:rPr>
              <a:t>). Information </a:t>
            </a:r>
            <a:r>
              <a:rPr lang="en-US" sz="1200" i="1" dirty="0" err="1" smtClean="0">
                <a:cs typeface="Arial" pitchFamily="34" charset="0"/>
              </a:rPr>
              <a:t>behaviour</a:t>
            </a:r>
            <a:r>
              <a:rPr lang="en-US" sz="1200" i="1" dirty="0" smtClean="0">
                <a:cs typeface="Arial" pitchFamily="34" charset="0"/>
              </a:rPr>
              <a:t> of the researcher of the future: A CIBER briefing paper.</a:t>
            </a:r>
            <a:r>
              <a:rPr lang="en-US" sz="1200" dirty="0" smtClean="0">
                <a:cs typeface="Arial" pitchFamily="34" charset="0"/>
              </a:rPr>
              <a:t> London: CIBER. Retrieved from      </a:t>
            </a:r>
            <a:r>
              <a:rPr lang="en-US" sz="1200" dirty="0" smtClean="0">
                <a:cs typeface="Arial" pitchFamily="34" charset="0"/>
                <a:hlinkClick r:id="rId10"/>
              </a:rPr>
              <a:t>http://www.jisc.ac.uk/media/documents/programmemes/reppres/gg_final_keynote_11012008.pdf</a:t>
            </a:r>
            <a:endParaRPr lang="en-US" sz="1200" dirty="0" smtClean="0">
              <a:cs typeface="Arial" pitchFamily="34" charset="0"/>
            </a:endParaRPr>
          </a:p>
          <a:p>
            <a:pPr>
              <a:defRPr/>
            </a:pPr>
            <a:endParaRPr lang="en-US" sz="1200" dirty="0" smtClean="0">
              <a:cs typeface="Arial" pitchFamily="34" charset="0"/>
            </a:endParaRPr>
          </a:p>
          <a:p>
            <a:r>
              <a:rPr lang="en-US" sz="1200" dirty="0" smtClean="0">
                <a:cs typeface="Arial" pitchFamily="34" charset="0"/>
              </a:rPr>
              <a:t>Radford, M. L., &amp; Connaway, L. S. (2008). </a:t>
            </a:r>
            <a:r>
              <a:rPr lang="en-US" sz="1200" i="1" dirty="0" smtClean="0">
                <a:cs typeface="Arial" pitchFamily="34" charset="0"/>
              </a:rPr>
              <a:t>Seeking synchronicity: Evaluating virtual reference services from user, non-user, and librarian perspectives: IMLS final performance report. </a:t>
            </a:r>
            <a:r>
              <a:rPr lang="en-US" sz="1200" dirty="0" smtClean="0">
                <a:cs typeface="Arial" pitchFamily="34" charset="0"/>
              </a:rPr>
              <a:t>Report on Grant LG-06-05-0109-05, to Institute of Museum and Library Services, Washington, D.C. Dublin, OH: OCLC Online Computer Library Center.</a:t>
            </a:r>
          </a:p>
          <a:p>
            <a:pPr>
              <a:defRPr/>
            </a:pPr>
            <a:endParaRPr lang="en-US" sz="1200" i="1" dirty="0" smtClean="0">
              <a:latin typeface="Arial" pitchFamily="34" charset="0"/>
              <a:cs typeface="Arial" pitchFamily="34" charset="0"/>
            </a:endParaRPr>
          </a:p>
          <a:p>
            <a:r>
              <a:rPr lang="en-US" sz="1200" dirty="0" smtClean="0">
                <a:cs typeface="Arial" pitchFamily="34" charset="0"/>
              </a:rPr>
              <a:t>Research Information Network. (2009). </a:t>
            </a:r>
            <a:r>
              <a:rPr lang="en-US" sz="1200" i="1" dirty="0" smtClean="0">
                <a:cs typeface="Arial" pitchFamily="34" charset="0"/>
              </a:rPr>
              <a:t>E-journals: Their use, value and impact</a:t>
            </a:r>
            <a:r>
              <a:rPr lang="en-US" sz="1200" dirty="0" smtClean="0">
                <a:cs typeface="Arial" pitchFamily="34" charset="0"/>
              </a:rPr>
              <a:t>. London: Research Information Network. Retrieved from </a:t>
            </a:r>
            <a:r>
              <a:rPr lang="en-US" sz="1200" dirty="0" smtClean="0">
                <a:cs typeface="Arial" pitchFamily="34" charset="0"/>
                <a:hlinkClick r:id="rId11"/>
              </a:rPr>
              <a:t>http://www.rin.ac.uk/our-work/communicating-and-disseminating-research/ejournals-their-use-value-and-impact</a:t>
            </a:r>
            <a:endParaRPr lang="en-US" sz="1200" dirty="0" smtClean="0">
              <a:cs typeface="Arial" pitchFamily="34" charset="0"/>
            </a:endParaRPr>
          </a:p>
          <a:p>
            <a:pPr>
              <a:defRPr/>
            </a:pPr>
            <a:endParaRPr lang="en-US" sz="1200" dirty="0" smtClean="0">
              <a:latin typeface="Arial" pitchFamily="34" charset="0"/>
              <a:cs typeface="Arial" pitchFamily="34" charset="0"/>
            </a:endParaRPr>
          </a:p>
          <a:p>
            <a:pPr>
              <a:defRPr/>
            </a:pPr>
            <a:r>
              <a:rPr lang="en-US" sz="1200" dirty="0" smtClean="0">
                <a:latin typeface="Arial" pitchFamily="34" charset="0"/>
                <a:cs typeface="Arial" pitchFamily="34" charset="0"/>
              </a:rPr>
              <a:t>JISC and UCL. (2009). </a:t>
            </a:r>
            <a:r>
              <a:rPr lang="en-US" sz="1200" i="1" dirty="0" smtClean="0">
                <a:latin typeface="Arial" pitchFamily="34" charset="0"/>
                <a:cs typeface="Arial" pitchFamily="34" charset="0"/>
              </a:rPr>
              <a:t>JISC national e-books observatory project: Key findings and recommendations: Final report.</a:t>
            </a:r>
          </a:p>
          <a:p>
            <a:pPr>
              <a:defRPr/>
            </a:pPr>
            <a:endParaRPr lang="en-US" sz="1200" i="1" dirty="0" smtClean="0">
              <a:latin typeface="Arial" pitchFamily="34" charset="0"/>
              <a:cs typeface="Arial" pitchFamily="34" charset="0"/>
            </a:endParaRPr>
          </a:p>
          <a:p>
            <a:pPr>
              <a:defRPr/>
            </a:pPr>
            <a:r>
              <a:rPr lang="en-US" sz="1200" dirty="0" smtClean="0">
                <a:cs typeface="Arial" pitchFamily="34" charset="0"/>
              </a:rPr>
              <a:t>Hampton-Reeves, S., </a:t>
            </a:r>
            <a:r>
              <a:rPr lang="en-US" sz="1200" dirty="0" err="1" smtClean="0">
                <a:cs typeface="Arial" pitchFamily="34" charset="0"/>
              </a:rPr>
              <a:t>Mashiter</a:t>
            </a:r>
            <a:r>
              <a:rPr lang="en-US" sz="1200" dirty="0" smtClean="0">
                <a:cs typeface="Arial" pitchFamily="34" charset="0"/>
              </a:rPr>
              <a:t>, C., </a:t>
            </a:r>
            <a:r>
              <a:rPr lang="en-US" sz="1200" dirty="0" err="1" smtClean="0">
                <a:cs typeface="Arial" pitchFamily="34" charset="0"/>
              </a:rPr>
              <a:t>Westaway</a:t>
            </a:r>
            <a:r>
              <a:rPr lang="en-US" sz="1200" dirty="0" smtClean="0">
                <a:cs typeface="Arial" pitchFamily="34" charset="0"/>
              </a:rPr>
              <a:t>, J. , </a:t>
            </a:r>
            <a:r>
              <a:rPr lang="en-US" sz="1200" dirty="0" err="1" smtClean="0">
                <a:cs typeface="Arial" pitchFamily="34" charset="0"/>
              </a:rPr>
              <a:t>Lumsden</a:t>
            </a:r>
            <a:r>
              <a:rPr lang="en-US" sz="1200" dirty="0" smtClean="0">
                <a:cs typeface="Arial" pitchFamily="34" charset="0"/>
              </a:rPr>
              <a:t>, P., Day, H.,  </a:t>
            </a:r>
            <a:r>
              <a:rPr lang="en-US" sz="1200" dirty="0" err="1" smtClean="0">
                <a:cs typeface="Arial" pitchFamily="34" charset="0"/>
              </a:rPr>
              <a:t>Hewerston</a:t>
            </a:r>
            <a:r>
              <a:rPr lang="en-US" sz="1200" dirty="0" smtClean="0">
                <a:cs typeface="Arial" pitchFamily="34" charset="0"/>
              </a:rPr>
              <a:t>, H. &amp; Hart, A. (2009). </a:t>
            </a:r>
            <a:r>
              <a:rPr lang="en-US" sz="1200" i="1" dirty="0" smtClean="0">
                <a:cs typeface="Arial" pitchFamily="34" charset="0"/>
              </a:rPr>
              <a:t>Students’ use of research content in teaching and learning: A report of the Joint Information Systems Council (JISC). </a:t>
            </a:r>
            <a:r>
              <a:rPr lang="en-US" sz="1200" dirty="0" smtClean="0">
                <a:cs typeface="Arial" pitchFamily="34" charset="0"/>
              </a:rPr>
              <a:t>Retrieved from</a:t>
            </a:r>
            <a:r>
              <a:rPr lang="en-US" sz="1200" i="1" dirty="0" smtClean="0">
                <a:cs typeface="Arial" pitchFamily="34" charset="0"/>
              </a:rPr>
              <a:t> </a:t>
            </a:r>
            <a:r>
              <a:rPr lang="en-US" sz="1200" dirty="0" smtClean="0">
                <a:cs typeface="Arial" pitchFamily="34" charset="0"/>
                <a:hlinkClick r:id="rId12"/>
              </a:rPr>
              <a:t>http://www.jisc.ac.uk/media/documents/aboutus/workinggroups/studentsuseresearchcontent.pdf</a:t>
            </a:r>
            <a:endParaRPr lang="en-US" sz="1200" dirty="0" smtClean="0">
              <a:cs typeface="Arial" pitchFamily="34" charset="0"/>
            </a:endParaRPr>
          </a:p>
          <a:p>
            <a:pPr>
              <a:defRPr/>
            </a:pPr>
            <a:endParaRPr lang="en-US" sz="1200" i="1" dirty="0" smtClean="0">
              <a:latin typeface="Arial" pitchFamily="34" charset="0"/>
              <a:cs typeface="Arial" pitchFamily="34" charset="0"/>
            </a:endParaRPr>
          </a:p>
          <a:p>
            <a:pPr>
              <a:defRPr/>
            </a:pPr>
            <a:r>
              <a:rPr lang="en-US" sz="1200" dirty="0" smtClean="0">
                <a:cs typeface="Arial" pitchFamily="34" charset="0"/>
              </a:rPr>
              <a:t>Wong, W., </a:t>
            </a:r>
            <a:r>
              <a:rPr lang="en-US" sz="1200" dirty="0" err="1" smtClean="0">
                <a:cs typeface="Arial" pitchFamily="34" charset="0"/>
              </a:rPr>
              <a:t>Stelmaszewska</a:t>
            </a:r>
            <a:r>
              <a:rPr lang="en-US" sz="1200" dirty="0" smtClean="0">
                <a:cs typeface="Arial" pitchFamily="34" charset="0"/>
              </a:rPr>
              <a:t>, H., </a:t>
            </a:r>
            <a:r>
              <a:rPr lang="en-US" sz="1200" dirty="0" err="1" smtClean="0">
                <a:cs typeface="Arial" pitchFamily="34" charset="0"/>
              </a:rPr>
              <a:t>Bhimani,N</a:t>
            </a:r>
            <a:r>
              <a:rPr lang="en-US" sz="1200" dirty="0" smtClean="0">
                <a:cs typeface="Arial" pitchFamily="34" charset="0"/>
              </a:rPr>
              <a:t>., Barn, S., &amp; Barn, B. (2009). </a:t>
            </a:r>
            <a:r>
              <a:rPr lang="en-US" sz="1200" i="1" dirty="0" smtClean="0">
                <a:cs typeface="Arial" pitchFamily="34" charset="0"/>
              </a:rPr>
              <a:t>User </a:t>
            </a:r>
            <a:r>
              <a:rPr lang="en-US" sz="1200" i="1" dirty="0" err="1" smtClean="0">
                <a:cs typeface="Arial" pitchFamily="34" charset="0"/>
              </a:rPr>
              <a:t>behaviour</a:t>
            </a:r>
            <a:r>
              <a:rPr lang="en-US" sz="1200" i="1" dirty="0" smtClean="0">
                <a:cs typeface="Arial" pitchFamily="34" charset="0"/>
              </a:rPr>
              <a:t> in resource discovery: Final report.  </a:t>
            </a:r>
            <a:r>
              <a:rPr lang="en-US" sz="1200" dirty="0" smtClean="0">
                <a:cs typeface="Arial" pitchFamily="34" charset="0"/>
                <a:hlinkClick r:id="rId13"/>
              </a:rPr>
              <a:t>http://www.jisc.ac.uk/whatwedo/programmes/inf11/userbehaviourbusandecon.aspx</a:t>
            </a:r>
            <a:endParaRPr lang="en-US" sz="1200" dirty="0" smtClean="0">
              <a:cs typeface="Arial" pitchFamily="34" charset="0"/>
            </a:endParaRPr>
          </a:p>
          <a:p>
            <a:pPr>
              <a:defRPr/>
            </a:pPr>
            <a:endParaRPr lang="en-US" i="1" dirty="0" smtClean="0"/>
          </a:p>
          <a:p>
            <a:pPr>
              <a:defRPr/>
            </a:pPr>
            <a:endParaRPr lang="en-US" dirty="0" smtClean="0">
              <a:latin typeface="Arial" charset="0"/>
            </a:endParaRPr>
          </a:p>
        </p:txBody>
      </p:sp>
      <p:sp>
        <p:nvSpPr>
          <p:cNvPr id="75780" name="Slide Number Placeholder 3"/>
          <p:cNvSpPr>
            <a:spLocks noGrp="1"/>
          </p:cNvSpPr>
          <p:nvPr>
            <p:ph type="sldNum" sz="quarter" idx="5"/>
          </p:nvPr>
        </p:nvSpPr>
        <p:spPr>
          <a:noFill/>
        </p:spPr>
        <p:txBody>
          <a:bodyPr/>
          <a:lstStyle/>
          <a:p>
            <a:fld id="{1953E4A2-4B42-467E-A0AB-404110ED0587}" type="slidenum">
              <a:rPr lang="en-US" smtClean="0"/>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created at : http://www.hetemeel.com/einsteinform.php</a:t>
            </a:r>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0"/>
            <a:ext cx="4572000" cy="3429000"/>
          </a:xfrm>
        </p:spPr>
      </p:sp>
      <p:sp>
        <p:nvSpPr>
          <p:cNvPr id="3" name="Notes Placeholder 2"/>
          <p:cNvSpPr>
            <a:spLocks noGrp="1"/>
          </p:cNvSpPr>
          <p:nvPr>
            <p:ph type="body" idx="1"/>
          </p:nvPr>
        </p:nvSpPr>
        <p:spPr>
          <a:xfrm>
            <a:off x="0" y="3440566"/>
            <a:ext cx="6858000" cy="4114800"/>
          </a:xfrm>
        </p:spPr>
        <p:txBody>
          <a:bodyPr>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i="1" dirty="0" smtClean="0"/>
              <a:t>Image: </a:t>
            </a:r>
            <a:r>
              <a:rPr lang="en-US" sz="1100" dirty="0" smtClean="0"/>
              <a:t>Microsoft</a:t>
            </a:r>
            <a:r>
              <a:rPr lang="en-US" sz="1100" baseline="0" dirty="0" smtClean="0"/>
              <a:t> Clip Art</a:t>
            </a:r>
          </a:p>
          <a:p>
            <a:pPr>
              <a:buFontTx/>
              <a:buNone/>
            </a:pPr>
            <a:endParaRPr lang="en-US" sz="1100" dirty="0" smtClean="0">
              <a:latin typeface="Arial" charset="0"/>
            </a:endParaRPr>
          </a:p>
          <a:p>
            <a:pPr>
              <a:buFontTx/>
              <a:buNone/>
            </a:pPr>
            <a:r>
              <a:rPr lang="en-US" sz="1100" dirty="0" smtClean="0">
                <a:latin typeface="Arial" charset="0"/>
              </a:rPr>
              <a:t>Convenience often dictates choices between physical  and virtual library and is based on context and situation.</a:t>
            </a:r>
          </a:p>
          <a:p>
            <a:pPr defTabSz="896203" fontAlgn="base">
              <a:spcBef>
                <a:spcPct val="30000"/>
              </a:spcBef>
              <a:spcAft>
                <a:spcPct val="0"/>
              </a:spcAft>
              <a:defRPr/>
            </a:pPr>
            <a:r>
              <a:rPr lang="en-US" sz="1100" dirty="0" smtClean="0">
                <a:latin typeface="Arial" pitchFamily="34" charset="0"/>
                <a:cs typeface="Arial" pitchFamily="34" charset="0"/>
              </a:rPr>
              <a:t>Connaway, L. S., &amp; Radford, M. L. (2011). </a:t>
            </a:r>
            <a:r>
              <a:rPr lang="en-US" sz="1100" i="1" dirty="0" smtClean="0">
                <a:latin typeface="Arial" pitchFamily="34" charset="0"/>
                <a:cs typeface="Arial" pitchFamily="34" charset="0"/>
              </a:rPr>
              <a:t>Seeking synchronicity: Revelations and recommendations for virtual reference.</a:t>
            </a:r>
            <a:r>
              <a:rPr lang="en-US" sz="1100" dirty="0" smtClean="0">
                <a:latin typeface="Arial" pitchFamily="34" charset="0"/>
                <a:cs typeface="Arial" pitchFamily="34" charset="0"/>
              </a:rPr>
              <a:t> Dublin, OH: OCLC Research. Retrieved from  </a:t>
            </a:r>
            <a:r>
              <a:rPr lang="en-US" sz="1100" u="sng" dirty="0" smtClean="0">
                <a:latin typeface="Arial" pitchFamily="34" charset="0"/>
                <a:cs typeface="Arial" pitchFamily="34" charset="0"/>
                <a:hlinkClick r:id="rId3"/>
              </a:rPr>
              <a:t>http://www.oclc.org/reports/synchronicity/full.pdf</a:t>
            </a:r>
            <a:r>
              <a:rPr lang="en-US" sz="1100" dirty="0" smtClean="0">
                <a:latin typeface="Arial" pitchFamily="34" charset="0"/>
                <a:cs typeface="Arial" pitchFamily="34" charset="0"/>
              </a:rPr>
              <a:t> </a:t>
            </a:r>
          </a:p>
          <a:p>
            <a:endParaRPr lang="en-US" sz="1100" baseline="0" dirty="0" smtClean="0"/>
          </a:p>
          <a:p>
            <a:pPr defTabSz="896203" fontAlgn="base">
              <a:spcBef>
                <a:spcPct val="30000"/>
              </a:spcBef>
              <a:spcAft>
                <a:spcPct val="0"/>
              </a:spcAft>
              <a:defRPr/>
            </a:pPr>
            <a:r>
              <a:rPr lang="en-GB" sz="1100" dirty="0" smtClean="0"/>
              <a:t>“They do often advise that we go to the library and look for books but I would normally go to the internet and go to the library as my last sort of option really. (Laughter) It just takes me – I don’t really know how to use the library, I’ve got to be honest, but I know how to use the internet. Yes, I would normally use the internet or sort of word of mouth if someone else knows how to do it – that kind of thing – first.” (UKU5 0:14:19, Female, Age 19, </a:t>
            </a:r>
            <a:r>
              <a:rPr lang="en-GB" sz="1100" i="1" dirty="0" smtClean="0"/>
              <a:t>Digital Visitors and Residents</a:t>
            </a:r>
            <a:r>
              <a:rPr lang="en-GB" sz="1100" dirty="0" smtClean="0"/>
              <a:t>)</a:t>
            </a:r>
          </a:p>
          <a:p>
            <a:pPr defTabSz="896203" fontAlgn="base">
              <a:spcBef>
                <a:spcPct val="30000"/>
              </a:spcBef>
              <a:spcAft>
                <a:spcPct val="0"/>
              </a:spcAft>
              <a:defRPr/>
            </a:pPr>
            <a:endParaRPr lang="en-US" sz="1100" dirty="0" smtClean="0"/>
          </a:p>
          <a:p>
            <a:pPr defTabSz="896203" fontAlgn="base">
              <a:spcBef>
                <a:spcPct val="30000"/>
              </a:spcBef>
              <a:spcAft>
                <a:spcPct val="0"/>
              </a:spcAft>
              <a:defRPr/>
            </a:pPr>
            <a:r>
              <a:rPr lang="en-US" sz="1100" dirty="0" smtClean="0"/>
              <a:t>“I find Google a lot easier than going to the library website because I don’t know, it’s just like sometimes so many journals come up and when you look at the first ten and they just don’t make any sense I, kind of, give up. Google, I don’t know. It’s just Google it’s – I find it easier just to look through anything.”, (USU7 0:34:11, Female, Age 19, </a:t>
            </a:r>
            <a:r>
              <a:rPr lang="en-US" sz="1100" i="1" dirty="0" smtClean="0"/>
              <a:t>Digital Visitors and Residents</a:t>
            </a:r>
            <a:r>
              <a:rPr lang="en-US" sz="1100" dirty="0" smtClean="0"/>
              <a:t>)</a:t>
            </a:r>
          </a:p>
          <a:p>
            <a:pPr defTabSz="896203" fontAlgn="base">
              <a:spcBef>
                <a:spcPct val="30000"/>
              </a:spcBef>
              <a:spcAft>
                <a:spcPct val="0"/>
              </a:spcAft>
              <a:defRPr/>
            </a:pPr>
            <a:endParaRPr lang="en-US" sz="1100" dirty="0" smtClean="0"/>
          </a:p>
          <a:p>
            <a:r>
              <a:rPr lang="en-US" sz="1100" dirty="0" smtClean="0"/>
              <a:t>“I could easily have found the information she found for me, but the fact that I could just ask her question and have them look up the reference and read through articles instead of me having to look through like a million </a:t>
            </a:r>
            <a:r>
              <a:rPr lang="en-US" sz="1100" dirty="0" err="1" smtClean="0"/>
              <a:t>Googled</a:t>
            </a:r>
            <a:r>
              <a:rPr lang="en-US" sz="1100" dirty="0" smtClean="0"/>
              <a:t> articles…it was definitely a nice convenience and would definitely make it more likely for me to go to them and actually ask a librarian a question or figure it out on my own.” – </a:t>
            </a:r>
            <a:r>
              <a:rPr lang="en-US" sz="1100" i="1" dirty="0" smtClean="0"/>
              <a:t>Seeking Synchronicity, User </a:t>
            </a:r>
            <a:r>
              <a:rPr lang="en-US" sz="1100" dirty="0" smtClean="0"/>
              <a:t>(Focus Group, Rutgers University, July 11, 2006)</a:t>
            </a:r>
          </a:p>
          <a:p>
            <a:pPr>
              <a:buClr>
                <a:srgbClr val="FF7600"/>
              </a:buClr>
            </a:pPr>
            <a:endParaRPr lang="en-US" sz="1100" dirty="0" smtClean="0"/>
          </a:p>
          <a:p>
            <a:pPr>
              <a:buClr>
                <a:srgbClr val="FF7600"/>
              </a:buClr>
              <a:buFont typeface="Arial" pitchFamily="34" charset="0"/>
              <a:buChar char="•"/>
            </a:pPr>
            <a:r>
              <a:rPr lang="en-US" sz="1100" dirty="0" smtClean="0"/>
              <a:t>Although campus Information Commons, with cafes and 24/7 access to the facilities and resources, are still popular with students and faculty, convenient access to resources, whether human, print, or electronic is the most critical factor. After all, “If it is too inconvenient I’m not going after it.”</a:t>
            </a:r>
          </a:p>
          <a:p>
            <a:endParaRPr lang="en-US" sz="1100" dirty="0" smtClean="0"/>
          </a:p>
          <a:p>
            <a:pPr marL="448102" indent="-448102"/>
            <a:r>
              <a:rPr lang="en-US" sz="1100" dirty="0" err="1" smtClean="0"/>
              <a:t>Connaway</a:t>
            </a:r>
            <a:r>
              <a:rPr lang="en-US" sz="1100" dirty="0" smtClean="0"/>
              <a:t>, L. S., Dickey, T. J., &amp; Radford, M. L. (2011). "If it is too inconvenient I'm not going after it": Convenience as a critical factor in information-seeking behaviors. </a:t>
            </a:r>
            <a:r>
              <a:rPr lang="en-US" sz="1100" i="1" dirty="0" smtClean="0"/>
              <a:t>Library &amp; Information Science Research, 33</a:t>
            </a:r>
            <a:r>
              <a:rPr lang="en-US" sz="1100" dirty="0" smtClean="0"/>
              <a:t> (3) 188</a:t>
            </a:r>
            <a:r>
              <a:rPr lang="en-US" sz="1100" i="1" dirty="0" smtClean="0"/>
              <a:t>.</a:t>
            </a:r>
          </a:p>
          <a:p>
            <a:pPr marL="448102" indent="-448102"/>
            <a:endParaRPr lang="en-US" sz="1200" i="1" dirty="0" smtClean="0"/>
          </a:p>
          <a:p>
            <a:pPr marL="448102" indent="-448102"/>
            <a:endParaRPr lang="en-US" sz="1200" dirty="0" smtClean="0">
              <a:latin typeface="Trebuchet MS" pitchFamily="34" charset="0"/>
            </a:endParaRPr>
          </a:p>
          <a:p>
            <a:endParaRPr lang="en-US" dirty="0" smtClean="0"/>
          </a:p>
          <a:p>
            <a:pPr defTabSz="896203" fontAlgn="base">
              <a:spcBef>
                <a:spcPct val="30000"/>
              </a:spcBef>
              <a:spcAft>
                <a:spcPct val="0"/>
              </a:spcAft>
              <a:defRPr/>
            </a:pPr>
            <a:endParaRPr lang="en-US" sz="1400" dirty="0" smtClean="0">
              <a:latin typeface="Arial" pitchFamily="34" charset="0"/>
              <a:cs typeface="Arial" pitchFamily="34" charset="0"/>
            </a:endParaRPr>
          </a:p>
          <a:p>
            <a:r>
              <a:rPr lang="en-US" dirty="0" smtClean="0"/>
              <a:t/>
            </a:r>
            <a:br>
              <a:rPr lang="en-US" dirty="0" smtClean="0"/>
            </a:br>
            <a:endParaRPr lang="en-US" dirty="0" smtClean="0"/>
          </a:p>
          <a:p>
            <a:pPr>
              <a:buFontTx/>
              <a:buChar char="•"/>
            </a:pPr>
            <a:endParaRPr lang="en-US" dirty="0" smtClean="0">
              <a:latin typeface="Arial" charset="0"/>
            </a:endParaRPr>
          </a:p>
          <a:p>
            <a:endParaRPr lang="en-US"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fld id="{69B6AD8F-9848-4D4D-A605-CB2EDD5D8ABC}"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9188" y="0"/>
            <a:ext cx="4572000" cy="3429000"/>
          </a:xfrm>
        </p:spPr>
      </p:sp>
      <p:sp>
        <p:nvSpPr>
          <p:cNvPr id="3" name="Notes Placeholder 2"/>
          <p:cNvSpPr>
            <a:spLocks noGrp="1"/>
          </p:cNvSpPr>
          <p:nvPr>
            <p:ph type="body" idx="1"/>
          </p:nvPr>
        </p:nvSpPr>
        <p:spPr>
          <a:xfrm>
            <a:off x="0" y="3440199"/>
            <a:ext cx="6858000" cy="4338105"/>
          </a:xfrm>
        </p:spPr>
        <p:txBody>
          <a:bodyPr>
            <a:noAutofit/>
          </a:bodyPr>
          <a:lstStyle/>
          <a:p>
            <a:pPr defTabSz="896203" fontAlgn="base">
              <a:spcBef>
                <a:spcPct val="30000"/>
              </a:spcBef>
              <a:spcAft>
                <a:spcPct val="0"/>
              </a:spcAft>
              <a:defRPr/>
            </a:pPr>
            <a:r>
              <a:rPr lang="en-US" sz="1300" dirty="0" smtClean="0">
                <a:latin typeface="Arial" pitchFamily="34" charset="0"/>
              </a:rPr>
              <a:t>“You know, I generally didn’t sit back in my chair and just read the journal, I searched maybe 50 journals at two or three topics I’m looking for and want to read about today, get those topics and read the articles on that” (Focus Group 01, Faculty, </a:t>
            </a:r>
            <a:r>
              <a:rPr lang="en-US" sz="1300" i="1" dirty="0" smtClean="0">
                <a:latin typeface="Arial" pitchFamily="34" charset="0"/>
              </a:rPr>
              <a:t>Sense-making the Information Confluence</a:t>
            </a:r>
            <a:r>
              <a:rPr lang="en-US" sz="1300" dirty="0" smtClean="0">
                <a:latin typeface="Arial" pitchFamily="34" charset="0"/>
              </a:rPr>
              <a:t>) </a:t>
            </a:r>
          </a:p>
          <a:p>
            <a:pPr defTabSz="896203" fontAlgn="base">
              <a:spcBef>
                <a:spcPct val="30000"/>
              </a:spcBef>
              <a:spcAft>
                <a:spcPct val="0"/>
              </a:spcAft>
              <a:defRPr/>
            </a:pPr>
            <a:endParaRPr lang="en-US" sz="1300" dirty="0" smtClean="0">
              <a:latin typeface="Arial" pitchFamily="34" charset="0"/>
            </a:endParaRPr>
          </a:p>
          <a:p>
            <a:pPr marL="0" marR="0" indent="0" algn="l" defTabSz="896203" rtl="0" eaLnBrk="1" fontAlgn="base" latinLnBrk="0" hangingPunct="1">
              <a:lnSpc>
                <a:spcPct val="100000"/>
              </a:lnSpc>
              <a:spcBef>
                <a:spcPct val="30000"/>
              </a:spcBef>
              <a:spcAft>
                <a:spcPct val="0"/>
              </a:spcAft>
              <a:buClrTx/>
              <a:buSzTx/>
              <a:buFontTx/>
              <a:buNone/>
              <a:tabLst/>
              <a:defRPr/>
            </a:pPr>
            <a:r>
              <a:rPr lang="en-US" sz="1300" dirty="0" smtClean="0">
                <a:latin typeface="Arial" charset="0"/>
              </a:rPr>
              <a:t>User behaviors in this electronic environment tend toward quick views of a few pages, and “bouncing” between resources. This seems to contradict the notion of the hard-core researcher but supports the need for more user behavior research addressing situation and context. DIS, p. 34.</a:t>
            </a:r>
          </a:p>
          <a:p>
            <a:pPr marL="0" marR="0" indent="0" algn="l" defTabSz="896203" rtl="0" eaLnBrk="1" fontAlgn="base" latinLnBrk="0" hangingPunct="1">
              <a:lnSpc>
                <a:spcPct val="100000"/>
              </a:lnSpc>
              <a:spcBef>
                <a:spcPct val="30000"/>
              </a:spcBef>
              <a:spcAft>
                <a:spcPct val="0"/>
              </a:spcAft>
              <a:buClrTx/>
              <a:buSzTx/>
              <a:buFontTx/>
              <a:buNone/>
              <a:tabLst/>
              <a:defRPr/>
            </a:pPr>
            <a:endParaRPr lang="en-US" sz="1300" dirty="0" smtClean="0">
              <a:latin typeface="Arial" charset="0"/>
            </a:endParaRPr>
          </a:p>
          <a:p>
            <a:pPr marL="0" marR="0" indent="0" algn="l" defTabSz="896203" rtl="0" eaLnBrk="1" fontAlgn="base" latinLnBrk="0" hangingPunct="1">
              <a:lnSpc>
                <a:spcPct val="100000"/>
              </a:lnSpc>
              <a:spcBef>
                <a:spcPct val="30000"/>
              </a:spcBef>
              <a:spcAft>
                <a:spcPct val="0"/>
              </a:spcAft>
              <a:buClrTx/>
              <a:buSzTx/>
              <a:buFontTx/>
              <a:buNone/>
              <a:tabLst/>
              <a:defRPr/>
            </a:pPr>
            <a:r>
              <a:rPr lang="en-US" sz="1300" kern="1200" dirty="0" err="1" smtClean="0">
                <a:solidFill>
                  <a:schemeClr val="tx1"/>
                </a:solidFill>
                <a:latin typeface="Arial" pitchFamily="34" charset="0"/>
                <a:ea typeface="+mn-ea"/>
                <a:cs typeface="Arial" pitchFamily="34" charset="0"/>
              </a:rPr>
              <a:t>Connaway</a:t>
            </a:r>
            <a:r>
              <a:rPr lang="en-US" sz="1300" kern="1200" dirty="0" smtClean="0">
                <a:solidFill>
                  <a:schemeClr val="tx1"/>
                </a:solidFill>
                <a:latin typeface="Arial" pitchFamily="34" charset="0"/>
                <a:ea typeface="+mn-ea"/>
                <a:cs typeface="Arial" pitchFamily="34" charset="0"/>
              </a:rPr>
              <a:t>, L. S., &amp; Dickey, T. J. (2010). The digital information seeker: Report of findings from selected OCLC, RIN, and JISC user behavior projects. Retrieved from http://www.jisc.ac.uk/media/documents/publications/reports/2010/digitalinformationseekerreport.pdf</a:t>
            </a:r>
          </a:p>
          <a:p>
            <a:endParaRPr lang="en-US" sz="1300" dirty="0" smtClean="0"/>
          </a:p>
          <a:p>
            <a:r>
              <a:rPr lang="en-US" sz="1300" dirty="0" err="1" smtClean="0"/>
              <a:t>Dervin</a:t>
            </a:r>
            <a:r>
              <a:rPr lang="en-US" sz="1300" dirty="0" smtClean="0"/>
              <a:t>, B., </a:t>
            </a:r>
            <a:r>
              <a:rPr lang="en-US" sz="1300" dirty="0" err="1" smtClean="0"/>
              <a:t>Connaway</a:t>
            </a:r>
            <a:r>
              <a:rPr lang="en-US" sz="1300" dirty="0" smtClean="0"/>
              <a:t>, L.S., &amp; </a:t>
            </a:r>
            <a:r>
              <a:rPr lang="en-US" sz="1300" dirty="0" err="1" smtClean="0"/>
              <a:t>Prabha</a:t>
            </a:r>
            <a:r>
              <a:rPr lang="en-US" sz="1300" dirty="0" smtClean="0"/>
              <a:t>, C. (2003-2006). </a:t>
            </a:r>
            <a:r>
              <a:rPr lang="en-US" sz="1300" i="1" dirty="0" smtClean="0"/>
              <a:t>Sense-making the information confluence: The whys and </a:t>
            </a:r>
            <a:r>
              <a:rPr lang="en-US" sz="1300" i="1" dirty="0" err="1" smtClean="0"/>
              <a:t>hows</a:t>
            </a:r>
            <a:r>
              <a:rPr lang="en-US" sz="1300" i="1" dirty="0" smtClean="0"/>
              <a:t> of college and university user </a:t>
            </a:r>
            <a:r>
              <a:rPr lang="en-US" sz="1300" i="1" dirty="0" err="1" smtClean="0"/>
              <a:t>satisficing</a:t>
            </a:r>
            <a:r>
              <a:rPr lang="en-US" sz="1300" i="1" dirty="0" smtClean="0"/>
              <a:t> of information needs. </a:t>
            </a:r>
            <a:r>
              <a:rPr lang="en-US" sz="1300" dirty="0" smtClean="0"/>
              <a:t>Funded by the Institute of Museum and Library Services (IMLS). </a:t>
            </a:r>
            <a:r>
              <a:rPr lang="en-US" sz="1300" dirty="0" smtClean="0">
                <a:hlinkClick r:id="rId3"/>
              </a:rPr>
              <a:t>http://imlsosuoclcproject.jcomm.ohio-state.edu/</a:t>
            </a:r>
            <a:endParaRPr lang="en-US" sz="1300" dirty="0" smtClean="0"/>
          </a:p>
          <a:p>
            <a:endParaRPr lang="en-US" sz="1300" dirty="0" smtClean="0">
              <a:latin typeface="Arial" pitchFamily="34" charset="0"/>
            </a:endParaRPr>
          </a:p>
          <a:p>
            <a:pPr lvl="1">
              <a:buFont typeface="Arial" pitchFamily="34" charset="0"/>
              <a:buChar char="•"/>
            </a:pPr>
            <a:r>
              <a:rPr lang="en-US" sz="1300" dirty="0" smtClean="0"/>
              <a:t>60% of e-journal users view &lt;4 pages </a:t>
            </a:r>
          </a:p>
          <a:p>
            <a:pPr lvl="1">
              <a:buFont typeface="Arial" pitchFamily="34" charset="0"/>
              <a:buChar char="•"/>
            </a:pPr>
            <a:r>
              <a:rPr lang="en-US" sz="1300" dirty="0" smtClean="0"/>
              <a:t>65% of e-journal users do not return to the journal (p.10) </a:t>
            </a:r>
          </a:p>
          <a:p>
            <a:endParaRPr lang="en-US" sz="1300" dirty="0" smtClean="0">
              <a:latin typeface="Arial" pitchFamily="34" charset="0"/>
            </a:endParaRPr>
          </a:p>
          <a:p>
            <a:r>
              <a:rPr lang="en-US" sz="1300" dirty="0" smtClean="0">
                <a:latin typeface="Arial" pitchFamily="34" charset="0"/>
              </a:rPr>
              <a:t>Centre for Information </a:t>
            </a:r>
            <a:r>
              <a:rPr lang="en-US" sz="1300" dirty="0" err="1" smtClean="0">
                <a:latin typeface="Arial" pitchFamily="34" charset="0"/>
              </a:rPr>
              <a:t>Behaviour</a:t>
            </a:r>
            <a:r>
              <a:rPr lang="en-US" sz="1300" dirty="0" smtClean="0">
                <a:latin typeface="Arial" pitchFamily="34" charset="0"/>
              </a:rPr>
              <a:t> and the Evaluation of Research. (2008). </a:t>
            </a:r>
            <a:r>
              <a:rPr lang="en-US" sz="1300" i="1" dirty="0" smtClean="0">
                <a:latin typeface="Arial" pitchFamily="34" charset="0"/>
              </a:rPr>
              <a:t>Information </a:t>
            </a:r>
            <a:r>
              <a:rPr lang="en-US" sz="1300" i="1" dirty="0" err="1" smtClean="0">
                <a:latin typeface="Arial" pitchFamily="34" charset="0"/>
              </a:rPr>
              <a:t>behaviour</a:t>
            </a:r>
            <a:r>
              <a:rPr lang="en-US" sz="1300" i="1" dirty="0" smtClean="0">
                <a:latin typeface="Arial" pitchFamily="34" charset="0"/>
              </a:rPr>
              <a:t> of the researcher of the future: A CIBER briefing paper. </a:t>
            </a:r>
            <a:r>
              <a:rPr lang="en-US" sz="1300" dirty="0" smtClean="0">
                <a:latin typeface="Arial" pitchFamily="34" charset="0"/>
              </a:rPr>
              <a:t>London: CIBER (p. 31).</a:t>
            </a:r>
          </a:p>
          <a:p>
            <a:endParaRPr lang="en-US" sz="1400" dirty="0" smtClean="0">
              <a:latin typeface="Arial" pitchFamily="34" charset="0"/>
            </a:endParaRPr>
          </a:p>
          <a:p>
            <a:endParaRPr lang="en-US" sz="1400" dirty="0" smtClean="0">
              <a:latin typeface="Arial" pitchFamily="34" charset="0"/>
            </a:endParaRPr>
          </a:p>
          <a:p>
            <a:pPr defTabSz="896203" fontAlgn="base">
              <a:spcBef>
                <a:spcPct val="30000"/>
              </a:spcBef>
              <a:spcAft>
                <a:spcPct val="0"/>
              </a:spcAft>
              <a:defRPr/>
            </a:pPr>
            <a:endParaRPr lang="en-US" sz="1400" dirty="0" smtClean="0">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69B6AD8F-9848-4D4D-A605-CB2EDD5D8AB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0"/>
            <a:ext cx="4572000" cy="3429000"/>
          </a:xfrm>
        </p:spPr>
      </p:sp>
      <p:sp>
        <p:nvSpPr>
          <p:cNvPr id="3" name="Notes Placeholder 2"/>
          <p:cNvSpPr>
            <a:spLocks noGrp="1"/>
          </p:cNvSpPr>
          <p:nvPr>
            <p:ph type="body" idx="1"/>
          </p:nvPr>
        </p:nvSpPr>
        <p:spPr>
          <a:xfrm>
            <a:off x="335666" y="3521597"/>
            <a:ext cx="6215606" cy="4499658"/>
          </a:xfrm>
        </p:spPr>
        <p:txBody>
          <a:bodyPr>
            <a:no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kern="1200" dirty="0" smtClean="0">
                <a:solidFill>
                  <a:schemeClr val="tx1"/>
                </a:solidFill>
                <a:latin typeface="Arial" pitchFamily="34" charset="0"/>
                <a:cs typeface="Arial" pitchFamily="34" charset="0"/>
              </a:rPr>
              <a:t>Hampton-Reeves, S., </a:t>
            </a:r>
            <a:r>
              <a:rPr lang="en-US" b="0" kern="1200" dirty="0" err="1" smtClean="0">
                <a:solidFill>
                  <a:schemeClr val="tx1"/>
                </a:solidFill>
                <a:latin typeface="Arial" pitchFamily="34" charset="0"/>
                <a:cs typeface="Arial" pitchFamily="34" charset="0"/>
              </a:rPr>
              <a:t>Mashiter</a:t>
            </a:r>
            <a:r>
              <a:rPr lang="en-US" b="0" kern="1200" dirty="0" smtClean="0">
                <a:solidFill>
                  <a:schemeClr val="tx1"/>
                </a:solidFill>
                <a:latin typeface="Arial" pitchFamily="34" charset="0"/>
                <a:cs typeface="Arial" pitchFamily="34" charset="0"/>
              </a:rPr>
              <a:t>, C., </a:t>
            </a:r>
            <a:r>
              <a:rPr lang="en-US" b="0" kern="1200" dirty="0" err="1" smtClean="0">
                <a:solidFill>
                  <a:schemeClr val="tx1"/>
                </a:solidFill>
                <a:latin typeface="Arial" pitchFamily="34" charset="0"/>
                <a:cs typeface="Arial" pitchFamily="34" charset="0"/>
              </a:rPr>
              <a:t>Westaway</a:t>
            </a:r>
            <a:r>
              <a:rPr lang="en-US" b="0" kern="1200" dirty="0" smtClean="0">
                <a:solidFill>
                  <a:schemeClr val="tx1"/>
                </a:solidFill>
                <a:latin typeface="Arial" pitchFamily="34" charset="0"/>
                <a:cs typeface="Arial" pitchFamily="34" charset="0"/>
              </a:rPr>
              <a:t>, J. , </a:t>
            </a:r>
            <a:r>
              <a:rPr lang="en-US" b="0" kern="1200" dirty="0" err="1" smtClean="0">
                <a:solidFill>
                  <a:schemeClr val="tx1"/>
                </a:solidFill>
                <a:latin typeface="Arial" pitchFamily="34" charset="0"/>
                <a:cs typeface="Arial" pitchFamily="34" charset="0"/>
              </a:rPr>
              <a:t>Lumsden</a:t>
            </a:r>
            <a:r>
              <a:rPr lang="en-US" b="0" kern="1200" dirty="0" smtClean="0">
                <a:solidFill>
                  <a:schemeClr val="tx1"/>
                </a:solidFill>
                <a:latin typeface="Arial" pitchFamily="34" charset="0"/>
                <a:cs typeface="Arial" pitchFamily="34" charset="0"/>
              </a:rPr>
              <a:t>, P., Day, H.,  </a:t>
            </a:r>
            <a:r>
              <a:rPr lang="en-US" b="0" kern="1200" dirty="0" err="1" smtClean="0">
                <a:solidFill>
                  <a:schemeClr val="tx1"/>
                </a:solidFill>
                <a:latin typeface="Arial" pitchFamily="34" charset="0"/>
                <a:cs typeface="Arial" pitchFamily="34" charset="0"/>
              </a:rPr>
              <a:t>Hewerston</a:t>
            </a:r>
            <a:r>
              <a:rPr lang="en-US" b="0" kern="1200" dirty="0" smtClean="0">
                <a:solidFill>
                  <a:schemeClr val="tx1"/>
                </a:solidFill>
                <a:latin typeface="Arial" pitchFamily="34" charset="0"/>
                <a:cs typeface="Arial" pitchFamily="34" charset="0"/>
              </a:rPr>
              <a:t>, H. &amp; Hart, A. (2009). Students’ use of research content in teaching and learning: A report of the Joint Information Systems Council (JISC). http://www.jisc.ac.uk/media/documents/aboutus/workinggroups/studentsuseresearchcontent.pdf</a:t>
            </a:r>
            <a:r>
              <a:rPr lang="en-US" b="0" kern="1200" baseline="0" dirty="0" smtClean="0">
                <a:solidFill>
                  <a:schemeClr val="tx1"/>
                </a:solidFill>
                <a:latin typeface="Arial" pitchFamily="34" charset="0"/>
                <a:cs typeface="Arial" pitchFamily="34" charset="0"/>
              </a:rPr>
              <a:t> (</a:t>
            </a:r>
            <a:r>
              <a:rPr lang="en-US" i="1" dirty="0" smtClean="0">
                <a:latin typeface="Arial" pitchFamily="34" charset="0"/>
                <a:cs typeface="Arial" pitchFamily="34" charset="0"/>
              </a:rPr>
              <a:t>p.3).</a:t>
            </a:r>
            <a:endParaRPr lang="en-US" b="0" i="1" kern="1200" dirty="0" smtClean="0">
              <a:solidFill>
                <a:schemeClr val="tx1"/>
              </a:solidFill>
              <a:latin typeface="Arial" pitchFamily="34"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0" i="0" kern="1200" dirty="0" err="1" smtClean="0">
                <a:solidFill>
                  <a:schemeClr val="tx1"/>
                </a:solidFill>
                <a:latin typeface="Arial" pitchFamily="34" charset="0"/>
                <a:cs typeface="Arial" pitchFamily="34" charset="0"/>
              </a:rPr>
              <a:t>Connaway</a:t>
            </a:r>
            <a:r>
              <a:rPr lang="en-US" b="0" i="0" kern="1200" dirty="0" smtClean="0">
                <a:solidFill>
                  <a:schemeClr val="tx1"/>
                </a:solidFill>
                <a:latin typeface="Arial" pitchFamily="34" charset="0"/>
                <a:cs typeface="Arial" pitchFamily="34" charset="0"/>
              </a:rPr>
              <a:t>, L. S., Dickey, T. J., OCLC Research., &amp; Joint Information Systems Committee. (2010). </a:t>
            </a:r>
            <a:r>
              <a:rPr lang="en-US" b="0" i="1" kern="1200" dirty="0" smtClean="0">
                <a:solidFill>
                  <a:schemeClr val="tx1"/>
                </a:solidFill>
                <a:latin typeface="Arial" pitchFamily="34" charset="0"/>
                <a:cs typeface="Arial" pitchFamily="34" charset="0"/>
              </a:rPr>
              <a:t>The digital information seeker: Report of the findings from selected OCLC, RIN, and JISC user </a:t>
            </a:r>
            <a:r>
              <a:rPr lang="en-US" b="0" i="1" kern="1200" dirty="0" err="1" smtClean="0">
                <a:solidFill>
                  <a:schemeClr val="tx1"/>
                </a:solidFill>
                <a:latin typeface="Arial" pitchFamily="34" charset="0"/>
                <a:cs typeface="Arial" pitchFamily="34" charset="0"/>
              </a:rPr>
              <a:t>behaviour</a:t>
            </a:r>
            <a:r>
              <a:rPr lang="en-US" b="0" i="1" kern="1200" dirty="0" smtClean="0">
                <a:solidFill>
                  <a:schemeClr val="tx1"/>
                </a:solidFill>
                <a:latin typeface="Arial" pitchFamily="34" charset="0"/>
                <a:cs typeface="Arial" pitchFamily="34" charset="0"/>
              </a:rPr>
              <a:t> projects</a:t>
            </a:r>
            <a:r>
              <a:rPr lang="en-US" b="0" i="0" kern="1200" dirty="0" smtClean="0">
                <a:solidFill>
                  <a:schemeClr val="tx1"/>
                </a:solidFill>
                <a:latin typeface="Arial" pitchFamily="34" charset="0"/>
                <a:cs typeface="Arial" pitchFamily="34" charset="0"/>
              </a:rPr>
              <a:t>. Bristol, England: HEFCE </a:t>
            </a:r>
            <a:r>
              <a:rPr lang="en-US" b="0" i="1" kern="1200" dirty="0" smtClean="0">
                <a:solidFill>
                  <a:schemeClr val="tx1"/>
                </a:solidFill>
                <a:latin typeface="Arial" pitchFamily="34" charset="0"/>
                <a:cs typeface="Arial" pitchFamily="34" charset="0"/>
              </a:rPr>
              <a:t>(p.  32, 36).</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0" i="1" kern="1200" dirty="0" smtClean="0">
              <a:solidFill>
                <a:schemeClr val="tx1"/>
              </a:solidFill>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Researchers in the sciences are most satisfied, Arts and Humanities researchers indicated serious problems (p. 75)</a:t>
            </a:r>
          </a:p>
          <a:p>
            <a:pPr>
              <a:buFont typeface="Arial" pitchFamily="34" charset="0"/>
              <a:buChar char="•"/>
            </a:pPr>
            <a:r>
              <a:rPr lang="en-US" dirty="0" smtClean="0">
                <a:latin typeface="Arial" pitchFamily="34" charset="0"/>
                <a:cs typeface="Arial" pitchFamily="34" charset="0"/>
              </a:rPr>
              <a:t>“</a:t>
            </a:r>
            <a:r>
              <a:rPr lang="en-US" dirty="0" err="1" smtClean="0">
                <a:latin typeface="Arial" pitchFamily="34" charset="0"/>
                <a:cs typeface="Arial" pitchFamily="34" charset="0"/>
              </a:rPr>
              <a:t>Satisficing</a:t>
            </a:r>
            <a:r>
              <a:rPr lang="en-US" dirty="0" smtClean="0">
                <a:latin typeface="Arial" pitchFamily="34" charset="0"/>
                <a:cs typeface="Arial" pitchFamily="34" charset="0"/>
              </a:rPr>
              <a:t>” (p. 31)</a:t>
            </a:r>
          </a:p>
          <a:p>
            <a:pPr>
              <a:buFont typeface="Arial" pitchFamily="34" charset="0"/>
              <a:buChar char="•"/>
            </a:pPr>
            <a:r>
              <a:rPr lang="en-US" dirty="0" smtClean="0">
                <a:latin typeface="Arial" pitchFamily="34" charset="0"/>
                <a:cs typeface="Arial" pitchFamily="34" charset="0"/>
              </a:rPr>
              <a:t>Awareness of open access is low </a:t>
            </a:r>
            <a:r>
              <a:rPr lang="en-US" i="0" baseline="0" dirty="0" smtClean="0">
                <a:latin typeface="Arial" pitchFamily="34" charset="0"/>
                <a:cs typeface="Arial" pitchFamily="34" charset="0"/>
              </a:rPr>
              <a:t>(p. 64). </a:t>
            </a:r>
            <a:endParaRPr lang="en-US" dirty="0" smtClean="0">
              <a:latin typeface="Arial" pitchFamily="34" charset="0"/>
              <a:cs typeface="Arial" pitchFamily="34" charset="0"/>
            </a:endParaRPr>
          </a:p>
          <a:p>
            <a:endParaRPr lang="en-US" i="0" baseline="0" dirty="0" smtClean="0">
              <a:latin typeface="Arial" pitchFamily="34" charset="0"/>
              <a:cs typeface="Arial" pitchFamily="34" charset="0"/>
            </a:endParaRPr>
          </a:p>
          <a:p>
            <a:r>
              <a:rPr lang="en-US" i="0" baseline="0" dirty="0" smtClean="0">
                <a:latin typeface="Arial" pitchFamily="34" charset="0"/>
                <a:cs typeface="Arial" pitchFamily="34" charset="0"/>
              </a:rPr>
              <a:t>Consortium of University Research Libraries, and Research Information Network. (2007). Researchers’ use of academic libraries and their services: A report. London: Research Information Network and Consortium of University Research Libraries (CURL) (p. 31, p.64). </a:t>
            </a:r>
          </a:p>
          <a:p>
            <a:endParaRPr lang="en-US" i="0" baseline="0" dirty="0" smtClean="0">
              <a:latin typeface="Arial" pitchFamily="34"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pitchFamily="34" charset="0"/>
                <a:cs typeface="Arial" pitchFamily="34" charset="0"/>
              </a:rPr>
              <a:t>Research Information Network. (2006). </a:t>
            </a:r>
            <a:r>
              <a:rPr lang="en-US" i="0" dirty="0" smtClean="0">
                <a:latin typeface="Arial" pitchFamily="34" charset="0"/>
                <a:cs typeface="Arial" pitchFamily="34" charset="0"/>
              </a:rPr>
              <a:t>Researchers and discovery services: </a:t>
            </a:r>
            <a:r>
              <a:rPr lang="en-US" i="0" dirty="0" err="1" smtClean="0">
                <a:latin typeface="Arial" pitchFamily="34" charset="0"/>
                <a:cs typeface="Arial" pitchFamily="34" charset="0"/>
              </a:rPr>
              <a:t>Behaviour</a:t>
            </a:r>
            <a:r>
              <a:rPr lang="en-US" i="0" dirty="0" smtClean="0">
                <a:latin typeface="Arial" pitchFamily="34" charset="0"/>
                <a:cs typeface="Arial" pitchFamily="34" charset="0"/>
              </a:rPr>
              <a:t>, perceptions and needs.</a:t>
            </a:r>
            <a:r>
              <a:rPr lang="en-US" i="1" dirty="0" smtClean="0">
                <a:latin typeface="Arial" pitchFamily="34" charset="0"/>
                <a:cs typeface="Arial" pitchFamily="34" charset="0"/>
              </a:rPr>
              <a:t> </a:t>
            </a:r>
            <a:r>
              <a:rPr lang="en-US" i="0" dirty="0" smtClean="0">
                <a:latin typeface="Arial" pitchFamily="34" charset="0"/>
                <a:cs typeface="Arial" pitchFamily="34" charset="0"/>
              </a:rPr>
              <a:t>London: Research Information Network</a:t>
            </a:r>
            <a:r>
              <a:rPr lang="en-US" i="0" baseline="0" dirty="0" smtClean="0">
                <a:latin typeface="Arial" pitchFamily="34" charset="0"/>
                <a:cs typeface="Arial" pitchFamily="34" charset="0"/>
              </a:rPr>
              <a:t> (p. 75).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0" i="1" kern="1200" dirty="0" smtClean="0">
              <a:solidFill>
                <a:schemeClr val="tx1"/>
              </a:solidFill>
              <a:latin typeface="Arial"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4" name="Title 1"/>
          <p:cNvSpPr>
            <a:spLocks noGrp="1"/>
          </p:cNvSpPr>
          <p:nvPr>
            <p:ph type="ctrTitle"/>
          </p:nvPr>
        </p:nvSpPr>
        <p:spPr>
          <a:xfrm>
            <a:off x="685800" y="1523999"/>
            <a:ext cx="7772400" cy="2732725"/>
          </a:xfrm>
        </p:spPr>
        <p:txBody>
          <a:bodyPr wrap="square" tIns="0" bIns="0" anchor="t">
            <a:normAutofit/>
          </a:bodyPr>
          <a:lstStyle>
            <a:lvl1pPr algn="l">
              <a:defRPr sz="6000">
                <a:solidFill>
                  <a:schemeClr val="bg1"/>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990216"/>
            <a:ext cx="7772400" cy="533784"/>
          </a:xfrm>
        </p:spPr>
        <p:txBody>
          <a:bodyPr anchor="t">
            <a:norm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Text Placeholder 15"/>
          <p:cNvSpPr>
            <a:spLocks noGrp="1"/>
          </p:cNvSpPr>
          <p:nvPr>
            <p:ph type="body" sz="quarter" idx="14" hasCustomPrompt="1"/>
          </p:nvPr>
        </p:nvSpPr>
        <p:spPr>
          <a:xfrm>
            <a:off x="685800" y="245651"/>
            <a:ext cx="8153400" cy="491741"/>
          </a:xfrm>
        </p:spPr>
        <p:txBody>
          <a:bodyPr>
            <a:normAutofit/>
          </a:bodyPr>
          <a:lstStyle>
            <a:lvl1pPr marL="0" indent="0" algn="r">
              <a:spcBef>
                <a:spcPts val="1200"/>
              </a:spcBef>
              <a:buNone/>
              <a:defRPr sz="1400" baseline="0">
                <a:solidFill>
                  <a:srgbClr val="FFFFFF"/>
                </a:solidFill>
              </a:defRPr>
            </a:lvl1pPr>
          </a:lstStyle>
          <a:p>
            <a:r>
              <a:rPr lang="en-US" dirty="0" smtClean="0">
                <a:solidFill>
                  <a:schemeClr val="tx1">
                    <a:lumMod val="65000"/>
                    <a:lumOff val="35000"/>
                  </a:schemeClr>
                </a:solidFill>
                <a:latin typeface="Arial"/>
                <a:cs typeface="Arial"/>
              </a:rPr>
              <a:t>Venue or location, date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Twitter </a:t>
            </a:r>
            <a:r>
              <a:rPr lang="en-US" dirty="0" err="1" smtClean="0">
                <a:solidFill>
                  <a:schemeClr val="tx1">
                    <a:lumMod val="65000"/>
                    <a:lumOff val="35000"/>
                  </a:schemeClr>
                </a:solidFill>
                <a:latin typeface="Arial"/>
                <a:cs typeface="Arial"/>
              </a:rPr>
              <a:t>hashtag</a:t>
            </a:r>
            <a:endParaRPr lang="en-US" dirty="0" smtClean="0">
              <a:solidFill>
                <a:schemeClr val="tx1">
                  <a:lumMod val="65000"/>
                  <a:lumOff val="35000"/>
                </a:schemeClr>
              </a:solidFill>
              <a:latin typeface="Arial"/>
              <a:cs typeface="Arial"/>
            </a:endParaRPr>
          </a:p>
          <a:p>
            <a:pPr lvl="0"/>
            <a:endParaRPr lang="en-US" dirty="0"/>
          </a:p>
        </p:txBody>
      </p:sp>
      <p:sp>
        <p:nvSpPr>
          <p:cNvPr id="17" name="Text Placeholder 15"/>
          <p:cNvSpPr>
            <a:spLocks noGrp="1"/>
          </p:cNvSpPr>
          <p:nvPr>
            <p:ph type="body" sz="quarter" idx="13" hasCustomPrompt="1"/>
          </p:nvPr>
        </p:nvSpPr>
        <p:spPr>
          <a:xfrm>
            <a:off x="685800" y="4256725"/>
            <a:ext cx="3693697" cy="457200"/>
          </a:xfrm>
        </p:spPr>
        <p:txBody>
          <a:bodyPr>
            <a:normAutofit/>
          </a:bodyPr>
          <a:lstStyle>
            <a:lvl1pPr marL="0" indent="0">
              <a:spcBef>
                <a:spcPts val="1200"/>
              </a:spcBef>
              <a:buNone/>
              <a:defRPr sz="2000">
                <a:solidFill>
                  <a:schemeClr val="bg1"/>
                </a:solidFill>
              </a:defRPr>
            </a:lvl1pPr>
          </a:lstStyle>
          <a:p>
            <a:r>
              <a:rPr lang="en-US" dirty="0" smtClean="0">
                <a:solidFill>
                  <a:schemeClr val="tx1">
                    <a:lumMod val="65000"/>
                    <a:lumOff val="35000"/>
                  </a:schemeClr>
                </a:solidFill>
                <a:latin typeface="Arial"/>
                <a:cs typeface="Arial"/>
              </a:rPr>
              <a:t>Presenter name</a:t>
            </a:r>
            <a:endParaRPr lang="en-US" dirty="0"/>
          </a:p>
        </p:txBody>
      </p:sp>
      <p:sp>
        <p:nvSpPr>
          <p:cNvPr id="18" name="Text Placeholder 15"/>
          <p:cNvSpPr>
            <a:spLocks noGrp="1"/>
          </p:cNvSpPr>
          <p:nvPr>
            <p:ph type="body" sz="quarter" idx="15" hasCustomPrompt="1"/>
          </p:nvPr>
        </p:nvSpPr>
        <p:spPr>
          <a:xfrm>
            <a:off x="685800" y="4713925"/>
            <a:ext cx="3693697" cy="1305875"/>
          </a:xfrm>
        </p:spPr>
        <p:txBody>
          <a:bodyPr>
            <a:normAutofit/>
          </a:bodyPr>
          <a:lstStyle>
            <a:lvl1pPr marL="0" indent="0">
              <a:spcBef>
                <a:spcPts val="1200"/>
              </a:spcBef>
              <a:buNone/>
              <a:defRPr sz="1400">
                <a:solidFill>
                  <a:schemeClr val="bg1"/>
                </a:solidFill>
              </a:defRPr>
            </a:lvl1pPr>
          </a:lstStyle>
          <a:p>
            <a:r>
              <a:rPr lang="en-US" dirty="0" smtClean="0">
                <a:solidFill>
                  <a:schemeClr val="tx1">
                    <a:lumMod val="65000"/>
                    <a:lumOff val="35000"/>
                  </a:schemeClr>
                </a:solidFill>
                <a:latin typeface="Arial"/>
                <a:cs typeface="Arial"/>
              </a:rPr>
              <a:t>Title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Organization</a:t>
            </a:r>
          </a:p>
          <a:p>
            <a:r>
              <a:rPr lang="en-US" dirty="0" smtClean="0">
                <a:solidFill>
                  <a:schemeClr val="tx1">
                    <a:lumMod val="65000"/>
                    <a:lumOff val="35000"/>
                  </a:schemeClr>
                </a:solidFill>
                <a:latin typeface="Arial"/>
                <a:cs typeface="Arial"/>
              </a:rPr>
              <a:t>Presenter’s Twitter</a:t>
            </a:r>
            <a:r>
              <a:rPr lang="en-US" baseline="0" dirty="0" smtClean="0">
                <a:solidFill>
                  <a:schemeClr val="tx1">
                    <a:lumMod val="65000"/>
                    <a:lumOff val="35000"/>
                  </a:schemeClr>
                </a:solidFill>
                <a:latin typeface="Arial"/>
                <a:cs typeface="Arial"/>
              </a:rPr>
              <a:t> ID or other info</a:t>
            </a:r>
          </a:p>
        </p:txBody>
      </p:sp>
      <p:pic>
        <p:nvPicPr>
          <p:cNvPr id="19" name="Picture 18" descr="oclclogo-rings-transparent.png"/>
          <p:cNvPicPr>
            <a:picLocks noChangeAspect="1"/>
          </p:cNvPicPr>
          <p:nvPr userDrawn="1"/>
        </p:nvPicPr>
        <p:blipFill>
          <a:blip r:embed="rId2">
            <a:alphaModFix amt="30000"/>
          </a:blip>
          <a:srcRect b="8763"/>
          <a:stretch>
            <a:fillRect/>
          </a:stretch>
        </p:blipFill>
        <p:spPr>
          <a:xfrm>
            <a:off x="5325434" y="2853375"/>
            <a:ext cx="3513766" cy="339502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Head and Open Layout">
    <p:spTree>
      <p:nvGrpSpPr>
        <p:cNvPr id="1" name=""/>
        <p:cNvGrpSpPr/>
        <p:nvPr/>
      </p:nvGrpSpPr>
      <p:grpSpPr>
        <a:xfrm>
          <a:off x="0" y="0"/>
          <a:ext cx="0" cy="0"/>
          <a:chOff x="0" y="0"/>
          <a:chExt cx="0" cy="0"/>
        </a:xfrm>
      </p:grpSpPr>
      <p:grpSp>
        <p:nvGrpSpPr>
          <p:cNvPr id="12"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ll Head and Big Tex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anchor="ctr">
            <a:noAutofit/>
          </a:bodyPr>
          <a:lstStyle>
            <a:lvl1pPr marL="0" indent="0" algn="ctr">
              <a:lnSpc>
                <a:spcPct val="100000"/>
              </a:lnSpc>
              <a:spcBef>
                <a:spcPts val="1200"/>
              </a:spcBef>
              <a:buNone/>
              <a:defRPr sz="66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ll Head and Big Tex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66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Text-Blu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solidFill>
                  <a:srgbClr val="FFFFFF"/>
                </a:soli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ll Head and Char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5"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ig Head and Conten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ig Head and Open Layou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Text-Whit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bg1"/>
                </a:solidFill>
              </a:defRPr>
            </a:lvl1pPr>
            <a:lvl2pPr>
              <a:defRPr sz="2000">
                <a:solidFill>
                  <a:schemeClr val="bg1"/>
                </a:solidFill>
              </a:defRPr>
            </a:lvl2pPr>
            <a:lvl3pPr marL="914400" indent="-228600">
              <a:defRPr sz="1800">
                <a:solidFill>
                  <a:schemeClr val="bg1"/>
                </a:solidFill>
              </a:defRPr>
            </a:lvl3pPr>
            <a:lvl4pPr>
              <a:defRPr sz="16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50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50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1" name="Group 11"/>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6">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Large 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1" name="Group 11"/>
          <p:cNvGrpSpPr/>
          <p:nvPr userDrawn="1"/>
        </p:nvGrpSpPr>
        <p:grpSpPr>
          <a:xfrm>
            <a:off x="0" y="0"/>
            <a:ext cx="9144000" cy="855144"/>
            <a:chOff x="0" y="0"/>
            <a:chExt cx="9144000" cy="855144"/>
          </a:xfrm>
        </p:grpSpPr>
        <p:sp>
          <p:nvSpPr>
            <p:cNvPr id="12" name="Rounded Rectangle 11"/>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4" name="Isosceles Triangle 13"/>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3">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4">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Head,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3" name="Rounded Rectangle 12"/>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3"/>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rgbClr val="CDE5F6"/>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Head and Two Content">
    <p:spTree>
      <p:nvGrpSpPr>
        <p:cNvPr id="1" name=""/>
        <p:cNvGrpSpPr/>
        <p:nvPr/>
      </p:nvGrpSpPr>
      <p:grpSpPr>
        <a:xfrm>
          <a:off x="0" y="0"/>
          <a:ext cx="0" cy="0"/>
          <a:chOff x="0" y="0"/>
          <a:chExt cx="0" cy="0"/>
        </a:xfrm>
      </p:grpSpPr>
      <p:grpSp>
        <p:nvGrpSpPr>
          <p:cNvPr id="2" name="Group 7"/>
          <p:cNvGrpSpPr/>
          <p:nvPr userDrawn="1"/>
        </p:nvGrpSpPr>
        <p:grpSpPr>
          <a:xfrm>
            <a:off x="0" y="0"/>
            <a:ext cx="9144000" cy="1759220"/>
            <a:chOff x="228600" y="228600"/>
            <a:chExt cx="9144000" cy="1759220"/>
          </a:xfrm>
          <a:solidFill>
            <a:srgbClr val="195A88"/>
          </a:solidFill>
        </p:grpSpPr>
        <p:sp>
          <p:nvSpPr>
            <p:cNvPr id="6" name="Rounded Rectangle 5"/>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Isosceles Triangle 6"/>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sz="half" idx="1"/>
          </p:nvPr>
        </p:nvSpPr>
        <p:spPr>
          <a:xfrm>
            <a:off x="714375" y="2000250"/>
            <a:ext cx="3714751"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14875" y="2000250"/>
            <a:ext cx="3714750"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457200" y="381000"/>
            <a:ext cx="8229600" cy="914400"/>
          </a:xfrm>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Head, Person Photo and Inf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a:p>
        </p:txBody>
      </p:sp>
      <p:grpSp>
        <p:nvGrpSpPr>
          <p:cNvPr id="3"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
        <p:nvSpPr>
          <p:cNvPr id="11" name="Picture Placeholder 6"/>
          <p:cNvSpPr>
            <a:spLocks noGrp="1"/>
          </p:cNvSpPr>
          <p:nvPr>
            <p:ph type="pic" sz="quarter" idx="13"/>
          </p:nvPr>
        </p:nvSpPr>
        <p:spPr>
          <a:xfrm>
            <a:off x="914400" y="21336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a:p>
        </p:txBody>
      </p:sp>
      <p:sp>
        <p:nvSpPr>
          <p:cNvPr id="13" name="Text Placeholder 12"/>
          <p:cNvSpPr>
            <a:spLocks noGrp="1"/>
          </p:cNvSpPr>
          <p:nvPr>
            <p:ph type="body" sz="quarter" idx="14" hasCustomPrompt="1"/>
          </p:nvPr>
        </p:nvSpPr>
        <p:spPr>
          <a:xfrm>
            <a:off x="3429000" y="2133600"/>
            <a:ext cx="5181600" cy="838200"/>
          </a:xfrm>
        </p:spPr>
        <p:txBody>
          <a:bodyPr>
            <a:normAutofit/>
          </a:bodyPr>
          <a:lstStyle>
            <a:lvl1pPr>
              <a:buNone/>
              <a:defRPr sz="4000"/>
            </a:lvl1pPr>
          </a:lstStyle>
          <a:p>
            <a:pPr lvl="0"/>
            <a:r>
              <a:rPr lang="en-US" dirty="0" smtClean="0"/>
              <a:t>Name</a:t>
            </a:r>
            <a:endParaRPr lang="en-US" dirty="0"/>
          </a:p>
        </p:txBody>
      </p:sp>
      <p:sp>
        <p:nvSpPr>
          <p:cNvPr id="14" name="Text Placeholder 12"/>
          <p:cNvSpPr>
            <a:spLocks noGrp="1"/>
          </p:cNvSpPr>
          <p:nvPr>
            <p:ph type="body" sz="quarter" idx="15" hasCustomPrompt="1"/>
          </p:nvPr>
        </p:nvSpPr>
        <p:spPr>
          <a:xfrm>
            <a:off x="3429000" y="2971800"/>
            <a:ext cx="5181600" cy="838200"/>
          </a:xfrm>
        </p:spPr>
        <p:txBody>
          <a:bodyPr>
            <a:normAutofit/>
          </a:bodyPr>
          <a:lstStyle>
            <a:lvl1pPr>
              <a:buNone/>
              <a:defRPr sz="2400"/>
            </a:lvl1pPr>
          </a:lstStyle>
          <a:p>
            <a:pPr lvl="0"/>
            <a:r>
              <a:rPr lang="en-US" dirty="0" smtClean="0"/>
              <a:t>Position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mall Head, Text and Conten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tx1"/>
                </a:solidFill>
              </a:defRPr>
            </a:lvl1pPr>
            <a:lvl2pPr>
              <a:defRPr sz="2000">
                <a:solidFill>
                  <a:schemeClr val="tx1"/>
                </a:solidFill>
              </a:defRPr>
            </a:lvl2pPr>
            <a:lvl3pPr marL="914400" indent="-228600">
              <a:defRPr sz="1800">
                <a:solidFill>
                  <a:schemeClr val="tx1"/>
                </a:solidFill>
              </a:defRPr>
            </a:lvl3pPr>
            <a:lvl4pPr>
              <a:defRPr sz="1600">
                <a:solidFill>
                  <a:schemeClr val="tx1"/>
                </a:solidFill>
              </a:defRPr>
            </a:lvl4pPr>
            <a:lvl5pPr>
              <a:defRPr sz="14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Head and Three People">
    <p:spTree>
      <p:nvGrpSpPr>
        <p:cNvPr id="1" name=""/>
        <p:cNvGrpSpPr/>
        <p:nvPr/>
      </p:nvGrpSpPr>
      <p:grpSpPr>
        <a:xfrm>
          <a:off x="0" y="0"/>
          <a:ext cx="0" cy="0"/>
          <a:chOff x="0" y="0"/>
          <a:chExt cx="0" cy="0"/>
        </a:xfrm>
      </p:grpSpPr>
      <p:grpSp>
        <p:nvGrpSpPr>
          <p:cNvPr id="2" name="Group 14"/>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17"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9" name="Text Placeholder 18"/>
          <p:cNvSpPr>
            <a:spLocks noGrp="1"/>
          </p:cNvSpPr>
          <p:nvPr>
            <p:ph type="body" sz="quarter" idx="16"/>
          </p:nvPr>
        </p:nvSpPr>
        <p:spPr>
          <a:xfrm>
            <a:off x="914400" y="4876800"/>
            <a:ext cx="7315200" cy="1219200"/>
          </a:xfrm>
        </p:spPr>
        <p:txBody>
          <a:bodyPr anchor="t"/>
          <a:lstStyle>
            <a:lvl1pPr marL="0" indent="0" algn="ctr">
              <a:buNone/>
              <a:defRPr/>
            </a:lvl1pPr>
          </a:lstStyle>
          <a:p>
            <a:pPr lvl="0"/>
            <a:r>
              <a:rPr lang="en-US" dirty="0" smtClean="0"/>
              <a:t>Click to edit Master text styles</a:t>
            </a:r>
            <a:endParaRPr lang="en-US" dirty="0"/>
          </a:p>
        </p:txBody>
      </p:sp>
      <p:sp>
        <p:nvSpPr>
          <p:cNvPr id="13" name="Picture Placeholder 6"/>
          <p:cNvSpPr>
            <a:spLocks noGrp="1"/>
          </p:cNvSpPr>
          <p:nvPr>
            <p:ph type="pic" sz="quarter" idx="10"/>
          </p:nvPr>
        </p:nvSpPr>
        <p:spPr>
          <a:xfrm>
            <a:off x="9144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a:p>
        </p:txBody>
      </p:sp>
      <p:sp>
        <p:nvSpPr>
          <p:cNvPr id="18" name="Picture Placeholder 6"/>
          <p:cNvSpPr>
            <a:spLocks noGrp="1"/>
          </p:cNvSpPr>
          <p:nvPr>
            <p:ph type="pic" sz="quarter" idx="11"/>
          </p:nvPr>
        </p:nvSpPr>
        <p:spPr>
          <a:xfrm>
            <a:off x="34671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a:p>
        </p:txBody>
      </p:sp>
      <p:sp>
        <p:nvSpPr>
          <p:cNvPr id="20" name="Picture Placeholder 6"/>
          <p:cNvSpPr>
            <a:spLocks noGrp="1"/>
          </p:cNvSpPr>
          <p:nvPr>
            <p:ph type="pic" sz="quarter" idx="12"/>
          </p:nvPr>
        </p:nvSpPr>
        <p:spPr>
          <a:xfrm>
            <a:off x="60198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a:p>
        </p:txBody>
      </p:sp>
      <p:sp>
        <p:nvSpPr>
          <p:cNvPr id="21" name="Text Placeholder 13"/>
          <p:cNvSpPr>
            <a:spLocks noGrp="1"/>
          </p:cNvSpPr>
          <p:nvPr>
            <p:ph type="body" sz="quarter" idx="13" hasCustomPrompt="1"/>
          </p:nvPr>
        </p:nvSpPr>
        <p:spPr>
          <a:xfrm>
            <a:off x="914400" y="4076660"/>
            <a:ext cx="2209800" cy="266740"/>
          </a:xfrm>
        </p:spPr>
        <p:txBody>
          <a:bodyPr vert="horz" wrap="square" lIns="0" tIns="0" rIns="0" bIns="0" rtlCol="0" anchor="t">
            <a:spAutoFit/>
          </a:bodyPr>
          <a:lstStyle>
            <a:lvl1pPr marL="0" indent="0" algn="ctr">
              <a:spcBef>
                <a:spcPts val="2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4" name="Text Placeholder 13"/>
          <p:cNvSpPr>
            <a:spLocks noGrp="1"/>
          </p:cNvSpPr>
          <p:nvPr>
            <p:ph type="body" sz="quarter" idx="14" hasCustomPrompt="1"/>
          </p:nvPr>
        </p:nvSpPr>
        <p:spPr>
          <a:xfrm>
            <a:off x="3475028"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5" name="Text Placeholder 13"/>
          <p:cNvSpPr>
            <a:spLocks noGrp="1"/>
          </p:cNvSpPr>
          <p:nvPr>
            <p:ph type="body" sz="quarter" idx="15" hasCustomPrompt="1"/>
          </p:nvPr>
        </p:nvSpPr>
        <p:spPr>
          <a:xfrm>
            <a:off x="6026522"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Head and Char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d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OCLC_H_CMYK.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0"/>
              <a:stretch>
                <a:fillRect/>
              </a:stretch>
            </p:blipFill>
          </mc:Choice>
          <mc:Fallback>
            <p:blipFill>
              <a:blip r:embed="rId41"/>
              <a:stretch>
                <a:fillRect/>
              </a:stretch>
            </p:blipFill>
          </mc:Fallback>
        </mc:AlternateContent>
        <p:spPr>
          <a:xfrm>
            <a:off x="239866" y="6400800"/>
            <a:ext cx="903134" cy="294325"/>
          </a:xfrm>
          <a:prstGeom prst="rect">
            <a:avLst/>
          </a:prstGeom>
        </p:spPr>
      </p:pic>
      <p:sp>
        <p:nvSpPr>
          <p:cNvPr id="2" name="Title Placeholder 1"/>
          <p:cNvSpPr>
            <a:spLocks noGrp="1"/>
          </p:cNvSpPr>
          <p:nvPr>
            <p:ph type="title"/>
          </p:nvPr>
        </p:nvSpPr>
        <p:spPr>
          <a:xfrm>
            <a:off x="457200" y="381000"/>
            <a:ext cx="8229600" cy="914400"/>
          </a:xfrm>
          <a:prstGeom prst="rect">
            <a:avLst/>
          </a:prstGeom>
        </p:spPr>
        <p:txBody>
          <a:bodyPr vert="horz" wrap="square"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654404" y="6400800"/>
            <a:ext cx="1269211"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793BC21B-894E-AB42-B567-820E81E1B58F}" type="datetimeFigureOut">
              <a:rPr lang="en-US" smtClean="0"/>
              <a:pPr/>
              <a:t>8/3/2014</a:t>
            </a:fld>
            <a:endParaRPr lang="en-US" dirty="0"/>
          </a:p>
        </p:txBody>
      </p:sp>
      <p:sp>
        <p:nvSpPr>
          <p:cNvPr id="5" name="Footer Placeholder 4"/>
          <p:cNvSpPr>
            <a:spLocks noGrp="1"/>
          </p:cNvSpPr>
          <p:nvPr>
            <p:ph type="ftr" sz="quarter" idx="3"/>
          </p:nvPr>
        </p:nvSpPr>
        <p:spPr>
          <a:xfrm>
            <a:off x="4038600" y="6400800"/>
            <a:ext cx="2466093" cy="294325"/>
          </a:xfrm>
          <a:prstGeom prst="rect">
            <a:avLst/>
          </a:prstGeom>
        </p:spPr>
        <p:txBody>
          <a:bodyPr vert="horz" lIns="91440" tIns="45720" rIns="91440" bIns="45720" rtlCol="0" anchor="ctr"/>
          <a:lstStyle>
            <a:lvl1pPr algn="l">
              <a:defRPr sz="1200" b="0">
                <a:solidFill>
                  <a:schemeClr val="tx1">
                    <a:tint val="75000"/>
                  </a:schemeClr>
                </a:solidFill>
                <a:latin typeface="Myriad Web Pro"/>
                <a:cs typeface="Myriad Web Pro"/>
              </a:defRPr>
            </a:lvl1pPr>
          </a:lstStyle>
          <a:p>
            <a:endParaRPr lang="en-US" dirty="0"/>
          </a:p>
        </p:txBody>
      </p:sp>
      <p:sp>
        <p:nvSpPr>
          <p:cNvPr id="6" name="Slide Number Placeholder 5"/>
          <p:cNvSpPr>
            <a:spLocks noGrp="1"/>
          </p:cNvSpPr>
          <p:nvPr>
            <p:ph type="sldNum" sz="quarter" idx="4"/>
          </p:nvPr>
        </p:nvSpPr>
        <p:spPr>
          <a:xfrm>
            <a:off x="8115381" y="6400800"/>
            <a:ext cx="571418"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818857F2-102E-5148-ADF3-C396FE20EBDD}" type="slidenum">
              <a:rPr lang="en-US" smtClean="0"/>
              <a:pPr/>
              <a:t>‹#›</a:t>
            </a:fld>
            <a:endParaRPr lang="en-US" dirty="0"/>
          </a:p>
        </p:txBody>
      </p:sp>
      <p:sp>
        <p:nvSpPr>
          <p:cNvPr id="9" name="TextBox 8"/>
          <p:cNvSpPr txBox="1"/>
          <p:nvPr/>
        </p:nvSpPr>
        <p:spPr>
          <a:xfrm>
            <a:off x="1166715" y="6431783"/>
            <a:ext cx="2570903" cy="276999"/>
          </a:xfrm>
          <a:prstGeom prst="rect">
            <a:avLst/>
          </a:prstGeom>
          <a:noFill/>
        </p:spPr>
        <p:txBody>
          <a:bodyPr wrap="square" rtlCol="0" anchor="ctr">
            <a:spAutoFit/>
          </a:bodyPr>
          <a:lstStyle/>
          <a:p>
            <a:r>
              <a:rPr lang="en-US" sz="1200" b="0" i="0" dirty="0" smtClean="0">
                <a:solidFill>
                  <a:schemeClr val="tx1">
                    <a:lumMod val="65000"/>
                    <a:lumOff val="35000"/>
                  </a:schemeClr>
                </a:solidFill>
                <a:latin typeface="Tahoma"/>
                <a:cs typeface="Tahoma"/>
              </a:rPr>
              <a:t>The world’s libraries.</a:t>
            </a:r>
            <a:r>
              <a:rPr lang="en-US" sz="1200" b="0" i="0" baseline="0" dirty="0" smtClean="0">
                <a:solidFill>
                  <a:schemeClr val="tx1">
                    <a:lumMod val="65000"/>
                    <a:lumOff val="35000"/>
                  </a:schemeClr>
                </a:solidFill>
                <a:latin typeface="Tahoma"/>
                <a:cs typeface="Tahoma"/>
              </a:rPr>
              <a:t> Connected.</a:t>
            </a:r>
            <a:endParaRPr lang="en-US" sz="1200" b="0" i="0" dirty="0">
              <a:solidFill>
                <a:schemeClr val="tx1">
                  <a:lumMod val="65000"/>
                  <a:lumOff val="35000"/>
                </a:schemeClr>
              </a:solidFill>
              <a:latin typeface="Tahoma"/>
              <a:cs typeface="Tahoma"/>
            </a:endParaRPr>
          </a:p>
        </p:txBody>
      </p:sp>
      <p:cxnSp>
        <p:nvCxnSpPr>
          <p:cNvPr id="11" name="Straight Connector 10"/>
          <p:cNvCxnSpPr/>
          <p:nvPr userDrawn="1"/>
        </p:nvCxnSpPr>
        <p:spPr>
          <a:xfrm>
            <a:off x="0" y="6248400"/>
            <a:ext cx="9144000" cy="1588"/>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92" r:id="rId1"/>
    <p:sldLayoutId id="2147483690" r:id="rId2"/>
    <p:sldLayoutId id="2147483687" r:id="rId3"/>
    <p:sldLayoutId id="2147483701" r:id="rId4"/>
    <p:sldLayoutId id="2147483713" r:id="rId5"/>
    <p:sldLayoutId id="2147483731" r:id="rId6"/>
    <p:sldLayoutId id="2147483715" r:id="rId7"/>
    <p:sldLayoutId id="2147483730" r:id="rId8"/>
    <p:sldLayoutId id="2147483707" r:id="rId9"/>
    <p:sldLayoutId id="2147483683" r:id="rId10"/>
    <p:sldLayoutId id="2147483682" r:id="rId11"/>
    <p:sldLayoutId id="2147483709" r:id="rId12"/>
    <p:sldLayoutId id="2147483711" r:id="rId13"/>
    <p:sldLayoutId id="2147483712" r:id="rId14"/>
    <p:sldLayoutId id="2147483703" r:id="rId15"/>
    <p:sldLayoutId id="2147483663" r:id="rId16"/>
    <p:sldLayoutId id="2147483668" r:id="rId17"/>
    <p:sldLayoutId id="2147483710" r:id="rId18"/>
    <p:sldLayoutId id="2147483716" r:id="rId19"/>
    <p:sldLayoutId id="2147483704" r:id="rId20"/>
    <p:sldLayoutId id="2147483705" r:id="rId21"/>
    <p:sldLayoutId id="2147483706" r:id="rId22"/>
    <p:sldLayoutId id="2147483702" r:id="rId23"/>
    <p:sldLayoutId id="2147483724" r:id="rId24"/>
    <p:sldLayoutId id="2147483717" r:id="rId25"/>
    <p:sldLayoutId id="2147483725" r:id="rId26"/>
    <p:sldLayoutId id="2147483721" r:id="rId27"/>
    <p:sldLayoutId id="2147483719" r:id="rId28"/>
    <p:sldLayoutId id="2147483691" r:id="rId29"/>
    <p:sldLayoutId id="2147483723" r:id="rId30"/>
    <p:sldLayoutId id="2147483718" r:id="rId31"/>
    <p:sldLayoutId id="2147483726" r:id="rId32"/>
    <p:sldLayoutId id="2147483722" r:id="rId33"/>
    <p:sldLayoutId id="2147483720" r:id="rId34"/>
    <p:sldLayoutId id="2147483727" r:id="rId35"/>
    <p:sldLayoutId id="2147483728" r:id="rId36"/>
    <p:sldLayoutId id="2147483729" r:id="rId37"/>
  </p:sldLayoutIdLst>
  <p:transition>
    <p:fade/>
  </p:transition>
  <p:timing>
    <p:tnLst>
      <p:par>
        <p:cTn id="1" dur="indefinite" restart="never" nodeType="tmRoot"/>
      </p:par>
    </p:tnLst>
  </p:timing>
  <p:txStyles>
    <p:titleStyle>
      <a:lvl1pPr algn="l" defTabSz="457200" rtl="0" eaLnBrk="1" latinLnBrk="0" hangingPunct="1">
        <a:spcBef>
          <a:spcPct val="0"/>
        </a:spcBef>
        <a:buNone/>
        <a:defRPr sz="4400" b="0" i="0" kern="1200">
          <a:solidFill>
            <a:schemeClr val="accent1"/>
          </a:solidFill>
          <a:latin typeface="+mj-lt"/>
          <a:ea typeface="+mj-ea"/>
          <a:cs typeface="Georgia"/>
        </a:defRPr>
      </a:lvl1pPr>
    </p:titleStyle>
    <p:bodyStyle>
      <a:lvl1pPr marL="233363" indent="-233363" algn="l" defTabSz="457200" rtl="0" eaLnBrk="1" latinLnBrk="0" hangingPunct="1">
        <a:lnSpc>
          <a:spcPct val="110000"/>
        </a:lnSpc>
        <a:spcBef>
          <a:spcPts val="900"/>
        </a:spcBef>
        <a:buClrTx/>
        <a:buFont typeface="Arial"/>
        <a:buChar char="•"/>
        <a:defRPr sz="2400" b="0" i="0" kern="1200">
          <a:solidFill>
            <a:schemeClr val="tx1"/>
          </a:solidFill>
          <a:latin typeface="Arial"/>
          <a:ea typeface="+mn-ea"/>
          <a:cs typeface="Arial"/>
        </a:defRPr>
      </a:lvl1pPr>
      <a:lvl2pPr marL="690563" indent="-233363" algn="l" defTabSz="457200" rtl="0" eaLnBrk="1" latinLnBrk="0" hangingPunct="1">
        <a:lnSpc>
          <a:spcPct val="110000"/>
        </a:lnSpc>
        <a:spcBef>
          <a:spcPts val="900"/>
        </a:spcBef>
        <a:buClrTx/>
        <a:buFont typeface="Arial"/>
        <a:buChar char="•"/>
        <a:defRPr sz="2000" b="0" i="0" kern="1200">
          <a:solidFill>
            <a:schemeClr val="tx1"/>
          </a:solidFill>
          <a:latin typeface="Arial"/>
          <a:ea typeface="+mn-ea"/>
          <a:cs typeface="Arial"/>
        </a:defRPr>
      </a:lvl2pPr>
      <a:lvl3pPr marL="11430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hyperlink" Target="http://www.oclc.org/us/en/reports/onlinecatalogs/default.htm"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hyperlink" Target="http://www.jisc.ac.uk/media/documents/publications/reports/2010/digitalinformationseekerreport.pdf" TargetMode="External"/><Relationship Id="rId4" Type="http://schemas.openxmlformats.org/officeDocument/2006/relationships/hyperlink" Target="http://repository.jisc.ac.uk/418/2/VirtualScholar_themesFromProjects_revised.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oclc.org/reports/synchronicity/full.pdf"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http://www.oclc.org/us/en/reports/perceptionscollege.htm" TargetMode="External"/><Relationship Id="rId5" Type="http://schemas.openxmlformats.org/officeDocument/2006/relationships/hyperlink" Target="http://www.oclc.org/us/en/reports/2005perceptions.htm" TargetMode="External"/><Relationship Id="rId4" Type="http://schemas.openxmlformats.org/officeDocument/2006/relationships/hyperlink" Target="http://www.firstmonday.org/htbin/cgiwrap/bin/ojs/index.php/fm/article/view/2291/2070"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chronicle.com/blogs/wiredcampus/on-facebook-librarian-brings-two-students-from-the-early-1900s-to-life/34845"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http://www.jisc.ac.uk/media/documents/aboutus/workinggroups/studentsuseresearchcontent.pdf"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www.jisc.ac.uk/media/documents/publications/programme/2010/ubirdfinalreport.pdf" TargetMode="External"/><Relationship Id="rId3" Type="http://schemas.openxmlformats.org/officeDocument/2006/relationships/hyperlink" Target="http://www.rin.ac.uk/our-work/using-and-accessing-information-resources/researchers-and-discovery-services-behaviour-perc" TargetMode="External"/><Relationship Id="rId7" Type="http://schemas.openxmlformats.org/officeDocument/2006/relationships/hyperlink" Target="http://firstmonday.org/htbin/cgiwrap/bin/ojs/index.php/fm/article/viewArticle/3171/3049"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hyperlink" Target="http://www.oclc.org/research/activities/vandr/" TargetMode="External"/><Relationship Id="rId5" Type="http://schemas.openxmlformats.org/officeDocument/2006/relationships/hyperlink" Target="http://www.thenation.com/article/168125/amazon-effect" TargetMode="External"/><Relationship Id="rId4" Type="http://schemas.openxmlformats.org/officeDocument/2006/relationships/hyperlink" Target="http://www.rin.ac.uk/our-work/communicating-and-disseminating-research/e-journals-their-use-value-and-impact"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A User’s World</a:t>
            </a:r>
            <a:endParaRPr lang="en-US" dirty="0"/>
          </a:p>
        </p:txBody>
      </p:sp>
      <p:sp>
        <p:nvSpPr>
          <p:cNvPr id="3" name="Subtitle 2"/>
          <p:cNvSpPr>
            <a:spLocks noGrp="1"/>
          </p:cNvSpPr>
          <p:nvPr>
            <p:ph type="subTitle" idx="1"/>
          </p:nvPr>
        </p:nvSpPr>
        <p:spPr/>
        <p:txBody>
          <a:bodyPr>
            <a:normAutofit/>
          </a:bodyPr>
          <a:lstStyle/>
          <a:p>
            <a:r>
              <a:rPr lang="en-US" dirty="0" smtClean="0"/>
              <a:t>Findings from</a:t>
            </a:r>
            <a:r>
              <a:rPr lang="en-US" i="1" dirty="0" smtClean="0"/>
              <a:t> </a:t>
            </a:r>
            <a:r>
              <a:rPr lang="en-US" dirty="0" smtClean="0"/>
              <a:t>User Behavior Studies</a:t>
            </a:r>
            <a:endParaRPr lang="en-US" dirty="0"/>
          </a:p>
        </p:txBody>
      </p:sp>
      <p:sp>
        <p:nvSpPr>
          <p:cNvPr id="8" name="Text Placeholder 7"/>
          <p:cNvSpPr>
            <a:spLocks noGrp="1"/>
          </p:cNvSpPr>
          <p:nvPr>
            <p:ph type="body" sz="quarter" idx="14"/>
          </p:nvPr>
        </p:nvSpPr>
        <p:spPr/>
        <p:txBody>
          <a:bodyPr>
            <a:normAutofit fontScale="92500" lnSpcReduction="10000"/>
          </a:bodyPr>
          <a:lstStyle/>
          <a:p>
            <a:r>
              <a:rPr lang="en-US" dirty="0" smtClean="0"/>
              <a:t>Seattle, 28 January 2013</a:t>
            </a:r>
            <a:br>
              <a:rPr lang="en-US" dirty="0" smtClean="0"/>
            </a:br>
            <a:endParaRPr lang="en-US" dirty="0" smtClean="0"/>
          </a:p>
          <a:p>
            <a:endParaRPr lang="en-US" dirty="0"/>
          </a:p>
        </p:txBody>
      </p:sp>
      <p:sp>
        <p:nvSpPr>
          <p:cNvPr id="6" name="Text Placeholder 5"/>
          <p:cNvSpPr>
            <a:spLocks noGrp="1"/>
          </p:cNvSpPr>
          <p:nvPr>
            <p:ph type="body" sz="quarter" idx="13"/>
          </p:nvPr>
        </p:nvSpPr>
        <p:spPr/>
        <p:txBody>
          <a:bodyPr>
            <a:normAutofit fontScale="92500"/>
          </a:bodyPr>
          <a:lstStyle/>
          <a:p>
            <a:r>
              <a:rPr lang="en-US" dirty="0" smtClean="0"/>
              <a:t>Lynn </a:t>
            </a:r>
            <a:r>
              <a:rPr lang="en-US" dirty="0" err="1" smtClean="0"/>
              <a:t>Silipigni</a:t>
            </a:r>
            <a:r>
              <a:rPr lang="en-US" dirty="0" smtClean="0"/>
              <a:t> </a:t>
            </a:r>
            <a:r>
              <a:rPr lang="en-US" dirty="0" err="1" smtClean="0"/>
              <a:t>Connaway</a:t>
            </a:r>
            <a:r>
              <a:rPr lang="en-US" dirty="0" smtClean="0"/>
              <a:t>, Ph. D.</a:t>
            </a:r>
            <a:endParaRPr lang="en-US" dirty="0"/>
          </a:p>
        </p:txBody>
      </p:sp>
      <p:sp>
        <p:nvSpPr>
          <p:cNvPr id="18" name="Text Placeholder 17"/>
          <p:cNvSpPr>
            <a:spLocks noGrp="1"/>
          </p:cNvSpPr>
          <p:nvPr>
            <p:ph type="body" sz="quarter" idx="15"/>
          </p:nvPr>
        </p:nvSpPr>
        <p:spPr/>
        <p:txBody>
          <a:bodyPr/>
          <a:lstStyle/>
          <a:p>
            <a:r>
              <a:rPr lang="en-US" dirty="0" smtClean="0"/>
              <a:t>Senior Research Scientist</a:t>
            </a:r>
            <a:br>
              <a:rPr lang="en-US" dirty="0" smtClean="0"/>
            </a:br>
            <a:r>
              <a:rPr lang="en-US" dirty="0" smtClean="0"/>
              <a:t>OCLC</a:t>
            </a:r>
          </a:p>
          <a:p>
            <a:r>
              <a:rPr lang="en-US" dirty="0" smtClean="0"/>
              <a:t>connawal@oclc.org</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14375" y="1782540"/>
            <a:ext cx="3714751" cy="4143375"/>
          </a:xfrm>
        </p:spPr>
        <p:txBody>
          <a:bodyPr/>
          <a:lstStyle/>
          <a:p>
            <a:pPr>
              <a:buFont typeface="Arial" pitchFamily="34" charset="0"/>
              <a:buChar char="•"/>
            </a:pPr>
            <a:r>
              <a:rPr lang="en-US" dirty="0" smtClean="0"/>
              <a:t>Students</a:t>
            </a:r>
          </a:p>
          <a:p>
            <a:pPr lvl="1">
              <a:buFont typeface="Arial" pitchFamily="34" charset="0"/>
              <a:buChar char="•"/>
            </a:pPr>
            <a:r>
              <a:rPr lang="en-US" dirty="0" smtClean="0"/>
              <a:t>Confident with information discovery tools</a:t>
            </a:r>
          </a:p>
          <a:p>
            <a:pPr lvl="1">
              <a:buFont typeface="Arial" pitchFamily="34" charset="0"/>
              <a:buChar char="•"/>
            </a:pPr>
            <a:r>
              <a:rPr lang="en-US" dirty="0" smtClean="0"/>
              <a:t>Determine credibility by:</a:t>
            </a:r>
          </a:p>
          <a:p>
            <a:pPr lvl="2">
              <a:buFont typeface="Arial" pitchFamily="34" charset="0"/>
              <a:buChar char="•"/>
            </a:pPr>
            <a:r>
              <a:rPr lang="en-US" dirty="0" smtClean="0"/>
              <a:t>Common sense (83%)</a:t>
            </a:r>
          </a:p>
          <a:p>
            <a:pPr lvl="2">
              <a:buFont typeface="Arial" pitchFamily="34" charset="0"/>
              <a:buChar char="•"/>
            </a:pPr>
            <a:r>
              <a:rPr lang="en-US" dirty="0" smtClean="0"/>
              <a:t>Cross-checking (71%)</a:t>
            </a:r>
          </a:p>
          <a:p>
            <a:pPr lvl="2">
              <a:buFont typeface="Arial" pitchFamily="34" charset="0"/>
              <a:buChar char="•"/>
            </a:pPr>
            <a:r>
              <a:rPr lang="en-US" dirty="0" smtClean="0"/>
              <a:t>Reputation of company/organization (69%)</a:t>
            </a:r>
          </a:p>
          <a:p>
            <a:pPr lvl="2">
              <a:buFont typeface="Arial" pitchFamily="34" charset="0"/>
              <a:buChar char="•"/>
            </a:pPr>
            <a:r>
              <a:rPr lang="en-US" dirty="0" smtClean="0"/>
              <a:t>Credible recommendations (68%)</a:t>
            </a:r>
          </a:p>
          <a:p>
            <a:endParaRPr lang="en-US" dirty="0"/>
          </a:p>
        </p:txBody>
      </p:sp>
      <p:sp>
        <p:nvSpPr>
          <p:cNvPr id="3" name="Content Placeholder 2"/>
          <p:cNvSpPr>
            <a:spLocks noGrp="1"/>
          </p:cNvSpPr>
          <p:nvPr>
            <p:ph sz="half" idx="2"/>
          </p:nvPr>
        </p:nvSpPr>
        <p:spPr>
          <a:xfrm>
            <a:off x="4714875" y="1781634"/>
            <a:ext cx="3714750" cy="4143375"/>
          </a:xfrm>
        </p:spPr>
        <p:txBody>
          <a:bodyPr/>
          <a:lstStyle/>
          <a:p>
            <a:pPr>
              <a:buFont typeface="Arial" pitchFamily="34" charset="0"/>
              <a:buChar char="•"/>
            </a:pPr>
            <a:r>
              <a:rPr lang="en-US" dirty="0" smtClean="0"/>
              <a:t>Researchers</a:t>
            </a:r>
          </a:p>
          <a:p>
            <a:pPr lvl="1">
              <a:buFont typeface="Arial" pitchFamily="34" charset="0"/>
              <a:buChar char="•"/>
            </a:pPr>
            <a:r>
              <a:rPr lang="en-US" dirty="0" smtClean="0"/>
              <a:t>Self-taught in discovery services</a:t>
            </a:r>
          </a:p>
          <a:p>
            <a:pPr lvl="2">
              <a:buFont typeface="Arial" pitchFamily="34" charset="0"/>
              <a:buChar char="•"/>
            </a:pPr>
            <a:r>
              <a:rPr lang="en-US" dirty="0" smtClean="0"/>
              <a:t>No formal training (62%)</a:t>
            </a:r>
          </a:p>
          <a:p>
            <a:pPr lvl="1">
              <a:buFont typeface="Arial" pitchFamily="34" charset="0"/>
              <a:buChar char="•"/>
            </a:pPr>
            <a:r>
              <a:rPr lang="en-US" dirty="0" smtClean="0"/>
              <a:t>Doctoral students learn from dissertation professor</a:t>
            </a:r>
          </a:p>
          <a:p>
            <a:endParaRPr lang="en-US" dirty="0"/>
          </a:p>
        </p:txBody>
      </p:sp>
      <p:sp>
        <p:nvSpPr>
          <p:cNvPr id="4" name="Title 3"/>
          <p:cNvSpPr>
            <a:spLocks noGrp="1"/>
          </p:cNvSpPr>
          <p:nvPr>
            <p:ph type="title"/>
          </p:nvPr>
        </p:nvSpPr>
        <p:spPr/>
        <p:txBody>
          <a:bodyPr>
            <a:normAutofit/>
          </a:bodyPr>
          <a:lstStyle/>
          <a:p>
            <a:r>
              <a:rPr lang="en-US" dirty="0" smtClean="0"/>
              <a:t>Information Literacy Skills</a:t>
            </a:r>
            <a:endParaRPr lang="en-US" dirty="0"/>
          </a:p>
        </p:txBody>
      </p:sp>
      <p:sp>
        <p:nvSpPr>
          <p:cNvPr id="5" name="TextBox 4"/>
          <p:cNvSpPr txBox="1"/>
          <p:nvPr/>
        </p:nvSpPr>
        <p:spPr>
          <a:xfrm>
            <a:off x="3861254" y="5904335"/>
            <a:ext cx="2228850" cy="246221"/>
          </a:xfrm>
          <a:prstGeom prst="rect">
            <a:avLst/>
          </a:prstGeom>
          <a:noFill/>
        </p:spPr>
        <p:txBody>
          <a:bodyPr wrap="square" rtlCol="0">
            <a:spAutoFit/>
          </a:bodyPr>
          <a:lstStyle/>
          <a:p>
            <a:r>
              <a:rPr lang="en-US" sz="1000" b="1" dirty="0" smtClean="0">
                <a:latin typeface="+mj-lt"/>
              </a:rPr>
              <a:t>(De Rosa, 2006)</a:t>
            </a:r>
            <a:endParaRPr lang="en-US" sz="1000" b="1" dirty="0">
              <a:latin typeface="+mj-lt"/>
            </a:endParaRPr>
          </a:p>
        </p:txBody>
      </p:sp>
      <p:sp>
        <p:nvSpPr>
          <p:cNvPr id="7" name="TextBox 6"/>
          <p:cNvSpPr txBox="1"/>
          <p:nvPr/>
        </p:nvSpPr>
        <p:spPr>
          <a:xfrm>
            <a:off x="3133725" y="6067431"/>
            <a:ext cx="2714625" cy="246221"/>
          </a:xfrm>
          <a:prstGeom prst="rect">
            <a:avLst/>
          </a:prstGeom>
          <a:noFill/>
        </p:spPr>
        <p:txBody>
          <a:bodyPr wrap="square" rtlCol="0">
            <a:spAutoFit/>
          </a:bodyPr>
          <a:lstStyle/>
          <a:p>
            <a:pPr algn="ctr"/>
            <a:r>
              <a:rPr lang="en-US" sz="1000" b="1" dirty="0" smtClean="0">
                <a:latin typeface="+mj-lt"/>
              </a:rPr>
              <a:t>(Research Information Network, 2006)</a:t>
            </a:r>
            <a:endParaRPr lang="en-US" sz="1000" b="1" dirty="0">
              <a:latin typeface="+mj-lt"/>
            </a:endParaRP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Students</a:t>
            </a:r>
          </a:p>
          <a:p>
            <a:pPr lvl="1">
              <a:buFont typeface="Arial" pitchFamily="34" charset="0"/>
              <a:buChar char="•"/>
            </a:pPr>
            <a:r>
              <a:rPr lang="en-US" dirty="0" smtClean="0"/>
              <a:t>Need desktop access to full text</a:t>
            </a:r>
          </a:p>
          <a:p>
            <a:pPr lvl="1">
              <a:buFont typeface="Arial" pitchFamily="34" charset="0"/>
              <a:buChar char="•"/>
            </a:pPr>
            <a:r>
              <a:rPr lang="en-US" dirty="0" smtClean="0"/>
              <a:t>Library </a:t>
            </a:r>
          </a:p>
          <a:p>
            <a:pPr lvl="2">
              <a:buFont typeface="Arial" pitchFamily="34" charset="0"/>
              <a:buChar char="•"/>
            </a:pPr>
            <a:r>
              <a:rPr lang="en-US" dirty="0" smtClean="0"/>
              <a:t>Website hard to navigate</a:t>
            </a:r>
          </a:p>
          <a:p>
            <a:pPr lvl="2">
              <a:buFont typeface="Arial" pitchFamily="34" charset="0"/>
              <a:buChar char="•"/>
            </a:pPr>
            <a:r>
              <a:rPr lang="en-US" dirty="0" smtClean="0"/>
              <a:t>Inconvenient</a:t>
            </a:r>
          </a:p>
          <a:p>
            <a:pPr lvl="2">
              <a:buFont typeface="Arial" pitchFamily="34" charset="0"/>
              <a:buChar char="•"/>
            </a:pPr>
            <a:r>
              <a:rPr lang="en-US" dirty="0" smtClean="0"/>
              <a:t>Associate with books</a:t>
            </a:r>
          </a:p>
          <a:p>
            <a:pPr lvl="1"/>
            <a:endParaRPr lang="en-US" dirty="0"/>
          </a:p>
        </p:txBody>
      </p:sp>
      <p:sp>
        <p:nvSpPr>
          <p:cNvPr id="3" name="Content Placeholder 2"/>
          <p:cNvSpPr>
            <a:spLocks noGrp="1"/>
          </p:cNvSpPr>
          <p:nvPr>
            <p:ph sz="half" idx="2"/>
          </p:nvPr>
        </p:nvSpPr>
        <p:spPr/>
        <p:txBody>
          <a:bodyPr>
            <a:normAutofit lnSpcReduction="10000"/>
          </a:bodyPr>
          <a:lstStyle/>
          <a:p>
            <a:r>
              <a:rPr lang="en-US" dirty="0" smtClean="0"/>
              <a:t>Researchers</a:t>
            </a:r>
          </a:p>
          <a:p>
            <a:pPr lvl="1">
              <a:buFont typeface="Arial" pitchFamily="34" charset="0"/>
              <a:buChar char="•"/>
            </a:pPr>
            <a:r>
              <a:rPr lang="en-US" dirty="0" smtClean="0"/>
              <a:t>Accessing online journal articles &amp; back files</a:t>
            </a:r>
          </a:p>
          <a:p>
            <a:pPr lvl="1">
              <a:buFont typeface="Arial" pitchFamily="34" charset="0"/>
              <a:buChar char="•"/>
            </a:pPr>
            <a:r>
              <a:rPr lang="en-US" dirty="0" smtClean="0"/>
              <a:t>Need desktop access</a:t>
            </a:r>
          </a:p>
          <a:p>
            <a:pPr lvl="1">
              <a:buFont typeface="Arial" pitchFamily="34" charset="0"/>
              <a:buChar char="•"/>
            </a:pPr>
            <a:r>
              <a:rPr lang="en-US" dirty="0" smtClean="0"/>
              <a:t>Discovery of non-English content</a:t>
            </a:r>
          </a:p>
          <a:p>
            <a:pPr lvl="1">
              <a:buFont typeface="Arial" pitchFamily="34" charset="0"/>
              <a:buChar char="•"/>
            </a:pPr>
            <a:r>
              <a:rPr lang="en-US" dirty="0" smtClean="0"/>
              <a:t>Unavailable content</a:t>
            </a:r>
          </a:p>
          <a:p>
            <a:pPr lvl="1">
              <a:buFont typeface="Arial" pitchFamily="34" charset="0"/>
              <a:buChar char="•"/>
            </a:pPr>
            <a:r>
              <a:rPr lang="en-US" dirty="0" smtClean="0"/>
              <a:t>Irrelevant information in result list</a:t>
            </a:r>
          </a:p>
          <a:p>
            <a:pPr lvl="1">
              <a:buFont typeface="Arial" pitchFamily="34" charset="0"/>
              <a:buChar char="•"/>
            </a:pPr>
            <a:r>
              <a:rPr lang="en-US" dirty="0" smtClean="0"/>
              <a:t>Lack of specialist search engines</a:t>
            </a:r>
          </a:p>
          <a:p>
            <a:pPr lvl="1"/>
            <a:endParaRPr lang="en-US" dirty="0"/>
          </a:p>
        </p:txBody>
      </p:sp>
      <p:sp>
        <p:nvSpPr>
          <p:cNvPr id="4" name="Title 3"/>
          <p:cNvSpPr>
            <a:spLocks noGrp="1"/>
          </p:cNvSpPr>
          <p:nvPr>
            <p:ph type="title"/>
          </p:nvPr>
        </p:nvSpPr>
        <p:spPr>
          <a:xfrm>
            <a:off x="404191" y="381000"/>
            <a:ext cx="8229600" cy="914400"/>
          </a:xfrm>
        </p:spPr>
        <p:txBody>
          <a:bodyPr>
            <a:normAutofit/>
          </a:bodyPr>
          <a:lstStyle/>
          <a:p>
            <a:r>
              <a:rPr lang="en-US" dirty="0" smtClean="0"/>
              <a:t>Frustrations</a:t>
            </a:r>
            <a:endParaRPr lang="en-US" dirty="0"/>
          </a:p>
        </p:txBody>
      </p:sp>
      <p:sp>
        <p:nvSpPr>
          <p:cNvPr id="5" name="TextBox 4"/>
          <p:cNvSpPr txBox="1"/>
          <p:nvPr/>
        </p:nvSpPr>
        <p:spPr>
          <a:xfrm>
            <a:off x="3058890" y="5805273"/>
            <a:ext cx="2476500" cy="246221"/>
          </a:xfrm>
          <a:prstGeom prst="rect">
            <a:avLst/>
          </a:prstGeom>
          <a:noFill/>
        </p:spPr>
        <p:txBody>
          <a:bodyPr wrap="square" rtlCol="0">
            <a:spAutoFit/>
          </a:bodyPr>
          <a:lstStyle/>
          <a:p>
            <a:pPr algn="ctr"/>
            <a:r>
              <a:rPr lang="en-US" sz="1000" b="1" dirty="0" smtClean="0">
                <a:latin typeface="+mj-lt"/>
              </a:rPr>
              <a:t>(</a:t>
            </a:r>
            <a:r>
              <a:rPr lang="en-US" sz="1000" b="1" dirty="0" err="1" smtClean="0">
                <a:latin typeface="+mj-lt"/>
              </a:rPr>
              <a:t>Connaway</a:t>
            </a:r>
            <a:r>
              <a:rPr lang="en-US" sz="1000" b="1" dirty="0" smtClean="0">
                <a:latin typeface="+mj-lt"/>
              </a:rPr>
              <a:t> &amp; Dickey, 2010</a:t>
            </a:r>
            <a:r>
              <a:rPr lang="en-US" sz="1000" dirty="0" smtClean="0"/>
              <a:t>)</a:t>
            </a:r>
            <a:endParaRPr lang="en-US" sz="1000" dirty="0"/>
          </a:p>
        </p:txBody>
      </p:sp>
      <p:sp>
        <p:nvSpPr>
          <p:cNvPr id="7" name="TextBox 6"/>
          <p:cNvSpPr txBox="1"/>
          <p:nvPr/>
        </p:nvSpPr>
        <p:spPr>
          <a:xfrm>
            <a:off x="2705100" y="6027972"/>
            <a:ext cx="3105150" cy="246221"/>
          </a:xfrm>
          <a:prstGeom prst="rect">
            <a:avLst/>
          </a:prstGeom>
          <a:noFill/>
        </p:spPr>
        <p:txBody>
          <a:bodyPr wrap="square" rtlCol="0">
            <a:spAutoFit/>
          </a:bodyPr>
          <a:lstStyle/>
          <a:p>
            <a:pPr algn="ctr"/>
            <a:r>
              <a:rPr lang="en-US" sz="1000" b="1" dirty="0" smtClean="0">
                <a:latin typeface="+mj-lt"/>
              </a:rPr>
              <a:t>(Research Information Network, 2006)</a:t>
            </a:r>
            <a:endParaRPr lang="en-US" sz="1000" b="1" dirty="0">
              <a:latin typeface="+mj-lt"/>
            </a:endParaRP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14375" y="1855110"/>
            <a:ext cx="3714751" cy="4143375"/>
          </a:xfrm>
        </p:spPr>
        <p:txBody>
          <a:bodyPr>
            <a:normAutofit fontScale="77500" lnSpcReduction="20000"/>
          </a:bodyPr>
          <a:lstStyle/>
          <a:p>
            <a:pPr>
              <a:buFont typeface="Arial" pitchFamily="34" charset="0"/>
              <a:buChar char="•"/>
            </a:pPr>
            <a:r>
              <a:rPr lang="en-US" sz="2700" dirty="0" smtClean="0"/>
              <a:t>Students</a:t>
            </a:r>
          </a:p>
          <a:p>
            <a:pPr lvl="1">
              <a:buFont typeface="Arial" pitchFamily="34" charset="0"/>
              <a:buChar char="•"/>
            </a:pPr>
            <a:r>
              <a:rPr lang="en-US" sz="2100" i="1" dirty="0" smtClean="0"/>
              <a:t>Undergraduate Students</a:t>
            </a:r>
          </a:p>
          <a:p>
            <a:pPr lvl="2">
              <a:lnSpc>
                <a:spcPct val="130000"/>
              </a:lnSpc>
              <a:buFont typeface="Arial" pitchFamily="34" charset="0"/>
              <a:buChar char="•"/>
            </a:pPr>
            <a:r>
              <a:rPr lang="en-US" sz="2200" dirty="0" smtClean="0"/>
              <a:t>Online resources</a:t>
            </a:r>
          </a:p>
          <a:p>
            <a:pPr lvl="3">
              <a:buFont typeface="Arial" pitchFamily="34" charset="0"/>
              <a:buChar char="•"/>
            </a:pPr>
            <a:r>
              <a:rPr lang="en-US" sz="1600" dirty="0" smtClean="0"/>
              <a:t>Google, Wikipedia</a:t>
            </a:r>
          </a:p>
          <a:p>
            <a:pPr lvl="3">
              <a:buFont typeface="Arial" pitchFamily="34" charset="0"/>
              <a:buChar char="•"/>
            </a:pPr>
            <a:r>
              <a:rPr lang="en-US" sz="1600" dirty="0" smtClean="0"/>
              <a:t>Also use library website and e-journals</a:t>
            </a:r>
          </a:p>
          <a:p>
            <a:pPr lvl="2">
              <a:lnSpc>
                <a:spcPct val="130000"/>
              </a:lnSpc>
              <a:buFont typeface="Arial" pitchFamily="34" charset="0"/>
              <a:buChar char="•"/>
            </a:pPr>
            <a:r>
              <a:rPr lang="en-US" sz="2200" dirty="0" smtClean="0"/>
              <a:t>Human resources</a:t>
            </a:r>
          </a:p>
          <a:p>
            <a:pPr lvl="3">
              <a:buFont typeface="Arial" pitchFamily="34" charset="0"/>
              <a:buChar char="•"/>
            </a:pPr>
            <a:r>
              <a:rPr lang="en-US" sz="1600" dirty="0" smtClean="0"/>
              <a:t>Other students/classmates</a:t>
            </a:r>
          </a:p>
          <a:p>
            <a:pPr lvl="3">
              <a:buFont typeface="Arial" pitchFamily="34" charset="0"/>
              <a:buChar char="•"/>
            </a:pPr>
            <a:r>
              <a:rPr lang="en-US" sz="1600" dirty="0" smtClean="0"/>
              <a:t>Family &amp; relatives </a:t>
            </a:r>
          </a:p>
          <a:p>
            <a:pPr lvl="3">
              <a:buFont typeface="Arial" pitchFamily="34" charset="0"/>
              <a:buChar char="•"/>
            </a:pPr>
            <a:r>
              <a:rPr lang="en-US" sz="1600" dirty="0" smtClean="0"/>
              <a:t>Friends</a:t>
            </a:r>
          </a:p>
          <a:p>
            <a:pPr lvl="1">
              <a:buFont typeface="Arial" pitchFamily="34" charset="0"/>
              <a:buChar char="•"/>
            </a:pPr>
            <a:r>
              <a:rPr lang="en-US" sz="2100" i="1" dirty="0" smtClean="0"/>
              <a:t>Graduate students</a:t>
            </a:r>
          </a:p>
          <a:p>
            <a:pPr lvl="2">
              <a:buFont typeface="Arial" pitchFamily="34" charset="0"/>
              <a:buChar char="•"/>
            </a:pPr>
            <a:r>
              <a:rPr lang="en-US" sz="1800" dirty="0" smtClean="0"/>
              <a:t>Professors, advisors, mentors</a:t>
            </a:r>
          </a:p>
          <a:p>
            <a:pPr lvl="2">
              <a:buFont typeface="Arial" pitchFamily="34" charset="0"/>
              <a:buChar char="•"/>
            </a:pPr>
            <a:r>
              <a:rPr lang="en-US" sz="1800" dirty="0" smtClean="0"/>
              <a:t>Electronic databases</a:t>
            </a:r>
          </a:p>
          <a:p>
            <a:endParaRPr lang="en-US" dirty="0"/>
          </a:p>
        </p:txBody>
      </p:sp>
      <p:sp>
        <p:nvSpPr>
          <p:cNvPr id="3" name="Content Placeholder 2"/>
          <p:cNvSpPr>
            <a:spLocks noGrp="1"/>
          </p:cNvSpPr>
          <p:nvPr>
            <p:ph sz="half" idx="2"/>
          </p:nvPr>
        </p:nvSpPr>
        <p:spPr>
          <a:xfrm>
            <a:off x="4714875" y="1855110"/>
            <a:ext cx="3714750" cy="4143375"/>
          </a:xfrm>
        </p:spPr>
        <p:txBody>
          <a:bodyPr>
            <a:normAutofit/>
          </a:bodyPr>
          <a:lstStyle/>
          <a:p>
            <a:pPr lvl="1">
              <a:buFont typeface="Arial" pitchFamily="34" charset="0"/>
              <a:buChar char="•"/>
            </a:pPr>
            <a:r>
              <a:rPr lang="en-US" sz="2100" dirty="0" smtClean="0"/>
              <a:t>Researchers</a:t>
            </a:r>
          </a:p>
          <a:p>
            <a:pPr lvl="2">
              <a:buFont typeface="Arial" pitchFamily="34" charset="0"/>
              <a:buChar char="•"/>
            </a:pPr>
            <a:r>
              <a:rPr lang="en-US" dirty="0" smtClean="0"/>
              <a:t>Online resources</a:t>
            </a:r>
          </a:p>
          <a:p>
            <a:pPr lvl="3">
              <a:buFont typeface="Arial" pitchFamily="34" charset="0"/>
              <a:buChar char="•"/>
            </a:pPr>
            <a:r>
              <a:rPr lang="en-US" sz="1400" dirty="0" smtClean="0"/>
              <a:t>Google, Web of Science, </a:t>
            </a:r>
            <a:r>
              <a:rPr lang="en-US" sz="1400" dirty="0" err="1" smtClean="0"/>
              <a:t>PubMed</a:t>
            </a:r>
            <a:r>
              <a:rPr lang="en-US" sz="1400" dirty="0" smtClean="0"/>
              <a:t>, Science Direct, JSTOR</a:t>
            </a:r>
          </a:p>
          <a:p>
            <a:pPr lvl="3">
              <a:buFont typeface="Arial" pitchFamily="34" charset="0"/>
              <a:buChar char="•"/>
            </a:pPr>
            <a:r>
              <a:rPr lang="en-US" sz="1400" dirty="0" smtClean="0"/>
              <a:t>99.5% use journals as primary resource</a:t>
            </a:r>
          </a:p>
          <a:p>
            <a:pPr lvl="2">
              <a:buFont typeface="Arial" pitchFamily="34" charset="0"/>
              <a:buChar char="•"/>
            </a:pPr>
            <a:r>
              <a:rPr lang="en-US" dirty="0" smtClean="0"/>
              <a:t>Human resources</a:t>
            </a:r>
          </a:p>
          <a:p>
            <a:pPr lvl="3">
              <a:buFont typeface="Arial" pitchFamily="34" charset="0"/>
              <a:buChar char="•"/>
            </a:pPr>
            <a:r>
              <a:rPr lang="en-US" sz="1400" dirty="0" smtClean="0"/>
              <a:t>Coworkers</a:t>
            </a:r>
          </a:p>
          <a:p>
            <a:pPr lvl="3">
              <a:buFont typeface="Arial" pitchFamily="34" charset="0"/>
              <a:buChar char="•"/>
            </a:pPr>
            <a:r>
              <a:rPr lang="en-US" sz="1400" dirty="0" smtClean="0"/>
              <a:t>Colleagues</a:t>
            </a:r>
          </a:p>
          <a:p>
            <a:pPr lvl="3">
              <a:buFont typeface="Arial" pitchFamily="34" charset="0"/>
              <a:buChar char="•"/>
            </a:pPr>
            <a:r>
              <a:rPr lang="en-US" sz="1400" dirty="0" smtClean="0"/>
              <a:t>Other professionals</a:t>
            </a:r>
          </a:p>
          <a:p>
            <a:endParaRPr lang="en-US" dirty="0"/>
          </a:p>
        </p:txBody>
      </p:sp>
      <p:sp>
        <p:nvSpPr>
          <p:cNvPr id="4" name="Title 3"/>
          <p:cNvSpPr>
            <a:spLocks noGrp="1"/>
          </p:cNvSpPr>
          <p:nvPr>
            <p:ph type="title"/>
          </p:nvPr>
        </p:nvSpPr>
        <p:spPr/>
        <p:txBody>
          <a:bodyPr>
            <a:normAutofit/>
          </a:bodyPr>
          <a:lstStyle/>
          <a:p>
            <a:r>
              <a:rPr lang="en-US" dirty="0" smtClean="0"/>
              <a:t>Tools Used</a:t>
            </a:r>
            <a:endParaRPr lang="en-US" dirty="0"/>
          </a:p>
        </p:txBody>
      </p:sp>
      <p:sp>
        <p:nvSpPr>
          <p:cNvPr id="5" name="TextBox 4"/>
          <p:cNvSpPr txBox="1"/>
          <p:nvPr/>
        </p:nvSpPr>
        <p:spPr>
          <a:xfrm>
            <a:off x="3226252" y="6072868"/>
            <a:ext cx="2714625" cy="246221"/>
          </a:xfrm>
          <a:prstGeom prst="rect">
            <a:avLst/>
          </a:prstGeom>
          <a:noFill/>
        </p:spPr>
        <p:txBody>
          <a:bodyPr wrap="square" rtlCol="0">
            <a:spAutoFit/>
          </a:bodyPr>
          <a:lstStyle/>
          <a:p>
            <a:pPr algn="ctr"/>
            <a:r>
              <a:rPr lang="en-US" sz="1000" b="1" dirty="0" smtClean="0">
                <a:latin typeface="+mj-lt"/>
              </a:rPr>
              <a:t>(Research Information Network, 2006)</a:t>
            </a:r>
            <a:endParaRPr lang="en-US" sz="1000" b="1" dirty="0">
              <a:latin typeface="+mj-lt"/>
            </a:endParaRPr>
          </a:p>
        </p:txBody>
      </p:sp>
      <p:sp>
        <p:nvSpPr>
          <p:cNvPr id="6" name="TextBox 5"/>
          <p:cNvSpPr txBox="1"/>
          <p:nvPr/>
        </p:nvSpPr>
        <p:spPr>
          <a:xfrm>
            <a:off x="3292022" y="5903232"/>
            <a:ext cx="2514600" cy="246221"/>
          </a:xfrm>
          <a:prstGeom prst="rect">
            <a:avLst/>
          </a:prstGeom>
          <a:noFill/>
        </p:spPr>
        <p:txBody>
          <a:bodyPr wrap="square" rtlCol="0">
            <a:spAutoFit/>
          </a:bodyPr>
          <a:lstStyle/>
          <a:p>
            <a:pPr algn="ctr"/>
            <a:r>
              <a:rPr lang="en-US" sz="1000" b="1" dirty="0" smtClean="0"/>
              <a:t>(</a:t>
            </a:r>
            <a:r>
              <a:rPr lang="en-US" sz="1000" b="1" dirty="0" err="1" smtClean="0"/>
              <a:t>Connaway</a:t>
            </a:r>
            <a:r>
              <a:rPr lang="en-US" sz="1000" b="1" dirty="0" smtClean="0"/>
              <a:t> &amp; Dickey, 2010) </a:t>
            </a:r>
            <a:endParaRPr lang="en-US" sz="1000" b="1" dirty="0"/>
          </a:p>
        </p:txBody>
      </p:sp>
      <p:sp>
        <p:nvSpPr>
          <p:cNvPr id="7" name="TextBox 6"/>
          <p:cNvSpPr txBox="1"/>
          <p:nvPr/>
        </p:nvSpPr>
        <p:spPr>
          <a:xfrm>
            <a:off x="3970566" y="5741760"/>
            <a:ext cx="2171700" cy="246221"/>
          </a:xfrm>
          <a:prstGeom prst="rect">
            <a:avLst/>
          </a:prstGeom>
          <a:noFill/>
        </p:spPr>
        <p:txBody>
          <a:bodyPr wrap="square" rtlCol="0">
            <a:spAutoFit/>
          </a:bodyPr>
          <a:lstStyle/>
          <a:p>
            <a:r>
              <a:rPr lang="en-US" sz="1000" b="1" dirty="0" smtClean="0">
                <a:latin typeface="+mj-lt"/>
              </a:rPr>
              <a:t>(De Rosa, 2006)</a:t>
            </a:r>
            <a:endParaRPr lang="en-US" sz="1000" b="1" dirty="0">
              <a:latin typeface="+mj-lt"/>
            </a:endParaRPr>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p:txBody>
          <a:bodyPr>
            <a:noAutofit/>
          </a:bodyPr>
          <a:lstStyle/>
          <a:p>
            <a:pPr>
              <a:lnSpc>
                <a:spcPct val="100000"/>
              </a:lnSpc>
              <a:spcBef>
                <a:spcPts val="600"/>
              </a:spcBef>
              <a:buFontTx/>
              <a:buChar char="•"/>
            </a:pPr>
            <a:r>
              <a:rPr lang="en-US" sz="2400" dirty="0" smtClean="0"/>
              <a:t> Funded by</a:t>
            </a:r>
          </a:p>
          <a:p>
            <a:pPr lvl="1">
              <a:lnSpc>
                <a:spcPct val="100000"/>
              </a:lnSpc>
              <a:spcBef>
                <a:spcPts val="600"/>
              </a:spcBef>
              <a:buFont typeface="Arial" pitchFamily="34" charset="0"/>
              <a:buChar char="•"/>
            </a:pPr>
            <a:r>
              <a:rPr lang="en-US" sz="2400" dirty="0" smtClean="0"/>
              <a:t> </a:t>
            </a:r>
            <a:r>
              <a:rPr lang="en-US" sz="2200" dirty="0" smtClean="0"/>
              <a:t>JISC</a:t>
            </a:r>
          </a:p>
          <a:p>
            <a:pPr lvl="1">
              <a:lnSpc>
                <a:spcPct val="100000"/>
              </a:lnSpc>
              <a:spcBef>
                <a:spcPts val="600"/>
              </a:spcBef>
              <a:buFont typeface="Arial" pitchFamily="34" charset="0"/>
              <a:buChar char="•"/>
            </a:pPr>
            <a:r>
              <a:rPr lang="en-US" sz="2200" dirty="0" smtClean="0"/>
              <a:t> OCLC</a:t>
            </a:r>
          </a:p>
          <a:p>
            <a:pPr lvl="2">
              <a:lnSpc>
                <a:spcPct val="100000"/>
              </a:lnSpc>
              <a:spcBef>
                <a:spcPts val="600"/>
              </a:spcBef>
              <a:buFont typeface="Arial" pitchFamily="34" charset="0"/>
              <a:buChar char="•"/>
            </a:pPr>
            <a:r>
              <a:rPr lang="en-GB" sz="2400" dirty="0" smtClean="0"/>
              <a:t> </a:t>
            </a:r>
            <a:r>
              <a:rPr lang="en-GB" sz="2000" dirty="0" smtClean="0"/>
              <a:t>Lynn Silipigni Connaway, Ph.D.</a:t>
            </a:r>
            <a:endParaRPr lang="en-GB" sz="2400" dirty="0" smtClean="0"/>
          </a:p>
          <a:p>
            <a:pPr lvl="1">
              <a:lnSpc>
                <a:spcPct val="100000"/>
              </a:lnSpc>
              <a:spcBef>
                <a:spcPts val="600"/>
              </a:spcBef>
              <a:buFont typeface="Arial" pitchFamily="34" charset="0"/>
              <a:buChar char="•"/>
            </a:pPr>
            <a:r>
              <a:rPr lang="en-US" sz="2400" dirty="0" smtClean="0"/>
              <a:t> </a:t>
            </a:r>
            <a:r>
              <a:rPr lang="en-US" sz="2200" dirty="0" smtClean="0"/>
              <a:t>Oxford University</a:t>
            </a:r>
          </a:p>
          <a:p>
            <a:pPr lvl="2">
              <a:lnSpc>
                <a:spcPct val="100000"/>
              </a:lnSpc>
              <a:spcBef>
                <a:spcPts val="600"/>
              </a:spcBef>
              <a:buFont typeface="Arial" pitchFamily="34" charset="0"/>
              <a:buChar char="•"/>
            </a:pPr>
            <a:r>
              <a:rPr lang="en-US" sz="2400" dirty="0" smtClean="0"/>
              <a:t> </a:t>
            </a:r>
            <a:r>
              <a:rPr lang="en-US" sz="2000" dirty="0" smtClean="0"/>
              <a:t>David White</a:t>
            </a:r>
          </a:p>
          <a:p>
            <a:pPr lvl="2">
              <a:lnSpc>
                <a:spcPct val="100000"/>
              </a:lnSpc>
              <a:spcBef>
                <a:spcPts val="600"/>
              </a:spcBef>
              <a:buFont typeface="Arial" pitchFamily="34" charset="0"/>
              <a:buChar char="•"/>
            </a:pPr>
            <a:r>
              <a:rPr lang="en-US" sz="2000" dirty="0" smtClean="0"/>
              <a:t>  Alison Le Cornu, Ph.D.</a:t>
            </a:r>
          </a:p>
          <a:p>
            <a:pPr>
              <a:lnSpc>
                <a:spcPct val="100000"/>
              </a:lnSpc>
              <a:spcBef>
                <a:spcPts val="600"/>
              </a:spcBef>
              <a:buFont typeface="Arial" pitchFamily="34" charset="0"/>
              <a:buChar char="•"/>
            </a:pPr>
            <a:r>
              <a:rPr lang="en-US" sz="2400" dirty="0" smtClean="0"/>
              <a:t> In partnership with</a:t>
            </a:r>
          </a:p>
          <a:p>
            <a:pPr lvl="1">
              <a:lnSpc>
                <a:spcPct val="100000"/>
              </a:lnSpc>
              <a:spcBef>
                <a:spcPts val="600"/>
              </a:spcBef>
              <a:buFont typeface="Arial" pitchFamily="34" charset="0"/>
              <a:buChar char="•"/>
            </a:pPr>
            <a:r>
              <a:rPr lang="en-US" sz="2200" dirty="0" smtClean="0"/>
              <a:t> University of North Carolina, Charlotte</a:t>
            </a:r>
          </a:p>
          <a:p>
            <a:pPr lvl="2">
              <a:lnSpc>
                <a:spcPct val="100000"/>
              </a:lnSpc>
              <a:spcBef>
                <a:spcPts val="600"/>
              </a:spcBef>
              <a:buFont typeface="Arial" pitchFamily="34" charset="0"/>
              <a:buChar char="•"/>
            </a:pPr>
            <a:r>
              <a:rPr lang="en-US" sz="2400" dirty="0" smtClean="0"/>
              <a:t> </a:t>
            </a:r>
            <a:r>
              <a:rPr lang="en-US" sz="2000" dirty="0" smtClean="0"/>
              <a:t>Donna Lanclos, Ph.D.</a:t>
            </a:r>
            <a:endParaRPr lang="en-US" sz="2400" dirty="0" smtClean="0"/>
          </a:p>
        </p:txBody>
      </p:sp>
      <p:sp>
        <p:nvSpPr>
          <p:cNvPr id="7" name="Title 6"/>
          <p:cNvSpPr>
            <a:spLocks noGrp="1"/>
          </p:cNvSpPr>
          <p:nvPr>
            <p:ph type="title"/>
          </p:nvPr>
        </p:nvSpPr>
        <p:spPr>
          <a:xfrm>
            <a:off x="0" y="-22027"/>
            <a:ext cx="9144000" cy="1287921"/>
          </a:xfrm>
        </p:spPr>
        <p:txBody>
          <a:bodyPr anchor="t">
            <a:noAutofit/>
          </a:bodyPr>
          <a:lstStyle/>
          <a:p>
            <a:r>
              <a:rPr lang="en-GB" sz="3200" dirty="0" smtClean="0"/>
              <a:t>Visitors and Residents: </a:t>
            </a:r>
            <a:br>
              <a:rPr lang="en-GB" sz="3200" dirty="0" smtClean="0"/>
            </a:br>
            <a:r>
              <a:rPr lang="en-US" sz="3200" dirty="0" smtClean="0"/>
              <a:t>What motivates engagement with the </a:t>
            </a:r>
            <a:br>
              <a:rPr lang="en-US" sz="3200" dirty="0" smtClean="0"/>
            </a:br>
            <a:r>
              <a:rPr lang="en-US" sz="3200" dirty="0" smtClean="0"/>
              <a:t>digital information environment</a:t>
            </a:r>
            <a:r>
              <a:rPr lang="en-US" sz="2900" dirty="0" smtClean="0"/>
              <a:t/>
            </a:r>
            <a:br>
              <a:rPr lang="en-US" sz="2900" dirty="0" smtClean="0"/>
            </a:br>
            <a:endParaRPr lang="en-US" sz="2900" dirty="0"/>
          </a:p>
        </p:txBody>
      </p:sp>
      <p:pic>
        <p:nvPicPr>
          <p:cNvPr id="88065" name="Picture 1" descr="C:\Users\hoode\AppData\Local\Temp\MP900427824.JPG"/>
          <p:cNvPicPr>
            <a:picLocks noChangeAspect="1" noChangeArrowheads="1"/>
          </p:cNvPicPr>
          <p:nvPr/>
        </p:nvPicPr>
        <p:blipFill>
          <a:blip r:embed="rId3" cstate="print"/>
          <a:srcRect/>
          <a:stretch>
            <a:fillRect/>
          </a:stretch>
        </p:blipFill>
        <p:spPr bwMode="auto">
          <a:xfrm>
            <a:off x="6070270" y="2190007"/>
            <a:ext cx="2572345" cy="2209800"/>
          </a:xfrm>
          <a:prstGeom prst="rect">
            <a:avLst/>
          </a:prstGeom>
          <a:noFill/>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descr="edu-stages-new"/>
          <p:cNvPicPr>
            <a:picLocks noChangeAspect="1" noChangeArrowheads="1"/>
          </p:cNvPicPr>
          <p:nvPr/>
        </p:nvPicPr>
        <p:blipFill>
          <a:blip r:embed="rId3"/>
          <a:srcRect/>
          <a:stretch>
            <a:fillRect/>
          </a:stretch>
        </p:blipFill>
        <p:spPr bwMode="auto">
          <a:xfrm>
            <a:off x="1331913" y="404813"/>
            <a:ext cx="6588125" cy="531018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Academic Disciplines (By Stages)</a:t>
            </a:r>
            <a:endParaRPr lang="en-US" dirty="0"/>
          </a:p>
        </p:txBody>
      </p:sp>
      <p:graphicFrame>
        <p:nvGraphicFramePr>
          <p:cNvPr id="7" name="Chart 6"/>
          <p:cNvGraphicFramePr/>
          <p:nvPr/>
        </p:nvGraphicFramePr>
        <p:xfrm>
          <a:off x="304800" y="762000"/>
          <a:ext cx="8382000" cy="5334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p:cNvPicPr>
            <a:picLocks noChangeAspect="1"/>
          </p:cNvPicPr>
          <p:nvPr/>
        </p:nvPicPr>
        <p:blipFill>
          <a:blip r:embed="rId3"/>
          <a:srcRect/>
          <a:stretch>
            <a:fillRect/>
          </a:stretch>
        </p:blipFill>
        <p:spPr bwMode="auto">
          <a:xfrm>
            <a:off x="0" y="1268413"/>
            <a:ext cx="9144000" cy="4270375"/>
          </a:xfrm>
          <a:prstGeom prst="rect">
            <a:avLst/>
          </a:prstGeom>
          <a:noFill/>
          <a:ln w="9525">
            <a:noFill/>
            <a:miter lim="800000"/>
            <a:headEnd/>
            <a:tailEnd/>
          </a:ln>
        </p:spPr>
      </p:pic>
      <p:sp>
        <p:nvSpPr>
          <p:cNvPr id="4" name="TextBox 3"/>
          <p:cNvSpPr txBox="1"/>
          <p:nvPr/>
        </p:nvSpPr>
        <p:spPr>
          <a:xfrm>
            <a:off x="-6350" y="1268413"/>
            <a:ext cx="1770063" cy="923925"/>
          </a:xfrm>
          <a:prstGeom prst="rect">
            <a:avLst/>
          </a:prstGeom>
          <a:noFill/>
        </p:spPr>
        <p:txBody>
          <a:bodyPr wrap="none">
            <a:spAutoFit/>
          </a:bodyPr>
          <a:lstStyle/>
          <a:p>
            <a:pPr>
              <a:defRPr/>
            </a:pPr>
            <a:r>
              <a:rPr lang="en-GB" sz="1800" dirty="0">
                <a:solidFill>
                  <a:schemeClr val="tx1">
                    <a:lumMod val="95000"/>
                    <a:lumOff val="5000"/>
                  </a:schemeClr>
                </a:solidFill>
                <a:latin typeface="Levenim MT" pitchFamily="2" charset="-79"/>
                <a:ea typeface="ＭＳ Ｐゴシック" pitchFamily="96" charset="-128"/>
                <a:cs typeface="Levenim MT" pitchFamily="2" charset="-79"/>
              </a:rPr>
              <a:t>Convenience,</a:t>
            </a:r>
          </a:p>
          <a:p>
            <a:pPr>
              <a:defRPr/>
            </a:pPr>
            <a:r>
              <a:rPr lang="en-GB" sz="1800" dirty="0">
                <a:solidFill>
                  <a:schemeClr val="tx1">
                    <a:lumMod val="95000"/>
                    <a:lumOff val="5000"/>
                  </a:schemeClr>
                </a:solidFill>
                <a:latin typeface="Levenim MT" pitchFamily="2" charset="-79"/>
                <a:ea typeface="ＭＳ Ｐゴシック" pitchFamily="96" charset="-128"/>
                <a:cs typeface="Levenim MT" pitchFamily="2" charset="-79"/>
              </a:rPr>
              <a:t>ease of use,</a:t>
            </a:r>
          </a:p>
          <a:p>
            <a:pPr>
              <a:defRPr/>
            </a:pPr>
            <a:r>
              <a:rPr lang="en-GB" sz="1800" dirty="0">
                <a:solidFill>
                  <a:schemeClr val="tx1">
                    <a:lumMod val="95000"/>
                    <a:lumOff val="5000"/>
                  </a:schemeClr>
                </a:solidFill>
                <a:latin typeface="Levenim MT" pitchFamily="2" charset="-79"/>
                <a:ea typeface="ＭＳ Ｐゴシック" pitchFamily="96" charset="-128"/>
                <a:cs typeface="Levenim MT" pitchFamily="2" charset="-79"/>
              </a:rPr>
              <a:t>accessibility</a:t>
            </a:r>
          </a:p>
        </p:txBody>
      </p:sp>
      <p:sp>
        <p:nvSpPr>
          <p:cNvPr id="6" name="TextBox 5"/>
          <p:cNvSpPr txBox="1"/>
          <p:nvPr/>
        </p:nvSpPr>
        <p:spPr>
          <a:xfrm>
            <a:off x="34925" y="3500438"/>
            <a:ext cx="1311275" cy="369887"/>
          </a:xfrm>
          <a:prstGeom prst="rect">
            <a:avLst/>
          </a:prstGeom>
          <a:noFill/>
        </p:spPr>
        <p:txBody>
          <a:bodyPr wrap="none">
            <a:spAutoFit/>
          </a:bodyPr>
          <a:lstStyle/>
          <a:p>
            <a:pPr>
              <a:defRPr/>
            </a:pPr>
            <a:r>
              <a:rPr lang="en-GB" sz="1800" dirty="0">
                <a:solidFill>
                  <a:schemeClr val="tx1">
                    <a:lumMod val="95000"/>
                    <a:lumOff val="5000"/>
                  </a:schemeClr>
                </a:solidFill>
                <a:latin typeface="Levenim MT" pitchFamily="2" charset="-79"/>
                <a:ea typeface="ＭＳ Ｐゴシック" pitchFamily="96" charset="-128"/>
                <a:cs typeface="Levenim MT" pitchFamily="2" charset="-79"/>
              </a:rPr>
              <a:t>Searching</a:t>
            </a:r>
          </a:p>
        </p:txBody>
      </p:sp>
      <p:sp>
        <p:nvSpPr>
          <p:cNvPr id="7" name="TextBox 6"/>
          <p:cNvSpPr txBox="1"/>
          <p:nvPr/>
        </p:nvSpPr>
        <p:spPr>
          <a:xfrm>
            <a:off x="2195513" y="1281113"/>
            <a:ext cx="1570037" cy="923925"/>
          </a:xfrm>
          <a:prstGeom prst="rect">
            <a:avLst/>
          </a:prstGeom>
          <a:noFill/>
        </p:spPr>
        <p:txBody>
          <a:bodyPr wrap="none">
            <a:spAutoFit/>
          </a:bodyPr>
          <a:lstStyle/>
          <a:p>
            <a:pPr>
              <a:defRPr/>
            </a:pPr>
            <a:r>
              <a:rPr lang="en-GB" sz="1800" dirty="0">
                <a:solidFill>
                  <a:schemeClr val="tx1">
                    <a:lumMod val="95000"/>
                    <a:lumOff val="5000"/>
                  </a:schemeClr>
                </a:solidFill>
                <a:latin typeface="Levenim MT" pitchFamily="2" charset="-79"/>
                <a:ea typeface="ＭＳ Ｐゴシック" pitchFamily="96" charset="-128"/>
                <a:cs typeface="Levenim MT" pitchFamily="2" charset="-79"/>
              </a:rPr>
              <a:t>Connection,</a:t>
            </a:r>
          </a:p>
          <a:p>
            <a:pPr>
              <a:defRPr/>
            </a:pPr>
            <a:r>
              <a:rPr lang="en-GB" sz="1800" dirty="0">
                <a:solidFill>
                  <a:schemeClr val="tx1">
                    <a:lumMod val="95000"/>
                    <a:lumOff val="5000"/>
                  </a:schemeClr>
                </a:solidFill>
                <a:latin typeface="Levenim MT" pitchFamily="2" charset="-79"/>
                <a:ea typeface="ＭＳ Ｐゴシック" pitchFamily="96" charset="-128"/>
                <a:cs typeface="Levenim MT" pitchFamily="2" charset="-79"/>
              </a:rPr>
              <a:t>sharing with</a:t>
            </a:r>
          </a:p>
          <a:p>
            <a:pPr>
              <a:defRPr/>
            </a:pPr>
            <a:r>
              <a:rPr lang="en-GB" sz="1800" dirty="0">
                <a:solidFill>
                  <a:schemeClr val="tx1">
                    <a:lumMod val="95000"/>
                    <a:lumOff val="5000"/>
                  </a:schemeClr>
                </a:solidFill>
                <a:latin typeface="Levenim MT" pitchFamily="2" charset="-79"/>
                <a:ea typeface="ＭＳ Ｐゴシック" pitchFamily="96" charset="-128"/>
                <a:cs typeface="Levenim MT" pitchFamily="2" charset="-79"/>
              </a:rPr>
              <a:t>others</a:t>
            </a:r>
          </a:p>
        </p:txBody>
      </p:sp>
      <p:sp>
        <p:nvSpPr>
          <p:cNvPr id="8" name="TextBox 7"/>
          <p:cNvSpPr txBox="1"/>
          <p:nvPr/>
        </p:nvSpPr>
        <p:spPr>
          <a:xfrm>
            <a:off x="2195513" y="3500438"/>
            <a:ext cx="1536700" cy="369887"/>
          </a:xfrm>
          <a:prstGeom prst="rect">
            <a:avLst/>
          </a:prstGeom>
          <a:noFill/>
        </p:spPr>
        <p:txBody>
          <a:bodyPr wrap="none">
            <a:spAutoFit/>
          </a:bodyPr>
          <a:lstStyle/>
          <a:p>
            <a:pPr>
              <a:defRPr/>
            </a:pPr>
            <a:r>
              <a:rPr lang="en-GB" sz="1800" dirty="0">
                <a:solidFill>
                  <a:schemeClr val="tx1">
                    <a:lumMod val="95000"/>
                    <a:lumOff val="5000"/>
                  </a:schemeClr>
                </a:solidFill>
                <a:latin typeface="Levenim MT" pitchFamily="2" charset="-79"/>
                <a:ea typeface="ＭＳ Ｐゴシック" pitchFamily="96" charset="-128"/>
                <a:cs typeface="Levenim MT" pitchFamily="2" charset="-79"/>
              </a:rPr>
              <a:t>Collaborate</a:t>
            </a:r>
          </a:p>
        </p:txBody>
      </p:sp>
      <p:sp>
        <p:nvSpPr>
          <p:cNvPr id="9" name="TextBox 8"/>
          <p:cNvSpPr txBox="1"/>
          <p:nvPr/>
        </p:nvSpPr>
        <p:spPr>
          <a:xfrm>
            <a:off x="4067175" y="1270000"/>
            <a:ext cx="1355725" cy="646113"/>
          </a:xfrm>
          <a:prstGeom prst="rect">
            <a:avLst/>
          </a:prstGeom>
          <a:noFill/>
        </p:spPr>
        <p:txBody>
          <a:bodyPr wrap="none">
            <a:spAutoFit/>
          </a:bodyPr>
          <a:lstStyle/>
          <a:p>
            <a:pPr>
              <a:defRPr/>
            </a:pPr>
            <a:r>
              <a:rPr lang="en-GB" sz="1800" dirty="0">
                <a:solidFill>
                  <a:schemeClr val="tx1">
                    <a:lumMod val="95000"/>
                    <a:lumOff val="5000"/>
                  </a:schemeClr>
                </a:solidFill>
                <a:latin typeface="Levenim MT" pitchFamily="2" charset="-79"/>
                <a:ea typeface="ＭＳ Ｐゴシック" pitchFamily="96" charset="-128"/>
                <a:cs typeface="Levenim MT" pitchFamily="2" charset="-79"/>
              </a:rPr>
              <a:t>Authority,</a:t>
            </a:r>
          </a:p>
          <a:p>
            <a:pPr>
              <a:defRPr/>
            </a:pPr>
            <a:r>
              <a:rPr lang="en-GB" sz="1800" dirty="0">
                <a:solidFill>
                  <a:schemeClr val="tx1">
                    <a:lumMod val="95000"/>
                    <a:lumOff val="5000"/>
                  </a:schemeClr>
                </a:solidFill>
                <a:latin typeface="Levenim MT" pitchFamily="2" charset="-79"/>
                <a:ea typeface="ＭＳ Ｐゴシック" pitchFamily="96" charset="-128"/>
                <a:cs typeface="Levenim MT" pitchFamily="2" charset="-79"/>
              </a:rPr>
              <a:t>legitimacy</a:t>
            </a:r>
          </a:p>
        </p:txBody>
      </p:sp>
      <p:sp>
        <p:nvSpPr>
          <p:cNvPr id="10" name="TextBox 9"/>
          <p:cNvSpPr txBox="1"/>
          <p:nvPr/>
        </p:nvSpPr>
        <p:spPr>
          <a:xfrm>
            <a:off x="4067175" y="3429000"/>
            <a:ext cx="917575" cy="369888"/>
          </a:xfrm>
          <a:prstGeom prst="rect">
            <a:avLst/>
          </a:prstGeom>
          <a:noFill/>
        </p:spPr>
        <p:txBody>
          <a:bodyPr wrap="none">
            <a:spAutoFit/>
          </a:bodyPr>
          <a:lstStyle/>
          <a:p>
            <a:pPr>
              <a:defRPr/>
            </a:pPr>
            <a:r>
              <a:rPr lang="en-GB" sz="1800" dirty="0">
                <a:solidFill>
                  <a:schemeClr val="tx1">
                    <a:lumMod val="95000"/>
                    <a:lumOff val="5000"/>
                  </a:schemeClr>
                </a:solidFill>
                <a:latin typeface="Levenim MT" pitchFamily="2" charset="-79"/>
                <a:ea typeface="ＭＳ Ｐゴシック" pitchFamily="96" charset="-128"/>
                <a:cs typeface="Levenim MT" pitchFamily="2" charset="-79"/>
              </a:rPr>
              <a:t>Speed</a:t>
            </a:r>
          </a:p>
        </p:txBody>
      </p:sp>
      <p:sp>
        <p:nvSpPr>
          <p:cNvPr id="11" name="TextBox 10"/>
          <p:cNvSpPr txBox="1"/>
          <p:nvPr/>
        </p:nvSpPr>
        <p:spPr>
          <a:xfrm>
            <a:off x="5765800" y="1268413"/>
            <a:ext cx="1398588" cy="369887"/>
          </a:xfrm>
          <a:prstGeom prst="rect">
            <a:avLst/>
          </a:prstGeom>
          <a:noFill/>
        </p:spPr>
        <p:txBody>
          <a:bodyPr wrap="none">
            <a:spAutoFit/>
          </a:bodyPr>
          <a:lstStyle/>
          <a:p>
            <a:pPr>
              <a:defRPr/>
            </a:pPr>
            <a:r>
              <a:rPr lang="en-GB" sz="1800" dirty="0">
                <a:solidFill>
                  <a:schemeClr val="tx1">
                    <a:lumMod val="95000"/>
                    <a:lumOff val="5000"/>
                  </a:schemeClr>
                </a:solidFill>
                <a:latin typeface="Levenim MT" pitchFamily="2" charset="-79"/>
                <a:ea typeface="ＭＳ Ｐゴシック" pitchFamily="96" charset="-128"/>
                <a:cs typeface="Levenim MT" pitchFamily="2" charset="-79"/>
              </a:rPr>
              <a:t>Relevance</a:t>
            </a:r>
          </a:p>
        </p:txBody>
      </p:sp>
      <p:sp>
        <p:nvSpPr>
          <p:cNvPr id="12" name="TextBox 11"/>
          <p:cNvSpPr txBox="1"/>
          <p:nvPr/>
        </p:nvSpPr>
        <p:spPr>
          <a:xfrm>
            <a:off x="5765800" y="2843213"/>
            <a:ext cx="977900" cy="369887"/>
          </a:xfrm>
          <a:prstGeom prst="rect">
            <a:avLst/>
          </a:prstGeom>
          <a:noFill/>
        </p:spPr>
        <p:txBody>
          <a:bodyPr wrap="none">
            <a:spAutoFit/>
          </a:bodyPr>
          <a:lstStyle/>
          <a:p>
            <a:pPr>
              <a:defRPr/>
            </a:pPr>
            <a:r>
              <a:rPr lang="en-GB" sz="1800" dirty="0">
                <a:solidFill>
                  <a:schemeClr val="tx1">
                    <a:lumMod val="95000"/>
                    <a:lumOff val="5000"/>
                  </a:schemeClr>
                </a:solidFill>
                <a:latin typeface="Levenim MT" pitchFamily="2" charset="-79"/>
                <a:ea typeface="ＭＳ Ｐゴシック" pitchFamily="96" charset="-128"/>
                <a:cs typeface="Levenim MT" pitchFamily="2" charset="-79"/>
              </a:rPr>
              <a:t>Create</a:t>
            </a:r>
          </a:p>
        </p:txBody>
      </p:sp>
      <p:sp>
        <p:nvSpPr>
          <p:cNvPr id="13" name="TextBox 12"/>
          <p:cNvSpPr txBox="1"/>
          <p:nvPr/>
        </p:nvSpPr>
        <p:spPr>
          <a:xfrm>
            <a:off x="5765800" y="4221163"/>
            <a:ext cx="1384300" cy="646112"/>
          </a:xfrm>
          <a:prstGeom prst="rect">
            <a:avLst/>
          </a:prstGeom>
          <a:noFill/>
        </p:spPr>
        <p:txBody>
          <a:bodyPr wrap="none">
            <a:spAutoFit/>
          </a:bodyPr>
          <a:lstStyle/>
          <a:p>
            <a:pPr>
              <a:defRPr/>
            </a:pPr>
            <a:r>
              <a:rPr lang="en-GB" sz="1800" dirty="0">
                <a:solidFill>
                  <a:schemeClr val="tx1">
                    <a:lumMod val="95000"/>
                    <a:lumOff val="5000"/>
                  </a:schemeClr>
                </a:solidFill>
                <a:latin typeface="Levenim MT" pitchFamily="2" charset="-79"/>
                <a:ea typeface="ＭＳ Ｐゴシック" pitchFamily="96" charset="-128"/>
                <a:cs typeface="Levenim MT" pitchFamily="2" charset="-79"/>
              </a:rPr>
              <a:t>Fun,</a:t>
            </a:r>
          </a:p>
          <a:p>
            <a:pPr>
              <a:defRPr/>
            </a:pPr>
            <a:r>
              <a:rPr lang="en-GB" sz="1800" dirty="0">
                <a:solidFill>
                  <a:schemeClr val="tx1">
                    <a:lumMod val="95000"/>
                    <a:lumOff val="5000"/>
                  </a:schemeClr>
                </a:solidFill>
                <a:latin typeface="Levenim MT" pitchFamily="2" charset="-79"/>
                <a:ea typeface="ＭＳ Ｐゴシック" pitchFamily="96" charset="-128"/>
                <a:cs typeface="Levenim MT" pitchFamily="2" charset="-79"/>
              </a:rPr>
              <a:t>enjoyment</a:t>
            </a:r>
          </a:p>
        </p:txBody>
      </p:sp>
      <p:sp>
        <p:nvSpPr>
          <p:cNvPr id="14" name="TextBox 13"/>
          <p:cNvSpPr txBox="1"/>
          <p:nvPr/>
        </p:nvSpPr>
        <p:spPr>
          <a:xfrm>
            <a:off x="7524750" y="1268413"/>
            <a:ext cx="1362075" cy="369887"/>
          </a:xfrm>
          <a:prstGeom prst="rect">
            <a:avLst/>
          </a:prstGeom>
          <a:noFill/>
        </p:spPr>
        <p:txBody>
          <a:bodyPr wrap="none">
            <a:spAutoFit/>
          </a:bodyPr>
          <a:lstStyle/>
          <a:p>
            <a:pPr>
              <a:defRPr/>
            </a:pPr>
            <a:r>
              <a:rPr lang="en-GB" sz="1800" dirty="0">
                <a:solidFill>
                  <a:schemeClr val="tx1">
                    <a:lumMod val="95000"/>
                    <a:lumOff val="5000"/>
                  </a:schemeClr>
                </a:solidFill>
                <a:latin typeface="Levenim MT" pitchFamily="2" charset="-79"/>
                <a:ea typeface="ＭＳ Ｐゴシック" pitchFamily="96" charset="-128"/>
                <a:cs typeface="Levenim MT" pitchFamily="2" charset="-79"/>
              </a:rPr>
              <a:t>Distraction</a:t>
            </a:r>
          </a:p>
        </p:txBody>
      </p:sp>
      <p:sp>
        <p:nvSpPr>
          <p:cNvPr id="15" name="TextBox 14"/>
          <p:cNvSpPr txBox="1"/>
          <p:nvPr/>
        </p:nvSpPr>
        <p:spPr>
          <a:xfrm>
            <a:off x="7481888" y="2843213"/>
            <a:ext cx="1223962" cy="369887"/>
          </a:xfrm>
          <a:prstGeom prst="rect">
            <a:avLst/>
          </a:prstGeom>
          <a:noFill/>
        </p:spPr>
        <p:txBody>
          <a:bodyPr wrap="none">
            <a:spAutoFit/>
          </a:bodyPr>
          <a:lstStyle/>
          <a:p>
            <a:pPr>
              <a:defRPr/>
            </a:pPr>
            <a:r>
              <a:rPr lang="en-GB" sz="1800" dirty="0">
                <a:solidFill>
                  <a:schemeClr val="tx1">
                    <a:lumMod val="95000"/>
                    <a:lumOff val="5000"/>
                  </a:schemeClr>
                </a:solidFill>
                <a:latin typeface="Levenim MT" pitchFamily="2" charset="-79"/>
                <a:ea typeface="ＭＳ Ｐゴシック" pitchFamily="96" charset="-128"/>
                <a:cs typeface="Levenim MT" pitchFamily="2" charset="-79"/>
              </a:rPr>
              <a:t>Reliability</a:t>
            </a:r>
          </a:p>
        </p:txBody>
      </p:sp>
      <p:sp>
        <p:nvSpPr>
          <p:cNvPr id="16" name="TextBox 15"/>
          <p:cNvSpPr txBox="1"/>
          <p:nvPr/>
        </p:nvSpPr>
        <p:spPr>
          <a:xfrm>
            <a:off x="7524750" y="4221163"/>
            <a:ext cx="1150938" cy="369887"/>
          </a:xfrm>
          <a:prstGeom prst="rect">
            <a:avLst/>
          </a:prstGeom>
          <a:noFill/>
        </p:spPr>
        <p:txBody>
          <a:bodyPr wrap="none">
            <a:spAutoFit/>
          </a:bodyPr>
          <a:lstStyle/>
          <a:p>
            <a:pPr>
              <a:defRPr/>
            </a:pPr>
            <a:r>
              <a:rPr lang="en-GB" sz="1800" dirty="0">
                <a:solidFill>
                  <a:schemeClr val="tx1">
                    <a:lumMod val="95000"/>
                    <a:lumOff val="5000"/>
                  </a:schemeClr>
                </a:solidFill>
                <a:latin typeface="Levenim MT" pitchFamily="2" charset="-79"/>
                <a:ea typeface="ＭＳ Ｐゴシック" pitchFamily="96" charset="-128"/>
                <a:cs typeface="Levenim MT" pitchFamily="2" charset="-79"/>
              </a:rPr>
              <a:t>Quantity</a:t>
            </a:r>
          </a:p>
        </p:txBody>
      </p:sp>
      <p:sp>
        <p:nvSpPr>
          <p:cNvPr id="43023" name="TextBox 6"/>
          <p:cNvSpPr txBox="1">
            <a:spLocks noChangeArrowheads="1"/>
          </p:cNvSpPr>
          <p:nvPr/>
        </p:nvSpPr>
        <p:spPr bwMode="auto">
          <a:xfrm>
            <a:off x="107950" y="115888"/>
            <a:ext cx="5421313" cy="1693862"/>
          </a:xfrm>
          <a:prstGeom prst="rect">
            <a:avLst/>
          </a:prstGeom>
          <a:noFill/>
          <a:ln w="9525">
            <a:noFill/>
            <a:miter lim="800000"/>
            <a:headEnd/>
            <a:tailEnd/>
          </a:ln>
        </p:spPr>
        <p:txBody>
          <a:bodyPr>
            <a:spAutoFit/>
          </a:bodyPr>
          <a:lstStyle/>
          <a:p>
            <a:pPr eaLnBrk="1" hangingPunct="1"/>
            <a:r>
              <a:rPr lang="en-GB" sz="3200">
                <a:solidFill>
                  <a:schemeClr val="bg1"/>
                </a:solidFill>
                <a:latin typeface="Levenim MT" pitchFamily="2" charset="-79"/>
                <a:cs typeface="Levenim MT" pitchFamily="2" charset="-79"/>
              </a:rPr>
              <a:t>Emerging, Establishing, Embedding, Experienced</a:t>
            </a:r>
          </a:p>
          <a:p>
            <a:pPr eaLnBrk="1" hangingPunct="1"/>
            <a:r>
              <a:rPr lang="en-GB" sz="4000">
                <a:solidFill>
                  <a:schemeClr val="bg1"/>
                </a:solidFill>
                <a:latin typeface="Levenim MT" pitchFamily="2" charset="-79"/>
              </a:rPr>
              <a:t>				</a:t>
            </a:r>
            <a:endParaRPr lang="en-GB" sz="1600">
              <a:solidFill>
                <a:schemeClr val="bg1"/>
              </a:solidFill>
              <a:latin typeface="Levenim MT" pitchFamily="2" charset="-79"/>
            </a:endParaRPr>
          </a:p>
        </p:txBody>
      </p:sp>
      <p:sp>
        <p:nvSpPr>
          <p:cNvPr id="43024" name="Rectangle 1"/>
          <p:cNvSpPr>
            <a:spLocks noChangeArrowheads="1"/>
          </p:cNvSpPr>
          <p:nvPr/>
        </p:nvSpPr>
        <p:spPr bwMode="auto">
          <a:xfrm>
            <a:off x="6577013" y="6334125"/>
            <a:ext cx="2309812" cy="339725"/>
          </a:xfrm>
          <a:prstGeom prst="rect">
            <a:avLst/>
          </a:prstGeom>
          <a:noFill/>
          <a:ln w="9525">
            <a:noFill/>
            <a:miter lim="800000"/>
            <a:headEnd/>
            <a:tailEnd/>
          </a:ln>
        </p:spPr>
        <p:txBody>
          <a:bodyPr wrap="none">
            <a:spAutoFit/>
          </a:bodyPr>
          <a:lstStyle/>
          <a:p>
            <a:pPr eaLnBrk="1" hangingPunct="1"/>
            <a:r>
              <a:rPr lang="en-GB" sz="1600">
                <a:solidFill>
                  <a:schemeClr val="bg1"/>
                </a:solidFill>
                <a:latin typeface="Levenim MT" pitchFamily="2" charset="-79"/>
              </a:rPr>
              <a:t>Visitors and Residents</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UKU3new"/>
          <p:cNvPicPr>
            <a:picLocks noChangeAspect="1" noChangeArrowheads="1"/>
          </p:cNvPicPr>
          <p:nvPr/>
        </p:nvPicPr>
        <p:blipFill>
          <a:blip r:embed="rId3"/>
          <a:srcRect/>
          <a:stretch>
            <a:fillRect/>
          </a:stretch>
        </p:blipFill>
        <p:spPr bwMode="auto">
          <a:xfrm>
            <a:off x="0" y="144463"/>
            <a:ext cx="9144000" cy="616426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Learning Black Market</a:t>
            </a:r>
            <a:endParaRPr lang="en-US" dirty="0"/>
          </a:p>
        </p:txBody>
      </p:sp>
      <p:pic>
        <p:nvPicPr>
          <p:cNvPr id="5" name="Picture 2" descr="C:\Users\dardena\AppData\Local\Microsoft\Windows\Temporary Internet Files\Content.IE5\I9N1BYRM\MP900433115[1].jpg"/>
          <p:cNvPicPr>
            <a:picLocks noChangeAspect="1" noChangeArrowheads="1"/>
          </p:cNvPicPr>
          <p:nvPr/>
        </p:nvPicPr>
        <p:blipFill>
          <a:blip r:embed="rId3"/>
          <a:srcRect l="27851" t="12648" r="25000" b="17638"/>
          <a:stretch>
            <a:fillRect/>
          </a:stretch>
        </p:blipFill>
        <p:spPr bwMode="auto">
          <a:xfrm rot="180000">
            <a:off x="5085906" y="1664070"/>
            <a:ext cx="3660344" cy="4339330"/>
          </a:xfrm>
          <a:prstGeom prst="rect">
            <a:avLst/>
          </a:prstGeom>
          <a:noFill/>
        </p:spPr>
      </p:pic>
      <p:pic>
        <p:nvPicPr>
          <p:cNvPr id="6" name="Picture 1"/>
          <p:cNvPicPr>
            <a:picLocks noChangeAspect="1"/>
          </p:cNvPicPr>
          <p:nvPr/>
        </p:nvPicPr>
        <p:blipFill>
          <a:blip r:embed="rId4" cstate="print"/>
          <a:srcRect/>
          <a:stretch>
            <a:fillRect/>
          </a:stretch>
        </p:blipFill>
        <p:spPr bwMode="auto">
          <a:xfrm rot="180000">
            <a:off x="5273200" y="1882280"/>
            <a:ext cx="3299679" cy="3173940"/>
          </a:xfrm>
          <a:prstGeom prst="rect">
            <a:avLst/>
          </a:prstGeom>
          <a:noFill/>
          <a:ln w="9525">
            <a:noFill/>
            <a:miter lim="800000"/>
            <a:headEnd/>
            <a:tailEnd/>
          </a:ln>
        </p:spPr>
      </p:pic>
      <p:sp>
        <p:nvSpPr>
          <p:cNvPr id="7" name="TextBox 6"/>
          <p:cNvSpPr txBox="1"/>
          <p:nvPr/>
        </p:nvSpPr>
        <p:spPr>
          <a:xfrm rot="180000">
            <a:off x="5261481" y="5260376"/>
            <a:ext cx="3274639" cy="646331"/>
          </a:xfrm>
          <a:prstGeom prst="rect">
            <a:avLst/>
          </a:prstGeom>
          <a:noFill/>
        </p:spPr>
        <p:txBody>
          <a:bodyPr wrap="square" rtlCol="0">
            <a:spAutoFit/>
          </a:bodyPr>
          <a:lstStyle/>
          <a:p>
            <a:pPr algn="ctr"/>
            <a:r>
              <a:rPr lang="en-US" dirty="0" smtClean="0">
                <a:latin typeface="Bradley Hand ITC" pitchFamily="66" charset="0"/>
              </a:rPr>
              <a:t>There are alternate ways to get info you need</a:t>
            </a:r>
            <a:endParaRPr lang="en-US" dirty="0">
              <a:latin typeface="Bradley Hand ITC" pitchFamily="66" charset="0"/>
            </a:endParaRPr>
          </a:p>
        </p:txBody>
      </p:sp>
      <p:sp>
        <p:nvSpPr>
          <p:cNvPr id="11" name="TextBox 10"/>
          <p:cNvSpPr txBox="1"/>
          <p:nvPr/>
        </p:nvSpPr>
        <p:spPr>
          <a:xfrm>
            <a:off x="638629" y="1872520"/>
            <a:ext cx="4209818" cy="3904146"/>
          </a:xfrm>
          <a:prstGeom prst="rect">
            <a:avLst/>
          </a:prstGeom>
          <a:noFill/>
        </p:spPr>
        <p:txBody>
          <a:bodyPr wrap="square" rtlCol="0">
            <a:spAutoFit/>
          </a:bodyPr>
          <a:lstStyle/>
          <a:p>
            <a:pPr indent="-233363">
              <a:lnSpc>
                <a:spcPct val="110000"/>
              </a:lnSpc>
              <a:spcBef>
                <a:spcPts val="900"/>
              </a:spcBef>
              <a:buFont typeface="Arial" pitchFamily="34" charset="0"/>
              <a:buChar char="•"/>
              <a:defRPr/>
            </a:pPr>
            <a:r>
              <a:rPr lang="en-US" sz="2100" dirty="0" smtClean="0">
                <a:latin typeface="Arial"/>
                <a:cs typeface="Arial"/>
              </a:rPr>
              <a:t>Covert online study habits</a:t>
            </a:r>
          </a:p>
          <a:p>
            <a:pPr lvl="1" indent="-233363">
              <a:lnSpc>
                <a:spcPct val="110000"/>
              </a:lnSpc>
              <a:spcBef>
                <a:spcPts val="900"/>
              </a:spcBef>
              <a:buFont typeface="Arial" pitchFamily="34" charset="0"/>
              <a:buChar char="•"/>
              <a:defRPr/>
            </a:pPr>
            <a:r>
              <a:rPr lang="en-US" sz="1900" dirty="0" smtClean="0">
                <a:latin typeface="Arial"/>
                <a:cs typeface="Arial"/>
              </a:rPr>
              <a:t>Wikipedia</a:t>
            </a:r>
          </a:p>
          <a:p>
            <a:pPr lvl="1" indent="-233363">
              <a:lnSpc>
                <a:spcPct val="110000"/>
              </a:lnSpc>
              <a:spcBef>
                <a:spcPts val="900"/>
              </a:spcBef>
              <a:buFont typeface="Arial" pitchFamily="34" charset="0"/>
              <a:buChar char="•"/>
              <a:defRPr/>
            </a:pPr>
            <a:r>
              <a:rPr lang="en-US" sz="1900" dirty="0" smtClean="0">
                <a:latin typeface="Arial"/>
                <a:cs typeface="Arial"/>
              </a:rPr>
              <a:t>Don’t cite</a:t>
            </a:r>
          </a:p>
          <a:p>
            <a:pPr lvl="1" indent="-233363">
              <a:lnSpc>
                <a:spcPct val="110000"/>
              </a:lnSpc>
              <a:spcBef>
                <a:spcPts val="900"/>
              </a:spcBef>
              <a:buFont typeface="Arial" pitchFamily="34" charset="0"/>
              <a:buChar char="•"/>
              <a:defRPr/>
            </a:pPr>
            <a:r>
              <a:rPr lang="en-US" sz="1900" dirty="0" smtClean="0">
                <a:latin typeface="Arial"/>
                <a:cs typeface="Arial"/>
              </a:rPr>
              <a:t>Widely used</a:t>
            </a:r>
          </a:p>
          <a:p>
            <a:pPr lvl="1" indent="-233363">
              <a:lnSpc>
                <a:spcPct val="110000"/>
              </a:lnSpc>
              <a:spcBef>
                <a:spcPts val="900"/>
              </a:spcBef>
              <a:buFont typeface="Arial" pitchFamily="34" charset="0"/>
              <a:buChar char="•"/>
              <a:defRPr/>
            </a:pPr>
            <a:r>
              <a:rPr lang="en-US" sz="1900" dirty="0" smtClean="0">
                <a:latin typeface="Arial"/>
                <a:cs typeface="Arial"/>
              </a:rPr>
              <a:t>Guilt</a:t>
            </a:r>
          </a:p>
          <a:p>
            <a:pPr indent="-233363">
              <a:lnSpc>
                <a:spcPct val="110000"/>
              </a:lnSpc>
              <a:spcBef>
                <a:spcPts val="900"/>
              </a:spcBef>
              <a:buFont typeface="Arial" pitchFamily="34" charset="0"/>
              <a:buChar char="•"/>
              <a:defRPr/>
            </a:pPr>
            <a:r>
              <a:rPr lang="en-US" sz="2100" dirty="0" smtClean="0">
                <a:latin typeface="Arial"/>
                <a:cs typeface="Arial"/>
              </a:rPr>
              <a:t>Students &amp; teachers disagree</a:t>
            </a:r>
          </a:p>
          <a:p>
            <a:pPr lvl="1" indent="-233363">
              <a:lnSpc>
                <a:spcPct val="110000"/>
              </a:lnSpc>
              <a:spcBef>
                <a:spcPts val="900"/>
              </a:spcBef>
              <a:buFont typeface="Arial" pitchFamily="34" charset="0"/>
              <a:buChar char="•"/>
              <a:defRPr/>
            </a:pPr>
            <a:r>
              <a:rPr lang="en-US" sz="1900" dirty="0" smtClean="0">
                <a:latin typeface="Arial"/>
                <a:cs typeface="Arial"/>
              </a:rPr>
              <a:t>Quality sources</a:t>
            </a:r>
          </a:p>
          <a:p>
            <a:pPr lvl="0"/>
            <a:r>
              <a:rPr lang="en-GB" sz="1400" b="1" dirty="0" smtClean="0">
                <a:latin typeface="Arial" pitchFamily="34" charset="0"/>
                <a:cs typeface="Arial" pitchFamily="34" charset="0"/>
              </a:rPr>
              <a:t>	</a:t>
            </a:r>
          </a:p>
          <a:p>
            <a:pPr lvl="1">
              <a:buFont typeface="Arial" pitchFamily="34" charset="0"/>
              <a:buChar char="•"/>
            </a:pPr>
            <a:endParaRPr lang="en-US" sz="2000" b="1" dirty="0" smtClean="0">
              <a:cs typeface="Arial"/>
            </a:endParaRPr>
          </a:p>
          <a:p>
            <a:endParaRPr lang="en-US" b="1" dirty="0"/>
          </a:p>
        </p:txBody>
      </p:sp>
      <p:sp>
        <p:nvSpPr>
          <p:cNvPr id="8" name="Rectangle 7"/>
          <p:cNvSpPr/>
          <p:nvPr/>
        </p:nvSpPr>
        <p:spPr>
          <a:xfrm rot="184411">
            <a:off x="5594717" y="4521591"/>
            <a:ext cx="2568332" cy="369332"/>
          </a:xfrm>
          <a:prstGeom prst="rect">
            <a:avLst/>
          </a:prstGeom>
        </p:spPr>
        <p:txBody>
          <a:bodyPr wrap="none">
            <a:spAutoFit/>
          </a:bodyPr>
          <a:lstStyle/>
          <a:p>
            <a:r>
              <a:rPr lang="en-GB" b="1" dirty="0" smtClean="0">
                <a:solidFill>
                  <a:schemeClr val="bg1"/>
                </a:solidFill>
                <a:latin typeface="Levenim MT" pitchFamily="2" charset="-79"/>
              </a:rPr>
              <a:t>http://wp.me/pLtlj-fH</a:t>
            </a:r>
            <a:endParaRPr lang="en-GB" b="1" dirty="0">
              <a:solidFill>
                <a:schemeClr val="bg1"/>
              </a:solidFill>
              <a:latin typeface="Levenim MT" pitchFamily="2" charset="-79"/>
            </a:endParaRPr>
          </a:p>
        </p:txBody>
      </p:sp>
      <p:sp>
        <p:nvSpPr>
          <p:cNvPr id="9" name="TextBox 8"/>
          <p:cNvSpPr txBox="1"/>
          <p:nvPr/>
        </p:nvSpPr>
        <p:spPr>
          <a:xfrm>
            <a:off x="3037570" y="6043840"/>
            <a:ext cx="2714625" cy="246221"/>
          </a:xfrm>
          <a:prstGeom prst="rect">
            <a:avLst/>
          </a:prstGeom>
          <a:noFill/>
        </p:spPr>
        <p:txBody>
          <a:bodyPr wrap="square" rtlCol="0">
            <a:spAutoFit/>
          </a:bodyPr>
          <a:lstStyle/>
          <a:p>
            <a:pPr algn="ctr"/>
            <a:r>
              <a:rPr lang="en-US" sz="1000" b="1" dirty="0" smtClean="0">
                <a:latin typeface="+mj-lt"/>
              </a:rPr>
              <a:t>(White &amp; Le Cornu, 2011)</a:t>
            </a:r>
            <a:endParaRPr lang="en-US" sz="1000" b="1" dirty="0">
              <a:latin typeface="+mj-lt"/>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2143" y="1925196"/>
            <a:ext cx="7772400" cy="3352800"/>
          </a:xfrm>
        </p:spPr>
        <p:txBody>
          <a:bodyPr/>
          <a:lstStyle/>
          <a:p>
            <a:r>
              <a:rPr lang="en-US" dirty="0" smtClean="0"/>
              <a:t>Taking Action</a:t>
            </a:r>
            <a:endParaRPr lang="en-US" dirty="0"/>
          </a:p>
        </p:txBody>
      </p:sp>
      <p:pic>
        <p:nvPicPr>
          <p:cNvPr id="1030" name="Picture 6" descr="C:\Users\dardena\AppData\Local\Microsoft\Windows\Temporary Internet Files\Content.IE5\FFO6W2QO\MP900431819[1].jpg"/>
          <p:cNvPicPr>
            <a:picLocks noChangeAspect="1" noChangeArrowheads="1"/>
          </p:cNvPicPr>
          <p:nvPr/>
        </p:nvPicPr>
        <p:blipFill>
          <a:blip r:embed="rId3"/>
          <a:srcRect l="22691" t="5331" r="5714" b="25091"/>
          <a:stretch>
            <a:fillRect/>
          </a:stretch>
        </p:blipFill>
        <p:spPr bwMode="auto">
          <a:xfrm>
            <a:off x="4803354" y="3094755"/>
            <a:ext cx="4340646" cy="3107740"/>
          </a:xfrm>
          <a:prstGeom prst="rect">
            <a:avLst/>
          </a:prstGeom>
          <a:noFill/>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Cloud.png"/>
          <p:cNvPicPr>
            <a:picLocks noGrp="1" noChangeAspect="1"/>
          </p:cNvPicPr>
          <p:nvPr>
            <p:ph sz="half" idx="1"/>
          </p:nvPr>
        </p:nvPicPr>
        <p:blipFill>
          <a:blip r:embed="rId3" cstate="print"/>
          <a:srcRect b="44635"/>
          <a:stretch>
            <a:fillRect/>
          </a:stretch>
        </p:blipFill>
        <p:spPr>
          <a:xfrm>
            <a:off x="714375" y="2214562"/>
            <a:ext cx="3714750" cy="2056649"/>
          </a:xfrm>
        </p:spPr>
      </p:pic>
      <p:sp>
        <p:nvSpPr>
          <p:cNvPr id="12" name="Content Placeholder 11"/>
          <p:cNvSpPr>
            <a:spLocks noGrp="1"/>
          </p:cNvSpPr>
          <p:nvPr>
            <p:ph sz="half" idx="2"/>
          </p:nvPr>
        </p:nvSpPr>
        <p:spPr/>
        <p:txBody>
          <a:bodyPr>
            <a:normAutofit/>
          </a:bodyPr>
          <a:lstStyle/>
          <a:p>
            <a:pPr>
              <a:buClr>
                <a:srgbClr val="2178B5"/>
              </a:buClr>
              <a:buFont typeface="Arial" pitchFamily="34" charset="0"/>
              <a:buChar char="•"/>
            </a:pPr>
            <a:r>
              <a:rPr lang="en-US" dirty="0" smtClean="0"/>
              <a:t>Many information options</a:t>
            </a:r>
          </a:p>
          <a:p>
            <a:pPr>
              <a:buClr>
                <a:srgbClr val="2178B5"/>
              </a:buClr>
              <a:buFont typeface="Arial" pitchFamily="34" charset="0"/>
              <a:buChar char="•"/>
            </a:pPr>
            <a:r>
              <a:rPr lang="en-US" dirty="0" smtClean="0"/>
              <a:t>Library resources not the first choice</a:t>
            </a:r>
          </a:p>
          <a:p>
            <a:pPr>
              <a:buClr>
                <a:srgbClr val="2178B5"/>
              </a:buClr>
              <a:buFont typeface="Arial" pitchFamily="34" charset="0"/>
              <a:buChar char="•"/>
            </a:pPr>
            <a:r>
              <a:rPr lang="en-US" dirty="0" smtClean="0"/>
              <a:t>Convenience rules</a:t>
            </a:r>
          </a:p>
          <a:p>
            <a:pPr>
              <a:buClr>
                <a:srgbClr val="2178B5"/>
              </a:buClr>
              <a:buFont typeface="Arial" pitchFamily="34" charset="0"/>
              <a:buChar char="•"/>
            </a:pPr>
            <a:r>
              <a:rPr lang="en-US" dirty="0" smtClean="0"/>
              <a:t>Develop </a:t>
            </a:r>
            <a:r>
              <a:rPr lang="en-US" dirty="0" smtClean="0">
                <a:solidFill>
                  <a:schemeClr val="accent2">
                    <a:lumMod val="60000"/>
                    <a:lumOff val="40000"/>
                  </a:schemeClr>
                </a:solidFill>
              </a:rPr>
              <a:t>effective</a:t>
            </a:r>
            <a:r>
              <a:rPr lang="en-US" dirty="0" smtClean="0"/>
              <a:t> library systems &amp; services, to understand users’ engagement with digital environment</a:t>
            </a:r>
          </a:p>
          <a:p>
            <a:pPr lvl="1">
              <a:buFont typeface="Arial" pitchFamily="34" charset="0"/>
              <a:buChar char="•"/>
            </a:pPr>
            <a:endParaRPr lang="en-US" dirty="0"/>
          </a:p>
        </p:txBody>
      </p:sp>
      <p:sp>
        <p:nvSpPr>
          <p:cNvPr id="2" name="Title 1"/>
          <p:cNvSpPr>
            <a:spLocks noGrp="1"/>
          </p:cNvSpPr>
          <p:nvPr>
            <p:ph type="title"/>
          </p:nvPr>
        </p:nvSpPr>
        <p:spPr/>
        <p:txBody>
          <a:bodyPr>
            <a:normAutofit/>
          </a:bodyPr>
          <a:lstStyle/>
          <a:p>
            <a:r>
              <a:rPr lang="en-US" dirty="0" smtClean="0"/>
              <a:t>Introduction</a:t>
            </a:r>
            <a:endParaRPr lang="en-US" dirty="0"/>
          </a:p>
        </p:txBody>
      </p:sp>
      <p:sp>
        <p:nvSpPr>
          <p:cNvPr id="14" name="Isosceles Triangle 13"/>
          <p:cNvSpPr/>
          <p:nvPr/>
        </p:nvSpPr>
        <p:spPr bwMode="auto">
          <a:xfrm>
            <a:off x="2133598" y="3962399"/>
            <a:ext cx="936979" cy="324555"/>
          </a:xfrm>
          <a:prstGeom prst="triangle">
            <a:avLst>
              <a:gd name="adj" fmla="val 50000"/>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20000"/>
              </a:lnSpc>
              <a:spcBef>
                <a:spcPct val="50000"/>
              </a:spcBef>
              <a:spcAft>
                <a:spcPct val="0"/>
              </a:spcAft>
              <a:buClrTx/>
              <a:buSzTx/>
              <a:buFontTx/>
              <a:buNone/>
              <a:tabLst/>
            </a:pPr>
            <a:endParaRPr kumimoji="0" lang="en-US" sz="2400" b="1" i="0" u="none" strike="noStrike" cap="none" normalizeH="0" baseline="0" smtClean="0">
              <a:ln>
                <a:noFill/>
              </a:ln>
              <a:solidFill>
                <a:srgbClr val="000000"/>
              </a:solidFill>
              <a:effectLst/>
              <a:latin typeface="Trebuchet MS" pitchFamily="34" charset="0"/>
            </a:endParaRPr>
          </a:p>
        </p:txBody>
      </p:sp>
      <p:pic>
        <p:nvPicPr>
          <p:cNvPr id="7" name="Picture 6" descr="Google.png"/>
          <p:cNvPicPr>
            <a:picLocks noChangeAspect="1"/>
          </p:cNvPicPr>
          <p:nvPr/>
        </p:nvPicPr>
        <p:blipFill>
          <a:blip r:embed="rId4" cstate="print"/>
          <a:srcRect t="11111" r="-566" b="5556"/>
          <a:stretch>
            <a:fillRect/>
          </a:stretch>
        </p:blipFill>
        <p:spPr>
          <a:xfrm>
            <a:off x="2302933" y="4057499"/>
            <a:ext cx="575734" cy="254000"/>
          </a:xfrm>
          <a:prstGeom prst="rect">
            <a:avLst/>
          </a:prstGeom>
          <a:ln>
            <a:noFill/>
          </a:ln>
          <a:effectLst>
            <a:softEdge rad="31750"/>
          </a:effectLst>
        </p:spPr>
      </p:pic>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48342" y="2000250"/>
            <a:ext cx="4945553" cy="4143375"/>
          </a:xfrm>
        </p:spPr>
        <p:txBody>
          <a:bodyPr anchor="ctr">
            <a:normAutofit fontScale="55000" lnSpcReduction="20000"/>
          </a:bodyPr>
          <a:lstStyle/>
          <a:p>
            <a:pPr>
              <a:buFont typeface="Arial" pitchFamily="34" charset="0"/>
              <a:buChar char="•"/>
            </a:pPr>
            <a:r>
              <a:rPr lang="en-US" sz="2700" dirty="0" smtClean="0">
                <a:ea typeface="ＭＳ Ｐゴシック" pitchFamily="34" charset="-128"/>
                <a:cs typeface="Arial" pitchFamily="34" charset="0"/>
              </a:rPr>
              <a:t>OPACs</a:t>
            </a:r>
          </a:p>
          <a:p>
            <a:pPr>
              <a:buFont typeface="Arial" pitchFamily="34" charset="0"/>
              <a:buChar char="•"/>
            </a:pPr>
            <a:r>
              <a:rPr lang="en-US" sz="2700" dirty="0" smtClean="0">
                <a:ea typeface="ＭＳ Ｐゴシック" pitchFamily="34" charset="-128"/>
                <a:cs typeface="Arial" pitchFamily="34" charset="0"/>
              </a:rPr>
              <a:t>Traditional library source access</a:t>
            </a:r>
          </a:p>
          <a:p>
            <a:pPr>
              <a:buFont typeface="Arial" pitchFamily="34" charset="0"/>
              <a:buChar char="•"/>
            </a:pPr>
            <a:r>
              <a:rPr lang="en-US" sz="2700" dirty="0" smtClean="0">
                <a:ea typeface="ＭＳ Ｐゴシック" pitchFamily="34" charset="-128"/>
                <a:cs typeface="Arial" pitchFamily="34" charset="0"/>
              </a:rPr>
              <a:t>Full-text  online sources</a:t>
            </a:r>
          </a:p>
          <a:p>
            <a:pPr>
              <a:buFont typeface="Arial" pitchFamily="34" charset="0"/>
              <a:buChar char="•"/>
            </a:pPr>
            <a:r>
              <a:rPr lang="en-US" sz="2700" dirty="0" smtClean="0">
                <a:ea typeface="ＭＳ Ｐゴシック" pitchFamily="34" charset="-128"/>
                <a:cs typeface="Arial" pitchFamily="34" charset="0"/>
              </a:rPr>
              <a:t>Library systems as search engines &amp; web services</a:t>
            </a:r>
          </a:p>
          <a:p>
            <a:pPr>
              <a:buFont typeface="Arial" pitchFamily="34" charset="0"/>
              <a:buChar char="•"/>
            </a:pPr>
            <a:r>
              <a:rPr lang="en-US" sz="2700" dirty="0" smtClean="0">
                <a:ea typeface="ＭＳ Ｐゴシック" pitchFamily="34" charset="-128"/>
                <a:cs typeface="Arial" pitchFamily="34" charset="0"/>
              </a:rPr>
              <a:t>Advertise resources, brand &amp; value</a:t>
            </a:r>
          </a:p>
          <a:p>
            <a:pPr>
              <a:buFont typeface="Arial" pitchFamily="34" charset="0"/>
              <a:buChar char="•"/>
            </a:pPr>
            <a:r>
              <a:rPr lang="en-US" sz="2700" dirty="0" smtClean="0">
                <a:ea typeface="ＭＳ Ｐゴシック" pitchFamily="34" charset="-128"/>
                <a:cs typeface="Arial" pitchFamily="34" charset="0"/>
              </a:rPr>
              <a:t>Provide search help at time of need</a:t>
            </a:r>
          </a:p>
          <a:p>
            <a:pPr lvl="1">
              <a:buFont typeface="Arial" pitchFamily="34" charset="0"/>
              <a:buChar char="•"/>
            </a:pPr>
            <a:r>
              <a:rPr lang="en-US" sz="2500" dirty="0" smtClean="0">
                <a:ea typeface="ＭＳ Ｐゴシック" pitchFamily="34" charset="-128"/>
                <a:cs typeface="Arial" pitchFamily="34" charset="0"/>
              </a:rPr>
              <a:t>Chat &amp; IM help during search</a:t>
            </a:r>
          </a:p>
          <a:p>
            <a:pPr lvl="1">
              <a:buFont typeface="Arial" pitchFamily="34" charset="0"/>
              <a:buChar char="•"/>
            </a:pPr>
            <a:r>
              <a:rPr lang="en-US" sz="2500" dirty="0" smtClean="0">
                <a:ea typeface="ＭＳ Ｐゴシック" pitchFamily="34" charset="-128"/>
                <a:cs typeface="Arial" pitchFamily="34" charset="0"/>
              </a:rPr>
              <a:t>Mobile technology</a:t>
            </a:r>
          </a:p>
          <a:p>
            <a:pPr>
              <a:buFont typeface="Arial" pitchFamily="34" charset="0"/>
              <a:buChar char="•"/>
              <a:defRPr/>
            </a:pPr>
            <a:r>
              <a:rPr lang="en-US" sz="2700" dirty="0" smtClean="0">
                <a:ea typeface="ＭＳ Ｐゴシック" pitchFamily="34" charset="-128"/>
                <a:cs typeface="Arial" pitchFamily="34" charset="0"/>
              </a:rPr>
              <a:t>‘Resident’ modes of engaging users (on &amp; off-line)</a:t>
            </a:r>
          </a:p>
          <a:p>
            <a:pPr>
              <a:buFont typeface="Arial" pitchFamily="34" charset="0"/>
              <a:buChar char="•"/>
              <a:defRPr/>
            </a:pPr>
            <a:r>
              <a:rPr lang="en-US" sz="2700" dirty="0" smtClean="0">
                <a:ea typeface="ＭＳ Ｐゴシック" pitchFamily="34" charset="-128"/>
                <a:cs typeface="Arial" pitchFamily="34" charset="0"/>
              </a:rPr>
              <a:t> Counter perception of institution as physical space</a:t>
            </a:r>
          </a:p>
          <a:p>
            <a:pPr>
              <a:buFont typeface="Arial" pitchFamily="34" charset="0"/>
              <a:buChar char="•"/>
              <a:defRPr/>
            </a:pPr>
            <a:r>
              <a:rPr lang="en-US" sz="2700" dirty="0" smtClean="0">
                <a:ea typeface="ＭＳ Ｐゴシック" pitchFamily="34" charset="-128"/>
                <a:cs typeface="Arial" pitchFamily="34" charset="0"/>
              </a:rPr>
              <a:t> Better understand user web behavior</a:t>
            </a:r>
            <a:endParaRPr lang="en-US" sz="2100" dirty="0" smtClean="0"/>
          </a:p>
          <a:p>
            <a:pPr>
              <a:buFont typeface="Arial" pitchFamily="34" charset="0"/>
              <a:buChar char="•"/>
            </a:pPr>
            <a:endParaRPr lang="en-US" sz="1800" dirty="0" smtClean="0"/>
          </a:p>
        </p:txBody>
      </p:sp>
      <p:sp>
        <p:nvSpPr>
          <p:cNvPr id="2" name="Title 1"/>
          <p:cNvSpPr>
            <a:spLocks noGrp="1"/>
          </p:cNvSpPr>
          <p:nvPr>
            <p:ph type="title"/>
          </p:nvPr>
        </p:nvSpPr>
        <p:spPr/>
        <p:txBody>
          <a:bodyPr>
            <a:normAutofit/>
          </a:bodyPr>
          <a:lstStyle/>
          <a:p>
            <a:r>
              <a:rPr lang="en-US" dirty="0" smtClean="0"/>
              <a:t>What We Can Improve</a:t>
            </a:r>
            <a:endParaRPr lang="en-US" dirty="0"/>
          </a:p>
        </p:txBody>
      </p:sp>
      <p:sp>
        <p:nvSpPr>
          <p:cNvPr id="6" name="TextBox 5"/>
          <p:cNvSpPr txBox="1"/>
          <p:nvPr/>
        </p:nvSpPr>
        <p:spPr>
          <a:xfrm>
            <a:off x="3314699" y="6067431"/>
            <a:ext cx="2847976" cy="246221"/>
          </a:xfrm>
          <a:prstGeom prst="rect">
            <a:avLst/>
          </a:prstGeom>
          <a:noFill/>
        </p:spPr>
        <p:txBody>
          <a:bodyPr wrap="square" rtlCol="0">
            <a:spAutoFit/>
          </a:bodyPr>
          <a:lstStyle/>
          <a:p>
            <a:pPr algn="ctr"/>
            <a:r>
              <a:rPr lang="en-US" sz="1000" b="1" dirty="0" smtClean="0"/>
              <a:t>(</a:t>
            </a:r>
            <a:r>
              <a:rPr lang="en-US" sz="1000" b="1" dirty="0" err="1" smtClean="0"/>
              <a:t>Dervin</a:t>
            </a:r>
            <a:r>
              <a:rPr lang="en-US" sz="1000" b="1" dirty="0" smtClean="0"/>
              <a:t>, </a:t>
            </a:r>
            <a:r>
              <a:rPr lang="en-US" sz="1000" b="1" dirty="0" err="1" smtClean="0"/>
              <a:t>Connaway</a:t>
            </a:r>
            <a:r>
              <a:rPr lang="en-US" sz="1000" b="1" dirty="0" smtClean="0"/>
              <a:t> &amp; </a:t>
            </a:r>
            <a:r>
              <a:rPr lang="en-US" sz="1000" b="1" dirty="0" err="1" smtClean="0"/>
              <a:t>Prabha</a:t>
            </a:r>
            <a:r>
              <a:rPr lang="en-US" sz="1000" b="1" dirty="0" smtClean="0"/>
              <a:t>, 2003-2006)</a:t>
            </a:r>
            <a:endParaRPr lang="en-US" sz="1000" b="1" dirty="0"/>
          </a:p>
        </p:txBody>
      </p:sp>
      <p:pic>
        <p:nvPicPr>
          <p:cNvPr id="7" name="Picture 3" descr="C:\Users\hoode\AppData\Local\Temp\medium_26083507.jpg"/>
          <p:cNvPicPr>
            <a:picLocks noChangeAspect="1" noChangeArrowheads="1"/>
          </p:cNvPicPr>
          <p:nvPr/>
        </p:nvPicPr>
        <p:blipFill>
          <a:blip r:embed="rId3" cstate="print"/>
          <a:srcRect l="787" r="4724"/>
          <a:stretch>
            <a:fillRect/>
          </a:stretch>
        </p:blipFill>
        <p:spPr bwMode="auto">
          <a:xfrm>
            <a:off x="5366604" y="2647374"/>
            <a:ext cx="3643504" cy="25527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6552658" y="3171248"/>
            <a:ext cx="1647825" cy="369332"/>
          </a:xfrm>
          <a:prstGeom prst="rect">
            <a:avLst/>
          </a:prstGeom>
          <a:noFill/>
        </p:spPr>
        <p:txBody>
          <a:bodyPr wrap="square" rtlCol="0">
            <a:spAutoFit/>
          </a:bodyPr>
          <a:lstStyle/>
          <a:p>
            <a:r>
              <a:rPr lang="en-US" dirty="0" smtClean="0">
                <a:solidFill>
                  <a:schemeClr val="bg1"/>
                </a:solidFill>
                <a:effectLst>
                  <a:glow rad="228600">
                    <a:schemeClr val="accent1">
                      <a:satMod val="175000"/>
                      <a:alpha val="40000"/>
                    </a:schemeClr>
                  </a:glow>
                </a:effectLst>
                <a:latin typeface="Adobe Fan Heiti Std B" pitchFamily="34" charset="-128"/>
                <a:ea typeface="Adobe Fan Heiti Std B" pitchFamily="34" charset="-128"/>
              </a:rPr>
              <a:t>Need help?</a:t>
            </a:r>
            <a:endParaRPr lang="en-US" dirty="0">
              <a:solidFill>
                <a:schemeClr val="bg1"/>
              </a:solidFill>
              <a:effectLst>
                <a:glow rad="228600">
                  <a:schemeClr val="accent1">
                    <a:satMod val="175000"/>
                    <a:alpha val="40000"/>
                  </a:schemeClr>
                </a:glow>
              </a:effectLst>
              <a:latin typeface="Adobe Fan Heiti Std B" pitchFamily="34" charset="-128"/>
              <a:ea typeface="Adobe Fan Heiti Std B" pitchFamily="34" charset="-128"/>
            </a:endParaRPr>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4772025" y="1747164"/>
            <a:ext cx="3781425" cy="4191001"/>
          </a:xfrm>
          <a:prstGeom prst="ellipse">
            <a:avLst/>
          </a:prstGeom>
          <a:solidFill>
            <a:schemeClr val="bg1"/>
          </a:solidFill>
          <a:ln w="34925" cap="rnd">
            <a:solidFill>
              <a:srgbClr val="92D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714375" y="1782540"/>
            <a:ext cx="4336090" cy="4143375"/>
          </a:xfrm>
        </p:spPr>
        <p:txBody>
          <a:bodyPr anchor="ctr"/>
          <a:lstStyle/>
          <a:p>
            <a:pPr>
              <a:buFont typeface="Arial" pitchFamily="34" charset="0"/>
              <a:buChar char="•"/>
            </a:pPr>
            <a:r>
              <a:rPr lang="en-US" dirty="0" smtClean="0"/>
              <a:t>User-centered development approach</a:t>
            </a:r>
          </a:p>
          <a:p>
            <a:pPr lvl="1">
              <a:buFont typeface="Arial" pitchFamily="34" charset="0"/>
              <a:buChar char="•"/>
            </a:pPr>
            <a:r>
              <a:rPr lang="en-US" dirty="0" smtClean="0"/>
              <a:t>Metadata creation</a:t>
            </a:r>
          </a:p>
          <a:p>
            <a:pPr lvl="1">
              <a:buFont typeface="Arial" pitchFamily="34" charset="0"/>
              <a:buChar char="•"/>
            </a:pPr>
            <a:r>
              <a:rPr lang="en-US" dirty="0" smtClean="0"/>
              <a:t>Interface design</a:t>
            </a:r>
          </a:p>
          <a:p>
            <a:pPr lvl="2">
              <a:buFont typeface="Arial" pitchFamily="34" charset="0"/>
              <a:buChar char="•"/>
            </a:pPr>
            <a:r>
              <a:rPr lang="en-US" dirty="0" smtClean="0"/>
              <a:t>Mobile</a:t>
            </a:r>
          </a:p>
          <a:p>
            <a:pPr lvl="2">
              <a:buFont typeface="Arial" pitchFamily="34" charset="0"/>
              <a:buChar char="•"/>
            </a:pPr>
            <a:r>
              <a:rPr lang="en-US" dirty="0" smtClean="0"/>
              <a:t>Chat/IM</a:t>
            </a:r>
            <a:endParaRPr lang="en-US" dirty="0"/>
          </a:p>
        </p:txBody>
      </p:sp>
      <p:sp>
        <p:nvSpPr>
          <p:cNvPr id="2" name="Title 1"/>
          <p:cNvSpPr>
            <a:spLocks noGrp="1"/>
          </p:cNvSpPr>
          <p:nvPr>
            <p:ph type="title"/>
          </p:nvPr>
        </p:nvSpPr>
        <p:spPr>
          <a:xfrm>
            <a:off x="152402" y="381000"/>
            <a:ext cx="8229600" cy="914400"/>
          </a:xfrm>
        </p:spPr>
        <p:txBody>
          <a:bodyPr>
            <a:normAutofit/>
          </a:bodyPr>
          <a:lstStyle/>
          <a:p>
            <a:r>
              <a:rPr lang="en-US" dirty="0" smtClean="0"/>
              <a:t>Making the Library More Attractive</a:t>
            </a:r>
            <a:endParaRPr lang="en-US" dirty="0"/>
          </a:p>
        </p:txBody>
      </p:sp>
      <p:pic>
        <p:nvPicPr>
          <p:cNvPr id="8" name="Picture 2" descr="C:\Users\hoode\AppData\Local\Temp\MP900442491.JPG"/>
          <p:cNvPicPr>
            <a:picLocks noChangeAspect="1" noChangeArrowheads="1"/>
          </p:cNvPicPr>
          <p:nvPr/>
        </p:nvPicPr>
        <p:blipFill>
          <a:blip r:embed="rId3" cstate="print"/>
          <a:srcRect l="14167" r="13333"/>
          <a:stretch>
            <a:fillRect/>
          </a:stretch>
        </p:blipFill>
        <p:spPr bwMode="auto">
          <a:xfrm>
            <a:off x="5867400" y="2138595"/>
            <a:ext cx="1657350" cy="3429000"/>
          </a:xfrm>
          <a:prstGeom prst="rect">
            <a:avLst/>
          </a:prstGeom>
          <a:noFill/>
        </p:spPr>
      </p:pic>
      <p:sp>
        <p:nvSpPr>
          <p:cNvPr id="7" name="TextBox 6"/>
          <p:cNvSpPr txBox="1"/>
          <p:nvPr/>
        </p:nvSpPr>
        <p:spPr>
          <a:xfrm>
            <a:off x="2228850" y="5984883"/>
            <a:ext cx="4572000" cy="246221"/>
          </a:xfrm>
          <a:prstGeom prst="rect">
            <a:avLst/>
          </a:prstGeom>
          <a:noFill/>
        </p:spPr>
        <p:txBody>
          <a:bodyPr wrap="square" rtlCol="0">
            <a:spAutoFit/>
          </a:bodyPr>
          <a:lstStyle/>
          <a:p>
            <a:pPr algn="ctr"/>
            <a:r>
              <a:rPr lang="en-US" sz="1000" b="1" dirty="0" smtClean="0">
                <a:latin typeface="+mj-lt"/>
              </a:rPr>
              <a:t>(Center for Information </a:t>
            </a:r>
            <a:r>
              <a:rPr lang="en-US" sz="1000" b="1" dirty="0" err="1" smtClean="0">
                <a:latin typeface="+mj-lt"/>
              </a:rPr>
              <a:t>Behaviour</a:t>
            </a:r>
            <a:r>
              <a:rPr lang="en-US" sz="1000" b="1" dirty="0" smtClean="0">
                <a:latin typeface="+mj-lt"/>
              </a:rPr>
              <a:t> and the Evaluation of Research, 2008) </a:t>
            </a:r>
            <a:endParaRPr lang="en-US" sz="1000" b="1" dirty="0">
              <a:latin typeface="+mj-lt"/>
            </a:endParaRPr>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93270" y="2000250"/>
            <a:ext cx="5193130" cy="4143375"/>
          </a:xfrm>
        </p:spPr>
        <p:txBody>
          <a:bodyPr>
            <a:normAutofit/>
          </a:bodyPr>
          <a:lstStyle/>
          <a:p>
            <a:r>
              <a:rPr lang="en-US" dirty="0" smtClean="0"/>
              <a:t>Digital Visitors &amp; Residents</a:t>
            </a:r>
          </a:p>
          <a:p>
            <a:pPr lvl="1"/>
            <a:r>
              <a:rPr lang="en-US" dirty="0" smtClean="0"/>
              <a:t>Online survey</a:t>
            </a:r>
          </a:p>
          <a:p>
            <a:pPr lvl="1"/>
            <a:r>
              <a:rPr lang="en-US" dirty="0" smtClean="0"/>
              <a:t>Continue with diaries &amp; interviews</a:t>
            </a:r>
          </a:p>
          <a:p>
            <a:pPr lvl="1"/>
            <a:r>
              <a:rPr lang="en-US" dirty="0" smtClean="0"/>
              <a:t>Initial interviews &amp; monthly diaries with 6 new Emerging Stage participants</a:t>
            </a:r>
          </a:p>
          <a:p>
            <a:pPr lvl="1"/>
            <a:r>
              <a:rPr lang="en-US" dirty="0" smtClean="0"/>
              <a:t>Develop tool kits</a:t>
            </a:r>
          </a:p>
          <a:p>
            <a:pPr lvl="2"/>
            <a:r>
              <a:rPr lang="en-US" dirty="0" smtClean="0"/>
              <a:t>Educational Technology</a:t>
            </a:r>
          </a:p>
          <a:p>
            <a:pPr lvl="2"/>
            <a:r>
              <a:rPr lang="en-US" dirty="0" smtClean="0"/>
              <a:t>Library</a:t>
            </a:r>
          </a:p>
          <a:p>
            <a:pPr lvl="1"/>
            <a:endParaRPr lang="en-US" dirty="0" smtClean="0"/>
          </a:p>
          <a:p>
            <a:pPr lvl="1"/>
            <a:endParaRPr lang="en-US" dirty="0" smtClean="0"/>
          </a:p>
        </p:txBody>
      </p:sp>
      <p:sp>
        <p:nvSpPr>
          <p:cNvPr id="4" name="Title 3"/>
          <p:cNvSpPr>
            <a:spLocks noGrp="1"/>
          </p:cNvSpPr>
          <p:nvPr>
            <p:ph type="title"/>
          </p:nvPr>
        </p:nvSpPr>
        <p:spPr/>
        <p:txBody>
          <a:bodyPr/>
          <a:lstStyle/>
          <a:p>
            <a:r>
              <a:rPr lang="en-US" dirty="0" smtClean="0"/>
              <a:t>Future Research</a:t>
            </a:r>
            <a:endParaRPr lang="en-US" dirty="0"/>
          </a:p>
        </p:txBody>
      </p:sp>
      <p:grpSp>
        <p:nvGrpSpPr>
          <p:cNvPr id="5" name="Group 7"/>
          <p:cNvGrpSpPr/>
          <p:nvPr/>
        </p:nvGrpSpPr>
        <p:grpSpPr>
          <a:xfrm>
            <a:off x="5993405" y="3423166"/>
            <a:ext cx="1447800" cy="962025"/>
            <a:chOff x="457201" y="1600200"/>
            <a:chExt cx="4114800" cy="3112512"/>
          </a:xfrm>
          <a:solidFill>
            <a:srgbClr val="00B0F0"/>
          </a:solidFill>
        </p:grpSpPr>
        <p:sp>
          <p:nvSpPr>
            <p:cNvPr id="6" name="Rounded Rectangle 5"/>
            <p:cNvSpPr/>
            <p:nvPr/>
          </p:nvSpPr>
          <p:spPr>
            <a:xfrm>
              <a:off x="457201" y="1600200"/>
              <a:ext cx="4114800" cy="2658992"/>
            </a:xfrm>
            <a:prstGeom prst="roundRect">
              <a:avLst>
                <a:gd name="adj" fmla="val 4488"/>
              </a:avLst>
            </a:prstGeom>
            <a:grpFill/>
            <a:ln w="762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algn="ctr">
                <a:spcBef>
                  <a:spcPts val="1200"/>
                </a:spcBef>
              </a:pPr>
              <a:endParaRPr lang="en-US" sz="1200" b="1" cap="all" dirty="0"/>
            </a:p>
          </p:txBody>
        </p:sp>
        <p:sp>
          <p:nvSpPr>
            <p:cNvPr id="7" name="Isosceles Triangle 6"/>
            <p:cNvSpPr/>
            <p:nvPr/>
          </p:nvSpPr>
          <p:spPr>
            <a:xfrm rot="10800000">
              <a:off x="966451" y="4247645"/>
              <a:ext cx="505498" cy="465067"/>
            </a:xfrm>
            <a:prstGeom prst="triangle">
              <a:avLst/>
            </a:prstGeom>
            <a:grpFill/>
            <a:ln w="762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grpSp>
        <p:nvGrpSpPr>
          <p:cNvPr id="8" name="Group 7"/>
          <p:cNvGrpSpPr/>
          <p:nvPr/>
        </p:nvGrpSpPr>
        <p:grpSpPr>
          <a:xfrm flipH="1">
            <a:off x="5640477" y="4846400"/>
            <a:ext cx="1304926" cy="888683"/>
            <a:chOff x="457201" y="1600200"/>
            <a:chExt cx="4114800" cy="3112512"/>
          </a:xfrm>
          <a:solidFill>
            <a:srgbClr val="00B0F0"/>
          </a:solidFill>
        </p:grpSpPr>
        <p:sp>
          <p:nvSpPr>
            <p:cNvPr id="9" name="Rounded Rectangle 8"/>
            <p:cNvSpPr/>
            <p:nvPr/>
          </p:nvSpPr>
          <p:spPr>
            <a:xfrm>
              <a:off x="457201" y="1600200"/>
              <a:ext cx="4114800" cy="2658992"/>
            </a:xfrm>
            <a:prstGeom prst="roundRect">
              <a:avLst>
                <a:gd name="adj" fmla="val 4488"/>
              </a:avLst>
            </a:prstGeom>
            <a:grpFill/>
            <a:ln w="76200">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algn="ctr">
                <a:spcBef>
                  <a:spcPts val="1200"/>
                </a:spcBef>
              </a:pPr>
              <a:endParaRPr lang="en-US" sz="1200" b="1" cap="all" dirty="0"/>
            </a:p>
          </p:txBody>
        </p:sp>
        <p:sp>
          <p:nvSpPr>
            <p:cNvPr id="10" name="Isosceles Triangle 9"/>
            <p:cNvSpPr/>
            <p:nvPr/>
          </p:nvSpPr>
          <p:spPr>
            <a:xfrm rot="10800000">
              <a:off x="966451" y="4247645"/>
              <a:ext cx="505498" cy="465067"/>
            </a:xfrm>
            <a:prstGeom prst="triangle">
              <a:avLst/>
            </a:prstGeom>
            <a:grpFill/>
            <a:ln w="76200">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pic>
        <p:nvPicPr>
          <p:cNvPr id="11" name="Picture 3" descr="C:\Users\dardena\AppData\Local\Microsoft\Windows\Temporary Internet Files\Content.IE5\FFO6W2QO\MP900438482[1].jpg"/>
          <p:cNvPicPr>
            <a:picLocks noChangeAspect="1" noChangeArrowheads="1"/>
          </p:cNvPicPr>
          <p:nvPr/>
        </p:nvPicPr>
        <p:blipFill>
          <a:blip r:embed="rId3">
            <a:duotone>
              <a:schemeClr val="accent1">
                <a:shade val="45000"/>
                <a:satMod val="135000"/>
              </a:schemeClr>
              <a:prstClr val="white"/>
            </a:duotone>
            <a:lum bright="-2000" contrast="33000"/>
          </a:blip>
          <a:srcRect/>
          <a:stretch>
            <a:fillRect/>
          </a:stretch>
        </p:blipFill>
        <p:spPr bwMode="auto">
          <a:xfrm>
            <a:off x="5758096" y="1750658"/>
            <a:ext cx="1905000" cy="1275443"/>
          </a:xfrm>
          <a:prstGeom prst="rect">
            <a:avLst/>
          </a:prstGeom>
          <a:noFill/>
        </p:spPr>
      </p:pic>
      <p:pic>
        <p:nvPicPr>
          <p:cNvPr id="12" name="Picture 7" descr="C:\Users\dardena\AppData\Local\Microsoft\Windows\Temporary Internet Files\Content.IE5\IFXUBJ0A\MP900401828[1].jpg"/>
          <p:cNvPicPr>
            <a:picLocks noChangeAspect="1" noChangeArrowheads="1"/>
          </p:cNvPicPr>
          <p:nvPr/>
        </p:nvPicPr>
        <p:blipFill>
          <a:blip r:embed="rId4"/>
          <a:srcRect/>
          <a:stretch>
            <a:fillRect/>
          </a:stretch>
        </p:blipFill>
        <p:spPr bwMode="auto">
          <a:xfrm>
            <a:off x="7563280" y="3919358"/>
            <a:ext cx="1386596" cy="2078879"/>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References </a:t>
            </a:r>
            <a:endParaRPr lang="en-US" dirty="0"/>
          </a:p>
        </p:txBody>
      </p:sp>
      <p:sp>
        <p:nvSpPr>
          <p:cNvPr id="6" name="Content Placeholder 5"/>
          <p:cNvSpPr>
            <a:spLocks noGrp="1"/>
          </p:cNvSpPr>
          <p:nvPr>
            <p:ph idx="1"/>
          </p:nvPr>
        </p:nvSpPr>
        <p:spPr>
          <a:xfrm>
            <a:off x="341194" y="1842448"/>
            <a:ext cx="8584442" cy="4558352"/>
          </a:xfrm>
        </p:spPr>
        <p:txBody>
          <a:bodyPr>
            <a:normAutofit lnSpcReduction="10000"/>
          </a:bodyPr>
          <a:lstStyle/>
          <a:p>
            <a:pPr>
              <a:buNone/>
            </a:pPr>
            <a:r>
              <a:rPr lang="en-US" sz="1100" b="1" dirty="0" err="1" smtClean="0"/>
              <a:t>Bertot</a:t>
            </a:r>
            <a:r>
              <a:rPr lang="en-US" sz="1100" b="1" dirty="0" smtClean="0"/>
              <a:t>, J. C., </a:t>
            </a:r>
            <a:r>
              <a:rPr lang="en-US" sz="1100" b="1" dirty="0" err="1" smtClean="0"/>
              <a:t>Berube</a:t>
            </a:r>
            <a:r>
              <a:rPr lang="en-US" sz="1100" b="1" dirty="0" smtClean="0"/>
              <a:t>, K., </a:t>
            </a:r>
            <a:r>
              <a:rPr lang="en-US" sz="1100" b="1" dirty="0" err="1" smtClean="0"/>
              <a:t>Devereaux</a:t>
            </a:r>
            <a:r>
              <a:rPr lang="en-US" sz="1100" b="1" dirty="0" smtClean="0"/>
              <a:t>, P., </a:t>
            </a:r>
            <a:r>
              <a:rPr lang="en-US" sz="1100" b="1" dirty="0" err="1" smtClean="0"/>
              <a:t>Dhakal</a:t>
            </a:r>
            <a:r>
              <a:rPr lang="en-US" sz="1100" b="1" dirty="0" smtClean="0"/>
              <a:t>, K., Powers, S., &amp; Ray, J. (2012). Assessing the usability of </a:t>
            </a:r>
            <a:r>
              <a:rPr lang="en-US" sz="1100" b="1" dirty="0" err="1" smtClean="0"/>
              <a:t>WorldCat</a:t>
            </a:r>
            <a:r>
              <a:rPr lang="en-US" sz="1100" b="1" dirty="0" smtClean="0"/>
              <a:t> Local: Findings and considerations. </a:t>
            </a:r>
            <a:r>
              <a:rPr lang="en-US" sz="1100" b="1" i="1" dirty="0" smtClean="0"/>
              <a:t>The Library Quarterly</a:t>
            </a:r>
            <a:r>
              <a:rPr lang="en-US" sz="1100" b="1" dirty="0" smtClean="0"/>
              <a:t>, </a:t>
            </a:r>
            <a:r>
              <a:rPr lang="en-US" sz="1100" b="1" i="1" dirty="0" smtClean="0"/>
              <a:t>82</a:t>
            </a:r>
            <a:r>
              <a:rPr lang="en-US" sz="1100" b="1" dirty="0" smtClean="0"/>
              <a:t>(2), 207-221. </a:t>
            </a:r>
          </a:p>
          <a:p>
            <a:pPr>
              <a:buNone/>
            </a:pPr>
            <a:r>
              <a:rPr lang="en-US" sz="1100" b="1" dirty="0" smtClean="0"/>
              <a:t>Calhoun, K., Cantrell, J., &amp; Gallagher, P. (2009). </a:t>
            </a:r>
            <a:r>
              <a:rPr lang="en-US" sz="1100" b="1" i="1" dirty="0" smtClean="0"/>
              <a:t>Online catalogs: What users and librarians want: An OCLC report. </a:t>
            </a:r>
            <a:r>
              <a:rPr lang="en-US" sz="1100" b="1" dirty="0" smtClean="0"/>
              <a:t>Dublin, OH: OCLC. Retrieved from </a:t>
            </a:r>
            <a:r>
              <a:rPr lang="en-US" sz="1100" b="1" u="sng" dirty="0" smtClean="0">
                <a:hlinkClick r:id="rId3"/>
              </a:rPr>
              <a:t>http://www.oclc.org/us/en/reports/onlinecatalogs/default.htm</a:t>
            </a:r>
            <a:r>
              <a:rPr lang="en-US" sz="1100" b="1" dirty="0" smtClean="0"/>
              <a:t>  </a:t>
            </a:r>
          </a:p>
          <a:p>
            <a:pPr>
              <a:buNone/>
            </a:pPr>
            <a:r>
              <a:rPr lang="en-US" sz="1100" b="1" dirty="0" smtClean="0"/>
              <a:t>Centre for Information </a:t>
            </a:r>
            <a:r>
              <a:rPr lang="en-US" sz="1100" b="1" dirty="0" err="1" smtClean="0"/>
              <a:t>Behaviour</a:t>
            </a:r>
            <a:r>
              <a:rPr lang="en-US" sz="1100" b="1" dirty="0" smtClean="0"/>
              <a:t> and the Evaluation of Research. (2008). Information </a:t>
            </a:r>
            <a:r>
              <a:rPr lang="en-US" sz="1100" b="1" dirty="0" err="1" smtClean="0"/>
              <a:t>behaviour</a:t>
            </a:r>
            <a:r>
              <a:rPr lang="en-US" sz="1100" b="1" dirty="0" smtClean="0"/>
              <a:t> of the researcher of the future: A CIBER briefing paper. London: CIBER. Retrieved from </a:t>
            </a:r>
            <a:r>
              <a:rPr lang="en-US" sz="1100" b="1" u="sng" dirty="0" smtClean="0">
                <a:hlinkClick r:id="rId3"/>
              </a:rPr>
              <a:t>h http://www.jisc.ac.uk/media/documents/programmes/reppres/gg_final_keynote_11012008.pdf</a:t>
            </a:r>
          </a:p>
          <a:p>
            <a:pPr>
              <a:buNone/>
            </a:pPr>
            <a:r>
              <a:rPr lang="en-US" sz="1100" b="1" dirty="0" smtClean="0"/>
              <a:t>Centre for Information </a:t>
            </a:r>
            <a:r>
              <a:rPr lang="en-US" sz="1100" b="1" dirty="0" err="1" smtClean="0"/>
              <a:t>Behaviour</a:t>
            </a:r>
            <a:r>
              <a:rPr lang="en-US" sz="1100" b="1" dirty="0" smtClean="0"/>
              <a:t> and the Evaluation of Research. (2009). JISC user behavior observational study. London: CIBER.  </a:t>
            </a:r>
          </a:p>
          <a:p>
            <a:pPr>
              <a:buNone/>
            </a:pPr>
            <a:r>
              <a:rPr lang="en-US" sz="1100" b="1" dirty="0" err="1" smtClean="0"/>
              <a:t>Connaway</a:t>
            </a:r>
            <a:r>
              <a:rPr lang="en-US" sz="1100" b="1" dirty="0" smtClean="0"/>
              <a:t>, L. S., Dickey, T. J. (2009). Towards a profile of the researcher of today: What can we learn from JISC projects? : Common themes identified in an analysis of JISC virtual research environment and digital repository projects. Retrieved from </a:t>
            </a:r>
            <a:r>
              <a:rPr lang="en-US" sz="1100" b="1" dirty="0" smtClean="0">
                <a:hlinkClick r:id="rId4"/>
              </a:rPr>
              <a:t>http://repository.jisc.ac.uk/418/2/VirtualScholar_themesFromProjects_revised.pdf</a:t>
            </a:r>
            <a:endParaRPr lang="en-US" sz="1100" b="1" dirty="0" smtClean="0"/>
          </a:p>
          <a:p>
            <a:pPr>
              <a:buNone/>
            </a:pPr>
            <a:r>
              <a:rPr lang="en-US" sz="1100" b="1" dirty="0" err="1" smtClean="0"/>
              <a:t>Connaway</a:t>
            </a:r>
            <a:r>
              <a:rPr lang="en-US" sz="1100" b="1" dirty="0" smtClean="0"/>
              <a:t>, L. S., &amp; Dickey, T. J. (2010). The digital information seeker: Report of findings from selected OCLC, RIN, and JISC user behavior projects. Retrieved from </a:t>
            </a:r>
            <a:r>
              <a:rPr lang="en-US" sz="1100" b="1" dirty="0" smtClean="0">
                <a:hlinkClick r:id="rId5"/>
              </a:rPr>
              <a:t>http://www.jisc.ac.uk/media/documents/publications/reports/2010/digitalinformationseekerreport.pdf</a:t>
            </a:r>
            <a:endParaRPr lang="en-US" sz="1100" b="1" dirty="0" smtClean="0"/>
          </a:p>
          <a:p>
            <a:pPr>
              <a:buNone/>
            </a:pPr>
            <a:r>
              <a:rPr lang="en-US" sz="1100" b="1" dirty="0" smtClean="0"/>
              <a:t>Connaway, L. S., Dickey, T. J., &amp; Radford, M. L. (2011). "If it is too inconvenient I'm not going after it": Convenience as a critical factor in information-seeking behaviors. </a:t>
            </a:r>
            <a:r>
              <a:rPr lang="en-US" sz="1100" b="1" i="1" dirty="0" smtClean="0"/>
              <a:t>Library &amp; Information Science Research, 33</a:t>
            </a:r>
            <a:r>
              <a:rPr lang="en-US" sz="1100" b="1" dirty="0" smtClean="0"/>
              <a:t>(3)</a:t>
            </a:r>
            <a:r>
              <a:rPr lang="en-US" sz="1100" b="1" i="1" dirty="0" smtClean="0"/>
              <a:t>.</a:t>
            </a:r>
            <a:r>
              <a:rPr lang="en-US" sz="1100" b="1" dirty="0" smtClean="0"/>
              <a:t> </a:t>
            </a:r>
          </a:p>
          <a:p>
            <a:pPr>
              <a:buNone/>
            </a:pPr>
            <a:r>
              <a:rPr lang="en-US" sz="1100" b="1" dirty="0" smtClean="0"/>
              <a:t>Connaway, L. S., </a:t>
            </a:r>
            <a:r>
              <a:rPr lang="en-US" sz="1100" b="1" dirty="0" err="1" smtClean="0"/>
              <a:t>Prabha</a:t>
            </a:r>
            <a:r>
              <a:rPr lang="en-US" sz="1100" b="1" dirty="0" smtClean="0"/>
              <a:t>, C.,  and Dickey, T. J. (2006). Sense-making the information confluence: The whys and </a:t>
            </a:r>
            <a:r>
              <a:rPr lang="en-US" sz="1100" b="1" dirty="0" err="1" smtClean="0"/>
              <a:t>hows</a:t>
            </a:r>
            <a:r>
              <a:rPr lang="en-US" sz="1100" b="1" dirty="0" smtClean="0"/>
              <a:t> of college and university user </a:t>
            </a:r>
            <a:r>
              <a:rPr lang="en-US" sz="1100" b="1" dirty="0" err="1" smtClean="0"/>
              <a:t>satisficing</a:t>
            </a:r>
            <a:r>
              <a:rPr lang="en-US" sz="1100" b="1" dirty="0" smtClean="0"/>
              <a:t> of information needs. Phase III:  Focus group interview study. Report on National Leadership Grant LG-02-03-0062-03, to Institute of Museum and Library Services, Washington, D.C. Columbus, Ohio: School of Communication, The Ohio State University. </a:t>
            </a:r>
          </a:p>
          <a:p>
            <a:pPr>
              <a:buNone/>
            </a:pPr>
            <a:endParaRPr lang="en-US" sz="1100" dirty="0" smtClean="0"/>
          </a:p>
          <a:p>
            <a:pPr>
              <a:buNone/>
            </a:pPr>
            <a:endParaRPr lang="en-US" sz="1100" b="1" dirty="0" smtClean="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References </a:t>
            </a:r>
            <a:endParaRPr lang="en-US" dirty="0"/>
          </a:p>
        </p:txBody>
      </p:sp>
      <p:sp>
        <p:nvSpPr>
          <p:cNvPr id="6" name="Content Placeholder 5"/>
          <p:cNvSpPr>
            <a:spLocks noGrp="1"/>
          </p:cNvSpPr>
          <p:nvPr>
            <p:ph idx="1"/>
          </p:nvPr>
        </p:nvSpPr>
        <p:spPr>
          <a:xfrm>
            <a:off x="312318" y="1688443"/>
            <a:ext cx="8571800" cy="4308095"/>
          </a:xfrm>
        </p:spPr>
        <p:txBody>
          <a:bodyPr>
            <a:normAutofit fontScale="25000" lnSpcReduction="20000"/>
          </a:bodyPr>
          <a:lstStyle/>
          <a:p>
            <a:pPr>
              <a:buNone/>
            </a:pPr>
            <a:endParaRPr lang="en-US" b="1" dirty="0" smtClean="0"/>
          </a:p>
          <a:p>
            <a:pPr>
              <a:buNone/>
            </a:pPr>
            <a:r>
              <a:rPr lang="en-US" sz="4400" b="1" dirty="0" smtClean="0"/>
              <a:t>Connaway, L. S., &amp; Radford, M. L. (2011). </a:t>
            </a:r>
            <a:r>
              <a:rPr lang="en-US" sz="4400" b="1" i="1" dirty="0" smtClean="0"/>
              <a:t>Seeking synchronicity: Revelations and recommendations for virtual reference.</a:t>
            </a:r>
            <a:r>
              <a:rPr lang="en-US" sz="4400" b="1" dirty="0" smtClean="0"/>
              <a:t> Dublin, OH: OCLC Research. Retrieved from </a:t>
            </a:r>
            <a:r>
              <a:rPr lang="en-US" sz="4400" b="1" u="sng" dirty="0" smtClean="0">
                <a:hlinkClick r:id="rId3"/>
              </a:rPr>
              <a:t>http://www.oclc.org/reports/synchronicity/full.pdf</a:t>
            </a:r>
            <a:r>
              <a:rPr lang="en-US" sz="4400" b="1" dirty="0" smtClean="0"/>
              <a:t> </a:t>
            </a:r>
            <a:endParaRPr lang="en-US" sz="4400" dirty="0" smtClean="0"/>
          </a:p>
          <a:p>
            <a:pPr>
              <a:buNone/>
            </a:pPr>
            <a:r>
              <a:rPr lang="en-US" sz="4400" b="1" dirty="0" err="1" smtClean="0"/>
              <a:t>Connaway</a:t>
            </a:r>
            <a:r>
              <a:rPr lang="en-US" sz="4400" b="1" dirty="0" smtClean="0"/>
              <a:t>, L. S., Radford, M. L., Dickey, T. J., DeAngelis  Williams, J., &amp; Confer, P. (2008). Sense-Making and synchronicity: Information-Seeking behaviors of </a:t>
            </a:r>
            <a:r>
              <a:rPr lang="en-US" sz="4400" b="1" dirty="0" err="1" smtClean="0"/>
              <a:t>Millennials</a:t>
            </a:r>
            <a:r>
              <a:rPr lang="en-US" sz="4400" b="1" dirty="0" smtClean="0"/>
              <a:t> and Baby Boomers. </a:t>
            </a:r>
            <a:r>
              <a:rPr lang="en-US" sz="4400" b="1" i="1" dirty="0" err="1" smtClean="0"/>
              <a:t>Libri</a:t>
            </a:r>
            <a:r>
              <a:rPr lang="en-US" sz="4400" b="1" i="1" dirty="0" smtClean="0"/>
              <a:t> </a:t>
            </a:r>
            <a:r>
              <a:rPr lang="en-US" sz="4400" b="1" dirty="0" smtClean="0"/>
              <a:t>(58) 2, 123-135.</a:t>
            </a:r>
            <a:endParaRPr lang="en-US" sz="4400" dirty="0" smtClean="0"/>
          </a:p>
          <a:p>
            <a:pPr>
              <a:buNone/>
            </a:pPr>
            <a:r>
              <a:rPr lang="en-US" sz="4400" b="1" dirty="0" smtClean="0"/>
              <a:t>Consortium of University Research Libraries, and Research Information Network. (2007). Researchers' use of academic libraries and their services: A report. London: Research Information Network and Consortium of University Research Libraries (CURL).</a:t>
            </a:r>
            <a:endParaRPr lang="en-US" sz="4400" dirty="0" smtClean="0"/>
          </a:p>
          <a:p>
            <a:pPr>
              <a:buNone/>
            </a:pPr>
            <a:r>
              <a:rPr lang="en-US" sz="4400" b="1" dirty="0" smtClean="0"/>
              <a:t>Dempsey, L. (2008). Always on: Libraries in a world of permanent connectivity. </a:t>
            </a:r>
            <a:r>
              <a:rPr lang="en-US" sz="4400" b="1" i="1" dirty="0" smtClean="0"/>
              <a:t>First Monday [Online], (14</a:t>
            </a:r>
            <a:r>
              <a:rPr lang="en-US" sz="4400" b="1" dirty="0" smtClean="0"/>
              <a:t>)1. Retrieved from </a:t>
            </a:r>
            <a:r>
              <a:rPr lang="en-US" sz="4400" b="1" dirty="0" smtClean="0">
                <a:hlinkClick r:id="rId4"/>
              </a:rPr>
              <a:t>http://www.firstmonday.org/htbin/cgiwrap/bin/ojs/index.php/fm/article/view/2291/2070</a:t>
            </a:r>
            <a:endParaRPr lang="en-US" sz="4400" b="1" dirty="0" smtClean="0"/>
          </a:p>
          <a:p>
            <a:pPr>
              <a:buNone/>
            </a:pPr>
            <a:r>
              <a:rPr lang="en-US" sz="4400" b="1" dirty="0" smtClean="0"/>
              <a:t>De Rosa, C. (2005). Perceptions of libraries and information resources: A report to the OCLC membership. Dublin, Ohio: OCLC Online Computer Library Center. Retrieved from </a:t>
            </a:r>
            <a:r>
              <a:rPr lang="en-US" sz="4400" b="1" dirty="0" smtClean="0">
                <a:hlinkClick r:id="rId5"/>
              </a:rPr>
              <a:t>http://www.oclc.org/us/en/reports/2005perceptions.htm</a:t>
            </a:r>
            <a:endParaRPr lang="en-US" sz="4400" b="1" dirty="0" smtClean="0"/>
          </a:p>
          <a:p>
            <a:pPr>
              <a:buNone/>
            </a:pPr>
            <a:r>
              <a:rPr lang="en-US" sz="4400" b="1" dirty="0" smtClean="0"/>
              <a:t>De Rosa, C. (2006). College students' perceptions of libraries and information resources: A report to the OCLC membership. Dublin, Ohio: OCLC Online Computer Library Center. Retrieved from </a:t>
            </a:r>
            <a:r>
              <a:rPr lang="en-US" sz="4400" b="1" dirty="0" smtClean="0">
                <a:hlinkClick r:id="rId6"/>
              </a:rPr>
              <a:t>http://www.oclc.org/us/en/reports/perceptionscollege.htm</a:t>
            </a:r>
            <a:endParaRPr lang="en-US" sz="4400" b="1" dirty="0" smtClean="0"/>
          </a:p>
          <a:p>
            <a:pPr>
              <a:buNone/>
            </a:pPr>
            <a:r>
              <a:rPr lang="en-US" sz="4400" b="1" dirty="0" err="1" smtClean="0"/>
              <a:t>Dervin</a:t>
            </a:r>
            <a:r>
              <a:rPr lang="en-US" sz="4400" b="1" dirty="0" smtClean="0"/>
              <a:t>, B., Connaway, L.S., &amp; </a:t>
            </a:r>
            <a:r>
              <a:rPr lang="en-US" sz="4400" b="1" dirty="0" err="1" smtClean="0"/>
              <a:t>Prabha</a:t>
            </a:r>
            <a:r>
              <a:rPr lang="en-US" sz="4400" b="1" dirty="0" smtClean="0"/>
              <a:t>, C.  (2003-2006). </a:t>
            </a:r>
            <a:r>
              <a:rPr lang="en-US" sz="4400" b="1" i="1" dirty="0" smtClean="0"/>
              <a:t>Sense-making the information confluence: The whys and </a:t>
            </a:r>
            <a:r>
              <a:rPr lang="en-US" sz="4400" b="1" i="1" dirty="0" err="1" smtClean="0"/>
              <a:t>hows</a:t>
            </a:r>
            <a:r>
              <a:rPr lang="en-US" sz="4400" b="1" i="1" dirty="0" smtClean="0"/>
              <a:t> of college and university user </a:t>
            </a:r>
            <a:r>
              <a:rPr lang="en-US" sz="4400" b="1" i="1" dirty="0" err="1" smtClean="0"/>
              <a:t>satisficing</a:t>
            </a:r>
            <a:r>
              <a:rPr lang="en-US" sz="4400" b="1" i="1" dirty="0" smtClean="0"/>
              <a:t> of information needs. </a:t>
            </a:r>
            <a:r>
              <a:rPr lang="en-US" sz="4400" b="1" dirty="0" smtClean="0"/>
              <a:t>Funded by the Institute of Museum and Library Services (IMLS). </a:t>
            </a:r>
          </a:p>
          <a:p>
            <a:pPr>
              <a:buNone/>
            </a:pPr>
            <a:r>
              <a:rPr lang="en-US" sz="4400" b="1" dirty="0" err="1" smtClean="0"/>
              <a:t>Dervin</a:t>
            </a:r>
            <a:r>
              <a:rPr lang="en-US" sz="4400" b="1" dirty="0" smtClean="0"/>
              <a:t>, B, &amp; </a:t>
            </a:r>
            <a:r>
              <a:rPr lang="en-US" sz="4400" b="1" dirty="0" err="1" smtClean="0"/>
              <a:t>Reinhard</a:t>
            </a:r>
            <a:r>
              <a:rPr lang="en-US" sz="4400" b="1" dirty="0" smtClean="0"/>
              <a:t>, C. L. D. (2007). </a:t>
            </a:r>
            <a:r>
              <a:rPr lang="en-US" sz="4400" b="1" i="1" dirty="0" smtClean="0"/>
              <a:t>Sense-making the information confluence: The whys and </a:t>
            </a:r>
            <a:r>
              <a:rPr lang="en-US" sz="4400" b="1" i="1" dirty="0" err="1" smtClean="0"/>
              <a:t>hows</a:t>
            </a:r>
            <a:r>
              <a:rPr lang="en-US" sz="4400" b="1" i="1" dirty="0" smtClean="0"/>
              <a:t> of college and university user </a:t>
            </a:r>
            <a:r>
              <a:rPr lang="en-US" sz="4400" b="1" i="1" dirty="0" err="1" smtClean="0"/>
              <a:t>satisficing</a:t>
            </a:r>
            <a:r>
              <a:rPr lang="en-US" sz="4400" b="1" i="1" dirty="0" smtClean="0"/>
              <a:t> of information needs. Final Report.</a:t>
            </a:r>
            <a:r>
              <a:rPr lang="en-US" sz="4400" b="1" dirty="0" smtClean="0"/>
              <a:t> Report on National Leadership Grant LG-02-03-0062-03, to Institute of Museum and Library Services, Washington, D.C. Columbus, Ohio: School of Communication, The Ohio State University. </a:t>
            </a:r>
          </a:p>
          <a:p>
            <a:pPr>
              <a:buNone/>
            </a:pPr>
            <a:endParaRPr lang="en-US" sz="3400" dirty="0" smtClean="0"/>
          </a:p>
          <a:p>
            <a:pPr>
              <a:buNone/>
            </a:pPr>
            <a:endParaRPr lang="en-US" sz="3000" b="1" dirty="0" smtClean="0"/>
          </a:p>
          <a:p>
            <a:pPr>
              <a:buNone/>
            </a:pPr>
            <a:endParaRPr lang="en-US" b="1" dirty="0" smtClean="0"/>
          </a:p>
          <a:p>
            <a:pPr>
              <a:buNone/>
            </a:pPr>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References </a:t>
            </a:r>
            <a:endParaRPr lang="en-US" dirty="0"/>
          </a:p>
        </p:txBody>
      </p:sp>
      <p:sp>
        <p:nvSpPr>
          <p:cNvPr id="6" name="Content Placeholder 5"/>
          <p:cNvSpPr>
            <a:spLocks noGrp="1"/>
          </p:cNvSpPr>
          <p:nvPr>
            <p:ph idx="1"/>
          </p:nvPr>
        </p:nvSpPr>
        <p:spPr>
          <a:xfrm>
            <a:off x="341194" y="1842448"/>
            <a:ext cx="8584442" cy="4404348"/>
          </a:xfrm>
        </p:spPr>
        <p:txBody>
          <a:bodyPr>
            <a:noAutofit/>
          </a:bodyPr>
          <a:lstStyle/>
          <a:p>
            <a:pPr>
              <a:buNone/>
            </a:pPr>
            <a:r>
              <a:rPr lang="en-US" sz="1100" b="1" dirty="0" err="1" smtClean="0"/>
              <a:t>Dervin</a:t>
            </a:r>
            <a:r>
              <a:rPr lang="en-US" sz="1100" b="1" dirty="0" smtClean="0"/>
              <a:t>, B., </a:t>
            </a:r>
            <a:r>
              <a:rPr lang="en-US" sz="1100" b="1" dirty="0" err="1" smtClean="0"/>
              <a:t>Reinhard</a:t>
            </a:r>
            <a:r>
              <a:rPr lang="en-US" sz="1100" b="1" dirty="0" smtClean="0"/>
              <a:t>,  C. L. D., Adamson, S. K., Lu, T. T., </a:t>
            </a:r>
            <a:r>
              <a:rPr lang="en-US" sz="1100" b="1" dirty="0" err="1" smtClean="0"/>
              <a:t>Karnolt</a:t>
            </a:r>
            <a:r>
              <a:rPr lang="en-US" sz="1100" b="1" dirty="0" smtClean="0"/>
              <a:t>, N. M., &amp; </a:t>
            </a:r>
            <a:r>
              <a:rPr lang="en-US" sz="1100" b="1" dirty="0" err="1" smtClean="0"/>
              <a:t>Berberick</a:t>
            </a:r>
            <a:r>
              <a:rPr lang="en-US" sz="1100" b="1" dirty="0" smtClean="0"/>
              <a:t>, T. (Eds.) (2006). </a:t>
            </a:r>
            <a:r>
              <a:rPr lang="en-US" sz="1100" b="1" i="1" dirty="0" smtClean="0"/>
              <a:t>Sense-making the information confluence: The whys and </a:t>
            </a:r>
            <a:r>
              <a:rPr lang="en-US" sz="1100" b="1" i="1" dirty="0" err="1" smtClean="0"/>
              <a:t>hows</a:t>
            </a:r>
            <a:r>
              <a:rPr lang="en-US" sz="1100" b="1" i="1" dirty="0" smtClean="0"/>
              <a:t> of college and university user </a:t>
            </a:r>
            <a:r>
              <a:rPr lang="en-US" sz="1100" b="1" i="1" dirty="0" err="1" smtClean="0"/>
              <a:t>satisficing</a:t>
            </a:r>
            <a:r>
              <a:rPr lang="en-US" sz="1100" b="1" i="1" dirty="0" smtClean="0"/>
              <a:t> of information needs. Phase I: Project overview, the Three-Field Dialogue project, and state-of-the-art reviews.</a:t>
            </a:r>
            <a:r>
              <a:rPr lang="en-US" sz="1100" b="1" dirty="0" smtClean="0"/>
              <a:t> Report on National Leadership Grant LG-02-03-0062-03, to Institute of Museum and Library Services, Washington, D.C. Columbus, Ohio: School of Communication, The Ohio State University. </a:t>
            </a:r>
          </a:p>
          <a:p>
            <a:pPr>
              <a:buNone/>
            </a:pPr>
            <a:r>
              <a:rPr lang="en-US" sz="1100" b="1" dirty="0" smtClean="0"/>
              <a:t> </a:t>
            </a:r>
            <a:r>
              <a:rPr lang="en-US" sz="1100" b="1" dirty="0" err="1" smtClean="0"/>
              <a:t>Dervin</a:t>
            </a:r>
            <a:r>
              <a:rPr lang="en-US" sz="1100" b="1" dirty="0" smtClean="0"/>
              <a:t>, B., </a:t>
            </a:r>
            <a:r>
              <a:rPr lang="en-US" sz="1100" b="1" dirty="0" err="1" smtClean="0"/>
              <a:t>Reinhard</a:t>
            </a:r>
            <a:r>
              <a:rPr lang="en-US" sz="1100" b="1" dirty="0" smtClean="0"/>
              <a:t>, C. L. D., Kerr, Z. Y., Song, M., &amp; </a:t>
            </a:r>
            <a:r>
              <a:rPr lang="en-US" sz="1100" b="1" dirty="0" err="1" smtClean="0"/>
              <a:t>Shen</a:t>
            </a:r>
            <a:r>
              <a:rPr lang="en-US" sz="1100" b="1" dirty="0" smtClean="0"/>
              <a:t>, F. C. (Eds.) (2006). Sense-making </a:t>
            </a:r>
            <a:r>
              <a:rPr lang="en-US" sz="1100" b="1" i="1" dirty="0" smtClean="0"/>
              <a:t>the information confluence: The whys and </a:t>
            </a:r>
            <a:r>
              <a:rPr lang="en-US" sz="1100" b="1" i="1" dirty="0" err="1" smtClean="0"/>
              <a:t>hows</a:t>
            </a:r>
            <a:r>
              <a:rPr lang="en-US" sz="1100" b="1" i="1" dirty="0" smtClean="0"/>
              <a:t> of college and university user </a:t>
            </a:r>
            <a:r>
              <a:rPr lang="en-US" sz="1100" b="1" i="1" dirty="0" err="1" smtClean="0"/>
              <a:t>satisficing</a:t>
            </a:r>
            <a:r>
              <a:rPr lang="en-US" sz="1100" b="1" i="1" dirty="0" smtClean="0"/>
              <a:t> of information needs. Phase II: Sense-making online survey and phone interview study.</a:t>
            </a:r>
            <a:r>
              <a:rPr lang="en-US" sz="1100" b="1" dirty="0" smtClean="0"/>
              <a:t> Report on National Leadership Grant LG-02-03-0062-03 to Institute of Museum and Library Services, Washington, D.C. Columbus, Ohio: School of Communication, Ohio State University. </a:t>
            </a:r>
          </a:p>
          <a:p>
            <a:pPr>
              <a:buNone/>
            </a:pPr>
            <a:r>
              <a:rPr lang="en-US" sz="1100" b="1" dirty="0" smtClean="0"/>
              <a:t>De </a:t>
            </a:r>
            <a:r>
              <a:rPr lang="en-US" sz="1100" b="1" dirty="0" err="1" smtClean="0"/>
              <a:t>Santis</a:t>
            </a:r>
            <a:r>
              <a:rPr lang="en-US" sz="1100" b="1" dirty="0" smtClean="0"/>
              <a:t>, N. (2012, January 6). On </a:t>
            </a:r>
            <a:r>
              <a:rPr lang="en-US" sz="1100" b="1" dirty="0" err="1" smtClean="0"/>
              <a:t>Facebook</a:t>
            </a:r>
            <a:r>
              <a:rPr lang="en-US" sz="1100" b="1" dirty="0" smtClean="0"/>
              <a:t>, librarian brings 2 students from the early 1900s to life. Chronicle of Higher Education. Retrieved from </a:t>
            </a:r>
            <a:r>
              <a:rPr lang="en-US" sz="1100" b="1" u="sng" dirty="0" smtClean="0">
                <a:hlinkClick r:id="rId3"/>
              </a:rPr>
              <a:t>http://chronicle.com/blogs/wiredcampus/on-facebook-librarian-brings-two-students-from-the-early-1900s-to-life/34845</a:t>
            </a:r>
            <a:endParaRPr lang="en-US" sz="1100" dirty="0" smtClean="0"/>
          </a:p>
          <a:p>
            <a:pPr>
              <a:buNone/>
            </a:pPr>
            <a:r>
              <a:rPr lang="en-US" sz="1100" b="1" dirty="0" smtClean="0"/>
              <a:t>Hampton-Reeves, S., </a:t>
            </a:r>
            <a:r>
              <a:rPr lang="en-US" sz="1100" b="1" dirty="0" err="1" smtClean="0"/>
              <a:t>Mashiter</a:t>
            </a:r>
            <a:r>
              <a:rPr lang="en-US" sz="1100" b="1" dirty="0" smtClean="0"/>
              <a:t>, C., </a:t>
            </a:r>
            <a:r>
              <a:rPr lang="en-US" sz="1100" b="1" dirty="0" err="1" smtClean="0"/>
              <a:t>Westaway</a:t>
            </a:r>
            <a:r>
              <a:rPr lang="en-US" sz="1100" b="1" dirty="0" smtClean="0"/>
              <a:t>, J. , </a:t>
            </a:r>
            <a:r>
              <a:rPr lang="en-US" sz="1100" b="1" dirty="0" err="1" smtClean="0"/>
              <a:t>Lumsden</a:t>
            </a:r>
            <a:r>
              <a:rPr lang="en-US" sz="1100" b="1" dirty="0" smtClean="0"/>
              <a:t>, P., Day, H.,  </a:t>
            </a:r>
            <a:r>
              <a:rPr lang="en-US" sz="1100" b="1" dirty="0" err="1" smtClean="0"/>
              <a:t>Hewerston</a:t>
            </a:r>
            <a:r>
              <a:rPr lang="en-US" sz="1100" b="1" dirty="0" smtClean="0"/>
              <a:t>, H. &amp; Hart, A. (2009). Students’ use of research content in teaching and learning: A report of the Joint Information Systems Council (JISC). Retrieved from </a:t>
            </a:r>
            <a:r>
              <a:rPr lang="en-US" sz="1100" b="1" dirty="0" smtClean="0">
                <a:hlinkClick r:id="rId4"/>
              </a:rPr>
              <a:t>http://www.jisc.ac.uk/media/documents/aboutus/workinggroups/studentsuseresearchcontent.pdf</a:t>
            </a:r>
            <a:endParaRPr lang="en-US" sz="1100" b="1" dirty="0" smtClean="0"/>
          </a:p>
          <a:p>
            <a:pPr>
              <a:buNone/>
            </a:pPr>
            <a:r>
              <a:rPr lang="en-US" sz="1100" b="1" dirty="0" smtClean="0"/>
              <a:t> JISC and UCL. (2009). JISC national e-books observatory project: Key findings and recommendations: Final report.</a:t>
            </a:r>
          </a:p>
          <a:p>
            <a:pPr>
              <a:buNone/>
            </a:pPr>
            <a:r>
              <a:rPr lang="en-US" sz="1100" b="1" dirty="0" err="1" smtClean="0"/>
              <a:t>Prabha</a:t>
            </a:r>
            <a:r>
              <a:rPr lang="en-US" sz="1100" b="1" dirty="0" smtClean="0"/>
              <a:t>, C., Connaway, L.S. &amp; Dickey, T.J. (2006). Sense-making the information confluence:  The whys and </a:t>
            </a:r>
            <a:r>
              <a:rPr lang="en-US" sz="1100" b="1" dirty="0" err="1" smtClean="0"/>
              <a:t>hows</a:t>
            </a:r>
            <a:r>
              <a:rPr lang="en-US" sz="1100" b="1" dirty="0" smtClean="0"/>
              <a:t> of college and university user </a:t>
            </a:r>
            <a:r>
              <a:rPr lang="en-US" sz="1100" b="1" dirty="0" err="1" smtClean="0"/>
              <a:t>satisficing</a:t>
            </a:r>
            <a:r>
              <a:rPr lang="en-US" sz="1100" b="1" dirty="0" smtClean="0"/>
              <a:t> of information needs.  Phase IV:  Semi-structured interview study.  Report on National Leadership Grant LG-02-03-0062-03, to Institute of Museum and Library Services, Washington, D.C. Columbus, OH:  School of Communication, The Ohio State University.  </a:t>
            </a:r>
            <a:endParaRPr lang="en-US" sz="1100" dirty="0" smtClean="0"/>
          </a:p>
          <a:p>
            <a:pPr>
              <a:buNone/>
            </a:pPr>
            <a:endParaRPr lang="en-US" sz="1100" dirty="0" smtClean="0"/>
          </a:p>
          <a:p>
            <a:endParaRPr lang="en-US" sz="1100" dirty="0">
              <a:latin typeface="+mj-lt"/>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References </a:t>
            </a:r>
            <a:endParaRPr lang="en-US" dirty="0"/>
          </a:p>
        </p:txBody>
      </p:sp>
      <p:sp>
        <p:nvSpPr>
          <p:cNvPr id="6" name="Content Placeholder 5"/>
          <p:cNvSpPr>
            <a:spLocks noGrp="1"/>
          </p:cNvSpPr>
          <p:nvPr>
            <p:ph idx="1"/>
          </p:nvPr>
        </p:nvSpPr>
        <p:spPr>
          <a:xfrm>
            <a:off x="283442" y="1823197"/>
            <a:ext cx="8584442" cy="4558352"/>
          </a:xfrm>
        </p:spPr>
        <p:txBody>
          <a:bodyPr>
            <a:noAutofit/>
          </a:bodyPr>
          <a:lstStyle/>
          <a:p>
            <a:pPr>
              <a:buNone/>
            </a:pPr>
            <a:r>
              <a:rPr lang="en-US" sz="1100" b="1" dirty="0" smtClean="0"/>
              <a:t>Radford, M. L., &amp; Connaway, L. S. (2008). Seeking synchronicity: Evaluating virtual reference services from user, non-user, and librarian perspectives: IMLS final performance report. Report on Grant LG-06-05-0109-05, to Institute of Museum and Library Services, Washington, D.C. Dublin, OH: OCLC Online Computer Library Center.</a:t>
            </a:r>
            <a:endParaRPr lang="en-US" sz="1100" dirty="0" smtClean="0"/>
          </a:p>
          <a:p>
            <a:pPr>
              <a:buNone/>
            </a:pPr>
            <a:r>
              <a:rPr lang="en-US" sz="1100" b="1" dirty="0" smtClean="0"/>
              <a:t>Research Information Network. (2006). Researchers and discovery services: </a:t>
            </a:r>
            <a:r>
              <a:rPr lang="en-US" sz="1100" b="1" dirty="0" err="1" smtClean="0"/>
              <a:t>Behaviour</a:t>
            </a:r>
            <a:r>
              <a:rPr lang="en-US" sz="1100" b="1" dirty="0" smtClean="0"/>
              <a:t>, perceptions and needs. London: Research Information Network. Retrieved from </a:t>
            </a:r>
            <a:r>
              <a:rPr lang="en-US" sz="1100" b="1" dirty="0" smtClean="0">
                <a:hlinkClick r:id="rId3"/>
              </a:rPr>
              <a:t>http://www.rin.ac.uk/our-work/using-and-accessing-information-resources/researchers-and-discovery-services-behaviour-perc</a:t>
            </a:r>
            <a:endParaRPr lang="en-US" sz="1100" b="1" dirty="0" smtClean="0"/>
          </a:p>
          <a:p>
            <a:pPr>
              <a:buNone/>
            </a:pPr>
            <a:r>
              <a:rPr lang="en-US" sz="1100" b="1" dirty="0" smtClean="0"/>
              <a:t>Research Information Network. (2009). E-journals: Their use, value and impact. London: Research Information Network. Retrieved from </a:t>
            </a:r>
            <a:r>
              <a:rPr lang="en-US" sz="1100" b="1" dirty="0" smtClean="0">
                <a:hlinkClick r:id="rId4"/>
              </a:rPr>
              <a:t>http://www.rin.ac.uk/our-work/communicating-and-disseminating-research/e-journals-their-use-value-and-impact</a:t>
            </a:r>
            <a:endParaRPr lang="en-US" sz="1100" b="1" dirty="0" smtClean="0"/>
          </a:p>
          <a:p>
            <a:pPr>
              <a:buNone/>
            </a:pPr>
            <a:r>
              <a:rPr lang="en-US" sz="1100" b="1" dirty="0" smtClean="0"/>
              <a:t>Wasserman, S. (2012, June 18). The </a:t>
            </a:r>
            <a:r>
              <a:rPr lang="en-US" sz="1100" b="1" dirty="0" err="1" smtClean="0"/>
              <a:t>amazon</a:t>
            </a:r>
            <a:r>
              <a:rPr lang="en-US" sz="1100" b="1" dirty="0" smtClean="0"/>
              <a:t> effect. The Nation. Retrieved from       </a:t>
            </a:r>
            <a:r>
              <a:rPr lang="en-US" sz="1100" b="1" u="sng" dirty="0" smtClean="0">
                <a:hlinkClick r:id="rId5"/>
              </a:rPr>
              <a:t>http://www.thenation.com/article/168125/amazon-effect</a:t>
            </a:r>
            <a:r>
              <a:rPr lang="en-US" sz="1100" b="1" dirty="0" smtClean="0"/>
              <a:t> </a:t>
            </a:r>
            <a:endParaRPr lang="en-US" sz="1100" dirty="0" smtClean="0"/>
          </a:p>
          <a:p>
            <a:pPr>
              <a:buNone/>
            </a:pPr>
            <a:r>
              <a:rPr lang="en-US" sz="1100" b="1" dirty="0" smtClean="0"/>
              <a:t>White, D., &amp; </a:t>
            </a:r>
            <a:r>
              <a:rPr lang="en-US" sz="1100" b="1" dirty="0" err="1" smtClean="0"/>
              <a:t>Connaway</a:t>
            </a:r>
            <a:r>
              <a:rPr lang="en-US" sz="1100" b="1" dirty="0" smtClean="0"/>
              <a:t>, L.S. (2011). Visitors and Residents: What Motivates Engagement with the Digital Information Environment. Funded by JISC, OCLC, and Oxford University. Retrieved from </a:t>
            </a:r>
            <a:r>
              <a:rPr lang="en-US" sz="1100" b="1" u="sng" dirty="0" smtClean="0">
                <a:hlinkClick r:id="rId6"/>
              </a:rPr>
              <a:t>http://www.oclc.org/research/activities/vandr/</a:t>
            </a:r>
            <a:endParaRPr lang="en-US" sz="1100" dirty="0" smtClean="0"/>
          </a:p>
          <a:p>
            <a:pPr>
              <a:buNone/>
            </a:pPr>
            <a:r>
              <a:rPr lang="en-US" sz="1100" b="1" dirty="0" smtClean="0"/>
              <a:t>White, D. S., &amp; Le Cornu, A. (2011). Visitors and Residents: A new typology for online engagement. First Monday, 16(9).  Retrieved from </a:t>
            </a:r>
            <a:r>
              <a:rPr lang="en-US" sz="1100" b="1" u="sng" dirty="0" smtClean="0">
                <a:hlinkClick r:id="rId7"/>
              </a:rPr>
              <a:t>http://firstmonday.org/htbin/cgiwrap/bin/ojs/index.php/fm/article/viewArticle/3171/3049</a:t>
            </a:r>
            <a:r>
              <a:rPr lang="en-US" sz="1100" b="1" dirty="0" smtClean="0"/>
              <a:t> </a:t>
            </a:r>
            <a:endParaRPr lang="en-US" sz="1100" dirty="0" smtClean="0"/>
          </a:p>
          <a:p>
            <a:pPr>
              <a:buNone/>
            </a:pPr>
            <a:r>
              <a:rPr lang="en-US" sz="1100" b="1" dirty="0" smtClean="0"/>
              <a:t>Wong, W., </a:t>
            </a:r>
            <a:r>
              <a:rPr lang="en-US" sz="1100" b="1" dirty="0" err="1" smtClean="0"/>
              <a:t>Stelmaszewska</a:t>
            </a:r>
            <a:r>
              <a:rPr lang="en-US" sz="1100" b="1" dirty="0" smtClean="0"/>
              <a:t>, H., </a:t>
            </a:r>
            <a:r>
              <a:rPr lang="en-US" sz="1100" b="1" dirty="0" err="1" smtClean="0"/>
              <a:t>Bhimani,N</a:t>
            </a:r>
            <a:r>
              <a:rPr lang="en-US" sz="1100" b="1" dirty="0" smtClean="0"/>
              <a:t>., Barn, S., &amp; Barn, B. (2009). User </a:t>
            </a:r>
            <a:r>
              <a:rPr lang="en-US" sz="1100" b="1" dirty="0" err="1" smtClean="0"/>
              <a:t>behaviour</a:t>
            </a:r>
            <a:r>
              <a:rPr lang="en-US" sz="1100" b="1" dirty="0" smtClean="0"/>
              <a:t> in resource discovery: Final report. Retrieved from </a:t>
            </a:r>
            <a:r>
              <a:rPr lang="en-US" sz="1100" b="1" u="sng" dirty="0" smtClean="0">
                <a:hlinkClick r:id="rId8"/>
              </a:rPr>
              <a:t>http://www.jisc.ac.uk/media/documents/publications/programme/2010/ubirdfinalreport.pdf</a:t>
            </a:r>
            <a:endParaRPr lang="en-US" sz="1100" b="1" u="sng" dirty="0" smtClean="0"/>
          </a:p>
          <a:p>
            <a:pPr>
              <a:buNone/>
            </a:pPr>
            <a:endParaRPr lang="en-US" sz="1100"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22313" y="2397642"/>
            <a:ext cx="7772400" cy="2408274"/>
          </a:xfrm>
        </p:spPr>
        <p:txBody>
          <a:bodyPr/>
          <a:lstStyle/>
          <a:p>
            <a:pPr algn="ctr"/>
            <a:r>
              <a:rPr lang="en-US" dirty="0" smtClean="0"/>
              <a:t>Questions &amp; Discussion</a:t>
            </a:r>
          </a:p>
        </p:txBody>
      </p:sp>
      <p:sp>
        <p:nvSpPr>
          <p:cNvPr id="3" name="Content Placeholder 2"/>
          <p:cNvSpPr>
            <a:spLocks noGrp="1"/>
          </p:cNvSpPr>
          <p:nvPr>
            <p:ph type="body" idx="1"/>
          </p:nvPr>
        </p:nvSpPr>
        <p:spPr/>
        <p:txBody>
          <a:bodyPr/>
          <a:lstStyle/>
          <a:p>
            <a:r>
              <a:rPr lang="en-US" dirty="0" smtClean="0"/>
              <a:t>Lynn </a:t>
            </a:r>
            <a:r>
              <a:rPr lang="en-US" dirty="0" err="1" smtClean="0"/>
              <a:t>Silipigni</a:t>
            </a:r>
            <a:r>
              <a:rPr lang="en-US" dirty="0" smtClean="0"/>
              <a:t> </a:t>
            </a:r>
            <a:r>
              <a:rPr lang="en-US" dirty="0" err="1" smtClean="0"/>
              <a:t>Connaway</a:t>
            </a:r>
            <a:r>
              <a:rPr lang="en-US" dirty="0" smtClean="0"/>
              <a:t/>
            </a:r>
            <a:br>
              <a:rPr lang="en-US" dirty="0" smtClean="0"/>
            </a:br>
            <a:r>
              <a:rPr lang="en-US" dirty="0" smtClean="0"/>
              <a:t>connawal@oclc.org</a:t>
            </a: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a:spLocks noGrp="1"/>
          </p:cNvSpPr>
          <p:nvPr>
            <p:ph sz="half" idx="1"/>
          </p:nvPr>
        </p:nvSpPr>
        <p:spPr/>
        <p:txBody>
          <a:bodyPr>
            <a:noAutofit/>
          </a:bodyPr>
          <a:lstStyle/>
          <a:p>
            <a:pPr>
              <a:buFont typeface="Arial" pitchFamily="34" charset="0"/>
              <a:buChar char="•"/>
            </a:pPr>
            <a:r>
              <a:rPr lang="en-US" i="1" dirty="0" smtClean="0"/>
              <a:t>Then</a:t>
            </a:r>
            <a:r>
              <a:rPr lang="en-US" dirty="0" smtClean="0"/>
              <a:t>: The user built workflow around the library</a:t>
            </a:r>
          </a:p>
          <a:p>
            <a:pPr>
              <a:buFont typeface="Arial" pitchFamily="34" charset="0"/>
              <a:buChar char="•"/>
            </a:pPr>
            <a:r>
              <a:rPr lang="en-US" i="1" dirty="0" smtClean="0"/>
              <a:t>Now</a:t>
            </a:r>
            <a:r>
              <a:rPr lang="en-US" dirty="0" smtClean="0"/>
              <a:t>: The library must build its services around user workflow</a:t>
            </a:r>
          </a:p>
          <a:p>
            <a:pPr>
              <a:buFont typeface="Arial" pitchFamily="34" charset="0"/>
              <a:buChar char="•"/>
            </a:pPr>
            <a:r>
              <a:rPr lang="en-US" i="1" dirty="0" smtClean="0"/>
              <a:t>Then</a:t>
            </a:r>
            <a:r>
              <a:rPr lang="en-US" dirty="0" smtClean="0"/>
              <a:t>: Resources scarce, attention abundant</a:t>
            </a:r>
          </a:p>
          <a:p>
            <a:pPr>
              <a:buFont typeface="Arial" pitchFamily="34" charset="0"/>
              <a:buChar char="•"/>
            </a:pPr>
            <a:r>
              <a:rPr lang="en-US" i="1" dirty="0" smtClean="0"/>
              <a:t>Now</a:t>
            </a:r>
            <a:r>
              <a:rPr lang="en-US" dirty="0" smtClean="0"/>
              <a:t>: Attention scarce, resources abundant</a:t>
            </a:r>
          </a:p>
          <a:p>
            <a:pPr>
              <a:buNone/>
            </a:pPr>
            <a:r>
              <a:rPr lang="en-US" sz="2400" b="0" dirty="0" smtClean="0"/>
              <a:t>		</a:t>
            </a:r>
            <a:r>
              <a:rPr lang="en-US" sz="1000" dirty="0" smtClean="0"/>
              <a:t>(Dempsey, 2008)</a:t>
            </a:r>
          </a:p>
          <a:p>
            <a:pPr>
              <a:buFont typeface="Arial" pitchFamily="34" charset="0"/>
              <a:buChar char="•"/>
            </a:pPr>
            <a:endParaRPr lang="en-US" sz="1800" dirty="0" smtClean="0"/>
          </a:p>
        </p:txBody>
      </p:sp>
      <p:pic>
        <p:nvPicPr>
          <p:cNvPr id="5" name="Picture 2" descr="C:\Users\hoode\AppData\Local\Temp\medium_3580397954.jpg"/>
          <p:cNvPicPr>
            <a:picLocks noGrp="1" noChangeAspect="1" noChangeArrowheads="1"/>
          </p:cNvPicPr>
          <p:nvPr>
            <p:ph sz="half" idx="2"/>
          </p:nvPr>
        </p:nvPicPr>
        <p:blipFill>
          <a:blip r:embed="rId3" cstate="print"/>
          <a:stretch>
            <a:fillRect/>
          </a:stretch>
        </p:blipFill>
        <p:spPr bwMode="auto">
          <a:xfrm>
            <a:off x="5105400" y="1634816"/>
            <a:ext cx="3276600" cy="4508809"/>
          </a:xfrm>
          <a:prstGeom prst="rect">
            <a:avLst/>
          </a:prstGeom>
          <a:noFill/>
          <a:ln>
            <a:noFill/>
          </a:ln>
        </p:spPr>
      </p:pic>
      <p:sp>
        <p:nvSpPr>
          <p:cNvPr id="2" name="Title 1"/>
          <p:cNvSpPr>
            <a:spLocks noGrp="1"/>
          </p:cNvSpPr>
          <p:nvPr>
            <p:ph type="title"/>
          </p:nvPr>
        </p:nvSpPr>
        <p:spPr/>
        <p:txBody>
          <a:bodyPr>
            <a:normAutofit/>
          </a:bodyPr>
          <a:lstStyle/>
          <a:p>
            <a:r>
              <a:rPr lang="en-US" dirty="0" smtClean="0"/>
              <a:t>Then and Now</a:t>
            </a:r>
            <a:endParaRPr lang="en-US" dirty="0"/>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14375" y="2000250"/>
            <a:ext cx="7936139" cy="4143375"/>
          </a:xfrm>
        </p:spPr>
        <p:txBody>
          <a:bodyPr>
            <a:normAutofit/>
          </a:bodyPr>
          <a:lstStyle/>
          <a:p>
            <a:r>
              <a:rPr lang="en-US" sz="2400" dirty="0" smtClean="0"/>
              <a:t> </a:t>
            </a:r>
            <a:r>
              <a:rPr lang="en-US" sz="2400" b="1" dirty="0" smtClean="0"/>
              <a:t>The Digital Information Seeker</a:t>
            </a:r>
            <a:r>
              <a:rPr lang="en-US" sz="2400" dirty="0" smtClean="0"/>
              <a:t>: Report of the Findings from Selected OCLC, RIN, and JISC user Behavior Projects. </a:t>
            </a:r>
          </a:p>
          <a:p>
            <a:r>
              <a:rPr lang="en-US" sz="2400" b="1" dirty="0" smtClean="0">
                <a:cs typeface="Arial" pitchFamily="34" charset="0"/>
              </a:rPr>
              <a:t>Visitors and Residents</a:t>
            </a:r>
            <a:r>
              <a:rPr lang="en-US" sz="2400" dirty="0" smtClean="0">
                <a:cs typeface="Arial" pitchFamily="34" charset="0"/>
              </a:rPr>
              <a:t>: What Motivates Engagement with the Digital Information Environment</a:t>
            </a:r>
          </a:p>
        </p:txBody>
      </p:sp>
      <p:sp>
        <p:nvSpPr>
          <p:cNvPr id="4" name="Title 3"/>
          <p:cNvSpPr>
            <a:spLocks noGrp="1"/>
          </p:cNvSpPr>
          <p:nvPr>
            <p:ph type="title"/>
          </p:nvPr>
        </p:nvSpPr>
        <p:spPr/>
        <p:txBody>
          <a:bodyPr>
            <a:normAutofit/>
          </a:bodyPr>
          <a:lstStyle/>
          <a:p>
            <a:r>
              <a:rPr lang="en-US" dirty="0" smtClean="0"/>
              <a:t>Studies</a:t>
            </a:r>
            <a:endParaRPr lang="en-US" dirty="0"/>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sz="half" idx="1"/>
          </p:nvPr>
        </p:nvSpPr>
        <p:spPr/>
        <p:txBody>
          <a:bodyPr>
            <a:normAutofit fontScale="92500" lnSpcReduction="10000"/>
          </a:bodyPr>
          <a:lstStyle/>
          <a:p>
            <a:pPr eaLnBrk="1" hangingPunct="1"/>
            <a:r>
              <a:rPr lang="en-US" sz="1800" dirty="0" smtClean="0"/>
              <a:t>Digital Information Seekers: </a:t>
            </a:r>
            <a:br>
              <a:rPr lang="en-US" sz="1800" dirty="0" smtClean="0"/>
            </a:br>
            <a:r>
              <a:rPr lang="en-US" sz="1800" dirty="0" smtClean="0"/>
              <a:t>Report of findings from selected OCLC, JISC &amp; RIN User Behavior Projects</a:t>
            </a:r>
          </a:p>
          <a:p>
            <a:pPr eaLnBrk="1" hangingPunct="1"/>
            <a:r>
              <a:rPr lang="en-US" sz="1600" dirty="0" smtClean="0"/>
              <a:t>Funded by JISC</a:t>
            </a:r>
          </a:p>
          <a:p>
            <a:pPr eaLnBrk="1" hangingPunct="1"/>
            <a:r>
              <a:rPr lang="en-US" sz="1600" dirty="0" smtClean="0"/>
              <a:t>Analysis of 12 user behavior studies</a:t>
            </a:r>
          </a:p>
          <a:p>
            <a:pPr lvl="1" eaLnBrk="1" hangingPunct="1"/>
            <a:r>
              <a:rPr lang="en-US" sz="1400" dirty="0" smtClean="0"/>
              <a:t>Conducted in US and UK</a:t>
            </a:r>
          </a:p>
          <a:p>
            <a:pPr lvl="1" eaLnBrk="1" hangingPunct="1"/>
            <a:r>
              <a:rPr lang="en-US" sz="1400" dirty="0" smtClean="0"/>
              <a:t>Published 2005-2010</a:t>
            </a:r>
          </a:p>
          <a:p>
            <a:pPr lvl="1" eaLnBrk="1" hangingPunct="1"/>
            <a:r>
              <a:rPr lang="en-US" sz="1400" dirty="0" smtClean="0"/>
              <a:t>Synthesis</a:t>
            </a:r>
          </a:p>
          <a:p>
            <a:pPr lvl="2" eaLnBrk="1" hangingPunct="1"/>
            <a:r>
              <a:rPr lang="en-US" sz="1400" dirty="0" smtClean="0"/>
              <a:t>Better understand user information-seeking behavior</a:t>
            </a:r>
          </a:p>
          <a:p>
            <a:pPr lvl="2" eaLnBrk="1" hangingPunct="1"/>
            <a:r>
              <a:rPr lang="en-US" sz="1400" dirty="0" smtClean="0"/>
              <a:t>Identify issues for development of user-focused services and systems</a:t>
            </a:r>
          </a:p>
        </p:txBody>
      </p:sp>
      <p:sp>
        <p:nvSpPr>
          <p:cNvPr id="7170" name="Title 1"/>
          <p:cNvSpPr>
            <a:spLocks noGrp="1"/>
          </p:cNvSpPr>
          <p:nvPr>
            <p:ph type="title"/>
          </p:nvPr>
        </p:nvSpPr>
        <p:spPr>
          <a:xfrm>
            <a:off x="85726" y="0"/>
            <a:ext cx="8686800" cy="1295400"/>
          </a:xfrm>
        </p:spPr>
        <p:txBody>
          <a:bodyPr>
            <a:noAutofit/>
          </a:bodyPr>
          <a:lstStyle/>
          <a:p>
            <a:pPr eaLnBrk="1" hangingPunct="1">
              <a:defRPr/>
            </a:pPr>
            <a:r>
              <a:rPr lang="en-US" sz="3200" dirty="0" smtClean="0"/>
              <a:t>Towards a Profile of the Researcher of Today: </a:t>
            </a:r>
            <a:br>
              <a:rPr lang="en-US" sz="3200" dirty="0" smtClean="0"/>
            </a:br>
            <a:r>
              <a:rPr lang="en-US" sz="3200" dirty="0" smtClean="0"/>
              <a:t>What Can We Learn from JISC Projects?</a:t>
            </a:r>
          </a:p>
        </p:txBody>
      </p:sp>
      <p:pic>
        <p:nvPicPr>
          <p:cNvPr id="28676" name="Picture 7" descr="\\oclc\data\OCLCResearch\Dublin\Home\hoode\My Documents\My Pictures\Microsoft Clip Organizer\00443455.jpg"/>
          <p:cNvPicPr>
            <a:picLocks noChangeAspect="1" noChangeArrowheads="1"/>
          </p:cNvPicPr>
          <p:nvPr/>
        </p:nvPicPr>
        <p:blipFill>
          <a:blip r:embed="rId3" cstate="print"/>
          <a:srcRect/>
          <a:stretch>
            <a:fillRect/>
          </a:stretch>
        </p:blipFill>
        <p:spPr bwMode="auto">
          <a:xfrm>
            <a:off x="5105400" y="2000250"/>
            <a:ext cx="3276600" cy="3980571"/>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9808" y="1215189"/>
            <a:ext cx="7772400" cy="3352800"/>
          </a:xfrm>
        </p:spPr>
        <p:txBody>
          <a:bodyPr/>
          <a:lstStyle/>
          <a:p>
            <a:r>
              <a:rPr lang="en-US" dirty="0" smtClean="0"/>
              <a:t>What We Learned</a:t>
            </a:r>
            <a:endParaRPr lang="en-US" dirty="0"/>
          </a:p>
        </p:txBody>
      </p:sp>
      <p:pic>
        <p:nvPicPr>
          <p:cNvPr id="8" name="Picture 7" descr="einstein2.jpg"/>
          <p:cNvPicPr>
            <a:picLocks noChangeAspect="1"/>
          </p:cNvPicPr>
          <p:nvPr/>
        </p:nvPicPr>
        <p:blipFill>
          <a:blip r:embed="rId3"/>
          <a:srcRect b="3179"/>
          <a:stretch>
            <a:fillRect/>
          </a:stretch>
        </p:blipFill>
        <p:spPr>
          <a:xfrm>
            <a:off x="3995486" y="2557462"/>
            <a:ext cx="4762500" cy="345832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5302" y="1871330"/>
            <a:ext cx="3982559" cy="4540103"/>
          </a:xfrm>
        </p:spPr>
        <p:txBody>
          <a:bodyPr anchor="ctr">
            <a:normAutofit fontScale="85000" lnSpcReduction="20000"/>
          </a:bodyPr>
          <a:lstStyle/>
          <a:p>
            <a:pPr>
              <a:buFont typeface="Arial" pitchFamily="34" charset="0"/>
              <a:buChar char="•"/>
            </a:pPr>
            <a:r>
              <a:rPr lang="en-US" dirty="0" smtClean="0">
                <a:solidFill>
                  <a:srgbClr val="FF7600"/>
                </a:solidFill>
                <a:cs typeface="Arial" charset="0"/>
              </a:rPr>
              <a:t>Convenience</a:t>
            </a:r>
          </a:p>
          <a:p>
            <a:pPr lvl="1">
              <a:buFont typeface="Arial" pitchFamily="34" charset="0"/>
              <a:buChar char="•"/>
              <a:defRPr/>
            </a:pPr>
            <a:r>
              <a:rPr lang="en-US" dirty="0" smtClean="0">
                <a:ea typeface="ＭＳ Ｐゴシック" pitchFamily="34" charset="-128"/>
                <a:cs typeface="Arial" pitchFamily="34" charset="0"/>
              </a:rPr>
              <a:t>Is it readily accessible online?</a:t>
            </a:r>
          </a:p>
          <a:p>
            <a:pPr lvl="1">
              <a:buFont typeface="Arial" pitchFamily="34" charset="0"/>
              <a:buChar char="•"/>
              <a:defRPr/>
            </a:pPr>
            <a:r>
              <a:rPr lang="en-US" dirty="0" smtClean="0">
                <a:ea typeface="ＭＳ Ｐゴシック" pitchFamily="34" charset="-128"/>
                <a:cs typeface="Arial" pitchFamily="34" charset="0"/>
              </a:rPr>
              <a:t>Does it contain the needed information &amp; is it easy to use?</a:t>
            </a:r>
          </a:p>
          <a:p>
            <a:pPr lvl="1">
              <a:buFont typeface="Arial" pitchFamily="34" charset="0"/>
              <a:buChar char="•"/>
              <a:defRPr/>
            </a:pPr>
            <a:r>
              <a:rPr lang="en-US" dirty="0" smtClean="0">
                <a:ea typeface="ＭＳ Ｐゴシック" pitchFamily="34" charset="-128"/>
                <a:cs typeface="Arial" pitchFamily="34" charset="0"/>
              </a:rPr>
              <a:t>How much time will it take to access &amp; use the source?</a:t>
            </a:r>
          </a:p>
          <a:p>
            <a:pPr lvl="1">
              <a:buFont typeface="Arial" pitchFamily="34" charset="0"/>
              <a:buChar char="•"/>
              <a:defRPr/>
            </a:pPr>
            <a:r>
              <a:rPr lang="en-US" dirty="0" smtClean="0">
                <a:ea typeface="ＭＳ Ｐゴシック" pitchFamily="34" charset="-128"/>
                <a:cs typeface="Arial" pitchFamily="34" charset="0"/>
              </a:rPr>
              <a:t>Is it a familiar interface and easily navigable interface? </a:t>
            </a:r>
          </a:p>
          <a:p>
            <a:pPr marL="1147763" lvl="2" indent="-233363">
              <a:buFont typeface="Arial" pitchFamily="34" charset="0"/>
              <a:buChar char="•"/>
              <a:defRPr/>
            </a:pPr>
            <a:r>
              <a:rPr lang="en-US" dirty="0" smtClean="0">
                <a:ea typeface="ＭＳ Ｐゴシック" pitchFamily="34" charset="-128"/>
                <a:cs typeface="Arial" pitchFamily="34" charset="0"/>
              </a:rPr>
              <a:t>Google and Wikipedia</a:t>
            </a:r>
            <a:endParaRPr lang="en-US" dirty="0" smtClean="0">
              <a:cs typeface="Arial" charset="0"/>
            </a:endParaRPr>
          </a:p>
          <a:p>
            <a:pPr>
              <a:buFont typeface="Arial" pitchFamily="34" charset="0"/>
              <a:buChar char="•"/>
            </a:pPr>
            <a:r>
              <a:rPr lang="en-US" dirty="0" smtClean="0">
                <a:cs typeface="Arial" charset="0"/>
              </a:rPr>
              <a:t>Value human resources</a:t>
            </a:r>
          </a:p>
          <a:p>
            <a:pPr>
              <a:buFont typeface="Arial" pitchFamily="34" charset="0"/>
              <a:buChar char="•"/>
            </a:pPr>
            <a:r>
              <a:rPr lang="en-US" dirty="0" smtClean="0"/>
              <a:t>Contextually based rational decisions</a:t>
            </a:r>
          </a:p>
          <a:p>
            <a:pPr>
              <a:buFont typeface="Arial" pitchFamily="34" charset="0"/>
              <a:buChar char="•"/>
            </a:pPr>
            <a:r>
              <a:rPr lang="en-US" dirty="0" smtClean="0"/>
              <a:t>Situational needs determine search</a:t>
            </a:r>
          </a:p>
          <a:p>
            <a:endParaRPr lang="en-US" sz="1800" dirty="0" smtClean="0"/>
          </a:p>
        </p:txBody>
      </p:sp>
      <p:sp>
        <p:nvSpPr>
          <p:cNvPr id="2" name="Title 1"/>
          <p:cNvSpPr>
            <a:spLocks noGrp="1"/>
          </p:cNvSpPr>
          <p:nvPr>
            <p:ph type="title"/>
          </p:nvPr>
        </p:nvSpPr>
        <p:spPr/>
        <p:txBody>
          <a:bodyPr>
            <a:normAutofit/>
          </a:bodyPr>
          <a:lstStyle/>
          <a:p>
            <a:r>
              <a:rPr lang="en-US" dirty="0" smtClean="0"/>
              <a:t>How Individuals Work</a:t>
            </a:r>
            <a:endParaRPr lang="en-US" dirty="0"/>
          </a:p>
        </p:txBody>
      </p:sp>
      <p:pic>
        <p:nvPicPr>
          <p:cNvPr id="9" name="Picture 8" descr="path.gif"/>
          <p:cNvPicPr>
            <a:picLocks noChangeAspect="1"/>
          </p:cNvPicPr>
          <p:nvPr/>
        </p:nvPicPr>
        <p:blipFill>
          <a:blip r:embed="rId3" cstate="print"/>
          <a:srcRect t="9756" b="15610"/>
          <a:stretch>
            <a:fillRect/>
          </a:stretch>
        </p:blipFill>
        <p:spPr>
          <a:xfrm>
            <a:off x="5429250" y="2371725"/>
            <a:ext cx="2667000" cy="2914650"/>
          </a:xfrm>
          <a:prstGeom prst="rect">
            <a:avLst/>
          </a:prstGeom>
        </p:spPr>
      </p:pic>
      <p:sp>
        <p:nvSpPr>
          <p:cNvPr id="11" name="TextBox 10"/>
          <p:cNvSpPr txBox="1"/>
          <p:nvPr/>
        </p:nvSpPr>
        <p:spPr>
          <a:xfrm>
            <a:off x="7286625" y="2933700"/>
            <a:ext cx="1371600" cy="646331"/>
          </a:xfrm>
          <a:prstGeom prst="rect">
            <a:avLst/>
          </a:prstGeom>
          <a:noFill/>
        </p:spPr>
        <p:txBody>
          <a:bodyPr wrap="square" rtlCol="0">
            <a:spAutoFit/>
          </a:bodyPr>
          <a:lstStyle/>
          <a:p>
            <a:r>
              <a:rPr lang="en-US" b="1" dirty="0" smtClean="0">
                <a:solidFill>
                  <a:srgbClr val="92D050"/>
                </a:solidFill>
                <a:latin typeface="Aharoni" pitchFamily="2" charset="-79"/>
                <a:cs typeface="Aharoni" pitchFamily="2" charset="-79"/>
              </a:rPr>
              <a:t>physical library</a:t>
            </a:r>
            <a:endParaRPr lang="en-US" b="1" dirty="0">
              <a:solidFill>
                <a:srgbClr val="92D050"/>
              </a:solidFill>
              <a:latin typeface="Aharoni" pitchFamily="2" charset="-79"/>
              <a:cs typeface="Aharoni" pitchFamily="2" charset="-79"/>
            </a:endParaRPr>
          </a:p>
        </p:txBody>
      </p:sp>
      <p:sp>
        <p:nvSpPr>
          <p:cNvPr id="12" name="TextBox 11"/>
          <p:cNvSpPr txBox="1"/>
          <p:nvPr/>
        </p:nvSpPr>
        <p:spPr>
          <a:xfrm>
            <a:off x="4991100" y="2476500"/>
            <a:ext cx="1371600" cy="646331"/>
          </a:xfrm>
          <a:prstGeom prst="rect">
            <a:avLst/>
          </a:prstGeom>
          <a:noFill/>
        </p:spPr>
        <p:txBody>
          <a:bodyPr wrap="square" rtlCol="0">
            <a:spAutoFit/>
          </a:bodyPr>
          <a:lstStyle/>
          <a:p>
            <a:r>
              <a:rPr lang="en-US" b="1" dirty="0" smtClean="0">
                <a:solidFill>
                  <a:srgbClr val="92D050"/>
                </a:solidFill>
                <a:latin typeface="Aharoni" pitchFamily="2" charset="-79"/>
                <a:cs typeface="Aharoni" pitchFamily="2" charset="-79"/>
              </a:rPr>
              <a:t>virtual library</a:t>
            </a:r>
            <a:endParaRPr lang="en-US" b="1" dirty="0">
              <a:solidFill>
                <a:srgbClr val="92D050"/>
              </a:solidFill>
              <a:latin typeface="Aharoni" pitchFamily="2" charset="-79"/>
              <a:cs typeface="Aharoni" pitchFamily="2" charset="-79"/>
            </a:endParaRPr>
          </a:p>
        </p:txBody>
      </p:sp>
      <p:sp>
        <p:nvSpPr>
          <p:cNvPr id="13" name="TextBox 12"/>
          <p:cNvSpPr txBox="1"/>
          <p:nvPr/>
        </p:nvSpPr>
        <p:spPr>
          <a:xfrm>
            <a:off x="7772400" y="3905250"/>
            <a:ext cx="1371600" cy="646331"/>
          </a:xfrm>
          <a:prstGeom prst="rect">
            <a:avLst/>
          </a:prstGeom>
          <a:noFill/>
        </p:spPr>
        <p:txBody>
          <a:bodyPr wrap="square" rtlCol="0">
            <a:spAutoFit/>
          </a:bodyPr>
          <a:lstStyle/>
          <a:p>
            <a:r>
              <a:rPr lang="en-US" b="1" dirty="0" smtClean="0">
                <a:solidFill>
                  <a:srgbClr val="92D050"/>
                </a:solidFill>
                <a:latin typeface="Aharoni" pitchFamily="2" charset="-79"/>
                <a:cs typeface="Aharoni" pitchFamily="2" charset="-79"/>
              </a:rPr>
              <a:t>complex search</a:t>
            </a:r>
            <a:endParaRPr lang="en-US" b="1" dirty="0">
              <a:solidFill>
                <a:srgbClr val="92D050"/>
              </a:solidFill>
              <a:latin typeface="Aharoni" pitchFamily="2" charset="-79"/>
              <a:cs typeface="Aharoni" pitchFamily="2" charset="-79"/>
            </a:endParaRPr>
          </a:p>
        </p:txBody>
      </p:sp>
      <p:sp>
        <p:nvSpPr>
          <p:cNvPr id="14" name="TextBox 13"/>
          <p:cNvSpPr txBox="1"/>
          <p:nvPr/>
        </p:nvSpPr>
        <p:spPr>
          <a:xfrm>
            <a:off x="4867275" y="4276725"/>
            <a:ext cx="1371600" cy="646331"/>
          </a:xfrm>
          <a:prstGeom prst="rect">
            <a:avLst/>
          </a:prstGeom>
          <a:noFill/>
        </p:spPr>
        <p:txBody>
          <a:bodyPr wrap="square" rtlCol="0">
            <a:spAutoFit/>
          </a:bodyPr>
          <a:lstStyle/>
          <a:p>
            <a:r>
              <a:rPr lang="en-US" b="1" dirty="0" smtClean="0">
                <a:solidFill>
                  <a:srgbClr val="92D050"/>
                </a:solidFill>
                <a:latin typeface="Aharoni" pitchFamily="2" charset="-79"/>
                <a:cs typeface="Aharoni" pitchFamily="2" charset="-79"/>
              </a:rPr>
              <a:t>simple</a:t>
            </a:r>
          </a:p>
          <a:p>
            <a:r>
              <a:rPr lang="en-US" b="1" dirty="0" smtClean="0">
                <a:solidFill>
                  <a:srgbClr val="92D050"/>
                </a:solidFill>
                <a:latin typeface="Aharoni" pitchFamily="2" charset="-79"/>
                <a:cs typeface="Aharoni" pitchFamily="2" charset="-79"/>
              </a:rPr>
              <a:t>search</a:t>
            </a:r>
            <a:endParaRPr lang="en-US" b="1" dirty="0">
              <a:solidFill>
                <a:srgbClr val="92D050"/>
              </a:solidFill>
              <a:latin typeface="Aharoni" pitchFamily="2" charset="-79"/>
              <a:cs typeface="Aharoni" pitchFamily="2" charset="-79"/>
            </a:endParaRPr>
          </a:p>
        </p:txBody>
      </p:sp>
      <p:sp>
        <p:nvSpPr>
          <p:cNvPr id="10" name="TextBox 9"/>
          <p:cNvSpPr txBox="1"/>
          <p:nvPr/>
        </p:nvSpPr>
        <p:spPr>
          <a:xfrm>
            <a:off x="3200400" y="6043330"/>
            <a:ext cx="2743200" cy="246221"/>
          </a:xfrm>
          <a:prstGeom prst="rect">
            <a:avLst/>
          </a:prstGeom>
          <a:noFill/>
        </p:spPr>
        <p:txBody>
          <a:bodyPr wrap="square" rtlCol="0">
            <a:spAutoFit/>
          </a:bodyPr>
          <a:lstStyle/>
          <a:p>
            <a:pPr algn="ctr"/>
            <a:r>
              <a:rPr lang="en-US" sz="1000" b="1" dirty="0" smtClean="0">
                <a:latin typeface="+mj-lt"/>
              </a:rPr>
              <a:t>(</a:t>
            </a:r>
            <a:r>
              <a:rPr lang="en-US" sz="1000" b="1" dirty="0" err="1" smtClean="0">
                <a:latin typeface="+mj-lt"/>
              </a:rPr>
              <a:t>Connaway</a:t>
            </a:r>
            <a:r>
              <a:rPr lang="en-US" sz="1000" b="1" dirty="0" smtClean="0">
                <a:latin typeface="+mj-lt"/>
              </a:rPr>
              <a:t> &amp; Radford, 2011)</a:t>
            </a:r>
            <a:endParaRPr lang="en-US" sz="1000" b="1" dirty="0">
              <a:latin typeface="+mj-lt"/>
            </a:endParaRP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chor="t"/>
          <a:lstStyle/>
          <a:p>
            <a:pPr>
              <a:buFont typeface="Arial" pitchFamily="34" charset="0"/>
              <a:buChar char="•"/>
            </a:pPr>
            <a:r>
              <a:rPr lang="en-US" dirty="0" smtClean="0"/>
              <a:t>Power browsing</a:t>
            </a:r>
          </a:p>
          <a:p>
            <a:pPr lvl="1">
              <a:buFont typeface="Arial" pitchFamily="34" charset="0"/>
              <a:buChar char="•"/>
            </a:pPr>
            <a:r>
              <a:rPr lang="en-US" dirty="0" smtClean="0"/>
              <a:t>Scan small chunks of information</a:t>
            </a:r>
          </a:p>
          <a:p>
            <a:pPr lvl="1">
              <a:buFont typeface="Arial" pitchFamily="34" charset="0"/>
              <a:buChar char="•"/>
            </a:pPr>
            <a:r>
              <a:rPr lang="en-US" dirty="0" smtClean="0"/>
              <a:t>View first few pages</a:t>
            </a:r>
          </a:p>
          <a:p>
            <a:pPr lvl="1">
              <a:buFont typeface="Arial" pitchFamily="34" charset="0"/>
              <a:buChar char="•"/>
            </a:pPr>
            <a:r>
              <a:rPr lang="en-US" dirty="0" smtClean="0"/>
              <a:t>No real reading</a:t>
            </a:r>
          </a:p>
          <a:p>
            <a:pPr>
              <a:buFont typeface="Arial" pitchFamily="34" charset="0"/>
              <a:buChar char="•"/>
            </a:pPr>
            <a:r>
              <a:rPr lang="en-US" dirty="0" smtClean="0"/>
              <a:t>Squirreling</a:t>
            </a:r>
          </a:p>
          <a:p>
            <a:pPr lvl="1">
              <a:buFont typeface="Arial" pitchFamily="34" charset="0"/>
              <a:buChar char="•"/>
            </a:pPr>
            <a:r>
              <a:rPr lang="en-US" dirty="0" smtClean="0"/>
              <a:t>Short basic searches</a:t>
            </a:r>
          </a:p>
          <a:p>
            <a:pPr lvl="1">
              <a:buFont typeface="Arial" pitchFamily="34" charset="0"/>
              <a:buChar char="•"/>
            </a:pPr>
            <a:r>
              <a:rPr lang="en-US" dirty="0" smtClean="0"/>
              <a:t>Download content for later use </a:t>
            </a:r>
          </a:p>
          <a:p>
            <a:pPr lvl="1">
              <a:buNone/>
            </a:pPr>
            <a:endParaRPr lang="en-US" sz="2000" dirty="0" smtClean="0"/>
          </a:p>
          <a:p>
            <a:pPr>
              <a:buFont typeface="Arial" pitchFamily="34" charset="0"/>
              <a:buChar char="•"/>
            </a:pPr>
            <a:endParaRPr lang="en-US" sz="2000" dirty="0" smtClean="0"/>
          </a:p>
          <a:p>
            <a:endParaRPr lang="en-US" dirty="0"/>
          </a:p>
        </p:txBody>
      </p:sp>
      <p:pic>
        <p:nvPicPr>
          <p:cNvPr id="5" name="Content Placeholder 4" descr="squirrelcomputer.gif"/>
          <p:cNvPicPr>
            <a:picLocks noGrp="1" noChangeAspect="1"/>
          </p:cNvPicPr>
          <p:nvPr>
            <p:ph sz="half" idx="2"/>
          </p:nvPr>
        </p:nvPicPr>
        <p:blipFill>
          <a:blip r:embed="rId3" cstate="print"/>
          <a:stretch>
            <a:fillRect/>
          </a:stretch>
        </p:blipFill>
        <p:spPr>
          <a:xfrm>
            <a:off x="4714875" y="2704909"/>
            <a:ext cx="3714750" cy="2734056"/>
          </a:xfrm>
        </p:spPr>
      </p:pic>
      <p:sp>
        <p:nvSpPr>
          <p:cNvPr id="2" name="Title 1"/>
          <p:cNvSpPr>
            <a:spLocks noGrp="1"/>
          </p:cNvSpPr>
          <p:nvPr>
            <p:ph type="title"/>
          </p:nvPr>
        </p:nvSpPr>
        <p:spPr/>
        <p:txBody>
          <a:bodyPr>
            <a:normAutofit/>
          </a:bodyPr>
          <a:lstStyle/>
          <a:p>
            <a:r>
              <a:rPr lang="en-US" dirty="0" smtClean="0"/>
              <a:t>How Individuals Work</a:t>
            </a:r>
            <a:endParaRPr lang="en-US" dirty="0"/>
          </a:p>
        </p:txBody>
      </p:sp>
      <p:sp>
        <p:nvSpPr>
          <p:cNvPr id="6" name="TextBox 5"/>
          <p:cNvSpPr txBox="1"/>
          <p:nvPr/>
        </p:nvSpPr>
        <p:spPr>
          <a:xfrm>
            <a:off x="2228850" y="6042939"/>
            <a:ext cx="4572000" cy="246221"/>
          </a:xfrm>
          <a:prstGeom prst="rect">
            <a:avLst/>
          </a:prstGeom>
          <a:noFill/>
        </p:spPr>
        <p:txBody>
          <a:bodyPr wrap="square" rtlCol="0">
            <a:spAutoFit/>
          </a:bodyPr>
          <a:lstStyle/>
          <a:p>
            <a:pPr algn="ctr"/>
            <a:r>
              <a:rPr lang="en-US" sz="1000" b="1" dirty="0" smtClean="0">
                <a:latin typeface="+mj-lt"/>
              </a:rPr>
              <a:t>(Center for Information </a:t>
            </a:r>
            <a:r>
              <a:rPr lang="en-US" sz="1000" b="1" dirty="0" err="1" smtClean="0">
                <a:latin typeface="+mj-lt"/>
              </a:rPr>
              <a:t>Behaviour</a:t>
            </a:r>
            <a:r>
              <a:rPr lang="en-US" sz="1000" b="1" dirty="0" smtClean="0">
                <a:latin typeface="+mj-lt"/>
              </a:rPr>
              <a:t> and the Evaluation of Research, 2008) </a:t>
            </a:r>
            <a:endParaRPr lang="en-US" sz="1000" b="1" dirty="0">
              <a:latin typeface="+mj-lt"/>
            </a:endParaRP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Students</a:t>
            </a:r>
          </a:p>
          <a:p>
            <a:pPr lvl="1"/>
            <a:r>
              <a:rPr lang="en-US" dirty="0" smtClean="0"/>
              <a:t>Confident in skills</a:t>
            </a:r>
          </a:p>
          <a:p>
            <a:pPr lvl="1"/>
            <a:r>
              <a:rPr lang="en-US" dirty="0" err="1" smtClean="0">
                <a:solidFill>
                  <a:srgbClr val="FF7600"/>
                </a:solidFill>
                <a:cs typeface="Arial" charset="0"/>
              </a:rPr>
              <a:t>Satisficing</a:t>
            </a:r>
            <a:endParaRPr lang="en-US" dirty="0" smtClean="0">
              <a:solidFill>
                <a:srgbClr val="FF7600"/>
              </a:solidFill>
              <a:cs typeface="Arial" charset="0"/>
            </a:endParaRPr>
          </a:p>
          <a:p>
            <a:pPr lvl="1"/>
            <a:r>
              <a:rPr lang="en-US" dirty="0" smtClean="0"/>
              <a:t>Speed &amp; convenience key</a:t>
            </a:r>
          </a:p>
          <a:p>
            <a:pPr lvl="1"/>
            <a:r>
              <a:rPr lang="en-US" dirty="0" smtClean="0"/>
              <a:t>Keyword searches</a:t>
            </a:r>
          </a:p>
        </p:txBody>
      </p:sp>
      <p:sp>
        <p:nvSpPr>
          <p:cNvPr id="3" name="Content Placeholder 2"/>
          <p:cNvSpPr>
            <a:spLocks noGrp="1"/>
          </p:cNvSpPr>
          <p:nvPr>
            <p:ph sz="half" idx="2"/>
          </p:nvPr>
        </p:nvSpPr>
        <p:spPr>
          <a:xfrm>
            <a:off x="4714875" y="2000251"/>
            <a:ext cx="3599785" cy="3751964"/>
          </a:xfrm>
        </p:spPr>
        <p:txBody>
          <a:bodyPr/>
          <a:lstStyle/>
          <a:p>
            <a:r>
              <a:rPr lang="en-US" dirty="0" smtClean="0"/>
              <a:t>Researchers</a:t>
            </a:r>
          </a:p>
          <a:p>
            <a:pPr lvl="1"/>
            <a:r>
              <a:rPr lang="en-US" dirty="0" smtClean="0"/>
              <a:t>Differ with discipline</a:t>
            </a:r>
          </a:p>
          <a:p>
            <a:pPr lvl="1"/>
            <a:r>
              <a:rPr lang="en-US" dirty="0" err="1" smtClean="0">
                <a:solidFill>
                  <a:srgbClr val="FF7600"/>
                </a:solidFill>
                <a:cs typeface="Arial" charset="0"/>
              </a:rPr>
              <a:t>Satisficing</a:t>
            </a:r>
          </a:p>
          <a:p>
            <a:pPr lvl="1"/>
            <a:r>
              <a:rPr lang="en-US" dirty="0" smtClean="0"/>
              <a:t>Awareness of open access is low</a:t>
            </a:r>
          </a:p>
          <a:p>
            <a:pPr lvl="1"/>
            <a:r>
              <a:rPr lang="en-US" dirty="0" smtClean="0"/>
              <a:t>Lack understanding of copyright &amp; signed publisher agreements</a:t>
            </a:r>
          </a:p>
          <a:p>
            <a:pPr lvl="1"/>
            <a:r>
              <a:rPr lang="en-US" dirty="0" smtClean="0"/>
              <a:t>Confident in skills</a:t>
            </a:r>
          </a:p>
          <a:p>
            <a:pPr lvl="1"/>
            <a:endParaRPr lang="en-US" dirty="0" smtClean="0"/>
          </a:p>
        </p:txBody>
      </p:sp>
      <p:sp>
        <p:nvSpPr>
          <p:cNvPr id="4" name="Title 3"/>
          <p:cNvSpPr>
            <a:spLocks noGrp="1"/>
          </p:cNvSpPr>
          <p:nvPr>
            <p:ph type="title"/>
          </p:nvPr>
        </p:nvSpPr>
        <p:spPr/>
        <p:txBody>
          <a:bodyPr>
            <a:normAutofit/>
          </a:bodyPr>
          <a:lstStyle/>
          <a:p>
            <a:r>
              <a:rPr lang="en-US" dirty="0" smtClean="0"/>
              <a:t>Behaviors</a:t>
            </a:r>
            <a:endParaRPr lang="en-US" dirty="0"/>
          </a:p>
        </p:txBody>
      </p:sp>
      <p:sp>
        <p:nvSpPr>
          <p:cNvPr id="5" name="TextBox 4"/>
          <p:cNvSpPr txBox="1"/>
          <p:nvPr/>
        </p:nvSpPr>
        <p:spPr>
          <a:xfrm>
            <a:off x="3782321" y="5864291"/>
            <a:ext cx="3086100" cy="246221"/>
          </a:xfrm>
          <a:prstGeom prst="rect">
            <a:avLst/>
          </a:prstGeom>
          <a:noFill/>
        </p:spPr>
        <p:txBody>
          <a:bodyPr wrap="square" rtlCol="0">
            <a:spAutoFit/>
          </a:bodyPr>
          <a:lstStyle/>
          <a:p>
            <a:r>
              <a:rPr lang="en-US" sz="1000" b="1" dirty="0" smtClean="0">
                <a:latin typeface="+mj-lt"/>
              </a:rPr>
              <a:t>(Hampton-Reeves, et.al., 2009)</a:t>
            </a:r>
            <a:endParaRPr lang="en-US" sz="1000" b="1" dirty="0">
              <a:latin typeface="+mj-lt"/>
            </a:endParaRPr>
          </a:p>
        </p:txBody>
      </p:sp>
      <p:sp>
        <p:nvSpPr>
          <p:cNvPr id="6" name="TextBox 5"/>
          <p:cNvSpPr txBox="1"/>
          <p:nvPr/>
        </p:nvSpPr>
        <p:spPr>
          <a:xfrm>
            <a:off x="2143124" y="6047925"/>
            <a:ext cx="5738133" cy="246221"/>
          </a:xfrm>
          <a:prstGeom prst="rect">
            <a:avLst/>
          </a:prstGeom>
          <a:noFill/>
        </p:spPr>
        <p:txBody>
          <a:bodyPr wrap="square" rtlCol="0">
            <a:spAutoFit/>
          </a:bodyPr>
          <a:lstStyle/>
          <a:p>
            <a:pPr algn="ctr"/>
            <a:r>
              <a:rPr lang="en-US" sz="1000" b="1" dirty="0" smtClean="0">
                <a:latin typeface="+mj-lt"/>
              </a:rPr>
              <a:t>(Consortium of University Research Libraries, and Research Information Network, 2007)</a:t>
            </a:r>
            <a:endParaRPr lang="en-US" sz="1000" b="1" dirty="0">
              <a:latin typeface="+mj-lt"/>
            </a:endParaRPr>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OCLC Redesign 2011-01">
  <a:themeElements>
    <a:clrScheme name="OCLC">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34EA2"/>
      </a:hlink>
      <a:folHlink>
        <a:srgbClr val="A931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EC13F594A2FC74EADD29D0AF2FC40B8" ma:contentTypeVersion="0" ma:contentTypeDescription="Create a new document." ma:contentTypeScope="" ma:versionID="f6b9a7984d90970c0d0e973507f2746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7939786-C169-4F7A-810B-4BE8BCB61B43}">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F666D8B9-669F-4142-B8FC-2F14E25C84FA}">
  <ds:schemaRefs>
    <ds:schemaRef ds:uri="http://schemas.microsoft.com/sharepoint/v3/contenttype/forms"/>
  </ds:schemaRefs>
</ds:datastoreItem>
</file>

<file path=customXml/itemProps3.xml><?xml version="1.0" encoding="utf-8"?>
<ds:datastoreItem xmlns:ds="http://schemas.openxmlformats.org/officeDocument/2006/customXml" ds:itemID="{4AC843D3-24B5-44CD-B3F2-6FF1341FC0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11758</TotalTime>
  <Words>4487</Words>
  <Application>Microsoft Office PowerPoint</Application>
  <PresentationFormat>On-screen Show (4:3)</PresentationFormat>
  <Paragraphs>597</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OCLC Redesign 2011-01</vt:lpstr>
      <vt:lpstr>A User’s World</vt:lpstr>
      <vt:lpstr>Introduction</vt:lpstr>
      <vt:lpstr>Then and Now</vt:lpstr>
      <vt:lpstr>Studies</vt:lpstr>
      <vt:lpstr>Towards a Profile of the Researcher of Today:  What Can We Learn from JISC Projects?</vt:lpstr>
      <vt:lpstr>What We Learned</vt:lpstr>
      <vt:lpstr>How Individuals Work</vt:lpstr>
      <vt:lpstr>How Individuals Work</vt:lpstr>
      <vt:lpstr>Behaviors</vt:lpstr>
      <vt:lpstr>Information Literacy Skills</vt:lpstr>
      <vt:lpstr>Frustrations</vt:lpstr>
      <vt:lpstr>Tools Used</vt:lpstr>
      <vt:lpstr>Visitors and Residents:  What motivates engagement with the  digital information environment </vt:lpstr>
      <vt:lpstr>Slide 14</vt:lpstr>
      <vt:lpstr>Academic Disciplines (By Stages)</vt:lpstr>
      <vt:lpstr>Slide 16</vt:lpstr>
      <vt:lpstr>Slide 17</vt:lpstr>
      <vt:lpstr>The Learning Black Market</vt:lpstr>
      <vt:lpstr>Taking Action</vt:lpstr>
      <vt:lpstr>What We Can Improve</vt:lpstr>
      <vt:lpstr>Making the Library More Attractive</vt:lpstr>
      <vt:lpstr>Future Research</vt:lpstr>
      <vt:lpstr>References </vt:lpstr>
      <vt:lpstr>References </vt:lpstr>
      <vt:lpstr>References </vt:lpstr>
      <vt:lpstr>References </vt:lpstr>
      <vt:lpstr>Questions &amp; Discussion</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Findings from user behavior studies: A user’s world.</dc:title>
  <dc:creator>Lynn Silipigni Connaway</dc:creator>
  <cp:lastModifiedBy>Windows User</cp:lastModifiedBy>
  <cp:revision>812</cp:revision>
  <cp:lastPrinted>2012-01-18T22:20:44Z</cp:lastPrinted>
  <dcterms:created xsi:type="dcterms:W3CDTF">2012-03-27T16:06:48Z</dcterms:created>
  <dcterms:modified xsi:type="dcterms:W3CDTF">2014-08-03T19:56:39Z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0x0101009EC13F594A2FC74EADD29D0AF2FC40B8</vt:lpwstr>
  </property>
</Properties>
</file>