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71" r:id="rId6"/>
    <p:sldId id="257" r:id="rId7"/>
    <p:sldId id="289" r:id="rId8"/>
    <p:sldId id="273" r:id="rId9"/>
    <p:sldId id="276" r:id="rId10"/>
    <p:sldId id="274" r:id="rId11"/>
    <p:sldId id="278" r:id="rId12"/>
    <p:sldId id="277" r:id="rId13"/>
    <p:sldId id="279" r:id="rId14"/>
    <p:sldId id="286" r:id="rId15"/>
    <p:sldId id="280" r:id="rId16"/>
    <p:sldId id="287" r:id="rId17"/>
    <p:sldId id="282" r:id="rId18"/>
    <p:sldId id="281" r:id="rId19"/>
    <p:sldId id="283" r:id="rId20"/>
    <p:sldId id="284" r:id="rId21"/>
    <p:sldId id="291" r:id="rId22"/>
    <p:sldId id="292" r:id="rId23"/>
  </p:sldIdLst>
  <p:sldSz cx="9144000" cy="6858000" type="screen4x3"/>
  <p:notesSz cx="6858000" cy="9144000"/>
  <p:custDataLst>
    <p:tags r:id="rId26"/>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E69426"/>
    <a:srgbClr val="419A3C"/>
    <a:srgbClr val="FF7600"/>
    <a:srgbClr val="5F4894"/>
    <a:srgbClr val="7D2553"/>
    <a:srgbClr val="A9316F"/>
    <a:srgbClr val="000000"/>
    <a:srgbClr val="FFFFFF"/>
    <a:srgbClr val="611D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3704" autoAdjust="0"/>
  </p:normalViewPr>
  <p:slideViewPr>
    <p:cSldViewPr>
      <p:cViewPr>
        <p:scale>
          <a:sx n="70" d="100"/>
          <a:sy n="70" d="100"/>
        </p:scale>
        <p:origin x="-1974" y="-252"/>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13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extLst>
      <p:ext uri="{BB962C8B-B14F-4D97-AF65-F5344CB8AC3E}">
        <p14:creationId xmlns:p14="http://schemas.microsoft.com/office/powerpoint/2010/main" xmlns="" val="1573718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extLst>
      <p:ext uri="{BB962C8B-B14F-4D97-AF65-F5344CB8AC3E}">
        <p14:creationId xmlns:p14="http://schemas.microsoft.com/office/powerpoint/2010/main" xmlns="" val="12383420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US" sz="2000" dirty="0" smtClean="0"/>
              <a:t>Don’t embed in PDF</a:t>
            </a:r>
            <a:endParaRPr lang="en-US" sz="2800" dirty="0" smtClean="0"/>
          </a:p>
          <a:p>
            <a:pPr lvl="0" algn="l"/>
            <a:r>
              <a:rPr lang="en-US" sz="2000" dirty="0" smtClean="0"/>
              <a:t>Color coding is not relevant for those who are color blind</a:t>
            </a:r>
            <a:endParaRPr lang="en-US" sz="2800" dirty="0" smtClean="0"/>
          </a:p>
          <a:p>
            <a:pPr lvl="0" algn="l"/>
            <a:r>
              <a:rPr lang="en-US" sz="2000" dirty="0" smtClean="0"/>
              <a:t>People</a:t>
            </a:r>
            <a:r>
              <a:rPr lang="en-US" sz="2000" baseline="0" dirty="0" smtClean="0"/>
              <a:t> don’t understand i</a:t>
            </a:r>
            <a:r>
              <a:rPr lang="en-US" sz="2000" dirty="0" smtClean="0"/>
              <a:t>mages without explanation</a:t>
            </a:r>
          </a:p>
          <a:p>
            <a:pPr lvl="0" algn="l"/>
            <a:endParaRPr lang="en-US" sz="2000" dirty="0" smtClean="0"/>
          </a:p>
          <a:p>
            <a:pPr lvl="0" algn="l"/>
            <a:r>
              <a:rPr lang="en-US" sz="2000" dirty="0" smtClean="0"/>
              <a:t>The turnstile photo is from </a:t>
            </a:r>
            <a:r>
              <a:rPr lang="en-US" sz="2000" dirty="0" err="1" smtClean="0"/>
              <a:t>Flickr</a:t>
            </a:r>
            <a:r>
              <a:rPr lang="en-US" sz="2000" dirty="0" smtClean="0"/>
              <a:t> - http://www.flickr.com/photos/30890318@N06/3031865704/</a:t>
            </a:r>
          </a:p>
          <a:p>
            <a:pPr lvl="0" algn="l"/>
            <a:r>
              <a:rPr lang="en-US" sz="2000" dirty="0" smtClean="0"/>
              <a:t>Note the CC</a:t>
            </a:r>
            <a:r>
              <a:rPr lang="en-US" sz="2000" baseline="0" dirty="0" smtClean="0"/>
              <a:t> </a:t>
            </a:r>
            <a:r>
              <a:rPr lang="en-US" sz="2000" baseline="0" dirty="0" err="1" smtClean="0"/>
              <a:t>Flickr</a:t>
            </a:r>
            <a:r>
              <a:rPr lang="en-US" sz="2000" baseline="0" dirty="0" smtClean="0"/>
              <a:t> user name is actually </a:t>
            </a:r>
            <a:r>
              <a:rPr lang="en-US" sz="2000" baseline="0" dirty="0" err="1" smtClean="0"/>
              <a:t>insert_user_name</a:t>
            </a:r>
            <a:endParaRPr lang="en-US" sz="2000" baseline="0" dirty="0" smtClean="0"/>
          </a:p>
          <a:p>
            <a:pPr lvl="0" algn="l"/>
            <a:endParaRPr lang="en-US" sz="2800" dirty="0" smtClean="0"/>
          </a:p>
          <a:p>
            <a:pPr algn="l"/>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Flashing objects, videos – distractions; cannot find what you may be looking for; takes long to download</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800" kern="1200" dirty="0" smtClean="0">
              <a:solidFill>
                <a:schemeClr val="tx1"/>
              </a:solidFill>
              <a:latin typeface="Trebuchet MS" pitchFamily="34"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Image:</a:t>
            </a:r>
            <a:r>
              <a:rPr lang="en-US" sz="1800" kern="1200" baseline="0" dirty="0" smtClean="0">
                <a:solidFill>
                  <a:schemeClr val="tx1"/>
                </a:solidFill>
                <a:latin typeface="Trebuchet MS" pitchFamily="34" charset="0"/>
                <a:ea typeface="+mn-ea"/>
                <a:cs typeface="+mn-cs"/>
              </a:rPr>
              <a:t> this page lots of Flash, not substance or any idea what its for, or what the boxes do… http://www.joneschijoff.com/.</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baseline="0" dirty="0" smtClean="0">
                <a:solidFill>
                  <a:schemeClr val="tx1"/>
                </a:solidFill>
                <a:latin typeface="Trebuchet MS" pitchFamily="34" charset="0"/>
                <a:ea typeface="+mn-ea"/>
                <a:cs typeface="+mn-cs"/>
              </a:rPr>
              <a:t>Really, really strange. Page does absolutely nothing – bottom corner is owners name and address I guess.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400" kern="120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Flashing objects, videos – distractions; cannot find what you may be looking for; takes long to download</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800" kern="1200" dirty="0" smtClean="0">
              <a:solidFill>
                <a:schemeClr val="tx1"/>
              </a:solidFill>
              <a:latin typeface="Trebuchet MS" pitchFamily="34"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Image:</a:t>
            </a:r>
            <a:r>
              <a:rPr lang="en-US" sz="1800" kern="1200" baseline="0" dirty="0" smtClean="0">
                <a:solidFill>
                  <a:schemeClr val="tx1"/>
                </a:solidFill>
                <a:latin typeface="Trebuchet MS" pitchFamily="34" charset="0"/>
                <a:ea typeface="+mn-ea"/>
                <a:cs typeface="+mn-cs"/>
              </a:rPr>
              <a:t> this page has no style or substance, but it’s awesome -http://www.milliondollarhomepage.com/</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400" kern="120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Flashing objects, videos – distractions; cannot find what you may be looking for; takes long to download</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800" kern="1200" dirty="0" smtClean="0">
              <a:solidFill>
                <a:schemeClr val="tx1"/>
              </a:solidFill>
              <a:latin typeface="Trebuchet MS" pitchFamily="34"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latin typeface="Trebuchet MS" pitchFamily="34" charset="0"/>
                <a:ea typeface="+mn-ea"/>
                <a:cs typeface="+mn-cs"/>
              </a:rPr>
              <a:t>Image:</a:t>
            </a:r>
            <a:r>
              <a:rPr lang="en-US" sz="1800" kern="1200" baseline="0" dirty="0" smtClean="0">
                <a:solidFill>
                  <a:schemeClr val="tx1"/>
                </a:solidFill>
                <a:latin typeface="Trebuchet MS" pitchFamily="34" charset="0"/>
                <a:ea typeface="+mn-ea"/>
                <a:cs typeface="+mn-cs"/>
              </a:rPr>
              <a:t> this page is: http://www.start-the-change.org/</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kern="1200" baseline="0" dirty="0" smtClean="0">
                <a:solidFill>
                  <a:schemeClr val="tx1"/>
                </a:solidFill>
                <a:latin typeface="Trebuchet MS" pitchFamily="34" charset="0"/>
                <a:ea typeface="+mn-ea"/>
                <a:cs typeface="+mn-cs"/>
              </a:rPr>
              <a:t>It loads this lovely Flash movie, lots of voice over… but nowhere on the page itself does talk about the product, or what they are selling.</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800" kern="1200" baseline="0" dirty="0" smtClean="0">
              <a:solidFill>
                <a:schemeClr val="tx1"/>
              </a:solidFill>
              <a:latin typeface="Trebuchet MS" pitchFamily="34"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400" kern="120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Camels - http://www.flickr.com/photos/peternijenhuis/199686509/sizes/m/in/photostream/</a:t>
            </a:r>
          </a:p>
        </p:txBody>
      </p:sp>
      <p:sp>
        <p:nvSpPr>
          <p:cNvPr id="4" name="Slide Number Placeholder 3"/>
          <p:cNvSpPr>
            <a:spLocks noGrp="1"/>
          </p:cNvSpPr>
          <p:nvPr>
            <p:ph type="sldNum" sz="quarter" idx="10"/>
          </p:nvPr>
        </p:nvSpPr>
        <p:spPr/>
        <p:txBody>
          <a:bodyPr/>
          <a:lstStyle/>
          <a:p>
            <a:fld id="{32CF4C4C-19F4-4555-84AC-DDCE43DBCD2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is from: http://homepage.mac.com/bradster/iarchitect/errormsg.htm (not sure how you want attribute</a:t>
            </a:r>
            <a:r>
              <a:rPr lang="en-US" baseline="0" dirty="0" smtClean="0"/>
              <a:t> these)</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CF4C4C-19F4-4555-84AC-DDCE43DBCD2E}" type="slidenum">
              <a:rPr lang="en-US" smtClean="0"/>
              <a:pPr/>
              <a:t>16</a:t>
            </a:fld>
            <a:endParaRPr lang="en-US"/>
          </a:p>
        </p:txBody>
      </p:sp>
    </p:spTree>
    <p:extLst>
      <p:ext uri="{BB962C8B-B14F-4D97-AF65-F5344CB8AC3E}">
        <p14:creationId xmlns:p14="http://schemas.microsoft.com/office/powerpoint/2010/main" xmlns="" val="68525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a:p>
        </p:txBody>
      </p:sp>
    </p:spTree>
    <p:extLst>
      <p:ext uri="{BB962C8B-B14F-4D97-AF65-F5344CB8AC3E}">
        <p14:creationId xmlns:p14="http://schemas.microsoft.com/office/powerpoint/2010/main" xmlns="" val="217302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that the search box on your website is easy to see. </a:t>
            </a:r>
            <a:r>
              <a:rPr lang="en-US" b="1" dirty="0" smtClean="0"/>
              <a:t>Dark backgrounds and fancy graphics will impair usability</a:t>
            </a:r>
            <a:r>
              <a:rPr lang="en-US" dirty="0" smtClean="0"/>
              <a:t>, so keeping it white or light gray is best. Also, make sure the search box is large enough relative to other important elements on the page, thus maintaining its position in the visual hierarchy.</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Image Notes</a:t>
            </a:r>
            <a:r>
              <a:rPr lang="en-US" baseline="0" dirty="0" smtClean="0"/>
              <a:t>: </a:t>
            </a:r>
            <a:r>
              <a:rPr lang="en-US" dirty="0" smtClean="0"/>
              <a:t>Google, YouTube, baidu.com (top</a:t>
            </a:r>
            <a:r>
              <a:rPr lang="en-US" baseline="0" dirty="0" smtClean="0"/>
              <a:t> Chinese search engine), Amazon.</a:t>
            </a:r>
            <a:endParaRPr lang="en-US" dirty="0" smtClean="0"/>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Notes:</a:t>
            </a:r>
            <a:r>
              <a:rPr lang="en-US" baseline="0" dirty="0" smtClean="0"/>
              <a:t> </a:t>
            </a:r>
            <a:r>
              <a:rPr lang="en-US" dirty="0" smtClean="0"/>
              <a:t>You would think the IRS would be able</a:t>
            </a:r>
            <a:r>
              <a:rPr lang="en-US" baseline="0" dirty="0" smtClean="0"/>
              <a:t> to handle the misspelling of refund.. It has to be one of their top search terms.</a:t>
            </a:r>
          </a:p>
        </p:txBody>
      </p:sp>
      <p:sp>
        <p:nvSpPr>
          <p:cNvPr id="4" name="Slide Number Placeholder 3"/>
          <p:cNvSpPr>
            <a:spLocks noGrp="1"/>
          </p:cNvSpPr>
          <p:nvPr>
            <p:ph type="sldNum" sz="quarter" idx="10"/>
          </p:nvPr>
        </p:nvSpPr>
        <p:spPr/>
        <p:txBody>
          <a:bodyPr/>
          <a:lstStyle/>
          <a:p>
            <a:fld id="{32CF4C4C-19F4-4555-84AC-DDCE43DBCD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Trebuchet MS" pitchFamily="34" charset="0"/>
                <a:ea typeface="+mn-ea"/>
                <a:cs typeface="+mn-cs"/>
              </a:rPr>
              <a:t>What visitors care about is solving their problems. Now. Most people visit a website to solve one or more of these four problems:</a:t>
            </a:r>
          </a:p>
          <a:p>
            <a:pPr lvl="0"/>
            <a:r>
              <a:rPr lang="en-US" sz="1800" kern="1200" dirty="0" smtClean="0">
                <a:solidFill>
                  <a:schemeClr val="tx1"/>
                </a:solidFill>
                <a:latin typeface="Trebuchet MS" pitchFamily="34" charset="0"/>
                <a:ea typeface="+mn-ea"/>
                <a:cs typeface="+mn-cs"/>
              </a:rPr>
              <a:t>They want/need information</a:t>
            </a:r>
          </a:p>
          <a:p>
            <a:pPr lvl="0"/>
            <a:r>
              <a:rPr lang="en-US" sz="1800" kern="1200" dirty="0" smtClean="0">
                <a:solidFill>
                  <a:schemeClr val="tx1"/>
                </a:solidFill>
                <a:latin typeface="Trebuchet MS" pitchFamily="34" charset="0"/>
                <a:ea typeface="+mn-ea"/>
                <a:cs typeface="+mn-cs"/>
              </a:rPr>
              <a:t>They want/need to make a purchase / donation.</a:t>
            </a:r>
          </a:p>
          <a:p>
            <a:pPr lvl="0"/>
            <a:r>
              <a:rPr lang="en-US" sz="1800" kern="1200" dirty="0" smtClean="0">
                <a:solidFill>
                  <a:schemeClr val="tx1"/>
                </a:solidFill>
                <a:latin typeface="Trebuchet MS" pitchFamily="34" charset="0"/>
                <a:ea typeface="+mn-ea"/>
                <a:cs typeface="+mn-cs"/>
              </a:rPr>
              <a:t>They want/need to be entertained.</a:t>
            </a:r>
          </a:p>
          <a:p>
            <a:pPr lvl="0"/>
            <a:r>
              <a:rPr lang="en-US" sz="1800" kern="1200" dirty="0" smtClean="0">
                <a:solidFill>
                  <a:schemeClr val="tx1"/>
                </a:solidFill>
                <a:latin typeface="Trebuchet MS" pitchFamily="34" charset="0"/>
                <a:ea typeface="+mn-ea"/>
                <a:cs typeface="+mn-cs"/>
              </a:rPr>
              <a:t>They want/need to be part of a community. </a:t>
            </a:r>
          </a:p>
          <a:p>
            <a:endParaRPr lang="en-US" dirty="0" smtClean="0"/>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variant on lack of feedback is when a system fails to notify users that it's taking a long time to complete an action. Users often think that the application is broken, or they start clicking on new actions. </a:t>
            </a:r>
          </a:p>
          <a:p>
            <a:endParaRPr lang="en-US" dirty="0" smtClean="0"/>
          </a:p>
          <a:p>
            <a:r>
              <a:rPr lang="en-US" dirty="0" smtClean="0"/>
              <a:t>From: http://quince.infragistics.com/Patterns/Inline%20Validation.aspx?lang=en </a:t>
            </a:r>
            <a:br>
              <a:rPr lang="en-US" dirty="0" smtClean="0"/>
            </a:br>
            <a:endParaRPr lang="en-US" dirty="0" smtClean="0"/>
          </a:p>
          <a:p>
            <a:r>
              <a:rPr lang="en-US" dirty="0" smtClean="0"/>
              <a:t>Yahoo sign up form;</a:t>
            </a:r>
            <a:r>
              <a:rPr lang="en-US" baseline="0" dirty="0" smtClean="0"/>
              <a:t> </a:t>
            </a:r>
            <a:r>
              <a:rPr lang="en-US" dirty="0" smtClean="0"/>
              <a:t>consistent across the form in how and where they indicate problems, surrounding problem fields with red, turning the label red, adding a warning icon, and augmenting this will the error message to the right, which points at the field it refers to. You can’t get much more explicit and effective with your validation problem messages than this. </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a:t>
            </a:r>
            <a:r>
              <a:rPr lang="en-US" b="1" dirty="0" smtClean="0"/>
              <a:t>same name for the same thing in the same place</a:t>
            </a:r>
            <a:r>
              <a:rPr lang="en-US" dirty="0" smtClean="0"/>
              <a:t> makes things easy.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dirty="0" smtClean="0"/>
              <a:t>Avoid lists of links – users</a:t>
            </a:r>
            <a:r>
              <a:rPr lang="en-US" sz="1800" baseline="0" dirty="0" smtClean="0"/>
              <a:t> don’t want to scroll through them.</a:t>
            </a:r>
            <a:endParaRPr lang="en-US" sz="1800" dirty="0" smtClean="0"/>
          </a:p>
          <a:p>
            <a:endParaRPr lang="en-US" dirty="0" smtClean="0"/>
          </a:p>
          <a:p>
            <a:r>
              <a:rPr lang="en-US" dirty="0" smtClean="0"/>
              <a:t>Image</a:t>
            </a:r>
            <a:r>
              <a:rPr lang="en-US" baseline="0" dirty="0" smtClean="0"/>
              <a:t> Notes:</a:t>
            </a:r>
            <a:endParaRPr lang="en-US" dirty="0" smtClean="0"/>
          </a:p>
          <a:p>
            <a:r>
              <a:rPr lang="en-US" dirty="0" smtClean="0"/>
              <a:t>Images from: http://www.foodnetwork.com/</a:t>
            </a:r>
          </a:p>
          <a:p>
            <a:r>
              <a:rPr lang="en-US" dirty="0" smtClean="0"/>
              <a:t>Large,</a:t>
            </a:r>
            <a:r>
              <a:rPr lang="en-US" baseline="0" dirty="0" smtClean="0"/>
              <a:t> overall hierarchy across top… select one.. Additional menus are broken down by product types.</a:t>
            </a:r>
          </a:p>
          <a:p>
            <a:r>
              <a:rPr lang="en-US" dirty="0" smtClean="0"/>
              <a:t>http://www.amazon.com/ - everyone is familiar with Amazon’s hierarchy and </a:t>
            </a:r>
            <a:r>
              <a:rPr lang="en-US" dirty="0" err="1" smtClean="0"/>
              <a:t>menuing</a:t>
            </a:r>
            <a:r>
              <a:rPr lang="en-US" dirty="0" smtClean="0"/>
              <a:t>… </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CF4C4C-19F4-4555-84AC-DDCE43DBCD2E}" type="slidenum">
              <a:rPr lang="en-US" smtClean="0"/>
              <a:pPr/>
              <a:t>9</a:t>
            </a:fld>
            <a:endParaRPr lang="en-US"/>
          </a:p>
        </p:txBody>
      </p:sp>
    </p:spTree>
    <p:extLst>
      <p:ext uri="{BB962C8B-B14F-4D97-AF65-F5344CB8AC3E}">
        <p14:creationId xmlns:p14="http://schemas.microsoft.com/office/powerpoint/2010/main" xmlns="" val="6927740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grpSp>
        <p:nvGrpSpPr>
          <p:cNvPr id="16" name="Group 15"/>
          <p:cNvGrpSpPr/>
          <p:nvPr userDrawn="1"/>
        </p:nvGrpSpPr>
        <p:grpSpPr>
          <a:xfrm>
            <a:off x="5486400" y="5943600"/>
            <a:ext cx="3429000" cy="685800"/>
            <a:chOff x="5638800" y="6172200"/>
            <a:chExt cx="3429000" cy="670559"/>
          </a:xfrm>
        </p:grpSpPr>
        <p:sp>
          <p:nvSpPr>
            <p:cNvPr id="18" name="Rectangle 17"/>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9" name="Picture 1"/>
            <p:cNvPicPr>
              <a:picLocks noChangeAspect="1" noChangeArrowheads="1"/>
            </p:cNvPicPr>
            <p:nvPr/>
          </p:nvPicPr>
          <p:blipFill>
            <a:blip r:embed="rId7"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Usability: What’s Hot, What’s Not</a:t>
            </a:r>
            <a:endParaRPr lang="en-US" sz="1400" dirty="0">
              <a:solidFill>
                <a:schemeClr val="bg1"/>
              </a:solidFill>
            </a:endParaRPr>
          </a:p>
        </p:txBody>
      </p:sp>
      <p:grpSp>
        <p:nvGrpSpPr>
          <p:cNvPr id="8" name="Group 7"/>
          <p:cNvGrpSpPr/>
          <p:nvPr userDrawn="1"/>
        </p:nvGrpSpPr>
        <p:grpSpPr>
          <a:xfrm>
            <a:off x="5715000" y="6172200"/>
            <a:ext cx="3429000" cy="685800"/>
            <a:chOff x="5638800" y="6172200"/>
            <a:chExt cx="3429000" cy="670559"/>
          </a:xfrm>
        </p:grpSpPr>
        <p:sp>
          <p:nvSpPr>
            <p:cNvPr id="9" name="Rectangle 8"/>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 name="Picture 1"/>
            <p:cNvPicPr>
              <a:picLocks noChangeAspect="1" noChangeArrowheads="1"/>
            </p:cNvPicPr>
            <p:nvPr/>
          </p:nvPicPr>
          <p:blipFill>
            <a:blip r:embed="rId12"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3"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art-the-chang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homepage.mac.com/bradster/iarchitect/shame.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eit.com/alertbox/application-mistake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usernomics.com/user-interface-design.html" TargetMode="External"/><Relationship Id="rId5" Type="http://schemas.openxmlformats.org/officeDocument/2006/relationships/hyperlink" Target="http://www.useit.com/alertbox/film-ui-bloopers.html" TargetMode="External"/><Relationship Id="rId4" Type="http://schemas.openxmlformats.org/officeDocument/2006/relationships/hyperlink" Target="http://www.useit.com/alertbox/9605.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foodnetwork.com/" TargetMode="External"/><Relationship Id="rId13" Type="http://schemas.openxmlformats.org/officeDocument/2006/relationships/hyperlink" Target="http://homepage.mac.com/bradster/iarchitect/errormsg.htm" TargetMode="External"/><Relationship Id="rId3" Type="http://schemas.openxmlformats.org/officeDocument/2006/relationships/hyperlink" Target="http://www.google.com/" TargetMode="External"/><Relationship Id="rId7" Type="http://schemas.openxmlformats.org/officeDocument/2006/relationships/hyperlink" Target="http://quince.infragistics.com/Patterns/Inline%20Validation.aspx?lang=en" TargetMode="External"/><Relationship Id="rId12" Type="http://schemas.openxmlformats.org/officeDocument/2006/relationships/hyperlink" Target="http://www.flickr.com/photos/30890318@N06/3031865704/" TargetMode="External"/><Relationship Id="rId2" Type="http://schemas.openxmlformats.org/officeDocument/2006/relationships/hyperlink" Target="http://www.irs.gov/" TargetMode="External"/><Relationship Id="rId1" Type="http://schemas.openxmlformats.org/officeDocument/2006/relationships/slideLayout" Target="../slideLayouts/slideLayout2.xml"/><Relationship Id="rId6" Type="http://schemas.openxmlformats.org/officeDocument/2006/relationships/hyperlink" Target="http://www.amazon.com/" TargetMode="External"/><Relationship Id="rId11" Type="http://schemas.openxmlformats.org/officeDocument/2006/relationships/hyperlink" Target="http://colorvisiontesting.com/" TargetMode="External"/><Relationship Id="rId5" Type="http://schemas.openxmlformats.org/officeDocument/2006/relationships/hyperlink" Target="http://www.baidu.com/" TargetMode="External"/><Relationship Id="rId10" Type="http://schemas.openxmlformats.org/officeDocument/2006/relationships/hyperlink" Target="http://www.start-the-change.org/" TargetMode="External"/><Relationship Id="rId4" Type="http://schemas.openxmlformats.org/officeDocument/2006/relationships/hyperlink" Target="http://www.youtube.com/" TargetMode="External"/><Relationship Id="rId9" Type="http://schemas.openxmlformats.org/officeDocument/2006/relationships/hyperlink" Target="http://www.milliondollarhomepage.com/" TargetMode="External"/><Relationship Id="rId14" Type="http://schemas.openxmlformats.org/officeDocument/2006/relationships/hyperlink" Target="http://www.flickr.com/photos/peternijenhuis/19968650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200400" y="915988"/>
            <a:ext cx="5570537" cy="1751012"/>
          </a:xfrm>
        </p:spPr>
        <p:txBody>
          <a:bodyPr/>
          <a:lstStyle/>
          <a:p>
            <a:pPr algn="ctr"/>
            <a:r>
              <a:rPr lang="en-US" sz="3600" dirty="0" smtClean="0"/>
              <a:t>Usability:</a:t>
            </a:r>
            <a:br>
              <a:rPr lang="en-US" sz="3600" dirty="0" smtClean="0"/>
            </a:br>
            <a:r>
              <a:rPr lang="en-US" sz="3600" dirty="0" smtClean="0"/>
              <a:t>What’s Hot, </a:t>
            </a:r>
            <a:br>
              <a:rPr lang="en-US" sz="3600" dirty="0" smtClean="0"/>
            </a:br>
            <a:r>
              <a:rPr lang="en-US" sz="3600" dirty="0" smtClean="0"/>
              <a:t>What’s Not</a:t>
            </a:r>
            <a:endParaRPr lang="en-US" sz="2800" dirty="0"/>
          </a:p>
        </p:txBody>
      </p:sp>
      <p:sp>
        <p:nvSpPr>
          <p:cNvPr id="4" name="Rectangle 3"/>
          <p:cNvSpPr>
            <a:spLocks noGrp="1" noChangeArrowheads="1"/>
          </p:cNvSpPr>
          <p:nvPr>
            <p:ph type="subTitle" idx="1"/>
          </p:nvPr>
        </p:nvSpPr>
        <p:spPr>
          <a:xfrm>
            <a:off x="4876800" y="3505200"/>
            <a:ext cx="3894137" cy="2286000"/>
          </a:xfrm>
        </p:spPr>
        <p:txBody>
          <a:bodyPr tIns="45720" bIns="45720"/>
          <a:lstStyle>
            <a:lvl1pPr marL="0" indent="12700">
              <a:spcBef>
                <a:spcPct val="0"/>
              </a:spcBef>
              <a:defRPr/>
            </a:lvl1pPr>
          </a:lstStyle>
          <a:p>
            <a:pPr algn="r">
              <a:spcAft>
                <a:spcPts val="0"/>
              </a:spcAft>
            </a:pPr>
            <a:r>
              <a:rPr lang="en-US" sz="2000" dirty="0" smtClean="0"/>
              <a:t>Dr. Lynn Silipigni Connaway</a:t>
            </a:r>
          </a:p>
          <a:p>
            <a:pPr algn="r">
              <a:spcAft>
                <a:spcPts val="0"/>
              </a:spcAft>
            </a:pPr>
            <a:r>
              <a:rPr lang="en-US" sz="2000" dirty="0" smtClean="0"/>
              <a:t>Senior Research Scientist</a:t>
            </a:r>
          </a:p>
          <a:p>
            <a:pPr algn="r">
              <a:spcAft>
                <a:spcPts val="0"/>
              </a:spcAft>
            </a:pPr>
            <a:r>
              <a:rPr lang="en-US" sz="2000" dirty="0" smtClean="0">
                <a:hlinkClick r:id="rId3"/>
              </a:rPr>
              <a:t>connawal@oclc.org</a:t>
            </a:r>
            <a:endParaRPr lang="en-US" sz="2000" dirty="0" smtClean="0"/>
          </a:p>
          <a:p>
            <a:pPr algn="r">
              <a:spcAft>
                <a:spcPts val="0"/>
              </a:spcAft>
            </a:pPr>
            <a:endParaRPr lang="en-US" sz="2000" dirty="0" smtClean="0"/>
          </a:p>
          <a:p>
            <a:pPr algn="r">
              <a:spcAft>
                <a:spcPts val="0"/>
              </a:spcAft>
            </a:pPr>
            <a:r>
              <a:rPr lang="en-US" sz="2000" dirty="0" smtClean="0"/>
              <a:t>Usability </a:t>
            </a:r>
            <a:r>
              <a:rPr lang="en-US" sz="2000" dirty="0" err="1" smtClean="0"/>
              <a:t>Programme</a:t>
            </a:r>
            <a:r>
              <a:rPr lang="en-US" sz="2000" dirty="0" smtClean="0"/>
              <a:t> Meeting</a:t>
            </a:r>
          </a:p>
          <a:p>
            <a:pPr algn="r">
              <a:spcAft>
                <a:spcPts val="0"/>
              </a:spcAft>
            </a:pPr>
            <a:r>
              <a:rPr lang="en-US" sz="2000" dirty="0" smtClean="0"/>
              <a:t>London, UK</a:t>
            </a:r>
          </a:p>
          <a:p>
            <a:pPr algn="r">
              <a:spcAft>
                <a:spcPts val="0"/>
              </a:spcAft>
            </a:pPr>
            <a:r>
              <a:rPr lang="en-US" sz="2000" dirty="0" smtClean="0"/>
              <a:t>1 June 2011</a:t>
            </a:r>
            <a:endParaRPr lang="en-US" sz="2000" dirty="0"/>
          </a:p>
        </p:txBody>
      </p:sp>
      <p:pic>
        <p:nvPicPr>
          <p:cNvPr id="1027" name="Picture 3" descr="C:\Users\hoode\AppData\Local\Temp\MP900430491.JPG"/>
          <p:cNvPicPr>
            <a:picLocks noChangeAspect="1" noChangeArrowheads="1"/>
          </p:cNvPicPr>
          <p:nvPr/>
        </p:nvPicPr>
        <p:blipFill>
          <a:blip r:embed="rId4" cstate="print"/>
          <a:srcRect/>
          <a:stretch>
            <a:fillRect/>
          </a:stretch>
        </p:blipFill>
        <p:spPr bwMode="auto">
          <a:xfrm>
            <a:off x="838200" y="3352800"/>
            <a:ext cx="3200400" cy="3200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Hot</a:t>
            </a:r>
            <a:endParaRPr lang="en-US" sz="3600" dirty="0"/>
          </a:p>
        </p:txBody>
      </p:sp>
      <p:sp>
        <p:nvSpPr>
          <p:cNvPr id="3" name="Content Placeholder 2"/>
          <p:cNvSpPr>
            <a:spLocks noGrp="1"/>
          </p:cNvSpPr>
          <p:nvPr>
            <p:ph idx="1"/>
          </p:nvPr>
        </p:nvSpPr>
        <p:spPr/>
        <p:txBody>
          <a:bodyPr/>
          <a:lstStyle/>
          <a:p>
            <a:pPr lvl="0"/>
            <a:r>
              <a:rPr lang="en-US" sz="2800" dirty="0" smtClean="0"/>
              <a:t>Accessibility</a:t>
            </a:r>
          </a:p>
          <a:p>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5105400" y="762000"/>
            <a:ext cx="3543300" cy="476250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1295400" y="2895600"/>
            <a:ext cx="2466976"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solidFill>
                  <a:srgbClr val="2178B5"/>
                </a:solidFill>
              </a:rPr>
              <a:t>What’s</a:t>
            </a:r>
            <a:r>
              <a:rPr lang="en-US" sz="3500" dirty="0" smtClean="0"/>
              <a:t> </a:t>
            </a:r>
            <a:r>
              <a:rPr lang="en-US" sz="3500" dirty="0" smtClean="0">
                <a:solidFill>
                  <a:srgbClr val="2178B5"/>
                </a:solidFill>
              </a:rPr>
              <a:t>Not</a:t>
            </a:r>
            <a:r>
              <a:rPr lang="en-US" sz="4300" dirty="0" smtClean="0"/>
              <a:t/>
            </a:r>
            <a:br>
              <a:rPr lang="en-US" sz="4300" dirty="0" smtClean="0"/>
            </a:br>
            <a:endParaRPr lang="en-US" dirty="0"/>
          </a:p>
        </p:txBody>
      </p:sp>
      <p:sp>
        <p:nvSpPr>
          <p:cNvPr id="3" name="Content Placeholder 2"/>
          <p:cNvSpPr>
            <a:spLocks noGrp="1"/>
          </p:cNvSpPr>
          <p:nvPr>
            <p:ph idx="1"/>
          </p:nvPr>
        </p:nvSpPr>
        <p:spPr/>
        <p:txBody>
          <a:bodyPr/>
          <a:lstStyle/>
          <a:p>
            <a:pPr lvl="0"/>
            <a:r>
              <a:rPr lang="en-US" sz="2800" dirty="0" smtClean="0"/>
              <a:t>Style no substance</a:t>
            </a:r>
            <a:endParaRPr lang="en-US" sz="2800" dirty="0"/>
          </a:p>
        </p:txBody>
      </p:sp>
      <p:pic>
        <p:nvPicPr>
          <p:cNvPr id="40962" name="Picture 2"/>
          <p:cNvPicPr>
            <a:picLocks noChangeAspect="1" noChangeArrowheads="1"/>
          </p:cNvPicPr>
          <p:nvPr/>
        </p:nvPicPr>
        <p:blipFill>
          <a:blip r:embed="rId3" cstate="print"/>
          <a:srcRect/>
          <a:stretch>
            <a:fillRect/>
          </a:stretch>
        </p:blipFill>
        <p:spPr bwMode="auto">
          <a:xfrm>
            <a:off x="2286000" y="2209800"/>
            <a:ext cx="4325571" cy="3748088"/>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solidFill>
                  <a:srgbClr val="2178B5"/>
                </a:solidFill>
              </a:rPr>
              <a:t>What’s</a:t>
            </a:r>
            <a:r>
              <a:rPr lang="en-US" sz="3500" dirty="0" smtClean="0"/>
              <a:t> </a:t>
            </a:r>
            <a:r>
              <a:rPr lang="en-US" sz="3500" dirty="0" smtClean="0">
                <a:solidFill>
                  <a:srgbClr val="2178B5"/>
                </a:solidFill>
              </a:rPr>
              <a:t>Not</a:t>
            </a:r>
            <a:r>
              <a:rPr lang="en-US" sz="4300" dirty="0" smtClean="0"/>
              <a:t/>
            </a:r>
            <a:br>
              <a:rPr lang="en-US" sz="4300" dirty="0" smtClean="0"/>
            </a:br>
            <a:endParaRPr lang="en-US" dirty="0"/>
          </a:p>
        </p:txBody>
      </p:sp>
      <p:sp>
        <p:nvSpPr>
          <p:cNvPr id="3" name="Content Placeholder 2"/>
          <p:cNvSpPr>
            <a:spLocks noGrp="1"/>
          </p:cNvSpPr>
          <p:nvPr>
            <p:ph idx="1"/>
          </p:nvPr>
        </p:nvSpPr>
        <p:spPr/>
        <p:txBody>
          <a:bodyPr/>
          <a:lstStyle/>
          <a:p>
            <a:pPr lvl="0"/>
            <a:r>
              <a:rPr lang="en-US" sz="2800" dirty="0" smtClean="0"/>
              <a:t>Style no substance</a:t>
            </a:r>
            <a:endParaRPr lang="en-US" sz="2800" dirty="0"/>
          </a:p>
        </p:txBody>
      </p:sp>
      <p:pic>
        <p:nvPicPr>
          <p:cNvPr id="8195" name="Picture 3"/>
          <p:cNvPicPr>
            <a:picLocks noChangeAspect="1" noChangeArrowheads="1"/>
          </p:cNvPicPr>
          <p:nvPr/>
        </p:nvPicPr>
        <p:blipFill>
          <a:blip r:embed="rId3" cstate="print"/>
          <a:srcRect/>
          <a:stretch>
            <a:fillRect/>
          </a:stretch>
        </p:blipFill>
        <p:spPr bwMode="auto">
          <a:xfrm>
            <a:off x="762000" y="2286001"/>
            <a:ext cx="7391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solidFill>
                  <a:srgbClr val="2178B5"/>
                </a:solidFill>
              </a:rPr>
              <a:t>What’s</a:t>
            </a:r>
            <a:r>
              <a:rPr lang="en-US" sz="3500" dirty="0" smtClean="0"/>
              <a:t> No</a:t>
            </a:r>
            <a:r>
              <a:rPr lang="en-US" sz="3500" dirty="0" smtClean="0">
                <a:solidFill>
                  <a:srgbClr val="2178B5"/>
                </a:solidFill>
              </a:rPr>
              <a:t>t</a:t>
            </a:r>
            <a:r>
              <a:rPr lang="en-US" sz="4300" dirty="0" smtClean="0"/>
              <a:t/>
            </a:r>
            <a:br>
              <a:rPr lang="en-US" sz="4300" dirty="0" smtClean="0"/>
            </a:br>
            <a:endParaRPr lang="en-US" dirty="0"/>
          </a:p>
        </p:txBody>
      </p:sp>
      <p:sp>
        <p:nvSpPr>
          <p:cNvPr id="3" name="Content Placeholder 2"/>
          <p:cNvSpPr>
            <a:spLocks noGrp="1"/>
          </p:cNvSpPr>
          <p:nvPr>
            <p:ph idx="1"/>
          </p:nvPr>
        </p:nvSpPr>
        <p:spPr/>
        <p:txBody>
          <a:bodyPr/>
          <a:lstStyle/>
          <a:p>
            <a:pPr lvl="0"/>
            <a:r>
              <a:rPr lang="en-US" sz="2800" dirty="0" smtClean="0"/>
              <a:t>Style no substance</a:t>
            </a:r>
            <a:endParaRPr lang="en-US" sz="2800" dirty="0"/>
          </a:p>
        </p:txBody>
      </p:sp>
      <p:pic>
        <p:nvPicPr>
          <p:cNvPr id="41986" name="Picture 2">
            <a:hlinkClick r:id="rId3"/>
          </p:cNvPr>
          <p:cNvPicPr>
            <a:picLocks noChangeAspect="1" noChangeArrowheads="1"/>
          </p:cNvPicPr>
          <p:nvPr/>
        </p:nvPicPr>
        <p:blipFill>
          <a:blip r:embed="rId4" cstate="print"/>
          <a:srcRect/>
          <a:stretch>
            <a:fillRect/>
          </a:stretch>
        </p:blipFill>
        <p:spPr bwMode="auto">
          <a:xfrm>
            <a:off x="1600200" y="1981200"/>
            <a:ext cx="6502797" cy="4038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Hot</a:t>
            </a:r>
            <a:endParaRPr lang="en-US" sz="3600" dirty="0"/>
          </a:p>
        </p:txBody>
      </p:sp>
      <p:sp>
        <p:nvSpPr>
          <p:cNvPr id="3" name="Content Placeholder 2"/>
          <p:cNvSpPr>
            <a:spLocks noGrp="1"/>
          </p:cNvSpPr>
          <p:nvPr>
            <p:ph idx="1"/>
          </p:nvPr>
        </p:nvSpPr>
        <p:spPr>
          <a:xfrm>
            <a:off x="434977" y="1447801"/>
            <a:ext cx="7702551" cy="990599"/>
          </a:xfrm>
        </p:spPr>
        <p:txBody>
          <a:bodyPr/>
          <a:lstStyle/>
          <a:p>
            <a:r>
              <a:rPr lang="en-US" sz="2800" dirty="0" smtClean="0"/>
              <a:t>User-centered development!</a:t>
            </a:r>
          </a:p>
          <a:p>
            <a:pPr lvl="1"/>
            <a:r>
              <a:rPr lang="en-US" sz="2400" dirty="0" smtClean="0"/>
              <a:t>Talk to and listen to the users</a:t>
            </a:r>
            <a:endParaRPr lang="en-US" sz="2400" dirty="0"/>
          </a:p>
          <a:p>
            <a:pPr lvl="1">
              <a:buNone/>
            </a:pPr>
            <a:endParaRPr lang="en-US" sz="2400" dirty="0" smtClean="0"/>
          </a:p>
        </p:txBody>
      </p:sp>
      <p:pic>
        <p:nvPicPr>
          <p:cNvPr id="2053" name="Picture 5"/>
          <p:cNvPicPr>
            <a:picLocks noChangeAspect="1" noChangeArrowheads="1"/>
          </p:cNvPicPr>
          <p:nvPr/>
        </p:nvPicPr>
        <p:blipFill>
          <a:blip r:embed="rId3" cstate="print"/>
          <a:srcRect/>
          <a:stretch>
            <a:fillRect/>
          </a:stretch>
        </p:blipFill>
        <p:spPr bwMode="auto">
          <a:xfrm>
            <a:off x="3962400" y="2362200"/>
            <a:ext cx="4762500" cy="3571875"/>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Not</a:t>
            </a:r>
            <a:endParaRPr lang="en-US" sz="3600" dirty="0"/>
          </a:p>
        </p:txBody>
      </p:sp>
      <p:sp>
        <p:nvSpPr>
          <p:cNvPr id="3" name="Content Placeholder 2"/>
          <p:cNvSpPr>
            <a:spLocks noGrp="1"/>
          </p:cNvSpPr>
          <p:nvPr>
            <p:ph idx="1"/>
          </p:nvPr>
        </p:nvSpPr>
        <p:spPr/>
        <p:txBody>
          <a:bodyPr/>
          <a:lstStyle/>
          <a:p>
            <a:r>
              <a:rPr lang="en-US" sz="2800" dirty="0" smtClean="0"/>
              <a:t>Ambiguous or incorrect error messages </a:t>
            </a:r>
          </a:p>
          <a:p>
            <a:pPr lvl="1"/>
            <a:r>
              <a:rPr lang="en-US" sz="2400" dirty="0" smtClean="0"/>
              <a:t>Don’t blame the user for failures of the programmer!</a:t>
            </a:r>
            <a:endParaRPr lang="en-US" sz="2400" dirty="0"/>
          </a:p>
        </p:txBody>
      </p:sp>
      <p:pic>
        <p:nvPicPr>
          <p:cNvPr id="1027" name="Picture 3"/>
          <p:cNvPicPr>
            <a:picLocks noChangeAspect="1" noChangeArrowheads="1"/>
          </p:cNvPicPr>
          <p:nvPr/>
        </p:nvPicPr>
        <p:blipFill>
          <a:blip r:embed="rId3" cstate="print"/>
          <a:srcRect/>
          <a:stretch>
            <a:fillRect/>
          </a:stretch>
        </p:blipFill>
        <p:spPr bwMode="auto">
          <a:xfrm>
            <a:off x="609600" y="3733800"/>
            <a:ext cx="2895600" cy="204008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86200" y="3886200"/>
            <a:ext cx="46863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4670423" cy="995360"/>
          </a:xfrm>
        </p:spPr>
        <p:txBody>
          <a:bodyPr/>
          <a:lstStyle/>
          <a:p>
            <a:r>
              <a:rPr lang="en-US" sz="3600" dirty="0" smtClean="0"/>
              <a:t>Selected Readings</a:t>
            </a:r>
            <a:r>
              <a:rPr lang="en-US" dirty="0" smtClean="0"/>
              <a:t/>
            </a:r>
            <a:br>
              <a:rPr lang="en-US" dirty="0" smtClean="0"/>
            </a:br>
            <a:endParaRPr lang="en-US" dirty="0"/>
          </a:p>
        </p:txBody>
      </p:sp>
      <p:sp>
        <p:nvSpPr>
          <p:cNvPr id="3" name="Content Placeholder 2"/>
          <p:cNvSpPr>
            <a:spLocks noGrp="1"/>
          </p:cNvSpPr>
          <p:nvPr>
            <p:ph idx="1"/>
          </p:nvPr>
        </p:nvSpPr>
        <p:spPr>
          <a:xfrm>
            <a:off x="434977" y="990600"/>
            <a:ext cx="8404223" cy="5148265"/>
          </a:xfrm>
        </p:spPr>
        <p:txBody>
          <a:bodyPr/>
          <a:lstStyle/>
          <a:p>
            <a:pPr>
              <a:buNone/>
            </a:pPr>
            <a:endParaRPr lang="en-US" sz="1800" dirty="0" smtClean="0">
              <a:solidFill>
                <a:srgbClr val="2178B5"/>
              </a:solidFill>
            </a:endParaRPr>
          </a:p>
          <a:p>
            <a:pPr>
              <a:buNone/>
            </a:pPr>
            <a:r>
              <a:rPr lang="en-US" sz="1800" dirty="0" smtClean="0">
                <a:solidFill>
                  <a:srgbClr val="2178B5"/>
                </a:solidFill>
              </a:rPr>
              <a:t>“Interface Hall of Shame.” </a:t>
            </a:r>
            <a:r>
              <a:rPr lang="en-US" sz="1800" dirty="0" err="1" smtClean="0">
                <a:solidFill>
                  <a:srgbClr val="2178B5"/>
                </a:solidFill>
              </a:rPr>
              <a:t>Isys</a:t>
            </a:r>
            <a:r>
              <a:rPr lang="en-US" sz="1800" dirty="0" smtClean="0">
                <a:solidFill>
                  <a:srgbClr val="2178B5"/>
                </a:solidFill>
              </a:rPr>
              <a:t> Information Architects. </a:t>
            </a:r>
            <a:r>
              <a:rPr lang="en-US" sz="1800" dirty="0" smtClean="0">
                <a:solidFill>
                  <a:srgbClr val="2178B5"/>
                </a:solidFill>
                <a:hlinkClick r:id="rId3"/>
              </a:rPr>
              <a:t>http://homepage.mac.com/bradster/iarchitect/shame.htm</a:t>
            </a:r>
            <a:r>
              <a:rPr lang="en-US" sz="1800" dirty="0" smtClean="0">
                <a:solidFill>
                  <a:srgbClr val="2178B5"/>
                </a:solidFill>
              </a:rPr>
              <a:t> (accessed May 24, 2011). </a:t>
            </a:r>
          </a:p>
          <a:p>
            <a:pPr>
              <a:buNone/>
            </a:pPr>
            <a:endParaRPr lang="en-US" sz="1800" dirty="0" smtClean="0">
              <a:solidFill>
                <a:srgbClr val="2178B5"/>
              </a:solidFill>
            </a:endParaRPr>
          </a:p>
          <a:p>
            <a:pPr>
              <a:buNone/>
            </a:pPr>
            <a:r>
              <a:rPr lang="en-US" sz="1800" dirty="0" smtClean="0">
                <a:solidFill>
                  <a:srgbClr val="2178B5"/>
                </a:solidFill>
              </a:rPr>
              <a:t>Krug, Steve. </a:t>
            </a:r>
            <a:r>
              <a:rPr lang="en-US" sz="1800" i="1" dirty="0" smtClean="0">
                <a:solidFill>
                  <a:srgbClr val="2178B5"/>
                </a:solidFill>
              </a:rPr>
              <a:t>Don’t Make Me Think: A Common Sense Approach to Web Usability. </a:t>
            </a:r>
            <a:r>
              <a:rPr lang="en-US" sz="1800" dirty="0" smtClean="0">
                <a:solidFill>
                  <a:srgbClr val="2178B5"/>
                </a:solidFill>
              </a:rPr>
              <a:t>Berkeley, CA: New Riders, 2006.  </a:t>
            </a:r>
          </a:p>
          <a:p>
            <a:pPr>
              <a:buNone/>
            </a:pPr>
            <a:endParaRPr lang="en-US" sz="1800" dirty="0" smtClean="0">
              <a:solidFill>
                <a:srgbClr val="2178B5"/>
              </a:solidFill>
            </a:endParaRPr>
          </a:p>
          <a:p>
            <a:pPr>
              <a:buNone/>
            </a:pPr>
            <a:r>
              <a:rPr lang="en-US" sz="1800" dirty="0" err="1" smtClean="0">
                <a:solidFill>
                  <a:srgbClr val="2178B5"/>
                </a:solidFill>
              </a:rPr>
              <a:t>Lazaris</a:t>
            </a:r>
            <a:r>
              <a:rPr lang="en-US" sz="1800" dirty="0" smtClean="0">
                <a:solidFill>
                  <a:srgbClr val="2178B5"/>
                </a:solidFill>
              </a:rPr>
              <a:t>, Louis. “Best Practices for 6 Common User Interface Elements.” </a:t>
            </a:r>
            <a:r>
              <a:rPr lang="en-US" sz="1800" i="1" dirty="0" err="1" smtClean="0">
                <a:solidFill>
                  <a:srgbClr val="2178B5"/>
                </a:solidFill>
              </a:rPr>
              <a:t>Webdesigner</a:t>
            </a:r>
            <a:r>
              <a:rPr lang="en-US" sz="1800" i="1" dirty="0" smtClean="0">
                <a:solidFill>
                  <a:srgbClr val="2178B5"/>
                </a:solidFill>
              </a:rPr>
              <a:t> Depot </a:t>
            </a:r>
            <a:r>
              <a:rPr lang="en-US" sz="1800" dirty="0" smtClean="0">
                <a:solidFill>
                  <a:srgbClr val="2178B5"/>
                </a:solidFill>
              </a:rPr>
              <a:t>(November 5, 2009), http://www.webdesignerdepot.com/2009/11/best-practices-for-6-common-user-interface-elements/.</a:t>
            </a:r>
          </a:p>
          <a:p>
            <a:pPr>
              <a:buNone/>
            </a:pPr>
            <a:r>
              <a:rPr lang="en-US" sz="1800" dirty="0" smtClean="0">
                <a:solidFill>
                  <a:srgbClr val="2178B5"/>
                </a:solidFill>
              </a:rPr>
              <a:t> </a:t>
            </a: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a:solidFill>
                <a:srgbClr val="2178B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4670423" cy="995360"/>
          </a:xfrm>
        </p:spPr>
        <p:txBody>
          <a:bodyPr/>
          <a:lstStyle/>
          <a:p>
            <a:r>
              <a:rPr lang="en-US" sz="3600" dirty="0" smtClean="0"/>
              <a:t>Selected Readings</a:t>
            </a:r>
            <a:r>
              <a:rPr lang="en-US" dirty="0" smtClean="0"/>
              <a:t/>
            </a:r>
            <a:br>
              <a:rPr lang="en-US" dirty="0" smtClean="0"/>
            </a:br>
            <a:endParaRPr lang="en-US" dirty="0"/>
          </a:p>
        </p:txBody>
      </p:sp>
      <p:sp>
        <p:nvSpPr>
          <p:cNvPr id="3" name="Content Placeholder 2"/>
          <p:cNvSpPr>
            <a:spLocks noGrp="1"/>
          </p:cNvSpPr>
          <p:nvPr>
            <p:ph idx="1"/>
          </p:nvPr>
        </p:nvSpPr>
        <p:spPr>
          <a:xfrm>
            <a:off x="434977" y="990600"/>
            <a:ext cx="8404223" cy="5148265"/>
          </a:xfrm>
        </p:spPr>
        <p:txBody>
          <a:bodyPr/>
          <a:lstStyle/>
          <a:p>
            <a:pPr>
              <a:buNone/>
            </a:pPr>
            <a:r>
              <a:rPr lang="en-US" sz="1800" dirty="0" smtClean="0">
                <a:solidFill>
                  <a:srgbClr val="2178B5"/>
                </a:solidFill>
              </a:rPr>
              <a:t>Nielsen, </a:t>
            </a:r>
            <a:r>
              <a:rPr lang="en-US" sz="1800" dirty="0" err="1" smtClean="0">
                <a:solidFill>
                  <a:srgbClr val="2178B5"/>
                </a:solidFill>
              </a:rPr>
              <a:t>Jakob</a:t>
            </a:r>
            <a:r>
              <a:rPr lang="en-US" sz="1800" dirty="0" smtClean="0">
                <a:solidFill>
                  <a:srgbClr val="2178B5"/>
                </a:solidFill>
              </a:rPr>
              <a:t>. “Top-10 Application-Design Mistakes.” </a:t>
            </a:r>
            <a:r>
              <a:rPr lang="en-US" sz="1800" i="1" dirty="0" err="1" smtClean="0">
                <a:solidFill>
                  <a:srgbClr val="2178B5"/>
                </a:solidFill>
              </a:rPr>
              <a:t>Alertbox</a:t>
            </a:r>
            <a:r>
              <a:rPr lang="en-US" sz="1800" dirty="0" smtClean="0">
                <a:solidFill>
                  <a:srgbClr val="2178B5"/>
                </a:solidFill>
              </a:rPr>
              <a:t> (February 19, 2008), </a:t>
            </a:r>
            <a:r>
              <a:rPr lang="en-US" sz="1800" dirty="0" smtClean="0">
                <a:solidFill>
                  <a:srgbClr val="2178B5"/>
                </a:solidFill>
                <a:hlinkClick r:id="rId3"/>
              </a:rPr>
              <a:t>http://www.useit.com/alertbox/application-mistakes.html</a:t>
            </a:r>
            <a:r>
              <a:rPr lang="en-US" sz="1800" dirty="0" smtClean="0">
                <a:solidFill>
                  <a:srgbClr val="2178B5"/>
                </a:solidFill>
              </a:rPr>
              <a:t>.</a:t>
            </a:r>
          </a:p>
          <a:p>
            <a:pPr>
              <a:buNone/>
            </a:pPr>
            <a:endParaRPr lang="en-US" sz="1800" dirty="0" smtClean="0">
              <a:solidFill>
                <a:srgbClr val="2178B5"/>
              </a:solidFill>
            </a:endParaRPr>
          </a:p>
          <a:p>
            <a:pPr>
              <a:buNone/>
            </a:pPr>
            <a:r>
              <a:rPr lang="en-US" sz="1800" dirty="0" smtClean="0">
                <a:solidFill>
                  <a:srgbClr val="2178B5"/>
                </a:solidFill>
              </a:rPr>
              <a:t>Nielsen, </a:t>
            </a:r>
            <a:r>
              <a:rPr lang="en-US" sz="1800" dirty="0" err="1" smtClean="0">
                <a:solidFill>
                  <a:srgbClr val="2178B5"/>
                </a:solidFill>
              </a:rPr>
              <a:t>Jakob</a:t>
            </a:r>
            <a:r>
              <a:rPr lang="en-US" sz="1800" dirty="0" smtClean="0">
                <a:solidFill>
                  <a:srgbClr val="2178B5"/>
                </a:solidFill>
              </a:rPr>
              <a:t>. “Top 10 Mistakes in Web Design.” </a:t>
            </a:r>
            <a:r>
              <a:rPr lang="en-US" sz="1800" i="1" dirty="0" err="1" smtClean="0">
                <a:solidFill>
                  <a:srgbClr val="2178B5"/>
                </a:solidFill>
              </a:rPr>
              <a:t>Alertbox</a:t>
            </a:r>
            <a:r>
              <a:rPr lang="en-US" sz="1800" dirty="0" smtClean="0">
                <a:solidFill>
                  <a:srgbClr val="2178B5"/>
                </a:solidFill>
              </a:rPr>
              <a:t> (2011), </a:t>
            </a:r>
            <a:r>
              <a:rPr lang="en-US" sz="1800" dirty="0" smtClean="0">
                <a:solidFill>
                  <a:srgbClr val="2178B5"/>
                </a:solidFill>
                <a:hlinkClick r:id="rId4"/>
              </a:rPr>
              <a:t>http://www.useit.com/alertbox/9605.html</a:t>
            </a:r>
            <a:r>
              <a:rPr lang="en-US" sz="1800" dirty="0" smtClean="0">
                <a:solidFill>
                  <a:srgbClr val="2178B5"/>
                </a:solidFill>
              </a:rPr>
              <a:t>.</a:t>
            </a:r>
          </a:p>
          <a:p>
            <a:pPr>
              <a:buNone/>
            </a:pPr>
            <a:endParaRPr lang="en-US" sz="1800" dirty="0" smtClean="0">
              <a:solidFill>
                <a:srgbClr val="2178B5"/>
              </a:solidFill>
            </a:endParaRPr>
          </a:p>
          <a:p>
            <a:pPr>
              <a:buNone/>
            </a:pPr>
            <a:r>
              <a:rPr lang="en-US" sz="1800" dirty="0" smtClean="0">
                <a:solidFill>
                  <a:srgbClr val="2178B5"/>
                </a:solidFill>
              </a:rPr>
              <a:t>Nielsen, </a:t>
            </a:r>
            <a:r>
              <a:rPr lang="en-US" sz="1800" dirty="0" err="1" smtClean="0">
                <a:solidFill>
                  <a:srgbClr val="2178B5"/>
                </a:solidFill>
              </a:rPr>
              <a:t>Jakob</a:t>
            </a:r>
            <a:r>
              <a:rPr lang="en-US" sz="1800" dirty="0" smtClean="0">
                <a:solidFill>
                  <a:srgbClr val="2178B5"/>
                </a:solidFill>
              </a:rPr>
              <a:t>. “Usability in the Movies—Top 10 Bloopers.” </a:t>
            </a:r>
            <a:r>
              <a:rPr lang="en-US" sz="1800" i="1" dirty="0" err="1" smtClean="0">
                <a:solidFill>
                  <a:srgbClr val="2178B5"/>
                </a:solidFill>
              </a:rPr>
              <a:t>Alertbox</a:t>
            </a:r>
            <a:r>
              <a:rPr lang="en-US" sz="1800" dirty="0" smtClean="0">
                <a:solidFill>
                  <a:srgbClr val="2178B5"/>
                </a:solidFill>
              </a:rPr>
              <a:t> (December 18, 2006), </a:t>
            </a:r>
            <a:r>
              <a:rPr lang="en-US" sz="1800" dirty="0" smtClean="0">
                <a:solidFill>
                  <a:srgbClr val="2178B5"/>
                </a:solidFill>
                <a:hlinkClick r:id="rId5"/>
              </a:rPr>
              <a:t>http://www.useit.com/alertbox/film-ui-bloopers.html</a:t>
            </a:r>
            <a:r>
              <a:rPr lang="en-US" sz="1800" dirty="0" smtClean="0">
                <a:solidFill>
                  <a:srgbClr val="2178B5"/>
                </a:solidFill>
              </a:rPr>
              <a:t>.</a:t>
            </a:r>
          </a:p>
          <a:p>
            <a:pPr>
              <a:buNone/>
            </a:pPr>
            <a:endParaRPr lang="en-US" sz="1800" dirty="0" smtClean="0">
              <a:solidFill>
                <a:srgbClr val="2178B5"/>
              </a:solidFill>
            </a:endParaRPr>
          </a:p>
          <a:p>
            <a:pPr>
              <a:buNone/>
            </a:pPr>
            <a:r>
              <a:rPr lang="en-US" sz="1800" dirty="0" smtClean="0">
                <a:solidFill>
                  <a:srgbClr val="2178B5"/>
                </a:solidFill>
              </a:rPr>
              <a:t>“User Interface Design.” </a:t>
            </a:r>
            <a:r>
              <a:rPr lang="en-US" sz="1800" dirty="0" err="1" smtClean="0">
                <a:solidFill>
                  <a:srgbClr val="2178B5"/>
                </a:solidFill>
              </a:rPr>
              <a:t>Usernomics</a:t>
            </a:r>
            <a:r>
              <a:rPr lang="en-US" sz="1800" dirty="0" smtClean="0">
                <a:solidFill>
                  <a:srgbClr val="2178B5"/>
                </a:solidFill>
              </a:rPr>
              <a:t>: A Division of Interface Analysis Associates. </a:t>
            </a:r>
            <a:r>
              <a:rPr lang="en-US" sz="1800" dirty="0" smtClean="0">
                <a:solidFill>
                  <a:srgbClr val="2178B5"/>
                </a:solidFill>
                <a:hlinkClick r:id="rId6"/>
              </a:rPr>
              <a:t>http://www.usernomics.com/user-interface-design.html</a:t>
            </a:r>
            <a:r>
              <a:rPr lang="en-US" sz="1800" dirty="0" smtClean="0">
                <a:solidFill>
                  <a:srgbClr val="2178B5"/>
                </a:solidFill>
              </a:rPr>
              <a:t> (accessed May 24, 2011).</a:t>
            </a: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smtClean="0">
              <a:solidFill>
                <a:srgbClr val="2178B5"/>
              </a:solidFill>
            </a:endParaRPr>
          </a:p>
          <a:p>
            <a:pPr>
              <a:buNone/>
            </a:pPr>
            <a:endParaRPr lang="en-US" sz="1800" dirty="0">
              <a:solidFill>
                <a:srgbClr val="2178B5"/>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Credits</a:t>
            </a:r>
            <a:endParaRPr lang="en-US" dirty="0"/>
          </a:p>
        </p:txBody>
      </p:sp>
      <p:sp>
        <p:nvSpPr>
          <p:cNvPr id="3" name="Content Placeholder 2"/>
          <p:cNvSpPr>
            <a:spLocks noGrp="1"/>
          </p:cNvSpPr>
          <p:nvPr>
            <p:ph idx="1"/>
          </p:nvPr>
        </p:nvSpPr>
        <p:spPr/>
        <p:txBody>
          <a:bodyPr/>
          <a:lstStyle/>
          <a:p>
            <a:pPr marL="469900" indent="-457200">
              <a:buAutoNum type="arabicPeriod"/>
            </a:pPr>
            <a:r>
              <a:rPr lang="en-US" sz="1400" dirty="0" smtClean="0"/>
              <a:t>What’s Not: Bad Search: </a:t>
            </a:r>
            <a:r>
              <a:rPr lang="en-US" sz="1400" dirty="0" smtClean="0">
                <a:hlinkClick r:id="rId2"/>
              </a:rPr>
              <a:t>http://www.irs.gov/</a:t>
            </a:r>
            <a:endParaRPr lang="en-US" sz="1400" dirty="0" smtClean="0"/>
          </a:p>
          <a:p>
            <a:pPr marL="469900" indent="-457200">
              <a:buAutoNum type="arabicPeriod"/>
            </a:pPr>
            <a:r>
              <a:rPr lang="en-US" sz="1400" dirty="0" smtClean="0"/>
              <a:t>What’s Hot: Search is King: </a:t>
            </a:r>
            <a:r>
              <a:rPr lang="en-US" sz="1400" dirty="0" smtClean="0">
                <a:hlinkClick r:id="rId3"/>
              </a:rPr>
              <a:t>http://www.google.com</a:t>
            </a:r>
            <a:r>
              <a:rPr lang="en-US" sz="1400" dirty="0" smtClean="0"/>
              <a:t>, </a:t>
            </a:r>
            <a:r>
              <a:rPr lang="en-US" sz="1400" dirty="0" smtClean="0">
                <a:hlinkClick r:id="rId4"/>
              </a:rPr>
              <a:t>http://www.youtube.com</a:t>
            </a:r>
            <a:r>
              <a:rPr lang="en-US" sz="1400" dirty="0" smtClean="0"/>
              <a:t>, </a:t>
            </a:r>
            <a:r>
              <a:rPr lang="en-US" sz="1400" dirty="0" smtClean="0">
                <a:hlinkClick r:id="rId5"/>
              </a:rPr>
              <a:t>http://www.baidu.com</a:t>
            </a:r>
            <a:r>
              <a:rPr lang="en-US" sz="1400" dirty="0" smtClean="0"/>
              <a:t>, </a:t>
            </a:r>
            <a:r>
              <a:rPr lang="en-US" sz="1400" dirty="0" smtClean="0">
                <a:hlinkClick r:id="rId6"/>
              </a:rPr>
              <a:t>http://www.amazon.com</a:t>
            </a:r>
            <a:endParaRPr lang="en-US" sz="1400" dirty="0" smtClean="0"/>
          </a:p>
          <a:p>
            <a:pPr marL="469900" indent="-457200">
              <a:buAutoNum type="arabicPeriod"/>
            </a:pPr>
            <a:r>
              <a:rPr lang="en-US" sz="1400" dirty="0" smtClean="0"/>
              <a:t>What’s Not: Notify users when systems fail: </a:t>
            </a:r>
            <a:r>
              <a:rPr lang="en-US" sz="1400" dirty="0" smtClean="0">
                <a:hlinkClick r:id="rId7"/>
              </a:rPr>
              <a:t>http://quince.infragistics.com/Patterns/Inline%20Validation.aspx?lang=en</a:t>
            </a:r>
            <a:endParaRPr lang="en-US" sz="1400" dirty="0" smtClean="0"/>
          </a:p>
          <a:p>
            <a:pPr marL="469900" indent="-457200">
              <a:buAutoNum type="arabicPeriod"/>
            </a:pPr>
            <a:r>
              <a:rPr lang="en-US" sz="1400" dirty="0" smtClean="0">
                <a:hlinkClick r:id="rId8"/>
              </a:rPr>
              <a:t>What’s Hot: Browsing hierarchies: http://www.foodnetwork.com</a:t>
            </a:r>
            <a:r>
              <a:rPr lang="en-US" sz="1400" dirty="0" smtClean="0"/>
              <a:t>, </a:t>
            </a:r>
            <a:r>
              <a:rPr lang="en-US" sz="1400" dirty="0" smtClean="0">
                <a:hlinkClick r:id="rId6"/>
              </a:rPr>
              <a:t>http://www.amazon.com</a:t>
            </a:r>
            <a:endParaRPr lang="en-US" sz="1400" dirty="0" smtClean="0"/>
          </a:p>
          <a:p>
            <a:pPr marL="469900" indent="-457200">
              <a:buAutoNum type="arabicPeriod"/>
            </a:pPr>
            <a:r>
              <a:rPr lang="en-US" sz="1400" dirty="0" smtClean="0"/>
              <a:t>What’s Not: Style no substance: </a:t>
            </a:r>
            <a:r>
              <a:rPr lang="en-US" sz="1400" kern="1200" dirty="0" smtClean="0">
                <a:latin typeface="Trebuchet MS" pitchFamily="34" charset="0"/>
                <a:hlinkClick r:id="rId9"/>
              </a:rPr>
              <a:t>http://www.milliondollarhomepage.com/</a:t>
            </a:r>
            <a:endParaRPr lang="en-US" sz="1400" kern="1200" dirty="0" smtClean="0">
              <a:latin typeface="Trebuchet MS" pitchFamily="34" charset="0"/>
            </a:endParaRPr>
          </a:p>
          <a:p>
            <a:pPr marL="469900" indent="-457200">
              <a:buAutoNum type="arabicPeriod"/>
            </a:pPr>
            <a:r>
              <a:rPr lang="en-US" sz="1400" kern="1200" dirty="0" smtClean="0">
                <a:latin typeface="Trebuchet MS" pitchFamily="34" charset="0"/>
              </a:rPr>
              <a:t>What’s Not: Style no substance: : </a:t>
            </a:r>
            <a:r>
              <a:rPr lang="en-US" sz="1400" kern="1200" dirty="0" smtClean="0">
                <a:latin typeface="Trebuchet MS" pitchFamily="34" charset="0"/>
                <a:hlinkClick r:id="rId10"/>
              </a:rPr>
              <a:t>http://www.start-the-change.org/</a:t>
            </a:r>
            <a:endParaRPr lang="en-US" sz="1400" kern="1200" dirty="0" smtClean="0">
              <a:latin typeface="Trebuchet MS" pitchFamily="34" charset="0"/>
            </a:endParaRPr>
          </a:p>
          <a:p>
            <a:pPr marL="469900" indent="-457200">
              <a:buAutoNum type="arabicPeriod"/>
            </a:pPr>
            <a:r>
              <a:rPr lang="en-US" sz="1400" kern="1200" dirty="0" smtClean="0">
                <a:latin typeface="Trebuchet MS" pitchFamily="34" charset="0"/>
              </a:rPr>
              <a:t>What’s Hot: Accessibility: </a:t>
            </a:r>
            <a:r>
              <a:rPr lang="en-US" sz="1400" kern="1200" dirty="0" smtClean="0">
                <a:latin typeface="Trebuchet MS" pitchFamily="34" charset="0"/>
                <a:hlinkClick r:id="rId11"/>
              </a:rPr>
              <a:t>http://colorvisiontesting.com/</a:t>
            </a:r>
            <a:r>
              <a:rPr lang="en-US" sz="1400" kern="1200" dirty="0" smtClean="0">
                <a:latin typeface="Trebuchet MS" pitchFamily="34" charset="0"/>
              </a:rPr>
              <a:t>, CC </a:t>
            </a:r>
            <a:r>
              <a:rPr lang="en-US" sz="1400" kern="1200" dirty="0" err="1" smtClean="0">
                <a:latin typeface="Trebuchet MS" pitchFamily="34" charset="0"/>
              </a:rPr>
              <a:t>insert_user_name</a:t>
            </a:r>
            <a:r>
              <a:rPr lang="en-US" sz="1400" kern="1200" dirty="0" smtClean="0">
                <a:latin typeface="Trebuchet MS" pitchFamily="34" charset="0"/>
              </a:rPr>
              <a:t>: </a:t>
            </a:r>
            <a:r>
              <a:rPr lang="en-US" sz="1400" dirty="0" smtClean="0">
                <a:hlinkClick r:id="rId12"/>
              </a:rPr>
              <a:t>http://www.flickr.com/photos/30890318@N06/3031865704/</a:t>
            </a:r>
            <a:endParaRPr lang="en-US" sz="1400" dirty="0" smtClean="0"/>
          </a:p>
          <a:p>
            <a:pPr marL="469900" indent="-457200">
              <a:buAutoNum type="arabicPeriod"/>
            </a:pPr>
            <a:r>
              <a:rPr lang="en-US" sz="1400" kern="1200" dirty="0" smtClean="0">
                <a:latin typeface="Trebuchet MS" pitchFamily="34" charset="0"/>
              </a:rPr>
              <a:t>What’s Not: </a:t>
            </a:r>
            <a:r>
              <a:rPr lang="en-US" sz="1400" dirty="0" smtClean="0"/>
              <a:t>Ambiguous or incorrect error messages: </a:t>
            </a:r>
            <a:r>
              <a:rPr lang="en-US" sz="1400" dirty="0" smtClean="0">
                <a:hlinkClick r:id="rId13"/>
              </a:rPr>
              <a:t>http://homepage.mac.com/bradster/iarchitect/errormsg.htm</a:t>
            </a:r>
            <a:endParaRPr lang="en-US" sz="1400" dirty="0" smtClean="0"/>
          </a:p>
          <a:p>
            <a:pPr marL="469900" indent="-457200">
              <a:buFont typeface="Arial" pitchFamily="34" charset="0"/>
              <a:buAutoNum type="arabicPeriod"/>
            </a:pPr>
            <a:r>
              <a:rPr lang="en-US" sz="1400" kern="1200" dirty="0" smtClean="0">
                <a:latin typeface="Trebuchet MS" pitchFamily="34" charset="0"/>
              </a:rPr>
              <a:t>What’s Hot: User Centered Development: </a:t>
            </a:r>
            <a:r>
              <a:rPr lang="en-US" sz="1400" dirty="0" smtClean="0"/>
              <a:t>CC Peter </a:t>
            </a:r>
            <a:r>
              <a:rPr lang="en-US" sz="1400" dirty="0" err="1" smtClean="0"/>
              <a:t>Nijenhuis</a:t>
            </a:r>
            <a:r>
              <a:rPr lang="en-US" sz="1400" dirty="0" smtClean="0"/>
              <a:t>: </a:t>
            </a:r>
            <a:r>
              <a:rPr lang="en-US" sz="1400" dirty="0" smtClean="0">
                <a:hlinkClick r:id="rId14"/>
              </a:rPr>
              <a:t>http://www.flickr.com/photos/peternijenhuis/199686509/</a:t>
            </a:r>
            <a:endParaRPr lang="en-US" sz="1400" dirty="0" smtClean="0"/>
          </a:p>
          <a:p>
            <a:pPr marL="469900" indent="-457200">
              <a:buFont typeface="Arial" pitchFamily="34" charset="0"/>
              <a:buAutoNum type="arabicPeriod"/>
            </a:pPr>
            <a:endParaRPr lang="en-US" sz="1400" kern="1200" dirty="0" smtClean="0">
              <a:latin typeface="Trebuchet MS" pitchFamily="34" charset="0"/>
            </a:endParaRPr>
          </a:p>
          <a:p>
            <a:pPr marL="469900" indent="-457200">
              <a:buAutoNum type="arabicPeriod"/>
            </a:pPr>
            <a:endParaRPr lang="en-US" sz="1400" dirty="0" smtClean="0"/>
          </a:p>
          <a:p>
            <a:pPr marL="469900" indent="-457200">
              <a:buAutoNum type="arabicPeriod"/>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Work</a:t>
            </a:r>
            <a:endParaRPr lang="en-GB" dirty="0"/>
          </a:p>
        </p:txBody>
      </p:sp>
      <p:sp>
        <p:nvSpPr>
          <p:cNvPr id="3" name="Content Placeholder 2"/>
          <p:cNvSpPr>
            <a:spLocks noGrp="1"/>
          </p:cNvSpPr>
          <p:nvPr>
            <p:ph idx="1"/>
          </p:nvPr>
        </p:nvSpPr>
        <p:spPr>
          <a:xfrm>
            <a:off x="381000" y="1066800"/>
            <a:ext cx="6096000" cy="5105400"/>
          </a:xfrm>
        </p:spPr>
        <p:txBody>
          <a:bodyPr/>
          <a:lstStyle/>
          <a:p>
            <a:r>
              <a:rPr lang="en-GB" dirty="0" smtClean="0"/>
              <a:t> </a:t>
            </a:r>
            <a:r>
              <a:rPr lang="en-GB" sz="2000" b="1" dirty="0" smtClean="0"/>
              <a:t>Four groups (based on the colour of your badge)</a:t>
            </a:r>
          </a:p>
          <a:p>
            <a:pPr>
              <a:buNone/>
            </a:pPr>
            <a:endParaRPr lang="en-GB" sz="2000" b="1" dirty="0" smtClean="0"/>
          </a:p>
          <a:p>
            <a:r>
              <a:rPr lang="en-GB" sz="2000" b="1" dirty="0" smtClean="0"/>
              <a:t> Describe your website/tool to the group</a:t>
            </a:r>
          </a:p>
          <a:p>
            <a:pPr>
              <a:buNone/>
            </a:pPr>
            <a:endParaRPr lang="en-GB" sz="2000" b="1" dirty="0" smtClean="0"/>
          </a:p>
          <a:p>
            <a:r>
              <a:rPr lang="en-GB" sz="2000" b="1" dirty="0" smtClean="0"/>
              <a:t> Choose one of the resources and group discusses its main usability/</a:t>
            </a:r>
            <a:r>
              <a:rPr lang="en-GB" sz="2000" b="1" dirty="0" err="1" smtClean="0"/>
              <a:t>learnability</a:t>
            </a:r>
            <a:r>
              <a:rPr lang="en-GB" sz="2000" b="1" dirty="0" smtClean="0"/>
              <a:t> issues</a:t>
            </a:r>
          </a:p>
          <a:p>
            <a:pPr>
              <a:buNone/>
            </a:pPr>
            <a:endParaRPr lang="en-GB" sz="2000" b="1" dirty="0" smtClean="0"/>
          </a:p>
          <a:p>
            <a:r>
              <a:rPr lang="en-GB" sz="2000" b="1" dirty="0" smtClean="0"/>
              <a:t> Prioritise the top 2 issues associated with the resource you discussed</a:t>
            </a:r>
          </a:p>
          <a:p>
            <a:endParaRPr lang="en-GB" sz="2000" b="1" dirty="0" smtClean="0"/>
          </a:p>
          <a:p>
            <a:r>
              <a:rPr lang="en-GB" sz="2000" b="1" dirty="0" smtClean="0"/>
              <a:t> One person present back from each group</a:t>
            </a:r>
          </a:p>
          <a:p>
            <a:pPr lvl="1"/>
            <a:r>
              <a:rPr lang="en-GB" sz="1800" dirty="0" smtClean="0"/>
              <a:t>What was the resource you selected?</a:t>
            </a:r>
          </a:p>
          <a:p>
            <a:pPr lvl="1"/>
            <a:r>
              <a:rPr lang="en-GB" sz="1800" dirty="0" smtClean="0"/>
              <a:t>What were the top two usability/</a:t>
            </a:r>
            <a:r>
              <a:rPr lang="en-GB" sz="1800" dirty="0" err="1" smtClean="0"/>
              <a:t>learnability</a:t>
            </a:r>
            <a:r>
              <a:rPr lang="en-GB" sz="1800" dirty="0" smtClean="0"/>
              <a:t> issues?</a:t>
            </a:r>
          </a:p>
        </p:txBody>
      </p:sp>
      <p:pic>
        <p:nvPicPr>
          <p:cNvPr id="1026" name="Picture 2" descr="C:\Users\hoode\AppData\Local\Temp\MP900422112.JPG"/>
          <p:cNvPicPr>
            <a:picLocks noChangeAspect="1" noChangeArrowheads="1"/>
          </p:cNvPicPr>
          <p:nvPr/>
        </p:nvPicPr>
        <p:blipFill>
          <a:blip r:embed="rId2" cstate="print"/>
          <a:srcRect/>
          <a:stretch>
            <a:fillRect/>
          </a:stretch>
        </p:blipFill>
        <p:spPr bwMode="auto">
          <a:xfrm>
            <a:off x="6324600" y="2286000"/>
            <a:ext cx="2649662" cy="2514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Hot</a:t>
            </a:r>
            <a:endParaRPr lang="en-US" sz="3600" dirty="0"/>
          </a:p>
        </p:txBody>
      </p:sp>
      <p:sp>
        <p:nvSpPr>
          <p:cNvPr id="3" name="Content Placeholder 2"/>
          <p:cNvSpPr>
            <a:spLocks noGrp="1"/>
          </p:cNvSpPr>
          <p:nvPr>
            <p:ph idx="1"/>
          </p:nvPr>
        </p:nvSpPr>
        <p:spPr/>
        <p:txBody>
          <a:bodyPr/>
          <a:lstStyle/>
          <a:p>
            <a:r>
              <a:rPr lang="en-US" sz="2800" dirty="0" smtClean="0"/>
              <a:t>Search is KING</a:t>
            </a:r>
          </a:p>
          <a:p>
            <a:pPr lvl="1"/>
            <a:r>
              <a:rPr lang="en-US" sz="2400" dirty="0" smtClean="0"/>
              <a:t>Simple Search</a:t>
            </a:r>
          </a:p>
          <a:p>
            <a:pPr lvl="2"/>
            <a:r>
              <a:rPr lang="en-US" sz="2200" dirty="0" smtClean="0"/>
              <a:t>Prioritize results on documents’ importance</a:t>
            </a:r>
          </a:p>
          <a:p>
            <a:pPr lvl="3"/>
            <a:r>
              <a:rPr lang="en-US" sz="2000" dirty="0" smtClean="0"/>
              <a:t>Best Bets</a:t>
            </a:r>
            <a:endParaRPr lang="en-US" sz="2000" dirty="0"/>
          </a:p>
        </p:txBody>
      </p:sp>
      <p:pic>
        <p:nvPicPr>
          <p:cNvPr id="4100" name="Picture 4"/>
          <p:cNvPicPr>
            <a:picLocks noChangeAspect="1" noChangeArrowheads="1"/>
          </p:cNvPicPr>
          <p:nvPr/>
        </p:nvPicPr>
        <p:blipFill>
          <a:blip r:embed="rId3" cstate="print"/>
          <a:srcRect/>
          <a:stretch>
            <a:fillRect/>
          </a:stretch>
        </p:blipFill>
        <p:spPr bwMode="auto">
          <a:xfrm>
            <a:off x="457200" y="5791200"/>
            <a:ext cx="7808913" cy="406400"/>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914400" y="3268567"/>
            <a:ext cx="6238875" cy="617633"/>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914400" y="4114800"/>
            <a:ext cx="7034213" cy="673100"/>
          </a:xfrm>
          <a:prstGeom prst="rect">
            <a:avLst/>
          </a:prstGeom>
          <a:noFill/>
          <a:ln w="9525">
            <a:noFill/>
            <a:miter lim="800000"/>
            <a:headEnd/>
            <a:tailEnd/>
          </a:ln>
        </p:spPr>
      </p:pic>
      <p:pic>
        <p:nvPicPr>
          <p:cNvPr id="4104" name="Picture 8"/>
          <p:cNvPicPr>
            <a:picLocks noChangeAspect="1" noChangeArrowheads="1"/>
          </p:cNvPicPr>
          <p:nvPr/>
        </p:nvPicPr>
        <p:blipFill>
          <a:blip r:embed="rId6" cstate="print"/>
          <a:srcRect/>
          <a:stretch>
            <a:fillRect/>
          </a:stretch>
        </p:blipFill>
        <p:spPr bwMode="auto">
          <a:xfrm>
            <a:off x="1295400" y="4762816"/>
            <a:ext cx="6508750" cy="9521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What’s Not</a:t>
            </a:r>
            <a:endParaRPr lang="en-US" sz="3600" dirty="0"/>
          </a:p>
        </p:txBody>
      </p:sp>
      <p:sp>
        <p:nvSpPr>
          <p:cNvPr id="5" name="Content Placeholder 4"/>
          <p:cNvSpPr>
            <a:spLocks noGrp="1"/>
          </p:cNvSpPr>
          <p:nvPr>
            <p:ph idx="1"/>
          </p:nvPr>
        </p:nvSpPr>
        <p:spPr>
          <a:xfrm>
            <a:off x="457200" y="1143000"/>
            <a:ext cx="7702551" cy="4691064"/>
          </a:xfrm>
        </p:spPr>
        <p:txBody>
          <a:bodyPr/>
          <a:lstStyle/>
          <a:p>
            <a:endParaRPr lang="en-US" dirty="0" smtClean="0"/>
          </a:p>
          <a:p>
            <a:r>
              <a:rPr lang="en-US" sz="2800" dirty="0" smtClean="0"/>
              <a:t>Bad Search</a:t>
            </a:r>
          </a:p>
          <a:p>
            <a:pPr lvl="1"/>
            <a:r>
              <a:rPr lang="en-US" sz="2400" dirty="0" smtClean="0"/>
              <a:t>Unable to handle typos, plurals, &amp; hyphens</a:t>
            </a:r>
          </a:p>
          <a:p>
            <a:pPr lvl="1"/>
            <a:r>
              <a:rPr lang="en-US" sz="2400" dirty="0" smtClean="0"/>
              <a:t>Results prioritized on number of query terms</a:t>
            </a:r>
            <a:endParaRPr lang="en-US" sz="2400" dirty="0"/>
          </a:p>
        </p:txBody>
      </p:sp>
      <p:pic>
        <p:nvPicPr>
          <p:cNvPr id="24578" name="Picture 2"/>
          <p:cNvPicPr>
            <a:picLocks noChangeAspect="1" noChangeArrowheads="1"/>
          </p:cNvPicPr>
          <p:nvPr/>
        </p:nvPicPr>
        <p:blipFill>
          <a:blip r:embed="rId3" cstate="print"/>
          <a:srcRect/>
          <a:stretch>
            <a:fillRect/>
          </a:stretch>
        </p:blipFill>
        <p:spPr bwMode="auto">
          <a:xfrm>
            <a:off x="1371600" y="3200400"/>
            <a:ext cx="6491288" cy="251822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Hot</a:t>
            </a:r>
            <a:endParaRPr lang="en-US" sz="3600" dirty="0"/>
          </a:p>
        </p:txBody>
      </p:sp>
      <p:sp>
        <p:nvSpPr>
          <p:cNvPr id="3" name="Content Placeholder 2"/>
          <p:cNvSpPr>
            <a:spLocks noGrp="1"/>
          </p:cNvSpPr>
          <p:nvPr>
            <p:ph idx="1"/>
          </p:nvPr>
        </p:nvSpPr>
        <p:spPr/>
        <p:txBody>
          <a:bodyPr/>
          <a:lstStyle/>
          <a:p>
            <a:r>
              <a:rPr lang="en-US" sz="2800" dirty="0" smtClean="0"/>
              <a:t>Write for online, NOT print</a:t>
            </a:r>
            <a:endParaRPr lang="en-US" sz="2700" dirty="0" smtClean="0"/>
          </a:p>
        </p:txBody>
      </p:sp>
      <p:pic>
        <p:nvPicPr>
          <p:cNvPr id="2050" name="Picture 2"/>
          <p:cNvPicPr>
            <a:picLocks noChangeAspect="1" noChangeArrowheads="1"/>
          </p:cNvPicPr>
          <p:nvPr/>
        </p:nvPicPr>
        <p:blipFill>
          <a:blip r:embed="rId3" cstate="print"/>
          <a:srcRect/>
          <a:stretch>
            <a:fillRect/>
          </a:stretch>
        </p:blipFill>
        <p:spPr bwMode="auto">
          <a:xfrm>
            <a:off x="1143000" y="2062205"/>
            <a:ext cx="6248400" cy="435129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Not</a:t>
            </a:r>
            <a:endParaRPr lang="en-US" sz="3600" dirty="0"/>
          </a:p>
        </p:txBody>
      </p:sp>
      <p:sp>
        <p:nvSpPr>
          <p:cNvPr id="3" name="Content Placeholder 2"/>
          <p:cNvSpPr>
            <a:spLocks noGrp="1"/>
          </p:cNvSpPr>
          <p:nvPr>
            <p:ph idx="1"/>
          </p:nvPr>
        </p:nvSpPr>
        <p:spPr/>
        <p:txBody>
          <a:bodyPr/>
          <a:lstStyle/>
          <a:p>
            <a:r>
              <a:rPr lang="en-US" sz="2800" dirty="0" smtClean="0"/>
              <a:t>Not answering users’ questions or solving their problems</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2590800" y="2057400"/>
            <a:ext cx="5976562" cy="3962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Hot</a:t>
            </a:r>
            <a:endParaRPr lang="en-US" sz="3600" dirty="0"/>
          </a:p>
        </p:txBody>
      </p:sp>
      <p:sp>
        <p:nvSpPr>
          <p:cNvPr id="3" name="Content Placeholder 2"/>
          <p:cNvSpPr>
            <a:spLocks noGrp="1"/>
          </p:cNvSpPr>
          <p:nvPr>
            <p:ph idx="1"/>
          </p:nvPr>
        </p:nvSpPr>
        <p:spPr/>
        <p:txBody>
          <a:bodyPr/>
          <a:lstStyle/>
          <a:p>
            <a:r>
              <a:rPr lang="en-US" sz="2800" dirty="0" smtClean="0"/>
              <a:t>Notify users when system fails</a:t>
            </a:r>
          </a:p>
          <a:p>
            <a:pPr lvl="1"/>
            <a:r>
              <a:rPr lang="en-US" sz="2400" dirty="0" smtClean="0"/>
              <a:t>Give descriptive messages and progress indicators</a:t>
            </a:r>
            <a:endParaRPr lang="en-US" sz="2400" dirty="0"/>
          </a:p>
        </p:txBody>
      </p:sp>
      <p:pic>
        <p:nvPicPr>
          <p:cNvPr id="4" name="Picture 4"/>
          <p:cNvPicPr>
            <a:picLocks noChangeAspect="1" noChangeArrowheads="1"/>
          </p:cNvPicPr>
          <p:nvPr/>
        </p:nvPicPr>
        <p:blipFill>
          <a:blip r:embed="rId3" cstate="print"/>
          <a:srcRect/>
          <a:stretch>
            <a:fillRect/>
          </a:stretch>
        </p:blipFill>
        <p:spPr bwMode="auto">
          <a:xfrm>
            <a:off x="609600" y="2590800"/>
            <a:ext cx="8189913" cy="3444746"/>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2081092"/>
            <a:ext cx="7620000" cy="4297614"/>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smtClean="0"/>
              <a:t>What’s Not</a:t>
            </a:r>
            <a:endParaRPr lang="en-US" sz="3600" dirty="0"/>
          </a:p>
        </p:txBody>
      </p:sp>
      <p:sp>
        <p:nvSpPr>
          <p:cNvPr id="3" name="Content Placeholder 2"/>
          <p:cNvSpPr>
            <a:spLocks noGrp="1"/>
          </p:cNvSpPr>
          <p:nvPr>
            <p:ph idx="1"/>
          </p:nvPr>
        </p:nvSpPr>
        <p:spPr/>
        <p:txBody>
          <a:bodyPr/>
          <a:lstStyle/>
          <a:p>
            <a:r>
              <a:rPr lang="en-US" sz="2800" dirty="0" smtClean="0"/>
              <a:t>Inconsistency</a:t>
            </a:r>
          </a:p>
          <a:p>
            <a:pPr marL="690563" lvl="2" indent="-219075">
              <a:buFont typeface="Arial" pitchFamily="34" charset="0"/>
              <a:buChar char="•"/>
            </a:pPr>
            <a:r>
              <a:rPr lang="en-US" sz="2400" dirty="0" smtClean="0"/>
              <a:t>Remember the double-D rule: </a:t>
            </a:r>
          </a:p>
          <a:p>
            <a:pPr marL="690563" lvl="2" indent="-219075">
              <a:buNone/>
            </a:pPr>
            <a:r>
              <a:rPr lang="en-US" sz="2400" b="1" dirty="0" smtClean="0"/>
              <a:t>			differences are difficult</a:t>
            </a:r>
            <a:endParaRPr lang="en-US" sz="2400" dirty="0" smtClean="0"/>
          </a:p>
          <a:p>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Hot</a:t>
            </a:r>
            <a:endParaRPr lang="en-US" sz="3600" dirty="0"/>
          </a:p>
        </p:txBody>
      </p:sp>
      <p:sp>
        <p:nvSpPr>
          <p:cNvPr id="3" name="Content Placeholder 2"/>
          <p:cNvSpPr>
            <a:spLocks noGrp="1"/>
          </p:cNvSpPr>
          <p:nvPr>
            <p:ph idx="1"/>
          </p:nvPr>
        </p:nvSpPr>
        <p:spPr/>
        <p:txBody>
          <a:bodyPr/>
          <a:lstStyle/>
          <a:p>
            <a:pPr lvl="0"/>
            <a:r>
              <a:rPr lang="en-US" dirty="0" smtClean="0"/>
              <a:t>Browsing hierarchies</a:t>
            </a:r>
            <a:endParaRPr lang="en-US" sz="3200" dirty="0" smtClean="0"/>
          </a:p>
          <a:p>
            <a:endParaRPr lang="en-US" dirty="0"/>
          </a:p>
        </p:txBody>
      </p:sp>
      <p:pic>
        <p:nvPicPr>
          <p:cNvPr id="7172" name="Picture 4"/>
          <p:cNvPicPr>
            <a:picLocks noChangeAspect="1" noChangeArrowheads="1"/>
          </p:cNvPicPr>
          <p:nvPr/>
        </p:nvPicPr>
        <p:blipFill>
          <a:blip r:embed="rId3" cstate="print"/>
          <a:srcRect/>
          <a:stretch>
            <a:fillRect/>
          </a:stretch>
        </p:blipFill>
        <p:spPr bwMode="auto">
          <a:xfrm>
            <a:off x="152400" y="2667000"/>
            <a:ext cx="7077075" cy="2989818"/>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334000" y="228600"/>
            <a:ext cx="3512695" cy="3860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Not</a:t>
            </a:r>
            <a:endParaRPr lang="en-US" dirty="0"/>
          </a:p>
        </p:txBody>
      </p:sp>
      <p:sp>
        <p:nvSpPr>
          <p:cNvPr id="3" name="Content Placeholder 2"/>
          <p:cNvSpPr>
            <a:spLocks noGrp="1"/>
          </p:cNvSpPr>
          <p:nvPr>
            <p:ph idx="1"/>
          </p:nvPr>
        </p:nvSpPr>
        <p:spPr>
          <a:xfrm>
            <a:off x="434977" y="1447801"/>
            <a:ext cx="5584823" cy="4691064"/>
          </a:xfrm>
        </p:spPr>
        <p:txBody>
          <a:bodyPr/>
          <a:lstStyle/>
          <a:p>
            <a:r>
              <a:rPr lang="en-US" sz="2800" dirty="0" smtClean="0"/>
              <a:t>Overdevelopment</a:t>
            </a:r>
          </a:p>
          <a:p>
            <a:endParaRPr lang="en-US" sz="2800" dirty="0" smtClean="0"/>
          </a:p>
          <a:p>
            <a:endParaRPr lang="en-US" sz="2800" dirty="0" smtClean="0"/>
          </a:p>
          <a:p>
            <a:pPr>
              <a:buNone/>
            </a:pPr>
            <a:endParaRPr lang="en-US" sz="2800" dirty="0">
              <a:solidFill>
                <a:srgbClr val="FF0000"/>
              </a:solidFill>
            </a:endParaRPr>
          </a:p>
        </p:txBody>
      </p:sp>
      <p:pic>
        <p:nvPicPr>
          <p:cNvPr id="2050" name="Picture 2" descr="C:\Users\hoode\AppData\Local\Temp\MP900400950.JPG"/>
          <p:cNvPicPr>
            <a:picLocks noChangeAspect="1" noChangeArrowheads="1"/>
          </p:cNvPicPr>
          <p:nvPr/>
        </p:nvPicPr>
        <p:blipFill>
          <a:blip r:embed="rId3" cstate="print"/>
          <a:srcRect l="17886"/>
          <a:stretch>
            <a:fillRect/>
          </a:stretch>
        </p:blipFill>
        <p:spPr bwMode="auto">
          <a:xfrm>
            <a:off x="5715000" y="457200"/>
            <a:ext cx="3148584" cy="574877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3632341-1B23-4F20-9825-B34EBA9434AD}">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31071</TotalTime>
  <Words>1029</Words>
  <Application>Microsoft Office PowerPoint</Application>
  <PresentationFormat>On-screen Show (4:3)</PresentationFormat>
  <Paragraphs>152</Paragraphs>
  <Slides>19</Slides>
  <Notes>17</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OCCL Blue "light" template</vt:lpstr>
      <vt:lpstr>Usability: What’s Hot,  What’s Not</vt:lpstr>
      <vt:lpstr>What’s Hot</vt:lpstr>
      <vt:lpstr>What’s Not</vt:lpstr>
      <vt:lpstr>What’s Hot</vt:lpstr>
      <vt:lpstr>What’s Not</vt:lpstr>
      <vt:lpstr>What’s Hot</vt:lpstr>
      <vt:lpstr>What’s Not</vt:lpstr>
      <vt:lpstr>What’s Hot</vt:lpstr>
      <vt:lpstr>What’s Not</vt:lpstr>
      <vt:lpstr>What’s Hot</vt:lpstr>
      <vt:lpstr>What’s Not </vt:lpstr>
      <vt:lpstr>What’s Not </vt:lpstr>
      <vt:lpstr>What’s Not </vt:lpstr>
      <vt:lpstr>What’s Hot</vt:lpstr>
      <vt:lpstr>What’s Not</vt:lpstr>
      <vt:lpstr>Selected Readings </vt:lpstr>
      <vt:lpstr>Selected Readings </vt:lpstr>
      <vt:lpstr>Image Credits</vt:lpstr>
      <vt:lpstr>Group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Usability: What's hot, what's not</dc:title>
  <dc:creator>Lynn Silipigni Connaway</dc:creator>
  <cp:lastModifiedBy>Windows User</cp:lastModifiedBy>
  <cp:revision>1568</cp:revision>
  <dcterms:created xsi:type="dcterms:W3CDTF">2010-02-12T18:16:22Z</dcterms:created>
  <dcterms:modified xsi:type="dcterms:W3CDTF">2014-08-03T19:58:19Z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