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265" r:id="rId2"/>
    <p:sldId id="436" r:id="rId3"/>
    <p:sldId id="320" r:id="rId4"/>
    <p:sldId id="285" r:id="rId5"/>
    <p:sldId id="268" r:id="rId6"/>
    <p:sldId id="280" r:id="rId7"/>
    <p:sldId id="439" r:id="rId8"/>
    <p:sldId id="281" r:id="rId9"/>
    <p:sldId id="282" r:id="rId10"/>
    <p:sldId id="283" r:id="rId11"/>
    <p:sldId id="288" r:id="rId12"/>
    <p:sldId id="269" r:id="rId13"/>
    <p:sldId id="270" r:id="rId14"/>
    <p:sldId id="271" r:id="rId15"/>
    <p:sldId id="398" r:id="rId16"/>
    <p:sldId id="416" r:id="rId17"/>
    <p:sldId id="409" r:id="rId18"/>
    <p:sldId id="296" r:id="rId19"/>
    <p:sldId id="299" r:id="rId20"/>
    <p:sldId id="273" r:id="rId21"/>
    <p:sldId id="300" r:id="rId22"/>
    <p:sldId id="414" r:id="rId23"/>
    <p:sldId id="274" r:id="rId24"/>
    <p:sldId id="297" r:id="rId25"/>
    <p:sldId id="298" r:id="rId26"/>
    <p:sldId id="328" r:id="rId27"/>
    <p:sldId id="329" r:id="rId28"/>
    <p:sldId id="301" r:id="rId29"/>
    <p:sldId id="316" r:id="rId30"/>
    <p:sldId id="415" r:id="rId31"/>
    <p:sldId id="317" r:id="rId32"/>
    <p:sldId id="318" r:id="rId33"/>
    <p:sldId id="319" r:id="rId34"/>
    <p:sldId id="399" r:id="rId35"/>
    <p:sldId id="322" r:id="rId36"/>
    <p:sldId id="431" r:id="rId37"/>
    <p:sldId id="302" r:id="rId38"/>
    <p:sldId id="303" r:id="rId39"/>
    <p:sldId id="304" r:id="rId40"/>
    <p:sldId id="306" r:id="rId41"/>
    <p:sldId id="307" r:id="rId42"/>
    <p:sldId id="308" r:id="rId43"/>
    <p:sldId id="430" r:id="rId44"/>
    <p:sldId id="289" r:id="rId45"/>
    <p:sldId id="290" r:id="rId46"/>
    <p:sldId id="413" r:id="rId47"/>
    <p:sldId id="293" r:id="rId48"/>
    <p:sldId id="294" r:id="rId49"/>
    <p:sldId id="295" r:id="rId50"/>
    <p:sldId id="410" r:id="rId51"/>
    <p:sldId id="391" r:id="rId52"/>
    <p:sldId id="411" r:id="rId53"/>
    <p:sldId id="421" r:id="rId54"/>
    <p:sldId id="392" r:id="rId55"/>
    <p:sldId id="427" r:id="rId56"/>
    <p:sldId id="426" r:id="rId57"/>
    <p:sldId id="393" r:id="rId58"/>
    <p:sldId id="412" r:id="rId59"/>
    <p:sldId id="394" r:id="rId60"/>
    <p:sldId id="395" r:id="rId61"/>
    <p:sldId id="396" r:id="rId62"/>
    <p:sldId id="397" r:id="rId63"/>
    <p:sldId id="386" r:id="rId64"/>
    <p:sldId id="388" r:id="rId65"/>
    <p:sldId id="387" r:id="rId66"/>
    <p:sldId id="440" r:id="rId67"/>
    <p:sldId id="441" r:id="rId68"/>
    <p:sldId id="442" r:id="rId69"/>
    <p:sldId id="422" r:id="rId70"/>
    <p:sldId id="423" r:id="rId71"/>
    <p:sldId id="428" r:id="rId72"/>
    <p:sldId id="380" r:id="rId73"/>
    <p:sldId id="418" r:id="rId74"/>
    <p:sldId id="437" r:id="rId75"/>
    <p:sldId id="405" r:id="rId76"/>
    <p:sldId id="419" r:id="rId77"/>
    <p:sldId id="420" r:id="rId78"/>
    <p:sldId id="389" r:id="rId79"/>
    <p:sldId id="390" r:id="rId80"/>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6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00AFD7"/>
    <a:srgbClr val="C7C22C"/>
    <a:srgbClr val="DF9636"/>
    <a:srgbClr val="909979"/>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2353" autoAdjust="0"/>
  </p:normalViewPr>
  <p:slideViewPr>
    <p:cSldViewPr snapToGrid="0" snapToObjects="1">
      <p:cViewPr varScale="1">
        <p:scale>
          <a:sx n="84" d="100"/>
          <a:sy n="84" d="100"/>
        </p:scale>
        <p:origin x="540" y="90"/>
      </p:cViewPr>
      <p:guideLst>
        <p:guide orient="horz" pos="2256"/>
        <p:guide pos="672"/>
      </p:guideLst>
    </p:cSldViewPr>
  </p:slideViewPr>
  <p:notesTextViewPr>
    <p:cViewPr>
      <p:scale>
        <a:sx n="100" d="100"/>
        <a:sy n="100" d="100"/>
      </p:scale>
      <p:origin x="0" y="0"/>
    </p:cViewPr>
  </p:notesTextViewPr>
  <p:sorterViewPr>
    <p:cViewPr>
      <p:scale>
        <a:sx n="100" d="100"/>
        <a:sy n="100" d="100"/>
      </p:scale>
      <p:origin x="0" y="-6948"/>
    </p:cViewPr>
  </p:sorterViewPr>
  <p:notesViewPr>
    <p:cSldViewPr snapToGrid="0" snapToObjects="1">
      <p:cViewPr varScale="1">
        <p:scale>
          <a:sx n="63" d="100"/>
          <a:sy n="63"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4/3/2018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25A2FED-D181-B140-88CD-24EDDA56626D}" type="datetimeFigureOut">
              <a:rPr lang="en-US" smtClean="0"/>
              <a:t>4/3/2018</a:t>
            </a:fld>
            <a:endParaRPr lang="en-US"/>
          </a:p>
        </p:txBody>
      </p:sp>
      <p:sp>
        <p:nvSpPr>
          <p:cNvPr id="8" name="Slide Image Placeholder 7"/>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17BF3-519B-9145-8B18-C97CB0739154}" type="slidenum">
              <a:rPr lang="en-US" smtClean="0"/>
              <a:t>‹#›</a:t>
            </a:fld>
            <a:endParaRPr lang="en-US"/>
          </a:p>
        </p:txBody>
      </p:sp>
      <p:sp>
        <p:nvSpPr>
          <p:cNvPr id="11" name="Notes Placeholder 1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1219170" rtl="0" eaLnBrk="1" latinLnBrk="0" hangingPunct="1">
      <a:defRPr sz="1867" kern="1200">
        <a:solidFill>
          <a:schemeClr val="tx1"/>
        </a:solidFill>
        <a:latin typeface="Arial" charset="0"/>
        <a:ea typeface="Arial" charset="0"/>
        <a:cs typeface="Arial" charset="0"/>
      </a:defRPr>
    </a:lvl1pPr>
    <a:lvl2pPr marL="609585" algn="l" defTabSz="1219170" rtl="0" eaLnBrk="1" latinLnBrk="0" hangingPunct="1">
      <a:defRPr sz="1867" kern="1200">
        <a:solidFill>
          <a:schemeClr val="tx1"/>
        </a:solidFill>
        <a:latin typeface="Arial" charset="0"/>
        <a:ea typeface="Arial" charset="0"/>
        <a:cs typeface="Arial" charset="0"/>
      </a:defRPr>
    </a:lvl2pPr>
    <a:lvl3pPr marL="1219170" algn="l" defTabSz="1219170" rtl="0" eaLnBrk="1" latinLnBrk="0" hangingPunct="1">
      <a:defRPr sz="1867" kern="1200">
        <a:solidFill>
          <a:schemeClr val="tx1"/>
        </a:solidFill>
        <a:latin typeface="Arial" charset="0"/>
        <a:ea typeface="Arial" charset="0"/>
        <a:cs typeface="Arial" charset="0"/>
      </a:defRPr>
    </a:lvl3pPr>
    <a:lvl4pPr marL="1828754" algn="l" defTabSz="1219170" rtl="0" eaLnBrk="1" latinLnBrk="0" hangingPunct="1">
      <a:defRPr sz="1867" kern="1200">
        <a:solidFill>
          <a:schemeClr val="tx1"/>
        </a:solidFill>
        <a:latin typeface="Arial" charset="0"/>
        <a:ea typeface="Arial" charset="0"/>
        <a:cs typeface="Arial" charset="0"/>
      </a:defRPr>
    </a:lvl4pPr>
    <a:lvl5pPr marL="2438339" algn="l" defTabSz="1219170" rtl="0" eaLnBrk="1" latinLnBrk="0" hangingPunct="1">
      <a:defRPr sz="1867" kern="1200">
        <a:solidFill>
          <a:schemeClr val="tx1"/>
        </a:solidFill>
        <a:latin typeface="Arial" charset="0"/>
        <a:ea typeface="Arial" charset="0"/>
        <a:cs typeface="Arial"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tatista.com/statistics/264810/number-of-monthly-active-facebook-users-worldwid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statista.com/statistics/273018/number-of-internet-users-worldwid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journalism.org/2016/05/26/news-use-across-social-media-platforms-201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oclc.org/research/activities/vandr.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pewresearch.org/fact-tank/2016/01/06/around-half-of-newspaper-readers-rely-only-on-print-editi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worldbank.org/en/publication/wdr201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chronicle.com/blogs/wiredcampus/on-facebook-librarian-brings-two-students-from-the-early-1900s-to-life/34845"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oclc.org/content/dam/research/publications/2015/oclcresearch-library-in-life-of-user.pdf"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oclc.org/research/activities/vandr.html"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6ai0ZO3lDR4"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irstmonday.org/htbin/cgiwrap/bin/ojs/index.php/fm/article/view/3171/304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1226341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466435">
              <a:defRPr/>
            </a:pPr>
            <a:r>
              <a:rPr lang="en-US" sz="1400" dirty="0">
                <a:latin typeface="Arial" pitchFamily="34" charset="0"/>
                <a:cs typeface="Arial" pitchFamily="34" charset="0"/>
              </a:rPr>
              <a:t>Image: http://www.flickr.com/photos/15216811@N06/8521338394 by N </a:t>
            </a:r>
            <a:r>
              <a:rPr lang="en-US" sz="1400" dirty="0" err="1">
                <a:latin typeface="Arial" pitchFamily="34" charset="0"/>
                <a:cs typeface="Arial" pitchFamily="34" charset="0"/>
              </a:rPr>
              <a:t>i</a:t>
            </a:r>
            <a:r>
              <a:rPr lang="en-US" sz="1400" dirty="0">
                <a:latin typeface="Arial" pitchFamily="34" charset="0"/>
                <a:cs typeface="Arial" pitchFamily="34" charset="0"/>
              </a:rPr>
              <a:t> c o l a / CC BY 2.0 </a:t>
            </a:r>
          </a:p>
          <a:p>
            <a:pPr defTabSz="466435">
              <a:defRPr/>
            </a:pPr>
            <a:endParaRPr lang="en-US" sz="1400" dirty="0">
              <a:latin typeface="Arial" pitchFamily="34" charset="0"/>
              <a:cs typeface="Arial" pitchFamily="34" charset="0"/>
            </a:endParaRPr>
          </a:p>
          <a:p>
            <a:r>
              <a:rPr lang="en-US" sz="1400" dirty="0">
                <a:latin typeface="Arial" pitchFamily="34" charset="0"/>
                <a:cs typeface="Arial" pitchFamily="34" charset="0"/>
              </a:rPr>
              <a:t>Residents: significant online presence and usage; high level of collaborative activity online; contributions to the online environment in the form of uploading materials, photos, videos.</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32CF4C4C-19F4-4555-84AC-DDCE43DBCD2E}"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52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r>
              <a:rPr lang="en-US" sz="1400" dirty="0">
                <a:latin typeface="Arial" pitchFamily="34" charset="0"/>
                <a:cs typeface="Arial" pitchFamily="34" charset="0"/>
              </a:rPr>
              <a:t>1. Emerging (Late stage secondary school/First year undergraduate); </a:t>
            </a:r>
          </a:p>
          <a:p>
            <a:r>
              <a:rPr lang="en-US" sz="1400" dirty="0">
                <a:latin typeface="Arial" pitchFamily="34" charset="0"/>
                <a:cs typeface="Arial" pitchFamily="34" charset="0"/>
              </a:rPr>
              <a:t>2. Establishing (Second/third or third/fourth year undergraduate); </a:t>
            </a:r>
          </a:p>
          <a:p>
            <a:r>
              <a:rPr lang="en-US" sz="1400" dirty="0">
                <a:latin typeface="Arial" pitchFamily="34" charset="0"/>
                <a:cs typeface="Arial" pitchFamily="34" charset="0"/>
              </a:rPr>
              <a:t>3. Embedding (Postgraduates, PhD students); </a:t>
            </a:r>
          </a:p>
          <a:p>
            <a:pPr defTabSz="914306" fontAlgn="base">
              <a:defRPr/>
            </a:pPr>
            <a:r>
              <a:rPr lang="en-US" sz="1400" dirty="0">
                <a:latin typeface="Arial" pitchFamily="34" charset="0"/>
                <a:cs typeface="Arial" pitchFamily="34" charset="0"/>
              </a:rPr>
              <a:t>4. Experienced (Faculty, Researchers, Scholars Lifelong Learners).</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11</a:t>
            </a:fld>
            <a:endParaRPr lang="en-GB"/>
          </a:p>
        </p:txBody>
      </p:sp>
    </p:spTree>
    <p:extLst>
      <p:ext uri="{BB962C8B-B14F-4D97-AF65-F5344CB8AC3E}">
        <p14:creationId xmlns:p14="http://schemas.microsoft.com/office/powerpoint/2010/main" val="187304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264982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755136"/>
            <a:ext cx="5486400" cy="4245865"/>
          </a:xfrm>
          <a:prstGeom prst="rect">
            <a:avLst/>
          </a:prstGeom>
        </p:spPr>
        <p:txBody>
          <a:bodyPr/>
          <a:lstStyle/>
          <a:p>
            <a:r>
              <a:rPr lang="en-US" sz="1400" dirty="0">
                <a:latin typeface="Arial" panose="020B0604020202020204" pitchFamily="34" charset="0"/>
                <a:cs typeface="Arial" pitchFamily="34" charset="0"/>
              </a:rPr>
              <a:t>Image: https://www.flickr.com/photos/vamapaull/3775032790 by Paul </a:t>
            </a:r>
            <a:r>
              <a:rPr lang="en-US" sz="1400" dirty="0" err="1">
                <a:latin typeface="Arial" panose="020B0604020202020204" pitchFamily="34" charset="0"/>
                <a:cs typeface="Arial" pitchFamily="34" charset="0"/>
              </a:rPr>
              <a:t>Istoan</a:t>
            </a:r>
            <a:r>
              <a:rPr lang="en-US" sz="1400" dirty="0">
                <a:latin typeface="Arial" panose="020B0604020202020204" pitchFamily="34" charset="0"/>
                <a:cs typeface="Arial" pitchFamily="34" charset="0"/>
              </a:rPr>
              <a:t> / CC BY-NC 2.0</a:t>
            </a: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13</a:t>
            </a:fld>
            <a:endParaRPr lang="en-US"/>
          </a:p>
        </p:txBody>
      </p:sp>
    </p:spTree>
    <p:extLst>
      <p:ext uri="{BB962C8B-B14F-4D97-AF65-F5344CB8AC3E}">
        <p14:creationId xmlns:p14="http://schemas.microsoft.com/office/powerpoint/2010/main" val="513068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Image: https://www.flickr.com/photos/elena_87/2567662128/ by Elena / CC BY-NC-ND 2.0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14</a:t>
            </a:fld>
            <a:endParaRPr lang="en-US"/>
          </a:p>
        </p:txBody>
      </p:sp>
    </p:spTree>
    <p:extLst>
      <p:ext uri="{BB962C8B-B14F-4D97-AF65-F5344CB8AC3E}">
        <p14:creationId xmlns:p14="http://schemas.microsoft.com/office/powerpoint/2010/main" val="89813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We have 36 Interviews from the United Kingdom and the United States, with a higher number from Emerging participants as these were conducted as longitudinal studies.  Diaries and Follow-up Interviews were conducted but for this analysis, we are only using the initial Interview.  We have also pulled in 20 Interviews from Milan and 33 from Barcelona, all more equally distributed</a:t>
            </a:r>
            <a:r>
              <a:rPr lang="en-US" sz="1400" baseline="0" dirty="0"/>
              <a:t>.  Total = 164</a:t>
            </a:r>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15</a:t>
            </a:fld>
            <a:endParaRPr lang="en-US"/>
          </a:p>
        </p:txBody>
      </p:sp>
    </p:spTree>
    <p:extLst>
      <p:ext uri="{BB962C8B-B14F-4D97-AF65-F5344CB8AC3E}">
        <p14:creationId xmlns:p14="http://schemas.microsoft.com/office/powerpoint/2010/main" val="246025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192088"/>
            <a:ext cx="5486400" cy="3086100"/>
          </a:xfrm>
        </p:spPr>
      </p:sp>
      <p:sp>
        <p:nvSpPr>
          <p:cNvPr id="3" name="Notes Placeholder 2"/>
          <p:cNvSpPr>
            <a:spLocks noGrp="1"/>
          </p:cNvSpPr>
          <p:nvPr>
            <p:ph type="body" idx="1"/>
          </p:nvPr>
        </p:nvSpPr>
        <p:spPr>
          <a:xfrm>
            <a:off x="189187" y="3278188"/>
            <a:ext cx="6384324" cy="5750197"/>
          </a:xfrm>
        </p:spPr>
        <p:txBody>
          <a:bodyPr>
            <a:noAutofit/>
          </a:bodyPr>
          <a:lstStyle/>
          <a:p>
            <a:r>
              <a:rPr lang="en-US" sz="1400" kern="1200" dirty="0">
                <a:solidFill>
                  <a:schemeClr val="tx1"/>
                </a:solidFill>
                <a:latin typeface="Arial" panose="020B0604020202020204" pitchFamily="34" charset="0"/>
                <a:cs typeface="Arial" pitchFamily="34" charset="0"/>
              </a:rPr>
              <a:t>Image: https://www.flickr.com/photos/dancingpapa2007/3674686528 by Naoki </a:t>
            </a:r>
            <a:r>
              <a:rPr lang="en-US" sz="1400" kern="1200" dirty="0" err="1">
                <a:solidFill>
                  <a:schemeClr val="tx1"/>
                </a:solidFill>
                <a:latin typeface="Arial" panose="020B0604020202020204" pitchFamily="34" charset="0"/>
                <a:cs typeface="Arial" pitchFamily="34" charset="0"/>
              </a:rPr>
              <a:t>Tomeno</a:t>
            </a:r>
            <a:r>
              <a:rPr lang="en-US" sz="1400" kern="1200" dirty="0">
                <a:solidFill>
                  <a:schemeClr val="tx1"/>
                </a:solidFill>
                <a:latin typeface="Arial" panose="020B0604020202020204" pitchFamily="34" charset="0"/>
                <a:cs typeface="Arial" pitchFamily="34" charset="0"/>
              </a:rPr>
              <a:t> / CC BY 2.0</a:t>
            </a:r>
          </a:p>
          <a:p>
            <a:endParaRPr lang="en-US" sz="1400" kern="1200" dirty="0">
              <a:solidFill>
                <a:schemeClr val="tx1"/>
              </a:solidFill>
              <a:latin typeface="Arial" panose="020B0604020202020204" pitchFamily="34" charset="0"/>
              <a:cs typeface="Arial" pitchFamily="34" charset="0"/>
            </a:endParaRPr>
          </a:p>
          <a:p>
            <a:r>
              <a:rPr lang="en-US" sz="1400" kern="1200" dirty="0">
                <a:solidFill>
                  <a:schemeClr val="tx1"/>
                </a:solidFill>
                <a:latin typeface="Arial" panose="020B0604020202020204" pitchFamily="34" charset="0"/>
                <a:cs typeface="Arial" pitchFamily="34" charset="0"/>
              </a:rPr>
              <a:t>Screenshot: USU7 </a:t>
            </a:r>
            <a:r>
              <a:rPr lang="en-US" sz="1400" kern="1200" dirty="0" err="1">
                <a:solidFill>
                  <a:schemeClr val="tx1"/>
                </a:solidFill>
                <a:latin typeface="Arial" panose="020B0604020202020204" pitchFamily="34" charset="0"/>
                <a:cs typeface="Arial" pitchFamily="34" charset="0"/>
              </a:rPr>
              <a:t>Emg</a:t>
            </a:r>
            <a:r>
              <a:rPr lang="en-US" sz="1400" kern="1200" dirty="0">
                <a:solidFill>
                  <a:schemeClr val="tx1"/>
                </a:solidFill>
                <a:latin typeface="Arial" panose="020B0604020202020204" pitchFamily="34" charset="0"/>
                <a:cs typeface="Arial" pitchFamily="34" charset="0"/>
              </a:rPr>
              <a:t> Dry1 Ph1  (Digital Visitors and Residents, USU7, Female, Age 19)</a:t>
            </a:r>
          </a:p>
          <a:p>
            <a:endParaRPr lang="en-US" sz="1400" kern="1200" dirty="0">
              <a:solidFill>
                <a:schemeClr val="tx1"/>
              </a:solidFill>
              <a:latin typeface="Arial" panose="020B0604020202020204" pitchFamily="34" charset="0"/>
              <a:cs typeface="Arial" pitchFamily="34" charset="0"/>
            </a:endParaRPr>
          </a:p>
          <a:p>
            <a:r>
              <a:rPr lang="en-US" sz="1400" kern="1200" dirty="0">
                <a:solidFill>
                  <a:schemeClr val="tx1"/>
                </a:solidFill>
                <a:latin typeface="Arial" panose="020B0604020202020204"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(Digital</a:t>
            </a:r>
            <a:r>
              <a:rPr lang="en-US" sz="1400" kern="1200" baseline="0" dirty="0">
                <a:solidFill>
                  <a:schemeClr val="tx1"/>
                </a:solidFill>
                <a:latin typeface="Arial" panose="020B0604020202020204" pitchFamily="34" charset="0"/>
                <a:cs typeface="Arial" pitchFamily="34" charset="0"/>
              </a:rPr>
              <a:t> Visitors and Residents, </a:t>
            </a:r>
            <a:r>
              <a:rPr lang="en-US" sz="1400" kern="1200" dirty="0">
                <a:solidFill>
                  <a:schemeClr val="tx1"/>
                </a:solidFill>
                <a:latin typeface="Arial" panose="020B0604020202020204" pitchFamily="34" charset="0"/>
                <a:cs typeface="Arial" pitchFamily="34" charset="0"/>
              </a:rPr>
              <a:t>USU12, Male, Age 19)  USU12 </a:t>
            </a:r>
            <a:r>
              <a:rPr lang="en-US" sz="1400" kern="1200" dirty="0" err="1">
                <a:solidFill>
                  <a:schemeClr val="tx1"/>
                </a:solidFill>
                <a:latin typeface="Arial" panose="020B0604020202020204" pitchFamily="34" charset="0"/>
                <a:cs typeface="Arial" pitchFamily="34" charset="0"/>
              </a:rPr>
              <a:t>Est</a:t>
            </a:r>
            <a:r>
              <a:rPr lang="en-US" sz="1400" kern="1200" dirty="0">
                <a:solidFill>
                  <a:schemeClr val="tx1"/>
                </a:solidFill>
                <a:latin typeface="Arial" panose="020B0604020202020204" pitchFamily="34" charset="0"/>
                <a:cs typeface="Arial" pitchFamily="34" charset="0"/>
              </a:rPr>
              <a:t> Dry2 Ph2</a:t>
            </a:r>
          </a:p>
          <a:p>
            <a:endParaRPr lang="en-US" sz="1400" kern="1200" dirty="0">
              <a:solidFill>
                <a:schemeClr val="tx1"/>
              </a:solidFill>
              <a:latin typeface="Arial" panose="020B0604020202020204"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“Um they do have a search box but I didn’t—I didn’t use that. Um I pretty much just, I pretty much just clicked links.” (Digital Visitors and Residents,</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USU12, Male, Age 19, 30:37) USU12 </a:t>
            </a:r>
            <a:r>
              <a:rPr lang="en-US" sz="1400" dirty="0" err="1">
                <a:latin typeface="Arial" panose="020B0604020202020204" pitchFamily="34" charset="0"/>
                <a:cs typeface="Arial" panose="020B0604020202020204" pitchFamily="34" charset="0"/>
              </a:rPr>
              <a:t>Est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Follup</a:t>
            </a:r>
            <a:r>
              <a:rPr lang="en-US" sz="1400" dirty="0">
                <a:latin typeface="Arial" panose="020B0604020202020204" pitchFamily="34" charset="0"/>
                <a:cs typeface="Arial" panose="020B0604020202020204" pitchFamily="34" charset="0"/>
              </a:rPr>
              <a:t> Int1 Ph3</a:t>
            </a:r>
          </a:p>
          <a:p>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White, David S., and Lynn Silipigni Connaway. 2011-2014. </a:t>
            </a:r>
            <a:r>
              <a:rPr kumimoji="0" lang="en-US"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Visitors &amp; Residents: What Motivates Engagement with the Digital Information Environment.</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Funded by JISC, OCLC, and Oxford University. </a:t>
            </a:r>
            <a:r>
              <a:rPr kumimoji="0" lang="en-US" sz="1400" b="0" i="0" u="sng" strike="noStrike" kern="1200" cap="none" spc="0" normalizeH="0" baseline="0" noProof="0" dirty="0">
                <a:ln>
                  <a:noFill/>
                </a:ln>
                <a:solidFill>
                  <a:prstClr val="black"/>
                </a:solidFill>
                <a:effectLst/>
                <a:uLnTx/>
                <a:uFillTx/>
                <a:latin typeface="Arial" pitchFamily="34" charset="0"/>
                <a:ea typeface="+mn-ea"/>
                <a:cs typeface="Arial" pitchFamily="34" charset="0"/>
                <a:hlinkClick r:id="rId3"/>
              </a:rPr>
              <a:t>http://www.oclc.org/research/activities/vandr/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4" name="Slide Number Placeholder 3"/>
          <p:cNvSpPr>
            <a:spLocks noGrp="1"/>
          </p:cNvSpPr>
          <p:nvPr>
            <p:ph type="sldNum" sz="quarter" idx="10"/>
          </p:nvPr>
        </p:nvSpPr>
        <p:spPr/>
        <p:txBody>
          <a:bodyPr/>
          <a:lstStyle/>
          <a:p>
            <a:fld id="{AE921901-2D7D-404F-83CF-0310337D82A5}" type="slidenum">
              <a:rPr lang="en-US" smtClean="0"/>
              <a:pPr/>
              <a:t>16</a:t>
            </a:fld>
            <a:endParaRPr lang="en-US" dirty="0"/>
          </a:p>
        </p:txBody>
      </p:sp>
    </p:spTree>
    <p:extLst>
      <p:ext uri="{BB962C8B-B14F-4D97-AF65-F5344CB8AC3E}">
        <p14:creationId xmlns:p14="http://schemas.microsoft.com/office/powerpoint/2010/main" val="2729499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17</a:t>
            </a:fld>
            <a:endParaRPr lang="en-US"/>
          </a:p>
        </p:txBody>
      </p:sp>
    </p:spTree>
    <p:extLst>
      <p:ext uri="{BB962C8B-B14F-4D97-AF65-F5344CB8AC3E}">
        <p14:creationId xmlns:p14="http://schemas.microsoft.com/office/powerpoint/2010/main" val="2776193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Let’s talk</a:t>
            </a:r>
            <a:r>
              <a:rPr lang="en-US" sz="1400" baseline="0" dirty="0">
                <a:latin typeface="Arial" panose="020B0604020202020204" pitchFamily="34" charset="0"/>
                <a:cs typeface="Arial" panose="020B0604020202020204" pitchFamily="34" charset="0"/>
              </a:rPr>
              <a:t> about the information sources people use to get information…</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Human</a:t>
            </a:r>
          </a:p>
          <a:p>
            <a:r>
              <a:rPr lang="en-US" sz="1400" dirty="0">
                <a:latin typeface="Arial" panose="020B0604020202020204" pitchFamily="34" charset="0"/>
                <a:cs typeface="Arial" panose="020B0604020202020204" pitchFamily="34" charset="0"/>
              </a:rPr>
              <a:t>Digital, i.e., journals web sites, TV , Wikipedia, VLE</a:t>
            </a:r>
          </a:p>
          <a:p>
            <a:r>
              <a:rPr lang="en-US" sz="1400" dirty="0">
                <a:latin typeface="Arial" panose="020B0604020202020204" pitchFamily="34" charset="0"/>
                <a:cs typeface="Arial" panose="020B0604020202020204" pitchFamily="34" charset="0"/>
              </a:rPr>
              <a:t>Physical</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18</a:t>
            </a:fld>
            <a:endParaRPr lang="en-US"/>
          </a:p>
        </p:txBody>
      </p:sp>
    </p:spTree>
    <p:extLst>
      <p:ext uri="{BB962C8B-B14F-4D97-AF65-F5344CB8AC3E}">
        <p14:creationId xmlns:p14="http://schemas.microsoft.com/office/powerpoint/2010/main" val="1736719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457200"/>
            <a:ext cx="5486400" cy="3086100"/>
          </a:xfrm>
          <a:prstGeom prst="rect">
            <a:avLst/>
          </a:prstGeom>
        </p:spPr>
      </p:sp>
      <p:sp>
        <p:nvSpPr>
          <p:cNvPr id="3" name="Marcador de notas 2"/>
          <p:cNvSpPr>
            <a:spLocks noGrp="1"/>
          </p:cNvSpPr>
          <p:nvPr>
            <p:ph type="body" idx="1"/>
          </p:nvPr>
        </p:nvSpPr>
        <p:spPr>
          <a:xfrm>
            <a:off x="685800" y="3840480"/>
            <a:ext cx="5486400" cy="5029200"/>
          </a:xfrm>
          <a:prstGeom prst="rect">
            <a:avLst/>
          </a:prstGeom>
        </p:spPr>
        <p:txBody>
          <a:bodyPr/>
          <a:lstStyle/>
          <a:p>
            <a:r>
              <a:rPr lang="en-US" sz="1400" dirty="0"/>
              <a:t>Image: https://www.flickr.com/photos/deathtogutenberg/798918705/ by Austin </a:t>
            </a:r>
            <a:r>
              <a:rPr lang="en-US" sz="1400" dirty="0" err="1"/>
              <a:t>Kleon</a:t>
            </a:r>
            <a:r>
              <a:rPr lang="en-US" sz="1400" dirty="0"/>
              <a:t> / CC BY-NC-ND 2.0 </a:t>
            </a:r>
          </a:p>
          <a:p>
            <a:endParaRPr lang="en-US" sz="1400" noProof="0" dirty="0">
              <a:latin typeface="Arial" panose="020B0604020202020204" pitchFamily="34" charset="0"/>
              <a:cs typeface="Arial" panose="020B0604020202020204" pitchFamily="34" charset="0"/>
            </a:endParaRPr>
          </a:p>
          <a:p>
            <a:r>
              <a:rPr lang="en-US" sz="1400" noProof="0" dirty="0">
                <a:latin typeface="Arial" panose="020B0604020202020204" pitchFamily="34" charset="0"/>
                <a:cs typeface="Arial" panose="020B0604020202020204" pitchFamily="34" charset="0"/>
              </a:rPr>
              <a:t>A specific</a:t>
            </a:r>
            <a:r>
              <a:rPr lang="en-US" sz="1400" baseline="0" noProof="0" dirty="0">
                <a:latin typeface="Arial" panose="020B0604020202020204" pitchFamily="34" charset="0"/>
                <a:cs typeface="Arial" panose="020B0604020202020204" pitchFamily="34" charset="0"/>
              </a:rPr>
              <a:t> example of personal source is a librarian.</a:t>
            </a:r>
            <a:endParaRPr lang="en-US" sz="14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a:latin typeface="Arial" panose="020B0604020202020204" pitchFamily="34" charset="0"/>
                <a:cs typeface="Arial" panose="020B0604020202020204" pitchFamily="34" charset="0"/>
              </a:rPr>
              <a:t>In</a:t>
            </a:r>
            <a:r>
              <a:rPr lang="en-US" sz="1400" baseline="0" noProof="0" dirty="0">
                <a:latin typeface="Arial" panose="020B0604020202020204" pitchFamily="34" charset="0"/>
                <a:cs typeface="Arial" panose="020B0604020202020204" pitchFamily="34" charset="0"/>
              </a:rPr>
              <a:t> this sense, faculty members mention more the librarians than students. For instance, one UOC faculty member said that “librarians are nice people”</a:t>
            </a:r>
            <a:endParaRPr lang="en-US" sz="14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i="0" baseline="0" dirty="0">
                <a:latin typeface="Arial" panose="020B0604020202020204" pitchFamily="34" charset="0"/>
                <a:cs typeface="Arial" panose="020B0604020202020204" pitchFamily="34" charset="0"/>
              </a:rPr>
              <a:t>When human sources are not possible, Google and Wikipedia are the most used sources to get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noProof="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19</a:t>
            </a:fld>
            <a:endParaRPr lang="en-US"/>
          </a:p>
        </p:txBody>
      </p:sp>
    </p:spTree>
    <p:extLst>
      <p:ext uri="{BB962C8B-B14F-4D97-AF65-F5344CB8AC3E}">
        <p14:creationId xmlns:p14="http://schemas.microsoft.com/office/powerpoint/2010/main" val="1185818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Statista. (2018). Number of internet users worldwide from 2009 to 2017, by region (in millions). https://www.statista.com/statistics/265147/number-of-worldwide-internet-users-by-region/.</a:t>
            </a:r>
          </a:p>
          <a:p>
            <a:endParaRPr lang="en-US" sz="1400" dirty="0"/>
          </a:p>
          <a:p>
            <a:r>
              <a:rPr lang="en-US" sz="1400" dirty="0"/>
              <a:t>“Social networking is one of the most popular online activities and Facebook is the most popular online network based on active usage. As of the fourth quarter of 2016, there were a total of roughly 1.86 billion </a:t>
            </a:r>
            <a:r>
              <a:rPr lang="en-US" sz="1400" dirty="0">
                <a:hlinkClick r:id="rId3"/>
              </a:rPr>
              <a:t>monthly active Facebook users</a:t>
            </a:r>
            <a:r>
              <a:rPr lang="en-US" sz="1400" dirty="0"/>
              <a:t>, accounting for almost </a:t>
            </a:r>
            <a:r>
              <a:rPr lang="en-US" sz="1400" dirty="0">
                <a:hlinkClick r:id="rId4"/>
              </a:rPr>
              <a:t>half of internet users worldwide</a:t>
            </a:r>
            <a:r>
              <a:rPr lang="en-US" sz="1400" dirty="0"/>
              <a:t>. Connecting with family and friends, expressing opinions, entertainment and online shopping are amongst the most popular reasons for internet usage.”</a:t>
            </a:r>
          </a:p>
          <a:p>
            <a:endParaRPr lang="en-US" sz="1400" dirty="0"/>
          </a:p>
          <a:p>
            <a:r>
              <a:rPr lang="en-US" sz="1400" dirty="0"/>
              <a:t>Statista. (2018). Number of internet users worldwide from 2005 to 2017 (in millions). https://www.statista.com/statistics/273018/number-of-internet-users-worldwide/.</a:t>
            </a:r>
          </a:p>
        </p:txBody>
      </p:sp>
      <p:sp>
        <p:nvSpPr>
          <p:cNvPr id="4" name="Slide Number Placeholder 3"/>
          <p:cNvSpPr>
            <a:spLocks noGrp="1"/>
          </p:cNvSpPr>
          <p:nvPr>
            <p:ph type="sldNum" sz="quarter" idx="10"/>
          </p:nvPr>
        </p:nvSpPr>
        <p:spPr/>
        <p:txBody>
          <a:bodyPr/>
          <a:lstStyle/>
          <a:p>
            <a:fld id="{A2217BF3-519B-9145-8B18-C97CB0739154}" type="slidenum">
              <a:rPr lang="en-US" smtClean="0"/>
              <a:t>2</a:t>
            </a:fld>
            <a:endParaRPr lang="en-US"/>
          </a:p>
        </p:txBody>
      </p:sp>
    </p:spTree>
    <p:extLst>
      <p:ext uri="{BB962C8B-B14F-4D97-AF65-F5344CB8AC3E}">
        <p14:creationId xmlns:p14="http://schemas.microsoft.com/office/powerpoint/2010/main" val="2935483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2750"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r>
              <a:rPr lang="en-US" sz="1400" dirty="0">
                <a:latin typeface="Arial" pitchFamily="34" charset="0"/>
                <a:cs typeface="Arial" pitchFamily="34" charset="0"/>
              </a:rPr>
              <a:t>Image: https://www.flickr.com/photos/mrsdkrebs/11625280293 by Denise Krebs / CC BY 2.0 </a:t>
            </a:r>
          </a:p>
          <a:p>
            <a:endParaRPr lang="en-US" sz="1400" dirty="0">
              <a:latin typeface="Arial" pitchFamily="34" charset="0"/>
              <a:cs typeface="Arial" pitchFamily="34" charset="0"/>
            </a:endParaRPr>
          </a:p>
          <a:p>
            <a:r>
              <a:rPr lang="en-US" sz="1400" dirty="0">
                <a:latin typeface="Arial" pitchFamily="34" charset="0"/>
                <a:cs typeface="Arial" pitchFamily="34" charset="0"/>
              </a:rPr>
              <a:t>“I go to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scroll down to the bottom, and there’s like references that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used and I click on those references and like check those links. Cause I’m like ‘that’s the fastest way to find a good link.’ Cause like if I’m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search like, I don’t know heart attack cases or something. Like that’s </a:t>
            </a:r>
            <a:r>
              <a:rPr lang="en-US" sz="1400" dirty="0" err="1">
                <a:latin typeface="Arial" panose="020B0604020202020204" pitchFamily="34" charset="0"/>
                <a:cs typeface="Arial" panose="020B0604020202020204" pitchFamily="34" charset="0"/>
              </a:rPr>
              <a:t>gonna</a:t>
            </a:r>
            <a:r>
              <a:rPr lang="en-US" sz="1400" dirty="0">
                <a:latin typeface="Arial" panose="020B0604020202020204" pitchFamily="34" charset="0"/>
                <a:cs typeface="Arial" panose="020B0604020202020204" pitchFamily="34" charset="0"/>
              </a:rPr>
              <a:t> take me forever to find like, a good website, or book to talk about what I’m looking for when I can just type in </a:t>
            </a:r>
            <a:r>
              <a:rPr lang="en-US" sz="1400" i="1" dirty="0">
                <a:latin typeface="Arial" panose="020B0604020202020204" pitchFamily="34" charset="0"/>
                <a:cs typeface="Arial" panose="020B0604020202020204" pitchFamily="34" charset="0"/>
              </a:rPr>
              <a:t>Wikipedia</a:t>
            </a:r>
            <a:r>
              <a:rPr lang="en-US" sz="1400" dirty="0">
                <a:latin typeface="Arial" panose="020B0604020202020204" pitchFamily="34" charset="0"/>
                <a:cs typeface="Arial" panose="020B0604020202020204" pitchFamily="34" charset="0"/>
              </a:rPr>
              <a:t> like, heart attacks or something, scroll to the bottom, there’s already books and websites there for me.”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2USU1, Emerging, Male, Age 18, Engineering) </a:t>
            </a:r>
          </a:p>
        </p:txBody>
      </p:sp>
      <p:sp>
        <p:nvSpPr>
          <p:cNvPr id="4" name="Slide Number Placeholder 3"/>
          <p:cNvSpPr>
            <a:spLocks noGrp="1"/>
          </p:cNvSpPr>
          <p:nvPr>
            <p:ph type="sldNum" sz="quarter" idx="10"/>
          </p:nvPr>
        </p:nvSpPr>
        <p:spPr>
          <a:xfrm>
            <a:off x="6068486" y="8562481"/>
            <a:ext cx="583775" cy="411443"/>
          </a:xfrm>
          <a:prstGeom prst="rect">
            <a:avLst/>
          </a:prstGeom>
        </p:spPr>
        <p:txBody>
          <a:bodyPr/>
          <a:lstStyle/>
          <a:p>
            <a:fld id="{AE921901-2D7D-404F-83CF-0310337D82A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422018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2750"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000" dirty="0">
                <a:latin typeface="Arial" panose="020B0604020202020204" pitchFamily="34" charset="0"/>
                <a:cs typeface="Arial" panose="020B0604020202020204" pitchFamily="34" charset="0"/>
              </a:rPr>
              <a:t>Image: https://www.flickr.com/photos/mayopants/4021073588/ by </a:t>
            </a:r>
            <a:r>
              <a:rPr lang="en-US" sz="1000" dirty="0" err="1">
                <a:latin typeface="Arial" panose="020B0604020202020204" pitchFamily="34" charset="0"/>
                <a:cs typeface="Arial" panose="020B0604020202020204" pitchFamily="34" charset="0"/>
              </a:rPr>
              <a:t>stateofplace</a:t>
            </a:r>
            <a:r>
              <a:rPr lang="en-US" sz="1000" dirty="0">
                <a:latin typeface="Arial" panose="020B0604020202020204" pitchFamily="34" charset="0"/>
                <a:cs typeface="Arial" panose="020B0604020202020204" pitchFamily="34" charset="0"/>
              </a:rPr>
              <a:t> / CC BY-NC 2.0 </a:t>
            </a:r>
          </a:p>
          <a:p>
            <a:endParaRPr lang="en-US" sz="100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In relation to Wikipedia,</a:t>
            </a:r>
            <a:r>
              <a:rPr lang="en-US" sz="1000" i="0" baseline="0" dirty="0">
                <a:latin typeface="Arial" panose="020B0604020202020204" pitchFamily="34" charset="0"/>
                <a:cs typeface="Arial" panose="020B0604020202020204" pitchFamily="34" charset="0"/>
              </a:rPr>
              <a:t> we have to mention the research project leaded by </a:t>
            </a:r>
            <a:r>
              <a:rPr lang="en-US" sz="1000" i="0" baseline="0" dirty="0" err="1">
                <a:latin typeface="Arial" panose="020B0604020202020204" pitchFamily="34" charset="0"/>
                <a:cs typeface="Arial" panose="020B0604020202020204" pitchFamily="34" charset="0"/>
              </a:rPr>
              <a:t>Eudard</a:t>
            </a:r>
            <a:r>
              <a:rPr lang="en-US" sz="1000" i="0" baseline="0" dirty="0">
                <a:latin typeface="Arial" panose="020B0604020202020204" pitchFamily="34" charset="0"/>
                <a:cs typeface="Arial" panose="020B0604020202020204" pitchFamily="34" charset="0"/>
              </a:rPr>
              <a:t> </a:t>
            </a:r>
            <a:r>
              <a:rPr lang="en-US" sz="1000" i="0" baseline="0" dirty="0" err="1">
                <a:latin typeface="Arial" panose="020B0604020202020204" pitchFamily="34" charset="0"/>
                <a:cs typeface="Arial" panose="020B0604020202020204" pitchFamily="34" charset="0"/>
              </a:rPr>
              <a:t>Aibar</a:t>
            </a:r>
            <a:r>
              <a:rPr lang="en-US" sz="1000" i="0" baseline="0" dirty="0">
                <a:latin typeface="Arial" panose="020B0604020202020204" pitchFamily="34" charset="0"/>
                <a:cs typeface="Arial" panose="020B0604020202020204" pitchFamily="34" charset="0"/>
              </a:rPr>
              <a:t>, a UOC researcher. In that project ……..</a:t>
            </a:r>
          </a:p>
          <a:p>
            <a:pPr marL="0" indent="0">
              <a:buNone/>
            </a:pPr>
            <a:endParaRPr lang="en-US" sz="1000" i="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In</a:t>
            </a:r>
            <a:r>
              <a:rPr lang="en-US" sz="1000" i="0" baseline="0" dirty="0">
                <a:latin typeface="Arial" panose="020B0604020202020204" pitchFamily="34" charset="0"/>
                <a:cs typeface="Arial" panose="020B0604020202020204" pitchFamily="34" charset="0"/>
              </a:rPr>
              <a:t> our study we find that people consult Wikipedia when they need to be introduced to a new subject, or to find definitions or concrete concepts.</a:t>
            </a:r>
            <a:endParaRPr lang="en-US" sz="1000" i="0" dirty="0">
              <a:latin typeface="Arial" panose="020B0604020202020204" pitchFamily="34" charset="0"/>
              <a:cs typeface="Arial" panose="020B0604020202020204" pitchFamily="34" charset="0"/>
            </a:endParaRPr>
          </a:p>
          <a:p>
            <a:pPr marL="0" indent="0">
              <a:buNone/>
            </a:pPr>
            <a:endParaRPr lang="en-US" sz="1000" i="0" dirty="0">
              <a:latin typeface="Arial" panose="020B0604020202020204" pitchFamily="34" charset="0"/>
              <a:cs typeface="Arial" panose="020B0604020202020204" pitchFamily="34" charset="0"/>
            </a:endParaRPr>
          </a:p>
          <a:p>
            <a:pPr marL="0" indent="0">
              <a:buNone/>
            </a:pPr>
            <a:r>
              <a:rPr lang="en-US" sz="1000" i="0" dirty="0">
                <a:latin typeface="Arial" panose="020B0604020202020204" pitchFamily="34" charset="0"/>
                <a:cs typeface="Arial" panose="020B0604020202020204" pitchFamily="34" charset="0"/>
              </a:rPr>
              <a:t>“I always read everything I am looking for </a:t>
            </a:r>
            <a:r>
              <a:rPr lang="mr-IN" sz="1000" i="0" dirty="0">
                <a:latin typeface="Arial" panose="020B0604020202020204" pitchFamily="34" charset="0"/>
                <a:cs typeface="Arial" panose="020B0604020202020204" pitchFamily="34" charset="0"/>
              </a:rPr>
              <a:t>…</a:t>
            </a:r>
            <a:r>
              <a:rPr lang="en-US" sz="1000" i="0" dirty="0">
                <a:latin typeface="Arial" panose="020B0604020202020204" pitchFamily="34" charset="0"/>
                <a:cs typeface="Arial" panose="020B0604020202020204" pitchFamily="34" charset="0"/>
              </a:rPr>
              <a:t>the first thing that I learned during my degree, the first thing you have to look for always is a central or a first approach. Wikipedia it’s perfect, because it gives you the words, the things the technical words that have to look, keywords, so Wikipedia is always, always the first step.” UOC Barcelona (</a:t>
            </a:r>
            <a:r>
              <a:rPr lang="en-US" sz="1000" i="0" dirty="0" err="1">
                <a:latin typeface="Arial" panose="020B0604020202020204" pitchFamily="34" charset="0"/>
                <a:cs typeface="Arial" panose="020B0604020202020204" pitchFamily="34" charset="0"/>
              </a:rPr>
              <a:t>Universitat</a:t>
            </a:r>
            <a:r>
              <a:rPr lang="en-US" sz="1000" i="0" dirty="0">
                <a:latin typeface="Arial" panose="020B0604020202020204" pitchFamily="34" charset="0"/>
                <a:cs typeface="Arial" panose="020B0604020202020204" pitchFamily="34" charset="0"/>
              </a:rPr>
              <a:t> </a:t>
            </a:r>
            <a:r>
              <a:rPr lang="en-US" sz="1000" i="0" dirty="0" err="1">
                <a:latin typeface="Arial" panose="020B0604020202020204" pitchFamily="34" charset="0"/>
                <a:cs typeface="Arial" panose="020B0604020202020204" pitchFamily="34" charset="0"/>
              </a:rPr>
              <a:t>Oberta</a:t>
            </a:r>
            <a:r>
              <a:rPr lang="en-US" sz="1000" i="0" dirty="0">
                <a:latin typeface="Arial" panose="020B0604020202020204" pitchFamily="34" charset="0"/>
                <a:cs typeface="Arial" panose="020B0604020202020204" pitchFamily="34" charset="0"/>
              </a:rPr>
              <a:t> de </a:t>
            </a:r>
            <a:r>
              <a:rPr lang="en-US" sz="1000" i="0" dirty="0" err="1">
                <a:latin typeface="Arial" panose="020B0604020202020204" pitchFamily="34" charset="0"/>
                <a:cs typeface="Arial" panose="020B0604020202020204" pitchFamily="34" charset="0"/>
              </a:rPr>
              <a:t>Catalunya</a:t>
            </a:r>
            <a:r>
              <a:rPr lang="en-US" sz="1000" i="0" dirty="0">
                <a:latin typeface="Arial" panose="020B0604020202020204" pitchFamily="34" charset="0"/>
                <a:cs typeface="Arial" panose="020B0604020202020204" pitchFamily="34" charset="0"/>
              </a:rPr>
              <a:t>) (UOCG1, Embedding, Male, Age 35-44, Professions</a:t>
            </a:r>
            <a:r>
              <a:rPr lang="en-US" sz="1000" i="0" baseline="0" dirty="0">
                <a:latin typeface="Arial" panose="020B0604020202020204" pitchFamily="34" charset="0"/>
                <a:cs typeface="Arial" panose="020B0604020202020204" pitchFamily="34" charset="0"/>
              </a:rPr>
              <a:t> and Applied Sciences)</a:t>
            </a:r>
            <a:endParaRPr lang="en-US" sz="10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latin typeface="Arial" panose="020B0604020202020204" pitchFamily="34" charset="0"/>
                <a:cs typeface="Arial" panose="020B0604020202020204" pitchFamily="34" charset="0"/>
              </a:rPr>
              <a:t>“I used to seek information in Wikipedia, even my colleagues said that there are wrong things on it…but I said </a:t>
            </a:r>
            <a:r>
              <a:rPr lang="en-US" sz="1000" b="0" dirty="0" err="1">
                <a:latin typeface="Arial" panose="020B0604020202020204" pitchFamily="34" charset="0"/>
                <a:cs typeface="Arial" panose="020B0604020202020204" pitchFamily="34" charset="0"/>
              </a:rPr>
              <a:t>Enciclopedia</a:t>
            </a:r>
            <a:r>
              <a:rPr lang="en-US" sz="1000" b="0" dirty="0">
                <a:latin typeface="Arial" panose="020B0604020202020204" pitchFamily="34" charset="0"/>
                <a:cs typeface="Arial" panose="020B0604020202020204" pitchFamily="34" charset="0"/>
              </a:rPr>
              <a:t> Larousse [Traditional encyclopedias] also have mistakes…the only difference is that it is printed and is impossible to correct the mistakes once you have the printed version…Mistakes are not about technology, they are about people.”</a:t>
            </a:r>
            <a:endParaRPr lang="en-US" sz="1000" b="1" dirty="0">
              <a:solidFill>
                <a:srgbClr val="FFFF00"/>
              </a:solidFill>
              <a:latin typeface="Arial" panose="020B0604020202020204" pitchFamily="34" charset="0"/>
              <a:cs typeface="Arial" panose="020B0604020202020204" pitchFamily="34" charset="0"/>
            </a:endParaRPr>
          </a:p>
          <a:p>
            <a:endParaRPr lang="en-US" sz="1000" i="0" kern="1200" dirty="0">
              <a:solidFill>
                <a:srgbClr val="FF0000"/>
              </a:solidFill>
              <a:effectLst/>
              <a:latin typeface="Arial" panose="020B0604020202020204" pitchFamily="34" charset="0"/>
              <a:cs typeface="Arial" panose="020B0604020202020204" pitchFamily="34" charset="0"/>
            </a:endParaRPr>
          </a:p>
          <a:p>
            <a:r>
              <a:rPr lang="en-US" sz="1000" i="0" kern="1200" dirty="0">
                <a:solidFill>
                  <a:srgbClr val="FF0000"/>
                </a:solidFill>
                <a:effectLst/>
                <a:latin typeface="Arial" panose="020B0604020202020204" pitchFamily="34" charset="0"/>
                <a:cs typeface="Arial" panose="020B0604020202020204" pitchFamily="34" charset="0"/>
              </a:rPr>
              <a:t>“I use Wikipedia as a guide, to introduce myself to a topic…but then I browse the references…or I go to Google to make a more concrete search.”  (UOCU5, Female, First semester Student, 30, Education)</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Wikipedia</a:t>
            </a:r>
          </a:p>
          <a:p>
            <a:r>
              <a:rPr lang="en-US" sz="1000" dirty="0">
                <a:latin typeface="Arial" panose="020B0604020202020204" pitchFamily="34" charset="0"/>
                <a:cs typeface="Arial" panose="020B0604020202020204" pitchFamily="34" charset="0"/>
              </a:rPr>
              <a:t>Sources AND Educational Stage By Sources Non-Aggregated</a:t>
            </a:r>
          </a:p>
          <a:p>
            <a:r>
              <a:rPr lang="en-US" sz="1000" dirty="0">
                <a:latin typeface="Arial" panose="020B0604020202020204" pitchFamily="34" charset="0"/>
                <a:cs typeface="Arial" panose="020B0604020202020204" pitchFamily="34" charset="0"/>
              </a:rPr>
              <a:t>Experiencing Interviews</a:t>
            </a:r>
          </a:p>
          <a:p>
            <a:r>
              <a:rPr lang="en-US" sz="1000" dirty="0">
                <a:latin typeface="Arial" panose="020B0604020202020204" pitchFamily="34" charset="0"/>
                <a:cs typeface="Arial" panose="020B0604020202020204" pitchFamily="34" charset="0"/>
              </a:rPr>
              <a:t>Sources: Wikipedia</a:t>
            </a:r>
          </a:p>
          <a:p>
            <a:r>
              <a:rPr lang="en-US" sz="1000" dirty="0">
                <a:latin typeface="Arial" panose="020B0604020202020204" pitchFamily="34" charset="0"/>
                <a:cs typeface="Arial" panose="020B0604020202020204" pitchFamily="34" charset="0"/>
              </a:rPr>
              <a:t>UC3M Madrid: 9, 90%</a:t>
            </a:r>
          </a:p>
          <a:p>
            <a:r>
              <a:rPr lang="en-US" sz="1000" dirty="0">
                <a:latin typeface="Arial" panose="020B0604020202020204" pitchFamily="34" charset="0"/>
                <a:cs typeface="Arial" panose="020B0604020202020204" pitchFamily="34" charset="0"/>
              </a:rPr>
              <a:t>US: 1, 20%</a:t>
            </a:r>
          </a:p>
          <a:p>
            <a:r>
              <a:rPr lang="en-US" sz="1000" dirty="0">
                <a:latin typeface="Arial" panose="020B0604020202020204" pitchFamily="34" charset="0"/>
                <a:cs typeface="Arial" panose="020B0604020202020204" pitchFamily="34" charset="0"/>
              </a:rPr>
              <a:t>UK: 4, 80%</a:t>
            </a:r>
          </a:p>
          <a:p>
            <a:r>
              <a:rPr lang="en-US" sz="1000" dirty="0">
                <a:latin typeface="Arial" panose="020B0604020202020204" pitchFamily="34" charset="0"/>
                <a:cs typeface="Arial" panose="020B0604020202020204" pitchFamily="34" charset="0"/>
              </a:rPr>
              <a:t>UOC Barcelona: 6, 67%</a:t>
            </a:r>
          </a:p>
          <a:p>
            <a:endParaRPr lang="en-US" sz="1000" i="0" dirty="0">
              <a:latin typeface="Arial" panose="020B0604020202020204" pitchFamily="34" charset="0"/>
              <a:cs typeface="Arial" panose="020B0604020202020204" pitchFamily="34" charset="0"/>
            </a:endParaRPr>
          </a:p>
          <a:p>
            <a:endParaRPr lang="en-US" sz="1000" i="0" dirty="0">
              <a:latin typeface="Arial" panose="020B0604020202020204" pitchFamily="34" charset="0"/>
              <a:cs typeface="Arial" panose="020B0604020202020204" pitchFamily="34" charset="0"/>
            </a:endParaRPr>
          </a:p>
          <a:p>
            <a:endParaRPr lang="en-US" sz="10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21</a:t>
            </a:fld>
            <a:endParaRPr lang="en-US"/>
          </a:p>
        </p:txBody>
      </p:sp>
    </p:spTree>
    <p:extLst>
      <p:ext uri="{BB962C8B-B14F-4D97-AF65-F5344CB8AC3E}">
        <p14:creationId xmlns:p14="http://schemas.microsoft.com/office/powerpoint/2010/main" val="684105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7000"/>
            <a:ext cx="5486400" cy="3086100"/>
          </a:xfrm>
        </p:spPr>
      </p:sp>
      <p:sp>
        <p:nvSpPr>
          <p:cNvPr id="3" name="Notes Placeholder 2"/>
          <p:cNvSpPr>
            <a:spLocks noGrp="1"/>
          </p:cNvSpPr>
          <p:nvPr>
            <p:ph type="body" idx="1"/>
          </p:nvPr>
        </p:nvSpPr>
        <p:spPr>
          <a:xfrm>
            <a:off x="152400" y="3274060"/>
            <a:ext cx="6553200" cy="5540756"/>
          </a:xfrm>
        </p:spPr>
        <p:txBody>
          <a:bodyPr/>
          <a:lstStyle/>
          <a:p>
            <a:pPr marL="0" indent="0">
              <a:buNone/>
            </a:pPr>
            <a:r>
              <a:rPr lang="en-US" sz="1200" i="0" dirty="0">
                <a:latin typeface="Arial" panose="020B0604020202020204" pitchFamily="34" charset="0"/>
                <a:cs typeface="Arial" panose="020B0604020202020204" pitchFamily="34" charset="0"/>
              </a:rPr>
              <a:t>Image: http://www.flickr.com/photos/20452143@N08/3841271286 by Adam </a:t>
            </a:r>
            <a:r>
              <a:rPr lang="en-US" sz="1200" i="0" dirty="0" err="1">
                <a:latin typeface="Arial" panose="020B0604020202020204" pitchFamily="34" charset="0"/>
                <a:cs typeface="Arial" panose="020B0604020202020204" pitchFamily="34" charset="0"/>
              </a:rPr>
              <a:t>DeClercq</a:t>
            </a:r>
            <a:r>
              <a:rPr lang="en-US" sz="1200" i="0" dirty="0">
                <a:latin typeface="Arial" panose="020B0604020202020204" pitchFamily="34" charset="0"/>
                <a:cs typeface="Arial" panose="020B0604020202020204" pitchFamily="34" charset="0"/>
              </a:rPr>
              <a:t> / CC BY-NC-SA 2.0</a:t>
            </a:r>
          </a:p>
          <a:p>
            <a:pPr marL="0" indent="0">
              <a:buNone/>
            </a:pPr>
            <a:endParaRPr lang="en-US" sz="1200" i="0" dirty="0">
              <a:latin typeface="Arial" panose="020B0604020202020204" pitchFamily="34" charset="0"/>
              <a:cs typeface="Arial" panose="020B0604020202020204" pitchFamily="34" charset="0"/>
            </a:endParaRPr>
          </a:p>
          <a:p>
            <a:pPr marL="0" indent="0">
              <a:buNone/>
            </a:pPr>
            <a:r>
              <a:rPr lang="en-US" sz="1200" b="1" i="0" dirty="0">
                <a:latin typeface="Arial" panose="020B0604020202020204" pitchFamily="34" charset="0"/>
                <a:cs typeface="Arial" panose="020B0604020202020204" pitchFamily="34" charset="0"/>
              </a:rPr>
              <a:t>Sources</a:t>
            </a:r>
          </a:p>
          <a:p>
            <a:r>
              <a:rPr lang="en-US" sz="1200" dirty="0">
                <a:latin typeface="Arial" panose="020B0604020202020204" pitchFamily="34" charset="0"/>
                <a:cs typeface="Arial" panose="020B0604020202020204" pitchFamily="34" charset="0"/>
              </a:rPr>
              <a:t>Librarians, faculty, and graduate students mention using Wikipedia. When undergraduate students mention using Wikipedia, they say that faculty don’t allow them to use it because anyone can edit it.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Almost all interviewees say they use Wikipedia to familiarize themselves with a topic.</a:t>
            </a:r>
          </a:p>
          <a:p>
            <a:endParaRPr lang="en-US" sz="1200" b="1"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Wikipedia</a:t>
            </a:r>
          </a:p>
          <a:p>
            <a:r>
              <a:rPr lang="en-US" sz="1200" dirty="0">
                <a:latin typeface="Arial" panose="020B0604020202020204" pitchFamily="34" charset="0"/>
                <a:cs typeface="Arial" panose="020B0604020202020204" pitchFamily="34" charset="0"/>
              </a:rPr>
              <a:t>Sources AND Educational Stage By Sources Non-Aggregated</a:t>
            </a:r>
          </a:p>
          <a:p>
            <a:r>
              <a:rPr lang="en-US" sz="1200" dirty="0">
                <a:latin typeface="Arial" panose="020B0604020202020204" pitchFamily="34" charset="0"/>
                <a:cs typeface="Arial" panose="020B0604020202020204" pitchFamily="34" charset="0"/>
              </a:rPr>
              <a:t>Experiencing Interviews</a:t>
            </a:r>
          </a:p>
          <a:p>
            <a:r>
              <a:rPr lang="en-US" sz="1200" dirty="0">
                <a:latin typeface="Arial" panose="020B0604020202020204" pitchFamily="34" charset="0"/>
                <a:cs typeface="Arial" panose="020B0604020202020204" pitchFamily="34" charset="0"/>
              </a:rPr>
              <a:t>Sources: Wikipedia</a:t>
            </a:r>
          </a:p>
          <a:p>
            <a:r>
              <a:rPr lang="en-US" sz="1200" dirty="0">
                <a:latin typeface="Arial" panose="020B0604020202020204" pitchFamily="34" charset="0"/>
                <a:cs typeface="Arial" panose="020B0604020202020204" pitchFamily="34" charset="0"/>
              </a:rPr>
              <a:t>UC3M Madrid: 9, 90%</a:t>
            </a:r>
          </a:p>
          <a:p>
            <a:r>
              <a:rPr lang="en-US" sz="1200" dirty="0">
                <a:latin typeface="Arial" panose="020B0604020202020204" pitchFamily="34" charset="0"/>
                <a:cs typeface="Arial" panose="020B0604020202020204" pitchFamily="34" charset="0"/>
              </a:rPr>
              <a:t>US: 1, 20%</a:t>
            </a:r>
          </a:p>
          <a:p>
            <a:r>
              <a:rPr lang="en-US" sz="1200" dirty="0">
                <a:latin typeface="Arial" panose="020B0604020202020204" pitchFamily="34" charset="0"/>
                <a:cs typeface="Arial" panose="020B0604020202020204" pitchFamily="34" charset="0"/>
              </a:rPr>
              <a:t>UK: 4, 80%</a:t>
            </a:r>
          </a:p>
          <a:p>
            <a:r>
              <a:rPr lang="en-US" sz="1200" dirty="0">
                <a:latin typeface="Arial" panose="020B0604020202020204" pitchFamily="34" charset="0"/>
                <a:cs typeface="Arial" panose="020B0604020202020204" pitchFamily="34" charset="0"/>
              </a:rPr>
              <a:t>UOC Barcelona: 6, 67%</a:t>
            </a:r>
          </a:p>
          <a:p>
            <a:endParaRPr lang="en-US" sz="1200" i="0" dirty="0">
              <a:latin typeface="Arial" panose="020B0604020202020204" pitchFamily="34" charset="0"/>
              <a:cs typeface="Arial" panose="020B0604020202020204" pitchFamily="34" charset="0"/>
            </a:endParaRPr>
          </a:p>
          <a:p>
            <a:r>
              <a:rPr lang="en-US" sz="1200" i="0" kern="1200" dirty="0">
                <a:solidFill>
                  <a:schemeClr val="tx1"/>
                </a:solidFill>
                <a:effectLst/>
                <a:latin typeface="Arial" panose="020B0604020202020204" pitchFamily="34" charset="0"/>
                <a:cs typeface="Arial" panose="020B0604020202020204" pitchFamily="34" charset="0"/>
              </a:rPr>
              <a:t>“I use Wikipedia as a guide, to introduce myself in a topic…but then I browse the references…or I go to Google to make a more concrete search”.</a:t>
            </a:r>
          </a:p>
          <a:p>
            <a:r>
              <a:rPr lang="en-US" sz="1200" i="0" kern="1200" dirty="0">
                <a:solidFill>
                  <a:schemeClr val="tx1"/>
                </a:solidFill>
                <a:effectLst/>
                <a:latin typeface="Arial" panose="020B0604020202020204" pitchFamily="34" charset="0"/>
                <a:cs typeface="Arial" panose="020B0604020202020204" pitchFamily="34" charset="0"/>
              </a:rPr>
              <a:t>(UOCU5, Female, First semester Student, 30, Education)</a:t>
            </a:r>
          </a:p>
          <a:p>
            <a:endParaRPr lang="en-US" sz="1200" i="0" dirty="0">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itchFamily="34" charset="0"/>
                <a:cs typeface="Arial" pitchFamily="34" charset="0"/>
              </a:rPr>
              <a:t>Visitors &amp;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itchFamily="34" charset="0"/>
                <a:cs typeface="Arial" pitchFamily="34" charset="0"/>
                <a:hlinkClick r:id="rId3"/>
              </a:rPr>
              <a:t>http://www.oclc.org/research/activities/vandr/</a:t>
            </a:r>
            <a:r>
              <a:rPr lang="en-US" sz="1200" dirty="0">
                <a:latin typeface="Arial" panose="020B0604020202020204" pitchFamily="34" charset="0"/>
                <a:cs typeface="Arial" panose="020B0604020202020204" pitchFamily="34" charset="0"/>
              </a:rPr>
              <a:t>.</a:t>
            </a:r>
          </a:p>
          <a:p>
            <a:endParaRPr lang="en-US" sz="12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t>22</a:t>
            </a:fld>
            <a:endParaRPr lang="en-US" dirty="0"/>
          </a:p>
        </p:txBody>
      </p:sp>
    </p:spTree>
    <p:extLst>
      <p:ext uri="{BB962C8B-B14F-4D97-AF65-F5344CB8AC3E}">
        <p14:creationId xmlns:p14="http://schemas.microsoft.com/office/powerpoint/2010/main" val="119820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372533" y="3840480"/>
            <a:ext cx="6321778" cy="5029200"/>
          </a:xfrm>
          <a:prstGeom prst="rect">
            <a:avLst/>
          </a:prstGeom>
        </p:spPr>
        <p:txBody>
          <a:bodyPr/>
          <a:lstStyle/>
          <a:p>
            <a:pPr defTabSz="932871">
              <a:defRPr/>
            </a:pPr>
            <a:r>
              <a:rPr lang="en-US" sz="1400" dirty="0"/>
              <a:t>Image: http://www.flickr.com/photos/95792332@N00/3226023555 by Jacob Davies / CC BY-SA 2.0 </a:t>
            </a:r>
            <a:endParaRPr lang="en-US" sz="1400" dirty="0">
              <a:latin typeface="Arial" panose="020B0604020202020204" pitchFamily="34" charset="0"/>
              <a:cs typeface="Arial" pitchFamily="34" charset="0"/>
            </a:endParaRPr>
          </a:p>
          <a:p>
            <a:pPr defTabSz="932871">
              <a:defRPr/>
            </a:pPr>
            <a:endParaRPr lang="en-US" sz="1400" dirty="0">
              <a:latin typeface="Arial" panose="020B0604020202020204" pitchFamily="34" charset="0"/>
              <a:cs typeface="Arial" pitchFamily="34" charset="0"/>
            </a:endParaRPr>
          </a:p>
          <a:p>
            <a:pPr defTabSz="932871">
              <a:defRPr/>
            </a:pPr>
            <a:r>
              <a:rPr lang="en-US" sz="1400" dirty="0">
                <a:latin typeface="Arial" panose="020B0604020202020204" pitchFamily="34" charset="0"/>
                <a:cs typeface="Arial" pitchFamily="34" charset="0"/>
              </a:rPr>
              <a:t>“This morning I was looking for a homemade bread recipe that I could use to bake and then blog about.  (I just started my own food blog: gritsgonegreen.wordpress.com).   At first I started looking online, and it was a little bit overwhelming.  There were so many different recipes with different flavors and crazy combinations.  The one thing that was good about looking at the online recipes was viewing the user comments and seeing how people liked or disliked each recipe.  I ended up reaching into my mom’s cupboard and using a recipe that I found in one of her old cookbooks.  The recipe was just what I was looking for: it was a simple homemade white bread.  I was about to search on the internet how to knead and punch bread, but I flipped the page, and there was a whole glossary of bread making terms.  I must admit, I was a little bit surprised by the amount of information and instruction found in the cookbook.  I thought I was going to have to look up an instructional video online.” (</a:t>
            </a:r>
            <a:r>
              <a:rPr lang="en-US" sz="1400" i="1" dirty="0">
                <a:latin typeface="Arial" panose="020B0604020202020204" pitchFamily="34" charset="0"/>
                <a:cs typeface="Arial" panose="020B0604020202020204" pitchFamily="34" charset="0"/>
              </a:rPr>
              <a:t>Digital Visitors and Residents</a:t>
            </a:r>
            <a:r>
              <a:rPr lang="en-US" sz="1400" dirty="0">
                <a:latin typeface="Arial" panose="020B0604020202020204" pitchFamily="34" charset="0"/>
                <a:cs typeface="Arial" panose="020B0604020202020204" pitchFamily="34" charset="0"/>
              </a:rPr>
              <a:t>, USS3, Emerging, Female, Age 17, High School Student) </a:t>
            </a:r>
          </a:p>
          <a:p>
            <a:pPr defTabSz="932871">
              <a:defRPr/>
            </a:pPr>
            <a:endParaRPr lang="en-US" sz="140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a:p>
            <a:endParaRPr lang="en-US" sz="14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5960A371-2387-439E-A375-0510582CF7CE}" type="slidenum">
              <a:rPr lang="en-US" smtClean="0"/>
              <a:t>23</a:t>
            </a:fld>
            <a:endParaRPr lang="en-US"/>
          </a:p>
        </p:txBody>
      </p:sp>
    </p:spTree>
    <p:extLst>
      <p:ext uri="{BB962C8B-B14F-4D97-AF65-F5344CB8AC3E}">
        <p14:creationId xmlns:p14="http://schemas.microsoft.com/office/powerpoint/2010/main" val="1523784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2750"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t>Image: https://www.flickr.com/photos/124705972@N06/14597368868/ by Steve Larkin / CC BY-NC 2.0 </a:t>
            </a:r>
          </a:p>
          <a:p>
            <a:endParaRPr lang="en-US" sz="1400" i="0" dirty="0">
              <a:latin typeface="Arial" panose="020B0604020202020204" pitchFamily="34" charset="0"/>
              <a:cs typeface="Arial" panose="020B0604020202020204" pitchFamily="34" charset="0"/>
            </a:endParaRPr>
          </a:p>
          <a:p>
            <a:pPr marL="0" indent="0">
              <a:buFont typeface="Arial"/>
              <a:buNone/>
            </a:pPr>
            <a:r>
              <a:rPr lang="en-US" sz="1400" i="0" dirty="0">
                <a:latin typeface="Arial" panose="020B0604020202020204" pitchFamily="34" charset="0"/>
                <a:cs typeface="Arial" panose="020B0604020202020204" pitchFamily="34" charset="0"/>
              </a:rPr>
              <a:t>Is interesting</a:t>
            </a:r>
            <a:r>
              <a:rPr lang="en-US" sz="1400" i="0" baseline="0" dirty="0">
                <a:latin typeface="Arial" panose="020B0604020202020204" pitchFamily="34" charset="0"/>
                <a:cs typeface="Arial" panose="020B0604020202020204" pitchFamily="34" charset="0"/>
              </a:rPr>
              <a:t> to note that most people interviewed consider the use of human sources as the best way to access to information. Since this is not always possible, people consult digital information including video, images and interactive capabilities.</a:t>
            </a:r>
          </a:p>
          <a:p>
            <a:pPr marL="0" indent="0">
              <a:buFont typeface="Arial"/>
              <a:buNone/>
            </a:pPr>
            <a:endParaRPr lang="en-US" sz="1400" i="0" baseline="0" dirty="0">
              <a:latin typeface="Arial" panose="020B0604020202020204" pitchFamily="34" charset="0"/>
              <a:cs typeface="Arial" panose="020B0604020202020204" pitchFamily="34" charset="0"/>
            </a:endParaRPr>
          </a:p>
          <a:p>
            <a:pPr marL="0" indent="0">
              <a:buFont typeface="Arial"/>
              <a:buNone/>
            </a:pPr>
            <a:endParaRPr lang="en-US" sz="1400" i="0" dirty="0">
              <a:latin typeface="Arial" panose="020B0604020202020204" pitchFamily="34" charset="0"/>
              <a:cs typeface="Arial" panose="020B0604020202020204" pitchFamily="34" charset="0"/>
            </a:endParaRPr>
          </a:p>
          <a:p>
            <a:pPr marL="0" indent="0">
              <a:buFont typeface="Arial"/>
              <a:buNone/>
            </a:pPr>
            <a:endParaRPr lang="en-US" sz="1400" i="0" dirty="0">
              <a:latin typeface="Arial" panose="020B0604020202020204" pitchFamily="34" charset="0"/>
              <a:cs typeface="Arial" panose="020B0604020202020204" pitchFamily="34" charset="0"/>
            </a:endParaRPr>
          </a:p>
          <a:p>
            <a:pPr marL="0" indent="0">
              <a:buFont typeface="Arial"/>
              <a:buNone/>
            </a:pPr>
            <a:endParaRPr lang="en-US" sz="1400" b="1" i="0" dirty="0">
              <a:latin typeface="Arial" panose="020B0604020202020204" pitchFamily="34" charset="0"/>
              <a:cs typeface="Arial" panose="020B0604020202020204" pitchFamily="34" charset="0"/>
            </a:endParaRPr>
          </a:p>
          <a:p>
            <a:pPr marL="0" indent="0" algn="l">
              <a:buFont typeface="Arial"/>
              <a:buNone/>
            </a:pPr>
            <a:endParaRPr lang="en-US" sz="140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24</a:t>
            </a:fld>
            <a:endParaRPr lang="en-US"/>
          </a:p>
        </p:txBody>
      </p:sp>
    </p:spTree>
    <p:extLst>
      <p:ext uri="{BB962C8B-B14F-4D97-AF65-F5344CB8AC3E}">
        <p14:creationId xmlns:p14="http://schemas.microsoft.com/office/powerpoint/2010/main" val="991882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t>Image: https://www.flickr.com/photos/caseyann/1250856017/ by Casey Smith / CC BY-NC-ND 2.0 </a:t>
            </a:r>
          </a:p>
          <a:p>
            <a:pPr>
              <a:defRPr/>
            </a:pPr>
            <a:endParaRPr lang="en-US" sz="1400" i="0" dirty="0">
              <a:latin typeface="Arial" panose="020B0604020202020204" pitchFamily="34" charset="0"/>
              <a:cs typeface="Arial" panose="020B0604020202020204" pitchFamily="34" charset="0"/>
            </a:endParaRPr>
          </a:p>
          <a:p>
            <a:pPr marL="0" indent="0">
              <a:buNone/>
            </a:pPr>
            <a:r>
              <a:rPr lang="en-US" sz="1400" i="0" dirty="0">
                <a:latin typeface="Arial" panose="020B0604020202020204" pitchFamily="34" charset="0"/>
                <a:cs typeface="Arial" panose="020B0604020202020204" pitchFamily="34" charset="0"/>
              </a:rPr>
              <a:t>Personal contacts are </a:t>
            </a:r>
            <a:r>
              <a:rPr lang="en-US" sz="1400" i="0" baseline="0" dirty="0">
                <a:latin typeface="Arial" panose="020B0604020202020204" pitchFamily="34" charset="0"/>
                <a:cs typeface="Arial" panose="020B0604020202020204" pitchFamily="34" charset="0"/>
              </a:rPr>
              <a:t>used for important matters, such as health questions, because people feels that expert advice is the best way to access the correct and contextualized information fulfill their needs. </a:t>
            </a:r>
          </a:p>
          <a:p>
            <a:pPr marL="0" indent="0">
              <a:buNone/>
            </a:pPr>
            <a:endParaRPr lang="en-US" sz="1400" i="0" baseline="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endParaRPr lang="en-US" sz="1400" b="1" i="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25</a:t>
            </a:fld>
            <a:endParaRPr lang="en-US"/>
          </a:p>
        </p:txBody>
      </p:sp>
    </p:spTree>
    <p:extLst>
      <p:ext uri="{BB962C8B-B14F-4D97-AF65-F5344CB8AC3E}">
        <p14:creationId xmlns:p14="http://schemas.microsoft.com/office/powerpoint/2010/main" val="501235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t>Image: https://www.flickr.com/photos/tormentmoon/285212694 by Jinny / CC BY-NC-ND 2.0 </a:t>
            </a: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….In this sense, people</a:t>
            </a:r>
            <a:r>
              <a:rPr lang="en-US" sz="1400" b="0" baseline="0" dirty="0">
                <a:latin typeface="Arial" panose="020B0604020202020204" pitchFamily="34" charset="0"/>
                <a:cs typeface="Arial" panose="020B0604020202020204" pitchFamily="34" charset="0"/>
              </a:rPr>
              <a:t> recognize the importance of having some kind of context in relation to digital information landscape, so as to enrich the meaning of this information.</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Place AND Educational Stage By Sources Non-Aggregated</a:t>
            </a:r>
          </a:p>
          <a:p>
            <a:r>
              <a:rPr lang="en-US" sz="1400" b="1" dirty="0">
                <a:latin typeface="Arial" panose="020B0604020202020204" pitchFamily="34" charset="0"/>
                <a:cs typeface="Arial" panose="020B0604020202020204" pitchFamily="34" charset="0"/>
              </a:rPr>
              <a:t>Place: Home    </a:t>
            </a:r>
            <a:r>
              <a:rPr lang="en-US" sz="1400" dirty="0">
                <a:latin typeface="Arial" panose="020B0604020202020204" pitchFamily="34" charset="0"/>
                <a:cs typeface="Arial" panose="020B0604020202020204" pitchFamily="34" charset="0"/>
              </a:rPr>
              <a:t>All Interviews/All Levels</a:t>
            </a:r>
          </a:p>
          <a:p>
            <a:r>
              <a:rPr lang="en-US" sz="1400" dirty="0">
                <a:latin typeface="Arial" panose="020B0604020202020204" pitchFamily="34" charset="0"/>
                <a:cs typeface="Arial" panose="020B0604020202020204" pitchFamily="34" charset="0"/>
              </a:rPr>
              <a:t>US N=37:</a:t>
            </a:r>
            <a:r>
              <a:rPr lang="en-US" sz="1400" baseline="0" dirty="0">
                <a:latin typeface="Arial" panose="020B0604020202020204" pitchFamily="34" charset="0"/>
                <a:cs typeface="Arial" panose="020B0604020202020204" pitchFamily="34" charset="0"/>
              </a:rPr>
              <a:t> 7, 19%</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UK N=36: 23, 64%</a:t>
            </a:r>
          </a:p>
          <a:p>
            <a:r>
              <a:rPr lang="en-US" sz="1400" dirty="0">
                <a:latin typeface="Arial" panose="020B0604020202020204" pitchFamily="34" charset="0"/>
                <a:cs typeface="Arial" panose="020B0604020202020204" pitchFamily="34" charset="0"/>
              </a:rPr>
              <a:t>UOC Barcelona N=33: 15, 45%</a:t>
            </a:r>
          </a:p>
          <a:p>
            <a:r>
              <a:rPr lang="en-US" sz="1400" dirty="0" err="1">
                <a:latin typeface="Arial" panose="020B0604020202020204" pitchFamily="34" charset="0"/>
                <a:cs typeface="Arial" panose="020B0604020202020204" pitchFamily="34" charset="0"/>
              </a:rPr>
              <a:t>Unicatt</a:t>
            </a:r>
            <a:r>
              <a:rPr lang="en-US" sz="1400" dirty="0">
                <a:latin typeface="Arial" panose="020B0604020202020204" pitchFamily="34" charset="0"/>
                <a:cs typeface="Arial" panose="020B0604020202020204" pitchFamily="34" charset="0"/>
              </a:rPr>
              <a:t> Milan N=20: 8, 40%</a:t>
            </a:r>
          </a:p>
          <a:p>
            <a:r>
              <a:rPr lang="en-US" sz="1400" dirty="0">
                <a:latin typeface="Arial" panose="020B0604020202020204" pitchFamily="34" charset="0"/>
                <a:cs typeface="Arial" panose="020B0604020202020204" pitchFamily="34" charset="0"/>
              </a:rPr>
              <a:t>UC3M Madrid N=38: 9, 24%</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26</a:t>
            </a:fld>
            <a:endParaRPr lang="en-US"/>
          </a:p>
        </p:txBody>
      </p:sp>
    </p:spTree>
    <p:extLst>
      <p:ext uri="{BB962C8B-B14F-4D97-AF65-F5344CB8AC3E}">
        <p14:creationId xmlns:p14="http://schemas.microsoft.com/office/powerpoint/2010/main" val="1990391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361245" y="3840480"/>
            <a:ext cx="6175022" cy="5029200"/>
          </a:xfrm>
          <a:prstGeom prst="rect">
            <a:avLst/>
          </a:prstGeom>
        </p:spPr>
        <p:txBody>
          <a:bodyPr/>
          <a:lstStyle/>
          <a:p>
            <a:pPr>
              <a:defRPr/>
            </a:pPr>
            <a:r>
              <a:rPr lang="en-US" sz="1400" dirty="0"/>
              <a:t>Image: https://www.flickr.com/photos/kgregory/4675828550/ by Katie </a:t>
            </a:r>
            <a:r>
              <a:rPr lang="en-US" sz="1400" dirty="0" err="1"/>
              <a:t>Mollon</a:t>
            </a:r>
            <a:r>
              <a:rPr lang="en-US" sz="1400" dirty="0"/>
              <a:t> / CC BY-NC-ND 2.0 </a:t>
            </a:r>
            <a:endParaRPr lang="en-US" sz="14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t>...again, the </a:t>
            </a:r>
            <a:r>
              <a:rPr lang="en-US" sz="1400" baseline="0" noProof="0" dirty="0" err="1"/>
              <a:t>deside</a:t>
            </a:r>
            <a:r>
              <a:rPr lang="en-US" sz="1400" baseline="0" noProof="0" dirty="0"/>
              <a:t> of our interview participants are related to the importance of the human side of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t>“</a:t>
            </a:r>
            <a:r>
              <a:rPr lang="en-US" sz="1400" baseline="0" noProof="0" dirty="0" err="1"/>
              <a:t>Voldria</a:t>
            </a:r>
            <a:r>
              <a:rPr lang="en-US" sz="1400" baseline="0" noProof="0" dirty="0"/>
              <a:t> </a:t>
            </a:r>
            <a:r>
              <a:rPr lang="en-US" sz="1400" baseline="0" noProof="0" dirty="0" err="1"/>
              <a:t>tenir</a:t>
            </a:r>
            <a:r>
              <a:rPr lang="en-US" sz="1400" baseline="0" noProof="0" dirty="0"/>
              <a:t> un </a:t>
            </a:r>
            <a:r>
              <a:rPr lang="en-US" sz="1400" baseline="0" noProof="0" dirty="0" err="1"/>
              <a:t>xip</a:t>
            </a:r>
            <a:r>
              <a:rPr lang="en-US" sz="1400" baseline="0" noProof="0" dirty="0"/>
              <a:t> al cap </a:t>
            </a:r>
            <a:r>
              <a:rPr lang="en-US" sz="1400" baseline="0" noProof="0" dirty="0" err="1"/>
              <a:t>amb</a:t>
            </a:r>
            <a:r>
              <a:rPr lang="en-US" sz="1400" baseline="0" noProof="0" dirty="0"/>
              <a:t> </a:t>
            </a:r>
            <a:r>
              <a:rPr lang="en-US" sz="1400" baseline="0" noProof="0" dirty="0" err="1"/>
              <a:t>tota</a:t>
            </a:r>
            <a:r>
              <a:rPr lang="en-US" sz="1400" baseline="0" noProof="0" dirty="0"/>
              <a:t> la </a:t>
            </a:r>
            <a:r>
              <a:rPr lang="en-US" sz="1400" baseline="0" noProof="0" dirty="0" err="1"/>
              <a:t>informació</a:t>
            </a:r>
            <a:r>
              <a:rPr lang="en-US" sz="1400" baseline="0" noProof="0" dirty="0"/>
              <a:t>. (UOCFI1)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t>“Having tags. If you want to upload a sound or music, tag it. Because if not, it’s impossible to share, to search…” (UOCG1)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noProof="0" dirty="0"/>
              <a:t>“Una persona </a:t>
            </a:r>
            <a:r>
              <a:rPr lang="en-US" sz="1400" baseline="0" noProof="0" dirty="0" err="1"/>
              <a:t>sàvia</a:t>
            </a:r>
            <a:r>
              <a:rPr lang="en-US" sz="1400" baseline="0" noProof="0" dirty="0"/>
              <a:t>. </a:t>
            </a:r>
            <a:r>
              <a:rPr lang="en-US" sz="1400" baseline="0" noProof="0" dirty="0" err="1"/>
              <a:t>M’agraden</a:t>
            </a:r>
            <a:r>
              <a:rPr lang="en-US" sz="1400" baseline="0" noProof="0" dirty="0"/>
              <a:t> </a:t>
            </a:r>
            <a:r>
              <a:rPr lang="en-US" sz="1400" baseline="0" noProof="0" dirty="0" err="1"/>
              <a:t>els</a:t>
            </a:r>
            <a:r>
              <a:rPr lang="en-US" sz="1400" baseline="0" noProof="0" dirty="0"/>
              <a:t> </a:t>
            </a:r>
            <a:r>
              <a:rPr lang="en-US" sz="1400" baseline="0" noProof="0" dirty="0" err="1"/>
              <a:t>llibres</a:t>
            </a:r>
            <a:r>
              <a:rPr lang="en-US" sz="1400" baseline="0" noProof="0" dirty="0"/>
              <a:t> </a:t>
            </a:r>
            <a:r>
              <a:rPr lang="en-US" sz="1400" baseline="0" noProof="0" dirty="0" err="1"/>
              <a:t>i</a:t>
            </a:r>
            <a:r>
              <a:rPr lang="en-US" sz="1400" baseline="0" noProof="0" dirty="0"/>
              <a:t> la </a:t>
            </a:r>
            <a:r>
              <a:rPr lang="en-US" sz="1400" baseline="0" noProof="0" dirty="0" err="1"/>
              <a:t>tecnologia</a:t>
            </a:r>
            <a:r>
              <a:rPr lang="en-US" sz="1400" baseline="0" noProof="0" dirty="0"/>
              <a:t>, </a:t>
            </a:r>
            <a:r>
              <a:rPr lang="en-US" sz="1400" baseline="0" noProof="0" dirty="0" err="1"/>
              <a:t>però</a:t>
            </a:r>
            <a:r>
              <a:rPr lang="en-US" sz="1400" baseline="0" noProof="0" dirty="0"/>
              <a:t> les </a:t>
            </a:r>
            <a:r>
              <a:rPr lang="en-US" sz="1400" baseline="0" noProof="0" dirty="0" err="1"/>
              <a:t>persones</a:t>
            </a:r>
            <a:r>
              <a:rPr lang="en-US" sz="1400" baseline="0" noProof="0" dirty="0"/>
              <a:t> </a:t>
            </a:r>
            <a:r>
              <a:rPr lang="en-US" sz="1400" baseline="0" noProof="0" dirty="0" err="1"/>
              <a:t>són</a:t>
            </a:r>
            <a:r>
              <a:rPr lang="en-US" sz="1400" baseline="0" noProof="0" dirty="0"/>
              <a:t> </a:t>
            </a:r>
            <a:r>
              <a:rPr lang="en-US" sz="1400" baseline="0" noProof="0" dirty="0" err="1"/>
              <a:t>millors</a:t>
            </a:r>
            <a:r>
              <a:rPr lang="en-US" sz="1400" baseline="0" noProof="0" dirty="0"/>
              <a:t> que </a:t>
            </a:r>
            <a:r>
              <a:rPr lang="en-US" sz="1400" baseline="0" noProof="0" dirty="0" err="1"/>
              <a:t>els</a:t>
            </a:r>
            <a:r>
              <a:rPr lang="en-US" sz="1400" baseline="0" noProof="0" dirty="0"/>
              <a:t> </a:t>
            </a:r>
            <a:r>
              <a:rPr lang="en-US" sz="1400" baseline="0" noProof="0" dirty="0" err="1"/>
              <a:t>llibres</a:t>
            </a:r>
            <a:r>
              <a:rPr lang="en-US" sz="1400" baseline="0" noProof="0" dirty="0"/>
              <a:t>” (UOCU1)</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27</a:t>
            </a:fld>
            <a:endParaRPr lang="en-US"/>
          </a:p>
        </p:txBody>
      </p:sp>
    </p:spTree>
    <p:extLst>
      <p:ext uri="{BB962C8B-B14F-4D97-AF65-F5344CB8AC3E}">
        <p14:creationId xmlns:p14="http://schemas.microsoft.com/office/powerpoint/2010/main" val="1151082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4338"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t>Image: https://www.flickr.com/photos/kgregory/4675828550/ by Katie </a:t>
            </a:r>
            <a:r>
              <a:rPr lang="en-US" sz="1400" dirty="0" err="1"/>
              <a:t>Mollon</a:t>
            </a:r>
            <a:r>
              <a:rPr lang="en-US" sz="1400" dirty="0"/>
              <a:t> / CC BY-NC-ND 2.0 </a:t>
            </a: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dirty="0"/>
              <a:t>And the perfect information sources</a:t>
            </a:r>
            <a:r>
              <a:rPr lang="is-IS" sz="1400" baseline="0" dirty="0"/>
              <a:t> would be “all in open acces and with a personalized filter....”  </a:t>
            </a:r>
            <a:r>
              <a:rPr lang="is-IS" sz="1400" dirty="0"/>
              <a:t>“Tot en OpenAcces...i</a:t>
            </a:r>
            <a:r>
              <a:rPr lang="is-IS" sz="1400" baseline="0" dirty="0"/>
              <a:t> un filtre personalitzat” (UOFE3)</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Another person said that the perfect source would be an “expert person in everything, a kind of android”</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“Una persona experta en tot. Un androide...que coneix més que tú el tema i alhora et coneix a tu i et dona la informació justa” (UOCG3)</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“El Google que ens volen vendre però que no és..., que amb llenguatge natural el sistema t’interpreti. Com un dia que mon pare li va preguntar a google “la millor recepta de patates braves del món” i li va aparèixer...però clar, això era una pregunta senzilla...i que no calgués que t’anessis identificant als serveis de pagament, perquè el sistema ja sap que ets tu” (UOCFE5)</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28</a:t>
            </a:fld>
            <a:endParaRPr lang="en-US"/>
          </a:p>
        </p:txBody>
      </p:sp>
    </p:spTree>
    <p:extLst>
      <p:ext uri="{BB962C8B-B14F-4D97-AF65-F5344CB8AC3E}">
        <p14:creationId xmlns:p14="http://schemas.microsoft.com/office/powerpoint/2010/main" val="1266264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And where</a:t>
            </a:r>
            <a:r>
              <a:rPr lang="en-US" sz="1400" baseline="0" dirty="0">
                <a:latin typeface="Arial" panose="020B0604020202020204" pitchFamily="34" charset="0"/>
                <a:cs typeface="Arial" panose="020B0604020202020204" pitchFamily="34" charset="0"/>
              </a:rPr>
              <a:t> do people interact with information? We have a wide range of places. Let’s see some of them:</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Internet</a:t>
            </a:r>
          </a:p>
          <a:p>
            <a:r>
              <a:rPr lang="en-US" sz="1400" baseline="0" dirty="0">
                <a:latin typeface="Arial" panose="020B0604020202020204" pitchFamily="34" charset="0"/>
                <a:cs typeface="Arial" panose="020B0604020202020204" pitchFamily="34" charset="0"/>
              </a:rPr>
              <a:t>Search Engines</a:t>
            </a:r>
          </a:p>
          <a:p>
            <a:r>
              <a:rPr lang="en-US" sz="1400" baseline="0" dirty="0">
                <a:latin typeface="Arial" panose="020B0604020202020204" pitchFamily="34" charset="0"/>
                <a:cs typeface="Arial" panose="020B0604020202020204" pitchFamily="34" charset="0"/>
              </a:rPr>
              <a:t>Social Media</a:t>
            </a:r>
          </a:p>
          <a:p>
            <a:r>
              <a:rPr lang="en-US" sz="1400" baseline="0" dirty="0">
                <a:latin typeface="Arial" panose="020B0604020202020204" pitchFamily="34" charset="0"/>
                <a:cs typeface="Arial" panose="020B0604020202020204" pitchFamily="34" charset="0"/>
              </a:rPr>
              <a:t>Library</a:t>
            </a:r>
          </a:p>
          <a:p>
            <a:r>
              <a:rPr lang="en-US" sz="1400" baseline="0" dirty="0">
                <a:latin typeface="Arial" panose="020B0604020202020204" pitchFamily="34" charset="0"/>
                <a:cs typeface="Arial" panose="020B0604020202020204" pitchFamily="34" charset="0"/>
              </a:rPr>
              <a:t>Home</a:t>
            </a:r>
          </a:p>
          <a:p>
            <a:r>
              <a:rPr lang="en-US" sz="1400" baseline="0" dirty="0">
                <a:latin typeface="Arial" panose="020B0604020202020204" pitchFamily="34" charset="0"/>
                <a:cs typeface="Arial" panose="020B0604020202020204" pitchFamily="34" charset="0"/>
              </a:rPr>
              <a:t>School</a:t>
            </a:r>
          </a:p>
          <a:p>
            <a:r>
              <a:rPr lang="en-US" sz="1400" baseline="0" dirty="0">
                <a:latin typeface="Arial" panose="020B0604020202020204" pitchFamily="34" charset="0"/>
                <a:cs typeface="Arial" panose="020B0604020202020204" pitchFamily="34" charset="0"/>
              </a:rPr>
              <a:t>Other</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29</a:t>
            </a:fld>
            <a:endParaRPr lang="en-US"/>
          </a:p>
        </p:txBody>
      </p:sp>
    </p:spTree>
    <p:extLst>
      <p:ext uri="{BB962C8B-B14F-4D97-AF65-F5344CB8AC3E}">
        <p14:creationId xmlns:p14="http://schemas.microsoft.com/office/powerpoint/2010/main" val="120783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457200"/>
            <a:ext cx="5486400" cy="3086100"/>
          </a:xfrm>
          <a:prstGeom prst="rect">
            <a:avLst/>
          </a:prstGeom>
        </p:spPr>
      </p:sp>
      <p:sp>
        <p:nvSpPr>
          <p:cNvPr id="3" name="Marcador de notas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Image: https://www.flickr.com/photos/stewart/99129170/ by Stewart Butterfield / CC BY 2.0 </a:t>
            </a:r>
          </a:p>
          <a:p>
            <a:endParaRPr lang="en-US" sz="1400" dirty="0">
              <a:latin typeface="Arial" panose="020B0604020202020204" pitchFamily="34" charset="0"/>
              <a:cs typeface="Arial" panose="020B0604020202020204" pitchFamily="34" charset="0"/>
            </a:endParaRPr>
          </a:p>
          <a:p>
            <a:pPr marL="0" indent="0">
              <a:buNone/>
            </a:pPr>
            <a:r>
              <a:rPr lang="en-US" sz="1400" noProof="0" dirty="0">
                <a:latin typeface="Arial" panose="020B0604020202020204" pitchFamily="34" charset="0"/>
                <a:cs typeface="Arial" panose="020B0604020202020204" pitchFamily="34" charset="0"/>
              </a:rPr>
              <a:t>….related with the perceived </a:t>
            </a:r>
            <a:r>
              <a:rPr lang="en-US" sz="1400" baseline="0" noProof="0" dirty="0">
                <a:latin typeface="Arial" panose="020B0604020202020204" pitchFamily="34" charset="0"/>
                <a:cs typeface="Arial" panose="020B0604020202020204" pitchFamily="34" charset="0"/>
              </a:rPr>
              <a:t>value of the library in comparison with other information sites like Google. </a:t>
            </a:r>
          </a:p>
          <a:p>
            <a:pPr marL="0" indent="0">
              <a:buNone/>
            </a:pPr>
            <a:endParaRPr lang="en-US" sz="1400" baseline="0" noProof="0" dirty="0">
              <a:latin typeface="Arial" panose="020B0604020202020204" pitchFamily="34" charset="0"/>
              <a:cs typeface="Arial" panose="020B0604020202020204" pitchFamily="34" charset="0"/>
            </a:endParaRPr>
          </a:p>
          <a:p>
            <a:pPr marL="0" indent="0">
              <a:buNone/>
            </a:pPr>
            <a:r>
              <a:rPr lang="en-US" sz="1400" noProof="0" dirty="0">
                <a:latin typeface="Arial" panose="020B0604020202020204" pitchFamily="34" charset="0"/>
                <a:cs typeface="Arial" panose="020B0604020202020204" pitchFamily="34" charset="0"/>
              </a:rPr>
              <a:t>Despite </a:t>
            </a:r>
            <a:r>
              <a:rPr lang="en-US" sz="1400" baseline="0" noProof="0" dirty="0">
                <a:latin typeface="Arial" panose="020B0604020202020204" pitchFamily="34" charset="0"/>
                <a:cs typeface="Arial" panose="020B0604020202020204" pitchFamily="34" charset="0"/>
              </a:rPr>
              <a:t>the perception about the search capability of the library website indicated by this participant, it should be pointed out that library is seen as the key source for non-digital resources or digital resources not freely available in other places. </a:t>
            </a:r>
          </a:p>
          <a:p>
            <a:pPr marL="0" indent="0">
              <a:buNone/>
            </a:pPr>
            <a:endParaRPr lang="en-US" sz="1400" baseline="0" noProof="0" dirty="0">
              <a:latin typeface="Arial" panose="020B0604020202020204" pitchFamily="34" charset="0"/>
              <a:cs typeface="Arial" panose="020B0604020202020204" pitchFamily="34" charset="0"/>
            </a:endParaRPr>
          </a:p>
          <a:p>
            <a:pPr marL="0" indent="0">
              <a:buNone/>
            </a:pPr>
            <a:r>
              <a:rPr lang="en-US" sz="1400" baseline="0" noProof="0" dirty="0">
                <a:latin typeface="Arial" panose="020B0604020202020204" pitchFamily="34" charset="0"/>
                <a:cs typeface="Arial" panose="020B0604020202020204" pitchFamily="34" charset="0"/>
              </a:rPr>
              <a:t>…and sometimes, the use of place is a question of blind trust in the way the search functions……</a:t>
            </a:r>
            <a:endParaRPr lang="en-US" sz="1400" noProof="0" dirty="0">
              <a:latin typeface="Arial" panose="020B0604020202020204" pitchFamily="34" charset="0"/>
              <a:cs typeface="Arial" panose="020B0604020202020204" pitchFamily="34" charset="0"/>
            </a:endParaRPr>
          </a:p>
          <a:p>
            <a:pPr marL="0" indent="0">
              <a:buNone/>
            </a:pPr>
            <a:endParaRPr lang="en-US" sz="1400" noProof="0" dirty="0">
              <a:latin typeface="Arial" panose="020B0604020202020204" pitchFamily="34" charset="0"/>
              <a:cs typeface="Arial" panose="020B0604020202020204" pitchFamily="34" charset="0"/>
            </a:endParaRPr>
          </a:p>
          <a:p>
            <a:pPr marL="0" indent="0">
              <a:buNone/>
            </a:pPr>
            <a:r>
              <a:rPr lang="en-US" sz="1400" noProof="0" dirty="0">
                <a:latin typeface="Arial" panose="020B0604020202020204" pitchFamily="34" charset="0"/>
                <a:cs typeface="Arial" panose="020B0604020202020204" pitchFamily="34" charset="0"/>
              </a:rPr>
              <a:t>“Si </a:t>
            </a:r>
            <a:r>
              <a:rPr lang="en-US" sz="1400" noProof="0" dirty="0" err="1">
                <a:latin typeface="Arial" panose="020B0604020202020204" pitchFamily="34" charset="0"/>
                <a:cs typeface="Arial" panose="020B0604020202020204" pitchFamily="34" charset="0"/>
              </a:rPr>
              <a:t>aquest</a:t>
            </a:r>
            <a:r>
              <a:rPr lang="en-US" sz="1400" noProof="0" dirty="0">
                <a:latin typeface="Arial" panose="020B0604020202020204" pitchFamily="34" charset="0"/>
                <a:cs typeface="Arial" panose="020B0604020202020204" pitchFamily="34" charset="0"/>
              </a:rPr>
              <a:t> </a:t>
            </a:r>
            <a:r>
              <a:rPr lang="en-US" sz="1400" noProof="0" dirty="0" err="1">
                <a:latin typeface="Arial" panose="020B0604020202020204" pitchFamily="34" charset="0"/>
                <a:cs typeface="Arial" panose="020B0604020202020204" pitchFamily="34" charset="0"/>
              </a:rPr>
              <a:t>llibre</a:t>
            </a:r>
            <a:r>
              <a:rPr lang="en-US" sz="1400" noProof="0" dirty="0">
                <a:latin typeface="Arial" panose="020B0604020202020204" pitchFamily="34" charset="0"/>
                <a:cs typeface="Arial" panose="020B0604020202020204" pitchFamily="34" charset="0"/>
              </a:rPr>
              <a:t> no </a:t>
            </a:r>
            <a:r>
              <a:rPr lang="en-US" sz="1400" noProof="0" dirty="0" err="1">
                <a:latin typeface="Arial" panose="020B0604020202020204" pitchFamily="34" charset="0"/>
                <a:cs typeface="Arial" panose="020B0604020202020204" pitchFamily="34" charset="0"/>
              </a:rPr>
              <a:t>està</a:t>
            </a:r>
            <a:r>
              <a:rPr lang="en-US" sz="1400" noProof="0" dirty="0">
                <a:latin typeface="Arial" panose="020B0604020202020204" pitchFamily="34" charset="0"/>
                <a:cs typeface="Arial" panose="020B0604020202020204" pitchFamily="34" charset="0"/>
              </a:rPr>
              <a:t> </a:t>
            </a:r>
            <a:r>
              <a:rPr lang="en-US" sz="1400" noProof="0" dirty="0" err="1">
                <a:latin typeface="Arial" panose="020B0604020202020204" pitchFamily="34" charset="0"/>
                <a:cs typeface="Arial" panose="020B0604020202020204" pitchFamily="34" charset="0"/>
              </a:rPr>
              <a:t>digitalitzat</a:t>
            </a:r>
            <a:r>
              <a:rPr lang="en-US" sz="1400" noProof="0" dirty="0">
                <a:latin typeface="Arial" panose="020B0604020202020204" pitchFamily="34" charset="0"/>
                <a:cs typeface="Arial" panose="020B0604020202020204" pitchFamily="34" charset="0"/>
              </a:rPr>
              <a:t> per Google, </a:t>
            </a:r>
            <a:r>
              <a:rPr lang="en-US" sz="1400" noProof="0" dirty="0" err="1">
                <a:latin typeface="Arial" panose="020B0604020202020204" pitchFamily="34" charset="0"/>
                <a:cs typeface="Arial" panose="020B0604020202020204" pitchFamily="34" charset="0"/>
              </a:rPr>
              <a:t>l’he</a:t>
            </a:r>
            <a:r>
              <a:rPr lang="en-US" sz="1400" noProof="0" dirty="0">
                <a:latin typeface="Arial" panose="020B0604020202020204" pitchFamily="34" charset="0"/>
                <a:cs typeface="Arial" panose="020B0604020202020204" pitchFamily="34" charset="0"/>
              </a:rPr>
              <a:t> </a:t>
            </a:r>
            <a:r>
              <a:rPr lang="en-US" sz="1400" noProof="0" dirty="0" err="1">
                <a:latin typeface="Arial" panose="020B0604020202020204" pitchFamily="34" charset="0"/>
                <a:cs typeface="Arial" panose="020B0604020202020204" pitchFamily="34" charset="0"/>
              </a:rPr>
              <a:t>d’anar</a:t>
            </a:r>
            <a:r>
              <a:rPr lang="en-US" sz="1400" noProof="0" dirty="0">
                <a:latin typeface="Arial" panose="020B0604020202020204" pitchFamily="34" charset="0"/>
                <a:cs typeface="Arial" panose="020B0604020202020204" pitchFamily="34" charset="0"/>
              </a:rPr>
              <a:t> a </a:t>
            </a:r>
            <a:r>
              <a:rPr lang="en-US" sz="1400" noProof="0" dirty="0" err="1">
                <a:latin typeface="Arial" panose="020B0604020202020204" pitchFamily="34" charset="0"/>
                <a:cs typeface="Arial" panose="020B0604020202020204" pitchFamily="34" charset="0"/>
              </a:rPr>
              <a:t>buscar</a:t>
            </a:r>
            <a:r>
              <a:rPr lang="en-US" sz="1400" noProof="0" dirty="0">
                <a:latin typeface="Arial" panose="020B0604020202020204" pitchFamily="34" charset="0"/>
                <a:cs typeface="Arial" panose="020B0604020202020204" pitchFamily="34" charset="0"/>
              </a:rPr>
              <a:t> a la </a:t>
            </a:r>
            <a:r>
              <a:rPr lang="en-US" sz="1400" noProof="0" dirty="0" err="1">
                <a:latin typeface="Arial" panose="020B0604020202020204" pitchFamily="34" charset="0"/>
                <a:cs typeface="Arial" panose="020B0604020202020204" pitchFamily="34" charset="0"/>
              </a:rPr>
              <a:t>Biblioteca</a:t>
            </a:r>
            <a:r>
              <a:rPr lang="en-US" sz="1400" noProof="0" dirty="0">
                <a:latin typeface="Arial" panose="020B0604020202020204" pitchFamily="34" charset="0"/>
                <a:cs typeface="Arial" panose="020B0604020202020204" pitchFamily="34" charset="0"/>
              </a:rPr>
              <a:t>.” (UOCU7, Male, Aged 31, Computer Science)</a:t>
            </a:r>
          </a:p>
          <a:p>
            <a:pPr marL="0" indent="0">
              <a:buNone/>
            </a:pPr>
            <a:r>
              <a:rPr lang="en-US" sz="1400" noProof="0" dirty="0">
                <a:latin typeface="Arial" panose="020B0604020202020204" pitchFamily="34" charset="0"/>
                <a:cs typeface="Arial" panose="020B0604020202020204" pitchFamily="34" charset="0"/>
              </a:rPr>
              <a:t>“If this book is not digitized by Google, then I must go to the library.” (UOCU7, Male, Aged 31, Computer Science)</a:t>
            </a:r>
          </a:p>
          <a:p>
            <a:pPr marL="0" indent="0">
              <a:buNone/>
            </a:pPr>
            <a:endParaRPr lang="en-US" sz="1400" noProof="0" dirty="0">
              <a:latin typeface="Arial" panose="020B0604020202020204" pitchFamily="34" charset="0"/>
              <a:cs typeface="Arial" panose="020B0604020202020204" pitchFamily="34" charset="0"/>
            </a:endParaRPr>
          </a:p>
          <a:p>
            <a:pPr marL="0" indent="0">
              <a:buNone/>
            </a:pPr>
            <a:r>
              <a:rPr lang="en-US" sz="1400" noProof="0" dirty="0">
                <a:latin typeface="Arial" panose="020B0604020202020204" pitchFamily="34" charset="0"/>
                <a:cs typeface="Arial" panose="020B0604020202020204" pitchFamily="34" charset="0"/>
              </a:rPr>
              <a:t>“The students don’t have to go to the library to find knowledge, they have knowledge in the internet.” (UOCFI1, Male, Aged 43, Computer Science)</a:t>
            </a:r>
          </a:p>
          <a:p>
            <a:endParaRPr lang="en-US" sz="1400" noProof="0" dirty="0">
              <a:latin typeface="Arial" panose="020B0604020202020204" pitchFamily="34" charset="0"/>
              <a:cs typeface="Arial" panose="020B0604020202020204" pitchFamily="34" charset="0"/>
            </a:endParaRPr>
          </a:p>
          <a:p>
            <a:endParaRPr lang="en-US" sz="1400" noProof="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a:t>
            </a:fld>
            <a:endParaRPr lang="en-US"/>
          </a:p>
        </p:txBody>
      </p:sp>
    </p:spTree>
    <p:extLst>
      <p:ext uri="{BB962C8B-B14F-4D97-AF65-F5344CB8AC3E}">
        <p14:creationId xmlns:p14="http://schemas.microsoft.com/office/powerpoint/2010/main" val="1582195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7500"/>
            <a:ext cx="5486400" cy="3086100"/>
          </a:xfrm>
        </p:spPr>
      </p:sp>
      <p:sp>
        <p:nvSpPr>
          <p:cNvPr id="3" name="Notes Placeholder 2"/>
          <p:cNvSpPr>
            <a:spLocks noGrp="1"/>
          </p:cNvSpPr>
          <p:nvPr>
            <p:ph type="body" idx="1"/>
          </p:nvPr>
        </p:nvSpPr>
        <p:spPr>
          <a:xfrm>
            <a:off x="469900" y="3835400"/>
            <a:ext cx="5918200" cy="3810001"/>
          </a:xfrm>
        </p:spPr>
        <p:txBody>
          <a:bodyPr/>
          <a:lstStyle/>
          <a:p>
            <a:r>
              <a:rPr lang="en-US" sz="1400" dirty="0">
                <a:latin typeface="Arial" panose="020B0604020202020204" pitchFamily="34" charset="0"/>
                <a:cs typeface="Arial" panose="020B0604020202020204" pitchFamily="34" charset="0"/>
              </a:rPr>
              <a:t>Image: </a:t>
            </a:r>
            <a:r>
              <a:rPr lang="en-US" sz="1400" b="0" dirty="0">
                <a:latin typeface="Arial" panose="020B0604020202020204" pitchFamily="34" charset="0"/>
                <a:cs typeface="Arial" panose="020B0604020202020204" pitchFamily="34" charset="0"/>
              </a:rPr>
              <a:t>http://www.flickr.com/photos/113026679@N03/15646186494 by David Mulder / CC BY-SA 2.0</a:t>
            </a: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Social Media AND Age By Sources Interviews Only</a:t>
            </a:r>
          </a:p>
          <a:p>
            <a:r>
              <a:rPr lang="es-ES" sz="1400" dirty="0">
                <a:latin typeface="Arial" panose="020B0604020202020204" pitchFamily="34" charset="0"/>
                <a:cs typeface="Arial" panose="020B0604020202020204" pitchFamily="34" charset="0"/>
              </a:rPr>
              <a:t>12-18 </a:t>
            </a:r>
            <a:r>
              <a:rPr lang="es-ES" sz="1400" dirty="0" err="1">
                <a:latin typeface="Arial" panose="020B0604020202020204" pitchFamily="34" charset="0"/>
                <a:cs typeface="Arial" panose="020B0604020202020204" pitchFamily="34" charset="0"/>
              </a:rPr>
              <a:t>Years</a:t>
            </a:r>
            <a:r>
              <a:rPr lang="es-ES" sz="1400" dirty="0">
                <a:latin typeface="Arial" panose="020B0604020202020204" pitchFamily="34" charset="0"/>
                <a:cs typeface="Arial" panose="020B0604020202020204" pitchFamily="34" charset="0"/>
              </a:rPr>
              <a:t> Old (N=26): 25, 96%</a:t>
            </a:r>
          </a:p>
          <a:p>
            <a:r>
              <a:rPr lang="es-ES" sz="1400" dirty="0">
                <a:latin typeface="Arial" panose="020B0604020202020204" pitchFamily="34" charset="0"/>
                <a:cs typeface="Arial" panose="020B0604020202020204" pitchFamily="34" charset="0"/>
              </a:rPr>
              <a:t>19-25 </a:t>
            </a:r>
            <a:r>
              <a:rPr lang="es-ES" sz="1400" dirty="0" err="1">
                <a:latin typeface="Arial" panose="020B0604020202020204" pitchFamily="34" charset="0"/>
                <a:cs typeface="Arial" panose="020B0604020202020204" pitchFamily="34" charset="0"/>
              </a:rPr>
              <a:t>Years</a:t>
            </a:r>
            <a:r>
              <a:rPr lang="es-ES" sz="1400" dirty="0">
                <a:latin typeface="Arial" panose="020B0604020202020204" pitchFamily="34" charset="0"/>
                <a:cs typeface="Arial" panose="020B0604020202020204" pitchFamily="34" charset="0"/>
              </a:rPr>
              <a:t> Old (N=27): 27, 100%</a:t>
            </a:r>
          </a:p>
          <a:p>
            <a:r>
              <a:rPr lang="es-ES" sz="1400" dirty="0">
                <a:latin typeface="Arial" panose="020B0604020202020204" pitchFamily="34" charset="0"/>
                <a:cs typeface="Arial" panose="020B0604020202020204" pitchFamily="34" charset="0"/>
              </a:rPr>
              <a:t>26-34 </a:t>
            </a:r>
            <a:r>
              <a:rPr lang="es-ES" sz="1400" dirty="0" err="1">
                <a:latin typeface="Arial" panose="020B0604020202020204" pitchFamily="34" charset="0"/>
                <a:cs typeface="Arial" panose="020B0604020202020204" pitchFamily="34" charset="0"/>
              </a:rPr>
              <a:t>Years</a:t>
            </a:r>
            <a:r>
              <a:rPr lang="es-ES" sz="1400" dirty="0">
                <a:latin typeface="Arial" panose="020B0604020202020204" pitchFamily="34" charset="0"/>
                <a:cs typeface="Arial" panose="020B0604020202020204" pitchFamily="34" charset="0"/>
              </a:rPr>
              <a:t> Old (N=13): 13, 100%</a:t>
            </a:r>
          </a:p>
          <a:p>
            <a:r>
              <a:rPr lang="es-ES" sz="1400" dirty="0">
                <a:latin typeface="Arial" panose="020B0604020202020204" pitchFamily="34" charset="0"/>
                <a:cs typeface="Arial" panose="020B0604020202020204" pitchFamily="34" charset="0"/>
              </a:rPr>
              <a:t>35-44 </a:t>
            </a:r>
            <a:r>
              <a:rPr lang="es-ES" sz="1400" dirty="0" err="1">
                <a:latin typeface="Arial" panose="020B0604020202020204" pitchFamily="34" charset="0"/>
                <a:cs typeface="Arial" panose="020B0604020202020204" pitchFamily="34" charset="0"/>
              </a:rPr>
              <a:t>Years</a:t>
            </a:r>
            <a:r>
              <a:rPr lang="es-ES" sz="1400" dirty="0">
                <a:latin typeface="Arial" panose="020B0604020202020204" pitchFamily="34" charset="0"/>
                <a:cs typeface="Arial" panose="020B0604020202020204" pitchFamily="34" charset="0"/>
              </a:rPr>
              <a:t> Old (N=16): 14, 88%</a:t>
            </a:r>
          </a:p>
          <a:p>
            <a:r>
              <a:rPr lang="es-ES" sz="1400" dirty="0">
                <a:latin typeface="Arial" panose="020B0604020202020204" pitchFamily="34" charset="0"/>
                <a:cs typeface="Arial" panose="020B0604020202020204" pitchFamily="34" charset="0"/>
              </a:rPr>
              <a:t>45-54 </a:t>
            </a:r>
            <a:r>
              <a:rPr lang="es-ES" sz="1400" dirty="0" err="1">
                <a:latin typeface="Arial" panose="020B0604020202020204" pitchFamily="34" charset="0"/>
                <a:cs typeface="Arial" panose="020B0604020202020204" pitchFamily="34" charset="0"/>
              </a:rPr>
              <a:t>Years</a:t>
            </a:r>
            <a:r>
              <a:rPr lang="es-ES" sz="1400" baseline="0" dirty="0">
                <a:latin typeface="Arial" panose="020B0604020202020204" pitchFamily="34" charset="0"/>
                <a:cs typeface="Arial" panose="020B0604020202020204" pitchFamily="34" charset="0"/>
              </a:rPr>
              <a:t> Old (N=15): 12, 80%</a:t>
            </a:r>
          </a:p>
          <a:p>
            <a:r>
              <a:rPr lang="es-ES" sz="1400" baseline="0" dirty="0">
                <a:latin typeface="Arial" panose="020B0604020202020204" pitchFamily="34" charset="0"/>
                <a:cs typeface="Arial" panose="020B0604020202020204" pitchFamily="34" charset="0"/>
              </a:rPr>
              <a:t>55-64 </a:t>
            </a:r>
            <a:r>
              <a:rPr lang="es-ES" sz="1400" baseline="0" dirty="0" err="1">
                <a:latin typeface="Arial" panose="020B0604020202020204" pitchFamily="34" charset="0"/>
                <a:cs typeface="Arial" panose="020B0604020202020204" pitchFamily="34" charset="0"/>
              </a:rPr>
              <a:t>Years</a:t>
            </a:r>
            <a:r>
              <a:rPr lang="es-ES" sz="1400" baseline="0" dirty="0">
                <a:latin typeface="Arial" panose="020B0604020202020204" pitchFamily="34" charset="0"/>
                <a:cs typeface="Arial" panose="020B0604020202020204" pitchFamily="34" charset="0"/>
              </a:rPr>
              <a:t> Old (N=3): 2, 67%</a:t>
            </a:r>
          </a:p>
          <a:p>
            <a:r>
              <a:rPr lang="es-ES" sz="1400" baseline="0" dirty="0">
                <a:latin typeface="Arial" panose="020B0604020202020204" pitchFamily="34" charset="0"/>
                <a:cs typeface="Arial" panose="020B0604020202020204" pitchFamily="34" charset="0"/>
              </a:rPr>
              <a:t>64+ </a:t>
            </a:r>
            <a:r>
              <a:rPr lang="es-ES" sz="1400" baseline="0" dirty="0" err="1">
                <a:latin typeface="Arial" panose="020B0604020202020204" pitchFamily="34" charset="0"/>
                <a:cs typeface="Arial" panose="020B0604020202020204" pitchFamily="34" charset="0"/>
              </a:rPr>
              <a:t>Years</a:t>
            </a:r>
            <a:r>
              <a:rPr lang="es-ES" sz="1400" baseline="0" dirty="0">
                <a:latin typeface="Arial" panose="020B0604020202020204" pitchFamily="34" charset="0"/>
                <a:cs typeface="Arial" panose="020B0604020202020204" pitchFamily="34" charset="0"/>
              </a:rPr>
              <a:t> Old (N=1): 0, 0%</a:t>
            </a:r>
            <a:endParaRPr lang="es-E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White, David S., and Lynn Silipigni Connaway.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anose="020B0604020202020204" pitchFamily="34" charset="0"/>
                <a:cs typeface="Arial" panose="020B0604020202020204" pitchFamily="34" charset="0"/>
              </a:rPr>
              <a:t> Funded by JISC, OCLC, and Oxford University. </a:t>
            </a:r>
            <a:r>
              <a:rPr lang="en-US" sz="1400" u="sng" dirty="0">
                <a:latin typeface="Arial" pitchFamily="34" charset="0"/>
                <a:cs typeface="Arial" pitchFamily="34" charset="0"/>
                <a:hlinkClick r:id="rId3"/>
              </a:rPr>
              <a:t>http://www.oclc.org/research/activities/vandr/</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t>30</a:t>
            </a:fld>
            <a:endParaRPr lang="en-US"/>
          </a:p>
        </p:txBody>
      </p:sp>
    </p:spTree>
    <p:extLst>
      <p:ext uri="{BB962C8B-B14F-4D97-AF65-F5344CB8AC3E}">
        <p14:creationId xmlns:p14="http://schemas.microsoft.com/office/powerpoint/2010/main" val="3154506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304799" y="3840480"/>
            <a:ext cx="6265333" cy="5029200"/>
          </a:xfrm>
          <a:prstGeom prst="rect">
            <a:avLst/>
          </a:prstGeom>
        </p:spPr>
        <p:txBody>
          <a:bodyPr/>
          <a:lstStyle/>
          <a:p>
            <a:r>
              <a:rPr lang="en-US" sz="1200" dirty="0"/>
              <a:t>Image: https://www.flickr.com/photos/jasonahowie/8583949219 by Jason Howie / CC BY 2.0 </a:t>
            </a:r>
          </a:p>
          <a:p>
            <a:endParaRPr lang="en-US" sz="1200" b="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Social Media</a:t>
            </a:r>
          </a:p>
          <a:p>
            <a:r>
              <a:rPr lang="en-US" sz="1200" dirty="0">
                <a:latin typeface="Arial" panose="020B0604020202020204" pitchFamily="34" charset="0"/>
                <a:cs typeface="Arial" panose="020B0604020202020204" pitchFamily="34" charset="0"/>
              </a:rPr>
              <a:t>Place AND Educational Stage By Sources Aggregated</a:t>
            </a:r>
          </a:p>
          <a:p>
            <a:r>
              <a:rPr lang="en-US" sz="1200" dirty="0">
                <a:latin typeface="Arial" panose="020B0604020202020204" pitchFamily="34" charset="0"/>
                <a:cs typeface="Arial" panose="020B0604020202020204" pitchFamily="34" charset="0"/>
              </a:rPr>
              <a:t>Experiencing Interviews</a:t>
            </a:r>
          </a:p>
          <a:p>
            <a:r>
              <a:rPr lang="en-US" sz="1200" dirty="0">
                <a:latin typeface="Arial" panose="020B0604020202020204" pitchFamily="34" charset="0"/>
                <a:cs typeface="Arial" panose="020B0604020202020204" pitchFamily="34" charset="0"/>
              </a:rPr>
              <a:t>Place: Social Media</a:t>
            </a:r>
          </a:p>
          <a:p>
            <a:r>
              <a:rPr lang="en-US" sz="1200" dirty="0">
                <a:latin typeface="Arial" panose="020B0604020202020204" pitchFamily="34" charset="0"/>
                <a:cs typeface="Arial" panose="020B0604020202020204" pitchFamily="34" charset="0"/>
              </a:rPr>
              <a:t>UC3M Madrid: 8, 80%</a:t>
            </a:r>
          </a:p>
          <a:p>
            <a:r>
              <a:rPr lang="en-US" sz="1200" dirty="0">
                <a:latin typeface="Arial" panose="020B0604020202020204" pitchFamily="34" charset="0"/>
                <a:cs typeface="Arial" panose="020B0604020202020204" pitchFamily="34" charset="0"/>
              </a:rPr>
              <a:t>US: 5, 100%</a:t>
            </a:r>
          </a:p>
          <a:p>
            <a:r>
              <a:rPr lang="en-US" sz="1200" dirty="0">
                <a:latin typeface="Arial" panose="020B0604020202020204" pitchFamily="34" charset="0"/>
                <a:cs typeface="Arial" panose="020B0604020202020204" pitchFamily="34" charset="0"/>
              </a:rPr>
              <a:t>UK: 5, 100%</a:t>
            </a:r>
          </a:p>
          <a:p>
            <a:r>
              <a:rPr lang="en-US" sz="1200" dirty="0">
                <a:latin typeface="Arial" panose="020B0604020202020204" pitchFamily="34" charset="0"/>
                <a:cs typeface="Arial" panose="020B0604020202020204" pitchFamily="34" charset="0"/>
              </a:rPr>
              <a:t>UOC Barcelona: 9, 100%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Place: </a:t>
            </a:r>
            <a:r>
              <a:rPr lang="en-US" sz="1200" b="1" dirty="0">
                <a:latin typeface="Arial" panose="020B0604020202020204" pitchFamily="34" charset="0"/>
                <a:cs typeface="Arial" panose="020B0604020202020204" pitchFamily="34" charset="0"/>
              </a:rPr>
              <a:t>Facebook</a:t>
            </a:r>
          </a:p>
          <a:p>
            <a:r>
              <a:rPr lang="en-US" sz="1200" dirty="0">
                <a:latin typeface="Arial" panose="020B0604020202020204" pitchFamily="34" charset="0"/>
                <a:cs typeface="Arial" panose="020B0604020202020204" pitchFamily="34" charset="0"/>
              </a:rPr>
              <a:t>UC3M</a:t>
            </a:r>
            <a:r>
              <a:rPr lang="en-US" sz="1200" baseline="0" dirty="0">
                <a:latin typeface="Arial" panose="020B0604020202020204" pitchFamily="34" charset="0"/>
                <a:cs typeface="Arial" panose="020B0604020202020204" pitchFamily="34" charset="0"/>
              </a:rPr>
              <a:t> Madrid: 8, 80%</a:t>
            </a:r>
          </a:p>
          <a:p>
            <a:r>
              <a:rPr lang="en-US" sz="1200" baseline="0" dirty="0">
                <a:latin typeface="Arial" panose="020B0604020202020204" pitchFamily="34" charset="0"/>
                <a:cs typeface="Arial" panose="020B0604020202020204" pitchFamily="34" charset="0"/>
              </a:rPr>
              <a:t>US: 4, 80%</a:t>
            </a:r>
          </a:p>
          <a:p>
            <a:r>
              <a:rPr lang="en-US" sz="1200" baseline="0" dirty="0">
                <a:latin typeface="Arial" panose="020B0604020202020204" pitchFamily="34" charset="0"/>
                <a:cs typeface="Arial" panose="020B0604020202020204" pitchFamily="34" charset="0"/>
              </a:rPr>
              <a:t>UK: 5, 100%</a:t>
            </a:r>
          </a:p>
          <a:p>
            <a:r>
              <a:rPr lang="en-US" sz="1200" baseline="0" dirty="0">
                <a:latin typeface="Arial" panose="020B0604020202020204" pitchFamily="34" charset="0"/>
                <a:cs typeface="Arial" panose="020B0604020202020204" pitchFamily="34" charset="0"/>
              </a:rPr>
              <a:t>UOC Barcelona: 8, 89%</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Social Media: Twitter</a:t>
            </a:r>
          </a:p>
          <a:p>
            <a:r>
              <a:rPr lang="en-US" sz="1200" dirty="0">
                <a:latin typeface="Arial" panose="020B0604020202020204" pitchFamily="34" charset="0"/>
                <a:cs typeface="Arial" panose="020B0604020202020204" pitchFamily="34" charset="0"/>
              </a:rPr>
              <a:t>UC3M Madrid: 7, 70%</a:t>
            </a:r>
          </a:p>
          <a:p>
            <a:r>
              <a:rPr lang="en-US" sz="1200" dirty="0">
                <a:latin typeface="Arial" panose="020B0604020202020204" pitchFamily="34" charset="0"/>
                <a:cs typeface="Arial" panose="020B0604020202020204" pitchFamily="34" charset="0"/>
              </a:rPr>
              <a:t>US: 2, 40%</a:t>
            </a:r>
          </a:p>
          <a:p>
            <a:r>
              <a:rPr lang="en-US" sz="1200" dirty="0">
                <a:latin typeface="Arial" panose="020B0604020202020204" pitchFamily="34" charset="0"/>
                <a:cs typeface="Arial" panose="020B0604020202020204" pitchFamily="34" charset="0"/>
              </a:rPr>
              <a:t>UK: 5, 100%</a:t>
            </a:r>
          </a:p>
          <a:p>
            <a:r>
              <a:rPr lang="en-US" sz="1200" dirty="0">
                <a:latin typeface="Arial" panose="020B0604020202020204" pitchFamily="34" charset="0"/>
                <a:cs typeface="Arial" panose="020B0604020202020204" pitchFamily="34" charset="0"/>
              </a:rPr>
              <a:t>UOC</a:t>
            </a:r>
            <a:r>
              <a:rPr lang="en-US" sz="1200" baseline="0" dirty="0">
                <a:latin typeface="Arial" panose="020B0604020202020204" pitchFamily="34" charset="0"/>
                <a:cs typeface="Arial" panose="020B0604020202020204" pitchFamily="34" charset="0"/>
              </a:rPr>
              <a:t> Barcelona: 8, 89%</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Social</a:t>
            </a:r>
            <a:r>
              <a:rPr lang="en-US" sz="1200" baseline="0" dirty="0">
                <a:latin typeface="Arial" panose="020B0604020202020204" pitchFamily="34" charset="0"/>
                <a:cs typeface="Arial" panose="020B0604020202020204" pitchFamily="34" charset="0"/>
              </a:rPr>
              <a:t> Media coded: Blogging, Facebook, Flickr, Twitter, YouTube</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31</a:t>
            </a:fld>
            <a:endParaRPr lang="en-US"/>
          </a:p>
        </p:txBody>
      </p:sp>
    </p:spTree>
    <p:extLst>
      <p:ext uri="{BB962C8B-B14F-4D97-AF65-F5344CB8AC3E}">
        <p14:creationId xmlns:p14="http://schemas.microsoft.com/office/powerpoint/2010/main" val="2098440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pl-PL" sz="1400" dirty="0">
                <a:latin typeface="Arial" panose="020B0604020202020204" pitchFamily="34" charset="0"/>
                <a:cs typeface="Arial" panose="020B0604020202020204" pitchFamily="34" charset="0"/>
              </a:rPr>
              <a:t>Image: https://www.flickr.com/photos/veganfeast/4915226686 by </a:t>
            </a:r>
            <a:r>
              <a:rPr lang="en-US" sz="1400" dirty="0">
                <a:latin typeface="Arial" panose="020B0604020202020204" pitchFamily="34" charset="0"/>
                <a:cs typeface="Arial" panose="020B0604020202020204" pitchFamily="34" charset="0"/>
              </a:rPr>
              <a:t>Vegan Feast Catering</a:t>
            </a:r>
            <a:r>
              <a:rPr lang="pl-PL" sz="1400" dirty="0">
                <a:latin typeface="Arial" panose="020B0604020202020204" pitchFamily="34" charset="0"/>
                <a:cs typeface="Arial" panose="020B0604020202020204" pitchFamily="34" charset="0"/>
              </a:rPr>
              <a:t> / CC BY 2.0 </a:t>
            </a:r>
            <a:endParaRPr lang="en-US" sz="140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 </a:t>
            </a:r>
            <a:r>
              <a:rPr lang="en-US" sz="1400" baseline="0" dirty="0">
                <a:latin typeface="Arial" panose="020B0604020202020204" pitchFamily="34" charset="0"/>
                <a:cs typeface="Arial" panose="020B0604020202020204" pitchFamily="34" charset="0"/>
              </a:rPr>
              <a:t>mentioned in relation to study habits, the intensive use of technology is not always related with the people’s age or generation.  A good example of this is the following quote.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Obviously,</a:t>
            </a:r>
            <a:r>
              <a:rPr lang="en-US" sz="1400" baseline="0" dirty="0">
                <a:latin typeface="Arial" panose="020B0604020202020204" pitchFamily="34" charset="0"/>
                <a:cs typeface="Arial" panose="020B0604020202020204" pitchFamily="34" charset="0"/>
              </a:rPr>
              <a:t> one traditional place in which to interact with information in an academic context is a library…</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32</a:t>
            </a:fld>
            <a:endParaRPr lang="en-US"/>
          </a:p>
        </p:txBody>
      </p:sp>
    </p:spTree>
    <p:extLst>
      <p:ext uri="{BB962C8B-B14F-4D97-AF65-F5344CB8AC3E}">
        <p14:creationId xmlns:p14="http://schemas.microsoft.com/office/powerpoint/2010/main" val="86511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457200"/>
            <a:ext cx="5486400" cy="3086100"/>
          </a:xfrm>
          <a:prstGeom prst="rect">
            <a:avLst/>
          </a:prstGeom>
        </p:spPr>
      </p:sp>
      <p:sp>
        <p:nvSpPr>
          <p:cNvPr id="3" name="Marcador de notas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Image: https://www.flickr.com/photos/vladimir04/4438286546 by vl04 / CC BY 2.0 </a:t>
            </a:r>
          </a:p>
          <a:p>
            <a:endParaRPr lang="en-US" sz="1400" dirty="0">
              <a:latin typeface="Arial" panose="020B0604020202020204" pitchFamily="34" charset="0"/>
              <a:cs typeface="Arial" panose="020B0604020202020204" pitchFamily="34" charset="0"/>
            </a:endParaRPr>
          </a:p>
          <a:p>
            <a:r>
              <a:rPr lang="en-US" sz="1400" baseline="0" noProof="0" dirty="0">
                <a:latin typeface="Arial" panose="020B0604020202020204" pitchFamily="34" charset="0"/>
                <a:cs typeface="Arial" panose="020B0604020202020204" pitchFamily="34" charset="0"/>
              </a:rPr>
              <a:t>In fact, the academic library is mentioned a lot by the UOC sample mainly because the library is virtual and embedded in the classroom. But awareness and use of the library is not always…</a:t>
            </a:r>
          </a:p>
          <a:p>
            <a:endParaRPr lang="en-US" sz="1400" baseline="0" noProof="0" dirty="0">
              <a:latin typeface="Arial" panose="020B0604020202020204" pitchFamily="34" charset="0"/>
              <a:cs typeface="Arial" panose="020B0604020202020204" pitchFamily="34" charset="0"/>
            </a:endParaRPr>
          </a:p>
          <a:p>
            <a:r>
              <a:rPr lang="en-US" sz="1400" baseline="0" noProof="0" dirty="0">
                <a:latin typeface="Arial" panose="020B0604020202020204" pitchFamily="34" charset="0"/>
                <a:cs typeface="Arial" panose="020B0604020202020204" pitchFamily="34" charset="0"/>
              </a:rPr>
              <a:t>Place AND Educational Stage By Sources Non-Aggregated</a:t>
            </a:r>
          </a:p>
          <a:p>
            <a:r>
              <a:rPr lang="en-US" sz="1400" b="1" noProof="0" dirty="0">
                <a:latin typeface="Arial" panose="020B0604020202020204" pitchFamily="34" charset="0"/>
                <a:cs typeface="Arial" panose="020B0604020202020204" pitchFamily="34" charset="0"/>
              </a:rPr>
              <a:t>Place: Academic Library   </a:t>
            </a:r>
            <a:r>
              <a:rPr lang="en-US" sz="1400" baseline="0" noProof="0" dirty="0">
                <a:latin typeface="Arial" panose="020B0604020202020204" pitchFamily="34" charset="0"/>
                <a:cs typeface="Arial" panose="020B0604020202020204" pitchFamily="34" charset="0"/>
              </a:rPr>
              <a:t>All Interviews/ All Levels</a:t>
            </a:r>
          </a:p>
          <a:p>
            <a:r>
              <a:rPr lang="en-US" sz="1400" noProof="0" dirty="0">
                <a:latin typeface="Arial" panose="020B0604020202020204" pitchFamily="34" charset="0"/>
                <a:cs typeface="Arial" panose="020B0604020202020204" pitchFamily="34" charset="0"/>
              </a:rPr>
              <a:t>US N=37: 26, 70%</a:t>
            </a:r>
          </a:p>
          <a:p>
            <a:r>
              <a:rPr lang="en-US" sz="1400" noProof="0" dirty="0">
                <a:latin typeface="Arial" panose="020B0604020202020204" pitchFamily="34" charset="0"/>
                <a:cs typeface="Arial" panose="020B0604020202020204" pitchFamily="34" charset="0"/>
              </a:rPr>
              <a:t>UK N=36: 20, 56%</a:t>
            </a:r>
          </a:p>
          <a:p>
            <a:r>
              <a:rPr lang="en-US" sz="1400" noProof="0" dirty="0">
                <a:latin typeface="Arial" panose="020B0604020202020204" pitchFamily="34" charset="0"/>
                <a:cs typeface="Arial" panose="020B0604020202020204" pitchFamily="34" charset="0"/>
              </a:rPr>
              <a:t>UOC Barcelona N=33: 29, 88% </a:t>
            </a:r>
          </a:p>
          <a:p>
            <a:r>
              <a:rPr lang="en-US" sz="1400" noProof="0" dirty="0" err="1">
                <a:latin typeface="Arial" panose="020B0604020202020204" pitchFamily="34" charset="0"/>
                <a:cs typeface="Arial" panose="020B0604020202020204" pitchFamily="34" charset="0"/>
              </a:rPr>
              <a:t>Unicatt</a:t>
            </a:r>
            <a:r>
              <a:rPr lang="en-US" sz="1400" noProof="0" dirty="0">
                <a:latin typeface="Arial" panose="020B0604020202020204" pitchFamily="34" charset="0"/>
                <a:cs typeface="Arial" panose="020B0604020202020204" pitchFamily="34" charset="0"/>
              </a:rPr>
              <a:t> Milan N=20: 13, 65%</a:t>
            </a:r>
          </a:p>
          <a:p>
            <a:r>
              <a:rPr lang="en-US" sz="1400" noProof="0" dirty="0">
                <a:latin typeface="Arial" panose="020B0604020202020204" pitchFamily="34" charset="0"/>
                <a:cs typeface="Arial" panose="020B0604020202020204" pitchFamily="34" charset="0"/>
              </a:rPr>
              <a:t>UC3M Madrid</a:t>
            </a:r>
            <a:r>
              <a:rPr lang="en-US" sz="1400" baseline="0" noProof="0" dirty="0">
                <a:latin typeface="Arial" panose="020B0604020202020204" pitchFamily="34" charset="0"/>
                <a:cs typeface="Arial" panose="020B0604020202020204" pitchFamily="34" charset="0"/>
              </a:rPr>
              <a:t> N=38: 10, 26%</a:t>
            </a:r>
            <a:endParaRPr lang="en-US" sz="140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aseline="0" noProof="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33</a:t>
            </a:fld>
            <a:endParaRPr lang="en-US"/>
          </a:p>
        </p:txBody>
      </p:sp>
    </p:spTree>
    <p:extLst>
      <p:ext uri="{BB962C8B-B14F-4D97-AF65-F5344CB8AC3E}">
        <p14:creationId xmlns:p14="http://schemas.microsoft.com/office/powerpoint/2010/main" val="450672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https://www.flickr.com/photos/34547181@N00/15031497490 by Philippe Put / CC BY 2.0 </a:t>
            </a:r>
          </a:p>
        </p:txBody>
      </p:sp>
      <p:sp>
        <p:nvSpPr>
          <p:cNvPr id="4" name="Slide Number Placeholder 3"/>
          <p:cNvSpPr>
            <a:spLocks noGrp="1"/>
          </p:cNvSpPr>
          <p:nvPr>
            <p:ph type="sldNum" sz="quarter" idx="10"/>
          </p:nvPr>
        </p:nvSpPr>
        <p:spPr/>
        <p:txBody>
          <a:bodyPr/>
          <a:lstStyle/>
          <a:p>
            <a:fld id="{A2217BF3-519B-9145-8B18-C97CB0739154}" type="slidenum">
              <a:rPr lang="en-US" smtClean="0"/>
              <a:t>34</a:t>
            </a:fld>
            <a:endParaRPr lang="en-US"/>
          </a:p>
        </p:txBody>
      </p:sp>
    </p:spTree>
    <p:extLst>
      <p:ext uri="{BB962C8B-B14F-4D97-AF65-F5344CB8AC3E}">
        <p14:creationId xmlns:p14="http://schemas.microsoft.com/office/powerpoint/2010/main" val="2342284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t>Image: https://www.flickr.com/photos/kgregory/4675828550/ by Katie </a:t>
            </a:r>
            <a:r>
              <a:rPr lang="en-US" sz="1400" dirty="0" err="1"/>
              <a:t>Mollon</a:t>
            </a:r>
            <a:r>
              <a:rPr lang="en-US" sz="1400" dirty="0"/>
              <a:t> / CC BY-NC-ND 2.0 </a:t>
            </a: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...it doesn’t matter what place is best, the desire of participants is to have all the information in one place. </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“Voldria tenir un xip al cap amb tota la informació. (UOCFI1)</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“Molt fàcil, només parlant. Que jo li digui a l’ordinador “mira necessito això” i que l’ordinador m’ho donés. (...)  (UOCG6)</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“Tenir la informació als ulls, per telepatia. Sense emprar cap estrí” (UOCU8)</a:t>
            </a:r>
          </a:p>
          <a:p>
            <a:pPr marL="0" marR="0" indent="0" algn="l" defTabSz="914400" rtl="0" eaLnBrk="1" fontAlgn="auto" latinLnBrk="0" hangingPunct="1">
              <a:lnSpc>
                <a:spcPct val="100000"/>
              </a:lnSpc>
              <a:spcBef>
                <a:spcPts val="0"/>
              </a:spcBef>
              <a:spcAft>
                <a:spcPts val="0"/>
              </a:spcAft>
              <a:buClrTx/>
              <a:buSzTx/>
              <a:buFontTx/>
              <a:buNone/>
              <a:tabLst/>
              <a:defRPr/>
            </a:pPr>
            <a:br>
              <a:rPr lang="is-IS" sz="1400" baseline="0" dirty="0"/>
            </a:br>
            <a:endParaRPr lang="is-IS" sz="1400" baseline="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35</a:t>
            </a:fld>
            <a:endParaRPr lang="en-US"/>
          </a:p>
        </p:txBody>
      </p:sp>
    </p:spTree>
    <p:extLst>
      <p:ext uri="{BB962C8B-B14F-4D97-AF65-F5344CB8AC3E}">
        <p14:creationId xmlns:p14="http://schemas.microsoft.com/office/powerpoint/2010/main" val="1452352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2217BF3-519B-9145-8B18-C97CB0739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43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What motivates people’s choice of information?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Convenience</a:t>
            </a:r>
          </a:p>
          <a:p>
            <a:r>
              <a:rPr lang="en-US" sz="1400" dirty="0">
                <a:latin typeface="Arial" panose="020B0604020202020204" pitchFamily="34" charset="0"/>
                <a:cs typeface="Arial" panose="020B0604020202020204" pitchFamily="34" charset="0"/>
              </a:rPr>
              <a:t>Repetition</a:t>
            </a:r>
          </a:p>
          <a:p>
            <a:r>
              <a:rPr lang="en-US" sz="1400" dirty="0">
                <a:latin typeface="Arial" panose="020B0604020202020204" pitchFamily="34" charset="0"/>
                <a:cs typeface="Arial" panose="020B0604020202020204" pitchFamily="34" charset="0"/>
              </a:rPr>
              <a:t>Relevancy</a:t>
            </a:r>
          </a:p>
          <a:p>
            <a:r>
              <a:rPr lang="en-US" sz="1400" dirty="0">
                <a:latin typeface="Arial" panose="020B0604020202020204" pitchFamily="34" charset="0"/>
                <a:cs typeface="Arial" panose="020B0604020202020204" pitchFamily="34" charset="0"/>
              </a:rPr>
              <a:t>Authority</a:t>
            </a:r>
          </a:p>
          <a:p>
            <a:r>
              <a:rPr lang="en-US" sz="1400" dirty="0">
                <a:latin typeface="Arial" panose="020B0604020202020204" pitchFamily="34" charset="0"/>
                <a:cs typeface="Arial" panose="020B0604020202020204" pitchFamily="34" charset="0"/>
              </a:rPr>
              <a:t>Available Time</a:t>
            </a:r>
          </a:p>
          <a:p>
            <a:r>
              <a:rPr lang="en-US" sz="1400" dirty="0">
                <a:latin typeface="Arial" panose="020B0604020202020204" pitchFamily="34" charset="0"/>
                <a:cs typeface="Arial" panose="020B0604020202020204" pitchFamily="34" charset="0"/>
              </a:rPr>
              <a:t>Speed</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37</a:t>
            </a:fld>
            <a:endParaRPr lang="en-US"/>
          </a:p>
        </p:txBody>
      </p:sp>
    </p:spTree>
    <p:extLst>
      <p:ext uri="{BB962C8B-B14F-4D97-AF65-F5344CB8AC3E}">
        <p14:creationId xmlns:p14="http://schemas.microsoft.com/office/powerpoint/2010/main" val="1593126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237067" y="3840480"/>
            <a:ext cx="6400800" cy="4844205"/>
          </a:xfrm>
          <a:prstGeom prst="rect">
            <a:avLst/>
          </a:prstGeom>
        </p:spPr>
        <p:txBody>
          <a:bodyPr/>
          <a:lstStyle/>
          <a:p>
            <a:r>
              <a:rPr lang="en-US" sz="1400" dirty="0"/>
              <a:t>Image: http://www.flickr.com/photos/79743208@N05/10229498105 by Matthew Matheson / CC BY-NC-ND 2.0 </a:t>
            </a:r>
          </a:p>
          <a:p>
            <a:endParaRPr lang="en-US" sz="1400" b="1"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It seems that convenience</a:t>
            </a:r>
            <a:r>
              <a:rPr lang="en-US" sz="1400" b="0" baseline="0" dirty="0">
                <a:latin typeface="Arial" panose="020B0604020202020204" pitchFamily="34" charset="0"/>
                <a:cs typeface="Arial" panose="020B0604020202020204" pitchFamily="34" charset="0"/>
              </a:rPr>
              <a:t> is a predominant factor when selecting both the source and the information. But convenience is a complex concept, ant it changes greatly depending on the situation and the context. </a:t>
            </a:r>
            <a:endParaRPr lang="en-US" sz="1400" b="0" dirty="0">
              <a:latin typeface="Arial" panose="020B0604020202020204" pitchFamily="34" charset="0"/>
              <a:cs typeface="Arial" panose="020B0604020202020204" pitchFamily="34" charset="0"/>
            </a:endParaRPr>
          </a:p>
          <a:p>
            <a:endParaRPr lang="en-US" sz="1400" b="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If</a:t>
            </a:r>
            <a:r>
              <a:rPr lang="en-US" sz="1400" b="0" baseline="0" dirty="0">
                <a:latin typeface="Arial" panose="020B0604020202020204" pitchFamily="34" charset="0"/>
                <a:cs typeface="Arial" panose="020B0604020202020204" pitchFamily="34" charset="0"/>
              </a:rPr>
              <a:t> we look at the reasons people use to select information…</a:t>
            </a:r>
            <a:endParaRPr lang="en-US" sz="1400" b="0"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Convenience</a:t>
            </a:r>
          </a:p>
          <a:p>
            <a:r>
              <a:rPr lang="en-US" sz="1400" dirty="0">
                <a:latin typeface="Arial" panose="020B0604020202020204" pitchFamily="34" charset="0"/>
                <a:cs typeface="Arial" panose="020B0604020202020204" pitchFamily="34" charset="0"/>
              </a:rPr>
              <a:t>Decision/Choice AND Educational Stage By Sources Non-Aggregated</a:t>
            </a:r>
          </a:p>
          <a:p>
            <a:r>
              <a:rPr lang="en-US" sz="1400" dirty="0">
                <a:latin typeface="Arial" panose="020B0604020202020204" pitchFamily="34" charset="0"/>
                <a:cs typeface="Arial" panose="020B0604020202020204" pitchFamily="34" charset="0"/>
              </a:rPr>
              <a:t>All Interviews/All Levels</a:t>
            </a:r>
          </a:p>
          <a:p>
            <a:r>
              <a:rPr lang="en-US" sz="1400" dirty="0">
                <a:latin typeface="Arial" panose="020B0604020202020204" pitchFamily="34" charset="0"/>
                <a:cs typeface="Arial" panose="020B0604020202020204" pitchFamily="34" charset="0"/>
              </a:rPr>
              <a:t>Decision/Choice: Convenience/Ease of Use/Accessibility</a:t>
            </a:r>
          </a:p>
          <a:p>
            <a:r>
              <a:rPr lang="en-US" sz="1400" dirty="0">
                <a:latin typeface="Arial" panose="020B0604020202020204" pitchFamily="34" charset="0"/>
                <a:cs typeface="Arial" panose="020B0604020202020204" pitchFamily="34" charset="0"/>
              </a:rPr>
              <a:t>US N=37: 33, 89%</a:t>
            </a:r>
          </a:p>
          <a:p>
            <a:r>
              <a:rPr lang="en-US" sz="1400" dirty="0">
                <a:latin typeface="Arial" panose="020B0604020202020204" pitchFamily="34" charset="0"/>
                <a:cs typeface="Arial" panose="020B0604020202020204" pitchFamily="34" charset="0"/>
              </a:rPr>
              <a:t>UK N=36: 30, 83%</a:t>
            </a:r>
          </a:p>
          <a:p>
            <a:r>
              <a:rPr lang="en-US" sz="1400" dirty="0">
                <a:latin typeface="Arial" panose="020B0604020202020204" pitchFamily="34" charset="0"/>
                <a:cs typeface="Arial" panose="020B0604020202020204" pitchFamily="34" charset="0"/>
              </a:rPr>
              <a:t>UOC Barcelona N=33: 30, 91%</a:t>
            </a:r>
          </a:p>
          <a:p>
            <a:r>
              <a:rPr lang="en-US" sz="1400" dirty="0" err="1">
                <a:latin typeface="Arial" panose="020B0604020202020204" pitchFamily="34" charset="0"/>
                <a:cs typeface="Arial" panose="020B0604020202020204" pitchFamily="34" charset="0"/>
              </a:rPr>
              <a:t>Unicatt</a:t>
            </a:r>
            <a:r>
              <a:rPr lang="en-US" sz="1400" dirty="0">
                <a:latin typeface="Arial" panose="020B0604020202020204" pitchFamily="34" charset="0"/>
                <a:cs typeface="Arial" panose="020B0604020202020204" pitchFamily="34" charset="0"/>
              </a:rPr>
              <a:t> Milan N=20: 19, 95%</a:t>
            </a:r>
          </a:p>
          <a:p>
            <a:r>
              <a:rPr lang="en-US" sz="1400" dirty="0">
                <a:latin typeface="Arial" panose="020B0604020202020204" pitchFamily="34" charset="0"/>
                <a:cs typeface="Arial" panose="020B0604020202020204" pitchFamily="34" charset="0"/>
              </a:rPr>
              <a:t>UC3M Madrid N=38: 35, 92%</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38</a:t>
            </a:fld>
            <a:endParaRPr lang="en-US"/>
          </a:p>
        </p:txBody>
      </p:sp>
    </p:spTree>
    <p:extLst>
      <p:ext uri="{BB962C8B-B14F-4D97-AF65-F5344CB8AC3E}">
        <p14:creationId xmlns:p14="http://schemas.microsoft.com/office/powerpoint/2010/main" val="172850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457200"/>
            <a:ext cx="5486400" cy="3087688"/>
          </a:xfrm>
          <a:prstGeom prst="rect">
            <a:avLst/>
          </a:prstGeom>
        </p:spPr>
      </p:sp>
      <p:sp>
        <p:nvSpPr>
          <p:cNvPr id="3" name="Marcador de notas 2"/>
          <p:cNvSpPr>
            <a:spLocks noGrp="1"/>
          </p:cNvSpPr>
          <p:nvPr>
            <p:ph type="body" idx="1"/>
          </p:nvPr>
        </p:nvSpPr>
        <p:spPr>
          <a:xfrm>
            <a:off x="327377" y="3840480"/>
            <a:ext cx="6107289" cy="5029200"/>
          </a:xfrm>
          <a:prstGeom prst="rect">
            <a:avLst/>
          </a:prstGeom>
        </p:spPr>
        <p:txBody>
          <a:bodyPr/>
          <a:lstStyle/>
          <a:p>
            <a:r>
              <a:rPr lang="en-US" sz="1300" dirty="0">
                <a:latin typeface="Arial" panose="020B0604020202020204" pitchFamily="34" charset="0"/>
                <a:cs typeface="Arial" panose="020B0604020202020204" pitchFamily="34" charset="0"/>
              </a:rPr>
              <a:t>Image: https://www.flickr.com/photos/jakerust/16226034713/ by </a:t>
            </a:r>
            <a:r>
              <a:rPr lang="en-US" sz="1300" dirty="0" err="1">
                <a:latin typeface="Arial" panose="020B0604020202020204" pitchFamily="34" charset="0"/>
                <a:cs typeface="Arial" panose="020B0604020202020204" pitchFamily="34" charset="0"/>
              </a:rPr>
              <a:t>GotCredit</a:t>
            </a:r>
            <a:r>
              <a:rPr lang="en-US" sz="1300" dirty="0">
                <a:latin typeface="Arial" panose="020B0604020202020204" pitchFamily="34" charset="0"/>
                <a:cs typeface="Arial" panose="020B0604020202020204" pitchFamily="34" charset="0"/>
              </a:rPr>
              <a:t> / CC BY 2.0 </a:t>
            </a:r>
          </a:p>
          <a:p>
            <a:endParaRPr lang="en-US" sz="1300" dirty="0">
              <a:latin typeface="Arial" panose="020B0604020202020204" pitchFamily="34" charset="0"/>
              <a:cs typeface="Arial" panose="020B0604020202020204" pitchFamily="34" charset="0"/>
            </a:endParaRPr>
          </a:p>
          <a:p>
            <a:pPr marL="0" indent="0">
              <a:buNone/>
            </a:pPr>
            <a:r>
              <a:rPr lang="en-US" sz="1300" noProof="0" dirty="0">
                <a:latin typeface="Arial" panose="020B0604020202020204" pitchFamily="34" charset="0"/>
                <a:cs typeface="Arial" panose="020B0604020202020204" pitchFamily="34" charset="0"/>
              </a:rPr>
              <a:t>….we can</a:t>
            </a:r>
            <a:r>
              <a:rPr lang="en-US" sz="1300" baseline="0" noProof="0" dirty="0">
                <a:latin typeface="Arial" panose="020B0604020202020204" pitchFamily="34" charset="0"/>
                <a:cs typeface="Arial" panose="020B0604020202020204" pitchFamily="34" charset="0"/>
              </a:rPr>
              <a:t> see that REPETITION is a usual criteria. In fact, people stop looking for information when they realize that the results are more or less the same all the time.</a:t>
            </a:r>
          </a:p>
          <a:p>
            <a:pPr marL="0" indent="0">
              <a:buNone/>
            </a:pPr>
            <a:r>
              <a:rPr lang="en-US" sz="1300" baseline="0" noProof="0" dirty="0">
                <a:latin typeface="Arial" panose="020B0604020202020204" pitchFamily="34" charset="0"/>
                <a:cs typeface="Arial" panose="020B0604020202020204" pitchFamily="34" charset="0"/>
              </a:rPr>
              <a:t> </a:t>
            </a:r>
            <a:br>
              <a:rPr lang="en-US" sz="1300" baseline="0" noProof="0" dirty="0">
                <a:latin typeface="Arial" panose="020B0604020202020204" pitchFamily="34" charset="0"/>
                <a:cs typeface="Arial" panose="020B0604020202020204" pitchFamily="34" charset="0"/>
              </a:rPr>
            </a:br>
            <a:r>
              <a:rPr lang="en-US" sz="1300" baseline="0" noProof="0" dirty="0">
                <a:latin typeface="Arial" panose="020B0604020202020204" pitchFamily="34" charset="0"/>
                <a:cs typeface="Arial" panose="020B0604020202020204" pitchFamily="34" charset="0"/>
              </a:rPr>
              <a:t>Other criteria to select information include….</a:t>
            </a:r>
            <a:endParaRPr lang="en-US" sz="1300" noProof="0" dirty="0">
              <a:latin typeface="Arial" panose="020B0604020202020204" pitchFamily="34" charset="0"/>
              <a:cs typeface="Arial" panose="020B0604020202020204" pitchFamily="34" charset="0"/>
            </a:endParaRPr>
          </a:p>
          <a:p>
            <a:pPr marL="0" indent="0">
              <a:buNone/>
            </a:pPr>
            <a:endParaRPr lang="en-US" sz="1300" noProof="0" dirty="0">
              <a:latin typeface="Arial" panose="020B0604020202020204" pitchFamily="34" charset="0"/>
              <a:cs typeface="Arial" panose="020B0604020202020204" pitchFamily="34" charset="0"/>
            </a:endParaRPr>
          </a:p>
          <a:p>
            <a:pPr marL="0" indent="0">
              <a:buNone/>
            </a:pPr>
            <a:r>
              <a:rPr lang="en-US" sz="1300" noProof="0" dirty="0">
                <a:latin typeface="Arial" panose="020B0604020202020204" pitchFamily="34" charset="0"/>
                <a:cs typeface="Arial" panose="020B0604020202020204" pitchFamily="34" charset="0"/>
              </a:rPr>
              <a:t>“So I check three, or four websites and if is more or less the same, so ok, I am confident.” UC3M Madrid (Universidad Carlos III de Madrid) (ESG01, Embedding, Female, Age 26-34, Formal Sciences)</a:t>
            </a:r>
          </a:p>
          <a:p>
            <a:pPr marL="0" indent="0">
              <a:buNone/>
            </a:pPr>
            <a:endParaRPr lang="en-US" sz="1300" noProof="0" dirty="0">
              <a:latin typeface="Arial" panose="020B0604020202020204" pitchFamily="34" charset="0"/>
              <a:cs typeface="Arial" panose="020B0604020202020204" pitchFamily="34" charset="0"/>
            </a:endParaRPr>
          </a:p>
          <a:p>
            <a:pPr marL="0" indent="0">
              <a:buNone/>
            </a:pPr>
            <a:r>
              <a:rPr lang="en-US" sz="1300" noProof="0" dirty="0">
                <a:latin typeface="Arial" panose="020B0604020202020204" pitchFamily="34" charset="0"/>
                <a:cs typeface="Arial" panose="020B0604020202020204" pitchFamily="34" charset="0"/>
              </a:rPr>
              <a:t>“</a:t>
            </a:r>
            <a:r>
              <a:rPr lang="en-US" sz="1300" noProof="0" dirty="0" err="1">
                <a:latin typeface="Arial" panose="020B0604020202020204" pitchFamily="34" charset="0"/>
                <a:cs typeface="Arial" panose="020B0604020202020204" pitchFamily="34" charset="0"/>
              </a:rPr>
              <a:t>Cuando</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veo</a:t>
            </a:r>
            <a:r>
              <a:rPr lang="en-US" sz="1300" noProof="0" dirty="0">
                <a:latin typeface="Arial" panose="020B0604020202020204" pitchFamily="34" charset="0"/>
                <a:cs typeface="Arial" panose="020B0604020202020204" pitchFamily="34" charset="0"/>
              </a:rPr>
              <a:t> que </a:t>
            </a:r>
            <a:r>
              <a:rPr lang="en-US" sz="1300" noProof="0" dirty="0" err="1">
                <a:latin typeface="Arial" panose="020B0604020202020204" pitchFamily="34" charset="0"/>
                <a:cs typeface="Arial" panose="020B0604020202020204" pitchFamily="34" charset="0"/>
              </a:rPr>
              <a:t>está</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todo</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repetido</a:t>
            </a:r>
            <a:r>
              <a:rPr lang="en-US" sz="1300" noProof="0" dirty="0">
                <a:latin typeface="Arial" panose="020B0604020202020204" pitchFamily="34" charset="0"/>
                <a:cs typeface="Arial" panose="020B0604020202020204" pitchFamily="34" charset="0"/>
              </a:rPr>
              <a:t>, que no sale nada. Que no hay </a:t>
            </a:r>
            <a:r>
              <a:rPr lang="en-US" sz="1300" noProof="0" dirty="0" err="1">
                <a:latin typeface="Arial" panose="020B0604020202020204" pitchFamily="34" charset="0"/>
                <a:cs typeface="Arial" panose="020B0604020202020204" pitchFamily="34" charset="0"/>
              </a:rPr>
              <a:t>cosas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nuevas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cuando</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paro</a:t>
            </a:r>
            <a:r>
              <a:rPr lang="en-US" sz="1300" noProof="0" dirty="0">
                <a:latin typeface="Arial" panose="020B0604020202020204" pitchFamily="34" charset="0"/>
                <a:cs typeface="Arial" panose="020B0604020202020204" pitchFamily="34" charset="0"/>
              </a:rPr>
              <a:t>” (UOCU2, Female, Aged 28, Information Sciences)</a:t>
            </a:r>
          </a:p>
          <a:p>
            <a:pPr marL="0" indent="0">
              <a:buNone/>
            </a:pPr>
            <a:r>
              <a:rPr lang="en-US" sz="1300" noProof="0" dirty="0">
                <a:latin typeface="Arial" panose="020B0604020202020204" pitchFamily="34" charset="0"/>
                <a:cs typeface="Arial" panose="020B0604020202020204" pitchFamily="34" charset="0"/>
              </a:rPr>
              <a:t>“When I see that everything is the same, that nothing new appears. That there’s nothing new, then </a:t>
            </a:r>
            <a:r>
              <a:rPr lang="en-US" sz="1300" noProof="0" dirty="0" err="1">
                <a:latin typeface="Arial" panose="020B0604020202020204" pitchFamily="34" charset="0"/>
                <a:cs typeface="Arial" panose="020B0604020202020204" pitchFamily="34" charset="0"/>
              </a:rPr>
              <a:t>i</a:t>
            </a:r>
            <a:r>
              <a:rPr lang="en-US" sz="1300" noProof="0" dirty="0">
                <a:latin typeface="Arial" panose="020B0604020202020204" pitchFamily="34" charset="0"/>
                <a:cs typeface="Arial" panose="020B0604020202020204" pitchFamily="34" charset="0"/>
              </a:rPr>
              <a:t> stop looking for information.”(UOCU2, Female, Aged 28, Information Sciences)</a:t>
            </a:r>
          </a:p>
          <a:p>
            <a:pPr marL="0" indent="0">
              <a:buNone/>
            </a:pPr>
            <a:endParaRPr lang="en-US" sz="1300" noProof="0" dirty="0">
              <a:latin typeface="Arial" panose="020B0604020202020204" pitchFamily="34" charset="0"/>
              <a:cs typeface="Arial" panose="020B0604020202020204" pitchFamily="34" charset="0"/>
            </a:endParaRPr>
          </a:p>
          <a:p>
            <a:pPr marL="0" indent="0">
              <a:buNone/>
            </a:pPr>
            <a:r>
              <a:rPr lang="en-US" sz="1300" noProof="0" dirty="0">
                <a:latin typeface="Arial" panose="020B0604020202020204" pitchFamily="34" charset="0"/>
                <a:cs typeface="Arial" panose="020B0604020202020204" pitchFamily="34" charset="0"/>
              </a:rPr>
              <a:t>“Miro dos o </a:t>
            </a:r>
            <a:r>
              <a:rPr lang="en-US" sz="1300" noProof="0" dirty="0" err="1">
                <a:latin typeface="Arial" panose="020B0604020202020204" pitchFamily="34" charset="0"/>
                <a:cs typeface="Arial" panose="020B0604020202020204" pitchFamily="34" charset="0"/>
              </a:rPr>
              <a:t>tres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recursos</a:t>
            </a:r>
            <a:r>
              <a:rPr lang="en-US" sz="1300" noProof="0" dirty="0">
                <a:latin typeface="Arial" panose="020B0604020202020204" pitchFamily="34" charset="0"/>
                <a:cs typeface="Arial" panose="020B0604020202020204" pitchFamily="34" charset="0"/>
              </a:rPr>
              <a:t>. Si hi ha </a:t>
            </a:r>
            <a:r>
              <a:rPr lang="en-US" sz="1300" noProof="0" dirty="0" err="1">
                <a:latin typeface="Arial" panose="020B0604020202020204" pitchFamily="34" charset="0"/>
                <a:cs typeface="Arial" panose="020B0604020202020204" pitchFamily="34" charset="0"/>
              </a:rPr>
              <a:t>coincidència</a:t>
            </a:r>
            <a:r>
              <a:rPr lang="en-US" sz="1300" noProof="0" dirty="0">
                <a:latin typeface="Arial" panose="020B0604020202020204" pitchFamily="34" charset="0"/>
                <a:cs typeface="Arial" panose="020B0604020202020204" pitchFamily="34" charset="0"/>
              </a:rPr>
              <a:t> entre les dos o </a:t>
            </a:r>
            <a:r>
              <a:rPr lang="en-US" sz="1300" noProof="0" dirty="0" err="1">
                <a:latin typeface="Arial" panose="020B0604020202020204" pitchFamily="34" charset="0"/>
                <a:cs typeface="Arial" panose="020B0604020202020204" pitchFamily="34" charset="0"/>
              </a:rPr>
              <a:t>tres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primeres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pàgines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aleshores</a:t>
            </a:r>
            <a:r>
              <a:rPr lang="en-US" sz="1300" noProof="0" dirty="0">
                <a:latin typeface="Arial" panose="020B0604020202020204" pitchFamily="34" charset="0"/>
                <a:cs typeface="Arial" panose="020B0604020202020204" pitchFamily="34" charset="0"/>
              </a:rPr>
              <a:t> </a:t>
            </a:r>
            <a:r>
              <a:rPr lang="en-US" sz="1300" noProof="0" dirty="0" err="1">
                <a:latin typeface="Arial" panose="020B0604020202020204" pitchFamily="34" charset="0"/>
                <a:cs typeface="Arial" panose="020B0604020202020204" pitchFamily="34" charset="0"/>
              </a:rPr>
              <a:t>paro</a:t>
            </a:r>
            <a:r>
              <a:rPr lang="en-US" sz="1300" noProof="0" dirty="0">
                <a:latin typeface="Arial" panose="020B0604020202020204" pitchFamily="34" charset="0"/>
                <a:cs typeface="Arial" panose="020B0604020202020204" pitchFamily="34" charset="0"/>
              </a:rPr>
              <a:t>” (UOCFE1, Male, Aged 43, Information Sciences)</a:t>
            </a:r>
          </a:p>
          <a:p>
            <a:pPr marL="0" indent="0">
              <a:buNone/>
            </a:pPr>
            <a:r>
              <a:rPr lang="en-US" sz="1300" noProof="0" dirty="0">
                <a:latin typeface="Arial" panose="020B0604020202020204" pitchFamily="34" charset="0"/>
                <a:cs typeface="Arial" panose="020B0604020202020204" pitchFamily="34" charset="0"/>
              </a:rPr>
              <a:t>“I look for two or three resources. If there’s a repetition between the two or three first pages, then I stop.”  (UOCFE1, Male, Aged 43, Information Sciences)</a:t>
            </a:r>
          </a:p>
          <a:p>
            <a:endParaRPr lang="en-US" sz="1300" noProof="0" dirty="0">
              <a:latin typeface="Arial" panose="020B0604020202020204" pitchFamily="34" charset="0"/>
              <a:cs typeface="Arial" panose="020B0604020202020204" pitchFamily="34" charset="0"/>
            </a:endParaRPr>
          </a:p>
          <a:p>
            <a:endParaRPr lang="en-US" sz="1300" noProof="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39</a:t>
            </a:fld>
            <a:endParaRPr lang="en-US"/>
          </a:p>
        </p:txBody>
      </p:sp>
    </p:spTree>
    <p:extLst>
      <p:ext uri="{BB962C8B-B14F-4D97-AF65-F5344CB8AC3E}">
        <p14:creationId xmlns:p14="http://schemas.microsoft.com/office/powerpoint/2010/main" val="198274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300" dirty="0">
                <a:latin typeface="Arial" panose="020B0604020202020204" pitchFamily="34" charset="0"/>
                <a:cs typeface="Arial" panose="020B0604020202020204" pitchFamily="34" charset="0"/>
              </a:rPr>
              <a:t>Image: https://www.flickr.com/photos/esthervargasc/9775119174/ by Esther Vargas / CC BY-SA 2.0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a:t>
            </a:r>
            <a:r>
              <a:rPr lang="en-US" sz="1300" dirty="0"/>
              <a:t>As of August 2017, two-thirds (67%) of Americans report that they get at least some of their news on social media – with two-in-ten doing so often, according to a new survey from Pew Research Center. This is a modest increase since early 2016, when (during the height of the presidential primaries) 62% of U.S. adults reported getting news from social media. While a small increase overall, this growth is driven by more substantial increases among Americans who are older, less educated, and nonwhite. This study is based on a survey conducted August 8-21, 2017, with 4,971 U.S. adults who are members of Pew Research Center’s nationally representative American Trends Panel.</a:t>
            </a:r>
          </a:p>
          <a:p>
            <a:endParaRPr lang="en-US" sz="1300" dirty="0"/>
          </a:p>
          <a:p>
            <a:r>
              <a:rPr lang="en-US" sz="1300" dirty="0"/>
              <a:t>For the first time in the Center’s surveys, more than half (55%) of Americans ages 50 or older report getting news on social media sites. That is 10 percentage points higher than the 45% who said so in 2016. Those under 50, meanwhile, remain more likely than their elders to get news from these sites (78% do, unchanged from 2016).</a:t>
            </a:r>
            <a:r>
              <a:rPr lang="en-US" sz="1300" dirty="0">
                <a:latin typeface="Arial" panose="020B0604020202020204" pitchFamily="34" charset="0"/>
                <a:cs typeface="Arial" panose="020B0604020202020204" pitchFamily="34" charset="0"/>
              </a:rPr>
              <a:t>”</a:t>
            </a:r>
          </a:p>
          <a:p>
            <a:endParaRPr lang="en-US" sz="1300" dirty="0">
              <a:latin typeface="Arial" panose="020B0604020202020204" pitchFamily="34" charset="0"/>
              <a:cs typeface="Arial" panose="020B0604020202020204" pitchFamily="34" charset="0"/>
            </a:endParaRPr>
          </a:p>
          <a:p>
            <a:r>
              <a:rPr lang="en-US" sz="1300" kern="1200" dirty="0">
                <a:solidFill>
                  <a:schemeClr val="tx1"/>
                </a:solidFill>
                <a:effectLst/>
                <a:latin typeface="Arial" charset="0"/>
                <a:ea typeface="Arial" charset="0"/>
                <a:cs typeface="Arial" charset="0"/>
              </a:rPr>
              <a:t>Shearer, Elisa, and Jeffrey Gottfried. 2017. “News Use Across Social Media Platforms 2017.” Pew Research Center, September 7. </a:t>
            </a:r>
            <a:r>
              <a:rPr lang="en-US" sz="1300" u="sng" kern="1200" dirty="0">
                <a:solidFill>
                  <a:schemeClr val="tx1"/>
                </a:solidFill>
                <a:effectLst/>
                <a:latin typeface="Arial" charset="0"/>
                <a:ea typeface="Arial" charset="0"/>
                <a:cs typeface="Arial" charset="0"/>
                <a:hlinkClick r:id="rId3"/>
              </a:rPr>
              <a:t>http://www.journalism.org/2017/09/07/news-use-across-social-media-platforms-2017/</a:t>
            </a:r>
            <a:r>
              <a:rPr lang="en-US" sz="1300" kern="1200" dirty="0">
                <a:solidFill>
                  <a:schemeClr val="tx1"/>
                </a:solidFill>
                <a:effectLst/>
                <a:latin typeface="Arial" charset="0"/>
                <a:ea typeface="Arial" charset="0"/>
                <a:cs typeface="Arial" charset="0"/>
              </a:rPr>
              <a:t>.</a:t>
            </a:r>
            <a:endParaRPr lang="en-US" sz="1300"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a:p>
            <a:endParaRPr lang="en-US" sz="130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4</a:t>
            </a:fld>
            <a:endParaRPr lang="en-US"/>
          </a:p>
        </p:txBody>
      </p:sp>
    </p:spTree>
    <p:extLst>
      <p:ext uri="{BB962C8B-B14F-4D97-AF65-F5344CB8AC3E}">
        <p14:creationId xmlns:p14="http://schemas.microsoft.com/office/powerpoint/2010/main" val="411074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428978" y="3840480"/>
            <a:ext cx="6016978" cy="5029200"/>
          </a:xfrm>
          <a:prstGeom prst="rect">
            <a:avLst/>
          </a:prstGeom>
        </p:spPr>
        <p:txBody>
          <a:bodyPr/>
          <a:lstStyle/>
          <a:p>
            <a:pPr>
              <a:defRPr/>
            </a:pPr>
            <a:r>
              <a:rPr lang="en-US" sz="1400" dirty="0"/>
              <a:t>Image: https://www.flickr.com/photos/bern4dette/15817093566/ by Bernadette van </a:t>
            </a:r>
            <a:r>
              <a:rPr lang="en-US" sz="1400" dirty="0" err="1"/>
              <a:t>Hellenberg</a:t>
            </a:r>
            <a:r>
              <a:rPr lang="en-US" sz="1400" dirty="0"/>
              <a:t> </a:t>
            </a:r>
            <a:r>
              <a:rPr lang="en-US" sz="1400" dirty="0" err="1"/>
              <a:t>Hubar</a:t>
            </a:r>
            <a:r>
              <a:rPr lang="en-US" sz="1400" dirty="0"/>
              <a:t> / CC BY-NC 2.0 </a:t>
            </a:r>
          </a:p>
          <a:p>
            <a:pPr>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In</a:t>
            </a:r>
            <a:r>
              <a:rPr lang="en-US" sz="1400" baseline="0" dirty="0">
                <a:latin typeface="Arial" panose="020B0604020202020204" pitchFamily="34" charset="0"/>
                <a:cs typeface="Arial" panose="020B0604020202020204" pitchFamily="34" charset="0"/>
              </a:rPr>
              <a:t> fact</a:t>
            </a:r>
            <a:r>
              <a:rPr lang="en-US" sz="1400" dirty="0">
                <a:latin typeface="Arial" panose="020B0604020202020204" pitchFamily="34" charset="0"/>
                <a:cs typeface="Arial" panose="020B0604020202020204" pitchFamily="34" charset="0"/>
              </a:rPr>
              <a:t> the quantity of information has two effects. The positive one is that you can find everything you need. The negative one is information overload and how to manage and filter good and pertinent information.</a:t>
            </a:r>
          </a:p>
          <a:p>
            <a:endParaRPr lang="en-US" sz="1400" dirty="0">
              <a:latin typeface="Arial" panose="020B0604020202020204" pitchFamily="34" charset="0"/>
              <a:cs typeface="Arial" panose="020B0604020202020204" pitchFamily="34" charset="0"/>
            </a:endParaRPr>
          </a:p>
          <a:p>
            <a:r>
              <a:rPr lang="en-US" sz="1400" b="1" baseline="0" dirty="0">
                <a:latin typeface="Arial" panose="020B0604020202020204" pitchFamily="34" charset="0"/>
                <a:cs typeface="Arial" panose="020B0604020202020204" pitchFamily="34" charset="0"/>
              </a:rPr>
              <a:t>Quantity</a:t>
            </a:r>
          </a:p>
          <a:p>
            <a:r>
              <a:rPr lang="en-US" sz="1400" baseline="0" dirty="0">
                <a:latin typeface="Arial" panose="020B0604020202020204" pitchFamily="34" charset="0"/>
                <a:cs typeface="Arial" panose="020B0604020202020204" pitchFamily="34" charset="0"/>
              </a:rPr>
              <a:t>Decision/Choice AND Educational Stage By Sources Non-Aggregated</a:t>
            </a:r>
          </a:p>
          <a:p>
            <a:r>
              <a:rPr lang="en-US" sz="1400" dirty="0">
                <a:latin typeface="Arial" panose="020B0604020202020204" pitchFamily="34" charset="0"/>
                <a:cs typeface="Arial" panose="020B0604020202020204" pitchFamily="34" charset="0"/>
              </a:rPr>
              <a:t>Experiencing Interviews</a:t>
            </a:r>
          </a:p>
          <a:p>
            <a:r>
              <a:rPr lang="en-US" sz="1400" dirty="0">
                <a:latin typeface="Arial" panose="020B0604020202020204" pitchFamily="34" charset="0"/>
                <a:cs typeface="Arial" panose="020B0604020202020204" pitchFamily="34" charset="0"/>
              </a:rPr>
              <a:t>Decision/Choice: Quantity</a:t>
            </a:r>
          </a:p>
          <a:p>
            <a:r>
              <a:rPr lang="en-US" sz="1400" dirty="0">
                <a:latin typeface="Arial" panose="020B0604020202020204" pitchFamily="34" charset="0"/>
                <a:cs typeface="Arial" panose="020B0604020202020204" pitchFamily="34" charset="0"/>
              </a:rPr>
              <a:t>UC3M Madrid (N=10): 6, 60%</a:t>
            </a:r>
          </a:p>
          <a:p>
            <a:r>
              <a:rPr lang="en-US" sz="1400" dirty="0">
                <a:latin typeface="Arial" panose="020B0604020202020204" pitchFamily="34" charset="0"/>
                <a:cs typeface="Arial" panose="020B0604020202020204" pitchFamily="34" charset="0"/>
              </a:rPr>
              <a:t>US (N=5): 2, 40%</a:t>
            </a:r>
          </a:p>
          <a:p>
            <a:r>
              <a:rPr lang="en-US" sz="1400" dirty="0">
                <a:latin typeface="Arial" panose="020B0604020202020204" pitchFamily="34" charset="0"/>
                <a:cs typeface="Arial" panose="020B0604020202020204" pitchFamily="34" charset="0"/>
              </a:rPr>
              <a:t>UK (N=5): 2, 40%</a:t>
            </a:r>
          </a:p>
          <a:p>
            <a:r>
              <a:rPr lang="en-US" sz="1400" dirty="0">
                <a:latin typeface="Arial" panose="020B0604020202020204" pitchFamily="34" charset="0"/>
                <a:cs typeface="Arial" panose="020B0604020202020204" pitchFamily="34" charset="0"/>
              </a:rPr>
              <a:t>UOC Barcelona (N=9): 9, 100% </a:t>
            </a: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40</a:t>
            </a:fld>
            <a:endParaRPr lang="en-US"/>
          </a:p>
        </p:txBody>
      </p:sp>
    </p:spTree>
    <p:extLst>
      <p:ext uri="{BB962C8B-B14F-4D97-AF65-F5344CB8AC3E}">
        <p14:creationId xmlns:p14="http://schemas.microsoft.com/office/powerpoint/2010/main" val="2062801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t>Image: https://www.flickr.com/photos/peter-trimming/9566245040/ by Peter Trimming / CC BY 2.0 </a:t>
            </a:r>
          </a:p>
          <a:p>
            <a:endParaRPr lang="en-US" sz="1400" i="0" dirty="0">
              <a:latin typeface="Arial" panose="020B0604020202020204" pitchFamily="34" charset="0"/>
              <a:cs typeface="Arial" panose="020B0604020202020204" pitchFamily="34" charset="0"/>
            </a:endParaRPr>
          </a:p>
          <a:p>
            <a:pPr marL="0" indent="0">
              <a:buNone/>
            </a:pPr>
            <a:r>
              <a:rPr lang="en-US" sz="1400" i="0" dirty="0">
                <a:latin typeface="Arial" panose="020B0604020202020204" pitchFamily="34" charset="0"/>
                <a:cs typeface="Arial" panose="020B0604020202020204" pitchFamily="34" charset="0"/>
              </a:rPr>
              <a:t>The literature refers to keeping </a:t>
            </a:r>
            <a:r>
              <a:rPr lang="en-US" sz="1400" i="0" baseline="0" dirty="0">
                <a:latin typeface="Arial" panose="020B0604020202020204" pitchFamily="34" charset="0"/>
                <a:cs typeface="Arial" panose="020B0604020202020204" pitchFamily="34" charset="0"/>
              </a:rPr>
              <a:t>all the information you find </a:t>
            </a:r>
            <a:r>
              <a:rPr lang="en-US" sz="1400" i="0" dirty="0">
                <a:latin typeface="Arial" panose="020B0604020202020204" pitchFamily="34" charset="0"/>
                <a:cs typeface="Arial" panose="020B0604020202020204" pitchFamily="34" charset="0"/>
              </a:rPr>
              <a:t>as a “squirreling</a:t>
            </a:r>
            <a:r>
              <a:rPr lang="en-US" sz="1400" i="0" baseline="0" dirty="0">
                <a:latin typeface="Arial" panose="020B0604020202020204" pitchFamily="34" charset="0"/>
                <a:cs typeface="Arial" panose="020B0604020202020204" pitchFamily="34" charset="0"/>
              </a:rPr>
              <a:t> away” of information.</a:t>
            </a:r>
            <a:endParaRPr lang="en-US" sz="1400" i="0" dirty="0">
              <a:latin typeface="Arial" panose="020B0604020202020204" pitchFamily="34" charset="0"/>
              <a:cs typeface="Arial" panose="020B0604020202020204" pitchFamily="34" charset="0"/>
            </a:endParaRPr>
          </a:p>
          <a:p>
            <a:pPr marL="0" indent="0">
              <a:buNone/>
            </a:pPr>
            <a:endParaRPr lang="en-US" sz="1400" i="0" dirty="0">
              <a:latin typeface="Arial" panose="020B0604020202020204" pitchFamily="34" charset="0"/>
              <a:cs typeface="Arial" panose="020B0604020202020204" pitchFamily="34" charset="0"/>
            </a:endParaRPr>
          </a:p>
          <a:p>
            <a:pPr marL="0" indent="0">
              <a:buNone/>
            </a:pPr>
            <a:r>
              <a:rPr lang="en-US" sz="1400" i="0" dirty="0">
                <a:latin typeface="Arial" panose="020B0604020202020204" pitchFamily="34" charset="0"/>
                <a:cs typeface="Arial" panose="020B0604020202020204" pitchFamily="34" charset="0"/>
              </a:rPr>
              <a:t>In this </a:t>
            </a:r>
            <a:r>
              <a:rPr lang="en-US" sz="1400" i="0" baseline="0" dirty="0">
                <a:latin typeface="Arial" panose="020B0604020202020204" pitchFamily="34" charset="0"/>
                <a:cs typeface="Arial" panose="020B0604020202020204" pitchFamily="34" charset="0"/>
              </a:rPr>
              <a:t>sense, those interviewed keep information in their computer “in case they need it in the future” but in fact, they confessed to us that when they need it they often repeat the original search because they forget that they already have the information or don’t remember where it is stored.</a:t>
            </a:r>
            <a:endParaRPr lang="en-US" sz="1400" i="0" dirty="0">
              <a:latin typeface="Arial" panose="020B0604020202020204" pitchFamily="34" charset="0"/>
              <a:cs typeface="Arial" panose="020B0604020202020204" pitchFamily="34" charset="0"/>
            </a:endParaRPr>
          </a:p>
          <a:p>
            <a:endParaRPr lang="en-US" sz="1400" i="0" dirty="0">
              <a:latin typeface="Arial" panose="020B0604020202020204" pitchFamily="34" charset="0"/>
              <a:cs typeface="Arial" panose="020B0604020202020204" pitchFamily="34" charset="0"/>
            </a:endParaRPr>
          </a:p>
          <a:p>
            <a:r>
              <a:rPr lang="en-US" sz="1400" i="0" dirty="0">
                <a:latin typeface="Arial" panose="020B0604020202020204" pitchFamily="34" charset="0"/>
                <a:cs typeface="Arial" panose="020B0604020202020204" pitchFamily="34" charset="0"/>
              </a:rPr>
              <a:t>“</a:t>
            </a:r>
            <a:r>
              <a:rPr lang="is-IS" sz="1400" i="0" dirty="0">
                <a:latin typeface="Arial" panose="020B0604020202020204" pitchFamily="34" charset="0"/>
                <a:cs typeface="Arial" panose="020B0604020202020204" pitchFamily="34" charset="0"/>
              </a:rPr>
              <a:t>…ara està tot allí (Internet). </a:t>
            </a:r>
            <a:r>
              <a:rPr lang="en-US" sz="1400" i="0" dirty="0" err="1">
                <a:latin typeface="Arial" panose="020B0604020202020204" pitchFamily="34" charset="0"/>
                <a:cs typeface="Arial" panose="020B0604020202020204" pitchFamily="34" charset="0"/>
              </a:rPr>
              <a:t>Qualsevol</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afició</a:t>
            </a:r>
            <a:r>
              <a:rPr lang="en-US" sz="1400" i="0" dirty="0">
                <a:latin typeface="Arial" panose="020B0604020202020204" pitchFamily="34" charset="0"/>
                <a:cs typeface="Arial" panose="020B0604020202020204" pitchFamily="34" charset="0"/>
              </a:rPr>
              <a:t>, per </a:t>
            </a:r>
            <a:r>
              <a:rPr lang="en-US" sz="1400" i="0" dirty="0" err="1">
                <a:latin typeface="Arial" panose="020B0604020202020204" pitchFamily="34" charset="0"/>
                <a:cs typeface="Arial" panose="020B0604020202020204" pitchFamily="34" charset="0"/>
              </a:rPr>
              <a:t>rara</a:t>
            </a:r>
            <a:r>
              <a:rPr lang="en-US" sz="1400" i="0" dirty="0">
                <a:latin typeface="Arial" panose="020B0604020202020204" pitchFamily="34" charset="0"/>
                <a:cs typeface="Arial" panose="020B0604020202020204" pitchFamily="34" charset="0"/>
              </a:rPr>
              <a:t> que </a:t>
            </a:r>
            <a:r>
              <a:rPr lang="en-US" sz="1400" i="0" dirty="0" err="1">
                <a:latin typeface="Arial" panose="020B0604020202020204" pitchFamily="34" charset="0"/>
                <a:cs typeface="Arial" panose="020B0604020202020204" pitchFamily="34" charset="0"/>
              </a:rPr>
              <a:t>sigui</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sempre</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trobes</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alguna</a:t>
            </a:r>
            <a:r>
              <a:rPr lang="en-US" sz="1400" i="0" dirty="0">
                <a:latin typeface="Arial" panose="020B0604020202020204" pitchFamily="34" charset="0"/>
                <a:cs typeface="Arial" panose="020B0604020202020204" pitchFamily="34" charset="0"/>
              </a:rPr>
              <a:t> </a:t>
            </a:r>
            <a:r>
              <a:rPr lang="en-US" sz="1400" i="0" dirty="0" err="1">
                <a:latin typeface="Arial" panose="020B0604020202020204" pitchFamily="34" charset="0"/>
                <a:cs typeface="Arial" panose="020B0604020202020204" pitchFamily="34" charset="0"/>
              </a:rPr>
              <a:t>cosa</a:t>
            </a:r>
            <a:r>
              <a:rPr lang="en-US" sz="1400" i="0" dirty="0">
                <a:latin typeface="Arial" panose="020B0604020202020204" pitchFamily="34" charset="0"/>
                <a:cs typeface="Arial" panose="020B0604020202020204" pitchFamily="34" charset="0"/>
              </a:rPr>
              <a:t>.” (UOCFE6, Male, Age 53, Computer Sciences)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41</a:t>
            </a:fld>
            <a:endParaRPr lang="en-US"/>
          </a:p>
        </p:txBody>
      </p:sp>
    </p:spTree>
    <p:extLst>
      <p:ext uri="{BB962C8B-B14F-4D97-AF65-F5344CB8AC3E}">
        <p14:creationId xmlns:p14="http://schemas.microsoft.com/office/powerpoint/2010/main" val="59245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417689" y="3840480"/>
            <a:ext cx="6016978" cy="5029200"/>
          </a:xfrm>
          <a:prstGeom prst="rect">
            <a:avLst/>
          </a:prstGeom>
        </p:spPr>
        <p:txBody>
          <a:bodyPr/>
          <a:lstStyle/>
          <a:p>
            <a:pPr>
              <a:defRPr/>
            </a:pPr>
            <a:r>
              <a:rPr lang="en-US" sz="1400" dirty="0"/>
              <a:t>Image: https://www.flickr.com/photos/kgregory/4675828550/ by Katie </a:t>
            </a:r>
            <a:r>
              <a:rPr lang="en-US" sz="1400" dirty="0" err="1"/>
              <a:t>Mollon</a:t>
            </a:r>
            <a:r>
              <a:rPr lang="en-US" sz="1400" dirty="0"/>
              <a:t> / CC BY-NC-ND 2.0 </a:t>
            </a: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 some kind of personalized filter that help you to select the pertinent information.  People want to be aided to select, but also they want to have some kind of control of the final select decisions. </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Another aspect we were interested inwas in which way people contact and communicate with others...</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“Els sistemes actuals ja funcionen força bé...per mi un equip especialitzat de professionals que t’orientés per accedir a tota la informació que necessites, però només aquella”</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“Un sistema personalitzat que coneixés els teus atributs personals i et presenti els resultats en una combinació de vídeo i mapa conceptual” (UOCU3)</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baseline="0" dirty="0"/>
              <a:t>“Que el sistema tingui uns algoritmes personalitzats i et torni allò que necessites. Després ja és decisió teva si ho utilitzes o no” (UOCU7)</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42</a:t>
            </a:fld>
            <a:endParaRPr lang="en-US"/>
          </a:p>
        </p:txBody>
      </p:sp>
    </p:spTree>
    <p:extLst>
      <p:ext uri="{BB962C8B-B14F-4D97-AF65-F5344CB8AC3E}">
        <p14:creationId xmlns:p14="http://schemas.microsoft.com/office/powerpoint/2010/main" val="1441065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A2217BF3-519B-9145-8B18-C97CB0739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89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4338"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F3AA0EB-6089-4AE8-8309-E75A42BF00DD}" type="slidenum">
              <a:rPr lang="en-US" smtClean="0"/>
              <a:pPr/>
              <a:t>44</a:t>
            </a:fld>
            <a:endParaRPr lang="en-US"/>
          </a:p>
        </p:txBody>
      </p:sp>
    </p:spTree>
    <p:extLst>
      <p:ext uri="{BB962C8B-B14F-4D97-AF65-F5344CB8AC3E}">
        <p14:creationId xmlns:p14="http://schemas.microsoft.com/office/powerpoint/2010/main" val="1956486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pPr lvl="0">
              <a:defRPr/>
            </a:pPr>
            <a:r>
              <a:rPr lang="en-US" sz="1400" dirty="0"/>
              <a:t>Image: https://www.flickr.com/photos/edgarpierce/5601664933/ by Edgar Pierce / CC BY 2.0 </a:t>
            </a: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In our study</a:t>
            </a:r>
            <a:r>
              <a:rPr lang="en-US" sz="1400" b="0" baseline="0" dirty="0">
                <a:latin typeface="Arial" panose="020B0604020202020204" pitchFamily="34" charset="0"/>
                <a:cs typeface="Arial" panose="020B0604020202020204" pitchFamily="34" charset="0"/>
              </a:rPr>
              <a:t> we found that all interviewed people use computers and other electronic devices to access and work with information, both in private and professional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pPr/>
              <a:t>45</a:t>
            </a:fld>
            <a:endParaRPr lang="en-US"/>
          </a:p>
        </p:txBody>
      </p:sp>
    </p:spTree>
    <p:extLst>
      <p:ext uri="{BB962C8B-B14F-4D97-AF65-F5344CB8AC3E}">
        <p14:creationId xmlns:p14="http://schemas.microsoft.com/office/powerpoint/2010/main" val="1674707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68338"/>
            <a:ext cx="5486400" cy="3086100"/>
          </a:xfrm>
        </p:spPr>
      </p:sp>
      <p:sp>
        <p:nvSpPr>
          <p:cNvPr id="3" name="Notes Placeholder 2"/>
          <p:cNvSpPr>
            <a:spLocks noGrp="1"/>
          </p:cNvSpPr>
          <p:nvPr>
            <p:ph type="body" idx="1"/>
          </p:nvPr>
        </p:nvSpPr>
        <p:spPr>
          <a:xfrm>
            <a:off x="266700" y="3962400"/>
            <a:ext cx="6159500" cy="4864100"/>
          </a:xfrm>
        </p:spPr>
        <p:txBody>
          <a:bodyPr/>
          <a:lstStyle/>
          <a:p>
            <a:r>
              <a:rPr lang="en-US" sz="1100" dirty="0">
                <a:latin typeface="Arial" panose="020B0604020202020204" pitchFamily="34" charset="0"/>
                <a:cs typeface="Arial" panose="020B0604020202020204" pitchFamily="34" charset="0"/>
              </a:rPr>
              <a:t>Image: </a:t>
            </a:r>
            <a:r>
              <a:rPr lang="en-US" sz="1100" b="0" dirty="0">
                <a:latin typeface="Arial" panose="020B0604020202020204" pitchFamily="34" charset="0"/>
                <a:cs typeface="Arial" panose="020B0604020202020204" pitchFamily="34" charset="0"/>
              </a:rPr>
              <a:t>https://www.flickr.com/photos/12905355@N05/4293966039/ by Photo Giddy / CC BY-NC 2.0</a:t>
            </a:r>
          </a:p>
          <a:p>
            <a:endParaRPr lang="en-US" sz="1100" b="0" dirty="0">
              <a:latin typeface="Arial" panose="020B0604020202020204" pitchFamily="34" charset="0"/>
              <a:cs typeface="Arial" panose="020B0604020202020204" pitchFamily="34" charset="0"/>
            </a:endParaRPr>
          </a:p>
          <a:p>
            <a:r>
              <a:rPr lang="en-US" sz="1100" b="0" dirty="0">
                <a:latin typeface="Arial" panose="020B0604020202020204" pitchFamily="34" charset="0"/>
                <a:cs typeface="Arial" panose="020B0604020202020204" pitchFamily="34" charset="0"/>
              </a:rPr>
              <a:t>Faculty at UOC: Tablet perfect for a pregnant</a:t>
            </a:r>
            <a:r>
              <a:rPr lang="en-US" sz="1100" b="0" baseline="0" dirty="0">
                <a:latin typeface="Arial" panose="020B0604020202020204" pitchFamily="34" charset="0"/>
                <a:cs typeface="Arial" panose="020B0604020202020204" pitchFamily="34" charset="0"/>
              </a:rPr>
              <a:t> woman. It’s light and you can put it on your stomach to watch </a:t>
            </a:r>
            <a:r>
              <a:rPr lang="en-US" sz="1100" b="0" baseline="0" dirty="0" err="1">
                <a:latin typeface="Arial" panose="020B0604020202020204" pitchFamily="34" charset="0"/>
                <a:cs typeface="Arial" panose="020B0604020202020204" pitchFamily="34" charset="0"/>
              </a:rPr>
              <a:t>tv</a:t>
            </a:r>
            <a:r>
              <a:rPr lang="en-US" sz="1100" b="0" baseline="0" dirty="0">
                <a:latin typeface="Arial" panose="020B0604020202020204" pitchFamily="34" charset="0"/>
                <a:cs typeface="Arial" panose="020B0604020202020204" pitchFamily="34" charset="0"/>
              </a:rPr>
              <a:t>.</a:t>
            </a:r>
          </a:p>
          <a:p>
            <a:endParaRPr lang="en-US" sz="1100" b="0" baseline="0" dirty="0">
              <a:latin typeface="Arial" panose="020B0604020202020204" pitchFamily="34" charset="0"/>
              <a:cs typeface="Arial" panose="020B0604020202020204" pitchFamily="34" charset="0"/>
            </a:endParaRPr>
          </a:p>
          <a:p>
            <a:r>
              <a:rPr lang="en-US" sz="1100" b="0" baseline="0" dirty="0">
                <a:latin typeface="Arial" panose="020B0604020202020204" pitchFamily="34" charset="0"/>
                <a:cs typeface="Arial" panose="020B0604020202020204" pitchFamily="34" charset="0"/>
              </a:rPr>
              <a:t>Ferran: I feel guilty that I give the tablet to my children to watch films so that I am able to work.</a:t>
            </a:r>
          </a:p>
          <a:p>
            <a:endParaRPr lang="en-US" sz="1100" b="0" baseline="0" dirty="0">
              <a:latin typeface="Arial" panose="020B0604020202020204" pitchFamily="34" charset="0"/>
              <a:cs typeface="Arial" panose="020B0604020202020204" pitchFamily="34" charset="0"/>
            </a:endParaRPr>
          </a:p>
          <a:p>
            <a:r>
              <a:rPr lang="en-US" sz="1100" b="0" baseline="0" dirty="0">
                <a:latin typeface="Arial" panose="020B0604020202020204" pitchFamily="34" charset="0"/>
                <a:cs typeface="Arial" panose="020B0604020202020204" pitchFamily="34" charset="0"/>
              </a:rPr>
              <a:t>Tablet used in UK and Spain more for group/family entertainment. In US the tablet is used more by individuals and television is used for group entertainment.</a:t>
            </a:r>
            <a:endParaRPr lang="en-US" sz="1100" b="0"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Tablets</a:t>
            </a:r>
          </a:p>
          <a:p>
            <a:r>
              <a:rPr lang="en-US" sz="1100" dirty="0">
                <a:latin typeface="Arial" panose="020B0604020202020204" pitchFamily="34" charset="0"/>
                <a:cs typeface="Arial" panose="020B0604020202020204" pitchFamily="34" charset="0"/>
              </a:rPr>
              <a:t>Tools AND Educational Stage Aggregated By</a:t>
            </a:r>
            <a:r>
              <a:rPr lang="en-US" sz="1100" baseline="0" dirty="0">
                <a:latin typeface="Arial" panose="020B0604020202020204" pitchFamily="34" charset="0"/>
                <a:cs typeface="Arial" panose="020B0604020202020204" pitchFamily="34" charset="0"/>
              </a:rPr>
              <a:t> Sources (Tablets, iPads, Other Tablets)</a:t>
            </a:r>
          </a:p>
          <a:p>
            <a:r>
              <a:rPr lang="en-US" sz="1100" baseline="0" dirty="0">
                <a:latin typeface="Arial" panose="020B0604020202020204" pitchFamily="34" charset="0"/>
                <a:cs typeface="Arial" panose="020B0604020202020204" pitchFamily="34" charset="0"/>
              </a:rPr>
              <a:t>Experiencing Interviews </a:t>
            </a:r>
          </a:p>
          <a:p>
            <a:r>
              <a:rPr lang="en-US" sz="1100" baseline="0" dirty="0">
                <a:latin typeface="Arial" panose="020B0604020202020204" pitchFamily="34" charset="0"/>
                <a:cs typeface="Arial" panose="020B0604020202020204" pitchFamily="34" charset="0"/>
              </a:rPr>
              <a:t>UC3M Madrid: 8, 80%</a:t>
            </a:r>
          </a:p>
          <a:p>
            <a:r>
              <a:rPr lang="en-US" sz="1100" baseline="0" dirty="0">
                <a:latin typeface="Arial" panose="020B0604020202020204" pitchFamily="34" charset="0"/>
                <a:cs typeface="Arial" panose="020B0604020202020204" pitchFamily="34" charset="0"/>
              </a:rPr>
              <a:t>US: 2, 40%</a:t>
            </a:r>
          </a:p>
          <a:p>
            <a:r>
              <a:rPr lang="en-US" sz="1100" baseline="0" dirty="0">
                <a:latin typeface="Arial" panose="020B0604020202020204" pitchFamily="34" charset="0"/>
                <a:cs typeface="Arial" panose="020B0604020202020204" pitchFamily="34" charset="0"/>
              </a:rPr>
              <a:t>UK: 4, 80%</a:t>
            </a:r>
          </a:p>
          <a:p>
            <a:r>
              <a:rPr lang="en-US" sz="1100" baseline="0" dirty="0">
                <a:latin typeface="Arial" panose="020B0604020202020204" pitchFamily="34" charset="0"/>
                <a:cs typeface="Arial" panose="020B0604020202020204" pitchFamily="34" charset="0"/>
              </a:rPr>
              <a:t>UOC Barcelona: 8, 89%</a:t>
            </a:r>
          </a:p>
          <a:p>
            <a:endParaRPr lang="en-US" sz="1100" dirty="0">
              <a:latin typeface="Arial" panose="020B0604020202020204" pitchFamily="34" charset="0"/>
              <a:cs typeface="Arial" panose="020B0604020202020204" pitchFamily="34" charset="0"/>
            </a:endParaRPr>
          </a:p>
          <a:p>
            <a:pPr marL="0" indent="0">
              <a:buNone/>
            </a:pPr>
            <a:r>
              <a:rPr lang="en-US" sz="1100" b="1" i="0" dirty="0" err="1">
                <a:latin typeface="Arial" panose="020B0604020202020204" pitchFamily="34" charset="0"/>
                <a:cs typeface="Arial" panose="020B0604020202020204" pitchFamily="34" charset="0"/>
              </a:rPr>
              <a:t>Whatsapp</a:t>
            </a:r>
            <a:endParaRPr lang="en-US" sz="1100" b="1" i="0" dirty="0">
              <a:latin typeface="Arial" panose="020B0604020202020204" pitchFamily="34" charset="0"/>
              <a:cs typeface="Arial" panose="020B0604020202020204" pitchFamily="34" charset="0"/>
            </a:endParaRPr>
          </a:p>
          <a:p>
            <a:pPr marL="0" indent="0">
              <a:buNone/>
            </a:pPr>
            <a:r>
              <a:rPr lang="en-US" sz="1100" i="0" dirty="0">
                <a:latin typeface="Arial" panose="020B0604020202020204" pitchFamily="34" charset="0"/>
                <a:cs typeface="Arial" panose="020B0604020202020204" pitchFamily="34" charset="0"/>
              </a:rPr>
              <a:t>“Yes, I have [</a:t>
            </a:r>
            <a:r>
              <a:rPr lang="en-US" sz="1100" i="0" dirty="0" err="1">
                <a:latin typeface="Arial" panose="020B0604020202020204" pitchFamily="34" charset="0"/>
                <a:cs typeface="Arial" panose="020B0604020202020204" pitchFamily="34" charset="0"/>
              </a:rPr>
              <a:t>Whatsapp</a:t>
            </a:r>
            <a:r>
              <a:rPr lang="en-US" sz="1100" i="0" dirty="0">
                <a:latin typeface="Arial" panose="020B0604020202020204" pitchFamily="34" charset="0"/>
                <a:cs typeface="Arial" panose="020B0604020202020204" pitchFamily="34" charset="0"/>
              </a:rPr>
              <a:t>] groups of friends and family, we are quite practical. I just send messages for useful matters, because I don’t like bothering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i="0" kern="1200" dirty="0">
                <a:solidFill>
                  <a:schemeClr val="tx1"/>
                </a:solidFill>
                <a:effectLst/>
                <a:latin typeface="Arial" panose="020B0604020202020204" pitchFamily="34" charset="0"/>
                <a:cs typeface="Arial" panose="020B0604020202020204" pitchFamily="34" charset="0"/>
              </a:rPr>
              <a:t>(UOCU7, Male, Age 31, Computer Science)</a:t>
            </a:r>
          </a:p>
          <a:p>
            <a:endParaRPr lang="en-US" sz="10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White, David S., and Lynn Silipigni Connaway. 2011-2014. </a:t>
            </a:r>
            <a:r>
              <a:rPr lang="en-US" sz="1100" i="1" dirty="0">
                <a:latin typeface="Arial" panose="020B0604020202020204" pitchFamily="34" charset="0"/>
                <a:cs typeface="Arial" panose="020B0604020202020204" pitchFamily="34" charset="0"/>
              </a:rPr>
              <a:t>Digital Visitors and Residents: What Motivates Engagement with the Digital Information Environment. </a:t>
            </a:r>
            <a:r>
              <a:rPr lang="en-US" sz="1100" dirty="0">
                <a:latin typeface="Arial" panose="020B0604020202020204" pitchFamily="34" charset="0"/>
                <a:cs typeface="Arial" panose="020B0604020202020204" pitchFamily="34" charset="0"/>
              </a:rPr>
              <a:t>Funded by JISC, OCLC, and Oxford University. </a:t>
            </a:r>
            <a:r>
              <a:rPr lang="en-US" sz="1100" dirty="0">
                <a:latin typeface="Arial" panose="020B0604020202020204" pitchFamily="34" charset="0"/>
                <a:cs typeface="Arial" panose="020B0604020202020204" pitchFamily="34" charset="0"/>
                <a:hlinkClick r:id="rId3"/>
              </a:rPr>
              <a:t>http://www.oclc.org/research/activities/vandr.html</a:t>
            </a:r>
            <a:r>
              <a:rPr lang="en-US" sz="1100" dirty="0">
                <a:latin typeface="Arial" panose="020B0604020202020204" pitchFamily="34" charset="0"/>
                <a:cs typeface="Arial" panose="020B0604020202020204" pitchFamily="34" charset="0"/>
              </a:rPr>
              <a:t>.</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F3AA0EB-6089-4AE8-8309-E75A42BF00DD}" type="slidenum">
              <a:rPr lang="en-US" smtClean="0"/>
              <a:t>46</a:t>
            </a:fld>
            <a:endParaRPr lang="en-US"/>
          </a:p>
        </p:txBody>
      </p:sp>
    </p:spTree>
    <p:extLst>
      <p:ext uri="{BB962C8B-B14F-4D97-AF65-F5344CB8AC3E}">
        <p14:creationId xmlns:p14="http://schemas.microsoft.com/office/powerpoint/2010/main" val="2571490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t>Image: https://www.flickr.com/photos/draconianrain/3982985600/ by </a:t>
            </a:r>
            <a:r>
              <a:rPr lang="en-US" sz="1400" dirty="0" err="1"/>
              <a:t>Meghana</a:t>
            </a:r>
            <a:r>
              <a:rPr lang="en-US" sz="1400" dirty="0"/>
              <a:t> Kulkarni / CC BY-NC 2.0 </a:t>
            </a:r>
          </a:p>
          <a:p>
            <a:pPr>
              <a:defRPr/>
            </a:pPr>
            <a:endParaRPr lang="en-US" sz="1400" b="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People prefer</a:t>
            </a:r>
            <a:r>
              <a:rPr lang="en-US" sz="1400" b="0" baseline="0" dirty="0">
                <a:latin typeface="Arial" panose="020B0604020202020204" pitchFamily="34" charset="0"/>
                <a:cs typeface="Arial" panose="020B0604020202020204" pitchFamily="34" charset="0"/>
              </a:rPr>
              <a:t> the printed version.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“Data from Pew Research Center and other sources show that around half of newspaper readers consume newspapers only in their printed form. They are more likely to often watch local TV news than those newspaper readers who access the paper online instead of or in addition to the print edition. This difference persists even when controlling for 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charset="0"/>
                <a:ea typeface="Arial" charset="0"/>
                <a:cs typeface="Arial" charset="0"/>
              </a:rPr>
              <a:t>Barthel, Michael. 2016. “Around Half of Newspaper Readers Rely Only on Print Edition.” </a:t>
            </a:r>
            <a:r>
              <a:rPr lang="en-US" sz="1400" i="1" kern="1200" dirty="0">
                <a:solidFill>
                  <a:schemeClr val="tx1"/>
                </a:solidFill>
                <a:effectLst/>
                <a:latin typeface="Arial" charset="0"/>
                <a:ea typeface="Arial" charset="0"/>
                <a:cs typeface="Arial" charset="0"/>
              </a:rPr>
              <a:t>Pew Research Center</a:t>
            </a:r>
            <a:r>
              <a:rPr lang="en-US" sz="1400" kern="1200" dirty="0">
                <a:solidFill>
                  <a:schemeClr val="tx1"/>
                </a:solidFill>
                <a:effectLst/>
                <a:latin typeface="Arial" charset="0"/>
                <a:ea typeface="Arial" charset="0"/>
                <a:cs typeface="Arial" charset="0"/>
              </a:rPr>
              <a:t>, January 6, </a:t>
            </a:r>
            <a:r>
              <a:rPr lang="en-US" sz="1400" u="sng" kern="1200" dirty="0">
                <a:solidFill>
                  <a:schemeClr val="tx1"/>
                </a:solidFill>
                <a:effectLst/>
                <a:latin typeface="Arial" charset="0"/>
                <a:ea typeface="Arial" charset="0"/>
                <a:cs typeface="Arial" charset="0"/>
                <a:hlinkClick r:id="rId3"/>
              </a:rPr>
              <a:t>www.pewresearch.org/fact-tank/2016/01/06/around-half-of-newspaper-readers-rely-only-on-print-edition</a:t>
            </a:r>
            <a:r>
              <a:rPr lang="en-US" sz="1400" kern="1200" dirty="0">
                <a:solidFill>
                  <a:schemeClr val="tx1"/>
                </a:solidFill>
                <a:effectLst/>
                <a:latin typeface="Arial" charset="0"/>
                <a:ea typeface="Arial" charset="0"/>
                <a:cs typeface="Arial" charset="0"/>
              </a:rPr>
              <a:t>.</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47</a:t>
            </a:fld>
            <a:endParaRPr lang="en-US"/>
          </a:p>
        </p:txBody>
      </p:sp>
    </p:spTree>
    <p:extLst>
      <p:ext uri="{BB962C8B-B14F-4D97-AF65-F5344CB8AC3E}">
        <p14:creationId xmlns:p14="http://schemas.microsoft.com/office/powerpoint/2010/main" val="253838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pPr lvl="0">
              <a:defRPr/>
            </a:pPr>
            <a:r>
              <a:rPr lang="en-US" sz="1400" dirty="0"/>
              <a:t>Image: https://www.flickr.com/photos/bonitoclub/9910937863/ by Tony &amp; Wayne / CC BY-NC 2.0 </a:t>
            </a:r>
          </a:p>
          <a:p>
            <a:pPr lvl="0">
              <a:defRPr/>
            </a:pPr>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And again, we can</a:t>
            </a:r>
            <a:r>
              <a:rPr lang="en-US" sz="1400" baseline="0" dirty="0">
                <a:latin typeface="Arial" panose="020B0604020202020204" pitchFamily="34" charset="0"/>
                <a:cs typeface="Arial" panose="020B0604020202020204" pitchFamily="34" charset="0"/>
              </a:rPr>
              <a:t> see that the use of paper </a:t>
            </a:r>
            <a:r>
              <a:rPr lang="en-US" sz="1400" dirty="0">
                <a:latin typeface="Arial" panose="020B0604020202020204" pitchFamily="34" charset="0"/>
                <a:cs typeface="Arial" panose="020B0604020202020204" pitchFamily="34" charset="0"/>
              </a:rPr>
              <a:t>is</a:t>
            </a:r>
            <a:r>
              <a:rPr lang="en-US" sz="1400" baseline="0" dirty="0">
                <a:latin typeface="Arial" panose="020B0604020202020204" pitchFamily="34" charset="0"/>
                <a:cs typeface="Arial" panose="020B0604020202020204" pitchFamily="34" charset="0"/>
              </a:rPr>
              <a:t> a question of habits but also very related with emotional aspects</a:t>
            </a:r>
            <a:r>
              <a:rPr lang="is-IS" sz="1400" baseline="0" dirty="0">
                <a:latin typeface="Arial" panose="020B0604020202020204" pitchFamily="34" charset="0"/>
                <a:cs typeface="Arial" panose="020B0604020202020204" pitchFamily="34" charset="0"/>
              </a:rPr>
              <a:t>…as pointed out by several people interviewed.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pPr/>
              <a:t>48</a:t>
            </a:fld>
            <a:endParaRPr lang="en-US"/>
          </a:p>
        </p:txBody>
      </p:sp>
    </p:spTree>
    <p:extLst>
      <p:ext uri="{BB962C8B-B14F-4D97-AF65-F5344CB8AC3E}">
        <p14:creationId xmlns:p14="http://schemas.microsoft.com/office/powerpoint/2010/main" val="1944396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t>Image: https://www.flickr.com/photos/kgregory/4675828550/ by Katie </a:t>
            </a:r>
            <a:r>
              <a:rPr lang="en-US" sz="1400" dirty="0" err="1"/>
              <a:t>Mollon</a:t>
            </a:r>
            <a:r>
              <a:rPr lang="en-US" sz="1400" dirty="0"/>
              <a:t> / CC BY-NC-ND 2.0 </a:t>
            </a: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dirty="0"/>
              <a:t>In</a:t>
            </a:r>
            <a:r>
              <a:rPr lang="is-IS" sz="1400" baseline="0" dirty="0"/>
              <a:t> the interview we asked people if they had a magic wand how they would like to access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dirty="0"/>
          </a:p>
          <a:p>
            <a:pPr marL="0" marR="0" indent="0" algn="l" defTabSz="914400" rtl="0" eaLnBrk="1" fontAlgn="auto" latinLnBrk="0" hangingPunct="1">
              <a:lnSpc>
                <a:spcPct val="100000"/>
              </a:lnSpc>
              <a:spcBef>
                <a:spcPts val="0"/>
              </a:spcBef>
              <a:spcAft>
                <a:spcPts val="0"/>
              </a:spcAft>
              <a:buClrTx/>
              <a:buSzTx/>
              <a:buFontTx/>
              <a:buNone/>
              <a:tabLst/>
              <a:defRPr/>
            </a:pPr>
            <a:r>
              <a:rPr lang="is-IS" sz="1400" dirty="0"/>
              <a:t>An example</a:t>
            </a:r>
            <a:r>
              <a:rPr lang="is-IS" sz="1400" baseline="0" dirty="0"/>
              <a:t> of</a:t>
            </a:r>
            <a:r>
              <a:rPr lang="is-IS" sz="1400" dirty="0"/>
              <a:t> the perfect</a:t>
            </a:r>
            <a:r>
              <a:rPr lang="is-IS" sz="1400" baseline="0" dirty="0"/>
              <a:t> tool, that people would have is: </a:t>
            </a:r>
            <a:r>
              <a:rPr lang="is-IS" sz="1400" dirty="0"/>
              <a:t>A technology</a:t>
            </a:r>
            <a:r>
              <a:rPr lang="is-IS" sz="1400" baseline="0" dirty="0"/>
              <a:t> that is integrated with you...and you are the ultimate interface (UOCFE2) or the mix of mobile and a drone.....</a:t>
            </a:r>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is-IS" sz="1400" baseline="0"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84BE4854-46C1-40AE-92BF-0F440829588D}" type="slidenum">
              <a:rPr lang="en-US" smtClean="0"/>
              <a:pPr/>
              <a:t>49</a:t>
            </a:fld>
            <a:endParaRPr lang="en-US"/>
          </a:p>
        </p:txBody>
      </p:sp>
    </p:spTree>
    <p:extLst>
      <p:ext uri="{BB962C8B-B14F-4D97-AF65-F5344CB8AC3E}">
        <p14:creationId xmlns:p14="http://schemas.microsoft.com/office/powerpoint/2010/main" val="1876749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1408884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50</a:t>
            </a:fld>
            <a:endParaRPr lang="en-US"/>
          </a:p>
        </p:txBody>
      </p:sp>
    </p:spTree>
    <p:extLst>
      <p:ext uri="{BB962C8B-B14F-4D97-AF65-F5344CB8AC3E}">
        <p14:creationId xmlns:p14="http://schemas.microsoft.com/office/powerpoint/2010/main" val="387940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5500" y="431800"/>
            <a:ext cx="5486400" cy="3086100"/>
          </a:xfrm>
        </p:spPr>
      </p:sp>
      <p:sp>
        <p:nvSpPr>
          <p:cNvPr id="3" name="Notes Placeholder 2"/>
          <p:cNvSpPr>
            <a:spLocks noGrp="1"/>
          </p:cNvSpPr>
          <p:nvPr>
            <p:ph type="body" idx="1"/>
          </p:nvPr>
        </p:nvSpPr>
        <p:spPr>
          <a:xfrm>
            <a:off x="292100" y="3670300"/>
            <a:ext cx="6375400" cy="4330701"/>
          </a:xfrm>
        </p:spPr>
        <p:txBody>
          <a:bodyPr/>
          <a:lstStyle/>
          <a:p>
            <a:r>
              <a:rPr lang="en-US" sz="1400" dirty="0">
                <a:latin typeface="Arial" panose="020B0604020202020204" pitchFamily="34" charset="0"/>
                <a:cs typeface="Arial" panose="020B0604020202020204" pitchFamily="34" charset="0"/>
              </a:rPr>
              <a:t>Image: https://www.flickr.com/photos/68532869@N08/17470913285/ by Japanexperterna.se / CC BY-SA 2.0 </a:t>
            </a:r>
          </a:p>
          <a:p>
            <a:endParaRPr lang="en-US" sz="140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(p. 23)</a:t>
            </a:r>
          </a:p>
          <a:p>
            <a:endParaRPr lang="en-US" sz="1400" dirty="0">
              <a:latin typeface="Arial" panose="020B0604020202020204" pitchFamily="34" charset="0"/>
              <a:cs typeface="Arial" panose="020B0604020202020204" pitchFamily="34" charset="0"/>
            </a:endParaRPr>
          </a:p>
          <a:p>
            <a:r>
              <a:rPr lang="en-US" sz="1400" dirty="0">
                <a:ea typeface="Calibri" panose="020F0502020204030204" pitchFamily="34" charset="0"/>
              </a:rPr>
              <a:t>Connaway, Lynn Silipigni, comp. 2015. </a:t>
            </a:r>
            <a:r>
              <a:rPr lang="en-US" sz="1400" i="1" dirty="0">
                <a:ea typeface="Calibri" panose="020F0502020204030204" pitchFamily="34" charset="0"/>
              </a:rPr>
              <a:t>The Library in the Life of the User: Engaging with People Where They Live and Learn</a:t>
            </a:r>
            <a:r>
              <a:rPr lang="en-US" sz="1400" dirty="0">
                <a:ea typeface="Calibri" panose="020F0502020204030204" pitchFamily="34" charset="0"/>
              </a:rPr>
              <a:t>. Dublin, OH: OCLC Research. </a:t>
            </a:r>
            <a:r>
              <a:rPr lang="en-US" sz="1400" u="sng" dirty="0">
                <a:solidFill>
                  <a:srgbClr val="0563C1"/>
                </a:solidFill>
                <a:ea typeface="Calibri" panose="020F0502020204030204" pitchFamily="34" charset="0"/>
                <a:hlinkClick r:id="rId3"/>
              </a:rPr>
              <a:t>http://www.oclc.org/content/dam/research/publications/2015/oclcresearch-library-in-life-of-user.pdf</a:t>
            </a:r>
            <a:r>
              <a:rPr lang="en-US" sz="1400" dirty="0">
                <a:ea typeface="Calibri" panose="020F0502020204030204" pitchFamily="34" charset="0"/>
              </a:rPr>
              <a:t>.</a:t>
            </a:r>
          </a:p>
        </p:txBody>
      </p:sp>
      <p:sp>
        <p:nvSpPr>
          <p:cNvPr id="4" name="Slide Number Placeholder 3"/>
          <p:cNvSpPr>
            <a:spLocks noGrp="1"/>
          </p:cNvSpPr>
          <p:nvPr>
            <p:ph type="sldNum" sz="quarter" idx="10"/>
          </p:nvPr>
        </p:nvSpPr>
        <p:spPr/>
        <p:txBody>
          <a:bodyPr/>
          <a:lstStyle/>
          <a:p>
            <a:fld id="{84BE4854-46C1-40AE-92BF-0F440829588D}" type="slidenum">
              <a:rPr lang="en-US" smtClean="0"/>
              <a:t>51</a:t>
            </a:fld>
            <a:endParaRPr lang="en-US"/>
          </a:p>
        </p:txBody>
      </p:sp>
    </p:spTree>
    <p:extLst>
      <p:ext uri="{BB962C8B-B14F-4D97-AF65-F5344CB8AC3E}">
        <p14:creationId xmlns:p14="http://schemas.microsoft.com/office/powerpoint/2010/main" val="17221528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304800" y="3835400"/>
            <a:ext cx="6261100" cy="4965700"/>
          </a:xfrm>
        </p:spPr>
        <p:txBody>
          <a:bodyPr/>
          <a:lstStyle/>
          <a:p>
            <a:pPr fontAlgn="base"/>
            <a:r>
              <a:rPr lang="en-US" sz="1400" b="0" i="0" kern="1200" dirty="0">
                <a:solidFill>
                  <a:schemeClr val="tx1"/>
                </a:solidFill>
                <a:effectLst/>
                <a:latin typeface="Arial" panose="020B0604020202020204" pitchFamily="34" charset="0"/>
                <a:cs typeface="Arial" panose="020B0604020202020204" pitchFamily="34" charset="0"/>
              </a:rPr>
              <a:t>Image: https://www.flickr.com/photos/backgroundsetc/3424524913 by Backgrounds </a:t>
            </a:r>
            <a:r>
              <a:rPr lang="en-US" sz="1400" b="0" i="0" kern="1200" dirty="0" err="1">
                <a:solidFill>
                  <a:schemeClr val="tx1"/>
                </a:solidFill>
                <a:effectLst/>
                <a:latin typeface="Arial" panose="020B0604020202020204" pitchFamily="34" charset="0"/>
                <a:cs typeface="Arial" panose="020B0604020202020204" pitchFamily="34" charset="0"/>
              </a:rPr>
              <a:t>Etc</a:t>
            </a:r>
            <a:r>
              <a:rPr lang="en-US" sz="1400" b="0" i="0" kern="1200" dirty="0">
                <a:solidFill>
                  <a:schemeClr val="tx1"/>
                </a:solidFill>
                <a:effectLst/>
                <a:latin typeface="Arial" panose="020B0604020202020204" pitchFamily="34" charset="0"/>
                <a:cs typeface="Arial" panose="020B0604020202020204" pitchFamily="34" charset="0"/>
              </a:rPr>
              <a:t> / CC BY 2.0</a:t>
            </a: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pPr fontAlgn="base"/>
            <a:r>
              <a:rPr lang="en-US" sz="1400" b="0" i="0" kern="1200" dirty="0">
                <a:solidFill>
                  <a:schemeClr val="tx1"/>
                </a:solidFill>
                <a:effectLst/>
                <a:latin typeface="Arial" panose="020B0604020202020204" pitchFamily="34" charset="0"/>
                <a:cs typeface="Arial" panose="020B0604020202020204" pitchFamily="34" charset="0"/>
              </a:rPr>
              <a:t>“Digital technologies have spread rapidly in much of the world, but the broader development benefits from using these technologies have lagged behind. While more than 40 percent of the world’s population has access to the Internet, nearly 6 billion people do not have high-speed Internet, making them unable to fully participate in the digital economy. Nearly 60 percent of the world’s people are still offline. The less educated and the bottom 40 percent of the welfare distribution worldwide are most vulnerable to technological changes in the labor market.”</a:t>
            </a: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pPr fontAlgn="base"/>
            <a:r>
              <a:rPr lang="en-US" sz="1400" b="0" i="0" kern="1200" dirty="0">
                <a:solidFill>
                  <a:schemeClr val="tx1"/>
                </a:solidFill>
                <a:effectLst/>
                <a:latin typeface="Arial" panose="020B0604020202020204" pitchFamily="34" charset="0"/>
                <a:cs typeface="Arial" panose="020B0604020202020204" pitchFamily="34" charset="0"/>
              </a:rPr>
              <a:t>World Bank. 2016.</a:t>
            </a:r>
            <a:r>
              <a:rPr lang="en-US" sz="1400" b="0" i="0" kern="1200" baseline="0" dirty="0">
                <a:solidFill>
                  <a:schemeClr val="tx1"/>
                </a:solidFill>
                <a:effectLst/>
                <a:latin typeface="Arial" panose="020B0604020202020204" pitchFamily="34" charset="0"/>
                <a:cs typeface="Arial" panose="020B0604020202020204" pitchFamily="34" charset="0"/>
              </a:rPr>
              <a:t> </a:t>
            </a:r>
            <a:r>
              <a:rPr lang="en-US" sz="1400" b="0" i="0" kern="1200" dirty="0">
                <a:solidFill>
                  <a:schemeClr val="tx1"/>
                </a:solidFill>
                <a:effectLst/>
                <a:latin typeface="Arial" panose="020B0604020202020204" pitchFamily="34" charset="0"/>
                <a:cs typeface="Arial" panose="020B0604020202020204" pitchFamily="34" charset="0"/>
              </a:rPr>
              <a:t>“World Development Report 2016: Digital Dividends.” Washington, D.C.: World Bank. </a:t>
            </a:r>
            <a:r>
              <a:rPr lang="en-US" sz="1400" b="0" i="0" u="none" strike="noStrike" kern="1200" dirty="0">
                <a:solidFill>
                  <a:schemeClr val="tx1"/>
                </a:solidFill>
                <a:effectLst/>
                <a:latin typeface="Arial" panose="020B0604020202020204" pitchFamily="34" charset="0"/>
                <a:cs typeface="Arial" panose="020B0604020202020204" pitchFamily="34" charset="0"/>
                <a:hlinkClick r:id="rId3"/>
              </a:rPr>
              <a:t>www.worldbank.org/en/publication/wdr2016</a:t>
            </a:r>
            <a:r>
              <a:rPr lang="en-US" sz="1400" b="0" i="0" u="none" strike="noStrike" kern="1200" dirty="0">
                <a:solidFill>
                  <a:schemeClr val="tx1"/>
                </a:solidFill>
                <a:effectLst/>
                <a:latin typeface="Arial" panose="020B0604020202020204" pitchFamily="34" charset="0"/>
                <a:cs typeface="Arial" panose="020B0604020202020204" pitchFamily="34" charset="0"/>
              </a:rPr>
              <a:t>. Quoted in Gary </a:t>
            </a:r>
            <a:r>
              <a:rPr lang="en-US" sz="1400" b="0" i="0" kern="1200" baseline="0" dirty="0" err="1">
                <a:solidFill>
                  <a:schemeClr val="tx1"/>
                </a:solidFill>
                <a:effectLst/>
                <a:latin typeface="Arial" panose="020B0604020202020204" pitchFamily="34" charset="0"/>
                <a:cs typeface="Arial" panose="020B0604020202020204" pitchFamily="34" charset="0"/>
              </a:rPr>
              <a:t>Pattillo</a:t>
            </a:r>
            <a:r>
              <a:rPr lang="en-US" sz="1400" b="0" i="0" kern="1200" baseline="0" dirty="0">
                <a:solidFill>
                  <a:schemeClr val="tx1"/>
                </a:solidFill>
                <a:effectLst/>
                <a:latin typeface="Arial" panose="020B0604020202020204" pitchFamily="34" charset="0"/>
                <a:cs typeface="Arial" panose="020B0604020202020204" pitchFamily="34" charset="0"/>
              </a:rPr>
              <a:t>. 2016. “Fast Facts.” </a:t>
            </a:r>
            <a:r>
              <a:rPr lang="en-US" sz="1400" b="0" i="1" kern="1200" baseline="0" dirty="0">
                <a:solidFill>
                  <a:schemeClr val="tx1"/>
                </a:solidFill>
                <a:effectLst/>
                <a:latin typeface="Arial" panose="020B0604020202020204" pitchFamily="34" charset="0"/>
                <a:cs typeface="Arial" panose="020B0604020202020204" pitchFamily="34" charset="0"/>
              </a:rPr>
              <a:t>College &amp; Research Libraries News</a:t>
            </a:r>
            <a:r>
              <a:rPr lang="en-US" sz="1400" b="0" i="0" kern="1200" baseline="0" dirty="0">
                <a:solidFill>
                  <a:schemeClr val="tx1"/>
                </a:solidFill>
                <a:effectLst/>
                <a:latin typeface="Arial" panose="020B0604020202020204" pitchFamily="34" charset="0"/>
                <a:cs typeface="Arial" panose="020B0604020202020204" pitchFamily="34" charset="0"/>
              </a:rPr>
              <a:t> 77, no. 3: 164.</a:t>
            </a:r>
            <a:endParaRPr lang="en-US" sz="1400" b="0" i="0" kern="1200" dirty="0">
              <a:solidFill>
                <a:schemeClr val="tx1"/>
              </a:solidFill>
              <a:effectLst/>
              <a:latin typeface="Arial" panose="020B0604020202020204" pitchFamily="34" charset="0"/>
              <a:cs typeface="Arial" panose="020B0604020202020204" pitchFamily="34" charset="0"/>
            </a:endParaRPr>
          </a:p>
          <a:p>
            <a:pPr fontAlgn="base"/>
            <a:endParaRPr lang="en-US" sz="1400" b="0" i="0" kern="1200" dirty="0">
              <a:solidFill>
                <a:schemeClr val="tx1"/>
              </a:solidFill>
              <a:effectLst/>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52</a:t>
            </a:fld>
            <a:endParaRPr lang="en-US"/>
          </a:p>
        </p:txBody>
      </p:sp>
    </p:spTree>
    <p:extLst>
      <p:ext uri="{BB962C8B-B14F-4D97-AF65-F5344CB8AC3E}">
        <p14:creationId xmlns:p14="http://schemas.microsoft.com/office/powerpoint/2010/main" val="3912128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1041400"/>
            <a:ext cx="5508625" cy="3098800"/>
          </a:xfrm>
        </p:spPr>
      </p:sp>
      <p:sp>
        <p:nvSpPr>
          <p:cNvPr id="3" name="Notes Placeholder 2"/>
          <p:cNvSpPr>
            <a:spLocks noGrp="1"/>
          </p:cNvSpPr>
          <p:nvPr>
            <p:ph type="body" idx="1"/>
          </p:nvPr>
        </p:nvSpPr>
        <p:spPr>
          <a:xfrm>
            <a:off x="495299" y="4419601"/>
            <a:ext cx="5842001" cy="3822700"/>
          </a:xfrm>
        </p:spPr>
        <p:txBody>
          <a:bodyPr>
            <a:noAutofit/>
          </a:bodyPr>
          <a:lstStyle/>
          <a:p>
            <a:pPr defTabSz="896203" fontAlgn="base">
              <a:spcBef>
                <a:spcPct val="30000"/>
              </a:spcBef>
              <a:spcAft>
                <a:spcPct val="0"/>
              </a:spcAft>
              <a:defRPr/>
            </a:pPr>
            <a:r>
              <a:rPr lang="en-US" sz="1400" dirty="0">
                <a:latin typeface="Arial" pitchFamily="34" charset="0"/>
                <a:cs typeface="Arial" pitchFamily="34" charset="0"/>
              </a:rPr>
              <a:t>Image: https://www.flickr.com/photos/marcomagrini/698692268/ by </a:t>
            </a:r>
            <a:r>
              <a:rPr lang="en-US" sz="1400" dirty="0" err="1">
                <a:latin typeface="Arial" pitchFamily="34" charset="0"/>
                <a:cs typeface="Arial" pitchFamily="34" charset="0"/>
              </a:rPr>
              <a:t>marco</a:t>
            </a:r>
            <a:r>
              <a:rPr lang="en-US" sz="1400" dirty="0">
                <a:latin typeface="Arial" pitchFamily="34" charset="0"/>
                <a:cs typeface="Arial" pitchFamily="34" charset="0"/>
              </a:rPr>
              <a:t> </a:t>
            </a:r>
            <a:r>
              <a:rPr lang="en-US" sz="1400" dirty="0" err="1">
                <a:latin typeface="Arial" pitchFamily="34" charset="0"/>
                <a:cs typeface="Arial" pitchFamily="34" charset="0"/>
              </a:rPr>
              <a:t>magrini</a:t>
            </a:r>
            <a:r>
              <a:rPr lang="en-US" sz="1400" dirty="0">
                <a:latin typeface="Arial" pitchFamily="34" charset="0"/>
                <a:cs typeface="Arial" pitchFamily="34" charset="0"/>
              </a:rPr>
              <a:t> / CC BY-NC-ND 2.0</a:t>
            </a:r>
          </a:p>
          <a:p>
            <a:pPr defTabSz="896203" fontAlgn="base">
              <a:spcBef>
                <a:spcPct val="30000"/>
              </a:spcBef>
              <a:spcAft>
                <a:spcPct val="0"/>
              </a:spcAft>
              <a:defRPr/>
            </a:pPr>
            <a:endParaRPr lang="en-US" sz="1400" dirty="0">
              <a:latin typeface="Arial" pitchFamily="34" charset="0"/>
              <a:cs typeface="Arial" pitchFamily="34" charset="0"/>
            </a:endParaRPr>
          </a:p>
          <a:p>
            <a:pPr defTabSz="896203" fontAlgn="base">
              <a:spcBef>
                <a:spcPct val="30000"/>
              </a:spcBef>
              <a:spcAft>
                <a:spcPct val="0"/>
              </a:spcAft>
              <a:defRPr/>
            </a:pPr>
            <a:r>
              <a:rPr lang="en-US" sz="1400" dirty="0">
                <a:latin typeface="Arial" pitchFamily="34" charset="0"/>
                <a:cs typeface="Arial" pitchFamily="34" charset="0"/>
              </a:rPr>
              <a:t>Mathews, Brian. 2012. </a:t>
            </a:r>
            <a:r>
              <a:rPr lang="en-US" sz="1400" i="1" dirty="0">
                <a:latin typeface="Arial" pitchFamily="34" charset="0"/>
                <a:cs typeface="Arial" pitchFamily="34" charset="0"/>
              </a:rPr>
              <a:t>Think Like a Startup: A White Paper to Inspire Library Entrepreneurialism. </a:t>
            </a:r>
            <a:r>
              <a:rPr lang="en-US" sz="1400" dirty="0">
                <a:latin typeface="Arial" pitchFamily="34" charset="0"/>
                <a:cs typeface="Arial" pitchFamily="34" charset="0"/>
                <a:hlinkClick r:id="rId3"/>
              </a:rPr>
              <a:t>http://chronicle.com/blognetwork/theubiquitouslibrarian/2012/04/04/think-like-a-startup-a-white-paper/</a:t>
            </a:r>
            <a:r>
              <a:rPr lang="en-US" sz="1400" dirty="0">
                <a:latin typeface="Arial" pitchFamily="34" charset="0"/>
                <a:cs typeface="Arial" pitchFamily="34" charset="0"/>
              </a:rPr>
              <a:t>.</a:t>
            </a:r>
            <a:r>
              <a:rPr lang="en-US" sz="1400" i="1" dirty="0">
                <a:latin typeface="Arial" pitchFamily="34" charset="0"/>
                <a:cs typeface="Arial" pitchFamily="34" charset="0"/>
              </a:rPr>
              <a:t> </a:t>
            </a:r>
            <a:endParaRPr lang="en-US" sz="1400" dirty="0">
              <a:latin typeface="Arial" pitchFamily="34" charset="0"/>
              <a:cs typeface="Arial" pitchFamily="34" charset="0"/>
            </a:endParaRPr>
          </a:p>
          <a:p>
            <a:pPr defTabSz="896203" fontAlgn="base">
              <a:spcBef>
                <a:spcPct val="30000"/>
              </a:spcBef>
              <a:spcAft>
                <a:spcPct val="0"/>
              </a:spcAft>
              <a:defRPr/>
            </a:pPr>
            <a:endParaRPr lang="en-US" sz="1400" dirty="0">
              <a:latin typeface="Arial" pitchFamily="34" charset="0"/>
              <a:cs typeface="Arial" pitchFamily="34" charset="0"/>
            </a:endParaRPr>
          </a:p>
          <a:p>
            <a:pPr lvl="1">
              <a:buFont typeface="Arial" pitchFamily="34" charset="0"/>
              <a:buNone/>
            </a:pPr>
            <a:endParaRPr lang="en-US" sz="1400"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53</a:t>
            </a:fld>
            <a:endParaRPr lang="en-US"/>
          </a:p>
        </p:txBody>
      </p:sp>
    </p:spTree>
    <p:extLst>
      <p:ext uri="{BB962C8B-B14F-4D97-AF65-F5344CB8AC3E}">
        <p14:creationId xmlns:p14="http://schemas.microsoft.com/office/powerpoint/2010/main" val="2783143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3200" y="150813"/>
            <a:ext cx="4038600" cy="2271712"/>
          </a:xfrm>
        </p:spPr>
      </p:sp>
      <p:sp>
        <p:nvSpPr>
          <p:cNvPr id="3" name="Notes Placeholder 2"/>
          <p:cNvSpPr>
            <a:spLocks noGrp="1"/>
          </p:cNvSpPr>
          <p:nvPr>
            <p:ph type="body" idx="1"/>
          </p:nvPr>
        </p:nvSpPr>
        <p:spPr>
          <a:xfrm>
            <a:off x="158044" y="2616201"/>
            <a:ext cx="6524978" cy="6192134"/>
          </a:xfrm>
        </p:spPr>
        <p:txBody>
          <a:bodyPr/>
          <a:lstStyle/>
          <a:p>
            <a:r>
              <a:rPr lang="en-US" sz="1300" dirty="0">
                <a:latin typeface="Arial" panose="020B0604020202020204" pitchFamily="34" charset="0"/>
                <a:cs typeface="Arial" panose="020B0604020202020204" pitchFamily="34" charset="0"/>
              </a:rPr>
              <a:t>Image: https://www.flickr.com/photos/28481088@N00/8703727704 by </a:t>
            </a:r>
            <a:r>
              <a:rPr lang="en-US" sz="1300" dirty="0" err="1">
                <a:latin typeface="Arial" panose="020B0604020202020204" pitchFamily="34" charset="0"/>
                <a:cs typeface="Arial" panose="020B0604020202020204" pitchFamily="34" charset="0"/>
              </a:rPr>
              <a:t>tanakawho</a:t>
            </a:r>
            <a:r>
              <a:rPr lang="en-US" sz="1300" dirty="0">
                <a:latin typeface="Arial" panose="020B0604020202020204" pitchFamily="34" charset="0"/>
                <a:cs typeface="Arial" panose="020B0604020202020204" pitchFamily="34" charset="0"/>
              </a:rPr>
              <a:t> / CC BY-NC 2.0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“We need to be where our users need us, when they need us. If the majority of our users prefer to communicate via mobile phone texting, chat, or IM; to learn through gaming; by accessing the library’s unique collections and materials via social media, such as Facebook2 and Wikipedia; or to meet with us </a:t>
            </a:r>
            <a:r>
              <a:rPr lang="en-US" sz="1300" dirty="0" err="1">
                <a:latin typeface="Arial" panose="020B0604020202020204" pitchFamily="34" charset="0"/>
                <a:cs typeface="Arial" panose="020B0604020202020204" pitchFamily="34" charset="0"/>
              </a:rPr>
              <a:t>FtF</a:t>
            </a:r>
            <a:r>
              <a:rPr lang="en-US" sz="1300" dirty="0">
                <a:latin typeface="Arial" panose="020B0604020202020204" pitchFamily="34" charset="0"/>
                <a:cs typeface="Arial" panose="020B0604020202020204" pitchFamily="34" charset="0"/>
              </a:rPr>
              <a:t> outside of the library, we need to be there!” (p.</a:t>
            </a:r>
            <a:r>
              <a:rPr lang="en-US" sz="1300" baseline="0" dirty="0">
                <a:latin typeface="Arial" panose="020B0604020202020204" pitchFamily="34" charset="0"/>
                <a:cs typeface="Arial" panose="020B0604020202020204" pitchFamily="34" charset="0"/>
              </a:rPr>
              <a:t> 203)</a:t>
            </a:r>
          </a:p>
          <a:p>
            <a:endParaRPr lang="en-US" sz="1300" baseline="0" dirty="0">
              <a:latin typeface="Arial" panose="020B0604020202020204" pitchFamily="34" charset="0"/>
              <a:cs typeface="Arial" panose="020B0604020202020204" pitchFamily="34" charset="0"/>
            </a:endParaRPr>
          </a:p>
          <a:p>
            <a:r>
              <a:rPr lang="en-US" sz="1300" baseline="0" dirty="0">
                <a:latin typeface="Arial" panose="020B0604020202020204" pitchFamily="34" charset="0"/>
                <a:cs typeface="Arial" panose="020B0604020202020204" pitchFamily="34" charset="0"/>
              </a:rPr>
              <a:t>“</a:t>
            </a:r>
            <a:r>
              <a:rPr lang="en-US" sz="1300" dirty="0">
                <a:latin typeface="Arial" panose="020B0604020202020204" pitchFamily="34" charset="0"/>
                <a:cs typeface="Arial" panose="020B0604020202020204" pitchFamily="34" charset="0"/>
              </a:rPr>
              <a:t>Embedded librarianship also is an important aspect of public library engagement with the community. Many public libraries are providing kiosks in public spaces, such as train and bus stations and parks, for users to check-out and return print, audio, and electronic books, magazines, newspapers, and journals.” (p. 203)</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“The library of 2020 will provide user-centered services and systems that will meet the expectations of the community. The library staff will need to develop relationships with their users and partner with other organizations in order to produce, store, and preserve content and data sets and to provide personalized services. Recruiting and retaining innovative, creative individuals who are willing to engage with users and to embrace new technologies and modes of communication will be imperative for the success of the library of 2020.” (p. 204)  </a:t>
            </a: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“Our experience with a proactive chat model at John Carroll University showed us that</a:t>
            </a:r>
            <a:r>
              <a:rPr lang="en-US" sz="1300" baseline="0" dirty="0">
                <a:latin typeface="Arial" panose="020B0604020202020204" pitchFamily="34" charset="0"/>
                <a:cs typeface="Arial" panose="020B0604020202020204" pitchFamily="34" charset="0"/>
              </a:rPr>
              <a:t> there is indeed a ready-made market for our services right on our own library pages, and that our users will ask us questions when we approach them.” (Zhang and Mayer 2014, 205)</a:t>
            </a:r>
          </a:p>
          <a:p>
            <a:endParaRPr lang="en-US" sz="1300" baseline="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Zhang, </a:t>
            </a:r>
            <a:r>
              <a:rPr lang="en-US" sz="1300" dirty="0" err="1">
                <a:latin typeface="Arial" panose="020B0604020202020204" pitchFamily="34" charset="0"/>
                <a:cs typeface="Arial" panose="020B0604020202020204" pitchFamily="34" charset="0"/>
              </a:rPr>
              <a:t>Jie</a:t>
            </a:r>
            <a:r>
              <a:rPr lang="en-US" sz="1300" dirty="0">
                <a:latin typeface="Arial" panose="020B0604020202020204" pitchFamily="34" charset="0"/>
                <a:cs typeface="Arial" panose="020B0604020202020204" pitchFamily="34" charset="0"/>
              </a:rPr>
              <a:t>, and </a:t>
            </a:r>
            <a:r>
              <a:rPr lang="en-US" sz="1300" dirty="0" err="1">
                <a:latin typeface="Arial" panose="020B0604020202020204" pitchFamily="34" charset="0"/>
                <a:cs typeface="Arial" panose="020B0604020202020204" pitchFamily="34" charset="0"/>
              </a:rPr>
              <a:t>Nevin</a:t>
            </a:r>
            <a:r>
              <a:rPr lang="en-US" sz="1300" dirty="0">
                <a:latin typeface="Arial" panose="020B0604020202020204" pitchFamily="34" charset="0"/>
                <a:cs typeface="Arial" panose="020B0604020202020204" pitchFamily="34" charset="0"/>
              </a:rPr>
              <a:t> Mayer. 2014. “Proactive Chat Reference: Getting in the Users’ Space.” </a:t>
            </a:r>
            <a:r>
              <a:rPr lang="en-US" sz="1300" i="1" dirty="0">
                <a:latin typeface="Arial" panose="020B0604020202020204" pitchFamily="34" charset="0"/>
                <a:cs typeface="Arial" panose="020B0604020202020204" pitchFamily="34" charset="0"/>
              </a:rPr>
              <a:t>College &amp; Research Libraries News 75</a:t>
            </a:r>
            <a:r>
              <a:rPr lang="en-US" sz="1300" dirty="0">
                <a:latin typeface="Arial" panose="020B0604020202020204" pitchFamily="34" charset="0"/>
                <a:cs typeface="Arial" panose="020B0604020202020204" pitchFamily="34" charset="0"/>
              </a:rPr>
              <a:t>, no. 4: 202-205.</a:t>
            </a:r>
            <a:br>
              <a:rPr lang="en-US" sz="1300" dirty="0">
                <a:latin typeface="Arial" panose="020B0604020202020204" pitchFamily="34" charset="0"/>
                <a:cs typeface="Arial" panose="020B0604020202020204" pitchFamily="34" charset="0"/>
              </a:rPr>
            </a:br>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54</a:t>
            </a:fld>
            <a:endParaRPr lang="en-US"/>
          </a:p>
        </p:txBody>
      </p:sp>
    </p:spTree>
    <p:extLst>
      <p:ext uri="{BB962C8B-B14F-4D97-AF65-F5344CB8AC3E}">
        <p14:creationId xmlns:p14="http://schemas.microsoft.com/office/powerpoint/2010/main" val="169891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Slide adapted from Frick, Rachel, Sharon Streams, Monika </a:t>
            </a:r>
            <a:r>
              <a:rPr lang="en-US" sz="1400" baseline="0" dirty="0" err="1"/>
              <a:t>Sengul</a:t>
            </a:r>
            <a:r>
              <a:rPr lang="en-US" sz="1400" baseline="0" dirty="0"/>
              <a:t>-Jones, Kenning </a:t>
            </a:r>
            <a:r>
              <a:rPr lang="en-US" sz="1400" baseline="0" dirty="0" err="1"/>
              <a:t>Arlitsch</a:t>
            </a:r>
            <a:r>
              <a:rPr lang="en-US" sz="1400" baseline="0" dirty="0"/>
              <a:t>, and Jeff </a:t>
            </a:r>
            <a:r>
              <a:rPr lang="en-US" sz="1400" baseline="0" dirty="0" err="1"/>
              <a:t>Mixter</a:t>
            </a:r>
            <a:r>
              <a:rPr lang="en-US" sz="1400" baseline="0" dirty="0"/>
              <a:t>. 2017. OCLC Research Update. ALA Annual Conference, Chicago, Illinois, June 26,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F5786-17D5-4342-9C55-CE1599340F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2003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Slide from </a:t>
            </a:r>
            <a:r>
              <a:rPr lang="en-US" sz="1400" baseline="0" dirty="0"/>
              <a:t>Frick, Rachel, Sharon Streams, Monika </a:t>
            </a:r>
            <a:r>
              <a:rPr lang="en-US" sz="1400" baseline="0" dirty="0" err="1"/>
              <a:t>Sengul</a:t>
            </a:r>
            <a:r>
              <a:rPr lang="en-US" sz="1400" baseline="0" dirty="0"/>
              <a:t>-Jones, Kenning </a:t>
            </a:r>
            <a:r>
              <a:rPr lang="en-US" sz="1400" baseline="0" dirty="0" err="1"/>
              <a:t>Arlitsch</a:t>
            </a:r>
            <a:r>
              <a:rPr lang="en-US" sz="1400" baseline="0" dirty="0"/>
              <a:t>, and Jeff </a:t>
            </a:r>
            <a:r>
              <a:rPr lang="en-US" sz="1400" baseline="0" dirty="0" err="1"/>
              <a:t>Mixter</a:t>
            </a:r>
            <a:r>
              <a:rPr lang="en-US" sz="1400" baseline="0" dirty="0"/>
              <a:t>. 2017. OCLC Research Update. ALA Annual Conference, Chicago, Illinois, June 26,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r>
              <a:rPr lang="en-US" sz="1400" dirty="0"/>
              <a:t>Wiki Education Foundation. 2016. Student Learning Outcomes using Wikipedia-based Assignments Fall 2016 Research Report. Prepared by Zachary James McDowell and </a:t>
            </a:r>
            <a:r>
              <a:rPr lang="en-US" sz="1400" dirty="0" err="1"/>
              <a:t>Mahala</a:t>
            </a:r>
            <a:r>
              <a:rPr lang="en-US" sz="1400" dirty="0"/>
              <a:t> Dyer Stewart. Retrieved from https://commons.wikimedia.org/w/index.php?title=File:Student_Learning_Outcomes_using_Wikipedia-based_Assignments_Fall_2016_Research_Report.pdf&amp;page=2.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60272-78FC-4250-85A2-EFF8CEFCF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3628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2600"/>
            <a:ext cx="5486400" cy="3086100"/>
          </a:xfrm>
        </p:spPr>
      </p:sp>
      <p:sp>
        <p:nvSpPr>
          <p:cNvPr id="3" name="Notes Placeholder 2"/>
          <p:cNvSpPr>
            <a:spLocks noGrp="1"/>
          </p:cNvSpPr>
          <p:nvPr>
            <p:ph type="body" idx="1"/>
          </p:nvPr>
        </p:nvSpPr>
        <p:spPr>
          <a:xfrm>
            <a:off x="234950" y="3871389"/>
            <a:ext cx="6292850" cy="4800599"/>
          </a:xfrm>
        </p:spPr>
        <p:txBody>
          <a:bodyPr/>
          <a:lstStyle/>
          <a:p>
            <a:r>
              <a:rPr lang="en-US" sz="1400" dirty="0"/>
              <a:t>Image: “Joe McDonald’s Facebook Page.” Facebook.com. https://www.facebook.com/Joe-McDonald-274017182657487/. </a:t>
            </a:r>
          </a:p>
          <a:p>
            <a:endParaRPr lang="en-US" sz="1400" dirty="0">
              <a:latin typeface="Arial" panose="020B0604020202020204" pitchFamily="34" charset="0"/>
              <a:cs typeface="Arial" panose="020B0604020202020204" pitchFamily="34" charset="0"/>
            </a:endParaRPr>
          </a:p>
          <a:p>
            <a:r>
              <a:rPr lang="en-US" sz="1400" dirty="0"/>
              <a:t>Image: “Leola McDonald’s Facebook Page.” Facebook.com. https://www.facebook.com/Leola-McDonald-128487107270652/.</a:t>
            </a:r>
            <a:endParaRPr lang="en-US" sz="140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charset="0"/>
                <a:ea typeface="Arial" charset="0"/>
                <a:cs typeface="Arial" charset="0"/>
              </a:rPr>
              <a:t>DeSantis, Nick. 2012. “On Facebook, Librarian Brings 2 Students From the Early 1900s to Life.” </a:t>
            </a:r>
            <a:r>
              <a:rPr lang="en-US" sz="1400" i="1" kern="1200" dirty="0">
                <a:solidFill>
                  <a:schemeClr val="tx1"/>
                </a:solidFill>
                <a:effectLst/>
                <a:latin typeface="Arial" charset="0"/>
                <a:ea typeface="Arial" charset="0"/>
                <a:cs typeface="Arial" charset="0"/>
              </a:rPr>
              <a:t>The Chronicle of Higher Education</a:t>
            </a:r>
            <a:r>
              <a:rPr lang="en-US" sz="1400" kern="1200" dirty="0">
                <a:solidFill>
                  <a:schemeClr val="tx1"/>
                </a:solidFill>
                <a:effectLst/>
                <a:latin typeface="Arial" charset="0"/>
                <a:ea typeface="Arial" charset="0"/>
                <a:cs typeface="Arial" charset="0"/>
              </a:rPr>
              <a:t>, January 6. </a:t>
            </a:r>
            <a:r>
              <a:rPr lang="en-US" sz="1400" u="sng" kern="1200" dirty="0">
                <a:solidFill>
                  <a:schemeClr val="tx1"/>
                </a:solidFill>
                <a:effectLst/>
                <a:latin typeface="Arial" charset="0"/>
                <a:ea typeface="Arial" charset="0"/>
                <a:cs typeface="Arial" charset="0"/>
                <a:hlinkClick r:id="rId3"/>
              </a:rPr>
              <a:t>http://chronicle.com/blogs/wiredcampus/on-facebook-librarian-brings-two-students-from-the-early-1900s-to-life/34845</a:t>
            </a:r>
            <a:r>
              <a:rPr lang="en-US" sz="1400" kern="1200" dirty="0">
                <a:solidFill>
                  <a:schemeClr val="tx1"/>
                </a:solidFill>
                <a:effectLst/>
                <a:latin typeface="Arial" charset="0"/>
                <a:ea typeface="Arial" charset="0"/>
                <a:cs typeface="Arial" charset="0"/>
              </a:rPr>
              <a:t>.</a:t>
            </a:r>
          </a:p>
          <a:p>
            <a:endParaRPr lang="en-US" sz="1400" baseline="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57</a:t>
            </a:fld>
            <a:endParaRPr lang="en-US"/>
          </a:p>
        </p:txBody>
      </p:sp>
    </p:spTree>
    <p:extLst>
      <p:ext uri="{BB962C8B-B14F-4D97-AF65-F5344CB8AC3E}">
        <p14:creationId xmlns:p14="http://schemas.microsoft.com/office/powerpoint/2010/main" val="50388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5450"/>
            <a:ext cx="5486400" cy="3086100"/>
          </a:xfrm>
        </p:spPr>
      </p:sp>
      <p:sp>
        <p:nvSpPr>
          <p:cNvPr id="3" name="Notes Placeholder 2"/>
          <p:cNvSpPr>
            <a:spLocks noGrp="1"/>
          </p:cNvSpPr>
          <p:nvPr>
            <p:ph type="body" idx="1"/>
          </p:nvPr>
        </p:nvSpPr>
        <p:spPr>
          <a:xfrm>
            <a:off x="300942" y="3784922"/>
            <a:ext cx="6261904" cy="5066978"/>
          </a:xfrm>
        </p:spPr>
        <p:txBody>
          <a:bodyPr/>
          <a:lstStyle/>
          <a:p>
            <a:r>
              <a:rPr lang="en-US" sz="1200" dirty="0">
                <a:latin typeface="Arial" panose="020B0604020202020204" pitchFamily="34" charset="0"/>
                <a:cs typeface="Arial" panose="020B0604020202020204" pitchFamily="34" charset="0"/>
              </a:rPr>
              <a:t>Image: https://www.flickr.com/photos/jamesclay/14867901948/ by James F Clay / CC BY-NC 2.0</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asked to describe the ideal information system, Millennials suggested that the library catalog be more like an Internet search engine or Amazon.com. </a:t>
            </a:r>
            <a:r>
              <a:rPr lang="en-US" sz="1200" b="1" dirty="0">
                <a:latin typeface="Arial" panose="020B0604020202020204" pitchFamily="34" charset="0"/>
                <a:cs typeface="Arial" panose="020B0604020202020204" pitchFamily="34" charset="0"/>
              </a:rPr>
              <a:t>They also wanted the library to provide space for them to socialize and work in groups</a:t>
            </a:r>
            <a:r>
              <a:rPr lang="en-US" sz="1200" dirty="0">
                <a:latin typeface="Arial" panose="020B0604020202020204" pitchFamily="34" charset="0"/>
                <a:cs typeface="Arial" panose="020B0604020202020204" pitchFamily="34" charset="0"/>
              </a:rPr>
              <a:t> and suggested 24/7 access to a librarian via telephone, such as a ‘lifeline” (referring to the television program, Who Wants to be a Millionaire?) Older Millennials were most interested in expediency, desiring roaming librarians, drive-up book drops, library delivery of print materials to their campus addresses, and a coffee house-like environment. The faculty (the majority were Baby Boomers) wanted a less intimidating library with better signage, and a book store like environment.” (p. 92)</a:t>
            </a:r>
          </a:p>
          <a:p>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Connaway, Lynn Silipigni, comp. 2015. </a:t>
            </a:r>
            <a:r>
              <a:rPr lang="en-US" sz="1200" i="1" dirty="0">
                <a:latin typeface="Arial" panose="020B0604020202020204" pitchFamily="34" charset="0"/>
                <a:cs typeface="Arial" panose="020B0604020202020204" pitchFamily="34" charset="0"/>
              </a:rPr>
              <a:t>The Library in the Life of the User: Engaging with People Where They Live and Learn</a:t>
            </a:r>
            <a:r>
              <a:rPr lang="en-US" sz="1200" dirty="0">
                <a:latin typeface="Arial" panose="020B0604020202020204" pitchFamily="34" charset="0"/>
                <a:cs typeface="Arial" panose="020B0604020202020204" pitchFamily="34" charset="0"/>
              </a:rPr>
              <a:t>. Dublin, OH: OCLC Research. </a:t>
            </a:r>
            <a:r>
              <a:rPr lang="en-US" sz="1200" dirty="0">
                <a:latin typeface="Arial" panose="020B0604020202020204" pitchFamily="34" charset="0"/>
                <a:cs typeface="Arial" panose="020B0604020202020204" pitchFamily="34" charset="0"/>
                <a:hlinkClick r:id="rId3"/>
              </a:rPr>
              <a:t>http://www.oclc.org/content/dam/research/publications/2015/oclcresearch-library-in-life-of-user.pdf</a:t>
            </a:r>
            <a:r>
              <a:rPr lang="en-US" sz="1200"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r>
              <a:rPr lang="en-US" sz="1200" kern="1200" dirty="0">
                <a:solidFill>
                  <a:schemeClr val="tx1"/>
                </a:solidFill>
                <a:effectLst/>
                <a:latin typeface="Arial" panose="020B0604020202020204" pitchFamily="34" charset="0"/>
                <a:cs typeface="Arial" panose="020B0604020202020204" pitchFamily="34" charset="0"/>
              </a:rPr>
              <a:t>We do go to the library or somewhere quiet where we can just get our work done together but in regards to something we need the internet for or the computer we normally do that by ourselves.  For example I will write up something and send it to her or just print it out and bring it to the lesson and she will go “That’s fine.”” (</a:t>
            </a:r>
            <a:r>
              <a:rPr lang="en-US" sz="1200" i="1" kern="1200" dirty="0">
                <a:solidFill>
                  <a:schemeClr val="tx1"/>
                </a:solidFill>
                <a:effectLst/>
                <a:latin typeface="Arial" panose="020B0604020202020204" pitchFamily="34" charset="0"/>
                <a:cs typeface="Arial" panose="020B0604020202020204" pitchFamily="34" charset="0"/>
              </a:rPr>
              <a:t>Digital Visitors and Residents</a:t>
            </a:r>
            <a:r>
              <a:rPr lang="en-US" sz="1200" kern="1200" dirty="0">
                <a:solidFill>
                  <a:schemeClr val="tx1"/>
                </a:solidFill>
                <a:effectLst/>
                <a:latin typeface="Arial" panose="020B0604020202020204" pitchFamily="34" charset="0"/>
                <a:cs typeface="Arial" panose="020B0604020202020204" pitchFamily="34" charset="0"/>
              </a:rPr>
              <a:t>,</a:t>
            </a:r>
            <a:r>
              <a:rPr lang="en-US" sz="1200" kern="1200" baseline="0" dirty="0">
                <a:solidFill>
                  <a:schemeClr val="tx1"/>
                </a:solidFill>
                <a:effectLst/>
                <a:latin typeface="Arial" panose="020B0604020202020204" pitchFamily="34" charset="0"/>
                <a:cs typeface="Arial" panose="020B0604020202020204" pitchFamily="34" charset="0"/>
              </a:rPr>
              <a:t> UKU3, Emerging, Female, Age 19,  French and Italian)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Arial" panose="020B0604020202020204" pitchFamily="34" charset="0"/>
              <a:cs typeface="Arial" panose="020B0604020202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White, David S., and Lynn Silipigni Connaway. 2011-2014. </a:t>
            </a:r>
            <a:r>
              <a:rPr lang="en-US" sz="1200" i="1" dirty="0">
                <a:latin typeface="Arial" panose="020B0604020202020204" pitchFamily="34" charset="0"/>
                <a:cs typeface="Arial" panose="020B0604020202020204" pitchFamily="34" charset="0"/>
              </a:rPr>
              <a:t>Digital Visitors and Residents: What Motivates Engagement with the Digital Information Environment.</a:t>
            </a:r>
            <a:r>
              <a:rPr lang="en-US" sz="1200" dirty="0">
                <a:latin typeface="Arial" panose="020B0604020202020204" pitchFamily="34" charset="0"/>
                <a:cs typeface="Arial" panose="020B0604020202020204" pitchFamily="34" charset="0"/>
              </a:rPr>
              <a:t> Funded by JISC, OCLC, and Oxford University. </a:t>
            </a:r>
            <a:r>
              <a:rPr lang="en-US" sz="1200" u="sng" dirty="0">
                <a:latin typeface="Arial" panose="020B0604020202020204" pitchFamily="34" charset="0"/>
                <a:cs typeface="Arial" panose="020B0604020202020204" pitchFamily="34" charset="0"/>
                <a:hlinkClick r:id="rId4"/>
              </a:rPr>
              <a:t>http://www.oclc.org/research/activities/vandr.html</a:t>
            </a:r>
            <a:r>
              <a:rPr lang="en-US" sz="1200" u="sng" dirty="0">
                <a:latin typeface="Arial" panose="020B0604020202020204" pitchFamily="34" charset="0"/>
                <a:cs typeface="Arial" panose="020B0604020202020204" pitchFamily="34" charset="0"/>
              </a:rPr>
              <a:t>. </a:t>
            </a:r>
            <a:endParaRPr lang="en-US" sz="1200" kern="1200" baseline="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4BE4854-46C1-40AE-92BF-0F440829588D}" type="slidenum">
              <a:rPr lang="en-US" smtClean="0"/>
              <a:t>58</a:t>
            </a:fld>
            <a:endParaRPr lang="en-US"/>
          </a:p>
        </p:txBody>
      </p:sp>
    </p:spTree>
    <p:extLst>
      <p:ext uri="{BB962C8B-B14F-4D97-AF65-F5344CB8AC3E}">
        <p14:creationId xmlns:p14="http://schemas.microsoft.com/office/powerpoint/2010/main" val="21148952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406400"/>
            <a:ext cx="5486400" cy="3086100"/>
          </a:xfrm>
        </p:spPr>
      </p:sp>
      <p:sp>
        <p:nvSpPr>
          <p:cNvPr id="3" name="Notes Placeholder 2"/>
          <p:cNvSpPr>
            <a:spLocks noGrp="1"/>
          </p:cNvSpPr>
          <p:nvPr>
            <p:ph type="body" idx="1"/>
          </p:nvPr>
        </p:nvSpPr>
        <p:spPr>
          <a:xfrm>
            <a:off x="292100" y="3746500"/>
            <a:ext cx="6324600" cy="4775200"/>
          </a:xfrm>
        </p:spPr>
        <p:txBody>
          <a:bodyPr/>
          <a:lstStyle/>
          <a:p>
            <a:r>
              <a:rPr lang="en-US" sz="1400" dirty="0"/>
              <a:t>Images: Twitter</a:t>
            </a:r>
          </a:p>
          <a:p>
            <a:endParaRPr lang="en-US" sz="1400" dirty="0"/>
          </a:p>
          <a:p>
            <a:r>
              <a:rPr lang="en-US" sz="1400" dirty="0"/>
              <a:t>“</a:t>
            </a:r>
            <a:r>
              <a:rPr lang="en-US" sz="1400" b="0" i="0" kern="1200" dirty="0">
                <a:solidFill>
                  <a:schemeClr val="tx1"/>
                </a:solidFill>
                <a:effectLst/>
                <a:latin typeface="Arial" panose="020B0604020202020204" pitchFamily="34" charset="0"/>
                <a:ea typeface="+mn-ea"/>
                <a:cs typeface="Arial" panose="020B0604020202020204" pitchFamily="34" charset="0"/>
              </a:rPr>
              <a:t>The “hashtag hunt,” or Twitter-based scavenger hunt, is an activity that any librarian can complete with his or her students. Though it was originally created to help English 101 students practice finding recommended books for research assignments concerning controversial or moral issues and with the OPAC, it also allows students to explore the library as a place. The handout students receive is structured like all of the traditional library scavenger hunts of day’s past, but students are asked to take photos of the items they find and post them on Twitter with hashtags of the librarian’s choosing, usually hashtags that distinguish the library and the class (e.g., #</a:t>
            </a:r>
            <a:r>
              <a:rPr lang="en-US" sz="1400" b="0" i="0" kern="1200" dirty="0" err="1">
                <a:solidFill>
                  <a:schemeClr val="tx1"/>
                </a:solidFill>
                <a:effectLst/>
                <a:latin typeface="Arial" panose="020B0604020202020204" pitchFamily="34" charset="0"/>
                <a:ea typeface="+mn-ea"/>
                <a:cs typeface="Arial" panose="020B0604020202020204" pitchFamily="34" charset="0"/>
              </a:rPr>
              <a:t>hgtclibrary</a:t>
            </a:r>
            <a:r>
              <a:rPr lang="en-US" sz="1400" b="0" i="0" kern="1200" dirty="0">
                <a:solidFill>
                  <a:schemeClr val="tx1"/>
                </a:solidFill>
                <a:effectLst/>
                <a:latin typeface="Arial" panose="020B0604020202020204" pitchFamily="34" charset="0"/>
                <a:ea typeface="+mn-ea"/>
                <a:cs typeface="Arial" panose="020B0604020202020204" pitchFamily="34" charset="0"/>
              </a:rPr>
              <a:t> and #eng101). Students may also be awarded bonus points for #</a:t>
            </a:r>
            <a:r>
              <a:rPr lang="en-US" sz="1400" b="0" i="0" kern="1200" dirty="0" err="1">
                <a:solidFill>
                  <a:schemeClr val="tx1"/>
                </a:solidFill>
                <a:effectLst/>
                <a:latin typeface="Arial" panose="020B0604020202020204" pitchFamily="34" charset="0"/>
                <a:ea typeface="+mn-ea"/>
                <a:cs typeface="Arial" panose="020B0604020202020204" pitchFamily="34" charset="0"/>
              </a:rPr>
              <a:t>shelfie</a:t>
            </a:r>
            <a:r>
              <a:rPr lang="en-US" sz="1400" b="0" i="0" kern="1200" dirty="0">
                <a:solidFill>
                  <a:schemeClr val="tx1"/>
                </a:solidFill>
                <a:effectLst/>
                <a:latin typeface="Arial" panose="020B0604020202020204" pitchFamily="34" charset="0"/>
                <a:ea typeface="+mn-ea"/>
                <a:cs typeface="Arial" panose="020B0604020202020204" pitchFamily="34" charset="0"/>
              </a:rPr>
              <a:t> posts, which are explained to be posts of themselves in stacks, using the one of the collaborative learning units and/or print stations, or standing in a study room.”  (11)</a:t>
            </a:r>
            <a:endParaRPr lang="en-US" sz="1400" dirty="0"/>
          </a:p>
          <a:p>
            <a:endParaRPr lang="en-US" sz="1400" dirty="0"/>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charset="0"/>
                <a:ea typeface="Arial" charset="0"/>
                <a:cs typeface="Arial" charset="0"/>
              </a:rPr>
              <a:t>Kraft, Amanda, and Aleck F. Williams, Jr. 2016. “#</a:t>
            </a:r>
            <a:r>
              <a:rPr lang="en-US" sz="1400" kern="1200" dirty="0" err="1">
                <a:solidFill>
                  <a:schemeClr val="tx1"/>
                </a:solidFill>
                <a:effectLst/>
                <a:latin typeface="Arial" charset="0"/>
                <a:ea typeface="Arial" charset="0"/>
                <a:cs typeface="Arial" charset="0"/>
              </a:rPr>
              <a:t>Shelfies</a:t>
            </a:r>
            <a:r>
              <a:rPr lang="en-US" sz="1400" kern="1200" dirty="0">
                <a:solidFill>
                  <a:schemeClr val="tx1"/>
                </a:solidFill>
                <a:effectLst/>
                <a:latin typeface="Arial" charset="0"/>
                <a:ea typeface="Arial" charset="0"/>
                <a:cs typeface="Arial" charset="0"/>
              </a:rPr>
              <a:t> are Encouraged: Simple, Engaging Library Instruction with Hashtags.” </a:t>
            </a:r>
            <a:r>
              <a:rPr lang="en-US" sz="1400" i="1" kern="1200" dirty="0">
                <a:solidFill>
                  <a:schemeClr val="tx1"/>
                </a:solidFill>
                <a:effectLst/>
                <a:latin typeface="Arial" charset="0"/>
                <a:ea typeface="Arial" charset="0"/>
                <a:cs typeface="Arial" charset="0"/>
              </a:rPr>
              <a:t>College &amp; Research Libraries News </a:t>
            </a:r>
            <a:r>
              <a:rPr lang="en-US" sz="1400" kern="1200" dirty="0">
                <a:solidFill>
                  <a:schemeClr val="tx1"/>
                </a:solidFill>
                <a:effectLst/>
                <a:latin typeface="Arial" charset="0"/>
                <a:ea typeface="Arial" charset="0"/>
                <a:cs typeface="Arial" charset="0"/>
              </a:rPr>
              <a:t>77, no. 1 (2016): 10-13. </a:t>
            </a:r>
          </a:p>
          <a:p>
            <a:endParaRPr lang="en-US" sz="1400" baseline="0" dirty="0"/>
          </a:p>
          <a:p>
            <a:endParaRPr lang="en-US" sz="1400" dirty="0"/>
          </a:p>
        </p:txBody>
      </p:sp>
      <p:sp>
        <p:nvSpPr>
          <p:cNvPr id="4" name="Slide Number Placeholder 3"/>
          <p:cNvSpPr>
            <a:spLocks noGrp="1"/>
          </p:cNvSpPr>
          <p:nvPr>
            <p:ph type="sldNum" sz="quarter" idx="10"/>
          </p:nvPr>
        </p:nvSpPr>
        <p:spPr/>
        <p:txBody>
          <a:bodyPr/>
          <a:lstStyle/>
          <a:p>
            <a:fld id="{CE8934D9-5CCE-4977-ABCE-2AEF7098734B}" type="slidenum">
              <a:rPr lang="en-US" smtClean="0"/>
              <a:t>59</a:t>
            </a:fld>
            <a:endParaRPr lang="en-US"/>
          </a:p>
        </p:txBody>
      </p:sp>
    </p:spTree>
    <p:extLst>
      <p:ext uri="{BB962C8B-B14F-4D97-AF65-F5344CB8AC3E}">
        <p14:creationId xmlns:p14="http://schemas.microsoft.com/office/powerpoint/2010/main" val="567130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a:defRPr/>
            </a:pPr>
            <a:r>
              <a:rPr lang="en-US" sz="1400" dirty="0">
                <a:latin typeface="Arial" pitchFamily="34" charset="0"/>
                <a:cs typeface="Arial" pitchFamily="34" charset="0"/>
              </a:rPr>
              <a:t>Image: https://www.flickr.com/photos/27805557@N08/5088872975 by </a:t>
            </a:r>
            <a:r>
              <a:rPr lang="en-US" sz="1400" dirty="0" err="1">
                <a:latin typeface="Arial" pitchFamily="34" charset="0"/>
                <a:cs typeface="Arial" pitchFamily="34" charset="0"/>
              </a:rPr>
              <a:t>JoesSistah</a:t>
            </a:r>
            <a:r>
              <a:rPr lang="en-US" sz="1400" dirty="0">
                <a:latin typeface="Arial" pitchFamily="34" charset="0"/>
                <a:cs typeface="Arial" pitchFamily="34" charset="0"/>
              </a:rPr>
              <a:t> / CC BY-NC 2.0 </a:t>
            </a:r>
          </a:p>
          <a:p>
            <a:pPr>
              <a:defRPr/>
            </a:pPr>
            <a:endParaRPr lang="en-US" sz="1400" kern="1200" dirty="0">
              <a:solidFill>
                <a:schemeClr val="tx1"/>
              </a:solidFill>
              <a:latin typeface="Arial" pitchFamily="34" charset="0"/>
              <a:cs typeface="Arial" pitchFamily="34" charset="0"/>
            </a:endParaRPr>
          </a:p>
          <a:p>
            <a:pPr>
              <a:defRPr/>
            </a:pPr>
            <a:r>
              <a:rPr lang="en-GB" sz="1400" kern="1200" dirty="0">
                <a:solidFill>
                  <a:schemeClr val="tx1"/>
                </a:solidFill>
                <a:latin typeface="Arial" pitchFamily="34" charset="0"/>
                <a:cs typeface="Arial" pitchFamily="34" charset="0"/>
              </a:rPr>
              <a:t>V&amp;R project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identify how individuals engage with technology and sources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how they acquire their information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why they make the choices that they do.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a:solidFill>
                  <a:schemeClr val="tx1"/>
                </a:solidFill>
                <a:latin typeface="Arial" pitchFamily="34" charset="0"/>
                <a:cs typeface="Arial" pitchFamily="34" charset="0"/>
              </a:rPr>
              <a:t>Understand the contexts that surround engagement with digital resources, spaces, and tools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tx1"/>
                </a:solidFill>
                <a:latin typeface="Arial" pitchFamily="34" charset="0"/>
                <a:cs typeface="Arial" pitchFamily="34" charset="0"/>
              </a:rPr>
              <a:t>(</a:t>
            </a:r>
            <a:r>
              <a:rPr lang="en-GB" sz="1400" kern="1200" dirty="0" err="1">
                <a:solidFill>
                  <a:schemeClr val="tx1"/>
                </a:solidFill>
                <a:latin typeface="Arial" pitchFamily="34" charset="0"/>
                <a:cs typeface="Arial" pitchFamily="34" charset="0"/>
              </a:rPr>
              <a:t>InfoKit</a:t>
            </a:r>
            <a:r>
              <a:rPr lang="en-GB" sz="1400" kern="1200" dirty="0">
                <a:solidFill>
                  <a:schemeClr val="tx1"/>
                </a:solidFill>
                <a:latin typeface="Arial" pitchFamily="34" charset="0"/>
                <a:cs typeface="Arial" pitchFamily="34" charset="0"/>
              </a:rPr>
              <a:t> Intro)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2C384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6</a:t>
            </a:fld>
            <a:endParaRPr lang="en-GB"/>
          </a:p>
        </p:txBody>
      </p:sp>
    </p:spTree>
    <p:extLst>
      <p:ext uri="{BB962C8B-B14F-4D97-AF65-F5344CB8AC3E}">
        <p14:creationId xmlns:p14="http://schemas.microsoft.com/office/powerpoint/2010/main" val="11206836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419100" y="4025900"/>
            <a:ext cx="5753100" cy="3975101"/>
          </a:xfrm>
        </p:spPr>
        <p:txBody>
          <a:bodyPr/>
          <a:lstStyle/>
          <a:p>
            <a:r>
              <a:rPr lang="en-US" sz="1400" dirty="0"/>
              <a:t>Image: Lawrence University. “Library Events.” https://www.lawrence.edu/library/about/events.</a:t>
            </a:r>
          </a:p>
          <a:p>
            <a:endParaRPr lang="en-US" sz="1400" dirty="0"/>
          </a:p>
          <a:p>
            <a:r>
              <a:rPr lang="en-US" sz="1400" dirty="0"/>
              <a:t>Image: University of Minnesota. “Managing Stress on the Road to Finals Week.” https://twin-cities.umn.edu/managing-stress-road-finals-week.</a:t>
            </a:r>
          </a:p>
        </p:txBody>
      </p:sp>
      <p:sp>
        <p:nvSpPr>
          <p:cNvPr id="4" name="Slide Number Placeholder 3"/>
          <p:cNvSpPr>
            <a:spLocks noGrp="1"/>
          </p:cNvSpPr>
          <p:nvPr>
            <p:ph type="sldNum" sz="quarter" idx="10"/>
          </p:nvPr>
        </p:nvSpPr>
        <p:spPr/>
        <p:txBody>
          <a:bodyPr/>
          <a:lstStyle/>
          <a:p>
            <a:fld id="{CE8934D9-5CCE-4977-ABCE-2AEF7098734B}" type="slidenum">
              <a:rPr lang="en-US" smtClean="0"/>
              <a:t>60</a:t>
            </a:fld>
            <a:endParaRPr lang="en-US"/>
          </a:p>
        </p:txBody>
      </p:sp>
    </p:spTree>
    <p:extLst>
      <p:ext uri="{BB962C8B-B14F-4D97-AF65-F5344CB8AC3E}">
        <p14:creationId xmlns:p14="http://schemas.microsoft.com/office/powerpoint/2010/main" val="8214298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p:txBody>
          <a:bodyPr/>
          <a:lstStyle/>
          <a:p>
            <a:r>
              <a:rPr lang="en-US" sz="1400" dirty="0"/>
              <a:t>Image: http://www.flickr.com/photos/96043955@N05/15190222775 by Ryan Hickox / CC BY-SA 2.0 </a:t>
            </a:r>
          </a:p>
          <a:p>
            <a:endParaRPr lang="en-US" sz="1400" dirty="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charset="0"/>
                <a:ea typeface="Arial" charset="0"/>
                <a:cs typeface="Arial" charset="0"/>
              </a:rPr>
              <a:t>Ranganathan, S. R. 1931. </a:t>
            </a:r>
            <a:r>
              <a:rPr lang="en-US" sz="1400" i="1" kern="1200" dirty="0">
                <a:solidFill>
                  <a:schemeClr val="tx1"/>
                </a:solidFill>
                <a:effectLst/>
                <a:latin typeface="Arial" charset="0"/>
                <a:ea typeface="Arial" charset="0"/>
                <a:cs typeface="Arial" charset="0"/>
              </a:rPr>
              <a:t>The Five Laws of Library Science. </a:t>
            </a:r>
            <a:r>
              <a:rPr lang="en-US" sz="1400" kern="1200" dirty="0">
                <a:solidFill>
                  <a:schemeClr val="tx1"/>
                </a:solidFill>
                <a:effectLst/>
                <a:latin typeface="Arial" charset="0"/>
                <a:ea typeface="Arial" charset="0"/>
                <a:cs typeface="Arial" charset="0"/>
              </a:rPr>
              <a:t>London: Edward </a:t>
            </a:r>
            <a:r>
              <a:rPr lang="en-US" sz="1400" kern="1200" dirty="0" err="1">
                <a:solidFill>
                  <a:schemeClr val="tx1"/>
                </a:solidFill>
                <a:effectLst/>
                <a:latin typeface="Arial" charset="0"/>
                <a:ea typeface="Arial" charset="0"/>
                <a:cs typeface="Arial" charset="0"/>
              </a:rPr>
              <a:t>Goldston</a:t>
            </a:r>
            <a:r>
              <a:rPr lang="en-US" sz="1400" kern="1200" dirty="0">
                <a:solidFill>
                  <a:schemeClr val="tx1"/>
                </a:solidFill>
                <a:effectLst/>
                <a:latin typeface="Arial" charset="0"/>
                <a:ea typeface="Arial" charset="0"/>
                <a:cs typeface="Arial" charset="0"/>
              </a:rPr>
              <a:t>, Ltd.</a:t>
            </a:r>
          </a:p>
        </p:txBody>
      </p:sp>
      <p:sp>
        <p:nvSpPr>
          <p:cNvPr id="4" name="Slide Number Placeholder 3"/>
          <p:cNvSpPr>
            <a:spLocks noGrp="1"/>
          </p:cNvSpPr>
          <p:nvPr>
            <p:ph type="sldNum" sz="quarter" idx="10"/>
          </p:nvPr>
        </p:nvSpPr>
        <p:spPr/>
        <p:txBody>
          <a:bodyPr/>
          <a:lstStyle/>
          <a:p>
            <a:fld id="{84BE4854-46C1-40AE-92BF-0F440829588D}" type="slidenum">
              <a:rPr lang="en-US" smtClean="0"/>
              <a:t>61</a:t>
            </a:fld>
            <a:endParaRPr lang="en-US"/>
          </a:p>
        </p:txBody>
      </p:sp>
    </p:spTree>
    <p:extLst>
      <p:ext uri="{BB962C8B-B14F-4D97-AF65-F5344CB8AC3E}">
        <p14:creationId xmlns:p14="http://schemas.microsoft.com/office/powerpoint/2010/main" val="7976516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217BF3-519B-9145-8B18-C97CB0739154}" type="slidenum">
              <a:rPr lang="en-US" smtClean="0"/>
              <a:t>62</a:t>
            </a:fld>
            <a:endParaRPr lang="en-US"/>
          </a:p>
        </p:txBody>
      </p:sp>
    </p:spTree>
    <p:extLst>
      <p:ext uri="{BB962C8B-B14F-4D97-AF65-F5344CB8AC3E}">
        <p14:creationId xmlns:p14="http://schemas.microsoft.com/office/powerpoint/2010/main" val="3201617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pPr>
              <a:defRPr/>
            </a:pPr>
            <a:r>
              <a:rPr lang="en-US" sz="1400" dirty="0"/>
              <a:t>Image: Wikipedia contributors. "Digital Visitor and Resident." </a:t>
            </a:r>
            <a:r>
              <a:rPr lang="en-US" sz="1400" i="1" dirty="0"/>
              <a:t>Wikipedia, The Free Encyclopedia. </a:t>
            </a:r>
            <a:r>
              <a:rPr lang="en-US" sz="1400" dirty="0"/>
              <a:t>https://en.wikipedia.org/wiki/Digital_Visitor_and_Resident.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63</a:t>
            </a:fld>
            <a:endParaRPr lang="en-US"/>
          </a:p>
        </p:txBody>
      </p:sp>
    </p:spTree>
    <p:extLst>
      <p:ext uri="{BB962C8B-B14F-4D97-AF65-F5344CB8AC3E}">
        <p14:creationId xmlns:p14="http://schemas.microsoft.com/office/powerpoint/2010/main" val="5584802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a:latin typeface="Arial" panose="020B0604020202020204" pitchFamily="34" charset="0"/>
                <a:cs typeface="Arial" panose="020B0604020202020204" pitchFamily="34" charset="0"/>
              </a:rPr>
              <a:t>1.  To use the app, go</a:t>
            </a:r>
            <a:r>
              <a:rPr lang="en-US" sz="1400" baseline="0">
                <a:latin typeface="Arial" panose="020B0604020202020204" pitchFamily="34" charset="0"/>
                <a:cs typeface="Arial" panose="020B0604020202020204" pitchFamily="34" charset="0"/>
              </a:rPr>
              <a:t> to “http://</a:t>
            </a:r>
            <a:r>
              <a:rPr lang="en-US" sz="1400" baseline="0" err="1">
                <a:latin typeface="Arial" panose="020B0604020202020204" pitchFamily="34" charset="0"/>
                <a:cs typeface="Arial" panose="020B0604020202020204" pitchFamily="34" charset="0"/>
              </a:rPr>
              <a:t>oc.lc</a:t>
            </a:r>
            <a:r>
              <a:rPr lang="en-US" sz="1400" baseline="0">
                <a:latin typeface="Arial" panose="020B0604020202020204" pitchFamily="34" charset="0"/>
                <a:cs typeface="Arial" panose="020B0604020202020204" pitchFamily="34" charset="0"/>
              </a:rPr>
              <a:t>/</a:t>
            </a:r>
            <a:r>
              <a:rPr lang="en-US" sz="1400" baseline="0" err="1">
                <a:latin typeface="Arial" panose="020B0604020202020204" pitchFamily="34" charset="0"/>
                <a:cs typeface="Arial" panose="020B0604020202020204" pitchFamily="34" charset="0"/>
              </a:rPr>
              <a:t>vrmap</a:t>
            </a:r>
            <a:r>
              <a:rPr lang="en-US" sz="1400" baseline="0">
                <a:latin typeface="Arial" panose="020B0604020202020204" pitchFamily="34" charset="0"/>
                <a:cs typeface="Arial" panose="020B0604020202020204" pitchFamily="34" charset="0"/>
              </a:rPr>
              <a:t>” </a:t>
            </a:r>
            <a:r>
              <a:rPr lang="mr-IN" sz="1400" baseline="0">
                <a:latin typeface="Arial" panose="020B0604020202020204" pitchFamily="34" charset="0"/>
                <a:cs typeface="Arial" panose="020B0604020202020204" pitchFamily="34" charset="0"/>
              </a:rPr>
              <a:t>–</a:t>
            </a:r>
            <a:r>
              <a:rPr lang="en-US" sz="1400" baseline="0">
                <a:latin typeface="Arial" panose="020B0604020202020204" pitchFamily="34" charset="0"/>
                <a:cs typeface="Arial" panose="020B0604020202020204" pitchFamily="34" charset="0"/>
              </a:rPr>
              <a:t> you can do it on paper</a:t>
            </a:r>
          </a:p>
          <a:p>
            <a:pPr marL="228600" indent="-228600">
              <a:buAutoNum type="arabicPeriod" startAt="2"/>
            </a:pPr>
            <a:r>
              <a:rPr lang="en-US" sz="1400">
                <a:latin typeface="Arial" panose="020B0604020202020204" pitchFamily="34" charset="0"/>
                <a:cs typeface="Arial" panose="020B0604020202020204" pitchFamily="34" charset="0"/>
              </a:rPr>
              <a:t>If you like it, share it!</a:t>
            </a:r>
          </a:p>
          <a:p>
            <a:pPr marL="0" indent="0">
              <a:buNone/>
            </a:pPr>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64</a:t>
            </a:fld>
            <a:endParaRPr lang="en-US"/>
          </a:p>
        </p:txBody>
      </p:sp>
    </p:spTree>
    <p:extLst>
      <p:ext uri="{BB962C8B-B14F-4D97-AF65-F5344CB8AC3E}">
        <p14:creationId xmlns:p14="http://schemas.microsoft.com/office/powerpoint/2010/main" val="5670309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Here’s a demonstration of the app.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OCLC Research. 2016. </a:t>
            </a:r>
            <a:r>
              <a:rPr lang="en-US" sz="1400" i="1" dirty="0">
                <a:latin typeface="Arial" panose="020B0604020202020204" pitchFamily="34" charset="0"/>
                <a:cs typeface="Arial" panose="020B0604020202020204" pitchFamily="34" charset="0"/>
              </a:rPr>
              <a:t>Using the Digital Visitors and Residents App</a:t>
            </a:r>
            <a:r>
              <a:rPr lang="en-US" sz="1400" dirty="0">
                <a:latin typeface="Arial" panose="020B0604020202020204" pitchFamily="34" charset="0"/>
                <a:cs typeface="Arial" panose="020B0604020202020204" pitchFamily="34" charset="0"/>
              </a:rPr>
              <a:t>. YouTube video. May 5. </a:t>
            </a:r>
            <a:r>
              <a:rPr lang="en-US" sz="1400" dirty="0">
                <a:latin typeface="Arial" panose="020B0604020202020204" pitchFamily="34" charset="0"/>
                <a:cs typeface="Arial" panose="020B0604020202020204" pitchFamily="34" charset="0"/>
                <a:hlinkClick r:id="rId3"/>
              </a:rPr>
              <a:t>https://www.youtube.com/watch?v=6ai0ZO3lDR4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65</a:t>
            </a:fld>
            <a:endParaRPr lang="en-US"/>
          </a:p>
        </p:txBody>
      </p:sp>
    </p:spTree>
    <p:extLst>
      <p:ext uri="{BB962C8B-B14F-4D97-AF65-F5344CB8AC3E}">
        <p14:creationId xmlns:p14="http://schemas.microsoft.com/office/powerpoint/2010/main" val="4866735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66</a:t>
            </a:fld>
            <a:endParaRPr lang="en-US"/>
          </a:p>
        </p:txBody>
      </p:sp>
    </p:spTree>
    <p:extLst>
      <p:ext uri="{BB962C8B-B14F-4D97-AF65-F5344CB8AC3E}">
        <p14:creationId xmlns:p14="http://schemas.microsoft.com/office/powerpoint/2010/main" val="22530209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67</a:t>
            </a:fld>
            <a:endParaRPr lang="en-US"/>
          </a:p>
        </p:txBody>
      </p:sp>
    </p:spTree>
    <p:extLst>
      <p:ext uri="{BB962C8B-B14F-4D97-AF65-F5344CB8AC3E}">
        <p14:creationId xmlns:p14="http://schemas.microsoft.com/office/powerpoint/2010/main" val="1283060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68</a:t>
            </a:fld>
            <a:endParaRPr lang="en-US"/>
          </a:p>
        </p:txBody>
      </p:sp>
    </p:spTree>
    <p:extLst>
      <p:ext uri="{BB962C8B-B14F-4D97-AF65-F5344CB8AC3E}">
        <p14:creationId xmlns:p14="http://schemas.microsoft.com/office/powerpoint/2010/main" val="40795115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https://www.flickr.com/photos/eltpics/9674285302 by </a:t>
            </a:r>
            <a:r>
              <a:rPr lang="en-US" sz="1400" dirty="0" err="1"/>
              <a:t>eltpics</a:t>
            </a:r>
            <a:r>
              <a:rPr lang="en-US" sz="1400" dirty="0"/>
              <a:t> / CC BY-NC 2.0 https://creativecommons.org/licenses/by-nc/2.0/</a:t>
            </a:r>
          </a:p>
        </p:txBody>
      </p:sp>
      <p:sp>
        <p:nvSpPr>
          <p:cNvPr id="4" name="Slide Number Placeholder 3"/>
          <p:cNvSpPr>
            <a:spLocks noGrp="1"/>
          </p:cNvSpPr>
          <p:nvPr>
            <p:ph type="sldNum" sz="quarter" idx="10"/>
          </p:nvPr>
        </p:nvSpPr>
        <p:spPr/>
        <p:txBody>
          <a:bodyPr/>
          <a:lstStyle/>
          <a:p>
            <a:fld id="{35A6DD34-2E5D-44F1-8091-20CC79DD3A1A}" type="slidenum">
              <a:rPr lang="en-US" smtClean="0"/>
              <a:t>69</a:t>
            </a:fld>
            <a:endParaRPr lang="en-US"/>
          </a:p>
        </p:txBody>
      </p:sp>
    </p:spTree>
    <p:extLst>
      <p:ext uri="{BB962C8B-B14F-4D97-AF65-F5344CB8AC3E}">
        <p14:creationId xmlns:p14="http://schemas.microsoft.com/office/powerpoint/2010/main" val="1337127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chemeClr val="tx1"/>
                </a:solidFill>
                <a:effectLst/>
                <a:latin typeface="Arial" charset="0"/>
                <a:ea typeface="Arial" charset="0"/>
                <a:cs typeface="Arial" charset="0"/>
              </a:rPr>
              <a:t>Connaway, Lynn Silipigni, Vanessa Kitzie, Erin M. Hood and William Harvey. 2017. The Many Faces of Digital Visitors &amp; Residents: Facets of Online Engagement. With contributions from Allison Benedetti, </a:t>
            </a:r>
            <a:r>
              <a:rPr lang="en-US" sz="1400" kern="1200" dirty="0" err="1">
                <a:solidFill>
                  <a:schemeClr val="tx1"/>
                </a:solidFill>
                <a:effectLst/>
                <a:latin typeface="Arial" charset="0"/>
                <a:ea typeface="Arial" charset="0"/>
                <a:cs typeface="Arial" charset="0"/>
              </a:rPr>
              <a:t>Agustí</a:t>
            </a:r>
            <a:r>
              <a:rPr lang="en-US" sz="1400" kern="1200" dirty="0">
                <a:solidFill>
                  <a:schemeClr val="tx1"/>
                </a:solidFill>
                <a:effectLst/>
                <a:latin typeface="Arial" charset="0"/>
                <a:ea typeface="Arial" charset="0"/>
                <a:cs typeface="Arial" charset="0"/>
              </a:rPr>
              <a:t> Canals, Liliana </a:t>
            </a:r>
            <a:r>
              <a:rPr lang="en-US" sz="1400" kern="1200" dirty="0" err="1">
                <a:solidFill>
                  <a:schemeClr val="tx1"/>
                </a:solidFill>
                <a:effectLst/>
                <a:latin typeface="Arial" charset="0"/>
                <a:ea typeface="Arial" charset="0"/>
                <a:cs typeface="Arial" charset="0"/>
              </a:rPr>
              <a:t>Gregori</a:t>
            </a:r>
            <a:r>
              <a:rPr lang="en-US" sz="1400" kern="1200" dirty="0">
                <a:solidFill>
                  <a:schemeClr val="tx1"/>
                </a:solidFill>
                <a:effectLst/>
                <a:latin typeface="Arial" charset="0"/>
                <a:ea typeface="Arial" charset="0"/>
                <a:cs typeface="Arial" charset="0"/>
              </a:rPr>
              <a:t>, Eva </a:t>
            </a:r>
            <a:r>
              <a:rPr lang="en-US" sz="1400" kern="1200" dirty="0" err="1">
                <a:solidFill>
                  <a:schemeClr val="tx1"/>
                </a:solidFill>
                <a:effectLst/>
                <a:latin typeface="Arial" charset="0"/>
                <a:ea typeface="Arial" charset="0"/>
                <a:cs typeface="Arial" charset="0"/>
              </a:rPr>
              <a:t>Ortoll</a:t>
            </a:r>
            <a:r>
              <a:rPr lang="en-US" sz="1400" kern="1200" dirty="0">
                <a:solidFill>
                  <a:schemeClr val="tx1"/>
                </a:solidFill>
                <a:effectLst/>
                <a:latin typeface="Arial" charset="0"/>
                <a:ea typeface="Arial" charset="0"/>
                <a:cs typeface="Arial" charset="0"/>
              </a:rPr>
              <a:t> </a:t>
            </a:r>
            <a:r>
              <a:rPr lang="en-US" sz="1400" kern="1200" dirty="0" err="1">
                <a:solidFill>
                  <a:schemeClr val="tx1"/>
                </a:solidFill>
                <a:effectLst/>
                <a:latin typeface="Arial" charset="0"/>
                <a:ea typeface="Arial" charset="0"/>
                <a:cs typeface="Arial" charset="0"/>
              </a:rPr>
              <a:t>Espinet</a:t>
            </a:r>
            <a:r>
              <a:rPr lang="en-US" sz="1400" kern="1200" dirty="0">
                <a:solidFill>
                  <a:schemeClr val="tx1"/>
                </a:solidFill>
                <a:effectLst/>
                <a:latin typeface="Arial" charset="0"/>
                <a:ea typeface="Arial" charset="0"/>
                <a:cs typeface="Arial" charset="0"/>
              </a:rPr>
              <a:t>, Daniel Lozano, Melissa Man, </a:t>
            </a:r>
            <a:r>
              <a:rPr lang="en-US" sz="1400" kern="1200" dirty="0" err="1">
                <a:solidFill>
                  <a:schemeClr val="tx1"/>
                </a:solidFill>
                <a:effectLst/>
                <a:latin typeface="Arial" charset="0"/>
                <a:ea typeface="Arial" charset="0"/>
                <a:cs typeface="Arial" charset="0"/>
              </a:rPr>
              <a:t>Josep</a:t>
            </a:r>
            <a:r>
              <a:rPr lang="en-US" sz="1400" kern="1200" dirty="0">
                <a:solidFill>
                  <a:schemeClr val="tx1"/>
                </a:solidFill>
                <a:effectLst/>
                <a:latin typeface="Arial" charset="0"/>
                <a:ea typeface="Arial" charset="0"/>
                <a:cs typeface="Arial" charset="0"/>
              </a:rPr>
              <a:t> </a:t>
            </a:r>
            <a:r>
              <a:rPr lang="en-US" sz="1400" kern="1200" dirty="0" err="1">
                <a:solidFill>
                  <a:schemeClr val="tx1"/>
                </a:solidFill>
                <a:effectLst/>
                <a:latin typeface="Arial" charset="0"/>
                <a:ea typeface="Arial" charset="0"/>
                <a:cs typeface="Arial" charset="0"/>
              </a:rPr>
              <a:t>Cobarsí</a:t>
            </a:r>
            <a:r>
              <a:rPr lang="en-US" sz="1400" kern="1200" dirty="0">
                <a:solidFill>
                  <a:schemeClr val="tx1"/>
                </a:solidFill>
                <a:effectLst/>
                <a:latin typeface="Arial" charset="0"/>
                <a:ea typeface="Arial" charset="0"/>
                <a:cs typeface="Arial" charset="0"/>
              </a:rPr>
              <a:t> Morales, Sara Giuliana </a:t>
            </a:r>
            <a:r>
              <a:rPr lang="en-US" sz="1400" kern="1200" dirty="0" err="1">
                <a:solidFill>
                  <a:schemeClr val="tx1"/>
                </a:solidFill>
                <a:effectLst/>
                <a:latin typeface="Arial" charset="0"/>
                <a:ea typeface="Arial" charset="0"/>
                <a:cs typeface="Arial" charset="0"/>
              </a:rPr>
              <a:t>Ricetto</a:t>
            </a:r>
            <a:r>
              <a:rPr lang="en-US" sz="1400" kern="1200" dirty="0">
                <a:solidFill>
                  <a:schemeClr val="tx1"/>
                </a:solidFill>
                <a:effectLst/>
                <a:latin typeface="Arial" charset="0"/>
                <a:ea typeface="Arial" charset="0"/>
                <a:cs typeface="Arial" charset="0"/>
              </a:rPr>
              <a:t>, Riccardo </a:t>
            </a:r>
            <a:r>
              <a:rPr lang="en-US" sz="1400" kern="1200" dirty="0" err="1">
                <a:solidFill>
                  <a:schemeClr val="tx1"/>
                </a:solidFill>
                <a:effectLst/>
                <a:latin typeface="Arial" charset="0"/>
                <a:ea typeface="Arial" charset="0"/>
                <a:cs typeface="Arial" charset="0"/>
              </a:rPr>
              <a:t>Melgrati</a:t>
            </a:r>
            <a:r>
              <a:rPr lang="en-US" sz="1400" kern="1200" dirty="0">
                <a:solidFill>
                  <a:schemeClr val="tx1"/>
                </a:solidFill>
                <a:effectLst/>
                <a:latin typeface="Arial" charset="0"/>
                <a:ea typeface="Arial" charset="0"/>
                <a:cs typeface="Arial" charset="0"/>
              </a:rPr>
              <a:t>, Eva M. Méndez Rodríguez, Andrea </a:t>
            </a:r>
            <a:r>
              <a:rPr lang="en-US" sz="1400" kern="1200" dirty="0" err="1">
                <a:solidFill>
                  <a:schemeClr val="tx1"/>
                </a:solidFill>
                <a:effectLst/>
                <a:latin typeface="Arial" charset="0"/>
                <a:ea typeface="Arial" charset="0"/>
                <a:cs typeface="Arial" charset="0"/>
              </a:rPr>
              <a:t>Sada</a:t>
            </a:r>
            <a:r>
              <a:rPr lang="en-US" sz="1400" kern="1200" dirty="0">
                <a:solidFill>
                  <a:schemeClr val="tx1"/>
                </a:solidFill>
                <a:effectLst/>
                <a:latin typeface="Arial" charset="0"/>
                <a:ea typeface="Arial" charset="0"/>
                <a:cs typeface="Arial" charset="0"/>
              </a:rPr>
              <a:t>, Peter </a:t>
            </a:r>
            <a:r>
              <a:rPr lang="en-US" sz="1400" kern="1200" dirty="0" err="1">
                <a:solidFill>
                  <a:schemeClr val="tx1"/>
                </a:solidFill>
                <a:effectLst/>
                <a:latin typeface="Arial" charset="0"/>
                <a:ea typeface="Arial" charset="0"/>
                <a:cs typeface="Arial" charset="0"/>
              </a:rPr>
              <a:t>Sidorko</a:t>
            </a:r>
            <a:r>
              <a:rPr lang="en-US" sz="1400" kern="1200" dirty="0">
                <a:solidFill>
                  <a:schemeClr val="tx1"/>
                </a:solidFill>
                <a:effectLst/>
                <a:latin typeface="Arial" charset="0"/>
                <a:ea typeface="Arial" charset="0"/>
                <a:cs typeface="Arial" charset="0"/>
              </a:rPr>
              <a:t>, Paolo </a:t>
            </a:r>
            <a:r>
              <a:rPr lang="en-US" sz="1400" kern="1200" dirty="0" err="1">
                <a:solidFill>
                  <a:schemeClr val="tx1"/>
                </a:solidFill>
                <a:effectLst/>
                <a:latin typeface="Arial" charset="0"/>
                <a:ea typeface="Arial" charset="0"/>
                <a:cs typeface="Arial" charset="0"/>
              </a:rPr>
              <a:t>Sirito</a:t>
            </a:r>
            <a:r>
              <a:rPr lang="en-US" sz="1400" kern="1200" dirty="0">
                <a:solidFill>
                  <a:schemeClr val="tx1"/>
                </a:solidFill>
                <a:effectLst/>
                <a:latin typeface="Arial" charset="0"/>
                <a:ea typeface="Arial" charset="0"/>
                <a:cs typeface="Arial" charset="0"/>
              </a:rPr>
              <a:t>, Virginia Steel, </a:t>
            </a:r>
            <a:r>
              <a:rPr lang="en-US" sz="1400" kern="1200" dirty="0" err="1">
                <a:solidFill>
                  <a:schemeClr val="tx1"/>
                </a:solidFill>
                <a:effectLst/>
                <a:latin typeface="Arial" charset="0"/>
                <a:ea typeface="Arial" charset="0"/>
                <a:cs typeface="Arial" charset="0"/>
              </a:rPr>
              <a:t>Titia</a:t>
            </a:r>
            <a:r>
              <a:rPr lang="en-US" sz="1400" kern="1200" dirty="0">
                <a:solidFill>
                  <a:schemeClr val="tx1"/>
                </a:solidFill>
                <a:effectLst/>
                <a:latin typeface="Arial" charset="0"/>
                <a:ea typeface="Arial" charset="0"/>
                <a:cs typeface="Arial" charset="0"/>
              </a:rPr>
              <a:t> van der </a:t>
            </a:r>
            <a:r>
              <a:rPr lang="en-US" sz="1400" kern="1200" dirty="0" err="1">
                <a:solidFill>
                  <a:schemeClr val="tx1"/>
                </a:solidFill>
                <a:effectLst/>
                <a:latin typeface="Arial" charset="0"/>
                <a:ea typeface="Arial" charset="0"/>
                <a:cs typeface="Arial" charset="0"/>
              </a:rPr>
              <a:t>Werf</a:t>
            </a:r>
            <a:r>
              <a:rPr lang="en-US" sz="1400" kern="1200" dirty="0">
                <a:solidFill>
                  <a:schemeClr val="tx1"/>
                </a:solidFill>
                <a:effectLst/>
                <a:latin typeface="Arial" charset="0"/>
                <a:ea typeface="Arial" charset="0"/>
                <a:cs typeface="Arial" charset="0"/>
              </a:rPr>
              <a:t>, and Esther Woo. Dublin, OH: OCLC Research. doi:10.25333/C3V63F</a:t>
            </a:r>
          </a:p>
          <a:p>
            <a:endParaRPr lang="en-US" dirty="0"/>
          </a:p>
        </p:txBody>
      </p:sp>
      <p:sp>
        <p:nvSpPr>
          <p:cNvPr id="4" name="Slide Number Placeholder 3"/>
          <p:cNvSpPr>
            <a:spLocks noGrp="1"/>
          </p:cNvSpPr>
          <p:nvPr>
            <p:ph type="sldNum" sz="quarter" idx="10"/>
          </p:nvPr>
        </p:nvSpPr>
        <p:spPr/>
        <p:txBody>
          <a:bodyPr/>
          <a:lstStyle/>
          <a:p>
            <a:fld id="{A2217BF3-519B-9145-8B18-C97CB0739154}" type="slidenum">
              <a:rPr lang="en-US" smtClean="0"/>
              <a:t>7</a:t>
            </a:fld>
            <a:endParaRPr lang="en-US"/>
          </a:p>
        </p:txBody>
      </p:sp>
    </p:spTree>
    <p:extLst>
      <p:ext uri="{BB962C8B-B14F-4D97-AF65-F5344CB8AC3E}">
        <p14:creationId xmlns:p14="http://schemas.microsoft.com/office/powerpoint/2010/main" val="779085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https://www.flickr.com/photos/littlestar19/4086086968 by littlestar19 / CC BY-NC 2.0</a:t>
            </a:r>
          </a:p>
        </p:txBody>
      </p:sp>
      <p:sp>
        <p:nvSpPr>
          <p:cNvPr id="4" name="Slide Number Placeholder 3"/>
          <p:cNvSpPr>
            <a:spLocks noGrp="1"/>
          </p:cNvSpPr>
          <p:nvPr>
            <p:ph type="sldNum" sz="quarter" idx="10"/>
          </p:nvPr>
        </p:nvSpPr>
        <p:spPr/>
        <p:txBody>
          <a:bodyPr/>
          <a:lstStyle/>
          <a:p>
            <a:fld id="{35A6DD34-2E5D-44F1-8091-20CC79DD3A1A}" type="slidenum">
              <a:rPr lang="en-US" smtClean="0"/>
              <a:t>70</a:t>
            </a:fld>
            <a:endParaRPr lang="en-US"/>
          </a:p>
        </p:txBody>
      </p:sp>
    </p:spTree>
    <p:extLst>
      <p:ext uri="{BB962C8B-B14F-4D97-AF65-F5344CB8AC3E}">
        <p14:creationId xmlns:p14="http://schemas.microsoft.com/office/powerpoint/2010/main" val="34278729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42D9BD-ECE9-F44B-A193-E8522ECD7795}" type="slidenum">
              <a:rPr lang="en-US" smtClean="0"/>
              <a:t>71</a:t>
            </a:fld>
            <a:endParaRPr lang="en-US"/>
          </a:p>
        </p:txBody>
      </p:sp>
    </p:spTree>
    <p:extLst>
      <p:ext uri="{BB962C8B-B14F-4D97-AF65-F5344CB8AC3E}">
        <p14:creationId xmlns:p14="http://schemas.microsoft.com/office/powerpoint/2010/main" val="3934645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72</a:t>
            </a:fld>
            <a:endParaRPr lang="en-US"/>
          </a:p>
        </p:txBody>
      </p:sp>
    </p:spTree>
    <p:extLst>
      <p:ext uri="{BB962C8B-B14F-4D97-AF65-F5344CB8AC3E}">
        <p14:creationId xmlns:p14="http://schemas.microsoft.com/office/powerpoint/2010/main" val="1534573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73</a:t>
            </a:fld>
            <a:endParaRPr lang="en-US"/>
          </a:p>
        </p:txBody>
      </p:sp>
    </p:spTree>
    <p:extLst>
      <p:ext uri="{BB962C8B-B14F-4D97-AF65-F5344CB8AC3E}">
        <p14:creationId xmlns:p14="http://schemas.microsoft.com/office/powerpoint/2010/main" val="32183071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74</a:t>
            </a:fld>
            <a:endParaRPr lang="en-US"/>
          </a:p>
        </p:txBody>
      </p:sp>
    </p:spTree>
    <p:extLst>
      <p:ext uri="{BB962C8B-B14F-4D97-AF65-F5344CB8AC3E}">
        <p14:creationId xmlns:p14="http://schemas.microsoft.com/office/powerpoint/2010/main" val="17326756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75</a:t>
            </a:fld>
            <a:endParaRPr lang="en-US"/>
          </a:p>
        </p:txBody>
      </p:sp>
    </p:spTree>
    <p:extLst>
      <p:ext uri="{BB962C8B-B14F-4D97-AF65-F5344CB8AC3E}">
        <p14:creationId xmlns:p14="http://schemas.microsoft.com/office/powerpoint/2010/main" val="431451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76</a:t>
            </a:fld>
            <a:endParaRPr lang="en-US"/>
          </a:p>
        </p:txBody>
      </p:sp>
    </p:spTree>
    <p:extLst>
      <p:ext uri="{BB962C8B-B14F-4D97-AF65-F5344CB8AC3E}">
        <p14:creationId xmlns:p14="http://schemas.microsoft.com/office/powerpoint/2010/main" val="4025710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217BF3-519B-9145-8B18-C97CB0739154}" type="slidenum">
              <a:rPr lang="en-US" smtClean="0"/>
              <a:t>77</a:t>
            </a:fld>
            <a:endParaRPr lang="en-US"/>
          </a:p>
        </p:txBody>
      </p:sp>
    </p:spTree>
    <p:extLst>
      <p:ext uri="{BB962C8B-B14F-4D97-AF65-F5344CB8AC3E}">
        <p14:creationId xmlns:p14="http://schemas.microsoft.com/office/powerpoint/2010/main" val="9995458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78</a:t>
            </a:fld>
            <a:endParaRPr lang="en-US"/>
          </a:p>
        </p:txBody>
      </p:sp>
    </p:spTree>
    <p:extLst>
      <p:ext uri="{BB962C8B-B14F-4D97-AF65-F5344CB8AC3E}">
        <p14:creationId xmlns:p14="http://schemas.microsoft.com/office/powerpoint/2010/main" val="17464353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Image: https://www.flickr.com/photos/scatteredashes/5844154762/ by Scipio / CC BY-NC 2.0 </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8201BDF-7029-4C37-8139-4C7E27381A77}" type="slidenum">
              <a:rPr lang="nl-NL" smtClean="0"/>
              <a:t>79</a:t>
            </a:fld>
            <a:endParaRPr lang="nl-NL"/>
          </a:p>
        </p:txBody>
      </p:sp>
    </p:spTree>
    <p:extLst>
      <p:ext uri="{BB962C8B-B14F-4D97-AF65-F5344CB8AC3E}">
        <p14:creationId xmlns:p14="http://schemas.microsoft.com/office/powerpoint/2010/main" val="153721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noAutofit/>
          </a:bodyPr>
          <a:lstStyle/>
          <a:p>
            <a:pPr defTabSz="932871">
              <a:defRPr/>
            </a:pPr>
            <a:r>
              <a:rPr lang="en-US" sz="1400" dirty="0">
                <a:latin typeface="Arial" pitchFamily="34" charset="0"/>
                <a:cs typeface="Arial" pitchFamily="34" charset="0"/>
              </a:rPr>
              <a:t>This is a continuum and individuals may display visitor or resident characteristics in different contexts and situations.</a:t>
            </a:r>
          </a:p>
          <a:p>
            <a:pPr defTabSz="932871">
              <a:defRPr/>
            </a:pPr>
            <a:endParaRPr lang="en-US" sz="1400" dirty="0">
              <a:latin typeface="Arial" pitchFamily="34" charset="0"/>
              <a:cs typeface="Arial" pitchFamily="34" charset="0"/>
            </a:endParaRPr>
          </a:p>
          <a:p>
            <a:pPr defTabSz="932871">
              <a:defRPr/>
            </a:pPr>
            <a:r>
              <a:rPr lang="en-US" sz="1400" dirty="0"/>
              <a:t>White, David S., and Alison Le </a:t>
            </a:r>
            <a:r>
              <a:rPr lang="en-US" sz="1400" dirty="0" err="1"/>
              <a:t>Cornu</a:t>
            </a:r>
            <a:r>
              <a:rPr lang="en-US" sz="1400" dirty="0"/>
              <a:t>. 2011. "Visitors and Residents: A New Typology for Online Engagement." </a:t>
            </a:r>
            <a:r>
              <a:rPr lang="en-US" sz="1400" i="1" dirty="0"/>
              <a:t>First Monday</a:t>
            </a:r>
            <a:r>
              <a:rPr lang="en-US" sz="1400" dirty="0"/>
              <a:t> 16,9 (5 September). Available online at: </a:t>
            </a:r>
            <a:r>
              <a:rPr lang="en-US" sz="1400" dirty="0">
                <a:hlinkClick r:id="rId3"/>
              </a:rPr>
              <a:t>http://firstmonday.org/htbin/cgiwrap/bin/ojs/index.php/fm/article/view/3171/3049</a:t>
            </a:r>
            <a:r>
              <a:rPr lang="en-US" sz="1400" dirty="0"/>
              <a:t>.</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6B37C837-5377-6648-AD34-4D4FC0F568FB}" type="slidenum">
              <a:rPr lang="en-GB" smtClean="0"/>
              <a:pPr/>
              <a:t>8</a:t>
            </a:fld>
            <a:endParaRPr lang="en-GB"/>
          </a:p>
        </p:txBody>
      </p:sp>
    </p:spTree>
    <p:extLst>
      <p:ext uri="{BB962C8B-B14F-4D97-AF65-F5344CB8AC3E}">
        <p14:creationId xmlns:p14="http://schemas.microsoft.com/office/powerpoint/2010/main" val="198321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519289" y="3840480"/>
            <a:ext cx="6062133" cy="5029200"/>
          </a:xfrm>
          <a:prstGeom prst="rect">
            <a:avLst/>
          </a:prstGeom>
        </p:spPr>
        <p:txBody>
          <a:bodyPr>
            <a:noAutofit/>
          </a:bodyPr>
          <a:lstStyle/>
          <a:p>
            <a:pPr defTabSz="466435">
              <a:defRPr/>
            </a:pPr>
            <a:r>
              <a:rPr lang="en-US" sz="1400" dirty="0">
                <a:latin typeface="Arial" pitchFamily="34" charset="0"/>
                <a:cs typeface="Arial" pitchFamily="34" charset="0"/>
              </a:rPr>
              <a:t>Image: https://www.flickr.com/photos/28481088@N00/11186264874 by </a:t>
            </a:r>
            <a:r>
              <a:rPr lang="en-US" sz="1400" dirty="0" err="1">
                <a:latin typeface="Arial" pitchFamily="34" charset="0"/>
                <a:cs typeface="Arial" pitchFamily="34" charset="0"/>
              </a:rPr>
              <a:t>tanakawho</a:t>
            </a:r>
            <a:r>
              <a:rPr lang="en-US" sz="1400" dirty="0">
                <a:latin typeface="Arial" pitchFamily="34" charset="0"/>
                <a:cs typeface="Arial" pitchFamily="34" charset="0"/>
              </a:rPr>
              <a:t> / CC BY 2.0 </a:t>
            </a:r>
          </a:p>
          <a:p>
            <a:pPr defTabSz="466435">
              <a:defRPr/>
            </a:pPr>
            <a:endParaRPr lang="en-US" sz="1400" dirty="0">
              <a:latin typeface="Arial" pitchFamily="34" charset="0"/>
              <a:cs typeface="Arial" pitchFamily="34" charset="0"/>
            </a:endParaRPr>
          </a:p>
          <a:p>
            <a:r>
              <a:rPr lang="en-US" sz="1400" dirty="0">
                <a:solidFill>
                  <a:schemeClr val="tx1"/>
                </a:solidFill>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face-to-face interactions (even as they use the internet to organize/schedule those interactions) </a:t>
            </a:r>
          </a:p>
          <a:p>
            <a:endParaRPr lang="en-US" sz="1400"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32CF4C4C-19F4-4555-84AC-DDCE43DBCD2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3904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62439" y="2"/>
            <a:ext cx="6129563" cy="5442225"/>
          </a:xfrm>
          <a:prstGeom prst="rect">
            <a:avLst/>
          </a:prstGeom>
        </p:spPr>
      </p:pic>
      <p:sp>
        <p:nvSpPr>
          <p:cNvPr id="9" name="Rectangle 8"/>
          <p:cNvSpPr/>
          <p:nvPr userDrawn="1"/>
        </p:nvSpPr>
        <p:spPr>
          <a:xfrm rot="10800000">
            <a:off x="15117" y="5239201"/>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p:blipFill>
        <p:spPr>
          <a:xfrm>
            <a:off x="320571" y="5942065"/>
            <a:ext cx="833847" cy="40060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53" y="486576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0" name="TextBox 8"/>
          <p:cNvSpPr txBox="1">
            <a:spLocks noChangeArrowheads="1"/>
          </p:cNvSpPr>
          <p:nvPr userDrawn="1"/>
        </p:nvSpPr>
        <p:spPr bwMode="auto">
          <a:xfrm>
            <a:off x="7899907" y="4963811"/>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0" y="4655349"/>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8"/>
          <p:cNvSpPr>
            <a:spLocks noGrp="1"/>
          </p:cNvSpPr>
          <p:nvPr>
            <p:ph type="body" sz="quarter" idx="10" hasCustomPrompt="1"/>
          </p:nvPr>
        </p:nvSpPr>
        <p:spPr>
          <a:xfrm>
            <a:off x="975786" y="967252"/>
            <a:ext cx="5229124" cy="1774781"/>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055369"/>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442815"/>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801845"/>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275235"/>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4844" y="4655349"/>
            <a:ext cx="10955859" cy="810295"/>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9836604" y="5839974"/>
            <a:ext cx="1997453" cy="650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301521" y="5967987"/>
            <a:ext cx="811868" cy="432864"/>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78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173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570">
              <a:defRPr/>
            </a:pPr>
            <a:endParaRPr lang="en-US" sz="24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212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19" name="Rectangle 18"/>
          <p:cNvSpPr/>
          <p:nvPr userDrawn="1"/>
        </p:nvSpPr>
        <p:spPr>
          <a:xfrm>
            <a:off x="2946402"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1">
              <a:solidFill>
                <a:srgbClr val="3D527F"/>
              </a:solidFill>
            </a:endParaRPr>
          </a:p>
        </p:txBody>
      </p:sp>
      <p:sp>
        <p:nvSpPr>
          <p:cNvPr id="20" name="Rectangle 19"/>
          <p:cNvSpPr/>
          <p:nvPr userDrawn="1"/>
        </p:nvSpPr>
        <p:spPr>
          <a:xfrm>
            <a:off x="4360339" y="6248400"/>
            <a:ext cx="7831668"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914377" rtl="0" eaLnBrk="1" fontAlgn="auto" latinLnBrk="0" hangingPunct="1">
              <a:lnSpc>
                <a:spcPct val="100000"/>
              </a:lnSpc>
              <a:spcBef>
                <a:spcPts val="0"/>
              </a:spcBef>
              <a:spcAft>
                <a:spcPts val="0"/>
              </a:spcAft>
              <a:buClrTx/>
              <a:buSzTx/>
              <a:buFontTx/>
              <a:buNone/>
              <a:tabLst/>
              <a:defRPr/>
            </a:pPr>
            <a:r>
              <a:rPr lang="en-US" sz="1867">
                <a:solidFill>
                  <a:srgbClr val="3D527F"/>
                </a:solidFill>
              </a:rPr>
              <a:t>#</a:t>
            </a:r>
            <a:r>
              <a:rPr lang="en-US" sz="1867" err="1">
                <a:solidFill>
                  <a:srgbClr val="3D527F"/>
                </a:solidFill>
              </a:rPr>
              <a:t>vandr</a:t>
            </a:r>
            <a:endParaRPr lang="en-US" sz="1867">
              <a:solidFill>
                <a:srgbClr val="3D527F"/>
              </a:solidFill>
            </a:endParaRPr>
          </a:p>
        </p:txBody>
      </p:sp>
      <p:sp>
        <p:nvSpPr>
          <p:cNvPr id="6" name="Text Placeholder 5"/>
          <p:cNvSpPr>
            <a:spLocks noGrp="1"/>
          </p:cNvSpPr>
          <p:nvPr>
            <p:ph type="body" sz="quarter" idx="13" hasCustomPrompt="1"/>
          </p:nvPr>
        </p:nvSpPr>
        <p:spPr>
          <a:xfrm>
            <a:off x="637126" y="220663"/>
            <a:ext cx="10909300" cy="915256"/>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73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78765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483513"/>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8" y="1561465"/>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413636"/>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784484"/>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787656"/>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83185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527712"/>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2"/>
          <p:cNvSpPr>
            <a:spLocks noGrp="1"/>
          </p:cNvSpPr>
          <p:nvPr>
            <p:ph type="body" sz="quarter" idx="17" hasCustomPrompt="1"/>
          </p:nvPr>
        </p:nvSpPr>
        <p:spPr>
          <a:xfrm>
            <a:off x="4555078" y="460566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457835"/>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82868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83185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p>
        </p:txBody>
      </p:sp>
      <p:sp>
        <p:nvSpPr>
          <p:cNvPr id="11" name="Text Placeholder 8"/>
          <p:cNvSpPr>
            <a:spLocks noGrp="1"/>
          </p:cNvSpPr>
          <p:nvPr>
            <p:ph type="body" sz="quarter" idx="10" hasCustomPrompt="1"/>
          </p:nvPr>
        </p:nvSpPr>
        <p:spPr>
          <a:xfrm>
            <a:off x="420346" y="1108082"/>
            <a:ext cx="10898717" cy="877163"/>
          </a:xfrm>
          <a:prstGeom prst="rect">
            <a:avLst/>
          </a:prstGeom>
          <a:ln w="28575" cmpd="sng">
            <a:solidFill>
              <a:srgbClr val="FFFFFF"/>
            </a:solidFill>
          </a:ln>
        </p:spPr>
        <p:txBody>
          <a:bodyPr vert="horz" lIns="274320" tIns="45720" rIns="274320" bIns="9144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62" r:id="rId12"/>
    <p:sldLayoutId id="2147483663" r:id="rId13"/>
    <p:sldLayoutId id="2147483664" r:id="rId14"/>
    <p:sldLayoutId id="2147483668" r:id="rId1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emf"/></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5.xml"/><Relationship Id="rId4" Type="http://schemas.openxmlformats.org/officeDocument/2006/relationships/hyperlink" Target="https://www.youtube.com/watch?v=6ai0ZO3lDR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oclc.org/content/dam/research/publications/2017/oclcresearch-many-faces-digital-vandr-a4.pdf"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www.pewresearch.org/fact-tank/2016/01/06/around-half-of-newspaper-readers-rely-only-on-print-edition"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hyperlink" Target="http://chronicle.com/blogs/wiredcampus/on-facebook-librarian-brings-two-students-from-the-early-1900s-to-life/34845" TargetMode="External"/><Relationship Id="rId5" Type="http://schemas.openxmlformats.org/officeDocument/2006/relationships/hyperlink" Target="https://www.oclc.org/content/dam/research/publications/2017/oclcresearch-many-faces-digital-vandr-a4.pdf" TargetMode="External"/><Relationship Id="rId4" Type="http://schemas.openxmlformats.org/officeDocument/2006/relationships/hyperlink" Target="http://www.oclc.org/content/dam/research/publications/2015/oclcresearch-library-in-life-of-user.pd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hyperlink" Target="https://www.statista.com/statistics/265147/number-of-worldwide-internet-users-by-region/" TargetMode="External"/><Relationship Id="rId5" Type="http://schemas.openxmlformats.org/officeDocument/2006/relationships/hyperlink" Target="https://www.statista.com/statistics/273018/number-of-internet-users-worldwide/" TargetMode="External"/><Relationship Id="rId4" Type="http://schemas.openxmlformats.org/officeDocument/2006/relationships/hyperlink" Target="http://www.journalism.org/2016/05/26/news-use-across-social-media-platforms-201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firstmonday.org/htbin/cgiwrap/bin/ojs/index.php/fm/article/view/3171/3049"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hyperlink" Target="http://www.worldbank.org/en/publication/wdr2016" TargetMode="External"/><Relationship Id="rId5" Type="http://schemas.openxmlformats.org/officeDocument/2006/relationships/hyperlink" Target="https://commons.wikimedia.org/w/index.php?title=File:Student_Learning_Outcomes_using_Wikipedia-based_Assignments_Fall_2016_Research_Report.pdf&amp;page=2" TargetMode="External"/><Relationship Id="rId4" Type="http://schemas.openxmlformats.org/officeDocument/2006/relationships/hyperlink" Target="http://www.oclc.org/research/activities/vandr/"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hyperlink" Target="https://www.facebook.com/Joe-McDonald-274017182657487/"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hyperlink" Target="https://twin-cities.umn.edu/managing-stress-road-finals-week" TargetMode="External"/><Relationship Id="rId5" Type="http://schemas.openxmlformats.org/officeDocument/2006/relationships/hyperlink" Target="https://www.lawrence.edu/library/about/events" TargetMode="External"/><Relationship Id="rId4" Type="http://schemas.openxmlformats.org/officeDocument/2006/relationships/hyperlink" Target="https://www.facebook.com/Leola-McDonald-128487107270652"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www.oclc.org/research/themes/user-studies/vandr.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3" y="1535343"/>
            <a:ext cx="4051297" cy="488530"/>
          </a:xfrm>
        </p:spPr>
        <p:txBody>
          <a:bodyPr vert="horz" wrap="none" lIns="182880" tIns="91440" rIns="274320" bIns="91440" anchor="ctr">
            <a:noAutofit/>
          </a:bodyPr>
          <a:lstStyle/>
          <a:p>
            <a:r>
              <a:rPr lang="en-US" sz="2400" dirty="0"/>
              <a:t>SLA-AGLA </a:t>
            </a:r>
            <a:r>
              <a:rPr lang="en-US" sz="2400" dirty="0">
                <a:ea typeface="SimSun" panose="02010600030101010101" pitchFamily="2" charset="-122"/>
              </a:rPr>
              <a:t>•</a:t>
            </a:r>
            <a:r>
              <a:rPr lang="en-US" sz="2400" dirty="0"/>
              <a:t> 6 March 2018</a:t>
            </a:r>
          </a:p>
        </p:txBody>
      </p:sp>
      <p:sp>
        <p:nvSpPr>
          <p:cNvPr id="3" name="Text Placeholder 2"/>
          <p:cNvSpPr>
            <a:spLocks noGrp="1"/>
          </p:cNvSpPr>
          <p:nvPr>
            <p:ph type="body" sz="quarter" idx="16"/>
          </p:nvPr>
        </p:nvSpPr>
        <p:spPr>
          <a:xfrm>
            <a:off x="573024" y="2005821"/>
            <a:ext cx="10887456" cy="2200420"/>
          </a:xfrm>
        </p:spPr>
        <p:txBody>
          <a:bodyPr vert="horz" wrap="square" lIns="365760" tIns="182880" rIns="243840" bIns="91440">
            <a:noAutofit/>
          </a:bodyPr>
          <a:lstStyle/>
          <a:p>
            <a:pPr>
              <a:lnSpc>
                <a:spcPct val="90000"/>
              </a:lnSpc>
            </a:pPr>
            <a:r>
              <a:rPr lang="en-US" sz="4800" dirty="0"/>
              <a:t>Investing in Library Users </a:t>
            </a:r>
            <a:br>
              <a:rPr lang="en-US" sz="4800" dirty="0"/>
            </a:br>
            <a:r>
              <a:rPr lang="en-US" sz="4800" dirty="0"/>
              <a:t>and Potential Users</a:t>
            </a:r>
            <a:br>
              <a:rPr lang="en-US" sz="4267" dirty="0"/>
            </a:br>
            <a:r>
              <a:rPr lang="en-US" sz="3200" dirty="0"/>
              <a:t>The Many Faces of Digital Visitors and Residents</a:t>
            </a:r>
          </a:p>
        </p:txBody>
      </p:sp>
      <p:sp>
        <p:nvSpPr>
          <p:cNvPr id="4" name="Text Placeholder 3"/>
          <p:cNvSpPr>
            <a:spLocks noGrp="1"/>
          </p:cNvSpPr>
          <p:nvPr>
            <p:ph type="body" sz="quarter" idx="17"/>
          </p:nvPr>
        </p:nvSpPr>
        <p:spPr>
          <a:xfrm>
            <a:off x="971592" y="4425336"/>
            <a:ext cx="4967450" cy="502766"/>
          </a:xfrm>
        </p:spPr>
        <p:txBody>
          <a:bodyPr/>
          <a:lstStyle/>
          <a:p>
            <a:r>
              <a:rPr lang="en-US" dirty="0"/>
              <a:t>Lynn Silipigni Connaway, PhD</a:t>
            </a:r>
          </a:p>
        </p:txBody>
      </p:sp>
      <p:sp>
        <p:nvSpPr>
          <p:cNvPr id="6" name="Text Placeholder 7">
            <a:extLst>
              <a:ext uri="{FF2B5EF4-FFF2-40B4-BE49-F238E27FC236}">
                <a16:creationId xmlns:a16="http://schemas.microsoft.com/office/drawing/2014/main" id="{80A519B6-2AE3-47D0-9B5B-AD3C87DBCCCC}"/>
              </a:ext>
            </a:extLst>
          </p:cNvPr>
          <p:cNvSpPr txBox="1">
            <a:spLocks/>
          </p:cNvSpPr>
          <p:nvPr/>
        </p:nvSpPr>
        <p:spPr>
          <a:xfrm>
            <a:off x="971592" y="4928102"/>
            <a:ext cx="8116966" cy="1232325"/>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dirty="0"/>
              <a:t>Senior Research Scientist &amp; Director of User Research, OCLC</a:t>
            </a:r>
          </a:p>
          <a:p>
            <a:pPr>
              <a:spcBef>
                <a:spcPts val="400"/>
              </a:spcBef>
            </a:pPr>
            <a:r>
              <a:rPr lang="en-US" dirty="0">
                <a:hlinkClick r:id="rId3"/>
              </a:rPr>
              <a:t>connawal@oclc.org</a:t>
            </a:r>
            <a:endParaRPr lang="en-US" dirty="0"/>
          </a:p>
          <a:p>
            <a:pPr>
              <a:spcBef>
                <a:spcPts val="400"/>
              </a:spcBef>
            </a:pPr>
            <a:r>
              <a:rPr lang="en-US" dirty="0"/>
              <a:t>@</a:t>
            </a:r>
            <a:r>
              <a:rPr lang="en-US" dirty="0" err="1"/>
              <a:t>LynnConnaway</a:t>
            </a:r>
            <a:endParaRPr lang="en-US" dirty="0"/>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33866"/>
            <a:ext cx="12215684" cy="6306935"/>
          </a:xfrm>
          <a:prstGeom prst="rect">
            <a:avLst/>
          </a:prstGeom>
          <a:noFill/>
          <a:ln>
            <a:noFill/>
          </a:ln>
        </p:spPr>
      </p:pic>
      <p:sp>
        <p:nvSpPr>
          <p:cNvPr id="3" name="Content Placeholder 2"/>
          <p:cNvSpPr>
            <a:spLocks noGrp="1"/>
          </p:cNvSpPr>
          <p:nvPr>
            <p:ph type="body" sz="quarter" idx="13"/>
          </p:nvPr>
        </p:nvSpPr>
        <p:spPr>
          <a:xfrm>
            <a:off x="-61421" y="292814"/>
            <a:ext cx="3361263" cy="705017"/>
          </a:xfrm>
          <a:prstGeom prst="rect">
            <a:avLst/>
          </a:prstGeom>
          <a:solidFill>
            <a:schemeClr val="tx1"/>
          </a:solidFill>
        </p:spPr>
        <p:txBody>
          <a:bodyPr/>
          <a:lstStyle/>
          <a:p>
            <a:r>
              <a:rPr lang="en-US" sz="3200">
                <a:solidFill>
                  <a:schemeClr val="bg1"/>
                </a:solidFill>
              </a:rPr>
              <a:t>Resident Mode</a:t>
            </a:r>
          </a:p>
        </p:txBody>
      </p:sp>
      <p:sp>
        <p:nvSpPr>
          <p:cNvPr id="4" name="Text Placeholder 3"/>
          <p:cNvSpPr>
            <a:spLocks noGrp="1"/>
          </p:cNvSpPr>
          <p:nvPr>
            <p:ph type="body" sz="quarter" idx="14"/>
          </p:nvPr>
        </p:nvSpPr>
        <p:spPr>
          <a:xfrm>
            <a:off x="7032977" y="1677794"/>
            <a:ext cx="5182707" cy="3819895"/>
          </a:xfrm>
          <a:solidFill>
            <a:schemeClr val="tx1"/>
          </a:solidFill>
        </p:spPr>
        <p:txBody>
          <a:bodyPr>
            <a:noAutofit/>
          </a:bodyPr>
          <a:lstStyle/>
          <a:p>
            <a:pPr>
              <a:buFont typeface="Arial" panose="020B0604020202020204" pitchFamily="34" charset="0"/>
              <a:buChar char="•"/>
            </a:pPr>
            <a:r>
              <a:rPr lang="en-US" sz="3200" b="1" dirty="0">
                <a:solidFill>
                  <a:schemeClr val="bg1"/>
                </a:solidFill>
              </a:rPr>
              <a:t>Visible and persistent online presence</a:t>
            </a:r>
          </a:p>
          <a:p>
            <a:pPr>
              <a:buFont typeface="Arial" panose="020B0604020202020204" pitchFamily="34" charset="0"/>
              <a:buChar char="•"/>
            </a:pPr>
            <a:r>
              <a:rPr lang="en-US" sz="3200" b="1" dirty="0">
                <a:solidFill>
                  <a:schemeClr val="bg1"/>
                </a:solidFill>
              </a:rPr>
              <a:t>Collaborative activity online</a:t>
            </a:r>
          </a:p>
          <a:p>
            <a:pPr>
              <a:buFont typeface="Arial" panose="020B0604020202020204" pitchFamily="34" charset="0"/>
              <a:buChar char="•"/>
            </a:pPr>
            <a:r>
              <a:rPr lang="en-US" sz="3200" b="1" dirty="0">
                <a:solidFill>
                  <a:schemeClr val="bg1"/>
                </a:solidFill>
              </a:rPr>
              <a:t>Contribute online</a:t>
            </a:r>
          </a:p>
          <a:p>
            <a:pPr>
              <a:buFont typeface="Arial" panose="020B0604020202020204" pitchFamily="34" charset="0"/>
              <a:buChar char="•"/>
            </a:pPr>
            <a:r>
              <a:rPr lang="en-US" sz="3200" b="1" dirty="0">
                <a:solidFill>
                  <a:schemeClr val="bg1"/>
                </a:solidFill>
              </a:rPr>
              <a:t>Internet is a place</a:t>
            </a:r>
          </a:p>
          <a:p>
            <a:pPr marL="0" indent="0" algn="r">
              <a:buNone/>
            </a:pPr>
            <a:r>
              <a:rPr lang="en-US" sz="1600" b="1" dirty="0">
                <a:solidFill>
                  <a:schemeClr val="bg1"/>
                </a:solidFill>
              </a:rPr>
              <a:t>(White and Connaway 2011-2014)</a:t>
            </a:r>
          </a:p>
          <a:p>
            <a:endParaRPr lang="en-US" sz="2400" b="1" dirty="0">
              <a:solidFill>
                <a:schemeClr val="bg1"/>
              </a:solidFill>
            </a:endParaRPr>
          </a:p>
        </p:txBody>
      </p:sp>
    </p:spTree>
    <p:extLst>
      <p:ext uri="{BB962C8B-B14F-4D97-AF65-F5344CB8AC3E}">
        <p14:creationId xmlns:p14="http://schemas.microsoft.com/office/powerpoint/2010/main" val="181271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200"/>
              <a:t>Educational Stages</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71751" y="1382403"/>
            <a:ext cx="7050600" cy="4120000"/>
          </a:xfrm>
          <a:prstGeom prst="rect">
            <a:avLst/>
          </a:prstGeom>
          <a:noFill/>
          <a:ln w="9525">
            <a:noFill/>
            <a:miter lim="800000"/>
            <a:headEnd/>
            <a:tailEnd/>
          </a:ln>
        </p:spPr>
      </p:pic>
      <p:sp>
        <p:nvSpPr>
          <p:cNvPr id="8" name="TextBox 7"/>
          <p:cNvSpPr txBox="1"/>
          <p:nvPr/>
        </p:nvSpPr>
        <p:spPr>
          <a:xfrm>
            <a:off x="8015112" y="5748888"/>
            <a:ext cx="3928536" cy="297454"/>
          </a:xfrm>
          <a:prstGeom prst="rect">
            <a:avLst/>
          </a:prstGeom>
          <a:noFill/>
        </p:spPr>
        <p:txBody>
          <a:bodyPr wrap="square" rtlCol="0">
            <a:spAutoFit/>
          </a:bodyPr>
          <a:lstStyle/>
          <a:p>
            <a:pPr algn="r"/>
            <a:r>
              <a:rPr lang="en-US" sz="1333" b="1"/>
              <a:t>(Connaway, White, and Lanclos 2011)</a:t>
            </a:r>
          </a:p>
        </p:txBody>
      </p:sp>
    </p:spTree>
    <p:extLst>
      <p:ext uri="{BB962C8B-B14F-4D97-AF65-F5344CB8AC3E}">
        <p14:creationId xmlns:p14="http://schemas.microsoft.com/office/powerpoint/2010/main" val="1412260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DATA COLLECTION &amp; Analysis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7107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72E67-3D0D-4766-B46D-9BAB706960C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86500"/>
          </a:xfrm>
          <a:prstGeom prst="rect">
            <a:avLst/>
          </a:prstGeom>
        </p:spPr>
      </p:pic>
      <p:sp>
        <p:nvSpPr>
          <p:cNvPr id="3" name="TextBox 2"/>
          <p:cNvSpPr txBox="1"/>
          <p:nvPr/>
        </p:nvSpPr>
        <p:spPr>
          <a:xfrm>
            <a:off x="5905500" y="1260340"/>
            <a:ext cx="6286500" cy="5016758"/>
          </a:xfrm>
          <a:prstGeom prst="rect">
            <a:avLst/>
          </a:prstGeom>
          <a:solidFill>
            <a:schemeClr val="tx1">
              <a:alpha val="65000"/>
            </a:schemeClr>
          </a:solidFill>
        </p:spPr>
        <p:txBody>
          <a:bodyPr wrap="square" rtlCol="0">
            <a:spAutoFit/>
          </a:bodyPr>
          <a:lstStyle/>
          <a:p>
            <a:pPr>
              <a:buClr>
                <a:schemeClr val="bg2"/>
              </a:buClr>
            </a:pPr>
            <a:r>
              <a:rPr lang="en-US" sz="3200" b="1" dirty="0">
                <a:solidFill>
                  <a:schemeClr val="bg1"/>
                </a:solidFill>
              </a:rPr>
              <a:t>4 Project Phases </a:t>
            </a:r>
          </a:p>
          <a:p>
            <a:pPr marL="742932" lvl="1" indent="-285744">
              <a:buClr>
                <a:schemeClr val="bg2"/>
              </a:buClr>
              <a:buFont typeface="Arial" panose="020B0604020202020204" pitchFamily="34" charset="0"/>
              <a:buChar char="•"/>
            </a:pPr>
            <a:r>
              <a:rPr lang="en-US" sz="3200" b="1" dirty="0">
                <a:solidFill>
                  <a:schemeClr val="bg1"/>
                </a:solidFill>
              </a:rPr>
              <a:t>Semi-structured interviews</a:t>
            </a:r>
          </a:p>
          <a:p>
            <a:pPr marL="742932" lvl="1" indent="-285744">
              <a:buClr>
                <a:schemeClr val="bg2"/>
              </a:buClr>
              <a:buFont typeface="Arial" panose="020B0604020202020204" pitchFamily="34" charset="0"/>
              <a:buChar char="•"/>
            </a:pPr>
            <a:r>
              <a:rPr lang="en-US" sz="3200" b="1" dirty="0">
                <a:solidFill>
                  <a:schemeClr val="bg1"/>
                </a:solidFill>
              </a:rPr>
              <a:t>Diaries/monthly semi-structured interviews</a:t>
            </a:r>
          </a:p>
          <a:p>
            <a:pPr marL="1714457" lvl="3" indent="-342891">
              <a:buClr>
                <a:schemeClr val="bg2"/>
              </a:buClr>
              <a:buFont typeface="Arial" panose="020B0604020202020204" pitchFamily="34" charset="0"/>
              <a:buChar char="•"/>
            </a:pPr>
            <a:r>
              <a:rPr lang="en-US" sz="3200" b="1" dirty="0">
                <a:solidFill>
                  <a:schemeClr val="bg1"/>
                </a:solidFill>
              </a:rPr>
              <a:t>Written</a:t>
            </a:r>
          </a:p>
          <a:p>
            <a:pPr marL="1714457" lvl="3" indent="-342891">
              <a:buClr>
                <a:schemeClr val="bg2"/>
              </a:buClr>
              <a:buFont typeface="Arial" panose="020B0604020202020204" pitchFamily="34" charset="0"/>
              <a:buChar char="•"/>
            </a:pPr>
            <a:r>
              <a:rPr lang="en-US" sz="3200" b="1" dirty="0">
                <a:solidFill>
                  <a:schemeClr val="bg1"/>
                </a:solidFill>
              </a:rPr>
              <a:t>Video</a:t>
            </a:r>
          </a:p>
          <a:p>
            <a:pPr marL="1714457" lvl="3" indent="-342891">
              <a:buClr>
                <a:schemeClr val="bg2"/>
              </a:buClr>
              <a:buFont typeface="Arial" panose="020B0604020202020204" pitchFamily="34" charset="0"/>
              <a:buChar char="•"/>
            </a:pPr>
            <a:r>
              <a:rPr lang="en-US" sz="3200" b="1" dirty="0">
                <a:solidFill>
                  <a:schemeClr val="bg1"/>
                </a:solidFill>
              </a:rPr>
              <a:t>Skype or telephone</a:t>
            </a:r>
          </a:p>
          <a:p>
            <a:pPr marL="742932" lvl="1" indent="-285744">
              <a:buClr>
                <a:schemeClr val="bg2"/>
              </a:buClr>
              <a:buFont typeface="Arial" panose="020B0604020202020204" pitchFamily="34" charset="0"/>
              <a:buChar char="•"/>
            </a:pPr>
            <a:r>
              <a:rPr lang="en-US" sz="3200" b="1" dirty="0">
                <a:solidFill>
                  <a:schemeClr val="bg1"/>
                </a:solidFill>
              </a:rPr>
              <a:t>Second group of semi-structured interviews</a:t>
            </a:r>
          </a:p>
          <a:p>
            <a:pPr marL="742932" lvl="1" indent="-285744">
              <a:buClr>
                <a:schemeClr val="bg2"/>
              </a:buClr>
              <a:buFont typeface="Arial" panose="020B0604020202020204" pitchFamily="34" charset="0"/>
              <a:buChar char="•"/>
            </a:pPr>
            <a:r>
              <a:rPr lang="en-US" sz="3200" b="1" dirty="0">
                <a:solidFill>
                  <a:schemeClr val="bg1"/>
                </a:solidFill>
              </a:rPr>
              <a:t>Online survey</a:t>
            </a:r>
          </a:p>
        </p:txBody>
      </p:sp>
      <p:sp>
        <p:nvSpPr>
          <p:cNvPr id="4" name="TextBox 3"/>
          <p:cNvSpPr txBox="1"/>
          <p:nvPr/>
        </p:nvSpPr>
        <p:spPr>
          <a:xfrm>
            <a:off x="0" y="307005"/>
            <a:ext cx="5232400" cy="646331"/>
          </a:xfrm>
          <a:prstGeom prst="rect">
            <a:avLst/>
          </a:prstGeom>
          <a:solidFill>
            <a:schemeClr val="tx1">
              <a:alpha val="65000"/>
            </a:schemeClr>
          </a:solidFill>
        </p:spPr>
        <p:txBody>
          <a:bodyPr wrap="square" rtlCol="0">
            <a:spAutoFit/>
          </a:bodyPr>
          <a:lstStyle/>
          <a:p>
            <a:pPr algn="ctr"/>
            <a:r>
              <a:rPr lang="en-US" sz="3600" b="1" dirty="0">
                <a:solidFill>
                  <a:schemeClr val="bg1"/>
                </a:solidFill>
              </a:rPr>
              <a:t>Data Collection Tools</a:t>
            </a:r>
          </a:p>
        </p:txBody>
      </p:sp>
    </p:spTree>
    <p:extLst>
      <p:ext uri="{BB962C8B-B14F-4D97-AF65-F5344CB8AC3E}">
        <p14:creationId xmlns:p14="http://schemas.microsoft.com/office/powerpoint/2010/main" val="123879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45721"/>
            <a:ext cx="12192000" cy="6355081"/>
          </a:xfrm>
          <a:prstGeom prst="rect">
            <a:avLst/>
          </a:prstGeom>
        </p:spPr>
      </p:pic>
      <p:sp>
        <p:nvSpPr>
          <p:cNvPr id="2" name="Text Placeholder 1"/>
          <p:cNvSpPr>
            <a:spLocks noGrp="1"/>
          </p:cNvSpPr>
          <p:nvPr>
            <p:ph type="body" sz="quarter" idx="13"/>
          </p:nvPr>
        </p:nvSpPr>
        <p:spPr>
          <a:xfrm>
            <a:off x="2" y="240026"/>
            <a:ext cx="7559038" cy="609061"/>
          </a:xfrm>
          <a:solidFill>
            <a:schemeClr val="tx1"/>
          </a:solidFill>
        </p:spPr>
        <p:txBody>
          <a:bodyPr/>
          <a:lstStyle/>
          <a:p>
            <a:r>
              <a:rPr lang="en-US" sz="3600" dirty="0">
                <a:solidFill>
                  <a:schemeClr val="bg1"/>
                </a:solidFill>
              </a:rPr>
              <a:t>Visitors and Residents Interviews</a:t>
            </a:r>
          </a:p>
        </p:txBody>
      </p:sp>
      <p:sp>
        <p:nvSpPr>
          <p:cNvPr id="5" name="TextBox 4"/>
          <p:cNvSpPr txBox="1"/>
          <p:nvPr/>
        </p:nvSpPr>
        <p:spPr>
          <a:xfrm>
            <a:off x="1" y="1697763"/>
            <a:ext cx="8189259" cy="4308872"/>
          </a:xfrm>
          <a:prstGeom prst="rect">
            <a:avLst/>
          </a:prstGeom>
          <a:solidFill>
            <a:schemeClr val="tx1"/>
          </a:solidFill>
        </p:spPr>
        <p:txBody>
          <a:bodyPr wrap="square" rtlCol="0" anchor="b">
            <a:spAutoFit/>
          </a:bodyPr>
          <a:lstStyle/>
          <a:p>
            <a:pPr marL="285744" indent="-285744">
              <a:buFont typeface="Arial" panose="020B0604020202020204" pitchFamily="34" charset="0"/>
              <a:buChar char="•"/>
            </a:pPr>
            <a:r>
              <a:rPr lang="en-US" sz="3200" b="1">
                <a:solidFill>
                  <a:schemeClr val="bg1"/>
                </a:solidFill>
              </a:rPr>
              <a:t>United States </a:t>
            </a:r>
          </a:p>
          <a:p>
            <a:pPr marL="285744" indent="-285744">
              <a:buFont typeface="Arial" panose="020B0604020202020204" pitchFamily="34" charset="0"/>
              <a:buChar char="•"/>
            </a:pPr>
            <a:r>
              <a:rPr lang="en-US" sz="3200" b="1">
                <a:solidFill>
                  <a:schemeClr val="bg1"/>
                </a:solidFill>
              </a:rPr>
              <a:t>United Kingdom </a:t>
            </a:r>
          </a:p>
          <a:p>
            <a:pPr marL="285744" indent="-285744">
              <a:buFont typeface="Arial" panose="020B0604020202020204" pitchFamily="34" charset="0"/>
              <a:buChar char="•"/>
            </a:pPr>
            <a:r>
              <a:rPr lang="es-ES" sz="3200" b="1">
                <a:solidFill>
                  <a:schemeClr val="bg1"/>
                </a:solidFill>
              </a:rPr>
              <a:t>Universidad Carlos III de Madrid (Madrid, </a:t>
            </a:r>
            <a:r>
              <a:rPr lang="es-ES" sz="3200" b="1" err="1">
                <a:solidFill>
                  <a:schemeClr val="bg1"/>
                </a:solidFill>
              </a:rPr>
              <a:t>Spain</a:t>
            </a:r>
            <a:r>
              <a:rPr lang="es-ES" sz="3200" b="1">
                <a:solidFill>
                  <a:schemeClr val="bg1"/>
                </a:solidFill>
              </a:rPr>
              <a:t>)</a:t>
            </a:r>
          </a:p>
          <a:p>
            <a:pPr marL="285744" indent="-285744">
              <a:buFont typeface="Arial" panose="020B0604020202020204" pitchFamily="34" charset="0"/>
              <a:buChar char="•"/>
            </a:pPr>
            <a:r>
              <a:rPr lang="it-IT" sz="3200" b="1">
                <a:solidFill>
                  <a:schemeClr val="bg1"/>
                </a:solidFill>
              </a:rPr>
              <a:t>Università Cattolica del Sacro Cuore (Milan, Italy)</a:t>
            </a:r>
          </a:p>
          <a:p>
            <a:pPr marL="285744" indent="-285744">
              <a:buFont typeface="Arial" panose="020B0604020202020204" pitchFamily="34" charset="0"/>
              <a:buChar char="•"/>
            </a:pPr>
            <a:r>
              <a:rPr lang="en-US" sz="3200" b="1" err="1">
                <a:solidFill>
                  <a:schemeClr val="bg1"/>
                </a:solidFill>
              </a:rPr>
              <a:t>Universitat</a:t>
            </a:r>
            <a:r>
              <a:rPr lang="en-US" sz="3200" b="1">
                <a:solidFill>
                  <a:schemeClr val="bg1"/>
                </a:solidFill>
              </a:rPr>
              <a:t> </a:t>
            </a:r>
            <a:r>
              <a:rPr lang="en-US" sz="3200" b="1" err="1">
                <a:solidFill>
                  <a:schemeClr val="bg1"/>
                </a:solidFill>
              </a:rPr>
              <a:t>Oberta</a:t>
            </a:r>
            <a:r>
              <a:rPr lang="en-US" sz="3200" b="1">
                <a:solidFill>
                  <a:schemeClr val="bg1"/>
                </a:solidFill>
              </a:rPr>
              <a:t> de </a:t>
            </a:r>
            <a:r>
              <a:rPr lang="en-US" sz="3200" b="1" err="1">
                <a:solidFill>
                  <a:schemeClr val="bg1"/>
                </a:solidFill>
              </a:rPr>
              <a:t>Catalunya</a:t>
            </a:r>
            <a:r>
              <a:rPr lang="en-US" sz="3200" b="1">
                <a:solidFill>
                  <a:schemeClr val="bg1"/>
                </a:solidFill>
              </a:rPr>
              <a:t> (Barcelona, Spain)</a:t>
            </a:r>
            <a:endParaRPr lang="en-US" sz="1800">
              <a:solidFill>
                <a:schemeClr val="bg1"/>
              </a:solidFill>
            </a:endParaRPr>
          </a:p>
          <a:p>
            <a:endParaRPr lang="en-US" sz="1800">
              <a:solidFill>
                <a:schemeClr val="bg1"/>
              </a:solidFill>
            </a:endParaRPr>
          </a:p>
        </p:txBody>
      </p:sp>
    </p:spTree>
    <p:extLst>
      <p:ext uri="{BB962C8B-B14F-4D97-AF65-F5344CB8AC3E}">
        <p14:creationId xmlns:p14="http://schemas.microsoft.com/office/powerpoint/2010/main" val="99578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0567672"/>
              </p:ext>
            </p:extLst>
          </p:nvPr>
        </p:nvGraphicFramePr>
        <p:xfrm>
          <a:off x="1325880" y="331471"/>
          <a:ext cx="9635491" cy="5873788"/>
        </p:xfrm>
        <a:graphic>
          <a:graphicData uri="http://schemas.openxmlformats.org/drawingml/2006/table">
            <a:tbl>
              <a:tblPr>
                <a:tableStyleId>{5C22544A-7EE6-4342-B048-85BDC9FD1C3A}</a:tableStyleId>
              </a:tblPr>
              <a:tblGrid>
                <a:gridCol w="2015892">
                  <a:extLst>
                    <a:ext uri="{9D8B030D-6E8A-4147-A177-3AD203B41FA5}">
                      <a16:colId xmlns:a16="http://schemas.microsoft.com/office/drawing/2014/main" val="20000"/>
                    </a:ext>
                  </a:extLst>
                </a:gridCol>
                <a:gridCol w="1657189">
                  <a:extLst>
                    <a:ext uri="{9D8B030D-6E8A-4147-A177-3AD203B41FA5}">
                      <a16:colId xmlns:a16="http://schemas.microsoft.com/office/drawing/2014/main" val="20001"/>
                    </a:ext>
                  </a:extLst>
                </a:gridCol>
                <a:gridCol w="1275294">
                  <a:extLst>
                    <a:ext uri="{9D8B030D-6E8A-4147-A177-3AD203B41FA5}">
                      <a16:colId xmlns:a16="http://schemas.microsoft.com/office/drawing/2014/main" val="1614461590"/>
                    </a:ext>
                  </a:extLst>
                </a:gridCol>
                <a:gridCol w="1275294">
                  <a:extLst>
                    <a:ext uri="{9D8B030D-6E8A-4147-A177-3AD203B41FA5}">
                      <a16:colId xmlns:a16="http://schemas.microsoft.com/office/drawing/2014/main" val="20002"/>
                    </a:ext>
                  </a:extLst>
                </a:gridCol>
                <a:gridCol w="1705911">
                  <a:extLst>
                    <a:ext uri="{9D8B030D-6E8A-4147-A177-3AD203B41FA5}">
                      <a16:colId xmlns:a16="http://schemas.microsoft.com/office/drawing/2014/main" val="1496209332"/>
                    </a:ext>
                  </a:extLst>
                </a:gridCol>
                <a:gridCol w="1705911">
                  <a:extLst>
                    <a:ext uri="{9D8B030D-6E8A-4147-A177-3AD203B41FA5}">
                      <a16:colId xmlns:a16="http://schemas.microsoft.com/office/drawing/2014/main" val="20004"/>
                    </a:ext>
                  </a:extLst>
                </a:gridCol>
              </a:tblGrid>
              <a:tr h="2069464">
                <a:tc>
                  <a:txBody>
                    <a:bodyPr/>
                    <a:lstStyle/>
                    <a:p>
                      <a:pPr algn="l" fontAlgn="b"/>
                      <a:r>
                        <a:rPr lang="en-US" sz="2000" b="1" u="none" strike="noStrike" dirty="0">
                          <a:effectLst/>
                        </a:rPr>
                        <a:t>Educational Stage</a:t>
                      </a:r>
                      <a:endParaRPr lang="en-US" sz="2000" b="1" i="0" u="none" strike="noStrike" dirty="0">
                        <a:solidFill>
                          <a:srgbClr val="000000"/>
                        </a:solidFill>
                        <a:effectLst/>
                        <a:latin typeface="Arial" panose="020B0604020202020204" pitchFamily="34" charset="0"/>
                      </a:endParaRPr>
                    </a:p>
                  </a:txBody>
                  <a:tcPr marL="45720" marR="45720" anchor="b"/>
                </a:tc>
                <a:tc>
                  <a:txBody>
                    <a:bodyPr/>
                    <a:lstStyle/>
                    <a:p>
                      <a:pPr algn="ctr" fontAlgn="b"/>
                      <a:r>
                        <a:rPr lang="es-ES" sz="2000" b="1" u="none" strike="noStrike" dirty="0">
                          <a:effectLst/>
                        </a:rPr>
                        <a:t>Universidad Carlos III de Madrid </a:t>
                      </a:r>
                    </a:p>
                    <a:p>
                      <a:pPr algn="ctr" fontAlgn="b"/>
                      <a:r>
                        <a:rPr lang="es-ES" sz="2000" b="1" u="none" strike="noStrike" dirty="0">
                          <a:effectLst/>
                        </a:rPr>
                        <a:t>(Madrid)</a:t>
                      </a:r>
                      <a:endParaRPr lang="es-E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a:effectLst/>
                        </a:rPr>
                        <a:t>United States</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a:effectLst/>
                        </a:rPr>
                        <a:t>United Kingdom</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US" sz="2000" b="1" u="none" strike="noStrike" dirty="0" err="1">
                          <a:effectLst/>
                        </a:rPr>
                        <a:t>Universitat</a:t>
                      </a:r>
                      <a:r>
                        <a:rPr lang="en-US" sz="2000" b="1" u="none" strike="noStrike" dirty="0">
                          <a:effectLst/>
                        </a:rPr>
                        <a:t> </a:t>
                      </a:r>
                      <a:r>
                        <a:rPr lang="en-US" sz="2000" b="1" u="none" strike="noStrike" dirty="0" err="1">
                          <a:effectLst/>
                        </a:rPr>
                        <a:t>Oberta</a:t>
                      </a:r>
                      <a:r>
                        <a:rPr lang="en-US" sz="2000" b="1" u="none" strike="noStrike" dirty="0">
                          <a:effectLst/>
                        </a:rPr>
                        <a:t> de </a:t>
                      </a:r>
                      <a:r>
                        <a:rPr lang="en-US" sz="2000" b="1" u="none" strike="noStrike" dirty="0" err="1">
                          <a:effectLst/>
                        </a:rPr>
                        <a:t>Catalunya</a:t>
                      </a:r>
                      <a:r>
                        <a:rPr lang="en-US" sz="2000" b="1" u="none" strike="noStrike" dirty="0">
                          <a:effectLst/>
                        </a:rPr>
                        <a:t> (Barcelona)</a:t>
                      </a:r>
                      <a:endParaRPr lang="en-US" sz="2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it-IT" sz="2000" b="1" u="none" strike="noStrike" dirty="0">
                          <a:effectLst/>
                        </a:rPr>
                        <a:t>Università Cattolica del Sacro Cuore (Milan)</a:t>
                      </a:r>
                      <a:endParaRPr lang="it-IT" sz="2000" b="1"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000"/>
                  </a:ext>
                </a:extLst>
              </a:tr>
              <a:tr h="766717">
                <a:tc>
                  <a:txBody>
                    <a:bodyPr/>
                    <a:lstStyle/>
                    <a:p>
                      <a:pPr algn="l" fontAlgn="t"/>
                      <a:r>
                        <a:rPr lang="en-US" sz="2000" b="1" u="none" strike="noStrike" dirty="0">
                          <a:effectLst/>
                        </a:rPr>
                        <a:t>Emerging Participants</a:t>
                      </a:r>
                      <a:endParaRPr lang="en-US" sz="2000" b="1" i="0" u="none" strike="noStrike" dirty="0">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rgbClr val="000000"/>
                          </a:solidFill>
                          <a:effectLst/>
                          <a:latin typeface="Arial" panose="020B0604020202020204" pitchFamily="34" charset="0"/>
                        </a:rPr>
                        <a:t>8</a:t>
                      </a:r>
                    </a:p>
                  </a:txBody>
                  <a:tcPr marL="0" marR="0" marT="0" marB="0" anchor="ctr">
                    <a:solidFill>
                      <a:srgbClr val="CCFFCC"/>
                    </a:solidFill>
                  </a:tcPr>
                </a:tc>
                <a:tc>
                  <a:txBody>
                    <a:bodyPr/>
                    <a:lstStyle/>
                    <a:p>
                      <a:pPr algn="ctr" fontAlgn="t"/>
                      <a:r>
                        <a:rPr lang="en-US" sz="2000" b="1" u="none" strike="noStrike" dirty="0">
                          <a:effectLst/>
                        </a:rPr>
                        <a:t>22</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21</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3</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1"/>
                  </a:ext>
                </a:extLst>
              </a:tr>
              <a:tr h="922040">
                <a:tc>
                  <a:txBody>
                    <a:bodyPr/>
                    <a:lstStyle/>
                    <a:p>
                      <a:pPr algn="l" fontAlgn="t"/>
                      <a:r>
                        <a:rPr lang="en-US" sz="2000" b="1" u="none" strike="noStrike">
                          <a:effectLst/>
                        </a:rPr>
                        <a:t>Establishing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chemeClr val="dk1"/>
                          </a:solidFill>
                          <a:effectLst/>
                          <a:latin typeface="+mn-l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7</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2"/>
                  </a:ext>
                </a:extLst>
              </a:tr>
              <a:tr h="819591">
                <a:tc>
                  <a:txBody>
                    <a:bodyPr/>
                    <a:lstStyle/>
                    <a:p>
                      <a:pPr algn="l" fontAlgn="t"/>
                      <a:r>
                        <a:rPr lang="en-US" sz="2000" b="1" u="none" strike="noStrike">
                          <a:effectLst/>
                        </a:rPr>
                        <a:t>Embedding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u="none" strike="noStrike" dirty="0">
                          <a:effectLs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7</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6</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3"/>
                  </a:ext>
                </a:extLst>
              </a:tr>
              <a:tr h="845202">
                <a:tc>
                  <a:txBody>
                    <a:bodyPr/>
                    <a:lstStyle/>
                    <a:p>
                      <a:pPr algn="l" fontAlgn="t"/>
                      <a:r>
                        <a:rPr lang="en-US" sz="2000" b="1" u="none" strike="noStrike">
                          <a:effectLst/>
                        </a:rPr>
                        <a:t>Experiencing Participants</a:t>
                      </a:r>
                      <a:endParaRPr lang="en-US" sz="2000" b="1" i="0" u="none" strike="noStrike">
                        <a:solidFill>
                          <a:srgbClr val="000000"/>
                        </a:solidFill>
                        <a:effectLst/>
                        <a:latin typeface="Arial" panose="020B0604020202020204" pitchFamily="34" charset="0"/>
                      </a:endParaRPr>
                    </a:p>
                  </a:txBody>
                  <a:tcPr marL="45720" marR="45720"/>
                </a:tc>
                <a:tc>
                  <a:txBody>
                    <a:bodyPr/>
                    <a:lstStyle/>
                    <a:p>
                      <a:pPr algn="ctr" fontAlgn="t"/>
                      <a:r>
                        <a:rPr lang="en-US" sz="2000" b="1" u="none" strike="noStrike" dirty="0">
                          <a:effectLst/>
                        </a:rPr>
                        <a:t>10</a:t>
                      </a:r>
                      <a:endParaRPr lang="en-US" sz="2000" b="1" i="0" u="none" strike="noStrike" dirty="0">
                        <a:solidFill>
                          <a:srgbClr val="000000"/>
                        </a:solidFill>
                        <a:effectLst/>
                        <a:latin typeface="Arial" panose="020B0604020202020204" pitchFamily="34" charset="0"/>
                      </a:endParaRPr>
                    </a:p>
                  </a:txBody>
                  <a:tcPr marL="0" marR="0" marT="0" marB="0" anchor="ctr">
                    <a:solidFill>
                      <a:srgbClr val="CCFFCC"/>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chemeClr val="accent1">
                        <a:lumMod val="40000"/>
                        <a:lumOff val="60000"/>
                      </a:schemeClr>
                    </a:solidFill>
                  </a:tcPr>
                </a:tc>
                <a:tc>
                  <a:txBody>
                    <a:bodyPr/>
                    <a:lstStyle/>
                    <a:p>
                      <a:pPr algn="ctr" fontAlgn="t"/>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9999"/>
                    </a:solidFill>
                  </a:tcPr>
                </a:tc>
                <a:tc>
                  <a:txBody>
                    <a:bodyPr/>
                    <a:lstStyle/>
                    <a:p>
                      <a:pPr algn="ctr" fontAlgn="b"/>
                      <a:r>
                        <a:rPr lang="en-US" sz="2000" b="1" u="none" strike="noStrike" dirty="0">
                          <a:effectLst/>
                        </a:rPr>
                        <a:t>13</a:t>
                      </a:r>
                      <a:endParaRPr lang="en-US" sz="2000" b="1" i="0" u="none" strike="noStrike" dirty="0">
                        <a:solidFill>
                          <a:srgbClr val="000000"/>
                        </a:solidFill>
                        <a:effectLst/>
                        <a:latin typeface="Arial" panose="020B0604020202020204" pitchFamily="34" charset="0"/>
                      </a:endParaRPr>
                    </a:p>
                  </a:txBody>
                  <a:tcPr marL="0" marR="0" marT="0" marB="0" anchor="ctr">
                    <a:solidFill>
                      <a:srgbClr val="CC99FF"/>
                    </a:solidFill>
                  </a:tcPr>
                </a:tc>
                <a:tc>
                  <a:txBody>
                    <a:bodyPr/>
                    <a:lstStyle/>
                    <a:p>
                      <a:pPr algn="ctr" fontAlgn="b"/>
                      <a:r>
                        <a:rPr lang="en-US" sz="2000" b="1" u="none" strike="noStrike" dirty="0">
                          <a:effectLst/>
                        </a:rPr>
                        <a:t>5</a:t>
                      </a:r>
                      <a:endParaRPr lang="en-US" sz="2000" b="1" i="0" u="none" strike="noStrike" dirty="0">
                        <a:solidFill>
                          <a:srgbClr val="000000"/>
                        </a:solidFill>
                        <a:effectLst/>
                        <a:latin typeface="Arial" panose="020B0604020202020204" pitchFamily="34" charset="0"/>
                      </a:endParaRPr>
                    </a:p>
                  </a:txBody>
                  <a:tcPr marL="0" marR="0" marT="0" marB="0" anchor="ctr">
                    <a:solidFill>
                      <a:srgbClr val="FFCC66"/>
                    </a:solidFill>
                  </a:tcPr>
                </a:tc>
                <a:extLst>
                  <a:ext uri="{0D108BD9-81ED-4DB2-BD59-A6C34878D82A}">
                    <a16:rowId xmlns:a16="http://schemas.microsoft.com/office/drawing/2014/main" val="10004"/>
                  </a:ext>
                </a:extLst>
              </a:tr>
              <a:tr h="450774">
                <a:tc>
                  <a:txBody>
                    <a:bodyPr/>
                    <a:lstStyle/>
                    <a:p>
                      <a:pPr algn="l" fontAlgn="t"/>
                      <a:r>
                        <a:rPr lang="en-US" sz="2000" b="1" u="none" strike="noStrike" dirty="0">
                          <a:effectLst/>
                        </a:rPr>
                        <a:t>Total</a:t>
                      </a:r>
                      <a:endParaRPr lang="en-US" sz="2000" b="1" i="0" u="none" strike="noStrike" dirty="0">
                        <a:solidFill>
                          <a:srgbClr val="000000"/>
                        </a:solidFill>
                        <a:effectLst/>
                        <a:latin typeface="Arial" panose="020B0604020202020204" pitchFamily="34" charset="0"/>
                      </a:endParaRPr>
                    </a:p>
                  </a:txBody>
                  <a:tcPr marL="45720" marR="45720"/>
                </a:tc>
                <a:tc>
                  <a:txBody>
                    <a:bodyPr/>
                    <a:lstStyle/>
                    <a:p>
                      <a:pPr algn="ctr" fontAlgn="t"/>
                      <a:r>
                        <a:rPr lang="en-US" sz="2000" b="1" i="0" u="none" strike="noStrike" dirty="0">
                          <a:solidFill>
                            <a:srgbClr val="000000"/>
                          </a:solidFill>
                          <a:effectLst/>
                          <a:latin typeface="Arial" panose="020B0604020202020204" pitchFamily="34" charset="0"/>
                        </a:rPr>
                        <a:t>38</a:t>
                      </a:r>
                    </a:p>
                  </a:txBody>
                  <a:tcPr marL="0" marR="0" marT="0" marB="0" anchor="ctr"/>
                </a:tc>
                <a:tc>
                  <a:txBody>
                    <a:bodyPr/>
                    <a:lstStyle/>
                    <a:p>
                      <a:pPr algn="ctr" fontAlgn="t"/>
                      <a:r>
                        <a:rPr lang="en-US" sz="2000" b="1" u="none" strike="noStrike" dirty="0">
                          <a:effectLst/>
                        </a:rPr>
                        <a:t>37</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t"/>
                      <a:r>
                        <a:rPr lang="en-US" sz="2000" b="1" u="none" strike="noStrike" dirty="0">
                          <a:effectLst/>
                        </a:rPr>
                        <a:t>36</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1" u="none" strike="noStrike" dirty="0">
                          <a:effectLst/>
                        </a:rPr>
                        <a:t>33</a:t>
                      </a:r>
                      <a:endParaRPr lang="en-US" sz="2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b"/>
                      <a:r>
                        <a:rPr lang="en-US" sz="2000" b="1" u="none" strike="noStrike" dirty="0">
                          <a:effectLst/>
                        </a:rPr>
                        <a:t>20</a:t>
                      </a:r>
                      <a:endParaRPr lang="en-US" sz="2000" b="1"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10005"/>
                  </a:ext>
                </a:extLst>
              </a:tr>
            </a:tbl>
          </a:graphicData>
        </a:graphic>
      </p:graphicFrame>
      <p:sp>
        <p:nvSpPr>
          <p:cNvPr id="5" name="Text Placeholder 1"/>
          <p:cNvSpPr>
            <a:spLocks noGrp="1"/>
          </p:cNvSpPr>
          <p:nvPr>
            <p:ph type="body" sz="quarter" idx="13"/>
          </p:nvPr>
        </p:nvSpPr>
        <p:spPr>
          <a:xfrm>
            <a:off x="1" y="240026"/>
            <a:ext cx="8417859" cy="607140"/>
          </a:xfrm>
          <a:solidFill>
            <a:schemeClr val="tx1"/>
          </a:solidFill>
        </p:spPr>
        <p:txBody>
          <a:bodyPr/>
          <a:lstStyle/>
          <a:p>
            <a:r>
              <a:rPr lang="en-US" sz="2800" dirty="0">
                <a:solidFill>
                  <a:schemeClr val="bg1"/>
                </a:solidFill>
              </a:rPr>
              <a:t>Visitors and Residents Interview Demographics</a:t>
            </a:r>
          </a:p>
          <a:p>
            <a:endParaRPr lang="en-US" sz="2800" dirty="0">
              <a:solidFill>
                <a:schemeClr val="bg1"/>
              </a:solidFill>
            </a:endParaRPr>
          </a:p>
        </p:txBody>
      </p:sp>
      <p:sp>
        <p:nvSpPr>
          <p:cNvPr id="2" name="TextBox 1">
            <a:extLst>
              <a:ext uri="{FF2B5EF4-FFF2-40B4-BE49-F238E27FC236}">
                <a16:creationId xmlns:a16="http://schemas.microsoft.com/office/drawing/2014/main" id="{6601B788-4AD9-4536-9CD5-B8D123ED9B30}"/>
              </a:ext>
            </a:extLst>
          </p:cNvPr>
          <p:cNvSpPr txBox="1"/>
          <p:nvPr/>
        </p:nvSpPr>
        <p:spPr>
          <a:xfrm>
            <a:off x="10012680" y="331471"/>
            <a:ext cx="1093469" cy="369332"/>
          </a:xfrm>
          <a:prstGeom prst="rect">
            <a:avLst/>
          </a:prstGeom>
          <a:noFill/>
        </p:spPr>
        <p:txBody>
          <a:bodyPr wrap="square" rtlCol="0">
            <a:spAutoFit/>
          </a:bodyPr>
          <a:lstStyle/>
          <a:p>
            <a:r>
              <a:rPr lang="en-US" sz="1800" dirty="0"/>
              <a:t>(n=164)</a:t>
            </a:r>
          </a:p>
        </p:txBody>
      </p:sp>
    </p:spTree>
    <p:extLst>
      <p:ext uri="{BB962C8B-B14F-4D97-AF65-F5344CB8AC3E}">
        <p14:creationId xmlns:p14="http://schemas.microsoft.com/office/powerpoint/2010/main" val="1397247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706FEE-8988-4462-94ED-F9707D1086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299201"/>
          </a:xfrm>
          <a:prstGeom prst="rect">
            <a:avLst/>
          </a:prstGeom>
        </p:spPr>
      </p:pic>
      <p:sp>
        <p:nvSpPr>
          <p:cNvPr id="4" name="Title 3"/>
          <p:cNvSpPr>
            <a:spLocks noGrp="1"/>
          </p:cNvSpPr>
          <p:nvPr>
            <p:ph type="title" idx="4294967295"/>
          </p:nvPr>
        </p:nvSpPr>
        <p:spPr>
          <a:xfrm>
            <a:off x="0" y="229771"/>
            <a:ext cx="10439400" cy="723900"/>
          </a:xfrm>
          <a:prstGeom prst="rect">
            <a:avLst/>
          </a:prstGeom>
          <a:solidFill>
            <a:schemeClr val="tx1">
              <a:alpha val="65000"/>
            </a:schemeClr>
          </a:solidFill>
        </p:spPr>
        <p:txBody>
          <a:bodyPr>
            <a:noAutofit/>
          </a:bodyPr>
          <a:lstStyle/>
          <a:p>
            <a:pPr algn="l"/>
            <a:r>
              <a:rPr lang="en-US" sz="3600" b="1" dirty="0">
                <a:solidFill>
                  <a:schemeClr val="bg1"/>
                </a:solidFill>
              </a:rPr>
              <a:t>Example: Digital Visitors and Residents Diaries</a:t>
            </a:r>
          </a:p>
        </p:txBody>
      </p:sp>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2754" y="1195556"/>
            <a:ext cx="8526492" cy="4861758"/>
          </a:xfrm>
          <a:prstGeom prst="rect">
            <a:avLst/>
          </a:prstGeom>
          <a:noFill/>
          <a:ln w="9525">
            <a:noFill/>
            <a:miter lim="800000"/>
            <a:headEnd/>
            <a:tailEnd/>
          </a:ln>
        </p:spPr>
      </p:pic>
    </p:spTree>
    <p:extLst>
      <p:ext uri="{BB962C8B-B14F-4D97-AF65-F5344CB8AC3E}">
        <p14:creationId xmlns:p14="http://schemas.microsoft.com/office/powerpoint/2010/main" val="201301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E0906-50CE-4071-B0C6-BADF4F7EADA6}"/>
              </a:ext>
            </a:extLst>
          </p:cNvPr>
          <p:cNvSpPr>
            <a:spLocks noGrp="1"/>
          </p:cNvSpPr>
          <p:nvPr>
            <p:ph type="body" sz="quarter" idx="13"/>
          </p:nvPr>
        </p:nvSpPr>
        <p:spPr>
          <a:xfrm>
            <a:off x="469901" y="2400838"/>
            <a:ext cx="11252197" cy="1713962"/>
          </a:xfrm>
        </p:spPr>
        <p:txBody>
          <a:bodyPr/>
          <a:lstStyle/>
          <a:p>
            <a:pPr algn="ctr"/>
            <a:r>
              <a:rPr lang="en-US" sz="5400" dirty="0">
                <a:solidFill>
                  <a:schemeClr val="bg1"/>
                </a:solidFill>
              </a:rPr>
              <a:t>Where do people expect to find information?</a:t>
            </a:r>
          </a:p>
        </p:txBody>
      </p:sp>
    </p:spTree>
    <p:extLst>
      <p:ext uri="{BB962C8B-B14F-4D97-AF65-F5344CB8AC3E}">
        <p14:creationId xmlns:p14="http://schemas.microsoft.com/office/powerpoint/2010/main" val="1550225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Sources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0787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4"/>
          </p:nvPr>
        </p:nvSpPr>
        <p:spPr>
          <a:xfrm>
            <a:off x="8331200" y="0"/>
            <a:ext cx="3860800" cy="6248400"/>
          </a:xfrm>
          <a:solidFill>
            <a:schemeClr val="tx1"/>
          </a:solidFill>
          <a:ln>
            <a:noFill/>
          </a:ln>
        </p:spPr>
        <p:txBody>
          <a:bodyPr/>
          <a:lstStyle/>
          <a:p>
            <a:r>
              <a:rPr lang="en-US" sz="3200" b="1" dirty="0">
                <a:solidFill>
                  <a:schemeClr val="bg1"/>
                </a:solidFill>
              </a:rPr>
              <a:t>Students from any group rarely mentioned librarians</a:t>
            </a:r>
          </a:p>
          <a:p>
            <a:r>
              <a:rPr lang="en-US" sz="3200" b="1" dirty="0">
                <a:solidFill>
                  <a:schemeClr val="bg1"/>
                </a:solidFill>
              </a:rPr>
              <a:t>Faculty of all groups</a:t>
            </a:r>
          </a:p>
          <a:p>
            <a:pPr lvl="1"/>
            <a:r>
              <a:rPr lang="en-US" sz="2667" b="1" dirty="0">
                <a:solidFill>
                  <a:schemeClr val="bg1"/>
                </a:solidFill>
              </a:rPr>
              <a:t>Mentioned librarians slightly more often</a:t>
            </a:r>
          </a:p>
          <a:p>
            <a:pPr lvl="1"/>
            <a:r>
              <a:rPr lang="en-US" sz="2667" b="1" dirty="0">
                <a:solidFill>
                  <a:schemeClr val="bg1"/>
                </a:solidFill>
              </a:rPr>
              <a:t>Still less than half of the time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331200" cy="6248400"/>
          </a:xfrm>
          <a:prstGeom prst="rect">
            <a:avLst/>
          </a:prstGeom>
        </p:spPr>
      </p:pic>
    </p:spTree>
    <p:extLst>
      <p:ext uri="{BB962C8B-B14F-4D97-AF65-F5344CB8AC3E}">
        <p14:creationId xmlns:p14="http://schemas.microsoft.com/office/powerpoint/2010/main" val="1827226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06C22-1409-49A6-AF63-47F621B47774}"/>
              </a:ext>
            </a:extLst>
          </p:cNvPr>
          <p:cNvSpPr>
            <a:spLocks noGrp="1"/>
          </p:cNvSpPr>
          <p:nvPr>
            <p:ph type="body" sz="quarter" idx="13"/>
          </p:nvPr>
        </p:nvSpPr>
        <p:spPr/>
        <p:txBody>
          <a:bodyPr/>
          <a:lstStyle/>
          <a:p>
            <a:r>
              <a:rPr lang="en-US" sz="4000" dirty="0"/>
              <a:t>Global internet usage</a:t>
            </a:r>
          </a:p>
        </p:txBody>
      </p:sp>
      <p:graphicFrame>
        <p:nvGraphicFramePr>
          <p:cNvPr id="4" name="Table 3">
            <a:extLst>
              <a:ext uri="{FF2B5EF4-FFF2-40B4-BE49-F238E27FC236}">
                <a16:creationId xmlns:a16="http://schemas.microsoft.com/office/drawing/2014/main" id="{955FEACA-0CB5-44E3-942B-9F475B0FBB4B}"/>
              </a:ext>
            </a:extLst>
          </p:cNvPr>
          <p:cNvGraphicFramePr>
            <a:graphicFrameLocks noGrp="1"/>
          </p:cNvGraphicFramePr>
          <p:nvPr>
            <p:extLst>
              <p:ext uri="{D42A27DB-BD31-4B8C-83A1-F6EECF244321}">
                <p14:modId xmlns:p14="http://schemas.microsoft.com/office/powerpoint/2010/main" val="2320158478"/>
              </p:ext>
            </p:extLst>
          </p:nvPr>
        </p:nvGraphicFramePr>
        <p:xfrm>
          <a:off x="651510" y="1372994"/>
          <a:ext cx="10904220" cy="4622700"/>
        </p:xfrm>
        <a:graphic>
          <a:graphicData uri="http://schemas.openxmlformats.org/drawingml/2006/table">
            <a:tbl>
              <a:tblPr firstRow="1" bandRow="1">
                <a:tableStyleId>{5C22544A-7EE6-4342-B048-85BDC9FD1C3A}</a:tableStyleId>
              </a:tblPr>
              <a:tblGrid>
                <a:gridCol w="5452110">
                  <a:extLst>
                    <a:ext uri="{9D8B030D-6E8A-4147-A177-3AD203B41FA5}">
                      <a16:colId xmlns:a16="http://schemas.microsoft.com/office/drawing/2014/main" val="1056882427"/>
                    </a:ext>
                  </a:extLst>
                </a:gridCol>
                <a:gridCol w="5452110">
                  <a:extLst>
                    <a:ext uri="{9D8B030D-6E8A-4147-A177-3AD203B41FA5}">
                      <a16:colId xmlns:a16="http://schemas.microsoft.com/office/drawing/2014/main" val="230647054"/>
                    </a:ext>
                  </a:extLst>
                </a:gridCol>
              </a:tblGrid>
              <a:tr h="888975">
                <a:tc>
                  <a:txBody>
                    <a:bodyPr/>
                    <a:lstStyle/>
                    <a:p>
                      <a:pPr algn="ctr"/>
                      <a:r>
                        <a:rPr lang="en-US" sz="3200" dirty="0"/>
                        <a:t>Region</a:t>
                      </a:r>
                    </a:p>
                  </a:txBody>
                  <a:tcPr anchor="ctr"/>
                </a:tc>
                <a:tc>
                  <a:txBody>
                    <a:bodyPr/>
                    <a:lstStyle/>
                    <a:p>
                      <a:pPr algn="ctr"/>
                      <a:r>
                        <a:rPr lang="en-US" sz="3200" dirty="0"/>
                        <a:t>Number of internet users (in millions)</a:t>
                      </a:r>
                    </a:p>
                  </a:txBody>
                  <a:tcPr/>
                </a:tc>
                <a:extLst>
                  <a:ext uri="{0D108BD9-81ED-4DB2-BD59-A6C34878D82A}">
                    <a16:rowId xmlns:a16="http://schemas.microsoft.com/office/drawing/2014/main" val="1757235419"/>
                  </a:ext>
                </a:extLst>
              </a:tr>
              <a:tr h="888975">
                <a:tc>
                  <a:txBody>
                    <a:bodyPr/>
                    <a:lstStyle/>
                    <a:p>
                      <a:pPr algn="l"/>
                      <a:r>
                        <a:rPr lang="en-US" sz="3200" b="1" dirty="0">
                          <a:solidFill>
                            <a:schemeClr val="tx2"/>
                          </a:solidFill>
                        </a:rPr>
                        <a:t>Middle East</a:t>
                      </a:r>
                    </a:p>
                  </a:txBody>
                  <a:tcPr anchor="ctr"/>
                </a:tc>
                <a:tc>
                  <a:txBody>
                    <a:bodyPr/>
                    <a:lstStyle/>
                    <a:p>
                      <a:pPr algn="l"/>
                      <a:r>
                        <a:rPr lang="en-US" sz="3200" b="1" dirty="0">
                          <a:solidFill>
                            <a:schemeClr val="tx2"/>
                          </a:solidFill>
                        </a:rPr>
                        <a:t>146.97</a:t>
                      </a:r>
                    </a:p>
                  </a:txBody>
                  <a:tcPr anchor="ctr"/>
                </a:tc>
                <a:extLst>
                  <a:ext uri="{0D108BD9-81ED-4DB2-BD59-A6C34878D82A}">
                    <a16:rowId xmlns:a16="http://schemas.microsoft.com/office/drawing/2014/main" val="946314908"/>
                  </a:ext>
                </a:extLst>
              </a:tr>
              <a:tr h="888975">
                <a:tc>
                  <a:txBody>
                    <a:bodyPr/>
                    <a:lstStyle/>
                    <a:p>
                      <a:pPr algn="l"/>
                      <a:r>
                        <a:rPr lang="en-US" sz="3200" b="1" dirty="0">
                          <a:solidFill>
                            <a:schemeClr val="tx2"/>
                          </a:solidFill>
                        </a:rPr>
                        <a:t>North America</a:t>
                      </a:r>
                    </a:p>
                  </a:txBody>
                  <a:tcPr anchor="ctr"/>
                </a:tc>
                <a:tc>
                  <a:txBody>
                    <a:bodyPr/>
                    <a:lstStyle/>
                    <a:p>
                      <a:pPr algn="l"/>
                      <a:r>
                        <a:rPr lang="en-US" sz="3200" b="1" dirty="0">
                          <a:solidFill>
                            <a:schemeClr val="tx2"/>
                          </a:solidFill>
                        </a:rPr>
                        <a:t>320.06</a:t>
                      </a:r>
                    </a:p>
                  </a:txBody>
                  <a:tcPr anchor="ctr"/>
                </a:tc>
                <a:extLst>
                  <a:ext uri="{0D108BD9-81ED-4DB2-BD59-A6C34878D82A}">
                    <a16:rowId xmlns:a16="http://schemas.microsoft.com/office/drawing/2014/main" val="3848150086"/>
                  </a:ext>
                </a:extLst>
              </a:tr>
              <a:tr h="888975">
                <a:tc>
                  <a:txBody>
                    <a:bodyPr/>
                    <a:lstStyle/>
                    <a:p>
                      <a:pPr algn="l"/>
                      <a:r>
                        <a:rPr lang="en-US" sz="3200" b="1" dirty="0">
                          <a:solidFill>
                            <a:schemeClr val="tx2"/>
                          </a:solidFill>
                        </a:rPr>
                        <a:t>Europe</a:t>
                      </a:r>
                    </a:p>
                  </a:txBody>
                  <a:tcPr anchor="ctr"/>
                </a:tc>
                <a:tc>
                  <a:txBody>
                    <a:bodyPr/>
                    <a:lstStyle/>
                    <a:p>
                      <a:pPr algn="l"/>
                      <a:r>
                        <a:rPr lang="en-US" sz="3200" b="1" dirty="0">
                          <a:solidFill>
                            <a:schemeClr val="tx2"/>
                          </a:solidFill>
                        </a:rPr>
                        <a:t>659.63</a:t>
                      </a:r>
                    </a:p>
                  </a:txBody>
                  <a:tcPr anchor="ctr"/>
                </a:tc>
                <a:extLst>
                  <a:ext uri="{0D108BD9-81ED-4DB2-BD59-A6C34878D82A}">
                    <a16:rowId xmlns:a16="http://schemas.microsoft.com/office/drawing/2014/main" val="1456825399"/>
                  </a:ext>
                </a:extLst>
              </a:tr>
              <a:tr h="888975">
                <a:tc>
                  <a:txBody>
                    <a:bodyPr/>
                    <a:lstStyle/>
                    <a:p>
                      <a:pPr algn="l"/>
                      <a:r>
                        <a:rPr lang="en-US" sz="3200" b="1" dirty="0">
                          <a:solidFill>
                            <a:schemeClr val="tx2"/>
                          </a:solidFill>
                        </a:rPr>
                        <a:t>Asia</a:t>
                      </a:r>
                    </a:p>
                  </a:txBody>
                  <a:tcPr anchor="ctr"/>
                </a:tc>
                <a:tc>
                  <a:txBody>
                    <a:bodyPr/>
                    <a:lstStyle/>
                    <a:p>
                      <a:pPr algn="l"/>
                      <a:r>
                        <a:rPr lang="en-US" sz="3200" b="1" dirty="0">
                          <a:solidFill>
                            <a:schemeClr val="tx2"/>
                          </a:solidFill>
                        </a:rPr>
                        <a:t>1,938.08</a:t>
                      </a:r>
                    </a:p>
                  </a:txBody>
                  <a:tcPr anchor="ctr"/>
                </a:tc>
                <a:extLst>
                  <a:ext uri="{0D108BD9-81ED-4DB2-BD59-A6C34878D82A}">
                    <a16:rowId xmlns:a16="http://schemas.microsoft.com/office/drawing/2014/main" val="1413007298"/>
                  </a:ext>
                </a:extLst>
              </a:tr>
            </a:tbl>
          </a:graphicData>
        </a:graphic>
      </p:graphicFrame>
      <p:sp>
        <p:nvSpPr>
          <p:cNvPr id="5" name="TextBox 4">
            <a:extLst>
              <a:ext uri="{FF2B5EF4-FFF2-40B4-BE49-F238E27FC236}">
                <a16:creationId xmlns:a16="http://schemas.microsoft.com/office/drawing/2014/main" id="{B43FC1E4-F6A4-4208-B1D3-44344877F0A4}"/>
              </a:ext>
            </a:extLst>
          </p:cNvPr>
          <p:cNvSpPr txBox="1"/>
          <p:nvPr/>
        </p:nvSpPr>
        <p:spPr>
          <a:xfrm>
            <a:off x="10789920" y="5995694"/>
            <a:ext cx="1402080" cy="338554"/>
          </a:xfrm>
          <a:prstGeom prst="rect">
            <a:avLst/>
          </a:prstGeom>
          <a:noFill/>
        </p:spPr>
        <p:txBody>
          <a:bodyPr wrap="square" rtlCol="0">
            <a:spAutoFit/>
          </a:bodyPr>
          <a:lstStyle/>
          <a:p>
            <a:r>
              <a:rPr lang="en-US" sz="1600" dirty="0"/>
              <a:t>Statista 2018</a:t>
            </a:r>
          </a:p>
        </p:txBody>
      </p:sp>
    </p:spTree>
    <p:extLst>
      <p:ext uri="{BB962C8B-B14F-4D97-AF65-F5344CB8AC3E}">
        <p14:creationId xmlns:p14="http://schemas.microsoft.com/office/powerpoint/2010/main" val="4014965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AC25CF-C03D-4863-B0E1-18B91627FC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86500"/>
          </a:xfrm>
          <a:prstGeom prst="rect">
            <a:avLst/>
          </a:prstGeom>
        </p:spPr>
      </p:pic>
      <p:sp>
        <p:nvSpPr>
          <p:cNvPr id="6" name="Content Placeholder 2"/>
          <p:cNvSpPr txBox="1">
            <a:spLocks/>
          </p:cNvSpPr>
          <p:nvPr/>
        </p:nvSpPr>
        <p:spPr>
          <a:xfrm>
            <a:off x="5056909" y="3114929"/>
            <a:ext cx="7135091" cy="2921185"/>
          </a:xfrm>
          <a:prstGeom prst="rect">
            <a:avLst/>
          </a:prstGeom>
          <a:solidFill>
            <a:schemeClr val="tx1"/>
          </a:solidFill>
        </p:spPr>
        <p:txBody>
          <a:bodyPr vert="horz" lIns="89381" tIns="44691" rIns="89381" bIns="44691" rtlCol="0">
            <a:noAutofit/>
          </a:bodyPr>
          <a:lstStyle/>
          <a:p>
            <a:pPr defTabSz="609570"/>
            <a:r>
              <a:rPr lang="en-US" sz="3200" b="1">
                <a:solidFill>
                  <a:prstClr val="white"/>
                </a:solidFill>
                <a:cs typeface="Arial"/>
              </a:rPr>
              <a:t>“It’s like a taboo I guess with all teachers, they just all say – you know, when they explain the paper they always say, ‘Don’t use Wikipedia.’”</a:t>
            </a:r>
          </a:p>
          <a:p>
            <a:pPr algn="r" defTabSz="609570"/>
            <a:r>
              <a:rPr lang="en-US" sz="1333" b="1">
                <a:solidFill>
                  <a:prstClr val="white"/>
                </a:solidFill>
                <a:cs typeface="Arial" pitchFamily="34" charset="0"/>
              </a:rPr>
              <a:t>(</a:t>
            </a:r>
            <a:r>
              <a:rPr lang="en-US" sz="1333" b="1" i="1">
                <a:solidFill>
                  <a:prstClr val="white"/>
                </a:solidFill>
                <a:cs typeface="Arial" pitchFamily="34" charset="0"/>
              </a:rPr>
              <a:t>Digital Visitors and Residents, </a:t>
            </a:r>
            <a:r>
              <a:rPr lang="en-US" sz="1333" b="1">
                <a:solidFill>
                  <a:prstClr val="white"/>
                </a:solidFill>
                <a:cs typeface="Arial" pitchFamily="34" charset="0"/>
              </a:rPr>
              <a:t>USU7, Female, Age 19, Political Science)</a:t>
            </a:r>
          </a:p>
        </p:txBody>
      </p:sp>
      <p:sp>
        <p:nvSpPr>
          <p:cNvPr id="8" name="Content Placeholder 2"/>
          <p:cNvSpPr txBox="1">
            <a:spLocks/>
          </p:cNvSpPr>
          <p:nvPr/>
        </p:nvSpPr>
        <p:spPr>
          <a:xfrm>
            <a:off x="2321175" y="1072357"/>
            <a:ext cx="7549663" cy="852115"/>
          </a:xfrm>
          <a:prstGeom prst="rect">
            <a:avLst/>
          </a:prstGeom>
        </p:spPr>
        <p:txBody>
          <a:bodyPr vert="horz" lIns="89381" tIns="44691" rIns="89381" bIns="44691" rtlCol="0">
            <a:noAutofit/>
          </a:bodyPr>
          <a:lstStyle/>
          <a:p>
            <a:pPr defTabSz="609570"/>
            <a:endParaRPr lang="en-US" sz="3600">
              <a:solidFill>
                <a:prstClr val="white"/>
              </a:solidFill>
              <a:effectLst>
                <a:outerShdw blurRad="38100" dist="38100" dir="2700000" algn="tl">
                  <a:srgbClr val="000000">
                    <a:alpha val="43137"/>
                  </a:srgbClr>
                </a:outerShdw>
              </a:effectLst>
              <a:cs typeface="Arial" pitchFamily="34" charset="0"/>
            </a:endParaRPr>
          </a:p>
        </p:txBody>
      </p:sp>
      <p:sp>
        <p:nvSpPr>
          <p:cNvPr id="7" name="Title 6"/>
          <p:cNvSpPr>
            <a:spLocks noGrp="1"/>
          </p:cNvSpPr>
          <p:nvPr>
            <p:ph type="title" idx="4294967295"/>
          </p:nvPr>
        </p:nvSpPr>
        <p:spPr>
          <a:xfrm>
            <a:off x="0" y="285752"/>
            <a:ext cx="5448300" cy="624235"/>
          </a:xfrm>
          <a:prstGeom prst="rect">
            <a:avLst/>
          </a:prstGeom>
          <a:solidFill>
            <a:schemeClr val="tx1"/>
          </a:solidFill>
        </p:spPr>
        <p:txBody>
          <a:bodyPr>
            <a:noAutofit/>
          </a:bodyPr>
          <a:lstStyle/>
          <a:p>
            <a:r>
              <a:rPr lang="en-US" sz="3200" b="1" dirty="0">
                <a:solidFill>
                  <a:schemeClr val="bg1"/>
                </a:solidFill>
                <a:latin typeface="Arial" pitchFamily="34" charset="0"/>
                <a:cs typeface="Arial" pitchFamily="34" charset="0"/>
              </a:rPr>
              <a:t>The Learning Black Market</a:t>
            </a:r>
            <a:endParaRPr lang="en-US" sz="3200" b="1" dirty="0"/>
          </a:p>
        </p:txBody>
      </p:sp>
    </p:spTree>
    <p:extLst>
      <p:ext uri="{BB962C8B-B14F-4D97-AF65-F5344CB8AC3E}">
        <p14:creationId xmlns:p14="http://schemas.microsoft.com/office/powerpoint/2010/main" val="190850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67734"/>
            <a:ext cx="12192000" cy="6328833"/>
          </a:xfrm>
          <a:prstGeom prst="rect">
            <a:avLst/>
          </a:prstGeom>
        </p:spPr>
      </p:pic>
      <p:sp>
        <p:nvSpPr>
          <p:cNvPr id="5" name="Text Placeholder 2"/>
          <p:cNvSpPr>
            <a:spLocks noGrp="1"/>
          </p:cNvSpPr>
          <p:nvPr>
            <p:ph type="body" sz="quarter" idx="14"/>
          </p:nvPr>
        </p:nvSpPr>
        <p:spPr>
          <a:xfrm>
            <a:off x="939800" y="4107544"/>
            <a:ext cx="11252200" cy="1793385"/>
          </a:xfrm>
          <a:solidFill>
            <a:schemeClr val="tx1"/>
          </a:solidFill>
          <a:ln>
            <a:noFill/>
          </a:ln>
        </p:spPr>
        <p:txBody>
          <a:bodyPr/>
          <a:lstStyle/>
          <a:p>
            <a:pPr marL="0" indent="0">
              <a:buNone/>
            </a:pPr>
            <a:r>
              <a:rPr lang="en-US" sz="2800" b="1" dirty="0">
                <a:solidFill>
                  <a:schemeClr val="bg1"/>
                </a:solidFill>
              </a:rPr>
              <a:t>“Wikipedia</a:t>
            </a:r>
            <a:r>
              <a:rPr lang="mr-IN" sz="2800" b="1" dirty="0">
                <a:solidFill>
                  <a:schemeClr val="bg1"/>
                </a:solidFill>
              </a:rPr>
              <a:t>…</a:t>
            </a:r>
            <a:r>
              <a:rPr lang="en-US" sz="2800" b="1" dirty="0">
                <a:solidFill>
                  <a:schemeClr val="bg1"/>
                </a:solidFill>
              </a:rPr>
              <a:t> it’s perfect, because it gives you the words, the things, the technical words that you need to look, keywords, so Wikipedia is always, always the first step.” </a:t>
            </a:r>
          </a:p>
          <a:p>
            <a:pPr marL="0" indent="0" algn="r">
              <a:buNone/>
            </a:pPr>
            <a:r>
              <a:rPr lang="en-US" sz="1800" dirty="0">
                <a:solidFill>
                  <a:schemeClr val="bg1"/>
                </a:solidFill>
                <a:cs typeface="Arial" panose="020B0604020202020204" pitchFamily="34" charset="0"/>
              </a:rPr>
              <a:t>(UOCG1, Male, Age 35-44, Professions and Applied Sciences)</a:t>
            </a:r>
            <a:r>
              <a:rPr lang="en-US" sz="1800" dirty="0">
                <a:solidFill>
                  <a:schemeClr val="bg1"/>
                </a:solidFill>
              </a:rPr>
              <a:t> </a:t>
            </a:r>
          </a:p>
        </p:txBody>
      </p:sp>
    </p:spTree>
    <p:extLst>
      <p:ext uri="{BB962C8B-B14F-4D97-AF65-F5344CB8AC3E}">
        <p14:creationId xmlns:p14="http://schemas.microsoft.com/office/powerpoint/2010/main" val="1401201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3866"/>
            <a:ext cx="12192000" cy="6291879"/>
          </a:xfrm>
          <a:prstGeom prst="rect">
            <a:avLst/>
          </a:prstGeom>
        </p:spPr>
      </p:pic>
      <p:sp>
        <p:nvSpPr>
          <p:cNvPr id="3" name="Text Placeholder 2"/>
          <p:cNvSpPr>
            <a:spLocks noGrp="1"/>
          </p:cNvSpPr>
          <p:nvPr>
            <p:ph type="body" sz="quarter" idx="4294967295"/>
          </p:nvPr>
        </p:nvSpPr>
        <p:spPr>
          <a:xfrm>
            <a:off x="0" y="-33866"/>
            <a:ext cx="11252200" cy="2870199"/>
          </a:xfrm>
          <a:prstGeom prst="rect">
            <a:avLst/>
          </a:prstGeom>
          <a:solidFill>
            <a:schemeClr val="tx1"/>
          </a:solidFill>
          <a:ln>
            <a:noFill/>
          </a:ln>
        </p:spPr>
        <p:txBody>
          <a:bodyPr/>
          <a:lstStyle/>
          <a:p>
            <a:pPr marL="0" indent="0">
              <a:buNone/>
            </a:pPr>
            <a:r>
              <a:rPr lang="en-US" sz="2667" b="1" dirty="0">
                <a:solidFill>
                  <a:schemeClr val="bg1"/>
                </a:solidFill>
              </a:rPr>
              <a:t>“I used to seek information in Wikipedia, even my colleagues said that there are wrong things on it…but I said </a:t>
            </a:r>
            <a:r>
              <a:rPr lang="en-US" sz="2667" b="1" dirty="0" err="1">
                <a:solidFill>
                  <a:schemeClr val="bg1"/>
                </a:solidFill>
              </a:rPr>
              <a:t>Enciclopedia</a:t>
            </a:r>
            <a:r>
              <a:rPr lang="en-US" sz="2667" b="1" dirty="0">
                <a:solidFill>
                  <a:schemeClr val="bg1"/>
                </a:solidFill>
              </a:rPr>
              <a:t> Larousse [Traditional encyclopedia] also have mistakes…the only difference is that it is printed and is impossible to correct the mistakes once you have the printed version…Mistakes are not about technology, are about people.” </a:t>
            </a:r>
          </a:p>
          <a:p>
            <a:pPr marL="0" indent="0" algn="r">
              <a:buNone/>
            </a:pPr>
            <a:r>
              <a:rPr lang="en-US" sz="1800" dirty="0">
                <a:solidFill>
                  <a:schemeClr val="bg1"/>
                </a:solidFill>
              </a:rPr>
              <a:t>(</a:t>
            </a:r>
            <a:r>
              <a:rPr lang="en-US" sz="1800" i="1" dirty="0">
                <a:solidFill>
                  <a:schemeClr val="bg1"/>
                </a:solidFill>
              </a:rPr>
              <a:t>Digital Visitors and Residents, </a:t>
            </a:r>
            <a:r>
              <a:rPr lang="en-US" sz="1800" dirty="0">
                <a:solidFill>
                  <a:schemeClr val="bg1"/>
                </a:solidFill>
              </a:rPr>
              <a:t>UOCFE6, Male, Age 53, Computer Science)</a:t>
            </a:r>
          </a:p>
        </p:txBody>
      </p:sp>
    </p:spTree>
    <p:extLst>
      <p:ext uri="{BB962C8B-B14F-4D97-AF65-F5344CB8AC3E}">
        <p14:creationId xmlns:p14="http://schemas.microsoft.com/office/powerpoint/2010/main" val="206978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2700"/>
            <a:ext cx="12193057" cy="6273083"/>
          </a:xfrm>
          <a:prstGeom prst="rect">
            <a:avLst/>
          </a:prstGeom>
        </p:spPr>
      </p:pic>
      <p:sp>
        <p:nvSpPr>
          <p:cNvPr id="3" name="Text Placeholder 3"/>
          <p:cNvSpPr txBox="1">
            <a:spLocks/>
          </p:cNvSpPr>
          <p:nvPr/>
        </p:nvSpPr>
        <p:spPr>
          <a:xfrm>
            <a:off x="7663545" y="1792516"/>
            <a:ext cx="4528457" cy="5065485"/>
          </a:xfrm>
          <a:prstGeom prst="rect">
            <a:avLst/>
          </a:prstGeom>
          <a:solidFill>
            <a:schemeClr val="tx1"/>
          </a:solidFill>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2667" b="1" dirty="0">
                <a:solidFill>
                  <a:schemeClr val="bg1"/>
                </a:solidFill>
                <a:cs typeface="Corbel"/>
              </a:rPr>
              <a:t>“At first I started looking online, and it was a little bit overwhelming…I ended up reaching into my mom’s cupboard and using a recipe that I found in one of her old cookbooks. The recipe was just what I was looking for...”  </a:t>
            </a:r>
          </a:p>
          <a:p>
            <a:pPr marL="0" indent="0">
              <a:buNone/>
            </a:pPr>
            <a:r>
              <a:rPr lang="en-US" sz="1867" b="1" dirty="0">
                <a:solidFill>
                  <a:schemeClr val="bg1"/>
                </a:solidFill>
                <a:cs typeface="Corbel"/>
              </a:rPr>
              <a:t>(</a:t>
            </a:r>
            <a:r>
              <a:rPr lang="en-US" sz="1867" b="1" i="1" dirty="0">
                <a:solidFill>
                  <a:schemeClr val="bg1"/>
                </a:solidFill>
                <a:cs typeface="Corbel"/>
              </a:rPr>
              <a:t>Digital Visitors and Residents</a:t>
            </a:r>
            <a:r>
              <a:rPr lang="en-US" sz="1867" b="1" dirty="0">
                <a:solidFill>
                  <a:schemeClr val="bg1"/>
                </a:solidFill>
                <a:cs typeface="Corbel"/>
              </a:rPr>
              <a:t>, USS3, Emerging, Female, Age 17, High School Student) </a:t>
            </a:r>
          </a:p>
          <a:p>
            <a:pPr marL="0" indent="0">
              <a:buNone/>
            </a:pPr>
            <a:endParaRPr lang="en-US" sz="1867" b="1" dirty="0">
              <a:solidFill>
                <a:schemeClr val="bg1"/>
              </a:solidFill>
            </a:endParaRPr>
          </a:p>
        </p:txBody>
      </p:sp>
      <p:sp>
        <p:nvSpPr>
          <p:cNvPr id="5" name="Rectangle 4"/>
          <p:cNvSpPr/>
          <p:nvPr/>
        </p:nvSpPr>
        <p:spPr>
          <a:xfrm>
            <a:off x="5372100" y="0"/>
            <a:ext cx="6819901" cy="584775"/>
          </a:xfrm>
          <a:prstGeom prst="rect">
            <a:avLst/>
          </a:prstGeom>
          <a:solidFill>
            <a:schemeClr val="tx1"/>
          </a:solidFill>
        </p:spPr>
        <p:txBody>
          <a:bodyPr wrap="square">
            <a:spAutoFit/>
          </a:bodyPr>
          <a:lstStyle/>
          <a:p>
            <a:pPr algn="ctr"/>
            <a:r>
              <a:rPr lang="en-US" sz="3200" b="1" dirty="0">
                <a:solidFill>
                  <a:schemeClr val="bg1"/>
                </a:solidFill>
                <a:latin typeface="Arial" pitchFamily="34" charset="0"/>
                <a:cs typeface="Arial" pitchFamily="34" charset="0"/>
              </a:rPr>
              <a:t>“Convenient” Isn’t Always Simple</a:t>
            </a:r>
            <a:endParaRPr lang="en-US" sz="3200" dirty="0">
              <a:solidFill>
                <a:schemeClr val="bg1"/>
              </a:solidFill>
            </a:endParaRPr>
          </a:p>
        </p:txBody>
      </p:sp>
    </p:spTree>
    <p:extLst>
      <p:ext uri="{BB962C8B-B14F-4D97-AF65-F5344CB8AC3E}">
        <p14:creationId xmlns:p14="http://schemas.microsoft.com/office/powerpoint/2010/main" val="56523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3867"/>
            <a:ext cx="12192001" cy="6383867"/>
          </a:xfrm>
          <a:prstGeom prst="rect">
            <a:avLst/>
          </a:prstGeom>
        </p:spPr>
      </p:pic>
      <p:sp>
        <p:nvSpPr>
          <p:cNvPr id="3" name="Text Placeholder 2"/>
          <p:cNvSpPr>
            <a:spLocks noGrp="1"/>
          </p:cNvSpPr>
          <p:nvPr>
            <p:ph type="body" sz="quarter" idx="14"/>
          </p:nvPr>
        </p:nvSpPr>
        <p:spPr>
          <a:xfrm>
            <a:off x="3708399" y="4462225"/>
            <a:ext cx="8483600" cy="1887775"/>
          </a:xfrm>
          <a:solidFill>
            <a:schemeClr val="tx1"/>
          </a:solidFill>
          <a:ln>
            <a:noFill/>
          </a:ln>
        </p:spPr>
        <p:txBody>
          <a:bodyPr/>
          <a:lstStyle/>
          <a:p>
            <a:pPr marL="0" indent="0">
              <a:buNone/>
            </a:pPr>
            <a:r>
              <a:rPr lang="en-US" sz="2667" b="1" dirty="0">
                <a:solidFill>
                  <a:schemeClr val="bg1"/>
                </a:solidFill>
              </a:rPr>
              <a:t>“When I learned to make béchamel sauce, my mother would have gladly taught me, but she was not available, so I searched on the internet… I searched for a good video.”</a:t>
            </a:r>
          </a:p>
        </p:txBody>
      </p:sp>
      <p:sp>
        <p:nvSpPr>
          <p:cNvPr id="4" name="Text Placeholder 2"/>
          <p:cNvSpPr txBox="1">
            <a:spLocks/>
          </p:cNvSpPr>
          <p:nvPr/>
        </p:nvSpPr>
        <p:spPr>
          <a:xfrm>
            <a:off x="7683500" y="197787"/>
            <a:ext cx="4508501" cy="3231214"/>
          </a:xfrm>
          <a:prstGeom prst="rect">
            <a:avLst/>
          </a:prstGeom>
          <a:solidFill>
            <a:schemeClr val="tx1"/>
          </a:solidFill>
          <a:ln>
            <a:noFill/>
          </a:ln>
        </p:spPr>
        <p:txBody>
          <a:bodyPr vert="horz"/>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rPr>
              <a:t>“</a:t>
            </a:r>
            <a:r>
              <a:rPr lang="ca-ES" sz="2667" b="1" dirty="0">
                <a:solidFill>
                  <a:schemeClr val="bg1"/>
                </a:solidFill>
              </a:rPr>
              <a:t>Quan vaig aprendre a fer beixamel, la meva mare hagués estat encantada d’ensenyar-me a fer-ne però com no hi era vaig buscar per Internet...vaig buscar un vídeo.”  </a:t>
            </a:r>
          </a:p>
          <a:p>
            <a:pPr marL="0" indent="0">
              <a:buNone/>
            </a:pPr>
            <a:r>
              <a:rPr lang="en-US" sz="1333" b="1" i="1" dirty="0">
                <a:solidFill>
                  <a:schemeClr val="bg1"/>
                </a:solidFill>
              </a:rPr>
              <a:t>(UOCG3, Male, Age 28, Computer Science)</a:t>
            </a:r>
          </a:p>
        </p:txBody>
      </p:sp>
    </p:spTree>
    <p:extLst>
      <p:ext uri="{BB962C8B-B14F-4D97-AF65-F5344CB8AC3E}">
        <p14:creationId xmlns:p14="http://schemas.microsoft.com/office/powerpoint/2010/main" val="45058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84685"/>
          </a:xfrm>
          <a:prstGeom prst="rect">
            <a:avLst/>
          </a:prstGeom>
        </p:spPr>
      </p:pic>
      <p:sp>
        <p:nvSpPr>
          <p:cNvPr id="3" name="Text Placeholder 2"/>
          <p:cNvSpPr>
            <a:spLocks noGrp="1"/>
          </p:cNvSpPr>
          <p:nvPr>
            <p:ph type="body" sz="quarter" idx="14"/>
          </p:nvPr>
        </p:nvSpPr>
        <p:spPr>
          <a:xfrm>
            <a:off x="0" y="-7461"/>
            <a:ext cx="11252200" cy="2035432"/>
          </a:xfrm>
          <a:solidFill>
            <a:schemeClr val="tx1"/>
          </a:solidFill>
          <a:ln>
            <a:noFill/>
          </a:ln>
        </p:spPr>
        <p:txBody>
          <a:bodyPr/>
          <a:lstStyle/>
          <a:p>
            <a:pPr marL="0" indent="0">
              <a:buNone/>
            </a:pPr>
            <a:r>
              <a:rPr lang="en-US" sz="2667" b="1" dirty="0">
                <a:solidFill>
                  <a:schemeClr val="bg1"/>
                </a:solidFill>
              </a:rPr>
              <a:t>“</a:t>
            </a:r>
            <a:r>
              <a:rPr lang="ca-ES" sz="2667" b="1" dirty="0">
                <a:solidFill>
                  <a:schemeClr val="bg1"/>
                </a:solidFill>
              </a:rPr>
              <a:t>En temes de salut o així no solo acudir a Internet per res perquè ...poses que et fa mal un dit i acabes tenint pesta bubònica...no es fiable, a internet...lo probablement improbable és lo segur. Aquí si que acudiria a contactes reals.” </a:t>
            </a:r>
          </a:p>
          <a:p>
            <a:pPr marL="0" indent="0" algn="r">
              <a:buNone/>
            </a:pPr>
            <a:r>
              <a:rPr lang="en-US" sz="1333" b="1" i="1" dirty="0">
                <a:solidFill>
                  <a:schemeClr val="bg1"/>
                </a:solidFill>
              </a:rPr>
              <a:t>(UOCG3, Male, Age 28, Computer Science)</a:t>
            </a:r>
            <a:endParaRPr lang="en-US" sz="1333" b="1" dirty="0">
              <a:solidFill>
                <a:schemeClr val="bg1"/>
              </a:solidFill>
            </a:endParaRPr>
          </a:p>
        </p:txBody>
      </p:sp>
      <p:sp>
        <p:nvSpPr>
          <p:cNvPr id="5" name="Text Placeholder 2"/>
          <p:cNvSpPr>
            <a:spLocks noGrp="1"/>
          </p:cNvSpPr>
          <p:nvPr>
            <p:ph type="body" sz="quarter" idx="14"/>
          </p:nvPr>
        </p:nvSpPr>
        <p:spPr>
          <a:xfrm>
            <a:off x="939800" y="4055941"/>
            <a:ext cx="11252200" cy="2228744"/>
          </a:xfrm>
          <a:solidFill>
            <a:schemeClr val="tx1"/>
          </a:solidFill>
          <a:ln>
            <a:noFill/>
          </a:ln>
        </p:spPr>
        <p:txBody>
          <a:bodyPr/>
          <a:lstStyle/>
          <a:p>
            <a:pPr marL="0" indent="0">
              <a:buNone/>
            </a:pPr>
            <a:r>
              <a:rPr lang="en-US" sz="2667" b="1" dirty="0">
                <a:solidFill>
                  <a:schemeClr val="bg1"/>
                </a:solidFill>
              </a:rPr>
              <a:t>“Regarding health affairs, I usually don’t search on the internet because… you have pain in one finger and then you end up [thinking] you have the bubonic plague… It is not reliable… improbable things become sure. For this situation, I would use personal contacts.”</a:t>
            </a:r>
          </a:p>
        </p:txBody>
      </p:sp>
    </p:spTree>
    <p:extLst>
      <p:ext uri="{BB962C8B-B14F-4D97-AF65-F5344CB8AC3E}">
        <p14:creationId xmlns:p14="http://schemas.microsoft.com/office/powerpoint/2010/main" val="1798437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9836E-A101-4166-801F-B6FD3A516D1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58890"/>
          </a:xfrm>
          <a:prstGeom prst="rect">
            <a:avLst/>
          </a:prstGeom>
        </p:spPr>
      </p:pic>
      <p:sp>
        <p:nvSpPr>
          <p:cNvPr id="5" name="Text Placeholder 4"/>
          <p:cNvSpPr>
            <a:spLocks noGrp="1"/>
          </p:cNvSpPr>
          <p:nvPr>
            <p:ph type="body" sz="quarter" idx="14"/>
          </p:nvPr>
        </p:nvSpPr>
        <p:spPr>
          <a:xfrm>
            <a:off x="0" y="4237"/>
            <a:ext cx="6096000" cy="6354653"/>
          </a:xfrm>
          <a:solidFill>
            <a:schemeClr val="tx1"/>
          </a:solidFill>
          <a:ln>
            <a:noFill/>
          </a:ln>
        </p:spPr>
        <p:txBody>
          <a:bodyPr anchor="ctr"/>
          <a:lstStyle/>
          <a:p>
            <a:pPr marL="0" indent="0">
              <a:buNone/>
            </a:pPr>
            <a:r>
              <a:rPr lang="en-US" sz="2400" b="1" dirty="0">
                <a:solidFill>
                  <a:schemeClr val="bg1"/>
                </a:solidFill>
              </a:rPr>
              <a:t>“A </a:t>
            </a:r>
            <a:r>
              <a:rPr lang="en-US" sz="2400" b="1" dirty="0" err="1">
                <a:solidFill>
                  <a:schemeClr val="bg1"/>
                </a:solidFill>
              </a:rPr>
              <a:t>vegades</a:t>
            </a:r>
            <a:r>
              <a:rPr lang="en-US" sz="2400" b="1" dirty="0">
                <a:solidFill>
                  <a:schemeClr val="bg1"/>
                </a:solidFill>
              </a:rPr>
              <a:t> per a que la </a:t>
            </a:r>
            <a:r>
              <a:rPr lang="en-US" sz="2400" b="1" dirty="0" err="1">
                <a:solidFill>
                  <a:schemeClr val="bg1"/>
                </a:solidFill>
              </a:rPr>
              <a:t>informació</a:t>
            </a:r>
            <a:r>
              <a:rPr lang="en-US" sz="2400" b="1" dirty="0">
                <a:solidFill>
                  <a:schemeClr val="bg1"/>
                </a:solidFill>
              </a:rPr>
              <a:t> </a:t>
            </a:r>
            <a:r>
              <a:rPr lang="en-US" sz="2400" b="1" dirty="0" err="1">
                <a:solidFill>
                  <a:schemeClr val="bg1"/>
                </a:solidFill>
              </a:rPr>
              <a:t>sigui</a:t>
            </a:r>
            <a:r>
              <a:rPr lang="en-US" sz="2400" b="1" dirty="0">
                <a:solidFill>
                  <a:schemeClr val="bg1"/>
                </a:solidFill>
              </a:rPr>
              <a:t> </a:t>
            </a:r>
            <a:r>
              <a:rPr lang="en-US" sz="2400" b="1" dirty="0" err="1">
                <a:solidFill>
                  <a:schemeClr val="bg1"/>
                </a:solidFill>
              </a:rPr>
              <a:t>significativa</a:t>
            </a:r>
            <a:r>
              <a:rPr lang="en-US" sz="2400" b="1" dirty="0">
                <a:solidFill>
                  <a:schemeClr val="bg1"/>
                </a:solidFill>
              </a:rPr>
              <a:t>, </a:t>
            </a:r>
            <a:r>
              <a:rPr lang="en-US" sz="2400" b="1" dirty="0" err="1">
                <a:solidFill>
                  <a:schemeClr val="bg1"/>
                </a:solidFill>
              </a:rPr>
              <a:t>i</a:t>
            </a:r>
            <a:r>
              <a:rPr lang="en-US" sz="2400" b="1" dirty="0">
                <a:solidFill>
                  <a:schemeClr val="bg1"/>
                </a:solidFill>
              </a:rPr>
              <a:t> </a:t>
            </a:r>
            <a:r>
              <a:rPr lang="en-US" sz="2400" b="1" dirty="0" err="1">
                <a:solidFill>
                  <a:schemeClr val="bg1"/>
                </a:solidFill>
              </a:rPr>
              <a:t>arribi</a:t>
            </a:r>
            <a:r>
              <a:rPr lang="en-US" sz="2400" b="1" dirty="0">
                <a:solidFill>
                  <a:schemeClr val="bg1"/>
                </a:solidFill>
              </a:rPr>
              <a:t> </a:t>
            </a:r>
            <a:r>
              <a:rPr lang="en-US" sz="2400" b="1" dirty="0" err="1">
                <a:solidFill>
                  <a:schemeClr val="bg1"/>
                </a:solidFill>
              </a:rPr>
              <a:t>d’una</a:t>
            </a:r>
            <a:r>
              <a:rPr lang="en-US" sz="2400" b="1" dirty="0">
                <a:solidFill>
                  <a:schemeClr val="bg1"/>
                </a:solidFill>
              </a:rPr>
              <a:t> forma </a:t>
            </a:r>
            <a:r>
              <a:rPr lang="en-US" sz="2400" b="1" dirty="0" err="1">
                <a:solidFill>
                  <a:schemeClr val="bg1"/>
                </a:solidFill>
              </a:rPr>
              <a:t>clara</a:t>
            </a:r>
            <a:r>
              <a:rPr lang="en-US" sz="2400" b="1" dirty="0">
                <a:solidFill>
                  <a:schemeClr val="bg1"/>
                </a:solidFill>
              </a:rPr>
              <a:t>, </a:t>
            </a:r>
            <a:r>
              <a:rPr lang="en-US" sz="2400" b="1" dirty="0" err="1">
                <a:solidFill>
                  <a:schemeClr val="bg1"/>
                </a:solidFill>
              </a:rPr>
              <a:t>necessites</a:t>
            </a:r>
            <a:r>
              <a:rPr lang="en-US" sz="2400" b="1" dirty="0">
                <a:solidFill>
                  <a:schemeClr val="bg1"/>
                </a:solidFill>
              </a:rPr>
              <a:t> que hi </a:t>
            </a:r>
            <a:r>
              <a:rPr lang="en-US" sz="2400" b="1" dirty="0" err="1">
                <a:solidFill>
                  <a:schemeClr val="bg1"/>
                </a:solidFill>
              </a:rPr>
              <a:t>hagi</a:t>
            </a:r>
            <a:r>
              <a:rPr lang="en-US" sz="2400" b="1" dirty="0">
                <a:solidFill>
                  <a:schemeClr val="bg1"/>
                </a:solidFill>
              </a:rPr>
              <a:t> </a:t>
            </a:r>
            <a:r>
              <a:rPr lang="en-US" sz="2400" b="1" dirty="0" err="1">
                <a:solidFill>
                  <a:schemeClr val="bg1"/>
                </a:solidFill>
              </a:rPr>
              <a:t>algun</a:t>
            </a:r>
            <a:r>
              <a:rPr lang="en-US" sz="2400" b="1" dirty="0">
                <a:solidFill>
                  <a:schemeClr val="bg1"/>
                </a:solidFill>
              </a:rPr>
              <a:t> </a:t>
            </a:r>
            <a:r>
              <a:rPr lang="en-US" sz="2400" b="1" dirty="0" err="1">
                <a:solidFill>
                  <a:schemeClr val="bg1"/>
                </a:solidFill>
              </a:rPr>
              <a:t>vincle</a:t>
            </a:r>
            <a:r>
              <a:rPr lang="en-US" sz="2400" b="1" dirty="0">
                <a:solidFill>
                  <a:schemeClr val="bg1"/>
                </a:solidFill>
              </a:rPr>
              <a:t> </a:t>
            </a:r>
            <a:r>
              <a:rPr lang="en-US" sz="2400" b="1" dirty="0" err="1">
                <a:solidFill>
                  <a:schemeClr val="bg1"/>
                </a:solidFill>
              </a:rPr>
              <a:t>emocional</a:t>
            </a:r>
            <a:r>
              <a:rPr lang="en-US" sz="2400" b="1" dirty="0">
                <a:solidFill>
                  <a:schemeClr val="bg1"/>
                </a:solidFill>
              </a:rPr>
              <a:t> </a:t>
            </a:r>
            <a:r>
              <a:rPr lang="en-US" sz="2400" b="1" dirty="0" err="1">
                <a:solidFill>
                  <a:schemeClr val="bg1"/>
                </a:solidFill>
              </a:rPr>
              <a:t>amb</a:t>
            </a:r>
            <a:r>
              <a:rPr lang="en-US" sz="2400" b="1" dirty="0">
                <a:solidFill>
                  <a:schemeClr val="bg1"/>
                </a:solidFill>
              </a:rPr>
              <a:t> </a:t>
            </a:r>
            <a:r>
              <a:rPr lang="en-US" sz="2400" b="1" dirty="0" err="1">
                <a:solidFill>
                  <a:schemeClr val="bg1"/>
                </a:solidFill>
              </a:rPr>
              <a:t>aquella</a:t>
            </a:r>
            <a:r>
              <a:rPr lang="en-US" sz="2400" b="1" dirty="0">
                <a:solidFill>
                  <a:schemeClr val="bg1"/>
                </a:solidFill>
              </a:rPr>
              <a:t> </a:t>
            </a:r>
            <a:r>
              <a:rPr lang="en-US" sz="2400" b="1" dirty="0" err="1">
                <a:solidFill>
                  <a:schemeClr val="bg1"/>
                </a:solidFill>
              </a:rPr>
              <a:t>informació</a:t>
            </a:r>
            <a:r>
              <a:rPr lang="en-US" sz="2400" b="1" dirty="0">
                <a:solidFill>
                  <a:schemeClr val="bg1"/>
                </a:solidFill>
              </a:rPr>
              <a:t>.  Si </a:t>
            </a:r>
            <a:r>
              <a:rPr lang="en-US" sz="2400" b="1" dirty="0" err="1">
                <a:solidFill>
                  <a:schemeClr val="bg1"/>
                </a:solidFill>
              </a:rPr>
              <a:t>només</a:t>
            </a:r>
            <a:r>
              <a:rPr lang="en-US" sz="2400" b="1" dirty="0">
                <a:solidFill>
                  <a:schemeClr val="bg1"/>
                </a:solidFill>
              </a:rPr>
              <a:t> </a:t>
            </a:r>
            <a:r>
              <a:rPr lang="en-US" sz="2400" b="1" dirty="0" err="1">
                <a:solidFill>
                  <a:schemeClr val="bg1"/>
                </a:solidFill>
              </a:rPr>
              <a:t>és</a:t>
            </a:r>
            <a:r>
              <a:rPr lang="en-US" sz="2400" b="1" dirty="0">
                <a:solidFill>
                  <a:schemeClr val="bg1"/>
                </a:solidFill>
              </a:rPr>
              <a:t> la </a:t>
            </a:r>
            <a:r>
              <a:rPr lang="en-US" sz="2400" b="1" dirty="0" err="1">
                <a:solidFill>
                  <a:schemeClr val="bg1"/>
                </a:solidFill>
              </a:rPr>
              <a:t>informació</a:t>
            </a:r>
            <a:r>
              <a:rPr lang="en-US" sz="2400" b="1" dirty="0">
                <a:solidFill>
                  <a:schemeClr val="bg1"/>
                </a:solidFill>
              </a:rPr>
              <a:t> </a:t>
            </a:r>
            <a:r>
              <a:rPr lang="en-US" sz="2400" b="1" dirty="0" err="1">
                <a:solidFill>
                  <a:schemeClr val="bg1"/>
                </a:solidFill>
              </a:rPr>
              <a:t>pura</a:t>
            </a:r>
            <a:r>
              <a:rPr lang="en-US" sz="2400" b="1" dirty="0">
                <a:solidFill>
                  <a:schemeClr val="bg1"/>
                </a:solidFill>
              </a:rPr>
              <a:t> </a:t>
            </a:r>
            <a:r>
              <a:rPr lang="en-US" sz="2400" b="1" dirty="0" err="1">
                <a:solidFill>
                  <a:schemeClr val="bg1"/>
                </a:solidFill>
              </a:rPr>
              <a:t>és</a:t>
            </a:r>
            <a:r>
              <a:rPr lang="en-US" sz="2400" b="1" dirty="0">
                <a:solidFill>
                  <a:schemeClr val="bg1"/>
                </a:solidFill>
              </a:rPr>
              <a:t> </a:t>
            </a:r>
            <a:r>
              <a:rPr lang="en-US" sz="2400" b="1" dirty="0" err="1">
                <a:solidFill>
                  <a:schemeClr val="bg1"/>
                </a:solidFill>
              </a:rPr>
              <a:t>més</a:t>
            </a:r>
            <a:r>
              <a:rPr lang="en-US" sz="2400" b="1" dirty="0">
                <a:solidFill>
                  <a:schemeClr val="bg1"/>
                </a:solidFill>
              </a:rPr>
              <a:t> </a:t>
            </a:r>
            <a:r>
              <a:rPr lang="en-US" sz="2400" b="1" dirty="0" err="1">
                <a:solidFill>
                  <a:schemeClr val="bg1"/>
                </a:solidFill>
              </a:rPr>
              <a:t>difícil</a:t>
            </a:r>
            <a:r>
              <a:rPr lang="en-US" sz="2400" b="1" dirty="0">
                <a:solidFill>
                  <a:schemeClr val="bg1"/>
                </a:solidFill>
              </a:rPr>
              <a:t>. </a:t>
            </a:r>
            <a:r>
              <a:rPr lang="en-US" sz="2400" b="1" dirty="0" err="1">
                <a:solidFill>
                  <a:schemeClr val="bg1"/>
                </a:solidFill>
              </a:rPr>
              <a:t>Millor</a:t>
            </a:r>
            <a:r>
              <a:rPr lang="en-US" sz="2400" b="1" dirty="0">
                <a:solidFill>
                  <a:schemeClr val="bg1"/>
                </a:solidFill>
              </a:rPr>
              <a:t> </a:t>
            </a:r>
            <a:r>
              <a:rPr lang="en-US" sz="2400" b="1" dirty="0" err="1">
                <a:solidFill>
                  <a:schemeClr val="bg1"/>
                </a:solidFill>
              </a:rPr>
              <a:t>si</a:t>
            </a:r>
            <a:r>
              <a:rPr lang="en-US" sz="2400" b="1" dirty="0">
                <a:solidFill>
                  <a:schemeClr val="bg1"/>
                </a:solidFill>
              </a:rPr>
              <a:t> hi ha un </a:t>
            </a:r>
            <a:r>
              <a:rPr lang="en-US" sz="2400" b="1" dirty="0" err="1">
                <a:solidFill>
                  <a:schemeClr val="bg1"/>
                </a:solidFill>
              </a:rPr>
              <a:t>contacte</a:t>
            </a:r>
            <a:r>
              <a:rPr lang="en-US" sz="2400" b="1" dirty="0">
                <a:solidFill>
                  <a:schemeClr val="bg1"/>
                </a:solidFill>
              </a:rPr>
              <a:t> </a:t>
            </a:r>
            <a:r>
              <a:rPr lang="en-US" sz="2400" b="1" dirty="0" err="1">
                <a:solidFill>
                  <a:schemeClr val="bg1"/>
                </a:solidFill>
              </a:rPr>
              <a:t>previ</a:t>
            </a:r>
            <a:r>
              <a:rPr lang="en-US" sz="2400" b="1" dirty="0">
                <a:solidFill>
                  <a:schemeClr val="bg1"/>
                </a:solidFill>
              </a:rPr>
              <a:t> </a:t>
            </a:r>
            <a:r>
              <a:rPr lang="en-US" sz="2400" b="1" dirty="0" err="1">
                <a:solidFill>
                  <a:schemeClr val="bg1"/>
                </a:solidFill>
              </a:rPr>
              <a:t>amb</a:t>
            </a:r>
            <a:r>
              <a:rPr lang="en-US" sz="2400" b="1" dirty="0">
                <a:solidFill>
                  <a:schemeClr val="bg1"/>
                </a:solidFill>
              </a:rPr>
              <a:t> </a:t>
            </a:r>
            <a:r>
              <a:rPr lang="en-US" sz="2400" b="1" dirty="0" err="1">
                <a:solidFill>
                  <a:schemeClr val="bg1"/>
                </a:solidFill>
              </a:rPr>
              <a:t>l’informant</a:t>
            </a:r>
            <a:r>
              <a:rPr lang="en-US" sz="2400" b="1" dirty="0">
                <a:solidFill>
                  <a:schemeClr val="bg1"/>
                </a:solidFill>
              </a:rPr>
              <a:t>.“</a:t>
            </a:r>
          </a:p>
          <a:p>
            <a:pPr marL="0" indent="0">
              <a:buNone/>
            </a:pPr>
            <a:endParaRPr lang="en-US" sz="2400" b="1" dirty="0">
              <a:solidFill>
                <a:schemeClr val="bg1"/>
              </a:solidFill>
            </a:endParaRPr>
          </a:p>
          <a:p>
            <a:pPr marL="0" indent="0">
              <a:buNone/>
            </a:pPr>
            <a:r>
              <a:rPr lang="en-US" sz="2400" b="1" dirty="0">
                <a:solidFill>
                  <a:schemeClr val="bg1"/>
                </a:solidFill>
              </a:rPr>
              <a:t>“Sometimes for information to be significant and to arrive in a clear way, you need some kind of emotional link with that information. If there's only information, it is more difficult. [It is] much better if there is previous contact with the information provider." </a:t>
            </a:r>
          </a:p>
          <a:p>
            <a:pPr marL="0" indent="0" algn="r">
              <a:buNone/>
            </a:pPr>
            <a:r>
              <a:rPr lang="en-US" sz="1800" dirty="0">
                <a:solidFill>
                  <a:schemeClr val="bg1"/>
                </a:solidFill>
              </a:rPr>
              <a:t>(UOCG4, Male, Age 41, Health Sciences)</a:t>
            </a:r>
          </a:p>
        </p:txBody>
      </p:sp>
    </p:spTree>
    <p:extLst>
      <p:ext uri="{BB962C8B-B14F-4D97-AF65-F5344CB8AC3E}">
        <p14:creationId xmlns:p14="http://schemas.microsoft.com/office/powerpoint/2010/main" val="41516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57726"/>
            <a:ext cx="4604824" cy="3078404"/>
          </a:xfrm>
          <a:prstGeom prst="rect">
            <a:avLst/>
          </a:prstGeom>
          <a:solidFill>
            <a:schemeClr val="tx1"/>
          </a:solidFill>
        </p:spPr>
        <p:txBody>
          <a:bodyPr/>
          <a:lstStyle/>
          <a:p>
            <a:pPr marL="0" indent="0">
              <a:buNone/>
            </a:pPr>
            <a:r>
              <a:rPr lang="en-US" sz="2133" b="1">
                <a:solidFill>
                  <a:schemeClr val="bg1"/>
                </a:solidFill>
                <a:latin typeface="Arial" panose="020B0604020202020204" pitchFamily="34" charset="0"/>
                <a:cs typeface="Arial" panose="020B0604020202020204" pitchFamily="34" charset="0"/>
              </a:rPr>
              <a:t>The future</a:t>
            </a:r>
            <a:r>
              <a:rPr lang="is-IS" sz="2133" b="1">
                <a:solidFill>
                  <a:schemeClr val="bg1"/>
                </a:solidFill>
                <a:latin typeface="Arial" panose="020B0604020202020204" pitchFamily="34" charset="0"/>
                <a:cs typeface="Arial" panose="020B0604020202020204" pitchFamily="34" charset="0"/>
              </a:rPr>
              <a:t>…</a:t>
            </a:r>
            <a:endParaRPr lang="en-US" sz="2133" b="1">
              <a:solidFill>
                <a:schemeClr val="bg1"/>
              </a:solidFill>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0172"/>
          </a:xfrm>
          <a:prstGeom prst="rect">
            <a:avLst/>
          </a:prstGeom>
        </p:spPr>
      </p:pic>
      <p:sp>
        <p:nvSpPr>
          <p:cNvPr id="6" name="Rectángulo 5"/>
          <p:cNvSpPr/>
          <p:nvPr/>
        </p:nvSpPr>
        <p:spPr>
          <a:xfrm>
            <a:off x="5181601" y="2895600"/>
            <a:ext cx="7010400" cy="3389322"/>
          </a:xfrm>
          <a:prstGeom prst="rect">
            <a:avLst/>
          </a:prstGeom>
          <a:solidFill>
            <a:schemeClr val="tx1"/>
          </a:solidFill>
        </p:spPr>
        <p:txBody>
          <a:bodyPr wrap="square">
            <a:noAutofit/>
          </a:bodyPr>
          <a:lstStyle/>
          <a:p>
            <a:r>
              <a:rPr lang="en-US" sz="3200" b="1" dirty="0">
                <a:solidFill>
                  <a:srgbClr val="FFFFFF"/>
                </a:solidFill>
              </a:rPr>
              <a:t>“Una persona </a:t>
            </a:r>
            <a:r>
              <a:rPr lang="en-US" sz="3200" b="1" dirty="0" err="1">
                <a:solidFill>
                  <a:srgbClr val="FFFFFF"/>
                </a:solidFill>
              </a:rPr>
              <a:t>sàvia</a:t>
            </a:r>
            <a:r>
              <a:rPr lang="en-US" sz="3200" b="1" dirty="0">
                <a:solidFill>
                  <a:srgbClr val="FFFFFF"/>
                </a:solidFill>
              </a:rPr>
              <a:t>. </a:t>
            </a:r>
            <a:r>
              <a:rPr lang="en-US" sz="3200" b="1" dirty="0" err="1">
                <a:solidFill>
                  <a:srgbClr val="FFFFFF"/>
                </a:solidFill>
              </a:rPr>
              <a:t>M’agraden</a:t>
            </a:r>
            <a:r>
              <a:rPr lang="en-US" sz="3200" b="1" dirty="0">
                <a:solidFill>
                  <a:srgbClr val="FFFFFF"/>
                </a:solidFill>
              </a:rPr>
              <a:t> </a:t>
            </a:r>
            <a:r>
              <a:rPr lang="en-US" sz="3200" b="1" dirty="0" err="1">
                <a:solidFill>
                  <a:srgbClr val="FFFFFF"/>
                </a:solidFill>
              </a:rPr>
              <a:t>els</a:t>
            </a:r>
            <a:r>
              <a:rPr lang="en-US" sz="3200" b="1" dirty="0">
                <a:solidFill>
                  <a:srgbClr val="FFFFFF"/>
                </a:solidFill>
              </a:rPr>
              <a:t> </a:t>
            </a:r>
            <a:r>
              <a:rPr lang="en-US" sz="3200" b="1" dirty="0" err="1">
                <a:solidFill>
                  <a:srgbClr val="FFFFFF"/>
                </a:solidFill>
              </a:rPr>
              <a:t>llibres</a:t>
            </a:r>
            <a:r>
              <a:rPr lang="en-US" sz="3200" b="1" dirty="0">
                <a:solidFill>
                  <a:srgbClr val="FFFFFF"/>
                </a:solidFill>
              </a:rPr>
              <a:t> </a:t>
            </a:r>
            <a:r>
              <a:rPr lang="en-US" sz="3200" b="1" dirty="0" err="1">
                <a:solidFill>
                  <a:srgbClr val="FFFFFF"/>
                </a:solidFill>
              </a:rPr>
              <a:t>i</a:t>
            </a:r>
            <a:r>
              <a:rPr lang="en-US" sz="3200" b="1" dirty="0">
                <a:solidFill>
                  <a:srgbClr val="FFFFFF"/>
                </a:solidFill>
              </a:rPr>
              <a:t> la </a:t>
            </a:r>
            <a:r>
              <a:rPr lang="en-US" sz="3200" b="1" dirty="0" err="1">
                <a:solidFill>
                  <a:srgbClr val="FFFFFF"/>
                </a:solidFill>
              </a:rPr>
              <a:t>tecnologia</a:t>
            </a:r>
            <a:r>
              <a:rPr lang="en-US" sz="3200" b="1" dirty="0">
                <a:solidFill>
                  <a:srgbClr val="FFFFFF"/>
                </a:solidFill>
              </a:rPr>
              <a:t>, </a:t>
            </a:r>
            <a:r>
              <a:rPr lang="en-US" sz="3200" b="1" dirty="0" err="1">
                <a:solidFill>
                  <a:srgbClr val="FFFFFF"/>
                </a:solidFill>
              </a:rPr>
              <a:t>però</a:t>
            </a:r>
            <a:r>
              <a:rPr lang="en-US" sz="3200" b="1" dirty="0">
                <a:solidFill>
                  <a:srgbClr val="FFFFFF"/>
                </a:solidFill>
              </a:rPr>
              <a:t> les </a:t>
            </a:r>
            <a:r>
              <a:rPr lang="en-US" sz="3200" b="1" dirty="0" err="1">
                <a:solidFill>
                  <a:srgbClr val="FFFFFF"/>
                </a:solidFill>
              </a:rPr>
              <a:t>persones</a:t>
            </a:r>
            <a:r>
              <a:rPr lang="en-US" sz="3200" b="1" dirty="0">
                <a:solidFill>
                  <a:srgbClr val="FFFFFF"/>
                </a:solidFill>
              </a:rPr>
              <a:t> </a:t>
            </a:r>
            <a:r>
              <a:rPr lang="en-US" sz="3200" b="1" dirty="0" err="1">
                <a:solidFill>
                  <a:srgbClr val="FFFFFF"/>
                </a:solidFill>
              </a:rPr>
              <a:t>són</a:t>
            </a:r>
            <a:r>
              <a:rPr lang="en-US" sz="3200" b="1" dirty="0">
                <a:solidFill>
                  <a:srgbClr val="FFFFFF"/>
                </a:solidFill>
              </a:rPr>
              <a:t> </a:t>
            </a:r>
            <a:r>
              <a:rPr lang="en-US" sz="3200" b="1" dirty="0" err="1">
                <a:solidFill>
                  <a:srgbClr val="FFFFFF"/>
                </a:solidFill>
              </a:rPr>
              <a:t>millors</a:t>
            </a:r>
            <a:r>
              <a:rPr lang="en-US" sz="3200" b="1" dirty="0">
                <a:solidFill>
                  <a:srgbClr val="FFFFFF"/>
                </a:solidFill>
              </a:rPr>
              <a:t>.”</a:t>
            </a:r>
          </a:p>
          <a:p>
            <a:endParaRPr lang="en-US" sz="3200" b="1" dirty="0">
              <a:solidFill>
                <a:srgbClr val="FFFFFF"/>
              </a:solidFill>
            </a:endParaRPr>
          </a:p>
          <a:p>
            <a:r>
              <a:rPr lang="en-US" sz="3200" b="1" dirty="0">
                <a:solidFill>
                  <a:srgbClr val="FFFFFF"/>
                </a:solidFill>
              </a:rPr>
              <a:t>“A wise person. I like books and technology, but people are better.”</a:t>
            </a:r>
          </a:p>
          <a:p>
            <a:pPr algn="r"/>
            <a:r>
              <a:rPr lang="en-US" sz="1867" dirty="0">
                <a:solidFill>
                  <a:srgbClr val="FFFFFF"/>
                </a:solidFill>
              </a:rPr>
              <a:t>(UOCU1, Female, 19-25, Professions and Applied Sciences)</a:t>
            </a:r>
          </a:p>
        </p:txBody>
      </p:sp>
      <p:sp>
        <p:nvSpPr>
          <p:cNvPr id="7" name="Text Placeholder 2"/>
          <p:cNvSpPr>
            <a:spLocks noGrp="1"/>
          </p:cNvSpPr>
          <p:nvPr>
            <p:ph type="body" sz="quarter" idx="14"/>
          </p:nvPr>
        </p:nvSpPr>
        <p:spPr>
          <a:xfrm>
            <a:off x="0" y="4841"/>
            <a:ext cx="11252200" cy="778327"/>
          </a:xfrm>
          <a:solidFill>
            <a:schemeClr val="tx1"/>
          </a:solidFill>
        </p:spPr>
        <p:txBody>
          <a:bodyPr/>
          <a:lstStyle/>
          <a:p>
            <a:pPr marL="0" indent="0">
              <a:buNone/>
            </a:pPr>
            <a:r>
              <a:rPr lang="en-US" sz="3600" b="1" dirty="0">
                <a:solidFill>
                  <a:schemeClr val="bg1"/>
                </a:solidFill>
              </a:rPr>
              <a:t>The magic future would be</a:t>
            </a:r>
            <a:r>
              <a:rPr lang="is-IS"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1153860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57726"/>
            <a:ext cx="4604824" cy="3078404"/>
          </a:xfrm>
          <a:prstGeom prst="rect">
            <a:avLst/>
          </a:prstGeom>
          <a:solidFill>
            <a:schemeClr val="tx1"/>
          </a:solidFill>
        </p:spPr>
        <p:txBody>
          <a:bodyPr/>
          <a:lstStyle/>
          <a:p>
            <a:pPr marL="0" indent="0">
              <a:buNone/>
            </a:pPr>
            <a:r>
              <a:rPr lang="en-US" sz="2133" b="1">
                <a:solidFill>
                  <a:schemeClr val="bg1"/>
                </a:solidFill>
                <a:latin typeface="Arial" panose="020B0604020202020204" pitchFamily="34" charset="0"/>
                <a:cs typeface="Arial" panose="020B0604020202020204" pitchFamily="34" charset="0"/>
              </a:rPr>
              <a:t>The future</a:t>
            </a:r>
            <a:r>
              <a:rPr lang="is-IS" sz="2133" b="1">
                <a:solidFill>
                  <a:schemeClr val="bg1"/>
                </a:solidFill>
                <a:latin typeface="Arial" panose="020B0604020202020204" pitchFamily="34" charset="0"/>
                <a:cs typeface="Arial" panose="020B0604020202020204" pitchFamily="34" charset="0"/>
              </a:rPr>
              <a:t>…</a:t>
            </a:r>
            <a:endParaRPr lang="en-US" sz="2133" b="1">
              <a:solidFill>
                <a:schemeClr val="bg1"/>
              </a:solidFill>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0172"/>
          </a:xfrm>
          <a:prstGeom prst="rect">
            <a:avLst/>
          </a:prstGeom>
        </p:spPr>
      </p:pic>
      <p:sp>
        <p:nvSpPr>
          <p:cNvPr id="6" name="Rectángulo 5"/>
          <p:cNvSpPr/>
          <p:nvPr/>
        </p:nvSpPr>
        <p:spPr>
          <a:xfrm>
            <a:off x="0" y="1458535"/>
            <a:ext cx="6705600" cy="4811638"/>
          </a:xfrm>
          <a:prstGeom prst="rect">
            <a:avLst/>
          </a:prstGeom>
          <a:solidFill>
            <a:schemeClr val="tx1"/>
          </a:solidFill>
        </p:spPr>
        <p:txBody>
          <a:bodyPr wrap="square">
            <a:spAutoFit/>
          </a:bodyPr>
          <a:lstStyle/>
          <a:p>
            <a:r>
              <a:rPr lang="en-US" sz="3200" b="1" dirty="0">
                <a:solidFill>
                  <a:srgbClr val="FFFFFF"/>
                </a:solidFill>
              </a:rPr>
              <a:t>“The Google they want to sell us but that it is not</a:t>
            </a:r>
            <a:r>
              <a:rPr lang="is-IS" sz="3200" b="1" dirty="0">
                <a:solidFill>
                  <a:srgbClr val="FFFFFF"/>
                </a:solidFill>
              </a:rPr>
              <a:t>…, the one that you could use with natural language and that the system will interpret for you. As simple as presenting my father with the “best patatas bravas recipe” and it appears...but that was a simple question...” </a:t>
            </a:r>
          </a:p>
          <a:p>
            <a:pPr algn="r"/>
            <a:r>
              <a:rPr lang="is-IS" sz="1867" dirty="0">
                <a:solidFill>
                  <a:srgbClr val="FFFFFF"/>
                </a:solidFill>
              </a:rPr>
              <a:t>(UOCFE5, Female, 26-34, Formal Sciences)</a:t>
            </a:r>
            <a:endParaRPr lang="en-US" sz="1867" dirty="0">
              <a:solidFill>
                <a:srgbClr val="FFFFFF"/>
              </a:solidFill>
            </a:endParaRPr>
          </a:p>
        </p:txBody>
      </p:sp>
      <p:sp>
        <p:nvSpPr>
          <p:cNvPr id="7" name="Text Placeholder 2"/>
          <p:cNvSpPr>
            <a:spLocks noGrp="1"/>
          </p:cNvSpPr>
          <p:nvPr>
            <p:ph type="body" sz="quarter" idx="14"/>
          </p:nvPr>
        </p:nvSpPr>
        <p:spPr>
          <a:xfrm>
            <a:off x="0" y="4841"/>
            <a:ext cx="11252200" cy="778327"/>
          </a:xfrm>
          <a:solidFill>
            <a:schemeClr val="tx1"/>
          </a:solidFill>
        </p:spPr>
        <p:txBody>
          <a:bodyPr/>
          <a:lstStyle/>
          <a:p>
            <a:pPr marL="0" indent="0">
              <a:buNone/>
            </a:pPr>
            <a:r>
              <a:rPr lang="en-US" sz="3600" b="1" dirty="0">
                <a:solidFill>
                  <a:schemeClr val="bg1"/>
                </a:solidFill>
              </a:rPr>
              <a:t>The magic future would be</a:t>
            </a:r>
            <a:r>
              <a:rPr lang="is-IS"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133726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place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53026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282268"/>
          </a:xfrm>
          <a:prstGeom prst="rect">
            <a:avLst/>
          </a:prstGeom>
        </p:spPr>
      </p:pic>
      <p:sp>
        <p:nvSpPr>
          <p:cNvPr id="3" name="Marcador de texto 2"/>
          <p:cNvSpPr>
            <a:spLocks noGrp="1"/>
          </p:cNvSpPr>
          <p:nvPr>
            <p:ph type="body" sz="quarter" idx="14"/>
          </p:nvPr>
        </p:nvSpPr>
        <p:spPr>
          <a:xfrm>
            <a:off x="3619500" y="3087511"/>
            <a:ext cx="8572500" cy="3194756"/>
          </a:xfrm>
          <a:solidFill>
            <a:schemeClr val="tx1"/>
          </a:solidFill>
          <a:ln>
            <a:noFill/>
          </a:ln>
        </p:spPr>
        <p:txBody>
          <a:bodyPr/>
          <a:lstStyle/>
          <a:p>
            <a:pPr marL="0" indent="0">
              <a:buNone/>
            </a:pPr>
            <a:r>
              <a:rPr lang="en-US" sz="3200" b="1" dirty="0">
                <a:solidFill>
                  <a:schemeClr val="bg1"/>
                </a:solidFill>
              </a:rPr>
              <a:t>“No </a:t>
            </a:r>
            <a:r>
              <a:rPr lang="en-US" sz="3200" b="1" dirty="0" err="1">
                <a:solidFill>
                  <a:schemeClr val="bg1"/>
                </a:solidFill>
              </a:rPr>
              <a:t>es</a:t>
            </a:r>
            <a:r>
              <a:rPr lang="en-US" sz="3200" b="1" dirty="0">
                <a:solidFill>
                  <a:schemeClr val="bg1"/>
                </a:solidFill>
              </a:rPr>
              <a:t> que </a:t>
            </a:r>
            <a:r>
              <a:rPr lang="en-US" sz="3200" b="1" dirty="0" err="1">
                <a:solidFill>
                  <a:schemeClr val="bg1"/>
                </a:solidFill>
              </a:rPr>
              <a:t>conegui</a:t>
            </a:r>
            <a:r>
              <a:rPr lang="en-US" sz="3200" b="1" dirty="0">
                <a:solidFill>
                  <a:schemeClr val="bg1"/>
                </a:solidFill>
              </a:rPr>
              <a:t> com </a:t>
            </a:r>
            <a:r>
              <a:rPr lang="en-US" sz="3200" b="1" dirty="0" err="1">
                <a:solidFill>
                  <a:schemeClr val="bg1"/>
                </a:solidFill>
              </a:rPr>
              <a:t>funciona</a:t>
            </a:r>
            <a:r>
              <a:rPr lang="en-US" sz="3200" b="1" dirty="0">
                <a:solidFill>
                  <a:schemeClr val="bg1"/>
                </a:solidFill>
              </a:rPr>
              <a:t> la </a:t>
            </a:r>
            <a:r>
              <a:rPr lang="en-US" sz="3200" b="1" dirty="0" err="1">
                <a:solidFill>
                  <a:schemeClr val="bg1"/>
                </a:solidFill>
              </a:rPr>
              <a:t>Biblioteca</a:t>
            </a:r>
            <a:r>
              <a:rPr lang="en-US" sz="3200" b="1" dirty="0">
                <a:solidFill>
                  <a:schemeClr val="bg1"/>
                </a:solidFill>
              </a:rPr>
              <a:t>, </a:t>
            </a:r>
            <a:r>
              <a:rPr lang="en-US" sz="3200" b="1" dirty="0" err="1">
                <a:solidFill>
                  <a:schemeClr val="bg1"/>
                </a:solidFill>
              </a:rPr>
              <a:t>però</a:t>
            </a:r>
            <a:r>
              <a:rPr lang="en-US" sz="3200" b="1" dirty="0">
                <a:solidFill>
                  <a:schemeClr val="bg1"/>
                </a:solidFill>
              </a:rPr>
              <a:t> </a:t>
            </a:r>
            <a:r>
              <a:rPr lang="en-US" sz="3200" b="1" dirty="0" err="1">
                <a:solidFill>
                  <a:schemeClr val="bg1"/>
                </a:solidFill>
              </a:rPr>
              <a:t>crec</a:t>
            </a:r>
            <a:r>
              <a:rPr lang="en-US" sz="3200" b="1" dirty="0">
                <a:solidFill>
                  <a:schemeClr val="bg1"/>
                </a:solidFill>
              </a:rPr>
              <a:t> que Google ho ha de </a:t>
            </a:r>
            <a:r>
              <a:rPr lang="en-US" sz="3200" b="1" dirty="0" err="1">
                <a:solidFill>
                  <a:schemeClr val="bg1"/>
                </a:solidFill>
              </a:rPr>
              <a:t>portar</a:t>
            </a:r>
            <a:r>
              <a:rPr lang="en-US" sz="3200" b="1" dirty="0">
                <a:solidFill>
                  <a:schemeClr val="bg1"/>
                </a:solidFill>
              </a:rPr>
              <a:t> </a:t>
            </a:r>
            <a:r>
              <a:rPr lang="en-US" sz="3200" b="1" dirty="0" err="1">
                <a:solidFill>
                  <a:schemeClr val="bg1"/>
                </a:solidFill>
              </a:rPr>
              <a:t>millor</a:t>
            </a:r>
            <a:r>
              <a:rPr lang="en-US" sz="3200" b="1" dirty="0">
                <a:solidFill>
                  <a:schemeClr val="bg1"/>
                </a:solidFill>
              </a:rPr>
              <a:t>.” </a:t>
            </a:r>
          </a:p>
          <a:p>
            <a:pPr marL="0" indent="0" algn="r">
              <a:buNone/>
            </a:pPr>
            <a:r>
              <a:rPr lang="en-US" sz="1333" b="1" dirty="0">
                <a:solidFill>
                  <a:schemeClr val="bg1"/>
                </a:solidFill>
              </a:rPr>
              <a:t>(UOCG3, Male, Age 28, Arts &amp; Humanities)</a:t>
            </a:r>
          </a:p>
          <a:p>
            <a:pPr marL="0" indent="0">
              <a:buNone/>
            </a:pPr>
            <a:endParaRPr lang="en-US" sz="1333" b="1" dirty="0">
              <a:solidFill>
                <a:schemeClr val="bg1"/>
              </a:solidFill>
            </a:endParaRPr>
          </a:p>
          <a:p>
            <a:pPr marL="0" indent="0">
              <a:buNone/>
            </a:pPr>
            <a:r>
              <a:rPr lang="en-US" sz="3200" b="1" dirty="0">
                <a:solidFill>
                  <a:schemeClr val="bg1"/>
                </a:solidFill>
              </a:rPr>
              <a:t>“In fact, I don’t know how the library works, but I think that Google must do it better.”</a:t>
            </a:r>
          </a:p>
        </p:txBody>
      </p:sp>
    </p:spTree>
    <p:extLst>
      <p:ext uri="{BB962C8B-B14F-4D97-AF65-F5344CB8AC3E}">
        <p14:creationId xmlns:p14="http://schemas.microsoft.com/office/powerpoint/2010/main" val="282472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5400"/>
            <a:ext cx="12192000" cy="6273800"/>
          </a:xfrm>
          <a:prstGeom prst="rect">
            <a:avLst/>
          </a:prstGeom>
        </p:spPr>
      </p:pic>
      <p:sp>
        <p:nvSpPr>
          <p:cNvPr id="3" name="Text Placeholder 2"/>
          <p:cNvSpPr>
            <a:spLocks noGrp="1"/>
          </p:cNvSpPr>
          <p:nvPr>
            <p:ph type="body" sz="quarter" idx="4294967295"/>
          </p:nvPr>
        </p:nvSpPr>
        <p:spPr>
          <a:xfrm>
            <a:off x="4618" y="967862"/>
            <a:ext cx="5001492" cy="3118716"/>
          </a:xfrm>
          <a:prstGeom prst="rect">
            <a:avLst/>
          </a:prstGeom>
          <a:solidFill>
            <a:schemeClr val="tx1"/>
          </a:solidFill>
          <a:ln>
            <a:noFill/>
          </a:ln>
        </p:spPr>
        <p:txBody>
          <a:bodyPr/>
          <a:lstStyle/>
          <a:p>
            <a:pPr marL="0" indent="0">
              <a:buNone/>
            </a:pPr>
            <a:r>
              <a:rPr lang="en-US" sz="3733" b="1" dirty="0">
                <a:solidFill>
                  <a:schemeClr val="bg1"/>
                </a:solidFill>
              </a:rPr>
              <a:t>Social Media was  mentioned at least 80% of the time by participants between 12-54 years old. </a:t>
            </a:r>
          </a:p>
        </p:txBody>
      </p:sp>
    </p:spTree>
    <p:extLst>
      <p:ext uri="{BB962C8B-B14F-4D97-AF65-F5344CB8AC3E}">
        <p14:creationId xmlns:p14="http://schemas.microsoft.com/office/powerpoint/2010/main" val="68995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2701"/>
            <a:ext cx="12192000" cy="6261100"/>
          </a:xfrm>
          <a:prstGeom prst="rect">
            <a:avLst/>
          </a:prstGeom>
        </p:spPr>
      </p:pic>
      <p:sp>
        <p:nvSpPr>
          <p:cNvPr id="3" name="Text Placeholder 2"/>
          <p:cNvSpPr>
            <a:spLocks noGrp="1"/>
          </p:cNvSpPr>
          <p:nvPr>
            <p:ph type="body" sz="quarter" idx="14"/>
          </p:nvPr>
        </p:nvSpPr>
        <p:spPr>
          <a:xfrm>
            <a:off x="1" y="-12701"/>
            <a:ext cx="9864089" cy="927101"/>
          </a:xfrm>
          <a:solidFill>
            <a:schemeClr val="tx1"/>
          </a:solidFill>
          <a:ln>
            <a:noFill/>
          </a:ln>
        </p:spPr>
        <p:txBody>
          <a:bodyPr/>
          <a:lstStyle/>
          <a:p>
            <a:pPr marL="0" indent="0">
              <a:buNone/>
            </a:pPr>
            <a:r>
              <a:rPr lang="en-US" sz="2667" b="1" dirty="0">
                <a:solidFill>
                  <a:schemeClr val="bg1"/>
                </a:solidFill>
              </a:rPr>
              <a:t>Social Media was mentioned across all Faculty groups, with Facebook being mentioned the most.  </a:t>
            </a:r>
          </a:p>
        </p:txBody>
      </p:sp>
      <p:sp>
        <p:nvSpPr>
          <p:cNvPr id="4" name="Text Placeholder 2"/>
          <p:cNvSpPr>
            <a:spLocks noGrp="1"/>
          </p:cNvSpPr>
          <p:nvPr>
            <p:ph type="body" sz="quarter" idx="14"/>
          </p:nvPr>
        </p:nvSpPr>
        <p:spPr>
          <a:xfrm>
            <a:off x="2" y="2613186"/>
            <a:ext cx="7503924" cy="3635213"/>
          </a:xfrm>
          <a:solidFill>
            <a:schemeClr val="tx1"/>
          </a:solidFill>
          <a:ln>
            <a:noFill/>
          </a:ln>
        </p:spPr>
        <p:txBody>
          <a:bodyPr/>
          <a:lstStyle/>
          <a:p>
            <a:pPr marL="0" indent="0">
              <a:buNone/>
            </a:pPr>
            <a:r>
              <a:rPr lang="en-US" sz="2200" b="1" dirty="0">
                <a:solidFill>
                  <a:schemeClr val="bg1"/>
                </a:solidFill>
              </a:rPr>
              <a:t>“Hi ha </a:t>
            </a:r>
            <a:r>
              <a:rPr lang="en-US" sz="2200" b="1" dirty="0" err="1">
                <a:solidFill>
                  <a:schemeClr val="bg1"/>
                </a:solidFill>
              </a:rPr>
              <a:t>moltes</a:t>
            </a:r>
            <a:r>
              <a:rPr lang="en-US" sz="2200" b="1" dirty="0">
                <a:solidFill>
                  <a:schemeClr val="bg1"/>
                </a:solidFill>
              </a:rPr>
              <a:t> </a:t>
            </a:r>
            <a:r>
              <a:rPr lang="en-US" sz="2200" b="1" dirty="0" err="1">
                <a:solidFill>
                  <a:schemeClr val="bg1"/>
                </a:solidFill>
              </a:rPr>
              <a:t>xarxes</a:t>
            </a:r>
            <a:r>
              <a:rPr lang="en-US" sz="2200" b="1" dirty="0">
                <a:solidFill>
                  <a:schemeClr val="bg1"/>
                </a:solidFill>
              </a:rPr>
              <a:t> socials. </a:t>
            </a:r>
            <a:r>
              <a:rPr lang="en-US" sz="2200" b="1" dirty="0" err="1">
                <a:solidFill>
                  <a:schemeClr val="bg1"/>
                </a:solidFill>
              </a:rPr>
              <a:t>Hauria</a:t>
            </a:r>
            <a:r>
              <a:rPr lang="en-US" sz="2200" b="1" dirty="0">
                <a:solidFill>
                  <a:schemeClr val="bg1"/>
                </a:solidFill>
              </a:rPr>
              <a:t> </a:t>
            </a:r>
            <a:r>
              <a:rPr lang="en-US" sz="2200" b="1" dirty="0" err="1">
                <a:solidFill>
                  <a:schemeClr val="bg1"/>
                </a:solidFill>
              </a:rPr>
              <a:t>d’estar</a:t>
            </a:r>
            <a:r>
              <a:rPr lang="en-US" sz="2200" b="1" dirty="0">
                <a:solidFill>
                  <a:schemeClr val="bg1"/>
                </a:solidFill>
              </a:rPr>
              <a:t> </a:t>
            </a:r>
            <a:r>
              <a:rPr lang="en-US" sz="2200" b="1" dirty="0" err="1">
                <a:solidFill>
                  <a:schemeClr val="bg1"/>
                </a:solidFill>
              </a:rPr>
              <a:t>vivint</a:t>
            </a:r>
            <a:r>
              <a:rPr lang="en-US" sz="2200" b="1" dirty="0">
                <a:solidFill>
                  <a:schemeClr val="bg1"/>
                </a:solidFill>
              </a:rPr>
              <a:t> a </a:t>
            </a:r>
            <a:r>
              <a:rPr lang="en-US" sz="2200" b="1" dirty="0" err="1">
                <a:solidFill>
                  <a:schemeClr val="bg1"/>
                </a:solidFill>
              </a:rPr>
              <a:t>diferents</a:t>
            </a:r>
            <a:r>
              <a:rPr lang="en-US" sz="2200" b="1" dirty="0">
                <a:solidFill>
                  <a:schemeClr val="bg1"/>
                </a:solidFill>
              </a:rPr>
              <a:t> </a:t>
            </a:r>
            <a:r>
              <a:rPr lang="en-US" sz="2200" b="1" dirty="0" err="1">
                <a:solidFill>
                  <a:schemeClr val="bg1"/>
                </a:solidFill>
              </a:rPr>
              <a:t>espais</a:t>
            </a:r>
            <a:r>
              <a:rPr lang="is-IS" sz="2200" b="1" dirty="0">
                <a:solidFill>
                  <a:schemeClr val="bg1"/>
                </a:solidFill>
              </a:rPr>
              <a:t>…i la vida és una. Facebook et genera una personalitat, Twitter te’n genera una altra, i...no tinc vocació d’esquizofrènic.”</a:t>
            </a:r>
          </a:p>
          <a:p>
            <a:pPr marL="0" indent="0">
              <a:buNone/>
            </a:pPr>
            <a:endParaRPr lang="is-IS" sz="2200" b="1" dirty="0">
              <a:solidFill>
                <a:schemeClr val="bg1"/>
              </a:solidFill>
            </a:endParaRPr>
          </a:p>
          <a:p>
            <a:pPr marL="0" indent="0">
              <a:buNone/>
            </a:pPr>
            <a:r>
              <a:rPr lang="en-US" sz="2200" b="1" dirty="0">
                <a:solidFill>
                  <a:schemeClr val="bg1"/>
                </a:solidFill>
              </a:rPr>
              <a:t>“There’s a lot of social media places. I must be living in different places</a:t>
            </a:r>
            <a:r>
              <a:rPr lang="is-IS" sz="2200" b="1" dirty="0">
                <a:solidFill>
                  <a:schemeClr val="bg1"/>
                </a:solidFill>
              </a:rPr>
              <a:t>…and life is just one. Facebook makes you one personality, Twitter makes you another personality, and...I have no intention of being </a:t>
            </a:r>
            <a:r>
              <a:rPr lang="en-US" sz="2200" b="1" dirty="0">
                <a:solidFill>
                  <a:schemeClr val="bg1"/>
                </a:solidFill>
              </a:rPr>
              <a:t>schizophrenic.</a:t>
            </a:r>
            <a:r>
              <a:rPr lang="is-IS" sz="2200" b="1" dirty="0">
                <a:solidFill>
                  <a:schemeClr val="bg1"/>
                </a:solidFill>
              </a:rPr>
              <a:t>” </a:t>
            </a:r>
            <a:r>
              <a:rPr lang="is-IS" sz="1800" dirty="0">
                <a:solidFill>
                  <a:schemeClr val="bg1"/>
                </a:solidFill>
              </a:rPr>
              <a:t>(UOCFI5, Male, Age 44, Law)</a:t>
            </a:r>
            <a:endParaRPr lang="en-US" sz="1800" dirty="0">
              <a:solidFill>
                <a:schemeClr val="bg1"/>
              </a:solidFill>
            </a:endParaRPr>
          </a:p>
        </p:txBody>
      </p:sp>
    </p:spTree>
    <p:extLst>
      <p:ext uri="{BB962C8B-B14F-4D97-AF65-F5344CB8AC3E}">
        <p14:creationId xmlns:p14="http://schemas.microsoft.com/office/powerpoint/2010/main" val="2108893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F08B7-A9B5-48E8-A3C9-8CFD4711EE1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16132"/>
          </a:xfrm>
          <a:prstGeom prst="rect">
            <a:avLst/>
          </a:prstGeom>
        </p:spPr>
      </p:pic>
      <p:sp>
        <p:nvSpPr>
          <p:cNvPr id="4" name="Text Placeholder 2"/>
          <p:cNvSpPr>
            <a:spLocks noGrp="1"/>
          </p:cNvSpPr>
          <p:nvPr>
            <p:ph type="body" sz="quarter" idx="14"/>
          </p:nvPr>
        </p:nvSpPr>
        <p:spPr>
          <a:xfrm>
            <a:off x="1015999" y="3428999"/>
            <a:ext cx="11176001" cy="2887133"/>
          </a:xfrm>
          <a:solidFill>
            <a:schemeClr val="tx1"/>
          </a:solidFill>
          <a:ln>
            <a:noFill/>
          </a:ln>
        </p:spPr>
        <p:txBody>
          <a:bodyPr/>
          <a:lstStyle/>
          <a:p>
            <a:pPr marL="0" indent="0" defTabSz="1219170" eaLnBrk="0" fontAlgn="base" hangingPunct="0">
              <a:spcBef>
                <a:spcPct val="0"/>
              </a:spcBef>
              <a:spcAft>
                <a:spcPct val="0"/>
              </a:spcAft>
              <a:buNone/>
            </a:pP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 casa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és</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l’hora</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de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l’àpat</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el cap de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setmana</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quan</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estem</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junts</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són</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els</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dos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nois</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dient</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voleu</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deixar</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el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mòbil</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sisplau</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 la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meva</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dona</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i</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jo que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estem</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amb</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 el </a:t>
            </a:r>
            <a:r>
              <a:rPr lang="en-US" altLang="en-US" sz="24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mòbil</a:t>
            </a:r>
            <a:r>
              <a:rPr lang="en-US"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a:t>
            </a:r>
          </a:p>
          <a:p>
            <a:pPr marL="0" indent="0">
              <a:buNone/>
            </a:pPr>
            <a:endParaRPr lang="en-US" sz="2400" b="1" dirty="0">
              <a:solidFill>
                <a:schemeClr val="bg1"/>
              </a:solidFill>
              <a:latin typeface="Arial" panose="020B0604020202020204" pitchFamily="34" charset="0"/>
              <a:cs typeface="Arial" panose="020B0604020202020204" pitchFamily="34" charset="0"/>
            </a:endParaRPr>
          </a:p>
          <a:p>
            <a:pPr marL="0" indent="0">
              <a:buNone/>
            </a:pPr>
            <a:r>
              <a:rPr lang="en-US" sz="2400" b="1" dirty="0">
                <a:solidFill>
                  <a:schemeClr val="bg1"/>
                </a:solidFill>
                <a:latin typeface="Arial" panose="020B0604020202020204" pitchFamily="34" charset="0"/>
                <a:cs typeface="Arial" panose="020B0604020202020204" pitchFamily="34" charset="0"/>
              </a:rPr>
              <a:t>“At home, at dinner time on weekends, when we are all together our sons ask my wife and I: ‘could you please leave your smartphone?’ [because we are texting all the time].” </a:t>
            </a:r>
            <a:r>
              <a:rPr lang="en-US" sz="1800" dirty="0">
                <a:solidFill>
                  <a:schemeClr val="bg1"/>
                </a:solidFill>
                <a:latin typeface="Arial" panose="020B0604020202020204" pitchFamily="34" charset="0"/>
                <a:cs typeface="Arial" panose="020B0604020202020204" pitchFamily="34" charset="0"/>
              </a:rPr>
              <a:t>(UOCFI6, Male, Age 53, Arts &amp; Humanities)</a:t>
            </a:r>
          </a:p>
          <a:p>
            <a:pPr marL="0" indent="0">
              <a:buNone/>
            </a:pP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3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086CD3-8D83-4659-96F1-E1EC5247F7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1998" cy="6273801"/>
          </a:xfrm>
          <a:prstGeom prst="rect">
            <a:avLst/>
          </a:prstGeom>
        </p:spPr>
      </p:pic>
      <p:sp>
        <p:nvSpPr>
          <p:cNvPr id="3" name="Text Placeholder 2"/>
          <p:cNvSpPr>
            <a:spLocks noGrp="1"/>
          </p:cNvSpPr>
          <p:nvPr>
            <p:ph type="body" sz="quarter" idx="14"/>
          </p:nvPr>
        </p:nvSpPr>
        <p:spPr>
          <a:xfrm>
            <a:off x="2" y="1411707"/>
            <a:ext cx="3834061" cy="3689832"/>
          </a:xfrm>
          <a:solidFill>
            <a:schemeClr val="tx1"/>
          </a:solidFill>
          <a:ln>
            <a:noFill/>
          </a:ln>
        </p:spPr>
        <p:txBody>
          <a:bodyPr/>
          <a:lstStyle/>
          <a:p>
            <a:pPr marL="0" indent="0">
              <a:buNone/>
            </a:pPr>
            <a:r>
              <a:rPr lang="en-US" sz="3200" b="1" i="1" dirty="0">
                <a:solidFill>
                  <a:schemeClr val="bg1"/>
                </a:solidFill>
              </a:rPr>
              <a:t>Academic Library</a:t>
            </a:r>
          </a:p>
          <a:p>
            <a:pPr marL="0" indent="0">
              <a:buNone/>
            </a:pPr>
            <a:r>
              <a:rPr lang="en-US" sz="3200" b="1" dirty="0">
                <a:solidFill>
                  <a:schemeClr val="bg1"/>
                </a:solidFill>
              </a:rPr>
              <a:t>Barcelona: 88%</a:t>
            </a:r>
          </a:p>
          <a:p>
            <a:pPr marL="0" indent="0">
              <a:buNone/>
            </a:pPr>
            <a:r>
              <a:rPr lang="en-US" sz="3200" b="1" dirty="0">
                <a:solidFill>
                  <a:schemeClr val="bg1"/>
                </a:solidFill>
              </a:rPr>
              <a:t>US: 70%</a:t>
            </a:r>
          </a:p>
          <a:p>
            <a:pPr marL="0" indent="0">
              <a:buNone/>
            </a:pPr>
            <a:r>
              <a:rPr lang="en-US" sz="3200" b="1" dirty="0">
                <a:solidFill>
                  <a:schemeClr val="bg1"/>
                </a:solidFill>
              </a:rPr>
              <a:t>Milan: 65%</a:t>
            </a:r>
          </a:p>
          <a:p>
            <a:pPr marL="0" indent="0">
              <a:buNone/>
            </a:pPr>
            <a:r>
              <a:rPr lang="en-US" sz="3200" b="1" dirty="0">
                <a:solidFill>
                  <a:schemeClr val="bg1"/>
                </a:solidFill>
              </a:rPr>
              <a:t>UK: 56%</a:t>
            </a:r>
          </a:p>
          <a:p>
            <a:pPr marL="0" indent="0">
              <a:buNone/>
            </a:pPr>
            <a:r>
              <a:rPr lang="en-US" sz="3200" b="1" dirty="0">
                <a:solidFill>
                  <a:schemeClr val="bg1"/>
                </a:solidFill>
              </a:rPr>
              <a:t>Madrid: 26%</a:t>
            </a:r>
          </a:p>
        </p:txBody>
      </p:sp>
    </p:spTree>
    <p:extLst>
      <p:ext uri="{BB962C8B-B14F-4D97-AF65-F5344CB8AC3E}">
        <p14:creationId xmlns:p14="http://schemas.microsoft.com/office/powerpoint/2010/main" val="14875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38E57B-1D3A-42AA-8163-38A474419D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35700"/>
          </a:xfrm>
          <a:prstGeom prst="rect">
            <a:avLst/>
          </a:prstGeom>
        </p:spPr>
      </p:pic>
      <p:sp>
        <p:nvSpPr>
          <p:cNvPr id="3" name="Text Placeholder 2"/>
          <p:cNvSpPr>
            <a:spLocks noGrp="1"/>
          </p:cNvSpPr>
          <p:nvPr>
            <p:ph type="body" sz="quarter" idx="14"/>
          </p:nvPr>
        </p:nvSpPr>
        <p:spPr>
          <a:xfrm>
            <a:off x="0" y="493485"/>
            <a:ext cx="11252200" cy="1297215"/>
          </a:xfrm>
          <a:solidFill>
            <a:schemeClr val="tx1"/>
          </a:solidFill>
          <a:ln>
            <a:noFill/>
          </a:ln>
        </p:spPr>
        <p:txBody>
          <a:bodyPr/>
          <a:lstStyle/>
          <a:p>
            <a:pPr marL="0" indent="0">
              <a:buNone/>
            </a:pPr>
            <a:r>
              <a:rPr lang="en-US" sz="2667" b="1">
                <a:solidFill>
                  <a:schemeClr val="bg1"/>
                </a:solidFill>
              </a:rPr>
              <a:t>“</a:t>
            </a:r>
            <a:r>
              <a:rPr lang="en-US" sz="2667" b="1" err="1">
                <a:solidFill>
                  <a:schemeClr val="bg1"/>
                </a:solidFill>
              </a:rPr>
              <a:t>T’hi</a:t>
            </a:r>
            <a:r>
              <a:rPr lang="en-US" sz="2667" b="1">
                <a:solidFill>
                  <a:schemeClr val="bg1"/>
                </a:solidFill>
              </a:rPr>
              <a:t> passes </a:t>
            </a:r>
            <a:r>
              <a:rPr lang="en-US" sz="2667" b="1" err="1">
                <a:solidFill>
                  <a:schemeClr val="bg1"/>
                </a:solidFill>
              </a:rPr>
              <a:t>moltes</a:t>
            </a:r>
            <a:r>
              <a:rPr lang="en-US" sz="2667" b="1">
                <a:solidFill>
                  <a:schemeClr val="bg1"/>
                </a:solidFill>
              </a:rPr>
              <a:t> </a:t>
            </a:r>
            <a:r>
              <a:rPr lang="en-US" sz="2667" b="1" err="1">
                <a:solidFill>
                  <a:schemeClr val="bg1"/>
                </a:solidFill>
              </a:rPr>
              <a:t>hores</a:t>
            </a:r>
            <a:r>
              <a:rPr lang="en-US" sz="2667" b="1">
                <a:solidFill>
                  <a:schemeClr val="bg1"/>
                </a:solidFill>
              </a:rPr>
              <a:t>, a </a:t>
            </a:r>
            <a:r>
              <a:rPr lang="en-US" sz="2667" b="1" err="1">
                <a:solidFill>
                  <a:schemeClr val="bg1"/>
                </a:solidFill>
              </a:rPr>
              <a:t>Sant</a:t>
            </a:r>
            <a:r>
              <a:rPr lang="en-US" sz="2667" b="1">
                <a:solidFill>
                  <a:schemeClr val="bg1"/>
                </a:solidFill>
              </a:rPr>
              <a:t> Google. </a:t>
            </a:r>
            <a:r>
              <a:rPr lang="en-US" sz="2667" b="1" err="1">
                <a:solidFill>
                  <a:schemeClr val="bg1"/>
                </a:solidFill>
              </a:rPr>
              <a:t>Ens</a:t>
            </a:r>
            <a:r>
              <a:rPr lang="en-US" sz="2667" b="1">
                <a:solidFill>
                  <a:schemeClr val="bg1"/>
                </a:solidFill>
              </a:rPr>
              <a:t> </a:t>
            </a:r>
            <a:r>
              <a:rPr lang="en-US" sz="2667" b="1" err="1">
                <a:solidFill>
                  <a:schemeClr val="bg1"/>
                </a:solidFill>
              </a:rPr>
              <a:t>encomanem</a:t>
            </a:r>
            <a:r>
              <a:rPr lang="en-US" sz="2667" b="1">
                <a:solidFill>
                  <a:schemeClr val="bg1"/>
                </a:solidFill>
              </a:rPr>
              <a:t> a </a:t>
            </a:r>
            <a:r>
              <a:rPr lang="en-US" sz="2667" b="1" err="1">
                <a:solidFill>
                  <a:schemeClr val="bg1"/>
                </a:solidFill>
              </a:rPr>
              <a:t>Sant</a:t>
            </a:r>
            <a:r>
              <a:rPr lang="en-US" sz="2667" b="1">
                <a:solidFill>
                  <a:schemeClr val="bg1"/>
                </a:solidFill>
              </a:rPr>
              <a:t> Google </a:t>
            </a:r>
            <a:r>
              <a:rPr lang="en-US" sz="2667" b="1" err="1">
                <a:solidFill>
                  <a:schemeClr val="bg1"/>
                </a:solidFill>
              </a:rPr>
              <a:t>i</a:t>
            </a:r>
            <a:r>
              <a:rPr lang="en-US" sz="2667" b="1">
                <a:solidFill>
                  <a:schemeClr val="bg1"/>
                </a:solidFill>
              </a:rPr>
              <a:t> </a:t>
            </a:r>
            <a:r>
              <a:rPr lang="en-US" sz="2667" b="1" err="1">
                <a:solidFill>
                  <a:schemeClr val="bg1"/>
                </a:solidFill>
              </a:rPr>
              <a:t>això</a:t>
            </a:r>
            <a:r>
              <a:rPr lang="en-US" sz="2667" b="1">
                <a:solidFill>
                  <a:schemeClr val="bg1"/>
                </a:solidFill>
              </a:rPr>
              <a:t> </a:t>
            </a:r>
            <a:r>
              <a:rPr lang="en-US" sz="2667" b="1" err="1">
                <a:solidFill>
                  <a:schemeClr val="bg1"/>
                </a:solidFill>
              </a:rPr>
              <a:t>doncs</a:t>
            </a:r>
            <a:r>
              <a:rPr lang="en-US" sz="2667" b="1">
                <a:solidFill>
                  <a:schemeClr val="bg1"/>
                </a:solidFill>
              </a:rPr>
              <a:t> </a:t>
            </a:r>
            <a:r>
              <a:rPr lang="en-US" sz="2667" b="1" err="1">
                <a:solidFill>
                  <a:schemeClr val="bg1"/>
                </a:solidFill>
              </a:rPr>
              <a:t>ens</a:t>
            </a:r>
            <a:r>
              <a:rPr lang="en-US" sz="2667" b="1">
                <a:solidFill>
                  <a:schemeClr val="bg1"/>
                </a:solidFill>
              </a:rPr>
              <a:t> ho </a:t>
            </a:r>
            <a:r>
              <a:rPr lang="en-US" sz="2667" b="1" err="1">
                <a:solidFill>
                  <a:schemeClr val="bg1"/>
                </a:solidFill>
              </a:rPr>
              <a:t>soluciona</a:t>
            </a:r>
            <a:r>
              <a:rPr lang="en-US" sz="2667" b="1">
                <a:solidFill>
                  <a:schemeClr val="bg1"/>
                </a:solidFill>
              </a:rPr>
              <a:t>.” </a:t>
            </a:r>
          </a:p>
          <a:p>
            <a:pPr marL="0" indent="0" algn="r">
              <a:buNone/>
            </a:pPr>
            <a:r>
              <a:rPr lang="en-US" sz="1333" b="1">
                <a:solidFill>
                  <a:schemeClr val="bg1"/>
                </a:solidFill>
              </a:rPr>
              <a:t>(UOCFI6, Male, Age 53, Arts &amp; Humanities)</a:t>
            </a:r>
          </a:p>
        </p:txBody>
      </p:sp>
      <p:sp>
        <p:nvSpPr>
          <p:cNvPr id="4" name="Text Placeholder 2"/>
          <p:cNvSpPr>
            <a:spLocks noGrp="1"/>
          </p:cNvSpPr>
          <p:nvPr>
            <p:ph type="body" sz="quarter" idx="14"/>
          </p:nvPr>
        </p:nvSpPr>
        <p:spPr>
          <a:xfrm>
            <a:off x="939800" y="4741334"/>
            <a:ext cx="11252200" cy="1092073"/>
          </a:xfrm>
          <a:solidFill>
            <a:schemeClr val="tx1"/>
          </a:solidFill>
          <a:ln>
            <a:noFill/>
          </a:ln>
        </p:spPr>
        <p:txBody>
          <a:bodyPr/>
          <a:lstStyle/>
          <a:p>
            <a:pPr marL="0" indent="0">
              <a:buNone/>
            </a:pPr>
            <a:r>
              <a:rPr lang="en-US" sz="2667" b="1" dirty="0">
                <a:solidFill>
                  <a:schemeClr val="bg1"/>
                </a:solidFill>
              </a:rPr>
              <a:t>“You spend many hours with Saint Google. We entrust ourselves to Saint Google and that solves it for us.”</a:t>
            </a:r>
          </a:p>
        </p:txBody>
      </p:sp>
    </p:spTree>
    <p:extLst>
      <p:ext uri="{BB962C8B-B14F-4D97-AF65-F5344CB8AC3E}">
        <p14:creationId xmlns:p14="http://schemas.microsoft.com/office/powerpoint/2010/main" val="173482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57726"/>
            <a:ext cx="4604824" cy="3078404"/>
          </a:xfrm>
          <a:prstGeom prst="rect">
            <a:avLst/>
          </a:prstGeom>
          <a:solidFill>
            <a:schemeClr val="tx1"/>
          </a:solidFill>
        </p:spPr>
        <p:txBody>
          <a:bodyPr/>
          <a:lstStyle/>
          <a:p>
            <a:pPr marL="0" indent="0">
              <a:buNone/>
            </a:pPr>
            <a:r>
              <a:rPr lang="en-US" sz="2133" b="1">
                <a:solidFill>
                  <a:schemeClr val="bg1"/>
                </a:solidFill>
                <a:latin typeface="Arial" panose="020B0604020202020204" pitchFamily="34" charset="0"/>
                <a:cs typeface="Arial" panose="020B0604020202020204" pitchFamily="34" charset="0"/>
              </a:rPr>
              <a:t>The future</a:t>
            </a:r>
            <a:r>
              <a:rPr lang="is-IS" sz="2133" b="1">
                <a:solidFill>
                  <a:schemeClr val="bg1"/>
                </a:solidFill>
                <a:latin typeface="Arial" panose="020B0604020202020204" pitchFamily="34" charset="0"/>
                <a:cs typeface="Arial" panose="020B0604020202020204" pitchFamily="34" charset="0"/>
              </a:rPr>
              <a:t>…</a:t>
            </a:r>
            <a:endParaRPr lang="en-US" sz="2133" b="1">
              <a:solidFill>
                <a:schemeClr val="bg1"/>
              </a:solidFill>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0172"/>
          </a:xfrm>
          <a:prstGeom prst="rect">
            <a:avLst/>
          </a:prstGeom>
        </p:spPr>
      </p:pic>
      <p:sp>
        <p:nvSpPr>
          <p:cNvPr id="7" name="Text Placeholder 2"/>
          <p:cNvSpPr>
            <a:spLocks noGrp="1"/>
          </p:cNvSpPr>
          <p:nvPr>
            <p:ph type="body" sz="quarter" idx="14"/>
          </p:nvPr>
        </p:nvSpPr>
        <p:spPr>
          <a:xfrm>
            <a:off x="0" y="4842"/>
            <a:ext cx="11252200" cy="582986"/>
          </a:xfrm>
          <a:solidFill>
            <a:schemeClr val="tx1"/>
          </a:solidFill>
        </p:spPr>
        <p:txBody>
          <a:bodyPr/>
          <a:lstStyle/>
          <a:p>
            <a:pPr marL="0" indent="0">
              <a:buNone/>
            </a:pPr>
            <a:r>
              <a:rPr lang="en-US" sz="3600" b="1" dirty="0">
                <a:solidFill>
                  <a:schemeClr val="bg1"/>
                </a:solidFill>
              </a:rPr>
              <a:t>The magic future would be</a:t>
            </a:r>
            <a:r>
              <a:rPr lang="is-IS" sz="3600" b="1" dirty="0">
                <a:solidFill>
                  <a:schemeClr val="bg1"/>
                </a:solidFill>
              </a:rPr>
              <a:t>…</a:t>
            </a:r>
            <a:endParaRPr lang="en-US" sz="3600" b="1" dirty="0">
              <a:solidFill>
                <a:schemeClr val="bg1"/>
              </a:solidFill>
            </a:endParaRPr>
          </a:p>
        </p:txBody>
      </p:sp>
      <p:sp>
        <p:nvSpPr>
          <p:cNvPr id="8" name="Rectángulo 5"/>
          <p:cNvSpPr/>
          <p:nvPr/>
        </p:nvSpPr>
        <p:spPr>
          <a:xfrm>
            <a:off x="0" y="2590799"/>
            <a:ext cx="5232400" cy="3679373"/>
          </a:xfrm>
          <a:prstGeom prst="rect">
            <a:avLst/>
          </a:prstGeom>
          <a:solidFill>
            <a:schemeClr val="tx1"/>
          </a:solidFill>
        </p:spPr>
        <p:txBody>
          <a:bodyPr wrap="square">
            <a:noAutofit/>
          </a:bodyPr>
          <a:lstStyle/>
          <a:p>
            <a:r>
              <a:rPr lang="en-US" sz="2800" b="1" dirty="0">
                <a:solidFill>
                  <a:srgbClr val="FFFFFF"/>
                </a:solidFill>
              </a:rPr>
              <a:t>“</a:t>
            </a:r>
            <a:r>
              <a:rPr lang="en-US" sz="2800" b="1" dirty="0" err="1">
                <a:solidFill>
                  <a:srgbClr val="FFFFFF"/>
                </a:solidFill>
              </a:rPr>
              <a:t>Tenir</a:t>
            </a:r>
            <a:r>
              <a:rPr lang="en-US" sz="2800" b="1" dirty="0">
                <a:solidFill>
                  <a:srgbClr val="FFFFFF"/>
                </a:solidFill>
              </a:rPr>
              <a:t> </a:t>
            </a:r>
            <a:r>
              <a:rPr lang="en-US" sz="2800" b="1" dirty="0" err="1">
                <a:solidFill>
                  <a:srgbClr val="FFFFFF"/>
                </a:solidFill>
              </a:rPr>
              <a:t>tota</a:t>
            </a:r>
            <a:r>
              <a:rPr lang="en-US" sz="2800" b="1" dirty="0">
                <a:solidFill>
                  <a:srgbClr val="FFFFFF"/>
                </a:solidFill>
              </a:rPr>
              <a:t> la </a:t>
            </a:r>
            <a:r>
              <a:rPr lang="en-US" sz="2800" b="1" dirty="0" err="1">
                <a:solidFill>
                  <a:srgbClr val="FFFFFF"/>
                </a:solidFill>
              </a:rPr>
              <a:t>informació</a:t>
            </a:r>
            <a:r>
              <a:rPr lang="en-US" sz="2800" b="1" dirty="0">
                <a:solidFill>
                  <a:srgbClr val="FFFFFF"/>
                </a:solidFill>
              </a:rPr>
              <a:t> al </a:t>
            </a:r>
            <a:r>
              <a:rPr lang="en-US" sz="2800" b="1" dirty="0" err="1">
                <a:solidFill>
                  <a:srgbClr val="FFFFFF"/>
                </a:solidFill>
              </a:rPr>
              <a:t>mateix</a:t>
            </a:r>
            <a:r>
              <a:rPr lang="en-US" sz="2800" b="1" dirty="0">
                <a:solidFill>
                  <a:srgbClr val="FFFFFF"/>
                </a:solidFill>
              </a:rPr>
              <a:t> </a:t>
            </a:r>
            <a:r>
              <a:rPr lang="en-US" sz="2800" b="1" dirty="0" err="1">
                <a:solidFill>
                  <a:srgbClr val="FFFFFF"/>
                </a:solidFill>
              </a:rPr>
              <a:t>lloc</a:t>
            </a:r>
            <a:r>
              <a:rPr lang="en-US" sz="2800" b="1" dirty="0">
                <a:solidFill>
                  <a:srgbClr val="FFFFFF"/>
                </a:solidFill>
              </a:rPr>
              <a:t>, que </a:t>
            </a:r>
            <a:r>
              <a:rPr lang="en-US" sz="2800" b="1" dirty="0" err="1">
                <a:solidFill>
                  <a:srgbClr val="FFFFFF"/>
                </a:solidFill>
              </a:rPr>
              <a:t>quedi</a:t>
            </a:r>
            <a:r>
              <a:rPr lang="en-US" sz="2800" b="1" dirty="0">
                <a:solidFill>
                  <a:srgbClr val="FFFFFF"/>
                </a:solidFill>
              </a:rPr>
              <a:t> </a:t>
            </a:r>
            <a:r>
              <a:rPr lang="en-US" sz="2800" b="1" dirty="0" err="1">
                <a:solidFill>
                  <a:srgbClr val="FFFFFF"/>
                </a:solidFill>
              </a:rPr>
              <a:t>integrada</a:t>
            </a:r>
            <a:r>
              <a:rPr lang="en-US" sz="2800" b="1" dirty="0">
                <a:solidFill>
                  <a:srgbClr val="FFFFFF"/>
                </a:solidFill>
              </a:rPr>
              <a:t>.”</a:t>
            </a:r>
          </a:p>
          <a:p>
            <a:endParaRPr lang="en-US" sz="2800" b="1" dirty="0">
              <a:solidFill>
                <a:srgbClr val="FFFFFF"/>
              </a:solidFill>
            </a:endParaRPr>
          </a:p>
          <a:p>
            <a:r>
              <a:rPr lang="en-US" sz="2800" b="1" dirty="0">
                <a:solidFill>
                  <a:srgbClr val="FFFFFF"/>
                </a:solidFill>
              </a:rPr>
              <a:t>“Have all the information available in the same place, so it will be integrated there.”</a:t>
            </a:r>
          </a:p>
          <a:p>
            <a:endParaRPr lang="en-US" sz="1800" dirty="0">
              <a:solidFill>
                <a:srgbClr val="FFFFFF"/>
              </a:solidFill>
            </a:endParaRPr>
          </a:p>
          <a:p>
            <a:r>
              <a:rPr lang="en-US" sz="1800" dirty="0">
                <a:solidFill>
                  <a:srgbClr val="FFFFFF"/>
                </a:solidFill>
              </a:rPr>
              <a:t>(UOCU9, Female, Age 45-54, Arts/Humanities)</a:t>
            </a:r>
          </a:p>
        </p:txBody>
      </p:sp>
    </p:spTree>
    <p:extLst>
      <p:ext uri="{BB962C8B-B14F-4D97-AF65-F5344CB8AC3E}">
        <p14:creationId xmlns:p14="http://schemas.microsoft.com/office/powerpoint/2010/main" val="532772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E0906-50CE-4071-B0C6-BADF4F7EADA6}"/>
              </a:ext>
            </a:extLst>
          </p:cNvPr>
          <p:cNvSpPr>
            <a:spLocks noGrp="1"/>
          </p:cNvSpPr>
          <p:nvPr>
            <p:ph type="body" sz="quarter" idx="13"/>
          </p:nvPr>
        </p:nvSpPr>
        <p:spPr>
          <a:xfrm>
            <a:off x="469901" y="2400838"/>
            <a:ext cx="11252197" cy="1713962"/>
          </a:xfrm>
        </p:spPr>
        <p:txBody>
          <a:bodyPr/>
          <a:lstStyle/>
          <a:p>
            <a:pPr algn="ctr"/>
            <a:r>
              <a:rPr lang="en-US" sz="5400" dirty="0">
                <a:solidFill>
                  <a:schemeClr val="bg1"/>
                </a:solidFill>
              </a:rPr>
              <a:t>Why do people make the choices they do for getting information?</a:t>
            </a:r>
          </a:p>
        </p:txBody>
      </p:sp>
    </p:spTree>
    <p:extLst>
      <p:ext uri="{BB962C8B-B14F-4D97-AF65-F5344CB8AC3E}">
        <p14:creationId xmlns:p14="http://schemas.microsoft.com/office/powerpoint/2010/main" val="3848335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Motivation and Choice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4568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261101"/>
          </a:xfrm>
          <a:prstGeom prst="rect">
            <a:avLst/>
          </a:prstGeom>
        </p:spPr>
      </p:pic>
      <p:sp>
        <p:nvSpPr>
          <p:cNvPr id="3" name="Text Placeholder 2"/>
          <p:cNvSpPr>
            <a:spLocks noGrp="1"/>
          </p:cNvSpPr>
          <p:nvPr>
            <p:ph type="body" sz="quarter" idx="14"/>
          </p:nvPr>
        </p:nvSpPr>
        <p:spPr>
          <a:xfrm>
            <a:off x="0" y="811930"/>
            <a:ext cx="11378328" cy="1854449"/>
          </a:xfrm>
          <a:solidFill>
            <a:schemeClr val="tx1"/>
          </a:solidFill>
          <a:ln>
            <a:noFill/>
          </a:ln>
        </p:spPr>
        <p:txBody>
          <a:bodyPr/>
          <a:lstStyle/>
          <a:p>
            <a:pPr marL="0" indent="0">
              <a:buNone/>
            </a:pPr>
            <a:r>
              <a:rPr lang="en-US" b="1">
                <a:solidFill>
                  <a:schemeClr val="bg1"/>
                </a:solidFill>
              </a:rPr>
              <a:t>Convenience/Ease of Use/Accessibility as reasons for selecting a source were mentioned often by all groups.  </a:t>
            </a:r>
          </a:p>
        </p:txBody>
      </p:sp>
    </p:spTree>
    <p:extLst>
      <p:ext uri="{BB962C8B-B14F-4D97-AF65-F5344CB8AC3E}">
        <p14:creationId xmlns:p14="http://schemas.microsoft.com/office/powerpoint/2010/main" val="856857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1"/>
            <a:ext cx="9911644" cy="6272212"/>
          </a:xfrm>
          <a:prstGeom prst="rect">
            <a:avLst/>
          </a:prstGeom>
        </p:spPr>
      </p:pic>
      <p:sp>
        <p:nvSpPr>
          <p:cNvPr id="3" name="Marcador de texto 2"/>
          <p:cNvSpPr>
            <a:spLocks noGrp="1"/>
          </p:cNvSpPr>
          <p:nvPr>
            <p:ph type="body" sz="quarter" idx="14"/>
          </p:nvPr>
        </p:nvSpPr>
        <p:spPr>
          <a:xfrm>
            <a:off x="6953251" y="0"/>
            <a:ext cx="5238749" cy="6272212"/>
          </a:xfrm>
          <a:solidFill>
            <a:schemeClr val="tx1"/>
          </a:solidFill>
          <a:ln>
            <a:noFill/>
          </a:ln>
        </p:spPr>
        <p:txBody>
          <a:bodyPr lIns="274320" rIns="274320"/>
          <a:lstStyle/>
          <a:p>
            <a:pPr marL="0" indent="0">
              <a:buNone/>
            </a:pPr>
            <a:endParaRPr lang="en-US" sz="3200" b="1" dirty="0">
              <a:solidFill>
                <a:schemeClr val="bg1"/>
              </a:solidFill>
              <a:latin typeface="Arial" panose="020B0604020202020204" pitchFamily="34" charset="0"/>
              <a:cs typeface="Arial" panose="020B0604020202020204" pitchFamily="34" charset="0"/>
            </a:endParaRPr>
          </a:p>
          <a:p>
            <a:pPr marL="0" indent="0">
              <a:buNone/>
            </a:pPr>
            <a:endParaRPr lang="en-US" sz="3200" b="1" dirty="0">
              <a:solidFill>
                <a:schemeClr val="bg1"/>
              </a:solidFill>
              <a:latin typeface="Arial" panose="020B0604020202020204" pitchFamily="34" charset="0"/>
              <a:cs typeface="Arial" panose="020B0604020202020204" pitchFamily="34" charset="0"/>
            </a:endParaRPr>
          </a:p>
          <a:p>
            <a:pPr marL="0" indent="0">
              <a:buNone/>
            </a:pPr>
            <a:r>
              <a:rPr lang="en-US" sz="3200" b="1" dirty="0">
                <a:solidFill>
                  <a:schemeClr val="bg1"/>
                </a:solidFill>
                <a:latin typeface="Arial" panose="020B0604020202020204" pitchFamily="34" charset="0"/>
                <a:cs typeface="Arial" panose="020B0604020202020204" pitchFamily="34" charset="0"/>
              </a:rPr>
              <a:t>“So I check three or four websites and if it is more or less the same, so ok, I am confident.” </a:t>
            </a:r>
          </a:p>
          <a:p>
            <a:pPr marL="0" indent="0">
              <a:buNone/>
            </a:pPr>
            <a:r>
              <a:rPr lang="en-US" sz="1333" b="1" dirty="0">
                <a:solidFill>
                  <a:schemeClr val="bg1"/>
                </a:solidFill>
                <a:latin typeface="Arial" panose="020B0604020202020204" pitchFamily="34" charset="0"/>
                <a:cs typeface="Arial" panose="020B0604020202020204" pitchFamily="34" charset="0"/>
              </a:rPr>
              <a:t>(ESG01, Embedding, Female, Age 26-34, Formal Sciences)</a:t>
            </a:r>
          </a:p>
        </p:txBody>
      </p:sp>
    </p:spTree>
    <p:extLst>
      <p:ext uri="{BB962C8B-B14F-4D97-AF65-F5344CB8AC3E}">
        <p14:creationId xmlns:p14="http://schemas.microsoft.com/office/powerpoint/2010/main" val="170039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76200"/>
            <a:ext cx="12192000" cy="6324600"/>
          </a:xfrm>
          <a:prstGeom prst="rect">
            <a:avLst/>
          </a:prstGeom>
        </p:spPr>
      </p:pic>
      <p:sp>
        <p:nvSpPr>
          <p:cNvPr id="2" name="Text Placeholder 1"/>
          <p:cNvSpPr>
            <a:spLocks noGrp="1"/>
          </p:cNvSpPr>
          <p:nvPr>
            <p:ph type="body" sz="quarter" idx="13"/>
          </p:nvPr>
        </p:nvSpPr>
        <p:spPr>
          <a:xfrm>
            <a:off x="2571750" y="4914900"/>
            <a:ext cx="9620249" cy="1333501"/>
          </a:xfrm>
          <a:prstGeom prst="rect">
            <a:avLst/>
          </a:prstGeom>
          <a:solidFill>
            <a:schemeClr val="tx1"/>
          </a:solidFill>
        </p:spPr>
        <p:txBody>
          <a:bodyPr/>
          <a:lstStyle/>
          <a:p>
            <a:r>
              <a:rPr lang="en-US" sz="2667" dirty="0">
                <a:solidFill>
                  <a:schemeClr val="bg1"/>
                </a:solidFill>
              </a:rPr>
              <a:t>“As of August 2017, two-thirds (67%) of Americans report that they get at least some of their news on social media – with two-in-ten doing so often...”             </a:t>
            </a:r>
            <a:r>
              <a:rPr lang="en-US" sz="1800" b="0" dirty="0">
                <a:solidFill>
                  <a:schemeClr val="bg1"/>
                </a:solidFill>
              </a:rPr>
              <a:t>(Shearer and Gottfried 2017)</a:t>
            </a:r>
          </a:p>
        </p:txBody>
      </p:sp>
    </p:spTree>
    <p:extLst>
      <p:ext uri="{BB962C8B-B14F-4D97-AF65-F5344CB8AC3E}">
        <p14:creationId xmlns:p14="http://schemas.microsoft.com/office/powerpoint/2010/main" val="194192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
            <a:ext cx="12192000" cy="6276623"/>
          </a:xfrm>
          <a:prstGeom prst="rect">
            <a:avLst/>
          </a:prstGeom>
        </p:spPr>
      </p:pic>
      <p:sp>
        <p:nvSpPr>
          <p:cNvPr id="3" name="Text Placeholder 2"/>
          <p:cNvSpPr>
            <a:spLocks noGrp="1"/>
          </p:cNvSpPr>
          <p:nvPr>
            <p:ph type="body" sz="quarter" idx="14"/>
          </p:nvPr>
        </p:nvSpPr>
        <p:spPr>
          <a:xfrm>
            <a:off x="980661" y="4134679"/>
            <a:ext cx="11211339" cy="2141944"/>
          </a:xfrm>
          <a:solidFill>
            <a:schemeClr val="tx1"/>
          </a:solidFill>
          <a:ln>
            <a:noFill/>
          </a:ln>
        </p:spPr>
        <p:txBody>
          <a:bodyPr/>
          <a:lstStyle/>
          <a:p>
            <a:pPr marL="0" indent="0">
              <a:buNone/>
            </a:pPr>
            <a:r>
              <a:rPr lang="en-US" sz="3200" b="1">
                <a:solidFill>
                  <a:schemeClr val="bg1"/>
                </a:solidFill>
              </a:rPr>
              <a:t>The amount of information available was mentioned as a motivating factor in choosing sources by 100% of UOC Faculty, 60% of UC3M Faculty, &amp; 40% of both US &amp; UK Faculty. </a:t>
            </a:r>
          </a:p>
        </p:txBody>
      </p:sp>
      <p:sp>
        <p:nvSpPr>
          <p:cNvPr id="5" name="Text Placeholder 2"/>
          <p:cNvSpPr>
            <a:spLocks noGrp="1"/>
          </p:cNvSpPr>
          <p:nvPr>
            <p:ph type="body" sz="quarter" idx="14"/>
          </p:nvPr>
        </p:nvSpPr>
        <p:spPr>
          <a:xfrm>
            <a:off x="0" y="4419"/>
            <a:ext cx="10906539" cy="1763044"/>
          </a:xfrm>
          <a:solidFill>
            <a:schemeClr val="tx1"/>
          </a:solidFill>
          <a:ln>
            <a:noFill/>
          </a:ln>
        </p:spPr>
        <p:txBody>
          <a:bodyPr/>
          <a:lstStyle/>
          <a:p>
            <a:pPr marL="0" indent="0">
              <a:buNone/>
            </a:pPr>
            <a:r>
              <a:rPr lang="en-US" sz="3200" b="1" dirty="0">
                <a:solidFill>
                  <a:schemeClr val="bg1"/>
                </a:solidFill>
              </a:rPr>
              <a:t>Positive = Ability to find almost anything. </a:t>
            </a:r>
          </a:p>
          <a:p>
            <a:pPr marL="0" indent="0">
              <a:buNone/>
            </a:pPr>
            <a:r>
              <a:rPr lang="en-US" sz="3200" b="1" dirty="0">
                <a:solidFill>
                  <a:schemeClr val="bg1"/>
                </a:solidFill>
              </a:rPr>
              <a:t>Negative = Experience information overload &amp; need to determine &amp; manage what is relative &amp; accurate.</a:t>
            </a:r>
          </a:p>
        </p:txBody>
      </p:sp>
    </p:spTree>
    <p:extLst>
      <p:ext uri="{BB962C8B-B14F-4D97-AF65-F5344CB8AC3E}">
        <p14:creationId xmlns:p14="http://schemas.microsoft.com/office/powerpoint/2010/main" val="513770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3" name="Text Placeholder 2"/>
          <p:cNvSpPr>
            <a:spLocks noGrp="1"/>
          </p:cNvSpPr>
          <p:nvPr>
            <p:ph type="body" sz="quarter" idx="14"/>
          </p:nvPr>
        </p:nvSpPr>
        <p:spPr>
          <a:xfrm>
            <a:off x="1" y="355800"/>
            <a:ext cx="3886200" cy="4571800"/>
          </a:xfrm>
          <a:solidFill>
            <a:schemeClr val="tx1"/>
          </a:solidFill>
          <a:ln>
            <a:noFill/>
          </a:ln>
        </p:spPr>
        <p:txBody>
          <a:bodyPr/>
          <a:lstStyle/>
          <a:p>
            <a:pPr marL="0" indent="0">
              <a:buNone/>
            </a:pPr>
            <a:r>
              <a:rPr lang="en-US" sz="3200" b="1">
                <a:solidFill>
                  <a:schemeClr val="bg1"/>
                </a:solidFill>
              </a:rPr>
              <a:t>“My capacity to process information is overloaded. I’m just accumulating information as a hamster.” </a:t>
            </a:r>
          </a:p>
          <a:p>
            <a:pPr marL="0" indent="0">
              <a:buNone/>
            </a:pPr>
            <a:r>
              <a:rPr lang="en-US" sz="1333" b="1">
                <a:solidFill>
                  <a:schemeClr val="bg1"/>
                </a:solidFill>
              </a:rPr>
              <a:t>(UOCFE1, Male, Age 43, Information Sciences)</a:t>
            </a:r>
          </a:p>
        </p:txBody>
      </p:sp>
      <p:sp>
        <p:nvSpPr>
          <p:cNvPr id="2" name="TextBox 1">
            <a:extLst>
              <a:ext uri="{FF2B5EF4-FFF2-40B4-BE49-F238E27FC236}">
                <a16:creationId xmlns:a16="http://schemas.microsoft.com/office/drawing/2014/main" id="{8CB482A2-AECD-45B7-A96C-BEC4241A043C}"/>
              </a:ext>
            </a:extLst>
          </p:cNvPr>
          <p:cNvSpPr txBox="1"/>
          <p:nvPr/>
        </p:nvSpPr>
        <p:spPr>
          <a:xfrm>
            <a:off x="5943601" y="5739825"/>
            <a:ext cx="6248400" cy="584775"/>
          </a:xfrm>
          <a:prstGeom prst="rect">
            <a:avLst/>
          </a:prstGeom>
          <a:solidFill>
            <a:schemeClr val="tx1"/>
          </a:solidFill>
        </p:spPr>
        <p:txBody>
          <a:bodyPr wrap="square" rtlCol="0">
            <a:spAutoFit/>
          </a:bodyPr>
          <a:lstStyle/>
          <a:p>
            <a:r>
              <a:rPr lang="en-US" sz="3200" b="1" dirty="0">
                <a:solidFill>
                  <a:schemeClr val="bg1"/>
                </a:solidFill>
              </a:rPr>
              <a:t>“</a:t>
            </a:r>
            <a:r>
              <a:rPr lang="en-US" sz="3200" b="1" dirty="0" err="1">
                <a:solidFill>
                  <a:schemeClr val="bg1"/>
                </a:solidFill>
              </a:rPr>
              <a:t>Squirelling</a:t>
            </a:r>
            <a:r>
              <a:rPr lang="en-US" sz="3200" b="1" dirty="0">
                <a:solidFill>
                  <a:schemeClr val="bg1"/>
                </a:solidFill>
              </a:rPr>
              <a:t> away” information</a:t>
            </a:r>
          </a:p>
        </p:txBody>
      </p:sp>
    </p:spTree>
    <p:extLst>
      <p:ext uri="{BB962C8B-B14F-4D97-AF65-F5344CB8AC3E}">
        <p14:creationId xmlns:p14="http://schemas.microsoft.com/office/powerpoint/2010/main" val="530006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57726"/>
            <a:ext cx="4604824" cy="3078404"/>
          </a:xfrm>
          <a:prstGeom prst="rect">
            <a:avLst/>
          </a:prstGeom>
          <a:solidFill>
            <a:schemeClr val="tx1"/>
          </a:solidFill>
        </p:spPr>
        <p:txBody>
          <a:bodyPr/>
          <a:lstStyle/>
          <a:p>
            <a:pPr marL="0" indent="0">
              <a:buNone/>
            </a:pPr>
            <a:r>
              <a:rPr lang="en-US" sz="2133" b="1">
                <a:solidFill>
                  <a:schemeClr val="bg1"/>
                </a:solidFill>
                <a:latin typeface="Arial" panose="020B0604020202020204" pitchFamily="34" charset="0"/>
                <a:cs typeface="Arial" panose="020B0604020202020204" pitchFamily="34" charset="0"/>
              </a:rPr>
              <a:t>The future</a:t>
            </a:r>
            <a:r>
              <a:rPr lang="is-IS" sz="2133" b="1">
                <a:solidFill>
                  <a:schemeClr val="bg1"/>
                </a:solidFill>
                <a:latin typeface="Arial" panose="020B0604020202020204" pitchFamily="34" charset="0"/>
                <a:cs typeface="Arial" panose="020B0604020202020204" pitchFamily="34" charset="0"/>
              </a:rPr>
              <a:t>…</a:t>
            </a:r>
            <a:endParaRPr lang="en-US" sz="2133" b="1">
              <a:solidFill>
                <a:schemeClr val="bg1"/>
              </a:solidFill>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0172"/>
          </a:xfrm>
          <a:prstGeom prst="rect">
            <a:avLst/>
          </a:prstGeom>
        </p:spPr>
      </p:pic>
      <p:sp>
        <p:nvSpPr>
          <p:cNvPr id="6" name="Rectángulo 5"/>
          <p:cNvSpPr/>
          <p:nvPr/>
        </p:nvSpPr>
        <p:spPr>
          <a:xfrm>
            <a:off x="3537304" y="1074047"/>
            <a:ext cx="8654696" cy="1672317"/>
          </a:xfrm>
          <a:prstGeom prst="rect">
            <a:avLst/>
          </a:prstGeom>
          <a:solidFill>
            <a:schemeClr val="tx1"/>
          </a:solidFill>
        </p:spPr>
        <p:txBody>
          <a:bodyPr wrap="square">
            <a:spAutoFit/>
          </a:bodyPr>
          <a:lstStyle/>
          <a:p>
            <a:r>
              <a:rPr lang="en-US" sz="2800" b="1" dirty="0">
                <a:solidFill>
                  <a:srgbClr val="FFFFFF"/>
                </a:solidFill>
              </a:rPr>
              <a:t>“To have access to all full text</a:t>
            </a:r>
            <a:r>
              <a:rPr lang="is-IS" sz="2800" b="1" dirty="0">
                <a:solidFill>
                  <a:srgbClr val="FFFFFF"/>
                </a:solidFill>
              </a:rPr>
              <a:t>…</a:t>
            </a:r>
            <a:r>
              <a:rPr lang="en-US" sz="2800" b="1" dirty="0">
                <a:solidFill>
                  <a:srgbClr val="FFFFFF"/>
                </a:solidFill>
              </a:rPr>
              <a:t>and more criteria to select</a:t>
            </a:r>
            <a:r>
              <a:rPr lang="is-IS" sz="2800" b="1" dirty="0">
                <a:solidFill>
                  <a:srgbClr val="FFFFFF"/>
                </a:solidFill>
              </a:rPr>
              <a:t>…To have a criteria tool for helping me to personalize my experience”</a:t>
            </a:r>
          </a:p>
          <a:p>
            <a:pPr algn="r"/>
            <a:r>
              <a:rPr lang="is-IS" sz="1867" dirty="0">
                <a:solidFill>
                  <a:srgbClr val="FFFFFF"/>
                </a:solidFill>
                <a:latin typeface="Arial"/>
                <a:cs typeface="Arial"/>
              </a:rPr>
              <a:t>(UOCFI2,Male, Age 34-44, Social Sciences)</a:t>
            </a:r>
            <a:endParaRPr lang="en-US" sz="1867" dirty="0">
              <a:solidFill>
                <a:srgbClr val="FFFFFF"/>
              </a:solidFill>
              <a:latin typeface="Arial"/>
              <a:cs typeface="Arial"/>
            </a:endParaRPr>
          </a:p>
        </p:txBody>
      </p:sp>
      <p:sp>
        <p:nvSpPr>
          <p:cNvPr id="7" name="Text Placeholder 2"/>
          <p:cNvSpPr>
            <a:spLocks noGrp="1"/>
          </p:cNvSpPr>
          <p:nvPr>
            <p:ph type="body" sz="quarter" idx="14"/>
          </p:nvPr>
        </p:nvSpPr>
        <p:spPr>
          <a:xfrm>
            <a:off x="0" y="4841"/>
            <a:ext cx="11252200" cy="778327"/>
          </a:xfrm>
          <a:solidFill>
            <a:schemeClr val="tx1"/>
          </a:solidFill>
        </p:spPr>
        <p:txBody>
          <a:bodyPr/>
          <a:lstStyle/>
          <a:p>
            <a:pPr marL="0" indent="0">
              <a:buNone/>
            </a:pPr>
            <a:r>
              <a:rPr lang="en-US" sz="3600" b="1" dirty="0">
                <a:solidFill>
                  <a:schemeClr val="bg1"/>
                </a:solidFill>
              </a:rPr>
              <a:t>The magic future would be</a:t>
            </a:r>
            <a:r>
              <a:rPr lang="is-IS" sz="3600" b="1" dirty="0">
                <a:solidFill>
                  <a:schemeClr val="bg1"/>
                </a:solidFill>
              </a:rPr>
              <a:t>…</a:t>
            </a:r>
            <a:endParaRPr lang="en-US" sz="3600" b="1" dirty="0">
              <a:solidFill>
                <a:schemeClr val="bg1"/>
              </a:solidFill>
            </a:endParaRPr>
          </a:p>
        </p:txBody>
      </p:sp>
      <p:sp>
        <p:nvSpPr>
          <p:cNvPr id="8" name="Rectángulo 7"/>
          <p:cNvSpPr/>
          <p:nvPr/>
        </p:nvSpPr>
        <p:spPr>
          <a:xfrm>
            <a:off x="0" y="3530962"/>
            <a:ext cx="11036300" cy="2739211"/>
          </a:xfrm>
          <a:prstGeom prst="rect">
            <a:avLst/>
          </a:prstGeom>
          <a:solidFill>
            <a:schemeClr val="tx1"/>
          </a:solidFill>
        </p:spPr>
        <p:txBody>
          <a:bodyPr wrap="square">
            <a:spAutoFit/>
          </a:bodyPr>
          <a:lstStyle/>
          <a:p>
            <a:pPr defTabSz="1219170">
              <a:defRPr/>
            </a:pPr>
            <a:r>
              <a:rPr lang="is-IS" sz="2800" b="1" dirty="0">
                <a:solidFill>
                  <a:srgbClr val="FFFFFF"/>
                </a:solidFill>
              </a:rPr>
              <a:t>“Un sistema personalitzat que coneixés els teus atributs personals i et presenti els resultats en una combinació de vídeo i mapa conceptual” </a:t>
            </a:r>
            <a:endParaRPr lang="en-US" sz="2800" b="1" dirty="0">
              <a:solidFill>
                <a:srgbClr val="FFFFFF"/>
              </a:solidFill>
            </a:endParaRPr>
          </a:p>
          <a:p>
            <a:r>
              <a:rPr lang="en-US" sz="2800" b="1" dirty="0">
                <a:solidFill>
                  <a:srgbClr val="FFFFFF"/>
                </a:solidFill>
              </a:rPr>
              <a:t>“A personalized system that would know your personal attributes and show you the results in a combination of video and conceptual map”</a:t>
            </a:r>
            <a:r>
              <a:rPr lang="en-US" sz="3200" b="1" dirty="0">
                <a:solidFill>
                  <a:srgbClr val="FFFFFF"/>
                </a:solidFill>
              </a:rPr>
              <a:t> </a:t>
            </a:r>
            <a:r>
              <a:rPr lang="en-US" sz="1867" dirty="0">
                <a:solidFill>
                  <a:srgbClr val="FFFFFF"/>
                </a:solidFill>
              </a:rPr>
              <a:t>(UOCU3, Female, Age 19-25, Social Sciences)</a:t>
            </a:r>
          </a:p>
        </p:txBody>
      </p:sp>
    </p:spTree>
    <p:extLst>
      <p:ext uri="{BB962C8B-B14F-4D97-AF65-F5344CB8AC3E}">
        <p14:creationId xmlns:p14="http://schemas.microsoft.com/office/powerpoint/2010/main" val="1460021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CE0906-50CE-4071-B0C6-BADF4F7EADA6}"/>
              </a:ext>
            </a:extLst>
          </p:cNvPr>
          <p:cNvSpPr>
            <a:spLocks noGrp="1"/>
          </p:cNvSpPr>
          <p:nvPr>
            <p:ph type="body" sz="quarter" idx="13"/>
          </p:nvPr>
        </p:nvSpPr>
        <p:spPr>
          <a:xfrm>
            <a:off x="469901" y="2400838"/>
            <a:ext cx="11252197" cy="1713962"/>
          </a:xfrm>
        </p:spPr>
        <p:txBody>
          <a:bodyPr/>
          <a:lstStyle/>
          <a:p>
            <a:pPr algn="ctr"/>
            <a:r>
              <a:rPr lang="en-US" sz="5400" dirty="0">
                <a:solidFill>
                  <a:schemeClr val="bg1"/>
                </a:solidFill>
              </a:rPr>
              <a:t>What technologies do people use to get information?</a:t>
            </a:r>
          </a:p>
        </p:txBody>
      </p:sp>
    </p:spTree>
    <p:extLst>
      <p:ext uri="{BB962C8B-B14F-4D97-AF65-F5344CB8AC3E}">
        <p14:creationId xmlns:p14="http://schemas.microsoft.com/office/powerpoint/2010/main" val="173730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Tools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54396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E8B23F-9709-44FF-B174-99547C6CC2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84689"/>
          </a:xfrm>
          <a:prstGeom prst="rect">
            <a:avLst/>
          </a:prstGeom>
        </p:spPr>
      </p:pic>
      <p:sp>
        <p:nvSpPr>
          <p:cNvPr id="3" name="Text Placeholder 2"/>
          <p:cNvSpPr>
            <a:spLocks noGrp="1"/>
          </p:cNvSpPr>
          <p:nvPr>
            <p:ph type="body" sz="quarter" idx="14"/>
          </p:nvPr>
        </p:nvSpPr>
        <p:spPr>
          <a:xfrm>
            <a:off x="7944323" y="3003799"/>
            <a:ext cx="4247677" cy="3280890"/>
          </a:xfrm>
          <a:solidFill>
            <a:schemeClr val="tx1"/>
          </a:solidFill>
        </p:spPr>
        <p:txBody>
          <a:bodyPr/>
          <a:lstStyle/>
          <a:p>
            <a:pPr marL="0" indent="0">
              <a:buNone/>
            </a:pPr>
            <a:r>
              <a:rPr lang="en-US" sz="2667" b="1" dirty="0">
                <a:solidFill>
                  <a:schemeClr val="bg1"/>
                </a:solidFill>
              </a:rPr>
              <a:t>“I could live without the smartphone, but I can't work without the smartphone, which are two different things.” </a:t>
            </a:r>
          </a:p>
          <a:p>
            <a:pPr marL="0" indent="0">
              <a:buNone/>
            </a:pPr>
            <a:endParaRPr lang="en-US" sz="2667" b="1" dirty="0">
              <a:solidFill>
                <a:schemeClr val="bg1"/>
              </a:solidFill>
            </a:endParaRPr>
          </a:p>
          <a:p>
            <a:pPr marL="0" indent="0">
              <a:buNone/>
            </a:pPr>
            <a:r>
              <a:rPr lang="en-US" sz="1800" b="1" dirty="0">
                <a:solidFill>
                  <a:schemeClr val="bg1"/>
                </a:solidFill>
              </a:rPr>
              <a:t>(UCSCG2, Embedding, Female, Age 25, Humanities)</a:t>
            </a:r>
          </a:p>
        </p:txBody>
      </p:sp>
      <p:sp>
        <p:nvSpPr>
          <p:cNvPr id="5" name="Text Placeholder 2"/>
          <p:cNvSpPr>
            <a:spLocks noGrp="1"/>
          </p:cNvSpPr>
          <p:nvPr>
            <p:ph type="body" sz="quarter" idx="14"/>
          </p:nvPr>
        </p:nvSpPr>
        <p:spPr>
          <a:xfrm>
            <a:off x="0" y="0"/>
            <a:ext cx="12192000" cy="796936"/>
          </a:xfrm>
          <a:solidFill>
            <a:schemeClr val="tx1"/>
          </a:solidFill>
          <a:ln>
            <a:noFill/>
          </a:ln>
        </p:spPr>
        <p:txBody>
          <a:bodyPr/>
          <a:lstStyle/>
          <a:p>
            <a:pPr marL="0" indent="0">
              <a:buNone/>
            </a:pPr>
            <a:r>
              <a:rPr lang="en-US" sz="3200" b="1" dirty="0">
                <a:solidFill>
                  <a:schemeClr val="bg1"/>
                </a:solidFill>
              </a:rPr>
              <a:t>Tablets, computers, smartphones and papers</a:t>
            </a:r>
            <a:r>
              <a:rPr lang="is-IS" sz="3200" b="1" dirty="0">
                <a:solidFill>
                  <a:schemeClr val="bg1"/>
                </a:solidFill>
              </a:rPr>
              <a:t>…</a:t>
            </a:r>
            <a:endParaRPr lang="en-US" sz="3200" b="1" dirty="0">
              <a:solidFill>
                <a:schemeClr val="bg1"/>
              </a:solidFill>
            </a:endParaRPr>
          </a:p>
        </p:txBody>
      </p:sp>
    </p:spTree>
    <p:extLst>
      <p:ext uri="{BB962C8B-B14F-4D97-AF65-F5344CB8AC3E}">
        <p14:creationId xmlns:p14="http://schemas.microsoft.com/office/powerpoint/2010/main" val="39427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5401"/>
            <a:ext cx="12192000" cy="6311900"/>
          </a:xfrm>
          <a:prstGeom prst="rect">
            <a:avLst/>
          </a:prstGeom>
        </p:spPr>
      </p:pic>
      <p:sp>
        <p:nvSpPr>
          <p:cNvPr id="9" name="TextBox 8"/>
          <p:cNvSpPr txBox="1"/>
          <p:nvPr/>
        </p:nvSpPr>
        <p:spPr>
          <a:xfrm>
            <a:off x="0" y="1"/>
            <a:ext cx="10695709" cy="1077218"/>
          </a:xfrm>
          <a:prstGeom prst="rect">
            <a:avLst/>
          </a:prstGeom>
          <a:ln w="9525">
            <a:noFill/>
          </a:ln>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b="1" dirty="0">
                <a:solidFill>
                  <a:schemeClr val="bg1"/>
                </a:solidFill>
              </a:rPr>
              <a:t>At least 80% of UC3M, UOC, &amp; UK Faculty mentioned Tablets, only 40% of US Faculty mentioned them.  </a:t>
            </a:r>
          </a:p>
        </p:txBody>
      </p:sp>
      <p:sp>
        <p:nvSpPr>
          <p:cNvPr id="2" name="TextBox 1"/>
          <p:cNvSpPr txBox="1"/>
          <p:nvPr/>
        </p:nvSpPr>
        <p:spPr>
          <a:xfrm>
            <a:off x="314037" y="5218364"/>
            <a:ext cx="11877964" cy="584775"/>
          </a:xfrm>
          <a:prstGeom prst="rect">
            <a:avLst/>
          </a:prstGeom>
          <a:solidFill>
            <a:schemeClr val="tx1"/>
          </a:solidFill>
          <a:ln>
            <a:noFill/>
          </a:ln>
        </p:spPr>
        <p:txBody>
          <a:bodyPr wrap="square" rtlCol="0">
            <a:spAutoFit/>
          </a:bodyPr>
          <a:lstStyle/>
          <a:p>
            <a:r>
              <a:rPr lang="en-US" sz="3200" b="1" dirty="0">
                <a:solidFill>
                  <a:schemeClr val="bg1"/>
                </a:solidFill>
              </a:rPr>
              <a:t>Smartphones were mentioned by 79%- 100% of all Faculty.</a:t>
            </a:r>
          </a:p>
        </p:txBody>
      </p:sp>
    </p:spTree>
    <p:extLst>
      <p:ext uri="{BB962C8B-B14F-4D97-AF65-F5344CB8AC3E}">
        <p14:creationId xmlns:p14="http://schemas.microsoft.com/office/powerpoint/2010/main" val="3999107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29028"/>
            <a:ext cx="12192000" cy="6332832"/>
          </a:xfrm>
          <a:prstGeom prst="rect">
            <a:avLst/>
          </a:prstGeom>
        </p:spPr>
      </p:pic>
      <p:sp>
        <p:nvSpPr>
          <p:cNvPr id="2" name="Text Placeholder 1"/>
          <p:cNvSpPr>
            <a:spLocks noGrp="1"/>
          </p:cNvSpPr>
          <p:nvPr>
            <p:ph type="body" sz="quarter" idx="4294967295"/>
          </p:nvPr>
        </p:nvSpPr>
        <p:spPr>
          <a:xfrm>
            <a:off x="959557" y="4278490"/>
            <a:ext cx="11232444" cy="2025314"/>
          </a:xfrm>
          <a:prstGeom prst="rect">
            <a:avLst/>
          </a:prstGeom>
          <a:solidFill>
            <a:schemeClr val="tx1"/>
          </a:solidFill>
        </p:spPr>
        <p:txBody>
          <a:bodyPr/>
          <a:lstStyle/>
          <a:p>
            <a:pPr marL="0" indent="0">
              <a:buNone/>
            </a:pPr>
            <a:r>
              <a:rPr lang="en-US" sz="2667" b="1" dirty="0">
                <a:solidFill>
                  <a:schemeClr val="bg1"/>
                </a:solidFill>
              </a:rPr>
              <a:t>“…around half of newspaper readers consume newspapers only in their printed form. They are more likely to often watch local TV news than those newspaper readers who access the paper online instead of or in addition to the print edition.”  </a:t>
            </a:r>
          </a:p>
          <a:p>
            <a:pPr marL="0" indent="0" algn="r">
              <a:buNone/>
            </a:pPr>
            <a:r>
              <a:rPr lang="en-US" sz="1800" dirty="0">
                <a:solidFill>
                  <a:schemeClr val="bg1"/>
                </a:solidFill>
              </a:rPr>
              <a:t>(Barthel 2016)</a:t>
            </a:r>
          </a:p>
        </p:txBody>
      </p:sp>
    </p:spTree>
    <p:extLst>
      <p:ext uri="{BB962C8B-B14F-4D97-AF65-F5344CB8AC3E}">
        <p14:creationId xmlns:p14="http://schemas.microsoft.com/office/powerpoint/2010/main" val="64808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3800"/>
          </a:xfrm>
          <a:prstGeom prst="rect">
            <a:avLst/>
          </a:prstGeom>
        </p:spPr>
      </p:pic>
      <p:sp>
        <p:nvSpPr>
          <p:cNvPr id="3" name="Text Placeholder 2"/>
          <p:cNvSpPr>
            <a:spLocks noGrp="1"/>
          </p:cNvSpPr>
          <p:nvPr>
            <p:ph type="body" sz="quarter" idx="14"/>
          </p:nvPr>
        </p:nvSpPr>
        <p:spPr>
          <a:xfrm>
            <a:off x="0" y="4841"/>
            <a:ext cx="11252200" cy="778327"/>
          </a:xfrm>
          <a:solidFill>
            <a:schemeClr val="tx1"/>
          </a:solidFill>
        </p:spPr>
        <p:txBody>
          <a:bodyPr/>
          <a:lstStyle/>
          <a:p>
            <a:pPr marL="0" indent="0">
              <a:buNone/>
            </a:pPr>
            <a:r>
              <a:rPr lang="en-US" sz="2667" b="1">
                <a:solidFill>
                  <a:schemeClr val="bg1"/>
                </a:solidFill>
              </a:rPr>
              <a:t>“So, it's... I mean, people who use books are dinosaurs now.” </a:t>
            </a:r>
          </a:p>
          <a:p>
            <a:pPr marL="0" indent="0" algn="r">
              <a:buNone/>
            </a:pPr>
            <a:r>
              <a:rPr lang="en-US" sz="1333" b="1">
                <a:solidFill>
                  <a:schemeClr val="bg1"/>
                </a:solidFill>
              </a:rPr>
              <a:t>(UCSCF2, Experiencing, Male, Age 39, Social Sciences)</a:t>
            </a:r>
          </a:p>
        </p:txBody>
      </p:sp>
      <p:sp>
        <p:nvSpPr>
          <p:cNvPr id="5" name="Rectángulo 4"/>
          <p:cNvSpPr/>
          <p:nvPr/>
        </p:nvSpPr>
        <p:spPr>
          <a:xfrm>
            <a:off x="7683501" y="2182369"/>
            <a:ext cx="4508500" cy="4091432"/>
          </a:xfrm>
          <a:prstGeom prst="rect">
            <a:avLst/>
          </a:prstGeom>
          <a:solidFill>
            <a:schemeClr val="tx1"/>
          </a:solidFill>
        </p:spPr>
        <p:txBody>
          <a:bodyPr wrap="square">
            <a:noAutofit/>
          </a:bodyPr>
          <a:lstStyle/>
          <a:p>
            <a:r>
              <a:rPr lang="en-US" sz="2800" b="1" dirty="0">
                <a:solidFill>
                  <a:schemeClr val="bg1"/>
                </a:solidFill>
              </a:rPr>
              <a:t>“</a:t>
            </a:r>
            <a:r>
              <a:rPr lang="en-US" sz="2800" b="1" dirty="0">
                <a:solidFill>
                  <a:srgbClr val="FFFFFF"/>
                </a:solidFill>
              </a:rPr>
              <a:t>(With digital information alerts)….It is like with books, you keep them but you don’t want to trash them because you have some kind of emotional relationship with books…”</a:t>
            </a:r>
          </a:p>
          <a:p>
            <a:r>
              <a:rPr lang="en-US" sz="1800" dirty="0">
                <a:solidFill>
                  <a:srgbClr val="FFFFFF"/>
                </a:solidFill>
                <a:cs typeface="Arial"/>
              </a:rPr>
              <a:t>(UOCG4, Health Sciences Postgraduate Student, male, aged 41)</a:t>
            </a:r>
          </a:p>
        </p:txBody>
      </p:sp>
    </p:spTree>
    <p:extLst>
      <p:ext uri="{BB962C8B-B14F-4D97-AF65-F5344CB8AC3E}">
        <p14:creationId xmlns:p14="http://schemas.microsoft.com/office/powerpoint/2010/main" val="1364860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957726"/>
            <a:ext cx="4604824" cy="3078404"/>
          </a:xfrm>
          <a:prstGeom prst="rect">
            <a:avLst/>
          </a:prstGeom>
          <a:solidFill>
            <a:schemeClr val="tx1"/>
          </a:solidFill>
        </p:spPr>
        <p:txBody>
          <a:bodyPr/>
          <a:lstStyle/>
          <a:p>
            <a:pPr marL="0" indent="0">
              <a:buNone/>
            </a:pPr>
            <a:r>
              <a:rPr lang="en-US" sz="2133" b="1">
                <a:solidFill>
                  <a:schemeClr val="bg1"/>
                </a:solidFill>
                <a:latin typeface="Arial" panose="020B0604020202020204" pitchFamily="34" charset="0"/>
                <a:cs typeface="Arial" panose="020B0604020202020204" pitchFamily="34" charset="0"/>
              </a:rPr>
              <a:t>The future</a:t>
            </a:r>
            <a:r>
              <a:rPr lang="is-IS" sz="2133" b="1">
                <a:solidFill>
                  <a:schemeClr val="bg1"/>
                </a:solidFill>
                <a:latin typeface="Arial" panose="020B0604020202020204" pitchFamily="34" charset="0"/>
                <a:cs typeface="Arial" panose="020B0604020202020204" pitchFamily="34" charset="0"/>
              </a:rPr>
              <a:t>…</a:t>
            </a:r>
            <a:endParaRPr lang="en-US" sz="2133" b="1">
              <a:solidFill>
                <a:schemeClr val="bg1"/>
              </a:solidFill>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
            <a:ext cx="12192000" cy="6270172"/>
          </a:xfrm>
          <a:prstGeom prst="rect">
            <a:avLst/>
          </a:prstGeom>
        </p:spPr>
      </p:pic>
      <p:sp>
        <p:nvSpPr>
          <p:cNvPr id="6" name="Rectángulo 5"/>
          <p:cNvSpPr/>
          <p:nvPr/>
        </p:nvSpPr>
        <p:spPr>
          <a:xfrm>
            <a:off x="0" y="2926190"/>
            <a:ext cx="9006243" cy="3333733"/>
          </a:xfrm>
          <a:prstGeom prst="rect">
            <a:avLst/>
          </a:prstGeom>
          <a:solidFill>
            <a:schemeClr val="tx1"/>
          </a:solidFill>
        </p:spPr>
        <p:txBody>
          <a:bodyPr wrap="square">
            <a:spAutoFit/>
          </a:bodyPr>
          <a:lstStyle/>
          <a:p>
            <a:pPr defTabSz="1219170">
              <a:defRPr/>
            </a:pPr>
            <a:r>
              <a:rPr lang="is-IS" sz="2133" b="1" dirty="0">
                <a:solidFill>
                  <a:schemeClr val="bg1"/>
                </a:solidFill>
              </a:rPr>
              <a:t>“Seria  un mix de telèfon mòbil i dron, que jo parlant li pogués fer una pregunta, i ell em projectés una imatge o em donés la informació sense que jo tingués que deixar de fer el que estic fent...deslligar-me del transport d’aparells. Que voli al meu costat...projecta’m la pel.licula a la pared....” </a:t>
            </a:r>
            <a:endParaRPr lang="en-US" sz="2133" b="1" dirty="0">
              <a:solidFill>
                <a:schemeClr val="bg1"/>
              </a:solidFill>
            </a:endParaRPr>
          </a:p>
          <a:p>
            <a:endParaRPr lang="en-US" sz="2133" b="1" dirty="0">
              <a:solidFill>
                <a:srgbClr val="FFFFFF"/>
              </a:solidFill>
            </a:endParaRPr>
          </a:p>
          <a:p>
            <a:r>
              <a:rPr lang="en-US" sz="2133" b="1" dirty="0">
                <a:solidFill>
                  <a:srgbClr val="FFFFFF"/>
                </a:solidFill>
              </a:rPr>
              <a:t>“A mix of mobile phone and a ‘drone.’ Just talking with it, it would provide me all the information, for example, to project a film on the wall</a:t>
            </a:r>
            <a:r>
              <a:rPr lang="is-IS" sz="2133" b="1" dirty="0">
                <a:solidFill>
                  <a:srgbClr val="FFFFFF"/>
                </a:solidFill>
              </a:rPr>
              <a:t>…just not to have to use an artefact, not to transport tools...” </a:t>
            </a:r>
            <a:r>
              <a:rPr lang="is-IS" sz="1867" dirty="0">
                <a:solidFill>
                  <a:srgbClr val="FFFFFF"/>
                </a:solidFill>
                <a:latin typeface="Arial"/>
                <a:cs typeface="Arial"/>
              </a:rPr>
              <a:t>(UOCFE6, Male, Age 53, Health and Computer Science Faculty)</a:t>
            </a:r>
            <a:endParaRPr lang="en-US" sz="1867" dirty="0">
              <a:solidFill>
                <a:srgbClr val="FFFFFF"/>
              </a:solidFill>
              <a:latin typeface="Arial"/>
              <a:cs typeface="Arial"/>
            </a:endParaRPr>
          </a:p>
        </p:txBody>
      </p:sp>
      <p:sp>
        <p:nvSpPr>
          <p:cNvPr id="7" name="Text Placeholder 2"/>
          <p:cNvSpPr>
            <a:spLocks noGrp="1"/>
          </p:cNvSpPr>
          <p:nvPr>
            <p:ph type="body" sz="quarter" idx="14"/>
          </p:nvPr>
        </p:nvSpPr>
        <p:spPr>
          <a:xfrm>
            <a:off x="0" y="4841"/>
            <a:ext cx="11252200" cy="778327"/>
          </a:xfrm>
          <a:solidFill>
            <a:schemeClr val="tx1"/>
          </a:solidFill>
        </p:spPr>
        <p:txBody>
          <a:bodyPr/>
          <a:lstStyle/>
          <a:p>
            <a:pPr marL="0" indent="0">
              <a:buNone/>
            </a:pPr>
            <a:r>
              <a:rPr lang="en-US" sz="3600" b="1" dirty="0">
                <a:solidFill>
                  <a:schemeClr val="bg1"/>
                </a:solidFill>
              </a:rPr>
              <a:t>The magic future would be</a:t>
            </a:r>
            <a:r>
              <a:rPr lang="is-IS" sz="3600" b="1" dirty="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1217151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a:t>Digital visitors &amp; residents</a:t>
            </a:r>
          </a:p>
        </p:txBody>
      </p:sp>
      <p:sp>
        <p:nvSpPr>
          <p:cNvPr id="7" name="Text Placeholder 6"/>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786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D76C87-E6D3-4AE6-BD94-EB9967939C51}"/>
              </a:ext>
            </a:extLst>
          </p:cNvPr>
          <p:cNvSpPr>
            <a:spLocks noGrp="1"/>
          </p:cNvSpPr>
          <p:nvPr>
            <p:ph type="body" sz="quarter" idx="10"/>
          </p:nvPr>
        </p:nvSpPr>
        <p:spPr/>
        <p:txBody>
          <a:bodyPr/>
          <a:lstStyle/>
          <a:p>
            <a:r>
              <a:rPr lang="en-US" dirty="0"/>
              <a:t>Recommendations</a:t>
            </a:r>
          </a:p>
        </p:txBody>
      </p:sp>
      <p:sp>
        <p:nvSpPr>
          <p:cNvPr id="3" name="Text Placeholder 2">
            <a:extLst>
              <a:ext uri="{FF2B5EF4-FFF2-40B4-BE49-F238E27FC236}">
                <a16:creationId xmlns:a16="http://schemas.microsoft.com/office/drawing/2014/main" id="{C91FD853-B432-4626-A6D3-F71F8A5C9560}"/>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120BD37-145B-48E9-9A00-48A040869176}"/>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29894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86500"/>
          </a:xfrm>
          <a:prstGeom prst="rect">
            <a:avLst/>
          </a:prstGeom>
        </p:spPr>
      </p:pic>
      <p:sp>
        <p:nvSpPr>
          <p:cNvPr id="4" name="Text Placeholder 1"/>
          <p:cNvSpPr txBox="1">
            <a:spLocks/>
          </p:cNvSpPr>
          <p:nvPr/>
        </p:nvSpPr>
        <p:spPr>
          <a:xfrm>
            <a:off x="7962900" y="367971"/>
            <a:ext cx="4229100" cy="684443"/>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solidFill>
                  <a:schemeClr val="bg1"/>
                </a:solidFill>
              </a:rPr>
              <a:t>It’s time for a change</a:t>
            </a:r>
          </a:p>
        </p:txBody>
      </p:sp>
      <p:sp>
        <p:nvSpPr>
          <p:cNvPr id="7" name="Text Placeholder 1"/>
          <p:cNvSpPr txBox="1">
            <a:spLocks/>
          </p:cNvSpPr>
          <p:nvPr/>
        </p:nvSpPr>
        <p:spPr>
          <a:xfrm>
            <a:off x="8795659" y="1420384"/>
            <a:ext cx="3396341" cy="4126029"/>
          </a:xfrm>
          <a:prstGeom prst="rect">
            <a:avLst/>
          </a:prstGeom>
          <a:solidFill>
            <a:schemeClr val="tx1"/>
          </a:solidFill>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latin typeface="Arial" panose="020B0604020202020204" pitchFamily="34" charset="0"/>
                <a:cs typeface="Arial" panose="020B0604020202020204" pitchFamily="34" charset="0"/>
              </a:rPr>
              <a:t>“Librarians have an opportunity to become part of users’ social networks and to put resources in the context of users’ information needs.” </a:t>
            </a:r>
          </a:p>
          <a:p>
            <a:pPr marL="0" indent="0" algn="r">
              <a:buNone/>
            </a:pPr>
            <a:r>
              <a:rPr lang="en-US" sz="1333" b="1" dirty="0">
                <a:solidFill>
                  <a:schemeClr val="bg1"/>
                </a:solidFill>
                <a:latin typeface="Arial" panose="020B0604020202020204" pitchFamily="34" charset="0"/>
                <a:cs typeface="Arial" panose="020B0604020202020204" pitchFamily="34" charset="0"/>
              </a:rPr>
              <a:t>(Connaway 2015, 23)</a:t>
            </a:r>
          </a:p>
        </p:txBody>
      </p:sp>
    </p:spTree>
    <p:extLst>
      <p:ext uri="{BB962C8B-B14F-4D97-AF65-F5344CB8AC3E}">
        <p14:creationId xmlns:p14="http://schemas.microsoft.com/office/powerpoint/2010/main" val="345090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2A2BAB-DFCA-45A6-AB06-148E023C3BC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3" name="TextBox 2">
            <a:extLst>
              <a:ext uri="{FF2B5EF4-FFF2-40B4-BE49-F238E27FC236}">
                <a16:creationId xmlns:a16="http://schemas.microsoft.com/office/drawing/2014/main" id="{404744B4-E608-4CC3-8DE2-A866C04953B8}"/>
              </a:ext>
            </a:extLst>
          </p:cNvPr>
          <p:cNvSpPr txBox="1"/>
          <p:nvPr/>
        </p:nvSpPr>
        <p:spPr>
          <a:xfrm>
            <a:off x="0" y="4216400"/>
            <a:ext cx="9271000" cy="1477328"/>
          </a:xfrm>
          <a:prstGeom prst="rect">
            <a:avLst/>
          </a:prstGeom>
          <a:solidFill>
            <a:schemeClr val="tx1"/>
          </a:solidFill>
        </p:spPr>
        <p:txBody>
          <a:bodyPr wrap="square" rtlCol="0">
            <a:spAutoFit/>
          </a:bodyPr>
          <a:lstStyle/>
          <a:p>
            <a:r>
              <a:rPr lang="en-US" sz="3600" b="1" dirty="0">
                <a:solidFill>
                  <a:schemeClr val="bg1"/>
                </a:solidFill>
              </a:rPr>
              <a:t>“Nearly 60 percent of the world’s people are still offline.”</a:t>
            </a:r>
          </a:p>
          <a:p>
            <a:pPr algn="r"/>
            <a:r>
              <a:rPr lang="en-US" sz="1800" dirty="0">
                <a:solidFill>
                  <a:schemeClr val="bg1"/>
                </a:solidFill>
              </a:rPr>
              <a:t>(Pattillo 2016) </a:t>
            </a:r>
          </a:p>
        </p:txBody>
      </p:sp>
    </p:spTree>
    <p:extLst>
      <p:ext uri="{BB962C8B-B14F-4D97-AF65-F5344CB8AC3E}">
        <p14:creationId xmlns:p14="http://schemas.microsoft.com/office/powerpoint/2010/main" val="1001923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5400"/>
            <a:ext cx="12192000" cy="6299200"/>
          </a:xfrm>
          <a:prstGeom prst="rect">
            <a:avLst/>
          </a:prstGeom>
        </p:spPr>
      </p:pic>
      <p:sp>
        <p:nvSpPr>
          <p:cNvPr id="7" name="Rectangle 6"/>
          <p:cNvSpPr/>
          <p:nvPr/>
        </p:nvSpPr>
        <p:spPr>
          <a:xfrm>
            <a:off x="0" y="240053"/>
            <a:ext cx="4593552" cy="4918206"/>
          </a:xfrm>
          <a:prstGeom prst="rect">
            <a:avLst/>
          </a:prstGeom>
          <a:solidFill>
            <a:schemeClr val="tx1">
              <a:alpha val="65000"/>
            </a:schemeClr>
          </a:solidFill>
        </p:spPr>
        <p:txBody>
          <a:bodyPr wrap="square">
            <a:spAutoFit/>
          </a:bodyPr>
          <a:lstStyle/>
          <a:p>
            <a:pPr defTabSz="914377" fontAlgn="base">
              <a:spcAft>
                <a:spcPct val="0"/>
              </a:spcAft>
              <a:buClr>
                <a:srgbClr val="FF7600"/>
              </a:buClr>
              <a:defRPr/>
            </a:pPr>
            <a:r>
              <a:rPr lang="en-US" sz="3200" b="1" kern="0" dirty="0">
                <a:solidFill>
                  <a:schemeClr val="bg1"/>
                </a:solidFill>
              </a:rPr>
              <a:t>“By focusing on relationship building instead of service excellence, organizations can uncover new needs and be in position to make a stronger impact.”</a:t>
            </a:r>
          </a:p>
          <a:p>
            <a:pPr marL="533387" indent="-224361" algn="r" defTabSz="914377" fontAlgn="base">
              <a:lnSpc>
                <a:spcPct val="120000"/>
              </a:lnSpc>
              <a:spcAft>
                <a:spcPct val="0"/>
              </a:spcAft>
              <a:buClr>
                <a:srgbClr val="FF7600"/>
              </a:buClr>
              <a:defRPr/>
            </a:pPr>
            <a:r>
              <a:rPr lang="en-US" sz="2133" b="1" kern="0" dirty="0">
                <a:solidFill>
                  <a:schemeClr val="bg1"/>
                </a:solidFill>
              </a:rPr>
              <a:t>(Mathews, 2012)</a:t>
            </a:r>
          </a:p>
        </p:txBody>
      </p:sp>
    </p:spTree>
    <p:extLst>
      <p:ext uri="{BB962C8B-B14F-4D97-AF65-F5344CB8AC3E}">
        <p14:creationId xmlns:p14="http://schemas.microsoft.com/office/powerpoint/2010/main" val="173152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FB436C-5714-4363-8B0B-42DA411CA98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73800"/>
          </a:xfrm>
          <a:prstGeom prst="rect">
            <a:avLst/>
          </a:prstGeom>
        </p:spPr>
      </p:pic>
      <p:sp>
        <p:nvSpPr>
          <p:cNvPr id="4" name="Text Placeholder 1"/>
          <p:cNvSpPr>
            <a:spLocks noGrp="1"/>
          </p:cNvSpPr>
          <p:nvPr>
            <p:ph type="body" sz="quarter" idx="4294967295"/>
          </p:nvPr>
        </p:nvSpPr>
        <p:spPr>
          <a:xfrm>
            <a:off x="5715000" y="1442356"/>
            <a:ext cx="6477000" cy="1255485"/>
          </a:xfrm>
          <a:prstGeom prst="rect">
            <a:avLst/>
          </a:prstGeom>
          <a:solidFill>
            <a:schemeClr val="tx1"/>
          </a:solidFill>
        </p:spPr>
        <p:txBody>
          <a:bodyPr/>
          <a:lstStyle/>
          <a:p>
            <a:pPr marL="0" indent="0">
              <a:buNone/>
            </a:pPr>
            <a:r>
              <a:rPr lang="en-US" sz="3467" b="1" dirty="0">
                <a:solidFill>
                  <a:schemeClr val="bg1"/>
                </a:solidFill>
              </a:rPr>
              <a:t>Embedded librarianship</a:t>
            </a:r>
          </a:p>
          <a:p>
            <a:pPr marL="0" indent="0">
              <a:buNone/>
            </a:pPr>
            <a:r>
              <a:rPr lang="en-US" sz="3467" b="1" dirty="0">
                <a:solidFill>
                  <a:schemeClr val="bg1"/>
                </a:solidFill>
              </a:rPr>
              <a:t>…be where our users need us</a:t>
            </a:r>
          </a:p>
        </p:txBody>
      </p:sp>
      <p:sp>
        <p:nvSpPr>
          <p:cNvPr id="5" name="Rectangle 4"/>
          <p:cNvSpPr/>
          <p:nvPr/>
        </p:nvSpPr>
        <p:spPr>
          <a:xfrm>
            <a:off x="4330699" y="4334615"/>
            <a:ext cx="7861301" cy="1939185"/>
          </a:xfrm>
          <a:prstGeom prst="rect">
            <a:avLst/>
          </a:prstGeom>
          <a:solidFill>
            <a:schemeClr val="tx1"/>
          </a:solidFill>
        </p:spPr>
        <p:txBody>
          <a:bodyPr wrap="square" lIns="91440">
            <a:spAutoFit/>
          </a:bodyPr>
          <a:lstStyle/>
          <a:p>
            <a:r>
              <a:rPr lang="en-US" sz="2667" b="1" dirty="0">
                <a:solidFill>
                  <a:schemeClr val="bg1"/>
                </a:solidFill>
                <a:latin typeface="Arial" panose="020B0604020202020204" pitchFamily="34" charset="0"/>
                <a:cs typeface="Arial" panose="020B0604020202020204" pitchFamily="34" charset="0"/>
              </a:rPr>
              <a:t>“Our experience with a proactive chat model… showed us that there is indeed a ready-made market for our services right on our own library pages...” </a:t>
            </a:r>
          </a:p>
          <a:p>
            <a:pPr algn="r"/>
            <a:r>
              <a:rPr lang="en-US" sz="1333" b="1" dirty="0">
                <a:solidFill>
                  <a:schemeClr val="bg1"/>
                </a:solidFill>
                <a:latin typeface="Arial" panose="020B0604020202020204" pitchFamily="34" charset="0"/>
                <a:cs typeface="Arial" panose="020B0604020202020204" pitchFamily="34" charset="0"/>
              </a:rPr>
              <a:t>(Zhang and Mayer 2014, 205)</a:t>
            </a:r>
            <a:endParaRPr lang="en-US" sz="1333" b="1" dirty="0">
              <a:solidFill>
                <a:schemeClr val="bg1"/>
              </a:solidFill>
            </a:endParaRPr>
          </a:p>
        </p:txBody>
      </p:sp>
    </p:spTree>
    <p:extLst>
      <p:ext uri="{BB962C8B-B14F-4D97-AF65-F5344CB8AC3E}">
        <p14:creationId xmlns:p14="http://schemas.microsoft.com/office/powerpoint/2010/main" val="1383921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A21AE9-E549-441E-8C2D-F68CE8FB5D0A}"/>
              </a:ext>
            </a:extLst>
          </p:cNvPr>
          <p:cNvPicPr>
            <a:picLocks noChangeAspect="1"/>
          </p:cNvPicPr>
          <p:nvPr/>
        </p:nvPicPr>
        <p:blipFill>
          <a:blip r:embed="rId3"/>
          <a:stretch>
            <a:fillRect/>
          </a:stretch>
        </p:blipFill>
        <p:spPr>
          <a:xfrm>
            <a:off x="0" y="0"/>
            <a:ext cx="7438316" cy="5806440"/>
          </a:xfrm>
          <a:prstGeom prst="rect">
            <a:avLst/>
          </a:prstGeom>
        </p:spPr>
      </p:pic>
      <p:sp>
        <p:nvSpPr>
          <p:cNvPr id="8" name="Text Placeholder 2">
            <a:extLst>
              <a:ext uri="{FF2B5EF4-FFF2-40B4-BE49-F238E27FC236}">
                <a16:creationId xmlns:a16="http://schemas.microsoft.com/office/drawing/2014/main" id="{0E0DDFC9-DED3-4977-8FAD-3CE268048CDC}"/>
              </a:ext>
            </a:extLst>
          </p:cNvPr>
          <p:cNvSpPr txBox="1">
            <a:spLocks/>
          </p:cNvSpPr>
          <p:nvPr/>
        </p:nvSpPr>
        <p:spPr>
          <a:xfrm>
            <a:off x="792955" y="6195348"/>
            <a:ext cx="11252197" cy="915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None/>
              <a:defRPr/>
            </a:pPr>
            <a:r>
              <a:rPr lang="en-US" sz="3733" b="1" dirty="0">
                <a:solidFill>
                  <a:schemeClr val="bg1"/>
                </a:solidFill>
                <a:latin typeface="Arial"/>
              </a:rPr>
              <a:t>oc.lc/</a:t>
            </a:r>
            <a:r>
              <a:rPr lang="en-US" sz="3733" b="1" dirty="0" err="1">
                <a:solidFill>
                  <a:schemeClr val="bg1"/>
                </a:solidFill>
                <a:latin typeface="Arial"/>
              </a:rPr>
              <a:t>oclc-wikilib</a:t>
            </a:r>
            <a:endParaRPr lang="en-US" sz="3733" b="1" dirty="0">
              <a:solidFill>
                <a:schemeClr val="bg1"/>
              </a:solidFill>
              <a:latin typeface="Arial"/>
            </a:endParaRPr>
          </a:p>
        </p:txBody>
      </p:sp>
      <p:pic>
        <p:nvPicPr>
          <p:cNvPr id="4" name="Picture 3">
            <a:extLst>
              <a:ext uri="{FF2B5EF4-FFF2-40B4-BE49-F238E27FC236}">
                <a16:creationId xmlns:a16="http://schemas.microsoft.com/office/drawing/2014/main" id="{A0736B76-2911-4A5D-A6C2-7F7CD57636A8}"/>
              </a:ext>
            </a:extLst>
          </p:cNvPr>
          <p:cNvPicPr>
            <a:picLocks noChangeAspect="1"/>
          </p:cNvPicPr>
          <p:nvPr/>
        </p:nvPicPr>
        <p:blipFill>
          <a:blip r:embed="rId4"/>
          <a:stretch>
            <a:fillRect/>
          </a:stretch>
        </p:blipFill>
        <p:spPr>
          <a:xfrm>
            <a:off x="7340692" y="1702339"/>
            <a:ext cx="4704460" cy="3528345"/>
          </a:xfrm>
          <a:prstGeom prst="rect">
            <a:avLst/>
          </a:prstGeom>
        </p:spPr>
      </p:pic>
      <p:sp>
        <p:nvSpPr>
          <p:cNvPr id="5" name="TextBox 4">
            <a:extLst>
              <a:ext uri="{FF2B5EF4-FFF2-40B4-BE49-F238E27FC236}">
                <a16:creationId xmlns:a16="http://schemas.microsoft.com/office/drawing/2014/main" id="{9EA90C5A-1CF1-4446-B5AB-64A88B8C3D54}"/>
              </a:ext>
            </a:extLst>
          </p:cNvPr>
          <p:cNvSpPr txBox="1"/>
          <p:nvPr/>
        </p:nvSpPr>
        <p:spPr>
          <a:xfrm>
            <a:off x="7168987" y="5241241"/>
            <a:ext cx="4787101"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Allison Frick, left, (Glendale Free Library in Pennsylvania) and Christina </a:t>
            </a:r>
            <a:r>
              <a:rPr kumimoji="0" lang="en-US" sz="1400" b="0" i="0" u="none" strike="noStrike" kern="1200" cap="none" spc="0" normalizeH="0" baseline="0" noProof="0" dirty="0" err="1">
                <a:ln>
                  <a:noFill/>
                </a:ln>
                <a:solidFill>
                  <a:srgbClr val="000000"/>
                </a:solidFill>
                <a:effectLst/>
                <a:uLnTx/>
                <a:uFillTx/>
                <a:latin typeface="Arial"/>
                <a:ea typeface="+mn-ea"/>
                <a:cs typeface="+mn-cs"/>
              </a:rPr>
              <a:t>Riehman</a:t>
            </a:r>
            <a:r>
              <a:rPr kumimoji="0" lang="en-US" sz="1400" b="0" i="0" u="none" strike="noStrike" kern="1200" cap="none" spc="0" normalizeH="0" baseline="0" noProof="0" dirty="0">
                <a:ln>
                  <a:noFill/>
                </a:ln>
                <a:solidFill>
                  <a:srgbClr val="000000"/>
                </a:solidFill>
                <a:effectLst/>
                <a:uLnTx/>
                <a:uFillTx/>
                <a:latin typeface="Arial"/>
                <a:ea typeface="+mn-ea"/>
                <a:cs typeface="+mn-cs"/>
              </a:rPr>
              <a:t>-Murphy (Penn State) organized an information literacy event focused on women and science. Photo: Courtesy Allison Frick</a:t>
            </a:r>
          </a:p>
        </p:txBody>
      </p:sp>
      <p:sp>
        <p:nvSpPr>
          <p:cNvPr id="6" name="Text Placeholder 9">
            <a:extLst>
              <a:ext uri="{FF2B5EF4-FFF2-40B4-BE49-F238E27FC236}">
                <a16:creationId xmlns:a16="http://schemas.microsoft.com/office/drawing/2014/main" id="{732CD417-FAF0-4AD3-ACB3-2EF893DD9FB7}"/>
              </a:ext>
            </a:extLst>
          </p:cNvPr>
          <p:cNvSpPr txBox="1">
            <a:spLocks/>
          </p:cNvSpPr>
          <p:nvPr/>
        </p:nvSpPr>
        <p:spPr>
          <a:xfrm>
            <a:off x="7079923" y="54534"/>
            <a:ext cx="4965227" cy="145223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r">
              <a:buFont typeface="Arial"/>
              <a:buNone/>
            </a:pPr>
            <a:r>
              <a:rPr lang="en-US" sz="3600" b="1" dirty="0">
                <a:solidFill>
                  <a:schemeClr val="tx2"/>
                </a:solidFill>
                <a:latin typeface="+mj-lt"/>
                <a:cs typeface="Helvetica" panose="020B0604020202020204" pitchFamily="34" charset="0"/>
              </a:rPr>
              <a:t>Information literacy with Wikipedia</a:t>
            </a:r>
          </a:p>
        </p:txBody>
      </p:sp>
    </p:spTree>
    <p:extLst>
      <p:ext uri="{BB962C8B-B14F-4D97-AF65-F5344CB8AC3E}">
        <p14:creationId xmlns:p14="http://schemas.microsoft.com/office/powerpoint/2010/main" val="2447316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CC46D1-5C2B-4A11-B865-FB546A9D47EA}"/>
              </a:ext>
            </a:extLst>
          </p:cNvPr>
          <p:cNvSpPr>
            <a:spLocks noGrp="1"/>
          </p:cNvSpPr>
          <p:nvPr>
            <p:ph type="body" sz="quarter" idx="4294967295"/>
          </p:nvPr>
        </p:nvSpPr>
        <p:spPr>
          <a:xfrm>
            <a:off x="5799667" y="1763185"/>
            <a:ext cx="5628659" cy="2556231"/>
          </a:xfrm>
          <a:prstGeom prst="rect">
            <a:avLst/>
          </a:prstGeom>
        </p:spPr>
        <p:txBody>
          <a:bodyPr>
            <a:normAutofit/>
          </a:bodyPr>
          <a:lstStyle/>
          <a:p>
            <a:pPr marL="0" indent="0">
              <a:buNone/>
            </a:pPr>
            <a:r>
              <a:rPr lang="en-US" sz="2667">
                <a:solidFill>
                  <a:schemeClr val="accent1"/>
                </a:solidFill>
                <a:cs typeface="Helvetica" panose="020B0604020202020204" pitchFamily="34" charset="0"/>
              </a:rPr>
              <a:t>96% of higher education instructors consider Wikipedia more valuable for teaching </a:t>
            </a:r>
            <a:r>
              <a:rPr lang="en-US" sz="2667" b="1">
                <a:solidFill>
                  <a:schemeClr val="accent1"/>
                </a:solidFill>
                <a:cs typeface="Helvetica" panose="020B0604020202020204" pitchFamily="34" charset="0"/>
              </a:rPr>
              <a:t>digital literacy </a:t>
            </a:r>
            <a:r>
              <a:rPr lang="en-US" sz="2667">
                <a:solidFill>
                  <a:schemeClr val="accent1"/>
                </a:solidFill>
                <a:cs typeface="Helvetica" panose="020B0604020202020204" pitchFamily="34" charset="0"/>
              </a:rPr>
              <a:t>than traditional assignments</a:t>
            </a:r>
          </a:p>
          <a:p>
            <a:pPr marL="0" indent="0">
              <a:buNone/>
            </a:pPr>
            <a:endParaRPr lang="en-US" sz="2667"/>
          </a:p>
          <a:p>
            <a:pPr marL="0" indent="0">
              <a:buNone/>
            </a:pPr>
            <a:endParaRPr lang="en-US" sz="2667"/>
          </a:p>
          <a:p>
            <a:pPr marL="0" indent="0">
              <a:buNone/>
            </a:pPr>
            <a:endParaRPr lang="en-US" sz="2667"/>
          </a:p>
          <a:p>
            <a:pPr marL="0" indent="0">
              <a:buNone/>
            </a:pPr>
            <a:endParaRPr lang="en-US" sz="2667"/>
          </a:p>
          <a:p>
            <a:pPr marL="0" indent="0">
              <a:buNone/>
            </a:pPr>
            <a:endParaRPr lang="en-US" sz="2667"/>
          </a:p>
        </p:txBody>
      </p:sp>
      <p:sp>
        <p:nvSpPr>
          <p:cNvPr id="2" name="TextBox 1">
            <a:extLst>
              <a:ext uri="{FF2B5EF4-FFF2-40B4-BE49-F238E27FC236}">
                <a16:creationId xmlns:a16="http://schemas.microsoft.com/office/drawing/2014/main" id="{CFB092FB-B953-4E60-93E0-57AC3E66292F}"/>
              </a:ext>
            </a:extLst>
          </p:cNvPr>
          <p:cNvSpPr txBox="1"/>
          <p:nvPr/>
        </p:nvSpPr>
        <p:spPr>
          <a:xfrm>
            <a:off x="4713610" y="4158654"/>
            <a:ext cx="6883657" cy="1569660"/>
          </a:xfrm>
          <a:prstGeom prst="rect">
            <a:avLst/>
          </a:prstGeom>
          <a:noFill/>
        </p:spPr>
        <p:txBody>
          <a:bodyPr wrap="square" rtlCol="0">
            <a:spAutoFit/>
          </a:bodyPr>
          <a:lstStyle/>
          <a:p>
            <a:pPr marL="1066720" lvl="2">
              <a:defRPr/>
            </a:pPr>
            <a:r>
              <a:rPr lang="en-US" dirty="0">
                <a:solidFill>
                  <a:srgbClr val="000000"/>
                </a:solidFill>
                <a:cs typeface="Helvetica" panose="020B0604020202020204" pitchFamily="34" charset="0"/>
              </a:rPr>
              <a:t>2017 Wiki Education Foundation report  </a:t>
            </a:r>
            <a:endParaRPr lang="en-US" sz="1600" dirty="0">
              <a:solidFill>
                <a:srgbClr val="000000"/>
              </a:solidFill>
              <a:cs typeface="Helvetica" panose="020B0604020202020204" pitchFamily="34" charset="0"/>
            </a:endParaRPr>
          </a:p>
          <a:p>
            <a:pPr marL="1066720" lvl="2">
              <a:defRPr/>
            </a:pPr>
            <a:r>
              <a:rPr lang="en-US" sz="1600" dirty="0">
                <a:solidFill>
                  <a:srgbClr val="000000"/>
                </a:solidFill>
                <a:cs typeface="Helvetica" panose="020B0604020202020204" pitchFamily="34" charset="0"/>
              </a:rPr>
              <a:t>https://commons.wikimedia.org/wiki/File:Student_Learning_Outcomes_using_Wikipedia-based_Assignments_Fall_2016_Research_Report.pdf</a:t>
            </a:r>
          </a:p>
          <a:p>
            <a:pPr>
              <a:defRPr/>
            </a:pPr>
            <a:endParaRPr lang="en-US" dirty="0">
              <a:solidFill>
                <a:srgbClr val="000000"/>
              </a:solidFill>
              <a:cs typeface="Helvetica" panose="020B0604020202020204" pitchFamily="34" charset="0"/>
            </a:endParaRPr>
          </a:p>
        </p:txBody>
      </p:sp>
      <p:sp>
        <p:nvSpPr>
          <p:cNvPr id="5" name="Text Placeholder 1">
            <a:extLst>
              <a:ext uri="{FF2B5EF4-FFF2-40B4-BE49-F238E27FC236}">
                <a16:creationId xmlns:a16="http://schemas.microsoft.com/office/drawing/2014/main" id="{65D88EC7-0B31-4D76-8A2F-1975CA87FB2C}"/>
              </a:ext>
            </a:extLst>
          </p:cNvPr>
          <p:cNvSpPr txBox="1">
            <a:spLocks/>
          </p:cNvSpPr>
          <p:nvPr/>
        </p:nvSpPr>
        <p:spPr>
          <a:xfrm>
            <a:off x="372331" y="337815"/>
            <a:ext cx="10185139" cy="1227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spcBef>
                <a:spcPts val="1333"/>
              </a:spcBef>
              <a:buNone/>
              <a:defRPr/>
            </a:pPr>
            <a:r>
              <a:rPr lang="en-US" sz="3733" b="1">
                <a:solidFill>
                  <a:srgbClr val="1F497D"/>
                </a:solidFill>
                <a:latin typeface="+mj-lt"/>
                <a:cs typeface="Helvetica" panose="020B0604020202020204" pitchFamily="34" charset="0"/>
              </a:rPr>
              <a:t>Editing Wikipedia promotes digital information literacy</a:t>
            </a:r>
          </a:p>
        </p:txBody>
      </p:sp>
      <p:pic>
        <p:nvPicPr>
          <p:cNvPr id="7" name="Picture 6">
            <a:extLst>
              <a:ext uri="{FF2B5EF4-FFF2-40B4-BE49-F238E27FC236}">
                <a16:creationId xmlns:a16="http://schemas.microsoft.com/office/drawing/2014/main" id="{8FF10EB6-9289-46B4-850E-B24D7D8FD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234" y="1872169"/>
            <a:ext cx="4250772" cy="4572972"/>
          </a:xfrm>
          <a:prstGeom prst="rect">
            <a:avLst/>
          </a:prstGeom>
        </p:spPr>
      </p:pic>
    </p:spTree>
    <p:extLst>
      <p:ext uri="{BB962C8B-B14F-4D97-AF65-F5344CB8AC3E}">
        <p14:creationId xmlns:p14="http://schemas.microsoft.com/office/powerpoint/2010/main" val="15120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0997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l="36696" t="8984" r="18449"/>
          <a:stretch/>
        </p:blipFill>
        <p:spPr>
          <a:xfrm>
            <a:off x="771118" y="1"/>
            <a:ext cx="4908063" cy="6244204"/>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val="0"/>
              </a:ext>
            </a:extLst>
          </a:blip>
          <a:srcRect l="36611" t="17800" r="18062"/>
          <a:stretch/>
        </p:blipFill>
        <p:spPr>
          <a:xfrm>
            <a:off x="6428510" y="-1"/>
            <a:ext cx="5491437" cy="6244204"/>
          </a:xfrm>
          <a:prstGeom prst="rect">
            <a:avLst/>
          </a:prstGeom>
        </p:spPr>
      </p:pic>
      <p:sp>
        <p:nvSpPr>
          <p:cNvPr id="4" name="Text Placeholder 2"/>
          <p:cNvSpPr>
            <a:spLocks noGrp="1"/>
          </p:cNvSpPr>
          <p:nvPr>
            <p:ph type="body" sz="quarter" idx="13"/>
          </p:nvPr>
        </p:nvSpPr>
        <p:spPr>
          <a:xfrm>
            <a:off x="0" y="4470511"/>
            <a:ext cx="5486400" cy="654645"/>
          </a:xfrm>
          <a:solidFill>
            <a:schemeClr val="tx1"/>
          </a:solidFill>
        </p:spPr>
        <p:txBody>
          <a:bodyPr/>
          <a:lstStyle/>
          <a:p>
            <a:r>
              <a:rPr lang="en-US" sz="3733">
                <a:solidFill>
                  <a:schemeClr val="bg1"/>
                </a:solidFill>
              </a:rPr>
              <a:t>Social Media Presence</a:t>
            </a:r>
          </a:p>
        </p:txBody>
      </p:sp>
    </p:spTree>
    <p:extLst>
      <p:ext uri="{BB962C8B-B14F-4D97-AF65-F5344CB8AC3E}">
        <p14:creationId xmlns:p14="http://schemas.microsoft.com/office/powerpoint/2010/main" val="1362959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378169"/>
          </a:xfrm>
          <a:prstGeom prst="rect">
            <a:avLst/>
          </a:prstGeom>
        </p:spPr>
      </p:pic>
      <p:sp>
        <p:nvSpPr>
          <p:cNvPr id="5" name="Rectangle 4"/>
          <p:cNvSpPr/>
          <p:nvPr/>
        </p:nvSpPr>
        <p:spPr>
          <a:xfrm>
            <a:off x="0" y="5095829"/>
            <a:ext cx="12192000" cy="1282339"/>
          </a:xfrm>
          <a:prstGeom prst="rect">
            <a:avLst/>
          </a:prstGeom>
          <a:solidFill>
            <a:schemeClr val="tx1"/>
          </a:solidFill>
        </p:spPr>
        <p:txBody>
          <a:bodyPr wrap="square">
            <a:spAutoFit/>
          </a:bodyPr>
          <a:lstStyle/>
          <a:p>
            <a:pPr defTabSz="1219170">
              <a:defRPr/>
            </a:pPr>
            <a:r>
              <a:rPr lang="en-US" sz="3200" b="1" dirty="0">
                <a:solidFill>
                  <a:schemeClr val="bg1"/>
                </a:solidFill>
                <a:latin typeface="Arial" panose="020B0604020202020204" pitchFamily="34" charset="0"/>
                <a:cs typeface="Arial" panose="020B0604020202020204" pitchFamily="34" charset="0"/>
              </a:rPr>
              <a:t>“We do go to the library or somewhere quiet where we can just get our work done together...” </a:t>
            </a:r>
          </a:p>
          <a:p>
            <a:pPr algn="r" defTabSz="1219170">
              <a:defRPr/>
            </a:pPr>
            <a:r>
              <a:rPr lang="en-US" sz="1333" b="1" dirty="0">
                <a:solidFill>
                  <a:schemeClr val="bg1"/>
                </a:solidFill>
                <a:latin typeface="Arial" panose="020B0604020202020204" pitchFamily="34" charset="0"/>
                <a:cs typeface="Arial" panose="020B0604020202020204" pitchFamily="34" charset="0"/>
              </a:rPr>
              <a:t>(</a:t>
            </a:r>
            <a:r>
              <a:rPr lang="en-US" sz="1333" b="1" i="1" dirty="0">
                <a:solidFill>
                  <a:schemeClr val="bg1"/>
                </a:solidFill>
                <a:latin typeface="Arial" panose="020B0604020202020204" pitchFamily="34" charset="0"/>
                <a:cs typeface="Arial" panose="020B0604020202020204" pitchFamily="34" charset="0"/>
              </a:rPr>
              <a:t>Digital Visitors and Residents</a:t>
            </a:r>
            <a:r>
              <a:rPr lang="en-US" sz="1333" b="1" dirty="0">
                <a:solidFill>
                  <a:schemeClr val="bg1"/>
                </a:solidFill>
                <a:latin typeface="Arial" panose="020B0604020202020204" pitchFamily="34" charset="0"/>
                <a:cs typeface="Arial" panose="020B0604020202020204" pitchFamily="34" charset="0"/>
              </a:rPr>
              <a:t>, UKU3, Female, Age 19, French and Italian)</a:t>
            </a:r>
          </a:p>
        </p:txBody>
      </p:sp>
      <p:sp>
        <p:nvSpPr>
          <p:cNvPr id="3" name="TextBox 2">
            <a:extLst>
              <a:ext uri="{FF2B5EF4-FFF2-40B4-BE49-F238E27FC236}">
                <a16:creationId xmlns:a16="http://schemas.microsoft.com/office/drawing/2014/main" id="{DA1679E1-3214-4B24-9778-844170228415}"/>
              </a:ext>
            </a:extLst>
          </p:cNvPr>
          <p:cNvSpPr txBox="1"/>
          <p:nvPr/>
        </p:nvSpPr>
        <p:spPr>
          <a:xfrm>
            <a:off x="0" y="787400"/>
            <a:ext cx="8483600" cy="646331"/>
          </a:xfrm>
          <a:prstGeom prst="rect">
            <a:avLst/>
          </a:prstGeom>
          <a:solidFill>
            <a:schemeClr val="tx1"/>
          </a:solidFill>
        </p:spPr>
        <p:txBody>
          <a:bodyPr wrap="square" rtlCol="0">
            <a:spAutoFit/>
          </a:bodyPr>
          <a:lstStyle/>
          <a:p>
            <a:r>
              <a:rPr lang="en-US" sz="3600" b="1" dirty="0">
                <a:solidFill>
                  <a:schemeClr val="bg1"/>
                </a:solidFill>
              </a:rPr>
              <a:t>Space for socializing and group work</a:t>
            </a:r>
          </a:p>
        </p:txBody>
      </p:sp>
    </p:spTree>
    <p:extLst>
      <p:ext uri="{BB962C8B-B14F-4D97-AF65-F5344CB8AC3E}">
        <p14:creationId xmlns:p14="http://schemas.microsoft.com/office/powerpoint/2010/main" val="2535482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F9636"/>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605866" y="810965"/>
            <a:ext cx="3883380" cy="5187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89245" y="342956"/>
            <a:ext cx="3702755" cy="5114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Placeholder 2"/>
          <p:cNvSpPr txBox="1">
            <a:spLocks/>
          </p:cNvSpPr>
          <p:nvPr/>
        </p:nvSpPr>
        <p:spPr>
          <a:xfrm>
            <a:off x="1" y="2608453"/>
            <a:ext cx="6777989" cy="693548"/>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733" b="1" dirty="0">
                <a:solidFill>
                  <a:schemeClr val="bg1"/>
                </a:solidFill>
              </a:rPr>
              <a:t>Special Events and Activities</a:t>
            </a:r>
          </a:p>
        </p:txBody>
      </p:sp>
    </p:spTree>
    <p:extLst>
      <p:ext uri="{BB962C8B-B14F-4D97-AF65-F5344CB8AC3E}">
        <p14:creationId xmlns:p14="http://schemas.microsoft.com/office/powerpoint/2010/main" val="768844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1BEAD-43E8-40B2-9E53-B54D39F442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55685"/>
          </a:xfrm>
          <a:prstGeom prst="rect">
            <a:avLst/>
          </a:prstGeom>
        </p:spPr>
      </p:pic>
      <p:sp>
        <p:nvSpPr>
          <p:cNvPr id="17" name="Content Placeholder 16"/>
          <p:cNvSpPr>
            <a:spLocks noGrp="1"/>
          </p:cNvSpPr>
          <p:nvPr>
            <p:ph type="body" sz="quarter" idx="13"/>
          </p:nvPr>
        </p:nvSpPr>
        <p:spPr>
          <a:xfrm>
            <a:off x="4826000" y="116853"/>
            <a:ext cx="7366000" cy="604508"/>
          </a:xfrm>
          <a:solidFill>
            <a:schemeClr val="tx1"/>
          </a:solidFill>
        </p:spPr>
        <p:txBody>
          <a:bodyPr>
            <a:noAutofit/>
          </a:bodyPr>
          <a:lstStyle/>
          <a:p>
            <a:pPr algn="r">
              <a:buClr>
                <a:schemeClr val="bg2"/>
              </a:buClr>
            </a:pPr>
            <a:r>
              <a:rPr lang="en-GB" sz="3200" dirty="0">
                <a:solidFill>
                  <a:schemeClr val="bg1"/>
                </a:solidFill>
              </a:rPr>
              <a:t>About Digital Visitors and Residents</a:t>
            </a:r>
          </a:p>
        </p:txBody>
      </p:sp>
      <p:sp>
        <p:nvSpPr>
          <p:cNvPr id="2" name="Text Placeholder 1"/>
          <p:cNvSpPr>
            <a:spLocks noGrp="1"/>
          </p:cNvSpPr>
          <p:nvPr>
            <p:ph type="body" sz="quarter" idx="14"/>
          </p:nvPr>
        </p:nvSpPr>
        <p:spPr>
          <a:xfrm>
            <a:off x="7508240" y="2230304"/>
            <a:ext cx="4683760" cy="4016583"/>
          </a:xfrm>
          <a:solidFill>
            <a:schemeClr val="tx1"/>
          </a:solidFill>
        </p:spPr>
        <p:txBody>
          <a:bodyPr/>
          <a:lstStyle/>
          <a:p>
            <a:pPr>
              <a:buFont typeface="Arial" panose="020B0604020202020204" pitchFamily="34" charset="0"/>
              <a:buChar char="•"/>
            </a:pPr>
            <a:r>
              <a:rPr lang="en-GB" sz="3200" b="1" dirty="0">
                <a:solidFill>
                  <a:schemeClr val="bg1"/>
                </a:solidFill>
              </a:rPr>
              <a:t>Identify how individuals engage with technology</a:t>
            </a:r>
          </a:p>
          <a:p>
            <a:pPr>
              <a:buFont typeface="Arial" panose="020B0604020202020204" pitchFamily="34" charset="0"/>
              <a:buChar char="•"/>
            </a:pPr>
            <a:r>
              <a:rPr lang="en-GB" sz="3200" b="1" dirty="0">
                <a:solidFill>
                  <a:schemeClr val="bg1"/>
                </a:solidFill>
              </a:rPr>
              <a:t>How they acquire their information</a:t>
            </a:r>
          </a:p>
          <a:p>
            <a:pPr>
              <a:buFont typeface="Arial" panose="020B0604020202020204" pitchFamily="34" charset="0"/>
              <a:buChar char="•"/>
            </a:pPr>
            <a:r>
              <a:rPr lang="en-GB" sz="3200" b="1" dirty="0">
                <a:solidFill>
                  <a:schemeClr val="bg1"/>
                </a:solidFill>
              </a:rPr>
              <a:t>Why they make their choices</a:t>
            </a:r>
          </a:p>
          <a:p>
            <a:pPr marL="0" indent="0" algn="r">
              <a:buNone/>
            </a:pPr>
            <a:r>
              <a:rPr lang="en-US" sz="1333" b="1" dirty="0">
                <a:solidFill>
                  <a:schemeClr val="bg1"/>
                </a:solidFill>
              </a:rPr>
              <a:t>(White, Connaway, </a:t>
            </a:r>
            <a:r>
              <a:rPr lang="en-US" sz="1333" b="1" dirty="0" err="1">
                <a:solidFill>
                  <a:schemeClr val="bg1"/>
                </a:solidFill>
              </a:rPr>
              <a:t>Lanclos</a:t>
            </a:r>
            <a:r>
              <a:rPr lang="en-US" sz="1333" b="1" dirty="0">
                <a:solidFill>
                  <a:schemeClr val="bg1"/>
                </a:solidFill>
              </a:rPr>
              <a:t>, Hood, and Vass 2014)</a:t>
            </a:r>
          </a:p>
        </p:txBody>
      </p:sp>
    </p:spTree>
    <p:extLst>
      <p:ext uri="{BB962C8B-B14F-4D97-AF65-F5344CB8AC3E}">
        <p14:creationId xmlns:p14="http://schemas.microsoft.com/office/powerpoint/2010/main" val="124904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7C22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92410" y="237067"/>
            <a:ext cx="7786701" cy="48090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70932" y="2156178"/>
            <a:ext cx="5576712" cy="3680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2"/>
          <p:cNvSpPr txBox="1">
            <a:spLocks/>
          </p:cNvSpPr>
          <p:nvPr/>
        </p:nvSpPr>
        <p:spPr>
          <a:xfrm>
            <a:off x="5360670" y="5555545"/>
            <a:ext cx="6831331" cy="692856"/>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733" b="1" dirty="0">
                <a:solidFill>
                  <a:schemeClr val="bg1"/>
                </a:solidFill>
              </a:rPr>
              <a:t>Special Events and Activities</a:t>
            </a:r>
          </a:p>
        </p:txBody>
      </p:sp>
    </p:spTree>
    <p:extLst>
      <p:ext uri="{BB962C8B-B14F-4D97-AF65-F5344CB8AC3E}">
        <p14:creationId xmlns:p14="http://schemas.microsoft.com/office/powerpoint/2010/main" val="122654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265333"/>
          </a:xfrm>
          <a:prstGeom prst="rect">
            <a:avLst/>
          </a:prstGeom>
        </p:spPr>
      </p:pic>
      <p:sp>
        <p:nvSpPr>
          <p:cNvPr id="5" name="Text Placeholder 3"/>
          <p:cNvSpPr txBox="1">
            <a:spLocks/>
          </p:cNvSpPr>
          <p:nvPr/>
        </p:nvSpPr>
        <p:spPr>
          <a:xfrm>
            <a:off x="1" y="363165"/>
            <a:ext cx="5937956" cy="868736"/>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dirty="0">
                <a:solidFill>
                  <a:schemeClr val="bg1"/>
                </a:solidFill>
              </a:rPr>
              <a:t>“Library is a growing organism.” </a:t>
            </a:r>
          </a:p>
          <a:p>
            <a:pPr marL="0" indent="0" algn="r">
              <a:buNone/>
            </a:pPr>
            <a:r>
              <a:rPr lang="en-US" sz="1867" b="1" dirty="0">
                <a:solidFill>
                  <a:schemeClr val="bg1"/>
                </a:solidFill>
              </a:rPr>
              <a:t>			</a:t>
            </a:r>
            <a:r>
              <a:rPr lang="en-US" sz="1600" dirty="0">
                <a:solidFill>
                  <a:schemeClr val="bg1"/>
                </a:solidFill>
              </a:rPr>
              <a:t>(Ranganathan 1931) </a:t>
            </a:r>
          </a:p>
          <a:p>
            <a:pPr marL="0" indent="0">
              <a:buNone/>
            </a:pPr>
            <a:endParaRPr lang="en-US" sz="1867" b="1" dirty="0">
              <a:solidFill>
                <a:schemeClr val="bg1"/>
              </a:solidFill>
            </a:endParaRPr>
          </a:p>
        </p:txBody>
      </p:sp>
      <p:sp>
        <p:nvSpPr>
          <p:cNvPr id="6" name="Text Placeholder 3"/>
          <p:cNvSpPr txBox="1">
            <a:spLocks/>
          </p:cNvSpPr>
          <p:nvPr/>
        </p:nvSpPr>
        <p:spPr>
          <a:xfrm>
            <a:off x="-1" y="2622828"/>
            <a:ext cx="4952999" cy="1612343"/>
          </a:xfrm>
          <a:prstGeom prst="rect">
            <a:avLst/>
          </a:prstGeom>
          <a:solidFill>
            <a:schemeClr val="tx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Use what you know.</a:t>
            </a:r>
          </a:p>
          <a:p>
            <a:pPr marL="0" indent="0">
              <a:buNone/>
            </a:pPr>
            <a:r>
              <a:rPr lang="en-US" sz="2800" b="1" dirty="0">
                <a:solidFill>
                  <a:schemeClr val="bg1"/>
                </a:solidFill>
              </a:rPr>
              <a:t>Learn what you don’t know.</a:t>
            </a:r>
          </a:p>
          <a:p>
            <a:pPr marL="0" indent="0">
              <a:buNone/>
            </a:pPr>
            <a:r>
              <a:rPr lang="en-US" sz="2800" b="1" dirty="0">
                <a:solidFill>
                  <a:schemeClr val="bg1"/>
                </a:solidFill>
              </a:rPr>
              <a:t>Engage in new ways.</a:t>
            </a:r>
          </a:p>
          <a:p>
            <a:pPr marL="0" indent="0">
              <a:buNone/>
            </a:pPr>
            <a:endParaRPr lang="en-US" sz="1867" b="1" dirty="0">
              <a:solidFill>
                <a:schemeClr val="bg1"/>
              </a:solidFill>
            </a:endParaRPr>
          </a:p>
        </p:txBody>
      </p:sp>
    </p:spTree>
    <p:extLst>
      <p:ext uri="{BB962C8B-B14F-4D97-AF65-F5344CB8AC3E}">
        <p14:creationId xmlns:p14="http://schemas.microsoft.com/office/powerpoint/2010/main" val="1747345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0346" y="1108082"/>
            <a:ext cx="10898717" cy="877163"/>
          </a:xfrm>
        </p:spPr>
        <p:txBody>
          <a:bodyPr/>
          <a:lstStyle/>
          <a:p>
            <a:r>
              <a:rPr lang="en-US" dirty="0"/>
              <a:t>Additional V&amp;R Materials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14645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24"/>
          <a:stretch/>
        </p:blipFill>
        <p:spPr>
          <a:xfrm>
            <a:off x="509122" y="1"/>
            <a:ext cx="11165305" cy="6183630"/>
          </a:xfrm>
          <a:prstGeom prst="rect">
            <a:avLst/>
          </a:prstGeom>
        </p:spPr>
      </p:pic>
    </p:spTree>
    <p:extLst>
      <p:ext uri="{BB962C8B-B14F-4D97-AF65-F5344CB8AC3E}">
        <p14:creationId xmlns:p14="http://schemas.microsoft.com/office/powerpoint/2010/main" val="111323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http://oc.lc/vrmap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81" y="1513418"/>
            <a:ext cx="6561128" cy="44979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0896" y="3630477"/>
            <a:ext cx="1835441" cy="2380856"/>
          </a:xfrm>
          <a:prstGeom prst="rect">
            <a:avLst/>
          </a:prstGeom>
        </p:spPr>
      </p:pic>
      <p:sp>
        <p:nvSpPr>
          <p:cNvPr id="6" name="Cloud Callout 5"/>
          <p:cNvSpPr/>
          <p:nvPr/>
        </p:nvSpPr>
        <p:spPr>
          <a:xfrm>
            <a:off x="7840134" y="457739"/>
            <a:ext cx="3866445" cy="2285461"/>
          </a:xfrm>
          <a:prstGeom prst="cloudCallout">
            <a:avLst>
              <a:gd name="adj1" fmla="val -5455"/>
              <a:gd name="adj2" fmla="val 82727"/>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200">
              <a:latin typeface="Comic Sans MS" panose="030F0702030302020204" pitchFamily="66"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8315" y="1410233"/>
            <a:ext cx="2260600" cy="406400"/>
          </a:xfrm>
          <a:prstGeom prst="rect">
            <a:avLst/>
          </a:prstGeom>
        </p:spPr>
      </p:pic>
    </p:spTree>
    <p:extLst>
      <p:ext uri="{BB962C8B-B14F-4D97-AF65-F5344CB8AC3E}">
        <p14:creationId xmlns:p14="http://schemas.microsoft.com/office/powerpoint/2010/main" val="190385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67643" y="160178"/>
            <a:ext cx="10056713" cy="5731242"/>
          </a:xfrm>
          <a:prstGeom prst="rect">
            <a:avLst/>
          </a:prstGeom>
        </p:spPr>
      </p:pic>
      <p:sp>
        <p:nvSpPr>
          <p:cNvPr id="7" name="Isosceles Triangle 6"/>
          <p:cNvSpPr/>
          <p:nvPr/>
        </p:nvSpPr>
        <p:spPr>
          <a:xfrm rot="5400000">
            <a:off x="5301837" y="2213235"/>
            <a:ext cx="2097995" cy="1748852"/>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 name="Text Placeholder 2"/>
          <p:cNvSpPr>
            <a:spLocks noGrp="1"/>
          </p:cNvSpPr>
          <p:nvPr>
            <p:ph type="body" sz="quarter" idx="13"/>
          </p:nvPr>
        </p:nvSpPr>
        <p:spPr>
          <a:xfrm>
            <a:off x="5642263" y="2851568"/>
            <a:ext cx="10909300" cy="915256"/>
          </a:xfrm>
          <a:noFill/>
          <a:ln>
            <a:noFill/>
          </a:ln>
          <a:effectLst>
            <a:outerShdw blurRad="50800" dist="38100" algn="l" rotWithShape="0">
              <a:prstClr val="black">
                <a:alpha val="40000"/>
              </a:prstClr>
            </a:outerShdw>
          </a:effectLst>
        </p:spPr>
        <p:txBody>
          <a:bodyPr/>
          <a:lstStyle/>
          <a:p>
            <a:r>
              <a:rPr lang="en-US" u="sng">
                <a:hlinkClick r:id="rId4"/>
              </a:rPr>
              <a:t>Play</a:t>
            </a:r>
            <a:endParaRPr lang="en-US" u="sng"/>
          </a:p>
          <a:p>
            <a:endParaRPr lang="en-US"/>
          </a:p>
        </p:txBody>
      </p:sp>
      <p:sp>
        <p:nvSpPr>
          <p:cNvPr id="2" name="Rectangle 1">
            <a:extLst>
              <a:ext uri="{FF2B5EF4-FFF2-40B4-BE49-F238E27FC236}">
                <a16:creationId xmlns:a16="http://schemas.microsoft.com/office/drawing/2014/main" id="{0695B31B-3E24-44B0-A580-227906162EE9}"/>
              </a:ext>
            </a:extLst>
          </p:cNvPr>
          <p:cNvSpPr/>
          <p:nvPr/>
        </p:nvSpPr>
        <p:spPr>
          <a:xfrm>
            <a:off x="3484244" y="5891420"/>
            <a:ext cx="5223510" cy="369332"/>
          </a:xfrm>
          <a:prstGeom prst="rect">
            <a:avLst/>
          </a:prstGeom>
        </p:spPr>
        <p:txBody>
          <a:bodyPr wrap="square">
            <a:spAutoFit/>
          </a:bodyPr>
          <a:lstStyle/>
          <a:p>
            <a:r>
              <a:rPr lang="en-US" sz="1800" dirty="0">
                <a:latin typeface="Arial" panose="020B0604020202020204" pitchFamily="34" charset="0"/>
                <a:cs typeface="Arial" panose="020B0604020202020204" pitchFamily="34" charset="0"/>
                <a:hlinkClick r:id="rId4"/>
              </a:rPr>
              <a:t>https://www.youtube.com/watch?v=6ai0ZO3lDR4</a:t>
            </a:r>
            <a:endParaRPr lang="en-US" sz="1800" dirty="0"/>
          </a:p>
        </p:txBody>
      </p:sp>
    </p:spTree>
    <p:extLst>
      <p:ext uri="{BB962C8B-B14F-4D97-AF65-F5344CB8AC3E}">
        <p14:creationId xmlns:p14="http://schemas.microsoft.com/office/powerpoint/2010/main" val="187446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2D7541-1820-49D2-BC18-2E7E5642C20F}"/>
              </a:ext>
            </a:extLst>
          </p:cNvPr>
          <p:cNvSpPr>
            <a:spLocks noGrp="1"/>
          </p:cNvSpPr>
          <p:nvPr>
            <p:ph type="body" sz="quarter" idx="10"/>
          </p:nvPr>
        </p:nvSpPr>
        <p:spPr/>
        <p:txBody>
          <a:bodyPr/>
          <a:lstStyle/>
          <a:p>
            <a:r>
              <a:rPr lang="en-US" dirty="0"/>
              <a:t>Future research</a:t>
            </a:r>
          </a:p>
        </p:txBody>
      </p:sp>
      <p:sp>
        <p:nvSpPr>
          <p:cNvPr id="3" name="Text Placeholder 2">
            <a:extLst>
              <a:ext uri="{FF2B5EF4-FFF2-40B4-BE49-F238E27FC236}">
                <a16:creationId xmlns:a16="http://schemas.microsoft.com/office/drawing/2014/main" id="{A0B4E704-C87F-48E2-BAF8-FF029381C72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CCEAA6E-7199-467C-82B7-DA7561613AA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0995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3088A-A77B-43BB-B698-C0196FFBC1FD}"/>
              </a:ext>
            </a:extLst>
          </p:cNvPr>
          <p:cNvSpPr>
            <a:spLocks noGrp="1"/>
          </p:cNvSpPr>
          <p:nvPr>
            <p:ph type="body" sz="quarter" idx="13"/>
          </p:nvPr>
        </p:nvSpPr>
        <p:spPr>
          <a:xfrm>
            <a:off x="469901" y="145732"/>
            <a:ext cx="11252197" cy="915256"/>
          </a:xfrm>
        </p:spPr>
        <p:txBody>
          <a:bodyPr/>
          <a:lstStyle/>
          <a:p>
            <a:r>
              <a:rPr lang="en-US" dirty="0"/>
              <a:t>Discovery and Access</a:t>
            </a:r>
          </a:p>
        </p:txBody>
      </p:sp>
      <p:sp>
        <p:nvSpPr>
          <p:cNvPr id="3" name="Text Placeholder 2">
            <a:extLst>
              <a:ext uri="{FF2B5EF4-FFF2-40B4-BE49-F238E27FC236}">
                <a16:creationId xmlns:a16="http://schemas.microsoft.com/office/drawing/2014/main" id="{B53FBA42-5F2E-4D52-ADED-CD424DE41C76}"/>
              </a:ext>
            </a:extLst>
          </p:cNvPr>
          <p:cNvSpPr>
            <a:spLocks noGrp="1"/>
          </p:cNvSpPr>
          <p:nvPr>
            <p:ph type="body" sz="quarter" idx="14"/>
          </p:nvPr>
        </p:nvSpPr>
        <p:spPr>
          <a:xfrm>
            <a:off x="455084" y="971550"/>
            <a:ext cx="11252200" cy="5143500"/>
          </a:xfrm>
        </p:spPr>
        <p:txBody>
          <a:bodyPr/>
          <a:lstStyle/>
          <a:p>
            <a:r>
              <a:rPr lang="en-US" sz="3200" dirty="0"/>
              <a:t>OCLC User Research Committee and University of Illinois</a:t>
            </a:r>
          </a:p>
          <a:p>
            <a:r>
              <a:rPr lang="en-US" sz="3200" b="1" dirty="0"/>
              <a:t>Goal:</a:t>
            </a:r>
            <a:r>
              <a:rPr lang="en-US" sz="3200" dirty="0"/>
              <a:t> To understand how individuals search for known and unknown items and how they gain access to these items after discovering them</a:t>
            </a:r>
          </a:p>
          <a:p>
            <a:r>
              <a:rPr lang="en-US" sz="3200" dirty="0"/>
              <a:t>Sample Research Questions:</a:t>
            </a:r>
          </a:p>
          <a:p>
            <a:pPr lvl="1">
              <a:buFont typeface="Arial" panose="020B0604020202020204" pitchFamily="34" charset="0"/>
              <a:buChar char="•"/>
            </a:pPr>
            <a:r>
              <a:rPr lang="en-US" sz="2800" dirty="0"/>
              <a:t>How do users navigate the path from discovery to access?</a:t>
            </a:r>
          </a:p>
          <a:p>
            <a:pPr lvl="1">
              <a:buFont typeface="Arial" panose="020B0604020202020204" pitchFamily="34" charset="0"/>
              <a:buChar char="•"/>
            </a:pPr>
            <a:r>
              <a:rPr lang="en-US" sz="2800" dirty="0"/>
              <a:t>What do academic users do when searches don’t result in access? </a:t>
            </a:r>
          </a:p>
          <a:p>
            <a:pPr lvl="1">
              <a:buFont typeface="Arial" panose="020B0604020202020204" pitchFamily="34" charset="0"/>
              <a:buChar char="•"/>
            </a:pPr>
            <a:r>
              <a:rPr lang="en-US" sz="2800" dirty="0"/>
              <a:t>What differentiates searches that lead to access from searches that don’t lead to access?</a:t>
            </a:r>
          </a:p>
          <a:p>
            <a:pPr lvl="1"/>
            <a:endParaRPr lang="en-US" sz="2667" dirty="0"/>
          </a:p>
          <a:p>
            <a:endParaRPr lang="en-US" sz="3200" dirty="0"/>
          </a:p>
          <a:p>
            <a:endParaRPr lang="en-US" dirty="0"/>
          </a:p>
        </p:txBody>
      </p:sp>
    </p:spTree>
    <p:extLst>
      <p:ext uri="{BB962C8B-B14F-4D97-AF65-F5344CB8AC3E}">
        <p14:creationId xmlns:p14="http://schemas.microsoft.com/office/powerpoint/2010/main" val="292887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17AF7-5CDD-4E49-BFF8-5C3A3A7DBF83}"/>
              </a:ext>
            </a:extLst>
          </p:cNvPr>
          <p:cNvSpPr>
            <a:spLocks noGrp="1"/>
          </p:cNvSpPr>
          <p:nvPr>
            <p:ph type="body" sz="quarter" idx="13"/>
          </p:nvPr>
        </p:nvSpPr>
        <p:spPr/>
        <p:txBody>
          <a:bodyPr/>
          <a:lstStyle/>
          <a:p>
            <a:r>
              <a:rPr lang="en-US" dirty="0"/>
              <a:t>Data Collection and Analysis</a:t>
            </a:r>
          </a:p>
        </p:txBody>
      </p:sp>
      <p:sp>
        <p:nvSpPr>
          <p:cNvPr id="3" name="Text Placeholder 2">
            <a:extLst>
              <a:ext uri="{FF2B5EF4-FFF2-40B4-BE49-F238E27FC236}">
                <a16:creationId xmlns:a16="http://schemas.microsoft.com/office/drawing/2014/main" id="{E8780A31-4D74-4A72-8DB2-43DEB436258C}"/>
              </a:ext>
            </a:extLst>
          </p:cNvPr>
          <p:cNvSpPr>
            <a:spLocks noGrp="1"/>
          </p:cNvSpPr>
          <p:nvPr>
            <p:ph type="body" sz="quarter" idx="14"/>
          </p:nvPr>
        </p:nvSpPr>
        <p:spPr/>
        <p:txBody>
          <a:bodyPr/>
          <a:lstStyle/>
          <a:p>
            <a:pPr>
              <a:buFont typeface="Arial" panose="020B0604020202020204" pitchFamily="34" charset="0"/>
              <a:buChar char="•"/>
            </a:pPr>
            <a:r>
              <a:rPr lang="en-US" sz="3200" dirty="0"/>
              <a:t>Server log analysis: </a:t>
            </a:r>
            <a:r>
              <a:rPr lang="en-US" sz="3200" dirty="0" err="1"/>
              <a:t>WorldCat</a:t>
            </a:r>
            <a:r>
              <a:rPr lang="en-US" sz="3200" dirty="0"/>
              <a:t> Discovery</a:t>
            </a:r>
          </a:p>
          <a:p>
            <a:pPr>
              <a:buFont typeface="Arial" panose="020B0604020202020204" pitchFamily="34" charset="0"/>
              <a:buChar char="•"/>
            </a:pPr>
            <a:r>
              <a:rPr lang="en-US" sz="3200" dirty="0"/>
              <a:t>User interviews</a:t>
            </a:r>
          </a:p>
          <a:p>
            <a:pPr lvl="1">
              <a:buFont typeface="Arial" panose="020B0604020202020204" pitchFamily="34" charset="0"/>
              <a:buChar char="•"/>
            </a:pPr>
            <a:r>
              <a:rPr lang="en-US" dirty="0"/>
              <a:t>10 academic libraries including University of Illinois</a:t>
            </a:r>
          </a:p>
          <a:p>
            <a:pPr lvl="1">
              <a:buFont typeface="Arial" panose="020B0604020202020204" pitchFamily="34" charset="0"/>
              <a:buChar char="•"/>
            </a:pPr>
            <a:r>
              <a:rPr lang="en-US" dirty="0"/>
              <a:t>Pre-screen surveys with access/fulfillment data</a:t>
            </a:r>
          </a:p>
          <a:p>
            <a:pPr lvl="1">
              <a:buFont typeface="Arial" panose="020B0604020202020204" pitchFamily="34" charset="0"/>
              <a:buChar char="•"/>
            </a:pPr>
            <a:r>
              <a:rPr lang="en-US" dirty="0"/>
              <a:t>Individual semi-structured interviews based on log data</a:t>
            </a:r>
          </a:p>
        </p:txBody>
      </p:sp>
    </p:spTree>
    <p:extLst>
      <p:ext uri="{BB962C8B-B14F-4D97-AF65-F5344CB8AC3E}">
        <p14:creationId xmlns:p14="http://schemas.microsoft.com/office/powerpoint/2010/main" val="3064400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5CCCB-A9DB-4050-AA5B-EDE2109AD7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61100"/>
          </a:xfrm>
          <a:prstGeom prst="rect">
            <a:avLst/>
          </a:prstGeom>
        </p:spPr>
      </p:pic>
      <p:sp>
        <p:nvSpPr>
          <p:cNvPr id="2" name="Text Placeholder 1">
            <a:extLst>
              <a:ext uri="{FF2B5EF4-FFF2-40B4-BE49-F238E27FC236}">
                <a16:creationId xmlns:a16="http://schemas.microsoft.com/office/drawing/2014/main" id="{F6C58EDD-B0E1-4107-8D8E-0BBAB62A6D84}"/>
              </a:ext>
            </a:extLst>
          </p:cNvPr>
          <p:cNvSpPr>
            <a:spLocks noGrp="1"/>
          </p:cNvSpPr>
          <p:nvPr>
            <p:ph type="body" sz="quarter" idx="13"/>
          </p:nvPr>
        </p:nvSpPr>
        <p:spPr>
          <a:xfrm>
            <a:off x="227191" y="444769"/>
            <a:ext cx="11737618" cy="1345661"/>
          </a:xfrm>
          <a:solidFill>
            <a:schemeClr val="tx1">
              <a:alpha val="65000"/>
            </a:schemeClr>
          </a:solidFill>
        </p:spPr>
        <p:txBody>
          <a:bodyPr/>
          <a:lstStyle/>
          <a:p>
            <a:r>
              <a:rPr lang="en-US" sz="4000" dirty="0">
                <a:solidFill>
                  <a:schemeClr val="bg1"/>
                </a:solidFill>
              </a:rPr>
              <a:t>The Many Faces of Digital Visitors &amp; Residents: </a:t>
            </a:r>
            <a:br>
              <a:rPr lang="en-US" sz="4000" dirty="0">
                <a:solidFill>
                  <a:schemeClr val="bg1"/>
                </a:solidFill>
              </a:rPr>
            </a:br>
            <a:r>
              <a:rPr lang="en-US" sz="4000" dirty="0">
                <a:solidFill>
                  <a:schemeClr val="bg1"/>
                </a:solidFill>
              </a:rPr>
              <a:t>Facets of Online Engagement</a:t>
            </a:r>
          </a:p>
        </p:txBody>
      </p:sp>
      <p:sp>
        <p:nvSpPr>
          <p:cNvPr id="3" name="Text Placeholder 2">
            <a:extLst>
              <a:ext uri="{FF2B5EF4-FFF2-40B4-BE49-F238E27FC236}">
                <a16:creationId xmlns:a16="http://schemas.microsoft.com/office/drawing/2014/main" id="{A9B8A7BE-D933-4D63-A571-B10EA9C0F629}"/>
              </a:ext>
            </a:extLst>
          </p:cNvPr>
          <p:cNvSpPr>
            <a:spLocks noGrp="1"/>
          </p:cNvSpPr>
          <p:nvPr>
            <p:ph type="body" sz="quarter" idx="14"/>
          </p:nvPr>
        </p:nvSpPr>
        <p:spPr>
          <a:xfrm>
            <a:off x="469900" y="2235199"/>
            <a:ext cx="11252200" cy="3039110"/>
          </a:xfrm>
          <a:solidFill>
            <a:schemeClr val="tx1">
              <a:alpha val="65000"/>
            </a:schemeClr>
          </a:solidFill>
        </p:spPr>
        <p:txBody>
          <a:bodyPr/>
          <a:lstStyle/>
          <a:p>
            <a:pPr marL="0" indent="0" algn="ctr">
              <a:buNone/>
            </a:pPr>
            <a:r>
              <a:rPr lang="en-US" sz="3200" b="1" dirty="0">
                <a:solidFill>
                  <a:schemeClr val="bg1"/>
                </a:solidFill>
              </a:rPr>
              <a:t>OCLC Report authored by:</a:t>
            </a:r>
          </a:p>
          <a:p>
            <a:pPr marL="457200" indent="0" algn="ctr">
              <a:buNone/>
            </a:pPr>
            <a:r>
              <a:rPr lang="en-US" sz="3200" b="1" dirty="0">
                <a:solidFill>
                  <a:schemeClr val="bg1"/>
                </a:solidFill>
              </a:rPr>
              <a:t>Lynn Silipigni Connaway</a:t>
            </a:r>
          </a:p>
          <a:p>
            <a:pPr marL="457200" indent="0" algn="ctr">
              <a:buNone/>
            </a:pPr>
            <a:r>
              <a:rPr lang="en-US" sz="3200" b="1" dirty="0">
                <a:solidFill>
                  <a:schemeClr val="bg1"/>
                </a:solidFill>
              </a:rPr>
              <a:t>Vanessa Kitzie</a:t>
            </a:r>
          </a:p>
          <a:p>
            <a:pPr marL="457200" indent="0" algn="ctr">
              <a:buNone/>
            </a:pPr>
            <a:r>
              <a:rPr lang="en-US" sz="3200" b="1" dirty="0">
                <a:solidFill>
                  <a:schemeClr val="bg1"/>
                </a:solidFill>
              </a:rPr>
              <a:t>Erin M. Hood</a:t>
            </a:r>
          </a:p>
          <a:p>
            <a:pPr marL="457200" indent="0" algn="ctr">
              <a:buNone/>
            </a:pPr>
            <a:r>
              <a:rPr lang="en-US" sz="3200" b="1" dirty="0">
                <a:solidFill>
                  <a:schemeClr val="bg1"/>
                </a:solidFill>
              </a:rPr>
              <a:t>William Harvey</a:t>
            </a:r>
          </a:p>
        </p:txBody>
      </p:sp>
    </p:spTree>
    <p:extLst>
      <p:ext uri="{BB962C8B-B14F-4D97-AF65-F5344CB8AC3E}">
        <p14:creationId xmlns:p14="http://schemas.microsoft.com/office/powerpoint/2010/main" val="1279101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CE7D25-0C6E-4071-95C1-E6DE12AF4709}"/>
              </a:ext>
            </a:extLst>
          </p:cNvPr>
          <p:cNvSpPr>
            <a:spLocks noGrp="1"/>
          </p:cNvSpPr>
          <p:nvPr>
            <p:ph type="body" sz="quarter" idx="13"/>
          </p:nvPr>
        </p:nvSpPr>
        <p:spPr>
          <a:xfrm>
            <a:off x="5967663" y="584654"/>
            <a:ext cx="5525491" cy="5008750"/>
          </a:xfrm>
        </p:spPr>
        <p:txBody>
          <a:bodyPr/>
          <a:lstStyle/>
          <a:p>
            <a:r>
              <a:rPr lang="en-US" sz="2000" dirty="0">
                <a:latin typeface="Arial" charset="0"/>
                <a:ea typeface="Arial" charset="0"/>
                <a:cs typeface="Arial" charset="0"/>
              </a:rPr>
              <a:t>Connaway, Lynn Silipigni, Vanessa Kitzie, Erin M. Hood and William Harvey. 2017. The Many Faces of Digital Visitors &amp; Residents: Facets of Online Engagement. With contributions from Allison Benedetti, Agustí Canals, Liliana Gregori, Eva Ortoll Espinet, Daniel Lozano, Melissa Man, Josep Cobarsí Morales, Sara Giuliana Ricetto, Riccardo Melgrati, Eva M. Méndez Rodríguez, Andrea Sada, Peter Sidorko, Paolo Sirito, Virginia Steel, Titia van der Werf, and Esther Woo. Dublin, OH: OCLC Research. doi:10.25333/C3V63F</a:t>
            </a:r>
          </a:p>
          <a:p>
            <a:r>
              <a:rPr lang="en-US" sz="2000" dirty="0">
                <a:latin typeface="Arial" panose="020B0604020202020204" pitchFamily="34" charset="0"/>
                <a:ea typeface="Calibri" panose="020F0502020204030204" pitchFamily="34" charset="0"/>
                <a:cs typeface="Arial" panose="020B0604020202020204" pitchFamily="34" charset="0"/>
                <a:hlinkClick r:id="rId3"/>
              </a:rPr>
              <a:t>https://www.oclc.org/content/dam/research/publications/2017/oclcresearch-many-faces-digital-vandr-a4.pdf</a:t>
            </a:r>
            <a:r>
              <a:rPr lang="en-US" sz="2000" dirty="0">
                <a:latin typeface="Arial" panose="020B0604020202020204" pitchFamily="34" charset="0"/>
                <a:ea typeface="Calibri" panose="020F0502020204030204" pitchFamily="34" charset="0"/>
                <a:cs typeface="Arial" panose="020B0604020202020204" pitchFamily="34" charset="0"/>
              </a:rPr>
              <a:t>. </a:t>
            </a:r>
          </a:p>
          <a:p>
            <a:endParaRPr lang="en-US" sz="2000" dirty="0">
              <a:latin typeface="Arial" charset="0"/>
              <a:ea typeface="Arial" charset="0"/>
              <a:cs typeface="Arial" charset="0"/>
            </a:endParaRPr>
          </a:p>
        </p:txBody>
      </p:sp>
      <p:pic>
        <p:nvPicPr>
          <p:cNvPr id="4" name="Picture 3">
            <a:extLst>
              <a:ext uri="{FF2B5EF4-FFF2-40B4-BE49-F238E27FC236}">
                <a16:creationId xmlns:a16="http://schemas.microsoft.com/office/drawing/2014/main" id="{E9262257-F10F-4157-B3B6-DD9666C18FD5}"/>
              </a:ext>
            </a:extLst>
          </p:cNvPr>
          <p:cNvPicPr>
            <a:picLocks noChangeAspect="1"/>
          </p:cNvPicPr>
          <p:nvPr/>
        </p:nvPicPr>
        <p:blipFill>
          <a:blip r:embed="rId4"/>
          <a:stretch>
            <a:fillRect/>
          </a:stretch>
        </p:blipFill>
        <p:spPr>
          <a:xfrm>
            <a:off x="570508" y="128337"/>
            <a:ext cx="4745433" cy="6120791"/>
          </a:xfrm>
          <a:prstGeom prst="rect">
            <a:avLst/>
          </a:prstGeom>
        </p:spPr>
      </p:pic>
    </p:spTree>
    <p:extLst>
      <p:ext uri="{BB962C8B-B14F-4D97-AF65-F5344CB8AC3E}">
        <p14:creationId xmlns:p14="http://schemas.microsoft.com/office/powerpoint/2010/main" val="327146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E436E-B958-4AD4-AB48-2A8343B4FA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286500"/>
          </a:xfrm>
          <a:prstGeom prst="rect">
            <a:avLst/>
          </a:prstGeom>
        </p:spPr>
      </p:pic>
      <p:sp>
        <p:nvSpPr>
          <p:cNvPr id="3" name="Text Placeholder 2">
            <a:extLst>
              <a:ext uri="{FF2B5EF4-FFF2-40B4-BE49-F238E27FC236}">
                <a16:creationId xmlns:a16="http://schemas.microsoft.com/office/drawing/2014/main" id="{86A02CC6-0021-441A-8FF8-204C790DF97E}"/>
              </a:ext>
            </a:extLst>
          </p:cNvPr>
          <p:cNvSpPr>
            <a:spLocks noGrp="1"/>
          </p:cNvSpPr>
          <p:nvPr>
            <p:ph type="body" sz="quarter" idx="14"/>
          </p:nvPr>
        </p:nvSpPr>
        <p:spPr>
          <a:xfrm>
            <a:off x="543984" y="1173480"/>
            <a:ext cx="10568516" cy="4624071"/>
          </a:xfrm>
          <a:solidFill>
            <a:schemeClr val="tx1">
              <a:alpha val="65000"/>
            </a:schemeClr>
          </a:solidFill>
        </p:spPr>
        <p:txBody>
          <a:bodyPr numCol="2"/>
          <a:lstStyle/>
          <a:p>
            <a:pPr marL="457200" indent="0">
              <a:spcBef>
                <a:spcPts val="0"/>
              </a:spcBef>
              <a:spcAft>
                <a:spcPts val="600"/>
              </a:spcAft>
              <a:buNone/>
            </a:pPr>
            <a:r>
              <a:rPr lang="en-US" sz="3200" b="1" dirty="0">
                <a:solidFill>
                  <a:schemeClr val="bg1"/>
                </a:solidFill>
              </a:rPr>
              <a:t>Allison Benedetti</a:t>
            </a:r>
          </a:p>
          <a:p>
            <a:pPr marL="457200" indent="0">
              <a:spcBef>
                <a:spcPts val="0"/>
              </a:spcBef>
              <a:spcAft>
                <a:spcPts val="600"/>
              </a:spcAft>
              <a:buNone/>
            </a:pPr>
            <a:r>
              <a:rPr lang="en-US" sz="3200" b="1" dirty="0" err="1">
                <a:solidFill>
                  <a:schemeClr val="bg1"/>
                </a:solidFill>
              </a:rPr>
              <a:t>Agustí</a:t>
            </a:r>
            <a:r>
              <a:rPr lang="en-US" sz="3200" b="1" dirty="0">
                <a:solidFill>
                  <a:schemeClr val="bg1"/>
                </a:solidFill>
              </a:rPr>
              <a:t> Canals</a:t>
            </a:r>
          </a:p>
          <a:p>
            <a:pPr marL="457200" indent="0">
              <a:spcBef>
                <a:spcPts val="0"/>
              </a:spcBef>
              <a:spcAft>
                <a:spcPts val="600"/>
              </a:spcAft>
              <a:buNone/>
            </a:pPr>
            <a:r>
              <a:rPr lang="en-US" sz="3200" b="1" dirty="0">
                <a:solidFill>
                  <a:schemeClr val="bg1"/>
                </a:solidFill>
              </a:rPr>
              <a:t>Liliana </a:t>
            </a:r>
            <a:r>
              <a:rPr lang="en-US" sz="3200" b="1" dirty="0" err="1">
                <a:solidFill>
                  <a:schemeClr val="bg1"/>
                </a:solidFill>
              </a:rPr>
              <a:t>Gregori</a:t>
            </a:r>
            <a:endParaRPr lang="en-US" sz="3200" b="1" dirty="0">
              <a:solidFill>
                <a:schemeClr val="bg1"/>
              </a:solidFill>
            </a:endParaRPr>
          </a:p>
          <a:p>
            <a:pPr marL="457200" indent="0">
              <a:spcBef>
                <a:spcPts val="0"/>
              </a:spcBef>
              <a:spcAft>
                <a:spcPts val="600"/>
              </a:spcAft>
              <a:buNone/>
            </a:pPr>
            <a:r>
              <a:rPr lang="en-US" sz="3200" b="1" dirty="0">
                <a:solidFill>
                  <a:schemeClr val="bg1"/>
                </a:solidFill>
              </a:rPr>
              <a:t>Eva </a:t>
            </a:r>
            <a:r>
              <a:rPr lang="en-US" sz="3200" b="1" dirty="0" err="1">
                <a:solidFill>
                  <a:schemeClr val="bg1"/>
                </a:solidFill>
              </a:rPr>
              <a:t>Ortoll</a:t>
            </a:r>
            <a:r>
              <a:rPr lang="en-US" sz="3200" b="1" dirty="0">
                <a:solidFill>
                  <a:schemeClr val="bg1"/>
                </a:solidFill>
              </a:rPr>
              <a:t> </a:t>
            </a:r>
            <a:r>
              <a:rPr lang="en-US" sz="3200" b="1" dirty="0" err="1">
                <a:solidFill>
                  <a:schemeClr val="bg1"/>
                </a:solidFill>
              </a:rPr>
              <a:t>Espinet</a:t>
            </a:r>
            <a:endParaRPr lang="en-US" sz="3200" b="1" dirty="0">
              <a:solidFill>
                <a:schemeClr val="bg1"/>
              </a:solidFill>
            </a:endParaRPr>
          </a:p>
          <a:p>
            <a:pPr marL="457200" indent="0">
              <a:spcBef>
                <a:spcPts val="0"/>
              </a:spcBef>
              <a:spcAft>
                <a:spcPts val="600"/>
              </a:spcAft>
              <a:buNone/>
            </a:pPr>
            <a:r>
              <a:rPr lang="en-US" sz="3200" b="1" dirty="0">
                <a:solidFill>
                  <a:schemeClr val="bg1"/>
                </a:solidFill>
              </a:rPr>
              <a:t>Daniel Lozano</a:t>
            </a:r>
          </a:p>
          <a:p>
            <a:pPr marL="457200" indent="0">
              <a:spcBef>
                <a:spcPts val="0"/>
              </a:spcBef>
              <a:spcAft>
                <a:spcPts val="600"/>
              </a:spcAft>
              <a:buNone/>
            </a:pPr>
            <a:r>
              <a:rPr lang="en-US" sz="3200" b="1" dirty="0">
                <a:solidFill>
                  <a:schemeClr val="bg1"/>
                </a:solidFill>
              </a:rPr>
              <a:t>Melissa Man</a:t>
            </a:r>
          </a:p>
          <a:p>
            <a:pPr marL="457200" indent="0">
              <a:spcBef>
                <a:spcPts val="0"/>
              </a:spcBef>
              <a:spcAft>
                <a:spcPts val="600"/>
              </a:spcAft>
              <a:buNone/>
            </a:pPr>
            <a:r>
              <a:rPr lang="en-US" sz="3200" b="1" dirty="0" err="1">
                <a:solidFill>
                  <a:schemeClr val="bg1"/>
                </a:solidFill>
              </a:rPr>
              <a:t>Josep</a:t>
            </a:r>
            <a:r>
              <a:rPr lang="en-US" sz="3200" b="1" dirty="0">
                <a:solidFill>
                  <a:schemeClr val="bg1"/>
                </a:solidFill>
              </a:rPr>
              <a:t> </a:t>
            </a:r>
            <a:r>
              <a:rPr lang="en-US" sz="3200" b="1" dirty="0" err="1">
                <a:solidFill>
                  <a:schemeClr val="bg1"/>
                </a:solidFill>
              </a:rPr>
              <a:t>Cobarsí</a:t>
            </a:r>
            <a:r>
              <a:rPr lang="en-US" sz="3200" b="1" dirty="0">
                <a:solidFill>
                  <a:schemeClr val="bg1"/>
                </a:solidFill>
              </a:rPr>
              <a:t> Morales</a:t>
            </a:r>
          </a:p>
          <a:p>
            <a:pPr marL="457200" indent="0">
              <a:spcBef>
                <a:spcPts val="0"/>
              </a:spcBef>
              <a:spcAft>
                <a:spcPts val="600"/>
              </a:spcAft>
              <a:buNone/>
            </a:pPr>
            <a:r>
              <a:rPr lang="en-US" sz="3200" b="1" dirty="0">
                <a:solidFill>
                  <a:schemeClr val="bg1"/>
                </a:solidFill>
              </a:rPr>
              <a:t>Sara Giuliana </a:t>
            </a:r>
            <a:r>
              <a:rPr lang="en-US" sz="3200" b="1" dirty="0" err="1">
                <a:solidFill>
                  <a:schemeClr val="bg1"/>
                </a:solidFill>
              </a:rPr>
              <a:t>Ricetto</a:t>
            </a:r>
            <a:endParaRPr lang="en-US" sz="3200" b="1" dirty="0">
              <a:solidFill>
                <a:schemeClr val="bg1"/>
              </a:solidFill>
            </a:endParaRPr>
          </a:p>
          <a:p>
            <a:pPr marL="0" indent="0">
              <a:spcBef>
                <a:spcPts val="0"/>
              </a:spcBef>
              <a:spcAft>
                <a:spcPts val="600"/>
              </a:spcAft>
              <a:buNone/>
            </a:pPr>
            <a:r>
              <a:rPr lang="en-US" sz="3200" b="1" dirty="0">
                <a:solidFill>
                  <a:schemeClr val="bg1"/>
                </a:solidFill>
              </a:rPr>
              <a:t>Riccardo </a:t>
            </a:r>
            <a:r>
              <a:rPr lang="en-US" sz="3200" b="1" dirty="0" err="1">
                <a:solidFill>
                  <a:schemeClr val="bg1"/>
                </a:solidFill>
              </a:rPr>
              <a:t>Melgrati</a:t>
            </a:r>
            <a:endParaRPr lang="en-US" sz="3200" b="1" dirty="0">
              <a:solidFill>
                <a:schemeClr val="bg1"/>
              </a:solidFill>
            </a:endParaRPr>
          </a:p>
          <a:p>
            <a:pPr marL="0" indent="0">
              <a:spcBef>
                <a:spcPts val="0"/>
              </a:spcBef>
              <a:spcAft>
                <a:spcPts val="600"/>
              </a:spcAft>
              <a:buNone/>
            </a:pPr>
            <a:r>
              <a:rPr lang="en-US" sz="3200" b="1" dirty="0">
                <a:solidFill>
                  <a:schemeClr val="bg1"/>
                </a:solidFill>
              </a:rPr>
              <a:t>Eva M. Méndez Rodríguez</a:t>
            </a:r>
          </a:p>
          <a:p>
            <a:pPr marL="0" indent="0">
              <a:spcBef>
                <a:spcPts val="0"/>
              </a:spcBef>
              <a:spcAft>
                <a:spcPts val="600"/>
              </a:spcAft>
              <a:buNone/>
            </a:pPr>
            <a:r>
              <a:rPr lang="en-US" sz="3200" b="1" dirty="0">
                <a:solidFill>
                  <a:schemeClr val="bg1"/>
                </a:solidFill>
              </a:rPr>
              <a:t>Andrea </a:t>
            </a:r>
            <a:r>
              <a:rPr lang="en-US" sz="3200" b="1" dirty="0" err="1">
                <a:solidFill>
                  <a:schemeClr val="bg1"/>
                </a:solidFill>
              </a:rPr>
              <a:t>Sada</a:t>
            </a:r>
            <a:endParaRPr lang="en-US" sz="3200" b="1" dirty="0">
              <a:solidFill>
                <a:schemeClr val="bg1"/>
              </a:solidFill>
            </a:endParaRPr>
          </a:p>
          <a:p>
            <a:pPr marL="0" indent="0">
              <a:spcBef>
                <a:spcPts val="0"/>
              </a:spcBef>
              <a:spcAft>
                <a:spcPts val="600"/>
              </a:spcAft>
              <a:buNone/>
            </a:pPr>
            <a:r>
              <a:rPr lang="en-US" sz="3200" b="1" dirty="0">
                <a:solidFill>
                  <a:schemeClr val="bg1"/>
                </a:solidFill>
              </a:rPr>
              <a:t>Peter </a:t>
            </a:r>
            <a:r>
              <a:rPr lang="en-US" sz="3200" b="1" dirty="0" err="1">
                <a:solidFill>
                  <a:schemeClr val="bg1"/>
                </a:solidFill>
              </a:rPr>
              <a:t>Sidorko</a:t>
            </a:r>
            <a:endParaRPr lang="en-US" sz="3200" b="1" dirty="0">
              <a:solidFill>
                <a:schemeClr val="bg1"/>
              </a:solidFill>
            </a:endParaRPr>
          </a:p>
          <a:p>
            <a:pPr marL="0" indent="0">
              <a:spcBef>
                <a:spcPts val="0"/>
              </a:spcBef>
              <a:spcAft>
                <a:spcPts val="600"/>
              </a:spcAft>
              <a:buNone/>
            </a:pPr>
            <a:r>
              <a:rPr lang="en-US" sz="3200" b="1" dirty="0">
                <a:solidFill>
                  <a:schemeClr val="bg1"/>
                </a:solidFill>
              </a:rPr>
              <a:t>Paolo </a:t>
            </a:r>
            <a:r>
              <a:rPr lang="en-US" sz="3200" b="1" dirty="0" err="1">
                <a:solidFill>
                  <a:schemeClr val="bg1"/>
                </a:solidFill>
              </a:rPr>
              <a:t>Sirito</a:t>
            </a:r>
            <a:endParaRPr lang="en-US" sz="3200" b="1" dirty="0">
              <a:solidFill>
                <a:schemeClr val="bg1"/>
              </a:solidFill>
            </a:endParaRPr>
          </a:p>
          <a:p>
            <a:pPr marL="0" indent="0">
              <a:spcBef>
                <a:spcPts val="0"/>
              </a:spcBef>
              <a:spcAft>
                <a:spcPts val="600"/>
              </a:spcAft>
              <a:buNone/>
            </a:pPr>
            <a:r>
              <a:rPr lang="en-US" sz="3200" b="1" dirty="0">
                <a:solidFill>
                  <a:schemeClr val="bg1"/>
                </a:solidFill>
              </a:rPr>
              <a:t>Virginia Steel</a:t>
            </a:r>
          </a:p>
          <a:p>
            <a:pPr marL="0" indent="0">
              <a:spcBef>
                <a:spcPts val="0"/>
              </a:spcBef>
              <a:spcAft>
                <a:spcPts val="600"/>
              </a:spcAft>
              <a:buNone/>
            </a:pPr>
            <a:r>
              <a:rPr lang="en-US" sz="3200" b="1" dirty="0" err="1">
                <a:solidFill>
                  <a:schemeClr val="bg1"/>
                </a:solidFill>
              </a:rPr>
              <a:t>Titia</a:t>
            </a:r>
            <a:r>
              <a:rPr lang="en-US" sz="3200" b="1" dirty="0">
                <a:solidFill>
                  <a:schemeClr val="bg1"/>
                </a:solidFill>
              </a:rPr>
              <a:t> van der </a:t>
            </a:r>
            <a:r>
              <a:rPr lang="en-US" sz="3200" b="1" dirty="0" err="1">
                <a:solidFill>
                  <a:schemeClr val="bg1"/>
                </a:solidFill>
              </a:rPr>
              <a:t>Werf</a:t>
            </a:r>
            <a:endParaRPr lang="en-US" sz="3200" b="1" dirty="0">
              <a:solidFill>
                <a:schemeClr val="bg1"/>
              </a:solidFill>
            </a:endParaRPr>
          </a:p>
          <a:p>
            <a:pPr marL="0" indent="0">
              <a:spcBef>
                <a:spcPts val="0"/>
              </a:spcBef>
              <a:spcAft>
                <a:spcPts val="600"/>
              </a:spcAft>
              <a:buNone/>
            </a:pPr>
            <a:r>
              <a:rPr lang="en-US" sz="3200" b="1" dirty="0">
                <a:solidFill>
                  <a:schemeClr val="bg1"/>
                </a:solidFill>
              </a:rPr>
              <a:t>Esther Woo</a:t>
            </a:r>
          </a:p>
        </p:txBody>
      </p:sp>
      <p:sp>
        <p:nvSpPr>
          <p:cNvPr id="4" name="TextBox 3">
            <a:extLst>
              <a:ext uri="{FF2B5EF4-FFF2-40B4-BE49-F238E27FC236}">
                <a16:creationId xmlns:a16="http://schemas.microsoft.com/office/drawing/2014/main" id="{C4FFEAB3-C2CE-483E-87C3-16A42F56929F}"/>
              </a:ext>
            </a:extLst>
          </p:cNvPr>
          <p:cNvSpPr txBox="1"/>
          <p:nvPr/>
        </p:nvSpPr>
        <p:spPr>
          <a:xfrm>
            <a:off x="543984" y="588705"/>
            <a:ext cx="10568516" cy="584775"/>
          </a:xfrm>
          <a:prstGeom prst="rect">
            <a:avLst/>
          </a:prstGeom>
          <a:solidFill>
            <a:schemeClr val="tx1">
              <a:alpha val="65000"/>
            </a:schemeClr>
          </a:solidFill>
        </p:spPr>
        <p:txBody>
          <a:bodyPr wrap="square" rtlCol="0">
            <a:spAutoFit/>
          </a:bodyPr>
          <a:lstStyle/>
          <a:p>
            <a:r>
              <a:rPr lang="en-US" sz="3200" b="1" dirty="0">
                <a:solidFill>
                  <a:schemeClr val="bg1"/>
                </a:solidFill>
              </a:rPr>
              <a:t>With contributions from:</a:t>
            </a:r>
          </a:p>
        </p:txBody>
      </p:sp>
    </p:spTree>
    <p:extLst>
      <p:ext uri="{BB962C8B-B14F-4D97-AF65-F5344CB8AC3E}">
        <p14:creationId xmlns:p14="http://schemas.microsoft.com/office/powerpoint/2010/main" val="3698724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1C8423-D6ED-4E58-9636-E345C5B1B242}"/>
              </a:ext>
            </a:extLst>
          </p:cNvPr>
          <p:cNvSpPr>
            <a:spLocks noGrp="1"/>
          </p:cNvSpPr>
          <p:nvPr>
            <p:ph type="body" sz="quarter" idx="10"/>
          </p:nvPr>
        </p:nvSpPr>
        <p:spPr>
          <a:xfrm>
            <a:off x="420347" y="1169640"/>
            <a:ext cx="10898717" cy="754053"/>
          </a:xfrm>
        </p:spPr>
        <p:txBody>
          <a:bodyPr anchor="ctr"/>
          <a:lstStyle/>
          <a:p>
            <a:r>
              <a:rPr lang="en-US" sz="4000" dirty="0"/>
              <a:t>Acknowledgements</a:t>
            </a:r>
          </a:p>
        </p:txBody>
      </p:sp>
      <p:sp>
        <p:nvSpPr>
          <p:cNvPr id="8" name="Text Placeholder 7">
            <a:extLst>
              <a:ext uri="{FF2B5EF4-FFF2-40B4-BE49-F238E27FC236}">
                <a16:creationId xmlns:a16="http://schemas.microsoft.com/office/drawing/2014/main" id="{93C55FE8-36EC-4AF6-83B0-32D5FC176333}"/>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06616BF-E158-448D-A323-CDAC5B6A2E79}"/>
              </a:ext>
            </a:extLst>
          </p:cNvPr>
          <p:cNvSpPr>
            <a:spLocks noGrp="1"/>
          </p:cNvSpPr>
          <p:nvPr>
            <p:ph type="body" sz="quarter" idx="12"/>
          </p:nvPr>
        </p:nvSpPr>
        <p:spPr/>
        <p:txBody>
          <a:bodyPr/>
          <a:lstStyle/>
          <a:p>
            <a:endParaRPr lang="en-US"/>
          </a:p>
        </p:txBody>
      </p:sp>
      <p:sp>
        <p:nvSpPr>
          <p:cNvPr id="10" name="TextBox 9">
            <a:extLst>
              <a:ext uri="{FF2B5EF4-FFF2-40B4-BE49-F238E27FC236}">
                <a16:creationId xmlns:a16="http://schemas.microsoft.com/office/drawing/2014/main" id="{004D8CE3-A2C8-4574-A8D9-EEE73F331AC1}"/>
              </a:ext>
            </a:extLst>
          </p:cNvPr>
          <p:cNvSpPr txBox="1"/>
          <p:nvPr/>
        </p:nvSpPr>
        <p:spPr>
          <a:xfrm>
            <a:off x="850900" y="2374900"/>
            <a:ext cx="10071100" cy="954107"/>
          </a:xfrm>
          <a:prstGeom prst="rect">
            <a:avLst/>
          </a:prstGeom>
          <a:noFill/>
        </p:spPr>
        <p:txBody>
          <a:bodyPr wrap="square" rtlCol="0">
            <a:spAutoFit/>
          </a:bodyPr>
          <a:lstStyle/>
          <a:p>
            <a:r>
              <a:rPr lang="en-US" sz="2800" b="1" dirty="0">
                <a:solidFill>
                  <a:schemeClr val="bg1"/>
                </a:solidFill>
              </a:rPr>
              <a:t>I would like to thank Brittany Brannon for her assistance in preparing this presentation.</a:t>
            </a:r>
          </a:p>
        </p:txBody>
      </p:sp>
    </p:spTree>
    <p:extLst>
      <p:ext uri="{BB962C8B-B14F-4D97-AF65-F5344CB8AC3E}">
        <p14:creationId xmlns:p14="http://schemas.microsoft.com/office/powerpoint/2010/main" val="389957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084" y="117919"/>
            <a:ext cx="11252197" cy="602710"/>
          </a:xfrm>
        </p:spPr>
        <p:txBody>
          <a:bodyPr/>
          <a:lstStyle/>
          <a:p>
            <a:r>
              <a:rPr lang="en-US" sz="3200" dirty="0"/>
              <a:t>References</a:t>
            </a:r>
          </a:p>
        </p:txBody>
      </p:sp>
      <p:sp>
        <p:nvSpPr>
          <p:cNvPr id="3" name="Text Placeholder 2"/>
          <p:cNvSpPr>
            <a:spLocks noGrp="1"/>
          </p:cNvSpPr>
          <p:nvPr>
            <p:ph type="body" sz="quarter" idx="14"/>
          </p:nvPr>
        </p:nvSpPr>
        <p:spPr>
          <a:xfrm>
            <a:off x="455084" y="899930"/>
            <a:ext cx="11252197" cy="5058140"/>
          </a:xfrm>
        </p:spPr>
        <p:txBody>
          <a:bodyPr/>
          <a:lstStyle/>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Barthel, Michael. 2016. “Around Half of Newspaper Readers Rely Only on Print Edition.” </a:t>
            </a:r>
            <a:r>
              <a:rPr lang="en-US" sz="1800" i="1" dirty="0">
                <a:latin typeface="Arial" panose="020B0604020202020204" pitchFamily="34" charset="0"/>
                <a:ea typeface="Calibri" panose="020F0502020204030204" pitchFamily="34" charset="0"/>
                <a:cs typeface="Arial" panose="020B0604020202020204" pitchFamily="34" charset="0"/>
              </a:rPr>
              <a:t>Pew Research Center</a:t>
            </a:r>
            <a:r>
              <a:rPr lang="en-US" sz="1800" dirty="0">
                <a:latin typeface="Arial" panose="020B0604020202020204" pitchFamily="34" charset="0"/>
                <a:ea typeface="Calibri" panose="020F0502020204030204" pitchFamily="34" charset="0"/>
                <a:cs typeface="Arial" panose="020B0604020202020204" pitchFamily="34" charset="0"/>
              </a:rPr>
              <a:t>, January 6,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www.pewresearch.org/fact-tank/2016/01/06/around-half-of-newspaper-readers-rely-only-on-print-edition</a:t>
            </a:r>
            <a:r>
              <a:rPr lang="en-US" sz="1800" dirty="0">
                <a:latin typeface="Arial" panose="020B0604020202020204" pitchFamily="34" charset="0"/>
                <a:ea typeface="Calibri" panose="020F0502020204030204" pitchFamily="34" charset="0"/>
                <a:cs typeface="Arial" panose="020B0604020202020204" pitchFamily="34" charset="0"/>
              </a:rPr>
              <a:t>.</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Connaway, Lynn Silipigni, comp. 2015. </a:t>
            </a:r>
            <a:r>
              <a:rPr lang="en-US" sz="1800" i="1" dirty="0">
                <a:latin typeface="Arial" panose="020B0604020202020204" pitchFamily="34" charset="0"/>
                <a:ea typeface="Calibri" panose="020F0502020204030204" pitchFamily="34" charset="0"/>
                <a:cs typeface="Arial" panose="020B0604020202020204" pitchFamily="34" charset="0"/>
              </a:rPr>
              <a:t>The Library in the Life of the User: Engaging with People Where They Live and Learn</a:t>
            </a:r>
            <a:r>
              <a:rPr lang="en-US" sz="1800" dirty="0">
                <a:latin typeface="Arial" panose="020B0604020202020204" pitchFamily="34" charset="0"/>
                <a:ea typeface="Calibri" panose="020F0502020204030204" pitchFamily="34" charset="0"/>
                <a:cs typeface="Arial" panose="020B0604020202020204" pitchFamily="34" charset="0"/>
              </a:rPr>
              <a:t>. Dublin, OH: OCLC Research.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http://www.oclc.org/content/dam/research/publications/2015/oclcresearch-library-in-life-of-user.pdf</a:t>
            </a:r>
            <a:r>
              <a:rPr lang="en-US" sz="1800" dirty="0">
                <a:latin typeface="Arial" panose="020B0604020202020204" pitchFamily="34" charset="0"/>
                <a:ea typeface="Calibri" panose="020F0502020204030204" pitchFamily="34" charset="0"/>
                <a:cs typeface="Arial" panose="020B0604020202020204" pitchFamily="34" charset="0"/>
              </a:rPr>
              <a:t>.</a:t>
            </a:r>
          </a:p>
          <a:p>
            <a:pPr marL="0" marR="0" indent="0">
              <a:spcBef>
                <a:spcPts val="0"/>
              </a:spcBef>
              <a:buNone/>
            </a:pPr>
            <a:r>
              <a:rPr lang="en-US" sz="1800" dirty="0">
                <a:latin typeface="Arial" panose="020B0604020202020204" pitchFamily="34" charset="0"/>
                <a:ea typeface="Calibri" panose="020F0502020204030204" pitchFamily="34" charset="0"/>
                <a:cs typeface="Arial" panose="020B0604020202020204" pitchFamily="34" charset="0"/>
              </a:rPr>
              <a:t>Connaway, Lynn Silipigni, Vanessa Kitzie, Erin M. Hood and William Harvey. 2017. The Many Faces of Digital Visitors &amp; Residents: Facets of Online Engagement. With contributions from Allison Benedetti, </a:t>
            </a:r>
            <a:r>
              <a:rPr lang="en-US" sz="1800" dirty="0" err="1">
                <a:latin typeface="Arial" panose="020B0604020202020204" pitchFamily="34" charset="0"/>
                <a:ea typeface="Calibri" panose="020F0502020204030204" pitchFamily="34" charset="0"/>
                <a:cs typeface="Arial" panose="020B0604020202020204" pitchFamily="34" charset="0"/>
              </a:rPr>
              <a:t>Agustí</a:t>
            </a:r>
            <a:r>
              <a:rPr lang="en-US" sz="1800" dirty="0">
                <a:latin typeface="Arial" panose="020B0604020202020204" pitchFamily="34" charset="0"/>
                <a:ea typeface="Calibri" panose="020F0502020204030204" pitchFamily="34" charset="0"/>
                <a:cs typeface="Arial" panose="020B0604020202020204" pitchFamily="34" charset="0"/>
              </a:rPr>
              <a:t> Canals, Liliana </a:t>
            </a:r>
            <a:r>
              <a:rPr lang="en-US" sz="1800" dirty="0" err="1">
                <a:latin typeface="Arial" panose="020B0604020202020204" pitchFamily="34" charset="0"/>
                <a:ea typeface="Calibri" panose="020F0502020204030204" pitchFamily="34" charset="0"/>
                <a:cs typeface="Arial" panose="020B0604020202020204" pitchFamily="34" charset="0"/>
              </a:rPr>
              <a:t>Gregori</a:t>
            </a:r>
            <a:r>
              <a:rPr lang="en-US" sz="1800" dirty="0">
                <a:latin typeface="Arial" panose="020B0604020202020204" pitchFamily="34" charset="0"/>
                <a:ea typeface="Calibri" panose="020F0502020204030204" pitchFamily="34" charset="0"/>
                <a:cs typeface="Arial" panose="020B0604020202020204" pitchFamily="34" charset="0"/>
              </a:rPr>
              <a:t>, Eva </a:t>
            </a:r>
            <a:r>
              <a:rPr lang="en-US" sz="1800" dirty="0" err="1">
                <a:latin typeface="Arial" panose="020B0604020202020204" pitchFamily="34" charset="0"/>
                <a:ea typeface="Calibri" panose="020F0502020204030204" pitchFamily="34" charset="0"/>
                <a:cs typeface="Arial" panose="020B0604020202020204" pitchFamily="34" charset="0"/>
              </a:rPr>
              <a:t>Ortoll</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dirty="0" err="1">
                <a:latin typeface="Arial" panose="020B0604020202020204" pitchFamily="34" charset="0"/>
                <a:ea typeface="Calibri" panose="020F0502020204030204" pitchFamily="34" charset="0"/>
                <a:cs typeface="Arial" panose="020B0604020202020204" pitchFamily="34" charset="0"/>
              </a:rPr>
              <a:t>Espinet</a:t>
            </a:r>
            <a:r>
              <a:rPr lang="en-US" sz="1800" dirty="0">
                <a:latin typeface="Arial" panose="020B0604020202020204" pitchFamily="34" charset="0"/>
                <a:ea typeface="Calibri" panose="020F0502020204030204" pitchFamily="34" charset="0"/>
                <a:cs typeface="Arial" panose="020B0604020202020204" pitchFamily="34" charset="0"/>
              </a:rPr>
              <a:t>, Daniel Lozano, Melissa Man, </a:t>
            </a:r>
            <a:r>
              <a:rPr lang="en-US" sz="1800" dirty="0" err="1">
                <a:latin typeface="Arial" panose="020B0604020202020204" pitchFamily="34" charset="0"/>
                <a:ea typeface="Calibri" panose="020F0502020204030204" pitchFamily="34" charset="0"/>
                <a:cs typeface="Arial" panose="020B0604020202020204" pitchFamily="34" charset="0"/>
              </a:rPr>
              <a:t>Josep</a:t>
            </a:r>
            <a:r>
              <a:rPr lang="en-US" sz="1800" dirty="0">
                <a:latin typeface="Arial" panose="020B0604020202020204" pitchFamily="34" charset="0"/>
                <a:ea typeface="Calibri" panose="020F0502020204030204" pitchFamily="34" charset="0"/>
                <a:cs typeface="Arial" panose="020B0604020202020204" pitchFamily="34" charset="0"/>
              </a:rPr>
              <a:t> </a:t>
            </a:r>
            <a:r>
              <a:rPr lang="en-US" sz="1800" dirty="0" err="1">
                <a:latin typeface="Arial" panose="020B0604020202020204" pitchFamily="34" charset="0"/>
                <a:ea typeface="Calibri" panose="020F0502020204030204" pitchFamily="34" charset="0"/>
                <a:cs typeface="Arial" panose="020B0604020202020204" pitchFamily="34" charset="0"/>
              </a:rPr>
              <a:t>Cobarsí</a:t>
            </a:r>
            <a:r>
              <a:rPr lang="en-US" sz="1800" dirty="0">
                <a:latin typeface="Arial" panose="020B0604020202020204" pitchFamily="34" charset="0"/>
                <a:ea typeface="Calibri" panose="020F0502020204030204" pitchFamily="34" charset="0"/>
                <a:cs typeface="Arial" panose="020B0604020202020204" pitchFamily="34" charset="0"/>
              </a:rPr>
              <a:t> Morales, Sara Giuliana </a:t>
            </a:r>
            <a:r>
              <a:rPr lang="en-US" sz="1800" dirty="0" err="1">
                <a:latin typeface="Arial" panose="020B0604020202020204" pitchFamily="34" charset="0"/>
                <a:ea typeface="Calibri" panose="020F0502020204030204" pitchFamily="34" charset="0"/>
                <a:cs typeface="Arial" panose="020B0604020202020204" pitchFamily="34" charset="0"/>
              </a:rPr>
              <a:t>Ricetto</a:t>
            </a:r>
            <a:r>
              <a:rPr lang="en-US" sz="1800" dirty="0">
                <a:latin typeface="Arial" panose="020B0604020202020204" pitchFamily="34" charset="0"/>
                <a:ea typeface="Calibri" panose="020F0502020204030204" pitchFamily="34" charset="0"/>
                <a:cs typeface="Arial" panose="020B0604020202020204" pitchFamily="34" charset="0"/>
              </a:rPr>
              <a:t>, Riccardo </a:t>
            </a:r>
            <a:r>
              <a:rPr lang="en-US" sz="1800" dirty="0" err="1">
                <a:latin typeface="Arial" panose="020B0604020202020204" pitchFamily="34" charset="0"/>
                <a:ea typeface="Calibri" panose="020F0502020204030204" pitchFamily="34" charset="0"/>
                <a:cs typeface="Arial" panose="020B0604020202020204" pitchFamily="34" charset="0"/>
              </a:rPr>
              <a:t>Melgrati</a:t>
            </a:r>
            <a:r>
              <a:rPr lang="en-US" sz="1800" dirty="0">
                <a:latin typeface="Arial" panose="020B0604020202020204" pitchFamily="34" charset="0"/>
                <a:ea typeface="Calibri" panose="020F0502020204030204" pitchFamily="34" charset="0"/>
                <a:cs typeface="Arial" panose="020B0604020202020204" pitchFamily="34" charset="0"/>
              </a:rPr>
              <a:t>, Eva M. Méndez Rodríguez, Andrea </a:t>
            </a:r>
            <a:r>
              <a:rPr lang="en-US" sz="1800" dirty="0" err="1">
                <a:latin typeface="Arial" panose="020B0604020202020204" pitchFamily="34" charset="0"/>
                <a:ea typeface="Calibri" panose="020F0502020204030204" pitchFamily="34" charset="0"/>
                <a:cs typeface="Arial" panose="020B0604020202020204" pitchFamily="34" charset="0"/>
              </a:rPr>
              <a:t>Sada</a:t>
            </a:r>
            <a:r>
              <a:rPr lang="en-US" sz="1800" dirty="0">
                <a:latin typeface="Arial" panose="020B0604020202020204" pitchFamily="34" charset="0"/>
                <a:ea typeface="Calibri" panose="020F0502020204030204" pitchFamily="34" charset="0"/>
                <a:cs typeface="Arial" panose="020B0604020202020204" pitchFamily="34" charset="0"/>
              </a:rPr>
              <a:t>, Peter </a:t>
            </a:r>
            <a:r>
              <a:rPr lang="en-US" sz="1800" dirty="0" err="1">
                <a:latin typeface="Arial" panose="020B0604020202020204" pitchFamily="34" charset="0"/>
                <a:ea typeface="Calibri" panose="020F0502020204030204" pitchFamily="34" charset="0"/>
                <a:cs typeface="Arial" panose="020B0604020202020204" pitchFamily="34" charset="0"/>
              </a:rPr>
              <a:t>Sidorko</a:t>
            </a:r>
            <a:r>
              <a:rPr lang="en-US" sz="1800" dirty="0">
                <a:latin typeface="Arial" panose="020B0604020202020204" pitchFamily="34" charset="0"/>
                <a:ea typeface="Calibri" panose="020F0502020204030204" pitchFamily="34" charset="0"/>
                <a:cs typeface="Arial" panose="020B0604020202020204" pitchFamily="34" charset="0"/>
              </a:rPr>
              <a:t>, Paolo </a:t>
            </a:r>
            <a:r>
              <a:rPr lang="en-US" sz="1800" dirty="0" err="1">
                <a:latin typeface="Arial" panose="020B0604020202020204" pitchFamily="34" charset="0"/>
                <a:ea typeface="Calibri" panose="020F0502020204030204" pitchFamily="34" charset="0"/>
                <a:cs typeface="Arial" panose="020B0604020202020204" pitchFamily="34" charset="0"/>
              </a:rPr>
              <a:t>Sirito</a:t>
            </a:r>
            <a:r>
              <a:rPr lang="en-US" sz="1800" dirty="0">
                <a:latin typeface="Arial" panose="020B0604020202020204" pitchFamily="34" charset="0"/>
                <a:ea typeface="Calibri" panose="020F0502020204030204" pitchFamily="34" charset="0"/>
                <a:cs typeface="Arial" panose="020B0604020202020204" pitchFamily="34" charset="0"/>
              </a:rPr>
              <a:t>, Virginia Steel, </a:t>
            </a:r>
            <a:r>
              <a:rPr lang="en-US" sz="1800" dirty="0" err="1">
                <a:latin typeface="Arial" panose="020B0604020202020204" pitchFamily="34" charset="0"/>
                <a:ea typeface="Calibri" panose="020F0502020204030204" pitchFamily="34" charset="0"/>
                <a:cs typeface="Arial" panose="020B0604020202020204" pitchFamily="34" charset="0"/>
              </a:rPr>
              <a:t>Titia</a:t>
            </a:r>
            <a:r>
              <a:rPr lang="en-US" sz="1800" dirty="0">
                <a:latin typeface="Arial" panose="020B0604020202020204" pitchFamily="34" charset="0"/>
                <a:ea typeface="Calibri" panose="020F0502020204030204" pitchFamily="34" charset="0"/>
                <a:cs typeface="Arial" panose="020B0604020202020204" pitchFamily="34" charset="0"/>
              </a:rPr>
              <a:t> van der </a:t>
            </a:r>
            <a:r>
              <a:rPr lang="en-US" sz="1800" dirty="0" err="1">
                <a:latin typeface="Arial" panose="020B0604020202020204" pitchFamily="34" charset="0"/>
                <a:ea typeface="Calibri" panose="020F0502020204030204" pitchFamily="34" charset="0"/>
                <a:cs typeface="Arial" panose="020B0604020202020204" pitchFamily="34" charset="0"/>
              </a:rPr>
              <a:t>Werf</a:t>
            </a:r>
            <a:r>
              <a:rPr lang="en-US" sz="1800" dirty="0">
                <a:latin typeface="Arial" panose="020B0604020202020204" pitchFamily="34" charset="0"/>
                <a:ea typeface="Calibri" panose="020F0502020204030204" pitchFamily="34" charset="0"/>
                <a:cs typeface="Arial" panose="020B0604020202020204" pitchFamily="34" charset="0"/>
              </a:rPr>
              <a:t>, and Esther Woo. Dublin, OH: OCLC Research. doi:10.25333/C3V63F</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hlinkClick r:id="rId5"/>
              </a:rPr>
              <a:t>https://www.oclc.org/content/dam/research/publications/2017/oclcresearch-many-faces-digital-vandr-a4.pdf</a:t>
            </a:r>
            <a:r>
              <a:rPr lang="en-US" sz="1800" dirty="0">
                <a:latin typeface="Arial" panose="020B0604020202020204" pitchFamily="34" charset="0"/>
                <a:ea typeface="Calibri" panose="020F0502020204030204" pitchFamily="34" charset="0"/>
                <a:cs typeface="Arial" panose="020B0604020202020204" pitchFamily="34" charset="0"/>
              </a:rPr>
              <a:t>. </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DeSantis, Nick. 2012. “On Facebook, Librarian Brings 2 Students From the Early 1900s to Life.” </a:t>
            </a:r>
            <a:r>
              <a:rPr lang="en-US" sz="1800" i="1" dirty="0">
                <a:latin typeface="Arial" panose="020B0604020202020204" pitchFamily="34" charset="0"/>
                <a:ea typeface="Calibri" panose="020F0502020204030204" pitchFamily="34" charset="0"/>
                <a:cs typeface="Arial" panose="020B0604020202020204" pitchFamily="34" charset="0"/>
              </a:rPr>
              <a:t>The Chronicle of Higher Education</a:t>
            </a:r>
            <a:r>
              <a:rPr lang="en-US" sz="1800" dirty="0">
                <a:latin typeface="Arial" panose="020B0604020202020204" pitchFamily="34" charset="0"/>
                <a:ea typeface="Calibri" panose="020F0502020204030204" pitchFamily="34" charset="0"/>
                <a:cs typeface="Arial" panose="020B0604020202020204" pitchFamily="34" charset="0"/>
              </a:rPr>
              <a:t>, January 6.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http://chronicle.com/blogs/wiredcampus/on-facebook-librarian-brings-two-students-from-the-early-1900s-to-life/34845</a:t>
            </a:r>
            <a:r>
              <a:rPr lang="en-US" sz="1800" dirty="0">
                <a:latin typeface="Arial" panose="020B0604020202020204" pitchFamily="34" charset="0"/>
                <a:ea typeface="Calibri" panose="020F0502020204030204" pitchFamily="34" charset="0"/>
                <a:cs typeface="Arial" panose="020B0604020202020204" pitchFamily="34" charset="0"/>
              </a:rPr>
              <a:t>.</a:t>
            </a:r>
          </a:p>
          <a:p>
            <a:pPr marL="0" indent="0">
              <a:buNone/>
            </a:pPr>
            <a:endParaRPr lang="en-US" sz="1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312900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084" y="117919"/>
            <a:ext cx="11252197" cy="602710"/>
          </a:xfrm>
        </p:spPr>
        <p:txBody>
          <a:bodyPr/>
          <a:lstStyle/>
          <a:p>
            <a:r>
              <a:rPr lang="en-US" sz="3200" dirty="0"/>
              <a:t>References</a:t>
            </a:r>
          </a:p>
        </p:txBody>
      </p:sp>
      <p:sp>
        <p:nvSpPr>
          <p:cNvPr id="3" name="Text Placeholder 2"/>
          <p:cNvSpPr>
            <a:spLocks noGrp="1"/>
          </p:cNvSpPr>
          <p:nvPr>
            <p:ph type="body" sz="quarter" idx="14"/>
          </p:nvPr>
        </p:nvSpPr>
        <p:spPr>
          <a:xfrm>
            <a:off x="455084" y="1060558"/>
            <a:ext cx="11150014" cy="4455025"/>
          </a:xfrm>
        </p:spPr>
        <p:txBody>
          <a:bodyPr/>
          <a:lstStyle/>
          <a:p>
            <a:pPr marL="0" indent="0">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Frick, Rachel, Sharon Streams, Monika Sengul-Jones, Kenning </a:t>
            </a:r>
            <a:r>
              <a:rPr lang="en-US" sz="1800" dirty="0" err="1">
                <a:latin typeface="Arial" panose="020B0604020202020204" pitchFamily="34" charset="0"/>
                <a:ea typeface="Calibri" panose="020F0502020204030204" pitchFamily="34" charset="0"/>
                <a:cs typeface="Arial" panose="020B0604020202020204" pitchFamily="34" charset="0"/>
              </a:rPr>
              <a:t>Arlitsch</a:t>
            </a:r>
            <a:r>
              <a:rPr lang="en-US" sz="1800" dirty="0">
                <a:latin typeface="Arial" panose="020B0604020202020204" pitchFamily="34" charset="0"/>
                <a:ea typeface="Calibri" panose="020F0502020204030204" pitchFamily="34" charset="0"/>
                <a:cs typeface="Arial" panose="020B0604020202020204" pitchFamily="34" charset="0"/>
              </a:rPr>
              <a:t>, and Jeff </a:t>
            </a:r>
            <a:r>
              <a:rPr lang="en-US" sz="1800" dirty="0" err="1">
                <a:latin typeface="Arial" panose="020B0604020202020204" pitchFamily="34" charset="0"/>
                <a:ea typeface="Calibri" panose="020F0502020204030204" pitchFamily="34" charset="0"/>
                <a:cs typeface="Arial" panose="020B0604020202020204" pitchFamily="34" charset="0"/>
              </a:rPr>
              <a:t>Mixter</a:t>
            </a:r>
            <a:r>
              <a:rPr lang="en-US" sz="1800" dirty="0">
                <a:latin typeface="Arial" panose="020B0604020202020204" pitchFamily="34" charset="0"/>
                <a:ea typeface="Calibri" panose="020F0502020204030204" pitchFamily="34" charset="0"/>
                <a:cs typeface="Arial" panose="020B0604020202020204" pitchFamily="34" charset="0"/>
              </a:rPr>
              <a:t>. 2017. OCLC Research Update. ALA Annual Conference, Chicago, Illinois, June 26, 2017.</a:t>
            </a:r>
          </a:p>
          <a:p>
            <a:pPr marL="0" indent="0">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Kraft, Amanda, and Aleck F. Williams, Jr. 2016. “#</a:t>
            </a:r>
            <a:r>
              <a:rPr lang="en-US" sz="1800" dirty="0" err="1">
                <a:latin typeface="Arial" panose="020B0604020202020204" pitchFamily="34" charset="0"/>
                <a:ea typeface="Calibri" panose="020F0502020204030204" pitchFamily="34" charset="0"/>
                <a:cs typeface="Arial" panose="020B0604020202020204" pitchFamily="34" charset="0"/>
              </a:rPr>
              <a:t>Shelfies</a:t>
            </a:r>
            <a:r>
              <a:rPr lang="en-US" sz="1800" dirty="0">
                <a:latin typeface="Arial" panose="020B0604020202020204" pitchFamily="34" charset="0"/>
                <a:ea typeface="Calibri" panose="020F0502020204030204" pitchFamily="34" charset="0"/>
                <a:cs typeface="Arial" panose="020B0604020202020204" pitchFamily="34" charset="0"/>
              </a:rPr>
              <a:t> are Encouraged: Simple, Engaging Library Instruction with Hashtags.” </a:t>
            </a:r>
            <a:r>
              <a:rPr lang="en-US" sz="1800" i="1" dirty="0">
                <a:latin typeface="Arial" panose="020B0604020202020204" pitchFamily="34" charset="0"/>
                <a:ea typeface="Calibri" panose="020F0502020204030204" pitchFamily="34" charset="0"/>
                <a:cs typeface="Arial" panose="020B0604020202020204" pitchFamily="34" charset="0"/>
              </a:rPr>
              <a:t>College &amp; Research Libraries News </a:t>
            </a:r>
            <a:r>
              <a:rPr lang="en-US" sz="1800" dirty="0">
                <a:latin typeface="Arial" panose="020B0604020202020204" pitchFamily="34" charset="0"/>
                <a:ea typeface="Calibri" panose="020F0502020204030204" pitchFamily="34" charset="0"/>
                <a:cs typeface="Arial" panose="020B0604020202020204" pitchFamily="34" charset="0"/>
              </a:rPr>
              <a:t>77, no. 1 (2016): 10-13. </a:t>
            </a:r>
          </a:p>
          <a:p>
            <a:pPr marL="0" indent="0">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Mathews, Brian. 2012. </a:t>
            </a:r>
            <a:r>
              <a:rPr lang="en-US" sz="1800" i="1" dirty="0">
                <a:latin typeface="Arial" panose="020B0604020202020204" pitchFamily="34" charset="0"/>
                <a:ea typeface="Calibri" panose="020F0502020204030204" pitchFamily="34" charset="0"/>
                <a:cs typeface="Arial" panose="020B0604020202020204" pitchFamily="34" charset="0"/>
              </a:rPr>
              <a:t>Think Like a Startup: A White Paper to Inspire Library Entrepreneurialism.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http://chronicle.com/blognetwork/theubiquitouslibrarian/2012/04/04/think-like-a-startup-a-white-paper/</a:t>
            </a:r>
            <a:r>
              <a:rPr lang="en-US" sz="1800" dirty="0">
                <a:latin typeface="Arial" panose="020B0604020202020204" pitchFamily="34" charset="0"/>
                <a:ea typeface="Calibri" panose="020F0502020204030204" pitchFamily="34" charset="0"/>
                <a:cs typeface="Arial" panose="020B0604020202020204" pitchFamily="34" charset="0"/>
              </a:rPr>
              <a:t>.</a:t>
            </a:r>
          </a:p>
          <a:p>
            <a:pPr marL="0" indent="0">
              <a:buNone/>
            </a:pPr>
            <a:r>
              <a:rPr lang="en-US" sz="1800" dirty="0"/>
              <a:t>Ranganathan, S. R. 1931. </a:t>
            </a:r>
            <a:r>
              <a:rPr lang="en-US" sz="1800" i="1" dirty="0"/>
              <a:t>The Five Laws of Library Science. </a:t>
            </a:r>
            <a:r>
              <a:rPr lang="en-US" sz="1800" dirty="0"/>
              <a:t>London: Edward </a:t>
            </a:r>
            <a:r>
              <a:rPr lang="en-US" sz="1800" dirty="0" err="1"/>
              <a:t>Goldston</a:t>
            </a:r>
            <a:r>
              <a:rPr lang="en-US" sz="1800" dirty="0"/>
              <a:t>, Ltd.</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Shearer, Elisa, and Jeffrey Gottfried. 2017. “News Use Across Social Media Platforms 2017.” Pew Research Center, September 7.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http://www.journalism.org/2017/09/07/news-use-across-social-media-platforms-2017/</a:t>
            </a:r>
            <a:r>
              <a:rPr lang="en-US" sz="1800" dirty="0">
                <a:latin typeface="Arial" panose="020B0604020202020204" pitchFamily="34" charset="0"/>
                <a:ea typeface="Calibri" panose="020F0502020204030204" pitchFamily="34" charset="0"/>
                <a:cs typeface="Arial" panose="020B0604020202020204" pitchFamily="34" charset="0"/>
              </a:rPr>
              <a:t>.</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Statista. (2018). Number of internet users worldwide from 2005 to 2017 (in millions). </a:t>
            </a:r>
            <a:r>
              <a:rPr lang="en-US" sz="1800" dirty="0">
                <a:latin typeface="Arial" panose="020B0604020202020204" pitchFamily="34" charset="0"/>
                <a:ea typeface="Calibri" panose="020F0502020204030204" pitchFamily="34" charset="0"/>
                <a:cs typeface="Arial" panose="020B0604020202020204" pitchFamily="34" charset="0"/>
                <a:hlinkClick r:id="rId5"/>
              </a:rPr>
              <a:t>https://www.statista.com/statistics/273018/number-of-internet-users-worldwide/</a:t>
            </a:r>
            <a:r>
              <a:rPr lang="en-US" sz="1800" dirty="0">
                <a:latin typeface="Arial" panose="020B0604020202020204" pitchFamily="34" charset="0"/>
                <a:ea typeface="Calibri" panose="020F0502020204030204" pitchFamily="34" charset="0"/>
                <a:cs typeface="Arial" panose="020B0604020202020204" pitchFamily="34" charset="0"/>
              </a:rPr>
              <a:t>. </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Statista. (2018). Number of internet users worldwide from 2009 to 2017, by region (in millions). </a:t>
            </a:r>
            <a:r>
              <a:rPr lang="en-US" sz="1800" dirty="0">
                <a:latin typeface="Arial" panose="020B0604020202020204" pitchFamily="34" charset="0"/>
                <a:ea typeface="Calibri" panose="020F0502020204030204" pitchFamily="34" charset="0"/>
                <a:cs typeface="Arial" panose="020B0604020202020204" pitchFamily="34" charset="0"/>
                <a:hlinkClick r:id="rId6"/>
              </a:rPr>
              <a:t>https://www.statista.com/statistics/265147/number-of-worldwide-internet-users-by-region/</a:t>
            </a:r>
            <a:r>
              <a:rPr lang="en-US" sz="1800" dirty="0">
                <a:latin typeface="Arial" panose="020B0604020202020204" pitchFamily="34" charset="0"/>
                <a:ea typeface="Calibri" panose="020F0502020204030204" pitchFamily="34" charset="0"/>
                <a:cs typeface="Arial" panose="020B0604020202020204" pitchFamily="34" charset="0"/>
              </a:rPr>
              <a:t>.</a:t>
            </a:r>
          </a:p>
          <a:p>
            <a:pPr marL="0" marR="0" indent="0">
              <a:lnSpc>
                <a:spcPct val="107000"/>
              </a:lnSpc>
              <a:spcBef>
                <a:spcPts val="0"/>
              </a:spcBef>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9103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5084" y="117919"/>
            <a:ext cx="11252197" cy="602710"/>
          </a:xfrm>
        </p:spPr>
        <p:txBody>
          <a:bodyPr/>
          <a:lstStyle/>
          <a:p>
            <a:r>
              <a:rPr lang="en-US" sz="3200" dirty="0"/>
              <a:t>References</a:t>
            </a:r>
          </a:p>
        </p:txBody>
      </p:sp>
      <p:sp>
        <p:nvSpPr>
          <p:cNvPr id="3" name="Text Placeholder 2"/>
          <p:cNvSpPr>
            <a:spLocks noGrp="1"/>
          </p:cNvSpPr>
          <p:nvPr>
            <p:ph type="body" sz="quarter" idx="14"/>
          </p:nvPr>
        </p:nvSpPr>
        <p:spPr>
          <a:xfrm>
            <a:off x="455084" y="992464"/>
            <a:ext cx="11252197" cy="5009501"/>
          </a:xfrm>
        </p:spPr>
        <p:txBody>
          <a:bodyPr/>
          <a:lstStyle/>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White, David S., and Alison Le Cornu. 2011. "Visitors and Residents: A New Typology for Online Engagement." </a:t>
            </a:r>
            <a:r>
              <a:rPr lang="en-US" sz="1800" i="1" dirty="0">
                <a:latin typeface="Arial" panose="020B0604020202020204" pitchFamily="34" charset="0"/>
                <a:ea typeface="Calibri" panose="020F0502020204030204" pitchFamily="34" charset="0"/>
                <a:cs typeface="Arial" panose="020B0604020202020204" pitchFamily="34" charset="0"/>
              </a:rPr>
              <a:t>First Monday</a:t>
            </a:r>
            <a:r>
              <a:rPr lang="en-US" sz="1800" dirty="0">
                <a:latin typeface="Arial" panose="020B0604020202020204" pitchFamily="34" charset="0"/>
                <a:ea typeface="Calibri" panose="020F0502020204030204" pitchFamily="34" charset="0"/>
                <a:cs typeface="Arial" panose="020B0604020202020204" pitchFamily="34" charset="0"/>
              </a:rPr>
              <a:t> 16,9 (5 September). Available online at: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http://firstmonday.org/htbin/cgiwrap/bin/ojs/index.php/fm/article/view/3171/3049</a:t>
            </a:r>
            <a:r>
              <a:rPr lang="en-US" sz="1800" dirty="0">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White, David S., and Lynn Silipigni Connaway. 2011-2014. </a:t>
            </a:r>
            <a:r>
              <a:rPr lang="en-US" sz="1800" i="1" dirty="0">
                <a:latin typeface="Arial" panose="020B0604020202020204" pitchFamily="34" charset="0"/>
                <a:ea typeface="Calibri" panose="020F0502020204030204" pitchFamily="34" charset="0"/>
                <a:cs typeface="Arial" panose="020B0604020202020204" pitchFamily="34" charset="0"/>
              </a:rPr>
              <a:t>Visitors &amp; Residents: What Motivates Engagement with the Digital Information Environment.</a:t>
            </a:r>
            <a:r>
              <a:rPr lang="en-US" sz="1800" dirty="0">
                <a:latin typeface="Arial" panose="020B0604020202020204" pitchFamily="34" charset="0"/>
                <a:ea typeface="Calibri" panose="020F0502020204030204" pitchFamily="34" charset="0"/>
                <a:cs typeface="Arial" panose="020B0604020202020204" pitchFamily="34" charset="0"/>
              </a:rPr>
              <a:t> Funded by JISC, OCLC, and Oxford University.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http://www.oclc.org/research/activities/vandr/</a:t>
            </a:r>
            <a:r>
              <a:rPr lang="en-US" sz="1800" dirty="0">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Wiki Education Foundation. 2016. Student Learning Outcomes using Wikipedia-based Assignments Fall 2016 Research Report. Prepared by Zachary James McDowell and </a:t>
            </a:r>
            <a:r>
              <a:rPr lang="en-US" sz="1800" dirty="0" err="1">
                <a:latin typeface="Arial" panose="020B0604020202020204" pitchFamily="34" charset="0"/>
                <a:ea typeface="Calibri" panose="020F0502020204030204" pitchFamily="34" charset="0"/>
                <a:cs typeface="Arial" panose="020B0604020202020204" pitchFamily="34" charset="0"/>
              </a:rPr>
              <a:t>Mahala</a:t>
            </a:r>
            <a:r>
              <a:rPr lang="en-US" sz="1800" dirty="0">
                <a:latin typeface="Arial" panose="020B0604020202020204" pitchFamily="34" charset="0"/>
                <a:ea typeface="Calibri" panose="020F0502020204030204" pitchFamily="34" charset="0"/>
                <a:cs typeface="Arial" panose="020B0604020202020204" pitchFamily="34" charset="0"/>
              </a:rPr>
              <a:t> Dyer Stewart.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https://commons.wikimedia.org/w/index.php?title=File:Student_Learning_Outcomes_using_Wikipedia-based_Assignments_Fall_2016_Research_Report.pdf&amp;page=2</a:t>
            </a:r>
            <a:r>
              <a:rPr lang="en-US" sz="1800" dirty="0">
                <a:latin typeface="Arial" panose="020B0604020202020204" pitchFamily="34" charset="0"/>
                <a:ea typeface="Calibri" panose="020F0502020204030204" pitchFamily="34" charset="0"/>
                <a:cs typeface="Arial" panose="020B0604020202020204" pitchFamily="34" charset="0"/>
              </a:rPr>
              <a:t>.</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World Bank. 2016. “World Development Report 2016: Digital Dividends.” Washington, D.C.: World Bank. </a:t>
            </a:r>
            <a:r>
              <a:rPr lang="en-US" sz="18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www.worldbank.org/en/publication/wdr2016</a:t>
            </a:r>
            <a:r>
              <a:rPr lang="en-US" sz="1800" dirty="0">
                <a:latin typeface="Arial" panose="020B0604020202020204" pitchFamily="34" charset="0"/>
                <a:ea typeface="Calibri" panose="020F0502020204030204" pitchFamily="34" charset="0"/>
                <a:cs typeface="Arial" panose="020B0604020202020204" pitchFamily="34" charset="0"/>
              </a:rPr>
              <a:t>. Quoted in Gary Pattillo. 2016. “Fast Facts.” </a:t>
            </a:r>
            <a:r>
              <a:rPr lang="en-US" sz="1800" i="1" dirty="0">
                <a:latin typeface="Arial" panose="020B0604020202020204" pitchFamily="34" charset="0"/>
                <a:ea typeface="Calibri" panose="020F0502020204030204" pitchFamily="34" charset="0"/>
                <a:cs typeface="Arial" panose="020B0604020202020204" pitchFamily="34" charset="0"/>
              </a:rPr>
              <a:t>College &amp; Research Libraries News</a:t>
            </a:r>
            <a:r>
              <a:rPr lang="en-US" sz="1800" dirty="0">
                <a:latin typeface="Arial" panose="020B0604020202020204" pitchFamily="34" charset="0"/>
                <a:ea typeface="Calibri" panose="020F0502020204030204" pitchFamily="34" charset="0"/>
                <a:cs typeface="Arial" panose="020B0604020202020204" pitchFamily="34" charset="0"/>
              </a:rPr>
              <a:t> 77, no. 3: 164.</a:t>
            </a:r>
          </a:p>
          <a:p>
            <a:pPr marL="0" marR="0" indent="0">
              <a:lnSpc>
                <a:spcPct val="107000"/>
              </a:lnSpc>
              <a:spcBef>
                <a:spcPts val="0"/>
              </a:spcBef>
              <a:spcAft>
                <a:spcPts val="800"/>
              </a:spcAft>
              <a:buNone/>
            </a:pPr>
            <a:r>
              <a:rPr lang="en-US" sz="1800" dirty="0">
                <a:latin typeface="Arial" panose="020B0604020202020204" pitchFamily="34" charset="0"/>
                <a:ea typeface="Calibri" panose="020F0502020204030204" pitchFamily="34" charset="0"/>
                <a:cs typeface="Arial" panose="020B0604020202020204" pitchFamily="34" charset="0"/>
              </a:rPr>
              <a:t>Zhang, </a:t>
            </a:r>
            <a:r>
              <a:rPr lang="en-US" sz="1800" dirty="0" err="1">
                <a:latin typeface="Arial" panose="020B0604020202020204" pitchFamily="34" charset="0"/>
                <a:ea typeface="Calibri" panose="020F0502020204030204" pitchFamily="34" charset="0"/>
                <a:cs typeface="Arial" panose="020B0604020202020204" pitchFamily="34" charset="0"/>
              </a:rPr>
              <a:t>Jie</a:t>
            </a:r>
            <a:r>
              <a:rPr lang="en-US" sz="1800" dirty="0">
                <a:latin typeface="Arial" panose="020B0604020202020204" pitchFamily="34" charset="0"/>
                <a:ea typeface="Calibri" panose="020F0502020204030204" pitchFamily="34" charset="0"/>
                <a:cs typeface="Arial" panose="020B0604020202020204" pitchFamily="34" charset="0"/>
              </a:rPr>
              <a:t>, and </a:t>
            </a:r>
            <a:r>
              <a:rPr lang="en-US" sz="1800" dirty="0" err="1">
                <a:latin typeface="Arial" panose="020B0604020202020204" pitchFamily="34" charset="0"/>
                <a:ea typeface="Calibri" panose="020F0502020204030204" pitchFamily="34" charset="0"/>
                <a:cs typeface="Arial" panose="020B0604020202020204" pitchFamily="34" charset="0"/>
              </a:rPr>
              <a:t>Nevin</a:t>
            </a:r>
            <a:r>
              <a:rPr lang="en-US" sz="1800" dirty="0">
                <a:latin typeface="Arial" panose="020B0604020202020204" pitchFamily="34" charset="0"/>
                <a:ea typeface="Calibri" panose="020F0502020204030204" pitchFamily="34" charset="0"/>
                <a:cs typeface="Arial" panose="020B0604020202020204" pitchFamily="34" charset="0"/>
              </a:rPr>
              <a:t> Mayer. 2014. “Proactive Chat Reference: Getting in the Users’ Space.” </a:t>
            </a:r>
            <a:r>
              <a:rPr lang="en-US" sz="1800" i="1" dirty="0">
                <a:latin typeface="Arial" panose="020B0604020202020204" pitchFamily="34" charset="0"/>
                <a:ea typeface="Calibri" panose="020F0502020204030204" pitchFamily="34" charset="0"/>
                <a:cs typeface="Arial" panose="020B0604020202020204" pitchFamily="34" charset="0"/>
              </a:rPr>
              <a:t>College &amp; Research Libraries News 75</a:t>
            </a:r>
            <a:r>
              <a:rPr lang="en-US" sz="1800" dirty="0">
                <a:latin typeface="Arial" panose="020B0604020202020204" pitchFamily="34" charset="0"/>
                <a:ea typeface="Calibri" panose="020F0502020204030204" pitchFamily="34" charset="0"/>
                <a:cs typeface="Arial" panose="020B0604020202020204" pitchFamily="34" charset="0"/>
              </a:rPr>
              <a:t>, no. 4: 202-205.</a:t>
            </a:r>
          </a:p>
          <a:p>
            <a:pPr marL="0" indent="0">
              <a:spcAft>
                <a:spcPts val="600"/>
              </a:spcAft>
              <a:buNone/>
            </a:pPr>
            <a:endParaRPr lang="en-US" sz="1800" dirty="0"/>
          </a:p>
        </p:txBody>
      </p:sp>
    </p:spTree>
    <p:extLst>
      <p:ext uri="{BB962C8B-B14F-4D97-AF65-F5344CB8AC3E}">
        <p14:creationId xmlns:p14="http://schemas.microsoft.com/office/powerpoint/2010/main" val="353827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55084" y="843280"/>
            <a:ext cx="11252200" cy="5671820"/>
          </a:xfrm>
        </p:spPr>
        <p:txBody>
          <a:bodyPr/>
          <a:lstStyle/>
          <a:p>
            <a:pPr marL="615935" indent="-615935">
              <a:lnSpc>
                <a:spcPct val="107000"/>
              </a:lnSpc>
              <a:spcBef>
                <a:spcPts val="0"/>
              </a:spcBef>
              <a:spcAft>
                <a:spcPts val="600"/>
              </a:spcAft>
              <a:buNone/>
            </a:pPr>
            <a:r>
              <a:rPr lang="en-US" sz="1600" dirty="0"/>
              <a:t>Slide 3: https://www.flickr.com/photos/stewart/99129170/ by Stewart Butterfield / CC BY 2.0</a:t>
            </a:r>
          </a:p>
          <a:p>
            <a:pPr marL="615935" indent="-615935">
              <a:lnSpc>
                <a:spcPct val="107000"/>
              </a:lnSpc>
              <a:spcBef>
                <a:spcPts val="0"/>
              </a:spcBef>
              <a:spcAft>
                <a:spcPts val="600"/>
              </a:spcAft>
              <a:buNone/>
            </a:pPr>
            <a:r>
              <a:rPr lang="en-US" sz="1600" dirty="0"/>
              <a:t>Slide 4: https://www.flickr.com/photos/esthervargasc/9775119174/ by Esther Vargas / CC BY-SA 2.0</a:t>
            </a:r>
          </a:p>
          <a:p>
            <a:pPr marL="615935" indent="-615935">
              <a:lnSpc>
                <a:spcPct val="107000"/>
              </a:lnSpc>
              <a:spcBef>
                <a:spcPts val="0"/>
              </a:spcBef>
              <a:spcAft>
                <a:spcPts val="600"/>
              </a:spcAft>
              <a:buNone/>
            </a:pPr>
            <a:r>
              <a:rPr lang="en-US" sz="1600" dirty="0"/>
              <a:t>Slide 6: https://www.flickr.com/photos/27805557@N08/5088872975 by </a:t>
            </a:r>
            <a:r>
              <a:rPr lang="en-US" sz="1600" dirty="0" err="1"/>
              <a:t>JoesSistah</a:t>
            </a:r>
            <a:r>
              <a:rPr lang="en-US" sz="1600" dirty="0"/>
              <a:t> / CC BY-NC 2.0</a:t>
            </a:r>
          </a:p>
          <a:p>
            <a:pPr marL="615935" indent="-615935">
              <a:lnSpc>
                <a:spcPct val="107000"/>
              </a:lnSpc>
              <a:spcBef>
                <a:spcPts val="0"/>
              </a:spcBef>
              <a:spcAft>
                <a:spcPts val="600"/>
              </a:spcAft>
              <a:buNone/>
            </a:pPr>
            <a:r>
              <a:rPr lang="en-US" sz="1600" dirty="0"/>
              <a:t>Slide 9: https://www.flickr.com/photos/28481088@N00/11186264874 by </a:t>
            </a:r>
            <a:r>
              <a:rPr lang="en-US" sz="1600" dirty="0" err="1"/>
              <a:t>tanakawho</a:t>
            </a:r>
            <a:r>
              <a:rPr lang="en-US" sz="1600" dirty="0"/>
              <a:t> / CC BY 2.0 </a:t>
            </a:r>
          </a:p>
          <a:p>
            <a:pPr marL="615935" indent="-615935">
              <a:lnSpc>
                <a:spcPct val="107000"/>
              </a:lnSpc>
              <a:spcBef>
                <a:spcPts val="0"/>
              </a:spcBef>
              <a:spcAft>
                <a:spcPts val="600"/>
              </a:spcAft>
              <a:buNone/>
            </a:pPr>
            <a:r>
              <a:rPr lang="en-US" sz="1600" dirty="0"/>
              <a:t>Slide 10: http://www.flickr.com/photos/15216811@N06/8521338394 by N </a:t>
            </a:r>
            <a:r>
              <a:rPr lang="en-US" sz="1600" dirty="0" err="1"/>
              <a:t>i</a:t>
            </a:r>
            <a:r>
              <a:rPr lang="en-US" sz="1600" dirty="0"/>
              <a:t> c o l a / CC BY 2.0</a:t>
            </a:r>
          </a:p>
          <a:p>
            <a:pPr marL="615935" indent="-615935">
              <a:lnSpc>
                <a:spcPct val="107000"/>
              </a:lnSpc>
              <a:spcBef>
                <a:spcPts val="0"/>
              </a:spcBef>
              <a:spcAft>
                <a:spcPts val="600"/>
              </a:spcAft>
              <a:buNone/>
            </a:pPr>
            <a:r>
              <a:rPr lang="en-US" sz="1600" dirty="0"/>
              <a:t>Slide 13: https://www.flickr.com/photos/vamapaull/3775032790 by Paul </a:t>
            </a:r>
            <a:r>
              <a:rPr lang="en-US" sz="1600" dirty="0" err="1"/>
              <a:t>Istoan</a:t>
            </a:r>
            <a:r>
              <a:rPr lang="en-US" sz="1600" dirty="0"/>
              <a:t> / CC BY-NC 2.0</a:t>
            </a:r>
          </a:p>
          <a:p>
            <a:pPr marL="615935" indent="-615935">
              <a:lnSpc>
                <a:spcPct val="107000"/>
              </a:lnSpc>
              <a:spcBef>
                <a:spcPts val="0"/>
              </a:spcBef>
              <a:spcAft>
                <a:spcPts val="600"/>
              </a:spcAft>
              <a:buNone/>
            </a:pPr>
            <a:r>
              <a:rPr lang="en-US" sz="1600" dirty="0"/>
              <a:t>Slide 14: https://www.flickr.com/photos/elena_87/2567662128/ by Elena / CC BY-NC-ND 2.0</a:t>
            </a:r>
          </a:p>
          <a:p>
            <a:pPr marL="615935" indent="-615935">
              <a:lnSpc>
                <a:spcPct val="107000"/>
              </a:lnSpc>
              <a:spcBef>
                <a:spcPts val="0"/>
              </a:spcBef>
              <a:spcAft>
                <a:spcPts val="600"/>
              </a:spcAft>
              <a:buNone/>
            </a:pPr>
            <a:r>
              <a:rPr lang="en-US" sz="1600" dirty="0"/>
              <a:t>Slide 16: https://www.flickr.com/photos/dancingpapa2007/3674686528 by Naoki </a:t>
            </a:r>
            <a:r>
              <a:rPr lang="en-US" sz="1600" dirty="0" err="1"/>
              <a:t>Tomeno</a:t>
            </a:r>
            <a:r>
              <a:rPr lang="en-US" sz="1600" dirty="0"/>
              <a:t> / CC BY 2.0</a:t>
            </a:r>
          </a:p>
          <a:p>
            <a:pPr marL="615935" indent="-615935">
              <a:lnSpc>
                <a:spcPct val="107000"/>
              </a:lnSpc>
              <a:spcBef>
                <a:spcPts val="0"/>
              </a:spcBef>
              <a:spcAft>
                <a:spcPts val="600"/>
              </a:spcAft>
              <a:buNone/>
            </a:pPr>
            <a:r>
              <a:rPr lang="en-US" sz="1600" dirty="0"/>
              <a:t>Slide 19: https://www.flickr.com/photos/deathtogutenberg/798918705/ by Austin </a:t>
            </a:r>
            <a:r>
              <a:rPr lang="en-US" sz="1600" dirty="0" err="1"/>
              <a:t>Kleon</a:t>
            </a:r>
            <a:r>
              <a:rPr lang="en-US" sz="1600" dirty="0"/>
              <a:t> / CC BY-NC-ND 2.0</a:t>
            </a:r>
          </a:p>
          <a:p>
            <a:pPr marL="615935" indent="-615935">
              <a:lnSpc>
                <a:spcPct val="107000"/>
              </a:lnSpc>
              <a:spcBef>
                <a:spcPts val="0"/>
              </a:spcBef>
              <a:spcAft>
                <a:spcPts val="600"/>
              </a:spcAft>
              <a:buNone/>
            </a:pPr>
            <a:r>
              <a:rPr lang="en-US" sz="1600" dirty="0"/>
              <a:t>Slide 20: https://www.flickr.com/photos/mrsdkrebs/11625280293 by Denise Krebs / CC BY 2.0 </a:t>
            </a:r>
          </a:p>
          <a:p>
            <a:pPr marL="615935" indent="-615935">
              <a:lnSpc>
                <a:spcPct val="107000"/>
              </a:lnSpc>
              <a:spcBef>
                <a:spcPts val="0"/>
              </a:spcBef>
              <a:spcAft>
                <a:spcPts val="600"/>
              </a:spcAft>
              <a:buNone/>
            </a:pPr>
            <a:r>
              <a:rPr lang="en-US" sz="1600" dirty="0"/>
              <a:t>Slide 21: https://www.flickr.com/photos/mayopants/4021073588/ by </a:t>
            </a:r>
            <a:r>
              <a:rPr lang="en-US" sz="1600" dirty="0" err="1"/>
              <a:t>stateofplace</a:t>
            </a:r>
            <a:r>
              <a:rPr lang="en-US" sz="1600" dirty="0"/>
              <a:t> / CC BY-NC 2.0</a:t>
            </a:r>
          </a:p>
          <a:p>
            <a:pPr marL="615935" indent="-615935">
              <a:lnSpc>
                <a:spcPct val="107000"/>
              </a:lnSpc>
              <a:spcBef>
                <a:spcPts val="0"/>
              </a:spcBef>
              <a:spcAft>
                <a:spcPts val="600"/>
              </a:spcAft>
              <a:buNone/>
            </a:pPr>
            <a:r>
              <a:rPr lang="en-US" sz="1600" dirty="0"/>
              <a:t>Slide 22: http://www.flickr.com/photos/20452143@N08/3841271286 by Adam </a:t>
            </a:r>
            <a:r>
              <a:rPr lang="en-US" sz="1600" dirty="0" err="1"/>
              <a:t>DeClercq</a:t>
            </a:r>
            <a:r>
              <a:rPr lang="en-US" sz="1600" dirty="0"/>
              <a:t> / CC BY-NC-SA 2.0</a:t>
            </a:r>
          </a:p>
          <a:p>
            <a:pPr marL="615935" indent="-615935">
              <a:lnSpc>
                <a:spcPct val="107000"/>
              </a:lnSpc>
              <a:spcBef>
                <a:spcPts val="0"/>
              </a:spcBef>
              <a:spcAft>
                <a:spcPts val="600"/>
              </a:spcAft>
              <a:buNone/>
            </a:pPr>
            <a:r>
              <a:rPr lang="en-US" sz="1600" dirty="0"/>
              <a:t>Slide 23: http://www.flickr.com/photos/95792332@N00/3226023555 by Jacob Davies / CC BY-SA 2.0</a:t>
            </a:r>
          </a:p>
          <a:p>
            <a:pPr marL="615935" indent="-615935">
              <a:lnSpc>
                <a:spcPct val="107000"/>
              </a:lnSpc>
              <a:spcBef>
                <a:spcPts val="0"/>
              </a:spcBef>
              <a:spcAft>
                <a:spcPts val="600"/>
              </a:spcAft>
              <a:buNone/>
            </a:pPr>
            <a:r>
              <a:rPr lang="en-US" sz="1600" dirty="0"/>
              <a:t>Slide 24: https://www.flickr.com/photos/124705972@N06/14597368868/ by Steve Larkin / CC BY-NC 2.0</a:t>
            </a:r>
          </a:p>
          <a:p>
            <a:pPr marL="615935" indent="-615935">
              <a:lnSpc>
                <a:spcPct val="107000"/>
              </a:lnSpc>
              <a:spcBef>
                <a:spcPts val="0"/>
              </a:spcBef>
              <a:spcAft>
                <a:spcPts val="600"/>
              </a:spcAft>
              <a:buNone/>
            </a:pPr>
            <a:r>
              <a:rPr lang="en-US" sz="1600" dirty="0"/>
              <a:t>Slide 25: https://www.flickr.com/photos/caseyann/1250856017/ by Casey Smith / CC BY-NC-ND 2.0</a:t>
            </a:r>
          </a:p>
          <a:p>
            <a:pPr marL="615935" indent="-615935">
              <a:buNone/>
            </a:pPr>
            <a:endParaRPr lang="en-US" sz="1600" dirty="0"/>
          </a:p>
        </p:txBody>
      </p:sp>
    </p:spTree>
    <p:extLst>
      <p:ext uri="{BB962C8B-B14F-4D97-AF65-F5344CB8AC3E}">
        <p14:creationId xmlns:p14="http://schemas.microsoft.com/office/powerpoint/2010/main" val="3536308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55084" y="843280"/>
            <a:ext cx="11252200" cy="4954272"/>
          </a:xfrm>
        </p:spPr>
        <p:txBody>
          <a:bodyPr/>
          <a:lstStyle/>
          <a:p>
            <a:pPr marL="615935" indent="-615935">
              <a:lnSpc>
                <a:spcPct val="107000"/>
              </a:lnSpc>
              <a:spcBef>
                <a:spcPts val="0"/>
              </a:spcBef>
              <a:spcAft>
                <a:spcPts val="600"/>
              </a:spcAft>
              <a:buNone/>
            </a:pPr>
            <a:r>
              <a:rPr lang="en-US" sz="1600" dirty="0"/>
              <a:t>Slide 26: https://www.flickr.com/photos/tormentmoon/285212694 by Jinny / CC BY-NC-ND 2.0</a:t>
            </a:r>
          </a:p>
          <a:p>
            <a:pPr marL="615935" indent="-615935">
              <a:lnSpc>
                <a:spcPct val="107000"/>
              </a:lnSpc>
              <a:spcBef>
                <a:spcPts val="0"/>
              </a:spcBef>
              <a:spcAft>
                <a:spcPts val="600"/>
              </a:spcAft>
              <a:buNone/>
            </a:pPr>
            <a:r>
              <a:rPr lang="en-US" sz="1600" dirty="0"/>
              <a:t>Slide 27, 28, 35, 49: https://www.flickr.com/photos/kgregory/4675828550/ by Katie </a:t>
            </a:r>
            <a:r>
              <a:rPr lang="en-US" sz="1600" dirty="0" err="1"/>
              <a:t>Mollon</a:t>
            </a:r>
            <a:r>
              <a:rPr lang="en-US" sz="1600" dirty="0"/>
              <a:t> / CC BY-NC-ND 2.0</a:t>
            </a:r>
          </a:p>
          <a:p>
            <a:pPr marL="615935" indent="-615935">
              <a:lnSpc>
                <a:spcPct val="107000"/>
              </a:lnSpc>
              <a:spcBef>
                <a:spcPts val="0"/>
              </a:spcBef>
              <a:spcAft>
                <a:spcPts val="600"/>
              </a:spcAft>
              <a:buNone/>
            </a:pPr>
            <a:r>
              <a:rPr lang="en-US" sz="1600" dirty="0"/>
              <a:t>Slide 30: http://www.flickr.com/photos/113026679@N03/15646186494 by David Mulder / CC BY-SA 2.0</a:t>
            </a:r>
          </a:p>
          <a:p>
            <a:pPr marL="615935" indent="-615935">
              <a:lnSpc>
                <a:spcPct val="107000"/>
              </a:lnSpc>
              <a:spcBef>
                <a:spcPts val="0"/>
              </a:spcBef>
              <a:spcAft>
                <a:spcPts val="600"/>
              </a:spcAft>
              <a:buNone/>
            </a:pPr>
            <a:r>
              <a:rPr lang="en-US" sz="1600" dirty="0"/>
              <a:t>Slide 31: https://www.flickr.com/photos/jasonahowie/8583949219 by Jason Howie / CC BY 2.0</a:t>
            </a:r>
          </a:p>
          <a:p>
            <a:pPr marL="615935" indent="-615935">
              <a:lnSpc>
                <a:spcPct val="107000"/>
              </a:lnSpc>
              <a:spcBef>
                <a:spcPts val="0"/>
              </a:spcBef>
              <a:spcAft>
                <a:spcPts val="600"/>
              </a:spcAft>
              <a:buNone/>
            </a:pPr>
            <a:r>
              <a:rPr lang="en-US" sz="1600" dirty="0"/>
              <a:t>Slide 32: https://www.flickr.com/photos/veganfeast/4915226686 by Vegan Feast Catering / CC BY 2.0</a:t>
            </a:r>
          </a:p>
          <a:p>
            <a:pPr marL="615935" indent="-615935">
              <a:lnSpc>
                <a:spcPct val="107000"/>
              </a:lnSpc>
              <a:spcBef>
                <a:spcPts val="0"/>
              </a:spcBef>
              <a:spcAft>
                <a:spcPts val="600"/>
              </a:spcAft>
              <a:buNone/>
            </a:pPr>
            <a:r>
              <a:rPr lang="en-US" sz="1600" dirty="0"/>
              <a:t>Slide 33: https://www.flickr.com/photos/vladimir04/4438286546 by vl04 / CC BY 2.0</a:t>
            </a:r>
          </a:p>
          <a:p>
            <a:pPr marL="615935" indent="-615935">
              <a:lnSpc>
                <a:spcPct val="107000"/>
              </a:lnSpc>
              <a:spcBef>
                <a:spcPts val="0"/>
              </a:spcBef>
              <a:spcAft>
                <a:spcPts val="600"/>
              </a:spcAft>
              <a:buNone/>
            </a:pPr>
            <a:r>
              <a:rPr lang="en-US" sz="1600" dirty="0"/>
              <a:t>Slide 34: https://www.flickr.com/photos/34547181@N00/15031497490 by Philippe Put / CC BY 2.0</a:t>
            </a:r>
          </a:p>
          <a:p>
            <a:pPr marL="615935" indent="-615935">
              <a:lnSpc>
                <a:spcPct val="107000"/>
              </a:lnSpc>
              <a:spcBef>
                <a:spcPts val="0"/>
              </a:spcBef>
              <a:spcAft>
                <a:spcPts val="600"/>
              </a:spcAft>
              <a:buNone/>
            </a:pPr>
            <a:r>
              <a:rPr lang="en-US" sz="1600" dirty="0"/>
              <a:t>Slide 38: http://www.flickr.com/photos/79743208@N05/10229498105 by Matthew Matheson / CC BY-NC-ND 2.0</a:t>
            </a:r>
          </a:p>
          <a:p>
            <a:pPr marL="615935" indent="-615935">
              <a:lnSpc>
                <a:spcPct val="107000"/>
              </a:lnSpc>
              <a:spcBef>
                <a:spcPts val="0"/>
              </a:spcBef>
              <a:spcAft>
                <a:spcPts val="600"/>
              </a:spcAft>
              <a:buNone/>
            </a:pPr>
            <a:r>
              <a:rPr lang="en-US" sz="1600" dirty="0"/>
              <a:t>Slide 39: https://www.flickr.com/photos/jakerust/16226034713/ by </a:t>
            </a:r>
            <a:r>
              <a:rPr lang="en-US" sz="1600" dirty="0" err="1"/>
              <a:t>GotCredit</a:t>
            </a:r>
            <a:r>
              <a:rPr lang="en-US" sz="1600" dirty="0"/>
              <a:t> / CC BY 2.0</a:t>
            </a:r>
          </a:p>
          <a:p>
            <a:pPr marL="615935" indent="-615935">
              <a:lnSpc>
                <a:spcPct val="107000"/>
              </a:lnSpc>
              <a:spcBef>
                <a:spcPts val="0"/>
              </a:spcBef>
              <a:spcAft>
                <a:spcPts val="600"/>
              </a:spcAft>
              <a:buNone/>
            </a:pPr>
            <a:r>
              <a:rPr lang="en-US" sz="1600" dirty="0"/>
              <a:t>Slide 40: https://www.flickr.com/photos/bern4dette/15817093566/ by Bernadette van </a:t>
            </a:r>
            <a:r>
              <a:rPr lang="en-US" sz="1600" dirty="0" err="1"/>
              <a:t>Hellenberg</a:t>
            </a:r>
            <a:r>
              <a:rPr lang="en-US" sz="1600" dirty="0"/>
              <a:t> </a:t>
            </a:r>
            <a:r>
              <a:rPr lang="en-US" sz="1600" dirty="0" err="1"/>
              <a:t>Hubar</a:t>
            </a:r>
            <a:r>
              <a:rPr lang="en-US" sz="1600" dirty="0"/>
              <a:t> / CC BY-NC 2.0</a:t>
            </a:r>
          </a:p>
          <a:p>
            <a:pPr marL="615935" indent="-615935">
              <a:lnSpc>
                <a:spcPct val="107000"/>
              </a:lnSpc>
              <a:spcBef>
                <a:spcPts val="0"/>
              </a:spcBef>
              <a:spcAft>
                <a:spcPts val="600"/>
              </a:spcAft>
              <a:buNone/>
            </a:pPr>
            <a:r>
              <a:rPr lang="en-US" sz="1600" dirty="0"/>
              <a:t>Slide 41: https://www.flickr.com/photos/peter-trimming/9566245040/ by Peter Trimming / CC BY 2.0</a:t>
            </a:r>
          </a:p>
          <a:p>
            <a:pPr marL="615935" indent="-615935">
              <a:lnSpc>
                <a:spcPct val="107000"/>
              </a:lnSpc>
              <a:spcBef>
                <a:spcPts val="0"/>
              </a:spcBef>
              <a:spcAft>
                <a:spcPts val="600"/>
              </a:spcAft>
              <a:buNone/>
            </a:pPr>
            <a:r>
              <a:rPr lang="en-US" sz="1600" dirty="0"/>
              <a:t>Slide 42: https://www.flickr.com/photos/kgregory/4675828550/ by Katie </a:t>
            </a:r>
            <a:r>
              <a:rPr lang="en-US" sz="1600" dirty="0" err="1"/>
              <a:t>Mollon</a:t>
            </a:r>
            <a:r>
              <a:rPr lang="en-US" sz="1600" dirty="0"/>
              <a:t> / CC BY-NC-ND 2.0</a:t>
            </a:r>
          </a:p>
          <a:p>
            <a:pPr marL="615935" indent="-615935">
              <a:lnSpc>
                <a:spcPct val="107000"/>
              </a:lnSpc>
              <a:spcBef>
                <a:spcPts val="0"/>
              </a:spcBef>
              <a:spcAft>
                <a:spcPts val="600"/>
              </a:spcAft>
              <a:buNone/>
            </a:pPr>
            <a:r>
              <a:rPr lang="en-US" sz="1600" dirty="0"/>
              <a:t>Slide 45: https://www.flickr.com/photos/edgarpierce/5601664933/ by Edgar Pierce / CC BY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46: https://www.flickr.com/photos/12905355@N05/4293966039/ by Photo Giddy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47: https://www.flickr.com/photos/draconianrain/3982985600/ by Meghana Kulkarni / CC BY-NC 2.0</a:t>
            </a:r>
          </a:p>
        </p:txBody>
      </p:sp>
    </p:spTree>
    <p:extLst>
      <p:ext uri="{BB962C8B-B14F-4D97-AF65-F5344CB8AC3E}">
        <p14:creationId xmlns:p14="http://schemas.microsoft.com/office/powerpoint/2010/main" val="22643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9F689-0145-46AC-9825-83C3DE3EC5AF}"/>
              </a:ext>
            </a:extLst>
          </p:cNvPr>
          <p:cNvSpPr>
            <a:spLocks noGrp="1"/>
          </p:cNvSpPr>
          <p:nvPr>
            <p:ph type="body" sz="quarter" idx="13"/>
          </p:nvPr>
        </p:nvSpPr>
        <p:spPr>
          <a:xfrm>
            <a:off x="454379" y="240569"/>
            <a:ext cx="11252197" cy="602710"/>
          </a:xfrm>
        </p:spPr>
        <p:txBody>
          <a:bodyPr/>
          <a:lstStyle/>
          <a:p>
            <a:r>
              <a:rPr lang="en-US" sz="3200" dirty="0"/>
              <a:t>Image Attributions</a:t>
            </a:r>
          </a:p>
        </p:txBody>
      </p:sp>
      <p:sp>
        <p:nvSpPr>
          <p:cNvPr id="3" name="Text Placeholder 2">
            <a:extLst>
              <a:ext uri="{FF2B5EF4-FFF2-40B4-BE49-F238E27FC236}">
                <a16:creationId xmlns:a16="http://schemas.microsoft.com/office/drawing/2014/main" id="{C997215B-8BDE-481A-B7A2-8A65CE7D2D0E}"/>
              </a:ext>
            </a:extLst>
          </p:cNvPr>
          <p:cNvSpPr>
            <a:spLocks noGrp="1"/>
          </p:cNvSpPr>
          <p:nvPr>
            <p:ph type="body" sz="quarter" idx="14"/>
          </p:nvPr>
        </p:nvSpPr>
        <p:spPr>
          <a:xfrm>
            <a:off x="469900" y="817880"/>
            <a:ext cx="11252200" cy="5262880"/>
          </a:xfrm>
        </p:spPr>
        <p:txBody>
          <a:bodyPr/>
          <a:lstStyle/>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48: https://www.flickr.com/photos/bonitoclub/9910937863/ by Tony &amp; Wayne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51: https://www.flickr.com/photos/68532869@N08/17470913285/ by Japanexperterna.se / CC BY-SA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52: https://www.flickr.com/photos/backgroundsetc/3424524913 by Backgrounds </a:t>
            </a:r>
            <a:r>
              <a:rPr lang="en-US" sz="1600" dirty="0" err="1">
                <a:latin typeface="Arial" panose="020B0604020202020204" pitchFamily="34" charset="0"/>
                <a:ea typeface="Calibri" panose="020F0502020204030204" pitchFamily="34" charset="0"/>
                <a:cs typeface="Arial" panose="020B0604020202020204" pitchFamily="34" charset="0"/>
              </a:rPr>
              <a:t>Etc</a:t>
            </a:r>
            <a:r>
              <a:rPr lang="en-US" sz="1600" dirty="0">
                <a:latin typeface="Arial" panose="020B0604020202020204" pitchFamily="34" charset="0"/>
                <a:ea typeface="Calibri" panose="020F0502020204030204" pitchFamily="34" charset="0"/>
                <a:cs typeface="Arial" panose="020B0604020202020204" pitchFamily="34" charset="0"/>
              </a:rPr>
              <a:t> / CC BY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53: https://www.flickr.com/photos/marcomagrini/698692268/ by </a:t>
            </a:r>
            <a:r>
              <a:rPr lang="en-US" sz="1600" dirty="0" err="1">
                <a:latin typeface="Arial" panose="020B0604020202020204" pitchFamily="34" charset="0"/>
                <a:ea typeface="Calibri" panose="020F0502020204030204" pitchFamily="34" charset="0"/>
                <a:cs typeface="Arial" panose="020B0604020202020204" pitchFamily="34" charset="0"/>
              </a:rPr>
              <a:t>marco</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magrini</a:t>
            </a:r>
            <a:r>
              <a:rPr lang="en-US" sz="1600" dirty="0">
                <a:latin typeface="Arial" panose="020B0604020202020204" pitchFamily="34" charset="0"/>
                <a:ea typeface="Calibri" panose="020F0502020204030204" pitchFamily="34" charset="0"/>
                <a:cs typeface="Arial" panose="020B0604020202020204" pitchFamily="34" charset="0"/>
              </a:rPr>
              <a:t> / CC BY-NC-ND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54: https://www.flickr.com/photos/28481088@N00/8703727704 by </a:t>
            </a:r>
            <a:r>
              <a:rPr lang="en-US" sz="1600" dirty="0" err="1">
                <a:latin typeface="Arial" panose="020B0604020202020204" pitchFamily="34" charset="0"/>
                <a:ea typeface="Calibri" panose="020F0502020204030204" pitchFamily="34" charset="0"/>
                <a:cs typeface="Arial" panose="020B0604020202020204" pitchFamily="34" charset="0"/>
              </a:rPr>
              <a:t>tanakawho</a:t>
            </a:r>
            <a:r>
              <a:rPr lang="en-US" sz="1600" dirty="0">
                <a:latin typeface="Arial" panose="020B0604020202020204" pitchFamily="34" charset="0"/>
                <a:ea typeface="Calibri" panose="020F0502020204030204" pitchFamily="34" charset="0"/>
                <a:cs typeface="Arial" panose="020B0604020202020204" pitchFamily="34" charset="0"/>
              </a:rPr>
              <a:t>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57: “Joe McDonald’s Facebook Page.” Facebook.com.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https://www.facebook.com/Joe-McDonald-274017182657487/</a:t>
            </a:r>
            <a:r>
              <a:rPr lang="en-US" sz="1600" dirty="0">
                <a:latin typeface="Arial" panose="020B0604020202020204" pitchFamily="34" charset="0"/>
                <a:ea typeface="Calibri" panose="020F0502020204030204" pitchFamily="34" charset="0"/>
                <a:cs typeface="Arial" panose="020B0604020202020204" pitchFamily="34" charset="0"/>
              </a:rPr>
              <a:t>; “Leola McDonald’s Facebook Page.” Facebook.com.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https://www.facebook.com/Leola-McDonald-128487107270652</a:t>
            </a:r>
            <a:r>
              <a:rPr lang="en-US" sz="1600" dirty="0">
                <a:latin typeface="Arial" panose="020B0604020202020204" pitchFamily="34" charset="0"/>
                <a:ea typeface="Calibri" panose="020F0502020204030204" pitchFamily="34" charset="0"/>
                <a:cs typeface="Arial" panose="020B0604020202020204" pitchFamily="34" charset="0"/>
              </a:rPr>
              <a:t> </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58: https://www.flickr.com/photos/jamesclay/14867901948/ by James F Clay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60: Lawrence University. “Library Events.”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5"/>
              </a:rPr>
              <a:t>https://www.lawrence.edu/library/about/events</a:t>
            </a:r>
            <a:r>
              <a:rPr lang="en-US" sz="1600" dirty="0">
                <a:latin typeface="Arial" panose="020B0604020202020204" pitchFamily="34" charset="0"/>
                <a:ea typeface="Calibri" panose="020F0502020204030204" pitchFamily="34" charset="0"/>
                <a:cs typeface="Arial" panose="020B0604020202020204" pitchFamily="34" charset="0"/>
              </a:rPr>
              <a:t>; University of Minnesota. “Managing Stress on the Road to Finals Week.” </a:t>
            </a:r>
            <a:r>
              <a:rPr lang="en-US" sz="16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6"/>
              </a:rPr>
              <a:t>https://twin-cities.umn.edu/managing-stress-road-finals-week</a:t>
            </a:r>
            <a:r>
              <a:rPr lang="en-US" sz="1600" dirty="0">
                <a:latin typeface="Arial" panose="020B0604020202020204" pitchFamily="34" charset="0"/>
                <a:ea typeface="Calibri" panose="020F0502020204030204" pitchFamily="34" charset="0"/>
                <a:cs typeface="Arial" panose="020B0604020202020204" pitchFamily="34" charset="0"/>
              </a:rPr>
              <a:t> </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61: http://www.flickr.com/photos/96043955@N05/15190222775 by Ryan Hickox / CC BY-SA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69: https://www.flickr.com/photos/eltpics/9674285302 by </a:t>
            </a:r>
            <a:r>
              <a:rPr lang="en-US" sz="1600" dirty="0" err="1">
                <a:latin typeface="Arial" panose="020B0604020202020204" pitchFamily="34" charset="0"/>
                <a:ea typeface="Calibri" panose="020F0502020204030204" pitchFamily="34" charset="0"/>
                <a:cs typeface="Arial" panose="020B0604020202020204" pitchFamily="34" charset="0"/>
              </a:rPr>
              <a:t>eltpics</a:t>
            </a:r>
            <a:r>
              <a:rPr lang="en-US" sz="1600" dirty="0">
                <a:latin typeface="Arial" panose="020B0604020202020204" pitchFamily="34" charset="0"/>
                <a:ea typeface="Calibri" panose="020F0502020204030204" pitchFamily="34" charset="0"/>
                <a:cs typeface="Arial" panose="020B0604020202020204" pitchFamily="34" charset="0"/>
              </a:rPr>
              <a:t> / CC BY-NC 2.0 https://creativecommons.org/licenses/by-nc/2.0/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70: https://www.flickr.com/photos/littlestar19/4086086968 by littlestar19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Slide 79: https://www.flickr.com/photos/scatteredashes/5844154762/ by Scipio / CC BY-NC 2.0</a:t>
            </a:r>
          </a:p>
          <a:p>
            <a:pPr marL="0" marR="0" indent="0">
              <a:lnSpc>
                <a:spcPct val="107000"/>
              </a:lnSpc>
              <a:spcBef>
                <a:spcPts val="0"/>
              </a:spcBef>
              <a:spcAft>
                <a:spcPts val="600"/>
              </a:spcAft>
              <a:buNone/>
            </a:pPr>
            <a:r>
              <a:rPr lang="en-US" sz="1600" dirty="0">
                <a:latin typeface="Arial" panose="020B0604020202020204" pitchFamily="34" charset="0"/>
                <a:ea typeface="Calibri" panose="020F0502020204030204" pitchFamily="34" charset="0"/>
                <a:cs typeface="Arial" panose="020B0604020202020204" pitchFamily="34" charset="0"/>
              </a:rPr>
              <a:t>Creative Commons licenses: https://creativecommons.org/licenses/</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615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2065" y="712935"/>
            <a:ext cx="5233332" cy="1041400"/>
          </a:xfrm>
        </p:spPr>
        <p:txBody>
          <a:bodyPr/>
          <a:lstStyle/>
          <a:p>
            <a:r>
              <a:rPr lang="en-US" sz="4800" dirty="0"/>
              <a:t>Thank You!</a:t>
            </a:r>
          </a:p>
        </p:txBody>
      </p:sp>
      <p:sp>
        <p:nvSpPr>
          <p:cNvPr id="3" name="Text Placeholder 2"/>
          <p:cNvSpPr>
            <a:spLocks noGrp="1"/>
          </p:cNvSpPr>
          <p:nvPr>
            <p:ph type="body" sz="quarter" idx="11"/>
          </p:nvPr>
        </p:nvSpPr>
        <p:spPr>
          <a:xfrm>
            <a:off x="512064" y="2093391"/>
            <a:ext cx="5531181" cy="405719"/>
          </a:xfrm>
        </p:spPr>
        <p:txBody>
          <a:bodyPr>
            <a:noAutofit/>
          </a:bodyPr>
          <a:lstStyle/>
          <a:p>
            <a:r>
              <a:rPr lang="en-US" sz="2667"/>
              <a:t>Lynn </a:t>
            </a:r>
            <a:r>
              <a:rPr lang="en-US" sz="2667" err="1"/>
              <a:t>Silipigni</a:t>
            </a:r>
            <a:r>
              <a:rPr lang="en-US" sz="2667"/>
              <a:t> </a:t>
            </a:r>
            <a:r>
              <a:rPr lang="en-US" sz="2667" err="1"/>
              <a:t>Connaway</a:t>
            </a:r>
            <a:r>
              <a:rPr lang="en-US" sz="2667"/>
              <a:t>, PhD</a:t>
            </a:r>
          </a:p>
          <a:p>
            <a:endParaRPr lang="en-US" sz="2933"/>
          </a:p>
        </p:txBody>
      </p:sp>
      <p:sp>
        <p:nvSpPr>
          <p:cNvPr id="4" name="Text Placeholder 3"/>
          <p:cNvSpPr>
            <a:spLocks noGrp="1"/>
          </p:cNvSpPr>
          <p:nvPr>
            <p:ph type="body" sz="quarter" idx="12"/>
          </p:nvPr>
        </p:nvSpPr>
        <p:spPr>
          <a:xfrm>
            <a:off x="512064" y="2499109"/>
            <a:ext cx="5531181" cy="850760"/>
          </a:xfrm>
        </p:spPr>
        <p:txBody>
          <a:bodyPr>
            <a:noAutofit/>
          </a:bodyPr>
          <a:lstStyle/>
          <a:p>
            <a:r>
              <a:rPr lang="en-US" sz="2667"/>
              <a:t>Senior Research Scientist and Director of User Research</a:t>
            </a:r>
          </a:p>
          <a:p>
            <a:r>
              <a:rPr lang="en-US" sz="2667">
                <a:hlinkClick r:id="rId3"/>
              </a:rPr>
              <a:t>connawal@oclc.org</a:t>
            </a:r>
            <a:endParaRPr lang="en-US" sz="2667"/>
          </a:p>
          <a:p>
            <a:r>
              <a:rPr lang="en-US" sz="2667"/>
              <a:t>@</a:t>
            </a:r>
            <a:r>
              <a:rPr lang="en-US" sz="2667" err="1"/>
              <a:t>LynnConnaway</a:t>
            </a:r>
            <a:endParaRPr lang="en-US" sz="2667"/>
          </a:p>
        </p:txBody>
      </p:sp>
    </p:spTree>
    <p:extLst>
      <p:ext uri="{BB962C8B-B14F-4D97-AF65-F5344CB8AC3E}">
        <p14:creationId xmlns:p14="http://schemas.microsoft.com/office/powerpoint/2010/main" val="1704470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8101"/>
            <a:ext cx="12192000" cy="6290972"/>
          </a:xfrm>
          <a:prstGeom prst="rect">
            <a:avLst/>
          </a:prstGeom>
        </p:spPr>
      </p:pic>
      <p:sp>
        <p:nvSpPr>
          <p:cNvPr id="12" name="Text Placeholder 11"/>
          <p:cNvSpPr>
            <a:spLocks noGrp="1"/>
          </p:cNvSpPr>
          <p:nvPr>
            <p:ph type="body" sz="quarter" idx="13"/>
          </p:nvPr>
        </p:nvSpPr>
        <p:spPr>
          <a:xfrm>
            <a:off x="709791" y="1727199"/>
            <a:ext cx="10772418" cy="2595261"/>
          </a:xfrm>
          <a:noFill/>
        </p:spPr>
        <p:txBody>
          <a:bodyPr/>
          <a:lstStyle/>
          <a:p>
            <a:r>
              <a:rPr lang="en-US" sz="7200" dirty="0">
                <a:solidFill>
                  <a:schemeClr val="bg1"/>
                </a:solidFill>
              </a:rPr>
              <a:t>Questions &amp; Discussion</a:t>
            </a:r>
          </a:p>
        </p:txBody>
      </p:sp>
    </p:spTree>
    <p:extLst>
      <p:ext uri="{BB962C8B-B14F-4D97-AF65-F5344CB8AC3E}">
        <p14:creationId xmlns:p14="http://schemas.microsoft.com/office/powerpoint/2010/main" val="158498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3200"/>
              <a:t>V&amp;R Framework</a:t>
            </a:r>
          </a:p>
        </p:txBody>
      </p:sp>
      <p:pic>
        <p:nvPicPr>
          <p:cNvPr id="11" name="Picture 2" descr="paperChar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385" y="2471998"/>
            <a:ext cx="7993063" cy="703263"/>
          </a:xfrm>
          <a:prstGeom prst="rect">
            <a:avLst/>
          </a:prstGeom>
          <a:noFill/>
          <a:ln w="9525">
            <a:noFill/>
            <a:miter lim="800000"/>
            <a:headEnd/>
            <a:tailEnd/>
          </a:ln>
        </p:spPr>
      </p:pic>
      <p:sp>
        <p:nvSpPr>
          <p:cNvPr id="9" name="TextBox 8"/>
          <p:cNvSpPr txBox="1"/>
          <p:nvPr/>
        </p:nvSpPr>
        <p:spPr>
          <a:xfrm>
            <a:off x="9591360" y="5801110"/>
            <a:ext cx="2600641" cy="297454"/>
          </a:xfrm>
          <a:prstGeom prst="rect">
            <a:avLst/>
          </a:prstGeom>
          <a:noFill/>
        </p:spPr>
        <p:txBody>
          <a:bodyPr wrap="square" rtlCol="0">
            <a:spAutoFit/>
          </a:bodyPr>
          <a:lstStyle/>
          <a:p>
            <a:pPr algn="ctr"/>
            <a:r>
              <a:rPr lang="en-US" sz="1333" b="1"/>
              <a:t>(White and Le Cornu 2011)</a:t>
            </a:r>
          </a:p>
        </p:txBody>
      </p:sp>
      <p:sp>
        <p:nvSpPr>
          <p:cNvPr id="10" name="TextBox 9"/>
          <p:cNvSpPr txBox="1"/>
          <p:nvPr/>
        </p:nvSpPr>
        <p:spPr>
          <a:xfrm>
            <a:off x="1233056" y="4485302"/>
            <a:ext cx="9739745" cy="508088"/>
          </a:xfrm>
          <a:prstGeom prst="rect">
            <a:avLst/>
          </a:prstGeom>
          <a:noFill/>
        </p:spPr>
        <p:txBody>
          <a:bodyPr wrap="square" rtlCol="0">
            <a:spAutoFit/>
          </a:bodyPr>
          <a:lstStyle/>
          <a:p>
            <a:pPr algn="ctr"/>
            <a:r>
              <a:rPr lang="en-GB" sz="1351" b="1"/>
              <a:t>#</a:t>
            </a:r>
            <a:r>
              <a:rPr lang="en-GB" sz="1351" b="1" err="1"/>
              <a:t>vandr</a:t>
            </a:r>
            <a:endParaRPr lang="en-GB" sz="1351" b="1"/>
          </a:p>
          <a:p>
            <a:pPr algn="ctr"/>
            <a:r>
              <a:rPr lang="en-GB" sz="1351" b="1"/>
              <a:t>Visitors and Residents resources </a:t>
            </a:r>
            <a:r>
              <a:rPr lang="en-GB" sz="1351" b="1">
                <a:hlinkClick r:id="rId4"/>
              </a:rPr>
              <a:t>http://www.oclc.org/research/themes/user-studies/vandr.html </a:t>
            </a:r>
            <a:endParaRPr lang="en-GB" sz="1351" b="1"/>
          </a:p>
        </p:txBody>
      </p:sp>
    </p:spTree>
    <p:extLst>
      <p:ext uri="{BB962C8B-B14F-4D97-AF65-F5344CB8AC3E}">
        <p14:creationId xmlns:p14="http://schemas.microsoft.com/office/powerpoint/2010/main" val="745035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EE6CA2-BC44-4DC7-8CF1-52FE0D072EC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324600"/>
          </a:xfrm>
          <a:prstGeom prst="rect">
            <a:avLst/>
          </a:prstGeom>
        </p:spPr>
      </p:pic>
      <p:sp>
        <p:nvSpPr>
          <p:cNvPr id="3" name="Content Placeholder 2"/>
          <p:cNvSpPr>
            <a:spLocks noGrp="1"/>
          </p:cNvSpPr>
          <p:nvPr>
            <p:ph type="body" sz="quarter" idx="13"/>
          </p:nvPr>
        </p:nvSpPr>
        <p:spPr>
          <a:xfrm>
            <a:off x="9406471" y="533399"/>
            <a:ext cx="2785529" cy="610189"/>
          </a:xfrm>
          <a:prstGeom prst="rect">
            <a:avLst/>
          </a:prstGeom>
          <a:solidFill>
            <a:schemeClr val="tx1"/>
          </a:solidFill>
        </p:spPr>
        <p:txBody>
          <a:bodyPr/>
          <a:lstStyle/>
          <a:p>
            <a:pPr algn="ctr"/>
            <a:r>
              <a:rPr lang="en-US" sz="3200" dirty="0">
                <a:solidFill>
                  <a:schemeClr val="bg1"/>
                </a:solidFill>
              </a:rPr>
              <a:t>Visitor Mode</a:t>
            </a:r>
          </a:p>
        </p:txBody>
      </p:sp>
      <p:sp>
        <p:nvSpPr>
          <p:cNvPr id="4" name="Text Placeholder 3"/>
          <p:cNvSpPr>
            <a:spLocks noGrp="1"/>
          </p:cNvSpPr>
          <p:nvPr>
            <p:ph type="body" sz="quarter" idx="14"/>
          </p:nvPr>
        </p:nvSpPr>
        <p:spPr>
          <a:xfrm>
            <a:off x="6651981" y="1415142"/>
            <a:ext cx="5540019" cy="3185403"/>
          </a:xfrm>
          <a:solidFill>
            <a:schemeClr val="tx1"/>
          </a:solidFill>
        </p:spPr>
        <p:txBody>
          <a:bodyPr/>
          <a:lstStyle/>
          <a:p>
            <a:pPr>
              <a:buFont typeface="Arial" panose="020B0604020202020204" pitchFamily="34" charset="0"/>
              <a:buChar char="•"/>
            </a:pPr>
            <a:r>
              <a:rPr lang="en-US" sz="3200" b="1" dirty="0">
                <a:solidFill>
                  <a:schemeClr val="bg1"/>
                </a:solidFill>
              </a:rPr>
              <a:t>Functional use of technology</a:t>
            </a:r>
          </a:p>
          <a:p>
            <a:pPr>
              <a:buFont typeface="Arial" panose="020B0604020202020204" pitchFamily="34" charset="0"/>
              <a:buChar char="•"/>
            </a:pPr>
            <a:r>
              <a:rPr lang="en-US" sz="3200" b="1" dirty="0">
                <a:solidFill>
                  <a:schemeClr val="bg1"/>
                </a:solidFill>
              </a:rPr>
              <a:t>Formal need</a:t>
            </a:r>
          </a:p>
          <a:p>
            <a:pPr>
              <a:buFont typeface="Arial" panose="020B0604020202020204" pitchFamily="34" charset="0"/>
              <a:buChar char="•"/>
            </a:pPr>
            <a:r>
              <a:rPr lang="en-US" sz="3200" b="1" dirty="0">
                <a:solidFill>
                  <a:schemeClr val="bg1"/>
                </a:solidFill>
              </a:rPr>
              <a:t>Invisible online presence</a:t>
            </a:r>
          </a:p>
          <a:p>
            <a:pPr>
              <a:buFont typeface="Arial" panose="020B0604020202020204" pitchFamily="34" charset="0"/>
              <a:buChar char="•"/>
            </a:pPr>
            <a:r>
              <a:rPr lang="en-US" sz="3200" b="1" dirty="0">
                <a:solidFill>
                  <a:schemeClr val="bg1"/>
                </a:solidFill>
              </a:rPr>
              <a:t>Internet is a toolbox</a:t>
            </a:r>
          </a:p>
          <a:p>
            <a:pPr marL="0" indent="0" algn="r">
              <a:buNone/>
            </a:pPr>
            <a:r>
              <a:rPr lang="en-US" sz="1600" b="1" dirty="0">
                <a:solidFill>
                  <a:schemeClr val="bg1"/>
                </a:solidFill>
              </a:rPr>
              <a:t>(White and Connaway 2011-2014)</a:t>
            </a:r>
          </a:p>
          <a:p>
            <a:pPr marL="0" indent="0">
              <a:buNone/>
            </a:pPr>
            <a:endParaRPr lang="en-US" sz="3200" dirty="0">
              <a:solidFill>
                <a:schemeClr val="bg1"/>
              </a:solidFill>
            </a:endParaRPr>
          </a:p>
        </p:txBody>
      </p:sp>
    </p:spTree>
    <p:extLst>
      <p:ext uri="{BB962C8B-B14F-4D97-AF65-F5344CB8AC3E}">
        <p14:creationId xmlns:p14="http://schemas.microsoft.com/office/powerpoint/2010/main" val="773945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14361</TotalTime>
  <Words>11217</Words>
  <Application>Microsoft Office PowerPoint</Application>
  <PresentationFormat>Widescreen</PresentationFormat>
  <Paragraphs>840</Paragraphs>
  <Slides>79</Slides>
  <Notes>79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79</vt:i4>
      </vt:variant>
    </vt:vector>
  </HeadingPairs>
  <TitlesOfParts>
    <vt:vector size="90" baseType="lpstr">
      <vt:lpstr>ＭＳ Ｐゴシック</vt:lpstr>
      <vt:lpstr>SimSun</vt:lpstr>
      <vt:lpstr>Arial</vt:lpstr>
      <vt:lpstr>Calibri</vt:lpstr>
      <vt:lpstr>Comic Sans MS</vt:lpstr>
      <vt:lpstr>Corbel</vt:lpstr>
      <vt:lpstr>Helvetica</vt:lpstr>
      <vt:lpstr>Mangal</vt:lpstr>
      <vt:lpstr>Times New Roman</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Digital Visitors and Residents Diaries</vt:lpstr>
      <vt:lpstr>PowerPoint Presentation</vt:lpstr>
      <vt:lpstr>PowerPoint Presentation</vt:lpstr>
      <vt:lpstr>PowerPoint Presentation</vt:lpstr>
      <vt:lpstr>The Learning Black Market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329</cp:revision>
  <dcterms:created xsi:type="dcterms:W3CDTF">2015-04-17T19:58:50Z</dcterms:created>
  <dcterms:modified xsi:type="dcterms:W3CDTF">2018-04-03T14:13:21Z</dcterms:modified>
</cp:coreProperties>
</file>