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7"/>
  </p:notesMasterIdLst>
  <p:sldIdLst>
    <p:sldId id="337" r:id="rId2"/>
    <p:sldId id="257" r:id="rId3"/>
    <p:sldId id="345" r:id="rId4"/>
    <p:sldId id="373" r:id="rId5"/>
    <p:sldId id="374" r:id="rId6"/>
    <p:sldId id="375" r:id="rId7"/>
    <p:sldId id="376" r:id="rId8"/>
    <p:sldId id="377" r:id="rId9"/>
    <p:sldId id="371" r:id="rId10"/>
    <p:sldId id="366" r:id="rId11"/>
    <p:sldId id="367" r:id="rId12"/>
    <p:sldId id="368" r:id="rId13"/>
    <p:sldId id="369" r:id="rId14"/>
    <p:sldId id="370" r:id="rId15"/>
    <p:sldId id="378" r:id="rId16"/>
    <p:sldId id="379" r:id="rId17"/>
    <p:sldId id="381" r:id="rId18"/>
    <p:sldId id="380" r:id="rId19"/>
    <p:sldId id="382" r:id="rId20"/>
    <p:sldId id="383" r:id="rId21"/>
    <p:sldId id="341" r:id="rId22"/>
    <p:sldId id="328" r:id="rId23"/>
    <p:sldId id="390" r:id="rId24"/>
    <p:sldId id="295" r:id="rId25"/>
    <p:sldId id="296" r:id="rId26"/>
    <p:sldId id="304" r:id="rId27"/>
    <p:sldId id="384" r:id="rId28"/>
    <p:sldId id="385" r:id="rId29"/>
    <p:sldId id="386" r:id="rId30"/>
    <p:sldId id="387" r:id="rId31"/>
    <p:sldId id="388" r:id="rId32"/>
    <p:sldId id="334" r:id="rId33"/>
    <p:sldId id="266" r:id="rId34"/>
    <p:sldId id="346" r:id="rId35"/>
    <p:sldId id="265" r:id="rId36"/>
    <p:sldId id="268" r:id="rId37"/>
    <p:sldId id="269" r:id="rId38"/>
    <p:sldId id="391" r:id="rId39"/>
    <p:sldId id="357" r:id="rId40"/>
    <p:sldId id="358" r:id="rId41"/>
    <p:sldId id="359" r:id="rId42"/>
    <p:sldId id="372" r:id="rId43"/>
    <p:sldId id="392" r:id="rId44"/>
    <p:sldId id="393" r:id="rId45"/>
    <p:sldId id="38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FD7"/>
    <a:srgbClr val="DDA04F"/>
    <a:srgbClr val="F9E499"/>
    <a:srgbClr val="4C7F34"/>
    <a:srgbClr val="2F6318"/>
    <a:srgbClr val="B1E3C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80417" autoAdjust="0"/>
  </p:normalViewPr>
  <p:slideViewPr>
    <p:cSldViewPr snapToGrid="0">
      <p:cViewPr varScale="1">
        <p:scale>
          <a:sx n="89" d="100"/>
          <a:sy n="89" d="100"/>
        </p:scale>
        <p:origin x="738" y="90"/>
      </p:cViewPr>
      <p:guideLst/>
    </p:cSldViewPr>
  </p:slideViewPr>
  <p:outlineViewPr>
    <p:cViewPr>
      <p:scale>
        <a:sx n="33" d="100"/>
        <a:sy n="33" d="100"/>
      </p:scale>
      <p:origin x="0" y="-27150"/>
    </p:cViewPr>
  </p:outlineViewPr>
  <p:notesTextViewPr>
    <p:cViewPr>
      <p:scale>
        <a:sx n="3" d="2"/>
        <a:sy n="3" d="2"/>
      </p:scale>
      <p:origin x="0" y="0"/>
    </p:cViewPr>
  </p:notesTextViewPr>
  <p:notesViewPr>
    <p:cSldViewPr snapToGrid="0">
      <p:cViewPr varScale="1">
        <p:scale>
          <a:sx n="85" d="100"/>
          <a:sy n="85"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73B9B-E457-4D6B-B735-65636897F970}" type="datetimeFigureOut">
              <a:rPr lang="en-US" smtClean="0"/>
              <a:t>2/16/2018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6DD34-2E5D-44F1-8091-20CC79DD3A1A}" type="slidenum">
              <a:rPr lang="en-US" smtClean="0"/>
              <a:t>‹#›</a:t>
            </a:fld>
            <a:endParaRPr lang="en-US"/>
          </a:p>
        </p:txBody>
      </p:sp>
    </p:spTree>
    <p:extLst>
      <p:ext uri="{BB962C8B-B14F-4D97-AF65-F5344CB8AC3E}">
        <p14:creationId xmlns:p14="http://schemas.microsoft.com/office/powerpoint/2010/main" val="52226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x.doi.org/10.1016/j.lisr.2014.09.00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x.doi.org/10.1016/j.lisr.2014.09.00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1016/j.lisr.2014.09.00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x.doi.org/10.1016/j.acalib.2015.01.0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1</a:t>
            </a:fld>
            <a:endParaRPr lang="en-US"/>
          </a:p>
        </p:txBody>
      </p:sp>
    </p:spTree>
    <p:extLst>
      <p:ext uri="{BB962C8B-B14F-4D97-AF65-F5344CB8AC3E}">
        <p14:creationId xmlns:p14="http://schemas.microsoft.com/office/powerpoint/2010/main" val="359927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https://www.flickr.com/photos/katesheets/5772901616/ by </a:t>
            </a:r>
            <a:r>
              <a:rPr lang="en-US" sz="1400" dirty="0" err="1">
                <a:latin typeface="Arial" panose="020B0604020202020204" pitchFamily="34" charset="0"/>
                <a:cs typeface="Arial" panose="020B0604020202020204" pitchFamily="34" charset="0"/>
              </a:rPr>
              <a:t>katesheets</a:t>
            </a:r>
            <a:r>
              <a:rPr lang="en-US" sz="1400" dirty="0">
                <a:latin typeface="Arial" panose="020B0604020202020204" pitchFamily="34" charset="0"/>
                <a:cs typeface="Arial" panose="020B0604020202020204" pitchFamily="34" charset="0"/>
              </a:rPr>
              <a:t> / CC BY-NC 2.0</a:t>
            </a:r>
          </a:p>
        </p:txBody>
      </p:sp>
      <p:sp>
        <p:nvSpPr>
          <p:cNvPr id="4" name="Slide Number Placeholder 3"/>
          <p:cNvSpPr>
            <a:spLocks noGrp="1"/>
          </p:cNvSpPr>
          <p:nvPr>
            <p:ph type="sldNum" sz="quarter" idx="10"/>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193028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Arial" pitchFamily="34" charset="0"/>
                <a:cs typeface="Arial" pitchFamily="34" charset="0"/>
              </a:rPr>
              <a:t>Image: https://www.flickr.com/photos/ddrmaxgt37/387453140/ by </a:t>
            </a:r>
            <a:r>
              <a:rPr lang="en-US" sz="1400" dirty="0" err="1">
                <a:latin typeface="Arial" pitchFamily="34" charset="0"/>
                <a:cs typeface="Arial" pitchFamily="34" charset="0"/>
              </a:rPr>
              <a:t>Arun</a:t>
            </a:r>
            <a:r>
              <a:rPr lang="en-US" sz="1400" dirty="0">
                <a:latin typeface="Arial" pitchFamily="34" charset="0"/>
                <a:cs typeface="Arial" pitchFamily="34" charset="0"/>
              </a:rPr>
              <a:t> Venkatesan / CC BY-NC 2.0</a:t>
            </a:r>
          </a:p>
          <a:p>
            <a:pPr>
              <a:defRPr/>
            </a:pPr>
            <a:endParaRPr lang="en-US" sz="1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Marie L. Radford, Ph.D. qualitative research methods lecture notes.</a:t>
            </a:r>
            <a:endParaRPr lang="en-US" sz="1400" dirty="0">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Denzin, Norman K., and </a:t>
            </a:r>
            <a:r>
              <a:rPr lang="en-US" sz="1400" dirty="0" err="1">
                <a:solidFill>
                  <a:schemeClr val="tx1"/>
                </a:solidFill>
                <a:latin typeface="Arial" pitchFamily="34" charset="0"/>
                <a:cs typeface="Arial" pitchFamily="34" charset="0"/>
              </a:rPr>
              <a:t>Yvonna</a:t>
            </a:r>
            <a:r>
              <a:rPr lang="en-US" sz="1400" dirty="0">
                <a:solidFill>
                  <a:schemeClr val="tx1"/>
                </a:solidFill>
                <a:latin typeface="Arial" pitchFamily="34" charset="0"/>
                <a:cs typeface="Arial" pitchFamily="34" charset="0"/>
              </a:rPr>
              <a:t> S. Lincoln. 2005. </a:t>
            </a:r>
            <a:r>
              <a:rPr lang="en-US" sz="1400" i="1" dirty="0">
                <a:solidFill>
                  <a:schemeClr val="tx1"/>
                </a:solidFill>
                <a:latin typeface="Arial" pitchFamily="34" charset="0"/>
                <a:cs typeface="Arial" pitchFamily="34" charset="0"/>
              </a:rPr>
              <a:t>The Sage Handbook of Qualitative Research</a:t>
            </a:r>
            <a:r>
              <a:rPr lang="en-US" sz="1400" i="0" dirty="0">
                <a:solidFill>
                  <a:schemeClr val="tx1"/>
                </a:solidFill>
                <a:latin typeface="Arial" pitchFamily="34" charset="0"/>
                <a:cs typeface="Arial" pitchFamily="34" charset="0"/>
              </a:rPr>
              <a:t>, 4</a:t>
            </a:r>
            <a:r>
              <a:rPr lang="en-US" sz="1400" i="0" baseline="30000" dirty="0">
                <a:solidFill>
                  <a:schemeClr val="tx1"/>
                </a:solidFill>
                <a:latin typeface="Arial" pitchFamily="34" charset="0"/>
                <a:cs typeface="Arial" pitchFamily="34" charset="0"/>
              </a:rPr>
              <a:t>th</a:t>
            </a:r>
            <a:r>
              <a:rPr lang="en-US" sz="1400" i="0" dirty="0">
                <a:solidFill>
                  <a:schemeClr val="tx1"/>
                </a:solidFill>
                <a:latin typeface="Arial" pitchFamily="34" charset="0"/>
                <a:cs typeface="Arial" pitchFamily="34" charset="0"/>
              </a:rPr>
              <a:t> ed. </a:t>
            </a:r>
            <a:r>
              <a:rPr lang="en-US" sz="1400" dirty="0">
                <a:solidFill>
                  <a:schemeClr val="tx1"/>
                </a:solidFill>
                <a:latin typeface="Arial" pitchFamily="34" charset="0"/>
                <a:cs typeface="Arial" pitchFamily="34" charset="0"/>
              </a:rPr>
              <a:t>Thousand Oaks, CA: Sage Publications.</a:t>
            </a:r>
          </a:p>
          <a:p>
            <a:endParaRPr lang="en-US" sz="1400" dirty="0"/>
          </a:p>
        </p:txBody>
      </p:sp>
      <p:sp>
        <p:nvSpPr>
          <p:cNvPr id="4" name="Slide Number Placeholder 3"/>
          <p:cNvSpPr>
            <a:spLocks noGrp="1"/>
          </p:cNvSpPr>
          <p:nvPr>
            <p:ph type="sldNum" sz="quarter" idx="10"/>
          </p:nvPr>
        </p:nvSpPr>
        <p:spPr/>
        <p:txBody>
          <a:bodyPr/>
          <a:lstStyle/>
          <a:p>
            <a:fld id="{35A6DD34-2E5D-44F1-8091-20CC79DD3A1A}" type="slidenum">
              <a:rPr lang="en-US" smtClean="0"/>
              <a:t>11</a:t>
            </a:fld>
            <a:endParaRPr lang="en-US"/>
          </a:p>
        </p:txBody>
      </p:sp>
    </p:spTree>
    <p:extLst>
      <p:ext uri="{BB962C8B-B14F-4D97-AF65-F5344CB8AC3E}">
        <p14:creationId xmlns:p14="http://schemas.microsoft.com/office/powerpoint/2010/main" val="117013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Arial" pitchFamily="34" charset="0"/>
                <a:cs typeface="Arial" pitchFamily="34" charset="0"/>
              </a:rPr>
              <a:t>Image: https://www.flickr.com/photos/davidjoyner/14622758882/ by David / CC BY-SA 2.0 </a:t>
            </a:r>
          </a:p>
          <a:p>
            <a:pPr>
              <a:defRPr/>
            </a:pPr>
            <a:endParaRPr lang="en-US"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anose="020B0604020202020204" pitchFamily="34" charset="0"/>
                <a:cs typeface="Arial" pitchFamily="34" charset="0"/>
              </a:rPr>
              <a:t> from Marie L. Radford, Ph.D. qualitative research methods lecture notes.</a:t>
            </a:r>
            <a:endParaRPr lang="en-US" sz="1400" dirty="0">
              <a:effectLst>
                <a:outerShdw blurRad="38100" dist="38100" dir="2700000" algn="tl">
                  <a:srgbClr val="000000">
                    <a:alpha val="43137"/>
                  </a:srgbClr>
                </a:outerShdw>
              </a:effectLst>
              <a:latin typeface="Arial" panose="020B0604020202020204" pitchFamily="34" charset="0"/>
              <a:cs typeface="Arial"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12</a:t>
            </a:fld>
            <a:endParaRPr lang="en-US"/>
          </a:p>
        </p:txBody>
      </p:sp>
    </p:spTree>
    <p:extLst>
      <p:ext uri="{BB962C8B-B14F-4D97-AF65-F5344CB8AC3E}">
        <p14:creationId xmlns:p14="http://schemas.microsoft.com/office/powerpoint/2010/main" val="51394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Arial" pitchFamily="34" charset="0"/>
                <a:cs typeface="Arial" pitchFamily="34" charset="0"/>
              </a:rPr>
              <a:t>Image: https://www.flickr.com/photos/28481088@N00/3091698923/ by </a:t>
            </a:r>
            <a:r>
              <a:rPr lang="en-US" sz="1400" dirty="0" err="1">
                <a:latin typeface="Arial" pitchFamily="34" charset="0"/>
                <a:cs typeface="Arial" pitchFamily="34" charset="0"/>
              </a:rPr>
              <a:t>tanakawho</a:t>
            </a:r>
            <a:r>
              <a:rPr lang="en-US" sz="1400" dirty="0">
                <a:latin typeface="Arial" pitchFamily="34" charset="0"/>
                <a:cs typeface="Arial" pitchFamily="34" charset="0"/>
              </a:rPr>
              <a:t> / CC BY-NC 2.0 </a:t>
            </a:r>
          </a:p>
          <a:p>
            <a:pPr>
              <a:defRPr/>
            </a:pPr>
            <a:endParaRPr lang="en-US" sz="1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anose="020B0604020202020204" pitchFamily="34" charset="0"/>
                <a:cs typeface="Arial" pitchFamily="34" charset="0"/>
              </a:rPr>
              <a:t> from Marie L. Radford, Ph.D. qualitative research methods lecture notes.</a:t>
            </a:r>
            <a:endParaRPr lang="en-US" sz="1400" dirty="0">
              <a:effectLst>
                <a:outerShdw blurRad="38100" dist="38100" dir="2700000" algn="tl">
                  <a:srgbClr val="000000">
                    <a:alpha val="43137"/>
                  </a:srgbClr>
                </a:outerShdw>
              </a:effectLst>
              <a:latin typeface="Arial" panose="020B0604020202020204"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latin typeface="Arial" panose="020B0604020202020204" pitchFamily="34" charset="0"/>
                <a:cs typeface="Arial" pitchFamily="34" charset="0"/>
              </a:rPr>
              <a:t>Schriver</a:t>
            </a:r>
            <a:r>
              <a:rPr lang="en-US" sz="1400" dirty="0">
                <a:solidFill>
                  <a:schemeClr val="tx1"/>
                </a:solidFill>
                <a:latin typeface="Arial" panose="020B0604020202020204" pitchFamily="34" charset="0"/>
                <a:cs typeface="Arial" pitchFamily="34" charset="0"/>
              </a:rPr>
              <a:t>, Joe M. 2001. </a:t>
            </a:r>
            <a:r>
              <a:rPr lang="en-US" sz="1400" i="1" dirty="0">
                <a:solidFill>
                  <a:schemeClr val="tx1"/>
                </a:solidFill>
                <a:latin typeface="Arial" panose="020B0604020202020204" pitchFamily="34" charset="0"/>
                <a:cs typeface="Arial" pitchFamily="34" charset="0"/>
              </a:rPr>
              <a:t>Human Behavior in the Social Environment: Shifting Paradigms in Essential Knowledge for Social Work Practice,</a:t>
            </a:r>
            <a:r>
              <a:rPr lang="en-US" sz="1400" dirty="0">
                <a:solidFill>
                  <a:schemeClr val="tx1"/>
                </a:solidFill>
                <a:latin typeface="Arial" panose="020B0604020202020204" pitchFamily="34" charset="0"/>
                <a:cs typeface="Arial" pitchFamily="34" charset="0"/>
              </a:rPr>
              <a:t> 3rd ed. Boston: Allyn &amp; Bacon.</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13</a:t>
            </a:fld>
            <a:endParaRPr lang="en-US"/>
          </a:p>
        </p:txBody>
      </p:sp>
    </p:spTree>
    <p:extLst>
      <p:ext uri="{BB962C8B-B14F-4D97-AF65-F5344CB8AC3E}">
        <p14:creationId xmlns:p14="http://schemas.microsoft.com/office/powerpoint/2010/main" val="195688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Arial" pitchFamily="34" charset="0"/>
                <a:cs typeface="Arial" pitchFamily="34" charset="0"/>
              </a:rPr>
              <a:t>Image: https://www.flickr.com/photos/faykwong/3311629798/ by FEI KUANG / CC BY-NC 2.0 </a:t>
            </a:r>
          </a:p>
          <a:p>
            <a:pPr>
              <a:defRPr/>
            </a:pPr>
            <a:endParaRPr lang="en-US"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anose="020B0604020202020204" pitchFamily="34" charset="0"/>
                <a:cs typeface="Arial" pitchFamily="34" charset="0"/>
              </a:rPr>
              <a:t> from Marie L. Radford, Ph.D. qualitative research methods lecture notes.</a:t>
            </a:r>
            <a:endParaRPr lang="en-US" sz="1400" dirty="0">
              <a:effectLst>
                <a:outerShdw blurRad="38100" dist="38100" dir="2700000" algn="tl">
                  <a:srgbClr val="000000">
                    <a:alpha val="43137"/>
                  </a:srgbClr>
                </a:outerShdw>
              </a:effectLst>
              <a:latin typeface="Arial" panose="020B0604020202020204" pitchFamily="34" charset="0"/>
              <a:cs typeface="Arial"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14</a:t>
            </a:fld>
            <a:endParaRPr lang="en-US"/>
          </a:p>
        </p:txBody>
      </p:sp>
    </p:spTree>
    <p:extLst>
      <p:ext uri="{BB962C8B-B14F-4D97-AF65-F5344CB8AC3E}">
        <p14:creationId xmlns:p14="http://schemas.microsoft.com/office/powerpoint/2010/main" val="154862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15</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latin typeface="Arial" panose="020B0604020202020204" pitchFamily="34" charset="0"/>
                <a:cs typeface="Arial" panose="020B0604020202020204" pitchFamily="34" charset="0"/>
              </a:rPr>
              <a:t>Image: https://www.flickr.com/photos/nordforsk/32225539214/ by </a:t>
            </a:r>
            <a:r>
              <a:rPr lang="en-US" sz="1400" dirty="0" err="1">
                <a:latin typeface="Arial" panose="020B0604020202020204" pitchFamily="34" charset="0"/>
                <a:cs typeface="Arial" panose="020B0604020202020204" pitchFamily="34" charset="0"/>
              </a:rPr>
              <a:t>NordForsk</a:t>
            </a:r>
            <a:r>
              <a:rPr lang="en-US" sz="1400" dirty="0">
                <a:latin typeface="Arial" panose="020B0604020202020204" pitchFamily="34" charset="0"/>
                <a:cs typeface="Arial" panose="020B0604020202020204" pitchFamily="34" charset="0"/>
              </a:rPr>
              <a:t> / CC BY-NC-ND 2.0</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16</a:t>
            </a:fld>
            <a:endParaRPr lang="en-US"/>
          </a:p>
        </p:txBody>
      </p:sp>
    </p:spTree>
    <p:extLst>
      <p:ext uri="{BB962C8B-B14F-4D97-AF65-F5344CB8AC3E}">
        <p14:creationId xmlns:p14="http://schemas.microsoft.com/office/powerpoint/2010/main" val="25148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5111" y="4400550"/>
            <a:ext cx="6220178" cy="3600450"/>
          </a:xfrm>
        </p:spPr>
        <p:txBody>
          <a:bodyPr/>
          <a:lstStyle/>
          <a:p>
            <a:r>
              <a:rPr lang="en-US" sz="1400" dirty="0">
                <a:latin typeface="Arial" panose="020B0604020202020204" pitchFamily="34" charset="0"/>
                <a:cs typeface="Arial" panose="020B0604020202020204" pitchFamily="34" charset="0"/>
              </a:rPr>
              <a:t>Image: https://www.flickr.com/photos/un_photo/4910848840 by United Nations Photo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“Understanding participants’ experiences and perspectives via stories, accounts, and explanations.</a:t>
            </a:r>
          </a:p>
          <a:p>
            <a:r>
              <a:rPr lang="en-US" sz="1400" dirty="0">
                <a:latin typeface="Arial" panose="020B0604020202020204" pitchFamily="34" charset="0"/>
                <a:cs typeface="Arial" panose="020B0604020202020204" pitchFamily="34" charset="0"/>
              </a:rPr>
              <a:t>Discovering participants’ language forms (How do they talk about things? What words and expressions are used?).</a:t>
            </a:r>
          </a:p>
          <a:p>
            <a:r>
              <a:rPr lang="en-US" sz="1400" dirty="0">
                <a:latin typeface="Arial" panose="020B0604020202020204" pitchFamily="34" charset="0"/>
                <a:cs typeface="Arial" panose="020B0604020202020204" pitchFamily="34" charset="0"/>
              </a:rPr>
              <a:t>Gathering information about things or processes that cannot be observed easily.</a:t>
            </a:r>
          </a:p>
          <a:p>
            <a:r>
              <a:rPr lang="en-US" sz="1400" dirty="0">
                <a:latin typeface="Arial" panose="020B0604020202020204" pitchFamily="34" charset="0"/>
                <a:cs typeface="Arial" panose="020B0604020202020204" pitchFamily="34" charset="0"/>
              </a:rPr>
              <a:t>Finding out about the past.</a:t>
            </a:r>
          </a:p>
          <a:p>
            <a:r>
              <a:rPr lang="en-US" sz="1400" dirty="0">
                <a:latin typeface="Arial" panose="020B0604020202020204" pitchFamily="34" charset="0"/>
                <a:cs typeface="Arial" panose="020B0604020202020204" pitchFamily="34" charset="0"/>
              </a:rPr>
              <a:t>Validating and verifying information obtained from other sources.</a:t>
            </a:r>
          </a:p>
          <a:p>
            <a:r>
              <a:rPr lang="en-US" sz="1400" dirty="0">
                <a:latin typeface="Arial" panose="020B0604020202020204" pitchFamily="34" charset="0"/>
                <a:cs typeface="Arial" panose="020B0604020202020204" pitchFamily="34" charset="0"/>
              </a:rPr>
              <a:t>Attaining efficient data collection.”  (Connaway and Radford 2017, 239-240)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17</a:t>
            </a:fld>
            <a:endParaRPr lang="en-US"/>
          </a:p>
        </p:txBody>
      </p:sp>
    </p:spTree>
    <p:extLst>
      <p:ext uri="{BB962C8B-B14F-4D97-AF65-F5344CB8AC3E}">
        <p14:creationId xmlns:p14="http://schemas.microsoft.com/office/powerpoint/2010/main" val="3648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5111" y="4400550"/>
            <a:ext cx="6175022" cy="4032250"/>
          </a:xfrm>
        </p:spPr>
        <p:txBody>
          <a:bodyPr/>
          <a:lstStyle/>
          <a:p>
            <a:r>
              <a:rPr lang="en-US" sz="1400" dirty="0">
                <a:latin typeface="Arial" pitchFamily="34" charset="0"/>
                <a:ea typeface="Adobe Song Std L" pitchFamily="18" charset="-128"/>
                <a:cs typeface="Arial" pitchFamily="34" charset="0"/>
              </a:rPr>
              <a:t>Image: https://www.flickr.com/photos/meanestindian/903380690/ by Meena </a:t>
            </a:r>
            <a:r>
              <a:rPr lang="en-US" sz="1400" dirty="0" err="1">
                <a:latin typeface="Arial" pitchFamily="34" charset="0"/>
                <a:ea typeface="Adobe Song Std L" pitchFamily="18" charset="-128"/>
                <a:cs typeface="Arial" pitchFamily="34" charset="0"/>
              </a:rPr>
              <a:t>Kadri</a:t>
            </a:r>
            <a:r>
              <a:rPr lang="en-US" sz="1400" dirty="0">
                <a:latin typeface="Arial" pitchFamily="34" charset="0"/>
                <a:ea typeface="Adobe Song Std L" pitchFamily="18" charset="-128"/>
                <a:cs typeface="Arial" pitchFamily="34" charset="0"/>
              </a:rPr>
              <a:t> / CC BY 2.0</a:t>
            </a:r>
          </a:p>
          <a:p>
            <a:endParaRPr lang="en-US" sz="1400" dirty="0">
              <a:latin typeface="Arial" pitchFamily="34" charset="0"/>
              <a:ea typeface="Adobe Song Std L" pitchFamily="18" charset="-128"/>
              <a:cs typeface="Arial" pitchFamily="34" charset="0"/>
            </a:endParaRPr>
          </a:p>
          <a:p>
            <a:pPr marL="0" indent="0">
              <a:buFont typeface="+mj-lt"/>
              <a:buNone/>
            </a:pPr>
            <a:r>
              <a:rPr lang="en-US" sz="1400" b="0" dirty="0">
                <a:latin typeface="Arial" pitchFamily="34" charset="0"/>
                <a:ea typeface="Adobe Song Std L" pitchFamily="18" charset="-128"/>
                <a:cs typeface="Arial" pitchFamily="34" charset="0"/>
              </a:rPr>
              <a:t>“</a:t>
            </a:r>
            <a:r>
              <a:rPr lang="en-US" sz="1400" b="0" dirty="0" err="1">
                <a:latin typeface="Arial" panose="020B0604020202020204" pitchFamily="34" charset="0"/>
                <a:ea typeface="Adobe Song Std L" pitchFamily="18" charset="-128"/>
                <a:cs typeface="Arial" pitchFamily="34" charset="0"/>
              </a:rPr>
              <a:t>Thematizing</a:t>
            </a:r>
            <a:r>
              <a:rPr lang="en-US" sz="1400" b="0" dirty="0">
                <a:latin typeface="Arial" pitchFamily="34" charset="0"/>
                <a:ea typeface="Adobe Song Std L" pitchFamily="18" charset="-128"/>
                <a:cs typeface="Arial" pitchFamily="34" charset="0"/>
              </a:rPr>
              <a:t>: Clarifying the interview’s purpose and the concepts to be explored.</a:t>
            </a:r>
          </a:p>
          <a:p>
            <a:pPr marL="0" indent="0">
              <a:buFont typeface="+mj-lt"/>
              <a:buNone/>
            </a:pPr>
            <a:r>
              <a:rPr lang="en-US" sz="1400" b="0" dirty="0">
                <a:latin typeface="Arial" pitchFamily="34" charset="0"/>
                <a:ea typeface="Adobe Song Std L" pitchFamily="18" charset="-128"/>
                <a:cs typeface="Arial" pitchFamily="34" charset="0"/>
              </a:rPr>
              <a:t>Designing: Defining the interview’s purpose and the concepts to be considerations. </a:t>
            </a:r>
          </a:p>
          <a:p>
            <a:pPr marL="0" indent="0">
              <a:buFont typeface="+mj-lt"/>
              <a:buNone/>
            </a:pPr>
            <a:r>
              <a:rPr lang="en-US" sz="1400" b="0" dirty="0">
                <a:latin typeface="Arial" pitchFamily="34" charset="0"/>
                <a:ea typeface="Adobe Song Std L" pitchFamily="18" charset="-128"/>
                <a:cs typeface="Arial" pitchFamily="34" charset="0"/>
              </a:rPr>
              <a:t>Interviewing: Conducting the interview.</a:t>
            </a:r>
          </a:p>
          <a:p>
            <a:pPr marL="0" indent="0">
              <a:buFont typeface="+mj-lt"/>
              <a:buNone/>
            </a:pPr>
            <a:r>
              <a:rPr lang="en-US" sz="1400" b="0" dirty="0">
                <a:latin typeface="Arial" pitchFamily="34" charset="0"/>
                <a:ea typeface="Adobe Song Std L" pitchFamily="18" charset="-128"/>
                <a:cs typeface="Arial" pitchFamily="34" charset="0"/>
              </a:rPr>
              <a:t>Transcribing: Creating a written verbatim text of the interview.</a:t>
            </a:r>
          </a:p>
          <a:p>
            <a:pPr marL="0" indent="0">
              <a:buFont typeface="+mj-lt"/>
              <a:buNone/>
            </a:pPr>
            <a:r>
              <a:rPr lang="en-US" sz="1400" b="0" dirty="0">
                <a:latin typeface="Arial" pitchFamily="34" charset="0"/>
                <a:ea typeface="Adobe Song Std L" pitchFamily="18" charset="-128"/>
                <a:cs typeface="Arial" pitchFamily="34" charset="0"/>
              </a:rPr>
              <a:t>Analyzing: Figuring out the meaning of data in relation to the study’s research questions.</a:t>
            </a:r>
          </a:p>
          <a:p>
            <a:pPr marL="0" indent="0">
              <a:buFont typeface="+mj-lt"/>
              <a:buNone/>
            </a:pPr>
            <a:r>
              <a:rPr lang="en-US" sz="1400" b="0" dirty="0">
                <a:latin typeface="Arial" pitchFamily="34" charset="0"/>
                <a:ea typeface="Adobe Song Std L" pitchFamily="18" charset="-128"/>
                <a:cs typeface="Arial" pitchFamily="34" charset="0"/>
              </a:rPr>
              <a:t>Verifying: Determining the reliability and validity of the data.</a:t>
            </a:r>
          </a:p>
          <a:p>
            <a:pPr marL="0" indent="0">
              <a:buFont typeface="+mj-lt"/>
              <a:buNone/>
            </a:pPr>
            <a:r>
              <a:rPr lang="en-US" sz="1400" b="0" dirty="0">
                <a:latin typeface="Arial" pitchFamily="34" charset="0"/>
                <a:ea typeface="Adobe Song Std L" pitchFamily="18" charset="-128"/>
                <a:cs typeface="Arial" pitchFamily="34" charset="0"/>
              </a:rPr>
              <a:t>Reporting: Telling others about the findings.” (Connaway and Radford 2017, 244)</a:t>
            </a: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18</a:t>
            </a:fld>
            <a:endParaRPr lang="en-US"/>
          </a:p>
        </p:txBody>
      </p:sp>
    </p:spTree>
    <p:extLst>
      <p:ext uri="{BB962C8B-B14F-4D97-AF65-F5344CB8AC3E}">
        <p14:creationId xmlns:p14="http://schemas.microsoft.com/office/powerpoint/2010/main" val="408892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6089" y="4400550"/>
            <a:ext cx="6276622" cy="3600450"/>
          </a:xfrm>
        </p:spPr>
        <p:txBody>
          <a:bodyPr/>
          <a:lstStyle/>
          <a:p>
            <a:r>
              <a:rPr lang="en-US" sz="1400" dirty="0">
                <a:latin typeface="Arial" panose="020B0604020202020204" pitchFamily="34" charset="0"/>
                <a:cs typeface="Arial" panose="020B0604020202020204" pitchFamily="34" charset="0"/>
              </a:rPr>
              <a:t>Image: https://www.flickr.com/photos/30478819@N08/32624505933/ by Marco </a:t>
            </a:r>
            <a:r>
              <a:rPr lang="en-US" sz="1400" dirty="0" err="1">
                <a:latin typeface="Arial" panose="020B0604020202020204" pitchFamily="34" charset="0"/>
                <a:cs typeface="Arial" panose="020B0604020202020204" pitchFamily="34" charset="0"/>
              </a:rPr>
              <a:t>Verch</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focus group interview technique can be used as a self-contained research method or in combination with other quantitative and qualitative research methods. Focus groups are useful for orientating oneself to a new field; developing ideas and concepts or even generating hypotheses based on informants’ insights; evaluating different research sites or study populations; developing and refining research instruments, such as interview schedules and questionnaires; and getting participants’ interpretations of results from earlier studies.” (Connaway and Radford 2017, 250)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19</a:t>
            </a:fld>
            <a:endParaRPr lang="en-US"/>
          </a:p>
        </p:txBody>
      </p:sp>
    </p:spTree>
    <p:extLst>
      <p:ext uri="{BB962C8B-B14F-4D97-AF65-F5344CB8AC3E}">
        <p14:creationId xmlns:p14="http://schemas.microsoft.com/office/powerpoint/2010/main" val="95644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264695" y="3886200"/>
            <a:ext cx="6436894" cy="4969042"/>
          </a:xfrm>
        </p:spPr>
        <p:txBody>
          <a:bodyPr>
            <a:noAutofit/>
          </a:bodyPr>
          <a:lstStyle/>
          <a:p>
            <a:pPr>
              <a:defRPr/>
            </a:pPr>
            <a:r>
              <a:rPr lang="en-US" sz="1400" dirty="0">
                <a:latin typeface="Arial" pitchFamily="34" charset="0"/>
                <a:cs typeface="Arial" pitchFamily="34" charset="0"/>
              </a:rPr>
              <a:t>Image: https://www.flickr.com/photos/smithser/3870653508/ by Brian Smithson / CC BY 2.0</a:t>
            </a:r>
          </a:p>
          <a:p>
            <a:pPr>
              <a:defRPr/>
            </a:pPr>
            <a:endParaRPr lang="en-US" sz="1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itchFamily="34" charset="0"/>
                <a:cs typeface="Arial" pitchFamily="34" charset="0"/>
              </a:rPr>
              <a:t>Reduced</a:t>
            </a:r>
            <a:r>
              <a:rPr lang="en-US" sz="1400" b="1" baseline="0" dirty="0">
                <a:latin typeface="Arial" pitchFamily="34" charset="0"/>
                <a:cs typeface="Arial" pitchFamily="34" charset="0"/>
              </a:rPr>
              <a:t> Funds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itchFamily="34" charset="0"/>
                <a:cs typeface="Arial" pitchFamily="34" charset="0"/>
              </a:rPr>
              <a:t>Scholarly Value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itchFamily="34" charset="0"/>
                <a:cs typeface="Arial" pitchFamily="34" charset="0"/>
              </a:rPr>
              <a:t>Theoretical</a:t>
            </a:r>
            <a:r>
              <a:rPr lang="en-US" sz="1400" baseline="0" dirty="0">
                <a:latin typeface="Arial" pitchFamily="34" charset="0"/>
                <a:cs typeface="Arial" pitchFamily="34" charset="0"/>
              </a:rPr>
              <a:t> framework</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Arial" pitchFamily="34" charset="0"/>
                <a:cs typeface="Arial" pitchFamily="34" charset="0"/>
              </a:rPr>
              <a:t>Practical Implications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Link between research and practice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Arial" pitchFamily="34" charset="0"/>
                <a:cs typeface="Arial" pitchFamily="34" charset="0"/>
              </a:rPr>
              <a:t>Weak relationships between LIS and other research communities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Arial" pitchFamily="34" charset="0"/>
                <a:cs typeface="Arial" pitchFamily="34" charset="0"/>
              </a:rPr>
              <a:t>Communicating research and outputs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Besides traditional dissemination by presentation and publication we should consider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Blogs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Social media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Conferences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Webinars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Arial" pitchFamily="34" charset="0"/>
                <a:cs typeface="Arial" pitchFamily="34" charset="0"/>
              </a:rPr>
              <a:t>Quality</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Research methods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54773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1555" y="4400550"/>
            <a:ext cx="6084711" cy="3600450"/>
          </a:xfrm>
        </p:spPr>
        <p:txBody>
          <a:bodyPr/>
          <a:lstStyle/>
          <a:p>
            <a:r>
              <a:rPr lang="en-US" sz="1400" dirty="0">
                <a:latin typeface="Arial" panose="020B0604020202020204" pitchFamily="34" charset="0"/>
                <a:cs typeface="Arial" panose="020B0604020202020204" pitchFamily="34" charset="0"/>
              </a:rPr>
              <a:t>Image: https://www.flickr.com/photos/lifeofrobert/3894022267/ by Robert Yocum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“Suggested guidelines include the following:</a:t>
            </a:r>
          </a:p>
          <a:p>
            <a:r>
              <a:rPr lang="en-US" sz="1400" dirty="0">
                <a:latin typeface="Arial" panose="020B0604020202020204" pitchFamily="34" charset="0"/>
                <a:cs typeface="Arial" panose="020B0604020202020204" pitchFamily="34" charset="0"/>
              </a:rPr>
              <a:t>This is an open, safe, and secure forum.</a:t>
            </a:r>
          </a:p>
          <a:p>
            <a:r>
              <a:rPr lang="en-US" sz="1400" dirty="0">
                <a:latin typeface="Arial" panose="020B0604020202020204" pitchFamily="34" charset="0"/>
                <a:cs typeface="Arial" panose="020B0604020202020204" pitchFamily="34" charset="0"/>
              </a:rPr>
              <a:t>Confidentiality of others should be respected.</a:t>
            </a:r>
          </a:p>
          <a:p>
            <a:r>
              <a:rPr lang="en-US" sz="1400" dirty="0">
                <a:latin typeface="Arial" panose="020B0604020202020204" pitchFamily="34" charset="0"/>
                <a:cs typeface="Arial" panose="020B0604020202020204" pitchFamily="34" charset="0"/>
              </a:rPr>
              <a:t>All suggestions are acceptable.</a:t>
            </a:r>
          </a:p>
          <a:p>
            <a:r>
              <a:rPr lang="en-US" sz="1400" dirty="0">
                <a:latin typeface="Arial" panose="020B0604020202020204" pitchFamily="34" charset="0"/>
                <a:cs typeface="Arial" panose="020B0604020202020204" pitchFamily="34" charset="0"/>
              </a:rPr>
              <a:t>Be patient with fellow group members (speak one at a time, no interruptions).</a:t>
            </a:r>
          </a:p>
          <a:p>
            <a:r>
              <a:rPr lang="en-US" sz="1400" dirty="0">
                <a:latin typeface="Arial" panose="020B0604020202020204" pitchFamily="34" charset="0"/>
                <a:cs typeface="Arial" panose="020B0604020202020204" pitchFamily="34" charset="0"/>
              </a:rPr>
              <a:t>Be an active listener and participant.</a:t>
            </a:r>
          </a:p>
          <a:p>
            <a:r>
              <a:rPr lang="en-US" sz="1400" dirty="0">
                <a:latin typeface="Arial" panose="020B0604020202020204" pitchFamily="34" charset="0"/>
                <a:cs typeface="Arial" panose="020B0604020202020204" pitchFamily="34" charset="0"/>
              </a:rPr>
              <a:t>Ask questions if necessary.”  (Connaway and Radford 2017, 252-253)</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20</a:t>
            </a:fld>
            <a:endParaRPr lang="en-US"/>
          </a:p>
        </p:txBody>
      </p:sp>
    </p:spTree>
    <p:extLst>
      <p:ext uri="{BB962C8B-B14F-4D97-AF65-F5344CB8AC3E}">
        <p14:creationId xmlns:p14="http://schemas.microsoft.com/office/powerpoint/2010/main" val="184192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6850" y="314325"/>
            <a:ext cx="4127500" cy="2320925"/>
          </a:xfrm>
        </p:spPr>
      </p:sp>
      <p:sp>
        <p:nvSpPr>
          <p:cNvPr id="3" name="Notes Placeholder 2"/>
          <p:cNvSpPr>
            <a:spLocks noGrp="1"/>
          </p:cNvSpPr>
          <p:nvPr>
            <p:ph type="body" idx="1"/>
          </p:nvPr>
        </p:nvSpPr>
        <p:spPr>
          <a:xfrm>
            <a:off x="283779" y="3031958"/>
            <a:ext cx="6306207" cy="5828263"/>
          </a:xfrm>
        </p:spPr>
        <p:txBody>
          <a:bodyPr/>
          <a:lstStyle/>
          <a:p>
            <a:pPr defTabSz="457153">
              <a:defRPr/>
            </a:pPr>
            <a:r>
              <a:rPr lang="en-US" sz="1400" dirty="0">
                <a:latin typeface="Arial" panose="020B0604020202020204" pitchFamily="34" charset="0"/>
                <a:cs typeface="Arial" panose="020B0604020202020204" pitchFamily="34" charset="0"/>
              </a:rPr>
              <a:t>Image: https://www.flickr.com/photos/pmillera4/13570027834/ by Peter Miller / CC BY-NC-ND 2.0 </a:t>
            </a:r>
          </a:p>
          <a:p>
            <a:pPr defTabSz="457153">
              <a:defRPr/>
            </a:pPr>
            <a:endParaRPr lang="en-US" sz="1400" dirty="0">
              <a:latin typeface="Arial" panose="020B0604020202020204" pitchFamily="34" charset="0"/>
              <a:cs typeface="Arial" panose="020B0604020202020204" pitchFamily="34" charset="0"/>
            </a:endParaRPr>
          </a:p>
          <a:p>
            <a:pPr marL="0" marR="0" indent="0" algn="l" defTabSz="457153"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study of the culture and social </a:t>
            </a:r>
            <a:r>
              <a:rPr lang="en-US" sz="1400" dirty="0" err="1">
                <a:latin typeface="Arial" panose="020B0604020202020204" pitchFamily="34" charset="0"/>
                <a:cs typeface="Arial" panose="020B0604020202020204" pitchFamily="34" charset="0"/>
              </a:rPr>
              <a:t>organisation</a:t>
            </a:r>
            <a:r>
              <a:rPr lang="en-US" sz="1400" dirty="0">
                <a:latin typeface="Arial" panose="020B0604020202020204" pitchFamily="34" charset="0"/>
                <a:cs typeface="Arial" panose="020B0604020202020204" pitchFamily="34" charset="0"/>
              </a:rPr>
              <a:t> of a particular group, as well as the published result of such study” (</a:t>
            </a:r>
            <a:r>
              <a:rPr lang="pl-PL" sz="1400" dirty="0">
                <a:latin typeface="Arial" panose="020B0604020202020204" pitchFamily="34" charset="0"/>
                <a:cs typeface="Arial" panose="020B0604020202020204" pitchFamily="34" charset="0"/>
              </a:rPr>
              <a:t>Khoo, Rozaklis</a:t>
            </a:r>
            <a:r>
              <a:rPr lang="en-US" sz="1400" dirty="0">
                <a:latin typeface="Arial" panose="020B0604020202020204" pitchFamily="34" charset="0"/>
                <a:cs typeface="Arial" panose="020B0604020202020204" pitchFamily="34" charset="0"/>
              </a:rPr>
              <a:t>,</a:t>
            </a:r>
            <a:r>
              <a:rPr lang="pl-PL"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and</a:t>
            </a:r>
            <a:r>
              <a:rPr lang="pl-PL" sz="1400" dirty="0">
                <a:latin typeface="Arial" panose="020B0604020202020204" pitchFamily="34" charset="0"/>
                <a:cs typeface="Arial" panose="020B0604020202020204" pitchFamily="34" charset="0"/>
              </a:rPr>
              <a:t> Hall 2012, 83</a:t>
            </a:r>
            <a:r>
              <a:rPr lang="en-US" sz="1400" dirty="0">
                <a:latin typeface="Arial" panose="020B0604020202020204" pitchFamily="34" charset="0"/>
                <a:cs typeface="Arial" panose="020B0604020202020204" pitchFamily="34" charset="0"/>
              </a:rPr>
              <a:t>).</a:t>
            </a:r>
          </a:p>
          <a:p>
            <a:endParaRPr lang="en-US" sz="1400" b="0" i="0" kern="1200" dirty="0">
              <a:solidFill>
                <a:schemeClr val="tx1"/>
              </a:solidFill>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Because ethnographic methods focus on directly observing, recording, and explaining what people are doing in practice, they are a particularly good strategy for approaching difficult and complex questions like understanding the myriad ways people approach searching for information (Asher 2017, 264).</a:t>
            </a:r>
          </a:p>
          <a:p>
            <a:endParaRPr lang="en-US" sz="1400"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Asher, Andrew. 2017. “On Ethnographic Research: How do Students Find the Information They Need?” In </a:t>
            </a:r>
            <a:r>
              <a:rPr lang="en-US" sz="1400" i="1" dirty="0">
                <a:latin typeface="Arial" panose="020B0604020202020204" pitchFamily="34" charset="0"/>
                <a:cs typeface="Arial" panose="020B0604020202020204" pitchFamily="34" charset="0"/>
              </a:rPr>
              <a:t>Research Methods for Library and Information Science,</a:t>
            </a:r>
            <a:r>
              <a:rPr lang="en-US" sz="1400" dirty="0">
                <a:latin typeface="Arial" panose="020B0604020202020204" pitchFamily="34" charset="0"/>
                <a:cs typeface="Arial" panose="020B0604020202020204" pitchFamily="34" charset="0"/>
              </a:rPr>
              <a:t> 6th ed., edited by Lynn Silipigni Connaway and Marie L. Radford, 264. Westport, CT: Libraries Unlimited. </a:t>
            </a:r>
          </a:p>
          <a:p>
            <a:endParaRPr lang="en-US" sz="1400" b="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Connaway, Lynn Silipigni, and Marie L. Radford. 2017. </a:t>
            </a:r>
            <a:r>
              <a:rPr lang="en-US" sz="1400" i="1" dirty="0">
                <a:latin typeface="Arial" panose="020B0604020202020204" pitchFamily="34" charset="0"/>
                <a:cs typeface="Arial" panose="020B0604020202020204" pitchFamily="34" charset="0"/>
              </a:rPr>
              <a:t>Research Methods for Library and Information Science, </a:t>
            </a:r>
            <a:r>
              <a:rPr lang="en-US" sz="140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a:p>
            <a:pPr marL="0" indent="0">
              <a:buNone/>
            </a:pPr>
            <a:r>
              <a:rPr lang="en-US" sz="1400" dirty="0" err="1">
                <a:latin typeface="Arial" panose="020B0604020202020204" pitchFamily="34" charset="0"/>
                <a:cs typeface="Arial" panose="020B0604020202020204" pitchFamily="34" charset="0"/>
              </a:rPr>
              <a:t>Khoo</a:t>
            </a:r>
            <a:r>
              <a:rPr lang="en-US" sz="1400" dirty="0">
                <a:latin typeface="Arial" panose="020B0604020202020204" pitchFamily="34" charset="0"/>
                <a:cs typeface="Arial" panose="020B0604020202020204" pitchFamily="34" charset="0"/>
              </a:rPr>
              <a:t>, Michael, Lily Rozaklis, and Catherine Hall. 2012. “A Survey of the Use of Ethnographic Methods in the Study of Libraries and Library Users.” </a:t>
            </a:r>
            <a:r>
              <a:rPr lang="en-US" sz="1400" i="1" dirty="0">
                <a:latin typeface="Arial" panose="020B0604020202020204" pitchFamily="34" charset="0"/>
                <a:cs typeface="Arial" panose="020B0604020202020204" pitchFamily="34" charset="0"/>
              </a:rPr>
              <a:t>Library and Information Science Research </a:t>
            </a:r>
            <a:r>
              <a:rPr lang="en-US" sz="1400" i="0" dirty="0">
                <a:latin typeface="Arial" panose="020B0604020202020204" pitchFamily="34" charset="0"/>
                <a:cs typeface="Arial" panose="020B0604020202020204" pitchFamily="34" charset="0"/>
              </a:rPr>
              <a:t>34, no. 2: </a:t>
            </a:r>
            <a:r>
              <a:rPr lang="en-US" sz="1400" dirty="0">
                <a:latin typeface="Arial" panose="020B0604020202020204" pitchFamily="34" charset="0"/>
                <a:cs typeface="Arial" panose="020B0604020202020204" pitchFamily="34" charset="0"/>
              </a:rPr>
              <a:t>82-91. </a:t>
            </a:r>
          </a:p>
        </p:txBody>
      </p:sp>
      <p:sp>
        <p:nvSpPr>
          <p:cNvPr id="4" name="Slide Number Placeholder 3"/>
          <p:cNvSpPr>
            <a:spLocks noGrp="1"/>
          </p:cNvSpPr>
          <p:nvPr>
            <p:ph type="sldNum" sz="quarter" idx="10"/>
          </p:nvPr>
        </p:nvSpPr>
        <p:spPr/>
        <p:txBody>
          <a:bodyPr/>
          <a:lstStyle/>
          <a:p>
            <a:fld id="{35A6DD34-2E5D-44F1-8091-20CC79DD3A1A}" type="slidenum">
              <a:rPr lang="en-US" smtClean="0"/>
              <a:t>21</a:t>
            </a:fld>
            <a:endParaRPr lang="en-US"/>
          </a:p>
        </p:txBody>
      </p:sp>
    </p:spTree>
    <p:extLst>
      <p:ext uri="{BB962C8B-B14F-4D97-AF65-F5344CB8AC3E}">
        <p14:creationId xmlns:p14="http://schemas.microsoft.com/office/powerpoint/2010/main" val="227055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5763"/>
            <a:ext cx="5486400" cy="3086100"/>
          </a:xfrm>
        </p:spPr>
      </p:sp>
      <p:sp>
        <p:nvSpPr>
          <p:cNvPr id="3" name="Notes Placeholder 2"/>
          <p:cNvSpPr>
            <a:spLocks noGrp="1"/>
          </p:cNvSpPr>
          <p:nvPr>
            <p:ph type="body" idx="1"/>
          </p:nvPr>
        </p:nvSpPr>
        <p:spPr>
          <a:xfrm>
            <a:off x="505325" y="3850105"/>
            <a:ext cx="5979695" cy="4150895"/>
          </a:xfrm>
        </p:spPr>
        <p:txBody>
          <a:bodyPr>
            <a:normAutofit/>
          </a:bodyPr>
          <a:lstStyle/>
          <a:p>
            <a:pPr marL="0" lvl="1" defTabSz="457200">
              <a:defRPr/>
            </a:pPr>
            <a:r>
              <a:rPr lang="en-US" sz="1400" dirty="0">
                <a:latin typeface="Arial" panose="020B0604020202020204" pitchFamily="34" charset="0"/>
                <a:cs typeface="Arial" panose="020B0604020202020204" pitchFamily="34" charset="0"/>
              </a:rPr>
              <a:t>Image: https://www.flickr.com/photos/njla/3306454031/ by NJLA: New Jersey Library Association / CC BY-NC-ND 2.0 </a:t>
            </a:r>
          </a:p>
          <a:p>
            <a:pPr marL="0" lvl="1" defTabSz="457200">
              <a:defRPr/>
            </a:pPr>
            <a:endParaRPr lang="en-US" sz="140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a:latin typeface="Arial" panose="020B0604020202020204" pitchFamily="34" charset="0"/>
                <a:cs typeface="Arial" panose="020B0604020202020204" pitchFamily="34" charset="0"/>
              </a:rPr>
              <a:t>Example of participant observation: researcher appears to reference librarians as a patron.</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Connaway, Lynn Silipigni, and Marie L. Radford. 2017. </a:t>
            </a:r>
            <a:r>
              <a:rPr lang="en-US" sz="1400" i="1" dirty="0">
                <a:latin typeface="Arial" panose="020B0604020202020204" pitchFamily="34" charset="0"/>
                <a:cs typeface="Arial" panose="020B0604020202020204" pitchFamily="34" charset="0"/>
              </a:rPr>
              <a:t>Research Methods for Library and Information Science, </a:t>
            </a:r>
            <a:r>
              <a:rPr lang="en-US" sz="1400" dirty="0">
                <a:latin typeface="Arial" panose="020B0604020202020204" pitchFamily="34" charset="0"/>
                <a:cs typeface="Arial" panose="020B0604020202020204" pitchFamily="34" charset="0"/>
              </a:rPr>
              <a:t>6th ed. Westport, CT: Libraries Unlimited. </a:t>
            </a:r>
          </a:p>
          <a:p>
            <a:pPr marL="0" indent="0">
              <a:buNone/>
            </a:pPr>
            <a:endParaRPr lang="en-US" sz="140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a:p>
          <a:p>
            <a:pPr>
              <a:buFont typeface="Arial" pitchFamily="34" charset="0"/>
              <a:buChar char="•"/>
            </a:pPr>
            <a:endParaRPr lang="en-US" dirty="0"/>
          </a:p>
          <a:p>
            <a:pPr lvl="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407734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Quadrant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HKU,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year</a:t>
            </a:r>
            <a:r>
              <a:rPr lang="en-US" sz="1200" baseline="0" dirty="0">
                <a:latin typeface="Arial" panose="020B0604020202020204" pitchFamily="34" charset="0"/>
                <a:cs typeface="Arial" panose="020B0604020202020204" pitchFamily="34" charset="0"/>
              </a:rPr>
              <a:t> undergrad</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Realized I am not that hard working </a:t>
            </a:r>
          </a:p>
          <a:p>
            <a:r>
              <a:rPr lang="en-US" sz="1200" dirty="0">
                <a:latin typeface="Arial" panose="020B0604020202020204" pitchFamily="34" charset="0"/>
                <a:cs typeface="Arial" panose="020B0604020202020204" pitchFamily="34" charset="0"/>
              </a:rPr>
              <a:t>In desperation when I have to directly go to library website</a:t>
            </a:r>
          </a:p>
          <a:p>
            <a:r>
              <a:rPr lang="en-US" sz="1200" dirty="0">
                <a:latin typeface="Arial" panose="020B0604020202020204" pitchFamily="34" charset="0"/>
                <a:cs typeface="Arial" panose="020B0604020202020204" pitchFamily="34" charset="0"/>
              </a:rPr>
              <a:t>Google search: usually don’t login, just search, more on visitor side</a:t>
            </a:r>
          </a:p>
          <a:p>
            <a:r>
              <a:rPr lang="en-US" sz="1200" dirty="0">
                <a:latin typeface="Arial" panose="020B0604020202020204" pitchFamily="34" charset="0"/>
                <a:cs typeface="Arial" panose="020B0604020202020204" pitchFamily="34" charset="0"/>
              </a:rPr>
              <a:t>Snapchat …Hotmail : Not too often do sharing</a:t>
            </a:r>
          </a:p>
          <a:p>
            <a:r>
              <a:rPr lang="en-US" sz="1200" dirty="0">
                <a:latin typeface="Arial" panose="020B0604020202020204" pitchFamily="34" charset="0"/>
                <a:cs typeface="Arial" panose="020B0604020202020204" pitchFamily="34" charset="0"/>
              </a:rPr>
              <a:t>A way to release my burden </a:t>
            </a:r>
          </a:p>
          <a:p>
            <a:r>
              <a:rPr lang="en-US" sz="1200" dirty="0">
                <a:latin typeface="Arial" panose="020B0604020202020204" pitchFamily="34" charset="0"/>
                <a:cs typeface="Arial" panose="020B0604020202020204" pitchFamily="34" charset="0"/>
              </a:rPr>
              <a:t>FB try not to post/share, look at what my friends share</a:t>
            </a:r>
          </a:p>
          <a:p>
            <a:endParaRPr lang="en-US" dirty="0"/>
          </a:p>
          <a:p>
            <a:r>
              <a:rPr lang="en-US" dirty="0"/>
              <a:t>Quadrant 2: </a:t>
            </a:r>
          </a:p>
          <a:p>
            <a:r>
              <a:rPr lang="en-US" sz="1200" dirty="0">
                <a:latin typeface="Arial" panose="020B0604020202020204" pitchFamily="34" charset="0"/>
                <a:cs typeface="Arial" panose="020B0604020202020204" pitchFamily="34" charset="0"/>
              </a:rPr>
              <a:t>HKU, upper undergrad</a:t>
            </a:r>
          </a:p>
          <a:p>
            <a:r>
              <a:rPr lang="en-US" sz="1200" dirty="0">
                <a:latin typeface="Arial" panose="020B0604020202020204" pitchFamily="34" charset="0"/>
                <a:cs typeface="Arial" panose="020B0604020202020204" pitchFamily="34" charset="0"/>
              </a:rPr>
              <a:t>Library- Borrow book for personal </a:t>
            </a:r>
          </a:p>
          <a:p>
            <a:r>
              <a:rPr lang="en-US" sz="1200" dirty="0">
                <a:latin typeface="Arial" panose="020B0604020202020204" pitchFamily="34" charset="0"/>
                <a:cs typeface="Arial" panose="020B0604020202020204" pitchFamily="34" charset="0"/>
              </a:rPr>
              <a:t>Google drive – only for group project (visitor)</a:t>
            </a:r>
          </a:p>
          <a:p>
            <a:r>
              <a:rPr lang="en-US" sz="1200" dirty="0">
                <a:latin typeface="Arial" panose="020B0604020202020204" pitchFamily="34" charset="0"/>
                <a:cs typeface="Arial" panose="020B0604020202020204" pitchFamily="34" charset="0"/>
              </a:rPr>
              <a:t>Social media apps make us anti – social </a:t>
            </a:r>
          </a:p>
          <a:p>
            <a:endParaRPr lang="en-US" dirty="0"/>
          </a:p>
          <a:p>
            <a:r>
              <a:rPr lang="en-US" dirty="0"/>
              <a:t>Quadrant 3:</a:t>
            </a:r>
          </a:p>
          <a:p>
            <a:r>
              <a:rPr lang="en-US" sz="1200" dirty="0">
                <a:latin typeface="Arial" panose="020B0604020202020204" pitchFamily="34" charset="0"/>
                <a:cs typeface="Arial" panose="020B0604020202020204" pitchFamily="34" charset="0"/>
              </a:rPr>
              <a:t>HKU, faculty researcher and/or scholar</a:t>
            </a:r>
          </a:p>
          <a:p>
            <a:r>
              <a:rPr lang="en-US" sz="1200" dirty="0">
                <a:latin typeface="Arial" panose="020B0604020202020204" pitchFamily="34" charset="0"/>
                <a:cs typeface="Arial" panose="020B0604020202020204" pitchFamily="34" charset="0"/>
              </a:rPr>
              <a:t>Research assistant</a:t>
            </a:r>
          </a:p>
          <a:p>
            <a:r>
              <a:rPr lang="en-US" sz="1200" dirty="0">
                <a:latin typeface="Arial" panose="020B0604020202020204" pitchFamily="34" charset="0"/>
                <a:cs typeface="Arial" panose="020B0604020202020204" pitchFamily="34" charset="0"/>
              </a:rPr>
              <a:t>Least Digital footprint as possible, substantial, good thing to live (the left side of the map) </a:t>
            </a:r>
          </a:p>
          <a:p>
            <a:r>
              <a:rPr lang="en-US" sz="1200" dirty="0">
                <a:latin typeface="Arial" panose="020B0604020202020204" pitchFamily="34" charset="0"/>
                <a:cs typeface="Arial" panose="020B0604020202020204" pitchFamily="34" charset="0"/>
              </a:rPr>
              <a:t>Middle – use a lot in work, create contacts</a:t>
            </a:r>
          </a:p>
          <a:p>
            <a:r>
              <a:rPr lang="en-US" sz="1200" dirty="0">
                <a:latin typeface="Arial" panose="020B0604020202020204" pitchFamily="34" charset="0"/>
                <a:cs typeface="Arial" panose="020B0604020202020204" pitchFamily="34" charset="0"/>
              </a:rPr>
              <a:t>Use HKU specific apps for work, </a:t>
            </a:r>
            <a:r>
              <a:rPr lang="en-US" sz="1200" dirty="0" err="1">
                <a:latin typeface="Arial" panose="020B0604020202020204" pitchFamily="34" charset="0"/>
                <a:cs typeface="Arial" panose="020B0604020202020204" pitchFamily="34" charset="0"/>
              </a:rPr>
              <a:t>wordpress</a:t>
            </a:r>
            <a:r>
              <a:rPr lang="en-US" sz="1200" dirty="0">
                <a:latin typeface="Arial" panose="020B0604020202020204" pitchFamily="34" charset="0"/>
                <a:cs typeface="Arial" panose="020B0604020202020204" pitchFamily="34" charset="0"/>
              </a:rPr>
              <a:t>, create webpage</a:t>
            </a:r>
          </a:p>
          <a:p>
            <a:r>
              <a:rPr lang="en-US" sz="1200"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23</a:t>
            </a:fld>
            <a:endParaRPr lang="en-US"/>
          </a:p>
        </p:txBody>
      </p:sp>
    </p:spTree>
    <p:extLst>
      <p:ext uri="{BB962C8B-B14F-4D97-AF65-F5344CB8AC3E}">
        <p14:creationId xmlns:p14="http://schemas.microsoft.com/office/powerpoint/2010/main" val="378095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3388"/>
            <a:ext cx="5486400" cy="3086100"/>
          </a:xfrm>
        </p:spPr>
      </p:sp>
      <p:sp>
        <p:nvSpPr>
          <p:cNvPr id="3" name="Notes Placeholder 2"/>
          <p:cNvSpPr>
            <a:spLocks noGrp="1"/>
          </p:cNvSpPr>
          <p:nvPr>
            <p:ph type="body" idx="1"/>
          </p:nvPr>
        </p:nvSpPr>
        <p:spPr>
          <a:xfrm>
            <a:off x="553453" y="3922295"/>
            <a:ext cx="5763126" cy="4078705"/>
          </a:xfrm>
        </p:spPr>
        <p:txBody>
          <a:bodyPr/>
          <a:lstStyle/>
          <a:p>
            <a:r>
              <a:rPr lang="en-US" sz="1400" dirty="0">
                <a:latin typeface="Arial" panose="020B0604020202020204" pitchFamily="34" charset="0"/>
                <a:cs typeface="Arial" panose="020B0604020202020204" pitchFamily="34" charset="0"/>
              </a:rPr>
              <a:t>Image: https://www.flickr.com/photos/deanhochman/14481958642/ by Dean Hochman / CC BY 2.0 </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Dumas, Joseph S., and Janice C. </a:t>
            </a:r>
            <a:r>
              <a:rPr lang="en-US" sz="1400" dirty="0" err="1">
                <a:latin typeface="Arial" panose="020B0604020202020204" pitchFamily="34" charset="0"/>
                <a:cs typeface="Arial" panose="020B0604020202020204" pitchFamily="34" charset="0"/>
              </a:rPr>
              <a:t>Redish</a:t>
            </a:r>
            <a:r>
              <a:rPr lang="en-US" sz="1400" dirty="0">
                <a:latin typeface="Arial" panose="020B0604020202020204" pitchFamily="34" charset="0"/>
                <a:cs typeface="Arial" panose="020B0604020202020204" pitchFamily="34" charset="0"/>
              </a:rPr>
              <a:t>. 1993. </a:t>
            </a:r>
            <a:r>
              <a:rPr lang="en-US" sz="1400" i="1" dirty="0">
                <a:latin typeface="Arial" panose="020B0604020202020204" pitchFamily="34" charset="0"/>
                <a:cs typeface="Arial" panose="020B0604020202020204" pitchFamily="34" charset="0"/>
              </a:rPr>
              <a:t>A Practical Guide to Usability Testing</a:t>
            </a:r>
            <a:r>
              <a:rPr lang="en-US" sz="1400" dirty="0">
                <a:latin typeface="Arial" panose="020B0604020202020204" pitchFamily="34" charset="0"/>
                <a:cs typeface="Arial" panose="020B0604020202020204" pitchFamily="34" charset="0"/>
              </a:rPr>
              <a:t>. Portland, OR: Intellect Books.</a:t>
            </a:r>
          </a:p>
        </p:txBody>
      </p:sp>
      <p:sp>
        <p:nvSpPr>
          <p:cNvPr id="4" name="Slide Number Placeholder 3"/>
          <p:cNvSpPr>
            <a:spLocks noGrp="1"/>
          </p:cNvSpPr>
          <p:nvPr>
            <p:ph type="sldNum" sz="quarter" idx="10"/>
          </p:nvPr>
        </p:nvSpPr>
        <p:spPr/>
        <p:txBody>
          <a:bodyPr/>
          <a:lstStyle/>
          <a:p>
            <a:fld id="{35A6DD34-2E5D-44F1-8091-20CC79DD3A1A}" type="slidenum">
              <a:rPr lang="en-US" smtClean="0"/>
              <a:t>24</a:t>
            </a:fld>
            <a:endParaRPr lang="en-US"/>
          </a:p>
        </p:txBody>
      </p:sp>
    </p:spTree>
    <p:extLst>
      <p:ext uri="{BB962C8B-B14F-4D97-AF65-F5344CB8AC3E}">
        <p14:creationId xmlns:p14="http://schemas.microsoft.com/office/powerpoint/2010/main" val="1772856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7525"/>
            <a:ext cx="5486400" cy="3086100"/>
          </a:xfrm>
        </p:spPr>
      </p:sp>
      <p:sp>
        <p:nvSpPr>
          <p:cNvPr id="3" name="Notes Placeholder 2"/>
          <p:cNvSpPr>
            <a:spLocks noGrp="1"/>
          </p:cNvSpPr>
          <p:nvPr>
            <p:ph type="body" idx="1"/>
          </p:nvPr>
        </p:nvSpPr>
        <p:spPr>
          <a:xfrm>
            <a:off x="481263" y="3910263"/>
            <a:ext cx="5871411" cy="4090737"/>
          </a:xfrm>
        </p:spPr>
        <p:txBody>
          <a:bodyPr/>
          <a:lstStyle/>
          <a:p>
            <a:r>
              <a:rPr lang="en-US" sz="1400" dirty="0">
                <a:latin typeface="Arial" panose="020B0604020202020204" pitchFamily="34" charset="0"/>
                <a:cs typeface="Arial" panose="020B0604020202020204" pitchFamily="34" charset="0"/>
              </a:rPr>
              <a:t>Image: https://www.flickr.com/photos/78428166@N00/8120708019/ by Tony Alter / CC BY 2.0 </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Tang, </a:t>
            </a:r>
            <a:r>
              <a:rPr lang="en-US" sz="1400" dirty="0" err="1">
                <a:latin typeface="Arial" panose="020B0604020202020204" pitchFamily="34" charset="0"/>
                <a:cs typeface="Arial" panose="020B0604020202020204" pitchFamily="34" charset="0"/>
              </a:rPr>
              <a:t>Rong</a:t>
            </a:r>
            <a:r>
              <a:rPr lang="en-US" sz="1400" dirty="0">
                <a:latin typeface="Arial" panose="020B0604020202020204" pitchFamily="34" charset="0"/>
                <a:cs typeface="Arial" panose="020B0604020202020204" pitchFamily="34" charset="0"/>
              </a:rPr>
              <a:t>. 2017. “Usability Research.” In </a:t>
            </a:r>
            <a:r>
              <a:rPr lang="en-US" sz="1400" i="1" dirty="0">
                <a:latin typeface="Arial" panose="020B0604020202020204" pitchFamily="34" charset="0"/>
                <a:cs typeface="Arial" panose="020B0604020202020204" pitchFamily="34" charset="0"/>
              </a:rPr>
              <a:t>Research Methods for Library and Information Science,</a:t>
            </a:r>
            <a:r>
              <a:rPr lang="en-US" sz="1400" dirty="0">
                <a:latin typeface="Arial" panose="020B0604020202020204" pitchFamily="34" charset="0"/>
                <a:cs typeface="Arial" panose="020B0604020202020204" pitchFamily="34" charset="0"/>
              </a:rPr>
              <a:t> 6th ed., edited by Lynn Silipigni Connaway and Marie L. Radford, 277-278. Westport, CT: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25</a:t>
            </a:fld>
            <a:endParaRPr lang="en-US"/>
          </a:p>
        </p:txBody>
      </p:sp>
    </p:spTree>
    <p:extLst>
      <p:ext uri="{BB962C8B-B14F-4D97-AF65-F5344CB8AC3E}">
        <p14:creationId xmlns:p14="http://schemas.microsoft.com/office/powerpoint/2010/main" val="416524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EE17C3A-6E08-469F-9C69-22423D9B3FA4}" type="slidenum">
              <a:rPr lang="en-US" altLang="en-US"/>
              <a:pPr/>
              <a:t>26</a:t>
            </a:fld>
            <a:endParaRPr lang="en-US" altLang="en-US"/>
          </a:p>
        </p:txBody>
      </p:sp>
      <p:sp>
        <p:nvSpPr>
          <p:cNvPr id="103426" name="Rectangle 2"/>
          <p:cNvSpPr>
            <a:spLocks noGrp="1" noRot="1" noChangeAspect="1" noChangeArrowheads="1" noTextEdit="1"/>
          </p:cNvSpPr>
          <p:nvPr>
            <p:ph type="sldImg"/>
          </p:nvPr>
        </p:nvSpPr>
        <p:spPr>
          <a:xfrm>
            <a:off x="769938" y="630238"/>
            <a:ext cx="5486400" cy="3086100"/>
          </a:xfrm>
          <a:ln/>
        </p:spPr>
      </p:sp>
      <p:sp>
        <p:nvSpPr>
          <p:cNvPr id="103427" name="Rectangle 3"/>
          <p:cNvSpPr>
            <a:spLocks noGrp="1" noChangeArrowheads="1"/>
          </p:cNvSpPr>
          <p:nvPr>
            <p:ph type="body" idx="1"/>
          </p:nvPr>
        </p:nvSpPr>
        <p:spPr>
          <a:xfrm>
            <a:off x="565483" y="4090737"/>
            <a:ext cx="5859379" cy="3910263"/>
          </a:xfrm>
        </p:spPr>
        <p:txBody>
          <a:bodyPr/>
          <a:lstStyle/>
          <a:p>
            <a:r>
              <a:rPr lang="en-US" altLang="en-US" sz="1400" dirty="0">
                <a:latin typeface="Arial" panose="020B0604020202020204" pitchFamily="34" charset="0"/>
                <a:cs typeface="Arial" panose="020B0604020202020204" pitchFamily="34" charset="0"/>
              </a:rPr>
              <a:t>Image: https://www.flickr.com/photos/carnesaurus/32160924864/ by James Carnes / CC BY-NC-ND 2.0 </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Key tip: A major lesson I learned over the years of conducting usability research is that in addition to producing results and recommendations that are practical for stakeholders, it is necessary to pay attention to the scholarly value of your work. Relevant theoretical frameworks might be applied to guide you through analyzing the interplay among behavior variables and interaction patterns</a:t>
            </a:r>
            <a:r>
              <a:rPr lang="en-US" altLang="en-US" sz="1400" baseline="0" dirty="0">
                <a:latin typeface="Arial" panose="020B0604020202020204" pitchFamily="34" charset="0"/>
                <a:cs typeface="Arial" panose="020B0604020202020204" pitchFamily="34" charset="0"/>
              </a:rPr>
              <a:t> (Tang 2017, 278). </a:t>
            </a:r>
          </a:p>
          <a:p>
            <a:endParaRPr lang="en-US" altLang="en-US" sz="1400" baseline="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Tang, </a:t>
            </a:r>
            <a:r>
              <a:rPr lang="en-US" sz="1400" dirty="0" err="1">
                <a:latin typeface="Arial" panose="020B0604020202020204" pitchFamily="34" charset="0"/>
                <a:cs typeface="Arial" panose="020B0604020202020204" pitchFamily="34" charset="0"/>
              </a:rPr>
              <a:t>Rong</a:t>
            </a:r>
            <a:r>
              <a:rPr lang="en-US" sz="1400" dirty="0">
                <a:latin typeface="Arial" panose="020B0604020202020204" pitchFamily="34" charset="0"/>
                <a:cs typeface="Arial" panose="020B0604020202020204" pitchFamily="34" charset="0"/>
              </a:rPr>
              <a:t>. 2017. “Usability Research.” In </a:t>
            </a:r>
            <a:r>
              <a:rPr lang="en-US" sz="1400" i="1" dirty="0">
                <a:latin typeface="Arial" panose="020B0604020202020204" pitchFamily="34" charset="0"/>
                <a:cs typeface="Arial" panose="020B0604020202020204" pitchFamily="34" charset="0"/>
              </a:rPr>
              <a:t>Research Methods for Library and Information Science,</a:t>
            </a:r>
            <a:r>
              <a:rPr lang="en-US" sz="1400" dirty="0">
                <a:latin typeface="Arial" panose="020B0604020202020204" pitchFamily="34" charset="0"/>
                <a:cs typeface="Arial" panose="020B0604020202020204" pitchFamily="34" charset="0"/>
              </a:rPr>
              <a:t> 6th ed., edited by Lynn Silipigni Connaway and Marie L. Radford, 277-278. Westport, CT: Libraries Unlimited. </a:t>
            </a:r>
          </a:p>
          <a:p>
            <a:endParaRPr lang="en-US" altLang="en-US" dirty="0"/>
          </a:p>
        </p:txBody>
      </p:sp>
    </p:spTree>
    <p:extLst>
      <p:ext uri="{BB962C8B-B14F-4D97-AF65-F5344CB8AC3E}">
        <p14:creationId xmlns:p14="http://schemas.microsoft.com/office/powerpoint/2010/main" val="381972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27</a:t>
            </a:fld>
            <a:endParaRPr lang="en-US"/>
          </a:p>
        </p:txBody>
      </p:sp>
    </p:spTree>
    <p:extLst>
      <p:ext uri="{BB962C8B-B14F-4D97-AF65-F5344CB8AC3E}">
        <p14:creationId xmlns:p14="http://schemas.microsoft.com/office/powerpoint/2010/main" val="822969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486400" cy="3086100"/>
          </a:xfrm>
        </p:spPr>
      </p:sp>
      <p:sp>
        <p:nvSpPr>
          <p:cNvPr id="3" name="Notes Placeholder 2"/>
          <p:cNvSpPr>
            <a:spLocks noGrp="1"/>
          </p:cNvSpPr>
          <p:nvPr>
            <p:ph type="body" idx="1"/>
          </p:nvPr>
        </p:nvSpPr>
        <p:spPr>
          <a:xfrm>
            <a:off x="203200" y="3996267"/>
            <a:ext cx="6445956" cy="4688945"/>
          </a:xfrm>
        </p:spPr>
        <p:txBody>
          <a:bodyPr/>
          <a:lstStyle/>
          <a:p>
            <a:r>
              <a:rPr lang="en-US" sz="1400" dirty="0">
                <a:latin typeface="Arial" panose="020B0604020202020204" pitchFamily="34" charset="0"/>
                <a:cs typeface="Arial" panose="020B0604020202020204" pitchFamily="34" charset="0"/>
              </a:rPr>
              <a:t>Image: https://www.flickr.com/photos/flakepardigm/4687752030/ by Tyler </a:t>
            </a:r>
            <a:r>
              <a:rPr lang="en-US" sz="1400" dirty="0" err="1">
                <a:latin typeface="Arial" panose="020B0604020202020204" pitchFamily="34" charset="0"/>
                <a:cs typeface="Arial" panose="020B0604020202020204" pitchFamily="34" charset="0"/>
              </a:rPr>
              <a:t>Nienhouse</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CAQDAS packages help to provide a place to contain all data sources and have multiple affordances, especially for large data sets common in qualitative projects. There is a growing number of these products available, in both proprietary and open source versions. Proprietary products include </a:t>
            </a:r>
            <a:r>
              <a:rPr lang="en-US" sz="1400" dirty="0" err="1">
                <a:latin typeface="Arial" panose="020B0604020202020204" pitchFamily="34" charset="0"/>
                <a:cs typeface="Arial" panose="020B0604020202020204" pitchFamily="34" charset="0"/>
              </a:rPr>
              <a:t>ATLAS.ti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Dedoose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HyperRESEARCH</a:t>
            </a:r>
            <a:r>
              <a:rPr lang="en-US" sz="1400" dirty="0">
                <a:latin typeface="Arial" panose="020B0604020202020204" pitchFamily="34" charset="0"/>
                <a:cs typeface="Arial" panose="020B0604020202020204" pitchFamily="34" charset="0"/>
              </a:rPr>
              <a:t>, MAXQDA,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QDA Minder </a:t>
            </a:r>
            <a:r>
              <a:rPr lang="en-US" sz="1400" dirty="0" err="1">
                <a:latin typeface="Arial" panose="020B0604020202020204" pitchFamily="34" charset="0"/>
                <a:cs typeface="Arial" panose="020B0604020202020204" pitchFamily="34" charset="0"/>
              </a:rPr>
              <a:t>Qiqqa</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Xsight</a:t>
            </a:r>
            <a:r>
              <a:rPr lang="en-US" sz="1400" dirty="0">
                <a:latin typeface="Arial" panose="020B0604020202020204" pitchFamily="34" charset="0"/>
                <a:cs typeface="Arial" panose="020B0604020202020204" pitchFamily="34" charset="0"/>
              </a:rPr>
              <a:t>. Open source software includes </a:t>
            </a:r>
            <a:r>
              <a:rPr lang="en-US" sz="1400" dirty="0" err="1">
                <a:latin typeface="Arial" panose="020B0604020202020204" pitchFamily="34" charset="0"/>
                <a:cs typeface="Arial" panose="020B0604020202020204" pitchFamily="34" charset="0"/>
              </a:rPr>
              <a:t>Aquad</a:t>
            </a:r>
            <a:r>
              <a:rPr lang="en-US" sz="1400" dirty="0">
                <a:latin typeface="Arial" panose="020B0604020202020204" pitchFamily="34" charset="0"/>
                <a:cs typeface="Arial" panose="020B0604020202020204" pitchFamily="34" charset="0"/>
              </a:rPr>
              <a:t>, Coding Analysis Toolkit, Compendium, and RQDA.” (Connaway and Radford 2017, 290)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“Common features of all these packages include creating and applying codes. Some...have advanced features that support such enhancements as enabling queries (to explore data to discover patterns, connections, etc.), supporting visualizations (to create charts, models, maps, and cluster analyses), and delivering reports (to document and export findings).” (Connaway and Radford 2017, 290)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28</a:t>
            </a:fld>
            <a:endParaRPr lang="en-US"/>
          </a:p>
        </p:txBody>
      </p:sp>
    </p:spTree>
    <p:extLst>
      <p:ext uri="{BB962C8B-B14F-4D97-AF65-F5344CB8AC3E}">
        <p14:creationId xmlns:p14="http://schemas.microsoft.com/office/powerpoint/2010/main" val="458663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601663"/>
            <a:ext cx="5486400" cy="3086100"/>
          </a:xfrm>
        </p:spPr>
      </p:sp>
      <p:sp>
        <p:nvSpPr>
          <p:cNvPr id="3" name="Notes Placeholder 2"/>
          <p:cNvSpPr>
            <a:spLocks noGrp="1"/>
          </p:cNvSpPr>
          <p:nvPr>
            <p:ph type="body" idx="1"/>
          </p:nvPr>
        </p:nvSpPr>
        <p:spPr>
          <a:xfrm>
            <a:off x="225778" y="4086579"/>
            <a:ext cx="6479822" cy="4459110"/>
          </a:xfrm>
        </p:spPr>
        <p:txBody>
          <a:bodyPr/>
          <a:lstStyle/>
          <a:p>
            <a:r>
              <a:rPr lang="en-US" sz="1400" dirty="0">
                <a:latin typeface="Arial" panose="020B0604020202020204" pitchFamily="34" charset="0"/>
                <a:cs typeface="Arial" panose="020B0604020202020204" pitchFamily="34" charset="0"/>
              </a:rPr>
              <a:t>Image: https://www.flickr.com/photos/adambindslev/4727853016/ by Adam </a:t>
            </a:r>
            <a:r>
              <a:rPr lang="en-US" sz="1400" dirty="0" err="1">
                <a:latin typeface="Arial" panose="020B0604020202020204" pitchFamily="34" charset="0"/>
                <a:cs typeface="Arial" panose="020B0604020202020204" pitchFamily="34" charset="0"/>
              </a:rPr>
              <a:t>Bindslev</a:t>
            </a:r>
            <a:r>
              <a:rPr lang="en-US" sz="1400" dirty="0">
                <a:latin typeface="Arial" panose="020B0604020202020204" pitchFamily="34" charset="0"/>
                <a:cs typeface="Arial" panose="020B0604020202020204" pitchFamily="34" charset="0"/>
              </a:rPr>
              <a:t>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 Conduct data collection and analysis simultaneously in an iterative process.</a:t>
            </a:r>
          </a:p>
          <a:p>
            <a:r>
              <a:rPr lang="en-US" sz="1400" dirty="0">
                <a:latin typeface="Arial" panose="020B0604020202020204" pitchFamily="34" charset="0"/>
                <a:cs typeface="Arial" panose="020B0604020202020204" pitchFamily="34" charset="0"/>
              </a:rPr>
              <a:t>2. Analyze actions and processes rather than themes and structure.</a:t>
            </a:r>
          </a:p>
          <a:p>
            <a:r>
              <a:rPr lang="en-US" sz="1400" dirty="0">
                <a:latin typeface="Arial" panose="020B0604020202020204" pitchFamily="34" charset="0"/>
                <a:cs typeface="Arial" panose="020B0604020202020204" pitchFamily="34" charset="0"/>
              </a:rPr>
              <a:t>3. Use comparative methods.</a:t>
            </a:r>
          </a:p>
          <a:p>
            <a:r>
              <a:rPr lang="en-US" sz="1400" dirty="0">
                <a:latin typeface="Arial" panose="020B0604020202020204" pitchFamily="34" charset="0"/>
                <a:cs typeface="Arial" panose="020B0604020202020204" pitchFamily="34" charset="0"/>
              </a:rPr>
              <a:t>4. Draw on data (e.g., narratives and descriptions) in service of developing new conceptual categories.</a:t>
            </a:r>
          </a:p>
          <a:p>
            <a:r>
              <a:rPr lang="en-US" sz="1400" dirty="0">
                <a:latin typeface="Arial" panose="020B0604020202020204" pitchFamily="34" charset="0"/>
                <a:cs typeface="Arial" panose="020B0604020202020204" pitchFamily="34" charset="0"/>
              </a:rPr>
              <a:t>5. Develop inductive abstract analytic categories through systematic data analysis. </a:t>
            </a:r>
          </a:p>
          <a:p>
            <a:r>
              <a:rPr lang="en-US" sz="1400" dirty="0">
                <a:latin typeface="Arial" panose="020B0604020202020204" pitchFamily="34" charset="0"/>
                <a:cs typeface="Arial" panose="020B0604020202020204" pitchFamily="34" charset="0"/>
              </a:rPr>
              <a:t>6. Emphasize theory construction rather than description or application of current theories.</a:t>
            </a:r>
          </a:p>
          <a:p>
            <a:r>
              <a:rPr lang="en-US" sz="1400" dirty="0">
                <a:latin typeface="Arial" panose="020B0604020202020204" pitchFamily="34" charset="0"/>
                <a:cs typeface="Arial" panose="020B0604020202020204" pitchFamily="34" charset="0"/>
              </a:rPr>
              <a:t>7. Engage in theoretical sampling. </a:t>
            </a:r>
          </a:p>
          <a:p>
            <a:r>
              <a:rPr lang="en-US" sz="1400" dirty="0">
                <a:latin typeface="Arial" panose="020B0604020202020204" pitchFamily="34" charset="0"/>
                <a:cs typeface="Arial" panose="020B0604020202020204" pitchFamily="34" charset="0"/>
              </a:rPr>
              <a:t>8. Search for variation in the studied categories or process.</a:t>
            </a:r>
          </a:p>
          <a:p>
            <a:r>
              <a:rPr lang="en-US" sz="1400" dirty="0">
                <a:latin typeface="Arial" panose="020B0604020202020204" pitchFamily="34" charset="0"/>
                <a:cs typeface="Arial" panose="020B0604020202020204" pitchFamily="34" charset="0"/>
              </a:rPr>
              <a:t>9. Pursue developing a category rather than covering a specific empirical topic.”  (Connaway and Radford 2017, 297)</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29</a:t>
            </a:fld>
            <a:endParaRPr lang="en-US"/>
          </a:p>
        </p:txBody>
      </p:sp>
    </p:spTree>
    <p:extLst>
      <p:ext uri="{BB962C8B-B14F-4D97-AF65-F5344CB8AC3E}">
        <p14:creationId xmlns:p14="http://schemas.microsoft.com/office/powerpoint/2010/main" val="102466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a:t>
            </a:fld>
            <a:endParaRPr lang="en-US"/>
          </a:p>
        </p:txBody>
      </p:sp>
    </p:spTree>
    <p:extLst>
      <p:ext uri="{BB962C8B-B14F-4D97-AF65-F5344CB8AC3E}">
        <p14:creationId xmlns:p14="http://schemas.microsoft.com/office/powerpoint/2010/main" val="1732592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484188"/>
            <a:ext cx="5486400" cy="3086100"/>
          </a:xfrm>
        </p:spPr>
      </p:sp>
      <p:sp>
        <p:nvSpPr>
          <p:cNvPr id="3" name="Notes Placeholder 2"/>
          <p:cNvSpPr>
            <a:spLocks noGrp="1"/>
          </p:cNvSpPr>
          <p:nvPr>
            <p:ph type="body" idx="1"/>
          </p:nvPr>
        </p:nvSpPr>
        <p:spPr>
          <a:xfrm>
            <a:off x="304799" y="4109156"/>
            <a:ext cx="6287911" cy="3891844"/>
          </a:xfrm>
        </p:spPr>
        <p:txBody>
          <a:bodyPr/>
          <a:lstStyle/>
          <a:p>
            <a:r>
              <a:rPr lang="en-US" sz="1400" dirty="0">
                <a:latin typeface="Arial" panose="020B0604020202020204" pitchFamily="34" charset="0"/>
                <a:cs typeface="Arial" panose="020B0604020202020204" pitchFamily="34" charset="0"/>
              </a:rPr>
              <a:t>Image: https://www.flickr.com/photos/carleycomartin/4030726428/ by Carley </a:t>
            </a:r>
            <a:r>
              <a:rPr lang="en-US" sz="1400" dirty="0" err="1">
                <a:latin typeface="Arial" panose="020B0604020202020204" pitchFamily="34" charset="0"/>
                <a:cs typeface="Arial" panose="020B0604020202020204" pitchFamily="34" charset="0"/>
              </a:rPr>
              <a:t>Comartin</a:t>
            </a:r>
            <a:r>
              <a:rPr lang="en-US" sz="1400" dirty="0">
                <a:latin typeface="Arial" panose="020B0604020202020204" pitchFamily="34" charset="0"/>
                <a:cs typeface="Arial" panose="020B0604020202020204" pitchFamily="34" charset="0"/>
              </a:rPr>
              <a:t>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 major strategy for analysis of qualitative data is the use of the constant comparative method, which embraces “constant comparisons” defined as “the analytic process of comparing different pieces of data against each other for similarities and differences.” It requires the researcher to ask continually: “What is this piece of data saying?” “Is this different from or similar to the next segment?” This involves comparing and aggregating pieces of data on the basis of similar characteristics and beginning the process of sorting these into interim groups or emerging themes.” (Connaway and Radford 2017, 298)</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30</a:t>
            </a:fld>
            <a:endParaRPr lang="en-US"/>
          </a:p>
        </p:txBody>
      </p:sp>
    </p:spTree>
    <p:extLst>
      <p:ext uri="{BB962C8B-B14F-4D97-AF65-F5344CB8AC3E}">
        <p14:creationId xmlns:p14="http://schemas.microsoft.com/office/powerpoint/2010/main" val="242109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442913"/>
            <a:ext cx="5486400" cy="3086100"/>
          </a:xfrm>
        </p:spPr>
      </p:sp>
      <p:sp>
        <p:nvSpPr>
          <p:cNvPr id="3" name="Notes Placeholder 2"/>
          <p:cNvSpPr>
            <a:spLocks noGrp="1"/>
          </p:cNvSpPr>
          <p:nvPr>
            <p:ph type="body" idx="1"/>
          </p:nvPr>
        </p:nvSpPr>
        <p:spPr>
          <a:xfrm>
            <a:off x="169333" y="3860799"/>
            <a:ext cx="6468534" cy="4824413"/>
          </a:xfrm>
        </p:spPr>
        <p:txBody>
          <a:bodyPr/>
          <a:lstStyle/>
          <a:p>
            <a:r>
              <a:rPr lang="en-US" sz="1400" dirty="0">
                <a:latin typeface="Arial" panose="020B0604020202020204" pitchFamily="34" charset="0"/>
                <a:cs typeface="Arial" panose="020B0604020202020204" pitchFamily="34" charset="0"/>
              </a:rPr>
              <a:t>Image: https://www.flickr.com/photos/juanillooo/1231088474/ by Juan </a:t>
            </a:r>
            <a:r>
              <a:rPr lang="en-US" sz="1400" dirty="0" err="1">
                <a:latin typeface="Arial" panose="020B0604020202020204" pitchFamily="34" charset="0"/>
                <a:cs typeface="Arial" panose="020B0604020202020204" pitchFamily="34" charset="0"/>
              </a:rPr>
              <a:t>Salmoral</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“Conversation analysis (CA) is an approach to analyzing talk that is captured in natural settings and has become well established in the disciplines of communication, sociology, linguistics, ethnomethodology, ethnography, and social psychology....It highlights the importance of context and revealing regularities of social conduct through examining particular episodic interactions.”  (Connaway and Radford 2017, 312)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“Budd had divided discourse analysis (DA) into two different approaches: CA in the form of “linguistic-based analysis,” which is discussed above, and “culturally or socially based discursive practices,” such as those that Foucault has developed...The overarching premise of DA is to question and explore the relationship of the library as an institution and/or LIS as a field of research within a larger social and cultural context.”  (Connaway and Radford 2017, 312-313)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Lynn Silipigni, and Marie L. Radford.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Budd, John M. 2006. “Discourse Analysis and the Study of Communication in LIS.” </a:t>
            </a:r>
            <a:r>
              <a:rPr lang="en-US" sz="1400" b="0" i="1" dirty="0">
                <a:latin typeface="Arial" panose="020B0604020202020204" pitchFamily="34" charset="0"/>
                <a:cs typeface="Arial" panose="020B0604020202020204" pitchFamily="34" charset="0"/>
              </a:rPr>
              <a:t>Library Trends </a:t>
            </a:r>
            <a:r>
              <a:rPr lang="en-US" sz="1400" b="0" dirty="0">
                <a:latin typeface="Arial" panose="020B0604020202020204" pitchFamily="34" charset="0"/>
                <a:cs typeface="Arial" panose="020B0604020202020204" pitchFamily="34" charset="0"/>
              </a:rPr>
              <a:t>55, no. 1: 65-82.</a:t>
            </a:r>
          </a:p>
        </p:txBody>
      </p:sp>
      <p:sp>
        <p:nvSpPr>
          <p:cNvPr id="4" name="Slide Number Placeholder 3"/>
          <p:cNvSpPr>
            <a:spLocks noGrp="1"/>
          </p:cNvSpPr>
          <p:nvPr>
            <p:ph type="sldNum" sz="quarter" idx="10"/>
          </p:nvPr>
        </p:nvSpPr>
        <p:spPr/>
        <p:txBody>
          <a:bodyPr/>
          <a:lstStyle/>
          <a:p>
            <a:fld id="{35A6DD34-2E5D-44F1-8091-20CC79DD3A1A}" type="slidenum">
              <a:rPr lang="en-US" smtClean="0"/>
              <a:t>31</a:t>
            </a:fld>
            <a:endParaRPr lang="en-US"/>
          </a:p>
        </p:txBody>
      </p:sp>
    </p:spTree>
    <p:extLst>
      <p:ext uri="{BB962C8B-B14F-4D97-AF65-F5344CB8AC3E}">
        <p14:creationId xmlns:p14="http://schemas.microsoft.com/office/powerpoint/2010/main" val="3319402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374650"/>
            <a:ext cx="4572000" cy="2571750"/>
          </a:xfrm>
        </p:spPr>
      </p:sp>
      <p:sp>
        <p:nvSpPr>
          <p:cNvPr id="3" name="Notes Placeholder 2"/>
          <p:cNvSpPr>
            <a:spLocks noGrp="1"/>
          </p:cNvSpPr>
          <p:nvPr>
            <p:ph type="body" idx="1"/>
          </p:nvPr>
        </p:nvSpPr>
        <p:spPr>
          <a:xfrm>
            <a:off x="294290" y="3206045"/>
            <a:ext cx="6306207" cy="5633156"/>
          </a:xfrm>
        </p:spPr>
        <p:txBody>
          <a:bodyPr>
            <a:noAutofit/>
          </a:bodyPr>
          <a:lstStyle/>
          <a:p>
            <a:pPr defTabSz="457153">
              <a:defRPr/>
            </a:pPr>
            <a:r>
              <a:rPr lang="en-US" dirty="0">
                <a:latin typeface="Arial" panose="020B0604020202020204" pitchFamily="34" charset="0"/>
                <a:cs typeface="Arial" panose="020B0604020202020204" pitchFamily="34" charset="0"/>
              </a:rPr>
              <a:t>Image: https://www.flickr.com/photos/respres/6041698098/ by Jeff Turner / CC BY 2.0 </a:t>
            </a:r>
          </a:p>
          <a:p>
            <a:pPr defTabSz="457153">
              <a:defRPr/>
            </a:pPr>
            <a:endParaRPr lang="en-US" dirty="0">
              <a:latin typeface="Arial" panose="020B0604020202020204" pitchFamily="34" charset="0"/>
              <a:cs typeface="Arial" panose="020B0604020202020204" pitchFamily="34" charset="0"/>
            </a:endParaRPr>
          </a:p>
          <a:p>
            <a:pPr defTabSz="457153">
              <a:defRPr/>
            </a:pPr>
            <a:r>
              <a:rPr lang="en-US" dirty="0">
                <a:latin typeface="Arial" panose="020B0604020202020204" pitchFamily="34" charset="0"/>
                <a:cs typeface="Arial" panose="020B0604020202020204" pitchFamily="34" charset="0"/>
              </a:rPr>
              <a:t>Ethnographic research methods seek to use people’s own categories of analysis as a way of understanding social and cultural processes on their own terms. Researchers using ethnographic approaches must be careful to avoid making assumptions about what they will find, to suspend judgment about people’s actions, and to attend to both people’s own explanations of the processes being studied as well as analytical or theoretical explanations. While ethnographic methods usually emphasize qualitative data, they should not be seen as opposed to quantitative approaches to research, but instead as a different, and often complementary, way of gathering evidence and discovering meaning within the complexities of human behavior</a:t>
            </a:r>
            <a:r>
              <a:rPr lang="en-US" baseline="0" dirty="0">
                <a:latin typeface="Arial" panose="020B0604020202020204" pitchFamily="34" charset="0"/>
                <a:cs typeface="Arial" panose="020B0604020202020204" pitchFamily="34" charset="0"/>
              </a:rPr>
              <a:t> (Asher 2017, 264). </a:t>
            </a:r>
          </a:p>
          <a:p>
            <a:pPr defTabSz="457153">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Asher, Andrew. 2017. “On Ethnographic Research: How do Students Find the Information They Need?” In </a:t>
            </a:r>
            <a:r>
              <a:rPr lang="en-US" i="1" dirty="0">
                <a:latin typeface="Arial" panose="020B0604020202020204" pitchFamily="34" charset="0"/>
                <a:cs typeface="Arial" panose="020B0604020202020204" pitchFamily="34" charset="0"/>
              </a:rPr>
              <a:t>Research Methods for Library and Information Science,</a:t>
            </a:r>
            <a:r>
              <a:rPr lang="en-US" dirty="0">
                <a:latin typeface="Arial" panose="020B0604020202020204" pitchFamily="34" charset="0"/>
                <a:cs typeface="Arial" panose="020B0604020202020204" pitchFamily="34" charset="0"/>
              </a:rPr>
              <a:t> 6th ed., edited by Lynn Silipigni Connaway and Marie L. Radford, 264. Westport, CT: Libraries Unlimited.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data collection methods discussed above are used in ethnographic research studies. The data analysis methods used for the qualitative data collected in diaries, journals, interviews, and mapping are the same as those discussed in chapters 7 and 8. The data must be interpreted in a manner that retains their richness. This “thick description,” including group interactions, is one of their advantages of the ethnographic approach. The ethnographic summary and the content analysis approach of open and thematic coding are not conflicting means of analysis. If quantitative data are collected in the interviews and </a:t>
            </a:r>
            <a:r>
              <a:rPr lang="en-US" dirty="0" err="1">
                <a:latin typeface="Arial" panose="020B0604020202020204" pitchFamily="34" charset="0"/>
                <a:cs typeface="Arial" panose="020B0604020202020204" pitchFamily="34" charset="0"/>
              </a:rPr>
              <a:t>FtF</a:t>
            </a:r>
            <a:r>
              <a:rPr lang="en-US" dirty="0">
                <a:latin typeface="Arial" panose="020B0604020202020204" pitchFamily="34" charset="0"/>
                <a:cs typeface="Arial" panose="020B0604020202020204" pitchFamily="34" charset="0"/>
              </a:rPr>
              <a:t> survey questions, the data analysis methods should be compatible. The analyses most likely will include descriptive statistics but may include inferential statistics, which are discussed in chapter 6.” (Connaway and Radford 2017, 282)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Connaway, Lynn Silipigni, and Marie L. Radford. 2017. </a:t>
            </a:r>
            <a:r>
              <a:rPr lang="en-US" b="0" i="1" dirty="0">
                <a:latin typeface="Arial" panose="020B0604020202020204" pitchFamily="34" charset="0"/>
                <a:cs typeface="Arial" panose="020B0604020202020204" pitchFamily="34" charset="0"/>
              </a:rPr>
              <a:t>Research Methods for Library and Information Science, </a:t>
            </a:r>
            <a:r>
              <a:rPr lang="en-US" b="0" dirty="0">
                <a:latin typeface="Arial" panose="020B0604020202020204" pitchFamily="34" charset="0"/>
                <a:cs typeface="Arial" panose="020B0604020202020204" pitchFamily="34" charset="0"/>
              </a:rPr>
              <a:t>6th ed. Westport, CT: Libraries Unlimited.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extLst>
      <p:ext uri="{BB962C8B-B14F-4D97-AF65-F5344CB8AC3E}">
        <p14:creationId xmlns:p14="http://schemas.microsoft.com/office/powerpoint/2010/main" val="2129684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409575"/>
            <a:ext cx="5486400" cy="3086100"/>
          </a:xfrm>
        </p:spPr>
      </p:sp>
      <p:sp>
        <p:nvSpPr>
          <p:cNvPr id="3" name="Notes Placeholder 2"/>
          <p:cNvSpPr>
            <a:spLocks noGrp="1"/>
          </p:cNvSpPr>
          <p:nvPr>
            <p:ph type="body" idx="1"/>
          </p:nvPr>
        </p:nvSpPr>
        <p:spPr>
          <a:xfrm>
            <a:off x="433137" y="3729789"/>
            <a:ext cx="6039852" cy="4271211"/>
          </a:xfrm>
        </p:spPr>
        <p:txBody>
          <a:bodyPr/>
          <a:lstStyle/>
          <a:p>
            <a:pPr>
              <a:defRPr/>
            </a:pPr>
            <a:r>
              <a:rPr lang="en-US" sz="1400" dirty="0">
                <a:latin typeface="Arial" panose="020B0604020202020204" pitchFamily="34" charset="0"/>
                <a:cs typeface="Arial" panose="020B0604020202020204" pitchFamily="34" charset="0"/>
              </a:rPr>
              <a:t>Image: https://www.flickr.com/photos/therichbrooks/2600080329/ by Rich Brooks / CC BY 2.0 </a:t>
            </a:r>
          </a:p>
          <a:p>
            <a:pPr>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Bias presents a threat to validity , particularly the interviewer because of over-reacting to responses,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Massive amounts of 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Interviews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Arial" panose="020B0604020202020204" pitchFamily="34" charset="0"/>
                <a:cs typeface="Arial" panose="020B0604020202020204" pitchFamily="34" charset="0"/>
              </a:rPr>
              <a:t>Evolving Technology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Data</a:t>
            </a:r>
            <a:r>
              <a:rPr lang="en-US" sz="1400" baseline="0" dirty="0">
                <a:latin typeface="Arial" panose="020B0604020202020204" pitchFamily="34" charset="0"/>
                <a:cs typeface="Arial" panose="020B0604020202020204" pitchFamily="34" charset="0"/>
              </a:rPr>
              <a:t> on Wiki’s that is no longer available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anose="020B0604020202020204" pitchFamily="34" charset="0"/>
                <a:cs typeface="Arial" panose="020B0604020202020204" pitchFamily="34" charset="0"/>
              </a:rPr>
              <a:t>Switching data platforms</a:t>
            </a:r>
            <a:endParaRPr lang="en-US" sz="14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33</a:t>
            </a:fld>
            <a:endParaRPr lang="en-US"/>
          </a:p>
        </p:txBody>
      </p:sp>
    </p:spTree>
    <p:extLst>
      <p:ext uri="{BB962C8B-B14F-4D97-AF65-F5344CB8AC3E}">
        <p14:creationId xmlns:p14="http://schemas.microsoft.com/office/powerpoint/2010/main" val="1009328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34</a:t>
            </a:fld>
            <a:endParaRPr lang="en-US"/>
          </a:p>
        </p:txBody>
      </p:sp>
    </p:spTree>
    <p:extLst>
      <p:ext uri="{BB962C8B-B14F-4D97-AF65-F5344CB8AC3E}">
        <p14:creationId xmlns:p14="http://schemas.microsoft.com/office/powerpoint/2010/main" val="3755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8" y="534988"/>
            <a:ext cx="4851400" cy="2728912"/>
          </a:xfrm>
        </p:spPr>
      </p:sp>
      <p:sp>
        <p:nvSpPr>
          <p:cNvPr id="3" name="Notes Placeholder 2"/>
          <p:cNvSpPr>
            <a:spLocks noGrp="1"/>
          </p:cNvSpPr>
          <p:nvPr>
            <p:ph type="body" idx="1"/>
          </p:nvPr>
        </p:nvSpPr>
        <p:spPr>
          <a:xfrm>
            <a:off x="135467" y="3747911"/>
            <a:ext cx="6493934" cy="5319890"/>
          </a:xfrm>
        </p:spPr>
        <p:txBody>
          <a:bodyPr>
            <a:noAutofit/>
          </a:bodyPr>
          <a:lstStyle/>
          <a:p>
            <a:pPr defTabSz="896111" fontAlgn="base">
              <a:spcAft>
                <a:spcPct val="0"/>
              </a:spcAft>
              <a:defRPr/>
            </a:pPr>
            <a:r>
              <a:rPr lang="en-US" dirty="0">
                <a:latin typeface="Arial" panose="020B0604020202020204" pitchFamily="34" charset="0"/>
                <a:cs typeface="Arial" pitchFamily="34" charset="0"/>
              </a:rPr>
              <a:t>Image: https://www.flickr.com/photos/edgewoodchembiocenter/32447188374/ by U.S. Army Edgewood Chemical Biological Center / CC BY 2.0 </a:t>
            </a:r>
          </a:p>
          <a:p>
            <a:pPr defTabSz="896111" fontAlgn="base">
              <a:spcAft>
                <a:spcPct val="0"/>
              </a:spcAft>
              <a:defRPr/>
            </a:pPr>
            <a:endParaRPr lang="en-US" dirty="0">
              <a:latin typeface="Arial" panose="020B0604020202020204" pitchFamily="34" charset="0"/>
              <a:cs typeface="Arial" pitchFamily="34" charset="0"/>
            </a:endParaRPr>
          </a:p>
          <a:p>
            <a:pPr defTabSz="896111" fontAlgn="base">
              <a:spcAft>
                <a:spcPct val="0"/>
              </a:spcAft>
              <a:defRPr/>
            </a:pPr>
            <a:r>
              <a:rPr lang="en-US" i="0" dirty="0">
                <a:latin typeface="Arial" panose="020B0604020202020204" pitchFamily="34" charset="0"/>
                <a:cs typeface="Arial" pitchFamily="34" charset="0"/>
              </a:rPr>
              <a:t>“Mixed methods research is often thought of as quantitative/qualitative, but other approaches are important to consider: participatory, action, design, etc. Don't think of mixed methods as "survey plus interview" (or worse, "survey with open-ended questions tacked onto the end"). </a:t>
            </a:r>
          </a:p>
          <a:p>
            <a:pPr defTabSz="896111" fontAlgn="base">
              <a:spcAft>
                <a:spcPct val="0"/>
              </a:spcAft>
              <a:defRPr/>
            </a:pPr>
            <a:endParaRPr lang="en-US" dirty="0">
              <a:latin typeface="Arial" panose="020B0604020202020204" pitchFamily="34" charset="0"/>
              <a:cs typeface="Arial" pitchFamily="34" charset="0"/>
            </a:endParaRPr>
          </a:p>
          <a:p>
            <a:pPr defTabSz="896111" fontAlgn="base">
              <a:spcAft>
                <a:spcPct val="0"/>
              </a:spcAft>
              <a:defRPr/>
            </a:pPr>
            <a:r>
              <a:rPr lang="en-US" i="0" dirty="0">
                <a:latin typeface="Arial" panose="020B0604020202020204" pitchFamily="34" charset="0"/>
                <a:cs typeface="Arial" pitchFamily="34" charset="0"/>
              </a:rPr>
              <a:t>Mixed methods should be deeply integrated, and not parallel tracks that don't intersect. Mixing methods effectively means equal attention to all stages of the research process, from problem statement or hypothesis through analysis; don't focus on the data collection methods to the detriment of the other phases. </a:t>
            </a:r>
          </a:p>
          <a:p>
            <a:pPr defTabSz="896111" fontAlgn="base">
              <a:spcAft>
                <a:spcPct val="0"/>
              </a:spcAft>
              <a:defRPr/>
            </a:pPr>
            <a:endParaRPr lang="en-US" dirty="0">
              <a:latin typeface="Arial" panose="020B0604020202020204" pitchFamily="34" charset="0"/>
              <a:cs typeface="Arial" pitchFamily="34" charset="0"/>
            </a:endParaRPr>
          </a:p>
          <a:p>
            <a:pPr defTabSz="896111" fontAlgn="base">
              <a:spcAft>
                <a:spcPct val="0"/>
              </a:spcAft>
              <a:defRPr/>
            </a:pPr>
            <a:r>
              <a:rPr lang="en-US" i="0" dirty="0">
                <a:latin typeface="Arial" pitchFamily="34" charset="0"/>
                <a:cs typeface="Arial" pitchFamily="34" charset="0"/>
              </a:rPr>
              <a:t>And rather than quantitative findings followed by a few attractive quotes from the qualitative data organized according to "themes," the findings from mixed methods should be iterative and mutually-informing. </a:t>
            </a:r>
          </a:p>
          <a:p>
            <a:pPr defTabSz="896111" fontAlgn="base">
              <a:spcAft>
                <a:spcPct val="0"/>
              </a:spcAft>
              <a:defRPr/>
            </a:pPr>
            <a:endParaRPr lang="en-US" i="0" dirty="0">
              <a:latin typeface="Arial" pitchFamily="34" charset="0"/>
              <a:cs typeface="Arial" pitchFamily="34" charset="0"/>
            </a:endParaRPr>
          </a:p>
          <a:p>
            <a:pPr defTabSz="896111" fontAlgn="base">
              <a:spcAft>
                <a:spcPct val="0"/>
              </a:spcAft>
              <a:defRPr/>
            </a:pPr>
            <a:r>
              <a:rPr lang="en-US" i="0" dirty="0">
                <a:latin typeface="Arial" pitchFamily="34" charset="0"/>
                <a:cs typeface="Arial" pitchFamily="34" charset="0"/>
              </a:rPr>
              <a:t>Very few people can do mixed methods research alone, so embrace cooperative research. Each person needs to understand all the methods being used, but it's natural that each person will have more expertise in one area. Find research partners who have a deep and true appreciation for your contributions; mixed methods research just to satisfy a funding agency is never as fulfilling or productive as it could be. Work closely together so that the overall research design doesn't privilege one method over another just for the sake of method, but so that the combined approach will answer the research questions and allow you to effect change in the world.”</a:t>
            </a:r>
          </a:p>
          <a:p>
            <a:pPr defTabSz="896111" fontAlgn="base">
              <a:spcAft>
                <a:spcPct val="0"/>
              </a:spcAft>
              <a:defRPr/>
            </a:pPr>
            <a:endParaRPr lang="en-US" i="0" dirty="0">
              <a:latin typeface="Arial" pitchFamily="34" charset="0"/>
              <a:cs typeface="Arial" pitchFamily="34" charset="0"/>
            </a:endParaRPr>
          </a:p>
          <a:p>
            <a:pPr marL="0" indent="0">
              <a:buNone/>
            </a:pPr>
            <a:r>
              <a:rPr lang="en-US" dirty="0" err="1">
                <a:latin typeface="Arial" panose="020B0604020202020204" pitchFamily="34" charset="0"/>
                <a:cs typeface="Arial" panose="020B0604020202020204" pitchFamily="34" charset="0"/>
              </a:rPr>
              <a:t>Kazmer</a:t>
            </a:r>
            <a:r>
              <a:rPr lang="en-US" dirty="0">
                <a:latin typeface="Arial" panose="020B0604020202020204" pitchFamily="34" charset="0"/>
                <a:cs typeface="Arial" panose="020B0604020202020204" pitchFamily="34" charset="0"/>
              </a:rPr>
              <a:t>, Michelle. 2017. “Mixed Methods.” In </a:t>
            </a:r>
            <a:r>
              <a:rPr lang="en-US" i="1" dirty="0">
                <a:latin typeface="Arial" panose="020B0604020202020204" pitchFamily="34" charset="0"/>
                <a:cs typeface="Arial" panose="020B0604020202020204" pitchFamily="34" charset="0"/>
              </a:rPr>
              <a:t>Research Methods for Library and Information Science,</a:t>
            </a:r>
            <a:r>
              <a:rPr lang="en-US" dirty="0">
                <a:latin typeface="Arial" panose="020B0604020202020204" pitchFamily="34" charset="0"/>
                <a:cs typeface="Arial" panose="020B0604020202020204" pitchFamily="34" charset="0"/>
              </a:rPr>
              <a:t> 6th ed., edited by Lynn Silipigni Connaway and Marie L. Radford, 232-233. Westport, CT: Libraries Unlimited. </a:t>
            </a:r>
          </a:p>
          <a:p>
            <a:pPr defTabSz="896111" fontAlgn="base">
              <a:spcAft>
                <a:spcPct val="0"/>
              </a:spcAft>
              <a:defRPr/>
            </a:pPr>
            <a:endParaRPr lang="en-US" i="0" dirty="0">
              <a:latin typeface="Arial" panose="020B0604020202020204"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312252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85800" y="504825"/>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397041" y="3898231"/>
            <a:ext cx="6136105" cy="436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sz="1400" dirty="0">
                <a:latin typeface="Arial" panose="020B0604020202020204" pitchFamily="34" charset="0"/>
                <a:cs typeface="Arial" panose="020B0604020202020204" pitchFamily="34" charset="0"/>
              </a:rPr>
              <a:t>Image: https://www.flickr.com/photos/wandrus/8434921527/ by William Andrus / CC BY 2.0</a:t>
            </a:r>
          </a:p>
          <a:p>
            <a:pPr marL="0" lvl="1"/>
            <a:endParaRPr lang="en-US" altLang="en-US" sz="1400" dirty="0">
              <a:latin typeface="Arial" panose="020B0604020202020204" pitchFamily="34" charset="0"/>
              <a:cs typeface="Arial" panose="020B0604020202020204" pitchFamily="34" charset="0"/>
            </a:endParaRPr>
          </a:p>
          <a:p>
            <a:pPr marL="0" lvl="1" eaLnBrk="1" hangingPunct="1"/>
            <a:r>
              <a:rPr lang="en-US" altLang="en-US" sz="1400" dirty="0">
                <a:latin typeface="Arial" panose="020B0604020202020204" pitchFamily="34" charset="0"/>
                <a:cs typeface="Arial" panose="020B0604020202020204" pitchFamily="34" charset="0"/>
              </a:rPr>
              <a:t>Adapted from slides by Ellen </a:t>
            </a:r>
            <a:r>
              <a:rPr lang="en-US" altLang="en-US" sz="1400" dirty="0" err="1">
                <a:latin typeface="Arial" panose="020B0604020202020204" pitchFamily="34" charset="0"/>
                <a:cs typeface="Arial" panose="020B0604020202020204" pitchFamily="34" charset="0"/>
              </a:rPr>
              <a:t>Olshansky</a:t>
            </a:r>
            <a:r>
              <a:rPr lang="en-US" altLang="en-US" sz="1400" dirty="0">
                <a:latin typeface="Arial" panose="020B0604020202020204" pitchFamily="34" charset="0"/>
                <a:cs typeface="Arial" panose="020B0604020202020204" pitchFamily="34" charset="0"/>
              </a:rPr>
              <a:t> </a:t>
            </a:r>
          </a:p>
          <a:p>
            <a:pPr marL="0" lvl="1" eaLnBrk="1" hangingPunct="1"/>
            <a:endParaRPr lang="en-US" alt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Miles, Matthew B., and A. Michael Huberman. 1994. </a:t>
            </a:r>
            <a:r>
              <a:rPr lang="en-US" sz="1400" i="1" dirty="0">
                <a:latin typeface="Arial" panose="020B0604020202020204" pitchFamily="34" charset="0"/>
                <a:cs typeface="Arial" panose="020B0604020202020204" pitchFamily="34" charset="0"/>
              </a:rPr>
              <a:t>Qualitative Data Analysis: A Sourcebook</a:t>
            </a:r>
            <a:r>
              <a:rPr lang="en-US" sz="1400" dirty="0">
                <a:latin typeface="Arial" panose="020B0604020202020204" pitchFamily="34" charset="0"/>
                <a:cs typeface="Arial" panose="020B0604020202020204" pitchFamily="34" charset="0"/>
              </a:rPr>
              <a:t>. Beverly Hills: Sage Publications.</a:t>
            </a:r>
          </a:p>
          <a:p>
            <a:pPr marL="0" indent="0">
              <a:buNone/>
            </a:pPr>
            <a:endParaRPr lang="en-US" sz="1400" baseline="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Webb, Eugene J., Donald T. Campbell, Richard D. Schwartz, and Lee </a:t>
            </a:r>
            <a:r>
              <a:rPr lang="en-US" sz="1400" dirty="0" err="1">
                <a:latin typeface="Arial" panose="020B0604020202020204" pitchFamily="34" charset="0"/>
                <a:cs typeface="Arial" panose="020B0604020202020204" pitchFamily="34" charset="0"/>
              </a:rPr>
              <a:t>Sechrest</a:t>
            </a:r>
            <a:r>
              <a:rPr lang="en-US" sz="1400" dirty="0">
                <a:latin typeface="Arial" panose="020B0604020202020204" pitchFamily="34" charset="0"/>
                <a:cs typeface="Arial" panose="020B0604020202020204" pitchFamily="34" charset="0"/>
              </a:rPr>
              <a:t>. 1966. </a:t>
            </a:r>
            <a:r>
              <a:rPr lang="en-US" sz="1400" i="1" dirty="0">
                <a:latin typeface="Arial" panose="020B0604020202020204" pitchFamily="34" charset="0"/>
                <a:cs typeface="Arial" panose="020B0604020202020204" pitchFamily="34" charset="0"/>
              </a:rPr>
              <a:t>Unobtrusive Measures: Nonreactive Research in the Social Sciences,</a:t>
            </a:r>
            <a:r>
              <a:rPr lang="en-US" sz="1400" dirty="0">
                <a:latin typeface="Arial" panose="020B0604020202020204" pitchFamily="34" charset="0"/>
                <a:cs typeface="Arial" panose="020B0604020202020204" pitchFamily="34" charset="0"/>
              </a:rPr>
              <a:t> Vol. 111. Chicago: Rand McNally.</a:t>
            </a:r>
          </a:p>
          <a:p>
            <a:pPr marL="0" lvl="1" indent="0">
              <a:buNone/>
            </a:pPr>
            <a:endParaRPr lang="en-US" sz="1400" dirty="0">
              <a:latin typeface="Arial" panose="020B0604020202020204" pitchFamily="34" charset="0"/>
              <a:cs typeface="Arial" panose="020B0604020202020204" pitchFamily="34" charset="0"/>
            </a:endParaRPr>
          </a:p>
          <a:p>
            <a:pPr eaLnBrk="1" hangingPunct="1">
              <a:spcBef>
                <a:spcPct val="0"/>
              </a:spcBef>
            </a:pPr>
            <a:endParaRPr lang="en-US" altLang="en-US" sz="1400" dirty="0">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3E0B356-B2F0-45A1-9A6B-1944CC91A856}" type="slidenum">
              <a:rPr lang="en-US" altLang="en-US"/>
              <a:pPr/>
              <a:t>36</a:t>
            </a:fld>
            <a:endParaRPr lang="en-US" altLang="en-US"/>
          </a:p>
        </p:txBody>
      </p:sp>
    </p:spTree>
    <p:extLst>
      <p:ext uri="{BB962C8B-B14F-4D97-AF65-F5344CB8AC3E}">
        <p14:creationId xmlns:p14="http://schemas.microsoft.com/office/powerpoint/2010/main" val="757304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9575"/>
            <a:ext cx="5486400" cy="3086100"/>
          </a:xfrm>
        </p:spPr>
      </p:sp>
      <p:sp>
        <p:nvSpPr>
          <p:cNvPr id="3" name="Notes Placeholder 2"/>
          <p:cNvSpPr>
            <a:spLocks noGrp="1"/>
          </p:cNvSpPr>
          <p:nvPr>
            <p:ph type="body" idx="1"/>
          </p:nvPr>
        </p:nvSpPr>
        <p:spPr>
          <a:xfrm>
            <a:off x="336884" y="3946358"/>
            <a:ext cx="6184232" cy="4054642"/>
          </a:xfrm>
        </p:spPr>
        <p:txBody>
          <a:bodyPr/>
          <a:lstStyle/>
          <a:p>
            <a:r>
              <a:rPr lang="en-US" sz="1400" dirty="0">
                <a:latin typeface="Arial" panose="020B0604020202020204" pitchFamily="34" charset="0"/>
                <a:cs typeface="Arial" panose="020B0604020202020204" pitchFamily="34" charset="0"/>
              </a:rPr>
              <a:t>Image: https://www.flickr.com/photos/ikhlasulamal/4538617347/ by </a:t>
            </a:r>
            <a:r>
              <a:rPr lang="en-US" sz="1400" dirty="0" err="1">
                <a:latin typeface="Arial" panose="020B0604020202020204" pitchFamily="34" charset="0"/>
                <a:cs typeface="Arial" panose="020B0604020202020204" pitchFamily="34" charset="0"/>
              </a:rPr>
              <a:t>Ikhlasul</a:t>
            </a:r>
            <a:r>
              <a:rPr lang="en-US" sz="1400" dirty="0">
                <a:latin typeface="Arial" panose="020B0604020202020204" pitchFamily="34" charset="0"/>
                <a:cs typeface="Arial" panose="020B0604020202020204" pitchFamily="34" charset="0"/>
              </a:rPr>
              <a:t> Amal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Huberman, and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also pointed out that although designing and conducting a mixed method research project involves careful planning and more effort in execution, the benefits greatly outweigh the difficulties (including philosophical ones).” (Connaway and Radford 2017, 229)</a:t>
            </a:r>
          </a:p>
          <a:p>
            <a:pPr marL="0" indent="0">
              <a:buNone/>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Connaway, Lynn Silipigni, and Marie L. Radford. 2017. </a:t>
            </a:r>
            <a:r>
              <a:rPr lang="en-US" sz="1400" i="1" kern="1200" dirty="0">
                <a:solidFill>
                  <a:schemeClr val="tx1"/>
                </a:solidFill>
                <a:effectLst/>
                <a:latin typeface="Arial" panose="020B0604020202020204" pitchFamily="34" charset="0"/>
                <a:cs typeface="Arial" panose="020B0604020202020204" pitchFamily="34" charset="0"/>
              </a:rPr>
              <a:t>Research Methods for Library and Information Science, </a:t>
            </a:r>
            <a:r>
              <a:rPr lang="en-US" sz="1400" kern="1200" dirty="0">
                <a:solidFill>
                  <a:schemeClr val="tx1"/>
                </a:solidFill>
                <a:effectLst/>
                <a:latin typeface="Arial" panose="020B0604020202020204" pitchFamily="34" charset="0"/>
                <a:cs typeface="Arial" panose="020B0604020202020204" pitchFamily="34" charset="0"/>
              </a:rPr>
              <a:t>6th ed. Westport, CT: Libraries Unlimited. </a:t>
            </a:r>
          </a:p>
          <a:p>
            <a:pPr marL="0" indent="0">
              <a:buNone/>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Matthew B., Michael Huberman, and Johnny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eds. 2014.  </a:t>
            </a:r>
            <a:r>
              <a:rPr lang="en-US" sz="1400" i="1" dirty="0">
                <a:latin typeface="Arial" panose="020B0604020202020204" pitchFamily="34" charset="0"/>
                <a:cs typeface="Arial" panose="020B0604020202020204" pitchFamily="34" charset="0"/>
              </a:rPr>
              <a:t>Qualitative Data Analysis: A Methods Sourcebook, </a:t>
            </a:r>
            <a:r>
              <a:rPr lang="en-US" sz="1400" dirty="0">
                <a:latin typeface="Arial" panose="020B0604020202020204" pitchFamily="34" charset="0"/>
                <a:cs typeface="Arial" panose="020B0604020202020204" pitchFamily="34" charset="0"/>
              </a:rPr>
              <a:t>3rd ed. Thousand Oaks, CA: Sage.</a:t>
            </a: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37</a:t>
            </a:fld>
            <a:endParaRPr lang="en-US"/>
          </a:p>
        </p:txBody>
      </p:sp>
    </p:spTree>
    <p:extLst>
      <p:ext uri="{BB962C8B-B14F-4D97-AF65-F5344CB8AC3E}">
        <p14:creationId xmlns:p14="http://schemas.microsoft.com/office/powerpoint/2010/main" val="1497031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https://flic.kr/p/AuDyn (https://www.flickr.com/photos/hunty66/390350345/) by Pete Hunt / CC BY-NC 2.0 </a:t>
            </a:r>
          </a:p>
          <a:p>
            <a:endParaRPr lang="en-US" sz="1400" dirty="0">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https://www.brainyquote.com/quotes/quotes/c/carltoncus644835.html </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a:buFont typeface="Arial"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38</a:t>
            </a:fld>
            <a:endParaRPr lang="en-US"/>
          </a:p>
        </p:txBody>
      </p:sp>
    </p:spTree>
    <p:extLst>
      <p:ext uri="{BB962C8B-B14F-4D97-AF65-F5344CB8AC3E}">
        <p14:creationId xmlns:p14="http://schemas.microsoft.com/office/powerpoint/2010/main" val="4095060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39</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*Note: The figures</a:t>
            </a:r>
            <a:r>
              <a:rPr lang="en-US" sz="1400" baseline="0" dirty="0">
                <a:latin typeface="Arial" panose="020B0604020202020204" pitchFamily="34" charset="0"/>
                <a:cs typeface="Arial" panose="020B0604020202020204" pitchFamily="34" charset="0"/>
              </a:rPr>
              <a:t> add to more than the total number of papers (and the percentages add to more than 100), since a paper may have more than one methodology</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Table (2)</a:t>
            </a:r>
            <a:r>
              <a:rPr lang="en-US" sz="1400" baseline="0" dirty="0">
                <a:latin typeface="Arial" panose="020B0604020202020204" pitchFamily="34" charset="0"/>
                <a:cs typeface="Arial" panose="020B0604020202020204" pitchFamily="34" charset="0"/>
              </a:rPr>
              <a:t> from Powell, 1999</a:t>
            </a:r>
          </a:p>
          <a:p>
            <a:endParaRPr lang="en-US" sz="1400" baseline="0" dirty="0">
              <a:latin typeface="Arial" panose="020B0604020202020204" pitchFamily="34" charset="0"/>
              <a:cs typeface="Arial" panose="020B0604020202020204" pitchFamily="34" charset="0"/>
            </a:endParaRPr>
          </a:p>
          <a:p>
            <a:pPr marL="0" indent="0">
              <a:buNone/>
            </a:pPr>
            <a:r>
              <a:rPr lang="en-US" sz="1400" baseline="0" dirty="0">
                <a:latin typeface="Arial" panose="020B0604020202020204" pitchFamily="34" charset="0"/>
                <a:cs typeface="Arial" panose="020B0604020202020204" pitchFamily="34" charset="0"/>
              </a:rPr>
              <a:t>Powell, Ronald R. 1999. “Recent Trends in Research: A Methodological </a:t>
            </a:r>
            <a:r>
              <a:rPr lang="en-US" sz="1400" dirty="0">
                <a:latin typeface="Arial" panose="020B0604020202020204" pitchFamily="34" charset="0"/>
                <a:cs typeface="Arial" panose="020B0604020202020204" pitchFamily="34" charset="0"/>
              </a:rPr>
              <a:t>E</a:t>
            </a:r>
            <a:r>
              <a:rPr lang="en-US" sz="1400" baseline="0" dirty="0">
                <a:latin typeface="Arial" panose="020B0604020202020204" pitchFamily="34" charset="0"/>
                <a:cs typeface="Arial" panose="020B0604020202020204" pitchFamily="34" charset="0"/>
              </a:rPr>
              <a:t>ssay.” </a:t>
            </a:r>
            <a:r>
              <a:rPr lang="en-US" sz="1400" i="1" baseline="0" dirty="0">
                <a:latin typeface="Arial" panose="020B0604020202020204" pitchFamily="34" charset="0"/>
                <a:cs typeface="Arial" panose="020B0604020202020204" pitchFamily="34" charset="0"/>
              </a:rPr>
              <a:t>Library &amp; Information Science Research</a:t>
            </a:r>
            <a:r>
              <a:rPr lang="en-US" sz="1400" i="1"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21, no. 1:</a:t>
            </a:r>
            <a:r>
              <a:rPr lang="en-US" sz="140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91-119.</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1632224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40</a:t>
            </a:fld>
            <a:endParaRPr lang="en-US"/>
          </a:p>
        </p:txBody>
      </p:sp>
    </p:spTree>
    <p:extLst>
      <p:ext uri="{BB962C8B-B14F-4D97-AF65-F5344CB8AC3E}">
        <p14:creationId xmlns:p14="http://schemas.microsoft.com/office/powerpoint/2010/main" val="173813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41</a:t>
            </a:fld>
            <a:endParaRPr lang="en-US"/>
          </a:p>
        </p:txBody>
      </p:sp>
    </p:spTree>
    <p:extLst>
      <p:ext uri="{BB962C8B-B14F-4D97-AF65-F5344CB8AC3E}">
        <p14:creationId xmlns:p14="http://schemas.microsoft.com/office/powerpoint/2010/main" val="293315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42</a:t>
            </a:fld>
            <a:endParaRPr lang="en-US"/>
          </a:p>
        </p:txBody>
      </p:sp>
    </p:spTree>
    <p:extLst>
      <p:ext uri="{BB962C8B-B14F-4D97-AF65-F5344CB8AC3E}">
        <p14:creationId xmlns:p14="http://schemas.microsoft.com/office/powerpoint/2010/main" val="2342665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45</a:t>
            </a:fld>
            <a:endParaRPr lang="en-US"/>
          </a:p>
        </p:txBody>
      </p:sp>
    </p:spTree>
    <p:extLst>
      <p:ext uri="{BB962C8B-B14F-4D97-AF65-F5344CB8AC3E}">
        <p14:creationId xmlns:p14="http://schemas.microsoft.com/office/powerpoint/2010/main" val="346252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2966" y="4400549"/>
            <a:ext cx="5699234" cy="4028747"/>
          </a:xfrm>
        </p:spPr>
        <p:txBody>
          <a:bodyPr/>
          <a:lstStyle/>
          <a:p>
            <a:r>
              <a:rPr lang="en-US" sz="1400" dirty="0">
                <a:latin typeface="Arial" panose="020B0604020202020204" pitchFamily="34" charset="0"/>
                <a:cs typeface="Arial" panose="020B0604020202020204" pitchFamily="34" charset="0"/>
              </a:rPr>
              <a:t>Image: https://flic.kr/p/brnnFP (https://www.flickr.com/photos/64763706@N08/6850650385/) by </a:t>
            </a:r>
            <a:r>
              <a:rPr lang="en-US" sz="1400" dirty="0" err="1">
                <a:latin typeface="Arial" panose="020B0604020202020204" pitchFamily="34" charset="0"/>
                <a:cs typeface="Arial" panose="020B0604020202020204" pitchFamily="34" charset="0"/>
              </a:rPr>
              <a:t>LaTransfo</a:t>
            </a:r>
            <a:r>
              <a:rPr lang="en-US" sz="1400" dirty="0">
                <a:latin typeface="Arial" panose="020B0604020202020204" pitchFamily="34" charset="0"/>
                <a:cs typeface="Arial" panose="020B0604020202020204" pitchFamily="34" charset="0"/>
              </a:rPr>
              <a:t> / CC BY-SA 2.0 </a:t>
            </a:r>
          </a:p>
          <a:p>
            <a:endParaRPr lang="en-US" sz="1400" dirty="0">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“The LIS field is maturing in terms of research method selection and application in that a greater number and wider variety of research methods are used in all the research publications this study examines. All the methods reported in the 1162 scholarly publications in a sense constitute a toolbox of research methods. Scholars are no longer limited to the research methods traditionally applied in LIS explorations (e.g., questionnaire and historical method). Researchers can instead choose research methods from this expanded toolbox according to their study objectives” (Chu 2015, 40).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a:t>
            </a:r>
            <a:r>
              <a:rPr lang="en-US" sz="1400" dirty="0" err="1">
                <a:latin typeface="Arial" panose="020B0604020202020204" pitchFamily="34" charset="0"/>
                <a:cs typeface="Arial" panose="020B0604020202020204" pitchFamily="34" charset="0"/>
              </a:rPr>
              <a:t>Heting</a:t>
            </a:r>
            <a:r>
              <a:rPr lang="en-US" sz="1400" dirty="0">
                <a:latin typeface="Arial" panose="020B0604020202020204" pitchFamily="34" charset="0"/>
                <a:cs typeface="Arial" panose="020B0604020202020204" pitchFamily="34" charset="0"/>
              </a:rPr>
              <a:t>.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a:t>
            </a:r>
            <a:r>
              <a:rPr lang="en-US" sz="1400" dirty="0">
                <a:latin typeface="Arial" panose="020B0604020202020204" pitchFamily="34" charset="0"/>
                <a:cs typeface="Arial" panose="020B0604020202020204" pitchFamily="34" charset="0"/>
              </a:rPr>
              <a:t>37, no. 1: 36-41. </a:t>
            </a:r>
            <a:r>
              <a:rPr lang="en-US" sz="1400" b="0" i="0" u="none" strike="noStrike" kern="1200" dirty="0">
                <a:solidFill>
                  <a:schemeClr val="tx1"/>
                </a:solidFill>
                <a:effectLst/>
                <a:latin typeface="Arial" panose="020B0604020202020204" pitchFamily="34" charset="0"/>
                <a:cs typeface="Arial" panose="020B0604020202020204" pitchFamily="34" charset="0"/>
                <a:hlinkClick r:id="rId3"/>
              </a:rPr>
              <a:t>http://dx.doi.org/10.1016/j.lisr.2014.09.003</a:t>
            </a:r>
            <a:r>
              <a:rPr lang="en-US" sz="1400" b="0" i="0" u="none" strike="noStrike"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5</a:t>
            </a:fld>
            <a:endParaRPr lang="en-US"/>
          </a:p>
        </p:txBody>
      </p:sp>
    </p:spTree>
    <p:extLst>
      <p:ext uri="{BB962C8B-B14F-4D97-AF65-F5344CB8AC3E}">
        <p14:creationId xmlns:p14="http://schemas.microsoft.com/office/powerpoint/2010/main" val="175968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https://flic.kr/p/8bdX7z (https://www.flickr.com/photos/jeffanddayna/4710189081/) by Jeff Golden / CC BY-SA 2.0 </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a:t>
            </a:r>
            <a:r>
              <a:rPr lang="en-US" sz="1400" dirty="0" err="1">
                <a:latin typeface="Arial" panose="020B0604020202020204" pitchFamily="34" charset="0"/>
                <a:cs typeface="Arial" panose="020B0604020202020204" pitchFamily="34" charset="0"/>
              </a:rPr>
              <a:t>Heting</a:t>
            </a:r>
            <a:r>
              <a:rPr lang="en-US" sz="1400" dirty="0">
                <a:latin typeface="Arial" panose="020B0604020202020204" pitchFamily="34" charset="0"/>
                <a:cs typeface="Arial" panose="020B0604020202020204" pitchFamily="34" charset="0"/>
              </a:rPr>
              <a:t>.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a:t>
            </a:r>
            <a:r>
              <a:rPr lang="en-US" sz="1400" b="0" i="0" dirty="0">
                <a:latin typeface="Arial" panose="020B0604020202020204" pitchFamily="34" charset="0"/>
                <a:cs typeface="Arial" panose="020B0604020202020204" pitchFamily="34" charset="0"/>
              </a:rPr>
              <a:t>37, no. 1: </a:t>
            </a:r>
            <a:r>
              <a:rPr lang="en-US" sz="1400" dirty="0">
                <a:latin typeface="Arial" panose="020B0604020202020204" pitchFamily="34" charset="0"/>
                <a:cs typeface="Arial" panose="020B0604020202020204" pitchFamily="34" charset="0"/>
              </a:rPr>
              <a:t>36-41. </a:t>
            </a:r>
            <a:r>
              <a:rPr lang="en-US" sz="1400" b="0" i="0" u="none" strike="noStrike" kern="1200" dirty="0">
                <a:solidFill>
                  <a:schemeClr val="tx1"/>
                </a:solidFill>
                <a:effectLst/>
                <a:latin typeface="Arial" panose="020B0604020202020204" pitchFamily="34" charset="0"/>
                <a:cs typeface="Arial" panose="020B0604020202020204" pitchFamily="34" charset="0"/>
                <a:hlinkClick r:id="rId3"/>
              </a:rPr>
              <a:t>http://dx.doi.org/10.1016/j.lisr.2014.09.003</a:t>
            </a:r>
            <a:r>
              <a:rPr lang="en-US" sz="1400" b="0" i="0" u="none" strike="noStrike"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extLst>
      <p:ext uri="{BB962C8B-B14F-4D97-AF65-F5344CB8AC3E}">
        <p14:creationId xmlns:p14="http://schemas.microsoft.com/office/powerpoint/2010/main" val="341427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Arial" panose="020B0604020202020204" pitchFamily="34" charset="0"/>
                <a:cs typeface="Arial" panose="020B0604020202020204" pitchFamily="34" charset="0"/>
              </a:rPr>
              <a:t>Image: https://flic.kr/p/8HwEak (https://www.flickr.com/photos/vofan/5064455445/) by VOFAN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Chu, </a:t>
            </a:r>
            <a:r>
              <a:rPr lang="en-US" sz="1400" dirty="0" err="1">
                <a:latin typeface="Arial" panose="020B0604020202020204" pitchFamily="34" charset="0"/>
                <a:cs typeface="Arial" panose="020B0604020202020204" pitchFamily="34" charset="0"/>
              </a:rPr>
              <a:t>Heting</a:t>
            </a:r>
            <a:r>
              <a:rPr lang="en-US" sz="1400" dirty="0">
                <a:latin typeface="Arial" panose="020B0604020202020204" pitchFamily="34" charset="0"/>
                <a:cs typeface="Arial" panose="020B0604020202020204" pitchFamily="34" charset="0"/>
              </a:rPr>
              <a:t>.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a:t>
            </a:r>
            <a:r>
              <a:rPr lang="en-US" sz="1400" dirty="0">
                <a:latin typeface="Arial" panose="020B0604020202020204" pitchFamily="34" charset="0"/>
                <a:cs typeface="Arial" panose="020B0604020202020204" pitchFamily="34" charset="0"/>
              </a:rPr>
              <a:t>37, no. 1: 36-41. </a:t>
            </a:r>
            <a:r>
              <a:rPr lang="en-US" sz="1400" dirty="0">
                <a:latin typeface="Arial" panose="020B0604020202020204" pitchFamily="34" charset="0"/>
                <a:cs typeface="Arial" panose="020B0604020202020204" pitchFamily="34" charset="0"/>
                <a:hlinkClick r:id="rId3"/>
              </a:rPr>
              <a:t>http://dx.doi.org/10.1016/j.lisr.2014.09.003</a:t>
            </a:r>
            <a:r>
              <a:rPr lang="en-US" sz="14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extLst>
      <p:ext uri="{BB962C8B-B14F-4D97-AF65-F5344CB8AC3E}">
        <p14:creationId xmlns:p14="http://schemas.microsoft.com/office/powerpoint/2010/main" val="3104009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5125"/>
            <a:ext cx="5486400" cy="3086100"/>
          </a:xfrm>
        </p:spPr>
      </p:sp>
      <p:sp>
        <p:nvSpPr>
          <p:cNvPr id="3" name="Notes Placeholder 2"/>
          <p:cNvSpPr>
            <a:spLocks noGrp="1"/>
          </p:cNvSpPr>
          <p:nvPr>
            <p:ph type="body" idx="1"/>
          </p:nvPr>
        </p:nvSpPr>
        <p:spPr>
          <a:xfrm>
            <a:off x="495300" y="3752193"/>
            <a:ext cx="5867400" cy="4719500"/>
          </a:xfrm>
        </p:spPr>
        <p:txBody>
          <a:bodyPr>
            <a:normAutofit fontScale="92500" lnSpcReduction="10000"/>
          </a:bodyPr>
          <a:lstStyle/>
          <a:p>
            <a:r>
              <a:rPr lang="en-US" sz="1500" b="0" i="0" kern="1200" dirty="0">
                <a:solidFill>
                  <a:schemeClr val="tx1"/>
                </a:solidFill>
                <a:effectLst/>
                <a:latin typeface="Arial" panose="020B0604020202020204" pitchFamily="34" charset="0"/>
                <a:cs typeface="Arial" panose="020B0604020202020204" pitchFamily="34" charset="0"/>
              </a:rPr>
              <a:t>**used in primary research articles</a:t>
            </a:r>
          </a:p>
          <a:p>
            <a:endParaRPr lang="en-US" sz="1500" b="0" i="0" kern="1200" dirty="0">
              <a:solidFill>
                <a:schemeClr val="tx1"/>
              </a:solidFill>
              <a:effectLst/>
              <a:latin typeface="Arial" panose="020B0604020202020204" pitchFamily="34" charset="0"/>
              <a:cs typeface="Arial" panose="020B0604020202020204" pitchFamily="34" charset="0"/>
            </a:endParaRPr>
          </a:p>
          <a:p>
            <a:r>
              <a:rPr lang="en-US" sz="1500" b="0" i="0" kern="1200" dirty="0">
                <a:solidFill>
                  <a:schemeClr val="tx1"/>
                </a:solidFill>
                <a:effectLst/>
                <a:latin typeface="Arial" panose="020B0604020202020204" pitchFamily="34" charset="0"/>
                <a:cs typeface="Arial" panose="020B0604020202020204" pitchFamily="34" charset="0"/>
              </a:rPr>
              <a:t>Questionnaire:</a:t>
            </a:r>
            <a:r>
              <a:rPr lang="en-US" sz="1500" b="0" i="0" kern="1200" baseline="0" dirty="0">
                <a:solidFill>
                  <a:schemeClr val="tx1"/>
                </a:solidFill>
                <a:effectLst/>
                <a:latin typeface="Arial" panose="020B0604020202020204" pitchFamily="34" charset="0"/>
                <a:cs typeface="Arial" panose="020B0604020202020204" pitchFamily="34" charset="0"/>
              </a:rPr>
              <a:t> a </a:t>
            </a:r>
            <a:r>
              <a:rPr lang="en-US" sz="1500" b="0" i="0" kern="1200" dirty="0">
                <a:solidFill>
                  <a:schemeClr val="tx1"/>
                </a:solidFill>
                <a:effectLst/>
                <a:latin typeface="Arial" panose="020B0604020202020204" pitchFamily="34" charset="0"/>
                <a:cs typeface="Arial" panose="020B0604020202020204" pitchFamily="34" charset="0"/>
              </a:rPr>
              <a:t>standard survey questionnaire, 47.6</a:t>
            </a:r>
          </a:p>
          <a:p>
            <a:r>
              <a:rPr lang="en-US" sz="1500" b="0" i="0" kern="1200" dirty="0">
                <a:solidFill>
                  <a:schemeClr val="tx1"/>
                </a:solidFill>
                <a:effectLst/>
                <a:latin typeface="Arial" panose="020B0604020202020204" pitchFamily="34" charset="0"/>
                <a:cs typeface="Arial" panose="020B0604020202020204" pitchFamily="34" charset="0"/>
              </a:rPr>
              <a:t>A test or quiz in the questionnaire</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format, usually used in experimental</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quasi-experimental deign,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2.6</a:t>
            </a:r>
          </a:p>
          <a:p>
            <a:r>
              <a:rPr lang="en-US" sz="1500" b="0" i="0" kern="1200" dirty="0">
                <a:solidFill>
                  <a:schemeClr val="tx1"/>
                </a:solidFill>
                <a:effectLst/>
                <a:latin typeface="Arial" panose="020B0604020202020204" pitchFamily="34" charset="0"/>
                <a:cs typeface="Arial" panose="020B0604020202020204" pitchFamily="34" charset="0"/>
              </a:rPr>
              <a:t>Diary, a type of self-administered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questionnaire often used to record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frequent or contemporaneous events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experiences,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0.6</a:t>
            </a:r>
          </a:p>
          <a:p>
            <a:r>
              <a:rPr lang="en-US" sz="1500" b="0" i="0" kern="1200" dirty="0">
                <a:solidFill>
                  <a:schemeClr val="tx1"/>
                </a:solidFill>
                <a:effectLst/>
                <a:latin typeface="Arial" panose="020B0604020202020204" pitchFamily="34" charset="0"/>
                <a:cs typeface="Arial" panose="020B0604020202020204" pitchFamily="34" charset="0"/>
              </a:rPr>
              <a:t>Content analysis, 27.2</a:t>
            </a:r>
          </a:p>
          <a:p>
            <a:r>
              <a:rPr lang="en-US" sz="1500" b="0" i="0" kern="1200" dirty="0">
                <a:solidFill>
                  <a:schemeClr val="tx1"/>
                </a:solidFill>
                <a:effectLst/>
                <a:latin typeface="Arial" panose="020B0604020202020204" pitchFamily="34" charset="0"/>
                <a:cs typeface="Arial" panose="020B0604020202020204" pitchFamily="34" charset="0"/>
              </a:rPr>
              <a:t>Semi-structured or in-depth interview, 14.0</a:t>
            </a:r>
          </a:p>
          <a:p>
            <a:r>
              <a:rPr lang="en-US" sz="1500" b="0" i="0" kern="1200" dirty="0">
                <a:solidFill>
                  <a:schemeClr val="tx1"/>
                </a:solidFill>
                <a:effectLst/>
                <a:latin typeface="Arial" panose="020B0604020202020204" pitchFamily="34" charset="0"/>
                <a:cs typeface="Arial" panose="020B0604020202020204" pitchFamily="34" charset="0"/>
              </a:rPr>
              <a:t>Analysis of existing statistics (e.g. results from</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previous surveys, or circulation statistics)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6.6</a:t>
            </a:r>
          </a:p>
          <a:p>
            <a:r>
              <a:rPr lang="en-US" sz="1500" b="0" i="0" kern="1200" dirty="0">
                <a:solidFill>
                  <a:schemeClr val="tx1"/>
                </a:solidFill>
                <a:effectLst/>
                <a:latin typeface="Arial" panose="020B0604020202020204" pitchFamily="34" charset="0"/>
                <a:cs typeface="Arial" panose="020B0604020202020204" pitchFamily="34" charset="0"/>
              </a:rPr>
              <a:t>Citation analysis, 6.3</a:t>
            </a:r>
          </a:p>
          <a:p>
            <a:r>
              <a:rPr lang="en-US" sz="1500" b="0" i="0" kern="1200" dirty="0">
                <a:solidFill>
                  <a:schemeClr val="tx1"/>
                </a:solidFill>
                <a:effectLst/>
                <a:latin typeface="Arial" panose="020B0604020202020204" pitchFamily="34" charset="0"/>
                <a:cs typeface="Arial" panose="020B0604020202020204" pitchFamily="34" charset="0"/>
              </a:rPr>
              <a:t>Focus group interview, 5.7</a:t>
            </a:r>
          </a:p>
          <a:p>
            <a:r>
              <a:rPr lang="en-US" sz="1500" b="0" i="0" kern="1200" dirty="0">
                <a:solidFill>
                  <a:schemeClr val="tx1"/>
                </a:solidFill>
                <a:effectLst/>
                <a:latin typeface="Arial" panose="020B0604020202020204" pitchFamily="34" charset="0"/>
                <a:cs typeface="Arial" panose="020B0604020202020204" pitchFamily="34" charset="0"/>
              </a:rPr>
              <a:t>Observation, including both quantitative and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qualitative observation,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4.3</a:t>
            </a:r>
          </a:p>
          <a:p>
            <a:r>
              <a:rPr lang="en-US" sz="1500" b="0" i="0" kern="1200" dirty="0">
                <a:solidFill>
                  <a:schemeClr val="tx1"/>
                </a:solidFill>
                <a:effectLst/>
                <a:latin typeface="Arial" panose="020B0604020202020204" pitchFamily="34" charset="0"/>
                <a:cs typeface="Arial" panose="020B0604020202020204" pitchFamily="34" charset="0"/>
              </a:rPr>
              <a:t>Log analysis, 3.4</a:t>
            </a:r>
          </a:p>
          <a:p>
            <a:r>
              <a:rPr lang="en-US" sz="1500" b="0" i="0" kern="1200" dirty="0">
                <a:solidFill>
                  <a:schemeClr val="tx1"/>
                </a:solidFill>
                <a:effectLst/>
                <a:latin typeface="Arial" panose="020B0604020202020204" pitchFamily="34" charset="0"/>
                <a:cs typeface="Arial" panose="020B0604020202020204" pitchFamily="34" charset="0"/>
              </a:rPr>
              <a:t>Task analysis — the analysis of the completion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of search tasks,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2.9</a:t>
            </a:r>
          </a:p>
          <a:p>
            <a:endParaRPr lang="en-US" sz="15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Luo, Lili, and Margaret McKinney. 2015. “JAL in the Past Decade: A Comprehensive Analysis of Academic Library Research.” </a:t>
            </a:r>
            <a:r>
              <a:rPr lang="en-US" sz="1500" i="1" dirty="0">
                <a:latin typeface="Arial" panose="020B0604020202020204" pitchFamily="34" charset="0"/>
                <a:cs typeface="Arial" panose="020B0604020202020204" pitchFamily="34" charset="0"/>
              </a:rPr>
              <a:t>The Journal of Academic Librarianship </a:t>
            </a:r>
            <a:r>
              <a:rPr lang="en-US" sz="1500" i="0" dirty="0">
                <a:latin typeface="Arial" panose="020B0604020202020204" pitchFamily="34" charset="0"/>
                <a:cs typeface="Arial" panose="020B0604020202020204" pitchFamily="34" charset="0"/>
              </a:rPr>
              <a:t>41, no. </a:t>
            </a:r>
            <a:r>
              <a:rPr lang="en-US" sz="1500" dirty="0">
                <a:latin typeface="Arial" panose="020B0604020202020204" pitchFamily="34" charset="0"/>
                <a:cs typeface="Arial" panose="020B0604020202020204" pitchFamily="34" charset="0"/>
              </a:rPr>
              <a:t>2: 123-129. </a:t>
            </a:r>
            <a:r>
              <a:rPr lang="en-US" sz="1500" b="0" i="0" u="none" strike="noStrike" kern="1200" dirty="0">
                <a:solidFill>
                  <a:schemeClr val="tx1"/>
                </a:solidFill>
                <a:effectLst/>
                <a:latin typeface="Arial" panose="020B0604020202020204" pitchFamily="34" charset="0"/>
                <a:cs typeface="Arial" panose="020B0604020202020204" pitchFamily="34" charset="0"/>
                <a:hlinkClick r:id="rId3"/>
              </a:rPr>
              <a:t>http://dx.doi.org/10.1016/j.acalib.2015.01.003</a:t>
            </a:r>
            <a:r>
              <a:rPr lang="en-US" sz="1500" b="0" i="0" u="none" strike="noStrike" kern="1200" dirty="0">
                <a:solidFill>
                  <a:schemeClr val="tx1"/>
                </a:solidFill>
                <a:effectLst/>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 </a:t>
            </a:r>
            <a:endParaRPr lang="en-US" sz="14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extLst>
      <p:ext uri="{BB962C8B-B14F-4D97-AF65-F5344CB8AC3E}">
        <p14:creationId xmlns:p14="http://schemas.microsoft.com/office/powerpoint/2010/main" val="214159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9</a:t>
            </a:fld>
            <a:endParaRPr lang="en-US"/>
          </a:p>
        </p:txBody>
      </p:sp>
    </p:spTree>
    <p:extLst>
      <p:ext uri="{BB962C8B-B14F-4D97-AF65-F5344CB8AC3E}">
        <p14:creationId xmlns:p14="http://schemas.microsoft.com/office/powerpoint/2010/main" val="3426411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4075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320571" y="5942065"/>
            <a:ext cx="833847" cy="40060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1814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144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82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60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6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5642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40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81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3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81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5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5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65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86" r:id="rId13"/>
    <p:sldLayoutId id="2147483712"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hyperlink" Target="http://www.ala.org/acrl/sites/ala.org.acrl/files/content/standards/slhe.pdf"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dx.doi.org/10.1016/j.acalib.2015.01.003"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2"/>
          </p:nvPr>
        </p:nvSpPr>
        <p:spPr>
          <a:xfrm>
            <a:off x="4" y="1773170"/>
            <a:ext cx="3864426" cy="536972"/>
          </a:xfrm>
        </p:spPr>
        <p:txBody>
          <a:bodyPr>
            <a:noAutofit/>
          </a:bodyPr>
          <a:lstStyle/>
          <a:p>
            <a:pPr algn="l"/>
            <a:r>
              <a:rPr lang="en-US" sz="1800" dirty="0">
                <a:solidFill>
                  <a:schemeClr val="bg1"/>
                </a:solidFill>
              </a:rPr>
              <a:t>Hong Kong   March 28, 2017</a:t>
            </a:r>
          </a:p>
        </p:txBody>
      </p:sp>
      <p:sp>
        <p:nvSpPr>
          <p:cNvPr id="4" name="Text Placeholder 3"/>
          <p:cNvSpPr>
            <a:spLocks noGrp="1"/>
          </p:cNvSpPr>
          <p:nvPr>
            <p:ph type="body" sz="quarter" idx="16"/>
          </p:nvPr>
        </p:nvSpPr>
        <p:spPr/>
        <p:txBody>
          <a:bodyPr anchor="ctr">
            <a:normAutofit fontScale="70000" lnSpcReduction="20000"/>
          </a:bodyPr>
          <a:lstStyle/>
          <a:p>
            <a:r>
              <a:rPr lang="en-US" dirty="0"/>
              <a:t>Qualitative Research Methods in LIS</a:t>
            </a:r>
          </a:p>
        </p:txBody>
      </p:sp>
      <p:sp>
        <p:nvSpPr>
          <p:cNvPr id="6" name="Text Placeholder 5"/>
          <p:cNvSpPr>
            <a:spLocks noGrp="1"/>
          </p:cNvSpPr>
          <p:nvPr>
            <p:ph type="body" sz="quarter" idx="17"/>
          </p:nvPr>
        </p:nvSpPr>
        <p:spPr>
          <a:xfrm>
            <a:off x="971592" y="4275963"/>
            <a:ext cx="4967450" cy="502766"/>
          </a:xfrm>
        </p:spPr>
        <p:txBody>
          <a:bodyPr/>
          <a:lstStyle/>
          <a:p>
            <a:r>
              <a:rPr lang="en-US" dirty="0"/>
              <a:t>Lynn Silipigni Connaway, PhD</a:t>
            </a:r>
          </a:p>
        </p:txBody>
      </p:sp>
      <p:sp>
        <p:nvSpPr>
          <p:cNvPr id="8" name="Text Placeholder 7"/>
          <p:cNvSpPr>
            <a:spLocks noGrp="1"/>
          </p:cNvSpPr>
          <p:nvPr>
            <p:ph type="body" sz="quarter" idx="18"/>
          </p:nvPr>
        </p:nvSpPr>
        <p:spPr>
          <a:xfrm>
            <a:off x="971593" y="4818452"/>
            <a:ext cx="8116966" cy="1232325"/>
          </a:xfrm>
        </p:spPr>
        <p:txBody>
          <a:bodyPr/>
          <a:lstStyle/>
          <a:p>
            <a:r>
              <a:rPr lang="en-US" dirty="0"/>
              <a:t>Senior Research Scientist &amp; Director of User Research, OCLC</a:t>
            </a:r>
          </a:p>
          <a:p>
            <a:r>
              <a:rPr lang="en-US" dirty="0">
                <a:hlinkClick r:id="rId3"/>
              </a:rPr>
              <a:t>connawal@oclc.org</a:t>
            </a:r>
            <a:endParaRPr lang="en-US" dirty="0"/>
          </a:p>
          <a:p>
            <a:r>
              <a:rPr lang="en-US" dirty="0"/>
              <a:t>@</a:t>
            </a:r>
            <a:r>
              <a:rPr lang="en-US" dirty="0" err="1"/>
              <a:t>LynnConnaway</a:t>
            </a:r>
            <a:endParaRPr lang="en-US" dirty="0"/>
          </a:p>
        </p:txBody>
      </p:sp>
    </p:spTree>
    <p:extLst>
      <p:ext uri="{BB962C8B-B14F-4D97-AF65-F5344CB8AC3E}">
        <p14:creationId xmlns:p14="http://schemas.microsoft.com/office/powerpoint/2010/main" val="1123491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826" b="13112"/>
          <a:stretch/>
        </p:blipFill>
        <p:spPr>
          <a:xfrm>
            <a:off x="0" y="0"/>
            <a:ext cx="12192000" cy="6291619"/>
          </a:xfrm>
          <a:prstGeom prst="rect">
            <a:avLst/>
          </a:prstGeom>
        </p:spPr>
      </p:pic>
      <p:sp>
        <p:nvSpPr>
          <p:cNvPr id="2" name="Text Placeholder 1"/>
          <p:cNvSpPr>
            <a:spLocks noGrp="1"/>
          </p:cNvSpPr>
          <p:nvPr>
            <p:ph type="body" sz="quarter" idx="13"/>
          </p:nvPr>
        </p:nvSpPr>
        <p:spPr>
          <a:xfrm>
            <a:off x="0" y="171136"/>
            <a:ext cx="2702257" cy="702321"/>
          </a:xfrm>
          <a:solidFill>
            <a:schemeClr val="tx1">
              <a:alpha val="65000"/>
            </a:schemeClr>
          </a:solidFill>
        </p:spPr>
        <p:txBody>
          <a:bodyPr/>
          <a:lstStyle/>
          <a:p>
            <a:r>
              <a:rPr lang="en-US" sz="4000" dirty="0">
                <a:solidFill>
                  <a:schemeClr val="bg1"/>
                </a:solidFill>
                <a:latin typeface="Arial" pitchFamily="34" charset="0"/>
                <a:cs typeface="Arial" pitchFamily="34" charset="0"/>
              </a:rPr>
              <a:t>Definition</a:t>
            </a:r>
            <a:endParaRPr lang="en-US" sz="4000" dirty="0">
              <a:solidFill>
                <a:schemeClr val="bg1"/>
              </a:solidFill>
            </a:endParaRPr>
          </a:p>
        </p:txBody>
      </p:sp>
      <p:sp>
        <p:nvSpPr>
          <p:cNvPr id="3" name="Text Placeholder 2"/>
          <p:cNvSpPr>
            <a:spLocks noGrp="1"/>
          </p:cNvSpPr>
          <p:nvPr>
            <p:ph type="body" sz="quarter" idx="14"/>
          </p:nvPr>
        </p:nvSpPr>
        <p:spPr>
          <a:xfrm>
            <a:off x="3639562" y="732272"/>
            <a:ext cx="8552438" cy="5095322"/>
          </a:xfrm>
          <a:solidFill>
            <a:schemeClr val="tx1">
              <a:alpha val="65000"/>
            </a:schemeClr>
          </a:solidFill>
        </p:spPr>
        <p:txBody>
          <a:bodyPr/>
          <a:lstStyle/>
          <a:p>
            <a:pPr marL="0" indent="0">
              <a:buNone/>
            </a:pPr>
            <a:r>
              <a:rPr lang="en-US" sz="2800" b="1" dirty="0">
                <a:solidFill>
                  <a:schemeClr val="bg1"/>
                </a:solidFill>
                <a:latin typeface="Arial" pitchFamily="34" charset="0"/>
                <a:cs typeface="Arial" pitchFamily="34" charset="0"/>
              </a:rPr>
              <a:t>Qualitative Research:</a:t>
            </a:r>
          </a:p>
          <a:p>
            <a:pPr marL="0" indent="0">
              <a:buNone/>
            </a:pPr>
            <a:r>
              <a:rPr lang="en-US" sz="2800" b="1" dirty="0">
                <a:solidFill>
                  <a:schemeClr val="bg1"/>
                </a:solidFill>
                <a:latin typeface="Arial" pitchFamily="34" charset="0"/>
                <a:cs typeface="Arial" pitchFamily="34" charset="0"/>
              </a:rPr>
              <a:t>A type of scientific research that: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Seeks answers to a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Systematically uses predefined set of procedures to answer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Collects evidence</a:t>
            </a:r>
          </a:p>
          <a:p>
            <a:pPr lvl="1">
              <a:buFont typeface="Arial" panose="020B0604020202020204" pitchFamily="34" charset="0"/>
              <a:buChar char="•"/>
            </a:pPr>
            <a:r>
              <a:rPr lang="en-US" sz="2800" b="1" dirty="0">
                <a:solidFill>
                  <a:schemeClr val="bg1"/>
                </a:solidFill>
                <a:latin typeface="Arial" pitchFamily="34" charset="0"/>
                <a:cs typeface="Arial" pitchFamily="34" charset="0"/>
              </a:rPr>
              <a:t>Produces findings that:</a:t>
            </a:r>
          </a:p>
          <a:p>
            <a:pPr lvl="2">
              <a:buFont typeface="Arial" panose="020B0604020202020204" pitchFamily="34" charset="0"/>
              <a:buChar char="•"/>
            </a:pPr>
            <a:r>
              <a:rPr lang="en-US" sz="2800" b="1" dirty="0">
                <a:solidFill>
                  <a:schemeClr val="bg1"/>
                </a:solidFill>
                <a:latin typeface="Arial" pitchFamily="34" charset="0"/>
                <a:cs typeface="Arial" pitchFamily="34" charset="0"/>
              </a:rPr>
              <a:t>Are not determined in advance</a:t>
            </a:r>
          </a:p>
          <a:p>
            <a:pPr lvl="2">
              <a:buFont typeface="Arial" panose="020B0604020202020204" pitchFamily="34" charset="0"/>
              <a:buChar char="•"/>
            </a:pPr>
            <a:r>
              <a:rPr lang="en-US" sz="2800" b="1" dirty="0">
                <a:solidFill>
                  <a:schemeClr val="bg1"/>
                </a:solidFill>
                <a:latin typeface="Arial" pitchFamily="34" charset="0"/>
                <a:cs typeface="Arial" pitchFamily="34" charset="0"/>
              </a:rPr>
              <a:t>Apply beyond immediate boundaries of study</a:t>
            </a:r>
            <a:endParaRPr lang="en-US" sz="2800" b="1" dirty="0">
              <a:solidFill>
                <a:schemeClr val="bg1"/>
              </a:solidFill>
            </a:endParaRPr>
          </a:p>
        </p:txBody>
      </p:sp>
    </p:spTree>
    <p:extLst>
      <p:ext uri="{BB962C8B-B14F-4D97-AF65-F5344CB8AC3E}">
        <p14:creationId xmlns:p14="http://schemas.microsoft.com/office/powerpoint/2010/main" val="396881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1262"/>
          <a:stretch/>
        </p:blipFill>
        <p:spPr>
          <a:xfrm>
            <a:off x="0" y="-9380"/>
            <a:ext cx="12192000" cy="6285315"/>
          </a:xfrm>
          <a:prstGeom prst="rect">
            <a:avLst/>
          </a:prstGeom>
        </p:spPr>
      </p:pic>
      <p:sp>
        <p:nvSpPr>
          <p:cNvPr id="4" name="Text Placeholder 3"/>
          <p:cNvSpPr>
            <a:spLocks noGrp="1"/>
          </p:cNvSpPr>
          <p:nvPr>
            <p:ph type="body" sz="quarter" idx="13"/>
          </p:nvPr>
        </p:nvSpPr>
        <p:spPr>
          <a:xfrm>
            <a:off x="0" y="212079"/>
            <a:ext cx="7588155" cy="784208"/>
          </a:xfrm>
          <a:solidFill>
            <a:schemeClr val="tx1">
              <a:alpha val="65000"/>
            </a:schemeClr>
          </a:solidFill>
        </p:spPr>
        <p:txBody>
          <a:bodyPr/>
          <a:lstStyle/>
          <a:p>
            <a:r>
              <a:rPr lang="en-US" sz="4000" dirty="0">
                <a:solidFill>
                  <a:schemeClr val="bg1"/>
                </a:solidFill>
                <a:latin typeface="Arial" pitchFamily="34" charset="0"/>
                <a:cs typeface="Arial" pitchFamily="34" charset="0"/>
              </a:rPr>
              <a:t>What is Qualitative Research?</a:t>
            </a:r>
            <a:endParaRPr lang="en-US" sz="4000" dirty="0">
              <a:solidFill>
                <a:schemeClr val="bg1"/>
              </a:solidFill>
            </a:endParaRPr>
          </a:p>
        </p:txBody>
      </p:sp>
      <p:sp>
        <p:nvSpPr>
          <p:cNvPr id="5" name="Text Placeholder 4"/>
          <p:cNvSpPr>
            <a:spLocks noGrp="1"/>
          </p:cNvSpPr>
          <p:nvPr>
            <p:ph type="body" sz="quarter" idx="14"/>
          </p:nvPr>
        </p:nvSpPr>
        <p:spPr>
          <a:xfrm>
            <a:off x="0" y="1278184"/>
            <a:ext cx="11252200" cy="4423833"/>
          </a:xfrm>
          <a:solidFill>
            <a:schemeClr val="tx1">
              <a:alpha val="65000"/>
            </a:schemeClr>
          </a:solidFill>
        </p:spPr>
        <p:txBody>
          <a:bodyPr/>
          <a:lstStyle/>
          <a:p>
            <a:pPr>
              <a:buNone/>
            </a:pPr>
            <a:r>
              <a:rPr lang="en-US" sz="2400" b="1" dirty="0">
                <a:solidFill>
                  <a:schemeClr val="bg1"/>
                </a:solidFill>
                <a:latin typeface="Arial" pitchFamily="34" charset="0"/>
                <a:cs typeface="Arial" pitchFamily="34" charset="0"/>
              </a:rPr>
              <a:t>“…a situated activity that locates the observer in the world. It consists of a set of interpretive, material practices that make the world visible. These practices transform the world. They turn the world into a series of representations, including field notes, interviews, conversations, photographs, recordings, &amp; memos to the self. </a:t>
            </a:r>
          </a:p>
          <a:p>
            <a:endParaRPr lang="en-US" sz="2400" b="1" dirty="0">
              <a:solidFill>
                <a:schemeClr val="bg1"/>
              </a:solidFill>
              <a:latin typeface="Arial" pitchFamily="34" charset="0"/>
              <a:cs typeface="Arial" pitchFamily="34" charset="0"/>
            </a:endParaRPr>
          </a:p>
          <a:p>
            <a:pPr>
              <a:buNone/>
            </a:pPr>
            <a:r>
              <a:rPr lang="en-US" sz="2400" b="1" dirty="0">
                <a:solidFill>
                  <a:schemeClr val="bg1"/>
                </a:solidFill>
                <a:latin typeface="Arial" pitchFamily="34" charset="0"/>
                <a:cs typeface="Arial" pitchFamily="34" charset="0"/>
              </a:rPr>
              <a:t>At this level, qualitative research involves an interpretive, naturalistic approach to the world. This means that qualitative researchers study things in their natural settings, attempting to make sense of, or to interpret, phenomena in terms of the meanings people bring to them.” </a:t>
            </a:r>
          </a:p>
          <a:p>
            <a:pPr algn="r">
              <a:buNone/>
            </a:pPr>
            <a:r>
              <a:rPr lang="en-US" sz="1800" b="1" dirty="0">
                <a:solidFill>
                  <a:schemeClr val="bg1"/>
                </a:solidFill>
                <a:latin typeface="Arial" pitchFamily="34" charset="0"/>
                <a:ea typeface="Open Sans" pitchFamily="34" charset="0"/>
                <a:cs typeface="Arial" pitchFamily="34" charset="0"/>
              </a:rPr>
              <a:t>(Denzin and Lincoln 2005)</a:t>
            </a:r>
            <a:endParaRPr 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44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1492"/>
          <a:stretch/>
        </p:blipFill>
        <p:spPr>
          <a:xfrm>
            <a:off x="0" y="0"/>
            <a:ext cx="12192000" cy="6264442"/>
          </a:xfrm>
          <a:prstGeom prst="rect">
            <a:avLst/>
          </a:prstGeom>
        </p:spPr>
      </p:pic>
      <p:sp>
        <p:nvSpPr>
          <p:cNvPr id="2" name="Text Placeholder 1"/>
          <p:cNvSpPr>
            <a:spLocks noGrp="1"/>
          </p:cNvSpPr>
          <p:nvPr>
            <p:ph type="body" sz="quarter" idx="13"/>
          </p:nvPr>
        </p:nvSpPr>
        <p:spPr>
          <a:xfrm>
            <a:off x="0" y="348557"/>
            <a:ext cx="7615451" cy="915256"/>
          </a:xfrm>
          <a:solidFill>
            <a:schemeClr val="tx1">
              <a:alpha val="65000"/>
            </a:schemeClr>
          </a:solidFill>
        </p:spPr>
        <p:txBody>
          <a:bodyPr anchor="ctr"/>
          <a:lstStyle/>
          <a:p>
            <a:r>
              <a:rPr lang="en-US" sz="4000" dirty="0">
                <a:solidFill>
                  <a:schemeClr val="bg1"/>
                </a:solidFill>
                <a:latin typeface="Arial" pitchFamily="34" charset="0"/>
                <a:cs typeface="Arial" pitchFamily="34" charset="0"/>
              </a:rPr>
              <a:t>What is Qualitative Research?</a:t>
            </a:r>
            <a:endParaRPr lang="en-US" sz="4000" dirty="0">
              <a:solidFill>
                <a:schemeClr val="bg1"/>
              </a:solidFill>
            </a:endParaRPr>
          </a:p>
        </p:txBody>
      </p:sp>
      <p:sp>
        <p:nvSpPr>
          <p:cNvPr id="3" name="Text Placeholder 2"/>
          <p:cNvSpPr>
            <a:spLocks noGrp="1"/>
          </p:cNvSpPr>
          <p:nvPr>
            <p:ph type="body" sz="quarter" idx="14"/>
          </p:nvPr>
        </p:nvSpPr>
        <p:spPr>
          <a:xfrm>
            <a:off x="0" y="1551140"/>
            <a:ext cx="10913501" cy="3402998"/>
          </a:xfrm>
          <a:solidFill>
            <a:schemeClr val="tx1">
              <a:alpha val="65000"/>
            </a:schemeClr>
          </a:solidFill>
        </p:spPr>
        <p:txBody>
          <a:bodyPr/>
          <a:lstStyle/>
          <a:p>
            <a:r>
              <a:rPr lang="en-US" sz="2800" b="1" dirty="0">
                <a:solidFill>
                  <a:schemeClr val="bg1"/>
                </a:solidFill>
                <a:latin typeface="Arial" panose="020B0604020202020204" pitchFamily="34" charset="0"/>
                <a:cs typeface="Arial" pitchFamily="34" charset="0"/>
              </a:rPr>
              <a:t>DISCOVERY: discovering concepts &amp; their relationships in raw, contextualized &amp; situated data &amp; then organizing these into some theoretical, explanatory scheme</a:t>
            </a:r>
          </a:p>
          <a:p>
            <a:r>
              <a:rPr lang="en-US" sz="2800" b="1" dirty="0">
                <a:solidFill>
                  <a:schemeClr val="bg1"/>
                </a:solidFill>
                <a:latin typeface="Arial" panose="020B0604020202020204" pitchFamily="34" charset="0"/>
                <a:cs typeface="Arial" pitchFamily="34" charset="0"/>
              </a:rPr>
              <a:t>UNDERSTANDING: A broad term that describes research that focuses on how individuals &amp; groups view &amp; understand the world &amp; construct meaning out of their experiences </a:t>
            </a:r>
          </a:p>
        </p:txBody>
      </p:sp>
    </p:spTree>
    <p:extLst>
      <p:ext uri="{BB962C8B-B14F-4D97-AF65-F5344CB8AC3E}">
        <p14:creationId xmlns:p14="http://schemas.microsoft.com/office/powerpoint/2010/main" val="417567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482" b="19979"/>
          <a:stretch/>
        </p:blipFill>
        <p:spPr>
          <a:xfrm>
            <a:off x="0" y="1"/>
            <a:ext cx="12192000" cy="6336632"/>
          </a:xfrm>
          <a:prstGeom prst="rect">
            <a:avLst/>
          </a:prstGeom>
        </p:spPr>
      </p:pic>
      <p:sp>
        <p:nvSpPr>
          <p:cNvPr id="2" name="Text Placeholder 1"/>
          <p:cNvSpPr>
            <a:spLocks noGrp="1"/>
          </p:cNvSpPr>
          <p:nvPr>
            <p:ph type="body" sz="quarter" idx="13"/>
          </p:nvPr>
        </p:nvSpPr>
        <p:spPr>
          <a:xfrm>
            <a:off x="1" y="336884"/>
            <a:ext cx="7656394" cy="858690"/>
          </a:xfrm>
          <a:solidFill>
            <a:schemeClr val="tx1">
              <a:alpha val="65000"/>
            </a:schemeClr>
          </a:solidFill>
        </p:spPr>
        <p:txBody>
          <a:bodyPr anchor="ctr"/>
          <a:lstStyle/>
          <a:p>
            <a:r>
              <a:rPr lang="en-US" sz="4000" dirty="0">
                <a:solidFill>
                  <a:schemeClr val="bg1"/>
                </a:solidFill>
                <a:latin typeface="Arial" pitchFamily="34" charset="0"/>
                <a:cs typeface="Arial" pitchFamily="34" charset="0"/>
              </a:rPr>
              <a:t>What is Qualitative Research?</a:t>
            </a:r>
            <a:endParaRPr lang="en-US" sz="4000" dirty="0">
              <a:solidFill>
                <a:schemeClr val="bg1"/>
              </a:solidFill>
            </a:endParaRPr>
          </a:p>
        </p:txBody>
      </p:sp>
      <p:sp>
        <p:nvSpPr>
          <p:cNvPr id="3" name="Text Placeholder 2"/>
          <p:cNvSpPr>
            <a:spLocks noGrp="1"/>
          </p:cNvSpPr>
          <p:nvPr>
            <p:ph type="body" sz="quarter" idx="14"/>
          </p:nvPr>
        </p:nvSpPr>
        <p:spPr>
          <a:xfrm>
            <a:off x="1" y="1305479"/>
            <a:ext cx="11293641" cy="4838647"/>
          </a:xfrm>
          <a:solidFill>
            <a:schemeClr val="tx1">
              <a:alpha val="65000"/>
            </a:schemeClr>
          </a:solidFill>
        </p:spPr>
        <p:txBody>
          <a:bodyPr/>
          <a:lstStyle/>
          <a:p>
            <a:pPr>
              <a:lnSpc>
                <a:spcPct val="120000"/>
              </a:lnSpc>
              <a:defRPr/>
            </a:pPr>
            <a:r>
              <a:rPr lang="en-US" sz="2200" b="1" dirty="0">
                <a:solidFill>
                  <a:schemeClr val="bg1"/>
                </a:solidFill>
                <a:latin typeface="Arial" pitchFamily="34" charset="0"/>
                <a:cs typeface="Arial" pitchFamily="34" charset="0"/>
              </a:rPr>
              <a:t>Set of systematic, empirically-based approaches for investigating events in natural settings &amp; situations</a:t>
            </a:r>
          </a:p>
          <a:p>
            <a:pPr lvl="1">
              <a:lnSpc>
                <a:spcPct val="120000"/>
              </a:lnSpc>
              <a:defRPr/>
            </a:pPr>
            <a:r>
              <a:rPr lang="en-US" sz="1800" b="1" dirty="0">
                <a:solidFill>
                  <a:schemeClr val="bg1"/>
                </a:solidFill>
                <a:latin typeface="Arial" pitchFamily="34" charset="0"/>
                <a:cs typeface="Arial" pitchFamily="34" charset="0"/>
              </a:rPr>
              <a:t>Use people’s perceptions of what is important in the situations/context</a:t>
            </a:r>
          </a:p>
          <a:p>
            <a:pPr>
              <a:lnSpc>
                <a:spcPct val="120000"/>
              </a:lnSpc>
              <a:defRPr/>
            </a:pPr>
            <a:r>
              <a:rPr lang="en-US" sz="2200" b="1" dirty="0">
                <a:solidFill>
                  <a:schemeClr val="bg1"/>
                </a:solidFill>
                <a:latin typeface="Arial" pitchFamily="34" charset="0"/>
                <a:cs typeface="Arial" pitchFamily="34" charset="0"/>
              </a:rPr>
              <a:t>Uses inductive reasoning "from particular instances to general principles…</a:t>
            </a:r>
          </a:p>
          <a:p>
            <a:pPr lvl="1">
              <a:lnSpc>
                <a:spcPct val="120000"/>
              </a:lnSpc>
              <a:defRPr/>
            </a:pPr>
            <a:r>
              <a:rPr lang="en-US" sz="1800" b="1" dirty="0">
                <a:solidFill>
                  <a:schemeClr val="bg1"/>
                </a:solidFill>
                <a:latin typeface="Arial" pitchFamily="34" charset="0"/>
                <a:cs typeface="Arial" pitchFamily="34" charset="0"/>
              </a:rPr>
              <a:t>One starts from observed data &amp; develops a generalization which explains the relationship between the objects observed” (</a:t>
            </a:r>
            <a:r>
              <a:rPr lang="en-US" sz="1800" b="1" dirty="0" err="1">
                <a:solidFill>
                  <a:schemeClr val="bg1"/>
                </a:solidFill>
                <a:latin typeface="Arial" panose="020B0604020202020204" pitchFamily="34" charset="0"/>
                <a:cs typeface="Arial" pitchFamily="34" charset="0"/>
              </a:rPr>
              <a:t>Schriver</a:t>
            </a:r>
            <a:r>
              <a:rPr lang="en-US" sz="1800" b="1" dirty="0">
                <a:solidFill>
                  <a:schemeClr val="bg1"/>
                </a:solidFill>
                <a:latin typeface="Arial" panose="020B0604020202020204" pitchFamily="34" charset="0"/>
                <a:cs typeface="Arial" pitchFamily="34" charset="0"/>
              </a:rPr>
              <a:t> 2001)</a:t>
            </a:r>
          </a:p>
          <a:p>
            <a:pPr>
              <a:lnSpc>
                <a:spcPct val="120000"/>
              </a:lnSpc>
              <a:defRPr/>
            </a:pPr>
            <a:r>
              <a:rPr lang="en-US" sz="2200" b="1" dirty="0">
                <a:solidFill>
                  <a:schemeClr val="bg1"/>
                </a:solidFill>
                <a:latin typeface="Arial" panose="020B0604020202020204" pitchFamily="34" charset="0"/>
                <a:cs typeface="Arial" pitchFamily="34" charset="0"/>
              </a:rPr>
              <a:t>Broad term for wide range of techniques concerned more with interpretation &amp; meaning of responses rather than their frequency or correlation</a:t>
            </a:r>
          </a:p>
          <a:p>
            <a:pPr>
              <a:lnSpc>
                <a:spcPct val="120000"/>
              </a:lnSpc>
              <a:defRPr/>
            </a:pPr>
            <a:r>
              <a:rPr lang="en-US" sz="2200" b="1" dirty="0">
                <a:solidFill>
                  <a:schemeClr val="bg1"/>
                </a:solidFill>
                <a:latin typeface="Arial" panose="020B0604020202020204" pitchFamily="34" charset="0"/>
                <a:cs typeface="Arial" pitchFamily="34" charset="0"/>
              </a:rPr>
              <a:t>Underlying ideology is behavior can be explained only by the perspectives &amp; highly subjective constructions of a respondent or participant, &amp; not by any "objective truth" </a:t>
            </a:r>
          </a:p>
        </p:txBody>
      </p:sp>
    </p:spTree>
    <p:extLst>
      <p:ext uri="{BB962C8B-B14F-4D97-AF65-F5344CB8AC3E}">
        <p14:creationId xmlns:p14="http://schemas.microsoft.com/office/powerpoint/2010/main" val="1364071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3399"/>
          <a:stretch/>
        </p:blipFill>
        <p:spPr>
          <a:xfrm>
            <a:off x="0" y="0"/>
            <a:ext cx="12192000" cy="6249470"/>
          </a:xfrm>
          <a:prstGeom prst="rect">
            <a:avLst/>
          </a:prstGeom>
        </p:spPr>
      </p:pic>
      <p:sp>
        <p:nvSpPr>
          <p:cNvPr id="2" name="Text Placeholder 1"/>
          <p:cNvSpPr>
            <a:spLocks noGrp="1"/>
          </p:cNvSpPr>
          <p:nvPr>
            <p:ph type="body" sz="quarter" idx="13"/>
          </p:nvPr>
        </p:nvSpPr>
        <p:spPr>
          <a:xfrm>
            <a:off x="1" y="334909"/>
            <a:ext cx="6946710" cy="915256"/>
          </a:xfrm>
          <a:solidFill>
            <a:schemeClr val="tx1">
              <a:alpha val="65000"/>
            </a:schemeClr>
          </a:solidFill>
        </p:spPr>
        <p:txBody>
          <a:bodyPr anchor="ctr"/>
          <a:lstStyle/>
          <a:p>
            <a:r>
              <a:rPr lang="en-US" sz="4000" dirty="0">
                <a:solidFill>
                  <a:schemeClr val="bg1"/>
                </a:solidFill>
                <a:latin typeface="Arial" pitchFamily="34" charset="0"/>
                <a:cs typeface="Arial" pitchFamily="34" charset="0"/>
              </a:rPr>
              <a:t>Philosophical Assumptions</a:t>
            </a:r>
            <a:endParaRPr lang="en-US" sz="4000" dirty="0">
              <a:solidFill>
                <a:schemeClr val="bg1"/>
              </a:solidFill>
            </a:endParaRPr>
          </a:p>
        </p:txBody>
      </p:sp>
      <p:sp>
        <p:nvSpPr>
          <p:cNvPr id="3" name="Text Placeholder 2"/>
          <p:cNvSpPr>
            <a:spLocks noGrp="1"/>
          </p:cNvSpPr>
          <p:nvPr>
            <p:ph type="body" sz="quarter" idx="14"/>
          </p:nvPr>
        </p:nvSpPr>
        <p:spPr>
          <a:xfrm>
            <a:off x="1" y="1387366"/>
            <a:ext cx="11252200" cy="4740718"/>
          </a:xfrm>
          <a:solidFill>
            <a:schemeClr val="tx1">
              <a:alpha val="65000"/>
            </a:schemeClr>
          </a:solidFill>
        </p:spPr>
        <p:txBody>
          <a:bodyPr/>
          <a:lstStyle/>
          <a:p>
            <a:pPr marL="0" indent="0">
              <a:spcBef>
                <a:spcPts val="0"/>
              </a:spcBef>
              <a:buNone/>
              <a:defRPr/>
            </a:pPr>
            <a:r>
              <a:rPr lang="en-US" sz="2200" b="1" dirty="0">
                <a:solidFill>
                  <a:schemeClr val="bg1"/>
                </a:solidFill>
                <a:latin typeface="Arial" pitchFamily="34" charset="0"/>
                <a:cs typeface="Arial" pitchFamily="34" charset="0"/>
              </a:rPr>
              <a:t>Epistemology  </a:t>
            </a:r>
          </a:p>
          <a:p>
            <a:pPr>
              <a:spcBef>
                <a:spcPts val="0"/>
              </a:spcBef>
              <a:defRPr/>
            </a:pPr>
            <a:r>
              <a:rPr lang="en-US" sz="2200" b="1" dirty="0">
                <a:solidFill>
                  <a:schemeClr val="bg1"/>
                </a:solidFill>
                <a:latin typeface="Arial" pitchFamily="34" charset="0"/>
                <a:cs typeface="Arial" pitchFamily="34" charset="0"/>
              </a:rPr>
              <a:t>Branch of philosophy centered on nature &amp; origin of knowledge</a:t>
            </a:r>
          </a:p>
          <a:p>
            <a:pPr>
              <a:spcBef>
                <a:spcPts val="0"/>
              </a:spcBef>
              <a:defRPr/>
            </a:pPr>
            <a:r>
              <a:rPr lang="en-US" sz="2200" b="1" dirty="0">
                <a:solidFill>
                  <a:schemeClr val="bg1"/>
                </a:solidFill>
                <a:latin typeface="Arial" pitchFamily="34" charset="0"/>
                <a:cs typeface="Arial" pitchFamily="34" charset="0"/>
              </a:rPr>
              <a:t>Asks: “How do we know what we know?” </a:t>
            </a:r>
          </a:p>
          <a:p>
            <a:pPr>
              <a:spcBef>
                <a:spcPts val="0"/>
              </a:spcBef>
              <a:defRPr/>
            </a:pPr>
            <a:endParaRPr lang="en-US" sz="2200" b="1" dirty="0">
              <a:solidFill>
                <a:schemeClr val="bg1"/>
              </a:solidFill>
              <a:latin typeface="Arial" pitchFamily="34" charset="0"/>
              <a:cs typeface="Arial" pitchFamily="34" charset="0"/>
            </a:endParaRPr>
          </a:p>
          <a:p>
            <a:pPr marL="0" indent="0">
              <a:spcBef>
                <a:spcPts val="0"/>
              </a:spcBef>
              <a:buNone/>
              <a:defRPr/>
            </a:pPr>
            <a:r>
              <a:rPr lang="en-US" sz="2200" b="1" dirty="0">
                <a:solidFill>
                  <a:schemeClr val="bg1"/>
                </a:solidFill>
                <a:latin typeface="Arial" pitchFamily="34" charset="0"/>
                <a:cs typeface="Arial" pitchFamily="34" charset="0"/>
              </a:rPr>
              <a:t>Ontology </a:t>
            </a:r>
          </a:p>
          <a:p>
            <a:pPr>
              <a:spcBef>
                <a:spcPts val="0"/>
              </a:spcBef>
              <a:defRPr/>
            </a:pPr>
            <a:r>
              <a:rPr lang="en-US" sz="2200" b="1" dirty="0">
                <a:solidFill>
                  <a:schemeClr val="bg1"/>
                </a:solidFill>
                <a:latin typeface="Arial" pitchFamily="34" charset="0"/>
                <a:cs typeface="Arial" pitchFamily="34" charset="0"/>
              </a:rPr>
              <a:t>Study of the nature of being.</a:t>
            </a:r>
          </a:p>
          <a:p>
            <a:pPr>
              <a:spcBef>
                <a:spcPts val="0"/>
              </a:spcBef>
              <a:defRPr/>
            </a:pPr>
            <a:r>
              <a:rPr lang="en-US" sz="2200" b="1" dirty="0">
                <a:solidFill>
                  <a:schemeClr val="bg1"/>
                </a:solidFill>
                <a:latin typeface="Arial" pitchFamily="34" charset="0"/>
                <a:cs typeface="Arial" pitchFamily="34" charset="0"/>
              </a:rPr>
              <a:t>How to represent objects, concepts &amp; other entities assumed to exist in area of interest &amp; relationships among them.</a:t>
            </a:r>
          </a:p>
          <a:p>
            <a:pPr>
              <a:spcBef>
                <a:spcPts val="0"/>
              </a:spcBef>
              <a:defRPr/>
            </a:pPr>
            <a:r>
              <a:rPr lang="en-US" sz="2200" b="1" dirty="0">
                <a:solidFill>
                  <a:schemeClr val="bg1"/>
                </a:solidFill>
                <a:latin typeface="Arial" pitchFamily="34" charset="0"/>
                <a:cs typeface="Arial" pitchFamily="34" charset="0"/>
              </a:rPr>
              <a:t>Hierarchical structuring of knowledge about things by subcategorizing them by essential (or relevant &amp;/or cognitive) qualities. </a:t>
            </a:r>
          </a:p>
          <a:p>
            <a:pPr>
              <a:spcBef>
                <a:spcPts val="0"/>
              </a:spcBef>
              <a:buNone/>
              <a:defRPr/>
            </a:pPr>
            <a:endParaRPr lang="en-US" sz="2200" b="1" dirty="0">
              <a:solidFill>
                <a:schemeClr val="bg1"/>
              </a:solidFill>
              <a:latin typeface="Arial" pitchFamily="34" charset="0"/>
              <a:cs typeface="Arial" pitchFamily="34" charset="0"/>
            </a:endParaRPr>
          </a:p>
          <a:p>
            <a:pPr>
              <a:spcBef>
                <a:spcPts val="0"/>
              </a:spcBef>
              <a:buNone/>
              <a:defRPr/>
            </a:pPr>
            <a:r>
              <a:rPr lang="en-US" sz="2200" b="1" dirty="0">
                <a:solidFill>
                  <a:schemeClr val="bg1"/>
                </a:solidFill>
                <a:latin typeface="Arial" pitchFamily="34" charset="0"/>
                <a:cs typeface="Arial" pitchFamily="34" charset="0"/>
              </a:rPr>
              <a:t>	Qualitative as much a PERSPECTIVE as it is a METHOD:  way of thinking about &amp; seeing social reality</a:t>
            </a:r>
            <a:endParaRPr lang="en-US" sz="2200" b="1" dirty="0">
              <a:solidFill>
                <a:schemeClr val="bg1"/>
              </a:solidFill>
            </a:endParaRPr>
          </a:p>
        </p:txBody>
      </p:sp>
    </p:spTree>
    <p:extLst>
      <p:ext uri="{BB962C8B-B14F-4D97-AF65-F5344CB8AC3E}">
        <p14:creationId xmlns:p14="http://schemas.microsoft.com/office/powerpoint/2010/main" val="354195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1615827"/>
          </a:xfrm>
        </p:spPr>
        <p:txBody>
          <a:bodyPr/>
          <a:lstStyle/>
          <a:p>
            <a:r>
              <a:rPr lang="en-US" dirty="0"/>
              <a:t>Qualitative Data collection tools and methods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2469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45" b="21758"/>
          <a:stretch/>
        </p:blipFill>
        <p:spPr>
          <a:xfrm>
            <a:off x="0" y="0"/>
            <a:ext cx="12192000" cy="6346209"/>
          </a:xfrm>
          <a:prstGeom prst="rect">
            <a:avLst/>
          </a:prstGeom>
        </p:spPr>
      </p:pic>
      <p:sp>
        <p:nvSpPr>
          <p:cNvPr id="5" name="Text Placeholder 4"/>
          <p:cNvSpPr>
            <a:spLocks noGrp="1"/>
          </p:cNvSpPr>
          <p:nvPr>
            <p:ph type="body" sz="quarter" idx="13"/>
          </p:nvPr>
        </p:nvSpPr>
        <p:spPr>
          <a:xfrm>
            <a:off x="0" y="479773"/>
            <a:ext cx="2919470" cy="798184"/>
          </a:xfrm>
          <a:solidFill>
            <a:schemeClr val="tx1">
              <a:alpha val="65000"/>
            </a:schemeClr>
          </a:solidFill>
        </p:spPr>
        <p:txBody>
          <a:bodyPr/>
          <a:lstStyle/>
          <a:p>
            <a:r>
              <a:rPr lang="en-US" sz="4000" dirty="0">
                <a:solidFill>
                  <a:schemeClr val="bg1"/>
                </a:solidFill>
              </a:rPr>
              <a:t>Interviews</a:t>
            </a:r>
          </a:p>
        </p:txBody>
      </p:sp>
      <p:sp>
        <p:nvSpPr>
          <p:cNvPr id="6" name="Text Placeholder 5"/>
          <p:cNvSpPr>
            <a:spLocks noGrp="1"/>
          </p:cNvSpPr>
          <p:nvPr>
            <p:ph type="body" sz="quarter" idx="14"/>
          </p:nvPr>
        </p:nvSpPr>
        <p:spPr>
          <a:xfrm>
            <a:off x="0" y="1869477"/>
            <a:ext cx="4790364" cy="3412207"/>
          </a:xfrm>
          <a:solidFill>
            <a:schemeClr val="tx1">
              <a:alpha val="65000"/>
            </a:schemeClr>
          </a:solidFill>
        </p:spPr>
        <p:txBody>
          <a:bodyPr/>
          <a:lstStyle/>
          <a:p>
            <a:r>
              <a:rPr lang="en-US" sz="2800" b="1" dirty="0">
                <a:solidFill>
                  <a:schemeClr val="bg1"/>
                </a:solidFill>
              </a:rPr>
              <a:t>Individual interviews</a:t>
            </a:r>
          </a:p>
          <a:p>
            <a:pPr lvl="1">
              <a:buFont typeface="Arial" panose="020B0604020202020204" pitchFamily="34" charset="0"/>
              <a:buChar char="•"/>
            </a:pPr>
            <a:r>
              <a:rPr lang="en-US" sz="2800" b="1" dirty="0">
                <a:solidFill>
                  <a:schemeClr val="bg1"/>
                </a:solidFill>
              </a:rPr>
              <a:t>Face-to-face </a:t>
            </a:r>
          </a:p>
          <a:p>
            <a:pPr lvl="1">
              <a:buFont typeface="Arial" panose="020B0604020202020204" pitchFamily="34" charset="0"/>
              <a:buChar char="•"/>
            </a:pPr>
            <a:r>
              <a:rPr lang="en-US" sz="2800" b="1" dirty="0">
                <a:solidFill>
                  <a:schemeClr val="bg1"/>
                </a:solidFill>
              </a:rPr>
              <a:t>Phone </a:t>
            </a:r>
          </a:p>
          <a:p>
            <a:pPr lvl="1">
              <a:buFont typeface="Arial" panose="020B0604020202020204" pitchFamily="34" charset="0"/>
              <a:buChar char="•"/>
            </a:pPr>
            <a:r>
              <a:rPr lang="en-US" sz="2800" b="1" dirty="0">
                <a:solidFill>
                  <a:schemeClr val="bg1"/>
                </a:solidFill>
              </a:rPr>
              <a:t>Virtual</a:t>
            </a:r>
          </a:p>
          <a:p>
            <a:r>
              <a:rPr lang="en-US" sz="2800" b="1" dirty="0">
                <a:solidFill>
                  <a:schemeClr val="bg1"/>
                </a:solidFill>
              </a:rPr>
              <a:t>Focus group interviews</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a:t>
            </a:r>
          </a:p>
        </p:txBody>
      </p:sp>
    </p:spTree>
    <p:extLst>
      <p:ext uri="{BB962C8B-B14F-4D97-AF65-F5344CB8AC3E}">
        <p14:creationId xmlns:p14="http://schemas.microsoft.com/office/powerpoint/2010/main" val="159864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1315"/>
          <a:stretch/>
        </p:blipFill>
        <p:spPr>
          <a:xfrm>
            <a:off x="0" y="0"/>
            <a:ext cx="12192000" cy="6305266"/>
          </a:xfrm>
          <a:prstGeom prst="rect">
            <a:avLst/>
          </a:prstGeom>
        </p:spPr>
      </p:pic>
      <p:sp>
        <p:nvSpPr>
          <p:cNvPr id="2" name="Text Placeholder 1"/>
          <p:cNvSpPr>
            <a:spLocks noGrp="1"/>
          </p:cNvSpPr>
          <p:nvPr>
            <p:ph type="body" sz="quarter" idx="13"/>
          </p:nvPr>
        </p:nvSpPr>
        <p:spPr>
          <a:xfrm>
            <a:off x="3786131" y="303503"/>
            <a:ext cx="8405869" cy="721066"/>
          </a:xfrm>
          <a:solidFill>
            <a:schemeClr val="tx1">
              <a:alpha val="65000"/>
            </a:schemeClr>
          </a:solidFill>
        </p:spPr>
        <p:txBody>
          <a:bodyPr/>
          <a:lstStyle/>
          <a:p>
            <a:r>
              <a:rPr lang="en-US" sz="4000" dirty="0">
                <a:solidFill>
                  <a:schemeClr val="bg1"/>
                </a:solidFill>
              </a:rPr>
              <a:t>Purposes of Individual Interviews</a:t>
            </a:r>
          </a:p>
        </p:txBody>
      </p:sp>
      <p:sp>
        <p:nvSpPr>
          <p:cNvPr id="3" name="Text Placeholder 2"/>
          <p:cNvSpPr>
            <a:spLocks noGrp="1"/>
          </p:cNvSpPr>
          <p:nvPr>
            <p:ph type="body" sz="quarter" idx="14"/>
          </p:nvPr>
        </p:nvSpPr>
        <p:spPr>
          <a:xfrm>
            <a:off x="5513697" y="1516414"/>
            <a:ext cx="6678304" cy="4597783"/>
          </a:xfrm>
          <a:solidFill>
            <a:schemeClr val="tx1">
              <a:alpha val="65000"/>
            </a:schemeClr>
          </a:solidFill>
        </p:spPr>
        <p:txBody>
          <a:bodyPr/>
          <a:lstStyle/>
          <a:p>
            <a:r>
              <a:rPr lang="en-US" sz="2400" b="1" dirty="0">
                <a:solidFill>
                  <a:schemeClr val="bg1"/>
                </a:solidFill>
              </a:rPr>
              <a:t>Understanding participants’ experiences &amp; perspectives</a:t>
            </a:r>
          </a:p>
          <a:p>
            <a:r>
              <a:rPr lang="en-US" sz="2400" b="1" dirty="0">
                <a:solidFill>
                  <a:schemeClr val="bg1"/>
                </a:solidFill>
              </a:rPr>
              <a:t>Discovering participants’ language forms</a:t>
            </a:r>
          </a:p>
          <a:p>
            <a:r>
              <a:rPr lang="en-US" sz="2400" b="1" dirty="0">
                <a:solidFill>
                  <a:schemeClr val="bg1"/>
                </a:solidFill>
              </a:rPr>
              <a:t>Gathering information about things or processes that cannot be observed easily.</a:t>
            </a:r>
          </a:p>
          <a:p>
            <a:r>
              <a:rPr lang="en-US" sz="2400" b="1" dirty="0">
                <a:solidFill>
                  <a:schemeClr val="bg1"/>
                </a:solidFill>
              </a:rPr>
              <a:t>Finding out about the past.</a:t>
            </a:r>
          </a:p>
          <a:p>
            <a:r>
              <a:rPr lang="en-US" sz="2400" b="1" dirty="0">
                <a:solidFill>
                  <a:schemeClr val="bg1"/>
                </a:solidFill>
              </a:rPr>
              <a:t>Validating &amp; verifying information </a:t>
            </a:r>
          </a:p>
          <a:p>
            <a:r>
              <a:rPr lang="en-US" sz="2400" b="1" dirty="0">
                <a:solidFill>
                  <a:schemeClr val="bg1"/>
                </a:solidFill>
              </a:rPr>
              <a:t>Attaining efficient data collection </a:t>
            </a:r>
          </a:p>
          <a:p>
            <a:endParaRPr lang="en-US" sz="2400" b="1" dirty="0">
              <a:solidFill>
                <a:schemeClr val="bg1"/>
              </a:solidFill>
            </a:endParaRPr>
          </a:p>
          <a:p>
            <a:pPr marL="0" indent="0" algn="r">
              <a:buNone/>
            </a:pPr>
            <a:r>
              <a:rPr lang="en-US" sz="1800" b="1" dirty="0">
                <a:solidFill>
                  <a:schemeClr val="bg1"/>
                </a:solidFill>
              </a:rPr>
              <a:t>(Connaway and Radford 2017, 239-240)</a:t>
            </a:r>
          </a:p>
        </p:txBody>
      </p:sp>
    </p:spTree>
    <p:extLst>
      <p:ext uri="{BB962C8B-B14F-4D97-AF65-F5344CB8AC3E}">
        <p14:creationId xmlns:p14="http://schemas.microsoft.com/office/powerpoint/2010/main" val="4062597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497" b="22337"/>
          <a:stretch/>
        </p:blipFill>
        <p:spPr>
          <a:xfrm>
            <a:off x="0" y="0"/>
            <a:ext cx="12192000" cy="6332562"/>
          </a:xfrm>
          <a:prstGeom prst="rect">
            <a:avLst/>
          </a:prstGeom>
        </p:spPr>
      </p:pic>
      <p:sp>
        <p:nvSpPr>
          <p:cNvPr id="2" name="Text Placeholder 1"/>
          <p:cNvSpPr>
            <a:spLocks noGrp="1"/>
          </p:cNvSpPr>
          <p:nvPr>
            <p:ph type="body" sz="quarter" idx="13"/>
          </p:nvPr>
        </p:nvSpPr>
        <p:spPr>
          <a:xfrm>
            <a:off x="1" y="292486"/>
            <a:ext cx="9011798" cy="699032"/>
          </a:xfrm>
          <a:solidFill>
            <a:schemeClr val="tx1">
              <a:alpha val="65000"/>
            </a:schemeClr>
          </a:solidFill>
        </p:spPr>
        <p:txBody>
          <a:bodyPr/>
          <a:lstStyle/>
          <a:p>
            <a:r>
              <a:rPr lang="en-US" sz="4000" dirty="0">
                <a:solidFill>
                  <a:schemeClr val="bg1"/>
                </a:solidFill>
              </a:rPr>
              <a:t>Conducting the Individual Interview</a:t>
            </a:r>
          </a:p>
        </p:txBody>
      </p:sp>
      <p:sp>
        <p:nvSpPr>
          <p:cNvPr id="3" name="Text Placeholder 2"/>
          <p:cNvSpPr>
            <a:spLocks noGrp="1"/>
          </p:cNvSpPr>
          <p:nvPr>
            <p:ph type="body" sz="quarter" idx="14"/>
          </p:nvPr>
        </p:nvSpPr>
        <p:spPr>
          <a:xfrm>
            <a:off x="0" y="1340667"/>
            <a:ext cx="9749928" cy="3681709"/>
          </a:xfrm>
          <a:solidFill>
            <a:schemeClr val="tx1">
              <a:alpha val="65000"/>
            </a:schemeClr>
          </a:solidFill>
        </p:spPr>
        <p:txBody>
          <a:bodyPr/>
          <a:lstStyle/>
          <a:p>
            <a:pPr marL="341313" indent="-341313">
              <a:buFont typeface="+mj-lt"/>
              <a:buAutoNum type="arabicPeriod"/>
            </a:pPr>
            <a:r>
              <a:rPr lang="en-US" sz="2400" b="1" dirty="0" err="1">
                <a:solidFill>
                  <a:schemeClr val="bg1"/>
                </a:solidFill>
                <a:latin typeface="Arial" pitchFamily="34" charset="0"/>
                <a:ea typeface="Adobe Song Std L" pitchFamily="18" charset="-128"/>
                <a:cs typeface="Arial" pitchFamily="34" charset="0"/>
              </a:rPr>
              <a:t>Thematizing</a:t>
            </a:r>
            <a:r>
              <a:rPr lang="en-US" sz="2400" b="1" dirty="0">
                <a:solidFill>
                  <a:schemeClr val="bg1"/>
                </a:solidFill>
                <a:latin typeface="Arial" pitchFamily="34" charset="0"/>
                <a:ea typeface="Adobe Song Std L" pitchFamily="18" charset="-128"/>
                <a:cs typeface="Arial" pitchFamily="34" charset="0"/>
              </a:rPr>
              <a:t>: Clarifying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Designing: Defining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Interviewing: Conducting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Transcribing: Creating a written verbatim text of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Analyzing: Figuring out the meaning of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Verifying: Determining the reliability &amp; validity of the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Reporting: Telling others about the findings </a:t>
            </a:r>
          </a:p>
          <a:p>
            <a:pPr marL="0" indent="0" algn="r">
              <a:buNone/>
            </a:pPr>
            <a:r>
              <a:rPr lang="en-US" sz="1800" b="1" dirty="0">
                <a:solidFill>
                  <a:schemeClr val="bg1"/>
                </a:solidFill>
                <a:latin typeface="Arial" pitchFamily="34" charset="0"/>
                <a:ea typeface="Adobe Song Std L" pitchFamily="18" charset="-128"/>
                <a:cs typeface="Arial" pitchFamily="34" charset="0"/>
              </a:rPr>
              <a:t>(Connaway and Radford 2017, 244)</a:t>
            </a:r>
            <a:endParaRPr lang="en-US" sz="1800" b="1" dirty="0">
              <a:solidFill>
                <a:schemeClr val="bg1"/>
              </a:solidFill>
            </a:endParaRPr>
          </a:p>
        </p:txBody>
      </p:sp>
    </p:spTree>
    <p:extLst>
      <p:ext uri="{BB962C8B-B14F-4D97-AF65-F5344CB8AC3E}">
        <p14:creationId xmlns:p14="http://schemas.microsoft.com/office/powerpoint/2010/main" val="335605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1921"/>
          <a:stretch/>
        </p:blipFill>
        <p:spPr>
          <a:xfrm>
            <a:off x="0" y="0"/>
            <a:ext cx="12192000" cy="6346209"/>
          </a:xfrm>
          <a:prstGeom prst="rect">
            <a:avLst/>
          </a:prstGeom>
        </p:spPr>
      </p:pic>
      <p:sp>
        <p:nvSpPr>
          <p:cNvPr id="3" name="Text Placeholder 2"/>
          <p:cNvSpPr>
            <a:spLocks noGrp="1"/>
          </p:cNvSpPr>
          <p:nvPr>
            <p:ph type="body" sz="quarter" idx="14"/>
          </p:nvPr>
        </p:nvSpPr>
        <p:spPr>
          <a:xfrm>
            <a:off x="939800" y="1781342"/>
            <a:ext cx="11252200" cy="1964393"/>
          </a:xfrm>
          <a:solidFill>
            <a:schemeClr val="tx1">
              <a:alpha val="65000"/>
            </a:schemeClr>
          </a:solidFill>
        </p:spPr>
        <p:txBody>
          <a:bodyPr/>
          <a:lstStyle/>
          <a:p>
            <a:pPr marL="0" indent="0">
              <a:buNone/>
            </a:pPr>
            <a:r>
              <a:rPr lang="en-US" sz="2800" b="1" dirty="0">
                <a:solidFill>
                  <a:schemeClr val="bg1"/>
                </a:solidFill>
              </a:rPr>
              <a:t>“The focus group interview technique can be used as a self-contained research method or in combination with other quantitative and qualitative research methods.” </a:t>
            </a:r>
          </a:p>
          <a:p>
            <a:pPr marL="0" indent="0" algn="r">
              <a:buNone/>
            </a:pPr>
            <a:r>
              <a:rPr lang="en-US" sz="1800" b="1" dirty="0">
                <a:solidFill>
                  <a:schemeClr val="bg1"/>
                </a:solidFill>
              </a:rPr>
              <a:t>(Connaway and Radford 2017, 250)</a:t>
            </a:r>
          </a:p>
        </p:txBody>
      </p:sp>
    </p:spTree>
    <p:extLst>
      <p:ext uri="{BB962C8B-B14F-4D97-AF65-F5344CB8AC3E}">
        <p14:creationId xmlns:p14="http://schemas.microsoft.com/office/powerpoint/2010/main" val="2596274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359"/>
          <a:stretch/>
        </p:blipFill>
        <p:spPr>
          <a:xfrm>
            <a:off x="0" y="1"/>
            <a:ext cx="12192000" cy="6313714"/>
          </a:xfrm>
          <a:prstGeom prst="rect">
            <a:avLst/>
          </a:prstGeom>
        </p:spPr>
      </p:pic>
      <p:sp>
        <p:nvSpPr>
          <p:cNvPr id="3" name="Content Placeholder 2"/>
          <p:cNvSpPr>
            <a:spLocks noGrp="1"/>
          </p:cNvSpPr>
          <p:nvPr>
            <p:ph type="body" sz="quarter" idx="13"/>
          </p:nvPr>
        </p:nvSpPr>
        <p:spPr>
          <a:xfrm>
            <a:off x="0" y="337344"/>
            <a:ext cx="8976057" cy="699032"/>
          </a:xfrm>
          <a:solidFill>
            <a:schemeClr val="tx1">
              <a:alpha val="65000"/>
            </a:schemeClr>
          </a:solidFill>
        </p:spPr>
        <p:txBody>
          <a:bodyPr>
            <a:noAutofit/>
          </a:bodyPr>
          <a:lstStyle/>
          <a:p>
            <a:r>
              <a:rPr lang="en-US" sz="4000" dirty="0">
                <a:solidFill>
                  <a:schemeClr val="bg1"/>
                </a:solidFill>
              </a:rPr>
              <a:t>Challenges: Research Environment</a:t>
            </a:r>
            <a:endParaRPr lang="en-US" sz="4000" b="1" dirty="0">
              <a:solidFill>
                <a:schemeClr val="bg1"/>
              </a:solidFill>
            </a:endParaRPr>
          </a:p>
        </p:txBody>
      </p:sp>
      <p:sp>
        <p:nvSpPr>
          <p:cNvPr id="4" name="Text Placeholder 3"/>
          <p:cNvSpPr>
            <a:spLocks noGrp="1"/>
          </p:cNvSpPr>
          <p:nvPr>
            <p:ph type="body" sz="quarter" idx="14"/>
          </p:nvPr>
        </p:nvSpPr>
        <p:spPr>
          <a:xfrm>
            <a:off x="6999111" y="1274566"/>
            <a:ext cx="5175650" cy="4640812"/>
          </a:xfrm>
          <a:solidFill>
            <a:schemeClr val="tx1">
              <a:alpha val="65000"/>
            </a:schemeClr>
          </a:solidFill>
        </p:spPr>
        <p:txBody>
          <a:bodyPr/>
          <a:lstStyle/>
          <a:p>
            <a:r>
              <a:rPr lang="en-US" sz="2800" b="1" dirty="0">
                <a:solidFill>
                  <a:schemeClr val="bg1"/>
                </a:solidFill>
              </a:rPr>
              <a:t>Reduced funding opportunities</a:t>
            </a:r>
          </a:p>
          <a:p>
            <a:r>
              <a:rPr lang="en-US" sz="2800" b="1" dirty="0">
                <a:solidFill>
                  <a:schemeClr val="bg1"/>
                </a:solidFill>
              </a:rPr>
              <a:t>Scholarly value</a:t>
            </a:r>
          </a:p>
          <a:p>
            <a:r>
              <a:rPr lang="en-US" sz="2800" b="1" dirty="0">
                <a:solidFill>
                  <a:schemeClr val="bg1"/>
                </a:solidFill>
              </a:rPr>
              <a:t>Practical implications</a:t>
            </a:r>
          </a:p>
          <a:p>
            <a:r>
              <a:rPr lang="en-US" sz="2800" b="1" dirty="0">
                <a:solidFill>
                  <a:schemeClr val="bg1"/>
                </a:solidFill>
              </a:rPr>
              <a:t>Weak relationships with other disciplines</a:t>
            </a:r>
          </a:p>
          <a:p>
            <a:r>
              <a:rPr lang="en-US" sz="2800" b="1" dirty="0">
                <a:solidFill>
                  <a:schemeClr val="bg1"/>
                </a:solidFill>
              </a:rPr>
              <a:t>Limited communication of research &amp; outputs</a:t>
            </a:r>
          </a:p>
          <a:p>
            <a:r>
              <a:rPr lang="en-US" sz="2800" b="1" dirty="0">
                <a:solidFill>
                  <a:schemeClr val="bg1"/>
                </a:solidFill>
              </a:rPr>
              <a:t>Inconsistent quality</a:t>
            </a:r>
          </a:p>
        </p:txBody>
      </p:sp>
    </p:spTree>
    <p:extLst>
      <p:ext uri="{BB962C8B-B14F-4D97-AF65-F5344CB8AC3E}">
        <p14:creationId xmlns:p14="http://schemas.microsoft.com/office/powerpoint/2010/main" val="28896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5400" b="6145"/>
          <a:stretch/>
        </p:blipFill>
        <p:spPr>
          <a:xfrm>
            <a:off x="0" y="0"/>
            <a:ext cx="12192000" cy="6359858"/>
          </a:xfrm>
          <a:prstGeom prst="rect">
            <a:avLst/>
          </a:prstGeom>
        </p:spPr>
      </p:pic>
      <p:sp>
        <p:nvSpPr>
          <p:cNvPr id="2" name="Text Placeholder 1"/>
          <p:cNvSpPr>
            <a:spLocks noGrp="1"/>
          </p:cNvSpPr>
          <p:nvPr>
            <p:ph type="body" sz="quarter" idx="13"/>
          </p:nvPr>
        </p:nvSpPr>
        <p:spPr>
          <a:xfrm>
            <a:off x="0" y="520751"/>
            <a:ext cx="6177070" cy="787166"/>
          </a:xfrm>
          <a:solidFill>
            <a:schemeClr val="tx1">
              <a:alpha val="65000"/>
            </a:schemeClr>
          </a:solidFill>
        </p:spPr>
        <p:txBody>
          <a:bodyPr/>
          <a:lstStyle/>
          <a:p>
            <a:r>
              <a:rPr lang="en-US" sz="4000" dirty="0">
                <a:solidFill>
                  <a:schemeClr val="bg1"/>
                </a:solidFill>
              </a:rPr>
              <a:t>Focus Group Guidelines</a:t>
            </a:r>
          </a:p>
        </p:txBody>
      </p:sp>
      <p:sp>
        <p:nvSpPr>
          <p:cNvPr id="3" name="Text Placeholder 2"/>
          <p:cNvSpPr>
            <a:spLocks noGrp="1"/>
          </p:cNvSpPr>
          <p:nvPr>
            <p:ph type="body" sz="quarter" idx="14"/>
          </p:nvPr>
        </p:nvSpPr>
        <p:spPr>
          <a:xfrm>
            <a:off x="0" y="1828667"/>
            <a:ext cx="6177070" cy="3826243"/>
          </a:xfrm>
          <a:solidFill>
            <a:schemeClr val="tx1">
              <a:alpha val="65000"/>
            </a:schemeClr>
          </a:solidFill>
        </p:spPr>
        <p:txBody>
          <a:bodyPr/>
          <a:lstStyle/>
          <a:p>
            <a:r>
              <a:rPr lang="en-US" sz="2800" b="1" dirty="0">
                <a:solidFill>
                  <a:schemeClr val="bg1"/>
                </a:solidFill>
              </a:rPr>
              <a:t>Open, safe, and secure forum</a:t>
            </a:r>
          </a:p>
          <a:p>
            <a:r>
              <a:rPr lang="en-US" sz="2800" b="1" dirty="0">
                <a:solidFill>
                  <a:schemeClr val="bg1"/>
                </a:solidFill>
              </a:rPr>
              <a:t>Confidentiality </a:t>
            </a:r>
          </a:p>
          <a:p>
            <a:r>
              <a:rPr lang="en-US" sz="2800" b="1" dirty="0">
                <a:solidFill>
                  <a:schemeClr val="bg1"/>
                </a:solidFill>
              </a:rPr>
              <a:t>All suggestions are acceptable</a:t>
            </a:r>
          </a:p>
          <a:p>
            <a:r>
              <a:rPr lang="en-US" sz="2800" b="1" dirty="0">
                <a:solidFill>
                  <a:schemeClr val="bg1"/>
                </a:solidFill>
              </a:rPr>
              <a:t>No interruptions</a:t>
            </a:r>
          </a:p>
          <a:p>
            <a:r>
              <a:rPr lang="en-US" sz="2800" b="1" dirty="0">
                <a:solidFill>
                  <a:schemeClr val="bg1"/>
                </a:solidFill>
              </a:rPr>
              <a:t>Active listening</a:t>
            </a:r>
          </a:p>
          <a:p>
            <a:r>
              <a:rPr lang="en-US" sz="2800" b="1" dirty="0">
                <a:solidFill>
                  <a:schemeClr val="bg1"/>
                </a:solidFill>
              </a:rPr>
              <a:t>Ask questions </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 252-253)</a:t>
            </a:r>
            <a:endParaRPr lang="en-US" sz="2800" b="1" dirty="0">
              <a:solidFill>
                <a:schemeClr val="bg1"/>
              </a:solidFill>
            </a:endParaRPr>
          </a:p>
        </p:txBody>
      </p:sp>
    </p:spTree>
    <p:extLst>
      <p:ext uri="{BB962C8B-B14F-4D97-AF65-F5344CB8AC3E}">
        <p14:creationId xmlns:p14="http://schemas.microsoft.com/office/powerpoint/2010/main" val="723543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697" b="10422"/>
          <a:stretch/>
        </p:blipFill>
        <p:spPr>
          <a:xfrm>
            <a:off x="0" y="0"/>
            <a:ext cx="12192000" cy="6328612"/>
          </a:xfrm>
          <a:prstGeom prst="rect">
            <a:avLst/>
          </a:prstGeom>
        </p:spPr>
      </p:pic>
      <p:sp>
        <p:nvSpPr>
          <p:cNvPr id="3" name="Content Placeholder 2"/>
          <p:cNvSpPr>
            <a:spLocks noGrp="1"/>
          </p:cNvSpPr>
          <p:nvPr>
            <p:ph type="body" sz="quarter" idx="13"/>
          </p:nvPr>
        </p:nvSpPr>
        <p:spPr>
          <a:xfrm>
            <a:off x="0" y="241170"/>
            <a:ext cx="6233021" cy="745419"/>
          </a:xfrm>
          <a:solidFill>
            <a:schemeClr val="tx1">
              <a:alpha val="65000"/>
            </a:schemeClr>
          </a:solidFill>
        </p:spPr>
        <p:txBody>
          <a:bodyPr>
            <a:noAutofit/>
          </a:bodyPr>
          <a:lstStyle/>
          <a:p>
            <a:pPr algn="ctr"/>
            <a:r>
              <a:rPr lang="en-US" sz="4000" dirty="0">
                <a:solidFill>
                  <a:schemeClr val="bg1"/>
                </a:solidFill>
              </a:rPr>
              <a:t>Ethnographic Research</a:t>
            </a:r>
          </a:p>
        </p:txBody>
      </p:sp>
      <p:sp>
        <p:nvSpPr>
          <p:cNvPr id="4" name="Text Placeholder 3"/>
          <p:cNvSpPr>
            <a:spLocks noGrp="1"/>
          </p:cNvSpPr>
          <p:nvPr>
            <p:ph type="body" sz="quarter" idx="14"/>
          </p:nvPr>
        </p:nvSpPr>
        <p:spPr>
          <a:xfrm>
            <a:off x="0" y="1967038"/>
            <a:ext cx="11252200" cy="1786816"/>
          </a:xfrm>
          <a:solidFill>
            <a:schemeClr val="tx1">
              <a:alpha val="65000"/>
            </a:schemeClr>
          </a:solidFill>
        </p:spPr>
        <p:txBody>
          <a:bodyPr/>
          <a:lstStyle/>
          <a:p>
            <a:pPr marL="0" indent="0" algn="ctr">
              <a:buNone/>
            </a:pPr>
            <a:r>
              <a:rPr lang="en-US" sz="2800" b="1" dirty="0">
                <a:solidFill>
                  <a:schemeClr val="bg1"/>
                </a:solidFill>
              </a:rPr>
              <a:t>“…a way of seeing how individuals interact and behave in situations by utilizing different qualitative data collection and analysis methods.” </a:t>
            </a:r>
          </a:p>
          <a:p>
            <a:pPr marL="0" indent="0" algn="r">
              <a:buNone/>
            </a:pPr>
            <a:r>
              <a:rPr lang="en-US" sz="1800" b="1" dirty="0">
                <a:solidFill>
                  <a:schemeClr val="bg1"/>
                </a:solidFill>
              </a:rPr>
              <a:t>(Connaway and Radford 2017, 263)</a:t>
            </a:r>
          </a:p>
        </p:txBody>
      </p:sp>
    </p:spTree>
    <p:extLst>
      <p:ext uri="{BB962C8B-B14F-4D97-AF65-F5344CB8AC3E}">
        <p14:creationId xmlns:p14="http://schemas.microsoft.com/office/powerpoint/2010/main" val="343562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056" b="14743"/>
          <a:stretch/>
        </p:blipFill>
        <p:spPr>
          <a:xfrm>
            <a:off x="0" y="-1"/>
            <a:ext cx="12192000" cy="6277971"/>
          </a:xfrm>
          <a:prstGeom prst="rect">
            <a:avLst/>
          </a:prstGeom>
        </p:spPr>
      </p:pic>
      <p:sp>
        <p:nvSpPr>
          <p:cNvPr id="2" name="Content Placeholder 1"/>
          <p:cNvSpPr>
            <a:spLocks noGrp="1"/>
          </p:cNvSpPr>
          <p:nvPr>
            <p:ph type="body" sz="quarter" idx="13"/>
          </p:nvPr>
        </p:nvSpPr>
        <p:spPr>
          <a:xfrm>
            <a:off x="3188483" y="229231"/>
            <a:ext cx="9003517" cy="915256"/>
          </a:xfrm>
          <a:solidFill>
            <a:schemeClr val="tx1">
              <a:alpha val="65000"/>
            </a:schemeClr>
          </a:solidFill>
        </p:spPr>
        <p:txBody>
          <a:bodyPr anchor="ctr">
            <a:normAutofit/>
          </a:bodyPr>
          <a:lstStyle/>
          <a:p>
            <a:r>
              <a:rPr lang="en-US" sz="4000" dirty="0">
                <a:solidFill>
                  <a:schemeClr val="bg1"/>
                </a:solidFill>
              </a:rPr>
              <a:t>Participant/Immersive Observations</a:t>
            </a:r>
            <a:endParaRPr lang="en-US" sz="4000" b="1" dirty="0">
              <a:solidFill>
                <a:schemeClr val="bg1"/>
              </a:solidFill>
            </a:endParaRPr>
          </a:p>
        </p:txBody>
      </p:sp>
      <p:sp>
        <p:nvSpPr>
          <p:cNvPr id="3" name="Text Placeholder 2"/>
          <p:cNvSpPr>
            <a:spLocks noGrp="1"/>
          </p:cNvSpPr>
          <p:nvPr>
            <p:ph type="body" sz="quarter" idx="14"/>
          </p:nvPr>
        </p:nvSpPr>
        <p:spPr>
          <a:xfrm>
            <a:off x="5441066" y="1633026"/>
            <a:ext cx="6750934" cy="3976204"/>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Move into the setting as deeply as possible</a:t>
            </a:r>
          </a:p>
          <a:p>
            <a:pPr>
              <a:buFont typeface="Arial" panose="020B0604020202020204" pitchFamily="34" charset="0"/>
              <a:buChar char="•"/>
            </a:pPr>
            <a:r>
              <a:rPr lang="en-US" sz="2800" b="1" dirty="0">
                <a:solidFill>
                  <a:schemeClr val="bg1"/>
                </a:solidFill>
              </a:rPr>
              <a:t>Disturb participants as little as possible</a:t>
            </a:r>
          </a:p>
          <a:p>
            <a:pPr>
              <a:buFont typeface="Arial" panose="020B0604020202020204" pitchFamily="34" charset="0"/>
              <a:buChar char="•"/>
            </a:pPr>
            <a:r>
              <a:rPr lang="en-US" sz="2800" b="1" dirty="0">
                <a:solidFill>
                  <a:schemeClr val="bg1"/>
                </a:solidFill>
              </a:rPr>
              <a:t>Participant observation</a:t>
            </a:r>
          </a:p>
          <a:p>
            <a:pPr lvl="1">
              <a:buFont typeface="Arial" panose="020B0604020202020204" pitchFamily="34" charset="0"/>
              <a:buChar char="•"/>
            </a:pPr>
            <a:r>
              <a:rPr lang="en-US" sz="2800" b="1" dirty="0">
                <a:solidFill>
                  <a:schemeClr val="bg1"/>
                </a:solidFill>
              </a:rPr>
              <a:t>Open, direct interaction &amp; observation as part of the group</a:t>
            </a:r>
          </a:p>
        </p:txBody>
      </p:sp>
      <p:sp>
        <p:nvSpPr>
          <p:cNvPr id="6" name="TextBox 5"/>
          <p:cNvSpPr txBox="1"/>
          <p:nvPr/>
        </p:nvSpPr>
        <p:spPr>
          <a:xfrm>
            <a:off x="8681644" y="5094270"/>
            <a:ext cx="3510356"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(Connaway and Radford 2017)</a:t>
            </a:r>
          </a:p>
        </p:txBody>
      </p:sp>
    </p:spTree>
    <p:extLst>
      <p:ext uri="{BB962C8B-B14F-4D97-AF65-F5344CB8AC3E}">
        <p14:creationId xmlns:p14="http://schemas.microsoft.com/office/powerpoint/2010/main" val="385133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4581170"/>
            <a:ext cx="2286000" cy="915256"/>
          </a:xfrm>
          <a:solidFill>
            <a:schemeClr val="tx1"/>
          </a:solidFill>
        </p:spPr>
        <p:txBody>
          <a:bodyPr/>
          <a:lstStyle/>
          <a:p>
            <a:r>
              <a:rPr lang="en-US" sz="4000" dirty="0">
                <a:solidFill>
                  <a:schemeClr val="bg1"/>
                </a:solidFill>
              </a:rPr>
              <a:t>Mapping</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323" y="137441"/>
            <a:ext cx="5018387" cy="37637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28319" y="137441"/>
            <a:ext cx="4752666" cy="35644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3261" y="3237979"/>
            <a:ext cx="4808739" cy="3420729"/>
          </a:xfrm>
          <a:prstGeom prst="rect">
            <a:avLst/>
          </a:prstGeom>
        </p:spPr>
      </p:pic>
    </p:spTree>
    <p:extLst>
      <p:ext uri="{BB962C8B-B14F-4D97-AF65-F5344CB8AC3E}">
        <p14:creationId xmlns:p14="http://schemas.microsoft.com/office/powerpoint/2010/main" val="109822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5868"/>
          <a:stretch/>
        </p:blipFill>
        <p:spPr>
          <a:xfrm>
            <a:off x="0" y="-1"/>
            <a:ext cx="12192000" cy="6275597"/>
          </a:xfrm>
          <a:prstGeom prst="rect">
            <a:avLst/>
          </a:prstGeom>
        </p:spPr>
      </p:pic>
      <p:sp>
        <p:nvSpPr>
          <p:cNvPr id="25603" name="Rectangle 3"/>
          <p:cNvSpPr>
            <a:spLocks noGrp="1" noChangeArrowheads="1"/>
          </p:cNvSpPr>
          <p:nvPr>
            <p:ph type="body" sz="quarter" idx="13"/>
          </p:nvPr>
        </p:nvSpPr>
        <p:spPr>
          <a:xfrm>
            <a:off x="4872251" y="529389"/>
            <a:ext cx="7319750" cy="734423"/>
          </a:xfrm>
          <a:solidFill>
            <a:schemeClr val="tx1">
              <a:alpha val="65000"/>
            </a:schemeClr>
          </a:solidFill>
        </p:spPr>
        <p:txBody>
          <a:bodyPr anchor="ctr">
            <a:normAutofit/>
          </a:bodyPr>
          <a:lstStyle/>
          <a:p>
            <a:r>
              <a:rPr lang="en-US" altLang="en-US" sz="4000" dirty="0">
                <a:solidFill>
                  <a:schemeClr val="bg1"/>
                </a:solidFill>
              </a:rPr>
              <a:t>Usability Testing: Definition</a:t>
            </a:r>
          </a:p>
        </p:txBody>
      </p:sp>
      <p:sp>
        <p:nvSpPr>
          <p:cNvPr id="2" name="Text Placeholder 1"/>
          <p:cNvSpPr>
            <a:spLocks noGrp="1"/>
          </p:cNvSpPr>
          <p:nvPr>
            <p:ph type="body" sz="quarter" idx="14"/>
          </p:nvPr>
        </p:nvSpPr>
        <p:spPr>
          <a:xfrm>
            <a:off x="939800" y="1633027"/>
            <a:ext cx="11252200" cy="2830689"/>
          </a:xfrm>
          <a:solidFill>
            <a:schemeClr val="tx1">
              <a:alpha val="65000"/>
            </a:schemeClr>
          </a:solidFill>
        </p:spPr>
        <p:txBody>
          <a:bodyPr/>
          <a:lstStyle/>
          <a:p>
            <a:r>
              <a:rPr lang="en-US" altLang="en-US" sz="2800" b="1" dirty="0">
                <a:solidFill>
                  <a:schemeClr val="bg1"/>
                </a:solidFill>
              </a:rPr>
              <a:t>Degree to which a user can successfully learn &amp; use a product to achieve a goal </a:t>
            </a:r>
          </a:p>
          <a:p>
            <a:r>
              <a:rPr lang="en-US" altLang="en-US" sz="2800" b="1" dirty="0">
                <a:solidFill>
                  <a:schemeClr val="bg1"/>
                </a:solidFill>
              </a:rPr>
              <a:t>Evaluation research methodology</a:t>
            </a:r>
          </a:p>
          <a:p>
            <a:r>
              <a:rPr lang="en-US" altLang="en-US" sz="2800" b="1" dirty="0">
                <a:solidFill>
                  <a:schemeClr val="bg1"/>
                </a:solidFill>
              </a:rPr>
              <a:t>Observation &amp; analysis of user behavior while users use a product or product prototype to achieve a goal </a:t>
            </a:r>
          </a:p>
          <a:p>
            <a:pPr marL="0" indent="0" algn="r">
              <a:buNone/>
            </a:pPr>
            <a:r>
              <a:rPr lang="en-US" altLang="en-US" sz="1800" b="1" dirty="0">
                <a:solidFill>
                  <a:schemeClr val="bg1"/>
                </a:solidFill>
              </a:rPr>
              <a:t>(Dumas and </a:t>
            </a:r>
            <a:r>
              <a:rPr lang="en-US" altLang="en-US" sz="1800" b="1" dirty="0" err="1">
                <a:solidFill>
                  <a:schemeClr val="bg1"/>
                </a:solidFill>
              </a:rPr>
              <a:t>Redish</a:t>
            </a:r>
            <a:r>
              <a:rPr lang="en-US" altLang="en-US" sz="1800" b="1" dirty="0">
                <a:solidFill>
                  <a:schemeClr val="bg1"/>
                </a:solidFill>
              </a:rPr>
              <a:t> 1993, 22)</a:t>
            </a:r>
            <a:endParaRPr lang="en-US" sz="1800" b="1" dirty="0">
              <a:solidFill>
                <a:schemeClr val="bg1"/>
              </a:solidFill>
            </a:endParaRPr>
          </a:p>
        </p:txBody>
      </p:sp>
    </p:spTree>
    <p:extLst>
      <p:ext uri="{BB962C8B-B14F-4D97-AF65-F5344CB8AC3E}">
        <p14:creationId xmlns:p14="http://schemas.microsoft.com/office/powerpoint/2010/main" val="239365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748" b="11547"/>
          <a:stretch/>
        </p:blipFill>
        <p:spPr>
          <a:xfrm>
            <a:off x="0" y="0"/>
            <a:ext cx="12192000" cy="6318913"/>
          </a:xfrm>
          <a:prstGeom prst="rect">
            <a:avLst/>
          </a:prstGeom>
        </p:spPr>
      </p:pic>
      <p:sp>
        <p:nvSpPr>
          <p:cNvPr id="41987" name="Rectangle 3"/>
          <p:cNvSpPr>
            <a:spLocks noGrp="1" noChangeArrowheads="1"/>
          </p:cNvSpPr>
          <p:nvPr>
            <p:ph type="body" sz="quarter" idx="13"/>
          </p:nvPr>
        </p:nvSpPr>
        <p:spPr>
          <a:xfrm>
            <a:off x="4330890" y="5317958"/>
            <a:ext cx="7861110" cy="665398"/>
          </a:xfrm>
          <a:solidFill>
            <a:schemeClr val="tx1">
              <a:alpha val="65000"/>
            </a:schemeClr>
          </a:solidFill>
        </p:spPr>
        <p:txBody>
          <a:bodyPr anchor="ctr">
            <a:normAutofit lnSpcReduction="10000"/>
          </a:bodyPr>
          <a:lstStyle/>
          <a:p>
            <a:r>
              <a:rPr lang="en-US" altLang="en-US" sz="4000" dirty="0">
                <a:solidFill>
                  <a:schemeClr val="bg1"/>
                </a:solidFill>
              </a:rPr>
              <a:t>Usability Testing: Components</a:t>
            </a:r>
          </a:p>
        </p:txBody>
      </p:sp>
      <p:sp>
        <p:nvSpPr>
          <p:cNvPr id="2" name="Text Placeholder 1"/>
          <p:cNvSpPr>
            <a:spLocks noGrp="1"/>
          </p:cNvSpPr>
          <p:nvPr>
            <p:ph type="body" sz="quarter" idx="14"/>
          </p:nvPr>
        </p:nvSpPr>
        <p:spPr>
          <a:xfrm>
            <a:off x="0" y="747577"/>
            <a:ext cx="4640239" cy="3078465"/>
          </a:xfrm>
          <a:solidFill>
            <a:schemeClr val="tx1">
              <a:alpha val="65000"/>
            </a:schemeClr>
          </a:solidFill>
        </p:spPr>
        <p:txBody>
          <a:bodyPr/>
          <a:lstStyle/>
          <a:p>
            <a:pPr marL="0" indent="0">
              <a:buNone/>
            </a:pPr>
            <a:r>
              <a:rPr lang="en-US" altLang="en-US" sz="2800" b="1" dirty="0">
                <a:solidFill>
                  <a:schemeClr val="bg1"/>
                </a:solidFill>
              </a:rPr>
              <a:t>Comprised of three parts:</a:t>
            </a:r>
          </a:p>
          <a:p>
            <a:pPr marL="514350" indent="-514350">
              <a:buFont typeface="+mj-lt"/>
              <a:buAutoNum type="arabicPeriod"/>
            </a:pPr>
            <a:r>
              <a:rPr lang="en-US" altLang="en-US" sz="2800" b="1" dirty="0">
                <a:solidFill>
                  <a:schemeClr val="bg1"/>
                </a:solidFill>
              </a:rPr>
              <a:t>Pre-session interview</a:t>
            </a:r>
          </a:p>
          <a:p>
            <a:pPr marL="514350" indent="-514350">
              <a:buFont typeface="+mj-lt"/>
              <a:buAutoNum type="arabicPeriod"/>
            </a:pPr>
            <a:r>
              <a:rPr lang="en-US" altLang="en-US" sz="2800" b="1" dirty="0">
                <a:solidFill>
                  <a:schemeClr val="bg1"/>
                </a:solidFill>
              </a:rPr>
              <a:t>Scenario and task structured test</a:t>
            </a:r>
          </a:p>
          <a:p>
            <a:pPr marL="514350" indent="-514350">
              <a:buFont typeface="+mj-lt"/>
              <a:buAutoNum type="arabicPeriod"/>
            </a:pPr>
            <a:r>
              <a:rPr lang="en-US" altLang="en-US" sz="2800" b="1" dirty="0">
                <a:solidFill>
                  <a:schemeClr val="bg1"/>
                </a:solidFill>
              </a:rPr>
              <a:t>Post-session survey</a:t>
            </a:r>
            <a:endParaRPr lang="en-US" sz="2800" b="1" dirty="0">
              <a:solidFill>
                <a:schemeClr val="bg1"/>
              </a:solidFill>
            </a:endParaRPr>
          </a:p>
        </p:txBody>
      </p:sp>
      <p:sp>
        <p:nvSpPr>
          <p:cNvPr id="5" name="TextBox 4"/>
          <p:cNvSpPr txBox="1"/>
          <p:nvPr/>
        </p:nvSpPr>
        <p:spPr>
          <a:xfrm>
            <a:off x="2088108" y="3338698"/>
            <a:ext cx="2423312" cy="369332"/>
          </a:xfrm>
          <a:prstGeom prst="rect">
            <a:avLst/>
          </a:prstGeom>
          <a:noFill/>
        </p:spPr>
        <p:txBody>
          <a:bodyPr wrap="square" rtlCol="0">
            <a:spAutoFit/>
          </a:bodyPr>
          <a:lstStyle/>
          <a:p>
            <a:pPr algn="r"/>
            <a:r>
              <a:rPr lang="en-US" b="1" dirty="0">
                <a:solidFill>
                  <a:schemeClr val="bg1"/>
                </a:solidFill>
                <a:ea typeface="Gill Sans MT" charset="0"/>
                <a:cs typeface="Gill Sans MT" charset="0"/>
              </a:rPr>
              <a:t>(Tang 2017, 278)</a:t>
            </a:r>
          </a:p>
        </p:txBody>
      </p:sp>
    </p:spTree>
    <p:extLst>
      <p:ext uri="{BB962C8B-B14F-4D97-AF65-F5344CB8AC3E}">
        <p14:creationId xmlns:p14="http://schemas.microsoft.com/office/powerpoint/2010/main" val="3460665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5941" b="7138"/>
          <a:stretch/>
        </p:blipFill>
        <p:spPr>
          <a:xfrm>
            <a:off x="0" y="0"/>
            <a:ext cx="12192000" cy="6250674"/>
          </a:xfrm>
          <a:prstGeom prst="rect">
            <a:avLst/>
          </a:prstGeom>
        </p:spPr>
      </p:pic>
      <p:sp>
        <p:nvSpPr>
          <p:cNvPr id="12291" name="Rectangle 3"/>
          <p:cNvSpPr>
            <a:spLocks noGrp="1" noChangeArrowheads="1"/>
          </p:cNvSpPr>
          <p:nvPr>
            <p:ph type="body" sz="quarter" idx="13"/>
          </p:nvPr>
        </p:nvSpPr>
        <p:spPr>
          <a:xfrm>
            <a:off x="0" y="175247"/>
            <a:ext cx="7820167" cy="797854"/>
          </a:xfrm>
          <a:solidFill>
            <a:schemeClr val="tx1">
              <a:alpha val="65000"/>
            </a:schemeClr>
          </a:solidFill>
        </p:spPr>
        <p:txBody>
          <a:bodyPr anchor="ctr">
            <a:noAutofit/>
          </a:bodyPr>
          <a:lstStyle/>
          <a:p>
            <a:r>
              <a:rPr lang="en-US" altLang="en-US" sz="4000" dirty="0">
                <a:solidFill>
                  <a:schemeClr val="bg1"/>
                </a:solidFill>
              </a:rPr>
              <a:t>Usability Testing: Methodology</a:t>
            </a:r>
          </a:p>
        </p:txBody>
      </p:sp>
      <p:sp>
        <p:nvSpPr>
          <p:cNvPr id="2" name="Text Placeholder 1"/>
          <p:cNvSpPr>
            <a:spLocks noGrp="1"/>
          </p:cNvSpPr>
          <p:nvPr>
            <p:ph type="body" sz="quarter" idx="14"/>
          </p:nvPr>
        </p:nvSpPr>
        <p:spPr>
          <a:xfrm>
            <a:off x="7274256" y="1602889"/>
            <a:ext cx="4917743" cy="4647784"/>
          </a:xfrm>
          <a:solidFill>
            <a:schemeClr val="tx1">
              <a:alpha val="65000"/>
            </a:schemeClr>
          </a:solidFill>
        </p:spPr>
        <p:txBody>
          <a:bodyPr/>
          <a:lstStyle/>
          <a:p>
            <a:pPr>
              <a:buFont typeface="Arial" panose="020B0604020202020204" pitchFamily="34" charset="0"/>
              <a:buChar char="•"/>
            </a:pPr>
            <a:r>
              <a:rPr lang="en-US" altLang="en-US" sz="2400" b="1" dirty="0">
                <a:solidFill>
                  <a:schemeClr val="bg1"/>
                </a:solidFill>
              </a:rPr>
              <a:t>Artificial environment (laboratory)</a:t>
            </a:r>
          </a:p>
          <a:p>
            <a:pPr lvl="1">
              <a:buFont typeface="Arial" panose="020B0604020202020204" pitchFamily="34" charset="0"/>
              <a:buChar char="•"/>
            </a:pPr>
            <a:r>
              <a:rPr lang="en-US" altLang="en-US" sz="2400" b="1" dirty="0">
                <a:solidFill>
                  <a:schemeClr val="bg1"/>
                </a:solidFill>
              </a:rPr>
              <a:t>Maintain more control</a:t>
            </a:r>
          </a:p>
          <a:p>
            <a:pPr lvl="1">
              <a:buFont typeface="Arial" panose="020B0604020202020204" pitchFamily="34" charset="0"/>
              <a:buChar char="•"/>
            </a:pPr>
            <a:r>
              <a:rPr lang="en-US" altLang="en-US" sz="2400" b="1" dirty="0">
                <a:solidFill>
                  <a:schemeClr val="bg1"/>
                </a:solidFill>
              </a:rPr>
              <a:t>May provide more specific data on a particular feature</a:t>
            </a:r>
          </a:p>
          <a:p>
            <a:pPr>
              <a:buFont typeface="Arial" panose="020B0604020202020204" pitchFamily="34" charset="0"/>
              <a:buChar char="•"/>
            </a:pPr>
            <a:r>
              <a:rPr lang="en-US" altLang="en-US" sz="2400" b="1" dirty="0">
                <a:solidFill>
                  <a:schemeClr val="bg1"/>
                </a:solidFill>
              </a:rPr>
              <a:t>Natural environment</a:t>
            </a:r>
          </a:p>
          <a:p>
            <a:pPr lvl="1">
              <a:buFont typeface="Arial" panose="020B0604020202020204" pitchFamily="34" charset="0"/>
              <a:buChar char="•"/>
            </a:pPr>
            <a:r>
              <a:rPr lang="en-US" altLang="en-US" sz="2400" b="1" dirty="0">
                <a:solidFill>
                  <a:schemeClr val="bg1"/>
                </a:solidFill>
              </a:rPr>
              <a:t>Better holistic representation of real people doing real work</a:t>
            </a:r>
          </a:p>
          <a:p>
            <a:pPr lvl="1">
              <a:buFont typeface="Arial" panose="020B0604020202020204" pitchFamily="34" charset="0"/>
              <a:buChar char="•"/>
            </a:pPr>
            <a:endParaRPr lang="en-US" sz="2400" b="1" dirty="0">
              <a:solidFill>
                <a:schemeClr val="bg1"/>
              </a:solidFill>
            </a:endParaRPr>
          </a:p>
        </p:txBody>
      </p:sp>
      <p:sp>
        <p:nvSpPr>
          <p:cNvPr id="5" name="TextBox 4"/>
          <p:cNvSpPr txBox="1"/>
          <p:nvPr/>
        </p:nvSpPr>
        <p:spPr>
          <a:xfrm>
            <a:off x="10079915" y="5782760"/>
            <a:ext cx="2112085"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(Tang 2017, 278)</a:t>
            </a:r>
          </a:p>
        </p:txBody>
      </p:sp>
    </p:spTree>
    <p:extLst>
      <p:ext uri="{BB962C8B-B14F-4D97-AF65-F5344CB8AC3E}">
        <p14:creationId xmlns:p14="http://schemas.microsoft.com/office/powerpoint/2010/main" val="44822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1615827"/>
          </a:xfrm>
        </p:spPr>
        <p:txBody>
          <a:bodyPr/>
          <a:lstStyle/>
          <a:p>
            <a:r>
              <a:rPr lang="en-US" dirty="0"/>
              <a:t>Qualitative Data Analysis Tools and Methods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807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045" b="30000"/>
          <a:stretch/>
        </p:blipFill>
        <p:spPr>
          <a:xfrm>
            <a:off x="0" y="0"/>
            <a:ext cx="12192000" cy="6305266"/>
          </a:xfrm>
          <a:prstGeom prst="rect">
            <a:avLst/>
          </a:prstGeom>
        </p:spPr>
      </p:pic>
      <p:sp>
        <p:nvSpPr>
          <p:cNvPr id="6" name="Text Placeholder 5"/>
          <p:cNvSpPr>
            <a:spLocks noGrp="1"/>
          </p:cNvSpPr>
          <p:nvPr>
            <p:ph type="body" sz="quarter" idx="14"/>
          </p:nvPr>
        </p:nvSpPr>
        <p:spPr>
          <a:xfrm>
            <a:off x="5577544" y="2686433"/>
            <a:ext cx="6614456" cy="3425587"/>
          </a:xfrm>
          <a:solidFill>
            <a:schemeClr val="tx1">
              <a:alpha val="60000"/>
            </a:schemeClr>
          </a:solidFill>
        </p:spPr>
        <p:txBody>
          <a:bodyPr/>
          <a:lstStyle/>
          <a:p>
            <a:r>
              <a:rPr lang="en-US" sz="2800" b="1" dirty="0">
                <a:solidFill>
                  <a:schemeClr val="bg1"/>
                </a:solidFill>
              </a:rPr>
              <a:t>Contain all data sources</a:t>
            </a:r>
          </a:p>
          <a:p>
            <a:r>
              <a:rPr lang="en-US" sz="2800" b="1" dirty="0">
                <a:solidFill>
                  <a:schemeClr val="bg1"/>
                </a:solidFill>
              </a:rPr>
              <a:t>Creating &amp; applying codes</a:t>
            </a:r>
          </a:p>
          <a:p>
            <a:r>
              <a:rPr lang="en-US" sz="2800" b="1" dirty="0">
                <a:solidFill>
                  <a:schemeClr val="bg1"/>
                </a:solidFill>
              </a:rPr>
              <a:t>Queries</a:t>
            </a:r>
          </a:p>
          <a:p>
            <a:r>
              <a:rPr lang="en-US" sz="2800" b="1" dirty="0">
                <a:solidFill>
                  <a:schemeClr val="bg1"/>
                </a:solidFill>
              </a:rPr>
              <a:t>Visualizations</a:t>
            </a:r>
          </a:p>
          <a:p>
            <a:r>
              <a:rPr lang="en-US" sz="2800" b="1" dirty="0">
                <a:solidFill>
                  <a:schemeClr val="bg1"/>
                </a:solidFill>
              </a:rPr>
              <a:t>Reports</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a:t>
            </a:r>
          </a:p>
        </p:txBody>
      </p:sp>
      <p:sp>
        <p:nvSpPr>
          <p:cNvPr id="11" name="Rectangle 3"/>
          <p:cNvSpPr>
            <a:spLocks noGrp="1" noChangeArrowheads="1"/>
          </p:cNvSpPr>
          <p:nvPr>
            <p:ph type="body" sz="quarter" idx="13"/>
          </p:nvPr>
        </p:nvSpPr>
        <p:spPr>
          <a:xfrm>
            <a:off x="163773" y="243486"/>
            <a:ext cx="12028227" cy="1435190"/>
          </a:xfrm>
          <a:solidFill>
            <a:schemeClr val="tx1">
              <a:alpha val="60000"/>
            </a:schemeClr>
          </a:solidFill>
        </p:spPr>
        <p:txBody>
          <a:bodyPr anchor="ctr">
            <a:noAutofit/>
          </a:bodyPr>
          <a:lstStyle/>
          <a:p>
            <a:r>
              <a:rPr lang="en-US" sz="4000" dirty="0">
                <a:solidFill>
                  <a:schemeClr val="bg1"/>
                </a:solidFill>
              </a:rPr>
              <a:t>Computer-Assisted Qualitative Data Analysis Software (CAQDAS)</a:t>
            </a:r>
          </a:p>
        </p:txBody>
      </p:sp>
    </p:spTree>
    <p:extLst>
      <p:ext uri="{BB962C8B-B14F-4D97-AF65-F5344CB8AC3E}">
        <p14:creationId xmlns:p14="http://schemas.microsoft.com/office/powerpoint/2010/main" val="373791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96" b="13401"/>
          <a:stretch/>
        </p:blipFill>
        <p:spPr>
          <a:xfrm>
            <a:off x="0" y="0"/>
            <a:ext cx="12192000" cy="6318914"/>
          </a:xfrm>
          <a:prstGeom prst="rect">
            <a:avLst/>
          </a:prstGeom>
        </p:spPr>
      </p:pic>
      <p:sp>
        <p:nvSpPr>
          <p:cNvPr id="3" name="Text Placeholder 2"/>
          <p:cNvSpPr>
            <a:spLocks noGrp="1"/>
          </p:cNvSpPr>
          <p:nvPr>
            <p:ph type="body" sz="quarter" idx="14"/>
          </p:nvPr>
        </p:nvSpPr>
        <p:spPr>
          <a:xfrm>
            <a:off x="1" y="609444"/>
            <a:ext cx="6646460" cy="5108968"/>
          </a:xfrm>
          <a:solidFill>
            <a:schemeClr val="tx1">
              <a:alpha val="60000"/>
            </a:schemeClr>
          </a:solidFill>
        </p:spPr>
        <p:txBody>
          <a:bodyPr/>
          <a:lstStyle/>
          <a:p>
            <a:r>
              <a:rPr lang="en-US" sz="2800" b="1" dirty="0">
                <a:solidFill>
                  <a:schemeClr val="bg1"/>
                </a:solidFill>
              </a:rPr>
              <a:t>Draw on data...in service of developing new conceptual categories</a:t>
            </a:r>
          </a:p>
          <a:p>
            <a:r>
              <a:rPr lang="en-US" sz="2800" b="1" dirty="0">
                <a:solidFill>
                  <a:schemeClr val="bg1"/>
                </a:solidFill>
              </a:rPr>
              <a:t>Develop inductive abstract analytic categories through systematic data analysis</a:t>
            </a:r>
          </a:p>
          <a:p>
            <a:r>
              <a:rPr lang="en-US" sz="2800" b="1" dirty="0">
                <a:solidFill>
                  <a:schemeClr val="bg1"/>
                </a:solidFill>
              </a:rPr>
              <a:t>Emphasize theory construction rather than description or application of current theories </a:t>
            </a:r>
          </a:p>
          <a:p>
            <a:endParaRPr lang="en-US" sz="2400" b="1" dirty="0">
              <a:solidFill>
                <a:schemeClr val="bg1"/>
              </a:solidFill>
            </a:endParaRPr>
          </a:p>
          <a:p>
            <a:pPr marL="0" indent="0" algn="r">
              <a:buNone/>
            </a:pPr>
            <a:r>
              <a:rPr lang="en-US" sz="1800" b="1" dirty="0">
                <a:solidFill>
                  <a:schemeClr val="bg1"/>
                </a:solidFill>
              </a:rPr>
              <a:t>(Connaway and Radford 2017)</a:t>
            </a:r>
          </a:p>
        </p:txBody>
      </p:sp>
      <p:sp>
        <p:nvSpPr>
          <p:cNvPr id="7" name="Rectangle 3"/>
          <p:cNvSpPr>
            <a:spLocks noGrp="1" noChangeArrowheads="1"/>
          </p:cNvSpPr>
          <p:nvPr>
            <p:ph type="body" sz="quarter" idx="13"/>
          </p:nvPr>
        </p:nvSpPr>
        <p:spPr>
          <a:xfrm>
            <a:off x="7615450" y="609444"/>
            <a:ext cx="4576550" cy="864516"/>
          </a:xfrm>
          <a:solidFill>
            <a:schemeClr val="tx1">
              <a:alpha val="60000"/>
            </a:schemeClr>
          </a:solidFill>
        </p:spPr>
        <p:txBody>
          <a:bodyPr anchor="ctr">
            <a:noAutofit/>
          </a:bodyPr>
          <a:lstStyle/>
          <a:p>
            <a:r>
              <a:rPr lang="en-US" sz="4000" dirty="0">
                <a:solidFill>
                  <a:schemeClr val="bg1"/>
                </a:solidFill>
              </a:rPr>
              <a:t>Grounded Theory</a:t>
            </a:r>
          </a:p>
        </p:txBody>
      </p:sp>
    </p:spTree>
    <p:extLst>
      <p:ext uri="{BB962C8B-B14F-4D97-AF65-F5344CB8AC3E}">
        <p14:creationId xmlns:p14="http://schemas.microsoft.com/office/powerpoint/2010/main" val="226908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346" y="1108082"/>
            <a:ext cx="10898717" cy="692497"/>
          </a:xfrm>
        </p:spPr>
        <p:txBody>
          <a:bodyPr/>
          <a:lstStyle/>
          <a:p>
            <a:r>
              <a:rPr lang="en-US" sz="3600" dirty="0">
                <a:solidFill>
                  <a:schemeClr val="tx1"/>
                </a:solidFill>
              </a:rPr>
              <a:t>Overview of LIS Published Research</a:t>
            </a:r>
          </a:p>
        </p:txBody>
      </p:sp>
      <p:sp>
        <p:nvSpPr>
          <p:cNvPr id="3" name="Text Placeholder 2"/>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68152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DA04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249" b="4476"/>
          <a:stretch/>
        </p:blipFill>
        <p:spPr>
          <a:xfrm>
            <a:off x="1" y="0"/>
            <a:ext cx="9681225" cy="6264322"/>
          </a:xfrm>
          <a:prstGeom prst="rect">
            <a:avLst/>
          </a:prstGeom>
        </p:spPr>
      </p:pic>
      <p:sp>
        <p:nvSpPr>
          <p:cNvPr id="3" name="Text Placeholder 2"/>
          <p:cNvSpPr>
            <a:spLocks noGrp="1"/>
          </p:cNvSpPr>
          <p:nvPr>
            <p:ph type="body" sz="quarter" idx="14"/>
          </p:nvPr>
        </p:nvSpPr>
        <p:spPr>
          <a:xfrm>
            <a:off x="5698162" y="614149"/>
            <a:ext cx="6493838" cy="4449171"/>
          </a:xfrm>
          <a:solidFill>
            <a:schemeClr val="tx1">
              <a:alpha val="74000"/>
            </a:schemeClr>
          </a:solidFill>
        </p:spPr>
        <p:txBody>
          <a:bodyPr/>
          <a:lstStyle/>
          <a:p>
            <a:pPr marL="0" indent="0">
              <a:buNone/>
            </a:pPr>
            <a:r>
              <a:rPr lang="en-US" sz="2800" b="1" dirty="0">
                <a:solidFill>
                  <a:schemeClr val="bg1"/>
                </a:solidFill>
              </a:rPr>
              <a:t>“A major strategy for analysis of qualitative data is the use of the constant comparative method, which embraces ‘constant comparisons’ defined as ‘the analytic process of comparing different pieces of data against each other for similarities and differences.’” </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 298)</a:t>
            </a:r>
          </a:p>
        </p:txBody>
      </p:sp>
    </p:spTree>
    <p:extLst>
      <p:ext uri="{BB962C8B-B14F-4D97-AF65-F5344CB8AC3E}">
        <p14:creationId xmlns:p14="http://schemas.microsoft.com/office/powerpoint/2010/main" val="394232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867" b="18911"/>
          <a:stretch/>
        </p:blipFill>
        <p:spPr>
          <a:xfrm>
            <a:off x="0" y="-1"/>
            <a:ext cx="12192000" cy="6359857"/>
          </a:xfrm>
          <a:prstGeom prst="rect">
            <a:avLst/>
          </a:prstGeom>
        </p:spPr>
      </p:pic>
      <p:sp>
        <p:nvSpPr>
          <p:cNvPr id="3" name="Text Placeholder 2"/>
          <p:cNvSpPr>
            <a:spLocks noGrp="1"/>
          </p:cNvSpPr>
          <p:nvPr>
            <p:ph type="body" sz="quarter" idx="14"/>
          </p:nvPr>
        </p:nvSpPr>
        <p:spPr>
          <a:xfrm>
            <a:off x="5918738" y="254602"/>
            <a:ext cx="6273262" cy="4017148"/>
          </a:xfrm>
          <a:solidFill>
            <a:schemeClr val="tx1">
              <a:alpha val="41000"/>
            </a:schemeClr>
          </a:solidFill>
        </p:spPr>
        <p:txBody>
          <a:bodyPr/>
          <a:lstStyle/>
          <a:p>
            <a:pPr marL="0" indent="0">
              <a:buNone/>
            </a:pPr>
            <a:r>
              <a:rPr lang="en-US" sz="2800" b="1" dirty="0">
                <a:solidFill>
                  <a:schemeClr val="bg1"/>
                </a:solidFill>
              </a:rPr>
              <a:t>Conversation Analysis</a:t>
            </a:r>
          </a:p>
          <a:p>
            <a:r>
              <a:rPr lang="en-US" sz="2800" b="1" dirty="0">
                <a:solidFill>
                  <a:schemeClr val="bg1"/>
                </a:solidFill>
              </a:rPr>
              <a:t>Context &amp; social conduct</a:t>
            </a:r>
          </a:p>
          <a:p>
            <a:endParaRPr lang="en-US" sz="2800" b="1" dirty="0">
              <a:solidFill>
                <a:schemeClr val="bg1"/>
              </a:solidFill>
            </a:endParaRPr>
          </a:p>
          <a:p>
            <a:pPr marL="0" indent="0">
              <a:buNone/>
            </a:pPr>
            <a:r>
              <a:rPr lang="en-US" sz="2800" b="1" dirty="0">
                <a:solidFill>
                  <a:schemeClr val="bg1"/>
                </a:solidFill>
              </a:rPr>
              <a:t>Discourse Analysis</a:t>
            </a:r>
          </a:p>
          <a:p>
            <a:r>
              <a:rPr lang="en-US" sz="2800" b="1" dirty="0">
                <a:solidFill>
                  <a:schemeClr val="bg1"/>
                </a:solidFill>
              </a:rPr>
              <a:t>The library within a larger social &amp; cultural context</a:t>
            </a:r>
          </a:p>
          <a:p>
            <a:pPr marL="0" indent="0">
              <a:buNone/>
            </a:pPr>
            <a:endParaRPr lang="en-US" sz="2800" b="1" dirty="0">
              <a:solidFill>
                <a:schemeClr val="bg1"/>
              </a:solidFill>
            </a:endParaRPr>
          </a:p>
          <a:p>
            <a:pPr marL="0" indent="0" algn="r">
              <a:buNone/>
            </a:pPr>
            <a:r>
              <a:rPr lang="en-US" sz="1800" b="1" dirty="0">
                <a:solidFill>
                  <a:schemeClr val="bg1"/>
                </a:solidFill>
              </a:rPr>
              <a:t>(Connaway and Radford 2017)</a:t>
            </a:r>
          </a:p>
        </p:txBody>
      </p:sp>
    </p:spTree>
    <p:extLst>
      <p:ext uri="{BB962C8B-B14F-4D97-AF65-F5344CB8AC3E}">
        <p14:creationId xmlns:p14="http://schemas.microsoft.com/office/powerpoint/2010/main" val="404824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1449"/>
          <a:stretch/>
        </p:blipFill>
        <p:spPr>
          <a:xfrm>
            <a:off x="1" y="0"/>
            <a:ext cx="12192000" cy="6243851"/>
          </a:xfrm>
          <a:prstGeom prst="rect">
            <a:avLst/>
          </a:prstGeom>
        </p:spPr>
      </p:pic>
      <p:sp>
        <p:nvSpPr>
          <p:cNvPr id="2" name="Content Placeholder 1"/>
          <p:cNvSpPr>
            <a:spLocks noGrp="1"/>
          </p:cNvSpPr>
          <p:nvPr>
            <p:ph type="body" sz="quarter" idx="13"/>
          </p:nvPr>
        </p:nvSpPr>
        <p:spPr>
          <a:xfrm>
            <a:off x="0" y="614148"/>
            <a:ext cx="5800270" cy="827085"/>
          </a:xfrm>
          <a:solidFill>
            <a:schemeClr val="tx1">
              <a:alpha val="65000"/>
            </a:schemeClr>
          </a:solidFill>
        </p:spPr>
        <p:txBody>
          <a:bodyPr anchor="ctr">
            <a:normAutofit/>
          </a:bodyPr>
          <a:lstStyle/>
          <a:p>
            <a:r>
              <a:rPr lang="en-US" sz="4000" dirty="0">
                <a:solidFill>
                  <a:schemeClr val="bg1"/>
                </a:solidFill>
              </a:rPr>
              <a:t>Ethnographic Analysis</a:t>
            </a:r>
          </a:p>
        </p:txBody>
      </p:sp>
      <p:sp>
        <p:nvSpPr>
          <p:cNvPr id="3" name="Text Placeholder 2"/>
          <p:cNvSpPr>
            <a:spLocks noGrp="1"/>
          </p:cNvSpPr>
          <p:nvPr>
            <p:ph type="body" sz="quarter" idx="14"/>
          </p:nvPr>
        </p:nvSpPr>
        <p:spPr>
          <a:xfrm>
            <a:off x="0" y="1960570"/>
            <a:ext cx="7638038" cy="3107189"/>
          </a:xfrm>
          <a:solidFill>
            <a:schemeClr val="tx1">
              <a:alpha val="65000"/>
            </a:schemeClr>
          </a:solidFill>
        </p:spPr>
        <p:txBody>
          <a:bodyPr/>
          <a:lstStyle/>
          <a:p>
            <a:r>
              <a:rPr lang="en-US" sz="2800" b="1" dirty="0">
                <a:solidFill>
                  <a:schemeClr val="bg1"/>
                </a:solidFill>
              </a:rPr>
              <a:t>Use people’s own categories</a:t>
            </a:r>
          </a:p>
          <a:p>
            <a:r>
              <a:rPr lang="en-US" sz="2800" b="1" dirty="0">
                <a:solidFill>
                  <a:schemeClr val="bg1"/>
                </a:solidFill>
              </a:rPr>
              <a:t>Avoid assuming what one will find</a:t>
            </a:r>
          </a:p>
          <a:p>
            <a:r>
              <a:rPr lang="en-US" sz="2800" b="1" dirty="0">
                <a:solidFill>
                  <a:schemeClr val="bg1"/>
                </a:solidFill>
              </a:rPr>
              <a:t>Complementary to quantitative methods</a:t>
            </a:r>
          </a:p>
          <a:p>
            <a:r>
              <a:rPr lang="en-US" sz="2800" b="1" dirty="0">
                <a:solidFill>
                  <a:schemeClr val="bg1"/>
                </a:solidFill>
              </a:rPr>
              <a:t>Retain ‘richness’/’thick description’</a:t>
            </a:r>
          </a:p>
          <a:p>
            <a:r>
              <a:rPr lang="en-US" sz="2800" b="1" dirty="0">
                <a:solidFill>
                  <a:schemeClr val="bg1"/>
                </a:solidFill>
              </a:rPr>
              <a:t>Numerous compatibility</a:t>
            </a:r>
          </a:p>
          <a:p>
            <a:endParaRPr lang="en-US" sz="2800" b="1" dirty="0">
              <a:solidFill>
                <a:schemeClr val="bg1"/>
              </a:solidFill>
            </a:endParaRPr>
          </a:p>
        </p:txBody>
      </p:sp>
      <p:sp>
        <p:nvSpPr>
          <p:cNvPr id="6" name="TextBox 5"/>
          <p:cNvSpPr txBox="1"/>
          <p:nvPr/>
        </p:nvSpPr>
        <p:spPr>
          <a:xfrm>
            <a:off x="3547431" y="4421428"/>
            <a:ext cx="4090608" cy="646331"/>
          </a:xfrm>
          <a:prstGeom prst="rect">
            <a:avLst/>
          </a:prstGeom>
          <a:solidFill>
            <a:schemeClr val="tx1">
              <a:alpha val="0"/>
            </a:schemeClr>
          </a:solidFill>
        </p:spPr>
        <p:txBody>
          <a:bodyPr wrap="square" rtlCol="0">
            <a:spAutoFit/>
          </a:bodyPr>
          <a:lstStyle/>
          <a:p>
            <a:pPr algn="r"/>
            <a:r>
              <a:rPr lang="en-US" b="1" dirty="0">
                <a:solidFill>
                  <a:schemeClr val="bg1"/>
                </a:solidFill>
                <a:ea typeface="Gill Sans MT" charset="0"/>
                <a:cs typeface="Gill Sans MT" charset="0"/>
              </a:rPr>
              <a:t>(Asher 2017, 264)</a:t>
            </a:r>
          </a:p>
          <a:p>
            <a:pPr algn="r"/>
            <a:r>
              <a:rPr lang="en-US" b="1" dirty="0">
                <a:solidFill>
                  <a:schemeClr val="bg1"/>
                </a:solidFill>
                <a:ea typeface="Gill Sans MT" charset="0"/>
                <a:cs typeface="Gill Sans MT" charset="0"/>
              </a:rPr>
              <a:t>(Connaway and Radford 2017, 282)</a:t>
            </a:r>
          </a:p>
        </p:txBody>
      </p:sp>
    </p:spTree>
    <p:extLst>
      <p:ext uri="{BB962C8B-B14F-4D97-AF65-F5344CB8AC3E}">
        <p14:creationId xmlns:p14="http://schemas.microsoft.com/office/powerpoint/2010/main" val="226728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86" b="15764"/>
          <a:stretch/>
        </p:blipFill>
        <p:spPr>
          <a:xfrm>
            <a:off x="0" y="1"/>
            <a:ext cx="12192000" cy="6277969"/>
          </a:xfrm>
          <a:prstGeom prst="rect">
            <a:avLst/>
          </a:prstGeom>
        </p:spPr>
      </p:pic>
      <p:sp>
        <p:nvSpPr>
          <p:cNvPr id="3" name="Content Placeholder 2"/>
          <p:cNvSpPr>
            <a:spLocks noGrp="1"/>
          </p:cNvSpPr>
          <p:nvPr>
            <p:ph type="body" sz="quarter" idx="13"/>
          </p:nvPr>
        </p:nvSpPr>
        <p:spPr>
          <a:xfrm>
            <a:off x="0" y="229139"/>
            <a:ext cx="9193696" cy="784652"/>
          </a:xfrm>
          <a:solidFill>
            <a:schemeClr val="tx1">
              <a:alpha val="65000"/>
            </a:schemeClr>
          </a:solidFill>
        </p:spPr>
        <p:txBody>
          <a:bodyPr anchor="ctr">
            <a:normAutofit fontScale="85000" lnSpcReduction="10000"/>
          </a:bodyPr>
          <a:lstStyle/>
          <a:p>
            <a:r>
              <a:rPr lang="en-US" sz="4000" dirty="0">
                <a:solidFill>
                  <a:schemeClr val="bg1"/>
                </a:solidFill>
              </a:rPr>
              <a:t>Challenges: Qualitative Research Methods</a:t>
            </a:r>
          </a:p>
        </p:txBody>
      </p:sp>
      <p:sp>
        <p:nvSpPr>
          <p:cNvPr id="4" name="Text Placeholder 3"/>
          <p:cNvSpPr>
            <a:spLocks noGrp="1"/>
          </p:cNvSpPr>
          <p:nvPr>
            <p:ph type="body" sz="quarter" idx="14"/>
          </p:nvPr>
        </p:nvSpPr>
        <p:spPr>
          <a:xfrm>
            <a:off x="0" y="1306483"/>
            <a:ext cx="5404513" cy="4166269"/>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Data collection &amp; analysis</a:t>
            </a:r>
          </a:p>
          <a:p>
            <a:pPr lvl="1">
              <a:buFont typeface="Arial" panose="020B0604020202020204" pitchFamily="34" charset="0"/>
              <a:buChar char="•"/>
            </a:pPr>
            <a:r>
              <a:rPr lang="en-US" sz="2800" b="1" dirty="0">
                <a:solidFill>
                  <a:schemeClr val="bg1"/>
                </a:solidFill>
              </a:rPr>
              <a:t>Costs </a:t>
            </a:r>
          </a:p>
          <a:p>
            <a:pPr lvl="1">
              <a:buFont typeface="Arial" panose="020B0604020202020204" pitchFamily="34" charset="0"/>
              <a:buChar char="•"/>
            </a:pPr>
            <a:r>
              <a:rPr lang="en-US" sz="2800" b="1" dirty="0">
                <a:solidFill>
                  <a:schemeClr val="bg1"/>
                </a:solidFill>
              </a:rPr>
              <a:t>Bias</a:t>
            </a:r>
          </a:p>
          <a:p>
            <a:pPr lvl="1">
              <a:buFont typeface="Arial" panose="020B0604020202020204" pitchFamily="34" charset="0"/>
              <a:buChar char="•"/>
            </a:pPr>
            <a:r>
              <a:rPr lang="en-US" sz="2800" b="1" dirty="0">
                <a:solidFill>
                  <a:schemeClr val="bg1"/>
                </a:solidFill>
              </a:rPr>
              <a:t>Inaccurate &amp; incomplete</a:t>
            </a:r>
          </a:p>
          <a:p>
            <a:pPr>
              <a:buFont typeface="Arial" panose="020B0604020202020204" pitchFamily="34" charset="0"/>
              <a:buChar char="•"/>
            </a:pPr>
            <a:r>
              <a:rPr lang="en-US" sz="2800" b="1" dirty="0">
                <a:solidFill>
                  <a:schemeClr val="bg1"/>
                </a:solidFill>
              </a:rPr>
              <a:t>Sampling</a:t>
            </a:r>
          </a:p>
          <a:p>
            <a:pPr>
              <a:buFont typeface="Arial" panose="020B0604020202020204" pitchFamily="34" charset="0"/>
              <a:buChar char="•"/>
            </a:pPr>
            <a:r>
              <a:rPr lang="en-US" sz="2800" b="1" dirty="0">
                <a:solidFill>
                  <a:schemeClr val="bg1"/>
                </a:solidFill>
              </a:rPr>
              <a:t>Massive amounts of data</a:t>
            </a:r>
          </a:p>
          <a:p>
            <a:pPr>
              <a:buFont typeface="Arial" panose="020B0604020202020204" pitchFamily="34" charset="0"/>
              <a:buChar char="•"/>
            </a:pPr>
            <a:r>
              <a:rPr lang="en-US" sz="2800" b="1" dirty="0">
                <a:solidFill>
                  <a:schemeClr val="bg1"/>
                </a:solidFill>
              </a:rPr>
              <a:t>Evolving technologies</a:t>
            </a:r>
          </a:p>
        </p:txBody>
      </p:sp>
    </p:spTree>
    <p:extLst>
      <p:ext uri="{BB962C8B-B14F-4D97-AF65-F5344CB8AC3E}">
        <p14:creationId xmlns:p14="http://schemas.microsoft.com/office/powerpoint/2010/main" val="68374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solidFill>
                  <a:schemeClr val="tx1"/>
                </a:solidFill>
              </a:rPr>
              <a:t>Mixed Methods Research</a:t>
            </a:r>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62755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669"/>
          <a:stretch/>
        </p:blipFill>
        <p:spPr>
          <a:xfrm>
            <a:off x="0" y="0"/>
            <a:ext cx="12192000" cy="6288505"/>
          </a:xfrm>
          <a:prstGeom prst="rect">
            <a:avLst/>
          </a:prstGeom>
        </p:spPr>
      </p:pic>
      <p:sp>
        <p:nvSpPr>
          <p:cNvPr id="3" name="Content Placeholder 2"/>
          <p:cNvSpPr>
            <a:spLocks noGrp="1"/>
          </p:cNvSpPr>
          <p:nvPr>
            <p:ph type="body" sz="quarter" idx="13"/>
          </p:nvPr>
        </p:nvSpPr>
        <p:spPr>
          <a:xfrm>
            <a:off x="0" y="308119"/>
            <a:ext cx="6705600" cy="580839"/>
          </a:xfrm>
          <a:solidFill>
            <a:schemeClr val="tx1">
              <a:alpha val="65000"/>
            </a:schemeClr>
          </a:solidFill>
          <a:effectLst/>
        </p:spPr>
        <p:txBody>
          <a:bodyPr>
            <a:normAutofit/>
          </a:bodyPr>
          <a:lstStyle/>
          <a:p>
            <a:pPr>
              <a:lnSpc>
                <a:spcPct val="80000"/>
              </a:lnSpc>
            </a:pPr>
            <a:r>
              <a:rPr lang="en-US" sz="4000" dirty="0">
                <a:solidFill>
                  <a:schemeClr val="bg1"/>
                </a:solidFill>
              </a:rPr>
              <a:t>Mixed Methods Research</a:t>
            </a:r>
          </a:p>
        </p:txBody>
      </p:sp>
      <p:sp>
        <p:nvSpPr>
          <p:cNvPr id="4" name="Text Placeholder 3"/>
          <p:cNvSpPr>
            <a:spLocks noGrp="1"/>
          </p:cNvSpPr>
          <p:nvPr>
            <p:ph type="body" sz="quarter" idx="14"/>
          </p:nvPr>
        </p:nvSpPr>
        <p:spPr>
          <a:xfrm>
            <a:off x="0" y="1174043"/>
            <a:ext cx="6547556" cy="4623507"/>
          </a:xfrm>
          <a:solidFill>
            <a:schemeClr val="tx1">
              <a:alpha val="65000"/>
            </a:schemeClr>
          </a:solidFill>
        </p:spPr>
        <p:txBody>
          <a:bodyPr/>
          <a:lstStyle/>
          <a:p>
            <a:pPr>
              <a:lnSpc>
                <a:spcPct val="80000"/>
              </a:lnSpc>
            </a:pPr>
            <a:r>
              <a:rPr lang="en-US" sz="2800" b="1" dirty="0">
                <a:solidFill>
                  <a:schemeClr val="bg1"/>
                </a:solidFill>
              </a:rPr>
              <a:t>Any combination of research methods</a:t>
            </a:r>
          </a:p>
          <a:p>
            <a:pPr lvl="1">
              <a:lnSpc>
                <a:spcPct val="80000"/>
              </a:lnSpc>
            </a:pPr>
            <a:r>
              <a:rPr lang="en-US" sz="2800" b="1" dirty="0">
                <a:solidFill>
                  <a:schemeClr val="bg1"/>
                </a:solidFill>
              </a:rPr>
              <a:t>Qualitative </a:t>
            </a:r>
          </a:p>
          <a:p>
            <a:pPr lvl="1">
              <a:lnSpc>
                <a:spcPct val="80000"/>
              </a:lnSpc>
            </a:pPr>
            <a:r>
              <a:rPr lang="en-US" sz="2800" b="1" dirty="0">
                <a:solidFill>
                  <a:schemeClr val="bg1"/>
                </a:solidFill>
              </a:rPr>
              <a:t>Quantitative</a:t>
            </a:r>
          </a:p>
          <a:p>
            <a:pPr lvl="1">
              <a:lnSpc>
                <a:spcPct val="80000"/>
              </a:lnSpc>
            </a:pPr>
            <a:r>
              <a:rPr lang="en-US" sz="2800" b="1" dirty="0">
                <a:solidFill>
                  <a:schemeClr val="bg1"/>
                </a:solidFill>
              </a:rPr>
              <a:t>Participatory </a:t>
            </a:r>
          </a:p>
          <a:p>
            <a:pPr lvl="1">
              <a:lnSpc>
                <a:spcPct val="80000"/>
              </a:lnSpc>
            </a:pPr>
            <a:r>
              <a:rPr lang="en-US" sz="2800" b="1" dirty="0">
                <a:solidFill>
                  <a:schemeClr val="bg1"/>
                </a:solidFill>
              </a:rPr>
              <a:t>Action</a:t>
            </a:r>
          </a:p>
          <a:p>
            <a:pPr lvl="1">
              <a:lnSpc>
                <a:spcPct val="80000"/>
              </a:lnSpc>
            </a:pPr>
            <a:r>
              <a:rPr lang="en-US" sz="2800" b="1" dirty="0">
                <a:solidFill>
                  <a:schemeClr val="bg1"/>
                </a:solidFill>
              </a:rPr>
              <a:t>Design</a:t>
            </a:r>
          </a:p>
          <a:p>
            <a:pPr>
              <a:lnSpc>
                <a:spcPct val="80000"/>
              </a:lnSpc>
            </a:pPr>
            <a:r>
              <a:rPr lang="en-US" sz="2800" b="1" dirty="0">
                <a:solidFill>
                  <a:schemeClr val="bg1"/>
                </a:solidFill>
              </a:rPr>
              <a:t>Equal attention to all stages of research process</a:t>
            </a:r>
          </a:p>
          <a:p>
            <a:pPr>
              <a:lnSpc>
                <a:spcPct val="80000"/>
              </a:lnSpc>
            </a:pPr>
            <a:r>
              <a:rPr lang="en-US" sz="2800" b="1" dirty="0">
                <a:solidFill>
                  <a:schemeClr val="bg1"/>
                </a:solidFill>
              </a:rPr>
              <a:t>Findings should be iterative &amp; informative</a:t>
            </a:r>
          </a:p>
        </p:txBody>
      </p:sp>
      <p:sp>
        <p:nvSpPr>
          <p:cNvPr id="6" name="TextBox 5"/>
          <p:cNvSpPr txBox="1"/>
          <p:nvPr/>
        </p:nvSpPr>
        <p:spPr>
          <a:xfrm>
            <a:off x="1411111" y="5343130"/>
            <a:ext cx="5049520" cy="369332"/>
          </a:xfrm>
          <a:prstGeom prst="rect">
            <a:avLst/>
          </a:prstGeom>
          <a:solidFill>
            <a:schemeClr val="tx1">
              <a:alpha val="0"/>
            </a:schemeClr>
          </a:solidFill>
        </p:spPr>
        <p:txBody>
          <a:bodyPr wrap="square" rtlCol="0">
            <a:spAutoFit/>
          </a:bodyPr>
          <a:lstStyle/>
          <a:p>
            <a:pPr algn="r"/>
            <a:r>
              <a:rPr lang="en-US" b="1" dirty="0">
                <a:solidFill>
                  <a:schemeClr val="bg1"/>
                </a:solidFill>
                <a:latin typeface="Gill Sans MT" charset="0"/>
                <a:ea typeface="Gill Sans MT" charset="0"/>
                <a:cs typeface="Gill Sans MT" charset="0"/>
              </a:rPr>
              <a:t>(</a:t>
            </a:r>
            <a:r>
              <a:rPr lang="en-US" b="1" dirty="0" err="1">
                <a:solidFill>
                  <a:schemeClr val="bg1"/>
                </a:solidFill>
                <a:latin typeface="Gill Sans MT" charset="0"/>
                <a:ea typeface="Gill Sans MT" charset="0"/>
                <a:cs typeface="Gill Sans MT" charset="0"/>
              </a:rPr>
              <a:t>Kazmer</a:t>
            </a:r>
            <a:r>
              <a:rPr lang="en-US" b="1" dirty="0">
                <a:solidFill>
                  <a:schemeClr val="bg1"/>
                </a:solidFill>
                <a:latin typeface="Gill Sans MT" charset="0"/>
                <a:ea typeface="Gill Sans MT" charset="0"/>
                <a:cs typeface="Gill Sans MT" charset="0"/>
              </a:rPr>
              <a:t> 2017, 232-233)</a:t>
            </a:r>
          </a:p>
        </p:txBody>
      </p:sp>
    </p:spTree>
    <p:extLst>
      <p:ext uri="{BB962C8B-B14F-4D97-AF65-F5344CB8AC3E}">
        <p14:creationId xmlns:p14="http://schemas.microsoft.com/office/powerpoint/2010/main" val="96522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1E3C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61737" y="17172"/>
            <a:ext cx="10876548" cy="6231355"/>
          </a:xfrm>
          <a:prstGeom prst="rect">
            <a:avLst/>
          </a:prstGeom>
        </p:spPr>
      </p:pic>
      <p:sp>
        <p:nvSpPr>
          <p:cNvPr id="20483" name="Rectangle 3"/>
          <p:cNvSpPr>
            <a:spLocks noGrp="1" noChangeArrowheads="1"/>
          </p:cNvSpPr>
          <p:nvPr>
            <p:ph type="body" sz="quarter" idx="13"/>
          </p:nvPr>
        </p:nvSpPr>
        <p:spPr>
          <a:xfrm>
            <a:off x="0" y="493833"/>
            <a:ext cx="3588229" cy="721356"/>
          </a:xfrm>
          <a:solidFill>
            <a:schemeClr val="tx1">
              <a:alpha val="65000"/>
            </a:schemeClr>
          </a:solidFill>
        </p:spPr>
        <p:txBody>
          <a:bodyPr>
            <a:normAutofit/>
          </a:bodyPr>
          <a:lstStyle/>
          <a:p>
            <a:r>
              <a:rPr lang="en-US" altLang="en-US" sz="4000" dirty="0">
                <a:solidFill>
                  <a:schemeClr val="bg1"/>
                </a:solidFill>
              </a:rPr>
              <a:t>Triangulation</a:t>
            </a:r>
          </a:p>
        </p:txBody>
      </p:sp>
      <p:sp>
        <p:nvSpPr>
          <p:cNvPr id="2" name="Text Placeholder 1"/>
          <p:cNvSpPr>
            <a:spLocks noGrp="1"/>
          </p:cNvSpPr>
          <p:nvPr>
            <p:ph type="body" sz="quarter" idx="14"/>
          </p:nvPr>
        </p:nvSpPr>
        <p:spPr>
          <a:xfrm>
            <a:off x="0" y="1925053"/>
            <a:ext cx="7293253" cy="4101098"/>
          </a:xfrm>
          <a:solidFill>
            <a:schemeClr val="tx1">
              <a:alpha val="65000"/>
            </a:schemeClr>
          </a:solidFill>
        </p:spPr>
        <p:txBody>
          <a:bodyPr/>
          <a:lstStyle/>
          <a:p>
            <a:r>
              <a:rPr lang="en-US" altLang="en-US" sz="2800" b="1" dirty="0">
                <a:solidFill>
                  <a:schemeClr val="bg1"/>
                </a:solidFill>
              </a:rPr>
              <a:t>Term coined by Webb et al. (1966)</a:t>
            </a:r>
          </a:p>
          <a:p>
            <a:r>
              <a:rPr lang="en-US" altLang="en-US" sz="2800" b="1" dirty="0">
                <a:solidFill>
                  <a:schemeClr val="bg1"/>
                </a:solidFill>
              </a:rPr>
              <a:t>Multiple methods of data collection (e.g., interviews – individual &amp; group, observation, literature, archives)</a:t>
            </a:r>
          </a:p>
          <a:p>
            <a:pPr lvl="1"/>
            <a:r>
              <a:rPr lang="en-US" altLang="en-US" sz="2800" b="1" dirty="0">
                <a:solidFill>
                  <a:schemeClr val="bg1"/>
                </a:solidFill>
              </a:rPr>
              <a:t>Agree, or at least don’t contradict (Miles and Huberman 1994, 266)</a:t>
            </a:r>
          </a:p>
          <a:p>
            <a:r>
              <a:rPr lang="en-US" altLang="en-US" sz="2800" b="1" dirty="0">
                <a:solidFill>
                  <a:schemeClr val="bg1"/>
                </a:solidFill>
              </a:rPr>
              <a:t>Multiple investigators</a:t>
            </a:r>
          </a:p>
          <a:p>
            <a:r>
              <a:rPr lang="en-US" altLang="en-US" sz="2800" b="1" dirty="0">
                <a:solidFill>
                  <a:schemeClr val="bg1"/>
                </a:solidFill>
              </a:rPr>
              <a:t>Multiple contexts/situations</a:t>
            </a:r>
            <a:endParaRPr lang="en-US" sz="2800" b="1" dirty="0">
              <a:solidFill>
                <a:schemeClr val="bg1"/>
              </a:solidFill>
            </a:endParaRPr>
          </a:p>
        </p:txBody>
      </p:sp>
    </p:spTree>
    <p:extLst>
      <p:ext uri="{BB962C8B-B14F-4D97-AF65-F5344CB8AC3E}">
        <p14:creationId xmlns:p14="http://schemas.microsoft.com/office/powerpoint/2010/main" val="1933678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988"/>
          <a:stretch/>
        </p:blipFill>
        <p:spPr>
          <a:xfrm>
            <a:off x="0" y="6684"/>
            <a:ext cx="12192000" cy="6297863"/>
          </a:xfrm>
          <a:prstGeom prst="rect">
            <a:avLst/>
          </a:prstGeom>
        </p:spPr>
      </p:pic>
      <p:sp>
        <p:nvSpPr>
          <p:cNvPr id="21507" name="Content Placeholder 2"/>
          <p:cNvSpPr>
            <a:spLocks noGrp="1"/>
          </p:cNvSpPr>
          <p:nvPr>
            <p:ph type="body" sz="quarter" idx="13"/>
          </p:nvPr>
        </p:nvSpPr>
        <p:spPr>
          <a:xfrm>
            <a:off x="0" y="493834"/>
            <a:ext cx="3913081" cy="673229"/>
          </a:xfrm>
          <a:solidFill>
            <a:schemeClr val="tx1">
              <a:alpha val="65000"/>
            </a:schemeClr>
          </a:solidFill>
        </p:spPr>
        <p:txBody>
          <a:bodyPr anchor="t">
            <a:normAutofit lnSpcReduction="10000"/>
          </a:bodyPr>
          <a:lstStyle/>
          <a:p>
            <a:r>
              <a:rPr lang="en-US" altLang="en-US" sz="4000" dirty="0">
                <a:solidFill>
                  <a:schemeClr val="bg1"/>
                </a:solidFill>
              </a:rPr>
              <a:t>Mixed Methods</a:t>
            </a:r>
          </a:p>
        </p:txBody>
      </p:sp>
      <p:sp>
        <p:nvSpPr>
          <p:cNvPr id="2" name="Text Placeholder 1"/>
          <p:cNvSpPr>
            <a:spLocks noGrp="1"/>
          </p:cNvSpPr>
          <p:nvPr>
            <p:ph type="body" sz="quarter" idx="14"/>
          </p:nvPr>
        </p:nvSpPr>
        <p:spPr>
          <a:xfrm>
            <a:off x="1" y="1654212"/>
            <a:ext cx="6906126" cy="4173382"/>
          </a:xfrm>
          <a:solidFill>
            <a:schemeClr val="tx1">
              <a:alpha val="65000"/>
            </a:schemeClr>
          </a:solidFill>
        </p:spPr>
        <p:txBody>
          <a:bodyPr/>
          <a:lstStyle/>
          <a:p>
            <a:pPr marL="228600" indent="-228600">
              <a:buNone/>
            </a:pPr>
            <a:r>
              <a:rPr lang="en-US" altLang="en-US" sz="2800" b="1" dirty="0">
                <a:solidFill>
                  <a:schemeClr val="bg1"/>
                </a:solidFill>
              </a:rPr>
              <a:t>	“Miles, Huberman, and </a:t>
            </a:r>
            <a:r>
              <a:rPr lang="en-US" altLang="en-US" sz="2800" b="1" dirty="0" err="1">
                <a:solidFill>
                  <a:schemeClr val="bg1"/>
                </a:solidFill>
              </a:rPr>
              <a:t>Saldaña</a:t>
            </a:r>
            <a:r>
              <a:rPr lang="en-US" altLang="en-US" sz="2800" b="1" dirty="0">
                <a:solidFill>
                  <a:schemeClr val="bg1"/>
                </a:solidFill>
              </a:rPr>
              <a:t> also pointed out that although designing and conducting a mixed method research project involves careful planning and more effort in execution, the benefits greatly outweigh the difficulties (including philosophical ones).” </a:t>
            </a:r>
          </a:p>
          <a:p>
            <a:pPr marL="228600" indent="-228600" algn="r">
              <a:buNone/>
            </a:pPr>
            <a:r>
              <a:rPr lang="en-US" altLang="en-US" sz="1800" b="1" dirty="0">
                <a:solidFill>
                  <a:schemeClr val="bg1"/>
                </a:solidFill>
              </a:rPr>
              <a:t>(Connaway and Radford 2017, 229)</a:t>
            </a:r>
          </a:p>
        </p:txBody>
      </p:sp>
    </p:spTree>
    <p:extLst>
      <p:ext uri="{BB962C8B-B14F-4D97-AF65-F5344CB8AC3E}">
        <p14:creationId xmlns:p14="http://schemas.microsoft.com/office/powerpoint/2010/main" val="247614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3" name="Content Placeholder 2"/>
          <p:cNvSpPr>
            <a:spLocks noGrp="1"/>
          </p:cNvSpPr>
          <p:nvPr>
            <p:ph idx="1"/>
          </p:nvPr>
        </p:nvSpPr>
        <p:spPr>
          <a:xfrm>
            <a:off x="1752600" y="457201"/>
            <a:ext cx="8534400" cy="3809999"/>
          </a:xfrm>
        </p:spPr>
        <p:txBody>
          <a:bodyPr>
            <a:normAutofit fontScale="92500" lnSpcReduction="20000"/>
          </a:bodyPr>
          <a:lstStyle/>
          <a:p>
            <a:pPr indent="3175">
              <a:buNone/>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creative process is not like a situation where you get struck by a single lightning bolt. You have ongoing discoveries, and there are ongoing creative revelations. Yes, it's really helpful to be marching toward a specific destination, but, along the way, you must allow yourself room for your ideas to blossom, take root, and grow.”</a:t>
            </a:r>
          </a:p>
          <a:p>
            <a:pPr algn="r">
              <a:buNone/>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Carlton </a:t>
            </a:r>
            <a:r>
              <a:rPr lang="en-US" sz="3200"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Cuse</a:t>
            </a:r>
            <a:endPar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031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01065"/>
            <a:ext cx="11252197" cy="915256"/>
          </a:xfrm>
        </p:spPr>
        <p:txBody>
          <a:bodyPr/>
          <a:lstStyle/>
          <a:p>
            <a:r>
              <a:rPr lang="en-US" dirty="0"/>
              <a:t>References</a:t>
            </a:r>
          </a:p>
        </p:txBody>
      </p:sp>
      <p:sp>
        <p:nvSpPr>
          <p:cNvPr id="3" name="Text Placeholder 2"/>
          <p:cNvSpPr>
            <a:spLocks noGrp="1"/>
          </p:cNvSpPr>
          <p:nvPr>
            <p:ph type="body" sz="quarter" idx="14"/>
          </p:nvPr>
        </p:nvSpPr>
        <p:spPr>
          <a:xfrm>
            <a:off x="336884" y="1234440"/>
            <a:ext cx="11370400" cy="4563112"/>
          </a:xfrm>
        </p:spPr>
        <p:txBody>
          <a:bodyPr/>
          <a:lstStyle/>
          <a:p>
            <a:pPr marL="0" indent="0">
              <a:spcBef>
                <a:spcPts val="0"/>
              </a:spcBef>
              <a:buNone/>
            </a:pPr>
            <a:r>
              <a:rPr lang="en-US" sz="1800" b="1" dirty="0"/>
              <a:t>Asher, Andrew. 2017. “On Ethnographic Research: How do Students Find the Information They Need?” In </a:t>
            </a:r>
            <a:r>
              <a:rPr lang="en-US" sz="1800" b="1" i="1" dirty="0"/>
              <a:t>Research Methods for Library and Information Science,</a:t>
            </a:r>
            <a:r>
              <a:rPr lang="en-US" sz="1800" b="1" dirty="0"/>
              <a:t> 6th ed., edited by Lynn Silipigni Connaway and Marie L. Radford, 264. Westport, CT: Libraries Unlimited. </a:t>
            </a:r>
          </a:p>
          <a:p>
            <a:pPr marL="0" indent="0">
              <a:spcBef>
                <a:spcPts val="0"/>
              </a:spcBef>
              <a:buNone/>
            </a:pPr>
            <a:r>
              <a:rPr lang="en-US" sz="1800" b="1" dirty="0"/>
              <a:t> </a:t>
            </a:r>
          </a:p>
          <a:p>
            <a:pPr marL="0" indent="0">
              <a:spcBef>
                <a:spcPts val="0"/>
              </a:spcBef>
              <a:buNone/>
            </a:pPr>
            <a:r>
              <a:rPr lang="en-US" sz="1800" b="1" dirty="0"/>
              <a:t>Association of College and Research Libraries, The. (2001). </a:t>
            </a:r>
            <a:r>
              <a:rPr lang="en-US" sz="1800" b="1" i="1" dirty="0"/>
              <a:t>Standards for Libraries in Higher Education</a:t>
            </a:r>
            <a:r>
              <a:rPr lang="en-US" sz="1800" b="1" dirty="0"/>
              <a:t>. Chicago: ACRL. </a:t>
            </a:r>
            <a:r>
              <a:rPr lang="en-US" sz="1800" b="1" u="sng" dirty="0">
                <a:hlinkClick r:id="rId3"/>
              </a:rPr>
              <a:t>http://www.ala.org/acrl/sites/ala.org.acrl/files/content/standards/slhe.pdf</a:t>
            </a:r>
            <a:r>
              <a:rPr lang="en-US" sz="1800" b="1" u="sng" dirty="0"/>
              <a:t>.</a:t>
            </a:r>
            <a:endParaRPr lang="en-US" sz="1800" b="1" dirty="0"/>
          </a:p>
          <a:p>
            <a:pPr marL="0" indent="0">
              <a:spcBef>
                <a:spcPts val="0"/>
              </a:spcBef>
              <a:buNone/>
            </a:pPr>
            <a:r>
              <a:rPr lang="en-US" sz="1800" b="1" dirty="0"/>
              <a:t> </a:t>
            </a:r>
          </a:p>
          <a:p>
            <a:pPr marL="0" indent="0">
              <a:spcBef>
                <a:spcPts val="0"/>
              </a:spcBef>
              <a:buNone/>
            </a:pPr>
            <a:r>
              <a:rPr lang="en-US" sz="1800" b="1" dirty="0">
                <a:latin typeface="Arial" panose="020B0604020202020204" pitchFamily="34" charset="0"/>
                <a:cs typeface="Arial" panose="020B0604020202020204" pitchFamily="34" charset="0"/>
              </a:rPr>
              <a:t>Chu, </a:t>
            </a:r>
            <a:r>
              <a:rPr lang="en-US" sz="1800" b="1" dirty="0" err="1">
                <a:latin typeface="Arial" panose="020B0604020202020204" pitchFamily="34" charset="0"/>
                <a:cs typeface="Arial" panose="020B0604020202020204" pitchFamily="34" charset="0"/>
              </a:rPr>
              <a:t>Heting</a:t>
            </a:r>
            <a:r>
              <a:rPr lang="en-US" sz="1800" b="1" dirty="0">
                <a:latin typeface="Arial" panose="020B0604020202020204" pitchFamily="34" charset="0"/>
                <a:cs typeface="Arial" panose="020B0604020202020204" pitchFamily="34" charset="0"/>
              </a:rPr>
              <a:t>. 2015. “Research Methods in Library and Information Science: A Content Analysis.” </a:t>
            </a:r>
            <a:r>
              <a:rPr lang="en-US" sz="1800" b="1" i="1" dirty="0">
                <a:latin typeface="Arial" panose="020B0604020202020204" pitchFamily="34" charset="0"/>
                <a:cs typeface="Arial" panose="020B0604020202020204" pitchFamily="34" charset="0"/>
              </a:rPr>
              <a:t>Library &amp; Information Science Research </a:t>
            </a:r>
            <a:r>
              <a:rPr lang="en-US" sz="1800" b="1" dirty="0">
                <a:latin typeface="Arial" panose="020B0604020202020204" pitchFamily="34" charset="0"/>
                <a:cs typeface="Arial" panose="020B0604020202020204" pitchFamily="34" charset="0"/>
              </a:rPr>
              <a:t>37, no. 1: 36-41. </a:t>
            </a:r>
          </a:p>
          <a:p>
            <a:pPr marL="0" indent="0">
              <a:spcBef>
                <a:spcPts val="0"/>
              </a:spcBef>
              <a:buNone/>
            </a:pPr>
            <a:endParaRPr lang="en-US" sz="1800" b="1" dirty="0"/>
          </a:p>
          <a:p>
            <a:pPr marL="0" indent="0">
              <a:spcBef>
                <a:spcPts val="0"/>
              </a:spcBef>
              <a:buNone/>
            </a:pPr>
            <a:r>
              <a:rPr lang="en-US" sz="1800" b="1" dirty="0"/>
              <a:t>Connaway, Lynn Silipigni, and Marie L. Radford. 2017. </a:t>
            </a:r>
            <a:r>
              <a:rPr lang="en-US" sz="1800" b="1" i="1" dirty="0"/>
              <a:t>Research Methods for Library and Information Science, </a:t>
            </a:r>
            <a:r>
              <a:rPr lang="en-US" sz="1800" b="1" dirty="0"/>
              <a:t>6th ed. Westport, CT: Libraries Unlimited. </a:t>
            </a:r>
          </a:p>
          <a:p>
            <a:pPr marL="0" indent="0">
              <a:spcBef>
                <a:spcPts val="0"/>
              </a:spcBef>
              <a:buNone/>
            </a:pPr>
            <a:endParaRPr lang="en-US" sz="1800" b="1" dirty="0"/>
          </a:p>
          <a:p>
            <a:pPr marL="0" indent="0">
              <a:buNone/>
            </a:pPr>
            <a:r>
              <a:rPr lang="en-US" sz="1800" b="1" dirty="0"/>
              <a:t>Denzin, Norman K., and </a:t>
            </a:r>
            <a:r>
              <a:rPr lang="en-US" sz="1800" b="1" dirty="0" err="1"/>
              <a:t>Yvonna</a:t>
            </a:r>
            <a:r>
              <a:rPr lang="en-US" sz="1800" b="1" dirty="0"/>
              <a:t> S. Lincoln. 2005. </a:t>
            </a:r>
            <a:r>
              <a:rPr lang="en-US" sz="1800" b="1" i="1" dirty="0"/>
              <a:t>The Sage Handbook of Qualitative Research</a:t>
            </a:r>
            <a:r>
              <a:rPr lang="en-US" sz="1800" b="1" dirty="0"/>
              <a:t>, 4</a:t>
            </a:r>
            <a:r>
              <a:rPr lang="en-US" sz="1800" b="1" baseline="30000" dirty="0"/>
              <a:t>th</a:t>
            </a:r>
            <a:r>
              <a:rPr lang="en-US" sz="1800" b="1" dirty="0"/>
              <a:t> ed. Thousand Oaks, CA: Sage Publications.</a:t>
            </a:r>
          </a:p>
          <a:p>
            <a:pPr marL="0" indent="0">
              <a:buNone/>
            </a:pPr>
            <a:endParaRPr lang="en-US" sz="1800" b="1" dirty="0"/>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1739816" y="603500"/>
          <a:ext cx="8686799" cy="6208056"/>
        </p:xfrm>
        <a:graphic>
          <a:graphicData uri="http://schemas.openxmlformats.org/drawingml/2006/table">
            <a:tbl>
              <a:tblPr firstRow="1" bandRow="1">
                <a:tableStyleId>{5C22544A-7EE6-4342-B048-85BDC9FD1C3A}</a:tableStyleId>
              </a:tblPr>
              <a:tblGrid>
                <a:gridCol w="1930400">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1066799">
                  <a:extLst>
                    <a:ext uri="{9D8B030D-6E8A-4147-A177-3AD203B41FA5}">
                      <a16:colId xmlns:a16="http://schemas.microsoft.com/office/drawing/2014/main" val="20007"/>
                    </a:ext>
                  </a:extLst>
                </a:gridCol>
              </a:tblGrid>
              <a:tr h="454972">
                <a:tc>
                  <a:txBody>
                    <a:bodyPr/>
                    <a:lstStyle/>
                    <a:p>
                      <a:r>
                        <a:rPr lang="en-US" sz="1400" b="0" i="0" dirty="0">
                          <a:latin typeface="Gill Sans MT" charset="0"/>
                          <a:ea typeface="Gill Sans MT" charset="0"/>
                          <a:cs typeface="Gill Sans MT" charset="0"/>
                        </a:rPr>
                        <a:t>Methodology</a:t>
                      </a:r>
                    </a:p>
                  </a:txBody>
                  <a:tcPr/>
                </a:tc>
                <a:tc>
                  <a:txBody>
                    <a:bodyPr/>
                    <a:lstStyle/>
                    <a:p>
                      <a:pPr algn="ctr"/>
                      <a:r>
                        <a:rPr lang="en-US" sz="1400" b="0" i="0" dirty="0">
                          <a:latin typeface="Gill Sans MT" charset="0"/>
                          <a:ea typeface="Gill Sans MT" charset="0"/>
                          <a:cs typeface="Gill Sans MT" charset="0"/>
                        </a:rPr>
                        <a:t>1950</a:t>
                      </a:r>
                    </a:p>
                  </a:txBody>
                  <a:tcPr/>
                </a:tc>
                <a:tc>
                  <a:txBody>
                    <a:bodyPr/>
                    <a:lstStyle/>
                    <a:p>
                      <a:pPr algn="ctr"/>
                      <a:r>
                        <a:rPr lang="en-US" sz="1400" b="0" i="0" dirty="0">
                          <a:latin typeface="Gill Sans MT" charset="0"/>
                          <a:ea typeface="Gill Sans MT" charset="0"/>
                          <a:cs typeface="Gill Sans MT" charset="0"/>
                        </a:rPr>
                        <a:t>1960</a:t>
                      </a:r>
                    </a:p>
                  </a:txBody>
                  <a:tcPr/>
                </a:tc>
                <a:tc>
                  <a:txBody>
                    <a:bodyPr/>
                    <a:lstStyle/>
                    <a:p>
                      <a:pPr algn="ctr"/>
                      <a:r>
                        <a:rPr lang="en-US" sz="1400" b="0" i="0" dirty="0">
                          <a:latin typeface="Gill Sans MT" charset="0"/>
                          <a:ea typeface="Gill Sans MT" charset="0"/>
                          <a:cs typeface="Gill Sans MT" charset="0"/>
                        </a:rPr>
                        <a:t>1965</a:t>
                      </a:r>
                    </a:p>
                  </a:txBody>
                  <a:tcPr/>
                </a:tc>
                <a:tc>
                  <a:txBody>
                    <a:bodyPr/>
                    <a:lstStyle/>
                    <a:p>
                      <a:pPr algn="ctr"/>
                      <a:r>
                        <a:rPr lang="en-US" sz="1400" b="0" i="0" dirty="0">
                          <a:latin typeface="Gill Sans MT" charset="0"/>
                          <a:ea typeface="Gill Sans MT" charset="0"/>
                          <a:cs typeface="Gill Sans MT" charset="0"/>
                        </a:rPr>
                        <a:t>1970</a:t>
                      </a:r>
                    </a:p>
                  </a:txBody>
                  <a:tcPr/>
                </a:tc>
                <a:tc>
                  <a:txBody>
                    <a:bodyPr/>
                    <a:lstStyle/>
                    <a:p>
                      <a:pPr algn="ctr"/>
                      <a:r>
                        <a:rPr lang="en-US" sz="1400" b="0" i="0" dirty="0">
                          <a:latin typeface="Gill Sans MT" charset="0"/>
                          <a:ea typeface="Gill Sans MT" charset="0"/>
                          <a:cs typeface="Gill Sans MT" charset="0"/>
                        </a:rPr>
                        <a:t>1975</a:t>
                      </a:r>
                    </a:p>
                  </a:txBody>
                  <a:tcPr/>
                </a:tc>
                <a:tc>
                  <a:txBody>
                    <a:bodyPr/>
                    <a:lstStyle/>
                    <a:p>
                      <a:pPr algn="ctr"/>
                      <a:r>
                        <a:rPr lang="en-US" sz="1400" b="0" i="0" dirty="0">
                          <a:latin typeface="Gill Sans MT" charset="0"/>
                          <a:ea typeface="Gill Sans MT" charset="0"/>
                          <a:cs typeface="Gill Sans MT" charset="0"/>
                        </a:rPr>
                        <a:t>Total*</a:t>
                      </a:r>
                    </a:p>
                  </a:txBody>
                  <a:tcPr/>
                </a:tc>
                <a:tc>
                  <a:txBody>
                    <a:bodyPr/>
                    <a:lstStyle/>
                    <a:p>
                      <a:pPr algn="ctr"/>
                      <a:r>
                        <a:rPr lang="en-US" sz="1400" b="0" i="0" dirty="0">
                          <a:latin typeface="Gill Sans MT" charset="0"/>
                          <a:ea typeface="Gill Sans MT" charset="0"/>
                          <a:cs typeface="Gill Sans MT" charset="0"/>
                        </a:rPr>
                        <a:t>%*</a:t>
                      </a:r>
                    </a:p>
                  </a:txBody>
                  <a:tcPr/>
                </a:tc>
                <a:extLst>
                  <a:ext uri="{0D108BD9-81ED-4DB2-BD59-A6C34878D82A}">
                    <a16:rowId xmlns:a16="http://schemas.microsoft.com/office/drawing/2014/main" val="10000"/>
                  </a:ext>
                </a:extLst>
              </a:tr>
              <a:tr h="454972">
                <a:tc>
                  <a:txBody>
                    <a:bodyPr/>
                    <a:lstStyle/>
                    <a:p>
                      <a:r>
                        <a:rPr lang="en-US" sz="1400" b="0" i="0" dirty="0">
                          <a:latin typeface="Gill Sans MT" charset="0"/>
                          <a:ea typeface="Gill Sans MT" charset="0"/>
                          <a:cs typeface="Gill Sans MT" charset="0"/>
                        </a:rPr>
                        <a:t>Theoretical-analytical</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11</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17</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11</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36</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52</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127</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14</a:t>
                      </a:r>
                    </a:p>
                  </a:txBody>
                  <a:tcPr>
                    <a:solidFill>
                      <a:srgbClr val="FFFF00">
                        <a:alpha val="38039"/>
                      </a:srgbClr>
                    </a:solidFill>
                  </a:tcPr>
                </a:tc>
                <a:extLst>
                  <a:ext uri="{0D108BD9-81ED-4DB2-BD59-A6C34878D82A}">
                    <a16:rowId xmlns:a16="http://schemas.microsoft.com/office/drawing/2014/main" val="10001"/>
                  </a:ext>
                </a:extLst>
              </a:tr>
              <a:tr h="495640">
                <a:tc>
                  <a:txBody>
                    <a:bodyPr/>
                    <a:lstStyle/>
                    <a:p>
                      <a:r>
                        <a:rPr lang="en-US" sz="1400" b="0" i="0" dirty="0">
                          <a:latin typeface="Gill Sans MT" charset="0"/>
                          <a:ea typeface="Gill Sans MT" charset="0"/>
                          <a:cs typeface="Gill Sans MT" charset="0"/>
                        </a:rPr>
                        <a:t>Information system</a:t>
                      </a:r>
                      <a:r>
                        <a:rPr lang="en-US" sz="1400" b="0" i="0" baseline="0" dirty="0">
                          <a:latin typeface="Gill Sans MT" charset="0"/>
                          <a:ea typeface="Gill Sans MT" charset="0"/>
                          <a:cs typeface="Gill Sans MT" charset="0"/>
                        </a:rPr>
                        <a:t> design</a:t>
                      </a:r>
                      <a:endParaRPr lang="en-US" sz="1400" b="0" i="0" dirty="0">
                        <a:latin typeface="Gill Sans MT" charset="0"/>
                        <a:ea typeface="Gill Sans MT" charset="0"/>
                        <a:cs typeface="Gill Sans MT" charset="0"/>
                      </a:endParaRP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7</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16</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21</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57</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49</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150</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17</a:t>
                      </a:r>
                    </a:p>
                  </a:txBody>
                  <a:tcPr>
                    <a:solidFill>
                      <a:srgbClr val="FFFF00">
                        <a:alpha val="38039"/>
                      </a:srgbClr>
                    </a:solidFill>
                  </a:tcPr>
                </a:tc>
                <a:extLst>
                  <a:ext uri="{0D108BD9-81ED-4DB2-BD59-A6C34878D82A}">
                    <a16:rowId xmlns:a16="http://schemas.microsoft.com/office/drawing/2014/main" val="10002"/>
                  </a:ext>
                </a:extLst>
              </a:tr>
              <a:tr h="454972">
                <a:tc>
                  <a:txBody>
                    <a:bodyPr/>
                    <a:lstStyle/>
                    <a:p>
                      <a:r>
                        <a:rPr lang="en-US" sz="1400" b="0" i="0" dirty="0">
                          <a:latin typeface="Gill Sans MT" charset="0"/>
                          <a:ea typeface="Gill Sans MT" charset="0"/>
                          <a:cs typeface="Gill Sans MT" charset="0"/>
                        </a:rPr>
                        <a:t>Surveys on the public</a:t>
                      </a:r>
                    </a:p>
                  </a:txBody>
                  <a:tcPr>
                    <a:solidFill>
                      <a:srgbClr val="FFFF00">
                        <a:alpha val="37647"/>
                      </a:srgbClr>
                    </a:solidFill>
                  </a:tcPr>
                </a:tc>
                <a:tc>
                  <a:txBody>
                    <a:bodyPr/>
                    <a:lstStyle/>
                    <a:p>
                      <a:pPr algn="ctr"/>
                      <a:r>
                        <a:rPr lang="en-US" sz="1400" b="0" i="0" dirty="0">
                          <a:latin typeface="Gill Sans MT" charset="0"/>
                          <a:ea typeface="Gill Sans MT" charset="0"/>
                          <a:cs typeface="Gill Sans MT" charset="0"/>
                        </a:rPr>
                        <a:t>3</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9</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20</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19</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53</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3</a:t>
                      </a:r>
                    </a:p>
                  </a:txBody>
                  <a:tcPr>
                    <a:solidFill>
                      <a:srgbClr val="FFFF00">
                        <a:alpha val="38039"/>
                      </a:srgbClr>
                    </a:solidFill>
                  </a:tcPr>
                </a:tc>
                <a:extLst>
                  <a:ext uri="{0D108BD9-81ED-4DB2-BD59-A6C34878D82A}">
                    <a16:rowId xmlns:a16="http://schemas.microsoft.com/office/drawing/2014/main" val="10003"/>
                  </a:ext>
                </a:extLst>
              </a:tr>
              <a:tr h="495640">
                <a:tc>
                  <a:txBody>
                    <a:bodyPr/>
                    <a:lstStyle/>
                    <a:p>
                      <a:r>
                        <a:rPr lang="en-US" sz="1400" b="0" i="0" dirty="0">
                          <a:latin typeface="Gill Sans MT" charset="0"/>
                          <a:ea typeface="Gill Sans MT" charset="0"/>
                          <a:cs typeface="Gill Sans MT" charset="0"/>
                        </a:rPr>
                        <a:t>Survey or experiment on libraries, etc.</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22</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15</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45</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89</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113</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284</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32</a:t>
                      </a:r>
                    </a:p>
                  </a:txBody>
                  <a:tcPr>
                    <a:solidFill>
                      <a:srgbClr val="FFFF00">
                        <a:alpha val="38039"/>
                      </a:srgbClr>
                    </a:solidFill>
                  </a:tcPr>
                </a:tc>
                <a:extLst>
                  <a:ext uri="{0D108BD9-81ED-4DB2-BD59-A6C34878D82A}">
                    <a16:rowId xmlns:a16="http://schemas.microsoft.com/office/drawing/2014/main" val="10004"/>
                  </a:ext>
                </a:extLst>
              </a:tr>
              <a:tr h="495640">
                <a:tc>
                  <a:txBody>
                    <a:bodyPr/>
                    <a:lstStyle/>
                    <a:p>
                      <a:r>
                        <a:rPr lang="en-US" sz="1400" b="0" i="0" dirty="0" err="1">
                          <a:latin typeface="Gill Sans MT" charset="0"/>
                          <a:ea typeface="Gill Sans MT" charset="0"/>
                          <a:cs typeface="Gill Sans MT" charset="0"/>
                        </a:rPr>
                        <a:t>Bibliometric</a:t>
                      </a:r>
                      <a:r>
                        <a:rPr lang="en-US" sz="1400" b="0" i="0" baseline="0" dirty="0">
                          <a:latin typeface="Gill Sans MT" charset="0"/>
                          <a:ea typeface="Gill Sans MT" charset="0"/>
                          <a:cs typeface="Gill Sans MT" charset="0"/>
                        </a:rPr>
                        <a:t> and similar studies</a:t>
                      </a:r>
                      <a:endParaRPr lang="en-US" sz="1400" b="0" i="0" dirty="0">
                        <a:latin typeface="Gill Sans MT" charset="0"/>
                        <a:ea typeface="Gill Sans MT" charset="0"/>
                        <a:cs typeface="Gill Sans MT" charset="0"/>
                      </a:endParaRPr>
                    </a:p>
                  </a:txBody>
                  <a:tcPr/>
                </a:tc>
                <a:tc>
                  <a:txBody>
                    <a:bodyPr/>
                    <a:lstStyle/>
                    <a:p>
                      <a:pPr algn="ctr"/>
                      <a:r>
                        <a:rPr lang="en-US" sz="1400" b="0" i="0" dirty="0">
                          <a:latin typeface="Gill Sans MT" charset="0"/>
                          <a:ea typeface="Gill Sans MT" charset="0"/>
                          <a:cs typeface="Gill Sans MT" charset="0"/>
                        </a:rPr>
                        <a:t>0</a:t>
                      </a:r>
                    </a:p>
                  </a:txBody>
                  <a:tcPr/>
                </a:tc>
                <a:tc>
                  <a:txBody>
                    <a:bodyPr/>
                    <a:lstStyle/>
                    <a:p>
                      <a:pPr algn="ctr"/>
                      <a:r>
                        <a:rPr lang="en-US" sz="1400" b="0" i="0" dirty="0">
                          <a:latin typeface="Gill Sans MT" charset="0"/>
                          <a:ea typeface="Gill Sans MT" charset="0"/>
                          <a:cs typeface="Gill Sans MT" charset="0"/>
                        </a:rPr>
                        <a:t>1</a:t>
                      </a:r>
                    </a:p>
                  </a:txBody>
                  <a:tcPr/>
                </a:tc>
                <a:tc>
                  <a:txBody>
                    <a:bodyPr/>
                    <a:lstStyle/>
                    <a:p>
                      <a:pPr algn="ctr"/>
                      <a:r>
                        <a:rPr lang="en-US" sz="1400" b="0" i="0" dirty="0">
                          <a:latin typeface="Gill Sans MT" charset="0"/>
                          <a:ea typeface="Gill Sans MT" charset="0"/>
                          <a:cs typeface="Gill Sans MT" charset="0"/>
                        </a:rPr>
                        <a:t>7</a:t>
                      </a:r>
                    </a:p>
                  </a:txBody>
                  <a:tcPr/>
                </a:tc>
                <a:tc>
                  <a:txBody>
                    <a:bodyPr/>
                    <a:lstStyle/>
                    <a:p>
                      <a:pPr algn="ctr"/>
                      <a:r>
                        <a:rPr lang="en-US" sz="1400" b="0" i="0" dirty="0">
                          <a:latin typeface="Gill Sans MT" charset="0"/>
                          <a:ea typeface="Gill Sans MT" charset="0"/>
                          <a:cs typeface="Gill Sans MT" charset="0"/>
                        </a:rPr>
                        <a:t>14</a:t>
                      </a:r>
                    </a:p>
                  </a:txBody>
                  <a:tcPr/>
                </a:tc>
                <a:tc>
                  <a:txBody>
                    <a:bodyPr/>
                    <a:lstStyle/>
                    <a:p>
                      <a:pPr algn="ctr"/>
                      <a:r>
                        <a:rPr lang="en-US" sz="1400" b="0" i="0" dirty="0">
                          <a:latin typeface="Gill Sans MT" charset="0"/>
                          <a:ea typeface="Gill Sans MT" charset="0"/>
                          <a:cs typeface="Gill Sans MT" charset="0"/>
                        </a:rPr>
                        <a:t>16</a:t>
                      </a:r>
                    </a:p>
                  </a:txBody>
                  <a:tcPr/>
                </a:tc>
                <a:tc>
                  <a:txBody>
                    <a:bodyPr/>
                    <a:lstStyle/>
                    <a:p>
                      <a:pPr algn="ctr"/>
                      <a:r>
                        <a:rPr lang="en-US" sz="1400" b="0" i="0" dirty="0">
                          <a:latin typeface="Gill Sans MT" charset="0"/>
                          <a:ea typeface="Gill Sans MT" charset="0"/>
                          <a:cs typeface="Gill Sans MT" charset="0"/>
                        </a:rPr>
                        <a:t>38</a:t>
                      </a:r>
                    </a:p>
                  </a:txBody>
                  <a:tcPr/>
                </a:tc>
                <a:tc>
                  <a:txBody>
                    <a:bodyPr/>
                    <a:lstStyle/>
                    <a:p>
                      <a:pPr algn="ctr"/>
                      <a:r>
                        <a:rPr lang="en-US" sz="1400" b="0" i="0" dirty="0">
                          <a:latin typeface="Gill Sans MT" charset="0"/>
                          <a:ea typeface="Gill Sans MT" charset="0"/>
                          <a:cs typeface="Gill Sans MT" charset="0"/>
                        </a:rPr>
                        <a:t>4</a:t>
                      </a:r>
                    </a:p>
                  </a:txBody>
                  <a:tcPr/>
                </a:tc>
                <a:extLst>
                  <a:ext uri="{0D108BD9-81ED-4DB2-BD59-A6C34878D82A}">
                    <a16:rowId xmlns:a16="http://schemas.microsoft.com/office/drawing/2014/main" val="10005"/>
                  </a:ext>
                </a:extLst>
              </a:tr>
              <a:tr h="454972">
                <a:tc>
                  <a:txBody>
                    <a:bodyPr/>
                    <a:lstStyle/>
                    <a:p>
                      <a:r>
                        <a:rPr lang="en-US" sz="1400" b="0" i="0" dirty="0">
                          <a:latin typeface="Gill Sans MT" charset="0"/>
                          <a:ea typeface="Gill Sans MT" charset="0"/>
                          <a:cs typeface="Gill Sans MT" charset="0"/>
                        </a:rPr>
                        <a:t>Content analysis</a:t>
                      </a:r>
                    </a:p>
                  </a:txBody>
                  <a:tcPr/>
                </a:tc>
                <a:tc>
                  <a:txBody>
                    <a:bodyPr/>
                    <a:lstStyle/>
                    <a:p>
                      <a:pPr algn="ctr"/>
                      <a:r>
                        <a:rPr lang="en-US" sz="1400" b="0" i="0" dirty="0">
                          <a:latin typeface="Gill Sans MT" charset="0"/>
                          <a:ea typeface="Gill Sans MT" charset="0"/>
                          <a:cs typeface="Gill Sans MT" charset="0"/>
                        </a:rPr>
                        <a:t>0</a:t>
                      </a:r>
                    </a:p>
                  </a:txBody>
                  <a:tcPr/>
                </a:tc>
                <a:tc>
                  <a:txBody>
                    <a:bodyPr/>
                    <a:lstStyle/>
                    <a:p>
                      <a:pPr algn="ctr"/>
                      <a:r>
                        <a:rPr lang="en-US" sz="1400" b="0" i="0" dirty="0">
                          <a:latin typeface="Gill Sans MT" charset="0"/>
                          <a:ea typeface="Gill Sans MT" charset="0"/>
                          <a:cs typeface="Gill Sans MT" charset="0"/>
                        </a:rPr>
                        <a:t>1</a:t>
                      </a:r>
                    </a:p>
                  </a:txBody>
                  <a:tcPr/>
                </a:tc>
                <a:tc>
                  <a:txBody>
                    <a:bodyPr/>
                    <a:lstStyle/>
                    <a:p>
                      <a:pPr algn="ctr"/>
                      <a:r>
                        <a:rPr lang="en-US" sz="1400" b="0" i="0" dirty="0">
                          <a:latin typeface="Gill Sans MT" charset="0"/>
                          <a:ea typeface="Gill Sans MT" charset="0"/>
                          <a:cs typeface="Gill Sans MT" charset="0"/>
                        </a:rPr>
                        <a:t>2</a:t>
                      </a:r>
                    </a:p>
                  </a:txBody>
                  <a:tcPr/>
                </a:tc>
                <a:tc>
                  <a:txBody>
                    <a:bodyPr/>
                    <a:lstStyle/>
                    <a:p>
                      <a:pPr algn="ctr"/>
                      <a:r>
                        <a:rPr lang="en-US" sz="1400" b="0" i="0" dirty="0">
                          <a:latin typeface="Gill Sans MT" charset="0"/>
                          <a:ea typeface="Gill Sans MT" charset="0"/>
                          <a:cs typeface="Gill Sans MT" charset="0"/>
                        </a:rPr>
                        <a:t>1</a:t>
                      </a:r>
                    </a:p>
                  </a:txBody>
                  <a:tcPr/>
                </a:tc>
                <a:tc>
                  <a:txBody>
                    <a:bodyPr/>
                    <a:lstStyle/>
                    <a:p>
                      <a:pPr algn="ctr"/>
                      <a:r>
                        <a:rPr lang="en-US" sz="1400" b="0" i="0" dirty="0">
                          <a:latin typeface="Gill Sans MT" charset="0"/>
                          <a:ea typeface="Gill Sans MT" charset="0"/>
                          <a:cs typeface="Gill Sans MT" charset="0"/>
                        </a:rPr>
                        <a:t>3</a:t>
                      </a:r>
                    </a:p>
                  </a:txBody>
                  <a:tcPr/>
                </a:tc>
                <a:tc>
                  <a:txBody>
                    <a:bodyPr/>
                    <a:lstStyle/>
                    <a:p>
                      <a:pPr algn="ctr"/>
                      <a:r>
                        <a:rPr lang="en-US" sz="1400" b="0" i="0" dirty="0">
                          <a:latin typeface="Gill Sans MT" charset="0"/>
                          <a:ea typeface="Gill Sans MT" charset="0"/>
                          <a:cs typeface="Gill Sans MT" charset="0"/>
                        </a:rPr>
                        <a:t>7</a:t>
                      </a:r>
                    </a:p>
                  </a:txBody>
                  <a:tcPr/>
                </a:tc>
                <a:tc>
                  <a:txBody>
                    <a:bodyPr/>
                    <a:lstStyle/>
                    <a:p>
                      <a:pPr algn="ctr"/>
                      <a:r>
                        <a:rPr lang="en-US" sz="1400" b="0" i="0" dirty="0">
                          <a:latin typeface="Gill Sans MT" charset="0"/>
                          <a:ea typeface="Gill Sans MT" charset="0"/>
                          <a:cs typeface="Gill Sans MT" charset="0"/>
                        </a:rPr>
                        <a:t>1</a:t>
                      </a:r>
                    </a:p>
                  </a:txBody>
                  <a:tcPr/>
                </a:tc>
                <a:extLst>
                  <a:ext uri="{0D108BD9-81ED-4DB2-BD59-A6C34878D82A}">
                    <a16:rowId xmlns:a16="http://schemas.microsoft.com/office/drawing/2014/main" val="10006"/>
                  </a:ext>
                </a:extLst>
              </a:tr>
              <a:tr h="454972">
                <a:tc>
                  <a:txBody>
                    <a:bodyPr/>
                    <a:lstStyle/>
                    <a:p>
                      <a:r>
                        <a:rPr lang="en-US" sz="1400" b="0" i="0" dirty="0">
                          <a:latin typeface="Gill Sans MT" charset="0"/>
                          <a:ea typeface="Gill Sans MT" charset="0"/>
                          <a:cs typeface="Gill Sans MT" charset="0"/>
                        </a:rPr>
                        <a:t>Secondary analysis</a:t>
                      </a:r>
                    </a:p>
                  </a:txBody>
                  <a:tcPr/>
                </a:tc>
                <a:tc>
                  <a:txBody>
                    <a:bodyPr/>
                    <a:lstStyle/>
                    <a:p>
                      <a:pPr algn="ctr"/>
                      <a:r>
                        <a:rPr lang="en-US" sz="1400" b="0" i="0" dirty="0">
                          <a:latin typeface="Gill Sans MT" charset="0"/>
                          <a:ea typeface="Gill Sans MT" charset="0"/>
                          <a:cs typeface="Gill Sans MT" charset="0"/>
                        </a:rPr>
                        <a:t>6</a:t>
                      </a:r>
                    </a:p>
                  </a:txBody>
                  <a:tcPr/>
                </a:tc>
                <a:tc>
                  <a:txBody>
                    <a:bodyPr/>
                    <a:lstStyle/>
                    <a:p>
                      <a:pPr algn="ctr"/>
                      <a:r>
                        <a:rPr lang="en-US" sz="1400" b="0" i="0" dirty="0">
                          <a:latin typeface="Gill Sans MT" charset="0"/>
                          <a:ea typeface="Gill Sans MT" charset="0"/>
                          <a:cs typeface="Gill Sans MT" charset="0"/>
                        </a:rPr>
                        <a:t>15</a:t>
                      </a:r>
                    </a:p>
                  </a:txBody>
                  <a:tcPr/>
                </a:tc>
                <a:tc>
                  <a:txBody>
                    <a:bodyPr/>
                    <a:lstStyle/>
                    <a:p>
                      <a:pPr algn="ctr"/>
                      <a:r>
                        <a:rPr lang="en-US" sz="1400" b="0" i="0" dirty="0">
                          <a:latin typeface="Gill Sans MT" charset="0"/>
                          <a:ea typeface="Gill Sans MT" charset="0"/>
                          <a:cs typeface="Gill Sans MT" charset="0"/>
                        </a:rPr>
                        <a:t>15</a:t>
                      </a:r>
                    </a:p>
                  </a:txBody>
                  <a:tcPr/>
                </a:tc>
                <a:tc>
                  <a:txBody>
                    <a:bodyPr/>
                    <a:lstStyle/>
                    <a:p>
                      <a:pPr algn="ctr"/>
                      <a:r>
                        <a:rPr lang="en-US" sz="1400" b="0" i="0" dirty="0">
                          <a:latin typeface="Gill Sans MT" charset="0"/>
                          <a:ea typeface="Gill Sans MT" charset="0"/>
                          <a:cs typeface="Gill Sans MT" charset="0"/>
                        </a:rPr>
                        <a:t>13</a:t>
                      </a:r>
                    </a:p>
                  </a:txBody>
                  <a:tcPr/>
                </a:tc>
                <a:tc>
                  <a:txBody>
                    <a:bodyPr/>
                    <a:lstStyle/>
                    <a:p>
                      <a:pPr algn="ctr"/>
                      <a:r>
                        <a:rPr lang="en-US" sz="1400" b="0" i="0" dirty="0">
                          <a:latin typeface="Gill Sans MT" charset="0"/>
                          <a:ea typeface="Gill Sans MT" charset="0"/>
                          <a:cs typeface="Gill Sans MT" charset="0"/>
                        </a:rPr>
                        <a:t>27</a:t>
                      </a:r>
                    </a:p>
                  </a:txBody>
                  <a:tcPr/>
                </a:tc>
                <a:tc>
                  <a:txBody>
                    <a:bodyPr/>
                    <a:lstStyle/>
                    <a:p>
                      <a:pPr algn="ctr"/>
                      <a:r>
                        <a:rPr lang="en-US" sz="1400" b="0" i="0" dirty="0">
                          <a:latin typeface="Gill Sans MT" charset="0"/>
                          <a:ea typeface="Gill Sans MT" charset="0"/>
                          <a:cs typeface="Gill Sans MT" charset="0"/>
                        </a:rPr>
                        <a:t>76</a:t>
                      </a:r>
                    </a:p>
                  </a:txBody>
                  <a:tcPr/>
                </a:tc>
                <a:tc>
                  <a:txBody>
                    <a:bodyPr/>
                    <a:lstStyle/>
                    <a:p>
                      <a:pPr algn="ctr"/>
                      <a:r>
                        <a:rPr lang="en-US" sz="1400" b="0" i="0" dirty="0">
                          <a:latin typeface="Gill Sans MT" charset="0"/>
                          <a:ea typeface="Gill Sans MT" charset="0"/>
                          <a:cs typeface="Gill Sans MT" charset="0"/>
                        </a:rPr>
                        <a:t>8</a:t>
                      </a:r>
                    </a:p>
                  </a:txBody>
                  <a:tcPr/>
                </a:tc>
                <a:extLst>
                  <a:ext uri="{0D108BD9-81ED-4DB2-BD59-A6C34878D82A}">
                    <a16:rowId xmlns:a16="http://schemas.microsoft.com/office/drawing/2014/main" val="10007"/>
                  </a:ext>
                </a:extLst>
              </a:tr>
              <a:tr h="495640">
                <a:tc>
                  <a:txBody>
                    <a:bodyPr/>
                    <a:lstStyle/>
                    <a:p>
                      <a:r>
                        <a:rPr lang="en-US" sz="1400" b="0" i="0" dirty="0">
                          <a:latin typeface="Gill Sans MT" charset="0"/>
                          <a:ea typeface="Gill Sans MT" charset="0"/>
                          <a:cs typeface="Gill Sans MT" charset="0"/>
                        </a:rPr>
                        <a:t>Historical methodologies</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21</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26</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25</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49</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42</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163</a:t>
                      </a:r>
                    </a:p>
                  </a:txBody>
                  <a:tcPr>
                    <a:solidFill>
                      <a:srgbClr val="FFFF00">
                        <a:alpha val="38039"/>
                      </a:srgbClr>
                    </a:solidFill>
                  </a:tcPr>
                </a:tc>
                <a:tc>
                  <a:txBody>
                    <a:bodyPr/>
                    <a:lstStyle/>
                    <a:p>
                      <a:pPr algn="ctr"/>
                      <a:r>
                        <a:rPr lang="en-US" sz="1400" b="0" i="0" dirty="0">
                          <a:latin typeface="Gill Sans MT" charset="0"/>
                          <a:ea typeface="Gill Sans MT" charset="0"/>
                          <a:cs typeface="Gill Sans MT" charset="0"/>
                        </a:rPr>
                        <a:t>18</a:t>
                      </a:r>
                    </a:p>
                  </a:txBody>
                  <a:tcPr>
                    <a:solidFill>
                      <a:srgbClr val="FFFF00">
                        <a:alpha val="38039"/>
                      </a:srgbClr>
                    </a:solidFill>
                  </a:tcPr>
                </a:tc>
                <a:extLst>
                  <a:ext uri="{0D108BD9-81ED-4DB2-BD59-A6C34878D82A}">
                    <a16:rowId xmlns:a16="http://schemas.microsoft.com/office/drawing/2014/main" val="10008"/>
                  </a:ext>
                </a:extLst>
              </a:tr>
              <a:tr h="495640">
                <a:tc>
                  <a:txBody>
                    <a:bodyPr/>
                    <a:lstStyle/>
                    <a:p>
                      <a:r>
                        <a:rPr lang="en-US" sz="1400" b="0" i="0" dirty="0">
                          <a:latin typeface="Gill Sans MT" charset="0"/>
                          <a:ea typeface="Gill Sans MT" charset="0"/>
                          <a:cs typeface="Gill Sans MT" charset="0"/>
                        </a:rPr>
                        <a:t>Descriptive bibliography</a:t>
                      </a:r>
                    </a:p>
                  </a:txBody>
                  <a:tcPr/>
                </a:tc>
                <a:tc>
                  <a:txBody>
                    <a:bodyPr/>
                    <a:lstStyle/>
                    <a:p>
                      <a:pPr algn="ctr"/>
                      <a:r>
                        <a:rPr lang="en-US" sz="1400" b="0" i="0" dirty="0">
                          <a:latin typeface="Gill Sans MT" charset="0"/>
                          <a:ea typeface="Gill Sans MT" charset="0"/>
                          <a:cs typeface="Gill Sans MT" charset="0"/>
                        </a:rPr>
                        <a:t>7</a:t>
                      </a:r>
                    </a:p>
                  </a:txBody>
                  <a:tcPr/>
                </a:tc>
                <a:tc>
                  <a:txBody>
                    <a:bodyPr/>
                    <a:lstStyle/>
                    <a:p>
                      <a:pPr algn="ctr"/>
                      <a:r>
                        <a:rPr lang="en-US" sz="1400" b="0" i="0" dirty="0">
                          <a:latin typeface="Gill Sans MT" charset="0"/>
                          <a:ea typeface="Gill Sans MT" charset="0"/>
                          <a:cs typeface="Gill Sans MT" charset="0"/>
                        </a:rPr>
                        <a:t>4</a:t>
                      </a:r>
                    </a:p>
                  </a:txBody>
                  <a:tcPr/>
                </a:tc>
                <a:tc>
                  <a:txBody>
                    <a:bodyPr/>
                    <a:lstStyle/>
                    <a:p>
                      <a:pPr algn="ctr"/>
                      <a:r>
                        <a:rPr lang="en-US" sz="1400" b="0" i="0" dirty="0">
                          <a:latin typeface="Gill Sans MT" charset="0"/>
                          <a:ea typeface="Gill Sans MT" charset="0"/>
                          <a:cs typeface="Gill Sans MT" charset="0"/>
                        </a:rPr>
                        <a:t>6</a:t>
                      </a:r>
                    </a:p>
                  </a:txBody>
                  <a:tcPr/>
                </a:tc>
                <a:tc>
                  <a:txBody>
                    <a:bodyPr/>
                    <a:lstStyle/>
                    <a:p>
                      <a:pPr algn="ctr"/>
                      <a:r>
                        <a:rPr lang="en-US" sz="1400" b="0" i="0" dirty="0">
                          <a:latin typeface="Gill Sans MT" charset="0"/>
                          <a:ea typeface="Gill Sans MT" charset="0"/>
                          <a:cs typeface="Gill Sans MT" charset="0"/>
                        </a:rPr>
                        <a:t>4</a:t>
                      </a:r>
                    </a:p>
                  </a:txBody>
                  <a:tcPr/>
                </a:tc>
                <a:tc>
                  <a:txBody>
                    <a:bodyPr/>
                    <a:lstStyle/>
                    <a:p>
                      <a:pPr algn="ctr"/>
                      <a:r>
                        <a:rPr lang="en-US" sz="1400" b="0" i="0" dirty="0">
                          <a:latin typeface="Gill Sans MT" charset="0"/>
                          <a:ea typeface="Gill Sans MT" charset="0"/>
                          <a:cs typeface="Gill Sans MT" charset="0"/>
                        </a:rPr>
                        <a:t>9</a:t>
                      </a:r>
                    </a:p>
                  </a:txBody>
                  <a:tcPr/>
                </a:tc>
                <a:tc>
                  <a:txBody>
                    <a:bodyPr/>
                    <a:lstStyle/>
                    <a:p>
                      <a:pPr algn="ctr"/>
                      <a:r>
                        <a:rPr lang="en-US" sz="1400" b="0" i="0" dirty="0">
                          <a:latin typeface="Gill Sans MT" charset="0"/>
                          <a:ea typeface="Gill Sans MT" charset="0"/>
                          <a:cs typeface="Gill Sans MT" charset="0"/>
                        </a:rPr>
                        <a:t>30</a:t>
                      </a:r>
                    </a:p>
                  </a:txBody>
                  <a:tcPr/>
                </a:tc>
                <a:tc>
                  <a:txBody>
                    <a:bodyPr/>
                    <a:lstStyle/>
                    <a:p>
                      <a:pPr algn="ctr"/>
                      <a:r>
                        <a:rPr lang="en-US" sz="1400" b="0" i="0" dirty="0">
                          <a:latin typeface="Gill Sans MT" charset="0"/>
                          <a:ea typeface="Gill Sans MT" charset="0"/>
                          <a:cs typeface="Gill Sans MT" charset="0"/>
                        </a:rPr>
                        <a:t>3</a:t>
                      </a:r>
                    </a:p>
                  </a:txBody>
                  <a:tcPr/>
                </a:tc>
                <a:extLst>
                  <a:ext uri="{0D108BD9-81ED-4DB2-BD59-A6C34878D82A}">
                    <a16:rowId xmlns:a16="http://schemas.microsoft.com/office/drawing/2014/main" val="10009"/>
                  </a:ext>
                </a:extLst>
              </a:tr>
              <a:tr h="454972">
                <a:tc>
                  <a:txBody>
                    <a:bodyPr/>
                    <a:lstStyle/>
                    <a:p>
                      <a:r>
                        <a:rPr lang="en-US" sz="1400" b="0" i="0" dirty="0">
                          <a:latin typeface="Gill Sans MT" charset="0"/>
                          <a:ea typeface="Gill Sans MT" charset="0"/>
                          <a:cs typeface="Gill Sans MT" charset="0"/>
                        </a:rPr>
                        <a:t>Comparative studies</a:t>
                      </a:r>
                    </a:p>
                  </a:txBody>
                  <a:tcPr/>
                </a:tc>
                <a:tc>
                  <a:txBody>
                    <a:bodyPr/>
                    <a:lstStyle/>
                    <a:p>
                      <a:pPr algn="ctr"/>
                      <a:r>
                        <a:rPr lang="en-US" sz="1400" b="0" i="0" dirty="0">
                          <a:latin typeface="Gill Sans MT" charset="0"/>
                          <a:ea typeface="Gill Sans MT" charset="0"/>
                          <a:cs typeface="Gill Sans MT" charset="0"/>
                        </a:rPr>
                        <a:t>0</a:t>
                      </a:r>
                    </a:p>
                  </a:txBody>
                  <a:tcPr/>
                </a:tc>
                <a:tc>
                  <a:txBody>
                    <a:bodyPr/>
                    <a:lstStyle/>
                    <a:p>
                      <a:pPr algn="ctr"/>
                      <a:r>
                        <a:rPr lang="en-US" sz="1400" b="0" i="0" dirty="0">
                          <a:latin typeface="Gill Sans MT" charset="0"/>
                          <a:ea typeface="Gill Sans MT" charset="0"/>
                          <a:cs typeface="Gill Sans MT" charset="0"/>
                        </a:rPr>
                        <a:t>2</a:t>
                      </a:r>
                    </a:p>
                  </a:txBody>
                  <a:tcPr/>
                </a:tc>
                <a:tc>
                  <a:txBody>
                    <a:bodyPr/>
                    <a:lstStyle/>
                    <a:p>
                      <a:pPr algn="ctr"/>
                      <a:r>
                        <a:rPr lang="en-US" sz="1400" b="0" i="0" dirty="0">
                          <a:latin typeface="Gill Sans MT" charset="0"/>
                          <a:ea typeface="Gill Sans MT" charset="0"/>
                          <a:cs typeface="Gill Sans MT" charset="0"/>
                        </a:rPr>
                        <a:t>6</a:t>
                      </a:r>
                    </a:p>
                  </a:txBody>
                  <a:tcPr/>
                </a:tc>
                <a:tc>
                  <a:txBody>
                    <a:bodyPr/>
                    <a:lstStyle/>
                    <a:p>
                      <a:pPr algn="ctr"/>
                      <a:r>
                        <a:rPr lang="en-US" sz="1400" b="0" i="0" dirty="0">
                          <a:latin typeface="Gill Sans MT" charset="0"/>
                          <a:ea typeface="Gill Sans MT" charset="0"/>
                          <a:cs typeface="Gill Sans MT" charset="0"/>
                        </a:rPr>
                        <a:t>4</a:t>
                      </a:r>
                    </a:p>
                  </a:txBody>
                  <a:tcPr/>
                </a:tc>
                <a:tc>
                  <a:txBody>
                    <a:bodyPr/>
                    <a:lstStyle/>
                    <a:p>
                      <a:pPr algn="ctr"/>
                      <a:r>
                        <a:rPr lang="en-US" sz="1400" b="0" i="0" dirty="0">
                          <a:latin typeface="Gill Sans MT" charset="0"/>
                          <a:ea typeface="Gill Sans MT" charset="0"/>
                          <a:cs typeface="Gill Sans MT" charset="0"/>
                        </a:rPr>
                        <a:t>7</a:t>
                      </a:r>
                    </a:p>
                  </a:txBody>
                  <a:tcPr/>
                </a:tc>
                <a:tc>
                  <a:txBody>
                    <a:bodyPr/>
                    <a:lstStyle/>
                    <a:p>
                      <a:pPr algn="ctr"/>
                      <a:r>
                        <a:rPr lang="en-US" sz="1400" b="0" i="0" dirty="0">
                          <a:latin typeface="Gill Sans MT" charset="0"/>
                          <a:ea typeface="Gill Sans MT" charset="0"/>
                          <a:cs typeface="Gill Sans MT" charset="0"/>
                        </a:rPr>
                        <a:t>19</a:t>
                      </a:r>
                    </a:p>
                  </a:txBody>
                  <a:tcPr/>
                </a:tc>
                <a:tc>
                  <a:txBody>
                    <a:bodyPr/>
                    <a:lstStyle/>
                    <a:p>
                      <a:pPr algn="ctr"/>
                      <a:r>
                        <a:rPr lang="en-US" sz="1400" b="0" i="0" dirty="0">
                          <a:latin typeface="Gill Sans MT" charset="0"/>
                          <a:ea typeface="Gill Sans MT" charset="0"/>
                          <a:cs typeface="Gill Sans MT" charset="0"/>
                        </a:rPr>
                        <a:t>2</a:t>
                      </a:r>
                    </a:p>
                  </a:txBody>
                  <a:tcPr/>
                </a:tc>
                <a:extLst>
                  <a:ext uri="{0D108BD9-81ED-4DB2-BD59-A6C34878D82A}">
                    <a16:rowId xmlns:a16="http://schemas.microsoft.com/office/drawing/2014/main" val="10010"/>
                  </a:ext>
                </a:extLst>
              </a:tr>
              <a:tr h="454972">
                <a:tc>
                  <a:txBody>
                    <a:bodyPr/>
                    <a:lstStyle/>
                    <a:p>
                      <a:r>
                        <a:rPr lang="en-US" sz="1400" b="0" i="0" dirty="0">
                          <a:latin typeface="Gill Sans MT" charset="0"/>
                          <a:ea typeface="Gill Sans MT" charset="0"/>
                          <a:cs typeface="Gill Sans MT" charset="0"/>
                        </a:rPr>
                        <a:t>Other and multiple</a:t>
                      </a:r>
                    </a:p>
                  </a:txBody>
                  <a:tcPr/>
                </a:tc>
                <a:tc>
                  <a:txBody>
                    <a:bodyPr/>
                    <a:lstStyle/>
                    <a:p>
                      <a:pPr algn="ctr"/>
                      <a:r>
                        <a:rPr lang="en-US" sz="1400" b="0" i="0" dirty="0">
                          <a:latin typeface="Gill Sans MT" charset="0"/>
                          <a:ea typeface="Gill Sans MT" charset="0"/>
                          <a:cs typeface="Gill Sans MT" charset="0"/>
                        </a:rPr>
                        <a:t>3</a:t>
                      </a:r>
                    </a:p>
                  </a:txBody>
                  <a:tcPr/>
                </a:tc>
                <a:tc>
                  <a:txBody>
                    <a:bodyPr/>
                    <a:lstStyle/>
                    <a:p>
                      <a:pPr algn="ctr"/>
                      <a:r>
                        <a:rPr lang="en-US" sz="1400" b="0" i="0" dirty="0">
                          <a:latin typeface="Gill Sans MT" charset="0"/>
                          <a:ea typeface="Gill Sans MT" charset="0"/>
                          <a:cs typeface="Gill Sans MT" charset="0"/>
                        </a:rPr>
                        <a:t>1</a:t>
                      </a:r>
                    </a:p>
                  </a:txBody>
                  <a:tcPr/>
                </a:tc>
                <a:tc>
                  <a:txBody>
                    <a:bodyPr/>
                    <a:lstStyle/>
                    <a:p>
                      <a:pPr algn="ctr"/>
                      <a:r>
                        <a:rPr lang="en-US" sz="1400" b="0" i="0" dirty="0">
                          <a:latin typeface="Gill Sans MT" charset="0"/>
                          <a:ea typeface="Gill Sans MT" charset="0"/>
                          <a:cs typeface="Gill Sans MT" charset="0"/>
                        </a:rPr>
                        <a:t>7</a:t>
                      </a:r>
                    </a:p>
                  </a:txBody>
                  <a:tcPr/>
                </a:tc>
                <a:tc>
                  <a:txBody>
                    <a:bodyPr/>
                    <a:lstStyle/>
                    <a:p>
                      <a:pPr algn="ctr"/>
                      <a:r>
                        <a:rPr lang="en-US" sz="1400" b="0" i="0" dirty="0">
                          <a:latin typeface="Gill Sans MT" charset="0"/>
                          <a:ea typeface="Gill Sans MT" charset="0"/>
                          <a:cs typeface="Gill Sans MT" charset="0"/>
                        </a:rPr>
                        <a:t>9</a:t>
                      </a:r>
                    </a:p>
                  </a:txBody>
                  <a:tcPr/>
                </a:tc>
                <a:tc>
                  <a:txBody>
                    <a:bodyPr/>
                    <a:lstStyle/>
                    <a:p>
                      <a:pPr algn="ctr"/>
                      <a:r>
                        <a:rPr lang="en-US" sz="1400" b="0" i="0" dirty="0">
                          <a:latin typeface="Gill Sans MT" charset="0"/>
                          <a:ea typeface="Gill Sans MT" charset="0"/>
                          <a:cs typeface="Gill Sans MT" charset="0"/>
                        </a:rPr>
                        <a:t>10</a:t>
                      </a:r>
                    </a:p>
                  </a:txBody>
                  <a:tcPr/>
                </a:tc>
                <a:tc>
                  <a:txBody>
                    <a:bodyPr/>
                    <a:lstStyle/>
                    <a:p>
                      <a:pPr algn="ctr"/>
                      <a:r>
                        <a:rPr lang="en-US" sz="1400" b="0" i="0" dirty="0">
                          <a:latin typeface="Gill Sans MT" charset="0"/>
                          <a:ea typeface="Gill Sans MT" charset="0"/>
                          <a:cs typeface="Gill Sans MT" charset="0"/>
                        </a:rPr>
                        <a:t>30</a:t>
                      </a:r>
                    </a:p>
                  </a:txBody>
                  <a:tcPr/>
                </a:tc>
                <a:tc>
                  <a:txBody>
                    <a:bodyPr/>
                    <a:lstStyle/>
                    <a:p>
                      <a:pPr algn="ctr"/>
                      <a:r>
                        <a:rPr lang="en-US" sz="1400" b="0" i="0" dirty="0">
                          <a:latin typeface="Gill Sans MT" charset="0"/>
                          <a:ea typeface="Gill Sans MT" charset="0"/>
                          <a:cs typeface="Gill Sans MT" charset="0"/>
                        </a:rPr>
                        <a:t>3</a:t>
                      </a:r>
                    </a:p>
                  </a:txBody>
                  <a:tcPr/>
                </a:tc>
                <a:extLst>
                  <a:ext uri="{0D108BD9-81ED-4DB2-BD59-A6C34878D82A}">
                    <a16:rowId xmlns:a16="http://schemas.microsoft.com/office/drawing/2014/main" val="10011"/>
                  </a:ext>
                </a:extLst>
              </a:tr>
              <a:tr h="454972">
                <a:tc>
                  <a:txBody>
                    <a:bodyPr/>
                    <a:lstStyle/>
                    <a:p>
                      <a:r>
                        <a:rPr lang="en-US" sz="1400" b="0" i="0" dirty="0">
                          <a:latin typeface="Gill Sans MT" charset="0"/>
                          <a:ea typeface="Gill Sans MT" charset="0"/>
                          <a:cs typeface="Gill Sans MT" charset="0"/>
                        </a:rPr>
                        <a:t>All papers*</a:t>
                      </a:r>
                    </a:p>
                  </a:txBody>
                  <a:tcPr/>
                </a:tc>
                <a:tc>
                  <a:txBody>
                    <a:bodyPr/>
                    <a:lstStyle/>
                    <a:p>
                      <a:pPr algn="ctr"/>
                      <a:r>
                        <a:rPr lang="en-US" sz="1400" b="0" i="0" dirty="0">
                          <a:latin typeface="Gill Sans MT" charset="0"/>
                          <a:ea typeface="Gill Sans MT" charset="0"/>
                          <a:cs typeface="Gill Sans MT" charset="0"/>
                        </a:rPr>
                        <a:t>76</a:t>
                      </a:r>
                    </a:p>
                  </a:txBody>
                  <a:tcPr/>
                </a:tc>
                <a:tc>
                  <a:txBody>
                    <a:bodyPr/>
                    <a:lstStyle/>
                    <a:p>
                      <a:pPr algn="ctr"/>
                      <a:r>
                        <a:rPr lang="en-US" sz="1400" b="0" i="0" dirty="0">
                          <a:latin typeface="Gill Sans MT" charset="0"/>
                          <a:ea typeface="Gill Sans MT" charset="0"/>
                          <a:cs typeface="Gill Sans MT" charset="0"/>
                        </a:rPr>
                        <a:t>96</a:t>
                      </a:r>
                    </a:p>
                  </a:txBody>
                  <a:tcPr/>
                </a:tc>
                <a:tc>
                  <a:txBody>
                    <a:bodyPr/>
                    <a:lstStyle/>
                    <a:p>
                      <a:pPr algn="ctr"/>
                      <a:r>
                        <a:rPr lang="en-US" sz="1400" b="0" i="0" dirty="0">
                          <a:latin typeface="Gill Sans MT" charset="0"/>
                          <a:ea typeface="Gill Sans MT" charset="0"/>
                          <a:cs typeface="Gill Sans MT" charset="0"/>
                        </a:rPr>
                        <a:t>139</a:t>
                      </a:r>
                    </a:p>
                  </a:txBody>
                  <a:tcPr/>
                </a:tc>
                <a:tc>
                  <a:txBody>
                    <a:bodyPr/>
                    <a:lstStyle/>
                    <a:p>
                      <a:pPr algn="ctr"/>
                      <a:r>
                        <a:rPr lang="en-US" sz="1400" b="0" i="0" dirty="0">
                          <a:latin typeface="Gill Sans MT" charset="0"/>
                          <a:ea typeface="Gill Sans MT" charset="0"/>
                          <a:cs typeface="Gill Sans MT" charset="0"/>
                        </a:rPr>
                        <a:t>274</a:t>
                      </a:r>
                    </a:p>
                  </a:txBody>
                  <a:tcPr/>
                </a:tc>
                <a:tc>
                  <a:txBody>
                    <a:bodyPr/>
                    <a:lstStyle/>
                    <a:p>
                      <a:pPr algn="ctr"/>
                      <a:r>
                        <a:rPr lang="en-US" sz="1400" b="0" i="0" dirty="0">
                          <a:latin typeface="Gill Sans MT" charset="0"/>
                          <a:ea typeface="Gill Sans MT" charset="0"/>
                          <a:cs typeface="Gill Sans MT" charset="0"/>
                        </a:rPr>
                        <a:t>315</a:t>
                      </a:r>
                    </a:p>
                  </a:txBody>
                  <a:tcPr/>
                </a:tc>
                <a:tc>
                  <a:txBody>
                    <a:bodyPr/>
                    <a:lstStyle/>
                    <a:p>
                      <a:pPr algn="ctr"/>
                      <a:r>
                        <a:rPr lang="en-US" sz="1400" b="0" i="0" dirty="0">
                          <a:latin typeface="Gill Sans MT" charset="0"/>
                          <a:ea typeface="Gill Sans MT" charset="0"/>
                          <a:cs typeface="Gill Sans MT" charset="0"/>
                        </a:rPr>
                        <a:t>900</a:t>
                      </a:r>
                    </a:p>
                  </a:txBody>
                  <a:tcPr/>
                </a:tc>
                <a:tc>
                  <a:txBody>
                    <a:bodyPr/>
                    <a:lstStyle/>
                    <a:p>
                      <a:pPr algn="ctr"/>
                      <a:r>
                        <a:rPr lang="en-US" sz="1400" b="0" i="0" dirty="0">
                          <a:latin typeface="Gill Sans MT" charset="0"/>
                          <a:ea typeface="Gill Sans MT" charset="0"/>
                          <a:cs typeface="Gill Sans MT" charset="0"/>
                        </a:rPr>
                        <a:t>100</a:t>
                      </a:r>
                    </a:p>
                  </a:txBody>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1649895" y="0"/>
            <a:ext cx="9377495" cy="603500"/>
          </a:xfrm>
        </p:spPr>
        <p:txBody>
          <a:bodyPr>
            <a:normAutofit fontScale="90000"/>
          </a:bodyPr>
          <a:lstStyle/>
          <a:p>
            <a:pPr algn="just"/>
            <a:r>
              <a:rPr lang="en-US" sz="2800" b="1" dirty="0"/>
              <a:t>Research Papers by Methodology and Year (Powell 1999) 	       	</a:t>
            </a:r>
            <a:endParaRPr lang="en-US" sz="1600" b="1" dirty="0"/>
          </a:p>
        </p:txBody>
      </p:sp>
    </p:spTree>
    <p:extLst>
      <p:ext uri="{BB962C8B-B14F-4D97-AF65-F5344CB8AC3E}">
        <p14:creationId xmlns:p14="http://schemas.microsoft.com/office/powerpoint/2010/main" val="4210409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0" y="233150"/>
            <a:ext cx="11252197" cy="915256"/>
          </a:xfrm>
        </p:spPr>
        <p:txBody>
          <a:bodyPr/>
          <a:lstStyle/>
          <a:p>
            <a:r>
              <a:rPr lang="en-US" dirty="0"/>
              <a:t>References</a:t>
            </a:r>
          </a:p>
        </p:txBody>
      </p:sp>
      <p:sp>
        <p:nvSpPr>
          <p:cNvPr id="5" name="Text Placeholder 4"/>
          <p:cNvSpPr>
            <a:spLocks noGrp="1"/>
          </p:cNvSpPr>
          <p:nvPr>
            <p:ph type="body" sz="quarter" idx="14"/>
          </p:nvPr>
        </p:nvSpPr>
        <p:spPr>
          <a:xfrm>
            <a:off x="368968" y="1148406"/>
            <a:ext cx="11338316" cy="4937559"/>
          </a:xfrm>
        </p:spPr>
        <p:txBody>
          <a:bodyPr/>
          <a:lstStyle/>
          <a:p>
            <a:pPr marL="0" indent="0">
              <a:spcBef>
                <a:spcPts val="0"/>
              </a:spcBef>
              <a:buNone/>
            </a:pPr>
            <a:r>
              <a:rPr lang="en-US" sz="1800" b="1" dirty="0"/>
              <a:t>Dumas, Joseph S., and Janice C. </a:t>
            </a:r>
            <a:r>
              <a:rPr lang="en-US" sz="1800" b="1" dirty="0" err="1"/>
              <a:t>Redish</a:t>
            </a:r>
            <a:r>
              <a:rPr lang="en-US" sz="1800" b="1" dirty="0"/>
              <a:t>. 1993. </a:t>
            </a:r>
            <a:r>
              <a:rPr lang="en-US" sz="1800" b="1" i="1" dirty="0"/>
              <a:t>A Practical Guide to Usability Testing</a:t>
            </a:r>
            <a:r>
              <a:rPr lang="en-US" sz="1800" b="1" dirty="0"/>
              <a:t>. Portland, OR: Intellect Books.</a:t>
            </a:r>
          </a:p>
          <a:p>
            <a:pPr marL="0" indent="0">
              <a:spcBef>
                <a:spcPts val="0"/>
              </a:spcBef>
              <a:buNone/>
            </a:pPr>
            <a:endParaRPr lang="en-US" sz="1800" b="1" dirty="0"/>
          </a:p>
          <a:p>
            <a:pPr marL="0" indent="0">
              <a:spcBef>
                <a:spcPts val="0"/>
              </a:spcBef>
              <a:buNone/>
            </a:pPr>
            <a:r>
              <a:rPr lang="en-US" sz="1800" b="1" dirty="0"/>
              <a:t>Jansen, Bernard J. 2017. “Log Analysis.” In </a:t>
            </a:r>
            <a:r>
              <a:rPr lang="en-US" sz="1800" b="1" i="1" dirty="0"/>
              <a:t>Research Methods for Library and Information Science,</a:t>
            </a:r>
            <a:r>
              <a:rPr lang="en-US" sz="1800" b="1" dirty="0"/>
              <a:t> 6th ed., edited by Lynn Silipigni Connaway and Marie L. Radford, 348-349. Westport, CT: Libraries Unlimited. </a:t>
            </a:r>
          </a:p>
          <a:p>
            <a:pPr marL="0" indent="0">
              <a:spcBef>
                <a:spcPts val="0"/>
              </a:spcBef>
              <a:buNone/>
            </a:pPr>
            <a:r>
              <a:rPr lang="en-US" sz="1800" b="1" dirty="0"/>
              <a:t> </a:t>
            </a:r>
          </a:p>
          <a:p>
            <a:pPr marL="0" indent="0">
              <a:spcBef>
                <a:spcPts val="0"/>
              </a:spcBef>
              <a:buNone/>
            </a:pPr>
            <a:r>
              <a:rPr lang="en-US" sz="1800" b="1" dirty="0"/>
              <a:t>Kaufman, P., &amp; Barbara </a:t>
            </a:r>
            <a:r>
              <a:rPr lang="en-US" sz="1800" b="1" dirty="0" err="1"/>
              <a:t>Watstein</a:t>
            </a:r>
            <a:r>
              <a:rPr lang="en-US" sz="1800" b="1" dirty="0"/>
              <a:t>, S. (2008). Library Value (Return on Investment, ROI) and the Challenge of Placing a Value on Public Services. </a:t>
            </a:r>
            <a:r>
              <a:rPr lang="en-US" sz="1800" b="1" i="1" dirty="0"/>
              <a:t>Reference Services Review</a:t>
            </a:r>
            <a:r>
              <a:rPr lang="en-US" sz="1800" b="1" dirty="0"/>
              <a:t> </a:t>
            </a:r>
            <a:r>
              <a:rPr lang="en-US" sz="1800" b="1" i="1" dirty="0"/>
              <a:t>36</a:t>
            </a:r>
            <a:r>
              <a:rPr lang="en-US" sz="1800" b="1" dirty="0"/>
              <a:t>(3), 226-231.</a:t>
            </a:r>
          </a:p>
          <a:p>
            <a:pPr marL="0" indent="0">
              <a:spcBef>
                <a:spcPts val="0"/>
              </a:spcBef>
              <a:buNone/>
            </a:pPr>
            <a:r>
              <a:rPr lang="en-US" sz="1800" b="1" dirty="0"/>
              <a:t> </a:t>
            </a:r>
          </a:p>
          <a:p>
            <a:pPr marL="0" indent="0">
              <a:spcBef>
                <a:spcPts val="0"/>
              </a:spcBef>
              <a:buNone/>
            </a:pPr>
            <a:r>
              <a:rPr lang="en-US" sz="1800" b="1" dirty="0" err="1"/>
              <a:t>Kazmer</a:t>
            </a:r>
            <a:r>
              <a:rPr lang="en-US" sz="1800" b="1" dirty="0"/>
              <a:t>, Michelle. 2017. “Mixed Methods.” In </a:t>
            </a:r>
            <a:r>
              <a:rPr lang="en-US" sz="1800" b="1" i="1" dirty="0"/>
              <a:t>Research Methods for Library and Information Science,</a:t>
            </a:r>
            <a:r>
              <a:rPr lang="en-US" sz="1800" b="1" dirty="0"/>
              <a:t> 6th ed., edited by Lynn Silipigni Connaway and Marie L. Radford, 232-233. Westport, CT: Libraries Unlimited. </a:t>
            </a:r>
          </a:p>
          <a:p>
            <a:pPr marL="0" indent="0">
              <a:spcBef>
                <a:spcPts val="0"/>
              </a:spcBef>
              <a:buNone/>
            </a:pPr>
            <a:endParaRPr lang="en-US" sz="1800" b="1" dirty="0"/>
          </a:p>
          <a:p>
            <a:pPr marL="0" indent="0">
              <a:spcBef>
                <a:spcPts val="0"/>
              </a:spcBef>
              <a:buNone/>
            </a:pPr>
            <a:r>
              <a:rPr lang="en-US" sz="1800" b="1" dirty="0" err="1"/>
              <a:t>Khoo</a:t>
            </a:r>
            <a:r>
              <a:rPr lang="en-US" sz="1800" b="1" dirty="0"/>
              <a:t>, Michael, Lily Rozaklis, and Catherine Hall. 2012. “A Survey of the Use of Ethnographic Methods in the Study of Libraries and Library Users.” </a:t>
            </a:r>
            <a:r>
              <a:rPr lang="en-US" sz="1800" b="1" i="1" dirty="0"/>
              <a:t>Library and Information Science Research </a:t>
            </a:r>
            <a:r>
              <a:rPr lang="en-US" sz="1800" b="1" dirty="0"/>
              <a:t>34, no. 2: 82-91. </a:t>
            </a:r>
          </a:p>
          <a:p>
            <a:pPr marL="0" indent="0">
              <a:spcBef>
                <a:spcPts val="0"/>
              </a:spcBef>
              <a:buNone/>
            </a:pPr>
            <a:endParaRPr lang="en-US" sz="1800" b="1" dirty="0"/>
          </a:p>
        </p:txBody>
      </p:sp>
    </p:spTree>
    <p:extLst>
      <p:ext uri="{BB962C8B-B14F-4D97-AF65-F5344CB8AC3E}">
        <p14:creationId xmlns:p14="http://schemas.microsoft.com/office/powerpoint/2010/main" val="156958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0" y="217107"/>
            <a:ext cx="11252197" cy="915256"/>
          </a:xfrm>
        </p:spPr>
        <p:txBody>
          <a:bodyPr/>
          <a:lstStyle/>
          <a:p>
            <a:r>
              <a:rPr lang="en-US" dirty="0"/>
              <a:t>References</a:t>
            </a:r>
          </a:p>
        </p:txBody>
      </p:sp>
      <p:sp>
        <p:nvSpPr>
          <p:cNvPr id="5" name="Text Placeholder 4"/>
          <p:cNvSpPr>
            <a:spLocks noGrp="1"/>
          </p:cNvSpPr>
          <p:nvPr>
            <p:ph type="body" sz="quarter" idx="14"/>
          </p:nvPr>
        </p:nvSpPr>
        <p:spPr>
          <a:xfrm>
            <a:off x="434340" y="1291589"/>
            <a:ext cx="11272944" cy="4916705"/>
          </a:xfrm>
        </p:spPr>
        <p:txBody>
          <a:bodyPr/>
          <a:lstStyle/>
          <a:p>
            <a:pPr marL="0" indent="0">
              <a:spcBef>
                <a:spcPts val="0"/>
              </a:spcBef>
              <a:buNone/>
            </a:pPr>
            <a:r>
              <a:rPr lang="en-US" sz="1800" b="1" dirty="0">
                <a:cs typeface="Arial" panose="020B0604020202020204" pitchFamily="34" charset="0"/>
              </a:rPr>
              <a:t>Luo, Lili, and Margaret McKinney. 2015. “JAL in the Past Decade: A Comprehensive Analysis of Academic Library Research.” </a:t>
            </a:r>
            <a:r>
              <a:rPr lang="en-US" sz="1800" b="1" i="1" dirty="0">
                <a:cs typeface="Arial" panose="020B0604020202020204" pitchFamily="34" charset="0"/>
              </a:rPr>
              <a:t>The Journal of Academic Librarianship </a:t>
            </a:r>
            <a:r>
              <a:rPr lang="en-US" sz="1800" b="1" dirty="0">
                <a:cs typeface="Arial" panose="020B0604020202020204" pitchFamily="34" charset="0"/>
              </a:rPr>
              <a:t>41, no. 2: 123-129. </a:t>
            </a:r>
            <a:r>
              <a:rPr lang="en-US" sz="1800" b="1" dirty="0">
                <a:hlinkClick r:id="rId3"/>
              </a:rPr>
              <a:t>http://dx.doi.org/10.1016/j.acalib.2015.01.003</a:t>
            </a:r>
            <a:r>
              <a:rPr lang="en-US" sz="1800" b="1" dirty="0"/>
              <a:t>.</a:t>
            </a:r>
          </a:p>
          <a:p>
            <a:pPr marL="0" indent="0">
              <a:spcBef>
                <a:spcPts val="0"/>
              </a:spcBef>
              <a:buNone/>
            </a:pPr>
            <a:endParaRPr lang="en-US" sz="1800" b="1" dirty="0"/>
          </a:p>
          <a:p>
            <a:pPr marL="0" indent="0">
              <a:spcBef>
                <a:spcPts val="0"/>
              </a:spcBef>
              <a:buNone/>
            </a:pPr>
            <a:r>
              <a:rPr lang="en-US" sz="1800" b="1" dirty="0"/>
              <a:t>Miles, Matthew B., and A. Michael Huberman. 1994. </a:t>
            </a:r>
            <a:r>
              <a:rPr lang="en-US" sz="1800" b="1" i="1" dirty="0"/>
              <a:t>Qualitative Data Analysis: A Sourcebook</a:t>
            </a:r>
            <a:r>
              <a:rPr lang="en-US" sz="1800" b="1" dirty="0"/>
              <a:t>. Beverly Hills: Sage Publications.</a:t>
            </a:r>
          </a:p>
          <a:p>
            <a:pPr marL="0" indent="0">
              <a:spcBef>
                <a:spcPts val="0"/>
              </a:spcBef>
              <a:buNone/>
            </a:pPr>
            <a:endParaRPr lang="en-US" sz="1800" b="1" dirty="0"/>
          </a:p>
          <a:p>
            <a:pPr marL="0" indent="0">
              <a:spcBef>
                <a:spcPts val="0"/>
              </a:spcBef>
              <a:buNone/>
            </a:pPr>
            <a:r>
              <a:rPr lang="en-US" sz="1800" b="1" dirty="0">
                <a:latin typeface="Arial" panose="020B0604020202020204" pitchFamily="34" charset="0"/>
                <a:cs typeface="Arial" panose="020B0604020202020204" pitchFamily="34" charset="0"/>
              </a:rPr>
              <a:t>Miles, Matthew B., Michael Huberman, and Johnny </a:t>
            </a:r>
            <a:r>
              <a:rPr lang="en-US" sz="1800" b="1" dirty="0" err="1">
                <a:latin typeface="Arial" panose="020B0604020202020204" pitchFamily="34" charset="0"/>
                <a:cs typeface="Arial" panose="020B0604020202020204" pitchFamily="34" charset="0"/>
              </a:rPr>
              <a:t>Saldaña</a:t>
            </a:r>
            <a:r>
              <a:rPr lang="en-US" sz="1800" b="1" dirty="0">
                <a:latin typeface="Arial" panose="020B0604020202020204" pitchFamily="34" charset="0"/>
                <a:cs typeface="Arial" panose="020B0604020202020204" pitchFamily="34" charset="0"/>
              </a:rPr>
              <a:t>, eds. 2014.  </a:t>
            </a:r>
            <a:r>
              <a:rPr lang="en-US" sz="1800" b="1" i="1" dirty="0">
                <a:latin typeface="Arial" panose="020B0604020202020204" pitchFamily="34" charset="0"/>
                <a:cs typeface="Arial" panose="020B0604020202020204" pitchFamily="34" charset="0"/>
              </a:rPr>
              <a:t>Qualitative Data Analysis: A Methods Sourcebook, </a:t>
            </a:r>
            <a:r>
              <a:rPr lang="en-US" sz="1800" b="1" dirty="0">
                <a:latin typeface="Arial" panose="020B0604020202020204" pitchFamily="34" charset="0"/>
                <a:cs typeface="Arial" panose="020B0604020202020204" pitchFamily="34" charset="0"/>
              </a:rPr>
              <a:t>3rd ed. Thousand Oaks, CA: Sage.</a:t>
            </a:r>
          </a:p>
          <a:p>
            <a:pPr marL="0" indent="0">
              <a:spcBef>
                <a:spcPts val="0"/>
              </a:spcBef>
              <a:buNone/>
            </a:pPr>
            <a:endParaRPr lang="en-US" sz="1800" b="1" dirty="0"/>
          </a:p>
          <a:p>
            <a:pPr marL="0" indent="0">
              <a:spcBef>
                <a:spcPts val="0"/>
              </a:spcBef>
              <a:buNone/>
            </a:pPr>
            <a:r>
              <a:rPr lang="en-US" sz="1800" b="1" dirty="0">
                <a:latin typeface="Arial" panose="020B0604020202020204" pitchFamily="34" charset="0"/>
                <a:cs typeface="Arial" panose="020B0604020202020204" pitchFamily="34" charset="0"/>
              </a:rPr>
              <a:t>Powell, Ronald R. 1999. “Recent Trends in Research: A Methodological Essay.” </a:t>
            </a:r>
            <a:r>
              <a:rPr lang="en-US" sz="1800" b="1" i="1" dirty="0">
                <a:latin typeface="Arial" panose="020B0604020202020204" pitchFamily="34" charset="0"/>
                <a:cs typeface="Arial" panose="020B0604020202020204" pitchFamily="34" charset="0"/>
              </a:rPr>
              <a:t>Library &amp; Information Science Research </a:t>
            </a:r>
            <a:r>
              <a:rPr lang="en-US" sz="1800" b="1" dirty="0">
                <a:latin typeface="Arial" panose="020B0604020202020204" pitchFamily="34" charset="0"/>
                <a:cs typeface="Arial" panose="020B0604020202020204" pitchFamily="34" charset="0"/>
              </a:rPr>
              <a:t>21, no. 1: 91-119.</a:t>
            </a:r>
          </a:p>
          <a:p>
            <a:pPr marL="0" indent="0">
              <a:spcBef>
                <a:spcPts val="0"/>
              </a:spcBef>
              <a:buNone/>
            </a:pPr>
            <a:endParaRPr lang="en-US" sz="1800" b="1" dirty="0">
              <a:latin typeface="Arial" panose="020B0604020202020204" pitchFamily="34" charset="0"/>
              <a:cs typeface="Arial" panose="020B0604020202020204" pitchFamily="34" charset="0"/>
            </a:endParaRPr>
          </a:p>
          <a:p>
            <a:pPr marL="0" indent="0">
              <a:spcBef>
                <a:spcPts val="0"/>
              </a:spcBef>
              <a:buNone/>
            </a:pPr>
            <a:r>
              <a:rPr lang="en-US" sz="1800" b="1" dirty="0" err="1"/>
              <a:t>Schriver</a:t>
            </a:r>
            <a:r>
              <a:rPr lang="en-US" sz="1800" b="1" dirty="0"/>
              <a:t>, Joe M. 2001. </a:t>
            </a:r>
            <a:r>
              <a:rPr lang="en-US" sz="1800" b="1" i="1" dirty="0"/>
              <a:t>Human Behavior in the Social Environment: Shifting Paradigms in Essential Knowledge for Social Work Practice,</a:t>
            </a:r>
            <a:r>
              <a:rPr lang="en-US" sz="1800" b="1" dirty="0"/>
              <a:t> 3rd ed. Boston: Allyn &amp; Bacon.</a:t>
            </a:r>
          </a:p>
          <a:p>
            <a:pPr marL="0" indent="0">
              <a:spcBef>
                <a:spcPts val="0"/>
              </a:spcBef>
              <a:buNone/>
            </a:pPr>
            <a:endParaRPr lang="en-US" sz="1800" b="1" dirty="0"/>
          </a:p>
        </p:txBody>
      </p:sp>
    </p:spTree>
    <p:extLst>
      <p:ext uri="{BB962C8B-B14F-4D97-AF65-F5344CB8AC3E}">
        <p14:creationId xmlns:p14="http://schemas.microsoft.com/office/powerpoint/2010/main" val="313369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0" y="217107"/>
            <a:ext cx="11252197" cy="915256"/>
          </a:xfrm>
        </p:spPr>
        <p:txBody>
          <a:bodyPr/>
          <a:lstStyle/>
          <a:p>
            <a:r>
              <a:rPr lang="en-US" dirty="0"/>
              <a:t>References</a:t>
            </a:r>
          </a:p>
        </p:txBody>
      </p:sp>
      <p:sp>
        <p:nvSpPr>
          <p:cNvPr id="5" name="Text Placeholder 4"/>
          <p:cNvSpPr>
            <a:spLocks noGrp="1"/>
          </p:cNvSpPr>
          <p:nvPr>
            <p:ph type="body" sz="quarter" idx="14"/>
          </p:nvPr>
        </p:nvSpPr>
        <p:spPr>
          <a:xfrm>
            <a:off x="336884" y="1132363"/>
            <a:ext cx="11370400" cy="5075932"/>
          </a:xfrm>
        </p:spPr>
        <p:txBody>
          <a:bodyPr/>
          <a:lstStyle/>
          <a:p>
            <a:pPr marL="0" indent="0">
              <a:spcBef>
                <a:spcPts val="0"/>
              </a:spcBef>
              <a:buNone/>
            </a:pPr>
            <a:r>
              <a:rPr lang="en-US" sz="1800" b="1" dirty="0" err="1"/>
              <a:t>Seadle</a:t>
            </a:r>
            <a:r>
              <a:rPr lang="en-US" sz="1800" b="1" dirty="0"/>
              <a:t>, Michael. 2017. “Text Mining.” In </a:t>
            </a:r>
            <a:r>
              <a:rPr lang="en-US" sz="1800" b="1" i="1" dirty="0"/>
              <a:t>Research Methods for Library and Information Science,</a:t>
            </a:r>
            <a:r>
              <a:rPr lang="en-US" sz="1800" b="1" dirty="0"/>
              <a:t> 6th ed., edited by Lynn Silipigni Connaway and Marie L. Radford, 350. Westport, CT: Libraries Unlimited. </a:t>
            </a:r>
          </a:p>
          <a:p>
            <a:pPr marL="0" indent="0">
              <a:spcBef>
                <a:spcPts val="0"/>
              </a:spcBef>
              <a:buNone/>
            </a:pPr>
            <a:r>
              <a:rPr lang="en-US" sz="1800" b="1" dirty="0"/>
              <a:t> </a:t>
            </a:r>
          </a:p>
          <a:p>
            <a:pPr marL="0" indent="0">
              <a:spcBef>
                <a:spcPts val="0"/>
              </a:spcBef>
              <a:buNone/>
            </a:pPr>
            <a:r>
              <a:rPr lang="en-US" sz="1800" b="1" dirty="0"/>
              <a:t>Singh, </a:t>
            </a:r>
            <a:r>
              <a:rPr lang="en-US" sz="1800" b="1" dirty="0" err="1"/>
              <a:t>Vivek</a:t>
            </a:r>
            <a:r>
              <a:rPr lang="en-US" sz="1800" b="1" dirty="0"/>
              <a:t>. 2017. “Behavioral Analytics of Socio-Mobile Data.” In </a:t>
            </a:r>
            <a:r>
              <a:rPr lang="en-US" sz="1800" b="1" i="1" dirty="0"/>
              <a:t>Research Methods for Library and Information Science,</a:t>
            </a:r>
            <a:r>
              <a:rPr lang="en-US" sz="1800" b="1" dirty="0"/>
              <a:t> 6th ed., edited by Lynn Silipigni Connaway and Marie L. Radford, 90-91. Westport, CT: Libraries Unlimited. </a:t>
            </a:r>
          </a:p>
          <a:p>
            <a:pPr marL="0" indent="0">
              <a:spcBef>
                <a:spcPts val="0"/>
              </a:spcBef>
              <a:buNone/>
            </a:pPr>
            <a:r>
              <a:rPr lang="en-US" sz="1800" b="1" dirty="0"/>
              <a:t> </a:t>
            </a:r>
          </a:p>
          <a:p>
            <a:pPr marL="0" indent="0">
              <a:spcBef>
                <a:spcPts val="0"/>
              </a:spcBef>
              <a:buNone/>
            </a:pPr>
            <a:r>
              <a:rPr lang="en-US" sz="1800" b="1" dirty="0"/>
              <a:t>Tang, </a:t>
            </a:r>
            <a:r>
              <a:rPr lang="en-US" sz="1800" b="1" dirty="0" err="1"/>
              <a:t>Rong</a:t>
            </a:r>
            <a:r>
              <a:rPr lang="en-US" sz="1800" b="1" dirty="0"/>
              <a:t>. 2017. “Usability Research.” In </a:t>
            </a:r>
            <a:r>
              <a:rPr lang="en-US" sz="1800" b="1" i="1" dirty="0"/>
              <a:t>Research Methods for Library and Information Science,</a:t>
            </a:r>
            <a:r>
              <a:rPr lang="en-US" sz="1800" b="1" dirty="0"/>
              <a:t> 6th ed., edited by Lynn Silipigni Connaway and Marie L. Radford, 277-278. Westport, CT: Libraries Unlimited. </a:t>
            </a:r>
          </a:p>
          <a:p>
            <a:pPr marL="0" indent="0">
              <a:spcBef>
                <a:spcPts val="0"/>
              </a:spcBef>
              <a:buNone/>
            </a:pPr>
            <a:r>
              <a:rPr lang="en-US" sz="1800" b="1" dirty="0"/>
              <a:t> </a:t>
            </a:r>
          </a:p>
          <a:p>
            <a:pPr marL="0" indent="0">
              <a:buNone/>
            </a:pPr>
            <a:r>
              <a:rPr lang="en-US" sz="1800" b="1" dirty="0"/>
              <a:t>Webb, Eugene J., Donald T. Campbell, Richard D. Schwartz, and Lee </a:t>
            </a:r>
            <a:r>
              <a:rPr lang="en-US" sz="1800" b="1" dirty="0" err="1"/>
              <a:t>Sechrest</a:t>
            </a:r>
            <a:r>
              <a:rPr lang="en-US" sz="1800" b="1" dirty="0"/>
              <a:t>. 1966. </a:t>
            </a:r>
            <a:r>
              <a:rPr lang="en-US" sz="1800" b="1" i="1" dirty="0"/>
              <a:t>Unobtrusive Measures: Nonreactive Research in the Social Sciences,</a:t>
            </a:r>
            <a:r>
              <a:rPr lang="en-US" sz="1800" b="1" dirty="0"/>
              <a:t> Vol. 111. Chicago: Rand McNally.</a:t>
            </a:r>
          </a:p>
        </p:txBody>
      </p:sp>
    </p:spTree>
    <p:extLst>
      <p:ext uri="{BB962C8B-B14F-4D97-AF65-F5344CB8AC3E}">
        <p14:creationId xmlns:p14="http://schemas.microsoft.com/office/powerpoint/2010/main" val="3164470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1F76A-4A66-4C1E-A725-5929E6FF4F9E}"/>
              </a:ext>
            </a:extLst>
          </p:cNvPr>
          <p:cNvSpPr>
            <a:spLocks noGrp="1"/>
          </p:cNvSpPr>
          <p:nvPr>
            <p:ph type="body" sz="quarter" idx="13"/>
          </p:nvPr>
        </p:nvSpPr>
        <p:spPr/>
        <p:txBody>
          <a:bodyPr/>
          <a:lstStyle/>
          <a:p>
            <a:r>
              <a:rPr lang="en-US" dirty="0"/>
              <a:t>Image Attribution</a:t>
            </a:r>
          </a:p>
        </p:txBody>
      </p:sp>
      <p:sp>
        <p:nvSpPr>
          <p:cNvPr id="3" name="Text Placeholder 2">
            <a:extLst>
              <a:ext uri="{FF2B5EF4-FFF2-40B4-BE49-F238E27FC236}">
                <a16:creationId xmlns:a16="http://schemas.microsoft.com/office/drawing/2014/main" id="{175E49BC-6DB1-43EE-BD72-C0018323BA29}"/>
              </a:ext>
            </a:extLst>
          </p:cNvPr>
          <p:cNvSpPr>
            <a:spLocks noGrp="1"/>
          </p:cNvSpPr>
          <p:nvPr>
            <p:ph type="body" sz="quarter" idx="14"/>
          </p:nvPr>
        </p:nvSpPr>
        <p:spPr/>
        <p:txBody>
          <a:bodyPr/>
          <a:lstStyle/>
          <a:p>
            <a:pPr marL="914400" indent="-914400">
              <a:buNone/>
            </a:pPr>
            <a:r>
              <a:rPr lang="en-US" sz="1400" b="1" dirty="0"/>
              <a:t>Slide 2: Image: https://www.flickr.com/photos/smithser/3870653508/ by Brian Smithson / CC BY 2.0</a:t>
            </a:r>
          </a:p>
          <a:p>
            <a:pPr marL="914400" indent="-914400">
              <a:buNone/>
            </a:pPr>
            <a:r>
              <a:rPr lang="en-US" sz="1400" b="1" dirty="0"/>
              <a:t>Slide 5: Image: https://flic.kr/p/brnnFP (https://www.flickr.com/photos/64763706@N08/6850650385/) by </a:t>
            </a:r>
            <a:r>
              <a:rPr lang="en-US" sz="1400" b="1" dirty="0" err="1"/>
              <a:t>LaTransfo</a:t>
            </a:r>
            <a:r>
              <a:rPr lang="en-US" sz="1400" b="1" dirty="0"/>
              <a:t> / CC BY-SA 2.0 </a:t>
            </a:r>
          </a:p>
          <a:p>
            <a:pPr marL="914400" indent="-914400">
              <a:buNone/>
            </a:pPr>
            <a:r>
              <a:rPr lang="en-US" sz="1400" b="1" dirty="0"/>
              <a:t>Slide 6: Image: https://flic.kr/p/8bdX7z (https://www.flickr.com/photos/jeffanddayna/4710189081/) by Jeff Golden / CC BY-SA 2.0 </a:t>
            </a:r>
          </a:p>
          <a:p>
            <a:pPr marL="914400" indent="-914400">
              <a:buNone/>
            </a:pPr>
            <a:r>
              <a:rPr lang="en-US" sz="1400" b="1" dirty="0"/>
              <a:t>Slide 7: Image: https://flic.kr/p/8HwEak (https://www.flickr.com/photos/vofan/5064455445/) by VOFAN / CC BY-NC-ND 2.0 </a:t>
            </a:r>
          </a:p>
          <a:p>
            <a:pPr marL="914400" indent="-914400">
              <a:buNone/>
            </a:pPr>
            <a:r>
              <a:rPr lang="en-US" sz="1400" b="1" dirty="0"/>
              <a:t>Slide 10: Image: https://www.flickr.com/photos/katesheets/5772901616/ by </a:t>
            </a:r>
            <a:r>
              <a:rPr lang="en-US" sz="1400" b="1" dirty="0" err="1"/>
              <a:t>katesheets</a:t>
            </a:r>
            <a:r>
              <a:rPr lang="en-US" sz="1400" b="1" dirty="0"/>
              <a:t> / CC BY-NC 2.0</a:t>
            </a:r>
          </a:p>
          <a:p>
            <a:pPr marL="914400" indent="-914400">
              <a:buNone/>
            </a:pPr>
            <a:r>
              <a:rPr lang="en-US" sz="1400" b="1" dirty="0"/>
              <a:t>Slide 11: Image: https://www.flickr.com/photos/ddrmaxgt37/387453140/ by </a:t>
            </a:r>
            <a:r>
              <a:rPr lang="en-US" sz="1400" b="1" dirty="0" err="1"/>
              <a:t>Arun</a:t>
            </a:r>
            <a:r>
              <a:rPr lang="en-US" sz="1400" b="1" dirty="0"/>
              <a:t> Venkatesan / CC BY-NC 2.0</a:t>
            </a:r>
          </a:p>
          <a:p>
            <a:pPr marL="914400" indent="-914400">
              <a:buNone/>
            </a:pPr>
            <a:r>
              <a:rPr lang="en-US" sz="1400" b="1" dirty="0"/>
              <a:t>Slide 12: Image: https://www.flickr.com/photos/davidjoyner/14622758882/ by David / CC BY-SA 2.0 </a:t>
            </a:r>
          </a:p>
          <a:p>
            <a:pPr marL="914400" indent="-914400">
              <a:buNone/>
            </a:pPr>
            <a:r>
              <a:rPr lang="en-US" sz="1400" b="1" dirty="0"/>
              <a:t>Slide 13: Image: https://www.flickr.com/photos/28481088@N00/3091698923/ by </a:t>
            </a:r>
            <a:r>
              <a:rPr lang="en-US" sz="1400" b="1" dirty="0" err="1"/>
              <a:t>tanakawho</a:t>
            </a:r>
            <a:r>
              <a:rPr lang="en-US" sz="1400" b="1" dirty="0"/>
              <a:t> / CC BY-NC 2.0 </a:t>
            </a:r>
          </a:p>
          <a:p>
            <a:pPr marL="914400" indent="-914400">
              <a:buNone/>
            </a:pPr>
            <a:r>
              <a:rPr lang="en-US" sz="1400" b="1" dirty="0"/>
              <a:t>Slide 14: Image: https://www.flickr.com/photos/faykwong/3311629798/ by FEI KUANG / CC BY-NC 2.0 </a:t>
            </a:r>
          </a:p>
          <a:p>
            <a:pPr marL="914400" indent="-914400">
              <a:buNone/>
            </a:pPr>
            <a:r>
              <a:rPr lang="en-US" sz="1400" b="1" dirty="0"/>
              <a:t>Slide 16: Image: https://www.flickr.com/photos/nordforsk/32225539214/ by </a:t>
            </a:r>
            <a:r>
              <a:rPr lang="en-US" sz="1400" b="1" dirty="0" err="1"/>
              <a:t>NordForsk</a:t>
            </a:r>
            <a:r>
              <a:rPr lang="en-US" sz="1400" b="1" dirty="0"/>
              <a:t> / CC BY-NC-ND 2.0</a:t>
            </a:r>
          </a:p>
          <a:p>
            <a:pPr marL="914400" indent="-914400">
              <a:buNone/>
            </a:pPr>
            <a:r>
              <a:rPr lang="en-US" sz="1400" b="1" dirty="0"/>
              <a:t>Slide 17: Image: https://www.flickr.com/photos/un_photo/4910848840 by United Nations Photo / CC BY-NC-ND 2.0 </a:t>
            </a:r>
          </a:p>
          <a:p>
            <a:pPr marL="914400" indent="-914400">
              <a:buNone/>
            </a:pPr>
            <a:r>
              <a:rPr lang="en-US" sz="1400" b="1" dirty="0"/>
              <a:t>Slide 18: Image: https://www.flickr.com/photos/meanestindian/903380690/ by Meena </a:t>
            </a:r>
            <a:r>
              <a:rPr lang="en-US" sz="1400" b="1" dirty="0" err="1"/>
              <a:t>Kadri</a:t>
            </a:r>
            <a:r>
              <a:rPr lang="en-US" sz="1400" b="1" dirty="0"/>
              <a:t> / CC BY 2.0</a:t>
            </a:r>
          </a:p>
          <a:p>
            <a:pPr marL="914400" indent="-914400">
              <a:buNone/>
            </a:pPr>
            <a:r>
              <a:rPr lang="en-US" sz="1400" b="1" dirty="0"/>
              <a:t>Slide 19: Image: https://www.flickr.com/photos/30478819@N08/32624505933/ by Marco </a:t>
            </a:r>
            <a:r>
              <a:rPr lang="en-US" sz="1400" b="1" dirty="0" err="1"/>
              <a:t>Verch</a:t>
            </a:r>
            <a:r>
              <a:rPr lang="en-US" sz="1400" b="1" dirty="0"/>
              <a:t> / CC BY 2.0 </a:t>
            </a:r>
          </a:p>
          <a:p>
            <a:pPr marL="914400" indent="-914400">
              <a:buNone/>
            </a:pPr>
            <a:r>
              <a:rPr lang="en-US" sz="1400" b="1" dirty="0"/>
              <a:t>Slide 20: Image: https://www.flickr.com/photos/lifeofrobert/3894022267/ by Robert Yocum / CC BY-SA 2.0 </a:t>
            </a:r>
          </a:p>
          <a:p>
            <a:pPr marL="914400" indent="-914400">
              <a:buNone/>
            </a:pPr>
            <a:endParaRPr lang="en-US" sz="1400" b="1" dirty="0"/>
          </a:p>
          <a:p>
            <a:pPr marL="914400" indent="-914400">
              <a:buNone/>
            </a:pPr>
            <a:endParaRPr lang="en-US" sz="1400" b="1" dirty="0"/>
          </a:p>
          <a:p>
            <a:pPr marL="914400" indent="-914400"/>
            <a:endParaRPr lang="en-US" sz="1400" b="1" dirty="0"/>
          </a:p>
        </p:txBody>
      </p:sp>
    </p:spTree>
    <p:extLst>
      <p:ext uri="{BB962C8B-B14F-4D97-AF65-F5344CB8AC3E}">
        <p14:creationId xmlns:p14="http://schemas.microsoft.com/office/powerpoint/2010/main" val="1910122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AEF242-768B-402C-93AC-F305133B36E2}"/>
              </a:ext>
            </a:extLst>
          </p:cNvPr>
          <p:cNvSpPr>
            <a:spLocks noGrp="1"/>
          </p:cNvSpPr>
          <p:nvPr>
            <p:ph type="body" sz="quarter" idx="13"/>
          </p:nvPr>
        </p:nvSpPr>
        <p:spPr/>
        <p:txBody>
          <a:bodyPr/>
          <a:lstStyle/>
          <a:p>
            <a:r>
              <a:rPr lang="en-US" dirty="0"/>
              <a:t>Image Attribution</a:t>
            </a:r>
          </a:p>
        </p:txBody>
      </p:sp>
      <p:sp>
        <p:nvSpPr>
          <p:cNvPr id="3" name="Text Placeholder 2">
            <a:extLst>
              <a:ext uri="{FF2B5EF4-FFF2-40B4-BE49-F238E27FC236}">
                <a16:creationId xmlns:a16="http://schemas.microsoft.com/office/drawing/2014/main" id="{710CD943-12DD-44F8-AC32-048C8AF64098}"/>
              </a:ext>
            </a:extLst>
          </p:cNvPr>
          <p:cNvSpPr>
            <a:spLocks noGrp="1"/>
          </p:cNvSpPr>
          <p:nvPr>
            <p:ph type="body" sz="quarter" idx="14"/>
          </p:nvPr>
        </p:nvSpPr>
        <p:spPr/>
        <p:txBody>
          <a:bodyPr/>
          <a:lstStyle/>
          <a:p>
            <a:pPr marL="0" indent="0">
              <a:buNone/>
            </a:pPr>
            <a:r>
              <a:rPr lang="en-US" sz="1400" b="1" dirty="0"/>
              <a:t>Slide 21: Image: https://www.flickr.com/photos/pmillera4/13570027834/ by Peter Miller / CC BY-NC-ND 2.0 </a:t>
            </a:r>
          </a:p>
          <a:p>
            <a:pPr marL="0" indent="0">
              <a:buNone/>
            </a:pPr>
            <a:r>
              <a:rPr lang="en-US" sz="1400" b="1" dirty="0"/>
              <a:t>Slide 22: Image: https://www.flickr.com/photos/njla/3306454031/ by NJLA: New Jersey Library Association / CC BY-NC-ND 2.0 </a:t>
            </a:r>
          </a:p>
          <a:p>
            <a:pPr marL="0" indent="0">
              <a:buNone/>
            </a:pPr>
            <a:r>
              <a:rPr lang="en-US" sz="1400" b="1" dirty="0"/>
              <a:t>Slide 24: Image: https://www.flickr.com/photos/deanhochman/14481958642/ by Dean Hochman / CC BY 2.0 </a:t>
            </a:r>
          </a:p>
          <a:p>
            <a:pPr marL="0" indent="0">
              <a:buNone/>
            </a:pPr>
            <a:r>
              <a:rPr lang="en-US" sz="1400" b="1" dirty="0"/>
              <a:t>Slide 25: Image: https://www.flickr.com/photos/78428166@N00/8120708019/ by Tony Alter / CC BY 2.0 </a:t>
            </a:r>
          </a:p>
          <a:p>
            <a:pPr marL="0" indent="0">
              <a:buNone/>
            </a:pPr>
            <a:r>
              <a:rPr lang="en-US" sz="1400" b="1" dirty="0"/>
              <a:t>Slide 26: Image: https://www.flickr.com/photos/carnesaurus/32160924864/ by James Carnes / CC BY-NC-ND 2.0  </a:t>
            </a:r>
          </a:p>
          <a:p>
            <a:pPr marL="0" indent="0">
              <a:buNone/>
            </a:pPr>
            <a:r>
              <a:rPr lang="en-US" sz="1400" b="1" dirty="0"/>
              <a:t>Slide 28: Image: https://www.flickr.com/photos/flakepardigm/4687752030/ by Tyler </a:t>
            </a:r>
            <a:r>
              <a:rPr lang="en-US" sz="1400" b="1" dirty="0" err="1"/>
              <a:t>Nienhouse</a:t>
            </a:r>
            <a:r>
              <a:rPr lang="en-US" sz="1400" b="1" dirty="0"/>
              <a:t> / CC BY 2.0  </a:t>
            </a:r>
          </a:p>
          <a:p>
            <a:pPr marL="0" indent="0">
              <a:buNone/>
            </a:pPr>
            <a:r>
              <a:rPr lang="en-US" sz="1400" b="1" dirty="0"/>
              <a:t>Slide 29: Image: https://www.flickr.com/photos/adambindslev/4727853016/ by Adam </a:t>
            </a:r>
            <a:r>
              <a:rPr lang="en-US" sz="1400" b="1" dirty="0" err="1"/>
              <a:t>Bindslev</a:t>
            </a:r>
            <a:r>
              <a:rPr lang="en-US" sz="1400" b="1" dirty="0"/>
              <a:t> / CC BY-NC 2.0  </a:t>
            </a:r>
          </a:p>
          <a:p>
            <a:pPr marL="0" indent="0">
              <a:buNone/>
            </a:pPr>
            <a:r>
              <a:rPr lang="en-US" sz="1400" b="1" dirty="0"/>
              <a:t>Slide 30: Image: https://www.flickr.com/photos/carleycomartin/4030726428/ by Carley </a:t>
            </a:r>
            <a:r>
              <a:rPr lang="en-US" sz="1400" b="1" dirty="0" err="1"/>
              <a:t>Comartin</a:t>
            </a:r>
            <a:r>
              <a:rPr lang="en-US" sz="1400" b="1" dirty="0"/>
              <a:t> / CC BY-NC 2.0  </a:t>
            </a:r>
          </a:p>
          <a:p>
            <a:pPr marL="0" indent="0">
              <a:buNone/>
            </a:pPr>
            <a:r>
              <a:rPr lang="en-US" sz="1400" b="1" dirty="0"/>
              <a:t>Slide 31: Image: https://www.flickr.com/photos/juanillooo/1231088474/ by Juan </a:t>
            </a:r>
            <a:r>
              <a:rPr lang="en-US" sz="1400" b="1" dirty="0" err="1"/>
              <a:t>Salmoral</a:t>
            </a:r>
            <a:r>
              <a:rPr lang="en-US" sz="1400" b="1" dirty="0"/>
              <a:t> / CC BY-NC-ND 2.0 </a:t>
            </a:r>
          </a:p>
          <a:p>
            <a:pPr marL="0" indent="0">
              <a:buNone/>
            </a:pPr>
            <a:r>
              <a:rPr lang="en-US" sz="1400" b="1" dirty="0"/>
              <a:t>Slide 32: Image: https://www.flickr.com/photos/respres/6041698098/ by Jeff Turner / CC BY 2.0  </a:t>
            </a:r>
          </a:p>
          <a:p>
            <a:pPr marL="0" indent="0">
              <a:buNone/>
            </a:pPr>
            <a:r>
              <a:rPr lang="en-US" sz="1400" b="1" dirty="0"/>
              <a:t>Slide 33: Image: https://www.flickr.com/photos/therichbrooks/2600080329/ by Rich Brooks / CC BY 2.0  </a:t>
            </a:r>
          </a:p>
          <a:p>
            <a:pPr marL="0" indent="0">
              <a:buNone/>
            </a:pPr>
            <a:r>
              <a:rPr lang="en-US" sz="1400" b="1" dirty="0"/>
              <a:t>Slide 35: Image: https://www.flickr.com/photos/edgewoodchembiocenter/32447188374/ by U.S. Army Edgewood Chemical Biological Center / CC BY 2.0  </a:t>
            </a:r>
          </a:p>
          <a:p>
            <a:pPr marL="0" indent="0">
              <a:buNone/>
            </a:pPr>
            <a:r>
              <a:rPr lang="en-US" sz="1400" b="1" dirty="0"/>
              <a:t>Slide 36: Image: https://www.flickr.com/photos/wandrus/8434921527/ by William Andrus / CC BY 2.0</a:t>
            </a:r>
          </a:p>
          <a:p>
            <a:pPr marL="0" indent="0">
              <a:buNone/>
            </a:pPr>
            <a:r>
              <a:rPr lang="en-US" sz="1400" b="1" dirty="0"/>
              <a:t>Slide 37: Image: https://www.flickr.com/photos/ikhlasulamal/4538617347/ by </a:t>
            </a:r>
            <a:r>
              <a:rPr lang="en-US" sz="1400" b="1" dirty="0" err="1"/>
              <a:t>Ikhlasul</a:t>
            </a:r>
            <a:r>
              <a:rPr lang="en-US" sz="1400" b="1" dirty="0"/>
              <a:t> Amal / CC BY-NC 2.0  </a:t>
            </a:r>
          </a:p>
          <a:p>
            <a:pPr marL="0" indent="0">
              <a:buNone/>
            </a:pPr>
            <a:r>
              <a:rPr lang="en-US" sz="1400" b="1" dirty="0"/>
              <a:t>Slide 38: Image: https://flic.kr/p/AuDyn (https://www.flickr.com/photos/hunty66/390350345/) by Pete Hunt / CC BY-NC 2.0    </a:t>
            </a:r>
          </a:p>
          <a:p>
            <a:endParaRPr lang="en-US" sz="1400" b="1" dirty="0"/>
          </a:p>
        </p:txBody>
      </p:sp>
    </p:spTree>
    <p:extLst>
      <p:ext uri="{BB962C8B-B14F-4D97-AF65-F5344CB8AC3E}">
        <p14:creationId xmlns:p14="http://schemas.microsoft.com/office/powerpoint/2010/main" val="3857748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571" y="259643"/>
            <a:ext cx="5307955" cy="1751336"/>
          </a:xfrm>
        </p:spPr>
        <p:txBody>
          <a:bodyPr/>
          <a:lstStyle/>
          <a:p>
            <a:r>
              <a:rPr lang="en-US" dirty="0"/>
              <a:t>Questions &amp; Discussion</a:t>
            </a:r>
          </a:p>
        </p:txBody>
      </p:sp>
      <p:sp>
        <p:nvSpPr>
          <p:cNvPr id="5" name="Text Placeholder 4"/>
          <p:cNvSpPr>
            <a:spLocks noGrp="1"/>
          </p:cNvSpPr>
          <p:nvPr>
            <p:ph type="body" sz="quarter" idx="11"/>
          </p:nvPr>
        </p:nvSpPr>
        <p:spPr>
          <a:xfrm>
            <a:off x="320571" y="2767668"/>
            <a:ext cx="5183717" cy="405719"/>
          </a:xfrm>
        </p:spPr>
        <p:txBody>
          <a:bodyPr>
            <a:normAutofit fontScale="92500" lnSpcReduction="10000"/>
          </a:bodyPr>
          <a:lstStyle/>
          <a:p>
            <a:r>
              <a:rPr lang="en-US" dirty="0"/>
              <a:t>Lynn Silipigni Connaway, PhD</a:t>
            </a:r>
          </a:p>
        </p:txBody>
      </p:sp>
      <p:sp>
        <p:nvSpPr>
          <p:cNvPr id="6" name="Text Placeholder 5"/>
          <p:cNvSpPr>
            <a:spLocks noGrp="1"/>
          </p:cNvSpPr>
          <p:nvPr>
            <p:ph type="body" sz="quarter" idx="12"/>
          </p:nvPr>
        </p:nvSpPr>
        <p:spPr>
          <a:xfrm>
            <a:off x="320322" y="3137098"/>
            <a:ext cx="5183717" cy="626039"/>
          </a:xfrm>
        </p:spPr>
        <p:txBody>
          <a:bodyPr>
            <a:noAutofit/>
          </a:bodyPr>
          <a:lstStyle/>
          <a:p>
            <a:r>
              <a:rPr lang="en-US" dirty="0"/>
              <a:t>Senior Research Scientist &amp; Director of User Research</a:t>
            </a:r>
          </a:p>
          <a:p>
            <a:endParaRPr lang="en-US" dirty="0"/>
          </a:p>
        </p:txBody>
      </p:sp>
      <p:sp>
        <p:nvSpPr>
          <p:cNvPr id="7" name="Text Placeholder 6"/>
          <p:cNvSpPr>
            <a:spLocks noGrp="1"/>
          </p:cNvSpPr>
          <p:nvPr>
            <p:ph type="body" sz="quarter" idx="13"/>
          </p:nvPr>
        </p:nvSpPr>
        <p:spPr>
          <a:xfrm>
            <a:off x="320322" y="3827073"/>
            <a:ext cx="5308204" cy="575962"/>
          </a:xfrm>
        </p:spPr>
        <p:txBody>
          <a:bodyPr>
            <a:normAutofit fontScale="85000" lnSpcReduction="20000"/>
          </a:bodyPr>
          <a:lstStyle/>
          <a:p>
            <a:r>
              <a:rPr lang="en-US" dirty="0">
                <a:hlinkClick r:id="rId3"/>
              </a:rPr>
              <a:t>connawal@oclc.org</a:t>
            </a:r>
            <a:endParaRPr lang="en-US" dirty="0"/>
          </a:p>
          <a:p>
            <a:r>
              <a:rPr lang="en-US" dirty="0"/>
              <a:t>@</a:t>
            </a:r>
            <a:r>
              <a:rPr lang="en-US" dirty="0" err="1"/>
              <a:t>LynnConnaway</a:t>
            </a:r>
            <a:endParaRPr lang="en-US" dirty="0"/>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208" b="10522"/>
          <a:stretch/>
        </p:blipFill>
        <p:spPr>
          <a:xfrm flipH="1">
            <a:off x="20" y="10"/>
            <a:ext cx="12191980" cy="6857990"/>
          </a:xfrm>
          <a:prstGeom prst="rect">
            <a:avLst/>
          </a:prstGeom>
        </p:spPr>
      </p:pic>
      <p:sp>
        <p:nvSpPr>
          <p:cNvPr id="2" name="Title 1"/>
          <p:cNvSpPr>
            <a:spLocks noGrp="1"/>
          </p:cNvSpPr>
          <p:nvPr>
            <p:ph type="title"/>
          </p:nvPr>
        </p:nvSpPr>
        <p:spPr>
          <a:xfrm>
            <a:off x="594805" y="640263"/>
            <a:ext cx="3759240" cy="1344975"/>
          </a:xfrm>
        </p:spPr>
        <p:txBody>
          <a:bodyPr>
            <a:normAutofit/>
          </a:bodyPr>
          <a:lstStyle/>
          <a:p>
            <a:pPr>
              <a:lnSpc>
                <a:spcPct val="70000"/>
              </a:lnSpc>
            </a:pPr>
            <a:r>
              <a:rPr lang="en-US" sz="3700" b="1" dirty="0"/>
              <a:t>Research Methods: </a:t>
            </a:r>
            <a:r>
              <a:rPr lang="en-US" sz="3700" b="1" i="1" dirty="0" err="1"/>
              <a:t>JDoc</a:t>
            </a:r>
            <a:r>
              <a:rPr lang="en-US" sz="3700" b="1" i="1" dirty="0"/>
              <a:t> 2001-2010 </a:t>
            </a:r>
          </a:p>
        </p:txBody>
      </p:sp>
      <p:sp>
        <p:nvSpPr>
          <p:cNvPr id="3" name="Content Placeholder 2"/>
          <p:cNvSpPr>
            <a:spLocks noGrp="1"/>
          </p:cNvSpPr>
          <p:nvPr>
            <p:ph idx="1"/>
          </p:nvPr>
        </p:nvSpPr>
        <p:spPr>
          <a:xfrm>
            <a:off x="355570" y="2136913"/>
            <a:ext cx="5253660" cy="3837373"/>
          </a:xfrm>
        </p:spPr>
        <p:txBody>
          <a:bodyPr>
            <a:noAutofit/>
          </a:bodyPr>
          <a:lstStyle/>
          <a:p>
            <a:r>
              <a:rPr lang="en-US" sz="2800" b="1" dirty="0"/>
              <a:t>N=367</a:t>
            </a:r>
          </a:p>
          <a:p>
            <a:r>
              <a:rPr lang="en-US" sz="2800" b="1" dirty="0"/>
              <a:t>Theoretical approach, 38%</a:t>
            </a:r>
          </a:p>
          <a:p>
            <a:r>
              <a:rPr lang="en-US" sz="2800" b="1" dirty="0"/>
              <a:t>Content analysis, 14%</a:t>
            </a:r>
          </a:p>
          <a:p>
            <a:r>
              <a:rPr lang="en-US" sz="2800" b="1" dirty="0"/>
              <a:t>Questionnaire, 13.8% </a:t>
            </a:r>
          </a:p>
          <a:p>
            <a:r>
              <a:rPr lang="en-US" sz="2800" b="1" dirty="0"/>
              <a:t>Experiment, 13.4%</a:t>
            </a:r>
          </a:p>
          <a:p>
            <a:r>
              <a:rPr lang="en-US" sz="2800" b="1" dirty="0"/>
              <a:t>Interview, 13.4%</a:t>
            </a:r>
          </a:p>
        </p:txBody>
      </p:sp>
      <p:sp>
        <p:nvSpPr>
          <p:cNvPr id="5" name="TextBox 4"/>
          <p:cNvSpPr txBox="1"/>
          <p:nvPr/>
        </p:nvSpPr>
        <p:spPr>
          <a:xfrm>
            <a:off x="10210800" y="6309360"/>
            <a:ext cx="1747520" cy="369332"/>
          </a:xfrm>
          <a:prstGeom prst="rect">
            <a:avLst/>
          </a:prstGeom>
          <a:noFill/>
        </p:spPr>
        <p:txBody>
          <a:bodyPr wrap="square" rtlCol="0">
            <a:spAutoFit/>
          </a:bodyPr>
          <a:lstStyle/>
          <a:p>
            <a:pPr algn="r"/>
            <a:r>
              <a:rPr lang="en-US" b="1" dirty="0">
                <a:solidFill>
                  <a:schemeClr val="bg1"/>
                </a:solidFill>
                <a:latin typeface="Gill Sans MT" charset="0"/>
                <a:ea typeface="Gill Sans MT" charset="0"/>
                <a:cs typeface="Gill Sans MT" charset="0"/>
              </a:rPr>
              <a:t>(Chu 2015)</a:t>
            </a:r>
          </a:p>
        </p:txBody>
      </p:sp>
    </p:spTree>
    <p:extLst>
      <p:ext uri="{BB962C8B-B14F-4D97-AF65-F5344CB8AC3E}">
        <p14:creationId xmlns:p14="http://schemas.microsoft.com/office/powerpoint/2010/main" val="401334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a:solidFill>
            <a:schemeClr val="tx1"/>
          </a:solidFill>
        </p:spPr>
      </p:pic>
      <p:sp>
        <p:nvSpPr>
          <p:cNvPr id="6" name="TextBox 5"/>
          <p:cNvSpPr txBox="1"/>
          <p:nvPr/>
        </p:nvSpPr>
        <p:spPr>
          <a:xfrm>
            <a:off x="9962866" y="6309360"/>
            <a:ext cx="1995453" cy="369332"/>
          </a:xfrm>
          <a:prstGeom prst="rect">
            <a:avLst/>
          </a:prstGeom>
          <a:solidFill>
            <a:schemeClr val="tx1"/>
          </a:solidFill>
        </p:spPr>
        <p:txBody>
          <a:bodyPr wrap="square" rtlCol="0">
            <a:spAutoFit/>
          </a:bodyPr>
          <a:lstStyle/>
          <a:p>
            <a:pPr algn="r"/>
            <a:r>
              <a:rPr lang="en-US" b="1" dirty="0">
                <a:solidFill>
                  <a:schemeClr val="bg1"/>
                </a:solidFill>
                <a:latin typeface="Gill Sans MT" charset="0"/>
                <a:ea typeface="Gill Sans MT" charset="0"/>
                <a:cs typeface="Gill Sans MT" charset="0"/>
              </a:rPr>
              <a:t>(Chu 2015)</a:t>
            </a:r>
          </a:p>
        </p:txBody>
      </p:sp>
      <p:sp>
        <p:nvSpPr>
          <p:cNvPr id="7" name="TextBox 6"/>
          <p:cNvSpPr txBox="1"/>
          <p:nvPr/>
        </p:nvSpPr>
        <p:spPr>
          <a:xfrm>
            <a:off x="484094" y="494852"/>
            <a:ext cx="3668358" cy="954107"/>
          </a:xfrm>
          <a:prstGeom prst="rect">
            <a:avLst/>
          </a:prstGeom>
          <a:solidFill>
            <a:schemeClr val="tx1">
              <a:alpha val="65000"/>
            </a:schemeClr>
          </a:solidFill>
        </p:spPr>
        <p:txBody>
          <a:bodyPr wrap="square" rtlCol="0">
            <a:spAutoFit/>
          </a:bodyPr>
          <a:lstStyle/>
          <a:p>
            <a:r>
              <a:rPr lang="en-US" sz="2800" b="1" dirty="0">
                <a:solidFill>
                  <a:schemeClr val="bg1"/>
                </a:solidFill>
              </a:rPr>
              <a:t>Research Methods:</a:t>
            </a:r>
            <a:br>
              <a:rPr lang="en-US" sz="2800" b="1" dirty="0">
                <a:solidFill>
                  <a:schemeClr val="bg1"/>
                </a:solidFill>
              </a:rPr>
            </a:br>
            <a:r>
              <a:rPr lang="en-US" sz="2800" b="1" i="1" dirty="0">
                <a:solidFill>
                  <a:schemeClr val="bg1"/>
                </a:solidFill>
              </a:rPr>
              <a:t>JASIS&amp;T 2001-2010</a:t>
            </a:r>
          </a:p>
        </p:txBody>
      </p:sp>
      <p:sp>
        <p:nvSpPr>
          <p:cNvPr id="8" name="TextBox 7"/>
          <p:cNvSpPr txBox="1"/>
          <p:nvPr/>
        </p:nvSpPr>
        <p:spPr>
          <a:xfrm>
            <a:off x="484093" y="1796526"/>
            <a:ext cx="5493625" cy="306237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N=554</a:t>
            </a:r>
          </a:p>
          <a:p>
            <a:pPr marL="457200" indent="-457200">
              <a:spcBef>
                <a:spcPts val="600"/>
              </a:spcBef>
              <a:buFont typeface="Arial" panose="020B0604020202020204" pitchFamily="34" charset="0"/>
              <a:buChar char="•"/>
            </a:pPr>
            <a:r>
              <a:rPr lang="en-US" sz="2800" b="1" dirty="0">
                <a:solidFill>
                  <a:schemeClr val="bg1"/>
                </a:solidFill>
              </a:rPr>
              <a:t>Experiment, 31%</a:t>
            </a:r>
          </a:p>
          <a:p>
            <a:pPr marL="457200" indent="-457200">
              <a:spcBef>
                <a:spcPts val="600"/>
              </a:spcBef>
              <a:buFont typeface="Arial" panose="020B0604020202020204" pitchFamily="34" charset="0"/>
              <a:buChar char="•"/>
            </a:pPr>
            <a:r>
              <a:rPr lang="en-US" sz="2800" b="1" dirty="0" err="1">
                <a:solidFill>
                  <a:schemeClr val="bg1"/>
                </a:solidFill>
              </a:rPr>
              <a:t>Bibliometrics</a:t>
            </a:r>
            <a:r>
              <a:rPr lang="en-US" sz="2800" b="1" dirty="0">
                <a:solidFill>
                  <a:schemeClr val="bg1"/>
                </a:solidFill>
              </a:rPr>
              <a:t>, 23%</a:t>
            </a:r>
          </a:p>
          <a:p>
            <a:pPr marL="457200" indent="-457200">
              <a:spcBef>
                <a:spcPts val="600"/>
              </a:spcBef>
              <a:buFont typeface="Arial" panose="020B0604020202020204" pitchFamily="34" charset="0"/>
              <a:buChar char="•"/>
            </a:pPr>
            <a:r>
              <a:rPr lang="en-US" sz="2800" b="1" dirty="0">
                <a:solidFill>
                  <a:schemeClr val="bg1"/>
                </a:solidFill>
              </a:rPr>
              <a:t>Questionnaire, 14% </a:t>
            </a:r>
          </a:p>
          <a:p>
            <a:pPr marL="457200" indent="-457200">
              <a:spcBef>
                <a:spcPts val="600"/>
              </a:spcBef>
              <a:buFont typeface="Arial" panose="020B0604020202020204" pitchFamily="34" charset="0"/>
              <a:buChar char="•"/>
            </a:pPr>
            <a:r>
              <a:rPr lang="en-US" sz="2800" b="1" dirty="0">
                <a:solidFill>
                  <a:schemeClr val="bg1"/>
                </a:solidFill>
              </a:rPr>
              <a:t>Content analysis, 13%</a:t>
            </a:r>
          </a:p>
          <a:p>
            <a:pPr marL="457200" indent="-457200">
              <a:spcBef>
                <a:spcPts val="600"/>
              </a:spcBef>
              <a:buFont typeface="Arial" panose="020B0604020202020204" pitchFamily="34" charset="0"/>
              <a:buChar char="•"/>
            </a:pPr>
            <a:r>
              <a:rPr lang="en-US" sz="2800" b="1" dirty="0">
                <a:solidFill>
                  <a:schemeClr val="bg1"/>
                </a:solidFill>
              </a:rPr>
              <a:t>Theoretical approach, 12%</a:t>
            </a:r>
          </a:p>
        </p:txBody>
      </p:sp>
    </p:spTree>
    <p:extLst>
      <p:ext uri="{BB962C8B-B14F-4D97-AF65-F5344CB8AC3E}">
        <p14:creationId xmlns:p14="http://schemas.microsoft.com/office/powerpoint/2010/main" val="330809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3083"/>
          <a:stretch/>
        </p:blipFill>
        <p:spPr>
          <a:xfrm>
            <a:off x="4639056" y="10"/>
            <a:ext cx="7552944" cy="6857990"/>
          </a:xfrm>
          <a:prstGeom prst="rect">
            <a:avLst/>
          </a:prstGeom>
          <a:effectLst/>
        </p:spPr>
      </p:pic>
      <p:sp>
        <p:nvSpPr>
          <p:cNvPr id="2" name="Title 1"/>
          <p:cNvSpPr>
            <a:spLocks noGrp="1"/>
          </p:cNvSpPr>
          <p:nvPr>
            <p:ph type="title"/>
          </p:nvPr>
        </p:nvSpPr>
        <p:spPr>
          <a:xfrm>
            <a:off x="468581" y="561028"/>
            <a:ext cx="3651467" cy="1676603"/>
          </a:xfrm>
        </p:spPr>
        <p:txBody>
          <a:bodyPr>
            <a:normAutofit/>
          </a:bodyPr>
          <a:lstStyle/>
          <a:p>
            <a:pPr>
              <a:lnSpc>
                <a:spcPct val="80000"/>
              </a:lnSpc>
            </a:pPr>
            <a:r>
              <a:rPr lang="en-US" sz="3700" b="1" dirty="0"/>
              <a:t>Research Methods: LISR </a:t>
            </a:r>
            <a:r>
              <a:rPr lang="en-US" sz="3700" b="1" i="1" dirty="0"/>
              <a:t>2001-2010</a:t>
            </a:r>
          </a:p>
        </p:txBody>
      </p:sp>
      <p:sp>
        <p:nvSpPr>
          <p:cNvPr id="3" name="Content Placeholder 2"/>
          <p:cNvSpPr>
            <a:spLocks noGrp="1"/>
          </p:cNvSpPr>
          <p:nvPr>
            <p:ph idx="1"/>
          </p:nvPr>
        </p:nvSpPr>
        <p:spPr>
          <a:xfrm>
            <a:off x="118905" y="2512612"/>
            <a:ext cx="4657811" cy="3796748"/>
          </a:xfrm>
        </p:spPr>
        <p:txBody>
          <a:bodyPr>
            <a:noAutofit/>
          </a:bodyPr>
          <a:lstStyle/>
          <a:p>
            <a:r>
              <a:rPr lang="en-US" sz="2800" b="1" dirty="0"/>
              <a:t>N=241</a:t>
            </a:r>
          </a:p>
          <a:p>
            <a:r>
              <a:rPr lang="en-US" sz="2800" b="1" dirty="0"/>
              <a:t>Content analysis, 30%</a:t>
            </a:r>
          </a:p>
          <a:p>
            <a:r>
              <a:rPr lang="en-US" sz="2800" b="1" dirty="0"/>
              <a:t>Questionnaire, 28%</a:t>
            </a:r>
          </a:p>
          <a:p>
            <a:r>
              <a:rPr lang="en-US" sz="2800" b="1" dirty="0"/>
              <a:t>Interview, 20%</a:t>
            </a:r>
          </a:p>
          <a:p>
            <a:r>
              <a:rPr lang="en-US" sz="2800" b="1" dirty="0"/>
              <a:t>Theoretical approach, 15%</a:t>
            </a:r>
          </a:p>
          <a:p>
            <a:r>
              <a:rPr lang="en-US" sz="2800" b="1" dirty="0"/>
              <a:t>Experiment, 9%</a:t>
            </a:r>
          </a:p>
        </p:txBody>
      </p:sp>
      <p:sp>
        <p:nvSpPr>
          <p:cNvPr id="5" name="TextBox 4"/>
          <p:cNvSpPr txBox="1"/>
          <p:nvPr/>
        </p:nvSpPr>
        <p:spPr>
          <a:xfrm>
            <a:off x="10210800" y="6309360"/>
            <a:ext cx="1747520" cy="369332"/>
          </a:xfrm>
          <a:prstGeom prst="rect">
            <a:avLst/>
          </a:prstGeom>
          <a:noFill/>
        </p:spPr>
        <p:txBody>
          <a:bodyPr wrap="square" rtlCol="0">
            <a:spAutoFit/>
          </a:bodyPr>
          <a:lstStyle/>
          <a:p>
            <a:pPr algn="r"/>
            <a:r>
              <a:rPr lang="en-US" b="1" dirty="0">
                <a:solidFill>
                  <a:schemeClr val="bg1"/>
                </a:solidFill>
                <a:latin typeface="Gill Sans MT" charset="0"/>
                <a:ea typeface="Gill Sans MT" charset="0"/>
                <a:cs typeface="Gill Sans MT" charset="0"/>
              </a:rPr>
              <a:t>(Chu 2015)</a:t>
            </a:r>
          </a:p>
        </p:txBody>
      </p:sp>
    </p:spTree>
    <p:extLst>
      <p:ext uri="{BB962C8B-B14F-4D97-AF65-F5344CB8AC3E}">
        <p14:creationId xmlns:p14="http://schemas.microsoft.com/office/powerpoint/2010/main" val="3110899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86800" cy="1096962"/>
          </a:xfrm>
        </p:spPr>
        <p:txBody>
          <a:bodyPr>
            <a:noAutofit/>
          </a:bodyPr>
          <a:lstStyle/>
          <a:p>
            <a:r>
              <a:rPr lang="en-US" sz="3200" b="1" dirty="0"/>
              <a:t>Research Methods: </a:t>
            </a:r>
            <a:r>
              <a:rPr lang="en-US" sz="3200" b="1" i="1" dirty="0"/>
              <a:t>JAL</a:t>
            </a:r>
            <a:r>
              <a:rPr lang="en-US" sz="3200" b="1" dirty="0"/>
              <a:t> </a:t>
            </a:r>
            <a:r>
              <a:rPr lang="en-US" sz="3200" b="1" i="1" dirty="0"/>
              <a:t>2004-2013</a:t>
            </a:r>
            <a:br>
              <a:rPr lang="en-US" sz="3200" b="1" i="1" dirty="0"/>
            </a:br>
            <a:r>
              <a:rPr lang="en-US" sz="3200" b="1" dirty="0">
                <a:latin typeface="Gill Sans MT" charset="0"/>
                <a:ea typeface="Gill Sans MT" charset="0"/>
                <a:cs typeface="Gill Sans MT" charset="0"/>
              </a:rPr>
              <a:t>(N=346)</a:t>
            </a:r>
            <a:endParaRPr lang="en-US" sz="3200" b="1" i="1" dirty="0"/>
          </a:p>
        </p:txBody>
      </p:sp>
      <p:graphicFrame>
        <p:nvGraphicFramePr>
          <p:cNvPr id="6" name="Table 5"/>
          <p:cNvGraphicFramePr>
            <a:graphicFrameLocks noGrp="1"/>
          </p:cNvGraphicFramePr>
          <p:nvPr>
            <p:extLst>
              <p:ext uri="{D42A27DB-BD31-4B8C-83A1-F6EECF244321}">
                <p14:modId xmlns:p14="http://schemas.microsoft.com/office/powerpoint/2010/main" val="1077957924"/>
              </p:ext>
            </p:extLst>
          </p:nvPr>
        </p:nvGraphicFramePr>
        <p:xfrm>
          <a:off x="1981200" y="1236026"/>
          <a:ext cx="7924800" cy="5303520"/>
        </p:xfrm>
        <a:graphic>
          <a:graphicData uri="http://schemas.openxmlformats.org/drawingml/2006/table">
            <a:tbl>
              <a:tblPr firstRow="1" bandRow="1">
                <a:tableStyleId>{2D5ABB26-0587-4C30-8999-92F81FD0307C}</a:tableStyleId>
              </a:tblPr>
              <a:tblGrid>
                <a:gridCol w="51308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tblGrid>
              <a:tr h="430662">
                <a:tc>
                  <a:txBody>
                    <a:bodyPr/>
                    <a:lstStyle/>
                    <a:p>
                      <a:r>
                        <a:rPr lang="en-US" sz="2300" b="1" i="0" dirty="0">
                          <a:solidFill>
                            <a:schemeClr val="tx1"/>
                          </a:solidFill>
                          <a:latin typeface="Gill Sans MT" charset="0"/>
                          <a:ea typeface="Gill Sans MT" charset="0"/>
                          <a:cs typeface="Gill Sans MT" charset="0"/>
                        </a:rPr>
                        <a:t>METHOD</a:t>
                      </a:r>
                      <a:endParaRPr lang="en-US" sz="2300" b="1" i="0" dirty="0">
                        <a:latin typeface="Gill Sans MT" charset="0"/>
                        <a:ea typeface="Gill Sans MT" charset="0"/>
                        <a:cs typeface="Gill Sans MT" charset="0"/>
                      </a:endParaRPr>
                    </a:p>
                  </a:txBody>
                  <a:tcPr/>
                </a:tc>
                <a:tc>
                  <a:txBody>
                    <a:bodyPr/>
                    <a:lstStyle/>
                    <a:p>
                      <a:pPr algn="ctr"/>
                      <a:r>
                        <a:rPr lang="en-US" sz="2300" b="1" i="0" dirty="0">
                          <a:solidFill>
                            <a:schemeClr val="tx1"/>
                          </a:solidFill>
                          <a:latin typeface="Gill Sans MT" charset="0"/>
                          <a:ea typeface="Gill Sans MT" charset="0"/>
                          <a:cs typeface="Gill Sans MT" charset="0"/>
                        </a:rPr>
                        <a:t>PERCENTAGE</a:t>
                      </a:r>
                      <a:endParaRPr lang="en-US" sz="2300" b="1" i="0" dirty="0">
                        <a:latin typeface="Gill Sans MT" charset="0"/>
                        <a:ea typeface="Gill Sans MT" charset="0"/>
                        <a:cs typeface="Gill Sans MT" charset="0"/>
                      </a:endParaRPr>
                    </a:p>
                  </a:txBody>
                  <a:tcPr/>
                </a:tc>
                <a:extLst>
                  <a:ext uri="{0D108BD9-81ED-4DB2-BD59-A6C34878D82A}">
                    <a16:rowId xmlns:a16="http://schemas.microsoft.com/office/drawing/2014/main" val="10000"/>
                  </a:ext>
                </a:extLst>
              </a:tr>
              <a:tr h="430662">
                <a:tc>
                  <a:txBody>
                    <a:bodyPr/>
                    <a:lstStyle/>
                    <a:p>
                      <a:r>
                        <a:rPr lang="en-US" sz="2300" b="0" i="0" dirty="0">
                          <a:solidFill>
                            <a:schemeClr val="tx1"/>
                          </a:solidFill>
                          <a:latin typeface="Gill Sans MT" charset="0"/>
                          <a:ea typeface="Gill Sans MT" charset="0"/>
                          <a:cs typeface="Gill Sans MT" charset="0"/>
                        </a:rPr>
                        <a:t>Questionnaire </a:t>
                      </a:r>
                      <a:endParaRPr lang="en-US" sz="2300" b="0" i="0" dirty="0">
                        <a:latin typeface="Gill Sans MT" charset="0"/>
                        <a:ea typeface="Gill Sans MT" charset="0"/>
                        <a:cs typeface="Gill Sans MT" charset="0"/>
                      </a:endParaRPr>
                    </a:p>
                  </a:txBody>
                  <a:tcPr>
                    <a:solidFill>
                      <a:srgbClr val="FFFF00">
                        <a:alpha val="38039"/>
                      </a:srgbClr>
                    </a:solidFill>
                  </a:tcPr>
                </a:tc>
                <a:tc>
                  <a:txBody>
                    <a:bodyPr/>
                    <a:lstStyle/>
                    <a:p>
                      <a:pPr algn="ctr"/>
                      <a:r>
                        <a:rPr lang="en-US" sz="2300" b="0" i="0" dirty="0">
                          <a:latin typeface="Gill Sans MT" charset="0"/>
                          <a:ea typeface="Gill Sans MT" charset="0"/>
                          <a:cs typeface="Gill Sans MT" charset="0"/>
                        </a:rPr>
                        <a:t>47.6</a:t>
                      </a:r>
                    </a:p>
                  </a:txBody>
                  <a:tcPr>
                    <a:solidFill>
                      <a:srgbClr val="FFFF00">
                        <a:alpha val="38039"/>
                      </a:srgbClr>
                    </a:solidFill>
                  </a:tcPr>
                </a:tc>
                <a:extLst>
                  <a:ext uri="{0D108BD9-81ED-4DB2-BD59-A6C34878D82A}">
                    <a16:rowId xmlns:a16="http://schemas.microsoft.com/office/drawing/2014/main" val="10001"/>
                  </a:ext>
                </a:extLst>
              </a:tr>
              <a:tr h="430662">
                <a:tc>
                  <a:txBody>
                    <a:bodyPr/>
                    <a:lstStyle/>
                    <a:p>
                      <a:r>
                        <a:rPr lang="en-US" sz="2300" b="0" i="0" dirty="0">
                          <a:solidFill>
                            <a:schemeClr val="tx1"/>
                          </a:solidFill>
                          <a:latin typeface="Gill Sans MT" charset="0"/>
                          <a:ea typeface="Gill Sans MT" charset="0"/>
                          <a:cs typeface="Gill Sans MT" charset="0"/>
                        </a:rPr>
                        <a:t>     Test or Quiz</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2.6</a:t>
                      </a:r>
                    </a:p>
                  </a:txBody>
                  <a:tcPr/>
                </a:tc>
                <a:extLst>
                  <a:ext uri="{0D108BD9-81ED-4DB2-BD59-A6C34878D82A}">
                    <a16:rowId xmlns:a16="http://schemas.microsoft.com/office/drawing/2014/main" val="10002"/>
                  </a:ext>
                </a:extLst>
              </a:tr>
              <a:tr h="430662">
                <a:tc>
                  <a:txBody>
                    <a:bodyPr/>
                    <a:lstStyle/>
                    <a:p>
                      <a:r>
                        <a:rPr lang="en-US" sz="2300" b="0" i="0" dirty="0">
                          <a:solidFill>
                            <a:schemeClr val="tx1"/>
                          </a:solidFill>
                          <a:latin typeface="Gill Sans MT" charset="0"/>
                          <a:ea typeface="Gill Sans MT" charset="0"/>
                          <a:cs typeface="Gill Sans MT" charset="0"/>
                        </a:rPr>
                        <a:t>     Diary</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0.6</a:t>
                      </a:r>
                    </a:p>
                  </a:txBody>
                  <a:tcPr/>
                </a:tc>
                <a:extLst>
                  <a:ext uri="{0D108BD9-81ED-4DB2-BD59-A6C34878D82A}">
                    <a16:rowId xmlns:a16="http://schemas.microsoft.com/office/drawing/2014/main" val="10003"/>
                  </a:ext>
                </a:extLst>
              </a:tr>
              <a:tr h="430662">
                <a:tc>
                  <a:txBody>
                    <a:bodyPr/>
                    <a:lstStyle/>
                    <a:p>
                      <a:r>
                        <a:rPr lang="en-US" sz="2300" b="0" i="0" dirty="0">
                          <a:solidFill>
                            <a:schemeClr val="tx1"/>
                          </a:solidFill>
                          <a:latin typeface="Gill Sans MT" charset="0"/>
                          <a:ea typeface="Gill Sans MT" charset="0"/>
                          <a:cs typeface="Gill Sans MT" charset="0"/>
                        </a:rPr>
                        <a:t>Content Analysis</a:t>
                      </a:r>
                      <a:endParaRPr lang="en-US" sz="2300" b="0" i="0" dirty="0">
                        <a:latin typeface="Gill Sans MT" charset="0"/>
                        <a:ea typeface="Gill Sans MT" charset="0"/>
                        <a:cs typeface="Gill Sans MT" charset="0"/>
                      </a:endParaRPr>
                    </a:p>
                  </a:txBody>
                  <a:tcPr>
                    <a:solidFill>
                      <a:srgbClr val="FFFF00">
                        <a:alpha val="38039"/>
                      </a:srgbClr>
                    </a:solidFill>
                  </a:tcPr>
                </a:tc>
                <a:tc>
                  <a:txBody>
                    <a:bodyPr/>
                    <a:lstStyle/>
                    <a:p>
                      <a:pPr algn="ctr"/>
                      <a:r>
                        <a:rPr lang="en-US" sz="2300" b="0" i="0" dirty="0">
                          <a:latin typeface="Gill Sans MT" charset="0"/>
                          <a:ea typeface="Gill Sans MT" charset="0"/>
                          <a:cs typeface="Gill Sans MT" charset="0"/>
                        </a:rPr>
                        <a:t>27.2</a:t>
                      </a:r>
                    </a:p>
                  </a:txBody>
                  <a:tcPr>
                    <a:solidFill>
                      <a:srgbClr val="FFFF00">
                        <a:alpha val="38039"/>
                      </a:srgbClr>
                    </a:solidFill>
                  </a:tcPr>
                </a:tc>
                <a:extLst>
                  <a:ext uri="{0D108BD9-81ED-4DB2-BD59-A6C34878D82A}">
                    <a16:rowId xmlns:a16="http://schemas.microsoft.com/office/drawing/2014/main" val="10004"/>
                  </a:ext>
                </a:extLst>
              </a:tr>
              <a:tr h="430662">
                <a:tc>
                  <a:txBody>
                    <a:bodyPr/>
                    <a:lstStyle/>
                    <a:p>
                      <a:r>
                        <a:rPr lang="en-US" sz="2300" b="0" i="0" dirty="0">
                          <a:solidFill>
                            <a:schemeClr val="tx1"/>
                          </a:solidFill>
                          <a:latin typeface="Gill Sans MT" charset="0"/>
                          <a:ea typeface="Gill Sans MT" charset="0"/>
                          <a:cs typeface="Gill Sans MT" charset="0"/>
                        </a:rPr>
                        <a:t>Semi-structured Interviews</a:t>
                      </a:r>
                      <a:endParaRPr lang="en-US" sz="2300" b="0" i="0" dirty="0">
                        <a:latin typeface="Gill Sans MT" charset="0"/>
                        <a:ea typeface="Gill Sans MT" charset="0"/>
                        <a:cs typeface="Gill Sans MT" charset="0"/>
                      </a:endParaRPr>
                    </a:p>
                  </a:txBody>
                  <a:tcPr>
                    <a:solidFill>
                      <a:srgbClr val="FFFF00">
                        <a:alpha val="38039"/>
                      </a:srgbClr>
                    </a:solidFill>
                  </a:tcPr>
                </a:tc>
                <a:tc>
                  <a:txBody>
                    <a:bodyPr/>
                    <a:lstStyle/>
                    <a:p>
                      <a:pPr algn="ctr"/>
                      <a:r>
                        <a:rPr lang="en-US" sz="2300" b="0" i="0" dirty="0">
                          <a:latin typeface="Gill Sans MT" charset="0"/>
                          <a:ea typeface="Gill Sans MT" charset="0"/>
                          <a:cs typeface="Gill Sans MT" charset="0"/>
                        </a:rPr>
                        <a:t>14.0</a:t>
                      </a:r>
                    </a:p>
                  </a:txBody>
                  <a:tcPr>
                    <a:solidFill>
                      <a:srgbClr val="FFFF00">
                        <a:alpha val="38039"/>
                      </a:srgbClr>
                    </a:solidFill>
                  </a:tcPr>
                </a:tc>
                <a:extLst>
                  <a:ext uri="{0D108BD9-81ED-4DB2-BD59-A6C34878D82A}">
                    <a16:rowId xmlns:a16="http://schemas.microsoft.com/office/drawing/2014/main" val="10005"/>
                  </a:ext>
                </a:extLst>
              </a:tr>
              <a:tr h="430662">
                <a:tc>
                  <a:txBody>
                    <a:bodyPr/>
                    <a:lstStyle/>
                    <a:p>
                      <a:r>
                        <a:rPr lang="en-US" sz="2300" b="0" i="0" dirty="0">
                          <a:solidFill>
                            <a:schemeClr val="tx1"/>
                          </a:solidFill>
                          <a:latin typeface="Gill Sans MT" charset="0"/>
                          <a:ea typeface="Gill Sans MT" charset="0"/>
                          <a:cs typeface="Gill Sans MT" charset="0"/>
                        </a:rPr>
                        <a:t>Analysis of existing statistics</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6.6</a:t>
                      </a:r>
                    </a:p>
                  </a:txBody>
                  <a:tcPr/>
                </a:tc>
                <a:extLst>
                  <a:ext uri="{0D108BD9-81ED-4DB2-BD59-A6C34878D82A}">
                    <a16:rowId xmlns:a16="http://schemas.microsoft.com/office/drawing/2014/main" val="10006"/>
                  </a:ext>
                </a:extLst>
              </a:tr>
              <a:tr h="430662">
                <a:tc>
                  <a:txBody>
                    <a:bodyPr/>
                    <a:lstStyle/>
                    <a:p>
                      <a:r>
                        <a:rPr lang="en-US" sz="2300" b="0" i="0" dirty="0">
                          <a:solidFill>
                            <a:schemeClr val="tx1"/>
                          </a:solidFill>
                          <a:latin typeface="Gill Sans MT" charset="0"/>
                          <a:ea typeface="Gill Sans MT" charset="0"/>
                          <a:cs typeface="Gill Sans MT" charset="0"/>
                        </a:rPr>
                        <a:t>Citation Analysis</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6.3</a:t>
                      </a:r>
                    </a:p>
                  </a:txBody>
                  <a:tcPr/>
                </a:tc>
                <a:extLst>
                  <a:ext uri="{0D108BD9-81ED-4DB2-BD59-A6C34878D82A}">
                    <a16:rowId xmlns:a16="http://schemas.microsoft.com/office/drawing/2014/main" val="10007"/>
                  </a:ext>
                </a:extLst>
              </a:tr>
              <a:tr h="430662">
                <a:tc>
                  <a:txBody>
                    <a:bodyPr/>
                    <a:lstStyle/>
                    <a:p>
                      <a:r>
                        <a:rPr lang="en-US" sz="2300" b="0" i="0" dirty="0">
                          <a:solidFill>
                            <a:schemeClr val="tx1"/>
                          </a:solidFill>
                          <a:latin typeface="Gill Sans MT" charset="0"/>
                          <a:ea typeface="Gill Sans MT" charset="0"/>
                          <a:cs typeface="Gill Sans MT" charset="0"/>
                        </a:rPr>
                        <a:t>Focus Group Interview</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5.7</a:t>
                      </a:r>
                    </a:p>
                  </a:txBody>
                  <a:tcPr/>
                </a:tc>
                <a:extLst>
                  <a:ext uri="{0D108BD9-81ED-4DB2-BD59-A6C34878D82A}">
                    <a16:rowId xmlns:a16="http://schemas.microsoft.com/office/drawing/2014/main" val="10008"/>
                  </a:ext>
                </a:extLst>
              </a:tr>
              <a:tr h="430662">
                <a:tc>
                  <a:txBody>
                    <a:bodyPr/>
                    <a:lstStyle/>
                    <a:p>
                      <a:r>
                        <a:rPr lang="en-US" sz="2300" b="0" i="0" dirty="0">
                          <a:solidFill>
                            <a:schemeClr val="tx1"/>
                          </a:solidFill>
                          <a:latin typeface="Gill Sans MT" charset="0"/>
                          <a:ea typeface="Gill Sans MT" charset="0"/>
                          <a:cs typeface="Gill Sans MT" charset="0"/>
                        </a:rPr>
                        <a:t>Observation </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4.3</a:t>
                      </a:r>
                    </a:p>
                  </a:txBody>
                  <a:tcPr/>
                </a:tc>
                <a:extLst>
                  <a:ext uri="{0D108BD9-81ED-4DB2-BD59-A6C34878D82A}">
                    <a16:rowId xmlns:a16="http://schemas.microsoft.com/office/drawing/2014/main" val="10009"/>
                  </a:ext>
                </a:extLst>
              </a:tr>
              <a:tr h="430662">
                <a:tc>
                  <a:txBody>
                    <a:bodyPr/>
                    <a:lstStyle/>
                    <a:p>
                      <a:r>
                        <a:rPr lang="en-US" sz="2300" b="0" i="0" dirty="0">
                          <a:solidFill>
                            <a:schemeClr val="tx1"/>
                          </a:solidFill>
                          <a:latin typeface="Gill Sans MT" charset="0"/>
                          <a:ea typeface="Gill Sans MT" charset="0"/>
                          <a:cs typeface="Gill Sans MT" charset="0"/>
                        </a:rPr>
                        <a:t>Log Analysis	</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3.4</a:t>
                      </a:r>
                    </a:p>
                  </a:txBody>
                  <a:tcPr/>
                </a:tc>
                <a:extLst>
                  <a:ext uri="{0D108BD9-81ED-4DB2-BD59-A6C34878D82A}">
                    <a16:rowId xmlns:a16="http://schemas.microsoft.com/office/drawing/2014/main" val="10010"/>
                  </a:ext>
                </a:extLst>
              </a:tr>
              <a:tr h="430662">
                <a:tc>
                  <a:txBody>
                    <a:bodyPr/>
                    <a:lstStyle/>
                    <a:p>
                      <a:r>
                        <a:rPr lang="en-US" sz="2300" b="0" i="0" dirty="0">
                          <a:solidFill>
                            <a:schemeClr val="tx1"/>
                          </a:solidFill>
                          <a:latin typeface="Gill Sans MT" charset="0"/>
                          <a:ea typeface="Gill Sans MT" charset="0"/>
                          <a:cs typeface="Gill Sans MT" charset="0"/>
                        </a:rPr>
                        <a:t>Task Analysis</a:t>
                      </a:r>
                      <a:endParaRPr lang="en-US" sz="2300" b="0" i="0" dirty="0">
                        <a:latin typeface="Gill Sans MT" charset="0"/>
                        <a:ea typeface="Gill Sans MT" charset="0"/>
                        <a:cs typeface="Gill Sans MT" charset="0"/>
                      </a:endParaRPr>
                    </a:p>
                  </a:txBody>
                  <a:tcPr/>
                </a:tc>
                <a:tc>
                  <a:txBody>
                    <a:bodyPr/>
                    <a:lstStyle/>
                    <a:p>
                      <a:pPr algn="ctr"/>
                      <a:r>
                        <a:rPr lang="en-US" sz="2300" b="0" i="0" dirty="0">
                          <a:latin typeface="Gill Sans MT" charset="0"/>
                          <a:ea typeface="Gill Sans MT" charset="0"/>
                          <a:cs typeface="Gill Sans MT" charset="0"/>
                        </a:rPr>
                        <a:t>2.9</a:t>
                      </a:r>
                    </a:p>
                  </a:txBody>
                  <a:tcPr/>
                </a:tc>
                <a:extLst>
                  <a:ext uri="{0D108BD9-81ED-4DB2-BD59-A6C34878D82A}">
                    <a16:rowId xmlns:a16="http://schemas.microsoft.com/office/drawing/2014/main" val="10011"/>
                  </a:ext>
                </a:extLst>
              </a:tr>
            </a:tbl>
          </a:graphicData>
        </a:graphic>
      </p:graphicFrame>
      <p:sp>
        <p:nvSpPr>
          <p:cNvPr id="11" name="TextBox 10"/>
          <p:cNvSpPr txBox="1"/>
          <p:nvPr/>
        </p:nvSpPr>
        <p:spPr>
          <a:xfrm>
            <a:off x="8761863" y="6309360"/>
            <a:ext cx="3196457" cy="369332"/>
          </a:xfrm>
          <a:prstGeom prst="rect">
            <a:avLst/>
          </a:prstGeom>
          <a:noFill/>
        </p:spPr>
        <p:txBody>
          <a:bodyPr wrap="square" rtlCol="0">
            <a:spAutoFit/>
          </a:bodyPr>
          <a:lstStyle/>
          <a:p>
            <a:pPr algn="r"/>
            <a:r>
              <a:rPr lang="en-US" b="1" dirty="0">
                <a:latin typeface="Gill Sans MT" charset="0"/>
                <a:ea typeface="Gill Sans MT" charset="0"/>
                <a:cs typeface="Gill Sans MT" charset="0"/>
              </a:rPr>
              <a:t>(Luo and McKinney 2015)</a:t>
            </a:r>
          </a:p>
        </p:txBody>
      </p:sp>
    </p:spTree>
    <p:extLst>
      <p:ext uri="{BB962C8B-B14F-4D97-AF65-F5344CB8AC3E}">
        <p14:creationId xmlns:p14="http://schemas.microsoft.com/office/powerpoint/2010/main" val="1513077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0346" y="1108082"/>
            <a:ext cx="10898717" cy="754053"/>
          </a:xfrm>
        </p:spPr>
        <p:txBody>
          <a:bodyPr/>
          <a:lstStyle/>
          <a:p>
            <a:r>
              <a:rPr lang="en-US" sz="4000" dirty="0">
                <a:latin typeface="Arial" pitchFamily="34" charset="0"/>
                <a:cs typeface="Arial" pitchFamily="34" charset="0"/>
              </a:rPr>
              <a:t>Definition of Qualitative Research</a:t>
            </a:r>
            <a:endParaRPr lang="en-US" sz="4000"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719272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2022</TotalTime>
  <Words>6587</Words>
  <Application>Microsoft Office PowerPoint</Application>
  <PresentationFormat>Widescreen</PresentationFormat>
  <Paragraphs>695</Paragraphs>
  <Slides>45</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ＭＳ Ｐゴシック</vt:lpstr>
      <vt:lpstr>Adobe Song Std L</vt:lpstr>
      <vt:lpstr>Arial</vt:lpstr>
      <vt:lpstr>Calibri</vt:lpstr>
      <vt:lpstr>Gill Sans MT</vt:lpstr>
      <vt:lpstr>Open Sans</vt:lpstr>
      <vt:lpstr>Tahoma</vt:lpstr>
      <vt:lpstr>Wingdings</vt:lpstr>
      <vt:lpstr>Master_Slides_V2</vt:lpstr>
      <vt:lpstr>PowerPoint Presentation</vt:lpstr>
      <vt:lpstr>PowerPoint Presentation</vt:lpstr>
      <vt:lpstr>PowerPoint Presentation</vt:lpstr>
      <vt:lpstr>Research Papers by Methodology and Year (Powell 1999)          </vt:lpstr>
      <vt:lpstr>Research Methods: JDoc 2001-2010 </vt:lpstr>
      <vt:lpstr>PowerPoint Presentation</vt:lpstr>
      <vt:lpstr>Research Methods: LISR 2001-2010</vt:lpstr>
      <vt:lpstr>Research Methods: JAL 2004-2013 (N=346)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Research Environment</dc:title>
  <dc:creator>Connaway,Lynn</dc:creator>
  <cp:lastModifiedBy>Hood,Erin</cp:lastModifiedBy>
  <cp:revision>169</cp:revision>
  <dcterms:created xsi:type="dcterms:W3CDTF">2017-02-13T18:09:19Z</dcterms:created>
  <dcterms:modified xsi:type="dcterms:W3CDTF">2018-02-16T16:11:31Z</dcterms:modified>
</cp:coreProperties>
</file>