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Layouts/slideLayout99.xml" ContentType="application/vnd.openxmlformats-officedocument.presentationml.slideLayout+xml"/>
  <Override PartName="/ppt/charts/chart4.xml" ContentType="application/vnd.openxmlformats-officedocument.drawingml.chart+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Default Extension="fntdata" ContentType="application/x-fontdata"/>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72" r:id="rId2"/>
    <p:sldMasterId id="2147483714" r:id="rId3"/>
  </p:sldMasterIdLst>
  <p:notesMasterIdLst>
    <p:notesMasterId r:id="rId60"/>
  </p:notesMasterIdLst>
  <p:handoutMasterIdLst>
    <p:handoutMasterId r:id="rId61"/>
  </p:handoutMasterIdLst>
  <p:sldIdLst>
    <p:sldId id="261" r:id="rId4"/>
    <p:sldId id="397" r:id="rId5"/>
    <p:sldId id="398" r:id="rId6"/>
    <p:sldId id="418" r:id="rId7"/>
    <p:sldId id="384" r:id="rId8"/>
    <p:sldId id="419" r:id="rId9"/>
    <p:sldId id="269" r:id="rId10"/>
    <p:sldId id="394" r:id="rId11"/>
    <p:sldId id="339" r:id="rId12"/>
    <p:sldId id="385" r:id="rId13"/>
    <p:sldId id="342" r:id="rId14"/>
    <p:sldId id="386" r:id="rId15"/>
    <p:sldId id="345" r:id="rId16"/>
    <p:sldId id="347" r:id="rId17"/>
    <p:sldId id="349" r:id="rId18"/>
    <p:sldId id="408" r:id="rId19"/>
    <p:sldId id="406" r:id="rId20"/>
    <p:sldId id="404" r:id="rId21"/>
    <p:sldId id="405" r:id="rId22"/>
    <p:sldId id="268" r:id="rId23"/>
    <p:sldId id="400" r:id="rId24"/>
    <p:sldId id="362" r:id="rId25"/>
    <p:sldId id="266" r:id="rId26"/>
    <p:sldId id="412" r:id="rId27"/>
    <p:sldId id="413" r:id="rId28"/>
    <p:sldId id="401" r:id="rId29"/>
    <p:sldId id="414" r:id="rId30"/>
    <p:sldId id="415" r:id="rId31"/>
    <p:sldId id="417" r:id="rId32"/>
    <p:sldId id="416" r:id="rId33"/>
    <p:sldId id="409" r:id="rId34"/>
    <p:sldId id="421" r:id="rId35"/>
    <p:sldId id="396" r:id="rId36"/>
    <p:sldId id="355" r:id="rId37"/>
    <p:sldId id="402" r:id="rId38"/>
    <p:sldId id="410" r:id="rId39"/>
    <p:sldId id="387" r:id="rId40"/>
    <p:sldId id="265" r:id="rId41"/>
    <p:sldId id="264" r:id="rId42"/>
    <p:sldId id="411" r:id="rId43"/>
    <p:sldId id="353" r:id="rId44"/>
    <p:sldId id="369" r:id="rId45"/>
    <p:sldId id="390" r:id="rId46"/>
    <p:sldId id="407" r:id="rId47"/>
    <p:sldId id="403" r:id="rId48"/>
    <p:sldId id="393" r:id="rId49"/>
    <p:sldId id="391" r:id="rId50"/>
    <p:sldId id="420" r:id="rId51"/>
    <p:sldId id="318" r:id="rId52"/>
    <p:sldId id="321" r:id="rId53"/>
    <p:sldId id="326" r:id="rId54"/>
    <p:sldId id="323" r:id="rId55"/>
    <p:sldId id="322" r:id="rId56"/>
    <p:sldId id="324" r:id="rId57"/>
    <p:sldId id="325" r:id="rId58"/>
    <p:sldId id="257" r:id="rId59"/>
  </p:sldIdLst>
  <p:sldSz cx="9144000" cy="6858000" type="screen4x3"/>
  <p:notesSz cx="6797675" cy="9928225"/>
  <p:embeddedFontLst>
    <p:embeddedFont>
      <p:font typeface="Open Sans" charset="0"/>
      <p:regular r:id="rId62"/>
      <p:bold r:id="rId63"/>
      <p:italic r:id="rId64"/>
      <p:boldItalic r:id="rId65"/>
    </p:embeddedFont>
    <p:embeddedFont>
      <p:font typeface="Open Sans Semibold" charset="0"/>
      <p:bold r:id="rId66"/>
      <p:boldItalic r:id="rId67"/>
    </p:embeddedFont>
    <p:embeddedFont>
      <p:font typeface="Myriad Web Pro" charset="0"/>
      <p:regular r:id="rId68"/>
      <p:bold r:id="rId69"/>
      <p:italic r:id="rId70"/>
    </p:embeddedFont>
    <p:embeddedFont>
      <p:font typeface="Levenim MT" pitchFamily="2" charset="-79"/>
      <p:regular r:id="rId71"/>
      <p:bold r:id="rId72"/>
    </p:embeddedFont>
    <p:embeddedFont>
      <p:font typeface="Georgia" pitchFamily="18" charset="0"/>
      <p:regular r:id="rId73"/>
      <p:bold r:id="rId74"/>
      <p:italic r:id="rId75"/>
      <p:boldItalic r:id="rId76"/>
    </p:embeddedFont>
    <p:embeddedFont>
      <p:font typeface="Calibri" pitchFamily="34" charset="0"/>
      <p:regular r:id="rId77"/>
      <p:bold r:id="rId78"/>
      <p:italic r:id="rId79"/>
      <p:boldItalic r:id="rId80"/>
    </p:embeddedFont>
    <p:embeddedFont>
      <p:font typeface="Tahoma" pitchFamily="34" charset="0"/>
      <p:regular r:id="rId81"/>
      <p:bold r:id="rId8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est" initials="t"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646464"/>
    <a:srgbClr val="40404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566" autoAdjust="0"/>
    <p:restoredTop sz="71449" autoAdjust="0"/>
  </p:normalViewPr>
  <p:slideViewPr>
    <p:cSldViewPr>
      <p:cViewPr varScale="1">
        <p:scale>
          <a:sx n="83" d="100"/>
          <a:sy n="83" d="100"/>
        </p:scale>
        <p:origin x="-2412" y="-84"/>
      </p:cViewPr>
      <p:guideLst>
        <p:guide orient="horz" pos="2160"/>
        <p:guide pos="2880"/>
      </p:guideLst>
    </p:cSldViewPr>
  </p:slideViewPr>
  <p:outlineViewPr>
    <p:cViewPr>
      <p:scale>
        <a:sx n="33" d="100"/>
        <a:sy n="33" d="100"/>
      </p:scale>
      <p:origin x="0" y="26640"/>
    </p:cViewPr>
  </p:outlineViewPr>
  <p:notesTextViewPr>
    <p:cViewPr>
      <p:scale>
        <a:sx n="100" d="100"/>
        <a:sy n="100" d="100"/>
      </p:scale>
      <p:origin x="0" y="0"/>
    </p:cViewPr>
  </p:notesTextViewPr>
  <p:sorterViewPr>
    <p:cViewPr>
      <p:scale>
        <a:sx n="100" d="100"/>
        <a:sy n="100" d="100"/>
      </p:scale>
      <p:origin x="0" y="5322"/>
    </p:cViewPr>
  </p:sorterViewPr>
  <p:notesViewPr>
    <p:cSldViewPr>
      <p:cViewPr varScale="1">
        <p:scale>
          <a:sx n="69" d="100"/>
          <a:sy n="69" d="100"/>
        </p:scale>
        <p:origin x="-3306" y="-114"/>
      </p:cViewPr>
      <p:guideLst>
        <p:guide orient="horz" pos="3127"/>
        <p:guide pos="2141"/>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2.fntdata"/><Relationship Id="rId68" Type="http://schemas.openxmlformats.org/officeDocument/2006/relationships/font" Target="fonts/font7.fntdata"/><Relationship Id="rId76" Type="http://schemas.openxmlformats.org/officeDocument/2006/relationships/font" Target="fonts/font15.fntdata"/><Relationship Id="rId84"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5.fntdata"/><Relationship Id="rId74" Type="http://schemas.openxmlformats.org/officeDocument/2006/relationships/font" Target="fonts/font13.fntdata"/><Relationship Id="rId79" Type="http://schemas.openxmlformats.org/officeDocument/2006/relationships/font" Target="fonts/font18.fntdata"/><Relationship Id="rId87"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handoutMaster" Target="handoutMasters/handoutMaster1.xml"/><Relationship Id="rId82" Type="http://schemas.openxmlformats.org/officeDocument/2006/relationships/font" Target="fonts/font21.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3.fntdata"/><Relationship Id="rId69" Type="http://schemas.openxmlformats.org/officeDocument/2006/relationships/font" Target="fonts/font8.fntdata"/><Relationship Id="rId77" Type="http://schemas.openxmlformats.org/officeDocument/2006/relationships/font" Target="fonts/font16.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1.fntdata"/><Relationship Id="rId80" Type="http://schemas.openxmlformats.org/officeDocument/2006/relationships/font" Target="fonts/font19.fntdata"/><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font" Target="fonts/font4.fntdata"/><Relationship Id="rId73" Type="http://schemas.openxmlformats.org/officeDocument/2006/relationships/font" Target="fonts/font12.fntdata"/><Relationship Id="rId78" Type="http://schemas.openxmlformats.org/officeDocument/2006/relationships/font" Target="fonts/font17.fntdata"/><Relationship Id="rId81" Type="http://schemas.openxmlformats.org/officeDocument/2006/relationships/font" Target="fonts/font20.fntdata"/><Relationship Id="rId86"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C:\Users\vassc\Dropbox\V&amp;R_Project\Analysis\Nodes%20by%20Educational%20Stage%20Run%20Jan%202014%20Rev.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oode\Dropbox\V&amp;R_Project\Analysis\Nodes%20by%20Educational%20Stage%20Run%20Jan%202014%20Rev.xlsx" TargetMode="Externa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manualLayout>
          <c:layoutTarget val="inner"/>
          <c:xMode val="edge"/>
          <c:yMode val="edge"/>
          <c:x val="0.10841749199266838"/>
          <c:y val="3.9101114370553212E-2"/>
          <c:w val="0.60163546198612161"/>
          <c:h val="0.71671598296240335"/>
        </c:manualLayout>
      </c:layout>
      <c:lineChart>
        <c:grouping val="standard"/>
        <c:ser>
          <c:idx val="1"/>
          <c:order val="0"/>
          <c:tx>
            <c:strRef>
              <c:f>'Decision Choice by Edu Stage'!$B$264</c:f>
              <c:strCache>
                <c:ptCount val="1"/>
                <c:pt idx="0">
                  <c:v>Available Time</c:v>
                </c:pt>
              </c:strCache>
            </c:strRef>
          </c:tx>
          <c:dLbls>
            <c:dLbl>
              <c:idx val="0"/>
              <c:tx>
                <c:rich>
                  <a:bodyPr/>
                  <a:lstStyle/>
                  <a:p>
                    <a:r>
                      <a:rPr lang="en-US"/>
                      <a:t>40%, 17</a:t>
                    </a:r>
                  </a:p>
                </c:rich>
              </c:tx>
              <c:dLblPos val="b"/>
              <c:showVal val="1"/>
            </c:dLbl>
            <c:dLbl>
              <c:idx val="1"/>
              <c:tx>
                <c:rich>
                  <a:bodyPr/>
                  <a:lstStyle/>
                  <a:p>
                    <a:r>
                      <a:rPr lang="en-US"/>
                      <a:t>40%, 4</a:t>
                    </a:r>
                  </a:p>
                </c:rich>
              </c:tx>
              <c:dLblPos val="b"/>
              <c:showVal val="1"/>
            </c:dLbl>
            <c:dLbl>
              <c:idx val="2"/>
              <c:layout>
                <c:manualLayout>
                  <c:x val="-4.5233278380614785E-2"/>
                  <c:y val="6.0074892193838304E-2"/>
                </c:manualLayout>
              </c:layout>
              <c:tx>
                <c:rich>
                  <a:bodyPr/>
                  <a:lstStyle/>
                  <a:p>
                    <a:r>
                      <a:rPr lang="en-US"/>
                      <a:t>50%, 5</a:t>
                    </a:r>
                  </a:p>
                </c:rich>
              </c:tx>
              <c:dLblPos val="r"/>
              <c:showVal val="1"/>
            </c:dLbl>
            <c:dLbl>
              <c:idx val="3"/>
              <c:tx>
                <c:rich>
                  <a:bodyPr/>
                  <a:lstStyle/>
                  <a:p>
                    <a:r>
                      <a:rPr lang="en-US"/>
                      <a:t>50%, 5</a:t>
                    </a:r>
                  </a:p>
                </c:rich>
              </c:tx>
              <c:dLblPos val="b"/>
              <c:showVal val="1"/>
            </c:dLbl>
            <c:dLblPos val="b"/>
            <c:showVal val="1"/>
          </c:dLbls>
          <c:cat>
            <c:strRef>
              <c:f>'Decision Choice by Edu Stage'!$C$262:$F$262</c:f>
              <c:strCache>
                <c:ptCount val="4"/>
                <c:pt idx="0">
                  <c:v>Emerging 
(n=43)</c:v>
                </c:pt>
                <c:pt idx="1">
                  <c:v>Establishing 
(n=10)</c:v>
                </c:pt>
                <c:pt idx="2">
                  <c:v>Embedding 
(n=10)</c:v>
                </c:pt>
                <c:pt idx="3">
                  <c:v>Experiencing 
(n=10)</c:v>
                </c:pt>
              </c:strCache>
            </c:strRef>
          </c:cat>
          <c:val>
            <c:numRef>
              <c:f>'Decision Choice by Edu Stage'!$C$264:$F$264</c:f>
              <c:numCache>
                <c:formatCode>0%</c:formatCode>
                <c:ptCount val="4"/>
                <c:pt idx="0">
                  <c:v>0.4</c:v>
                </c:pt>
                <c:pt idx="1">
                  <c:v>0.4</c:v>
                </c:pt>
                <c:pt idx="2">
                  <c:v>0.5</c:v>
                </c:pt>
                <c:pt idx="3">
                  <c:v>0.5</c:v>
                </c:pt>
              </c:numCache>
            </c:numRef>
          </c:val>
        </c:ser>
        <c:ser>
          <c:idx val="2"/>
          <c:order val="1"/>
          <c:tx>
            <c:strRef>
              <c:f>'Decision Choice by Edu Stage'!$B$265</c:f>
              <c:strCache>
                <c:ptCount val="1"/>
                <c:pt idx="0">
                  <c:v>Convenience, Ease of Use, Accessibility</c:v>
                </c:pt>
              </c:strCache>
            </c:strRef>
          </c:tx>
          <c:dLbls>
            <c:dLbl>
              <c:idx val="0"/>
              <c:layout>
                <c:manualLayout>
                  <c:x val="-4.5233278380614785E-2"/>
                  <c:y val="-7.4756536670138193E-2"/>
                </c:manualLayout>
              </c:layout>
              <c:tx>
                <c:rich>
                  <a:bodyPr/>
                  <a:lstStyle/>
                  <a:p>
                    <a:r>
                      <a:rPr lang="en-US"/>
                      <a:t>91%, 39</a:t>
                    </a:r>
                  </a:p>
                </c:rich>
              </c:tx>
              <c:dLblPos val="r"/>
              <c:showVal val="1"/>
            </c:dLbl>
            <c:dLbl>
              <c:idx val="1"/>
              <c:layout>
                <c:manualLayout>
                  <c:x val="-5.6570495874304218E-2"/>
                  <c:y val="-4.7790250897343033E-2"/>
                </c:manualLayout>
              </c:layout>
              <c:tx>
                <c:rich>
                  <a:bodyPr/>
                  <a:lstStyle/>
                  <a:p>
                    <a:r>
                      <a:rPr lang="en-US"/>
                      <a:t>100%, 10</a:t>
                    </a:r>
                  </a:p>
                </c:rich>
              </c:tx>
              <c:dLblPos val="r"/>
              <c:showVal val="1"/>
            </c:dLbl>
            <c:dLbl>
              <c:idx val="2"/>
              <c:layout>
                <c:manualLayout>
                  <c:x val="-5.4646494241781633E-2"/>
                  <c:y val="-5.6779012821607772E-2"/>
                </c:manualLayout>
              </c:layout>
              <c:tx>
                <c:rich>
                  <a:bodyPr/>
                  <a:lstStyle/>
                  <a:p>
                    <a:r>
                      <a:rPr lang="en-US"/>
                      <a:t>100%, 10</a:t>
                    </a:r>
                  </a:p>
                </c:rich>
              </c:tx>
              <c:dLblPos val="r"/>
              <c:showVal val="1"/>
            </c:dLbl>
            <c:dLbl>
              <c:idx val="3"/>
              <c:layout>
                <c:manualLayout>
                  <c:x val="-3.7537271850523142E-2"/>
                  <c:y val="-3.8801488973077586E-2"/>
                </c:manualLayout>
              </c:layout>
              <c:tx>
                <c:rich>
                  <a:bodyPr/>
                  <a:lstStyle/>
                  <a:p>
                    <a:r>
                      <a:rPr lang="en-US"/>
                      <a:t>90%, 9</a:t>
                    </a:r>
                  </a:p>
                </c:rich>
              </c:tx>
              <c:dLblPos val="r"/>
              <c:showVal val="1"/>
            </c:dLbl>
            <c:dLblPos val="b"/>
            <c:showVal val="1"/>
          </c:dLbls>
          <c:cat>
            <c:strRef>
              <c:f>'Decision Choice by Edu Stage'!$C$262:$F$262</c:f>
              <c:strCache>
                <c:ptCount val="4"/>
                <c:pt idx="0">
                  <c:v>Emerging 
(n=43)</c:v>
                </c:pt>
                <c:pt idx="1">
                  <c:v>Establishing 
(n=10)</c:v>
                </c:pt>
                <c:pt idx="2">
                  <c:v>Embedding 
(n=10)</c:v>
                </c:pt>
                <c:pt idx="3">
                  <c:v>Experiencing 
(n=10)</c:v>
                </c:pt>
              </c:strCache>
            </c:strRef>
          </c:cat>
          <c:val>
            <c:numRef>
              <c:f>'Decision Choice by Edu Stage'!$C$265:$F$265</c:f>
              <c:numCache>
                <c:formatCode>0%</c:formatCode>
                <c:ptCount val="4"/>
                <c:pt idx="0">
                  <c:v>0.91</c:v>
                </c:pt>
                <c:pt idx="1">
                  <c:v>1</c:v>
                </c:pt>
                <c:pt idx="2">
                  <c:v>1</c:v>
                </c:pt>
                <c:pt idx="3">
                  <c:v>0.9</c:v>
                </c:pt>
              </c:numCache>
            </c:numRef>
          </c:val>
        </c:ser>
        <c:dLbls>
          <c:showVal val="1"/>
        </c:dLbls>
        <c:marker val="1"/>
        <c:axId val="292752768"/>
        <c:axId val="292754560"/>
      </c:lineChart>
      <c:catAx>
        <c:axId val="292752768"/>
        <c:scaling>
          <c:orientation val="minMax"/>
        </c:scaling>
        <c:axPos val="b"/>
        <c:tickLblPos val="nextTo"/>
        <c:crossAx val="292754560"/>
        <c:crosses val="autoZero"/>
        <c:auto val="1"/>
        <c:lblAlgn val="ctr"/>
        <c:lblOffset val="100"/>
      </c:catAx>
      <c:valAx>
        <c:axId val="292754560"/>
        <c:scaling>
          <c:orientation val="minMax"/>
        </c:scaling>
        <c:axPos val="l"/>
        <c:majorGridlines/>
        <c:numFmt formatCode="0%" sourceLinked="1"/>
        <c:tickLblPos val="nextTo"/>
        <c:crossAx val="292752768"/>
        <c:crosses val="autoZero"/>
        <c:crossBetween val="between"/>
      </c:valAx>
    </c:plotArea>
    <c:legend>
      <c:legendPos val="r"/>
      <c:layout>
        <c:manualLayout>
          <c:xMode val="edge"/>
          <c:yMode val="edge"/>
          <c:x val="0.71390091863517458"/>
          <c:y val="0.12127436579210454"/>
          <c:w val="0.28609904275616294"/>
          <c:h val="0.51805750259636019"/>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lineChart>
        <c:grouping val="standard"/>
        <c:ser>
          <c:idx val="0"/>
          <c:order val="0"/>
          <c:tx>
            <c:strRef>
              <c:f>'Place by EDU Stage'!$K$243</c:f>
              <c:strCache>
                <c:ptCount val="1"/>
                <c:pt idx="0">
                  <c:v>FaceBook</c:v>
                </c:pt>
              </c:strCache>
            </c:strRef>
          </c:tx>
          <c:dLbls>
            <c:dLbl>
              <c:idx val="0"/>
              <c:tx>
                <c:rich>
                  <a:bodyPr/>
                  <a:lstStyle/>
                  <a:p>
                    <a:r>
                      <a:rPr lang="en-US"/>
                      <a:t>95%, 41</a:t>
                    </a:r>
                  </a:p>
                </c:rich>
              </c:tx>
              <c:dLblPos val="t"/>
              <c:showVal val="1"/>
            </c:dLbl>
            <c:dLbl>
              <c:idx val="1"/>
              <c:tx>
                <c:rich>
                  <a:bodyPr/>
                  <a:lstStyle/>
                  <a:p>
                    <a:r>
                      <a:rPr lang="en-US"/>
                      <a:t>100%, 10</a:t>
                    </a:r>
                  </a:p>
                </c:rich>
              </c:tx>
              <c:dLblPos val="t"/>
              <c:showVal val="1"/>
            </c:dLbl>
            <c:dLbl>
              <c:idx val="2"/>
              <c:tx>
                <c:rich>
                  <a:bodyPr/>
                  <a:lstStyle/>
                  <a:p>
                    <a:r>
                      <a:rPr lang="en-US"/>
                      <a:t>100%, 10</a:t>
                    </a:r>
                  </a:p>
                </c:rich>
              </c:tx>
              <c:dLblPos val="t"/>
              <c:showVal val="1"/>
            </c:dLbl>
            <c:dLbl>
              <c:idx val="3"/>
              <c:tx>
                <c:rich>
                  <a:bodyPr/>
                  <a:lstStyle/>
                  <a:p>
                    <a:r>
                      <a:rPr lang="en-US"/>
                      <a:t>90%, 9</a:t>
                    </a:r>
                  </a:p>
                </c:rich>
              </c:tx>
              <c:dLblPos val="t"/>
              <c:showVal val="1"/>
            </c:dLbl>
            <c:dLblPos val="t"/>
            <c:showVal val="1"/>
          </c:dLbls>
          <c:cat>
            <c:strRef>
              <c:f>'Place by EDU Stage'!$L$242:$O$242</c:f>
              <c:strCache>
                <c:ptCount val="4"/>
                <c:pt idx="0">
                  <c:v>Emerging 
(n=43)</c:v>
                </c:pt>
                <c:pt idx="1">
                  <c:v>Establishing 
(n=10)</c:v>
                </c:pt>
                <c:pt idx="2">
                  <c:v>Embedding 
(n=10)</c:v>
                </c:pt>
                <c:pt idx="3">
                  <c:v>Experiencing 
(n=10)</c:v>
                </c:pt>
              </c:strCache>
            </c:strRef>
          </c:cat>
          <c:val>
            <c:numRef>
              <c:f>'Place by EDU Stage'!$L$243:$O$243</c:f>
              <c:numCache>
                <c:formatCode>0%</c:formatCode>
                <c:ptCount val="4"/>
                <c:pt idx="0">
                  <c:v>0.95000000000000062</c:v>
                </c:pt>
                <c:pt idx="1">
                  <c:v>1</c:v>
                </c:pt>
                <c:pt idx="2">
                  <c:v>1</c:v>
                </c:pt>
                <c:pt idx="3">
                  <c:v>0.9</c:v>
                </c:pt>
              </c:numCache>
            </c:numRef>
          </c:val>
        </c:ser>
        <c:ser>
          <c:idx val="1"/>
          <c:order val="1"/>
          <c:tx>
            <c:strRef>
              <c:f>'Place by EDU Stage'!$K$244</c:f>
              <c:strCache>
                <c:ptCount val="1"/>
                <c:pt idx="0">
                  <c:v>Twitter</c:v>
                </c:pt>
              </c:strCache>
            </c:strRef>
          </c:tx>
          <c:dLbls>
            <c:dLbl>
              <c:idx val="0"/>
              <c:layout>
                <c:manualLayout>
                  <c:x val="-4.7777770444387649E-2"/>
                  <c:y val="4.3661961070579965E-2"/>
                </c:manualLayout>
              </c:layout>
              <c:tx>
                <c:rich>
                  <a:bodyPr/>
                  <a:lstStyle/>
                  <a:p>
                    <a:r>
                      <a:rPr lang="en-US"/>
                      <a:t>21%, 9</a:t>
                    </a:r>
                  </a:p>
                </c:rich>
              </c:tx>
              <c:dLblPos val="r"/>
              <c:showVal val="1"/>
            </c:dLbl>
            <c:dLbl>
              <c:idx val="1"/>
              <c:tx>
                <c:rich>
                  <a:bodyPr/>
                  <a:lstStyle/>
                  <a:p>
                    <a:r>
                      <a:rPr lang="en-US" dirty="0"/>
                      <a:t>50</a:t>
                    </a:r>
                    <a:r>
                      <a:rPr lang="en-US" dirty="0" smtClean="0"/>
                      <a:t>%, 5</a:t>
                    </a:r>
                    <a:endParaRPr lang="en-US" dirty="0"/>
                  </a:p>
                </c:rich>
              </c:tx>
              <c:dLblPos val="t"/>
              <c:showVal val="1"/>
            </c:dLbl>
            <c:dLbl>
              <c:idx val="2"/>
              <c:tx>
                <c:rich>
                  <a:bodyPr/>
                  <a:lstStyle/>
                  <a:p>
                    <a:r>
                      <a:rPr lang="en-US"/>
                      <a:t>50%, 5</a:t>
                    </a:r>
                  </a:p>
                </c:rich>
              </c:tx>
              <c:dLblPos val="t"/>
              <c:showVal val="1"/>
            </c:dLbl>
            <c:dLbl>
              <c:idx val="3"/>
              <c:tx>
                <c:rich>
                  <a:bodyPr/>
                  <a:lstStyle/>
                  <a:p>
                    <a:r>
                      <a:rPr lang="en-US"/>
                      <a:t>70%, 7</a:t>
                    </a:r>
                  </a:p>
                </c:rich>
              </c:tx>
              <c:dLblPos val="t"/>
              <c:showVal val="1"/>
            </c:dLbl>
            <c:dLblPos val="t"/>
            <c:showVal val="1"/>
          </c:dLbls>
          <c:cat>
            <c:strRef>
              <c:f>'Place by EDU Stage'!$L$242:$O$242</c:f>
              <c:strCache>
                <c:ptCount val="4"/>
                <c:pt idx="0">
                  <c:v>Emerging 
(n=43)</c:v>
                </c:pt>
                <c:pt idx="1">
                  <c:v>Establishing 
(n=10)</c:v>
                </c:pt>
                <c:pt idx="2">
                  <c:v>Embedding 
(n=10)</c:v>
                </c:pt>
                <c:pt idx="3">
                  <c:v>Experiencing 
(n=10)</c:v>
                </c:pt>
              </c:strCache>
            </c:strRef>
          </c:cat>
          <c:val>
            <c:numRef>
              <c:f>'Place by EDU Stage'!$L$244:$O$244</c:f>
              <c:numCache>
                <c:formatCode>0%</c:formatCode>
                <c:ptCount val="4"/>
                <c:pt idx="0">
                  <c:v>0.21000000000000021</c:v>
                </c:pt>
                <c:pt idx="1">
                  <c:v>0.5</c:v>
                </c:pt>
                <c:pt idx="2">
                  <c:v>0.5</c:v>
                </c:pt>
                <c:pt idx="3">
                  <c:v>0.70000000000000062</c:v>
                </c:pt>
              </c:numCache>
            </c:numRef>
          </c:val>
        </c:ser>
        <c:ser>
          <c:idx val="2"/>
          <c:order val="2"/>
          <c:tx>
            <c:strRef>
              <c:f>'Place by EDU Stage'!$K$245</c:f>
              <c:strCache>
                <c:ptCount val="1"/>
                <c:pt idx="0">
                  <c:v>YouTube</c:v>
                </c:pt>
              </c:strCache>
            </c:strRef>
          </c:tx>
          <c:dLbls>
            <c:dLbl>
              <c:idx val="0"/>
              <c:tx>
                <c:rich>
                  <a:bodyPr/>
                  <a:lstStyle/>
                  <a:p>
                    <a:r>
                      <a:rPr lang="en-US"/>
                      <a:t>33%, 14</a:t>
                    </a:r>
                  </a:p>
                </c:rich>
              </c:tx>
              <c:dLblPos val="t"/>
              <c:showVal val="1"/>
            </c:dLbl>
            <c:dLbl>
              <c:idx val="1"/>
              <c:layout>
                <c:manualLayout>
                  <c:x val="-4.1929818125613055E-2"/>
                  <c:y val="7.8090747577847439E-2"/>
                </c:manualLayout>
              </c:layout>
              <c:tx>
                <c:rich>
                  <a:bodyPr/>
                  <a:lstStyle/>
                  <a:p>
                    <a:r>
                      <a:rPr lang="en-US"/>
                      <a:t>50%, 5</a:t>
                    </a:r>
                  </a:p>
                </c:rich>
              </c:tx>
              <c:dLblPos val="r"/>
              <c:showVal val="1"/>
            </c:dLbl>
            <c:dLbl>
              <c:idx val="2"/>
              <c:tx>
                <c:rich>
                  <a:bodyPr/>
                  <a:lstStyle/>
                  <a:p>
                    <a:r>
                      <a:rPr lang="en-US"/>
                      <a:t>30%, 3</a:t>
                    </a:r>
                  </a:p>
                </c:rich>
              </c:tx>
              <c:dLblPos val="t"/>
              <c:showVal val="1"/>
            </c:dLbl>
            <c:dLbl>
              <c:idx val="3"/>
              <c:tx>
                <c:rich>
                  <a:bodyPr/>
                  <a:lstStyle/>
                  <a:p>
                    <a:r>
                      <a:rPr lang="en-US"/>
                      <a:t>40%, 4</a:t>
                    </a:r>
                  </a:p>
                </c:rich>
              </c:tx>
              <c:dLblPos val="t"/>
              <c:showVal val="1"/>
            </c:dLbl>
            <c:dLblPos val="t"/>
            <c:showVal val="1"/>
          </c:dLbls>
          <c:cat>
            <c:strRef>
              <c:f>'Place by EDU Stage'!$L$242:$O$242</c:f>
              <c:strCache>
                <c:ptCount val="4"/>
                <c:pt idx="0">
                  <c:v>Emerging 
(n=43)</c:v>
                </c:pt>
                <c:pt idx="1">
                  <c:v>Establishing 
(n=10)</c:v>
                </c:pt>
                <c:pt idx="2">
                  <c:v>Embedding 
(n=10)</c:v>
                </c:pt>
                <c:pt idx="3">
                  <c:v>Experiencing 
(n=10)</c:v>
                </c:pt>
              </c:strCache>
            </c:strRef>
          </c:cat>
          <c:val>
            <c:numRef>
              <c:f>'Place by EDU Stage'!$L$245:$O$245</c:f>
              <c:numCache>
                <c:formatCode>0%</c:formatCode>
                <c:ptCount val="4"/>
                <c:pt idx="0">
                  <c:v>0.33000000000000057</c:v>
                </c:pt>
                <c:pt idx="1">
                  <c:v>0.5</c:v>
                </c:pt>
                <c:pt idx="2">
                  <c:v>0.30000000000000032</c:v>
                </c:pt>
                <c:pt idx="3">
                  <c:v>0.4</c:v>
                </c:pt>
              </c:numCache>
            </c:numRef>
          </c:val>
        </c:ser>
        <c:ser>
          <c:idx val="3"/>
          <c:order val="3"/>
          <c:tx>
            <c:strRef>
              <c:f>'Place by EDU Stage'!$K$246</c:f>
              <c:strCache>
                <c:ptCount val="1"/>
                <c:pt idx="0">
                  <c:v>Wikipedia</c:v>
                </c:pt>
              </c:strCache>
            </c:strRef>
          </c:tx>
          <c:dLbls>
            <c:dLbl>
              <c:idx val="0"/>
              <c:tx>
                <c:rich>
                  <a:bodyPr/>
                  <a:lstStyle/>
                  <a:p>
                    <a:r>
                      <a:rPr lang="en-US"/>
                      <a:t>81</a:t>
                    </a:r>
                    <a:r>
                      <a:rPr lang="en-US" smtClean="0"/>
                      <a:t>%, 35</a:t>
                    </a:r>
                    <a:endParaRPr lang="en-US"/>
                  </a:p>
                </c:rich>
              </c:tx>
              <c:showVal val="1"/>
            </c:dLbl>
            <c:dLbl>
              <c:idx val="1"/>
              <c:tx>
                <c:rich>
                  <a:bodyPr/>
                  <a:lstStyle/>
                  <a:p>
                    <a:r>
                      <a:rPr lang="en-US"/>
                      <a:t>90</a:t>
                    </a:r>
                    <a:r>
                      <a:rPr lang="en-US" smtClean="0"/>
                      <a:t>%, 9</a:t>
                    </a:r>
                    <a:endParaRPr lang="en-US"/>
                  </a:p>
                </c:rich>
              </c:tx>
              <c:showVal val="1"/>
            </c:dLbl>
            <c:dLbl>
              <c:idx val="2"/>
              <c:tx>
                <c:rich>
                  <a:bodyPr/>
                  <a:lstStyle/>
                  <a:p>
                    <a:r>
                      <a:rPr lang="en-US"/>
                      <a:t>70</a:t>
                    </a:r>
                    <a:r>
                      <a:rPr lang="en-US" smtClean="0"/>
                      <a:t>%, 7</a:t>
                    </a:r>
                    <a:endParaRPr lang="en-US"/>
                  </a:p>
                </c:rich>
              </c:tx>
              <c:showVal val="1"/>
            </c:dLbl>
            <c:dLbl>
              <c:idx val="3"/>
              <c:tx>
                <c:rich>
                  <a:bodyPr/>
                  <a:lstStyle/>
                  <a:p>
                    <a:r>
                      <a:rPr lang="en-US"/>
                      <a:t>50</a:t>
                    </a:r>
                    <a:r>
                      <a:rPr lang="en-US" smtClean="0"/>
                      <a:t>%, 5</a:t>
                    </a:r>
                    <a:endParaRPr lang="en-US"/>
                  </a:p>
                </c:rich>
              </c:tx>
              <c:showVal val="1"/>
            </c:dLbl>
            <c:showVal val="1"/>
          </c:dLbls>
          <c:cat>
            <c:strRef>
              <c:f>'Place by EDU Stage'!$L$242:$O$242</c:f>
              <c:strCache>
                <c:ptCount val="4"/>
                <c:pt idx="0">
                  <c:v>Emerging 
(n=43)</c:v>
                </c:pt>
                <c:pt idx="1">
                  <c:v>Establishing 
(n=10)</c:v>
                </c:pt>
                <c:pt idx="2">
                  <c:v>Embedding 
(n=10)</c:v>
                </c:pt>
                <c:pt idx="3">
                  <c:v>Experiencing 
(n=10)</c:v>
                </c:pt>
              </c:strCache>
            </c:strRef>
          </c:cat>
          <c:val>
            <c:numRef>
              <c:f>'Place by EDU Stage'!$L$246:$O$246</c:f>
              <c:numCache>
                <c:formatCode>0%</c:formatCode>
                <c:ptCount val="4"/>
                <c:pt idx="0">
                  <c:v>0.81</c:v>
                </c:pt>
                <c:pt idx="1">
                  <c:v>0.9</c:v>
                </c:pt>
                <c:pt idx="2">
                  <c:v>0.70000000000000062</c:v>
                </c:pt>
                <c:pt idx="3">
                  <c:v>0.5</c:v>
                </c:pt>
              </c:numCache>
            </c:numRef>
          </c:val>
        </c:ser>
        <c:dLbls>
          <c:showVal val="1"/>
        </c:dLbls>
        <c:marker val="1"/>
        <c:axId val="279534208"/>
        <c:axId val="279560576"/>
      </c:lineChart>
      <c:catAx>
        <c:axId val="279534208"/>
        <c:scaling>
          <c:orientation val="minMax"/>
        </c:scaling>
        <c:axPos val="b"/>
        <c:tickLblPos val="nextTo"/>
        <c:crossAx val="279560576"/>
        <c:crosses val="autoZero"/>
        <c:auto val="1"/>
        <c:lblAlgn val="ctr"/>
        <c:lblOffset val="100"/>
      </c:catAx>
      <c:valAx>
        <c:axId val="279560576"/>
        <c:scaling>
          <c:orientation val="minMax"/>
        </c:scaling>
        <c:axPos val="l"/>
        <c:majorGridlines/>
        <c:numFmt formatCode="0%" sourceLinked="1"/>
        <c:tickLblPos val="nextTo"/>
        <c:crossAx val="279534208"/>
        <c:crosses val="autoZero"/>
        <c:crossBetween val="between"/>
      </c:valAx>
    </c:plotArea>
    <c:legend>
      <c:legendPos val="r"/>
    </c:legend>
    <c:plotVisOnly val="1"/>
  </c:chart>
  <c:txPr>
    <a:bodyPr/>
    <a:lstStyle/>
    <a:p>
      <a:pPr>
        <a:defRPr sz="1400" b="1">
          <a:latin typeface="Arial" pitchFamily="34" charset="0"/>
          <a:cs typeface="Arial" pitchFamily="34" charset="0"/>
        </a:defRPr>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lineChart>
        <c:grouping val="standard"/>
        <c:ser>
          <c:idx val="0"/>
          <c:order val="0"/>
          <c:tx>
            <c:strRef>
              <c:f>'Contact by Edu Stage'!$B$249</c:f>
              <c:strCache>
                <c:ptCount val="1"/>
                <c:pt idx="0">
                  <c:v>Email</c:v>
                </c:pt>
              </c:strCache>
            </c:strRef>
          </c:tx>
          <c:dLbls>
            <c:dLbl>
              <c:idx val="0"/>
              <c:layout>
                <c:manualLayout>
                  <c:x val="-9.2532188841201693E-2"/>
                  <c:y val="-1.2569610182975338E-2"/>
                </c:manualLayout>
              </c:layout>
              <c:tx>
                <c:rich>
                  <a:bodyPr/>
                  <a:lstStyle/>
                  <a:p>
                    <a:r>
                      <a:rPr lang="en-US"/>
                      <a:t>60%, 26</a:t>
                    </a:r>
                  </a:p>
                </c:rich>
              </c:tx>
              <c:dLblPos val="r"/>
              <c:showVal val="1"/>
            </c:dLbl>
            <c:dLbl>
              <c:idx val="1"/>
              <c:tx>
                <c:rich>
                  <a:bodyPr/>
                  <a:lstStyle/>
                  <a:p>
                    <a:r>
                      <a:rPr lang="en-US"/>
                      <a:t>100%, 10</a:t>
                    </a:r>
                  </a:p>
                </c:rich>
              </c:tx>
              <c:dLblPos val="b"/>
              <c:showVal val="1"/>
            </c:dLbl>
            <c:dLbl>
              <c:idx val="2"/>
              <c:tx>
                <c:rich>
                  <a:bodyPr/>
                  <a:lstStyle/>
                  <a:p>
                    <a:r>
                      <a:rPr lang="en-US"/>
                      <a:t>100%, 10</a:t>
                    </a:r>
                  </a:p>
                </c:rich>
              </c:tx>
              <c:dLblPos val="b"/>
              <c:showVal val="1"/>
            </c:dLbl>
            <c:dLbl>
              <c:idx val="3"/>
              <c:tx>
                <c:rich>
                  <a:bodyPr/>
                  <a:lstStyle/>
                  <a:p>
                    <a:r>
                      <a:rPr lang="en-US"/>
                      <a:t>100%, 10</a:t>
                    </a:r>
                  </a:p>
                </c:rich>
              </c:tx>
              <c:dLblPos val="b"/>
              <c:showVal val="1"/>
            </c:dLbl>
            <c:dLblPos val="b"/>
            <c:showVal val="1"/>
          </c:dLbls>
          <c:cat>
            <c:strRef>
              <c:f>'Contact by Edu Stage'!$C$248:$F$248</c:f>
              <c:strCache>
                <c:ptCount val="4"/>
                <c:pt idx="0">
                  <c:v>Emerging 
(n=43)</c:v>
                </c:pt>
                <c:pt idx="1">
                  <c:v>Establishing 
(n=10)</c:v>
                </c:pt>
                <c:pt idx="2">
                  <c:v>Embedding 
(n=10)</c:v>
                </c:pt>
                <c:pt idx="3">
                  <c:v>Experiencing 
(n=10)</c:v>
                </c:pt>
              </c:strCache>
            </c:strRef>
          </c:cat>
          <c:val>
            <c:numRef>
              <c:f>'Contact by Edu Stage'!$C$249:$F$249</c:f>
              <c:numCache>
                <c:formatCode>0%</c:formatCode>
                <c:ptCount val="4"/>
                <c:pt idx="0">
                  <c:v>0.60000000000000064</c:v>
                </c:pt>
                <c:pt idx="1">
                  <c:v>1</c:v>
                </c:pt>
                <c:pt idx="2">
                  <c:v>1</c:v>
                </c:pt>
                <c:pt idx="3">
                  <c:v>1</c:v>
                </c:pt>
              </c:numCache>
            </c:numRef>
          </c:val>
        </c:ser>
        <c:ser>
          <c:idx val="1"/>
          <c:order val="1"/>
          <c:tx>
            <c:strRef>
              <c:f>'Contact by Edu Stage'!$B$250</c:f>
              <c:strCache>
                <c:ptCount val="1"/>
                <c:pt idx="0">
                  <c:v>Texting</c:v>
                </c:pt>
              </c:strCache>
            </c:strRef>
          </c:tx>
          <c:dLbls>
            <c:dLbl>
              <c:idx val="0"/>
              <c:layout>
                <c:manualLayout>
                  <c:x val="-4.6752503576537909E-2"/>
                  <c:y val="-5.7120127287191833E-2"/>
                </c:manualLayout>
              </c:layout>
              <c:tx>
                <c:rich>
                  <a:bodyPr/>
                  <a:lstStyle/>
                  <a:p>
                    <a:r>
                      <a:rPr lang="en-US"/>
                      <a:t>84%, 36</a:t>
                    </a:r>
                  </a:p>
                </c:rich>
              </c:tx>
              <c:dLblPos val="r"/>
              <c:showVal val="1"/>
            </c:dLbl>
            <c:dLbl>
              <c:idx val="1"/>
              <c:tx>
                <c:rich>
                  <a:bodyPr/>
                  <a:lstStyle/>
                  <a:p>
                    <a:r>
                      <a:rPr lang="en-US"/>
                      <a:t>80%, 8</a:t>
                    </a:r>
                  </a:p>
                </c:rich>
              </c:tx>
              <c:dLblPos val="b"/>
              <c:showVal val="1"/>
            </c:dLbl>
            <c:dLbl>
              <c:idx val="2"/>
              <c:tx>
                <c:rich>
                  <a:bodyPr/>
                  <a:lstStyle/>
                  <a:p>
                    <a:r>
                      <a:rPr lang="en-US"/>
                      <a:t>70%, 7</a:t>
                    </a:r>
                  </a:p>
                </c:rich>
              </c:tx>
              <c:dLblPos val="b"/>
              <c:showVal val="1"/>
            </c:dLbl>
            <c:dLbl>
              <c:idx val="3"/>
              <c:tx>
                <c:rich>
                  <a:bodyPr/>
                  <a:lstStyle/>
                  <a:p>
                    <a:r>
                      <a:rPr lang="en-US"/>
                      <a:t>50%, 5</a:t>
                    </a:r>
                  </a:p>
                </c:rich>
              </c:tx>
              <c:dLblPos val="b"/>
              <c:showVal val="1"/>
            </c:dLbl>
            <c:dLblPos val="b"/>
            <c:showVal val="1"/>
          </c:dLbls>
          <c:cat>
            <c:strRef>
              <c:f>'Contact by Edu Stage'!$C$248:$F$248</c:f>
              <c:strCache>
                <c:ptCount val="4"/>
                <c:pt idx="0">
                  <c:v>Emerging 
(n=43)</c:v>
                </c:pt>
                <c:pt idx="1">
                  <c:v>Establishing 
(n=10)</c:v>
                </c:pt>
                <c:pt idx="2">
                  <c:v>Embedding 
(n=10)</c:v>
                </c:pt>
                <c:pt idx="3">
                  <c:v>Experiencing 
(n=10)</c:v>
                </c:pt>
              </c:strCache>
            </c:strRef>
          </c:cat>
          <c:val>
            <c:numRef>
              <c:f>'Contact by Edu Stage'!$C$250:$F$250</c:f>
              <c:numCache>
                <c:formatCode>0%</c:formatCode>
                <c:ptCount val="4"/>
                <c:pt idx="0">
                  <c:v>0.84000000000000064</c:v>
                </c:pt>
                <c:pt idx="1">
                  <c:v>0.8</c:v>
                </c:pt>
                <c:pt idx="2">
                  <c:v>0.70000000000000062</c:v>
                </c:pt>
                <c:pt idx="3">
                  <c:v>0.5</c:v>
                </c:pt>
              </c:numCache>
            </c:numRef>
          </c:val>
        </c:ser>
        <c:ser>
          <c:idx val="2"/>
          <c:order val="2"/>
          <c:tx>
            <c:strRef>
              <c:f>'Contact by Edu Stage'!$B$251</c:f>
              <c:strCache>
                <c:ptCount val="1"/>
                <c:pt idx="0">
                  <c:v>Phone Calls</c:v>
                </c:pt>
              </c:strCache>
            </c:strRef>
          </c:tx>
          <c:dLbls>
            <c:dLbl>
              <c:idx val="0"/>
              <c:tx>
                <c:rich>
                  <a:bodyPr/>
                  <a:lstStyle/>
                  <a:p>
                    <a:r>
                      <a:rPr lang="en-US"/>
                      <a:t>77%, 33</a:t>
                    </a:r>
                  </a:p>
                </c:rich>
              </c:tx>
              <c:dLblPos val="b"/>
              <c:showVal val="1"/>
            </c:dLbl>
            <c:dLbl>
              <c:idx val="1"/>
              <c:tx>
                <c:rich>
                  <a:bodyPr/>
                  <a:lstStyle/>
                  <a:p>
                    <a:r>
                      <a:rPr lang="en-US"/>
                      <a:t>90%, 9</a:t>
                    </a:r>
                  </a:p>
                </c:rich>
              </c:tx>
              <c:dLblPos val="b"/>
              <c:showVal val="1"/>
            </c:dLbl>
            <c:dLbl>
              <c:idx val="2"/>
              <c:layout>
                <c:manualLayout>
                  <c:x val="-2.9585121602288978E-2"/>
                  <c:y val="-6.3484486873508703E-2"/>
                </c:manualLayout>
              </c:layout>
              <c:tx>
                <c:rich>
                  <a:bodyPr/>
                  <a:lstStyle/>
                  <a:p>
                    <a:r>
                      <a:rPr lang="en-US"/>
                      <a:t>70%, 7</a:t>
                    </a:r>
                  </a:p>
                </c:rich>
              </c:tx>
              <c:dLblPos val="r"/>
              <c:showVal val="1"/>
            </c:dLbl>
            <c:dLbl>
              <c:idx val="3"/>
              <c:tx>
                <c:rich>
                  <a:bodyPr/>
                  <a:lstStyle/>
                  <a:p>
                    <a:r>
                      <a:rPr lang="en-US"/>
                      <a:t>70%, 7</a:t>
                    </a:r>
                  </a:p>
                </c:rich>
              </c:tx>
              <c:dLblPos val="b"/>
              <c:showVal val="1"/>
            </c:dLbl>
            <c:dLblPos val="b"/>
            <c:showVal val="1"/>
          </c:dLbls>
          <c:cat>
            <c:strRef>
              <c:f>'Contact by Edu Stage'!$C$248:$F$248</c:f>
              <c:strCache>
                <c:ptCount val="4"/>
                <c:pt idx="0">
                  <c:v>Emerging 
(n=43)</c:v>
                </c:pt>
                <c:pt idx="1">
                  <c:v>Establishing 
(n=10)</c:v>
                </c:pt>
                <c:pt idx="2">
                  <c:v>Embedding 
(n=10)</c:v>
                </c:pt>
                <c:pt idx="3">
                  <c:v>Experiencing 
(n=10)</c:v>
                </c:pt>
              </c:strCache>
            </c:strRef>
          </c:cat>
          <c:val>
            <c:numRef>
              <c:f>'Contact by Edu Stage'!$C$251:$F$251</c:f>
              <c:numCache>
                <c:formatCode>0%</c:formatCode>
                <c:ptCount val="4"/>
                <c:pt idx="0">
                  <c:v>0.77000000000000179</c:v>
                </c:pt>
                <c:pt idx="1">
                  <c:v>0.9</c:v>
                </c:pt>
                <c:pt idx="2">
                  <c:v>0.70000000000000062</c:v>
                </c:pt>
                <c:pt idx="3">
                  <c:v>0.70000000000000062</c:v>
                </c:pt>
              </c:numCache>
            </c:numRef>
          </c:val>
        </c:ser>
        <c:ser>
          <c:idx val="3"/>
          <c:order val="3"/>
          <c:tx>
            <c:strRef>
              <c:f>'Contact by Edu Stage'!$B$252</c:f>
              <c:strCache>
                <c:ptCount val="1"/>
                <c:pt idx="0">
                  <c:v>Face-to-Face</c:v>
                </c:pt>
              </c:strCache>
            </c:strRef>
          </c:tx>
          <c:dLbls>
            <c:dLbl>
              <c:idx val="0"/>
              <c:layout>
                <c:manualLayout>
                  <c:x val="-3.721506914639968E-2"/>
                  <c:y val="5.1073985680190885E-2"/>
                </c:manualLayout>
              </c:layout>
              <c:tx>
                <c:rich>
                  <a:bodyPr/>
                  <a:lstStyle/>
                  <a:p>
                    <a:r>
                      <a:rPr lang="en-US"/>
                      <a:t>60%, 26</a:t>
                    </a:r>
                  </a:p>
                </c:rich>
              </c:tx>
              <c:dLblPos val="r"/>
              <c:showVal val="1"/>
            </c:dLbl>
            <c:dLbl>
              <c:idx val="1"/>
              <c:tx>
                <c:rich>
                  <a:bodyPr/>
                  <a:lstStyle/>
                  <a:p>
                    <a:r>
                      <a:rPr lang="en-US"/>
                      <a:t>60%, 6</a:t>
                    </a:r>
                  </a:p>
                </c:rich>
              </c:tx>
              <c:dLblPos val="b"/>
              <c:showVal val="1"/>
            </c:dLbl>
            <c:dLbl>
              <c:idx val="2"/>
              <c:tx>
                <c:rich>
                  <a:bodyPr/>
                  <a:lstStyle/>
                  <a:p>
                    <a:r>
                      <a:rPr lang="en-US"/>
                      <a:t>40%, 4</a:t>
                    </a:r>
                  </a:p>
                </c:rich>
              </c:tx>
              <c:dLblPos val="b"/>
              <c:showVal val="1"/>
            </c:dLbl>
            <c:dLbl>
              <c:idx val="3"/>
              <c:layout>
                <c:manualLayout>
                  <c:x val="-5.5875097157919891E-2"/>
                  <c:y val="-6.6666666666666693E-2"/>
                </c:manualLayout>
              </c:layout>
              <c:tx>
                <c:rich>
                  <a:bodyPr/>
                  <a:lstStyle/>
                  <a:p>
                    <a:r>
                      <a:rPr lang="en-US"/>
                      <a:t>70%, 7</a:t>
                    </a:r>
                  </a:p>
                </c:rich>
              </c:tx>
              <c:dLblPos val="r"/>
              <c:showVal val="1"/>
            </c:dLbl>
            <c:dLblPos val="b"/>
            <c:showVal val="1"/>
          </c:dLbls>
          <c:cat>
            <c:strRef>
              <c:f>'Contact by Edu Stage'!$C$248:$F$248</c:f>
              <c:strCache>
                <c:ptCount val="4"/>
                <c:pt idx="0">
                  <c:v>Emerging 
(n=43)</c:v>
                </c:pt>
                <c:pt idx="1">
                  <c:v>Establishing 
(n=10)</c:v>
                </c:pt>
                <c:pt idx="2">
                  <c:v>Embedding 
(n=10)</c:v>
                </c:pt>
                <c:pt idx="3">
                  <c:v>Experiencing 
(n=10)</c:v>
                </c:pt>
              </c:strCache>
            </c:strRef>
          </c:cat>
          <c:val>
            <c:numRef>
              <c:f>'Contact by Edu Stage'!$C$252:$F$252</c:f>
              <c:numCache>
                <c:formatCode>0%</c:formatCode>
                <c:ptCount val="4"/>
                <c:pt idx="0">
                  <c:v>0.60000000000000064</c:v>
                </c:pt>
                <c:pt idx="1">
                  <c:v>0.60000000000000064</c:v>
                </c:pt>
                <c:pt idx="2">
                  <c:v>0.4</c:v>
                </c:pt>
                <c:pt idx="3">
                  <c:v>0.70000000000000062</c:v>
                </c:pt>
              </c:numCache>
            </c:numRef>
          </c:val>
        </c:ser>
        <c:dLbls>
          <c:showVal val="1"/>
        </c:dLbls>
        <c:marker val="1"/>
        <c:axId val="285548928"/>
        <c:axId val="285550464"/>
      </c:lineChart>
      <c:catAx>
        <c:axId val="285548928"/>
        <c:scaling>
          <c:orientation val="minMax"/>
        </c:scaling>
        <c:axPos val="b"/>
        <c:tickLblPos val="nextTo"/>
        <c:crossAx val="285550464"/>
        <c:crosses val="autoZero"/>
        <c:auto val="1"/>
        <c:lblAlgn val="ctr"/>
        <c:lblOffset val="100"/>
      </c:catAx>
      <c:valAx>
        <c:axId val="285550464"/>
        <c:scaling>
          <c:orientation val="minMax"/>
          <c:max val="1"/>
          <c:min val="0.30000000000000032"/>
        </c:scaling>
        <c:axPos val="l"/>
        <c:majorGridlines/>
        <c:numFmt formatCode="0%" sourceLinked="1"/>
        <c:tickLblPos val="nextTo"/>
        <c:crossAx val="285548928"/>
        <c:crosses val="autoZero"/>
        <c:crossBetween val="between"/>
      </c:valAx>
    </c:plotArea>
    <c:legend>
      <c:legendPos val="r"/>
      <c:layout>
        <c:manualLayout>
          <c:xMode val="edge"/>
          <c:yMode val="edge"/>
          <c:x val="0.8163063063063063"/>
          <c:y val="0.29041063415460389"/>
          <c:w val="0.17468468468468468"/>
          <c:h val="0.38692066717467216"/>
        </c:manualLayout>
      </c:layout>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42"/>
  <c:chart>
    <c:plotArea>
      <c:layout/>
      <c:lineChart>
        <c:grouping val="standard"/>
        <c:ser>
          <c:idx val="0"/>
          <c:order val="0"/>
          <c:tx>
            <c:strRef>
              <c:f>'Decision Choice by Edu Stage'!$I$263</c:f>
              <c:strCache>
                <c:ptCount val="1"/>
                <c:pt idx="0">
                  <c:v>Currency</c:v>
                </c:pt>
              </c:strCache>
            </c:strRef>
          </c:tx>
          <c:dLbls>
            <c:dLbl>
              <c:idx val="0"/>
              <c:layout>
                <c:manualLayout>
                  <c:x val="-8.9930191068755994E-2"/>
                  <c:y val="-2.9004322413261546E-2"/>
                </c:manualLayout>
              </c:layout>
              <c:tx>
                <c:rich>
                  <a:bodyPr/>
                  <a:lstStyle/>
                  <a:p>
                    <a:r>
                      <a:rPr lang="en-US"/>
                      <a:t>12%, 5</a:t>
                    </a:r>
                  </a:p>
                </c:rich>
              </c:tx>
              <c:dLblPos val="r"/>
              <c:showVal val="1"/>
            </c:dLbl>
            <c:dLbl>
              <c:idx val="1"/>
              <c:layout>
                <c:manualLayout>
                  <c:x val="-6.536311890744482E-3"/>
                  <c:y val="3.7373728880769896E-2"/>
                </c:manualLayout>
              </c:layout>
              <c:tx>
                <c:rich>
                  <a:bodyPr/>
                  <a:lstStyle/>
                  <a:p>
                    <a:r>
                      <a:rPr lang="en-US"/>
                      <a:t>40%, 4</a:t>
                    </a:r>
                  </a:p>
                </c:rich>
              </c:tx>
              <c:dLblPos val="r"/>
              <c:showVal val="1"/>
            </c:dLbl>
            <c:dLbl>
              <c:idx val="2"/>
              <c:tx>
                <c:rich>
                  <a:bodyPr/>
                  <a:lstStyle/>
                  <a:p>
                    <a:r>
                      <a:rPr lang="en-US"/>
                      <a:t>70%, 7</a:t>
                    </a:r>
                  </a:p>
                </c:rich>
              </c:tx>
              <c:dLblPos val="t"/>
              <c:showVal val="1"/>
            </c:dLbl>
            <c:dLbl>
              <c:idx val="3"/>
              <c:layout>
                <c:manualLayout>
                  <c:x val="-2.6615488993168668E-2"/>
                  <c:y val="-4.0548331333962497E-2"/>
                </c:manualLayout>
              </c:layout>
              <c:tx>
                <c:rich>
                  <a:bodyPr/>
                  <a:lstStyle/>
                  <a:p>
                    <a:r>
                      <a:rPr lang="en-US"/>
                      <a:t>40%, 4</a:t>
                    </a:r>
                  </a:p>
                </c:rich>
              </c:tx>
              <c:dLblPos val="r"/>
              <c:showVal val="1"/>
            </c:dLbl>
            <c:dLblPos val="t"/>
            <c:showVal val="1"/>
          </c:dLbls>
          <c:cat>
            <c:strRef>
              <c:f>'Decision Choice by Edu Stage'!$J$262:$M$262</c:f>
              <c:strCache>
                <c:ptCount val="4"/>
                <c:pt idx="0">
                  <c:v>Emerging 
(n=43)</c:v>
                </c:pt>
                <c:pt idx="1">
                  <c:v>Establishing 
(n=10)</c:v>
                </c:pt>
                <c:pt idx="2">
                  <c:v>Embedding 
(n=10)</c:v>
                </c:pt>
                <c:pt idx="3">
                  <c:v>Experiencing 
(n=10)</c:v>
                </c:pt>
              </c:strCache>
            </c:strRef>
          </c:cat>
          <c:val>
            <c:numRef>
              <c:f>'Decision Choice by Edu Stage'!$J$263:$M$263</c:f>
              <c:numCache>
                <c:formatCode>0%</c:formatCode>
                <c:ptCount val="4"/>
                <c:pt idx="0">
                  <c:v>0.12000000000000002</c:v>
                </c:pt>
                <c:pt idx="1">
                  <c:v>0.4</c:v>
                </c:pt>
                <c:pt idx="2">
                  <c:v>0.70000000000000062</c:v>
                </c:pt>
                <c:pt idx="3">
                  <c:v>0.4</c:v>
                </c:pt>
              </c:numCache>
            </c:numRef>
          </c:val>
        </c:ser>
        <c:ser>
          <c:idx val="1"/>
          <c:order val="1"/>
          <c:tx>
            <c:strRef>
              <c:f>'Decision Choice by Edu Stage'!$I$264</c:f>
              <c:strCache>
                <c:ptCount val="1"/>
                <c:pt idx="0">
                  <c:v>Relevance</c:v>
                </c:pt>
              </c:strCache>
            </c:strRef>
          </c:tx>
          <c:dLbls>
            <c:dLbl>
              <c:idx val="0"/>
              <c:layout>
                <c:manualLayout>
                  <c:x val="-8.7867844415923338E-2"/>
                  <c:y val="-5.2092340254663791E-2"/>
                </c:manualLayout>
              </c:layout>
              <c:tx>
                <c:rich>
                  <a:bodyPr/>
                  <a:lstStyle/>
                  <a:p>
                    <a:r>
                      <a:rPr lang="en-US"/>
                      <a:t>60%, 26</a:t>
                    </a:r>
                  </a:p>
                </c:rich>
              </c:tx>
              <c:dLblPos val="r"/>
              <c:showVal val="1"/>
            </c:dLbl>
            <c:dLbl>
              <c:idx val="1"/>
              <c:tx>
                <c:rich>
                  <a:bodyPr/>
                  <a:lstStyle/>
                  <a:p>
                    <a:r>
                      <a:rPr lang="en-US"/>
                      <a:t>80%, 8</a:t>
                    </a:r>
                  </a:p>
                </c:rich>
              </c:tx>
              <c:dLblPos val="t"/>
              <c:showVal val="1"/>
            </c:dLbl>
            <c:dLbl>
              <c:idx val="2"/>
              <c:tx>
                <c:rich>
                  <a:bodyPr/>
                  <a:lstStyle/>
                  <a:p>
                    <a:r>
                      <a:rPr lang="en-US"/>
                      <a:t>50%, 5</a:t>
                    </a:r>
                  </a:p>
                </c:rich>
              </c:tx>
              <c:dLblPos val="t"/>
              <c:showVal val="1"/>
            </c:dLbl>
            <c:dLbl>
              <c:idx val="3"/>
              <c:layout>
                <c:manualLayout>
                  <c:x val="-2.6615488993168668E-2"/>
                  <c:y val="5.1803740031646124E-2"/>
                </c:manualLayout>
              </c:layout>
              <c:tx>
                <c:rich>
                  <a:bodyPr/>
                  <a:lstStyle/>
                  <a:p>
                    <a:r>
                      <a:rPr lang="en-US"/>
                      <a:t>60%, 6</a:t>
                    </a:r>
                  </a:p>
                </c:rich>
              </c:tx>
              <c:dLblPos val="r"/>
              <c:showVal val="1"/>
            </c:dLbl>
            <c:dLblPos val="t"/>
            <c:showVal val="1"/>
          </c:dLbls>
          <c:cat>
            <c:strRef>
              <c:f>'Decision Choice by Edu Stage'!$J$262:$M$262</c:f>
              <c:strCache>
                <c:ptCount val="4"/>
                <c:pt idx="0">
                  <c:v>Emerging 
(n=43)</c:v>
                </c:pt>
                <c:pt idx="1">
                  <c:v>Establishing 
(n=10)</c:v>
                </c:pt>
                <c:pt idx="2">
                  <c:v>Embedding 
(n=10)</c:v>
                </c:pt>
                <c:pt idx="3">
                  <c:v>Experiencing 
(n=10)</c:v>
                </c:pt>
              </c:strCache>
            </c:strRef>
          </c:cat>
          <c:val>
            <c:numRef>
              <c:f>'Decision Choice by Edu Stage'!$J$264:$M$264</c:f>
              <c:numCache>
                <c:formatCode>0%</c:formatCode>
                <c:ptCount val="4"/>
                <c:pt idx="0">
                  <c:v>0.60000000000000064</c:v>
                </c:pt>
                <c:pt idx="1">
                  <c:v>0.8</c:v>
                </c:pt>
                <c:pt idx="2">
                  <c:v>0.5</c:v>
                </c:pt>
                <c:pt idx="3">
                  <c:v>0.60000000000000064</c:v>
                </c:pt>
              </c:numCache>
            </c:numRef>
          </c:val>
        </c:ser>
        <c:ser>
          <c:idx val="2"/>
          <c:order val="2"/>
          <c:tx>
            <c:strRef>
              <c:f>'Decision Choice by Edu Stage'!$I$265</c:f>
              <c:strCache>
                <c:ptCount val="1"/>
                <c:pt idx="0">
                  <c:v>Reliability</c:v>
                </c:pt>
              </c:strCache>
            </c:strRef>
          </c:tx>
          <c:dLbls>
            <c:dLbl>
              <c:idx val="0"/>
              <c:tx>
                <c:rich>
                  <a:bodyPr/>
                  <a:lstStyle/>
                  <a:p>
                    <a:r>
                      <a:rPr lang="en-US"/>
                      <a:t>47%, 20</a:t>
                    </a:r>
                  </a:p>
                </c:rich>
              </c:tx>
              <c:dLblPos val="t"/>
              <c:showVal val="1"/>
            </c:dLbl>
            <c:dLbl>
              <c:idx val="1"/>
              <c:tx>
                <c:rich>
                  <a:bodyPr/>
                  <a:lstStyle/>
                  <a:p>
                    <a:r>
                      <a:rPr lang="en-US"/>
                      <a:t>50%, 5</a:t>
                    </a:r>
                  </a:p>
                </c:rich>
              </c:tx>
              <c:dLblPos val="t"/>
              <c:showVal val="1"/>
            </c:dLbl>
            <c:dLbl>
              <c:idx val="2"/>
              <c:layout>
                <c:manualLayout>
                  <c:x val="4.6368708284768353E-3"/>
                  <c:y val="-3.0305295859541252E-3"/>
                </c:manualLayout>
              </c:layout>
              <c:tx>
                <c:rich>
                  <a:bodyPr/>
                  <a:lstStyle/>
                  <a:p>
                    <a:r>
                      <a:rPr lang="en-US"/>
                      <a:t>70%, 7</a:t>
                    </a:r>
                  </a:p>
                </c:rich>
              </c:tx>
              <c:dLblPos val="r"/>
              <c:showVal val="1"/>
            </c:dLbl>
            <c:dLbl>
              <c:idx val="3"/>
              <c:layout>
                <c:manualLayout>
                  <c:x val="-3.2607071568927663E-2"/>
                  <c:y val="5.46897422618213E-2"/>
                </c:manualLayout>
              </c:layout>
              <c:tx>
                <c:rich>
                  <a:bodyPr/>
                  <a:lstStyle/>
                  <a:p>
                    <a:r>
                      <a:rPr lang="en-US"/>
                      <a:t>40%, 4</a:t>
                    </a:r>
                  </a:p>
                </c:rich>
              </c:tx>
              <c:dLblPos val="r"/>
              <c:showVal val="1"/>
            </c:dLbl>
            <c:dLblPos val="t"/>
            <c:showVal val="1"/>
          </c:dLbls>
          <c:cat>
            <c:strRef>
              <c:f>'Decision Choice by Edu Stage'!$J$262:$M$262</c:f>
              <c:strCache>
                <c:ptCount val="4"/>
                <c:pt idx="0">
                  <c:v>Emerging 
(n=43)</c:v>
                </c:pt>
                <c:pt idx="1">
                  <c:v>Establishing 
(n=10)</c:v>
                </c:pt>
                <c:pt idx="2">
                  <c:v>Embedding 
(n=10)</c:v>
                </c:pt>
                <c:pt idx="3">
                  <c:v>Experiencing 
(n=10)</c:v>
                </c:pt>
              </c:strCache>
            </c:strRef>
          </c:cat>
          <c:val>
            <c:numRef>
              <c:f>'Decision Choice by Edu Stage'!$J$265:$M$265</c:f>
              <c:numCache>
                <c:formatCode>0%</c:formatCode>
                <c:ptCount val="4"/>
                <c:pt idx="0">
                  <c:v>0.47000000000000008</c:v>
                </c:pt>
                <c:pt idx="1">
                  <c:v>0.5</c:v>
                </c:pt>
                <c:pt idx="2">
                  <c:v>0.70000000000000062</c:v>
                </c:pt>
                <c:pt idx="3">
                  <c:v>0.4</c:v>
                </c:pt>
              </c:numCache>
            </c:numRef>
          </c:val>
        </c:ser>
        <c:ser>
          <c:idx val="3"/>
          <c:order val="3"/>
          <c:tx>
            <c:strRef>
              <c:f>'Decision Choice by Edu Stage'!$I$266</c:f>
              <c:strCache>
                <c:ptCount val="1"/>
                <c:pt idx="0">
                  <c:v>Authority, Legitimacy</c:v>
                </c:pt>
              </c:strCache>
            </c:strRef>
          </c:tx>
          <c:cat>
            <c:strRef>
              <c:f>'Decision Choice by Edu Stage'!$J$262:$M$262</c:f>
              <c:strCache>
                <c:ptCount val="4"/>
                <c:pt idx="0">
                  <c:v>Emerging 
(n=43)</c:v>
                </c:pt>
                <c:pt idx="1">
                  <c:v>Establishing 
(n=10)</c:v>
                </c:pt>
                <c:pt idx="2">
                  <c:v>Embedding 
(n=10)</c:v>
                </c:pt>
                <c:pt idx="3">
                  <c:v>Experiencing 
(n=10)</c:v>
                </c:pt>
              </c:strCache>
            </c:strRef>
          </c:cat>
          <c:val>
            <c:numRef>
              <c:f>'Decision Choice by Edu Stage'!$J$266:$M$266</c:f>
              <c:numCache>
                <c:formatCode>0%</c:formatCode>
                <c:ptCount val="4"/>
                <c:pt idx="0">
                  <c:v>0.79</c:v>
                </c:pt>
                <c:pt idx="1">
                  <c:v>0.60000000000000064</c:v>
                </c:pt>
                <c:pt idx="2">
                  <c:v>0.9</c:v>
                </c:pt>
                <c:pt idx="3">
                  <c:v>0.70000000000000062</c:v>
                </c:pt>
              </c:numCache>
            </c:numRef>
          </c:val>
        </c:ser>
        <c:dLbls>
          <c:showVal val="1"/>
        </c:dLbls>
        <c:marker val="1"/>
        <c:axId val="319092224"/>
        <c:axId val="319093760"/>
      </c:lineChart>
      <c:catAx>
        <c:axId val="319092224"/>
        <c:scaling>
          <c:orientation val="minMax"/>
        </c:scaling>
        <c:axPos val="b"/>
        <c:tickLblPos val="nextTo"/>
        <c:crossAx val="319093760"/>
        <c:crosses val="autoZero"/>
        <c:auto val="1"/>
        <c:lblAlgn val="ctr"/>
        <c:lblOffset val="100"/>
      </c:catAx>
      <c:valAx>
        <c:axId val="319093760"/>
        <c:scaling>
          <c:orientation val="minMax"/>
        </c:scaling>
        <c:axPos val="l"/>
        <c:majorGridlines/>
        <c:numFmt formatCode="0%" sourceLinked="1"/>
        <c:tickLblPos val="nextTo"/>
        <c:crossAx val="319092224"/>
        <c:crosses val="autoZero"/>
        <c:crossBetween val="between"/>
      </c:valAx>
    </c:plotArea>
    <c:legend>
      <c:legendPos val="r"/>
    </c:legend>
    <c:plotVisOnly val="1"/>
    <c:dispBlanksAs val="gap"/>
  </c:chart>
  <c:txPr>
    <a:bodyPr/>
    <a:lstStyle/>
    <a:p>
      <a:pPr>
        <a:defRPr sz="1400" b="1">
          <a:latin typeface="Arial" pitchFamily="34" charset="0"/>
          <a:cs typeface="Arial" pitchFamily="34" charset="0"/>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5D1F9D-5D1C-49F9-B5E6-6DBC43E2A73B}" type="doc">
      <dgm:prSet loTypeId="urn:microsoft.com/office/officeart/2005/8/layout/gear1" loCatId="process" qsTypeId="urn:microsoft.com/office/officeart/2005/8/quickstyle/simple1" qsCatId="simple" csTypeId="urn:microsoft.com/office/officeart/2005/8/colors/accent1_2" csCatId="accent1" phldr="1"/>
      <dgm:spPr/>
    </dgm:pt>
    <dgm:pt modelId="{DA556247-3649-491C-A9A0-6B38F1DA8193}">
      <dgm:prSet phldrT="[Text]" custT="1"/>
      <dgm:spPr/>
      <dgm:t>
        <a:bodyPr/>
        <a:lstStyle/>
        <a:p>
          <a:r>
            <a:rPr lang="en-US" sz="1200" b="1" dirty="0" smtClean="0"/>
            <a:t>Interpreting</a:t>
          </a:r>
          <a:endParaRPr lang="en-US" sz="1100" b="1" dirty="0"/>
        </a:p>
      </dgm:t>
    </dgm:pt>
    <dgm:pt modelId="{7DD1AF9C-9057-4937-805F-1E1919ACE8ED}" type="parTrans" cxnId="{BD2F8145-2080-4A4C-9E36-D0ACF4FBF34C}">
      <dgm:prSet/>
      <dgm:spPr/>
      <dgm:t>
        <a:bodyPr/>
        <a:lstStyle/>
        <a:p>
          <a:endParaRPr lang="en-US"/>
        </a:p>
      </dgm:t>
    </dgm:pt>
    <dgm:pt modelId="{4BBC1E07-1CE9-460C-93B5-6688CC44A642}" type="sibTrans" cxnId="{BD2F8145-2080-4A4C-9E36-D0ACF4FBF34C}">
      <dgm:prSet/>
      <dgm:spPr/>
      <dgm:t>
        <a:bodyPr/>
        <a:lstStyle/>
        <a:p>
          <a:endParaRPr lang="en-US" dirty="0"/>
        </a:p>
      </dgm:t>
    </dgm:pt>
    <dgm:pt modelId="{27AAC3DC-476F-41B4-8F21-7C1028A19A9A}">
      <dgm:prSet phldrT="[Text]"/>
      <dgm:spPr/>
      <dgm:t>
        <a:bodyPr/>
        <a:lstStyle/>
        <a:p>
          <a:r>
            <a:rPr lang="en-US" b="1" dirty="0" smtClean="0"/>
            <a:t>Analyzing</a:t>
          </a:r>
          <a:endParaRPr lang="en-US" b="1" dirty="0"/>
        </a:p>
      </dgm:t>
    </dgm:pt>
    <dgm:pt modelId="{2B88534E-210F-41F3-A1F7-D1C9732D628E}" type="parTrans" cxnId="{81920725-E7C2-4965-AD34-F4DBDC4C6F2E}">
      <dgm:prSet/>
      <dgm:spPr/>
      <dgm:t>
        <a:bodyPr/>
        <a:lstStyle/>
        <a:p>
          <a:endParaRPr lang="en-US"/>
        </a:p>
      </dgm:t>
    </dgm:pt>
    <dgm:pt modelId="{1BA71A29-C4E2-48BC-A681-17BA459D40E2}" type="sibTrans" cxnId="{81920725-E7C2-4965-AD34-F4DBDC4C6F2E}">
      <dgm:prSet/>
      <dgm:spPr/>
      <dgm:t>
        <a:bodyPr/>
        <a:lstStyle/>
        <a:p>
          <a:endParaRPr lang="en-US" dirty="0"/>
        </a:p>
      </dgm:t>
    </dgm:pt>
    <dgm:pt modelId="{3A654BE4-5915-4A25-AF6A-1B56F32C3108}">
      <dgm:prSet phldrT="[Text]"/>
      <dgm:spPr/>
      <dgm:t>
        <a:bodyPr/>
        <a:lstStyle/>
        <a:p>
          <a:r>
            <a:rPr lang="en-US" b="1" dirty="0" smtClean="0"/>
            <a:t>Collecting</a:t>
          </a:r>
          <a:endParaRPr lang="en-US" b="1" dirty="0"/>
        </a:p>
      </dgm:t>
    </dgm:pt>
    <dgm:pt modelId="{BE904242-3597-419D-A737-0F6FF2D5DD4C}" type="sibTrans" cxnId="{836F6027-3F19-4231-8286-D2B1F174DA90}">
      <dgm:prSet/>
      <dgm:spPr/>
      <dgm:t>
        <a:bodyPr/>
        <a:lstStyle/>
        <a:p>
          <a:endParaRPr lang="en-US" dirty="0"/>
        </a:p>
      </dgm:t>
    </dgm:pt>
    <dgm:pt modelId="{E1B16E0A-FF1E-470D-93C0-AFE5C067DF8C}" type="parTrans" cxnId="{836F6027-3F19-4231-8286-D2B1F174DA90}">
      <dgm:prSet/>
      <dgm:spPr/>
      <dgm:t>
        <a:bodyPr/>
        <a:lstStyle/>
        <a:p>
          <a:endParaRPr lang="en-US"/>
        </a:p>
      </dgm:t>
    </dgm:pt>
    <dgm:pt modelId="{983BFB68-0A00-408C-B239-A47CA844D099}" type="pres">
      <dgm:prSet presAssocID="{B25D1F9D-5D1C-49F9-B5E6-6DBC43E2A73B}" presName="composite" presStyleCnt="0">
        <dgm:presLayoutVars>
          <dgm:chMax val="3"/>
          <dgm:animLvl val="lvl"/>
          <dgm:resizeHandles val="exact"/>
        </dgm:presLayoutVars>
      </dgm:prSet>
      <dgm:spPr/>
    </dgm:pt>
    <dgm:pt modelId="{1A26911D-553C-42F2-AC0D-89EBC39C2939}" type="pres">
      <dgm:prSet presAssocID="{DA556247-3649-491C-A9A0-6B38F1DA8193}" presName="gear1" presStyleLbl="node1" presStyleIdx="0" presStyleCnt="3">
        <dgm:presLayoutVars>
          <dgm:chMax val="1"/>
          <dgm:bulletEnabled val="1"/>
        </dgm:presLayoutVars>
      </dgm:prSet>
      <dgm:spPr/>
      <dgm:t>
        <a:bodyPr/>
        <a:lstStyle/>
        <a:p>
          <a:endParaRPr lang="en-US"/>
        </a:p>
      </dgm:t>
    </dgm:pt>
    <dgm:pt modelId="{52E41785-E406-45E0-913F-DDAED997F192}" type="pres">
      <dgm:prSet presAssocID="{DA556247-3649-491C-A9A0-6B38F1DA8193}" presName="gear1srcNode" presStyleLbl="node1" presStyleIdx="0" presStyleCnt="3"/>
      <dgm:spPr/>
      <dgm:t>
        <a:bodyPr/>
        <a:lstStyle/>
        <a:p>
          <a:endParaRPr lang="en-US"/>
        </a:p>
      </dgm:t>
    </dgm:pt>
    <dgm:pt modelId="{BFF822B6-6E38-4D9B-8D06-F42C6F0E49B9}" type="pres">
      <dgm:prSet presAssocID="{DA556247-3649-491C-A9A0-6B38F1DA8193}" presName="gear1dstNode" presStyleLbl="node1" presStyleIdx="0" presStyleCnt="3"/>
      <dgm:spPr/>
      <dgm:t>
        <a:bodyPr/>
        <a:lstStyle/>
        <a:p>
          <a:endParaRPr lang="en-US"/>
        </a:p>
      </dgm:t>
    </dgm:pt>
    <dgm:pt modelId="{B04269A5-2DED-4997-BB99-2406AA6190C8}" type="pres">
      <dgm:prSet presAssocID="{27AAC3DC-476F-41B4-8F21-7C1028A19A9A}" presName="gear2" presStyleLbl="node1" presStyleIdx="1" presStyleCnt="3">
        <dgm:presLayoutVars>
          <dgm:chMax val="1"/>
          <dgm:bulletEnabled val="1"/>
        </dgm:presLayoutVars>
      </dgm:prSet>
      <dgm:spPr/>
      <dgm:t>
        <a:bodyPr/>
        <a:lstStyle/>
        <a:p>
          <a:endParaRPr lang="en-US"/>
        </a:p>
      </dgm:t>
    </dgm:pt>
    <dgm:pt modelId="{5CB6B822-A047-496B-8C4B-105DCC03D455}" type="pres">
      <dgm:prSet presAssocID="{27AAC3DC-476F-41B4-8F21-7C1028A19A9A}" presName="gear2srcNode" presStyleLbl="node1" presStyleIdx="1" presStyleCnt="3"/>
      <dgm:spPr/>
      <dgm:t>
        <a:bodyPr/>
        <a:lstStyle/>
        <a:p>
          <a:endParaRPr lang="en-US"/>
        </a:p>
      </dgm:t>
    </dgm:pt>
    <dgm:pt modelId="{E3091A4E-8BDE-401A-92BD-79D9B2C01C59}" type="pres">
      <dgm:prSet presAssocID="{27AAC3DC-476F-41B4-8F21-7C1028A19A9A}" presName="gear2dstNode" presStyleLbl="node1" presStyleIdx="1" presStyleCnt="3"/>
      <dgm:spPr/>
      <dgm:t>
        <a:bodyPr/>
        <a:lstStyle/>
        <a:p>
          <a:endParaRPr lang="en-US"/>
        </a:p>
      </dgm:t>
    </dgm:pt>
    <dgm:pt modelId="{06D3C737-8843-4C6C-ADFC-A701FB05D019}" type="pres">
      <dgm:prSet presAssocID="{3A654BE4-5915-4A25-AF6A-1B56F32C3108}" presName="gear3" presStyleLbl="node1" presStyleIdx="2" presStyleCnt="3"/>
      <dgm:spPr/>
      <dgm:t>
        <a:bodyPr/>
        <a:lstStyle/>
        <a:p>
          <a:endParaRPr lang="en-US"/>
        </a:p>
      </dgm:t>
    </dgm:pt>
    <dgm:pt modelId="{3805EE31-A07D-4D93-89F9-E9B5EEC67F4B}" type="pres">
      <dgm:prSet presAssocID="{3A654BE4-5915-4A25-AF6A-1B56F32C3108}" presName="gear3tx" presStyleLbl="node1" presStyleIdx="2" presStyleCnt="3">
        <dgm:presLayoutVars>
          <dgm:chMax val="1"/>
          <dgm:bulletEnabled val="1"/>
        </dgm:presLayoutVars>
      </dgm:prSet>
      <dgm:spPr/>
      <dgm:t>
        <a:bodyPr/>
        <a:lstStyle/>
        <a:p>
          <a:endParaRPr lang="en-US"/>
        </a:p>
      </dgm:t>
    </dgm:pt>
    <dgm:pt modelId="{223DE47B-3632-4FB2-9727-99D512ECC9A6}" type="pres">
      <dgm:prSet presAssocID="{3A654BE4-5915-4A25-AF6A-1B56F32C3108}" presName="gear3srcNode" presStyleLbl="node1" presStyleIdx="2" presStyleCnt="3"/>
      <dgm:spPr/>
      <dgm:t>
        <a:bodyPr/>
        <a:lstStyle/>
        <a:p>
          <a:endParaRPr lang="en-US"/>
        </a:p>
      </dgm:t>
    </dgm:pt>
    <dgm:pt modelId="{AC543720-B15A-474F-A914-5936247D9817}" type="pres">
      <dgm:prSet presAssocID="{3A654BE4-5915-4A25-AF6A-1B56F32C3108}" presName="gear3dstNode" presStyleLbl="node1" presStyleIdx="2" presStyleCnt="3"/>
      <dgm:spPr/>
      <dgm:t>
        <a:bodyPr/>
        <a:lstStyle/>
        <a:p>
          <a:endParaRPr lang="en-US"/>
        </a:p>
      </dgm:t>
    </dgm:pt>
    <dgm:pt modelId="{13C5F172-E822-41F7-9206-9C9A7826B09E}" type="pres">
      <dgm:prSet presAssocID="{4BBC1E07-1CE9-460C-93B5-6688CC44A642}" presName="connector1" presStyleLbl="sibTrans2D1" presStyleIdx="0" presStyleCnt="3"/>
      <dgm:spPr/>
      <dgm:t>
        <a:bodyPr/>
        <a:lstStyle/>
        <a:p>
          <a:endParaRPr lang="en-US"/>
        </a:p>
      </dgm:t>
    </dgm:pt>
    <dgm:pt modelId="{E605FB2D-0C95-4E9A-BE83-859B959CBC48}" type="pres">
      <dgm:prSet presAssocID="{1BA71A29-C4E2-48BC-A681-17BA459D40E2}" presName="connector2" presStyleLbl="sibTrans2D1" presStyleIdx="1" presStyleCnt="3"/>
      <dgm:spPr/>
      <dgm:t>
        <a:bodyPr/>
        <a:lstStyle/>
        <a:p>
          <a:endParaRPr lang="en-US"/>
        </a:p>
      </dgm:t>
    </dgm:pt>
    <dgm:pt modelId="{EE468359-7DBC-443E-B116-4F6D252AEF00}" type="pres">
      <dgm:prSet presAssocID="{BE904242-3597-419D-A737-0F6FF2D5DD4C}" presName="connector3" presStyleLbl="sibTrans2D1" presStyleIdx="2" presStyleCnt="3"/>
      <dgm:spPr/>
      <dgm:t>
        <a:bodyPr/>
        <a:lstStyle/>
        <a:p>
          <a:endParaRPr lang="en-US"/>
        </a:p>
      </dgm:t>
    </dgm:pt>
  </dgm:ptLst>
  <dgm:cxnLst>
    <dgm:cxn modelId="{3E78A21A-C930-42B8-BEC2-330782FC0D8E}" type="presOf" srcId="{27AAC3DC-476F-41B4-8F21-7C1028A19A9A}" destId="{5CB6B822-A047-496B-8C4B-105DCC03D455}" srcOrd="1" destOrd="0" presId="urn:microsoft.com/office/officeart/2005/8/layout/gear1"/>
    <dgm:cxn modelId="{E74876B8-2B30-46CB-ACBE-0939DC8AECC1}" type="presOf" srcId="{DA556247-3649-491C-A9A0-6B38F1DA8193}" destId="{BFF822B6-6E38-4D9B-8D06-F42C6F0E49B9}" srcOrd="2" destOrd="0" presId="urn:microsoft.com/office/officeart/2005/8/layout/gear1"/>
    <dgm:cxn modelId="{81920725-E7C2-4965-AD34-F4DBDC4C6F2E}" srcId="{B25D1F9D-5D1C-49F9-B5E6-6DBC43E2A73B}" destId="{27AAC3DC-476F-41B4-8F21-7C1028A19A9A}" srcOrd="1" destOrd="0" parTransId="{2B88534E-210F-41F3-A1F7-D1C9732D628E}" sibTransId="{1BA71A29-C4E2-48BC-A681-17BA459D40E2}"/>
    <dgm:cxn modelId="{3FE9E819-E88A-40B5-8BF7-689E28361CAF}" type="presOf" srcId="{27AAC3DC-476F-41B4-8F21-7C1028A19A9A}" destId="{E3091A4E-8BDE-401A-92BD-79D9B2C01C59}" srcOrd="2" destOrd="0" presId="urn:microsoft.com/office/officeart/2005/8/layout/gear1"/>
    <dgm:cxn modelId="{DC5CFF1B-8C88-4155-8CE0-686CDCF5604F}" type="presOf" srcId="{3A654BE4-5915-4A25-AF6A-1B56F32C3108}" destId="{3805EE31-A07D-4D93-89F9-E9B5EEC67F4B}" srcOrd="1" destOrd="0" presId="urn:microsoft.com/office/officeart/2005/8/layout/gear1"/>
    <dgm:cxn modelId="{836F6027-3F19-4231-8286-D2B1F174DA90}" srcId="{B25D1F9D-5D1C-49F9-B5E6-6DBC43E2A73B}" destId="{3A654BE4-5915-4A25-AF6A-1B56F32C3108}" srcOrd="2" destOrd="0" parTransId="{E1B16E0A-FF1E-470D-93C0-AFE5C067DF8C}" sibTransId="{BE904242-3597-419D-A737-0F6FF2D5DD4C}"/>
    <dgm:cxn modelId="{E681199B-1C7A-4A5D-844A-AD6B76A1FD90}" type="presOf" srcId="{3A654BE4-5915-4A25-AF6A-1B56F32C3108}" destId="{223DE47B-3632-4FB2-9727-99D512ECC9A6}" srcOrd="2" destOrd="0" presId="urn:microsoft.com/office/officeart/2005/8/layout/gear1"/>
    <dgm:cxn modelId="{6713901C-D8E9-46B8-A451-77B912836796}" type="presOf" srcId="{27AAC3DC-476F-41B4-8F21-7C1028A19A9A}" destId="{B04269A5-2DED-4997-BB99-2406AA6190C8}" srcOrd="0" destOrd="0" presId="urn:microsoft.com/office/officeart/2005/8/layout/gear1"/>
    <dgm:cxn modelId="{A930C15C-B164-4402-8D69-CD66F23CBB28}" type="presOf" srcId="{DA556247-3649-491C-A9A0-6B38F1DA8193}" destId="{52E41785-E406-45E0-913F-DDAED997F192}" srcOrd="1" destOrd="0" presId="urn:microsoft.com/office/officeart/2005/8/layout/gear1"/>
    <dgm:cxn modelId="{B74405F3-F69B-434A-9C95-2EE6B3959998}" type="presOf" srcId="{3A654BE4-5915-4A25-AF6A-1B56F32C3108}" destId="{AC543720-B15A-474F-A914-5936247D9817}" srcOrd="3" destOrd="0" presId="urn:microsoft.com/office/officeart/2005/8/layout/gear1"/>
    <dgm:cxn modelId="{BD2F8145-2080-4A4C-9E36-D0ACF4FBF34C}" srcId="{B25D1F9D-5D1C-49F9-B5E6-6DBC43E2A73B}" destId="{DA556247-3649-491C-A9A0-6B38F1DA8193}" srcOrd="0" destOrd="0" parTransId="{7DD1AF9C-9057-4937-805F-1E1919ACE8ED}" sibTransId="{4BBC1E07-1CE9-460C-93B5-6688CC44A642}"/>
    <dgm:cxn modelId="{4AE04ADD-4E74-4146-AFD9-B9452FEA90D5}" type="presOf" srcId="{1BA71A29-C4E2-48BC-A681-17BA459D40E2}" destId="{E605FB2D-0C95-4E9A-BE83-859B959CBC48}" srcOrd="0" destOrd="0" presId="urn:microsoft.com/office/officeart/2005/8/layout/gear1"/>
    <dgm:cxn modelId="{F473956C-31CE-4D87-9A51-DE6629E6AF35}" type="presOf" srcId="{B25D1F9D-5D1C-49F9-B5E6-6DBC43E2A73B}" destId="{983BFB68-0A00-408C-B239-A47CA844D099}" srcOrd="0" destOrd="0" presId="urn:microsoft.com/office/officeart/2005/8/layout/gear1"/>
    <dgm:cxn modelId="{EB438347-0011-4549-AE0A-8B522D53C507}" type="presOf" srcId="{4BBC1E07-1CE9-460C-93B5-6688CC44A642}" destId="{13C5F172-E822-41F7-9206-9C9A7826B09E}" srcOrd="0" destOrd="0" presId="urn:microsoft.com/office/officeart/2005/8/layout/gear1"/>
    <dgm:cxn modelId="{D51042BC-9E17-4D84-8A17-D29900A5A2E2}" type="presOf" srcId="{DA556247-3649-491C-A9A0-6B38F1DA8193}" destId="{1A26911D-553C-42F2-AC0D-89EBC39C2939}" srcOrd="0" destOrd="0" presId="urn:microsoft.com/office/officeart/2005/8/layout/gear1"/>
    <dgm:cxn modelId="{D075E53C-5B55-49F5-B6B8-CBAEED02B85C}" type="presOf" srcId="{BE904242-3597-419D-A737-0F6FF2D5DD4C}" destId="{EE468359-7DBC-443E-B116-4F6D252AEF00}" srcOrd="0" destOrd="0" presId="urn:microsoft.com/office/officeart/2005/8/layout/gear1"/>
    <dgm:cxn modelId="{8AF23430-B6F0-40D6-A4A8-CA003A2D50AD}" type="presOf" srcId="{3A654BE4-5915-4A25-AF6A-1B56F32C3108}" destId="{06D3C737-8843-4C6C-ADFC-A701FB05D019}" srcOrd="0" destOrd="0" presId="urn:microsoft.com/office/officeart/2005/8/layout/gear1"/>
    <dgm:cxn modelId="{9327C686-815D-4E80-B6F9-9B81A47D517A}" type="presParOf" srcId="{983BFB68-0A00-408C-B239-A47CA844D099}" destId="{1A26911D-553C-42F2-AC0D-89EBC39C2939}" srcOrd="0" destOrd="0" presId="urn:microsoft.com/office/officeart/2005/8/layout/gear1"/>
    <dgm:cxn modelId="{FABCAA18-C7DC-40E5-884A-439AE075FA8E}" type="presParOf" srcId="{983BFB68-0A00-408C-B239-A47CA844D099}" destId="{52E41785-E406-45E0-913F-DDAED997F192}" srcOrd="1" destOrd="0" presId="urn:microsoft.com/office/officeart/2005/8/layout/gear1"/>
    <dgm:cxn modelId="{D4EFCD89-090C-4E56-AEDF-B9C1551D5096}" type="presParOf" srcId="{983BFB68-0A00-408C-B239-A47CA844D099}" destId="{BFF822B6-6E38-4D9B-8D06-F42C6F0E49B9}" srcOrd="2" destOrd="0" presId="urn:microsoft.com/office/officeart/2005/8/layout/gear1"/>
    <dgm:cxn modelId="{BAD141DA-C2AB-4A46-B531-047C4C5710FD}" type="presParOf" srcId="{983BFB68-0A00-408C-B239-A47CA844D099}" destId="{B04269A5-2DED-4997-BB99-2406AA6190C8}" srcOrd="3" destOrd="0" presId="urn:microsoft.com/office/officeart/2005/8/layout/gear1"/>
    <dgm:cxn modelId="{26742591-6260-4960-BE1D-3E4512EB5B5E}" type="presParOf" srcId="{983BFB68-0A00-408C-B239-A47CA844D099}" destId="{5CB6B822-A047-496B-8C4B-105DCC03D455}" srcOrd="4" destOrd="0" presId="urn:microsoft.com/office/officeart/2005/8/layout/gear1"/>
    <dgm:cxn modelId="{61D64CF2-BA24-4028-9F60-703763E85158}" type="presParOf" srcId="{983BFB68-0A00-408C-B239-A47CA844D099}" destId="{E3091A4E-8BDE-401A-92BD-79D9B2C01C59}" srcOrd="5" destOrd="0" presId="urn:microsoft.com/office/officeart/2005/8/layout/gear1"/>
    <dgm:cxn modelId="{A786A5D5-FDA9-4B5F-8B4B-E9FAD6A20D37}" type="presParOf" srcId="{983BFB68-0A00-408C-B239-A47CA844D099}" destId="{06D3C737-8843-4C6C-ADFC-A701FB05D019}" srcOrd="6" destOrd="0" presId="urn:microsoft.com/office/officeart/2005/8/layout/gear1"/>
    <dgm:cxn modelId="{49994079-9D7D-4DB6-AF53-185AA91F34AD}" type="presParOf" srcId="{983BFB68-0A00-408C-B239-A47CA844D099}" destId="{3805EE31-A07D-4D93-89F9-E9B5EEC67F4B}" srcOrd="7" destOrd="0" presId="urn:microsoft.com/office/officeart/2005/8/layout/gear1"/>
    <dgm:cxn modelId="{D2405B87-C3B7-4667-BA7C-64749FF70344}" type="presParOf" srcId="{983BFB68-0A00-408C-B239-A47CA844D099}" destId="{223DE47B-3632-4FB2-9727-99D512ECC9A6}" srcOrd="8" destOrd="0" presId="urn:microsoft.com/office/officeart/2005/8/layout/gear1"/>
    <dgm:cxn modelId="{98C274CA-1A9A-4941-BAD7-CB1262EA43F3}" type="presParOf" srcId="{983BFB68-0A00-408C-B239-A47CA844D099}" destId="{AC543720-B15A-474F-A914-5936247D9817}" srcOrd="9" destOrd="0" presId="urn:microsoft.com/office/officeart/2005/8/layout/gear1"/>
    <dgm:cxn modelId="{E94E2BD6-ED88-4BF3-804E-62AB77744F9C}" type="presParOf" srcId="{983BFB68-0A00-408C-B239-A47CA844D099}" destId="{13C5F172-E822-41F7-9206-9C9A7826B09E}" srcOrd="10" destOrd="0" presId="urn:microsoft.com/office/officeart/2005/8/layout/gear1"/>
    <dgm:cxn modelId="{67BADAE0-D29A-4F10-AD84-0DF9C331D5E6}" type="presParOf" srcId="{983BFB68-0A00-408C-B239-A47CA844D099}" destId="{E605FB2D-0C95-4E9A-BE83-859B959CBC48}" srcOrd="11" destOrd="0" presId="urn:microsoft.com/office/officeart/2005/8/layout/gear1"/>
    <dgm:cxn modelId="{1D74F230-0083-4289-A302-44DEB33BBE96}" type="presParOf" srcId="{983BFB68-0A00-408C-B239-A47CA844D099}" destId="{EE468359-7DBC-443E-B116-4F6D252AEF00}" srcOrd="12" destOrd="0" presId="urn:microsoft.com/office/officeart/2005/8/layout/gear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A26911D-553C-42F2-AC0D-89EBC39C2939}">
      <dsp:nvSpPr>
        <dsp:cNvPr id="0" name=""/>
        <dsp:cNvSpPr/>
      </dsp:nvSpPr>
      <dsp:spPr>
        <a:xfrm>
          <a:off x="2440940" y="1691640"/>
          <a:ext cx="2067560" cy="20675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Interpreting</a:t>
          </a:r>
          <a:endParaRPr lang="en-US" sz="1100" b="1" kern="1200" dirty="0"/>
        </a:p>
      </dsp:txBody>
      <dsp:txXfrm>
        <a:off x="2440940" y="1691640"/>
        <a:ext cx="2067560" cy="2067560"/>
      </dsp:txXfrm>
    </dsp:sp>
    <dsp:sp modelId="{B04269A5-2DED-4997-BB99-2406AA6190C8}">
      <dsp:nvSpPr>
        <dsp:cNvPr id="0" name=""/>
        <dsp:cNvSpPr/>
      </dsp:nvSpPr>
      <dsp:spPr>
        <a:xfrm>
          <a:off x="1237996" y="1202944"/>
          <a:ext cx="1503680" cy="15036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Analyzing</a:t>
          </a:r>
          <a:endParaRPr lang="en-US" sz="1200" b="1" kern="1200" dirty="0"/>
        </a:p>
      </dsp:txBody>
      <dsp:txXfrm>
        <a:off x="1237996" y="1202944"/>
        <a:ext cx="1503680" cy="1503680"/>
      </dsp:txXfrm>
    </dsp:sp>
    <dsp:sp modelId="{06D3C737-8843-4C6C-ADFC-A701FB05D019}">
      <dsp:nvSpPr>
        <dsp:cNvPr id="0" name=""/>
        <dsp:cNvSpPr/>
      </dsp:nvSpPr>
      <dsp:spPr>
        <a:xfrm rot="20700000">
          <a:off x="2080210" y="165558"/>
          <a:ext cx="1473299" cy="147329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n-US" sz="1200" b="1" kern="1200" dirty="0" smtClean="0"/>
            <a:t>Collecting</a:t>
          </a:r>
          <a:endParaRPr lang="en-US" sz="1200" b="1" kern="1200" dirty="0"/>
        </a:p>
      </dsp:txBody>
      <dsp:txXfrm>
        <a:off x="2403348" y="488696"/>
        <a:ext cx="827024" cy="827024"/>
      </dsp:txXfrm>
    </dsp:sp>
    <dsp:sp modelId="{13C5F172-E822-41F7-9206-9C9A7826B09E}">
      <dsp:nvSpPr>
        <dsp:cNvPr id="0" name=""/>
        <dsp:cNvSpPr/>
      </dsp:nvSpPr>
      <dsp:spPr>
        <a:xfrm>
          <a:off x="2277242" y="1382321"/>
          <a:ext cx="2646476" cy="2646476"/>
        </a:xfrm>
        <a:prstGeom prst="circularArrow">
          <a:avLst>
            <a:gd name="adj1" fmla="val 4688"/>
            <a:gd name="adj2" fmla="val 299029"/>
            <a:gd name="adj3" fmla="val 2504950"/>
            <a:gd name="adj4" fmla="val 1588565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605FB2D-0C95-4E9A-BE83-859B959CBC48}">
      <dsp:nvSpPr>
        <dsp:cNvPr id="0" name=""/>
        <dsp:cNvSpPr/>
      </dsp:nvSpPr>
      <dsp:spPr>
        <a:xfrm>
          <a:off x="971697" y="872103"/>
          <a:ext cx="1922830" cy="1922830"/>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E468359-7DBC-443E-B116-4F6D252AEF00}">
      <dsp:nvSpPr>
        <dsp:cNvPr id="0" name=""/>
        <dsp:cNvSpPr/>
      </dsp:nvSpPr>
      <dsp:spPr>
        <a:xfrm>
          <a:off x="1739420" y="-155282"/>
          <a:ext cx="2073198" cy="2073198"/>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411"/>
          </a:xfrm>
          <a:prstGeom prst="rect">
            <a:avLst/>
          </a:prstGeom>
        </p:spPr>
        <p:txBody>
          <a:bodyPr vert="horz" lIns="91440" tIns="45720" rIns="91440" bIns="45720" rtlCol="0"/>
          <a:lstStyle>
            <a:lvl1pPr algn="r">
              <a:defRPr sz="1200"/>
            </a:lvl1pPr>
          </a:lstStyle>
          <a:p>
            <a:fld id="{00588CA0-556C-48FF-86E2-FF35850D4988}" type="datetimeFigureOut">
              <a:rPr lang="en-US" smtClean="0"/>
              <a:pPr/>
              <a:t>8/19/2014</a:t>
            </a:fld>
            <a:endParaRPr lang="en-US"/>
          </a:p>
        </p:txBody>
      </p:sp>
      <p:sp>
        <p:nvSpPr>
          <p:cNvPr id="4" name="Footer Placeholder 3"/>
          <p:cNvSpPr>
            <a:spLocks noGrp="1"/>
          </p:cNvSpPr>
          <p:nvPr>
            <p:ph type="ftr" sz="quarter" idx="2"/>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6411"/>
          </a:xfrm>
          <a:prstGeom prst="rect">
            <a:avLst/>
          </a:prstGeom>
        </p:spPr>
        <p:txBody>
          <a:bodyPr vert="horz" lIns="91440" tIns="45720" rIns="91440" bIns="45720"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0348C6BD-D8CF-43CE-9A0D-DA4E77A4F016}" type="datetimeFigureOut">
              <a:rPr lang="en-US" smtClean="0"/>
              <a:pPr/>
              <a:t>8/19/2014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ala.org/Content/NavigationMenu/ACR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www.jiscinfonet.ac.uk/infokits/evaluating-service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flickr.com/photos/22326055@N06/6732616879/"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oclc.org/reports/synchronicity/full.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jisc.ac.uk/media/documents/publications/reports/2010/digitalinformationseekerreport.pdf"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oclc.org/research/activities/vandr/" TargetMode="External"/><Relationship Id="rId5" Type="http://schemas.openxmlformats.org/officeDocument/2006/relationships/hyperlink" Target="http://firstmonday.org/htbin/cgiwrap/bin/ojs/index.php/fm/article/viewArticle/3171/3049" TargetMode="External"/><Relationship Id="rId4" Type="http://schemas.openxmlformats.org/officeDocument/2006/relationships/hyperlink" Target="http://imlsosuoclcproject.jcomm.ohio-state.edu/" TargetMode="Externa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flickr.com/photos/auro/230377281/"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firstmonday.org/htbin/cgiwrap/bin/ojs/index.php/fm/article/viewArticle/3171/3049"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informationr.net/ir/18-1/infres181.html"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Wikipedia:Wikipedia_logo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www.oclc.org/research/activities/vandr/"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ie-repository.jisc.ac.uk/418/2/VirtualScholar_themesFromProjects_revised.pdf"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oclc.org/research/activities/vandr/"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flickr.com/photos/nikonvscanon/1750671901/"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flickr.com/photos/johanl/5131980180/"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chronicle.com/blogs/wiredcampus/on-facebook-librarian-brings-two-students-from-the-early-1900s-to-life/34845" TargetMode="External"/><Relationship Id="rId4" Type="http://schemas.openxmlformats.org/officeDocument/2006/relationships/hyperlink" Target="http://www.educause.edu/ero/article/thirteen-ways-looking-libraries-discovery-and-catalog-scale-workflow-attention"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educause.edu/ero/article/thirteen-ways-looking-libraries-discovery-and-catalog-scale-workflow-attentio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en.wikipedia.org/wiki/Wikipedian_in_residence"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finna.fi/?lng=en-gb"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www.oclc.org/research/activities/synergy/default.htm" TargetMode="External"/><Relationship Id="rId4" Type="http://schemas.openxmlformats.org/officeDocument/2006/relationships/hyperlink" Target="http://www.educause.edu/ero/article/thirteen-ways-looking-libraries-discovery-and-catalog-scale-workflow-attention"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westervillelibrary.org/"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www.123rf.com/photo_13212915_like-concept-as-social-media-symbol-in-tag-cloud-of-thumb-up-shape-isolated-on-white-background.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educause.edu/ero/article/thirteen-ways-looking-libraries-discovery-and-catalog-scale-workflow-attention"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firstmonday.org/htbin/cgiwrap/bin/ojs/index.php/fm/article/view/2291/207"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thenation.com/article/168125/amazon-effect" TargetMode="External"/><Relationship Id="rId4" Type="http://schemas.openxmlformats.org/officeDocument/2006/relationships/hyperlink" Target="http://www.educause.edu/ero/article/thirteen-ways-looking-libraries-discovery-and-catalog-scale-workflow-attention"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chronicle.com/blognetwork/theubiquitouslibrarian/2012/04/04/think-like-a-startup-a-white-paper/"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http://www.usatoday.com/news/education/story/2011-08-22/Study-College-students-rarely-use-librarians-expertise/50094086/1" TargetMode="External"/><Relationship Id="rId4" Type="http://schemas.openxmlformats.org/officeDocument/2006/relationships/hyperlink" Target="http://www.oclc.org/reports/synchronicity/full.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err="1" smtClean="0">
                <a:latin typeface="Arial" pitchFamily="34" charset="0"/>
                <a:cs typeface="Arial" pitchFamily="34" charset="0"/>
              </a:rPr>
              <a:t>Buenas</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Tardes</a:t>
            </a:r>
            <a:r>
              <a:rPr lang="en-US" sz="1400" dirty="0" smtClean="0">
                <a:latin typeface="Arial" pitchFamily="34" charset="0"/>
                <a:cs typeface="Arial" pitchFamily="34" charset="0"/>
              </a:rPr>
              <a:t>!</a:t>
            </a:r>
          </a:p>
          <a:p>
            <a:r>
              <a:rPr lang="en-US" sz="1400" dirty="0" err="1" smtClean="0">
                <a:latin typeface="Arial" pitchFamily="34" charset="0"/>
                <a:cs typeface="Arial" pitchFamily="34" charset="0"/>
              </a:rPr>
              <a:t>Estoy</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muy</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contenta</a:t>
            </a:r>
            <a:r>
              <a:rPr lang="en-US" sz="1400" dirty="0" smtClean="0">
                <a:latin typeface="Arial" pitchFamily="34" charset="0"/>
                <a:cs typeface="Arial" pitchFamily="34" charset="0"/>
              </a:rPr>
              <a:t> de </a:t>
            </a:r>
            <a:r>
              <a:rPr lang="en-US" sz="1400" dirty="0" err="1" smtClean="0">
                <a:latin typeface="Arial" pitchFamily="34" charset="0"/>
                <a:cs typeface="Arial" pitchFamily="34" charset="0"/>
              </a:rPr>
              <a:t>estar</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aqui</a:t>
            </a:r>
            <a:r>
              <a:rPr lang="en-US" sz="1400" dirty="0" smtClean="0">
                <a:latin typeface="Arial" pitchFamily="34" charset="0"/>
                <a:cs typeface="Arial" pitchFamily="34" charset="0"/>
              </a:rPr>
              <a:t>.</a:t>
            </a:r>
          </a:p>
          <a:p>
            <a:r>
              <a:rPr lang="en-US" sz="1400" dirty="0" smtClean="0">
                <a:latin typeface="Arial" pitchFamily="34" charset="0"/>
                <a:cs typeface="Arial" pitchFamily="34" charset="0"/>
              </a:rPr>
              <a:t>Y, </a:t>
            </a:r>
            <a:r>
              <a:rPr lang="en-US" sz="1400" dirty="0" err="1" smtClean="0">
                <a:latin typeface="Arial" pitchFamily="34" charset="0"/>
                <a:cs typeface="Arial" pitchFamily="34" charset="0"/>
              </a:rPr>
              <a:t>ahora</a:t>
            </a:r>
            <a:r>
              <a:rPr lang="en-US" sz="1400" dirty="0" smtClean="0">
                <a:latin typeface="Arial" pitchFamily="34" charset="0"/>
                <a:cs typeface="Arial" pitchFamily="34" charset="0"/>
              </a:rPr>
              <a:t>, en ingles.</a:t>
            </a:r>
          </a:p>
          <a:p>
            <a:endParaRPr lang="en-US" sz="1400" kern="1200" dirty="0" smtClean="0">
              <a:solidFill>
                <a:schemeClr val="tx1"/>
              </a:solidFill>
              <a:latin typeface="Arial" pitchFamily="34" charset="0"/>
              <a:cs typeface="Arial" pitchFamily="34" charset="0"/>
            </a:endParaRPr>
          </a:p>
          <a:p>
            <a:r>
              <a:rPr lang="en-US" sz="1400" kern="1200" dirty="0" smtClean="0">
                <a:solidFill>
                  <a:schemeClr val="tx1"/>
                </a:solidFill>
                <a:latin typeface="Arial" pitchFamily="34" charset="0"/>
                <a:cs typeface="Arial" pitchFamily="34" charset="0"/>
              </a:rPr>
              <a:t>"I don't remember what it was, but I remember doing it for </a:t>
            </a:r>
            <a:r>
              <a:rPr lang="en-US" sz="1400" kern="1200" dirty="0" err="1" smtClean="0">
                <a:solidFill>
                  <a:schemeClr val="tx1"/>
                </a:solidFill>
                <a:latin typeface="Arial" pitchFamily="34" charset="0"/>
                <a:cs typeface="Arial" pitchFamily="34" charset="0"/>
              </a:rPr>
              <a:t>WikiAnswers</a:t>
            </a:r>
            <a:r>
              <a:rPr lang="en-US" sz="1400" kern="1200" dirty="0" smtClean="0">
                <a:solidFill>
                  <a:schemeClr val="tx1"/>
                </a:solidFill>
                <a:latin typeface="Arial" pitchFamily="34" charset="0"/>
                <a:cs typeface="Arial" pitchFamily="34" charset="0"/>
              </a:rPr>
              <a:t>. I think I was just really confident on the information </a:t>
            </a:r>
            <a:r>
              <a:rPr lang="en-US" sz="1400" kern="1200" dirty="0" err="1" smtClean="0">
                <a:solidFill>
                  <a:schemeClr val="tx1"/>
                </a:solidFill>
                <a:latin typeface="Arial" pitchFamily="34" charset="0"/>
                <a:cs typeface="Arial" pitchFamily="34" charset="0"/>
              </a:rPr>
              <a:t>soI</a:t>
            </a:r>
            <a:r>
              <a:rPr lang="en-US" sz="1400" kern="1200" dirty="0" smtClean="0">
                <a:solidFill>
                  <a:schemeClr val="tx1"/>
                </a:solidFill>
                <a:latin typeface="Arial" pitchFamily="34" charset="0"/>
                <a:cs typeface="Arial" pitchFamily="34" charset="0"/>
              </a:rPr>
              <a:t> just wanted to help the person out.“ Demographic Information: (</a:t>
            </a:r>
            <a:r>
              <a:rPr lang="en-US" sz="1400" i="1" kern="1200" dirty="0" smtClean="0">
                <a:solidFill>
                  <a:schemeClr val="tx1"/>
                </a:solidFill>
                <a:latin typeface="Arial" pitchFamily="34" charset="0"/>
                <a:cs typeface="Arial" pitchFamily="34" charset="0"/>
              </a:rPr>
              <a:t>Cyber Synergy</a:t>
            </a:r>
            <a:r>
              <a:rPr lang="en-US" sz="1400" kern="1200" dirty="0" smtClean="0">
                <a:solidFill>
                  <a:schemeClr val="tx1"/>
                </a:solidFill>
                <a:latin typeface="Arial" pitchFamily="34" charset="0"/>
                <a:cs typeface="Arial" pitchFamily="34" charset="0"/>
              </a:rPr>
              <a:t>, V S17, Student, Social Work/Spanish).</a:t>
            </a:r>
          </a:p>
          <a:p>
            <a:endParaRPr lang="en-US" sz="1400" b="0" i="0" kern="1200" dirty="0" smtClean="0">
              <a:solidFill>
                <a:schemeClr val="tx1"/>
              </a:solidFill>
              <a:effectLst/>
              <a:latin typeface="Arial" pitchFamily="34" charset="0"/>
              <a:cs typeface="Arial" pitchFamily="34" charset="0"/>
            </a:endParaRPr>
          </a:p>
          <a:p>
            <a:r>
              <a:rPr lang="en-US" sz="1400" dirty="0" smtClean="0">
                <a:latin typeface="Arial" pitchFamily="34" charset="0"/>
                <a:cs typeface="Arial" pitchFamily="34" charset="0"/>
              </a:rPr>
              <a:t>Radford, M. L.,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&amp; Shah, C. (2011-2013).  </a:t>
            </a:r>
            <a:r>
              <a:rPr lang="en-US" sz="1400" i="1" dirty="0" smtClean="0">
                <a:latin typeface="Arial" pitchFamily="34" charset="0"/>
                <a:cs typeface="Arial" pitchFamily="34" charset="0"/>
              </a:rPr>
              <a:t>Cyber Synergy: Seeking Sustainability through Collaboration between Virtual Reference and Social Q&amp;A Sites. </a:t>
            </a:r>
            <a:r>
              <a:rPr lang="en-US" sz="1400" dirty="0" smtClean="0">
                <a:latin typeface="Arial" pitchFamily="34" charset="0"/>
                <a:cs typeface="Arial" pitchFamily="34" charset="0"/>
              </a:rPr>
              <a:t>Funded by the Institute of Museum and Library Services (IMLS), Rutgers University, and OCLC. Retrieved from http://www.oclc.org/research/activities/synergy/default.htm </a:t>
            </a:r>
          </a:p>
          <a:p>
            <a:endParaRPr lang="en-US" sz="1400" dirty="0" smtClean="0">
              <a:latin typeface="Arial" pitchFamily="34" charset="0"/>
              <a:cs typeface="Arial" pitchFamily="34" charset="0"/>
            </a:endParaRPr>
          </a:p>
          <a:p>
            <a:r>
              <a:rPr lang="en-US" sz="1200" kern="1200" dirty="0" smtClean="0">
                <a:solidFill>
                  <a:schemeClr val="tx1"/>
                </a:solidFill>
                <a:latin typeface="Arial" pitchFamily="34" charset="0"/>
                <a:cs typeface="Arial" pitchFamily="34" charset="0"/>
              </a:rPr>
              <a:t/>
            </a:r>
            <a:br>
              <a:rPr lang="en-US" sz="1200" kern="1200" dirty="0" smtClean="0">
                <a:solidFill>
                  <a:schemeClr val="tx1"/>
                </a:solidFill>
                <a:latin typeface="Arial" pitchFamily="34" charset="0"/>
                <a:cs typeface="Arial" pitchFamily="34" charset="0"/>
              </a:rPr>
            </a:br>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a:t>
            </a:fld>
            <a:endParaRPr lang="en-US"/>
          </a:p>
        </p:txBody>
      </p:sp>
    </p:spTree>
    <p:extLst>
      <p:ext uri="{BB962C8B-B14F-4D97-AF65-F5344CB8AC3E}">
        <p14:creationId xmlns="" xmlns:p14="http://schemas.microsoft.com/office/powerpoint/2010/main" val="26193353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pPr eaLnBrk="1" hangingPunct="1">
              <a:lnSpc>
                <a:spcPct val="90000"/>
              </a:lnSpc>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http://www.flickr.com/photos/moriza/96724309/</a:t>
            </a:r>
          </a:p>
          <a:p>
            <a:pPr eaLnBrk="1" hangingPunct="1">
              <a:lnSpc>
                <a:spcPct val="90000"/>
              </a:lnSpc>
            </a:pPr>
            <a:endParaRPr lang="en-US" sz="1400" dirty="0" smtClean="0">
              <a:latin typeface="Arial" pitchFamily="34" charset="0"/>
              <a:cs typeface="Arial" pitchFamily="34" charset="0"/>
            </a:endParaRPr>
          </a:p>
          <a:p>
            <a:pPr eaLnBrk="1" hangingPunct="1">
              <a:lnSpc>
                <a:spcPct val="90000"/>
              </a:lnSpc>
            </a:pPr>
            <a:r>
              <a:rPr lang="en-US" sz="1400" dirty="0" smtClean="0">
                <a:latin typeface="Arial" pitchFamily="34" charset="0"/>
                <a:cs typeface="Arial" pitchFamily="34" charset="0"/>
              </a:rPr>
              <a:t>Traditional stats don’t describe performance</a:t>
            </a:r>
          </a:p>
          <a:p>
            <a:pPr eaLnBrk="1" hangingPunct="1">
              <a:lnSpc>
                <a:spcPct val="90000"/>
              </a:lnSpc>
            </a:pPr>
            <a:r>
              <a:rPr lang="en-US" sz="1400" dirty="0" smtClean="0">
                <a:latin typeface="Arial" pitchFamily="34" charset="0"/>
                <a:cs typeface="Arial" pitchFamily="34" charset="0"/>
              </a:rPr>
              <a:t>Training in assessment has not kept pace with needs.</a:t>
            </a:r>
          </a:p>
          <a:p>
            <a:pPr eaLnBrk="1" hangingPunct="1">
              <a:lnSpc>
                <a:spcPct val="90000"/>
              </a:lnSpc>
            </a:pPr>
            <a:r>
              <a:rPr lang="en-US" sz="1400" dirty="0" smtClean="0">
                <a:latin typeface="Arial" pitchFamily="34" charset="0"/>
                <a:cs typeface="Arial" pitchFamily="34" charset="0"/>
              </a:rPr>
              <a:t>Big time, effort, planning &amp; $$ investment in formal evaluation.</a:t>
            </a:r>
          </a:p>
          <a:p>
            <a:pPr eaLnBrk="1" hangingPunct="1">
              <a:lnSpc>
                <a:spcPct val="90000"/>
              </a:lnSpc>
            </a:pPr>
            <a:r>
              <a:rPr lang="en-US" sz="1400" dirty="0" smtClean="0">
                <a:latin typeface="Arial" pitchFamily="34" charset="0"/>
                <a:cs typeface="Arial" pitchFamily="34" charset="0"/>
              </a:rPr>
              <a:t>Support &amp; buy in from all.</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10</a:t>
            </a:fld>
            <a:endParaRPr lang="en-US" dirty="0"/>
          </a:p>
        </p:txBody>
      </p:sp>
    </p:spTree>
    <p:extLst>
      <p:ext uri="{BB962C8B-B14F-4D97-AF65-F5344CB8AC3E}">
        <p14:creationId xmlns="" xmlns:p14="http://schemas.microsoft.com/office/powerpoint/2010/main" val="2067808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Microsoft</a:t>
            </a:r>
            <a:r>
              <a:rPr lang="en-US" sz="1400" baseline="0" dirty="0" smtClean="0">
                <a:latin typeface="Arial" pitchFamily="34" charset="0"/>
                <a:cs typeface="Arial" pitchFamily="34" charset="0"/>
              </a:rPr>
              <a:t> Clip Art</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11</a:t>
            </a:fld>
            <a:endParaRPr lang="en-US"/>
          </a:p>
        </p:txBody>
      </p:sp>
    </p:spTree>
    <p:extLst>
      <p:ext uri="{BB962C8B-B14F-4D97-AF65-F5344CB8AC3E}">
        <p14:creationId xmlns="" xmlns:p14="http://schemas.microsoft.com/office/powerpoint/2010/main" val="2539848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1060" y="4715907"/>
            <a:ext cx="6495556" cy="4798642"/>
          </a:xfrm>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http://www.calledtoyouthministry.com/sites/default/files/cck/resource_images/outcomes.jpg</a:t>
            </a:r>
          </a:p>
          <a:p>
            <a:endParaRPr lang="en-US" sz="1400" kern="1200" dirty="0" smtClean="0">
              <a:solidFill>
                <a:schemeClr val="tx1"/>
              </a:solidFill>
              <a:effectLst/>
              <a:latin typeface="Arial" pitchFamily="34" charset="0"/>
              <a:ea typeface="+mn-ea"/>
              <a:cs typeface="Arial" pitchFamily="34" charset="0"/>
            </a:endParaRPr>
          </a:p>
          <a:p>
            <a:r>
              <a:rPr lang="en-US" sz="1400" kern="1200" dirty="0" smtClean="0">
                <a:solidFill>
                  <a:schemeClr val="tx1"/>
                </a:solidFill>
                <a:effectLst/>
                <a:latin typeface="Arial" pitchFamily="34" charset="0"/>
                <a:cs typeface="Arial" pitchFamily="34" charset="0"/>
              </a:rPr>
              <a:t>ALA/ACRL. (1998). Task force on academic library outcomes assessment report. Available: </a:t>
            </a:r>
            <a:r>
              <a:rPr lang="en-US" sz="1400" u="none" strike="noStrike" kern="1200" dirty="0" smtClean="0">
                <a:solidFill>
                  <a:schemeClr val="tx1"/>
                </a:solidFill>
                <a:effectLst/>
                <a:latin typeface="Arial" pitchFamily="34" charset="0"/>
                <a:cs typeface="Arial" pitchFamily="34" charset="0"/>
                <a:hlinkClick r:id="rId3"/>
              </a:rPr>
              <a:t>http://www.ala.org/Content/NavigationMenu/ACRL/Publications/White_Papers_and_Reports/Task_Force_on_Academic_Library_Outcomes_Assessment_Report.htm</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Kaufman, P., &amp; </a:t>
            </a:r>
            <a:r>
              <a:rPr lang="en-US" sz="1400" dirty="0" err="1" smtClean="0">
                <a:latin typeface="Arial" pitchFamily="34" charset="0"/>
                <a:cs typeface="Arial" pitchFamily="34" charset="0"/>
              </a:rPr>
              <a:t>Watstein</a:t>
            </a:r>
            <a:r>
              <a:rPr lang="en-US" sz="1400" dirty="0" smtClean="0">
                <a:latin typeface="Arial" pitchFamily="34" charset="0"/>
                <a:cs typeface="Arial" pitchFamily="34" charset="0"/>
              </a:rPr>
              <a:t>, S. B. (2008). Library value (Return on Investment, ROI) and the challenge of placing a value on public services. </a:t>
            </a:r>
            <a:r>
              <a:rPr lang="en-US" sz="1400" i="1" dirty="0" smtClean="0">
                <a:latin typeface="Arial" pitchFamily="34" charset="0"/>
                <a:cs typeface="Arial" pitchFamily="34" charset="0"/>
              </a:rPr>
              <a:t>Reference Services Review, </a:t>
            </a:r>
            <a:r>
              <a:rPr lang="en-US" sz="1400" dirty="0" smtClean="0">
                <a:latin typeface="Arial" pitchFamily="34" charset="0"/>
                <a:cs typeface="Arial" pitchFamily="34" charset="0"/>
              </a:rPr>
              <a:t>36(3), 226-231. </a:t>
            </a:r>
          </a:p>
          <a:p>
            <a:r>
              <a:rPr lang="en-US" sz="1400" dirty="0" smtClean="0">
                <a:latin typeface="Arial" pitchFamily="34" charset="0"/>
                <a:cs typeface="Arial" pitchFamily="34" charset="0"/>
              </a:rPr>
              <a:t>Cited in the Values Report (2010)</a:t>
            </a:r>
          </a:p>
          <a:p>
            <a:endParaRPr lang="en-US" sz="1400" dirty="0" smtClean="0">
              <a:latin typeface="Arial" pitchFamily="34" charset="0"/>
              <a:cs typeface="Arial" pitchFamily="34" charset="0"/>
            </a:endParaRPr>
          </a:p>
          <a:p>
            <a:pPr eaLnBrk="1" hangingPunct="1">
              <a:lnSpc>
                <a:spcPct val="90000"/>
              </a:lnSpc>
            </a:pPr>
            <a:r>
              <a:rPr lang="en-US" sz="1400" b="0" dirty="0" smtClean="0">
                <a:latin typeface="Arial" pitchFamily="34" charset="0"/>
                <a:cs typeface="Arial" pitchFamily="34" charset="0"/>
              </a:rPr>
              <a:t>Satisfaction is an outcome.</a:t>
            </a:r>
          </a:p>
          <a:p>
            <a:pPr eaLnBrk="1" hangingPunct="1">
              <a:lnSpc>
                <a:spcPct val="90000"/>
              </a:lnSpc>
            </a:pPr>
            <a:r>
              <a:rPr lang="en-US" sz="1400" b="0" dirty="0" smtClean="0">
                <a:latin typeface="Arial" pitchFamily="34" charset="0"/>
                <a:cs typeface="Arial" pitchFamily="34" charset="0"/>
              </a:rPr>
              <a:t>So is dissatisfaction.</a:t>
            </a:r>
          </a:p>
          <a:p>
            <a:pPr eaLnBrk="1" hangingPunct="1">
              <a:lnSpc>
                <a:spcPct val="90000"/>
              </a:lnSpc>
            </a:pPr>
            <a:r>
              <a:rPr lang="en-US" sz="1400" b="0" dirty="0" smtClean="0">
                <a:latin typeface="Arial" pitchFamily="34" charset="0"/>
                <a:cs typeface="Arial" pitchFamily="34" charset="0"/>
              </a:rPr>
              <a:t>Satisfaction is complex. The example that </a:t>
            </a:r>
            <a:r>
              <a:rPr lang="en-US" sz="1400" b="0" dirty="0" err="1" smtClean="0">
                <a:latin typeface="Arial" pitchFamily="34" charset="0"/>
                <a:cs typeface="Arial" pitchFamily="34" charset="0"/>
              </a:rPr>
              <a:t>Roskill</a:t>
            </a:r>
            <a:r>
              <a:rPr lang="en-US" sz="1400" b="0" dirty="0" smtClean="0">
                <a:latin typeface="Arial" pitchFamily="34" charset="0"/>
                <a:cs typeface="Arial" pitchFamily="34" charset="0"/>
              </a:rPr>
              <a:t> gave on previous slide demonstrates this. 95% of the population value libraries but only 52% use them.</a:t>
            </a:r>
          </a:p>
          <a:p>
            <a:pPr lvl="1" eaLnBrk="1" hangingPunct="1">
              <a:lnSpc>
                <a:spcPct val="90000"/>
              </a:lnSpc>
            </a:pPr>
            <a:r>
              <a:rPr lang="en-US" sz="1400" b="0" dirty="0" smtClean="0">
                <a:latin typeface="Arial" pitchFamily="34" charset="0"/>
                <a:cs typeface="Arial" pitchFamily="34" charset="0"/>
              </a:rPr>
              <a:t>Specific service goals should be set.</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12</a:t>
            </a:fld>
            <a:endParaRPr lang="en-US" dirty="0"/>
          </a:p>
        </p:txBody>
      </p:sp>
    </p:spTree>
    <p:extLst>
      <p:ext uri="{BB962C8B-B14F-4D97-AF65-F5344CB8AC3E}">
        <p14:creationId xmlns="" xmlns:p14="http://schemas.microsoft.com/office/powerpoint/2010/main" val="4243146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90000"/>
              </a:lnSpc>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photo credit: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="http://www.flickr.com/photos/svenwerk/228203325/"&gt;svenwerk&lt;/a&gt; via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="http://photopin.com"&gt;</a:t>
            </a:r>
            <a:r>
              <a:rPr lang="en-US" sz="1400" dirty="0" err="1" smtClean="0">
                <a:latin typeface="Arial" pitchFamily="34" charset="0"/>
                <a:cs typeface="Arial" pitchFamily="34" charset="0"/>
              </a:rPr>
              <a:t>photopin</a:t>
            </a:r>
            <a:r>
              <a:rPr lang="en-US" sz="1400" dirty="0" smtClean="0">
                <a:latin typeface="Arial" pitchFamily="34" charset="0"/>
                <a:cs typeface="Arial" pitchFamily="34" charset="0"/>
              </a:rPr>
              <a:t>&lt;/a&gt;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="http://creativecommons.org/licenses/by-</a:t>
            </a:r>
            <a:r>
              <a:rPr lang="en-US" sz="1400" dirty="0" err="1" smtClean="0">
                <a:latin typeface="Arial" pitchFamily="34" charset="0"/>
                <a:cs typeface="Arial" pitchFamily="34" charset="0"/>
              </a:rPr>
              <a:t>nc</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nd</a:t>
            </a:r>
            <a:r>
              <a:rPr lang="en-US" sz="1400" dirty="0" smtClean="0">
                <a:latin typeface="Arial" pitchFamily="34" charset="0"/>
                <a:cs typeface="Arial" pitchFamily="34" charset="0"/>
              </a:rPr>
              <a:t>/2.0/"&gt;cc&lt;/a&gt;</a:t>
            </a:r>
          </a:p>
          <a:p>
            <a:pPr marL="0" lvl="1">
              <a:lnSpc>
                <a:spcPct val="90000"/>
              </a:lnSpc>
            </a:pPr>
            <a:endParaRPr lang="en-US" sz="1400" dirty="0" smtClean="0">
              <a:latin typeface="Arial" pitchFamily="34" charset="0"/>
              <a:cs typeface="Arial" pitchFamily="34" charset="0"/>
            </a:endParaRPr>
          </a:p>
          <a:p>
            <a:pPr marL="0" lvl="1" eaLnBrk="1" hangingPunct="1">
              <a:lnSpc>
                <a:spcPct val="90000"/>
              </a:lnSpc>
            </a:pPr>
            <a:r>
              <a:rPr lang="en-US" sz="1400" dirty="0" smtClean="0">
                <a:latin typeface="Arial" pitchFamily="34" charset="0"/>
                <a:cs typeface="Arial" pitchFamily="34" charset="0"/>
              </a:rPr>
              <a:t>Outputs</a:t>
            </a:r>
          </a:p>
          <a:p>
            <a:pPr marL="0" lvl="1" eaLnBrk="1" hangingPunct="1">
              <a:lnSpc>
                <a:spcPct val="90000"/>
              </a:lnSpc>
            </a:pPr>
            <a:r>
              <a:rPr lang="en-US" sz="1400" dirty="0" smtClean="0">
                <a:latin typeface="Arial" pitchFamily="34" charset="0"/>
                <a:cs typeface="Arial" pitchFamily="34" charset="0"/>
              </a:rPr>
              <a:t>Quantify the work done:</a:t>
            </a:r>
          </a:p>
          <a:p>
            <a:pPr marL="457200" lvl="3">
              <a:lnSpc>
                <a:spcPct val="90000"/>
              </a:lnSpc>
            </a:pPr>
            <a:r>
              <a:rPr lang="en-US" sz="1400" dirty="0" smtClean="0">
                <a:latin typeface="Arial" pitchFamily="34" charset="0"/>
                <a:cs typeface="Arial" pitchFamily="34" charset="0"/>
              </a:rPr>
              <a:t># books circulated</a:t>
            </a:r>
          </a:p>
          <a:p>
            <a:pPr marL="457200" lvl="3">
              <a:lnSpc>
                <a:spcPct val="90000"/>
              </a:lnSpc>
            </a:pPr>
            <a:r>
              <a:rPr lang="en-US" sz="1400" dirty="0" smtClean="0">
                <a:latin typeface="Arial" pitchFamily="34" charset="0"/>
                <a:cs typeface="Arial" pitchFamily="34" charset="0"/>
              </a:rPr>
              <a:t># reference questions answered</a:t>
            </a:r>
          </a:p>
          <a:p>
            <a:pPr marL="457200" lvl="3">
              <a:lnSpc>
                <a:spcPct val="90000"/>
              </a:lnSpc>
            </a:pPr>
            <a:r>
              <a:rPr lang="en-US" sz="1400" dirty="0" smtClean="0">
                <a:latin typeface="Arial" pitchFamily="34" charset="0"/>
                <a:cs typeface="Arial" pitchFamily="34" charset="0"/>
              </a:rPr>
              <a:t>Library Use Instruction attendance</a:t>
            </a:r>
          </a:p>
          <a:p>
            <a:pPr marL="0" lvl="2" eaLnBrk="1" hangingPunct="1">
              <a:lnSpc>
                <a:spcPct val="90000"/>
              </a:lnSpc>
            </a:pPr>
            <a:endParaRPr lang="en-US" sz="1400" dirty="0" smtClean="0">
              <a:latin typeface="Arial" pitchFamily="34" charset="0"/>
              <a:cs typeface="Arial" pitchFamily="34" charset="0"/>
            </a:endParaRPr>
          </a:p>
          <a:p>
            <a:pPr marL="0" lvl="2" eaLnBrk="1" hangingPunct="1">
              <a:lnSpc>
                <a:spcPct val="90000"/>
              </a:lnSpc>
            </a:pPr>
            <a:r>
              <a:rPr lang="en-US" sz="1400" dirty="0" smtClean="0">
                <a:latin typeface="Arial" pitchFamily="34" charset="0"/>
                <a:cs typeface="Arial" pitchFamily="34" charset="0"/>
              </a:rPr>
              <a:t>Inputs</a:t>
            </a:r>
          </a:p>
          <a:p>
            <a:pPr marL="0" lvl="2" eaLnBrk="1" hangingPunct="1">
              <a:lnSpc>
                <a:spcPct val="90000"/>
              </a:lnSpc>
            </a:pPr>
            <a:r>
              <a:rPr lang="en-US" sz="1400" dirty="0" smtClean="0">
                <a:latin typeface="Arial" pitchFamily="34" charset="0"/>
                <a:cs typeface="Arial" pitchFamily="34" charset="0"/>
              </a:rPr>
              <a:t>          $, space, collection, equipment, &amp; staff</a:t>
            </a:r>
          </a:p>
          <a:p>
            <a:pPr marL="0" lvl="2" eaLnBrk="1" hangingPunct="1">
              <a:lnSpc>
                <a:spcPct val="90000"/>
              </a:lnSpc>
            </a:pPr>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13</a:t>
            </a:fld>
            <a:endParaRPr lang="en-US"/>
          </a:p>
        </p:txBody>
      </p:sp>
    </p:spTree>
    <p:extLst>
      <p:ext uri="{BB962C8B-B14F-4D97-AF65-F5344CB8AC3E}">
        <p14:creationId xmlns="" xmlns:p14="http://schemas.microsoft.com/office/powerpoint/2010/main" val="2045587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photo credit: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="http://www.flickr.com/photos/demandaj/9035431576/"&gt;demandaj&lt;/a&gt; via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="http://photopin.com"&gt;</a:t>
            </a:r>
            <a:r>
              <a:rPr lang="en-US" sz="1400" dirty="0" err="1" smtClean="0">
                <a:latin typeface="Arial" pitchFamily="34" charset="0"/>
                <a:cs typeface="Arial" pitchFamily="34" charset="0"/>
              </a:rPr>
              <a:t>photopin</a:t>
            </a:r>
            <a:r>
              <a:rPr lang="en-US" sz="1400" dirty="0" smtClean="0">
                <a:latin typeface="Arial" pitchFamily="34" charset="0"/>
                <a:cs typeface="Arial" pitchFamily="34" charset="0"/>
              </a:rPr>
              <a:t>&lt;/a&gt;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="http://creativecommons.org/licenses/by-</a:t>
            </a:r>
            <a:r>
              <a:rPr lang="en-US" sz="1400" dirty="0" err="1" smtClean="0">
                <a:latin typeface="Arial" pitchFamily="34" charset="0"/>
                <a:cs typeface="Arial" pitchFamily="34" charset="0"/>
              </a:rPr>
              <a:t>nc</a:t>
            </a:r>
            <a:r>
              <a:rPr lang="en-US" sz="1400" dirty="0" smtClean="0">
                <a:latin typeface="Arial" pitchFamily="34" charset="0"/>
                <a:cs typeface="Arial" pitchFamily="34" charset="0"/>
              </a:rPr>
              <a:t>-</a:t>
            </a:r>
            <a:r>
              <a:rPr lang="en-US" sz="1400" dirty="0" err="1" smtClean="0">
                <a:latin typeface="Arial" pitchFamily="34" charset="0"/>
                <a:cs typeface="Arial" pitchFamily="34" charset="0"/>
              </a:rPr>
              <a:t>nd</a:t>
            </a:r>
            <a:r>
              <a:rPr lang="en-US" sz="1400" dirty="0" smtClean="0">
                <a:latin typeface="Arial" pitchFamily="34" charset="0"/>
                <a:cs typeface="Arial" pitchFamily="34" charset="0"/>
              </a:rPr>
              <a:t>/2.0/"&gt;cc&lt;/a&gt;</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14</a:t>
            </a:fld>
            <a:endParaRPr lang="en-US"/>
          </a:p>
        </p:txBody>
      </p:sp>
    </p:spTree>
    <p:extLst>
      <p:ext uri="{BB962C8B-B14F-4D97-AF65-F5344CB8AC3E}">
        <p14:creationId xmlns="" xmlns:p14="http://schemas.microsoft.com/office/powerpoint/2010/main" val="16981314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lnSpc>
                <a:spcPct val="90000"/>
              </a:lnSpc>
            </a:pPr>
            <a:r>
              <a:rPr lang="en-US" sz="1400" dirty="0" smtClean="0">
                <a:latin typeface="Arial" panose="020B0604020202020204" pitchFamily="34" charset="0"/>
                <a:cs typeface="Arial" panose="020B0604020202020204" pitchFamily="34" charset="0"/>
              </a:rPr>
              <a:t>Image: Microsoft Clip Art</a:t>
            </a:r>
          </a:p>
          <a:p>
            <a:pPr marL="0" lvl="1">
              <a:lnSpc>
                <a:spcPct val="90000"/>
              </a:lnSpc>
            </a:pPr>
            <a:endParaRPr lang="en-US" sz="1400" dirty="0" smtClean="0">
              <a:latin typeface="Arial" panose="020B0604020202020204" pitchFamily="34" charset="0"/>
              <a:cs typeface="Arial" panose="020B0604020202020204" pitchFamily="34" charset="0"/>
            </a:endParaRPr>
          </a:p>
          <a:p>
            <a:pPr eaLnBrk="1" hangingPunct="1">
              <a:lnSpc>
                <a:spcPct val="90000"/>
              </a:lnSpc>
            </a:pPr>
            <a:r>
              <a:rPr lang="en-US" sz="1400" dirty="0" smtClean="0">
                <a:latin typeface="Arial" panose="020B0604020202020204" pitchFamily="34" charset="0"/>
                <a:cs typeface="Arial" panose="020B0604020202020204" pitchFamily="34" charset="0"/>
              </a:rPr>
              <a:t>Identify purpose &amp; role of assessment</a:t>
            </a:r>
          </a:p>
          <a:p>
            <a:pPr lvl="1" eaLnBrk="1" hangingPunct="1">
              <a:lnSpc>
                <a:spcPct val="90000"/>
              </a:lnSpc>
            </a:pPr>
            <a:r>
              <a:rPr lang="en-US" sz="1400" dirty="0" smtClean="0">
                <a:latin typeface="Arial" panose="020B0604020202020204" pitchFamily="34" charset="0"/>
                <a:cs typeface="Arial" panose="020B0604020202020204" pitchFamily="34" charset="0"/>
              </a:rPr>
              <a:t>What do we want to know?</a:t>
            </a:r>
          </a:p>
          <a:p>
            <a:pPr lvl="1" eaLnBrk="1" hangingPunct="1">
              <a:lnSpc>
                <a:spcPct val="90000"/>
              </a:lnSpc>
            </a:pPr>
            <a:r>
              <a:rPr lang="en-US" sz="1400" dirty="0" smtClean="0">
                <a:latin typeface="Arial" panose="020B0604020202020204" pitchFamily="34" charset="0"/>
                <a:cs typeface="Arial" panose="020B0604020202020204" pitchFamily="34" charset="0"/>
              </a:rPr>
              <a:t>What are we going to do with results?</a:t>
            </a:r>
          </a:p>
          <a:p>
            <a:pPr lvl="1" eaLnBrk="1" hangingPunct="1">
              <a:lnSpc>
                <a:spcPct val="90000"/>
              </a:lnSpc>
            </a:pPr>
            <a:r>
              <a:rPr lang="en-US" sz="1400" dirty="0" smtClean="0">
                <a:latin typeface="Arial" panose="020B0604020202020204" pitchFamily="34" charset="0"/>
                <a:cs typeface="Arial" panose="020B0604020202020204" pitchFamily="34" charset="0"/>
              </a:rPr>
              <a:t>What outcomes do we want to assess?</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extLst>
      <p:ext uri="{BB962C8B-B14F-4D97-AF65-F5344CB8AC3E}">
        <p14:creationId xmlns="" xmlns:p14="http://schemas.microsoft.com/office/powerpoint/2010/main" val="48792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1060" y="4798642"/>
            <a:ext cx="6495556" cy="4715907"/>
          </a:xfrm>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Image: Microsoft Clip Art</a:t>
            </a:r>
          </a:p>
          <a:p>
            <a:endParaRPr lang="en-US" sz="1200" kern="1200" dirty="0" smtClean="0">
              <a:solidFill>
                <a:schemeClr val="tx1"/>
              </a:solidFill>
              <a:latin typeface="Arial" pitchFamily="34" charset="0"/>
              <a:ea typeface="+mn-ea"/>
              <a:cs typeface="Arial" pitchFamily="34" charset="0"/>
            </a:endParaRPr>
          </a:p>
          <a:p>
            <a:r>
              <a:rPr lang="en-US" sz="1200" kern="1200" dirty="0" smtClean="0">
                <a:solidFill>
                  <a:schemeClr val="tx1"/>
                </a:solidFill>
                <a:latin typeface="Arial" pitchFamily="34" charset="0"/>
                <a:ea typeface="+mn-ea"/>
                <a:cs typeface="Arial" pitchFamily="34" charset="0"/>
              </a:rPr>
              <a:t>The </a:t>
            </a:r>
            <a:r>
              <a:rPr lang="en-US" sz="1200" kern="1200" dirty="0" err="1" smtClean="0">
                <a:solidFill>
                  <a:schemeClr val="tx1"/>
                </a:solidFill>
                <a:latin typeface="Arial" pitchFamily="34" charset="0"/>
                <a:ea typeface="+mn-ea"/>
                <a:cs typeface="Arial" pitchFamily="34" charset="0"/>
              </a:rPr>
              <a:t>infoKit</a:t>
            </a:r>
            <a:r>
              <a:rPr lang="en-US" sz="1200" kern="1200" dirty="0" smtClean="0">
                <a:solidFill>
                  <a:schemeClr val="tx1"/>
                </a:solidFill>
                <a:latin typeface="Arial" pitchFamily="34" charset="0"/>
                <a:ea typeface="+mn-ea"/>
                <a:cs typeface="Arial" pitchFamily="34" charset="0"/>
              </a:rPr>
              <a:t> contains advice on evaluating the services offered. The focus primarily is on digital/online services but set within the broader context of more traditional services, exploring the relationship between the two. Much of the information presented is derived from a longitudinal research project, the Digital Visitors &amp; Residents project, which explored how individuals at various educational stages (emerging, establishing, embedding, and experiencing) engage with the digital environment for learning. </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Paying attention to which services people adopt can lead to more effective engagement between individuals and institutions, and the resources/services therein. It’s not just about identifying how individuals engage with technology and how they acquire their information but also why they make the choices that they do. We need to understand the larger, more complex contexts that surround individual engagement with digital resources, spaces, and tools before we can think constructively about how to (if, indeed in some cases, we should) provide institutionally-based digital resources and services. This is also important when considering how institutional systems interface, or overlap, with the environment and culture of the wider web.</a:t>
            </a:r>
          </a:p>
          <a:p>
            <a:endParaRPr lang="en-US" sz="120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Arial" pitchFamily="34" charset="0"/>
                <a:ea typeface="+mn-ea"/>
                <a:cs typeface="Arial" pitchFamily="34" charset="0"/>
              </a:rPr>
              <a:t>The </a:t>
            </a:r>
            <a:r>
              <a:rPr lang="en-US" sz="1200" kern="1200" dirty="0" err="1" smtClean="0">
                <a:solidFill>
                  <a:schemeClr val="tx1"/>
                </a:solidFill>
                <a:latin typeface="Arial" pitchFamily="34" charset="0"/>
                <a:ea typeface="+mn-ea"/>
                <a:cs typeface="Arial" pitchFamily="34" charset="0"/>
              </a:rPr>
              <a:t>infoKit</a:t>
            </a:r>
            <a:r>
              <a:rPr lang="en-US" sz="1200" kern="1200" dirty="0" smtClean="0">
                <a:solidFill>
                  <a:schemeClr val="tx1"/>
                </a:solidFill>
                <a:latin typeface="Arial" pitchFamily="34" charset="0"/>
                <a:ea typeface="+mn-ea"/>
                <a:cs typeface="Arial" pitchFamily="34" charset="0"/>
              </a:rPr>
              <a:t> is designed to help practitioners generate their own qualitative inquiries, to inform their own policy needs and to frame the </a:t>
            </a:r>
            <a:r>
              <a:rPr lang="en-US" sz="1200" kern="1200" dirty="0" err="1" smtClean="0">
                <a:solidFill>
                  <a:schemeClr val="tx1"/>
                </a:solidFill>
                <a:latin typeface="Arial" pitchFamily="34" charset="0"/>
                <a:ea typeface="+mn-ea"/>
                <a:cs typeface="Arial" pitchFamily="34" charset="0"/>
              </a:rPr>
              <a:t>organisation</a:t>
            </a:r>
            <a:r>
              <a:rPr lang="en-US" sz="1200" kern="1200" dirty="0" smtClean="0">
                <a:solidFill>
                  <a:schemeClr val="tx1"/>
                </a:solidFill>
                <a:latin typeface="Arial" pitchFamily="34" charset="0"/>
                <a:ea typeface="+mn-ea"/>
                <a:cs typeface="Arial" pitchFamily="34" charset="0"/>
              </a:rPr>
              <a:t> (corporate, department, faculty) and its services within the institutional agendas surrounding student experience and engagement. </a:t>
            </a:r>
          </a:p>
          <a:p>
            <a:endParaRPr lang="en-US" sz="120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tx1"/>
                </a:solidFill>
                <a:latin typeface="Arial" pitchFamily="34" charset="0"/>
                <a:cs typeface="Arial" pitchFamily="34" charset="0"/>
              </a:rPr>
              <a:t>White, D., Connaway, L. S., Lanclos, D., Hood, E. M., &amp; Vass, C. (2014).  </a:t>
            </a:r>
            <a:r>
              <a:rPr lang="en-US" sz="1200" i="1" dirty="0" smtClean="0">
                <a:solidFill>
                  <a:schemeClr val="tx1"/>
                </a:solidFill>
                <a:latin typeface="Arial" pitchFamily="34" charset="0"/>
                <a:cs typeface="Arial" pitchFamily="34" charset="0"/>
              </a:rPr>
              <a:t>Evaluating digital services: A Visitors and Residents approach. </a:t>
            </a:r>
            <a:r>
              <a:rPr lang="en-US" sz="1200" dirty="0" smtClean="0">
                <a:solidFill>
                  <a:schemeClr val="tx1"/>
                </a:solidFill>
                <a:latin typeface="Arial" pitchFamily="34" charset="0"/>
                <a:cs typeface="Arial" pitchFamily="34" charset="0"/>
              </a:rPr>
              <a:t>Retrieved from </a:t>
            </a:r>
            <a:r>
              <a:rPr lang="en-US" sz="1200" dirty="0" smtClean="0">
                <a:solidFill>
                  <a:schemeClr val="tx1"/>
                </a:solidFill>
                <a:latin typeface="Arial" pitchFamily="34" charset="0"/>
                <a:cs typeface="Arial" pitchFamily="34" charset="0"/>
                <a:hlinkClick r:id="rId3"/>
              </a:rPr>
              <a:t>http://www.jiscinfonet.ac.uk/infokits/evaluating-services/</a:t>
            </a:r>
            <a:endParaRPr lang="en-US" sz="1200" dirty="0" smtClean="0">
              <a:solidFill>
                <a:schemeClr val="tx1"/>
              </a:solidFill>
              <a:latin typeface="Arial" pitchFamily="34" charset="0"/>
              <a:cs typeface="Arial" pitchFamily="34" charset="0"/>
            </a:endParaRPr>
          </a:p>
          <a:p>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16</a:t>
            </a:fld>
            <a:endParaRPr lang="en-US"/>
          </a:p>
        </p:txBody>
      </p:sp>
    </p:spTree>
    <p:extLst>
      <p:ext uri="{BB962C8B-B14F-4D97-AF65-F5344CB8AC3E}">
        <p14:creationId xmlns="" xmlns:p14="http://schemas.microsoft.com/office/powerpoint/2010/main" val="14995554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919163" y="746125"/>
            <a:ext cx="4960937" cy="3721100"/>
          </a:xfrm>
          <a:ln/>
        </p:spPr>
      </p:sp>
      <p:sp>
        <p:nvSpPr>
          <p:cNvPr id="73731" name="Rectangle 3"/>
          <p:cNvSpPr>
            <a:spLocks noGrp="1" noChangeArrowheads="1"/>
          </p:cNvSpPr>
          <p:nvPr>
            <p:ph type="body" idx="1"/>
          </p:nvPr>
        </p:nvSpPr>
        <p:spPr>
          <a:xfrm>
            <a:off x="151060" y="4716705"/>
            <a:ext cx="6420026" cy="5211520"/>
          </a:xfrm>
          <a:noFill/>
          <a:ln/>
        </p:spPr>
        <p:txBody>
          <a:bodyPr>
            <a:noAutofit/>
          </a:bodyPr>
          <a:lstStyle/>
          <a:p>
            <a:r>
              <a:rPr lang="en-US" sz="1200" b="0" kern="1200" dirty="0" smtClean="0">
                <a:solidFill>
                  <a:schemeClr val="tx1"/>
                </a:solidFill>
                <a:latin typeface="Arial" pitchFamily="34" charset="0"/>
                <a:ea typeface="+mn-ea"/>
                <a:cs typeface="Arial" pitchFamily="34" charset="0"/>
              </a:rPr>
              <a:t>Images created by David White, Co-manager, Technology Assisted Lifelong Learning, University of Oxford</a:t>
            </a:r>
          </a:p>
          <a:p>
            <a:endParaRPr lang="en-US" sz="1200" b="0" kern="1200" dirty="0" smtClean="0">
              <a:solidFill>
                <a:schemeClr val="tx1"/>
              </a:solidFill>
              <a:latin typeface="Arial" pitchFamily="34" charset="0"/>
              <a:ea typeface="+mn-ea"/>
              <a:cs typeface="Arial" pitchFamily="34" charset="0"/>
            </a:endParaRPr>
          </a:p>
          <a:p>
            <a:pPr eaLnBrk="1" hangingPunct="1"/>
            <a:r>
              <a:rPr lang="en-US" sz="1200" dirty="0" smtClean="0">
                <a:latin typeface="Arial" pitchFamily="34" charset="0"/>
                <a:cs typeface="Arial" pitchFamily="34" charset="0"/>
              </a:rPr>
              <a:t>Institutional Resident Gap</a:t>
            </a:r>
          </a:p>
          <a:p>
            <a:pPr eaLnBrk="1" hangingPunct="1"/>
            <a:endParaRPr lang="en-US" sz="1200" dirty="0" smtClean="0">
              <a:latin typeface="Arial" pitchFamily="34" charset="0"/>
              <a:cs typeface="Arial" pitchFamily="34" charset="0"/>
            </a:endParaRPr>
          </a:p>
          <a:p>
            <a:r>
              <a:rPr lang="en-GB" sz="1200" b="0" dirty="0" smtClean="0">
                <a:latin typeface="Arial" pitchFamily="34" charset="0"/>
                <a:cs typeface="Arial" pitchFamily="34" charset="0"/>
              </a:rPr>
              <a:t>UKU3 (</a:t>
            </a:r>
            <a:r>
              <a:rPr lang="en-US" sz="1200" b="0" i="1" dirty="0" smtClean="0">
                <a:latin typeface="Arial" pitchFamily="34" charset="0"/>
                <a:cs typeface="Arial" pitchFamily="34" charset="0"/>
              </a:rPr>
              <a:t>Digital Visitors and Residents</a:t>
            </a:r>
            <a:r>
              <a:rPr lang="en-US" sz="1200" b="0" dirty="0" smtClean="0">
                <a:latin typeface="Arial" pitchFamily="34" charset="0"/>
                <a:cs typeface="Arial" pitchFamily="34" charset="0"/>
              </a:rPr>
              <a:t>, UKU3, Emerging, 0:19:34, Female, Age 19, French and Italian</a:t>
            </a:r>
            <a:r>
              <a:rPr lang="en-GB" sz="1200" b="0" dirty="0" smtClean="0">
                <a:latin typeface="Arial" pitchFamily="34" charset="0"/>
                <a:cs typeface="Arial" pitchFamily="34" charset="0"/>
              </a:rPr>
              <a:t>)</a:t>
            </a:r>
            <a:endParaRPr lang="en-US" sz="1200" b="0" dirty="0" smtClean="0">
              <a:latin typeface="Arial" pitchFamily="34" charset="0"/>
              <a:cs typeface="Arial" pitchFamily="34" charset="0"/>
            </a:endParaRPr>
          </a:p>
          <a:p>
            <a:r>
              <a:rPr lang="en-GB" sz="1200" dirty="0" smtClean="0">
                <a:latin typeface="Arial" pitchFamily="34" charset="0"/>
                <a:cs typeface="Arial" pitchFamily="34" charset="0"/>
              </a:rPr>
              <a:t>This participant has a clear demarcation between Resident modes of engagement in her personal life and Visitor modes of engagement for study. </a:t>
            </a:r>
          </a:p>
          <a:p>
            <a:endParaRPr lang="en-US" sz="1200" dirty="0" smtClean="0">
              <a:latin typeface="Arial" pitchFamily="34" charset="0"/>
              <a:cs typeface="Arial" pitchFamily="34" charset="0"/>
            </a:endParaRPr>
          </a:p>
          <a:p>
            <a:r>
              <a:rPr lang="en-GB" sz="1200" dirty="0" smtClean="0">
                <a:latin typeface="Arial" pitchFamily="34" charset="0"/>
                <a:cs typeface="Arial" pitchFamily="34" charset="0"/>
              </a:rPr>
              <a:t>The map is a mode of engagement landscape onto which individuals can be plotted. The limits of the map have been defined by the four major framing concepts of the project: V&amp;R – Personal and Institutional. The Personal end of the axis encompasses an individual’s private life, and the Institutional is their professional and/or academic life.  </a:t>
            </a:r>
          </a:p>
          <a:p>
            <a:endParaRPr lang="en-US" sz="1200" dirty="0" smtClean="0">
              <a:latin typeface="Arial" pitchFamily="34" charset="0"/>
              <a:cs typeface="Arial" pitchFamily="34" charset="0"/>
            </a:endParaRPr>
          </a:p>
          <a:p>
            <a:r>
              <a:rPr lang="en-GB" sz="1200" dirty="0" smtClean="0">
                <a:latin typeface="Arial" pitchFamily="34" charset="0"/>
                <a:cs typeface="Arial" pitchFamily="34" charset="0"/>
              </a:rPr>
              <a:t>The data from the Emerging educational stage seem to suggest that individuals were engaging with systems and materials not provided by their institutions to do institutional work (e.g., consulting Wikipedia to write an essay). Such user-owned literacies, when mapped like this, take a prominent role in the academic work of many of our research subjects. Given the effect that the internet is having on collapsing the relationship between certain modes of activity and specific physical spaces, it is important not to tie notions of the institutional and the personal to ideas of “school/university/library” and “home” as buildings. </a:t>
            </a:r>
          </a:p>
          <a:p>
            <a:endParaRPr lang="en-GB" sz="1200" dirty="0" smtClean="0">
              <a:latin typeface="Arial" pitchFamily="34" charset="0"/>
              <a:cs typeface="Arial" pitchFamily="34" charset="0"/>
            </a:endParaRPr>
          </a:p>
          <a:p>
            <a:pPr marL="0" lvl="2"/>
            <a:r>
              <a:rPr lang="en-US" sz="1200" dirty="0" smtClean="0">
                <a:latin typeface="Arial" pitchFamily="34" charset="0"/>
                <a:cs typeface="Arial" pitchFamily="34" charset="0"/>
              </a:rPr>
              <a:t>White, D., &amp;</a:t>
            </a:r>
            <a:r>
              <a:rPr lang="en-US" sz="1200" baseline="0" dirty="0" smtClean="0">
                <a:latin typeface="Arial" pitchFamily="34" charset="0"/>
                <a:cs typeface="Arial" pitchFamily="34" charset="0"/>
              </a:rPr>
              <a:t> </a:t>
            </a:r>
            <a:r>
              <a:rPr lang="en-US" sz="1200" dirty="0" smtClean="0">
                <a:latin typeface="Arial" pitchFamily="34" charset="0"/>
                <a:cs typeface="Arial" pitchFamily="34" charset="0"/>
              </a:rPr>
              <a:t>Connaway, L.S. </a:t>
            </a:r>
            <a:r>
              <a:rPr lang="en-US" sz="1200" i="1" dirty="0" smtClean="0">
                <a:latin typeface="Arial" pitchFamily="34" charset="0"/>
                <a:cs typeface="Arial" pitchFamily="34" charset="0"/>
              </a:rPr>
              <a:t>Visitors &amp; Residents: What Motivates Engagement with the Digital Information Environment.</a:t>
            </a:r>
            <a:r>
              <a:rPr lang="en-US" sz="1200" dirty="0" smtClean="0">
                <a:latin typeface="Arial" pitchFamily="34" charset="0"/>
                <a:cs typeface="Arial" pitchFamily="34" charset="0"/>
              </a:rPr>
              <a:t> 2011-2012. Funded by JISC, OCLC, and Oxford University.  </a:t>
            </a:r>
            <a:r>
              <a:rPr lang="en-US" sz="1200" u="sng" dirty="0" smtClean="0">
                <a:latin typeface="Arial" pitchFamily="34" charset="0"/>
                <a:cs typeface="Arial" pitchFamily="34" charset="0"/>
                <a:hlinkClick r:id="rId3"/>
              </a:rPr>
              <a:t>http://www.oclc.org/research/activities/vandr/</a:t>
            </a:r>
            <a:r>
              <a:rPr lang="en-US" sz="1200" dirty="0" smtClean="0">
                <a:latin typeface="Arial" pitchFamily="34" charset="0"/>
                <a:cs typeface="Arial" pitchFamily="34" charset="0"/>
              </a:rPr>
              <a:t>.</a:t>
            </a:r>
          </a:p>
          <a:p>
            <a:endParaRPr lang="en-US" sz="1200" b="0" kern="1200" dirty="0">
              <a:solidFill>
                <a:schemeClr val="tx1"/>
              </a:solidFill>
              <a:latin typeface="Arial" pitchFamily="34" charset="0"/>
              <a:ea typeface="+mn-ea"/>
              <a:cs typeface="Arial" pitchFamily="34" charset="0"/>
            </a:endParaRPr>
          </a:p>
        </p:txBody>
      </p:sp>
      <p:sp>
        <p:nvSpPr>
          <p:cNvPr id="4" name="TextBox 3"/>
          <p:cNvSpPr txBox="1"/>
          <p:nvPr/>
        </p:nvSpPr>
        <p:spPr>
          <a:xfrm>
            <a:off x="6065837" y="9459912"/>
            <a:ext cx="533399" cy="307777"/>
          </a:xfrm>
          <a:prstGeom prst="rect">
            <a:avLst/>
          </a:prstGeom>
          <a:noFill/>
        </p:spPr>
        <p:txBody>
          <a:bodyPr wrap="square" rtlCol="0">
            <a:spAutoFit/>
          </a:bodyPr>
          <a:lstStyle/>
          <a:p>
            <a:pPr algn="r"/>
            <a:r>
              <a:rPr lang="en-US" sz="1400" dirty="0" smtClean="0">
                <a:latin typeface="Arial" pitchFamily="34" charset="0"/>
                <a:cs typeface="Arial" pitchFamily="34" charset="0"/>
              </a:rPr>
              <a:t>17</a:t>
            </a:r>
            <a:endParaRPr lang="en-US" sz="1400" dirty="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20B8A2-D31C-42E5-9EB2-D400C3DA44D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Personal</a:t>
            </a:r>
            <a:r>
              <a:rPr lang="en-US" sz="1400" baseline="0" dirty="0" smtClean="0">
                <a:latin typeface="Arial" pitchFamily="34" charset="0"/>
                <a:cs typeface="Arial" pitchFamily="34" charset="0"/>
              </a:rPr>
              <a:t> Map from participant at SUNYLA in Buffalo, NY, 2013.</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5720B8A2-D31C-42E5-9EB2-D400C3DA44D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sz="1400" dirty="0" smtClean="0">
                <a:latin typeface="Arial" pitchFamily="34" charset="0"/>
                <a:cs typeface="Arial" pitchFamily="34" charset="0"/>
              </a:rPr>
              <a:t>The majority of British Library web site visits were from search engine (p. 14)</a:t>
            </a:r>
          </a:p>
          <a:p>
            <a:pPr>
              <a:buFont typeface="Arial" pitchFamily="34" charset="0"/>
              <a:buChar char="•"/>
            </a:pPr>
            <a:r>
              <a:rPr lang="en-US" sz="1400" dirty="0" smtClean="0">
                <a:solidFill>
                  <a:srgbClr val="FF7600"/>
                </a:solidFill>
                <a:latin typeface="Arial" pitchFamily="34" charset="0"/>
                <a:cs typeface="Arial" pitchFamily="34" charset="0"/>
              </a:rPr>
              <a:t>84%</a:t>
            </a:r>
            <a:r>
              <a:rPr lang="en-US" sz="1400" dirty="0" smtClean="0">
                <a:solidFill>
                  <a:srgbClr val="00B050"/>
                </a:solidFill>
                <a:latin typeface="Arial" pitchFamily="34" charset="0"/>
                <a:cs typeface="Arial" pitchFamily="34" charset="0"/>
              </a:rPr>
              <a:t> </a:t>
            </a:r>
            <a:r>
              <a:rPr lang="en-US" sz="1400" dirty="0" smtClean="0">
                <a:latin typeface="Arial" pitchFamily="34" charset="0"/>
                <a:cs typeface="Arial" pitchFamily="34" charset="0"/>
              </a:rPr>
              <a:t>of users began an information search with search engine (p. 1-17)</a:t>
            </a:r>
          </a:p>
          <a:p>
            <a:pPr lvl="1">
              <a:buFont typeface="Arial" pitchFamily="34" charset="0"/>
              <a:buChar char="•"/>
            </a:pPr>
            <a:r>
              <a:rPr lang="en-US" sz="1400" dirty="0" smtClean="0">
                <a:solidFill>
                  <a:srgbClr val="FF7600"/>
                </a:solidFill>
                <a:latin typeface="Arial" pitchFamily="34" charset="0"/>
                <a:cs typeface="Arial" pitchFamily="34" charset="0"/>
              </a:rPr>
              <a:t>1%</a:t>
            </a:r>
            <a:r>
              <a:rPr lang="en-US" sz="1400" dirty="0" smtClean="0">
                <a:latin typeface="Arial" pitchFamily="34" charset="0"/>
                <a:cs typeface="Arial" pitchFamily="34" charset="0"/>
              </a:rPr>
              <a:t> began information search on  library website (p.1-17)</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Centre for Information </a:t>
            </a:r>
            <a:r>
              <a:rPr lang="en-US" sz="1400" dirty="0" err="1" smtClean="0">
                <a:latin typeface="Arial" pitchFamily="34" charset="0"/>
                <a:cs typeface="Arial" pitchFamily="34" charset="0"/>
              </a:rPr>
              <a:t>Behaviour</a:t>
            </a:r>
            <a:r>
              <a:rPr lang="en-US" sz="1400" dirty="0" smtClean="0">
                <a:latin typeface="Arial" pitchFamily="34" charset="0"/>
                <a:cs typeface="Arial" pitchFamily="34" charset="0"/>
              </a:rPr>
              <a:t> and the Evaluation of Research. (2008). </a:t>
            </a:r>
            <a:r>
              <a:rPr lang="en-US" sz="1400" i="1" dirty="0" smtClean="0">
                <a:latin typeface="Arial" pitchFamily="34" charset="0"/>
                <a:cs typeface="Arial" pitchFamily="34" charset="0"/>
              </a:rPr>
              <a:t>Information </a:t>
            </a:r>
            <a:r>
              <a:rPr lang="en-US" sz="1400" i="1" dirty="0" err="1" smtClean="0">
                <a:latin typeface="Arial" pitchFamily="34" charset="0"/>
                <a:cs typeface="Arial" pitchFamily="34" charset="0"/>
              </a:rPr>
              <a:t>behaviour</a:t>
            </a:r>
            <a:r>
              <a:rPr lang="en-US" sz="1400" i="1" dirty="0" smtClean="0">
                <a:latin typeface="Arial" pitchFamily="34" charset="0"/>
                <a:cs typeface="Arial" pitchFamily="34" charset="0"/>
              </a:rPr>
              <a:t> of the researcher of the future: A CIBER briefing paper.</a:t>
            </a:r>
            <a:r>
              <a:rPr lang="en-US" sz="1400" dirty="0" smtClean="0">
                <a:latin typeface="Arial" pitchFamily="34" charset="0"/>
                <a:cs typeface="Arial" pitchFamily="34" charset="0"/>
              </a:rPr>
              <a:t> London: CIBER (p. 14).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De Rosa, C. (2010). </a:t>
            </a:r>
            <a:r>
              <a:rPr lang="en-US" sz="1400" i="1" dirty="0" smtClean="0">
                <a:latin typeface="Arial" pitchFamily="34" charset="0"/>
                <a:cs typeface="Arial" pitchFamily="34" charset="0"/>
              </a:rPr>
              <a:t>Perceptions of libraries: A report to the OCLC membership.</a:t>
            </a:r>
            <a:r>
              <a:rPr lang="en-US" sz="1400" dirty="0" smtClean="0">
                <a:latin typeface="Arial" pitchFamily="34" charset="0"/>
                <a:cs typeface="Arial" pitchFamily="34" charset="0"/>
              </a:rPr>
              <a:t> Dublin, OH: OCLC Online Computer Library Center (p.32). </a:t>
            </a: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7" y="0"/>
            <a:ext cx="4962525" cy="3722687"/>
          </a:xfrm>
        </p:spPr>
      </p:sp>
      <p:sp>
        <p:nvSpPr>
          <p:cNvPr id="3" name="Notes Placeholder 2"/>
          <p:cNvSpPr>
            <a:spLocks noGrp="1"/>
          </p:cNvSpPr>
          <p:nvPr>
            <p:ph type="body" idx="1"/>
          </p:nvPr>
        </p:nvSpPr>
        <p:spPr>
          <a:xfrm>
            <a:off x="198437" y="3897312"/>
            <a:ext cx="6599238" cy="5029200"/>
          </a:xfrm>
        </p:spPr>
        <p:txBody>
          <a:bodyPr>
            <a:normAutofit/>
          </a:bodyPr>
          <a:lstStyle/>
          <a:p>
            <a:r>
              <a:rPr lang="en-US" sz="1300" i="1" dirty="0" smtClean="0">
                <a:latin typeface="Arial" pitchFamily="34" charset="0"/>
                <a:cs typeface="Arial" pitchFamily="34" charset="0"/>
              </a:rPr>
              <a:t>Image: </a:t>
            </a:r>
            <a:r>
              <a:rPr lang="en-US" sz="1300" i="0" dirty="0" smtClean="0">
                <a:latin typeface="Arial" pitchFamily="34" charset="0"/>
                <a:cs typeface="Arial" pitchFamily="34" charset="0"/>
              </a:rPr>
              <a:t>http://cdncambridge.tab.co.uk/wp-content/blogs.dir/7/files/2013/11/internet.jpg</a:t>
            </a:r>
          </a:p>
          <a:p>
            <a:r>
              <a:rPr lang="en-US" sz="1300" i="1" dirty="0" smtClean="0">
                <a:latin typeface="Arial" pitchFamily="34" charset="0"/>
                <a:cs typeface="Arial" pitchFamily="34" charset="0"/>
              </a:rPr>
              <a:t>Image</a:t>
            </a:r>
            <a:r>
              <a:rPr lang="en-US" sz="1300" i="1" baseline="0" dirty="0" smtClean="0">
                <a:latin typeface="Arial" pitchFamily="34" charset="0"/>
                <a:cs typeface="Arial" pitchFamily="34" charset="0"/>
              </a:rPr>
              <a:t> (top): </a:t>
            </a:r>
            <a:r>
              <a:rPr lang="en-US" sz="1300" i="0" baseline="0" dirty="0" smtClean="0">
                <a:latin typeface="Arial" pitchFamily="34" charset="0"/>
                <a:cs typeface="Arial" pitchFamily="34" charset="0"/>
              </a:rPr>
              <a:t>http://wallpaper.pickywallpapers.com/samsung-galaxy-tab/closed-sign.jpg</a:t>
            </a:r>
            <a:endParaRPr lang="en-US" sz="1300" i="0" dirty="0" smtClean="0">
              <a:latin typeface="Arial" pitchFamily="34" charset="0"/>
              <a:cs typeface="Arial" pitchFamily="34" charset="0"/>
            </a:endParaRPr>
          </a:p>
          <a:p>
            <a:endParaRPr lang="en-US" sz="1300" i="0" dirty="0" smtClean="0">
              <a:latin typeface="Arial" pitchFamily="34" charset="0"/>
              <a:cs typeface="Arial" pitchFamily="34" charset="0"/>
            </a:endParaRPr>
          </a:p>
          <a:p>
            <a:pPr defTabSz="457059">
              <a:defRPr/>
            </a:pPr>
            <a:r>
              <a:rPr lang="en-US" sz="1300" dirty="0" err="1" smtClean="0">
                <a:latin typeface="Arial" pitchFamily="34" charset="0"/>
                <a:cs typeface="Arial" pitchFamily="34" charset="0"/>
              </a:rPr>
              <a:t>Connaway</a:t>
            </a:r>
            <a:r>
              <a:rPr lang="en-US" sz="1300" dirty="0" smtClean="0">
                <a:latin typeface="Arial" pitchFamily="34" charset="0"/>
                <a:cs typeface="Arial" pitchFamily="34" charset="0"/>
              </a:rPr>
              <a:t>, L.S., &amp; Dickey, T.J. (2010). </a:t>
            </a:r>
            <a:r>
              <a:rPr lang="en-US" sz="1300" i="1" dirty="0" smtClean="0">
                <a:latin typeface="Arial" pitchFamily="34" charset="0"/>
                <a:cs typeface="Arial" pitchFamily="34" charset="0"/>
              </a:rPr>
              <a:t>Digital information seekers: Report of findings from selected OCLC, RIN, and JISC user behavior projects. </a:t>
            </a:r>
            <a:r>
              <a:rPr lang="en-US" sz="1300" u="sng" dirty="0" smtClean="0">
                <a:latin typeface="Arial" pitchFamily="34" charset="0"/>
                <a:cs typeface="Arial" pitchFamily="34" charset="0"/>
                <a:hlinkClick r:id="rId3"/>
              </a:rPr>
              <a:t>http://www.jisc.ac.uk/media/documents/publications/reports/2010/digitalinformationseekerreport.pdf</a:t>
            </a:r>
            <a:r>
              <a:rPr lang="en-US" sz="1300" u="sng" dirty="0" smtClean="0">
                <a:latin typeface="Arial" pitchFamily="34" charset="0"/>
                <a:cs typeface="Arial" pitchFamily="34" charset="0"/>
              </a:rPr>
              <a:t> </a:t>
            </a:r>
            <a:r>
              <a:rPr lang="en-US" sz="1300" dirty="0" smtClean="0">
                <a:latin typeface="Arial" pitchFamily="34" charset="0"/>
                <a:cs typeface="Arial" pitchFamily="34" charset="0"/>
              </a:rPr>
              <a:t> (p.4). </a:t>
            </a:r>
          </a:p>
          <a:p>
            <a:pPr defTabSz="457059">
              <a:defRPr/>
            </a:pPr>
            <a:endParaRPr lang="en-US" sz="1300" dirty="0" smtClean="0">
              <a:latin typeface="Arial" pitchFamily="34" charset="0"/>
              <a:cs typeface="Arial" pitchFamily="34" charset="0"/>
            </a:endParaRPr>
          </a:p>
          <a:p>
            <a:pPr defTabSz="457059">
              <a:defRPr/>
            </a:pPr>
            <a:r>
              <a:rPr lang="en-US" sz="1300" dirty="0" err="1" smtClean="0">
                <a:latin typeface="Arial" pitchFamily="34" charset="0"/>
                <a:cs typeface="Arial" pitchFamily="34" charset="0"/>
              </a:rPr>
              <a:t>Connaway</a:t>
            </a:r>
            <a:r>
              <a:rPr lang="en-US" sz="1300" dirty="0" smtClean="0">
                <a:latin typeface="Arial" pitchFamily="34" charset="0"/>
                <a:cs typeface="Arial" pitchFamily="34" charset="0"/>
              </a:rPr>
              <a:t>, L. S. &amp; Radford, M. L. (2011). Seeking Synchronicity: Revelations and recommendations for virtual reference. Dublin, OH: OCLC Research. Retrieved from http://www.oclc.org/reports/synchronicity/full.pdf</a:t>
            </a:r>
          </a:p>
          <a:p>
            <a:endParaRPr lang="en-US" sz="1300" dirty="0" smtClean="0">
              <a:latin typeface="Arial" pitchFamily="34" charset="0"/>
              <a:cs typeface="Arial" pitchFamily="34" charset="0"/>
            </a:endParaRPr>
          </a:p>
          <a:p>
            <a:pPr defTabSz="457059">
              <a:defRPr/>
            </a:pPr>
            <a:r>
              <a:rPr lang="en-US" sz="1300" dirty="0" smtClean="0">
                <a:latin typeface="Arial" pitchFamily="34" charset="0"/>
                <a:cs typeface="Arial" pitchFamily="34" charset="0"/>
              </a:rPr>
              <a:t>“Yes, yes, like yes.  Because I mean the thing that annoys me most is when these things [online library catalogues] are online, unlike library catalogues that’s supposed to be a really good way for looking for books but usually they are so bad that you are sort of stuck between the two worlds of you can’t go and ask someone for anything.  You’re supposed to use the internet but they’re not very well developed” (</a:t>
            </a:r>
            <a:r>
              <a:rPr lang="en-US" sz="1300" i="1" dirty="0" smtClean="0">
                <a:latin typeface="Arial" pitchFamily="34" charset="0"/>
                <a:cs typeface="Arial" pitchFamily="34" charset="0"/>
              </a:rPr>
              <a:t>Digital Visitors and Residents, </a:t>
            </a:r>
            <a:r>
              <a:rPr lang="en-US" sz="1300" dirty="0" smtClean="0">
                <a:latin typeface="Arial" pitchFamily="34" charset="0"/>
                <a:cs typeface="Arial" pitchFamily="34" charset="0"/>
              </a:rPr>
              <a:t>UKG5, Embedding, 0:34:36, Female, Early Modern History, Age 25).</a:t>
            </a:r>
          </a:p>
          <a:p>
            <a:pPr defTabSz="457059">
              <a:defRPr/>
            </a:pPr>
            <a:endParaRPr lang="en-US" sz="1300" dirty="0" smtClean="0">
              <a:latin typeface="Arial" pitchFamily="34" charset="0"/>
              <a:cs typeface="Arial" pitchFamily="34" charset="0"/>
            </a:endParaRPr>
          </a:p>
          <a:p>
            <a:pPr marL="0" marR="0" indent="0" algn="l" defTabSz="457059" rtl="0" eaLnBrk="1" fontAlgn="auto" latinLnBrk="0" hangingPunct="1">
              <a:lnSpc>
                <a:spcPct val="100000"/>
              </a:lnSpc>
              <a:spcBef>
                <a:spcPts val="0"/>
              </a:spcBef>
              <a:spcAft>
                <a:spcPts val="0"/>
              </a:spcAft>
              <a:buClrTx/>
              <a:buSzTx/>
              <a:buFontTx/>
              <a:buNone/>
              <a:tabLst/>
              <a:defRPr/>
            </a:pPr>
            <a:r>
              <a:rPr lang="en-US" sz="1300" dirty="0" smtClean="0">
                <a:latin typeface="Arial" pitchFamily="34" charset="0"/>
                <a:cs typeface="Arial" pitchFamily="34" charset="0"/>
              </a:rPr>
              <a:t>In the above quote,</a:t>
            </a:r>
            <a:r>
              <a:rPr lang="en-US" sz="1300" baseline="0" dirty="0" smtClean="0">
                <a:latin typeface="Arial" pitchFamily="34" charset="0"/>
                <a:cs typeface="Arial" pitchFamily="34" charset="0"/>
              </a:rPr>
              <a:t> UKG5 is responding to the magic wand question. They state: “</a:t>
            </a:r>
            <a:r>
              <a:rPr lang="en-US" sz="1300" kern="1200" dirty="0" smtClean="0">
                <a:solidFill>
                  <a:schemeClr val="tx1"/>
                </a:solidFill>
                <a:latin typeface="Arial" pitchFamily="34" charset="0"/>
                <a:ea typeface="+mn-ea"/>
                <a:cs typeface="Arial" pitchFamily="34" charset="0"/>
              </a:rPr>
              <a:t>I’d really; I’d like sort of the archives that I have to use to have like amazing online catalogues so I know exactly what they’ve got and where it is” </a:t>
            </a:r>
            <a:r>
              <a:rPr lang="en-US" sz="1300" dirty="0" smtClean="0">
                <a:latin typeface="Arial" pitchFamily="34" charset="0"/>
                <a:cs typeface="Arial" pitchFamily="34" charset="0"/>
              </a:rPr>
              <a:t>(</a:t>
            </a:r>
            <a:r>
              <a:rPr lang="en-US" sz="1300" i="1" dirty="0" smtClean="0">
                <a:latin typeface="Arial" pitchFamily="34" charset="0"/>
                <a:cs typeface="Arial" pitchFamily="34" charset="0"/>
              </a:rPr>
              <a:t>Digital Visitors and Residents, </a:t>
            </a:r>
            <a:r>
              <a:rPr lang="en-US" sz="1300" dirty="0" smtClean="0">
                <a:latin typeface="Arial" pitchFamily="34" charset="0"/>
                <a:cs typeface="Arial" pitchFamily="34" charset="0"/>
              </a:rPr>
              <a:t>UKG5, Embedding, 0:34:36, Female, Early Modern History, Age 25).</a:t>
            </a:r>
          </a:p>
          <a:p>
            <a:pPr marL="0" marR="0" indent="0" algn="l" defTabSz="457059" rtl="0" eaLnBrk="1" fontAlgn="auto" latinLnBrk="0" hangingPunct="1">
              <a:lnSpc>
                <a:spcPct val="100000"/>
              </a:lnSpc>
              <a:spcBef>
                <a:spcPts val="0"/>
              </a:spcBef>
              <a:spcAft>
                <a:spcPts val="0"/>
              </a:spcAft>
              <a:buClrTx/>
              <a:buSzTx/>
              <a:buFontTx/>
              <a:buNone/>
              <a:tabLst/>
              <a:defRPr/>
            </a:pPr>
            <a:endParaRPr lang="en-US" sz="1300" dirty="0" smtClean="0">
              <a:latin typeface="Arial" pitchFamily="34" charset="0"/>
              <a:cs typeface="Arial" pitchFamily="34" charset="0"/>
            </a:endParaRPr>
          </a:p>
          <a:p>
            <a:pPr marL="0" marR="0" lvl="0" indent="0" algn="l" defTabSz="457059" rtl="0" eaLnBrk="1" fontAlgn="auto" latinLnBrk="0" hangingPunct="1">
              <a:lnSpc>
                <a:spcPct val="100000"/>
              </a:lnSpc>
              <a:spcBef>
                <a:spcPts val="0"/>
              </a:spcBef>
              <a:spcAft>
                <a:spcPts val="0"/>
              </a:spcAft>
              <a:buClrTx/>
              <a:buSzTx/>
              <a:buFontTx/>
              <a:buNone/>
              <a:tabLst/>
              <a:defRPr/>
            </a:pPr>
            <a:r>
              <a:rPr lang="en-US" sz="1300" kern="1200" dirty="0" smtClean="0">
                <a:solidFill>
                  <a:schemeClr val="tx1"/>
                </a:solidFill>
                <a:latin typeface="Arial" pitchFamily="34" charset="0"/>
                <a:ea typeface="Open Sans" pitchFamily="34" charset="0"/>
                <a:cs typeface="Arial" pitchFamily="34" charset="0"/>
              </a:rPr>
              <a:t>White, D., &amp; </a:t>
            </a:r>
            <a:r>
              <a:rPr lang="en-US" sz="1300" kern="1200" dirty="0" err="1" smtClean="0">
                <a:solidFill>
                  <a:schemeClr val="tx1"/>
                </a:solidFill>
                <a:latin typeface="Arial" pitchFamily="34" charset="0"/>
                <a:ea typeface="Open Sans" pitchFamily="34" charset="0"/>
                <a:cs typeface="Arial" pitchFamily="34" charset="0"/>
              </a:rPr>
              <a:t>Connaway</a:t>
            </a:r>
            <a:r>
              <a:rPr lang="en-US" sz="1300" kern="1200" dirty="0" smtClean="0">
                <a:solidFill>
                  <a:schemeClr val="tx1"/>
                </a:solidFill>
                <a:latin typeface="Arial" pitchFamily="34" charset="0"/>
                <a:ea typeface="Open Sans" pitchFamily="34" charset="0"/>
                <a:cs typeface="Arial" pitchFamily="34" charset="0"/>
              </a:rPr>
              <a:t>, L. S. (2011-2014). </a:t>
            </a:r>
            <a:r>
              <a:rPr lang="en-US" sz="1300" i="1" kern="1200" dirty="0" smtClean="0">
                <a:solidFill>
                  <a:schemeClr val="tx1"/>
                </a:solidFill>
                <a:latin typeface="Arial" pitchFamily="34" charset="0"/>
                <a:ea typeface="Open Sans" pitchFamily="34" charset="0"/>
                <a:cs typeface="Arial" pitchFamily="34" charset="0"/>
              </a:rPr>
              <a:t>Visitors and Residents: What motivates engagement with the digital information environment</a:t>
            </a:r>
            <a:r>
              <a:rPr lang="en-US" sz="1300" kern="1200" dirty="0" smtClean="0">
                <a:solidFill>
                  <a:schemeClr val="tx1"/>
                </a:solidFill>
                <a:latin typeface="Arial" pitchFamily="34" charset="0"/>
                <a:ea typeface="Open Sans" pitchFamily="34" charset="0"/>
                <a:cs typeface="Arial" pitchFamily="34" charset="0"/>
              </a:rPr>
              <a:t>. Funded by JISC, OCLC, and Oxford University. Retrieved from </a:t>
            </a:r>
            <a:r>
              <a:rPr lang="en-US" sz="1300" kern="1200" dirty="0" smtClean="0">
                <a:solidFill>
                  <a:schemeClr val="tx1"/>
                </a:solidFill>
                <a:latin typeface="Arial" pitchFamily="34" charset="0"/>
                <a:ea typeface="Open Sans" pitchFamily="34" charset="0"/>
                <a:cs typeface="Arial" pitchFamily="34" charset="0"/>
                <a:hlinkClick r:id="rId4"/>
              </a:rPr>
              <a:t>http://www.oclc.org/research/activities/vandr/</a:t>
            </a:r>
            <a:endParaRPr lang="en-US" sz="1300" kern="1200" dirty="0" smtClean="0">
              <a:solidFill>
                <a:schemeClr val="tx1"/>
              </a:solidFill>
              <a:latin typeface="Arial" pitchFamily="34" charset="0"/>
              <a:ea typeface="Open Sans" pitchFamily="34" charset="0"/>
              <a:cs typeface="Arial" pitchFamily="34" charset="0"/>
            </a:endParaRPr>
          </a:p>
          <a:p>
            <a:pPr marL="0" marR="0" indent="0" algn="l" defTabSz="457059"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77649" y="4715907"/>
            <a:ext cx="5740260" cy="4964113"/>
          </a:xfrm>
        </p:spPr>
        <p:txBody>
          <a:bodyPr>
            <a:noAutofit/>
          </a:bodyPr>
          <a:lstStyle/>
          <a:p>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a:t>
            </a:r>
            <a:r>
              <a:rPr lang="en-US" sz="1400" dirty="0" smtClean="0">
                <a:latin typeface="Arial" pitchFamily="34" charset="0"/>
                <a:cs typeface="Arial" pitchFamily="34" charset="0"/>
                <a:hlinkClick r:id="rId3"/>
              </a:rPr>
              <a:t>http://www.flickr.com/photos/22326055@N06/6732616879/</a:t>
            </a:r>
            <a:endParaRPr lang="en-US" sz="1400" dirty="0" smtClean="0">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a:p>
            <a:endParaRPr lang="en-GB" sz="1400" kern="1200" dirty="0" smtClean="0">
              <a:solidFill>
                <a:schemeClr val="tx1"/>
              </a:solidFill>
              <a:latin typeface="Arial" pitchFamily="34" charset="0"/>
              <a:cs typeface="Arial" pitchFamily="34" charset="0"/>
            </a:endParaRPr>
          </a:p>
          <a:p>
            <a:endParaRPr lang="en-US" sz="1400" kern="1200" dirty="0" smtClean="0">
              <a:solidFill>
                <a:schemeClr val="tx1"/>
              </a:solidFill>
              <a:latin typeface="Arial" pitchFamily="34" charset="0"/>
              <a:cs typeface="Arial" pitchFamily="34" charset="0"/>
            </a:endParaRPr>
          </a:p>
          <a:p>
            <a:r>
              <a:rPr lang="en-GB" sz="1400" kern="1200" dirty="0" smtClean="0">
                <a:solidFill>
                  <a:schemeClr val="tx1"/>
                </a:solidFill>
                <a:latin typeface="Arial" pitchFamily="34" charset="0"/>
                <a:cs typeface="Arial" pitchFamily="34" charset="0"/>
              </a:rPr>
              <a:t> </a:t>
            </a:r>
            <a:endParaRPr lang="en-US" sz="1400" kern="1200" dirty="0" smtClean="0">
              <a:solidFill>
                <a:schemeClr val="tx1"/>
              </a:solidFill>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1060" y="4801355"/>
            <a:ext cx="6420026" cy="4882734"/>
          </a:xfrm>
        </p:spPr>
        <p:txBody>
          <a:bodyPr>
            <a:normAutofit/>
          </a:bodyPr>
          <a:lstStyle/>
          <a:p>
            <a:r>
              <a:rPr lang="en-GB" sz="1400" i="1" dirty="0" smtClean="0">
                <a:latin typeface="Arial" pitchFamily="34" charset="0"/>
                <a:cs typeface="Arial" pitchFamily="34" charset="0"/>
              </a:rPr>
              <a:t>Image</a:t>
            </a:r>
            <a:r>
              <a:rPr lang="en-GB" sz="1400" dirty="0" smtClean="0">
                <a:latin typeface="Arial" pitchFamily="34" charset="0"/>
                <a:cs typeface="Arial" pitchFamily="34" charset="0"/>
              </a:rPr>
              <a:t>:</a:t>
            </a:r>
            <a:r>
              <a:rPr lang="en-GB" sz="1400" baseline="0" dirty="0" smtClean="0">
                <a:latin typeface="Arial" pitchFamily="34" charset="0"/>
                <a:cs typeface="Arial" pitchFamily="34" charset="0"/>
              </a:rPr>
              <a:t> </a:t>
            </a:r>
            <a:r>
              <a:rPr lang="en-GB" sz="1400" dirty="0" smtClean="0">
                <a:latin typeface="Arial" pitchFamily="34" charset="0"/>
                <a:cs typeface="Arial" pitchFamily="34" charset="0"/>
              </a:rPr>
              <a:t>https://encrypted-tbn3.gstatic.com/images?q=tbn:ANd9GcQDPv9qq7lICairSWM2AYRuTpt49NvwWZoL76DSDb6vty_ZRdWH</a:t>
            </a:r>
          </a:p>
          <a:p>
            <a:r>
              <a:rPr lang="en-GB" sz="1400" dirty="0" smtClean="0">
                <a:latin typeface="Arial" pitchFamily="34" charset="0"/>
                <a:cs typeface="Arial" pitchFamily="34" charset="0"/>
              </a:rPr>
              <a:t> “– there’s a lady in the library who helps you find things.” (</a:t>
            </a:r>
            <a:r>
              <a:rPr lang="en-US" sz="1400" i="1" dirty="0" smtClean="0">
                <a:latin typeface="Arial" pitchFamily="34" charset="0"/>
                <a:cs typeface="Arial" pitchFamily="34" charset="0"/>
              </a:rPr>
              <a:t>Digital Visitors and Residents </a:t>
            </a:r>
            <a:r>
              <a:rPr lang="en-GB" sz="1400" dirty="0" smtClean="0">
                <a:latin typeface="Arial" pitchFamily="34" charset="0"/>
                <a:cs typeface="Arial" pitchFamily="34" charset="0"/>
              </a:rPr>
              <a:t>USU5, Emerging, Male, Age 19, Systems Engineering)</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defTabSz="457059">
              <a:defRPr/>
            </a:pPr>
            <a:r>
              <a:rPr lang="en-US" sz="1400" dirty="0" smtClean="0">
                <a:latin typeface="Arial" pitchFamily="34" charset="0"/>
                <a:cs typeface="Arial" pitchFamily="34" charset="0"/>
              </a:rPr>
              <a:t>Americans see and appreciate the value of librarians. The vast majority (83%) of Americans who have used a librarian agree librarians add value to the search process (2010), even more so than in 2005 (76%). Respondents who had experienced a negative job impact rate librarians even higher, with 88% indicating the librarian adds value to the search process. Information consumers continue to be highly satisfied with the library and librarian experience (2010). Survey results show a growth in the number of respondents who agree libraries provide the personnel, technology, information resources and physical environment that meet their needs. In fact, we see a 25% increase in those who indicated that they are very satisfied with the overall search experience with the librarian (De Rosa, 2010, p.42).</a:t>
            </a:r>
          </a:p>
          <a:p>
            <a:pPr defTabSz="457059">
              <a:defRPr/>
            </a:pPr>
            <a:endParaRPr lang="en-US" sz="1400" dirty="0" smtClean="0">
              <a:latin typeface="Arial" pitchFamily="34" charset="0"/>
              <a:cs typeface="Arial" pitchFamily="34" charset="0"/>
            </a:endParaRPr>
          </a:p>
          <a:p>
            <a:pPr defTabSz="457059">
              <a:defRPr/>
            </a:pPr>
            <a:r>
              <a:rPr lang="en-US" sz="1400" dirty="0" smtClean="0">
                <a:latin typeface="Arial" pitchFamily="34" charset="0"/>
                <a:cs typeface="Arial" pitchFamily="34" charset="0"/>
              </a:rPr>
              <a:t>De Rosa, C. (2010). </a:t>
            </a:r>
            <a:r>
              <a:rPr lang="en-US" sz="1400" i="1" dirty="0" smtClean="0">
                <a:latin typeface="Arial" pitchFamily="34" charset="0"/>
                <a:cs typeface="Arial" pitchFamily="34" charset="0"/>
              </a:rPr>
              <a:t>Perceptions of libraries: A report to the OCLC membership.</a:t>
            </a:r>
            <a:r>
              <a:rPr lang="en-US" sz="1400" dirty="0" smtClean="0">
                <a:latin typeface="Arial" pitchFamily="34" charset="0"/>
                <a:cs typeface="Arial" pitchFamily="34" charset="0"/>
              </a:rPr>
              <a:t> Dublin, OH: OCLC Online Computer Library Center. </a:t>
            </a:r>
          </a:p>
          <a:p>
            <a:pPr defTabSz="457059">
              <a:defRPr/>
            </a:pP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2119" y="4719976"/>
            <a:ext cx="6268967" cy="4719976"/>
          </a:xfrm>
        </p:spPr>
        <p:txBody>
          <a:bodyPr>
            <a:normAutofit/>
          </a:bodyPr>
          <a:lstStyle/>
          <a:p>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http://thumbs.dreamstime.com/z/convenience-store-26964752.jpg</a:t>
            </a:r>
          </a:p>
          <a:p>
            <a:endParaRPr lang="en-US" sz="1400" dirty="0" smtClean="0">
              <a:latin typeface="Arial" pitchFamily="34" charset="0"/>
              <a:cs typeface="Arial" pitchFamily="34" charset="0"/>
            </a:endParaRPr>
          </a:p>
          <a:p>
            <a:pPr>
              <a:buFontTx/>
              <a:buNone/>
            </a:pPr>
            <a:r>
              <a:rPr lang="en-US" sz="1400" dirty="0" smtClean="0">
                <a:latin typeface="Arial" pitchFamily="34" charset="0"/>
                <a:cs typeface="Arial" pitchFamily="34" charset="0"/>
              </a:rPr>
              <a:t>Convenience often dictates choices between physical  and virtual library and is based on context and situation.</a:t>
            </a:r>
          </a:p>
          <a:p>
            <a:pPr defTabSz="896021" fontAlgn="base">
              <a:spcBef>
                <a:spcPct val="30000"/>
              </a:spcBef>
              <a:spcAft>
                <a:spcPct val="0"/>
              </a:spcAft>
              <a:defRPr/>
            </a:pPr>
            <a:endParaRPr lang="en-US" sz="1400" dirty="0" smtClean="0">
              <a:latin typeface="Arial" pitchFamily="34" charset="0"/>
              <a:cs typeface="Arial" pitchFamily="34" charset="0"/>
            </a:endParaRPr>
          </a:p>
          <a:p>
            <a:pPr defTabSz="896021" fontAlgn="base">
              <a:spcBef>
                <a:spcPct val="30000"/>
              </a:spcBef>
              <a:spcAft>
                <a:spcPct val="0"/>
              </a:spcAft>
              <a:defRPr/>
            </a:pPr>
            <a:r>
              <a:rPr lang="en-US" sz="1400" b="0" i="0" kern="1200" dirty="0" err="1" smtClean="0">
                <a:solidFill>
                  <a:schemeClr val="tx1"/>
                </a:solidFill>
                <a:effectLst/>
                <a:latin typeface="Arial" pitchFamily="34" charset="0"/>
                <a:ea typeface="+mn-ea"/>
                <a:cs typeface="Arial" pitchFamily="34" charset="0"/>
              </a:rPr>
              <a:t>Connaway</a:t>
            </a:r>
            <a:r>
              <a:rPr lang="en-US" sz="1400" b="0" i="0" kern="1200" dirty="0" smtClean="0">
                <a:solidFill>
                  <a:schemeClr val="tx1"/>
                </a:solidFill>
                <a:effectLst/>
                <a:latin typeface="Arial" pitchFamily="34" charset="0"/>
                <a:ea typeface="+mn-ea"/>
                <a:cs typeface="Arial" pitchFamily="34" charset="0"/>
              </a:rPr>
              <a:t>, L. S., Dickey, T. J., &amp; Radford, M. L. (2011). “If it is too inconvenient I’m not going after it:” Convenience as a critical factor in information-seeking behaviors. </a:t>
            </a:r>
            <a:r>
              <a:rPr lang="en-US" sz="1400" b="0" i="1" kern="1200" dirty="0" smtClean="0">
                <a:solidFill>
                  <a:schemeClr val="tx1"/>
                </a:solidFill>
                <a:effectLst/>
                <a:latin typeface="Arial" pitchFamily="34" charset="0"/>
                <a:ea typeface="+mn-ea"/>
                <a:cs typeface="Arial" pitchFamily="34" charset="0"/>
              </a:rPr>
              <a:t>Library &amp; Information Science Research, 33</a:t>
            </a:r>
            <a:r>
              <a:rPr lang="en-US" sz="1400" b="0" i="0" kern="1200" dirty="0" smtClean="0">
                <a:solidFill>
                  <a:schemeClr val="tx1"/>
                </a:solidFill>
                <a:effectLst/>
                <a:latin typeface="Arial" pitchFamily="34" charset="0"/>
                <a:ea typeface="+mn-ea"/>
                <a:cs typeface="Arial" pitchFamily="34" charset="0"/>
              </a:rPr>
              <a:t>(3), 179-190. (Selected for inclusion in the ALA Reference Research Review: 2011)</a:t>
            </a:r>
            <a:endParaRPr lang="en-US" sz="1400" dirty="0" smtClean="0">
              <a:latin typeface="Arial" pitchFamily="34" charset="0"/>
              <a:cs typeface="Arial" pitchFamily="34" charset="0"/>
            </a:endParaRPr>
          </a:p>
          <a:p>
            <a:pPr defTabSz="896021" fontAlgn="base">
              <a:spcBef>
                <a:spcPct val="30000"/>
              </a:spcBef>
              <a:spcAft>
                <a:spcPct val="0"/>
              </a:spcAft>
              <a:defRPr/>
            </a:pPr>
            <a:endParaRPr lang="en-US" sz="1400" dirty="0" smtClean="0">
              <a:latin typeface="Arial" pitchFamily="34" charset="0"/>
              <a:cs typeface="Arial" pitchFamily="34" charset="0"/>
            </a:endParaRPr>
          </a:p>
          <a:p>
            <a:pPr defTabSz="896021" fontAlgn="base">
              <a:spcBef>
                <a:spcPct val="30000"/>
              </a:spcBef>
              <a:spcAft>
                <a:spcPct val="0"/>
              </a:spcAft>
              <a:defRPr/>
            </a:pP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&amp; Radford, M. L. (2011). </a:t>
            </a:r>
            <a:r>
              <a:rPr lang="en-US" sz="1400" i="1" dirty="0" smtClean="0">
                <a:latin typeface="Arial" pitchFamily="34" charset="0"/>
                <a:cs typeface="Arial" pitchFamily="34" charset="0"/>
              </a:rPr>
              <a:t>Seeking synchronicity: Revelations and recommendations for virtual reference.</a:t>
            </a:r>
            <a:r>
              <a:rPr lang="en-US" sz="1400" dirty="0" smtClean="0">
                <a:latin typeface="Arial" pitchFamily="34" charset="0"/>
                <a:cs typeface="Arial" pitchFamily="34" charset="0"/>
              </a:rPr>
              <a:t> Dublin, OH: OCLC Research. Retrieved from </a:t>
            </a:r>
            <a:r>
              <a:rPr lang="en-US" sz="1400" u="sng" dirty="0" smtClean="0">
                <a:latin typeface="Arial" pitchFamily="34" charset="0"/>
                <a:cs typeface="Arial" pitchFamily="34" charset="0"/>
                <a:hlinkClick r:id="rId3"/>
              </a:rPr>
              <a:t>http://www.oclc.org/reports/synchronicity/full.pdf</a:t>
            </a:r>
            <a:r>
              <a:rPr lang="en-US" sz="1400" dirty="0" smtClean="0">
                <a:latin typeface="Arial" pitchFamily="34" charset="0"/>
                <a:cs typeface="Arial" pitchFamily="34" charset="0"/>
              </a:rPr>
              <a:t> </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04238" y="4715907"/>
            <a:ext cx="5966848" cy="4467701"/>
          </a:xfrm>
        </p:spPr>
        <p:txBody>
          <a:bodyPr>
            <a:noAutofit/>
          </a:bodyPr>
          <a:lstStyle/>
          <a:p>
            <a:r>
              <a:rPr lang="en-US" sz="1400" baseline="0" dirty="0" smtClean="0">
                <a:latin typeface="Arial" pitchFamily="34" charset="0"/>
                <a:cs typeface="Arial" pitchFamily="34" charset="0"/>
              </a:rPr>
              <a:t>Decision Choice AND Educational Stages: Interviews</a:t>
            </a:r>
          </a:p>
          <a:p>
            <a:r>
              <a:rPr lang="en-US" sz="1400" baseline="0" dirty="0" smtClean="0">
                <a:latin typeface="Arial" pitchFamily="34" charset="0"/>
                <a:cs typeface="Arial" pitchFamily="34" charset="0"/>
              </a:rPr>
              <a:t>Available Time: Emerging 40%, Establishing 40%, Embedding 50%, Experiencing 40%</a:t>
            </a:r>
          </a:p>
          <a:p>
            <a:r>
              <a:rPr lang="en-US" sz="1400" baseline="0" dirty="0" smtClean="0">
                <a:latin typeface="Arial" pitchFamily="34" charset="0"/>
                <a:cs typeface="Arial" pitchFamily="34" charset="0"/>
              </a:rPr>
              <a:t>Convenience: Emerging 91%, Establishing 100%, Embedding 100%, Experiencing 90%</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White, D., &amp; Connaway, L. S. (2011-2014).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7" y="0"/>
            <a:ext cx="4495800" cy="3372569"/>
          </a:xfrm>
        </p:spPr>
      </p:sp>
      <p:sp>
        <p:nvSpPr>
          <p:cNvPr id="3" name="Notes Placeholder 2"/>
          <p:cNvSpPr>
            <a:spLocks noGrp="1"/>
          </p:cNvSpPr>
          <p:nvPr>
            <p:ph type="body" idx="1"/>
          </p:nvPr>
        </p:nvSpPr>
        <p:spPr>
          <a:xfrm>
            <a:off x="0" y="3440112"/>
            <a:ext cx="6797675" cy="4467701"/>
          </a:xfrm>
        </p:spPr>
        <p:txBody>
          <a:bodyPr>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smtClean="0">
                <a:solidFill>
                  <a:schemeClr val="tx1"/>
                </a:solidFill>
                <a:latin typeface="Arial" pitchFamily="34" charset="0"/>
                <a:cs typeface="Arial" pitchFamily="34" charset="0"/>
              </a:rPr>
              <a:t>Image: http://www.flickr.com/photos/31246066@N04/5261957053/</a:t>
            </a:r>
          </a:p>
          <a:p>
            <a:r>
              <a:rPr lang="en-US" dirty="0" smtClean="0">
                <a:latin typeface="Arial" pitchFamily="34" charset="0"/>
                <a:cs typeface="Arial" pitchFamily="34" charset="0"/>
              </a:rPr>
              <a:t>Lazy (No Motivation) OR </a:t>
            </a:r>
            <a:r>
              <a:rPr lang="en-US" dirty="0" err="1" smtClean="0">
                <a:latin typeface="Arial" pitchFamily="34" charset="0"/>
                <a:cs typeface="Arial" pitchFamily="34" charset="0"/>
              </a:rPr>
              <a:t>Satisficing</a:t>
            </a:r>
            <a:endParaRPr lang="en-US" dirty="0" smtClean="0">
              <a:latin typeface="Arial" pitchFamily="34" charset="0"/>
              <a:cs typeface="Arial" pitchFamily="34" charset="0"/>
            </a:endParaRPr>
          </a:p>
          <a:p>
            <a:r>
              <a:rPr lang="en-US" dirty="0" smtClean="0">
                <a:latin typeface="Arial" pitchFamily="34" charset="0"/>
                <a:cs typeface="Arial" pitchFamily="34" charset="0"/>
              </a:rPr>
              <a:t>Laziness</a:t>
            </a:r>
            <a:r>
              <a:rPr lang="en-US" baseline="0" dirty="0" smtClean="0">
                <a:latin typeface="Arial" pitchFamily="34" charset="0"/>
                <a:cs typeface="Arial" pitchFamily="34" charset="0"/>
              </a:rPr>
              <a:t> levels appear to not be a true indicator of actual laziness, but perception. Not surprisingly Emerging participants indicated higher levels of laziness as they are unmotivated by their work at this stage.  Considering how many required core classes are required along with high school classes, they have lower levels of interest in their classes at this point.  Establishing and Embedding participants spoke of laziness as being that they don’t want to travel all the way back to campus to the library, especially late at night, and not going above and beyond in their work.  These students are not necessarily lazy, though they speak of themselves that way, rather most of us would speak of these participants as busy and trying to manage their time.   </a:t>
            </a:r>
            <a:endParaRPr lang="en-US"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latin typeface="Arial" pitchFamily="34" charset="0"/>
                <a:cs typeface="Arial" pitchFamily="34" charset="0"/>
              </a:rPr>
              <a:t>Emerging: Participants do not want to take the time to do the actual task.  Want to find shortcuts/quickest way to complete the task or how to avoid doing it at all.  Often do not want to leave their computer.  Recognize laziness in themselves/find themselves to not be motivated.   I don’t see a response difference between First Round and Second Round. </a:t>
            </a: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latin typeface="Arial" pitchFamily="34" charset="0"/>
                <a:cs typeface="Arial" pitchFamily="34" charset="0"/>
              </a:rPr>
              <a:t>Establishing: Only two participants, one speaking of professors, not themselves.  The other speaks of not going above and beyond, just doing the minimum.  </a:t>
            </a: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latin typeface="Arial" pitchFamily="34" charset="0"/>
                <a:cs typeface="Arial" pitchFamily="34" charset="0"/>
              </a:rPr>
              <a:t>Embedding participants: Do not live on campus and do not want to travel just to go to the library.  </a:t>
            </a: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smtClean="0">
                <a:solidFill>
                  <a:schemeClr val="tx1"/>
                </a:solidFill>
                <a:latin typeface="Arial" pitchFamily="34" charset="0"/>
                <a:cs typeface="Arial" pitchFamily="34" charset="0"/>
              </a:rPr>
              <a:t>Experiencing: One participant, teacher discussing student’s laziness versus their own.  They would not be as lazy, but understand that the students are overwhelmed.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latin typeface="Arial" pitchFamily="34" charset="0"/>
              <a:cs typeface="Arial" pitchFamily="34" charset="0"/>
            </a:endParaRPr>
          </a:p>
          <a:p>
            <a:pPr>
              <a:defRPr/>
            </a:pPr>
            <a:r>
              <a:rPr lang="en-US" dirty="0" smtClean="0">
                <a:latin typeface="Arial" pitchFamily="34" charset="0"/>
                <a:cs typeface="Arial" pitchFamily="34" charset="0"/>
              </a:rPr>
              <a:t>“I mean may be sometimes when I have to do research like I guess with the assignment last night once I’d found that website I didn’t continue to see what else I could find.  So it’s kind of I guess a lazy approach to it – not going above and beyond, once I get there I just kind of stop.” (</a:t>
            </a:r>
            <a:r>
              <a:rPr lang="en-US" i="1" dirty="0" smtClean="0">
                <a:latin typeface="Arial" pitchFamily="34" charset="0"/>
                <a:cs typeface="Arial" pitchFamily="34" charset="0"/>
              </a:rPr>
              <a:t>Digital Visitors and Residents</a:t>
            </a:r>
            <a:r>
              <a:rPr lang="en-US" dirty="0" smtClean="0">
                <a:latin typeface="Arial" pitchFamily="34" charset="0"/>
                <a:cs typeface="Arial" pitchFamily="34" charset="0"/>
              </a:rPr>
              <a:t>, USU9, Female, Age 21, Sociology/Gerontology) Establishing</a:t>
            </a:r>
          </a:p>
          <a:p>
            <a:endParaRPr lang="en-US" dirty="0" smtClean="0">
              <a:latin typeface="Arial" pitchFamily="34" charset="0"/>
              <a:cs typeface="Arial" pitchFamily="34" charset="0"/>
            </a:endParaRPr>
          </a:p>
          <a:p>
            <a:r>
              <a:rPr lang="en-US" dirty="0" smtClean="0">
                <a:latin typeface="Arial" pitchFamily="34" charset="0"/>
                <a:cs typeface="Arial" pitchFamily="34" charset="0"/>
              </a:rPr>
              <a:t>“I live about two miles away from here on bike, which is not that far, but when you’re writing a paper and don’t feel like getting out of your pajamas… Frequently when I’m working from home, it does feel a bit onerous to come all the way, which is about two miles away on bike, to use the library when I’m immediately probably going to go home afterwards. I find working from home very comfortable. I’d like – it feels also very private, it’s easy for me to concentrate without other people within the library space. So all of those reasons influenced my decision to take the easier route rather than physically having to move to get information.” (</a:t>
            </a:r>
            <a:r>
              <a:rPr lang="en-US" i="1" dirty="0" smtClean="0">
                <a:latin typeface="Arial" pitchFamily="34" charset="0"/>
                <a:cs typeface="Arial" pitchFamily="34" charset="0"/>
              </a:rPr>
              <a:t>Digital Visitors and Residents</a:t>
            </a:r>
            <a:r>
              <a:rPr lang="en-US" dirty="0" smtClean="0">
                <a:latin typeface="Arial" pitchFamily="34" charset="0"/>
                <a:cs typeface="Arial" pitchFamily="34" charset="0"/>
              </a:rPr>
              <a:t>, UKG2, Female, Age 22, Learning and Technology) Embedding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0" kern="1200" dirty="0" smtClean="0">
              <a:solidFill>
                <a:schemeClr val="tx1"/>
              </a:solidFill>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95860" y="4670533"/>
            <a:ext cx="6311171" cy="4926128"/>
          </a:xfrm>
        </p:spPr>
        <p:txBody>
          <a:bodyPr>
            <a:normAutofit lnSpcReduction="10000"/>
          </a:bodyPr>
          <a:lstStyle/>
          <a:p>
            <a:pPr defTabSz="914028"/>
            <a:r>
              <a:rPr lang="en-US" i="1" dirty="0" smtClean="0">
                <a:latin typeface="Arial" pitchFamily="34" charset="0"/>
                <a:cs typeface="Arial" pitchFamily="34" charset="0"/>
              </a:rPr>
              <a:t>Image: </a:t>
            </a:r>
            <a:r>
              <a:rPr lang="en-US" dirty="0" smtClean="0">
                <a:latin typeface="Arial" pitchFamily="34" charset="0"/>
                <a:cs typeface="Arial" pitchFamily="34" charset="0"/>
              </a:rPr>
              <a:t>Connaway, L.S. (2013) </a:t>
            </a:r>
            <a:r>
              <a:rPr lang="en-US" i="1" dirty="0" smtClean="0">
                <a:latin typeface="Arial" pitchFamily="34" charset="0"/>
                <a:cs typeface="Arial" pitchFamily="34" charset="0"/>
              </a:rPr>
              <a:t>NC State Library.</a:t>
            </a:r>
            <a:r>
              <a:rPr lang="en-US" dirty="0" smtClean="0">
                <a:latin typeface="Arial" pitchFamily="34" charset="0"/>
                <a:cs typeface="Arial" pitchFamily="34" charset="0"/>
              </a:rPr>
              <a:t> </a:t>
            </a:r>
            <a:endParaRPr lang="en-US" i="1" dirty="0" smtClean="0">
              <a:latin typeface="Arial" pitchFamily="34" charset="0"/>
              <a:cs typeface="Arial" pitchFamily="34" charset="0"/>
            </a:endParaRPr>
          </a:p>
          <a:p>
            <a:pPr defTabSz="914028"/>
            <a:endParaRPr lang="en-GB" dirty="0" smtClean="0">
              <a:latin typeface="Arial" pitchFamily="34" charset="0"/>
              <a:cs typeface="Arial" pitchFamily="34" charset="0"/>
            </a:endParaRPr>
          </a:p>
          <a:p>
            <a:pPr defTabSz="914028"/>
            <a:r>
              <a:rPr lang="en-GB" dirty="0" smtClean="0">
                <a:latin typeface="Arial" pitchFamily="34" charset="0"/>
                <a:cs typeface="Arial" pitchFamily="34" charset="0"/>
              </a:rPr>
              <a:t>“I don’t use the library. Most students really don’t anymore, I know a couple of people that live here but they don’t actually use it for books, they use it as a quiet place to study.”  (</a:t>
            </a:r>
            <a:r>
              <a:rPr lang="en-GB" i="1" dirty="0" smtClean="0">
                <a:latin typeface="Arial" pitchFamily="34" charset="0"/>
                <a:cs typeface="Arial" pitchFamily="34" charset="0"/>
              </a:rPr>
              <a:t>Digital Visitors and Residents ,</a:t>
            </a:r>
            <a:r>
              <a:rPr lang="en-GB" dirty="0" smtClean="0">
                <a:latin typeface="Arial" pitchFamily="34" charset="0"/>
                <a:cs typeface="Arial" pitchFamily="34" charset="0"/>
              </a:rPr>
              <a:t>USU4 0:36:27, Emerging, Male, Age 19, Double Major in Mechanical Engineering and Physics). </a:t>
            </a:r>
          </a:p>
          <a:p>
            <a:pPr defTabSz="914028"/>
            <a:endParaRPr lang="en-GB" dirty="0" smtClean="0">
              <a:latin typeface="Arial" pitchFamily="34" charset="0"/>
              <a:cs typeface="Arial" pitchFamily="34" charset="0"/>
            </a:endParaRPr>
          </a:p>
          <a:p>
            <a:pPr defTabSz="914028">
              <a:defRPr/>
            </a:pPr>
            <a:r>
              <a:rPr lang="en-GB" dirty="0" smtClean="0">
                <a:latin typeface="Arial" pitchFamily="34" charset="0"/>
                <a:cs typeface="Arial" pitchFamily="34" charset="0"/>
              </a:rPr>
              <a:t>“[Academic library named] was really not bringing up anything. I did not have much luck. Maybe I’m not used to it. They probably had a lot but it’s a big library and I’m not patient” (</a:t>
            </a:r>
            <a:r>
              <a:rPr lang="en-GB" i="1" dirty="0" smtClean="0">
                <a:latin typeface="Arial" pitchFamily="34" charset="0"/>
                <a:cs typeface="Arial" pitchFamily="34" charset="0"/>
              </a:rPr>
              <a:t>Digital Visitors and Residents, </a:t>
            </a:r>
            <a:r>
              <a:rPr lang="en-GB" dirty="0" smtClean="0">
                <a:latin typeface="Arial" pitchFamily="34" charset="0"/>
                <a:cs typeface="Arial" pitchFamily="34" charset="0"/>
              </a:rPr>
              <a:t>USU2,  Emerging Diary, Female, Age 19, Electrical Engineering)</a:t>
            </a:r>
          </a:p>
          <a:p>
            <a:pPr defTabSz="914028"/>
            <a:endParaRPr lang="en-GB" dirty="0" smtClean="0">
              <a:latin typeface="Arial" pitchFamily="34" charset="0"/>
              <a:cs typeface="Arial" pitchFamily="34" charset="0"/>
            </a:endParaRPr>
          </a:p>
          <a:p>
            <a:pPr defTabSz="914028">
              <a:defRPr/>
            </a:pPr>
            <a:r>
              <a:rPr lang="en-US" dirty="0" smtClean="0">
                <a:latin typeface="Arial" pitchFamily="34" charset="0"/>
                <a:cs typeface="Arial" pitchFamily="34" charset="0"/>
              </a:rPr>
              <a:t>“It can be difficult for a UK professional who does not speak foreign languages to get a good academic translation. Would like a very good translation service specifically geared for academics,” (Physical Sciences Researcher, Research Information Network. 2006. </a:t>
            </a:r>
            <a:r>
              <a:rPr lang="en-US" i="1" dirty="0" smtClean="0">
                <a:latin typeface="Arial" pitchFamily="34" charset="0"/>
                <a:cs typeface="Arial" pitchFamily="34" charset="0"/>
              </a:rPr>
              <a:t>Researchers and discovery services: </a:t>
            </a:r>
            <a:r>
              <a:rPr lang="en-US" i="1" dirty="0" err="1" smtClean="0">
                <a:latin typeface="Arial" pitchFamily="34" charset="0"/>
                <a:cs typeface="Arial" pitchFamily="34" charset="0"/>
              </a:rPr>
              <a:t>Behaviour</a:t>
            </a:r>
            <a:r>
              <a:rPr lang="en-US" i="1" dirty="0" smtClean="0">
                <a:latin typeface="Arial" pitchFamily="34" charset="0"/>
                <a:cs typeface="Arial" pitchFamily="34" charset="0"/>
              </a:rPr>
              <a:t>, perceptions and needs. </a:t>
            </a:r>
            <a:r>
              <a:rPr lang="en-US" dirty="0" smtClean="0">
                <a:latin typeface="Arial" pitchFamily="34" charset="0"/>
                <a:cs typeface="Arial" pitchFamily="34" charset="0"/>
              </a:rPr>
              <a:t>London: Research Information Network.)</a:t>
            </a:r>
            <a:endParaRPr lang="en-GB" dirty="0" smtClean="0">
              <a:latin typeface="Arial" pitchFamily="34" charset="0"/>
              <a:cs typeface="Arial" pitchFamily="34" charset="0"/>
            </a:endParaRPr>
          </a:p>
          <a:p>
            <a:pPr defTabSz="895928" fontAlgn="base">
              <a:spcAft>
                <a:spcPct val="0"/>
              </a:spcAft>
              <a:defRPr/>
            </a:pPr>
            <a:endParaRPr lang="en-US" dirty="0" smtClean="0">
              <a:latin typeface="Arial" pitchFamily="34" charset="0"/>
              <a:cs typeface="Arial" pitchFamily="34" charset="0"/>
            </a:endParaRPr>
          </a:p>
          <a:p>
            <a:pPr marL="448102" indent="-448102"/>
            <a:r>
              <a:rPr lang="en-US" dirty="0" smtClean="0">
                <a:latin typeface="Arial" pitchFamily="34" charset="0"/>
                <a:cs typeface="Arial" pitchFamily="34" charset="0"/>
              </a:rPr>
              <a:t>Research Information Network. (2006). </a:t>
            </a:r>
            <a:r>
              <a:rPr lang="en-US" i="1" dirty="0" smtClean="0">
                <a:latin typeface="Arial" pitchFamily="34" charset="0"/>
                <a:cs typeface="Arial" pitchFamily="34" charset="0"/>
              </a:rPr>
              <a:t>Researchers and discovery services: </a:t>
            </a:r>
            <a:r>
              <a:rPr lang="en-US" i="1" dirty="0" err="1" smtClean="0">
                <a:latin typeface="Arial" pitchFamily="34" charset="0"/>
                <a:cs typeface="Arial" pitchFamily="34" charset="0"/>
              </a:rPr>
              <a:t>Behaviour</a:t>
            </a:r>
            <a:r>
              <a:rPr lang="en-US" i="1" dirty="0" smtClean="0">
                <a:latin typeface="Arial" pitchFamily="34" charset="0"/>
                <a:cs typeface="Arial" pitchFamily="34" charset="0"/>
              </a:rPr>
              <a:t>, perceptions and needs. </a:t>
            </a:r>
            <a:r>
              <a:rPr lang="en-US" dirty="0" smtClean="0">
                <a:latin typeface="Arial" pitchFamily="34" charset="0"/>
                <a:cs typeface="Arial" pitchFamily="34" charset="0"/>
              </a:rPr>
              <a:t>London: Research Information Network.</a:t>
            </a:r>
          </a:p>
          <a:p>
            <a:pPr marL="448102" indent="-448102"/>
            <a:endParaRPr lang="en-US" dirty="0" smtClean="0">
              <a:latin typeface="Arial" pitchFamily="34" charset="0"/>
              <a:cs typeface="Arial" pitchFamily="34" charset="0"/>
            </a:endParaRPr>
          </a:p>
          <a:p>
            <a:pPr marL="448102" indent="-448102"/>
            <a:r>
              <a:rPr lang="en-US" dirty="0" smtClean="0">
                <a:latin typeface="Arial" pitchFamily="34" charset="0"/>
                <a:cs typeface="Arial" pitchFamily="34" charset="0"/>
              </a:rPr>
              <a:t>Connaway, L.</a:t>
            </a:r>
            <a:r>
              <a:rPr lang="en-US" baseline="0" dirty="0" smtClean="0">
                <a:latin typeface="Arial" pitchFamily="34" charset="0"/>
                <a:cs typeface="Arial" pitchFamily="34" charset="0"/>
              </a:rPr>
              <a:t> S.</a:t>
            </a:r>
            <a:r>
              <a:rPr lang="en-US" dirty="0" smtClean="0">
                <a:latin typeface="Arial" pitchFamily="34" charset="0"/>
                <a:cs typeface="Arial" pitchFamily="34" charset="0"/>
              </a:rPr>
              <a:t> &amp;</a:t>
            </a:r>
            <a:r>
              <a:rPr lang="en-US" baseline="0" dirty="0" smtClean="0">
                <a:latin typeface="Arial" pitchFamily="34" charset="0"/>
                <a:cs typeface="Arial" pitchFamily="34" charset="0"/>
              </a:rPr>
              <a:t> </a:t>
            </a:r>
            <a:r>
              <a:rPr lang="en-US" dirty="0" smtClean="0">
                <a:latin typeface="Arial" pitchFamily="34" charset="0"/>
                <a:cs typeface="Arial" pitchFamily="34" charset="0"/>
              </a:rPr>
              <a:t>Dickey,</a:t>
            </a:r>
            <a:r>
              <a:rPr lang="en-US" baseline="0" dirty="0" smtClean="0">
                <a:latin typeface="Arial" pitchFamily="34" charset="0"/>
                <a:cs typeface="Arial" pitchFamily="34" charset="0"/>
              </a:rPr>
              <a:t> T.J. </a:t>
            </a:r>
            <a:r>
              <a:rPr lang="en-US" dirty="0" smtClean="0">
                <a:latin typeface="Arial" pitchFamily="34" charset="0"/>
                <a:cs typeface="Arial" pitchFamily="34" charset="0"/>
              </a:rPr>
              <a:t> (2010). </a:t>
            </a:r>
            <a:r>
              <a:rPr lang="en-US" i="1" dirty="0" smtClean="0">
                <a:latin typeface="Arial" pitchFamily="34" charset="0"/>
                <a:cs typeface="Arial" pitchFamily="34" charset="0"/>
              </a:rPr>
              <a:t>The digital information seeker: Report of the findings from selected OCLC, RIN, and JISC user </a:t>
            </a:r>
            <a:r>
              <a:rPr lang="en-US" i="1" dirty="0" err="1" smtClean="0">
                <a:latin typeface="Arial" pitchFamily="34" charset="0"/>
                <a:cs typeface="Arial" pitchFamily="34" charset="0"/>
              </a:rPr>
              <a:t>behaviour</a:t>
            </a:r>
            <a:r>
              <a:rPr lang="en-US" i="1" dirty="0" smtClean="0">
                <a:latin typeface="Arial" pitchFamily="34" charset="0"/>
                <a:cs typeface="Arial" pitchFamily="34" charset="0"/>
              </a:rPr>
              <a:t> projects. </a:t>
            </a:r>
            <a:r>
              <a:rPr lang="en-US" dirty="0" smtClean="0">
                <a:latin typeface="Arial" pitchFamily="34" charset="0"/>
                <a:cs typeface="Arial" pitchFamily="34" charset="0"/>
                <a:hlinkClick r:id="rId3"/>
              </a:rPr>
              <a:t>http://www.jisc.ac.uk/media/documents/publications/reports/2010/digitalinformationseekerreport.pdf</a:t>
            </a:r>
            <a:r>
              <a:rPr lang="en-US" dirty="0" smtClean="0">
                <a:latin typeface="Arial" pitchFamily="34" charset="0"/>
                <a:cs typeface="Arial" pitchFamily="34" charset="0"/>
              </a:rPr>
              <a:t>.</a:t>
            </a:r>
          </a:p>
          <a:p>
            <a:pPr defTabSz="895928" fontAlgn="base">
              <a:spcAft>
                <a:spcPct val="0"/>
              </a:spcAft>
              <a:defRPr/>
            </a:pPr>
            <a:endParaRPr lang="en-US" dirty="0" smtClean="0">
              <a:latin typeface="Arial" pitchFamily="34" charset="0"/>
              <a:cs typeface="Arial" pitchFamily="34" charset="0"/>
            </a:endParaRPr>
          </a:p>
          <a:p>
            <a:pPr marL="454325" indent="-454325"/>
            <a:r>
              <a:rPr lang="en-US" dirty="0" smtClean="0">
                <a:latin typeface="Arial" pitchFamily="34" charset="0"/>
                <a:cs typeface="Arial" pitchFamily="34" charset="0"/>
              </a:rPr>
              <a:t>White, D.</a:t>
            </a:r>
            <a:r>
              <a:rPr lang="en-US" baseline="0" dirty="0" smtClean="0">
                <a:latin typeface="Arial" pitchFamily="34" charset="0"/>
                <a:cs typeface="Arial" pitchFamily="34" charset="0"/>
              </a:rPr>
              <a:t> &amp; </a:t>
            </a:r>
            <a:r>
              <a:rPr lang="en-US" dirty="0" err="1" smtClean="0">
                <a:latin typeface="Arial" pitchFamily="34" charset="0"/>
                <a:cs typeface="Arial" pitchFamily="34" charset="0"/>
              </a:rPr>
              <a:t>Connaway</a:t>
            </a:r>
            <a:r>
              <a:rPr lang="en-US" dirty="0" smtClean="0">
                <a:latin typeface="Arial" pitchFamily="34" charset="0"/>
                <a:cs typeface="Arial" pitchFamily="34" charset="0"/>
              </a:rPr>
              <a:t>, L.S. (2011). Visitors and residents: What motivates engagement with the digital information environment. Funded by JISC, OCLC, and Oxford University. </a:t>
            </a:r>
            <a:r>
              <a:rPr lang="en-US" dirty="0" smtClean="0">
                <a:latin typeface="Arial" pitchFamily="34" charset="0"/>
                <a:cs typeface="Arial" pitchFamily="34" charset="0"/>
                <a:hlinkClick r:id="rId4"/>
              </a:rPr>
              <a:t>http://www.oclc.org/research/activities/vandr/</a:t>
            </a:r>
            <a:r>
              <a:rPr lang="en-US" dirty="0" smtClean="0">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55675" y="488950"/>
            <a:ext cx="4962525" cy="3722688"/>
          </a:xfrm>
        </p:spPr>
      </p:sp>
      <p:sp>
        <p:nvSpPr>
          <p:cNvPr id="3" name="Notes Placeholder 2"/>
          <p:cNvSpPr>
            <a:spLocks noGrp="1"/>
          </p:cNvSpPr>
          <p:nvPr>
            <p:ph type="body" idx="1"/>
          </p:nvPr>
        </p:nvSpPr>
        <p:spPr>
          <a:xfrm>
            <a:off x="151059" y="4313081"/>
            <a:ext cx="6646616" cy="5615144"/>
          </a:xfrm>
        </p:spPr>
        <p:txBody>
          <a:bodyPr>
            <a:normAutofit fontScale="77500" lnSpcReduction="20000"/>
          </a:bodyPr>
          <a:lstStyle/>
          <a:p>
            <a:pPr defTabSz="914029">
              <a:defRPr/>
            </a:pPr>
            <a:r>
              <a:rPr lang="en-GB" sz="1300" i="1" dirty="0" smtClean="0">
                <a:latin typeface="Arial" pitchFamily="34" charset="0"/>
                <a:cs typeface="Arial" pitchFamily="34" charset="0"/>
              </a:rPr>
              <a:t>Image</a:t>
            </a:r>
            <a:r>
              <a:rPr lang="en-GB" sz="1300" dirty="0" smtClean="0">
                <a:latin typeface="Arial" pitchFamily="34" charset="0"/>
                <a:cs typeface="Arial" pitchFamily="34" charset="0"/>
              </a:rPr>
              <a:t>: http://shockerdaily.com/wp-content/uploads/2013/08/13-Interesting-Things-to-Know-That-will-Impress-Your-Friends.jpg</a:t>
            </a:r>
          </a:p>
          <a:p>
            <a:pPr defTabSz="914029"/>
            <a:r>
              <a:rPr lang="en-US" sz="1400" dirty="0" smtClean="0">
                <a:latin typeface="Arial" pitchFamily="34" charset="0"/>
                <a:cs typeface="Arial" pitchFamily="34" charset="0"/>
              </a:rPr>
              <a:t>“One of my </a:t>
            </a:r>
            <a:r>
              <a:rPr lang="en-US" sz="1400" dirty="0" err="1" smtClean="0">
                <a:latin typeface="Arial" pitchFamily="34" charset="0"/>
                <a:cs typeface="Arial" pitchFamily="34" charset="0"/>
              </a:rPr>
              <a:t>favourite</a:t>
            </a:r>
            <a:r>
              <a:rPr lang="en-US" sz="1400" dirty="0" smtClean="0">
                <a:latin typeface="Arial" pitchFamily="34" charset="0"/>
                <a:cs typeface="Arial" pitchFamily="34" charset="0"/>
              </a:rPr>
              <a:t> ways of getting information is by asking people.  Instead of Googling the whole time I mostly have faith in the fact that people are actually learning, if I can go to a tutor and ask them something.”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UKU3, Emerging, 0:19:34, Female, Age 19, French and Italian)</a:t>
            </a:r>
          </a:p>
          <a:p>
            <a:pPr defTabSz="914029"/>
            <a:endParaRPr lang="en-US" sz="1400" dirty="0" smtClean="0">
              <a:latin typeface="Arial" pitchFamily="34" charset="0"/>
              <a:cs typeface="Arial" pitchFamily="34" charset="0"/>
            </a:endParaRPr>
          </a:p>
          <a:p>
            <a:pPr defTabSz="914029"/>
            <a:r>
              <a:rPr lang="en-US" sz="1400" dirty="0" smtClean="0">
                <a:latin typeface="Arial" pitchFamily="34" charset="0"/>
                <a:cs typeface="Arial" pitchFamily="34" charset="0"/>
              </a:rPr>
              <a:t>“Like usually with homework I usually can do it myself.  But like, like sometimes I will just like IM my friend on Facebook and will be like, “Hey do you know how to do this?”  That is usually how I will do it or I will text somebody but for the most part if I can’t figure it out then I just kind of star that question because there is usually just one or two questions.  Or I will just go to my parents or my Grandma or something.” (</a:t>
            </a:r>
            <a:r>
              <a:rPr lang="en-US" sz="1400" i="1" dirty="0" smtClean="0">
                <a:latin typeface="Arial" pitchFamily="34" charset="0"/>
                <a:cs typeface="Arial" pitchFamily="34" charset="0"/>
              </a:rPr>
              <a:t>Digital Visitors and Residents, </a:t>
            </a:r>
            <a:r>
              <a:rPr lang="en-US" sz="1400" dirty="0" smtClean="0">
                <a:latin typeface="Arial" pitchFamily="34" charset="0"/>
                <a:cs typeface="Arial" pitchFamily="34" charset="0"/>
              </a:rPr>
              <a:t>USS6, Emerging, 0:17:08, Female, Age 17, High School Student)</a:t>
            </a:r>
          </a:p>
          <a:p>
            <a:pPr defTabSz="914029"/>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a:t>
            </a:r>
            <a:r>
              <a:rPr lang="en-US" sz="1400" kern="1200" dirty="0" smtClean="0">
                <a:solidFill>
                  <a:schemeClr val="tx1"/>
                </a:solidFill>
                <a:latin typeface="Arial" pitchFamily="34" charset="0"/>
                <a:cs typeface="Arial" pitchFamily="34" charset="0"/>
              </a:rPr>
              <a:t>And then if I’m requiring more information I’ll go over to the library website and use the JSTOR. And what I find easier for me to look for the JSTOR link is actually going through what I used as an undergraduate and going into the anthropology field, because I know that they have the JSTOR and Project MUSE and all of these search engines that I already see if I click on that.” (</a:t>
            </a:r>
            <a:r>
              <a:rPr lang="en-US" sz="1400" i="1" kern="1200" dirty="0" smtClean="0">
                <a:solidFill>
                  <a:schemeClr val="tx1"/>
                </a:solidFill>
                <a:latin typeface="Arial" pitchFamily="34" charset="0"/>
                <a:cs typeface="Arial" pitchFamily="34" charset="0"/>
              </a:rPr>
              <a:t>Digital Visitors and Residents</a:t>
            </a:r>
            <a:r>
              <a:rPr lang="en-US" sz="1400" kern="1200" dirty="0" smtClean="0">
                <a:solidFill>
                  <a:schemeClr val="tx1"/>
                </a:solidFill>
                <a:latin typeface="Arial" pitchFamily="34" charset="0"/>
                <a:cs typeface="Arial" pitchFamily="34" charset="0"/>
              </a:rPr>
              <a:t>, USG5, Embedding, 0:01:10, Female, Age 30, Latin American Studies).</a:t>
            </a:r>
          </a:p>
          <a:p>
            <a:endParaRPr lang="en-US" sz="1400" dirty="0" smtClean="0">
              <a:latin typeface="Arial" pitchFamily="34" charset="0"/>
              <a:cs typeface="Arial" pitchFamily="34" charset="0"/>
            </a:endParaRPr>
          </a:p>
          <a:p>
            <a:pPr>
              <a:buClr>
                <a:srgbClr val="FF7600"/>
              </a:buClr>
            </a:pPr>
            <a:r>
              <a:rPr lang="en-US" sz="1400" dirty="0" smtClean="0">
                <a:latin typeface="Arial" pitchFamily="34" charset="0"/>
                <a:cs typeface="Arial" pitchFamily="34" charset="0"/>
              </a:rPr>
              <a:t>Information studies students: (</a:t>
            </a:r>
            <a:r>
              <a:rPr lang="en-US" sz="1400" dirty="0" err="1" smtClean="0">
                <a:latin typeface="Arial" pitchFamily="34" charset="0"/>
                <a:cs typeface="Arial" pitchFamily="34" charset="0"/>
              </a:rPr>
              <a:t>Bertot</a:t>
            </a:r>
            <a:r>
              <a:rPr lang="en-US" sz="1400" dirty="0" smtClean="0">
                <a:latin typeface="Arial" pitchFamily="34" charset="0"/>
                <a:cs typeface="Arial" pitchFamily="34" charset="0"/>
              </a:rPr>
              <a:t>, et al., 2012, p. 213), 28% use OPAC daily or weekly, 86% use Google daily or weekly</a:t>
            </a:r>
          </a:p>
          <a:p>
            <a:endParaRPr lang="en-US" sz="1400" dirty="0" smtClean="0">
              <a:latin typeface="Arial" pitchFamily="34" charset="0"/>
              <a:cs typeface="Arial" pitchFamily="34" charset="0"/>
            </a:endParaRPr>
          </a:p>
          <a:p>
            <a:pPr defTabSz="895928" fontAlgn="base">
              <a:spcAft>
                <a:spcPct val="0"/>
              </a:spcAft>
              <a:defRPr/>
            </a:pPr>
            <a:r>
              <a:rPr lang="en-US" sz="1400" dirty="0" err="1" smtClean="0">
                <a:latin typeface="Arial" pitchFamily="34" charset="0"/>
                <a:cs typeface="Arial" pitchFamily="34" charset="0"/>
              </a:rPr>
              <a:t>Bertot</a:t>
            </a:r>
            <a:r>
              <a:rPr lang="en-US" sz="1400" dirty="0" smtClean="0">
                <a:latin typeface="Arial" pitchFamily="34" charset="0"/>
                <a:cs typeface="Arial" pitchFamily="34" charset="0"/>
              </a:rPr>
              <a:t>, J. C., </a:t>
            </a:r>
            <a:r>
              <a:rPr lang="en-US" sz="1400" dirty="0" err="1" smtClean="0">
                <a:latin typeface="Arial" pitchFamily="34" charset="0"/>
                <a:cs typeface="Arial" pitchFamily="34" charset="0"/>
              </a:rPr>
              <a:t>Berube</a:t>
            </a:r>
            <a:r>
              <a:rPr lang="en-US" sz="1400" dirty="0" smtClean="0">
                <a:latin typeface="Arial" pitchFamily="34" charset="0"/>
                <a:cs typeface="Arial" pitchFamily="34" charset="0"/>
              </a:rPr>
              <a:t>, K., </a:t>
            </a:r>
            <a:r>
              <a:rPr lang="en-US" sz="1400" dirty="0" err="1" smtClean="0">
                <a:latin typeface="Arial" pitchFamily="34" charset="0"/>
                <a:cs typeface="Arial" pitchFamily="34" charset="0"/>
              </a:rPr>
              <a:t>Devereaux</a:t>
            </a:r>
            <a:r>
              <a:rPr lang="en-US" sz="1400" dirty="0" smtClean="0">
                <a:latin typeface="Arial" pitchFamily="34" charset="0"/>
                <a:cs typeface="Arial" pitchFamily="34" charset="0"/>
              </a:rPr>
              <a:t>, P., </a:t>
            </a:r>
            <a:r>
              <a:rPr lang="en-US" sz="1400" dirty="0" err="1" smtClean="0">
                <a:latin typeface="Arial" pitchFamily="34" charset="0"/>
                <a:cs typeface="Arial" pitchFamily="34" charset="0"/>
              </a:rPr>
              <a:t>Dhakal</a:t>
            </a:r>
            <a:r>
              <a:rPr lang="en-US" sz="1400" dirty="0" smtClean="0">
                <a:latin typeface="Arial" pitchFamily="34" charset="0"/>
                <a:cs typeface="Arial" pitchFamily="34" charset="0"/>
              </a:rPr>
              <a:t>, K., Powers, S., &amp; Ray, J. (2012). Assessing the usability of </a:t>
            </a:r>
            <a:r>
              <a:rPr lang="en-US" sz="1400" dirty="0" err="1" smtClean="0">
                <a:latin typeface="Arial" pitchFamily="34" charset="0"/>
                <a:cs typeface="Arial" pitchFamily="34" charset="0"/>
              </a:rPr>
              <a:t>WorldCat</a:t>
            </a:r>
            <a:r>
              <a:rPr lang="en-US" sz="1400" dirty="0" smtClean="0">
                <a:latin typeface="Arial" pitchFamily="34" charset="0"/>
                <a:cs typeface="Arial" pitchFamily="34" charset="0"/>
              </a:rPr>
              <a:t> Local: Findings and considerations. </a:t>
            </a:r>
            <a:r>
              <a:rPr lang="en-US" sz="1400" i="1" dirty="0" smtClean="0">
                <a:latin typeface="Arial" pitchFamily="34" charset="0"/>
                <a:cs typeface="Arial" pitchFamily="34" charset="0"/>
              </a:rPr>
              <a:t>The Library Quarterly</a:t>
            </a:r>
            <a:r>
              <a:rPr lang="en-US" sz="1400" dirty="0" smtClean="0">
                <a:latin typeface="Arial" pitchFamily="34" charset="0"/>
                <a:cs typeface="Arial" pitchFamily="34" charset="0"/>
              </a:rPr>
              <a:t>, </a:t>
            </a:r>
            <a:r>
              <a:rPr lang="en-US" sz="1400" i="1" dirty="0" smtClean="0">
                <a:latin typeface="Arial" pitchFamily="34" charset="0"/>
                <a:cs typeface="Arial" pitchFamily="34" charset="0"/>
              </a:rPr>
              <a:t>82</a:t>
            </a:r>
            <a:r>
              <a:rPr lang="en-US" sz="1400" dirty="0" smtClean="0">
                <a:latin typeface="Arial" pitchFamily="34" charset="0"/>
                <a:cs typeface="Arial" pitchFamily="34" charset="0"/>
              </a:rPr>
              <a:t>(2), 207-221. </a:t>
            </a:r>
          </a:p>
          <a:p>
            <a:pPr defTabSz="895928" fontAlgn="base">
              <a:spcAft>
                <a:spcPct val="0"/>
              </a:spcAft>
              <a:defRPr/>
            </a:pPr>
            <a:endParaRPr lang="en-US" sz="1400" dirty="0" smtClean="0">
              <a:latin typeface="Arial" pitchFamily="34" charset="0"/>
              <a:cs typeface="Arial" pitchFamily="34" charset="0"/>
            </a:endParaRPr>
          </a:p>
          <a:p>
            <a:pPr defTabSz="895928" fontAlgn="base">
              <a:spcAft>
                <a:spcPct val="0"/>
              </a:spcAft>
              <a:defRPr/>
            </a:pP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L.S., &amp; Dickey, T.J. (2010). </a:t>
            </a:r>
            <a:r>
              <a:rPr lang="en-US" sz="1400" i="1" dirty="0" smtClean="0">
                <a:latin typeface="Arial" pitchFamily="34" charset="0"/>
                <a:cs typeface="Arial" pitchFamily="34" charset="0"/>
              </a:rPr>
              <a:t>Digital information seekers: Report of findings from selected OCLC, RIN, and JISC user behavior projects. </a:t>
            </a:r>
            <a:r>
              <a:rPr lang="en-US" sz="1400" u="sng" dirty="0" smtClean="0">
                <a:latin typeface="Arial" pitchFamily="34" charset="0"/>
                <a:cs typeface="Arial" pitchFamily="34" charset="0"/>
                <a:hlinkClick r:id="rId3"/>
              </a:rPr>
              <a:t>http://www.jisc.ac.uk/media/documents/publications/reports/2010/digitalinformationseekerreport.pdf</a:t>
            </a:r>
            <a:r>
              <a:rPr lang="en-US" sz="1400" u="sng" dirty="0" smtClean="0">
                <a:latin typeface="Arial" pitchFamily="34" charset="0"/>
                <a:cs typeface="Arial" pitchFamily="34" charset="0"/>
              </a:rPr>
              <a:t> </a:t>
            </a:r>
            <a:r>
              <a:rPr lang="en-US" sz="1400" dirty="0" smtClean="0">
                <a:latin typeface="Arial" pitchFamily="34" charset="0"/>
                <a:cs typeface="Arial" pitchFamily="34" charset="0"/>
              </a:rPr>
              <a:t> (p. 39).</a:t>
            </a:r>
          </a:p>
          <a:p>
            <a:pPr defTabSz="895928" fontAlgn="base">
              <a:spcAft>
                <a:spcPct val="0"/>
              </a:spcAft>
              <a:defRPr/>
            </a:pPr>
            <a:endParaRPr lang="en-US" sz="1400" dirty="0" smtClean="0">
              <a:latin typeface="Arial" pitchFamily="34" charset="0"/>
              <a:cs typeface="Arial" pitchFamily="34" charset="0"/>
            </a:endParaRPr>
          </a:p>
          <a:p>
            <a:pPr defTabSz="895928" fontAlgn="base">
              <a:spcAft>
                <a:spcPct val="0"/>
              </a:spcAft>
              <a:defRPr/>
            </a:pPr>
            <a:r>
              <a:rPr lang="en-US" sz="1400" dirty="0" smtClean="0">
                <a:latin typeface="Arial" pitchFamily="34" charset="0"/>
                <a:cs typeface="Arial" pitchFamily="34" charset="0"/>
              </a:rPr>
              <a:t>De Rosa, C. (2010). </a:t>
            </a:r>
            <a:r>
              <a:rPr lang="en-US" sz="1400" i="1" dirty="0" smtClean="0">
                <a:latin typeface="Arial" pitchFamily="34" charset="0"/>
                <a:cs typeface="Arial" pitchFamily="34" charset="0"/>
              </a:rPr>
              <a:t>Perceptions of libraries: A report to the OCLC membership.</a:t>
            </a:r>
            <a:r>
              <a:rPr lang="en-US" sz="1400" dirty="0" smtClean="0">
                <a:latin typeface="Arial" pitchFamily="34" charset="0"/>
                <a:cs typeface="Arial" pitchFamily="34" charset="0"/>
              </a:rPr>
              <a:t> Dublin, OH: OCLC Online Computer Library Center. </a:t>
            </a:r>
          </a:p>
          <a:p>
            <a:pPr defTabSz="895928" fontAlgn="base">
              <a:spcAft>
                <a:spcPct val="0"/>
              </a:spcAft>
              <a:defRPr/>
            </a:pPr>
            <a:r>
              <a:rPr lang="en-US" sz="1400" dirty="0" smtClean="0">
                <a:latin typeface="Arial" pitchFamily="34" charset="0"/>
                <a:cs typeface="Arial" pitchFamily="34" charset="0"/>
              </a:rPr>
              <a:t> </a:t>
            </a:r>
          </a:p>
          <a:p>
            <a:r>
              <a:rPr lang="en-US" sz="1400" dirty="0" smtClean="0">
                <a:latin typeface="Arial" pitchFamily="34" charset="0"/>
                <a:cs typeface="Arial" pitchFamily="34" charset="0"/>
              </a:rPr>
              <a:t>White, D.,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(2011-2014).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4"/>
              </a:rPr>
              <a:t>http://www.oclc.org/research/activities/vandr/</a:t>
            </a:r>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pPr defTabSz="914029">
              <a:defRPr/>
            </a:pPr>
            <a:endParaRPr lang="en-GB" sz="13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51060" y="4557218"/>
            <a:ext cx="6495556" cy="5126870"/>
          </a:xfrm>
        </p:spPr>
        <p:txBody>
          <a:bodyPr>
            <a:normAutofit/>
          </a:bodyPr>
          <a:lstStyle/>
          <a:p>
            <a:pPr>
              <a:buFont typeface="Arial" pitchFamily="34" charset="0"/>
              <a:buNone/>
            </a:pPr>
            <a:r>
              <a:rPr lang="en-US" sz="1400" i="1" dirty="0" smtClean="0">
                <a:latin typeface="Arial" pitchFamily="34" charset="0"/>
                <a:cs typeface="Arial" pitchFamily="34" charset="0"/>
              </a:rPr>
              <a:t>Image: </a:t>
            </a:r>
            <a:r>
              <a:rPr lang="en-US" sz="1400" dirty="0" smtClean="0">
                <a:latin typeface="Arial" pitchFamily="34" charset="0"/>
                <a:cs typeface="Arial" pitchFamily="34" charset="0"/>
              </a:rPr>
              <a:t>http://libraryrgnul.weebly.com/uploads/1/2/0/4/12044417/7354339.jpg?402</a:t>
            </a:r>
          </a:p>
          <a:p>
            <a:pPr>
              <a:buFont typeface="Arial" pitchFamily="34" charset="0"/>
              <a:buNone/>
            </a:pPr>
            <a:endParaRPr lang="en-US" sz="1400" i="1" dirty="0" smtClean="0">
              <a:latin typeface="Arial" pitchFamily="34" charset="0"/>
              <a:cs typeface="Arial" pitchFamily="34" charset="0"/>
            </a:endParaRPr>
          </a:p>
          <a:p>
            <a:pPr>
              <a:buFont typeface="Arial" pitchFamily="34" charset="0"/>
              <a:buChar char="•"/>
            </a:pPr>
            <a:r>
              <a:rPr lang="en-US" sz="1400" dirty="0" smtClean="0">
                <a:latin typeface="Arial" pitchFamily="34" charset="0"/>
                <a:cs typeface="Arial" pitchFamily="34" charset="0"/>
              </a:rPr>
              <a:t>Google, Web of Science, </a:t>
            </a:r>
            <a:r>
              <a:rPr lang="en-US" sz="1400" dirty="0" err="1" smtClean="0">
                <a:latin typeface="Arial" pitchFamily="34" charset="0"/>
                <a:cs typeface="Arial" pitchFamily="34" charset="0"/>
              </a:rPr>
              <a:t>PubMed</a:t>
            </a:r>
            <a:r>
              <a:rPr lang="en-US" sz="1400" dirty="0" smtClean="0">
                <a:latin typeface="Arial" pitchFamily="34" charset="0"/>
                <a:cs typeface="Arial" pitchFamily="34" charset="0"/>
              </a:rPr>
              <a:t>, Science Direct, JSTOR (p.27)</a:t>
            </a:r>
          </a:p>
          <a:p>
            <a:pPr>
              <a:buFont typeface="Arial" pitchFamily="34" charset="0"/>
              <a:buChar char="•"/>
            </a:pPr>
            <a:r>
              <a:rPr lang="en-US" sz="1400" dirty="0" smtClean="0">
                <a:latin typeface="Arial" pitchFamily="34" charset="0"/>
                <a:cs typeface="Arial" pitchFamily="34" charset="0"/>
              </a:rPr>
              <a:t>Increasingly important to research process at all levels (p.4)</a:t>
            </a:r>
          </a:p>
          <a:p>
            <a:pPr>
              <a:buFont typeface="Arial" pitchFamily="34" charset="0"/>
              <a:buChar char="•"/>
            </a:pPr>
            <a:r>
              <a:rPr lang="en-US" sz="1400" dirty="0" smtClean="0">
                <a:latin typeface="Arial" pitchFamily="34" charset="0"/>
                <a:cs typeface="Arial" pitchFamily="34" charset="0"/>
              </a:rPr>
              <a:t>Articles are central type of resource for researchers (p.34-35)</a:t>
            </a:r>
          </a:p>
          <a:p>
            <a:pPr lvl="1">
              <a:buFont typeface="Arial" pitchFamily="34" charset="0"/>
              <a:buChar char="•"/>
            </a:pPr>
            <a:r>
              <a:rPr lang="en-US" sz="1400" dirty="0" smtClean="0">
                <a:latin typeface="Arial" pitchFamily="34" charset="0"/>
                <a:cs typeface="Arial" pitchFamily="34" charset="0"/>
              </a:rPr>
              <a:t>99.5% say journals are primary resource (p. 34-35)</a:t>
            </a:r>
          </a:p>
          <a:p>
            <a:pPr lvl="1">
              <a:buFont typeface="Arial" pitchFamily="34" charset="0"/>
              <a:buChar char="•"/>
            </a:pPr>
            <a:r>
              <a:rPr lang="en-US" sz="1400" dirty="0" smtClean="0">
                <a:latin typeface="Arial" pitchFamily="34" charset="0"/>
                <a:cs typeface="Arial" pitchFamily="34" charset="0"/>
              </a:rPr>
              <a:t>71% rank journals in their top three resources (p. 34-35)</a:t>
            </a:r>
          </a:p>
          <a:p>
            <a:pPr defTabSz="895928" fontAlgn="base">
              <a:spcBef>
                <a:spcPct val="30000"/>
              </a:spcBef>
              <a:spcAft>
                <a:spcPct val="0"/>
              </a:spcAft>
              <a:buFont typeface="Arial" pitchFamily="34" charset="0"/>
              <a:buChar char="•"/>
              <a:defRPr/>
            </a:pPr>
            <a:r>
              <a:rPr lang="en-US" sz="1400" dirty="0" smtClean="0">
                <a:latin typeface="Arial" pitchFamily="34" charset="0"/>
                <a:cs typeface="Arial" pitchFamily="34" charset="0"/>
              </a:rPr>
              <a:t>90% mention expertise of individuals as important resource (pp.7, 34-35) </a:t>
            </a:r>
          </a:p>
          <a:p>
            <a:pPr defTabSz="895928" fontAlgn="base">
              <a:spcBef>
                <a:spcPct val="30000"/>
              </a:spcBef>
              <a:spcAft>
                <a:spcPct val="0"/>
              </a:spcAft>
              <a:defRPr/>
            </a:pPr>
            <a:endParaRPr lang="en-US" sz="1400" dirty="0" smtClean="0">
              <a:latin typeface="Arial" pitchFamily="34" charset="0"/>
              <a:cs typeface="Arial" pitchFamily="34" charset="0"/>
            </a:endParaRPr>
          </a:p>
          <a:p>
            <a:pPr defTabSz="895928" fontAlgn="base">
              <a:spcBef>
                <a:spcPct val="30000"/>
              </a:spcBef>
              <a:spcAft>
                <a:spcPct val="0"/>
              </a:spcAft>
              <a:defRPr/>
            </a:pP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L.S., &amp; Dickey, T.J. (2010). </a:t>
            </a:r>
            <a:r>
              <a:rPr lang="en-US" sz="1400" i="1" dirty="0" smtClean="0">
                <a:latin typeface="Arial" pitchFamily="34" charset="0"/>
                <a:cs typeface="Arial" pitchFamily="34" charset="0"/>
              </a:rPr>
              <a:t>Digital information seekers: Report of findings from selected OCLC, RIN, and JISC user behavior projects. </a:t>
            </a:r>
            <a:r>
              <a:rPr lang="en-US" sz="1400" u="sng" dirty="0" smtClean="0">
                <a:latin typeface="Arial" pitchFamily="34" charset="0"/>
                <a:cs typeface="Arial" pitchFamily="34" charset="0"/>
                <a:hlinkClick r:id="rId3"/>
              </a:rPr>
              <a:t>http://www.jisc.ac.uk/media/documents/publications/reports/2010/digitalinformationseekerreport.pdf</a:t>
            </a:r>
            <a:r>
              <a:rPr lang="en-US" sz="1400" u="sng" dirty="0" smtClean="0">
                <a:latin typeface="Arial" pitchFamily="34" charset="0"/>
                <a:cs typeface="Arial" pitchFamily="34" charset="0"/>
              </a:rPr>
              <a:t> </a:t>
            </a:r>
            <a:r>
              <a:rPr lang="en-US" sz="1400" dirty="0" smtClean="0">
                <a:latin typeface="Arial" pitchFamily="34" charset="0"/>
                <a:cs typeface="Arial" pitchFamily="34" charset="0"/>
              </a:rPr>
              <a:t> (p.4). </a:t>
            </a:r>
          </a:p>
          <a:p>
            <a:pPr defTabSz="895928" fontAlgn="base">
              <a:spcBef>
                <a:spcPct val="30000"/>
              </a:spcBef>
              <a:spcAft>
                <a:spcPct val="0"/>
              </a:spcAft>
              <a:defRPr/>
            </a:pPr>
            <a:endParaRPr lang="en-US" sz="1400" dirty="0" smtClean="0">
              <a:latin typeface="Arial" pitchFamily="34" charset="0"/>
              <a:cs typeface="Arial" pitchFamily="34" charset="0"/>
            </a:endParaRPr>
          </a:p>
          <a:p>
            <a:pPr defTabSz="895928" fontAlgn="base">
              <a:spcBef>
                <a:spcPct val="30000"/>
              </a:spcBef>
              <a:spcAft>
                <a:spcPct val="0"/>
              </a:spcAft>
              <a:defRPr/>
            </a:pPr>
            <a:r>
              <a:rPr lang="en-US" sz="1400" dirty="0" smtClean="0">
                <a:latin typeface="Arial" pitchFamily="34" charset="0"/>
                <a:cs typeface="Arial" pitchFamily="34" charset="0"/>
              </a:rPr>
              <a:t>Research Information Network. (2006). </a:t>
            </a:r>
            <a:r>
              <a:rPr lang="en-US" sz="1400" i="1" dirty="0" smtClean="0">
                <a:latin typeface="Arial" pitchFamily="34" charset="0"/>
                <a:cs typeface="Arial" pitchFamily="34" charset="0"/>
              </a:rPr>
              <a:t>Researchers and discovery services: </a:t>
            </a:r>
            <a:r>
              <a:rPr lang="en-US" sz="1400" i="1" dirty="0" err="1" smtClean="0">
                <a:latin typeface="Arial" pitchFamily="34" charset="0"/>
                <a:cs typeface="Arial" pitchFamily="34" charset="0"/>
              </a:rPr>
              <a:t>Behaviour</a:t>
            </a:r>
            <a:r>
              <a:rPr lang="en-US" sz="1400" i="1" dirty="0" smtClean="0">
                <a:latin typeface="Arial" pitchFamily="34" charset="0"/>
                <a:cs typeface="Arial" pitchFamily="34" charset="0"/>
              </a:rPr>
              <a:t>, perceptions and needs. </a:t>
            </a:r>
            <a:r>
              <a:rPr lang="en-US" sz="1400" dirty="0" smtClean="0">
                <a:latin typeface="Arial" pitchFamily="34" charset="0"/>
                <a:cs typeface="Arial" pitchFamily="34" charset="0"/>
              </a:rPr>
              <a:t>London: Research Information Network (p. 27, p. 34-35). </a:t>
            </a:r>
          </a:p>
          <a:p>
            <a:pPr lvl="0">
              <a:buFont typeface="Arial" pitchFamily="34" charset="0"/>
              <a:buNone/>
            </a:pP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sz="1400" i="1" dirty="0" smtClean="0">
                <a:latin typeface="Arial" pitchFamily="34" charset="0"/>
                <a:cs typeface="Arial" pitchFamily="34" charset="0"/>
              </a:rPr>
              <a:t>Image: </a:t>
            </a:r>
            <a:r>
              <a:rPr lang="en-US" sz="1400" i="0" dirty="0" smtClean="0">
                <a:latin typeface="Arial" pitchFamily="34" charset="0"/>
                <a:cs typeface="Arial" pitchFamily="34" charset="0"/>
              </a:rPr>
              <a:t>http://cdn.phys.org/newman/gfx/news/hires/googleappsin.jpg</a:t>
            </a:r>
          </a:p>
          <a:p>
            <a:pPr>
              <a:defRPr/>
            </a:pPr>
            <a:endParaRPr lang="en-US" sz="1400" i="0" dirty="0" smtClean="0">
              <a:latin typeface="Arial" pitchFamily="34" charset="0"/>
              <a:cs typeface="Arial" pitchFamily="34" charset="0"/>
            </a:endParaRPr>
          </a:p>
          <a:p>
            <a:pPr>
              <a:defRPr/>
            </a:pPr>
            <a:r>
              <a:rPr lang="en-US" sz="1400" dirty="0" smtClean="0">
                <a:latin typeface="Arial" pitchFamily="34" charset="0"/>
                <a:cs typeface="Arial" pitchFamily="34" charset="0"/>
              </a:rPr>
              <a:t>White, D.,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(2011).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48056">
              <a:defRPr/>
            </a:pPr>
            <a:r>
              <a:rPr lang="en-US" sz="1400" dirty="0" smtClean="0">
                <a:latin typeface="Arial" pitchFamily="34" charset="0"/>
                <a:cs typeface="Arial" pitchFamily="34" charset="0"/>
              </a:rPr>
              <a:t>In the past 12 months, 30% of Americans (16 and older) visited a library website (</a:t>
            </a:r>
            <a:r>
              <a:rPr lang="en-US" sz="1400" dirty="0" err="1" smtClean="0">
                <a:latin typeface="Arial" pitchFamily="34" charset="0"/>
                <a:cs typeface="Arial" pitchFamily="34" charset="0"/>
              </a:rPr>
              <a:t>Rainie</a:t>
            </a:r>
            <a:r>
              <a:rPr lang="en-US" sz="1400" dirty="0" smtClean="0">
                <a:latin typeface="Arial" pitchFamily="34" charset="0"/>
                <a:cs typeface="Arial" pitchFamily="34" charset="0"/>
              </a:rPr>
              <a:t>, 2014) 13% used a handheld device to access a library website (</a:t>
            </a:r>
            <a:r>
              <a:rPr lang="en-US" sz="1400" dirty="0" err="1" smtClean="0">
                <a:latin typeface="Arial" pitchFamily="34" charset="0"/>
                <a:cs typeface="Arial" pitchFamily="34" charset="0"/>
              </a:rPr>
              <a:t>Zickuhr</a:t>
            </a:r>
            <a:r>
              <a:rPr lang="en-US" sz="1400" dirty="0" smtClean="0">
                <a:latin typeface="Arial" pitchFamily="34" charset="0"/>
                <a:cs typeface="Arial" pitchFamily="34" charset="0"/>
              </a:rPr>
              <a:t>, </a:t>
            </a:r>
            <a:r>
              <a:rPr lang="en-US" sz="1400" dirty="0" err="1" smtClean="0">
                <a:latin typeface="Arial" pitchFamily="34" charset="0"/>
                <a:cs typeface="Arial" pitchFamily="34" charset="0"/>
              </a:rPr>
              <a:t>Rainie</a:t>
            </a:r>
            <a:r>
              <a:rPr lang="en-US" sz="1400" dirty="0" smtClean="0">
                <a:latin typeface="Arial" pitchFamily="34" charset="0"/>
                <a:cs typeface="Arial" pitchFamily="34" charset="0"/>
              </a:rPr>
              <a:t> &amp; Purcell, 2013). </a:t>
            </a:r>
          </a:p>
          <a:p>
            <a:pPr defTabSz="448056">
              <a:defRPr/>
            </a:pPr>
            <a:endParaRPr lang="en-US" sz="1400" dirty="0" smtClean="0">
              <a:latin typeface="Arial" pitchFamily="34" charset="0"/>
              <a:cs typeface="Arial" pitchFamily="34" charset="0"/>
            </a:endParaRPr>
          </a:p>
          <a:p>
            <a:pPr marL="0" marR="0" indent="0" algn="l" defTabSz="448056" rtl="0" eaLnBrk="1" fontAlgn="auto" latinLnBrk="0" hangingPunct="1">
              <a:lnSpc>
                <a:spcPct val="100000"/>
              </a:lnSpc>
              <a:spcBef>
                <a:spcPts val="0"/>
              </a:spcBef>
              <a:spcAft>
                <a:spcPts val="0"/>
              </a:spcAft>
              <a:buClrTx/>
              <a:buSzTx/>
              <a:buFontTx/>
              <a:buNone/>
              <a:tabLst/>
              <a:defRPr/>
            </a:pPr>
            <a:r>
              <a:rPr lang="en-US" sz="1400" dirty="0" err="1" smtClean="0">
                <a:latin typeface="Arial" pitchFamily="34" charset="0"/>
                <a:cs typeface="Arial" pitchFamily="34" charset="0"/>
              </a:rPr>
              <a:t>Rainie</a:t>
            </a:r>
            <a:r>
              <a:rPr lang="en-US" sz="1400" dirty="0" smtClean="0">
                <a:latin typeface="Arial" pitchFamily="34" charset="0"/>
                <a:cs typeface="Arial" pitchFamily="34" charset="0"/>
              </a:rPr>
              <a:t>,</a:t>
            </a:r>
            <a:r>
              <a:rPr lang="en-US" sz="1400" baseline="0" dirty="0" smtClean="0">
                <a:latin typeface="Arial" pitchFamily="34" charset="0"/>
                <a:cs typeface="Arial" pitchFamily="34" charset="0"/>
              </a:rPr>
              <a:t> L. (2014). </a:t>
            </a:r>
            <a:r>
              <a:rPr lang="en-US" sz="1400" i="1" baseline="0" dirty="0" smtClean="0">
                <a:latin typeface="Arial" pitchFamily="34" charset="0"/>
                <a:cs typeface="Arial" pitchFamily="34" charset="0"/>
              </a:rPr>
              <a:t>Libraries in communities. </a:t>
            </a:r>
            <a:r>
              <a:rPr lang="en-US" sz="1400" i="0" baseline="0" dirty="0" smtClean="0">
                <a:latin typeface="Arial" pitchFamily="34" charset="0"/>
                <a:cs typeface="Arial" pitchFamily="34" charset="0"/>
              </a:rPr>
              <a:t>Washington, DC: </a:t>
            </a:r>
            <a:r>
              <a:rPr lang="en-US" sz="1400" dirty="0" smtClean="0">
                <a:latin typeface="Arial" pitchFamily="34" charset="0"/>
                <a:cs typeface="Arial" pitchFamily="34" charset="0"/>
              </a:rPr>
              <a:t>Pew Research Center’s Internet &amp; American Life Project. </a:t>
            </a:r>
            <a:endParaRPr lang="en-US" sz="1400" i="1" dirty="0" smtClean="0">
              <a:latin typeface="Arial" pitchFamily="34" charset="0"/>
              <a:cs typeface="Arial" pitchFamily="34" charset="0"/>
            </a:endParaRPr>
          </a:p>
          <a:p>
            <a:pPr defTabSz="448056">
              <a:defRPr/>
            </a:pPr>
            <a:endParaRPr lang="en-US" sz="1400" dirty="0" smtClean="0">
              <a:latin typeface="Arial" pitchFamily="34" charset="0"/>
              <a:cs typeface="Arial" pitchFamily="34" charset="0"/>
            </a:endParaRPr>
          </a:p>
          <a:p>
            <a:pPr defTabSz="448056">
              <a:defRPr/>
            </a:pPr>
            <a:r>
              <a:rPr lang="en-US" sz="1400" dirty="0" err="1" smtClean="0">
                <a:latin typeface="Arial" pitchFamily="34" charset="0"/>
                <a:cs typeface="Arial" pitchFamily="34" charset="0"/>
              </a:rPr>
              <a:t>Zickuhr</a:t>
            </a:r>
            <a:r>
              <a:rPr lang="en-US" sz="1400" dirty="0" smtClean="0">
                <a:latin typeface="Arial" pitchFamily="34" charset="0"/>
                <a:cs typeface="Arial" pitchFamily="34" charset="0"/>
              </a:rPr>
              <a:t>, K., </a:t>
            </a:r>
            <a:r>
              <a:rPr lang="en-US" sz="1400" dirty="0" err="1" smtClean="0">
                <a:latin typeface="Arial" pitchFamily="34" charset="0"/>
                <a:cs typeface="Arial" pitchFamily="34" charset="0"/>
              </a:rPr>
              <a:t>Rainie</a:t>
            </a:r>
            <a:r>
              <a:rPr lang="en-US" sz="1400" dirty="0" smtClean="0">
                <a:latin typeface="Arial" pitchFamily="34" charset="0"/>
                <a:cs typeface="Arial" pitchFamily="34" charset="0"/>
              </a:rPr>
              <a:t>, L., &amp; Purcell, K. (2013). </a:t>
            </a:r>
            <a:r>
              <a:rPr lang="en-US" sz="1400" i="1" dirty="0" smtClean="0">
                <a:latin typeface="Arial" pitchFamily="34" charset="0"/>
                <a:cs typeface="Arial" pitchFamily="34" charset="0"/>
              </a:rPr>
              <a:t>Library services in the digital age</a:t>
            </a:r>
            <a:r>
              <a:rPr lang="en-US" sz="1400" dirty="0" smtClean="0">
                <a:latin typeface="Arial" pitchFamily="34" charset="0"/>
                <a:cs typeface="Arial" pitchFamily="34" charset="0"/>
              </a:rPr>
              <a:t>. Washington, DC: Pew Research Center’s Internet &amp; American Life Project. </a:t>
            </a:r>
          </a:p>
          <a:p>
            <a:pPr defTabSz="448056">
              <a:defRPr/>
            </a:pP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35038" y="0"/>
            <a:ext cx="4594225" cy="3446463"/>
          </a:xfrm>
        </p:spPr>
      </p:sp>
      <p:sp>
        <p:nvSpPr>
          <p:cNvPr id="3" name="Notes Placeholder 2"/>
          <p:cNvSpPr>
            <a:spLocks noGrp="1"/>
          </p:cNvSpPr>
          <p:nvPr>
            <p:ph type="body" idx="1"/>
          </p:nvPr>
        </p:nvSpPr>
        <p:spPr>
          <a:xfrm>
            <a:off x="0" y="3410860"/>
            <a:ext cx="6797675" cy="6517366"/>
          </a:xfrm>
        </p:spPr>
        <p:txBody>
          <a:bodyPr>
            <a:noAutofit/>
          </a:bodyPr>
          <a:lstStyle/>
          <a:p>
            <a:r>
              <a:rPr lang="en-US" sz="1100" i="1" dirty="0" smtClean="0">
                <a:latin typeface="Arial" pitchFamily="34" charset="0"/>
                <a:cs typeface="Arial" pitchFamily="34" charset="0"/>
              </a:rPr>
              <a:t>Image</a:t>
            </a:r>
            <a:r>
              <a:rPr lang="en-US" sz="1100" i="0" dirty="0" smtClean="0">
                <a:latin typeface="Arial" pitchFamily="34" charset="0"/>
                <a:cs typeface="Arial" pitchFamily="34" charset="0"/>
              </a:rPr>
              <a:t>: </a:t>
            </a:r>
            <a:r>
              <a:rPr lang="en-US" sz="1100" dirty="0" smtClean="0">
                <a:latin typeface="Arial" pitchFamily="34" charset="0"/>
                <a:cs typeface="Arial" pitchFamily="34" charset="0"/>
              </a:rPr>
              <a:t>Microsoft Clip Art</a:t>
            </a:r>
          </a:p>
          <a:p>
            <a:r>
              <a:rPr lang="en-US" sz="1100" dirty="0" smtClean="0">
                <a:latin typeface="Arial" pitchFamily="34" charset="0"/>
                <a:cs typeface="Arial" pitchFamily="34" charset="0"/>
              </a:rPr>
              <a:t>Logins, password, and authentication interferes with access to sources</a:t>
            </a:r>
          </a:p>
          <a:p>
            <a:endParaRPr lang="en-US" sz="1100" dirty="0" smtClean="0">
              <a:latin typeface="Arial" pitchFamily="34" charset="0"/>
              <a:cs typeface="Arial" pitchFamily="34" charset="0"/>
            </a:endParaRPr>
          </a:p>
          <a:p>
            <a:pPr defTabSz="896021" fontAlgn="base">
              <a:spcAft>
                <a:spcPct val="0"/>
              </a:spcAft>
              <a:defRPr/>
            </a:pPr>
            <a:r>
              <a:rPr lang="en-US" sz="1100" dirty="0" smtClean="0">
                <a:latin typeface="Arial" pitchFamily="34" charset="0"/>
                <a:cs typeface="Arial" pitchFamily="34" charset="0"/>
              </a:rPr>
              <a:t>“…the first thing I did was, before I came to the library to use the MLA database, I did a Google search and it turns out that there is a professor at Berkeley who keeps a really, really nice and fully updated [unclear – words] page with bibliographic references, all kinds of links, you know, it's just awfully good, and I mean it just gets you really off and running on a lot his information and more novels. And I used it quite a bit, and then I did finally come up with and supplement that with an MLA search, which yielded some articles that were not on that page.” (Focus Group Interview 01, Faculty, </a:t>
            </a:r>
            <a:r>
              <a:rPr lang="en-US" sz="1100" i="1" dirty="0" smtClean="0">
                <a:latin typeface="Arial" pitchFamily="34" charset="0"/>
                <a:cs typeface="Arial" pitchFamily="34" charset="0"/>
              </a:rPr>
              <a:t>Sense-making the Information Confluence</a:t>
            </a:r>
            <a:r>
              <a:rPr lang="en-US" sz="1100" dirty="0" smtClean="0">
                <a:latin typeface="Arial" pitchFamily="34" charset="0"/>
                <a:cs typeface="Arial" pitchFamily="34" charset="0"/>
              </a:rPr>
              <a:t>)</a:t>
            </a:r>
          </a:p>
          <a:p>
            <a:endParaRPr lang="en-US" sz="1100" dirty="0" smtClean="0">
              <a:latin typeface="Arial" pitchFamily="34" charset="0"/>
              <a:cs typeface="Arial" pitchFamily="34" charset="0"/>
            </a:endParaRPr>
          </a:p>
          <a:p>
            <a:pPr defTabSz="895928" fontAlgn="base">
              <a:spcAft>
                <a:spcPct val="0"/>
              </a:spcAft>
              <a:defRPr/>
            </a:pPr>
            <a:r>
              <a:rPr lang="en-US" sz="1100" dirty="0" smtClean="0">
                <a:latin typeface="Arial" pitchFamily="34" charset="0"/>
                <a:cs typeface="Arial" pitchFamily="34" charset="0"/>
              </a:rPr>
              <a:t>Connaway, L. S., &amp; Dickey, T. J. (2010). </a:t>
            </a:r>
            <a:r>
              <a:rPr lang="en-US" sz="1100" i="1" dirty="0" smtClean="0">
                <a:latin typeface="Arial" pitchFamily="34" charset="0"/>
                <a:cs typeface="Arial" pitchFamily="34" charset="0"/>
              </a:rPr>
              <a:t>Digital information seekers: Report of findings from selected OCLC, RIN, and JISC user behavior projects. </a:t>
            </a:r>
            <a:r>
              <a:rPr lang="en-US" sz="1100" u="sng" dirty="0" smtClean="0">
                <a:latin typeface="Arial" pitchFamily="34" charset="0"/>
                <a:cs typeface="Arial" pitchFamily="34" charset="0"/>
                <a:hlinkClick r:id="rId3"/>
              </a:rPr>
              <a:t>http://www.jisc.ac.uk/media/documents/publications/reports/2010/digitalinformationseekerreport.pdf</a:t>
            </a:r>
            <a:r>
              <a:rPr lang="en-US" sz="1100" u="sng" dirty="0" smtClean="0">
                <a:latin typeface="Arial" pitchFamily="34" charset="0"/>
                <a:cs typeface="Arial" pitchFamily="34" charset="0"/>
              </a:rPr>
              <a:t> </a:t>
            </a:r>
            <a:r>
              <a:rPr lang="en-US" sz="1100" dirty="0" smtClean="0">
                <a:latin typeface="Arial" pitchFamily="34" charset="0"/>
                <a:cs typeface="Arial" pitchFamily="34" charset="0"/>
              </a:rPr>
              <a:t> (p.4). </a:t>
            </a:r>
          </a:p>
          <a:p>
            <a:pPr defTabSz="895928" fontAlgn="base">
              <a:spcAft>
                <a:spcPct val="0"/>
              </a:spcAft>
              <a:defRPr/>
            </a:pPr>
            <a:endParaRPr lang="en-US" sz="1100" dirty="0" smtClean="0">
              <a:latin typeface="Arial" pitchFamily="34" charset="0"/>
              <a:cs typeface="Arial" pitchFamily="34" charset="0"/>
            </a:endParaRPr>
          </a:p>
          <a:p>
            <a:pPr>
              <a:lnSpc>
                <a:spcPct val="115000"/>
              </a:lnSpc>
            </a:pPr>
            <a:r>
              <a:rPr lang="en-US" sz="1100" dirty="0" err="1" smtClean="0">
                <a:latin typeface="Arial" pitchFamily="34" charset="0"/>
                <a:ea typeface="Calibri"/>
                <a:cs typeface="Arial" pitchFamily="34" charset="0"/>
              </a:rPr>
              <a:t>Dervin</a:t>
            </a:r>
            <a:r>
              <a:rPr lang="en-US" sz="1100" dirty="0" smtClean="0">
                <a:latin typeface="Arial" pitchFamily="34" charset="0"/>
                <a:ea typeface="Calibri"/>
                <a:cs typeface="Arial" pitchFamily="34" charset="0"/>
              </a:rPr>
              <a:t>, B., Connaway, L. S., &amp; </a:t>
            </a:r>
            <a:r>
              <a:rPr lang="en-US" sz="1100" dirty="0" err="1" smtClean="0">
                <a:latin typeface="Arial" pitchFamily="34" charset="0"/>
                <a:ea typeface="Calibri"/>
                <a:cs typeface="Arial" pitchFamily="34" charset="0"/>
              </a:rPr>
              <a:t>Prabha</a:t>
            </a:r>
            <a:r>
              <a:rPr lang="en-US" sz="1100" dirty="0" smtClean="0">
                <a:latin typeface="Arial" pitchFamily="34" charset="0"/>
                <a:ea typeface="Calibri"/>
                <a:cs typeface="Arial" pitchFamily="34" charset="0"/>
              </a:rPr>
              <a:t>, C. (2003-2006). </a:t>
            </a:r>
            <a:r>
              <a:rPr lang="en-US" sz="1100" i="1" dirty="0" smtClean="0">
                <a:latin typeface="Arial" pitchFamily="34" charset="0"/>
                <a:ea typeface="Calibri"/>
                <a:cs typeface="Arial" pitchFamily="34" charset="0"/>
              </a:rPr>
              <a:t>Sense-making the information confluence: The whys and </a:t>
            </a:r>
            <a:r>
              <a:rPr lang="en-US" sz="1100" i="1" dirty="0" err="1" smtClean="0">
                <a:latin typeface="Arial" pitchFamily="34" charset="0"/>
                <a:ea typeface="Calibri"/>
                <a:cs typeface="Arial" pitchFamily="34" charset="0"/>
              </a:rPr>
              <a:t>hows</a:t>
            </a:r>
            <a:r>
              <a:rPr lang="en-US" sz="1100" i="1" dirty="0" smtClean="0">
                <a:latin typeface="Arial" pitchFamily="34" charset="0"/>
                <a:ea typeface="Calibri"/>
                <a:cs typeface="Arial" pitchFamily="34" charset="0"/>
              </a:rPr>
              <a:t> of college and university user </a:t>
            </a:r>
            <a:r>
              <a:rPr lang="en-US" sz="1100" i="1" dirty="0" err="1" smtClean="0">
                <a:latin typeface="Arial" pitchFamily="34" charset="0"/>
                <a:ea typeface="Calibri"/>
                <a:cs typeface="Arial" pitchFamily="34" charset="0"/>
              </a:rPr>
              <a:t>satisficing</a:t>
            </a:r>
            <a:r>
              <a:rPr lang="en-US" sz="1100" i="1" dirty="0" smtClean="0">
                <a:latin typeface="Arial" pitchFamily="34" charset="0"/>
                <a:ea typeface="Calibri"/>
                <a:cs typeface="Arial" pitchFamily="34" charset="0"/>
              </a:rPr>
              <a:t> of information needs. </a:t>
            </a:r>
            <a:r>
              <a:rPr lang="en-US" sz="1100" dirty="0" smtClean="0">
                <a:latin typeface="Arial" pitchFamily="34" charset="0"/>
                <a:ea typeface="Calibri"/>
                <a:cs typeface="Arial" pitchFamily="34" charset="0"/>
              </a:rPr>
              <a:t>Funded by the Institute of Museum and Library Services (IMLS). Retrieved from </a:t>
            </a:r>
            <a:r>
              <a:rPr lang="en-US" sz="1100" u="sng" dirty="0" smtClean="0">
                <a:solidFill>
                  <a:srgbClr val="0000FF"/>
                </a:solidFill>
                <a:latin typeface="Arial" pitchFamily="34" charset="0"/>
                <a:ea typeface="Calibri"/>
                <a:cs typeface="Arial" pitchFamily="34" charset="0"/>
                <a:hlinkClick r:id="rId4"/>
              </a:rPr>
              <a:t>http://imlsosuoclcproject.jcomm.ohio-state.edu/</a:t>
            </a:r>
            <a:r>
              <a:rPr lang="en-US" sz="1100" dirty="0" smtClean="0">
                <a:latin typeface="Arial" pitchFamily="34" charset="0"/>
                <a:ea typeface="Calibri"/>
                <a:cs typeface="Arial" pitchFamily="34" charset="0"/>
              </a:rPr>
              <a:t> </a:t>
            </a:r>
          </a:p>
          <a:p>
            <a:pPr defTabSz="895928" fontAlgn="base">
              <a:spcAft>
                <a:spcPct val="0"/>
              </a:spcAft>
              <a:defRPr/>
            </a:pPr>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Research Information Network. (2006). </a:t>
            </a:r>
            <a:r>
              <a:rPr lang="en-US" sz="1100" i="1" dirty="0" smtClean="0">
                <a:latin typeface="Arial" pitchFamily="34" charset="0"/>
                <a:cs typeface="Arial" pitchFamily="34" charset="0"/>
              </a:rPr>
              <a:t>Researchers and discovery services: </a:t>
            </a:r>
            <a:r>
              <a:rPr lang="en-US" sz="1100" i="1" dirty="0" err="1" smtClean="0">
                <a:latin typeface="Arial" pitchFamily="34" charset="0"/>
                <a:cs typeface="Arial" pitchFamily="34" charset="0"/>
              </a:rPr>
              <a:t>Behaviour</a:t>
            </a:r>
            <a:r>
              <a:rPr lang="en-US" sz="1100" i="1" dirty="0" smtClean="0">
                <a:latin typeface="Arial" pitchFamily="34" charset="0"/>
                <a:cs typeface="Arial" pitchFamily="34" charset="0"/>
              </a:rPr>
              <a:t>, perceptions and needs. </a:t>
            </a:r>
            <a:r>
              <a:rPr lang="en-US" sz="1100" dirty="0" smtClean="0">
                <a:latin typeface="Arial" pitchFamily="34" charset="0"/>
                <a:cs typeface="Arial" pitchFamily="34" charset="0"/>
              </a:rPr>
              <a:t>London: Research Information Network </a:t>
            </a:r>
          </a:p>
          <a:p>
            <a:endParaRPr lang="en-US" sz="1100" dirty="0" smtClean="0">
              <a:latin typeface="Arial" pitchFamily="34" charset="0"/>
              <a:cs typeface="Arial" pitchFamily="34" charset="0"/>
            </a:endParaRPr>
          </a:p>
          <a:p>
            <a:pPr marL="0" lvl="1" defTabSz="457059">
              <a:defRPr/>
            </a:pPr>
            <a:r>
              <a:rPr lang="en-US" sz="1100" dirty="0" err="1" smtClean="0">
                <a:latin typeface="Arial" pitchFamily="34" charset="0"/>
                <a:cs typeface="Arial" pitchFamily="34" charset="0"/>
              </a:rPr>
              <a:t>Backfiles</a:t>
            </a:r>
            <a:r>
              <a:rPr lang="en-US" sz="1100" dirty="0" smtClean="0">
                <a:latin typeface="Arial" pitchFamily="34" charset="0"/>
                <a:cs typeface="Arial" pitchFamily="34" charset="0"/>
              </a:rPr>
              <a:t> difficult to access</a:t>
            </a:r>
          </a:p>
          <a:p>
            <a:r>
              <a:rPr lang="en-US" sz="1100" dirty="0" smtClean="0">
                <a:latin typeface="Arial" pitchFamily="34" charset="0"/>
                <a:cs typeface="Arial" pitchFamily="34" charset="0"/>
              </a:rPr>
              <a:t>Wong, W., </a:t>
            </a:r>
            <a:r>
              <a:rPr lang="en-US" sz="1100" dirty="0" err="1" smtClean="0">
                <a:latin typeface="Arial" pitchFamily="34" charset="0"/>
                <a:cs typeface="Arial" pitchFamily="34" charset="0"/>
              </a:rPr>
              <a:t>Stelmaszewska</a:t>
            </a:r>
            <a:r>
              <a:rPr lang="en-US" sz="1100" dirty="0" smtClean="0">
                <a:latin typeface="Arial" pitchFamily="34" charset="0"/>
                <a:cs typeface="Arial" pitchFamily="34" charset="0"/>
              </a:rPr>
              <a:t>, H., </a:t>
            </a:r>
            <a:r>
              <a:rPr lang="en-US" sz="1100" dirty="0" err="1" smtClean="0">
                <a:latin typeface="Arial" pitchFamily="34" charset="0"/>
                <a:cs typeface="Arial" pitchFamily="34" charset="0"/>
              </a:rPr>
              <a:t>Bhimani</a:t>
            </a:r>
            <a:r>
              <a:rPr lang="en-US" sz="1100" dirty="0" smtClean="0">
                <a:latin typeface="Arial" pitchFamily="34" charset="0"/>
                <a:cs typeface="Arial" pitchFamily="34" charset="0"/>
              </a:rPr>
              <a:t>, N., Barn, S., &amp; Barn, B. (2009). User </a:t>
            </a:r>
            <a:r>
              <a:rPr lang="en-US" sz="1100" dirty="0" err="1" smtClean="0">
                <a:latin typeface="Arial" pitchFamily="34" charset="0"/>
                <a:cs typeface="Arial" pitchFamily="34" charset="0"/>
              </a:rPr>
              <a:t>behaviour</a:t>
            </a:r>
            <a:r>
              <a:rPr lang="en-US" sz="1100" dirty="0" smtClean="0">
                <a:latin typeface="Arial" pitchFamily="34" charset="0"/>
                <a:cs typeface="Arial" pitchFamily="34" charset="0"/>
              </a:rPr>
              <a:t> in resource discovery: Final report. Retrieved from </a:t>
            </a:r>
            <a:r>
              <a:rPr lang="en-US" sz="1100" u="sng" dirty="0" smtClean="0">
                <a:latin typeface="Arial" pitchFamily="34" charset="0"/>
                <a:cs typeface="Arial" pitchFamily="34" charset="0"/>
                <a:hlinkClick r:id="rId5"/>
              </a:rPr>
              <a:t>http://www.jisc.ac.uk/whatwedo/programmes/inf11/userbehaviourbusandecon.aspx </a:t>
            </a:r>
          </a:p>
          <a:p>
            <a:pPr defTabSz="895928" fontAlgn="base">
              <a:spcBef>
                <a:spcPct val="30000"/>
              </a:spcBef>
              <a:spcAft>
                <a:spcPct val="0"/>
              </a:spcAft>
              <a:defRPr/>
            </a:pPr>
            <a:r>
              <a:rPr lang="en-US" sz="1100" dirty="0" smtClean="0">
                <a:latin typeface="Arial" pitchFamily="34" charset="0"/>
                <a:cs typeface="Arial"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kern="1200" dirty="0" smtClean="0">
                <a:solidFill>
                  <a:schemeClr val="tx1"/>
                </a:solidFill>
                <a:latin typeface="Arial" pitchFamily="34" charset="0"/>
                <a:cs typeface="Arial" pitchFamily="34" charset="0"/>
              </a:rPr>
              <a:t>“And have all the breakdowns, because the database, although you would assume that it would be easier for me to go through the database mode it’s actually even worse because you’ve got to filter through all these other like alphabetical… Well I mean they’re in alphabetical order so… And so for me that’s not… I just go ahead and I stick to what I know. [Google] I like the layout of that and I just go </a:t>
            </a:r>
            <a:r>
              <a:rPr lang="en-US" sz="1100" kern="1200" dirty="0" err="1" smtClean="0">
                <a:solidFill>
                  <a:schemeClr val="tx1"/>
                </a:solidFill>
                <a:latin typeface="Arial" pitchFamily="34" charset="0"/>
                <a:cs typeface="Arial" pitchFamily="34" charset="0"/>
              </a:rPr>
              <a:t>bing</a:t>
            </a:r>
            <a:r>
              <a:rPr lang="en-US" sz="1100" kern="1200" dirty="0" smtClean="0">
                <a:solidFill>
                  <a:schemeClr val="tx1"/>
                </a:solidFill>
                <a:latin typeface="Arial" pitchFamily="34" charset="0"/>
                <a:cs typeface="Arial" pitchFamily="34" charset="0"/>
              </a:rPr>
              <a:t>, </a:t>
            </a:r>
            <a:r>
              <a:rPr lang="en-US" sz="1100" kern="1200" dirty="0" err="1" smtClean="0">
                <a:solidFill>
                  <a:schemeClr val="tx1"/>
                </a:solidFill>
                <a:latin typeface="Arial" pitchFamily="34" charset="0"/>
                <a:cs typeface="Arial" pitchFamily="34" charset="0"/>
              </a:rPr>
              <a:t>bing</a:t>
            </a:r>
            <a:r>
              <a:rPr lang="en-US" sz="1100" kern="1200" dirty="0" smtClean="0">
                <a:solidFill>
                  <a:schemeClr val="tx1"/>
                </a:solidFill>
                <a:latin typeface="Arial" pitchFamily="34" charset="0"/>
                <a:cs typeface="Arial" pitchFamily="34" charset="0"/>
              </a:rPr>
              <a:t>, and then I go and look into articles.” (</a:t>
            </a:r>
            <a:r>
              <a:rPr lang="en-US" sz="1100" i="1" kern="1200" dirty="0" smtClean="0">
                <a:solidFill>
                  <a:schemeClr val="tx1"/>
                </a:solidFill>
                <a:latin typeface="Arial" pitchFamily="34" charset="0"/>
                <a:cs typeface="Arial" pitchFamily="34" charset="0"/>
              </a:rPr>
              <a:t>Digital Visitors and Residents</a:t>
            </a:r>
            <a:r>
              <a:rPr lang="en-US" sz="1100" kern="1200" dirty="0" smtClean="0">
                <a:solidFill>
                  <a:schemeClr val="tx1"/>
                </a:solidFill>
                <a:latin typeface="Arial" pitchFamily="34" charset="0"/>
                <a:cs typeface="Arial" pitchFamily="34" charset="0"/>
              </a:rPr>
              <a:t>, USG5, Embedding,</a:t>
            </a:r>
            <a:r>
              <a:rPr lang="en-US" sz="1100" kern="1200" baseline="0" dirty="0" smtClean="0">
                <a:solidFill>
                  <a:schemeClr val="tx1"/>
                </a:solidFill>
                <a:latin typeface="Arial" pitchFamily="34" charset="0"/>
                <a:cs typeface="Arial" pitchFamily="34" charset="0"/>
              </a:rPr>
              <a:t> </a:t>
            </a:r>
            <a:r>
              <a:rPr lang="en-US" sz="1100" kern="1200" dirty="0" smtClean="0">
                <a:solidFill>
                  <a:schemeClr val="tx1"/>
                </a:solidFill>
                <a:latin typeface="Arial" pitchFamily="34" charset="0"/>
                <a:cs typeface="Arial" pitchFamily="34" charset="0"/>
              </a:rPr>
              <a:t>0:02:58, Female, Age 30, Latin American Studies).</a:t>
            </a:r>
          </a:p>
          <a:p>
            <a:r>
              <a:rPr lang="en-US" sz="1100" dirty="0" smtClean="0">
                <a:latin typeface="Arial" pitchFamily="34" charset="0"/>
                <a:cs typeface="Arial" pitchFamily="34" charset="0"/>
              </a:rPr>
              <a:t>White, D., &amp; Connaway, L. S. (2011-2014). </a:t>
            </a:r>
            <a:r>
              <a:rPr lang="en-US" sz="1100" i="1" dirty="0" smtClean="0">
                <a:latin typeface="Arial" pitchFamily="34" charset="0"/>
                <a:cs typeface="Arial" pitchFamily="34" charset="0"/>
              </a:rPr>
              <a:t>Visitors and residents: What motivates engagement with the digital information environment.</a:t>
            </a:r>
            <a:r>
              <a:rPr lang="en-US" sz="1100" dirty="0" smtClean="0">
                <a:latin typeface="Arial" pitchFamily="34" charset="0"/>
                <a:cs typeface="Arial" pitchFamily="34" charset="0"/>
              </a:rPr>
              <a:t> Funded by JISC, OCLC, and Oxford University. Retrieved from </a:t>
            </a:r>
            <a:r>
              <a:rPr lang="en-US" sz="1100" u="sng" dirty="0" smtClean="0">
                <a:latin typeface="Arial" pitchFamily="34" charset="0"/>
                <a:cs typeface="Arial" pitchFamily="34" charset="0"/>
                <a:hlinkClick r:id="rId6"/>
              </a:rPr>
              <a:t>http://www.oclc.org/research/activities/vandr/</a:t>
            </a:r>
            <a:r>
              <a:rPr lang="en-US" sz="1100" dirty="0" smtClean="0">
                <a:latin typeface="Arial" pitchFamily="34" charset="0"/>
                <a:cs typeface="Arial" pitchFamily="34" charset="0"/>
              </a:rPr>
              <a:t> </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Image: http://www.flickr.com/photos/colorblindpicaso/3399410617/</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Mean frequency calculations</a:t>
            </a:r>
            <a:r>
              <a:rPr lang="en-US" sz="1400" baseline="0" dirty="0" smtClean="0">
                <a:latin typeface="Arial" pitchFamily="34" charset="0"/>
                <a:cs typeface="Arial" pitchFamily="34" charset="0"/>
              </a:rPr>
              <a:t> from Interviews only, all educational levels combined.</a:t>
            </a:r>
            <a:r>
              <a:rPr lang="en-US" sz="1400" b="0" i="0" kern="1200" dirty="0" smtClean="0">
                <a:solidFill>
                  <a:schemeClr val="tx1"/>
                </a:solidFill>
                <a:latin typeface="Arial" pitchFamily="34" charset="0"/>
                <a:ea typeface="+mn-ea"/>
                <a:cs typeface="Arial" pitchFamily="34" charset="0"/>
              </a:rPr>
              <a:t> The mean (or average) was calculated by the sum of the total participant mentions divided by the number (or count) of participants. </a:t>
            </a:r>
            <a:endParaRPr lang="en-US" sz="1400" baseline="0" dirty="0" smtClean="0">
              <a:latin typeface="Arial" pitchFamily="34" charset="0"/>
              <a:cs typeface="Arial" pitchFamily="34" charset="0"/>
            </a:endParaRP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Mean Frequencies for “place”: </a:t>
            </a:r>
            <a:r>
              <a:rPr lang="en-US" sz="1400" baseline="0" dirty="0" err="1" smtClean="0">
                <a:latin typeface="Arial" pitchFamily="34" charset="0"/>
                <a:cs typeface="Arial" pitchFamily="34" charset="0"/>
              </a:rPr>
              <a:t>Facebook</a:t>
            </a:r>
            <a:r>
              <a:rPr lang="en-US" sz="1400" baseline="0" dirty="0" smtClean="0">
                <a:latin typeface="Arial" pitchFamily="34" charset="0"/>
                <a:cs typeface="Arial" pitchFamily="34" charset="0"/>
              </a:rPr>
              <a:t>, Internet, Academic Library, Twitter, Google</a:t>
            </a:r>
          </a:p>
          <a:p>
            <a:r>
              <a:rPr lang="en-US" sz="1400" baseline="0" dirty="0" smtClean="0">
                <a:latin typeface="Arial" pitchFamily="34" charset="0"/>
                <a:cs typeface="Arial" pitchFamily="34" charset="0"/>
              </a:rPr>
              <a:t>Mean Frequencies for “contact”: Email</a:t>
            </a:r>
          </a:p>
          <a:p>
            <a:r>
              <a:rPr lang="en-US" sz="1400" baseline="0" dirty="0" smtClean="0">
                <a:latin typeface="Arial" pitchFamily="34" charset="0"/>
                <a:cs typeface="Arial" pitchFamily="34" charset="0"/>
              </a:rPr>
              <a:t>Mean Frequencies for “digital source”: Wikipedia</a:t>
            </a:r>
          </a:p>
          <a:p>
            <a:endParaRPr lang="en-US" sz="1400" baseline="0" dirty="0" smtClean="0">
              <a:latin typeface="Arial" pitchFamily="34" charset="0"/>
              <a:cs typeface="Arial" pitchFamily="34" charset="0"/>
            </a:endParaRPr>
          </a:p>
          <a:p>
            <a:r>
              <a:rPr lang="en-US" sz="1400" baseline="0" dirty="0" smtClean="0">
                <a:latin typeface="Arial" pitchFamily="34" charset="0"/>
                <a:cs typeface="Arial" pitchFamily="34" charset="0"/>
              </a:rPr>
              <a:t>Libraries and Books is </a:t>
            </a:r>
            <a:r>
              <a:rPr lang="en-US" sz="1400" baseline="0" dirty="0" err="1" smtClean="0">
                <a:latin typeface="Arial" pitchFamily="34" charset="0"/>
                <a:cs typeface="Arial" pitchFamily="34" charset="0"/>
              </a:rPr>
              <a:t>Nvivo</a:t>
            </a:r>
            <a:r>
              <a:rPr lang="en-US" sz="1400" baseline="0" dirty="0" smtClean="0">
                <a:latin typeface="Arial" pitchFamily="34" charset="0"/>
                <a:cs typeface="Arial" pitchFamily="34" charset="0"/>
              </a:rPr>
              <a:t> query of Libraries (any) AND Books.</a:t>
            </a:r>
          </a:p>
          <a:p>
            <a:endParaRPr lang="en-US" sz="1400" baseline="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dirty="0" smtClean="0">
                <a:latin typeface="Arial" pitchFamily="34" charset="0"/>
                <a:cs typeface="Arial" pitchFamily="34" charset="0"/>
              </a:rPr>
              <a:t>Place AND</a:t>
            </a:r>
            <a:r>
              <a:rPr lang="en-US" sz="1400" baseline="0" dirty="0" smtClean="0">
                <a:latin typeface="Arial" pitchFamily="34" charset="0"/>
                <a:cs typeface="Arial" pitchFamily="34" charset="0"/>
              </a:rPr>
              <a:t> Educational Stages: Interviews</a:t>
            </a:r>
          </a:p>
          <a:p>
            <a:r>
              <a:rPr lang="en-US" sz="1400" baseline="0" dirty="0" err="1" smtClean="0">
                <a:latin typeface="Arial" pitchFamily="34" charset="0"/>
                <a:cs typeface="Arial" pitchFamily="34" charset="0"/>
              </a:rPr>
              <a:t>Facebook</a:t>
            </a:r>
            <a:r>
              <a:rPr lang="en-US" sz="1400" baseline="0" dirty="0" smtClean="0">
                <a:latin typeface="Arial" pitchFamily="34" charset="0"/>
                <a:cs typeface="Arial" pitchFamily="34" charset="0"/>
              </a:rPr>
              <a:t>: Emerging 95%, Establishing 100%, Embedding 100%, Experiencing 90%</a:t>
            </a:r>
          </a:p>
          <a:p>
            <a:r>
              <a:rPr lang="en-US" sz="1400" baseline="0" dirty="0" smtClean="0">
                <a:latin typeface="Arial" pitchFamily="34" charset="0"/>
                <a:cs typeface="Arial" pitchFamily="34" charset="0"/>
              </a:rPr>
              <a:t>Twitter: Emerging 21%, Establishing 50%, Embedding 50%, Experiencing 70%</a:t>
            </a:r>
          </a:p>
          <a:p>
            <a:r>
              <a:rPr lang="en-US" sz="1400" baseline="0" dirty="0" smtClean="0">
                <a:latin typeface="Arial" pitchFamily="34" charset="0"/>
                <a:cs typeface="Arial" pitchFamily="34" charset="0"/>
              </a:rPr>
              <a:t>YouTube: Emerging 33%, Establishing 50%, Embedding 30%, Experiencing 40%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Wikipedia: Emerging 81%, Establishing 90%, Embedding 70%, Experiencing 50% </a:t>
            </a:r>
          </a:p>
          <a:p>
            <a:endParaRPr lang="en-US" sz="1400" baseline="0" dirty="0" smtClean="0">
              <a:latin typeface="Arial" pitchFamily="34" charset="0"/>
              <a:cs typeface="Arial" pitchFamily="34" charset="0"/>
            </a:endParaRPr>
          </a:p>
          <a:p>
            <a:endParaRPr lang="en-US" sz="1400" baseline="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chemeClr val="tx1"/>
                </a:solidFill>
                <a:latin typeface="Arial" pitchFamily="34" charset="0"/>
                <a:cs typeface="Arial" pitchFamily="34" charset="0"/>
              </a:rPr>
              <a:t>White, D., &amp; </a:t>
            </a:r>
            <a:r>
              <a:rPr lang="en-US" sz="1400" dirty="0" err="1" smtClean="0">
                <a:solidFill>
                  <a:schemeClr val="tx1"/>
                </a:solidFill>
                <a:latin typeface="Arial" pitchFamily="34" charset="0"/>
                <a:cs typeface="Arial" pitchFamily="34" charset="0"/>
              </a:rPr>
              <a:t>Connaway</a:t>
            </a:r>
            <a:r>
              <a:rPr lang="en-US" sz="1400" dirty="0" smtClean="0">
                <a:solidFill>
                  <a:schemeClr val="tx1"/>
                </a:solidFill>
                <a:latin typeface="Arial" pitchFamily="34" charset="0"/>
                <a:cs typeface="Arial" pitchFamily="34" charset="0"/>
              </a:rPr>
              <a:t>, L. S. (2011-2014). </a:t>
            </a:r>
            <a:r>
              <a:rPr lang="en-US" sz="1400" i="1" dirty="0" smtClean="0">
                <a:solidFill>
                  <a:schemeClr val="tx1"/>
                </a:solidFill>
                <a:latin typeface="Arial" pitchFamily="34" charset="0"/>
                <a:cs typeface="Arial" pitchFamily="34" charset="0"/>
              </a:rPr>
              <a:t>Visitors and Residents: What motivates engagement with the digital information environment.</a:t>
            </a:r>
            <a:r>
              <a:rPr lang="en-US" sz="1400" dirty="0" smtClean="0">
                <a:solidFill>
                  <a:schemeClr val="tx1"/>
                </a:solidFill>
                <a:latin typeface="Arial" pitchFamily="34" charset="0"/>
                <a:cs typeface="Arial" pitchFamily="34" charset="0"/>
              </a:rPr>
              <a:t> Funded by JISC, OCLC, and Oxford University. Retrieved from </a:t>
            </a:r>
            <a:r>
              <a:rPr lang="en-US" sz="1400" u="sng" dirty="0" smtClean="0">
                <a:solidFill>
                  <a:schemeClr val="tx1"/>
                </a:solidFill>
                <a:latin typeface="Arial" pitchFamily="34" charset="0"/>
                <a:cs typeface="Arial" pitchFamily="34" charset="0"/>
                <a:hlinkClick r:id="rId3"/>
              </a:rPr>
              <a:t>http://www.oclc.org/research/activities/vandr/</a:t>
            </a:r>
            <a:endParaRPr lang="en-US" sz="140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6589" y="4715907"/>
            <a:ext cx="6420026" cy="5046848"/>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http://www.flickr.com/photos/auro/230377281/</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06450" y="244475"/>
            <a:ext cx="4883150" cy="3662363"/>
          </a:xfrm>
        </p:spPr>
      </p:sp>
      <p:sp>
        <p:nvSpPr>
          <p:cNvPr id="3" name="Notes Placeholder 2"/>
          <p:cNvSpPr>
            <a:spLocks noGrp="1"/>
          </p:cNvSpPr>
          <p:nvPr>
            <p:ph type="body" idx="1"/>
          </p:nvPr>
        </p:nvSpPr>
        <p:spPr>
          <a:xfrm>
            <a:off x="226589" y="4068944"/>
            <a:ext cx="6571086" cy="5696523"/>
          </a:xfrm>
        </p:spPr>
        <p:txBody>
          <a:bodyPr>
            <a:normAutofit fontScale="55000" lnSpcReduction="20000"/>
          </a:bodyPr>
          <a:lstStyle/>
          <a:p>
            <a:pPr indent="-233291">
              <a:spcBef>
                <a:spcPts val="900"/>
              </a:spcBef>
              <a:defRPr/>
            </a:pPr>
            <a:r>
              <a:rPr lang="en-US" sz="1500" i="1" dirty="0" smtClean="0">
                <a:latin typeface="Arial" pitchFamily="34" charset="0"/>
                <a:cs typeface="Arial" pitchFamily="34" charset="0"/>
              </a:rPr>
              <a:t>Image: </a:t>
            </a:r>
            <a:r>
              <a:rPr lang="en-US" sz="1500" i="0" dirty="0" smtClean="0">
                <a:latin typeface="Arial" pitchFamily="34" charset="0"/>
                <a:cs typeface="Arial" pitchFamily="34" charset="0"/>
              </a:rPr>
              <a:t>http://news.bbcimg.co.uk/media/images/58277000/jpg/_58277172_138045933.jpg</a:t>
            </a:r>
          </a:p>
          <a:p>
            <a:pPr indent="-233291">
              <a:spcBef>
                <a:spcPts val="900"/>
              </a:spcBef>
              <a:defRPr/>
            </a:pPr>
            <a:endParaRPr lang="en-US" sz="1500" i="1" dirty="0" smtClean="0">
              <a:latin typeface="Arial" pitchFamily="34" charset="0"/>
              <a:cs typeface="Arial" pitchFamily="34" charset="0"/>
            </a:endParaRPr>
          </a:p>
          <a:p>
            <a:pPr indent="-233291">
              <a:buFont typeface="Arial" pitchFamily="34" charset="0"/>
              <a:buChar char="•"/>
              <a:defRPr/>
            </a:pPr>
            <a:r>
              <a:rPr lang="en-US" sz="1500" dirty="0" smtClean="0">
                <a:latin typeface="Arial" pitchFamily="34" charset="0"/>
                <a:cs typeface="Arial" pitchFamily="34" charset="0"/>
              </a:rPr>
              <a:t>Covert online study habits</a:t>
            </a:r>
          </a:p>
          <a:p>
            <a:pPr lvl="1" indent="-233291">
              <a:buFont typeface="Arial" pitchFamily="34" charset="0"/>
              <a:buChar char="•"/>
              <a:defRPr/>
            </a:pPr>
            <a:r>
              <a:rPr lang="en-US" sz="1500" dirty="0" smtClean="0">
                <a:latin typeface="Arial" pitchFamily="34" charset="0"/>
                <a:cs typeface="Arial" pitchFamily="34" charset="0"/>
              </a:rPr>
              <a:t>Wikipedia</a:t>
            </a:r>
          </a:p>
          <a:p>
            <a:pPr lvl="1" indent="-233291">
              <a:buFont typeface="Arial" pitchFamily="34" charset="0"/>
              <a:buChar char="•"/>
              <a:defRPr/>
            </a:pPr>
            <a:r>
              <a:rPr lang="en-US" sz="1500" dirty="0" smtClean="0">
                <a:latin typeface="Arial" pitchFamily="34" charset="0"/>
                <a:cs typeface="Arial" pitchFamily="34" charset="0"/>
              </a:rPr>
              <a:t>Don’t cite</a:t>
            </a:r>
          </a:p>
          <a:p>
            <a:pPr lvl="1" indent="-233291">
              <a:buFont typeface="Arial" pitchFamily="34" charset="0"/>
              <a:buChar char="•"/>
              <a:defRPr/>
            </a:pPr>
            <a:r>
              <a:rPr lang="en-US" sz="1500" dirty="0" smtClean="0">
                <a:latin typeface="Arial" pitchFamily="34" charset="0"/>
                <a:cs typeface="Arial" pitchFamily="34" charset="0"/>
              </a:rPr>
              <a:t>Widely used</a:t>
            </a:r>
          </a:p>
          <a:p>
            <a:pPr lvl="1" indent="-233291">
              <a:buFont typeface="Arial" pitchFamily="34" charset="0"/>
              <a:buChar char="•"/>
              <a:defRPr/>
            </a:pPr>
            <a:r>
              <a:rPr lang="en-US" sz="1500" dirty="0" smtClean="0">
                <a:latin typeface="Arial" pitchFamily="34" charset="0"/>
                <a:cs typeface="Arial" pitchFamily="34" charset="0"/>
              </a:rPr>
              <a:t>Guilt</a:t>
            </a:r>
          </a:p>
          <a:p>
            <a:pPr indent="-233291">
              <a:buFont typeface="Arial" pitchFamily="34" charset="0"/>
              <a:buChar char="•"/>
              <a:defRPr/>
            </a:pPr>
            <a:r>
              <a:rPr lang="en-US" sz="1500" dirty="0" smtClean="0">
                <a:latin typeface="Arial" pitchFamily="34" charset="0"/>
                <a:cs typeface="Arial" pitchFamily="34" charset="0"/>
              </a:rPr>
              <a:t>Students &amp; teachers disagree</a:t>
            </a:r>
          </a:p>
          <a:p>
            <a:pPr lvl="1" indent="-233291">
              <a:buFont typeface="Arial" pitchFamily="34" charset="0"/>
              <a:buChar char="•"/>
              <a:defRPr/>
            </a:pPr>
            <a:r>
              <a:rPr lang="en-US" sz="1500" dirty="0" smtClean="0">
                <a:latin typeface="Arial" pitchFamily="34" charset="0"/>
                <a:cs typeface="Arial" pitchFamily="34" charset="0"/>
              </a:rPr>
              <a:t>Quality sources</a:t>
            </a:r>
          </a:p>
          <a:p>
            <a:pPr defTabSz="448595">
              <a:defRPr/>
            </a:pPr>
            <a:r>
              <a:rPr lang="en-US" sz="1500" dirty="0" smtClean="0">
                <a:latin typeface="Arial" pitchFamily="34" charset="0"/>
                <a:cs typeface="Arial" pitchFamily="34" charset="0"/>
              </a:rPr>
              <a:t>“When Wikipedia was mentioned many of the Emerging stage participants believe that teachers, professors, and tutors do not accept Wikipedia as a legitimate source. However, the students admit to using Wikipedia and citing the references included in the Wikipedia articles but not formally acknowledging the use of Wikipedia; therefore, creating a covert, underground Learning Black Market. Perhaps, as students gain more confidence in their ability to tell whether the information on Wikipedia is reliable or not, they are more confident in revealing their uses of it as a resource.” (</a:t>
            </a:r>
            <a:r>
              <a:rPr lang="en-US" sz="1500" dirty="0" err="1" smtClean="0">
                <a:latin typeface="Arial" pitchFamily="34" charset="0"/>
                <a:cs typeface="Arial" pitchFamily="34" charset="0"/>
              </a:rPr>
              <a:t>Connaway</a:t>
            </a:r>
            <a:r>
              <a:rPr lang="en-US" sz="1500" dirty="0" smtClean="0">
                <a:latin typeface="Arial" pitchFamily="34" charset="0"/>
                <a:cs typeface="Arial" pitchFamily="34" charset="0"/>
              </a:rPr>
              <a:t>, </a:t>
            </a:r>
            <a:r>
              <a:rPr lang="en-US" sz="1500" dirty="0" err="1" smtClean="0">
                <a:latin typeface="Arial" pitchFamily="34" charset="0"/>
                <a:cs typeface="Arial" pitchFamily="34" charset="0"/>
              </a:rPr>
              <a:t>Lanclos</a:t>
            </a:r>
            <a:r>
              <a:rPr lang="en-US" sz="1500" dirty="0" smtClean="0">
                <a:latin typeface="Arial" pitchFamily="34" charset="0"/>
                <a:cs typeface="Arial" pitchFamily="34" charset="0"/>
              </a:rPr>
              <a:t>, and Hood, 2013)</a:t>
            </a:r>
          </a:p>
          <a:p>
            <a:endParaRPr lang="en-US" sz="1500" b="1" dirty="0" smtClean="0">
              <a:latin typeface="Arial" pitchFamily="34" charset="0"/>
              <a:cs typeface="Arial" pitchFamily="34" charset="0"/>
            </a:endParaRPr>
          </a:p>
          <a:p>
            <a:pPr>
              <a:defRPr/>
            </a:pPr>
            <a:r>
              <a:rPr lang="en-US" sz="1500" b="1" dirty="0" smtClean="0">
                <a:latin typeface="Arial" pitchFamily="34" charset="0"/>
                <a:cs typeface="Arial" pitchFamily="34" charset="0"/>
              </a:rPr>
              <a:t>Students’ Perceptions of Teachers’ opinions of Wikipedia:</a:t>
            </a:r>
            <a:endParaRPr lang="en-US" sz="1500" dirty="0" smtClean="0">
              <a:latin typeface="Arial" pitchFamily="34" charset="0"/>
              <a:cs typeface="Arial" pitchFamily="34" charset="0"/>
            </a:endParaRPr>
          </a:p>
          <a:p>
            <a:pPr>
              <a:defRPr/>
            </a:pPr>
            <a:r>
              <a:rPr lang="en-US" sz="1500" dirty="0" smtClean="0">
                <a:latin typeface="Arial" pitchFamily="34" charset="0"/>
                <a:cs typeface="Arial" pitchFamily="34" charset="0"/>
              </a:rPr>
              <a:t>“Avoid it.” (</a:t>
            </a:r>
            <a:r>
              <a:rPr lang="en-US" sz="1500" i="1" dirty="0" smtClean="0">
                <a:latin typeface="Arial" pitchFamily="34" charset="0"/>
                <a:cs typeface="Arial" pitchFamily="34" charset="0"/>
              </a:rPr>
              <a:t>Digital Visitors and Residents, </a:t>
            </a:r>
            <a:r>
              <a:rPr lang="en-US" sz="1500" dirty="0" smtClean="0">
                <a:latin typeface="Arial" pitchFamily="34" charset="0"/>
                <a:cs typeface="Arial" pitchFamily="34" charset="0"/>
              </a:rPr>
              <a:t>UKS8, Emerging, 0:28:28.3, Female, Age 16, Undeclared Major)</a:t>
            </a:r>
          </a:p>
          <a:p>
            <a:pPr>
              <a:defRPr/>
            </a:pPr>
            <a:endParaRPr lang="en-US" sz="1500" dirty="0" smtClean="0">
              <a:latin typeface="Arial" pitchFamily="34" charset="0"/>
              <a:cs typeface="Arial" pitchFamily="34" charset="0"/>
            </a:endParaRPr>
          </a:p>
          <a:p>
            <a:pPr>
              <a:defRPr/>
            </a:pPr>
            <a:r>
              <a:rPr lang="en-US" sz="1500" dirty="0" smtClean="0">
                <a:latin typeface="Arial" pitchFamily="34" charset="0"/>
                <a:cs typeface="Arial" pitchFamily="34" charset="0"/>
              </a:rPr>
              <a:t> “I mean if teachers don’t like using Wikipedia they don’t want you to use Wikipedia.  A lot of students will still use Wikipedia and then cite another source.  As long as it has the same information and it is not word for word or anything they’ll use Wikipedia because it is the easiest thing to go look up on Wikipedia.  It will give you a full in-depth detailed thing about the information.  Teachers don’t just like it because it’s not the most reliable source since anyone can post something on there even though the site is monitored, it’s because it’s too easy.” (Digital Visitors and Residents, USU3, Emerging, 0:30:59, Male, Age 19, Mechanical Engineering)</a:t>
            </a:r>
          </a:p>
          <a:p>
            <a:pPr>
              <a:defRPr/>
            </a:pPr>
            <a:endParaRPr lang="en-US" sz="1500" dirty="0" smtClean="0">
              <a:latin typeface="Arial" pitchFamily="34" charset="0"/>
              <a:cs typeface="Arial" pitchFamily="34" charset="0"/>
            </a:endParaRPr>
          </a:p>
          <a:p>
            <a:pPr>
              <a:defRPr/>
            </a:pPr>
            <a:r>
              <a:rPr lang="en-US" sz="1500" dirty="0" smtClean="0">
                <a:latin typeface="Arial" pitchFamily="34" charset="0"/>
                <a:cs typeface="Arial" pitchFamily="34" charset="0"/>
              </a:rPr>
              <a:t>“They [professors] say it’s because anyone can make up – I mean, anyone can add information on there but I mean when I’ve actually looked into information it seemed the same as any information I find anywhere else. I mean, it’s not like if you look up fourth of July, it’s not like it gives you like some weird explanation of aliens or something.” (</a:t>
            </a:r>
            <a:r>
              <a:rPr lang="en-US" sz="1500" i="1" dirty="0" smtClean="0">
                <a:latin typeface="Arial" pitchFamily="34" charset="0"/>
                <a:cs typeface="Arial" pitchFamily="34" charset="0"/>
              </a:rPr>
              <a:t>Digital Visitors and Residents</a:t>
            </a:r>
            <a:r>
              <a:rPr lang="en-US" sz="1500" dirty="0" smtClean="0">
                <a:latin typeface="Arial" pitchFamily="34" charset="0"/>
                <a:cs typeface="Arial" pitchFamily="34" charset="0"/>
              </a:rPr>
              <a:t>, USU7, Emerging, 0:33:14, Female ,Age 19, Political Science)</a:t>
            </a:r>
          </a:p>
          <a:p>
            <a:pPr>
              <a:defRPr/>
            </a:pPr>
            <a:r>
              <a:rPr lang="en-US" sz="1500" dirty="0" smtClean="0">
                <a:latin typeface="Arial" pitchFamily="34" charset="0"/>
                <a:cs typeface="Arial" pitchFamily="34" charset="0"/>
              </a:rPr>
              <a:t> </a:t>
            </a:r>
          </a:p>
          <a:p>
            <a:pPr>
              <a:defRPr/>
            </a:pPr>
            <a:r>
              <a:rPr lang="en-US" sz="1500" b="1" dirty="0" smtClean="0">
                <a:latin typeface="Arial" pitchFamily="34" charset="0"/>
                <a:cs typeface="Arial" pitchFamily="34" charset="0"/>
              </a:rPr>
              <a:t>Students’ on Wikipedia:</a:t>
            </a:r>
          </a:p>
          <a:p>
            <a:pPr>
              <a:defRPr/>
            </a:pPr>
            <a:r>
              <a:rPr lang="en-US" sz="1500" dirty="0" smtClean="0">
                <a:latin typeface="Arial" pitchFamily="34" charset="0"/>
                <a:cs typeface="Arial" pitchFamily="34" charset="0"/>
              </a:rPr>
              <a:t>“I use it, kind of like, I won't cite it on my papers but I, kind of, use it as a like, as a start off line. I go there and look up the general information, kind of, read through it so I get a general idea what it is. Then I start going through my research.” (</a:t>
            </a:r>
            <a:r>
              <a:rPr lang="en-US" sz="1500" i="1" dirty="0" smtClean="0">
                <a:latin typeface="Arial" pitchFamily="34" charset="0"/>
                <a:cs typeface="Arial" pitchFamily="34" charset="0"/>
              </a:rPr>
              <a:t>Digital Visitors and Residents</a:t>
            </a:r>
            <a:r>
              <a:rPr lang="en-US" sz="1500" dirty="0" smtClean="0">
                <a:latin typeface="Arial" pitchFamily="34" charset="0"/>
                <a:cs typeface="Arial" pitchFamily="34" charset="0"/>
              </a:rPr>
              <a:t>, USU7, Emerging, 0:33:49, Female, Age 19, Political Science)</a:t>
            </a:r>
          </a:p>
          <a:p>
            <a:pPr>
              <a:defRPr/>
            </a:pPr>
            <a:r>
              <a:rPr lang="en-US" sz="1500" dirty="0" smtClean="0">
                <a:latin typeface="Arial" pitchFamily="34" charset="0"/>
                <a:cs typeface="Arial" pitchFamily="34" charset="0"/>
              </a:rPr>
              <a:t> </a:t>
            </a:r>
          </a:p>
          <a:p>
            <a:pPr>
              <a:defRPr/>
            </a:pPr>
            <a:r>
              <a:rPr lang="en-US" sz="1500" dirty="0" smtClean="0">
                <a:latin typeface="Arial" pitchFamily="34" charset="0"/>
                <a:cs typeface="Arial" pitchFamily="34" charset="0"/>
              </a:rPr>
              <a:t>“Everyone knows that you try not to use Wikipedia as a source because it is a cardinal sin.”  (</a:t>
            </a:r>
            <a:r>
              <a:rPr lang="en-US" sz="1500" i="1" dirty="0" smtClean="0">
                <a:latin typeface="Arial" pitchFamily="34" charset="0"/>
                <a:cs typeface="Arial" pitchFamily="34" charset="0"/>
              </a:rPr>
              <a:t>Digital Visitors and Residents</a:t>
            </a:r>
            <a:r>
              <a:rPr lang="en-US" sz="1500" dirty="0" smtClean="0">
                <a:latin typeface="Arial" pitchFamily="34" charset="0"/>
                <a:cs typeface="Arial" pitchFamily="34" charset="0"/>
              </a:rPr>
              <a:t>, UKU3, Emerging, 0:31:03, Female, Age 19, French and Italian)</a:t>
            </a:r>
          </a:p>
          <a:p>
            <a:pPr>
              <a:defRPr/>
            </a:pPr>
            <a:endParaRPr lang="en-US" sz="1500" dirty="0" smtClean="0">
              <a:latin typeface="Arial" pitchFamily="34" charset="0"/>
              <a:cs typeface="Arial" pitchFamily="34" charset="0"/>
            </a:endParaRPr>
          </a:p>
          <a:p>
            <a:pPr marL="0" lvl="2" defTabSz="895928" fontAlgn="base">
              <a:spcBef>
                <a:spcPct val="30000"/>
              </a:spcBef>
              <a:spcAft>
                <a:spcPct val="0"/>
              </a:spcAft>
              <a:defRPr/>
            </a:pPr>
            <a:r>
              <a:rPr lang="en-US" sz="1500" dirty="0" smtClean="0">
                <a:latin typeface="Arial" pitchFamily="34" charset="0"/>
                <a:cs typeface="Arial" pitchFamily="34" charset="0"/>
              </a:rPr>
              <a:t>White, D. S., &amp; Le </a:t>
            </a:r>
            <a:r>
              <a:rPr lang="en-US" sz="1500" dirty="0" err="1" smtClean="0">
                <a:latin typeface="Arial" pitchFamily="34" charset="0"/>
                <a:cs typeface="Arial" pitchFamily="34" charset="0"/>
              </a:rPr>
              <a:t>Cornu</a:t>
            </a:r>
            <a:r>
              <a:rPr lang="en-US" sz="1500" dirty="0" smtClean="0">
                <a:latin typeface="Arial" pitchFamily="34" charset="0"/>
                <a:cs typeface="Arial" pitchFamily="34" charset="0"/>
              </a:rPr>
              <a:t>, A. (2011). Visitors and Residents: A new typology for online engagement. </a:t>
            </a:r>
            <a:r>
              <a:rPr lang="en-US" sz="1500" i="1" dirty="0" smtClean="0">
                <a:latin typeface="Arial" pitchFamily="34" charset="0"/>
                <a:cs typeface="Arial" pitchFamily="34" charset="0"/>
              </a:rPr>
              <a:t>First Monday,</a:t>
            </a:r>
            <a:r>
              <a:rPr lang="en-US" sz="1500" dirty="0" smtClean="0">
                <a:latin typeface="Arial" pitchFamily="34" charset="0"/>
                <a:cs typeface="Arial" pitchFamily="34" charset="0"/>
              </a:rPr>
              <a:t> </a:t>
            </a:r>
            <a:r>
              <a:rPr lang="en-US" sz="1500" i="1" dirty="0" smtClean="0">
                <a:latin typeface="Arial" pitchFamily="34" charset="0"/>
                <a:cs typeface="Arial" pitchFamily="34" charset="0"/>
              </a:rPr>
              <a:t>16</a:t>
            </a:r>
            <a:r>
              <a:rPr lang="en-US" sz="1500" dirty="0" smtClean="0">
                <a:latin typeface="Arial" pitchFamily="34" charset="0"/>
                <a:cs typeface="Arial" pitchFamily="34" charset="0"/>
              </a:rPr>
              <a:t>(9).  Retrieved from </a:t>
            </a:r>
            <a:r>
              <a:rPr lang="en-US" sz="1500" u="sng" dirty="0" smtClean="0">
                <a:latin typeface="Arial" pitchFamily="34" charset="0"/>
                <a:cs typeface="Arial" pitchFamily="34" charset="0"/>
                <a:hlinkClick r:id="rId3"/>
              </a:rPr>
              <a:t>http://firstmonday.org/htbin/cgiwrap/bin/ojs/index.php/fm/article/viewArticle/3171/3049</a:t>
            </a:r>
            <a:endParaRPr lang="en-US" sz="1500" u="sng" dirty="0" smtClean="0">
              <a:latin typeface="Arial" pitchFamily="34" charset="0"/>
              <a:cs typeface="Arial" pitchFamily="34" charset="0"/>
            </a:endParaRPr>
          </a:p>
          <a:p>
            <a:pPr marL="0" lvl="2" defTabSz="895928" fontAlgn="base">
              <a:spcBef>
                <a:spcPct val="30000"/>
              </a:spcBef>
              <a:spcAft>
                <a:spcPct val="0"/>
              </a:spcAft>
              <a:defRPr/>
            </a:pPr>
            <a:endParaRPr lang="en-US" sz="1500" u="sng" dirty="0" smtClean="0">
              <a:latin typeface="Arial" pitchFamily="34" charset="0"/>
              <a:cs typeface="Arial" pitchFamily="34" charset="0"/>
            </a:endParaRPr>
          </a:p>
          <a:p>
            <a:pPr>
              <a:defRPr/>
            </a:pPr>
            <a:r>
              <a:rPr lang="en-US" sz="1500" dirty="0" err="1" smtClean="0">
                <a:latin typeface="Arial" pitchFamily="34" charset="0"/>
                <a:cs typeface="Arial" pitchFamily="34" charset="0"/>
              </a:rPr>
              <a:t>Connaway</a:t>
            </a:r>
            <a:r>
              <a:rPr lang="en-US" sz="1500" dirty="0" smtClean="0">
                <a:latin typeface="Arial" pitchFamily="34" charset="0"/>
                <a:cs typeface="Arial" pitchFamily="34" charset="0"/>
              </a:rPr>
              <a:t>, L. S., </a:t>
            </a:r>
            <a:r>
              <a:rPr lang="en-US" sz="1500" dirty="0" err="1" smtClean="0">
                <a:latin typeface="Arial" pitchFamily="34" charset="0"/>
                <a:cs typeface="Arial" pitchFamily="34" charset="0"/>
              </a:rPr>
              <a:t>Lanclos</a:t>
            </a:r>
            <a:r>
              <a:rPr lang="en-US" sz="1500" dirty="0" smtClean="0">
                <a:latin typeface="Arial" pitchFamily="34" charset="0"/>
                <a:cs typeface="Arial" pitchFamily="34" charset="0"/>
              </a:rPr>
              <a:t>, D., &amp; Hood, E. M. (2013). “I find Google a lot easier than going to the library website.” Imagine ways to innovate and inspire students to use the academic library. </a:t>
            </a:r>
            <a:r>
              <a:rPr lang="en-US" sz="1500" i="1" dirty="0" smtClean="0">
                <a:latin typeface="Arial" pitchFamily="34" charset="0"/>
                <a:cs typeface="Arial" pitchFamily="34" charset="0"/>
              </a:rPr>
              <a:t>Proceedings of the Association of College &amp; Research Libraries (ACRL) 2013 conference, April 10-13, 2013, Indianapolis, IN. Retrieved from </a:t>
            </a:r>
            <a:r>
              <a:rPr lang="en-US" sz="1500" u="sng" dirty="0" smtClean="0">
                <a:latin typeface="Arial" pitchFamily="34" charset="0"/>
                <a:cs typeface="Arial" pitchFamily="34" charset="0"/>
                <a:hlinkClick r:id="rId3"/>
              </a:rPr>
              <a:t>http://www.ala.org/acrl/sites/ala.org.acrl/files/content/conferences/confsandpreconfs/2013/papers/Connaway_Google.pdf</a:t>
            </a:r>
          </a:p>
          <a:p>
            <a:pPr>
              <a:defRPr/>
            </a:pPr>
            <a:endParaRPr lang="en-US" sz="1500" dirty="0" smtClean="0">
              <a:latin typeface="Arial" pitchFamily="34" charset="0"/>
              <a:cs typeface="Arial" pitchFamily="34" charset="0"/>
            </a:endParaRPr>
          </a:p>
          <a:p>
            <a:pPr>
              <a:defRPr/>
            </a:pPr>
            <a:r>
              <a:rPr lang="en-US" sz="1500" dirty="0" err="1" smtClean="0">
                <a:latin typeface="Arial" pitchFamily="34" charset="0"/>
                <a:cs typeface="Arial" pitchFamily="34" charset="0"/>
              </a:rPr>
              <a:t>Connaway</a:t>
            </a:r>
            <a:r>
              <a:rPr lang="en-US" sz="1500" dirty="0" smtClean="0">
                <a:latin typeface="Arial" pitchFamily="34" charset="0"/>
                <a:cs typeface="Arial" pitchFamily="34" charset="0"/>
              </a:rPr>
              <a:t>, L. S., </a:t>
            </a:r>
            <a:r>
              <a:rPr lang="en-US" sz="1500" dirty="0" err="1" smtClean="0">
                <a:latin typeface="Arial" pitchFamily="34" charset="0"/>
                <a:cs typeface="Arial" pitchFamily="34" charset="0"/>
              </a:rPr>
              <a:t>Lanclos</a:t>
            </a:r>
            <a:r>
              <a:rPr lang="en-US" sz="1500" dirty="0" smtClean="0">
                <a:latin typeface="Arial" pitchFamily="34" charset="0"/>
                <a:cs typeface="Arial" pitchFamily="34" charset="0"/>
              </a:rPr>
              <a:t>, D., White, D., Le </a:t>
            </a:r>
            <a:r>
              <a:rPr lang="en-US" sz="1500" dirty="0" err="1" smtClean="0">
                <a:latin typeface="Arial" pitchFamily="34" charset="0"/>
                <a:cs typeface="Arial" pitchFamily="34" charset="0"/>
              </a:rPr>
              <a:t>Cornu</a:t>
            </a:r>
            <a:r>
              <a:rPr lang="en-US" sz="1500" dirty="0" smtClean="0">
                <a:latin typeface="Arial" pitchFamily="34" charset="0"/>
                <a:cs typeface="Arial" pitchFamily="34" charset="0"/>
              </a:rPr>
              <a:t>, A., &amp; Hood, E. M. (2013). User-centered decision making: A new model for developing academic library services and systems. </a:t>
            </a:r>
            <a:r>
              <a:rPr lang="en-US" sz="1500" i="1" dirty="0" smtClean="0">
                <a:latin typeface="Arial" pitchFamily="34" charset="0"/>
                <a:cs typeface="Arial" pitchFamily="34" charset="0"/>
              </a:rPr>
              <a:t>IFLA Journal, 39</a:t>
            </a:r>
            <a:r>
              <a:rPr lang="en-US" sz="1500" dirty="0" smtClean="0">
                <a:latin typeface="Arial" pitchFamily="34" charset="0"/>
                <a:cs typeface="Arial" pitchFamily="34" charset="0"/>
              </a:rPr>
              <a:t>(1), 30-36. </a:t>
            </a:r>
          </a:p>
          <a:p>
            <a:endParaRPr lang="en-US" sz="1500" dirty="0" smtClean="0">
              <a:latin typeface="Arial" pitchFamily="34" charset="0"/>
              <a:cs typeface="Arial" pitchFamily="34" charset="0"/>
            </a:endParaRPr>
          </a:p>
          <a:p>
            <a:pPr>
              <a:defRPr/>
            </a:pPr>
            <a:r>
              <a:rPr lang="en-US" sz="1500" dirty="0" err="1" smtClean="0">
                <a:latin typeface="Arial" pitchFamily="34" charset="0"/>
                <a:cs typeface="Arial" pitchFamily="34" charset="0"/>
              </a:rPr>
              <a:t>Connaway</a:t>
            </a:r>
            <a:r>
              <a:rPr lang="en-US" sz="1500" dirty="0" smtClean="0">
                <a:latin typeface="Arial" pitchFamily="34" charset="0"/>
                <a:cs typeface="Arial" pitchFamily="34" charset="0"/>
              </a:rPr>
              <a:t>, L. S., White, D., </a:t>
            </a:r>
            <a:r>
              <a:rPr lang="en-US" sz="1500" dirty="0" err="1" smtClean="0">
                <a:latin typeface="Arial" pitchFamily="34" charset="0"/>
                <a:cs typeface="Arial" pitchFamily="34" charset="0"/>
              </a:rPr>
              <a:t>Lanclos</a:t>
            </a:r>
            <a:r>
              <a:rPr lang="en-US" sz="1500" dirty="0" smtClean="0">
                <a:latin typeface="Arial" pitchFamily="34" charset="0"/>
                <a:cs typeface="Arial" pitchFamily="34" charset="0"/>
              </a:rPr>
              <a:t>, D., &amp; Le </a:t>
            </a:r>
            <a:r>
              <a:rPr lang="en-US" sz="1500" dirty="0" err="1" smtClean="0">
                <a:latin typeface="Arial" pitchFamily="34" charset="0"/>
                <a:cs typeface="Arial" pitchFamily="34" charset="0"/>
              </a:rPr>
              <a:t>Cornu</a:t>
            </a:r>
            <a:r>
              <a:rPr lang="en-US" sz="1500" dirty="0" smtClean="0">
                <a:latin typeface="Arial" pitchFamily="34" charset="0"/>
                <a:cs typeface="Arial" pitchFamily="34" charset="0"/>
              </a:rPr>
              <a:t>, A. (2013). Visitors and Residents: What motivates engagement with the digital information environment? </a:t>
            </a:r>
            <a:r>
              <a:rPr lang="en-US" sz="1500" i="1" dirty="0" smtClean="0">
                <a:latin typeface="Arial" pitchFamily="34" charset="0"/>
                <a:cs typeface="Arial" pitchFamily="34" charset="0"/>
              </a:rPr>
              <a:t>Information Research</a:t>
            </a:r>
            <a:r>
              <a:rPr lang="en-US" sz="1500" dirty="0" smtClean="0">
                <a:latin typeface="Arial" pitchFamily="34" charset="0"/>
                <a:cs typeface="Arial" pitchFamily="34" charset="0"/>
              </a:rPr>
              <a:t>, </a:t>
            </a:r>
            <a:r>
              <a:rPr lang="en-US" sz="1500" i="1" dirty="0" smtClean="0">
                <a:latin typeface="Arial" pitchFamily="34" charset="0"/>
                <a:cs typeface="Arial" pitchFamily="34" charset="0"/>
              </a:rPr>
              <a:t>18</a:t>
            </a:r>
            <a:r>
              <a:rPr lang="en-US" sz="1500" dirty="0" smtClean="0">
                <a:latin typeface="Arial" pitchFamily="34" charset="0"/>
                <a:cs typeface="Arial" pitchFamily="34" charset="0"/>
              </a:rPr>
              <a:t>(1). [</a:t>
            </a:r>
            <a:r>
              <a:rPr lang="en-US" sz="1500" dirty="0" err="1" smtClean="0">
                <a:latin typeface="Arial" pitchFamily="34" charset="0"/>
                <a:cs typeface="Arial" pitchFamily="34" charset="0"/>
              </a:rPr>
              <a:t>Available:</a:t>
            </a:r>
            <a:r>
              <a:rPr lang="en-US" sz="1500" u="sng" dirty="0" err="1" smtClean="0">
                <a:latin typeface="Arial" pitchFamily="34" charset="0"/>
                <a:cs typeface="Arial" pitchFamily="34" charset="0"/>
                <a:hlinkClick r:id="rId4"/>
              </a:rPr>
              <a:t>http</a:t>
            </a:r>
            <a:r>
              <a:rPr lang="en-US" sz="1500" u="sng" dirty="0" smtClean="0">
                <a:latin typeface="Arial" pitchFamily="34" charset="0"/>
                <a:cs typeface="Arial" pitchFamily="34" charset="0"/>
                <a:hlinkClick r:id="rId4"/>
              </a:rPr>
              <a:t>://</a:t>
            </a:r>
            <a:r>
              <a:rPr lang="en-US" sz="1500" u="sng" dirty="0" err="1" smtClean="0">
                <a:latin typeface="Arial" pitchFamily="34" charset="0"/>
                <a:cs typeface="Arial" pitchFamily="34" charset="0"/>
                <a:hlinkClick r:id="rId4"/>
              </a:rPr>
              <a:t>informationr.net</a:t>
            </a:r>
            <a:r>
              <a:rPr lang="en-US" sz="1500" u="sng" dirty="0" smtClean="0">
                <a:latin typeface="Arial" pitchFamily="34" charset="0"/>
                <a:cs typeface="Arial" pitchFamily="34" charset="0"/>
                <a:hlinkClick r:id="rId4"/>
              </a:rPr>
              <a:t>/</a:t>
            </a:r>
            <a:r>
              <a:rPr lang="en-US" sz="1500" u="sng" dirty="0" err="1" smtClean="0">
                <a:latin typeface="Arial" pitchFamily="34" charset="0"/>
                <a:cs typeface="Arial" pitchFamily="34" charset="0"/>
                <a:hlinkClick r:id="rId4"/>
              </a:rPr>
              <a:t>ir</a:t>
            </a:r>
            <a:r>
              <a:rPr lang="en-US" sz="1500" u="sng" dirty="0" smtClean="0">
                <a:latin typeface="Arial" pitchFamily="34" charset="0"/>
                <a:cs typeface="Arial" pitchFamily="34" charset="0"/>
                <a:hlinkClick r:id="rId4"/>
              </a:rPr>
              <a:t>/18-1/infres181.html</a:t>
            </a:r>
            <a:r>
              <a:rPr lang="en-US" sz="1500" dirty="0" smtClean="0">
                <a:latin typeface="Arial" pitchFamily="34" charset="0"/>
                <a:cs typeface="Arial" pitchFamily="34" charset="0"/>
              </a:rPr>
              <a:t>]</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37560" y="4715910"/>
            <a:ext cx="6409055" cy="5049557"/>
          </a:xfrm>
        </p:spPr>
        <p:txBody>
          <a:bodyPr>
            <a:noAutofit/>
          </a:bodyPr>
          <a:lstStyle/>
          <a:p>
            <a:pPr defTabSz="457153">
              <a:defRPr/>
            </a:pPr>
            <a:r>
              <a:rPr lang="en-US" sz="1200" i="1" dirty="0" smtClean="0">
                <a:latin typeface="Arial" pitchFamily="34" charset="0"/>
                <a:cs typeface="Arial" pitchFamily="34" charset="0"/>
              </a:rPr>
              <a:t>Wikipedia Image: </a:t>
            </a:r>
            <a:r>
              <a:rPr lang="en-US" sz="1200" dirty="0" smtClean="0">
                <a:latin typeface="Arial" pitchFamily="34" charset="0"/>
                <a:cs typeface="Arial" pitchFamily="34" charset="0"/>
                <a:hlinkClick r:id="rId3"/>
              </a:rPr>
              <a:t>http://en.wikipedia.org/wiki/Wikipedia:Wikipedia_logos</a:t>
            </a:r>
            <a:endParaRPr lang="en-US" sz="1200" dirty="0" smtClean="0">
              <a:latin typeface="Arial" pitchFamily="34" charset="0"/>
              <a:cs typeface="Arial" pitchFamily="34" charset="0"/>
            </a:endParaRPr>
          </a:p>
          <a:p>
            <a:pPr marL="0" marR="0" indent="0" algn="l" defTabSz="457153" rtl="0" eaLnBrk="1" fontAlgn="auto" latinLnBrk="0" hangingPunct="1">
              <a:lnSpc>
                <a:spcPct val="100000"/>
              </a:lnSpc>
              <a:spcBef>
                <a:spcPts val="0"/>
              </a:spcBef>
              <a:spcAft>
                <a:spcPts val="0"/>
              </a:spcAft>
              <a:buClrTx/>
              <a:buSzTx/>
              <a:buFontTx/>
              <a:buNone/>
              <a:tabLst/>
              <a:defRPr/>
            </a:pPr>
            <a:r>
              <a:rPr lang="en-US" sz="1200" dirty="0" smtClean="0">
                <a:latin typeface="Arial" pitchFamily="34" charset="0"/>
                <a:cs typeface="Arial" pitchFamily="34" charset="0"/>
              </a:rPr>
              <a:t>Laptop/Woman</a:t>
            </a:r>
            <a:r>
              <a:rPr lang="en-US" sz="1200" baseline="0" dirty="0" smtClean="0">
                <a:latin typeface="Arial" pitchFamily="34" charset="0"/>
                <a:cs typeface="Arial" pitchFamily="34" charset="0"/>
              </a:rPr>
              <a:t> Image: </a:t>
            </a:r>
            <a:r>
              <a:rPr lang="en-US" sz="1200" dirty="0" smtClean="0">
                <a:latin typeface="Arial" pitchFamily="34" charset="0"/>
                <a:cs typeface="Arial" pitchFamily="34" charset="0"/>
              </a:rPr>
              <a:t>Microsoft Clip Art</a:t>
            </a:r>
          </a:p>
          <a:p>
            <a:pPr defTabSz="457153">
              <a:defRPr/>
            </a:pPr>
            <a:endParaRPr lang="en-US" sz="1200" dirty="0" smtClean="0">
              <a:latin typeface="Arial" pitchFamily="34" charset="0"/>
              <a:cs typeface="Arial" pitchFamily="34" charset="0"/>
            </a:endParaRPr>
          </a:p>
          <a:p>
            <a:pPr defTabSz="457153">
              <a:defRPr/>
            </a:pPr>
            <a:r>
              <a:rPr lang="en-US" sz="1200" dirty="0" smtClean="0">
                <a:latin typeface="Arial" pitchFamily="34" charset="0"/>
                <a:cs typeface="Arial" pitchFamily="34" charset="0"/>
              </a:rPr>
              <a:t>“Because Google is reliable. And fast.” (</a:t>
            </a:r>
            <a:r>
              <a:rPr lang="en-US" sz="1200" i="1" dirty="0" smtClean="0">
                <a:latin typeface="Arial" pitchFamily="34" charset="0"/>
                <a:cs typeface="Arial" pitchFamily="34" charset="0"/>
              </a:rPr>
              <a:t>Digital Visitors and Residents</a:t>
            </a:r>
            <a:r>
              <a:rPr lang="en-US" sz="1200" dirty="0" smtClean="0">
                <a:latin typeface="Arial" pitchFamily="34" charset="0"/>
                <a:cs typeface="Arial" pitchFamily="34" charset="0"/>
              </a:rPr>
              <a:t>, UKG1, Embedding, 0:29:14, Female Age 23)</a:t>
            </a:r>
          </a:p>
          <a:p>
            <a:pPr defTabSz="457153">
              <a:defRPr/>
            </a:pPr>
            <a:endParaRPr lang="en-US" sz="1200" dirty="0" smtClean="0">
              <a:latin typeface="Arial" pitchFamily="34" charset="0"/>
              <a:cs typeface="Arial" pitchFamily="34" charset="0"/>
            </a:endParaRPr>
          </a:p>
          <a:p>
            <a:pPr defTabSz="896111" fontAlgn="base">
              <a:spcBef>
                <a:spcPct val="30000"/>
              </a:spcBef>
              <a:spcAft>
                <a:spcPct val="0"/>
              </a:spcAft>
              <a:defRPr/>
            </a:pPr>
            <a:r>
              <a:rPr lang="en-US" sz="1200" dirty="0" smtClean="0">
                <a:latin typeface="Arial" pitchFamily="34" charset="0"/>
                <a:cs typeface="Arial" pitchFamily="34" charset="0"/>
              </a:rPr>
              <a:t>White, D., &amp; Connaway, L. S. (2011). </a:t>
            </a:r>
            <a:r>
              <a:rPr lang="en-US" sz="1200" i="1" dirty="0" smtClean="0">
                <a:latin typeface="Arial" pitchFamily="34" charset="0"/>
                <a:cs typeface="Arial" pitchFamily="34" charset="0"/>
              </a:rPr>
              <a:t>Visitors and residents: What motivates engagement with the digital information environment.</a:t>
            </a:r>
            <a:r>
              <a:rPr lang="en-US" sz="1200" dirty="0" smtClean="0">
                <a:latin typeface="Arial" pitchFamily="34" charset="0"/>
                <a:cs typeface="Arial" pitchFamily="34" charset="0"/>
              </a:rPr>
              <a:t> Funded by JISC, OCLC, and Oxford University. </a:t>
            </a:r>
            <a:r>
              <a:rPr lang="en-US" sz="1200" u="sng" dirty="0" smtClean="0">
                <a:latin typeface="Arial" pitchFamily="34" charset="0"/>
                <a:cs typeface="Arial" pitchFamily="34" charset="0"/>
                <a:hlinkClick r:id="rId4"/>
              </a:rPr>
              <a:t>http://www.oclc.org/research/activities/vandr/</a:t>
            </a:r>
            <a:endParaRPr lang="en-US" sz="1200" dirty="0" smtClean="0">
              <a:latin typeface="Arial" pitchFamily="34" charset="0"/>
              <a:cs typeface="Arial" pitchFamily="34" charset="0"/>
            </a:endParaRPr>
          </a:p>
          <a:p>
            <a:endParaRPr lang="en-US" sz="12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Image:  http://www.flickr.com/photos/cybrarian77/6284181389/</a:t>
            </a: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Mean calculations of Human</a:t>
            </a:r>
            <a:r>
              <a:rPr lang="en-US" sz="1400" baseline="0" dirty="0" smtClean="0">
                <a:latin typeface="Arial" pitchFamily="34" charset="0"/>
                <a:cs typeface="Arial" pitchFamily="34" charset="0"/>
              </a:rPr>
              <a:t> Sources from Interviews only, all educational levels combined.  </a:t>
            </a:r>
            <a:r>
              <a:rPr lang="en-US" sz="1400" b="0" i="0" kern="1200" dirty="0" smtClean="0">
                <a:solidFill>
                  <a:schemeClr val="tx1"/>
                </a:solidFill>
                <a:latin typeface="Arial" pitchFamily="34" charset="0"/>
                <a:ea typeface="+mn-ea"/>
                <a:cs typeface="Arial" pitchFamily="34" charset="0"/>
              </a:rPr>
              <a:t>The mean (or average) was calculated by the sum of the total participant mentions divided by the number (or count) of participants. </a:t>
            </a:r>
            <a:endParaRPr lang="en-US" sz="1400" baseline="0" dirty="0" smtClean="0">
              <a:latin typeface="Arial" pitchFamily="34" charset="0"/>
              <a:cs typeface="Arial" pitchFamily="34" charset="0"/>
            </a:endParaRP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715907"/>
            <a:ext cx="6797675" cy="4467701"/>
          </a:xfrm>
        </p:spPr>
        <p:txBody>
          <a:bodyPr>
            <a:noAutofit/>
          </a:bodyPr>
          <a:lstStyle/>
          <a:p>
            <a:r>
              <a:rPr lang="en-US" sz="1400" dirty="0" smtClean="0">
                <a:latin typeface="Arial" pitchFamily="34" charset="0"/>
                <a:cs typeface="Arial" pitchFamily="34" charset="0"/>
              </a:rPr>
              <a:t>As shown, Email was</a:t>
            </a:r>
            <a:r>
              <a:rPr lang="en-US" sz="1400" baseline="0" dirty="0" smtClean="0">
                <a:latin typeface="Arial" pitchFamily="34" charset="0"/>
                <a:cs typeface="Arial" pitchFamily="34" charset="0"/>
              </a:rPr>
              <a:t> mentioned at a much higher rate than other means of contact.  </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Contact and Educational Stages: Interviews</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Email: Emerging 60%, Establishing 100%, Embedding 100%, Experiencing 100%</a:t>
            </a:r>
          </a:p>
          <a:p>
            <a:r>
              <a:rPr lang="en-US" sz="1400" dirty="0" smtClean="0">
                <a:latin typeface="Arial" pitchFamily="34" charset="0"/>
                <a:cs typeface="Arial" pitchFamily="34" charset="0"/>
              </a:rPr>
              <a:t>Texting: Emerging 84%, Establishing 80%, Embedding 70%, Experiencing 50%</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smtClean="0">
                <a:latin typeface="Arial" pitchFamily="34" charset="0"/>
                <a:cs typeface="Arial" pitchFamily="34" charset="0"/>
              </a:rPr>
              <a:t>Phone Calls: Emerging 77%, Establishing 90%, Embedding 70%, Experiencing 70%</a:t>
            </a:r>
          </a:p>
          <a:p>
            <a:r>
              <a:rPr lang="en-US" sz="1400" dirty="0" smtClean="0">
                <a:latin typeface="Arial" pitchFamily="34" charset="0"/>
                <a:cs typeface="Arial" pitchFamily="34" charset="0"/>
              </a:rPr>
              <a:t>Face-to-Face:</a:t>
            </a:r>
            <a:r>
              <a:rPr lang="en-US" sz="1400" baseline="0" dirty="0" smtClean="0">
                <a:latin typeface="Arial" pitchFamily="34" charset="0"/>
                <a:cs typeface="Arial" pitchFamily="34" charset="0"/>
              </a:rPr>
              <a:t> Emerging 60%, Establishing 60%, Embedding 40%, Experiencing 70%</a:t>
            </a:r>
          </a:p>
          <a:p>
            <a:endParaRPr lang="en-US" sz="1400" baseline="0" dirty="0" smtClean="0">
              <a:latin typeface="Arial" pitchFamily="34" charset="0"/>
              <a:cs typeface="Arial" pitchFamily="34" charset="0"/>
            </a:endParaRPr>
          </a:p>
          <a:p>
            <a:r>
              <a:rPr lang="en-US" sz="1400" dirty="0" smtClean="0">
                <a:latin typeface="Arial" pitchFamily="34" charset="0"/>
                <a:cs typeface="Arial" pitchFamily="34" charset="0"/>
              </a:rPr>
              <a:t>White, D., &amp; Connaway, L. S. (2011-2014). </a:t>
            </a:r>
            <a:r>
              <a:rPr lang="en-US" sz="1400" i="1" dirty="0" smtClean="0">
                <a:latin typeface="Arial" pitchFamily="34" charset="0"/>
                <a:cs typeface="Arial" pitchFamily="34" charset="0"/>
              </a:rPr>
              <a:t>Visitors and residents: What motivates engagement with the digital information environment.</a:t>
            </a:r>
            <a:r>
              <a:rPr lang="en-US" sz="1400" dirty="0" smtClean="0">
                <a:latin typeface="Arial" pitchFamily="34" charset="0"/>
                <a:cs typeface="Arial" pitchFamily="34" charset="0"/>
              </a:rPr>
              <a:t> Funded by JISC, OCLC, and Oxford University. Retrieved from </a:t>
            </a:r>
            <a:r>
              <a:rPr lang="en-US" sz="1400" u="sng" dirty="0" smtClean="0">
                <a:latin typeface="Arial" pitchFamily="34" charset="0"/>
                <a:cs typeface="Arial" pitchFamily="34" charset="0"/>
                <a:hlinkClick r:id="rId3"/>
              </a:rPr>
              <a:t>http://www.oclc.org/research/activities/vandr/</a:t>
            </a:r>
            <a:r>
              <a:rPr lang="en-US" sz="1400" dirty="0" smtClean="0">
                <a:latin typeface="Arial" pitchFamily="34" charset="0"/>
                <a:cs typeface="Arial" pitchFamily="34" charset="0"/>
              </a:rPr>
              <a:t>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6589" y="4719976"/>
            <a:ext cx="6571086" cy="4964113"/>
          </a:xfrm>
        </p:spPr>
        <p:txBody>
          <a:bodyPr>
            <a:normAutofit fontScale="92500" lnSpcReduction="10000"/>
          </a:bodyPr>
          <a:lstStyle/>
          <a:p>
            <a:r>
              <a:rPr lang="en-US" sz="1400" i="1" dirty="0" smtClean="0">
                <a:latin typeface="Arial" pitchFamily="34" charset="0"/>
                <a:cs typeface="Arial" pitchFamily="34" charset="0"/>
              </a:rPr>
              <a:t>Image: </a:t>
            </a:r>
            <a:r>
              <a:rPr lang="en-US" sz="1400" i="0" dirty="0" smtClean="0">
                <a:latin typeface="Arial" pitchFamily="34" charset="0"/>
                <a:cs typeface="Arial" pitchFamily="34" charset="0"/>
              </a:rPr>
              <a:t>http://ccistudentcenterblog.files.wordpress.com/2013/09/mageye.jpg?w=360&amp;h=388</a:t>
            </a:r>
          </a:p>
          <a:p>
            <a:endParaRPr lang="en-US" sz="1400" dirty="0" smtClean="0">
              <a:latin typeface="Arial" pitchFamily="34" charset="0"/>
              <a:cs typeface="Arial" pitchFamily="34" charset="0"/>
            </a:endParaRPr>
          </a:p>
          <a:p>
            <a:pPr defTabSz="448595">
              <a:buFont typeface="Arial" pitchFamily="34" charset="0"/>
              <a:buChar char="•"/>
              <a:defRPr/>
            </a:pPr>
            <a:r>
              <a:rPr lang="en-US" sz="1400" dirty="0" smtClean="0">
                <a:latin typeface="Arial" charset="0"/>
              </a:rPr>
              <a:t>User behaviors in this electronic environment tend toward quick views of a few pages, and “bouncing” between resources. This seems to contradict the notion of the hard-core researcher but supports the need for more user behavior research addressing situation and context. DIS, p. 34.</a:t>
            </a:r>
          </a:p>
          <a:p>
            <a:pPr>
              <a:buFont typeface="Arial" pitchFamily="34" charset="0"/>
              <a:buChar char="•"/>
            </a:pPr>
            <a:r>
              <a:rPr lang="en-US" sz="1400" dirty="0" smtClean="0">
                <a:latin typeface="Arial" pitchFamily="34" charset="0"/>
                <a:cs typeface="Arial" pitchFamily="34" charset="0"/>
              </a:rPr>
              <a:t>Researchers in the sciences are most satisfied, Arts and Humanities researchers indicated serious problems (CURL, p. 75)</a:t>
            </a:r>
          </a:p>
          <a:p>
            <a:pPr>
              <a:buFont typeface="Arial" pitchFamily="34" charset="0"/>
              <a:buChar char="•"/>
            </a:pPr>
            <a:r>
              <a:rPr lang="en-US" sz="1400" dirty="0" smtClean="0">
                <a:latin typeface="Arial" pitchFamily="34" charset="0"/>
                <a:cs typeface="Arial" pitchFamily="34" charset="0"/>
              </a:rPr>
              <a:t>“</a:t>
            </a:r>
            <a:r>
              <a:rPr lang="en-US" sz="1400" dirty="0" err="1" smtClean="0">
                <a:latin typeface="Arial" pitchFamily="34" charset="0"/>
                <a:cs typeface="Arial" pitchFamily="34" charset="0"/>
              </a:rPr>
              <a:t>Satisficing</a:t>
            </a:r>
            <a:r>
              <a:rPr lang="en-US" sz="1400" dirty="0" smtClean="0">
                <a:latin typeface="Arial" pitchFamily="34" charset="0"/>
                <a:cs typeface="Arial" pitchFamily="34" charset="0"/>
              </a:rPr>
              <a:t>” (CURL, p. 31)</a:t>
            </a:r>
          </a:p>
          <a:p>
            <a:pPr>
              <a:buFont typeface="Arial" pitchFamily="34" charset="0"/>
              <a:buChar char="•"/>
            </a:pPr>
            <a:r>
              <a:rPr lang="en-US" sz="1400" dirty="0" smtClean="0">
                <a:latin typeface="Arial" pitchFamily="34" charset="0"/>
                <a:cs typeface="Arial" pitchFamily="34" charset="0"/>
              </a:rPr>
              <a:t>Awareness of open access is low (CURL, p. 64). </a:t>
            </a:r>
          </a:p>
          <a:p>
            <a:pPr>
              <a:buFont typeface="Arial" pitchFamily="34" charset="0"/>
              <a:buChar char="•"/>
            </a:pPr>
            <a:r>
              <a:rPr lang="en-US" sz="1400" dirty="0" smtClean="0">
                <a:latin typeface="Arial" pitchFamily="34" charset="0"/>
                <a:cs typeface="Arial" pitchFamily="34" charset="0"/>
              </a:rPr>
              <a:t>Lack of Understanding of copyright and publisher agreements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&amp; Dickey, 2010, Towards a Profile of the Researcher of Today)</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Consortium of University Research Libraries, and Research Information Network. (2007). </a:t>
            </a:r>
            <a:r>
              <a:rPr lang="en-US" sz="1400" i="1" dirty="0" smtClean="0">
                <a:latin typeface="Arial" pitchFamily="34" charset="0"/>
                <a:cs typeface="Arial" pitchFamily="34" charset="0"/>
              </a:rPr>
              <a:t>Researchers’ use of academic libraries and their services: A report. </a:t>
            </a:r>
            <a:r>
              <a:rPr lang="en-US" sz="1400" dirty="0" smtClean="0">
                <a:latin typeface="Arial" pitchFamily="34" charset="0"/>
                <a:cs typeface="Arial" pitchFamily="34" charset="0"/>
              </a:rPr>
              <a:t>London: Research Information Network and Consortium of University Research Libraries (CURL) (p. 31, p.64). </a:t>
            </a:r>
          </a:p>
          <a:p>
            <a:endParaRPr lang="en-US" sz="1400" dirty="0" smtClean="0">
              <a:latin typeface="Arial" pitchFamily="34" charset="0"/>
              <a:cs typeface="Arial" pitchFamily="34" charset="0"/>
            </a:endParaRPr>
          </a:p>
          <a:p>
            <a:pPr defTabSz="895928" fontAlgn="base">
              <a:spcBef>
                <a:spcPct val="30000"/>
              </a:spcBef>
              <a:spcAft>
                <a:spcPct val="0"/>
              </a:spcAft>
              <a:defRPr/>
            </a:pPr>
            <a:r>
              <a:rPr lang="en-US" sz="1400" dirty="0" smtClean="0">
                <a:latin typeface="Arial" pitchFamily="34" charset="0"/>
                <a:cs typeface="Arial" pitchFamily="34" charset="0"/>
              </a:rPr>
              <a:t>Research Information Network. (2006). </a:t>
            </a:r>
            <a:r>
              <a:rPr lang="en-US" sz="1400" i="1" dirty="0" smtClean="0">
                <a:latin typeface="Arial" pitchFamily="34" charset="0"/>
                <a:cs typeface="Arial" pitchFamily="34" charset="0"/>
              </a:rPr>
              <a:t>Researchers and discovery services: </a:t>
            </a:r>
            <a:r>
              <a:rPr lang="en-US" sz="1400" i="1" dirty="0" err="1" smtClean="0">
                <a:latin typeface="Arial" pitchFamily="34" charset="0"/>
                <a:cs typeface="Arial" pitchFamily="34" charset="0"/>
              </a:rPr>
              <a:t>Behaviour</a:t>
            </a:r>
            <a:r>
              <a:rPr lang="en-US" sz="1400" i="1" dirty="0" smtClean="0">
                <a:latin typeface="Arial" pitchFamily="34" charset="0"/>
                <a:cs typeface="Arial" pitchFamily="34" charset="0"/>
              </a:rPr>
              <a:t>, perceptions and needs. </a:t>
            </a:r>
            <a:r>
              <a:rPr lang="en-US" sz="1400" dirty="0" smtClean="0">
                <a:latin typeface="Arial" pitchFamily="34" charset="0"/>
                <a:cs typeface="Arial" pitchFamily="34" charset="0"/>
              </a:rPr>
              <a:t>London: Research Information Network (p. 75).</a:t>
            </a:r>
          </a:p>
          <a:p>
            <a:pPr defTabSz="895928" fontAlgn="base">
              <a:spcBef>
                <a:spcPct val="30000"/>
              </a:spcBef>
              <a:spcAft>
                <a:spcPct val="0"/>
              </a:spcAft>
              <a:defRPr/>
            </a:pPr>
            <a:endParaRPr lang="en-US" sz="1400" dirty="0" smtClean="0">
              <a:latin typeface="Arial" pitchFamily="34" charset="0"/>
              <a:cs typeface="Arial" pitchFamily="34" charset="0"/>
            </a:endParaRPr>
          </a:p>
          <a:p>
            <a:pPr defTabSz="895928" fontAlgn="base">
              <a:spcBef>
                <a:spcPct val="30000"/>
              </a:spcBef>
              <a:spcAft>
                <a:spcPct val="0"/>
              </a:spcAft>
              <a:defRPr/>
            </a:pP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&amp; Dickey, T. J. (2010). </a:t>
            </a:r>
            <a:r>
              <a:rPr lang="en-US" sz="1400" i="1" dirty="0" smtClean="0">
                <a:latin typeface="Arial" pitchFamily="34" charset="0"/>
                <a:cs typeface="Arial" pitchFamily="34" charset="0"/>
              </a:rPr>
              <a:t>Towards a profile of the researcher of today: What can we learn from JISC projects? Common themes identified in an analysis of JISC Virtual Research Environment and Digital Repository Projects.</a:t>
            </a:r>
            <a:r>
              <a:rPr lang="en-US" sz="1400" dirty="0" smtClean="0">
                <a:latin typeface="Arial" pitchFamily="34" charset="0"/>
                <a:cs typeface="Arial" pitchFamily="34" charset="0"/>
              </a:rPr>
              <a:t> </a:t>
            </a:r>
            <a:r>
              <a:rPr lang="en-US" sz="1400" u="sng" dirty="0" smtClean="0">
                <a:latin typeface="Arial" pitchFamily="34" charset="0"/>
                <a:cs typeface="Arial" pitchFamily="34" charset="0"/>
                <a:hlinkClick r:id="rId3"/>
              </a:rPr>
              <a:t>http://ie-repository.jisc.ac.uk/418/2/VirtualScholar_themesFromProjects_revised.pdf</a:t>
            </a:r>
            <a:endParaRPr lang="en-US" sz="1400" dirty="0" smtClean="0">
              <a:latin typeface="Arial" pitchFamily="34" charset="0"/>
              <a:cs typeface="Arial" pitchFamily="34" charset="0"/>
            </a:endParaRPr>
          </a:p>
          <a:p>
            <a:pPr defTabSz="914122">
              <a:defRPr/>
            </a:pPr>
            <a:endParaRPr lang="en-US" sz="1400" dirty="0" smtClean="0">
              <a:latin typeface="Arial" pitchFamily="34" charset="0"/>
              <a:cs typeface="Arial" pitchFamily="34" charset="0"/>
            </a:endParaRPr>
          </a:p>
          <a:p>
            <a:pPr defTabSz="914122">
              <a:defRPr/>
            </a:pP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41437" y="0"/>
            <a:ext cx="3810000" cy="2857500"/>
          </a:xfrm>
        </p:spPr>
      </p:sp>
      <p:sp>
        <p:nvSpPr>
          <p:cNvPr id="3" name="Notes Placeholder 2"/>
          <p:cNvSpPr>
            <a:spLocks noGrp="1"/>
          </p:cNvSpPr>
          <p:nvPr>
            <p:ph type="body" idx="1"/>
          </p:nvPr>
        </p:nvSpPr>
        <p:spPr>
          <a:xfrm>
            <a:off x="0" y="2982912"/>
            <a:ext cx="6797675" cy="6945313"/>
          </a:xfrm>
        </p:spPr>
        <p:txBody>
          <a:bodyPr>
            <a:noAutofit/>
          </a:bodyPr>
          <a:lstStyle/>
          <a:p>
            <a:pPr defTabSz="914029">
              <a:defRPr/>
            </a:pPr>
            <a:r>
              <a:rPr lang="en-US" sz="1100" i="1" dirty="0" smtClean="0">
                <a:latin typeface="Arial" pitchFamily="34" charset="0"/>
                <a:cs typeface="Arial" pitchFamily="34" charset="0"/>
              </a:rPr>
              <a:t>Image: </a:t>
            </a:r>
            <a:r>
              <a:rPr lang="en-US" sz="1100" i="0" dirty="0" smtClean="0">
                <a:latin typeface="Arial" pitchFamily="34" charset="0"/>
                <a:cs typeface="Arial" pitchFamily="34" charset="0"/>
              </a:rPr>
              <a:t>http://www.gfi.com/blog/wp-content/uploads/2011/07/web-content-filtering-200x300.jpg</a:t>
            </a:r>
          </a:p>
          <a:p>
            <a:pPr defTabSz="914122">
              <a:defRPr/>
            </a:pPr>
            <a:endParaRPr lang="en-US" sz="1100" dirty="0" smtClean="0">
              <a:latin typeface="Arial" pitchFamily="34" charset="0"/>
              <a:cs typeface="Arial" pitchFamily="34" charset="0"/>
            </a:endParaRPr>
          </a:p>
          <a:p>
            <a:pPr defTabSz="914122">
              <a:defRPr/>
            </a:pPr>
            <a:r>
              <a:rPr lang="en-US" sz="1100" dirty="0" smtClean="0">
                <a:latin typeface="Arial" pitchFamily="34" charset="0"/>
                <a:cs typeface="Arial" pitchFamily="34" charset="0"/>
              </a:rPr>
              <a:t>“So, I usually check. I try to test the information, if it’s- my judgment, or also my knowledge in the subject or- or I will read more to see if the information is right or not. I don’t trust it, like from the first second” (</a:t>
            </a:r>
            <a:r>
              <a:rPr lang="en-US" sz="1100" i="1" dirty="0" smtClean="0">
                <a:latin typeface="Arial" pitchFamily="34" charset="0"/>
                <a:cs typeface="Arial" pitchFamily="34" charset="0"/>
              </a:rPr>
              <a:t>Digital Visitors and Residents</a:t>
            </a:r>
            <a:r>
              <a:rPr lang="en-US" sz="1100" dirty="0" smtClean="0">
                <a:latin typeface="Arial" pitchFamily="34" charset="0"/>
                <a:cs typeface="Arial" pitchFamily="34" charset="0"/>
              </a:rPr>
              <a:t>, USG1, Embedding, 0:35:15, Female, Age 45, Bio-informatics and genomics).</a:t>
            </a:r>
          </a:p>
          <a:p>
            <a:endParaRPr lang="en-US" sz="1100" dirty="0" smtClean="0">
              <a:latin typeface="Arial" pitchFamily="34" charset="0"/>
              <a:cs typeface="Arial" pitchFamily="34" charset="0"/>
            </a:endParaRPr>
          </a:p>
          <a:p>
            <a:pPr defTabSz="914029">
              <a:defRPr/>
            </a:pPr>
            <a:r>
              <a:rPr lang="en-US" sz="1100" dirty="0" smtClean="0">
                <a:latin typeface="Arial" pitchFamily="34" charset="0"/>
                <a:cs typeface="Arial" pitchFamily="34" charset="0"/>
              </a:rPr>
              <a:t>“It is kind of like a guess and check to see which one works best or which one gives you the most information.  It is not necessarily to see which one is more credible because if you want credibility you are not necessarily going to look online for it.” (</a:t>
            </a:r>
            <a:r>
              <a:rPr lang="en-US" sz="1100" i="1" dirty="0" smtClean="0">
                <a:latin typeface="Arial" pitchFamily="34" charset="0"/>
                <a:cs typeface="Arial" pitchFamily="34" charset="0"/>
              </a:rPr>
              <a:t>Digital Visitors and Residents</a:t>
            </a:r>
            <a:r>
              <a:rPr lang="en-US" sz="1100" dirty="0" smtClean="0">
                <a:latin typeface="Arial" pitchFamily="34" charset="0"/>
                <a:cs typeface="Arial" pitchFamily="34" charset="0"/>
              </a:rPr>
              <a:t>, USU3, Emerging, 0:18:31, Male, Age 19, Mechanical Engineering)</a:t>
            </a:r>
          </a:p>
          <a:p>
            <a:r>
              <a:rPr lang="en-US" sz="1100" dirty="0" smtClean="0">
                <a:latin typeface="Arial" pitchFamily="34" charset="0"/>
                <a:cs typeface="Arial" pitchFamily="34" charset="0"/>
              </a:rPr>
              <a:t> </a:t>
            </a:r>
          </a:p>
          <a:p>
            <a:pPr>
              <a:defRPr/>
            </a:pPr>
            <a:r>
              <a:rPr lang="en-US" sz="1100" dirty="0" smtClean="0">
                <a:latin typeface="Arial" pitchFamily="34" charset="0"/>
                <a:cs typeface="Arial" pitchFamily="34" charset="0"/>
              </a:rPr>
              <a:t>“You know, let’s say it’s not even in an academic context. I have to see the same conclusion reached by lots of different people in different contexts. Like I need to see the same answer again and again and again. And maybe at some point that’s enough time where it starts to gel to me that this probably is a good approximation of the truth. It might not be the truth but this seems to be what a lot of people perceive as the truth. So that would be the simplest way to do it.” (</a:t>
            </a:r>
            <a:r>
              <a:rPr lang="en-US" sz="1100" i="1" dirty="0" smtClean="0">
                <a:latin typeface="Arial" pitchFamily="34" charset="0"/>
                <a:cs typeface="Arial" pitchFamily="34" charset="0"/>
              </a:rPr>
              <a:t>Digital Visitors and Residents</a:t>
            </a:r>
            <a:r>
              <a:rPr lang="en-US" sz="1100" dirty="0" smtClean="0">
                <a:latin typeface="Arial" pitchFamily="34" charset="0"/>
                <a:cs typeface="Arial" pitchFamily="34" charset="0"/>
              </a:rPr>
              <a:t>, USF3, Experienced, 0:29:48, Male, Age 40, Biology)</a:t>
            </a:r>
          </a:p>
          <a:p>
            <a:pPr>
              <a:defRPr/>
            </a:pPr>
            <a:endParaRPr lang="en-US" sz="1100" dirty="0" smtClean="0">
              <a:latin typeface="Arial" pitchFamily="34" charset="0"/>
              <a:cs typeface="Arial" pitchFamily="34" charset="0"/>
            </a:endParaRPr>
          </a:p>
          <a:p>
            <a:pPr>
              <a:defRPr/>
            </a:pPr>
            <a:r>
              <a:rPr lang="en-US" sz="1100" dirty="0" smtClean="0">
                <a:latin typeface="Arial" pitchFamily="34" charset="0"/>
                <a:cs typeface="Arial" pitchFamily="34" charset="0"/>
              </a:rPr>
              <a:t>“That’s the only problem, just knowing what information to use and why.” (</a:t>
            </a:r>
            <a:r>
              <a:rPr lang="en-US" sz="1100" i="1" dirty="0" smtClean="0">
                <a:latin typeface="Arial" pitchFamily="34" charset="0"/>
                <a:cs typeface="Arial" pitchFamily="34" charset="0"/>
              </a:rPr>
              <a:t>Digital Visitors and Residents</a:t>
            </a:r>
            <a:r>
              <a:rPr lang="en-US" sz="1100" dirty="0" smtClean="0">
                <a:latin typeface="Arial" pitchFamily="34" charset="0"/>
                <a:cs typeface="Arial" pitchFamily="34" charset="0"/>
              </a:rPr>
              <a:t>, UKS1, Emerging, 00:24:05, Male, Age 18, Film)</a:t>
            </a:r>
          </a:p>
          <a:p>
            <a:endParaRPr lang="en-US" sz="1100" dirty="0" smtClean="0">
              <a:latin typeface="Arial" pitchFamily="34" charset="0"/>
              <a:cs typeface="Arial" pitchFamily="34" charset="0"/>
            </a:endParaRPr>
          </a:p>
          <a:p>
            <a:pPr marL="455836" indent="-455836"/>
            <a:r>
              <a:rPr lang="en-US" sz="1100" dirty="0" smtClean="0">
                <a:latin typeface="Arial" pitchFamily="34" charset="0"/>
                <a:cs typeface="Arial" pitchFamily="34" charset="0"/>
              </a:rPr>
              <a:t>De Rosa, C. (2010). </a:t>
            </a:r>
            <a:r>
              <a:rPr lang="en-US" sz="1100" i="1" dirty="0" smtClean="0">
                <a:latin typeface="Arial" pitchFamily="34" charset="0"/>
                <a:cs typeface="Arial" pitchFamily="34" charset="0"/>
              </a:rPr>
              <a:t>Perceptions of libraries: A report to the OCLC membership.</a:t>
            </a:r>
            <a:r>
              <a:rPr lang="en-US" sz="1100" dirty="0" smtClean="0">
                <a:latin typeface="Arial" pitchFamily="34" charset="0"/>
                <a:cs typeface="Arial" pitchFamily="34" charset="0"/>
              </a:rPr>
              <a:t> Dublin, OH: OCLC Online Computer Library Center. </a:t>
            </a:r>
          </a:p>
          <a:p>
            <a:pPr marL="455836" indent="-455836"/>
            <a:endParaRPr lang="en-US" sz="1100" dirty="0" smtClean="0">
              <a:latin typeface="Arial" pitchFamily="34" charset="0"/>
              <a:cs typeface="Arial" pitchFamily="34" charset="0"/>
            </a:endParaRPr>
          </a:p>
          <a:p>
            <a:pPr marL="0" marR="0" indent="0" algn="l" defTabSz="895928" rtl="0" eaLnBrk="1" fontAlgn="base" latinLnBrk="0" hangingPunct="1">
              <a:lnSpc>
                <a:spcPct val="100000"/>
              </a:lnSpc>
              <a:spcBef>
                <a:spcPts val="0"/>
              </a:spcBef>
              <a:spcAft>
                <a:spcPct val="0"/>
              </a:spcAft>
              <a:buClrTx/>
              <a:buSzTx/>
              <a:buFontTx/>
              <a:buNone/>
              <a:tabLst/>
              <a:defRPr/>
            </a:pPr>
            <a:r>
              <a:rPr lang="en-US" sz="1100" dirty="0" smtClean="0">
                <a:latin typeface="Arial" pitchFamily="34" charset="0"/>
                <a:cs typeface="Arial" pitchFamily="34" charset="0"/>
              </a:rPr>
              <a:t>White, D., &amp; </a:t>
            </a: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(2011-2014). </a:t>
            </a:r>
            <a:r>
              <a:rPr lang="en-US" sz="1100" i="1" dirty="0" smtClean="0">
                <a:latin typeface="Arial" pitchFamily="34" charset="0"/>
                <a:cs typeface="Arial" pitchFamily="34" charset="0"/>
              </a:rPr>
              <a:t>Visitors and residents: What motivates engagement with the digital information environment.</a:t>
            </a:r>
            <a:r>
              <a:rPr lang="en-US" sz="1100" dirty="0" smtClean="0">
                <a:latin typeface="Arial" pitchFamily="34" charset="0"/>
                <a:cs typeface="Arial" pitchFamily="34" charset="0"/>
              </a:rPr>
              <a:t> Funded by JISC, OCLC, and Oxford University. Retrieved from </a:t>
            </a:r>
            <a:r>
              <a:rPr lang="en-US" sz="1100" u="sng" dirty="0" smtClean="0">
                <a:latin typeface="Arial" pitchFamily="34" charset="0"/>
                <a:cs typeface="Arial" pitchFamily="34" charset="0"/>
                <a:hlinkClick r:id="rId3"/>
              </a:rPr>
              <a:t>http://www.oclc.org/research/activities/vandr/</a:t>
            </a:r>
            <a:r>
              <a:rPr lang="en-US" sz="1100" dirty="0" smtClean="0">
                <a:latin typeface="Arial" pitchFamily="34" charset="0"/>
                <a:cs typeface="Arial" pitchFamily="34" charset="0"/>
              </a:rPr>
              <a:t> </a:t>
            </a:r>
          </a:p>
          <a:p>
            <a:pPr defTabSz="895928" fontAlgn="base">
              <a:spcAft>
                <a:spcPct val="0"/>
              </a:spcAft>
              <a:defRPr/>
            </a:pPr>
            <a:endParaRPr lang="en-US" sz="1100" u="sng" dirty="0" smtClean="0">
              <a:latin typeface="Arial" pitchFamily="34" charset="0"/>
              <a:cs typeface="Arial" pitchFamily="34" charset="0"/>
            </a:endParaRPr>
          </a:p>
          <a:p>
            <a:r>
              <a:rPr lang="en-US" sz="1100" dirty="0" smtClean="0">
                <a:latin typeface="Arial" pitchFamily="34" charset="0"/>
                <a:cs typeface="Arial" pitchFamily="34" charset="0"/>
              </a:rPr>
              <a:t>Most researchers self-taught in discovery services,</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62% report no formal training (p.64),</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Confident in their skills (p.9)</a:t>
            </a:r>
          </a:p>
          <a:p>
            <a:pPr lvl="1">
              <a:buFont typeface="Arial" pitchFamily="34" charset="0"/>
              <a:buChar char="•"/>
            </a:pPr>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Research Information Network. (2006). </a:t>
            </a:r>
            <a:r>
              <a:rPr lang="en-US" sz="1100" i="1" dirty="0" smtClean="0">
                <a:latin typeface="Arial" pitchFamily="34" charset="0"/>
                <a:cs typeface="Arial" pitchFamily="34" charset="0"/>
              </a:rPr>
              <a:t>Researchers and discovery services: </a:t>
            </a:r>
            <a:r>
              <a:rPr lang="en-US" sz="1100" i="1" dirty="0" err="1" smtClean="0">
                <a:latin typeface="Arial" pitchFamily="34" charset="0"/>
                <a:cs typeface="Arial" pitchFamily="34" charset="0"/>
              </a:rPr>
              <a:t>Behaviour</a:t>
            </a:r>
            <a:r>
              <a:rPr lang="en-US" sz="1100" i="1" dirty="0" smtClean="0">
                <a:latin typeface="Arial" pitchFamily="34" charset="0"/>
                <a:cs typeface="Arial" pitchFamily="34" charset="0"/>
              </a:rPr>
              <a:t>, perceptions and needs.</a:t>
            </a:r>
            <a:r>
              <a:rPr lang="en-US" sz="1100" dirty="0" smtClean="0">
                <a:latin typeface="Arial" pitchFamily="34" charset="0"/>
                <a:cs typeface="Arial" pitchFamily="34" charset="0"/>
              </a:rPr>
              <a:t> London: Research Information Network.</a:t>
            </a:r>
          </a:p>
          <a:p>
            <a:endParaRPr lang="en-US" sz="1100" dirty="0" smtClean="0">
              <a:latin typeface="Arial" pitchFamily="34" charset="0"/>
              <a:cs typeface="Arial" pitchFamily="34" charset="0"/>
            </a:endParaRPr>
          </a:p>
          <a:p>
            <a:r>
              <a:rPr lang="en-US" sz="1100" dirty="0" smtClean="0">
                <a:latin typeface="Arial" pitchFamily="34" charset="0"/>
                <a:cs typeface="Arial" pitchFamily="34" charset="0"/>
              </a:rPr>
              <a:t>Discuss New Zealand computer science faculty projects, 1996 and 2011.</a:t>
            </a:r>
          </a:p>
          <a:p>
            <a:pPr>
              <a:buFont typeface="Arial" pitchFamily="34" charset="0"/>
              <a:buChar char="•"/>
            </a:pPr>
            <a:r>
              <a:rPr lang="en-US" sz="1100" dirty="0" smtClean="0">
                <a:latin typeface="Arial" pitchFamily="34" charset="0"/>
                <a:cs typeface="Arial" pitchFamily="34" charset="0"/>
              </a:rPr>
              <a:t> Self –taught,</a:t>
            </a:r>
            <a:r>
              <a:rPr lang="en-US" sz="1100" baseline="0" dirty="0" smtClean="0">
                <a:latin typeface="Arial" pitchFamily="34" charset="0"/>
                <a:cs typeface="Arial" pitchFamily="34" charset="0"/>
              </a:rPr>
              <a:t> </a:t>
            </a:r>
            <a:r>
              <a:rPr lang="en-US" sz="1100" dirty="0" smtClean="0">
                <a:latin typeface="Arial" pitchFamily="34" charset="0"/>
                <a:cs typeface="Arial" pitchFamily="34" charset="0"/>
              </a:rPr>
              <a:t>Depend on graduate students to tell them how to get sources and information</a:t>
            </a:r>
          </a:p>
          <a:p>
            <a:pPr defTabSz="895928" fontAlgn="base">
              <a:spcBef>
                <a:spcPct val="30000"/>
              </a:spcBef>
              <a:spcAft>
                <a:spcPct val="0"/>
              </a:spcAft>
              <a:defRPr/>
            </a:pPr>
            <a:r>
              <a:rPr lang="en-US" sz="1100" dirty="0" smtClean="0">
                <a:latin typeface="Arial" pitchFamily="34" charset="0"/>
                <a:cs typeface="Arial" pitchFamily="34" charset="0"/>
              </a:rPr>
              <a:t>Cunningham, S. J., &amp; </a:t>
            </a:r>
            <a:r>
              <a:rPr lang="en-US" sz="1100" dirty="0" err="1" smtClean="0">
                <a:latin typeface="Arial" pitchFamily="34" charset="0"/>
                <a:cs typeface="Arial" pitchFamily="34" charset="0"/>
              </a:rPr>
              <a:t>Connaway</a:t>
            </a:r>
            <a:r>
              <a:rPr lang="en-US" sz="1100" dirty="0" smtClean="0">
                <a:latin typeface="Arial" pitchFamily="34" charset="0"/>
                <a:cs typeface="Arial" pitchFamily="34" charset="0"/>
              </a:rPr>
              <a:t>, L. S. (1996). Information searching preferences and practices of computer science researchers. In J. Grundy (Ed.), </a:t>
            </a:r>
            <a:r>
              <a:rPr lang="en-US" sz="1100" i="1" dirty="0" smtClean="0">
                <a:latin typeface="Arial" pitchFamily="34" charset="0"/>
                <a:cs typeface="Arial" pitchFamily="34" charset="0"/>
              </a:rPr>
              <a:t>Proceedings: Sixth Australian conference on computer-human interaction,</a:t>
            </a:r>
            <a:r>
              <a:rPr lang="en-US" sz="1100" dirty="0" smtClean="0">
                <a:latin typeface="Arial" pitchFamily="34" charset="0"/>
                <a:cs typeface="Arial" pitchFamily="34" charset="0"/>
              </a:rPr>
              <a:t> </a:t>
            </a:r>
            <a:r>
              <a:rPr lang="en-US" sz="1100" i="1" dirty="0" smtClean="0">
                <a:latin typeface="Arial" pitchFamily="34" charset="0"/>
                <a:cs typeface="Arial" pitchFamily="34" charset="0"/>
              </a:rPr>
              <a:t>November 24-27, 1996, Hamilton, New Zealand</a:t>
            </a:r>
            <a:r>
              <a:rPr lang="en-US" sz="1100" dirty="0" smtClean="0">
                <a:latin typeface="Arial" pitchFamily="34" charset="0"/>
                <a:cs typeface="Arial" pitchFamily="34" charset="0"/>
              </a:rPr>
              <a:t> (pp. 294-299). Los Alamitos, CA: IEEE Computer Society Press.</a:t>
            </a:r>
          </a:p>
          <a:p>
            <a:endParaRPr lang="en-US" sz="11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solidFill>
                <a:latin typeface="Arial" pitchFamily="34" charset="0"/>
                <a:ea typeface="+mn-ea"/>
                <a:cs typeface="Arial" pitchFamily="34" charset="0"/>
              </a:rPr>
              <a:t>Image from:</a:t>
            </a:r>
            <a:r>
              <a:rPr lang="en-US" sz="1400" b="0" i="0" kern="1200" baseline="0" dirty="0" smtClean="0">
                <a:solidFill>
                  <a:schemeClr val="tx1"/>
                </a:solidFill>
                <a:latin typeface="Arial" pitchFamily="34" charset="0"/>
                <a:ea typeface="+mn-ea"/>
                <a:cs typeface="Arial" pitchFamily="34" charset="0"/>
              </a:rPr>
              <a:t> http://tedxcharleston.org/speakers-2014/</a:t>
            </a:r>
            <a:endParaRPr lang="en-US" sz="1400" b="0" i="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0" i="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smtClean="0">
                <a:solidFill>
                  <a:schemeClr val="tx1"/>
                </a:solidFill>
                <a:latin typeface="Arial" pitchFamily="34" charset="0"/>
                <a:ea typeface="+mn-ea"/>
                <a:cs typeface="Arial" pitchFamily="34" charset="0"/>
              </a:rPr>
              <a:t>95% of the population values libraries, only 52% are using them.</a:t>
            </a:r>
            <a:r>
              <a:rPr lang="en-US" sz="1400" b="0" i="0" kern="1200" baseline="0" dirty="0" smtClean="0">
                <a:solidFill>
                  <a:schemeClr val="tx1"/>
                </a:solidFill>
                <a:latin typeface="Arial" pitchFamily="34" charset="0"/>
                <a:ea typeface="+mn-ea"/>
                <a:cs typeface="Arial" pitchFamily="34" charset="0"/>
              </a:rPr>
              <a:t> -</a:t>
            </a:r>
            <a:r>
              <a:rPr lang="en-US" sz="1400" b="0" i="0" kern="1200" dirty="0" smtClean="0">
                <a:solidFill>
                  <a:schemeClr val="tx1"/>
                </a:solidFill>
                <a:latin typeface="Arial" pitchFamily="34" charset="0"/>
                <a:ea typeface="+mn-ea"/>
                <a:cs typeface="Arial" pitchFamily="34" charset="0"/>
              </a:rPr>
              <a:t>Andrew </a:t>
            </a:r>
            <a:r>
              <a:rPr lang="en-US" sz="1400" b="0" i="0" kern="1200" dirty="0" err="1" smtClean="0">
                <a:solidFill>
                  <a:schemeClr val="tx1"/>
                </a:solidFill>
                <a:latin typeface="Arial" pitchFamily="34" charset="0"/>
                <a:ea typeface="+mn-ea"/>
                <a:cs typeface="Arial" pitchFamily="34" charset="0"/>
              </a:rPr>
              <a:t>Roskill</a:t>
            </a:r>
            <a:r>
              <a:rPr lang="en-US" sz="1400" b="0" i="0" kern="1200" dirty="0" smtClean="0">
                <a:solidFill>
                  <a:schemeClr val="tx1"/>
                </a:solidFill>
                <a:latin typeface="Arial" pitchFamily="34" charset="0"/>
                <a:ea typeface="+mn-ea"/>
                <a:cs typeface="Arial" pitchFamily="34" charset="0"/>
              </a:rPr>
              <a:t>, CEO of </a:t>
            </a:r>
            <a:r>
              <a:rPr lang="en-US" sz="1400" b="0" i="0" kern="1200" dirty="0" err="1" smtClean="0">
                <a:solidFill>
                  <a:schemeClr val="tx1"/>
                </a:solidFill>
                <a:latin typeface="Arial" pitchFamily="34" charset="0"/>
                <a:ea typeface="+mn-ea"/>
                <a:cs typeface="Arial" pitchFamily="34" charset="0"/>
              </a:rPr>
              <a:t>BiblioLabs</a:t>
            </a:r>
            <a:endParaRPr lang="en-US" sz="1400" b="0" i="0" kern="1200" dirty="0" smtClean="0">
              <a:solidFill>
                <a:schemeClr val="tx1"/>
              </a:solidFill>
              <a:latin typeface="Arial" pitchFamily="34" charset="0"/>
              <a:ea typeface="+mn-ea"/>
              <a:cs typeface="Arial" pitchFamily="34" charset="0"/>
            </a:endParaRPr>
          </a:p>
          <a:p>
            <a:endParaRPr lang="en-US" sz="1400" b="0" i="0" kern="1200" dirty="0" smtClean="0">
              <a:solidFill>
                <a:schemeClr val="tx1"/>
              </a:solidFill>
              <a:latin typeface="Arial" pitchFamily="34" charset="0"/>
              <a:ea typeface="+mn-ea"/>
              <a:cs typeface="Arial" pitchFamily="34" charset="0"/>
            </a:endParaRPr>
          </a:p>
          <a:p>
            <a:r>
              <a:rPr lang="en-US" sz="1400" b="0" i="0" kern="1200" dirty="0" smtClean="0">
                <a:solidFill>
                  <a:schemeClr val="tx1"/>
                </a:solidFill>
                <a:latin typeface="Arial" pitchFamily="34" charset="0"/>
                <a:ea typeface="+mn-ea"/>
                <a:cs typeface="Arial" pitchFamily="34" charset="0"/>
              </a:rPr>
              <a:t>A serial entrepreneur and a digital community advocate, who is founder and CEO of </a:t>
            </a:r>
            <a:r>
              <a:rPr lang="en-US" sz="1400" b="0" i="0" kern="1200" dirty="0" err="1" smtClean="0">
                <a:solidFill>
                  <a:schemeClr val="tx1"/>
                </a:solidFill>
                <a:latin typeface="Arial" pitchFamily="34" charset="0"/>
                <a:ea typeface="+mn-ea"/>
                <a:cs typeface="Arial" pitchFamily="34" charset="0"/>
              </a:rPr>
              <a:t>BiblioLabs</a:t>
            </a:r>
            <a:r>
              <a:rPr lang="en-US" sz="1400" b="0" i="0" kern="1200" dirty="0" smtClean="0">
                <a:solidFill>
                  <a:schemeClr val="tx1"/>
                </a:solidFill>
                <a:latin typeface="Arial" pitchFamily="34" charset="0"/>
                <a:ea typeface="+mn-ea"/>
                <a:cs typeface="Arial" pitchFamily="34" charset="0"/>
              </a:rPr>
              <a:t>, a software and media company focused on helping libraries provide cool and engaging digital products.</a:t>
            </a:r>
          </a:p>
          <a:p>
            <a:endParaRPr lang="en-US" sz="1400" b="0" i="0" kern="1200" dirty="0" smtClean="0">
              <a:solidFill>
                <a:schemeClr val="tx1"/>
              </a:solidFill>
              <a:latin typeface="Arial" pitchFamily="34" charset="0"/>
              <a:ea typeface="+mn-ea"/>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0" i="0" kern="1200" dirty="0" err="1" smtClean="0">
                <a:solidFill>
                  <a:schemeClr val="tx1"/>
                </a:solidFill>
                <a:latin typeface="Arial" pitchFamily="34" charset="0"/>
                <a:ea typeface="+mn-ea"/>
                <a:cs typeface="Arial" pitchFamily="34" charset="0"/>
              </a:rPr>
              <a:t>Roskill</a:t>
            </a:r>
            <a:r>
              <a:rPr lang="en-US" sz="1400" b="0" i="0" kern="1200" dirty="0" smtClean="0">
                <a:solidFill>
                  <a:schemeClr val="tx1"/>
                </a:solidFill>
                <a:latin typeface="Arial" pitchFamily="34" charset="0"/>
                <a:ea typeface="+mn-ea"/>
                <a:cs typeface="Arial" pitchFamily="34" charset="0"/>
              </a:rPr>
              <a:t>, A. (2014 May).</a:t>
            </a:r>
            <a:r>
              <a:rPr lang="en-US" sz="1400" b="0" i="0" kern="1200" baseline="0" dirty="0" smtClean="0">
                <a:solidFill>
                  <a:schemeClr val="tx1"/>
                </a:solidFill>
                <a:latin typeface="Arial" pitchFamily="34" charset="0"/>
                <a:ea typeface="+mn-ea"/>
                <a:cs typeface="Arial" pitchFamily="34" charset="0"/>
              </a:rPr>
              <a:t> </a:t>
            </a:r>
            <a:r>
              <a:rPr lang="en-US" sz="1400" b="0" i="0" kern="1200" dirty="0" smtClean="0">
                <a:solidFill>
                  <a:schemeClr val="tx1"/>
                </a:solidFill>
                <a:latin typeface="Arial" pitchFamily="34" charset="0"/>
                <a:ea typeface="+mn-ea"/>
                <a:cs typeface="Arial" pitchFamily="34" charset="0"/>
              </a:rPr>
              <a:t>Get a Read on This: Libraries Bridging the Digital Divide: Andrew </a:t>
            </a:r>
            <a:r>
              <a:rPr lang="en-US" sz="1400" b="0" i="0" kern="1200" dirty="0" err="1" smtClean="0">
                <a:solidFill>
                  <a:schemeClr val="tx1"/>
                </a:solidFill>
                <a:latin typeface="Arial" pitchFamily="34" charset="0"/>
                <a:ea typeface="+mn-ea"/>
                <a:cs typeface="Arial" pitchFamily="34" charset="0"/>
              </a:rPr>
              <a:t>Roskill</a:t>
            </a:r>
            <a:r>
              <a:rPr lang="en-US" sz="1400" b="0" i="0" kern="1200" dirty="0" smtClean="0">
                <a:solidFill>
                  <a:schemeClr val="tx1"/>
                </a:solidFill>
                <a:latin typeface="Arial" pitchFamily="34" charset="0"/>
                <a:ea typeface="+mn-ea"/>
                <a:cs typeface="Arial" pitchFamily="34" charset="0"/>
              </a:rPr>
              <a:t> at </a:t>
            </a:r>
            <a:r>
              <a:rPr lang="en-US" sz="1400" b="0" i="0" kern="1200" dirty="0" err="1" smtClean="0">
                <a:solidFill>
                  <a:schemeClr val="tx1"/>
                </a:solidFill>
                <a:latin typeface="Arial" pitchFamily="34" charset="0"/>
                <a:ea typeface="+mn-ea"/>
                <a:cs typeface="Arial" pitchFamily="34" charset="0"/>
              </a:rPr>
              <a:t>TEDxCharleston</a:t>
            </a:r>
            <a:r>
              <a:rPr lang="en-US" sz="1400" b="0" i="0" kern="1200" dirty="0" smtClean="0">
                <a:solidFill>
                  <a:schemeClr val="tx1"/>
                </a:solidFill>
                <a:latin typeface="Arial" pitchFamily="34" charset="0"/>
                <a:ea typeface="+mn-ea"/>
                <a:cs typeface="Arial" pitchFamily="34" charset="0"/>
              </a:rPr>
              <a:t>. </a:t>
            </a:r>
            <a:r>
              <a:rPr lang="en-US" sz="1400" b="0" i="1" kern="1200" dirty="0" smtClean="0">
                <a:solidFill>
                  <a:schemeClr val="tx1"/>
                </a:solidFill>
                <a:latin typeface="Arial" pitchFamily="34" charset="0"/>
                <a:ea typeface="+mn-ea"/>
                <a:cs typeface="Arial" pitchFamily="34" charset="0"/>
              </a:rPr>
              <a:t>YouTube</a:t>
            </a:r>
            <a:r>
              <a:rPr lang="en-US" sz="1400" b="0" i="0" kern="1200" dirty="0" smtClean="0">
                <a:solidFill>
                  <a:schemeClr val="tx1"/>
                </a:solidFill>
                <a:latin typeface="Arial" pitchFamily="34" charset="0"/>
                <a:ea typeface="+mn-ea"/>
                <a:cs typeface="Arial" pitchFamily="34" charset="0"/>
              </a:rPr>
              <a:t>. Retrieved May 22, 2014, from http://www.youtube.com/watch?v=J198u5HK0pY</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dirty="0" smtClean="0">
                <a:latin typeface="Arial" pitchFamily="34" charset="0"/>
                <a:cs typeface="Arial" pitchFamily="34" charset="0"/>
              </a:rPr>
              <a:t>Decision, Choice AND</a:t>
            </a:r>
            <a:r>
              <a:rPr lang="en-US" sz="1400" baseline="0" dirty="0" smtClean="0">
                <a:latin typeface="Arial" pitchFamily="34" charset="0"/>
                <a:cs typeface="Arial" pitchFamily="34" charset="0"/>
              </a:rPr>
              <a:t> Educational Stages: Interviews</a:t>
            </a:r>
          </a:p>
          <a:p>
            <a:r>
              <a:rPr lang="en-US" sz="1400" baseline="0" dirty="0" smtClean="0">
                <a:latin typeface="Arial" pitchFamily="34" charset="0"/>
                <a:cs typeface="Arial" pitchFamily="34" charset="0"/>
              </a:rPr>
              <a:t>Currency: Emerging 12%, Establishing 40%, Embedding 70%, Experiencing 40%</a:t>
            </a:r>
          </a:p>
          <a:p>
            <a:r>
              <a:rPr lang="en-US" sz="1400" baseline="0" dirty="0" smtClean="0">
                <a:latin typeface="Arial" pitchFamily="34" charset="0"/>
                <a:cs typeface="Arial" pitchFamily="34" charset="0"/>
              </a:rPr>
              <a:t>Relevance: Emerging 60%, Establishing 80%, Embedding 50%, Experiencing 60%</a:t>
            </a:r>
          </a:p>
          <a:p>
            <a:r>
              <a:rPr lang="en-US" sz="1400" baseline="0" dirty="0" smtClean="0">
                <a:latin typeface="Arial" pitchFamily="34" charset="0"/>
                <a:cs typeface="Arial" pitchFamily="34" charset="0"/>
              </a:rPr>
              <a:t>Reliability: Emerging 47%, Establishing 50%, Embedding 70%, Experiencing 40%</a:t>
            </a:r>
          </a:p>
          <a:p>
            <a:r>
              <a:rPr lang="en-US" sz="1400" baseline="0" dirty="0" smtClean="0">
                <a:latin typeface="Arial" pitchFamily="34" charset="0"/>
                <a:cs typeface="Arial" pitchFamily="34" charset="0"/>
              </a:rPr>
              <a:t>Authority, Legitimacy: Emerging 79%, Establishing 50%, Embedding 90</a:t>
            </a:r>
            <a:r>
              <a:rPr lang="en-US" sz="1400" baseline="0" smtClean="0">
                <a:latin typeface="Arial" pitchFamily="34" charset="0"/>
                <a:cs typeface="Arial" pitchFamily="34" charset="0"/>
              </a:rPr>
              <a:t>%, Experiencing 70%</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White, D., &amp; </a:t>
            </a: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(2011-2014). Visitors and residents: What motivates engagement with the digital information environment. Funded by JISC, OCLC, and Oxford University. Retrieved from http://www.oclc.org/research/activities/vandr/ </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http://www.themost10.com/common-mistakes-in-e-commerce-websites/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41</a:t>
            </a:fld>
            <a:endParaRPr lang="en-US" dirty="0"/>
          </a:p>
        </p:txBody>
      </p:sp>
    </p:spTree>
    <p:extLst>
      <p:ext uri="{BB962C8B-B14F-4D97-AF65-F5344CB8AC3E}">
        <p14:creationId xmlns="" xmlns:p14="http://schemas.microsoft.com/office/powerpoint/2010/main" val="42104327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2119" y="4715907"/>
            <a:ext cx="6193437" cy="4881377"/>
          </a:xfrm>
        </p:spPr>
        <p:txBody>
          <a:bodyPr>
            <a:noAutofit/>
          </a:bodyPr>
          <a:lstStyle/>
          <a:p>
            <a:r>
              <a:rPr lang="en-US" sz="1400" dirty="0" smtClean="0">
                <a:latin typeface="Arial" pitchFamily="34" charset="0"/>
                <a:cs typeface="Arial" pitchFamily="34" charset="0"/>
              </a:rPr>
              <a:t>Image: </a:t>
            </a:r>
            <a:r>
              <a:rPr lang="en-US" sz="1400" dirty="0" smtClean="0">
                <a:latin typeface="Arial" pitchFamily="34" charset="0"/>
                <a:cs typeface="Arial" pitchFamily="34" charset="0"/>
                <a:hlinkClick r:id="rId3"/>
              </a:rPr>
              <a:t>http://www.flickr.com/photos/nikonvscanon/1750671901/</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latin typeface="Arial" pitchFamily="34" charset="0"/>
                <a:cs typeface="Arial" pitchFamily="34" charset="0"/>
              </a:rPr>
              <a:t>“Well I don’t like pick the first one I see.  I try to evaluate two or three and see if there’s some common things between them.  Like if two of them say the same thing then that must be right.   Rather than like one [??] versus two consistent things” (</a:t>
            </a:r>
            <a:r>
              <a:rPr lang="en-US" sz="1400" i="1" dirty="0" smtClean="0">
                <a:latin typeface="Arial" pitchFamily="34" charset="0"/>
                <a:cs typeface="Arial" pitchFamily="34" charset="0"/>
              </a:rPr>
              <a:t>Digital Visitors and Residents</a:t>
            </a:r>
            <a:r>
              <a:rPr lang="en-US" sz="1400" dirty="0" smtClean="0">
                <a:latin typeface="Arial" pitchFamily="34" charset="0"/>
                <a:cs typeface="Arial" pitchFamily="34" charset="0"/>
              </a:rPr>
              <a:t>, USS4, Emerging, 00:10:01, Male, Age 17, Planned Major: Mechanical Engineering).</a:t>
            </a:r>
          </a:p>
          <a:p>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0"/>
            <a:ext cx="4962525" cy="3722688"/>
          </a:xfrm>
        </p:spPr>
      </p:sp>
      <p:sp>
        <p:nvSpPr>
          <p:cNvPr id="3" name="Notes Placeholder 2"/>
          <p:cNvSpPr>
            <a:spLocks noGrp="1"/>
          </p:cNvSpPr>
          <p:nvPr>
            <p:ph type="body" idx="1"/>
          </p:nvPr>
        </p:nvSpPr>
        <p:spPr>
          <a:xfrm>
            <a:off x="3" y="3723086"/>
            <a:ext cx="6796102" cy="6205140"/>
          </a:xfrm>
        </p:spPr>
        <p:txBody>
          <a:bodyPr>
            <a:noAutofit/>
          </a:bodyPr>
          <a:lstStyle/>
          <a:p>
            <a:r>
              <a:rPr lang="en-US" sz="1100" i="1" dirty="0" smtClean="0">
                <a:latin typeface="Arial" pitchFamily="34" charset="0"/>
                <a:cs typeface="Arial" pitchFamily="34" charset="0"/>
              </a:rPr>
              <a:t>Image: </a:t>
            </a:r>
            <a:r>
              <a:rPr lang="en-US" sz="1100" dirty="0" smtClean="0">
                <a:latin typeface="Arial" pitchFamily="34" charset="0"/>
                <a:cs typeface="Arial" pitchFamily="34" charset="0"/>
                <a:hlinkClick r:id="rId3"/>
              </a:rPr>
              <a:t>http://www.flickr.com/photos/johanl/5131980180/</a:t>
            </a:r>
            <a:endParaRPr lang="en-US" sz="1100" dirty="0" smtClean="0">
              <a:latin typeface="Arial" pitchFamily="34" charset="0"/>
              <a:cs typeface="Arial" pitchFamily="34" charset="0"/>
            </a:endParaRPr>
          </a:p>
          <a:p>
            <a:pPr defTabSz="895928" fontAlgn="base">
              <a:spcAft>
                <a:spcPct val="0"/>
              </a:spcAft>
              <a:defRPr/>
            </a:pPr>
            <a:r>
              <a:rPr lang="en-US" sz="1100" dirty="0" smtClean="0">
                <a:latin typeface="Arial" pitchFamily="34" charset="0"/>
                <a:cs typeface="Arial" pitchFamily="34" charset="0"/>
              </a:rPr>
              <a:t>Three issues with catalog being in multiple places (</a:t>
            </a:r>
            <a:r>
              <a:rPr lang="en-US" sz="1100" dirty="0" err="1" smtClean="0">
                <a:latin typeface="Arial" pitchFamily="34" charset="0"/>
                <a:cs typeface="Arial" pitchFamily="34" charset="0"/>
              </a:rPr>
              <a:t>Facebook</a:t>
            </a:r>
            <a:r>
              <a:rPr lang="en-US" sz="1100" dirty="0" smtClean="0">
                <a:latin typeface="Arial" pitchFamily="34" charset="0"/>
                <a:cs typeface="Arial" pitchFamily="34" charset="0"/>
              </a:rPr>
              <a:t>, </a:t>
            </a:r>
            <a:r>
              <a:rPr lang="en-US" sz="1100" dirty="0" err="1" smtClean="0">
                <a:latin typeface="Arial" pitchFamily="34" charset="0"/>
                <a:cs typeface="Arial" pitchFamily="34" charset="0"/>
              </a:rPr>
              <a:t>widgetes</a:t>
            </a:r>
            <a:r>
              <a:rPr lang="en-US" sz="1100" dirty="0" smtClean="0">
                <a:latin typeface="Arial" pitchFamily="34" charset="0"/>
                <a:cs typeface="Arial" pitchFamily="34" charset="0"/>
              </a:rPr>
              <a:t>, apps, etc.)</a:t>
            </a:r>
          </a:p>
          <a:p>
            <a:pPr defTabSz="895928" fontAlgn="base">
              <a:spcAft>
                <a:spcPct val="0"/>
              </a:spcAft>
              <a:defRPr/>
            </a:pPr>
            <a:r>
              <a:rPr lang="en-US" sz="1100" dirty="0" smtClean="0">
                <a:latin typeface="Arial" pitchFamily="34" charset="0"/>
                <a:cs typeface="Arial" pitchFamily="34" charset="0"/>
              </a:rPr>
              <a:t>	1. Divorce between discovery and delivery</a:t>
            </a:r>
          </a:p>
          <a:p>
            <a:pPr defTabSz="895928" fontAlgn="base">
              <a:spcAft>
                <a:spcPct val="0"/>
              </a:spcAft>
              <a:defRPr/>
            </a:pPr>
            <a:r>
              <a:rPr lang="en-US" sz="1100" dirty="0" smtClean="0">
                <a:latin typeface="Arial" pitchFamily="34" charset="0"/>
                <a:cs typeface="Arial" pitchFamily="34" charset="0"/>
              </a:rPr>
              <a:t>	2. Reconfiguration of functions in app/mobile environments </a:t>
            </a:r>
          </a:p>
          <a:p>
            <a:pPr defTabSz="895928" fontAlgn="base">
              <a:spcAft>
                <a:spcPct val="0"/>
              </a:spcAft>
              <a:defRPr/>
            </a:pPr>
            <a:r>
              <a:rPr lang="en-US" sz="1100" dirty="0" smtClean="0">
                <a:latin typeface="Arial" pitchFamily="34" charset="0"/>
                <a:cs typeface="Arial" pitchFamily="34" charset="0"/>
              </a:rPr>
              <a:t>	3. Attention is shifting to the full collection and the discovery layers that make them available</a:t>
            </a:r>
          </a:p>
          <a:p>
            <a:r>
              <a:rPr lang="en-US" sz="1100" dirty="0" smtClean="0">
                <a:latin typeface="Arial" pitchFamily="34" charset="0"/>
                <a:cs typeface="Arial" pitchFamily="34" charset="0"/>
              </a:rPr>
              <a:t>Dempsey, L. (2012). Thirteen ways of looking at libraries, discovery, and the catalog: Scale, workflow, attention. </a:t>
            </a:r>
            <a:r>
              <a:rPr lang="en-US" sz="1100" i="1" dirty="0" smtClean="0">
                <a:latin typeface="Arial" pitchFamily="34" charset="0"/>
                <a:cs typeface="Arial" pitchFamily="34" charset="0"/>
              </a:rPr>
              <a:t>EDUCAUSE Review Online. </a:t>
            </a:r>
            <a:r>
              <a:rPr lang="en-US" sz="1100" dirty="0" smtClean="0">
                <a:latin typeface="Arial" pitchFamily="34" charset="0"/>
                <a:cs typeface="Arial" pitchFamily="34" charset="0"/>
              </a:rPr>
              <a:t>Retrieved from </a:t>
            </a:r>
            <a:r>
              <a:rPr lang="en-US" sz="1100" u="sng" dirty="0" smtClean="0">
                <a:latin typeface="Arial" pitchFamily="34" charset="0"/>
                <a:cs typeface="Arial" pitchFamily="34" charset="0"/>
                <a:hlinkClick r:id="rId4"/>
              </a:rPr>
              <a:t>http://www.educause.edu/ero/article/thirteen-ways-looking-libraries-discovery-and-catalog-scale-workflow-attention</a:t>
            </a:r>
            <a:endParaRPr lang="en-US" sz="1100" dirty="0" smtClean="0">
              <a:latin typeface="Arial" pitchFamily="34" charset="0"/>
              <a:cs typeface="Arial" pitchFamily="34" charset="0"/>
            </a:endParaRPr>
          </a:p>
          <a:p>
            <a:pPr defTabSz="448056">
              <a:defRPr/>
            </a:pPr>
            <a:r>
              <a:rPr lang="en-US" sz="1100" dirty="0" smtClean="0">
                <a:latin typeface="Arial" pitchFamily="34" charset="0"/>
                <a:cs typeface="Arial" pitchFamily="34" charset="0"/>
              </a:rPr>
              <a:t> </a:t>
            </a:r>
          </a:p>
          <a:p>
            <a:r>
              <a:rPr lang="en-US" sz="1100" dirty="0" smtClean="0">
                <a:latin typeface="Arial" pitchFamily="34" charset="0"/>
                <a:cs typeface="Arial" pitchFamily="34" charset="0"/>
              </a:rPr>
              <a:t>Overall, 63% of respondents say they would be likely to use library if there was a cell phone app that would allow them to access and use library services from their phone; some 35% say they would be “very likely” to use such an app, including 45% of </a:t>
            </a:r>
            <a:r>
              <a:rPr lang="en-US" sz="1100" dirty="0" err="1" smtClean="0">
                <a:latin typeface="Arial" pitchFamily="34" charset="0"/>
                <a:cs typeface="Arial" pitchFamily="34" charset="0"/>
              </a:rPr>
              <a:t>smartphone</a:t>
            </a:r>
            <a:r>
              <a:rPr lang="en-US" sz="1100" dirty="0" smtClean="0">
                <a:latin typeface="Arial" pitchFamily="34" charset="0"/>
                <a:cs typeface="Arial" pitchFamily="34" charset="0"/>
              </a:rPr>
              <a:t> owners and 41% of tablet owners. (</a:t>
            </a:r>
            <a:r>
              <a:rPr lang="en-US" sz="1100" dirty="0" err="1" smtClean="0">
                <a:latin typeface="Arial" pitchFamily="34" charset="0"/>
                <a:cs typeface="Arial" pitchFamily="34" charset="0"/>
              </a:rPr>
              <a:t>Zickuhr</a:t>
            </a:r>
            <a:r>
              <a:rPr lang="en-US" sz="1100" dirty="0" smtClean="0">
                <a:latin typeface="Arial" pitchFamily="34" charset="0"/>
                <a:cs typeface="Arial" pitchFamily="34" charset="0"/>
              </a:rPr>
              <a:t>, </a:t>
            </a:r>
            <a:r>
              <a:rPr lang="en-US" sz="1100" dirty="0" err="1" smtClean="0">
                <a:latin typeface="Arial" pitchFamily="34" charset="0"/>
                <a:cs typeface="Arial" pitchFamily="34" charset="0"/>
              </a:rPr>
              <a:t>Rainie</a:t>
            </a:r>
            <a:r>
              <a:rPr lang="en-US" sz="1100" dirty="0" smtClean="0">
                <a:latin typeface="Arial" pitchFamily="34" charset="0"/>
                <a:cs typeface="Arial" pitchFamily="34" charset="0"/>
              </a:rPr>
              <a:t>, &amp; Purcell, 2013, p.62).</a:t>
            </a:r>
          </a:p>
          <a:p>
            <a:r>
              <a:rPr lang="en-US" sz="1100" dirty="0" err="1" smtClean="0">
                <a:latin typeface="Arial" pitchFamily="34" charset="0"/>
                <a:cs typeface="Arial" pitchFamily="34" charset="0"/>
              </a:rPr>
              <a:t>Zickuhr</a:t>
            </a:r>
            <a:r>
              <a:rPr lang="en-US" sz="1100" dirty="0" smtClean="0">
                <a:latin typeface="Arial" pitchFamily="34" charset="0"/>
                <a:cs typeface="Arial" pitchFamily="34" charset="0"/>
              </a:rPr>
              <a:t>, K., </a:t>
            </a:r>
            <a:r>
              <a:rPr lang="en-US" sz="1100" dirty="0" err="1" smtClean="0">
                <a:latin typeface="Arial" pitchFamily="34" charset="0"/>
                <a:cs typeface="Arial" pitchFamily="34" charset="0"/>
              </a:rPr>
              <a:t>Rainie</a:t>
            </a:r>
            <a:r>
              <a:rPr lang="en-US" sz="1100" dirty="0" smtClean="0">
                <a:latin typeface="Arial" pitchFamily="34" charset="0"/>
                <a:cs typeface="Arial" pitchFamily="34" charset="0"/>
              </a:rPr>
              <a:t>, L., &amp; Purcell, K. (2013). </a:t>
            </a:r>
            <a:r>
              <a:rPr lang="en-US" sz="1100" i="1" dirty="0" smtClean="0">
                <a:latin typeface="Arial" pitchFamily="34" charset="0"/>
                <a:cs typeface="Arial" pitchFamily="34" charset="0"/>
              </a:rPr>
              <a:t>Library services in the digital age</a:t>
            </a:r>
            <a:r>
              <a:rPr lang="en-US" sz="1100" dirty="0" smtClean="0">
                <a:latin typeface="Arial" pitchFamily="34" charset="0"/>
                <a:cs typeface="Arial" pitchFamily="34" charset="0"/>
              </a:rPr>
              <a:t>. Washington, DC: Pew Research Center’s Internet &amp; American Life Project.</a:t>
            </a:r>
          </a:p>
          <a:p>
            <a:endParaRPr lang="en-US" sz="1100" dirty="0" smtClean="0">
              <a:latin typeface="Arial" pitchFamily="34" charset="0"/>
              <a:cs typeface="Arial" pitchFamily="34" charset="0"/>
            </a:endParaRPr>
          </a:p>
          <a:p>
            <a:pPr marL="238029" indent="-225334">
              <a:buFont typeface="Arial" pitchFamily="34" charset="0"/>
              <a:buChar char="•"/>
            </a:pPr>
            <a:r>
              <a:rPr lang="en-US" sz="1100" dirty="0" smtClean="0">
                <a:latin typeface="Arial" pitchFamily="34" charset="0"/>
                <a:cs typeface="Arial" pitchFamily="34" charset="0"/>
              </a:rPr>
              <a:t>VRS meets users where they are</a:t>
            </a:r>
          </a:p>
          <a:p>
            <a:pPr marL="686085" lvl="1" indent="-225334">
              <a:buFont typeface="Arial" pitchFamily="34" charset="0"/>
              <a:buChar char="•"/>
            </a:pPr>
            <a:r>
              <a:rPr lang="en-US" sz="1100" dirty="0" smtClean="0">
                <a:latin typeface="Arial" pitchFamily="34" charset="0"/>
                <a:cs typeface="Arial" pitchFamily="34" charset="0"/>
              </a:rPr>
              <a:t>Text, e-mail, chat</a:t>
            </a:r>
          </a:p>
          <a:p>
            <a:pPr lvl="1">
              <a:buFont typeface="Arial" pitchFamily="34" charset="0"/>
              <a:buChar char="•"/>
            </a:pPr>
            <a:r>
              <a:rPr lang="en-US" sz="1100" dirty="0" smtClean="0">
                <a:latin typeface="Arial" pitchFamily="34" charset="0"/>
                <a:cs typeface="Arial" pitchFamily="34" charset="0"/>
              </a:rPr>
              <a:t>      </a:t>
            </a:r>
            <a:r>
              <a:rPr lang="en-US" sz="1100" dirty="0" err="1" smtClean="0">
                <a:latin typeface="Arial" pitchFamily="34" charset="0"/>
                <a:cs typeface="Arial" pitchFamily="34" charset="0"/>
              </a:rPr>
              <a:t>Facebook</a:t>
            </a:r>
            <a:r>
              <a:rPr lang="en-US" sz="1100" dirty="0" smtClean="0">
                <a:latin typeface="Arial" pitchFamily="34" charset="0"/>
                <a:cs typeface="Arial" pitchFamily="34" charset="0"/>
              </a:rPr>
              <a:t> </a:t>
            </a:r>
          </a:p>
          <a:p>
            <a:pPr lvl="1">
              <a:buFont typeface="Arial" pitchFamily="34" charset="0"/>
              <a:buChar char="•"/>
            </a:pPr>
            <a:r>
              <a:rPr lang="en-US" sz="1100" dirty="0" smtClean="0">
                <a:latin typeface="Arial" pitchFamily="34" charset="0"/>
                <a:cs typeface="Arial" pitchFamily="34" charset="0"/>
              </a:rPr>
              <a:t>      Face-to-face – still preference</a:t>
            </a:r>
          </a:p>
          <a:p>
            <a:pPr>
              <a:buFont typeface="Arial" pitchFamily="34" charset="0"/>
              <a:buChar char="•"/>
            </a:pPr>
            <a:r>
              <a:rPr lang="en-US" sz="1100" dirty="0" smtClean="0">
                <a:latin typeface="Arial" pitchFamily="34" charset="0"/>
                <a:cs typeface="Arial" pitchFamily="34" charset="0"/>
              </a:rPr>
              <a:t>Librarians’ expertise can deliver quality sources to users through VRS that they cannot find with a Google search</a:t>
            </a:r>
          </a:p>
          <a:p>
            <a:pPr defTabSz="895928" fontAlgn="base">
              <a:spcAft>
                <a:spcPct val="0"/>
              </a:spcAft>
              <a:buFont typeface="Arial" pitchFamily="34" charset="0"/>
              <a:buChar char="•"/>
              <a:defRPr/>
            </a:pPr>
            <a:r>
              <a:rPr lang="en-US" sz="1100" dirty="0" smtClean="0">
                <a:latin typeface="Arial" pitchFamily="34" charset="0"/>
                <a:cs typeface="Arial" pitchFamily="34" charset="0"/>
              </a:rPr>
              <a:t>Link users to special collections</a:t>
            </a:r>
          </a:p>
          <a:p>
            <a:pPr marL="4763" lvl="1" defTabSz="895928" fontAlgn="base">
              <a:spcAft>
                <a:spcPct val="0"/>
              </a:spcAft>
              <a:buFont typeface="Arial" pitchFamily="34" charset="0"/>
              <a:buChar char="•"/>
              <a:defRPr/>
            </a:pPr>
            <a:r>
              <a:rPr lang="en-US" sz="1100" dirty="0" err="1" smtClean="0">
                <a:latin typeface="Arial" pitchFamily="34" charset="0"/>
                <a:cs typeface="Arial" pitchFamily="34" charset="0"/>
              </a:rPr>
              <a:t>Facebook</a:t>
            </a:r>
            <a:r>
              <a:rPr lang="en-US" sz="1100" dirty="0" smtClean="0">
                <a:latin typeface="Arial" pitchFamily="34" charset="0"/>
                <a:cs typeface="Arial" pitchFamily="34" charset="0"/>
              </a:rPr>
              <a:t> (“On </a:t>
            </a:r>
            <a:r>
              <a:rPr lang="en-US" sz="1100" dirty="0" err="1" smtClean="0">
                <a:latin typeface="Arial" pitchFamily="34" charset="0"/>
                <a:cs typeface="Arial" pitchFamily="34" charset="0"/>
              </a:rPr>
              <a:t>Facebook</a:t>
            </a:r>
            <a:r>
              <a:rPr lang="en-US" sz="1100" dirty="0" smtClean="0">
                <a:latin typeface="Arial" pitchFamily="34" charset="0"/>
                <a:cs typeface="Arial" pitchFamily="34" charset="0"/>
              </a:rPr>
              <a:t>, Librarian Brings 2 Students From the Early 1900s to Life,” January 6, 2012, Nick </a:t>
            </a:r>
            <a:r>
              <a:rPr lang="en-US" sz="1100" dirty="0" err="1" smtClean="0">
                <a:latin typeface="Arial" pitchFamily="34" charset="0"/>
                <a:cs typeface="Arial" pitchFamily="34" charset="0"/>
              </a:rPr>
              <a:t>DeSantis</a:t>
            </a:r>
            <a:r>
              <a:rPr lang="en-US" sz="1100" dirty="0" smtClean="0">
                <a:latin typeface="Arial" pitchFamily="34" charset="0"/>
                <a:cs typeface="Arial" pitchFamily="34" charset="0"/>
              </a:rPr>
              <a:t>, </a:t>
            </a:r>
            <a:r>
              <a:rPr lang="en-US" sz="1100" i="1" dirty="0" smtClean="0">
                <a:latin typeface="Arial" pitchFamily="34" charset="0"/>
                <a:cs typeface="Arial" pitchFamily="34" charset="0"/>
              </a:rPr>
              <a:t>Chronicle of Higher Education</a:t>
            </a:r>
            <a:r>
              <a:rPr lang="en-US" sz="1100" dirty="0" smtClean="0">
                <a:latin typeface="Arial" pitchFamily="34" charset="0"/>
                <a:cs typeface="Arial" pitchFamily="34" charset="0"/>
              </a:rPr>
              <a:t>. http://chronicle.com/blogs/wiredcampus/on-facebook-librarian-brings-two-students-from-the-early-1900s-to-life/34845</a:t>
            </a:r>
          </a:p>
          <a:p>
            <a:pPr lvl="2" defTabSz="895928" fontAlgn="base">
              <a:spcAft>
                <a:spcPct val="0"/>
              </a:spcAft>
              <a:buFont typeface="Arial" pitchFamily="34" charset="0"/>
              <a:buChar char="•"/>
              <a:defRPr/>
            </a:pPr>
            <a:r>
              <a:rPr lang="en-US" sz="1100" dirty="0" smtClean="0">
                <a:latin typeface="Arial" pitchFamily="34" charset="0"/>
                <a:cs typeface="Arial" pitchFamily="34" charset="0"/>
              </a:rPr>
              <a:t>Joe McDonald, sophomore at University of Nevada, Reno in 1913, and girlfriend and future wife, Leola Lewis</a:t>
            </a:r>
          </a:p>
          <a:p>
            <a:pPr lvl="1" defTabSz="895928" fontAlgn="base">
              <a:spcAft>
                <a:spcPct val="0"/>
              </a:spcAft>
              <a:buFont typeface="Arial" pitchFamily="34" charset="0"/>
              <a:buChar char="•"/>
              <a:defRPr/>
            </a:pPr>
            <a:r>
              <a:rPr lang="en-US" sz="1100" dirty="0" smtClean="0">
                <a:latin typeface="Arial" pitchFamily="34" charset="0"/>
                <a:cs typeface="Arial" pitchFamily="34" charset="0"/>
              </a:rPr>
              <a:t>University of Washington includes its special collections in the references in Wikipedia</a:t>
            </a:r>
          </a:p>
          <a:p>
            <a:pPr lvl="1" defTabSz="895928" fontAlgn="base">
              <a:spcAft>
                <a:spcPct val="0"/>
              </a:spcAft>
              <a:buFont typeface="Arial" pitchFamily="34" charset="0"/>
              <a:buChar char="•"/>
              <a:defRPr/>
            </a:pPr>
            <a:endParaRPr lang="en-US" sz="1100" dirty="0" smtClean="0">
              <a:latin typeface="Arial" pitchFamily="34" charset="0"/>
              <a:cs typeface="Arial" pitchFamily="34" charset="0"/>
            </a:endParaRPr>
          </a:p>
          <a:p>
            <a:pPr defTabSz="895928" fontAlgn="base">
              <a:spcAft>
                <a:spcPct val="0"/>
              </a:spcAft>
              <a:defRPr/>
            </a:pPr>
            <a:r>
              <a:rPr lang="en-US" sz="1100" dirty="0" smtClean="0">
                <a:latin typeface="Arial" pitchFamily="34" charset="0"/>
                <a:cs typeface="Arial" pitchFamily="34" charset="0"/>
              </a:rPr>
              <a:t>De </a:t>
            </a:r>
            <a:r>
              <a:rPr lang="en-US" sz="1100" dirty="0" err="1" smtClean="0">
                <a:latin typeface="Arial" pitchFamily="34" charset="0"/>
                <a:cs typeface="Arial" pitchFamily="34" charset="0"/>
              </a:rPr>
              <a:t>Santis</a:t>
            </a:r>
            <a:r>
              <a:rPr lang="en-US" sz="1100" dirty="0" smtClean="0">
                <a:latin typeface="Arial" pitchFamily="34" charset="0"/>
                <a:cs typeface="Arial" pitchFamily="34" charset="0"/>
              </a:rPr>
              <a:t>, N. (2012, January 6). On </a:t>
            </a:r>
            <a:r>
              <a:rPr lang="en-US" sz="1100" dirty="0" err="1" smtClean="0">
                <a:latin typeface="Arial" pitchFamily="34" charset="0"/>
                <a:cs typeface="Arial" pitchFamily="34" charset="0"/>
              </a:rPr>
              <a:t>Facebook</a:t>
            </a:r>
            <a:r>
              <a:rPr lang="en-US" sz="1100" dirty="0" smtClean="0">
                <a:latin typeface="Arial" pitchFamily="34" charset="0"/>
                <a:cs typeface="Arial" pitchFamily="34" charset="0"/>
              </a:rPr>
              <a:t>, librarian brings 2 students from the early 1900s to life. </a:t>
            </a:r>
            <a:r>
              <a:rPr lang="en-US" sz="1100" i="1" dirty="0" smtClean="0">
                <a:latin typeface="Arial" pitchFamily="34" charset="0"/>
                <a:cs typeface="Arial" pitchFamily="34" charset="0"/>
              </a:rPr>
              <a:t>Chronicle of Higher Education. </a:t>
            </a:r>
            <a:r>
              <a:rPr lang="en-US" sz="1100" dirty="0" smtClean="0">
                <a:latin typeface="Arial" pitchFamily="34" charset="0"/>
                <a:cs typeface="Arial" pitchFamily="34" charset="0"/>
              </a:rPr>
              <a:t>Retrieved from </a:t>
            </a:r>
            <a:r>
              <a:rPr lang="en-US" sz="1100" u="sng" dirty="0" smtClean="0">
                <a:latin typeface="Arial" pitchFamily="34" charset="0"/>
                <a:cs typeface="Arial" pitchFamily="34" charset="0"/>
                <a:hlinkClick r:id="rId5"/>
              </a:rPr>
              <a:t>http://chronicle.com/blogs/wiredcampus/on-facebook-librarian-brings-two-students-from-the-early-1900s-to-life/34845</a:t>
            </a:r>
            <a:r>
              <a:rPr lang="en-US" sz="1100" u="sng" dirty="0" smtClean="0">
                <a:latin typeface="Arial" pitchFamily="34" charset="0"/>
                <a:cs typeface="Arial" pitchFamily="34" charset="0"/>
              </a:rPr>
              <a:t> </a:t>
            </a:r>
            <a:endParaRPr lang="en-US" sz="1100" dirty="0" smtClean="0">
              <a:latin typeface="Arial" pitchFamily="34" charset="0"/>
              <a:cs typeface="Arial" pitchFamily="34" charset="0"/>
            </a:endParaRPr>
          </a:p>
          <a:p>
            <a:pPr lvl="1" defTabSz="895928" fontAlgn="base">
              <a:spcAft>
                <a:spcPct val="0"/>
              </a:spcAft>
              <a:defRPr/>
            </a:pPr>
            <a:endParaRPr lang="en-US" sz="1100" dirty="0" smtClean="0">
              <a:latin typeface="Arial" pitchFamily="34" charset="0"/>
              <a:cs typeface="Arial" pitchFamily="34" charset="0"/>
            </a:endParaRPr>
          </a:p>
          <a:p>
            <a:pPr defTabSz="895928" fontAlgn="base">
              <a:spcAft>
                <a:spcPct val="0"/>
              </a:spcAft>
              <a:defRPr/>
            </a:pPr>
            <a:r>
              <a:rPr lang="en-US" sz="1100" dirty="0" smtClean="0">
                <a:latin typeface="Arial" pitchFamily="34" charset="0"/>
                <a:cs typeface="Arial" pitchFamily="34" charset="0"/>
              </a:rPr>
              <a:t> </a:t>
            </a:r>
          </a:p>
          <a:p>
            <a:endParaRPr lang="en-US" sz="10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E921901-2D7D-404F-83CF-0310337D82A5}"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4237" y="239712"/>
            <a:ext cx="4962525" cy="3722687"/>
          </a:xfrm>
        </p:spPr>
      </p:sp>
      <p:sp>
        <p:nvSpPr>
          <p:cNvPr id="3" name="Notes Placeholder 2"/>
          <p:cNvSpPr>
            <a:spLocks noGrp="1"/>
          </p:cNvSpPr>
          <p:nvPr>
            <p:ph type="body" idx="1"/>
          </p:nvPr>
        </p:nvSpPr>
        <p:spPr>
          <a:xfrm>
            <a:off x="0" y="4125912"/>
            <a:ext cx="6797675" cy="4964113"/>
          </a:xfrm>
        </p:spPr>
        <p:txBody>
          <a:bodyPr>
            <a:normAutofit fontScale="92500" lnSpcReduction="10000"/>
          </a:bodyPr>
          <a:lstStyle/>
          <a:p>
            <a:r>
              <a:rPr lang="en-US" sz="1300" i="1" dirty="0" smtClean="0">
                <a:latin typeface="Arial" pitchFamily="34" charset="0"/>
                <a:cs typeface="Arial" pitchFamily="34" charset="0"/>
              </a:rPr>
              <a:t>Image: </a:t>
            </a:r>
            <a:r>
              <a:rPr lang="en-US" sz="1300" dirty="0" err="1" smtClean="0">
                <a:latin typeface="Arial" pitchFamily="34" charset="0"/>
                <a:cs typeface="Arial" pitchFamily="34" charset="0"/>
              </a:rPr>
              <a:t>Connaway</a:t>
            </a:r>
            <a:r>
              <a:rPr lang="en-US" sz="1300" dirty="0" smtClean="0">
                <a:latin typeface="Arial" pitchFamily="34" charset="0"/>
                <a:cs typeface="Arial" pitchFamily="34" charset="0"/>
              </a:rPr>
              <a:t>, L.S. (2013) </a:t>
            </a:r>
            <a:r>
              <a:rPr lang="en-US" sz="1300" i="1" dirty="0" smtClean="0">
                <a:latin typeface="Arial" pitchFamily="34" charset="0"/>
                <a:cs typeface="Arial" pitchFamily="34" charset="0"/>
              </a:rPr>
              <a:t>NC State University, Hunt Library.</a:t>
            </a:r>
            <a:r>
              <a:rPr lang="en-US" sz="1300" dirty="0" smtClean="0">
                <a:latin typeface="Arial" pitchFamily="34" charset="0"/>
                <a:cs typeface="Arial" pitchFamily="34" charset="0"/>
              </a:rPr>
              <a:t> </a:t>
            </a:r>
            <a:endParaRPr lang="en-US" sz="1300" i="1" dirty="0" smtClean="0">
              <a:latin typeface="Arial" pitchFamily="34" charset="0"/>
              <a:cs typeface="Arial" pitchFamily="34" charset="0"/>
            </a:endParaRPr>
          </a:p>
          <a:p>
            <a:pPr defTabSz="466387"/>
            <a:r>
              <a:rPr lang="en-US" sz="1300" dirty="0" smtClean="0">
                <a:latin typeface="Arial" pitchFamily="34" charset="0"/>
                <a:cs typeface="Arial" pitchFamily="34" charset="0"/>
              </a:rPr>
              <a:t>Dempsey, L. (2012). Thirteen ways of looking at libraries, discovery, and the catalog: Scale, workflow, attention. </a:t>
            </a:r>
            <a:r>
              <a:rPr lang="en-US" sz="1300" i="1" dirty="0" err="1" smtClean="0">
                <a:latin typeface="Arial" pitchFamily="34" charset="0"/>
                <a:cs typeface="Arial" pitchFamily="34" charset="0"/>
              </a:rPr>
              <a:t>Educause</a:t>
            </a:r>
            <a:r>
              <a:rPr lang="en-US" sz="1300" i="1" dirty="0" smtClean="0">
                <a:latin typeface="Arial" pitchFamily="34" charset="0"/>
                <a:cs typeface="Arial" pitchFamily="34" charset="0"/>
              </a:rPr>
              <a:t> Review Online. </a:t>
            </a:r>
            <a:r>
              <a:rPr lang="en-US" sz="1300" dirty="0" smtClean="0">
                <a:latin typeface="Arial" pitchFamily="34" charset="0"/>
                <a:cs typeface="Arial" pitchFamily="34" charset="0"/>
              </a:rPr>
              <a:t>Retrieved from </a:t>
            </a:r>
            <a:r>
              <a:rPr lang="en-US" sz="1300" dirty="0" smtClean="0">
                <a:latin typeface="Arial" pitchFamily="34" charset="0"/>
                <a:cs typeface="Arial" pitchFamily="34" charset="0"/>
                <a:hlinkClick r:id="rId3"/>
              </a:rPr>
              <a:t>http://www.educause.edu/ero/article/thirteen-ways-looking-libraries-discovery-and-catalog-scale-workflow-attention</a:t>
            </a:r>
            <a:endParaRPr lang="en-US" sz="1300" dirty="0" smtClean="0">
              <a:latin typeface="Arial" pitchFamily="34" charset="0"/>
              <a:cs typeface="Arial" pitchFamily="34" charset="0"/>
            </a:endParaRPr>
          </a:p>
          <a:p>
            <a:endParaRPr lang="en-US" sz="1300" dirty="0" smtClean="0">
              <a:latin typeface="Arial" pitchFamily="34" charset="0"/>
              <a:cs typeface="Arial" pitchFamily="34" charset="0"/>
            </a:endParaRPr>
          </a:p>
          <a:p>
            <a:r>
              <a:rPr lang="en-US" sz="1300" dirty="0" smtClean="0">
                <a:latin typeface="Arial" pitchFamily="34" charset="0"/>
                <a:cs typeface="Arial" pitchFamily="34" charset="0"/>
              </a:rPr>
              <a:t>Throughout much of their recent existence, libraries have managed an "outside-in range" of resources: they have acquired books, journals, databases, and other materials from external sources and provided discovery systems for their local constituency over what they own or license. </a:t>
            </a:r>
          </a:p>
          <a:p>
            <a:r>
              <a:rPr lang="en-US" sz="1300" dirty="0" smtClean="0">
                <a:latin typeface="Arial" pitchFamily="34" charset="0"/>
                <a:cs typeface="Arial" pitchFamily="34" charset="0"/>
              </a:rPr>
              <a:t>The institution is also a producer of a range of information resources: digitized images or special collections, learning and research materials, research data, administrative records (website, prospectuses, etc.), and so on. And how effectively to disclose this material is of growing interest across libraries or across the institutions of which the library is a part. This presents an "inside-out" challenge, as here the library wants the material to be discovered by their own constituency but often also by a general web population.</a:t>
            </a:r>
          </a:p>
          <a:p>
            <a:r>
              <a:rPr lang="en-US" sz="1300" dirty="0" smtClean="0">
                <a:latin typeface="Arial" pitchFamily="34" charset="0"/>
                <a:cs typeface="Arial" pitchFamily="34" charset="0"/>
              </a:rPr>
              <a:t>In the outside-in case, the goal is to help researchers and students at the home institution to find resources of interest to them across the broad output of available research and learning materials. In the inside-out case, the goal is to help researchers and students at any institution to find resources of interest to them across the output of the institution itself. In other words, the goal in the inside-out case is to promote discoverability of institutional resources, or to have them discovered. </a:t>
            </a:r>
          </a:p>
          <a:p>
            <a:endParaRPr lang="en-US" sz="1300" b="1" dirty="0" smtClean="0">
              <a:latin typeface="Arial" pitchFamily="34" charset="0"/>
              <a:cs typeface="Arial" pitchFamily="34" charset="0"/>
            </a:endParaRPr>
          </a:p>
          <a:p>
            <a:r>
              <a:rPr lang="en-US" sz="1300" b="1" dirty="0" err="1" smtClean="0">
                <a:latin typeface="Arial" pitchFamily="34" charset="0"/>
                <a:cs typeface="Arial" pitchFamily="34" charset="0"/>
              </a:rPr>
              <a:t>Wikipedian</a:t>
            </a:r>
            <a:r>
              <a:rPr lang="en-US" sz="1300" b="1" dirty="0" smtClean="0">
                <a:latin typeface="Arial" pitchFamily="34" charset="0"/>
                <a:cs typeface="Arial" pitchFamily="34" charset="0"/>
              </a:rPr>
              <a:t> in Residence program</a:t>
            </a:r>
          </a:p>
          <a:p>
            <a:r>
              <a:rPr lang="es-ES" sz="1300" dirty="0" err="1" smtClean="0">
                <a:latin typeface="Arial" pitchFamily="34" charset="0"/>
                <a:cs typeface="Arial" pitchFamily="34" charset="0"/>
              </a:rPr>
              <a:t>With</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the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Wipedian</a:t>
            </a:r>
            <a:r>
              <a:rPr lang="es-ES" sz="1300" dirty="0" smtClean="0">
                <a:latin typeface="Arial" pitchFamily="34" charset="0"/>
                <a:cs typeface="Arial" pitchFamily="34" charset="0"/>
              </a:rPr>
              <a:t> in </a:t>
            </a:r>
            <a:r>
              <a:rPr lang="es-ES" sz="1300" dirty="0" err="1" smtClean="0">
                <a:latin typeface="Arial" pitchFamily="34" charset="0"/>
                <a:cs typeface="Arial" pitchFamily="34" charset="0"/>
              </a:rPr>
              <a:t>Residence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Program</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Wikipedia's</a:t>
            </a:r>
            <a:r>
              <a:rPr lang="es-ES" sz="1300" dirty="0" smtClean="0">
                <a:latin typeface="Arial" pitchFamily="34" charset="0"/>
                <a:cs typeface="Arial" pitchFamily="34" charset="0"/>
              </a:rPr>
              <a:t> GLAM  (</a:t>
            </a:r>
            <a:r>
              <a:rPr lang="es-ES" sz="1300" dirty="0" err="1" smtClean="0">
                <a:latin typeface="Arial" pitchFamily="34" charset="0"/>
                <a:cs typeface="Arial" pitchFamily="34" charset="0"/>
              </a:rPr>
              <a:t>Galleries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Libraries</a:t>
            </a:r>
            <a:r>
              <a:rPr lang="es-ES" sz="1300" dirty="0" smtClean="0">
                <a:latin typeface="Arial" pitchFamily="34" charset="0"/>
                <a:cs typeface="Arial" pitchFamily="34" charset="0"/>
              </a:rPr>
              <a:t>, Archives and </a:t>
            </a:r>
            <a:r>
              <a:rPr lang="es-ES" sz="1300" dirty="0" err="1" smtClean="0">
                <a:latin typeface="Arial" pitchFamily="34" charset="0"/>
                <a:cs typeface="Arial" pitchFamily="34" charset="0"/>
              </a:rPr>
              <a:t>Museums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WikiProject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enables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editors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who</a:t>
            </a:r>
            <a:r>
              <a:rPr lang="es-ES" sz="1300" dirty="0" smtClean="0">
                <a:latin typeface="Arial" pitchFamily="34" charset="0"/>
                <a:cs typeface="Arial" pitchFamily="34" charset="0"/>
              </a:rPr>
              <a:t> work in </a:t>
            </a:r>
            <a:r>
              <a:rPr lang="es-ES" sz="1300" dirty="0" err="1" smtClean="0">
                <a:latin typeface="Arial" pitchFamily="34" charset="0"/>
                <a:cs typeface="Arial" pitchFamily="34" charset="0"/>
              </a:rPr>
              <a:t>libraries</a:t>
            </a:r>
            <a:r>
              <a:rPr lang="es-ES" sz="1300" dirty="0" smtClean="0">
                <a:latin typeface="Arial" pitchFamily="34" charset="0"/>
                <a:cs typeface="Arial" pitchFamily="34" charset="0"/>
              </a:rPr>
              <a:t> and </a:t>
            </a:r>
            <a:r>
              <a:rPr lang="es-ES" sz="1300" dirty="0" err="1" smtClean="0">
                <a:latin typeface="Arial" pitchFamily="34" charset="0"/>
                <a:cs typeface="Arial" pitchFamily="34" charset="0"/>
              </a:rPr>
              <a:t>other</a:t>
            </a:r>
            <a:r>
              <a:rPr lang="es-ES" sz="1300" dirty="0" smtClean="0">
                <a:latin typeface="Arial" pitchFamily="34" charset="0"/>
                <a:cs typeface="Arial" pitchFamily="34" charset="0"/>
              </a:rPr>
              <a:t> cultural </a:t>
            </a:r>
            <a:r>
              <a:rPr lang="es-ES" sz="1300" dirty="0" err="1" smtClean="0">
                <a:latin typeface="Arial" pitchFamily="34" charset="0"/>
                <a:cs typeface="Arial" pitchFamily="34" charset="0"/>
              </a:rPr>
              <a:t>institutions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to</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add</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entries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to</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Wikipedia</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for</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the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institutions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resources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services</a:t>
            </a:r>
            <a:r>
              <a:rPr lang="es-ES" sz="1300" dirty="0" smtClean="0">
                <a:latin typeface="Arial" pitchFamily="34" charset="0"/>
                <a:cs typeface="Arial" pitchFamily="34" charset="0"/>
              </a:rPr>
              <a:t>, etc. (</a:t>
            </a:r>
            <a:r>
              <a:rPr lang="es-ES" sz="1300" u="sng" dirty="0" smtClean="0">
                <a:latin typeface="Arial" pitchFamily="34" charset="0"/>
                <a:cs typeface="Arial" pitchFamily="34" charset="0"/>
                <a:hlinkClick r:id="rId4"/>
              </a:rPr>
              <a:t>http://en.wikipedia.org/wiki/Wikipedian_in_residence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This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is</a:t>
            </a:r>
            <a:r>
              <a:rPr lang="es-ES" sz="1300" dirty="0" smtClean="0">
                <a:latin typeface="Arial" pitchFamily="34" charset="0"/>
                <a:cs typeface="Arial" pitchFamily="34" charset="0"/>
              </a:rPr>
              <a:t> a </a:t>
            </a:r>
            <a:r>
              <a:rPr lang="es-ES" sz="1300" dirty="0" err="1" smtClean="0">
                <a:latin typeface="Arial" pitchFamily="34" charset="0"/>
                <a:cs typeface="Arial" pitchFamily="34" charset="0"/>
              </a:rPr>
              <a:t>great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way</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to</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not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only</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promote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resources</a:t>
            </a:r>
            <a:r>
              <a:rPr lang="es-ES" sz="1300" dirty="0" smtClean="0">
                <a:latin typeface="Arial" pitchFamily="34" charset="0"/>
                <a:cs typeface="Arial" pitchFamily="34" charset="0"/>
              </a:rPr>
              <a:t> and </a:t>
            </a:r>
            <a:r>
              <a:rPr lang="es-ES" sz="1300" dirty="0" err="1" smtClean="0">
                <a:latin typeface="Arial" pitchFamily="34" charset="0"/>
                <a:cs typeface="Arial" pitchFamily="34" charset="0"/>
              </a:rPr>
              <a:t>services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that</a:t>
            </a:r>
            <a:r>
              <a:rPr lang="es-ES" sz="1300" dirty="0" smtClean="0">
                <a:latin typeface="Arial" pitchFamily="34" charset="0"/>
                <a:cs typeface="Arial" pitchFamily="34" charset="0"/>
              </a:rPr>
              <a:t> are </a:t>
            </a:r>
            <a:r>
              <a:rPr lang="es-ES" sz="1300" dirty="0" err="1" smtClean="0">
                <a:latin typeface="Arial" pitchFamily="34" charset="0"/>
                <a:cs typeface="Arial" pitchFamily="34" charset="0"/>
              </a:rPr>
              <a:t>not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used</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because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people</a:t>
            </a:r>
            <a:r>
              <a:rPr lang="es-ES" sz="1300" dirty="0" smtClean="0">
                <a:latin typeface="Arial" pitchFamily="34" charset="0"/>
                <a:cs typeface="Arial" pitchFamily="34" charset="0"/>
              </a:rPr>
              <a:t> do </a:t>
            </a:r>
            <a:r>
              <a:rPr lang="es-ES" sz="1300" dirty="0" err="1" smtClean="0">
                <a:latin typeface="Arial" pitchFamily="34" charset="0"/>
                <a:cs typeface="Arial" pitchFamily="34" charset="0"/>
              </a:rPr>
              <a:t>not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know</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about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their</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existence</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but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also</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to</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market</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libraries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within</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individuals</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routine</a:t>
            </a:r>
            <a:r>
              <a:rPr lang="es-ES" sz="1300" dirty="0" smtClean="0">
                <a:latin typeface="Arial" pitchFamily="34" charset="0"/>
                <a:cs typeface="Arial" pitchFamily="34" charset="0"/>
              </a:rPr>
              <a:t> work </a:t>
            </a:r>
            <a:r>
              <a:rPr lang="es-ES" sz="1300" dirty="0" err="1" smtClean="0">
                <a:latin typeface="Arial" pitchFamily="34" charset="0"/>
                <a:cs typeface="Arial" pitchFamily="34" charset="0"/>
              </a:rPr>
              <a:t>practices</a:t>
            </a:r>
            <a:r>
              <a:rPr lang="es-ES" sz="1300" dirty="0" smtClean="0">
                <a:latin typeface="Arial" pitchFamily="34" charset="0"/>
                <a:cs typeface="Arial" pitchFamily="34" charset="0"/>
              </a:rPr>
              <a:t> and </a:t>
            </a:r>
            <a:r>
              <a:rPr lang="es-ES" sz="1300" dirty="0" err="1" smtClean="0">
                <a:latin typeface="Arial" pitchFamily="34" charset="0"/>
                <a:cs typeface="Arial" pitchFamily="34" charset="0"/>
              </a:rPr>
              <a:t>daily</a:t>
            </a:r>
            <a:r>
              <a:rPr lang="es-ES" sz="1300" dirty="0" smtClean="0">
                <a:latin typeface="Arial" pitchFamily="34" charset="0"/>
                <a:cs typeface="Arial" pitchFamily="34" charset="0"/>
              </a:rPr>
              <a:t> </a:t>
            </a:r>
            <a:r>
              <a:rPr lang="es-ES" sz="1300" dirty="0" err="1" smtClean="0">
                <a:latin typeface="Arial" pitchFamily="34" charset="0"/>
                <a:cs typeface="Arial" pitchFamily="34" charset="0"/>
              </a:rPr>
              <a:t>activities</a:t>
            </a:r>
            <a:r>
              <a:rPr lang="es-ES" sz="1300" dirty="0" smtClean="0">
                <a:latin typeface="Arial" pitchFamily="34" charset="0"/>
                <a:cs typeface="Arial" pitchFamily="34" charset="0"/>
              </a:rPr>
              <a:t>.</a:t>
            </a:r>
          </a:p>
          <a:p>
            <a:endParaRPr lang="es-ES" sz="1300" dirty="0" smtClean="0">
              <a:latin typeface="Arial" pitchFamily="34" charset="0"/>
              <a:cs typeface="Arial" pitchFamily="34" charset="0"/>
            </a:endParaRPr>
          </a:p>
          <a:p>
            <a:r>
              <a:rPr lang="en-US" sz="1300" dirty="0" err="1" smtClean="0">
                <a:latin typeface="Arial" pitchFamily="34" charset="0"/>
                <a:cs typeface="Arial" pitchFamily="34" charset="0"/>
              </a:rPr>
              <a:t>Wikipedian</a:t>
            </a:r>
            <a:r>
              <a:rPr lang="en-US" sz="1300" dirty="0" smtClean="0">
                <a:latin typeface="Arial" pitchFamily="34" charset="0"/>
                <a:cs typeface="Arial" pitchFamily="34" charset="0"/>
              </a:rPr>
              <a:t> in residence. (2014, May 21). </a:t>
            </a:r>
            <a:r>
              <a:rPr lang="en-US" sz="1300" i="1" dirty="0" smtClean="0">
                <a:latin typeface="Arial" pitchFamily="34" charset="0"/>
                <a:cs typeface="Arial" pitchFamily="34" charset="0"/>
              </a:rPr>
              <a:t>Wikipedia</a:t>
            </a:r>
            <a:r>
              <a:rPr lang="en-US" sz="1300" dirty="0" smtClean="0">
                <a:latin typeface="Arial" pitchFamily="34" charset="0"/>
                <a:cs typeface="Arial" pitchFamily="34" charset="0"/>
              </a:rPr>
              <a:t>. Retrieved May 22, 2014, from http://en.wikipedia.org/wiki/Wikipedian_in_residence</a:t>
            </a:r>
            <a:endParaRPr lang="en-US" sz="1300" dirty="0" smtClean="0">
              <a:latin typeface="Arial" pitchFamily="34" charset="0"/>
              <a:ea typeface="Calibri"/>
              <a:cs typeface="Arial" pitchFamily="34" charset="0"/>
            </a:endParaRPr>
          </a:p>
          <a:p>
            <a:endParaRPr lang="en-US" sz="12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9037" y="0"/>
            <a:ext cx="4382681" cy="3287712"/>
          </a:xfrm>
        </p:spPr>
      </p:sp>
      <p:sp>
        <p:nvSpPr>
          <p:cNvPr id="3" name="Notes Placeholder 2"/>
          <p:cNvSpPr>
            <a:spLocks noGrp="1"/>
          </p:cNvSpPr>
          <p:nvPr>
            <p:ph type="body" idx="1"/>
          </p:nvPr>
        </p:nvSpPr>
        <p:spPr>
          <a:xfrm>
            <a:off x="0" y="3440112"/>
            <a:ext cx="6797675" cy="6324600"/>
          </a:xfrm>
        </p:spPr>
        <p:txBody>
          <a:bodyPr>
            <a:noAutofit/>
          </a:bodyPr>
          <a:lstStyle/>
          <a:p>
            <a:pPr defTabSz="896021" fontAlgn="base">
              <a:spcBef>
                <a:spcPct val="30000"/>
              </a:spcBef>
              <a:spcAft>
                <a:spcPct val="0"/>
              </a:spcAft>
              <a:defRPr/>
            </a:pPr>
            <a:r>
              <a:rPr lang="en-US" sz="1400" dirty="0" err="1" smtClean="0">
                <a:latin typeface="Arial" pitchFamily="34" charset="0"/>
                <a:cs typeface="Arial" pitchFamily="34" charset="0"/>
              </a:rPr>
              <a:t>Finna</a:t>
            </a:r>
            <a:r>
              <a:rPr lang="en-US" sz="1400" dirty="0" smtClean="0">
                <a:latin typeface="Arial" pitchFamily="34" charset="0"/>
                <a:cs typeface="Arial" pitchFamily="34" charset="0"/>
              </a:rPr>
              <a:t> (The National Library of Finland): </a:t>
            </a:r>
            <a:r>
              <a:rPr lang="en-US" sz="1400" dirty="0" smtClean="0">
                <a:latin typeface="Arial" pitchFamily="34" charset="0"/>
                <a:cs typeface="Arial" pitchFamily="34" charset="0"/>
                <a:hlinkClick r:id="rId3"/>
              </a:rPr>
              <a:t>https://www.finna.fi/?lng=en-gb</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Dempsey, L. (2012). Thirteen ways of looking at libraries, discovery, and the catalog: Scale, workflow, attention. </a:t>
            </a:r>
            <a:r>
              <a:rPr lang="en-US" sz="1400" i="1" dirty="0" smtClean="0">
                <a:latin typeface="Arial" pitchFamily="34" charset="0"/>
                <a:cs typeface="Arial" pitchFamily="34" charset="0"/>
              </a:rPr>
              <a:t>EDUCAUSE Review Online. </a:t>
            </a:r>
            <a:r>
              <a:rPr lang="en-US" sz="1400" dirty="0" smtClean="0">
                <a:latin typeface="Arial" pitchFamily="34" charset="0"/>
                <a:cs typeface="Arial" pitchFamily="34" charset="0"/>
              </a:rPr>
              <a:t>Retrieved from </a:t>
            </a:r>
            <a:r>
              <a:rPr lang="en-US" sz="1400" u="sng" dirty="0" smtClean="0">
                <a:latin typeface="Arial" pitchFamily="34" charset="0"/>
                <a:cs typeface="Arial" pitchFamily="34" charset="0"/>
                <a:hlinkClick r:id="rId4"/>
              </a:rPr>
              <a:t>http://www.educause.edu/ero/article/thirteen-ways-looking-libraries-discovery-and-catalog-scale-workflow-attention</a:t>
            </a: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We can see this emerge as a pattern: a simple entry point opens into a richer navigation and suggestion space. In this way, the user is not asked to make choices up front by closely specifying a query. Rather they refine a result by limiting by facets (e.g., format, language, subject, date of publication, etc.), or they branch out in other directions by following suggestions. This is also emerging in our library discovery environments which are moving to think about how to better exploit the structure of the data to create navigable relations (faceted browsing, work clusters). We are making our data work harder to support interesting and useful experiences.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When we asked users how their ideal information seeking site would look, several responded with variations of having a simple entry point:</a:t>
            </a:r>
          </a:p>
          <a:p>
            <a:endParaRPr lang="en-US" sz="1400" dirty="0" smtClean="0">
              <a:latin typeface="Arial" pitchFamily="34" charset="0"/>
              <a:cs typeface="Arial" pitchFamily="34" charset="0"/>
            </a:endParaRPr>
          </a:p>
          <a:p>
            <a:pPr defTabSz="466340">
              <a:defRPr/>
            </a:pPr>
            <a:r>
              <a:rPr lang="en-US" sz="1400" dirty="0" smtClean="0">
                <a:latin typeface="Arial" pitchFamily="34" charset="0"/>
                <a:cs typeface="Arial" pitchFamily="34" charset="0"/>
              </a:rPr>
              <a:t>“I like the simplicity of Google, and the origin search box. I do think that my ideal situation would be more qualified people answering.” (</a:t>
            </a:r>
            <a:r>
              <a:rPr lang="en-US" sz="1400" i="1" dirty="0" smtClean="0">
                <a:latin typeface="Arial" pitchFamily="34" charset="0"/>
                <a:cs typeface="Arial" pitchFamily="34" charset="0"/>
              </a:rPr>
              <a:t>Cyber Synergy,</a:t>
            </a:r>
            <a:r>
              <a:rPr lang="en-US" sz="1400" dirty="0" smtClean="0">
                <a:latin typeface="Arial" pitchFamily="34" charset="0"/>
                <a:cs typeface="Arial" pitchFamily="34" charset="0"/>
              </a:rPr>
              <a:t> VS4, Female, Age 26-34)</a:t>
            </a:r>
          </a:p>
          <a:p>
            <a:pPr defTabSz="466340">
              <a:defRPr/>
            </a:pPr>
            <a:endParaRPr lang="en-US" sz="1400" dirty="0" smtClean="0">
              <a:latin typeface="Arial" pitchFamily="34" charset="0"/>
              <a:cs typeface="Arial" pitchFamily="34" charset="0"/>
            </a:endParaRPr>
          </a:p>
          <a:p>
            <a:pPr defTabSz="466340">
              <a:defRPr/>
            </a:pPr>
            <a:r>
              <a:rPr lang="en-US" sz="1400" dirty="0" smtClean="0">
                <a:latin typeface="Arial" pitchFamily="34" charset="0"/>
                <a:cs typeface="Arial" pitchFamily="34" charset="0"/>
              </a:rPr>
              <a:t>“It’d probably look very similar to Google, like a mass search engine with so many topics.” (</a:t>
            </a:r>
            <a:r>
              <a:rPr lang="en-US" sz="1400" i="1" dirty="0" smtClean="0">
                <a:latin typeface="Arial" pitchFamily="34" charset="0"/>
                <a:cs typeface="Arial" pitchFamily="34" charset="0"/>
              </a:rPr>
              <a:t>Cyber Synergy, </a:t>
            </a:r>
            <a:r>
              <a:rPr lang="en-US" sz="1400" dirty="0" smtClean="0">
                <a:latin typeface="Arial" pitchFamily="34" charset="0"/>
                <a:cs typeface="Arial" pitchFamily="34" charset="0"/>
              </a:rPr>
              <a:t>VS17, Female, Age 19-25, Social Work).</a:t>
            </a:r>
          </a:p>
          <a:p>
            <a:pPr defTabSz="466340">
              <a:defRPr/>
            </a:pPr>
            <a:endParaRPr lang="en-US" sz="1400" dirty="0" smtClean="0">
              <a:latin typeface="Arial" pitchFamily="34" charset="0"/>
              <a:cs typeface="Arial" pitchFamily="34" charset="0"/>
            </a:endParaRPr>
          </a:p>
          <a:p>
            <a:r>
              <a:rPr lang="en-US" sz="1400" dirty="0" smtClean="0">
                <a:latin typeface="Arial" pitchFamily="34" charset="0"/>
                <a:ea typeface="Calibri"/>
                <a:cs typeface="Arial" pitchFamily="34" charset="0"/>
              </a:rPr>
              <a:t>Radford, M. L., Connaway, L. S., &amp; Shah, C. (2011-2013).  </a:t>
            </a:r>
            <a:r>
              <a:rPr lang="en-US" sz="1400" i="1" dirty="0" smtClean="0">
                <a:latin typeface="Arial" pitchFamily="34" charset="0"/>
                <a:ea typeface="Calibri"/>
                <a:cs typeface="Arial" pitchFamily="34" charset="0"/>
              </a:rPr>
              <a:t>Cyber Synergy: Seeking sustainability through collaboration between virtual reference and social Q&amp;A sites.</a:t>
            </a:r>
            <a:r>
              <a:rPr lang="en-US" sz="1400" dirty="0" smtClean="0">
                <a:latin typeface="Arial" pitchFamily="34" charset="0"/>
                <a:ea typeface="Calibri"/>
                <a:cs typeface="Arial" pitchFamily="34" charset="0"/>
              </a:rPr>
              <a:t> Funded by the Institute of Museum and Library Services (IMLS), Rutgers University, and OCLC. </a:t>
            </a:r>
            <a:r>
              <a:rPr lang="en-US" sz="1400" u="sng" dirty="0" smtClean="0">
                <a:solidFill>
                  <a:srgbClr val="0000FF"/>
                </a:solidFill>
                <a:latin typeface="Arial" pitchFamily="34" charset="0"/>
                <a:ea typeface="Calibri"/>
                <a:cs typeface="Arial" pitchFamily="34" charset="0"/>
                <a:hlinkClick r:id="rId5"/>
              </a:rPr>
              <a:t>http://www.oclc.org/research/activities/synergy/default.htm</a:t>
            </a:r>
            <a:r>
              <a:rPr lang="en-US" sz="1400" dirty="0" smtClean="0">
                <a:latin typeface="Arial" pitchFamily="34" charset="0"/>
                <a:ea typeface="Calibri"/>
                <a:cs typeface="Arial" pitchFamily="34" charset="0"/>
              </a:rPr>
              <a:t> </a:t>
            </a:r>
          </a:p>
          <a:p>
            <a:endParaRPr lang="en-US" sz="1400" b="1" dirty="0" smtClean="0">
              <a:latin typeface="Arial" pitchFamily="34" charset="0"/>
              <a:ea typeface="Calibri"/>
              <a:cs typeface="Arial" pitchFamily="34" charset="0"/>
            </a:endParaRPr>
          </a:p>
          <a:p>
            <a:pPr defTabSz="466340">
              <a:defRPr/>
            </a:pP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0" y="4715909"/>
            <a:ext cx="6797675" cy="4742142"/>
          </a:xfrm>
        </p:spPr>
        <p:txBody>
          <a:bodyPr>
            <a:noAutofit/>
          </a:bodyPr>
          <a:lstStyle/>
          <a:p>
            <a:pPr>
              <a:buFont typeface="Arial" pitchFamily="34" charset="0"/>
              <a:buChar char="•"/>
            </a:pPr>
            <a:r>
              <a:rPr lang="en-US" sz="1400" dirty="0" smtClean="0">
                <a:latin typeface="Arial" pitchFamily="34" charset="0"/>
                <a:cs typeface="Arial" pitchFamily="34" charset="0"/>
              </a:rPr>
              <a:t>Adding tags, reviews, and comments are also options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Interviewer: “Right, so you kind of trust the crowd at a certain level.”</a:t>
            </a:r>
          </a:p>
          <a:p>
            <a:r>
              <a:rPr lang="en-US" sz="1400" dirty="0" smtClean="0">
                <a:latin typeface="Arial" pitchFamily="34" charset="0"/>
                <a:cs typeface="Arial" pitchFamily="34" charset="0"/>
              </a:rPr>
              <a:t>Respondent: “At a certain level, yes. I’m also wary but I also trust the crowd, especially for like tying a tie video. There are 10 million views for this tying a tie video, it probably is pretty good.” (</a:t>
            </a:r>
            <a:r>
              <a:rPr lang="en-US" sz="1400" i="1" dirty="0" smtClean="0">
                <a:latin typeface="Arial" pitchFamily="34" charset="0"/>
                <a:cs typeface="Arial" pitchFamily="34" charset="0"/>
              </a:rPr>
              <a:t>Digital Visitors</a:t>
            </a:r>
            <a:r>
              <a:rPr lang="en-US" sz="1400" i="1" baseline="0" dirty="0" smtClean="0">
                <a:latin typeface="Arial" pitchFamily="34" charset="0"/>
                <a:cs typeface="Arial" pitchFamily="34" charset="0"/>
              </a:rPr>
              <a:t> and Residents</a:t>
            </a:r>
            <a:r>
              <a:rPr lang="en-US" sz="1400" baseline="0" dirty="0" smtClean="0">
                <a:latin typeface="Arial" pitchFamily="34" charset="0"/>
                <a:cs typeface="Arial" pitchFamily="34" charset="0"/>
              </a:rPr>
              <a:t>, </a:t>
            </a:r>
            <a:r>
              <a:rPr lang="en-US" sz="1400" dirty="0" smtClean="0">
                <a:latin typeface="Arial" pitchFamily="34" charset="0"/>
                <a:cs typeface="Arial" pitchFamily="34" charset="0"/>
              </a:rPr>
              <a:t>USG2, Embedding, 0:41:09, Male, Age 25, Biology)</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Westerville Public Library: </a:t>
            </a:r>
            <a:r>
              <a:rPr lang="en-US" sz="1400" dirty="0" smtClean="0">
                <a:latin typeface="Arial" pitchFamily="34" charset="0"/>
                <a:cs typeface="Arial" pitchFamily="34" charset="0"/>
                <a:hlinkClick r:id="rId3"/>
              </a:rPr>
              <a:t>http://www.westervillelibrary.org/</a:t>
            </a: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Amazon: amazon.com</a:t>
            </a:r>
            <a:endParaRPr lang="en-US" sz="1400"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69B6AD8F-9848-4D4D-A605-CB2EDD5D8ABC}"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0"/>
            <a:ext cx="4962525" cy="3722688"/>
          </a:xfrm>
        </p:spPr>
      </p:sp>
      <p:sp>
        <p:nvSpPr>
          <p:cNvPr id="3" name="Notes Placeholder 2"/>
          <p:cNvSpPr>
            <a:spLocks noGrp="1"/>
          </p:cNvSpPr>
          <p:nvPr>
            <p:ph type="body" idx="1"/>
          </p:nvPr>
        </p:nvSpPr>
        <p:spPr>
          <a:xfrm>
            <a:off x="0" y="3722661"/>
            <a:ext cx="6797675" cy="6205565"/>
          </a:xfrm>
        </p:spPr>
        <p:txBody>
          <a:bodyPr>
            <a:noAutofit/>
          </a:bodyPr>
          <a:lstStyle/>
          <a:p>
            <a:r>
              <a:rPr lang="en-US" i="1" dirty="0" smtClean="0">
                <a:latin typeface="Arial" pitchFamily="34" charset="0"/>
                <a:cs typeface="Arial" pitchFamily="34" charset="0"/>
              </a:rPr>
              <a:t>Image: </a:t>
            </a:r>
            <a:r>
              <a:rPr lang="en-US" dirty="0" smtClean="0">
                <a:latin typeface="Arial" pitchFamily="34" charset="0"/>
                <a:cs typeface="Arial" pitchFamily="34" charset="0"/>
                <a:hlinkClick r:id="rId3"/>
              </a:rPr>
              <a:t>http://www.123rf.com/photo_13212915_like-concept-as-social-media-symbol-in-tag-cloud-of-thumb-up-shape-isolated-on-white-background.html</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Dempsey, L. (2012). Thirteen ways of looking at libraries, discovery, and the catalog: Scale, workflow, attention. </a:t>
            </a:r>
            <a:r>
              <a:rPr lang="en-US" i="1" dirty="0" smtClean="0">
                <a:latin typeface="Arial" pitchFamily="34" charset="0"/>
                <a:cs typeface="Arial" pitchFamily="34" charset="0"/>
              </a:rPr>
              <a:t>EDUCAUSE Review Online. </a:t>
            </a:r>
            <a:r>
              <a:rPr lang="en-US" dirty="0" smtClean="0">
                <a:latin typeface="Arial" pitchFamily="34" charset="0"/>
                <a:cs typeface="Arial" pitchFamily="34" charset="0"/>
              </a:rPr>
              <a:t>Retrieved from </a:t>
            </a:r>
            <a:r>
              <a:rPr lang="en-US" u="sng" dirty="0" smtClean="0">
                <a:latin typeface="Arial" pitchFamily="34" charset="0"/>
                <a:cs typeface="Arial" pitchFamily="34" charset="0"/>
                <a:hlinkClick r:id="rId4"/>
              </a:rPr>
              <a:t>http://www.educause.edu/ero/article/thirteen-ways-looking-libraries-discovery-and-catalog-scale-workflow-attention</a:t>
            </a:r>
            <a:endParaRPr lang="en-US" dirty="0" smtClean="0">
              <a:latin typeface="Arial" pitchFamily="34" charset="0"/>
              <a:cs typeface="Arial" pitchFamily="34" charset="0"/>
            </a:endParaRPr>
          </a:p>
          <a:p>
            <a:endParaRPr lang="en-US" dirty="0" smtClean="0">
              <a:latin typeface="Arial" pitchFamily="34" charset="0"/>
              <a:cs typeface="Arial" pitchFamily="34" charset="0"/>
            </a:endParaRPr>
          </a:p>
          <a:p>
            <a:r>
              <a:rPr lang="en-US" dirty="0" smtClean="0">
                <a:latin typeface="Arial" pitchFamily="34" charset="0"/>
                <a:cs typeface="Arial" pitchFamily="34" charset="0"/>
              </a:rPr>
              <a:t>The interaction of community and resources — in terms of discussion, recommendation, reviews, ratings and so on — is evident in some form in most of the major network services we use (Amazon, iTunes, Netflix, </a:t>
            </a:r>
            <a:r>
              <a:rPr lang="en-US" dirty="0" err="1" smtClean="0">
                <a:latin typeface="Arial" pitchFamily="34" charset="0"/>
                <a:cs typeface="Arial" pitchFamily="34" charset="0"/>
              </a:rPr>
              <a:t>Flickr</a:t>
            </a:r>
            <a:r>
              <a:rPr lang="en-US" dirty="0" smtClean="0">
                <a:latin typeface="Arial" pitchFamily="34" charset="0"/>
                <a:cs typeface="Arial" pitchFamily="34" charset="0"/>
              </a:rPr>
              <a:t>). Indeed, this is now so much a part of our experience that sites without this experience can seem bleached somehow, like black and white television in a color world.</a:t>
            </a:r>
          </a:p>
          <a:p>
            <a:r>
              <a:rPr lang="en-US" dirty="0" smtClean="0">
                <a:latin typeface="Arial" pitchFamily="34" charset="0"/>
                <a:cs typeface="Arial" pitchFamily="34" charset="0"/>
              </a:rPr>
              <a:t>What about the catalog in this context? Some catalogs have experimented with collecting tags and reviews but it does not seem that the catalog has the centrality, scale, or personal connection to crystallize social activity on its own. There is some activity at the aggregate level (e.g., </a:t>
            </a:r>
            <a:r>
              <a:rPr lang="en-US" dirty="0" err="1" smtClean="0">
                <a:latin typeface="Arial" pitchFamily="34" charset="0"/>
                <a:cs typeface="Arial" pitchFamily="34" charset="0"/>
              </a:rPr>
              <a:t>Worldcat</a:t>
            </a:r>
            <a:r>
              <a:rPr lang="en-US" dirty="0" smtClean="0">
                <a:latin typeface="Arial" pitchFamily="34" charset="0"/>
                <a:cs typeface="Arial" pitchFamily="34" charset="0"/>
              </a:rPr>
              <a:t>, </a:t>
            </a:r>
            <a:r>
              <a:rPr lang="en-US" dirty="0" err="1" smtClean="0">
                <a:latin typeface="Arial" pitchFamily="34" charset="0"/>
                <a:cs typeface="Arial" pitchFamily="34" charset="0"/>
              </a:rPr>
              <a:t>BiblioCommons</a:t>
            </a:r>
            <a:r>
              <a:rPr lang="en-US" dirty="0" smtClean="0">
                <a:latin typeface="Arial" pitchFamily="34" charset="0"/>
                <a:cs typeface="Arial" pitchFamily="34" charset="0"/>
              </a:rPr>
              <a:t>) and there is some syndication of social data from commercial social collecting/reading sites (e.g., </a:t>
            </a:r>
            <a:r>
              <a:rPr lang="en-US" dirty="0" err="1" smtClean="0">
                <a:latin typeface="Arial" pitchFamily="34" charset="0"/>
                <a:cs typeface="Arial" pitchFamily="34" charset="0"/>
              </a:rPr>
              <a:t>LibraryThing</a:t>
            </a:r>
            <a:r>
              <a:rPr lang="en-US" dirty="0" smtClean="0">
                <a:latin typeface="Arial" pitchFamily="34" charset="0"/>
                <a:cs typeface="Arial" pitchFamily="34" charset="0"/>
              </a:rPr>
              <a:t>). Similarly, catalogs have not generally mobilized usage data to rank, relate or recommend, and again this seems like something that might best be done at the aggregate level, and syndicated locally (as with the </a:t>
            </a:r>
            <a:r>
              <a:rPr lang="en-US" dirty="0" err="1" smtClean="0">
                <a:latin typeface="Arial" pitchFamily="34" charset="0"/>
                <a:cs typeface="Arial" pitchFamily="34" charset="0"/>
              </a:rPr>
              <a:t>Bx</a:t>
            </a:r>
            <a:r>
              <a:rPr lang="en-US" dirty="0" smtClean="0">
                <a:latin typeface="Arial" pitchFamily="34" charset="0"/>
                <a:cs typeface="Arial" pitchFamily="34" charset="0"/>
              </a:rPr>
              <a:t> service from Ex </a:t>
            </a:r>
            <a:r>
              <a:rPr lang="en-US" dirty="0" err="1" smtClean="0">
                <a:latin typeface="Arial" pitchFamily="34" charset="0"/>
                <a:cs typeface="Arial" pitchFamily="34" charset="0"/>
              </a:rPr>
              <a:t>Libris</a:t>
            </a:r>
            <a:r>
              <a:rPr lang="en-US" dirty="0" smtClean="0">
                <a:latin typeface="Arial" pitchFamily="34" charset="0"/>
                <a:cs typeface="Arial" pitchFamily="34" charset="0"/>
              </a:rPr>
              <a:t>, for example).</a:t>
            </a:r>
          </a:p>
          <a:p>
            <a:r>
              <a:rPr lang="en-US" dirty="0" smtClean="0">
                <a:latin typeface="Arial" pitchFamily="34" charset="0"/>
                <a:cs typeface="Arial" pitchFamily="34" charset="0"/>
              </a:rPr>
              <a:t>There are some places where catalog data gets used — reading lists and resource guides, for example — which seem to be especially appropriate for such attention. The choices involved in this additional layer of curation could be aggregated to provide useful intelligence. What items occur frequently on reading lists, for example? Would it be useful to provide an environment where students rate, review or comment on assigned readings? Is there enough commonality across institutions to make it useful to aggregate this data?</a:t>
            </a:r>
          </a:p>
          <a:p>
            <a:endParaRPr lang="en-US" dirty="0" smtClean="0">
              <a:latin typeface="Arial" pitchFamily="34" charset="0"/>
              <a:cs typeface="Arial" pitchFamily="34" charset="0"/>
            </a:endParaRPr>
          </a:p>
          <a:p>
            <a:r>
              <a:rPr lang="en-US" dirty="0" smtClean="0">
                <a:latin typeface="Arial" pitchFamily="34" charset="0"/>
                <a:cs typeface="Arial" pitchFamily="34" charset="0"/>
              </a:rPr>
              <a:t>Our web experiences are now actively shaped by ranking, relating and recommending approaches based on social and usage data. For library services this is a major organizational challenge, as supra-institutional approaches may be required to generate appropriate scale (Dempsey, 2012).</a:t>
            </a:r>
          </a:p>
          <a:p>
            <a:endParaRPr lang="en-US" dirty="0"/>
          </a:p>
        </p:txBody>
      </p:sp>
      <p:sp>
        <p:nvSpPr>
          <p:cNvPr id="4" name="Slide Number Placeholder 3"/>
          <p:cNvSpPr>
            <a:spLocks noGrp="1"/>
          </p:cNvSpPr>
          <p:nvPr>
            <p:ph type="sldNum" sz="quarter" idx="10"/>
          </p:nvPr>
        </p:nvSpPr>
        <p:spPr/>
        <p:txBody>
          <a:bodyPr/>
          <a:lstStyle/>
          <a:p>
            <a:fld id="{AE921901-2D7D-404F-83CF-0310337D82A5}"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i="0" kern="1200" dirty="0" smtClean="0">
                <a:solidFill>
                  <a:schemeClr val="tx1"/>
                </a:solidFill>
                <a:latin typeface="Arial" pitchFamily="34" charset="0"/>
                <a:ea typeface="+mn-ea"/>
                <a:cs typeface="Arial" pitchFamily="34" charset="0"/>
              </a:rPr>
              <a:t>Image: http://www.winxnetcommunity.com/portals/2/images/community-people.jpg</a:t>
            </a:r>
          </a:p>
          <a:p>
            <a:endParaRPr lang="en-US" sz="1400" b="0" i="0" kern="1200" dirty="0" smtClean="0">
              <a:solidFill>
                <a:schemeClr val="tx1"/>
              </a:solidFill>
              <a:latin typeface="Arial" pitchFamily="34" charset="0"/>
              <a:ea typeface="+mn-ea"/>
              <a:cs typeface="Arial" pitchFamily="34" charset="0"/>
            </a:endParaRPr>
          </a:p>
          <a:p>
            <a:r>
              <a:rPr lang="en-US" sz="1400" b="0" i="0" kern="1200" dirty="0" smtClean="0">
                <a:solidFill>
                  <a:schemeClr val="tx1"/>
                </a:solidFill>
                <a:latin typeface="Arial" pitchFamily="34" charset="0"/>
                <a:ea typeface="+mn-ea"/>
                <a:cs typeface="Arial" pitchFamily="34" charset="0"/>
              </a:rPr>
              <a:t>o    Mobile</a:t>
            </a:r>
          </a:p>
          <a:p>
            <a:r>
              <a:rPr lang="en-US" sz="1400" b="0" i="0" kern="1200" dirty="0" smtClean="0">
                <a:solidFill>
                  <a:schemeClr val="tx1"/>
                </a:solidFill>
                <a:latin typeface="Arial" pitchFamily="34" charset="0"/>
                <a:ea typeface="+mn-ea"/>
                <a:cs typeface="Arial" pitchFamily="34" charset="0"/>
              </a:rPr>
              <a:t>o    Easy, Elegant, &amp; Engaging</a:t>
            </a:r>
          </a:p>
          <a:p>
            <a:r>
              <a:rPr lang="en-US" sz="1400" b="0" i="0" kern="1200" dirty="0" smtClean="0">
                <a:solidFill>
                  <a:schemeClr val="tx1"/>
                </a:solidFill>
                <a:latin typeface="Arial" pitchFamily="34" charset="0"/>
                <a:ea typeface="+mn-ea"/>
                <a:cs typeface="Arial" pitchFamily="34" charset="0"/>
              </a:rPr>
              <a:t>         §  Like Amazon, Google, and Apple</a:t>
            </a:r>
          </a:p>
          <a:p>
            <a:r>
              <a:rPr lang="en-US" sz="1400" b="0" i="0" kern="1200" dirty="0" smtClean="0">
                <a:solidFill>
                  <a:schemeClr val="tx1"/>
                </a:solidFill>
                <a:latin typeface="Arial" pitchFamily="34" charset="0"/>
                <a:ea typeface="+mn-ea"/>
                <a:cs typeface="Arial" pitchFamily="34" charset="0"/>
              </a:rPr>
              <a:t>o    Content</a:t>
            </a:r>
          </a:p>
          <a:p>
            <a:r>
              <a:rPr lang="en-US" sz="1400" b="0" i="0" kern="1200" dirty="0" smtClean="0">
                <a:solidFill>
                  <a:schemeClr val="tx1"/>
                </a:solidFill>
                <a:latin typeface="Arial" pitchFamily="34" charset="0"/>
                <a:ea typeface="+mn-ea"/>
                <a:cs typeface="Arial" pitchFamily="34" charset="0"/>
              </a:rPr>
              <a:t>o    </a:t>
            </a:r>
            <a:r>
              <a:rPr lang="en-US" sz="1400" b="0" i="0" kern="1200" dirty="0" err="1" smtClean="0">
                <a:solidFill>
                  <a:schemeClr val="tx1"/>
                </a:solidFill>
                <a:latin typeface="Arial" pitchFamily="34" charset="0"/>
                <a:ea typeface="+mn-ea"/>
                <a:cs typeface="Arial" pitchFamily="34" charset="0"/>
              </a:rPr>
              <a:t>Curation</a:t>
            </a:r>
            <a:endParaRPr lang="en-US" sz="1400" b="0" i="0" kern="1200" dirty="0" smtClean="0">
              <a:solidFill>
                <a:schemeClr val="tx1"/>
              </a:solidFill>
              <a:latin typeface="Arial" pitchFamily="34" charset="0"/>
              <a:ea typeface="+mn-ea"/>
              <a:cs typeface="Arial" pitchFamily="34" charset="0"/>
            </a:endParaRPr>
          </a:p>
          <a:p>
            <a:r>
              <a:rPr lang="en-US" sz="1400" b="0" i="0" kern="1200" dirty="0" smtClean="0">
                <a:solidFill>
                  <a:schemeClr val="tx1"/>
                </a:solidFill>
                <a:latin typeface="Arial" pitchFamily="34" charset="0"/>
                <a:ea typeface="+mn-ea"/>
                <a:cs typeface="Arial" pitchFamily="34" charset="0"/>
              </a:rPr>
              <a:t>o    Physical Presence</a:t>
            </a:r>
          </a:p>
          <a:p>
            <a:r>
              <a:rPr lang="en-US" sz="1400" b="0" i="0" kern="1200" dirty="0" smtClean="0">
                <a:solidFill>
                  <a:schemeClr val="tx1"/>
                </a:solidFill>
                <a:latin typeface="Arial" pitchFamily="34" charset="0"/>
                <a:ea typeface="+mn-ea"/>
                <a:cs typeface="Arial" pitchFamily="34" charset="0"/>
              </a:rPr>
              <a:t>         §  Special events to promote services</a:t>
            </a:r>
          </a:p>
          <a:p>
            <a:r>
              <a:rPr lang="en-US" sz="1400" b="0" i="0" kern="1200" dirty="0" smtClean="0">
                <a:solidFill>
                  <a:schemeClr val="tx1"/>
                </a:solidFill>
                <a:latin typeface="Arial" pitchFamily="34" charset="0"/>
                <a:ea typeface="+mn-ea"/>
                <a:cs typeface="Arial" pitchFamily="34" charset="0"/>
              </a:rPr>
              <a:t>o    Become Whole Foods – Know and cater to your community – offer what they want in inviting environment (both physical and online)</a:t>
            </a:r>
          </a:p>
          <a:p>
            <a:r>
              <a:rPr lang="en-US" sz="1400" b="0" i="0" kern="1200" dirty="0" smtClean="0">
                <a:solidFill>
                  <a:schemeClr val="tx1"/>
                </a:solidFill>
                <a:latin typeface="Arial" pitchFamily="34" charset="0"/>
                <a:ea typeface="+mn-ea"/>
                <a:cs typeface="Arial" pitchFamily="34" charset="0"/>
              </a:rPr>
              <a:t> </a:t>
            </a:r>
          </a:p>
          <a:p>
            <a:r>
              <a:rPr lang="en-US" sz="1400" b="0" i="0" kern="1200" dirty="0" err="1" smtClean="0">
                <a:solidFill>
                  <a:schemeClr val="tx1"/>
                </a:solidFill>
                <a:latin typeface="Arial" pitchFamily="34" charset="0"/>
                <a:ea typeface="+mn-ea"/>
                <a:cs typeface="Arial" pitchFamily="34" charset="0"/>
              </a:rPr>
              <a:t>Roskill</a:t>
            </a:r>
            <a:r>
              <a:rPr lang="en-US" sz="1400" b="0" i="0" kern="1200" dirty="0" smtClean="0">
                <a:solidFill>
                  <a:schemeClr val="tx1"/>
                </a:solidFill>
                <a:latin typeface="Arial" pitchFamily="34" charset="0"/>
                <a:ea typeface="+mn-ea"/>
                <a:cs typeface="Arial" pitchFamily="34" charset="0"/>
              </a:rPr>
              <a:t>, A. (2014 May).</a:t>
            </a:r>
            <a:r>
              <a:rPr lang="en-US" sz="1400" b="0" i="0" kern="1200" baseline="0" dirty="0" smtClean="0">
                <a:solidFill>
                  <a:schemeClr val="tx1"/>
                </a:solidFill>
                <a:latin typeface="Arial" pitchFamily="34" charset="0"/>
                <a:ea typeface="+mn-ea"/>
                <a:cs typeface="Arial" pitchFamily="34" charset="0"/>
              </a:rPr>
              <a:t> </a:t>
            </a:r>
            <a:r>
              <a:rPr lang="en-US" sz="1400" b="0" i="0" kern="1200" dirty="0" smtClean="0">
                <a:solidFill>
                  <a:schemeClr val="tx1"/>
                </a:solidFill>
                <a:latin typeface="Arial" pitchFamily="34" charset="0"/>
                <a:ea typeface="+mn-ea"/>
                <a:cs typeface="Arial" pitchFamily="34" charset="0"/>
              </a:rPr>
              <a:t>Get a Read on This: Libraries Bridging the Digital Divide: Andrew </a:t>
            </a:r>
            <a:r>
              <a:rPr lang="en-US" sz="1400" b="0" i="0" kern="1200" dirty="0" err="1" smtClean="0">
                <a:solidFill>
                  <a:schemeClr val="tx1"/>
                </a:solidFill>
                <a:latin typeface="Arial" pitchFamily="34" charset="0"/>
                <a:ea typeface="+mn-ea"/>
                <a:cs typeface="Arial" pitchFamily="34" charset="0"/>
              </a:rPr>
              <a:t>Roskill</a:t>
            </a:r>
            <a:r>
              <a:rPr lang="en-US" sz="1400" b="0" i="0" kern="1200" dirty="0" smtClean="0">
                <a:solidFill>
                  <a:schemeClr val="tx1"/>
                </a:solidFill>
                <a:latin typeface="Arial" pitchFamily="34" charset="0"/>
                <a:ea typeface="+mn-ea"/>
                <a:cs typeface="Arial" pitchFamily="34" charset="0"/>
              </a:rPr>
              <a:t> at </a:t>
            </a:r>
            <a:r>
              <a:rPr lang="en-US" sz="1400" b="0" i="0" kern="1200" dirty="0" err="1" smtClean="0">
                <a:solidFill>
                  <a:schemeClr val="tx1"/>
                </a:solidFill>
                <a:latin typeface="Arial" pitchFamily="34" charset="0"/>
                <a:ea typeface="+mn-ea"/>
                <a:cs typeface="Arial" pitchFamily="34" charset="0"/>
              </a:rPr>
              <a:t>TEDxCharleston</a:t>
            </a:r>
            <a:r>
              <a:rPr lang="en-US" sz="1400" b="0" i="0" kern="1200" dirty="0" smtClean="0">
                <a:solidFill>
                  <a:schemeClr val="tx1"/>
                </a:solidFill>
                <a:latin typeface="Arial" pitchFamily="34" charset="0"/>
                <a:ea typeface="+mn-ea"/>
                <a:cs typeface="Arial" pitchFamily="34" charset="0"/>
              </a:rPr>
              <a:t>. </a:t>
            </a:r>
            <a:r>
              <a:rPr lang="en-US" sz="1400" b="0" i="1" kern="1200" dirty="0" smtClean="0">
                <a:solidFill>
                  <a:schemeClr val="tx1"/>
                </a:solidFill>
                <a:latin typeface="Arial" pitchFamily="34" charset="0"/>
                <a:ea typeface="+mn-ea"/>
                <a:cs typeface="Arial" pitchFamily="34" charset="0"/>
              </a:rPr>
              <a:t>YouTube</a:t>
            </a:r>
            <a:r>
              <a:rPr lang="en-US" sz="1400" b="0" i="0" kern="1200" dirty="0" smtClean="0">
                <a:solidFill>
                  <a:schemeClr val="tx1"/>
                </a:solidFill>
                <a:latin typeface="Arial" pitchFamily="34" charset="0"/>
                <a:ea typeface="+mn-ea"/>
                <a:cs typeface="Arial" pitchFamily="34" charset="0"/>
              </a:rPr>
              <a:t>. Retrieved May 22, 2014, from http://www.youtube.com/watch?v=J198u5HK0pY</a:t>
            </a:r>
          </a:p>
        </p:txBody>
      </p:sp>
      <p:sp>
        <p:nvSpPr>
          <p:cNvPr id="4" name="Slide Number Placeholder 3"/>
          <p:cNvSpPr>
            <a:spLocks noGrp="1"/>
          </p:cNvSpPr>
          <p:nvPr>
            <p:ph type="sldNum" sz="quarter" idx="10"/>
          </p:nvPr>
        </p:nvSpPr>
        <p:spPr/>
        <p:txBody>
          <a:bodyPr/>
          <a:lstStyle/>
          <a:p>
            <a:fld id="{931E8577-7E78-41DF-96AC-A776B0057BBB}"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95400" y="0"/>
            <a:ext cx="3905250" cy="2928938"/>
          </a:xfrm>
        </p:spPr>
      </p:sp>
      <p:sp>
        <p:nvSpPr>
          <p:cNvPr id="3" name="Notes Placeholder 2"/>
          <p:cNvSpPr>
            <a:spLocks noGrp="1"/>
          </p:cNvSpPr>
          <p:nvPr>
            <p:ph type="body" idx="1"/>
          </p:nvPr>
        </p:nvSpPr>
        <p:spPr>
          <a:xfrm>
            <a:off x="0" y="3173777"/>
            <a:ext cx="6797675" cy="6754448"/>
          </a:xfrm>
        </p:spPr>
        <p:txBody>
          <a:bodyPr>
            <a:normAutofit fontScale="70000" lnSpcReduction="20000"/>
          </a:bodyPr>
          <a:lstStyle/>
          <a:p>
            <a:r>
              <a:rPr lang="en-US" sz="1700" i="1" dirty="0" smtClean="0">
                <a:latin typeface="Arial" pitchFamily="34" charset="0"/>
                <a:cs typeface="Arial" pitchFamily="34" charset="0"/>
              </a:rPr>
              <a:t>Image: </a:t>
            </a:r>
            <a:r>
              <a:rPr lang="en-US" sz="1700" i="0" dirty="0" smtClean="0">
                <a:latin typeface="Arial" pitchFamily="34" charset="0"/>
                <a:cs typeface="Arial" pitchFamily="34" charset="0"/>
              </a:rPr>
              <a:t>http://www.info.insitesoft.com/Portals/53472/images/Live-Chat-for-B2B-E-Commerce.jpg</a:t>
            </a:r>
          </a:p>
          <a:p>
            <a:r>
              <a:rPr lang="en-US" sz="1700" dirty="0" err="1" smtClean="0">
                <a:latin typeface="Arial" pitchFamily="34" charset="0"/>
                <a:cs typeface="Arial" pitchFamily="34" charset="0"/>
              </a:rPr>
              <a:t>Zickuhr</a:t>
            </a:r>
            <a:r>
              <a:rPr lang="en-US" sz="1700" dirty="0" smtClean="0">
                <a:latin typeface="Arial" pitchFamily="34" charset="0"/>
                <a:cs typeface="Arial" pitchFamily="34" charset="0"/>
              </a:rPr>
              <a:t>, K., </a:t>
            </a:r>
            <a:r>
              <a:rPr lang="en-US" sz="1700" dirty="0" err="1" smtClean="0">
                <a:latin typeface="Arial" pitchFamily="34" charset="0"/>
                <a:cs typeface="Arial" pitchFamily="34" charset="0"/>
              </a:rPr>
              <a:t>Rainie</a:t>
            </a:r>
            <a:r>
              <a:rPr lang="en-US" sz="1700" dirty="0" smtClean="0">
                <a:latin typeface="Arial" pitchFamily="34" charset="0"/>
                <a:cs typeface="Arial" pitchFamily="34" charset="0"/>
              </a:rPr>
              <a:t>, L., &amp; Purcell, K. (2013). </a:t>
            </a:r>
            <a:r>
              <a:rPr lang="en-US" sz="1700" i="1" dirty="0" smtClean="0">
                <a:latin typeface="Arial" pitchFamily="34" charset="0"/>
                <a:cs typeface="Arial" pitchFamily="34" charset="0"/>
              </a:rPr>
              <a:t>Library services in the digital age</a:t>
            </a:r>
            <a:r>
              <a:rPr lang="en-US" sz="1700" dirty="0" smtClean="0">
                <a:latin typeface="Arial" pitchFamily="34" charset="0"/>
                <a:cs typeface="Arial" pitchFamily="34" charset="0"/>
              </a:rPr>
              <a:t>. Washington, DC: Pew Research Center’s Internet &amp; American Life Project. </a:t>
            </a:r>
          </a:p>
          <a:p>
            <a:endParaRPr lang="en-US" sz="1700" dirty="0" smtClean="0">
              <a:latin typeface="Arial" pitchFamily="34" charset="0"/>
              <a:cs typeface="Arial" pitchFamily="34" charset="0"/>
            </a:endParaRPr>
          </a:p>
          <a:p>
            <a:r>
              <a:rPr lang="en-US" sz="1700" b="0" dirty="0" smtClean="0">
                <a:latin typeface="Arial" pitchFamily="34" charset="0"/>
                <a:cs typeface="Arial" pitchFamily="34" charset="0"/>
              </a:rPr>
              <a:t>Advertise resources, brand, value: </a:t>
            </a:r>
            <a:r>
              <a:rPr lang="en-US" sz="1700" dirty="0" smtClean="0">
                <a:latin typeface="Arial" pitchFamily="34" charset="0"/>
                <a:cs typeface="Arial" pitchFamily="34" charset="0"/>
              </a:rPr>
              <a:t>One aspect mentioned very often, both in focus groups and in qualitative work from previous research, is that people wish they were more aware of the full range of services offered by their libraries. One  focus group member loved her local library and rated it highly in all areas—except communication;  “there’s so much good stuff going on but no one tells anybody.” Another said, “they do so many  fabulous things, [but] they have horrible marketing” (</a:t>
            </a:r>
            <a:r>
              <a:rPr lang="en-US" sz="1700" dirty="0" err="1" smtClean="0">
                <a:latin typeface="Arial" pitchFamily="34" charset="0"/>
                <a:cs typeface="Arial" pitchFamily="34" charset="0"/>
              </a:rPr>
              <a:t>Zickuhr</a:t>
            </a:r>
            <a:r>
              <a:rPr lang="en-US" sz="1700" dirty="0" smtClean="0">
                <a:latin typeface="Arial" pitchFamily="34" charset="0"/>
                <a:cs typeface="Arial" pitchFamily="34" charset="0"/>
              </a:rPr>
              <a:t>, </a:t>
            </a:r>
            <a:r>
              <a:rPr lang="en-US" sz="1700" dirty="0" err="1" smtClean="0">
                <a:latin typeface="Arial" pitchFamily="34" charset="0"/>
                <a:cs typeface="Arial" pitchFamily="34" charset="0"/>
              </a:rPr>
              <a:t>Rainie</a:t>
            </a:r>
            <a:r>
              <a:rPr lang="en-US" sz="1700" dirty="0" smtClean="0">
                <a:latin typeface="Arial" pitchFamily="34" charset="0"/>
                <a:cs typeface="Arial" pitchFamily="34" charset="0"/>
              </a:rPr>
              <a:t>, &amp; Purcell, p. 38)</a:t>
            </a:r>
          </a:p>
          <a:p>
            <a:endParaRPr lang="en-US" sz="1700" dirty="0" smtClean="0">
              <a:latin typeface="Arial" pitchFamily="34" charset="0"/>
              <a:cs typeface="Arial" pitchFamily="34" charset="0"/>
            </a:endParaRPr>
          </a:p>
          <a:p>
            <a:r>
              <a:rPr lang="en-US" sz="1700" dirty="0" smtClean="0">
                <a:latin typeface="Arial" pitchFamily="34" charset="0"/>
                <a:cs typeface="Arial" pitchFamily="34" charset="0"/>
              </a:rPr>
              <a:t>However, focus group members say that having resources and events listed on their library’s website wasn’t enough—as several participants pointed out, they probably weren’t going to go to the website to  look for events (or even to sign up for email newsletters) unless they already knew that the library had  those events (</a:t>
            </a:r>
            <a:r>
              <a:rPr lang="en-US" sz="1700" dirty="0" err="1" smtClean="0">
                <a:latin typeface="Arial" pitchFamily="34" charset="0"/>
                <a:cs typeface="Arial" pitchFamily="34" charset="0"/>
              </a:rPr>
              <a:t>Zickuhr</a:t>
            </a:r>
            <a:r>
              <a:rPr lang="en-US" sz="1700" dirty="0" smtClean="0">
                <a:latin typeface="Arial" pitchFamily="34" charset="0"/>
                <a:cs typeface="Arial" pitchFamily="34" charset="0"/>
              </a:rPr>
              <a:t>, </a:t>
            </a:r>
            <a:r>
              <a:rPr lang="en-US" sz="1700" dirty="0" err="1" smtClean="0">
                <a:latin typeface="Arial" pitchFamily="34" charset="0"/>
                <a:cs typeface="Arial" pitchFamily="34" charset="0"/>
              </a:rPr>
              <a:t>Rainie</a:t>
            </a:r>
            <a:r>
              <a:rPr lang="en-US" sz="1700" dirty="0" smtClean="0">
                <a:latin typeface="Arial" pitchFamily="34" charset="0"/>
                <a:cs typeface="Arial" pitchFamily="34" charset="0"/>
              </a:rPr>
              <a:t>, &amp; Purcell, p. 38)</a:t>
            </a:r>
          </a:p>
          <a:p>
            <a:endParaRPr lang="en-US" sz="1700" dirty="0" smtClean="0">
              <a:latin typeface="Arial" pitchFamily="34" charset="0"/>
              <a:cs typeface="Arial" pitchFamily="34" charset="0"/>
            </a:endParaRPr>
          </a:p>
          <a:p>
            <a:r>
              <a:rPr lang="en-US" sz="1700" b="0" dirty="0" smtClean="0">
                <a:latin typeface="Arial" pitchFamily="34" charset="0"/>
                <a:cs typeface="Arial" pitchFamily="34" charset="0"/>
              </a:rPr>
              <a:t>Help at time of need: </a:t>
            </a:r>
            <a:r>
              <a:rPr lang="en-US" sz="1700" dirty="0" smtClean="0">
                <a:latin typeface="Arial" pitchFamily="34" charset="0"/>
                <a:cs typeface="Arial" pitchFamily="34" charset="0"/>
              </a:rPr>
              <a:t>When asked, “What do you value in VRS?”, one participant said “Instantaneous help. Sometimes if you're looking for something and you can't find it, it takes forever. Since you have someone there that can respond to you live, you have the comfort that someone is there” (</a:t>
            </a:r>
            <a:r>
              <a:rPr lang="en-US" sz="1700" i="1" dirty="0" smtClean="0">
                <a:latin typeface="Arial" pitchFamily="34" charset="0"/>
                <a:cs typeface="Arial" pitchFamily="34" charset="0"/>
              </a:rPr>
              <a:t>Cyber Synergy, </a:t>
            </a:r>
            <a:r>
              <a:rPr lang="en-US" sz="1700" dirty="0" smtClean="0">
                <a:latin typeface="Arial" pitchFamily="34" charset="0"/>
                <a:cs typeface="Arial" pitchFamily="34" charset="0"/>
              </a:rPr>
              <a:t>VS47, Male, Age 26-34, Sales Account Manager)</a:t>
            </a:r>
          </a:p>
          <a:p>
            <a:endParaRPr lang="en-US" sz="1700" dirty="0" smtClean="0">
              <a:latin typeface="Arial" pitchFamily="34" charset="0"/>
              <a:cs typeface="Arial" pitchFamily="34" charset="0"/>
            </a:endParaRPr>
          </a:p>
          <a:p>
            <a:r>
              <a:rPr lang="en-US" sz="1700" dirty="0" smtClean="0">
                <a:latin typeface="Arial" pitchFamily="34" charset="0"/>
                <a:cs typeface="Arial" pitchFamily="34" charset="0"/>
              </a:rPr>
              <a:t>Another was able to receive searching help in a database, “I would say it was my freshman year and I was doing an English paper for my expository writing class and I was looking for something in JSTOR and I used the "Ask a Librarian" to do more advanced searches in JSTOR as to what keywords to put in, and it really helped me. One, her quickness and response, and two, the simplicity of her instructions as to the key title words to put in really helped me and made it successful” (</a:t>
            </a:r>
            <a:r>
              <a:rPr lang="en-US" sz="1700" i="1" dirty="0" smtClean="0">
                <a:latin typeface="Arial" pitchFamily="34" charset="0"/>
                <a:cs typeface="Arial" pitchFamily="34" charset="0"/>
              </a:rPr>
              <a:t>Cyber Synergy, </a:t>
            </a:r>
            <a:r>
              <a:rPr lang="en-US" sz="1700" dirty="0" smtClean="0">
                <a:latin typeface="Arial" pitchFamily="34" charset="0"/>
                <a:cs typeface="Arial" pitchFamily="34" charset="0"/>
              </a:rPr>
              <a:t>VS17, Female, Age 19-25, Social Work)</a:t>
            </a:r>
          </a:p>
          <a:p>
            <a:endParaRPr lang="en-US" sz="1700" dirty="0" smtClean="0">
              <a:latin typeface="Arial" pitchFamily="34" charset="0"/>
              <a:cs typeface="Arial" pitchFamily="34" charset="0"/>
            </a:endParaRPr>
          </a:p>
          <a:p>
            <a:r>
              <a:rPr lang="en-US" sz="1700" dirty="0" smtClean="0">
                <a:latin typeface="Arial" pitchFamily="34" charset="0"/>
                <a:cs typeface="Arial" pitchFamily="34" charset="0"/>
              </a:rPr>
              <a:t>St. Louis University library provided pop-up help when OPAC displayed 0 retrievals. Within the first hour, 20 individuals used the pop-up, chat help.</a:t>
            </a:r>
          </a:p>
          <a:p>
            <a:endParaRPr lang="en-US" sz="1700" dirty="0" smtClean="0">
              <a:latin typeface="Arial" pitchFamily="34" charset="0"/>
              <a:cs typeface="Arial" pitchFamily="34" charset="0"/>
            </a:endParaRPr>
          </a:p>
          <a:p>
            <a:r>
              <a:rPr lang="en-US" sz="1700" dirty="0" smtClean="0">
                <a:latin typeface="Arial" pitchFamily="34" charset="0"/>
                <a:cs typeface="Arial" pitchFamily="34" charset="0"/>
              </a:rPr>
              <a:t>Users in Mind: One size fits none – design services for those who use them – Boutique libraries (</a:t>
            </a:r>
            <a:r>
              <a:rPr lang="en-US" sz="1700" dirty="0" err="1" smtClean="0">
                <a:latin typeface="Arial" pitchFamily="34" charset="0"/>
                <a:cs typeface="Arial" pitchFamily="34" charset="0"/>
              </a:rPr>
              <a:t>Priestner</a:t>
            </a:r>
            <a:r>
              <a:rPr lang="en-US" sz="1700" dirty="0" smtClean="0">
                <a:latin typeface="Arial" pitchFamily="34" charset="0"/>
                <a:cs typeface="Arial" pitchFamily="34" charset="0"/>
              </a:rPr>
              <a:t>, A., &amp; Tilley, E. (2012). </a:t>
            </a:r>
            <a:r>
              <a:rPr lang="en-US" sz="1700" i="1" dirty="0" err="1" smtClean="0">
                <a:latin typeface="Arial" pitchFamily="34" charset="0"/>
                <a:cs typeface="Arial" pitchFamily="34" charset="0"/>
              </a:rPr>
              <a:t>Personalising</a:t>
            </a:r>
            <a:r>
              <a:rPr lang="en-US" sz="1700" i="1" dirty="0" smtClean="0">
                <a:latin typeface="Arial" pitchFamily="34" charset="0"/>
                <a:cs typeface="Arial" pitchFamily="34" charset="0"/>
              </a:rPr>
              <a:t> library services in higher education: The boutique approach</a:t>
            </a:r>
            <a:r>
              <a:rPr lang="en-US" sz="1700" dirty="0" smtClean="0">
                <a:latin typeface="Arial" pitchFamily="34" charset="0"/>
                <a:cs typeface="Arial" pitchFamily="34" charset="0"/>
              </a:rPr>
              <a:t>. </a:t>
            </a:r>
            <a:r>
              <a:rPr lang="en-US" sz="1700" dirty="0" err="1" smtClean="0">
                <a:latin typeface="Arial" pitchFamily="34" charset="0"/>
                <a:cs typeface="Arial" pitchFamily="34" charset="0"/>
              </a:rPr>
              <a:t>Farnham</a:t>
            </a:r>
            <a:r>
              <a:rPr lang="en-US" sz="1700" dirty="0" smtClean="0">
                <a:latin typeface="Arial" pitchFamily="34" charset="0"/>
                <a:cs typeface="Arial" pitchFamily="34" charset="0"/>
              </a:rPr>
              <a:t>, Surrey, England: </a:t>
            </a:r>
            <a:r>
              <a:rPr lang="en-US" sz="1700" dirty="0" err="1" smtClean="0">
                <a:latin typeface="Arial" pitchFamily="34" charset="0"/>
                <a:cs typeface="Arial" pitchFamily="34" charset="0"/>
              </a:rPr>
              <a:t>Ashgate</a:t>
            </a:r>
            <a:r>
              <a:rPr lang="en-US" sz="1700" dirty="0" smtClean="0">
                <a:latin typeface="Arial" pitchFamily="34" charset="0"/>
                <a:cs typeface="Arial" pitchFamily="34" charset="0"/>
              </a:rPr>
              <a:t>).</a:t>
            </a:r>
          </a:p>
          <a:p>
            <a:r>
              <a:rPr lang="en-US" sz="1700" dirty="0" smtClean="0">
                <a:latin typeface="Arial" pitchFamily="34" charset="0"/>
                <a:cs typeface="Arial" pitchFamily="34" charset="0"/>
              </a:rPr>
              <a:t>Embedded librarians</a:t>
            </a:r>
          </a:p>
          <a:p>
            <a:r>
              <a:rPr lang="en-US" sz="1700" dirty="0" smtClean="0">
                <a:latin typeface="Arial" pitchFamily="34" charset="0"/>
                <a:cs typeface="Arial" pitchFamily="34" charset="0"/>
              </a:rPr>
              <a:t>Familiar formats </a:t>
            </a:r>
          </a:p>
          <a:p>
            <a:pPr defTabSz="457059">
              <a:defRPr/>
            </a:pPr>
            <a:r>
              <a:rPr lang="en-US" sz="1700" dirty="0" smtClean="0">
                <a:latin typeface="Arial" pitchFamily="34" charset="0"/>
                <a:cs typeface="Arial" pitchFamily="34" charset="0"/>
              </a:rPr>
              <a:t>Something clean, simple, streamlined and user friendly, but also credible sources (</a:t>
            </a:r>
            <a:r>
              <a:rPr lang="en-US" sz="1700" i="1" dirty="0" smtClean="0">
                <a:latin typeface="Arial" pitchFamily="34" charset="0"/>
                <a:cs typeface="Arial" pitchFamily="34" charset="0"/>
              </a:rPr>
              <a:t>Cyber Synergy, </a:t>
            </a:r>
            <a:r>
              <a:rPr lang="en-US" sz="1700" dirty="0" smtClean="0">
                <a:latin typeface="Arial" pitchFamily="34" charset="0"/>
                <a:cs typeface="Arial" pitchFamily="34" charset="0"/>
              </a:rPr>
              <a:t>VS 23, Female, Age 26-34, Stay-at-Home-Mom). </a:t>
            </a:r>
          </a:p>
          <a:p>
            <a:pPr defTabSz="895928" fontAlgn="base">
              <a:spcBef>
                <a:spcPct val="30000"/>
              </a:spcBef>
              <a:spcAft>
                <a:spcPct val="0"/>
              </a:spcAft>
              <a:defRPr/>
            </a:pPr>
            <a:r>
              <a:rPr lang="en-US" sz="1700" dirty="0" smtClean="0">
                <a:latin typeface="Arial" pitchFamily="34" charset="0"/>
                <a:cs typeface="Arial" pitchFamily="34" charset="0"/>
              </a:rPr>
              <a:t>“In college, and especially grad school, I’m not afraid to go to the library anymore because we have a very good [assist 0:45:56] and we have a very good website.” (</a:t>
            </a:r>
            <a:r>
              <a:rPr lang="en-US" sz="1700" i="1" dirty="0" smtClean="0">
                <a:latin typeface="Arial" pitchFamily="34" charset="0"/>
                <a:cs typeface="Arial" pitchFamily="34" charset="0"/>
              </a:rPr>
              <a:t>Digital Visitors and Residents, </a:t>
            </a:r>
            <a:r>
              <a:rPr lang="en-US" sz="1700" dirty="0" smtClean="0">
                <a:latin typeface="Arial" pitchFamily="34" charset="0"/>
                <a:cs typeface="Arial" pitchFamily="34" charset="0"/>
              </a:rPr>
              <a:t>USG2, 0:45:28, Male, Age 25, Biology)</a:t>
            </a:r>
          </a:p>
          <a:p>
            <a:endParaRPr lang="en-US" sz="1600" dirty="0" smtClean="0">
              <a:latin typeface="Arial" pitchFamily="34" charset="0"/>
              <a:cs typeface="Arial" pitchFamily="34" charset="0"/>
            </a:endParaRPr>
          </a:p>
          <a:p>
            <a:pPr defTabSz="457059">
              <a:defRPr/>
            </a:pPr>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300" dirty="0" smtClean="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46E784-F7E5-4484-BA1A-F73816F967E5}" type="slidenum">
              <a:rPr lang="en-US"/>
              <a:pPr/>
              <a:t>5</a:t>
            </a:fld>
            <a:endParaRPr lang="en-US"/>
          </a:p>
        </p:txBody>
      </p:sp>
      <p:sp>
        <p:nvSpPr>
          <p:cNvPr id="322562" name="Rectangle 2"/>
          <p:cNvSpPr>
            <a:spLocks noGrp="1" noRot="1" noChangeAspect="1" noChangeArrowheads="1" noTextEdit="1"/>
          </p:cNvSpPr>
          <p:nvPr>
            <p:ph type="sldImg"/>
          </p:nvPr>
        </p:nvSpPr>
        <p:spPr>
          <a:xfrm>
            <a:off x="917575" y="4763"/>
            <a:ext cx="4962525" cy="3722687"/>
          </a:xfrm>
          <a:ln/>
        </p:spPr>
      </p:sp>
      <p:sp>
        <p:nvSpPr>
          <p:cNvPr id="322563" name="Rectangle 3"/>
          <p:cNvSpPr>
            <a:spLocks noGrp="1" noChangeArrowheads="1"/>
          </p:cNvSpPr>
          <p:nvPr>
            <p:ph type="body" idx="1"/>
          </p:nvPr>
        </p:nvSpPr>
        <p:spPr>
          <a:xfrm>
            <a:off x="0" y="3971290"/>
            <a:ext cx="6797675" cy="5708729"/>
          </a:xfrm>
        </p:spPr>
        <p:txBody>
          <a:bodyPr>
            <a:noAutofit/>
          </a:bodyPr>
          <a:lstStyle/>
          <a:p>
            <a:r>
              <a:rPr lang="en-US" sz="1000" i="0" dirty="0" smtClean="0">
                <a:latin typeface="Arial" pitchFamily="34" charset="0"/>
                <a:cs typeface="Arial" pitchFamily="34" charset="0"/>
              </a:rPr>
              <a:t>Image: </a:t>
            </a:r>
            <a:r>
              <a:rPr lang="en-US" sz="1000" dirty="0" err="1" smtClean="0">
                <a:latin typeface="Arial" pitchFamily="34" charset="0"/>
                <a:cs typeface="Arial" pitchFamily="34" charset="0"/>
              </a:rPr>
              <a:t>Connaway</a:t>
            </a:r>
            <a:r>
              <a:rPr lang="en-US" sz="1000" dirty="0" smtClean="0">
                <a:latin typeface="Arial" pitchFamily="34" charset="0"/>
                <a:cs typeface="Arial" pitchFamily="34" charset="0"/>
              </a:rPr>
              <a:t>, L.S. (2013) </a:t>
            </a:r>
            <a:r>
              <a:rPr lang="en-US" sz="1000" i="1" dirty="0" smtClean="0">
                <a:latin typeface="Arial" pitchFamily="34" charset="0"/>
                <a:cs typeface="Arial" pitchFamily="34" charset="0"/>
              </a:rPr>
              <a:t>NC State Library.</a:t>
            </a:r>
            <a:r>
              <a:rPr lang="en-US" sz="1000" dirty="0" smtClean="0">
                <a:latin typeface="Arial" pitchFamily="34" charset="0"/>
                <a:cs typeface="Arial" pitchFamily="34" charset="0"/>
              </a:rPr>
              <a:t> </a:t>
            </a:r>
            <a:endParaRPr lang="en-US" sz="1000" i="1" dirty="0" smtClean="0">
              <a:latin typeface="Arial" pitchFamily="34" charset="0"/>
              <a:cs typeface="Arial" pitchFamily="34" charset="0"/>
            </a:endParaRPr>
          </a:p>
          <a:p>
            <a:pPr defTabSz="457059">
              <a:buFont typeface="Arial" pitchFamily="34" charset="0"/>
              <a:buChar char="•"/>
              <a:defRPr/>
            </a:pPr>
            <a:r>
              <a:rPr lang="en-US" sz="1000" dirty="0" smtClean="0">
                <a:latin typeface="Arial" pitchFamily="34" charset="0"/>
                <a:cs typeface="Arial" pitchFamily="34" charset="0"/>
              </a:rPr>
              <a:t> The need for local infrastructure or local assembly of materials has declined (Dempsey, Inside Out).</a:t>
            </a:r>
          </a:p>
          <a:p>
            <a:pPr defTabSz="457059">
              <a:buFont typeface="Arial" pitchFamily="34" charset="0"/>
              <a:buChar char="•"/>
              <a:defRPr/>
            </a:pPr>
            <a:r>
              <a:rPr lang="en-US" sz="1000" dirty="0" smtClean="0">
                <a:latin typeface="Arial" pitchFamily="34" charset="0"/>
                <a:cs typeface="Arial" pitchFamily="34" charset="0"/>
              </a:rPr>
              <a:t>The library is institution scale where many of its users operate at network scale</a:t>
            </a:r>
          </a:p>
          <a:p>
            <a:pPr>
              <a:buFont typeface="Arial" pitchFamily="34" charset="0"/>
              <a:buChar char="•"/>
            </a:pPr>
            <a:r>
              <a:rPr lang="en-US" sz="1000" dirty="0" smtClean="0">
                <a:latin typeface="Arial" pitchFamily="34" charset="0"/>
                <a:cs typeface="Arial" pitchFamily="34" charset="0"/>
              </a:rPr>
              <a:t>The inside out library …the library as an actor in research and learning environments of its users </a:t>
            </a:r>
          </a:p>
          <a:p>
            <a:pPr>
              <a:buFont typeface="Arial" pitchFamily="34" charset="0"/>
              <a:buChar char="•"/>
            </a:pPr>
            <a:endParaRPr lang="en-US" sz="1000" dirty="0" smtClean="0">
              <a:latin typeface="Arial" pitchFamily="34" charset="0"/>
              <a:cs typeface="Arial" pitchFamily="34" charset="0"/>
            </a:endParaRPr>
          </a:p>
          <a:p>
            <a:pPr>
              <a:buFont typeface="Arial" pitchFamily="34" charset="0"/>
              <a:buNone/>
            </a:pPr>
            <a:r>
              <a:rPr lang="en-US" sz="1000" dirty="0" smtClean="0">
                <a:latin typeface="Arial" pitchFamily="34" charset="0"/>
                <a:cs typeface="Arial" pitchFamily="34" charset="0"/>
              </a:rPr>
              <a:t>The catalog emerged at a time when information resources were scarce and attention was abundant. Scarce because there were relatively few sources for particular documents or research materials: they were distributed in print, collected in libraries and were locally available. If you wanted to consult books or journal or research reports or maps or government documents you went to the library. However, the situation is now reversed: information resources are abundant and attention is scarce. The network user has many information resources available to him or her on the network. Research and learning materials may be available through many services, and there is no need for physical proximity. Furthermore, users often turn first to the major network level hubs which scale to provide access to what is visible across the whole network (think, for example, of Google, Wikipedia, Amazon, and </a:t>
            </a:r>
            <a:r>
              <a:rPr lang="en-US" sz="1000" dirty="0" err="1" smtClean="0">
                <a:latin typeface="Arial" pitchFamily="34" charset="0"/>
                <a:cs typeface="Arial" pitchFamily="34" charset="0"/>
              </a:rPr>
              <a:t>PubMed</a:t>
            </a:r>
            <a:r>
              <a:rPr lang="en-US" sz="1000" dirty="0" smtClean="0">
                <a:latin typeface="Arial" pitchFamily="34" charset="0"/>
                <a:cs typeface="Arial" pitchFamily="34" charset="0"/>
              </a:rPr>
              <a:t> Central). This is natural as interest gravitates to the more complete resource rather than a local selection which seems increasingly partial. Studies show the high value placed on convenience and the importance of </a:t>
            </a:r>
            <a:r>
              <a:rPr lang="en-US" sz="1000" dirty="0" err="1" smtClean="0">
                <a:latin typeface="Arial" pitchFamily="34" charset="0"/>
                <a:cs typeface="Arial" pitchFamily="34" charset="0"/>
              </a:rPr>
              <a:t>satisficing</a:t>
            </a:r>
            <a:r>
              <a:rPr lang="en-US" sz="1000" dirty="0" smtClean="0">
                <a:latin typeface="Arial" pitchFamily="34" charset="0"/>
                <a:cs typeface="Arial" pitchFamily="34" charset="0"/>
              </a:rPr>
              <a:t>: users do not want to spend a long time prospecting for information resources (Dempsey, 2012). </a:t>
            </a:r>
          </a:p>
          <a:p>
            <a:pPr defTabSz="895928" fontAlgn="base">
              <a:defRPr/>
            </a:pPr>
            <a:endParaRPr lang="en-US" sz="1000" i="1" dirty="0" smtClean="0">
              <a:latin typeface="Arial" pitchFamily="34" charset="0"/>
              <a:cs typeface="Arial" pitchFamily="34" charset="0"/>
            </a:endParaRPr>
          </a:p>
          <a:p>
            <a:pPr defTabSz="895928" fontAlgn="base">
              <a:defRPr/>
            </a:pPr>
            <a:r>
              <a:rPr lang="en-US" sz="1000" dirty="0" smtClean="0">
                <a:latin typeface="Arial" pitchFamily="34" charset="0"/>
                <a:cs typeface="Arial" pitchFamily="34" charset="0"/>
              </a:rPr>
              <a:t>Dempsey, L. (2008). Always on: Libraries in a world of permanent connectivity. </a:t>
            </a:r>
            <a:r>
              <a:rPr lang="en-US" sz="1000" i="1" dirty="0" smtClean="0">
                <a:latin typeface="Arial" pitchFamily="34" charset="0"/>
                <a:cs typeface="Arial" pitchFamily="34" charset="0"/>
              </a:rPr>
              <a:t>First Monday,</a:t>
            </a:r>
            <a:r>
              <a:rPr lang="en-US" sz="1000" dirty="0" smtClean="0">
                <a:latin typeface="Arial" pitchFamily="34" charset="0"/>
                <a:cs typeface="Arial" pitchFamily="34" charset="0"/>
              </a:rPr>
              <a:t> </a:t>
            </a:r>
            <a:r>
              <a:rPr lang="en-US" sz="1000" i="1" dirty="0" smtClean="0">
                <a:latin typeface="Arial" pitchFamily="34" charset="0"/>
                <a:cs typeface="Arial" pitchFamily="34" charset="0"/>
              </a:rPr>
              <a:t>14</a:t>
            </a:r>
            <a:r>
              <a:rPr lang="en-US" sz="1000" dirty="0" smtClean="0">
                <a:latin typeface="Arial" pitchFamily="34" charset="0"/>
                <a:cs typeface="Arial" pitchFamily="34" charset="0"/>
              </a:rPr>
              <a:t>(1). Retrieved from </a:t>
            </a:r>
            <a:r>
              <a:rPr lang="en-US" sz="1000" dirty="0" smtClean="0">
                <a:latin typeface="Arial" pitchFamily="34" charset="0"/>
                <a:cs typeface="Arial" pitchFamily="34" charset="0"/>
                <a:hlinkClick r:id="rId3"/>
              </a:rPr>
              <a:t>http://www.firstmonday.org/htbin/cgiwrap/bin/ojs/index.php/fm/article/view/2291/207</a:t>
            </a:r>
            <a:endParaRPr lang="en-US" sz="1000" dirty="0" smtClean="0">
              <a:latin typeface="Arial" pitchFamily="34" charset="0"/>
              <a:cs typeface="Arial" pitchFamily="34" charset="0"/>
            </a:endParaRPr>
          </a:p>
          <a:p>
            <a:pPr defTabSz="895928" fontAlgn="base">
              <a:defRPr/>
            </a:pPr>
            <a:endParaRPr lang="en-US" sz="1000" dirty="0" smtClean="0">
              <a:latin typeface="Arial" pitchFamily="34" charset="0"/>
              <a:cs typeface="Arial" pitchFamily="34" charset="0"/>
            </a:endParaRPr>
          </a:p>
          <a:p>
            <a:r>
              <a:rPr lang="en-US" sz="1000" dirty="0" smtClean="0">
                <a:latin typeface="Arial" pitchFamily="34" charset="0"/>
                <a:cs typeface="Arial" pitchFamily="34" charset="0"/>
              </a:rPr>
              <a:t>Dempsey, L. (2013, January 23). </a:t>
            </a:r>
            <a:r>
              <a:rPr lang="en-US" sz="1000" i="1" dirty="0" smtClean="0">
                <a:latin typeface="Arial" pitchFamily="34" charset="0"/>
                <a:cs typeface="Arial" pitchFamily="34" charset="0"/>
              </a:rPr>
              <a:t>The inside out library: Scale, learning, engagement. </a:t>
            </a:r>
            <a:r>
              <a:rPr lang="en-US" sz="1000" dirty="0" smtClean="0">
                <a:latin typeface="Arial" pitchFamily="34" charset="0"/>
                <a:cs typeface="Arial" pitchFamily="34" charset="0"/>
              </a:rPr>
              <a:t>Presented at  </a:t>
            </a:r>
            <a:r>
              <a:rPr lang="en-US" sz="1000" dirty="0" err="1" smtClean="0">
                <a:latin typeface="Arial" pitchFamily="34" charset="0"/>
                <a:cs typeface="Arial" pitchFamily="34" charset="0"/>
              </a:rPr>
              <a:t>Hacettepe</a:t>
            </a:r>
            <a:r>
              <a:rPr lang="en-US" sz="1000" dirty="0" smtClean="0">
                <a:latin typeface="Arial" pitchFamily="34" charset="0"/>
                <a:cs typeface="Arial" pitchFamily="34" charset="0"/>
              </a:rPr>
              <a:t> University, </a:t>
            </a:r>
            <a:r>
              <a:rPr lang="en-US" sz="1000" dirty="0" err="1" smtClean="0">
                <a:latin typeface="Arial" pitchFamily="34" charset="0"/>
                <a:cs typeface="Arial" pitchFamily="34" charset="0"/>
              </a:rPr>
              <a:t>Beytepe</a:t>
            </a:r>
            <a:r>
              <a:rPr lang="en-US" sz="1000" dirty="0" smtClean="0">
                <a:latin typeface="Arial" pitchFamily="34" charset="0"/>
                <a:cs typeface="Arial" pitchFamily="34" charset="0"/>
              </a:rPr>
              <a:t>, Ankara (Turkey). </a:t>
            </a:r>
          </a:p>
          <a:p>
            <a:pPr defTabSz="895928" fontAlgn="base">
              <a:defRPr/>
            </a:pPr>
            <a:endParaRPr lang="en-US" sz="1000" dirty="0" smtClean="0">
              <a:latin typeface="Arial" pitchFamily="34" charset="0"/>
              <a:cs typeface="Arial" pitchFamily="34" charset="0"/>
            </a:endParaRPr>
          </a:p>
          <a:p>
            <a:pPr defTabSz="895928" fontAlgn="base">
              <a:defRPr/>
            </a:pPr>
            <a:r>
              <a:rPr lang="en-US" sz="1000" dirty="0" smtClean="0">
                <a:latin typeface="Arial" pitchFamily="34" charset="0"/>
                <a:cs typeface="Arial" pitchFamily="34" charset="0"/>
              </a:rPr>
              <a:t>Dempsey, L. (2012). Thirteen ways of looking at libraries, discovery, and the catalog: Scale, workflow, attention. </a:t>
            </a:r>
            <a:r>
              <a:rPr lang="en-US" sz="1000" i="1" dirty="0" smtClean="0">
                <a:latin typeface="Arial" pitchFamily="34" charset="0"/>
                <a:cs typeface="Arial" pitchFamily="34" charset="0"/>
              </a:rPr>
              <a:t>EDUCAUSE Review Online. </a:t>
            </a:r>
            <a:r>
              <a:rPr lang="en-US" sz="1000" dirty="0" smtClean="0">
                <a:latin typeface="Arial" pitchFamily="34" charset="0"/>
                <a:cs typeface="Arial" pitchFamily="34" charset="0"/>
              </a:rPr>
              <a:t>Retrieved from </a:t>
            </a:r>
            <a:r>
              <a:rPr lang="en-US" sz="1000" dirty="0" smtClean="0">
                <a:latin typeface="Arial" pitchFamily="34" charset="0"/>
                <a:cs typeface="Arial" pitchFamily="34" charset="0"/>
                <a:hlinkClick r:id="rId4"/>
              </a:rPr>
              <a:t>http://www.educause.edu/ero/article/thirteen-ways-looking-libraries-discovery-and-catalog-scale-workflow-attention</a:t>
            </a:r>
            <a:endParaRPr lang="en-US" sz="1000" dirty="0" smtClean="0">
              <a:latin typeface="Arial" pitchFamily="34" charset="0"/>
              <a:cs typeface="Arial" pitchFamily="34" charset="0"/>
            </a:endParaRPr>
          </a:p>
          <a:p>
            <a:endParaRPr lang="en-US" sz="1000" dirty="0" smtClean="0">
              <a:latin typeface="Arial" pitchFamily="34" charset="0"/>
              <a:cs typeface="Arial" pitchFamily="34" charset="0"/>
            </a:endParaRPr>
          </a:p>
          <a:p>
            <a:pPr defTabSz="895928" fontAlgn="base">
              <a:defRPr/>
            </a:pPr>
            <a:r>
              <a:rPr lang="en-US" sz="1000" dirty="0" smtClean="0">
                <a:latin typeface="Arial" pitchFamily="34" charset="0"/>
                <a:cs typeface="Arial" pitchFamily="34" charset="0"/>
              </a:rPr>
              <a:t>Today, more than 1.7 billion people, or almost one out of every four humans on the planet, are online (Wasserman, 2012).</a:t>
            </a:r>
          </a:p>
          <a:p>
            <a:pPr defTabSz="895928" fontAlgn="base">
              <a:defRPr/>
            </a:pPr>
            <a:endParaRPr lang="en-US" sz="1000" dirty="0" smtClean="0">
              <a:latin typeface="Arial" pitchFamily="34" charset="0"/>
              <a:cs typeface="Arial" pitchFamily="34" charset="0"/>
            </a:endParaRPr>
          </a:p>
          <a:p>
            <a:pPr marL="0" lvl="2" defTabSz="895928" fontAlgn="base">
              <a:defRPr/>
            </a:pPr>
            <a:r>
              <a:rPr lang="en-US" sz="1000" dirty="0" smtClean="0">
                <a:latin typeface="Arial" pitchFamily="34" charset="0"/>
                <a:cs typeface="Arial" pitchFamily="34" charset="0"/>
              </a:rPr>
              <a:t>Wasserman, S. (2012, June 18). The Amazon effect. </a:t>
            </a:r>
            <a:r>
              <a:rPr lang="en-US" sz="1000" i="1" dirty="0" smtClean="0">
                <a:latin typeface="Arial" pitchFamily="34" charset="0"/>
                <a:cs typeface="Arial" pitchFamily="34" charset="0"/>
              </a:rPr>
              <a:t>The Nation</a:t>
            </a:r>
            <a:r>
              <a:rPr lang="en-US" sz="1000" dirty="0" smtClean="0">
                <a:latin typeface="Arial" pitchFamily="34" charset="0"/>
                <a:cs typeface="Arial" pitchFamily="34" charset="0"/>
              </a:rPr>
              <a:t>. Retrieved from  </a:t>
            </a:r>
            <a:r>
              <a:rPr lang="en-US" sz="1000" dirty="0" smtClean="0">
                <a:latin typeface="Arial" pitchFamily="34" charset="0"/>
                <a:cs typeface="Arial" pitchFamily="34" charset="0"/>
                <a:hlinkClick r:id="rId5"/>
              </a:rPr>
              <a:t>http://www.thenation.com/article/168125/amazon-effect</a:t>
            </a:r>
            <a:endParaRPr lang="en-US" sz="1000" dirty="0" smtClean="0">
              <a:latin typeface="Arial" pitchFamily="34" charset="0"/>
              <a:cs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26589" y="4801355"/>
            <a:ext cx="6344497" cy="4719976"/>
          </a:xfrm>
        </p:spPr>
        <p:txBody>
          <a:bodyPr>
            <a:normAutofit fontScale="92500" lnSpcReduction="20000"/>
          </a:bodyPr>
          <a:lstStyle/>
          <a:p>
            <a:pPr defTabSz="895928" fontAlgn="base">
              <a:spcBef>
                <a:spcPct val="30000"/>
              </a:spcBef>
              <a:spcAft>
                <a:spcPct val="0"/>
              </a:spcAft>
              <a:defRPr/>
            </a:pPr>
            <a:r>
              <a:rPr lang="en-US" sz="1400" i="1" dirty="0" smtClean="0">
                <a:latin typeface="Arial" pitchFamily="34" charset="0"/>
                <a:cs typeface="Arial" pitchFamily="34" charset="0"/>
              </a:rPr>
              <a:t>Image: </a:t>
            </a:r>
            <a:r>
              <a:rPr lang="en-US" sz="1400" i="0" dirty="0" smtClean="0">
                <a:latin typeface="Arial" pitchFamily="34" charset="0"/>
                <a:cs typeface="Arial" pitchFamily="34" charset="0"/>
              </a:rPr>
              <a:t>http://www.gbcrouting.com/GoldGuys/LaptopShakingHands-.gif</a:t>
            </a:r>
          </a:p>
          <a:p>
            <a:pPr defTabSz="895928" fontAlgn="base">
              <a:spcBef>
                <a:spcPct val="30000"/>
              </a:spcBef>
              <a:spcAft>
                <a:spcPct val="0"/>
              </a:spcAft>
              <a:defRPr/>
            </a:pPr>
            <a:endParaRPr lang="en-US" sz="1400" dirty="0" smtClean="0">
              <a:latin typeface="Arial" pitchFamily="34" charset="0"/>
              <a:cs typeface="Arial" pitchFamily="34" charset="0"/>
            </a:endParaRPr>
          </a:p>
          <a:p>
            <a:pPr defTabSz="895928" fontAlgn="base">
              <a:spcBef>
                <a:spcPct val="30000"/>
              </a:spcBef>
              <a:spcAft>
                <a:spcPct val="0"/>
              </a:spcAft>
              <a:defRPr/>
            </a:pPr>
            <a:r>
              <a:rPr lang="en-US" sz="1400" dirty="0" smtClean="0">
                <a:latin typeface="Arial" pitchFamily="34" charset="0"/>
                <a:cs typeface="Arial" pitchFamily="34" charset="0"/>
              </a:rPr>
              <a:t>Mathews, B. (2012). </a:t>
            </a:r>
            <a:r>
              <a:rPr lang="en-US" sz="1400" i="1" dirty="0" smtClean="0">
                <a:latin typeface="Arial" pitchFamily="34" charset="0"/>
                <a:cs typeface="Arial" pitchFamily="34" charset="0"/>
              </a:rPr>
              <a:t>Think like a startup: A white paper to inspire library entrepreneurialism </a:t>
            </a:r>
            <a:r>
              <a:rPr lang="en-US" sz="1400" dirty="0" smtClean="0">
                <a:latin typeface="Arial" pitchFamily="34" charset="0"/>
                <a:cs typeface="Arial" pitchFamily="34" charset="0"/>
              </a:rPr>
              <a:t>[White paper]</a:t>
            </a:r>
            <a:r>
              <a:rPr lang="en-US" sz="1400" i="1" dirty="0" smtClean="0">
                <a:latin typeface="Arial" pitchFamily="34" charset="0"/>
                <a:cs typeface="Arial" pitchFamily="34" charset="0"/>
              </a:rPr>
              <a:t>. </a:t>
            </a:r>
            <a:r>
              <a:rPr lang="en-US" sz="1400" dirty="0" smtClean="0">
                <a:latin typeface="Arial" pitchFamily="34" charset="0"/>
                <a:cs typeface="Arial" pitchFamily="34" charset="0"/>
              </a:rPr>
              <a:t>Retrieved from </a:t>
            </a:r>
            <a:r>
              <a:rPr lang="en-US" sz="1400" dirty="0" smtClean="0">
                <a:latin typeface="Arial" pitchFamily="34" charset="0"/>
                <a:cs typeface="Arial" pitchFamily="34" charset="0"/>
                <a:hlinkClick r:id="rId3"/>
              </a:rPr>
              <a:t>http://chronicle.com/blognetwork/theubiquitouslibrarian/2012/04/04/think-like-a-startup-a-white-paper/</a:t>
            </a:r>
            <a:r>
              <a:rPr lang="en-US" sz="1400" i="1" dirty="0" smtClean="0">
                <a:latin typeface="Arial" pitchFamily="34" charset="0"/>
                <a:cs typeface="Arial" pitchFamily="34" charset="0"/>
              </a:rPr>
              <a:t> </a:t>
            </a:r>
            <a:endParaRPr lang="en-US" sz="1400" dirty="0" smtClean="0">
              <a:latin typeface="Arial" pitchFamily="34" charset="0"/>
              <a:cs typeface="Arial" pitchFamily="34" charset="0"/>
            </a:endParaRPr>
          </a:p>
          <a:p>
            <a:pPr defTabSz="895928" fontAlgn="base">
              <a:spcBef>
                <a:spcPct val="30000"/>
              </a:spcBef>
              <a:spcAft>
                <a:spcPct val="0"/>
              </a:spcAft>
              <a:defRPr/>
            </a:pPr>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Users do not know they can ask librarians (</a:t>
            </a:r>
            <a:r>
              <a:rPr lang="en-US" sz="1400" dirty="0" err="1" smtClean="0">
                <a:latin typeface="Arial" pitchFamily="34" charset="0"/>
                <a:cs typeface="Arial" pitchFamily="34" charset="0"/>
              </a:rPr>
              <a:t>Kolowich</a:t>
            </a:r>
            <a:r>
              <a:rPr lang="en-US" sz="1400" dirty="0" smtClean="0">
                <a:latin typeface="Arial" pitchFamily="34" charset="0"/>
                <a:cs typeface="Arial" pitchFamily="34" charset="0"/>
              </a:rPr>
              <a:t>, </a:t>
            </a:r>
            <a:r>
              <a:rPr lang="en-US" sz="1400" i="1" dirty="0" smtClean="0">
                <a:latin typeface="Arial" pitchFamily="34" charset="0"/>
                <a:cs typeface="Arial" pitchFamily="34" charset="0"/>
              </a:rPr>
              <a:t>Seeking synchronicity: Revelations and recommendations for virtual reference</a:t>
            </a:r>
            <a:r>
              <a:rPr lang="en-US" sz="1400" dirty="0" smtClean="0">
                <a:latin typeface="Arial" pitchFamily="34" charset="0"/>
                <a:cs typeface="Arial" pitchFamily="34" charset="0"/>
              </a:rPr>
              <a:t>)</a:t>
            </a:r>
          </a:p>
          <a:p>
            <a:endParaRPr lang="en-US" sz="1400" dirty="0" smtClean="0">
              <a:solidFill>
                <a:srgbClr val="C00000"/>
              </a:solidFill>
              <a:latin typeface="Arial" pitchFamily="34" charset="0"/>
              <a:cs typeface="Arial" pitchFamily="34" charset="0"/>
            </a:endParaRPr>
          </a:p>
          <a:p>
            <a:r>
              <a:rPr lang="en-US" sz="1400" dirty="0" smtClean="0">
                <a:latin typeface="Arial" pitchFamily="34" charset="0"/>
                <a:cs typeface="Arial" pitchFamily="34" charset="0"/>
              </a:rPr>
              <a:t>Example: Seeking Synchronicity</a:t>
            </a:r>
          </a:p>
          <a:p>
            <a:pPr lvl="1">
              <a:buFont typeface="Arial" pitchFamily="34" charset="0"/>
              <a:buChar char="•"/>
            </a:pPr>
            <a:r>
              <a:rPr lang="en-US" sz="1400" dirty="0" smtClean="0">
                <a:latin typeface="Arial" pitchFamily="34" charset="0"/>
                <a:cs typeface="Arial" pitchFamily="34" charset="0"/>
              </a:rPr>
              <a:t>Librarians identified successful VR encounters as those where they were able to offer instruction and specialized knowledge, the user had a positive attitude</a:t>
            </a:r>
          </a:p>
          <a:p>
            <a:pPr lvl="1">
              <a:buFont typeface="Arial" pitchFamily="34" charset="0"/>
              <a:buChar char="•"/>
            </a:pPr>
            <a:r>
              <a:rPr lang="en-US" sz="1400" dirty="0" smtClean="0">
                <a:latin typeface="Arial" pitchFamily="34" charset="0"/>
                <a:cs typeface="Arial" pitchFamily="34" charset="0"/>
              </a:rPr>
              <a:t>Users identified successful VR encounters as those providing convenience, an accurate answer, and they were comfortable with the service</a:t>
            </a:r>
          </a:p>
          <a:p>
            <a:pPr lvl="1">
              <a:buFont typeface="Arial" pitchFamily="34" charset="0"/>
              <a:buNone/>
            </a:pPr>
            <a:endParaRPr lang="en-US" sz="1400" dirty="0" smtClean="0">
              <a:latin typeface="Arial" pitchFamily="34" charset="0"/>
              <a:cs typeface="Arial" pitchFamily="34" charset="0"/>
            </a:endParaRPr>
          </a:p>
          <a:p>
            <a:pPr>
              <a:spcBef>
                <a:spcPts val="588"/>
              </a:spcBef>
            </a:pPr>
            <a:r>
              <a:rPr lang="en-US" sz="1400" dirty="0" err="1" smtClean="0">
                <a:latin typeface="Arial" pitchFamily="34" charset="0"/>
                <a:cs typeface="Arial" pitchFamily="34" charset="0"/>
              </a:rPr>
              <a:t>Connaway</a:t>
            </a:r>
            <a:r>
              <a:rPr lang="en-US" sz="1400" dirty="0" smtClean="0">
                <a:latin typeface="Arial" pitchFamily="34" charset="0"/>
                <a:cs typeface="Arial" pitchFamily="34" charset="0"/>
              </a:rPr>
              <a:t>, L. S., &amp; Radford, M. L. (2011). </a:t>
            </a:r>
            <a:r>
              <a:rPr lang="en-US" sz="1400" i="1" dirty="0" smtClean="0">
                <a:latin typeface="Arial" pitchFamily="34" charset="0"/>
                <a:cs typeface="Arial" pitchFamily="34" charset="0"/>
              </a:rPr>
              <a:t>Seeking synchronicity: Revelations and recommendations for virtual reference.</a:t>
            </a:r>
            <a:r>
              <a:rPr lang="en-US" sz="1400" dirty="0" smtClean="0">
                <a:latin typeface="Arial" pitchFamily="34" charset="0"/>
                <a:cs typeface="Arial" pitchFamily="34" charset="0"/>
              </a:rPr>
              <a:t> Dublin, OH: OCLC Research. Retrieved from </a:t>
            </a:r>
            <a:r>
              <a:rPr lang="en-US" sz="1400" u="sng" dirty="0" smtClean="0">
                <a:latin typeface="Arial" pitchFamily="34" charset="0"/>
                <a:cs typeface="Arial" pitchFamily="34" charset="0"/>
                <a:hlinkClick r:id="rId4"/>
              </a:rPr>
              <a:t>http://www.oclc.org/reports/synchronicity/full.pdf</a:t>
            </a:r>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pPr marL="398272" indent="-398272"/>
            <a:r>
              <a:rPr lang="en-US" sz="1400" dirty="0" err="1" smtClean="0">
                <a:latin typeface="Arial" pitchFamily="34" charset="0"/>
                <a:cs typeface="Arial" pitchFamily="34" charset="0"/>
              </a:rPr>
              <a:t>Kolowich</a:t>
            </a:r>
            <a:r>
              <a:rPr lang="en-US" sz="1400" dirty="0" smtClean="0">
                <a:latin typeface="Arial" pitchFamily="34" charset="0"/>
                <a:cs typeface="Arial" pitchFamily="34" charset="0"/>
              </a:rPr>
              <a:t>, S. (2011, August 22). Study: College students rarely use librarians’ expertise. </a:t>
            </a:r>
            <a:r>
              <a:rPr lang="en-US" sz="1400" i="1" dirty="0" smtClean="0">
                <a:latin typeface="Arial" pitchFamily="34" charset="0"/>
                <a:cs typeface="Arial" pitchFamily="34" charset="0"/>
              </a:rPr>
              <a:t>USA Today. </a:t>
            </a:r>
            <a:r>
              <a:rPr lang="en-US" sz="1400" dirty="0" smtClean="0">
                <a:latin typeface="Arial" pitchFamily="34" charset="0"/>
                <a:cs typeface="Arial" pitchFamily="34" charset="0"/>
              </a:rPr>
              <a:t> Retrieved from </a:t>
            </a:r>
            <a:r>
              <a:rPr lang="en-US" sz="1400" u="sng" dirty="0" smtClean="0">
                <a:latin typeface="Arial" pitchFamily="34" charset="0"/>
                <a:cs typeface="Arial" pitchFamily="34" charset="0"/>
                <a:hlinkClick r:id="rId5"/>
              </a:rPr>
              <a:t>http://www.usatoday.com/news/education/story/2011-08-22/Study-College-students-rarely-use-librarians-expertise/50094086/1</a:t>
            </a:r>
            <a:r>
              <a:rPr lang="en-US" sz="1400" dirty="0" smtClean="0">
                <a:latin typeface="Arial" pitchFamily="34" charset="0"/>
                <a:cs typeface="Arial" pitchFamily="34" charset="0"/>
              </a:rPr>
              <a:t> </a:t>
            </a: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E8577-7E78-41DF-96AC-A776B0057BBB}" type="slidenum">
              <a:rPr lang="en-US" smtClean="0"/>
              <a:pPr/>
              <a:t>51</a:t>
            </a:fld>
            <a:endParaRPr lang="en-US"/>
          </a:p>
        </p:txBody>
      </p:sp>
    </p:spTree>
    <p:extLst>
      <p:ext uri="{BB962C8B-B14F-4D97-AF65-F5344CB8AC3E}">
        <p14:creationId xmlns="" xmlns:p14="http://schemas.microsoft.com/office/powerpoint/2010/main" val="3587683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52</a:t>
            </a:fld>
            <a:endParaRPr lang="en-US"/>
          </a:p>
        </p:txBody>
      </p:sp>
    </p:spTree>
    <p:extLst>
      <p:ext uri="{BB962C8B-B14F-4D97-AF65-F5344CB8AC3E}">
        <p14:creationId xmlns="" xmlns:p14="http://schemas.microsoft.com/office/powerpoint/2010/main" val="170224285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53</a:t>
            </a:fld>
            <a:endParaRPr lang="en-US"/>
          </a:p>
        </p:txBody>
      </p:sp>
    </p:spTree>
    <p:extLst>
      <p:ext uri="{BB962C8B-B14F-4D97-AF65-F5344CB8AC3E}">
        <p14:creationId xmlns="" xmlns:p14="http://schemas.microsoft.com/office/powerpoint/2010/main" val="20894627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E8577-7E78-41DF-96AC-A776B0057BBB}" type="slidenum">
              <a:rPr lang="en-US" smtClean="0"/>
              <a:pPr/>
              <a:t>54</a:t>
            </a:fld>
            <a:endParaRPr lang="en-US"/>
          </a:p>
        </p:txBody>
      </p:sp>
    </p:spTree>
    <p:extLst>
      <p:ext uri="{BB962C8B-B14F-4D97-AF65-F5344CB8AC3E}">
        <p14:creationId xmlns="" xmlns:p14="http://schemas.microsoft.com/office/powerpoint/2010/main" val="16658378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E8577-7E78-41DF-96AC-A776B0057BBB}" type="slidenum">
              <a:rPr lang="en-US" smtClean="0"/>
              <a:pPr/>
              <a:t>55</a:t>
            </a:fld>
            <a:endParaRPr lang="en-US"/>
          </a:p>
        </p:txBody>
      </p:sp>
    </p:spTree>
    <p:extLst>
      <p:ext uri="{BB962C8B-B14F-4D97-AF65-F5344CB8AC3E}">
        <p14:creationId xmlns="" xmlns:p14="http://schemas.microsoft.com/office/powerpoint/2010/main" val="32430998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31E8577-7E78-41DF-96AC-A776B0057BBB}" type="slidenum">
              <a:rPr lang="en-US" smtClean="0"/>
              <a:pPr/>
              <a:t>56</a:t>
            </a:fld>
            <a:endParaRPr lang="en-US"/>
          </a:p>
        </p:txBody>
      </p:sp>
    </p:spTree>
    <p:extLst>
      <p:ext uri="{BB962C8B-B14F-4D97-AF65-F5344CB8AC3E}">
        <p14:creationId xmlns="" xmlns:p14="http://schemas.microsoft.com/office/powerpoint/2010/main" val="19137298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b="0" i="0" kern="1200" dirty="0" smtClean="0">
                <a:solidFill>
                  <a:schemeClr val="tx1"/>
                </a:solidFill>
                <a:latin typeface="Arial" pitchFamily="34" charset="0"/>
                <a:ea typeface="+mn-ea"/>
                <a:cs typeface="Arial" pitchFamily="34" charset="0"/>
              </a:rPr>
              <a:t>Image</a:t>
            </a:r>
          </a:p>
          <a:p>
            <a:endParaRPr lang="en-US" sz="1400" b="0" i="0" kern="1200" baseline="0" dirty="0" smtClean="0">
              <a:solidFill>
                <a:schemeClr val="tx1"/>
              </a:solidFill>
              <a:latin typeface="Arial" pitchFamily="34" charset="0"/>
              <a:ea typeface="+mn-ea"/>
              <a:cs typeface="Arial" pitchFamily="34" charset="0"/>
            </a:endParaRPr>
          </a:p>
          <a:p>
            <a:pPr>
              <a:buFont typeface="Arial" pitchFamily="34" charset="0"/>
              <a:buChar char="•"/>
            </a:pPr>
            <a:r>
              <a:rPr lang="en-US" sz="1400" b="0" i="0" kern="1200" baseline="0" dirty="0" err="1" smtClean="0">
                <a:solidFill>
                  <a:schemeClr val="tx1"/>
                </a:solidFill>
                <a:latin typeface="Arial" pitchFamily="34" charset="0"/>
                <a:ea typeface="+mn-ea"/>
                <a:cs typeface="Arial" pitchFamily="34" charset="0"/>
              </a:rPr>
              <a:t>Facebook</a:t>
            </a:r>
            <a:r>
              <a:rPr lang="en-US" sz="1400" b="0" i="0" kern="1200" baseline="0" dirty="0" smtClean="0">
                <a:solidFill>
                  <a:schemeClr val="tx1"/>
                </a:solidFill>
                <a:latin typeface="Arial" pitchFamily="34" charset="0"/>
                <a:ea typeface="+mn-ea"/>
                <a:cs typeface="Arial" pitchFamily="34" charset="0"/>
              </a:rPr>
              <a:t>: https://encrypted-tbn2.gstatic.com/images?q=tbn:ANd9GcSW_YQ0SQXbuERWgHjsRXl9OSEcJKKTNF1tPOLMm831NuhqLpDzdi2ys4eV</a:t>
            </a:r>
          </a:p>
          <a:p>
            <a:pPr>
              <a:buFont typeface="Arial" pitchFamily="34" charset="0"/>
              <a:buChar char="•"/>
            </a:pPr>
            <a:r>
              <a:rPr lang="en-US" sz="1400" b="0" i="0" kern="1200" baseline="0" dirty="0" smtClean="0">
                <a:solidFill>
                  <a:schemeClr val="tx1"/>
                </a:solidFill>
                <a:latin typeface="Arial" pitchFamily="34" charset="0"/>
                <a:ea typeface="+mn-ea"/>
                <a:cs typeface="Arial" pitchFamily="34" charset="0"/>
              </a:rPr>
              <a:t>Wikipedia: http://www.better-ears.com/de/images/iphone/retina/wikipedia-icon.jpg</a:t>
            </a:r>
          </a:p>
          <a:p>
            <a:pPr>
              <a:buFont typeface="Arial" pitchFamily="34" charset="0"/>
              <a:buChar char="•"/>
            </a:pPr>
            <a:r>
              <a:rPr lang="en-US" sz="1400" b="0" i="0" kern="1200" baseline="0" dirty="0" smtClean="0">
                <a:solidFill>
                  <a:schemeClr val="tx1"/>
                </a:solidFill>
                <a:latin typeface="Arial" pitchFamily="34" charset="0"/>
                <a:ea typeface="+mn-ea"/>
                <a:cs typeface="Arial" pitchFamily="34" charset="0"/>
              </a:rPr>
              <a:t>Google: http://www.conceptcupboard.com/blog/wp-content/uploads/2013/09/google.jpg</a:t>
            </a:r>
          </a:p>
          <a:p>
            <a:pPr>
              <a:buFont typeface="Arial" pitchFamily="34" charset="0"/>
              <a:buChar char="•"/>
            </a:pPr>
            <a:r>
              <a:rPr lang="en-US" sz="1400" b="0" i="0" kern="1200" baseline="0" dirty="0" smtClean="0">
                <a:solidFill>
                  <a:schemeClr val="tx1"/>
                </a:solidFill>
                <a:latin typeface="Arial" pitchFamily="34" charset="0"/>
                <a:ea typeface="+mn-ea"/>
                <a:cs typeface="Arial" pitchFamily="34" charset="0"/>
              </a:rPr>
              <a:t>Amazon: http://launchdfw.com/wp-content/uploads/2014/05/amazon-1.png</a:t>
            </a:r>
          </a:p>
          <a:p>
            <a:pPr>
              <a:buFont typeface="Arial" pitchFamily="34" charset="0"/>
              <a:buChar char="•"/>
            </a:pPr>
            <a:r>
              <a:rPr lang="en-US" sz="1400" b="0" i="0" kern="1200" baseline="0" dirty="0" smtClean="0">
                <a:solidFill>
                  <a:schemeClr val="tx1"/>
                </a:solidFill>
                <a:latin typeface="Arial" pitchFamily="34" charset="0"/>
                <a:ea typeface="+mn-ea"/>
                <a:cs typeface="Arial" pitchFamily="34" charset="0"/>
              </a:rPr>
              <a:t>Apple: https://encrypted-tbn0.gstatic.com/images?q=tbn:ANd9GcTvMHlAbrfxFfaPaA-pvPxMeQ8a2s_rTVafQq-cVh7pFyS8f_Y13m9W2hZo</a:t>
            </a:r>
          </a:p>
          <a:p>
            <a:pPr>
              <a:buFont typeface="Arial" pitchFamily="34" charset="0"/>
              <a:buChar char="•"/>
            </a:pPr>
            <a:r>
              <a:rPr lang="en-US" sz="1400" b="0" i="0" kern="1200" baseline="0" dirty="0" smtClean="0">
                <a:solidFill>
                  <a:schemeClr val="tx1"/>
                </a:solidFill>
                <a:latin typeface="Arial" pitchFamily="34" charset="0"/>
                <a:ea typeface="+mn-ea"/>
                <a:cs typeface="Arial" pitchFamily="34" charset="0"/>
              </a:rPr>
              <a:t>Twitter: https://pbs.twimg.com/profile_images/2284174758/v65oai7fxn47qv9nectx.png</a:t>
            </a:r>
            <a:endParaRPr lang="en-US" sz="1400" b="0" i="0" kern="1200" dirty="0" smtClean="0">
              <a:solidFill>
                <a:schemeClr val="tx1"/>
              </a:solidFill>
              <a:latin typeface="Arial" pitchFamily="34" charset="0"/>
              <a:ea typeface="+mn-ea"/>
              <a:cs typeface="Arial" pitchFamily="34" charset="0"/>
            </a:endParaRPr>
          </a:p>
          <a:p>
            <a:r>
              <a:rPr lang="en-US" sz="1400" b="0" i="0" kern="1200" dirty="0" smtClean="0">
                <a:solidFill>
                  <a:schemeClr val="tx1"/>
                </a:solidFill>
                <a:latin typeface="Arial" pitchFamily="34" charset="0"/>
                <a:ea typeface="+mn-ea"/>
                <a:cs typeface="Arial" pitchFamily="34" charset="0"/>
              </a:rPr>
              <a:t>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931E8577-7E78-41DF-96AC-A776B0057BB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i="1" dirty="0" smtClean="0">
                <a:latin typeface="Arial" pitchFamily="34" charset="0"/>
                <a:cs typeface="Arial" pitchFamily="34" charset="0"/>
              </a:rPr>
              <a:t>Image: </a:t>
            </a:r>
            <a:r>
              <a:rPr lang="en-US" sz="1400" i="0" dirty="0" smtClean="0">
                <a:latin typeface="Arial" pitchFamily="34" charset="0"/>
                <a:cs typeface="Arial" pitchFamily="34" charset="0"/>
              </a:rPr>
              <a:t>http://markitectureconsulting.com/wp-content/uploads/2013/04/budget_cuts.jpg</a:t>
            </a:r>
          </a:p>
          <a:p>
            <a:endParaRPr lang="en-US" sz="1400" i="0" dirty="0" smtClean="0">
              <a:latin typeface="Arial" pitchFamily="34" charset="0"/>
              <a:cs typeface="Arial" pitchFamily="34" charset="0"/>
            </a:endParaRPr>
          </a:p>
          <a:p>
            <a:r>
              <a:rPr lang="en-US" sz="1400" dirty="0" smtClean="0">
                <a:latin typeface="Arial" pitchFamily="34" charset="0"/>
                <a:cs typeface="Arial" pitchFamily="34" charset="0"/>
              </a:rPr>
              <a:t> “A diamond is a chunk of coal made good under pressure.” –Henry Kissinger</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i="1" dirty="0" smtClean="0">
                <a:latin typeface="Arial" pitchFamily="34" charset="0"/>
                <a:cs typeface="Arial" pitchFamily="34" charset="0"/>
              </a:rPr>
              <a:t>Image</a:t>
            </a:r>
            <a:r>
              <a:rPr lang="en-US" sz="1400" dirty="0" smtClean="0">
                <a:latin typeface="Arial" pitchFamily="34" charset="0"/>
                <a:cs typeface="Arial" pitchFamily="34" charset="0"/>
              </a:rPr>
              <a:t>: photo credit: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="http://www.flickr.com/photos/ch-weidinger/12703837055/"&gt;ch.weidinger&lt;/a&gt; via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="http://photopin.com"&gt;photopin&lt;/a&gt; &lt;a </a:t>
            </a:r>
            <a:r>
              <a:rPr lang="en-US" sz="1400" dirty="0" err="1" smtClean="0">
                <a:latin typeface="Arial" pitchFamily="34" charset="0"/>
                <a:cs typeface="Arial" pitchFamily="34" charset="0"/>
              </a:rPr>
              <a:t>href</a:t>
            </a:r>
            <a:r>
              <a:rPr lang="en-US" sz="1400" dirty="0" smtClean="0">
                <a:latin typeface="Arial" pitchFamily="34" charset="0"/>
                <a:cs typeface="Arial" pitchFamily="34" charset="0"/>
              </a:rPr>
              <a:t>="http://creativecommons.org/licenses/by-nc-sa/2.0/"&gt;cc&lt;/a&gt;</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Importance of Assessment </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ACRL. (2010). </a:t>
            </a:r>
            <a:r>
              <a:rPr lang="en-US" sz="1400" i="1" dirty="0" smtClean="0">
                <a:latin typeface="Arial" pitchFamily="34" charset="0"/>
                <a:cs typeface="Arial" pitchFamily="34" charset="0"/>
              </a:rPr>
              <a:t>Value of academic libraries: A comprehensive research review and report. </a:t>
            </a:r>
            <a:r>
              <a:rPr lang="en-US" sz="1400" dirty="0" smtClean="0">
                <a:latin typeface="Arial" pitchFamily="34" charset="0"/>
                <a:cs typeface="Arial" pitchFamily="34" charset="0"/>
              </a:rPr>
              <a:t>Chicago: Association of College and Research Libraries.</a:t>
            </a:r>
          </a:p>
          <a:p>
            <a:endParaRPr lang="en-US" sz="1400" dirty="0" smtClean="0">
              <a:latin typeface="Arial" pitchFamily="34" charset="0"/>
              <a:cs typeface="Arial" pitchFamily="34" charset="0"/>
            </a:endParaRPr>
          </a:p>
          <a:p>
            <a:r>
              <a:rPr lang="en-US" sz="1400" dirty="0" smtClean="0">
                <a:latin typeface="Arial" pitchFamily="34" charset="0"/>
                <a:cs typeface="Arial" pitchFamily="34" charset="0"/>
              </a:rPr>
              <a:t>University officials &amp; funders demand accountability</a:t>
            </a:r>
          </a:p>
          <a:p>
            <a:pPr eaLnBrk="1" hangingPunct="1"/>
            <a:r>
              <a:rPr lang="en-US" sz="1400" dirty="0" smtClean="0">
                <a:latin typeface="Arial" pitchFamily="34" charset="0"/>
                <a:cs typeface="Arial" pitchFamily="34" charset="0"/>
              </a:rPr>
              <a:t>Survival in lean budget times</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i="1" u="none" dirty="0" smtClean="0">
                <a:effectLst/>
                <a:latin typeface="Arial" pitchFamily="34" charset="0"/>
                <a:cs typeface="Arial" pitchFamily="34" charset="0"/>
              </a:rPr>
              <a:t>Image</a:t>
            </a:r>
            <a:r>
              <a:rPr lang="en-US" sz="1400" dirty="0" smtClean="0">
                <a:latin typeface="Arial" pitchFamily="34" charset="0"/>
                <a:cs typeface="Arial" pitchFamily="34" charset="0"/>
              </a:rPr>
              <a:t>: Microsoft</a:t>
            </a:r>
            <a:r>
              <a:rPr lang="en-US" sz="1400" baseline="0" dirty="0" smtClean="0">
                <a:latin typeface="Arial" pitchFamily="34" charset="0"/>
                <a:cs typeface="Arial" pitchFamily="34" charset="0"/>
              </a:rPr>
              <a:t> Clip Art</a:t>
            </a:r>
            <a:endParaRPr lang="en-US" sz="1400" dirty="0" smtClean="0">
              <a:latin typeface="Arial" pitchFamily="34" charset="0"/>
              <a:cs typeface="Arial" pitchFamily="34" charset="0"/>
            </a:endParaRP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9</a:t>
            </a:fld>
            <a:endParaRPr lang="en-US" dirty="0"/>
          </a:p>
        </p:txBody>
      </p:sp>
    </p:spTree>
    <p:extLst>
      <p:ext uri="{BB962C8B-B14F-4D97-AF65-F5344CB8AC3E}">
        <p14:creationId xmlns="" xmlns:p14="http://schemas.microsoft.com/office/powerpoint/2010/main" val="32136626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hyperlink" Target="http://creativecommons.org/licenses/by/3.0/"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creativecommons.org/licenses/by/3.0/" TargetMode="Externa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creativecommons.org/licenses/by/3.0/" TargetMode="External"/><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pic>
        <p:nvPicPr>
          <p:cNvPr id="7"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00200"/>
            <a:ext cx="4038600" cy="4525963"/>
          </a:xfrm>
          <a:ln>
            <a:noFill/>
          </a:ln>
        </p:spPr>
        <p:txBody>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6B3AA010-7757-41E0-A212-D41514C97AA5}" type="slidenum">
              <a:rPr lang="en-US" smtClean="0"/>
              <a:pPr/>
              <a:t>‹#›</a:t>
            </a:fld>
            <a:endParaRPr lang="en-US"/>
          </a:p>
        </p:txBody>
      </p:sp>
      <p:pic>
        <p:nvPicPr>
          <p:cNvPr id="8" name="Picture 7"/>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ank You- Dark">
    <p:bg>
      <p:bgPr>
        <a:solidFill>
          <a:srgbClr val="646464"/>
        </a:solidFill>
        <a:effectLst/>
      </p:bgPr>
    </p:bg>
    <p:spTree>
      <p:nvGrpSpPr>
        <p:cNvPr id="1" name=""/>
        <p:cNvGrpSpPr/>
        <p:nvPr/>
      </p:nvGrpSpPr>
      <p:grpSpPr>
        <a:xfrm>
          <a:off x="0" y="0"/>
          <a:ext cx="0" cy="0"/>
          <a:chOff x="0" y="0"/>
          <a:chExt cx="0" cy="0"/>
        </a:xfrm>
      </p:grpSpPr>
      <p:pic>
        <p:nvPicPr>
          <p:cNvPr id="6" name="Picture 5"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pic>
        <p:nvPicPr>
          <p:cNvPr id="13" name="Picture 1" descr="image003"/>
          <p:cNvPicPr>
            <a:picLocks noChangeAspect="1" noChangeArrowheads="1"/>
          </p:cNvPicPr>
          <p:nvPr userDrawn="1"/>
        </p:nvPicPr>
        <p:blipFill>
          <a:blip r:embed="rId3" cstate="print"/>
          <a:srcRect/>
          <a:stretch>
            <a:fillRect/>
          </a:stretch>
        </p:blipFill>
        <p:spPr bwMode="auto">
          <a:xfrm>
            <a:off x="7239000" y="6324600"/>
            <a:ext cx="1310640" cy="457200"/>
          </a:xfrm>
          <a:prstGeom prst="rect">
            <a:avLst/>
          </a:prstGeom>
          <a:noFill/>
          <a:ln w="9525">
            <a:noFill/>
            <a:miter lim="800000"/>
            <a:headEnd/>
            <a:tailEnd/>
          </a:ln>
        </p:spPr>
      </p:pic>
      <p:sp>
        <p:nvSpPr>
          <p:cNvPr id="14" name="TextBox 13"/>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
        <p:nvSpPr>
          <p:cNvPr id="22" name="TextBox 21"/>
          <p:cNvSpPr txBox="1"/>
          <p:nvPr userDrawn="1"/>
        </p:nvSpPr>
        <p:spPr>
          <a:xfrm>
            <a:off x="914400" y="2590800"/>
            <a:ext cx="5486400" cy="830997"/>
          </a:xfrm>
          <a:prstGeom prst="rect">
            <a:avLst/>
          </a:prstGeom>
          <a:noFill/>
        </p:spPr>
        <p:txBody>
          <a:bodyPr wrap="square" rtlCol="0">
            <a:spAutoFit/>
          </a:bodyPr>
          <a:lstStyle/>
          <a:p>
            <a:r>
              <a:rPr lang="en-US" sz="4800" b="1" i="0" dirty="0" smtClean="0">
                <a:solidFill>
                  <a:schemeClr val="bg1">
                    <a:lumMod val="85000"/>
                  </a:schemeClr>
                </a:solidFill>
                <a:latin typeface="+mj-lt"/>
                <a:ea typeface="Open Sans Semibold" pitchFamily="34" charset="0"/>
                <a:cs typeface="Open Sans Semibold" pitchFamily="34" charset="0"/>
              </a:rPr>
              <a:t>Thank You!</a:t>
            </a:r>
            <a:endParaRPr lang="en-US" sz="4800" b="1" i="0" dirty="0">
              <a:solidFill>
                <a:schemeClr val="bg1">
                  <a:lumMod val="85000"/>
                </a:schemeClr>
              </a:solidFill>
              <a:latin typeface="+mj-lt"/>
              <a:ea typeface="Open Sans Semibold" pitchFamily="34" charset="0"/>
              <a:cs typeface="Open Sans Semibold" pitchFamily="34" charset="0"/>
            </a:endParaRPr>
          </a:p>
        </p:txBody>
      </p:sp>
      <p:sp>
        <p:nvSpPr>
          <p:cNvPr id="24" name="Text Placeholder 23"/>
          <p:cNvSpPr>
            <a:spLocks noGrp="1"/>
          </p:cNvSpPr>
          <p:nvPr>
            <p:ph type="body" sz="quarter" idx="12" hasCustomPrompt="1"/>
          </p:nvPr>
        </p:nvSpPr>
        <p:spPr>
          <a:xfrm>
            <a:off x="990600" y="3505200"/>
            <a:ext cx="5410200" cy="2438400"/>
          </a:xfrm>
          <a:ln>
            <a:noFill/>
          </a:ln>
        </p:spPr>
        <p:txBody>
          <a:bodyPr>
            <a:normAutofit/>
          </a:bodyPr>
          <a:lstStyle>
            <a:lvl1pPr>
              <a:buNone/>
              <a:defRPr sz="1400" baseline="0">
                <a:solidFill>
                  <a:schemeClr val="bg1">
                    <a:lumMod val="85000"/>
                  </a:schemeClr>
                </a:solidFill>
              </a:defRPr>
            </a:lvl1pPr>
          </a:lstStyle>
          <a:p>
            <a:pPr lvl="0"/>
            <a:r>
              <a:rPr lang="en-US" dirty="0" smtClean="0">
                <a:solidFill>
                  <a:schemeClr val="bg1">
                    <a:lumMod val="85000"/>
                  </a:schemeClr>
                </a:solidFill>
              </a:rPr>
              <a:t>Parting slide contact info; name, twitter, email, etc… </a:t>
            </a:r>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pic>
        <p:nvPicPr>
          <p:cNvPr id="9" name="Picture 2"/>
          <p:cNvPicPr>
            <a:picLocks noChangeAspect="1" noChangeArrowheads="1"/>
          </p:cNvPicPr>
          <p:nvPr userDrawn="1"/>
        </p:nvPicPr>
        <p:blipFill>
          <a:blip r:embed="rId3" cstate="print"/>
          <a:srcRect/>
          <a:stretch>
            <a:fillRect/>
          </a:stretch>
        </p:blipFill>
        <p:spPr bwMode="auto">
          <a:xfrm>
            <a:off x="805456" y="533400"/>
            <a:ext cx="1632944" cy="1752600"/>
          </a:xfrm>
          <a:prstGeom prst="rect">
            <a:avLst/>
          </a:prstGeom>
          <a:noFill/>
          <a:ln w="9525">
            <a:noFill/>
            <a:miter lim="800000"/>
            <a:headEnd/>
            <a:tailEnd/>
          </a:ln>
          <a:effectLst/>
        </p:spPr>
      </p:pic>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4"/>
              </a:rPr>
              <a:t>http</a:t>
            </a:r>
            <a:r>
              <a:rPr lang="en-US" sz="800" u="sng" kern="1200" dirty="0" smtClean="0">
                <a:solidFill>
                  <a:schemeClr val="bg1"/>
                </a:solidFill>
                <a:latin typeface="Open Sans" charset="0"/>
                <a:ea typeface="Open Sans" charset="0"/>
                <a:cs typeface="Open Sans" charset="0"/>
                <a:hlinkClick r:id="rId4"/>
              </a:rPr>
              <a:t>://</a:t>
            </a:r>
            <a:r>
              <a:rPr lang="en-US" sz="800" u="sng" kern="1200" dirty="0" smtClean="0">
                <a:solidFill>
                  <a:schemeClr val="tx1"/>
                </a:solidFill>
                <a:latin typeface="Open Sans" charset="0"/>
                <a:ea typeface="Open Sans" charset="0"/>
                <a:cs typeface="Open Sans" charset="0"/>
                <a:hlinkClick r:id="rId4"/>
              </a:rPr>
              <a:t>creativecommons.org/licenses/by/3.0/</a:t>
            </a:r>
            <a:r>
              <a:rPr lang="en-US" sz="800" kern="1200" dirty="0" smtClean="0">
                <a:solidFill>
                  <a:schemeClr val="tx1"/>
                </a:solidFill>
                <a:latin typeface="Open Sans" charset="0"/>
                <a:ea typeface="Open Sans" charset="0"/>
                <a:cs typeface="Open Sans" charset="0"/>
                <a:hlinkClick r:id="rId4"/>
              </a:rPr>
              <a:t>” </a:t>
            </a:r>
            <a:endParaRPr lang="en-US" sz="800" dirty="0" smtClean="0">
              <a:solidFill>
                <a:schemeClr val="tx1"/>
              </a:solidFill>
              <a:latin typeface="Open Sans" pitchFamily="34" charset="0"/>
              <a:ea typeface="Open Sans" pitchFamily="34" charset="0"/>
              <a:cs typeface="Open Sans"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hank You White">
    <p:spTree>
      <p:nvGrpSpPr>
        <p:cNvPr id="1" name=""/>
        <p:cNvGrpSpPr/>
        <p:nvPr/>
      </p:nvGrpSpPr>
      <p:grpSpPr>
        <a:xfrm>
          <a:off x="0" y="0"/>
          <a:ext cx="0" cy="0"/>
          <a:chOff x="0" y="0"/>
          <a:chExt cx="0" cy="0"/>
        </a:xfrm>
      </p:grpSpPr>
      <p:pic>
        <p:nvPicPr>
          <p:cNvPr id="5" name="Picture 1" descr="image003"/>
          <p:cNvPicPr>
            <a:picLocks noChangeAspect="1" noChangeArrowheads="1"/>
          </p:cNvPicPr>
          <p:nvPr userDrawn="1"/>
        </p:nvPicPr>
        <p:blipFill>
          <a:blip r:embed="rId2" cstate="print"/>
          <a:srcRect/>
          <a:stretch>
            <a:fillRect/>
          </a:stretch>
        </p:blipFill>
        <p:spPr bwMode="auto">
          <a:xfrm>
            <a:off x="7239000" y="6324600"/>
            <a:ext cx="1310640" cy="457200"/>
          </a:xfrm>
          <a:prstGeom prst="rect">
            <a:avLst/>
          </a:prstGeom>
          <a:noFill/>
          <a:ln w="9525">
            <a:noFill/>
            <a:miter lim="800000"/>
            <a:headEnd/>
            <a:tailEnd/>
          </a:ln>
        </p:spPr>
      </p:pic>
      <p:sp>
        <p:nvSpPr>
          <p:cNvPr id="7" name="TextBox 6"/>
          <p:cNvSpPr txBox="1"/>
          <p:nvPr userDrawn="1"/>
        </p:nvSpPr>
        <p:spPr>
          <a:xfrm>
            <a:off x="914400" y="2590800"/>
            <a:ext cx="5334000" cy="830997"/>
          </a:xfrm>
          <a:prstGeom prst="rect">
            <a:avLst/>
          </a:prstGeom>
          <a:noFill/>
          <a:ln>
            <a:noFill/>
          </a:ln>
        </p:spPr>
        <p:txBody>
          <a:bodyPr wrap="square" rtlCol="0">
            <a:spAutoFit/>
          </a:bodyPr>
          <a:lstStyle/>
          <a:p>
            <a:r>
              <a:rPr lang="en-US" sz="4800" b="1" i="0" dirty="0" smtClean="0">
                <a:solidFill>
                  <a:srgbClr val="646464"/>
                </a:solidFill>
                <a:latin typeface="+mj-lt"/>
                <a:ea typeface="Open Sans Semibold" pitchFamily="34" charset="0"/>
                <a:cs typeface="Open Sans Semibold" pitchFamily="34" charset="0"/>
              </a:rPr>
              <a:t>Thank You!</a:t>
            </a:r>
            <a:endParaRPr lang="en-US" sz="4800" b="1" i="0" dirty="0">
              <a:solidFill>
                <a:srgbClr val="646464"/>
              </a:solidFill>
              <a:latin typeface="+mj-lt"/>
              <a:ea typeface="Open Sans Semibold" pitchFamily="34" charset="0"/>
              <a:cs typeface="Open Sans Semibold" pitchFamily="34" charset="0"/>
            </a:endParaRPr>
          </a:p>
        </p:txBody>
      </p:sp>
      <p:sp>
        <p:nvSpPr>
          <p:cNvPr id="11" name="Text Placeholder 10"/>
          <p:cNvSpPr>
            <a:spLocks noGrp="1"/>
          </p:cNvSpPr>
          <p:nvPr>
            <p:ph type="body" sz="quarter" idx="11" hasCustomPrompt="1"/>
          </p:nvPr>
        </p:nvSpPr>
        <p:spPr>
          <a:xfrm>
            <a:off x="914400" y="3429000"/>
            <a:ext cx="5334000" cy="1981200"/>
          </a:xfrm>
          <a:ln>
            <a:noFill/>
          </a:ln>
        </p:spPr>
        <p:txBody>
          <a:bodyPr>
            <a:normAutofit/>
          </a:bodyPr>
          <a:lstStyle>
            <a:lvl1pPr>
              <a:buNone/>
              <a:defRPr sz="1400" baseline="0"/>
            </a:lvl1pPr>
          </a:lstStyle>
          <a:p>
            <a:pPr lvl="0"/>
            <a:r>
              <a:rPr lang="en-US" dirty="0" smtClean="0"/>
              <a:t>Name, Email, Twitter, other closing contact info here…. </a:t>
            </a:r>
            <a:endParaRPr lang="en-US" dirty="0"/>
          </a:p>
        </p:txBody>
      </p:sp>
      <p:sp>
        <p:nvSpPr>
          <p:cNvPr id="10" name="TextBox 9"/>
          <p:cNvSpPr txBox="1"/>
          <p:nvPr userDrawn="1"/>
        </p:nvSpPr>
        <p:spPr>
          <a:xfrm>
            <a:off x="914400" y="6349425"/>
            <a:ext cx="6019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1200" dirty="0" smtClean="0">
                <a:solidFill>
                  <a:schemeClr val="tx1"/>
                </a:solidFill>
                <a:latin typeface="Open Sans" pitchFamily="34" charset="0"/>
                <a:ea typeface="Open Sans" pitchFamily="34" charset="0"/>
                <a:cs typeface="Open Sans" pitchFamily="34" charset="0"/>
              </a:rPr>
              <a:t>©2014 OCLC.</a:t>
            </a:r>
            <a:r>
              <a:rPr lang="en-US" sz="800" kern="1200" baseline="0" dirty="0" smtClean="0">
                <a:solidFill>
                  <a:schemeClr val="tx1"/>
                </a:solidFill>
                <a:latin typeface="Open Sans" pitchFamily="34" charset="0"/>
                <a:ea typeface="Open Sans" pitchFamily="34" charset="0"/>
                <a:cs typeface="Open Sans" pitchFamily="34" charset="0"/>
              </a:rPr>
              <a:t> </a:t>
            </a:r>
            <a:r>
              <a:rPr lang="en-US" sz="800" dirty="0" smtClean="0">
                <a:solidFill>
                  <a:schemeClr val="tx1"/>
                </a:solidFill>
                <a:latin typeface="Open Sans" pitchFamily="34" charset="0"/>
                <a:ea typeface="Open Sans" pitchFamily="34" charset="0"/>
                <a:cs typeface="Open Sans" pitchFamily="34" charset="0"/>
              </a:rPr>
              <a:t>This work is licensed</a:t>
            </a:r>
            <a:r>
              <a:rPr lang="en-US" sz="800" baseline="0" dirty="0" smtClean="0">
                <a:solidFill>
                  <a:schemeClr val="tx1"/>
                </a:solidFill>
                <a:latin typeface="Open Sans" pitchFamily="34" charset="0"/>
                <a:ea typeface="Open Sans" pitchFamily="34" charset="0"/>
                <a:cs typeface="Open Sans" pitchFamily="34" charset="0"/>
              </a:rPr>
              <a:t> under a Creative Commons Attribution 3.0 </a:t>
            </a:r>
            <a:r>
              <a:rPr lang="en-US" sz="800" baseline="0" dirty="0" err="1" smtClean="0">
                <a:solidFill>
                  <a:schemeClr val="tx1"/>
                </a:solidFill>
                <a:latin typeface="Open Sans" pitchFamily="34" charset="0"/>
                <a:ea typeface="Open Sans" pitchFamily="34" charset="0"/>
                <a:cs typeface="Open Sans" pitchFamily="34" charset="0"/>
              </a:rPr>
              <a:t>Unported</a:t>
            </a:r>
            <a:r>
              <a:rPr lang="en-US" sz="800" baseline="0" dirty="0" smtClean="0">
                <a:solidFill>
                  <a:schemeClr val="tx1"/>
                </a:solidFill>
                <a:latin typeface="Open Sans" pitchFamily="34" charset="0"/>
                <a:ea typeface="Open Sans" pitchFamily="34" charset="0"/>
                <a:cs typeface="Open Sans" pitchFamily="34" charset="0"/>
              </a:rPr>
              <a:t> License. </a:t>
            </a:r>
            <a:r>
              <a:rPr lang="en-US" sz="800" kern="1200" dirty="0" smtClean="0">
                <a:solidFill>
                  <a:schemeClr val="tx1"/>
                </a:solidFill>
                <a:latin typeface="Open Sans" charset="0"/>
                <a:ea typeface="Open Sans" charset="0"/>
                <a:cs typeface="Open Sans" charset="0"/>
              </a:rPr>
              <a:t>Suggested attribution: “This work uses content from [presentation title] © OCLC, used under a Creative Commons Attribution license:  </a:t>
            </a:r>
            <a:r>
              <a:rPr lang="en-US" sz="800" u="sng" kern="1200" dirty="0" smtClean="0">
                <a:solidFill>
                  <a:schemeClr val="tx1"/>
                </a:solidFill>
                <a:latin typeface="Open Sans" charset="0"/>
                <a:ea typeface="Open Sans" charset="0"/>
                <a:cs typeface="Open Sans" charset="0"/>
                <a:hlinkClick r:id="rId3"/>
              </a:rPr>
              <a:t>http</a:t>
            </a:r>
            <a:r>
              <a:rPr lang="en-US" sz="800" u="sng" kern="1200" dirty="0" smtClean="0">
                <a:solidFill>
                  <a:schemeClr val="bg1"/>
                </a:solidFill>
                <a:latin typeface="Open Sans" charset="0"/>
                <a:ea typeface="Open Sans" charset="0"/>
                <a:cs typeface="Open Sans" charset="0"/>
                <a:hlinkClick r:id="rId3"/>
              </a:rPr>
              <a:t>://</a:t>
            </a:r>
            <a:r>
              <a:rPr lang="en-US" sz="800" u="sng" kern="1200" dirty="0" smtClean="0">
                <a:solidFill>
                  <a:schemeClr val="tx1"/>
                </a:solidFill>
                <a:latin typeface="Open Sans" charset="0"/>
                <a:ea typeface="Open Sans" charset="0"/>
                <a:cs typeface="Open Sans" charset="0"/>
                <a:hlinkClick r:id="rId3"/>
              </a:rPr>
              <a:t>creativecommons.org/licenses/by/3.0/</a:t>
            </a:r>
            <a:r>
              <a:rPr lang="en-US" sz="800" kern="1200" dirty="0" smtClean="0">
                <a:solidFill>
                  <a:schemeClr val="tx1"/>
                </a:solidFill>
                <a:latin typeface="Open Sans" charset="0"/>
                <a:ea typeface="Open Sans" charset="0"/>
                <a:cs typeface="Open Sans" charset="0"/>
                <a:hlinkClick r:id="rId3"/>
              </a:rPr>
              <a:t>” </a:t>
            </a:r>
            <a:endParaRPr lang="en-US" sz="800" dirty="0" smtClean="0">
              <a:solidFill>
                <a:schemeClr val="tx1"/>
              </a:solidFill>
              <a:latin typeface="Open Sans" pitchFamily="34" charset="0"/>
              <a:ea typeface="Open Sans" pitchFamily="34" charset="0"/>
              <a:cs typeface="Open Sans" pitchFamily="34" charset="0"/>
            </a:endParaRPr>
          </a:p>
        </p:txBody>
      </p:sp>
      <p:pic>
        <p:nvPicPr>
          <p:cNvPr id="9" name="Picture 8"/>
          <p:cNvPicPr>
            <a:picLocks noChangeAspect="1"/>
          </p:cNvPicPr>
          <p:nvPr userDrawn="1"/>
        </p:nvPicPr>
        <p:blipFill>
          <a:blip r:embed="rId4"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654405" y="6400806"/>
            <a:ext cx="1269212" cy="294325"/>
          </a:xfrm>
          <a:prstGeom prst="rect">
            <a:avLst/>
          </a:prstGeom>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a:xfrm>
            <a:off x="4038603" y="6400806"/>
            <a:ext cx="2466093" cy="294325"/>
          </a:xfrm>
          <a:prstGeom prst="rect">
            <a:avLst/>
          </a:prstGeom>
        </p:spPr>
        <p:txBody>
          <a:bodyPr/>
          <a:lstStyle/>
          <a:p>
            <a:endParaRPr lang="en-US" dirty="0"/>
          </a:p>
        </p:txBody>
      </p:sp>
    </p:spTree>
    <p:extLst>
      <p:ext uri="{BB962C8B-B14F-4D97-AF65-F5344CB8AC3E}">
        <p14:creationId xmlns="" xmlns:p14="http://schemas.microsoft.com/office/powerpoint/2010/main" val="175210171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1_Blank with Content Box Grey Logo">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1"/>
            <a:ext cx="8229600" cy="58213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2268B04-BFEB-4233-88D0-3BF23CCF295A}" type="slidenum">
              <a:rPr lang="en-US" smtClean="0"/>
              <a:pPr/>
              <a:t>‹#›</a:t>
            </a:fld>
            <a:endParaRPr lang="en-US"/>
          </a:p>
        </p:txBody>
      </p:sp>
    </p:spTree>
    <p:extLst>
      <p:ext uri="{BB962C8B-B14F-4D97-AF65-F5344CB8AC3E}">
        <p14:creationId xmlns="" xmlns:p14="http://schemas.microsoft.com/office/powerpoint/2010/main" val="3058538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46908" rtl="0" eaLnBrk="1" latinLnBrk="0" hangingPunct="1"/>
              <a:endParaRPr lang="en-US" sz="170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446908" rtl="0" eaLnBrk="1" latinLnBrk="0" hangingPunct="1"/>
              <a:endParaRPr lang="en-US" sz="1700" kern="1200" dirty="0">
                <a:solidFill>
                  <a:schemeClr val="lt1"/>
                </a:solidFill>
                <a:latin typeface="+mn-lt"/>
                <a:ea typeface="+mn-ea"/>
                <a:cs typeface="+mn-cs"/>
              </a:endParaRPr>
            </a:p>
          </p:txBody>
        </p:sp>
      </p:grpSp>
      <p:sp>
        <p:nvSpPr>
          <p:cNvPr id="4" name="Date Placeholder 3"/>
          <p:cNvSpPr>
            <a:spLocks noGrp="1"/>
          </p:cNvSpPr>
          <p:nvPr>
            <p:ph type="dt" sz="half" idx="10"/>
          </p:nvPr>
        </p:nvSpPr>
        <p:spPr>
          <a:xfrm>
            <a:off x="6654405" y="6400806"/>
            <a:ext cx="1269212" cy="294325"/>
          </a:xfrm>
          <a:prstGeom prst="rect">
            <a:avLst/>
          </a:prstGeom>
        </p:spPr>
        <p:txBody>
          <a:bodyPr/>
          <a:lstStyle/>
          <a:p>
            <a:fld id="{793BC21B-894E-AB42-B567-820E81E1B58F}" type="datetimeFigureOut">
              <a:rPr lang="en-US" smtClean="0"/>
              <a:pPr/>
              <a:t>8/19/2014</a:t>
            </a:fld>
            <a:endParaRPr lang="en-US" dirty="0"/>
          </a:p>
        </p:txBody>
      </p:sp>
      <p:sp>
        <p:nvSpPr>
          <p:cNvPr id="5" name="Footer Placeholder 4"/>
          <p:cNvSpPr>
            <a:spLocks noGrp="1"/>
          </p:cNvSpPr>
          <p:nvPr>
            <p:ph type="ftr" sz="quarter" idx="11"/>
          </p:nvPr>
        </p:nvSpPr>
        <p:spPr>
          <a:xfrm>
            <a:off x="4038603" y="6400806"/>
            <a:ext cx="2466093" cy="294325"/>
          </a:xfrm>
          <a:prstGeom prst="rect">
            <a:avLst/>
          </a:prstGeom>
        </p:spPr>
        <p:txBody>
          <a:bodyPr/>
          <a:lstStyle/>
          <a:p>
            <a:endParaRPr lang="en-US" dirty="0"/>
          </a:p>
        </p:txBody>
      </p:sp>
      <p:sp>
        <p:nvSpPr>
          <p:cNvPr id="2" name="Title 1"/>
          <p:cNvSpPr>
            <a:spLocks noGrp="1"/>
          </p:cNvSpPr>
          <p:nvPr>
            <p:ph type="title"/>
          </p:nvPr>
        </p:nvSpPr>
        <p:spPr>
          <a:xfrm>
            <a:off x="152401" y="0"/>
            <a:ext cx="8534400" cy="609600"/>
          </a:xfrm>
        </p:spPr>
        <p:txBody>
          <a:bodyPr wrap="none" lIns="0" rIns="0">
            <a:noAutofit/>
          </a:bodyPr>
          <a:lstStyle>
            <a:lvl1pPr algn="l">
              <a:defRPr sz="1900">
                <a:solidFill>
                  <a:schemeClr val="bg1"/>
                </a:solidFill>
              </a:defRPr>
            </a:lvl1pPr>
          </a:lstStyle>
          <a:p>
            <a:r>
              <a:rPr lang="en-US" dirty="0" smtClean="0"/>
              <a:t>Click to edit Master title style</a:t>
            </a:r>
            <a:endParaRPr lang="en-US" dirty="0"/>
          </a:p>
        </p:txBody>
      </p:sp>
    </p:spTree>
    <p:extLst>
      <p:ext uri="{BB962C8B-B14F-4D97-AF65-F5344CB8AC3E}">
        <p14:creationId xmlns="" xmlns:p14="http://schemas.microsoft.com/office/powerpoint/2010/main" val="1734901659"/>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914400" y="3657600"/>
            <a:ext cx="7772400" cy="457200"/>
          </a:xfrm>
          <a:ln>
            <a:noFill/>
          </a:ln>
        </p:spPr>
        <p:txBody>
          <a:bodyPr>
            <a:normAutofit/>
          </a:bodyPr>
          <a:lstStyle>
            <a:lvl1pPr marL="0" indent="0" algn="l">
              <a:buNone/>
              <a:defRPr sz="2000">
                <a:solidFill>
                  <a:srgbClr val="64646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 – One Line</a:t>
            </a:r>
            <a:endParaRPr lang="en-US" dirty="0"/>
          </a:p>
        </p:txBody>
      </p:sp>
      <p:sp>
        <p:nvSpPr>
          <p:cNvPr id="16" name="Text Placeholder 15"/>
          <p:cNvSpPr>
            <a:spLocks noGrp="1"/>
          </p:cNvSpPr>
          <p:nvPr>
            <p:ph type="body" sz="quarter" idx="13" hasCustomPrompt="1"/>
          </p:nvPr>
        </p:nvSpPr>
        <p:spPr>
          <a:xfrm>
            <a:off x="914400" y="4419600"/>
            <a:ext cx="4343400" cy="381000"/>
          </a:xfrm>
          <a:ln>
            <a:noFill/>
          </a:ln>
        </p:spPr>
        <p:txBody>
          <a:bodyPr>
            <a:normAutofit/>
          </a:bodyPr>
          <a:lstStyle>
            <a:lvl1pPr>
              <a:buNone/>
              <a:defRPr sz="1800" baseline="0"/>
            </a:lvl1pPr>
          </a:lstStyle>
          <a:p>
            <a:pPr lvl="0"/>
            <a:r>
              <a:rPr lang="en-US" dirty="0" smtClean="0"/>
              <a:t>First Name Last Name</a:t>
            </a:r>
          </a:p>
        </p:txBody>
      </p:sp>
      <p:sp>
        <p:nvSpPr>
          <p:cNvPr id="22" name="Text Placeholder 15"/>
          <p:cNvSpPr>
            <a:spLocks noGrp="1"/>
          </p:cNvSpPr>
          <p:nvPr>
            <p:ph type="body" sz="quarter" idx="15" hasCustomPrompt="1"/>
          </p:nvPr>
        </p:nvSpPr>
        <p:spPr>
          <a:xfrm>
            <a:off x="914400" y="4800600"/>
            <a:ext cx="4343400" cy="381000"/>
          </a:xfrm>
          <a:ln>
            <a:noFill/>
          </a:ln>
        </p:spPr>
        <p:txBody>
          <a:bodyPr>
            <a:normAutofit/>
          </a:bodyPr>
          <a:lstStyle>
            <a:lvl1pPr>
              <a:buNone/>
              <a:defRPr sz="1800" baseline="0"/>
            </a:lvl1pPr>
          </a:lstStyle>
          <a:p>
            <a:pPr lvl="0"/>
            <a:r>
              <a:rPr lang="en-US" dirty="0" smtClean="0"/>
              <a:t>Job Title, OCLC Research</a:t>
            </a:r>
            <a:endParaRPr lang="en-US" dirty="0"/>
          </a:p>
        </p:txBody>
      </p:sp>
      <p:sp>
        <p:nvSpPr>
          <p:cNvPr id="25" name="Text Placeholder 15"/>
          <p:cNvSpPr>
            <a:spLocks noGrp="1"/>
          </p:cNvSpPr>
          <p:nvPr>
            <p:ph type="body" sz="quarter" idx="17" hasCustomPrompt="1"/>
          </p:nvPr>
        </p:nvSpPr>
        <p:spPr>
          <a:xfrm>
            <a:off x="914400" y="5410200"/>
            <a:ext cx="4343400" cy="304800"/>
          </a:xfrm>
          <a:ln>
            <a:noFill/>
          </a:ln>
        </p:spPr>
        <p:txBody>
          <a:bodyPr>
            <a:normAutofit/>
          </a:bodyPr>
          <a:lstStyle>
            <a:lvl1pPr>
              <a:buNone/>
              <a:defRPr sz="1200" baseline="0"/>
            </a:lvl1pPr>
          </a:lstStyle>
          <a:p>
            <a:pPr lvl="0"/>
            <a:r>
              <a:rPr lang="en-US" dirty="0" smtClean="0"/>
              <a:t>Date</a:t>
            </a:r>
            <a:endParaRPr lang="en-US" dirty="0"/>
          </a:p>
        </p:txBody>
      </p:sp>
      <p:sp>
        <p:nvSpPr>
          <p:cNvPr id="26" name="Text Placeholder 15"/>
          <p:cNvSpPr>
            <a:spLocks noGrp="1"/>
          </p:cNvSpPr>
          <p:nvPr>
            <p:ph type="body" sz="quarter" idx="18" hasCustomPrompt="1"/>
          </p:nvPr>
        </p:nvSpPr>
        <p:spPr>
          <a:xfrm>
            <a:off x="914400" y="5715000"/>
            <a:ext cx="4343400" cy="304800"/>
          </a:xfrm>
          <a:ln>
            <a:noFill/>
          </a:ln>
        </p:spPr>
        <p:txBody>
          <a:bodyPr>
            <a:normAutofit/>
          </a:bodyPr>
          <a:lstStyle>
            <a:lvl1pPr>
              <a:buNone/>
              <a:defRPr sz="1200" baseline="0"/>
            </a:lvl1pPr>
          </a:lstStyle>
          <a:p>
            <a:pPr lvl="0"/>
            <a:r>
              <a:rPr lang="en-US" dirty="0" smtClean="0"/>
              <a:t>Conference Title</a:t>
            </a:r>
            <a:endParaRPr lang="en-US" dirty="0"/>
          </a:p>
        </p:txBody>
      </p:sp>
      <p:sp>
        <p:nvSpPr>
          <p:cNvPr id="27" name="Text Placeholder 15"/>
          <p:cNvSpPr>
            <a:spLocks noGrp="1"/>
          </p:cNvSpPr>
          <p:nvPr>
            <p:ph type="body" sz="quarter" idx="19" hasCustomPrompt="1"/>
          </p:nvPr>
        </p:nvSpPr>
        <p:spPr>
          <a:xfrm>
            <a:off x="914400" y="6019800"/>
            <a:ext cx="4343400" cy="304800"/>
          </a:xfrm>
          <a:ln>
            <a:noFill/>
          </a:ln>
        </p:spPr>
        <p:txBody>
          <a:bodyPr>
            <a:normAutofit/>
          </a:bodyPr>
          <a:lstStyle>
            <a:lvl1pPr>
              <a:buNone/>
              <a:defRPr sz="1200" baseline="0"/>
            </a:lvl1pPr>
          </a:lstStyle>
          <a:p>
            <a:pPr lvl="0"/>
            <a:r>
              <a:rPr lang="en-US" dirty="0" smtClean="0"/>
              <a:t>#</a:t>
            </a:r>
            <a:r>
              <a:rPr lang="en-US" dirty="0" err="1" smtClean="0"/>
              <a:t>hashtag</a:t>
            </a:r>
            <a:endParaRPr lang="en-US" dirty="0"/>
          </a:p>
        </p:txBody>
      </p:sp>
      <p:sp>
        <p:nvSpPr>
          <p:cNvPr id="28" name="Title 27"/>
          <p:cNvSpPr>
            <a:spLocks noGrp="1"/>
          </p:cNvSpPr>
          <p:nvPr>
            <p:ph type="title" hasCustomPrompt="1"/>
          </p:nvPr>
        </p:nvSpPr>
        <p:spPr>
          <a:xfrm>
            <a:off x="914400" y="2514600"/>
            <a:ext cx="7772400" cy="1143000"/>
          </a:xfrm>
        </p:spPr>
        <p:txBody>
          <a:bodyPr/>
          <a:lstStyle>
            <a:lvl1pPr>
              <a:defRPr/>
            </a:lvl1pPr>
          </a:lstStyle>
          <a:p>
            <a:r>
              <a:rPr lang="en-US" dirty="0" smtClean="0"/>
              <a:t>Click to edit Master title style</a:t>
            </a:r>
            <a:br>
              <a:rPr lang="en-US" dirty="0" smtClean="0"/>
            </a:br>
            <a:r>
              <a:rPr lang="en-US" dirty="0" smtClean="0"/>
              <a:t>Up to two lines</a:t>
            </a:r>
            <a:endParaRPr lang="en-US" dirty="0"/>
          </a:p>
        </p:txBody>
      </p:sp>
      <p:pic>
        <p:nvPicPr>
          <p:cNvPr id="10" name="Picture 9"/>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998913" y="720694"/>
            <a:ext cx="1250116" cy="1370866"/>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print">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a:p>
        </p:txBody>
      </p:sp>
      <p:pic>
        <p:nvPicPr>
          <p:cNvPr id="5" name="Picture 4"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Blank Page ">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mj-lt"/>
              </a:defRPr>
            </a:lvl1pPr>
          </a:lstStyle>
          <a:p>
            <a:fld id="{6B3AA010-7757-41E0-A212-D41514C97AA5}"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chemeClr val="accent1">
                <a:tint val="66000"/>
                <a:satMod val="160000"/>
                <a:alpha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0" y="-152400"/>
            <a:ext cx="9144000" cy="7010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a:xfrm>
            <a:off x="4379496" y="6248401"/>
            <a:ext cx="4764504" cy="609600"/>
          </a:xfrm>
        </p:spPr>
        <p:txBody>
          <a:bodyPr/>
          <a:lstStyle>
            <a:lvl1pPr algn="l">
              <a:defRPr/>
            </a:lvl1pPr>
          </a:lstStyle>
          <a:p>
            <a:r>
              <a:rPr lang="en-US" dirty="0" smtClean="0">
                <a:solidFill>
                  <a:srgbClr val="FFFFFF">
                    <a:lumMod val="75000"/>
                  </a:srgbClr>
                </a:solidFill>
              </a:rPr>
              <a:t>This work is licensed under a Creative Commons Attribution 3.0 Unported License. </a:t>
            </a:r>
            <a:r>
              <a:rPr lang="en-US" u="sng" dirty="0" smtClean="0">
                <a:solidFill>
                  <a:srgbClr val="FFFFFF">
                    <a:lumMod val="75000"/>
                  </a:srgbClr>
                </a:solidFill>
                <a:hlinkClick r:id="rId2"/>
              </a:rPr>
              <a:t>http://creativecommons.org/licenses/by/3.0/</a:t>
            </a:r>
            <a:r>
              <a:rPr lang="en-US" dirty="0" smtClean="0">
                <a:solidFill>
                  <a:srgbClr val="FFFFFF">
                    <a:lumMod val="75000"/>
                  </a:srgbClr>
                </a:solidFill>
              </a:rPr>
              <a:t/>
            </a:r>
            <a:br>
              <a:rPr lang="en-US" dirty="0" smtClean="0">
                <a:solidFill>
                  <a:srgbClr val="FFFFFF">
                    <a:lumMod val="75000"/>
                  </a:srgbClr>
                </a:solidFill>
              </a:rPr>
            </a:br>
            <a:r>
              <a:rPr lang="en-US" u="sng" dirty="0" smtClean="0">
                <a:solidFill>
                  <a:prstClr val="black">
                    <a:tint val="75000"/>
                  </a:prstClr>
                </a:solidFill>
                <a:hlinkClick r:id="rId2"/>
              </a:rPr>
              <a:t>http://creativecommons.org/licenses/by/3.0/</a:t>
            </a:r>
            <a:endParaRPr lang="en-US" dirty="0">
              <a:solidFill>
                <a:prstClr val="black">
                  <a:tint val="75000"/>
                </a:prstClr>
              </a:solidFill>
            </a:endParaRPr>
          </a:p>
        </p:txBody>
      </p:sp>
      <p:sp>
        <p:nvSpPr>
          <p:cNvPr id="5" name="Footer Placeholder 4"/>
          <p:cNvSpPr>
            <a:spLocks noGrp="1"/>
          </p:cNvSpPr>
          <p:nvPr>
            <p:ph type="ftr" sz="quarter" idx="11"/>
          </p:nvPr>
        </p:nvSpPr>
        <p:spPr>
          <a:xfrm>
            <a:off x="152399" y="6487475"/>
            <a:ext cx="4227097" cy="370525"/>
          </a:xfrm>
        </p:spPr>
        <p:txBody>
          <a:bodyPr/>
          <a:lstStyle/>
          <a:p>
            <a:r>
              <a:rPr lang="en-US" dirty="0" smtClean="0">
                <a:solidFill>
                  <a:prstClr val="black">
                    <a:tint val="75000"/>
                  </a:prstClr>
                </a:solidFill>
              </a:rPr>
              <a:t>©2013 OCLC Online Computer Library Center, Inc.</a:t>
            </a:r>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3" cstate="print">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Blank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5" name="Slide Number Placeholder 4"/>
          <p:cNvSpPr>
            <a:spLocks noGrp="1"/>
          </p:cNvSpPr>
          <p:nvPr>
            <p:ph type="sldNum" sz="quarter" idx="12"/>
          </p:nvPr>
        </p:nvSpPr>
        <p:spPr/>
        <p:txBody>
          <a:bodyPr/>
          <a:lstStyle/>
          <a:p>
            <a:fld id="{6B3AA010-7757-41E0-A212-D41514C97AA5}" type="slidenum">
              <a:rPr lang="en-US" smtClean="0"/>
              <a:pPr/>
              <a:t>‹#›</a:t>
            </a:fld>
            <a:endParaRPr lang="en-US"/>
          </a:p>
        </p:txBody>
      </p:sp>
      <p:pic>
        <p:nvPicPr>
          <p:cNvPr id="6" name="Picture 5"/>
          <p:cNvPicPr>
            <a:picLocks noChangeAspect="1"/>
          </p:cNvPicPr>
          <p:nvPr userDrawn="1"/>
        </p:nvPicPr>
        <p:blipFill>
          <a:blip r:embed="rId2" cstate="print">
            <a:extLst>
              <a:ext uri="{28A0092B-C50C-407E-A947-70E740481C1C}">
                <a14:useLocalDpi xmlns="" xmlns:a14="http://schemas.microsoft.com/office/drawing/2010/main" val="0"/>
              </a:ext>
            </a:extLst>
          </a:blip>
          <a:stretch>
            <a:fillRect/>
          </a:stretch>
        </p:blipFill>
        <p:spPr>
          <a:xfrm>
            <a:off x="453190" y="6359064"/>
            <a:ext cx="1680410" cy="347102"/>
          </a:xfrm>
          <a:prstGeom prst="rect">
            <a:avLst/>
          </a:prstGeom>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2" cstate="print">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Titl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Large Head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lvl1pPr>
              <a:defRPr sz="2800"/>
            </a:lvl1pPr>
            <a:lvl2pPr>
              <a:defRPr sz="2400"/>
            </a:lvl2pPr>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Head,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3" name="Rounded Rectangle 12"/>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Isosceles Triangle 13"/>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rgbClr val="CDE5F6"/>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arge Head and Two Content">
    <p:spTree>
      <p:nvGrpSpPr>
        <p:cNvPr id="1" name=""/>
        <p:cNvGrpSpPr/>
        <p:nvPr/>
      </p:nvGrpSpPr>
      <p:grpSpPr>
        <a:xfrm>
          <a:off x="0" y="0"/>
          <a:ext cx="0" cy="0"/>
          <a:chOff x="0" y="0"/>
          <a:chExt cx="0" cy="0"/>
        </a:xfrm>
      </p:grpSpPr>
      <p:grpSp>
        <p:nvGrpSpPr>
          <p:cNvPr id="2" name="Group 7"/>
          <p:cNvGrpSpPr/>
          <p:nvPr userDrawn="1"/>
        </p:nvGrpSpPr>
        <p:grpSpPr>
          <a:xfrm>
            <a:off x="0" y="0"/>
            <a:ext cx="9144000" cy="1759220"/>
            <a:chOff x="228600" y="228600"/>
            <a:chExt cx="9144000" cy="1759220"/>
          </a:xfrm>
          <a:solidFill>
            <a:srgbClr val="195A88"/>
          </a:solidFill>
        </p:grpSpPr>
        <p:sp>
          <p:nvSpPr>
            <p:cNvPr id="6" name="Rounded Rectangle 5"/>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7" name="Isosceles Triangle 6"/>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sz="half" idx="1"/>
          </p:nvPr>
        </p:nvSpPr>
        <p:spPr>
          <a:xfrm>
            <a:off x="714375" y="2000250"/>
            <a:ext cx="3714751"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714875" y="2000250"/>
            <a:ext cx="3714750" cy="4143375"/>
          </a:xfrm>
        </p:spPr>
        <p:txBody>
          <a:bodyPr/>
          <a:lstStyle>
            <a:lvl1pPr>
              <a:defRPr sz="2100"/>
            </a:lvl1pPr>
            <a:lvl2pPr>
              <a:defRPr sz="1900"/>
            </a:lvl2pPr>
            <a:lvl3pPr>
              <a:defRPr sz="1700"/>
            </a:lvl3pPr>
            <a:lvl4pPr>
              <a:defRPr sz="1500"/>
            </a:lvl4pPr>
            <a:lvl5pPr>
              <a:defRPr sz="13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itle 1"/>
          <p:cNvSpPr>
            <a:spLocks noGrp="1"/>
          </p:cNvSpPr>
          <p:nvPr>
            <p:ph type="title"/>
          </p:nvPr>
        </p:nvSpPr>
        <p:spPr>
          <a:xfrm>
            <a:off x="457200" y="381000"/>
            <a:ext cx="8229600" cy="914400"/>
          </a:xfrm>
        </p:spPr>
        <p:txBody>
          <a:bodyPr wrap="none"/>
          <a:lstStyle>
            <a:lvl1pPr algn="l">
              <a:defRPr>
                <a:solidFill>
                  <a:schemeClr val="bg1"/>
                </a:solidFill>
              </a:defRPr>
            </a:lvl1pPr>
          </a:lstStyle>
          <a:p>
            <a:r>
              <a:rPr lang="en-US" smtClean="0"/>
              <a:t>Click to edit Master title style</a:t>
            </a:r>
            <a:endParaRPr lang="en-US" dirty="0"/>
          </a:p>
        </p:txBody>
      </p:sp>
    </p:spTree>
  </p:cSld>
  <p:clrMapOvr>
    <a:masterClrMapping/>
  </p:clrMapOvr>
  <p:transition>
    <p:fade thruBlk="1"/>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arge Head, Person Photo and Info">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a:solidFill>
                <a:prstClr val="black">
                  <a:tint val="75000"/>
                </a:prstClr>
              </a:solidFill>
            </a:endParaRPr>
          </a:p>
        </p:txBody>
      </p:sp>
      <p:grpSp>
        <p:nvGrpSpPr>
          <p:cNvPr id="3" name="Group 7"/>
          <p:cNvGrpSpPr/>
          <p:nvPr/>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0" name="Isosceles Triangle 9"/>
            <p:cNvSpPr/>
            <p:nvPr userDrawn="1"/>
          </p:nvSpPr>
          <p:spPr>
            <a:xfrm rot="10800000">
              <a:off x="942302" y="1731952"/>
              <a:ext cx="505498" cy="255868"/>
            </a:xfrm>
            <a:prstGeom prst="triangl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smtClean="0"/>
              <a:t>Click to edit Master title style</a:t>
            </a:r>
            <a:endParaRPr lang="en-US" dirty="0"/>
          </a:p>
        </p:txBody>
      </p:sp>
      <p:sp>
        <p:nvSpPr>
          <p:cNvPr id="11" name="Picture Placeholder 6"/>
          <p:cNvSpPr>
            <a:spLocks noGrp="1"/>
          </p:cNvSpPr>
          <p:nvPr>
            <p:ph type="pic" sz="quarter" idx="13"/>
          </p:nvPr>
        </p:nvSpPr>
        <p:spPr>
          <a:xfrm>
            <a:off x="914400" y="21336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3" name="Text Placeholder 12"/>
          <p:cNvSpPr>
            <a:spLocks noGrp="1"/>
          </p:cNvSpPr>
          <p:nvPr>
            <p:ph type="body" sz="quarter" idx="14" hasCustomPrompt="1"/>
          </p:nvPr>
        </p:nvSpPr>
        <p:spPr>
          <a:xfrm>
            <a:off x="3429000" y="2133600"/>
            <a:ext cx="5181600" cy="838200"/>
          </a:xfrm>
        </p:spPr>
        <p:txBody>
          <a:bodyPr>
            <a:normAutofit/>
          </a:bodyPr>
          <a:lstStyle>
            <a:lvl1pPr>
              <a:buNone/>
              <a:defRPr sz="4000"/>
            </a:lvl1pPr>
          </a:lstStyle>
          <a:p>
            <a:pPr lvl="0"/>
            <a:r>
              <a:rPr lang="en-US" dirty="0" smtClean="0"/>
              <a:t>Name</a:t>
            </a:r>
            <a:endParaRPr lang="en-US" dirty="0"/>
          </a:p>
        </p:txBody>
      </p:sp>
      <p:sp>
        <p:nvSpPr>
          <p:cNvPr id="14" name="Text Placeholder 12"/>
          <p:cNvSpPr>
            <a:spLocks noGrp="1"/>
          </p:cNvSpPr>
          <p:nvPr>
            <p:ph type="body" sz="quarter" idx="15" hasCustomPrompt="1"/>
          </p:nvPr>
        </p:nvSpPr>
        <p:spPr>
          <a:xfrm>
            <a:off x="3429000" y="2971800"/>
            <a:ext cx="5181600" cy="838200"/>
          </a:xfrm>
        </p:spPr>
        <p:txBody>
          <a:bodyPr>
            <a:normAutofit/>
          </a:bodyPr>
          <a:lstStyle>
            <a:lvl1pPr>
              <a:buNone/>
              <a:defRPr sz="2400"/>
            </a:lvl1pPr>
          </a:lstStyle>
          <a:p>
            <a:pPr lvl="0"/>
            <a:r>
              <a:rPr lang="en-US" dirty="0" smtClean="0"/>
              <a:t>Position</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500"/>
                                        <p:tgtEl>
                                          <p:spTgt spid="1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xEl>
                                              <p:pRg st="0" end="0"/>
                                            </p:txEl>
                                          </p:spTgt>
                                        </p:tgtEl>
                                        <p:attrNameLst>
                                          <p:attrName>style.visibility</p:attrName>
                                        </p:attrNameLst>
                                      </p:cBhvr>
                                      <p:to>
                                        <p:strVal val="visible"/>
                                      </p:to>
                                    </p:set>
                                    <p:animEffect transition="in" filter="fade">
                                      <p:cBhvr>
                                        <p:cTn id="13"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build="p">
        <p:tmplLst>
          <p:tmpl lvl="1">
            <p:tnLst>
              <p:par>
                <p:cTn presetID="10"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500"/>
                        <p:tgtEl>
                          <p:spTgt spid="13"/>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mall Head, Text and Content">
    <p:spTree>
      <p:nvGrpSpPr>
        <p:cNvPr id="1" name=""/>
        <p:cNvGrpSpPr/>
        <p:nvPr/>
      </p:nvGrpSpPr>
      <p:grpSpPr>
        <a:xfrm>
          <a:off x="0" y="0"/>
          <a:ext cx="0" cy="0"/>
          <a:chOff x="0" y="0"/>
          <a:chExt cx="0" cy="0"/>
        </a:xfrm>
      </p:grpSpPr>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tx1"/>
                </a:solidFill>
              </a:defRPr>
            </a:lvl1pPr>
            <a:lvl2pPr>
              <a:defRPr sz="2000">
                <a:solidFill>
                  <a:schemeClr val="tx1"/>
                </a:solidFill>
              </a:defRPr>
            </a:lvl2pPr>
            <a:lvl3pPr marL="914400" indent="-228600">
              <a:defRPr sz="1800">
                <a:solidFill>
                  <a:schemeClr val="tx1"/>
                </a:solidFill>
              </a:defRPr>
            </a:lvl3pPr>
            <a:lvl4pPr>
              <a:defRPr sz="1600">
                <a:solidFill>
                  <a:schemeClr val="tx1"/>
                </a:solidFill>
              </a:defRPr>
            </a:lvl4pPr>
            <a:lvl5pPr>
              <a:defRPr sz="1400">
                <a:solidFill>
                  <a:schemeClr val="tx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mall Head and Three People">
    <p:spTree>
      <p:nvGrpSpPr>
        <p:cNvPr id="1" name=""/>
        <p:cNvGrpSpPr/>
        <p:nvPr/>
      </p:nvGrpSpPr>
      <p:grpSpPr>
        <a:xfrm>
          <a:off x="0" y="0"/>
          <a:ext cx="0" cy="0"/>
          <a:chOff x="0" y="0"/>
          <a:chExt cx="0" cy="0"/>
        </a:xfrm>
      </p:grpSpPr>
      <p:grpSp>
        <p:nvGrpSpPr>
          <p:cNvPr id="2" name="Group 14"/>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srgbClr val="FFFFFF"/>
                </a:solidFill>
              </a:endParaRPr>
            </a:p>
          </p:txBody>
        </p:sp>
      </p:grpSp>
      <p:sp>
        <p:nvSpPr>
          <p:cNvPr id="17"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9" name="Text Placeholder 18"/>
          <p:cNvSpPr>
            <a:spLocks noGrp="1"/>
          </p:cNvSpPr>
          <p:nvPr>
            <p:ph type="body" sz="quarter" idx="16"/>
          </p:nvPr>
        </p:nvSpPr>
        <p:spPr>
          <a:xfrm>
            <a:off x="914400" y="4876800"/>
            <a:ext cx="7315200" cy="1219200"/>
          </a:xfrm>
        </p:spPr>
        <p:txBody>
          <a:bodyPr anchor="t"/>
          <a:lstStyle>
            <a:lvl1pPr marL="0" indent="0" algn="ctr">
              <a:buNone/>
              <a:defRPr/>
            </a:lvl1pPr>
          </a:lstStyle>
          <a:p>
            <a:pPr lvl="0"/>
            <a:r>
              <a:rPr lang="en-US" dirty="0" smtClean="0"/>
              <a:t>Click to edit Master text styles</a:t>
            </a:r>
            <a:endParaRPr lang="en-US" dirty="0"/>
          </a:p>
        </p:txBody>
      </p:sp>
      <p:sp>
        <p:nvSpPr>
          <p:cNvPr id="13" name="Picture Placeholder 6"/>
          <p:cNvSpPr>
            <a:spLocks noGrp="1"/>
          </p:cNvSpPr>
          <p:nvPr>
            <p:ph type="pic" sz="quarter" idx="10"/>
          </p:nvPr>
        </p:nvSpPr>
        <p:spPr>
          <a:xfrm>
            <a:off x="9144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a:buNone/>
              <a:defRPr/>
            </a:lvl1pPr>
          </a:lstStyle>
          <a:p>
            <a:endParaRPr lang="en-US"/>
          </a:p>
        </p:txBody>
      </p:sp>
      <p:sp>
        <p:nvSpPr>
          <p:cNvPr id="18" name="Picture Placeholder 6"/>
          <p:cNvSpPr>
            <a:spLocks noGrp="1"/>
          </p:cNvSpPr>
          <p:nvPr>
            <p:ph type="pic" sz="quarter" idx="11"/>
          </p:nvPr>
        </p:nvSpPr>
        <p:spPr>
          <a:xfrm>
            <a:off x="34671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0" name="Picture Placeholder 6"/>
          <p:cNvSpPr>
            <a:spLocks noGrp="1"/>
          </p:cNvSpPr>
          <p:nvPr>
            <p:ph type="pic" sz="quarter" idx="12"/>
          </p:nvPr>
        </p:nvSpPr>
        <p:spPr>
          <a:xfrm>
            <a:off x="6019800" y="1219200"/>
            <a:ext cx="2209800" cy="2743200"/>
          </a:xfr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vert="horz" lIns="91440" tIns="45720" rIns="91440" bIns="45720" rtlCol="0">
            <a:normAutofit/>
          </a:bodyPr>
          <a:lstStyle>
            <a:lvl1pPr marL="233363" indent="-233363" algn="l" defTabSz="457200" rtl="0" eaLnBrk="1" latinLnBrk="0" hangingPunct="1">
              <a:lnSpc>
                <a:spcPct val="110000"/>
              </a:lnSpc>
              <a:spcBef>
                <a:spcPts val="900"/>
              </a:spcBef>
              <a:buClrTx/>
              <a:buFont typeface="Arial"/>
              <a:buNone/>
              <a:defRPr lang="en-US" sz="2400" b="0" i="0" kern="1200">
                <a:solidFill>
                  <a:schemeClr val="tx1"/>
                </a:solidFill>
                <a:latin typeface="Arial"/>
                <a:ea typeface="+mn-ea"/>
                <a:cs typeface="Arial"/>
              </a:defRPr>
            </a:lvl1pPr>
          </a:lstStyle>
          <a:p>
            <a:endParaRPr lang="en-US"/>
          </a:p>
        </p:txBody>
      </p:sp>
      <p:sp>
        <p:nvSpPr>
          <p:cNvPr id="21" name="Text Placeholder 13"/>
          <p:cNvSpPr>
            <a:spLocks noGrp="1"/>
          </p:cNvSpPr>
          <p:nvPr>
            <p:ph type="body" sz="quarter" idx="13" hasCustomPrompt="1"/>
          </p:nvPr>
        </p:nvSpPr>
        <p:spPr>
          <a:xfrm>
            <a:off x="914400" y="4076660"/>
            <a:ext cx="2209800" cy="266740"/>
          </a:xfrm>
        </p:spPr>
        <p:txBody>
          <a:bodyPr vert="horz" wrap="square" lIns="0" tIns="0" rIns="0" bIns="0" rtlCol="0" anchor="t">
            <a:spAutoFit/>
          </a:bodyPr>
          <a:lstStyle>
            <a:lvl1pPr marL="0" indent="0" algn="ctr">
              <a:spcBef>
                <a:spcPts val="2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4" name="Text Placeholder 13"/>
          <p:cNvSpPr>
            <a:spLocks noGrp="1"/>
          </p:cNvSpPr>
          <p:nvPr>
            <p:ph type="body" sz="quarter" idx="14" hasCustomPrompt="1"/>
          </p:nvPr>
        </p:nvSpPr>
        <p:spPr>
          <a:xfrm>
            <a:off x="3475028"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
        <p:nvSpPr>
          <p:cNvPr id="25" name="Text Placeholder 13"/>
          <p:cNvSpPr>
            <a:spLocks noGrp="1"/>
          </p:cNvSpPr>
          <p:nvPr>
            <p:ph type="body" sz="quarter" idx="15" hasCustomPrompt="1"/>
          </p:nvPr>
        </p:nvSpPr>
        <p:spPr>
          <a:xfrm>
            <a:off x="6026522" y="4076660"/>
            <a:ext cx="2209800" cy="266740"/>
          </a:xfrm>
        </p:spPr>
        <p:txBody>
          <a:bodyPr vert="horz" wrap="square" lIns="0" tIns="0" rIns="0" bIns="0" rtlCol="0" anchor="t">
            <a:spAutoFit/>
          </a:bodyPr>
          <a:lstStyle>
            <a:lvl1pPr marL="0" indent="0" algn="ctr">
              <a:spcBef>
                <a:spcPts val="400"/>
              </a:spcBef>
              <a:buNone/>
              <a:defRPr lang="en-US" sz="1600" b="0" i="0" kern="1200" dirty="0" smtClean="0">
                <a:solidFill>
                  <a:schemeClr val="tx1"/>
                </a:solidFill>
                <a:latin typeface="Arial"/>
                <a:ea typeface="+mn-ea"/>
                <a:cs typeface="Arial"/>
              </a:defRPr>
            </a:lvl1pPr>
          </a:lstStyle>
          <a:p>
            <a:pPr marL="0" lvl="0" indent="0" algn="ctr" defTabSz="457200" rtl="0" eaLnBrk="1" latinLnBrk="0" hangingPunct="1">
              <a:lnSpc>
                <a:spcPct val="110000"/>
              </a:lnSpc>
              <a:spcBef>
                <a:spcPts val="300"/>
              </a:spcBef>
              <a:buClrTx/>
              <a:buFont typeface="Arial"/>
              <a:buNone/>
            </a:pPr>
            <a:r>
              <a:rPr lang="en-US" dirty="0" smtClean="0"/>
              <a:t>Name</a:t>
            </a:r>
          </a:p>
        </p:txBody>
      </p:sp>
    </p:spTree>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mall Head and Char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mall Head and Open Layou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gue Dark">
    <p:bg>
      <p:bgPr>
        <a:solidFill>
          <a:srgbClr val="64646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467600" cy="1143000"/>
          </a:xfrm>
        </p:spPr>
        <p:txBody>
          <a:bodyPr/>
          <a:lstStyle>
            <a:lvl1pPr>
              <a:defRPr>
                <a:solidFill>
                  <a:schemeClr val="bg1">
                    <a:lumMod val="85000"/>
                  </a:schemeClr>
                </a:solidFill>
              </a:defRPr>
            </a:lvl1pPr>
          </a:lstStyle>
          <a:p>
            <a:r>
              <a:rPr lang="en-US" dirty="0" smtClean="0"/>
              <a:t>Segue Slide Dark – Add Title</a:t>
            </a:r>
            <a:endParaRPr lang="en-US" dirty="0"/>
          </a:p>
        </p:txBody>
      </p:sp>
      <p:sp>
        <p:nvSpPr>
          <p:cNvPr id="3" name="Slide Number Placeholder 2"/>
          <p:cNvSpPr>
            <a:spLocks noGrp="1"/>
          </p:cNvSpPr>
          <p:nvPr>
            <p:ph type="sldNum" sz="quarter" idx="10"/>
          </p:nvPr>
        </p:nvSpPr>
        <p:spPr/>
        <p:txBody>
          <a:bodyPr/>
          <a:lstStyle>
            <a:lvl1pPr>
              <a:defRPr>
                <a:solidFill>
                  <a:schemeClr val="bg1">
                    <a:lumMod val="85000"/>
                  </a:schemeClr>
                </a:solidFill>
              </a:defRPr>
            </a:lvl1pPr>
          </a:lstStyle>
          <a:p>
            <a:fld id="{6B3AA010-7757-41E0-A212-D41514C97AA5}" type="slidenum">
              <a:rPr lang="en-US" smtClean="0"/>
              <a:pPr/>
              <a:t>‹#›</a:t>
            </a:fld>
            <a:endParaRPr lang="en-US"/>
          </a:p>
        </p:txBody>
      </p:sp>
      <p:pic>
        <p:nvPicPr>
          <p:cNvPr id="5" name="Picture 4" descr="OCLC-R-white-square.png"/>
          <p:cNvPicPr>
            <a:picLocks noChangeAspect="1"/>
          </p:cNvPicPr>
          <p:nvPr userDrawn="1"/>
        </p:nvPicPr>
        <p:blipFill>
          <a:blip r:embed="rId2" cstate="print"/>
          <a:stretch>
            <a:fillRect/>
          </a:stretch>
        </p:blipFill>
        <p:spPr>
          <a:xfrm>
            <a:off x="990600" y="762000"/>
            <a:ext cx="1219200" cy="1408670"/>
          </a:xfrm>
          <a:prstGeom prst="rect">
            <a:avLst/>
          </a:prstGeom>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mall Head and Big Text">
    <p:spTree>
      <p:nvGrpSpPr>
        <p:cNvPr id="1" name=""/>
        <p:cNvGrpSpPr/>
        <p:nvPr/>
      </p:nvGrpSpPr>
      <p:grpSpPr>
        <a:xfrm>
          <a:off x="0" y="0"/>
          <a:ext cx="0" cy="0"/>
          <a:chOff x="0" y="0"/>
          <a:chExt cx="0" cy="0"/>
        </a:xfrm>
      </p:grpSpPr>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lIns="457200" tIns="457200" rIns="457200" bIns="457200" anchor="ctr">
            <a:noAutofit/>
          </a:bodyPr>
          <a:lstStyle>
            <a:lvl1pPr marL="0" indent="0" algn="ctr">
              <a:lnSpc>
                <a:spcPct val="100000"/>
              </a:lnSpc>
              <a:spcBef>
                <a:spcPts val="1200"/>
              </a:spcBef>
              <a:buNone/>
              <a:defRPr sz="66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mall Head and Big Tex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66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ig Text-Blue">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solidFill>
                  <a:srgbClr val="FFFFFF"/>
                </a:soli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Small Head and Chart-Blu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1">
                  <a:lumMod val="50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Big Head and Conten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Big Head and Open Layout-Whi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ig Text-Whit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13" name="Text Placeholder 12"/>
          <p:cNvSpPr>
            <a:spLocks noGrp="1"/>
          </p:cNvSpPr>
          <p:nvPr>
            <p:ph type="body" sz="quarter" idx="13"/>
          </p:nvPr>
        </p:nvSpPr>
        <p:spPr>
          <a:xfrm>
            <a:off x="152400" y="228600"/>
            <a:ext cx="8839200" cy="5791200"/>
          </a:xfrm>
        </p:spPr>
        <p:txBody>
          <a:bodyPr lIns="457200" tIns="457200" rIns="457200" bIns="457200" anchor="ctr">
            <a:noAutofit/>
          </a:bodyPr>
          <a:lstStyle>
            <a:lvl1pPr marL="0" indent="0" algn="ctr">
              <a:lnSpc>
                <a:spcPct val="100000"/>
              </a:lnSpc>
              <a:spcBef>
                <a:spcPts val="1200"/>
              </a:spcBef>
              <a:buNone/>
              <a:defRPr sz="8000">
                <a:gradFill flip="none" rotWithShape="1">
                  <a:gsLst>
                    <a:gs pos="0">
                      <a:schemeClr val="accent1">
                        <a:lumMod val="75000"/>
                      </a:schemeClr>
                    </a:gs>
                    <a:gs pos="100000">
                      <a:schemeClr val="accent1"/>
                    </a:gs>
                  </a:gsLst>
                  <a:lin ang="16200000" scaled="0"/>
                  <a:tileRect/>
                </a:gradFil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lvl="0"/>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0_Chart">
    <p:spTree>
      <p:nvGrpSpPr>
        <p:cNvPr id="1" name=""/>
        <p:cNvGrpSpPr/>
        <p:nvPr/>
      </p:nvGrpSpPr>
      <p:grpSpPr>
        <a:xfrm>
          <a:off x="0" y="0"/>
          <a:ext cx="0" cy="0"/>
          <a:chOff x="0" y="0"/>
          <a:chExt cx="0" cy="0"/>
        </a:xfrm>
      </p:grpSpPr>
      <p:sp>
        <p:nvSpPr>
          <p:cNvPr id="10" name="Rectangle 9"/>
          <p:cNvSpPr/>
          <p:nvPr/>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smtClean="0"/>
              <a:t>Click to edit Master title style</a:t>
            </a:r>
            <a:endParaRPr lang="en-US" dirty="0"/>
          </a:p>
        </p:txBody>
      </p:sp>
      <p:sp>
        <p:nvSpPr>
          <p:cNvPr id="11" name="Content Placeholder 2"/>
          <p:cNvSpPr>
            <a:spLocks noGrp="1"/>
          </p:cNvSpPr>
          <p:nvPr>
            <p:ph idx="1"/>
          </p:nvPr>
        </p:nvSpPr>
        <p:spPr>
          <a:xfrm>
            <a:off x="3505200" y="990600"/>
            <a:ext cx="5181600" cy="5153025"/>
          </a:xfrm>
        </p:spPr>
        <p:txBody>
          <a:bodyPr/>
          <a:lstStyle>
            <a:lvl1pPr>
              <a:defRPr sz="2400">
                <a:solidFill>
                  <a:schemeClr val="bg1"/>
                </a:solidFill>
              </a:defRPr>
            </a:lvl1pPr>
            <a:lvl2pPr>
              <a:defRPr sz="2000">
                <a:solidFill>
                  <a:schemeClr val="bg1"/>
                </a:solidFill>
              </a:defRPr>
            </a:lvl2pPr>
            <a:lvl3pPr marL="914400" indent="-228600">
              <a:defRPr sz="1800">
                <a:solidFill>
                  <a:schemeClr val="bg1"/>
                </a:solidFill>
              </a:defRPr>
            </a:lvl3pPr>
            <a:lvl4pPr>
              <a:defRPr sz="16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Text Placeholder 3"/>
          <p:cNvSpPr>
            <a:spLocks noGrp="1"/>
          </p:cNvSpPr>
          <p:nvPr>
            <p:ph type="body" sz="half" idx="2"/>
          </p:nvPr>
        </p:nvSpPr>
        <p:spPr>
          <a:xfrm>
            <a:off x="457201" y="990600"/>
            <a:ext cx="2667000" cy="5153025"/>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Tree>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tx2">
                  <a:lumMod val="50000"/>
                </a:schemeClr>
              </a:gs>
              <a:gs pos="100000">
                <a:schemeClr val="tx2"/>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que Whi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2514600"/>
            <a:ext cx="7543800" cy="1143000"/>
          </a:xfrm>
        </p:spPr>
        <p:txBody>
          <a:bodyPr/>
          <a:lstStyle>
            <a:lvl1pPr>
              <a:defRPr baseline="0"/>
            </a:lvl1pPr>
          </a:lstStyle>
          <a:p>
            <a:r>
              <a:rPr lang="en-US" dirty="0" smtClean="0"/>
              <a:t>Segue Slide – White- Add Title</a:t>
            </a:r>
            <a:endParaRPr lang="en-US" dirty="0"/>
          </a:p>
        </p:txBody>
      </p:sp>
      <p:sp>
        <p:nvSpPr>
          <p:cNvPr id="3" name="Slide Number Placeholder 2"/>
          <p:cNvSpPr>
            <a:spLocks noGrp="1"/>
          </p:cNvSpPr>
          <p:nvPr>
            <p:ph type="sldNum" sz="quarter" idx="10"/>
          </p:nvPr>
        </p:nvSpPr>
        <p:spPr/>
        <p:txBody>
          <a:bodyPr/>
          <a:lstStyle/>
          <a:p>
            <a:fld id="{6B3AA010-7757-41E0-A212-D41514C97AA5}" type="slidenum">
              <a:rPr lang="en-US" smtClean="0"/>
              <a:pPr/>
              <a:t>‹#›</a:t>
            </a:fld>
            <a:endParaRPr lang="en-US"/>
          </a:p>
        </p:txBody>
      </p:sp>
      <p:pic>
        <p:nvPicPr>
          <p:cNvPr id="4" name="Picture 2"/>
          <p:cNvPicPr>
            <a:picLocks noChangeAspect="1" noChangeArrowheads="1"/>
          </p:cNvPicPr>
          <p:nvPr userDrawn="1"/>
        </p:nvPicPr>
        <p:blipFill>
          <a:blip r:embed="rId2" cstate="print"/>
          <a:srcRect/>
          <a:stretch>
            <a:fillRect/>
          </a:stretch>
        </p:blipFill>
        <p:spPr bwMode="auto">
          <a:xfrm>
            <a:off x="805456" y="533400"/>
            <a:ext cx="1632944" cy="1752600"/>
          </a:xfrm>
          <a:prstGeom prst="rect">
            <a:avLst/>
          </a:prstGeom>
          <a:noFill/>
          <a:ln w="9525">
            <a:noFill/>
            <a:miter lim="800000"/>
            <a:headEnd/>
            <a:tailEnd/>
          </a:ln>
          <a:effectLst/>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50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Chart">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50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4"/>
          <p:cNvGrpSpPr/>
          <p:nvPr userDrawn="1"/>
        </p:nvGrpSpPr>
        <p:grpSpPr>
          <a:xfrm>
            <a:off x="0" y="0"/>
            <a:ext cx="9144000" cy="855144"/>
            <a:chOff x="0" y="0"/>
            <a:chExt cx="9144000" cy="855144"/>
          </a:xfrm>
        </p:grpSpPr>
        <p:sp>
          <p:nvSpPr>
            <p:cNvPr id="16" name="Rounded Rectangle 15"/>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7" name="Isosceles Triangle 16"/>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5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6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1"/>
          <p:cNvGrpSpPr/>
          <p:nvPr userDrawn="1"/>
        </p:nvGrpSpPr>
        <p:grpSpPr>
          <a:xfrm>
            <a:off x="0" y="0"/>
            <a:ext cx="9144000" cy="855144"/>
            <a:chOff x="0" y="0"/>
            <a:chExt cx="9144000" cy="855144"/>
          </a:xfrm>
        </p:grpSpPr>
        <p:sp>
          <p:nvSpPr>
            <p:cNvPr id="15" name="Rounded Rectangle 14"/>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1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6">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6">
                    <a:lumMod val="75000"/>
                  </a:schemeClr>
                </a:gs>
                <a:gs pos="100000">
                  <a:schemeClr val="accent6"/>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3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5_Big text with title">
    <p:spTree>
      <p:nvGrpSpPr>
        <p:cNvPr id="1" name=""/>
        <p:cNvGrpSpPr/>
        <p:nvPr/>
      </p:nvGrpSpPr>
      <p:grpSpPr>
        <a:xfrm>
          <a:off x="0" y="0"/>
          <a:ext cx="0" cy="0"/>
          <a:chOff x="0" y="0"/>
          <a:chExt cx="0" cy="0"/>
        </a:xfrm>
      </p:grpSpPr>
      <p:sp>
        <p:nvSpPr>
          <p:cNvPr id="10" name="Rectangle 9"/>
          <p:cNvSpPr/>
          <p:nvPr userDrawn="1"/>
        </p:nvSpPr>
        <p:spPr>
          <a:xfrm>
            <a:off x="0" y="0"/>
            <a:ext cx="9144000" cy="6248400"/>
          </a:xfrm>
          <a:prstGeom prst="rect">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3" name="Group 11"/>
          <p:cNvGrpSpPr/>
          <p:nvPr userDrawn="1"/>
        </p:nvGrpSpPr>
        <p:grpSpPr>
          <a:xfrm>
            <a:off x="0" y="0"/>
            <a:ext cx="9144000" cy="855144"/>
            <a:chOff x="0" y="0"/>
            <a:chExt cx="9144000" cy="855144"/>
          </a:xfrm>
        </p:grpSpPr>
        <p:sp>
          <p:nvSpPr>
            <p:cNvPr id="12" name="Rounded Rectangle 11"/>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4" name="Isosceles Triangle 13"/>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3" name="Text Placeholder 12"/>
          <p:cNvSpPr>
            <a:spLocks noGrp="1"/>
          </p:cNvSpPr>
          <p:nvPr>
            <p:ph type="body" sz="quarter" idx="13"/>
          </p:nvPr>
        </p:nvSpPr>
        <p:spPr>
          <a:xfrm>
            <a:off x="152400" y="609600"/>
            <a:ext cx="8839200" cy="5410200"/>
          </a:xfrm>
        </p:spPr>
        <p:txBody>
          <a:bodyPr vert="horz" lIns="457200" tIns="457200" rIns="457200" bIns="457200" rtlCol="0" anchor="ctr">
            <a:noAutofit/>
          </a:bodyPr>
          <a:lstStyle>
            <a:lvl1pPr marL="0" indent="0" algn="ctr">
              <a:lnSpc>
                <a:spcPct val="100000"/>
              </a:lnSpc>
              <a:spcBef>
                <a:spcPts val="1200"/>
              </a:spcBef>
              <a:buNone/>
              <a:defRPr lang="en-US" sz="8000" b="0" i="0" kern="1200" dirty="0" smtClean="0">
                <a:solidFill>
                  <a:srgbClr val="FFFFFF"/>
                </a:solidFill>
                <a:latin typeface="Arial"/>
                <a:ea typeface="+mn-ea"/>
                <a:cs typeface="Arial"/>
              </a:defRPr>
            </a:lvl1pPr>
            <a:lvl2pPr algn="ctr">
              <a:buNone/>
              <a:defRPr sz="8800">
                <a:solidFill>
                  <a:schemeClr val="bg1"/>
                </a:solidFill>
              </a:defRPr>
            </a:lvl2pPr>
            <a:lvl3pPr algn="ctr">
              <a:buNone/>
              <a:defRPr sz="8800">
                <a:solidFill>
                  <a:schemeClr val="bg1"/>
                </a:solidFill>
              </a:defRPr>
            </a:lvl3pPr>
            <a:lvl4pPr algn="ctr">
              <a:buNone/>
              <a:defRPr sz="8800">
                <a:solidFill>
                  <a:schemeClr val="bg1"/>
                </a:solidFill>
              </a:defRPr>
            </a:lvl4pPr>
            <a:lvl5pPr algn="ctr">
              <a:buNone/>
              <a:defRPr sz="8800">
                <a:solidFill>
                  <a:schemeClr val="bg1"/>
                </a:solidFill>
              </a:defRPr>
            </a:lvl5pPr>
          </a:lstStyle>
          <a:p>
            <a:pPr marL="0" lvl="0" indent="0" algn="ctr" defTabSz="457200" rtl="0" eaLnBrk="1" latinLnBrk="0" hangingPunct="1">
              <a:lnSpc>
                <a:spcPct val="100000"/>
              </a:lnSpc>
              <a:spcBef>
                <a:spcPts val="1200"/>
              </a:spcBef>
              <a:buClrTx/>
              <a:buFont typeface="Arial"/>
              <a:buNone/>
            </a:pPr>
            <a:r>
              <a:rPr lang="en-US" dirty="0" smtClean="0"/>
              <a:t>Click to edit Master text styles</a:t>
            </a:r>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with Content Box">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a:ln>
            <a:noFill/>
          </a:ln>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6B3AA010-7757-41E0-A212-D41514C97AA5}" type="slidenum">
              <a:rPr lang="en-US" smtClean="0"/>
              <a:pPr/>
              <a:t>‹#›</a:t>
            </a:fld>
            <a:endParaRPr lang="en-US"/>
          </a:p>
        </p:txBody>
      </p:sp>
      <p:pic>
        <p:nvPicPr>
          <p:cNvPr id="7" name="Picture 6" descr="OCLC-RESEARCH_H_MD.png"/>
          <p:cNvPicPr>
            <a:picLocks noChangeAspect="1"/>
          </p:cNvPicPr>
          <p:nvPr userDrawn="1"/>
        </p:nvPicPr>
        <p:blipFill>
          <a:blip r:embed="rId2" cstate="print"/>
          <a:stretch>
            <a:fillRect/>
          </a:stretch>
        </p:blipFill>
        <p:spPr>
          <a:xfrm>
            <a:off x="457200" y="6359328"/>
            <a:ext cx="1676400" cy="346272"/>
          </a:xfrm>
          <a:prstGeom prst="rect">
            <a:avLst/>
          </a:prstGeom>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3">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6_Chart">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11" name="Rounded Rectangle 10"/>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Isosceles Triangle 11"/>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
        <p:nvSpPr>
          <p:cNvPr id="14" name="Chart Placeholder 13"/>
          <p:cNvSpPr>
            <a:spLocks noGrp="1"/>
          </p:cNvSpPr>
          <p:nvPr>
            <p:ph type="chart" sz="quarter" idx="13"/>
          </p:nvPr>
        </p:nvSpPr>
        <p:spPr>
          <a:xfrm>
            <a:off x="152400" y="609600"/>
            <a:ext cx="8839200" cy="5486400"/>
          </a:xfrm>
        </p:spPr>
        <p:txBody>
          <a:bodyPr/>
          <a:lstStyle>
            <a:lvl1pPr>
              <a:defRPr>
                <a:solidFill>
                  <a:srgbClr val="FFFFFF"/>
                </a:solidFill>
              </a:defRPr>
            </a:lvl1pPr>
          </a:lstStyle>
          <a:p>
            <a:endParaRPr lang="en-US" dirty="0"/>
          </a:p>
        </p:txBody>
      </p:sp>
    </p:spTree>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Small Title Bar">
    <p:spTree>
      <p:nvGrpSpPr>
        <p:cNvPr id="1" name=""/>
        <p:cNvGrpSpPr/>
        <p:nvPr/>
      </p:nvGrpSpPr>
      <p:grpSpPr>
        <a:xfrm>
          <a:off x="0" y="0"/>
          <a:ext cx="0" cy="0"/>
          <a:chOff x="0" y="0"/>
          <a:chExt cx="0" cy="0"/>
        </a:xfrm>
      </p:grpSpPr>
      <p:grpSp>
        <p:nvGrpSpPr>
          <p:cNvPr id="3" name="Group 11"/>
          <p:cNvGrpSpPr/>
          <p:nvPr userDrawn="1"/>
        </p:nvGrpSpPr>
        <p:grpSpPr>
          <a:xfrm>
            <a:off x="0" y="0"/>
            <a:ext cx="9144000" cy="855144"/>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3">
                    <a:lumMod val="75000"/>
                  </a:schemeClr>
                </a:gs>
                <a:gs pos="100000">
                  <a:schemeClr val="accent3"/>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1" name="Isosceles Triangle 10"/>
            <p:cNvSpPr/>
            <p:nvPr userDrawn="1"/>
          </p:nvSpPr>
          <p:spPr>
            <a:xfrm rot="10800000">
              <a:off x="713702" y="599276"/>
              <a:ext cx="505498" cy="255868"/>
            </a:xfrm>
            <a:prstGeom prst="triangle">
              <a:avLst/>
            </a:prstGeom>
            <a:solidFill>
              <a:schemeClr val="accent3">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152400" y="0"/>
            <a:ext cx="8534400" cy="609600"/>
          </a:xfrm>
        </p:spPr>
        <p:txBody>
          <a:bodyPr wrap="none" lIns="0" rIns="0">
            <a:noAutofit/>
          </a:bodyPr>
          <a:lstStyle>
            <a:lvl1pPr algn="l">
              <a:defRPr sz="2000">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6_Section Header">
    <p:spTree>
      <p:nvGrpSpPr>
        <p:cNvPr id="1" name=""/>
        <p:cNvGrpSpPr/>
        <p:nvPr/>
      </p:nvGrpSpPr>
      <p:grpSpPr>
        <a:xfrm>
          <a:off x="0" y="0"/>
          <a:ext cx="0" cy="0"/>
          <a:chOff x="0" y="0"/>
          <a:chExt cx="0" cy="0"/>
        </a:xfrm>
      </p:grpSpPr>
      <p:sp>
        <p:nvSpPr>
          <p:cNvPr id="7" name="Rectangle 6"/>
          <p:cNvSpPr/>
          <p:nvPr userDrawn="1"/>
        </p:nvSpPr>
        <p:spPr>
          <a:xfrm>
            <a:off x="0" y="0"/>
            <a:ext cx="9144000" cy="6248400"/>
          </a:xfrm>
          <a:prstGeom prst="rect">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2" name="Title 1"/>
          <p:cNvSpPr>
            <a:spLocks noGrp="1"/>
          </p:cNvSpPr>
          <p:nvPr>
            <p:ph type="title"/>
          </p:nvPr>
        </p:nvSpPr>
        <p:spPr>
          <a:xfrm>
            <a:off x="722313" y="2057400"/>
            <a:ext cx="7772400" cy="3352800"/>
          </a:xfrm>
        </p:spPr>
        <p:txBody>
          <a:bodyPr anchor="t">
            <a:normAutofit/>
          </a:bodyPr>
          <a:lstStyle>
            <a:lvl1pPr algn="l">
              <a:defRPr sz="6600" b="0" cap="none">
                <a:solidFill>
                  <a:schemeClr val="bg1"/>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557213"/>
            <a:ext cx="77724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Tree>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grpSp>
        <p:nvGrpSpPr>
          <p:cNvPr id="7" name="Group 7"/>
          <p:cNvGrpSpPr/>
          <p:nvPr userDrawn="1"/>
        </p:nvGrpSpPr>
        <p:grpSpPr>
          <a:xfrm>
            <a:off x="0" y="0"/>
            <a:ext cx="9144000" cy="1759220"/>
            <a:chOff x="228600" y="228600"/>
            <a:chExt cx="9144000" cy="1759220"/>
          </a:xfrm>
          <a:solidFill>
            <a:srgbClr val="195A88"/>
          </a:solidFill>
        </p:grpSpPr>
        <p:sp>
          <p:nvSpPr>
            <p:cNvPr id="9" name="Rounded Rectangle 8"/>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0" name="Isosceles Triangle 9"/>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2" name="Title 1"/>
          <p:cNvSpPr>
            <a:spLocks noGrp="1"/>
          </p:cNvSpPr>
          <p:nvPr>
            <p:ph type="title"/>
          </p:nvPr>
        </p:nvSpPr>
        <p:spPr/>
        <p:txBody>
          <a:bodyPr wrap="none"/>
          <a:lstStyle>
            <a:lvl1pPr algn="l">
              <a:defRPr>
                <a:solidFill>
                  <a:schemeClr val="bg1"/>
                </a:solidFill>
              </a:defRPr>
            </a:lvl1pPr>
          </a:lstStyle>
          <a:p>
            <a:r>
              <a:rPr lang="en-US" dirty="0" smtClean="0"/>
              <a:t>Click to edit Master title style</a:t>
            </a:r>
            <a:endParaRPr lang="en-US" dirty="0"/>
          </a:p>
        </p:txBody>
      </p:sp>
    </p:spTree>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Kicker and Content">
    <p:spTree>
      <p:nvGrpSpPr>
        <p:cNvPr id="1" name=""/>
        <p:cNvGrpSpPr/>
        <p:nvPr/>
      </p:nvGrpSpPr>
      <p:grpSpPr>
        <a:xfrm>
          <a:off x="0" y="0"/>
          <a:ext cx="0" cy="0"/>
          <a:chOff x="0" y="0"/>
          <a:chExt cx="0" cy="0"/>
        </a:xfrm>
      </p:grpSpPr>
      <p:grpSp>
        <p:nvGrpSpPr>
          <p:cNvPr id="7" name="Group 7"/>
          <p:cNvGrpSpPr/>
          <p:nvPr userDrawn="1"/>
        </p:nvGrpSpPr>
        <p:grpSpPr>
          <a:xfrm>
            <a:off x="0" y="0"/>
            <a:ext cx="9144000" cy="1759220"/>
            <a:chOff x="228600" y="228600"/>
            <a:chExt cx="9144000" cy="1759220"/>
          </a:xfrm>
          <a:solidFill>
            <a:srgbClr val="195A88"/>
          </a:solidFill>
        </p:grpSpPr>
        <p:sp>
          <p:nvSpPr>
            <p:cNvPr id="15" name="Rounded Rectangle 14"/>
            <p:cNvSpPr/>
            <p:nvPr userDrawn="1"/>
          </p:nvSpPr>
          <p:spPr>
            <a:xfrm>
              <a:off x="228600" y="228600"/>
              <a:ext cx="9144000" cy="1524000"/>
            </a:xfrm>
            <a:prstGeom prst="roundRect">
              <a:avLst>
                <a:gd name="adj" fmla="val 0"/>
              </a:avLst>
            </a:prstGeom>
            <a:gradFill flip="none" rotWithShape="1">
              <a:gsLst>
                <a:gs pos="0">
                  <a:schemeClr val="accent4">
                    <a:lumMod val="75000"/>
                  </a:schemeClr>
                </a:gs>
                <a:gs pos="100000">
                  <a:schemeClr val="accent4"/>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6" name="Isosceles Triangle 15"/>
            <p:cNvSpPr/>
            <p:nvPr userDrawn="1"/>
          </p:nvSpPr>
          <p:spPr>
            <a:xfrm rot="10800000">
              <a:off x="942302" y="1731952"/>
              <a:ext cx="505498" cy="255868"/>
            </a:xfrm>
            <a:prstGeom prst="triangle">
              <a:avLst/>
            </a:prstGeom>
            <a:solidFill>
              <a:schemeClr val="accent4">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grpSp>
      <p:sp>
        <p:nvSpPr>
          <p:cNvPr id="3" name="Content Placeholder 2"/>
          <p:cNvSpPr>
            <a:spLocks noGrp="1"/>
          </p:cNvSpPr>
          <p:nvPr>
            <p:ph idx="1"/>
          </p:nvPr>
        </p:nvSpPr>
        <p:spPr>
          <a:xfrm>
            <a:off x="457200" y="1905000"/>
            <a:ext cx="8229600" cy="4221163"/>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93BC21B-894E-AB42-B567-820E81E1B58F}" type="datetimeFigureOut">
              <a:rPr lang="en-US" smtClean="0">
                <a:solidFill>
                  <a:prstClr val="black">
                    <a:tint val="75000"/>
                  </a:prstClr>
                </a:solidFill>
              </a:rPr>
              <a:pPr/>
              <a:t>8/19/2014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818857F2-102E-5148-ADF3-C396FE20EBDD}" type="slidenum">
              <a:rPr lang="en-US" smtClean="0">
                <a:solidFill>
                  <a:prstClr val="black">
                    <a:tint val="75000"/>
                  </a:prstClr>
                </a:solidFill>
              </a:rPr>
              <a:pPr/>
              <a:t>‹#›</a:t>
            </a:fld>
            <a:endParaRPr lang="en-US" dirty="0">
              <a:solidFill>
                <a:prstClr val="black">
                  <a:tint val="75000"/>
                </a:prstClr>
              </a:solidFill>
            </a:endParaRPr>
          </a:p>
        </p:txBody>
      </p:sp>
      <p:sp>
        <p:nvSpPr>
          <p:cNvPr id="2" name="Title 1"/>
          <p:cNvSpPr>
            <a:spLocks noGrp="1"/>
          </p:cNvSpPr>
          <p:nvPr>
            <p:ph type="title"/>
          </p:nvPr>
        </p:nvSpPr>
        <p:spPr>
          <a:xfrm>
            <a:off x="457200" y="533400"/>
            <a:ext cx="8229600" cy="762000"/>
          </a:xfrm>
        </p:spPr>
        <p:txBody>
          <a:bodyPr wrap="none"/>
          <a:lstStyle>
            <a:lvl1pPr algn="l">
              <a:defRPr>
                <a:solidFill>
                  <a:schemeClr val="bg1"/>
                </a:solidFill>
              </a:defRPr>
            </a:lvl1pPr>
          </a:lstStyle>
          <a:p>
            <a:r>
              <a:rPr lang="en-US" dirty="0" smtClean="0"/>
              <a:t>Click to edit Master title style</a:t>
            </a:r>
            <a:endParaRPr lang="en-US" dirty="0"/>
          </a:p>
        </p:txBody>
      </p:sp>
      <p:sp>
        <p:nvSpPr>
          <p:cNvPr id="12" name="Text Placeholder 11"/>
          <p:cNvSpPr>
            <a:spLocks noGrp="1"/>
          </p:cNvSpPr>
          <p:nvPr>
            <p:ph type="body" sz="quarter" idx="13" hasCustomPrompt="1"/>
          </p:nvPr>
        </p:nvSpPr>
        <p:spPr>
          <a:xfrm>
            <a:off x="457199" y="152400"/>
            <a:ext cx="8229599" cy="304800"/>
          </a:xfrm>
        </p:spPr>
        <p:txBody>
          <a:bodyPr tIns="0" bIns="0" anchor="t">
            <a:noAutofit/>
          </a:bodyPr>
          <a:lstStyle>
            <a:lvl1pPr>
              <a:buNone/>
              <a:defRPr sz="1800">
                <a:solidFill>
                  <a:schemeClr val="accent4">
                    <a:lumMod val="20000"/>
                    <a:lumOff val="80000"/>
                  </a:schemeClr>
                </a:solidFill>
              </a:defRPr>
            </a:lvl1pPr>
          </a:lstStyle>
          <a:p>
            <a:pPr lvl="0"/>
            <a:r>
              <a:rPr lang="en-US" dirty="0" smtClean="0"/>
              <a:t>Edit kicker</a:t>
            </a:r>
            <a:endParaRPr lang="en-US" dirty="0"/>
          </a:p>
        </p:txBody>
      </p:sp>
    </p:spTree>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20725"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36750"/>
            <a:ext cx="3775075" cy="4202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0">
              <a:schemeClr val="accent1">
                <a:tint val="66000"/>
                <a:satMod val="160000"/>
                <a:alpha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Rectangle 6"/>
          <p:cNvSpPr/>
          <p:nvPr userDrawn="1"/>
        </p:nvSpPr>
        <p:spPr>
          <a:xfrm>
            <a:off x="0" y="-152400"/>
            <a:ext cx="9144000" cy="7010400"/>
          </a:xfrm>
          <a:prstGeom prst="rect">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4" name="Date Placeholder 3"/>
          <p:cNvSpPr>
            <a:spLocks noGrp="1"/>
          </p:cNvSpPr>
          <p:nvPr>
            <p:ph type="dt" sz="half" idx="10"/>
          </p:nvPr>
        </p:nvSpPr>
        <p:spPr>
          <a:xfrm>
            <a:off x="4379496" y="6248401"/>
            <a:ext cx="4764504" cy="609600"/>
          </a:xfrm>
        </p:spPr>
        <p:txBody>
          <a:bodyPr/>
          <a:lstStyle>
            <a:lvl1pPr algn="l">
              <a:defRPr/>
            </a:lvl1pPr>
          </a:lstStyle>
          <a:p>
            <a:r>
              <a:rPr lang="en-US" dirty="0" smtClean="0">
                <a:solidFill>
                  <a:srgbClr val="FFFFFF">
                    <a:lumMod val="75000"/>
                  </a:srgbClr>
                </a:solidFill>
              </a:rPr>
              <a:t>This work is licensed under a Creative Commons Attribution 3.0 Unported License. </a:t>
            </a:r>
            <a:r>
              <a:rPr lang="en-US" u="sng" dirty="0" smtClean="0">
                <a:solidFill>
                  <a:srgbClr val="FFFFFF">
                    <a:lumMod val="75000"/>
                  </a:srgbClr>
                </a:solidFill>
                <a:hlinkClick r:id="rId2"/>
              </a:rPr>
              <a:t>http://creativecommons.org/licenses/by/3.0/</a:t>
            </a:r>
            <a:r>
              <a:rPr lang="en-US" dirty="0" smtClean="0">
                <a:solidFill>
                  <a:srgbClr val="FFFFFF">
                    <a:lumMod val="75000"/>
                  </a:srgbClr>
                </a:solidFill>
              </a:rPr>
              <a:t/>
            </a:r>
            <a:br>
              <a:rPr lang="en-US" dirty="0" smtClean="0">
                <a:solidFill>
                  <a:srgbClr val="FFFFFF">
                    <a:lumMod val="75000"/>
                  </a:srgbClr>
                </a:solidFill>
              </a:rPr>
            </a:br>
            <a:r>
              <a:rPr lang="en-US" u="sng" dirty="0" smtClean="0">
                <a:solidFill>
                  <a:prstClr val="black">
                    <a:tint val="75000"/>
                  </a:prstClr>
                </a:solidFill>
                <a:hlinkClick r:id="rId2"/>
              </a:rPr>
              <a:t>http://creativecommons.org/licenses/by/3.0/</a:t>
            </a:r>
            <a:endParaRPr lang="en-US" dirty="0">
              <a:solidFill>
                <a:prstClr val="black">
                  <a:tint val="75000"/>
                </a:prstClr>
              </a:solidFill>
            </a:endParaRPr>
          </a:p>
        </p:txBody>
      </p:sp>
      <p:sp>
        <p:nvSpPr>
          <p:cNvPr id="5" name="Footer Placeholder 4"/>
          <p:cNvSpPr>
            <a:spLocks noGrp="1"/>
          </p:cNvSpPr>
          <p:nvPr>
            <p:ph type="ftr" sz="quarter" idx="11"/>
          </p:nvPr>
        </p:nvSpPr>
        <p:spPr>
          <a:xfrm>
            <a:off x="152399" y="6487475"/>
            <a:ext cx="4227097" cy="370525"/>
          </a:xfrm>
        </p:spPr>
        <p:txBody>
          <a:bodyPr/>
          <a:lstStyle/>
          <a:p>
            <a:r>
              <a:rPr lang="en-US" dirty="0" smtClean="0">
                <a:solidFill>
                  <a:prstClr val="black">
                    <a:tint val="75000"/>
                  </a:prstClr>
                </a:solidFill>
              </a:rPr>
              <a:t>©2013 OCLC Online Computer Library Center, Inc.</a:t>
            </a:r>
            <a:endParaRPr lang="en-US" dirty="0">
              <a:solidFill>
                <a:prstClr val="black">
                  <a:tint val="75000"/>
                </a:prstClr>
              </a:solidFill>
            </a:endParaRPr>
          </a:p>
        </p:txBody>
      </p:sp>
      <p:sp>
        <p:nvSpPr>
          <p:cNvPr id="14" name="Title 1"/>
          <p:cNvSpPr>
            <a:spLocks noGrp="1"/>
          </p:cNvSpPr>
          <p:nvPr>
            <p:ph type="ctrTitle"/>
          </p:nvPr>
        </p:nvSpPr>
        <p:spPr>
          <a:xfrm>
            <a:off x="685800" y="1523999"/>
            <a:ext cx="7772400" cy="2732725"/>
          </a:xfrm>
        </p:spPr>
        <p:txBody>
          <a:bodyPr wrap="square" tIns="0" bIns="0" anchor="t">
            <a:normAutofit/>
          </a:bodyPr>
          <a:lstStyle>
            <a:lvl1pPr algn="l">
              <a:defRPr sz="6000">
                <a:solidFill>
                  <a:schemeClr val="bg1"/>
                </a:solidFill>
              </a:defRPr>
            </a:lvl1pPr>
          </a:lstStyle>
          <a:p>
            <a:r>
              <a:rPr lang="en-US" dirty="0" smtClean="0"/>
              <a:t>Click to edit Master title style</a:t>
            </a:r>
            <a:endParaRPr lang="en-US" dirty="0"/>
          </a:p>
        </p:txBody>
      </p:sp>
      <p:sp>
        <p:nvSpPr>
          <p:cNvPr id="15" name="Subtitle 2"/>
          <p:cNvSpPr>
            <a:spLocks noGrp="1"/>
          </p:cNvSpPr>
          <p:nvPr>
            <p:ph type="subTitle" idx="1"/>
          </p:nvPr>
        </p:nvSpPr>
        <p:spPr>
          <a:xfrm>
            <a:off x="685800" y="990216"/>
            <a:ext cx="7772400" cy="533784"/>
          </a:xfrm>
        </p:spPr>
        <p:txBody>
          <a:bodyPr anchor="t">
            <a:normAutofit/>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6" name="Text Placeholder 15"/>
          <p:cNvSpPr>
            <a:spLocks noGrp="1"/>
          </p:cNvSpPr>
          <p:nvPr>
            <p:ph type="body" sz="quarter" idx="14" hasCustomPrompt="1"/>
          </p:nvPr>
        </p:nvSpPr>
        <p:spPr>
          <a:xfrm>
            <a:off x="685800" y="245651"/>
            <a:ext cx="8153400" cy="491741"/>
          </a:xfrm>
        </p:spPr>
        <p:txBody>
          <a:bodyPr>
            <a:normAutofit/>
          </a:bodyPr>
          <a:lstStyle>
            <a:lvl1pPr marL="0" indent="0" algn="r">
              <a:spcBef>
                <a:spcPts val="1200"/>
              </a:spcBef>
              <a:buNone/>
              <a:defRPr sz="1400" baseline="0">
                <a:solidFill>
                  <a:srgbClr val="FFFFFF"/>
                </a:solidFill>
              </a:defRPr>
            </a:lvl1pPr>
          </a:lstStyle>
          <a:p>
            <a:r>
              <a:rPr lang="en-US" dirty="0" smtClean="0">
                <a:solidFill>
                  <a:schemeClr val="tx1">
                    <a:lumMod val="65000"/>
                    <a:lumOff val="35000"/>
                  </a:schemeClr>
                </a:solidFill>
                <a:latin typeface="Arial"/>
                <a:cs typeface="Arial"/>
              </a:rPr>
              <a:t>Venue or location, date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Twitter </a:t>
            </a:r>
            <a:r>
              <a:rPr lang="en-US" dirty="0" err="1" smtClean="0">
                <a:solidFill>
                  <a:schemeClr val="tx1">
                    <a:lumMod val="65000"/>
                    <a:lumOff val="35000"/>
                  </a:schemeClr>
                </a:solidFill>
                <a:latin typeface="Arial"/>
                <a:cs typeface="Arial"/>
              </a:rPr>
              <a:t>hashtag</a:t>
            </a:r>
            <a:endParaRPr lang="en-US" dirty="0" smtClean="0">
              <a:solidFill>
                <a:schemeClr val="tx1">
                  <a:lumMod val="65000"/>
                  <a:lumOff val="35000"/>
                </a:schemeClr>
              </a:solidFill>
              <a:latin typeface="Arial"/>
              <a:cs typeface="Arial"/>
            </a:endParaRPr>
          </a:p>
          <a:p>
            <a:pPr lvl="0"/>
            <a:endParaRPr lang="en-US" dirty="0"/>
          </a:p>
        </p:txBody>
      </p:sp>
      <p:sp>
        <p:nvSpPr>
          <p:cNvPr id="17" name="Text Placeholder 15"/>
          <p:cNvSpPr>
            <a:spLocks noGrp="1"/>
          </p:cNvSpPr>
          <p:nvPr>
            <p:ph type="body" sz="quarter" idx="13" hasCustomPrompt="1"/>
          </p:nvPr>
        </p:nvSpPr>
        <p:spPr>
          <a:xfrm>
            <a:off x="685800" y="4256725"/>
            <a:ext cx="3693697" cy="457200"/>
          </a:xfrm>
        </p:spPr>
        <p:txBody>
          <a:bodyPr>
            <a:normAutofit/>
          </a:bodyPr>
          <a:lstStyle>
            <a:lvl1pPr marL="0" indent="0">
              <a:spcBef>
                <a:spcPts val="1200"/>
              </a:spcBef>
              <a:buNone/>
              <a:defRPr sz="2000">
                <a:solidFill>
                  <a:schemeClr val="bg1"/>
                </a:solidFill>
              </a:defRPr>
            </a:lvl1pPr>
          </a:lstStyle>
          <a:p>
            <a:r>
              <a:rPr lang="en-US" dirty="0" smtClean="0">
                <a:solidFill>
                  <a:schemeClr val="tx1">
                    <a:lumMod val="65000"/>
                    <a:lumOff val="35000"/>
                  </a:schemeClr>
                </a:solidFill>
                <a:latin typeface="Arial"/>
                <a:cs typeface="Arial"/>
              </a:rPr>
              <a:t>Presenter name</a:t>
            </a:r>
            <a:endParaRPr lang="en-US" dirty="0"/>
          </a:p>
        </p:txBody>
      </p:sp>
      <p:sp>
        <p:nvSpPr>
          <p:cNvPr id="18" name="Text Placeholder 15"/>
          <p:cNvSpPr>
            <a:spLocks noGrp="1"/>
          </p:cNvSpPr>
          <p:nvPr>
            <p:ph type="body" sz="quarter" idx="15" hasCustomPrompt="1"/>
          </p:nvPr>
        </p:nvSpPr>
        <p:spPr>
          <a:xfrm>
            <a:off x="685800" y="4713925"/>
            <a:ext cx="3693697" cy="1305875"/>
          </a:xfrm>
        </p:spPr>
        <p:txBody>
          <a:bodyPr>
            <a:normAutofit/>
          </a:bodyPr>
          <a:lstStyle>
            <a:lvl1pPr marL="0" indent="0">
              <a:spcBef>
                <a:spcPts val="1200"/>
              </a:spcBef>
              <a:buNone/>
              <a:defRPr sz="1400">
                <a:solidFill>
                  <a:schemeClr val="bg1"/>
                </a:solidFill>
              </a:defRPr>
            </a:lvl1pPr>
          </a:lstStyle>
          <a:p>
            <a:r>
              <a:rPr lang="en-US" dirty="0" smtClean="0">
                <a:solidFill>
                  <a:schemeClr val="tx1">
                    <a:lumMod val="65000"/>
                    <a:lumOff val="35000"/>
                  </a:schemeClr>
                </a:solidFill>
                <a:latin typeface="Arial"/>
                <a:cs typeface="Arial"/>
              </a:rPr>
              <a:t>Title</a:t>
            </a:r>
            <a:br>
              <a:rPr lang="en-US" dirty="0" smtClean="0">
                <a:solidFill>
                  <a:schemeClr val="tx1">
                    <a:lumMod val="65000"/>
                    <a:lumOff val="35000"/>
                  </a:schemeClr>
                </a:solidFill>
                <a:latin typeface="Arial"/>
                <a:cs typeface="Arial"/>
              </a:rPr>
            </a:br>
            <a:r>
              <a:rPr lang="en-US" dirty="0" smtClean="0">
                <a:solidFill>
                  <a:schemeClr val="tx1">
                    <a:lumMod val="65000"/>
                    <a:lumOff val="35000"/>
                  </a:schemeClr>
                </a:solidFill>
                <a:latin typeface="Arial"/>
                <a:cs typeface="Arial"/>
              </a:rPr>
              <a:t>Organization</a:t>
            </a:r>
          </a:p>
          <a:p>
            <a:r>
              <a:rPr lang="en-US" dirty="0" smtClean="0">
                <a:solidFill>
                  <a:schemeClr val="tx1">
                    <a:lumMod val="65000"/>
                    <a:lumOff val="35000"/>
                  </a:schemeClr>
                </a:solidFill>
                <a:latin typeface="Arial"/>
                <a:cs typeface="Arial"/>
              </a:rPr>
              <a:t>Presenter’s Twitter</a:t>
            </a:r>
            <a:r>
              <a:rPr lang="en-US" baseline="0" dirty="0" smtClean="0">
                <a:solidFill>
                  <a:schemeClr val="tx1">
                    <a:lumMod val="65000"/>
                    <a:lumOff val="35000"/>
                  </a:schemeClr>
                </a:solidFill>
                <a:latin typeface="Arial"/>
                <a:cs typeface="Arial"/>
              </a:rPr>
              <a:t> ID or other info</a:t>
            </a:r>
          </a:p>
        </p:txBody>
      </p:sp>
      <p:pic>
        <p:nvPicPr>
          <p:cNvPr id="19" name="Picture 18" descr="oclclogo-rings-transparent.png"/>
          <p:cNvPicPr>
            <a:picLocks noChangeAspect="1"/>
          </p:cNvPicPr>
          <p:nvPr userDrawn="1"/>
        </p:nvPicPr>
        <p:blipFill>
          <a:blip r:embed="rId3" cstate="print">
            <a:alphaModFix amt="30000"/>
          </a:blip>
          <a:srcRect b="8763"/>
          <a:stretch>
            <a:fillRect/>
          </a:stretch>
        </p:blipFill>
        <p:spPr>
          <a:xfrm>
            <a:off x="5325434" y="2853375"/>
            <a:ext cx="3513766" cy="3395025"/>
          </a:xfrm>
          <a:prstGeom prst="rect">
            <a:avLst/>
          </a:prstGeom>
        </p:spPr>
      </p:pic>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26" Type="http://schemas.openxmlformats.org/officeDocument/2006/relationships/slideLayout" Target="../slideLayouts/slideLayout45.xml"/><Relationship Id="rId39" Type="http://schemas.openxmlformats.org/officeDocument/2006/relationships/slideLayout" Target="../slideLayouts/slideLayout58.xml"/><Relationship Id="rId3" Type="http://schemas.openxmlformats.org/officeDocument/2006/relationships/slideLayout" Target="../slideLayouts/slideLayout22.xml"/><Relationship Id="rId21" Type="http://schemas.openxmlformats.org/officeDocument/2006/relationships/slideLayout" Target="../slideLayouts/slideLayout40.xml"/><Relationship Id="rId34" Type="http://schemas.openxmlformats.org/officeDocument/2006/relationships/slideLayout" Target="../slideLayouts/slideLayout53.xml"/><Relationship Id="rId42" Type="http://schemas.openxmlformats.org/officeDocument/2006/relationships/image" Target="../media/image7.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5" Type="http://schemas.openxmlformats.org/officeDocument/2006/relationships/slideLayout" Target="../slideLayouts/slideLayout44.xml"/><Relationship Id="rId33" Type="http://schemas.openxmlformats.org/officeDocument/2006/relationships/slideLayout" Target="../slideLayouts/slideLayout52.xml"/><Relationship Id="rId38" Type="http://schemas.openxmlformats.org/officeDocument/2006/relationships/slideLayout" Target="../slideLayouts/slideLayout57.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slideLayout" Target="../slideLayouts/slideLayout39.xml"/><Relationship Id="rId29" Type="http://schemas.openxmlformats.org/officeDocument/2006/relationships/slideLayout" Target="../slideLayouts/slideLayout48.xml"/><Relationship Id="rId41"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24" Type="http://schemas.openxmlformats.org/officeDocument/2006/relationships/slideLayout" Target="../slideLayouts/slideLayout43.xml"/><Relationship Id="rId32" Type="http://schemas.openxmlformats.org/officeDocument/2006/relationships/slideLayout" Target="../slideLayouts/slideLayout51.xml"/><Relationship Id="rId37" Type="http://schemas.openxmlformats.org/officeDocument/2006/relationships/slideLayout" Target="../slideLayouts/slideLayout56.xml"/><Relationship Id="rId40" Type="http://schemas.openxmlformats.org/officeDocument/2006/relationships/slideLayout" Target="../slideLayouts/slideLayout59.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23" Type="http://schemas.openxmlformats.org/officeDocument/2006/relationships/slideLayout" Target="../slideLayouts/slideLayout42.xml"/><Relationship Id="rId28" Type="http://schemas.openxmlformats.org/officeDocument/2006/relationships/slideLayout" Target="../slideLayouts/slideLayout47.xml"/><Relationship Id="rId36" Type="http://schemas.openxmlformats.org/officeDocument/2006/relationships/slideLayout" Target="../slideLayouts/slideLayout55.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31" Type="http://schemas.openxmlformats.org/officeDocument/2006/relationships/slideLayout" Target="../slideLayouts/slideLayout50.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 Id="rId22" Type="http://schemas.openxmlformats.org/officeDocument/2006/relationships/slideLayout" Target="../slideLayouts/slideLayout41.xml"/><Relationship Id="rId27" Type="http://schemas.openxmlformats.org/officeDocument/2006/relationships/slideLayout" Target="../slideLayouts/slideLayout46.xml"/><Relationship Id="rId30" Type="http://schemas.openxmlformats.org/officeDocument/2006/relationships/slideLayout" Target="../slideLayouts/slideLayout49.xml"/><Relationship Id="rId35" Type="http://schemas.openxmlformats.org/officeDocument/2006/relationships/slideLayout" Target="../slideLayouts/slideLayout5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9" Type="http://schemas.openxmlformats.org/officeDocument/2006/relationships/slideLayout" Target="../slideLayouts/slideLayout98.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34" Type="http://schemas.openxmlformats.org/officeDocument/2006/relationships/slideLayout" Target="../slideLayouts/slideLayout93.xml"/><Relationship Id="rId42" Type="http://schemas.openxmlformats.org/officeDocument/2006/relationships/image" Target="../media/image7.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33" Type="http://schemas.openxmlformats.org/officeDocument/2006/relationships/slideLayout" Target="../slideLayouts/slideLayout92.xml"/><Relationship Id="rId38" Type="http://schemas.openxmlformats.org/officeDocument/2006/relationships/slideLayout" Target="../slideLayouts/slideLayout97.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41" Type="http://schemas.openxmlformats.org/officeDocument/2006/relationships/theme" Target="../theme/theme3.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32" Type="http://schemas.openxmlformats.org/officeDocument/2006/relationships/slideLayout" Target="../slideLayouts/slideLayout91.xml"/><Relationship Id="rId37" Type="http://schemas.openxmlformats.org/officeDocument/2006/relationships/slideLayout" Target="../slideLayouts/slideLayout96.xml"/><Relationship Id="rId40" Type="http://schemas.openxmlformats.org/officeDocument/2006/relationships/slideLayout" Target="../slideLayouts/slideLayout99.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36" Type="http://schemas.openxmlformats.org/officeDocument/2006/relationships/slideLayout" Target="../slideLayouts/slideLayout95.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31" Type="http://schemas.openxmlformats.org/officeDocument/2006/relationships/slideLayout" Target="../slideLayouts/slideLayout90.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slideLayout" Target="../slideLayouts/slideLayout89.xml"/><Relationship Id="rId35"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ln>
            <a:noFill/>
          </a:ln>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646464"/>
                </a:solidFill>
                <a:latin typeface="+mj-lt"/>
                <a:ea typeface="Open Sans" pitchFamily="34" charset="0"/>
                <a:cs typeface="Open Sans" pitchFamily="34" charset="0"/>
              </a:defRPr>
            </a:lvl1pPr>
          </a:lstStyle>
          <a:p>
            <a:fld id="{6B3AA010-7757-41E0-A212-D41514C97AA5}"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7" r:id="rId2"/>
    <p:sldLayoutId id="2147483655" r:id="rId3"/>
    <p:sldLayoutId id="2147483668" r:id="rId4"/>
    <p:sldLayoutId id="2147483654" r:id="rId5"/>
    <p:sldLayoutId id="2147483669" r:id="rId6"/>
    <p:sldLayoutId id="2147483656" r:id="rId7"/>
    <p:sldLayoutId id="2147483658" r:id="rId8"/>
    <p:sldLayoutId id="2147483650" r:id="rId9"/>
    <p:sldLayoutId id="2147483659" r:id="rId10"/>
    <p:sldLayoutId id="2147483670" r:id="rId11"/>
    <p:sldLayoutId id="2147483652" r:id="rId12"/>
    <p:sldLayoutId id="2147483671" r:id="rId13"/>
    <p:sldLayoutId id="2147483657" r:id="rId14"/>
    <p:sldLayoutId id="2147483660" r:id="rId15"/>
    <p:sldLayoutId id="2147483666" r:id="rId16"/>
    <p:sldLayoutId id="2147483757" r:id="rId17"/>
    <p:sldLayoutId id="2147483759" r:id="rId18"/>
    <p:sldLayoutId id="2147483760" r:id="rId19"/>
  </p:sldLayoutIdLst>
  <p:hf hdr="0" ftr="0" dt="0"/>
  <p:txStyles>
    <p:titleStyle>
      <a:lvl1pPr algn="l" defTabSz="914400" rtl="0" eaLnBrk="1" latinLnBrk="0" hangingPunct="1">
        <a:spcBef>
          <a:spcPct val="0"/>
        </a:spcBef>
        <a:buNone/>
        <a:defRPr sz="4000" b="1" i="0" kern="1200">
          <a:solidFill>
            <a:schemeClr val="tx1"/>
          </a:solidFill>
          <a:latin typeface="Arial"/>
          <a:ea typeface="Open Sans Semibold" pitchFamily="34" charset="0"/>
          <a:cs typeface="Arial"/>
        </a:defRPr>
      </a:lvl1pPr>
    </p:titleStyle>
    <p:body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p:blipFill>
          <a:blip r:embed="rId42" cstate="print"/>
          <a:stretch>
            <a:fillRect/>
          </a:stretch>
        </p:blipFill>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pPr defTabSz="457200"/>
            <a:fld id="{793BC21B-894E-AB42-B567-820E81E1B58F}" type="datetimeFigureOut">
              <a:rPr lang="en-US" smtClean="0">
                <a:solidFill>
                  <a:prstClr val="black">
                    <a:tint val="75000"/>
                  </a:prstClr>
                </a:solidFill>
              </a:rPr>
              <a:pPr defTabSz="457200"/>
              <a:t>8/19/2014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pPr defTabSz="457200"/>
            <a:fld id="{818857F2-102E-5148-ADF3-C396FE20EBDD}" type="slidenum">
              <a:rPr lang="en-US" smtClean="0">
                <a:solidFill>
                  <a:prstClr val="black">
                    <a:tint val="75000"/>
                  </a:prstClr>
                </a:solidFill>
              </a:rPr>
              <a:pPr defTabSz="457200"/>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pPr defTabSz="457200"/>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 id="2147483703" r:id="rId31"/>
    <p:sldLayoutId id="2147483704" r:id="rId32"/>
    <p:sldLayoutId id="2147483705" r:id="rId33"/>
    <p:sldLayoutId id="2147483706" r:id="rId34"/>
    <p:sldLayoutId id="2147483707" r:id="rId35"/>
    <p:sldLayoutId id="2147483708" r:id="rId36"/>
    <p:sldLayoutId id="2147483709" r:id="rId37"/>
    <p:sldLayoutId id="2147483711" r:id="rId38"/>
    <p:sldLayoutId id="2147483712" r:id="rId39"/>
    <p:sldLayoutId id="2147483713" r:id="rId40"/>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 name="Picture 7" descr="OCLC_H_CMYK.eps"/>
          <p:cNvPicPr>
            <a:picLocks noChangeAspect="1"/>
          </p:cNvPicPr>
          <p:nvPr/>
        </p:nvPicPr>
        <p:blipFill>
          <a:blip r:embed="rId42" cstate="print"/>
          <a:stretch>
            <a:fillRect/>
          </a:stretch>
        </p:blipFill>
        <p:spPr>
          <a:xfrm>
            <a:off x="239866" y="6400800"/>
            <a:ext cx="903134" cy="294325"/>
          </a:xfrm>
          <a:prstGeom prst="rect">
            <a:avLst/>
          </a:prstGeom>
        </p:spPr>
      </p:pic>
      <p:sp>
        <p:nvSpPr>
          <p:cNvPr id="2" name="Title Placeholder 1"/>
          <p:cNvSpPr>
            <a:spLocks noGrp="1"/>
          </p:cNvSpPr>
          <p:nvPr>
            <p:ph type="title"/>
          </p:nvPr>
        </p:nvSpPr>
        <p:spPr>
          <a:xfrm>
            <a:off x="457200" y="381000"/>
            <a:ext cx="8229600" cy="914400"/>
          </a:xfrm>
          <a:prstGeom prst="rect">
            <a:avLst/>
          </a:prstGeom>
        </p:spPr>
        <p:txBody>
          <a:bodyPr vert="horz" wrap="square"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654404" y="6400800"/>
            <a:ext cx="1269211"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pPr defTabSz="457200"/>
            <a:fld id="{793BC21B-894E-AB42-B567-820E81E1B58F}" type="datetimeFigureOut">
              <a:rPr lang="en-US" smtClean="0">
                <a:solidFill>
                  <a:prstClr val="black">
                    <a:tint val="75000"/>
                  </a:prstClr>
                </a:solidFill>
              </a:rPr>
              <a:pPr defTabSz="457200"/>
              <a:t>8/19/2014</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400800"/>
            <a:ext cx="2466093" cy="294325"/>
          </a:xfrm>
          <a:prstGeom prst="rect">
            <a:avLst/>
          </a:prstGeom>
        </p:spPr>
        <p:txBody>
          <a:bodyPr vert="horz" lIns="91440" tIns="45720" rIns="91440" bIns="45720" rtlCol="0" anchor="ctr"/>
          <a:lstStyle>
            <a:lvl1pPr algn="l">
              <a:defRPr sz="1200" b="0">
                <a:solidFill>
                  <a:schemeClr val="tx1">
                    <a:tint val="75000"/>
                  </a:schemeClr>
                </a:solidFill>
                <a:latin typeface="Myriad Web Pro"/>
                <a:cs typeface="Myriad Web Pro"/>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115381" y="6400800"/>
            <a:ext cx="571418" cy="294325"/>
          </a:xfrm>
          <a:prstGeom prst="rect">
            <a:avLst/>
          </a:prstGeom>
        </p:spPr>
        <p:txBody>
          <a:bodyPr vert="horz" lIns="91440" tIns="45720" rIns="91440" bIns="45720" rtlCol="0" anchor="ctr"/>
          <a:lstStyle>
            <a:lvl1pPr algn="r">
              <a:defRPr sz="1200" b="0">
                <a:solidFill>
                  <a:schemeClr val="tx1">
                    <a:tint val="75000"/>
                  </a:schemeClr>
                </a:solidFill>
                <a:latin typeface="Myriad Web Pro"/>
                <a:cs typeface="Myriad Web Pro"/>
              </a:defRPr>
            </a:lvl1pPr>
          </a:lstStyle>
          <a:p>
            <a:pPr defTabSz="457200"/>
            <a:fld id="{818857F2-102E-5148-ADF3-C396FE20EBDD}" type="slidenum">
              <a:rPr lang="en-US" smtClean="0">
                <a:solidFill>
                  <a:prstClr val="black">
                    <a:tint val="75000"/>
                  </a:prstClr>
                </a:solidFill>
              </a:rPr>
              <a:pPr defTabSz="457200"/>
              <a:t>‹#›</a:t>
            </a:fld>
            <a:endParaRPr lang="en-US" dirty="0">
              <a:solidFill>
                <a:prstClr val="black">
                  <a:tint val="75000"/>
                </a:prstClr>
              </a:solidFill>
            </a:endParaRPr>
          </a:p>
        </p:txBody>
      </p:sp>
      <p:sp>
        <p:nvSpPr>
          <p:cNvPr id="9" name="TextBox 8"/>
          <p:cNvSpPr txBox="1"/>
          <p:nvPr/>
        </p:nvSpPr>
        <p:spPr>
          <a:xfrm>
            <a:off x="1166715" y="6431783"/>
            <a:ext cx="2570903" cy="276999"/>
          </a:xfrm>
          <a:prstGeom prst="rect">
            <a:avLst/>
          </a:prstGeom>
          <a:noFill/>
        </p:spPr>
        <p:txBody>
          <a:bodyPr wrap="square" rtlCol="0" anchor="ctr">
            <a:spAutoFit/>
          </a:bodyPr>
          <a:lstStyle/>
          <a:p>
            <a:pPr defTabSz="457200"/>
            <a:r>
              <a:rPr lang="en-US" sz="1200" dirty="0" smtClean="0">
                <a:solidFill>
                  <a:prstClr val="black">
                    <a:lumMod val="65000"/>
                    <a:lumOff val="35000"/>
                  </a:prstClr>
                </a:solidFill>
                <a:latin typeface="Tahoma"/>
                <a:cs typeface="Tahoma"/>
              </a:rPr>
              <a:t>The world’s libraries. Connected.</a:t>
            </a:r>
            <a:endParaRPr lang="en-US" sz="1200" dirty="0">
              <a:solidFill>
                <a:prstClr val="black">
                  <a:lumMod val="65000"/>
                  <a:lumOff val="35000"/>
                </a:prstClr>
              </a:solidFill>
              <a:latin typeface="Tahoma"/>
              <a:cs typeface="Tahoma"/>
            </a:endParaRPr>
          </a:p>
        </p:txBody>
      </p:sp>
      <p:cxnSp>
        <p:nvCxnSpPr>
          <p:cNvPr id="11" name="Straight Connector 10"/>
          <p:cNvCxnSpPr/>
          <p:nvPr/>
        </p:nvCxnSpPr>
        <p:spPr>
          <a:xfrm>
            <a:off x="0" y="6248400"/>
            <a:ext cx="9144000" cy="1588"/>
          </a:xfrm>
          <a:prstGeom prst="line">
            <a:avLst/>
          </a:prstGeom>
          <a:ln w="3175" cap="flat" cmpd="sng" algn="ctr">
            <a:solidFill>
              <a:schemeClr val="bg2">
                <a:lumMod val="75000"/>
              </a:schemeClr>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 id="2147483739" r:id="rId25"/>
    <p:sldLayoutId id="2147483740" r:id="rId26"/>
    <p:sldLayoutId id="2147483741" r:id="rId27"/>
    <p:sldLayoutId id="2147483742" r:id="rId28"/>
    <p:sldLayoutId id="2147483743" r:id="rId29"/>
    <p:sldLayoutId id="2147483744" r:id="rId30"/>
    <p:sldLayoutId id="2147483745" r:id="rId31"/>
    <p:sldLayoutId id="2147483746" r:id="rId32"/>
    <p:sldLayoutId id="2147483747" r:id="rId33"/>
    <p:sldLayoutId id="2147483748" r:id="rId34"/>
    <p:sldLayoutId id="2147483749" r:id="rId35"/>
    <p:sldLayoutId id="2147483750" r:id="rId36"/>
    <p:sldLayoutId id="2147483751" r:id="rId37"/>
    <p:sldLayoutId id="2147483753" r:id="rId38"/>
    <p:sldLayoutId id="2147483754" r:id="rId39"/>
    <p:sldLayoutId id="2147483755" r:id="rId40"/>
  </p:sldLayoutIdLst>
  <p:transition>
    <p:fade/>
  </p:transition>
  <p:timing>
    <p:tnLst>
      <p:par>
        <p:cTn id="1" dur="indefinite" restart="never" nodeType="tmRoot"/>
      </p:par>
    </p:tnLst>
  </p:timing>
  <p:txStyles>
    <p:titleStyle>
      <a:lvl1pPr algn="l" defTabSz="457200" rtl="0" eaLnBrk="1" latinLnBrk="0" hangingPunct="1">
        <a:spcBef>
          <a:spcPct val="0"/>
        </a:spcBef>
        <a:buNone/>
        <a:defRPr sz="4400" b="0" i="0" kern="1200">
          <a:solidFill>
            <a:schemeClr val="accent1"/>
          </a:solidFill>
          <a:latin typeface="+mj-lt"/>
          <a:ea typeface="+mj-ea"/>
          <a:cs typeface="Georgia"/>
        </a:defRPr>
      </a:lvl1pPr>
    </p:titleStyle>
    <p:bodyStyle>
      <a:lvl1pPr marL="233363" indent="-233363" algn="l" defTabSz="457200" rtl="0" eaLnBrk="1" latinLnBrk="0" hangingPunct="1">
        <a:lnSpc>
          <a:spcPct val="110000"/>
        </a:lnSpc>
        <a:spcBef>
          <a:spcPts val="900"/>
        </a:spcBef>
        <a:buClrTx/>
        <a:buFont typeface="Arial"/>
        <a:buChar char="•"/>
        <a:defRPr sz="2400" b="0" i="0" kern="1200">
          <a:solidFill>
            <a:schemeClr val="tx1"/>
          </a:solidFill>
          <a:latin typeface="Arial"/>
          <a:ea typeface="+mn-ea"/>
          <a:cs typeface="Arial"/>
        </a:defRPr>
      </a:lvl1pPr>
      <a:lvl2pPr marL="690563" indent="-233363" algn="l" defTabSz="457200" rtl="0" eaLnBrk="1" latinLnBrk="0" hangingPunct="1">
        <a:lnSpc>
          <a:spcPct val="110000"/>
        </a:lnSpc>
        <a:spcBef>
          <a:spcPts val="900"/>
        </a:spcBef>
        <a:buClrTx/>
        <a:buFont typeface="Arial"/>
        <a:buChar char="•"/>
        <a:defRPr sz="2000" b="0" i="0" kern="1200">
          <a:solidFill>
            <a:schemeClr val="tx1"/>
          </a:solidFill>
          <a:latin typeface="Arial"/>
          <a:ea typeface="+mn-ea"/>
          <a:cs typeface="Arial"/>
        </a:defRPr>
      </a:lvl2pPr>
      <a:lvl3pPr marL="11430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110000"/>
        </a:lnSpc>
        <a:spcBef>
          <a:spcPts val="900"/>
        </a:spcBef>
        <a:buClrTx/>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hyperlink" Target="http://atkinsanthro.blogspot.com/2012/11/educause-2012-part-second.html"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image" Target="../media/image28.png"/><Relationship Id="rId5" Type="http://schemas.openxmlformats.org/officeDocument/2006/relationships/hyperlink" Target="http://www.jisc.ac.uk/media/documents/projects/visitorsandresidentsinterim%20report.pdf"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39.png"/><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hyperlink" Target="http://creativecommons.org/licenses/by/3.0"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5.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image" Target="../media/image58.png"/><Relationship Id="rId4" Type="http://schemas.openxmlformats.org/officeDocument/2006/relationships/image" Target="../media/image57.png"/></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9.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3" Type="http://schemas.openxmlformats.org/officeDocument/2006/relationships/hyperlink" Target="http://www.oclc.org/research/activities/synergy.html" TargetMode="External"/><Relationship Id="rId2" Type="http://schemas.openxmlformats.org/officeDocument/2006/relationships/notesSlide" Target="../notesSlides/notesSlide51.xml"/><Relationship Id="rId1" Type="http://schemas.openxmlformats.org/officeDocument/2006/relationships/slideLayout" Target="../slideLayouts/slideLayout10.xml"/><Relationship Id="rId6" Type="http://schemas.openxmlformats.org/officeDocument/2006/relationships/hyperlink" Target="http://www.oclc.org/research/activities/imls.html" TargetMode="External"/><Relationship Id="rId5" Type="http://schemas.openxmlformats.org/officeDocument/2006/relationships/hyperlink" Target="http://oclc.org/research/activities/synchronicity.html" TargetMode="External"/><Relationship Id="rId4" Type="http://schemas.openxmlformats.org/officeDocument/2006/relationships/hyperlink" Target="http://www.oclc.org/research/activities/vandr.html"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www.ala.org/acrl/publications/whitepapers/taskforceacademic" TargetMode="External"/><Relationship Id="rId2" Type="http://schemas.openxmlformats.org/officeDocument/2006/relationships/notesSlide" Target="../notesSlides/notesSlide52.xml"/><Relationship Id="rId1" Type="http://schemas.openxmlformats.org/officeDocument/2006/relationships/slideLayout" Target="../slideLayouts/slideLayout10.xml"/><Relationship Id="rId5" Type="http://schemas.openxmlformats.org/officeDocument/2006/relationships/hyperlink" Target="http://ie-repository.jisc.ac.uk/418/2/VirtualScholar_themesFromProjects_revised.pdf" TargetMode="External"/><Relationship Id="rId4" Type="http://schemas.openxmlformats.org/officeDocument/2006/relationships/hyperlink" Target="http://www.jisc.ac.uk/media/documents/publications/reports/2010/digitalinformationseekerreport.pdf"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www.firstmonday.org/htbin/cgiwrap/bin/ojs/index.php/fm/article/view/2291/207" TargetMode="External"/><Relationship Id="rId2" Type="http://schemas.openxmlformats.org/officeDocument/2006/relationships/notesSlide" Target="../notesSlides/notesSlide53.xml"/><Relationship Id="rId1" Type="http://schemas.openxmlformats.org/officeDocument/2006/relationships/slideLayout" Target="../slideLayouts/slideLayout10.xml"/><Relationship Id="rId4" Type="http://schemas.openxmlformats.org/officeDocument/2006/relationships/hyperlink" Target="http://www.educause.edu/ero/article/thirteen-ways-looking-libraries-discovery-and-catalog-scale-workflow-attention"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oclc.org/research/activities/imls.html" TargetMode="External"/><Relationship Id="rId7" Type="http://schemas.openxmlformats.org/officeDocument/2006/relationships/hyperlink" Target="http://www.oclc.org/research/activities/synchronicity/default.htm" TargetMode="External"/><Relationship Id="rId2" Type="http://schemas.openxmlformats.org/officeDocument/2006/relationships/notesSlide" Target="../notesSlides/notesSlide54.xml"/><Relationship Id="rId1" Type="http://schemas.openxmlformats.org/officeDocument/2006/relationships/slideLayout" Target="../slideLayouts/slideLayout10.xml"/><Relationship Id="rId6" Type="http://schemas.openxmlformats.org/officeDocument/2006/relationships/hyperlink" Target="http://chronicle.com/blognetwork/theubiquitouslibrarian/2012/04/04/think-like-a-startup-a-white-paper/" TargetMode="External"/><Relationship Id="rId5" Type="http://schemas.openxmlformats.org/officeDocument/2006/relationships/hyperlink" Target="http://www.usatoday.com/news/education/story/2011-08-22/Study-College-students-rarely-use-librarians-expertise/50094086/1" TargetMode="External"/><Relationship Id="rId4" Type="http://schemas.openxmlformats.org/officeDocument/2006/relationships/hyperlink" Target="http://chronicle.com/blogs/wiredcampus/on-facebook-librarian-brings-two-students-from-the-early-1900s-to-life/34845"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firstmonday.org/htbin/cgiwrap/bin/ojs/index.php/fm/article/viewArticle/3171/3049" TargetMode="External"/><Relationship Id="rId3" Type="http://schemas.openxmlformats.org/officeDocument/2006/relationships/hyperlink" Target="http://www.oclc.org/research/activities/synergy/default.htm" TargetMode="External"/><Relationship Id="rId7" Type="http://schemas.openxmlformats.org/officeDocument/2006/relationships/hyperlink" Target="http://www.jiscinfonet.ac.uk/infokits/evaluating-services/" TargetMode="External"/><Relationship Id="rId2" Type="http://schemas.openxmlformats.org/officeDocument/2006/relationships/notesSlide" Target="../notesSlides/notesSlide55.xml"/><Relationship Id="rId1" Type="http://schemas.openxmlformats.org/officeDocument/2006/relationships/slideLayout" Target="../slideLayouts/slideLayout10.xml"/><Relationship Id="rId6" Type="http://schemas.openxmlformats.org/officeDocument/2006/relationships/hyperlink" Target="http://www.oclc.org/research/activities/vandr/" TargetMode="External"/><Relationship Id="rId5" Type="http://schemas.openxmlformats.org/officeDocument/2006/relationships/hyperlink" Target="http://www.thenation.com/article/168125/amazon-effect" TargetMode="External"/><Relationship Id="rId4" Type="http://schemas.openxmlformats.org/officeDocument/2006/relationships/hyperlink" Target="http://www.youtube.com/watch?v=J198u5HK0pY"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mailto:connawal@oclc.org" TargetMode="External"/><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2"/>
          <p:cNvSpPr txBox="1">
            <a:spLocks/>
          </p:cNvSpPr>
          <p:nvPr/>
        </p:nvSpPr>
        <p:spPr>
          <a:xfrm>
            <a:off x="876300" y="4814047"/>
            <a:ext cx="7924800" cy="1828800"/>
          </a:xfrm>
          <a:prstGeom prst="rect">
            <a:avLst/>
          </a:prstGeom>
          <a:ln>
            <a:noFill/>
          </a:ln>
        </p:spPr>
        <p:txBody>
          <a:bodyPr vert="horz" lIns="91440" tIns="45720" rIns="91440" bIns="45720" rtlCol="0">
            <a:normAutofit fontScale="55000" lnSpcReduction="20000"/>
          </a:bodyPr>
          <a:lstStyle/>
          <a:p>
            <a:pPr marL="342900" lvl="0" indent="-342900">
              <a:spcBef>
                <a:spcPct val="20000"/>
              </a:spcBef>
              <a:defRPr/>
            </a:pPr>
            <a:r>
              <a:rPr lang="en-US" sz="2900" dirty="0" smtClean="0">
                <a:solidFill>
                  <a:schemeClr val="tx1">
                    <a:lumMod val="65000"/>
                    <a:lumOff val="35000"/>
                  </a:schemeClr>
                </a:solidFill>
                <a:latin typeface="Arial" pitchFamily="34" charset="0"/>
                <a:ea typeface="Open Sans" pitchFamily="34" charset="0"/>
                <a:cs typeface="Arial" pitchFamily="34" charset="0"/>
              </a:rPr>
              <a:t>Senior </a:t>
            </a:r>
            <a:r>
              <a:rPr lang="en-US" sz="2900" dirty="0">
                <a:solidFill>
                  <a:schemeClr val="tx1">
                    <a:lumMod val="65000"/>
                    <a:lumOff val="35000"/>
                  </a:schemeClr>
                </a:solidFill>
                <a:latin typeface="Arial" pitchFamily="34" charset="0"/>
                <a:ea typeface="Open Sans" pitchFamily="34" charset="0"/>
                <a:cs typeface="Arial" pitchFamily="34" charset="0"/>
              </a:rPr>
              <a:t>Research </a:t>
            </a:r>
            <a:r>
              <a:rPr lang="en-US" sz="2900" dirty="0" smtClean="0">
                <a:solidFill>
                  <a:schemeClr val="tx1">
                    <a:lumMod val="65000"/>
                    <a:lumOff val="35000"/>
                  </a:schemeClr>
                </a:solidFill>
                <a:latin typeface="Arial" pitchFamily="34" charset="0"/>
                <a:ea typeface="Open Sans" pitchFamily="34" charset="0"/>
                <a:cs typeface="Arial" pitchFamily="34" charset="0"/>
              </a:rPr>
              <a:t>Scientist</a:t>
            </a:r>
          </a:p>
          <a:p>
            <a:pPr marL="342900" lvl="0" indent="-342900">
              <a:spcBef>
                <a:spcPct val="20000"/>
              </a:spcBef>
              <a:defRPr/>
            </a:pPr>
            <a:r>
              <a:rPr lang="en-US" sz="2900" dirty="0" smtClean="0">
                <a:solidFill>
                  <a:schemeClr val="tx1">
                    <a:lumMod val="65000"/>
                    <a:lumOff val="35000"/>
                  </a:schemeClr>
                </a:solidFill>
                <a:latin typeface="Arial" pitchFamily="34" charset="0"/>
                <a:ea typeface="Open Sans" pitchFamily="34" charset="0"/>
                <a:cs typeface="Arial" pitchFamily="34" charset="0"/>
              </a:rPr>
              <a:t>OCLC</a:t>
            </a:r>
            <a:endParaRPr lang="en-US" sz="2900" dirty="0">
              <a:solidFill>
                <a:schemeClr val="tx1">
                  <a:lumMod val="65000"/>
                  <a:lumOff val="35000"/>
                </a:schemeClr>
              </a:solidFill>
              <a:latin typeface="Arial" pitchFamily="34" charset="0"/>
              <a:ea typeface="Open Sans" pitchFamily="34" charset="0"/>
              <a:cs typeface="Arial" pitchFamily="34" charset="0"/>
            </a:endParaRPr>
          </a:p>
          <a:p>
            <a:pPr marL="342900" lvl="0" indent="-342900">
              <a:spcBef>
                <a:spcPct val="20000"/>
              </a:spcBef>
              <a:defRPr/>
            </a:pPr>
            <a:r>
              <a:rPr lang="en-US" sz="2900" dirty="0">
                <a:solidFill>
                  <a:schemeClr val="tx1">
                    <a:lumMod val="65000"/>
                    <a:lumOff val="35000"/>
                  </a:schemeClr>
                </a:solidFill>
                <a:latin typeface="Arial" pitchFamily="34" charset="0"/>
                <a:ea typeface="Open Sans" pitchFamily="34" charset="0"/>
                <a:cs typeface="Arial" pitchFamily="34" charset="0"/>
              </a:rPr>
              <a:t>Chair of Excellence</a:t>
            </a:r>
          </a:p>
          <a:p>
            <a:pPr marL="342900" lvl="0" indent="-342900">
              <a:spcBef>
                <a:spcPct val="20000"/>
              </a:spcBef>
              <a:defRPr/>
            </a:pPr>
            <a:r>
              <a:rPr lang="en-US" sz="2900" dirty="0" err="1">
                <a:solidFill>
                  <a:schemeClr val="tx1">
                    <a:lumMod val="65000"/>
                    <a:lumOff val="35000"/>
                  </a:schemeClr>
                </a:solidFill>
                <a:latin typeface="Arial" pitchFamily="34" charset="0"/>
                <a:ea typeface="Open Sans" pitchFamily="34" charset="0"/>
                <a:cs typeface="Arial" pitchFamily="34" charset="0"/>
              </a:rPr>
              <a:t>Departmento</a:t>
            </a:r>
            <a:r>
              <a:rPr lang="en-US" sz="2900" dirty="0">
                <a:solidFill>
                  <a:schemeClr val="tx1">
                    <a:lumMod val="65000"/>
                    <a:lumOff val="35000"/>
                  </a:schemeClr>
                </a:solidFill>
                <a:latin typeface="Arial" pitchFamily="34" charset="0"/>
                <a:ea typeface="Open Sans" pitchFamily="34" charset="0"/>
                <a:cs typeface="Arial" pitchFamily="34" charset="0"/>
              </a:rPr>
              <a:t> de </a:t>
            </a:r>
            <a:r>
              <a:rPr lang="en-US" sz="2900" dirty="0" err="1">
                <a:solidFill>
                  <a:schemeClr val="tx1">
                    <a:lumMod val="65000"/>
                    <a:lumOff val="35000"/>
                  </a:schemeClr>
                </a:solidFill>
                <a:latin typeface="Arial" pitchFamily="34" charset="0"/>
                <a:ea typeface="Open Sans" pitchFamily="34" charset="0"/>
                <a:cs typeface="Arial" pitchFamily="34" charset="0"/>
              </a:rPr>
              <a:t>Biblioteconomía</a:t>
            </a:r>
            <a:r>
              <a:rPr lang="en-US" sz="2900" dirty="0">
                <a:solidFill>
                  <a:schemeClr val="tx1">
                    <a:lumMod val="65000"/>
                    <a:lumOff val="35000"/>
                  </a:schemeClr>
                </a:solidFill>
                <a:latin typeface="Arial" pitchFamily="34" charset="0"/>
                <a:ea typeface="Open Sans" pitchFamily="34" charset="0"/>
                <a:cs typeface="Arial" pitchFamily="34" charset="0"/>
              </a:rPr>
              <a:t> y </a:t>
            </a:r>
            <a:r>
              <a:rPr lang="en-US" sz="2900" dirty="0" err="1">
                <a:solidFill>
                  <a:schemeClr val="tx1">
                    <a:lumMod val="65000"/>
                    <a:lumOff val="35000"/>
                  </a:schemeClr>
                </a:solidFill>
                <a:latin typeface="Arial" pitchFamily="34" charset="0"/>
                <a:ea typeface="Open Sans" pitchFamily="34" charset="0"/>
                <a:cs typeface="Arial" pitchFamily="34" charset="0"/>
              </a:rPr>
              <a:t>Documentación</a:t>
            </a:r>
            <a:r>
              <a:rPr lang="en-US" sz="2900" dirty="0">
                <a:solidFill>
                  <a:schemeClr val="tx1">
                    <a:lumMod val="65000"/>
                    <a:lumOff val="35000"/>
                  </a:schemeClr>
                </a:solidFill>
                <a:latin typeface="Arial" pitchFamily="34" charset="0"/>
                <a:ea typeface="Open Sans" pitchFamily="34" charset="0"/>
                <a:cs typeface="Arial" pitchFamily="34" charset="0"/>
              </a:rPr>
              <a:t> Universidad Carlos III </a:t>
            </a:r>
            <a:r>
              <a:rPr lang="en-US" sz="2900" dirty="0" smtClean="0">
                <a:solidFill>
                  <a:schemeClr val="tx1">
                    <a:lumMod val="65000"/>
                    <a:lumOff val="35000"/>
                  </a:schemeClr>
                </a:solidFill>
                <a:latin typeface="Arial" pitchFamily="34" charset="0"/>
                <a:ea typeface="Open Sans" pitchFamily="34" charset="0"/>
                <a:cs typeface="Arial" pitchFamily="34" charset="0"/>
              </a:rPr>
              <a:t>de Madrid</a:t>
            </a:r>
            <a:endParaRPr lang="en-US" sz="2900" dirty="0">
              <a:solidFill>
                <a:schemeClr val="tx1">
                  <a:lumMod val="65000"/>
                  <a:lumOff val="35000"/>
                </a:schemeClr>
              </a:solidFill>
              <a:latin typeface="Arial" pitchFamily="34" charset="0"/>
              <a:ea typeface="Open Sans" pitchFamily="34" charset="0"/>
              <a:cs typeface="Arial" pitchFamily="34" charset="0"/>
            </a:endParaRPr>
          </a:p>
          <a:p>
            <a:pPr marL="342900" lvl="0" indent="-342900">
              <a:spcBef>
                <a:spcPct val="20000"/>
              </a:spcBef>
              <a:defRPr/>
            </a:pPr>
            <a:r>
              <a:rPr lang="en-US" sz="2900" dirty="0">
                <a:solidFill>
                  <a:schemeClr val="tx1">
                    <a:lumMod val="65000"/>
                    <a:lumOff val="35000"/>
                  </a:schemeClr>
                </a:solidFill>
                <a:latin typeface="Arial" pitchFamily="34" charset="0"/>
                <a:ea typeface="Open Sans" pitchFamily="34" charset="0"/>
                <a:cs typeface="Arial" pitchFamily="34" charset="0"/>
              </a:rPr>
              <a:t>@</a:t>
            </a:r>
            <a:r>
              <a:rPr lang="en-US" sz="2900" dirty="0" err="1">
                <a:solidFill>
                  <a:schemeClr val="tx1">
                    <a:lumMod val="65000"/>
                    <a:lumOff val="35000"/>
                  </a:schemeClr>
                </a:solidFill>
                <a:latin typeface="Arial" pitchFamily="34" charset="0"/>
                <a:ea typeface="Open Sans" pitchFamily="34" charset="0"/>
                <a:cs typeface="Arial" pitchFamily="34" charset="0"/>
              </a:rPr>
              <a:t>LynnConnaway</a:t>
            </a:r>
            <a:endParaRPr lang="en-US" sz="2900" dirty="0">
              <a:solidFill>
                <a:schemeClr val="tx1">
                  <a:lumMod val="65000"/>
                  <a:lumOff val="35000"/>
                </a:schemeClr>
              </a:solidFill>
              <a:latin typeface="Arial" pitchFamily="34" charset="0"/>
              <a:ea typeface="Open Sans" pitchFamily="34" charset="0"/>
              <a:cs typeface="Arial" pitchFamily="34" charset="0"/>
            </a:endParaRPr>
          </a:p>
          <a:p>
            <a:pPr marL="342900" lvl="0" indent="-342900">
              <a:spcBef>
                <a:spcPct val="20000"/>
              </a:spcBef>
              <a:defRPr/>
            </a:pPr>
            <a:r>
              <a:rPr lang="en-US" sz="2900" dirty="0">
                <a:solidFill>
                  <a:schemeClr val="tx1">
                    <a:lumMod val="65000"/>
                    <a:lumOff val="35000"/>
                  </a:schemeClr>
                </a:solidFill>
                <a:latin typeface="Arial" pitchFamily="34" charset="0"/>
                <a:ea typeface="Open Sans" pitchFamily="34" charset="0"/>
                <a:cs typeface="Arial" pitchFamily="34" charset="0"/>
              </a:rPr>
              <a:t>connawal@oclc.org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smtClean="0">
              <a:ln>
                <a:noFill/>
              </a:ln>
              <a:solidFill>
                <a:srgbClr val="646464"/>
              </a:solidFill>
              <a:effectLst/>
              <a:uLnTx/>
              <a:uFillTx/>
              <a:latin typeface="Arial" pitchFamily="34" charset="0"/>
              <a:ea typeface="Open Sans"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18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sp>
        <p:nvSpPr>
          <p:cNvPr id="11" name="Text Placeholder 10"/>
          <p:cNvSpPr>
            <a:spLocks noGrp="1"/>
          </p:cNvSpPr>
          <p:nvPr>
            <p:ph type="body" sz="quarter" idx="13"/>
          </p:nvPr>
        </p:nvSpPr>
        <p:spPr>
          <a:xfrm>
            <a:off x="876300" y="4431254"/>
            <a:ext cx="4343400" cy="381000"/>
          </a:xfrm>
        </p:spPr>
        <p:txBody>
          <a:bodyPr/>
          <a:lstStyle/>
          <a:p>
            <a:pPr lvl="0"/>
            <a:r>
              <a:rPr lang="en-US" dirty="0">
                <a:solidFill>
                  <a:schemeClr val="tx1">
                    <a:lumMod val="65000"/>
                    <a:lumOff val="35000"/>
                  </a:schemeClr>
                </a:solidFill>
                <a:latin typeface="Arial" pitchFamily="34" charset="0"/>
                <a:cs typeface="Arial" pitchFamily="34" charset="0"/>
              </a:rPr>
              <a:t>Lynn </a:t>
            </a:r>
            <a:r>
              <a:rPr lang="en-US" dirty="0" err="1">
                <a:solidFill>
                  <a:schemeClr val="tx1">
                    <a:lumMod val="65000"/>
                    <a:lumOff val="35000"/>
                  </a:schemeClr>
                </a:solidFill>
                <a:latin typeface="Arial" pitchFamily="34" charset="0"/>
                <a:cs typeface="Arial" pitchFamily="34" charset="0"/>
              </a:rPr>
              <a:t>Silipigni</a:t>
            </a:r>
            <a:r>
              <a:rPr lang="en-US" dirty="0">
                <a:solidFill>
                  <a:schemeClr val="tx1">
                    <a:lumMod val="65000"/>
                    <a:lumOff val="35000"/>
                  </a:schemeClr>
                </a:solidFill>
                <a:latin typeface="Arial" pitchFamily="34" charset="0"/>
                <a:cs typeface="Arial" pitchFamily="34" charset="0"/>
              </a:rPr>
              <a:t> </a:t>
            </a:r>
            <a:r>
              <a:rPr lang="en-US" dirty="0" err="1">
                <a:solidFill>
                  <a:schemeClr val="tx1">
                    <a:lumMod val="65000"/>
                    <a:lumOff val="35000"/>
                  </a:schemeClr>
                </a:solidFill>
                <a:latin typeface="Arial" pitchFamily="34" charset="0"/>
                <a:cs typeface="Arial" pitchFamily="34" charset="0"/>
              </a:rPr>
              <a:t>Connaway</a:t>
            </a:r>
            <a:r>
              <a:rPr lang="en-US" dirty="0">
                <a:solidFill>
                  <a:schemeClr val="tx1">
                    <a:lumMod val="65000"/>
                    <a:lumOff val="35000"/>
                  </a:schemeClr>
                </a:solidFill>
                <a:latin typeface="Arial" pitchFamily="34" charset="0"/>
                <a:cs typeface="Arial" pitchFamily="34" charset="0"/>
              </a:rPr>
              <a:t>, Ph.D.</a:t>
            </a:r>
          </a:p>
          <a:p>
            <a:endParaRPr lang="en-US" dirty="0">
              <a:solidFill>
                <a:schemeClr val="tx1"/>
              </a:solidFill>
            </a:endParaRPr>
          </a:p>
        </p:txBody>
      </p:sp>
      <p:sp>
        <p:nvSpPr>
          <p:cNvPr id="9" name="Title 8"/>
          <p:cNvSpPr>
            <a:spLocks noGrp="1"/>
          </p:cNvSpPr>
          <p:nvPr>
            <p:ph type="title"/>
          </p:nvPr>
        </p:nvSpPr>
        <p:spPr>
          <a:xfrm>
            <a:off x="152400" y="2514600"/>
            <a:ext cx="8991600" cy="1600200"/>
          </a:xfrm>
        </p:spPr>
        <p:txBody>
          <a:bodyPr>
            <a:normAutofit/>
          </a:bodyPr>
          <a:lstStyle/>
          <a:p>
            <a:pPr algn="ctr"/>
            <a:r>
              <a:rPr lang="en-US" dirty="0" smtClean="0"/>
              <a:t>Integrating Library Services into Individual Workflows</a:t>
            </a:r>
            <a:endParaRPr lang="en-US" dirty="0"/>
          </a:p>
        </p:txBody>
      </p:sp>
      <p:sp>
        <p:nvSpPr>
          <p:cNvPr id="20" name="Text Placeholder 7"/>
          <p:cNvSpPr txBox="1">
            <a:spLocks/>
          </p:cNvSpPr>
          <p:nvPr/>
        </p:nvSpPr>
        <p:spPr>
          <a:xfrm>
            <a:off x="762000" y="762000"/>
            <a:ext cx="8153400" cy="990600"/>
          </a:xfrm>
          <a:prstGeom prst="rect">
            <a:avLst/>
          </a:prstGeom>
        </p:spPr>
        <p:txBody>
          <a:bodyPr>
            <a:normAutofit fontScale="25000" lnSpcReduction="20000"/>
          </a:bodyPr>
          <a:lstStyle/>
          <a:p>
            <a:pPr marL="342900" marR="0" lvl="0" indent="-342900" algn="r" defTabSz="914400" rtl="0" eaLnBrk="1" fontAlgn="auto" latinLnBrk="0" hangingPunct="1">
              <a:lnSpc>
                <a:spcPct val="100000"/>
              </a:lnSpc>
              <a:spcBef>
                <a:spcPct val="20000"/>
              </a:spcBef>
              <a:spcAft>
                <a:spcPts val="0"/>
              </a:spcAft>
              <a:buClrTx/>
              <a:buSzTx/>
              <a:tabLst/>
              <a:defRPr/>
            </a:pPr>
            <a:r>
              <a:rPr kumimoji="0" lang="en-US" sz="2800" b="0" i="0" u="none" strike="noStrike" kern="1200" cap="none" spc="0" normalizeH="0" baseline="0" noProof="0" dirty="0" smtClean="0">
                <a:ln>
                  <a:noFill/>
                </a:ln>
                <a:solidFill>
                  <a:srgbClr val="646464"/>
                </a:solidFill>
                <a:effectLst/>
                <a:uLnTx/>
                <a:uFillTx/>
                <a:latin typeface="Open Sans" pitchFamily="34" charset="0"/>
                <a:ea typeface="Open Sans" pitchFamily="34" charset="0"/>
                <a:cs typeface="Open Sans" pitchFamily="34" charset="0"/>
              </a:rPr>
              <a:t>	</a:t>
            </a:r>
            <a:r>
              <a:rPr kumimoji="0" lang="en-US" sz="7200" b="0" i="0" u="none" strike="noStrike" kern="1200" cap="none" spc="0" normalizeH="0" baseline="0" noProof="0" dirty="0" smtClean="0">
                <a:ln>
                  <a:noFill/>
                </a:ln>
                <a:solidFill>
                  <a:srgbClr val="646464"/>
                </a:solidFill>
                <a:effectLst/>
                <a:uLnTx/>
                <a:uFillTx/>
                <a:latin typeface="Arial" pitchFamily="34" charset="0"/>
                <a:ea typeface="Open Sans" pitchFamily="34" charset="0"/>
                <a:cs typeface="Arial" pitchFamily="34" charset="0"/>
              </a:rPr>
              <a:t>Open Lecture</a:t>
            </a:r>
          </a:p>
          <a:p>
            <a:pPr marL="342900" lvl="0" indent="-342900" algn="r">
              <a:spcBef>
                <a:spcPct val="20000"/>
              </a:spcBef>
              <a:defRPr/>
            </a:pPr>
            <a:r>
              <a:rPr lang="en-US" sz="7200" dirty="0" err="1" smtClean="0">
                <a:solidFill>
                  <a:srgbClr val="646464"/>
                </a:solidFill>
                <a:latin typeface="+mj-lt"/>
              </a:rPr>
              <a:t>Universitat</a:t>
            </a:r>
            <a:r>
              <a:rPr lang="en-US" sz="7200" dirty="0" smtClean="0">
                <a:solidFill>
                  <a:srgbClr val="646464"/>
                </a:solidFill>
                <a:latin typeface="+mj-lt"/>
              </a:rPr>
              <a:t> </a:t>
            </a:r>
            <a:r>
              <a:rPr lang="en-US" sz="7200" dirty="0" err="1" smtClean="0">
                <a:solidFill>
                  <a:srgbClr val="646464"/>
                </a:solidFill>
                <a:latin typeface="+mj-lt"/>
              </a:rPr>
              <a:t>Oberta</a:t>
            </a:r>
            <a:r>
              <a:rPr lang="en-US" sz="7200" dirty="0" smtClean="0">
                <a:solidFill>
                  <a:srgbClr val="646464"/>
                </a:solidFill>
                <a:latin typeface="+mj-lt"/>
              </a:rPr>
              <a:t> de </a:t>
            </a:r>
            <a:r>
              <a:rPr lang="en-US" sz="7200" dirty="0" err="1" smtClean="0">
                <a:solidFill>
                  <a:srgbClr val="646464"/>
                </a:solidFill>
                <a:latin typeface="+mj-lt"/>
              </a:rPr>
              <a:t>Catalunya</a:t>
            </a:r>
            <a:endParaRPr lang="en-US" sz="7200" dirty="0" smtClean="0">
              <a:solidFill>
                <a:srgbClr val="646464"/>
              </a:solidFill>
              <a:latin typeface="+mj-lt"/>
            </a:endParaRPr>
          </a:p>
          <a:p>
            <a:pPr marL="342900" lvl="0" indent="-342900" algn="r">
              <a:spcBef>
                <a:spcPct val="20000"/>
              </a:spcBef>
              <a:defRPr/>
            </a:pPr>
            <a:r>
              <a:rPr lang="en-US" sz="7200" dirty="0" smtClean="0">
                <a:solidFill>
                  <a:srgbClr val="646464"/>
                </a:solidFill>
                <a:latin typeface="+mj-lt"/>
              </a:rPr>
              <a:t> </a:t>
            </a:r>
            <a:r>
              <a:rPr lang="en-US" sz="7200" dirty="0" err="1" smtClean="0">
                <a:solidFill>
                  <a:srgbClr val="646464"/>
                </a:solidFill>
                <a:latin typeface="+mj-lt"/>
              </a:rPr>
              <a:t>InfoCom</a:t>
            </a:r>
            <a:r>
              <a:rPr lang="en-US" sz="7200" dirty="0" smtClean="0">
                <a:solidFill>
                  <a:srgbClr val="646464"/>
                </a:solidFill>
                <a:latin typeface="+mj-lt"/>
              </a:rPr>
              <a:t> UOC, </a:t>
            </a:r>
            <a:r>
              <a:rPr lang="en-US" sz="7200" dirty="0" err="1" smtClean="0">
                <a:solidFill>
                  <a:srgbClr val="646464"/>
                </a:solidFill>
                <a:latin typeface="+mj-lt"/>
              </a:rPr>
              <a:t>iSchool</a:t>
            </a:r>
            <a:endParaRPr lang="en-US" sz="7200" dirty="0" smtClean="0">
              <a:solidFill>
                <a:srgbClr val="646464"/>
              </a:solidFill>
              <a:latin typeface="+mj-lt"/>
              <a:ea typeface="Open Sans" pitchFamily="34" charset="0"/>
              <a:cs typeface="Arial" pitchFamily="34" charset="0"/>
            </a:endParaRPr>
          </a:p>
          <a:p>
            <a:pPr marL="342900" marR="0" lvl="0" indent="-342900" algn="r" defTabSz="914400" rtl="0" eaLnBrk="1" fontAlgn="auto" latinLnBrk="0" hangingPunct="1">
              <a:lnSpc>
                <a:spcPct val="100000"/>
              </a:lnSpc>
              <a:spcBef>
                <a:spcPct val="20000"/>
              </a:spcBef>
              <a:spcAft>
                <a:spcPts val="0"/>
              </a:spcAft>
              <a:buClrTx/>
              <a:buSzTx/>
              <a:tabLst/>
              <a:defRPr/>
            </a:pPr>
            <a:r>
              <a:rPr lang="en-US" sz="7200" dirty="0" smtClean="0">
                <a:solidFill>
                  <a:srgbClr val="646464"/>
                </a:solidFill>
                <a:latin typeface="Arial" pitchFamily="34" charset="0"/>
                <a:ea typeface="Open Sans" pitchFamily="34" charset="0"/>
                <a:cs typeface="Arial" pitchFamily="34" charset="0"/>
              </a:rPr>
              <a:t>Barcelona, Spain</a:t>
            </a:r>
          </a:p>
          <a:p>
            <a:pPr marL="342900" marR="0" lvl="0" indent="-342900" algn="r" defTabSz="914400" rtl="0" eaLnBrk="1" fontAlgn="auto" latinLnBrk="0" hangingPunct="1">
              <a:lnSpc>
                <a:spcPct val="100000"/>
              </a:lnSpc>
              <a:spcBef>
                <a:spcPct val="20000"/>
              </a:spcBef>
              <a:spcAft>
                <a:spcPts val="0"/>
              </a:spcAft>
              <a:buClrTx/>
              <a:buSzTx/>
              <a:tabLst/>
              <a:defRPr/>
            </a:pPr>
            <a:r>
              <a:rPr kumimoji="0" lang="en-US" sz="7200" b="0" i="0" u="none" strike="noStrike" kern="1200" cap="none" spc="0" normalizeH="0" baseline="0" noProof="0" dirty="0" smtClean="0">
                <a:ln>
                  <a:noFill/>
                </a:ln>
                <a:solidFill>
                  <a:srgbClr val="646464"/>
                </a:solidFill>
                <a:effectLst/>
                <a:uLnTx/>
                <a:uFillTx/>
                <a:latin typeface="Arial" pitchFamily="34" charset="0"/>
                <a:ea typeface="Open Sans" pitchFamily="34" charset="0"/>
                <a:cs typeface="Arial" pitchFamily="34" charset="0"/>
              </a:rPr>
              <a:t>4 June 2014</a:t>
            </a:r>
          </a:p>
          <a:p>
            <a:pPr marL="342900" marR="0" lvl="0" indent="-342900" algn="r" defTabSz="914400" rtl="0" eaLnBrk="1" fontAlgn="auto" latinLnBrk="0" hangingPunct="1">
              <a:lnSpc>
                <a:spcPct val="100000"/>
              </a:lnSpc>
              <a:spcBef>
                <a:spcPct val="20000"/>
              </a:spcBef>
              <a:spcAft>
                <a:spcPts val="0"/>
              </a:spcAft>
              <a:buClrTx/>
              <a:buSzTx/>
              <a:tabLst/>
              <a:defRPr/>
            </a:pPr>
            <a:endParaRPr kumimoji="0" lang="en-US" sz="7200" b="0" i="0" u="none" strike="noStrike" kern="1200" cap="none" spc="0" normalizeH="0" baseline="0" noProof="0" dirty="0" smtClean="0">
              <a:ln>
                <a:noFill/>
              </a:ln>
              <a:solidFill>
                <a:srgbClr val="646464"/>
              </a:solidFill>
              <a:effectLst/>
              <a:uLnTx/>
              <a:uFillTx/>
              <a:latin typeface="Arial" pitchFamily="34" charset="0"/>
              <a:ea typeface="Open Sans" pitchFamily="34" charset="0"/>
              <a:cs typeface="Arial"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600" b="0" i="0" u="none" strike="noStrike" kern="1200" cap="none" spc="0" normalizeH="0" baseline="0" noProof="0" dirty="0">
              <a:ln>
                <a:noFill/>
              </a:ln>
              <a:solidFill>
                <a:srgbClr val="646464"/>
              </a:solidFill>
              <a:effectLst/>
              <a:uLnTx/>
              <a:uFillTx/>
              <a:latin typeface="Open Sans" pitchFamily="34" charset="0"/>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ownloads\origin_96724309.jpg"/>
          <p:cNvPicPr>
            <a:picLocks noChangeAspect="1" noChangeArrowheads="1"/>
          </p:cNvPicPr>
          <p:nvPr/>
        </p:nvPicPr>
        <p:blipFill>
          <a:blip r:embed="rId3" cstate="print">
            <a:duotone>
              <a:prstClr val="black"/>
              <a:schemeClr val="tx2">
                <a:tint val="45000"/>
                <a:satMod val="400000"/>
              </a:schemeClr>
            </a:duotone>
            <a:lum bright="-10000"/>
          </a:blip>
          <a:srcRect t="8333" b="23333"/>
          <a:stretch>
            <a:fillRect/>
          </a:stretch>
        </p:blipFill>
        <p:spPr bwMode="auto">
          <a:xfrm>
            <a:off x="0" y="0"/>
            <a:ext cx="9144000" cy="6858000"/>
          </a:xfrm>
          <a:prstGeom prst="rect">
            <a:avLst/>
          </a:prstGeom>
          <a:noFill/>
        </p:spPr>
      </p:pic>
      <p:sp>
        <p:nvSpPr>
          <p:cNvPr id="3" name="Title 2"/>
          <p:cNvSpPr>
            <a:spLocks noGrp="1"/>
          </p:cNvSpPr>
          <p:nvPr>
            <p:ph type="title"/>
          </p:nvPr>
        </p:nvSpPr>
        <p:spPr/>
        <p:txBody>
          <a:bodyPr anchor="t">
            <a:normAutofit/>
          </a:bodyPr>
          <a:lstStyle/>
          <a:p>
            <a:r>
              <a:rPr lang="en-US" sz="3600" b="1" dirty="0">
                <a:solidFill>
                  <a:schemeClr val="bg1"/>
                </a:solidFill>
              </a:rPr>
              <a:t>Why </a:t>
            </a:r>
            <a:r>
              <a:rPr lang="en-US" sz="3600" b="1" dirty="0" smtClean="0">
                <a:solidFill>
                  <a:schemeClr val="bg1"/>
                </a:solidFill>
              </a:rPr>
              <a:t>Assessment?</a:t>
            </a:r>
            <a:endParaRPr lang="en-US" sz="3600" dirty="0">
              <a:solidFill>
                <a:schemeClr val="bg1"/>
              </a:solidFill>
            </a:endParaRPr>
          </a:p>
        </p:txBody>
      </p:sp>
      <p:sp>
        <p:nvSpPr>
          <p:cNvPr id="2" name="Content Placeholder 1"/>
          <p:cNvSpPr>
            <a:spLocks noGrp="1"/>
          </p:cNvSpPr>
          <p:nvPr>
            <p:ph idx="1"/>
          </p:nvPr>
        </p:nvSpPr>
        <p:spPr/>
        <p:txBody>
          <a:bodyPr>
            <a:normAutofit/>
          </a:bodyPr>
          <a:lstStyle/>
          <a:p>
            <a:pPr marL="342900" indent="-342900"/>
            <a:r>
              <a:rPr lang="en-US" b="1" dirty="0" smtClean="0">
                <a:solidFill>
                  <a:schemeClr val="bg1"/>
                </a:solidFill>
              </a:rPr>
              <a:t>Answers </a:t>
            </a:r>
            <a:r>
              <a:rPr lang="en-US" b="1" dirty="0">
                <a:solidFill>
                  <a:schemeClr val="bg1"/>
                </a:solidFill>
              </a:rPr>
              <a:t>questions:</a:t>
            </a:r>
          </a:p>
          <a:p>
            <a:pPr marL="800100" lvl="1" indent="-342900">
              <a:buFont typeface="Arial" pitchFamily="34" charset="0"/>
              <a:buChar char="•"/>
            </a:pPr>
            <a:r>
              <a:rPr lang="en-US" sz="2400" b="1" dirty="0">
                <a:solidFill>
                  <a:schemeClr val="bg1"/>
                </a:solidFill>
              </a:rPr>
              <a:t>What do </a:t>
            </a:r>
            <a:r>
              <a:rPr lang="en-US" sz="2400" b="1" dirty="0" smtClean="0">
                <a:solidFill>
                  <a:schemeClr val="bg1"/>
                </a:solidFill>
              </a:rPr>
              <a:t>users/stakeholders </a:t>
            </a:r>
            <a:r>
              <a:rPr lang="en-US" sz="2400" b="1" dirty="0">
                <a:solidFill>
                  <a:schemeClr val="bg1"/>
                </a:solidFill>
              </a:rPr>
              <a:t>want &amp; need?</a:t>
            </a:r>
          </a:p>
          <a:p>
            <a:pPr marL="800100" lvl="1" indent="-342900">
              <a:buFont typeface="Arial" pitchFamily="34" charset="0"/>
              <a:buChar char="•"/>
            </a:pPr>
            <a:r>
              <a:rPr lang="en-US" sz="2400" b="1" dirty="0">
                <a:solidFill>
                  <a:schemeClr val="bg1"/>
                </a:solidFill>
              </a:rPr>
              <a:t>How can </a:t>
            </a:r>
            <a:r>
              <a:rPr lang="en-US" sz="2400" b="1" dirty="0" smtClean="0">
                <a:solidFill>
                  <a:schemeClr val="bg1"/>
                </a:solidFill>
              </a:rPr>
              <a:t>services/programs </a:t>
            </a:r>
            <a:r>
              <a:rPr lang="en-US" sz="2400" b="1" dirty="0">
                <a:solidFill>
                  <a:schemeClr val="bg1"/>
                </a:solidFill>
              </a:rPr>
              <a:t>better meet needs?</a:t>
            </a:r>
          </a:p>
          <a:p>
            <a:pPr marL="800100" lvl="1" indent="-342900">
              <a:buFont typeface="Arial" pitchFamily="34" charset="0"/>
              <a:buChar char="•"/>
            </a:pPr>
            <a:r>
              <a:rPr lang="en-US" sz="2400" b="1" dirty="0">
                <a:solidFill>
                  <a:schemeClr val="bg1"/>
                </a:solidFill>
              </a:rPr>
              <a:t>Is what we do working?</a:t>
            </a:r>
          </a:p>
          <a:p>
            <a:pPr marL="800100" lvl="1" indent="-342900">
              <a:buFont typeface="Arial" pitchFamily="34" charset="0"/>
              <a:buChar char="•"/>
            </a:pPr>
            <a:r>
              <a:rPr lang="en-US" sz="2400" b="1" dirty="0">
                <a:solidFill>
                  <a:schemeClr val="bg1"/>
                </a:solidFill>
              </a:rPr>
              <a:t>Could we do better?</a:t>
            </a:r>
          </a:p>
          <a:p>
            <a:pPr marL="800100" lvl="1" indent="-342900">
              <a:buFont typeface="Arial" pitchFamily="34" charset="0"/>
              <a:buChar char="•"/>
            </a:pPr>
            <a:r>
              <a:rPr lang="en-US" sz="2400" b="1" dirty="0">
                <a:solidFill>
                  <a:schemeClr val="bg1"/>
                </a:solidFill>
              </a:rPr>
              <a:t>What are problem </a:t>
            </a:r>
            <a:r>
              <a:rPr lang="en-US" sz="2400" b="1" dirty="0" smtClean="0">
                <a:solidFill>
                  <a:schemeClr val="bg1"/>
                </a:solidFill>
              </a:rPr>
              <a:t>areas?</a:t>
            </a:r>
          </a:p>
          <a:p>
            <a:pPr marL="342900" indent="-342900"/>
            <a:r>
              <a:rPr lang="en-US" b="1" dirty="0" smtClean="0">
                <a:solidFill>
                  <a:schemeClr val="bg1"/>
                </a:solidFill>
              </a:rPr>
              <a:t>Traditional </a:t>
            </a:r>
            <a:r>
              <a:rPr lang="en-US" b="1" dirty="0">
                <a:solidFill>
                  <a:schemeClr val="bg1"/>
                </a:solidFill>
              </a:rPr>
              <a:t>stats </a:t>
            </a:r>
            <a:r>
              <a:rPr lang="en-US" b="1" dirty="0" smtClean="0">
                <a:solidFill>
                  <a:schemeClr val="bg1"/>
                </a:solidFill>
              </a:rPr>
              <a:t>don’t tell whole story</a:t>
            </a:r>
            <a:endParaRPr lang="en-US" dirty="0">
              <a:solidFill>
                <a:schemeClr val="bg1"/>
              </a:solidFill>
            </a:endParaRPr>
          </a:p>
        </p:txBody>
      </p:sp>
    </p:spTree>
    <p:extLst>
      <p:ext uri="{BB962C8B-B14F-4D97-AF65-F5344CB8AC3E}">
        <p14:creationId xmlns="" xmlns:p14="http://schemas.microsoft.com/office/powerpoint/2010/main" val="2329240554"/>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Formal vs. Informal Assessment</a:t>
            </a:r>
            <a:endParaRPr lang="en-US" dirty="0"/>
          </a:p>
        </p:txBody>
      </p:sp>
      <p:sp>
        <p:nvSpPr>
          <p:cNvPr id="5" name="Rectangle 3"/>
          <p:cNvSpPr>
            <a:spLocks noGrp="1" noChangeArrowheads="1"/>
          </p:cNvSpPr>
          <p:nvPr>
            <p:ph idx="1"/>
          </p:nvPr>
        </p:nvSpPr>
        <p:spPr/>
        <p:txBody>
          <a:bodyPr>
            <a:normAutofit/>
          </a:bodyPr>
          <a:lstStyle/>
          <a:p>
            <a:pPr eaLnBrk="1" hangingPunct="1">
              <a:lnSpc>
                <a:spcPct val="90000"/>
              </a:lnSpc>
              <a:spcBef>
                <a:spcPts val="1200"/>
              </a:spcBef>
            </a:pPr>
            <a:r>
              <a:rPr lang="en-US" b="1" dirty="0" smtClean="0">
                <a:solidFill>
                  <a:schemeClr val="tx1"/>
                </a:solidFill>
              </a:rPr>
              <a:t>Formal Assessment </a:t>
            </a:r>
          </a:p>
          <a:p>
            <a:pPr lvl="1">
              <a:lnSpc>
                <a:spcPct val="90000"/>
              </a:lnSpc>
              <a:spcBef>
                <a:spcPts val="1200"/>
              </a:spcBef>
            </a:pPr>
            <a:r>
              <a:rPr lang="en-US" sz="2400" b="1" dirty="0" smtClean="0">
                <a:solidFill>
                  <a:schemeClr val="tx1"/>
                </a:solidFill>
              </a:rPr>
              <a:t>Data driven</a:t>
            </a:r>
          </a:p>
          <a:p>
            <a:pPr lvl="1">
              <a:lnSpc>
                <a:spcPct val="90000"/>
              </a:lnSpc>
              <a:spcBef>
                <a:spcPts val="1200"/>
              </a:spcBef>
            </a:pPr>
            <a:r>
              <a:rPr lang="en-US" sz="2400" b="1" dirty="0" smtClean="0">
                <a:solidFill>
                  <a:schemeClr val="tx1"/>
                </a:solidFill>
              </a:rPr>
              <a:t>Evidence-based</a:t>
            </a:r>
          </a:p>
          <a:p>
            <a:pPr lvl="1">
              <a:lnSpc>
                <a:spcPct val="90000"/>
              </a:lnSpc>
              <a:spcBef>
                <a:spcPts val="1200"/>
              </a:spcBef>
            </a:pPr>
            <a:r>
              <a:rPr lang="en-US" sz="2400" b="1" dirty="0" smtClean="0">
                <a:solidFill>
                  <a:schemeClr val="tx1"/>
                </a:solidFill>
              </a:rPr>
              <a:t>Accepted methods</a:t>
            </a:r>
          </a:p>
          <a:p>
            <a:pPr lvl="1">
              <a:lnSpc>
                <a:spcPct val="90000"/>
              </a:lnSpc>
              <a:spcBef>
                <a:spcPts val="1200"/>
              </a:spcBef>
            </a:pPr>
            <a:r>
              <a:rPr lang="en-US" sz="2400" b="1" dirty="0" smtClean="0">
                <a:solidFill>
                  <a:schemeClr val="tx1"/>
                </a:solidFill>
              </a:rPr>
              <a:t>Recognized as rigorous</a:t>
            </a:r>
          </a:p>
          <a:p>
            <a:pPr>
              <a:lnSpc>
                <a:spcPct val="90000"/>
              </a:lnSpc>
              <a:spcBef>
                <a:spcPts val="1200"/>
              </a:spcBef>
            </a:pPr>
            <a:r>
              <a:rPr lang="en-US" b="1" dirty="0" smtClean="0">
                <a:solidFill>
                  <a:schemeClr val="tx1"/>
                </a:solidFill>
              </a:rPr>
              <a:t>Informal </a:t>
            </a:r>
            <a:r>
              <a:rPr lang="en-US" b="1" dirty="0">
                <a:solidFill>
                  <a:schemeClr val="tx1"/>
                </a:solidFill>
              </a:rPr>
              <a:t>Assessment </a:t>
            </a:r>
            <a:r>
              <a:rPr lang="en-US" b="1" dirty="0" smtClean="0">
                <a:solidFill>
                  <a:schemeClr val="tx1"/>
                </a:solidFill>
              </a:rPr>
              <a:t> </a:t>
            </a:r>
          </a:p>
          <a:p>
            <a:pPr lvl="1">
              <a:lnSpc>
                <a:spcPct val="90000"/>
              </a:lnSpc>
              <a:spcBef>
                <a:spcPts val="1200"/>
              </a:spcBef>
            </a:pPr>
            <a:r>
              <a:rPr lang="en-US" sz="2400" b="1" dirty="0">
                <a:solidFill>
                  <a:schemeClr val="tx1"/>
                </a:solidFill>
              </a:rPr>
              <a:t>A</a:t>
            </a:r>
            <a:r>
              <a:rPr lang="en-US" sz="2400" b="1" dirty="0" smtClean="0">
                <a:solidFill>
                  <a:schemeClr val="tx1"/>
                </a:solidFill>
              </a:rPr>
              <a:t>necdotes &amp; casual observation</a:t>
            </a:r>
          </a:p>
          <a:p>
            <a:pPr lvl="1">
              <a:lnSpc>
                <a:spcPct val="90000"/>
              </a:lnSpc>
              <a:spcBef>
                <a:spcPts val="1200"/>
              </a:spcBef>
            </a:pPr>
            <a:r>
              <a:rPr lang="en-US" sz="2400" b="1" dirty="0" smtClean="0">
                <a:solidFill>
                  <a:schemeClr val="tx1"/>
                </a:solidFill>
              </a:rPr>
              <a:t>Used to be norm</a:t>
            </a:r>
          </a:p>
          <a:p>
            <a:pPr lvl="1">
              <a:lnSpc>
                <a:spcPct val="90000"/>
              </a:lnSpc>
              <a:spcBef>
                <a:spcPts val="1200"/>
              </a:spcBef>
            </a:pPr>
            <a:r>
              <a:rPr lang="en-US" sz="2400" b="1" dirty="0" smtClean="0">
                <a:solidFill>
                  <a:schemeClr val="tx1"/>
                </a:solidFill>
              </a:rPr>
              <a:t>No longer acceptable</a:t>
            </a:r>
            <a:endParaRPr lang="en-US" dirty="0" smtClean="0">
              <a:solidFill>
                <a:schemeClr val="tx1"/>
              </a:solidFill>
            </a:endParaRPr>
          </a:p>
        </p:txBody>
      </p:sp>
      <p:pic>
        <p:nvPicPr>
          <p:cNvPr id="6" name="Picture 23" descr="C:\Users\dardena\AppData\Local\Microsoft\Windows\Temporary Internet Files\Content.IE5\XKDZJLRA\MP900402892[1].jpg"/>
          <p:cNvPicPr>
            <a:picLocks noChangeAspect="1" noChangeArrowheads="1"/>
          </p:cNvPicPr>
          <p:nvPr/>
        </p:nvPicPr>
        <p:blipFill>
          <a:blip r:embed="rId3" cstate="print"/>
          <a:srcRect/>
          <a:stretch>
            <a:fillRect/>
          </a:stretch>
        </p:blipFill>
        <p:spPr bwMode="auto">
          <a:xfrm>
            <a:off x="5029200" y="1562099"/>
            <a:ext cx="4114800" cy="3086099"/>
          </a:xfrm>
          <a:prstGeom prst="rect">
            <a:avLst/>
          </a:prstGeom>
          <a:noFill/>
        </p:spPr>
      </p:pic>
    </p:spTree>
    <p:extLst>
      <p:ext uri="{BB962C8B-B14F-4D97-AF65-F5344CB8AC3E}">
        <p14:creationId xmlns="" xmlns:p14="http://schemas.microsoft.com/office/powerpoint/2010/main" val="17866341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Rectangle 2"/>
          <p:cNvSpPr>
            <a:spLocks noGrp="1" noChangeArrowheads="1"/>
          </p:cNvSpPr>
          <p:nvPr>
            <p:ph type="title"/>
          </p:nvPr>
        </p:nvSpPr>
        <p:spPr>
          <a:xfrm>
            <a:off x="457200" y="152400"/>
            <a:ext cx="7924800" cy="1143000"/>
          </a:xfrm>
        </p:spPr>
        <p:txBody>
          <a:bodyPr>
            <a:noAutofit/>
          </a:bodyPr>
          <a:lstStyle/>
          <a:p>
            <a:pPr eaLnBrk="1" hangingPunct="1"/>
            <a:r>
              <a:rPr lang="en-US" b="1" dirty="0" smtClean="0"/>
              <a:t>Outcomes Assessment Basics</a:t>
            </a:r>
            <a:endParaRPr lang="en-US" dirty="0" smtClean="0"/>
          </a:p>
        </p:txBody>
      </p:sp>
      <p:sp>
        <p:nvSpPr>
          <p:cNvPr id="82947" name="Rectangle 3"/>
          <p:cNvSpPr>
            <a:spLocks noGrp="1" noChangeArrowheads="1"/>
          </p:cNvSpPr>
          <p:nvPr>
            <p:ph type="body" idx="1"/>
          </p:nvPr>
        </p:nvSpPr>
        <p:spPr>
          <a:xfrm>
            <a:off x="457200" y="1371600"/>
            <a:ext cx="8458200" cy="4602163"/>
          </a:xfrm>
        </p:spPr>
        <p:txBody>
          <a:bodyPr>
            <a:normAutofit/>
          </a:bodyPr>
          <a:lstStyle/>
          <a:p>
            <a:pPr eaLnBrk="1" hangingPunct="1">
              <a:lnSpc>
                <a:spcPct val="90000"/>
              </a:lnSpc>
            </a:pPr>
            <a:r>
              <a:rPr lang="en-US" sz="2400" b="1" dirty="0" smtClean="0">
                <a:solidFill>
                  <a:schemeClr val="tx1"/>
                </a:solidFill>
              </a:rPr>
              <a:t>Outcomes: “The ways in which </a:t>
            </a:r>
            <a:r>
              <a:rPr lang="en-US" sz="2400" b="1" dirty="0" smtClean="0">
                <a:solidFill>
                  <a:srgbClr val="C00000"/>
                </a:solidFill>
              </a:rPr>
              <a:t>library users are changed </a:t>
            </a:r>
            <a:r>
              <a:rPr lang="en-US" sz="2400" b="1" dirty="0" smtClean="0">
                <a:solidFill>
                  <a:schemeClr val="tx1"/>
                </a:solidFill>
              </a:rPr>
              <a:t>as a result of their contact with the library’s resources and programs” </a:t>
            </a:r>
            <a:r>
              <a:rPr lang="en-US" sz="1800" dirty="0" smtClean="0">
                <a:solidFill>
                  <a:schemeClr val="tx1"/>
                </a:solidFill>
              </a:rPr>
              <a:t>(ALA, 1998).</a:t>
            </a:r>
            <a:endParaRPr lang="en-US" sz="2400" dirty="0" smtClean="0">
              <a:solidFill>
                <a:schemeClr val="tx1"/>
              </a:solidFill>
            </a:endParaRPr>
          </a:p>
          <a:p>
            <a:pPr eaLnBrk="1" hangingPunct="1">
              <a:lnSpc>
                <a:spcPct val="90000"/>
              </a:lnSpc>
            </a:pPr>
            <a:endParaRPr lang="en-US" sz="2400" b="1" dirty="0" smtClean="0">
              <a:solidFill>
                <a:schemeClr val="tx1"/>
              </a:solidFill>
            </a:endParaRPr>
          </a:p>
          <a:p>
            <a:pPr>
              <a:lnSpc>
                <a:spcPct val="90000"/>
              </a:lnSpc>
            </a:pPr>
            <a:r>
              <a:rPr lang="en-US" sz="2400" b="1" dirty="0" smtClean="0">
                <a:solidFill>
                  <a:schemeClr val="tx1"/>
                </a:solidFill>
              </a:rPr>
              <a:t>“Libraries </a:t>
            </a:r>
            <a:r>
              <a:rPr lang="en-US" sz="2400" b="1" dirty="0">
                <a:solidFill>
                  <a:schemeClr val="tx1"/>
                </a:solidFill>
              </a:rPr>
              <a:t>cannot demonstrate institutional value to maximum </a:t>
            </a:r>
            <a:r>
              <a:rPr lang="en-US" sz="2400" b="1" dirty="0" smtClean="0">
                <a:solidFill>
                  <a:schemeClr val="tx1"/>
                </a:solidFill>
              </a:rPr>
              <a:t>effect </a:t>
            </a:r>
            <a:r>
              <a:rPr lang="en-US" sz="2400" b="1" dirty="0">
                <a:solidFill>
                  <a:schemeClr val="tx1"/>
                </a:solidFill>
              </a:rPr>
              <a:t>until they define outcomes of institutional relevance and then measure the </a:t>
            </a:r>
            <a:r>
              <a:rPr lang="en-US" sz="2400" b="1" dirty="0" smtClean="0">
                <a:solidFill>
                  <a:schemeClr val="tx1"/>
                </a:solidFill>
              </a:rPr>
              <a:t>degree </a:t>
            </a:r>
            <a:r>
              <a:rPr lang="en-US" sz="2400" b="1" dirty="0">
                <a:solidFill>
                  <a:schemeClr val="tx1"/>
                </a:solidFill>
              </a:rPr>
              <a:t>to which they attain </a:t>
            </a:r>
            <a:r>
              <a:rPr lang="en-US" sz="2400" b="1" dirty="0" smtClean="0">
                <a:solidFill>
                  <a:schemeClr val="tx1"/>
                </a:solidFill>
              </a:rPr>
              <a:t>them” </a:t>
            </a:r>
            <a:r>
              <a:rPr lang="en-US" sz="1800" dirty="0">
                <a:solidFill>
                  <a:schemeClr val="tx1"/>
                </a:solidFill>
              </a:rPr>
              <a:t>(Kaufman &amp;</a:t>
            </a:r>
            <a:r>
              <a:rPr lang="en-US" sz="1800" dirty="0" smtClean="0">
                <a:solidFill>
                  <a:schemeClr val="tx1"/>
                </a:solidFill>
              </a:rPr>
              <a:t> Watstein, </a:t>
            </a:r>
            <a:r>
              <a:rPr lang="en-US" sz="1800" dirty="0">
                <a:solidFill>
                  <a:schemeClr val="tx1"/>
                </a:solidFill>
              </a:rPr>
              <a:t>2008, </a:t>
            </a:r>
            <a:r>
              <a:rPr lang="en-US" sz="1800" dirty="0" smtClean="0">
                <a:solidFill>
                  <a:schemeClr val="tx1"/>
                </a:solidFill>
              </a:rPr>
              <a:t>p. 227</a:t>
            </a:r>
            <a:r>
              <a:rPr lang="en-US" sz="1800" dirty="0">
                <a:solidFill>
                  <a:schemeClr val="tx1"/>
                </a:solidFill>
              </a:rPr>
              <a:t>)</a:t>
            </a:r>
            <a:r>
              <a:rPr lang="en-US" sz="2400" dirty="0">
                <a:solidFill>
                  <a:schemeClr val="tx1"/>
                </a:solidFill>
              </a:rPr>
              <a:t>. </a:t>
            </a:r>
            <a:endParaRPr lang="en-US" sz="2400" dirty="0" smtClean="0">
              <a:solidFill>
                <a:schemeClr val="tx1"/>
              </a:solidFill>
            </a:endParaRPr>
          </a:p>
        </p:txBody>
      </p:sp>
      <p:pic>
        <p:nvPicPr>
          <p:cNvPr id="30722" name="Picture 2" descr="http://www.calledtoyouthministry.com/sites/default/files/cck/resource_images/outcomes.jpg"/>
          <p:cNvPicPr>
            <a:picLocks noChangeAspect="1" noChangeArrowheads="1"/>
          </p:cNvPicPr>
          <p:nvPr/>
        </p:nvPicPr>
        <p:blipFill>
          <a:blip r:embed="rId3" cstate="print"/>
          <a:srcRect/>
          <a:stretch>
            <a:fillRect/>
          </a:stretch>
        </p:blipFill>
        <p:spPr bwMode="auto">
          <a:xfrm>
            <a:off x="2590800" y="4419600"/>
            <a:ext cx="3580534" cy="1951004"/>
          </a:xfrm>
          <a:prstGeom prst="rect">
            <a:avLst/>
          </a:prstGeom>
          <a:noFill/>
        </p:spPr>
      </p:pic>
    </p:spTree>
    <p:extLst>
      <p:ext uri="{BB962C8B-B14F-4D97-AF65-F5344CB8AC3E}">
        <p14:creationId xmlns="" xmlns:p14="http://schemas.microsoft.com/office/powerpoint/2010/main" val="71244176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Outputs &amp; Inputs</a:t>
            </a:r>
            <a:endParaRPr lang="en-US" dirty="0"/>
          </a:p>
        </p:txBody>
      </p:sp>
      <p:sp>
        <p:nvSpPr>
          <p:cNvPr id="5" name="Rectangle 3"/>
          <p:cNvSpPr txBox="1">
            <a:spLocks noChangeArrowheads="1"/>
          </p:cNvSpPr>
          <p:nvPr/>
        </p:nvSpPr>
        <p:spPr>
          <a:xfrm>
            <a:off x="378484" y="1371600"/>
            <a:ext cx="4230687" cy="5029200"/>
          </a:xfrm>
          <a:prstGeom prst="rect">
            <a:avLst/>
          </a:prstGeom>
          <a:ln>
            <a:no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200"/>
              </a:spcBef>
            </a:pPr>
            <a:r>
              <a:rPr lang="en-US" b="1" i="1" dirty="0" smtClean="0">
                <a:solidFill>
                  <a:schemeClr val="tx1"/>
                </a:solidFill>
              </a:rPr>
              <a:t>Outputs</a:t>
            </a:r>
          </a:p>
          <a:p>
            <a:pPr lvl="1">
              <a:lnSpc>
                <a:spcPct val="90000"/>
              </a:lnSpc>
              <a:spcBef>
                <a:spcPts val="1200"/>
              </a:spcBef>
            </a:pPr>
            <a:r>
              <a:rPr lang="en-US" b="1" dirty="0" smtClean="0">
                <a:solidFill>
                  <a:schemeClr val="tx1"/>
                </a:solidFill>
              </a:rPr>
              <a:t>Quantify the work done</a:t>
            </a:r>
          </a:p>
          <a:p>
            <a:pPr lvl="1">
              <a:lnSpc>
                <a:spcPct val="90000"/>
              </a:lnSpc>
              <a:spcBef>
                <a:spcPts val="1200"/>
              </a:spcBef>
            </a:pPr>
            <a:r>
              <a:rPr lang="en-US" b="1" dirty="0" smtClean="0">
                <a:solidFill>
                  <a:schemeClr val="tx1"/>
                </a:solidFill>
              </a:rPr>
              <a:t>Don’t relate factors to overall effectiveness</a:t>
            </a:r>
          </a:p>
          <a:p>
            <a:pPr>
              <a:lnSpc>
                <a:spcPct val="90000"/>
              </a:lnSpc>
              <a:spcBef>
                <a:spcPts val="1200"/>
              </a:spcBef>
            </a:pPr>
            <a:r>
              <a:rPr lang="en-US" b="1" i="1" dirty="0" smtClean="0">
                <a:solidFill>
                  <a:schemeClr val="tx1"/>
                </a:solidFill>
              </a:rPr>
              <a:t>Inputs</a:t>
            </a:r>
          </a:p>
          <a:p>
            <a:pPr lvl="1">
              <a:lnSpc>
                <a:spcPct val="90000"/>
              </a:lnSpc>
              <a:spcBef>
                <a:spcPts val="1200"/>
              </a:spcBef>
            </a:pPr>
            <a:r>
              <a:rPr lang="en-US" b="1" dirty="0" smtClean="0">
                <a:solidFill>
                  <a:schemeClr val="tx1"/>
                </a:solidFill>
              </a:rPr>
              <a:t>Raw materials</a:t>
            </a:r>
          </a:p>
          <a:p>
            <a:pPr lvl="1">
              <a:lnSpc>
                <a:spcPct val="90000"/>
              </a:lnSpc>
              <a:spcBef>
                <a:spcPts val="1200"/>
              </a:spcBef>
            </a:pPr>
            <a:r>
              <a:rPr lang="en-US" b="1" dirty="0" smtClean="0">
                <a:solidFill>
                  <a:schemeClr val="tx1"/>
                </a:solidFill>
              </a:rPr>
              <a:t>Measured against standards</a:t>
            </a:r>
          </a:p>
          <a:p>
            <a:pPr lvl="1">
              <a:lnSpc>
                <a:spcPct val="90000"/>
              </a:lnSpc>
              <a:spcBef>
                <a:spcPts val="1200"/>
              </a:spcBef>
            </a:pPr>
            <a:r>
              <a:rPr lang="en-US" b="1" dirty="0" smtClean="0">
                <a:solidFill>
                  <a:schemeClr val="tx1"/>
                </a:solidFill>
              </a:rPr>
              <a:t>Insufficient for overall assessment</a:t>
            </a:r>
          </a:p>
        </p:txBody>
      </p:sp>
      <p:pic>
        <p:nvPicPr>
          <p:cNvPr id="6" name="Picture 2" descr="C:\Users\hoode\Downloads\large_228203325.jpg"/>
          <p:cNvPicPr>
            <a:picLocks noChangeAspect="1" noChangeArrowheads="1"/>
          </p:cNvPicPr>
          <p:nvPr/>
        </p:nvPicPr>
        <p:blipFill>
          <a:blip r:embed="rId3" cstate="print"/>
          <a:srcRect r="27160"/>
          <a:stretch>
            <a:fillRect/>
          </a:stretch>
        </p:blipFill>
        <p:spPr bwMode="auto">
          <a:xfrm>
            <a:off x="5181600" y="1107913"/>
            <a:ext cx="3962400" cy="49936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731775352"/>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Outcomes</a:t>
            </a:r>
            <a:endParaRPr lang="en-US" dirty="0"/>
          </a:p>
        </p:txBody>
      </p:sp>
      <p:sp>
        <p:nvSpPr>
          <p:cNvPr id="5" name="Rectangle 3"/>
          <p:cNvSpPr txBox="1">
            <a:spLocks noChangeArrowheads="1"/>
          </p:cNvSpPr>
          <p:nvPr/>
        </p:nvSpPr>
        <p:spPr>
          <a:xfrm>
            <a:off x="304800" y="1546860"/>
            <a:ext cx="4495800" cy="4267200"/>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200"/>
              </a:spcBef>
            </a:pPr>
            <a:r>
              <a:rPr lang="en-US" b="1" dirty="0" smtClean="0">
                <a:solidFill>
                  <a:schemeClr val="tx1"/>
                </a:solidFill>
              </a:rPr>
              <a:t>User matches information need to information resources</a:t>
            </a:r>
          </a:p>
          <a:p>
            <a:pPr>
              <a:lnSpc>
                <a:spcPct val="90000"/>
              </a:lnSpc>
              <a:spcBef>
                <a:spcPts val="1200"/>
              </a:spcBef>
            </a:pPr>
            <a:r>
              <a:rPr lang="en-US" b="1" dirty="0" smtClean="0">
                <a:solidFill>
                  <a:schemeClr val="tx1"/>
                </a:solidFill>
              </a:rPr>
              <a:t>User can organize an effective search strategy</a:t>
            </a:r>
          </a:p>
          <a:p>
            <a:pPr>
              <a:lnSpc>
                <a:spcPct val="90000"/>
              </a:lnSpc>
              <a:spcBef>
                <a:spcPts val="1200"/>
              </a:spcBef>
            </a:pPr>
            <a:r>
              <a:rPr lang="en-US" b="1" dirty="0" smtClean="0">
                <a:solidFill>
                  <a:schemeClr val="tx1"/>
                </a:solidFill>
              </a:rPr>
              <a:t>User effectively searches online catalog &amp; retrieves relevant resources</a:t>
            </a:r>
          </a:p>
          <a:p>
            <a:pPr>
              <a:lnSpc>
                <a:spcPct val="90000"/>
              </a:lnSpc>
              <a:spcBef>
                <a:spcPts val="1200"/>
              </a:spcBef>
            </a:pPr>
            <a:r>
              <a:rPr lang="en-US" b="1" dirty="0" smtClean="0">
                <a:solidFill>
                  <a:schemeClr val="tx1"/>
                </a:solidFill>
              </a:rPr>
              <a:t>User can find appropriate resources</a:t>
            </a:r>
          </a:p>
        </p:txBody>
      </p:sp>
      <p:pic>
        <p:nvPicPr>
          <p:cNvPr id="6" name="Picture 2" descr="C:\Users\hoode\Downloads\large_9035431576.jpg"/>
          <p:cNvPicPr>
            <a:picLocks noChangeAspect="1" noChangeArrowheads="1"/>
          </p:cNvPicPr>
          <p:nvPr/>
        </p:nvPicPr>
        <p:blipFill>
          <a:blip r:embed="rId3" cstate="print"/>
          <a:srcRect/>
          <a:stretch>
            <a:fillRect/>
          </a:stretch>
        </p:blipFill>
        <p:spPr bwMode="auto">
          <a:xfrm>
            <a:off x="5105400" y="2408663"/>
            <a:ext cx="3735519" cy="24841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2385886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Steps in Assessment Process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Rectangle 3"/>
          <p:cNvSpPr txBox="1">
            <a:spLocks noChangeArrowheads="1"/>
          </p:cNvSpPr>
          <p:nvPr/>
        </p:nvSpPr>
        <p:spPr>
          <a:xfrm>
            <a:off x="302942" y="1600200"/>
            <a:ext cx="4724400" cy="3916363"/>
          </a:xfrm>
          <a:prstGeom prst="rect">
            <a:avLst/>
          </a:prstGeom>
          <a:ln>
            <a:noFill/>
          </a:ln>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90000"/>
              </a:lnSpc>
              <a:spcBef>
                <a:spcPts val="1200"/>
              </a:spcBef>
            </a:pPr>
            <a:r>
              <a:rPr lang="en-US" b="1" dirty="0" smtClean="0">
                <a:solidFill>
                  <a:schemeClr val="tx1"/>
                </a:solidFill>
              </a:rPr>
              <a:t>Why? Identify purpose</a:t>
            </a:r>
          </a:p>
          <a:p>
            <a:pPr>
              <a:lnSpc>
                <a:spcPct val="90000"/>
              </a:lnSpc>
              <a:spcBef>
                <a:spcPts val="1200"/>
              </a:spcBef>
            </a:pPr>
            <a:r>
              <a:rPr lang="en-US" b="1" dirty="0" smtClean="0">
                <a:solidFill>
                  <a:schemeClr val="tx1"/>
                </a:solidFill>
              </a:rPr>
              <a:t>Who? Identify team </a:t>
            </a:r>
          </a:p>
          <a:p>
            <a:pPr>
              <a:lnSpc>
                <a:spcPct val="90000"/>
              </a:lnSpc>
              <a:spcBef>
                <a:spcPts val="1200"/>
              </a:spcBef>
            </a:pPr>
            <a:r>
              <a:rPr lang="en-US" b="1" dirty="0" smtClean="0">
                <a:solidFill>
                  <a:schemeClr val="tx1"/>
                </a:solidFill>
              </a:rPr>
              <a:t>How? Choose model/approach/method</a:t>
            </a:r>
          </a:p>
          <a:p>
            <a:pPr>
              <a:lnSpc>
                <a:spcPct val="90000"/>
              </a:lnSpc>
              <a:spcBef>
                <a:spcPts val="1200"/>
              </a:spcBef>
            </a:pPr>
            <a:endParaRPr lang="en-US" b="1" dirty="0" smtClean="0">
              <a:solidFill>
                <a:schemeClr val="tx1"/>
              </a:solidFill>
            </a:endParaRPr>
          </a:p>
          <a:p>
            <a:pPr>
              <a:lnSpc>
                <a:spcPct val="90000"/>
              </a:lnSpc>
              <a:spcBef>
                <a:spcPts val="1200"/>
              </a:spcBef>
            </a:pPr>
            <a:r>
              <a:rPr lang="en-US" b="1" dirty="0" smtClean="0">
                <a:solidFill>
                  <a:schemeClr val="tx1"/>
                </a:solidFill>
              </a:rPr>
              <a:t>Commit</a:t>
            </a:r>
          </a:p>
          <a:p>
            <a:pPr>
              <a:lnSpc>
                <a:spcPct val="90000"/>
              </a:lnSpc>
              <a:spcBef>
                <a:spcPts val="1200"/>
              </a:spcBef>
            </a:pPr>
            <a:r>
              <a:rPr lang="en-US" b="1" dirty="0" smtClean="0">
                <a:solidFill>
                  <a:schemeClr val="tx1"/>
                </a:solidFill>
              </a:rPr>
              <a:t>Training/planning	</a:t>
            </a:r>
            <a:r>
              <a:rPr lang="en-US" b="1" dirty="0" smtClean="0"/>
              <a:t>	</a:t>
            </a:r>
          </a:p>
          <a:p>
            <a:pPr>
              <a:lnSpc>
                <a:spcPct val="90000"/>
              </a:lnSpc>
            </a:pPr>
            <a:endParaRPr lang="en-US" dirty="0" smtClean="0"/>
          </a:p>
          <a:p>
            <a:pPr>
              <a:lnSpc>
                <a:spcPct val="90000"/>
              </a:lnSpc>
            </a:pPr>
            <a:endParaRPr lang="en-US" dirty="0" smtClean="0"/>
          </a:p>
        </p:txBody>
      </p:sp>
      <p:pic>
        <p:nvPicPr>
          <p:cNvPr id="6" name="Picture 18" descr="C:\Users\dardena\AppData\Local\Microsoft\Windows\Temporary Internet Files\Content.IE5\FFO6W2QO\MP900402515[1].jpg"/>
          <p:cNvPicPr>
            <a:picLocks noChangeAspect="1" noChangeArrowheads="1"/>
          </p:cNvPicPr>
          <p:nvPr/>
        </p:nvPicPr>
        <p:blipFill>
          <a:blip r:embed="rId3" cstate="print"/>
          <a:srcRect/>
          <a:stretch>
            <a:fillRect/>
          </a:stretch>
        </p:blipFill>
        <p:spPr bwMode="auto">
          <a:xfrm>
            <a:off x="5410199" y="1219200"/>
            <a:ext cx="3456237" cy="51818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 xmlns:p14="http://schemas.microsoft.com/office/powerpoint/2010/main" val="12309804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lum bright="-30000"/>
          </a:blip>
          <a:srcRect l="4757" b="10000"/>
          <a:stretch>
            <a:fillRect/>
          </a:stretch>
        </p:blipFill>
        <p:spPr bwMode="auto">
          <a:xfrm>
            <a:off x="0" y="0"/>
            <a:ext cx="9154012" cy="6172200"/>
          </a:xfrm>
          <a:prstGeom prst="rect">
            <a:avLst/>
          </a:prstGeom>
          <a:noFill/>
          <a:ln w="9525">
            <a:noFill/>
            <a:miter lim="800000"/>
            <a:headEnd/>
            <a:tailEnd/>
          </a:ln>
          <a:effectLst/>
        </p:spPr>
      </p:pic>
      <p:sp>
        <p:nvSpPr>
          <p:cNvPr id="6" name="Title 5"/>
          <p:cNvSpPr>
            <a:spLocks noGrp="1"/>
          </p:cNvSpPr>
          <p:nvPr>
            <p:ph type="title"/>
          </p:nvPr>
        </p:nvSpPr>
        <p:spPr>
          <a:xfrm>
            <a:off x="457200" y="274638"/>
            <a:ext cx="8229600" cy="792162"/>
          </a:xfrm>
        </p:spPr>
        <p:txBody>
          <a:bodyPr anchor="t">
            <a:noAutofit/>
          </a:bodyPr>
          <a:lstStyle/>
          <a:p>
            <a:r>
              <a:rPr lang="en-US" dirty="0" err="1" smtClean="0">
                <a:solidFill>
                  <a:schemeClr val="bg1"/>
                </a:solidFill>
              </a:rPr>
              <a:t>infoKit</a:t>
            </a:r>
            <a:r>
              <a:rPr lang="en-US" dirty="0" smtClean="0">
                <a:solidFill>
                  <a:schemeClr val="bg1"/>
                </a:solidFill>
              </a:rPr>
              <a:t/>
            </a:r>
            <a:br>
              <a:rPr lang="en-US" dirty="0" smtClean="0">
                <a:solidFill>
                  <a:schemeClr val="bg1"/>
                </a:solidFill>
              </a:rPr>
            </a:br>
            <a:endParaRPr lang="en-US" dirty="0"/>
          </a:p>
        </p:txBody>
      </p:sp>
      <p:sp>
        <p:nvSpPr>
          <p:cNvPr id="2" name="Content Placeholder 1"/>
          <p:cNvSpPr>
            <a:spLocks noGrp="1"/>
          </p:cNvSpPr>
          <p:nvPr>
            <p:ph idx="1"/>
          </p:nvPr>
        </p:nvSpPr>
        <p:spPr>
          <a:xfrm>
            <a:off x="381000" y="1143000"/>
            <a:ext cx="8229600" cy="4525963"/>
          </a:xfrm>
        </p:spPr>
        <p:txBody>
          <a:bodyPr>
            <a:normAutofit lnSpcReduction="10000"/>
          </a:bodyPr>
          <a:lstStyle/>
          <a:p>
            <a:pPr>
              <a:buNone/>
            </a:pPr>
            <a:r>
              <a:rPr lang="en-US" dirty="0" smtClean="0">
                <a:solidFill>
                  <a:schemeClr val="bg1"/>
                </a:solidFill>
              </a:rPr>
              <a:t>What is it?</a:t>
            </a:r>
          </a:p>
          <a:p>
            <a:r>
              <a:rPr lang="en-US" dirty="0" smtClean="0">
                <a:solidFill>
                  <a:schemeClr val="bg1"/>
                </a:solidFill>
              </a:rPr>
              <a:t>Contains advice on evaluating digital/online services within the broader context of traditional services. </a:t>
            </a:r>
          </a:p>
          <a:p>
            <a:pPr>
              <a:buNone/>
            </a:pPr>
            <a:r>
              <a:rPr lang="en-US" dirty="0" smtClean="0">
                <a:solidFill>
                  <a:schemeClr val="bg1"/>
                </a:solidFill>
              </a:rPr>
              <a:t>Why did we create it?</a:t>
            </a:r>
          </a:p>
          <a:p>
            <a:r>
              <a:rPr lang="en-US" dirty="0" smtClean="0">
                <a:solidFill>
                  <a:schemeClr val="bg1"/>
                </a:solidFill>
              </a:rPr>
              <a:t>To understand the contexts surrounding individual engagement with digital resources, spaces and tools. </a:t>
            </a:r>
          </a:p>
          <a:p>
            <a:pPr>
              <a:buNone/>
            </a:pPr>
            <a:r>
              <a:rPr lang="en-US" dirty="0" smtClean="0">
                <a:solidFill>
                  <a:schemeClr val="bg1"/>
                </a:solidFill>
              </a:rPr>
              <a:t>Who will use it?</a:t>
            </a:r>
          </a:p>
          <a:p>
            <a:r>
              <a:rPr lang="en-US" dirty="0" smtClean="0">
                <a:solidFill>
                  <a:schemeClr val="bg1"/>
                </a:solidFill>
              </a:rPr>
              <a:t>Librarians and information technology staff</a:t>
            </a:r>
            <a:endParaRPr lang="en-US" dirty="0">
              <a:solidFill>
                <a:schemeClr val="bg1"/>
              </a:solidFill>
            </a:endParaRPr>
          </a:p>
        </p:txBody>
      </p:sp>
      <p:sp>
        <p:nvSpPr>
          <p:cNvPr id="4" name="TextBox 3"/>
          <p:cNvSpPr txBox="1"/>
          <p:nvPr/>
        </p:nvSpPr>
        <p:spPr>
          <a:xfrm>
            <a:off x="4648200" y="5788223"/>
            <a:ext cx="4495800" cy="307777"/>
          </a:xfrm>
          <a:prstGeom prst="rect">
            <a:avLst/>
          </a:prstGeom>
          <a:noFill/>
        </p:spPr>
        <p:txBody>
          <a:bodyPr wrap="square" rtlCol="0">
            <a:spAutoFit/>
          </a:bodyPr>
          <a:lstStyle/>
          <a:p>
            <a:pPr algn="r"/>
            <a:r>
              <a:rPr lang="en-US" sz="1400" dirty="0" smtClean="0">
                <a:solidFill>
                  <a:schemeClr val="bg1"/>
                </a:solidFill>
                <a:latin typeface="Arial" pitchFamily="34" charset="0"/>
                <a:cs typeface="Arial" pitchFamily="34" charset="0"/>
              </a:rPr>
              <a:t>(White, Connaway, Lanclos, Hood &amp; Vass, 2014)</a:t>
            </a:r>
            <a:endParaRPr lang="en-US" sz="1400" dirty="0">
              <a:solidFill>
                <a:schemeClr val="bg1"/>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sz="1800"/>
          </a:p>
        </p:txBody>
      </p:sp>
      <p:pic>
        <p:nvPicPr>
          <p:cNvPr id="21507" name="Picture 4" descr="UKU3new"/>
          <p:cNvPicPr>
            <a:picLocks noChangeAspect="1" noChangeArrowheads="1"/>
          </p:cNvPicPr>
          <p:nvPr/>
        </p:nvPicPr>
        <p:blipFill>
          <a:blip r:embed="rId3" cstate="print"/>
          <a:srcRect/>
          <a:stretch>
            <a:fillRect/>
          </a:stretch>
        </p:blipFill>
        <p:spPr bwMode="auto">
          <a:xfrm>
            <a:off x="-1549400" y="-261938"/>
            <a:ext cx="12095163" cy="8154988"/>
          </a:xfrm>
          <a:prstGeom prst="rect">
            <a:avLst/>
          </a:prstGeom>
          <a:noFill/>
          <a:ln w="9525">
            <a:noFill/>
            <a:miter lim="800000"/>
            <a:headEnd/>
            <a:tailEnd/>
          </a:ln>
        </p:spPr>
      </p:pic>
      <p:sp>
        <p:nvSpPr>
          <p:cNvPr id="21508" name="Text Box 5"/>
          <p:cNvSpPr txBox="1">
            <a:spLocks noChangeArrowheads="1"/>
          </p:cNvSpPr>
          <p:nvPr/>
        </p:nvSpPr>
        <p:spPr bwMode="auto">
          <a:xfrm>
            <a:off x="171450" y="163513"/>
            <a:ext cx="944563" cy="457200"/>
          </a:xfrm>
          <a:prstGeom prst="rect">
            <a:avLst/>
          </a:prstGeom>
          <a:noFill/>
          <a:ln w="9525">
            <a:noFill/>
            <a:miter lim="800000"/>
            <a:headEnd/>
            <a:tailEnd/>
          </a:ln>
        </p:spPr>
        <p:txBody>
          <a:bodyPr wrap="none">
            <a:spAutoFit/>
          </a:bodyPr>
          <a:lstStyle/>
          <a:p>
            <a:r>
              <a:rPr lang="en-GB" b="1">
                <a:latin typeface="Levenim MT" pitchFamily="2" charset="-79"/>
              </a:rPr>
              <a:t>UKU3</a:t>
            </a:r>
          </a:p>
        </p:txBody>
      </p:sp>
    </p:spTree>
    <p:extLst>
      <p:ext uri="{BB962C8B-B14F-4D97-AF65-F5344CB8AC3E}">
        <p14:creationId xmlns="" xmlns:p14="http://schemas.microsoft.com/office/powerpoint/2010/main" val="3846041194"/>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505200" y="5791200"/>
            <a:ext cx="5410200" cy="1015663"/>
          </a:xfrm>
          <a:prstGeom prst="rect">
            <a:avLst/>
          </a:prstGeom>
        </p:spPr>
        <p:txBody>
          <a:bodyPr wrap="square">
            <a:spAutoFit/>
          </a:bodyPr>
          <a:lstStyle/>
          <a:p>
            <a:pPr algn="ctr"/>
            <a:r>
              <a:rPr lang="en-US" sz="1600" dirty="0" smtClean="0">
                <a:latin typeface="+mj-lt"/>
              </a:rPr>
              <a:t>Pole-charts by participants at a V&amp;R event at the 2012 EDUCAUSE conference</a:t>
            </a:r>
          </a:p>
          <a:p>
            <a:r>
              <a:rPr lang="en-US" sz="1400" dirty="0" smtClean="0">
                <a:solidFill>
                  <a:srgbClr val="0099FF"/>
                </a:solidFill>
                <a:latin typeface="+mj-lt"/>
                <a:hlinkClick r:id="rId3"/>
              </a:rPr>
              <a:t>http://atkinsanthro.blogspot.com/2012/11/educause-2012-part-second.html</a:t>
            </a:r>
            <a:endParaRPr lang="en-US" sz="1400" dirty="0">
              <a:latin typeface="+mj-lt"/>
            </a:endParaRPr>
          </a:p>
        </p:txBody>
      </p:sp>
      <p:pic>
        <p:nvPicPr>
          <p:cNvPr id="146434" name="Picture 2" descr="http://4.bp.blogspot.com/-0slOQLS-ptM/UKP-W7vr90I/AAAAAAAAAvc/WuMq-9ohS2M/s1600/maps2+small+crop.jpg"/>
          <p:cNvPicPr>
            <a:picLocks noChangeAspect="1" noChangeArrowheads="1"/>
          </p:cNvPicPr>
          <p:nvPr/>
        </p:nvPicPr>
        <p:blipFill>
          <a:blip r:embed="rId4" cstate="print"/>
          <a:srcRect/>
          <a:stretch>
            <a:fillRect/>
          </a:stretch>
        </p:blipFill>
        <p:spPr bwMode="auto">
          <a:xfrm>
            <a:off x="3457575" y="228600"/>
            <a:ext cx="5457825" cy="5543551"/>
          </a:xfrm>
          <a:prstGeom prst="rect">
            <a:avLst/>
          </a:prstGeom>
          <a:noFill/>
          <a:ln>
            <a:solidFill>
              <a:schemeClr val="bg2">
                <a:lumMod val="65000"/>
              </a:schemeClr>
            </a:solidFill>
          </a:ln>
        </p:spPr>
      </p:pic>
      <p:sp>
        <p:nvSpPr>
          <p:cNvPr id="10" name="Rectangle 9"/>
          <p:cNvSpPr/>
          <p:nvPr/>
        </p:nvSpPr>
        <p:spPr>
          <a:xfrm>
            <a:off x="76200" y="381000"/>
            <a:ext cx="3200400" cy="3477875"/>
          </a:xfrm>
          <a:prstGeom prst="rect">
            <a:avLst/>
          </a:prstGeom>
        </p:spPr>
        <p:txBody>
          <a:bodyPr wrap="square">
            <a:spAutoFit/>
          </a:bodyPr>
          <a:lstStyle/>
          <a:p>
            <a:pPr algn="r"/>
            <a:r>
              <a:rPr lang="en-US" sz="2000" dirty="0" smtClean="0">
                <a:latin typeface="Arial" panose="020B0604020202020204" pitchFamily="34" charset="0"/>
                <a:cs typeface="Arial" panose="020B0604020202020204" pitchFamily="34" charset="0"/>
              </a:rPr>
              <a:t>Understanding how learners are engaging and learning with technology can influence improvements in supporting and delivering …</a:t>
            </a:r>
          </a:p>
          <a:p>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digital literacy</a:t>
            </a:r>
          </a:p>
          <a:p>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content and infrastructure</a:t>
            </a:r>
          </a:p>
          <a:p>
            <a:pPr>
              <a:buFontTx/>
              <a:buChar char="-"/>
            </a:pPr>
            <a:r>
              <a:rPr lang="en-US" sz="2000" dirty="0" smtClean="0">
                <a:latin typeface="Arial" panose="020B0604020202020204" pitchFamily="34" charset="0"/>
                <a:cs typeface="Arial" panose="020B0604020202020204" pitchFamily="34" charset="0"/>
              </a:rPr>
              <a:t> </a:t>
            </a:r>
            <a:r>
              <a:rPr lang="en-US" sz="2000" i="1" dirty="0" smtClean="0">
                <a:latin typeface="Arial" panose="020B0604020202020204" pitchFamily="34" charset="0"/>
                <a:cs typeface="Arial" panose="020B0604020202020204" pitchFamily="34" charset="0"/>
              </a:rPr>
              <a:t>usability</a:t>
            </a:r>
          </a:p>
        </p:txBody>
      </p:sp>
      <p:pic>
        <p:nvPicPr>
          <p:cNvPr id="146435" name="Picture 3">
            <a:hlinkClick r:id="rId5"/>
          </p:cNvPr>
          <p:cNvPicPr>
            <a:picLocks noChangeAspect="1" noChangeArrowheads="1"/>
          </p:cNvPicPr>
          <p:nvPr/>
        </p:nvPicPr>
        <p:blipFill>
          <a:blip r:embed="rId6" cstate="print"/>
          <a:srcRect l="32041" t="14476" r="33359" b="12190"/>
          <a:stretch>
            <a:fillRect/>
          </a:stretch>
        </p:blipFill>
        <p:spPr bwMode="auto">
          <a:xfrm>
            <a:off x="609600" y="3801612"/>
            <a:ext cx="2133600" cy="2826230"/>
          </a:xfrm>
          <a:prstGeom prst="rect">
            <a:avLst/>
          </a:prstGeom>
          <a:noFill/>
          <a:ln w="9525">
            <a:solidFill>
              <a:schemeClr val="tx1"/>
            </a:solidFill>
            <a:miter lim="800000"/>
            <a:headEnd/>
            <a:tailEnd/>
          </a:ln>
        </p:spPr>
      </p:pic>
      <p:sp>
        <p:nvSpPr>
          <p:cNvPr id="13" name="TextBox 12"/>
          <p:cNvSpPr txBox="1"/>
          <p:nvPr/>
        </p:nvSpPr>
        <p:spPr>
          <a:xfrm>
            <a:off x="2752493" y="6315307"/>
            <a:ext cx="527709" cy="338554"/>
          </a:xfrm>
          <a:prstGeom prst="rect">
            <a:avLst/>
          </a:prstGeom>
          <a:noFill/>
        </p:spPr>
        <p:txBody>
          <a:bodyPr wrap="none" rtlCol="0">
            <a:spAutoFit/>
          </a:bodyPr>
          <a:lstStyle/>
          <a:p>
            <a:r>
              <a:rPr lang="en-US" sz="1600" dirty="0" smtClean="0">
                <a:latin typeface="+mj-lt"/>
              </a:rPr>
              <a:t>p. 3</a:t>
            </a:r>
            <a:endParaRPr lang="en-US" sz="1600" dirty="0">
              <a:latin typeface="+mj-lt"/>
            </a:endParaRPr>
          </a:p>
        </p:txBody>
      </p:sp>
    </p:spTree>
    <p:extLst>
      <p:ext uri="{BB962C8B-B14F-4D97-AF65-F5344CB8AC3E}">
        <p14:creationId xmlns="" xmlns:p14="http://schemas.microsoft.com/office/powerpoint/2010/main" val="407099873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oode\Dropbox\V&amp;R_Project\Images\SUNYLA Mappings 061313\DSC02989.JPG"/>
          <p:cNvPicPr>
            <a:picLocks noChangeAspect="1" noChangeArrowheads="1"/>
          </p:cNvPicPr>
          <p:nvPr/>
        </p:nvPicPr>
        <p:blipFill>
          <a:blip r:embed="rId3" cstate="print"/>
          <a:srcRect l="8333" t="6667" r="5833" b="15556"/>
          <a:stretch>
            <a:fillRect/>
          </a:stretch>
        </p:blipFill>
        <p:spPr bwMode="auto">
          <a:xfrm>
            <a:off x="0" y="0"/>
            <a:ext cx="9144000" cy="6858000"/>
          </a:xfrm>
          <a:prstGeom prst="rect">
            <a:avLst/>
          </a:prstGeom>
          <a:noFill/>
        </p:spPr>
      </p:pic>
    </p:spTree>
    <p:extLst>
      <p:ext uri="{BB962C8B-B14F-4D97-AF65-F5344CB8AC3E}">
        <p14:creationId xmlns="" xmlns:p14="http://schemas.microsoft.com/office/powerpoint/2010/main" val="30785577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B3AA010-7757-41E0-A212-D41514C97AA5}" type="slidenum">
              <a:rPr lang="en-US" smtClean="0">
                <a:solidFill>
                  <a:schemeClr val="bg1"/>
                </a:solidFill>
              </a:rPr>
              <a:pPr/>
              <a:t>2</a:t>
            </a:fld>
            <a:endParaRPr lang="en-US" dirty="0">
              <a:solidFill>
                <a:schemeClr val="bg1"/>
              </a:solidFill>
            </a:endParaRPr>
          </a:p>
        </p:txBody>
      </p:sp>
      <p:sp>
        <p:nvSpPr>
          <p:cNvPr id="5" name="Text Placeholder 4"/>
          <p:cNvSpPr txBox="1">
            <a:spLocks/>
          </p:cNvSpPr>
          <p:nvPr/>
        </p:nvSpPr>
        <p:spPr>
          <a:xfrm>
            <a:off x="381000" y="685800"/>
            <a:ext cx="7772400" cy="1500187"/>
          </a:xfrm>
          <a:prstGeom prst="rect">
            <a:avLst/>
          </a:prstGeom>
          <a:ln>
            <a:noFill/>
          </a:ln>
        </p:spPr>
        <p:txBody>
          <a:bodyPr vert="horz" lIns="91440" tIns="45720" rIns="91440" bIns="45720" rtlCol="0">
            <a:noAutofit/>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n-US" sz="17300" b="1" i="0" u="none" strike="noStrike" kern="1200" cap="none" spc="0" normalizeH="0" baseline="0" noProof="0" dirty="0" smtClean="0">
                <a:ln>
                  <a:noFill/>
                </a:ln>
                <a:effectLst/>
                <a:uLnTx/>
                <a:uFillTx/>
                <a:latin typeface="+mj-lt"/>
                <a:ea typeface="Open Sans" pitchFamily="34" charset="0"/>
                <a:cs typeface="Open Sans" pitchFamily="34" charset="0"/>
              </a:rPr>
              <a:t>84%</a:t>
            </a:r>
            <a:endParaRPr kumimoji="0" lang="en-US" sz="17300" b="1" i="0" u="none" strike="noStrike" kern="1200" cap="none" spc="0" normalizeH="0" baseline="0" noProof="0" dirty="0">
              <a:ln>
                <a:noFill/>
              </a:ln>
              <a:effectLst/>
              <a:uLnTx/>
              <a:uFillTx/>
              <a:latin typeface="+mj-lt"/>
              <a:ea typeface="Open Sans" pitchFamily="34" charset="0"/>
              <a:cs typeface="Open Sans" pitchFamily="34" charset="0"/>
            </a:endParaRPr>
          </a:p>
        </p:txBody>
      </p:sp>
      <p:sp>
        <p:nvSpPr>
          <p:cNvPr id="6" name="Text Placeholder 4"/>
          <p:cNvSpPr txBox="1">
            <a:spLocks/>
          </p:cNvSpPr>
          <p:nvPr/>
        </p:nvSpPr>
        <p:spPr>
          <a:xfrm>
            <a:off x="5334000" y="1066800"/>
            <a:ext cx="3581400" cy="2209800"/>
          </a:xfrm>
          <a:prstGeom prst="rect">
            <a:avLst/>
          </a:prstGeom>
        </p:spPr>
        <p:txBody>
          <a:bodyPr vert="horz" lIns="91440" tIns="45720" rIns="91440" bIns="45720" rtlCol="0" anchor="b">
            <a:noAutofit/>
          </a:bodyPr>
          <a:lstStyle/>
          <a:p>
            <a:pPr marL="0" marR="0" lvl="0" indent="0" algn="l" defTabSz="457200" rtl="0" eaLnBrk="1" fontAlgn="auto" latinLnBrk="0" hangingPunct="1">
              <a:lnSpc>
                <a:spcPct val="110000"/>
              </a:lnSpc>
              <a:spcBef>
                <a:spcPts val="900"/>
              </a:spcBef>
              <a:spcAft>
                <a:spcPts val="0"/>
              </a:spcAft>
              <a:buClrTx/>
              <a:buSzTx/>
              <a:buFont typeface="Arial"/>
              <a:buNone/>
              <a:tabLst/>
              <a:defRPr/>
            </a:pPr>
            <a:r>
              <a:rPr lang="en-US" sz="3600" dirty="0" smtClean="0">
                <a:solidFill>
                  <a:schemeClr val="bg1"/>
                </a:solidFill>
                <a:latin typeface="Arial"/>
                <a:cs typeface="Arial"/>
              </a:rPr>
              <a:t>of </a:t>
            </a:r>
            <a:r>
              <a:rPr kumimoji="0" lang="en-US" sz="3600" b="0" i="0" u="none" strike="noStrike" kern="1200" cap="none" spc="0" normalizeH="0" baseline="0" noProof="0" dirty="0" smtClean="0">
                <a:ln>
                  <a:noFill/>
                </a:ln>
                <a:solidFill>
                  <a:schemeClr val="bg1"/>
                </a:solidFill>
                <a:effectLst/>
                <a:uLnTx/>
                <a:uFillTx/>
                <a:latin typeface="Arial"/>
                <a:ea typeface="+mn-ea"/>
                <a:cs typeface="Arial"/>
              </a:rPr>
              <a:t>users began </a:t>
            </a:r>
            <a:r>
              <a:rPr kumimoji="0" lang="en-US" sz="3600" b="0" i="0" u="none" strike="noStrike" kern="1200" cap="none" spc="0" normalizeH="0" baseline="0" noProof="0" dirty="0" smtClean="0">
                <a:ln>
                  <a:noFill/>
                </a:ln>
                <a:effectLst/>
                <a:uLnTx/>
                <a:uFillTx/>
                <a:latin typeface="Arial"/>
                <a:ea typeface="+mn-ea"/>
                <a:cs typeface="Arial"/>
              </a:rPr>
              <a:t>information search with a search engine</a:t>
            </a:r>
            <a:endParaRPr kumimoji="0" lang="en-US" sz="3600" b="0" i="0" u="none" strike="noStrike" kern="1200" cap="none" spc="0" normalizeH="0" baseline="0" noProof="0" dirty="0">
              <a:ln>
                <a:noFill/>
              </a:ln>
              <a:effectLst/>
              <a:uLnTx/>
              <a:uFillTx/>
              <a:latin typeface="Arial"/>
              <a:ea typeface="+mn-ea"/>
              <a:cs typeface="Arial"/>
            </a:endParaRPr>
          </a:p>
        </p:txBody>
      </p:sp>
      <p:sp>
        <p:nvSpPr>
          <p:cNvPr id="7" name="Text Placeholder 4"/>
          <p:cNvSpPr txBox="1">
            <a:spLocks/>
          </p:cNvSpPr>
          <p:nvPr/>
        </p:nvSpPr>
        <p:spPr>
          <a:xfrm>
            <a:off x="0" y="3252787"/>
            <a:ext cx="9144000" cy="1500187"/>
          </a:xfrm>
          <a:prstGeom prst="rect">
            <a:avLst/>
          </a:prstGeom>
        </p:spPr>
        <p:txBody>
          <a:bodyPr vert="horz" lIns="91440" tIns="45720" rIns="91440" bIns="45720" rtlCol="0" anchor="b">
            <a:noAutofit/>
          </a:bodyPr>
          <a:lstStyle/>
          <a:p>
            <a:pPr marL="0" marR="0" lvl="0" indent="0" algn="ctr" defTabSz="457200" rtl="0" eaLnBrk="1" fontAlgn="auto" latinLnBrk="0" hangingPunct="1">
              <a:lnSpc>
                <a:spcPct val="110000"/>
              </a:lnSpc>
              <a:spcBef>
                <a:spcPts val="900"/>
              </a:spcBef>
              <a:spcAft>
                <a:spcPts val="0"/>
              </a:spcAft>
              <a:buClrTx/>
              <a:buSzTx/>
              <a:buFont typeface="Arial"/>
              <a:buNone/>
              <a:tabLst/>
              <a:defRPr/>
            </a:pPr>
            <a:r>
              <a:rPr lang="en-US" sz="3600" dirty="0" smtClean="0">
                <a:latin typeface="Arial"/>
                <a:cs typeface="Arial"/>
              </a:rPr>
              <a:t>How many began their search on a library website?</a:t>
            </a:r>
          </a:p>
        </p:txBody>
      </p:sp>
      <p:sp>
        <p:nvSpPr>
          <p:cNvPr id="8" name="TextBox 7"/>
          <p:cNvSpPr txBox="1"/>
          <p:nvPr/>
        </p:nvSpPr>
        <p:spPr>
          <a:xfrm>
            <a:off x="5638800" y="3657600"/>
            <a:ext cx="3810000" cy="2754600"/>
          </a:xfrm>
          <a:prstGeom prst="rect">
            <a:avLst/>
          </a:prstGeom>
          <a:noFill/>
        </p:spPr>
        <p:txBody>
          <a:bodyPr wrap="square" rtlCol="0">
            <a:spAutoFit/>
          </a:bodyPr>
          <a:lstStyle/>
          <a:p>
            <a:r>
              <a:rPr lang="en-US" sz="17300" b="1" dirty="0" smtClean="0">
                <a:latin typeface="Arial"/>
                <a:cs typeface="Arial"/>
              </a:rPr>
              <a:t>1%</a:t>
            </a:r>
          </a:p>
        </p:txBody>
      </p:sp>
      <p:sp>
        <p:nvSpPr>
          <p:cNvPr id="9" name="Rectangle 8"/>
          <p:cNvSpPr/>
          <p:nvPr/>
        </p:nvSpPr>
        <p:spPr>
          <a:xfrm>
            <a:off x="228600" y="5610255"/>
            <a:ext cx="4572000" cy="400110"/>
          </a:xfrm>
          <a:prstGeom prst="rect">
            <a:avLst/>
          </a:prstGeom>
        </p:spPr>
        <p:txBody>
          <a:bodyPr>
            <a:spAutoFit/>
          </a:bodyPr>
          <a:lstStyle/>
          <a:p>
            <a:r>
              <a:rPr lang="en-US" sz="1000" b="1" dirty="0" smtClean="0">
                <a:latin typeface="Arial" pitchFamily="34" charset="0"/>
                <a:cs typeface="Arial" pitchFamily="34" charset="0"/>
              </a:rPr>
              <a:t>(Centre for Information </a:t>
            </a:r>
            <a:r>
              <a:rPr lang="en-US" sz="1000" b="1" dirty="0" err="1" smtClean="0">
                <a:latin typeface="Arial" pitchFamily="34" charset="0"/>
                <a:cs typeface="Arial" pitchFamily="34" charset="0"/>
              </a:rPr>
              <a:t>Behaviour</a:t>
            </a:r>
            <a:r>
              <a:rPr lang="en-US" sz="1000" b="1" dirty="0" smtClean="0">
                <a:latin typeface="Arial" pitchFamily="34" charset="0"/>
                <a:cs typeface="Arial" pitchFamily="34" charset="0"/>
              </a:rPr>
              <a:t> and the Evaluation of Research, 2008)</a:t>
            </a:r>
          </a:p>
          <a:p>
            <a:r>
              <a:rPr lang="en-US" sz="1000" b="1" dirty="0" smtClean="0">
                <a:latin typeface="Arial" pitchFamily="34" charset="0"/>
                <a:cs typeface="Arial" pitchFamily="34" charset="0"/>
              </a:rPr>
              <a:t>(De Rosa, 2010)</a:t>
            </a:r>
            <a:endParaRPr lang="en-US" sz="1000" b="1" dirty="0"/>
          </a:p>
        </p:txBody>
      </p:sp>
      <p:sp>
        <p:nvSpPr>
          <p:cNvPr id="10" name="TextBox 9"/>
          <p:cNvSpPr txBox="1"/>
          <p:nvPr/>
        </p:nvSpPr>
        <p:spPr>
          <a:xfrm>
            <a:off x="3962400" y="6212311"/>
            <a:ext cx="4648200" cy="646331"/>
          </a:xfrm>
          <a:prstGeom prst="rect">
            <a:avLst/>
          </a:prstGeom>
          <a:noFill/>
        </p:spPr>
        <p:txBody>
          <a:bodyPr wrap="square" rtlCol="0">
            <a:spAutoFit/>
          </a:bodyPr>
          <a:lstStyle/>
          <a:p>
            <a:r>
              <a:rPr lang="en-US" sz="1200" b="1" dirty="0" smtClean="0">
                <a:latin typeface="Myriad Web Pro"/>
              </a:rPr>
              <a:t>This work is licensed under a Creative Commons Attribution 3.0 Unported License. </a:t>
            </a:r>
            <a:r>
              <a:rPr lang="en-US" sz="1200" b="1" u="sng" dirty="0" smtClean="0">
                <a:latin typeface="Myriad Web Pro"/>
                <a:hlinkClick r:id="rId3"/>
              </a:rPr>
              <a:t>http://creativecommons.org/licenses/by/3.0</a:t>
            </a:r>
            <a:r>
              <a:rPr lang="en-US" sz="1200" u="sng" dirty="0" smtClean="0">
                <a:latin typeface="Myriad Web Pro"/>
              </a:rPr>
              <a:t>/</a:t>
            </a:r>
            <a:endParaRPr lang="en-US" sz="1200" dirty="0">
              <a:latin typeface="Myriad Web Pro"/>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http://wallpaper.pickywallpapers.com/samsung-galaxy-tab/closed-sig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rot="21073471">
            <a:off x="4940497" y="1600200"/>
            <a:ext cx="2768205" cy="2362201"/>
          </a:xfrm>
          <a:prstGeom prst="rect">
            <a:avLst/>
          </a:prstGeom>
          <a:noFill/>
          <a:ln w="88900">
            <a:solidFill>
              <a:schemeClr val="bg1"/>
            </a:solidFill>
          </a:ln>
          <a:effectLst/>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The library? What’s that?</a:t>
            </a:r>
            <a:endParaRPr lang="en-US" dirty="0"/>
          </a:p>
        </p:txBody>
      </p:sp>
      <p:sp>
        <p:nvSpPr>
          <p:cNvPr id="5" name="Content Placeholder 1"/>
          <p:cNvSpPr>
            <a:spLocks noGrp="1"/>
          </p:cNvSpPr>
          <p:nvPr>
            <p:ph sz="half" idx="1"/>
          </p:nvPr>
        </p:nvSpPr>
        <p:spPr>
          <a:xfrm>
            <a:off x="381000" y="1600200"/>
            <a:ext cx="4209992" cy="4600576"/>
          </a:xfrm>
        </p:spPr>
        <p:txBody>
          <a:bodyPr>
            <a:noAutofit/>
          </a:bodyPr>
          <a:lstStyle/>
          <a:p>
            <a:r>
              <a:rPr lang="en-US" sz="2400" b="1" dirty="0" smtClean="0">
                <a:solidFill>
                  <a:schemeClr val="tx1"/>
                </a:solidFill>
              </a:rPr>
              <a:t>Website hard to navigate</a:t>
            </a:r>
          </a:p>
          <a:p>
            <a:r>
              <a:rPr lang="en-US" sz="2400" b="1" dirty="0" smtClean="0">
                <a:solidFill>
                  <a:schemeClr val="tx1"/>
                </a:solidFill>
              </a:rPr>
              <a:t>Inconvenient</a:t>
            </a:r>
          </a:p>
          <a:p>
            <a:pPr lvl="1"/>
            <a:r>
              <a:rPr lang="en-US" sz="2000" b="1" dirty="0" smtClean="0">
                <a:solidFill>
                  <a:schemeClr val="tx1"/>
                </a:solidFill>
              </a:rPr>
              <a:t>Limited hours</a:t>
            </a:r>
          </a:p>
          <a:p>
            <a:pPr lvl="1"/>
            <a:r>
              <a:rPr lang="en-US" sz="2000" b="1" dirty="0" smtClean="0">
                <a:solidFill>
                  <a:schemeClr val="tx1"/>
                </a:solidFill>
              </a:rPr>
              <a:t>Distance to library</a:t>
            </a:r>
          </a:p>
          <a:p>
            <a:pPr lvl="1"/>
            <a:r>
              <a:rPr lang="en-US" sz="2000" b="1" dirty="0" smtClean="0">
                <a:solidFill>
                  <a:schemeClr val="tx1"/>
                </a:solidFill>
              </a:rPr>
              <a:t>Physical materials</a:t>
            </a:r>
          </a:p>
          <a:p>
            <a:r>
              <a:rPr lang="en-US" sz="2400" b="1" dirty="0" smtClean="0">
                <a:solidFill>
                  <a:schemeClr val="tx1"/>
                </a:solidFill>
              </a:rPr>
              <a:t>Don’t think electronic resources are library resources</a:t>
            </a:r>
          </a:p>
          <a:p>
            <a:pPr lvl="1"/>
            <a:r>
              <a:rPr lang="en-US" sz="2200" b="1" dirty="0" smtClean="0">
                <a:solidFill>
                  <a:schemeClr val="tx1"/>
                </a:solidFill>
              </a:rPr>
              <a:t>Associate </a:t>
            </a:r>
            <a:r>
              <a:rPr lang="en-US" sz="2200" b="1" dirty="0">
                <a:solidFill>
                  <a:schemeClr val="tx1"/>
                </a:solidFill>
              </a:rPr>
              <a:t>with books</a:t>
            </a:r>
          </a:p>
          <a:p>
            <a:endParaRPr lang="en-US" sz="2400" b="1" dirty="0" smtClean="0"/>
          </a:p>
        </p:txBody>
      </p:sp>
      <p:sp>
        <p:nvSpPr>
          <p:cNvPr id="8" name="TextBox 7"/>
          <p:cNvSpPr txBox="1"/>
          <p:nvPr/>
        </p:nvSpPr>
        <p:spPr>
          <a:xfrm>
            <a:off x="6324600" y="6096000"/>
            <a:ext cx="2476500" cy="246221"/>
          </a:xfrm>
          <a:prstGeom prst="rect">
            <a:avLst/>
          </a:prstGeom>
          <a:noFill/>
        </p:spPr>
        <p:txBody>
          <a:bodyPr wrap="square" rtlCol="0">
            <a:spAutoFit/>
          </a:bodyPr>
          <a:lstStyle/>
          <a:p>
            <a:pPr algn="r"/>
            <a:r>
              <a:rPr lang="en-US" sz="1000" b="1" dirty="0" smtClean="0">
                <a:latin typeface="+mj-lt"/>
              </a:rPr>
              <a:t>(</a:t>
            </a:r>
            <a:r>
              <a:rPr lang="en-US" sz="1000" b="1" dirty="0" err="1" smtClean="0">
                <a:latin typeface="+mj-lt"/>
              </a:rPr>
              <a:t>Connaway</a:t>
            </a:r>
            <a:r>
              <a:rPr lang="en-US" sz="1000" b="1" dirty="0" smtClean="0">
                <a:latin typeface="+mj-lt"/>
              </a:rPr>
              <a:t> &amp; Dickey, 2010</a:t>
            </a:r>
            <a:r>
              <a:rPr lang="en-US" sz="1000" dirty="0" smtClean="0">
                <a:latin typeface="+mj-lt"/>
              </a:rPr>
              <a:t>)</a:t>
            </a:r>
            <a:endParaRPr lang="en-US" sz="1000" dirty="0">
              <a:latin typeface="+mj-lt"/>
            </a:endParaRPr>
          </a:p>
        </p:txBody>
      </p:sp>
      <p:pic>
        <p:nvPicPr>
          <p:cNvPr id="4098" name="Picture 2" descr="http://cdncambridge.tab.co.uk/wp-content/blogs.dir/7/files/2013/11/internet.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696359">
            <a:off x="5761823" y="3561897"/>
            <a:ext cx="2838450" cy="2284952"/>
          </a:xfrm>
          <a:prstGeom prst="rect">
            <a:avLst/>
          </a:prstGeom>
          <a:noFill/>
          <a:ln w="88900">
            <a:solidFill>
              <a:schemeClr val="bg1"/>
            </a:solid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hoode\Downloads\large_6732616879.jpg"/>
          <p:cNvPicPr>
            <a:picLocks noChangeAspect="1" noChangeArrowheads="1"/>
          </p:cNvPicPr>
          <p:nvPr/>
        </p:nvPicPr>
        <p:blipFill>
          <a:blip r:embed="rId3" cstate="print">
            <a:lum contrast="-20000"/>
          </a:blip>
          <a:srcRect l="19766" r="27523" b="10041"/>
          <a:stretch>
            <a:fillRect/>
          </a:stretch>
        </p:blipFill>
        <p:spPr bwMode="auto">
          <a:xfrm>
            <a:off x="0" y="0"/>
            <a:ext cx="9144000" cy="6858000"/>
          </a:xfrm>
          <a:prstGeom prst="rect">
            <a:avLst/>
          </a:prstGeom>
          <a:noFill/>
        </p:spPr>
      </p:pic>
      <p:sp>
        <p:nvSpPr>
          <p:cNvPr id="4" name="TextBox 3"/>
          <p:cNvSpPr txBox="1"/>
          <p:nvPr/>
        </p:nvSpPr>
        <p:spPr>
          <a:xfrm>
            <a:off x="533400" y="3886200"/>
            <a:ext cx="8077200" cy="2062103"/>
          </a:xfrm>
          <a:prstGeom prst="rect">
            <a:avLst/>
          </a:prstGeom>
          <a:noFill/>
        </p:spPr>
        <p:txBody>
          <a:bodyPr wrap="square" rtlCol="0">
            <a:spAutoFit/>
          </a:bodyPr>
          <a:lstStyle/>
          <a:p>
            <a:pPr algn="ctr"/>
            <a:r>
              <a:rPr lang="en-GB" sz="2800" b="1" dirty="0" smtClean="0">
                <a:solidFill>
                  <a:schemeClr val="bg1"/>
                </a:solidFill>
                <a:latin typeface="Arial" pitchFamily="34" charset="0"/>
                <a:cs typeface="Arial" pitchFamily="34" charset="0"/>
              </a:rPr>
              <a:t>“And so like my parents will always go, ‘Well look it up in a book, go to the library.’ And I’ll go, ‘Well there’s the internet just there.’” </a:t>
            </a:r>
          </a:p>
          <a:p>
            <a:endParaRPr lang="en-GB" sz="2800" b="1" dirty="0" smtClean="0">
              <a:solidFill>
                <a:schemeClr val="bg1"/>
              </a:solidFill>
              <a:latin typeface="Arial" pitchFamily="34" charset="0"/>
              <a:cs typeface="Arial" pitchFamily="34" charset="0"/>
            </a:endParaRPr>
          </a:p>
          <a:p>
            <a:pPr algn="r"/>
            <a:r>
              <a:rPr lang="en-GB" sz="1600" b="1" i="1" dirty="0" smtClean="0">
                <a:solidFill>
                  <a:schemeClr val="bg1"/>
                </a:solidFill>
                <a:latin typeface="Arial" pitchFamily="34" charset="0"/>
                <a:cs typeface="Arial" pitchFamily="34" charset="0"/>
              </a:rPr>
              <a:t>(Digital Visitors and Residents, </a:t>
            </a:r>
            <a:r>
              <a:rPr lang="en-GB" sz="1600" b="1" dirty="0" smtClean="0">
                <a:solidFill>
                  <a:schemeClr val="bg1"/>
                </a:solidFill>
                <a:latin typeface="Arial" pitchFamily="34" charset="0"/>
                <a:cs typeface="Arial" pitchFamily="34" charset="0"/>
              </a:rPr>
              <a:t>UKU5, Emerging, Female, Age 19, Chemistry</a:t>
            </a:r>
            <a:r>
              <a:rPr lang="en-GB" sz="1600" b="1" i="1" dirty="0" smtClean="0">
                <a:solidFill>
                  <a:schemeClr val="bg1"/>
                </a:solidFill>
                <a:latin typeface="Arial" pitchFamily="34" charset="0"/>
                <a:cs typeface="Arial" pitchFamily="34" charset="0"/>
              </a:rPr>
              <a:t>)</a:t>
            </a:r>
            <a:endParaRPr lang="en-US" sz="1600" b="1" i="1" dirty="0">
              <a:solidFill>
                <a:schemeClr val="bg1"/>
              </a:solidFill>
              <a:latin typeface="Arial" pitchFamily="34" charset="0"/>
              <a:cs typeface="Arial" pitchFamily="34" charset="0"/>
            </a:endParaRPr>
          </a:p>
        </p:txBody>
      </p:sp>
    </p:spTree>
    <p:extLst>
      <p:ext uri="{BB962C8B-B14F-4D97-AF65-F5344CB8AC3E}">
        <p14:creationId xmlns="" xmlns:p14="http://schemas.microsoft.com/office/powerpoint/2010/main" val="245245601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encrypted-tbn3.gstatic.com/images?q=tbn:ANd9GcQDPv9qq7lICairSWM2AYRuTpt49NvwWZoL76DSDb6vty_ZRdWH"/>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5800" y="2450515"/>
            <a:ext cx="3607536" cy="3607536"/>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5"/>
          <p:cNvSpPr txBox="1">
            <a:spLocks noChangeArrowheads="1"/>
          </p:cNvSpPr>
          <p:nvPr/>
        </p:nvSpPr>
        <p:spPr bwMode="auto">
          <a:xfrm>
            <a:off x="931998" y="381000"/>
            <a:ext cx="4800600" cy="1938992"/>
          </a:xfrm>
          <a:prstGeom prst="rect">
            <a:avLst/>
          </a:prstGeom>
          <a:noFill/>
          <a:ln w="9525">
            <a:noFill/>
            <a:miter lim="800000"/>
            <a:headEnd/>
            <a:tailEnd/>
          </a:ln>
        </p:spPr>
        <p:txBody>
          <a:bodyPr>
            <a:spAutoFit/>
          </a:bodyPr>
          <a:lstStyle/>
          <a:p>
            <a:r>
              <a:rPr lang="en-US" sz="2400" b="1" dirty="0">
                <a:latin typeface="Arial" pitchFamily="34" charset="0"/>
                <a:cs typeface="Arial" pitchFamily="34" charset="0"/>
              </a:rPr>
              <a:t>The word “librarian” </a:t>
            </a:r>
            <a:r>
              <a:rPr lang="en-US" sz="2400" b="1" dirty="0" smtClean="0">
                <a:latin typeface="Arial" pitchFamily="34" charset="0"/>
                <a:cs typeface="Arial" pitchFamily="34" charset="0"/>
              </a:rPr>
              <a:t>only </a:t>
            </a:r>
            <a:r>
              <a:rPr lang="en-US" sz="2400" b="1" dirty="0">
                <a:latin typeface="Arial" pitchFamily="34" charset="0"/>
                <a:cs typeface="Arial" pitchFamily="34" charset="0"/>
              </a:rPr>
              <a:t>mentioned </a:t>
            </a:r>
            <a:r>
              <a:rPr lang="en-US" sz="2400" b="1" dirty="0" smtClean="0">
                <a:latin typeface="Arial" pitchFamily="34" charset="0"/>
                <a:cs typeface="Arial" pitchFamily="34" charset="0"/>
              </a:rPr>
              <a:t>once in original interviews by </a:t>
            </a:r>
            <a:r>
              <a:rPr lang="en-US" sz="2400" b="1" dirty="0">
                <a:latin typeface="Arial" pitchFamily="34" charset="0"/>
                <a:cs typeface="Arial" pitchFamily="34" charset="0"/>
              </a:rPr>
              <a:t>Emerging Stage participants as a source of information</a:t>
            </a:r>
          </a:p>
        </p:txBody>
      </p:sp>
      <p:sp>
        <p:nvSpPr>
          <p:cNvPr id="6" name="TextBox 6"/>
          <p:cNvSpPr txBox="1">
            <a:spLocks noChangeArrowheads="1"/>
          </p:cNvSpPr>
          <p:nvPr/>
        </p:nvSpPr>
        <p:spPr bwMode="auto">
          <a:xfrm>
            <a:off x="4953000" y="3810000"/>
            <a:ext cx="3886200" cy="1015663"/>
          </a:xfrm>
          <a:prstGeom prst="rect">
            <a:avLst/>
          </a:prstGeom>
          <a:noFill/>
          <a:ln w="9525">
            <a:noFill/>
            <a:miter lim="800000"/>
            <a:headEnd/>
            <a:tailEnd/>
          </a:ln>
        </p:spPr>
        <p:txBody>
          <a:bodyPr wrap="square">
            <a:spAutoFit/>
          </a:bodyPr>
          <a:lstStyle/>
          <a:p>
            <a:r>
              <a:rPr lang="en-US" sz="2000" b="1" dirty="0">
                <a:latin typeface="Arial" pitchFamily="34" charset="0"/>
                <a:cs typeface="Arial" pitchFamily="34" charset="0"/>
              </a:rPr>
              <a:t>One participant referred to “a lady in the library who helps you find things” </a:t>
            </a:r>
            <a:endParaRPr lang="en-US" sz="2000" b="1" dirty="0" smtClean="0">
              <a:latin typeface="Arial" pitchFamily="34" charset="0"/>
              <a:cs typeface="Arial" pitchFamily="34" charset="0"/>
            </a:endParaRPr>
          </a:p>
        </p:txBody>
      </p:sp>
      <p:sp>
        <p:nvSpPr>
          <p:cNvPr id="2" name="Rectangle 1"/>
          <p:cNvSpPr/>
          <p:nvPr/>
        </p:nvSpPr>
        <p:spPr>
          <a:xfrm>
            <a:off x="1676400" y="6058051"/>
            <a:ext cx="7483736" cy="307777"/>
          </a:xfrm>
          <a:prstGeom prst="rect">
            <a:avLst/>
          </a:prstGeom>
        </p:spPr>
        <p:txBody>
          <a:bodyPr wrap="square">
            <a:spAutoFit/>
          </a:bodyPr>
          <a:lstStyle/>
          <a:p>
            <a:r>
              <a:rPr lang="en-US" sz="1400" b="1" dirty="0">
                <a:latin typeface="Arial" pitchFamily="34" charset="0"/>
                <a:cs typeface="Arial" pitchFamily="34" charset="0"/>
              </a:rPr>
              <a:t>(</a:t>
            </a:r>
            <a:r>
              <a:rPr lang="en-US" sz="1400" b="1" i="1" dirty="0">
                <a:latin typeface="Arial" pitchFamily="34" charset="0"/>
                <a:cs typeface="Arial" pitchFamily="34" charset="0"/>
              </a:rPr>
              <a:t>Digital Visitors and Residents</a:t>
            </a:r>
            <a:r>
              <a:rPr lang="en-US" sz="1400" b="1" dirty="0">
                <a:latin typeface="Arial" pitchFamily="34" charset="0"/>
                <a:cs typeface="Arial" pitchFamily="34" charset="0"/>
              </a:rPr>
              <a:t>, USU5, Emerging, Male, Age 19, Systems Engineering)</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Individuals Work</a:t>
            </a:r>
            <a:endParaRPr lang="en-US" dirty="0"/>
          </a:p>
        </p:txBody>
      </p:sp>
      <p:sp>
        <p:nvSpPr>
          <p:cNvPr id="5" name="Text Placeholder 15"/>
          <p:cNvSpPr txBox="1">
            <a:spLocks/>
          </p:cNvSpPr>
          <p:nvPr/>
        </p:nvSpPr>
        <p:spPr>
          <a:xfrm>
            <a:off x="457200" y="1600200"/>
            <a:ext cx="3505200" cy="4267200"/>
          </a:xfrm>
          <a:prstGeom prst="rect">
            <a:avLst/>
          </a:prstGeom>
        </p:spPr>
        <p:txBody>
          <a:bodyPr>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solidFill>
                  <a:srgbClr val="FF7600"/>
                </a:solidFill>
                <a:effectLst/>
                <a:uLnTx/>
                <a:uFillTx/>
                <a:latin typeface="+mj-lt"/>
                <a:ea typeface="Open Sans" pitchFamily="34" charset="0"/>
                <a:cs typeface="Arial" charset="0"/>
              </a:rPr>
              <a:t>Convenience</a:t>
            </a:r>
            <a:endParaRPr kumimoji="0" lang="en-US" sz="2400" b="1" i="0" u="none" strike="noStrike" kern="1200" cap="none" spc="0" normalizeH="0" baseline="0" noProof="0" dirty="0" smtClean="0">
              <a:ln>
                <a:noFill/>
              </a:ln>
              <a:solidFill>
                <a:srgbClr val="646464"/>
              </a:solidFill>
              <a:effectLst/>
              <a:uLnTx/>
              <a:uFillTx/>
              <a:latin typeface="+mj-lt"/>
              <a:ea typeface="Open Sans" pitchFamily="34" charset="0"/>
              <a:cs typeface="Arial"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effectLst/>
                <a:uLnTx/>
                <a:uFillTx/>
                <a:latin typeface="+mj-lt"/>
                <a:ea typeface="Open Sans" pitchFamily="34" charset="0"/>
                <a:cs typeface="Arial" charset="0"/>
              </a:rPr>
              <a:t>Value human resources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effectLst/>
                <a:uLnTx/>
                <a:uFillTx/>
                <a:latin typeface="+mj-lt"/>
                <a:ea typeface="Open Sans" pitchFamily="34" charset="0"/>
                <a:cs typeface="Open Sans" pitchFamily="34" charset="0"/>
              </a:rPr>
              <a:t>Contextually based rational decisions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effectLst/>
                <a:uLnTx/>
                <a:uFillTx/>
                <a:latin typeface="+mj-lt"/>
                <a:ea typeface="Open Sans" pitchFamily="34" charset="0"/>
                <a:cs typeface="Open Sans" pitchFamily="34" charset="0"/>
              </a:rPr>
              <a:t>Situational needs determine search</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none" strike="noStrike" kern="1200" cap="none" spc="0" normalizeH="0" baseline="0" noProof="0" dirty="0" smtClean="0">
                <a:ln>
                  <a:noFill/>
                </a:ln>
                <a:effectLst/>
                <a:uLnTx/>
                <a:uFillTx/>
                <a:latin typeface="+mj-lt"/>
                <a:ea typeface="Open Sans" pitchFamily="34" charset="0"/>
                <a:cs typeface="Open Sans" pitchFamily="34" charset="0"/>
              </a:rPr>
              <a:t>Satisfice</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sp>
        <p:nvSpPr>
          <p:cNvPr id="7" name="TextBox 6"/>
          <p:cNvSpPr txBox="1"/>
          <p:nvPr/>
        </p:nvSpPr>
        <p:spPr>
          <a:xfrm>
            <a:off x="5943600" y="5867400"/>
            <a:ext cx="2743200" cy="246221"/>
          </a:xfrm>
          <a:prstGeom prst="rect">
            <a:avLst/>
          </a:prstGeom>
          <a:noFill/>
        </p:spPr>
        <p:txBody>
          <a:bodyPr wrap="square" rtlCol="0">
            <a:spAutoFit/>
          </a:bodyPr>
          <a:lstStyle/>
          <a:p>
            <a:pPr algn="ctr"/>
            <a:r>
              <a:rPr lang="en-US" sz="1000" b="1" dirty="0" smtClean="0">
                <a:latin typeface="+mj-lt"/>
              </a:rPr>
              <a:t>(</a:t>
            </a:r>
            <a:r>
              <a:rPr lang="en-US" sz="1000" b="1" dirty="0" err="1" smtClean="0">
                <a:latin typeface="Arial" pitchFamily="34" charset="0"/>
                <a:cs typeface="Arial" pitchFamily="34" charset="0"/>
              </a:rPr>
              <a:t>Connaway</a:t>
            </a:r>
            <a:r>
              <a:rPr lang="en-US" sz="1000" b="1" dirty="0" smtClean="0">
                <a:latin typeface="Arial" pitchFamily="34" charset="0"/>
                <a:cs typeface="Arial" pitchFamily="34" charset="0"/>
              </a:rPr>
              <a:t> &amp; Radford, 2011)</a:t>
            </a:r>
            <a:endParaRPr lang="en-US" sz="1000" b="1" dirty="0">
              <a:latin typeface="Arial" pitchFamily="34" charset="0"/>
              <a:cs typeface="Arial" pitchFamily="34" charset="0"/>
            </a:endParaRPr>
          </a:p>
        </p:txBody>
      </p:sp>
      <p:pic>
        <p:nvPicPr>
          <p:cNvPr id="5124" name="Picture 4" descr="http://thumbs.dreamstime.com/z/convenience-store-2696475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709" r="710" b="10329"/>
          <a:stretch/>
        </p:blipFill>
        <p:spPr bwMode="auto">
          <a:xfrm>
            <a:off x="3864818" y="1905000"/>
            <a:ext cx="4834992" cy="3287795"/>
          </a:xfrm>
          <a:prstGeom prst="rect">
            <a:avLst/>
          </a:prstGeom>
          <a:noFill/>
          <a:ln w="88900">
            <a:solidFill>
              <a:schemeClr val="bg1"/>
            </a:solidFill>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382000" cy="1143000"/>
          </a:xfrm>
        </p:spPr>
        <p:txBody>
          <a:bodyPr anchor="t">
            <a:noAutofit/>
          </a:bodyPr>
          <a:lstStyle/>
          <a:p>
            <a:r>
              <a:rPr lang="en-US" sz="3600" dirty="0" smtClean="0"/>
              <a:t>Digital Visitors &amp; Residents: </a:t>
            </a:r>
            <a:br>
              <a:rPr lang="en-US" sz="3600" dirty="0" smtClean="0"/>
            </a:br>
            <a:r>
              <a:rPr lang="en-US" sz="3600" dirty="0" smtClean="0"/>
              <a:t>Time, Convenience, Ease of Use</a:t>
            </a:r>
            <a:endParaRPr lang="en-US" sz="3600" dirty="0"/>
          </a:p>
        </p:txBody>
      </p:sp>
      <p:graphicFrame>
        <p:nvGraphicFramePr>
          <p:cNvPr id="6" name="Chart 5"/>
          <p:cNvGraphicFramePr>
            <a:graphicFrameLocks/>
          </p:cNvGraphicFramePr>
          <p:nvPr>
            <p:extLst>
              <p:ext uri="{D42A27DB-BD31-4B8C-83A1-F6EECF244321}">
                <p14:modId xmlns="" xmlns:p14="http://schemas.microsoft.com/office/powerpoint/2010/main" val="2368754053"/>
              </p:ext>
            </p:extLst>
          </p:nvPr>
        </p:nvGraphicFramePr>
        <p:xfrm>
          <a:off x="457200" y="1600200"/>
          <a:ext cx="7924800" cy="446722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 xmlns:p14="http://schemas.microsoft.com/office/powerpoint/2010/main" val="183209593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large_5261957053.jpg"/>
          <p:cNvPicPr>
            <a:picLocks noChangeAspect="1" noChangeArrowheads="1"/>
          </p:cNvPicPr>
          <p:nvPr/>
        </p:nvPicPr>
        <p:blipFill>
          <a:blip r:embed="rId3" cstate="print">
            <a:lum bright="-30000" contrast="-10000"/>
          </a:blip>
          <a:srcRect r="11068"/>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362200" y="609600"/>
            <a:ext cx="6400800" cy="5943600"/>
          </a:xfrm>
        </p:spPr>
        <p:txBody>
          <a:bodyPr>
            <a:noAutofit/>
          </a:bodyPr>
          <a:lstStyle/>
          <a:p>
            <a:pPr>
              <a:buNone/>
            </a:pPr>
            <a:r>
              <a:rPr lang="en-US" b="1" dirty="0" smtClean="0">
                <a:solidFill>
                  <a:schemeClr val="bg1"/>
                </a:solidFill>
              </a:rPr>
              <a:t>“Last semester I was writing a paper on Brazil and there was a book in the library that I just did not want to leave my house to go to. It is a 50 minute drive, I didn’t want to do that, but I was writing my paper and so I used Google books instead and really they only had a section of the book available but that was the section I used.” </a:t>
            </a:r>
          </a:p>
          <a:p>
            <a:pPr algn="r">
              <a:buNone/>
            </a:pPr>
            <a:endParaRPr lang="en-US" b="1" i="1" dirty="0" smtClean="0">
              <a:solidFill>
                <a:schemeClr val="bg1"/>
              </a:solidFill>
            </a:endParaRPr>
          </a:p>
        </p:txBody>
      </p:sp>
      <p:sp>
        <p:nvSpPr>
          <p:cNvPr id="5" name="Rectangle 4"/>
          <p:cNvSpPr/>
          <p:nvPr/>
        </p:nvSpPr>
        <p:spPr>
          <a:xfrm>
            <a:off x="152400" y="5334000"/>
            <a:ext cx="8534400" cy="307777"/>
          </a:xfrm>
          <a:prstGeom prst="rect">
            <a:avLst/>
          </a:prstGeom>
        </p:spPr>
        <p:txBody>
          <a:bodyPr wrap="square">
            <a:spAutoFit/>
          </a:bodyPr>
          <a:lstStyle/>
          <a:p>
            <a:pPr marL="342900" lvl="0">
              <a:spcBef>
                <a:spcPct val="20000"/>
              </a:spcBef>
            </a:pPr>
            <a:r>
              <a:rPr lang="en-US" sz="1400" b="1" dirty="0">
                <a:solidFill>
                  <a:srgbClr val="FFFFFF"/>
                </a:solidFill>
                <a:latin typeface="Arial"/>
                <a:ea typeface="Open Sans" pitchFamily="34" charset="0"/>
                <a:cs typeface="Open Sans" pitchFamily="34" charset="0"/>
              </a:rPr>
              <a:t>(</a:t>
            </a:r>
            <a:r>
              <a:rPr lang="en-US" sz="1400" b="1" i="1" dirty="0">
                <a:solidFill>
                  <a:srgbClr val="FFFFFF"/>
                </a:solidFill>
                <a:latin typeface="Arial"/>
                <a:ea typeface="Open Sans" pitchFamily="34" charset="0"/>
                <a:cs typeface="Open Sans" pitchFamily="34" charset="0"/>
              </a:rPr>
              <a:t>Digital Visitors and Residents, </a:t>
            </a:r>
            <a:r>
              <a:rPr lang="en-US" sz="1400" b="1" dirty="0">
                <a:solidFill>
                  <a:srgbClr val="FFFFFF"/>
                </a:solidFill>
                <a:latin typeface="Arial"/>
                <a:ea typeface="Open Sans" pitchFamily="34" charset="0"/>
                <a:cs typeface="Open Sans" pitchFamily="34" charset="0"/>
              </a:rPr>
              <a:t>USG4, Embedding, Female, Age 23, </a:t>
            </a:r>
            <a:r>
              <a:rPr lang="en-US" sz="1400" b="1" dirty="0" smtClean="0">
                <a:solidFill>
                  <a:srgbClr val="FFFFFF"/>
                </a:solidFill>
                <a:latin typeface="Arial"/>
                <a:ea typeface="Open Sans" pitchFamily="34" charset="0"/>
                <a:cs typeface="Open Sans" pitchFamily="34" charset="0"/>
              </a:rPr>
              <a:t>Latin American </a:t>
            </a:r>
            <a:r>
              <a:rPr lang="en-US" sz="1400" b="1" dirty="0">
                <a:solidFill>
                  <a:srgbClr val="FFFFFF"/>
                </a:solidFill>
                <a:latin typeface="Arial"/>
                <a:ea typeface="Open Sans" pitchFamily="34" charset="0"/>
                <a:cs typeface="Open Sans" pitchFamily="34" charset="0"/>
              </a:rPr>
              <a:t>Studies)</a:t>
            </a:r>
          </a:p>
        </p:txBody>
      </p:sp>
    </p:spTree>
    <p:extLst>
      <p:ext uri="{BB962C8B-B14F-4D97-AF65-F5344CB8AC3E}">
        <p14:creationId xmlns="" xmlns:p14="http://schemas.microsoft.com/office/powerpoint/2010/main" val="202144488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C:\Users\connawal\AppData\Local\Temp\Raleigh-20130607-0004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Rectangle 3"/>
          <p:cNvSpPr/>
          <p:nvPr/>
        </p:nvSpPr>
        <p:spPr>
          <a:xfrm>
            <a:off x="0" y="5134451"/>
            <a:ext cx="9144000" cy="1723549"/>
          </a:xfrm>
          <a:prstGeom prst="rect">
            <a:avLst/>
          </a:prstGeom>
        </p:spPr>
        <p:txBody>
          <a:bodyPr wrap="square">
            <a:spAutoFit/>
          </a:bodyPr>
          <a:lstStyle/>
          <a:p>
            <a:pPr algn="ctr"/>
            <a:r>
              <a:rPr lang="en-GB" sz="1800" b="1" dirty="0" smtClean="0">
                <a:solidFill>
                  <a:schemeClr val="bg1"/>
                </a:solidFill>
                <a:latin typeface="Arial" pitchFamily="34" charset="0"/>
                <a:cs typeface="Arial" pitchFamily="34" charset="0"/>
              </a:rPr>
              <a:t>“She [professor] was very direct about certain stuff and wanted me to go to the library...But the research I needed wasn’t showing up ... And I had to find quotes from books, so I just like was able to go on Google, Google book search, and find the quote I needed. And I didn’t write down it was from the internet .... So she doesn’t really know (Laughter) that it’s from the internet.” </a:t>
            </a:r>
          </a:p>
          <a:p>
            <a:r>
              <a:rPr lang="en-GB" sz="1600" b="1" dirty="0" smtClean="0">
                <a:solidFill>
                  <a:schemeClr val="bg1"/>
                </a:solidFill>
                <a:latin typeface="Arial" pitchFamily="34" charset="0"/>
                <a:cs typeface="Arial" pitchFamily="34" charset="0"/>
              </a:rPr>
              <a:t>(</a:t>
            </a:r>
            <a:r>
              <a:rPr lang="en-US" sz="1600" b="1" i="1" dirty="0" smtClean="0">
                <a:solidFill>
                  <a:schemeClr val="bg1"/>
                </a:solidFill>
                <a:latin typeface="Arial" pitchFamily="34" charset="0"/>
                <a:cs typeface="Arial" pitchFamily="34" charset="0"/>
              </a:rPr>
              <a:t>Digital Visitors and Residents, </a:t>
            </a:r>
            <a:r>
              <a:rPr lang="en-GB" sz="1600" b="1" dirty="0" smtClean="0">
                <a:solidFill>
                  <a:schemeClr val="bg1"/>
                </a:solidFill>
                <a:latin typeface="Arial" pitchFamily="34" charset="0"/>
                <a:cs typeface="Arial" pitchFamily="34" charset="0"/>
              </a:rPr>
              <a:t>USU2, Emerging, Female, Age 19, Electrical Engineering)</a:t>
            </a:r>
          </a:p>
        </p:txBody>
      </p:sp>
    </p:spTree>
    <p:extLst>
      <p:ext uri="{BB962C8B-B14F-4D97-AF65-F5344CB8AC3E}">
        <p14:creationId xmlns="" xmlns:p14="http://schemas.microsoft.com/office/powerpoint/2010/main" val="7829579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8" name="Picture 6" descr="http://scm-l3.technorati.com/11/11/17/56749/google-docs-revision.jpg?t=2011111707404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21515" y="515660"/>
            <a:ext cx="3052931" cy="228969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Tools Used: Students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Content Placeholder 2"/>
          <p:cNvSpPr>
            <a:spLocks noGrp="1"/>
          </p:cNvSpPr>
          <p:nvPr>
            <p:ph sz="half" idx="1"/>
          </p:nvPr>
        </p:nvSpPr>
        <p:spPr>
          <a:xfrm>
            <a:off x="381000" y="1600200"/>
            <a:ext cx="4876800" cy="5035854"/>
          </a:xfrm>
        </p:spPr>
        <p:txBody>
          <a:bodyPr>
            <a:normAutofit/>
          </a:bodyPr>
          <a:lstStyle/>
          <a:p>
            <a:pPr>
              <a:buFont typeface="Arial" pitchFamily="34" charset="0"/>
              <a:buChar char="•"/>
            </a:pPr>
            <a:r>
              <a:rPr lang="en-US" sz="2000" b="1" dirty="0" smtClean="0">
                <a:solidFill>
                  <a:schemeClr val="tx1"/>
                </a:solidFill>
              </a:rPr>
              <a:t>Undergraduate Students</a:t>
            </a:r>
          </a:p>
          <a:p>
            <a:pPr lvl="1">
              <a:buFont typeface="Arial" pitchFamily="34" charset="0"/>
              <a:buChar char="•"/>
            </a:pPr>
            <a:r>
              <a:rPr lang="en-US" sz="1800" b="1" dirty="0" smtClean="0">
                <a:solidFill>
                  <a:schemeClr val="tx1"/>
                </a:solidFill>
              </a:rPr>
              <a:t>Google, Wikipedia</a:t>
            </a:r>
          </a:p>
          <a:p>
            <a:pPr lvl="1">
              <a:buFont typeface="Arial" pitchFamily="34" charset="0"/>
              <a:buChar char="•"/>
            </a:pPr>
            <a:r>
              <a:rPr lang="en-US" sz="1800" b="1" dirty="0" smtClean="0">
                <a:solidFill>
                  <a:schemeClr val="tx1"/>
                </a:solidFill>
              </a:rPr>
              <a:t>Also use library website &amp;</a:t>
            </a:r>
          </a:p>
          <a:p>
            <a:pPr marL="457200" lvl="1" indent="0">
              <a:buNone/>
            </a:pPr>
            <a:r>
              <a:rPr lang="en-US" sz="1800" b="1" dirty="0">
                <a:solidFill>
                  <a:schemeClr val="tx1"/>
                </a:solidFill>
              </a:rPr>
              <a:t> </a:t>
            </a:r>
            <a:r>
              <a:rPr lang="en-US" sz="1800" b="1" dirty="0" smtClean="0">
                <a:solidFill>
                  <a:schemeClr val="tx1"/>
                </a:solidFill>
              </a:rPr>
              <a:t>   e-journals</a:t>
            </a:r>
          </a:p>
          <a:p>
            <a:pPr lvl="1">
              <a:buFont typeface="Arial" pitchFamily="34" charset="0"/>
              <a:buChar char="•"/>
            </a:pPr>
            <a:r>
              <a:rPr lang="en-US" sz="1800" b="1" dirty="0" smtClean="0">
                <a:solidFill>
                  <a:schemeClr val="tx1"/>
                </a:solidFill>
              </a:rPr>
              <a:t>Human resources</a:t>
            </a:r>
          </a:p>
          <a:p>
            <a:pPr lvl="2">
              <a:buFont typeface="Arial" pitchFamily="34" charset="0"/>
              <a:buChar char="•"/>
            </a:pPr>
            <a:r>
              <a:rPr lang="en-US" sz="1600" b="1" dirty="0" smtClean="0">
                <a:solidFill>
                  <a:schemeClr val="tx1"/>
                </a:solidFill>
              </a:rPr>
              <a:t>Other students/classmates</a:t>
            </a:r>
          </a:p>
          <a:p>
            <a:pPr lvl="2">
              <a:buFont typeface="Arial" pitchFamily="34" charset="0"/>
              <a:buChar char="•"/>
            </a:pPr>
            <a:r>
              <a:rPr lang="en-US" sz="1600" b="1" dirty="0" smtClean="0">
                <a:solidFill>
                  <a:schemeClr val="tx1"/>
                </a:solidFill>
              </a:rPr>
              <a:t>Family &amp; relatives </a:t>
            </a:r>
          </a:p>
          <a:p>
            <a:pPr lvl="2">
              <a:buFont typeface="Arial" pitchFamily="34" charset="0"/>
              <a:buChar char="•"/>
            </a:pPr>
            <a:r>
              <a:rPr lang="en-US" sz="1600" b="1" dirty="0" smtClean="0">
                <a:solidFill>
                  <a:schemeClr val="tx1"/>
                </a:solidFill>
              </a:rPr>
              <a:t>Friends</a:t>
            </a:r>
          </a:p>
          <a:p>
            <a:pPr>
              <a:buFont typeface="Arial" pitchFamily="34" charset="0"/>
              <a:buChar char="•"/>
            </a:pPr>
            <a:r>
              <a:rPr lang="en-US" sz="2000" b="1" dirty="0" smtClean="0">
                <a:solidFill>
                  <a:schemeClr val="tx1"/>
                </a:solidFill>
              </a:rPr>
              <a:t>Graduate students</a:t>
            </a:r>
          </a:p>
          <a:p>
            <a:pPr lvl="1">
              <a:buFont typeface="Arial" pitchFamily="34" charset="0"/>
              <a:buChar char="•"/>
            </a:pPr>
            <a:r>
              <a:rPr lang="en-US" sz="1800" b="1" dirty="0" smtClean="0">
                <a:solidFill>
                  <a:schemeClr val="tx1"/>
                </a:solidFill>
              </a:rPr>
              <a:t>Professors, advisors, mentors</a:t>
            </a:r>
          </a:p>
          <a:p>
            <a:pPr lvl="1">
              <a:buFont typeface="Arial" pitchFamily="34" charset="0"/>
              <a:buChar char="•"/>
            </a:pPr>
            <a:r>
              <a:rPr lang="en-US" sz="1800" b="1" dirty="0" smtClean="0">
                <a:solidFill>
                  <a:schemeClr val="tx1"/>
                </a:solidFill>
              </a:rPr>
              <a:t>Electronic databases</a:t>
            </a:r>
            <a:endParaRPr lang="en-US" sz="3200" b="1" dirty="0">
              <a:solidFill>
                <a:schemeClr val="tx1"/>
              </a:solidFill>
            </a:endParaRPr>
          </a:p>
        </p:txBody>
      </p:sp>
      <p:sp>
        <p:nvSpPr>
          <p:cNvPr id="7" name="TextBox 6"/>
          <p:cNvSpPr txBox="1"/>
          <p:nvPr/>
        </p:nvSpPr>
        <p:spPr>
          <a:xfrm>
            <a:off x="6781800" y="5799259"/>
            <a:ext cx="2095500" cy="400110"/>
          </a:xfrm>
          <a:prstGeom prst="rect">
            <a:avLst/>
          </a:prstGeom>
          <a:noFill/>
        </p:spPr>
        <p:txBody>
          <a:bodyPr wrap="square" rtlCol="0">
            <a:spAutoFit/>
          </a:bodyPr>
          <a:lstStyle/>
          <a:p>
            <a:pPr algn="r"/>
            <a:r>
              <a:rPr lang="en-US" sz="1000" b="1" dirty="0" smtClean="0">
                <a:latin typeface="Arial" pitchFamily="34" charset="0"/>
                <a:cs typeface="Arial" pitchFamily="34" charset="0"/>
              </a:rPr>
              <a:t>(Connaway &amp; Dickey, 2010) </a:t>
            </a:r>
          </a:p>
          <a:p>
            <a:pPr algn="r"/>
            <a:r>
              <a:rPr lang="en-US" sz="1000" b="1" dirty="0" smtClean="0">
                <a:latin typeface="Arial" pitchFamily="34" charset="0"/>
                <a:cs typeface="Arial" pitchFamily="34" charset="0"/>
              </a:rPr>
              <a:t>(De Rosa, 2010)</a:t>
            </a:r>
            <a:endParaRPr lang="en-US" sz="1000" b="1" dirty="0">
              <a:latin typeface="Arial" pitchFamily="34" charset="0"/>
              <a:cs typeface="Arial" pitchFamily="34" charset="0"/>
            </a:endParaRPr>
          </a:p>
        </p:txBody>
      </p:sp>
      <p:pic>
        <p:nvPicPr>
          <p:cNvPr id="8194" name="Picture 2" descr="http://shockerdaily.com/wp-content/uploads/2013/08/13-Interesting-Things-to-Know-That-will-Impress-Your-Friends.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rot="551769">
            <a:off x="4469322" y="2124776"/>
            <a:ext cx="4457700" cy="2508706"/>
          </a:xfrm>
          <a:prstGeom prst="rect">
            <a:avLst/>
          </a:prstGeom>
          <a:noFill/>
          <a:extLst>
            <a:ext uri="{909E8E84-426E-40DD-AFC4-6F175D3DCCD1}">
              <a14:hiddenFill xmlns="" xmlns:a14="http://schemas.microsoft.com/office/drawing/2010/main">
                <a:solidFill>
                  <a:srgbClr val="FFFFFF"/>
                </a:solidFill>
              </a14:hiddenFill>
            </a:ext>
          </a:extLst>
        </p:spPr>
      </p:pic>
      <p:pic>
        <p:nvPicPr>
          <p:cNvPr id="8196" name="Picture 4" descr="http://upload.wikimedia.org/wikipedia/commons/1/19/Wikipedia_logo_red.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802459" y="4267200"/>
            <a:ext cx="2058548" cy="2058549"/>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Tools Used: Researchers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Content Placeholder 2"/>
          <p:cNvSpPr>
            <a:spLocks noGrp="1"/>
          </p:cNvSpPr>
          <p:nvPr>
            <p:ph sz="half" idx="1"/>
          </p:nvPr>
        </p:nvSpPr>
        <p:spPr>
          <a:xfrm>
            <a:off x="193431" y="918815"/>
            <a:ext cx="4259506" cy="5252670"/>
          </a:xfrm>
        </p:spPr>
        <p:txBody>
          <a:bodyPr anchor="ctr">
            <a:normAutofit/>
          </a:bodyPr>
          <a:lstStyle/>
          <a:p>
            <a:pPr lvl="1">
              <a:buFont typeface="Arial" pitchFamily="34" charset="0"/>
              <a:buChar char="•"/>
            </a:pPr>
            <a:r>
              <a:rPr lang="en-US" sz="2000" b="1" dirty="0" smtClean="0">
                <a:solidFill>
                  <a:schemeClr val="tx1"/>
                </a:solidFill>
              </a:rPr>
              <a:t>Online resources</a:t>
            </a:r>
          </a:p>
          <a:p>
            <a:pPr lvl="2">
              <a:buFont typeface="Arial" pitchFamily="34" charset="0"/>
              <a:buChar char="•"/>
            </a:pPr>
            <a:r>
              <a:rPr lang="en-US" sz="1800" b="1" dirty="0">
                <a:solidFill>
                  <a:schemeClr val="tx1"/>
                </a:solidFill>
              </a:rPr>
              <a:t>99.5% use journals as primary resource</a:t>
            </a:r>
          </a:p>
          <a:p>
            <a:pPr lvl="2">
              <a:buFont typeface="Arial" pitchFamily="34" charset="0"/>
              <a:buChar char="•"/>
            </a:pPr>
            <a:r>
              <a:rPr lang="en-US" sz="1800" b="1" dirty="0" smtClean="0">
                <a:solidFill>
                  <a:schemeClr val="tx1"/>
                </a:solidFill>
              </a:rPr>
              <a:t>Google, Web of Science, PubMed, Science Direct, JSTOR</a:t>
            </a:r>
          </a:p>
          <a:p>
            <a:pPr lvl="1">
              <a:buFont typeface="Arial" pitchFamily="34" charset="0"/>
              <a:buChar char="•"/>
            </a:pPr>
            <a:r>
              <a:rPr lang="en-US" sz="2000" b="1" dirty="0" smtClean="0">
                <a:solidFill>
                  <a:schemeClr val="tx1"/>
                </a:solidFill>
              </a:rPr>
              <a:t>Human resources</a:t>
            </a:r>
          </a:p>
          <a:p>
            <a:pPr lvl="2">
              <a:buFont typeface="Arial" pitchFamily="34" charset="0"/>
              <a:buChar char="•"/>
            </a:pPr>
            <a:r>
              <a:rPr lang="en-US" sz="1800" b="1" dirty="0">
                <a:solidFill>
                  <a:schemeClr val="tx1"/>
                </a:solidFill>
                <a:cs typeface="Arial" pitchFamily="34" charset="0"/>
              </a:rPr>
              <a:t>90% mention expertise of individuals as important resource </a:t>
            </a:r>
            <a:endParaRPr lang="en-US" sz="1800" b="1" dirty="0" smtClean="0">
              <a:solidFill>
                <a:schemeClr val="tx1"/>
              </a:solidFill>
            </a:endParaRPr>
          </a:p>
          <a:p>
            <a:pPr lvl="3">
              <a:buFont typeface="Arial" pitchFamily="34" charset="0"/>
              <a:buChar char="•"/>
            </a:pPr>
            <a:r>
              <a:rPr lang="en-US" sz="1600" b="1" dirty="0" smtClean="0">
                <a:solidFill>
                  <a:schemeClr val="tx1"/>
                </a:solidFill>
              </a:rPr>
              <a:t>Coworkers</a:t>
            </a:r>
          </a:p>
          <a:p>
            <a:pPr lvl="3">
              <a:buFont typeface="Arial" pitchFamily="34" charset="0"/>
              <a:buChar char="•"/>
            </a:pPr>
            <a:r>
              <a:rPr lang="en-US" sz="1600" b="1" dirty="0" smtClean="0">
                <a:solidFill>
                  <a:schemeClr val="tx1"/>
                </a:solidFill>
              </a:rPr>
              <a:t>Colleagues</a:t>
            </a:r>
          </a:p>
          <a:p>
            <a:pPr lvl="3">
              <a:buFont typeface="Arial" pitchFamily="34" charset="0"/>
              <a:buChar char="•"/>
            </a:pPr>
            <a:r>
              <a:rPr lang="en-US" sz="1600" b="1" dirty="0" smtClean="0">
                <a:solidFill>
                  <a:schemeClr val="tx1"/>
                </a:solidFill>
              </a:rPr>
              <a:t>Other professionals</a:t>
            </a:r>
          </a:p>
        </p:txBody>
      </p:sp>
      <p:sp>
        <p:nvSpPr>
          <p:cNvPr id="7" name="TextBox 6"/>
          <p:cNvSpPr txBox="1"/>
          <p:nvPr/>
        </p:nvSpPr>
        <p:spPr>
          <a:xfrm>
            <a:off x="6096000" y="5771375"/>
            <a:ext cx="2647949" cy="400110"/>
          </a:xfrm>
          <a:prstGeom prst="rect">
            <a:avLst/>
          </a:prstGeom>
          <a:noFill/>
        </p:spPr>
        <p:txBody>
          <a:bodyPr wrap="square" rtlCol="0">
            <a:spAutoFit/>
          </a:bodyPr>
          <a:lstStyle/>
          <a:p>
            <a:pPr algn="r"/>
            <a:r>
              <a:rPr lang="en-US" sz="1000" b="1" dirty="0" smtClean="0">
                <a:latin typeface="+mj-lt"/>
              </a:rPr>
              <a:t>(Research Information Network, 2006) (Connaway &amp; Dickey, 2010) </a:t>
            </a:r>
          </a:p>
        </p:txBody>
      </p:sp>
      <p:pic>
        <p:nvPicPr>
          <p:cNvPr id="9218" name="Picture 2" descr="http://libraryrgnul.weebly.com/uploads/1/2/0/4/12044417/7354339.jpg?40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648200" y="1371600"/>
            <a:ext cx="3819525" cy="398145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endParaRPr lang="en-US" dirty="0"/>
          </a:p>
        </p:txBody>
      </p:sp>
      <p:sp>
        <p:nvSpPr>
          <p:cNvPr id="5" name="Content Placeholder 2"/>
          <p:cNvSpPr>
            <a:spLocks noGrp="1"/>
          </p:cNvSpPr>
          <p:nvPr>
            <p:ph sz="half" idx="1"/>
          </p:nvPr>
        </p:nvSpPr>
        <p:spPr>
          <a:xfrm>
            <a:off x="255520" y="609600"/>
            <a:ext cx="8382000" cy="2590800"/>
          </a:xfrm>
          <a:noFill/>
        </p:spPr>
        <p:txBody>
          <a:bodyPr>
            <a:normAutofit fontScale="92500" lnSpcReduction="10000"/>
          </a:bodyPr>
          <a:lstStyle/>
          <a:p>
            <a:pPr indent="0" algn="ctr">
              <a:buNone/>
            </a:pPr>
            <a:r>
              <a:rPr lang="en-US" sz="3200" b="1" i="1" dirty="0" smtClean="0">
                <a:solidFill>
                  <a:schemeClr val="tx1"/>
                </a:solidFill>
              </a:rPr>
              <a:t>“I find Google a lot easier [than library catalog]…so many journals come up and when you look at the first ten and they just don’t make any sense. I, kind of, give up.”</a:t>
            </a:r>
          </a:p>
          <a:p>
            <a:pPr indent="0">
              <a:buNone/>
            </a:pPr>
            <a:endParaRPr lang="en-US" sz="3000" b="1" i="1" dirty="0" smtClean="0">
              <a:solidFill>
                <a:schemeClr val="tx1"/>
              </a:solidFill>
            </a:endParaRPr>
          </a:p>
          <a:p>
            <a:pPr algn="ctr">
              <a:buNone/>
            </a:pPr>
            <a:r>
              <a:rPr lang="en-US" sz="1700" b="1" dirty="0" smtClean="0">
                <a:solidFill>
                  <a:schemeClr val="tx1"/>
                </a:solidFill>
              </a:rPr>
              <a:t>(</a:t>
            </a:r>
            <a:r>
              <a:rPr lang="en-US" sz="1700" b="1" i="1" dirty="0" smtClean="0">
                <a:solidFill>
                  <a:schemeClr val="tx1"/>
                </a:solidFill>
              </a:rPr>
              <a:t>Digital Visitors and Residents</a:t>
            </a:r>
            <a:r>
              <a:rPr lang="en-US" sz="1700" b="1" dirty="0" smtClean="0">
                <a:solidFill>
                  <a:schemeClr val="tx1"/>
                </a:solidFill>
              </a:rPr>
              <a:t>, USU7, Emerging, Female, Age 19, Political Science</a:t>
            </a:r>
            <a:r>
              <a:rPr lang="en-US" sz="1500" b="1" dirty="0" smtClean="0">
                <a:solidFill>
                  <a:schemeClr val="tx1"/>
                </a:solidFill>
              </a:rPr>
              <a:t>)</a:t>
            </a:r>
            <a:endParaRPr lang="en-US" sz="1500" b="1" dirty="0">
              <a:solidFill>
                <a:schemeClr val="tx1"/>
              </a:solidFill>
            </a:endParaRPr>
          </a:p>
        </p:txBody>
      </p:sp>
      <p:pic>
        <p:nvPicPr>
          <p:cNvPr id="1026" name="Picture 2" descr="http://cdn.phys.org/newman/gfx/news/hires/googleappsin.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79509" y="3547334"/>
            <a:ext cx="3734023" cy="2486919"/>
          </a:xfrm>
          <a:prstGeom prst="rect">
            <a:avLst/>
          </a:prstGeom>
          <a:noFill/>
          <a:ln w="0" cap="sq" cmpd="sng">
            <a:solidFill>
              <a:srgbClr val="FFFFFF"/>
            </a:solidFill>
            <a:miter lim="800000"/>
          </a:ln>
          <a:scene3d>
            <a:camera prst="orthographicFront"/>
            <a:lightRig rig="threePt" dir="t"/>
          </a:scene3d>
          <a:sp3d>
            <a:bevelT/>
          </a:sp3d>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txBox="1">
            <a:spLocks/>
          </p:cNvSpPr>
          <p:nvPr/>
        </p:nvSpPr>
        <p:spPr>
          <a:xfrm>
            <a:off x="76200" y="190500"/>
            <a:ext cx="4343400" cy="1333500"/>
          </a:xfrm>
          <a:prstGeom prst="rect">
            <a:avLst/>
          </a:prstGeom>
        </p:spPr>
        <p:txBody>
          <a:bodyPr vert="horz" lIns="91440" tIns="45720" rIns="91440" bIns="45720" rtlCol="0" anchor="b">
            <a:noAutofit/>
          </a:bodyPr>
          <a:lstStyle/>
          <a:p>
            <a:pPr marL="0" marR="0" lvl="0" indent="0" algn="l" defTabSz="457200" rtl="0" eaLnBrk="1" fontAlgn="auto" latinLnBrk="0" hangingPunct="1">
              <a:lnSpc>
                <a:spcPct val="110000"/>
              </a:lnSpc>
              <a:spcBef>
                <a:spcPts val="900"/>
              </a:spcBef>
              <a:spcAft>
                <a:spcPts val="0"/>
              </a:spcAft>
              <a:buClrTx/>
              <a:buSzTx/>
              <a:buFont typeface="Arial"/>
              <a:buNone/>
              <a:tabLst/>
              <a:defRPr/>
            </a:pPr>
            <a:r>
              <a:rPr lang="en-US" sz="2800" b="1" dirty="0" smtClean="0">
                <a:latin typeface="Arial"/>
                <a:cs typeface="Arial"/>
              </a:rPr>
              <a:t>Americans who have visited a library website (past 12 months)</a:t>
            </a:r>
            <a:endParaRPr kumimoji="0" lang="en-US" sz="2800" b="1" i="0" u="none" strike="noStrike" kern="1200" cap="none" spc="0" normalizeH="0" baseline="0" noProof="0" dirty="0">
              <a:ln>
                <a:noFill/>
              </a:ln>
              <a:effectLst/>
              <a:uLnTx/>
              <a:uFillTx/>
              <a:latin typeface="Arial"/>
              <a:ea typeface="+mn-ea"/>
              <a:cs typeface="Arial"/>
            </a:endParaRPr>
          </a:p>
        </p:txBody>
      </p:sp>
      <p:sp>
        <p:nvSpPr>
          <p:cNvPr id="6" name="Oval 5"/>
          <p:cNvSpPr/>
          <p:nvPr/>
        </p:nvSpPr>
        <p:spPr>
          <a:xfrm>
            <a:off x="1380893" y="1676400"/>
            <a:ext cx="3352800" cy="3276600"/>
          </a:xfrm>
          <a:prstGeom prst="ellipse">
            <a:avLst/>
          </a:prstGeom>
          <a:solidFill>
            <a:srgbClr val="00B0F0"/>
          </a:solidFill>
          <a:ln w="762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1223053" y="2286000"/>
            <a:ext cx="3962400" cy="1862048"/>
          </a:xfrm>
          <a:prstGeom prst="rect">
            <a:avLst/>
          </a:prstGeom>
          <a:noFill/>
        </p:spPr>
        <p:txBody>
          <a:bodyPr wrap="square" rtlCol="0">
            <a:spAutoFit/>
          </a:bodyPr>
          <a:lstStyle/>
          <a:p>
            <a:pPr algn="ctr"/>
            <a:r>
              <a:rPr lang="en-US" sz="11500" b="1" dirty="0" smtClean="0">
                <a:solidFill>
                  <a:schemeClr val="bg1"/>
                </a:solidFill>
              </a:rPr>
              <a:t>30%</a:t>
            </a:r>
          </a:p>
        </p:txBody>
      </p:sp>
      <p:sp>
        <p:nvSpPr>
          <p:cNvPr id="8" name="Oval 7"/>
          <p:cNvSpPr/>
          <p:nvPr/>
        </p:nvSpPr>
        <p:spPr>
          <a:xfrm>
            <a:off x="5486400" y="2447835"/>
            <a:ext cx="2209800" cy="1981200"/>
          </a:xfrm>
          <a:prstGeom prst="ellipse">
            <a:avLst/>
          </a:prstGeom>
          <a:solidFill>
            <a:srgbClr val="000099"/>
          </a:solidFill>
          <a:ln w="76200">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5638800" y="2838271"/>
            <a:ext cx="2057400" cy="1200329"/>
          </a:xfrm>
          <a:prstGeom prst="rect">
            <a:avLst/>
          </a:prstGeom>
          <a:noFill/>
        </p:spPr>
        <p:txBody>
          <a:bodyPr wrap="square" rtlCol="0">
            <a:spAutoFit/>
          </a:bodyPr>
          <a:lstStyle/>
          <a:p>
            <a:pPr algn="ctr"/>
            <a:r>
              <a:rPr lang="en-US" sz="7200" b="1" dirty="0" smtClean="0">
                <a:solidFill>
                  <a:schemeClr val="bg1"/>
                </a:solidFill>
              </a:rPr>
              <a:t>13%</a:t>
            </a:r>
          </a:p>
        </p:txBody>
      </p:sp>
      <p:sp>
        <p:nvSpPr>
          <p:cNvPr id="10" name="Text Placeholder 4"/>
          <p:cNvSpPr txBox="1">
            <a:spLocks/>
          </p:cNvSpPr>
          <p:nvPr/>
        </p:nvSpPr>
        <p:spPr>
          <a:xfrm>
            <a:off x="5105400" y="4267200"/>
            <a:ext cx="4419600" cy="1905000"/>
          </a:xfrm>
          <a:prstGeom prst="rect">
            <a:avLst/>
          </a:prstGeom>
        </p:spPr>
        <p:txBody>
          <a:bodyPr vert="horz" lIns="91440" tIns="45720" rIns="91440" bIns="45720" rtlCol="0" anchor="b">
            <a:noAutofit/>
          </a:bodyPr>
          <a:lstStyle/>
          <a:p>
            <a:pPr marL="0" marR="0" lvl="0" indent="0" algn="l" defTabSz="457200" rtl="0" eaLnBrk="1" fontAlgn="auto" latinLnBrk="0" hangingPunct="1">
              <a:lnSpc>
                <a:spcPct val="110000"/>
              </a:lnSpc>
              <a:spcBef>
                <a:spcPts val="900"/>
              </a:spcBef>
              <a:spcAft>
                <a:spcPts val="0"/>
              </a:spcAft>
              <a:buClrTx/>
              <a:buSzTx/>
              <a:buFont typeface="Arial"/>
              <a:buNone/>
              <a:tabLst/>
              <a:defRPr/>
            </a:pPr>
            <a:r>
              <a:rPr lang="en-US" sz="2800" b="1" dirty="0" smtClean="0">
                <a:latin typeface="Arial"/>
                <a:cs typeface="Arial"/>
              </a:rPr>
              <a:t>Those who used a handheld device to access library website</a:t>
            </a:r>
            <a:endParaRPr lang="en-US" sz="2800" b="1" dirty="0">
              <a:latin typeface="Arial"/>
              <a:cs typeface="Arial"/>
            </a:endParaRPr>
          </a:p>
        </p:txBody>
      </p:sp>
      <p:sp>
        <p:nvSpPr>
          <p:cNvPr id="11" name="Rectangle 10"/>
          <p:cNvSpPr/>
          <p:nvPr/>
        </p:nvSpPr>
        <p:spPr>
          <a:xfrm>
            <a:off x="89733" y="5808821"/>
            <a:ext cx="2233304" cy="400110"/>
          </a:xfrm>
          <a:prstGeom prst="rect">
            <a:avLst/>
          </a:prstGeom>
        </p:spPr>
        <p:txBody>
          <a:bodyPr wrap="none">
            <a:spAutoFit/>
          </a:bodyPr>
          <a:lstStyle/>
          <a:p>
            <a:r>
              <a:rPr lang="en-US" sz="1000" b="1" dirty="0" smtClean="0">
                <a:latin typeface="Arial" pitchFamily="34" charset="0"/>
                <a:cs typeface="Arial" pitchFamily="34" charset="0"/>
              </a:rPr>
              <a:t>(</a:t>
            </a:r>
            <a:r>
              <a:rPr lang="en-US" sz="1000" b="1" dirty="0" err="1" smtClean="0">
                <a:latin typeface="Arial" pitchFamily="34" charset="0"/>
                <a:cs typeface="Arial" pitchFamily="34" charset="0"/>
              </a:rPr>
              <a:t>Zickuhr</a:t>
            </a:r>
            <a:r>
              <a:rPr lang="en-US" sz="1000" b="1" dirty="0" smtClean="0">
                <a:latin typeface="Arial" pitchFamily="34" charset="0"/>
                <a:cs typeface="Arial" pitchFamily="34" charset="0"/>
              </a:rPr>
              <a:t>, </a:t>
            </a:r>
            <a:r>
              <a:rPr lang="en-US" sz="1000" b="1" dirty="0" err="1" smtClean="0">
                <a:latin typeface="Arial" pitchFamily="34" charset="0"/>
                <a:cs typeface="Arial" pitchFamily="34" charset="0"/>
              </a:rPr>
              <a:t>Rainie</a:t>
            </a:r>
            <a:r>
              <a:rPr lang="en-US" sz="1000" b="1" dirty="0" smtClean="0">
                <a:latin typeface="Arial" pitchFamily="34" charset="0"/>
                <a:cs typeface="Arial" pitchFamily="34" charset="0"/>
              </a:rPr>
              <a:t>, &amp; Purcell,  2013) </a:t>
            </a:r>
          </a:p>
          <a:p>
            <a:r>
              <a:rPr lang="en-US" sz="1000" b="1" dirty="0" smtClean="0">
                <a:latin typeface="Arial" pitchFamily="34" charset="0"/>
                <a:cs typeface="Arial" pitchFamily="34" charset="0"/>
              </a:rPr>
              <a:t>(</a:t>
            </a:r>
            <a:r>
              <a:rPr lang="en-US" sz="1000" b="1" dirty="0" err="1" smtClean="0">
                <a:latin typeface="Arial" pitchFamily="34" charset="0"/>
                <a:cs typeface="Arial" pitchFamily="34" charset="0"/>
              </a:rPr>
              <a:t>Raine</a:t>
            </a:r>
            <a:r>
              <a:rPr lang="en-US" sz="1000" b="1" dirty="0" smtClean="0">
                <a:latin typeface="Arial" pitchFamily="34" charset="0"/>
                <a:cs typeface="Arial" pitchFamily="34" charset="0"/>
              </a:rPr>
              <a:t>, 2014)</a:t>
            </a:r>
            <a:endParaRPr lang="en-US" sz="1000" b="1" dirty="0">
              <a:latin typeface="Arial" pitchFamily="34" charset="0"/>
              <a:cs typeface="Arial" pitchFamily="34" charset="0"/>
            </a:endParaRPr>
          </a:p>
        </p:txBody>
      </p:sp>
      <p:sp>
        <p:nvSpPr>
          <p:cNvPr id="12" name="TextBox 11"/>
          <p:cNvSpPr txBox="1"/>
          <p:nvPr/>
        </p:nvSpPr>
        <p:spPr>
          <a:xfrm>
            <a:off x="3657600" y="6211669"/>
            <a:ext cx="4648200" cy="646331"/>
          </a:xfrm>
          <a:prstGeom prst="rect">
            <a:avLst/>
          </a:prstGeom>
          <a:noFill/>
        </p:spPr>
        <p:txBody>
          <a:bodyPr wrap="square" rtlCol="0">
            <a:spAutoFit/>
          </a:bodyPr>
          <a:lstStyle/>
          <a:p>
            <a:r>
              <a:rPr lang="en-US" sz="1200" b="1" dirty="0" smtClean="0">
                <a:latin typeface="Arial" pitchFamily="34" charset="0"/>
                <a:cs typeface="Arial" pitchFamily="34" charset="0"/>
              </a:rPr>
              <a:t>This work is licensed under a Creative Commons Attribution 3.0 Unported License. </a:t>
            </a:r>
            <a:r>
              <a:rPr lang="en-US" sz="1200" b="1" u="sng" dirty="0" smtClean="0">
                <a:latin typeface="Arial" pitchFamily="34" charset="0"/>
                <a:cs typeface="Arial" pitchFamily="34" charset="0"/>
                <a:hlinkClick r:id="rId3"/>
              </a:rPr>
              <a:t>http://creativecommons.org/licenses/by/3.0</a:t>
            </a:r>
            <a:r>
              <a:rPr lang="en-US" sz="1200" u="sng" dirty="0" smtClean="0">
                <a:latin typeface="Arial" pitchFamily="34" charset="0"/>
                <a:cs typeface="Arial" pitchFamily="34" charset="0"/>
              </a:rPr>
              <a:t>/</a:t>
            </a:r>
            <a:endParaRPr lang="en-US" sz="1200"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chor="t">
            <a:normAutofit/>
          </a:bodyPr>
          <a:lstStyle/>
          <a:p>
            <a:r>
              <a:rPr lang="en-US" sz="3600" b="1" dirty="0" smtClean="0"/>
              <a:t>Journals &amp; Databases</a:t>
            </a:r>
            <a:endParaRPr lang="en-US" sz="3600" b="1" dirty="0"/>
          </a:p>
        </p:txBody>
      </p:sp>
      <p:sp>
        <p:nvSpPr>
          <p:cNvPr id="3" name="Content Placeholder 2"/>
          <p:cNvSpPr>
            <a:spLocks noGrp="1"/>
          </p:cNvSpPr>
          <p:nvPr>
            <p:ph idx="1"/>
          </p:nvPr>
        </p:nvSpPr>
        <p:spPr/>
        <p:txBody>
          <a:bodyPr anchor="ctr"/>
          <a:lstStyle/>
          <a:p>
            <a:pPr>
              <a:buFont typeface="Arial" pitchFamily="34" charset="0"/>
              <a:buChar char="•"/>
            </a:pPr>
            <a:endParaRPr lang="en-US" sz="1800" dirty="0" smtClean="0"/>
          </a:p>
          <a:p>
            <a:endParaRPr lang="en-US" dirty="0"/>
          </a:p>
        </p:txBody>
      </p:sp>
      <p:pic>
        <p:nvPicPr>
          <p:cNvPr id="2051" name="Picture 3" descr="C:\Users\dardena\AppData\Local\Microsoft\Windows\Temporary Internet Files\Content.IE5\XKDZJLRA\MP900442417[1].jpg"/>
          <p:cNvPicPr>
            <a:picLocks noGrp="1" noChangeAspect="1" noChangeArrowheads="1"/>
          </p:cNvPicPr>
          <p:nvPr>
            <p:ph sz="half" idx="4294967295"/>
          </p:nvPr>
        </p:nvPicPr>
        <p:blipFill>
          <a:blip r:embed="rId3" cstate="print"/>
          <a:srcRect l="25000" t="12428" b="9749"/>
          <a:stretch>
            <a:fillRect/>
          </a:stretch>
        </p:blipFill>
        <p:spPr bwMode="auto">
          <a:xfrm>
            <a:off x="6400800" y="1371600"/>
            <a:ext cx="2743200" cy="4294188"/>
          </a:xfrm>
          <a:prstGeom prst="rect">
            <a:avLst/>
          </a:prstGeom>
          <a:noFill/>
        </p:spPr>
      </p:pic>
      <p:sp>
        <p:nvSpPr>
          <p:cNvPr id="12" name="Text Placeholder 11"/>
          <p:cNvSpPr>
            <a:spLocks noGrp="1"/>
          </p:cNvSpPr>
          <p:nvPr>
            <p:ph type="body" sz="half" idx="4294967295"/>
          </p:nvPr>
        </p:nvSpPr>
        <p:spPr>
          <a:xfrm>
            <a:off x="381000" y="1143000"/>
            <a:ext cx="5867400" cy="4800600"/>
          </a:xfrm>
        </p:spPr>
        <p:txBody>
          <a:bodyPr>
            <a:noAutofit/>
          </a:bodyPr>
          <a:lstStyle/>
          <a:p>
            <a:pPr marL="233363" lvl="1" indent="-233363">
              <a:buFont typeface="Arial"/>
              <a:buChar char="•"/>
            </a:pPr>
            <a:r>
              <a:rPr lang="en-US" sz="2000" b="1" dirty="0" smtClean="0">
                <a:solidFill>
                  <a:schemeClr val="tx1"/>
                </a:solidFill>
                <a:latin typeface="Arial" pitchFamily="34" charset="0"/>
                <a:cs typeface="Arial" pitchFamily="34" charset="0"/>
              </a:rPr>
              <a:t>Journals</a:t>
            </a:r>
          </a:p>
          <a:p>
            <a:pPr marL="465138" lvl="2" indent="-233363">
              <a:buFont typeface="Arial"/>
              <a:buChar char="•"/>
            </a:pPr>
            <a:r>
              <a:rPr lang="en-US" b="1" dirty="0" smtClean="0">
                <a:solidFill>
                  <a:schemeClr val="tx1"/>
                </a:solidFill>
                <a:latin typeface="Arial" pitchFamily="34" charset="0"/>
                <a:cs typeface="Arial" pitchFamily="34" charset="0"/>
              </a:rPr>
              <a:t>Access more important than discovery</a:t>
            </a:r>
          </a:p>
          <a:p>
            <a:pPr marL="465138" lvl="2" indent="-233363">
              <a:buFont typeface="Arial"/>
              <a:buChar char="•"/>
            </a:pPr>
            <a:r>
              <a:rPr lang="en-US" b="1" dirty="0" smtClean="0">
                <a:solidFill>
                  <a:schemeClr val="tx1"/>
                </a:solidFill>
                <a:latin typeface="Arial" pitchFamily="34" charset="0"/>
                <a:cs typeface="Arial" pitchFamily="34" charset="0"/>
              </a:rPr>
              <a:t>Want full text, online versions</a:t>
            </a:r>
          </a:p>
          <a:p>
            <a:pPr marL="465138" lvl="2" indent="-233363">
              <a:buFont typeface="Arial"/>
              <a:buChar char="•"/>
            </a:pPr>
            <a:r>
              <a:rPr lang="en-US" b="1" dirty="0" smtClean="0">
                <a:solidFill>
                  <a:schemeClr val="tx1"/>
                </a:solidFill>
                <a:latin typeface="Arial" pitchFamily="34" charset="0"/>
                <a:cs typeface="Arial" pitchFamily="34" charset="0"/>
              </a:rPr>
              <a:t>Expect seamless Discovery-to-Delivery</a:t>
            </a:r>
          </a:p>
          <a:p>
            <a:pPr marL="465138" lvl="2" indent="-233363">
              <a:buFont typeface="Arial"/>
              <a:buChar char="•"/>
            </a:pPr>
            <a:r>
              <a:rPr lang="en-US" b="1" dirty="0" err="1" smtClean="0">
                <a:solidFill>
                  <a:schemeClr val="tx1"/>
                </a:solidFill>
                <a:latin typeface="Arial" pitchFamily="34" charset="0"/>
                <a:cs typeface="Arial" pitchFamily="34" charset="0"/>
              </a:rPr>
              <a:t>Backfiles</a:t>
            </a:r>
            <a:r>
              <a:rPr lang="en-US" b="1" dirty="0" smtClean="0">
                <a:solidFill>
                  <a:schemeClr val="tx1"/>
                </a:solidFill>
                <a:latin typeface="Arial" pitchFamily="34" charset="0"/>
                <a:cs typeface="Arial" pitchFamily="34" charset="0"/>
              </a:rPr>
              <a:t> difficult to access</a:t>
            </a:r>
          </a:p>
          <a:p>
            <a:pPr marL="465138" lvl="2" indent="-233363">
              <a:buFont typeface="Arial"/>
              <a:buChar char="•"/>
            </a:pPr>
            <a:r>
              <a:rPr lang="en-US" b="1" dirty="0" smtClean="0">
                <a:solidFill>
                  <a:schemeClr val="tx1"/>
                </a:solidFill>
                <a:latin typeface="Arial" pitchFamily="34" charset="0"/>
                <a:cs typeface="Arial" pitchFamily="34" charset="0"/>
              </a:rPr>
              <a:t>Content often discovered through Google</a:t>
            </a:r>
          </a:p>
          <a:p>
            <a:pPr marL="465138" lvl="2" indent="-233363">
              <a:buFont typeface="Arial"/>
              <a:buChar char="•"/>
            </a:pPr>
            <a:r>
              <a:rPr lang="en-US" b="1" dirty="0" smtClean="0">
                <a:solidFill>
                  <a:schemeClr val="tx1"/>
                </a:solidFill>
                <a:latin typeface="Arial" pitchFamily="34" charset="0"/>
                <a:cs typeface="Arial" pitchFamily="34" charset="0"/>
              </a:rPr>
              <a:t>Visit only a few minutes</a:t>
            </a:r>
          </a:p>
          <a:p>
            <a:pPr marL="233363" lvl="1" indent="-233363">
              <a:buFont typeface="Arial"/>
              <a:buChar char="•"/>
            </a:pPr>
            <a:r>
              <a:rPr lang="en-US" sz="2000" b="1" dirty="0" smtClean="0">
                <a:solidFill>
                  <a:schemeClr val="tx1"/>
                </a:solidFill>
                <a:latin typeface="Arial" pitchFamily="34" charset="0"/>
                <a:cs typeface="Arial" pitchFamily="34" charset="0"/>
              </a:rPr>
              <a:t>Databases</a:t>
            </a:r>
          </a:p>
          <a:p>
            <a:pPr marL="465138" lvl="2" indent="-233363">
              <a:buFont typeface="Arial"/>
              <a:buChar char="•"/>
            </a:pPr>
            <a:r>
              <a:rPr lang="en-US" b="1" dirty="0" smtClean="0">
                <a:solidFill>
                  <a:schemeClr val="tx1"/>
                </a:solidFill>
                <a:latin typeface="Arial" pitchFamily="34" charset="0"/>
                <a:cs typeface="Arial" pitchFamily="34" charset="0"/>
              </a:rPr>
              <a:t>Electronic databases not perceived as library sources</a:t>
            </a:r>
          </a:p>
          <a:p>
            <a:pPr marL="465138" lvl="2" indent="-233363">
              <a:buFont typeface="Arial"/>
              <a:buChar char="•"/>
            </a:pPr>
            <a:r>
              <a:rPr lang="en-US" b="1" dirty="0" smtClean="0">
                <a:solidFill>
                  <a:schemeClr val="tx1"/>
                </a:solidFill>
                <a:latin typeface="Arial" pitchFamily="34" charset="0"/>
                <a:cs typeface="Arial" pitchFamily="34" charset="0"/>
              </a:rPr>
              <a:t>Frustration locating &amp; accessing full-text copies</a:t>
            </a:r>
            <a:endParaRPr lang="en-US" dirty="0">
              <a:solidFill>
                <a:schemeClr val="tx1"/>
              </a:solidFill>
              <a:latin typeface="Arial" pitchFamily="34" charset="0"/>
              <a:cs typeface="Arial" pitchFamily="34" charset="0"/>
            </a:endParaRPr>
          </a:p>
        </p:txBody>
      </p:sp>
      <p:sp>
        <p:nvSpPr>
          <p:cNvPr id="9" name="TextBox 8"/>
          <p:cNvSpPr txBox="1"/>
          <p:nvPr/>
        </p:nvSpPr>
        <p:spPr>
          <a:xfrm>
            <a:off x="5392271" y="6053882"/>
            <a:ext cx="3505200" cy="246221"/>
          </a:xfrm>
          <a:prstGeom prst="rect">
            <a:avLst/>
          </a:prstGeom>
          <a:noFill/>
        </p:spPr>
        <p:txBody>
          <a:bodyPr wrap="square" rtlCol="0">
            <a:spAutoFit/>
          </a:bodyPr>
          <a:lstStyle/>
          <a:p>
            <a:pPr algn="r"/>
            <a:r>
              <a:rPr lang="en-US" sz="1000" b="1" dirty="0" smtClean="0">
                <a:latin typeface="Arial" pitchFamily="34" charset="0"/>
                <a:cs typeface="Arial" pitchFamily="34" charset="0"/>
              </a:rPr>
              <a:t>(Research Information Network, 2006)</a:t>
            </a:r>
            <a:endParaRPr lang="en-US" sz="1000" b="1" dirty="0">
              <a:latin typeface="Arial" pitchFamily="34" charset="0"/>
              <a:cs typeface="Arial" pitchFamily="34" charset="0"/>
            </a:endParaRPr>
          </a:p>
        </p:txBody>
      </p:sp>
      <p:sp>
        <p:nvSpPr>
          <p:cNvPr id="7" name="Slide Number Placeholder 3"/>
          <p:cNvSpPr>
            <a:spLocks noGrp="1"/>
          </p:cNvSpPr>
          <p:nvPr>
            <p:ph type="sldNum" sz="quarter" idx="12"/>
          </p:nvPr>
        </p:nvSpPr>
        <p:spPr>
          <a:xfrm>
            <a:off x="6553200" y="6356350"/>
            <a:ext cx="2133600" cy="365125"/>
          </a:xfrm>
        </p:spPr>
        <p:txBody>
          <a:bodyPr/>
          <a:lstStyle/>
          <a:p>
            <a:endParaRPr lang="en-US" dirty="0"/>
          </a:p>
        </p:txBody>
      </p:sp>
    </p:spTree>
    <p:extLst>
      <p:ext uri="{BB962C8B-B14F-4D97-AF65-F5344CB8AC3E}">
        <p14:creationId xmlns="" xmlns:p14="http://schemas.microsoft.com/office/powerpoint/2010/main" val="385355437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Mean Frequencies  </a:t>
            </a:r>
            <a:endParaRPr lang="en-US" dirty="0"/>
          </a:p>
        </p:txBody>
      </p:sp>
      <p:sp>
        <p:nvSpPr>
          <p:cNvPr id="4" name="Content Placeholder 3"/>
          <p:cNvSpPr>
            <a:spLocks noGrp="1"/>
          </p:cNvSpPr>
          <p:nvPr>
            <p:ph idx="1"/>
          </p:nvPr>
        </p:nvSpPr>
        <p:spPr>
          <a:xfrm>
            <a:off x="304800" y="1600200"/>
            <a:ext cx="4800600" cy="4114799"/>
          </a:xfrm>
        </p:spPr>
        <p:txBody>
          <a:bodyPr>
            <a:noAutofit/>
          </a:bodyPr>
          <a:lstStyle/>
          <a:p>
            <a:r>
              <a:rPr lang="en-US" sz="2400" b="1" dirty="0" smtClean="0">
                <a:solidFill>
                  <a:schemeClr val="tx1"/>
                </a:solidFill>
              </a:rPr>
              <a:t>7.81 </a:t>
            </a:r>
            <a:r>
              <a:rPr lang="en-US" sz="2400" b="1" dirty="0" err="1" smtClean="0">
                <a:solidFill>
                  <a:schemeClr val="tx1"/>
                </a:solidFill>
              </a:rPr>
              <a:t>Facebook</a:t>
            </a:r>
            <a:endParaRPr lang="en-US" sz="2400" b="1" dirty="0" smtClean="0">
              <a:solidFill>
                <a:schemeClr val="tx1"/>
              </a:solidFill>
            </a:endParaRPr>
          </a:p>
          <a:p>
            <a:r>
              <a:rPr lang="en-US" sz="2400" b="1" dirty="0" smtClean="0">
                <a:solidFill>
                  <a:schemeClr val="tx1"/>
                </a:solidFill>
              </a:rPr>
              <a:t>7.41 Internet</a:t>
            </a:r>
          </a:p>
          <a:p>
            <a:r>
              <a:rPr lang="en-US" sz="2400" b="1" dirty="0" smtClean="0">
                <a:solidFill>
                  <a:schemeClr val="tx1"/>
                </a:solidFill>
              </a:rPr>
              <a:t>5.68 Email</a:t>
            </a:r>
          </a:p>
          <a:p>
            <a:r>
              <a:rPr lang="en-US" sz="2400" b="1" dirty="0" smtClean="0">
                <a:solidFill>
                  <a:schemeClr val="tx1"/>
                </a:solidFill>
              </a:rPr>
              <a:t>5.51 Google</a:t>
            </a:r>
          </a:p>
          <a:p>
            <a:r>
              <a:rPr lang="en-US" sz="2400" b="1" dirty="0" smtClean="0">
                <a:solidFill>
                  <a:schemeClr val="tx1"/>
                </a:solidFill>
              </a:rPr>
              <a:t>2.86 Wikipedia</a:t>
            </a:r>
          </a:p>
          <a:p>
            <a:r>
              <a:rPr lang="en-US" sz="2400" b="1" dirty="0" smtClean="0">
                <a:solidFill>
                  <a:schemeClr val="tx1"/>
                </a:solidFill>
              </a:rPr>
              <a:t>1.88 Academic Library</a:t>
            </a:r>
          </a:p>
          <a:p>
            <a:r>
              <a:rPr lang="en-US" sz="2400" b="1" dirty="0" smtClean="0">
                <a:solidFill>
                  <a:schemeClr val="tx1"/>
                </a:solidFill>
              </a:rPr>
              <a:t>1.34 Twitter</a:t>
            </a:r>
          </a:p>
          <a:p>
            <a:r>
              <a:rPr lang="en-US" sz="2400" b="1" dirty="0" smtClean="0">
                <a:solidFill>
                  <a:schemeClr val="tx1"/>
                </a:solidFill>
              </a:rPr>
              <a:t>0.75 Libraries and Books</a:t>
            </a:r>
          </a:p>
          <a:p>
            <a:endParaRPr lang="en-US" sz="2400" b="1" dirty="0"/>
          </a:p>
        </p:txBody>
      </p:sp>
      <p:sp>
        <p:nvSpPr>
          <p:cNvPr id="2" name="Slide Number Placeholder 1"/>
          <p:cNvSpPr>
            <a:spLocks noGrp="1"/>
          </p:cNvSpPr>
          <p:nvPr>
            <p:ph type="sldNum" sz="quarter" idx="12"/>
          </p:nvPr>
        </p:nvSpPr>
        <p:spPr/>
        <p:txBody>
          <a:bodyPr/>
          <a:lstStyle/>
          <a:p>
            <a:endParaRPr lang="en-US" dirty="0"/>
          </a:p>
        </p:txBody>
      </p:sp>
      <p:pic>
        <p:nvPicPr>
          <p:cNvPr id="2050" name="Picture 2" descr="C:\Users\hoode\Downloads\origin_3399410617.jpg"/>
          <p:cNvPicPr>
            <a:picLocks noChangeAspect="1" noChangeArrowheads="1"/>
          </p:cNvPicPr>
          <p:nvPr/>
        </p:nvPicPr>
        <p:blipFill>
          <a:blip r:embed="rId3" cstate="print"/>
          <a:srcRect r="33784"/>
          <a:stretch>
            <a:fillRect/>
          </a:stretch>
        </p:blipFill>
        <p:spPr bwMode="auto">
          <a:xfrm>
            <a:off x="5105400" y="1524000"/>
            <a:ext cx="4038600" cy="406448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304800" y="5562600"/>
            <a:ext cx="3733800" cy="381000"/>
          </a:xfrm>
          <a:prstGeom prst="rect">
            <a:avLst/>
          </a:prstGeom>
          <a:noFill/>
        </p:spPr>
        <p:txBody>
          <a:bodyPr wrap="square" rtlCol="0">
            <a:spAutoFit/>
          </a:bodyPr>
          <a:lstStyle/>
          <a:p>
            <a:r>
              <a:rPr lang="en-US" b="1" dirty="0" smtClean="0">
                <a:latin typeface="+mj-lt"/>
              </a:rPr>
              <a:t>N=73, All Interview Participants </a:t>
            </a:r>
            <a:endParaRPr lang="en-US" b="1" dirty="0">
              <a:latin typeface="+mj-lt"/>
            </a:endParaRPr>
          </a:p>
        </p:txBody>
      </p:sp>
    </p:spTree>
    <p:extLst>
      <p:ext uri="{BB962C8B-B14F-4D97-AF65-F5344CB8AC3E}">
        <p14:creationId xmlns="" xmlns:p14="http://schemas.microsoft.com/office/powerpoint/2010/main" val="408214429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Place and Educational Stages</a:t>
            </a:r>
            <a:endParaRPr lang="en-US" dirty="0"/>
          </a:p>
        </p:txBody>
      </p:sp>
      <p:graphicFrame>
        <p:nvGraphicFramePr>
          <p:cNvPr id="7" name="Content Placeholder 6"/>
          <p:cNvGraphicFramePr>
            <a:graphicFrameLocks noGrp="1"/>
          </p:cNvGraphicFramePr>
          <p:nvPr>
            <p:ph idx="1"/>
          </p:nvPr>
        </p:nvGraphicFramePr>
        <p:xfrm>
          <a:off x="304800" y="1371600"/>
          <a:ext cx="8382000" cy="4754563"/>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hoode\Downloads\origin_230377281.jpg"/>
          <p:cNvPicPr>
            <a:picLocks noChangeAspect="1" noChangeArrowheads="1"/>
          </p:cNvPicPr>
          <p:nvPr/>
        </p:nvPicPr>
        <p:blipFill>
          <a:blip r:embed="rId3" cstate="print">
            <a:lum bright="-10000"/>
          </a:blip>
          <a:srcRect l="8889" t="46563"/>
          <a:stretch>
            <a:fillRect/>
          </a:stretch>
        </p:blipFill>
        <p:spPr bwMode="auto">
          <a:xfrm>
            <a:off x="0" y="0"/>
            <a:ext cx="9144000" cy="6858000"/>
          </a:xfrm>
          <a:prstGeom prst="rect">
            <a:avLst/>
          </a:prstGeom>
          <a:noFill/>
        </p:spPr>
      </p:pic>
      <p:sp>
        <p:nvSpPr>
          <p:cNvPr id="4" name="TextBox 3"/>
          <p:cNvSpPr txBox="1"/>
          <p:nvPr/>
        </p:nvSpPr>
        <p:spPr>
          <a:xfrm>
            <a:off x="228600" y="4202430"/>
            <a:ext cx="8839200" cy="2062103"/>
          </a:xfrm>
          <a:prstGeom prst="rect">
            <a:avLst/>
          </a:prstGeom>
          <a:noFill/>
        </p:spPr>
        <p:txBody>
          <a:bodyPr wrap="square" rtlCol="0">
            <a:spAutoFit/>
          </a:bodyPr>
          <a:lstStyle/>
          <a:p>
            <a:pPr algn="ctr"/>
            <a:r>
              <a:rPr lang="en-GB" sz="2800" b="1" dirty="0" smtClean="0">
                <a:solidFill>
                  <a:schemeClr val="bg1"/>
                </a:solidFill>
                <a:latin typeface="Arial" pitchFamily="34" charset="0"/>
                <a:cs typeface="Arial" pitchFamily="34" charset="0"/>
              </a:rPr>
              <a:t>“I get on Twitter a whole bunch. It’s Twitter or </a:t>
            </a:r>
            <a:r>
              <a:rPr lang="en-GB" sz="2800" b="1" dirty="0" err="1" smtClean="0">
                <a:solidFill>
                  <a:schemeClr val="bg1"/>
                </a:solidFill>
                <a:latin typeface="Arial" pitchFamily="34" charset="0"/>
                <a:cs typeface="Arial" pitchFamily="34" charset="0"/>
              </a:rPr>
              <a:t>Facebook</a:t>
            </a:r>
            <a:r>
              <a:rPr lang="en-GB" sz="2800" b="1" dirty="0" smtClean="0">
                <a:solidFill>
                  <a:schemeClr val="bg1"/>
                </a:solidFill>
                <a:latin typeface="Arial" pitchFamily="34" charset="0"/>
                <a:cs typeface="Arial" pitchFamily="34" charset="0"/>
              </a:rPr>
              <a:t> are what I usually use the most to talk to my friends.” </a:t>
            </a:r>
          </a:p>
          <a:p>
            <a:pPr algn="ctr"/>
            <a:endParaRPr lang="en-GB" sz="2800" b="1" i="1" dirty="0" smtClean="0">
              <a:solidFill>
                <a:schemeClr val="bg1"/>
              </a:solidFill>
              <a:latin typeface="Arial" pitchFamily="34" charset="0"/>
              <a:cs typeface="Arial" pitchFamily="34" charset="0"/>
            </a:endParaRPr>
          </a:p>
          <a:p>
            <a:r>
              <a:rPr lang="en-GB" sz="1600" b="1" dirty="0" smtClean="0">
                <a:solidFill>
                  <a:schemeClr val="bg1"/>
                </a:solidFill>
                <a:latin typeface="Arial" pitchFamily="34" charset="0"/>
                <a:cs typeface="Arial" pitchFamily="34" charset="0"/>
              </a:rPr>
              <a:t>(</a:t>
            </a:r>
            <a:r>
              <a:rPr lang="en-GB" sz="1600" b="1" i="1" dirty="0" smtClean="0">
                <a:solidFill>
                  <a:schemeClr val="bg1"/>
                </a:solidFill>
                <a:latin typeface="Arial" pitchFamily="34" charset="0"/>
                <a:cs typeface="Arial" pitchFamily="34" charset="0"/>
              </a:rPr>
              <a:t>Digital Visitors and Residents, USS1, Emerging, Female, Age 17, High School Student)</a:t>
            </a:r>
            <a:endParaRPr lang="en-US" sz="1600" i="1" dirty="0">
              <a:latin typeface="Arial" pitchFamily="34" charset="0"/>
              <a:cs typeface="Arial" pitchFamily="34" charset="0"/>
            </a:endParaRPr>
          </a:p>
        </p:txBody>
      </p:sp>
      <p:sp>
        <p:nvSpPr>
          <p:cNvPr id="5" name="Slide Number Placeholder 3"/>
          <p:cNvSpPr txBox="1">
            <a:spLocks/>
          </p:cNvSpPr>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 xmlns:p14="http://schemas.microsoft.com/office/powerpoint/2010/main" val="45570818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news.bbcimg.co.uk/media/images/58277000/jpg/_58277172_13804593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 y="0"/>
            <a:ext cx="9138424" cy="685799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Content Placeholder 2"/>
          <p:cNvSpPr txBox="1">
            <a:spLocks/>
          </p:cNvSpPr>
          <p:nvPr/>
        </p:nvSpPr>
        <p:spPr>
          <a:xfrm>
            <a:off x="794382" y="304800"/>
            <a:ext cx="7549662" cy="1136153"/>
          </a:xfrm>
          <a:prstGeom prst="rect">
            <a:avLst/>
          </a:prstGeom>
        </p:spPr>
        <p:txBody>
          <a:bodyPr vert="horz" lIns="91440" tIns="45720" rIns="91440" bIns="45720" rtlCol="0">
            <a:noAutofit/>
          </a:bodyPr>
          <a:lstStyle/>
          <a:p>
            <a:pPr algn="ctr"/>
            <a:r>
              <a:rPr lang="en-US" sz="4400" b="1" dirty="0" smtClean="0">
                <a:solidFill>
                  <a:schemeClr val="bg1"/>
                </a:solidFill>
                <a:latin typeface="+mj-lt"/>
                <a:cs typeface="Arial"/>
              </a:rPr>
              <a:t>The Learning Black Market</a:t>
            </a:r>
            <a:endParaRPr lang="en-US" sz="4400" dirty="0">
              <a:solidFill>
                <a:schemeClr val="bg1"/>
              </a:solidFill>
              <a:latin typeface="+mj-lt"/>
              <a:cs typeface="Arial"/>
            </a:endParaRPr>
          </a:p>
        </p:txBody>
      </p:sp>
      <p:sp>
        <p:nvSpPr>
          <p:cNvPr id="6" name="Content Placeholder 2"/>
          <p:cNvSpPr txBox="1">
            <a:spLocks/>
          </p:cNvSpPr>
          <p:nvPr/>
        </p:nvSpPr>
        <p:spPr>
          <a:xfrm>
            <a:off x="152400" y="3276600"/>
            <a:ext cx="4343400" cy="2438400"/>
          </a:xfrm>
          <a:prstGeom prst="rect">
            <a:avLst/>
          </a:prstGeom>
        </p:spPr>
        <p:txBody>
          <a:bodyPr vert="horz" lIns="91440" tIns="45720" rIns="91440" bIns="45720" rtlCol="0">
            <a:noAutofit/>
          </a:bodyPr>
          <a:lstStyle/>
          <a:p>
            <a:pPr algn="ctr"/>
            <a:r>
              <a:rPr lang="en-US" sz="2400" b="1" dirty="0" smtClean="0">
                <a:solidFill>
                  <a:schemeClr val="bg1"/>
                </a:solidFill>
                <a:latin typeface="+mj-lt"/>
                <a:cs typeface="Arial"/>
              </a:rPr>
              <a:t>“It’s like a taboo I guess with all teachers, they just all say – you know, when they explain the paper they always say, “Don’t use Wikipedia.”</a:t>
            </a:r>
            <a:r>
              <a:rPr lang="en-US" sz="2400" b="1" dirty="0" smtClean="0">
                <a:cs typeface="Arial"/>
              </a:rPr>
              <a:t> </a:t>
            </a:r>
            <a:endParaRPr lang="en-US" sz="2400" dirty="0">
              <a:cs typeface="Arial"/>
            </a:endParaRPr>
          </a:p>
        </p:txBody>
      </p:sp>
      <p:sp>
        <p:nvSpPr>
          <p:cNvPr id="7" name="TextBox 6"/>
          <p:cNvSpPr txBox="1"/>
          <p:nvPr/>
        </p:nvSpPr>
        <p:spPr>
          <a:xfrm>
            <a:off x="838200" y="5638800"/>
            <a:ext cx="7696200" cy="307777"/>
          </a:xfrm>
          <a:prstGeom prst="rect">
            <a:avLst/>
          </a:prstGeom>
          <a:noFill/>
        </p:spPr>
        <p:txBody>
          <a:bodyPr wrap="square" rtlCol="0">
            <a:spAutoFit/>
          </a:bodyPr>
          <a:lstStyle/>
          <a:p>
            <a:r>
              <a:rPr lang="en-US" sz="1400" b="1" dirty="0" smtClean="0">
                <a:solidFill>
                  <a:schemeClr val="bg1"/>
                </a:solidFill>
                <a:latin typeface="+mj-lt"/>
                <a:cs typeface="Arial"/>
              </a:rPr>
              <a:t>(</a:t>
            </a:r>
            <a:r>
              <a:rPr lang="en-US" sz="1400" b="1" i="1" dirty="0" smtClean="0">
                <a:solidFill>
                  <a:schemeClr val="bg1"/>
                </a:solidFill>
                <a:latin typeface="+mj-lt"/>
                <a:cs typeface="Arial"/>
              </a:rPr>
              <a:t>Digital Visitors and Residents</a:t>
            </a:r>
            <a:r>
              <a:rPr lang="en-US" sz="1400" b="1" dirty="0" smtClean="0">
                <a:solidFill>
                  <a:schemeClr val="bg1"/>
                </a:solidFill>
                <a:latin typeface="+mj-lt"/>
                <a:cs typeface="Arial"/>
              </a:rPr>
              <a:t>, USU7, Emerging, Female, Age 19, Po</a:t>
            </a:r>
            <a:r>
              <a:rPr lang="en-US" sz="1400" b="1" dirty="0" smtClean="0">
                <a:solidFill>
                  <a:schemeClr val="bg1"/>
                </a:solidFill>
                <a:latin typeface="+mj-lt"/>
                <a:cs typeface="Arial" pitchFamily="34" charset="0"/>
              </a:rPr>
              <a:t>litical Science</a:t>
            </a:r>
            <a:r>
              <a:rPr lang="en-US" sz="1400" b="1" dirty="0" smtClean="0">
                <a:solidFill>
                  <a:schemeClr val="bg1"/>
                </a:solidFill>
                <a:latin typeface="+mj-lt"/>
                <a:cs typeface="Arial"/>
              </a:rPr>
              <a:t>)</a:t>
            </a:r>
            <a:endParaRPr lang="en-US" sz="1400" b="1" dirty="0">
              <a:solidFill>
                <a:schemeClr val="bg1"/>
              </a:solidFill>
              <a:latin typeface="+mj-lt"/>
            </a:endParaRPr>
          </a:p>
        </p:txBody>
      </p:sp>
      <p:sp>
        <p:nvSpPr>
          <p:cNvPr id="8" name="Slide Number Placeholder 3"/>
          <p:cNvSpPr txBox="1">
            <a:spLocks/>
          </p:cNvSpPr>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mj-lt"/>
              <a:ea typeface="+mn-ea"/>
              <a:cs typeface="+mn-cs"/>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Content Placeholder 29" descr="facedesk3.jpg"/>
          <p:cNvPicPr>
            <a:picLocks noGrp="1" noChangeAspect="1"/>
          </p:cNvPicPr>
          <p:nvPr>
            <p:ph sz="half" idx="4294967295"/>
          </p:nvPr>
        </p:nvPicPr>
        <p:blipFill>
          <a:blip r:embed="rId3" cstate="print"/>
          <a:stretch>
            <a:fillRect/>
          </a:stretch>
        </p:blipFill>
        <p:spPr>
          <a:xfrm>
            <a:off x="4876800" y="4495800"/>
            <a:ext cx="2946400" cy="22098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Content Placeholder 2"/>
          <p:cNvSpPr>
            <a:spLocks noGrp="1"/>
          </p:cNvSpPr>
          <p:nvPr>
            <p:ph sz="half" idx="4294967295"/>
          </p:nvPr>
        </p:nvSpPr>
        <p:spPr>
          <a:xfrm>
            <a:off x="152400" y="457200"/>
            <a:ext cx="8534400" cy="4038599"/>
          </a:xfrm>
        </p:spPr>
        <p:txBody>
          <a:bodyPr>
            <a:normAutofit/>
          </a:bodyPr>
          <a:lstStyle/>
          <a:p>
            <a:pPr algn="ctr">
              <a:buNone/>
            </a:pPr>
            <a:endParaRPr lang="en-US" b="1" dirty="0" smtClean="0"/>
          </a:p>
          <a:p>
            <a:pPr algn="ctr">
              <a:buNone/>
            </a:pPr>
            <a:r>
              <a:rPr lang="en-US" sz="2400" b="1" i="1" dirty="0" smtClean="0">
                <a:solidFill>
                  <a:schemeClr val="tx1"/>
                </a:solidFill>
                <a:latin typeface="Arial" pitchFamily="34" charset="0"/>
                <a:cs typeface="Arial" pitchFamily="34" charset="0"/>
              </a:rPr>
              <a:t>“A lot of students will still use Wikipedia and then cite another source.  As long as it has the same information and it is not word for word or anything they’ll use Wikipedia because it is the easiest thing to go look up on Wikipedia</a:t>
            </a:r>
            <a:r>
              <a:rPr lang="en-US" sz="3200" b="1" i="1" dirty="0" smtClean="0">
                <a:solidFill>
                  <a:schemeClr val="tx1"/>
                </a:solidFill>
                <a:latin typeface="Arial" pitchFamily="34" charset="0"/>
                <a:cs typeface="Arial" pitchFamily="34" charset="0"/>
              </a:rPr>
              <a:t>.”</a:t>
            </a:r>
          </a:p>
          <a:p>
            <a:pPr algn="ctr">
              <a:buNone/>
            </a:pPr>
            <a:endParaRPr lang="en-US" sz="1500" b="1" dirty="0" smtClean="0">
              <a:solidFill>
                <a:schemeClr val="tx1"/>
              </a:solidFill>
              <a:latin typeface="Arial" pitchFamily="34" charset="0"/>
              <a:cs typeface="Arial" pitchFamily="34" charset="0"/>
            </a:endParaRPr>
          </a:p>
          <a:p>
            <a:pPr algn="ctr">
              <a:buNone/>
            </a:pPr>
            <a:endParaRPr lang="en-US" sz="1500" b="1" dirty="0" smtClean="0">
              <a:solidFill>
                <a:schemeClr val="tx1"/>
              </a:solidFill>
              <a:latin typeface="Arial" pitchFamily="34" charset="0"/>
              <a:cs typeface="Arial" pitchFamily="34" charset="0"/>
            </a:endParaRPr>
          </a:p>
          <a:p>
            <a:pPr algn="ctr">
              <a:buNone/>
            </a:pPr>
            <a:r>
              <a:rPr lang="en-US" sz="1500" b="1" dirty="0" smtClean="0">
                <a:solidFill>
                  <a:schemeClr val="tx1"/>
                </a:solidFill>
                <a:latin typeface="Arial" pitchFamily="34" charset="0"/>
                <a:cs typeface="Arial" pitchFamily="34" charset="0"/>
              </a:rPr>
              <a:t>(</a:t>
            </a:r>
            <a:r>
              <a:rPr lang="en-US" sz="1500" b="1" i="1" dirty="0" smtClean="0">
                <a:solidFill>
                  <a:schemeClr val="tx1"/>
                </a:solidFill>
                <a:latin typeface="Arial" pitchFamily="34" charset="0"/>
                <a:cs typeface="Arial" pitchFamily="34" charset="0"/>
              </a:rPr>
              <a:t>Digital Visitors and Residents</a:t>
            </a:r>
            <a:r>
              <a:rPr lang="en-US" sz="1500" b="1" dirty="0" smtClean="0">
                <a:solidFill>
                  <a:schemeClr val="tx1"/>
                </a:solidFill>
                <a:latin typeface="Arial" pitchFamily="34" charset="0"/>
                <a:cs typeface="Arial" pitchFamily="34" charset="0"/>
              </a:rPr>
              <a:t>, USU3, Emerging, Male, Age 19, Mechanical Engineering)</a:t>
            </a:r>
          </a:p>
          <a:p>
            <a:pPr algn="ctr">
              <a:buNone/>
            </a:pPr>
            <a:endParaRPr lang="en-US" b="1" dirty="0" smtClean="0">
              <a:latin typeface="Arial" pitchFamily="34" charset="0"/>
              <a:cs typeface="Arial" pitchFamily="34" charset="0"/>
            </a:endParaRPr>
          </a:p>
          <a:p>
            <a:pPr algn="ctr">
              <a:buNone/>
            </a:pPr>
            <a:endParaRPr lang="en-US" b="1" dirty="0"/>
          </a:p>
        </p:txBody>
      </p:sp>
      <p:pic>
        <p:nvPicPr>
          <p:cNvPr id="4" name="Picture 2" descr="http://upload.wikimedia.org/wikipedia/commons/5/53/Wikipedia-logo-en-big.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 y="4363416"/>
            <a:ext cx="1447800" cy="1772816"/>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502088145"/>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Sources Mean Frequency</a:t>
            </a:r>
            <a:endParaRPr lang="en-US" dirty="0"/>
          </a:p>
        </p:txBody>
      </p:sp>
      <p:sp>
        <p:nvSpPr>
          <p:cNvPr id="3" name="Content Placeholder 2"/>
          <p:cNvSpPr>
            <a:spLocks noGrp="1"/>
          </p:cNvSpPr>
          <p:nvPr>
            <p:ph idx="1"/>
          </p:nvPr>
        </p:nvSpPr>
        <p:spPr>
          <a:xfrm>
            <a:off x="457200" y="1600201"/>
            <a:ext cx="5181600" cy="4114800"/>
          </a:xfrm>
        </p:spPr>
        <p:txBody>
          <a:bodyPr>
            <a:noAutofit/>
          </a:bodyPr>
          <a:lstStyle/>
          <a:p>
            <a:r>
              <a:rPr lang="en-US" sz="2400" b="1" dirty="0" smtClean="0">
                <a:solidFill>
                  <a:schemeClr val="tx1"/>
                </a:solidFill>
              </a:rPr>
              <a:t>3.53 Teachers, Professors</a:t>
            </a:r>
          </a:p>
          <a:p>
            <a:r>
              <a:rPr lang="en-US" sz="2400" b="1" dirty="0" smtClean="0">
                <a:solidFill>
                  <a:schemeClr val="tx1"/>
                </a:solidFill>
              </a:rPr>
              <a:t>3.07 Friends, Colleagues</a:t>
            </a:r>
          </a:p>
          <a:p>
            <a:r>
              <a:rPr lang="en-US" sz="2400" b="1" dirty="0" smtClean="0">
                <a:solidFill>
                  <a:schemeClr val="tx1"/>
                </a:solidFill>
              </a:rPr>
              <a:t>1.36 Mother</a:t>
            </a:r>
          </a:p>
          <a:p>
            <a:r>
              <a:rPr lang="en-US" sz="2400" b="1" dirty="0" smtClean="0">
                <a:solidFill>
                  <a:schemeClr val="tx1"/>
                </a:solidFill>
              </a:rPr>
              <a:t>1.23 Peers</a:t>
            </a:r>
          </a:p>
          <a:p>
            <a:r>
              <a:rPr lang="en-US" sz="2400" b="1" dirty="0" smtClean="0">
                <a:solidFill>
                  <a:schemeClr val="tx1"/>
                </a:solidFill>
              </a:rPr>
              <a:t>1.22 Extended Family</a:t>
            </a:r>
          </a:p>
          <a:p>
            <a:r>
              <a:rPr lang="en-US" sz="2400" b="1" dirty="0" smtClean="0">
                <a:solidFill>
                  <a:schemeClr val="tx1"/>
                </a:solidFill>
              </a:rPr>
              <a:t>1.10 Father</a:t>
            </a:r>
          </a:p>
          <a:p>
            <a:r>
              <a:rPr lang="en-US" sz="2400" b="1" dirty="0" smtClean="0">
                <a:solidFill>
                  <a:schemeClr val="tx1"/>
                </a:solidFill>
              </a:rPr>
              <a:t>1.08 Other Human Source</a:t>
            </a:r>
          </a:p>
          <a:p>
            <a:r>
              <a:rPr lang="en-US" sz="2400" b="1" dirty="0" smtClean="0">
                <a:solidFill>
                  <a:schemeClr val="tx1"/>
                </a:solidFill>
              </a:rPr>
              <a:t>0.59 Experts, Professionals</a:t>
            </a:r>
          </a:p>
          <a:p>
            <a:r>
              <a:rPr lang="en-US" sz="2400" b="1" dirty="0" smtClean="0">
                <a:solidFill>
                  <a:schemeClr val="tx1"/>
                </a:solidFill>
              </a:rPr>
              <a:t>0.22 Librarians</a:t>
            </a:r>
          </a:p>
          <a:p>
            <a:endParaRPr lang="en-US" dirty="0"/>
          </a:p>
        </p:txBody>
      </p:sp>
      <p:sp>
        <p:nvSpPr>
          <p:cNvPr id="4" name="Slide Number Placeholder 3"/>
          <p:cNvSpPr>
            <a:spLocks noGrp="1"/>
          </p:cNvSpPr>
          <p:nvPr>
            <p:ph type="sldNum" sz="quarter" idx="12"/>
          </p:nvPr>
        </p:nvSpPr>
        <p:spPr/>
        <p:txBody>
          <a:bodyPr/>
          <a:lstStyle/>
          <a:p>
            <a:endParaRPr lang="en-US" dirty="0"/>
          </a:p>
        </p:txBody>
      </p:sp>
      <p:pic>
        <p:nvPicPr>
          <p:cNvPr id="1026" name="Picture 2" descr="C:\Users\hoode\Downloads\large_6284181389.jpg"/>
          <p:cNvPicPr>
            <a:picLocks noChangeAspect="1" noChangeArrowheads="1"/>
          </p:cNvPicPr>
          <p:nvPr/>
        </p:nvPicPr>
        <p:blipFill>
          <a:blip r:embed="rId3" cstate="print"/>
          <a:srcRect r="40833"/>
          <a:stretch>
            <a:fillRect/>
          </a:stretch>
        </p:blipFill>
        <p:spPr bwMode="auto">
          <a:xfrm>
            <a:off x="5696915" y="1524000"/>
            <a:ext cx="3447085" cy="3880247"/>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81000" y="5715000"/>
            <a:ext cx="4267200" cy="369332"/>
          </a:xfrm>
          <a:prstGeom prst="rect">
            <a:avLst/>
          </a:prstGeom>
          <a:noFill/>
        </p:spPr>
        <p:txBody>
          <a:bodyPr wrap="square" rtlCol="0">
            <a:spAutoFit/>
          </a:bodyPr>
          <a:lstStyle/>
          <a:p>
            <a:r>
              <a:rPr lang="en-US" b="1" dirty="0" smtClean="0">
                <a:latin typeface="+mj-lt"/>
              </a:rPr>
              <a:t>N=73, All Interview Participants </a:t>
            </a:r>
            <a:endParaRPr lang="en-US" b="1" dirty="0">
              <a:latin typeface="+mj-lt"/>
            </a:endParaRPr>
          </a:p>
        </p:txBody>
      </p:sp>
    </p:spTree>
    <p:extLst>
      <p:ext uri="{BB962C8B-B14F-4D97-AF65-F5344CB8AC3E}">
        <p14:creationId xmlns="" xmlns:p14="http://schemas.microsoft.com/office/powerpoint/2010/main" val="673364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chor="t">
            <a:noAutofit/>
          </a:bodyPr>
          <a:lstStyle/>
          <a:p>
            <a:r>
              <a:rPr lang="en-US" sz="3600" dirty="0" smtClean="0"/>
              <a:t>Digital Visitors &amp; Residents: </a:t>
            </a:r>
            <a:br>
              <a:rPr lang="en-US" sz="3600" dirty="0" smtClean="0"/>
            </a:br>
            <a:r>
              <a:rPr lang="en-US" sz="3600" dirty="0" smtClean="0"/>
              <a:t>Means of Contact</a:t>
            </a:r>
            <a:endParaRPr lang="en-US" sz="3600" dirty="0"/>
          </a:p>
        </p:txBody>
      </p:sp>
      <p:graphicFrame>
        <p:nvGraphicFramePr>
          <p:cNvPr id="5" name="Chart 4"/>
          <p:cNvGraphicFramePr/>
          <p:nvPr/>
        </p:nvGraphicFramePr>
        <p:xfrm>
          <a:off x="381000" y="1447800"/>
          <a:ext cx="8458200" cy="472440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a:xfrm>
            <a:off x="6553200" y="6356350"/>
            <a:ext cx="2133600" cy="365125"/>
          </a:xfrm>
        </p:spPr>
        <p:txBody>
          <a:bodyPr/>
          <a:lstStyle/>
          <a:p>
            <a:endParaRPr lang="en-US" dirty="0"/>
          </a:p>
        </p:txBody>
      </p:sp>
    </p:spTree>
    <p:extLst>
      <p:ext uri="{BB962C8B-B14F-4D97-AF65-F5344CB8AC3E}">
        <p14:creationId xmlns="" xmlns:p14="http://schemas.microsoft.com/office/powerpoint/2010/main" val="260819241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Information-Seeking Behavior </a:t>
            </a:r>
            <a:endParaRPr lang="en-US" dirty="0"/>
          </a:p>
        </p:txBody>
      </p:sp>
      <p:sp>
        <p:nvSpPr>
          <p:cNvPr id="5" name="Content Placeholder 1"/>
          <p:cNvSpPr>
            <a:spLocks noGrp="1"/>
          </p:cNvSpPr>
          <p:nvPr>
            <p:ph sz="half" idx="1"/>
          </p:nvPr>
        </p:nvSpPr>
        <p:spPr>
          <a:xfrm>
            <a:off x="228600" y="1371600"/>
            <a:ext cx="4267200" cy="5123021"/>
          </a:xfrm>
        </p:spPr>
        <p:txBody>
          <a:bodyPr>
            <a:normAutofit/>
          </a:bodyPr>
          <a:lstStyle/>
          <a:p>
            <a:r>
              <a:rPr lang="en-US" sz="2400" b="1" dirty="0" smtClean="0">
                <a:solidFill>
                  <a:schemeClr val="tx1"/>
                </a:solidFill>
              </a:rPr>
              <a:t>Power browsing</a:t>
            </a:r>
          </a:p>
          <a:p>
            <a:pPr lvl="1">
              <a:buFont typeface="Arial" pitchFamily="34" charset="0"/>
              <a:buChar char="•"/>
            </a:pPr>
            <a:r>
              <a:rPr lang="en-US" sz="2200" b="1" dirty="0" smtClean="0">
                <a:solidFill>
                  <a:schemeClr val="tx1"/>
                </a:solidFill>
              </a:rPr>
              <a:t>Scan small chunks of information</a:t>
            </a:r>
          </a:p>
          <a:p>
            <a:pPr lvl="1">
              <a:buFont typeface="Arial" pitchFamily="34" charset="0"/>
              <a:buChar char="•"/>
            </a:pPr>
            <a:r>
              <a:rPr lang="en-US" sz="2200" b="1" dirty="0" smtClean="0">
                <a:solidFill>
                  <a:schemeClr val="tx1"/>
                </a:solidFill>
              </a:rPr>
              <a:t>View first few pages</a:t>
            </a:r>
          </a:p>
          <a:p>
            <a:pPr lvl="1">
              <a:buFont typeface="Arial" pitchFamily="34" charset="0"/>
              <a:buChar char="•"/>
            </a:pPr>
            <a:r>
              <a:rPr lang="en-US" sz="2200" b="1" dirty="0" smtClean="0">
                <a:solidFill>
                  <a:schemeClr val="tx1"/>
                </a:solidFill>
              </a:rPr>
              <a:t>No real reading</a:t>
            </a:r>
          </a:p>
          <a:p>
            <a:r>
              <a:rPr lang="en-US" sz="2400" b="1" dirty="0" smtClean="0">
                <a:solidFill>
                  <a:schemeClr val="tx1"/>
                </a:solidFill>
              </a:rPr>
              <a:t>Squirreling</a:t>
            </a:r>
          </a:p>
          <a:p>
            <a:pPr lvl="1">
              <a:buFont typeface="Arial" pitchFamily="34" charset="0"/>
              <a:buChar char="•"/>
            </a:pPr>
            <a:r>
              <a:rPr lang="en-US" sz="2200" b="1" dirty="0" smtClean="0">
                <a:solidFill>
                  <a:schemeClr val="tx1"/>
                </a:solidFill>
              </a:rPr>
              <a:t>Short basic searches</a:t>
            </a:r>
          </a:p>
          <a:p>
            <a:pPr lvl="1">
              <a:buFont typeface="Arial" pitchFamily="34" charset="0"/>
              <a:buChar char="•"/>
            </a:pPr>
            <a:r>
              <a:rPr lang="en-US" sz="2200" b="1" dirty="0" smtClean="0">
                <a:solidFill>
                  <a:schemeClr val="tx1"/>
                </a:solidFill>
              </a:rPr>
              <a:t>Download content for later use </a:t>
            </a:r>
          </a:p>
          <a:p>
            <a:r>
              <a:rPr lang="en-US" sz="2400" b="1" dirty="0" smtClean="0">
                <a:solidFill>
                  <a:schemeClr val="tx1"/>
                </a:solidFill>
              </a:rPr>
              <a:t>Differ with discipline</a:t>
            </a:r>
          </a:p>
          <a:p>
            <a:pPr>
              <a:buFont typeface="Arial" pitchFamily="34" charset="0"/>
              <a:buChar char="•"/>
            </a:pPr>
            <a:endParaRPr lang="en-US" sz="2000" b="1" dirty="0" smtClean="0"/>
          </a:p>
          <a:p>
            <a:pPr>
              <a:buFont typeface="Arial" pitchFamily="34" charset="0"/>
              <a:buChar char="•"/>
            </a:pPr>
            <a:endParaRPr lang="en-US" sz="2000" b="1" dirty="0" smtClean="0"/>
          </a:p>
          <a:p>
            <a:pPr lvl="1"/>
            <a:endParaRPr lang="en-US" dirty="0" smtClean="0"/>
          </a:p>
          <a:p>
            <a:endParaRPr lang="en-US" dirty="0"/>
          </a:p>
        </p:txBody>
      </p:sp>
      <p:sp>
        <p:nvSpPr>
          <p:cNvPr id="7" name="Rectangle 6"/>
          <p:cNvSpPr/>
          <p:nvPr/>
        </p:nvSpPr>
        <p:spPr>
          <a:xfrm>
            <a:off x="3124200" y="5791200"/>
            <a:ext cx="5715000" cy="553998"/>
          </a:xfrm>
          <a:prstGeom prst="rect">
            <a:avLst/>
          </a:prstGeom>
        </p:spPr>
        <p:txBody>
          <a:bodyPr wrap="square">
            <a:spAutoFit/>
          </a:bodyPr>
          <a:lstStyle/>
          <a:p>
            <a:pPr algn="r"/>
            <a:r>
              <a:rPr lang="en-US" sz="1000" b="1" dirty="0" smtClean="0">
                <a:latin typeface="+mj-lt"/>
              </a:rPr>
              <a:t>(Research Information Network, 2006)</a:t>
            </a:r>
          </a:p>
          <a:p>
            <a:pPr algn="r"/>
            <a:r>
              <a:rPr lang="en-US" sz="1000" b="1" dirty="0" smtClean="0">
                <a:latin typeface="+mj-lt"/>
              </a:rPr>
              <a:t>(Consortium of University Research Libraries, and Research Information Network, 2007)</a:t>
            </a:r>
          </a:p>
          <a:p>
            <a:pPr algn="r"/>
            <a:r>
              <a:rPr lang="en-US" sz="1000" b="1" dirty="0" smtClean="0">
                <a:latin typeface="+mj-lt"/>
              </a:rPr>
              <a:t>(Connaway &amp; Dickey, 2010)</a:t>
            </a:r>
          </a:p>
        </p:txBody>
      </p:sp>
      <p:pic>
        <p:nvPicPr>
          <p:cNvPr id="6149" name="Picture 5" descr="http://ccistudentcenterblog.files.wordpress.com/2013/09/mageye.jpg?w=360&amp;h=388"/>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24400" y="1447800"/>
            <a:ext cx="3429000" cy="370522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34400" cy="1096962"/>
          </a:xfrm>
        </p:spPr>
        <p:txBody>
          <a:bodyPr>
            <a:normAutofit/>
          </a:bodyPr>
          <a:lstStyle/>
          <a:p>
            <a:r>
              <a:rPr lang="en-US" sz="3200" dirty="0" smtClean="0"/>
              <a:t>Skills for Finding Information/Sources and</a:t>
            </a:r>
            <a:br>
              <a:rPr lang="en-US" sz="3200" dirty="0" smtClean="0"/>
            </a:br>
            <a:r>
              <a:rPr lang="en-US" sz="3200" dirty="0" smtClean="0"/>
              <a:t>Criteria for Selecting Them</a:t>
            </a:r>
            <a:endParaRPr lang="en-US" sz="3200" dirty="0"/>
          </a:p>
        </p:txBody>
      </p:sp>
      <p:sp>
        <p:nvSpPr>
          <p:cNvPr id="5" name="Content Placeholder 2"/>
          <p:cNvSpPr>
            <a:spLocks noGrp="1"/>
          </p:cNvSpPr>
          <p:nvPr>
            <p:ph sz="half" idx="1"/>
          </p:nvPr>
        </p:nvSpPr>
        <p:spPr>
          <a:xfrm>
            <a:off x="256500" y="1447799"/>
            <a:ext cx="5763300" cy="4648201"/>
          </a:xfrm>
        </p:spPr>
        <p:txBody>
          <a:bodyPr>
            <a:normAutofit lnSpcReduction="10000"/>
          </a:bodyPr>
          <a:lstStyle/>
          <a:p>
            <a:pPr>
              <a:buFont typeface="Arial" pitchFamily="34" charset="0"/>
              <a:buChar char="•"/>
            </a:pPr>
            <a:r>
              <a:rPr lang="en-US" sz="2600" b="1" dirty="0" smtClean="0">
                <a:solidFill>
                  <a:schemeClr val="tx1"/>
                </a:solidFill>
              </a:rPr>
              <a:t>Students</a:t>
            </a:r>
          </a:p>
          <a:p>
            <a:pPr lvl="1">
              <a:buFont typeface="Arial" pitchFamily="34" charset="0"/>
              <a:buChar char="•"/>
            </a:pPr>
            <a:r>
              <a:rPr lang="en-US" sz="2300" b="1" dirty="0" smtClean="0">
                <a:solidFill>
                  <a:schemeClr val="tx1"/>
                </a:solidFill>
              </a:rPr>
              <a:t>Determine credibility by:</a:t>
            </a:r>
            <a:endParaRPr lang="en-US" sz="2200" b="1" dirty="0" smtClean="0">
              <a:solidFill>
                <a:schemeClr val="tx1"/>
              </a:solidFill>
            </a:endParaRPr>
          </a:p>
          <a:p>
            <a:pPr lvl="2">
              <a:buFont typeface="Arial" pitchFamily="34" charset="0"/>
              <a:buChar char="•"/>
            </a:pPr>
            <a:r>
              <a:rPr lang="en-US" sz="2200" b="1" dirty="0" smtClean="0">
                <a:solidFill>
                  <a:schemeClr val="tx1"/>
                </a:solidFill>
              </a:rPr>
              <a:t>Common sense (77%)</a:t>
            </a:r>
          </a:p>
          <a:p>
            <a:pPr lvl="2">
              <a:buFont typeface="Arial" pitchFamily="34" charset="0"/>
              <a:buChar char="•"/>
            </a:pPr>
            <a:r>
              <a:rPr lang="en-US" sz="2200" b="1" dirty="0" smtClean="0">
                <a:solidFill>
                  <a:schemeClr val="tx1"/>
                </a:solidFill>
              </a:rPr>
              <a:t>Cross-checking (69%)</a:t>
            </a:r>
          </a:p>
          <a:p>
            <a:pPr lvl="2">
              <a:buFont typeface="Arial" pitchFamily="34" charset="0"/>
              <a:buChar char="•"/>
            </a:pPr>
            <a:r>
              <a:rPr lang="en-US" sz="2200" b="1" dirty="0" smtClean="0">
                <a:solidFill>
                  <a:schemeClr val="tx1"/>
                </a:solidFill>
              </a:rPr>
              <a:t>Reputation of company/organization (67%)</a:t>
            </a:r>
          </a:p>
          <a:p>
            <a:pPr lvl="2">
              <a:buFont typeface="Arial" pitchFamily="34" charset="0"/>
              <a:buChar char="•"/>
            </a:pPr>
            <a:r>
              <a:rPr lang="en-US" sz="2200" b="1" dirty="0" smtClean="0">
                <a:solidFill>
                  <a:schemeClr val="tx1"/>
                </a:solidFill>
              </a:rPr>
              <a:t>Credible recommendations (48%)</a:t>
            </a:r>
          </a:p>
          <a:p>
            <a:pPr>
              <a:buFont typeface="Arial" pitchFamily="34" charset="0"/>
              <a:buChar char="•"/>
            </a:pPr>
            <a:r>
              <a:rPr lang="en-US" sz="2600" b="1" dirty="0" smtClean="0">
                <a:solidFill>
                  <a:schemeClr val="tx1"/>
                </a:solidFill>
              </a:rPr>
              <a:t>Researchers</a:t>
            </a:r>
          </a:p>
          <a:p>
            <a:pPr lvl="1">
              <a:buFont typeface="Arial" pitchFamily="34" charset="0"/>
              <a:buChar char="•"/>
            </a:pPr>
            <a:r>
              <a:rPr lang="en-US" sz="2300" b="1" dirty="0" smtClean="0">
                <a:solidFill>
                  <a:schemeClr val="tx1"/>
                </a:solidFill>
              </a:rPr>
              <a:t>Self-taught in discovery services</a:t>
            </a:r>
          </a:p>
          <a:p>
            <a:pPr lvl="2">
              <a:buFont typeface="Arial" pitchFamily="34" charset="0"/>
              <a:buChar char="•"/>
            </a:pPr>
            <a:r>
              <a:rPr lang="en-US" sz="2200" b="1" dirty="0" smtClean="0">
                <a:solidFill>
                  <a:schemeClr val="tx1"/>
                </a:solidFill>
              </a:rPr>
              <a:t>No formal training (62%)</a:t>
            </a:r>
          </a:p>
          <a:p>
            <a:pPr lvl="1">
              <a:buFont typeface="Arial" pitchFamily="34" charset="0"/>
              <a:buChar char="•"/>
            </a:pPr>
            <a:r>
              <a:rPr lang="en-US" sz="2300" b="1" dirty="0" smtClean="0">
                <a:solidFill>
                  <a:schemeClr val="tx1"/>
                </a:solidFill>
              </a:rPr>
              <a:t>Doctoral students learn from dissertation professor</a:t>
            </a:r>
            <a:endParaRPr lang="en-US" sz="1600" dirty="0" smtClean="0">
              <a:solidFill>
                <a:schemeClr val="tx1"/>
              </a:solidFill>
            </a:endParaRPr>
          </a:p>
          <a:p>
            <a:pPr lvl="1">
              <a:buFont typeface="Arial" pitchFamily="34" charset="0"/>
              <a:buChar char="•"/>
            </a:pPr>
            <a:endParaRPr lang="en-US" sz="1400" dirty="0" smtClean="0"/>
          </a:p>
          <a:p>
            <a:pPr>
              <a:buFont typeface="Arial" pitchFamily="34" charset="0"/>
              <a:buChar char="•"/>
            </a:pPr>
            <a:endParaRPr lang="en-US" dirty="0"/>
          </a:p>
        </p:txBody>
      </p:sp>
      <p:sp>
        <p:nvSpPr>
          <p:cNvPr id="7" name="TextBox 6"/>
          <p:cNvSpPr txBox="1"/>
          <p:nvPr/>
        </p:nvSpPr>
        <p:spPr>
          <a:xfrm>
            <a:off x="6277708" y="5743545"/>
            <a:ext cx="2580542" cy="400110"/>
          </a:xfrm>
          <a:prstGeom prst="rect">
            <a:avLst/>
          </a:prstGeom>
          <a:noFill/>
        </p:spPr>
        <p:txBody>
          <a:bodyPr wrap="square" rtlCol="0">
            <a:spAutoFit/>
          </a:bodyPr>
          <a:lstStyle/>
          <a:p>
            <a:pPr algn="r"/>
            <a:r>
              <a:rPr lang="en-US" sz="1000" b="1" dirty="0" smtClean="0">
                <a:latin typeface="+mj-lt"/>
              </a:rPr>
              <a:t>(Research Information Network, 2006) (De Rosa, 2010)</a:t>
            </a:r>
          </a:p>
        </p:txBody>
      </p:sp>
      <p:pic>
        <p:nvPicPr>
          <p:cNvPr id="7170" name="Picture 2" descr="http://www.gfi.com/blog/wp-content/uploads/2011/07/web-content-filtering-200x300.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400800" y="1447800"/>
            <a:ext cx="2743200" cy="4114800"/>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4"/>
          <p:cNvSpPr txBox="1">
            <a:spLocks/>
          </p:cNvSpPr>
          <p:nvPr/>
        </p:nvSpPr>
        <p:spPr>
          <a:xfrm>
            <a:off x="228600" y="3657600"/>
            <a:ext cx="8534400" cy="1943100"/>
          </a:xfrm>
          <a:prstGeom prst="rect">
            <a:avLst/>
          </a:prstGeom>
        </p:spPr>
        <p:txBody>
          <a:bodyPr vert="horz" lIns="91440" tIns="45720" rIns="91440" bIns="45720" rtlCol="0" anchor="b">
            <a:noAutofit/>
          </a:bodyPr>
          <a:lstStyle/>
          <a:p>
            <a:pPr marL="0" marR="0" lvl="0" indent="0" algn="ctr" defTabSz="457200" rtl="0" eaLnBrk="1" fontAlgn="auto" latinLnBrk="0" hangingPunct="1">
              <a:lnSpc>
                <a:spcPct val="110000"/>
              </a:lnSpc>
              <a:spcBef>
                <a:spcPts val="900"/>
              </a:spcBef>
              <a:spcAft>
                <a:spcPts val="0"/>
              </a:spcAft>
              <a:buClrTx/>
              <a:buSzTx/>
              <a:buFont typeface="Arial"/>
              <a:buNone/>
              <a:tabLst/>
              <a:defRPr/>
            </a:pPr>
            <a:r>
              <a:rPr lang="en-US" sz="2800" b="1" dirty="0" smtClean="0">
                <a:latin typeface="Arial"/>
                <a:cs typeface="Arial"/>
              </a:rPr>
              <a:t>“95% </a:t>
            </a:r>
            <a:r>
              <a:rPr lang="en-US" sz="2800" b="1" noProof="0" dirty="0" smtClean="0">
                <a:latin typeface="Arial"/>
                <a:cs typeface="Arial"/>
              </a:rPr>
              <a:t>of the population values libraries while only 52% are using them.”</a:t>
            </a:r>
            <a:endParaRPr kumimoji="0" lang="en-US" sz="2800" b="1" i="0" u="none" strike="noStrike" kern="1200" cap="none" spc="0" normalizeH="0" baseline="0" noProof="0" dirty="0">
              <a:ln>
                <a:noFill/>
              </a:ln>
              <a:effectLst/>
              <a:uLnTx/>
              <a:uFillTx/>
              <a:latin typeface="Arial"/>
              <a:ea typeface="+mn-ea"/>
              <a:cs typeface="Arial"/>
            </a:endParaRPr>
          </a:p>
        </p:txBody>
      </p:sp>
      <p:sp>
        <p:nvSpPr>
          <p:cNvPr id="13" name="Rectangle 12"/>
          <p:cNvSpPr/>
          <p:nvPr/>
        </p:nvSpPr>
        <p:spPr>
          <a:xfrm>
            <a:off x="7467600" y="6096000"/>
            <a:ext cx="1261884" cy="276999"/>
          </a:xfrm>
          <a:prstGeom prst="rect">
            <a:avLst/>
          </a:prstGeom>
        </p:spPr>
        <p:txBody>
          <a:bodyPr wrap="none">
            <a:spAutoFit/>
          </a:bodyPr>
          <a:lstStyle/>
          <a:p>
            <a:r>
              <a:rPr lang="en-US" sz="1200" b="1" dirty="0" smtClean="0">
                <a:latin typeface="Arial"/>
              </a:rPr>
              <a:t>( </a:t>
            </a:r>
            <a:r>
              <a:rPr lang="en-US" sz="1200" b="1" dirty="0" err="1" smtClean="0">
                <a:latin typeface="Arial"/>
              </a:rPr>
              <a:t>Roskill</a:t>
            </a:r>
            <a:r>
              <a:rPr lang="en-US" sz="1200" b="1" dirty="0" smtClean="0">
                <a:latin typeface="Arial"/>
              </a:rPr>
              <a:t>, 2014)</a:t>
            </a:r>
            <a:endParaRPr lang="en-US" sz="1200" b="1" dirty="0"/>
          </a:p>
        </p:txBody>
      </p:sp>
      <p:sp>
        <p:nvSpPr>
          <p:cNvPr id="104450" name="AutoShape 2" descr="data:image/jpeg;base64,/9j/4AAQSkZJRgABAQAAAQABAAD/2wCEAAkGBxQTEhQUEhQUFRQVFxQUFBcUFBcVFBUVFBQXFxQVFBQYHCggGBolHBQUITEhJSkrLi4uFx8zODMsNygtLisBCgoKDg0OFxAQFywcHxwsLCwsLCwsLCwsLCwsLCwsLCwsLCwsLCwsLCwsLCwsLCwrLCwsLCssLCwsLCwrLCwsLP/AABEIAKIBOAMBIgACEQEDEQH/xAAbAAACAwEBAQAAAAAAAAAAAAAEBQIDBgABB//EADsQAAEDAwIDBwIDBwQCAwAAAAEAAhEDBCEFMRJBUQYTImFxgZEy8EKhsSNSYsHR4fEUgpKiM0MHFnL/xAAZAQADAQEBAAAAAAAAAAAAAAABAgMABAX/xAAkEQACAgICAgICAwAAAAAAAAAAAQIRAyESMQRBIjITUSNhsf/aAAwDAQACEQMRAD8AzVCkEWxgVLQr2OXAeq4kwxWtYq2q4IgaImmq6rUSq3wszIBIUg1WOcFA1glCTDVLu/Q/f3hCvuo/sUVpD+8cQGT1c6SwDAg8Mbz15bFMkLJ0i+0sHvBcB4QJk4nmeHrj9E9pWYpAARJ4fEdyXREgjAk7fzRNvc0qFOCZwQASC4TvkAAzE/5Sa7ui8vfxO4ZAiOkgkGIwHjPkeid1EhycinUbuW+A8ZdJE9JgCOUx8KttZ0Dindozk5YWgvPInPnt5Kt10Q5vcMA4cEmeHizknmAczzjliJXlRzgRTbxHiklwLRMRhrTIGTzzJnJzuRuBTc6hwvjhEgCNpIJPjzuJLuswfKLqevOaCCXBx4Q3IAAjPhAjpH2EC3T38QqPw7YQMAgY35fOwncLq2ncROM8gPv3/wABHkFQNFp2szPESZAJEh0BwwYmRIn+eChL7QqNb9ox/BI5AOYTyGDieo/yguadVhbA5DMZgRiRnkEbYaw9p4XtDmu5yQSD15T0Pqjdg4uLtAdfSnMcWuBBHIiPMFWUrLyTynd06zT4ogw3iyWneJEGDJwR5qvug0xg7GQZBBGCDzU5xotjyctewKnYo2jbAK3iCgbgBIUsIbTCnxAJfV1ADml9xqnmigND99cAbpbd3gSOtq3ml1fUSUaYNIdVr5AVtQ80mqXJKgA4plEHP9DCrqCFqXpUBakq1lkUdI3yYK+uSogEpnTsURTswFuQVB+xQy1JRFOw8k3ZSAVkgJeQyxoTVbSEGRBTm7eEmrOynizkzaYRSqo+2fKT03pnZuRZzjWnsvV1N2F6kMFimptaEI66VbrpKekMS8BQfdAJVUu0O6sStRhs+9Q9S+QAaSrGWxKwUix10qjWJRFOx6oqnYoGoWhhK29tadzQABA24pbMy2SZIyc8sBKbCxLqjWiJJG+w8z5JxfVxVIoUySeJoMc28XDPQbj0E+SdOtkZ7aRZo2jGvUPGTwA5iPEenKMgY8lp/wD61TI+keu+23wmWj2jaVNrByHyepKZQpN8hvroQM7OUgMtn759T5qp2iMHL+i0RQ9RK0PGRmKmijoFK20cDdoPsn0KDk8TMz2o6K0iI22Cx3aDR6jWktyBnYEjr6j+i+mmoEPd2geI6p6oTtbPkOm1yB+80xjbOeR28loq1v8AsOJh2yBAOSAXNBnrmORJ6ofVtG7it4NiSSCAQ5pAmAcEiTj+e7uzpd5MtAkDhAwHRt5FwIABOSGxMgzdK0ckpOErMY/VMIOrqRV2uaaWV6jYjxEjfmULT04lQaSOxSbWil98SqHOcU4paX5IunpwCNo1N9mfp2rirP8AQLRC3aFVVgIcg8UJWWKLpWgUqtcBUuvQFtsKpBYpALxxAS6pfoWrfLcWFzSGzq4CofdgJO66JUC9xTcSbzDN98qH3yB4CrGWxRpCfkkyVW6lB1KqYts0NcWsIpolkjLsqthJTy3Yl1hRThjcLSZJFzHLl1Nq5KCgUSVY2kUxbawrBRSWenQvZZyiqVj5I1jAiGwhYegWlaBXCgFY6sAh6l2AgYIbTClhLnX6pffogNJook1HBrnFjMRiC4iJznYiPPOE27LaWO9e/eDAJz4jBfEY57eiWdknTQrGYL3imDnJDcZ5CXHPLC22g0QKYLfxeLzz184iU8l8Ecyl/IxxQaiu6wqaY5K4uSwSoM27KHNhC1UVUchqhStFIgryULVBKYcHNRc0QskPYoaDKmyvlGVLQkYQdS1LfXqnF0AdoaAPA+Jg56xzj2ke4PJLrRzQ7iYMSOIGCGwQZB9Ixtz3wnlZnGwtPl7H1WebRILsR+H1MmD+Z+VbHI5M0Ni7tDQHe8R/E0H3GDvmJBMcpS8BoRHay44TRjEsdiZiHcj7/p0Waq6kpZF8mXxP4IfGuAhK96Ehq6l5oKrdEpVFlHkih5X1JLq+oFLiSV6KadRIyzkn3JKgA47JhZWcp7a2AjZMkcs/Joy9OweUZS0Y81qqdkFey2TUc8vKZnKGijoiH6SByWipUQrn0QtxFj5DbMgdOgq6nYp1c0srxtJRketi3Gxa20CCvrUdFoTTSjUdilRSdcRRRZBRzRhAtOUXSKdnAFU2rl1Ny5ANDevAQFW4AQ95epNcXsndBRO5TSHTr5Vu1HzSLviVINJTcTc7GlTUEDVvioC2JVjLElBUjfJlXfkqxgcUdb2CPZagIOSKKH7HvYarLKlJxOOFwkyIy0AA4HicCY8+a+i6HPDB/D4Z9PsL5n2brBlcCPqBB9G+Pbn9PPlK+maK4CnA2aSPTKZu4o5XHjkY3phXOc0DJAWZ13XGUmy4w0bzjHusncapcvl9Ok4M3DnngaRvhpyf+MJVKh/xuR9Ie8HmPlBX9UMzyWN0K4qP8UtbBlw45OfVo6rbVLYPpbzISt2NXHsFuLsNaSTACymrdrQ0w2B65hedtLpzKRj065+/1XzrTLAXVZrKhJJkgfvROSeQxvn3KKTY7Sq2byz7VPdkHA6EZ80ytO1rS7gqCJxJH6lYCq6gSWNt2w0sALXu4zxtLm8LohxgZ9FbZ3hDxTIJacsc8Q9pOeFxIz5Hy2TOMoiRcJ/U+m+YyDtHMff6JPqMQSfRw65P9ER2crlzOEzjLTyyM5VerWnE0t5OIHpgjPxKeD9ksqMv2isH3LaQotc+o1z2nh24SAZcSYb9PPqshqmkVaDuGswtJEicgjqCMFfUqtV1NnBbxxEeEkSCWjJd1OOax9w99a2Jqkuc2uAC7JE03d4M7CQ3HkleROVV2PLx3HDKd9GP7lWMtSeSfMtB0VraICpR53NsSU7AomnpydUqKuNBGhXYJZWoHJNqLAFVRpq47InLlRxqKJqqBXBEiW0nGUYQgaW6YN2WGj2A3TV1MKy7aoUVCXZ72B3BHlbAWf1Ap5ePws/euSpbNlnSoDa1X0gquJW0imOZBdFq9U6ZwvEo5m69UkqFKjJUWZKZ2dNUei8VZK2skfSslfb00bTCm2WoFFoAqKsNTOtss/qVaJWoPKgj/VgLx16s8bglEUQ4o8BfzWfT9D7H8VNlXvi2qQHhoDSGh2wPOSOf6rV6G1ze8a4QQ445YAJjyyPlKew7g4UXx9du1hdz4qDzTcPvotHVe3vngETwAu6xmHEew+Eik+mCcdpmc1trTUbxsc4hzXAQSTwmYE43j7khN2k0y4r0g9zwx0SGmTTpw4HDBPeEtkEu9o2W5rWYPiAz+gn8vb4S66051Q/VUDegdwCZ8oOwj32WjJpjSipKjJ6PpzG1YLsHilpBBIO3mAOuPZfSbMcLIGw29PsJbpmgMpiQADMnzMmJJzzTmnSRV3ZpNVRi+1FuHnhPqsfVsqlKqKlNoPSZBBgDBG3LZfR9Xo5z0St9CRgwRlUoaxJTr1X5NJwmASKrWtPk7G23wj6WgF7gavDEyA3iMSP3yPFz5BMbN0GCB5QITNrhyhI07CkkLre2ZRc2BHueI9SDMOifphXahQPAS3JgwN5xul+qsc0gz4HOAP8AA+Yp1G+ROCPPzTGlWMx5T6YyPmUU60TnHox+j9oXMe9r2gs4jw48QAx+e/urNdtmtpl7Poq1hUb70ncX/YOReu6QOOabfE7xGPpgzJPQbrzX6YFrQpgyQ+fbgdxH5cEuNPkU8px/C3HVmYhQc5FttCpCz6rqo8YhbZRfclEW1AK95ARoFgTKK5zF6bgLjUlAhkBnLgpOCjCxzeybEwZsl7UfS2WCuym6GEIKkIy7OCklSvuoy7Pa8eXwJXVVI7p+UwqVJSy6QQk5WyjvMq6lUQ4arWBEyD6L1yhaNkrkBhJQanVkxL7duU4tGIyZ0Yw6iEQFVTarVMqRrHCz+oslP6owk941FMD6FdC2ynFraIe0anFuEZMmlRr/AP49r70nf+uarPMOEPb88B/3Fadg7ypxjcNLTG+XNwfvksBol8aFZlT8P0v82O+qPPn7BfTKNBhYarIPE2QQcOaQCDCnJFIzpF1hTkSeefnb4C8uhw/P5fcqujcbgfhIH5ApLqt8+rV7mnv+N3Jg9RzTJqqCovlb6H1G4bAA3RYcBPkEJY27WM9hvufNLaznNeSaji07N4WgD1MST7x5JtonSk6RRrGpMYfENykutXwNLiokcUgY3g/4WX7YVS+qWPc6CfDwEiQJgSOs59Ajuztg2kyBJLtyTxH0HQeSaKbKzqKAmdoalI+MgiYwdvUck8odog5szugdSsGvBBA6ZhZp1q+3dxs8TB9TfLqEJRaCppm3p6sysDScQO8HCCeTuR9jB9kfbXRNHvCPEAWuHPiZLSP+QKyGo2jSKFxSkN4wCD0d/f8AVayxJDKnCJkioBsCakTk/wAXGkBKqsu0jUC9pNSm4EgtcHbcI+mPlItXumvqkN+loDRHUb/n+iq1jXKjWmIbIiQZPtiAVl7fUswr44NbZxeVnUvjE0b6gCX170AoKtek7JLfVHlwVqOM1tveCN1VeX0BKdMYSNyjqtDC1AFNPUyXEBObSoSklGmA8p7ZpSOUIK8UnqKBzkgjqBwgAjbc4WCUag7BWRuLgyQthfMlpWOvqPiKnLs9HBfE4VUPUcuBVZQKUWBTaFW0q1gQGQXZ7r1e2zFyUYV2YT61ZhK7KinduxaTOqKovaF6VIBeEJRit+yWXbU2LcJfdtWRgK3GU2oFK6G6ZUiixUFBy1fZHtE2kDSrGKZPhcdmTu09Gnry91kWlSBQGrR9NoMh9WoMgsYRzBI4o+Qd0Bol13duKz446s1HE/xE8I9AAB7K/s3c95as6gd27/ZIH5EH3Vd9pzarA1zGkfIyZ29yki+LC/lotr9oqDA3vKjQTs0ZdJ5BrRJPoixqFNzZ4KsEYJpOGPRwBSKp2IpNrU69Mva5haYmWwBBbB2aQTt6rZ09QaGAd24kAjwwd94JI3V4q/YuSklxVmIvzQYT+xe55yIpuLsnbbdZ92oVCf2VtVgnhEw0cQ3BJ22/JfS62ruJJbbumD/5HBuJ5FvF8JBeXVX8TqNNvEXQJe4zJI/CAZKNL9gucl9D5nqnaKqzD6BBJIA4iTiQeXkfhe6bSrPdxVW8LT+Fwnfaei17rOnPGRxOz4nZJMz6b8kM4y+fwsz6n+aWQ1FWpgMpCkORoj34gZ/JPtJqSWg82hvsCTP/AGKxLLrjquqO2YZjq92Gj2E/K0mgVHGq2eoHo0Ekg/JU12GS0Ku01tHG390kfBWTtKUPW97Xt8dT2Py0FYRlUB4Xf/Z4zVNoammluoCCEwNyISTWroiIWMOdLqCEXcVsLM6PduMiU0qGQsBgBuwKhEp5Y15WMrYq+60+lHZKyWUeleQu5KQaUpzoijLUocUyi7enCxjqwwsvqdPJWqrBZnVtypzPT8R6EbzlRUau6mxAqyTFdSGVwapsCAUHWrVy6gFyA1kLVibUGpbaprQSs6y4MXppK1gVsIC2BuZhKb1O6wwkd+VgoXsdlHUqiWDdG0imYyQcx6nxIdpVrUpjTdjdR4Khpk4qZb04xy9xPwFs2OzPLmP5r5UwkEEGCMg9CNiFudA1sVgA4xUH1Dk7+Jv9OSnNezI1lJ/x1VNSqGTEj76LqLuQ2P8AZXlgOCnTFMtqWpuMwTy/X+yy+pVnT1PX15r6JdaXS3Ld/wCJ39UurabbtM922fPP6ynKqbaMjbvc4DMny9FbcUIbw8zk+sbLROrU2/TAP5x0Czmq3gyVmSbEdG0DSSeRn45rQ9l3k1CTyB9MkR+R/JZw1C+AN04sqxptDGS57jDQBJc44wPWUEgsn2/u2sNMu/8AaC0Z2LCZn2cF8/7xneQ9hBB3BJ/sVoO27Q9zGVXT3DR3haYHG8wWhwBgNx6k4WYqXdJzOENLXASPEXRtgk8l3wVKmeXlpybj7HXdwOoOQfJJtaGEZpV8COB3seh6H1Q2uthplCSokgXRnZKek4Wc0ieJaSlbPcMNKCM1szd6Yq/C02jCYS+57P1HPnZaTStL4AJKDRPN1oa0beQEQy1VlEwFI1ggcp423CkGBVOugoC5lYx7chZjVea0lYyszrZhSmeh4sqEFc5XtFyHquypUylOmtjIFetOUPSci6bUBgmmVy5rV6sAjbOym1B6R0DlOLZTZ3UMGFXNKHYFcCsIyFfZIL9PK5SO/KwYizmiqSF5oqkmHCWlX0lTTCKpNSgZcGqPEWkFpggyCNwVa0quosKbvs/qhqUmvdEjwvjk4RynEgg+60TbxsTK+c9kr3hqmmfpq49HtktPvke4Wnu6DoxPlCXphqyWra62YnbfoB08uSx+t9qIMNz1M45Zn5UNVtncRJnp5ewQLbWmN9/z+U/JBSfoooaw88nH1Byqryu52D6o2pVaMMb780GykXHALiSAABJJOGtA555LXY6h7ZbYsIgNBL3HhaAJOeg6rQXV9TsabiXA3BBaTMtpAj6Gn9/PiP2ZizFhS43wbt4IaNxQbzI/ig5PnG2/yrtLqpqugHwNJ/3OnJJ55XZjx8Fb7POz5ub4x6/0p1XVjVcTyknP4j++7z3gcpPUoOlVj3380GXLg5MiD2MqNxBmUwGr8WHNDh/FuOmVn25+/wBUXRp8zt1TpiNGs0jUKLSJYB6fyWvs7qk4eFw/n8L5XTr5xhGUL2OZRpC0fSq8KLaoCx1trTuZkIz/AF/Fs+PUSEHF+hZGirXmEL/q5QNGSNwfRescotM5Wgl1Yqy3cZQwKut3ZSmoa8lm9fatKzZIddbhLI6fHezKCnlXspLqYyr2qbZ6KJUmI2mFRTKIplAwUymuUqblyIBbR3Te2SumPEmluVNnb6D6ZVippIlrVhGC10lvQn1ZqS3zVhkKeaMotQh3TC1amYQqixEsao02qRKUBJjSSANyQB6nZeVKRgEeIHp/TdUuzjbz9UNauMEgw6mTLXHGT4mjyySPjkrYoKWmc+bJKFNFznuBHdmHgh0xPDBwY6yvqrHyAXNLSQDwuw5s54SDzGyVdiezAoBteu0Gq7x06Z/ADBDnj97mBy9dnV/l5PM7/CHkQSiq9A8fJKUm37M52lteMCP6JHa6e2YOR6rS6kDHP5++qF02zYwl9c8DIlgEF7+kb8LcbkdI8oRi5aR1zmoK2A2Wgms/hY2evLfm48gtM3SaNgw1DD6xENdGGdQwfqf8IJ1+XNimO7ZIMNJkkbOe85c7z8sJX2o1Uvgk54RxZ+Y6DB+V3YcMYu32edn8iU1S0jH9ttVcQZPjqbeTPuflfNbmpJgbDATrtFqZqvJ9h/X8vySIN6qknbIpUQAVjWqdNk4CvkN2yevT0WNZ61gaM79Oiqc8uUHOJV9KmiKetCtaVHAUgEQEmuV9GsRzQ5cBuod7KxhxR1AjYlG0dZdiQD+vys1xqfffkjYribGlftOD4T8hHUX5Cw1K7I8070zVMwdvyHp0Sygn0SljNvRdhKNbGExs6gc0EbFA6yPCVzyQMTpmVa9XsQwGUdbsUWeoi6nTUtkQG4VNVYJax65Qpr1EBXT+pM6C5cps7WH0EY1eLlibKq6R3/NcuWGiJ3bpjZrlyZhGTFB65clMVs3R/ZemDq1sCAQYkEbw3iE9Yc1p9QOi5cr4Tm8n6n1OmZrZ/eKCvj+0PoFy5Lm6YcP2RQ1oL2AgEF7Zn/8ASzGoPJe8kkk1akkmTgkDPsFy5HxemJ5X2RdYGRnOFme1J/8AIPKgPbumY9Fy5dMfZzS9Hy+6+v3VNVcuRMGUPo+EI/dcuWAidNFhcuRFZEbqQ3XLkQFD91Nq5cgEg5RC5csE9DijLM+ILlyZAZvezh8BV+q/SV4uUcvbOZfcyvNH2u335L1cuVnqIK5Id/38rlyyMXU1y5cm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452" name="AutoShape 4" descr="data:image/jpeg;base64,/9j/4AAQSkZJRgABAQAAAQABAAD/2wCEAAkGBxQTEhQUEhQUFRQVFxQUFBcUFBcVFBUVFBQXFxQVFBQYHCggGBolHBQUITEhJSkrLi4uFx8zODMsNygtLisBCgoKDg0OFxAQFywcHxwsLCwsLCwsLCwsLCwsLCwsLCwsLCwsLCwsLCwsLCwsLCwrLCwsLCssLCwsLCwrLCwsLP/AABEIAKIBOAMBIgACEQEDEQH/xAAbAAACAwEBAQAAAAAAAAAAAAAEBQIDBgABB//EADsQAAEDAwIDBwIDBwQCAwAAAAEAAhEDBCEFMRJBUQYTImFxgZEy8EKhsSNSYsHR4fEUgpKiM0MHFnL/xAAZAQADAQEBAAAAAAAAAAAAAAABAgMABAX/xAAkEQACAgICAgICAwAAAAAAAAAAAQIRAyESMQRBIjITUSNhsf/aAAwDAQACEQMRAD8AzVCkEWxgVLQr2OXAeq4kwxWtYq2q4IgaImmq6rUSq3wszIBIUg1WOcFA1glCTDVLu/Q/f3hCvuo/sUVpD+8cQGT1c6SwDAg8Mbz15bFMkLJ0i+0sHvBcB4QJk4nmeHrj9E9pWYpAARJ4fEdyXREgjAk7fzRNvc0qFOCZwQASC4TvkAAzE/5Sa7ui8vfxO4ZAiOkgkGIwHjPkeid1EhycinUbuW+A8ZdJE9JgCOUx8KttZ0Dindozk5YWgvPInPnt5Kt10Q5vcMA4cEmeHizknmAczzjliJXlRzgRTbxHiklwLRMRhrTIGTzzJnJzuRuBTc6hwvjhEgCNpIJPjzuJLuswfKLqevOaCCXBx4Q3IAAjPhAjpH2EC3T38QqPw7YQMAgY35fOwncLq2ncROM8gPv3/wABHkFQNFp2szPESZAJEh0BwwYmRIn+eChL7QqNb9ox/BI5AOYTyGDieo/yguadVhbA5DMZgRiRnkEbYaw9p4XtDmu5yQSD15T0Pqjdg4uLtAdfSnMcWuBBHIiPMFWUrLyTynd06zT4ogw3iyWneJEGDJwR5qvug0xg7GQZBBGCDzU5xotjyctewKnYo2jbAK3iCgbgBIUsIbTCnxAJfV1ADml9xqnmigND99cAbpbd3gSOtq3ml1fUSUaYNIdVr5AVtQ80mqXJKgA4plEHP9DCrqCFqXpUBakq1lkUdI3yYK+uSogEpnTsURTswFuQVB+xQy1JRFOw8k3ZSAVkgJeQyxoTVbSEGRBTm7eEmrOynizkzaYRSqo+2fKT03pnZuRZzjWnsvV1N2F6kMFimptaEI66VbrpKekMS8BQfdAJVUu0O6sStRhs+9Q9S+QAaSrGWxKwUix10qjWJRFOx6oqnYoGoWhhK29tadzQABA24pbMy2SZIyc8sBKbCxLqjWiJJG+w8z5JxfVxVIoUySeJoMc28XDPQbj0E+SdOtkZ7aRZo2jGvUPGTwA5iPEenKMgY8lp/wD61TI+keu+23wmWj2jaVNrByHyepKZQpN8hvroQM7OUgMtn759T5qp2iMHL+i0RQ9RK0PGRmKmijoFK20cDdoPsn0KDk8TMz2o6K0iI22Cx3aDR6jWktyBnYEjr6j+i+mmoEPd2geI6p6oTtbPkOm1yB+80xjbOeR28loq1v8AsOJh2yBAOSAXNBnrmORJ6ofVtG7it4NiSSCAQ5pAmAcEiTj+e7uzpd5MtAkDhAwHRt5FwIABOSGxMgzdK0ckpOErMY/VMIOrqRV2uaaWV6jYjxEjfmULT04lQaSOxSbWil98SqHOcU4paX5IunpwCNo1N9mfp2rirP8AQLRC3aFVVgIcg8UJWWKLpWgUqtcBUuvQFtsKpBYpALxxAS6pfoWrfLcWFzSGzq4CofdgJO66JUC9xTcSbzDN98qH3yB4CrGWxRpCfkkyVW6lB1KqYts0NcWsIpolkjLsqthJTy3Yl1hRThjcLSZJFzHLl1Nq5KCgUSVY2kUxbawrBRSWenQvZZyiqVj5I1jAiGwhYegWlaBXCgFY6sAh6l2AgYIbTClhLnX6pffogNJook1HBrnFjMRiC4iJznYiPPOE27LaWO9e/eDAJz4jBfEY57eiWdknTQrGYL3imDnJDcZ5CXHPLC22g0QKYLfxeLzz184iU8l8Ecyl/IxxQaiu6wqaY5K4uSwSoM27KHNhC1UVUchqhStFIgryULVBKYcHNRc0QskPYoaDKmyvlGVLQkYQdS1LfXqnF0AdoaAPA+Jg56xzj2ke4PJLrRzQ7iYMSOIGCGwQZB9Ixtz3wnlZnGwtPl7H1WebRILsR+H1MmD+Z+VbHI5M0Ni7tDQHe8R/E0H3GDvmJBMcpS8BoRHay44TRjEsdiZiHcj7/p0Waq6kpZF8mXxP4IfGuAhK96Ehq6l5oKrdEpVFlHkih5X1JLq+oFLiSV6KadRIyzkn3JKgA47JhZWcp7a2AjZMkcs/Joy9OweUZS0Y81qqdkFey2TUc8vKZnKGijoiH6SByWipUQrn0QtxFj5DbMgdOgq6nYp1c0srxtJRketi3Gxa20CCvrUdFoTTSjUdilRSdcRRRZBRzRhAtOUXSKdnAFU2rl1Ny5ANDevAQFW4AQ95epNcXsndBRO5TSHTr5Vu1HzSLviVINJTcTc7GlTUEDVvioC2JVjLElBUjfJlXfkqxgcUdb2CPZagIOSKKH7HvYarLKlJxOOFwkyIy0AA4HicCY8+a+i6HPDB/D4Z9PsL5n2brBlcCPqBB9G+Pbn9PPlK+maK4CnA2aSPTKZu4o5XHjkY3phXOc0DJAWZ13XGUmy4w0bzjHusncapcvl9Ok4M3DnngaRvhpyf+MJVKh/xuR9Ie8HmPlBX9UMzyWN0K4qP8UtbBlw45OfVo6rbVLYPpbzISt2NXHsFuLsNaSTACymrdrQ0w2B65hedtLpzKRj065+/1XzrTLAXVZrKhJJkgfvROSeQxvn3KKTY7Sq2byz7VPdkHA6EZ80ytO1rS7gqCJxJH6lYCq6gSWNt2w0sALXu4zxtLm8LohxgZ9FbZ3hDxTIJacsc8Q9pOeFxIz5Hy2TOMoiRcJ/U+m+YyDtHMff6JPqMQSfRw65P9ER2crlzOEzjLTyyM5VerWnE0t5OIHpgjPxKeD9ksqMv2isH3LaQotc+o1z2nh24SAZcSYb9PPqshqmkVaDuGswtJEicgjqCMFfUqtV1NnBbxxEeEkSCWjJd1OOax9w99a2Jqkuc2uAC7JE03d4M7CQ3HkleROVV2PLx3HDKd9GP7lWMtSeSfMtB0VraICpR53NsSU7AomnpydUqKuNBGhXYJZWoHJNqLAFVRpq47InLlRxqKJqqBXBEiW0nGUYQgaW6YN2WGj2A3TV1MKy7aoUVCXZ72B3BHlbAWf1Ap5ePws/euSpbNlnSoDa1X0gquJW0imOZBdFq9U6ZwvEo5m69UkqFKjJUWZKZ2dNUei8VZK2skfSslfb00bTCm2WoFFoAqKsNTOtss/qVaJWoPKgj/VgLx16s8bglEUQ4o8BfzWfT9D7H8VNlXvi2qQHhoDSGh2wPOSOf6rV6G1ze8a4QQ445YAJjyyPlKew7g4UXx9du1hdz4qDzTcPvotHVe3vngETwAu6xmHEew+Eik+mCcdpmc1trTUbxsc4hzXAQSTwmYE43j7khN2k0y4r0g9zwx0SGmTTpw4HDBPeEtkEu9o2W5rWYPiAz+gn8vb4S66051Q/VUDegdwCZ8oOwj32WjJpjSipKjJ6PpzG1YLsHilpBBIO3mAOuPZfSbMcLIGw29PsJbpmgMpiQADMnzMmJJzzTmnSRV3ZpNVRi+1FuHnhPqsfVsqlKqKlNoPSZBBgDBG3LZfR9Xo5z0St9CRgwRlUoaxJTr1X5NJwmASKrWtPk7G23wj6WgF7gavDEyA3iMSP3yPFz5BMbN0GCB5QITNrhyhI07CkkLre2ZRc2BHueI9SDMOifphXahQPAS3JgwN5xul+qsc0gz4HOAP8AA+Yp1G+ROCPPzTGlWMx5T6YyPmUU60TnHox+j9oXMe9r2gs4jw48QAx+e/urNdtmtpl7Poq1hUb70ncX/YOReu6QOOabfE7xGPpgzJPQbrzX6YFrQpgyQ+fbgdxH5cEuNPkU8px/C3HVmYhQc5FttCpCz6rqo8YhbZRfclEW1AK95ARoFgTKK5zF6bgLjUlAhkBnLgpOCjCxzeybEwZsl7UfS2WCuym6GEIKkIy7OCklSvuoy7Pa8eXwJXVVI7p+UwqVJSy6QQk5WyjvMq6lUQ4arWBEyD6L1yhaNkrkBhJQanVkxL7duU4tGIyZ0Yw6iEQFVTarVMqRrHCz+oslP6owk941FMD6FdC2ynFraIe0anFuEZMmlRr/AP49r70nf+uarPMOEPb88B/3Fadg7ypxjcNLTG+XNwfvksBol8aFZlT8P0v82O+qPPn7BfTKNBhYarIPE2QQcOaQCDCnJFIzpF1hTkSeefnb4C8uhw/P5fcqujcbgfhIH5ApLqt8+rV7mnv+N3Jg9RzTJqqCovlb6H1G4bAA3RYcBPkEJY27WM9hvufNLaznNeSaji07N4WgD1MST7x5JtonSk6RRrGpMYfENykutXwNLiokcUgY3g/4WX7YVS+qWPc6CfDwEiQJgSOs59Ajuztg2kyBJLtyTxH0HQeSaKbKzqKAmdoalI+MgiYwdvUck8odog5szugdSsGvBBA6ZhZp1q+3dxs8TB9TfLqEJRaCppm3p6sysDScQO8HCCeTuR9jB9kfbXRNHvCPEAWuHPiZLSP+QKyGo2jSKFxSkN4wCD0d/f8AVayxJDKnCJkioBsCakTk/wAXGkBKqsu0jUC9pNSm4EgtcHbcI+mPlItXumvqkN+loDRHUb/n+iq1jXKjWmIbIiQZPtiAVl7fUswr44NbZxeVnUvjE0b6gCX170AoKtek7JLfVHlwVqOM1tveCN1VeX0BKdMYSNyjqtDC1AFNPUyXEBObSoSklGmA8p7ZpSOUIK8UnqKBzkgjqBwgAjbc4WCUag7BWRuLgyQthfMlpWOvqPiKnLs9HBfE4VUPUcuBVZQKUWBTaFW0q1gQGQXZ7r1e2zFyUYV2YT61ZhK7KinduxaTOqKovaF6VIBeEJRit+yWXbU2LcJfdtWRgK3GU2oFK6G6ZUiixUFBy1fZHtE2kDSrGKZPhcdmTu09Gnry91kWlSBQGrR9NoMh9WoMgsYRzBI4o+Qd0Bol13duKz446s1HE/xE8I9AAB7K/s3c95as6gd27/ZIH5EH3Vd9pzarA1zGkfIyZ29yki+LC/lotr9oqDA3vKjQTs0ZdJ5BrRJPoixqFNzZ4KsEYJpOGPRwBSKp2IpNrU69Mva5haYmWwBBbB2aQTt6rZ09QaGAd24kAjwwd94JI3V4q/YuSklxVmIvzQYT+xe55yIpuLsnbbdZ92oVCf2VtVgnhEw0cQ3BJ22/JfS62ruJJbbumD/5HBuJ5FvF8JBeXVX8TqNNvEXQJe4zJI/CAZKNL9gucl9D5nqnaKqzD6BBJIA4iTiQeXkfhe6bSrPdxVW8LT+Fwnfaei17rOnPGRxOz4nZJMz6b8kM4y+fwsz6n+aWQ1FWpgMpCkORoj34gZ/JPtJqSWg82hvsCTP/AGKxLLrjquqO2YZjq92Gj2E/K0mgVHGq2eoHo0Ekg/JU12GS0Ku01tHG390kfBWTtKUPW97Xt8dT2Py0FYRlUB4Xf/Z4zVNoammluoCCEwNyISTWroiIWMOdLqCEXcVsLM6PduMiU0qGQsBgBuwKhEp5Y15WMrYq+60+lHZKyWUeleQu5KQaUpzoijLUocUyi7enCxjqwwsvqdPJWqrBZnVtypzPT8R6EbzlRUau6mxAqyTFdSGVwapsCAUHWrVy6gFyA1kLVibUGpbaprQSs6y4MXppK1gVsIC2BuZhKb1O6wwkd+VgoXsdlHUqiWDdG0imYyQcx6nxIdpVrUpjTdjdR4Khpk4qZb04xy9xPwFs2OzPLmP5r5UwkEEGCMg9CNiFudA1sVgA4xUH1Dk7+Jv9OSnNezI1lJ/x1VNSqGTEj76LqLuQ2P8AZXlgOCnTFMtqWpuMwTy/X+yy+pVnT1PX15r6JdaXS3Ld/wCJ39UurabbtM922fPP6ynKqbaMjbvc4DMny9FbcUIbw8zk+sbLROrU2/TAP5x0Czmq3gyVmSbEdG0DSSeRn45rQ9l3k1CTyB9MkR+R/JZw1C+AN04sqxptDGS57jDQBJc44wPWUEgsn2/u2sNMu/8AaC0Z2LCZn2cF8/7xneQ9hBB3BJ/sVoO27Q9zGVXT3DR3haYHG8wWhwBgNx6k4WYqXdJzOENLXASPEXRtgk8l3wVKmeXlpybj7HXdwOoOQfJJtaGEZpV8COB3seh6H1Q2uthplCSokgXRnZKek4Wc0ieJaSlbPcMNKCM1szd6Yq/C02jCYS+57P1HPnZaTStL4AJKDRPN1oa0beQEQy1VlEwFI1ggcp423CkGBVOugoC5lYx7chZjVea0lYyszrZhSmeh4sqEFc5XtFyHquypUylOmtjIFetOUPSci6bUBgmmVy5rV6sAjbOym1B6R0DlOLZTZ3UMGFXNKHYFcCsIyFfZIL9PK5SO/KwYizmiqSF5oqkmHCWlX0lTTCKpNSgZcGqPEWkFpggyCNwVa0quosKbvs/qhqUmvdEjwvjk4RynEgg+60TbxsTK+c9kr3hqmmfpq49HtktPvke4Wnu6DoxPlCXphqyWra62YnbfoB08uSx+t9qIMNz1M45Zn5UNVtncRJnp5ewQLbWmN9/z+U/JBSfoooaw88nH1Byqryu52D6o2pVaMMb780GykXHALiSAABJJOGtA555LXY6h7ZbYsIgNBL3HhaAJOeg6rQXV9TsabiXA3BBaTMtpAj6Gn9/PiP2ZizFhS43wbt4IaNxQbzI/ig5PnG2/yrtLqpqugHwNJ/3OnJJ55XZjx8Fb7POz5ub4x6/0p1XVjVcTyknP4j++7z3gcpPUoOlVj3380GXLg5MiD2MqNxBmUwGr8WHNDh/FuOmVn25+/wBUXRp8zt1TpiNGs0jUKLSJYB6fyWvs7qk4eFw/n8L5XTr5xhGUL2OZRpC0fSq8KLaoCx1trTuZkIz/AF/Fs+PUSEHF+hZGirXmEL/q5QNGSNwfRescotM5Wgl1Yqy3cZQwKut3ZSmoa8lm9fatKzZIddbhLI6fHezKCnlXspLqYyr2qbZ6KJUmI2mFRTKIplAwUymuUqblyIBbR3Te2SumPEmluVNnb6D6ZVippIlrVhGC10lvQn1ZqS3zVhkKeaMotQh3TC1amYQqixEsao02qRKUBJjSSANyQB6nZeVKRgEeIHp/TdUuzjbz9UNauMEgw6mTLXHGT4mjyySPjkrYoKWmc+bJKFNFznuBHdmHgh0xPDBwY6yvqrHyAXNLSQDwuw5s54SDzGyVdiezAoBteu0Gq7x06Z/ADBDnj97mBy9dnV/l5PM7/CHkQSiq9A8fJKUm37M52lteMCP6JHa6e2YOR6rS6kDHP5++qF02zYwl9c8DIlgEF7+kb8LcbkdI8oRi5aR1zmoK2A2Wgms/hY2evLfm48gtM3SaNgw1DD6xENdGGdQwfqf8IJ1+XNimO7ZIMNJkkbOe85c7z8sJX2o1Uvgk54RxZ+Y6DB+V3YcMYu32edn8iU1S0jH9ttVcQZPjqbeTPuflfNbmpJgbDATrtFqZqvJ9h/X8vySIN6qknbIpUQAVjWqdNk4CvkN2yevT0WNZ61gaM79Oiqc8uUHOJV9KmiKetCtaVHAUgEQEmuV9GsRzQ5cBuod7KxhxR1AjYlG0dZdiQD+vys1xqfffkjYribGlftOD4T8hHUX5Cw1K7I8070zVMwdvyHp0Sygn0SljNvRdhKNbGExs6gc0EbFA6yPCVzyQMTpmVa9XsQwGUdbsUWeoi6nTUtkQG4VNVYJax65Qpr1EBXT+pM6C5cps7WH0EY1eLlibKq6R3/NcuWGiJ3bpjZrlyZhGTFB65clMVs3R/ZemDq1sCAQYkEbw3iE9Yc1p9QOi5cr4Tm8n6n1OmZrZ/eKCvj+0PoFy5Lm6YcP2RQ1oL2AgEF7Zn/8ASzGoPJe8kkk1akkmTgkDPsFy5HxemJ5X2RdYGRnOFme1J/8AIPKgPbumY9Fy5dMfZzS9Hy+6+v3VNVcuRMGUPo+EI/dcuWAidNFhcuRFZEbqQ3XLkQFD91Nq5cgEg5RC5csE9DijLM+ILlyZAZvezh8BV+q/SV4uUcvbOZfcyvNH2u335L1cuVnqIK5Id/38rlyyMXU1y5cm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454" name="AutoShape 6" descr="data:image/jpeg;base64,/9j/4AAQSkZJRgABAQAAAQABAAD/2wCEAAkGBxQTEhQUEhQUFRQVFxQUFBcUFBcVFBUVFBQXFxQVFBQYHCggGBolHBQUITEhJSkrLi4uFx8zODMsNygtLisBCgoKDg0OFxAQFywcHxwsLCwsLCwsLCwsLCwsLCwsLCwsLCwsLCwsLCwsLCwsLCwrLCwsLCssLCwsLCwrLCwsLP/AABEIAKIBOAMBIgACEQEDEQH/xAAbAAACAwEBAQAAAAAAAAAAAAAEBQIDBgABB//EADsQAAEDAwIDBwIDBwQCAwAAAAEAAhEDBCEFMRJBUQYTImFxgZEy8EKhsSNSYsHR4fEUgpKiM0MHFnL/xAAZAQADAQEBAAAAAAAAAAAAAAABAgMABAX/xAAkEQACAgICAgICAwAAAAAAAAAAAQIRAyESMQRBIjITUSNhsf/aAAwDAQACEQMRAD8AzVCkEWxgVLQr2OXAeq4kwxWtYq2q4IgaImmq6rUSq3wszIBIUg1WOcFA1glCTDVLu/Q/f3hCvuo/sUVpD+8cQGT1c6SwDAg8Mbz15bFMkLJ0i+0sHvBcB4QJk4nmeHrj9E9pWYpAARJ4fEdyXREgjAk7fzRNvc0qFOCZwQASC4TvkAAzE/5Sa7ui8vfxO4ZAiOkgkGIwHjPkeid1EhycinUbuW+A8ZdJE9JgCOUx8KttZ0Dindozk5YWgvPInPnt5Kt10Q5vcMA4cEmeHizknmAczzjliJXlRzgRTbxHiklwLRMRhrTIGTzzJnJzuRuBTc6hwvjhEgCNpIJPjzuJLuswfKLqevOaCCXBx4Q3IAAjPhAjpH2EC3T38QqPw7YQMAgY35fOwncLq2ncROM8gPv3/wABHkFQNFp2szPESZAJEh0BwwYmRIn+eChL7QqNb9ox/BI5AOYTyGDieo/yguadVhbA5DMZgRiRnkEbYaw9p4XtDmu5yQSD15T0Pqjdg4uLtAdfSnMcWuBBHIiPMFWUrLyTynd06zT4ogw3iyWneJEGDJwR5qvug0xg7GQZBBGCDzU5xotjyctewKnYo2jbAK3iCgbgBIUsIbTCnxAJfV1ADml9xqnmigND99cAbpbd3gSOtq3ml1fUSUaYNIdVr5AVtQ80mqXJKgA4plEHP9DCrqCFqXpUBakq1lkUdI3yYK+uSogEpnTsURTswFuQVB+xQy1JRFOw8k3ZSAVkgJeQyxoTVbSEGRBTm7eEmrOynizkzaYRSqo+2fKT03pnZuRZzjWnsvV1N2F6kMFimptaEI66VbrpKekMS8BQfdAJVUu0O6sStRhs+9Q9S+QAaSrGWxKwUix10qjWJRFOx6oqnYoGoWhhK29tadzQABA24pbMy2SZIyc8sBKbCxLqjWiJJG+w8z5JxfVxVIoUySeJoMc28XDPQbj0E+SdOtkZ7aRZo2jGvUPGTwA5iPEenKMgY8lp/wD61TI+keu+23wmWj2jaVNrByHyepKZQpN8hvroQM7OUgMtn759T5qp2iMHL+i0RQ9RK0PGRmKmijoFK20cDdoPsn0KDk8TMz2o6K0iI22Cx3aDR6jWktyBnYEjr6j+i+mmoEPd2geI6p6oTtbPkOm1yB+80xjbOeR28loq1v8AsOJh2yBAOSAXNBnrmORJ6ofVtG7it4NiSSCAQ5pAmAcEiTj+e7uzpd5MtAkDhAwHRt5FwIABOSGxMgzdK0ckpOErMY/VMIOrqRV2uaaWV6jYjxEjfmULT04lQaSOxSbWil98SqHOcU4paX5IunpwCNo1N9mfp2rirP8AQLRC3aFVVgIcg8UJWWKLpWgUqtcBUuvQFtsKpBYpALxxAS6pfoWrfLcWFzSGzq4CofdgJO66JUC9xTcSbzDN98qH3yB4CrGWxRpCfkkyVW6lB1KqYts0NcWsIpolkjLsqthJTy3Yl1hRThjcLSZJFzHLl1Nq5KCgUSVY2kUxbawrBRSWenQvZZyiqVj5I1jAiGwhYegWlaBXCgFY6sAh6l2AgYIbTClhLnX6pffogNJook1HBrnFjMRiC4iJznYiPPOE27LaWO9e/eDAJz4jBfEY57eiWdknTQrGYL3imDnJDcZ5CXHPLC22g0QKYLfxeLzz184iU8l8Ecyl/IxxQaiu6wqaY5K4uSwSoM27KHNhC1UVUchqhStFIgryULVBKYcHNRc0QskPYoaDKmyvlGVLQkYQdS1LfXqnF0AdoaAPA+Jg56xzj2ke4PJLrRzQ7iYMSOIGCGwQZB9Ixtz3wnlZnGwtPl7H1WebRILsR+H1MmD+Z+VbHI5M0Ni7tDQHe8R/E0H3GDvmJBMcpS8BoRHay44TRjEsdiZiHcj7/p0Waq6kpZF8mXxP4IfGuAhK96Ehq6l5oKrdEpVFlHkih5X1JLq+oFLiSV6KadRIyzkn3JKgA47JhZWcp7a2AjZMkcs/Joy9OweUZS0Y81qqdkFey2TUc8vKZnKGijoiH6SByWipUQrn0QtxFj5DbMgdOgq6nYp1c0srxtJRketi3Gxa20CCvrUdFoTTSjUdilRSdcRRRZBRzRhAtOUXSKdnAFU2rl1Ny5ANDevAQFW4AQ95epNcXsndBRO5TSHTr5Vu1HzSLviVINJTcTc7GlTUEDVvioC2JVjLElBUjfJlXfkqxgcUdb2CPZagIOSKKH7HvYarLKlJxOOFwkyIy0AA4HicCY8+a+i6HPDB/D4Z9PsL5n2brBlcCPqBB9G+Pbn9PPlK+maK4CnA2aSPTKZu4o5XHjkY3phXOc0DJAWZ13XGUmy4w0bzjHusncapcvl9Ok4M3DnngaRvhpyf+MJVKh/xuR9Ie8HmPlBX9UMzyWN0K4qP8UtbBlw45OfVo6rbVLYPpbzISt2NXHsFuLsNaSTACymrdrQ0w2B65hedtLpzKRj065+/1XzrTLAXVZrKhJJkgfvROSeQxvn3KKTY7Sq2byz7VPdkHA6EZ80ytO1rS7gqCJxJH6lYCq6gSWNt2w0sALXu4zxtLm8LohxgZ9FbZ3hDxTIJacsc8Q9pOeFxIz5Hy2TOMoiRcJ/U+m+YyDtHMff6JPqMQSfRw65P9ER2crlzOEzjLTyyM5VerWnE0t5OIHpgjPxKeD9ksqMv2isH3LaQotc+o1z2nh24SAZcSYb9PPqshqmkVaDuGswtJEicgjqCMFfUqtV1NnBbxxEeEkSCWjJd1OOax9w99a2Jqkuc2uAC7JE03d4M7CQ3HkleROVV2PLx3HDKd9GP7lWMtSeSfMtB0VraICpR53NsSU7AomnpydUqKuNBGhXYJZWoHJNqLAFVRpq47InLlRxqKJqqBXBEiW0nGUYQgaW6YN2WGj2A3TV1MKy7aoUVCXZ72B3BHlbAWf1Ap5ePws/euSpbNlnSoDa1X0gquJW0imOZBdFq9U6ZwvEo5m69UkqFKjJUWZKZ2dNUei8VZK2skfSslfb00bTCm2WoFFoAqKsNTOtss/qVaJWoPKgj/VgLx16s8bglEUQ4o8BfzWfT9D7H8VNlXvi2qQHhoDSGh2wPOSOf6rV6G1ze8a4QQ445YAJjyyPlKew7g4UXx9du1hdz4qDzTcPvotHVe3vngETwAu6xmHEew+Eik+mCcdpmc1trTUbxsc4hzXAQSTwmYE43j7khN2k0y4r0g9zwx0SGmTTpw4HDBPeEtkEu9o2W5rWYPiAz+gn8vb4S66051Q/VUDegdwCZ8oOwj32WjJpjSipKjJ6PpzG1YLsHilpBBIO3mAOuPZfSbMcLIGw29PsJbpmgMpiQADMnzMmJJzzTmnSRV3ZpNVRi+1FuHnhPqsfVsqlKqKlNoPSZBBgDBG3LZfR9Xo5z0St9CRgwRlUoaxJTr1X5NJwmASKrWtPk7G23wj6WgF7gavDEyA3iMSP3yPFz5BMbN0GCB5QITNrhyhI07CkkLre2ZRc2BHueI9SDMOifphXahQPAS3JgwN5xul+qsc0gz4HOAP8AA+Yp1G+ROCPPzTGlWMx5T6YyPmUU60TnHox+j9oXMe9r2gs4jw48QAx+e/urNdtmtpl7Poq1hUb70ncX/YOReu6QOOabfE7xGPpgzJPQbrzX6YFrQpgyQ+fbgdxH5cEuNPkU8px/C3HVmYhQc5FttCpCz6rqo8YhbZRfclEW1AK95ARoFgTKK5zF6bgLjUlAhkBnLgpOCjCxzeybEwZsl7UfS2WCuym6GEIKkIy7OCklSvuoy7Pa8eXwJXVVI7p+UwqVJSy6QQk5WyjvMq6lUQ4arWBEyD6L1yhaNkrkBhJQanVkxL7duU4tGIyZ0Yw6iEQFVTarVMqRrHCz+oslP6owk941FMD6FdC2ynFraIe0anFuEZMmlRr/AP49r70nf+uarPMOEPb88B/3Fadg7ypxjcNLTG+XNwfvksBol8aFZlT8P0v82O+qPPn7BfTKNBhYarIPE2QQcOaQCDCnJFIzpF1hTkSeefnb4C8uhw/P5fcqujcbgfhIH5ApLqt8+rV7mnv+N3Jg9RzTJqqCovlb6H1G4bAA3RYcBPkEJY27WM9hvufNLaznNeSaji07N4WgD1MST7x5JtonSk6RRrGpMYfENykutXwNLiokcUgY3g/4WX7YVS+qWPc6CfDwEiQJgSOs59Ajuztg2kyBJLtyTxH0HQeSaKbKzqKAmdoalI+MgiYwdvUck8odog5szugdSsGvBBA6ZhZp1q+3dxs8TB9TfLqEJRaCppm3p6sysDScQO8HCCeTuR9jB9kfbXRNHvCPEAWuHPiZLSP+QKyGo2jSKFxSkN4wCD0d/f8AVayxJDKnCJkioBsCakTk/wAXGkBKqsu0jUC9pNSm4EgtcHbcI+mPlItXumvqkN+loDRHUb/n+iq1jXKjWmIbIiQZPtiAVl7fUswr44NbZxeVnUvjE0b6gCX170AoKtek7JLfVHlwVqOM1tveCN1VeX0BKdMYSNyjqtDC1AFNPUyXEBObSoSklGmA8p7ZpSOUIK8UnqKBzkgjqBwgAjbc4WCUag7BWRuLgyQthfMlpWOvqPiKnLs9HBfE4VUPUcuBVZQKUWBTaFW0q1gQGQXZ7r1e2zFyUYV2YT61ZhK7KinduxaTOqKovaF6VIBeEJRit+yWXbU2LcJfdtWRgK3GU2oFK6G6ZUiixUFBy1fZHtE2kDSrGKZPhcdmTu09Gnry91kWlSBQGrR9NoMh9WoMgsYRzBI4o+Qd0Bol13duKz446s1HE/xE8I9AAB7K/s3c95as6gd27/ZIH5EH3Vd9pzarA1zGkfIyZ29yki+LC/lotr9oqDA3vKjQTs0ZdJ5BrRJPoixqFNzZ4KsEYJpOGPRwBSKp2IpNrU69Mva5haYmWwBBbB2aQTt6rZ09QaGAd24kAjwwd94JI3V4q/YuSklxVmIvzQYT+xe55yIpuLsnbbdZ92oVCf2VtVgnhEw0cQ3BJ22/JfS62ruJJbbumD/5HBuJ5FvF8JBeXVX8TqNNvEXQJe4zJI/CAZKNL9gucl9D5nqnaKqzD6BBJIA4iTiQeXkfhe6bSrPdxVW8LT+Fwnfaei17rOnPGRxOz4nZJMz6b8kM4y+fwsz6n+aWQ1FWpgMpCkORoj34gZ/JPtJqSWg82hvsCTP/AGKxLLrjquqO2YZjq92Gj2E/K0mgVHGq2eoHo0Ekg/JU12GS0Ku01tHG390kfBWTtKUPW97Xt8dT2Py0FYRlUB4Xf/Z4zVNoammluoCCEwNyISTWroiIWMOdLqCEXcVsLM6PduMiU0qGQsBgBuwKhEp5Y15WMrYq+60+lHZKyWUeleQu5KQaUpzoijLUocUyi7enCxjqwwsvqdPJWqrBZnVtypzPT8R6EbzlRUau6mxAqyTFdSGVwapsCAUHWrVy6gFyA1kLVibUGpbaprQSs6y4MXppK1gVsIC2BuZhKb1O6wwkd+VgoXsdlHUqiWDdG0imYyQcx6nxIdpVrUpjTdjdR4Khpk4qZb04xy9xPwFs2OzPLmP5r5UwkEEGCMg9CNiFudA1sVgA4xUH1Dk7+Jv9OSnNezI1lJ/x1VNSqGTEj76LqLuQ2P8AZXlgOCnTFMtqWpuMwTy/X+yy+pVnT1PX15r6JdaXS3Ld/wCJ39UurabbtM922fPP6ynKqbaMjbvc4DMny9FbcUIbw8zk+sbLROrU2/TAP5x0Czmq3gyVmSbEdG0DSSeRn45rQ9l3k1CTyB9MkR+R/JZw1C+AN04sqxptDGS57jDQBJc44wPWUEgsn2/u2sNMu/8AaC0Z2LCZn2cF8/7xneQ9hBB3BJ/sVoO27Q9zGVXT3DR3haYHG8wWhwBgNx6k4WYqXdJzOENLXASPEXRtgk8l3wVKmeXlpybj7HXdwOoOQfJJtaGEZpV8COB3seh6H1Q2uthplCSokgXRnZKek4Wc0ieJaSlbPcMNKCM1szd6Yq/C02jCYS+57P1HPnZaTStL4AJKDRPN1oa0beQEQy1VlEwFI1ggcp423CkGBVOugoC5lYx7chZjVea0lYyszrZhSmeh4sqEFc5XtFyHquypUylOmtjIFetOUPSci6bUBgmmVy5rV6sAjbOym1B6R0DlOLZTZ3UMGFXNKHYFcCsIyFfZIL9PK5SO/KwYizmiqSF5oqkmHCWlX0lTTCKpNSgZcGqPEWkFpggyCNwVa0quosKbvs/qhqUmvdEjwvjk4RynEgg+60TbxsTK+c9kr3hqmmfpq49HtktPvke4Wnu6DoxPlCXphqyWra62YnbfoB08uSx+t9qIMNz1M45Zn5UNVtncRJnp5ewQLbWmN9/z+U/JBSfoooaw88nH1Byqryu52D6o2pVaMMb780GykXHALiSAABJJOGtA555LXY6h7ZbYsIgNBL3HhaAJOeg6rQXV9TsabiXA3BBaTMtpAj6Gn9/PiP2ZizFhS43wbt4IaNxQbzI/ig5PnG2/yrtLqpqugHwNJ/3OnJJ55XZjx8Fb7POz5ub4x6/0p1XVjVcTyknP4j++7z3gcpPUoOlVj3380GXLg5MiD2MqNxBmUwGr8WHNDh/FuOmVn25+/wBUXRp8zt1TpiNGs0jUKLSJYB6fyWvs7qk4eFw/n8L5XTr5xhGUL2OZRpC0fSq8KLaoCx1trTuZkIz/AF/Fs+PUSEHF+hZGirXmEL/q5QNGSNwfRescotM5Wgl1Yqy3cZQwKut3ZSmoa8lm9fatKzZIddbhLI6fHezKCnlXspLqYyr2qbZ6KJUmI2mFRTKIplAwUymuUqblyIBbR3Te2SumPEmluVNnb6D6ZVippIlrVhGC10lvQn1ZqS3zVhkKeaMotQh3TC1amYQqixEsao02qRKUBJjSSANyQB6nZeVKRgEeIHp/TdUuzjbz9UNauMEgw6mTLXHGT4mjyySPjkrYoKWmc+bJKFNFznuBHdmHgh0xPDBwY6yvqrHyAXNLSQDwuw5s54SDzGyVdiezAoBteu0Gq7x06Z/ADBDnj97mBy9dnV/l5PM7/CHkQSiq9A8fJKUm37M52lteMCP6JHa6e2YOR6rS6kDHP5++qF02zYwl9c8DIlgEF7+kb8LcbkdI8oRi5aR1zmoK2A2Wgms/hY2evLfm48gtM3SaNgw1DD6xENdGGdQwfqf8IJ1+XNimO7ZIMNJkkbOe85c7z8sJX2o1Uvgk54RxZ+Y6DB+V3YcMYu32edn8iU1S0jH9ttVcQZPjqbeTPuflfNbmpJgbDATrtFqZqvJ9h/X8vySIN6qknbIpUQAVjWqdNk4CvkN2yevT0WNZ61gaM79Oiqc8uUHOJV9KmiKetCtaVHAUgEQEmuV9GsRzQ5cBuod7KxhxR1AjYlG0dZdiQD+vys1xqfffkjYribGlftOD4T8hHUX5Cw1K7I8070zVMwdvyHp0Sygn0SljNvRdhKNbGExs6gc0EbFA6yPCVzyQMTpmVa9XsQwGUdbsUWeoi6nTUtkQG4VNVYJax65Qpr1EBXT+pM6C5cps7WH0EY1eLlibKq6R3/NcuWGiJ3bpjZrlyZhGTFB65clMVs3R/ZemDq1sCAQYkEbw3iE9Yc1p9QOi5cr4Tm8n6n1OmZrZ/eKCvj+0PoFy5Lm6YcP2RQ1oL2AgEF7Zn/8ASzGoPJe8kkk1akkmTgkDPsFy5HxemJ5X2RdYGRnOFme1J/8AIPKgPbumY9Fy5dMfZzS9Hy+6+v3VNVcuRMGUPo+EI/dcuWAidNFhcuRFZEbqQ3XLkQFD91Nq5cgEg5RC5csE9DijLM+ILlyZAZvezh8BV+q/SV4uUcvbOZfcyvNH2u335L1cuVnqIK5Id/38rlyyMXU1y5cm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04456" name="AutoShape 8" descr="data:image/jpeg;base64,/9j/4AAQSkZJRgABAQAAAQABAAD/2wCEAAkGBxQTEhQUEhQUFRQVFxQUFBcUFBcVFBUVFBQXFxQVFBQYHCggGBolHBQUITEhJSkrLi4uFx8zODMsNygtLisBCgoKDg0OFxAQFywcHxwsLCwsLCwsLCwsLCwsLCwsLCwsLCwsLCwsLCwsLCwsLCwrLCwsLCssLCwsLCwrLCwsLP/AABEIAKIBOAMBIgACEQEDEQH/xAAbAAACAwEBAQAAAAAAAAAAAAAEBQIDBgABB//EADsQAAEDAwIDBwIDBwQCAwAAAAEAAhEDBCEFMRJBUQYTImFxgZEy8EKhsSNSYsHR4fEUgpKiM0MHFnL/xAAZAQADAQEBAAAAAAAAAAAAAAABAgMABAX/xAAkEQACAgICAgICAwAAAAAAAAAAAQIRAyESMQRBIjITUSNhsf/aAAwDAQACEQMRAD8AzVCkEWxgVLQr2OXAeq4kwxWtYq2q4IgaImmq6rUSq3wszIBIUg1WOcFA1glCTDVLu/Q/f3hCvuo/sUVpD+8cQGT1c6SwDAg8Mbz15bFMkLJ0i+0sHvBcB4QJk4nmeHrj9E9pWYpAARJ4fEdyXREgjAk7fzRNvc0qFOCZwQASC4TvkAAzE/5Sa7ui8vfxO4ZAiOkgkGIwHjPkeid1EhycinUbuW+A8ZdJE9JgCOUx8KttZ0Dindozk5YWgvPInPnt5Kt10Q5vcMA4cEmeHizknmAczzjliJXlRzgRTbxHiklwLRMRhrTIGTzzJnJzuRuBTc6hwvjhEgCNpIJPjzuJLuswfKLqevOaCCXBx4Q3IAAjPhAjpH2EC3T38QqPw7YQMAgY35fOwncLq2ncROM8gPv3/wABHkFQNFp2szPESZAJEh0BwwYmRIn+eChL7QqNb9ox/BI5AOYTyGDieo/yguadVhbA5DMZgRiRnkEbYaw9p4XtDmu5yQSD15T0Pqjdg4uLtAdfSnMcWuBBHIiPMFWUrLyTynd06zT4ogw3iyWneJEGDJwR5qvug0xg7GQZBBGCDzU5xotjyctewKnYo2jbAK3iCgbgBIUsIbTCnxAJfV1ADml9xqnmigND99cAbpbd3gSOtq3ml1fUSUaYNIdVr5AVtQ80mqXJKgA4plEHP9DCrqCFqXpUBakq1lkUdI3yYK+uSogEpnTsURTswFuQVB+xQy1JRFOw8k3ZSAVkgJeQyxoTVbSEGRBTm7eEmrOynizkzaYRSqo+2fKT03pnZuRZzjWnsvV1N2F6kMFimptaEI66VbrpKekMS8BQfdAJVUu0O6sStRhs+9Q9S+QAaSrGWxKwUix10qjWJRFOx6oqnYoGoWhhK29tadzQABA24pbMy2SZIyc8sBKbCxLqjWiJJG+w8z5JxfVxVIoUySeJoMc28XDPQbj0E+SdOtkZ7aRZo2jGvUPGTwA5iPEenKMgY8lp/wD61TI+keu+23wmWj2jaVNrByHyepKZQpN8hvroQM7OUgMtn759T5qp2iMHL+i0RQ9RK0PGRmKmijoFK20cDdoPsn0KDk8TMz2o6K0iI22Cx3aDR6jWktyBnYEjr6j+i+mmoEPd2geI6p6oTtbPkOm1yB+80xjbOeR28loq1v8AsOJh2yBAOSAXNBnrmORJ6ofVtG7it4NiSSCAQ5pAmAcEiTj+e7uzpd5MtAkDhAwHRt5FwIABOSGxMgzdK0ckpOErMY/VMIOrqRV2uaaWV6jYjxEjfmULT04lQaSOxSbWil98SqHOcU4paX5IunpwCNo1N9mfp2rirP8AQLRC3aFVVgIcg8UJWWKLpWgUqtcBUuvQFtsKpBYpALxxAS6pfoWrfLcWFzSGzq4CofdgJO66JUC9xTcSbzDN98qH3yB4CrGWxRpCfkkyVW6lB1KqYts0NcWsIpolkjLsqthJTy3Yl1hRThjcLSZJFzHLl1Nq5KCgUSVY2kUxbawrBRSWenQvZZyiqVj5I1jAiGwhYegWlaBXCgFY6sAh6l2AgYIbTClhLnX6pffogNJook1HBrnFjMRiC4iJznYiPPOE27LaWO9e/eDAJz4jBfEY57eiWdknTQrGYL3imDnJDcZ5CXHPLC22g0QKYLfxeLzz184iU8l8Ecyl/IxxQaiu6wqaY5K4uSwSoM27KHNhC1UVUchqhStFIgryULVBKYcHNRc0QskPYoaDKmyvlGVLQkYQdS1LfXqnF0AdoaAPA+Jg56xzj2ke4PJLrRzQ7iYMSOIGCGwQZB9Ixtz3wnlZnGwtPl7H1WebRILsR+H1MmD+Z+VbHI5M0Ni7tDQHe8R/E0H3GDvmJBMcpS8BoRHay44TRjEsdiZiHcj7/p0Waq6kpZF8mXxP4IfGuAhK96Ehq6l5oKrdEpVFlHkih5X1JLq+oFLiSV6KadRIyzkn3JKgA47JhZWcp7a2AjZMkcs/Joy9OweUZS0Y81qqdkFey2TUc8vKZnKGijoiH6SByWipUQrn0QtxFj5DbMgdOgq6nYp1c0srxtJRketi3Gxa20CCvrUdFoTTSjUdilRSdcRRRZBRzRhAtOUXSKdnAFU2rl1Ny5ANDevAQFW4AQ95epNcXsndBRO5TSHTr5Vu1HzSLviVINJTcTc7GlTUEDVvioC2JVjLElBUjfJlXfkqxgcUdb2CPZagIOSKKH7HvYarLKlJxOOFwkyIy0AA4HicCY8+a+i6HPDB/D4Z9PsL5n2brBlcCPqBB9G+Pbn9PPlK+maK4CnA2aSPTKZu4o5XHjkY3phXOc0DJAWZ13XGUmy4w0bzjHusncapcvl9Ok4M3DnngaRvhpyf+MJVKh/xuR9Ie8HmPlBX9UMzyWN0K4qP8UtbBlw45OfVo6rbVLYPpbzISt2NXHsFuLsNaSTACymrdrQ0w2B65hedtLpzKRj065+/1XzrTLAXVZrKhJJkgfvROSeQxvn3KKTY7Sq2byz7VPdkHA6EZ80ytO1rS7gqCJxJH6lYCq6gSWNt2w0sALXu4zxtLm8LohxgZ9FbZ3hDxTIJacsc8Q9pOeFxIz5Hy2TOMoiRcJ/U+m+YyDtHMff6JPqMQSfRw65P9ER2crlzOEzjLTyyM5VerWnE0t5OIHpgjPxKeD9ksqMv2isH3LaQotc+o1z2nh24SAZcSYb9PPqshqmkVaDuGswtJEicgjqCMFfUqtV1NnBbxxEeEkSCWjJd1OOax9w99a2Jqkuc2uAC7JE03d4M7CQ3HkleROVV2PLx3HDKd9GP7lWMtSeSfMtB0VraICpR53NsSU7AomnpydUqKuNBGhXYJZWoHJNqLAFVRpq47InLlRxqKJqqBXBEiW0nGUYQgaW6YN2WGj2A3TV1MKy7aoUVCXZ72B3BHlbAWf1Ap5ePws/euSpbNlnSoDa1X0gquJW0imOZBdFq9U6ZwvEo5m69UkqFKjJUWZKZ2dNUei8VZK2skfSslfb00bTCm2WoFFoAqKsNTOtss/qVaJWoPKgj/VgLx16s8bglEUQ4o8BfzWfT9D7H8VNlXvi2qQHhoDSGh2wPOSOf6rV6G1ze8a4QQ445YAJjyyPlKew7g4UXx9du1hdz4qDzTcPvotHVe3vngETwAu6xmHEew+Eik+mCcdpmc1trTUbxsc4hzXAQSTwmYE43j7khN2k0y4r0g9zwx0SGmTTpw4HDBPeEtkEu9o2W5rWYPiAz+gn8vb4S66051Q/VUDegdwCZ8oOwj32WjJpjSipKjJ6PpzG1YLsHilpBBIO3mAOuPZfSbMcLIGw29PsJbpmgMpiQADMnzMmJJzzTmnSRV3ZpNVRi+1FuHnhPqsfVsqlKqKlNoPSZBBgDBG3LZfR9Xo5z0St9CRgwRlUoaxJTr1X5NJwmASKrWtPk7G23wj6WgF7gavDEyA3iMSP3yPFz5BMbN0GCB5QITNrhyhI07CkkLre2ZRc2BHueI9SDMOifphXahQPAS3JgwN5xul+qsc0gz4HOAP8AA+Yp1G+ROCPPzTGlWMx5T6YyPmUU60TnHox+j9oXMe9r2gs4jw48QAx+e/urNdtmtpl7Poq1hUb70ncX/YOReu6QOOabfE7xGPpgzJPQbrzX6YFrQpgyQ+fbgdxH5cEuNPkU8px/C3HVmYhQc5FttCpCz6rqo8YhbZRfclEW1AK95ARoFgTKK5zF6bgLjUlAhkBnLgpOCjCxzeybEwZsl7UfS2WCuym6GEIKkIy7OCklSvuoy7Pa8eXwJXVVI7p+UwqVJSy6QQk5WyjvMq6lUQ4arWBEyD6L1yhaNkrkBhJQanVkxL7duU4tGIyZ0Yw6iEQFVTarVMqRrHCz+oslP6owk941FMD6FdC2ynFraIe0anFuEZMmlRr/AP49r70nf+uarPMOEPb88B/3Fadg7ypxjcNLTG+XNwfvksBol8aFZlT8P0v82O+qPPn7BfTKNBhYarIPE2QQcOaQCDCnJFIzpF1hTkSeefnb4C8uhw/P5fcqujcbgfhIH5ApLqt8+rV7mnv+N3Jg9RzTJqqCovlb6H1G4bAA3RYcBPkEJY27WM9hvufNLaznNeSaji07N4WgD1MST7x5JtonSk6RRrGpMYfENykutXwNLiokcUgY3g/4WX7YVS+qWPc6CfDwEiQJgSOs59Ajuztg2kyBJLtyTxH0HQeSaKbKzqKAmdoalI+MgiYwdvUck8odog5szugdSsGvBBA6ZhZp1q+3dxs8TB9TfLqEJRaCppm3p6sysDScQO8HCCeTuR9jB9kfbXRNHvCPEAWuHPiZLSP+QKyGo2jSKFxSkN4wCD0d/f8AVayxJDKnCJkioBsCakTk/wAXGkBKqsu0jUC9pNSm4EgtcHbcI+mPlItXumvqkN+loDRHUb/n+iq1jXKjWmIbIiQZPtiAVl7fUswr44NbZxeVnUvjE0b6gCX170AoKtek7JLfVHlwVqOM1tveCN1VeX0BKdMYSNyjqtDC1AFNPUyXEBObSoSklGmA8p7ZpSOUIK8UnqKBzkgjqBwgAjbc4WCUag7BWRuLgyQthfMlpWOvqPiKnLs9HBfE4VUPUcuBVZQKUWBTaFW0q1gQGQXZ7r1e2zFyUYV2YT61ZhK7KinduxaTOqKovaF6VIBeEJRit+yWXbU2LcJfdtWRgK3GU2oFK6G6ZUiixUFBy1fZHtE2kDSrGKZPhcdmTu09Gnry91kWlSBQGrR9NoMh9WoMgsYRzBI4o+Qd0Bol13duKz446s1HE/xE8I9AAB7K/s3c95as6gd27/ZIH5EH3Vd9pzarA1zGkfIyZ29yki+LC/lotr9oqDA3vKjQTs0ZdJ5BrRJPoixqFNzZ4KsEYJpOGPRwBSKp2IpNrU69Mva5haYmWwBBbB2aQTt6rZ09QaGAd24kAjwwd94JI3V4q/YuSklxVmIvzQYT+xe55yIpuLsnbbdZ92oVCf2VtVgnhEw0cQ3BJ22/JfS62ruJJbbumD/5HBuJ5FvF8JBeXVX8TqNNvEXQJe4zJI/CAZKNL9gucl9D5nqnaKqzD6BBJIA4iTiQeXkfhe6bSrPdxVW8LT+Fwnfaei17rOnPGRxOz4nZJMz6b8kM4y+fwsz6n+aWQ1FWpgMpCkORoj34gZ/JPtJqSWg82hvsCTP/AGKxLLrjquqO2YZjq92Gj2E/K0mgVHGq2eoHo0Ekg/JU12GS0Ku01tHG390kfBWTtKUPW97Xt8dT2Py0FYRlUB4Xf/Z4zVNoammluoCCEwNyISTWroiIWMOdLqCEXcVsLM6PduMiU0qGQsBgBuwKhEp5Y15WMrYq+60+lHZKyWUeleQu5KQaUpzoijLUocUyi7enCxjqwwsvqdPJWqrBZnVtypzPT8R6EbzlRUau6mxAqyTFdSGVwapsCAUHWrVy6gFyA1kLVibUGpbaprQSs6y4MXppK1gVsIC2BuZhKb1O6wwkd+VgoXsdlHUqiWDdG0imYyQcx6nxIdpVrUpjTdjdR4Khpk4qZb04xy9xPwFs2OzPLmP5r5UwkEEGCMg9CNiFudA1sVgA4xUH1Dk7+Jv9OSnNezI1lJ/x1VNSqGTEj76LqLuQ2P8AZXlgOCnTFMtqWpuMwTy/X+yy+pVnT1PX15r6JdaXS3Ld/wCJ39UurabbtM922fPP6ynKqbaMjbvc4DMny9FbcUIbw8zk+sbLROrU2/TAP5x0Czmq3gyVmSbEdG0DSSeRn45rQ9l3k1CTyB9MkR+R/JZw1C+AN04sqxptDGS57jDQBJc44wPWUEgsn2/u2sNMu/8AaC0Z2LCZn2cF8/7xneQ9hBB3BJ/sVoO27Q9zGVXT3DR3haYHG8wWhwBgNx6k4WYqXdJzOENLXASPEXRtgk8l3wVKmeXlpybj7HXdwOoOQfJJtaGEZpV8COB3seh6H1Q2uthplCSokgXRnZKek4Wc0ieJaSlbPcMNKCM1szd6Yq/C02jCYS+57P1HPnZaTStL4AJKDRPN1oa0beQEQy1VlEwFI1ggcp423CkGBVOugoC5lYx7chZjVea0lYyszrZhSmeh4sqEFc5XtFyHquypUylOmtjIFetOUPSci6bUBgmmVy5rV6sAjbOym1B6R0DlOLZTZ3UMGFXNKHYFcCsIyFfZIL9PK5SO/KwYizmiqSF5oqkmHCWlX0lTTCKpNSgZcGqPEWkFpggyCNwVa0quosKbvs/qhqUmvdEjwvjk4RynEgg+60TbxsTK+c9kr3hqmmfpq49HtktPvke4Wnu6DoxPlCXphqyWra62YnbfoB08uSx+t9qIMNz1M45Zn5UNVtncRJnp5ewQLbWmN9/z+U/JBSfoooaw88nH1Byqryu52D6o2pVaMMb780GykXHALiSAABJJOGtA555LXY6h7ZbYsIgNBL3HhaAJOeg6rQXV9TsabiXA3BBaTMtpAj6Gn9/PiP2ZizFhS43wbt4IaNxQbzI/ig5PnG2/yrtLqpqugHwNJ/3OnJJ55XZjx8Fb7POz5ub4x6/0p1XVjVcTyknP4j++7z3gcpPUoOlVj3380GXLg5MiD2MqNxBmUwGr8WHNDh/FuOmVn25+/wBUXRp8zt1TpiNGs0jUKLSJYB6fyWvs7qk4eFw/n8L5XTr5xhGUL2OZRpC0fSq8KLaoCx1trTuZkIz/AF/Fs+PUSEHF+hZGirXmEL/q5QNGSNwfRescotM5Wgl1Yqy3cZQwKut3ZSmoa8lm9fatKzZIddbhLI6fHezKCnlXspLqYyr2qbZ6KJUmI2mFRTKIplAwUymuUqblyIBbR3Te2SumPEmluVNnb6D6ZVippIlrVhGC10lvQn1ZqS3zVhkKeaMotQh3TC1amYQqixEsao02qRKUBJjSSANyQB6nZeVKRgEeIHp/TdUuzjbz9UNauMEgw6mTLXHGT4mjyySPjkrYoKWmc+bJKFNFznuBHdmHgh0xPDBwY6yvqrHyAXNLSQDwuw5s54SDzGyVdiezAoBteu0Gq7x06Z/ADBDnj97mBy9dnV/l5PM7/CHkQSiq9A8fJKUm37M52lteMCP6JHa6e2YOR6rS6kDHP5++qF02zYwl9c8DIlgEF7+kb8LcbkdI8oRi5aR1zmoK2A2Wgms/hY2evLfm48gtM3SaNgw1DD6xENdGGdQwfqf8IJ1+XNimO7ZIMNJkkbOe85c7z8sJX2o1Uvgk54RxZ+Y6DB+V3YcMYu32edn8iU1S0jH9ttVcQZPjqbeTPuflfNbmpJgbDATrtFqZqvJ9h/X8vySIN6qknbIpUQAVjWqdNk4CvkN2yevT0WNZ61gaM79Oiqc8uUHOJV9KmiKetCtaVHAUgEQEmuV9GsRzQ5cBuod7KxhxR1AjYlG0dZdiQD+vys1xqfffkjYribGlftOD4T8hHUX5Cw1K7I8070zVMwdvyHp0Sygn0SljNvRdhKNbGExs6gc0EbFA6yPCVzyQMTpmVa9XsQwGUdbsUWeoi6nTUtkQG4VNVYJax65Qpr1EBXT+pM6C5cps7WH0EY1eLlibKq6R3/NcuWGiJ3bpjZrlyZhGTFB65clMVs3R/ZemDq1sCAQYkEbw3iE9Yc1p9QOi5cr4Tm8n6n1OmZrZ/eKCvj+0PoFy5Lm6YcP2RQ1oL2AgEF7Zn/8ASzGoPJe8kkk1akkmTgkDPsFy5HxemJ5X2RdYGRnOFme1J/8AIPKgPbumY9Fy5dMfZzS9Hy+6+v3VNVcuRMGUPo+EI/dcuWAidNFhcuRFZEbqQ3XLkQFD91Nq5cgEg5RC5csE9DijLM+ILlyZAZvezh8BV+q/SV4uUcvbOZfcyvNH2u335L1cuVnqIK5Id/38rlyyMXU1y5cm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04458" name="Picture 10" descr="http://tedxcharleston.org/wp-content/files_mf/cache/th_0560d788d431b1e36f597a0c4e00e3b4_andrewroskill.jpg"/>
          <p:cNvPicPr>
            <a:picLocks noChangeAspect="1" noChangeArrowheads="1"/>
          </p:cNvPicPr>
          <p:nvPr/>
        </p:nvPicPr>
        <p:blipFill>
          <a:blip r:embed="rId3" cstate="print"/>
          <a:srcRect/>
          <a:stretch>
            <a:fillRect/>
          </a:stretch>
        </p:blipFill>
        <p:spPr bwMode="auto">
          <a:xfrm>
            <a:off x="1295400" y="609600"/>
            <a:ext cx="6553200" cy="3399565"/>
          </a:xfrm>
          <a:prstGeom prst="rect">
            <a:avLst/>
          </a:prstGeom>
          <a:no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200" dirty="0" smtClean="0"/>
              <a:t>Decision, Choice and Educational Stages</a:t>
            </a:r>
            <a:endParaRPr lang="en-US" sz="3200" dirty="0"/>
          </a:p>
        </p:txBody>
      </p:sp>
      <p:graphicFrame>
        <p:nvGraphicFramePr>
          <p:cNvPr id="6" name="Chart 5"/>
          <p:cNvGraphicFramePr>
            <a:graphicFrameLocks/>
          </p:cNvGraphicFramePr>
          <p:nvPr>
            <p:extLst>
              <p:ext uri="{D42A27DB-BD31-4B8C-83A1-F6EECF244321}">
                <p14:modId xmlns="" xmlns:p14="http://schemas.microsoft.com/office/powerpoint/2010/main" val="1230687869"/>
              </p:ext>
            </p:extLst>
          </p:nvPr>
        </p:nvGraphicFramePr>
        <p:xfrm>
          <a:off x="381000" y="914400"/>
          <a:ext cx="8534399" cy="51054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most.themost10.netdna-cdn.com/wp-content/uploads/2012/03/Ecommerce-Website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500359" y="2870525"/>
            <a:ext cx="3747406" cy="3206337"/>
          </a:xfrm>
          <a:prstGeom prst="rect">
            <a:avLst/>
          </a:prstGeom>
          <a:noFill/>
          <a:extLst>
            <a:ext uri="{909E8E84-426E-40DD-AFC4-6F175D3DCCD1}">
              <a14:hiddenFill xmlns="" xmlns:a14="http://schemas.microsoft.com/office/drawing/2010/main">
                <a:solidFill>
                  <a:srgbClr val="FFFFFF"/>
                </a:solidFill>
              </a14:hiddenFill>
            </a:ext>
          </a:extLst>
        </p:spPr>
      </p:pic>
      <p:sp>
        <p:nvSpPr>
          <p:cNvPr id="2" name="Content Placeholder 4"/>
          <p:cNvSpPr txBox="1">
            <a:spLocks/>
          </p:cNvSpPr>
          <p:nvPr/>
        </p:nvSpPr>
        <p:spPr>
          <a:xfrm>
            <a:off x="552202" y="330536"/>
            <a:ext cx="8147915" cy="2767772"/>
          </a:xfrm>
          <a:prstGeom prst="rect">
            <a:avLst/>
          </a:prstGeom>
        </p:spPr>
        <p:txBody>
          <a:bodyPr>
            <a:normAutofit fontScale="92500"/>
          </a:bodyPr>
          <a:lstStyle>
            <a:lvl1pPr marL="228110" indent="-228110" algn="l" defTabSz="446908" rtl="0" eaLnBrk="1" latinLnBrk="0" hangingPunct="1">
              <a:lnSpc>
                <a:spcPct val="110000"/>
              </a:lnSpc>
              <a:spcBef>
                <a:spcPts val="880"/>
              </a:spcBef>
              <a:buClrTx/>
              <a:buFont typeface="Arial"/>
              <a:buChar char="•"/>
              <a:defRPr sz="2400" b="0" i="0" kern="1200">
                <a:solidFill>
                  <a:schemeClr val="tx1"/>
                </a:solidFill>
                <a:latin typeface="Arial"/>
                <a:ea typeface="+mn-ea"/>
                <a:cs typeface="Arial"/>
              </a:defRPr>
            </a:lvl1pPr>
            <a:lvl2pPr marL="675018" indent="-228110" algn="l" defTabSz="446908" rtl="0" eaLnBrk="1" latinLnBrk="0" hangingPunct="1">
              <a:lnSpc>
                <a:spcPct val="110000"/>
              </a:lnSpc>
              <a:spcBef>
                <a:spcPts val="880"/>
              </a:spcBef>
              <a:buClrTx/>
              <a:buFont typeface="Arial"/>
              <a:buChar char="•"/>
              <a:defRPr sz="1900" b="0" i="0" kern="1200">
                <a:solidFill>
                  <a:schemeClr val="tx1"/>
                </a:solidFill>
                <a:latin typeface="Arial"/>
                <a:ea typeface="+mn-ea"/>
                <a:cs typeface="Arial"/>
              </a:defRPr>
            </a:lvl2pPr>
            <a:lvl3pPr marL="1117271" indent="-223454" algn="l" defTabSz="446908" rtl="0" eaLnBrk="1" latinLnBrk="0" hangingPunct="1">
              <a:lnSpc>
                <a:spcPct val="110000"/>
              </a:lnSpc>
              <a:spcBef>
                <a:spcPts val="880"/>
              </a:spcBef>
              <a:buClrTx/>
              <a:buFont typeface="Arial"/>
              <a:buChar char="•"/>
              <a:defRPr sz="1700" b="0" i="0" kern="1200">
                <a:solidFill>
                  <a:schemeClr val="tx1"/>
                </a:solidFill>
                <a:latin typeface="Arial"/>
                <a:ea typeface="+mn-ea"/>
                <a:cs typeface="Arial"/>
              </a:defRPr>
            </a:lvl3pPr>
            <a:lvl4pPr marL="1564178" indent="-223454" algn="l" defTabSz="446908" rtl="0" eaLnBrk="1" latinLnBrk="0" hangingPunct="1">
              <a:lnSpc>
                <a:spcPct val="110000"/>
              </a:lnSpc>
              <a:spcBef>
                <a:spcPts val="880"/>
              </a:spcBef>
              <a:buClrTx/>
              <a:buFont typeface="Arial"/>
              <a:buChar char="•"/>
              <a:defRPr sz="1700" b="0" i="0" kern="1200">
                <a:solidFill>
                  <a:schemeClr val="tx1"/>
                </a:solidFill>
                <a:latin typeface="Arial"/>
                <a:ea typeface="+mn-ea"/>
                <a:cs typeface="Arial"/>
              </a:defRPr>
            </a:lvl4pPr>
            <a:lvl5pPr marL="2011086" indent="-223454" algn="l" defTabSz="446908" rtl="0" eaLnBrk="1" latinLnBrk="0" hangingPunct="1">
              <a:lnSpc>
                <a:spcPct val="110000"/>
              </a:lnSpc>
              <a:spcBef>
                <a:spcPts val="880"/>
              </a:spcBef>
              <a:buClrTx/>
              <a:buFont typeface="Arial"/>
              <a:buChar char="•"/>
              <a:defRPr sz="1700" b="0" i="0" kern="1200">
                <a:solidFill>
                  <a:schemeClr val="tx1"/>
                </a:solidFill>
                <a:latin typeface="Arial"/>
                <a:ea typeface="+mn-ea"/>
                <a:cs typeface="Arial"/>
              </a:defRPr>
            </a:lvl5pPr>
            <a:lvl6pPr marL="2457994" indent="-223454" algn="l" defTabSz="446908" rtl="0" eaLnBrk="1" latinLnBrk="0" hangingPunct="1">
              <a:spcBef>
                <a:spcPct val="20000"/>
              </a:spcBef>
              <a:buFont typeface="Arial"/>
              <a:buChar char="•"/>
              <a:defRPr sz="1900" kern="1200">
                <a:solidFill>
                  <a:schemeClr val="tx1"/>
                </a:solidFill>
                <a:latin typeface="+mn-lt"/>
                <a:ea typeface="+mn-ea"/>
                <a:cs typeface="+mn-cs"/>
              </a:defRPr>
            </a:lvl6pPr>
            <a:lvl7pPr marL="2904903" indent="-223454" algn="l" defTabSz="446908" rtl="0" eaLnBrk="1" latinLnBrk="0" hangingPunct="1">
              <a:spcBef>
                <a:spcPct val="20000"/>
              </a:spcBef>
              <a:buFont typeface="Arial"/>
              <a:buChar char="•"/>
              <a:defRPr sz="1900" kern="1200">
                <a:solidFill>
                  <a:schemeClr val="tx1"/>
                </a:solidFill>
                <a:latin typeface="+mn-lt"/>
                <a:ea typeface="+mn-ea"/>
                <a:cs typeface="+mn-cs"/>
              </a:defRPr>
            </a:lvl7pPr>
            <a:lvl8pPr marL="3351811" indent="-223454" algn="l" defTabSz="446908" rtl="0" eaLnBrk="1" latinLnBrk="0" hangingPunct="1">
              <a:spcBef>
                <a:spcPct val="20000"/>
              </a:spcBef>
              <a:buFont typeface="Arial"/>
              <a:buChar char="•"/>
              <a:defRPr sz="1900" kern="1200">
                <a:solidFill>
                  <a:schemeClr val="tx1"/>
                </a:solidFill>
                <a:latin typeface="+mn-lt"/>
                <a:ea typeface="+mn-ea"/>
                <a:cs typeface="+mn-cs"/>
              </a:defRPr>
            </a:lvl8pPr>
            <a:lvl9pPr marL="3798718" indent="-223454" algn="l" defTabSz="446908" rtl="0" eaLnBrk="1" latinLnBrk="0" hangingPunct="1">
              <a:spcBef>
                <a:spcPct val="20000"/>
              </a:spcBef>
              <a:buFont typeface="Arial"/>
              <a:buChar char="•"/>
              <a:defRPr sz="1900" kern="1200">
                <a:solidFill>
                  <a:schemeClr val="tx1"/>
                </a:solidFill>
                <a:latin typeface="+mn-lt"/>
                <a:ea typeface="+mn-ea"/>
                <a:cs typeface="+mn-cs"/>
              </a:defRPr>
            </a:lvl9pPr>
          </a:lstStyle>
          <a:p>
            <a:pPr marL="0" indent="0" algn="ctr">
              <a:buFont typeface="Arial"/>
              <a:buNone/>
            </a:pPr>
            <a:r>
              <a:rPr lang="en-US" b="1" dirty="0" smtClean="0"/>
              <a:t>“It depends, it depends who’s made the website or what I have been told about the website or whether I know about it at all. But it sounds silly but sometimes you can just tell whether a website looks reliable or not depending on how professional that looks and who’s written it.” </a:t>
            </a:r>
          </a:p>
          <a:p>
            <a:pPr marL="0" indent="0" algn="ctr">
              <a:buFont typeface="Arial"/>
              <a:buNone/>
            </a:pPr>
            <a:r>
              <a:rPr lang="en-US" sz="1800" b="1" dirty="0" smtClean="0"/>
              <a:t>(</a:t>
            </a:r>
            <a:r>
              <a:rPr lang="en-US" sz="1800" b="1" i="1" dirty="0" smtClean="0"/>
              <a:t>Digital Visitors and Residents</a:t>
            </a:r>
            <a:r>
              <a:rPr lang="en-US" sz="1800" b="1" dirty="0" smtClean="0"/>
              <a:t>, UKU6, Emerging, Female, Age 19, History)</a:t>
            </a:r>
          </a:p>
          <a:p>
            <a:endParaRPr lang="en-US" dirty="0"/>
          </a:p>
        </p:txBody>
      </p:sp>
      <p:sp>
        <p:nvSpPr>
          <p:cNvPr id="4" name="Rectangle 3"/>
          <p:cNvSpPr/>
          <p:nvPr/>
        </p:nvSpPr>
        <p:spPr>
          <a:xfrm>
            <a:off x="228600" y="6324600"/>
            <a:ext cx="1027845" cy="246221"/>
          </a:xfrm>
          <a:prstGeom prst="rect">
            <a:avLst/>
          </a:prstGeom>
        </p:spPr>
        <p:txBody>
          <a:bodyPr wrap="none">
            <a:spAutoFit/>
          </a:bodyPr>
          <a:lstStyle/>
          <a:p>
            <a:r>
              <a:rPr lang="en-US" sz="1000" dirty="0">
                <a:solidFill>
                  <a:schemeClr val="accent1">
                    <a:lumMod val="50000"/>
                  </a:schemeClr>
                </a:solidFill>
                <a:latin typeface="+mj-lt"/>
              </a:rPr>
              <a:t>#</a:t>
            </a:r>
            <a:r>
              <a:rPr lang="en-US" sz="1000" dirty="0" err="1">
                <a:solidFill>
                  <a:schemeClr val="accent1">
                    <a:lumMod val="50000"/>
                  </a:schemeClr>
                </a:solidFill>
                <a:latin typeface="+mj-lt"/>
              </a:rPr>
              <a:t>InsightSeries</a:t>
            </a:r>
            <a:r>
              <a:rPr lang="en-US" sz="1000" dirty="0">
                <a:solidFill>
                  <a:schemeClr val="accent1">
                    <a:lumMod val="50000"/>
                  </a:schemeClr>
                </a:solidFill>
                <a:latin typeface="+mj-lt"/>
              </a:rPr>
              <a:t> </a:t>
            </a:r>
          </a:p>
        </p:txBody>
      </p:sp>
      <p:sp>
        <p:nvSpPr>
          <p:cNvPr id="5" name="Slide Number Placeholder 3"/>
          <p:cNvSpPr txBox="1">
            <a:spLocks/>
          </p:cNvSpPr>
          <p:nvPr/>
        </p:nvSpPr>
        <p:spPr>
          <a:xfrm>
            <a:off x="6553200" y="6356350"/>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lumMod val="50000"/>
                </a:schemeClr>
              </a:solidFill>
              <a:effectLst/>
              <a:uLnTx/>
              <a:uFillTx/>
              <a:latin typeface="+mj-lt"/>
              <a:ea typeface="+mn-ea"/>
              <a:cs typeface="+mn-cs"/>
            </a:endParaRPr>
          </a:p>
        </p:txBody>
      </p:sp>
    </p:spTree>
    <p:extLst>
      <p:ext uri="{BB962C8B-B14F-4D97-AF65-F5344CB8AC3E}">
        <p14:creationId xmlns="" xmlns:p14="http://schemas.microsoft.com/office/powerpoint/2010/main" val="459173631"/>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oode\Downloads\origin_1750671901.jpg"/>
          <p:cNvPicPr>
            <a:picLocks noChangeAspect="1" noChangeArrowheads="1"/>
          </p:cNvPicPr>
          <p:nvPr/>
        </p:nvPicPr>
        <p:blipFill>
          <a:blip r:embed="rId3" cstate="print">
            <a:lum bright="-20000" contrast="-10000"/>
          </a:blip>
          <a:srcRect r="8889" b="48750"/>
          <a:stretch>
            <a:fillRect/>
          </a:stretch>
        </p:blipFill>
        <p:spPr bwMode="auto">
          <a:xfrm>
            <a:off x="0" y="0"/>
            <a:ext cx="9144000" cy="6858000"/>
          </a:xfrm>
          <a:prstGeom prst="rect">
            <a:avLst/>
          </a:prstGeom>
          <a:noFill/>
        </p:spPr>
      </p:pic>
      <p:sp>
        <p:nvSpPr>
          <p:cNvPr id="4" name="TextBox 3"/>
          <p:cNvSpPr txBox="1"/>
          <p:nvPr/>
        </p:nvSpPr>
        <p:spPr>
          <a:xfrm>
            <a:off x="533400" y="4800600"/>
            <a:ext cx="7924800" cy="1384995"/>
          </a:xfrm>
          <a:prstGeom prst="rect">
            <a:avLst/>
          </a:prstGeom>
          <a:noFill/>
        </p:spPr>
        <p:txBody>
          <a:bodyPr wrap="square" rtlCol="0">
            <a:spAutoFit/>
          </a:bodyPr>
          <a:lstStyle/>
          <a:p>
            <a:pPr algn="ctr"/>
            <a:r>
              <a:rPr lang="en-GB" sz="2800" b="1" dirty="0" smtClean="0">
                <a:solidFill>
                  <a:schemeClr val="bg1"/>
                </a:solidFill>
                <a:latin typeface="Arial" pitchFamily="34" charset="0"/>
                <a:cs typeface="Arial" pitchFamily="34" charset="0"/>
              </a:rPr>
              <a:t>“Like, if two of them say the same thing then that must be right.” </a:t>
            </a:r>
          </a:p>
          <a:p>
            <a:pPr algn="ctr"/>
            <a:endParaRPr lang="en-GB" sz="2800" b="1" dirty="0" smtClean="0">
              <a:solidFill>
                <a:schemeClr val="bg1"/>
              </a:solidFill>
              <a:latin typeface="Arial" pitchFamily="34" charset="0"/>
              <a:cs typeface="Arial" pitchFamily="34" charset="0"/>
            </a:endParaRPr>
          </a:p>
        </p:txBody>
      </p:sp>
      <p:sp>
        <p:nvSpPr>
          <p:cNvPr id="2" name="Rectangle 1"/>
          <p:cNvSpPr/>
          <p:nvPr/>
        </p:nvSpPr>
        <p:spPr>
          <a:xfrm>
            <a:off x="381000" y="6096000"/>
            <a:ext cx="8686800" cy="369332"/>
          </a:xfrm>
          <a:prstGeom prst="rect">
            <a:avLst/>
          </a:prstGeom>
        </p:spPr>
        <p:txBody>
          <a:bodyPr wrap="square">
            <a:spAutoFit/>
          </a:bodyPr>
          <a:lstStyle/>
          <a:p>
            <a:pPr algn="r"/>
            <a:r>
              <a:rPr lang="en-GB" b="1" i="1" dirty="0">
                <a:solidFill>
                  <a:schemeClr val="bg1"/>
                </a:solidFill>
                <a:latin typeface="Arial" pitchFamily="34" charset="0"/>
                <a:cs typeface="Arial" pitchFamily="34" charset="0"/>
              </a:rPr>
              <a:t>(</a:t>
            </a:r>
            <a:r>
              <a:rPr lang="en-GB" sz="1600" b="1" i="1" dirty="0">
                <a:solidFill>
                  <a:schemeClr val="bg1"/>
                </a:solidFill>
                <a:latin typeface="Arial" pitchFamily="34" charset="0"/>
                <a:cs typeface="Arial" pitchFamily="34" charset="0"/>
              </a:rPr>
              <a:t>Digital Visitors and Residents</a:t>
            </a:r>
            <a:r>
              <a:rPr lang="en-GB" sz="1600" b="1" dirty="0">
                <a:solidFill>
                  <a:schemeClr val="bg1"/>
                </a:solidFill>
                <a:latin typeface="Arial" pitchFamily="34" charset="0"/>
                <a:cs typeface="Arial" pitchFamily="34" charset="0"/>
              </a:rPr>
              <a:t>, USS4, Emerging, Male, Age 17, High School Student</a:t>
            </a:r>
            <a:r>
              <a:rPr lang="en-GB" sz="1600" b="1" i="1" dirty="0">
                <a:solidFill>
                  <a:schemeClr val="bg1"/>
                </a:solidFill>
                <a:latin typeface="Arial" pitchFamily="34" charset="0"/>
                <a:cs typeface="Arial" pitchFamily="34" charset="0"/>
              </a:rPr>
              <a:t>)</a:t>
            </a:r>
            <a:endParaRPr lang="en-US" sz="1600" b="1" dirty="0">
              <a:solidFill>
                <a:schemeClr val="bg1"/>
              </a:solidFill>
            </a:endParaRPr>
          </a:p>
        </p:txBody>
      </p:sp>
      <p:sp>
        <p:nvSpPr>
          <p:cNvPr id="5" name="Slide Number Placeholder 3"/>
          <p:cNvSpPr txBox="1">
            <a:spLocks/>
          </p:cNvSpPr>
          <p:nvPr/>
        </p:nvSpPr>
        <p:spPr>
          <a:xfrm>
            <a:off x="6553200" y="6492875"/>
            <a:ext cx="21336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chemeClr val="bg1"/>
              </a:solidFill>
              <a:effectLst/>
              <a:uLnTx/>
              <a:uFillTx/>
              <a:latin typeface="+mj-lt"/>
              <a:ea typeface="+mn-ea"/>
              <a:cs typeface="+mn-cs"/>
            </a:endParaRPr>
          </a:p>
        </p:txBody>
      </p:sp>
    </p:spTree>
    <p:extLst>
      <p:ext uri="{BB962C8B-B14F-4D97-AF65-F5344CB8AC3E}">
        <p14:creationId xmlns="" xmlns:p14="http://schemas.microsoft.com/office/powerpoint/2010/main" val="4065678396"/>
      </p:ext>
    </p:extLst>
  </p:cSld>
  <p:clrMapOvr>
    <a:masterClrMapping/>
  </p:clrMapOvr>
  <mc:AlternateContent xmlns:mc="http://schemas.openxmlformats.org/markup-compatibility/2006">
    <mc:Choice xmlns=""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normAutofit/>
          </a:bodyPr>
          <a:lstStyle/>
          <a:p>
            <a:r>
              <a:rPr lang="en-US" sz="3600" b="1" dirty="0" smtClean="0"/>
              <a:t>What can we change?</a:t>
            </a:r>
            <a:endParaRPr lang="en-US" sz="3600" b="1" dirty="0"/>
          </a:p>
        </p:txBody>
      </p:sp>
      <p:sp>
        <p:nvSpPr>
          <p:cNvPr id="2" name="Content Placeholder 1"/>
          <p:cNvSpPr>
            <a:spLocks noGrp="1"/>
          </p:cNvSpPr>
          <p:nvPr>
            <p:ph idx="1"/>
          </p:nvPr>
        </p:nvSpPr>
        <p:spPr>
          <a:xfrm>
            <a:off x="457200" y="1143000"/>
            <a:ext cx="4648200" cy="5257800"/>
          </a:xfrm>
        </p:spPr>
        <p:txBody>
          <a:bodyPr>
            <a:noAutofit/>
          </a:bodyPr>
          <a:lstStyle/>
          <a:p>
            <a:r>
              <a:rPr lang="en-US" sz="2400" b="1" dirty="0" smtClean="0">
                <a:solidFill>
                  <a:schemeClr val="tx1"/>
                </a:solidFill>
                <a:latin typeface="Arial" pitchFamily="34" charset="0"/>
                <a:cs typeface="Arial" pitchFamily="34" charset="0"/>
              </a:rPr>
              <a:t>Improve OPACs</a:t>
            </a:r>
          </a:p>
          <a:p>
            <a:pPr lvl="1">
              <a:buFont typeface="Arial" pitchFamily="34" charset="0"/>
              <a:buChar char="•"/>
            </a:pPr>
            <a:r>
              <a:rPr lang="en-US" b="1" dirty="0" smtClean="0">
                <a:solidFill>
                  <a:schemeClr val="tx1"/>
                </a:solidFill>
                <a:latin typeface="Arial" pitchFamily="34" charset="0"/>
                <a:cs typeface="Arial" pitchFamily="34" charset="0"/>
              </a:rPr>
              <a:t>Community as content</a:t>
            </a:r>
          </a:p>
          <a:p>
            <a:r>
              <a:rPr lang="en-US" sz="2400" b="1" dirty="0" smtClean="0">
                <a:solidFill>
                  <a:schemeClr val="tx1"/>
                </a:solidFill>
                <a:latin typeface="Arial" pitchFamily="34" charset="0"/>
                <a:cs typeface="Arial" pitchFamily="34" charset="0"/>
              </a:rPr>
              <a:t>Full text, online accessible</a:t>
            </a:r>
          </a:p>
          <a:p>
            <a:r>
              <a:rPr lang="en-US" sz="2400" b="1" dirty="0" smtClean="0">
                <a:solidFill>
                  <a:schemeClr val="tx1"/>
                </a:solidFill>
                <a:latin typeface="Arial" pitchFamily="34" charset="0"/>
                <a:cs typeface="Arial" pitchFamily="34" charset="0"/>
              </a:rPr>
              <a:t>Seamless discovery to delivery</a:t>
            </a:r>
          </a:p>
          <a:p>
            <a:pPr lvl="1">
              <a:buFont typeface="Arial" pitchFamily="34" charset="0"/>
              <a:buChar char="•"/>
            </a:pPr>
            <a:r>
              <a:rPr lang="en-US" b="1" dirty="0" smtClean="0">
                <a:solidFill>
                  <a:schemeClr val="tx1"/>
                </a:solidFill>
                <a:latin typeface="Arial" pitchFamily="34" charset="0"/>
                <a:cs typeface="Arial" pitchFamily="34" charset="0"/>
              </a:rPr>
              <a:t>Access more important than discovery</a:t>
            </a:r>
          </a:p>
          <a:p>
            <a:pPr lvl="1">
              <a:buFont typeface="Arial" pitchFamily="34" charset="0"/>
              <a:buChar char="•"/>
            </a:pPr>
            <a:r>
              <a:rPr lang="en-US" b="1" dirty="0" smtClean="0">
                <a:solidFill>
                  <a:schemeClr val="tx1"/>
                </a:solidFill>
                <a:latin typeface="Arial" pitchFamily="34" charset="0"/>
                <a:cs typeface="Arial" pitchFamily="34" charset="0"/>
              </a:rPr>
              <a:t>Mobile access</a:t>
            </a:r>
          </a:p>
          <a:p>
            <a:r>
              <a:rPr lang="en-US" sz="2400" b="1" dirty="0" smtClean="0">
                <a:solidFill>
                  <a:schemeClr val="tx1"/>
                </a:solidFill>
                <a:latin typeface="Arial" pitchFamily="34" charset="0"/>
                <a:cs typeface="Arial" pitchFamily="34" charset="0"/>
              </a:rPr>
              <a:t>Presence in social networks</a:t>
            </a:r>
          </a:p>
          <a:p>
            <a:pPr lvl="1">
              <a:buFont typeface="Arial" pitchFamily="34" charset="0"/>
              <a:buChar char="•"/>
            </a:pPr>
            <a:r>
              <a:rPr lang="en-US" b="1" dirty="0" err="1" smtClean="0">
                <a:solidFill>
                  <a:schemeClr val="tx1"/>
                </a:solidFill>
                <a:latin typeface="Arial" pitchFamily="34" charset="0"/>
                <a:cs typeface="Arial" pitchFamily="34" charset="0"/>
              </a:rPr>
              <a:t>Facebook</a:t>
            </a:r>
            <a:endParaRPr lang="en-US" b="1" dirty="0" smtClean="0">
              <a:solidFill>
                <a:schemeClr val="tx1"/>
              </a:solidFill>
              <a:latin typeface="Arial" pitchFamily="34" charset="0"/>
              <a:cs typeface="Arial" pitchFamily="34" charset="0"/>
            </a:endParaRPr>
          </a:p>
          <a:p>
            <a:pPr lvl="1">
              <a:buFont typeface="Arial" pitchFamily="34" charset="0"/>
              <a:buChar char="•"/>
            </a:pPr>
            <a:r>
              <a:rPr lang="en-US" b="1" dirty="0" smtClean="0">
                <a:solidFill>
                  <a:schemeClr val="tx1"/>
                </a:solidFill>
                <a:latin typeface="Arial" pitchFamily="34" charset="0"/>
                <a:cs typeface="Arial" pitchFamily="34" charset="0"/>
              </a:rPr>
              <a:t>Twitter</a:t>
            </a:r>
          </a:p>
          <a:p>
            <a:pPr lvl="1"/>
            <a:endParaRPr lang="en-US" sz="2200" b="1" dirty="0" smtClean="0"/>
          </a:p>
          <a:p>
            <a:pPr>
              <a:buNone/>
            </a:pPr>
            <a:endParaRPr lang="en-US" dirty="0"/>
          </a:p>
        </p:txBody>
      </p:sp>
      <p:pic>
        <p:nvPicPr>
          <p:cNvPr id="16" name="Content Placeholder 15" descr="mobile study.jpg"/>
          <p:cNvPicPr>
            <a:picLocks noGrp="1" noChangeAspect="1"/>
          </p:cNvPicPr>
          <p:nvPr>
            <p:ph sz="half" idx="4294967295"/>
          </p:nvPr>
        </p:nvPicPr>
        <p:blipFill>
          <a:blip r:embed="rId3" cstate="print"/>
          <a:stretch>
            <a:fillRect/>
          </a:stretch>
        </p:blipFill>
        <p:spPr>
          <a:xfrm>
            <a:off x="4910138" y="1219200"/>
            <a:ext cx="4233862" cy="2819400"/>
          </a:xfrm>
          <a:prstGeom prst="rect">
            <a:avLst/>
          </a:prstGeom>
          <a:ln>
            <a:noFill/>
          </a:ln>
          <a:effectLst>
            <a:outerShdw blurRad="292100" dist="139700" dir="2700000" algn="tl" rotWithShape="0">
              <a:srgbClr val="333333">
                <a:alpha val="65000"/>
              </a:srgbClr>
            </a:outerShdw>
          </a:effectLst>
        </p:spPr>
      </p:pic>
      <p:sp>
        <p:nvSpPr>
          <p:cNvPr id="1029" name="AutoShape 5" descr="https://photos-2.dropbox.com/t/0/AAC7OOCZZ6pFLMvnOr85SycA70aUmL1lWzx1V89wozlHvw/12/56584622/jpeg/32x32/3/_/1/2/Raleigh-20130607-00032.jpg/SmlcE6agmyn_VshsYfjRalWKatHmH3Fd-2520HGjlT8?size=1280x96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 name="Slide Number Placeholder 3"/>
          <p:cNvSpPr>
            <a:spLocks noGrp="1"/>
          </p:cNvSpPr>
          <p:nvPr>
            <p:ph type="sldNum" sz="quarter" idx="12"/>
          </p:nvPr>
        </p:nvSpPr>
        <p:spPr>
          <a:xfrm>
            <a:off x="6553200" y="6356350"/>
            <a:ext cx="2133600" cy="365125"/>
          </a:xfrm>
        </p:spPr>
        <p:txBody>
          <a:bodyPr/>
          <a:lstStyle/>
          <a:p>
            <a:endParaRPr lang="en-US" dirty="0"/>
          </a:p>
        </p:txBody>
      </p:sp>
    </p:spTree>
    <p:extLst>
      <p:ext uri="{BB962C8B-B14F-4D97-AF65-F5344CB8AC3E}">
        <p14:creationId xmlns="" xmlns:p14="http://schemas.microsoft.com/office/powerpoint/2010/main" val="1180940315"/>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153400" cy="1143000"/>
          </a:xfrm>
        </p:spPr>
        <p:txBody>
          <a:bodyPr>
            <a:normAutofit fontScale="90000"/>
          </a:bodyPr>
          <a:lstStyle/>
          <a:p>
            <a:pPr lvl="0"/>
            <a:r>
              <a:rPr lang="en-US" dirty="0" smtClean="0"/>
              <a:t>Outside-In and Inside-Out: Discovery and Discoverability</a:t>
            </a:r>
            <a:br>
              <a:rPr lang="en-US" dirty="0" smtClean="0"/>
            </a:br>
            <a:endParaRPr lang="en-US" dirty="0"/>
          </a:p>
        </p:txBody>
      </p:sp>
      <p:sp>
        <p:nvSpPr>
          <p:cNvPr id="5" name="Content Placeholder 1"/>
          <p:cNvSpPr>
            <a:spLocks noGrp="1"/>
          </p:cNvSpPr>
          <p:nvPr>
            <p:ph sz="half" idx="1"/>
          </p:nvPr>
        </p:nvSpPr>
        <p:spPr>
          <a:xfrm>
            <a:off x="228600" y="1676400"/>
            <a:ext cx="4267200" cy="4343400"/>
          </a:xfrm>
        </p:spPr>
        <p:txBody>
          <a:bodyPr>
            <a:noAutofit/>
          </a:bodyPr>
          <a:lstStyle/>
          <a:p>
            <a:r>
              <a:rPr lang="en-US" sz="1800" b="1" dirty="0" smtClean="0">
                <a:solidFill>
                  <a:schemeClr val="tx1"/>
                </a:solidFill>
              </a:rPr>
              <a:t>Outside-in</a:t>
            </a:r>
          </a:p>
          <a:p>
            <a:pPr lvl="1"/>
            <a:r>
              <a:rPr lang="en-US" sz="1600" b="1" dirty="0" smtClean="0">
                <a:solidFill>
                  <a:schemeClr val="tx1"/>
                </a:solidFill>
              </a:rPr>
              <a:t>Acquired books, journals, databases from external systems</a:t>
            </a:r>
          </a:p>
          <a:p>
            <a:pPr lvl="1"/>
            <a:r>
              <a:rPr lang="en-US" sz="1600" b="1" dirty="0" smtClean="0">
                <a:solidFill>
                  <a:schemeClr val="tx1"/>
                </a:solidFill>
              </a:rPr>
              <a:t>Provided discovery systems for local constituency</a:t>
            </a:r>
          </a:p>
          <a:p>
            <a:r>
              <a:rPr lang="en-US" sz="1800" b="1" dirty="0" smtClean="0">
                <a:solidFill>
                  <a:schemeClr val="tx1"/>
                </a:solidFill>
              </a:rPr>
              <a:t>Inside-out</a:t>
            </a:r>
          </a:p>
          <a:p>
            <a:pPr lvl="1"/>
            <a:r>
              <a:rPr lang="en-US" sz="1600" b="1" dirty="0" smtClean="0">
                <a:solidFill>
                  <a:schemeClr val="tx1"/>
                </a:solidFill>
              </a:rPr>
              <a:t>Now a producer of a range of resources</a:t>
            </a:r>
          </a:p>
          <a:p>
            <a:pPr lvl="2"/>
            <a:r>
              <a:rPr lang="en-US" sz="1400" b="1" dirty="0" smtClean="0">
                <a:solidFill>
                  <a:schemeClr val="tx1"/>
                </a:solidFill>
              </a:rPr>
              <a:t>Digitized images, special collections, learning and research materials, research data, administrative records</a:t>
            </a:r>
          </a:p>
          <a:p>
            <a:pPr lvl="1"/>
            <a:r>
              <a:rPr lang="en-US" sz="1600" b="1" dirty="0" smtClean="0">
                <a:solidFill>
                  <a:schemeClr val="tx1"/>
                </a:solidFill>
              </a:rPr>
              <a:t>Promote discoverability of institutional resources</a:t>
            </a:r>
          </a:p>
          <a:p>
            <a:pPr lvl="1"/>
            <a:endParaRPr lang="en-US" sz="1600" b="1" dirty="0" smtClean="0"/>
          </a:p>
        </p:txBody>
      </p:sp>
      <p:pic>
        <p:nvPicPr>
          <p:cNvPr id="6" name="Content Placeholder 7" descr="stack delivery.jpg"/>
          <p:cNvPicPr>
            <a:picLocks noChangeAspect="1"/>
          </p:cNvPicPr>
          <p:nvPr/>
        </p:nvPicPr>
        <p:blipFill>
          <a:blip r:embed="rId3" cstate="print">
            <a:lum contrast="30000"/>
          </a:blip>
          <a:stretch>
            <a:fillRect/>
          </a:stretch>
        </p:blipFill>
        <p:spPr>
          <a:xfrm>
            <a:off x="4714875" y="2050256"/>
            <a:ext cx="3714750" cy="2786063"/>
          </a:xfrm>
          <a:prstGeom prst="round2DiagRect">
            <a:avLst>
              <a:gd name="adj1" fmla="val 16667"/>
              <a:gd name="adj2" fmla="val 0"/>
            </a:avLst>
          </a:prstGeom>
          <a:ln w="88900" cap="rnd">
            <a:solidFill>
              <a:srgbClr val="FFFFFF"/>
            </a:solidFill>
            <a:miter lim="800000"/>
          </a:ln>
          <a:effectLst>
            <a:outerShdw blurRad="254000" algn="tl" rotWithShape="0">
              <a:srgbClr val="000000">
                <a:alpha val="43000"/>
              </a:srgbClr>
            </a:outerShdw>
          </a:effectLst>
        </p:spPr>
      </p:pic>
      <p:sp>
        <p:nvSpPr>
          <p:cNvPr id="7" name="TextBox 6"/>
          <p:cNvSpPr txBox="1"/>
          <p:nvPr/>
        </p:nvSpPr>
        <p:spPr>
          <a:xfrm>
            <a:off x="4714875" y="4953000"/>
            <a:ext cx="3714749" cy="246221"/>
          </a:xfrm>
          <a:prstGeom prst="rect">
            <a:avLst/>
          </a:prstGeom>
          <a:noFill/>
        </p:spPr>
        <p:txBody>
          <a:bodyPr wrap="square" rtlCol="0">
            <a:spAutoFit/>
          </a:bodyPr>
          <a:lstStyle/>
          <a:p>
            <a:pPr algn="ctr" defTabSz="457200"/>
            <a:r>
              <a:rPr lang="en-US" sz="1000" b="1" dirty="0" smtClean="0">
                <a:solidFill>
                  <a:prstClr val="black"/>
                </a:solidFill>
                <a:latin typeface="+mj-lt"/>
              </a:rPr>
              <a:t>North Carolina State University, Hunt Library </a:t>
            </a:r>
            <a:r>
              <a:rPr lang="en-US" sz="1000" b="1" dirty="0" err="1" smtClean="0">
                <a:solidFill>
                  <a:prstClr val="black"/>
                </a:solidFill>
                <a:latin typeface="+mj-lt"/>
              </a:rPr>
              <a:t>bookBot</a:t>
            </a:r>
            <a:endParaRPr lang="en-US" sz="1000" b="1" dirty="0" smtClean="0">
              <a:solidFill>
                <a:prstClr val="black"/>
              </a:solidFill>
              <a:latin typeface="+mj-lt"/>
            </a:endParaRPr>
          </a:p>
        </p:txBody>
      </p:sp>
      <p:sp>
        <p:nvSpPr>
          <p:cNvPr id="9" name="Rectangle 8"/>
          <p:cNvSpPr/>
          <p:nvPr/>
        </p:nvSpPr>
        <p:spPr>
          <a:xfrm>
            <a:off x="7620000" y="5791200"/>
            <a:ext cx="1191352" cy="246221"/>
          </a:xfrm>
          <a:prstGeom prst="rect">
            <a:avLst/>
          </a:prstGeom>
        </p:spPr>
        <p:txBody>
          <a:bodyPr wrap="non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smtClean="0">
                <a:ln>
                  <a:noFill/>
                </a:ln>
                <a:solidFill>
                  <a:prstClr val="black"/>
                </a:solidFill>
                <a:effectLst/>
                <a:uLnTx/>
                <a:uFillTx/>
                <a:latin typeface="+mj-lt"/>
              </a:rPr>
              <a:t>(Dempsey, 2012)</a:t>
            </a:r>
            <a:endParaRPr kumimoji="0" lang="en-US" sz="1000" b="0" i="0" u="none" strike="noStrike" kern="0" cap="none" spc="0" normalizeH="0" baseline="0" noProof="0" dirty="0" smtClean="0">
              <a:ln>
                <a:noFill/>
              </a:ln>
              <a:solidFill>
                <a:prstClr val="black"/>
              </a:solidFill>
              <a:effectLst/>
              <a:uLnTx/>
              <a:uFillTx/>
              <a:latin typeface="+mj-lt"/>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p:txBody>
          <a:bodyPr anchor="t">
            <a:normAutofit/>
          </a:bodyPr>
          <a:lstStyle/>
          <a:p>
            <a:r>
              <a:rPr lang="en-US" sz="3600" b="1" dirty="0" smtClean="0"/>
              <a:t>The Simple Search Bar</a:t>
            </a:r>
            <a:endParaRPr lang="en-US" sz="3600" b="1" dirty="0"/>
          </a:p>
        </p:txBody>
      </p:sp>
      <p:pic>
        <p:nvPicPr>
          <p:cNvPr id="11" name="Picture 2"/>
          <p:cNvPicPr>
            <a:picLocks noChangeAspect="1" noChangeArrowheads="1"/>
          </p:cNvPicPr>
          <p:nvPr/>
        </p:nvPicPr>
        <p:blipFill>
          <a:blip r:embed="rId3" cstate="print"/>
          <a:srcRect t="8644" r="3689" b="42104"/>
          <a:stretch>
            <a:fillRect/>
          </a:stretch>
        </p:blipFill>
        <p:spPr bwMode="auto">
          <a:xfrm>
            <a:off x="152400" y="1143000"/>
            <a:ext cx="8705365" cy="3962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 xmlns:p14="http://schemas.microsoft.com/office/powerpoint/2010/main" val="1400931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3" cstate="print"/>
          <a:srcRect t="7901" r="1433" b="3185"/>
          <a:stretch>
            <a:fillRect/>
          </a:stretch>
        </p:blipFill>
        <p:spPr bwMode="auto">
          <a:xfrm>
            <a:off x="249097" y="899887"/>
            <a:ext cx="6456503" cy="3512456"/>
          </a:xfrm>
          <a:prstGeom prst="snip2DiagRect">
            <a:avLst/>
          </a:prstGeom>
          <a:solidFill>
            <a:srgbClr val="FFFFFF">
              <a:shade val="85000"/>
            </a:srgbClr>
          </a:solidFill>
          <a:ln w="88900" cap="sq">
            <a:solidFill>
              <a:srgbClr val="92D0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123" name="Picture 3"/>
          <p:cNvPicPr>
            <a:picLocks noChangeAspect="1" noChangeArrowheads="1"/>
          </p:cNvPicPr>
          <p:nvPr/>
        </p:nvPicPr>
        <p:blipFill>
          <a:blip r:embed="rId4" cstate="print"/>
          <a:srcRect t="8083" r="1275" b="3752"/>
          <a:stretch>
            <a:fillRect/>
          </a:stretch>
        </p:blipFill>
        <p:spPr bwMode="auto">
          <a:xfrm>
            <a:off x="2752095" y="2859314"/>
            <a:ext cx="6168041" cy="3321957"/>
          </a:xfrm>
          <a:prstGeom prst="snip2DiagRect">
            <a:avLst/>
          </a:prstGeom>
          <a:solidFill>
            <a:srgbClr val="FFFFFF">
              <a:shade val="85000"/>
            </a:srgbClr>
          </a:solidFill>
          <a:ln w="88900" cap="sq">
            <a:solidFill>
              <a:schemeClr val="tx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2"/>
          <p:cNvPicPr>
            <a:picLocks noChangeAspect="1" noChangeArrowheads="1"/>
          </p:cNvPicPr>
          <p:nvPr/>
        </p:nvPicPr>
        <p:blipFill>
          <a:blip r:embed="rId4" cstate="print"/>
          <a:srcRect t="18711" r="83300" b="41772"/>
          <a:stretch>
            <a:fillRect/>
          </a:stretch>
        </p:blipFill>
        <p:spPr bwMode="auto">
          <a:xfrm>
            <a:off x="6284685" y="2844800"/>
            <a:ext cx="2685143" cy="3831771"/>
          </a:xfrm>
          <a:prstGeom prst="round2DiagRect">
            <a:avLst>
              <a:gd name="adj1" fmla="val 16667"/>
              <a:gd name="adj2" fmla="val 0"/>
            </a:avLst>
          </a:prstGeom>
          <a:ln w="88900" cap="sq">
            <a:solidFill>
              <a:schemeClr val="tx1"/>
            </a:solidFill>
            <a:miter lim="800000"/>
          </a:ln>
          <a:effectLst>
            <a:outerShdw blurRad="254000" algn="tl" rotWithShape="0">
              <a:srgbClr val="000000">
                <a:alpha val="43000"/>
              </a:srgbClr>
            </a:outerShdw>
          </a:effectLst>
        </p:spPr>
      </p:pic>
      <p:cxnSp>
        <p:nvCxnSpPr>
          <p:cNvPr id="9" name="Straight Connector 8"/>
          <p:cNvCxnSpPr/>
          <p:nvPr/>
        </p:nvCxnSpPr>
        <p:spPr>
          <a:xfrm flipH="1">
            <a:off x="3033487" y="3091543"/>
            <a:ext cx="3207656" cy="9579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flipV="1">
            <a:off x="3033487" y="4194630"/>
            <a:ext cx="3222170" cy="21771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a:blip r:embed="rId5" cstate="print"/>
          <a:srcRect l="84303" t="21073" r="1253" b="50786"/>
          <a:stretch>
            <a:fillRect/>
          </a:stretch>
        </p:blipFill>
        <p:spPr bwMode="auto">
          <a:xfrm>
            <a:off x="1791280" y="1398815"/>
            <a:ext cx="2149348" cy="2525485"/>
          </a:xfrm>
          <a:prstGeom prst="round2DiagRect">
            <a:avLst>
              <a:gd name="adj1" fmla="val 16667"/>
              <a:gd name="adj2" fmla="val 0"/>
            </a:avLst>
          </a:prstGeom>
          <a:ln w="88900" cap="sq">
            <a:solidFill>
              <a:srgbClr val="92D050"/>
            </a:solidFill>
            <a:miter lim="800000"/>
          </a:ln>
          <a:effectLst>
            <a:outerShdw blurRad="254000" algn="tl" rotWithShape="0">
              <a:srgbClr val="000000">
                <a:alpha val="43000"/>
              </a:srgbClr>
            </a:outerShdw>
          </a:effectLst>
        </p:spPr>
      </p:pic>
      <p:cxnSp>
        <p:nvCxnSpPr>
          <p:cNvPr id="19" name="Straight Connector 18"/>
          <p:cNvCxnSpPr/>
          <p:nvPr/>
        </p:nvCxnSpPr>
        <p:spPr>
          <a:xfrm flipH="1">
            <a:off x="3875314" y="2358571"/>
            <a:ext cx="2503715" cy="500743"/>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75314" y="1799771"/>
            <a:ext cx="2540001" cy="522515"/>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5600" y="2057400"/>
            <a:ext cx="1756229" cy="369332"/>
          </a:xfrm>
          <a:prstGeom prst="rect">
            <a:avLst/>
          </a:prstGeom>
          <a:noFill/>
        </p:spPr>
        <p:txBody>
          <a:bodyPr wrap="square" rtlCol="0">
            <a:spAutoFit/>
          </a:bodyPr>
          <a:lstStyle/>
          <a:p>
            <a:r>
              <a:rPr lang="en-US" b="1" dirty="0" smtClean="0">
                <a:latin typeface="+mj-lt"/>
              </a:rPr>
              <a:t>Amazon.com</a:t>
            </a:r>
            <a:endParaRPr lang="en-US" b="1" dirty="0">
              <a:latin typeface="+mj-lt"/>
            </a:endParaRPr>
          </a:p>
        </p:txBody>
      </p:sp>
      <p:sp>
        <p:nvSpPr>
          <p:cNvPr id="25" name="TextBox 24"/>
          <p:cNvSpPr txBox="1"/>
          <p:nvPr/>
        </p:nvSpPr>
        <p:spPr>
          <a:xfrm>
            <a:off x="0" y="5811939"/>
            <a:ext cx="3200400" cy="369332"/>
          </a:xfrm>
          <a:prstGeom prst="rect">
            <a:avLst/>
          </a:prstGeom>
          <a:noFill/>
        </p:spPr>
        <p:txBody>
          <a:bodyPr wrap="square" rtlCol="0">
            <a:spAutoFit/>
          </a:bodyPr>
          <a:lstStyle/>
          <a:p>
            <a:r>
              <a:rPr lang="en-US" b="1" dirty="0" smtClean="0">
                <a:latin typeface="+mj-lt"/>
              </a:rPr>
              <a:t>Westerville Public Library</a:t>
            </a:r>
            <a:endParaRPr lang="en-US" b="1" dirty="0">
              <a:latin typeface="+mj-lt"/>
            </a:endParaRPr>
          </a:p>
        </p:txBody>
      </p:sp>
      <p:sp>
        <p:nvSpPr>
          <p:cNvPr id="13" name="Title 1"/>
          <p:cNvSpPr>
            <a:spLocks noGrp="1"/>
          </p:cNvSpPr>
          <p:nvPr>
            <p:ph type="title"/>
          </p:nvPr>
        </p:nvSpPr>
        <p:spPr/>
        <p:txBody>
          <a:bodyPr anchor="t">
            <a:normAutofit/>
          </a:bodyPr>
          <a:lstStyle/>
          <a:p>
            <a:r>
              <a:rPr lang="en-US" sz="3600" b="1" dirty="0" smtClean="0"/>
              <a:t>Familiar Formats</a:t>
            </a:r>
            <a:endParaRPr lang="en-US" sz="3600" b="1" dirty="0"/>
          </a:p>
        </p:txBody>
      </p:sp>
      <p:sp>
        <p:nvSpPr>
          <p:cNvPr id="14" name="Slide Number Placeholder 3"/>
          <p:cNvSpPr>
            <a:spLocks noGrp="1"/>
          </p:cNvSpPr>
          <p:nvPr>
            <p:ph type="sldNum" sz="quarter" idx="12"/>
          </p:nvPr>
        </p:nvSpPr>
        <p:spPr>
          <a:xfrm>
            <a:off x="6553200" y="6356350"/>
            <a:ext cx="2133600" cy="365125"/>
          </a:xfrm>
        </p:spPr>
        <p:txBody>
          <a:bodyPr/>
          <a:lstStyle/>
          <a:p>
            <a:endParaRPr lang="en-US" dirty="0"/>
          </a:p>
        </p:txBody>
      </p:sp>
    </p:spTree>
    <p:extLst>
      <p:ext uri="{BB962C8B-B14F-4D97-AF65-F5344CB8AC3E}">
        <p14:creationId xmlns="" xmlns:p14="http://schemas.microsoft.com/office/powerpoint/2010/main" val="3364802757"/>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clrChange>
              <a:clrFrom>
                <a:srgbClr val="FCFCFC"/>
              </a:clrFrom>
              <a:clrTo>
                <a:srgbClr val="FCFCFC">
                  <a:alpha val="0"/>
                </a:srgbClr>
              </a:clrTo>
            </a:clrChange>
          </a:blip>
          <a:srcRect l="20142" t="33497" r="54266" b="31140"/>
          <a:stretch>
            <a:fillRect/>
          </a:stretch>
        </p:blipFill>
        <p:spPr bwMode="auto">
          <a:xfrm>
            <a:off x="5029200" y="1219200"/>
            <a:ext cx="4114800" cy="3429000"/>
          </a:xfrm>
          <a:prstGeom prst="rect">
            <a:avLst/>
          </a:prstGeom>
          <a:noFill/>
          <a:ln w="9525">
            <a:noFill/>
            <a:miter lim="800000"/>
            <a:headEnd/>
            <a:tailEnd/>
          </a:ln>
        </p:spPr>
      </p:pic>
      <p:sp>
        <p:nvSpPr>
          <p:cNvPr id="8" name="Title 7"/>
          <p:cNvSpPr>
            <a:spLocks noGrp="1"/>
          </p:cNvSpPr>
          <p:nvPr>
            <p:ph type="title"/>
          </p:nvPr>
        </p:nvSpPr>
        <p:spPr/>
        <p:txBody>
          <a:bodyPr anchor="t">
            <a:noAutofit/>
          </a:bodyPr>
          <a:lstStyle/>
          <a:p>
            <a:pPr lvl="0"/>
            <a:r>
              <a:rPr lang="en-US" sz="3600" dirty="0" smtClean="0">
                <a:cs typeface="Georgia"/>
              </a:rPr>
              <a:t>Community is Content</a:t>
            </a:r>
            <a:endParaRPr lang="en-US" sz="3600" dirty="0"/>
          </a:p>
        </p:txBody>
      </p:sp>
      <p:sp>
        <p:nvSpPr>
          <p:cNvPr id="2" name="Content Placeholder 1"/>
          <p:cNvSpPr>
            <a:spLocks noGrp="1"/>
          </p:cNvSpPr>
          <p:nvPr>
            <p:ph idx="1"/>
          </p:nvPr>
        </p:nvSpPr>
        <p:spPr>
          <a:xfrm>
            <a:off x="457200" y="1600200"/>
            <a:ext cx="6096000" cy="4267200"/>
          </a:xfrm>
        </p:spPr>
        <p:txBody>
          <a:bodyPr>
            <a:noAutofit/>
          </a:bodyPr>
          <a:lstStyle/>
          <a:p>
            <a:r>
              <a:rPr lang="en-US" sz="2400" b="1" dirty="0" smtClean="0">
                <a:solidFill>
                  <a:schemeClr val="tx1"/>
                </a:solidFill>
              </a:rPr>
              <a:t>Social networks formed around social objects</a:t>
            </a:r>
          </a:p>
          <a:p>
            <a:pPr lvl="1">
              <a:buFont typeface="Arial" pitchFamily="34" charset="0"/>
              <a:buChar char="•"/>
            </a:pPr>
            <a:r>
              <a:rPr lang="en-US" sz="2400" b="1" dirty="0" smtClean="0">
                <a:solidFill>
                  <a:schemeClr val="tx1"/>
                </a:solidFill>
              </a:rPr>
              <a:t>Music, photos, videos, links</a:t>
            </a:r>
          </a:p>
          <a:p>
            <a:pPr lvl="1">
              <a:buFont typeface="Arial" pitchFamily="34" charset="0"/>
              <a:buChar char="•"/>
            </a:pPr>
            <a:r>
              <a:rPr lang="en-US" sz="2400" b="1" dirty="0" smtClean="0">
                <a:solidFill>
                  <a:schemeClr val="tx1"/>
                </a:solidFill>
              </a:rPr>
              <a:t>Reviewing</a:t>
            </a:r>
          </a:p>
          <a:p>
            <a:pPr lvl="1">
              <a:buFont typeface="Arial" pitchFamily="34" charset="0"/>
              <a:buChar char="•"/>
            </a:pPr>
            <a:r>
              <a:rPr lang="en-US" sz="2400" b="1" dirty="0" smtClean="0">
                <a:solidFill>
                  <a:schemeClr val="tx1"/>
                </a:solidFill>
              </a:rPr>
              <a:t>Tagging</a:t>
            </a:r>
          </a:p>
          <a:p>
            <a:pPr lvl="1">
              <a:buFont typeface="Arial" pitchFamily="34" charset="0"/>
              <a:buChar char="•"/>
            </a:pPr>
            <a:r>
              <a:rPr lang="en-US" sz="2400" b="1" dirty="0" smtClean="0">
                <a:solidFill>
                  <a:schemeClr val="tx1"/>
                </a:solidFill>
              </a:rPr>
              <a:t>Commenting</a:t>
            </a:r>
          </a:p>
          <a:p>
            <a:pPr lvl="1">
              <a:buFont typeface="Arial" pitchFamily="34" charset="0"/>
              <a:buChar char="•"/>
            </a:pPr>
            <a:r>
              <a:rPr lang="en-US" sz="2400" b="1" dirty="0" smtClean="0">
                <a:solidFill>
                  <a:schemeClr val="tx1"/>
                </a:solidFill>
              </a:rPr>
              <a:t>Rating</a:t>
            </a:r>
          </a:p>
          <a:p>
            <a:r>
              <a:rPr lang="en-US" sz="2400" b="1" dirty="0" smtClean="0">
                <a:solidFill>
                  <a:schemeClr val="tx1"/>
                </a:solidFill>
              </a:rPr>
              <a:t>Refines interaction with resources</a:t>
            </a:r>
          </a:p>
        </p:txBody>
      </p:sp>
      <p:sp>
        <p:nvSpPr>
          <p:cNvPr id="10" name="Title 3"/>
          <p:cNvSpPr txBox="1">
            <a:spLocks/>
          </p:cNvSpPr>
          <p:nvPr/>
        </p:nvSpPr>
        <p:spPr>
          <a:xfrm>
            <a:off x="-2590800" y="1524000"/>
            <a:ext cx="8229600" cy="914400"/>
          </a:xfrm>
          <a:prstGeom prst="rect">
            <a:avLst/>
          </a:prstGeom>
        </p:spPr>
        <p:txBody>
          <a:bodyPr vert="horz" wrap="square" lIns="91440" tIns="45720" rIns="91440" bIns="45720" rtlCol="0" anchor="ctr">
            <a:norm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000" b="1" i="0" u="none" strike="noStrike" kern="1200" cap="none" spc="0" normalizeH="0" baseline="0" noProof="0" dirty="0">
              <a:ln>
                <a:noFill/>
              </a:ln>
              <a:solidFill>
                <a:schemeClr val="bg1"/>
              </a:solidFill>
              <a:effectLst/>
              <a:uLnTx/>
              <a:uFillTx/>
              <a:latin typeface="+mj-lt"/>
              <a:ea typeface="+mj-ea"/>
              <a:cs typeface="Georgia"/>
            </a:endParaRPr>
          </a:p>
        </p:txBody>
      </p:sp>
      <p:sp>
        <p:nvSpPr>
          <p:cNvPr id="6" name="Rectangle 5"/>
          <p:cNvSpPr/>
          <p:nvPr/>
        </p:nvSpPr>
        <p:spPr>
          <a:xfrm>
            <a:off x="7391400" y="6019800"/>
            <a:ext cx="1191352" cy="246221"/>
          </a:xfrm>
          <a:prstGeom prst="rect">
            <a:avLst/>
          </a:prstGeom>
        </p:spPr>
        <p:txBody>
          <a:bodyPr wrap="none">
            <a:spAutoFit/>
          </a:bodyPr>
          <a:lstStyle/>
          <a:p>
            <a:r>
              <a:rPr lang="en-US" sz="1000" b="1" dirty="0" smtClean="0">
                <a:solidFill>
                  <a:srgbClr val="646464"/>
                </a:solidFill>
                <a:latin typeface="+mj-lt"/>
                <a:cs typeface="Arial" pitchFamily="34" charset="0"/>
              </a:rPr>
              <a:t>(Dempsey, 2012)</a:t>
            </a:r>
            <a:endParaRPr lang="en-US" sz="1000" b="1" dirty="0">
              <a:solidFill>
                <a:srgbClr val="646464"/>
              </a:solidFill>
              <a:latin typeface="+mj-lt"/>
              <a:cs typeface="Arial" pitchFamily="34" charset="0"/>
            </a:endParaRPr>
          </a:p>
        </p:txBody>
      </p:sp>
      <p:sp>
        <p:nvSpPr>
          <p:cNvPr id="7" name="Slide Number Placeholder 3"/>
          <p:cNvSpPr>
            <a:spLocks noGrp="1"/>
          </p:cNvSpPr>
          <p:nvPr>
            <p:ph type="sldNum" sz="quarter" idx="12"/>
          </p:nvPr>
        </p:nvSpPr>
        <p:spPr>
          <a:xfrm>
            <a:off x="6553200" y="6356350"/>
            <a:ext cx="2133600" cy="365125"/>
          </a:xfrm>
        </p:spPr>
        <p:txBody>
          <a:bodyPr/>
          <a:lstStyle/>
          <a:p>
            <a:endParaRPr lang="en-US" dirty="0"/>
          </a:p>
        </p:txBody>
      </p:sp>
    </p:spTree>
    <p:extLst>
      <p:ext uri="{BB962C8B-B14F-4D97-AF65-F5344CB8AC3E}">
        <p14:creationId xmlns="" xmlns:p14="http://schemas.microsoft.com/office/powerpoint/2010/main" val="66451799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Know Your Community</a:t>
            </a:r>
            <a:endParaRPr lang="en-US" dirty="0"/>
          </a:p>
        </p:txBody>
      </p:sp>
      <p:sp>
        <p:nvSpPr>
          <p:cNvPr id="3" name="Content Placeholder 2"/>
          <p:cNvSpPr>
            <a:spLocks noGrp="1"/>
          </p:cNvSpPr>
          <p:nvPr>
            <p:ph idx="1"/>
          </p:nvPr>
        </p:nvSpPr>
        <p:spPr/>
        <p:txBody>
          <a:bodyPr/>
          <a:lstStyle/>
          <a:p>
            <a:r>
              <a:rPr lang="en-US" b="1" dirty="0" smtClean="0">
                <a:solidFill>
                  <a:schemeClr val="tx1"/>
                </a:solidFill>
              </a:rPr>
              <a:t>Mobile</a:t>
            </a:r>
          </a:p>
          <a:p>
            <a:r>
              <a:rPr lang="en-US" b="1" dirty="0" smtClean="0">
                <a:solidFill>
                  <a:schemeClr val="tx1"/>
                </a:solidFill>
              </a:rPr>
              <a:t>Easy, Elegant, &amp; Engaging</a:t>
            </a:r>
          </a:p>
          <a:p>
            <a:r>
              <a:rPr lang="en-US" b="1" dirty="0" smtClean="0">
                <a:solidFill>
                  <a:schemeClr val="tx1"/>
                </a:solidFill>
              </a:rPr>
              <a:t>Content</a:t>
            </a:r>
          </a:p>
          <a:p>
            <a:r>
              <a:rPr lang="en-US" b="1" dirty="0" err="1" smtClean="0">
                <a:solidFill>
                  <a:schemeClr val="tx1"/>
                </a:solidFill>
              </a:rPr>
              <a:t>Curation</a:t>
            </a:r>
            <a:endParaRPr lang="en-US" b="1" dirty="0" smtClean="0">
              <a:solidFill>
                <a:schemeClr val="tx1"/>
              </a:solidFill>
            </a:endParaRPr>
          </a:p>
          <a:p>
            <a:r>
              <a:rPr lang="en-US" b="1" dirty="0" smtClean="0">
                <a:solidFill>
                  <a:schemeClr val="tx1"/>
                </a:solidFill>
              </a:rPr>
              <a:t>Physical Presence</a:t>
            </a:r>
          </a:p>
          <a:p>
            <a:endParaRPr lang="en-US" dirty="0"/>
          </a:p>
        </p:txBody>
      </p:sp>
      <p:sp>
        <p:nvSpPr>
          <p:cNvPr id="6" name="Rectangle 5"/>
          <p:cNvSpPr/>
          <p:nvPr/>
        </p:nvSpPr>
        <p:spPr>
          <a:xfrm>
            <a:off x="7467600" y="6096000"/>
            <a:ext cx="1261884" cy="276999"/>
          </a:xfrm>
          <a:prstGeom prst="rect">
            <a:avLst/>
          </a:prstGeom>
        </p:spPr>
        <p:txBody>
          <a:bodyPr wrap="none">
            <a:spAutoFit/>
          </a:bodyPr>
          <a:lstStyle/>
          <a:p>
            <a:r>
              <a:rPr lang="en-US" sz="1200" b="1" dirty="0" smtClean="0">
                <a:latin typeface="Arial"/>
              </a:rPr>
              <a:t>( </a:t>
            </a:r>
            <a:r>
              <a:rPr lang="en-US" sz="1200" b="1" dirty="0" err="1" smtClean="0">
                <a:latin typeface="Arial"/>
              </a:rPr>
              <a:t>Roskill</a:t>
            </a:r>
            <a:r>
              <a:rPr lang="en-US" sz="1200" b="1" dirty="0" smtClean="0">
                <a:latin typeface="Arial"/>
              </a:rPr>
              <a:t>, 2014)</a:t>
            </a:r>
            <a:endParaRPr lang="en-US" sz="1200" b="1" dirty="0"/>
          </a:p>
        </p:txBody>
      </p:sp>
      <p:pic>
        <p:nvPicPr>
          <p:cNvPr id="219138" name="Picture 2" descr="http://www.winxnetcommunity.com/portals/2/images/community-people.jpg"/>
          <p:cNvPicPr>
            <a:picLocks noChangeAspect="1" noChangeArrowheads="1"/>
          </p:cNvPicPr>
          <p:nvPr/>
        </p:nvPicPr>
        <p:blipFill>
          <a:blip r:embed="rId3" cstate="print"/>
          <a:srcRect/>
          <a:stretch>
            <a:fillRect/>
          </a:stretch>
        </p:blipFill>
        <p:spPr bwMode="auto">
          <a:xfrm>
            <a:off x="4286400" y="2819400"/>
            <a:ext cx="4857600" cy="3084576"/>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www.info.insitesoft.com/Portals/53472/images/Live-Chat-for-B2B-E-Commerce.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r="7397"/>
          <a:stretch/>
        </p:blipFill>
        <p:spPr bwMode="auto">
          <a:xfrm>
            <a:off x="4743450" y="2057400"/>
            <a:ext cx="4400550" cy="37338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What can we do? </a:t>
            </a:r>
            <a:endParaRPr lang="en-US" dirty="0"/>
          </a:p>
        </p:txBody>
      </p:sp>
      <p:sp>
        <p:nvSpPr>
          <p:cNvPr id="5" name="Content Placeholder 1"/>
          <p:cNvSpPr>
            <a:spLocks noGrp="1"/>
          </p:cNvSpPr>
          <p:nvPr>
            <p:ph sz="half" idx="1"/>
          </p:nvPr>
        </p:nvSpPr>
        <p:spPr>
          <a:xfrm>
            <a:off x="228600" y="1676400"/>
            <a:ext cx="6629400" cy="4038600"/>
          </a:xfrm>
        </p:spPr>
        <p:txBody>
          <a:bodyPr>
            <a:normAutofit/>
          </a:bodyPr>
          <a:lstStyle/>
          <a:p>
            <a:r>
              <a:rPr lang="en-US" sz="2400" b="1" dirty="0" smtClean="0">
                <a:solidFill>
                  <a:schemeClr val="tx1"/>
                </a:solidFill>
              </a:rPr>
              <a:t>Advertise resources, brand, and value</a:t>
            </a:r>
          </a:p>
          <a:p>
            <a:r>
              <a:rPr lang="en-US" sz="2400" b="1" dirty="0" smtClean="0">
                <a:solidFill>
                  <a:schemeClr val="tx1"/>
                </a:solidFill>
              </a:rPr>
              <a:t>Provide search help at time of need</a:t>
            </a:r>
          </a:p>
          <a:p>
            <a:pPr lvl="2"/>
            <a:r>
              <a:rPr lang="en-US" sz="2400" b="1" dirty="0" smtClean="0">
                <a:solidFill>
                  <a:schemeClr val="tx1"/>
                </a:solidFill>
              </a:rPr>
              <a:t>Chat &amp; IM</a:t>
            </a:r>
          </a:p>
          <a:p>
            <a:pPr lvl="2"/>
            <a:r>
              <a:rPr lang="en-US" sz="2400" b="1" dirty="0" smtClean="0">
                <a:solidFill>
                  <a:schemeClr val="tx1"/>
                </a:solidFill>
              </a:rPr>
              <a:t>Mobile technology</a:t>
            </a:r>
          </a:p>
          <a:p>
            <a:r>
              <a:rPr lang="en-US" sz="2400" b="1" dirty="0" smtClean="0">
                <a:solidFill>
                  <a:schemeClr val="tx1"/>
                </a:solidFill>
              </a:rPr>
              <a:t>Design user-centered systems</a:t>
            </a:r>
          </a:p>
          <a:p>
            <a:pPr lvl="1"/>
            <a:r>
              <a:rPr lang="en-US" sz="2400" b="1" dirty="0" smtClean="0">
                <a:solidFill>
                  <a:schemeClr val="tx1"/>
                </a:solidFill>
              </a:rPr>
              <a:t>Familiar formats</a:t>
            </a:r>
          </a:p>
          <a:p>
            <a:r>
              <a:rPr lang="en-US" sz="2400" b="1" dirty="0" smtClean="0">
                <a:solidFill>
                  <a:schemeClr val="tx1"/>
                </a:solidFill>
              </a:rPr>
              <a:t>Model library services on popular services</a:t>
            </a:r>
          </a:p>
          <a:p>
            <a:r>
              <a:rPr lang="en-US" sz="2400" b="1" dirty="0" smtClean="0">
                <a:solidFill>
                  <a:schemeClr val="tx1"/>
                </a:solidFill>
              </a:rPr>
              <a:t>Build relationships</a:t>
            </a:r>
          </a:p>
          <a:p>
            <a:endParaRPr lang="en-US" sz="2000" b="1"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4"/>
          <p:cNvSpPr>
            <a:spLocks noGrp="1" noChangeArrowheads="1"/>
          </p:cNvSpPr>
          <p:nvPr>
            <p:ph type="title"/>
          </p:nvPr>
        </p:nvSpPr>
        <p:spPr/>
        <p:txBody>
          <a:bodyPr anchor="t">
            <a:normAutofit/>
          </a:bodyPr>
          <a:lstStyle/>
          <a:p>
            <a:r>
              <a:rPr lang="en-US" sz="3600" b="1" dirty="0" smtClean="0"/>
              <a:t>Then &amp; Now</a:t>
            </a:r>
            <a:endParaRPr lang="en-US" sz="3600" b="1" dirty="0"/>
          </a:p>
        </p:txBody>
      </p:sp>
      <p:sp>
        <p:nvSpPr>
          <p:cNvPr id="5" name="Content Placeholder 4"/>
          <p:cNvSpPr>
            <a:spLocks noGrp="1"/>
          </p:cNvSpPr>
          <p:nvPr>
            <p:ph idx="1"/>
          </p:nvPr>
        </p:nvSpPr>
        <p:spPr>
          <a:xfrm>
            <a:off x="457200" y="1219200"/>
            <a:ext cx="3962400" cy="4754563"/>
          </a:xfrm>
        </p:spPr>
        <p:txBody>
          <a:bodyPr>
            <a:noAutofit/>
          </a:bodyPr>
          <a:lstStyle/>
          <a:p>
            <a:pPr>
              <a:buFont typeface="Arial" pitchFamily="34" charset="0"/>
              <a:buChar char="•"/>
            </a:pPr>
            <a:r>
              <a:rPr lang="en-US" sz="2400" b="1" i="1" dirty="0" smtClean="0">
                <a:solidFill>
                  <a:schemeClr val="tx1"/>
                </a:solidFill>
              </a:rPr>
              <a:t>Then</a:t>
            </a:r>
            <a:r>
              <a:rPr lang="en-US" sz="2400" b="1" dirty="0" smtClean="0">
                <a:solidFill>
                  <a:schemeClr val="tx1"/>
                </a:solidFill>
              </a:rPr>
              <a:t>: The user built workflow around the library</a:t>
            </a:r>
          </a:p>
          <a:p>
            <a:pPr>
              <a:buFont typeface="Arial" pitchFamily="34" charset="0"/>
              <a:buChar char="•"/>
            </a:pPr>
            <a:r>
              <a:rPr lang="en-US" sz="2400" b="1" i="1" dirty="0" smtClean="0">
                <a:solidFill>
                  <a:schemeClr val="tx1"/>
                </a:solidFill>
              </a:rPr>
              <a:t>Now</a:t>
            </a:r>
            <a:r>
              <a:rPr lang="en-US" sz="2400" b="1" dirty="0" smtClean="0">
                <a:solidFill>
                  <a:schemeClr val="tx1"/>
                </a:solidFill>
              </a:rPr>
              <a:t>: The library must build its services around user workflow</a:t>
            </a:r>
          </a:p>
          <a:p>
            <a:pPr>
              <a:buFont typeface="Arial" pitchFamily="34" charset="0"/>
              <a:buChar char="•"/>
            </a:pPr>
            <a:r>
              <a:rPr lang="en-US" sz="2400" b="1" i="1" dirty="0" smtClean="0">
                <a:solidFill>
                  <a:schemeClr val="tx1"/>
                </a:solidFill>
              </a:rPr>
              <a:t>Then</a:t>
            </a:r>
            <a:r>
              <a:rPr lang="en-US" sz="2400" b="1" dirty="0" smtClean="0">
                <a:solidFill>
                  <a:schemeClr val="tx1"/>
                </a:solidFill>
              </a:rPr>
              <a:t>: Resources scarce, attention abundant</a:t>
            </a:r>
          </a:p>
          <a:p>
            <a:pPr>
              <a:buFont typeface="Arial" pitchFamily="34" charset="0"/>
              <a:buChar char="•"/>
            </a:pPr>
            <a:r>
              <a:rPr lang="en-US" sz="2400" b="1" i="1" dirty="0" smtClean="0">
                <a:solidFill>
                  <a:schemeClr val="tx1"/>
                </a:solidFill>
              </a:rPr>
              <a:t>Now</a:t>
            </a:r>
            <a:r>
              <a:rPr lang="en-US" sz="2400" b="1" dirty="0" smtClean="0">
                <a:solidFill>
                  <a:schemeClr val="tx1"/>
                </a:solidFill>
              </a:rPr>
              <a:t>: Attention scarce, resources abundant</a:t>
            </a:r>
          </a:p>
          <a:p>
            <a:pPr>
              <a:buNone/>
            </a:pPr>
            <a:r>
              <a:rPr lang="en-US" sz="2400" b="1" dirty="0" smtClean="0">
                <a:solidFill>
                  <a:schemeClr val="tx1"/>
                </a:solidFill>
              </a:rPr>
              <a:t>		</a:t>
            </a:r>
            <a:r>
              <a:rPr lang="en-US" sz="2000" b="1" dirty="0" smtClean="0">
                <a:solidFill>
                  <a:schemeClr val="tx1"/>
                </a:solidFill>
              </a:rPr>
              <a:t>	</a:t>
            </a:r>
            <a:endParaRPr lang="en-US" sz="1000" b="1" dirty="0" smtClean="0">
              <a:solidFill>
                <a:schemeClr val="tx1"/>
              </a:solidFill>
            </a:endParaRPr>
          </a:p>
          <a:p>
            <a:pPr>
              <a:buFont typeface="Arial" pitchFamily="34" charset="0"/>
              <a:buChar char="•"/>
            </a:pPr>
            <a:endParaRPr lang="en-US" sz="1800" b="1" dirty="0" smtClean="0"/>
          </a:p>
        </p:txBody>
      </p:sp>
      <p:sp>
        <p:nvSpPr>
          <p:cNvPr id="7" name="TextBox 6"/>
          <p:cNvSpPr txBox="1"/>
          <p:nvPr/>
        </p:nvSpPr>
        <p:spPr>
          <a:xfrm>
            <a:off x="2466975" y="5943599"/>
            <a:ext cx="2028825" cy="246221"/>
          </a:xfrm>
          <a:prstGeom prst="rect">
            <a:avLst/>
          </a:prstGeom>
          <a:noFill/>
        </p:spPr>
        <p:txBody>
          <a:bodyPr wrap="square" rtlCol="0">
            <a:spAutoFit/>
          </a:bodyPr>
          <a:lstStyle/>
          <a:p>
            <a:pPr algn="r"/>
            <a:r>
              <a:rPr lang="en-US" sz="1000" b="1" dirty="0" smtClean="0">
                <a:latin typeface="Arial" pitchFamily="34" charset="0"/>
                <a:cs typeface="Arial" pitchFamily="34" charset="0"/>
              </a:rPr>
              <a:t>(Dempsey, 2008)</a:t>
            </a:r>
            <a:endParaRPr lang="en-US" sz="1000" b="1" dirty="0">
              <a:latin typeface="Arial" pitchFamily="34" charset="0"/>
              <a:cs typeface="Arial" pitchFamily="34" charset="0"/>
            </a:endParaRPr>
          </a:p>
        </p:txBody>
      </p:sp>
      <p:pic>
        <p:nvPicPr>
          <p:cNvPr id="6" name="Picture 5" descr="NC library round.jpg"/>
          <p:cNvPicPr>
            <a:picLocks noChangeAspect="1"/>
          </p:cNvPicPr>
          <p:nvPr/>
        </p:nvPicPr>
        <p:blipFill>
          <a:blip r:embed="rId3" cstate="print"/>
          <a:srcRect l="16162" r="24242"/>
          <a:stretch>
            <a:fillRect/>
          </a:stretch>
        </p:blipFill>
        <p:spPr>
          <a:xfrm>
            <a:off x="4648200" y="609599"/>
            <a:ext cx="4495799" cy="5657849"/>
          </a:xfrm>
          <a:prstGeom prst="rect">
            <a:avLst/>
          </a:prstGeom>
          <a:noFill/>
          <a:ln>
            <a:noFill/>
          </a:ln>
        </p:spPr>
      </p:pic>
    </p:spTree>
    <p:extLst>
      <p:ext uri="{BB962C8B-B14F-4D97-AF65-F5344CB8AC3E}">
        <p14:creationId xmlns="" xmlns:p14="http://schemas.microsoft.com/office/powerpoint/2010/main" val="300431997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bwMode="auto">
          <a:xfrm>
            <a:off x="428625" y="1066800"/>
            <a:ext cx="8229600" cy="1619250"/>
          </a:xfrm>
          <a:prstGeom prst="rect">
            <a:avLst/>
          </a:prstGeom>
          <a:noFill/>
          <a:ln w="9525">
            <a:noFill/>
            <a:miter lim="800000"/>
            <a:headEnd/>
            <a:tailEnd/>
          </a:ln>
          <a:effectLst/>
        </p:spPr>
        <p:txBody>
          <a:bodyPr vert="horz" wrap="square" lIns="0" tIns="0" rIns="0" bIns="0" numCol="1" anchor="t" anchorCtr="0" compatLnSpc="1">
            <a:prstTxWarp prst="textNoShape">
              <a:avLst/>
            </a:prstTxWarp>
            <a:normAutofit/>
          </a:bodyPr>
          <a:lstStyle/>
          <a:p>
            <a:pPr marL="238125" marR="0" lvl="0" indent="-225425" algn="ctr" defTabSz="914400" rtl="0" eaLnBrk="1" fontAlgn="base" latinLnBrk="0" hangingPunct="1">
              <a:lnSpc>
                <a:spcPct val="120000"/>
              </a:lnSpc>
              <a:spcBef>
                <a:spcPct val="50000"/>
              </a:spcBef>
              <a:spcAft>
                <a:spcPct val="0"/>
              </a:spcAft>
              <a:buClr>
                <a:srgbClr val="FF7600"/>
              </a:buClr>
              <a:buSzTx/>
              <a:buFontTx/>
              <a:buNone/>
              <a:tabLst/>
              <a:defRPr/>
            </a:pPr>
            <a:r>
              <a:rPr kumimoji="0" lang="en-US" sz="2400" b="1" i="1" u="none" strike="noStrike" kern="0" cap="none" spc="0" normalizeH="0" baseline="0" noProof="0" dirty="0" smtClean="0">
                <a:ln>
                  <a:noFill/>
                </a:ln>
                <a:solidFill>
                  <a:schemeClr val="tx1"/>
                </a:solidFill>
                <a:effectLst/>
                <a:uLnTx/>
                <a:uFillTx/>
                <a:latin typeface="+mj-lt"/>
                <a:ea typeface="+mn-ea"/>
                <a:cs typeface="+mn-cs"/>
              </a:rPr>
              <a:t>“By focusing on relationship building instead of service excellence, organizations can uncover new needs and be in position to make a stronger impact.”</a:t>
            </a:r>
          </a:p>
        </p:txBody>
      </p:sp>
      <p:sp>
        <p:nvSpPr>
          <p:cNvPr id="7" name="TextBox 6"/>
          <p:cNvSpPr txBox="1"/>
          <p:nvPr/>
        </p:nvSpPr>
        <p:spPr>
          <a:xfrm>
            <a:off x="6934200" y="5951538"/>
            <a:ext cx="2019300" cy="260008"/>
          </a:xfrm>
          <a:prstGeom prst="rect">
            <a:avLst/>
          </a:prstGeom>
          <a:noFill/>
        </p:spPr>
        <p:txBody>
          <a:bodyPr wrap="square" rtlCol="0">
            <a:spAutoFit/>
          </a:bodyPr>
          <a:lstStyle/>
          <a:p>
            <a:pPr marL="238125" lvl="0" indent="-225425" algn="r">
              <a:lnSpc>
                <a:spcPct val="120000"/>
              </a:lnSpc>
              <a:spcBef>
                <a:spcPct val="50000"/>
              </a:spcBef>
              <a:buClr>
                <a:srgbClr val="FF7600"/>
              </a:buClr>
              <a:defRPr/>
            </a:pPr>
            <a:r>
              <a:rPr lang="en-US" sz="1000" b="1" kern="0" dirty="0" smtClean="0">
                <a:latin typeface="+mj-lt"/>
              </a:rPr>
              <a:t>(Matthews, 2012)</a:t>
            </a:r>
            <a:endParaRPr lang="en-US" sz="1000" b="1" kern="0" dirty="0">
              <a:latin typeface="+mj-lt"/>
            </a:endParaRPr>
          </a:p>
        </p:txBody>
      </p:sp>
      <p:sp>
        <p:nvSpPr>
          <p:cNvPr id="2" name="AutoShape 4" descr="data:image/jpeg;base64,/9j/4AAQSkZJRgABAQAAAQABAAD/2wCEAAkGBxQTEhQUEhMWFRQWFRcXGBgYFBQVGhwYHhgYGhYcGBgYHCggGB0lHBUWIjEhJSksLi4uGB8zODMsNygtLisBCgoKDg0OGxAQGzQkHyQ0LDA3LSwsLCw0LCwsLCwsLCwsLCwsLCwsLC00LDQsLCwsLCwsLCwsLCwsLCwsLCwsLP/AABEIAOEA4QMBIgACEQEDEQH/xAAcAAEAAgMBAQEAAAAAAAAAAAAABQYDBAcCAQj/xABDEAACAQIEAwYDBQYEBQQDAAABAgADEQQSITEFQVEGEyJhcYEykaFCUrHB0QcjYnLh8BQzU5IkQ6Ky8RWCwtI0Y4P/xAAaAQEAAgMBAAAAAAAAAAAAAAAAAwQBAgUG/8QALxEAAgIBAwIDCAEFAQAAAAAAAAECAxEEEiExURMiQQUyYXGBkcHwFCOx0eHxQv/aAAwDAQACEQMRAD8A7jERAEREAREQBERAERNfF42nSF6jhfXf2G5mG0uo6mxEganaqiNg7eij8zPdDtRQY2JZP5l/S8j8evOMm/hy7E3E8UqoYAqQQdiDcT3JTQRPLsACSbAakym8Y7SNUJSgSqDd9ifToPrIrbY1rLN4Qc3hFtrYpE+N1X1YCeKXEKTGy1EJ8mEpWA4WahuQT5mSj9mQR0lH+e2+Ik7oiurLUJ9lOo4mthGAYl6fQn8DylrwmKWogdDcH+7HzlyjURtXHUhnW4GaIiTkYiIgCIiAIiIAiIgCIiAIiIAiIgCImOvVCqzNoFBJ9ALmARHaPjooDKutVhoOg6n8hKgitVa7ks56zSqYw1qrVW3difQbKPYSw8BpDNrOJqb3N/A6FdagjcwPAgRdpnxPAFI0Enaa6T2RNoaTdHLfJA9RLJQqdSrhKnhJtzU7H++suvDcetZA6+hHMHmDIztFhwVvaV3geJahiQ1/3NUrScX2c37tvnce82017rnsl0N5wVkdy6kn264oVCUFOr+Jv5RsPc/hK7gUvaavbfHEYysT9gKo/wBo/Mzx2RqNVWo7VAMilgCAAbfFYzTUzcpNv5E1McQR0jhFMBBJGVzgnFlIAvJ4Vx1mdLdXGOJFa+ElI1OLYcMhvIPs3jO7rd0T4Xvb+YC/1F/pN/jPFVCkCVDDYy+Ko5f9VPqbH6GR12JXbodMkqrfh4kdPiIndKIiIgCIiAIiIAiIgCIiAIiIAiIgCRHaxyMHXI/0z9dD9JLzU4rhe9o1af30ZR6kG31ms1mLRmPDRyPBV9NeUsnCOJAEXlOQEEg6EGxHQzbo1SNp5+Szwdbg65hsUGAsZnNQTmWF4uy8zNxu0LTMdRbCO1ED0qb4ZZO0GMAW15znj/FWRWC7Nb5qQyn6Tex3EGc3JlexRFaqtAAli6j1LaAfW58gZitNvLJVFRWCw/tAwZOIY7CtTRx62A/ESjYTOitqQqmx12uek7j2w4F39Fe7H7yl8PmttV+gPtOM8SwB7y63XNoR58x/SXbobJvPR8mlE90Sy4HHaAqbiSicba28hOC4A9ySGACm/iNifIed+XOSA4XUAuUYC17kWFvUznyjFssNtcHnFcQLbze7HYQ1MUh5Jdz7bfUiVHjXEc96VLYfE3XoBbz+ZnTP2bUKdPDKveB6zC766joovva+8t6apOSyQXyaiy4xPk+ztHMEREAREQBERAEREAREQBERAEREAREQDmX7RuzboxxWH2P+YAL69SOh+hv1nPF4zWHxKAOuX+uk/RzKCCCLg7gzn3ansh3IfEYW1gCXpkBhbnowsR9RyMoX6fGZRWS5RevdkUzhGKaqG0LWsbgbD22/rJJacgeF8VKN3lNwp5hVUL6ZRa34yx1+1L1EyJRBdrAlFJYjnyvrObJPOMF1r1RjxtdaSXI1I0B5/wBJs/sp4A1Ws2Mqg5VJ7u/N9bsPIXPzm1wfsTXxNQVcbdE3yfaPl/CPWdLw2HWmoRFCqosANgJf0mnl70ipqLopbYmSVvtH2QpYm7L+7qHna4J/iHXzEssS/OEZrEinGTi8o5U3YjG02ugV9bgq6jpye3SYeLdnuJOoFVwlO9iS4a3S4S++guTYTrc0ON8Qp0KLVKuq2tl3zE8recqT0dSTkWY6uzocyx/CcNRwlPuAxqGoO8Z/jBANweQFzI5MysSmdCDpvY9NR+c3cP2lNOo7lQKRPwN4gV5Am18wGlzMOM7S0WOZKSKrbAOAR6gnTWV6rq+VZDOccp4wZupuk0654xnqs5z3JzhPbWtSstYZ1+vz5y68J7Q0MR8DgN91tD/WUfhnC6VdA3fopP2GIP1mnxLgLUmvTcN/KwPyI/OSK/ZjZLK7Pqv39REottqyOH3XKf5X7ydZicswXbSthgBVJqAGxVhqOmVuen4S68D7W4bEgZHCt91tD9d5br1EJfB/E1lVJcrlE9ERJyIREQBERAEjuLcWWhkzgnMbaW97yRlb7fUScIXG9N1f65T9Gkdrag2jaCTkkyxI4IBGoIuJ6lW7E8XFRBTJ1AuvpzHsZaYqsU4qSE47XgRPhmhicbocrBVX4qh2HW3U/SZnNQWWYSyb7MBvCtfac0x3FRXdilyl7IxuSwGhPl4gfa0z8Op1gb02KnyP49ZT/nrPTgs/xnjqdFkNxfFBlYX/AHQ0cjXMeSL1ud/lI/hVepWJFdyFHLRc3rbW03OHr39U1LWo0WKUhyLjRm9th7w9R4621+pp4fhvzGrwPshhqeao1BM7nNlIBCDkANr67ywUMJTT4EVf5VA/CZ4luFcYLCRFKbk8sRESQ1EREASmftARqr4aghAzF3N9rKBrp7/OXOUXt1iwlcHmuErZf538KfUStq3ipk1C86Of8RwdRaFPvAB36B0tzUnQ25Hb5z32c7P96wQddWI187E7DyG/lLZ23pKtanTIutPC2Avba4FvlKngsa9Fg9HxW5D4jrrcE6/+3pKj0l8oSdSyk8cE61tEZKFksNrKz0LJ2qwf+EoqadJTY5SzhumlgCBylJoYipVZmNQIwAsAGAtzGh0tcHY7+Uku0HaRsaQEQrb4hckkjqNhbUdZDIDTYHmNx1XW/wAtfrItMoRmvFWV6/IlujZKl+G8S9H8TaqcRcnLVs4sdCQfUqw5jrvJSnicPQpoaYWpWe5tVJyoLcrWub8yRNHs7hCtUq2quXVT1FRDY/NBImrTLVFUWBCqCSQANLm5PmbTs06Kud0qXzHCa+vxOLdrJxqjbHieWn2ePh9vj6Fy4L25xNA5XUut9gCbDyudvO86HwftdQrWBPdv0b9Zx7DuaQC28PQjfqeh9QZtpWVtjlPQ7ex5e82u9m6mjmrzR7ev78hT7Uou4tW19/T/AF9fud2U3n2ch4f2lr4UbkqBfKdRbyl+7MdqaeLHhFm109LX05bj9ZVr1EZPa1hl2VTS3LldywRPkSfJEfZpcYw3eUKqfeRh720+s3Z8hrKwE8HGOz/EWpOAGI1uPXoeoPSde4fjBVpq67Ea+R5icZ43h+6xNZNstRrel7r9CJY+z3GNFV2y0Wa9X2HXkpsL+XvOXRd4TaZetr3pNF14nxNFptUqPkoLueb+S+X4+kpvGFrYqmKuIvQwpNqNAHK79Ge3wrYXt+sl+EYM4+ouKri2HQ/8NROxt/zHHPbQSE7W8eWpje6B8FIFL8u8uM34W9pvZlx3y+iNK1iW1H3h2ACKqqLAAADyl64VgwijTWVbs/iKbVAHYBuVyNZcGxSruRKNbjvzN8IkvbxtRrcbwHeUnCjxWNprdiaoODpDml0YdGBN5v4fidJzlV1J6AiYcPTWliCFFhWBa3LOtrn1Kn/pl+h1qzfD14K8nLZsl8yViInRIBERAEREATn3aeg1bHJZSaZahSDW8JOclgDztreW3imOUK13yIg/eP0H3V/iP0v1mnwfDNVda9RSlNB+4pHQgEW7xx94g6DkD1MqWvxJKC+pNX5PMU/t6/8AxVbyoqPnb9TKbLV21e+IxXrTX6D9JU3cDcgT0PsZf0ZPvJ/g857Yeb0u0V+T2HyMKqjxLq3mB9rzI59R6SX47hVrUlxFK19mt15yAOPUbXJH985JdmuJKjmkw/dVth907Ee1wR5EdJyfbmhUZfyKvqvydX2HrpNfx7Pp/j/BGUsa1IUyouQxy+RBUr9WOnnMmGQC9yC7at6/pMfaGh3dXux9i+3Un9LSNE7GgSjTGTXLSOTrvPbNJ8ZZJVcaEJVb+YG3uDoflMVHiAHxJp/CQP8ApIyn5CarEN8W/wB4b+45zxVpG2uq/eH59Jccn1KsYJcMsH/qdM0LGkGVqmXMAU8IsTpsDuPnL3+ynB2SpUygaAADbU3P4LOeYir/AMNQUAXCsLX+21gDbyVgfcTsfYbCd3hE/iJPtsPoJ5O+Xi62Uu344PV6WCq0UV35+7yWCJ9iWDQREQDlH7RsLkxhb/URW9x4T/2iQXD6+VrH4W0MvH7U8L4aNToWQ+4uPwM59OPqI4sZ0aXmCOmP2kTD8OLCwemopIv8VrIfSwJP8pnJ6VJnLvsu1ybszHc7b21PTTmZO1qf+Io2v40Nxf8AP2/CRtYaKieg/MnzO5/pMTuc0kb1VqOTTapsF9rdfzMtmFwtYUB/i6gpryD3L25eHr5TLwPhvcBMid5iqulO/wBkc3/hFufT1l64L2ZSmRVrHvq++Zhovki8vXeYrplc/L07mLLVDqUDE9mqy02xeGD01pKXs/hdwNSUQfCLXNjvLDge0HfHBvz7wA/+5Sh/7pe3QEEHUEWI8jvOM8BQ06i0j/ycUE/21AJLdQqnBruRQs8RS3I7REROqURE0sTxWjT+Kot+gNz8hIfF9r6Y0RC3mSFEildCPVm6rk+iLJI3ivEVRWJcIi/G5+z5L1Yyp8R7VVzTd1KooNgANSbEnU7CwPylWw/FquLs1W2WnbKgFhc/at18zKlurysQJ4ad9ZFxo4+i5WpXNqaG9KgBm15PV5F+YHL1m1iu2P8ApU/dj+Q/WVcooXMSSL28Km1/Mm35z4vkoFt7nMbdRt+BlVaiUViJN4MX1K9xbiDValY1dFqVPiUC6kXtbqNdR6SFxOCKasRlOzi5Denn5HaWquCVH2gS9h4iHOlu7UKBprv5+0Y9I0ycmqE2ZG01G5sCSpHXf1nR0PtKVHllzEo672dG/wA8OJf3IQ0bEjKxIFzplsOp30+UyUapXSy7ZrXTfkbtfXy3m3ieH6ZqfiUa5dLr/ET9sabjzuBNItpfcEne9nbzUEZbA7/+J6aFld0Mx5TPNzrnVLEuGjxiCSS5OYEnxai556HWYpssbEknxDckKzFiNspYggdeXyms62PL2Nx8xJDQWnukTey7nT+xMYMyYapZxYXIBb/aCRf3ESkorLCi5PCJOnRD11y3Fn+G2hsNLHlsunpO+4DD93TRPuqq/ITiX7PMGauMUkGwy79NWP4WndZ5PT5lKU36/wDT1ty2RjBeiPkT7EtlcREQCu9vcNnwdTqhVx7EX+hM5JO6cSw/eUqifeRl+YInDSLaHcaTm62PmTLumfDRnwNfIwPLnJehgqa1GqufCFzW6+Q9Tb5SBEsPAKym2coO7KsM9yDY3AsASZSayWM4L12V4UUBr1R++qjb7ifZQdOp8/ST8q1btdcA06e4vdj+QkRjeO13/wCYVHRfD9RrOlHUVVxUYlN1WTlmRfK+JRNXYL6kCcd4hXUYzGMhuoqioCOdwGP1kq5J1JJ8ybyJq4M/4kkC4qU7W6sNx65fwMrXanxFjGCaqnYy7V+1zsP3aBQdifEf0k7wTiq1010cfEPzHlOYDvaaKpHiAsbgjbQct7Tzh+LV6bBkemrD+9or1clLMnlCWmTXCJrimAfDVcj6qxJpvyI6HowmjiqT91VrLbKqfnvr6/SavFOMYqrTvVqXp5gL934c3IXtvMGLr1qeHalUYkEklflpILGt3l6EsIyxz1NupwNxwx3qHK9NgCp1uO8yixB21+Qmn2ew+WmTe+Y6eg0/G/zmivaJ2VsNUYtSq1EZifiFjfKLbC9vyljUKBYDQaDkPpMy4QWfU8A2Nxa/mAdPcTKjjT7o0UFrlT94AC5+Xznk+3ymGuNCdiAZoZNSotwulywOuW71CTa6Fr5Nt9/XYeMp1y6WBHhLeAc++KU/EfO81Q+UDwjLkGYZUZgCSbgsNN9x05aTOSpA+E30QZqYv51iEH1sfTebIM8PhzfMgINyQLOAQBqysw+vzFtTp1sMKlypyVNidgR0teyE33+E+UkMoOa2UkfEctJQgH+kXtf6eW9zjqIGsbgAkKjZqK6W1zKDp76fO5s6fU2US3Qf+yvqNNXfHE19fVECyMrBcpVhcJTDG4PNrjY6H/xPHLqoIGzZWe27XYfMSYrAMO7cE38IK/EPJb7jbwH2kZicKVYHwsBpTyKGvf791156NrPUaTXV6hccPseY1Wis0783Tv8AvQ1mUAMLXKjXxKLG/KxOcfKfcJh8oqVdCLKo1vvrrfyX6z2LCw0IW7HxIFLfwkA3O3XnbrM9ViaJLHNmu7b6AWCg3HI320mfaE9mnk/p9+BoI7tRBfHP25L9+yfDFmeoRsCB5XNh+DfOdNlS/Ztgu7wt7asfwH6ky2zh6aOK18T0F8szYiIk5CIiIB8nG+1XDzQxVReROdf5W1+huPadllP/AGj8Lz0RWUeKnof5D+h/Eytqq90M9iaie2XzOaibOCOvtNaZ8KfEJyWdAsNDE00RL02ck5T4rKupANhqRew3G8zPj2N1ChVsc2RQNDpcs1yADa+vOa3D33RrlanIFV1sL5nI2IB+RmwczKykgvT0BLqEtysAPFcaXHMQaMwoeR3Hv+E9MoO4vPrKGQPTDFQLMcoAHlpfUdSZ5zTDMo8DDryRf9onoUwOg9P6T3mvPJXnBk1OI0M9MqD9pWtsCQbi/wBfnPHHq9J75GvmW4BIzg2GYMu+hB2+vLdPUTxh+MUsPWTvaaVEY2YFVLLvZlBF+RmVFSkk2NzjyircHRA7GoFyi1iysPEDoQW2HX2louNPPY8j6GXfj/AaONw4C5Rpem6gW1Gm3IzmFAvhWejiLgKdrElehFtSNfwk91LgaV2KZMZ7Gx9j1/rMWM+BrC5sdOs1f/X8OANS5HQH6iwP1mZsd31FmonQ3FgMpvpcddpDhmxC43MrjQqQqWvuPCN/nsZtYbEFrhTkJFu6poQXHOxXU+5JHmJo4mqGckX5DXoAAPwmMGbI2Jaq1rBgQFIVKRasWQnmwt57aX6cp7DNmNmzVLAFtEpAbaZkGU7i4I126SKw+K8Qs3dtlIuua73OugNr+WgNuR1mRBZSuc91fMUZgjDkGCk2N7efQ8jBjBnBRlaxzooI8dQMQb/ZXKCVvm5ctxtI7FUu7bwG4PuD1AuBe02KeOGUL3rVMg8DDwDc/Epvc7fLcwaua4JCKTfKA2W420F+pm0ZOMsrqJQUo4kso0/8IXU92DlUFnpi5PrruLc7aaX6z7URnampuR4Bc/M/RtvKegxUh0Yqy6hhuJKdluG1cRiVcgspe5IXS9/FqNLanTlL92vnfSq5dc9e5z6fZ8KLnbF8Y6djsXA8P3eHpL0QX9Tqfxm/PgE+yzFYSRG3l5ERE2MCIiAJixNAOrIwurAqfQixmWIYOIcTwRo1XpNujEeo5H5WmvTNiD5y8ftL4XqmIUfwP/8AE/iPlKMJxbYbJuJ065boplkwFPOrpqdAw8QVQQdGN97EiZ+8LAVVF2p3WpamuRR9sLyY8xoL6dZF4X7LAZmXULyOniB1HK59QJKu6h1cZaiuADa9Omp+y3L0O3KRLoGuTHiVIYPdzSqc2FhmPNRewDD6gTADlNj10/T+/wA5sCmt3otkIYEhyz2AO6qOZG40O/lMWGw71AyWzMmhNrA/da52vbnzEMyj0xtry5/rPRmHD1DqG+IGx9evv+NxNik1tBp7C/sdxMGTyKJ32B66e46yF44EOaxuRlB6ZvLqQDrpzEleIYnu6bueQv78pWqGEbugalxmuy8t9zMm0F3LB+z/ALW9www9fSkx8DG/hY9T90/SXntX2eGKTMlhVUXVuvkT+E5Nw3BVDXVit6e1z0ytuP73nSuy3GslqFU6bU2J26KT06fLpL1VsZLw59CrbW4vfEpzYQVA4emq1lBU3HPkT5XmytJVd+7UKvgNgLDN3a5vreXHtZ2fNUd9Q0rKP946Hqfx26SjvjDlZ1S7L/mJexHmNNt//IlW2qVcsMlrsU1k1eKcNzeNPi5jr/WV+rV5c+kk3xr1QSWyr0UHX3/WZOH8NW92BJOyLqx9T9keZmieCbBF0KNrltSRt0Hn0mbitFXGcMc/2lfe/Mg8wfnLHh+zFUAuAi3OmdjZfME7n2Mz4LsxTLeK9dyfhpoFT3YjMf8AphNuWQ5xSKFgMPVZstGmzttYAn59JcML2XbQ13FL+EeN/Sw0EvmC4DUygErRT7qam3m3P3JkxguEUqeqpdvvN4j8ztLUdPZZ14Kkr0uhUOE9nQLGjQ//AKVdfcL/AEMtfCuFmkSzuXYi21gB0AknEt1aWEHnqyvO6UhERLJEIiIAiIgCIiAafF8CK9F6TfaUj0PI+xtOK1qRRirCzKSCPMHWd1nM/wBovDO7rCqo8NUa/wA43+YsfnKWsryty9Czpp4e0jeDVLFTc728O+umnsZKpQsWoVFq5WBanTFvh+0DpuGN/h2Mr2AuVIBIOtiDYg20IPrJ3umelmCMj028RZrEsvxKL2HiHLU6ic1FuR9JZlyM376kfCi01IzfYLcjcb784rP3mWoDUZl/zFVLWUXzLbqDtoBPtWplVMQl6VIr4zmu7JvsSL5TroANTMdWqVcCnm7p9wWB8fJrAAajTnsJkwlk+cQw9gtVEKqQNCwzMp520PQiw3t1M9UmBFxrpf1HIxgVClkyBgbsCzaKOYtceZ1kfVr90xUWJNyo99bjexP1052mpssnrjJDIaWl2FyfuoPiY/l1Mz1a5xSUsyZAihSfvW6ADSYcJw4uL1LnMczdWPLN91RyUepJklVZaa3YhQP7sBMM2MYS2wsNv0mSphcwI2/LpIbEccZjlpKB5nU/LYe8yUuEYqqqsG8OmrMUS3qdD7XmRjHLLj2N7S96ThqxHf09Ab3zqOYPUf3zmHtp2ZL3r0BapY51H2hz05+Y995F4Dh1NAqlmr1UN07sMuQ72DbkX15TolG+UZt7C/rbWdKl+NDbL09SjZ/Tnuicw4bw2i9JXqM1PMf8pDuQbbW09Lyx8N4a9rUKApL9+pqx87H9JZaHDKSMWWmoYm5Nufl09ptzENCv/T+wnqW+hC0ez6k3rM1VvMkD5CS1GiqiyqFHQC0yRLcKoQ91EEpOXURESQ1EREAREQBERAEREAREQBIjtTwz/EYZ0HxDxJ/MP1Fx7yXnwzWUVJYZlPDycT4efEQZM4B1zqwpsxYZHBa37xb2awF7EW58xPvanhvcYw2FkqeNff4h8/xE1P8AF1aILOhagx8LDkeYPnrOHOLjJxOmmpJMkVw1mqZrKrHMFsTa+hAFzpz1n2mFVQFG2l7nblpy+ZkWOP0ujj2X/wC0kcLVWp/lnN5Df5bzRp+psYuJY/KB9p20Vep/ISOwdEuT4tLg1Kg0zMNQq9EXl5i/Sb+G7MYipUepXK0UJKqWN27vkFA2vz1vrJ7BUqFOyUabVmGm2n6Tbb6IxvSXBH8Pq5qvdBWL2zaKSPUEaC/nzvMfFeAl6matXWmg2VRne3TcBT85aU4biKvxuKKfdTU28ztJHB8Eo0zcJmb7zeI/XaWa9JOXPT5leWoS6FV4PwVV/wDxsMB/+2tqT5i4t8hLBR7P5jmr1GqHpsv6mTc+y5DSQjy+SvK6T6GKhh1QWRQo8haZYiWUkuhEIiJkCIiAIiIAiIgCIiAIiIAiIgCIiAIiIBXe23De9oZwPHSOYfy/bHy19pVeG4Y1qdSiASHXW21jp6XBAM6Wy3BB2OkgK3Zrxfuqhp0yBmUXNyL6gk6byjqtM5y3RLNNyitrKXg+xmHogHFV2c/6dMkD0uNT7Wlk4fRe2XCYZaKc3YWJHUk6tJ/AcFo0vhS7febxH5yQAiGkb99/YxK7JB0ezobWu7VT0uQv03kxh8OqCyKFHQC0yxLUKoQ91EMpuXURESQ1EREAREQBERAEREAREQBERAEREAREQBERAEREAREQBERAEREAREQBERAEREAREQBERAEREAREQBERAEREAREQBERAEREAREQBERAEREAREQBERAEREAREQBERAEREAREQBERAEREAREQD/9k="/>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320" name="Picture 8" descr="http://www.gbcrouting.com/GoldGuys/LaptopShakingHands-.g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741449" y="2350495"/>
            <a:ext cx="5562600" cy="3623345"/>
          </a:xfrm>
          <a:prstGeom prst="rect">
            <a:avLst/>
          </a:prstGeom>
          <a:noFill/>
          <a:extLst>
            <a:ext uri="{909E8E84-426E-40DD-AFC4-6F175D3DCCD1}">
              <a14:hiddenFill xmlns=""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Funding</a:t>
            </a:r>
            <a:endParaRPr lang="en-US" dirty="0"/>
          </a:p>
        </p:txBody>
      </p:sp>
      <p:sp>
        <p:nvSpPr>
          <p:cNvPr id="5" name="Content Placeholder 2"/>
          <p:cNvSpPr>
            <a:spLocks noGrp="1"/>
          </p:cNvSpPr>
          <p:nvPr>
            <p:ph idx="1"/>
          </p:nvPr>
        </p:nvSpPr>
        <p:spPr>
          <a:xfrm>
            <a:off x="228600" y="1219200"/>
            <a:ext cx="8610600" cy="5153025"/>
          </a:xfrm>
        </p:spPr>
        <p:txBody>
          <a:bodyPr>
            <a:normAutofit/>
          </a:bodyPr>
          <a:lstStyle/>
          <a:p>
            <a:pPr indent="0">
              <a:buNone/>
            </a:pPr>
            <a:r>
              <a:rPr lang="en-US" sz="1600" b="1" i="1" dirty="0" smtClean="0">
                <a:solidFill>
                  <a:schemeClr val="tx1"/>
                </a:solidFill>
              </a:rPr>
              <a:t>Cyber Synergy: Seeking Sustainability through Collaboration between Virtual Reference and Social Q&amp;A Sites </a:t>
            </a:r>
            <a:r>
              <a:rPr lang="en-US" sz="1600" b="1" dirty="0" smtClean="0">
                <a:solidFill>
                  <a:schemeClr val="tx1"/>
                </a:solidFill>
              </a:rPr>
              <a:t>project is funded by IMLS, OCLC, &amp; Rutgers </a:t>
            </a:r>
            <a:r>
              <a:rPr lang="en-US" sz="1600" b="1" dirty="0" smtClean="0">
                <a:solidFill>
                  <a:schemeClr val="tx1"/>
                </a:solidFill>
                <a:hlinkClick r:id="rId3"/>
              </a:rPr>
              <a:t>http://www.oclc.org/research/activities/synergy.html</a:t>
            </a:r>
            <a:endParaRPr lang="en-US" sz="1600" b="1" dirty="0" smtClean="0">
              <a:solidFill>
                <a:schemeClr val="tx1"/>
              </a:solidFill>
            </a:endParaRPr>
          </a:p>
          <a:p>
            <a:pPr indent="0">
              <a:buNone/>
            </a:pPr>
            <a:endParaRPr lang="en-US" sz="1600" b="1" dirty="0" smtClean="0">
              <a:solidFill>
                <a:schemeClr val="tx1"/>
              </a:solidFill>
            </a:endParaRPr>
          </a:p>
          <a:p>
            <a:pPr indent="0">
              <a:buNone/>
            </a:pPr>
            <a:r>
              <a:rPr lang="en-US" sz="1600" b="1" i="1" kern="0" dirty="0" smtClean="0">
                <a:solidFill>
                  <a:schemeClr val="tx1"/>
                </a:solidFill>
              </a:rPr>
              <a:t>The Digital Visitors and Residents </a:t>
            </a:r>
            <a:r>
              <a:rPr lang="en-US" sz="1600" b="1" kern="0" dirty="0" smtClean="0">
                <a:solidFill>
                  <a:schemeClr val="tx1"/>
                </a:solidFill>
              </a:rPr>
              <a:t>project is funded by JISC, Oxford University, and OCLC, in partnership with the University of North Carolina, Charlotte</a:t>
            </a:r>
          </a:p>
          <a:p>
            <a:pPr indent="0">
              <a:buNone/>
            </a:pPr>
            <a:r>
              <a:rPr lang="en-US" sz="1600" b="1" dirty="0" smtClean="0">
                <a:solidFill>
                  <a:schemeClr val="tx1"/>
                </a:solidFill>
                <a:hlinkClick r:id="rId4"/>
              </a:rPr>
              <a:t>http://www.oclc.org/research/activities/vandr.html</a:t>
            </a:r>
            <a:r>
              <a:rPr lang="en-US" sz="1600" b="1" dirty="0" smtClean="0">
                <a:solidFill>
                  <a:schemeClr val="tx1"/>
                </a:solidFill>
              </a:rPr>
              <a:t> </a:t>
            </a:r>
          </a:p>
          <a:p>
            <a:pPr indent="0">
              <a:buNone/>
            </a:pPr>
            <a:endParaRPr lang="en-US" sz="1600" b="1" dirty="0" smtClean="0">
              <a:solidFill>
                <a:schemeClr val="tx1"/>
              </a:solidFill>
            </a:endParaRPr>
          </a:p>
          <a:p>
            <a:pPr fontAlgn="base">
              <a:buNone/>
            </a:pPr>
            <a:r>
              <a:rPr lang="en-US" sz="1600" b="1" dirty="0" smtClean="0">
                <a:solidFill>
                  <a:schemeClr val="tx1"/>
                </a:solidFill>
              </a:rPr>
              <a:t>	</a:t>
            </a:r>
            <a:r>
              <a:rPr lang="en-US" sz="1600" b="1" i="1" dirty="0" smtClean="0">
                <a:solidFill>
                  <a:schemeClr val="tx1"/>
                </a:solidFill>
              </a:rPr>
              <a:t>Seeking Synchronicity: </a:t>
            </a:r>
            <a:r>
              <a:rPr lang="en-US" sz="1600" b="1" i="1" dirty="0" smtClean="0">
                <a:solidFill>
                  <a:srgbClr val="000000"/>
                </a:solidFill>
                <a:latin typeface="ff-meta-web-pro"/>
              </a:rPr>
              <a:t>Evaluating Virtual Reference Services from User, Non-User and Librarian Perspectives </a:t>
            </a:r>
            <a:r>
              <a:rPr lang="en-US" sz="1600" b="1" dirty="0" smtClean="0">
                <a:solidFill>
                  <a:schemeClr val="tx1"/>
                </a:solidFill>
              </a:rPr>
              <a:t>is an IMLS-funded project</a:t>
            </a:r>
          </a:p>
          <a:p>
            <a:pPr indent="0">
              <a:buNone/>
            </a:pPr>
            <a:r>
              <a:rPr lang="en-US" sz="1600" b="1" u="sng" dirty="0" smtClean="0">
                <a:solidFill>
                  <a:schemeClr val="tx1"/>
                </a:solidFill>
                <a:hlinkClick r:id="rId5"/>
              </a:rPr>
              <a:t>http://oclc.org/research/activities/synchronicity.html</a:t>
            </a:r>
            <a:endParaRPr lang="en-US" sz="1600" b="1" u="sng" dirty="0" smtClean="0">
              <a:solidFill>
                <a:schemeClr val="tx1"/>
              </a:solidFill>
            </a:endParaRPr>
          </a:p>
          <a:p>
            <a:pPr indent="0">
              <a:buNone/>
            </a:pPr>
            <a:endParaRPr lang="en-US" sz="1600" b="1" u="sng" dirty="0" smtClean="0">
              <a:solidFill>
                <a:schemeClr val="tx1"/>
              </a:solidFill>
            </a:endParaRPr>
          </a:p>
          <a:p>
            <a:pPr indent="0">
              <a:buNone/>
            </a:pPr>
            <a:r>
              <a:rPr lang="en-US" sz="1600" b="1" i="1" dirty="0" smtClean="0">
                <a:solidFill>
                  <a:schemeClr val="tx1"/>
                </a:solidFill>
              </a:rPr>
              <a:t>Sense-making the Information Confluence: The </a:t>
            </a:r>
            <a:r>
              <a:rPr lang="en-US" sz="1600" b="1" i="1" dirty="0" err="1" smtClean="0">
                <a:solidFill>
                  <a:schemeClr val="tx1"/>
                </a:solidFill>
              </a:rPr>
              <a:t>Hows</a:t>
            </a:r>
            <a:r>
              <a:rPr lang="en-US" sz="1600" b="1" i="1" dirty="0" smtClean="0">
                <a:solidFill>
                  <a:schemeClr val="tx1"/>
                </a:solidFill>
              </a:rPr>
              <a:t> and the Whys of College and University User </a:t>
            </a:r>
            <a:r>
              <a:rPr lang="en-US" sz="1600" b="1" i="1" dirty="0" err="1" smtClean="0">
                <a:solidFill>
                  <a:schemeClr val="tx1"/>
                </a:solidFill>
              </a:rPr>
              <a:t>Satisficing</a:t>
            </a:r>
            <a:r>
              <a:rPr lang="en-US" sz="1600" b="1" i="1" dirty="0" smtClean="0">
                <a:solidFill>
                  <a:schemeClr val="tx1"/>
                </a:solidFill>
              </a:rPr>
              <a:t> of Information Needs</a:t>
            </a:r>
            <a:r>
              <a:rPr lang="en-US" sz="1600" b="1" dirty="0" smtClean="0">
                <a:solidFill>
                  <a:schemeClr val="tx1"/>
                </a:solidFill>
              </a:rPr>
              <a:t>, Institute for Museums and Library Services Research Grant, 2003-2005, Ohio State University &amp; OCLC Research http</a:t>
            </a:r>
            <a:r>
              <a:rPr lang="en-US" sz="1600" b="1" dirty="0" smtClean="0">
                <a:solidFill>
                  <a:schemeClr val="tx1"/>
                </a:solidFill>
                <a:hlinkClick r:id="rId6"/>
              </a:rPr>
              <a:t>://www.oclc.org/research/activities/imls.html</a:t>
            </a:r>
            <a:endParaRPr lang="en-US" sz="1600" b="1" u="sng" dirty="0" smtClean="0">
              <a:solidFill>
                <a:schemeClr val="tx1"/>
              </a:solidFill>
            </a:endParaRPr>
          </a:p>
          <a:p>
            <a:endParaRPr lang="en-US" dirty="0" smtClean="0"/>
          </a:p>
          <a:p>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ext Placeholder 2"/>
          <p:cNvSpPr txBox="1">
            <a:spLocks/>
          </p:cNvSpPr>
          <p:nvPr/>
        </p:nvSpPr>
        <p:spPr>
          <a:xfrm>
            <a:off x="457200" y="1371600"/>
            <a:ext cx="8458200" cy="5486400"/>
          </a:xfrm>
          <a:prstGeom prst="rect">
            <a:avLst/>
          </a:prstGeom>
        </p:spPr>
        <p:txBody>
          <a:bodyPr/>
          <a:lstStyle/>
          <a:p>
            <a:pPr marL="465138" indent="-465138">
              <a:spcBef>
                <a:spcPct val="20000"/>
              </a:spcBef>
              <a:defRPr/>
            </a:pPr>
            <a:r>
              <a:rPr lang="en-US" sz="1200" dirty="0">
                <a:latin typeface="Arial" pitchFamily="34" charset="0"/>
                <a:cs typeface="Arial" pitchFamily="34" charset="0"/>
              </a:rPr>
              <a:t>ACRL. (2010). </a:t>
            </a:r>
            <a:r>
              <a:rPr lang="en-US" sz="1200" i="1" dirty="0">
                <a:latin typeface="Arial" pitchFamily="34" charset="0"/>
                <a:cs typeface="Arial" pitchFamily="34" charset="0"/>
              </a:rPr>
              <a:t>Value of academic libraries: A comprehensive research review and report. </a:t>
            </a:r>
            <a:r>
              <a:rPr lang="en-US" sz="1200" dirty="0">
                <a:latin typeface="Arial" pitchFamily="34" charset="0"/>
                <a:cs typeface="Arial" pitchFamily="34" charset="0"/>
              </a:rPr>
              <a:t>Chicago: Association of College and Research Libraries</a:t>
            </a:r>
            <a:r>
              <a:rPr lang="en-US" sz="1200" dirty="0" smtClean="0">
                <a:latin typeface="Arial" pitchFamily="34" charset="0"/>
                <a:cs typeface="Arial" pitchFamily="34" charset="0"/>
              </a:rPr>
              <a:t>.</a:t>
            </a:r>
          </a:p>
          <a:p>
            <a:pPr marL="465138" indent="-465138">
              <a:spcBef>
                <a:spcPct val="20000"/>
              </a:spcBef>
              <a:defRPr/>
            </a:pPr>
            <a:r>
              <a:rPr lang="en-US" sz="1200" dirty="0">
                <a:latin typeface="Arial" pitchFamily="34" charset="0"/>
                <a:cs typeface="Arial" pitchFamily="34" charset="0"/>
              </a:rPr>
              <a:t>ALA/ACRL. (1998). Task force on academic library outcomes assessment report. Retrieved from </a:t>
            </a:r>
            <a:r>
              <a:rPr lang="en-US" sz="1200" dirty="0">
                <a:latin typeface="Arial" pitchFamily="34" charset="0"/>
                <a:cs typeface="Arial" pitchFamily="34" charset="0"/>
                <a:hlinkClick r:id="rId3"/>
              </a:rPr>
              <a:t>http://</a:t>
            </a:r>
            <a:r>
              <a:rPr lang="en-US" sz="1200" dirty="0" smtClean="0">
                <a:latin typeface="Arial" pitchFamily="34" charset="0"/>
                <a:cs typeface="Arial" pitchFamily="34" charset="0"/>
                <a:hlinkClick r:id="rId3"/>
              </a:rPr>
              <a:t>www.ala.org/acrl/publications/whitepapers/taskforceacademic</a:t>
            </a: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Bertot</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J. C.,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Berube</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K.,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Devereaux</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P.,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Dhakal</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K., Powers, S., &amp; Ray, J. (2012). Assessing the usability of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WorldCat</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Local: Findings and considerations.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The Library Quarterly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82</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(2), 207-221.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Centre for Information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Behaviour</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and the Evaluation of Research. (2008).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Information </a:t>
            </a:r>
            <a:r>
              <a:rPr kumimoji="0" lang="en-US" sz="1200" b="0" i="1"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behaviour</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of the researcher of the future: A CIBER briefing paper.</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London: CIBER.</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Connaway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S., &amp; Dickey, T. J. (2010).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Digital information seekers: Report of findings from selected OCLC, RIN, and JISC user behavior projects. </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4"/>
              </a:rPr>
              <a:t>http://www.jisc.ac.uk/media/documents/publications/reports/2010/digitalinformationseekerreport.pdf</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Connaway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S., &amp; Dickey, T. J. (2010).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Towards a profile of the researcher of today: What can we learn from JISC projects? Common themes identified in an analysis of JISC Virtual Research Environment and Digital Repository Projects.</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5"/>
              </a:rPr>
              <a:t>http://ie-repository.jisc.ac.uk/418/2/VirtualScholar_themesFromProjects_revised.pdf</a:t>
            </a:r>
            <a:endPar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lvl="0" indent="-465138">
              <a:spcBef>
                <a:spcPct val="20000"/>
              </a:spcBef>
              <a:defRPr/>
            </a:pPr>
            <a:r>
              <a:rPr lang="en-US" sz="1200" dirty="0" err="1">
                <a:latin typeface="+mj-lt"/>
                <a:ea typeface="Open Sans" pitchFamily="34" charset="0"/>
                <a:cs typeface="Open Sans" pitchFamily="34" charset="0"/>
              </a:rPr>
              <a:t>Connaway</a:t>
            </a:r>
            <a:r>
              <a:rPr lang="en-US" sz="1200" dirty="0">
                <a:latin typeface="+mj-lt"/>
                <a:ea typeface="Open Sans" pitchFamily="34" charset="0"/>
                <a:cs typeface="Open Sans" pitchFamily="34" charset="0"/>
              </a:rPr>
              <a:t>, L. S., Dickey, T. J., &amp; Radford, M. L. (2011). “If it is too inconvenient I’m not going after it:” Convenience as a critical factor in information-seeking behaviors. Library &amp; Information Science Research, 33(3), 179-190. (Selected for inclusion in the ALA Reference Research Review: 2011</a:t>
            </a:r>
            <a:r>
              <a:rPr lang="en-US" sz="1200" dirty="0" smtClean="0">
                <a:latin typeface="+mj-lt"/>
                <a:ea typeface="Open Sans" pitchFamily="34" charset="0"/>
                <a:cs typeface="Open Sans" pitchFamily="34" charset="0"/>
              </a:rPr>
              <a:t>)</a:t>
            </a: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Connaway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S.,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Lanclos</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D., &amp; Hood, E. M. (2013). “I find Google a lot easier than going to the library website.” Imagine ways to innovate and inspire students to use the academic library.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Proceedings of the Association of College &amp; Research Libraries (ACRL) 2013 conference, April 10-13, 2013, Indianapolis, IN.</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5"/>
              </a:rPr>
              <a:t>http://www.ala.org/acrl/sites/ala.org.acrl/files/content/conferences/confsandpreconfs/2013/papers/Connaway_Google.pdf</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Connaway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S.,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Lanclos</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D., White, D., Le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Cornu</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 &amp; Hood, E. M. (2013). User-centered decision making: A new model for developing academic library services and systems.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IFLA Journal, 39</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(1), 30-36. </a:t>
            </a:r>
          </a:p>
          <a:p>
            <a:pPr marL="465138" marR="0" lvl="0" indent="-465138" algn="l" defTabSz="914400"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endParaRPr kumimoji="0" lang="en-US" sz="1200" b="1" i="0" u="none" strike="noStrike" kern="1200" cap="none" spc="0" normalizeH="0" baseline="0" noProof="0" dirty="0">
              <a:ln>
                <a:noFill/>
              </a:ln>
              <a:solidFill>
                <a:schemeClr val="tx1"/>
              </a:solidFill>
              <a:effectLst/>
              <a:uLnTx/>
              <a:uFillTx/>
              <a:latin typeface="+mj-lt"/>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ext Placeholder 2"/>
          <p:cNvSpPr txBox="1">
            <a:spLocks/>
          </p:cNvSpPr>
          <p:nvPr/>
        </p:nvSpPr>
        <p:spPr>
          <a:xfrm>
            <a:off x="381000" y="1371600"/>
            <a:ext cx="8458200" cy="5334000"/>
          </a:xfrm>
          <a:prstGeom prst="rect">
            <a:avLst/>
          </a:prstGeom>
        </p:spPr>
        <p:txBody>
          <a:bodyPr/>
          <a:lstStyle/>
          <a:p>
            <a:pPr marL="465138" lvl="0" indent="-465138">
              <a:spcBef>
                <a:spcPct val="20000"/>
              </a:spcBef>
              <a:defRPr/>
            </a:pPr>
            <a:r>
              <a:rPr lang="en-US" sz="1200" dirty="0" err="1">
                <a:latin typeface="+mj-lt"/>
                <a:ea typeface="Open Sans" pitchFamily="34" charset="0"/>
                <a:cs typeface="Open Sans" pitchFamily="34" charset="0"/>
              </a:rPr>
              <a:t>Connaway</a:t>
            </a:r>
            <a:r>
              <a:rPr lang="en-US" sz="1200" dirty="0">
                <a:latin typeface="+mj-lt"/>
                <a:ea typeface="Open Sans" pitchFamily="34" charset="0"/>
                <a:cs typeface="Open Sans" pitchFamily="34" charset="0"/>
              </a:rPr>
              <a:t>, L. S. &amp; Radford, M. L. (2011). Seeking Synchronicity: Revelations and recommendations for virtual reference. Dublin, OH: OCLC Research. Retrieved from http://</a:t>
            </a:r>
            <a:r>
              <a:rPr lang="en-US" sz="1200" dirty="0" smtClean="0">
                <a:latin typeface="+mj-lt"/>
                <a:ea typeface="Open Sans" pitchFamily="34" charset="0"/>
                <a:cs typeface="Open Sans" pitchFamily="34" charset="0"/>
              </a:rPr>
              <a:t>www.oclc.org/reports/synchronicity/full.pdf</a:t>
            </a:r>
          </a:p>
          <a:p>
            <a:pPr marL="465138" lvl="0" indent="-465138">
              <a:spcBef>
                <a:spcPct val="20000"/>
              </a:spcBef>
              <a:defRPr/>
            </a:pPr>
            <a:r>
              <a:rPr lang="en-US" sz="1200" dirty="0" err="1" smtClean="0">
                <a:latin typeface="+mj-lt"/>
                <a:ea typeface="Open Sans" pitchFamily="34" charset="0"/>
                <a:cs typeface="Open Sans" pitchFamily="34" charset="0"/>
              </a:rPr>
              <a:t>Connaway</a:t>
            </a:r>
            <a:r>
              <a:rPr lang="en-US" sz="1200" dirty="0">
                <a:latin typeface="+mj-lt"/>
                <a:ea typeface="Open Sans" pitchFamily="34" charset="0"/>
                <a:cs typeface="Open Sans" pitchFamily="34" charset="0"/>
              </a:rPr>
              <a:t>, L. S., White, D., </a:t>
            </a:r>
            <a:r>
              <a:rPr lang="en-US" sz="1200" dirty="0" err="1">
                <a:latin typeface="+mj-lt"/>
                <a:ea typeface="Open Sans" pitchFamily="34" charset="0"/>
                <a:cs typeface="Open Sans" pitchFamily="34" charset="0"/>
              </a:rPr>
              <a:t>Lanclos</a:t>
            </a:r>
            <a:r>
              <a:rPr lang="en-US" sz="1200" dirty="0">
                <a:latin typeface="+mj-lt"/>
                <a:ea typeface="Open Sans" pitchFamily="34" charset="0"/>
                <a:cs typeface="Open Sans" pitchFamily="34" charset="0"/>
              </a:rPr>
              <a:t>, D., &amp; Le </a:t>
            </a:r>
            <a:r>
              <a:rPr lang="en-US" sz="1200" dirty="0" err="1">
                <a:latin typeface="+mj-lt"/>
                <a:ea typeface="Open Sans" pitchFamily="34" charset="0"/>
                <a:cs typeface="Open Sans" pitchFamily="34" charset="0"/>
              </a:rPr>
              <a:t>Cornu</a:t>
            </a:r>
            <a:r>
              <a:rPr lang="en-US" sz="1200" dirty="0">
                <a:latin typeface="+mj-lt"/>
                <a:ea typeface="Open Sans" pitchFamily="34" charset="0"/>
                <a:cs typeface="Open Sans" pitchFamily="34" charset="0"/>
              </a:rPr>
              <a:t>, A. (2013). Visitors and Residents: What motivates engagement with the digital information environment? Information Research, 18(1). Retrieved from http://</a:t>
            </a:r>
            <a:r>
              <a:rPr lang="en-US" sz="1200" dirty="0" smtClean="0">
                <a:latin typeface="+mj-lt"/>
                <a:ea typeface="Open Sans" pitchFamily="34" charset="0"/>
                <a:cs typeface="Open Sans" pitchFamily="34" charset="0"/>
              </a:rPr>
              <a:t>informationr.net/ir/18-1/infres181.html</a:t>
            </a: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Consortium of University Research Libraries and Research Information Network. (2007).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Researchers’ use of academic libraries and their services: A report. </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London: Research Information Network and Consortium of University Research Libraries (CURL). </a:t>
            </a:r>
          </a:p>
          <a:p>
            <a:pPr marL="465138" indent="-465138">
              <a:spcBef>
                <a:spcPct val="20000"/>
              </a:spcBef>
              <a:defRPr/>
            </a:pPr>
            <a:r>
              <a:rPr lang="en-US" sz="1200" dirty="0" smtClean="0">
                <a:latin typeface="Arial" pitchFamily="34" charset="0"/>
                <a:cs typeface="Arial" pitchFamily="34" charset="0"/>
              </a:rPr>
              <a:t>Centre for Information </a:t>
            </a:r>
            <a:r>
              <a:rPr lang="en-US" sz="1200" dirty="0" err="1" smtClean="0">
                <a:latin typeface="Arial" pitchFamily="34" charset="0"/>
                <a:cs typeface="Arial" pitchFamily="34" charset="0"/>
              </a:rPr>
              <a:t>Behaviour</a:t>
            </a:r>
            <a:r>
              <a:rPr lang="en-US" sz="1200" dirty="0" smtClean="0">
                <a:latin typeface="Arial" pitchFamily="34" charset="0"/>
                <a:cs typeface="Arial" pitchFamily="34" charset="0"/>
              </a:rPr>
              <a:t> and the Evaluation of Research. (2008). </a:t>
            </a:r>
            <a:r>
              <a:rPr lang="en-US" sz="1200" i="1" dirty="0" smtClean="0">
                <a:latin typeface="Arial" pitchFamily="34" charset="0"/>
                <a:cs typeface="Arial" pitchFamily="34" charset="0"/>
              </a:rPr>
              <a:t>Information </a:t>
            </a:r>
            <a:r>
              <a:rPr lang="en-US" sz="1200" i="1" dirty="0" err="1" smtClean="0">
                <a:latin typeface="Arial" pitchFamily="34" charset="0"/>
                <a:cs typeface="Arial" pitchFamily="34" charset="0"/>
              </a:rPr>
              <a:t>behaviour</a:t>
            </a:r>
            <a:r>
              <a:rPr lang="en-US" sz="1200" i="1" dirty="0" smtClean="0">
                <a:latin typeface="Arial" pitchFamily="34" charset="0"/>
                <a:cs typeface="Arial" pitchFamily="34" charset="0"/>
              </a:rPr>
              <a:t> of the researcher of the future: A CIBER briefing paper.</a:t>
            </a:r>
            <a:r>
              <a:rPr lang="en-US" sz="1200" dirty="0" smtClean="0">
                <a:latin typeface="Arial" pitchFamily="34" charset="0"/>
                <a:cs typeface="Arial" pitchFamily="34" charset="0"/>
              </a:rPr>
              <a:t> London: CIBER.</a:t>
            </a: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Cunningham, S. J., &amp;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Connaway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S. (1996). Information searching preferences and practices of computer science researchers. In J. Grundy (Ed.),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Proceedings: Sixth Australian conference on computer-human interaction,</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November 24-27, 1996, Hamilton, New Zealand</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(pp. 294-299). Los Alamitos, CA: IEEE Computer Society Press.</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Dempsey, L. (2008). Always on: Libraries in a world of permanent connectivity.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First Monday,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14</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(1). 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3"/>
              </a:rPr>
              <a:t>http://www.firstmonday.org/htbin/cgiwrap/bin/ojs/index.php/fm/article/view/2291/207</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Dempsey, L. (2012). Thirteen ways of looking at libraries, discovery, and the catalog: Scale, workflow, attention. </a:t>
            </a:r>
            <a:r>
              <a:rPr kumimoji="0" lang="en-US" sz="1200" b="0" i="1"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Educause</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Review Online. </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4"/>
              </a:rPr>
              <a:t>http://www.educause.edu/ero/article/thirteen-ways-looking-libraries-discovery-and-catalog-scale-workflow-attention</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Dempsey, L. (2013, January 23).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The inside out library: Scale, learning, engagement. </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Presented at </a:t>
            </a:r>
            <a:b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b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Hacettepe</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University,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Beytepe</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Ankara (Turkey). </a:t>
            </a:r>
          </a:p>
          <a:p>
            <a:pPr marL="465138" indent="-465138">
              <a:spcBef>
                <a:spcPct val="20000"/>
              </a:spcBef>
              <a:defRPr/>
            </a:pPr>
            <a:r>
              <a:rPr lang="en-US" sz="1200" dirty="0" smtClean="0">
                <a:latin typeface="Arial" pitchFamily="34" charset="0"/>
                <a:ea typeface="Open Sans" pitchFamily="34" charset="0"/>
                <a:cs typeface="Arial" pitchFamily="34" charset="0"/>
              </a:rPr>
              <a:t>De Rosa, C. (2005). </a:t>
            </a:r>
            <a:r>
              <a:rPr lang="en-US" sz="1200" i="1" dirty="0" smtClean="0">
                <a:latin typeface="Arial" pitchFamily="34" charset="0"/>
                <a:ea typeface="Open Sans" pitchFamily="34" charset="0"/>
                <a:cs typeface="Arial" pitchFamily="34" charset="0"/>
              </a:rPr>
              <a:t>Perceptions of libraries and information resources: A report to the OCLC membership.</a:t>
            </a:r>
            <a:r>
              <a:rPr lang="en-US" sz="1200" dirty="0" smtClean="0">
                <a:latin typeface="Arial" pitchFamily="34" charset="0"/>
                <a:ea typeface="Open Sans" pitchFamily="34" charset="0"/>
                <a:cs typeface="Arial" pitchFamily="34" charset="0"/>
              </a:rPr>
              <a:t> Dublin, OH: OCLC Online Computer Library Center. </a:t>
            </a:r>
          </a:p>
          <a:p>
            <a:pPr marL="465138" marR="0" lvl="0" indent="-465138" algn="l" defTabSz="914400" rtl="0" eaLnBrk="1" fontAlgn="auto" latinLnBrk="0" hangingPunct="1">
              <a:lnSpc>
                <a:spcPct val="100000"/>
              </a:lnSpc>
              <a:spcBef>
                <a:spcPct val="20000"/>
              </a:spcBef>
              <a:spcAft>
                <a:spcPts val="0"/>
              </a:spcAft>
              <a:buClrTx/>
              <a:buSzTx/>
              <a:tabLst/>
              <a:defRPr/>
            </a:pPr>
            <a:endPar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1200" b="0" i="0" u="none" strike="noStrike" kern="1200" cap="none" spc="0" normalizeH="0" baseline="0" noProof="0" dirty="0">
              <a:ln>
                <a:noFill/>
              </a:ln>
              <a:solidFill>
                <a:srgbClr val="646464"/>
              </a:solidFill>
              <a:effectLst/>
              <a:uLnTx/>
              <a:uFillTx/>
              <a:latin typeface="+mj-lt"/>
              <a:ea typeface="Open Sans" pitchFamily="34" charset="0"/>
              <a:cs typeface="Open Sans" pitchFamily="34"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4" name="Slide Number Placeholder 3"/>
          <p:cNvSpPr>
            <a:spLocks noGrp="1"/>
          </p:cNvSpPr>
          <p:nvPr>
            <p:ph type="sldNum" sz="quarter" idx="12"/>
          </p:nvPr>
        </p:nvSpPr>
        <p:spPr/>
        <p:txBody>
          <a:bodyPr/>
          <a:lstStyle/>
          <a:p>
            <a:endParaRPr lang="en-US" dirty="0"/>
          </a:p>
        </p:txBody>
      </p:sp>
      <p:sp>
        <p:nvSpPr>
          <p:cNvPr id="5" name="Text Placeholder 2"/>
          <p:cNvSpPr txBox="1">
            <a:spLocks/>
          </p:cNvSpPr>
          <p:nvPr/>
        </p:nvSpPr>
        <p:spPr>
          <a:xfrm>
            <a:off x="304800" y="1219200"/>
            <a:ext cx="8839200" cy="5410200"/>
          </a:xfrm>
          <a:prstGeom prst="rect">
            <a:avLst/>
          </a:prstGeom>
        </p:spPr>
        <p:txBody>
          <a:bodyPr/>
          <a:lstStyle/>
          <a:p>
            <a:pPr marL="465138" lvl="0" indent="-465138">
              <a:spcBef>
                <a:spcPct val="20000"/>
              </a:spcBef>
              <a:defRPr/>
            </a:pPr>
            <a:r>
              <a:rPr lang="en-US" sz="1200" dirty="0" smtClean="0">
                <a:latin typeface="Arial" pitchFamily="34" charset="0"/>
                <a:ea typeface="Open Sans" pitchFamily="34" charset="0"/>
                <a:cs typeface="Arial" pitchFamily="34" charset="0"/>
              </a:rPr>
              <a:t>De Rosa, C. (2006). College students' perceptions of libraries and information resources: A report to the OCLC membership. Dublin, OH: OCLC Online Computer Library Center.  Retrieved from: http://www.oclc.org/us/en/reports/perceptionscollege.htm (p.3-3-4). </a:t>
            </a:r>
          </a:p>
          <a:p>
            <a:pPr marL="465138" lvl="0" indent="-465138">
              <a:spcBef>
                <a:spcPct val="20000"/>
              </a:spcBef>
              <a:defRPr/>
            </a:pPr>
            <a:r>
              <a:rPr lang="en-US" sz="1200" dirty="0" smtClean="0">
                <a:solidFill>
                  <a:prstClr val="black"/>
                </a:solidFill>
                <a:latin typeface="Arial" pitchFamily="34" charset="0"/>
                <a:ea typeface="Open Sans" pitchFamily="34" charset="0"/>
                <a:cs typeface="Arial" pitchFamily="34" charset="0"/>
              </a:rPr>
              <a:t>De Rosa, C. (2010). </a:t>
            </a:r>
            <a:r>
              <a:rPr lang="en-US" sz="1200" i="1" dirty="0" smtClean="0">
                <a:solidFill>
                  <a:prstClr val="black"/>
                </a:solidFill>
                <a:latin typeface="Arial" pitchFamily="34" charset="0"/>
                <a:ea typeface="Open Sans" pitchFamily="34" charset="0"/>
                <a:cs typeface="Arial" pitchFamily="34" charset="0"/>
              </a:rPr>
              <a:t>Perceptions of libraries: A report to the OCLC membership.</a:t>
            </a:r>
            <a:r>
              <a:rPr lang="en-US" sz="1200" dirty="0" smtClean="0">
                <a:solidFill>
                  <a:prstClr val="black"/>
                </a:solidFill>
                <a:latin typeface="Arial" pitchFamily="34" charset="0"/>
                <a:ea typeface="Open Sans" pitchFamily="34" charset="0"/>
                <a:cs typeface="Arial" pitchFamily="34" charset="0"/>
              </a:rPr>
              <a:t> Dublin, OH: OCLC Online Computer Library Center. </a:t>
            </a: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Dervin</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B.,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Connaway</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L. S., &amp;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Prabha</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C. (2003-2006). </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Sense-making the information confluence: The whys and </a:t>
            </a:r>
            <a:r>
              <a:rPr kumimoji="0" lang="en-US" sz="1200" b="0" i="1"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hows</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of college and university user </a:t>
            </a:r>
            <a:r>
              <a:rPr kumimoji="0" lang="en-US" sz="1200" b="0" i="1"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satisficing</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of information needs. </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Funded by the Institute of Museum and Library Services (IMLS). Retrieved from </a:t>
            </a:r>
            <a:r>
              <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hlinkClick r:id="rId3"/>
              </a:rPr>
              <a:t>http://www.oclc.org/research/activities/imls.html</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De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Santis</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N. (2012, January 6). On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Facebook</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librarian brings 2 students from the early 1900s to life. </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Chronicle of Higher Education. </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Retrieved from </a:t>
            </a:r>
            <a:r>
              <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hlinkClick r:id="rId4"/>
              </a:rPr>
              <a:t>http://chronicle.com/blogs/wiredcampus/on-facebook-librarian-brings-two-students-from-the-early-1900s-to-life/34845</a:t>
            </a:r>
            <a:r>
              <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p>
          <a:p>
            <a:pPr marL="406400" indent="-406400">
              <a:spcBef>
                <a:spcPct val="20000"/>
              </a:spcBef>
              <a:defRPr/>
            </a:pPr>
            <a:r>
              <a:rPr lang="en-US" sz="1200" dirty="0">
                <a:latin typeface="Arial" pitchFamily="34" charset="0"/>
                <a:cs typeface="Arial" pitchFamily="34" charset="0"/>
              </a:rPr>
              <a:t>Kaufman, P., &amp; </a:t>
            </a:r>
            <a:r>
              <a:rPr lang="en-US" sz="1200" dirty="0" err="1">
                <a:latin typeface="Arial" pitchFamily="34" charset="0"/>
                <a:cs typeface="Arial" pitchFamily="34" charset="0"/>
              </a:rPr>
              <a:t>Watstein</a:t>
            </a:r>
            <a:r>
              <a:rPr lang="en-US" sz="1200" dirty="0">
                <a:latin typeface="Arial" pitchFamily="34" charset="0"/>
                <a:cs typeface="Arial" pitchFamily="34" charset="0"/>
              </a:rPr>
              <a:t>, S. B. (2008). Library value (Return on Investment, ROI) and the challenge of placing a value on public services. </a:t>
            </a:r>
            <a:r>
              <a:rPr lang="en-US" sz="1200" i="1" dirty="0">
                <a:latin typeface="Arial" pitchFamily="34" charset="0"/>
                <a:cs typeface="Arial" pitchFamily="34" charset="0"/>
              </a:rPr>
              <a:t>Reference Services Review</a:t>
            </a:r>
            <a:r>
              <a:rPr lang="en-US" sz="1200" dirty="0">
                <a:latin typeface="Arial" pitchFamily="34" charset="0"/>
                <a:cs typeface="Arial" pitchFamily="34" charset="0"/>
              </a:rPr>
              <a:t>,  </a:t>
            </a:r>
            <a:r>
              <a:rPr lang="en-US" sz="1200" i="1" dirty="0">
                <a:latin typeface="Arial" pitchFamily="34" charset="0"/>
                <a:cs typeface="Arial" pitchFamily="34" charset="0"/>
              </a:rPr>
              <a:t>36</a:t>
            </a:r>
            <a:r>
              <a:rPr lang="en-US" sz="1200" dirty="0">
                <a:latin typeface="Arial" pitchFamily="34" charset="0"/>
                <a:cs typeface="Arial" pitchFamily="34" charset="0"/>
              </a:rPr>
              <a:t>(3), 226-231</a:t>
            </a:r>
            <a:r>
              <a:rPr lang="en-US" sz="1200" dirty="0" smtClean="0">
                <a:latin typeface="Arial" pitchFamily="34" charset="0"/>
                <a:cs typeface="Arial" pitchFamily="34" charset="0"/>
              </a:rPr>
              <a:t>.</a:t>
            </a:r>
            <a:endPar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endParaRP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Kolowich</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S. (2011, August 22). Study: College students rarely use librarians’ expertise. </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USA Today. </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Retrieved from </a:t>
            </a:r>
            <a:r>
              <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hlinkClick r:id="rId5"/>
              </a:rPr>
              <a:t>http://www.usatoday.com/news/education/story/2011-08-22/Study-College-students-rarely-use-librarians-expertise/50094086/1</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Mathews, B. (2012). </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Think like a startup: A white paper to inspire library entrepreneurialism </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[White paper]</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Retrieved from </a:t>
            </a:r>
            <a:r>
              <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hlinkClick r:id="rId6"/>
              </a:rPr>
              <a:t>http://chronicle.com/blognetwork/theubiquitouslibrarian/2012/04/04/think-like-a-startup-a-white-paper/</a:t>
            </a:r>
            <a:endParaRPr kumimoji="0" lang="en-US" sz="1200" b="0" i="0" u="sng"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endParaRP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Priestner</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 &amp; Tilley, E. (2012). </a:t>
            </a:r>
            <a:r>
              <a:rPr kumimoji="0" lang="en-US" sz="1200" b="0" i="1"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Personalising</a:t>
            </a: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library services in higher education: The boutique approach</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Farnham</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r>
              <a:rPr kumimoji="0" lang="en-US" sz="1200" b="0" i="0" u="none" strike="noStrike" kern="1200" cap="none" spc="0" normalizeH="0" baseline="0" noProof="0" dirty="0" err="1" smtClean="0">
                <a:ln>
                  <a:noFill/>
                </a:ln>
                <a:solidFill>
                  <a:schemeClr val="tx1"/>
                </a:solidFill>
                <a:effectLst/>
                <a:uLnTx/>
                <a:uFillTx/>
                <a:latin typeface="Arial" pitchFamily="34" charset="0"/>
                <a:ea typeface="Open Sans" pitchFamily="34" charset="0"/>
                <a:cs typeface="Arial" pitchFamily="34" charset="0"/>
              </a:rPr>
              <a:t>Ashgate</a:t>
            </a: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a:t>
            </a:r>
          </a:p>
          <a:p>
            <a:pPr marL="406400" indent="-406400">
              <a:spcBef>
                <a:spcPct val="20000"/>
              </a:spcBef>
              <a:defRPr/>
            </a:pPr>
            <a:r>
              <a:rPr lang="en-US" sz="1200" dirty="0" smtClean="0">
                <a:latin typeface="Arial" pitchFamily="34" charset="0"/>
                <a:cs typeface="Arial" pitchFamily="34" charset="0"/>
              </a:rPr>
              <a:t>Radford, M. L., &amp; Connaway, L. S. (2005-2007). </a:t>
            </a:r>
            <a:r>
              <a:rPr lang="en-US" sz="1200" i="1" dirty="0" smtClean="0">
                <a:latin typeface="Arial" pitchFamily="34" charset="0"/>
                <a:cs typeface="Arial" pitchFamily="34" charset="0"/>
              </a:rPr>
              <a:t>Seeking Synchronicity: Evaluating virtual reference services from user, non-user, and librarian perspectives.  </a:t>
            </a:r>
            <a:r>
              <a:rPr lang="en-US" sz="1200" dirty="0" smtClean="0">
                <a:latin typeface="Arial" pitchFamily="34" charset="0"/>
                <a:cs typeface="Arial" pitchFamily="34" charset="0"/>
              </a:rPr>
              <a:t>Funded by the Institute for Museums and Library Services (IMLS). Retrieved from </a:t>
            </a:r>
            <a:r>
              <a:rPr lang="en-US" sz="1200" u="sng" dirty="0" smtClean="0">
                <a:latin typeface="Arial" pitchFamily="34" charset="0"/>
                <a:cs typeface="Arial" pitchFamily="34" charset="0"/>
                <a:hlinkClick r:id="rId7"/>
              </a:rPr>
              <a:t>http://www.oclc.org/research/activities/synchronicity/default.htm</a:t>
            </a:r>
            <a:r>
              <a:rPr lang="en-US" sz="1200" dirty="0" smtClean="0">
                <a:latin typeface="Arial" pitchFamily="34" charset="0"/>
                <a:cs typeface="Arial" pitchFamily="34" charset="0"/>
              </a:rPr>
              <a:t> </a:t>
            </a:r>
          </a:p>
          <a:p>
            <a:pPr marL="406400" marR="0" lvl="0" indent="-406400" algn="l" defTabSz="914400" rtl="0" eaLnBrk="1" fontAlgn="auto" latinLnBrk="0" hangingPunct="1">
              <a:lnSpc>
                <a:spcPct val="100000"/>
              </a:lnSpc>
              <a:spcBef>
                <a:spcPct val="20000"/>
              </a:spcBef>
              <a:spcAft>
                <a:spcPts val="0"/>
              </a:spcAft>
              <a:buClrTx/>
              <a:buSzTx/>
              <a:tabLst/>
              <a:defRPr/>
            </a:pPr>
            <a:r>
              <a:rPr kumimoji="0" lang="en-US" sz="1200" b="0" i="1"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Arial" pitchFamily="34" charset="0"/>
                <a:ea typeface="Open Sans" pitchFamily="34" charset="0"/>
                <a:cs typeface="Arial" pitchFamily="34" charset="0"/>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References</a:t>
            </a:r>
            <a:endParaRPr lang="en-US" dirty="0"/>
          </a:p>
        </p:txBody>
      </p:sp>
      <p:sp>
        <p:nvSpPr>
          <p:cNvPr id="5" name="Text Placeholder 2"/>
          <p:cNvSpPr txBox="1">
            <a:spLocks/>
          </p:cNvSpPr>
          <p:nvPr/>
        </p:nvSpPr>
        <p:spPr>
          <a:xfrm>
            <a:off x="304800" y="1219200"/>
            <a:ext cx="8610600" cy="5105400"/>
          </a:xfrm>
          <a:prstGeom prst="rect">
            <a:avLst/>
          </a:prstGeom>
        </p:spPr>
        <p:txBody>
          <a:bodyPr/>
          <a:lstStyle/>
          <a:p>
            <a:pPr marL="406400" indent="-406400">
              <a:spcBef>
                <a:spcPct val="20000"/>
              </a:spcBef>
              <a:defRPr/>
            </a:pPr>
            <a:r>
              <a:rPr lang="en-US" sz="1200" dirty="0" smtClean="0">
                <a:latin typeface="Arial" pitchFamily="34" charset="0"/>
                <a:ea typeface="Open Sans" pitchFamily="34" charset="0"/>
                <a:cs typeface="Arial" pitchFamily="34" charset="0"/>
              </a:rPr>
              <a:t>Radford, M. L., Connaway, L. S., &amp; Shah, C. (2011-2013).  </a:t>
            </a:r>
            <a:r>
              <a:rPr lang="en-US" sz="1200" i="1" dirty="0" smtClean="0">
                <a:latin typeface="Arial" pitchFamily="34" charset="0"/>
                <a:ea typeface="Open Sans" pitchFamily="34" charset="0"/>
                <a:cs typeface="Arial" pitchFamily="34" charset="0"/>
              </a:rPr>
              <a:t>Cyber Synergy: Seeking Sustainability through Collaboration between Virtual Reference and Social Q&amp;A Sites.</a:t>
            </a:r>
            <a:r>
              <a:rPr lang="en-US" sz="1200" dirty="0" smtClean="0">
                <a:latin typeface="Arial" pitchFamily="34" charset="0"/>
                <a:ea typeface="Open Sans" pitchFamily="34" charset="0"/>
                <a:cs typeface="Arial" pitchFamily="34" charset="0"/>
              </a:rPr>
              <a:t> Funded by the Institute of Museum and Library Services (IMLS), Rutgers University, and OCLC. Retrieved from </a:t>
            </a:r>
            <a:r>
              <a:rPr lang="en-US" sz="1200" u="sng" dirty="0" smtClean="0">
                <a:latin typeface="Arial" pitchFamily="34" charset="0"/>
                <a:ea typeface="Open Sans" pitchFamily="34" charset="0"/>
                <a:cs typeface="Arial" pitchFamily="34" charset="0"/>
                <a:hlinkClick r:id="rId3"/>
              </a:rPr>
              <a:t>http://www.oclc.org/research/activities/synergy/default.htm</a:t>
            </a:r>
            <a:r>
              <a:rPr lang="en-US" sz="1200" dirty="0" smtClean="0">
                <a:latin typeface="Arial" pitchFamily="34" charset="0"/>
                <a:ea typeface="Open Sans" pitchFamily="34" charset="0"/>
                <a:cs typeface="Arial" pitchFamily="34" charset="0"/>
              </a:rPr>
              <a:t> </a:t>
            </a:r>
          </a:p>
          <a:p>
            <a:pPr marL="406400" indent="-406400">
              <a:spcBef>
                <a:spcPct val="20000"/>
              </a:spcBef>
              <a:defRPr/>
            </a:pPr>
            <a:r>
              <a:rPr lang="en-US" sz="1200" dirty="0" err="1" smtClean="0">
                <a:latin typeface="Arial" pitchFamily="34" charset="0"/>
                <a:cs typeface="Arial" pitchFamily="34" charset="0"/>
              </a:rPr>
              <a:t>Rainie</a:t>
            </a:r>
            <a:r>
              <a:rPr lang="en-US" sz="1200" dirty="0" smtClean="0">
                <a:latin typeface="Arial" pitchFamily="34" charset="0"/>
                <a:cs typeface="Arial" pitchFamily="34" charset="0"/>
              </a:rPr>
              <a:t>, L. (2014). </a:t>
            </a:r>
            <a:r>
              <a:rPr lang="en-US" sz="1200" i="1" dirty="0" smtClean="0">
                <a:latin typeface="Arial" pitchFamily="34" charset="0"/>
                <a:cs typeface="Arial" pitchFamily="34" charset="0"/>
              </a:rPr>
              <a:t>Libraries in communities. </a:t>
            </a:r>
            <a:r>
              <a:rPr lang="en-US" sz="1200" dirty="0" smtClean="0">
                <a:latin typeface="Arial" pitchFamily="34" charset="0"/>
                <a:cs typeface="Arial" pitchFamily="34" charset="0"/>
              </a:rPr>
              <a:t>Washington, DC: Pew Research Center’s Internet &amp; American Life Project. </a:t>
            </a:r>
            <a:endParaRPr lang="en-US" sz="1200" dirty="0" smtClean="0">
              <a:latin typeface="Arial" pitchFamily="34" charset="0"/>
              <a:ea typeface="Open Sans" pitchFamily="34" charset="0"/>
              <a:cs typeface="Arial" pitchFamily="34" charset="0"/>
            </a:endParaRPr>
          </a:p>
          <a:p>
            <a:pPr marL="465138" lvl="0" indent="-465138">
              <a:spcBef>
                <a:spcPct val="20000"/>
              </a:spcBef>
              <a:defRPr/>
            </a:pPr>
            <a:r>
              <a:rPr lang="en-US" sz="1200" dirty="0" smtClean="0">
                <a:latin typeface="Arial" pitchFamily="34" charset="0"/>
                <a:ea typeface="Open Sans" pitchFamily="34" charset="0"/>
                <a:cs typeface="Arial" pitchFamily="34" charset="0"/>
              </a:rPr>
              <a:t>Research Information Network. (2006). </a:t>
            </a:r>
            <a:r>
              <a:rPr lang="en-US" sz="1200" i="1" dirty="0" smtClean="0">
                <a:latin typeface="Arial" pitchFamily="34" charset="0"/>
                <a:ea typeface="Open Sans" pitchFamily="34" charset="0"/>
                <a:cs typeface="Arial" pitchFamily="34" charset="0"/>
              </a:rPr>
              <a:t>Researchers and discovery services: </a:t>
            </a:r>
            <a:r>
              <a:rPr lang="en-US" sz="1200" i="1" dirty="0" err="1" smtClean="0">
                <a:latin typeface="Arial" pitchFamily="34" charset="0"/>
                <a:ea typeface="Open Sans" pitchFamily="34" charset="0"/>
                <a:cs typeface="Arial" pitchFamily="34" charset="0"/>
              </a:rPr>
              <a:t>Behaviour</a:t>
            </a:r>
            <a:r>
              <a:rPr lang="en-US" sz="1200" i="1" dirty="0" smtClean="0">
                <a:latin typeface="Arial" pitchFamily="34" charset="0"/>
                <a:ea typeface="Open Sans" pitchFamily="34" charset="0"/>
                <a:cs typeface="Arial" pitchFamily="34" charset="0"/>
              </a:rPr>
              <a:t>, perceptions and needs. </a:t>
            </a:r>
            <a:r>
              <a:rPr lang="en-US" sz="1200" dirty="0" smtClean="0">
                <a:latin typeface="Arial" pitchFamily="34" charset="0"/>
                <a:ea typeface="Open Sans" pitchFamily="34" charset="0"/>
                <a:cs typeface="Arial" pitchFamily="34" charset="0"/>
              </a:rPr>
              <a:t>London: Research Information Network.</a:t>
            </a:r>
          </a:p>
          <a:p>
            <a:pPr marL="465138" lvl="0" indent="-465138">
              <a:spcBef>
                <a:spcPct val="20000"/>
              </a:spcBef>
              <a:defRPr/>
            </a:pPr>
            <a:r>
              <a:rPr lang="en-US" sz="1200" dirty="0" smtClean="0">
                <a:latin typeface="Arial" pitchFamily="34" charset="0"/>
                <a:ea typeface="Open Sans" pitchFamily="34" charset="0"/>
                <a:cs typeface="Arial" pitchFamily="34" charset="0"/>
              </a:rPr>
              <a:t>Research Information Network. (2009). E-journals: Their use, value </a:t>
            </a:r>
            <a:r>
              <a:rPr lang="en-US" sz="1200" dirty="0" smtClean="0">
                <a:latin typeface="+mj-lt"/>
                <a:ea typeface="Open Sans" pitchFamily="34" charset="0"/>
                <a:cs typeface="Open Sans" pitchFamily="34" charset="0"/>
              </a:rPr>
              <a:t>and impact. London: Research Information Network. </a:t>
            </a:r>
          </a:p>
          <a:p>
            <a:pPr marL="457200" indent="-914400"/>
            <a:r>
              <a:rPr lang="en-US" sz="1200" dirty="0" err="1" smtClean="0">
                <a:latin typeface="+mj-lt"/>
                <a:cs typeface="Arial" pitchFamily="34" charset="0"/>
              </a:rPr>
              <a:t>Roskill</a:t>
            </a:r>
            <a:r>
              <a:rPr lang="en-US" sz="1200" dirty="0" smtClean="0">
                <a:latin typeface="+mj-lt"/>
                <a:cs typeface="Arial" pitchFamily="34" charset="0"/>
              </a:rPr>
              <a:t>, A. (2014 May). Get a Read on This: Libraries Bridging the Digital Divide: Andrew </a:t>
            </a:r>
            <a:r>
              <a:rPr lang="en-US" sz="1200" dirty="0" err="1" smtClean="0">
                <a:latin typeface="+mj-lt"/>
                <a:cs typeface="Arial" pitchFamily="34" charset="0"/>
              </a:rPr>
              <a:t>Roskill</a:t>
            </a:r>
            <a:r>
              <a:rPr lang="en-US" sz="1200" dirty="0" smtClean="0">
                <a:latin typeface="+mj-lt"/>
                <a:cs typeface="Arial" pitchFamily="34" charset="0"/>
              </a:rPr>
              <a:t> at </a:t>
            </a:r>
            <a:r>
              <a:rPr lang="en-US" sz="1200" dirty="0" err="1" smtClean="0">
                <a:latin typeface="+mj-lt"/>
                <a:cs typeface="Arial" pitchFamily="34" charset="0"/>
              </a:rPr>
              <a:t>TEDxCharleston</a:t>
            </a:r>
            <a:r>
              <a:rPr lang="en-US" sz="1200" dirty="0" smtClean="0">
                <a:latin typeface="+mj-lt"/>
                <a:cs typeface="Arial" pitchFamily="34" charset="0"/>
              </a:rPr>
              <a:t>. </a:t>
            </a:r>
            <a:r>
              <a:rPr lang="en-US" sz="1200" i="1" dirty="0" smtClean="0">
                <a:latin typeface="+mj-lt"/>
                <a:cs typeface="Arial" pitchFamily="34" charset="0"/>
              </a:rPr>
              <a:t>YouTube</a:t>
            </a:r>
            <a:r>
              <a:rPr lang="en-US" sz="1200" dirty="0" smtClean="0">
                <a:latin typeface="+mj-lt"/>
                <a:cs typeface="Arial" pitchFamily="34" charset="0"/>
              </a:rPr>
              <a:t>.     Retrieved May 22, 2014, from </a:t>
            </a:r>
            <a:r>
              <a:rPr lang="en-US" sz="1200" dirty="0" smtClean="0">
                <a:latin typeface="+mj-lt"/>
                <a:cs typeface="Arial" pitchFamily="34" charset="0"/>
                <a:hlinkClick r:id="rId4"/>
              </a:rPr>
              <a:t>http://www.youtube.com/watch?v=J198u5HK0pY</a:t>
            </a:r>
            <a:endParaRPr lang="en-US" sz="1200" dirty="0" smtClean="0">
              <a:latin typeface="+mj-lt"/>
              <a:cs typeface="Arial" pitchFamily="34" charset="0"/>
            </a:endParaRPr>
          </a:p>
          <a:p>
            <a:pPr marL="465138" lvl="0" indent="-465138">
              <a:spcBef>
                <a:spcPct val="20000"/>
              </a:spcBef>
              <a:defRPr/>
            </a:pPr>
            <a:r>
              <a:rPr lang="en-US" sz="1200" dirty="0" smtClean="0">
                <a:solidFill>
                  <a:prstClr val="black"/>
                </a:solidFill>
                <a:latin typeface="Arial"/>
                <a:ea typeface="Open Sans" pitchFamily="34" charset="0"/>
                <a:cs typeface="Open Sans" pitchFamily="34" charset="0"/>
              </a:rPr>
              <a:t>Wasserman, S. (2012, June 18). The Amazon effect. </a:t>
            </a:r>
            <a:r>
              <a:rPr lang="en-US" sz="1200" i="1" dirty="0" smtClean="0">
                <a:solidFill>
                  <a:prstClr val="black"/>
                </a:solidFill>
                <a:latin typeface="Arial"/>
                <a:ea typeface="Open Sans" pitchFamily="34" charset="0"/>
                <a:cs typeface="Open Sans" pitchFamily="34" charset="0"/>
              </a:rPr>
              <a:t>The Nation</a:t>
            </a:r>
            <a:r>
              <a:rPr lang="en-US" sz="1200" dirty="0" smtClean="0">
                <a:solidFill>
                  <a:prstClr val="black"/>
                </a:solidFill>
                <a:latin typeface="Arial"/>
                <a:ea typeface="Open Sans" pitchFamily="34" charset="0"/>
                <a:cs typeface="Open Sans" pitchFamily="34" charset="0"/>
              </a:rPr>
              <a:t>. Retrieved from  </a:t>
            </a:r>
            <a:r>
              <a:rPr lang="en-US" sz="1200" u="sng" dirty="0" smtClean="0">
                <a:solidFill>
                  <a:prstClr val="black"/>
                </a:solidFill>
                <a:latin typeface="Arial"/>
                <a:ea typeface="Open Sans" pitchFamily="34" charset="0"/>
                <a:cs typeface="Open Sans" pitchFamily="34" charset="0"/>
                <a:hlinkClick r:id="rId5"/>
              </a:rPr>
              <a:t>http://www.thenation.com/article/168125/amazon-effect</a:t>
            </a:r>
            <a:r>
              <a:rPr lang="en-US" sz="1200" dirty="0" smtClean="0">
                <a:solidFill>
                  <a:prstClr val="black"/>
                </a:solidFill>
                <a:latin typeface="Arial"/>
                <a:ea typeface="Open Sans" pitchFamily="34" charset="0"/>
                <a:cs typeface="Open Sans" pitchFamily="34" charset="0"/>
              </a:rPr>
              <a:t> </a:t>
            </a:r>
            <a:endParaRPr lang="en-US" sz="1200" dirty="0" smtClean="0">
              <a:latin typeface="+mj-lt"/>
              <a:ea typeface="Open Sans" pitchFamily="34" charset="0"/>
              <a:cs typeface="Open Sans" pitchFamily="34" charset="0"/>
            </a:endParaRPr>
          </a:p>
          <a:p>
            <a:pPr marL="465138" lvl="0" indent="-465138">
              <a:spcBef>
                <a:spcPct val="20000"/>
              </a:spcBef>
              <a:defRPr/>
            </a:pPr>
            <a:r>
              <a:rPr lang="en-US" sz="1200" dirty="0" smtClean="0">
                <a:latin typeface="+mj-lt"/>
                <a:ea typeface="Open Sans" pitchFamily="34" charset="0"/>
                <a:cs typeface="Open Sans" pitchFamily="34" charset="0"/>
              </a:rPr>
              <a:t>White</a:t>
            </a:r>
            <a:r>
              <a:rPr lang="en-US" sz="1200" dirty="0">
                <a:latin typeface="+mj-lt"/>
                <a:ea typeface="Open Sans" pitchFamily="34" charset="0"/>
                <a:cs typeface="Open Sans" pitchFamily="34" charset="0"/>
              </a:rPr>
              <a:t>, D., &amp; </a:t>
            </a:r>
            <a:r>
              <a:rPr lang="en-US" sz="1200" dirty="0" err="1">
                <a:latin typeface="+mj-lt"/>
                <a:ea typeface="Open Sans" pitchFamily="34" charset="0"/>
                <a:cs typeface="Open Sans" pitchFamily="34" charset="0"/>
              </a:rPr>
              <a:t>Connaway</a:t>
            </a:r>
            <a:r>
              <a:rPr lang="en-US" sz="1200" dirty="0">
                <a:latin typeface="+mj-lt"/>
                <a:ea typeface="Open Sans" pitchFamily="34" charset="0"/>
                <a:cs typeface="Open Sans" pitchFamily="34" charset="0"/>
              </a:rPr>
              <a:t>, L. S. (2011-2014). </a:t>
            </a:r>
            <a:r>
              <a:rPr lang="en-US" sz="1200" i="1" dirty="0">
                <a:latin typeface="+mj-lt"/>
                <a:ea typeface="Open Sans" pitchFamily="34" charset="0"/>
                <a:cs typeface="Open Sans" pitchFamily="34" charset="0"/>
              </a:rPr>
              <a:t>Visitors and Residents: What motivates engagement with the digital information environment</a:t>
            </a:r>
            <a:r>
              <a:rPr lang="en-US" sz="1200" dirty="0">
                <a:latin typeface="+mj-lt"/>
                <a:ea typeface="Open Sans" pitchFamily="34" charset="0"/>
                <a:cs typeface="Open Sans" pitchFamily="34" charset="0"/>
              </a:rPr>
              <a:t>. Funded by JISC, OCLC, and Oxford University. Retrieved from </a:t>
            </a:r>
            <a:r>
              <a:rPr lang="en-US" sz="1200" dirty="0">
                <a:latin typeface="+mj-lt"/>
                <a:ea typeface="Open Sans" pitchFamily="34" charset="0"/>
                <a:cs typeface="Open Sans" pitchFamily="34" charset="0"/>
                <a:hlinkClick r:id="rId6"/>
              </a:rPr>
              <a:t>http://www.oclc.org/research/activities/vandr</a:t>
            </a:r>
            <a:r>
              <a:rPr lang="en-US" sz="1200" dirty="0" smtClean="0">
                <a:latin typeface="+mj-lt"/>
                <a:ea typeface="Open Sans" pitchFamily="34" charset="0"/>
                <a:cs typeface="Open Sans" pitchFamily="34" charset="0"/>
                <a:hlinkClick r:id="rId6"/>
              </a:rPr>
              <a:t>/</a:t>
            </a:r>
            <a:endParaRPr lang="en-US" sz="1200" dirty="0" smtClean="0">
              <a:latin typeface="+mj-lt"/>
              <a:ea typeface="Open Sans" pitchFamily="34" charset="0"/>
              <a:cs typeface="Open Sans" pitchFamily="34" charset="0"/>
            </a:endParaRPr>
          </a:p>
          <a:p>
            <a:pPr marL="465138" indent="-465138">
              <a:spcBef>
                <a:spcPct val="20000"/>
              </a:spcBef>
              <a:defRPr/>
            </a:pPr>
            <a:r>
              <a:rPr lang="en-US" sz="1200" dirty="0" smtClean="0">
                <a:latin typeface="Arial" pitchFamily="34" charset="0"/>
                <a:cs typeface="Arial" pitchFamily="34" charset="0"/>
              </a:rPr>
              <a:t>White, D., </a:t>
            </a:r>
            <a:r>
              <a:rPr lang="en-US" sz="1200" dirty="0" err="1" smtClean="0">
                <a:latin typeface="Arial" pitchFamily="34" charset="0"/>
                <a:cs typeface="Arial" pitchFamily="34" charset="0"/>
              </a:rPr>
              <a:t>Connaway</a:t>
            </a:r>
            <a:r>
              <a:rPr lang="en-US" sz="1200" dirty="0" smtClean="0">
                <a:latin typeface="Arial" pitchFamily="34" charset="0"/>
                <a:cs typeface="Arial" pitchFamily="34" charset="0"/>
              </a:rPr>
              <a:t>, L. S., </a:t>
            </a:r>
            <a:r>
              <a:rPr lang="en-US" sz="1200" dirty="0" err="1" smtClean="0">
                <a:latin typeface="Arial" pitchFamily="34" charset="0"/>
                <a:cs typeface="Arial" pitchFamily="34" charset="0"/>
              </a:rPr>
              <a:t>Lanclos</a:t>
            </a:r>
            <a:r>
              <a:rPr lang="en-US" sz="1200" dirty="0" smtClean="0">
                <a:latin typeface="Arial" pitchFamily="34" charset="0"/>
                <a:cs typeface="Arial" pitchFamily="34" charset="0"/>
              </a:rPr>
              <a:t>, D., Hood, E. M., &amp; Vass, C. (2014).  </a:t>
            </a:r>
            <a:r>
              <a:rPr lang="en-US" sz="1200" i="1" dirty="0" smtClean="0">
                <a:latin typeface="Arial" pitchFamily="34" charset="0"/>
                <a:cs typeface="Arial" pitchFamily="34" charset="0"/>
              </a:rPr>
              <a:t>Evaluating digital services: A Visitors and Residents approach. </a:t>
            </a:r>
            <a:r>
              <a:rPr lang="en-US" sz="1200" dirty="0" smtClean="0">
                <a:latin typeface="Arial" pitchFamily="34" charset="0"/>
                <a:cs typeface="Arial" pitchFamily="34" charset="0"/>
              </a:rPr>
              <a:t>Retrieved from </a:t>
            </a:r>
            <a:r>
              <a:rPr lang="en-US" sz="1200" dirty="0" smtClean="0">
                <a:latin typeface="Arial" pitchFamily="34" charset="0"/>
                <a:cs typeface="Arial" pitchFamily="34" charset="0"/>
                <a:hlinkClick r:id="rId7"/>
              </a:rPr>
              <a:t>http://www.jiscinfonet.ac.uk/infokits/evaluating-services/</a:t>
            </a:r>
            <a:endParaRPr lang="en-US" sz="1200" dirty="0">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White, D. S., &amp; Le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Cornu</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 (2011). Visitors and Residents: A new typology for online engagement.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First Monday,</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16</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(9).  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8"/>
              </a:rPr>
              <a:t>http://firstmonday.org/htbin/cgiwrap/bin/ojs/index.php/fm/article/viewArticle/3171/3049</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a:t>
            </a:r>
          </a:p>
          <a:p>
            <a:pPr marL="457200" lvl="0" indent="-914400"/>
            <a:r>
              <a:rPr lang="en-US" sz="1200" dirty="0" err="1" smtClean="0">
                <a:solidFill>
                  <a:prstClr val="black"/>
                </a:solidFill>
                <a:latin typeface="Calibri"/>
              </a:rPr>
              <a:t>Wikipedian</a:t>
            </a:r>
            <a:r>
              <a:rPr lang="en-US" sz="1200" dirty="0" smtClean="0">
                <a:solidFill>
                  <a:prstClr val="black"/>
                </a:solidFill>
                <a:latin typeface="Calibri"/>
              </a:rPr>
              <a:t> in residence. (2014, May 21). </a:t>
            </a:r>
            <a:r>
              <a:rPr lang="en-US" sz="1200" i="1" dirty="0" smtClean="0">
                <a:solidFill>
                  <a:prstClr val="black"/>
                </a:solidFill>
                <a:latin typeface="Calibri"/>
              </a:rPr>
              <a:t>Wikipedia</a:t>
            </a:r>
            <a:r>
              <a:rPr lang="en-US" sz="1200" dirty="0" smtClean="0">
                <a:solidFill>
                  <a:prstClr val="black"/>
                </a:solidFill>
                <a:latin typeface="Calibri"/>
              </a:rPr>
              <a:t>. Retrieved May 22, 2014, from           http://en.wikipedia.org/wiki/Wikipedian_in_residence</a:t>
            </a:r>
            <a:endPar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endParaRP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Wong, W.,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Stelmaszewska</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H.,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Bhimani</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N., Barn, S., &amp; Barn, B. (2009). User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behaviour</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in resource discovery: Final report. Retrieved from </a:t>
            </a:r>
            <a:r>
              <a:rPr kumimoji="0" lang="en-US" sz="1200" b="0" i="0" u="sng"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hlinkClick r:id="rId8"/>
              </a:rPr>
              <a:t>http://www.jisc.ac.uk/whatwedo/programmes/inf11/userbehaviourbusandecon.aspx </a:t>
            </a:r>
          </a:p>
          <a:p>
            <a:pPr marL="465138" marR="0" lvl="0" indent="-465138" algn="l" defTabSz="914400" rtl="0" eaLnBrk="1" fontAlgn="auto" latinLnBrk="0" hangingPunct="1">
              <a:lnSpc>
                <a:spcPct val="100000"/>
              </a:lnSpc>
              <a:spcBef>
                <a:spcPct val="20000"/>
              </a:spcBef>
              <a:spcAft>
                <a:spcPts val="0"/>
              </a:spcAft>
              <a:buClrTx/>
              <a:buSzTx/>
              <a:tabLst/>
              <a:defRPr/>
            </a:pP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Zickuhr</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K., </a:t>
            </a:r>
            <a:r>
              <a:rPr kumimoji="0" lang="en-US" sz="1200" b="0" i="0" u="none" strike="noStrike" kern="1200" cap="none" spc="0" normalizeH="0" baseline="0" noProof="0" dirty="0" err="1" smtClean="0">
                <a:ln>
                  <a:noFill/>
                </a:ln>
                <a:solidFill>
                  <a:schemeClr val="tx1"/>
                </a:solidFill>
                <a:effectLst/>
                <a:uLnTx/>
                <a:uFillTx/>
                <a:latin typeface="+mj-lt"/>
                <a:ea typeface="Open Sans" pitchFamily="34" charset="0"/>
                <a:cs typeface="Open Sans" pitchFamily="34" charset="0"/>
              </a:rPr>
              <a:t>Rainie</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L., &amp; Purcell, K. (2013). </a:t>
            </a:r>
            <a:r>
              <a:rPr kumimoji="0" lang="en-US" sz="1200" b="0" i="1"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Library services in the digital age</a:t>
            </a:r>
            <a:r>
              <a:rPr kumimoji="0" lang="en-US" sz="1200" b="0" i="0" u="none" strike="noStrike" kern="1200" cap="none" spc="0" normalizeH="0" baseline="0" noProof="0" dirty="0" smtClean="0">
                <a:ln>
                  <a:noFill/>
                </a:ln>
                <a:solidFill>
                  <a:schemeClr val="tx1"/>
                </a:solidFill>
                <a:effectLst/>
                <a:uLnTx/>
                <a:uFillTx/>
                <a:latin typeface="+mj-lt"/>
                <a:ea typeface="Open Sans" pitchFamily="34" charset="0"/>
                <a:cs typeface="Open Sans" pitchFamily="34" charset="0"/>
              </a:rPr>
              <a:t>. Washington, DC: Pew Research Center’s Internet &amp; American Life Project. </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10400" y="6356350"/>
            <a:ext cx="2133600" cy="365125"/>
          </a:xfrm>
        </p:spPr>
        <p:txBody>
          <a:bodyPr/>
          <a:lstStyle/>
          <a:p>
            <a:endParaRPr lang="en-US" dirty="0"/>
          </a:p>
        </p:txBody>
      </p:sp>
      <p:sp>
        <p:nvSpPr>
          <p:cNvPr id="4" name="Content Placeholder 2"/>
          <p:cNvSpPr>
            <a:spLocks noGrp="1"/>
          </p:cNvSpPr>
          <p:nvPr>
            <p:ph type="body" sz="quarter" idx="11"/>
          </p:nvPr>
        </p:nvSpPr>
        <p:spPr>
          <a:xfrm>
            <a:off x="914400" y="3429000"/>
            <a:ext cx="5791200" cy="2743200"/>
          </a:xfrm>
        </p:spPr>
        <p:txBody>
          <a:bodyPr>
            <a:normAutofit/>
          </a:bodyPr>
          <a:lstStyle/>
          <a:p>
            <a:r>
              <a:rPr lang="en-US" sz="4800" b="1" dirty="0" smtClean="0"/>
              <a:t>¡Gracias</a:t>
            </a:r>
            <a:endParaRPr lang="en-US" sz="4800" dirty="0" smtClean="0"/>
          </a:p>
          <a:p>
            <a:endParaRPr lang="en-US" dirty="0" smtClean="0"/>
          </a:p>
          <a:p>
            <a:r>
              <a:rPr lang="en-US" dirty="0" smtClean="0"/>
              <a:t>Lynn Silipigni Connaway, Ph.D.</a:t>
            </a:r>
          </a:p>
          <a:p>
            <a:r>
              <a:rPr lang="en-US" dirty="0" smtClean="0">
                <a:hlinkClick r:id="rId3"/>
              </a:rPr>
              <a:t>connawal@oclc.org</a:t>
            </a:r>
            <a:endParaRPr lang="en-US" dirty="0" smtClean="0"/>
          </a:p>
          <a:p>
            <a:r>
              <a:rPr lang="en-US" dirty="0" smtClean="0"/>
              <a:t>@</a:t>
            </a:r>
            <a:r>
              <a:rPr lang="en-US" dirty="0" err="1" smtClean="0"/>
              <a:t>LynnConnaway</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12" descr="https://pbs.twimg.com/profile_images/2284174758/v65oai7fxn47qv9nectx.png"/>
          <p:cNvPicPr>
            <a:picLocks noChangeAspect="1" noChangeArrowheads="1"/>
          </p:cNvPicPr>
          <p:nvPr/>
        </p:nvPicPr>
        <p:blipFill>
          <a:blip r:embed="rId3" cstate="print"/>
          <a:srcRect/>
          <a:stretch>
            <a:fillRect/>
          </a:stretch>
        </p:blipFill>
        <p:spPr bwMode="auto">
          <a:xfrm>
            <a:off x="4800600" y="2743200"/>
            <a:ext cx="2476500" cy="2476500"/>
          </a:xfrm>
          <a:prstGeom prst="rect">
            <a:avLst/>
          </a:prstGeom>
          <a:noFill/>
        </p:spPr>
      </p:pic>
      <p:sp>
        <p:nvSpPr>
          <p:cNvPr id="2" name="Title 1"/>
          <p:cNvSpPr>
            <a:spLocks noGrp="1"/>
          </p:cNvSpPr>
          <p:nvPr>
            <p:ph type="title"/>
          </p:nvPr>
        </p:nvSpPr>
        <p:spPr/>
        <p:txBody>
          <a:bodyPr>
            <a:normAutofit/>
          </a:bodyPr>
          <a:lstStyle/>
          <a:p>
            <a:r>
              <a:rPr lang="en-US" sz="6600" dirty="0" smtClean="0"/>
              <a:t>Why? </a:t>
            </a:r>
            <a:endParaRPr lang="en-US" sz="6600" dirty="0"/>
          </a:p>
        </p:txBody>
      </p:sp>
      <p:pic>
        <p:nvPicPr>
          <p:cNvPr id="2050" name="Picture 2" descr="https://encrypted-tbn2.gstatic.com/images?q=tbn:ANd9GcSW_YQ0SQXbuERWgHjsRXl9OSEcJKKTNF1tPOLMm831NuhqLpDzdi2ys4eV"/>
          <p:cNvPicPr>
            <a:picLocks noChangeAspect="1" noChangeArrowheads="1"/>
          </p:cNvPicPr>
          <p:nvPr/>
        </p:nvPicPr>
        <p:blipFill>
          <a:blip r:embed="rId4" cstate="print"/>
          <a:srcRect/>
          <a:stretch>
            <a:fillRect/>
          </a:stretch>
        </p:blipFill>
        <p:spPr bwMode="auto">
          <a:xfrm>
            <a:off x="228600" y="2209800"/>
            <a:ext cx="2619375" cy="1743076"/>
          </a:xfrm>
          <a:prstGeom prst="rect">
            <a:avLst/>
          </a:prstGeom>
          <a:noFill/>
        </p:spPr>
      </p:pic>
      <p:pic>
        <p:nvPicPr>
          <p:cNvPr id="2052" name="Picture 4" descr="http://www.better-ears.com/de/images/iphone/retina/wikipedia-icon.jpg"/>
          <p:cNvPicPr>
            <a:picLocks noChangeAspect="1" noChangeArrowheads="1"/>
          </p:cNvPicPr>
          <p:nvPr/>
        </p:nvPicPr>
        <p:blipFill>
          <a:blip r:embed="rId5" cstate="print"/>
          <a:srcRect/>
          <a:stretch>
            <a:fillRect/>
          </a:stretch>
        </p:blipFill>
        <p:spPr bwMode="auto">
          <a:xfrm>
            <a:off x="3048000" y="1295400"/>
            <a:ext cx="2095500" cy="1905000"/>
          </a:xfrm>
          <a:prstGeom prst="rect">
            <a:avLst/>
          </a:prstGeom>
          <a:noFill/>
        </p:spPr>
      </p:pic>
      <p:pic>
        <p:nvPicPr>
          <p:cNvPr id="2054" name="Picture 6" descr="http://www.conceptcupboard.com/blog/wp-content/uploads/2013/09/google.jpg"/>
          <p:cNvPicPr>
            <a:picLocks noChangeAspect="1" noChangeArrowheads="1"/>
          </p:cNvPicPr>
          <p:nvPr/>
        </p:nvPicPr>
        <p:blipFill>
          <a:blip r:embed="rId6" cstate="print"/>
          <a:srcRect/>
          <a:stretch>
            <a:fillRect/>
          </a:stretch>
        </p:blipFill>
        <p:spPr bwMode="auto">
          <a:xfrm>
            <a:off x="609600" y="4724400"/>
            <a:ext cx="4568155" cy="1524000"/>
          </a:xfrm>
          <a:prstGeom prst="rect">
            <a:avLst/>
          </a:prstGeom>
          <a:noFill/>
        </p:spPr>
      </p:pic>
      <p:pic>
        <p:nvPicPr>
          <p:cNvPr id="2056" name="Picture 8" descr="http://launchdfw.com/wp-content/uploads/2014/05/amazon-1.png"/>
          <p:cNvPicPr>
            <a:picLocks noChangeAspect="1" noChangeArrowheads="1"/>
          </p:cNvPicPr>
          <p:nvPr/>
        </p:nvPicPr>
        <p:blipFill>
          <a:blip r:embed="rId7" cstate="print"/>
          <a:srcRect/>
          <a:stretch>
            <a:fillRect/>
          </a:stretch>
        </p:blipFill>
        <p:spPr bwMode="auto">
          <a:xfrm>
            <a:off x="5715000" y="533400"/>
            <a:ext cx="2438400" cy="2438400"/>
          </a:xfrm>
          <a:prstGeom prst="rect">
            <a:avLst/>
          </a:prstGeom>
          <a:noFill/>
        </p:spPr>
      </p:pic>
      <p:pic>
        <p:nvPicPr>
          <p:cNvPr id="2058" name="Picture 10" descr="https://encrypted-tbn0.gstatic.com/images?q=tbn:ANd9GcTvMHlAbrfxFfaPaA-pvPxMeQ8a2s_rTVafQq-cVh7pFyS8f_Y13m9W2hZo"/>
          <p:cNvPicPr>
            <a:picLocks noChangeAspect="1" noChangeArrowheads="1"/>
          </p:cNvPicPr>
          <p:nvPr/>
        </p:nvPicPr>
        <p:blipFill>
          <a:blip r:embed="rId8" cstate="print"/>
          <a:srcRect/>
          <a:stretch>
            <a:fillRect/>
          </a:stretch>
        </p:blipFill>
        <p:spPr bwMode="auto">
          <a:xfrm>
            <a:off x="6934200" y="4038600"/>
            <a:ext cx="1971675" cy="231457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054"/>
                                        </p:tgtEl>
                                        <p:attrNameLst>
                                          <p:attrName>style.visibility</p:attrName>
                                        </p:attrNameLst>
                                      </p:cBhvr>
                                      <p:to>
                                        <p:strVal val="visible"/>
                                      </p:to>
                                    </p:set>
                                    <p:anim calcmode="lin" valueType="num">
                                      <p:cBhvr additive="base">
                                        <p:cTn id="13" dur="500" fill="hold"/>
                                        <p:tgtEl>
                                          <p:spTgt spid="2054"/>
                                        </p:tgtEl>
                                        <p:attrNameLst>
                                          <p:attrName>ppt_x</p:attrName>
                                        </p:attrNameLst>
                                      </p:cBhvr>
                                      <p:tavLst>
                                        <p:tav tm="0">
                                          <p:val>
                                            <p:strVal val="0-#ppt_w/2"/>
                                          </p:val>
                                        </p:tav>
                                        <p:tav tm="100000">
                                          <p:val>
                                            <p:strVal val="#ppt_x"/>
                                          </p:val>
                                        </p:tav>
                                      </p:tavLst>
                                    </p:anim>
                                    <p:anim calcmode="lin" valueType="num">
                                      <p:cBhvr additive="base">
                                        <p:cTn id="14" dur="500" fill="hold"/>
                                        <p:tgtEl>
                                          <p:spTgt spid="205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060"/>
                                        </p:tgtEl>
                                        <p:attrNameLst>
                                          <p:attrName>style.visibility</p:attrName>
                                        </p:attrNameLst>
                                      </p:cBhvr>
                                      <p:to>
                                        <p:strVal val="visible"/>
                                      </p:to>
                                    </p:set>
                                    <p:anim calcmode="lin" valueType="num">
                                      <p:cBhvr additive="base">
                                        <p:cTn id="19" dur="500" fill="hold"/>
                                        <p:tgtEl>
                                          <p:spTgt spid="2060"/>
                                        </p:tgtEl>
                                        <p:attrNameLst>
                                          <p:attrName>ppt_x</p:attrName>
                                        </p:attrNameLst>
                                      </p:cBhvr>
                                      <p:tavLst>
                                        <p:tav tm="0">
                                          <p:val>
                                            <p:strVal val="#ppt_x"/>
                                          </p:val>
                                        </p:tav>
                                        <p:tav tm="100000">
                                          <p:val>
                                            <p:strVal val="#ppt_x"/>
                                          </p:val>
                                        </p:tav>
                                      </p:tavLst>
                                    </p:anim>
                                    <p:anim calcmode="lin" valueType="num">
                                      <p:cBhvr additive="base">
                                        <p:cTn id="20" dur="500" fill="hold"/>
                                        <p:tgtEl>
                                          <p:spTgt spid="206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additive="base">
                                        <p:cTn id="25" dur="500" fill="hold"/>
                                        <p:tgtEl>
                                          <p:spTgt spid="2052"/>
                                        </p:tgtEl>
                                        <p:attrNameLst>
                                          <p:attrName>ppt_x</p:attrName>
                                        </p:attrNameLst>
                                      </p:cBhvr>
                                      <p:tavLst>
                                        <p:tav tm="0">
                                          <p:val>
                                            <p:strVal val="1+#ppt_w/2"/>
                                          </p:val>
                                        </p:tav>
                                        <p:tav tm="100000">
                                          <p:val>
                                            <p:strVal val="#ppt_x"/>
                                          </p:val>
                                        </p:tav>
                                      </p:tavLst>
                                    </p:anim>
                                    <p:anim calcmode="lin" valueType="num">
                                      <p:cBhvr additive="base">
                                        <p:cTn id="26" dur="500" fill="hold"/>
                                        <p:tgtEl>
                                          <p:spTgt spid="205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6"/>
                                        </p:tgtEl>
                                        <p:attrNameLst>
                                          <p:attrName>style.visibility</p:attrName>
                                        </p:attrNameLst>
                                      </p:cBhvr>
                                      <p:to>
                                        <p:strVal val="visible"/>
                                      </p:to>
                                    </p:set>
                                    <p:anim calcmode="lin" valueType="num">
                                      <p:cBhvr additive="base">
                                        <p:cTn id="31" dur="500" fill="hold"/>
                                        <p:tgtEl>
                                          <p:spTgt spid="2056"/>
                                        </p:tgtEl>
                                        <p:attrNameLst>
                                          <p:attrName>ppt_x</p:attrName>
                                        </p:attrNameLst>
                                      </p:cBhvr>
                                      <p:tavLst>
                                        <p:tav tm="0">
                                          <p:val>
                                            <p:strVal val="#ppt_x"/>
                                          </p:val>
                                        </p:tav>
                                        <p:tav tm="100000">
                                          <p:val>
                                            <p:strVal val="#ppt_x"/>
                                          </p:val>
                                        </p:tav>
                                      </p:tavLst>
                                    </p:anim>
                                    <p:anim calcmode="lin" valueType="num">
                                      <p:cBhvr additive="base">
                                        <p:cTn id="32" dur="500" fill="hold"/>
                                        <p:tgtEl>
                                          <p:spTgt spid="205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58"/>
                                        </p:tgtEl>
                                        <p:attrNameLst>
                                          <p:attrName>style.visibility</p:attrName>
                                        </p:attrNameLst>
                                      </p:cBhvr>
                                      <p:to>
                                        <p:strVal val="visible"/>
                                      </p:to>
                                    </p:set>
                                    <p:anim calcmode="lin" valueType="num">
                                      <p:cBhvr additive="base">
                                        <p:cTn id="37" dur="500" fill="hold"/>
                                        <p:tgtEl>
                                          <p:spTgt spid="2058"/>
                                        </p:tgtEl>
                                        <p:attrNameLst>
                                          <p:attrName>ppt_x</p:attrName>
                                        </p:attrNameLst>
                                      </p:cBhvr>
                                      <p:tavLst>
                                        <p:tav tm="0">
                                          <p:val>
                                            <p:strVal val="1+#ppt_w/2"/>
                                          </p:val>
                                        </p:tav>
                                        <p:tav tm="100000">
                                          <p:val>
                                            <p:strVal val="#ppt_x"/>
                                          </p:val>
                                        </p:tav>
                                      </p:tavLst>
                                    </p:anim>
                                    <p:anim calcmode="lin" valueType="num">
                                      <p:cBhvr additive="base">
                                        <p:cTn id="38" dur="500" fill="hold"/>
                                        <p:tgtEl>
                                          <p:spTgt spid="20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markitectureconsulting.com/wp-content/uploads/2013/04/budget_cuts.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92864" y="2362200"/>
            <a:ext cx="5051136" cy="238125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Current Library Environment</a:t>
            </a:r>
            <a:endParaRPr lang="en-US" dirty="0"/>
          </a:p>
        </p:txBody>
      </p:sp>
      <p:sp>
        <p:nvSpPr>
          <p:cNvPr id="5" name="Content Placeholder 4"/>
          <p:cNvSpPr>
            <a:spLocks noGrp="1"/>
          </p:cNvSpPr>
          <p:nvPr>
            <p:ph sz="half" idx="1"/>
          </p:nvPr>
        </p:nvSpPr>
        <p:spPr>
          <a:xfrm>
            <a:off x="381000" y="1600200"/>
            <a:ext cx="4034145" cy="4396154"/>
          </a:xfrm>
        </p:spPr>
        <p:txBody>
          <a:bodyPr>
            <a:normAutofit fontScale="92500" lnSpcReduction="10000"/>
          </a:bodyPr>
          <a:lstStyle/>
          <a:p>
            <a:r>
              <a:rPr lang="en-US" b="1" dirty="0" smtClean="0">
                <a:solidFill>
                  <a:schemeClr val="tx1"/>
                </a:solidFill>
              </a:rPr>
              <a:t>Challenges</a:t>
            </a:r>
          </a:p>
          <a:p>
            <a:pPr lvl="1"/>
            <a:r>
              <a:rPr lang="en-US" b="1" dirty="0" smtClean="0">
                <a:solidFill>
                  <a:schemeClr val="tx1"/>
                </a:solidFill>
              </a:rPr>
              <a:t>Budget cuts</a:t>
            </a:r>
          </a:p>
          <a:p>
            <a:pPr lvl="1"/>
            <a:r>
              <a:rPr lang="en-US" b="1" dirty="0" smtClean="0">
                <a:solidFill>
                  <a:schemeClr val="tx1"/>
                </a:solidFill>
              </a:rPr>
              <a:t>Competition</a:t>
            </a:r>
            <a:r>
              <a:rPr lang="en-US" dirty="0" smtClean="0">
                <a:solidFill>
                  <a:srgbClr val="1F497D"/>
                </a:solidFill>
              </a:rPr>
              <a:t> </a:t>
            </a:r>
          </a:p>
          <a:p>
            <a:pPr lvl="1"/>
            <a:r>
              <a:rPr lang="en-US" b="1" dirty="0" smtClean="0">
                <a:solidFill>
                  <a:schemeClr val="tx1"/>
                </a:solidFill>
              </a:rPr>
              <a:t>Hiring freezes</a:t>
            </a:r>
          </a:p>
          <a:p>
            <a:r>
              <a:rPr lang="en-US" b="1" dirty="0" smtClean="0">
                <a:solidFill>
                  <a:schemeClr val="tx1"/>
                </a:solidFill>
              </a:rPr>
              <a:t>Opportunity		</a:t>
            </a:r>
          </a:p>
          <a:p>
            <a:pPr lvl="1"/>
            <a:r>
              <a:rPr lang="en-US" b="1" dirty="0" smtClean="0">
                <a:solidFill>
                  <a:schemeClr val="tx1"/>
                </a:solidFill>
              </a:rPr>
              <a:t>Best value for most use</a:t>
            </a:r>
          </a:p>
          <a:p>
            <a:pPr lvl="1"/>
            <a:r>
              <a:rPr lang="en-US" b="1" dirty="0" smtClean="0">
                <a:solidFill>
                  <a:schemeClr val="tx1"/>
                </a:solidFill>
              </a:rPr>
              <a:t>Understand how, why, &amp; under what circumstances individuals use systems &amp; services</a:t>
            </a:r>
          </a:p>
          <a:p>
            <a:pPr lvl="1"/>
            <a:endParaRPr lang="en-US" dirty="0" smtClean="0"/>
          </a:p>
          <a:p>
            <a:pPr>
              <a:buNone/>
            </a:pPr>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6B3AA010-7757-41E0-A212-D41514C97AA5}" type="slidenum">
              <a:rPr lang="en-US" smtClean="0"/>
              <a:pPr/>
              <a:t>8</a:t>
            </a:fld>
            <a:endParaRPr lang="en-US" dirty="0"/>
          </a:p>
        </p:txBody>
      </p:sp>
      <p:pic>
        <p:nvPicPr>
          <p:cNvPr id="5" name="Picture 2" descr="C:\Users\hoode\Downloads\origin_12703837055.jpg"/>
          <p:cNvPicPr>
            <a:picLocks noChangeAspect="1" noChangeArrowheads="1"/>
          </p:cNvPicPr>
          <p:nvPr/>
        </p:nvPicPr>
        <p:blipFill>
          <a:blip r:embed="rId3" cstate="print">
            <a:lum bright="-30000" contrast="-40000"/>
          </a:blip>
          <a:srcRect r="11110"/>
          <a:stretch>
            <a:fillRect/>
          </a:stretch>
        </p:blipFill>
        <p:spPr bwMode="auto">
          <a:xfrm>
            <a:off x="-1" y="0"/>
            <a:ext cx="9144001" cy="6858000"/>
          </a:xfrm>
          <a:prstGeom prst="rect">
            <a:avLst/>
          </a:prstGeom>
          <a:noFill/>
        </p:spPr>
      </p:pic>
      <p:sp>
        <p:nvSpPr>
          <p:cNvPr id="6" name="Rectangle 3"/>
          <p:cNvSpPr txBox="1">
            <a:spLocks noChangeArrowheads="1"/>
          </p:cNvSpPr>
          <p:nvPr/>
        </p:nvSpPr>
        <p:spPr>
          <a:xfrm>
            <a:off x="381000" y="1066800"/>
            <a:ext cx="8077200" cy="4221163"/>
          </a:xfrm>
          <a:prstGeom prst="rect">
            <a:avLst/>
          </a:prstGeom>
          <a:ln>
            <a:noFill/>
          </a:ln>
        </p:spPr>
        <p:txBody>
          <a:bodyPr vert="horz" lIns="91440" tIns="45720" rIns="91440" bIns="45720" rtlCol="0">
            <a:noAutofit/>
          </a:bodyPr>
          <a:lstStyle/>
          <a:p>
            <a:pPr marL="342900" marR="0" lvl="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chemeClr val="bg1"/>
                </a:solidFill>
                <a:effectLst/>
                <a:uLnTx/>
                <a:uFillTx/>
                <a:latin typeface="+mj-lt"/>
                <a:ea typeface="Open Sans" pitchFamily="34" charset="0"/>
                <a:cs typeface="Open Sans" pitchFamily="34" charset="0"/>
              </a:rPr>
              <a:t>“Librarians are increasingly called upon to document and articulate the value of academic and research libraries and their contribution to institutional mission and goals.” </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1" i="0" u="none" strike="noStrike" kern="1200" cap="none" spc="0" normalizeH="0" baseline="0" noProof="0" dirty="0" smtClean="0">
              <a:ln>
                <a:noFill/>
              </a:ln>
              <a:solidFill>
                <a:schemeClr val="bg1"/>
              </a:solidFill>
              <a:effectLst/>
              <a:uLnTx/>
              <a:uFillTx/>
              <a:latin typeface="+mj-lt"/>
              <a:ea typeface="Open Sans" pitchFamily="34" charset="0"/>
              <a:cs typeface="Open Sans" pitchFamily="34" charset="0"/>
            </a:endParaRPr>
          </a:p>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smtClean="0">
                <a:ln>
                  <a:noFill/>
                </a:ln>
                <a:solidFill>
                  <a:schemeClr val="bg1"/>
                </a:solidFill>
                <a:effectLst/>
                <a:uLnTx/>
                <a:uFillTx/>
                <a:latin typeface="+mj-lt"/>
                <a:ea typeface="Open Sans" pitchFamily="34" charset="0"/>
                <a:cs typeface="Open Sans" pitchFamily="34" charset="0"/>
              </a:rPr>
              <a:t>(ACRL, 2010, p. 6)</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smtClean="0">
              <a:ln>
                <a:noFill/>
              </a:ln>
              <a:solidFill>
                <a:schemeClr val="bg1"/>
              </a:solidFill>
              <a:effectLst/>
              <a:uLnTx/>
              <a:uFillTx/>
              <a:latin typeface="+mj-lt"/>
              <a:ea typeface="Open Sans" pitchFamily="34" charset="0"/>
              <a:cs typeface="Open Sans" pitchFamily="34" charset="0"/>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1" i="0" u="none" strike="noStrike" kern="1200" cap="none" spc="0" normalizeH="0" baseline="0" noProof="0" dirty="0" smtClean="0">
              <a:ln>
                <a:noFill/>
              </a:ln>
              <a:solidFill>
                <a:schemeClr val="bg1"/>
              </a:solidFill>
              <a:effectLst/>
              <a:uLnTx/>
              <a:uFillTx/>
              <a:latin typeface="+mj-lt"/>
              <a:ea typeface="Open Sans" pitchFamily="34" charset="0"/>
              <a:cs typeface="Open Sans"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Defined</a:t>
            </a:r>
            <a:endParaRPr lang="en-US" dirty="0"/>
          </a:p>
        </p:txBody>
      </p:sp>
      <p:sp>
        <p:nvSpPr>
          <p:cNvPr id="5" name="Rectangle 3"/>
          <p:cNvSpPr>
            <a:spLocks noGrp="1" noChangeArrowheads="1"/>
          </p:cNvSpPr>
          <p:nvPr>
            <p:ph idx="1"/>
          </p:nvPr>
        </p:nvSpPr>
        <p:spPr/>
        <p:txBody>
          <a:bodyPr>
            <a:noAutofit/>
          </a:bodyPr>
          <a:lstStyle/>
          <a:p>
            <a:pPr eaLnBrk="1" hangingPunct="1">
              <a:lnSpc>
                <a:spcPct val="100000"/>
              </a:lnSpc>
              <a:spcBef>
                <a:spcPts val="1200"/>
              </a:spcBef>
              <a:buFont typeface="Wingdings" pitchFamily="2" charset="2"/>
              <a:buNone/>
            </a:pPr>
            <a:r>
              <a:rPr lang="en-US" b="1" dirty="0" smtClean="0">
                <a:solidFill>
                  <a:schemeClr val="tx1"/>
                </a:solidFill>
              </a:rPr>
              <a:t>Process of…</a:t>
            </a:r>
          </a:p>
          <a:p>
            <a:pPr lvl="1" eaLnBrk="1" hangingPunct="1">
              <a:lnSpc>
                <a:spcPct val="100000"/>
              </a:lnSpc>
              <a:spcBef>
                <a:spcPts val="1200"/>
              </a:spcBef>
            </a:pPr>
            <a:r>
              <a:rPr lang="en-US" sz="2400" b="1" dirty="0" smtClean="0">
                <a:solidFill>
                  <a:schemeClr val="tx1"/>
                </a:solidFill>
              </a:rPr>
              <a:t>Defining</a:t>
            </a:r>
          </a:p>
          <a:p>
            <a:pPr lvl="1" eaLnBrk="1" hangingPunct="1">
              <a:lnSpc>
                <a:spcPct val="100000"/>
              </a:lnSpc>
              <a:spcBef>
                <a:spcPts val="1200"/>
              </a:spcBef>
            </a:pPr>
            <a:r>
              <a:rPr lang="en-US" sz="2400" b="1" dirty="0" smtClean="0">
                <a:solidFill>
                  <a:schemeClr val="tx1"/>
                </a:solidFill>
              </a:rPr>
              <a:t>Selecting</a:t>
            </a:r>
          </a:p>
          <a:p>
            <a:pPr lvl="1" eaLnBrk="1" hangingPunct="1">
              <a:lnSpc>
                <a:spcPct val="100000"/>
              </a:lnSpc>
              <a:spcBef>
                <a:spcPts val="1200"/>
              </a:spcBef>
            </a:pPr>
            <a:r>
              <a:rPr lang="en-US" sz="2400" b="1" dirty="0" smtClean="0">
                <a:solidFill>
                  <a:schemeClr val="tx1"/>
                </a:solidFill>
              </a:rPr>
              <a:t>Designing</a:t>
            </a:r>
          </a:p>
          <a:p>
            <a:pPr lvl="1" eaLnBrk="1" hangingPunct="1">
              <a:lnSpc>
                <a:spcPct val="100000"/>
              </a:lnSpc>
              <a:spcBef>
                <a:spcPts val="1200"/>
              </a:spcBef>
            </a:pPr>
            <a:r>
              <a:rPr lang="en-US" sz="2400" b="1" dirty="0" smtClean="0">
                <a:solidFill>
                  <a:schemeClr val="tx1"/>
                </a:solidFill>
              </a:rPr>
              <a:t>Collecting</a:t>
            </a:r>
          </a:p>
          <a:p>
            <a:pPr lvl="1" eaLnBrk="1" hangingPunct="1">
              <a:lnSpc>
                <a:spcPct val="100000"/>
              </a:lnSpc>
              <a:spcBef>
                <a:spcPts val="1200"/>
              </a:spcBef>
            </a:pPr>
            <a:r>
              <a:rPr lang="en-US" sz="2400" b="1" dirty="0" smtClean="0">
                <a:solidFill>
                  <a:schemeClr val="tx1"/>
                </a:solidFill>
              </a:rPr>
              <a:t>Analyzing</a:t>
            </a:r>
          </a:p>
          <a:p>
            <a:pPr lvl="1" eaLnBrk="1" hangingPunct="1">
              <a:lnSpc>
                <a:spcPct val="100000"/>
              </a:lnSpc>
              <a:spcBef>
                <a:spcPts val="1200"/>
              </a:spcBef>
            </a:pPr>
            <a:r>
              <a:rPr lang="en-US" sz="2400" b="1" dirty="0" smtClean="0">
                <a:solidFill>
                  <a:schemeClr val="tx1"/>
                </a:solidFill>
              </a:rPr>
              <a:t>Interpreting</a:t>
            </a:r>
          </a:p>
          <a:p>
            <a:pPr lvl="1" eaLnBrk="1" hangingPunct="1">
              <a:lnSpc>
                <a:spcPct val="100000"/>
              </a:lnSpc>
              <a:spcBef>
                <a:spcPts val="1200"/>
              </a:spcBef>
            </a:pPr>
            <a:r>
              <a:rPr lang="en-US" sz="2400" b="1" dirty="0" smtClean="0">
                <a:solidFill>
                  <a:schemeClr val="tx1"/>
                </a:solidFill>
              </a:rPr>
              <a:t>Using information to increase service/program effectiveness</a:t>
            </a:r>
          </a:p>
        </p:txBody>
      </p:sp>
      <p:graphicFrame>
        <p:nvGraphicFramePr>
          <p:cNvPr id="6" name="Diagram 5"/>
          <p:cNvGraphicFramePr/>
          <p:nvPr>
            <p:extLst>
              <p:ext uri="{D42A27DB-BD31-4B8C-83A1-F6EECF244321}">
                <p14:modId xmlns="" xmlns:p14="http://schemas.microsoft.com/office/powerpoint/2010/main" val="1023656047"/>
              </p:ext>
            </p:extLst>
          </p:nvPr>
        </p:nvGraphicFramePr>
        <p:xfrm>
          <a:off x="3352800" y="1066800"/>
          <a:ext cx="5257800" cy="375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 xmlns:p14="http://schemas.microsoft.com/office/powerpoint/2010/main" val="2092064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CLC-Research-Template-2014">
  <a:themeElements>
    <a:clrScheme name="Hyperlink">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00000"/>
      </a:hlink>
      <a:folHlink>
        <a:srgbClr val="FFFFF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CLC Redesign 2011-01">
  <a:themeElements>
    <a:clrScheme name="OCLC">
      <a:dk1>
        <a:sysClr val="windowText" lastClr="000000"/>
      </a:dk1>
      <a:lt1>
        <a:srgbClr val="FFFFFF"/>
      </a:lt1>
      <a:dk2>
        <a:srgbClr val="455560"/>
      </a:dk2>
      <a:lt2>
        <a:srgbClr val="FFFFFF"/>
      </a:lt2>
      <a:accent1>
        <a:srgbClr val="2178B5"/>
      </a:accent1>
      <a:accent2>
        <a:srgbClr val="C52127"/>
      </a:accent2>
      <a:accent3>
        <a:srgbClr val="409A3C"/>
      </a:accent3>
      <a:accent4>
        <a:srgbClr val="5F4894"/>
      </a:accent4>
      <a:accent5>
        <a:srgbClr val="A9316F"/>
      </a:accent5>
      <a:accent6>
        <a:srgbClr val="FF7600"/>
      </a:accent6>
      <a:hlink>
        <a:srgbClr val="034EA2"/>
      </a:hlink>
      <a:folHlink>
        <a:srgbClr val="A9316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3538</TotalTime>
  <Words>10393</Words>
  <Application>Microsoft Office PowerPoint</Application>
  <PresentationFormat>On-screen Show (4:3)</PresentationFormat>
  <Paragraphs>926</Paragraphs>
  <Slides>56</Slides>
  <Notes>56</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56</vt:i4>
      </vt:variant>
    </vt:vector>
  </HeadingPairs>
  <TitlesOfParts>
    <vt:vector size="70" baseType="lpstr">
      <vt:lpstr>Arial</vt:lpstr>
      <vt:lpstr>Open Sans</vt:lpstr>
      <vt:lpstr>Open Sans Semibold</vt:lpstr>
      <vt:lpstr>Times New Roman</vt:lpstr>
      <vt:lpstr>Myriad Web Pro</vt:lpstr>
      <vt:lpstr>Wingdings</vt:lpstr>
      <vt:lpstr>Levenim MT</vt:lpstr>
      <vt:lpstr>Georgia</vt:lpstr>
      <vt:lpstr>ff-meta-web-pro</vt:lpstr>
      <vt:lpstr>Calibri</vt:lpstr>
      <vt:lpstr>Tahoma</vt:lpstr>
      <vt:lpstr>OCLC-Research-Template-2014</vt:lpstr>
      <vt:lpstr>OCLC Redesign 2011-01</vt:lpstr>
      <vt:lpstr>1_OCLC Redesign 2011-01</vt:lpstr>
      <vt:lpstr>Integrating Library Services into Individual Workflows</vt:lpstr>
      <vt:lpstr>Slide 2</vt:lpstr>
      <vt:lpstr>Slide 3</vt:lpstr>
      <vt:lpstr>Slide 4</vt:lpstr>
      <vt:lpstr>Then &amp; Now</vt:lpstr>
      <vt:lpstr>Why? </vt:lpstr>
      <vt:lpstr>Current Library Environment</vt:lpstr>
      <vt:lpstr>Slide 8</vt:lpstr>
      <vt:lpstr>Assessment Defined</vt:lpstr>
      <vt:lpstr>Why Assessment?</vt:lpstr>
      <vt:lpstr>Formal vs. Informal Assessment</vt:lpstr>
      <vt:lpstr>Outcomes Assessment Basics</vt:lpstr>
      <vt:lpstr>Outputs &amp; Inputs</vt:lpstr>
      <vt:lpstr>Examples of Outcomes</vt:lpstr>
      <vt:lpstr>Steps in Assessment Process</vt:lpstr>
      <vt:lpstr>infoKit </vt:lpstr>
      <vt:lpstr>Slide 17</vt:lpstr>
      <vt:lpstr>Slide 18</vt:lpstr>
      <vt:lpstr>Slide 19</vt:lpstr>
      <vt:lpstr>The library? What’s that?</vt:lpstr>
      <vt:lpstr>Slide 21</vt:lpstr>
      <vt:lpstr>Slide 22</vt:lpstr>
      <vt:lpstr>How Individuals Work</vt:lpstr>
      <vt:lpstr>Digital Visitors &amp; Residents:  Time, Convenience, Ease of Use</vt:lpstr>
      <vt:lpstr>Slide 25</vt:lpstr>
      <vt:lpstr>Slide 26</vt:lpstr>
      <vt:lpstr>Tools Used: Students</vt:lpstr>
      <vt:lpstr>Tools Used: Researchers</vt:lpstr>
      <vt:lpstr>Slide 29</vt:lpstr>
      <vt:lpstr>Journals &amp; Databases</vt:lpstr>
      <vt:lpstr>Mean Frequencies  </vt:lpstr>
      <vt:lpstr>Place and Educational Stages</vt:lpstr>
      <vt:lpstr>Slide 33</vt:lpstr>
      <vt:lpstr>Slide 34</vt:lpstr>
      <vt:lpstr>Slide 35</vt:lpstr>
      <vt:lpstr>Human Sources Mean Frequency</vt:lpstr>
      <vt:lpstr>Digital Visitors &amp; Residents:  Means of Contact</vt:lpstr>
      <vt:lpstr>Information-Seeking Behavior </vt:lpstr>
      <vt:lpstr>Skills for Finding Information/Sources and Criteria for Selecting Them</vt:lpstr>
      <vt:lpstr>Decision, Choice and Educational Stages</vt:lpstr>
      <vt:lpstr>Slide 41</vt:lpstr>
      <vt:lpstr>Slide 42</vt:lpstr>
      <vt:lpstr>What can we change?</vt:lpstr>
      <vt:lpstr>Outside-In and Inside-Out: Discovery and Discoverability </vt:lpstr>
      <vt:lpstr>The Simple Search Bar</vt:lpstr>
      <vt:lpstr>Familiar Formats</vt:lpstr>
      <vt:lpstr>Community is Content</vt:lpstr>
      <vt:lpstr>Know Your Community</vt:lpstr>
      <vt:lpstr>What can we do? </vt:lpstr>
      <vt:lpstr>Slide 50</vt:lpstr>
      <vt:lpstr>Funding</vt:lpstr>
      <vt:lpstr>References</vt:lpstr>
      <vt:lpstr>References</vt:lpstr>
      <vt:lpstr>References</vt:lpstr>
      <vt:lpstr>References</vt:lpstr>
      <vt:lpstr>Slide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Integrating library services into individual workflows.</dc:title>
  <dc:creator>Lynn S. Connaway</dc:creator>
  <cp:lastModifiedBy>Windows User</cp:lastModifiedBy>
  <cp:revision>106</cp:revision>
  <cp:lastPrinted>2014-05-21T12:37:19Z</cp:lastPrinted>
  <dcterms:created xsi:type="dcterms:W3CDTF">2014-04-15T18:23:45Z</dcterms:created>
  <dcterms:modified xsi:type="dcterms:W3CDTF">2014-08-19T12:14:41Z</dcterms:modified>
</cp:coreProperties>
</file>