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80" r:id="rId2"/>
    <p:sldId id="282" r:id="rId3"/>
    <p:sldId id="256" r:id="rId4"/>
    <p:sldId id="257" r:id="rId5"/>
    <p:sldId id="258" r:id="rId6"/>
    <p:sldId id="259" r:id="rId7"/>
    <p:sldId id="283" r:id="rId8"/>
    <p:sldId id="260" r:id="rId9"/>
    <p:sldId id="261" r:id="rId10"/>
    <p:sldId id="262" r:id="rId11"/>
    <p:sldId id="263" r:id="rId12"/>
    <p:sldId id="285" r:id="rId13"/>
    <p:sldId id="264" r:id="rId14"/>
    <p:sldId id="265" r:id="rId15"/>
    <p:sldId id="266" r:id="rId16"/>
    <p:sldId id="267" r:id="rId17"/>
    <p:sldId id="269" r:id="rId18"/>
    <p:sldId id="278" r:id="rId19"/>
    <p:sldId id="279" r:id="rId20"/>
    <p:sldId id="286" r:id="rId21"/>
    <p:sldId id="287"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18"/>
    <p:restoredTop sz="77436"/>
  </p:normalViewPr>
  <p:slideViewPr>
    <p:cSldViewPr snapToGrid="0" snapToObjects="1">
      <p:cViewPr varScale="1">
        <p:scale>
          <a:sx n="86" d="100"/>
          <a:sy n="86" d="100"/>
        </p:scale>
        <p:origin x="630" y="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5" d="100"/>
          <a:sy n="85" d="100"/>
        </p:scale>
        <p:origin x="308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54491-698F-FF44-BC6A-51BF4034D226}" type="datetimeFigureOut">
              <a:rPr lang="en-US" smtClean="0"/>
              <a:t>2/15/2018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4B47C-E7B7-0D42-9B36-15EEAACB2834}" type="slidenum">
              <a:rPr lang="en-US" smtClean="0"/>
              <a:t>‹#›</a:t>
            </a:fld>
            <a:endParaRPr lang="en-US"/>
          </a:p>
        </p:txBody>
      </p:sp>
    </p:spTree>
    <p:extLst>
      <p:ext uri="{BB962C8B-B14F-4D97-AF65-F5344CB8AC3E}">
        <p14:creationId xmlns:p14="http://schemas.microsoft.com/office/powerpoint/2010/main" val="1670228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Slide 1: Image: http://bit.ly/2qcD4ij (https://www.pexels.com/photo/above-background-blank-business-317420/) by Lukas / Creative Commons Zero (CC0)</a:t>
            </a:r>
          </a:p>
          <a:p>
            <a:endParaRPr lang="en-US" sz="1400" b="0" kern="1200" dirty="0">
              <a:solidFill>
                <a:schemeClr val="tx1"/>
              </a:solidFill>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charset="0"/>
                <a:ea typeface="Arial" charset="0"/>
                <a:cs typeface="Arial" charset="0"/>
              </a:rPr>
              <a:t>Radford, M. L., Kitzie, V., </a:t>
            </a:r>
            <a:r>
              <a:rPr lang="en-US" sz="1400" dirty="0" err="1">
                <a:latin typeface="Arial" charset="0"/>
                <a:ea typeface="Arial" charset="0"/>
                <a:cs typeface="Arial" charset="0"/>
              </a:rPr>
              <a:t>Connaway</a:t>
            </a:r>
            <a:r>
              <a:rPr lang="en-US" sz="1400" dirty="0">
                <a:latin typeface="Arial" charset="0"/>
                <a:ea typeface="Arial" charset="0"/>
                <a:cs typeface="Arial" charset="0"/>
              </a:rPr>
              <a:t>, L.</a:t>
            </a:r>
            <a:r>
              <a:rPr lang="en-US" sz="1400" baseline="0" dirty="0">
                <a:latin typeface="Arial" charset="0"/>
                <a:ea typeface="Arial" charset="0"/>
                <a:cs typeface="Arial" charset="0"/>
              </a:rPr>
              <a:t> S., &amp; </a:t>
            </a:r>
            <a:r>
              <a:rPr lang="en-US" sz="1400" baseline="0" dirty="0" err="1">
                <a:latin typeface="Arial" charset="0"/>
                <a:ea typeface="Arial" charset="0"/>
                <a:cs typeface="Arial" charset="0"/>
              </a:rPr>
              <a:t>Floegel</a:t>
            </a:r>
            <a:r>
              <a:rPr lang="en-US" sz="1400" baseline="0" dirty="0">
                <a:latin typeface="Arial" charset="0"/>
                <a:ea typeface="Arial" charset="0"/>
                <a:cs typeface="Arial" charset="0"/>
              </a:rPr>
              <a:t>, D. (2017). “</a:t>
            </a:r>
            <a:r>
              <a:rPr lang="en-US" sz="1400" i="1" baseline="0" dirty="0">
                <a:latin typeface="Arial" charset="0"/>
                <a:ea typeface="Arial" charset="0"/>
                <a:cs typeface="Arial" charset="0"/>
              </a:rPr>
              <a:t>Is it a journal title, or what?”</a:t>
            </a:r>
            <a:r>
              <a:rPr lang="en-US" sz="1400" i="0" baseline="0" dirty="0">
                <a:latin typeface="Arial" charset="0"/>
                <a:ea typeface="Arial" charset="0"/>
                <a:cs typeface="Arial" charset="0"/>
              </a:rPr>
              <a:t> Mitigating </a:t>
            </a:r>
            <a:r>
              <a:rPr lang="en-US" sz="1400" i="0" baseline="0" dirty="0" err="1">
                <a:latin typeface="Arial" charset="0"/>
                <a:ea typeface="Arial" charset="0"/>
                <a:cs typeface="Arial" charset="0"/>
              </a:rPr>
              <a:t>microaggressions</a:t>
            </a:r>
            <a:r>
              <a:rPr lang="en-US" sz="1400" i="0" baseline="0" dirty="0">
                <a:latin typeface="Arial" charset="0"/>
                <a:ea typeface="Arial" charset="0"/>
                <a:cs typeface="Arial" charset="0"/>
              </a:rPr>
              <a:t> in virtual reference. Accepted for presentation at ALA/RUSA’s New Discoveries in Reference: The 23</a:t>
            </a:r>
            <a:r>
              <a:rPr lang="en-US" sz="1400" i="0" baseline="30000" dirty="0">
                <a:latin typeface="Arial" charset="0"/>
                <a:ea typeface="Arial" charset="0"/>
                <a:cs typeface="Arial" charset="0"/>
              </a:rPr>
              <a:t>rd</a:t>
            </a:r>
            <a:r>
              <a:rPr lang="en-US" sz="1400" i="0" baseline="0" dirty="0">
                <a:latin typeface="Arial" charset="0"/>
                <a:ea typeface="Arial" charset="0"/>
                <a:cs typeface="Arial" charset="0"/>
              </a:rPr>
              <a:t> Annual Reference Research Forum, ALA Annual Conference, Chicago, IL, June 22-27, 2017.</a:t>
            </a:r>
            <a:endParaRPr lang="en-US" sz="1400" dirty="0">
              <a:latin typeface="Arial" charset="0"/>
              <a:ea typeface="Arial" charset="0"/>
              <a:cs typeface="Arial" charset="0"/>
            </a:endParaRPr>
          </a:p>
          <a:p>
            <a:endParaRPr lang="en-US" sz="1400" dirty="0"/>
          </a:p>
        </p:txBody>
      </p:sp>
      <p:sp>
        <p:nvSpPr>
          <p:cNvPr id="4" name="Slide Number Placeholder 3"/>
          <p:cNvSpPr>
            <a:spLocks noGrp="1"/>
          </p:cNvSpPr>
          <p:nvPr>
            <p:ph type="sldNum" sz="quarter" idx="10"/>
          </p:nvPr>
        </p:nvSpPr>
        <p:spPr/>
        <p:txBody>
          <a:bodyPr/>
          <a:lstStyle/>
          <a:p>
            <a:fld id="{1414B47C-E7B7-0D42-9B36-15EEAACB2834}" type="slidenum">
              <a:rPr lang="en-US" smtClean="0"/>
              <a:t>1</a:t>
            </a:fld>
            <a:endParaRPr lang="en-US"/>
          </a:p>
        </p:txBody>
      </p:sp>
    </p:spTree>
    <p:extLst>
      <p:ext uri="{BB962C8B-B14F-4D97-AF65-F5344CB8AC3E}">
        <p14:creationId xmlns:p14="http://schemas.microsoft.com/office/powerpoint/2010/main" val="55824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3538"/>
            <a:ext cx="5486400" cy="3086100"/>
          </a:xfrm>
        </p:spPr>
      </p:sp>
      <p:sp>
        <p:nvSpPr>
          <p:cNvPr id="3" name="Notes Placeholder 2"/>
          <p:cNvSpPr>
            <a:spLocks noGrp="1"/>
          </p:cNvSpPr>
          <p:nvPr>
            <p:ph type="body" idx="1"/>
          </p:nvPr>
        </p:nvSpPr>
        <p:spPr>
          <a:xfrm>
            <a:off x="316089" y="3623733"/>
            <a:ext cx="6423378" cy="5147734"/>
          </a:xfrm>
        </p:spPr>
        <p:txBody>
          <a:bodyPr/>
          <a:lstStyle/>
          <a:p>
            <a:r>
              <a:rPr lang="en-US" sz="1400" dirty="0">
                <a:latin typeface="Arial" charset="0"/>
                <a:ea typeface="Arial" charset="0"/>
                <a:cs typeface="Arial" charset="0"/>
              </a:rPr>
              <a:t>Image: http://bit.ly/2rUelBL (https://www.flickr.com/photos/aldusrietveld/16589315129/) by Aldus Rietveld / CC BY-ND 2.0 </a:t>
            </a:r>
          </a:p>
          <a:p>
            <a:endParaRPr lang="en-US" sz="1400" dirty="0">
              <a:latin typeface="Arial" charset="0"/>
              <a:ea typeface="Arial" charset="0"/>
              <a:cs typeface="Arial" charset="0"/>
            </a:endParaRPr>
          </a:p>
          <a:p>
            <a:pPr marL="0" indent="0">
              <a:buFontTx/>
              <a:buNone/>
            </a:pPr>
            <a:r>
              <a:rPr lang="en-US" sz="1400" baseline="0" dirty="0">
                <a:latin typeface="Arial" charset="0"/>
                <a:ea typeface="Arial" charset="0"/>
                <a:cs typeface="Arial" charset="0"/>
              </a:rPr>
              <a:t>Emic = bottom-up emerged during coding</a:t>
            </a:r>
          </a:p>
          <a:p>
            <a:pPr marL="0" indent="0">
              <a:buFontTx/>
              <a:buNone/>
            </a:pPr>
            <a:endParaRPr lang="en-US" sz="1400" baseline="0" dirty="0">
              <a:latin typeface="Arial" charset="0"/>
              <a:ea typeface="Arial" charset="0"/>
              <a:cs typeface="Arial" charset="0"/>
            </a:endParaRPr>
          </a:p>
          <a:p>
            <a:pPr marL="0" indent="0">
              <a:buFontTx/>
              <a:buNone/>
            </a:pPr>
            <a:r>
              <a:rPr lang="en-US" sz="1400" baseline="0" dirty="0">
                <a:latin typeface="Arial" charset="0"/>
                <a:ea typeface="Arial" charset="0"/>
                <a:cs typeface="Arial" charset="0"/>
              </a:rPr>
              <a:t>We identified a number of distinct types of </a:t>
            </a:r>
            <a:r>
              <a:rPr lang="en-US" sz="1400" baseline="0" dirty="0" err="1">
                <a:latin typeface="Arial" charset="0"/>
                <a:ea typeface="Arial" charset="0"/>
                <a:cs typeface="Arial" charset="0"/>
              </a:rPr>
              <a:t>microaggressions</a:t>
            </a:r>
            <a:r>
              <a:rPr lang="en-US" sz="1400" baseline="0" dirty="0">
                <a:latin typeface="Arial" charset="0"/>
                <a:ea typeface="Arial" charset="0"/>
                <a:cs typeface="Arial" charset="0"/>
              </a:rPr>
              <a:t> found in VRS transcripts. The four most prominent are assuming a user’s ability to search independently (55% of transcripts), calling a user out for making a mistake or misrepresenting their information need (33% of transcripts), making assumptions about a user’s technical literacy (27%), and making assumptions about a user’s information need (25%).</a:t>
            </a:r>
          </a:p>
          <a:p>
            <a:pPr marL="0" indent="0">
              <a:buFontTx/>
              <a:buNone/>
            </a:pPr>
            <a:endParaRPr lang="en-US" sz="1400" baseline="0" dirty="0">
              <a:latin typeface="Arial" charset="0"/>
              <a:ea typeface="Arial" charset="0"/>
              <a:cs typeface="Arial" charset="0"/>
            </a:endParaRPr>
          </a:p>
          <a:p>
            <a:pPr marL="0" indent="0">
              <a:buFontTx/>
              <a:buNone/>
            </a:pPr>
            <a:r>
              <a:rPr lang="en-US" sz="1400" baseline="0" dirty="0">
                <a:latin typeface="Arial" charset="0"/>
                <a:ea typeface="Arial" charset="0"/>
                <a:cs typeface="Arial" charset="0"/>
              </a:rPr>
              <a:t>Typically these behaviors manifested as verbal, nonverbal, and environmental </a:t>
            </a:r>
            <a:r>
              <a:rPr lang="en-US" sz="1400" baseline="0" dirty="0" err="1">
                <a:latin typeface="Arial" charset="0"/>
                <a:ea typeface="Arial" charset="0"/>
                <a:cs typeface="Arial" charset="0"/>
              </a:rPr>
              <a:t>microinvalidations</a:t>
            </a:r>
            <a:r>
              <a:rPr lang="en-US" sz="1400" baseline="0" dirty="0">
                <a:latin typeface="Arial" charset="0"/>
                <a:ea typeface="Arial" charset="0"/>
                <a:cs typeface="Arial" charset="0"/>
              </a:rPr>
              <a:t>, consistent with our other findings.</a:t>
            </a:r>
          </a:p>
          <a:p>
            <a:pPr marL="0" indent="0">
              <a:buFontTx/>
              <a:buNone/>
            </a:pPr>
            <a:endParaRPr lang="en-US" sz="1400" baseline="0" dirty="0">
              <a:latin typeface="Arial" charset="0"/>
              <a:ea typeface="Arial" charset="0"/>
              <a:cs typeface="Arial" charset="0"/>
            </a:endParaRPr>
          </a:p>
          <a:p>
            <a:pPr marL="0" indent="0">
              <a:buFontTx/>
              <a:buNone/>
            </a:pPr>
            <a:r>
              <a:rPr lang="en-US" sz="1400" baseline="0" dirty="0">
                <a:latin typeface="Arial" charset="0"/>
                <a:ea typeface="Arial" charset="0"/>
                <a:cs typeface="Arial" charset="0"/>
              </a:rPr>
              <a:t>We found smaller percentages of other </a:t>
            </a:r>
            <a:r>
              <a:rPr lang="en-US" sz="1400" baseline="0" dirty="0" err="1">
                <a:latin typeface="Arial" charset="0"/>
                <a:ea typeface="Arial" charset="0"/>
                <a:cs typeface="Arial" charset="0"/>
              </a:rPr>
              <a:t>microaggressive</a:t>
            </a:r>
            <a:r>
              <a:rPr lang="en-US" sz="1400" baseline="0" dirty="0">
                <a:latin typeface="Arial" charset="0"/>
                <a:ea typeface="Arial" charset="0"/>
                <a:cs typeface="Arial" charset="0"/>
              </a:rPr>
              <a:t> behaviors. These include acts of ageism towards older or younger users, marginalizing a user’s information need, not listening to a user, making assumptions about a user’s socioeconomic independence, and making </a:t>
            </a:r>
            <a:r>
              <a:rPr lang="en-US" sz="1400" baseline="0" dirty="0" err="1">
                <a:latin typeface="Arial" charset="0"/>
                <a:ea typeface="Arial" charset="0"/>
                <a:cs typeface="Arial" charset="0"/>
              </a:rPr>
              <a:t>microaggressive</a:t>
            </a:r>
            <a:r>
              <a:rPr lang="en-US" sz="1400" baseline="0" dirty="0">
                <a:latin typeface="Arial" charset="0"/>
                <a:ea typeface="Arial" charset="0"/>
                <a:cs typeface="Arial" charset="0"/>
              </a:rPr>
              <a:t> statements that are not directed at the user, but still discriminate against certain groups and identities. </a:t>
            </a:r>
          </a:p>
        </p:txBody>
      </p:sp>
      <p:sp>
        <p:nvSpPr>
          <p:cNvPr id="4" name="Slide Number Placeholder 3"/>
          <p:cNvSpPr>
            <a:spLocks noGrp="1"/>
          </p:cNvSpPr>
          <p:nvPr>
            <p:ph type="sldNum" sz="quarter" idx="10"/>
          </p:nvPr>
        </p:nvSpPr>
        <p:spPr/>
        <p:txBody>
          <a:bodyPr/>
          <a:lstStyle/>
          <a:p>
            <a:fld id="{1414B47C-E7B7-0D42-9B36-15EEAACB2834}" type="slidenum">
              <a:rPr lang="en-US" smtClean="0"/>
              <a:t>10</a:t>
            </a:fld>
            <a:endParaRPr lang="en-US"/>
          </a:p>
        </p:txBody>
      </p:sp>
    </p:spTree>
    <p:extLst>
      <p:ext uri="{BB962C8B-B14F-4D97-AF65-F5344CB8AC3E}">
        <p14:creationId xmlns:p14="http://schemas.microsoft.com/office/powerpoint/2010/main" val="91714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7350"/>
            <a:ext cx="5486400" cy="3086100"/>
          </a:xfrm>
        </p:spPr>
      </p:sp>
      <p:sp>
        <p:nvSpPr>
          <p:cNvPr id="3" name="Notes Placeholder 2"/>
          <p:cNvSpPr>
            <a:spLocks noGrp="1"/>
          </p:cNvSpPr>
          <p:nvPr>
            <p:ph type="body" idx="1"/>
          </p:nvPr>
        </p:nvSpPr>
        <p:spPr>
          <a:xfrm>
            <a:off x="406399" y="3747911"/>
            <a:ext cx="6163733" cy="4253089"/>
          </a:xfrm>
        </p:spPr>
        <p:txBody>
          <a:bodyPr/>
          <a:lstStyle/>
          <a:p>
            <a:r>
              <a:rPr lang="en-US" sz="1400" dirty="0">
                <a:latin typeface="Arial" charset="0"/>
                <a:ea typeface="Arial" charset="0"/>
                <a:cs typeface="Arial" charset="0"/>
              </a:rPr>
              <a:t>Image: http://bit.ly/2r9yN4p (https://www.flickr.com/photos/sunsetnoir/29643575992/) by Lei Han / CC BY-NC-ND 2.0 </a:t>
            </a:r>
          </a:p>
          <a:p>
            <a:endParaRPr lang="is-IS" sz="1400" baseline="0" dirty="0">
              <a:latin typeface="Arial" charset="0"/>
              <a:ea typeface="Arial" charset="0"/>
              <a:cs typeface="Arial" charset="0"/>
            </a:endParaRPr>
          </a:p>
          <a:p>
            <a:r>
              <a:rPr lang="is-IS" sz="1400" baseline="0" dirty="0">
                <a:latin typeface="Arial" charset="0"/>
                <a:ea typeface="Arial" charset="0"/>
                <a:cs typeface="Arial" charset="0"/>
              </a:rPr>
              <a:t>Call user out:</a:t>
            </a:r>
          </a:p>
          <a:p>
            <a:r>
              <a:rPr lang="is-IS" sz="1400" baseline="0" dirty="0">
                <a:latin typeface="Arial" charset="0"/>
                <a:ea typeface="Arial" charset="0"/>
                <a:cs typeface="Arial" charset="0"/>
              </a:rPr>
              <a:t>        Example: Here, the librarian initially sounds impatient. In the context of the exchange, the first comment occured after the user asked for a resource, and the questions asked make it seem as if the user did something wrong and/or behaved insufficiently. </a:t>
            </a:r>
            <a:r>
              <a:rPr lang="en-US" sz="1400" baseline="0" dirty="0">
                <a:latin typeface="Arial" charset="0"/>
                <a:ea typeface="Arial" charset="0"/>
                <a:cs typeface="Arial" charset="0"/>
              </a:rPr>
              <a:t>T</a:t>
            </a:r>
            <a:r>
              <a:rPr lang="is-IS" sz="1400" baseline="0" dirty="0">
                <a:latin typeface="Arial" charset="0"/>
                <a:ea typeface="Arial" charset="0"/>
                <a:cs typeface="Arial" charset="0"/>
              </a:rPr>
              <a:t>he librarian seems to make an assumption that the user does not know and/or care enough to find their needed material. When the user responds with more detail, the librarian’s curt “that is much clearer” maintains a scolding tone and continues the transcript’s overarching condescention. A verbal microinvalidation occurs in terms of condescention, while an environmental microinvalidation occurs in terms of creating a setting in which the user is implied to be insuffient and ill-prepared.</a:t>
            </a:r>
            <a:endParaRPr lang="en-US" sz="1400" baseline="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1414B47C-E7B7-0D42-9B36-15EEAACB2834}" type="slidenum">
              <a:rPr lang="en-US" smtClean="0"/>
              <a:t>11</a:t>
            </a:fld>
            <a:endParaRPr lang="en-US"/>
          </a:p>
        </p:txBody>
      </p:sp>
    </p:spTree>
    <p:extLst>
      <p:ext uri="{BB962C8B-B14F-4D97-AF65-F5344CB8AC3E}">
        <p14:creationId xmlns:p14="http://schemas.microsoft.com/office/powerpoint/2010/main" val="195083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44513"/>
            <a:ext cx="5486400" cy="3086100"/>
          </a:xfrm>
        </p:spPr>
      </p:sp>
      <p:sp>
        <p:nvSpPr>
          <p:cNvPr id="3" name="Notes Placeholder 2"/>
          <p:cNvSpPr>
            <a:spLocks noGrp="1"/>
          </p:cNvSpPr>
          <p:nvPr>
            <p:ph type="body" idx="1"/>
          </p:nvPr>
        </p:nvSpPr>
        <p:spPr>
          <a:xfrm>
            <a:off x="496711" y="3939822"/>
            <a:ext cx="5983111" cy="4061178"/>
          </a:xfrm>
        </p:spPr>
        <p:txBody>
          <a:bodyPr/>
          <a:lstStyle/>
          <a:p>
            <a:r>
              <a:rPr lang="en-US" sz="1400" dirty="0">
                <a:latin typeface="Arial" charset="0"/>
                <a:ea typeface="Arial" charset="0"/>
                <a:cs typeface="Arial" charset="0"/>
              </a:rPr>
              <a:t>Image: http://bit.ly/2r9yN4p (https://www.flickr.com/photos/sunsetnoir/29643575992/) by Lei Han / CC BY-NC-ND 2.0 </a:t>
            </a:r>
          </a:p>
          <a:p>
            <a:endParaRPr lang="en-US" sz="1400" dirty="0">
              <a:latin typeface="Arial" charset="0"/>
              <a:ea typeface="Arial" charset="0"/>
              <a:cs typeface="Arial" charset="0"/>
            </a:endParaRPr>
          </a:p>
          <a:p>
            <a:r>
              <a:rPr lang="en-US" sz="1400" baseline="0" dirty="0">
                <a:latin typeface="Arial" charset="0"/>
                <a:ea typeface="Arial" charset="0"/>
                <a:cs typeface="Arial" charset="0"/>
              </a:rPr>
              <a:t>Assuming searching independence</a:t>
            </a:r>
          </a:p>
          <a:p>
            <a:r>
              <a:rPr lang="en-US" sz="1400" baseline="0" dirty="0">
                <a:latin typeface="Arial" charset="0"/>
                <a:ea typeface="Arial" charset="0"/>
                <a:cs typeface="Arial" charset="0"/>
              </a:rPr>
              <a:t>       Example: “</a:t>
            </a:r>
            <a:r>
              <a:rPr lang="en-US" sz="1400" dirty="0">
                <a:latin typeface="Arial" charset="0"/>
                <a:ea typeface="Arial" charset="0"/>
                <a:cs typeface="Arial" charset="0"/>
              </a:rPr>
              <a:t>Hi [User First Name], </a:t>
            </a:r>
            <a:r>
              <a:rPr lang="en-US" sz="1400" dirty="0" err="1">
                <a:latin typeface="Arial" charset="0"/>
                <a:ea typeface="Arial" charset="0"/>
                <a:cs typeface="Arial" charset="0"/>
              </a:rPr>
              <a:t>i</a:t>
            </a:r>
            <a:r>
              <a:rPr lang="en-US" sz="1400" baseline="0" dirty="0">
                <a:latin typeface="Arial" charset="0"/>
                <a:ea typeface="Arial" charset="0"/>
                <a:cs typeface="Arial" charset="0"/>
              </a:rPr>
              <a:t> have just Googled it and there is lots of information there. You shouldn’t have any trouble finding it. Otherwise there are lots of books in any library which explain the conditions </a:t>
            </a:r>
            <a:r>
              <a:rPr lang="is-IS" sz="1400" baseline="0" dirty="0">
                <a:latin typeface="Arial" charset="0"/>
                <a:ea typeface="Arial" charset="0"/>
                <a:cs typeface="Arial" charset="0"/>
              </a:rPr>
              <a:t>… Your doctor can explain it also” (QP2-008), assumes that the ability to use an IM client implies the ability to use a search engine, which is not always true. A double-whammy, given that the user may not have the resources to ask a medical professional. Thus, a two-fold verbal microinvalidation occurs in which the user’s potentially low technical skills and unknown access to resources are erased. Even </a:t>
            </a:r>
            <a:r>
              <a:rPr lang="is-IS" sz="1400" i="1" baseline="0" dirty="0">
                <a:latin typeface="Arial" charset="0"/>
                <a:ea typeface="Arial" charset="0"/>
                <a:cs typeface="Arial" charset="0"/>
              </a:rPr>
              <a:t>if</a:t>
            </a:r>
            <a:r>
              <a:rPr lang="is-IS" sz="1400" i="0" baseline="0" dirty="0">
                <a:latin typeface="Arial" charset="0"/>
                <a:ea typeface="Arial" charset="0"/>
                <a:cs typeface="Arial" charset="0"/>
              </a:rPr>
              <a:t> this specific users does not have a problem with statements such as this, they should still be avoided to keep invalidating behavior out of VR service.</a:t>
            </a:r>
            <a:endParaRPr lang="is-IS" sz="1400" baseline="0" dirty="0">
              <a:latin typeface="Arial" charset="0"/>
              <a:ea typeface="Arial" charset="0"/>
              <a:cs typeface="Arial" charset="0"/>
            </a:endParaRPr>
          </a:p>
          <a:p>
            <a:r>
              <a:rPr lang="is-IS" sz="1400" baseline="0" dirty="0">
                <a:latin typeface="Arial" charset="0"/>
                <a:ea typeface="Arial" charset="0"/>
                <a:cs typeface="Arial" charset="0"/>
              </a:rPr>
              <a:t> </a:t>
            </a:r>
            <a:endParaRPr lang="en-US" sz="1400" baseline="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1414B47C-E7B7-0D42-9B36-15EEAACB2834}" type="slidenum">
              <a:rPr lang="en-US" smtClean="0"/>
              <a:t>12</a:t>
            </a:fld>
            <a:endParaRPr lang="en-US"/>
          </a:p>
        </p:txBody>
      </p:sp>
    </p:spTree>
    <p:extLst>
      <p:ext uri="{BB962C8B-B14F-4D97-AF65-F5344CB8AC3E}">
        <p14:creationId xmlns:p14="http://schemas.microsoft.com/office/powerpoint/2010/main" val="1950833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8238" y="365125"/>
            <a:ext cx="4100512" cy="2306638"/>
          </a:xfrm>
        </p:spPr>
      </p:sp>
      <p:sp>
        <p:nvSpPr>
          <p:cNvPr id="3" name="Notes Placeholder 2"/>
          <p:cNvSpPr>
            <a:spLocks noGrp="1"/>
          </p:cNvSpPr>
          <p:nvPr>
            <p:ph type="body" idx="1"/>
          </p:nvPr>
        </p:nvSpPr>
        <p:spPr>
          <a:xfrm>
            <a:off x="338667" y="2901244"/>
            <a:ext cx="6344355" cy="6016978"/>
          </a:xfrm>
        </p:spPr>
        <p:txBody>
          <a:bodyPr/>
          <a:lstStyle/>
          <a:p>
            <a:pPr>
              <a:defRPr/>
            </a:pPr>
            <a:r>
              <a:rPr lang="en-US" sz="1100" dirty="0">
                <a:latin typeface="Arial" charset="0"/>
                <a:ea typeface="Arial" charset="0"/>
                <a:cs typeface="Arial" charset="0"/>
              </a:rPr>
              <a:t>Image: http://bit.ly/2s4qq9w (https://www.flickr.com/photos/fredcintra/2671822805/) by </a:t>
            </a:r>
            <a:r>
              <a:rPr lang="en-US" sz="1100" dirty="0" err="1">
                <a:latin typeface="Arial" charset="0"/>
                <a:ea typeface="Arial" charset="0"/>
                <a:cs typeface="Arial" charset="0"/>
              </a:rPr>
              <a:t>Frederico</a:t>
            </a:r>
            <a:r>
              <a:rPr lang="en-US" sz="1100" dirty="0">
                <a:latin typeface="Arial" charset="0"/>
                <a:ea typeface="Arial" charset="0"/>
                <a:cs typeface="Arial" charset="0"/>
              </a:rPr>
              <a:t> Cintra / CC BY 2.0</a:t>
            </a:r>
          </a:p>
          <a:p>
            <a:pPr>
              <a:defRPr/>
            </a:pPr>
            <a:endParaRPr lang="en-US" sz="11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Based on the microaggressions we found, we deduced the following implications for library service: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--When unsure of a user’s intent or unable to locate what they are looking for, respond with an open question rather than an assumptive statement (e.g., ask if they would be interested in purchasing a CD, do not merely send a link to Amazon, QP2-003)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--Be careful with wording that can make assumptions about a user’s identity and/or border on condescension (e.g., do not tell a patron information may be “too simple” or “too complex,” QP2-016; gender and sexuality assumptions)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--Direct a user on how to use another resource as opposed to telling them they need to look elsewhere to solve their problem. That way, they’re less likely to feel bothersome and/or shafted.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--Allow time for a user to reply, particularly when conducting a reference interview and when reviewing potentially unfamiliar technical processes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--Listen to the user’s actual information need and calls for help (particularly in terms of technology)</a:t>
            </a:r>
          </a:p>
          <a:p>
            <a:endParaRPr lang="en-US" sz="11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--Provide needed information without implying (or outright stating) that doing so is a hassle (particularly in terms of technology)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--Send more generalized resources (e.g., if a user who has not identified their age asks for information about sexual education, do not automatically send a teen health website, as said user could be any age and of any orientation, TS059)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--Strive to represent various perspectives when providing resources (e.g., authors of all genders) (Sue, 2010; </a:t>
            </a:r>
            <a:r>
              <a:rPr lang="en-US" sz="1100" baseline="0" dirty="0" err="1">
                <a:latin typeface="Arial" charset="0"/>
                <a:ea typeface="Arial" charset="0"/>
                <a:cs typeface="Arial" charset="0"/>
              </a:rPr>
              <a:t>Ettarh</a:t>
            </a:r>
            <a:r>
              <a:rPr lang="en-US" sz="1100" baseline="0" dirty="0">
                <a:latin typeface="Arial" charset="0"/>
                <a:ea typeface="Arial" charset="0"/>
                <a:cs typeface="Arial" charset="0"/>
              </a:rPr>
              <a:t>,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--Avoid assumptions based on identity and ability, whether directed at the user or involved in an answer (Sue, 2010; </a:t>
            </a:r>
            <a:r>
              <a:rPr lang="en-US" sz="1100" baseline="0" dirty="0" err="1">
                <a:latin typeface="Arial" charset="0"/>
                <a:ea typeface="Arial" charset="0"/>
                <a:cs typeface="Arial" charset="0"/>
              </a:rPr>
              <a:t>Ettarh</a:t>
            </a:r>
            <a:r>
              <a:rPr lang="en-US" sz="1100" baseline="0" dirty="0">
                <a:latin typeface="Arial" charset="0"/>
                <a:ea typeface="Arial" charset="0"/>
                <a:cs typeface="Arial" charset="0"/>
              </a:rPr>
              <a:t>,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charset="0"/>
                <a:ea typeface="Arial" charset="0"/>
                <a:cs typeface="Arial" charset="0"/>
              </a:rPr>
              <a:t>--Be aware that invalidating nonverbal behavior can transfer to digital encounters (Belluomini, 2014)</a:t>
            </a:r>
          </a:p>
        </p:txBody>
      </p:sp>
      <p:sp>
        <p:nvSpPr>
          <p:cNvPr id="4" name="Slide Number Placeholder 3"/>
          <p:cNvSpPr>
            <a:spLocks noGrp="1"/>
          </p:cNvSpPr>
          <p:nvPr>
            <p:ph type="sldNum" sz="quarter" idx="10"/>
          </p:nvPr>
        </p:nvSpPr>
        <p:spPr/>
        <p:txBody>
          <a:bodyPr/>
          <a:lstStyle/>
          <a:p>
            <a:fld id="{1414B47C-E7B7-0D42-9B36-15EEAACB2834}" type="slidenum">
              <a:rPr lang="en-US" smtClean="0"/>
              <a:t>13</a:t>
            </a:fld>
            <a:endParaRPr lang="en-US"/>
          </a:p>
        </p:txBody>
      </p:sp>
    </p:spTree>
    <p:extLst>
      <p:ext uri="{BB962C8B-B14F-4D97-AF65-F5344CB8AC3E}">
        <p14:creationId xmlns:p14="http://schemas.microsoft.com/office/powerpoint/2010/main" val="1099572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http://bit.ly/2qcvdkH (http://maxpixel.freegreatpicture.com/Direction-Arrow-Pizol-Shield-Signposts-Directions-999685) by Max Pixel / CC0 Public Domain</a:t>
            </a:r>
          </a:p>
          <a:p>
            <a:endParaRPr lang="en-US" sz="1400" dirty="0">
              <a:latin typeface="Arial" charset="0"/>
              <a:ea typeface="Arial" charset="0"/>
              <a:cs typeface="Arial" charset="0"/>
            </a:endParaRPr>
          </a:p>
          <a:p>
            <a:r>
              <a:rPr lang="en-US" sz="1400" kern="1200" dirty="0">
                <a:solidFill>
                  <a:schemeClr val="tx1"/>
                </a:solidFill>
                <a:effectLst/>
                <a:latin typeface="Arial" charset="0"/>
                <a:ea typeface="Arial" charset="0"/>
                <a:cs typeface="Arial" charset="0"/>
              </a:rPr>
              <a:t>--Continue</a:t>
            </a:r>
            <a:r>
              <a:rPr lang="en-US" sz="1400" kern="1200" baseline="0" dirty="0">
                <a:solidFill>
                  <a:schemeClr val="tx1"/>
                </a:solidFill>
                <a:effectLst/>
                <a:latin typeface="Arial" charset="0"/>
                <a:ea typeface="Arial" charset="0"/>
                <a:cs typeface="Arial" charset="0"/>
              </a:rPr>
              <a:t> to develop a set of instructional guidelines to implement in libraries</a:t>
            </a:r>
          </a:p>
          <a:p>
            <a:r>
              <a:rPr lang="en-US" sz="1400" kern="1200" baseline="0" dirty="0">
                <a:solidFill>
                  <a:schemeClr val="tx1"/>
                </a:solidFill>
                <a:effectLst/>
                <a:latin typeface="Arial" charset="0"/>
                <a:ea typeface="Arial" charset="0"/>
                <a:cs typeface="Arial" charset="0"/>
              </a:rPr>
              <a:t>--Extend the study of virtual </a:t>
            </a:r>
            <a:r>
              <a:rPr lang="en-US" sz="1400" kern="1200" baseline="0" dirty="0" err="1">
                <a:solidFill>
                  <a:schemeClr val="tx1"/>
                </a:solidFill>
                <a:effectLst/>
                <a:latin typeface="Arial" charset="0"/>
                <a:ea typeface="Arial" charset="0"/>
                <a:cs typeface="Arial" charset="0"/>
              </a:rPr>
              <a:t>microaggressions</a:t>
            </a:r>
            <a:r>
              <a:rPr lang="en-US" sz="1400" kern="1200" baseline="0" dirty="0">
                <a:solidFill>
                  <a:schemeClr val="tx1"/>
                </a:solidFill>
                <a:effectLst/>
                <a:latin typeface="Arial" charset="0"/>
                <a:ea typeface="Arial" charset="0"/>
                <a:cs typeface="Arial" charset="0"/>
              </a:rPr>
              <a:t> to cover users’ behavior towards librarians as well as librarians’ behavior towards users</a:t>
            </a:r>
          </a:p>
          <a:p>
            <a:r>
              <a:rPr lang="en-US" sz="1400" kern="1200" baseline="0" dirty="0">
                <a:solidFill>
                  <a:schemeClr val="tx1"/>
                </a:solidFill>
                <a:effectLst/>
                <a:latin typeface="Arial" charset="0"/>
                <a:ea typeface="Arial" charset="0"/>
                <a:cs typeface="Arial" charset="0"/>
              </a:rPr>
              <a:t>--Expand the study beyond VRS to face-to-face encounters through interviews and focus groups</a:t>
            </a:r>
            <a:endParaRPr lang="en-US" sz="1400" kern="1200" dirty="0">
              <a:solidFill>
                <a:schemeClr val="tx1"/>
              </a:solidFill>
              <a:effectLst/>
              <a:latin typeface="Arial" charset="0"/>
              <a:ea typeface="Arial" charset="0"/>
              <a:cs typeface="Arial" charset="0"/>
            </a:endParaRPr>
          </a:p>
          <a:p>
            <a:endParaRPr lang="en-US" sz="1400" kern="1200" dirty="0">
              <a:solidFill>
                <a:schemeClr val="tx1"/>
              </a:solidFill>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1414B47C-E7B7-0D42-9B36-15EEAACB2834}" type="slidenum">
              <a:rPr lang="en-US" smtClean="0"/>
              <a:t>14</a:t>
            </a:fld>
            <a:endParaRPr lang="en-US"/>
          </a:p>
        </p:txBody>
      </p:sp>
    </p:spTree>
    <p:extLst>
      <p:ext uri="{BB962C8B-B14F-4D97-AF65-F5344CB8AC3E}">
        <p14:creationId xmlns:p14="http://schemas.microsoft.com/office/powerpoint/2010/main" val="1638560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8463"/>
            <a:ext cx="5486400" cy="3086100"/>
          </a:xfrm>
        </p:spPr>
      </p:sp>
      <p:sp>
        <p:nvSpPr>
          <p:cNvPr id="3" name="Notes Placeholder 2"/>
          <p:cNvSpPr>
            <a:spLocks noGrp="1"/>
          </p:cNvSpPr>
          <p:nvPr>
            <p:ph type="body" idx="1"/>
          </p:nvPr>
        </p:nvSpPr>
        <p:spPr>
          <a:xfrm>
            <a:off x="349956" y="3939821"/>
            <a:ext cx="6355644" cy="4459111"/>
          </a:xfrm>
        </p:spPr>
        <p:txBody>
          <a:bodyPr/>
          <a:lstStyle/>
          <a:p>
            <a:pPr>
              <a:defRPr/>
            </a:pPr>
            <a:r>
              <a:rPr lang="en-US" sz="1400" dirty="0">
                <a:latin typeface="Arial" charset="0"/>
                <a:ea typeface="Arial" charset="0"/>
                <a:cs typeface="Arial" charset="0"/>
              </a:rPr>
              <a:t>Image: http://bit.ly/2qMXQZF By Kurt </a:t>
            </a:r>
            <a:r>
              <a:rPr lang="en-US" sz="1400" dirty="0" err="1">
                <a:latin typeface="Arial" charset="0"/>
                <a:ea typeface="Arial" charset="0"/>
                <a:cs typeface="Arial" charset="0"/>
              </a:rPr>
              <a:t>Löwenstein</a:t>
            </a:r>
            <a:r>
              <a:rPr lang="en-US" sz="1400" dirty="0">
                <a:latin typeface="Arial" charset="0"/>
                <a:ea typeface="Arial" charset="0"/>
                <a:cs typeface="Arial" charset="0"/>
              </a:rPr>
              <a:t> Educational Center International Team from Germany (ws'08 (21)) [CC BY 2.0 (http://creativecommons.org/licenses/by/2.0)], via Wikimedia Commons</a:t>
            </a:r>
          </a:p>
          <a:p>
            <a:pPr>
              <a:defRPr/>
            </a:pPr>
            <a:endParaRPr lang="en-US" sz="14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charset="0"/>
                <a:ea typeface="Arial" charset="0"/>
                <a:cs typeface="Arial" charset="0"/>
              </a:rPr>
              <a:t>Given the relatively</a:t>
            </a:r>
            <a:r>
              <a:rPr lang="en-US" sz="1400" baseline="0" dirty="0">
                <a:latin typeface="Arial" charset="0"/>
                <a:ea typeface="Arial" charset="0"/>
                <a:cs typeface="Arial" charset="0"/>
              </a:rPr>
              <a:t> homogenous nature of librarianship, it is imperative that professionals acknowledge the conscious and unconscious biases, preconceived notions, and invalidating behaviors that potentially further marginalize library patrons with various minority identities. In doing so, librarians will be better equipped to service a divers array of patrons in an equitable and effective way. Additionally, patrons themselves may feel more welcome in library spaces and thus more inclined to utilize library services.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charset="0"/>
                <a:ea typeface="Arial" charset="0"/>
                <a:cs typeface="Arial" charset="0"/>
              </a:rPr>
              <a:t>In fact, perhaps we should reconsider the term “user.” Such a term may actually lead to </a:t>
            </a:r>
            <a:r>
              <a:rPr lang="en-US" sz="1400" baseline="0" dirty="0" err="1">
                <a:latin typeface="Arial" charset="0"/>
                <a:ea typeface="Arial" charset="0"/>
                <a:cs typeface="Arial" charset="0"/>
              </a:rPr>
              <a:t>microaggressions</a:t>
            </a:r>
            <a:r>
              <a:rPr lang="en-US" sz="1400" baseline="0" dirty="0">
                <a:latin typeface="Arial" charset="0"/>
                <a:ea typeface="Arial" charset="0"/>
                <a:cs typeface="Arial" charset="0"/>
              </a:rPr>
              <a:t>, as it places all library patrons on the same neutral playing field rife with assumptions that they interact with information in a standardized way. Another term could act as a similar identifier without implying that all who frequent libraries “use” materials in a similar fashion.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charset="0"/>
              <a:ea typeface="Arial" charset="0"/>
              <a:cs typeface="Arial" charset="0"/>
            </a:endParaRPr>
          </a:p>
          <a:p>
            <a:endParaRPr lang="en-US" sz="1400" dirty="0"/>
          </a:p>
        </p:txBody>
      </p:sp>
      <p:sp>
        <p:nvSpPr>
          <p:cNvPr id="4" name="Slide Number Placeholder 3"/>
          <p:cNvSpPr>
            <a:spLocks noGrp="1"/>
          </p:cNvSpPr>
          <p:nvPr>
            <p:ph type="sldNum" sz="quarter" idx="10"/>
          </p:nvPr>
        </p:nvSpPr>
        <p:spPr/>
        <p:txBody>
          <a:bodyPr/>
          <a:lstStyle/>
          <a:p>
            <a:fld id="{1414B47C-E7B7-0D42-9B36-15EEAACB2834}" type="slidenum">
              <a:rPr lang="en-US" smtClean="0"/>
              <a:t>15</a:t>
            </a:fld>
            <a:endParaRPr lang="en-US"/>
          </a:p>
        </p:txBody>
      </p:sp>
    </p:spTree>
    <p:extLst>
      <p:ext uri="{BB962C8B-B14F-4D97-AF65-F5344CB8AC3E}">
        <p14:creationId xmlns:p14="http://schemas.microsoft.com/office/powerpoint/2010/main" val="96183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http://bit.ly/2rIKIoC (https://www.flickr.com/photos/orinrobertjohn/239595034/) by Orin </a:t>
            </a:r>
            <a:r>
              <a:rPr lang="en-US" sz="1400" dirty="0" err="1">
                <a:latin typeface="Arial" charset="0"/>
                <a:ea typeface="Arial" charset="0"/>
                <a:cs typeface="Arial" charset="0"/>
              </a:rPr>
              <a:t>Zebest</a:t>
            </a:r>
            <a:r>
              <a:rPr lang="en-US" sz="1400" dirty="0">
                <a:latin typeface="Arial" charset="0"/>
                <a:ea typeface="Arial" charset="0"/>
                <a:cs typeface="Arial" charset="0"/>
              </a:rPr>
              <a:t> / CC BY 2.0 </a:t>
            </a:r>
          </a:p>
        </p:txBody>
      </p:sp>
      <p:sp>
        <p:nvSpPr>
          <p:cNvPr id="4" name="Slide Number Placeholder 3"/>
          <p:cNvSpPr>
            <a:spLocks noGrp="1"/>
          </p:cNvSpPr>
          <p:nvPr>
            <p:ph type="sldNum" sz="quarter" idx="10"/>
          </p:nvPr>
        </p:nvSpPr>
        <p:spPr/>
        <p:txBody>
          <a:bodyPr/>
          <a:lstStyle/>
          <a:p>
            <a:fld id="{1414B47C-E7B7-0D42-9B36-15EEAACB2834}" type="slidenum">
              <a:rPr lang="en-US" smtClean="0"/>
              <a:t>16</a:t>
            </a:fld>
            <a:endParaRPr lang="en-US"/>
          </a:p>
        </p:txBody>
      </p:sp>
    </p:spTree>
    <p:extLst>
      <p:ext uri="{BB962C8B-B14F-4D97-AF65-F5344CB8AC3E}">
        <p14:creationId xmlns:p14="http://schemas.microsoft.com/office/powerpoint/2010/main" val="1764494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http://bit.ly/2s4ROEf (https://www.flickr.com/photos/clarkzip/33650374554/) by Peter Clark / CC BY-NC 2.0 </a:t>
            </a:r>
          </a:p>
        </p:txBody>
      </p:sp>
      <p:sp>
        <p:nvSpPr>
          <p:cNvPr id="4" name="Slide Number Placeholder 3"/>
          <p:cNvSpPr>
            <a:spLocks noGrp="1"/>
          </p:cNvSpPr>
          <p:nvPr>
            <p:ph type="sldNum" sz="quarter" idx="10"/>
          </p:nvPr>
        </p:nvSpPr>
        <p:spPr/>
        <p:txBody>
          <a:bodyPr/>
          <a:lstStyle/>
          <a:p>
            <a:fld id="{29CA460E-4F5F-4B78-8460-E6F4D9F49C60}" type="slidenum">
              <a:rPr lang="en-US" smtClean="0"/>
              <a:t>17</a:t>
            </a:fld>
            <a:endParaRPr lang="en-US"/>
          </a:p>
        </p:txBody>
      </p:sp>
    </p:spTree>
    <p:extLst>
      <p:ext uri="{BB962C8B-B14F-4D97-AF65-F5344CB8AC3E}">
        <p14:creationId xmlns:p14="http://schemas.microsoft.com/office/powerpoint/2010/main" val="292762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http://bit.ly/2s4ROEf (https://www.flickr.com/photos/clarkzip/33650374554/) by Peter Clark / CC BY-NC 2.0 </a:t>
            </a:r>
          </a:p>
        </p:txBody>
      </p:sp>
      <p:sp>
        <p:nvSpPr>
          <p:cNvPr id="4" name="Slide Number Placeholder 3"/>
          <p:cNvSpPr>
            <a:spLocks noGrp="1"/>
          </p:cNvSpPr>
          <p:nvPr>
            <p:ph type="sldNum" sz="quarter" idx="10"/>
          </p:nvPr>
        </p:nvSpPr>
        <p:spPr/>
        <p:txBody>
          <a:bodyPr/>
          <a:lstStyle/>
          <a:p>
            <a:fld id="{29CA460E-4F5F-4B78-8460-E6F4D9F49C60}" type="slidenum">
              <a:rPr lang="en-US" smtClean="0"/>
              <a:t>18</a:t>
            </a:fld>
            <a:endParaRPr lang="en-US"/>
          </a:p>
        </p:txBody>
      </p:sp>
    </p:spTree>
    <p:extLst>
      <p:ext uri="{BB962C8B-B14F-4D97-AF65-F5344CB8AC3E}">
        <p14:creationId xmlns:p14="http://schemas.microsoft.com/office/powerpoint/2010/main" val="1322670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http://bit.ly/2s4ROEf (https://www.flickr.com/photos/clarkzip/33650374554/) by Peter Clark / CC BY-NC 2.0 </a:t>
            </a:r>
          </a:p>
        </p:txBody>
      </p:sp>
      <p:sp>
        <p:nvSpPr>
          <p:cNvPr id="4" name="Slide Number Placeholder 3"/>
          <p:cNvSpPr>
            <a:spLocks noGrp="1"/>
          </p:cNvSpPr>
          <p:nvPr>
            <p:ph type="sldNum" sz="quarter" idx="10"/>
          </p:nvPr>
        </p:nvSpPr>
        <p:spPr/>
        <p:txBody>
          <a:bodyPr/>
          <a:lstStyle/>
          <a:p>
            <a:fld id="{29CA460E-4F5F-4B78-8460-E6F4D9F49C60}" type="slidenum">
              <a:rPr lang="en-US" smtClean="0"/>
              <a:t>19</a:t>
            </a:fld>
            <a:endParaRPr lang="en-US"/>
          </a:p>
        </p:txBody>
      </p:sp>
    </p:spTree>
    <p:extLst>
      <p:ext uri="{BB962C8B-B14F-4D97-AF65-F5344CB8AC3E}">
        <p14:creationId xmlns:p14="http://schemas.microsoft.com/office/powerpoint/2010/main" val="181797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kern="1200" dirty="0">
                <a:solidFill>
                  <a:schemeClr val="tx1"/>
                </a:solidFill>
                <a:effectLst/>
                <a:latin typeface="Arial" charset="0"/>
                <a:ea typeface="Arial" charset="0"/>
                <a:cs typeface="Arial" charset="0"/>
              </a:rPr>
              <a:t>ALL SLIDES</a:t>
            </a:r>
            <a:r>
              <a:rPr lang="en-US" sz="1400" b="1" i="0" kern="1200" baseline="0" dirty="0">
                <a:solidFill>
                  <a:schemeClr val="tx1"/>
                </a:solidFill>
                <a:effectLst/>
                <a:latin typeface="Arial" charset="0"/>
                <a:ea typeface="Arial" charset="0"/>
                <a:cs typeface="Arial" charset="0"/>
              </a:rPr>
              <a:t> AVAILABLE IN RUSA</a:t>
            </a:r>
            <a:endParaRPr lang="en-US" sz="1400" b="1" dirty="0">
              <a:latin typeface="Arial" charset="0"/>
              <a:ea typeface="Arial" charset="0"/>
              <a:cs typeface="Arial" charset="0"/>
            </a:endParaRPr>
          </a:p>
          <a:p>
            <a:endParaRPr lang="en-US" sz="1400" dirty="0">
              <a:latin typeface="Arial" charset="0"/>
              <a:ea typeface="Arial" charset="0"/>
              <a:cs typeface="Arial" charset="0"/>
            </a:endParaRPr>
          </a:p>
          <a:p>
            <a:r>
              <a:rPr lang="en-US" sz="1400" dirty="0">
                <a:latin typeface="Arial" charset="0"/>
                <a:ea typeface="Arial" charset="0"/>
                <a:cs typeface="Arial" charset="0"/>
              </a:rPr>
              <a:t>--Studied VR transcripts and conducted interviews/FG</a:t>
            </a:r>
          </a:p>
          <a:p>
            <a:r>
              <a:rPr lang="en-US" sz="1400" dirty="0">
                <a:latin typeface="Arial" charset="0"/>
                <a:ea typeface="Arial" charset="0"/>
                <a:cs typeface="Arial" charset="0"/>
              </a:rPr>
              <a:t>--FOUND relational facilitators</a:t>
            </a:r>
            <a:r>
              <a:rPr lang="en-US" sz="1400" baseline="0" dirty="0">
                <a:latin typeface="Arial" charset="0"/>
                <a:ea typeface="Arial" charset="0"/>
                <a:cs typeface="Arial" charset="0"/>
              </a:rPr>
              <a:t> and barriers for success in VR</a:t>
            </a:r>
          </a:p>
          <a:p>
            <a:r>
              <a:rPr lang="en-US" sz="1400" baseline="0" dirty="0">
                <a:latin typeface="Arial" charset="0"/>
                <a:ea typeface="Arial" charset="0"/>
                <a:cs typeface="Arial" charset="0"/>
              </a:rPr>
              <a:t>--We argue here that </a:t>
            </a:r>
            <a:r>
              <a:rPr lang="en-US" sz="1400" baseline="0" dirty="0" err="1">
                <a:latin typeface="Arial" charset="0"/>
                <a:ea typeface="Arial" charset="0"/>
                <a:cs typeface="Arial" charset="0"/>
              </a:rPr>
              <a:t>microaggressions</a:t>
            </a:r>
            <a:r>
              <a:rPr lang="en-US" sz="1400" baseline="0" dirty="0">
                <a:latin typeface="Arial" charset="0"/>
                <a:ea typeface="Arial" charset="0"/>
                <a:cs typeface="Arial" charset="0"/>
              </a:rPr>
              <a:t> are a type of barrier falling under the theoretical framework of Face Threats (</a:t>
            </a:r>
            <a:r>
              <a:rPr lang="en-US" sz="1400" baseline="0" dirty="0" err="1">
                <a:latin typeface="Arial" charset="0"/>
                <a:ea typeface="Arial" charset="0"/>
                <a:cs typeface="Arial" charset="0"/>
              </a:rPr>
              <a:t>Goffman</a:t>
            </a:r>
            <a:r>
              <a:rPr lang="en-US" sz="1400" baseline="0" dirty="0">
                <a:latin typeface="Arial" charset="0"/>
                <a:ea typeface="Arial" charset="0"/>
                <a:cs typeface="Arial" charset="0"/>
              </a:rPr>
              <a:t>, 1967)</a:t>
            </a:r>
            <a:endParaRPr lang="en-US" sz="14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9CA460E-4F5F-4B78-8460-E6F4D9F49C60}" type="slidenum">
              <a:rPr lang="en-US" smtClean="0"/>
              <a:t>2</a:t>
            </a:fld>
            <a:endParaRPr lang="en-US"/>
          </a:p>
        </p:txBody>
      </p:sp>
    </p:spTree>
    <p:extLst>
      <p:ext uri="{BB962C8B-B14F-4D97-AF65-F5344CB8AC3E}">
        <p14:creationId xmlns:p14="http://schemas.microsoft.com/office/powerpoint/2010/main" val="4200372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http://bit.ly/2kuHPFS By Apple Inc. (Unknown) [Public domain or CC BY-SA 4.0 (https://creativecommons.org/licenses/by-sa/4.0)], via Wikimedia Commons</a:t>
            </a:r>
          </a:p>
        </p:txBody>
      </p:sp>
      <p:sp>
        <p:nvSpPr>
          <p:cNvPr id="4" name="Slide Number Placeholder 3"/>
          <p:cNvSpPr>
            <a:spLocks noGrp="1"/>
          </p:cNvSpPr>
          <p:nvPr>
            <p:ph type="sldNum" sz="quarter" idx="10"/>
          </p:nvPr>
        </p:nvSpPr>
        <p:spPr/>
        <p:txBody>
          <a:bodyPr/>
          <a:lstStyle/>
          <a:p>
            <a:fld id="{29CA460E-4F5F-4B78-8460-E6F4D9F49C60}" type="slidenum">
              <a:rPr lang="en-US" smtClean="0"/>
              <a:t>22</a:t>
            </a:fld>
            <a:endParaRPr lang="en-US"/>
          </a:p>
        </p:txBody>
      </p:sp>
    </p:spTree>
    <p:extLst>
      <p:ext uri="{BB962C8B-B14F-4D97-AF65-F5344CB8AC3E}">
        <p14:creationId xmlns:p14="http://schemas.microsoft.com/office/powerpoint/2010/main" val="798305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2913"/>
            <a:ext cx="5486400" cy="3086100"/>
          </a:xfrm>
        </p:spPr>
      </p:sp>
      <p:sp>
        <p:nvSpPr>
          <p:cNvPr id="3" name="Notes Placeholder 2"/>
          <p:cNvSpPr>
            <a:spLocks noGrp="1"/>
          </p:cNvSpPr>
          <p:nvPr>
            <p:ph type="body" idx="1"/>
          </p:nvPr>
        </p:nvSpPr>
        <p:spPr>
          <a:xfrm>
            <a:off x="293511" y="3759199"/>
            <a:ext cx="6197600" cy="4926013"/>
          </a:xfrm>
        </p:spPr>
        <p:txBody>
          <a:bodyPr/>
          <a:lstStyle/>
          <a:p>
            <a:pPr>
              <a:defRPr/>
            </a:pPr>
            <a:r>
              <a:rPr lang="en-US" dirty="0">
                <a:latin typeface="Arial" charset="0"/>
                <a:ea typeface="Arial" charset="0"/>
                <a:cs typeface="Arial" charset="0"/>
              </a:rPr>
              <a:t>Image: http://bit.ly/2r9yPsQ (https://www.flickr.com/photos/squirmy21/8316599080/) by </a:t>
            </a:r>
            <a:r>
              <a:rPr lang="en-US" dirty="0" err="1">
                <a:latin typeface="Arial" charset="0"/>
                <a:ea typeface="Arial" charset="0"/>
                <a:cs typeface="Arial" charset="0"/>
              </a:rPr>
              <a:t>SquirmyBeluga</a:t>
            </a:r>
            <a:r>
              <a:rPr lang="en-US" dirty="0">
                <a:latin typeface="Arial" charset="0"/>
                <a:ea typeface="Arial" charset="0"/>
                <a:cs typeface="Arial" charset="0"/>
              </a:rPr>
              <a:t> / CC BY 2.0 </a:t>
            </a:r>
          </a:p>
          <a:p>
            <a:pPr>
              <a:defRPr/>
            </a:pPr>
            <a:endParaRPr lang="en-US"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charset="0"/>
                <a:ea typeface="Arial" charset="0"/>
                <a:cs typeface="Arial" charset="0"/>
              </a:rPr>
              <a:t>Nod to Vanessa</a:t>
            </a:r>
            <a:r>
              <a:rPr lang="en-US" kern="1200" baseline="0" dirty="0">
                <a:solidFill>
                  <a:schemeClr val="tx1"/>
                </a:solidFill>
                <a:effectLst/>
                <a:latin typeface="Arial" charset="0"/>
                <a:ea typeface="Arial" charset="0"/>
                <a:cs typeface="Arial" charset="0"/>
              </a:rPr>
              <a:t> Kitzie and Diana </a:t>
            </a:r>
            <a:r>
              <a:rPr lang="en-US" kern="1200" baseline="0" dirty="0" err="1">
                <a:solidFill>
                  <a:schemeClr val="tx1"/>
                </a:solidFill>
                <a:effectLst/>
                <a:latin typeface="Arial" charset="0"/>
                <a:ea typeface="Arial" charset="0"/>
                <a:cs typeface="Arial" charset="0"/>
              </a:rPr>
              <a:t>Floegel’s</a:t>
            </a:r>
            <a:r>
              <a:rPr lang="en-US" kern="1200" baseline="0" dirty="0">
                <a:solidFill>
                  <a:schemeClr val="tx1"/>
                </a:solidFill>
                <a:effectLst/>
                <a:latin typeface="Arial" charset="0"/>
                <a:ea typeface="Arial" charset="0"/>
                <a:cs typeface="Arial" charset="0"/>
              </a:rPr>
              <a:t> work and research intents on microaggressions and service to marginalized populations, which led to this research endeavor.</a:t>
            </a:r>
            <a:endParaRPr lang="en-US" kern="1200" dirty="0">
              <a:solidFill>
                <a:schemeClr val="tx1"/>
              </a:solidFill>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err="1">
                <a:solidFill>
                  <a:schemeClr val="tx1"/>
                </a:solidFill>
                <a:effectLst/>
                <a:latin typeface="Arial" charset="0"/>
                <a:ea typeface="Arial" charset="0"/>
                <a:cs typeface="Arial" charset="0"/>
              </a:rPr>
              <a:t>Microaggressions</a:t>
            </a:r>
            <a:r>
              <a:rPr lang="en-US" kern="1200" dirty="0">
                <a:solidFill>
                  <a:schemeClr val="tx1"/>
                </a:solidFill>
                <a:effectLst/>
                <a:latin typeface="Arial" charset="0"/>
                <a:ea typeface="Arial" charset="0"/>
                <a:cs typeface="Arial"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charset="0"/>
                <a:ea typeface="Arial" charset="0"/>
                <a:cs typeface="Arial" charset="0"/>
              </a:rPr>
              <a:t>Literature</a:t>
            </a:r>
            <a:r>
              <a:rPr lang="en-US" kern="1200" baseline="0" dirty="0">
                <a:solidFill>
                  <a:schemeClr val="tx1"/>
                </a:solidFill>
                <a:effectLst/>
                <a:latin typeface="Arial" charset="0"/>
                <a:ea typeface="Arial" charset="0"/>
                <a:cs typeface="Arial" charset="0"/>
              </a:rPr>
              <a:t> defines </a:t>
            </a:r>
            <a:r>
              <a:rPr lang="en-US" kern="1200" baseline="0" dirty="0" err="1">
                <a:solidFill>
                  <a:schemeClr val="tx1"/>
                </a:solidFill>
                <a:effectLst/>
                <a:latin typeface="Arial" charset="0"/>
                <a:ea typeface="Arial" charset="0"/>
                <a:cs typeface="Arial" charset="0"/>
              </a:rPr>
              <a:t>microaggressions</a:t>
            </a:r>
            <a:r>
              <a:rPr lang="en-US" kern="1200" baseline="0" dirty="0">
                <a:solidFill>
                  <a:schemeClr val="tx1"/>
                </a:solidFill>
                <a:effectLst/>
                <a:latin typeface="Arial" charset="0"/>
                <a:ea typeface="Arial" charset="0"/>
                <a:cs typeface="Arial" charset="0"/>
              </a:rPr>
              <a:t> as i</a:t>
            </a:r>
            <a:r>
              <a:rPr lang="en-US" kern="1200" dirty="0">
                <a:solidFill>
                  <a:schemeClr val="tx1"/>
                </a:solidFill>
                <a:effectLst/>
                <a:latin typeface="Arial" charset="0"/>
                <a:ea typeface="Arial" charset="0"/>
                <a:cs typeface="Arial" charset="0"/>
              </a:rPr>
              <a:t>ntentional or non-intentional</a:t>
            </a:r>
            <a:r>
              <a:rPr lang="en-US" kern="1200" baseline="0" dirty="0">
                <a:solidFill>
                  <a:schemeClr val="tx1"/>
                </a:solidFill>
                <a:effectLst/>
                <a:latin typeface="Arial" charset="0"/>
                <a:ea typeface="Arial" charset="0"/>
                <a:cs typeface="Arial" charset="0"/>
              </a:rPr>
              <a:t> verbal, behavioral and environmental indignities towards marginalized groups (Sue et al., 2007; </a:t>
            </a:r>
            <a:r>
              <a:rPr lang="en-US" kern="1200" baseline="0" dirty="0" err="1">
                <a:solidFill>
                  <a:schemeClr val="tx1"/>
                </a:solidFill>
                <a:effectLst/>
                <a:latin typeface="Arial" charset="0"/>
                <a:ea typeface="Arial" charset="0"/>
                <a:cs typeface="Arial" charset="0"/>
              </a:rPr>
              <a:t>Belluomini</a:t>
            </a:r>
            <a:r>
              <a:rPr lang="en-US" kern="1200" baseline="0" dirty="0">
                <a:solidFill>
                  <a:schemeClr val="tx1"/>
                </a:solidFill>
                <a:effectLst/>
                <a:latin typeface="Arial" charset="0"/>
                <a:ea typeface="Arial" charset="0"/>
                <a:cs typeface="Arial" charset="0"/>
              </a:rPr>
              <a:t>, 2014; Kerr,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charset="0"/>
                <a:ea typeface="Arial" charset="0"/>
                <a:cs typeface="Arial" charset="0"/>
              </a:rPr>
              <a:t>Damaging effects have been observed, but </a:t>
            </a:r>
            <a:r>
              <a:rPr lang="en-US" kern="1200" baseline="0" dirty="0" err="1">
                <a:solidFill>
                  <a:schemeClr val="tx1"/>
                </a:solidFill>
                <a:effectLst/>
                <a:latin typeface="Arial" charset="0"/>
                <a:ea typeface="Arial" charset="0"/>
                <a:cs typeface="Arial" charset="0"/>
              </a:rPr>
              <a:t>microaggressions</a:t>
            </a:r>
            <a:r>
              <a:rPr lang="en-US" kern="1200" baseline="0" dirty="0">
                <a:solidFill>
                  <a:schemeClr val="tx1"/>
                </a:solidFill>
                <a:effectLst/>
                <a:latin typeface="Arial" charset="0"/>
                <a:ea typeface="Arial" charset="0"/>
                <a:cs typeface="Arial" charset="0"/>
              </a:rPr>
              <a:t> are </a:t>
            </a:r>
            <a:r>
              <a:rPr lang="en-US" b="1" kern="1200" baseline="0" dirty="0">
                <a:solidFill>
                  <a:schemeClr val="tx1"/>
                </a:solidFill>
                <a:effectLst/>
                <a:latin typeface="Arial" charset="0"/>
                <a:ea typeface="Arial" charset="0"/>
                <a:cs typeface="Arial" charset="0"/>
              </a:rPr>
              <a:t>subtle and therefore difficult to identify and address</a:t>
            </a:r>
            <a:r>
              <a:rPr lang="en-US" kern="1200" baseline="0" dirty="0">
                <a:solidFill>
                  <a:schemeClr val="tx1"/>
                </a:solidFill>
                <a:effectLst/>
                <a:latin typeface="Arial" charset="0"/>
                <a:ea typeface="Arial" charset="0"/>
                <a:cs typeface="Arial"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charset="0"/>
                <a:ea typeface="Arial" charset="0"/>
                <a:cs typeface="Arial" charset="0"/>
              </a:rPr>
              <a:t>Studies of </a:t>
            </a:r>
            <a:r>
              <a:rPr lang="en-US" kern="1200" baseline="0" dirty="0" err="1">
                <a:solidFill>
                  <a:schemeClr val="tx1"/>
                </a:solidFill>
                <a:effectLst/>
                <a:latin typeface="Arial" charset="0"/>
                <a:ea typeface="Arial" charset="0"/>
                <a:cs typeface="Arial" charset="0"/>
              </a:rPr>
              <a:t>microaggressive</a:t>
            </a:r>
            <a:r>
              <a:rPr lang="en-US" kern="1200" baseline="0" dirty="0">
                <a:solidFill>
                  <a:schemeClr val="tx1"/>
                </a:solidFill>
                <a:effectLst/>
                <a:latin typeface="Arial" charset="0"/>
                <a:ea typeface="Arial" charset="0"/>
                <a:cs typeface="Arial" charset="0"/>
              </a:rPr>
              <a:t> behavior in libraries are limited, and studies of </a:t>
            </a:r>
            <a:r>
              <a:rPr lang="en-US" kern="1200" baseline="0" dirty="0" err="1">
                <a:solidFill>
                  <a:schemeClr val="tx1"/>
                </a:solidFill>
                <a:effectLst/>
                <a:latin typeface="Arial" charset="0"/>
                <a:ea typeface="Arial" charset="0"/>
                <a:cs typeface="Arial" charset="0"/>
              </a:rPr>
              <a:t>micoraggressions</a:t>
            </a:r>
            <a:r>
              <a:rPr lang="en-US" kern="1200" baseline="0" dirty="0">
                <a:solidFill>
                  <a:schemeClr val="tx1"/>
                </a:solidFill>
                <a:effectLst/>
                <a:latin typeface="Arial" charset="0"/>
                <a:ea typeface="Arial" charset="0"/>
                <a:cs typeface="Arial" charset="0"/>
              </a:rPr>
              <a:t>’ presence in virtual library reference service are nonexistent as far as we found. However, research on online environments suggests that the anonymity of a virtual presence can heighten </a:t>
            </a:r>
            <a:r>
              <a:rPr lang="en-US" kern="1200" baseline="0" dirty="0" err="1">
                <a:solidFill>
                  <a:schemeClr val="tx1"/>
                </a:solidFill>
                <a:effectLst/>
                <a:latin typeface="Arial" charset="0"/>
                <a:ea typeface="Arial" charset="0"/>
                <a:cs typeface="Arial" charset="0"/>
              </a:rPr>
              <a:t>micoraggressive</a:t>
            </a:r>
            <a:r>
              <a:rPr lang="en-US" kern="1200" baseline="0" dirty="0">
                <a:solidFill>
                  <a:schemeClr val="tx1"/>
                </a:solidFill>
                <a:effectLst/>
                <a:latin typeface="Arial" charset="0"/>
                <a:ea typeface="Arial" charset="0"/>
                <a:cs typeface="Arial" charset="0"/>
              </a:rPr>
              <a:t> behavior.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charset="0"/>
                <a:ea typeface="Arial" charset="0"/>
                <a:cs typeface="Arial" charset="0"/>
              </a:rPr>
              <a:t>This study seeks to develop an approach to detect </a:t>
            </a:r>
            <a:r>
              <a:rPr lang="en-US" kern="1200" dirty="0" err="1">
                <a:solidFill>
                  <a:schemeClr val="tx1"/>
                </a:solidFill>
                <a:effectLst/>
                <a:latin typeface="Arial" charset="0"/>
                <a:ea typeface="Arial" charset="0"/>
                <a:cs typeface="Arial" charset="0"/>
              </a:rPr>
              <a:t>microaggressions</a:t>
            </a:r>
            <a:r>
              <a:rPr lang="en-US" kern="1200" dirty="0">
                <a:solidFill>
                  <a:schemeClr val="tx1"/>
                </a:solidFill>
                <a:effectLst/>
                <a:latin typeface="Arial" charset="0"/>
                <a:ea typeface="Arial" charset="0"/>
                <a:cs typeface="Arial" charset="0"/>
              </a:rPr>
              <a:t> perpetuated by librarians towards patrons within virtual reference services (VRS), and to identify a typology and guidelines to mitigate them. In this time of heightened online conflict, VRS librarians are compelled to recognize </a:t>
            </a:r>
            <a:r>
              <a:rPr lang="en-US" kern="1200" dirty="0" err="1">
                <a:solidFill>
                  <a:schemeClr val="tx1"/>
                </a:solidFill>
                <a:effectLst/>
                <a:latin typeface="Arial" charset="0"/>
                <a:ea typeface="Arial" charset="0"/>
                <a:cs typeface="Arial" charset="0"/>
              </a:rPr>
              <a:t>microaggressions</a:t>
            </a:r>
            <a:r>
              <a:rPr lang="en-US" kern="1200" dirty="0">
                <a:solidFill>
                  <a:schemeClr val="tx1"/>
                </a:solidFill>
                <a:effectLst/>
                <a:latin typeface="Arial" charset="0"/>
                <a:ea typeface="Arial" charset="0"/>
                <a:cs typeface="Arial" charset="0"/>
              </a:rPr>
              <a:t> and seek to minimize/eliminate them to provide service excellence to marginalized groups.  </a:t>
            </a:r>
          </a:p>
        </p:txBody>
      </p:sp>
      <p:sp>
        <p:nvSpPr>
          <p:cNvPr id="4" name="Slide Number Placeholder 3"/>
          <p:cNvSpPr>
            <a:spLocks noGrp="1"/>
          </p:cNvSpPr>
          <p:nvPr>
            <p:ph type="sldNum" sz="quarter" idx="10"/>
          </p:nvPr>
        </p:nvSpPr>
        <p:spPr/>
        <p:txBody>
          <a:bodyPr/>
          <a:lstStyle/>
          <a:p>
            <a:fld id="{1414B47C-E7B7-0D42-9B36-15EEAACB2834}" type="slidenum">
              <a:rPr lang="en-US" smtClean="0"/>
              <a:t>3</a:t>
            </a:fld>
            <a:endParaRPr lang="en-US"/>
          </a:p>
        </p:txBody>
      </p:sp>
    </p:spTree>
    <p:extLst>
      <p:ext uri="{BB962C8B-B14F-4D97-AF65-F5344CB8AC3E}">
        <p14:creationId xmlns:p14="http://schemas.microsoft.com/office/powerpoint/2010/main" val="115218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5138"/>
            <a:ext cx="5486400" cy="3086100"/>
          </a:xfrm>
        </p:spPr>
      </p:sp>
      <p:sp>
        <p:nvSpPr>
          <p:cNvPr id="3" name="Notes Placeholder 2"/>
          <p:cNvSpPr>
            <a:spLocks noGrp="1"/>
          </p:cNvSpPr>
          <p:nvPr>
            <p:ph type="body" idx="1"/>
          </p:nvPr>
        </p:nvSpPr>
        <p:spPr>
          <a:xfrm>
            <a:off x="383822" y="3826933"/>
            <a:ext cx="6163734" cy="4858280"/>
          </a:xfrm>
        </p:spPr>
        <p:txBody>
          <a:bodyPr/>
          <a:lstStyle/>
          <a:p>
            <a:pPr lvl="0"/>
            <a:r>
              <a:rPr lang="en-US" dirty="0">
                <a:latin typeface="Arial" charset="0"/>
                <a:ea typeface="Arial" charset="0"/>
                <a:cs typeface="Arial" charset="0"/>
              </a:rPr>
              <a:t>Image: http://bit.ly/2sKKmvY (https://www.flickr.com/photos/23680544@N07/2455142171/) by Sarah Ross / CC BY-NC 2.0 </a:t>
            </a:r>
          </a:p>
          <a:p>
            <a:pPr lvl="0"/>
            <a:endParaRPr lang="en-US" b="0" i="0" kern="1200" dirty="0">
              <a:solidFill>
                <a:schemeClr val="tx1"/>
              </a:solidFill>
              <a:effectLst/>
              <a:latin typeface="Arial" charset="0"/>
              <a:ea typeface="Arial" charset="0"/>
              <a:cs typeface="Arial" charset="0"/>
            </a:endParaRPr>
          </a:p>
          <a:p>
            <a:r>
              <a:rPr lang="en-US" b="0" i="0" kern="1200" dirty="0">
                <a:solidFill>
                  <a:schemeClr val="tx1"/>
                </a:solidFill>
                <a:effectLst/>
                <a:latin typeface="Arial" charset="0"/>
                <a:ea typeface="Arial" charset="0"/>
                <a:cs typeface="Arial" charset="0"/>
              </a:rPr>
              <a:t>Three</a:t>
            </a:r>
            <a:r>
              <a:rPr lang="en-US" b="0" i="0" kern="1200" baseline="0" dirty="0">
                <a:solidFill>
                  <a:schemeClr val="tx1"/>
                </a:solidFill>
                <a:effectLst/>
                <a:latin typeface="Arial" charset="0"/>
                <a:ea typeface="Arial" charset="0"/>
                <a:cs typeface="Arial" charset="0"/>
              </a:rPr>
              <a:t> types of microaggressions identified by Sue et al. (2007)</a:t>
            </a:r>
          </a:p>
          <a:p>
            <a:endParaRPr lang="en-US" b="0" i="0" kern="1200" baseline="0" dirty="0">
              <a:solidFill>
                <a:schemeClr val="tx1"/>
              </a:solidFill>
              <a:effectLst/>
              <a:latin typeface="Arial" charset="0"/>
              <a:ea typeface="Arial" charset="0"/>
              <a:cs typeface="Arial" charset="0"/>
            </a:endParaRPr>
          </a:p>
          <a:p>
            <a:r>
              <a:rPr lang="en-US" b="0" i="0" kern="1200" baseline="0" dirty="0">
                <a:solidFill>
                  <a:schemeClr val="tx1"/>
                </a:solidFill>
                <a:effectLst/>
                <a:latin typeface="Arial" charset="0"/>
                <a:ea typeface="Arial" charset="0"/>
                <a:cs typeface="Arial" charset="0"/>
              </a:rPr>
              <a:t>-</a:t>
            </a:r>
            <a:r>
              <a:rPr lang="en-US" b="0" i="0" kern="1200" baseline="0" dirty="0" err="1">
                <a:solidFill>
                  <a:schemeClr val="tx1"/>
                </a:solidFill>
                <a:effectLst/>
                <a:latin typeface="Arial" charset="0"/>
                <a:ea typeface="Arial" charset="0"/>
                <a:cs typeface="Arial" charset="0"/>
              </a:rPr>
              <a:t>Microassaults</a:t>
            </a:r>
            <a:r>
              <a:rPr lang="en-US" b="0" i="0" kern="1200" baseline="0" dirty="0">
                <a:solidFill>
                  <a:schemeClr val="tx1"/>
                </a:solidFill>
                <a:effectLst/>
                <a:latin typeface="Arial" charset="0"/>
                <a:ea typeface="Arial" charset="0"/>
                <a:cs typeface="Arial" charset="0"/>
              </a:rPr>
              <a:t>: explicitly discriminatory and easily identifiable as prejudiced</a:t>
            </a:r>
          </a:p>
          <a:p>
            <a:r>
              <a:rPr lang="en-US" b="0" i="0" kern="1200" baseline="0" dirty="0">
                <a:solidFill>
                  <a:schemeClr val="tx1"/>
                </a:solidFill>
                <a:effectLst/>
                <a:latin typeface="Arial" charset="0"/>
                <a:ea typeface="Arial" charset="0"/>
                <a:cs typeface="Arial" charset="0"/>
              </a:rPr>
              <a:t>---ex: racial epithets</a:t>
            </a:r>
          </a:p>
          <a:p>
            <a:endParaRPr lang="en-US" b="0" i="0" kern="1200" baseline="0" dirty="0">
              <a:solidFill>
                <a:schemeClr val="tx1"/>
              </a:solidFill>
              <a:effectLst/>
              <a:latin typeface="Arial" charset="0"/>
              <a:ea typeface="Arial" charset="0"/>
              <a:cs typeface="Arial" charset="0"/>
            </a:endParaRPr>
          </a:p>
          <a:p>
            <a:r>
              <a:rPr lang="en-US" b="0" i="0" kern="1200" baseline="0" dirty="0">
                <a:solidFill>
                  <a:schemeClr val="tx1"/>
                </a:solidFill>
                <a:effectLst/>
                <a:latin typeface="Arial" charset="0"/>
                <a:ea typeface="Arial" charset="0"/>
                <a:cs typeface="Arial" charset="0"/>
              </a:rPr>
              <a:t>-</a:t>
            </a:r>
            <a:r>
              <a:rPr lang="en-US" b="0" i="0" kern="1200" baseline="0" dirty="0" err="1">
                <a:solidFill>
                  <a:schemeClr val="tx1"/>
                </a:solidFill>
                <a:effectLst/>
                <a:latin typeface="Arial" charset="0"/>
                <a:ea typeface="Arial" charset="0"/>
                <a:cs typeface="Arial" charset="0"/>
              </a:rPr>
              <a:t>Microinsults</a:t>
            </a:r>
            <a:r>
              <a:rPr lang="en-US" b="0" i="0" kern="1200" baseline="0" dirty="0">
                <a:solidFill>
                  <a:schemeClr val="tx1"/>
                </a:solidFill>
                <a:effectLst/>
                <a:latin typeface="Arial" charset="0"/>
                <a:ea typeface="Arial" charset="0"/>
                <a:cs typeface="Arial" charset="0"/>
              </a:rPr>
              <a:t>: rude or insensitive behavior that demeans a person’s identity</a:t>
            </a:r>
          </a:p>
          <a:p>
            <a:r>
              <a:rPr lang="en-US" b="0" i="0" kern="1200" baseline="0" dirty="0">
                <a:solidFill>
                  <a:schemeClr val="tx1"/>
                </a:solidFill>
                <a:effectLst/>
                <a:latin typeface="Arial" charset="0"/>
                <a:ea typeface="Arial" charset="0"/>
                <a:cs typeface="Arial" charset="0"/>
              </a:rPr>
              <a:t>----ex: turn away from LGBTQ+ displays of affection</a:t>
            </a:r>
          </a:p>
          <a:p>
            <a:endParaRPr lang="en-US" b="0" i="0" kern="1200" baseline="0" dirty="0">
              <a:solidFill>
                <a:schemeClr val="tx1"/>
              </a:solidFill>
              <a:effectLst/>
              <a:latin typeface="Arial" charset="0"/>
              <a:ea typeface="Arial" charset="0"/>
              <a:cs typeface="Arial" charset="0"/>
            </a:endParaRPr>
          </a:p>
          <a:p>
            <a:r>
              <a:rPr lang="en-US" b="0" i="0" kern="1200" baseline="0" dirty="0">
                <a:solidFill>
                  <a:schemeClr val="tx1"/>
                </a:solidFill>
                <a:effectLst/>
                <a:latin typeface="Arial" charset="0"/>
                <a:ea typeface="Arial" charset="0"/>
                <a:cs typeface="Arial" charset="0"/>
              </a:rPr>
              <a:t>--</a:t>
            </a:r>
            <a:r>
              <a:rPr lang="en-US" b="0" i="0" kern="1200" baseline="0" dirty="0" err="1">
                <a:solidFill>
                  <a:schemeClr val="tx1"/>
                </a:solidFill>
                <a:effectLst/>
                <a:latin typeface="Arial" charset="0"/>
                <a:ea typeface="Arial" charset="0"/>
                <a:cs typeface="Arial" charset="0"/>
              </a:rPr>
              <a:t>Microinvalidations</a:t>
            </a:r>
            <a:r>
              <a:rPr lang="en-US" b="0" i="0" kern="1200" baseline="0" dirty="0">
                <a:solidFill>
                  <a:schemeClr val="tx1"/>
                </a:solidFill>
                <a:effectLst/>
                <a:latin typeface="Arial" charset="0"/>
                <a:ea typeface="Arial" charset="0"/>
                <a:cs typeface="Arial" charset="0"/>
              </a:rPr>
              <a:t>: communications or actions that exclude or nullify the experiences, thoughts, and feelings of minority individuals</a:t>
            </a:r>
          </a:p>
          <a:p>
            <a:r>
              <a:rPr lang="en-US" b="0" i="0" kern="1200" baseline="0" dirty="0">
                <a:solidFill>
                  <a:schemeClr val="tx1"/>
                </a:solidFill>
                <a:effectLst/>
                <a:latin typeface="Arial" charset="0"/>
                <a:ea typeface="Arial" charset="0"/>
                <a:cs typeface="Arial" charset="0"/>
              </a:rPr>
              <a:t>-----ex: statements such as “Rosa Parks ended racism”</a:t>
            </a:r>
          </a:p>
          <a:p>
            <a:endParaRPr lang="en-US" b="0" i="0" kern="1200" baseline="0" dirty="0">
              <a:solidFill>
                <a:schemeClr val="tx1"/>
              </a:solidFill>
              <a:effectLst/>
              <a:latin typeface="Arial" charset="0"/>
              <a:ea typeface="Arial" charset="0"/>
              <a:cs typeface="Arial" charset="0"/>
            </a:endParaRPr>
          </a:p>
          <a:p>
            <a:r>
              <a:rPr lang="en-US" dirty="0">
                <a:latin typeface="Arial" charset="0"/>
                <a:ea typeface="Arial" charset="0"/>
                <a:cs typeface="Arial" charset="0"/>
              </a:rPr>
              <a:t>Other literature (e.g.,</a:t>
            </a:r>
            <a:r>
              <a:rPr lang="en-US" baseline="0" dirty="0">
                <a:latin typeface="Arial" charset="0"/>
                <a:ea typeface="Arial" charset="0"/>
                <a:cs typeface="Arial" charset="0"/>
              </a:rPr>
              <a:t> Kerr, 2014) discussed types of </a:t>
            </a:r>
            <a:r>
              <a:rPr lang="en-US" baseline="0" dirty="0" err="1">
                <a:latin typeface="Arial" charset="0"/>
                <a:ea typeface="Arial" charset="0"/>
                <a:cs typeface="Arial" charset="0"/>
              </a:rPr>
              <a:t>m</a:t>
            </a:r>
            <a:r>
              <a:rPr lang="en-US" dirty="0" err="1">
                <a:latin typeface="Arial" charset="0"/>
                <a:ea typeface="Arial" charset="0"/>
                <a:cs typeface="Arial" charset="0"/>
              </a:rPr>
              <a:t>icroaggressive</a:t>
            </a:r>
            <a:r>
              <a:rPr lang="en-US" dirty="0">
                <a:latin typeface="Arial" charset="0"/>
                <a:ea typeface="Arial" charset="0"/>
                <a:cs typeface="Arial" charset="0"/>
              </a:rPr>
              <a:t> communications:</a:t>
            </a:r>
          </a:p>
          <a:p>
            <a:endParaRPr lang="en-US" dirty="0">
              <a:latin typeface="Arial" charset="0"/>
              <a:ea typeface="Arial" charset="0"/>
              <a:cs typeface="Arial" charset="0"/>
            </a:endParaRPr>
          </a:p>
          <a:p>
            <a:r>
              <a:rPr lang="en-US" dirty="0">
                <a:latin typeface="Arial" charset="0"/>
                <a:ea typeface="Arial" charset="0"/>
                <a:cs typeface="Arial" charset="0"/>
              </a:rPr>
              <a:t>-</a:t>
            </a:r>
            <a:r>
              <a:rPr lang="en-US" baseline="0" dirty="0">
                <a:latin typeface="Arial" charset="0"/>
                <a:ea typeface="Arial" charset="0"/>
                <a:cs typeface="Arial" charset="0"/>
              </a:rPr>
              <a:t>Verbal: said aloud</a:t>
            </a:r>
          </a:p>
          <a:p>
            <a:r>
              <a:rPr lang="en-US" baseline="0" dirty="0">
                <a:latin typeface="Arial" charset="0"/>
                <a:ea typeface="Arial" charset="0"/>
                <a:cs typeface="Arial" charset="0"/>
              </a:rPr>
              <a:t>-----ex: Racial epithets </a:t>
            </a:r>
          </a:p>
          <a:p>
            <a:endParaRPr lang="en-US" baseline="0" dirty="0">
              <a:latin typeface="Arial" charset="0"/>
              <a:ea typeface="Arial" charset="0"/>
              <a:cs typeface="Arial" charset="0"/>
            </a:endParaRPr>
          </a:p>
          <a:p>
            <a:r>
              <a:rPr lang="en-US" baseline="0" dirty="0">
                <a:latin typeface="Arial" charset="0"/>
                <a:ea typeface="Arial" charset="0"/>
                <a:cs typeface="Arial" charset="0"/>
              </a:rPr>
              <a:t>-Nonverbal: physical and/or affective</a:t>
            </a:r>
          </a:p>
          <a:p>
            <a:r>
              <a:rPr lang="en-US" baseline="0" dirty="0">
                <a:latin typeface="Arial" charset="0"/>
                <a:ea typeface="Arial" charset="0"/>
                <a:cs typeface="Arial" charset="0"/>
              </a:rPr>
              <a:t>------ex: Dismissive body language like an eye roll or a shrug</a:t>
            </a:r>
          </a:p>
          <a:p>
            <a:endParaRPr lang="en-US" baseline="0" dirty="0">
              <a:latin typeface="Arial" charset="0"/>
              <a:ea typeface="Arial" charset="0"/>
              <a:cs typeface="Arial" charset="0"/>
            </a:endParaRPr>
          </a:p>
          <a:p>
            <a:r>
              <a:rPr lang="en-US" baseline="0" dirty="0">
                <a:latin typeface="Arial" charset="0"/>
                <a:ea typeface="Arial" charset="0"/>
                <a:cs typeface="Arial" charset="0"/>
              </a:rPr>
              <a:t>-Environmental: no related to surroundings rather than behavior	</a:t>
            </a:r>
          </a:p>
          <a:p>
            <a:r>
              <a:rPr lang="en-US" baseline="0" dirty="0">
                <a:latin typeface="Arial" charset="0"/>
                <a:ea typeface="Arial" charset="0"/>
                <a:cs typeface="Arial" charset="0"/>
              </a:rPr>
              <a:t>------ex: Displaying offensive symbols, like a swastika </a:t>
            </a:r>
          </a:p>
          <a:p>
            <a:endParaRPr lang="en-US" baseline="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1414B47C-E7B7-0D42-9B36-15EEAACB2834}" type="slidenum">
              <a:rPr lang="en-US" smtClean="0"/>
              <a:t>4</a:t>
            </a:fld>
            <a:endParaRPr lang="en-US"/>
          </a:p>
        </p:txBody>
      </p:sp>
    </p:spTree>
    <p:extLst>
      <p:ext uri="{BB962C8B-B14F-4D97-AF65-F5344CB8AC3E}">
        <p14:creationId xmlns:p14="http://schemas.microsoft.com/office/powerpoint/2010/main" val="108244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http://bit.ly/2rdhBWI (https://www.flickr.com/photos/henrybloomfield/12680815144/) by henry… / CC BY-NC-ND 2.0 </a:t>
            </a:r>
          </a:p>
          <a:p>
            <a:endParaRPr lang="en-US" sz="1400" dirty="0">
              <a:latin typeface="Arial" charset="0"/>
              <a:ea typeface="Arial" charset="0"/>
              <a:cs typeface="Arial" charset="0"/>
            </a:endParaRPr>
          </a:p>
          <a:p>
            <a:r>
              <a:rPr lang="en-US" sz="1400" b="0" i="0" kern="1200" baseline="0" dirty="0">
                <a:solidFill>
                  <a:schemeClr val="tx1"/>
                </a:solidFill>
                <a:effectLst/>
                <a:latin typeface="Arial" charset="0"/>
                <a:ea typeface="Arial" charset="0"/>
                <a:cs typeface="Arial" charset="0"/>
              </a:rPr>
              <a:t>--Do VRS librarians exhibit </a:t>
            </a:r>
            <a:r>
              <a:rPr lang="en-US" sz="1400" b="0" i="0" kern="1200" baseline="0" dirty="0" err="1">
                <a:solidFill>
                  <a:schemeClr val="tx1"/>
                </a:solidFill>
                <a:effectLst/>
                <a:latin typeface="Arial" charset="0"/>
                <a:ea typeface="Arial" charset="0"/>
                <a:cs typeface="Arial" charset="0"/>
              </a:rPr>
              <a:t>microaggressive</a:t>
            </a:r>
            <a:r>
              <a:rPr lang="en-US" sz="1400" b="0" i="0" kern="1200" baseline="0" dirty="0">
                <a:solidFill>
                  <a:schemeClr val="tx1"/>
                </a:solidFill>
                <a:effectLst/>
                <a:latin typeface="Arial" charset="0"/>
                <a:ea typeface="Arial" charset="0"/>
                <a:cs typeface="Arial" charset="0"/>
              </a:rPr>
              <a:t> behavior?</a:t>
            </a:r>
          </a:p>
          <a:p>
            <a:endParaRPr lang="en-US" sz="1400" b="0" i="0" kern="1200" baseline="0" dirty="0">
              <a:solidFill>
                <a:schemeClr val="tx1"/>
              </a:solidFill>
              <a:effectLst/>
              <a:latin typeface="Arial" charset="0"/>
              <a:ea typeface="Arial" charset="0"/>
              <a:cs typeface="Arial" charset="0"/>
            </a:endParaRPr>
          </a:p>
          <a:p>
            <a:r>
              <a:rPr lang="en-US" sz="1400" b="0" i="0" kern="1200" baseline="0" dirty="0">
                <a:solidFill>
                  <a:schemeClr val="tx1"/>
                </a:solidFill>
                <a:effectLst/>
                <a:latin typeface="Arial" charset="0"/>
                <a:ea typeface="Arial" charset="0"/>
                <a:cs typeface="Arial" charset="0"/>
              </a:rPr>
              <a:t>--What types of </a:t>
            </a:r>
            <a:r>
              <a:rPr lang="en-US" sz="1400" b="0" i="0" kern="1200" baseline="0" dirty="0" err="1">
                <a:solidFill>
                  <a:schemeClr val="tx1"/>
                </a:solidFill>
                <a:effectLst/>
                <a:latin typeface="Arial" charset="0"/>
                <a:ea typeface="Arial" charset="0"/>
                <a:cs typeface="Arial" charset="0"/>
              </a:rPr>
              <a:t>microaggressions</a:t>
            </a:r>
            <a:r>
              <a:rPr lang="en-US" sz="1400" b="0" i="0" kern="1200" baseline="0" dirty="0">
                <a:solidFill>
                  <a:schemeClr val="tx1"/>
                </a:solidFill>
                <a:effectLst/>
                <a:latin typeface="Arial" charset="0"/>
                <a:ea typeface="Arial" charset="0"/>
                <a:cs typeface="Arial" charset="0"/>
              </a:rPr>
              <a:t> are present in VR and how do they manifest? </a:t>
            </a:r>
          </a:p>
          <a:p>
            <a:endParaRPr lang="en-US" sz="1400" b="0" i="0" kern="1200" baseline="0" dirty="0">
              <a:solidFill>
                <a:schemeClr val="tx1"/>
              </a:solidFill>
              <a:effectLst/>
              <a:latin typeface="Arial" charset="0"/>
              <a:ea typeface="Arial" charset="0"/>
              <a:cs typeface="Arial" charset="0"/>
            </a:endParaRPr>
          </a:p>
          <a:p>
            <a:r>
              <a:rPr lang="en-US" sz="1400" b="0" i="0" kern="1200" baseline="0" dirty="0">
                <a:solidFill>
                  <a:schemeClr val="tx1"/>
                </a:solidFill>
                <a:effectLst/>
                <a:latin typeface="Arial" charset="0"/>
                <a:ea typeface="Arial" charset="0"/>
                <a:cs typeface="Arial" charset="0"/>
              </a:rPr>
              <a:t>--How can librarians avoid </a:t>
            </a:r>
            <a:r>
              <a:rPr lang="en-US" sz="1400" b="0" i="0" kern="1200" baseline="0" dirty="0" err="1">
                <a:solidFill>
                  <a:schemeClr val="tx1"/>
                </a:solidFill>
                <a:effectLst/>
                <a:latin typeface="Arial" charset="0"/>
                <a:ea typeface="Arial" charset="0"/>
                <a:cs typeface="Arial" charset="0"/>
              </a:rPr>
              <a:t>microaggressions</a:t>
            </a:r>
            <a:r>
              <a:rPr lang="en-US" sz="1400" b="0" i="0" kern="1200" baseline="0" dirty="0">
                <a:solidFill>
                  <a:schemeClr val="tx1"/>
                </a:solidFill>
                <a:effectLst/>
                <a:latin typeface="Arial" charset="0"/>
                <a:ea typeface="Arial" charset="0"/>
                <a:cs typeface="Arial" charset="0"/>
              </a:rPr>
              <a:t> to best serve their patrons? What considerations must they put into effect?</a:t>
            </a:r>
          </a:p>
        </p:txBody>
      </p:sp>
      <p:sp>
        <p:nvSpPr>
          <p:cNvPr id="4" name="Slide Number Placeholder 3"/>
          <p:cNvSpPr>
            <a:spLocks noGrp="1"/>
          </p:cNvSpPr>
          <p:nvPr>
            <p:ph type="sldNum" sz="quarter" idx="10"/>
          </p:nvPr>
        </p:nvSpPr>
        <p:spPr/>
        <p:txBody>
          <a:bodyPr/>
          <a:lstStyle/>
          <a:p>
            <a:fld id="{1414B47C-E7B7-0D42-9B36-15EEAACB2834}" type="slidenum">
              <a:rPr lang="en-US" smtClean="0"/>
              <a:t>5</a:t>
            </a:fld>
            <a:endParaRPr lang="en-US"/>
          </a:p>
        </p:txBody>
      </p:sp>
    </p:spTree>
    <p:extLst>
      <p:ext uri="{BB962C8B-B14F-4D97-AF65-F5344CB8AC3E}">
        <p14:creationId xmlns:p14="http://schemas.microsoft.com/office/powerpoint/2010/main" val="814552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1175"/>
            <a:ext cx="5486400" cy="3086100"/>
          </a:xfrm>
        </p:spPr>
      </p:sp>
      <p:sp>
        <p:nvSpPr>
          <p:cNvPr id="3" name="Notes Placeholder 2"/>
          <p:cNvSpPr>
            <a:spLocks noGrp="1"/>
          </p:cNvSpPr>
          <p:nvPr>
            <p:ph type="body" idx="1"/>
          </p:nvPr>
        </p:nvSpPr>
        <p:spPr>
          <a:xfrm>
            <a:off x="259643" y="3883378"/>
            <a:ext cx="6208889" cy="4899378"/>
          </a:xfrm>
        </p:spPr>
        <p:txBody>
          <a:bodyPr/>
          <a:lstStyle/>
          <a:p>
            <a:r>
              <a:rPr lang="en-US" dirty="0">
                <a:latin typeface="Arial" charset="0"/>
                <a:ea typeface="Arial" charset="0"/>
                <a:cs typeface="Arial" charset="0"/>
              </a:rPr>
              <a:t>Image: http://bit.ly/2r9oEVm (https://www.flickr.com/photos/59489479@N08/9519713874/) by </a:t>
            </a:r>
            <a:r>
              <a:rPr lang="en-US" dirty="0" err="1">
                <a:latin typeface="Arial" charset="0"/>
                <a:ea typeface="Arial" charset="0"/>
                <a:cs typeface="Arial" charset="0"/>
              </a:rPr>
              <a:t>Siaron</a:t>
            </a:r>
            <a:r>
              <a:rPr lang="en-US" dirty="0">
                <a:latin typeface="Arial" charset="0"/>
                <a:ea typeface="Arial" charset="0"/>
                <a:cs typeface="Arial" charset="0"/>
              </a:rPr>
              <a:t> James / CC BY 2.0 </a:t>
            </a:r>
          </a:p>
          <a:p>
            <a:endParaRPr lang="en-US" baseline="0" dirty="0">
              <a:latin typeface="Arial" charset="0"/>
              <a:ea typeface="Arial" charset="0"/>
              <a:cs typeface="Arial" charset="0"/>
            </a:endParaRPr>
          </a:p>
          <a:p>
            <a:r>
              <a:rPr lang="en-US" kern="1200" dirty="0">
                <a:solidFill>
                  <a:schemeClr val="tx1"/>
                </a:solidFill>
                <a:effectLst/>
                <a:latin typeface="Arial" charset="0"/>
                <a:ea typeface="Arial" charset="0"/>
                <a:cs typeface="Arial" charset="0"/>
              </a:rPr>
              <a:t>Three sets of transcripts were coded for microaggressions using </a:t>
            </a:r>
            <a:r>
              <a:rPr lang="en-US" kern="1200" dirty="0" err="1">
                <a:solidFill>
                  <a:schemeClr val="tx1"/>
                </a:solidFill>
                <a:effectLst/>
                <a:latin typeface="Arial" charset="0"/>
                <a:ea typeface="Arial" charset="0"/>
                <a:cs typeface="Arial" charset="0"/>
              </a:rPr>
              <a:t>Nvivo</a:t>
            </a:r>
            <a:r>
              <a:rPr lang="en-US" kern="1200" dirty="0">
                <a:solidFill>
                  <a:schemeClr val="tx1"/>
                </a:solidFill>
                <a:effectLst/>
                <a:latin typeface="Arial" charset="0"/>
                <a:ea typeface="Arial" charset="0"/>
                <a:cs typeface="Arial" charset="0"/>
              </a:rPr>
              <a:t> software and pre-established typologies and patterns discerned by our</a:t>
            </a:r>
            <a:r>
              <a:rPr lang="en-US" kern="1200" baseline="0" dirty="0">
                <a:solidFill>
                  <a:schemeClr val="tx1"/>
                </a:solidFill>
                <a:effectLst/>
                <a:latin typeface="Arial" charset="0"/>
                <a:ea typeface="Arial" charset="0"/>
                <a:cs typeface="Arial" charset="0"/>
              </a:rPr>
              <a:t> research team</a:t>
            </a:r>
            <a:r>
              <a:rPr lang="en-US" kern="1200" dirty="0">
                <a:solidFill>
                  <a:schemeClr val="tx1"/>
                </a:solidFill>
                <a:effectLst/>
                <a:latin typeface="Arial" charset="0"/>
                <a:ea typeface="Arial" charset="0"/>
                <a:cs typeface="Arial" charset="0"/>
              </a:rPr>
              <a:t>. 2006 and 2010 transcripts had already been coded for relational barriers from a previous study; 2016 transcripts were first coded as problematic, and that subset was then examined for </a:t>
            </a:r>
            <a:r>
              <a:rPr lang="en-US" kern="1200" dirty="0" err="1">
                <a:solidFill>
                  <a:schemeClr val="tx1"/>
                </a:solidFill>
                <a:effectLst/>
                <a:latin typeface="Arial" charset="0"/>
                <a:ea typeface="Arial" charset="0"/>
                <a:cs typeface="Arial" charset="0"/>
              </a:rPr>
              <a:t>microaggressions</a:t>
            </a:r>
            <a:r>
              <a:rPr lang="en-US" kern="1200" dirty="0">
                <a:solidFill>
                  <a:schemeClr val="tx1"/>
                </a:solidFill>
                <a:effectLst/>
                <a:latin typeface="Arial" charset="0"/>
                <a:ea typeface="Arial" charset="0"/>
                <a:cs typeface="Arial" charset="0"/>
              </a:rPr>
              <a:t>.</a:t>
            </a:r>
          </a:p>
          <a:p>
            <a:r>
              <a:rPr lang="en-US" kern="1200" dirty="0">
                <a:solidFill>
                  <a:schemeClr val="tx1"/>
                </a:solidFill>
                <a:effectLst/>
                <a:latin typeface="Arial" charset="0"/>
                <a:ea typeface="Arial" charset="0"/>
                <a:cs typeface="Arial" charset="0"/>
              </a:rPr>
              <a:t>Of an original 1,710 transcripts, 148 had relational barriers and were coded for </a:t>
            </a:r>
            <a:r>
              <a:rPr lang="en-US" kern="1200" dirty="0" err="1">
                <a:solidFill>
                  <a:schemeClr val="tx1"/>
                </a:solidFill>
                <a:effectLst/>
                <a:latin typeface="Arial" charset="0"/>
                <a:ea typeface="Arial" charset="0"/>
                <a:cs typeface="Arial" charset="0"/>
              </a:rPr>
              <a:t>microaggressions</a:t>
            </a:r>
            <a:r>
              <a:rPr lang="en-US" kern="1200" dirty="0">
                <a:solidFill>
                  <a:schemeClr val="tx1"/>
                </a:solidFill>
                <a:effectLst/>
                <a:latin typeface="Arial" charset="0"/>
                <a:ea typeface="Arial" charset="0"/>
                <a:cs typeface="Arial" charset="0"/>
              </a:rPr>
              <a:t>. 3 coders achieved an ICR of 99% when determining which transcripts held </a:t>
            </a:r>
            <a:r>
              <a:rPr lang="en-US" kern="1200" dirty="0" err="1">
                <a:solidFill>
                  <a:schemeClr val="tx1"/>
                </a:solidFill>
                <a:effectLst/>
                <a:latin typeface="Arial" charset="0"/>
                <a:ea typeface="Arial" charset="0"/>
                <a:cs typeface="Arial" charset="0"/>
              </a:rPr>
              <a:t>microaggressions</a:t>
            </a:r>
            <a:r>
              <a:rPr lang="en-US" kern="1200" dirty="0">
                <a:solidFill>
                  <a:schemeClr val="tx1"/>
                </a:solidFill>
                <a:effectLst/>
                <a:latin typeface="Arial" charset="0"/>
                <a:ea typeface="Arial" charset="0"/>
                <a:cs typeface="Arial" charset="0"/>
              </a:rPr>
              <a:t>. Due to </a:t>
            </a:r>
            <a:r>
              <a:rPr lang="en-US" kern="1200" dirty="0" err="1">
                <a:solidFill>
                  <a:schemeClr val="tx1"/>
                </a:solidFill>
                <a:effectLst/>
                <a:latin typeface="Arial" charset="0"/>
                <a:ea typeface="Arial" charset="0"/>
                <a:cs typeface="Arial" charset="0"/>
              </a:rPr>
              <a:t>microaggressions</a:t>
            </a:r>
            <a:r>
              <a:rPr lang="en-US" kern="1200" dirty="0">
                <a:solidFill>
                  <a:schemeClr val="tx1"/>
                </a:solidFill>
                <a:effectLst/>
                <a:latin typeface="Arial" charset="0"/>
                <a:ea typeface="Arial" charset="0"/>
                <a:cs typeface="Arial" charset="0"/>
              </a:rPr>
              <a:t>’ contextual nature, we used the whole transcript as a unit of observation.</a:t>
            </a:r>
            <a:endParaRPr lang="en-US" baseline="0" dirty="0">
              <a:latin typeface="Arial" charset="0"/>
              <a:ea typeface="Arial" charset="0"/>
              <a:cs typeface="Arial" charset="0"/>
            </a:endParaRPr>
          </a:p>
          <a:p>
            <a:endParaRPr lang="en-US" b="0" i="0" kern="1200" baseline="0" dirty="0">
              <a:solidFill>
                <a:schemeClr val="tx1"/>
              </a:solidFill>
              <a:effectLst/>
              <a:latin typeface="Arial" charset="0"/>
              <a:ea typeface="Arial" charset="0"/>
              <a:cs typeface="Arial" charset="0"/>
            </a:endParaRPr>
          </a:p>
          <a:p>
            <a:r>
              <a:rPr lang="en-US" b="0" i="0" kern="1200" baseline="0" dirty="0">
                <a:solidFill>
                  <a:schemeClr val="tx1"/>
                </a:solidFill>
                <a:effectLst/>
                <a:latin typeface="Arial" charset="0"/>
                <a:ea typeface="Arial" charset="0"/>
                <a:cs typeface="Arial" charset="0"/>
              </a:rPr>
              <a:t>We engage in emic/etic coding (Miles &amp; </a:t>
            </a:r>
            <a:r>
              <a:rPr lang="en-US" b="0" i="0" kern="1200" baseline="0" dirty="0" err="1">
                <a:solidFill>
                  <a:schemeClr val="tx1"/>
                </a:solidFill>
                <a:effectLst/>
                <a:latin typeface="Arial" charset="0"/>
                <a:ea typeface="Arial" charset="0"/>
                <a:cs typeface="Arial" charset="0"/>
              </a:rPr>
              <a:t>Huberman</a:t>
            </a:r>
            <a:r>
              <a:rPr lang="en-US" b="0" i="0" kern="1200" baseline="0" dirty="0">
                <a:solidFill>
                  <a:schemeClr val="tx1"/>
                </a:solidFill>
                <a:effectLst/>
                <a:latin typeface="Arial" charset="0"/>
                <a:ea typeface="Arial" charset="0"/>
                <a:cs typeface="Arial" charset="0"/>
              </a:rPr>
              <a:t> 1994). This type of coding uses an existing theoretical framework (</a:t>
            </a:r>
            <a:r>
              <a:rPr lang="en-US" b="0" i="0" kern="1200" baseline="0" dirty="0" err="1">
                <a:solidFill>
                  <a:schemeClr val="tx1"/>
                </a:solidFill>
                <a:effectLst/>
                <a:latin typeface="Arial" charset="0"/>
                <a:ea typeface="Arial" charset="0"/>
                <a:cs typeface="Arial" charset="0"/>
              </a:rPr>
              <a:t>microaggression</a:t>
            </a:r>
            <a:r>
              <a:rPr lang="en-US" b="0" i="0" kern="1200" baseline="0" dirty="0">
                <a:solidFill>
                  <a:schemeClr val="tx1"/>
                </a:solidFill>
                <a:effectLst/>
                <a:latin typeface="Arial" charset="0"/>
                <a:ea typeface="Arial" charset="0"/>
                <a:cs typeface="Arial" charset="0"/>
              </a:rPr>
              <a:t> types and </a:t>
            </a:r>
            <a:r>
              <a:rPr lang="en-US" b="0" i="0" kern="1200" baseline="0" dirty="0" err="1">
                <a:solidFill>
                  <a:schemeClr val="tx1"/>
                </a:solidFill>
                <a:effectLst/>
                <a:latin typeface="Arial" charset="0"/>
                <a:ea typeface="Arial" charset="0"/>
                <a:cs typeface="Arial" charset="0"/>
              </a:rPr>
              <a:t>microaggressive</a:t>
            </a:r>
            <a:r>
              <a:rPr lang="en-US" b="0" i="0" kern="1200" baseline="0" dirty="0">
                <a:solidFill>
                  <a:schemeClr val="tx1"/>
                </a:solidFill>
                <a:effectLst/>
                <a:latin typeface="Arial" charset="0"/>
                <a:ea typeface="Arial" charset="0"/>
                <a:cs typeface="Arial" charset="0"/>
              </a:rPr>
              <a:t> communications) from which to generate codes (etic), or labels to describe sections of transcript text, as well as allows for the inductive generation of codes to emerge from the data.</a:t>
            </a:r>
          </a:p>
          <a:p>
            <a:endParaRPr lang="en-US" b="0" i="0" kern="1200" baseline="0" dirty="0">
              <a:solidFill>
                <a:schemeClr val="tx1"/>
              </a:solidFill>
              <a:effectLst/>
              <a:latin typeface="Arial" charset="0"/>
              <a:ea typeface="Arial" charset="0"/>
              <a:cs typeface="Arial" charset="0"/>
            </a:endParaRPr>
          </a:p>
          <a:p>
            <a:r>
              <a:rPr lang="en-US" b="0" i="0" kern="1200" baseline="0" dirty="0">
                <a:solidFill>
                  <a:schemeClr val="tx1"/>
                </a:solidFill>
                <a:effectLst/>
                <a:latin typeface="Arial" charset="0"/>
                <a:ea typeface="Arial" charset="0"/>
                <a:cs typeface="Arial" charset="0"/>
              </a:rPr>
              <a:t>Must note: mostly white women worked on this project, and thus brought their own privileged perspective to the coding process, particularly in terms of race. This reflects a wider concept in librarianship, as most professionals are white and from middle to upper-middle socioeconomic backgrounds. This makes a study and acknowledgement of </a:t>
            </a:r>
            <a:r>
              <a:rPr lang="en-US" b="0" i="0" kern="1200" baseline="0" dirty="0" err="1">
                <a:solidFill>
                  <a:schemeClr val="tx1"/>
                </a:solidFill>
                <a:effectLst/>
                <a:latin typeface="Arial" charset="0"/>
                <a:ea typeface="Arial" charset="0"/>
                <a:cs typeface="Arial" charset="0"/>
              </a:rPr>
              <a:t>microaggressions</a:t>
            </a:r>
            <a:r>
              <a:rPr lang="en-US" b="0" i="0" kern="1200" baseline="0" dirty="0">
                <a:solidFill>
                  <a:schemeClr val="tx1"/>
                </a:solidFill>
                <a:effectLst/>
                <a:latin typeface="Arial" charset="0"/>
                <a:ea typeface="Arial" charset="0"/>
                <a:cs typeface="Arial" charset="0"/>
              </a:rPr>
              <a:t> all the more urgent.</a:t>
            </a:r>
          </a:p>
        </p:txBody>
      </p:sp>
      <p:sp>
        <p:nvSpPr>
          <p:cNvPr id="4" name="Slide Number Placeholder 3"/>
          <p:cNvSpPr>
            <a:spLocks noGrp="1"/>
          </p:cNvSpPr>
          <p:nvPr>
            <p:ph type="sldNum" sz="quarter" idx="10"/>
          </p:nvPr>
        </p:nvSpPr>
        <p:spPr/>
        <p:txBody>
          <a:bodyPr/>
          <a:lstStyle/>
          <a:p>
            <a:fld id="{1414B47C-E7B7-0D42-9B36-15EEAACB2834}" type="slidenum">
              <a:rPr lang="en-US" smtClean="0"/>
              <a:t>6</a:t>
            </a:fld>
            <a:endParaRPr lang="en-US"/>
          </a:p>
        </p:txBody>
      </p:sp>
    </p:spTree>
    <p:extLst>
      <p:ext uri="{BB962C8B-B14F-4D97-AF65-F5344CB8AC3E}">
        <p14:creationId xmlns:p14="http://schemas.microsoft.com/office/powerpoint/2010/main" val="1653091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2222" y="4400549"/>
            <a:ext cx="6366934" cy="4284663"/>
          </a:xfrm>
        </p:spPr>
        <p:txBody>
          <a:bodyPr/>
          <a:lstStyle/>
          <a:p>
            <a:pPr lvl="0">
              <a:defRPr/>
            </a:pPr>
            <a:r>
              <a:rPr lang="en-US" sz="1400" dirty="0">
                <a:latin typeface="Arial" panose="020B0604020202020204" pitchFamily="34" charset="0"/>
                <a:cs typeface="Arial" panose="020B0604020202020204" pitchFamily="34" charset="0"/>
              </a:rPr>
              <a:t>Image: http://bit.ly/2mKI9Ow (https://www.flickr.com/photos/plymouth-district-library/5244742145/) by Plymouth District Library / CC BY-NC 2.0</a:t>
            </a:r>
          </a:p>
          <a:p>
            <a:pPr lvl="0">
              <a:defRP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a:t>
            </a:r>
            <a:r>
              <a:rPr lang="en-US" sz="1400" baseline="0" dirty="0">
                <a:latin typeface="Arial" panose="020B0604020202020204" pitchFamily="34" charset="0"/>
                <a:cs typeface="Arial" panose="020B0604020202020204" pitchFamily="34" charset="0"/>
              </a:rPr>
              <a:t> major finding is that you all are awesome! You’re doing great work. Consistent over time from 2006-2016, 97% of transcripts were free of </a:t>
            </a:r>
            <a:r>
              <a:rPr lang="en-US" sz="1400" baseline="0" dirty="0" err="1">
                <a:latin typeface="Arial" panose="020B0604020202020204" pitchFamily="34" charset="0"/>
                <a:cs typeface="Arial" panose="020B0604020202020204" pitchFamily="34" charset="0"/>
              </a:rPr>
              <a:t>microaggressions</a:t>
            </a:r>
            <a:r>
              <a:rPr lang="en-US" sz="1400" baseline="0" dirty="0">
                <a:latin typeface="Arial" panose="020B0604020202020204" pitchFamily="34" charset="0"/>
                <a:cs typeface="Arial" panose="020B0604020202020204" pitchFamily="34" charset="0"/>
              </a:rPr>
              <a:t>. </a:t>
            </a:r>
          </a:p>
          <a:p>
            <a:endParaRPr lang="en-US" sz="14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However, </a:t>
            </a:r>
            <a:r>
              <a:rPr lang="en-US" sz="1400" baseline="0" dirty="0" err="1">
                <a:latin typeface="Arial" panose="020B0604020202020204" pitchFamily="34" charset="0"/>
                <a:cs typeface="Arial" panose="020B0604020202020204" pitchFamily="34" charset="0"/>
              </a:rPr>
              <a:t>microaggressive</a:t>
            </a:r>
            <a:r>
              <a:rPr lang="en-US" sz="1400" baseline="0" dirty="0">
                <a:latin typeface="Arial" panose="020B0604020202020204" pitchFamily="34" charset="0"/>
                <a:cs typeface="Arial" panose="020B0604020202020204" pitchFamily="34" charset="0"/>
              </a:rPr>
              <a:t> behavior did exist in 3% of transcripts. These were difficult to identify due to </a:t>
            </a:r>
            <a:r>
              <a:rPr lang="en-US" sz="1400" baseline="0" dirty="0" err="1">
                <a:latin typeface="Arial" panose="020B0604020202020204" pitchFamily="34" charset="0"/>
                <a:cs typeface="Arial" panose="020B0604020202020204" pitchFamily="34" charset="0"/>
              </a:rPr>
              <a:t>microaggressions</a:t>
            </a:r>
            <a:r>
              <a:rPr lang="en-US" sz="1400" baseline="0" dirty="0">
                <a:latin typeface="Arial" panose="020B0604020202020204" pitchFamily="34" charset="0"/>
                <a:cs typeface="Arial" panose="020B0604020202020204" pitchFamily="34" charset="0"/>
              </a:rPr>
              <a:t>’ subtle nature. Additionally, </a:t>
            </a:r>
            <a:r>
              <a:rPr lang="en-US" sz="1400" baseline="0" dirty="0" err="1">
                <a:latin typeface="Arial" panose="020B0604020202020204" pitchFamily="34" charset="0"/>
                <a:cs typeface="Arial" panose="020B0604020202020204" pitchFamily="34" charset="0"/>
              </a:rPr>
              <a:t>microaggressions</a:t>
            </a:r>
            <a:r>
              <a:rPr lang="en-US" sz="1400" baseline="0" dirty="0">
                <a:latin typeface="Arial" panose="020B0604020202020204" pitchFamily="34" charset="0"/>
                <a:cs typeface="Arial" panose="020B0604020202020204" pitchFamily="34" charset="0"/>
              </a:rPr>
              <a:t> tend to be very personal, and this also makes them difficult to pinpoint. In order to determine whether a </a:t>
            </a:r>
            <a:r>
              <a:rPr lang="en-US" sz="1400" baseline="0" dirty="0" err="1">
                <a:latin typeface="Arial" panose="020B0604020202020204" pitchFamily="34" charset="0"/>
                <a:cs typeface="Arial" panose="020B0604020202020204" pitchFamily="34" charset="0"/>
              </a:rPr>
              <a:t>microaggressive</a:t>
            </a:r>
            <a:r>
              <a:rPr lang="en-US" sz="1400" baseline="0" dirty="0">
                <a:latin typeface="Arial" panose="020B0604020202020204" pitchFamily="34" charset="0"/>
                <a:cs typeface="Arial" panose="020B0604020202020204" pitchFamily="34" charset="0"/>
              </a:rPr>
              <a:t> actions were present in a transcript, the research team had to consider the context of the entire exchange. </a:t>
            </a:r>
            <a:r>
              <a:rPr lang="en-US" sz="1400" baseline="0" dirty="0">
                <a:latin typeface="Arial" panose="020B0604020202020204" pitchFamily="34" charset="0"/>
                <a:ea typeface="Arial" charset="0"/>
                <a:cs typeface="Arial" panose="020B0604020202020204" pitchFamily="34" charset="0"/>
              </a:rPr>
              <a:t>We call these “</a:t>
            </a:r>
            <a:r>
              <a:rPr lang="en-US" sz="1400" baseline="0" dirty="0" err="1">
                <a:latin typeface="Arial" panose="020B0604020202020204" pitchFamily="34" charset="0"/>
                <a:ea typeface="Arial" charset="0"/>
                <a:cs typeface="Arial" panose="020B0604020202020204" pitchFamily="34" charset="0"/>
              </a:rPr>
              <a:t>microaggressive</a:t>
            </a:r>
            <a:r>
              <a:rPr lang="en-US" sz="1400" baseline="0" dirty="0">
                <a:latin typeface="Arial" panose="020B0604020202020204" pitchFamily="34" charset="0"/>
                <a:ea typeface="Arial" charset="0"/>
                <a:cs typeface="Arial" panose="020B0604020202020204" pitchFamily="34" charset="0"/>
              </a:rPr>
              <a:t> behaviors” because it is possible that a specific user did not actually have their identity insulted or invalidated by the librarian’s actions; this is particularly possible given the relative anonymity of a VR environment. HOWEVER, it is still paramount for librarians to avoid </a:t>
            </a:r>
            <a:r>
              <a:rPr lang="en-US" sz="1400" baseline="0" dirty="0" err="1">
                <a:latin typeface="Arial" panose="020B0604020202020204" pitchFamily="34" charset="0"/>
                <a:ea typeface="Arial" charset="0"/>
                <a:cs typeface="Arial" panose="020B0604020202020204" pitchFamily="34" charset="0"/>
              </a:rPr>
              <a:t>micoraggressive</a:t>
            </a:r>
            <a:r>
              <a:rPr lang="en-US" sz="1400" baseline="0" dirty="0">
                <a:latin typeface="Arial" panose="020B0604020202020204" pitchFamily="34" charset="0"/>
                <a:ea typeface="Arial" charset="0"/>
                <a:cs typeface="Arial" panose="020B0604020202020204" pitchFamily="34" charset="0"/>
              </a:rPr>
              <a:t> statements and behaviors to be more inclusive in their practices and safeguard against subtle discrimination. </a:t>
            </a:r>
            <a:endParaRPr lang="en-US" sz="1400" dirty="0">
              <a:latin typeface="Arial" panose="020B0604020202020204" pitchFamily="34" charset="0"/>
              <a:ea typeface="Arial"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414B47C-E7B7-0D42-9B36-15EEAACB2834}" type="slidenum">
              <a:rPr lang="en-US" smtClean="0"/>
              <a:t>7</a:t>
            </a:fld>
            <a:endParaRPr lang="en-US"/>
          </a:p>
        </p:txBody>
      </p:sp>
    </p:spTree>
    <p:extLst>
      <p:ext uri="{BB962C8B-B14F-4D97-AF65-F5344CB8AC3E}">
        <p14:creationId xmlns:p14="http://schemas.microsoft.com/office/powerpoint/2010/main" val="376518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1800"/>
            <a:ext cx="5486400" cy="3086100"/>
          </a:xfrm>
        </p:spPr>
      </p:sp>
      <p:sp>
        <p:nvSpPr>
          <p:cNvPr id="3" name="Notes Placeholder 2"/>
          <p:cNvSpPr>
            <a:spLocks noGrp="1"/>
          </p:cNvSpPr>
          <p:nvPr>
            <p:ph type="body" idx="1"/>
          </p:nvPr>
        </p:nvSpPr>
        <p:spPr>
          <a:xfrm>
            <a:off x="417689" y="3725333"/>
            <a:ext cx="6242755" cy="5125156"/>
          </a:xfrm>
        </p:spPr>
        <p:txBody>
          <a:bodyPr/>
          <a:lstStyle/>
          <a:p>
            <a:pPr>
              <a:defRPr/>
            </a:pPr>
            <a:r>
              <a:rPr lang="en-US" sz="1400" dirty="0">
                <a:latin typeface="Arial" charset="0"/>
                <a:ea typeface="Arial" charset="0"/>
                <a:cs typeface="Arial" charset="0"/>
              </a:rPr>
              <a:t>Image: http://bit.ly/2s4N2ql (https://www.flickr.com/photos/thomashawk/93020443/) by Thomas Hawk / CC BY-NC 2.0</a:t>
            </a:r>
          </a:p>
          <a:p>
            <a:pPr>
              <a:defRPr/>
            </a:pPr>
            <a:endParaRPr lang="en-US" sz="14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charset="0"/>
                <a:ea typeface="Arial" charset="0"/>
                <a:cs typeface="Arial" charset="0"/>
              </a:rPr>
              <a:t>Etic = top-down from theoretical framework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charset="0"/>
                <a:ea typeface="Arial" charset="0"/>
                <a:cs typeface="Arial" charset="0"/>
              </a:rPr>
              <a:t>Microaggressive</a:t>
            </a:r>
            <a:r>
              <a:rPr lang="en-US" sz="1400" baseline="0" dirty="0">
                <a:latin typeface="Arial" charset="0"/>
                <a:ea typeface="Arial" charset="0"/>
                <a:cs typeface="Arial" charset="0"/>
              </a:rPr>
              <a:t> behavior</a:t>
            </a:r>
            <a:r>
              <a:rPr lang="en-US" sz="1400" dirty="0">
                <a:latin typeface="Arial" charset="0"/>
                <a:ea typeface="Arial" charset="0"/>
                <a:cs typeface="Arial" charset="0"/>
              </a:rPr>
              <a:t> was found in 3% of all transcripts and 56% of transcripts coded for relational barriers. A total</a:t>
            </a:r>
            <a:r>
              <a:rPr lang="en-US" sz="1400" baseline="0" dirty="0">
                <a:latin typeface="Arial" charset="0"/>
                <a:ea typeface="Arial" charset="0"/>
                <a:cs typeface="Arial" charset="0"/>
              </a:rPr>
              <a:t> of 55 transcripts were coded as </a:t>
            </a:r>
            <a:r>
              <a:rPr lang="en-US" sz="1400" baseline="0" dirty="0" err="1">
                <a:latin typeface="Arial" charset="0"/>
                <a:ea typeface="Arial" charset="0"/>
                <a:cs typeface="Arial" charset="0"/>
              </a:rPr>
              <a:t>microaggressive</a:t>
            </a:r>
            <a:r>
              <a:rPr lang="en-US" sz="1400" baseline="0" dirty="0">
                <a:latin typeface="Arial" charset="0"/>
                <a:ea typeface="Arial" charset="0"/>
                <a:cs typeface="Arial" charset="0"/>
              </a:rPr>
              <a:t>. Transcripts were often assigned multiple codes (e.g., verbal and </a:t>
            </a:r>
            <a:r>
              <a:rPr lang="en-US" sz="1400" baseline="0" dirty="0" err="1">
                <a:latin typeface="Arial" charset="0"/>
                <a:ea typeface="Arial" charset="0"/>
                <a:cs typeface="Arial" charset="0"/>
              </a:rPr>
              <a:t>microinvalidation</a:t>
            </a:r>
            <a:r>
              <a:rPr lang="en-US" sz="1400" baseline="0" dirty="0">
                <a:latin typeface="Arial" charset="0"/>
                <a:ea typeface="Arial" charset="0"/>
                <a:cs typeface="Arial" charset="0"/>
              </a:rPr>
              <a:t>). Thus, our percentages do not add up to 100%.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charset="0"/>
              <a:ea typeface="Arial" charset="0"/>
              <a:cs typeface="Arial" charset="0"/>
            </a:endParaRPr>
          </a:p>
          <a:p>
            <a:pPr marL="0" indent="0">
              <a:buFontTx/>
              <a:buNone/>
            </a:pPr>
            <a:r>
              <a:rPr lang="en-US" sz="1400" dirty="0">
                <a:latin typeface="Arial" charset="0"/>
                <a:ea typeface="Arial" charset="0"/>
                <a:cs typeface="Arial" charset="0"/>
              </a:rPr>
              <a:t>The</a:t>
            </a:r>
            <a:r>
              <a:rPr lang="en-US" sz="1400" baseline="0" dirty="0">
                <a:latin typeface="Arial" charset="0"/>
                <a:ea typeface="Arial" charset="0"/>
                <a:cs typeface="Arial" charset="0"/>
              </a:rPr>
              <a:t> largest percentage of transcripts coded contained verbal </a:t>
            </a:r>
            <a:r>
              <a:rPr lang="en-US" sz="1400" baseline="0" dirty="0" err="1">
                <a:latin typeface="Arial" charset="0"/>
                <a:ea typeface="Arial" charset="0"/>
                <a:cs typeface="Arial" charset="0"/>
              </a:rPr>
              <a:t>microaggressions</a:t>
            </a:r>
            <a:r>
              <a:rPr lang="en-US" sz="1400" baseline="0" dirty="0">
                <a:latin typeface="Arial" charset="0"/>
                <a:ea typeface="Arial" charset="0"/>
                <a:cs typeface="Arial" charset="0"/>
              </a:rPr>
              <a:t>. 18% were nonverbal, and few were environmental. Nonverbal </a:t>
            </a:r>
            <a:r>
              <a:rPr lang="en-US" sz="1400" baseline="0" dirty="0" err="1">
                <a:latin typeface="Arial" charset="0"/>
                <a:ea typeface="Arial" charset="0"/>
                <a:cs typeface="Arial" charset="0"/>
              </a:rPr>
              <a:t>microaggressiions</a:t>
            </a:r>
            <a:r>
              <a:rPr lang="en-US" sz="1400" baseline="0" dirty="0">
                <a:latin typeface="Arial" charset="0"/>
                <a:ea typeface="Arial" charset="0"/>
                <a:cs typeface="Arial" charset="0"/>
              </a:rPr>
              <a:t> included behaviors such as hanging up abruptly, while environmental </a:t>
            </a:r>
            <a:r>
              <a:rPr lang="en-US" sz="1400" baseline="0" dirty="0" err="1">
                <a:latin typeface="Arial" charset="0"/>
                <a:ea typeface="Arial" charset="0"/>
                <a:cs typeface="Arial" charset="0"/>
              </a:rPr>
              <a:t>microaggressions</a:t>
            </a:r>
            <a:r>
              <a:rPr lang="en-US" sz="1400" baseline="0" dirty="0">
                <a:latin typeface="Arial" charset="0"/>
                <a:ea typeface="Arial" charset="0"/>
                <a:cs typeface="Arial" charset="0"/>
              </a:rPr>
              <a:t> typically occurred when librarians created a hostile environment by, for example, ignoring a user’s question or confusion over technical instructions.</a:t>
            </a:r>
          </a:p>
          <a:p>
            <a:pPr marL="0" indent="0">
              <a:buFontTx/>
              <a:buNone/>
            </a:pPr>
            <a:endParaRPr lang="en-US" sz="1400" baseline="0" dirty="0">
              <a:latin typeface="Arial" charset="0"/>
              <a:ea typeface="Arial" charset="0"/>
              <a:cs typeface="Arial" charset="0"/>
            </a:endParaRPr>
          </a:p>
          <a:p>
            <a:pPr marL="0" indent="0">
              <a:buFontTx/>
              <a:buNone/>
            </a:pPr>
            <a:r>
              <a:rPr lang="en-US" sz="1400" baseline="0" dirty="0">
                <a:latin typeface="Arial" charset="0"/>
                <a:ea typeface="Arial" charset="0"/>
                <a:cs typeface="Arial" charset="0"/>
              </a:rPr>
              <a:t>85% of instances of </a:t>
            </a:r>
            <a:r>
              <a:rPr lang="en-US" sz="1400" baseline="0" dirty="0" err="1">
                <a:latin typeface="Arial" charset="0"/>
                <a:ea typeface="Arial" charset="0"/>
                <a:cs typeface="Arial" charset="0"/>
              </a:rPr>
              <a:t>microaggressive</a:t>
            </a:r>
            <a:r>
              <a:rPr lang="en-US" sz="1400" baseline="0" dirty="0">
                <a:latin typeface="Arial" charset="0"/>
                <a:ea typeface="Arial" charset="0"/>
                <a:cs typeface="Arial" charset="0"/>
              </a:rPr>
              <a:t> behavior displayed </a:t>
            </a:r>
            <a:r>
              <a:rPr lang="en-US" sz="1400" baseline="0" dirty="0" err="1">
                <a:latin typeface="Arial" charset="0"/>
                <a:ea typeface="Arial" charset="0"/>
                <a:cs typeface="Arial" charset="0"/>
              </a:rPr>
              <a:t>microinvalidations</a:t>
            </a:r>
            <a:r>
              <a:rPr lang="en-US" sz="1400" baseline="0" dirty="0">
                <a:latin typeface="Arial" charset="0"/>
                <a:ea typeface="Arial" charset="0"/>
                <a:cs typeface="Arial" charset="0"/>
              </a:rPr>
              <a:t>. A smaller percentage were </a:t>
            </a:r>
            <a:r>
              <a:rPr lang="en-US" sz="1400" baseline="0" dirty="0" err="1">
                <a:latin typeface="Arial" charset="0"/>
                <a:ea typeface="Arial" charset="0"/>
                <a:cs typeface="Arial" charset="0"/>
              </a:rPr>
              <a:t>microinsults</a:t>
            </a:r>
            <a:r>
              <a:rPr lang="en-US" sz="1400" baseline="0" dirty="0">
                <a:latin typeface="Arial" charset="0"/>
                <a:ea typeface="Arial" charset="0"/>
                <a:cs typeface="Arial" charset="0"/>
              </a:rPr>
              <a:t>, while none contained </a:t>
            </a:r>
            <a:r>
              <a:rPr lang="en-US" sz="1400" baseline="0" dirty="0" err="1">
                <a:latin typeface="Arial" charset="0"/>
                <a:ea typeface="Arial" charset="0"/>
                <a:cs typeface="Arial" charset="0"/>
              </a:rPr>
              <a:t>microassaults</a:t>
            </a:r>
            <a:r>
              <a:rPr lang="en-US" sz="1400" baseline="0" dirty="0">
                <a:latin typeface="Arial" charset="0"/>
                <a:ea typeface="Arial" charset="0"/>
                <a:cs typeface="Arial" charset="0"/>
              </a:rPr>
              <a:t>. This is excellent, as no librarians demonstrated overtly discriminatory behavior.</a:t>
            </a:r>
          </a:p>
        </p:txBody>
      </p:sp>
      <p:sp>
        <p:nvSpPr>
          <p:cNvPr id="4" name="Slide Number Placeholder 3"/>
          <p:cNvSpPr>
            <a:spLocks noGrp="1"/>
          </p:cNvSpPr>
          <p:nvPr>
            <p:ph type="sldNum" sz="quarter" idx="10"/>
          </p:nvPr>
        </p:nvSpPr>
        <p:spPr/>
        <p:txBody>
          <a:bodyPr/>
          <a:lstStyle/>
          <a:p>
            <a:fld id="{1414B47C-E7B7-0D42-9B36-15EEAACB2834}" type="slidenum">
              <a:rPr lang="en-US" smtClean="0"/>
              <a:t>8</a:t>
            </a:fld>
            <a:endParaRPr lang="en-US"/>
          </a:p>
        </p:txBody>
      </p:sp>
    </p:spTree>
    <p:extLst>
      <p:ext uri="{BB962C8B-B14F-4D97-AF65-F5344CB8AC3E}">
        <p14:creationId xmlns:p14="http://schemas.microsoft.com/office/powerpoint/2010/main" val="143910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3538"/>
            <a:ext cx="5486400" cy="3086100"/>
          </a:xfrm>
        </p:spPr>
      </p:sp>
      <p:sp>
        <p:nvSpPr>
          <p:cNvPr id="3" name="Notes Placeholder 2"/>
          <p:cNvSpPr>
            <a:spLocks noGrp="1"/>
          </p:cNvSpPr>
          <p:nvPr>
            <p:ph type="body" idx="1"/>
          </p:nvPr>
        </p:nvSpPr>
        <p:spPr>
          <a:xfrm>
            <a:off x="259644" y="3668889"/>
            <a:ext cx="6423378" cy="5238044"/>
          </a:xfrm>
        </p:spPr>
        <p:txBody>
          <a:bodyPr/>
          <a:lstStyle/>
          <a:p>
            <a:pPr>
              <a:defRPr/>
            </a:pPr>
            <a:r>
              <a:rPr lang="en-US" sz="1400" dirty="0">
                <a:latin typeface="Arial" charset="0"/>
                <a:ea typeface="Arial" charset="0"/>
                <a:cs typeface="Arial" charset="0"/>
              </a:rPr>
              <a:t>Image: http://bit.ly/2r9tgLh (https://www.flickr.com/photos/infomastern/16574653686/) by Susanne Nilsson / CC BY-SA 2.0</a:t>
            </a:r>
          </a:p>
          <a:p>
            <a:pPr>
              <a:defRPr/>
            </a:pPr>
            <a:endParaRPr lang="en-US" sz="14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charset="0"/>
                <a:ea typeface="Arial" charset="0"/>
                <a:cs typeface="Arial" charset="0"/>
              </a:rPr>
              <a:t>Example: “Also keep in mind that California is a community property state so most   property and debts acquired during marriage needs to be divided up between you and your husband” (2016_152,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charset="0"/>
                <a:ea typeface="Arial" charset="0"/>
                <a:cs typeface="Arial" charset="0"/>
              </a:rPr>
              <a:t>This occurred in context of a conversation in which a user—whose gender was not identified—asked about legal resources for divorce in California in 2015. At this time in that state, marriage equality was legal. The librarian made a number of heteronormative assumptions. A) They believed they were talking to a woman who B) had to be married to a man. Thus, a </a:t>
            </a:r>
            <a:r>
              <a:rPr lang="en-US" sz="1400" baseline="0" dirty="0" err="1">
                <a:latin typeface="Arial" charset="0"/>
                <a:ea typeface="Arial" charset="0"/>
                <a:cs typeface="Arial" charset="0"/>
              </a:rPr>
              <a:t>microinvalidation</a:t>
            </a:r>
            <a:r>
              <a:rPr lang="en-US" sz="1400" baseline="0" dirty="0">
                <a:latin typeface="Arial" charset="0"/>
                <a:ea typeface="Arial" charset="0"/>
                <a:cs typeface="Arial" charset="0"/>
              </a:rPr>
              <a:t> occurred in terms of gender (a woman must need help navigating a divorce) and sexuality (the divorcing couple must be heterosexual). In addition, the librarian committed a socioeconomic </a:t>
            </a:r>
            <a:r>
              <a:rPr lang="en-US" sz="1400" baseline="0" dirty="0" err="1">
                <a:latin typeface="Arial" charset="0"/>
                <a:ea typeface="Arial" charset="0"/>
                <a:cs typeface="Arial" charset="0"/>
              </a:rPr>
              <a:t>microaggression</a:t>
            </a:r>
            <a:r>
              <a:rPr lang="en-US" sz="1400" baseline="0" dirty="0">
                <a:latin typeface="Arial" charset="0"/>
                <a:ea typeface="Arial" charset="0"/>
                <a:cs typeface="Arial" charset="0"/>
              </a:rPr>
              <a:t> by assuming the couple had a certain level of economic means that included property ownership and debts. However, couples may not have the economic means to own property, and thus a </a:t>
            </a:r>
            <a:r>
              <a:rPr lang="en-US" sz="1400" baseline="0" dirty="0" err="1">
                <a:latin typeface="Arial" charset="0"/>
                <a:ea typeface="Arial" charset="0"/>
                <a:cs typeface="Arial" charset="0"/>
              </a:rPr>
              <a:t>microinvalidation</a:t>
            </a:r>
            <a:r>
              <a:rPr lang="en-US" sz="1400" baseline="0" dirty="0">
                <a:latin typeface="Arial" charset="0"/>
                <a:ea typeface="Arial" charset="0"/>
                <a:cs typeface="Arial" charset="0"/>
              </a:rPr>
              <a:t> against individuals with lower incomes was perpetuated. Now, you may all be wondering</a:t>
            </a:r>
            <a:r>
              <a:rPr lang="is-IS" sz="1400" baseline="0" dirty="0">
                <a:latin typeface="Arial" charset="0"/>
                <a:ea typeface="Arial" charset="0"/>
                <a:cs typeface="Arial" charset="0"/>
              </a:rPr>
              <a:t>… “What if the person asking the question is female, and is marreid to a man?” The point is that the librarian has no way of knowing that information, but proceeded with misogynistic and heteronormative assumptions regardless. Such microaggressive behavior must be avoided to provide quality inclusive service.</a:t>
            </a:r>
            <a:endParaRPr lang="en-US" sz="1400" baseline="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1414B47C-E7B7-0D42-9B36-15EEAACB2834}" type="slidenum">
              <a:rPr lang="en-US" smtClean="0"/>
              <a:t>9</a:t>
            </a:fld>
            <a:endParaRPr lang="en-US"/>
          </a:p>
        </p:txBody>
      </p:sp>
    </p:spTree>
    <p:extLst>
      <p:ext uri="{BB962C8B-B14F-4D97-AF65-F5344CB8AC3E}">
        <p14:creationId xmlns:p14="http://schemas.microsoft.com/office/powerpoint/2010/main" val="278005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3F4BA4-D1F5-3440-BCDF-F3836A65C956}" type="datetimeFigureOut">
              <a:rPr lang="en-US" smtClean="0"/>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8489-03C7-B847-9B50-A1801BC0C543}" type="slidenum">
              <a:rPr lang="en-US" smtClean="0"/>
              <a:t>‹#›</a:t>
            </a:fld>
            <a:endParaRPr lang="en-US"/>
          </a:p>
        </p:txBody>
      </p:sp>
      <p:sp>
        <p:nvSpPr>
          <p:cNvPr id="8" name="Picture Placeholder 7"/>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64601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3F4BA4-D1F5-3440-BCDF-F3836A65C956}" type="datetimeFigureOut">
              <a:rPr lang="en-US" smtClean="0"/>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73474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F4BA4-D1F5-3440-BCDF-F3836A65C956}" type="datetimeFigureOut">
              <a:rPr lang="en-US" smtClean="0"/>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864430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F4BA4-D1F5-3440-BCDF-F3836A65C956}" type="datetimeFigureOut">
              <a:rPr lang="en-US" smtClean="0"/>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75185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1C554F-E7FF-4D16-BACE-213E43CC6006}" type="datetimeFigureOut">
              <a:rPr lang="en-US" smtClean="0"/>
              <a:t>2/15/2018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BF65D-0E61-49B9-8854-CFE8AC40580C}" type="slidenum">
              <a:rPr lang="en-US" smtClean="0"/>
              <a:t>‹#›</a:t>
            </a:fld>
            <a:endParaRPr lang="en-US"/>
          </a:p>
        </p:txBody>
      </p:sp>
    </p:spTree>
    <p:extLst>
      <p:ext uri="{BB962C8B-B14F-4D97-AF65-F5344CB8AC3E}">
        <p14:creationId xmlns:p14="http://schemas.microsoft.com/office/powerpoint/2010/main" val="316395188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3F4BA4-D1F5-3440-BCDF-F3836A65C956}" type="datetimeFigureOut">
              <a:rPr lang="en-US" smtClean="0"/>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178489-03C7-B847-9B50-A1801BC0C543}" type="slidenum">
              <a:rPr lang="en-US" smtClean="0"/>
              <a:t>‹#›</a:t>
            </a:fld>
            <a:endParaRPr lang="en-US"/>
          </a:p>
        </p:txBody>
      </p:sp>
      <p:sp>
        <p:nvSpPr>
          <p:cNvPr id="7" name="Picture Placeholder 6"/>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193330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F4BA4-D1F5-3440-BCDF-F3836A65C956}" type="datetimeFigureOut">
              <a:rPr lang="en-US" smtClean="0"/>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198631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3F4BA4-D1F5-3440-BCDF-F3836A65C956}" type="datetimeFigureOut">
              <a:rPr lang="en-US" smtClean="0"/>
              <a:t>2/15/2018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1428106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825625"/>
            <a:ext cx="38671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3F4BA4-D1F5-3440-BCDF-F3836A65C956}" type="datetimeFigureOut">
              <a:rPr lang="en-US" smtClean="0"/>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191270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3F4BA4-D1F5-3440-BCDF-F3836A65C956}" type="datetimeFigureOut">
              <a:rPr lang="en-US" smtClean="0"/>
              <a:t>2/15/2018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1178694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3F4BA4-D1F5-3440-BCDF-F3836A65C956}" type="datetimeFigureOut">
              <a:rPr lang="en-US" smtClean="0"/>
              <a:t>2/15/2018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192283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F4BA4-D1F5-3440-BCDF-F3836A65C956}" type="datetimeFigureOut">
              <a:rPr lang="en-US" smtClean="0"/>
              <a:t>2/15/2018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168462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3F4BA4-D1F5-3440-BCDF-F3836A65C956}" type="datetimeFigureOut">
              <a:rPr lang="en-US" smtClean="0"/>
              <a:t>2/15/2018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78489-03C7-B847-9B50-A1801BC0C543}" type="slidenum">
              <a:rPr lang="en-US" smtClean="0"/>
              <a:t>‹#›</a:t>
            </a:fld>
            <a:endParaRPr lang="en-US"/>
          </a:p>
        </p:txBody>
      </p:sp>
    </p:spTree>
    <p:extLst>
      <p:ext uri="{BB962C8B-B14F-4D97-AF65-F5344CB8AC3E}">
        <p14:creationId xmlns:p14="http://schemas.microsoft.com/office/powerpoint/2010/main" val="1146680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F4BA4-D1F5-3440-BCDF-F3836A65C956}" type="datetimeFigureOut">
              <a:rPr lang="en-US" smtClean="0"/>
              <a:t>2/15/2018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78489-03C7-B847-9B50-A1801BC0C543}" type="slidenum">
              <a:rPr lang="en-US" smtClean="0"/>
              <a:t>‹#›</a:t>
            </a:fld>
            <a:endParaRPr lang="en-US"/>
          </a:p>
        </p:txBody>
      </p:sp>
    </p:spTree>
    <p:extLst>
      <p:ext uri="{BB962C8B-B14F-4D97-AF65-F5344CB8AC3E}">
        <p14:creationId xmlns:p14="http://schemas.microsoft.com/office/powerpoint/2010/main" val="77766594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ww.oclc.org/research/activities/synchronicit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hyperlink" Target="http://www.oclc.org/research/activities/synergy/default.ht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mradford@rutgers.edu" TargetMode="External"/><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mailto:djfloegel@gmail.com" TargetMode="External"/><Relationship Id="rId5" Type="http://schemas.openxmlformats.org/officeDocument/2006/relationships/hyperlink" Target="mailto:connawal@oclc.org" TargetMode="External"/><Relationship Id="rId4" Type="http://schemas.openxmlformats.org/officeDocument/2006/relationships/hyperlink" Target="mailto:vkitzie@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533" b="7533"/>
          <a:stretch>
            <a:fillRect/>
          </a:stretch>
        </p:blipFill>
        <p:spPr>
          <a:xfrm>
            <a:off x="0" y="1347"/>
            <a:ext cx="12192000" cy="6858000"/>
          </a:xfrm>
        </p:spPr>
      </p:pic>
      <p:sp>
        <p:nvSpPr>
          <p:cNvPr id="7" name="Subtitle 2"/>
          <p:cNvSpPr txBox="1">
            <a:spLocks/>
          </p:cNvSpPr>
          <p:nvPr/>
        </p:nvSpPr>
        <p:spPr>
          <a:xfrm>
            <a:off x="1524000" y="5170004"/>
            <a:ext cx="9144000" cy="1098395"/>
          </a:xfrm>
          <a:prstGeom prst="rect">
            <a:avLst/>
          </a:prstGeom>
        </p:spPr>
        <p:txBody>
          <a:bodyPr>
            <a:normAutofit fontScale="85000" lnSpcReduction="20000"/>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70000"/>
              </a:lnSpc>
              <a:buNone/>
            </a:pPr>
            <a:r>
              <a:rPr lang="en-US" sz="2200" b="1" dirty="0">
                <a:solidFill>
                  <a:srgbClr val="000000"/>
                </a:solidFill>
                <a:latin typeface="Arial" charset="0"/>
                <a:ea typeface="Arial" charset="0"/>
                <a:cs typeface="Arial" charset="0"/>
              </a:rPr>
              <a:t>Marie L. Radford, Ph.D. </a:t>
            </a:r>
            <a:r>
              <a:rPr lang="en-US" sz="2200" dirty="0">
                <a:solidFill>
                  <a:srgbClr val="000000"/>
                </a:solidFill>
                <a:latin typeface="Arial" charset="0"/>
                <a:ea typeface="Arial" charset="0"/>
                <a:cs typeface="Arial" charset="0"/>
              </a:rPr>
              <a:t>| Rutgers | @</a:t>
            </a:r>
            <a:r>
              <a:rPr lang="en-US" sz="2200" dirty="0" err="1">
                <a:solidFill>
                  <a:srgbClr val="000000"/>
                </a:solidFill>
                <a:latin typeface="Arial" charset="0"/>
                <a:ea typeface="Arial" charset="0"/>
                <a:cs typeface="Arial" charset="0"/>
              </a:rPr>
              <a:t>MarieLRadford</a:t>
            </a:r>
            <a:endParaRPr lang="en-US" sz="2200" dirty="0">
              <a:solidFill>
                <a:srgbClr val="000000"/>
              </a:solidFill>
              <a:latin typeface="Arial" charset="0"/>
              <a:ea typeface="Arial" charset="0"/>
              <a:cs typeface="Arial" charset="0"/>
            </a:endParaRPr>
          </a:p>
          <a:p>
            <a:pPr marL="0" indent="0" algn="ctr">
              <a:lnSpc>
                <a:spcPct val="70000"/>
              </a:lnSpc>
              <a:buNone/>
            </a:pPr>
            <a:r>
              <a:rPr lang="en-US" sz="2200" b="1" dirty="0">
                <a:solidFill>
                  <a:srgbClr val="000000"/>
                </a:solidFill>
                <a:latin typeface="Arial" charset="0"/>
                <a:ea typeface="Arial" charset="0"/>
                <a:cs typeface="Arial" charset="0"/>
              </a:rPr>
              <a:t>Vanessa Kitzie, Ph.D. </a:t>
            </a:r>
            <a:r>
              <a:rPr lang="en-US" sz="2200" dirty="0">
                <a:solidFill>
                  <a:srgbClr val="000000"/>
                </a:solidFill>
                <a:latin typeface="Arial" charset="0"/>
                <a:ea typeface="Arial" charset="0"/>
                <a:cs typeface="Arial" charset="0"/>
              </a:rPr>
              <a:t>| University of South Carolina | @</a:t>
            </a:r>
            <a:r>
              <a:rPr lang="en-US" sz="2200" dirty="0" err="1">
                <a:solidFill>
                  <a:srgbClr val="000000"/>
                </a:solidFill>
                <a:latin typeface="Arial" charset="0"/>
                <a:ea typeface="Arial" charset="0"/>
                <a:cs typeface="Arial" charset="0"/>
              </a:rPr>
              <a:t>vkitzie</a:t>
            </a:r>
            <a:endParaRPr lang="en-US" sz="2200" dirty="0">
              <a:solidFill>
                <a:srgbClr val="000000"/>
              </a:solidFill>
              <a:latin typeface="Arial" charset="0"/>
              <a:ea typeface="Arial" charset="0"/>
              <a:cs typeface="Arial" charset="0"/>
            </a:endParaRPr>
          </a:p>
          <a:p>
            <a:pPr marL="0" indent="0" algn="ctr">
              <a:lnSpc>
                <a:spcPct val="70000"/>
              </a:lnSpc>
              <a:buNone/>
            </a:pPr>
            <a:r>
              <a:rPr lang="en-US" sz="2200" b="1" dirty="0">
                <a:solidFill>
                  <a:srgbClr val="000000"/>
                </a:solidFill>
                <a:latin typeface="Arial" charset="0"/>
                <a:ea typeface="Arial" charset="0"/>
                <a:cs typeface="Arial" charset="0"/>
              </a:rPr>
              <a:t>Lynn </a:t>
            </a:r>
            <a:r>
              <a:rPr lang="en-US" sz="2200" b="1" dirty="0" err="1">
                <a:solidFill>
                  <a:srgbClr val="000000"/>
                </a:solidFill>
                <a:latin typeface="Arial" charset="0"/>
                <a:ea typeface="Arial" charset="0"/>
                <a:cs typeface="Arial" charset="0"/>
              </a:rPr>
              <a:t>Silipigni</a:t>
            </a:r>
            <a:r>
              <a:rPr lang="en-US" sz="2200" b="1" dirty="0">
                <a:solidFill>
                  <a:srgbClr val="000000"/>
                </a:solidFill>
                <a:latin typeface="Arial" charset="0"/>
                <a:ea typeface="Arial" charset="0"/>
                <a:cs typeface="Arial" charset="0"/>
              </a:rPr>
              <a:t> </a:t>
            </a:r>
            <a:r>
              <a:rPr lang="en-US" sz="2200" b="1" dirty="0" err="1">
                <a:solidFill>
                  <a:srgbClr val="000000"/>
                </a:solidFill>
                <a:latin typeface="Arial" charset="0"/>
                <a:ea typeface="Arial" charset="0"/>
                <a:cs typeface="Arial" charset="0"/>
              </a:rPr>
              <a:t>Connaway</a:t>
            </a:r>
            <a:r>
              <a:rPr lang="en-US" sz="2200" b="1" dirty="0">
                <a:solidFill>
                  <a:srgbClr val="000000"/>
                </a:solidFill>
                <a:latin typeface="Arial" charset="0"/>
                <a:ea typeface="Arial" charset="0"/>
                <a:cs typeface="Arial" charset="0"/>
              </a:rPr>
              <a:t>, Ph.D</a:t>
            </a:r>
            <a:r>
              <a:rPr lang="en-US" sz="2200" dirty="0">
                <a:solidFill>
                  <a:srgbClr val="000000"/>
                </a:solidFill>
                <a:latin typeface="Arial" charset="0"/>
                <a:ea typeface="Arial" charset="0"/>
                <a:cs typeface="Arial" charset="0"/>
              </a:rPr>
              <a:t>. | OCLC | @</a:t>
            </a:r>
            <a:r>
              <a:rPr lang="en-US" sz="2200" dirty="0" err="1">
                <a:solidFill>
                  <a:srgbClr val="000000"/>
                </a:solidFill>
                <a:latin typeface="Arial" charset="0"/>
                <a:ea typeface="Arial" charset="0"/>
                <a:cs typeface="Arial" charset="0"/>
              </a:rPr>
              <a:t>LynnConnaway</a:t>
            </a:r>
            <a:endParaRPr lang="en-US" sz="2200" dirty="0">
              <a:solidFill>
                <a:srgbClr val="000000"/>
              </a:solidFill>
              <a:latin typeface="Arial" charset="0"/>
              <a:ea typeface="Arial" charset="0"/>
              <a:cs typeface="Arial" charset="0"/>
            </a:endParaRPr>
          </a:p>
          <a:p>
            <a:pPr marL="0" indent="0" algn="ctr">
              <a:lnSpc>
                <a:spcPct val="70000"/>
              </a:lnSpc>
              <a:buNone/>
            </a:pPr>
            <a:r>
              <a:rPr lang="en-US" sz="2200" b="1" dirty="0">
                <a:solidFill>
                  <a:srgbClr val="000000"/>
                </a:solidFill>
                <a:latin typeface="Arial" charset="0"/>
                <a:ea typeface="Arial" charset="0"/>
                <a:cs typeface="Arial" charset="0"/>
              </a:rPr>
              <a:t>Diana </a:t>
            </a:r>
            <a:r>
              <a:rPr lang="en-US" sz="2200" b="1" dirty="0" err="1">
                <a:solidFill>
                  <a:srgbClr val="000000"/>
                </a:solidFill>
                <a:latin typeface="Arial" charset="0"/>
                <a:ea typeface="Arial" charset="0"/>
                <a:cs typeface="Arial" charset="0"/>
              </a:rPr>
              <a:t>Floegel</a:t>
            </a:r>
            <a:r>
              <a:rPr lang="en-US" sz="2200" b="1" dirty="0">
                <a:solidFill>
                  <a:srgbClr val="000000"/>
                </a:solidFill>
                <a:latin typeface="Arial" charset="0"/>
                <a:ea typeface="Arial" charset="0"/>
                <a:cs typeface="Arial" charset="0"/>
              </a:rPr>
              <a:t>, Ph.D. Student </a:t>
            </a:r>
            <a:r>
              <a:rPr lang="en-US" sz="2200" dirty="0">
                <a:solidFill>
                  <a:srgbClr val="000000"/>
                </a:solidFill>
                <a:latin typeface="Arial" charset="0"/>
                <a:ea typeface="Arial" charset="0"/>
                <a:cs typeface="Arial" charset="0"/>
              </a:rPr>
              <a:t>| Rutgers | @</a:t>
            </a:r>
            <a:r>
              <a:rPr lang="en-US" sz="2200" dirty="0" err="1">
                <a:solidFill>
                  <a:srgbClr val="000000"/>
                </a:solidFill>
                <a:latin typeface="Arial" charset="0"/>
                <a:ea typeface="Arial" charset="0"/>
                <a:cs typeface="Arial" charset="0"/>
              </a:rPr>
              <a:t>floeginator</a:t>
            </a:r>
            <a:endParaRPr lang="en-US" sz="2200" b="1" dirty="0">
              <a:solidFill>
                <a:srgbClr val="000000"/>
              </a:solidFill>
              <a:latin typeface="Arial" charset="0"/>
              <a:ea typeface="Arial" charset="0"/>
              <a:cs typeface="Arial" charset="0"/>
            </a:endParaRPr>
          </a:p>
        </p:txBody>
      </p:sp>
      <p:sp>
        <p:nvSpPr>
          <p:cNvPr id="8" name="Title 1"/>
          <p:cNvSpPr txBox="1">
            <a:spLocks/>
          </p:cNvSpPr>
          <p:nvPr/>
        </p:nvSpPr>
        <p:spPr>
          <a:xfrm>
            <a:off x="0" y="240431"/>
            <a:ext cx="9059332" cy="290051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0000"/>
                </a:solidFill>
                <a:latin typeface="Arial" charset="0"/>
                <a:ea typeface="Arial" charset="0"/>
                <a:cs typeface="Arial" charset="0"/>
              </a:rPr>
              <a:t>“Is it a journal title, or what?” </a:t>
            </a:r>
            <a:br>
              <a:rPr lang="en-US" sz="4800" b="1" dirty="0">
                <a:solidFill>
                  <a:srgbClr val="000000"/>
                </a:solidFill>
                <a:latin typeface="Arial" charset="0"/>
                <a:ea typeface="Arial" charset="0"/>
                <a:cs typeface="Arial" charset="0"/>
              </a:rPr>
            </a:br>
            <a:r>
              <a:rPr lang="en-US" sz="4800" dirty="0">
                <a:solidFill>
                  <a:srgbClr val="000000"/>
                </a:solidFill>
                <a:latin typeface="Arial" charset="0"/>
                <a:ea typeface="Arial" charset="0"/>
                <a:cs typeface="Arial" charset="0"/>
              </a:rPr>
              <a:t>Mitigating </a:t>
            </a:r>
            <a:r>
              <a:rPr lang="en-US" sz="4800" dirty="0" err="1">
                <a:solidFill>
                  <a:srgbClr val="000000"/>
                </a:solidFill>
                <a:latin typeface="Arial" charset="0"/>
                <a:ea typeface="Arial" charset="0"/>
                <a:cs typeface="Arial" charset="0"/>
              </a:rPr>
              <a:t>Microaggressions</a:t>
            </a:r>
            <a:r>
              <a:rPr lang="en-US" sz="4800" dirty="0">
                <a:solidFill>
                  <a:srgbClr val="000000"/>
                </a:solidFill>
                <a:latin typeface="Arial" charset="0"/>
                <a:ea typeface="Arial" charset="0"/>
                <a:cs typeface="Arial" charset="0"/>
              </a:rPr>
              <a:t> in Virtual Reference</a:t>
            </a:r>
          </a:p>
        </p:txBody>
      </p:sp>
      <p:pic>
        <p:nvPicPr>
          <p:cNvPr id="9" name="Picture 8"/>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
        <p:nvSpPr>
          <p:cNvPr id="3" name="TextBox 2"/>
          <p:cNvSpPr txBox="1"/>
          <p:nvPr/>
        </p:nvSpPr>
        <p:spPr>
          <a:xfrm>
            <a:off x="2123517" y="3158710"/>
            <a:ext cx="9230284" cy="954107"/>
          </a:xfrm>
          <a:prstGeom prst="rect">
            <a:avLst/>
          </a:prstGeom>
          <a:noFill/>
        </p:spPr>
        <p:txBody>
          <a:bodyPr wrap="square" rtlCol="0">
            <a:spAutoFit/>
          </a:bodyPr>
          <a:lstStyle/>
          <a:p>
            <a:r>
              <a:rPr lang="en-US" sz="2800" dirty="0">
                <a:latin typeface="Arial"/>
                <a:cs typeface="Arial"/>
              </a:rPr>
              <a:t>The 23</a:t>
            </a:r>
            <a:r>
              <a:rPr lang="en-US" sz="2800" baseline="30000" dirty="0">
                <a:latin typeface="Arial"/>
                <a:cs typeface="Arial"/>
              </a:rPr>
              <a:t>rd</a:t>
            </a:r>
            <a:r>
              <a:rPr lang="en-US" sz="2800" dirty="0">
                <a:latin typeface="Arial"/>
                <a:cs typeface="Arial"/>
              </a:rPr>
              <a:t> Annual Reference Research Forum</a:t>
            </a:r>
          </a:p>
          <a:p>
            <a:r>
              <a:rPr lang="en-US" sz="2800" dirty="0">
                <a:latin typeface="Arial"/>
                <a:cs typeface="Arial"/>
              </a:rPr>
              <a:t>ALA Annual Conference, Chicago, IL, June 22-27, 2017</a:t>
            </a:r>
          </a:p>
        </p:txBody>
      </p:sp>
    </p:spTree>
    <p:extLst>
      <p:ext uri="{BB962C8B-B14F-4D97-AF65-F5344CB8AC3E}">
        <p14:creationId xmlns:p14="http://schemas.microsoft.com/office/powerpoint/2010/main" val="1101337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40" b="7740"/>
          <a:stretch>
            <a:fillRect/>
          </a:stretch>
        </p:blipFill>
        <p:spPr/>
      </p:pic>
      <p:graphicFrame>
        <p:nvGraphicFramePr>
          <p:cNvPr id="5" name="Table 4"/>
          <p:cNvGraphicFramePr>
            <a:graphicFrameLocks noGrp="1"/>
          </p:cNvGraphicFramePr>
          <p:nvPr>
            <p:extLst>
              <p:ext uri="{D42A27DB-BD31-4B8C-83A1-F6EECF244321}">
                <p14:modId xmlns:p14="http://schemas.microsoft.com/office/powerpoint/2010/main" val="3547386679"/>
              </p:ext>
            </p:extLst>
          </p:nvPr>
        </p:nvGraphicFramePr>
        <p:xfrm>
          <a:off x="1044735" y="1136204"/>
          <a:ext cx="6581794" cy="4049513"/>
        </p:xfrm>
        <a:graphic>
          <a:graphicData uri="http://schemas.openxmlformats.org/drawingml/2006/table">
            <a:tbl>
              <a:tblPr firstRow="1" bandRow="1">
                <a:tableStyleId>{5C22544A-7EE6-4342-B048-85BDC9FD1C3A}</a:tableStyleId>
              </a:tblPr>
              <a:tblGrid>
                <a:gridCol w="3960444">
                  <a:extLst>
                    <a:ext uri="{9D8B030D-6E8A-4147-A177-3AD203B41FA5}">
                      <a16:colId xmlns:a16="http://schemas.microsoft.com/office/drawing/2014/main" val="20000"/>
                    </a:ext>
                  </a:extLst>
                </a:gridCol>
                <a:gridCol w="2621350">
                  <a:extLst>
                    <a:ext uri="{9D8B030D-6E8A-4147-A177-3AD203B41FA5}">
                      <a16:colId xmlns:a16="http://schemas.microsoft.com/office/drawing/2014/main" val="20001"/>
                    </a:ext>
                  </a:extLst>
                </a:gridCol>
              </a:tblGrid>
              <a:tr h="1123433">
                <a:tc>
                  <a:txBody>
                    <a:bodyPr/>
                    <a:lstStyle/>
                    <a:p>
                      <a:r>
                        <a:rPr lang="en-US" sz="2400" dirty="0">
                          <a:solidFill>
                            <a:schemeClr val="bg1"/>
                          </a:solidFill>
                          <a:latin typeface="Arial" charset="0"/>
                          <a:ea typeface="Arial" charset="0"/>
                          <a:cs typeface="Arial" charset="0"/>
                        </a:rPr>
                        <a:t>Emic</a:t>
                      </a:r>
                      <a:r>
                        <a:rPr lang="en-US" sz="2400" baseline="0" dirty="0">
                          <a:solidFill>
                            <a:schemeClr val="bg1"/>
                          </a:solidFill>
                          <a:latin typeface="Arial" charset="0"/>
                          <a:ea typeface="Arial" charset="0"/>
                          <a:cs typeface="Arial" charset="0"/>
                        </a:rPr>
                        <a:t> </a:t>
                      </a:r>
                      <a:r>
                        <a:rPr lang="en-US" sz="2400" dirty="0">
                          <a:solidFill>
                            <a:schemeClr val="bg1"/>
                          </a:solidFill>
                          <a:latin typeface="Arial" charset="0"/>
                          <a:ea typeface="Arial" charset="0"/>
                          <a:cs typeface="Arial" charset="0"/>
                        </a:rPr>
                        <a:t>Code</a:t>
                      </a:r>
                    </a:p>
                  </a:txBody>
                  <a:tcPr>
                    <a:solidFill>
                      <a:srgbClr val="000000"/>
                    </a:solidFill>
                  </a:tcPr>
                </a:tc>
                <a:tc>
                  <a:txBody>
                    <a:bodyPr/>
                    <a:lstStyle/>
                    <a:p>
                      <a:pPr algn="ctr"/>
                      <a:r>
                        <a:rPr lang="en-US" sz="2400" dirty="0">
                          <a:latin typeface="Arial" charset="0"/>
                          <a:ea typeface="Arial" charset="0"/>
                          <a:cs typeface="Arial" charset="0"/>
                        </a:rPr>
                        <a:t>% of Transcripts (N=55)</a:t>
                      </a:r>
                    </a:p>
                  </a:txBody>
                  <a:tcPr>
                    <a:solidFill>
                      <a:srgbClr val="000000"/>
                    </a:solidFill>
                  </a:tcPr>
                </a:tc>
                <a:extLst>
                  <a:ext uri="{0D108BD9-81ED-4DB2-BD59-A6C34878D82A}">
                    <a16:rowId xmlns:a16="http://schemas.microsoft.com/office/drawing/2014/main" val="10000"/>
                  </a:ext>
                </a:extLst>
              </a:tr>
              <a:tr h="370840">
                <a:tc>
                  <a:txBody>
                    <a:bodyPr/>
                    <a:lstStyle/>
                    <a:p>
                      <a:r>
                        <a:rPr lang="en-US" sz="2400" dirty="0">
                          <a:solidFill>
                            <a:schemeClr val="bg1"/>
                          </a:solidFill>
                          <a:latin typeface="Arial" charset="0"/>
                          <a:ea typeface="Arial" charset="0"/>
                          <a:cs typeface="Arial" charset="0"/>
                        </a:rPr>
                        <a:t>Assume user’s search</a:t>
                      </a:r>
                      <a:r>
                        <a:rPr lang="en-US" sz="2400" baseline="0" dirty="0">
                          <a:solidFill>
                            <a:schemeClr val="bg1"/>
                          </a:solidFill>
                          <a:latin typeface="Arial" charset="0"/>
                          <a:ea typeface="Arial" charset="0"/>
                          <a:cs typeface="Arial" charset="0"/>
                        </a:rPr>
                        <a:t> Independence</a:t>
                      </a:r>
                      <a:endParaRPr lang="en-US" sz="2400" dirty="0">
                        <a:solidFill>
                          <a:schemeClr val="bg1"/>
                        </a:solidFill>
                        <a:latin typeface="Arial" charset="0"/>
                        <a:ea typeface="Arial" charset="0"/>
                        <a:cs typeface="Arial" charset="0"/>
                      </a:endParaRPr>
                    </a:p>
                  </a:txBody>
                  <a:tcPr>
                    <a:solidFill>
                      <a:srgbClr val="000000"/>
                    </a:solidFill>
                  </a:tcPr>
                </a:tc>
                <a:tc>
                  <a:txBody>
                    <a:bodyPr/>
                    <a:lstStyle/>
                    <a:p>
                      <a:pPr algn="ctr"/>
                      <a:r>
                        <a:rPr lang="en-US" sz="2400" dirty="0">
                          <a:solidFill>
                            <a:schemeClr val="bg1"/>
                          </a:solidFill>
                          <a:latin typeface="Arial" charset="0"/>
                          <a:ea typeface="Arial" charset="0"/>
                          <a:cs typeface="Arial" charset="0"/>
                        </a:rPr>
                        <a:t>55%</a:t>
                      </a:r>
                    </a:p>
                  </a:txBody>
                  <a:tcPr>
                    <a:solidFill>
                      <a:srgbClr val="000000"/>
                    </a:solidFill>
                  </a:tcPr>
                </a:tc>
                <a:extLst>
                  <a:ext uri="{0D108BD9-81ED-4DB2-BD59-A6C34878D82A}">
                    <a16:rowId xmlns:a16="http://schemas.microsoft.com/office/drawing/2014/main" val="10001"/>
                  </a:ext>
                </a:extLst>
              </a:tr>
              <a:tr h="370840">
                <a:tc>
                  <a:txBody>
                    <a:bodyPr/>
                    <a:lstStyle/>
                    <a:p>
                      <a:r>
                        <a:rPr lang="en-US" sz="2400" dirty="0">
                          <a:solidFill>
                            <a:schemeClr val="bg1"/>
                          </a:solidFill>
                          <a:latin typeface="Arial" charset="0"/>
                          <a:ea typeface="Arial" charset="0"/>
                          <a:cs typeface="Arial" charset="0"/>
                        </a:rPr>
                        <a:t>Call</a:t>
                      </a:r>
                      <a:r>
                        <a:rPr lang="en-US" sz="2400" baseline="0" dirty="0">
                          <a:solidFill>
                            <a:schemeClr val="bg1"/>
                          </a:solidFill>
                          <a:latin typeface="Arial" charset="0"/>
                          <a:ea typeface="Arial" charset="0"/>
                          <a:cs typeface="Arial" charset="0"/>
                        </a:rPr>
                        <a:t> user out</a:t>
                      </a:r>
                      <a:endParaRPr lang="en-US" sz="2400" dirty="0">
                        <a:solidFill>
                          <a:schemeClr val="bg1"/>
                        </a:solidFill>
                        <a:latin typeface="Arial" charset="0"/>
                        <a:ea typeface="Arial" charset="0"/>
                        <a:cs typeface="Arial" charset="0"/>
                      </a:endParaRPr>
                    </a:p>
                  </a:txBody>
                  <a:tcPr>
                    <a:solidFill>
                      <a:srgbClr val="000000"/>
                    </a:solidFill>
                  </a:tcPr>
                </a:tc>
                <a:tc>
                  <a:txBody>
                    <a:bodyPr/>
                    <a:lstStyle/>
                    <a:p>
                      <a:pPr algn="ctr"/>
                      <a:r>
                        <a:rPr lang="en-US" sz="2400" dirty="0">
                          <a:solidFill>
                            <a:schemeClr val="bg1"/>
                          </a:solidFill>
                          <a:latin typeface="Arial" charset="0"/>
                          <a:ea typeface="Arial" charset="0"/>
                          <a:cs typeface="Arial" charset="0"/>
                        </a:rPr>
                        <a:t>33%</a:t>
                      </a:r>
                    </a:p>
                  </a:txBody>
                  <a:tcPr>
                    <a:solidFill>
                      <a:srgbClr val="000000"/>
                    </a:solidFill>
                  </a:tcPr>
                </a:tc>
                <a:extLst>
                  <a:ext uri="{0D108BD9-81ED-4DB2-BD59-A6C34878D82A}">
                    <a16:rowId xmlns:a16="http://schemas.microsoft.com/office/drawing/2014/main" val="10002"/>
                  </a:ext>
                </a:extLst>
              </a:tr>
              <a:tr h="0">
                <a:tc>
                  <a:txBody>
                    <a:bodyPr/>
                    <a:lstStyle/>
                    <a:p>
                      <a:r>
                        <a:rPr lang="en-US" sz="2400" dirty="0">
                          <a:solidFill>
                            <a:schemeClr val="bg1"/>
                          </a:solidFill>
                          <a:latin typeface="Arial" charset="0"/>
                          <a:ea typeface="Arial" charset="0"/>
                          <a:cs typeface="Arial" charset="0"/>
                        </a:rPr>
                        <a:t>Assume</a:t>
                      </a:r>
                      <a:r>
                        <a:rPr lang="en-US" sz="2400" baseline="0" dirty="0">
                          <a:solidFill>
                            <a:schemeClr val="bg1"/>
                          </a:solidFill>
                          <a:latin typeface="Arial" charset="0"/>
                          <a:ea typeface="Arial" charset="0"/>
                          <a:cs typeface="Arial" charset="0"/>
                        </a:rPr>
                        <a:t> user’s technical literacy</a:t>
                      </a:r>
                      <a:endParaRPr lang="en-US" sz="2400" dirty="0">
                        <a:solidFill>
                          <a:schemeClr val="bg1"/>
                        </a:solidFill>
                        <a:latin typeface="Arial" charset="0"/>
                        <a:ea typeface="Arial" charset="0"/>
                        <a:cs typeface="Arial" charset="0"/>
                      </a:endParaRPr>
                    </a:p>
                  </a:txBody>
                  <a:tcPr>
                    <a:solidFill>
                      <a:srgbClr val="000000"/>
                    </a:solidFill>
                  </a:tcPr>
                </a:tc>
                <a:tc>
                  <a:txBody>
                    <a:bodyPr/>
                    <a:lstStyle/>
                    <a:p>
                      <a:pPr algn="ctr"/>
                      <a:r>
                        <a:rPr lang="en-US" sz="2400" dirty="0">
                          <a:solidFill>
                            <a:schemeClr val="bg1"/>
                          </a:solidFill>
                          <a:latin typeface="Arial" charset="0"/>
                          <a:ea typeface="Arial" charset="0"/>
                          <a:cs typeface="Arial" charset="0"/>
                        </a:rPr>
                        <a:t>27%</a:t>
                      </a:r>
                    </a:p>
                  </a:txBody>
                  <a:tcPr>
                    <a:solidFill>
                      <a:srgbClr val="000000"/>
                    </a:solidFill>
                  </a:tcPr>
                </a:tc>
                <a:extLst>
                  <a:ext uri="{0D108BD9-81ED-4DB2-BD59-A6C34878D82A}">
                    <a16:rowId xmlns:a16="http://schemas.microsoft.com/office/drawing/2014/main" val="10003"/>
                  </a:ext>
                </a:extLst>
              </a:tr>
              <a:tr h="370840">
                <a:tc>
                  <a:txBody>
                    <a:bodyPr/>
                    <a:lstStyle/>
                    <a:p>
                      <a:r>
                        <a:rPr lang="en-US" sz="2400" dirty="0">
                          <a:solidFill>
                            <a:schemeClr val="bg1"/>
                          </a:solidFill>
                          <a:latin typeface="Arial" charset="0"/>
                          <a:ea typeface="Arial" charset="0"/>
                          <a:cs typeface="Arial" charset="0"/>
                        </a:rPr>
                        <a:t>Assume user’s information</a:t>
                      </a:r>
                      <a:r>
                        <a:rPr lang="en-US" sz="2400" baseline="0" dirty="0">
                          <a:solidFill>
                            <a:schemeClr val="bg1"/>
                          </a:solidFill>
                          <a:latin typeface="Arial" charset="0"/>
                          <a:ea typeface="Arial" charset="0"/>
                          <a:cs typeface="Arial" charset="0"/>
                        </a:rPr>
                        <a:t> need</a:t>
                      </a:r>
                      <a:endParaRPr lang="en-US" sz="2400" dirty="0">
                        <a:solidFill>
                          <a:schemeClr val="bg1"/>
                        </a:solidFill>
                        <a:latin typeface="Arial" charset="0"/>
                        <a:ea typeface="Arial" charset="0"/>
                        <a:cs typeface="Arial" charset="0"/>
                      </a:endParaRPr>
                    </a:p>
                  </a:txBody>
                  <a:tcPr>
                    <a:solidFill>
                      <a:srgbClr val="000000"/>
                    </a:solidFill>
                  </a:tcPr>
                </a:tc>
                <a:tc>
                  <a:txBody>
                    <a:bodyPr/>
                    <a:lstStyle/>
                    <a:p>
                      <a:pPr algn="ctr"/>
                      <a:r>
                        <a:rPr lang="en-US" sz="2400" dirty="0">
                          <a:solidFill>
                            <a:schemeClr val="bg1"/>
                          </a:solidFill>
                          <a:latin typeface="Arial" charset="0"/>
                          <a:ea typeface="Arial" charset="0"/>
                          <a:cs typeface="Arial" charset="0"/>
                        </a:rPr>
                        <a:t>25%</a:t>
                      </a:r>
                    </a:p>
                  </a:txBody>
                  <a:tcPr>
                    <a:solidFill>
                      <a:srgbClr val="000000"/>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0" y="0"/>
            <a:ext cx="5032598" cy="646331"/>
          </a:xfrm>
          <a:prstGeom prst="rect">
            <a:avLst/>
          </a:prstGeom>
          <a:solidFill>
            <a:schemeClr val="tx1">
              <a:alpha val="40000"/>
            </a:schemeClr>
          </a:solidFill>
        </p:spPr>
        <p:txBody>
          <a:bodyPr wrap="none">
            <a:spAutoFit/>
          </a:bodyPr>
          <a:lstStyle/>
          <a:p>
            <a:r>
              <a:rPr lang="en-US" sz="3600" b="1" dirty="0">
                <a:solidFill>
                  <a:schemeClr val="bg1"/>
                </a:solidFill>
                <a:latin typeface="Arial" charset="0"/>
                <a:ea typeface="Arial" charset="0"/>
                <a:cs typeface="Arial" charset="0"/>
              </a:rPr>
              <a:t>Findings: Emic Codes </a:t>
            </a:r>
          </a:p>
        </p:txBody>
      </p:sp>
      <p:pic>
        <p:nvPicPr>
          <p:cNvPr id="7" name="Picture 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
        <p:nvSpPr>
          <p:cNvPr id="3" name="TextBox 2"/>
          <p:cNvSpPr txBox="1"/>
          <p:nvPr/>
        </p:nvSpPr>
        <p:spPr>
          <a:xfrm>
            <a:off x="1212938" y="5473897"/>
            <a:ext cx="9737741" cy="954107"/>
          </a:xfrm>
          <a:prstGeom prst="rect">
            <a:avLst/>
          </a:prstGeom>
          <a:solidFill>
            <a:srgbClr val="000000">
              <a:alpha val="92000"/>
            </a:srgbClr>
          </a:solidFill>
        </p:spPr>
        <p:txBody>
          <a:bodyPr wrap="square" rtlCol="0">
            <a:spAutoFit/>
          </a:bodyPr>
          <a:lstStyle/>
          <a:p>
            <a:pPr algn="ctr"/>
            <a:r>
              <a:rPr lang="en-US" sz="2800" dirty="0">
                <a:solidFill>
                  <a:srgbClr val="FFFFFF"/>
                </a:solidFill>
                <a:latin typeface="Arial"/>
                <a:cs typeface="Arial"/>
              </a:rPr>
              <a:t>Most often </a:t>
            </a:r>
            <a:r>
              <a:rPr lang="en-US" sz="2400" dirty="0">
                <a:solidFill>
                  <a:srgbClr val="FFFFFF"/>
                </a:solidFill>
                <a:latin typeface="Arial"/>
                <a:cs typeface="Arial"/>
              </a:rPr>
              <a:t>manifested</a:t>
            </a:r>
            <a:r>
              <a:rPr lang="en-US" sz="2800" dirty="0">
                <a:solidFill>
                  <a:srgbClr val="FFFFFF"/>
                </a:solidFill>
                <a:latin typeface="Arial"/>
                <a:cs typeface="Arial"/>
              </a:rPr>
              <a:t> as verbal, nonverbal, environmental, &amp; </a:t>
            </a:r>
            <a:r>
              <a:rPr lang="en-US" sz="2800" dirty="0" err="1">
                <a:solidFill>
                  <a:srgbClr val="FFFFFF"/>
                </a:solidFill>
                <a:latin typeface="Arial"/>
                <a:cs typeface="Arial"/>
              </a:rPr>
              <a:t>microinvalidations</a:t>
            </a:r>
            <a:r>
              <a:rPr lang="en-US" sz="2800" dirty="0">
                <a:solidFill>
                  <a:srgbClr val="FFFFFF"/>
                </a:solidFill>
                <a:latin typeface="Arial"/>
                <a:cs typeface="Arial"/>
              </a:rPr>
              <a:t>, consistent with etic codes. </a:t>
            </a:r>
          </a:p>
        </p:txBody>
      </p:sp>
    </p:spTree>
    <p:extLst>
      <p:ext uri="{BB962C8B-B14F-4D97-AF65-F5344CB8AC3E}">
        <p14:creationId xmlns:p14="http://schemas.microsoft.com/office/powerpoint/2010/main" val="95125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05" b="7905"/>
          <a:stretch>
            <a:fillRect/>
          </a:stretch>
        </p:blipFill>
        <p:spPr/>
      </p:pic>
      <p:pic>
        <p:nvPicPr>
          <p:cNvPr id="8" name="Picture 7"/>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
        <p:nvSpPr>
          <p:cNvPr id="10" name="TextBox 9"/>
          <p:cNvSpPr txBox="1"/>
          <p:nvPr/>
        </p:nvSpPr>
        <p:spPr>
          <a:xfrm>
            <a:off x="5163058" y="69424"/>
            <a:ext cx="7028943" cy="5232202"/>
          </a:xfrm>
          <a:prstGeom prst="rect">
            <a:avLst/>
          </a:prstGeom>
          <a:solidFill>
            <a:srgbClr val="000000">
              <a:alpha val="93000"/>
            </a:srgbClr>
          </a:solidFill>
        </p:spPr>
        <p:txBody>
          <a:bodyPr wrap="square" rtlCol="0">
            <a:spAutoFit/>
          </a:bodyPr>
          <a:lstStyle/>
          <a:p>
            <a:r>
              <a:rPr lang="en-US" sz="3600" b="1" dirty="0">
                <a:solidFill>
                  <a:schemeClr val="bg1"/>
                </a:solidFill>
                <a:latin typeface="Arial"/>
                <a:cs typeface="Arial"/>
              </a:rPr>
              <a:t>Example: </a:t>
            </a:r>
          </a:p>
          <a:p>
            <a:r>
              <a:rPr lang="en-US" sz="3600" b="1" dirty="0">
                <a:solidFill>
                  <a:schemeClr val="bg1"/>
                </a:solidFill>
                <a:latin typeface="Arial"/>
                <a:cs typeface="Arial"/>
              </a:rPr>
              <a:t>Call Out User</a:t>
            </a:r>
          </a:p>
          <a:p>
            <a:endParaRPr lang="en-US" dirty="0">
              <a:solidFill>
                <a:schemeClr val="bg1"/>
              </a:solidFill>
              <a:latin typeface="Arial"/>
              <a:cs typeface="Arial"/>
            </a:endParaRPr>
          </a:p>
          <a:p>
            <a:r>
              <a:rPr lang="en-US" sz="2400" dirty="0">
                <a:solidFill>
                  <a:schemeClr val="bg1"/>
                </a:solidFill>
                <a:latin typeface="Arial"/>
                <a:cs typeface="Arial"/>
              </a:rPr>
              <a:t>L: Can you please be more specific about what you are looking for? Is it a journal title, or what?</a:t>
            </a:r>
          </a:p>
          <a:p>
            <a:endParaRPr lang="en-US" sz="2400" dirty="0">
              <a:solidFill>
                <a:schemeClr val="bg1"/>
              </a:solidFill>
              <a:latin typeface="Arial"/>
              <a:cs typeface="Arial"/>
            </a:endParaRPr>
          </a:p>
          <a:p>
            <a:r>
              <a:rPr lang="en-US" sz="2400" dirty="0">
                <a:solidFill>
                  <a:schemeClr val="bg1"/>
                </a:solidFill>
                <a:latin typeface="Arial"/>
                <a:cs typeface="Arial"/>
              </a:rPr>
              <a:t>U: I would like to access the American Journal of Evaluations. Their journals are published by Sage (available online </a:t>
            </a:r>
            <a:r>
              <a:rPr lang="en-US" sz="2400" dirty="0" err="1">
                <a:solidFill>
                  <a:schemeClr val="bg1"/>
                </a:solidFill>
                <a:latin typeface="Arial"/>
                <a:cs typeface="Arial"/>
              </a:rPr>
              <a:t>withan</a:t>
            </a:r>
            <a:r>
              <a:rPr lang="en-US" sz="2400" dirty="0">
                <a:solidFill>
                  <a:schemeClr val="bg1"/>
                </a:solidFill>
                <a:latin typeface="Arial"/>
                <a:cs typeface="Arial"/>
              </a:rPr>
              <a:t> Athens account[)]</a:t>
            </a:r>
          </a:p>
          <a:p>
            <a:endParaRPr lang="en-US" sz="2400" dirty="0">
              <a:solidFill>
                <a:schemeClr val="bg1"/>
              </a:solidFill>
              <a:latin typeface="Arial"/>
              <a:cs typeface="Arial"/>
            </a:endParaRPr>
          </a:p>
          <a:p>
            <a:r>
              <a:rPr lang="en-US" sz="2400" dirty="0">
                <a:solidFill>
                  <a:schemeClr val="bg1"/>
                </a:solidFill>
                <a:latin typeface="Arial"/>
                <a:cs typeface="Arial"/>
              </a:rPr>
              <a:t>L: Okay.</a:t>
            </a:r>
          </a:p>
          <a:p>
            <a:endParaRPr lang="en-US" sz="2400" dirty="0">
              <a:solidFill>
                <a:schemeClr val="bg1"/>
              </a:solidFill>
              <a:latin typeface="Arial"/>
              <a:cs typeface="Arial"/>
            </a:endParaRPr>
          </a:p>
          <a:p>
            <a:r>
              <a:rPr lang="en-US" sz="2400" dirty="0">
                <a:solidFill>
                  <a:schemeClr val="bg1"/>
                </a:solidFill>
                <a:latin typeface="Arial"/>
                <a:cs typeface="Arial"/>
              </a:rPr>
              <a:t>L: that is much clearer </a:t>
            </a:r>
            <a:r>
              <a:rPr lang="en-US" sz="2000" dirty="0">
                <a:solidFill>
                  <a:schemeClr val="bg1"/>
                </a:solidFill>
                <a:latin typeface="Arial"/>
                <a:cs typeface="Arial"/>
              </a:rPr>
              <a:t>(2010)</a:t>
            </a:r>
            <a:endParaRPr lang="en-US" sz="2400" dirty="0">
              <a:solidFill>
                <a:schemeClr val="bg1"/>
              </a:solidFill>
              <a:latin typeface="Arial"/>
              <a:cs typeface="Arial"/>
            </a:endParaRPr>
          </a:p>
        </p:txBody>
      </p:sp>
    </p:spTree>
    <p:extLst>
      <p:ext uri="{BB962C8B-B14F-4D97-AF65-F5344CB8AC3E}">
        <p14:creationId xmlns:p14="http://schemas.microsoft.com/office/powerpoint/2010/main" val="464928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05" b="7905"/>
          <a:stretch>
            <a:fillRect/>
          </a:stretch>
        </p:blipFill>
        <p:spPr/>
      </p:pic>
      <p:sp>
        <p:nvSpPr>
          <p:cNvPr id="6" name="TextBox 5"/>
          <p:cNvSpPr txBox="1"/>
          <p:nvPr/>
        </p:nvSpPr>
        <p:spPr>
          <a:xfrm>
            <a:off x="0" y="69424"/>
            <a:ext cx="8507002" cy="3010055"/>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Example: </a:t>
            </a:r>
          </a:p>
          <a:p>
            <a:r>
              <a:rPr lang="en-US" sz="3600" b="1" dirty="0">
                <a:solidFill>
                  <a:schemeClr val="bg1"/>
                </a:solidFill>
                <a:latin typeface="Arial" charset="0"/>
                <a:ea typeface="Arial" charset="0"/>
                <a:cs typeface="Arial" charset="0"/>
              </a:rPr>
              <a:t>Assume User’s Search Independence</a:t>
            </a:r>
          </a:p>
          <a:p>
            <a:pPr marL="342900" indent="-342900">
              <a:lnSpc>
                <a:spcPct val="90000"/>
              </a:lnSpc>
              <a:buFont typeface="Arial" charset="0"/>
              <a:buChar char="•"/>
            </a:pPr>
            <a:endParaRPr lang="en-US" sz="2400" b="1" dirty="0">
              <a:solidFill>
                <a:schemeClr val="bg1"/>
              </a:solidFill>
              <a:latin typeface="Arial" charset="0"/>
              <a:ea typeface="Arial" charset="0"/>
              <a:cs typeface="Arial" charset="0"/>
            </a:endParaRPr>
          </a:p>
          <a:p>
            <a:r>
              <a:rPr lang="en-US" sz="2400" dirty="0">
                <a:solidFill>
                  <a:schemeClr val="bg1"/>
                </a:solidFill>
                <a:latin typeface="Arial" charset="0"/>
                <a:ea typeface="Arial" charset="0"/>
                <a:cs typeface="Arial" charset="0"/>
              </a:rPr>
              <a:t>“Hi [User First Name], I</a:t>
            </a:r>
            <a:r>
              <a:rPr lang="en-US" sz="2400" baseline="0" dirty="0">
                <a:solidFill>
                  <a:schemeClr val="bg1"/>
                </a:solidFill>
                <a:latin typeface="Arial" charset="0"/>
                <a:ea typeface="Arial" charset="0"/>
                <a:cs typeface="Arial" charset="0"/>
              </a:rPr>
              <a:t> have just Googled it and there is lots of information there. You shouldn’t have any trouble finding it. Otherwise there are lots of books in any library which explain the conditions </a:t>
            </a:r>
            <a:r>
              <a:rPr lang="is-IS" sz="2400" baseline="0" dirty="0">
                <a:solidFill>
                  <a:schemeClr val="bg1"/>
                </a:solidFill>
                <a:latin typeface="Arial" charset="0"/>
                <a:ea typeface="Arial" charset="0"/>
                <a:cs typeface="Arial" charset="0"/>
              </a:rPr>
              <a:t>… Your doctor can explain it also” </a:t>
            </a:r>
            <a:r>
              <a:rPr lang="is-IS" sz="2000" baseline="0" dirty="0">
                <a:solidFill>
                  <a:schemeClr val="bg1"/>
                </a:solidFill>
                <a:latin typeface="Arial" charset="0"/>
                <a:ea typeface="Arial" charset="0"/>
                <a:cs typeface="Arial" charset="0"/>
              </a:rPr>
              <a:t>(2010).</a:t>
            </a:r>
            <a:endParaRPr lang="en-US" sz="2400" dirty="0">
              <a:solidFill>
                <a:schemeClr val="bg1"/>
              </a:solidFill>
              <a:latin typeface="Arial" charset="0"/>
              <a:ea typeface="Arial" charset="0"/>
              <a:cs typeface="Arial" charset="0"/>
            </a:endParaRPr>
          </a:p>
        </p:txBody>
      </p:sp>
      <p:pic>
        <p:nvPicPr>
          <p:cNvPr id="8" name="Picture 7"/>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278465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
        <p:nvSpPr>
          <p:cNvPr id="5" name="TextBox 4"/>
          <p:cNvSpPr txBox="1"/>
          <p:nvPr/>
        </p:nvSpPr>
        <p:spPr>
          <a:xfrm>
            <a:off x="-1" y="0"/>
            <a:ext cx="10617581" cy="3970318"/>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Our Guidelines for Mitigating </a:t>
            </a:r>
            <a:r>
              <a:rPr lang="en-US" sz="3600" b="1" dirty="0" err="1">
                <a:solidFill>
                  <a:schemeClr val="bg1"/>
                </a:solidFill>
                <a:latin typeface="Arial" charset="0"/>
                <a:ea typeface="Arial" charset="0"/>
                <a:cs typeface="Arial" charset="0"/>
              </a:rPr>
              <a:t>Microaggressions</a:t>
            </a:r>
            <a:endParaRPr lang="en-US" sz="3600" b="1" dirty="0">
              <a:solidFill>
                <a:schemeClr val="bg1"/>
              </a:solidFill>
              <a:latin typeface="Arial" charset="0"/>
              <a:ea typeface="Arial" charset="0"/>
              <a:cs typeface="Arial" charset="0"/>
            </a:endParaRPr>
          </a:p>
          <a:p>
            <a:endParaRPr lang="en-US" sz="2400" b="1" dirty="0">
              <a:solidFill>
                <a:schemeClr val="bg1"/>
              </a:solidFill>
              <a:latin typeface="Arial" charset="0"/>
              <a:ea typeface="Arial" charset="0"/>
              <a:cs typeface="Arial" charset="0"/>
            </a:endParaRPr>
          </a:p>
          <a:p>
            <a:pPr marL="285750" indent="-285750">
              <a:buFont typeface="Arial"/>
              <a:buChar char="•"/>
            </a:pPr>
            <a:r>
              <a:rPr lang="en-US" sz="2400" b="1" dirty="0">
                <a:solidFill>
                  <a:schemeClr val="bg1"/>
                </a:solidFill>
                <a:latin typeface="Arial" charset="0"/>
                <a:ea typeface="Arial" charset="0"/>
                <a:cs typeface="Arial" charset="0"/>
              </a:rPr>
              <a:t>Respond with open questions</a:t>
            </a:r>
            <a:r>
              <a:rPr lang="en-US" sz="2400" dirty="0">
                <a:solidFill>
                  <a:schemeClr val="bg1"/>
                </a:solidFill>
                <a:latin typeface="Arial" charset="0"/>
                <a:ea typeface="Arial" charset="0"/>
                <a:cs typeface="Arial" charset="0"/>
              </a:rPr>
              <a:t> when unsure</a:t>
            </a:r>
          </a:p>
          <a:p>
            <a:pPr marL="285750" indent="-285750">
              <a:buFont typeface="Arial"/>
              <a:buChar char="•"/>
            </a:pPr>
            <a:r>
              <a:rPr lang="en-US" sz="2400" b="1" dirty="0">
                <a:solidFill>
                  <a:schemeClr val="bg1"/>
                </a:solidFill>
                <a:latin typeface="Arial" charset="0"/>
                <a:ea typeface="Arial" charset="0"/>
                <a:cs typeface="Arial" charset="0"/>
              </a:rPr>
              <a:t>Avoid wording implying identity assumptions</a:t>
            </a:r>
          </a:p>
          <a:p>
            <a:pPr marL="285750" indent="-285750">
              <a:buFont typeface="Arial"/>
              <a:buChar char="•"/>
            </a:pPr>
            <a:r>
              <a:rPr lang="en-US" sz="2400" b="1" dirty="0">
                <a:solidFill>
                  <a:schemeClr val="bg1"/>
                </a:solidFill>
                <a:latin typeface="Arial" charset="0"/>
                <a:ea typeface="Arial" charset="0"/>
                <a:cs typeface="Arial" charset="0"/>
              </a:rPr>
              <a:t>Suggest specific alternative resource (not just “look elsewhere”)</a:t>
            </a:r>
          </a:p>
          <a:p>
            <a:pPr marL="285750" indent="-285750">
              <a:buFont typeface="Arial"/>
              <a:buChar char="•"/>
            </a:pPr>
            <a:r>
              <a:rPr lang="en-US" sz="2400" b="1" dirty="0">
                <a:solidFill>
                  <a:schemeClr val="bg1"/>
                </a:solidFill>
                <a:latin typeface="Arial" charset="0"/>
                <a:ea typeface="Arial" charset="0"/>
                <a:cs typeface="Arial" charset="0"/>
              </a:rPr>
              <a:t>Allow time </a:t>
            </a:r>
            <a:r>
              <a:rPr lang="en-US" sz="2400" dirty="0">
                <a:solidFill>
                  <a:schemeClr val="bg1"/>
                </a:solidFill>
                <a:latin typeface="Arial" charset="0"/>
                <a:ea typeface="Arial" charset="0"/>
                <a:cs typeface="Arial" charset="0"/>
              </a:rPr>
              <a:t>for user reply</a:t>
            </a:r>
          </a:p>
          <a:p>
            <a:pPr marL="285750" indent="-285750">
              <a:buFont typeface="Arial"/>
              <a:buChar char="•"/>
            </a:pPr>
            <a:r>
              <a:rPr lang="en-US" sz="2400" b="1" dirty="0">
                <a:solidFill>
                  <a:schemeClr val="bg1"/>
                </a:solidFill>
                <a:latin typeface="Arial" charset="0"/>
                <a:ea typeface="Arial" charset="0"/>
                <a:cs typeface="Arial" charset="0"/>
              </a:rPr>
              <a:t>Listen</a:t>
            </a:r>
            <a:r>
              <a:rPr lang="en-US" sz="2400" dirty="0">
                <a:solidFill>
                  <a:schemeClr val="bg1"/>
                </a:solidFill>
                <a:latin typeface="Arial" charset="0"/>
                <a:ea typeface="Arial" charset="0"/>
                <a:cs typeface="Arial" charset="0"/>
              </a:rPr>
              <a:t> to feedback on info need &amp; heed calls for help</a:t>
            </a:r>
          </a:p>
          <a:p>
            <a:pPr marL="285750" indent="-285750">
              <a:buFont typeface="Arial"/>
              <a:buChar char="•"/>
            </a:pPr>
            <a:r>
              <a:rPr lang="en-US" sz="2400" dirty="0">
                <a:solidFill>
                  <a:schemeClr val="bg1"/>
                </a:solidFill>
                <a:latin typeface="Arial" charset="0"/>
                <a:ea typeface="Arial" charset="0"/>
                <a:cs typeface="Arial" charset="0"/>
              </a:rPr>
              <a:t>Provide </a:t>
            </a:r>
            <a:r>
              <a:rPr lang="en-US" sz="2400" b="1" dirty="0">
                <a:solidFill>
                  <a:schemeClr val="bg1"/>
                </a:solidFill>
                <a:latin typeface="Arial" charset="0"/>
                <a:ea typeface="Arial" charset="0"/>
                <a:cs typeface="Arial" charset="0"/>
              </a:rPr>
              <a:t>needed info w/o implying that doing so is a hassle</a:t>
            </a:r>
          </a:p>
          <a:p>
            <a:pPr marL="285750" indent="-285750">
              <a:buFont typeface="Arial"/>
              <a:buChar char="•"/>
            </a:pPr>
            <a:r>
              <a:rPr lang="en-US" sz="2400" dirty="0">
                <a:solidFill>
                  <a:schemeClr val="bg1"/>
                </a:solidFill>
                <a:latin typeface="Arial" charset="0"/>
                <a:ea typeface="Arial" charset="0"/>
                <a:cs typeface="Arial" charset="0"/>
              </a:rPr>
              <a:t>Send </a:t>
            </a:r>
            <a:r>
              <a:rPr lang="en-US" sz="2400" b="1" dirty="0">
                <a:solidFill>
                  <a:schemeClr val="bg1"/>
                </a:solidFill>
                <a:latin typeface="Arial" charset="0"/>
                <a:ea typeface="Arial" charset="0"/>
                <a:cs typeface="Arial" charset="0"/>
              </a:rPr>
              <a:t>generalized resources for broad questions</a:t>
            </a:r>
          </a:p>
          <a:p>
            <a:pPr marL="285750" indent="-285750">
              <a:buFont typeface="Arial"/>
              <a:buChar char="•"/>
            </a:pPr>
            <a:endParaRPr lang="en-US" sz="2400" dirty="0">
              <a:solidFill>
                <a:schemeClr val="bg1"/>
              </a:solidFill>
              <a:latin typeface="Arial" charset="0"/>
              <a:ea typeface="Arial" charset="0"/>
              <a:cs typeface="Arial" charset="0"/>
            </a:endParaRPr>
          </a:p>
        </p:txBody>
      </p:sp>
      <p:sp>
        <p:nvSpPr>
          <p:cNvPr id="7" name="TextBox 6"/>
          <p:cNvSpPr txBox="1"/>
          <p:nvPr/>
        </p:nvSpPr>
        <p:spPr>
          <a:xfrm>
            <a:off x="838201" y="4564936"/>
            <a:ext cx="10299848" cy="1754327"/>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Guidelines from Literature</a:t>
            </a:r>
          </a:p>
          <a:p>
            <a:pPr marL="285750" indent="-285750">
              <a:buFont typeface="Arial"/>
              <a:buChar char="•"/>
            </a:pPr>
            <a:r>
              <a:rPr lang="en-US" sz="2400" dirty="0">
                <a:solidFill>
                  <a:schemeClr val="bg1"/>
                </a:solidFill>
                <a:latin typeface="Arial" charset="0"/>
                <a:ea typeface="Arial" charset="0"/>
                <a:cs typeface="Arial" charset="0"/>
              </a:rPr>
              <a:t>Present resources from various</a:t>
            </a:r>
            <a:r>
              <a:rPr lang="en-US" sz="2400" b="1" dirty="0">
                <a:solidFill>
                  <a:schemeClr val="bg1"/>
                </a:solidFill>
                <a:latin typeface="Arial" charset="0"/>
                <a:ea typeface="Arial" charset="0"/>
                <a:cs typeface="Arial" charset="0"/>
              </a:rPr>
              <a:t> perspectives </a:t>
            </a:r>
            <a:r>
              <a:rPr lang="en-US" sz="2000" i="1" dirty="0">
                <a:solidFill>
                  <a:schemeClr val="bg1"/>
                </a:solidFill>
                <a:latin typeface="Arial" charset="0"/>
                <a:ea typeface="Arial" charset="0"/>
                <a:cs typeface="Arial" charset="0"/>
              </a:rPr>
              <a:t>(Sue, 2010; </a:t>
            </a:r>
            <a:r>
              <a:rPr lang="en-US" sz="2000" i="1" dirty="0" err="1">
                <a:solidFill>
                  <a:schemeClr val="bg1"/>
                </a:solidFill>
                <a:latin typeface="Arial" charset="0"/>
                <a:ea typeface="Arial" charset="0"/>
                <a:cs typeface="Arial" charset="0"/>
              </a:rPr>
              <a:t>Ettarh</a:t>
            </a:r>
            <a:r>
              <a:rPr lang="en-US" sz="2000" i="1" dirty="0">
                <a:solidFill>
                  <a:schemeClr val="bg1"/>
                </a:solidFill>
                <a:latin typeface="Arial" charset="0"/>
                <a:ea typeface="Arial" charset="0"/>
                <a:cs typeface="Arial" charset="0"/>
              </a:rPr>
              <a:t>, 2014)</a:t>
            </a:r>
          </a:p>
          <a:p>
            <a:pPr marL="285750" indent="-285750">
              <a:buFont typeface="Arial"/>
              <a:buChar char="•"/>
            </a:pPr>
            <a:r>
              <a:rPr lang="en-US" sz="2400" b="1" dirty="0">
                <a:solidFill>
                  <a:schemeClr val="bg1"/>
                </a:solidFill>
                <a:latin typeface="Arial" charset="0"/>
                <a:ea typeface="Arial" charset="0"/>
                <a:cs typeface="Arial" charset="0"/>
              </a:rPr>
              <a:t>Avoid assumptions </a:t>
            </a:r>
            <a:r>
              <a:rPr lang="en-US" sz="2400" dirty="0">
                <a:solidFill>
                  <a:schemeClr val="bg1"/>
                </a:solidFill>
                <a:latin typeface="Arial" charset="0"/>
                <a:ea typeface="Arial" charset="0"/>
                <a:cs typeface="Arial" charset="0"/>
              </a:rPr>
              <a:t>of identity or ability </a:t>
            </a:r>
            <a:r>
              <a:rPr lang="en-US" sz="2000" i="1" dirty="0">
                <a:solidFill>
                  <a:schemeClr val="bg1"/>
                </a:solidFill>
                <a:latin typeface="Arial" charset="0"/>
                <a:ea typeface="Arial" charset="0"/>
                <a:cs typeface="Arial" charset="0"/>
              </a:rPr>
              <a:t>(Sue, 2010; </a:t>
            </a:r>
            <a:r>
              <a:rPr lang="en-US" sz="2000" i="1" dirty="0" err="1">
                <a:solidFill>
                  <a:schemeClr val="bg1"/>
                </a:solidFill>
                <a:latin typeface="Arial" charset="0"/>
                <a:ea typeface="Arial" charset="0"/>
                <a:cs typeface="Arial" charset="0"/>
              </a:rPr>
              <a:t>Ettarh</a:t>
            </a:r>
            <a:r>
              <a:rPr lang="en-US" sz="2000" i="1" dirty="0">
                <a:solidFill>
                  <a:schemeClr val="bg1"/>
                </a:solidFill>
                <a:latin typeface="Arial" charset="0"/>
                <a:ea typeface="Arial" charset="0"/>
                <a:cs typeface="Arial" charset="0"/>
              </a:rPr>
              <a:t>, 2014)</a:t>
            </a:r>
          </a:p>
          <a:p>
            <a:pPr marL="285750" indent="-285750">
              <a:buFont typeface="Arial"/>
              <a:buChar char="•"/>
            </a:pPr>
            <a:r>
              <a:rPr lang="en-US" sz="2400" dirty="0">
                <a:solidFill>
                  <a:schemeClr val="bg1"/>
                </a:solidFill>
                <a:latin typeface="Arial" charset="0"/>
                <a:ea typeface="Arial" charset="0"/>
                <a:cs typeface="Arial" charset="0"/>
              </a:rPr>
              <a:t>Be aware that NV invalidations </a:t>
            </a:r>
            <a:r>
              <a:rPr lang="en-US" sz="2400" b="1" dirty="0">
                <a:solidFill>
                  <a:schemeClr val="bg1"/>
                </a:solidFill>
                <a:latin typeface="Arial" charset="0"/>
                <a:ea typeface="Arial" charset="0"/>
                <a:cs typeface="Arial" charset="0"/>
              </a:rPr>
              <a:t>transfer to VR </a:t>
            </a:r>
            <a:r>
              <a:rPr lang="en-US" sz="2000" i="1" dirty="0">
                <a:solidFill>
                  <a:schemeClr val="bg1"/>
                </a:solidFill>
                <a:latin typeface="Arial" charset="0"/>
                <a:ea typeface="Arial" charset="0"/>
                <a:cs typeface="Arial" charset="0"/>
              </a:rPr>
              <a:t>(Belluomini, 2014)</a:t>
            </a:r>
            <a:endParaRPr lang="en-US" sz="2400" i="1" dirty="0">
              <a:solidFill>
                <a:schemeClr val="bg1"/>
              </a:solidFill>
              <a:latin typeface="Arial" charset="0"/>
              <a:ea typeface="Arial" charset="0"/>
              <a:cs typeface="Arial" charset="0"/>
            </a:endParaRPr>
          </a:p>
        </p:txBody>
      </p:sp>
      <p:pic>
        <p:nvPicPr>
          <p:cNvPr id="8" name="Picture 7"/>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986711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srcRect t="31250" b="31250"/>
          <a:stretch>
            <a:fillRect/>
          </a:stretch>
        </p:blipFill>
        <p:spPr>
          <a:prstGeom prst="rect">
            <a:avLst/>
          </a:prstGeom>
        </p:spPr>
      </p:pic>
      <p:sp>
        <p:nvSpPr>
          <p:cNvPr id="5" name="TextBox 4"/>
          <p:cNvSpPr txBox="1"/>
          <p:nvPr/>
        </p:nvSpPr>
        <p:spPr>
          <a:xfrm>
            <a:off x="0" y="969702"/>
            <a:ext cx="5401733" cy="646331"/>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Future Directions</a:t>
            </a: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1013273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045" b="14045"/>
          <a:stretch>
            <a:fillRect/>
          </a:stretch>
        </p:blipFill>
        <p:spPr/>
      </p:pic>
      <p:sp>
        <p:nvSpPr>
          <p:cNvPr id="5" name="TextBox 4"/>
          <p:cNvSpPr txBox="1"/>
          <p:nvPr/>
        </p:nvSpPr>
        <p:spPr>
          <a:xfrm>
            <a:off x="0" y="5304635"/>
            <a:ext cx="3031067" cy="646331"/>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Conclusion</a:t>
            </a: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
        <p:nvSpPr>
          <p:cNvPr id="7" name="TextBox 6"/>
          <p:cNvSpPr txBox="1"/>
          <p:nvPr/>
        </p:nvSpPr>
        <p:spPr>
          <a:xfrm>
            <a:off x="7911138" y="365127"/>
            <a:ext cx="3913931" cy="646331"/>
          </a:xfrm>
          <a:prstGeom prst="rect">
            <a:avLst/>
          </a:prstGeom>
          <a:solidFill>
            <a:srgbClr val="000000">
              <a:alpha val="63000"/>
            </a:srgbClr>
          </a:solidFill>
        </p:spPr>
        <p:txBody>
          <a:bodyPr wrap="square" rtlCol="0">
            <a:spAutoFit/>
          </a:bodyPr>
          <a:lstStyle/>
          <a:p>
            <a:r>
              <a:rPr lang="en-US" sz="3600" b="1" dirty="0">
                <a:solidFill>
                  <a:schemeClr val="bg1">
                    <a:lumMod val="95000"/>
                  </a:schemeClr>
                </a:solidFill>
              </a:rPr>
              <a:t>Slides available at: </a:t>
            </a:r>
          </a:p>
        </p:txBody>
      </p:sp>
    </p:spTree>
    <p:extLst>
      <p:ext uri="{BB962C8B-B14F-4D97-AF65-F5344CB8AC3E}">
        <p14:creationId xmlns:p14="http://schemas.microsoft.com/office/powerpoint/2010/main" val="21759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
        <p:nvSpPr>
          <p:cNvPr id="5" name="TextBox 4"/>
          <p:cNvSpPr txBox="1"/>
          <p:nvPr/>
        </p:nvSpPr>
        <p:spPr>
          <a:xfrm>
            <a:off x="113016" y="3789719"/>
            <a:ext cx="5753528" cy="2492990"/>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Acknowledgements</a:t>
            </a:r>
          </a:p>
          <a:p>
            <a:endParaRPr lang="en-US" sz="2400" b="1" dirty="0">
              <a:solidFill>
                <a:schemeClr val="bg1"/>
              </a:solidFill>
              <a:latin typeface="Arial" charset="0"/>
              <a:ea typeface="Arial" charset="0"/>
              <a:cs typeface="Arial" charset="0"/>
            </a:endParaRPr>
          </a:p>
          <a:p>
            <a:pPr marL="342900" indent="-342900">
              <a:buFont typeface="Arial" charset="0"/>
              <a:buChar char="•"/>
            </a:pPr>
            <a:r>
              <a:rPr lang="en-US" sz="2400" dirty="0">
                <a:solidFill>
                  <a:schemeClr val="bg1"/>
                </a:solidFill>
                <a:latin typeface="Arial" charset="0"/>
                <a:ea typeface="Arial" charset="0"/>
                <a:cs typeface="Arial" charset="0"/>
              </a:rPr>
              <a:t>Institute of Museum &amp; Library Services</a:t>
            </a:r>
          </a:p>
          <a:p>
            <a:pPr marL="342900" indent="-342900">
              <a:buFont typeface="Arial" charset="0"/>
              <a:buChar char="•"/>
            </a:pPr>
            <a:r>
              <a:rPr lang="en-US" sz="2400" dirty="0" err="1">
                <a:solidFill>
                  <a:schemeClr val="bg1"/>
                </a:solidFill>
                <a:latin typeface="Arial" charset="0"/>
                <a:ea typeface="Arial" charset="0"/>
                <a:cs typeface="Arial" charset="0"/>
              </a:rPr>
              <a:t>QuestionPoint</a:t>
            </a:r>
            <a:endParaRPr lang="en-US" sz="2400" dirty="0">
              <a:solidFill>
                <a:schemeClr val="bg1"/>
              </a:solidFill>
              <a:latin typeface="Arial" charset="0"/>
              <a:ea typeface="Arial" charset="0"/>
              <a:cs typeface="Arial" charset="0"/>
            </a:endParaRPr>
          </a:p>
          <a:p>
            <a:pPr marL="342900" indent="-342900">
              <a:buFont typeface="Arial" charset="0"/>
              <a:buChar char="•"/>
            </a:pPr>
            <a:r>
              <a:rPr lang="en-US" sz="2400" dirty="0">
                <a:solidFill>
                  <a:schemeClr val="bg1"/>
                </a:solidFill>
                <a:latin typeface="Arial" charset="0"/>
                <a:ea typeface="Arial" charset="0"/>
                <a:cs typeface="Arial" charset="0"/>
              </a:rPr>
              <a:t>Erin Hood, OCLC</a:t>
            </a:r>
          </a:p>
          <a:p>
            <a:pPr marL="342900" indent="-342900">
              <a:buFont typeface="Arial" charset="0"/>
              <a:buChar char="•"/>
            </a:pPr>
            <a:r>
              <a:rPr lang="en-US" sz="2400" dirty="0">
                <a:solidFill>
                  <a:schemeClr val="bg1"/>
                </a:solidFill>
                <a:latin typeface="Arial" charset="0"/>
                <a:ea typeface="Arial" charset="0"/>
                <a:cs typeface="Arial" charset="0"/>
              </a:rPr>
              <a:t>Stephanie </a:t>
            </a:r>
            <a:r>
              <a:rPr lang="en-US" sz="2400" dirty="0" err="1">
                <a:solidFill>
                  <a:schemeClr val="bg1"/>
                </a:solidFill>
                <a:latin typeface="Arial" charset="0"/>
                <a:ea typeface="Arial" charset="0"/>
                <a:cs typeface="Arial" charset="0"/>
              </a:rPr>
              <a:t>Mikitish</a:t>
            </a:r>
            <a:r>
              <a:rPr lang="en-US" sz="2400" dirty="0">
                <a:solidFill>
                  <a:schemeClr val="bg1"/>
                </a:solidFill>
                <a:latin typeface="Arial" charset="0"/>
                <a:ea typeface="Arial" charset="0"/>
                <a:cs typeface="Arial" charset="0"/>
              </a:rPr>
              <a:t>, Ph.D. Rutgers</a:t>
            </a: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8665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charset="0"/>
                <a:ea typeface="Arial" charset="0"/>
                <a:cs typeface="Arial" charset="0"/>
              </a:rPr>
              <a:t>References</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466" b="4466"/>
          <a:stretch>
            <a:fillRect/>
          </a:stretch>
        </p:blipFill>
        <p:spPr/>
      </p:pic>
      <p:sp>
        <p:nvSpPr>
          <p:cNvPr id="3" name="Content Placeholder 2"/>
          <p:cNvSpPr>
            <a:spLocks noGrp="1"/>
          </p:cNvSpPr>
          <p:nvPr>
            <p:ph idx="4294967295"/>
          </p:nvPr>
        </p:nvSpPr>
        <p:spPr>
          <a:xfrm>
            <a:off x="0" y="2055817"/>
            <a:ext cx="10515600" cy="4351338"/>
          </a:xfrm>
          <a:solidFill>
            <a:srgbClr val="000000">
              <a:alpha val="90000"/>
            </a:srgbClr>
          </a:solidFill>
        </p:spPr>
        <p:txBody>
          <a:bodyPr>
            <a:normAutofit fontScale="92500" lnSpcReduction="10000"/>
          </a:bodyPr>
          <a:lstStyle/>
          <a:p>
            <a:pPr marL="0" indent="0">
              <a:buNone/>
            </a:pPr>
            <a:r>
              <a:rPr lang="en-US" sz="3900" b="1" dirty="0">
                <a:solidFill>
                  <a:schemeClr val="bg1"/>
                </a:solidFill>
                <a:latin typeface="Arial" charset="0"/>
                <a:ea typeface="Arial" charset="0"/>
                <a:cs typeface="Arial" charset="0"/>
              </a:rPr>
              <a:t>References</a:t>
            </a:r>
          </a:p>
          <a:p>
            <a:pPr marL="0" indent="0">
              <a:buNone/>
            </a:pPr>
            <a:r>
              <a:rPr lang="en-US" sz="2600" dirty="0">
                <a:solidFill>
                  <a:schemeClr val="bg1"/>
                </a:solidFill>
                <a:latin typeface="Arial" charset="0"/>
                <a:ea typeface="Arial" charset="0"/>
                <a:cs typeface="Arial" charset="0"/>
              </a:rPr>
              <a:t>Belluomini, E. (2014). </a:t>
            </a:r>
            <a:r>
              <a:rPr lang="en-US" sz="2600" dirty="0" err="1">
                <a:solidFill>
                  <a:schemeClr val="bg1"/>
                </a:solidFill>
                <a:latin typeface="Arial" charset="0"/>
                <a:ea typeface="Arial" charset="0"/>
                <a:cs typeface="Arial" charset="0"/>
              </a:rPr>
              <a:t>Microaggressions</a:t>
            </a:r>
            <a:r>
              <a:rPr lang="en-US" sz="2600" dirty="0">
                <a:solidFill>
                  <a:schemeClr val="bg1"/>
                </a:solidFill>
                <a:latin typeface="Arial" charset="0"/>
                <a:ea typeface="Arial" charset="0"/>
                <a:cs typeface="Arial" charset="0"/>
              </a:rPr>
              <a:t> and the Internet. </a:t>
            </a:r>
            <a:r>
              <a:rPr lang="en-US" sz="2600" i="1" dirty="0">
                <a:solidFill>
                  <a:schemeClr val="bg1"/>
                </a:solidFill>
                <a:latin typeface="Arial" charset="0"/>
                <a:ea typeface="Arial" charset="0"/>
                <a:cs typeface="Arial" charset="0"/>
              </a:rPr>
              <a:t>New Social Worker, 21</a:t>
            </a:r>
            <a:r>
              <a:rPr lang="en-US" sz="2600" dirty="0">
                <a:solidFill>
                  <a:schemeClr val="bg1"/>
                </a:solidFill>
                <a:latin typeface="Arial" charset="0"/>
                <a:ea typeface="Arial" charset="0"/>
                <a:cs typeface="Arial" charset="0"/>
              </a:rPr>
              <a:t>(2), 30-31. </a:t>
            </a:r>
          </a:p>
          <a:p>
            <a:pPr marL="0" indent="0">
              <a:buNone/>
            </a:pPr>
            <a:r>
              <a:rPr lang="en-US" sz="2600" dirty="0" err="1">
                <a:solidFill>
                  <a:schemeClr val="bg1"/>
                </a:solidFill>
                <a:latin typeface="Arial" charset="0"/>
                <a:ea typeface="Arial" charset="0"/>
                <a:cs typeface="Arial" charset="0"/>
              </a:rPr>
              <a:t>Ettarh</a:t>
            </a:r>
            <a:r>
              <a:rPr lang="en-US" sz="2600" dirty="0">
                <a:solidFill>
                  <a:schemeClr val="bg1"/>
                </a:solidFill>
                <a:latin typeface="Arial" charset="0"/>
                <a:ea typeface="Arial" charset="0"/>
                <a:cs typeface="Arial" charset="0"/>
              </a:rPr>
              <a:t>, F. (2014). Making a new table: Intersectional librarianship. </a:t>
            </a:r>
            <a:r>
              <a:rPr lang="en-US" sz="2600" i="1" dirty="0">
                <a:solidFill>
                  <a:schemeClr val="bg1"/>
                </a:solidFill>
                <a:latin typeface="Arial" charset="0"/>
                <a:ea typeface="Arial" charset="0"/>
                <a:cs typeface="Arial" charset="0"/>
              </a:rPr>
              <a:t>In the Library With the Lead Pipe: An Open Access, Open Peer Reviewed Journal</a:t>
            </a:r>
            <a:r>
              <a:rPr lang="en-US" sz="2600" dirty="0">
                <a:solidFill>
                  <a:schemeClr val="bg1"/>
                </a:solidFill>
                <a:latin typeface="Arial" charset="0"/>
                <a:ea typeface="Arial" charset="0"/>
                <a:cs typeface="Arial" charset="0"/>
              </a:rPr>
              <a:t>. Retrieved from http://www.inthelibrarywiththeleadpipe.org/2014/making-a-new-table-intersectional-librarianship-3/ </a:t>
            </a:r>
          </a:p>
          <a:p>
            <a:pPr marL="0" indent="0">
              <a:buNone/>
            </a:pPr>
            <a:r>
              <a:rPr lang="en-US" sz="2600" dirty="0" err="1">
                <a:solidFill>
                  <a:srgbClr val="FFFFFF"/>
                </a:solidFill>
                <a:latin typeface="Arial"/>
                <a:cs typeface="Arial"/>
              </a:rPr>
              <a:t>Goffman</a:t>
            </a:r>
            <a:r>
              <a:rPr lang="en-US" sz="2600" dirty="0">
                <a:solidFill>
                  <a:srgbClr val="FFFFFF"/>
                </a:solidFill>
                <a:latin typeface="Arial"/>
                <a:cs typeface="Arial"/>
              </a:rPr>
              <a:t>, E. (1967). </a:t>
            </a:r>
            <a:r>
              <a:rPr lang="en-US" sz="2600" i="1" dirty="0">
                <a:solidFill>
                  <a:srgbClr val="FFFFFF"/>
                </a:solidFill>
                <a:latin typeface="Arial"/>
                <a:cs typeface="Arial"/>
              </a:rPr>
              <a:t>Interaction ritual: Essays in face-to-face behavior</a:t>
            </a:r>
            <a:r>
              <a:rPr lang="en-US" sz="2600" dirty="0">
                <a:solidFill>
                  <a:srgbClr val="FFFFFF"/>
                </a:solidFill>
                <a:latin typeface="Arial"/>
                <a:cs typeface="Arial"/>
              </a:rPr>
              <a:t>. Chicago, IL: Aldine 	Publishing Company </a:t>
            </a:r>
            <a:endParaRPr lang="en-US" sz="2600" dirty="0">
              <a:solidFill>
                <a:srgbClr val="FFFFFF"/>
              </a:solidFill>
              <a:latin typeface="Arial"/>
              <a:ea typeface="Arial" charset="0"/>
              <a:cs typeface="Arial"/>
            </a:endParaRPr>
          </a:p>
          <a:p>
            <a:pPr marL="0" indent="0">
              <a:buNone/>
            </a:pPr>
            <a:r>
              <a:rPr lang="en-US" sz="2600" dirty="0">
                <a:solidFill>
                  <a:schemeClr val="bg1"/>
                </a:solidFill>
                <a:latin typeface="Arial" charset="0"/>
                <a:ea typeface="Arial" charset="0"/>
                <a:cs typeface="Arial" charset="0"/>
              </a:rPr>
              <a:t>Kerr, A.G. (2014, June 19). 6 things to learn about </a:t>
            </a:r>
            <a:r>
              <a:rPr lang="en-US" sz="2600" dirty="0" err="1">
                <a:solidFill>
                  <a:schemeClr val="bg1"/>
                </a:solidFill>
                <a:latin typeface="Arial" charset="0"/>
                <a:ea typeface="Arial" charset="0"/>
                <a:cs typeface="Arial" charset="0"/>
              </a:rPr>
              <a:t>microaggressions</a:t>
            </a:r>
            <a:r>
              <a:rPr lang="en-US" sz="2600" dirty="0">
                <a:solidFill>
                  <a:schemeClr val="bg1"/>
                </a:solidFill>
                <a:latin typeface="Arial" charset="0"/>
                <a:ea typeface="Arial" charset="0"/>
                <a:cs typeface="Arial" charset="0"/>
              </a:rPr>
              <a:t>. </a:t>
            </a:r>
            <a:r>
              <a:rPr lang="en-US" sz="2600" i="1" dirty="0">
                <a:solidFill>
                  <a:schemeClr val="bg1"/>
                </a:solidFill>
                <a:latin typeface="Arial" charset="0"/>
                <a:ea typeface="Arial" charset="0"/>
                <a:cs typeface="Arial" charset="0"/>
              </a:rPr>
              <a:t>The Huffington Post</a:t>
            </a:r>
            <a:r>
              <a:rPr lang="en-US" sz="2600" dirty="0">
                <a:solidFill>
                  <a:schemeClr val="bg1"/>
                </a:solidFill>
                <a:latin typeface="Arial" charset="0"/>
                <a:ea typeface="Arial" charset="0"/>
                <a:cs typeface="Arial" charset="0"/>
              </a:rPr>
              <a:t>. Retrieved from http://www.huffingtonpost.com/anna-giraldo-kerr/six-things-to-learn-about_b_5512057 </a:t>
            </a:r>
          </a:p>
          <a:p>
            <a:pPr marL="0" indent="0">
              <a:buNone/>
            </a:pPr>
            <a:endParaRPr lang="en-US" dirty="0">
              <a:solidFill>
                <a:schemeClr val="bg1"/>
              </a:solidFill>
              <a:latin typeface="Arial" charset="0"/>
              <a:ea typeface="Arial" charset="0"/>
              <a:cs typeface="Arial" charset="0"/>
            </a:endParaRPr>
          </a:p>
          <a:p>
            <a:pPr marL="0" indent="0">
              <a:buNone/>
            </a:pPr>
            <a:endParaRPr lang="en-US" dirty="0">
              <a:solidFill>
                <a:schemeClr val="bg1"/>
              </a:solidFill>
              <a:latin typeface="Arial" charset="0"/>
              <a:ea typeface="Arial" charset="0"/>
              <a:cs typeface="Arial" charset="0"/>
            </a:endParaRPr>
          </a:p>
          <a:p>
            <a:pPr marL="0" indent="0">
              <a:buNone/>
            </a:pPr>
            <a:endParaRPr lang="en-US"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57515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charset="0"/>
                <a:ea typeface="Arial" charset="0"/>
                <a:cs typeface="Arial" charset="0"/>
              </a:rPr>
              <a:t>References</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466" b="4466"/>
          <a:stretch>
            <a:fillRect/>
          </a:stretch>
        </p:blipFill>
        <p:spPr/>
      </p:pic>
      <p:sp>
        <p:nvSpPr>
          <p:cNvPr id="3" name="Content Placeholder 2"/>
          <p:cNvSpPr>
            <a:spLocks noGrp="1"/>
          </p:cNvSpPr>
          <p:nvPr>
            <p:ph idx="4294967295"/>
          </p:nvPr>
        </p:nvSpPr>
        <p:spPr>
          <a:xfrm>
            <a:off x="0" y="2055817"/>
            <a:ext cx="10515600" cy="4351338"/>
          </a:xfrm>
          <a:solidFill>
            <a:schemeClr val="tx1">
              <a:alpha val="90000"/>
            </a:schemeClr>
          </a:solidFill>
        </p:spPr>
        <p:txBody>
          <a:bodyPr>
            <a:normAutofit fontScale="92500" lnSpcReduction="10000"/>
          </a:bodyPr>
          <a:lstStyle/>
          <a:p>
            <a:pPr marL="0" indent="0">
              <a:buNone/>
            </a:pPr>
            <a:r>
              <a:rPr lang="en-US" sz="3900" b="1" dirty="0">
                <a:solidFill>
                  <a:schemeClr val="bg1"/>
                </a:solidFill>
                <a:latin typeface="Arial" charset="0"/>
                <a:ea typeface="Arial" charset="0"/>
                <a:cs typeface="Arial" charset="0"/>
              </a:rPr>
              <a:t>References</a:t>
            </a:r>
          </a:p>
          <a:p>
            <a:pPr marL="0" indent="0">
              <a:buNone/>
            </a:pPr>
            <a:r>
              <a:rPr lang="en-US" sz="2400" dirty="0">
                <a:solidFill>
                  <a:schemeClr val="bg1"/>
                </a:solidFill>
                <a:latin typeface="Arial" charset="0"/>
                <a:ea typeface="Arial" charset="0"/>
                <a:cs typeface="Arial" charset="0"/>
              </a:rPr>
              <a:t>Lester, J., Yamanaka, A., &amp; Struthers, B. (2016). Gender </a:t>
            </a:r>
            <a:r>
              <a:rPr lang="en-US" sz="2400" dirty="0" err="1">
                <a:solidFill>
                  <a:schemeClr val="bg1"/>
                </a:solidFill>
                <a:latin typeface="Arial" charset="0"/>
                <a:ea typeface="Arial" charset="0"/>
                <a:cs typeface="Arial" charset="0"/>
              </a:rPr>
              <a:t>microaggressions</a:t>
            </a:r>
            <a:r>
              <a:rPr lang="en-US" sz="2400" dirty="0">
                <a:solidFill>
                  <a:schemeClr val="bg1"/>
                </a:solidFill>
                <a:latin typeface="Arial" charset="0"/>
                <a:ea typeface="Arial" charset="0"/>
                <a:cs typeface="Arial" charset="0"/>
              </a:rPr>
              <a:t> and learning environments: The role of physical space in teaching pedagogy and communication. </a:t>
            </a:r>
            <a:r>
              <a:rPr lang="en-US" sz="2400" i="1" dirty="0">
                <a:solidFill>
                  <a:schemeClr val="bg1"/>
                </a:solidFill>
                <a:latin typeface="Arial" charset="0"/>
                <a:ea typeface="Arial" charset="0"/>
                <a:cs typeface="Arial" charset="0"/>
              </a:rPr>
              <a:t>Community College Journal of Research and Practice, 40</a:t>
            </a:r>
            <a:r>
              <a:rPr lang="en-US" sz="2400" dirty="0">
                <a:solidFill>
                  <a:schemeClr val="bg1"/>
                </a:solidFill>
                <a:latin typeface="Arial" charset="0"/>
                <a:ea typeface="Arial" charset="0"/>
                <a:cs typeface="Arial" charset="0"/>
              </a:rPr>
              <a:t>(11), 909-926.</a:t>
            </a:r>
          </a:p>
          <a:p>
            <a:pPr marL="0" indent="0">
              <a:buNone/>
            </a:pPr>
            <a:r>
              <a:rPr lang="en-US" sz="2400" dirty="0">
                <a:solidFill>
                  <a:schemeClr val="bg1"/>
                </a:solidFill>
                <a:latin typeface="Arial" charset="0"/>
                <a:ea typeface="Arial" charset="0"/>
                <a:cs typeface="Arial" charset="0"/>
              </a:rPr>
              <a:t>Miles, M. B., &amp; Huberman, A. M. (1994). </a:t>
            </a:r>
            <a:r>
              <a:rPr lang="en-US" sz="2400" i="1" dirty="0">
                <a:solidFill>
                  <a:schemeClr val="bg1"/>
                </a:solidFill>
                <a:latin typeface="Arial" charset="0"/>
                <a:ea typeface="Arial" charset="0"/>
                <a:cs typeface="Arial" charset="0"/>
              </a:rPr>
              <a:t>Quantitative data analysis: A sourcebook</a:t>
            </a:r>
            <a:r>
              <a:rPr lang="en-US" sz="2400" dirty="0">
                <a:solidFill>
                  <a:schemeClr val="bg1"/>
                </a:solidFill>
                <a:latin typeface="Arial" charset="0"/>
                <a:ea typeface="Arial" charset="0"/>
                <a:cs typeface="Arial" charset="0"/>
              </a:rPr>
              <a:t>. Beverley Hills: Sage Publications.</a:t>
            </a:r>
          </a:p>
          <a:p>
            <a:pPr marL="0" indent="0">
              <a:buNone/>
            </a:pPr>
            <a:r>
              <a:rPr lang="en-US" sz="2400" dirty="0">
                <a:solidFill>
                  <a:schemeClr val="bg1"/>
                </a:solidFill>
                <a:latin typeface="Arial" charset="0"/>
                <a:ea typeface="Arial" charset="0"/>
                <a:cs typeface="Arial" charset="0"/>
              </a:rPr>
              <a:t>Nadal, K.L. (2013). </a:t>
            </a:r>
            <a:r>
              <a:rPr lang="en-US" sz="2400" i="1" dirty="0">
                <a:solidFill>
                  <a:schemeClr val="bg1"/>
                </a:solidFill>
                <a:latin typeface="Arial" charset="0"/>
                <a:ea typeface="Arial" charset="0"/>
                <a:cs typeface="Arial" charset="0"/>
              </a:rPr>
              <a:t>That’s so gay!: </a:t>
            </a:r>
            <a:r>
              <a:rPr lang="en-US" sz="2400" i="1" dirty="0" err="1">
                <a:solidFill>
                  <a:schemeClr val="bg1"/>
                </a:solidFill>
                <a:latin typeface="Arial" charset="0"/>
                <a:ea typeface="Arial" charset="0"/>
                <a:cs typeface="Arial" charset="0"/>
              </a:rPr>
              <a:t>Microaggressions</a:t>
            </a:r>
            <a:r>
              <a:rPr lang="en-US" sz="2400" i="1" dirty="0">
                <a:solidFill>
                  <a:schemeClr val="bg1"/>
                </a:solidFill>
                <a:latin typeface="Arial" charset="0"/>
                <a:ea typeface="Arial" charset="0"/>
                <a:cs typeface="Arial" charset="0"/>
              </a:rPr>
              <a:t> and the lesbian, gay, bisexual, and transgender community</a:t>
            </a:r>
            <a:r>
              <a:rPr lang="en-US" sz="2400" dirty="0">
                <a:solidFill>
                  <a:schemeClr val="bg1"/>
                </a:solidFill>
                <a:latin typeface="Arial" charset="0"/>
                <a:ea typeface="Arial" charset="0"/>
                <a:cs typeface="Arial" charset="0"/>
              </a:rPr>
              <a:t>. Washington, D.C.: American Psychological Association.</a:t>
            </a:r>
          </a:p>
          <a:p>
            <a:pPr marL="0" indent="0">
              <a:buNone/>
            </a:pPr>
            <a:r>
              <a:rPr lang="en-US" sz="2400" dirty="0">
                <a:solidFill>
                  <a:schemeClr val="bg1"/>
                </a:solidFill>
                <a:latin typeface="Arial" charset="0"/>
                <a:ea typeface="Arial" charset="0"/>
                <a:cs typeface="Arial" charset="0"/>
              </a:rPr>
              <a:t>Radford, M.L., Radford, G.P., </a:t>
            </a:r>
            <a:r>
              <a:rPr lang="en-US" sz="2400" dirty="0" err="1">
                <a:solidFill>
                  <a:schemeClr val="bg1"/>
                </a:solidFill>
                <a:latin typeface="Arial" charset="0"/>
                <a:ea typeface="Arial" charset="0"/>
                <a:cs typeface="Arial" charset="0"/>
              </a:rPr>
              <a:t>Connaway</a:t>
            </a:r>
            <a:r>
              <a:rPr lang="en-US" sz="2400" dirty="0">
                <a:solidFill>
                  <a:schemeClr val="bg1"/>
                </a:solidFill>
                <a:latin typeface="Arial" charset="0"/>
                <a:ea typeface="Arial" charset="0"/>
                <a:cs typeface="Arial" charset="0"/>
              </a:rPr>
              <a:t>, L.S., &amp; </a:t>
            </a:r>
            <a:r>
              <a:rPr lang="en-US" sz="2400" dirty="0" err="1">
                <a:solidFill>
                  <a:schemeClr val="bg1"/>
                </a:solidFill>
                <a:latin typeface="Arial" charset="0"/>
                <a:ea typeface="Arial" charset="0"/>
                <a:cs typeface="Arial" charset="0"/>
              </a:rPr>
              <a:t>DeAngelis</a:t>
            </a:r>
            <a:r>
              <a:rPr lang="en-US" sz="2400" dirty="0">
                <a:solidFill>
                  <a:schemeClr val="bg1"/>
                </a:solidFill>
                <a:latin typeface="Arial" charset="0"/>
                <a:ea typeface="Arial" charset="0"/>
                <a:cs typeface="Arial" charset="0"/>
              </a:rPr>
              <a:t>, J.A. (2011). On virtual face-work: An ethnography of communication approach to a live chat reference interaction. </a:t>
            </a:r>
            <a:r>
              <a:rPr lang="en-US" sz="2400" i="1" dirty="0">
                <a:solidFill>
                  <a:schemeClr val="bg1"/>
                </a:solidFill>
                <a:latin typeface="Arial" charset="0"/>
                <a:ea typeface="Arial" charset="0"/>
                <a:cs typeface="Arial" charset="0"/>
              </a:rPr>
              <a:t>Library </a:t>
            </a:r>
            <a:r>
              <a:rPr lang="en-US" sz="2400" i="1" dirty="0" err="1">
                <a:solidFill>
                  <a:schemeClr val="bg1"/>
                </a:solidFill>
                <a:latin typeface="Arial" charset="0"/>
                <a:ea typeface="Arial" charset="0"/>
                <a:cs typeface="Arial" charset="0"/>
              </a:rPr>
              <a:t>Quartlery</a:t>
            </a:r>
            <a:r>
              <a:rPr lang="en-US" sz="2400" i="1" dirty="0">
                <a:solidFill>
                  <a:schemeClr val="bg1"/>
                </a:solidFill>
                <a:latin typeface="Arial" charset="0"/>
                <a:ea typeface="Arial" charset="0"/>
                <a:cs typeface="Arial" charset="0"/>
              </a:rPr>
              <a:t>, 81</a:t>
            </a:r>
            <a:r>
              <a:rPr lang="en-US" sz="2400" dirty="0">
                <a:solidFill>
                  <a:schemeClr val="bg1"/>
                </a:solidFill>
                <a:latin typeface="Arial" charset="0"/>
                <a:ea typeface="Arial" charset="0"/>
                <a:cs typeface="Arial" charset="0"/>
              </a:rPr>
              <a:t>(4), 431-453.</a:t>
            </a:r>
          </a:p>
          <a:p>
            <a:pPr marL="0" indent="0">
              <a:buNone/>
            </a:pPr>
            <a:endParaRPr lang="en-US" sz="2400" dirty="0">
              <a:solidFill>
                <a:schemeClr val="bg1"/>
              </a:solidFill>
              <a:latin typeface="Arial" charset="0"/>
              <a:ea typeface="Arial" charset="0"/>
              <a:cs typeface="Arial" charset="0"/>
            </a:endParaRPr>
          </a:p>
          <a:p>
            <a:pPr marL="0" indent="0">
              <a:buNone/>
            </a:pPr>
            <a:endParaRPr lang="en-US" dirty="0">
              <a:solidFill>
                <a:schemeClr val="bg1"/>
              </a:solidFill>
              <a:latin typeface="Arial" charset="0"/>
              <a:ea typeface="Arial" charset="0"/>
              <a:cs typeface="Arial" charset="0"/>
            </a:endParaRPr>
          </a:p>
          <a:p>
            <a:pPr marL="0" indent="0">
              <a:buNone/>
            </a:pPr>
            <a:endParaRPr lang="en-US" dirty="0">
              <a:solidFill>
                <a:schemeClr val="bg1"/>
              </a:solidFill>
              <a:latin typeface="Arial" charset="0"/>
              <a:ea typeface="Arial" charset="0"/>
              <a:cs typeface="Arial" charset="0"/>
            </a:endParaRPr>
          </a:p>
          <a:p>
            <a:pPr marL="0" indent="0">
              <a:buNone/>
            </a:pPr>
            <a:endParaRPr lang="en-US"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1144542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charset="0"/>
                <a:ea typeface="Arial" charset="0"/>
                <a:cs typeface="Arial" charset="0"/>
              </a:rPr>
              <a:t>References</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466" b="4466"/>
          <a:stretch>
            <a:fillRect/>
          </a:stretch>
        </p:blipFill>
        <p:spPr/>
      </p:pic>
      <p:sp>
        <p:nvSpPr>
          <p:cNvPr id="3" name="Content Placeholder 2"/>
          <p:cNvSpPr>
            <a:spLocks noGrp="1"/>
          </p:cNvSpPr>
          <p:nvPr>
            <p:ph idx="4294967295"/>
          </p:nvPr>
        </p:nvSpPr>
        <p:spPr>
          <a:xfrm>
            <a:off x="0" y="2055817"/>
            <a:ext cx="10515600" cy="4351338"/>
          </a:xfrm>
          <a:solidFill>
            <a:schemeClr val="tx1">
              <a:alpha val="90000"/>
            </a:schemeClr>
          </a:solidFill>
        </p:spPr>
        <p:txBody>
          <a:bodyPr>
            <a:normAutofit fontScale="92500" lnSpcReduction="20000"/>
          </a:bodyPr>
          <a:lstStyle/>
          <a:p>
            <a:pPr marL="0" indent="0">
              <a:buNone/>
            </a:pPr>
            <a:r>
              <a:rPr lang="en-US" sz="3900" b="1" dirty="0">
                <a:solidFill>
                  <a:schemeClr val="bg1"/>
                </a:solidFill>
                <a:latin typeface="Arial" charset="0"/>
                <a:ea typeface="Arial" charset="0"/>
                <a:cs typeface="Arial" charset="0"/>
              </a:rPr>
              <a:t>References</a:t>
            </a:r>
          </a:p>
          <a:p>
            <a:pPr marL="0" indent="0">
              <a:buNone/>
            </a:pPr>
            <a:r>
              <a:rPr lang="en-US" sz="2400" dirty="0">
                <a:solidFill>
                  <a:schemeClr val="bg1"/>
                </a:solidFill>
                <a:latin typeface="Arial" charset="0"/>
                <a:ea typeface="Arial" charset="0"/>
                <a:cs typeface="Arial" charset="0"/>
              </a:rPr>
              <a:t>Radford, M. L., &amp; </a:t>
            </a:r>
            <a:r>
              <a:rPr lang="en-US" sz="2400" dirty="0" err="1">
                <a:solidFill>
                  <a:schemeClr val="bg1"/>
                </a:solidFill>
                <a:latin typeface="Arial" charset="0"/>
                <a:ea typeface="Arial" charset="0"/>
                <a:cs typeface="Arial" charset="0"/>
              </a:rPr>
              <a:t>Connaway</a:t>
            </a:r>
            <a:r>
              <a:rPr lang="en-US" sz="2400" dirty="0">
                <a:solidFill>
                  <a:schemeClr val="bg1"/>
                </a:solidFill>
                <a:latin typeface="Arial" charset="0"/>
                <a:ea typeface="Arial" charset="0"/>
                <a:cs typeface="Arial" charset="0"/>
              </a:rPr>
              <a:t>, L. S. (2005-2008). Seeking Synchronicity: Evaluating Virtual Reference Services from User, Non-User, and Librarian Perspectives. http://</a:t>
            </a:r>
            <a:r>
              <a:rPr lang="en-US" sz="2400" dirty="0" err="1">
                <a:solidFill>
                  <a:schemeClr val="bg1"/>
                </a:solidFill>
                <a:latin typeface="Arial" charset="0"/>
                <a:ea typeface="Arial" charset="0"/>
                <a:cs typeface="Arial" charset="0"/>
              </a:rPr>
              <a:t>www.oclc.org</a:t>
            </a:r>
            <a:r>
              <a:rPr lang="en-US" sz="2400" dirty="0">
                <a:solidFill>
                  <a:schemeClr val="bg1"/>
                </a:solidFill>
                <a:latin typeface="Arial" charset="0"/>
                <a:ea typeface="Arial" charset="0"/>
                <a:cs typeface="Arial" charset="0"/>
              </a:rPr>
              <a:t>/research/activities/synchronicity</a:t>
            </a:r>
          </a:p>
          <a:p>
            <a:pPr marL="0" indent="0">
              <a:buNone/>
            </a:pPr>
            <a:r>
              <a:rPr lang="en-US" sz="2400" dirty="0">
                <a:solidFill>
                  <a:schemeClr val="bg1"/>
                </a:solidFill>
                <a:latin typeface="Arial" charset="0"/>
                <a:ea typeface="Arial" charset="0"/>
                <a:cs typeface="Arial" charset="0"/>
              </a:rPr>
              <a:t>Radford, M. L., &amp; </a:t>
            </a:r>
            <a:r>
              <a:rPr lang="en-US" sz="2400" dirty="0" err="1">
                <a:solidFill>
                  <a:schemeClr val="bg1"/>
                </a:solidFill>
                <a:latin typeface="Arial" charset="0"/>
                <a:ea typeface="Arial" charset="0"/>
                <a:cs typeface="Arial" charset="0"/>
              </a:rPr>
              <a:t>Connaway</a:t>
            </a:r>
            <a:r>
              <a:rPr lang="en-US" sz="2400" dirty="0">
                <a:solidFill>
                  <a:schemeClr val="bg1"/>
                </a:solidFill>
                <a:latin typeface="Arial" charset="0"/>
                <a:ea typeface="Arial" charset="0"/>
                <a:cs typeface="Arial" charset="0"/>
              </a:rPr>
              <a:t>, L. S., &amp; Shah, C. (2011-2014). </a:t>
            </a:r>
            <a:r>
              <a:rPr lang="en-US" sz="2400" i="1" dirty="0">
                <a:solidFill>
                  <a:schemeClr val="bg1"/>
                </a:solidFill>
                <a:latin typeface="Arial" charset="0"/>
                <a:ea typeface="Arial" charset="0"/>
                <a:cs typeface="Arial" charset="0"/>
              </a:rPr>
              <a:t>Cyber Synergy: Seeking Sustainability through Collaboration between Virtual Reference and Social Q&amp;A Sites</a:t>
            </a:r>
            <a:r>
              <a:rPr lang="en-US" sz="2400" dirty="0">
                <a:solidFill>
                  <a:schemeClr val="bg1"/>
                </a:solidFill>
                <a:latin typeface="Arial" charset="0"/>
                <a:ea typeface="Arial" charset="0"/>
                <a:cs typeface="Arial" charset="0"/>
              </a:rPr>
              <a:t>. http://</a:t>
            </a:r>
            <a:r>
              <a:rPr lang="en-US" sz="2400" dirty="0" err="1">
                <a:solidFill>
                  <a:schemeClr val="bg1"/>
                </a:solidFill>
                <a:latin typeface="Arial" charset="0"/>
                <a:ea typeface="Arial" charset="0"/>
                <a:cs typeface="Arial" charset="0"/>
              </a:rPr>
              <a:t>www.oclc.org</a:t>
            </a:r>
            <a:r>
              <a:rPr lang="en-US" sz="2400" dirty="0">
                <a:solidFill>
                  <a:schemeClr val="bg1"/>
                </a:solidFill>
                <a:latin typeface="Arial" charset="0"/>
                <a:ea typeface="Arial" charset="0"/>
                <a:cs typeface="Arial" charset="0"/>
              </a:rPr>
              <a:t>/research/activities/synergy/</a:t>
            </a:r>
            <a:r>
              <a:rPr lang="en-US" sz="2400" dirty="0" err="1">
                <a:solidFill>
                  <a:schemeClr val="bg1"/>
                </a:solidFill>
                <a:latin typeface="Arial" charset="0"/>
                <a:ea typeface="Arial" charset="0"/>
                <a:cs typeface="Arial" charset="0"/>
              </a:rPr>
              <a:t>default.htm</a:t>
            </a:r>
            <a:endParaRPr lang="en-US" sz="2400" dirty="0">
              <a:solidFill>
                <a:schemeClr val="bg1"/>
              </a:solidFill>
              <a:latin typeface="Arial" charset="0"/>
              <a:ea typeface="Arial" charset="0"/>
              <a:cs typeface="Arial" charset="0"/>
            </a:endParaRPr>
          </a:p>
          <a:p>
            <a:pPr marL="0" indent="0">
              <a:buNone/>
            </a:pPr>
            <a:r>
              <a:rPr lang="en-US" sz="2400" dirty="0">
                <a:solidFill>
                  <a:schemeClr val="bg1"/>
                </a:solidFill>
                <a:latin typeface="Arial" charset="0"/>
                <a:ea typeface="Arial" charset="0"/>
                <a:cs typeface="Arial" charset="0"/>
              </a:rPr>
              <a:t>Sue, D. W. (2010). </a:t>
            </a:r>
            <a:r>
              <a:rPr lang="en-US" sz="2400" i="1" dirty="0" err="1">
                <a:solidFill>
                  <a:schemeClr val="bg1"/>
                </a:solidFill>
                <a:latin typeface="Arial" charset="0"/>
                <a:ea typeface="Arial" charset="0"/>
                <a:cs typeface="Arial" charset="0"/>
              </a:rPr>
              <a:t>Microaggressions</a:t>
            </a:r>
            <a:r>
              <a:rPr lang="en-US" sz="2400" i="1" dirty="0">
                <a:solidFill>
                  <a:schemeClr val="bg1"/>
                </a:solidFill>
                <a:latin typeface="Arial" charset="0"/>
                <a:ea typeface="Arial" charset="0"/>
                <a:cs typeface="Arial" charset="0"/>
              </a:rPr>
              <a:t> in everyday life: Race, gender, and sexual orientation</a:t>
            </a:r>
            <a:r>
              <a:rPr lang="en-US" sz="2400" dirty="0">
                <a:solidFill>
                  <a:schemeClr val="bg1"/>
                </a:solidFill>
                <a:latin typeface="Arial" charset="0"/>
                <a:ea typeface="Arial" charset="0"/>
                <a:cs typeface="Arial" charset="0"/>
              </a:rPr>
              <a:t>. Hoboken, NJ: John Wiley &amp; Sons, Inc.</a:t>
            </a:r>
          </a:p>
          <a:p>
            <a:pPr marL="0" indent="0">
              <a:buNone/>
            </a:pPr>
            <a:r>
              <a:rPr lang="en-US" sz="2400" dirty="0">
                <a:solidFill>
                  <a:schemeClr val="bg1"/>
                </a:solidFill>
                <a:latin typeface="Arial" charset="0"/>
                <a:ea typeface="Arial" charset="0"/>
                <a:cs typeface="Arial" charset="0"/>
              </a:rPr>
              <a:t>Sue, D. W., </a:t>
            </a:r>
            <a:r>
              <a:rPr lang="en-US" sz="2400" dirty="0" err="1">
                <a:solidFill>
                  <a:schemeClr val="bg1"/>
                </a:solidFill>
                <a:latin typeface="Arial" charset="0"/>
                <a:ea typeface="Arial" charset="0"/>
                <a:cs typeface="Arial" charset="0"/>
              </a:rPr>
              <a:t>Capodilupo</a:t>
            </a:r>
            <a:r>
              <a:rPr lang="en-US" sz="2400" dirty="0">
                <a:solidFill>
                  <a:schemeClr val="bg1"/>
                </a:solidFill>
                <a:latin typeface="Arial" charset="0"/>
                <a:ea typeface="Arial" charset="0"/>
                <a:cs typeface="Arial" charset="0"/>
              </a:rPr>
              <a:t>, C.M., Torino, G.C., et al. (2007). Racial </a:t>
            </a:r>
            <a:r>
              <a:rPr lang="en-US" sz="2400" dirty="0" err="1">
                <a:solidFill>
                  <a:schemeClr val="bg1"/>
                </a:solidFill>
                <a:latin typeface="Arial" charset="0"/>
                <a:ea typeface="Arial" charset="0"/>
                <a:cs typeface="Arial" charset="0"/>
              </a:rPr>
              <a:t>microaggressions</a:t>
            </a:r>
            <a:r>
              <a:rPr lang="en-US" sz="2400" dirty="0">
                <a:solidFill>
                  <a:schemeClr val="bg1"/>
                </a:solidFill>
                <a:latin typeface="Arial" charset="0"/>
                <a:ea typeface="Arial" charset="0"/>
                <a:cs typeface="Arial" charset="0"/>
              </a:rPr>
              <a:t> in everyday life: Implications for clinical practice. </a:t>
            </a:r>
            <a:r>
              <a:rPr lang="en-US" sz="2400" i="1" dirty="0">
                <a:solidFill>
                  <a:schemeClr val="bg1"/>
                </a:solidFill>
                <a:latin typeface="Arial" charset="0"/>
                <a:ea typeface="Arial" charset="0"/>
                <a:cs typeface="Arial" charset="0"/>
              </a:rPr>
              <a:t>American Psychologist, 62</a:t>
            </a:r>
            <a:r>
              <a:rPr lang="en-US" sz="2400" dirty="0">
                <a:solidFill>
                  <a:schemeClr val="bg1"/>
                </a:solidFill>
                <a:latin typeface="Arial" charset="0"/>
                <a:ea typeface="Arial" charset="0"/>
                <a:cs typeface="Arial" charset="0"/>
              </a:rPr>
              <a:t>(4), 271-286.</a:t>
            </a:r>
          </a:p>
          <a:p>
            <a:pPr marL="0" indent="0">
              <a:buNone/>
            </a:pPr>
            <a:r>
              <a:rPr lang="en-US" sz="2400" dirty="0">
                <a:solidFill>
                  <a:schemeClr val="bg1"/>
                </a:solidFill>
                <a:latin typeface="Arial" charset="0"/>
                <a:ea typeface="Arial" charset="0"/>
                <a:cs typeface="Arial" charset="0"/>
              </a:rPr>
              <a:t>Young, K., Anderson, M., &amp; Stewart, S. (2015). Hierarchical </a:t>
            </a:r>
            <a:r>
              <a:rPr lang="en-US" sz="2400" dirty="0" err="1">
                <a:solidFill>
                  <a:schemeClr val="bg1"/>
                </a:solidFill>
                <a:latin typeface="Arial" charset="0"/>
                <a:ea typeface="Arial" charset="0"/>
                <a:cs typeface="Arial" charset="0"/>
              </a:rPr>
              <a:t>microaggressions</a:t>
            </a:r>
            <a:r>
              <a:rPr lang="en-US" sz="2400" dirty="0">
                <a:solidFill>
                  <a:schemeClr val="bg1"/>
                </a:solidFill>
                <a:latin typeface="Arial" charset="0"/>
                <a:ea typeface="Arial" charset="0"/>
                <a:cs typeface="Arial" charset="0"/>
              </a:rPr>
              <a:t> in higher education. </a:t>
            </a:r>
            <a:r>
              <a:rPr lang="en-US" sz="2400" i="1" dirty="0">
                <a:solidFill>
                  <a:schemeClr val="bg1"/>
                </a:solidFill>
                <a:latin typeface="Arial" charset="0"/>
                <a:ea typeface="Arial" charset="0"/>
                <a:cs typeface="Arial" charset="0"/>
              </a:rPr>
              <a:t>Journal of Diversity in Higher Education, 8</a:t>
            </a:r>
            <a:r>
              <a:rPr lang="en-US" sz="2400" dirty="0">
                <a:solidFill>
                  <a:schemeClr val="bg1"/>
                </a:solidFill>
                <a:latin typeface="Arial" charset="0"/>
                <a:ea typeface="Arial" charset="0"/>
                <a:cs typeface="Arial" charset="0"/>
              </a:rPr>
              <a:t>(1), 61-71.</a:t>
            </a:r>
          </a:p>
          <a:p>
            <a:pPr marL="0" indent="0">
              <a:buNone/>
            </a:pPr>
            <a:endParaRPr lang="en-US" dirty="0">
              <a:solidFill>
                <a:schemeClr val="bg1"/>
              </a:solidFill>
              <a:latin typeface="Arial" charset="0"/>
              <a:ea typeface="Arial" charset="0"/>
              <a:cs typeface="Arial" charset="0"/>
            </a:endParaRPr>
          </a:p>
          <a:p>
            <a:pPr marL="0" indent="0">
              <a:buNone/>
            </a:pPr>
            <a:endParaRPr lang="en-US" dirty="0">
              <a:solidFill>
                <a:schemeClr val="bg1"/>
              </a:solidFill>
              <a:latin typeface="Arial" charset="0"/>
              <a:ea typeface="Arial" charset="0"/>
              <a:cs typeface="Arial" charset="0"/>
            </a:endParaRPr>
          </a:p>
          <a:p>
            <a:pPr marL="0" indent="0">
              <a:buNone/>
            </a:pPr>
            <a:endParaRPr lang="en-US"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585564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70664" y="374783"/>
            <a:ext cx="9597439" cy="830997"/>
          </a:xfrm>
          <a:prstGeom prst="rect">
            <a:avLst/>
          </a:prstGeom>
          <a:solidFill>
            <a:schemeClr val="accent1">
              <a:lumMod val="20000"/>
              <a:lumOff val="80000"/>
              <a:alpha val="50000"/>
            </a:schemeClr>
          </a:solidFill>
        </p:spPr>
        <p:txBody>
          <a:bodyPr wrap="square" rtlCol="0">
            <a:spAutoFit/>
          </a:bodyPr>
          <a:lstStyle/>
          <a:p>
            <a:r>
              <a:rPr lang="en-US" sz="4800" b="1" dirty="0">
                <a:latin typeface="Arial" panose="020B0604020202020204" pitchFamily="34" charset="0"/>
                <a:cs typeface="Arial" panose="020B0604020202020204" pitchFamily="34" charset="0"/>
              </a:rPr>
              <a:t>Genesis of Project</a:t>
            </a:r>
          </a:p>
        </p:txBody>
      </p:sp>
      <p:sp>
        <p:nvSpPr>
          <p:cNvPr id="6" name="TextBox 5"/>
          <p:cNvSpPr txBox="1"/>
          <p:nvPr/>
        </p:nvSpPr>
        <p:spPr>
          <a:xfrm>
            <a:off x="270664" y="1726058"/>
            <a:ext cx="11729552" cy="4154984"/>
          </a:xfrm>
          <a:prstGeom prst="rect">
            <a:avLst/>
          </a:prstGeom>
          <a:solidFill>
            <a:schemeClr val="tx1">
              <a:lumMod val="50000"/>
              <a:lumOff val="50000"/>
              <a:alpha val="55000"/>
            </a:schemeClr>
          </a:solidFill>
        </p:spPr>
        <p:txBody>
          <a:bodyPr wrap="square" rtlCol="0">
            <a:spAutoFit/>
          </a:bodyPr>
          <a:lstStyle/>
          <a:p>
            <a:r>
              <a:rPr lang="en-US" sz="3200" dirty="0">
                <a:latin typeface="Arial" panose="020B0604020202020204" pitchFamily="34" charset="0"/>
                <a:cs typeface="Arial" panose="020B0604020202020204" pitchFamily="34" charset="0"/>
              </a:rPr>
              <a:t>Based on previous research</a:t>
            </a:r>
          </a:p>
          <a:p>
            <a:pPr marL="285750" indent="-285750">
              <a:buFont typeface="Arial"/>
              <a:buChar char="•"/>
            </a:pPr>
            <a:r>
              <a:rPr lang="en-US" sz="2800" b="1" dirty="0">
                <a:latin typeface="Arial" panose="020B0604020202020204" pitchFamily="34" charset="0"/>
                <a:cs typeface="Arial" panose="020B0604020202020204" pitchFamily="34" charset="0"/>
              </a:rPr>
              <a:t>Seeking Synchronicity</a:t>
            </a:r>
            <a:r>
              <a:rPr lang="en-US" sz="2400" dirty="0">
                <a:latin typeface="Arial" panose="020B0604020202020204" pitchFamily="34" charset="0"/>
                <a:cs typeface="Arial" panose="020B0604020202020204" pitchFamily="34" charset="0"/>
              </a:rPr>
              <a:t>: Evaluating Virtual Reference Services from User, Non-User, and Librarian Perspectives </a:t>
            </a:r>
            <a:r>
              <a:rPr lang="en-US" sz="2400" i="1" dirty="0">
                <a:latin typeface="Arial" panose="020B0604020202020204" pitchFamily="34" charset="0"/>
                <a:cs typeface="Arial" panose="020B0604020202020204" pitchFamily="34" charset="0"/>
              </a:rPr>
              <a:t>(Radford &amp; Connaway, 2005-2008)</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3"/>
              </a:rPr>
              <a:t>http://www.oclc.org/research/activities/synchronicity</a:t>
            </a:r>
            <a:endParaRPr lang="en-US" sz="2400" dirty="0">
              <a:latin typeface="Arial" panose="020B0604020202020204" pitchFamily="34" charset="0"/>
              <a:cs typeface="Arial" panose="020B0604020202020204" pitchFamily="34" charset="0"/>
            </a:endParaRPr>
          </a:p>
          <a:p>
            <a:pPr marL="285750" indent="-285750">
              <a:buFont typeface="Arial"/>
              <a:buChar char="•"/>
            </a:pPr>
            <a:endParaRPr lang="en-US" sz="2800" b="1" dirty="0">
              <a:latin typeface="Arial" panose="020B0604020202020204" pitchFamily="34" charset="0"/>
              <a:cs typeface="Arial" panose="020B0604020202020204" pitchFamily="34" charset="0"/>
            </a:endParaRPr>
          </a:p>
          <a:p>
            <a:pPr marL="285750" indent="-285750">
              <a:buFont typeface="Arial"/>
              <a:buChar char="•"/>
            </a:pPr>
            <a:r>
              <a:rPr lang="en-US" sz="2800" b="1" dirty="0">
                <a:latin typeface="Arial" panose="020B0604020202020204" pitchFamily="34" charset="0"/>
                <a:cs typeface="Arial" panose="020B0604020202020204" pitchFamily="34" charset="0"/>
              </a:rPr>
              <a:t>Cyber Synergy</a:t>
            </a:r>
            <a:r>
              <a:rPr lang="en-US" sz="2400" dirty="0">
                <a:latin typeface="Arial" panose="020B0604020202020204" pitchFamily="34" charset="0"/>
                <a:cs typeface="Arial" panose="020B0604020202020204" pitchFamily="34" charset="0"/>
              </a:rPr>
              <a:t>: Seeking Sustainability through Collaboration between Virtual Reference and Social Q&amp;A Sites </a:t>
            </a:r>
            <a:r>
              <a:rPr lang="en-US" sz="2400" i="1" dirty="0">
                <a:latin typeface="Arial" panose="020B0604020202020204" pitchFamily="34" charset="0"/>
                <a:cs typeface="Arial" panose="020B0604020202020204" pitchFamily="34" charset="0"/>
              </a:rPr>
              <a:t>(Radford, Connaway,  &amp; Shah, 2011-2014) </a:t>
            </a:r>
            <a:r>
              <a:rPr lang="en-US" sz="2400" dirty="0">
                <a:latin typeface="Arial" panose="020B0604020202020204" pitchFamily="34" charset="0"/>
                <a:cs typeface="Arial" panose="020B0604020202020204" pitchFamily="34" charset="0"/>
                <a:hlinkClick r:id="rId4"/>
              </a:rPr>
              <a:t>http://www.oclc.org/research/activities/synergy/default.htm</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285750" indent="-285750">
              <a:buFont typeface="Arial"/>
              <a:buChar char="•"/>
            </a:pPr>
            <a:r>
              <a:rPr lang="en-US" sz="2800" dirty="0">
                <a:latin typeface="Arial" panose="020B0604020202020204" pitchFamily="34" charset="0"/>
                <a:cs typeface="Arial" panose="020B0604020202020204" pitchFamily="34" charset="0"/>
              </a:rPr>
              <a:t>Funded by IMLS, Rutgers University, OCLC</a:t>
            </a:r>
          </a:p>
        </p:txBody>
      </p:sp>
      <p:pic>
        <p:nvPicPr>
          <p:cNvPr id="7" name="Picture 6"/>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286884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70BE9A-81BB-4F5D-B79C-17AF51ED6399}"/>
              </a:ext>
            </a:extLst>
          </p:cNvPr>
          <p:cNvSpPr>
            <a:spLocks noGrp="1"/>
          </p:cNvSpPr>
          <p:nvPr>
            <p:ph type="title"/>
          </p:nvPr>
        </p:nvSpPr>
        <p:spPr/>
        <p:txBody>
          <a:bodyPr/>
          <a:lstStyle/>
          <a:p>
            <a:r>
              <a:rPr lang="en-US" dirty="0"/>
              <a:t>Image Attributions</a:t>
            </a:r>
          </a:p>
        </p:txBody>
      </p:sp>
      <p:sp>
        <p:nvSpPr>
          <p:cNvPr id="5" name="Content Placeholder 4">
            <a:extLst>
              <a:ext uri="{FF2B5EF4-FFF2-40B4-BE49-F238E27FC236}">
                <a16:creationId xmlns:a16="http://schemas.microsoft.com/office/drawing/2014/main" id="{73EB4455-0316-465F-9BDC-9B86BA8C9C31}"/>
              </a:ext>
            </a:extLst>
          </p:cNvPr>
          <p:cNvSpPr>
            <a:spLocks noGrp="1"/>
          </p:cNvSpPr>
          <p:nvPr>
            <p:ph idx="1"/>
          </p:nvPr>
        </p:nvSpPr>
        <p:spPr>
          <a:xfrm>
            <a:off x="838200" y="1416205"/>
            <a:ext cx="10515600" cy="4760758"/>
          </a:xfrm>
        </p:spPr>
        <p:txBody>
          <a:bodyPr>
            <a:noAutofit/>
          </a:bodyPr>
          <a:lstStyle/>
          <a:p>
            <a:pPr>
              <a:lnSpc>
                <a:spcPct val="100000"/>
              </a:lnSpc>
              <a:spcBef>
                <a:spcPts val="0"/>
              </a:spcBef>
            </a:pPr>
            <a:r>
              <a:rPr lang="en-US" sz="1600" b="1" dirty="0"/>
              <a:t>Slide 1: Image: http://bit.ly/2qcD4ij (https://www.pexels.com/photo/above-background-blank-business-317420/) by Lukas / Creative Commons Zero (CC0)</a:t>
            </a:r>
          </a:p>
          <a:p>
            <a:pPr>
              <a:lnSpc>
                <a:spcPct val="100000"/>
              </a:lnSpc>
              <a:spcBef>
                <a:spcPts val="0"/>
              </a:spcBef>
            </a:pPr>
            <a:r>
              <a:rPr lang="en-US" sz="1600" b="1" dirty="0"/>
              <a:t>Slide 3: Image: http://bit.ly/2r9yPsQ (https://www.flickr.com/photos/squirmy21/8316599080/) by </a:t>
            </a:r>
            <a:r>
              <a:rPr lang="en-US" sz="1600" b="1" dirty="0" err="1"/>
              <a:t>SquirmyBeluga</a:t>
            </a:r>
            <a:r>
              <a:rPr lang="en-US" sz="1600" b="1" dirty="0"/>
              <a:t> / CC BY 2.0 </a:t>
            </a:r>
          </a:p>
          <a:p>
            <a:pPr>
              <a:lnSpc>
                <a:spcPct val="100000"/>
              </a:lnSpc>
              <a:spcBef>
                <a:spcPts val="0"/>
              </a:spcBef>
            </a:pPr>
            <a:r>
              <a:rPr lang="en-US" sz="1600" b="1" dirty="0"/>
              <a:t>Slide 4: Image: http://bit.ly/2sKKmvY (https://www.flickr.com/photos/23680544@N07/2455142171/) by Sarah Ross / CC BY-NC 2.0 </a:t>
            </a:r>
          </a:p>
          <a:p>
            <a:pPr>
              <a:lnSpc>
                <a:spcPct val="100000"/>
              </a:lnSpc>
              <a:spcBef>
                <a:spcPts val="0"/>
              </a:spcBef>
            </a:pPr>
            <a:r>
              <a:rPr lang="en-US" sz="1600" b="1" dirty="0"/>
              <a:t>Slide 5: Image: http://bit.ly/2rdhBWI (https://www.flickr.com/photos/henrybloomfield/12680815144/) by henry… / CC BY-NC-ND 2.0 </a:t>
            </a:r>
          </a:p>
          <a:p>
            <a:pPr>
              <a:lnSpc>
                <a:spcPct val="100000"/>
              </a:lnSpc>
              <a:spcBef>
                <a:spcPts val="0"/>
              </a:spcBef>
            </a:pPr>
            <a:r>
              <a:rPr lang="en-US" sz="1600" b="1" dirty="0"/>
              <a:t>Slide 6: Image: http://bit.ly/2r9oEVm (https://www.flickr.com/photos/59489479@N08/9519713874/) by </a:t>
            </a:r>
            <a:r>
              <a:rPr lang="en-US" sz="1600" b="1" dirty="0" err="1"/>
              <a:t>Siaron</a:t>
            </a:r>
            <a:r>
              <a:rPr lang="en-US" sz="1600" b="1" dirty="0"/>
              <a:t> James / CC BY 2.0 </a:t>
            </a:r>
          </a:p>
          <a:p>
            <a:pPr>
              <a:lnSpc>
                <a:spcPct val="100000"/>
              </a:lnSpc>
              <a:spcBef>
                <a:spcPts val="0"/>
              </a:spcBef>
            </a:pPr>
            <a:r>
              <a:rPr lang="en-US" sz="1600" b="1" dirty="0"/>
              <a:t>Slide 7: Image: http://bit.ly/2mKI9Ow (https://www.flickr.com/photos/plymouth-district-library/5244742145/) by Plymouth District Library / CC BY-NC 2.0</a:t>
            </a:r>
          </a:p>
          <a:p>
            <a:pPr>
              <a:lnSpc>
                <a:spcPct val="100000"/>
              </a:lnSpc>
              <a:spcBef>
                <a:spcPts val="0"/>
              </a:spcBef>
            </a:pPr>
            <a:r>
              <a:rPr lang="en-US" sz="1600" b="1" dirty="0"/>
              <a:t>Slide 8: Image: http://bit.ly/2s4N2ql (https://www.flickr.com/photos/thomashawk/93020443/) by Thomas Hawk / CC BY-NC 2.0</a:t>
            </a:r>
          </a:p>
          <a:p>
            <a:pPr>
              <a:lnSpc>
                <a:spcPct val="100000"/>
              </a:lnSpc>
              <a:spcBef>
                <a:spcPts val="0"/>
              </a:spcBef>
            </a:pPr>
            <a:r>
              <a:rPr lang="en-US" sz="1600" b="1" dirty="0"/>
              <a:t>Slide 9: Image: http://bit.ly/2r9tgLh (https://www.flickr.com/photos/infomastern/16574653686/) by Susanne Nilsson / CC BY-SA 2.0</a:t>
            </a:r>
          </a:p>
          <a:p>
            <a:pPr>
              <a:lnSpc>
                <a:spcPct val="100000"/>
              </a:lnSpc>
              <a:spcBef>
                <a:spcPts val="0"/>
              </a:spcBef>
            </a:pPr>
            <a:r>
              <a:rPr lang="en-US" sz="1600" b="1" dirty="0"/>
              <a:t>Slide 10: Image: http://bit.ly/2rUelBL (https://www.flickr.com/photos/aldusrietveld/16589315129/) by Aldus Rietveld / CC BY-ND 2.0 </a:t>
            </a:r>
          </a:p>
          <a:p>
            <a:pPr>
              <a:lnSpc>
                <a:spcPct val="100000"/>
              </a:lnSpc>
              <a:spcBef>
                <a:spcPts val="0"/>
              </a:spcBef>
            </a:pPr>
            <a:endParaRPr lang="en-US" sz="1600" b="1" dirty="0"/>
          </a:p>
        </p:txBody>
      </p:sp>
    </p:spTree>
    <p:extLst>
      <p:ext uri="{BB962C8B-B14F-4D97-AF65-F5344CB8AC3E}">
        <p14:creationId xmlns:p14="http://schemas.microsoft.com/office/powerpoint/2010/main" val="797216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70BE9A-81BB-4F5D-B79C-17AF51ED6399}"/>
              </a:ext>
            </a:extLst>
          </p:cNvPr>
          <p:cNvSpPr>
            <a:spLocks noGrp="1"/>
          </p:cNvSpPr>
          <p:nvPr>
            <p:ph type="title"/>
          </p:nvPr>
        </p:nvSpPr>
        <p:spPr/>
        <p:txBody>
          <a:bodyPr/>
          <a:lstStyle/>
          <a:p>
            <a:r>
              <a:rPr lang="en-US" dirty="0"/>
              <a:t>Image Attributions</a:t>
            </a:r>
          </a:p>
        </p:txBody>
      </p:sp>
      <p:sp>
        <p:nvSpPr>
          <p:cNvPr id="5" name="Content Placeholder 4">
            <a:extLst>
              <a:ext uri="{FF2B5EF4-FFF2-40B4-BE49-F238E27FC236}">
                <a16:creationId xmlns:a16="http://schemas.microsoft.com/office/drawing/2014/main" id="{73EB4455-0316-465F-9BDC-9B86BA8C9C31}"/>
              </a:ext>
            </a:extLst>
          </p:cNvPr>
          <p:cNvSpPr>
            <a:spLocks noGrp="1"/>
          </p:cNvSpPr>
          <p:nvPr>
            <p:ph idx="1"/>
          </p:nvPr>
        </p:nvSpPr>
        <p:spPr>
          <a:xfrm>
            <a:off x="838200" y="1260088"/>
            <a:ext cx="10515600" cy="5084956"/>
          </a:xfrm>
        </p:spPr>
        <p:txBody>
          <a:bodyPr>
            <a:noAutofit/>
          </a:bodyPr>
          <a:lstStyle/>
          <a:p>
            <a:pPr>
              <a:lnSpc>
                <a:spcPct val="100000"/>
              </a:lnSpc>
              <a:spcBef>
                <a:spcPts val="0"/>
              </a:spcBef>
            </a:pPr>
            <a:r>
              <a:rPr lang="en-US" sz="1600" b="1" dirty="0"/>
              <a:t>Slide 11: Image: http://bit.ly/2r9yN4p (https://www.flickr.com/photos/sunsetnoir/29643575992/) by Lei Han / CC BY-NC-ND 2.0  </a:t>
            </a:r>
          </a:p>
          <a:p>
            <a:pPr>
              <a:lnSpc>
                <a:spcPct val="100000"/>
              </a:lnSpc>
              <a:spcBef>
                <a:spcPts val="0"/>
              </a:spcBef>
            </a:pPr>
            <a:r>
              <a:rPr lang="en-US" sz="1600" b="1" dirty="0"/>
              <a:t>Slide 12: Image: http://bit.ly/2r9yN4p (https://www.flickr.com/photos/sunsetnoir/29643575992/) by Lei Han / CC BY-NC-ND 2.0  </a:t>
            </a:r>
          </a:p>
          <a:p>
            <a:pPr>
              <a:lnSpc>
                <a:spcPct val="100000"/>
              </a:lnSpc>
              <a:spcBef>
                <a:spcPts val="0"/>
              </a:spcBef>
            </a:pPr>
            <a:r>
              <a:rPr lang="en-US" sz="1600" b="1" dirty="0"/>
              <a:t>Slide 13: Image: http://bit.ly/2s4qq9w (https://www.flickr.com/photos/fredcintra/2671822805/) by </a:t>
            </a:r>
            <a:r>
              <a:rPr lang="en-US" sz="1600" b="1" dirty="0" err="1"/>
              <a:t>Frederico</a:t>
            </a:r>
            <a:r>
              <a:rPr lang="en-US" sz="1600" b="1" dirty="0"/>
              <a:t> Cintra / CC BY 2.0</a:t>
            </a:r>
          </a:p>
          <a:p>
            <a:pPr>
              <a:lnSpc>
                <a:spcPct val="100000"/>
              </a:lnSpc>
              <a:spcBef>
                <a:spcPts val="0"/>
              </a:spcBef>
            </a:pPr>
            <a:r>
              <a:rPr lang="en-US" sz="1600" b="1" dirty="0"/>
              <a:t>Slide 14: Image: http://bit.ly/2qcvdkH (http://maxpixel.freegreatpicture.com/Direction-Arrow-Pizol-Shield-Signposts-Directions-999685) by Max Pixel / CC0 Public Domain</a:t>
            </a:r>
          </a:p>
          <a:p>
            <a:pPr>
              <a:lnSpc>
                <a:spcPct val="100000"/>
              </a:lnSpc>
              <a:spcBef>
                <a:spcPts val="0"/>
              </a:spcBef>
            </a:pPr>
            <a:r>
              <a:rPr lang="en-US" sz="1600" b="1" dirty="0"/>
              <a:t>Slide 15: Image: http://bit.ly/2qMXQZF By Kurt </a:t>
            </a:r>
            <a:r>
              <a:rPr lang="en-US" sz="1600" b="1" dirty="0" err="1"/>
              <a:t>Löwenstein</a:t>
            </a:r>
            <a:r>
              <a:rPr lang="en-US" sz="1600" b="1" dirty="0"/>
              <a:t> Educational Center International Team from Germany (ws'08 (21)) [CC BY 2.0 (http://creativecommons.org/licenses/by/2.0)], via Wikimedia Commons</a:t>
            </a:r>
          </a:p>
          <a:p>
            <a:pPr>
              <a:lnSpc>
                <a:spcPct val="100000"/>
              </a:lnSpc>
              <a:spcBef>
                <a:spcPts val="0"/>
              </a:spcBef>
            </a:pPr>
            <a:r>
              <a:rPr lang="en-US" sz="1600" b="1" dirty="0"/>
              <a:t>Slide 16: Image: http://bit.ly/2rIKIoC (https://www.flickr.com/photos/orinrobertjohn/239595034/) by Orin </a:t>
            </a:r>
            <a:r>
              <a:rPr lang="en-US" sz="1600" b="1" dirty="0" err="1"/>
              <a:t>Zebest</a:t>
            </a:r>
            <a:r>
              <a:rPr lang="en-US" sz="1600" b="1" dirty="0"/>
              <a:t> / CC BY 2.0 </a:t>
            </a:r>
          </a:p>
          <a:p>
            <a:pPr>
              <a:lnSpc>
                <a:spcPct val="100000"/>
              </a:lnSpc>
              <a:spcBef>
                <a:spcPts val="0"/>
              </a:spcBef>
            </a:pPr>
            <a:r>
              <a:rPr lang="en-US" sz="1600" b="1" dirty="0"/>
              <a:t>Slide 17: Image: http://bit.ly/2s4ROEf (https://www.flickr.com/photos/clarkzip/33650374554/) by Peter Clark / CC BY-NC 2.0 </a:t>
            </a:r>
          </a:p>
          <a:p>
            <a:pPr>
              <a:lnSpc>
                <a:spcPct val="100000"/>
              </a:lnSpc>
              <a:spcBef>
                <a:spcPts val="0"/>
              </a:spcBef>
            </a:pPr>
            <a:r>
              <a:rPr lang="en-US" sz="1600" b="1" dirty="0"/>
              <a:t>Slide 18: Image: http://bit.ly/2s4ROEf (https://www.flickr.com/photos/clarkzip/33650374554/) by Peter Clark / CC BY-NC 2.0 </a:t>
            </a:r>
          </a:p>
          <a:p>
            <a:pPr>
              <a:lnSpc>
                <a:spcPct val="100000"/>
              </a:lnSpc>
              <a:spcBef>
                <a:spcPts val="0"/>
              </a:spcBef>
            </a:pPr>
            <a:r>
              <a:rPr lang="en-US" sz="1600" b="1" dirty="0"/>
              <a:t>Slide 19: Image: http://bit.ly/2s4ROEf (https://www.flickr.com/photos/clarkzip/33650374554/) by Peter Clark / CC BY-NC 2.0 </a:t>
            </a:r>
          </a:p>
          <a:p>
            <a:pPr>
              <a:lnSpc>
                <a:spcPct val="100000"/>
              </a:lnSpc>
              <a:spcBef>
                <a:spcPts val="0"/>
              </a:spcBef>
            </a:pPr>
            <a:r>
              <a:rPr lang="en-US" sz="1600" b="1" dirty="0"/>
              <a:t>Slide 20: Image: http://bit.ly/2kuHPFS By Apple Inc. (Unknown) [Public domain or CC BY-SA 4.0 (https://creativecommons.org/licenses/by-sa/4.0)], via Wikimedia Commons</a:t>
            </a:r>
          </a:p>
        </p:txBody>
      </p:sp>
    </p:spTree>
    <p:extLst>
      <p:ext uri="{BB962C8B-B14F-4D97-AF65-F5344CB8AC3E}">
        <p14:creationId xmlns:p14="http://schemas.microsoft.com/office/powerpoint/2010/main" val="3941293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charset="0"/>
                <a:ea typeface="Arial" charset="0"/>
                <a:cs typeface="Arial" charset="0"/>
              </a:rPr>
              <a:t>Contact Info</a:t>
            </a:r>
          </a:p>
        </p:txBody>
      </p:sp>
      <p:sp>
        <p:nvSpPr>
          <p:cNvPr id="3" name="Content Placeholder 2"/>
          <p:cNvSpPr>
            <a:spLocks noGrp="1"/>
          </p:cNvSpPr>
          <p:nvPr>
            <p:ph idx="1"/>
          </p:nvPr>
        </p:nvSpPr>
        <p:spPr>
          <a:xfrm>
            <a:off x="838199" y="1825625"/>
            <a:ext cx="5120811" cy="4082015"/>
          </a:xfrm>
        </p:spPr>
        <p:txBody>
          <a:bodyPr>
            <a:normAutofit/>
          </a:bodyPr>
          <a:lstStyle/>
          <a:p>
            <a:r>
              <a:rPr lang="en-US" dirty="0">
                <a:latin typeface="Arial" charset="0"/>
                <a:ea typeface="Arial" charset="0"/>
                <a:cs typeface="Arial" charset="0"/>
              </a:rPr>
              <a:t>Marie L. Radford, </a:t>
            </a:r>
            <a:r>
              <a:rPr lang="en-US" dirty="0">
                <a:latin typeface="Arial" charset="0"/>
                <a:ea typeface="Arial" charset="0"/>
                <a:cs typeface="Arial" charset="0"/>
                <a:hlinkClick r:id="rId3"/>
              </a:rPr>
              <a:t>mradford@rutgers.edu</a:t>
            </a:r>
            <a:endParaRPr lang="en-US" dirty="0">
              <a:latin typeface="Arial" charset="0"/>
              <a:ea typeface="Arial" charset="0"/>
              <a:cs typeface="Arial" charset="0"/>
            </a:endParaRPr>
          </a:p>
          <a:p>
            <a:r>
              <a:rPr lang="en-US" dirty="0">
                <a:latin typeface="Arial" charset="0"/>
                <a:ea typeface="Arial" charset="0"/>
                <a:cs typeface="Arial" charset="0"/>
              </a:rPr>
              <a:t>Vanessa Kitzie, </a:t>
            </a:r>
            <a:r>
              <a:rPr lang="en-US" dirty="0">
                <a:latin typeface="Arial" charset="0"/>
                <a:ea typeface="Arial" charset="0"/>
                <a:cs typeface="Arial" charset="0"/>
                <a:hlinkClick r:id="rId4"/>
              </a:rPr>
              <a:t>vkitzie@gmail.com</a:t>
            </a:r>
            <a:endParaRPr lang="en-US" dirty="0">
              <a:latin typeface="Arial" charset="0"/>
              <a:ea typeface="Arial" charset="0"/>
              <a:cs typeface="Arial" charset="0"/>
            </a:endParaRPr>
          </a:p>
          <a:p>
            <a:r>
              <a:rPr lang="en-US" dirty="0">
                <a:latin typeface="Arial" charset="0"/>
                <a:ea typeface="Arial" charset="0"/>
                <a:cs typeface="Arial" charset="0"/>
              </a:rPr>
              <a:t>Lynn Silipigni Connaway, </a:t>
            </a:r>
            <a:r>
              <a:rPr lang="en-US" dirty="0">
                <a:latin typeface="Arial" charset="0"/>
                <a:ea typeface="Arial" charset="0"/>
                <a:cs typeface="Arial" charset="0"/>
                <a:hlinkClick r:id="rId5"/>
              </a:rPr>
              <a:t>connawal@oclc.org</a:t>
            </a:r>
            <a:endParaRPr lang="en-US" dirty="0">
              <a:latin typeface="Arial" charset="0"/>
              <a:ea typeface="Arial" charset="0"/>
              <a:cs typeface="Arial" charset="0"/>
            </a:endParaRPr>
          </a:p>
          <a:p>
            <a:pPr marL="0" indent="0">
              <a:buNone/>
            </a:pPr>
            <a:r>
              <a:rPr lang="en-US" dirty="0">
                <a:latin typeface="Arial" charset="0"/>
                <a:ea typeface="Arial" charset="0"/>
                <a:cs typeface="Arial" charset="0"/>
              </a:rPr>
              <a:t>  @</a:t>
            </a:r>
            <a:r>
              <a:rPr lang="en-US" dirty="0" err="1">
                <a:latin typeface="Arial" charset="0"/>
                <a:ea typeface="Arial" charset="0"/>
                <a:cs typeface="Arial" charset="0"/>
              </a:rPr>
              <a:t>LynnConnaway</a:t>
            </a:r>
            <a:endParaRPr lang="en-US" dirty="0">
              <a:latin typeface="Arial" charset="0"/>
              <a:ea typeface="Arial" charset="0"/>
              <a:cs typeface="Arial" charset="0"/>
            </a:endParaRPr>
          </a:p>
          <a:p>
            <a:r>
              <a:rPr lang="en-US" dirty="0">
                <a:latin typeface="Arial" charset="0"/>
                <a:ea typeface="Arial" charset="0"/>
                <a:cs typeface="Arial" charset="0"/>
              </a:rPr>
              <a:t>Diana Floegel, </a:t>
            </a:r>
            <a:r>
              <a:rPr lang="en-US" dirty="0">
                <a:latin typeface="Arial" charset="0"/>
                <a:ea typeface="Arial" charset="0"/>
                <a:cs typeface="Arial" charset="0"/>
                <a:hlinkClick r:id="rId6"/>
              </a:rPr>
              <a:t>djfloegel@gmail.com</a:t>
            </a:r>
            <a:endParaRPr lang="en-US" dirty="0">
              <a:latin typeface="Arial" charset="0"/>
              <a:ea typeface="Arial" charset="0"/>
              <a:cs typeface="Arial" charset="0"/>
            </a:endParaRPr>
          </a:p>
        </p:txBody>
      </p:sp>
      <p:pic>
        <p:nvPicPr>
          <p:cNvPr id="5" name="Picture 4"/>
          <p:cNvPicPr>
            <a:picLocks noChangeAspect="1"/>
          </p:cNvPicPr>
          <p:nvPr/>
        </p:nvPicPr>
        <p:blipFill>
          <a:blip r:embed="rId7"/>
          <a:stretch>
            <a:fillRect/>
          </a:stretch>
        </p:blipFill>
        <p:spPr>
          <a:xfrm>
            <a:off x="6265192" y="1000677"/>
            <a:ext cx="5183599" cy="5183599"/>
          </a:xfrm>
          <a:prstGeom prst="rect">
            <a:avLst/>
          </a:prstGeom>
        </p:spPr>
      </p:pic>
      <p:pic>
        <p:nvPicPr>
          <p:cNvPr id="6" name="Picture 5"/>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786491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p:pic>
      <p:sp>
        <p:nvSpPr>
          <p:cNvPr id="7" name="TextBox 6"/>
          <p:cNvSpPr txBox="1"/>
          <p:nvPr/>
        </p:nvSpPr>
        <p:spPr>
          <a:xfrm>
            <a:off x="0" y="5561967"/>
            <a:ext cx="9022080" cy="646331"/>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Defining &amp; Identifying </a:t>
            </a:r>
            <a:r>
              <a:rPr lang="en-US" sz="3600" b="1" dirty="0" err="1">
                <a:solidFill>
                  <a:schemeClr val="bg1"/>
                </a:solidFill>
                <a:latin typeface="Arial" charset="0"/>
                <a:ea typeface="Arial" charset="0"/>
                <a:cs typeface="Arial" charset="0"/>
              </a:rPr>
              <a:t>Microaggressions</a:t>
            </a:r>
            <a:endParaRPr lang="en-US" sz="3600" b="1" dirty="0">
              <a:solidFill>
                <a:schemeClr val="bg1"/>
              </a:solidFill>
              <a:latin typeface="Arial" charset="0"/>
              <a:ea typeface="Arial" charset="0"/>
              <a:cs typeface="Arial" charset="0"/>
            </a:endParaRPr>
          </a:p>
        </p:txBody>
      </p:sp>
      <p:pic>
        <p:nvPicPr>
          <p:cNvPr id="9" name="Picture 8"/>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589373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
        <p:nvSpPr>
          <p:cNvPr id="5" name="TextBox 4"/>
          <p:cNvSpPr txBox="1"/>
          <p:nvPr/>
        </p:nvSpPr>
        <p:spPr>
          <a:xfrm>
            <a:off x="4538495" y="0"/>
            <a:ext cx="7653505" cy="5927777"/>
          </a:xfrm>
          <a:prstGeom prst="rect">
            <a:avLst/>
          </a:prstGeom>
          <a:solidFill>
            <a:schemeClr val="tx1">
              <a:alpha val="65000"/>
            </a:schemeClr>
          </a:solidFill>
        </p:spPr>
        <p:txBody>
          <a:bodyPr wrap="square" rtlCol="0">
            <a:spAutoFit/>
          </a:bodyPr>
          <a:lstStyle/>
          <a:p>
            <a:r>
              <a:rPr lang="en-US" sz="4800" b="1" dirty="0">
                <a:solidFill>
                  <a:schemeClr val="bg1"/>
                </a:solidFill>
                <a:latin typeface="Arial" charset="0"/>
                <a:ea typeface="Arial" charset="0"/>
                <a:cs typeface="Arial" charset="0"/>
              </a:rPr>
              <a:t>Theoretical Framework</a:t>
            </a:r>
          </a:p>
          <a:p>
            <a:endParaRPr lang="en-US" sz="3600" b="1" dirty="0">
              <a:solidFill>
                <a:schemeClr val="bg1"/>
              </a:solidFill>
              <a:latin typeface="Arial" charset="0"/>
              <a:ea typeface="Arial" charset="0"/>
              <a:cs typeface="Arial" charset="0"/>
            </a:endParaRPr>
          </a:p>
          <a:p>
            <a:pPr marL="342900" indent="-342900">
              <a:lnSpc>
                <a:spcPct val="80000"/>
              </a:lnSpc>
              <a:buFont typeface="Arial" charset="0"/>
              <a:buChar char="•"/>
            </a:pPr>
            <a:r>
              <a:rPr lang="en-US" sz="3600" b="1" dirty="0">
                <a:solidFill>
                  <a:schemeClr val="bg1"/>
                </a:solidFill>
                <a:latin typeface="Arial" charset="0"/>
                <a:ea typeface="Arial" charset="0"/>
                <a:cs typeface="Arial" charset="0"/>
              </a:rPr>
              <a:t>Types </a:t>
            </a:r>
            <a:r>
              <a:rPr lang="en-US" sz="2800" i="1" dirty="0">
                <a:solidFill>
                  <a:schemeClr val="bg1"/>
                </a:solidFill>
                <a:latin typeface="Arial" charset="0"/>
                <a:ea typeface="Arial" charset="0"/>
                <a:cs typeface="Arial" charset="0"/>
              </a:rPr>
              <a:t>(Sue et al., 2007)</a:t>
            </a:r>
            <a:r>
              <a:rPr lang="en-US" sz="3600" b="1" dirty="0">
                <a:solidFill>
                  <a:schemeClr val="bg1"/>
                </a:solidFill>
                <a:latin typeface="Arial" charset="0"/>
                <a:ea typeface="Arial" charset="0"/>
                <a:cs typeface="Arial" charset="0"/>
              </a:rPr>
              <a:t>:</a:t>
            </a:r>
          </a:p>
          <a:p>
            <a:pPr marL="742950" lvl="1" indent="-285750">
              <a:lnSpc>
                <a:spcPct val="80000"/>
              </a:lnSpc>
              <a:buFont typeface="Arial" charset="0"/>
              <a:buChar char="•"/>
            </a:pPr>
            <a:r>
              <a:rPr lang="en-US" sz="3600" dirty="0" err="1">
                <a:solidFill>
                  <a:schemeClr val="bg1"/>
                </a:solidFill>
                <a:latin typeface="Arial" charset="0"/>
                <a:ea typeface="Arial" charset="0"/>
                <a:cs typeface="Arial" charset="0"/>
              </a:rPr>
              <a:t>Microassaults</a:t>
            </a:r>
            <a:endParaRPr lang="en-US" sz="3600" dirty="0">
              <a:solidFill>
                <a:schemeClr val="bg1"/>
              </a:solidFill>
              <a:latin typeface="Arial" charset="0"/>
              <a:ea typeface="Arial" charset="0"/>
              <a:cs typeface="Arial" charset="0"/>
            </a:endParaRPr>
          </a:p>
          <a:p>
            <a:pPr marL="742950" lvl="1" indent="-285750">
              <a:lnSpc>
                <a:spcPct val="80000"/>
              </a:lnSpc>
              <a:buFont typeface="Arial" charset="0"/>
              <a:buChar char="•"/>
            </a:pPr>
            <a:r>
              <a:rPr lang="en-US" sz="3600" dirty="0" err="1">
                <a:solidFill>
                  <a:schemeClr val="bg1"/>
                </a:solidFill>
                <a:latin typeface="Arial" charset="0"/>
                <a:ea typeface="Arial" charset="0"/>
                <a:cs typeface="Arial" charset="0"/>
              </a:rPr>
              <a:t>Microinsults</a:t>
            </a:r>
            <a:endParaRPr lang="en-US" sz="3600" dirty="0">
              <a:solidFill>
                <a:schemeClr val="bg1"/>
              </a:solidFill>
              <a:latin typeface="Arial" charset="0"/>
              <a:ea typeface="Arial" charset="0"/>
              <a:cs typeface="Arial" charset="0"/>
            </a:endParaRPr>
          </a:p>
          <a:p>
            <a:pPr marL="742950" lvl="1" indent="-285750">
              <a:lnSpc>
                <a:spcPct val="80000"/>
              </a:lnSpc>
              <a:buFont typeface="Arial" charset="0"/>
              <a:buChar char="•"/>
            </a:pPr>
            <a:r>
              <a:rPr lang="en-US" sz="3600" dirty="0" err="1">
                <a:solidFill>
                  <a:schemeClr val="bg1"/>
                </a:solidFill>
                <a:latin typeface="Arial" charset="0"/>
                <a:ea typeface="Arial" charset="0"/>
                <a:cs typeface="Arial" charset="0"/>
              </a:rPr>
              <a:t>Microinvalidations</a:t>
            </a:r>
            <a:endParaRPr lang="en-US" sz="3600" dirty="0">
              <a:solidFill>
                <a:schemeClr val="bg1"/>
              </a:solidFill>
              <a:latin typeface="Arial" charset="0"/>
              <a:ea typeface="Arial" charset="0"/>
              <a:cs typeface="Arial" charset="0"/>
            </a:endParaRPr>
          </a:p>
          <a:p>
            <a:pPr marL="742950" lvl="1" indent="-285750">
              <a:lnSpc>
                <a:spcPct val="80000"/>
              </a:lnSpc>
              <a:buFont typeface="Arial" charset="0"/>
              <a:buChar char="•"/>
            </a:pPr>
            <a:endParaRPr lang="en-US" sz="3600" dirty="0">
              <a:solidFill>
                <a:schemeClr val="bg1"/>
              </a:solidFill>
              <a:latin typeface="Arial" charset="0"/>
              <a:ea typeface="Arial" charset="0"/>
              <a:cs typeface="Arial" charset="0"/>
            </a:endParaRPr>
          </a:p>
          <a:p>
            <a:pPr marL="342900" indent="-342900">
              <a:lnSpc>
                <a:spcPct val="80000"/>
              </a:lnSpc>
              <a:buFont typeface="Arial" charset="0"/>
              <a:buChar char="•"/>
            </a:pPr>
            <a:r>
              <a:rPr lang="en-US" sz="3600" b="1" dirty="0">
                <a:solidFill>
                  <a:schemeClr val="bg1"/>
                </a:solidFill>
                <a:latin typeface="Arial" charset="0"/>
                <a:ea typeface="Arial" charset="0"/>
                <a:cs typeface="Arial" charset="0"/>
              </a:rPr>
              <a:t>Communications </a:t>
            </a:r>
            <a:r>
              <a:rPr lang="en-US" sz="2800" i="1" dirty="0">
                <a:solidFill>
                  <a:schemeClr val="bg1"/>
                </a:solidFill>
                <a:latin typeface="Arial" charset="0"/>
                <a:ea typeface="Arial" charset="0"/>
                <a:cs typeface="Arial" charset="0"/>
              </a:rPr>
              <a:t>(Kerr, 2014)</a:t>
            </a:r>
            <a:r>
              <a:rPr lang="en-US" sz="3600" b="1" dirty="0">
                <a:solidFill>
                  <a:schemeClr val="bg1"/>
                </a:solidFill>
                <a:latin typeface="Arial" charset="0"/>
                <a:ea typeface="Arial" charset="0"/>
                <a:cs typeface="Arial" charset="0"/>
              </a:rPr>
              <a:t>:</a:t>
            </a:r>
          </a:p>
          <a:p>
            <a:pPr marL="742950" lvl="1" indent="-285750">
              <a:lnSpc>
                <a:spcPct val="80000"/>
              </a:lnSpc>
              <a:buFont typeface="Arial" charset="0"/>
              <a:buChar char="•"/>
            </a:pPr>
            <a:r>
              <a:rPr lang="en-US" sz="3600" dirty="0">
                <a:solidFill>
                  <a:schemeClr val="bg1"/>
                </a:solidFill>
                <a:latin typeface="Arial" charset="0"/>
                <a:ea typeface="Arial" charset="0"/>
                <a:cs typeface="Arial" charset="0"/>
              </a:rPr>
              <a:t>Verbal</a:t>
            </a:r>
          </a:p>
          <a:p>
            <a:pPr marL="742950" lvl="1" indent="-285750">
              <a:lnSpc>
                <a:spcPct val="80000"/>
              </a:lnSpc>
              <a:buFont typeface="Arial" charset="0"/>
              <a:buChar char="•"/>
            </a:pPr>
            <a:r>
              <a:rPr lang="en-US" sz="3600" dirty="0">
                <a:solidFill>
                  <a:schemeClr val="bg1"/>
                </a:solidFill>
                <a:latin typeface="Arial" charset="0"/>
                <a:ea typeface="Arial" charset="0"/>
                <a:cs typeface="Arial" charset="0"/>
              </a:rPr>
              <a:t>Nonverbal</a:t>
            </a:r>
          </a:p>
          <a:p>
            <a:pPr marL="742950" lvl="1" indent="-285750">
              <a:lnSpc>
                <a:spcPct val="80000"/>
              </a:lnSpc>
              <a:buFont typeface="Arial" charset="0"/>
              <a:buChar char="•"/>
            </a:pPr>
            <a:r>
              <a:rPr lang="en-US" sz="3600" dirty="0">
                <a:solidFill>
                  <a:schemeClr val="bg1"/>
                </a:solidFill>
                <a:latin typeface="Arial" charset="0"/>
                <a:ea typeface="Arial" charset="0"/>
                <a:cs typeface="Arial" charset="0"/>
              </a:rPr>
              <a:t>Environmental</a:t>
            </a:r>
          </a:p>
          <a:p>
            <a:endParaRPr lang="en-US" sz="3600" b="1"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185242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875" b="21875"/>
          <a:stretch>
            <a:fillRect/>
          </a:stretch>
        </p:blipFill>
        <p:spPr>
          <a:xfrm>
            <a:off x="0" y="0"/>
            <a:ext cx="5412884" cy="6858000"/>
          </a:xfrm>
        </p:spPr>
      </p:pic>
      <p:sp>
        <p:nvSpPr>
          <p:cNvPr id="5" name="TextBox 4"/>
          <p:cNvSpPr txBox="1"/>
          <p:nvPr/>
        </p:nvSpPr>
        <p:spPr>
          <a:xfrm>
            <a:off x="5412884" y="0"/>
            <a:ext cx="6779116" cy="7092198"/>
          </a:xfrm>
          <a:prstGeom prst="rect">
            <a:avLst/>
          </a:prstGeom>
          <a:solidFill>
            <a:schemeClr val="tx1">
              <a:alpha val="65000"/>
            </a:schemeClr>
          </a:solidFill>
        </p:spPr>
        <p:txBody>
          <a:bodyPr wrap="square" bIns="91440" rtlCol="0">
            <a:spAutoFit/>
          </a:bodyPr>
          <a:lstStyle/>
          <a:p>
            <a:r>
              <a:rPr lang="en-US" sz="4800" b="1" dirty="0">
                <a:solidFill>
                  <a:schemeClr val="bg1"/>
                </a:solidFill>
                <a:latin typeface="Arial" charset="0"/>
                <a:ea typeface="Arial" charset="0"/>
                <a:cs typeface="Arial" charset="0"/>
              </a:rPr>
              <a:t>Research Questions</a:t>
            </a:r>
          </a:p>
          <a:p>
            <a:pPr>
              <a:lnSpc>
                <a:spcPct val="90000"/>
              </a:lnSpc>
            </a:pPr>
            <a:endParaRPr lang="en-US" sz="2400" b="1" dirty="0">
              <a:solidFill>
                <a:schemeClr val="bg1"/>
              </a:solidFill>
              <a:latin typeface="Arial" charset="0"/>
              <a:ea typeface="Arial" charset="0"/>
              <a:cs typeface="Arial" charset="0"/>
            </a:endParaRPr>
          </a:p>
          <a:p>
            <a:pPr>
              <a:lnSpc>
                <a:spcPct val="90000"/>
              </a:lnSpc>
            </a:pPr>
            <a:endParaRPr lang="en-US" sz="2400" b="1" dirty="0">
              <a:solidFill>
                <a:schemeClr val="bg1"/>
              </a:solidFill>
              <a:latin typeface="Arial" charset="0"/>
              <a:ea typeface="Arial" charset="0"/>
              <a:cs typeface="Arial" charset="0"/>
            </a:endParaRPr>
          </a:p>
          <a:p>
            <a:pPr>
              <a:lnSpc>
                <a:spcPct val="90000"/>
              </a:lnSpc>
            </a:pPr>
            <a:r>
              <a:rPr lang="en-US" sz="4000" b="1" dirty="0">
                <a:solidFill>
                  <a:schemeClr val="bg1"/>
                </a:solidFill>
                <a:latin typeface="Arial" charset="0"/>
                <a:ea typeface="Arial" charset="0"/>
                <a:cs typeface="Arial" charset="0"/>
              </a:rPr>
              <a:t>RQ1. </a:t>
            </a:r>
            <a:r>
              <a:rPr lang="en-US" sz="4000" dirty="0">
                <a:solidFill>
                  <a:schemeClr val="bg1"/>
                </a:solidFill>
                <a:latin typeface="Arial" charset="0"/>
                <a:ea typeface="Arial" charset="0"/>
                <a:cs typeface="Arial" charset="0"/>
              </a:rPr>
              <a:t>Do VR librarians commit </a:t>
            </a:r>
            <a:r>
              <a:rPr lang="en-US" sz="4000" dirty="0" err="1">
                <a:solidFill>
                  <a:schemeClr val="bg1"/>
                </a:solidFill>
                <a:latin typeface="Arial" charset="0"/>
                <a:ea typeface="Arial" charset="0"/>
                <a:cs typeface="Arial" charset="0"/>
              </a:rPr>
              <a:t>microaggressions</a:t>
            </a:r>
            <a:r>
              <a:rPr lang="en-US" sz="4000" dirty="0">
                <a:solidFill>
                  <a:schemeClr val="bg1"/>
                </a:solidFill>
                <a:latin typeface="Arial" charset="0"/>
                <a:ea typeface="Arial" charset="0"/>
                <a:cs typeface="Arial" charset="0"/>
              </a:rPr>
              <a:t>?</a:t>
            </a:r>
          </a:p>
          <a:p>
            <a:pPr>
              <a:lnSpc>
                <a:spcPct val="90000"/>
              </a:lnSpc>
            </a:pPr>
            <a:endParaRPr lang="en-US" sz="4000" dirty="0">
              <a:solidFill>
                <a:schemeClr val="bg1"/>
              </a:solidFill>
              <a:latin typeface="Arial" charset="0"/>
              <a:ea typeface="Arial" charset="0"/>
              <a:cs typeface="Arial" charset="0"/>
            </a:endParaRPr>
          </a:p>
          <a:p>
            <a:pPr>
              <a:lnSpc>
                <a:spcPct val="90000"/>
              </a:lnSpc>
            </a:pPr>
            <a:r>
              <a:rPr lang="en-US" sz="4000" b="1" dirty="0">
                <a:solidFill>
                  <a:schemeClr val="bg1"/>
                </a:solidFill>
                <a:latin typeface="Arial" charset="0"/>
                <a:ea typeface="Arial" charset="0"/>
                <a:cs typeface="Arial" charset="0"/>
              </a:rPr>
              <a:t>RQ2. </a:t>
            </a:r>
            <a:r>
              <a:rPr lang="en-US" sz="4000" dirty="0">
                <a:solidFill>
                  <a:schemeClr val="bg1"/>
                </a:solidFill>
                <a:latin typeface="Arial" charset="0"/>
                <a:ea typeface="Arial" charset="0"/>
                <a:cs typeface="Arial" charset="0"/>
              </a:rPr>
              <a:t>What types of </a:t>
            </a:r>
            <a:r>
              <a:rPr lang="en-US" sz="4000" dirty="0" err="1">
                <a:solidFill>
                  <a:schemeClr val="bg1"/>
                </a:solidFill>
                <a:latin typeface="Arial" charset="0"/>
                <a:ea typeface="Arial" charset="0"/>
                <a:cs typeface="Arial" charset="0"/>
              </a:rPr>
              <a:t>microaggressions</a:t>
            </a:r>
            <a:r>
              <a:rPr lang="en-US" sz="4000" dirty="0">
                <a:solidFill>
                  <a:schemeClr val="bg1"/>
                </a:solidFill>
                <a:latin typeface="Arial" charset="0"/>
                <a:ea typeface="Arial" charset="0"/>
                <a:cs typeface="Arial" charset="0"/>
              </a:rPr>
              <a:t> do VR librarians commit? </a:t>
            </a:r>
          </a:p>
          <a:p>
            <a:pPr>
              <a:lnSpc>
                <a:spcPct val="90000"/>
              </a:lnSpc>
            </a:pPr>
            <a:endParaRPr lang="en-US" sz="4000" dirty="0">
              <a:solidFill>
                <a:schemeClr val="bg1"/>
              </a:solidFill>
              <a:latin typeface="Arial" charset="0"/>
              <a:ea typeface="Arial" charset="0"/>
              <a:cs typeface="Arial" charset="0"/>
            </a:endParaRPr>
          </a:p>
          <a:p>
            <a:pPr>
              <a:lnSpc>
                <a:spcPct val="90000"/>
              </a:lnSpc>
            </a:pPr>
            <a:r>
              <a:rPr lang="en-US" sz="4000" b="1" dirty="0">
                <a:solidFill>
                  <a:schemeClr val="bg1"/>
                </a:solidFill>
                <a:latin typeface="Arial" charset="0"/>
                <a:ea typeface="Arial" charset="0"/>
                <a:cs typeface="Arial" charset="0"/>
              </a:rPr>
              <a:t>RQ3. </a:t>
            </a:r>
            <a:r>
              <a:rPr lang="en-US" sz="4000" dirty="0">
                <a:solidFill>
                  <a:schemeClr val="bg1"/>
                </a:solidFill>
                <a:latin typeface="Arial" charset="0"/>
                <a:ea typeface="Arial" charset="0"/>
                <a:cs typeface="Arial" charset="0"/>
              </a:rPr>
              <a:t>How can VR librarians avoid </a:t>
            </a:r>
            <a:r>
              <a:rPr lang="en-US" sz="4000" dirty="0" err="1">
                <a:solidFill>
                  <a:schemeClr val="bg1"/>
                </a:solidFill>
                <a:latin typeface="Arial" charset="0"/>
                <a:ea typeface="Arial" charset="0"/>
                <a:cs typeface="Arial" charset="0"/>
              </a:rPr>
              <a:t>microaggressions</a:t>
            </a:r>
            <a:r>
              <a:rPr lang="en-US" sz="4000" dirty="0">
                <a:solidFill>
                  <a:schemeClr val="bg1"/>
                </a:solidFill>
                <a:latin typeface="Arial" charset="0"/>
                <a:ea typeface="Arial" charset="0"/>
                <a:cs typeface="Arial" charset="0"/>
              </a:rPr>
              <a:t>?</a:t>
            </a:r>
          </a:p>
          <a:p>
            <a:pPr>
              <a:lnSpc>
                <a:spcPct val="90000"/>
              </a:lnSpc>
            </a:pPr>
            <a:endParaRPr lang="en-US" sz="4000"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1795141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8906" b="28906"/>
          <a:stretch>
            <a:fillRect/>
          </a:stretch>
        </p:blipFill>
        <p:spPr/>
      </p:pic>
      <p:sp>
        <p:nvSpPr>
          <p:cNvPr id="5" name="TextBox 4"/>
          <p:cNvSpPr txBox="1"/>
          <p:nvPr/>
        </p:nvSpPr>
        <p:spPr>
          <a:xfrm>
            <a:off x="0" y="0"/>
            <a:ext cx="6599554" cy="5595377"/>
          </a:xfrm>
          <a:prstGeom prst="rect">
            <a:avLst/>
          </a:prstGeom>
          <a:solidFill>
            <a:schemeClr val="tx1">
              <a:alpha val="65000"/>
            </a:schemeClr>
          </a:solidFill>
        </p:spPr>
        <p:txBody>
          <a:bodyPr wrap="square" rtlCol="0">
            <a:spAutoFit/>
          </a:bodyPr>
          <a:lstStyle/>
          <a:p>
            <a:r>
              <a:rPr lang="en-US" sz="4800" b="1" dirty="0">
                <a:solidFill>
                  <a:schemeClr val="bg1"/>
                </a:solidFill>
                <a:latin typeface="Arial" charset="0"/>
                <a:ea typeface="Arial" charset="0"/>
                <a:cs typeface="Arial" charset="0"/>
              </a:rPr>
              <a:t>Methods</a:t>
            </a:r>
          </a:p>
          <a:p>
            <a:pPr marL="342900" indent="-342900">
              <a:lnSpc>
                <a:spcPct val="90000"/>
              </a:lnSpc>
              <a:buFont typeface="Arial" charset="0"/>
              <a:buChar char="•"/>
            </a:pPr>
            <a:endParaRPr lang="en-US" sz="2400" b="1" dirty="0">
              <a:solidFill>
                <a:schemeClr val="bg1"/>
              </a:solidFill>
              <a:latin typeface="Arial" charset="0"/>
              <a:ea typeface="Arial" charset="0"/>
              <a:cs typeface="Arial" charset="0"/>
            </a:endParaRPr>
          </a:p>
          <a:p>
            <a:pPr marL="342900" indent="-342900">
              <a:buFont typeface="Arial" charset="0"/>
              <a:buChar char="•"/>
            </a:pPr>
            <a:r>
              <a:rPr lang="en-US" sz="3200" b="1" dirty="0">
                <a:solidFill>
                  <a:schemeClr val="bg1"/>
                </a:solidFill>
                <a:latin typeface="Arial" charset="0"/>
                <a:ea typeface="Arial" charset="0"/>
                <a:cs typeface="Arial" charset="0"/>
              </a:rPr>
              <a:t>Longitudinal data</a:t>
            </a:r>
          </a:p>
          <a:p>
            <a:pPr marL="800100" lvl="1" indent="-342900">
              <a:buFont typeface="Arial" charset="0"/>
              <a:buChar char="•"/>
            </a:pPr>
            <a:r>
              <a:rPr lang="en-US" sz="3200" dirty="0">
                <a:solidFill>
                  <a:schemeClr val="bg1"/>
                </a:solidFill>
                <a:latin typeface="Arial" charset="0"/>
                <a:ea typeface="Arial" charset="0"/>
                <a:cs typeface="Arial" charset="0"/>
              </a:rPr>
              <a:t>Large pool of randomly selected </a:t>
            </a:r>
            <a:r>
              <a:rPr lang="en-US" sz="3200" dirty="0" err="1">
                <a:solidFill>
                  <a:schemeClr val="bg1"/>
                </a:solidFill>
                <a:latin typeface="Arial" charset="0"/>
                <a:ea typeface="Arial" charset="0"/>
                <a:cs typeface="Arial" charset="0"/>
              </a:rPr>
              <a:t>QuestionPoint</a:t>
            </a:r>
            <a:r>
              <a:rPr lang="en-US" sz="3200" dirty="0">
                <a:solidFill>
                  <a:schemeClr val="bg1"/>
                </a:solidFill>
                <a:latin typeface="Arial" charset="0"/>
                <a:ea typeface="Arial" charset="0"/>
                <a:cs typeface="Arial" charset="0"/>
              </a:rPr>
              <a:t> transcripts </a:t>
            </a:r>
            <a:r>
              <a:rPr lang="en-US" sz="2800" dirty="0">
                <a:solidFill>
                  <a:schemeClr val="bg1"/>
                </a:solidFill>
                <a:latin typeface="Arial" charset="0"/>
                <a:ea typeface="Arial" charset="0"/>
                <a:cs typeface="Arial" charset="0"/>
              </a:rPr>
              <a:t>(</a:t>
            </a:r>
            <a:r>
              <a:rPr lang="en-US" sz="2800" b="1" dirty="0">
                <a:solidFill>
                  <a:schemeClr val="bg1"/>
                </a:solidFill>
                <a:latin typeface="Arial" charset="0"/>
                <a:ea typeface="Arial" charset="0"/>
                <a:cs typeface="Arial" charset="0"/>
              </a:rPr>
              <a:t>2006, 2010, 2016)</a:t>
            </a:r>
          </a:p>
          <a:p>
            <a:pPr marL="342900" indent="-342900">
              <a:buFont typeface="Arial" charset="0"/>
              <a:buChar char="•"/>
            </a:pPr>
            <a:r>
              <a:rPr lang="en-US" sz="3200" b="1" dirty="0">
                <a:solidFill>
                  <a:schemeClr val="bg1"/>
                </a:solidFill>
                <a:latin typeface="Arial" charset="0"/>
                <a:ea typeface="Arial" charset="0"/>
                <a:cs typeface="Arial" charset="0"/>
              </a:rPr>
              <a:t>Emic/etic</a:t>
            </a:r>
            <a:r>
              <a:rPr lang="en-US" sz="3200" dirty="0">
                <a:solidFill>
                  <a:schemeClr val="bg1"/>
                </a:solidFill>
                <a:latin typeface="Arial" charset="0"/>
                <a:ea typeface="Arial" charset="0"/>
                <a:cs typeface="Arial" charset="0"/>
              </a:rPr>
              <a:t> coding </a:t>
            </a:r>
          </a:p>
          <a:p>
            <a:pPr marL="800100" lvl="1" indent="-342900">
              <a:buFont typeface="Arial" charset="0"/>
              <a:buChar char="•"/>
            </a:pPr>
            <a:r>
              <a:rPr lang="en-US" sz="3200" b="1" dirty="0">
                <a:solidFill>
                  <a:schemeClr val="bg1"/>
                </a:solidFill>
                <a:latin typeface="Arial" charset="0"/>
                <a:ea typeface="Arial" charset="0"/>
                <a:cs typeface="Arial" charset="0"/>
              </a:rPr>
              <a:t>Etic: </a:t>
            </a:r>
            <a:r>
              <a:rPr lang="en-US" sz="3200" dirty="0">
                <a:solidFill>
                  <a:schemeClr val="bg1"/>
                </a:solidFill>
                <a:latin typeface="Arial" charset="0"/>
                <a:ea typeface="Arial" charset="0"/>
                <a:cs typeface="Arial" charset="0"/>
              </a:rPr>
              <a:t>Types, Communications</a:t>
            </a:r>
          </a:p>
          <a:p>
            <a:pPr marL="800100" lvl="1" indent="-342900">
              <a:buFont typeface="Arial" charset="0"/>
              <a:buChar char="•"/>
            </a:pPr>
            <a:r>
              <a:rPr lang="en-US" sz="3200" b="1" dirty="0">
                <a:solidFill>
                  <a:schemeClr val="bg1"/>
                </a:solidFill>
                <a:latin typeface="Arial" charset="0"/>
                <a:ea typeface="Arial" charset="0"/>
                <a:cs typeface="Arial" charset="0"/>
              </a:rPr>
              <a:t>Emic</a:t>
            </a:r>
            <a:r>
              <a:rPr lang="en-US" sz="3200" dirty="0">
                <a:solidFill>
                  <a:schemeClr val="bg1"/>
                </a:solidFill>
                <a:latin typeface="Arial" charset="0"/>
                <a:ea typeface="Arial" charset="0"/>
                <a:cs typeface="Arial" charset="0"/>
              </a:rPr>
              <a:t>: Emerged in analysis</a:t>
            </a:r>
          </a:p>
          <a:p>
            <a:pPr marL="342900" indent="-342900">
              <a:buFont typeface="Arial" charset="0"/>
              <a:buChar char="•"/>
            </a:pPr>
            <a:r>
              <a:rPr lang="en-US" sz="3200" dirty="0">
                <a:solidFill>
                  <a:schemeClr val="bg1"/>
                </a:solidFill>
                <a:latin typeface="Arial" charset="0"/>
                <a:ea typeface="Arial" charset="0"/>
                <a:cs typeface="Arial" charset="0"/>
              </a:rPr>
              <a:t>3 coders</a:t>
            </a:r>
          </a:p>
          <a:p>
            <a:pPr marL="800100" lvl="1" indent="-342900">
              <a:buFont typeface="Arial" charset="0"/>
              <a:buChar char="•"/>
            </a:pPr>
            <a:r>
              <a:rPr lang="en-US" sz="3200" b="1" dirty="0">
                <a:solidFill>
                  <a:schemeClr val="bg1"/>
                </a:solidFill>
                <a:latin typeface="Arial" charset="0"/>
                <a:ea typeface="Arial" charset="0"/>
                <a:cs typeface="Arial" charset="0"/>
              </a:rPr>
              <a:t>99%</a:t>
            </a:r>
            <a:r>
              <a:rPr lang="en-US" sz="3200" dirty="0">
                <a:solidFill>
                  <a:schemeClr val="bg1"/>
                </a:solidFill>
                <a:latin typeface="Arial" charset="0"/>
                <a:ea typeface="Arial" charset="0"/>
                <a:cs typeface="Arial" charset="0"/>
              </a:rPr>
              <a:t> ICR</a:t>
            </a: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843078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sz="quarter" idx="13"/>
          </p:nvPr>
        </p:nvSpPr>
        <p:spPr/>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832" b="2262"/>
          <a:stretch/>
        </p:blipFill>
        <p:spPr>
          <a:xfrm>
            <a:off x="20" y="10"/>
            <a:ext cx="12191980" cy="6857990"/>
          </a:xfrm>
          <a:prstGeom prst="rect">
            <a:avLst/>
          </a:prstGeom>
        </p:spPr>
      </p:pic>
      <p:sp>
        <p:nvSpPr>
          <p:cNvPr id="5" name="TextBox 4"/>
          <p:cNvSpPr txBox="1"/>
          <p:nvPr/>
        </p:nvSpPr>
        <p:spPr>
          <a:xfrm>
            <a:off x="0" y="11176"/>
            <a:ext cx="5537796" cy="5355312"/>
          </a:xfrm>
          <a:prstGeom prst="rect">
            <a:avLst/>
          </a:prstGeom>
          <a:solidFill>
            <a:schemeClr val="tx2">
              <a:lumMod val="20000"/>
              <a:lumOff val="80000"/>
              <a:alpha val="68000"/>
            </a:schemeClr>
          </a:solidFill>
        </p:spPr>
        <p:txBody>
          <a:bodyPr wrap="square" rtlCol="0">
            <a:spAutoFit/>
          </a:bodyPr>
          <a:lstStyle/>
          <a:p>
            <a:r>
              <a:rPr lang="en-US" sz="4800" b="1" dirty="0">
                <a:latin typeface="Arial"/>
                <a:cs typeface="Arial"/>
              </a:rPr>
              <a:t>Major Findings</a:t>
            </a:r>
          </a:p>
          <a:p>
            <a:endParaRPr lang="en-US" dirty="0">
              <a:latin typeface="Arial"/>
              <a:cs typeface="Arial"/>
            </a:endParaRPr>
          </a:p>
          <a:p>
            <a:pPr marL="285750" indent="-285750">
              <a:buFont typeface="Arial"/>
              <a:buChar char="•"/>
            </a:pPr>
            <a:r>
              <a:rPr lang="en-US" sz="3200" dirty="0">
                <a:latin typeface="Arial"/>
                <a:cs typeface="Arial"/>
              </a:rPr>
              <a:t>97% of transcripts free of </a:t>
            </a:r>
            <a:r>
              <a:rPr lang="en-US" sz="3200" dirty="0" err="1">
                <a:latin typeface="Arial"/>
                <a:cs typeface="Arial"/>
              </a:rPr>
              <a:t>microaggressions</a:t>
            </a:r>
            <a:r>
              <a:rPr lang="en-US" sz="3200" dirty="0">
                <a:latin typeface="Arial"/>
                <a:cs typeface="Arial"/>
              </a:rPr>
              <a:t>!!!</a:t>
            </a:r>
          </a:p>
          <a:p>
            <a:pPr marL="742950" lvl="1" indent="-285750">
              <a:buFont typeface="Arial"/>
              <a:buChar char="•"/>
            </a:pPr>
            <a:r>
              <a:rPr lang="en-US" sz="2800" dirty="0">
                <a:latin typeface="Arial"/>
                <a:cs typeface="Arial"/>
              </a:rPr>
              <a:t>3% of transcripts display </a:t>
            </a:r>
            <a:r>
              <a:rPr lang="en-US" sz="2800" dirty="0" err="1">
                <a:latin typeface="Arial"/>
                <a:cs typeface="Arial"/>
              </a:rPr>
              <a:t>microaggressive</a:t>
            </a:r>
            <a:r>
              <a:rPr lang="en-US" sz="2800" dirty="0">
                <a:latin typeface="Arial"/>
                <a:cs typeface="Arial"/>
              </a:rPr>
              <a:t> behaviors</a:t>
            </a:r>
          </a:p>
          <a:p>
            <a:pPr lvl="1"/>
            <a:endParaRPr lang="en-US" sz="2800" dirty="0">
              <a:latin typeface="Arial"/>
              <a:cs typeface="Arial"/>
            </a:endParaRPr>
          </a:p>
          <a:p>
            <a:pPr marL="285750" indent="-285750">
              <a:buFont typeface="Arial"/>
              <a:buChar char="•"/>
            </a:pPr>
            <a:r>
              <a:rPr lang="en-US" sz="3200" dirty="0">
                <a:latin typeface="Arial"/>
                <a:cs typeface="Arial"/>
              </a:rPr>
              <a:t>Subtle &amp; difficult to identify</a:t>
            </a:r>
          </a:p>
          <a:p>
            <a:endParaRPr lang="en-US" sz="3200" dirty="0">
              <a:latin typeface="Arial"/>
              <a:cs typeface="Arial"/>
            </a:endParaRPr>
          </a:p>
          <a:p>
            <a:pPr marL="285750" indent="-285750">
              <a:buFont typeface="Arial"/>
              <a:buChar char="•"/>
            </a:pPr>
            <a:r>
              <a:rPr lang="en-US" sz="3200" dirty="0">
                <a:latin typeface="Arial"/>
                <a:cs typeface="Arial"/>
              </a:rPr>
              <a:t>Coding dependent on context of full transcripts</a:t>
            </a:r>
          </a:p>
        </p:txBody>
      </p:sp>
    </p:spTree>
    <p:extLst>
      <p:ext uri="{BB962C8B-B14F-4D97-AF65-F5344CB8AC3E}">
        <p14:creationId xmlns:p14="http://schemas.microsoft.com/office/powerpoint/2010/main" val="1851416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916" b="8916"/>
          <a:stretch>
            <a:fillRect/>
          </a:stretch>
        </p:blipFill>
        <p:spPr/>
      </p:pic>
      <p:sp>
        <p:nvSpPr>
          <p:cNvPr id="5" name="TextBox 4"/>
          <p:cNvSpPr txBox="1"/>
          <p:nvPr/>
        </p:nvSpPr>
        <p:spPr>
          <a:xfrm>
            <a:off x="0" y="0"/>
            <a:ext cx="6955604" cy="2702278"/>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Findings: Etic Codes </a:t>
            </a:r>
          </a:p>
          <a:p>
            <a:pPr marL="342900" indent="-342900">
              <a:lnSpc>
                <a:spcPct val="90000"/>
              </a:lnSpc>
              <a:buFont typeface="Arial" charset="0"/>
              <a:buChar char="•"/>
            </a:pPr>
            <a:endParaRPr lang="en-US" sz="2400" b="1" dirty="0">
              <a:solidFill>
                <a:schemeClr val="bg1"/>
              </a:solidFill>
              <a:latin typeface="Arial" charset="0"/>
              <a:ea typeface="Arial" charset="0"/>
              <a:cs typeface="Arial" charset="0"/>
            </a:endParaRPr>
          </a:p>
          <a:p>
            <a:pPr marL="285750" indent="-285750">
              <a:buFont typeface="Arial" charset="0"/>
              <a:buChar char="•"/>
            </a:pPr>
            <a:r>
              <a:rPr lang="en-US" sz="2800" dirty="0" err="1">
                <a:solidFill>
                  <a:schemeClr val="bg1"/>
                </a:solidFill>
                <a:latin typeface="Arial" charset="0"/>
                <a:ea typeface="Arial" charset="0"/>
                <a:cs typeface="Arial" charset="0"/>
              </a:rPr>
              <a:t>Microaggressive</a:t>
            </a:r>
            <a:r>
              <a:rPr lang="en-US" sz="2800" dirty="0">
                <a:solidFill>
                  <a:schemeClr val="bg1"/>
                </a:solidFill>
                <a:latin typeface="Arial" charset="0"/>
                <a:ea typeface="Arial" charset="0"/>
                <a:cs typeface="Arial" charset="0"/>
              </a:rPr>
              <a:t> behavior coded in:</a:t>
            </a:r>
          </a:p>
          <a:p>
            <a:pPr marL="742950" lvl="1" indent="-285750">
              <a:buFont typeface="Arial" charset="0"/>
              <a:buChar char="•"/>
            </a:pPr>
            <a:r>
              <a:rPr lang="en-US" sz="2800" b="1" dirty="0">
                <a:solidFill>
                  <a:schemeClr val="bg1"/>
                </a:solidFill>
                <a:latin typeface="Arial" charset="0"/>
                <a:ea typeface="Arial" charset="0"/>
                <a:cs typeface="Arial" charset="0"/>
              </a:rPr>
              <a:t>3%</a:t>
            </a:r>
            <a:r>
              <a:rPr lang="en-US" sz="2800" dirty="0">
                <a:solidFill>
                  <a:schemeClr val="bg1"/>
                </a:solidFill>
                <a:latin typeface="Arial" charset="0"/>
                <a:ea typeface="Arial" charset="0"/>
                <a:cs typeface="Arial" charset="0"/>
              </a:rPr>
              <a:t> of transcripts</a:t>
            </a:r>
          </a:p>
          <a:p>
            <a:pPr marL="742950" lvl="1" indent="-285750">
              <a:buFont typeface="Arial" charset="0"/>
              <a:buChar char="•"/>
            </a:pPr>
            <a:r>
              <a:rPr lang="en-US" sz="2800" b="1" dirty="0">
                <a:solidFill>
                  <a:schemeClr val="bg1"/>
                </a:solidFill>
                <a:latin typeface="Arial" charset="0"/>
                <a:ea typeface="Arial" charset="0"/>
                <a:cs typeface="Arial" charset="0"/>
              </a:rPr>
              <a:t>56% of </a:t>
            </a:r>
            <a:r>
              <a:rPr lang="en-US" sz="2800" dirty="0">
                <a:solidFill>
                  <a:schemeClr val="bg1"/>
                </a:solidFill>
                <a:latin typeface="Arial" charset="0"/>
                <a:ea typeface="Arial" charset="0"/>
                <a:cs typeface="Arial" charset="0"/>
              </a:rPr>
              <a:t>relational barrier transcripts</a:t>
            </a:r>
          </a:p>
          <a:p>
            <a:pPr marL="285750" indent="-285750">
              <a:buFont typeface="Arial" charset="0"/>
              <a:buChar char="•"/>
            </a:pPr>
            <a:r>
              <a:rPr lang="en-US" sz="2800" dirty="0">
                <a:solidFill>
                  <a:schemeClr val="bg1"/>
                </a:solidFill>
                <a:latin typeface="Arial" charset="0"/>
                <a:ea typeface="Arial" charset="0"/>
                <a:cs typeface="Arial" charset="0"/>
              </a:rPr>
              <a:t>Total = </a:t>
            </a:r>
            <a:r>
              <a:rPr lang="en-US" sz="2800" b="1" dirty="0">
                <a:solidFill>
                  <a:schemeClr val="bg1"/>
                </a:solidFill>
                <a:latin typeface="Arial" charset="0"/>
                <a:ea typeface="Arial" charset="0"/>
                <a:cs typeface="Arial" charset="0"/>
              </a:rPr>
              <a:t>55 of 1710 transcripts</a:t>
            </a:r>
          </a:p>
        </p:txBody>
      </p:sp>
      <p:graphicFrame>
        <p:nvGraphicFramePr>
          <p:cNvPr id="6" name="Table 5"/>
          <p:cNvGraphicFramePr>
            <a:graphicFrameLocks noGrp="1"/>
          </p:cNvGraphicFramePr>
          <p:nvPr>
            <p:extLst>
              <p:ext uri="{D42A27DB-BD31-4B8C-83A1-F6EECF244321}">
                <p14:modId xmlns:p14="http://schemas.microsoft.com/office/powerpoint/2010/main" val="444853223"/>
              </p:ext>
            </p:extLst>
          </p:nvPr>
        </p:nvGraphicFramePr>
        <p:xfrm>
          <a:off x="6120723" y="2977673"/>
          <a:ext cx="5521192" cy="2461352"/>
        </p:xfrm>
        <a:graphic>
          <a:graphicData uri="http://schemas.openxmlformats.org/drawingml/2006/table">
            <a:tbl>
              <a:tblPr firstRow="1" bandRow="1">
                <a:tableStyleId>{F5AB1C69-6EDB-4FF4-983F-18BD219EF322}</a:tableStyleId>
              </a:tblPr>
              <a:tblGrid>
                <a:gridCol w="2872991">
                  <a:extLst>
                    <a:ext uri="{9D8B030D-6E8A-4147-A177-3AD203B41FA5}">
                      <a16:colId xmlns:a16="http://schemas.microsoft.com/office/drawing/2014/main" val="20000"/>
                    </a:ext>
                  </a:extLst>
                </a:gridCol>
                <a:gridCol w="2648201">
                  <a:extLst>
                    <a:ext uri="{9D8B030D-6E8A-4147-A177-3AD203B41FA5}">
                      <a16:colId xmlns:a16="http://schemas.microsoft.com/office/drawing/2014/main" val="20001"/>
                    </a:ext>
                  </a:extLst>
                </a:gridCol>
              </a:tblGrid>
              <a:tr h="936722">
                <a:tc>
                  <a:txBody>
                    <a:bodyPr/>
                    <a:lstStyle/>
                    <a:p>
                      <a:r>
                        <a:rPr lang="en-US" sz="2400" dirty="0">
                          <a:latin typeface="Arial" charset="0"/>
                          <a:ea typeface="Arial" charset="0"/>
                          <a:cs typeface="Arial" charset="0"/>
                        </a:rPr>
                        <a:t>Code</a:t>
                      </a:r>
                    </a:p>
                  </a:txBody>
                  <a:tcPr>
                    <a:solidFill>
                      <a:schemeClr val="tx1">
                        <a:alpha val="65000"/>
                      </a:schemeClr>
                    </a:solidFill>
                  </a:tcPr>
                </a:tc>
                <a:tc>
                  <a:txBody>
                    <a:bodyPr/>
                    <a:lstStyle/>
                    <a:p>
                      <a:pPr algn="ctr"/>
                      <a:r>
                        <a:rPr lang="en-US" sz="2400" dirty="0">
                          <a:latin typeface="Arial" charset="0"/>
                          <a:ea typeface="Arial" charset="0"/>
                          <a:cs typeface="Arial" charset="0"/>
                        </a:rPr>
                        <a:t>% of Transcripts (N=55)</a:t>
                      </a:r>
                    </a:p>
                  </a:txBody>
                  <a:tcPr>
                    <a:solidFill>
                      <a:schemeClr val="tx1">
                        <a:alpha val="65000"/>
                      </a:schemeClr>
                    </a:solidFill>
                  </a:tcPr>
                </a:tc>
                <a:extLst>
                  <a:ext uri="{0D108BD9-81ED-4DB2-BD59-A6C34878D82A}">
                    <a16:rowId xmlns:a16="http://schemas.microsoft.com/office/drawing/2014/main" val="10000"/>
                  </a:ext>
                </a:extLst>
              </a:tr>
              <a:tr h="508210">
                <a:tc>
                  <a:txBody>
                    <a:bodyPr/>
                    <a:lstStyle/>
                    <a:p>
                      <a:r>
                        <a:rPr lang="en-US" sz="2400" b="1" dirty="0">
                          <a:solidFill>
                            <a:schemeClr val="bg1"/>
                          </a:solidFill>
                          <a:latin typeface="Arial" charset="0"/>
                          <a:ea typeface="Arial" charset="0"/>
                          <a:cs typeface="Arial" charset="0"/>
                        </a:rPr>
                        <a:t>Verbal</a:t>
                      </a:r>
                    </a:p>
                  </a:txBody>
                  <a:tcPr>
                    <a:solidFill>
                      <a:schemeClr val="tx1">
                        <a:alpha val="65000"/>
                      </a:schemeClr>
                    </a:solidFill>
                  </a:tcPr>
                </a:tc>
                <a:tc>
                  <a:txBody>
                    <a:bodyPr/>
                    <a:lstStyle/>
                    <a:p>
                      <a:pPr algn="ctr"/>
                      <a:r>
                        <a:rPr lang="en-US" sz="2400" dirty="0">
                          <a:solidFill>
                            <a:schemeClr val="bg1"/>
                          </a:solidFill>
                          <a:latin typeface="Arial" charset="0"/>
                          <a:ea typeface="Arial" charset="0"/>
                          <a:cs typeface="Arial" charset="0"/>
                        </a:rPr>
                        <a:t>95%</a:t>
                      </a:r>
                    </a:p>
                  </a:txBody>
                  <a:tcPr>
                    <a:solidFill>
                      <a:schemeClr val="tx1">
                        <a:alpha val="65000"/>
                      </a:schemeClr>
                    </a:solidFill>
                  </a:tcPr>
                </a:tc>
                <a:extLst>
                  <a:ext uri="{0D108BD9-81ED-4DB2-BD59-A6C34878D82A}">
                    <a16:rowId xmlns:a16="http://schemas.microsoft.com/office/drawing/2014/main" val="10001"/>
                  </a:ext>
                </a:extLst>
              </a:tr>
              <a:tr h="508210">
                <a:tc>
                  <a:txBody>
                    <a:bodyPr/>
                    <a:lstStyle/>
                    <a:p>
                      <a:r>
                        <a:rPr lang="en-US" sz="2400" b="1" dirty="0" err="1">
                          <a:solidFill>
                            <a:schemeClr val="bg1"/>
                          </a:solidFill>
                          <a:latin typeface="Arial" charset="0"/>
                          <a:ea typeface="Arial" charset="0"/>
                          <a:cs typeface="Arial" charset="0"/>
                        </a:rPr>
                        <a:t>Microinvalidation</a:t>
                      </a:r>
                      <a:endParaRPr lang="en-US" sz="2400" b="1" dirty="0">
                        <a:solidFill>
                          <a:schemeClr val="bg1"/>
                        </a:solidFill>
                        <a:latin typeface="Arial" charset="0"/>
                        <a:ea typeface="Arial" charset="0"/>
                        <a:cs typeface="Arial" charset="0"/>
                      </a:endParaRPr>
                    </a:p>
                  </a:txBody>
                  <a:tcPr>
                    <a:solidFill>
                      <a:schemeClr val="tx1">
                        <a:alpha val="65000"/>
                      </a:schemeClr>
                    </a:solidFill>
                  </a:tcPr>
                </a:tc>
                <a:tc>
                  <a:txBody>
                    <a:bodyPr/>
                    <a:lstStyle/>
                    <a:p>
                      <a:pPr algn="ctr"/>
                      <a:r>
                        <a:rPr lang="en-US" sz="2400" dirty="0">
                          <a:solidFill>
                            <a:schemeClr val="bg1"/>
                          </a:solidFill>
                          <a:latin typeface="Arial" charset="0"/>
                          <a:ea typeface="Arial" charset="0"/>
                          <a:cs typeface="Arial" charset="0"/>
                        </a:rPr>
                        <a:t>85%</a:t>
                      </a:r>
                    </a:p>
                  </a:txBody>
                  <a:tcPr>
                    <a:solidFill>
                      <a:schemeClr val="tx1">
                        <a:alpha val="65000"/>
                      </a:schemeClr>
                    </a:solidFill>
                  </a:tcPr>
                </a:tc>
                <a:extLst>
                  <a:ext uri="{0D108BD9-81ED-4DB2-BD59-A6C34878D82A}">
                    <a16:rowId xmlns:a16="http://schemas.microsoft.com/office/drawing/2014/main" val="10002"/>
                  </a:ext>
                </a:extLst>
              </a:tr>
              <a:tr h="508210">
                <a:tc>
                  <a:txBody>
                    <a:bodyPr/>
                    <a:lstStyle/>
                    <a:p>
                      <a:r>
                        <a:rPr lang="en-US" sz="2400" b="1" dirty="0">
                          <a:solidFill>
                            <a:schemeClr val="bg1"/>
                          </a:solidFill>
                          <a:latin typeface="Arial" charset="0"/>
                          <a:ea typeface="Arial" charset="0"/>
                          <a:cs typeface="Arial" charset="0"/>
                        </a:rPr>
                        <a:t>Nonverbal</a:t>
                      </a:r>
                    </a:p>
                  </a:txBody>
                  <a:tcPr>
                    <a:solidFill>
                      <a:schemeClr val="tx1">
                        <a:alpha val="65000"/>
                      </a:schemeClr>
                    </a:solidFill>
                  </a:tcPr>
                </a:tc>
                <a:tc>
                  <a:txBody>
                    <a:bodyPr/>
                    <a:lstStyle/>
                    <a:p>
                      <a:pPr algn="ctr"/>
                      <a:r>
                        <a:rPr lang="en-US" sz="2400" dirty="0">
                          <a:solidFill>
                            <a:schemeClr val="bg1"/>
                          </a:solidFill>
                          <a:latin typeface="Arial" charset="0"/>
                          <a:ea typeface="Arial" charset="0"/>
                          <a:cs typeface="Arial" charset="0"/>
                        </a:rPr>
                        <a:t>18%</a:t>
                      </a:r>
                    </a:p>
                  </a:txBody>
                  <a:tcPr>
                    <a:solidFill>
                      <a:schemeClr val="tx1">
                        <a:alpha val="65000"/>
                      </a:schemeClr>
                    </a:solidFill>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9929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p:pic>
      <p:sp>
        <p:nvSpPr>
          <p:cNvPr id="5" name="TextBox 4"/>
          <p:cNvSpPr txBox="1"/>
          <p:nvPr/>
        </p:nvSpPr>
        <p:spPr>
          <a:xfrm>
            <a:off x="5926667" y="2769226"/>
            <a:ext cx="6265333" cy="3379387"/>
          </a:xfrm>
          <a:prstGeom prst="rect">
            <a:avLst/>
          </a:prstGeom>
          <a:solidFill>
            <a:schemeClr val="tx1">
              <a:alpha val="65000"/>
            </a:schemeClr>
          </a:solidFill>
        </p:spPr>
        <p:txBody>
          <a:bodyPr wrap="square" rtlCol="0">
            <a:spAutoFit/>
          </a:bodyPr>
          <a:lstStyle/>
          <a:p>
            <a:r>
              <a:rPr lang="en-US" sz="3600" b="1" dirty="0">
                <a:solidFill>
                  <a:schemeClr val="bg1"/>
                </a:solidFill>
                <a:latin typeface="Arial" charset="0"/>
                <a:ea typeface="Arial" charset="0"/>
                <a:cs typeface="Arial" charset="0"/>
              </a:rPr>
              <a:t>Example: </a:t>
            </a:r>
          </a:p>
          <a:p>
            <a:r>
              <a:rPr lang="en-US" sz="3600" b="1" dirty="0">
                <a:solidFill>
                  <a:schemeClr val="bg1"/>
                </a:solidFill>
                <a:latin typeface="Arial" charset="0"/>
                <a:ea typeface="Arial" charset="0"/>
                <a:cs typeface="Arial" charset="0"/>
              </a:rPr>
              <a:t>Verbal &amp; </a:t>
            </a:r>
            <a:r>
              <a:rPr lang="en-US" sz="3600" b="1" dirty="0" err="1">
                <a:solidFill>
                  <a:schemeClr val="bg1"/>
                </a:solidFill>
                <a:latin typeface="Arial" charset="0"/>
                <a:ea typeface="Arial" charset="0"/>
                <a:cs typeface="Arial" charset="0"/>
              </a:rPr>
              <a:t>Microinvalidation</a:t>
            </a:r>
            <a:endParaRPr lang="en-US" sz="3600" b="1" dirty="0">
              <a:solidFill>
                <a:schemeClr val="bg1"/>
              </a:solidFill>
              <a:latin typeface="Arial" charset="0"/>
              <a:ea typeface="Arial" charset="0"/>
              <a:cs typeface="Arial" charset="0"/>
            </a:endParaRPr>
          </a:p>
          <a:p>
            <a:pPr marL="342900" indent="-342900">
              <a:lnSpc>
                <a:spcPct val="90000"/>
              </a:lnSpc>
              <a:buFont typeface="Arial" charset="0"/>
              <a:buChar char="•"/>
            </a:pPr>
            <a:endParaRPr lang="en-US" sz="2400" b="1" dirty="0">
              <a:solidFill>
                <a:schemeClr val="bg1"/>
              </a:solidFill>
              <a:latin typeface="Arial" charset="0"/>
              <a:ea typeface="Arial" charset="0"/>
              <a:cs typeface="Arial" charset="0"/>
            </a:endParaRPr>
          </a:p>
          <a:p>
            <a:r>
              <a:rPr lang="en-US" sz="2400" dirty="0">
                <a:solidFill>
                  <a:schemeClr val="bg1"/>
                </a:solidFill>
                <a:latin typeface="Arial" charset="0"/>
                <a:ea typeface="Arial" charset="0"/>
                <a:cs typeface="Arial" charset="0"/>
              </a:rPr>
              <a:t>“</a:t>
            </a:r>
            <a:r>
              <a:rPr lang="en-US" sz="2400" baseline="0" dirty="0">
                <a:solidFill>
                  <a:schemeClr val="bg1"/>
                </a:solidFill>
                <a:latin typeface="Arial" charset="0"/>
                <a:ea typeface="Arial" charset="0"/>
                <a:cs typeface="Arial" charset="0"/>
              </a:rPr>
              <a:t>Also keep in mind that California is a community property state so most</a:t>
            </a:r>
            <a:r>
              <a:rPr lang="en-US" sz="2400" dirty="0">
                <a:solidFill>
                  <a:schemeClr val="bg1"/>
                </a:solidFill>
                <a:latin typeface="Arial" charset="0"/>
                <a:ea typeface="Arial" charset="0"/>
                <a:cs typeface="Arial" charset="0"/>
              </a:rPr>
              <a:t> </a:t>
            </a:r>
            <a:r>
              <a:rPr lang="en-US" sz="2400" baseline="0" dirty="0">
                <a:solidFill>
                  <a:schemeClr val="bg1"/>
                </a:solidFill>
                <a:latin typeface="Arial" charset="0"/>
                <a:ea typeface="Arial" charset="0"/>
                <a:cs typeface="Arial" charset="0"/>
              </a:rPr>
              <a:t>property and debts acquired during marriage needs to be divided up between you and your husband”</a:t>
            </a:r>
            <a:r>
              <a:rPr lang="en-US" sz="2400" dirty="0">
                <a:solidFill>
                  <a:schemeClr val="bg1"/>
                </a:solidFill>
                <a:latin typeface="Arial" charset="0"/>
                <a:ea typeface="Arial" charset="0"/>
                <a:cs typeface="Arial" charset="0"/>
              </a:rPr>
              <a:t> </a:t>
            </a:r>
            <a:r>
              <a:rPr lang="en-US" sz="2000" dirty="0">
                <a:solidFill>
                  <a:schemeClr val="bg1"/>
                </a:solidFill>
                <a:latin typeface="Arial" charset="0"/>
                <a:ea typeface="Arial" charset="0"/>
                <a:cs typeface="Arial" charset="0"/>
              </a:rPr>
              <a:t>(2016)</a:t>
            </a:r>
            <a:r>
              <a:rPr lang="en-US" sz="2400" dirty="0">
                <a:solidFill>
                  <a:schemeClr val="bg1"/>
                </a:solidFill>
                <a:latin typeface="Arial" charset="0"/>
                <a:ea typeface="Arial" charset="0"/>
                <a:cs typeface="Arial" charset="0"/>
              </a:rPr>
              <a:t>.</a:t>
            </a:r>
            <a:endParaRPr lang="en-US" sz="2400" baseline="0" dirty="0">
              <a:solidFill>
                <a:schemeClr val="bg1"/>
              </a:solidFill>
              <a:latin typeface="Arial" charset="0"/>
              <a:ea typeface="Arial" charset="0"/>
              <a:cs typeface="Arial" charset="0"/>
            </a:endParaRPr>
          </a:p>
        </p:txBody>
      </p:sp>
      <p:pic>
        <p:nvPicPr>
          <p:cNvPr id="7" name="Picture 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496425" y="6437729"/>
            <a:ext cx="2695575" cy="428625"/>
          </a:xfrm>
          <a:prstGeom prst="rect">
            <a:avLst/>
          </a:prstGeom>
        </p:spPr>
      </p:pic>
    </p:spTree>
    <p:extLst>
      <p:ext uri="{BB962C8B-B14F-4D97-AF65-F5344CB8AC3E}">
        <p14:creationId xmlns:p14="http://schemas.microsoft.com/office/powerpoint/2010/main" val="941890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TotalTime>
  <Words>4481</Words>
  <Application>Microsoft Office PowerPoint</Application>
  <PresentationFormat>Widescreen</PresentationFormat>
  <Paragraphs>321</Paragraphs>
  <Slides>22</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lpstr>References</vt:lpstr>
      <vt:lpstr>Image Attributions</vt:lpstr>
      <vt:lpstr>Image Attributions</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Kitzie</dc:creator>
  <cp:lastModifiedBy>Hood,Erin</cp:lastModifiedBy>
  <cp:revision>190</cp:revision>
  <dcterms:created xsi:type="dcterms:W3CDTF">2017-06-09T14:18:17Z</dcterms:created>
  <dcterms:modified xsi:type="dcterms:W3CDTF">2018-02-15T19:25:04Z</dcterms:modified>
</cp:coreProperties>
</file>