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269" r:id="rId3"/>
    <p:sldId id="277" r:id="rId4"/>
    <p:sldId id="279" r:id="rId5"/>
    <p:sldId id="278" r:id="rId6"/>
    <p:sldId id="264" r:id="rId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126"/>
    <a:srgbClr val="787D83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5" autoAdjust="0"/>
    <p:restoredTop sz="94737"/>
  </p:normalViewPr>
  <p:slideViewPr>
    <p:cSldViewPr snapToGrid="0" snapToObjects="1">
      <p:cViewPr varScale="1">
        <p:scale>
          <a:sx n="120" d="100"/>
          <a:sy n="120" d="100"/>
        </p:scale>
        <p:origin x="108" y="366"/>
      </p:cViewPr>
      <p:guideLst>
        <p:guide orient="horz" pos="1692"/>
        <p:guide pos="5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5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5A2FED-D181-B140-88CD-24EDDA56626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29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35E6FC-CCC7-F34C-83D9-78C75239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6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en-US/publications/nextspace/articles/issue21/OCLCALISELibraryandInformationScienceResearchGrantProgram25yearsofcutting-edgelibrarysciencesresearch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en-US/publications/nextspace/articles/issue21/OCLCALISELibraryandInformationScienceResearchGrantProgram25yearsofcutting-edgelibrarysciencesresearch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4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331" y="4473894"/>
            <a:ext cx="6358759" cy="4586023"/>
          </a:xfrm>
        </p:spPr>
        <p:txBody>
          <a:bodyPr/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The number of grant applications has fluctuated between 38 and 7. 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We received 38 proposals for the 2018 Call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28 of them were eligible proposals 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16 US and 1 Puerto Rico applicants submitted proposals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21 non-US applicants submitted proposals</a:t>
            </a:r>
          </a:p>
          <a:p>
            <a:pPr marL="1164717" lvl="2" indent="-232943"/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An overview of the grant and its history is available at 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3"/>
              </a:rPr>
              <a:t>http://www.oclc.org/en-US/publications/nextspace/articles/issue21/OCLCALISELibraryandInformationScienceResearchGrantProgram25yearsofcutting-edgelibrarysciencesresearch.html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7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331" y="4473894"/>
            <a:ext cx="6358759" cy="4586023"/>
          </a:xfrm>
        </p:spPr>
        <p:txBody>
          <a:bodyPr/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The number of grant applications has fluctuated between 38 and 7. 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We received 34 proposals for the 2017 Call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26 of them were eligible proposals 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17 Eligible from North America</a:t>
            </a:r>
          </a:p>
          <a:p>
            <a:pPr marL="1156030" lvl="2" indent="-232943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16 US applicants submitted proposals</a:t>
            </a:r>
          </a:p>
          <a:p>
            <a:pPr marL="1156030" lvl="2" indent="-232943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1 Canadian applicant submitted a proposal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9 Eligible proposals from outside North America</a:t>
            </a:r>
          </a:p>
          <a:p>
            <a:pPr marL="1156030" lvl="2" indent="-232943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3 proposals from Australia</a:t>
            </a:r>
          </a:p>
          <a:p>
            <a:pPr marL="1156030" lvl="2" indent="-232943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3 proposals from Nigeria</a:t>
            </a:r>
          </a:p>
          <a:p>
            <a:pPr marL="1156030" lvl="2" indent="-232943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1 proposal from Azerbaijan</a:t>
            </a:r>
          </a:p>
          <a:p>
            <a:pPr marL="1156030" lvl="2" indent="-232943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1 proposal from Germany</a:t>
            </a:r>
          </a:p>
          <a:p>
            <a:pPr marL="1156030" lvl="2" indent="-232943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1 proposal from Russia</a:t>
            </a:r>
          </a:p>
          <a:p>
            <a:pPr marL="1164717" lvl="2" indent="-232943"/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An overview of the grant and its history is available at 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3"/>
              </a:rPr>
              <a:t>http://www.oclc.org/en-US/publications/nextspace/articles/issue21/OCLCALISELibraryandInformationScienceResearchGrantProgram25yearsofcutting-edgelibrarysciencesresearch.html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5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4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548640" tIns="274320" rIns="457200" bIns="36576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1" name="Picture 10" descr="ppt-because-pattern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82"/>
          <a:stretch/>
        </p:blipFill>
        <p:spPr>
          <a:xfrm>
            <a:off x="4546829" y="1"/>
            <a:ext cx="4597172" cy="40816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0800000">
            <a:off x="11338" y="39294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9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453" y="4379980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" b="5032"/>
          <a:stretch/>
        </p:blipFill>
        <p:spPr>
          <a:xfrm>
            <a:off x="240428" y="4456549"/>
            <a:ext cx="625385" cy="300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0" y="4475990"/>
            <a:ext cx="608901" cy="3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7189" y="3649322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30" y="3722858"/>
            <a:ext cx="4222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491511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725439"/>
            <a:ext cx="4177899" cy="1492716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36576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291526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582111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851383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06426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33" y="3491511"/>
            <a:ext cx="8216894" cy="607721"/>
          </a:xfrm>
          <a:prstGeom prst="rect">
            <a:avLst/>
          </a:prstGeom>
        </p:spPr>
      </p:pic>
      <p:pic>
        <p:nvPicPr>
          <p:cNvPr id="20" name="Picture 9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453" y="4379980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0" y="4475990"/>
            <a:ext cx="608901" cy="3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59074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111263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117109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81022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58836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59074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87389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39578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45424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409337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87151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87389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924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9144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5"/>
            <a:ext cx="265112" cy="4505325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9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1313" y="1030288"/>
            <a:ext cx="8439150" cy="331787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4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0" r:id="rId3"/>
    <p:sldLayoutId id="2147483655" r:id="rId4"/>
    <p:sldLayoutId id="2147483653" r:id="rId5"/>
    <p:sldLayoutId id="2147483661" r:id="rId6"/>
    <p:sldLayoutId id="2147483654" r:id="rId7"/>
    <p:sldLayoutId id="2147483658" r:id="rId8"/>
    <p:sldLayoutId id="2147483657" r:id="rId9"/>
    <p:sldLayoutId id="2147483656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onnawal@oclc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" y="1329876"/>
            <a:ext cx="4217052" cy="569387"/>
          </a:xfrm>
        </p:spPr>
        <p:txBody>
          <a:bodyPr/>
          <a:lstStyle/>
          <a:p>
            <a:r>
              <a:rPr lang="en-US" dirty="0"/>
              <a:t>ALISE 2018, Denver, 8 February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79470" y="1899263"/>
            <a:ext cx="7754770" cy="1457712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OCLC ALISE </a:t>
            </a:r>
            <a:br>
              <a:rPr lang="en-US" sz="2400" dirty="0"/>
            </a:br>
            <a:r>
              <a:rPr lang="en-US" sz="2400" dirty="0"/>
              <a:t>Library &amp; Information Science </a:t>
            </a:r>
            <a:br>
              <a:rPr lang="en-US" sz="2400" dirty="0"/>
            </a:br>
            <a:r>
              <a:rPr lang="en-US" sz="2400" dirty="0"/>
              <a:t>Research Grant Program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960" y="3441922"/>
            <a:ext cx="3753913" cy="400110"/>
          </a:xfrm>
        </p:spPr>
        <p:txBody>
          <a:bodyPr/>
          <a:lstStyle/>
          <a:p>
            <a:r>
              <a:rPr lang="en-US" dirty="0"/>
              <a:t>Lynn Silipigni Connaway, PhD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28694" y="3931618"/>
            <a:ext cx="1087798" cy="307777"/>
          </a:xfrm>
        </p:spPr>
        <p:txBody>
          <a:bodyPr/>
          <a:lstStyle/>
          <a:p>
            <a:r>
              <a:rPr lang="en-US" dirty="0"/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6024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OCLC ALISE LIS Grant Program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/>
              <a:t>Promotes research relevant to the advancement of librarianship and information science</a:t>
            </a:r>
          </a:p>
          <a:p>
            <a:r>
              <a:rPr lang="en-US" sz="2400" dirty="0"/>
              <a:t>Supports research for full-time academic faculty (or equivalent) in schools of library and information science </a:t>
            </a:r>
          </a:p>
          <a:p>
            <a:pPr lvl="1"/>
            <a:r>
              <a:rPr lang="en-US" sz="2000" dirty="0"/>
              <a:t>Beginning 2017 funded 3 research projects up to $25,000</a:t>
            </a:r>
          </a:p>
          <a:p>
            <a:r>
              <a:rPr lang="en-US" sz="2400" dirty="0"/>
              <a:t>Research of interest to the library and information science community</a:t>
            </a:r>
          </a:p>
        </p:txBody>
      </p:sp>
    </p:spTree>
    <p:extLst>
      <p:ext uri="{BB962C8B-B14F-4D97-AF65-F5344CB8AC3E}">
        <p14:creationId xmlns:p14="http://schemas.microsoft.com/office/powerpoint/2010/main" val="35312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2018 OCLC ALISE LIS Grant Call for Proposals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Prioritize submissions that integrate diversity, inclusion and equity aspects into research areas</a:t>
            </a:r>
          </a:p>
          <a:p>
            <a:pPr lvl="1" fontAlgn="base"/>
            <a:r>
              <a:rPr lang="en-US" dirty="0"/>
              <a:t>Impact of digital technology on libraries, museums, and archives</a:t>
            </a:r>
          </a:p>
          <a:p>
            <a:pPr lvl="1" fontAlgn="base"/>
            <a:r>
              <a:rPr lang="en-US" dirty="0"/>
              <a:t>Social media, learning, and information-seeking behavior</a:t>
            </a:r>
          </a:p>
          <a:p>
            <a:pPr lvl="1" fontAlgn="base"/>
            <a:r>
              <a:rPr lang="en-US" dirty="0"/>
              <a:t>New developments in knowledge organization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0786" y="171470"/>
            <a:ext cx="8439148" cy="686442"/>
          </a:xfrm>
        </p:spPr>
        <p:txBody>
          <a:bodyPr/>
          <a:lstStyle/>
          <a:p>
            <a:r>
              <a:rPr lang="en-US" sz="3200" dirty="0"/>
              <a:t>OCLC ALISE LIS Grant 2018 Recipients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5113" y="1165300"/>
            <a:ext cx="8054511" cy="32348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Characterizing the Adoption of ORCID </a:t>
            </a:r>
            <a:r>
              <a:rPr lang="en-US" sz="2000" dirty="0" err="1">
                <a:solidFill>
                  <a:schemeClr val="tx2"/>
                </a:solidFill>
              </a:rPr>
              <a:t>iDs</a:t>
            </a:r>
            <a:r>
              <a:rPr lang="en-US" sz="2000" dirty="0">
                <a:solidFill>
                  <a:schemeClr val="tx2"/>
                </a:solidFill>
              </a:rPr>
              <a:t> in Academic 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Alexander Voss, St. Andrews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The Critical Catalog: Understanding Metadata for Access to and Promotion of Diverse Library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Rachel Clarke, Syracuse University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Understanding the Information Seeking Behavior and Digital Skills of Refugee Migrants during the Job Seeking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Violetta Trkulja, Humboldt University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23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0786" y="171470"/>
            <a:ext cx="8439148" cy="686442"/>
          </a:xfrm>
        </p:spPr>
        <p:txBody>
          <a:bodyPr/>
          <a:lstStyle/>
          <a:p>
            <a:r>
              <a:rPr lang="en-US" sz="3200" dirty="0"/>
              <a:t>OCLC ALISE LIS Grant 2017 Recipients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0786" y="784811"/>
            <a:ext cx="7955793" cy="38608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Costing Research Data Management: Difficulties and Findings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Lorraine Richards </a:t>
            </a:r>
            <a:r>
              <a:rPr lang="en-US" sz="1800" dirty="0" err="1"/>
              <a:t>Bornn</a:t>
            </a:r>
            <a:r>
              <a:rPr lang="en-US" sz="1800" dirty="0"/>
              <a:t>, Drexel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Financial Information Literacy Toolkit for Equipping over 200 Million Poor for Mobile-based Digital Payments: A Study with Public Libraries in India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Devendra</a:t>
            </a:r>
            <a:r>
              <a:rPr lang="en-US" sz="1800" dirty="0"/>
              <a:t> </a:t>
            </a:r>
            <a:r>
              <a:rPr lang="en-US" sz="1800" dirty="0" err="1"/>
              <a:t>Potnis</a:t>
            </a:r>
            <a:r>
              <a:rPr lang="en-US" sz="1800" dirty="0"/>
              <a:t>, The University of Tennessee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Library Engagement with Community-based Health and Wellness in Diverse 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Charles </a:t>
            </a:r>
            <a:r>
              <a:rPr lang="en-US" sz="1800" dirty="0" err="1"/>
              <a:t>Senteio</a:t>
            </a:r>
            <a:r>
              <a:rPr lang="en-US" sz="1800" dirty="0"/>
              <a:t>, (Principal Investigator), Rutgers University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Nancy </a:t>
            </a:r>
            <a:r>
              <a:rPr lang="en-US" sz="1800" dirty="0" err="1"/>
              <a:t>Kranich</a:t>
            </a:r>
            <a:r>
              <a:rPr lang="en-US" sz="1800" dirty="0"/>
              <a:t> (Co-Investigator), Rutgers University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45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1839" y="725439"/>
            <a:ext cx="8107348" cy="1384995"/>
          </a:xfrm>
        </p:spPr>
        <p:txBody>
          <a:bodyPr/>
          <a:lstStyle/>
          <a:p>
            <a:r>
              <a:rPr lang="en-US" sz="4800" dirty="0"/>
              <a:t>Discussion &amp;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Lynn Silipigni Connaway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98064" y="2582111"/>
            <a:ext cx="3800294" cy="4004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Senior Research Scientist and Director of User Research</a:t>
            </a:r>
          </a:p>
          <a:p>
            <a:r>
              <a:rPr lang="en-US" dirty="0"/>
              <a:t>OCLC Research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8064" y="2982541"/>
            <a:ext cx="1529635" cy="400430"/>
          </a:xfrm>
        </p:spPr>
        <p:txBody>
          <a:bodyPr>
            <a:normAutofit lnSpcReduction="10000"/>
          </a:bodyPr>
          <a:lstStyle/>
          <a:p>
            <a:r>
              <a:rPr lang="en-US" sz="1000" dirty="0">
                <a:hlinkClick r:id="rId3"/>
              </a:rPr>
              <a:t>connawal@oclc.org</a:t>
            </a:r>
            <a:endParaRPr lang="en-US" sz="1000" dirty="0"/>
          </a:p>
          <a:p>
            <a:r>
              <a:rPr lang="en-US" sz="1000" dirty="0"/>
              <a:t>@</a:t>
            </a:r>
            <a:r>
              <a:rPr lang="en-US" sz="1000" dirty="0" err="1"/>
              <a:t>LynnConnaway</a:t>
            </a:r>
            <a:endParaRPr lang="en-US" sz="1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OCLC ALISE LISRGP</a:t>
            </a:r>
          </a:p>
        </p:txBody>
      </p:sp>
      <p:sp>
        <p:nvSpPr>
          <p:cNvPr id="8" name="Rectangle 7"/>
          <p:cNvSpPr/>
          <p:nvPr/>
        </p:nvSpPr>
        <p:spPr>
          <a:xfrm>
            <a:off x="865813" y="4390871"/>
            <a:ext cx="5377764" cy="6232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87D83"/>
                </a:solidFill>
                <a:effectLst/>
                <a:latin typeface="+mn-lt"/>
                <a:ea typeface="+mn-ea"/>
                <a:cs typeface="+mn-cs"/>
              </a:rPr>
              <a:t>©2015 OCLC [list any external authors here]. This work is licensed under a Creative Commons Attribution 4.0 International License. Suggested attribution: “This work uses content from [list presentation title] © OCLC, [list any external authors here] used under a Creative Commons Attribution 4.0 International License: http://creativecommons.org/licenses/by/4.0/.”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kern="1200" baseline="0" dirty="0">
              <a:solidFill>
                <a:schemeClr val="bg1">
                  <a:lumMod val="6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Master_Slides_V2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12157</TotalTime>
  <Words>526</Words>
  <Application>Microsoft Office PowerPoint</Application>
  <PresentationFormat>On-screen Show (16:9)</PresentationFormat>
  <Paragraphs>66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Open Sans</vt:lpstr>
      <vt:lpstr>Wingdings</vt:lpstr>
      <vt:lpstr>Master_Slides_V2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connawal@oclc.org</dc:creator>
  <cp:lastModifiedBy>Hood,Erin</cp:lastModifiedBy>
  <cp:revision>170</cp:revision>
  <cp:lastPrinted>2018-02-04T04:44:57Z</cp:lastPrinted>
  <dcterms:created xsi:type="dcterms:W3CDTF">2015-04-17T19:58:50Z</dcterms:created>
  <dcterms:modified xsi:type="dcterms:W3CDTF">2018-04-03T14:22:02Z</dcterms:modified>
</cp:coreProperties>
</file>