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Lst>
  <p:notesMasterIdLst>
    <p:notesMasterId r:id="rId108"/>
  </p:notesMasterIdLst>
  <p:handoutMasterIdLst>
    <p:handoutMasterId r:id="rId109"/>
  </p:handoutMasterIdLst>
  <p:sldIdLst>
    <p:sldId id="513" r:id="rId5"/>
    <p:sldId id="744" r:id="rId6"/>
    <p:sldId id="745" r:id="rId7"/>
    <p:sldId id="746" r:id="rId8"/>
    <p:sldId id="747" r:id="rId9"/>
    <p:sldId id="748" r:id="rId10"/>
    <p:sldId id="737" r:id="rId11"/>
    <p:sldId id="601" r:id="rId12"/>
    <p:sldId id="602" r:id="rId13"/>
    <p:sldId id="604" r:id="rId14"/>
    <p:sldId id="658" r:id="rId15"/>
    <p:sldId id="659" r:id="rId16"/>
    <p:sldId id="660" r:id="rId17"/>
    <p:sldId id="661" r:id="rId18"/>
    <p:sldId id="662" r:id="rId19"/>
    <p:sldId id="663" r:id="rId20"/>
    <p:sldId id="664" r:id="rId21"/>
    <p:sldId id="704" r:id="rId22"/>
    <p:sldId id="665" r:id="rId23"/>
    <p:sldId id="666" r:id="rId24"/>
    <p:sldId id="667" r:id="rId25"/>
    <p:sldId id="559" r:id="rId26"/>
    <p:sldId id="540" r:id="rId27"/>
    <p:sldId id="542" r:id="rId28"/>
    <p:sldId id="671" r:id="rId29"/>
    <p:sldId id="672" r:id="rId30"/>
    <p:sldId id="674" r:id="rId31"/>
    <p:sldId id="675" r:id="rId32"/>
    <p:sldId id="676" r:id="rId33"/>
    <p:sldId id="544" r:id="rId34"/>
    <p:sldId id="545" r:id="rId35"/>
    <p:sldId id="561" r:id="rId36"/>
    <p:sldId id="546" r:id="rId37"/>
    <p:sldId id="547" r:id="rId38"/>
    <p:sldId id="705" r:id="rId39"/>
    <p:sldId id="718" r:id="rId40"/>
    <p:sldId id="719" r:id="rId41"/>
    <p:sldId id="723" r:id="rId42"/>
    <p:sldId id="548" r:id="rId43"/>
    <p:sldId id="708" r:id="rId44"/>
    <p:sldId id="709" r:id="rId45"/>
    <p:sldId id="710" r:id="rId46"/>
    <p:sldId id="711" r:id="rId47"/>
    <p:sldId id="715" r:id="rId48"/>
    <p:sldId id="716" r:id="rId49"/>
    <p:sldId id="562" r:id="rId50"/>
    <p:sldId id="743" r:id="rId51"/>
    <p:sldId id="587" r:id="rId52"/>
    <p:sldId id="588" r:id="rId53"/>
    <p:sldId id="560" r:id="rId54"/>
    <p:sldId id="550" r:id="rId55"/>
    <p:sldId id="551" r:id="rId56"/>
    <p:sldId id="552" r:id="rId57"/>
    <p:sldId id="553" r:id="rId58"/>
    <p:sldId id="582" r:id="rId59"/>
    <p:sldId id="583" r:id="rId60"/>
    <p:sldId id="584" r:id="rId61"/>
    <p:sldId id="554" r:id="rId62"/>
    <p:sldId id="555" r:id="rId63"/>
    <p:sldId id="556" r:id="rId64"/>
    <p:sldId id="485" r:id="rId65"/>
    <p:sldId id="505" r:id="rId66"/>
    <p:sldId id="506" r:id="rId67"/>
    <p:sldId id="507" r:id="rId68"/>
    <p:sldId id="509" r:id="rId69"/>
    <p:sldId id="514" r:id="rId70"/>
    <p:sldId id="512" r:id="rId71"/>
    <p:sldId id="751" r:id="rId72"/>
    <p:sldId id="752" r:id="rId73"/>
    <p:sldId id="503" r:id="rId74"/>
    <p:sldId id="486" r:id="rId75"/>
    <p:sldId id="487" r:id="rId76"/>
    <p:sldId id="489" r:id="rId77"/>
    <p:sldId id="490" r:id="rId78"/>
    <p:sldId id="492" r:id="rId79"/>
    <p:sldId id="589" r:id="rId80"/>
    <p:sldId id="497" r:id="rId81"/>
    <p:sldId id="494" r:id="rId82"/>
    <p:sldId id="499" r:id="rId83"/>
    <p:sldId id="500" r:id="rId84"/>
    <p:sldId id="501" r:id="rId85"/>
    <p:sldId id="502" r:id="rId86"/>
    <p:sldId id="488" r:id="rId87"/>
    <p:sldId id="566" r:id="rId88"/>
    <p:sldId id="569" r:id="rId89"/>
    <p:sldId id="593" r:id="rId90"/>
    <p:sldId id="571" r:id="rId91"/>
    <p:sldId id="573" r:id="rId92"/>
    <p:sldId id="741" r:id="rId93"/>
    <p:sldId id="738" r:id="rId94"/>
    <p:sldId id="597" r:id="rId95"/>
    <p:sldId id="481" r:id="rId96"/>
    <p:sldId id="515" r:id="rId97"/>
    <p:sldId id="749" r:id="rId98"/>
    <p:sldId id="598" r:id="rId99"/>
    <p:sldId id="599" r:id="rId100"/>
    <p:sldId id="518" r:id="rId101"/>
    <p:sldId id="750" r:id="rId102"/>
    <p:sldId id="754" r:id="rId103"/>
    <p:sldId id="753" r:id="rId104"/>
    <p:sldId id="755" r:id="rId105"/>
    <p:sldId id="756" r:id="rId106"/>
    <p:sldId id="757" r:id="rId10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7A5328-FD62-478B-9543-256AF697A93E}">
          <p14:sldIdLst>
            <p14:sldId id="513"/>
            <p14:sldId id="744"/>
            <p14:sldId id="745"/>
            <p14:sldId id="746"/>
            <p14:sldId id="747"/>
            <p14:sldId id="748"/>
            <p14:sldId id="737"/>
            <p14:sldId id="601"/>
            <p14:sldId id="602"/>
            <p14:sldId id="604"/>
            <p14:sldId id="658"/>
            <p14:sldId id="659"/>
            <p14:sldId id="660"/>
            <p14:sldId id="661"/>
            <p14:sldId id="662"/>
            <p14:sldId id="663"/>
            <p14:sldId id="664"/>
            <p14:sldId id="704"/>
            <p14:sldId id="665"/>
            <p14:sldId id="666"/>
            <p14:sldId id="667"/>
            <p14:sldId id="559"/>
            <p14:sldId id="540"/>
            <p14:sldId id="542"/>
            <p14:sldId id="671"/>
            <p14:sldId id="672"/>
            <p14:sldId id="674"/>
            <p14:sldId id="675"/>
            <p14:sldId id="676"/>
            <p14:sldId id="544"/>
            <p14:sldId id="545"/>
            <p14:sldId id="561"/>
            <p14:sldId id="546"/>
            <p14:sldId id="547"/>
            <p14:sldId id="705"/>
            <p14:sldId id="718"/>
            <p14:sldId id="719"/>
            <p14:sldId id="723"/>
            <p14:sldId id="548"/>
          </p14:sldIdLst>
        </p14:section>
        <p14:section name="Untitled Section" id="{5C9007DF-A1EB-4700-81C2-EEB0B71D16C9}">
          <p14:sldIdLst>
            <p14:sldId id="708"/>
            <p14:sldId id="709"/>
            <p14:sldId id="710"/>
            <p14:sldId id="711"/>
            <p14:sldId id="715"/>
            <p14:sldId id="716"/>
            <p14:sldId id="562"/>
            <p14:sldId id="743"/>
            <p14:sldId id="587"/>
            <p14:sldId id="588"/>
            <p14:sldId id="560"/>
            <p14:sldId id="550"/>
            <p14:sldId id="551"/>
            <p14:sldId id="552"/>
            <p14:sldId id="553"/>
            <p14:sldId id="582"/>
            <p14:sldId id="583"/>
            <p14:sldId id="584"/>
            <p14:sldId id="554"/>
            <p14:sldId id="555"/>
            <p14:sldId id="556"/>
            <p14:sldId id="485"/>
            <p14:sldId id="505"/>
            <p14:sldId id="506"/>
            <p14:sldId id="507"/>
            <p14:sldId id="509"/>
            <p14:sldId id="514"/>
            <p14:sldId id="512"/>
            <p14:sldId id="751"/>
            <p14:sldId id="752"/>
            <p14:sldId id="503"/>
            <p14:sldId id="486"/>
            <p14:sldId id="487"/>
            <p14:sldId id="489"/>
            <p14:sldId id="490"/>
            <p14:sldId id="492"/>
            <p14:sldId id="589"/>
            <p14:sldId id="497"/>
            <p14:sldId id="494"/>
            <p14:sldId id="499"/>
            <p14:sldId id="500"/>
            <p14:sldId id="501"/>
            <p14:sldId id="502"/>
            <p14:sldId id="488"/>
            <p14:sldId id="566"/>
            <p14:sldId id="569"/>
            <p14:sldId id="593"/>
            <p14:sldId id="571"/>
            <p14:sldId id="573"/>
            <p14:sldId id="741"/>
            <p14:sldId id="738"/>
            <p14:sldId id="597"/>
            <p14:sldId id="481"/>
            <p14:sldId id="515"/>
            <p14:sldId id="749"/>
            <p14:sldId id="598"/>
            <p14:sldId id="599"/>
            <p14:sldId id="518"/>
            <p14:sldId id="750"/>
            <p14:sldId id="754"/>
            <p14:sldId id="753"/>
            <p14:sldId id="755"/>
            <p14:sldId id="756"/>
            <p14:sldId id="757"/>
          </p14:sldIdLst>
        </p14:section>
      </p14:sectionLst>
    </p:ext>
    <p:ext uri="{EFAFB233-063F-42B5-8137-9DF3F51BA10A}">
      <p15:sldGuideLst xmlns:p15="http://schemas.microsoft.com/office/powerpoint/2012/main">
        <p15:guide id="1" orient="horz" pos="672"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key Hawk" initials="MLH" lastIdx="2" clrIdx="0"/>
  <p:cmAuthor id="1" name="Alyssa Darden" initials="AD"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192"/>
    <a:srgbClr val="A9316F"/>
    <a:srgbClr val="070707"/>
    <a:srgbClr val="E18100"/>
    <a:srgbClr val="FF7600"/>
    <a:srgbClr val="419A3C"/>
    <a:srgbClr val="2A7BAA"/>
    <a:srgbClr val="DFE7E7"/>
    <a:srgbClr val="E4E8E8"/>
    <a:srgbClr val="3D9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0" autoAdjust="0"/>
    <p:restoredTop sz="69905" autoAdjust="0"/>
  </p:normalViewPr>
  <p:slideViewPr>
    <p:cSldViewPr snapToObjects="1" showGuides="1">
      <p:cViewPr varScale="1">
        <p:scale>
          <a:sx n="47" d="100"/>
          <a:sy n="47" d="100"/>
        </p:scale>
        <p:origin x="494" y="38"/>
      </p:cViewPr>
      <p:guideLst>
        <p:guide orient="horz" pos="672"/>
        <p:guide/>
      </p:guideLst>
    </p:cSldViewPr>
  </p:slideViewPr>
  <p:notesTextViewPr>
    <p:cViewPr>
      <p:scale>
        <a:sx n="100" d="100"/>
        <a:sy n="100" d="100"/>
      </p:scale>
      <p:origin x="0" y="0"/>
    </p:cViewPr>
  </p:notesTextViewPr>
  <p:sorterViewPr>
    <p:cViewPr>
      <p:scale>
        <a:sx n="75" d="100"/>
        <a:sy n="75" d="100"/>
      </p:scale>
      <p:origin x="0" y="0"/>
    </p:cViewPr>
  </p:sorterViewPr>
  <p:notesViewPr>
    <p:cSldViewPr snapToObjects="1">
      <p:cViewPr>
        <p:scale>
          <a:sx n="90" d="100"/>
          <a:sy n="90" d="100"/>
        </p:scale>
        <p:origin x="2484" y="-5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commentAuthors" Target="commentAuthors.xml"/><Relationship Id="rId115"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18135-6976-4947-9D95-6E5979FE2C32}" type="doc">
      <dgm:prSet loTypeId="urn:microsoft.com/office/officeart/2005/8/layout/hProcess11" loCatId="process" qsTypeId="urn:microsoft.com/office/officeart/2005/8/quickstyle/simple2" qsCatId="simple" csTypeId="urn:microsoft.com/office/officeart/2005/8/colors/accent1_2" csCatId="accent1" phldr="1"/>
      <dgm:spPr/>
    </dgm:pt>
    <dgm:pt modelId="{CD59DB07-D471-4D07-80BB-B00FCB9D0E50}">
      <dgm:prSet phldrT="[Text]" custT="1"/>
      <dgm:spPr/>
      <dgm:t>
        <a:bodyPr/>
        <a:lstStyle/>
        <a:p>
          <a:r>
            <a:rPr lang="en-US" sz="1200" b="1"/>
            <a:t>None</a:t>
          </a:r>
          <a:endParaRPr lang="en-US" sz="1200" b="1" dirty="0"/>
        </a:p>
      </dgm:t>
    </dgm:pt>
    <dgm:pt modelId="{669AAAB6-998B-4BFF-A4BB-6F8FD1CD0482}" type="parTrans" cxnId="{06B39CDF-C2ED-4ED8-A73C-F963E8B05BEC}">
      <dgm:prSet/>
      <dgm:spPr/>
      <dgm:t>
        <a:bodyPr/>
        <a:lstStyle/>
        <a:p>
          <a:endParaRPr lang="en-US">
            <a:solidFill>
              <a:schemeClr val="tx1"/>
            </a:solidFill>
          </a:endParaRPr>
        </a:p>
      </dgm:t>
    </dgm:pt>
    <dgm:pt modelId="{12C31DFB-D521-408A-8C48-CB14E944C84E}" type="sibTrans" cxnId="{06B39CDF-C2ED-4ED8-A73C-F963E8B05BEC}">
      <dgm:prSet/>
      <dgm:spPr/>
      <dgm:t>
        <a:bodyPr/>
        <a:lstStyle/>
        <a:p>
          <a:endParaRPr lang="en-US">
            <a:solidFill>
              <a:schemeClr val="tx1"/>
            </a:solidFill>
          </a:endParaRPr>
        </a:p>
      </dgm:t>
    </dgm:pt>
    <dgm:pt modelId="{E4C92E59-FEFF-40C4-9809-E16C720F66D6}">
      <dgm:prSet phldrT="[Text]" custT="1"/>
      <dgm:spPr/>
      <dgm:t>
        <a:bodyPr/>
        <a:lstStyle/>
        <a:p>
          <a:r>
            <a:rPr lang="en-US" sz="1200" b="1"/>
            <a:t>Active membership</a:t>
          </a:r>
          <a:endParaRPr lang="en-US" sz="1200" b="1" dirty="0"/>
        </a:p>
      </dgm:t>
    </dgm:pt>
    <dgm:pt modelId="{9BEBAE54-7D78-4E45-B958-59174C9395E2}" type="parTrans" cxnId="{4CEFE456-E8CC-44D3-B5B4-F1D056A1A6AB}">
      <dgm:prSet/>
      <dgm:spPr/>
      <dgm:t>
        <a:bodyPr/>
        <a:lstStyle/>
        <a:p>
          <a:endParaRPr lang="en-US">
            <a:solidFill>
              <a:schemeClr val="tx1"/>
            </a:solidFill>
          </a:endParaRPr>
        </a:p>
      </dgm:t>
    </dgm:pt>
    <dgm:pt modelId="{ABC34D11-003C-4F52-ACD9-FB8854468EAB}" type="sibTrans" cxnId="{4CEFE456-E8CC-44D3-B5B4-F1D056A1A6AB}">
      <dgm:prSet/>
      <dgm:spPr/>
      <dgm:t>
        <a:bodyPr/>
        <a:lstStyle/>
        <a:p>
          <a:endParaRPr lang="en-US">
            <a:solidFill>
              <a:schemeClr val="tx1"/>
            </a:solidFill>
          </a:endParaRPr>
        </a:p>
      </dgm:t>
    </dgm:pt>
    <dgm:pt modelId="{E56D80ED-9A20-450A-A4D1-EA207B323C24}">
      <dgm:prSet phldrT="[Text]" custT="1"/>
      <dgm:spPr/>
      <dgm:t>
        <a:bodyPr/>
        <a:lstStyle/>
        <a:p>
          <a:r>
            <a:rPr lang="en-US" sz="1200" b="1" dirty="0"/>
            <a:t>Complete participation</a:t>
          </a:r>
        </a:p>
      </dgm:t>
    </dgm:pt>
    <dgm:pt modelId="{5F40D909-485D-4F80-8696-E183C1E942CD}" type="parTrans" cxnId="{62B7CDB3-27F4-4C6B-AAF5-2E53FE623F07}">
      <dgm:prSet/>
      <dgm:spPr/>
      <dgm:t>
        <a:bodyPr/>
        <a:lstStyle/>
        <a:p>
          <a:endParaRPr lang="en-US">
            <a:solidFill>
              <a:schemeClr val="tx1"/>
            </a:solidFill>
          </a:endParaRPr>
        </a:p>
      </dgm:t>
    </dgm:pt>
    <dgm:pt modelId="{48CF09D2-CF83-4438-9239-F41A50A4B2F1}" type="sibTrans" cxnId="{62B7CDB3-27F4-4C6B-AAF5-2E53FE623F07}">
      <dgm:prSet/>
      <dgm:spPr/>
      <dgm:t>
        <a:bodyPr/>
        <a:lstStyle/>
        <a:p>
          <a:endParaRPr lang="en-US">
            <a:solidFill>
              <a:schemeClr val="tx1"/>
            </a:solidFill>
          </a:endParaRPr>
        </a:p>
      </dgm:t>
    </dgm:pt>
    <dgm:pt modelId="{101EB90E-CE51-4DE2-9FBA-F81E41560271}">
      <dgm:prSet phldrT="[Text]" custT="1"/>
      <dgm:spPr/>
      <dgm:t>
        <a:bodyPr/>
        <a:lstStyle/>
        <a:p>
          <a:r>
            <a:rPr lang="en-US" sz="1200" b="1"/>
            <a:t>Passive</a:t>
          </a:r>
          <a:endParaRPr lang="en-US" sz="1200" b="1" dirty="0"/>
        </a:p>
      </dgm:t>
    </dgm:pt>
    <dgm:pt modelId="{CA9EDCCF-171A-4D68-B08B-DE836749F583}" type="parTrans" cxnId="{05EC3068-09BF-434E-9ABB-02EB41F7EC94}">
      <dgm:prSet/>
      <dgm:spPr/>
      <dgm:t>
        <a:bodyPr/>
        <a:lstStyle/>
        <a:p>
          <a:endParaRPr lang="en-US">
            <a:solidFill>
              <a:schemeClr val="tx1"/>
            </a:solidFill>
          </a:endParaRPr>
        </a:p>
      </dgm:t>
    </dgm:pt>
    <dgm:pt modelId="{1C3F9EED-BB12-4EF1-93A9-9671B24B6CC5}" type="sibTrans" cxnId="{05EC3068-09BF-434E-9ABB-02EB41F7EC94}">
      <dgm:prSet/>
      <dgm:spPr/>
      <dgm:t>
        <a:bodyPr/>
        <a:lstStyle/>
        <a:p>
          <a:endParaRPr lang="en-US">
            <a:solidFill>
              <a:schemeClr val="tx1"/>
            </a:solidFill>
          </a:endParaRPr>
        </a:p>
      </dgm:t>
    </dgm:pt>
    <dgm:pt modelId="{4BBE3187-4B6D-482B-B8CC-E4C15F4EBBEC}">
      <dgm:prSet phldrT="[Text]" custT="1"/>
      <dgm:spPr/>
      <dgm:t>
        <a:bodyPr/>
        <a:lstStyle/>
        <a:p>
          <a:r>
            <a:rPr lang="en-US" sz="1200" b="1"/>
            <a:t>Observation-focused</a:t>
          </a:r>
          <a:endParaRPr lang="en-US" sz="1200" b="1" dirty="0"/>
        </a:p>
      </dgm:t>
    </dgm:pt>
    <dgm:pt modelId="{E5EB66E2-E173-42F1-983E-EB567F73FADD}" type="parTrans" cxnId="{02FA5376-1D52-4C83-BBFC-DCDC320641BE}">
      <dgm:prSet/>
      <dgm:spPr/>
      <dgm:t>
        <a:bodyPr/>
        <a:lstStyle/>
        <a:p>
          <a:endParaRPr lang="en-US">
            <a:solidFill>
              <a:schemeClr val="tx1"/>
            </a:solidFill>
          </a:endParaRPr>
        </a:p>
      </dgm:t>
    </dgm:pt>
    <dgm:pt modelId="{EABDE7EC-669C-4386-9FA4-A35589994654}" type="sibTrans" cxnId="{02FA5376-1D52-4C83-BBFC-DCDC320641BE}">
      <dgm:prSet/>
      <dgm:spPr/>
      <dgm:t>
        <a:bodyPr/>
        <a:lstStyle/>
        <a:p>
          <a:endParaRPr lang="en-US">
            <a:solidFill>
              <a:schemeClr val="tx1"/>
            </a:solidFill>
          </a:endParaRPr>
        </a:p>
      </dgm:t>
    </dgm:pt>
    <dgm:pt modelId="{3F88D512-6F17-4BF7-8988-2D88973C9BAA}">
      <dgm:prSet phldrT="[Text]" custT="1"/>
      <dgm:spPr/>
      <dgm:t>
        <a:bodyPr/>
        <a:lstStyle/>
        <a:p>
          <a:r>
            <a:rPr lang="en-US" sz="1200" b="1"/>
            <a:t>Moderate membership</a:t>
          </a:r>
          <a:endParaRPr lang="en-US" sz="1200" b="1" dirty="0"/>
        </a:p>
      </dgm:t>
    </dgm:pt>
    <dgm:pt modelId="{BEBCA74D-4DD4-4D40-9CC3-4B0B34CEE6E7}" type="parTrans" cxnId="{A3BB5F31-08EB-4766-B635-D13EF6A08BC8}">
      <dgm:prSet/>
      <dgm:spPr/>
      <dgm:t>
        <a:bodyPr/>
        <a:lstStyle/>
        <a:p>
          <a:endParaRPr lang="en-US">
            <a:solidFill>
              <a:schemeClr val="tx1"/>
            </a:solidFill>
          </a:endParaRPr>
        </a:p>
      </dgm:t>
    </dgm:pt>
    <dgm:pt modelId="{3EF78631-3C3A-43D4-AA40-3E56F4F7B051}" type="sibTrans" cxnId="{A3BB5F31-08EB-4766-B635-D13EF6A08BC8}">
      <dgm:prSet/>
      <dgm:spPr/>
      <dgm:t>
        <a:bodyPr/>
        <a:lstStyle/>
        <a:p>
          <a:endParaRPr lang="en-US">
            <a:solidFill>
              <a:schemeClr val="tx1"/>
            </a:solidFill>
          </a:endParaRPr>
        </a:p>
      </dgm:t>
    </dgm:pt>
    <dgm:pt modelId="{F3764BA8-DC27-413D-A43F-1B725B1995D6}">
      <dgm:prSet phldrT="[Text]" custT="1"/>
      <dgm:spPr/>
      <dgm:t>
        <a:bodyPr/>
        <a:lstStyle/>
        <a:p>
          <a:r>
            <a:rPr lang="en-US" sz="1200" b="1" dirty="0"/>
            <a:t>Complete membership</a:t>
          </a:r>
        </a:p>
      </dgm:t>
    </dgm:pt>
    <dgm:pt modelId="{1F40668B-3E9D-406D-BF64-F3AA540ADD10}" type="parTrans" cxnId="{DC11E6EE-0D97-4747-B9C1-04867365F86D}">
      <dgm:prSet/>
      <dgm:spPr/>
      <dgm:t>
        <a:bodyPr/>
        <a:lstStyle/>
        <a:p>
          <a:endParaRPr lang="en-US">
            <a:solidFill>
              <a:schemeClr val="tx1"/>
            </a:solidFill>
          </a:endParaRPr>
        </a:p>
      </dgm:t>
    </dgm:pt>
    <dgm:pt modelId="{E4082101-918E-4DBD-A863-F179896108FE}" type="sibTrans" cxnId="{DC11E6EE-0D97-4747-B9C1-04867365F86D}">
      <dgm:prSet/>
      <dgm:spPr/>
      <dgm:t>
        <a:bodyPr/>
        <a:lstStyle/>
        <a:p>
          <a:endParaRPr lang="en-US">
            <a:solidFill>
              <a:schemeClr val="tx1"/>
            </a:solidFill>
          </a:endParaRPr>
        </a:p>
      </dgm:t>
    </dgm:pt>
    <dgm:pt modelId="{43FB9B54-1DA9-41F3-BC5F-25791C5A4724}" type="pres">
      <dgm:prSet presAssocID="{90418135-6976-4947-9D95-6E5979FE2C32}" presName="Name0" presStyleCnt="0">
        <dgm:presLayoutVars>
          <dgm:dir/>
          <dgm:resizeHandles val="exact"/>
        </dgm:presLayoutVars>
      </dgm:prSet>
      <dgm:spPr/>
    </dgm:pt>
    <dgm:pt modelId="{C745546C-6035-42FE-A13C-30A223A496BF}" type="pres">
      <dgm:prSet presAssocID="{90418135-6976-4947-9D95-6E5979FE2C32}" presName="arrow" presStyleLbl="bgShp" presStyleIdx="0" presStyleCnt="1"/>
      <dgm:spPr/>
    </dgm:pt>
    <dgm:pt modelId="{FABC4C49-EAAE-428A-B768-E691F50A21EC}" type="pres">
      <dgm:prSet presAssocID="{90418135-6976-4947-9D95-6E5979FE2C32}" presName="points" presStyleCnt="0"/>
      <dgm:spPr/>
    </dgm:pt>
    <dgm:pt modelId="{463E645D-A043-4EDE-B304-96A2141F687D}" type="pres">
      <dgm:prSet presAssocID="{CD59DB07-D471-4D07-80BB-B00FCB9D0E50}" presName="compositeA" presStyleCnt="0"/>
      <dgm:spPr/>
    </dgm:pt>
    <dgm:pt modelId="{6B2AD983-A353-44A7-8012-D4599C13DD7D}" type="pres">
      <dgm:prSet presAssocID="{CD59DB07-D471-4D07-80BB-B00FCB9D0E50}" presName="textA" presStyleLbl="revTx" presStyleIdx="0" presStyleCnt="7">
        <dgm:presLayoutVars>
          <dgm:bulletEnabled val="1"/>
        </dgm:presLayoutVars>
      </dgm:prSet>
      <dgm:spPr/>
    </dgm:pt>
    <dgm:pt modelId="{E3288FF1-CCCD-401D-A8DD-EF3D55B233EA}" type="pres">
      <dgm:prSet presAssocID="{CD59DB07-D471-4D07-80BB-B00FCB9D0E50}" presName="circleA" presStyleLbl="node1" presStyleIdx="0" presStyleCnt="7"/>
      <dgm:spPr/>
    </dgm:pt>
    <dgm:pt modelId="{D80DE22E-80BA-4F09-AD6C-21508B70A6C8}" type="pres">
      <dgm:prSet presAssocID="{CD59DB07-D471-4D07-80BB-B00FCB9D0E50}" presName="spaceA" presStyleCnt="0"/>
      <dgm:spPr/>
    </dgm:pt>
    <dgm:pt modelId="{D16E0B86-258D-42E5-ACE9-58403B1DA46F}" type="pres">
      <dgm:prSet presAssocID="{12C31DFB-D521-408A-8C48-CB14E944C84E}" presName="space" presStyleCnt="0"/>
      <dgm:spPr/>
    </dgm:pt>
    <dgm:pt modelId="{DEED7A1F-1589-48A4-A186-3A1FDADB9551}" type="pres">
      <dgm:prSet presAssocID="{101EB90E-CE51-4DE2-9FBA-F81E41560271}" presName="compositeB" presStyleCnt="0"/>
      <dgm:spPr/>
    </dgm:pt>
    <dgm:pt modelId="{CE773F6F-A3E3-43DE-9D1A-690A50857EAD}" type="pres">
      <dgm:prSet presAssocID="{101EB90E-CE51-4DE2-9FBA-F81E41560271}" presName="textB" presStyleLbl="revTx" presStyleIdx="1" presStyleCnt="7">
        <dgm:presLayoutVars>
          <dgm:bulletEnabled val="1"/>
        </dgm:presLayoutVars>
      </dgm:prSet>
      <dgm:spPr/>
    </dgm:pt>
    <dgm:pt modelId="{B80F04B8-FFA2-4F15-BDF4-07CC824D6CE4}" type="pres">
      <dgm:prSet presAssocID="{101EB90E-CE51-4DE2-9FBA-F81E41560271}" presName="circleB" presStyleLbl="node1" presStyleIdx="1" presStyleCnt="7"/>
      <dgm:spPr/>
    </dgm:pt>
    <dgm:pt modelId="{A93C5F5C-33EC-41C2-9F35-4D1FBB906F8A}" type="pres">
      <dgm:prSet presAssocID="{101EB90E-CE51-4DE2-9FBA-F81E41560271}" presName="spaceB" presStyleCnt="0"/>
      <dgm:spPr/>
    </dgm:pt>
    <dgm:pt modelId="{7FDF29F4-1BF4-4BF7-92FE-A1D0640B24C6}" type="pres">
      <dgm:prSet presAssocID="{1C3F9EED-BB12-4EF1-93A9-9671B24B6CC5}" presName="space" presStyleCnt="0"/>
      <dgm:spPr/>
    </dgm:pt>
    <dgm:pt modelId="{FA57FFFC-4DA1-44ED-9E9E-882E635579ED}" type="pres">
      <dgm:prSet presAssocID="{4BBE3187-4B6D-482B-B8CC-E4C15F4EBBEC}" presName="compositeA" presStyleCnt="0"/>
      <dgm:spPr/>
    </dgm:pt>
    <dgm:pt modelId="{FE7AC1F6-BA02-46C8-BDAA-1A8DDE14C436}" type="pres">
      <dgm:prSet presAssocID="{4BBE3187-4B6D-482B-B8CC-E4C15F4EBBEC}" presName="textA" presStyleLbl="revTx" presStyleIdx="2" presStyleCnt="7">
        <dgm:presLayoutVars>
          <dgm:bulletEnabled val="1"/>
        </dgm:presLayoutVars>
      </dgm:prSet>
      <dgm:spPr/>
    </dgm:pt>
    <dgm:pt modelId="{ED42ACAF-0FE3-4E9C-A5CC-66D6173E7B0D}" type="pres">
      <dgm:prSet presAssocID="{4BBE3187-4B6D-482B-B8CC-E4C15F4EBBEC}" presName="circleA" presStyleLbl="node1" presStyleIdx="2" presStyleCnt="7"/>
      <dgm:spPr/>
    </dgm:pt>
    <dgm:pt modelId="{D8F88BCE-3613-4849-A342-6E0143705D32}" type="pres">
      <dgm:prSet presAssocID="{4BBE3187-4B6D-482B-B8CC-E4C15F4EBBEC}" presName="spaceA" presStyleCnt="0"/>
      <dgm:spPr/>
    </dgm:pt>
    <dgm:pt modelId="{C23B283D-2580-468D-8A71-EDF55C168538}" type="pres">
      <dgm:prSet presAssocID="{EABDE7EC-669C-4386-9FA4-A35589994654}" presName="space" presStyleCnt="0"/>
      <dgm:spPr/>
    </dgm:pt>
    <dgm:pt modelId="{7DC25BEA-C902-447D-8336-654AC4AE3CD8}" type="pres">
      <dgm:prSet presAssocID="{3F88D512-6F17-4BF7-8988-2D88973C9BAA}" presName="compositeB" presStyleCnt="0"/>
      <dgm:spPr/>
    </dgm:pt>
    <dgm:pt modelId="{C773ED16-B0A1-427F-94C4-55DA3B4ADA8C}" type="pres">
      <dgm:prSet presAssocID="{3F88D512-6F17-4BF7-8988-2D88973C9BAA}" presName="textB" presStyleLbl="revTx" presStyleIdx="3" presStyleCnt="7">
        <dgm:presLayoutVars>
          <dgm:bulletEnabled val="1"/>
        </dgm:presLayoutVars>
      </dgm:prSet>
      <dgm:spPr/>
    </dgm:pt>
    <dgm:pt modelId="{548EFA74-D0CB-4809-B78E-E9E16D336D15}" type="pres">
      <dgm:prSet presAssocID="{3F88D512-6F17-4BF7-8988-2D88973C9BAA}" presName="circleB" presStyleLbl="node1" presStyleIdx="3" presStyleCnt="7"/>
      <dgm:spPr/>
    </dgm:pt>
    <dgm:pt modelId="{28ECD48A-75CB-4A96-B6A3-3A64018FACCD}" type="pres">
      <dgm:prSet presAssocID="{3F88D512-6F17-4BF7-8988-2D88973C9BAA}" presName="spaceB" presStyleCnt="0"/>
      <dgm:spPr/>
    </dgm:pt>
    <dgm:pt modelId="{984720B4-6EAF-4E7C-A180-9BE2D7FF563E}" type="pres">
      <dgm:prSet presAssocID="{3EF78631-3C3A-43D4-AA40-3E56F4F7B051}" presName="space" presStyleCnt="0"/>
      <dgm:spPr/>
    </dgm:pt>
    <dgm:pt modelId="{84F1C017-A454-48B8-A67D-F69DA34B1DD3}" type="pres">
      <dgm:prSet presAssocID="{E4C92E59-FEFF-40C4-9809-E16C720F66D6}" presName="compositeA" presStyleCnt="0"/>
      <dgm:spPr/>
    </dgm:pt>
    <dgm:pt modelId="{FCCBD2B1-87C9-4ECD-B0F7-636D5BD9450D}" type="pres">
      <dgm:prSet presAssocID="{E4C92E59-FEFF-40C4-9809-E16C720F66D6}" presName="textA" presStyleLbl="revTx" presStyleIdx="4" presStyleCnt="7">
        <dgm:presLayoutVars>
          <dgm:bulletEnabled val="1"/>
        </dgm:presLayoutVars>
      </dgm:prSet>
      <dgm:spPr/>
    </dgm:pt>
    <dgm:pt modelId="{A7FCF941-4619-49AA-A316-991B03A4933C}" type="pres">
      <dgm:prSet presAssocID="{E4C92E59-FEFF-40C4-9809-E16C720F66D6}" presName="circleA" presStyleLbl="node1" presStyleIdx="4" presStyleCnt="7"/>
      <dgm:spPr/>
    </dgm:pt>
    <dgm:pt modelId="{F25C89FE-F88D-4C6D-A045-1C5FCE404BB0}" type="pres">
      <dgm:prSet presAssocID="{E4C92E59-FEFF-40C4-9809-E16C720F66D6}" presName="spaceA" presStyleCnt="0"/>
      <dgm:spPr/>
    </dgm:pt>
    <dgm:pt modelId="{893919FD-CE36-43A9-B073-39FC4AC85F19}" type="pres">
      <dgm:prSet presAssocID="{ABC34D11-003C-4F52-ACD9-FB8854468EAB}" presName="space" presStyleCnt="0"/>
      <dgm:spPr/>
    </dgm:pt>
    <dgm:pt modelId="{8D465052-621C-408E-813B-BD37C55D6B10}" type="pres">
      <dgm:prSet presAssocID="{E56D80ED-9A20-450A-A4D1-EA207B323C24}" presName="compositeB" presStyleCnt="0"/>
      <dgm:spPr/>
    </dgm:pt>
    <dgm:pt modelId="{22600C26-48D7-490E-8C48-73577E5E8935}" type="pres">
      <dgm:prSet presAssocID="{E56D80ED-9A20-450A-A4D1-EA207B323C24}" presName="textB" presStyleLbl="revTx" presStyleIdx="5" presStyleCnt="7">
        <dgm:presLayoutVars>
          <dgm:bulletEnabled val="1"/>
        </dgm:presLayoutVars>
      </dgm:prSet>
      <dgm:spPr/>
    </dgm:pt>
    <dgm:pt modelId="{86E026D8-5A9D-4FD7-9EA5-6DA26635248B}" type="pres">
      <dgm:prSet presAssocID="{E56D80ED-9A20-450A-A4D1-EA207B323C24}" presName="circleB" presStyleLbl="node1" presStyleIdx="5" presStyleCnt="7"/>
      <dgm:spPr/>
    </dgm:pt>
    <dgm:pt modelId="{C18509FD-5742-4505-A440-05B9C398CAAE}" type="pres">
      <dgm:prSet presAssocID="{E56D80ED-9A20-450A-A4D1-EA207B323C24}" presName="spaceB" presStyleCnt="0"/>
      <dgm:spPr/>
    </dgm:pt>
    <dgm:pt modelId="{4527764F-A49E-4018-8A64-14CAEC50303A}" type="pres">
      <dgm:prSet presAssocID="{48CF09D2-CF83-4438-9239-F41A50A4B2F1}" presName="space" presStyleCnt="0"/>
      <dgm:spPr/>
    </dgm:pt>
    <dgm:pt modelId="{C812DF02-49F3-412B-8592-29399EC11725}" type="pres">
      <dgm:prSet presAssocID="{F3764BA8-DC27-413D-A43F-1B725B1995D6}" presName="compositeA" presStyleCnt="0"/>
      <dgm:spPr/>
    </dgm:pt>
    <dgm:pt modelId="{8A5ED39F-A669-484F-8258-773756B04928}" type="pres">
      <dgm:prSet presAssocID="{F3764BA8-DC27-413D-A43F-1B725B1995D6}" presName="textA" presStyleLbl="revTx" presStyleIdx="6" presStyleCnt="7">
        <dgm:presLayoutVars>
          <dgm:bulletEnabled val="1"/>
        </dgm:presLayoutVars>
      </dgm:prSet>
      <dgm:spPr/>
    </dgm:pt>
    <dgm:pt modelId="{DDF51AAE-160C-4588-8CD2-D98EA5156425}" type="pres">
      <dgm:prSet presAssocID="{F3764BA8-DC27-413D-A43F-1B725B1995D6}" presName="circleA" presStyleLbl="node1" presStyleIdx="6" presStyleCnt="7"/>
      <dgm:spPr/>
    </dgm:pt>
    <dgm:pt modelId="{97833022-7223-4C5F-8E99-8817F5D69B24}" type="pres">
      <dgm:prSet presAssocID="{F3764BA8-DC27-413D-A43F-1B725B1995D6}" presName="spaceA" presStyleCnt="0"/>
      <dgm:spPr/>
    </dgm:pt>
  </dgm:ptLst>
  <dgm:cxnLst>
    <dgm:cxn modelId="{895BDA1B-71A4-47A6-8736-B92D51CAA16A}" type="presOf" srcId="{3F88D512-6F17-4BF7-8988-2D88973C9BAA}" destId="{C773ED16-B0A1-427F-94C4-55DA3B4ADA8C}" srcOrd="0" destOrd="0" presId="urn:microsoft.com/office/officeart/2005/8/layout/hProcess11"/>
    <dgm:cxn modelId="{5123482B-9759-45EA-8CA2-58C46A25F868}" type="presOf" srcId="{101EB90E-CE51-4DE2-9FBA-F81E41560271}" destId="{CE773F6F-A3E3-43DE-9D1A-690A50857EAD}" srcOrd="0" destOrd="0" presId="urn:microsoft.com/office/officeart/2005/8/layout/hProcess11"/>
    <dgm:cxn modelId="{A3BB5F31-08EB-4766-B635-D13EF6A08BC8}" srcId="{90418135-6976-4947-9D95-6E5979FE2C32}" destId="{3F88D512-6F17-4BF7-8988-2D88973C9BAA}" srcOrd="3" destOrd="0" parTransId="{BEBCA74D-4DD4-4D40-9CC3-4B0B34CEE6E7}" sibTransId="{3EF78631-3C3A-43D4-AA40-3E56F4F7B051}"/>
    <dgm:cxn modelId="{AC73E834-4813-4F04-9429-469881711B6C}" type="presOf" srcId="{4BBE3187-4B6D-482B-B8CC-E4C15F4EBBEC}" destId="{FE7AC1F6-BA02-46C8-BDAA-1A8DDE14C436}" srcOrd="0" destOrd="0" presId="urn:microsoft.com/office/officeart/2005/8/layout/hProcess11"/>
    <dgm:cxn modelId="{05EC3068-09BF-434E-9ABB-02EB41F7EC94}" srcId="{90418135-6976-4947-9D95-6E5979FE2C32}" destId="{101EB90E-CE51-4DE2-9FBA-F81E41560271}" srcOrd="1" destOrd="0" parTransId="{CA9EDCCF-171A-4D68-B08B-DE836749F583}" sibTransId="{1C3F9EED-BB12-4EF1-93A9-9671B24B6CC5}"/>
    <dgm:cxn modelId="{4E211071-3C97-4877-87FD-DEFCD38E7266}" type="presOf" srcId="{E4C92E59-FEFF-40C4-9809-E16C720F66D6}" destId="{FCCBD2B1-87C9-4ECD-B0F7-636D5BD9450D}" srcOrd="0" destOrd="0" presId="urn:microsoft.com/office/officeart/2005/8/layout/hProcess11"/>
    <dgm:cxn modelId="{02FA5376-1D52-4C83-BBFC-DCDC320641BE}" srcId="{90418135-6976-4947-9D95-6E5979FE2C32}" destId="{4BBE3187-4B6D-482B-B8CC-E4C15F4EBBEC}" srcOrd="2" destOrd="0" parTransId="{E5EB66E2-E173-42F1-983E-EB567F73FADD}" sibTransId="{EABDE7EC-669C-4386-9FA4-A35589994654}"/>
    <dgm:cxn modelId="{4CEFE456-E8CC-44D3-B5B4-F1D056A1A6AB}" srcId="{90418135-6976-4947-9D95-6E5979FE2C32}" destId="{E4C92E59-FEFF-40C4-9809-E16C720F66D6}" srcOrd="4" destOrd="0" parTransId="{9BEBAE54-7D78-4E45-B958-59174C9395E2}" sibTransId="{ABC34D11-003C-4F52-ACD9-FB8854468EAB}"/>
    <dgm:cxn modelId="{033A3BA1-8E6D-44B3-B03D-049B4B7BE2CA}" type="presOf" srcId="{90418135-6976-4947-9D95-6E5979FE2C32}" destId="{43FB9B54-1DA9-41F3-BC5F-25791C5A4724}" srcOrd="0" destOrd="0" presId="urn:microsoft.com/office/officeart/2005/8/layout/hProcess11"/>
    <dgm:cxn modelId="{62B7CDB3-27F4-4C6B-AAF5-2E53FE623F07}" srcId="{90418135-6976-4947-9D95-6E5979FE2C32}" destId="{E56D80ED-9A20-450A-A4D1-EA207B323C24}" srcOrd="5" destOrd="0" parTransId="{5F40D909-485D-4F80-8696-E183C1E942CD}" sibTransId="{48CF09D2-CF83-4438-9239-F41A50A4B2F1}"/>
    <dgm:cxn modelId="{E1B508B9-76FD-4D02-9AE0-67D0C9D0CA70}" type="presOf" srcId="{E56D80ED-9A20-450A-A4D1-EA207B323C24}" destId="{22600C26-48D7-490E-8C48-73577E5E8935}" srcOrd="0" destOrd="0" presId="urn:microsoft.com/office/officeart/2005/8/layout/hProcess11"/>
    <dgm:cxn modelId="{06B39CDF-C2ED-4ED8-A73C-F963E8B05BEC}" srcId="{90418135-6976-4947-9D95-6E5979FE2C32}" destId="{CD59DB07-D471-4D07-80BB-B00FCB9D0E50}" srcOrd="0" destOrd="0" parTransId="{669AAAB6-998B-4BFF-A4BB-6F8FD1CD0482}" sibTransId="{12C31DFB-D521-408A-8C48-CB14E944C84E}"/>
    <dgm:cxn modelId="{F9BE4BEE-90F8-4596-881C-75691EDBB2D6}" type="presOf" srcId="{F3764BA8-DC27-413D-A43F-1B725B1995D6}" destId="{8A5ED39F-A669-484F-8258-773756B04928}" srcOrd="0" destOrd="0" presId="urn:microsoft.com/office/officeart/2005/8/layout/hProcess11"/>
    <dgm:cxn modelId="{04E6D5EE-08F5-45FF-90B0-DA540C4712E0}" type="presOf" srcId="{CD59DB07-D471-4D07-80BB-B00FCB9D0E50}" destId="{6B2AD983-A353-44A7-8012-D4599C13DD7D}" srcOrd="0" destOrd="0" presId="urn:microsoft.com/office/officeart/2005/8/layout/hProcess11"/>
    <dgm:cxn modelId="{DC11E6EE-0D97-4747-B9C1-04867365F86D}" srcId="{90418135-6976-4947-9D95-6E5979FE2C32}" destId="{F3764BA8-DC27-413D-A43F-1B725B1995D6}" srcOrd="6" destOrd="0" parTransId="{1F40668B-3E9D-406D-BF64-F3AA540ADD10}" sibTransId="{E4082101-918E-4DBD-A863-F179896108FE}"/>
    <dgm:cxn modelId="{51CBC319-4DF3-439C-9471-B4FA2DEB03DA}" type="presParOf" srcId="{43FB9B54-1DA9-41F3-BC5F-25791C5A4724}" destId="{C745546C-6035-42FE-A13C-30A223A496BF}" srcOrd="0" destOrd="0" presId="urn:microsoft.com/office/officeart/2005/8/layout/hProcess11"/>
    <dgm:cxn modelId="{3A4F429B-EA3A-41D7-9073-F57E2E776D98}" type="presParOf" srcId="{43FB9B54-1DA9-41F3-BC5F-25791C5A4724}" destId="{FABC4C49-EAAE-428A-B768-E691F50A21EC}" srcOrd="1" destOrd="0" presId="urn:microsoft.com/office/officeart/2005/8/layout/hProcess11"/>
    <dgm:cxn modelId="{83A58443-D4C0-4B4D-B4B4-C4E81B872724}" type="presParOf" srcId="{FABC4C49-EAAE-428A-B768-E691F50A21EC}" destId="{463E645D-A043-4EDE-B304-96A2141F687D}" srcOrd="0" destOrd="0" presId="urn:microsoft.com/office/officeart/2005/8/layout/hProcess11"/>
    <dgm:cxn modelId="{EF55B08C-9528-4D08-B81A-D0EFF787C79D}" type="presParOf" srcId="{463E645D-A043-4EDE-B304-96A2141F687D}" destId="{6B2AD983-A353-44A7-8012-D4599C13DD7D}" srcOrd="0" destOrd="0" presId="urn:microsoft.com/office/officeart/2005/8/layout/hProcess11"/>
    <dgm:cxn modelId="{5C55C82E-FBAE-4EEA-81FB-B63EFD29B686}" type="presParOf" srcId="{463E645D-A043-4EDE-B304-96A2141F687D}" destId="{E3288FF1-CCCD-401D-A8DD-EF3D55B233EA}" srcOrd="1" destOrd="0" presId="urn:microsoft.com/office/officeart/2005/8/layout/hProcess11"/>
    <dgm:cxn modelId="{F17FEF59-0294-4FA2-A892-8B4664FEC2FB}" type="presParOf" srcId="{463E645D-A043-4EDE-B304-96A2141F687D}" destId="{D80DE22E-80BA-4F09-AD6C-21508B70A6C8}" srcOrd="2" destOrd="0" presId="urn:microsoft.com/office/officeart/2005/8/layout/hProcess11"/>
    <dgm:cxn modelId="{3F0FE3D7-80E7-479C-A01E-ED8044512297}" type="presParOf" srcId="{FABC4C49-EAAE-428A-B768-E691F50A21EC}" destId="{D16E0B86-258D-42E5-ACE9-58403B1DA46F}" srcOrd="1" destOrd="0" presId="urn:microsoft.com/office/officeart/2005/8/layout/hProcess11"/>
    <dgm:cxn modelId="{2A9DE6EB-70F4-4FF0-91CA-4482837591F7}" type="presParOf" srcId="{FABC4C49-EAAE-428A-B768-E691F50A21EC}" destId="{DEED7A1F-1589-48A4-A186-3A1FDADB9551}" srcOrd="2" destOrd="0" presId="urn:microsoft.com/office/officeart/2005/8/layout/hProcess11"/>
    <dgm:cxn modelId="{F56C4106-93E3-4696-AC70-BF355C285777}" type="presParOf" srcId="{DEED7A1F-1589-48A4-A186-3A1FDADB9551}" destId="{CE773F6F-A3E3-43DE-9D1A-690A50857EAD}" srcOrd="0" destOrd="0" presId="urn:microsoft.com/office/officeart/2005/8/layout/hProcess11"/>
    <dgm:cxn modelId="{46529E9A-9782-4F15-8D85-0721B0FB58EC}" type="presParOf" srcId="{DEED7A1F-1589-48A4-A186-3A1FDADB9551}" destId="{B80F04B8-FFA2-4F15-BDF4-07CC824D6CE4}" srcOrd="1" destOrd="0" presId="urn:microsoft.com/office/officeart/2005/8/layout/hProcess11"/>
    <dgm:cxn modelId="{E25BE037-5A11-4EB7-B6FB-C9BE1309F584}" type="presParOf" srcId="{DEED7A1F-1589-48A4-A186-3A1FDADB9551}" destId="{A93C5F5C-33EC-41C2-9F35-4D1FBB906F8A}" srcOrd="2" destOrd="0" presId="urn:microsoft.com/office/officeart/2005/8/layout/hProcess11"/>
    <dgm:cxn modelId="{E12610B3-783D-44FE-A64E-E48485EDCD95}" type="presParOf" srcId="{FABC4C49-EAAE-428A-B768-E691F50A21EC}" destId="{7FDF29F4-1BF4-4BF7-92FE-A1D0640B24C6}" srcOrd="3" destOrd="0" presId="urn:microsoft.com/office/officeart/2005/8/layout/hProcess11"/>
    <dgm:cxn modelId="{F50C6956-9948-4F85-9259-17BD1537ADB1}" type="presParOf" srcId="{FABC4C49-EAAE-428A-B768-E691F50A21EC}" destId="{FA57FFFC-4DA1-44ED-9E9E-882E635579ED}" srcOrd="4" destOrd="0" presId="urn:microsoft.com/office/officeart/2005/8/layout/hProcess11"/>
    <dgm:cxn modelId="{EF7DA127-7466-4893-9D64-89863CBED089}" type="presParOf" srcId="{FA57FFFC-4DA1-44ED-9E9E-882E635579ED}" destId="{FE7AC1F6-BA02-46C8-BDAA-1A8DDE14C436}" srcOrd="0" destOrd="0" presId="urn:microsoft.com/office/officeart/2005/8/layout/hProcess11"/>
    <dgm:cxn modelId="{13294432-9884-449B-A5DF-C8EFC4FFEEE5}" type="presParOf" srcId="{FA57FFFC-4DA1-44ED-9E9E-882E635579ED}" destId="{ED42ACAF-0FE3-4E9C-A5CC-66D6173E7B0D}" srcOrd="1" destOrd="0" presId="urn:microsoft.com/office/officeart/2005/8/layout/hProcess11"/>
    <dgm:cxn modelId="{74FE28A1-B7B9-4218-A0F4-5D085F15D95C}" type="presParOf" srcId="{FA57FFFC-4DA1-44ED-9E9E-882E635579ED}" destId="{D8F88BCE-3613-4849-A342-6E0143705D32}" srcOrd="2" destOrd="0" presId="urn:microsoft.com/office/officeart/2005/8/layout/hProcess11"/>
    <dgm:cxn modelId="{B63C13B0-6AB2-47F1-8028-AA523B3F4645}" type="presParOf" srcId="{FABC4C49-EAAE-428A-B768-E691F50A21EC}" destId="{C23B283D-2580-468D-8A71-EDF55C168538}" srcOrd="5" destOrd="0" presId="urn:microsoft.com/office/officeart/2005/8/layout/hProcess11"/>
    <dgm:cxn modelId="{032077CA-4186-4EAA-A1FA-2185266D224A}" type="presParOf" srcId="{FABC4C49-EAAE-428A-B768-E691F50A21EC}" destId="{7DC25BEA-C902-447D-8336-654AC4AE3CD8}" srcOrd="6" destOrd="0" presId="urn:microsoft.com/office/officeart/2005/8/layout/hProcess11"/>
    <dgm:cxn modelId="{E09EEA1D-F1AA-4A19-B884-311B95193CB5}" type="presParOf" srcId="{7DC25BEA-C902-447D-8336-654AC4AE3CD8}" destId="{C773ED16-B0A1-427F-94C4-55DA3B4ADA8C}" srcOrd="0" destOrd="0" presId="urn:microsoft.com/office/officeart/2005/8/layout/hProcess11"/>
    <dgm:cxn modelId="{BCCCB556-FD33-44F7-A06E-DF832AF47A3B}" type="presParOf" srcId="{7DC25BEA-C902-447D-8336-654AC4AE3CD8}" destId="{548EFA74-D0CB-4809-B78E-E9E16D336D15}" srcOrd="1" destOrd="0" presId="urn:microsoft.com/office/officeart/2005/8/layout/hProcess11"/>
    <dgm:cxn modelId="{EA63D0ED-38EC-4788-8566-0EE6A397AD8A}" type="presParOf" srcId="{7DC25BEA-C902-447D-8336-654AC4AE3CD8}" destId="{28ECD48A-75CB-4A96-B6A3-3A64018FACCD}" srcOrd="2" destOrd="0" presId="urn:microsoft.com/office/officeart/2005/8/layout/hProcess11"/>
    <dgm:cxn modelId="{F98EA929-21D6-4DBE-AF82-5000B0811911}" type="presParOf" srcId="{FABC4C49-EAAE-428A-B768-E691F50A21EC}" destId="{984720B4-6EAF-4E7C-A180-9BE2D7FF563E}" srcOrd="7" destOrd="0" presId="urn:microsoft.com/office/officeart/2005/8/layout/hProcess11"/>
    <dgm:cxn modelId="{8D6ED307-569D-4792-81B8-CEB86FF638B2}" type="presParOf" srcId="{FABC4C49-EAAE-428A-B768-E691F50A21EC}" destId="{84F1C017-A454-48B8-A67D-F69DA34B1DD3}" srcOrd="8" destOrd="0" presId="urn:microsoft.com/office/officeart/2005/8/layout/hProcess11"/>
    <dgm:cxn modelId="{4A1138BE-F210-4127-A882-EE4CFA63087C}" type="presParOf" srcId="{84F1C017-A454-48B8-A67D-F69DA34B1DD3}" destId="{FCCBD2B1-87C9-4ECD-B0F7-636D5BD9450D}" srcOrd="0" destOrd="0" presId="urn:microsoft.com/office/officeart/2005/8/layout/hProcess11"/>
    <dgm:cxn modelId="{DF56194E-877A-4380-81F9-EA999FCD8342}" type="presParOf" srcId="{84F1C017-A454-48B8-A67D-F69DA34B1DD3}" destId="{A7FCF941-4619-49AA-A316-991B03A4933C}" srcOrd="1" destOrd="0" presId="urn:microsoft.com/office/officeart/2005/8/layout/hProcess11"/>
    <dgm:cxn modelId="{D7E62F1D-83C0-4C30-9515-8FB46420799A}" type="presParOf" srcId="{84F1C017-A454-48B8-A67D-F69DA34B1DD3}" destId="{F25C89FE-F88D-4C6D-A045-1C5FCE404BB0}" srcOrd="2" destOrd="0" presId="urn:microsoft.com/office/officeart/2005/8/layout/hProcess11"/>
    <dgm:cxn modelId="{E04956D8-7069-4FBB-A2F9-D1FABD5F6B18}" type="presParOf" srcId="{FABC4C49-EAAE-428A-B768-E691F50A21EC}" destId="{893919FD-CE36-43A9-B073-39FC4AC85F19}" srcOrd="9" destOrd="0" presId="urn:microsoft.com/office/officeart/2005/8/layout/hProcess11"/>
    <dgm:cxn modelId="{A1C9DE56-2A26-49E0-8A86-AC919B50A435}" type="presParOf" srcId="{FABC4C49-EAAE-428A-B768-E691F50A21EC}" destId="{8D465052-621C-408E-813B-BD37C55D6B10}" srcOrd="10" destOrd="0" presId="urn:microsoft.com/office/officeart/2005/8/layout/hProcess11"/>
    <dgm:cxn modelId="{C07BD109-418B-4959-939D-CCCDF0DB5704}" type="presParOf" srcId="{8D465052-621C-408E-813B-BD37C55D6B10}" destId="{22600C26-48D7-490E-8C48-73577E5E8935}" srcOrd="0" destOrd="0" presId="urn:microsoft.com/office/officeart/2005/8/layout/hProcess11"/>
    <dgm:cxn modelId="{EED2EE3D-9C0E-4D31-91A2-8B3704509C52}" type="presParOf" srcId="{8D465052-621C-408E-813B-BD37C55D6B10}" destId="{86E026D8-5A9D-4FD7-9EA5-6DA26635248B}" srcOrd="1" destOrd="0" presId="urn:microsoft.com/office/officeart/2005/8/layout/hProcess11"/>
    <dgm:cxn modelId="{86A4C755-4C13-4D87-9F1B-985B3F0FEFA3}" type="presParOf" srcId="{8D465052-621C-408E-813B-BD37C55D6B10}" destId="{C18509FD-5742-4505-A440-05B9C398CAAE}" srcOrd="2" destOrd="0" presId="urn:microsoft.com/office/officeart/2005/8/layout/hProcess11"/>
    <dgm:cxn modelId="{1817FC3D-CBB8-4A3D-ABDE-E2346FF8A374}" type="presParOf" srcId="{FABC4C49-EAAE-428A-B768-E691F50A21EC}" destId="{4527764F-A49E-4018-8A64-14CAEC50303A}" srcOrd="11" destOrd="0" presId="urn:microsoft.com/office/officeart/2005/8/layout/hProcess11"/>
    <dgm:cxn modelId="{78FCE112-1DF2-4890-A2FD-D9C0F3A0412E}" type="presParOf" srcId="{FABC4C49-EAAE-428A-B768-E691F50A21EC}" destId="{C812DF02-49F3-412B-8592-29399EC11725}" srcOrd="12" destOrd="0" presId="urn:microsoft.com/office/officeart/2005/8/layout/hProcess11"/>
    <dgm:cxn modelId="{7F1556AD-5EDB-414C-982E-97D43211F17F}" type="presParOf" srcId="{C812DF02-49F3-412B-8592-29399EC11725}" destId="{8A5ED39F-A669-484F-8258-773756B04928}" srcOrd="0" destOrd="0" presId="urn:microsoft.com/office/officeart/2005/8/layout/hProcess11"/>
    <dgm:cxn modelId="{C81F7EE4-6F99-4464-A31F-17C684A1B137}" type="presParOf" srcId="{C812DF02-49F3-412B-8592-29399EC11725}" destId="{DDF51AAE-160C-4588-8CD2-D98EA5156425}" srcOrd="1" destOrd="0" presId="urn:microsoft.com/office/officeart/2005/8/layout/hProcess11"/>
    <dgm:cxn modelId="{CAAC4E6D-7E08-40A6-9FE7-7671E4071DAF}" type="presParOf" srcId="{C812DF02-49F3-412B-8592-29399EC11725}" destId="{97833022-7223-4C5F-8E99-8817F5D69B24}"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5546C-6035-42FE-A13C-30A223A496BF}">
      <dsp:nvSpPr>
        <dsp:cNvPr id="0" name=""/>
        <dsp:cNvSpPr/>
      </dsp:nvSpPr>
      <dsp:spPr>
        <a:xfrm>
          <a:off x="0" y="1280160"/>
          <a:ext cx="8991600" cy="170688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2AD983-A353-44A7-8012-D4599C13DD7D}">
      <dsp:nvSpPr>
        <dsp:cNvPr id="0" name=""/>
        <dsp:cNvSpPr/>
      </dsp:nvSpPr>
      <dsp:spPr>
        <a:xfrm>
          <a:off x="691" y="0"/>
          <a:ext cx="1108363"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a:t>None</a:t>
          </a:r>
          <a:endParaRPr lang="en-US" sz="1200" b="1" kern="1200" dirty="0"/>
        </a:p>
      </dsp:txBody>
      <dsp:txXfrm>
        <a:off x="691" y="0"/>
        <a:ext cx="1108363" cy="1706880"/>
      </dsp:txXfrm>
    </dsp:sp>
    <dsp:sp modelId="{E3288FF1-CCCD-401D-A8DD-EF3D55B233EA}">
      <dsp:nvSpPr>
        <dsp:cNvPr id="0" name=""/>
        <dsp:cNvSpPr/>
      </dsp:nvSpPr>
      <dsp:spPr>
        <a:xfrm>
          <a:off x="341513" y="1920240"/>
          <a:ext cx="426720" cy="42672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E773F6F-A3E3-43DE-9D1A-690A50857EAD}">
      <dsp:nvSpPr>
        <dsp:cNvPr id="0" name=""/>
        <dsp:cNvSpPr/>
      </dsp:nvSpPr>
      <dsp:spPr>
        <a:xfrm>
          <a:off x="1164473" y="2560320"/>
          <a:ext cx="1108363"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t>Passive</a:t>
          </a:r>
          <a:endParaRPr lang="en-US" sz="1200" b="1" kern="1200" dirty="0"/>
        </a:p>
      </dsp:txBody>
      <dsp:txXfrm>
        <a:off x="1164473" y="2560320"/>
        <a:ext cx="1108363" cy="1706880"/>
      </dsp:txXfrm>
    </dsp:sp>
    <dsp:sp modelId="{B80F04B8-FFA2-4F15-BDF4-07CC824D6CE4}">
      <dsp:nvSpPr>
        <dsp:cNvPr id="0" name=""/>
        <dsp:cNvSpPr/>
      </dsp:nvSpPr>
      <dsp:spPr>
        <a:xfrm>
          <a:off x="1505295" y="1920240"/>
          <a:ext cx="426720" cy="42672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E7AC1F6-BA02-46C8-BDAA-1A8DDE14C436}">
      <dsp:nvSpPr>
        <dsp:cNvPr id="0" name=""/>
        <dsp:cNvSpPr/>
      </dsp:nvSpPr>
      <dsp:spPr>
        <a:xfrm>
          <a:off x="2328255" y="0"/>
          <a:ext cx="1108363"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a:t>Observation-focused</a:t>
          </a:r>
          <a:endParaRPr lang="en-US" sz="1200" b="1" kern="1200" dirty="0"/>
        </a:p>
      </dsp:txBody>
      <dsp:txXfrm>
        <a:off x="2328255" y="0"/>
        <a:ext cx="1108363" cy="1706880"/>
      </dsp:txXfrm>
    </dsp:sp>
    <dsp:sp modelId="{ED42ACAF-0FE3-4E9C-A5CC-66D6173E7B0D}">
      <dsp:nvSpPr>
        <dsp:cNvPr id="0" name=""/>
        <dsp:cNvSpPr/>
      </dsp:nvSpPr>
      <dsp:spPr>
        <a:xfrm>
          <a:off x="2669077" y="1920240"/>
          <a:ext cx="426720" cy="42672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773ED16-B0A1-427F-94C4-55DA3B4ADA8C}">
      <dsp:nvSpPr>
        <dsp:cNvPr id="0" name=""/>
        <dsp:cNvSpPr/>
      </dsp:nvSpPr>
      <dsp:spPr>
        <a:xfrm>
          <a:off x="3492038" y="2560320"/>
          <a:ext cx="1108363"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t>Moderate membership</a:t>
          </a:r>
          <a:endParaRPr lang="en-US" sz="1200" b="1" kern="1200" dirty="0"/>
        </a:p>
      </dsp:txBody>
      <dsp:txXfrm>
        <a:off x="3492038" y="2560320"/>
        <a:ext cx="1108363" cy="1706880"/>
      </dsp:txXfrm>
    </dsp:sp>
    <dsp:sp modelId="{548EFA74-D0CB-4809-B78E-E9E16D336D15}">
      <dsp:nvSpPr>
        <dsp:cNvPr id="0" name=""/>
        <dsp:cNvSpPr/>
      </dsp:nvSpPr>
      <dsp:spPr>
        <a:xfrm>
          <a:off x="3832859" y="1920240"/>
          <a:ext cx="426720" cy="42672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CCBD2B1-87C9-4ECD-B0F7-636D5BD9450D}">
      <dsp:nvSpPr>
        <dsp:cNvPr id="0" name=""/>
        <dsp:cNvSpPr/>
      </dsp:nvSpPr>
      <dsp:spPr>
        <a:xfrm>
          <a:off x="4655820" y="0"/>
          <a:ext cx="1108363"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a:t>Active membership</a:t>
          </a:r>
          <a:endParaRPr lang="en-US" sz="1200" b="1" kern="1200" dirty="0"/>
        </a:p>
      </dsp:txBody>
      <dsp:txXfrm>
        <a:off x="4655820" y="0"/>
        <a:ext cx="1108363" cy="1706880"/>
      </dsp:txXfrm>
    </dsp:sp>
    <dsp:sp modelId="{A7FCF941-4619-49AA-A316-991B03A4933C}">
      <dsp:nvSpPr>
        <dsp:cNvPr id="0" name=""/>
        <dsp:cNvSpPr/>
      </dsp:nvSpPr>
      <dsp:spPr>
        <a:xfrm>
          <a:off x="4996642" y="1920240"/>
          <a:ext cx="426720" cy="42672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2600C26-48D7-490E-8C48-73577E5E8935}">
      <dsp:nvSpPr>
        <dsp:cNvPr id="0" name=""/>
        <dsp:cNvSpPr/>
      </dsp:nvSpPr>
      <dsp:spPr>
        <a:xfrm>
          <a:off x="5819602" y="2560320"/>
          <a:ext cx="1108363"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Complete participation</a:t>
          </a:r>
        </a:p>
      </dsp:txBody>
      <dsp:txXfrm>
        <a:off x="5819602" y="2560320"/>
        <a:ext cx="1108363" cy="1706880"/>
      </dsp:txXfrm>
    </dsp:sp>
    <dsp:sp modelId="{86E026D8-5A9D-4FD7-9EA5-6DA26635248B}">
      <dsp:nvSpPr>
        <dsp:cNvPr id="0" name=""/>
        <dsp:cNvSpPr/>
      </dsp:nvSpPr>
      <dsp:spPr>
        <a:xfrm>
          <a:off x="6160424" y="1920240"/>
          <a:ext cx="426720" cy="42672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A5ED39F-A669-484F-8258-773756B04928}">
      <dsp:nvSpPr>
        <dsp:cNvPr id="0" name=""/>
        <dsp:cNvSpPr/>
      </dsp:nvSpPr>
      <dsp:spPr>
        <a:xfrm>
          <a:off x="6983384" y="0"/>
          <a:ext cx="1108363"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Complete membership</a:t>
          </a:r>
        </a:p>
      </dsp:txBody>
      <dsp:txXfrm>
        <a:off x="6983384" y="0"/>
        <a:ext cx="1108363" cy="1706880"/>
      </dsp:txXfrm>
    </dsp:sp>
    <dsp:sp modelId="{DDF51AAE-160C-4588-8CD2-D98EA5156425}">
      <dsp:nvSpPr>
        <dsp:cNvPr id="0" name=""/>
        <dsp:cNvSpPr/>
      </dsp:nvSpPr>
      <dsp:spPr>
        <a:xfrm>
          <a:off x="7324206" y="1920240"/>
          <a:ext cx="426720" cy="42672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590B96-037A-504A-977E-B6542BD6CBD5}" type="datetimeFigureOut">
              <a:rPr lang="en-US" smtClean="0"/>
              <a:pPr/>
              <a:t>2/21/2018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2E670E-6968-D546-96D3-BA97EA7DE81D}" type="slidenum">
              <a:rPr lang="en-US" smtClean="0"/>
              <a:pPr/>
              <a:t>‹#›</a:t>
            </a:fld>
            <a:endParaRPr lang="en-US" dirty="0"/>
          </a:p>
        </p:txBody>
      </p:sp>
    </p:spTree>
    <p:extLst>
      <p:ext uri="{BB962C8B-B14F-4D97-AF65-F5344CB8AC3E}">
        <p14:creationId xmlns:p14="http://schemas.microsoft.com/office/powerpoint/2010/main" val="442686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5C79E4-531B-094F-B0E0-0AB1940632EE}" type="datetimeFigureOut">
              <a:rPr lang="en-US" smtClean="0"/>
              <a:pPr/>
              <a:t>2/21/2018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921901-2D7D-404F-83CF-0310337D82A5}" type="slidenum">
              <a:rPr lang="en-US" smtClean="0"/>
              <a:pPr/>
              <a:t>‹#›</a:t>
            </a:fld>
            <a:endParaRPr lang="en-US" dirty="0"/>
          </a:p>
        </p:txBody>
      </p:sp>
    </p:spTree>
    <p:extLst>
      <p:ext uri="{BB962C8B-B14F-4D97-AF65-F5344CB8AC3E}">
        <p14:creationId xmlns:p14="http://schemas.microsoft.com/office/powerpoint/2010/main" val="734973453"/>
      </p:ext>
    </p:extLst>
  </p:cSld>
  <p:clrMap bg1="lt1" tx1="dk1" bg2="lt2" tx2="dk2" accent1="accent1" accent2="accent2" accent3="accent3" accent4="accent4" accent5="accent5" accent6="accent6" hlink="hlink" folHlink="folHlink"/>
  <p:notesStyle>
    <a:lvl1pPr marL="0" algn="l" defTabSz="457200" rtl="0" eaLnBrk="1" latinLnBrk="0" hangingPunct="1">
      <a:defRPr sz="1400" kern="1200">
        <a:solidFill>
          <a:schemeClr val="tx1"/>
        </a:solidFill>
        <a:latin typeface="Arial" pitchFamily="34" charset="0"/>
        <a:ea typeface="+mn-ea"/>
        <a:cs typeface="Arial" pitchFamily="34" charset="0"/>
      </a:defRPr>
    </a:lvl1pPr>
    <a:lvl2pPr marL="457200" algn="l" defTabSz="457200" rtl="0" eaLnBrk="1" latinLnBrk="0" hangingPunct="1">
      <a:defRPr sz="1400" kern="1200">
        <a:solidFill>
          <a:schemeClr val="tx1"/>
        </a:solidFill>
        <a:latin typeface="Arial" pitchFamily="34" charset="0"/>
        <a:ea typeface="+mn-ea"/>
        <a:cs typeface="Arial" pitchFamily="34" charset="0"/>
      </a:defRPr>
    </a:lvl2pPr>
    <a:lvl3pPr marL="914400" algn="l" defTabSz="457200" rtl="0" eaLnBrk="1" latinLnBrk="0" hangingPunct="1">
      <a:defRPr sz="1400" kern="1200">
        <a:solidFill>
          <a:schemeClr val="tx1"/>
        </a:solidFill>
        <a:latin typeface="Arial" pitchFamily="34" charset="0"/>
        <a:ea typeface="+mn-ea"/>
        <a:cs typeface="Arial" pitchFamily="34" charset="0"/>
      </a:defRPr>
    </a:lvl3pPr>
    <a:lvl4pPr marL="1371600" algn="l" defTabSz="457200" rtl="0" eaLnBrk="1" latinLnBrk="0" hangingPunct="1">
      <a:defRPr sz="1400" kern="1200">
        <a:solidFill>
          <a:schemeClr val="tx1"/>
        </a:solidFill>
        <a:latin typeface="Arial" pitchFamily="34" charset="0"/>
        <a:ea typeface="+mn-ea"/>
        <a:cs typeface="Arial" pitchFamily="34" charset="0"/>
      </a:defRPr>
    </a:lvl4pPr>
    <a:lvl5pPr marL="1828800" algn="l" defTabSz="457200" rtl="0" eaLnBrk="1" latinLnBrk="0" hangingPunct="1">
      <a:defRPr sz="1400" kern="1200">
        <a:solidFill>
          <a:schemeClr val="tx1"/>
        </a:solidFill>
        <a:latin typeface="Arial" pitchFamily="34" charset="0"/>
        <a:ea typeface="+mn-ea"/>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oclc.org/reports/synchronicity/full.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oclc.org/reports/synchronicity/full.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clc.org/reports/synchronicity/full.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oclc.org/reports/synchronicity/full.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en.wikipedia.org/wiki/Charles_C._Ragin"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en.wikipedia.org/wiki/Anselm_L._Strauss" TargetMode="External"/><Relationship Id="rId4" Type="http://schemas.openxmlformats.org/officeDocument/2006/relationships/hyperlink" Target="http://en.wikipedia.org/wiki/Barney_G._Glaser"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oclc.org/research/activities/past/orprojects/imls/default.htm"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www.oclc.org/research/activities/vandr.html" TargetMode="External"/><Relationship Id="rId4" Type="http://schemas.openxmlformats.org/officeDocument/2006/relationships/hyperlink" Target="http://www.oclc.org/reports/synchronicity/full.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erialproject.org/wp-content/uploads/2011/03/Toolkit-3.22.11.pdf"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download.qsrinternational.com/Document/NVivo9/NVivo9-Getting-Started-Guide.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82.xml"/><Relationship Id="rId1" Type="http://schemas.openxmlformats.org/officeDocument/2006/relationships/notesMaster" Target="../notesMasters/notesMaster1.xml"/><Relationship Id="rId5" Type="http://schemas.openxmlformats.org/officeDocument/2006/relationships/hyperlink" Target="http://informationr.net/ir/18-1/infres181.html" TargetMode="External"/><Relationship Id="rId4" Type="http://schemas.openxmlformats.org/officeDocument/2006/relationships/hyperlink" Target="http://www.ala.org/acrl/sites/ala.org.acrl/files/content/conferences/confsandpreconfs/2013/papers/Connaway_Google.pdf"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a:t>
            </a:fld>
            <a:endParaRPr lang="en-US" dirty="0"/>
          </a:p>
        </p:txBody>
      </p:sp>
    </p:spTree>
    <p:extLst>
      <p:ext uri="{BB962C8B-B14F-4D97-AF65-F5344CB8AC3E}">
        <p14:creationId xmlns:p14="http://schemas.microsoft.com/office/powerpoint/2010/main" val="4079254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400">
              <a:defRPr/>
            </a:pPr>
            <a:r>
              <a:rPr lang="en-US" dirty="0"/>
              <a:t>Image: https://www.flickr.com/photos/r_stephen/6906698996/ by Stephen Rush / CC BY-SA 2.0 </a:t>
            </a:r>
          </a:p>
          <a:p>
            <a:pPr defTabSz="914400">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rPr>
              <a:t>The content for this slide is</a:t>
            </a:r>
            <a:r>
              <a:rPr lang="en-US" kern="1200" baseline="0" dirty="0">
                <a:solidFill>
                  <a:schemeClr val="tx1"/>
                </a:solidFill>
              </a:rPr>
              <a:t> from Marie L. Radford, Ph.D. qualitative research methods lecture notes.</a:t>
            </a:r>
            <a:endParaRPr lang="en-US" dirty="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10</a:t>
            </a:fld>
            <a:endParaRPr lang="en-US"/>
          </a:p>
        </p:txBody>
      </p:sp>
    </p:spTree>
    <p:extLst>
      <p:ext uri="{BB962C8B-B14F-4D97-AF65-F5344CB8AC3E}">
        <p14:creationId xmlns:p14="http://schemas.microsoft.com/office/powerpoint/2010/main" val="163648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a:p>
            <a:pPr defTabSz="457153">
              <a:defRPr/>
            </a:pP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11</a:t>
            </a:fld>
            <a:endParaRPr lang="en-US" dirty="0"/>
          </a:p>
        </p:txBody>
      </p:sp>
    </p:spTree>
    <p:extLst>
      <p:ext uri="{BB962C8B-B14F-4D97-AF65-F5344CB8AC3E}">
        <p14:creationId xmlns:p14="http://schemas.microsoft.com/office/powerpoint/2010/main" val="316785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https://www.flickr.com/photos/lorenkerns/14544328432/ by Loren Kerns / CC BY 2.0 </a:t>
            </a:r>
          </a:p>
          <a:p>
            <a:endParaRPr lang="en-US" b="1" i="0" baseline="0" dirty="0"/>
          </a:p>
          <a:p>
            <a:r>
              <a:rPr lang="en-US" i="0" baseline="0" dirty="0"/>
              <a:t>Adapted from </a:t>
            </a:r>
            <a:r>
              <a:rPr lang="en-US" i="1" dirty="0" err="1"/>
              <a:t>Hernon</a:t>
            </a:r>
            <a:r>
              <a:rPr lang="en-US" i="1" dirty="0"/>
              <a:t> &amp; Altman, 1998</a:t>
            </a:r>
          </a:p>
          <a:p>
            <a:pPr defTabSz="914214" fontAlgn="base">
              <a:lnSpc>
                <a:spcPct val="120000"/>
              </a:lnSpc>
              <a:buNone/>
              <a:defRPr/>
            </a:pPr>
            <a:r>
              <a:rPr lang="en-US" sz="1400" b="0" dirty="0" err="1"/>
              <a:t>Hernon</a:t>
            </a:r>
            <a:r>
              <a:rPr lang="en-US" sz="1400" b="0" dirty="0"/>
              <a:t>, P., &amp; Altman, E. (1998). </a:t>
            </a:r>
            <a:r>
              <a:rPr lang="en-US" sz="1400" b="0" i="1" dirty="0"/>
              <a:t>Assessing service quality: Satisfying the expectations of library customers</a:t>
            </a:r>
            <a:r>
              <a:rPr lang="en-US" sz="1400" b="0" dirty="0"/>
              <a:t>. Chicago: ALA.</a:t>
            </a:r>
          </a:p>
        </p:txBody>
      </p:sp>
      <p:sp>
        <p:nvSpPr>
          <p:cNvPr id="4" name="Slide Number Placeholder 3"/>
          <p:cNvSpPr>
            <a:spLocks noGrp="1"/>
          </p:cNvSpPr>
          <p:nvPr>
            <p:ph type="sldNum" sz="quarter" idx="10"/>
          </p:nvPr>
        </p:nvSpPr>
        <p:spPr/>
        <p:txBody>
          <a:bodyPr/>
          <a:lstStyle/>
          <a:p>
            <a:fld id="{AE921901-2D7D-404F-83CF-0310337D82A5}" type="slidenum">
              <a:rPr lang="en-US" smtClean="0"/>
              <a:pPr/>
              <a:t>12</a:t>
            </a:fld>
            <a:endParaRPr lang="en-US" dirty="0"/>
          </a:p>
        </p:txBody>
      </p:sp>
    </p:spTree>
    <p:extLst>
      <p:ext uri="{BB962C8B-B14F-4D97-AF65-F5344CB8AC3E}">
        <p14:creationId xmlns:p14="http://schemas.microsoft.com/office/powerpoint/2010/main" val="314672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Image: https://www.flickr.com/photos/bennyseidelman/5893495655/ by Ben </a:t>
            </a:r>
            <a:r>
              <a:rPr lang="en-US" dirty="0" err="1"/>
              <a:t>Seidelman</a:t>
            </a:r>
            <a:r>
              <a:rPr lang="en-US" dirty="0"/>
              <a:t> / CC BY 2.0 </a:t>
            </a:r>
          </a:p>
          <a:p>
            <a:pPr>
              <a:defRPr/>
            </a:pPr>
            <a:endParaRPr lang="en-US" b="1" i="0" dirty="0"/>
          </a:p>
          <a:p>
            <a:r>
              <a:rPr lang="en-US" i="0" dirty="0"/>
              <a:t>Adapted</a:t>
            </a:r>
            <a:r>
              <a:rPr lang="en-US" i="0" baseline="0" dirty="0"/>
              <a:t> from </a:t>
            </a:r>
            <a:r>
              <a:rPr lang="en-US" i="1" dirty="0" err="1"/>
              <a:t>Hernon</a:t>
            </a:r>
            <a:r>
              <a:rPr lang="en-US" i="1" dirty="0"/>
              <a:t> &amp; Altman, 1998</a:t>
            </a:r>
          </a:p>
          <a:p>
            <a:pPr defTabSz="914214" fontAlgn="base">
              <a:lnSpc>
                <a:spcPct val="120000"/>
              </a:lnSpc>
              <a:buNone/>
              <a:defRPr/>
            </a:pPr>
            <a:r>
              <a:rPr lang="en-US" sz="1400" b="0" dirty="0" err="1"/>
              <a:t>Hernon</a:t>
            </a:r>
            <a:r>
              <a:rPr lang="en-US" sz="1400" b="0" dirty="0"/>
              <a:t>, P., &amp; Altman, E. (1998). </a:t>
            </a:r>
            <a:r>
              <a:rPr lang="en-US" sz="1400" b="0" i="1" dirty="0"/>
              <a:t>Assessing service quality: Satisfying the expectations of library customers</a:t>
            </a:r>
            <a:r>
              <a:rPr lang="en-US" sz="1400" b="0" dirty="0"/>
              <a:t>. Chicago: ALA.</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13</a:t>
            </a:fld>
            <a:endParaRPr lang="en-US" dirty="0"/>
          </a:p>
        </p:txBody>
      </p:sp>
    </p:spTree>
    <p:extLst>
      <p:ext uri="{BB962C8B-B14F-4D97-AF65-F5344CB8AC3E}">
        <p14:creationId xmlns:p14="http://schemas.microsoft.com/office/powerpoint/2010/main" val="2072028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pl-PL" dirty="0"/>
              <a:t>Image: https://www.flickr.com/photos/didmyself/6530389351/ by Daniel Kulinski / CC BY-NC-SA 2.0 </a:t>
            </a:r>
            <a:endParaRPr lang="en-US" dirty="0"/>
          </a:p>
          <a:p>
            <a:pPr>
              <a:defRPr/>
            </a:pPr>
            <a:endParaRPr lang="en-US" b="1" i="1" dirty="0"/>
          </a:p>
          <a:p>
            <a:pPr defTabSz="914214" fontAlgn="base">
              <a:lnSpc>
                <a:spcPct val="120000"/>
              </a:lnSpc>
              <a:buNone/>
              <a:defRPr/>
            </a:pPr>
            <a:r>
              <a:rPr lang="en-US" sz="1400" b="0" dirty="0"/>
              <a:t>Janes, J. (1999). On research survey construction. </a:t>
            </a:r>
            <a:r>
              <a:rPr lang="en-US" sz="1400" b="0" i="1" dirty="0"/>
              <a:t>Library Hi Tech</a:t>
            </a:r>
            <a:r>
              <a:rPr lang="en-US" sz="1400" b="0" dirty="0"/>
              <a:t>, </a:t>
            </a:r>
            <a:r>
              <a:rPr lang="en-US" sz="1400" b="0" i="1" dirty="0"/>
              <a:t>17</a:t>
            </a:r>
            <a:r>
              <a:rPr lang="en-US" sz="1400" b="0" dirty="0"/>
              <a:t>(3), 321-325.</a:t>
            </a:r>
            <a:endParaRPr lang="en-US" sz="1400" b="0" i="1"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14</a:t>
            </a:fld>
            <a:endParaRPr lang="en-US" dirty="0"/>
          </a:p>
        </p:txBody>
      </p:sp>
    </p:spTree>
    <p:extLst>
      <p:ext uri="{BB962C8B-B14F-4D97-AF65-F5344CB8AC3E}">
        <p14:creationId xmlns:p14="http://schemas.microsoft.com/office/powerpoint/2010/main" val="3923101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Image: https://www.flickr.com/photos/catzrule/8381068183/ by Rick Payette / CC BY-NC-ND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15</a:t>
            </a:fld>
            <a:endParaRPr lang="en-US" dirty="0"/>
          </a:p>
        </p:txBody>
      </p:sp>
    </p:spTree>
    <p:extLst>
      <p:ext uri="{BB962C8B-B14F-4D97-AF65-F5344CB8AC3E}">
        <p14:creationId xmlns:p14="http://schemas.microsoft.com/office/powerpoint/2010/main" val="342386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https://www.flickr.com/photos/-krieg-/6387036687/ by Torus </a:t>
            </a:r>
            <a:r>
              <a:rPr lang="en-US" dirty="0" err="1"/>
              <a:t>Mastaz</a:t>
            </a:r>
            <a:r>
              <a:rPr lang="en-US" dirty="0"/>
              <a:t> / CC BY-NC-ND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16</a:t>
            </a:fld>
            <a:endParaRPr lang="en-US" dirty="0"/>
          </a:p>
        </p:txBody>
      </p:sp>
    </p:spTree>
    <p:extLst>
      <p:ext uri="{BB962C8B-B14F-4D97-AF65-F5344CB8AC3E}">
        <p14:creationId xmlns:p14="http://schemas.microsoft.com/office/powerpoint/2010/main" val="3434411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14" fontAlgn="base">
              <a:lnSpc>
                <a:spcPct val="120000"/>
              </a:lnSpc>
              <a:buNone/>
              <a:defRPr/>
            </a:pPr>
            <a:r>
              <a:rPr lang="en-US" sz="1400" b="0" dirty="0"/>
              <a:t>Connaway, L. S., &amp; Radford, M. L. (2011). </a:t>
            </a:r>
            <a:r>
              <a:rPr lang="en-US" sz="1400" b="0" i="1" dirty="0"/>
              <a:t>Seeking synchronicity: Revelations and recommendations for virtual reference. </a:t>
            </a:r>
            <a:r>
              <a:rPr lang="en-US" sz="1400" b="0" dirty="0"/>
              <a:t>Dublin, OH: OCLC Research. Retrieved from </a:t>
            </a:r>
            <a:r>
              <a:rPr lang="en-US" sz="1400" b="0" dirty="0">
                <a:hlinkClick r:id="rId3"/>
              </a:rPr>
              <a:t>http://www.oclc.org/reports/synchronicity/full.pdf</a:t>
            </a:r>
            <a:endParaRPr lang="en-US" sz="1400" b="0" dirty="0"/>
          </a:p>
          <a:p>
            <a:endParaRPr lang="en-US" dirty="0"/>
          </a:p>
        </p:txBody>
      </p:sp>
      <p:sp>
        <p:nvSpPr>
          <p:cNvPr id="4" name="Slide Number Placeholder 3"/>
          <p:cNvSpPr>
            <a:spLocks noGrp="1"/>
          </p:cNvSpPr>
          <p:nvPr>
            <p:ph type="sldNum" sz="quarter" idx="10"/>
          </p:nvPr>
        </p:nvSpPr>
        <p:spPr/>
        <p:txBody>
          <a:bodyPr/>
          <a:lstStyle/>
          <a:p>
            <a:pPr>
              <a:defRPr/>
            </a:pPr>
            <a:fld id="{A1543DCF-0377-4739-B1EA-13723CE9A54C}" type="slidenum">
              <a:rPr lang="en-US" smtClean="0"/>
              <a:pPr>
                <a:defRPr/>
              </a:pPr>
              <a:t>17</a:t>
            </a:fld>
            <a:endParaRPr lang="en-US"/>
          </a:p>
        </p:txBody>
      </p:sp>
    </p:spTree>
    <p:extLst>
      <p:ext uri="{BB962C8B-B14F-4D97-AF65-F5344CB8AC3E}">
        <p14:creationId xmlns:p14="http://schemas.microsoft.com/office/powerpoint/2010/main" val="3891405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400">
              <a:defRPr/>
            </a:pPr>
            <a:r>
              <a:rPr lang="en-US" dirty="0"/>
              <a:t>Image: https://www.flickr.com/photos/bendisinger/13857481123/ by Benjamin </a:t>
            </a:r>
            <a:r>
              <a:rPr lang="en-US" dirty="0" err="1"/>
              <a:t>Disinger</a:t>
            </a:r>
            <a:r>
              <a:rPr lang="en-US" dirty="0"/>
              <a:t> / CC BY-NC-ND 2.0 </a:t>
            </a:r>
          </a:p>
          <a:p>
            <a:pPr defTabSz="914400">
              <a:defRPr/>
            </a:pPr>
            <a:endParaRPr lang="en-US" dirty="0"/>
          </a:p>
          <a:p>
            <a:pPr defTabSz="914214" fontAlgn="base">
              <a:lnSpc>
                <a:spcPct val="120000"/>
              </a:lnSpc>
              <a:buNone/>
              <a:defRPr/>
            </a:pPr>
            <a:r>
              <a:rPr lang="en-US" sz="1400" b="0" dirty="0"/>
              <a:t>Flanagan, J. C. (1954). The critical incident technique. </a:t>
            </a:r>
            <a:r>
              <a:rPr lang="en-US" sz="1400" b="0" i="1" dirty="0"/>
              <a:t>Psychological Bulletin, 51</a:t>
            </a:r>
            <a:r>
              <a:rPr lang="en-US" sz="1400" b="0" dirty="0"/>
              <a:t>(4), 327-358.</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18</a:t>
            </a:fld>
            <a:endParaRPr lang="en-US"/>
          </a:p>
        </p:txBody>
      </p:sp>
    </p:spTree>
    <p:extLst>
      <p:ext uri="{BB962C8B-B14F-4D97-AF65-F5344CB8AC3E}">
        <p14:creationId xmlns:p14="http://schemas.microsoft.com/office/powerpoint/2010/main" val="1068711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dirty="0"/>
              <a:t>Image: https://www.flickr.com/photos/silkegb/3110013305/ by Silke </a:t>
            </a:r>
            <a:r>
              <a:rPr lang="en-US" dirty="0" err="1"/>
              <a:t>Gerstenkorn</a:t>
            </a:r>
            <a:r>
              <a:rPr lang="en-US" dirty="0"/>
              <a:t> / CC BY-NC 2.0 </a:t>
            </a:r>
          </a:p>
          <a:p>
            <a:pPr>
              <a:defRPr/>
            </a:pPr>
            <a:endParaRPr lang="en-US" dirty="0"/>
          </a:p>
          <a:p>
            <a:pPr defTabSz="914214" fontAlgn="base">
              <a:lnSpc>
                <a:spcPct val="120000"/>
              </a:lnSpc>
              <a:buNone/>
              <a:defRPr/>
            </a:pPr>
            <a:r>
              <a:rPr lang="en-US" sz="1400" b="0" dirty="0"/>
              <a:t>Connaway, L. S., &amp; Radford, M. L. (2011). </a:t>
            </a:r>
            <a:r>
              <a:rPr lang="en-US" sz="1400" b="0" i="1" dirty="0"/>
              <a:t>Seeking synchronicity: Revelations and recommendations for virtual reference. </a:t>
            </a:r>
            <a:r>
              <a:rPr lang="en-US" sz="1400" b="0" dirty="0"/>
              <a:t>Dublin, OH: OCLC Research. Retrieved from </a:t>
            </a:r>
            <a:r>
              <a:rPr lang="en-US" sz="1400" b="0" dirty="0">
                <a:hlinkClick r:id="rId3"/>
              </a:rPr>
              <a:t>http://www.oclc.org/reports/synchronicity/full.pdf</a:t>
            </a:r>
            <a:endParaRPr lang="en-US" sz="1400" b="0" dirty="0"/>
          </a:p>
        </p:txBody>
      </p:sp>
      <p:sp>
        <p:nvSpPr>
          <p:cNvPr id="4" name="Slide Number Placeholder 3"/>
          <p:cNvSpPr>
            <a:spLocks noGrp="1"/>
          </p:cNvSpPr>
          <p:nvPr>
            <p:ph type="sldNum" sz="quarter" idx="10"/>
          </p:nvPr>
        </p:nvSpPr>
        <p:spPr/>
        <p:txBody>
          <a:bodyPr/>
          <a:lstStyle/>
          <a:p>
            <a:pPr>
              <a:defRPr/>
            </a:pPr>
            <a:fld id="{A1543DCF-0377-4739-B1EA-13723CE9A54C}" type="slidenum">
              <a:rPr lang="en-US" smtClean="0"/>
              <a:pPr>
                <a:defRPr/>
              </a:pPr>
              <a:t>19</a:t>
            </a:fld>
            <a:endParaRPr lang="en-US"/>
          </a:p>
        </p:txBody>
      </p:sp>
    </p:spTree>
    <p:extLst>
      <p:ext uri="{BB962C8B-B14F-4D97-AF65-F5344CB8AC3E}">
        <p14:creationId xmlns:p14="http://schemas.microsoft.com/office/powerpoint/2010/main" val="351805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https://www.flickr.com/photos/lostvegas/433710146/ by </a:t>
            </a:r>
            <a:r>
              <a:rPr lang="en-US" dirty="0" err="1"/>
              <a:t>pEtE</a:t>
            </a:r>
            <a:r>
              <a:rPr lang="en-US" dirty="0"/>
              <a:t> / CC BY-NC-ND 2.0 </a:t>
            </a:r>
          </a:p>
          <a:p>
            <a:endParaRPr lang="en-US" dirty="0">
              <a:latin typeface="Arial" pitchFamily="34" charset="0"/>
              <a:cs typeface="Arial" pitchFamily="34" charset="0"/>
            </a:endParaRPr>
          </a:p>
          <a:p>
            <a:r>
              <a:rPr lang="en-US" dirty="0">
                <a:latin typeface="Arial" pitchFamily="34" charset="0"/>
                <a:cs typeface="Arial" pitchFamily="34" charset="0"/>
              </a:rPr>
              <a:t>How did you come to have this</a:t>
            </a:r>
            <a:r>
              <a:rPr lang="en-US" baseline="0" dirty="0">
                <a:latin typeface="Arial" pitchFamily="34" charset="0"/>
                <a:cs typeface="Arial" pitchFamily="34" charset="0"/>
              </a:rPr>
              <a:t> definition, concern or benefits?</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a:t>
            </a:fld>
            <a:endParaRPr lang="en-US" dirty="0"/>
          </a:p>
        </p:txBody>
      </p:sp>
    </p:spTree>
    <p:extLst>
      <p:ext uri="{BB962C8B-B14F-4D97-AF65-F5344CB8AC3E}">
        <p14:creationId xmlns:p14="http://schemas.microsoft.com/office/powerpoint/2010/main" val="3040427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https://www.flickr.com/photos/25228175@N08/3689046537/ by Elvin / CC BY-NC 2.0</a:t>
            </a:r>
          </a:p>
          <a:p>
            <a:endParaRPr lang="en-US" dirty="0"/>
          </a:p>
          <a:p>
            <a:pPr defTabSz="914214" fontAlgn="base">
              <a:lnSpc>
                <a:spcPct val="120000"/>
              </a:lnSpc>
              <a:buNone/>
              <a:defRPr/>
            </a:pPr>
            <a:r>
              <a:rPr lang="en-US" sz="1400" b="0" dirty="0"/>
              <a:t>Connaway, L. S., &amp; Radford, M. L. (2011). </a:t>
            </a:r>
            <a:r>
              <a:rPr lang="en-US" sz="1400" b="0" i="1" dirty="0"/>
              <a:t>Seeking synchronicity: Revelations and recommendations for virtual reference. </a:t>
            </a:r>
            <a:r>
              <a:rPr lang="en-US" sz="1400" b="0" dirty="0"/>
              <a:t>Dublin, OH: OCLC Research. Retrieved from </a:t>
            </a:r>
            <a:r>
              <a:rPr lang="en-US" sz="1400" b="0" dirty="0">
                <a:hlinkClick r:id="rId3"/>
              </a:rPr>
              <a:t>http://www.oclc.org/reports/synchronicity/full.pdf</a:t>
            </a:r>
            <a:endParaRPr lang="en-US" sz="1400" b="0" dirty="0"/>
          </a:p>
        </p:txBody>
      </p:sp>
      <p:sp>
        <p:nvSpPr>
          <p:cNvPr id="4" name="Slide Number Placeholder 3"/>
          <p:cNvSpPr>
            <a:spLocks noGrp="1"/>
          </p:cNvSpPr>
          <p:nvPr>
            <p:ph type="sldNum" sz="quarter" idx="10"/>
          </p:nvPr>
        </p:nvSpPr>
        <p:spPr/>
        <p:txBody>
          <a:bodyPr/>
          <a:lstStyle/>
          <a:p>
            <a:pPr>
              <a:defRPr/>
            </a:pPr>
            <a:fld id="{A1543DCF-0377-4739-B1EA-13723CE9A54C}" type="slidenum">
              <a:rPr lang="en-US" smtClean="0"/>
              <a:pPr>
                <a:defRPr/>
              </a:pPr>
              <a:t>20</a:t>
            </a:fld>
            <a:endParaRPr lang="en-US"/>
          </a:p>
        </p:txBody>
      </p:sp>
    </p:spTree>
    <p:extLst>
      <p:ext uri="{BB962C8B-B14F-4D97-AF65-F5344CB8AC3E}">
        <p14:creationId xmlns:p14="http://schemas.microsoft.com/office/powerpoint/2010/main" val="3748688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dirty="0"/>
              <a:t>Image: https://www.flickr.com/photos/jantruter/8609970752/ by Jan Truter / CC BY-NC-ND 2.0 </a:t>
            </a:r>
          </a:p>
          <a:p>
            <a:pPr>
              <a:defRPr/>
            </a:pPr>
            <a:endParaRPr lang="en-US" dirty="0">
              <a:solidFill>
                <a:schemeClr val="tx1"/>
              </a:solidFill>
            </a:endParaRPr>
          </a:p>
          <a:p>
            <a:pPr defTabSz="914214" fontAlgn="base">
              <a:lnSpc>
                <a:spcPct val="120000"/>
              </a:lnSpc>
              <a:buNone/>
              <a:defRPr/>
            </a:pPr>
            <a:r>
              <a:rPr lang="en-US" sz="1400" b="0" dirty="0"/>
              <a:t>Connaway, L. S., &amp; Radford, M. L. (2011). </a:t>
            </a:r>
            <a:r>
              <a:rPr lang="en-US" sz="1400" b="0" i="1" dirty="0"/>
              <a:t>Seeking synchronicity: Revelations and recommendations for virtual reference. </a:t>
            </a:r>
            <a:r>
              <a:rPr lang="en-US" sz="1400" b="0" dirty="0"/>
              <a:t>Dublin, OH: OCLC Research. Retrieved from </a:t>
            </a:r>
            <a:r>
              <a:rPr lang="en-US" sz="1400" b="0" dirty="0">
                <a:hlinkClick r:id="rId3"/>
              </a:rPr>
              <a:t>http://www.oclc.org/reports/synchronicity/full.pdf</a:t>
            </a:r>
            <a:endParaRPr lang="en-US" sz="1400" b="0" dirty="0"/>
          </a:p>
        </p:txBody>
      </p:sp>
      <p:sp>
        <p:nvSpPr>
          <p:cNvPr id="4" name="Slide Number Placeholder 3"/>
          <p:cNvSpPr>
            <a:spLocks noGrp="1"/>
          </p:cNvSpPr>
          <p:nvPr>
            <p:ph type="sldNum" sz="quarter" idx="10"/>
          </p:nvPr>
        </p:nvSpPr>
        <p:spPr/>
        <p:txBody>
          <a:bodyPr/>
          <a:lstStyle/>
          <a:p>
            <a:pPr>
              <a:defRPr/>
            </a:pPr>
            <a:fld id="{A1543DCF-0377-4739-B1EA-13723CE9A54C}" type="slidenum">
              <a:rPr lang="en-US" smtClean="0"/>
              <a:pPr>
                <a:defRPr/>
              </a:pPr>
              <a:t>21</a:t>
            </a:fld>
            <a:endParaRPr lang="en-US"/>
          </a:p>
        </p:txBody>
      </p:sp>
    </p:spTree>
    <p:extLst>
      <p:ext uri="{BB962C8B-B14F-4D97-AF65-F5344CB8AC3E}">
        <p14:creationId xmlns:p14="http://schemas.microsoft.com/office/powerpoint/2010/main" val="75761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kern="1200" dirty="0">
                <a:solidFill>
                  <a:schemeClr val="tx1"/>
                </a:solidFill>
                <a:effectLst/>
              </a:rPr>
              <a:t>Adapted from</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b="0" dirty="0"/>
              <a:t>Lederman, L. C. (1996). </a:t>
            </a:r>
            <a:r>
              <a:rPr lang="en-US" sz="1400" b="0" i="1" dirty="0"/>
              <a:t>Asking questions and listening to answers: A guide to using individual, focus group, and debriefing interviews</a:t>
            </a:r>
            <a:r>
              <a:rPr lang="en-US" sz="1400" b="0" dirty="0"/>
              <a:t>. Dubuque, IA: Kendall/Hunt.</a:t>
            </a:r>
          </a:p>
          <a:p>
            <a:endParaRPr lang="en-US" kern="1200" dirty="0">
              <a:solidFill>
                <a:schemeClr val="tx1"/>
              </a:solidFill>
              <a:effectLst/>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22</a:t>
            </a:fld>
            <a:endParaRPr lang="en-US" dirty="0"/>
          </a:p>
        </p:txBody>
      </p:sp>
    </p:spTree>
    <p:extLst>
      <p:ext uri="{BB962C8B-B14F-4D97-AF65-F5344CB8AC3E}">
        <p14:creationId xmlns:p14="http://schemas.microsoft.com/office/powerpoint/2010/main" val="156801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dirty="0"/>
              <a:t>Image: https://www.flickr.com/photos/allkindsofnew/9500650217/ by Harold Navarro / CC BY-ND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23</a:t>
            </a:fld>
            <a:endParaRPr lang="en-US" dirty="0"/>
          </a:p>
        </p:txBody>
      </p:sp>
    </p:spTree>
    <p:extLst>
      <p:ext uri="{BB962C8B-B14F-4D97-AF65-F5344CB8AC3E}">
        <p14:creationId xmlns:p14="http://schemas.microsoft.com/office/powerpoint/2010/main" val="2329105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https://www.flickr.com/photos/10332960@N03/13305699454/ by John Blower / CC BY-NC-ND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24</a:t>
            </a:fld>
            <a:endParaRPr lang="en-US" dirty="0"/>
          </a:p>
        </p:txBody>
      </p:sp>
    </p:spTree>
    <p:extLst>
      <p:ext uri="{BB962C8B-B14F-4D97-AF65-F5344CB8AC3E}">
        <p14:creationId xmlns:p14="http://schemas.microsoft.com/office/powerpoint/2010/main" val="3394523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5791200" cy="4114800"/>
          </a:xfrm>
        </p:spPr>
        <p:txBody>
          <a:bodyPr>
            <a:normAutofit/>
          </a:bodyPr>
          <a:lstStyle/>
          <a:p>
            <a:r>
              <a:rPr lang="en-US" dirty="0"/>
              <a:t>Image: https://www.flickr.com/photos/kjarrett/8014985968/ by Kevin Jarrett / CC BY 2.0 </a:t>
            </a:r>
          </a:p>
          <a:p>
            <a:endParaRPr lang="en-US" dirty="0"/>
          </a:p>
          <a:p>
            <a:r>
              <a:rPr lang="en-US" sz="1400" dirty="0">
                <a:latin typeface="Arial" pitchFamily="34" charset="0"/>
                <a:cs typeface="Arial" pitchFamily="34" charset="0"/>
              </a:rPr>
              <a:t>Important to understand what is going on to derive meaning/information from it.  </a:t>
            </a:r>
          </a:p>
          <a:p>
            <a:endParaRPr lang="en-US" sz="1400" dirty="0">
              <a:latin typeface="Arial" pitchFamily="34" charset="0"/>
              <a:cs typeface="Arial" pitchFamily="34" charset="0"/>
            </a:endParaRPr>
          </a:p>
          <a:p>
            <a:r>
              <a:rPr lang="en-US" sz="1400" dirty="0">
                <a:latin typeface="Arial" pitchFamily="34" charset="0"/>
                <a:cs typeface="Arial" pitchFamily="34" charset="0"/>
              </a:rPr>
              <a:t>Researchers can get a view</a:t>
            </a:r>
            <a:r>
              <a:rPr lang="en-US" sz="1400" baseline="0" dirty="0">
                <a:latin typeface="Arial" pitchFamily="34" charset="0"/>
                <a:cs typeface="Arial" pitchFamily="34" charset="0"/>
              </a:rPr>
              <a:t> of how subjects view and interact with the world around them.</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25</a:t>
            </a:fld>
            <a:endParaRPr lang="en-US"/>
          </a:p>
        </p:txBody>
      </p:sp>
    </p:spTree>
    <p:extLst>
      <p:ext uri="{BB962C8B-B14F-4D97-AF65-F5344CB8AC3E}">
        <p14:creationId xmlns:p14="http://schemas.microsoft.com/office/powerpoint/2010/main" val="936788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400">
              <a:defRPr/>
            </a:pPr>
            <a:r>
              <a:rPr lang="pl-PL" dirty="0"/>
              <a:t>Image: https://www.flickr.com/photos/iaourtofrez/14656421640/ by Ynot-Na / CC BY-NC-ND 2.0 </a:t>
            </a:r>
            <a:endParaRPr lang="en-US" dirty="0"/>
          </a:p>
          <a:p>
            <a:pPr defTabSz="914400">
              <a:defRPr/>
            </a:pPr>
            <a:endParaRPr lang="en-US" sz="1400" kern="1200" dirty="0">
              <a:solidFill>
                <a:schemeClr val="tx1"/>
              </a:solidFill>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Presentation 603: Qualitative Approaches Seminar Asking Questions • The Interview, by </a:t>
            </a:r>
            <a:r>
              <a:rPr lang="en-US" sz="1400" dirty="0" err="1">
                <a:latin typeface="Arial" pitchFamily="34" charset="0"/>
                <a:cs typeface="Arial" pitchFamily="34" charset="0"/>
              </a:rPr>
              <a:t>Eun</a:t>
            </a:r>
            <a:r>
              <a:rPr lang="en-US" sz="1400" dirty="0">
                <a:latin typeface="Arial" pitchFamily="34" charset="0"/>
                <a:cs typeface="Arial" pitchFamily="34" charset="0"/>
              </a:rPr>
              <a:t> </a:t>
            </a:r>
            <a:r>
              <a:rPr lang="en-US" sz="1400" dirty="0" err="1">
                <a:latin typeface="Arial" pitchFamily="34" charset="0"/>
                <a:cs typeface="Arial" pitchFamily="34" charset="0"/>
              </a:rPr>
              <a:t>Baik</a:t>
            </a:r>
            <a:r>
              <a:rPr lang="en-US" sz="1400" dirty="0">
                <a:latin typeface="Arial" pitchFamily="34" charset="0"/>
                <a:cs typeface="Arial" pitchFamily="34" charset="0"/>
              </a:rPr>
              <a:t>, </a:t>
            </a:r>
            <a:r>
              <a:rPr lang="en-US" sz="1400" dirty="0" err="1">
                <a:latin typeface="Arial" pitchFamily="34" charset="0"/>
                <a:cs typeface="Arial" pitchFamily="34" charset="0"/>
              </a:rPr>
              <a:t>Seol</a:t>
            </a:r>
            <a:r>
              <a:rPr lang="en-US" sz="1400" dirty="0">
                <a:latin typeface="Arial" pitchFamily="34" charset="0"/>
                <a:cs typeface="Arial" pitchFamily="34" charset="0"/>
              </a:rPr>
              <a:t> Ki, </a:t>
            </a:r>
            <a:r>
              <a:rPr lang="ru-RU" sz="1400" dirty="0">
                <a:latin typeface="Arial" pitchFamily="34" charset="0"/>
                <a:cs typeface="Arial" pitchFamily="34" charset="0"/>
              </a:rPr>
              <a:t> </a:t>
            </a:r>
            <a:r>
              <a:rPr lang="en-US" sz="1400" dirty="0">
                <a:latin typeface="Arial" pitchFamily="34" charset="0"/>
                <a:cs typeface="Arial" pitchFamily="34" charset="0"/>
              </a:rPr>
              <a:t>Alexander E. </a:t>
            </a:r>
            <a:r>
              <a:rPr lang="en-US" sz="1400" dirty="0" err="1">
                <a:latin typeface="Arial" pitchFamily="34" charset="0"/>
                <a:cs typeface="Arial" pitchFamily="34" charset="0"/>
              </a:rPr>
              <a:t>Pichugin</a:t>
            </a:r>
            <a:r>
              <a:rPr lang="en-US" sz="1400" dirty="0">
                <a:latin typeface="Arial" pitchFamily="34" charset="0"/>
                <a:cs typeface="Arial" pitchFamily="34" charset="0"/>
              </a:rPr>
              <a:t>, and Si Sun.</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pPr marL="0" lvl="2">
              <a:lnSpc>
                <a:spcPct val="120000"/>
              </a:lnSpc>
              <a:buNone/>
            </a:pPr>
            <a:r>
              <a:rPr lang="en-US" sz="1400" b="0" dirty="0" err="1">
                <a:cs typeface="Arial" pitchFamily="34" charset="0"/>
              </a:rPr>
              <a:t>Kvale</a:t>
            </a:r>
            <a:r>
              <a:rPr lang="en-US" sz="1400" b="0" dirty="0">
                <a:cs typeface="Arial" pitchFamily="34" charset="0"/>
              </a:rPr>
              <a:t>, S. (1996). </a:t>
            </a:r>
            <a:r>
              <a:rPr lang="en-US" sz="1400" b="0" i="1" dirty="0">
                <a:cs typeface="Arial" pitchFamily="34" charset="0"/>
              </a:rPr>
              <a:t>Interviews: An introduction to qualitative research interviewing</a:t>
            </a:r>
            <a:r>
              <a:rPr lang="en-US" sz="1400" b="0" dirty="0">
                <a:cs typeface="Arial" pitchFamily="34" charset="0"/>
              </a:rPr>
              <a:t>. Thousand Oaks, CA: Sage Publications. </a:t>
            </a:r>
          </a:p>
          <a:p>
            <a:endParaRPr lang="en-US" b="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26</a:t>
            </a:fld>
            <a:endParaRPr lang="en-US"/>
          </a:p>
        </p:txBody>
      </p:sp>
    </p:spTree>
    <p:extLst>
      <p:ext uri="{BB962C8B-B14F-4D97-AF65-F5344CB8AC3E}">
        <p14:creationId xmlns:p14="http://schemas.microsoft.com/office/powerpoint/2010/main" val="1479186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Image: https://www.flickr.com/photos/ed10vi/5786763218/ by Eduardo Diez </a:t>
            </a:r>
            <a:r>
              <a:rPr lang="en-US" dirty="0" err="1"/>
              <a:t>Viñuela</a:t>
            </a:r>
            <a:r>
              <a:rPr lang="en-US" dirty="0"/>
              <a:t> / CC BY-SA 2.0 </a:t>
            </a:r>
          </a:p>
          <a:p>
            <a:endParaRPr lang="en-US" sz="1600" dirty="0">
              <a:latin typeface="Arial" pitchFamily="34" charset="0"/>
              <a:cs typeface="Arial" pitchFamily="34" charset="0"/>
            </a:endParaRPr>
          </a:p>
          <a:p>
            <a:r>
              <a:rPr lang="en-US" sz="1400" dirty="0">
                <a:latin typeface="Arial" pitchFamily="34" charset="0"/>
                <a:cs typeface="Arial" pitchFamily="34" charset="0"/>
              </a:rPr>
              <a:t>Ethnographic interviews are immersive. Generally the interviewee is in their natural habitat. The interviewer is observing them in this habitat.</a:t>
            </a:r>
            <a:r>
              <a:rPr lang="en-US" sz="1400" baseline="0" dirty="0">
                <a:latin typeface="Arial" pitchFamily="34" charset="0"/>
                <a:cs typeface="Arial" pitchFamily="34" charset="0"/>
              </a:rPr>
              <a:t> The interviewer is asking pointed questions about what the respondent is doing and feeling. These are typically conducted one on one.</a:t>
            </a:r>
          </a:p>
          <a:p>
            <a:endParaRPr lang="en-US" sz="1400" baseline="0" dirty="0">
              <a:latin typeface="Arial" pitchFamily="34" charset="0"/>
              <a:cs typeface="Arial" pitchFamily="34" charset="0"/>
            </a:endParaRPr>
          </a:p>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a:p>
            <a:endParaRPr lang="en-US" b="0" i="0" kern="1200" dirty="0">
              <a:solidFill>
                <a:schemeClr val="tx1"/>
              </a:solidFill>
              <a:latin typeface="Arial" pitchFamily="34" charset="0"/>
              <a:cs typeface="Arial" pitchFamily="34" charset="0"/>
            </a:endParaRPr>
          </a:p>
          <a:p>
            <a:pPr defTabSz="914214" fontAlgn="base">
              <a:lnSpc>
                <a:spcPct val="120000"/>
              </a:lnSpc>
              <a:buNone/>
              <a:defRPr/>
            </a:pPr>
            <a:r>
              <a:rPr lang="en-US" sz="1400" b="0" dirty="0" err="1"/>
              <a:t>Khoo</a:t>
            </a:r>
            <a:r>
              <a:rPr lang="en-US" sz="1400" b="0" dirty="0"/>
              <a:t>, M., Rozaklis, L., &amp; Hall, C. (2012). A survey of the use of ethnographic methods in the study of libraries and library users. </a:t>
            </a:r>
            <a:r>
              <a:rPr lang="en-US" sz="1400" b="0" i="1" dirty="0"/>
              <a:t>Library and Information Science Research, 34</a:t>
            </a:r>
            <a:r>
              <a:rPr lang="en-US" sz="1400" b="0" dirty="0"/>
              <a:t>(2), 82-91.</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27</a:t>
            </a:fld>
            <a:endParaRPr lang="en-US"/>
          </a:p>
        </p:txBody>
      </p:sp>
    </p:spTree>
    <p:extLst>
      <p:ext uri="{BB962C8B-B14F-4D97-AF65-F5344CB8AC3E}">
        <p14:creationId xmlns:p14="http://schemas.microsoft.com/office/powerpoint/2010/main" val="2931522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Image: https://www.flickr.com/photos/anyalogic/2315310261/ by Anna </a:t>
            </a:r>
            <a:r>
              <a:rPr lang="en-US" dirty="0" err="1"/>
              <a:t>Levinzon</a:t>
            </a:r>
            <a:r>
              <a:rPr lang="en-US" dirty="0"/>
              <a:t> / CC BY 2.0 </a:t>
            </a:r>
          </a:p>
          <a:p>
            <a:endParaRPr lang="en-US" dirty="0"/>
          </a:p>
          <a:p>
            <a:r>
              <a:rPr lang="en-US" sz="1400" dirty="0">
                <a:latin typeface="Arial" pitchFamily="34" charset="0"/>
                <a:cs typeface="Arial" pitchFamily="34" charset="0"/>
              </a:rPr>
              <a:t>This type of interview is in-</a:t>
            </a:r>
            <a:r>
              <a:rPr lang="en-US" sz="1400" baseline="0" dirty="0">
                <a:latin typeface="Arial" pitchFamily="34" charset="0"/>
                <a:cs typeface="Arial" pitchFamily="34" charset="0"/>
              </a:rPr>
              <a:t>depth. </a:t>
            </a:r>
          </a:p>
          <a:p>
            <a:r>
              <a:rPr lang="en-US" sz="1400" baseline="0" dirty="0">
                <a:latin typeface="Arial" pitchFamily="34" charset="0"/>
                <a:cs typeface="Arial" pitchFamily="34" charset="0"/>
              </a:rPr>
              <a:t>The interview centers around the interviewer and interviewee building a rapport. </a:t>
            </a:r>
          </a:p>
          <a:p>
            <a:r>
              <a:rPr lang="en-US" sz="1400" baseline="0" dirty="0">
                <a:latin typeface="Arial" pitchFamily="34" charset="0"/>
                <a:cs typeface="Arial" pitchFamily="34" charset="0"/>
              </a:rPr>
              <a:t>This rapport allows the interviewee to feel comfortable and relaxed in the environment. This is key as it allows the interviewer to ask questions that may be considered personal.</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28</a:t>
            </a:fld>
            <a:endParaRPr lang="en-US"/>
          </a:p>
        </p:txBody>
      </p:sp>
    </p:spTree>
    <p:extLst>
      <p:ext uri="{BB962C8B-B14F-4D97-AF65-F5344CB8AC3E}">
        <p14:creationId xmlns:p14="http://schemas.microsoft.com/office/powerpoint/2010/main" val="3965444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Image: https://www.flickr.com/photos/beglendc/293075039/ by David Boyle / CC BY-SA 2.0 </a:t>
            </a:r>
          </a:p>
          <a:p>
            <a:endParaRPr lang="en-US" sz="1400" dirty="0">
              <a:latin typeface="Arial" pitchFamily="34" charset="0"/>
              <a:cs typeface="Arial" pitchFamily="34" charset="0"/>
            </a:endParaRPr>
          </a:p>
          <a:p>
            <a:r>
              <a:rPr lang="en-US" sz="1400" dirty="0">
                <a:latin typeface="Arial" pitchFamily="34" charset="0"/>
                <a:cs typeface="Arial" pitchFamily="34" charset="0"/>
              </a:rPr>
              <a:t>This</a:t>
            </a:r>
            <a:r>
              <a:rPr lang="en-US" sz="1400" baseline="0" dirty="0">
                <a:latin typeface="Arial" pitchFamily="34" charset="0"/>
                <a:cs typeface="Arial" pitchFamily="34" charset="0"/>
              </a:rPr>
              <a:t> type of interview is about letting the respondent tell a story. They are narrating the interview and there is not  lot of input from the interviewer. </a:t>
            </a:r>
          </a:p>
          <a:p>
            <a:r>
              <a:rPr lang="en-US" sz="1400" baseline="0" dirty="0">
                <a:latin typeface="Arial" pitchFamily="34" charset="0"/>
                <a:cs typeface="Arial" pitchFamily="34" charset="0"/>
              </a:rPr>
              <a:t>Interviewers keep their questions to a minimum so as not to lead the respondent. </a:t>
            </a:r>
          </a:p>
          <a:p>
            <a:r>
              <a:rPr lang="en-US" sz="1400" baseline="0" dirty="0">
                <a:latin typeface="Arial" pitchFamily="34" charset="0"/>
                <a:cs typeface="Arial" pitchFamily="34" charset="0"/>
              </a:rPr>
              <a:t>It is unstructured. </a:t>
            </a:r>
          </a:p>
          <a:p>
            <a:r>
              <a:rPr lang="en-US" sz="1400" baseline="0" dirty="0">
                <a:latin typeface="Arial" pitchFamily="34" charset="0"/>
                <a:cs typeface="Arial" pitchFamily="34" charset="0"/>
              </a:rPr>
              <a:t>These interviews are conducted one-on-one.</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29</a:t>
            </a:fld>
            <a:endParaRPr lang="en-US"/>
          </a:p>
        </p:txBody>
      </p:sp>
    </p:spTree>
    <p:extLst>
      <p:ext uri="{BB962C8B-B14F-4D97-AF65-F5344CB8AC3E}">
        <p14:creationId xmlns:p14="http://schemas.microsoft.com/office/powerpoint/2010/main" val="241663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https://www.flickr.com/photos/wiccked/57466134/ by </a:t>
            </a:r>
            <a:r>
              <a:rPr lang="en-US" dirty="0" err="1"/>
              <a:t>melanie</a:t>
            </a:r>
            <a:r>
              <a:rPr lang="en-US" dirty="0"/>
              <a:t> cook / CC BY-NC-ND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3</a:t>
            </a:fld>
            <a:endParaRPr lang="en-US" dirty="0"/>
          </a:p>
        </p:txBody>
      </p:sp>
    </p:spTree>
    <p:extLst>
      <p:ext uri="{BB962C8B-B14F-4D97-AF65-F5344CB8AC3E}">
        <p14:creationId xmlns:p14="http://schemas.microsoft.com/office/powerpoint/2010/main" val="2997559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dirty="0"/>
              <a:t>Image: https://www.flickr.com/photos/horrigans/5617092052/ by Sarah Horrigan / CC BY-NC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30</a:t>
            </a:fld>
            <a:endParaRPr lang="en-US" dirty="0"/>
          </a:p>
        </p:txBody>
      </p:sp>
    </p:spTree>
    <p:extLst>
      <p:ext uri="{BB962C8B-B14F-4D97-AF65-F5344CB8AC3E}">
        <p14:creationId xmlns:p14="http://schemas.microsoft.com/office/powerpoint/2010/main" val="1820379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dirty="0"/>
              <a:t>Image: https://www.flickr.com/photos/robwatling/5089229734/ by Rob Watling / CC BY-NC-ND 2.0 </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31</a:t>
            </a:fld>
            <a:endParaRPr lang="en-US" dirty="0"/>
          </a:p>
        </p:txBody>
      </p:sp>
    </p:spTree>
    <p:extLst>
      <p:ext uri="{BB962C8B-B14F-4D97-AF65-F5344CB8AC3E}">
        <p14:creationId xmlns:p14="http://schemas.microsoft.com/office/powerpoint/2010/main" val="2868792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32</a:t>
            </a:fld>
            <a:endParaRPr lang="en-US" dirty="0"/>
          </a:p>
        </p:txBody>
      </p:sp>
    </p:spTree>
    <p:extLst>
      <p:ext uri="{BB962C8B-B14F-4D97-AF65-F5344CB8AC3E}">
        <p14:creationId xmlns:p14="http://schemas.microsoft.com/office/powerpoint/2010/main" val="945134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dirty="0"/>
              <a:t>Image: https://www.flickr.com/photos/thomashawk/12012985364/ by Thomas Hawk / CC BY-NC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33</a:t>
            </a:fld>
            <a:endParaRPr lang="en-US" dirty="0"/>
          </a:p>
        </p:txBody>
      </p:sp>
    </p:spTree>
    <p:extLst>
      <p:ext uri="{BB962C8B-B14F-4D97-AF65-F5344CB8AC3E}">
        <p14:creationId xmlns:p14="http://schemas.microsoft.com/office/powerpoint/2010/main" val="1922552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dirty="0"/>
              <a:t>Image: https://www.flickr.com/photos/29668365@N08/2777606227/ by </a:t>
            </a:r>
            <a:r>
              <a:rPr lang="en-US" dirty="0" err="1"/>
              <a:t>Dánae</a:t>
            </a:r>
            <a:r>
              <a:rPr lang="en-US" dirty="0"/>
              <a:t> / CC BY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34</a:t>
            </a:fld>
            <a:endParaRPr lang="en-US" dirty="0"/>
          </a:p>
        </p:txBody>
      </p:sp>
    </p:spTree>
    <p:extLst>
      <p:ext uri="{BB962C8B-B14F-4D97-AF65-F5344CB8AC3E}">
        <p14:creationId xmlns:p14="http://schemas.microsoft.com/office/powerpoint/2010/main" val="2945831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400">
              <a:defRPr/>
            </a:pPr>
            <a:r>
              <a:rPr lang="en-US" dirty="0"/>
              <a:t>Image: https://www.flickr.com/photos/sillymonkeyphoto/15462537274/ by D L / CC BY-NC-ND 2.0 </a:t>
            </a:r>
          </a:p>
          <a:p>
            <a:pPr defTabSz="914400">
              <a:defRPr/>
            </a:pPr>
            <a:endParaRPr lang="en-US" sz="1400" baseline="0" dirty="0">
              <a:latin typeface="Arial" pitchFamily="34" charset="0"/>
              <a:cs typeface="Arial" pitchFamily="34" charset="0"/>
            </a:endParaRPr>
          </a:p>
          <a:p>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Marquette Workshop Presentation</a:t>
            </a:r>
          </a:p>
          <a:p>
            <a:pPr marL="0" lvl="2">
              <a:buNone/>
            </a:pPr>
            <a:r>
              <a:rPr lang="en-US" sz="1400" b="0" dirty="0">
                <a:cs typeface="Arial" pitchFamily="34" charset="0"/>
              </a:rPr>
              <a:t>White, D. S., &amp; Connaway, L. S. (2011-2014). </a:t>
            </a:r>
            <a:r>
              <a:rPr lang="en-US" sz="1400" b="0" i="1" dirty="0">
                <a:cs typeface="Arial" panose="020B0604020202020204" pitchFamily="34" charset="0"/>
              </a:rPr>
              <a:t>Digital visitors and residents: What motivates engagement with the digital information environment.</a:t>
            </a:r>
            <a:r>
              <a:rPr lang="en-US" sz="1400" b="0" dirty="0">
                <a:cs typeface="Arial" panose="020B0604020202020204" pitchFamily="34" charset="0"/>
              </a:rPr>
              <a:t> Funded by JISC, OCLC, and Oxford University. </a:t>
            </a:r>
            <a:r>
              <a:rPr lang="en-US" sz="1400" b="0" u="sng" dirty="0">
                <a:cs typeface="Arial" panose="020B0604020202020204" pitchFamily="34" charset="0"/>
                <a:hlinkClick r:id="rId3"/>
              </a:rPr>
              <a:t>http://www.oclc.org/research/activities/vandr.html</a:t>
            </a:r>
            <a:r>
              <a:rPr lang="en-US" sz="1400" b="0" dirty="0">
                <a:cs typeface="Arial" panose="020B0604020202020204" pitchFamily="34" charset="0"/>
              </a:rPr>
              <a:t> </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35</a:t>
            </a:fld>
            <a:endParaRPr lang="en-US"/>
          </a:p>
        </p:txBody>
      </p:sp>
    </p:spTree>
    <p:extLst>
      <p:ext uri="{BB962C8B-B14F-4D97-AF65-F5344CB8AC3E}">
        <p14:creationId xmlns:p14="http://schemas.microsoft.com/office/powerpoint/2010/main" val="3170505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R="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Presentation 603: Qualitative Approaches Seminar Asking Questions • The Interview, by </a:t>
            </a:r>
            <a:r>
              <a:rPr lang="en-US" sz="1400" dirty="0" err="1">
                <a:latin typeface="Arial" pitchFamily="34" charset="0"/>
                <a:cs typeface="Arial" pitchFamily="34" charset="0"/>
              </a:rPr>
              <a:t>Eun</a:t>
            </a:r>
            <a:r>
              <a:rPr lang="en-US" sz="1400" dirty="0">
                <a:latin typeface="Arial" pitchFamily="34" charset="0"/>
                <a:cs typeface="Arial" pitchFamily="34" charset="0"/>
              </a:rPr>
              <a:t> </a:t>
            </a:r>
            <a:r>
              <a:rPr lang="en-US" sz="1400" dirty="0" err="1">
                <a:latin typeface="Arial" pitchFamily="34" charset="0"/>
                <a:cs typeface="Arial" pitchFamily="34" charset="0"/>
              </a:rPr>
              <a:t>Baik</a:t>
            </a:r>
            <a:r>
              <a:rPr lang="en-US" sz="1400" dirty="0">
                <a:latin typeface="Arial" pitchFamily="34" charset="0"/>
                <a:cs typeface="Arial" pitchFamily="34" charset="0"/>
              </a:rPr>
              <a:t>, </a:t>
            </a:r>
            <a:r>
              <a:rPr lang="en-US" sz="1400" dirty="0" err="1">
                <a:latin typeface="Arial" pitchFamily="34" charset="0"/>
                <a:cs typeface="Arial" pitchFamily="34" charset="0"/>
              </a:rPr>
              <a:t>Seol</a:t>
            </a:r>
            <a:r>
              <a:rPr lang="en-US" sz="1400" dirty="0">
                <a:latin typeface="Arial" pitchFamily="34" charset="0"/>
                <a:cs typeface="Arial" pitchFamily="34" charset="0"/>
              </a:rPr>
              <a:t> Ki, </a:t>
            </a:r>
            <a:r>
              <a:rPr lang="ru-RU" sz="1400" dirty="0">
                <a:latin typeface="Arial" pitchFamily="34" charset="0"/>
                <a:cs typeface="Arial" pitchFamily="34" charset="0"/>
              </a:rPr>
              <a:t> </a:t>
            </a:r>
            <a:r>
              <a:rPr lang="en-US" sz="1400" dirty="0">
                <a:latin typeface="Arial" pitchFamily="34" charset="0"/>
                <a:cs typeface="Arial" pitchFamily="34" charset="0"/>
              </a:rPr>
              <a:t>Alexander E. </a:t>
            </a:r>
            <a:r>
              <a:rPr lang="en-US" sz="1400" dirty="0" err="1">
                <a:latin typeface="Arial" pitchFamily="34" charset="0"/>
                <a:cs typeface="Arial" pitchFamily="34" charset="0"/>
              </a:rPr>
              <a:t>Pichugin</a:t>
            </a:r>
            <a:r>
              <a:rPr lang="en-US" sz="1400" dirty="0">
                <a:latin typeface="Arial" pitchFamily="34" charset="0"/>
                <a:cs typeface="Arial" pitchFamily="34" charset="0"/>
              </a:rPr>
              <a:t>, and Si Sun.</a:t>
            </a:r>
          </a:p>
          <a:p>
            <a:pPr marR="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Arial" pitchFamily="34" charset="0"/>
              <a:cs typeface="Arial" pitchFamily="34" charset="0"/>
            </a:endParaRPr>
          </a:p>
          <a:p>
            <a:pPr>
              <a:buNone/>
            </a:pPr>
            <a:r>
              <a:rPr lang="en-US" sz="1400" b="0" dirty="0" err="1">
                <a:cs typeface="Arial" pitchFamily="34" charset="0"/>
              </a:rPr>
              <a:t>Spradley</a:t>
            </a:r>
            <a:r>
              <a:rPr lang="en-US" sz="1400" b="0" dirty="0">
                <a:cs typeface="Arial" pitchFamily="34" charset="0"/>
              </a:rPr>
              <a:t>, J. (1979). </a:t>
            </a:r>
            <a:r>
              <a:rPr lang="en-US" sz="1400" b="0" i="1" dirty="0">
                <a:cs typeface="Arial" pitchFamily="34" charset="0"/>
              </a:rPr>
              <a:t>The ethnographic interview</a:t>
            </a:r>
            <a:r>
              <a:rPr lang="en-US" sz="1400" b="0" dirty="0">
                <a:cs typeface="Arial" pitchFamily="34" charset="0"/>
              </a:rPr>
              <a:t>. Belmont, CA: Wadsworth.</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36</a:t>
            </a:fld>
            <a:endParaRPr lang="en-US"/>
          </a:p>
        </p:txBody>
      </p:sp>
    </p:spTree>
    <p:extLst>
      <p:ext uri="{BB962C8B-B14F-4D97-AF65-F5344CB8AC3E}">
        <p14:creationId xmlns:p14="http://schemas.microsoft.com/office/powerpoint/2010/main" val="2666494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Image: https://www.flickr.com/photos/khouri/6793949601/ by Michael Cory / CC BY-NC 2.0  </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Presentation 603: Qualitative Approaches Seminar Asking Questions • The Interview, by </a:t>
            </a:r>
            <a:r>
              <a:rPr lang="en-US" sz="1400" dirty="0" err="1">
                <a:latin typeface="Arial" pitchFamily="34" charset="0"/>
                <a:cs typeface="Arial" pitchFamily="34" charset="0"/>
              </a:rPr>
              <a:t>Eun</a:t>
            </a:r>
            <a:r>
              <a:rPr lang="en-US" sz="1400" dirty="0">
                <a:latin typeface="Arial" pitchFamily="34" charset="0"/>
                <a:cs typeface="Arial" pitchFamily="34" charset="0"/>
              </a:rPr>
              <a:t> </a:t>
            </a:r>
            <a:r>
              <a:rPr lang="en-US" sz="1400" dirty="0" err="1">
                <a:latin typeface="Arial" pitchFamily="34" charset="0"/>
                <a:cs typeface="Arial" pitchFamily="34" charset="0"/>
              </a:rPr>
              <a:t>Baik</a:t>
            </a:r>
            <a:r>
              <a:rPr lang="en-US" sz="1400" dirty="0">
                <a:latin typeface="Arial" pitchFamily="34" charset="0"/>
                <a:cs typeface="Arial" pitchFamily="34" charset="0"/>
              </a:rPr>
              <a:t>, </a:t>
            </a:r>
            <a:r>
              <a:rPr lang="en-US" sz="1400" dirty="0" err="1">
                <a:latin typeface="Arial" pitchFamily="34" charset="0"/>
                <a:cs typeface="Arial" pitchFamily="34" charset="0"/>
              </a:rPr>
              <a:t>Seol</a:t>
            </a:r>
            <a:r>
              <a:rPr lang="en-US" sz="1400" dirty="0">
                <a:latin typeface="Arial" pitchFamily="34" charset="0"/>
                <a:cs typeface="Arial" pitchFamily="34" charset="0"/>
              </a:rPr>
              <a:t> Ki, </a:t>
            </a:r>
            <a:r>
              <a:rPr lang="ru-RU" sz="1400" dirty="0">
                <a:latin typeface="Arial" pitchFamily="34" charset="0"/>
                <a:cs typeface="Arial" pitchFamily="34" charset="0"/>
              </a:rPr>
              <a:t> </a:t>
            </a:r>
            <a:r>
              <a:rPr lang="en-US" sz="1400" dirty="0">
                <a:latin typeface="Arial" pitchFamily="34" charset="0"/>
                <a:cs typeface="Arial" pitchFamily="34" charset="0"/>
              </a:rPr>
              <a:t>Alexander E. </a:t>
            </a:r>
            <a:r>
              <a:rPr lang="en-US" sz="1400" dirty="0" err="1">
                <a:latin typeface="Arial" pitchFamily="34" charset="0"/>
                <a:cs typeface="Arial" pitchFamily="34" charset="0"/>
              </a:rPr>
              <a:t>Pichugin</a:t>
            </a:r>
            <a:r>
              <a:rPr lang="en-US" sz="1400" dirty="0">
                <a:latin typeface="Arial" pitchFamily="34" charset="0"/>
                <a:cs typeface="Arial" pitchFamily="34" charset="0"/>
              </a:rPr>
              <a:t>, and Si Sun.</a:t>
            </a:r>
          </a:p>
          <a:p>
            <a:endParaRPr lang="en-US" sz="1400" dirty="0">
              <a:latin typeface="Arial" pitchFamily="34" charset="0"/>
              <a:cs typeface="Arial" pitchFamily="34" charset="0"/>
            </a:endParaRPr>
          </a:p>
          <a:p>
            <a:pPr marL="0" lvl="2">
              <a:lnSpc>
                <a:spcPct val="120000"/>
              </a:lnSpc>
              <a:buNone/>
            </a:pPr>
            <a:r>
              <a:rPr lang="en-US" sz="1400" b="0" dirty="0">
                <a:cs typeface="Arial" pitchFamily="34" charset="0"/>
              </a:rPr>
              <a:t>Miles, M., &amp; Huberman, A. M. (1994). </a:t>
            </a:r>
            <a:r>
              <a:rPr lang="en-US" sz="1400" b="0" i="1" dirty="0">
                <a:cs typeface="Arial" pitchFamily="34" charset="0"/>
              </a:rPr>
              <a:t>Qualitative data analysis:  An expanded sourcebook</a:t>
            </a:r>
            <a:r>
              <a:rPr lang="en-US" sz="1400" b="0" dirty="0">
                <a:cs typeface="Arial" pitchFamily="34" charset="0"/>
              </a:rPr>
              <a:t> (2nd ed.). Thousand Oaks, CA: Sage Publications.</a:t>
            </a:r>
          </a:p>
        </p:txBody>
      </p:sp>
      <p:sp>
        <p:nvSpPr>
          <p:cNvPr id="4" name="Slide Number Placeholder 3"/>
          <p:cNvSpPr>
            <a:spLocks noGrp="1"/>
          </p:cNvSpPr>
          <p:nvPr>
            <p:ph type="sldNum" sz="quarter" idx="10"/>
          </p:nvPr>
        </p:nvSpPr>
        <p:spPr/>
        <p:txBody>
          <a:bodyPr/>
          <a:lstStyle/>
          <a:p>
            <a:fld id="{931E8577-7E78-41DF-96AC-A776B0057BBB}" type="slidenum">
              <a:rPr lang="en-US" smtClean="0"/>
              <a:pPr/>
              <a:t>37</a:t>
            </a:fld>
            <a:endParaRPr lang="en-US"/>
          </a:p>
        </p:txBody>
      </p:sp>
    </p:spTree>
    <p:extLst>
      <p:ext uri="{BB962C8B-B14F-4D97-AF65-F5344CB8AC3E}">
        <p14:creationId xmlns:p14="http://schemas.microsoft.com/office/powerpoint/2010/main" val="527505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2895600" cy="1628775"/>
          </a:xfrm>
        </p:spPr>
      </p:sp>
      <p:sp>
        <p:nvSpPr>
          <p:cNvPr id="3" name="Notes Placeholder 2"/>
          <p:cNvSpPr>
            <a:spLocks noGrp="1"/>
          </p:cNvSpPr>
          <p:nvPr>
            <p:ph type="body" idx="1"/>
          </p:nvPr>
        </p:nvSpPr>
        <p:spPr>
          <a:xfrm>
            <a:off x="152400" y="2438400"/>
            <a:ext cx="6477000" cy="6400800"/>
          </a:xfrm>
        </p:spPr>
        <p:txBody>
          <a:bodyPr>
            <a:noAutofit/>
          </a:bodyPr>
          <a:lstStyle/>
          <a:p>
            <a:pPr marR="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Presentation 603: Qualitative Approaches Seminar Asking Questions • The Interview, by </a:t>
            </a:r>
            <a:r>
              <a:rPr lang="en-US" sz="1400" dirty="0" err="1">
                <a:latin typeface="Arial" pitchFamily="34" charset="0"/>
                <a:cs typeface="Arial" pitchFamily="34" charset="0"/>
              </a:rPr>
              <a:t>Eun</a:t>
            </a:r>
            <a:r>
              <a:rPr lang="en-US" sz="1400" dirty="0">
                <a:latin typeface="Arial" pitchFamily="34" charset="0"/>
                <a:cs typeface="Arial" pitchFamily="34" charset="0"/>
              </a:rPr>
              <a:t> </a:t>
            </a:r>
            <a:r>
              <a:rPr lang="en-US" sz="1400" dirty="0" err="1">
                <a:latin typeface="Arial" pitchFamily="34" charset="0"/>
                <a:cs typeface="Arial" pitchFamily="34" charset="0"/>
              </a:rPr>
              <a:t>Baik</a:t>
            </a:r>
            <a:r>
              <a:rPr lang="en-US" sz="1400" dirty="0">
                <a:latin typeface="Arial" pitchFamily="34" charset="0"/>
                <a:cs typeface="Arial" pitchFamily="34" charset="0"/>
              </a:rPr>
              <a:t>, </a:t>
            </a:r>
            <a:r>
              <a:rPr lang="en-US" sz="1400" dirty="0" err="1">
                <a:latin typeface="Arial" pitchFamily="34" charset="0"/>
                <a:cs typeface="Arial" pitchFamily="34" charset="0"/>
              </a:rPr>
              <a:t>Seol</a:t>
            </a:r>
            <a:r>
              <a:rPr lang="en-US" sz="1400" dirty="0">
                <a:latin typeface="Arial" pitchFamily="34" charset="0"/>
                <a:cs typeface="Arial" pitchFamily="34" charset="0"/>
              </a:rPr>
              <a:t> Ki, </a:t>
            </a:r>
            <a:r>
              <a:rPr lang="ru-RU" sz="1400" dirty="0">
                <a:latin typeface="Arial" pitchFamily="34" charset="0"/>
                <a:cs typeface="Arial" pitchFamily="34" charset="0"/>
              </a:rPr>
              <a:t> </a:t>
            </a:r>
            <a:r>
              <a:rPr lang="en-US" sz="1400" dirty="0">
                <a:latin typeface="Arial" pitchFamily="34" charset="0"/>
                <a:cs typeface="Arial" pitchFamily="34" charset="0"/>
              </a:rPr>
              <a:t>Alexander E. </a:t>
            </a:r>
            <a:r>
              <a:rPr lang="en-US" sz="1400" dirty="0" err="1">
                <a:latin typeface="Arial" pitchFamily="34" charset="0"/>
                <a:cs typeface="Arial" pitchFamily="34" charset="0"/>
              </a:rPr>
              <a:t>Pichugin</a:t>
            </a:r>
            <a:r>
              <a:rPr lang="en-US" sz="1400" dirty="0">
                <a:latin typeface="Arial" pitchFamily="34" charset="0"/>
                <a:cs typeface="Arial" pitchFamily="34" charset="0"/>
              </a:rPr>
              <a:t>, and Si Sun.</a:t>
            </a:r>
          </a:p>
          <a:p>
            <a:endParaRPr lang="en-US" sz="1400" b="0" i="1" dirty="0">
              <a:latin typeface="Arial" pitchFamily="34" charset="0"/>
              <a:cs typeface="Arial" pitchFamily="34" charset="0"/>
            </a:endParaRPr>
          </a:p>
          <a:p>
            <a:r>
              <a:rPr lang="en-US" sz="1400" b="1" i="1" dirty="0">
                <a:latin typeface="Arial" pitchFamily="34" charset="0"/>
                <a:cs typeface="Arial" pitchFamily="34" charset="0"/>
              </a:rPr>
              <a:t>Theoretical sampling</a:t>
            </a:r>
            <a:r>
              <a:rPr lang="en-US" sz="1400" dirty="0">
                <a:latin typeface="Arial" pitchFamily="34" charset="0"/>
                <a:cs typeface="Arial" pitchFamily="34" charset="0"/>
              </a:rPr>
              <a:t> refers to the process of choosing new research sites, cases, or individuals to compare with ones that have already been studied. It is one of the tools of qualitative research. The term was coined by Barney Glaser and Anselm Strauss in 1967. The goal of theoretical sampling is not the same as with the probabilistic sampling; the researcher's goal is not the representative capture of all possible variations, but to gain a deeper understanding of </a:t>
            </a:r>
            <a:r>
              <a:rPr lang="en-US" sz="1400" dirty="0" err="1">
                <a:latin typeface="Arial" pitchFamily="34" charset="0"/>
                <a:cs typeface="Arial" pitchFamily="34" charset="0"/>
              </a:rPr>
              <a:t>analysed</a:t>
            </a:r>
            <a:r>
              <a:rPr lang="en-US" sz="1400" dirty="0">
                <a:latin typeface="Arial" pitchFamily="34" charset="0"/>
                <a:cs typeface="Arial" pitchFamily="34" charset="0"/>
              </a:rPr>
              <a:t> cases and facilitate the development of analytic frame and concepts used in their research. Theoretical sampling can be viewed as a technique of data triangulation: using independent pieces of information to get a better fix on something that is only partially known or understood.</a:t>
            </a:r>
          </a:p>
          <a:p>
            <a:endParaRPr lang="en-US" sz="1400" dirty="0">
              <a:hlinkClick r:id="rId3" tooltip="Charles C. Ragin"/>
            </a:endParaRPr>
          </a:p>
          <a:p>
            <a:r>
              <a:rPr lang="en-US" dirty="0">
                <a:latin typeface="Arial" pitchFamily="34" charset="0"/>
                <a:cs typeface="Arial" pitchFamily="34" charset="0"/>
                <a:hlinkClick r:id="rId3" tooltip="Charles C. Ragin"/>
              </a:rPr>
              <a:t>Charles C. </a:t>
            </a:r>
            <a:r>
              <a:rPr lang="en-US" dirty="0" err="1">
                <a:latin typeface="Arial" pitchFamily="34" charset="0"/>
                <a:cs typeface="Arial" pitchFamily="34" charset="0"/>
                <a:hlinkClick r:id="rId3" tooltip="Charles C. Ragin"/>
              </a:rPr>
              <a:t>Ragin</a:t>
            </a:r>
            <a:r>
              <a:rPr lang="en-US" dirty="0">
                <a:latin typeface="Arial" pitchFamily="34" charset="0"/>
                <a:cs typeface="Arial" pitchFamily="34" charset="0"/>
              </a:rPr>
              <a:t>, 'Constructing Social Research: The Unity and Diversity of Method', Pine Forge Press, 1994.</a:t>
            </a:r>
          </a:p>
          <a:p>
            <a:endParaRPr lang="en-US" dirty="0">
              <a:latin typeface="Arial" pitchFamily="34" charset="0"/>
              <a:cs typeface="Arial" pitchFamily="34" charset="0"/>
            </a:endParaRPr>
          </a:p>
          <a:p>
            <a:r>
              <a:rPr lang="en-US" dirty="0">
                <a:latin typeface="Arial" pitchFamily="34" charset="0"/>
                <a:cs typeface="Arial" pitchFamily="34" charset="0"/>
                <a:hlinkClick r:id="rId4" tooltip="Barney G. Glaser"/>
              </a:rPr>
              <a:t>Barney G. Glaser</a:t>
            </a:r>
            <a:r>
              <a:rPr lang="en-US" dirty="0">
                <a:latin typeface="Arial" pitchFamily="34" charset="0"/>
                <a:cs typeface="Arial" pitchFamily="34" charset="0"/>
              </a:rPr>
              <a:t> &amp; </a:t>
            </a:r>
            <a:r>
              <a:rPr lang="en-US" dirty="0">
                <a:latin typeface="Arial" pitchFamily="34" charset="0"/>
                <a:cs typeface="Arial" pitchFamily="34" charset="0"/>
                <a:hlinkClick r:id="rId5" tooltip="Anselm L. Strauss"/>
              </a:rPr>
              <a:t>Anselm L. Strauss</a:t>
            </a:r>
            <a:r>
              <a:rPr lang="en-US" dirty="0">
                <a:latin typeface="Arial" pitchFamily="34" charset="0"/>
                <a:cs typeface="Arial" pitchFamily="34" charset="0"/>
              </a:rPr>
              <a:t>, 'The Discovery of Grounded Theory: Strategies for Qualitative Research', Chicago, Aldine Publishing Company, 1967.</a:t>
            </a:r>
          </a:p>
          <a:p>
            <a:endParaRPr lang="en-US" dirty="0">
              <a:latin typeface="Arial" pitchFamily="34" charset="0"/>
              <a:cs typeface="Arial" pitchFamily="34" charset="0"/>
            </a:endParaRPr>
          </a:p>
          <a:p>
            <a:pPr defTabSz="914214" fontAlgn="base">
              <a:lnSpc>
                <a:spcPct val="120000"/>
              </a:lnSpc>
              <a:buNone/>
              <a:defRPr/>
            </a:pPr>
            <a:r>
              <a:rPr lang="en-US" sz="1400" b="0" dirty="0" err="1">
                <a:latin typeface="Arial" pitchFamily="34" charset="0"/>
                <a:cs typeface="Arial" pitchFamily="34" charset="0"/>
              </a:rPr>
              <a:t>Charmaz</a:t>
            </a:r>
            <a:r>
              <a:rPr lang="en-US" sz="1400" b="0" dirty="0">
                <a:latin typeface="Arial" pitchFamily="34" charset="0"/>
                <a:cs typeface="Arial" pitchFamily="34" charset="0"/>
              </a:rPr>
              <a:t>, K. (2006). </a:t>
            </a:r>
            <a:r>
              <a:rPr lang="en-US" sz="1400" b="0" i="1" dirty="0">
                <a:latin typeface="Arial" pitchFamily="34" charset="0"/>
                <a:cs typeface="Arial" pitchFamily="34" charset="0"/>
              </a:rPr>
              <a:t>Constructing</a:t>
            </a:r>
            <a:r>
              <a:rPr lang="en-US" sz="1400" b="0" dirty="0">
                <a:latin typeface="Arial" pitchFamily="34" charset="0"/>
                <a:cs typeface="Arial" pitchFamily="34" charset="0"/>
              </a:rPr>
              <a:t> </a:t>
            </a:r>
            <a:r>
              <a:rPr lang="en-US" sz="1400" b="0" i="1" dirty="0">
                <a:latin typeface="Arial" pitchFamily="34" charset="0"/>
                <a:cs typeface="Arial" pitchFamily="34" charset="0"/>
              </a:rPr>
              <a:t>grounded theory: A practical guide through qualitative analysis.</a:t>
            </a:r>
            <a:r>
              <a:rPr lang="en-US" sz="1400" b="0" dirty="0">
                <a:latin typeface="Arial" pitchFamily="34" charset="0"/>
                <a:cs typeface="Arial" pitchFamily="34" charset="0"/>
              </a:rPr>
              <a:t> Thousand Oaks, CA: Sage. </a:t>
            </a:r>
          </a:p>
          <a:p>
            <a:pPr marR="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Arial" pitchFamily="34" charset="0"/>
                <a:cs typeface="Arial" pitchFamily="34" charset="0"/>
              </a:rPr>
              <a:t> </a:t>
            </a:r>
          </a:p>
          <a:p>
            <a:pPr>
              <a:buNone/>
            </a:pPr>
            <a:r>
              <a:rPr lang="en-US" sz="1400" b="0" dirty="0">
                <a:cs typeface="Arial" pitchFamily="34" charset="0"/>
              </a:rPr>
              <a:t>Strauss, A., &amp; Corbin, J. (1990). </a:t>
            </a:r>
            <a:r>
              <a:rPr lang="en-US" sz="1400" b="0" i="1" dirty="0">
                <a:cs typeface="Arial" pitchFamily="34" charset="0"/>
              </a:rPr>
              <a:t>Basics of qualitative research: Grounded theory procedures and techniques</a:t>
            </a:r>
            <a:r>
              <a:rPr lang="en-US" sz="1400" b="0" dirty="0">
                <a:cs typeface="Arial" pitchFamily="34" charset="0"/>
              </a:rPr>
              <a:t>. Newbury Park, CA: Sage Publications.</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38</a:t>
            </a:fld>
            <a:endParaRPr lang="en-US"/>
          </a:p>
        </p:txBody>
      </p:sp>
    </p:spTree>
    <p:extLst>
      <p:ext uri="{BB962C8B-B14F-4D97-AF65-F5344CB8AC3E}">
        <p14:creationId xmlns:p14="http://schemas.microsoft.com/office/powerpoint/2010/main" val="3792696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https://www.flickr.com/photos/62833283@N00/17217078330/ by Seamus McCauley / CC BY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39</a:t>
            </a:fld>
            <a:endParaRPr lang="en-US" dirty="0"/>
          </a:p>
        </p:txBody>
      </p:sp>
    </p:spTree>
    <p:extLst>
      <p:ext uri="{BB962C8B-B14F-4D97-AF65-F5344CB8AC3E}">
        <p14:creationId xmlns:p14="http://schemas.microsoft.com/office/powerpoint/2010/main" val="414257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r>
              <a:rPr lang="en-US" dirty="0"/>
              <a:t>Image: https://www.flickr.com/photos/nicholasjon/4101203095/ by Nick </a:t>
            </a:r>
            <a:r>
              <a:rPr lang="en-US" dirty="0" err="1"/>
              <a:t>Olejniczak</a:t>
            </a:r>
            <a:r>
              <a:rPr lang="en-US" dirty="0"/>
              <a:t> / CC BY-NC 2.0 </a:t>
            </a:r>
          </a:p>
          <a:p>
            <a:endParaRPr lang="en-US" dirty="0"/>
          </a:p>
          <a:p>
            <a:pPr defTabSz="914214" fontAlgn="base">
              <a:lnSpc>
                <a:spcPct val="120000"/>
              </a:lnSpc>
              <a:buNone/>
              <a:defRPr/>
            </a:pPr>
            <a:r>
              <a:rPr lang="en-US" sz="1400" b="0" dirty="0">
                <a:latin typeface="Arial" pitchFamily="34" charset="0"/>
                <a:cs typeface="Arial" pitchFamily="34" charset="0"/>
              </a:rPr>
              <a:t>Association of College and Research Libraries. (2010). </a:t>
            </a:r>
            <a:r>
              <a:rPr lang="en-US" sz="1400" b="0" i="1" dirty="0">
                <a:latin typeface="Arial" pitchFamily="34" charset="0"/>
                <a:cs typeface="Arial" pitchFamily="34" charset="0"/>
              </a:rPr>
              <a:t>Value of academic libraries: A comprehensive research review and report. </a:t>
            </a:r>
            <a:r>
              <a:rPr lang="en-US" sz="1400" b="0" dirty="0">
                <a:latin typeface="Arial" pitchFamily="34" charset="0"/>
                <a:cs typeface="Arial" pitchFamily="34" charset="0"/>
              </a:rPr>
              <a:t>Researched by Megan </a:t>
            </a:r>
            <a:r>
              <a:rPr lang="en-US" sz="1400" b="0" dirty="0" err="1">
                <a:latin typeface="Arial" pitchFamily="34" charset="0"/>
                <a:cs typeface="Arial" pitchFamily="34" charset="0"/>
              </a:rPr>
              <a:t>Oakleaf</a:t>
            </a:r>
            <a:r>
              <a:rPr lang="en-US" sz="1400" b="0" dirty="0">
                <a:latin typeface="Arial" pitchFamily="34" charset="0"/>
                <a:cs typeface="Arial" pitchFamily="34" charset="0"/>
              </a:rPr>
              <a:t>. Chicago: Association of College and Research Libraries.</a:t>
            </a:r>
          </a:p>
          <a:p>
            <a:endParaRPr lang="en-US" dirty="0"/>
          </a:p>
          <a:p>
            <a:r>
              <a:rPr lang="en-US" dirty="0"/>
              <a:t>University officials &amp; funders demand accountability</a:t>
            </a:r>
          </a:p>
          <a:p>
            <a:pPr eaLnBrk="1" hangingPunct="1"/>
            <a:r>
              <a:rPr lang="en-US" dirty="0"/>
              <a:t>Survival in lean budget times</a:t>
            </a:r>
          </a:p>
        </p:txBody>
      </p:sp>
      <p:sp>
        <p:nvSpPr>
          <p:cNvPr id="4" name="Slide Number Placeholder 3"/>
          <p:cNvSpPr>
            <a:spLocks noGrp="1"/>
          </p:cNvSpPr>
          <p:nvPr>
            <p:ph type="sldNum" sz="quarter" idx="10"/>
          </p:nvPr>
        </p:nvSpPr>
        <p:spPr/>
        <p:txBody>
          <a:bodyPr/>
          <a:lstStyle/>
          <a:p>
            <a:fld id="{AE921901-2D7D-404F-83CF-0310337D82A5}" type="slidenum">
              <a:rPr lang="en-US" smtClean="0"/>
              <a:pPr/>
              <a:t>4</a:t>
            </a:fld>
            <a:endParaRPr lang="en-US" dirty="0"/>
          </a:p>
        </p:txBody>
      </p:sp>
    </p:spTree>
    <p:extLst>
      <p:ext uri="{BB962C8B-B14F-4D97-AF65-F5344CB8AC3E}">
        <p14:creationId xmlns:p14="http://schemas.microsoft.com/office/powerpoint/2010/main" val="2033427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R="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Presentation 603: Qualitative Approaches Seminar Asking Questions • The Interview, by </a:t>
            </a:r>
            <a:r>
              <a:rPr lang="en-US" sz="1400" dirty="0" err="1">
                <a:latin typeface="Arial" pitchFamily="34" charset="0"/>
                <a:cs typeface="Arial" pitchFamily="34" charset="0"/>
              </a:rPr>
              <a:t>Eun</a:t>
            </a:r>
            <a:r>
              <a:rPr lang="en-US" sz="1400" dirty="0">
                <a:latin typeface="Arial" pitchFamily="34" charset="0"/>
                <a:cs typeface="Arial" pitchFamily="34" charset="0"/>
              </a:rPr>
              <a:t> </a:t>
            </a:r>
            <a:r>
              <a:rPr lang="en-US" sz="1400" dirty="0" err="1">
                <a:latin typeface="Arial" pitchFamily="34" charset="0"/>
                <a:cs typeface="Arial" pitchFamily="34" charset="0"/>
              </a:rPr>
              <a:t>Baik</a:t>
            </a:r>
            <a:r>
              <a:rPr lang="en-US" sz="1400" dirty="0">
                <a:latin typeface="Arial" pitchFamily="34" charset="0"/>
                <a:cs typeface="Arial" pitchFamily="34" charset="0"/>
              </a:rPr>
              <a:t>, </a:t>
            </a:r>
            <a:r>
              <a:rPr lang="en-US" sz="1400" dirty="0" err="1">
                <a:latin typeface="Arial" pitchFamily="34" charset="0"/>
                <a:cs typeface="Arial" pitchFamily="34" charset="0"/>
              </a:rPr>
              <a:t>Seol</a:t>
            </a:r>
            <a:r>
              <a:rPr lang="en-US" sz="1400" dirty="0">
                <a:latin typeface="Arial" pitchFamily="34" charset="0"/>
                <a:cs typeface="Arial" pitchFamily="34" charset="0"/>
              </a:rPr>
              <a:t> Ki, </a:t>
            </a:r>
            <a:r>
              <a:rPr lang="ru-RU" sz="1400" dirty="0">
                <a:latin typeface="Arial" pitchFamily="34" charset="0"/>
                <a:cs typeface="Arial" pitchFamily="34" charset="0"/>
              </a:rPr>
              <a:t> </a:t>
            </a:r>
            <a:r>
              <a:rPr lang="en-US" sz="1400" dirty="0">
                <a:latin typeface="Arial" pitchFamily="34" charset="0"/>
                <a:cs typeface="Arial" pitchFamily="34" charset="0"/>
              </a:rPr>
              <a:t>Alexander E. </a:t>
            </a:r>
            <a:r>
              <a:rPr lang="en-US" sz="1400" dirty="0" err="1">
                <a:latin typeface="Arial" pitchFamily="34" charset="0"/>
                <a:cs typeface="Arial" pitchFamily="34" charset="0"/>
              </a:rPr>
              <a:t>Pichugin</a:t>
            </a:r>
            <a:r>
              <a:rPr lang="en-US" sz="1400" dirty="0">
                <a:latin typeface="Arial" pitchFamily="34" charset="0"/>
                <a:cs typeface="Arial" pitchFamily="34" charset="0"/>
              </a:rPr>
              <a:t>, and Si Sun.</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pPr>
              <a:buNone/>
            </a:pPr>
            <a:r>
              <a:rPr lang="en-US" sz="1400" b="0" dirty="0" err="1">
                <a:cs typeface="Arial" pitchFamily="34" charset="0"/>
              </a:rPr>
              <a:t>Spradley</a:t>
            </a:r>
            <a:r>
              <a:rPr lang="en-US" sz="1400" b="0" dirty="0">
                <a:cs typeface="Arial" pitchFamily="34" charset="0"/>
              </a:rPr>
              <a:t>, J. (1979). </a:t>
            </a:r>
            <a:r>
              <a:rPr lang="en-US" sz="1400" b="0" i="1" dirty="0">
                <a:cs typeface="Arial" pitchFamily="34" charset="0"/>
              </a:rPr>
              <a:t>The ethnographic interview</a:t>
            </a:r>
            <a:r>
              <a:rPr lang="en-US" sz="1400" b="0" dirty="0">
                <a:cs typeface="Arial" pitchFamily="34" charset="0"/>
              </a:rPr>
              <a:t>. Belmont, CA: Wadsworth.</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pPr marL="0" lvl="2">
              <a:lnSpc>
                <a:spcPct val="120000"/>
              </a:lnSpc>
              <a:buNone/>
            </a:pPr>
            <a:r>
              <a:rPr lang="en-US" sz="1400" b="0" dirty="0" err="1">
                <a:cs typeface="Arial" pitchFamily="34" charset="0"/>
              </a:rPr>
              <a:t>Kvale</a:t>
            </a:r>
            <a:r>
              <a:rPr lang="en-US" sz="1400" b="0" dirty="0">
                <a:cs typeface="Arial" pitchFamily="34" charset="0"/>
              </a:rPr>
              <a:t>, S. (1996). </a:t>
            </a:r>
            <a:r>
              <a:rPr lang="en-US" sz="1400" b="0" i="1" dirty="0">
                <a:cs typeface="Arial" pitchFamily="34" charset="0"/>
              </a:rPr>
              <a:t>Interviews: An introduction to qualitative research interviewing</a:t>
            </a:r>
            <a:r>
              <a:rPr lang="en-US" sz="1400" b="0" dirty="0">
                <a:cs typeface="Arial" pitchFamily="34" charset="0"/>
              </a:rPr>
              <a:t>. Thousand Oaks, CA: Sage Publications.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40</a:t>
            </a:fld>
            <a:endParaRPr lang="en-US"/>
          </a:p>
        </p:txBody>
      </p:sp>
    </p:spTree>
    <p:extLst>
      <p:ext uri="{BB962C8B-B14F-4D97-AF65-F5344CB8AC3E}">
        <p14:creationId xmlns:p14="http://schemas.microsoft.com/office/powerpoint/2010/main" val="3687985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400">
              <a:defRPr/>
            </a:pPr>
            <a:r>
              <a:rPr lang="en-US" dirty="0"/>
              <a:t>Image: https://www.flickr.com/photos/28481088@N00/3091698923/ by </a:t>
            </a:r>
            <a:r>
              <a:rPr lang="en-US" dirty="0" err="1"/>
              <a:t>tanakawho</a:t>
            </a:r>
            <a:r>
              <a:rPr lang="en-US" dirty="0"/>
              <a:t> / CC BY-NC 2.0 </a:t>
            </a:r>
          </a:p>
          <a:p>
            <a:pPr defTabSz="914400">
              <a:defRPr/>
            </a:pPr>
            <a:endParaRPr lang="en-US" sz="1400" kern="1200" dirty="0">
              <a:solidFill>
                <a:schemeClr val="tx1"/>
              </a:solidFill>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Presentation 603: Qualitative Approaches Seminar Asking Questions • The Interview, by </a:t>
            </a:r>
            <a:r>
              <a:rPr lang="en-US" sz="1400" dirty="0" err="1">
                <a:latin typeface="Arial" pitchFamily="34" charset="0"/>
                <a:cs typeface="Arial" pitchFamily="34" charset="0"/>
              </a:rPr>
              <a:t>Eun</a:t>
            </a:r>
            <a:r>
              <a:rPr lang="en-US" sz="1400" dirty="0">
                <a:latin typeface="Arial" pitchFamily="34" charset="0"/>
                <a:cs typeface="Arial" pitchFamily="34" charset="0"/>
              </a:rPr>
              <a:t> </a:t>
            </a:r>
            <a:r>
              <a:rPr lang="en-US" sz="1400" dirty="0" err="1">
                <a:latin typeface="Arial" pitchFamily="34" charset="0"/>
                <a:cs typeface="Arial" pitchFamily="34" charset="0"/>
              </a:rPr>
              <a:t>Baik</a:t>
            </a:r>
            <a:r>
              <a:rPr lang="en-US" sz="1400" dirty="0">
                <a:latin typeface="Arial" pitchFamily="34" charset="0"/>
                <a:cs typeface="Arial" pitchFamily="34" charset="0"/>
              </a:rPr>
              <a:t>, </a:t>
            </a:r>
            <a:r>
              <a:rPr lang="en-US" sz="1400" dirty="0" err="1">
                <a:latin typeface="Arial" pitchFamily="34" charset="0"/>
                <a:cs typeface="Arial" pitchFamily="34" charset="0"/>
              </a:rPr>
              <a:t>Seol</a:t>
            </a:r>
            <a:r>
              <a:rPr lang="en-US" sz="1400" dirty="0">
                <a:latin typeface="Arial" pitchFamily="34" charset="0"/>
                <a:cs typeface="Arial" pitchFamily="34" charset="0"/>
              </a:rPr>
              <a:t> Ki, </a:t>
            </a:r>
            <a:r>
              <a:rPr lang="ru-RU" sz="1400" dirty="0">
                <a:latin typeface="Arial" pitchFamily="34" charset="0"/>
                <a:cs typeface="Arial" pitchFamily="34" charset="0"/>
              </a:rPr>
              <a:t> </a:t>
            </a:r>
            <a:r>
              <a:rPr lang="en-US" sz="1400" dirty="0">
                <a:latin typeface="Arial" pitchFamily="34" charset="0"/>
                <a:cs typeface="Arial" pitchFamily="34" charset="0"/>
              </a:rPr>
              <a:t>Alexander E. </a:t>
            </a:r>
            <a:r>
              <a:rPr lang="en-US" sz="1400" dirty="0" err="1">
                <a:latin typeface="Arial" pitchFamily="34" charset="0"/>
                <a:cs typeface="Arial" pitchFamily="34" charset="0"/>
              </a:rPr>
              <a:t>Pichugin</a:t>
            </a:r>
            <a:r>
              <a:rPr lang="en-US" sz="1400" dirty="0">
                <a:latin typeface="Arial" pitchFamily="34" charset="0"/>
                <a:cs typeface="Arial" pitchFamily="34" charset="0"/>
              </a:rPr>
              <a:t>, and Si Sun.</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pPr defTabSz="914214" fontAlgn="base">
              <a:lnSpc>
                <a:spcPct val="120000"/>
              </a:lnSpc>
              <a:buNone/>
              <a:defRPr/>
            </a:pPr>
            <a:r>
              <a:rPr lang="en-US" sz="1400" b="0" dirty="0">
                <a:cs typeface="Arial" pitchFamily="34" charset="0"/>
              </a:rPr>
              <a:t>Corbin J., &amp; Morse, J. M. (2003). The unstructured interactive interview: Issues of reciprocity and risks when dealing with sensitive topics. </a:t>
            </a:r>
            <a:r>
              <a:rPr lang="en-US" sz="1400" b="0" i="1" dirty="0">
                <a:cs typeface="Arial" pitchFamily="34" charset="0"/>
              </a:rPr>
              <a:t>Qualitative Inquiry</a:t>
            </a:r>
            <a:r>
              <a:rPr lang="en-US" sz="1400" b="0" dirty="0">
                <a:cs typeface="Arial" pitchFamily="34" charset="0"/>
              </a:rPr>
              <a:t>, </a:t>
            </a:r>
            <a:r>
              <a:rPr lang="en-US" sz="1400" b="0" i="1" dirty="0">
                <a:cs typeface="Arial" pitchFamily="34" charset="0"/>
              </a:rPr>
              <a:t>9(3),</a:t>
            </a:r>
            <a:r>
              <a:rPr lang="en-US" sz="1400" b="0" dirty="0">
                <a:cs typeface="Arial" pitchFamily="34" charset="0"/>
              </a:rPr>
              <a:t> 335–354. doi:10.1177/1077800403009003001</a:t>
            </a:r>
          </a:p>
          <a:p>
            <a:endParaRPr lang="en-US" dirty="0"/>
          </a:p>
          <a:p>
            <a:pPr marL="0" lvl="2">
              <a:lnSpc>
                <a:spcPct val="120000"/>
              </a:lnSpc>
              <a:buNone/>
            </a:pPr>
            <a:r>
              <a:rPr lang="en-US" sz="1400" b="0" dirty="0" err="1">
                <a:cs typeface="Arial" pitchFamily="34" charset="0"/>
              </a:rPr>
              <a:t>Lindlof</a:t>
            </a:r>
            <a:r>
              <a:rPr lang="en-US" sz="1400" b="0" dirty="0">
                <a:cs typeface="Arial" pitchFamily="34" charset="0"/>
              </a:rPr>
              <a:t>, T., &amp; Taylor, B. (2010). </a:t>
            </a:r>
            <a:r>
              <a:rPr lang="en-US" sz="1400" b="0" i="1" dirty="0">
                <a:cs typeface="Arial" pitchFamily="34" charset="0"/>
              </a:rPr>
              <a:t>Qualitative communication research methods</a:t>
            </a:r>
            <a:r>
              <a:rPr lang="en-US" sz="1400" b="0" dirty="0">
                <a:cs typeface="Arial" pitchFamily="34" charset="0"/>
              </a:rPr>
              <a:t> (3rd ed.). Thousand Oaks, CA: Sage Publications. </a:t>
            </a:r>
          </a:p>
        </p:txBody>
      </p:sp>
      <p:sp>
        <p:nvSpPr>
          <p:cNvPr id="4" name="Slide Number Placeholder 3"/>
          <p:cNvSpPr>
            <a:spLocks noGrp="1"/>
          </p:cNvSpPr>
          <p:nvPr>
            <p:ph type="sldNum" sz="quarter" idx="10"/>
          </p:nvPr>
        </p:nvSpPr>
        <p:spPr/>
        <p:txBody>
          <a:bodyPr/>
          <a:lstStyle/>
          <a:p>
            <a:fld id="{931E8577-7E78-41DF-96AC-A776B0057BBB}" type="slidenum">
              <a:rPr lang="en-US" smtClean="0"/>
              <a:pPr/>
              <a:t>41</a:t>
            </a:fld>
            <a:endParaRPr lang="en-US"/>
          </a:p>
        </p:txBody>
      </p:sp>
    </p:spTree>
    <p:extLst>
      <p:ext uri="{BB962C8B-B14F-4D97-AF65-F5344CB8AC3E}">
        <p14:creationId xmlns:p14="http://schemas.microsoft.com/office/powerpoint/2010/main" val="2832501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400">
              <a:defRPr/>
            </a:pPr>
            <a:r>
              <a:rPr lang="en-US" dirty="0"/>
              <a:t>Image: https://www.flickr.com/photos/niemster/93602172/ by Matt </a:t>
            </a:r>
            <a:r>
              <a:rPr lang="en-US" dirty="0" err="1"/>
              <a:t>Niemi</a:t>
            </a:r>
            <a:r>
              <a:rPr lang="en-US" dirty="0"/>
              <a:t> / CC BY-NC-ND 2.0 </a:t>
            </a:r>
          </a:p>
          <a:p>
            <a:pPr defTabSz="914400">
              <a:defRPr/>
            </a:pPr>
            <a:endParaRPr lang="en-US" sz="1400" kern="1200" dirty="0">
              <a:solidFill>
                <a:schemeClr val="tx1"/>
              </a:solidFill>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Presentation 603: Qualitative Approaches Seminar Asking Questions • The Interview, by </a:t>
            </a:r>
            <a:r>
              <a:rPr lang="en-US" sz="1400" dirty="0" err="1">
                <a:latin typeface="Arial" pitchFamily="34" charset="0"/>
                <a:cs typeface="Arial" pitchFamily="34" charset="0"/>
              </a:rPr>
              <a:t>Eun</a:t>
            </a:r>
            <a:r>
              <a:rPr lang="en-US" sz="1400" dirty="0">
                <a:latin typeface="Arial" pitchFamily="34" charset="0"/>
                <a:cs typeface="Arial" pitchFamily="34" charset="0"/>
              </a:rPr>
              <a:t> </a:t>
            </a:r>
            <a:r>
              <a:rPr lang="en-US" sz="1400" dirty="0" err="1">
                <a:latin typeface="Arial" pitchFamily="34" charset="0"/>
                <a:cs typeface="Arial" pitchFamily="34" charset="0"/>
              </a:rPr>
              <a:t>Baik</a:t>
            </a:r>
            <a:r>
              <a:rPr lang="en-US" sz="1400" dirty="0">
                <a:latin typeface="Arial" pitchFamily="34" charset="0"/>
                <a:cs typeface="Arial" pitchFamily="34" charset="0"/>
              </a:rPr>
              <a:t>, </a:t>
            </a:r>
            <a:r>
              <a:rPr lang="en-US" sz="1400" dirty="0" err="1">
                <a:latin typeface="Arial" pitchFamily="34" charset="0"/>
                <a:cs typeface="Arial" pitchFamily="34" charset="0"/>
              </a:rPr>
              <a:t>Seol</a:t>
            </a:r>
            <a:r>
              <a:rPr lang="en-US" sz="1400" dirty="0">
                <a:latin typeface="Arial" pitchFamily="34" charset="0"/>
                <a:cs typeface="Arial" pitchFamily="34" charset="0"/>
              </a:rPr>
              <a:t> Ki, </a:t>
            </a:r>
            <a:r>
              <a:rPr lang="ru-RU" sz="1400" dirty="0">
                <a:latin typeface="Arial" pitchFamily="34" charset="0"/>
                <a:cs typeface="Arial" pitchFamily="34" charset="0"/>
              </a:rPr>
              <a:t> </a:t>
            </a:r>
            <a:r>
              <a:rPr lang="en-US" sz="1400" dirty="0">
                <a:latin typeface="Arial" pitchFamily="34" charset="0"/>
                <a:cs typeface="Arial" pitchFamily="34" charset="0"/>
              </a:rPr>
              <a:t>Alexander E. </a:t>
            </a:r>
            <a:r>
              <a:rPr lang="en-US" sz="1400" dirty="0" err="1">
                <a:latin typeface="Arial" pitchFamily="34" charset="0"/>
                <a:cs typeface="Arial" pitchFamily="34" charset="0"/>
              </a:rPr>
              <a:t>Pichugin</a:t>
            </a:r>
            <a:r>
              <a:rPr lang="en-US" sz="1400" dirty="0">
                <a:latin typeface="Arial" pitchFamily="34" charset="0"/>
                <a:cs typeface="Arial" pitchFamily="34" charset="0"/>
              </a:rPr>
              <a:t>, and Si Sun.</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pPr marL="0" lvl="2">
              <a:lnSpc>
                <a:spcPct val="120000"/>
              </a:lnSpc>
              <a:buNone/>
            </a:pPr>
            <a:r>
              <a:rPr lang="en-US" sz="1400" b="0" dirty="0" err="1">
                <a:cs typeface="Arial" pitchFamily="34" charset="0"/>
              </a:rPr>
              <a:t>Lindlof</a:t>
            </a:r>
            <a:r>
              <a:rPr lang="en-US" sz="1400" b="0" dirty="0">
                <a:cs typeface="Arial" pitchFamily="34" charset="0"/>
              </a:rPr>
              <a:t>, T., &amp; Taylor, B. (2010). </a:t>
            </a:r>
            <a:r>
              <a:rPr lang="en-US" sz="1400" b="0" i="1" dirty="0">
                <a:cs typeface="Arial" pitchFamily="34" charset="0"/>
              </a:rPr>
              <a:t>Qualitative communication research methods</a:t>
            </a:r>
            <a:r>
              <a:rPr lang="en-US" sz="1400" b="0" dirty="0">
                <a:cs typeface="Arial" pitchFamily="34" charset="0"/>
              </a:rPr>
              <a:t> (3rd ed.). Thousand Oaks, CA: Sage Publications. </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pPr>
              <a:buNone/>
            </a:pPr>
            <a:r>
              <a:rPr lang="en-US" sz="1400" b="0" dirty="0" err="1">
                <a:cs typeface="Arial" pitchFamily="34" charset="0"/>
              </a:rPr>
              <a:t>Spradley</a:t>
            </a:r>
            <a:r>
              <a:rPr lang="en-US" sz="1400" b="0" dirty="0">
                <a:cs typeface="Arial" pitchFamily="34" charset="0"/>
              </a:rPr>
              <a:t>, J. (1979). </a:t>
            </a:r>
            <a:r>
              <a:rPr lang="en-US" sz="1400" b="0" i="1" dirty="0">
                <a:cs typeface="Arial" pitchFamily="34" charset="0"/>
              </a:rPr>
              <a:t>The ethnographic interview</a:t>
            </a:r>
            <a:r>
              <a:rPr lang="en-US" sz="1400" b="0" dirty="0">
                <a:cs typeface="Arial" pitchFamily="34" charset="0"/>
              </a:rPr>
              <a:t>. Belmont, CA: Wadsworth.</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42</a:t>
            </a:fld>
            <a:endParaRPr lang="en-US"/>
          </a:p>
        </p:txBody>
      </p:sp>
    </p:spTree>
    <p:extLst>
      <p:ext uri="{BB962C8B-B14F-4D97-AF65-F5344CB8AC3E}">
        <p14:creationId xmlns:p14="http://schemas.microsoft.com/office/powerpoint/2010/main" val="951811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R="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Presentation 603: Qualitative Approaches Seminar Asking Questions • The Interview, by </a:t>
            </a:r>
            <a:r>
              <a:rPr lang="en-US" sz="1400" dirty="0" err="1">
                <a:latin typeface="Arial" pitchFamily="34" charset="0"/>
                <a:cs typeface="Arial" pitchFamily="34" charset="0"/>
              </a:rPr>
              <a:t>Eun</a:t>
            </a:r>
            <a:r>
              <a:rPr lang="en-US" sz="1400" dirty="0">
                <a:latin typeface="Arial" pitchFamily="34" charset="0"/>
                <a:cs typeface="Arial" pitchFamily="34" charset="0"/>
              </a:rPr>
              <a:t> </a:t>
            </a:r>
            <a:r>
              <a:rPr lang="en-US" sz="1400" dirty="0" err="1">
                <a:latin typeface="Arial" pitchFamily="34" charset="0"/>
                <a:cs typeface="Arial" pitchFamily="34" charset="0"/>
              </a:rPr>
              <a:t>Baik</a:t>
            </a:r>
            <a:r>
              <a:rPr lang="en-US" sz="1400" dirty="0">
                <a:latin typeface="Arial" pitchFamily="34" charset="0"/>
                <a:cs typeface="Arial" pitchFamily="34" charset="0"/>
              </a:rPr>
              <a:t>, </a:t>
            </a:r>
            <a:r>
              <a:rPr lang="en-US" sz="1400" dirty="0" err="1">
                <a:latin typeface="Arial" pitchFamily="34" charset="0"/>
                <a:cs typeface="Arial" pitchFamily="34" charset="0"/>
              </a:rPr>
              <a:t>Seol</a:t>
            </a:r>
            <a:r>
              <a:rPr lang="en-US" sz="1400" dirty="0">
                <a:latin typeface="Arial" pitchFamily="34" charset="0"/>
                <a:cs typeface="Arial" pitchFamily="34" charset="0"/>
              </a:rPr>
              <a:t> Ki, </a:t>
            </a:r>
            <a:r>
              <a:rPr lang="ru-RU" sz="1400" dirty="0">
                <a:latin typeface="Arial" pitchFamily="34" charset="0"/>
                <a:cs typeface="Arial" pitchFamily="34" charset="0"/>
              </a:rPr>
              <a:t> </a:t>
            </a:r>
            <a:r>
              <a:rPr lang="en-US" sz="1400" dirty="0">
                <a:latin typeface="Arial" pitchFamily="34" charset="0"/>
                <a:cs typeface="Arial" pitchFamily="34" charset="0"/>
              </a:rPr>
              <a:t>Alexander E. </a:t>
            </a:r>
            <a:r>
              <a:rPr lang="en-US" sz="1400" dirty="0" err="1">
                <a:latin typeface="Arial" pitchFamily="34" charset="0"/>
                <a:cs typeface="Arial" pitchFamily="34" charset="0"/>
              </a:rPr>
              <a:t>Pichugin</a:t>
            </a:r>
            <a:r>
              <a:rPr lang="en-US" sz="1400" dirty="0">
                <a:latin typeface="Arial" pitchFamily="34" charset="0"/>
                <a:cs typeface="Arial" pitchFamily="34" charset="0"/>
              </a:rPr>
              <a:t>, and Si Sun.</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pPr marL="0" lvl="2">
              <a:lnSpc>
                <a:spcPct val="120000"/>
              </a:lnSpc>
              <a:buNone/>
            </a:pPr>
            <a:r>
              <a:rPr lang="en-US" sz="1400" b="0" dirty="0" err="1">
                <a:cs typeface="Arial" pitchFamily="34" charset="0"/>
              </a:rPr>
              <a:t>Lindlof</a:t>
            </a:r>
            <a:r>
              <a:rPr lang="en-US" sz="1400" b="0" dirty="0">
                <a:cs typeface="Arial" pitchFamily="34" charset="0"/>
              </a:rPr>
              <a:t>, T., &amp; Taylor, B. (2010). </a:t>
            </a:r>
            <a:r>
              <a:rPr lang="en-US" sz="1400" b="0" i="1" dirty="0">
                <a:cs typeface="Arial" pitchFamily="34" charset="0"/>
              </a:rPr>
              <a:t>Qualitative communication research methods</a:t>
            </a:r>
            <a:r>
              <a:rPr lang="en-US" sz="1400" b="0" dirty="0">
                <a:cs typeface="Arial" pitchFamily="34" charset="0"/>
              </a:rPr>
              <a:t> (3rd ed.). Thousand Oaks, CA: Sage Publications. </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43</a:t>
            </a:fld>
            <a:endParaRPr lang="en-US"/>
          </a:p>
        </p:txBody>
      </p:sp>
    </p:spTree>
    <p:extLst>
      <p:ext uri="{BB962C8B-B14F-4D97-AF65-F5344CB8AC3E}">
        <p14:creationId xmlns:p14="http://schemas.microsoft.com/office/powerpoint/2010/main" val="1208402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400">
              <a:defRPr/>
            </a:pPr>
            <a:r>
              <a:rPr lang="en-US" dirty="0"/>
              <a:t>Image: https://www.flickr.com/photos/fotoremy/6768379679/ by Remy </a:t>
            </a:r>
            <a:r>
              <a:rPr lang="en-US" dirty="0" err="1"/>
              <a:t>Remmerswaal</a:t>
            </a:r>
            <a:r>
              <a:rPr lang="en-US" dirty="0"/>
              <a:t> / CC BY 2.0 </a:t>
            </a:r>
          </a:p>
          <a:p>
            <a:pPr defTabSz="914400">
              <a:defRPr/>
            </a:pPr>
            <a:endParaRPr lang="en-US" sz="1400" kern="1200" dirty="0">
              <a:solidFill>
                <a:schemeClr val="tx1"/>
              </a:solidFill>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Presentation 603: Qualitative Approaches Seminar Asking Questions • The Interview, by </a:t>
            </a:r>
            <a:r>
              <a:rPr lang="en-US" sz="1400" dirty="0" err="1">
                <a:latin typeface="Arial" pitchFamily="34" charset="0"/>
                <a:cs typeface="Arial" pitchFamily="34" charset="0"/>
              </a:rPr>
              <a:t>Eun</a:t>
            </a:r>
            <a:r>
              <a:rPr lang="en-US" sz="1400" dirty="0">
                <a:latin typeface="Arial" pitchFamily="34" charset="0"/>
                <a:cs typeface="Arial" pitchFamily="34" charset="0"/>
              </a:rPr>
              <a:t> </a:t>
            </a:r>
            <a:r>
              <a:rPr lang="en-US" sz="1400" dirty="0" err="1">
                <a:latin typeface="Arial" pitchFamily="34" charset="0"/>
                <a:cs typeface="Arial" pitchFamily="34" charset="0"/>
              </a:rPr>
              <a:t>Baik</a:t>
            </a:r>
            <a:r>
              <a:rPr lang="en-US" sz="1400" dirty="0">
                <a:latin typeface="Arial" pitchFamily="34" charset="0"/>
                <a:cs typeface="Arial" pitchFamily="34" charset="0"/>
              </a:rPr>
              <a:t>, </a:t>
            </a:r>
            <a:r>
              <a:rPr lang="en-US" sz="1400" dirty="0" err="1">
                <a:latin typeface="Arial" pitchFamily="34" charset="0"/>
                <a:cs typeface="Arial" pitchFamily="34" charset="0"/>
              </a:rPr>
              <a:t>Seol</a:t>
            </a:r>
            <a:r>
              <a:rPr lang="en-US" sz="1400" dirty="0">
                <a:latin typeface="Arial" pitchFamily="34" charset="0"/>
                <a:cs typeface="Arial" pitchFamily="34" charset="0"/>
              </a:rPr>
              <a:t> Ki, </a:t>
            </a:r>
            <a:r>
              <a:rPr lang="ru-RU" sz="1400" dirty="0">
                <a:latin typeface="Arial" pitchFamily="34" charset="0"/>
                <a:cs typeface="Arial" pitchFamily="34" charset="0"/>
              </a:rPr>
              <a:t> </a:t>
            </a:r>
            <a:r>
              <a:rPr lang="en-US" sz="1400" dirty="0">
                <a:latin typeface="Arial" pitchFamily="34" charset="0"/>
                <a:cs typeface="Arial" pitchFamily="34" charset="0"/>
              </a:rPr>
              <a:t>Alexander E. </a:t>
            </a:r>
            <a:r>
              <a:rPr lang="en-US" sz="1400" dirty="0" err="1">
                <a:latin typeface="Arial" pitchFamily="34" charset="0"/>
                <a:cs typeface="Arial" pitchFamily="34" charset="0"/>
              </a:rPr>
              <a:t>Pichugin</a:t>
            </a:r>
            <a:r>
              <a:rPr lang="en-US" sz="1400" dirty="0">
                <a:latin typeface="Arial" pitchFamily="34" charset="0"/>
                <a:cs typeface="Arial" pitchFamily="34" charset="0"/>
              </a:rPr>
              <a:t>, and Si Sun.</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itchFamily="34" charset="0"/>
                <a:ea typeface="Adobe Song Std L" pitchFamily="18" charset="-128"/>
                <a:cs typeface="Arial" pitchFamily="34" charset="0"/>
              </a:rPr>
              <a:t>Cooperation</a:t>
            </a:r>
            <a:r>
              <a:rPr lang="en-US" sz="1400" dirty="0">
                <a:solidFill>
                  <a:schemeClr val="tx1"/>
                </a:solidFill>
                <a:latin typeface="Arial" pitchFamily="34" charset="0"/>
                <a:ea typeface="Adobe Song Std L" pitchFamily="18" charset="-128"/>
                <a:cs typeface="Arial" pitchFamily="34" charset="0"/>
              </a:rPr>
              <a:t>: involvement of more complete cooperation based on mutual trust. </a:t>
            </a:r>
          </a:p>
          <a:p>
            <a:pPr marR="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itchFamily="34" charset="0"/>
                <a:ea typeface="Adobe Song Std L" pitchFamily="18" charset="-128"/>
                <a:cs typeface="Arial" pitchFamily="34" charset="0"/>
              </a:rPr>
              <a:t>Both know the goal is to discover the culture of the informant in the language of the informant.</a:t>
            </a:r>
          </a:p>
          <a:p>
            <a:pPr marR="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itchFamily="34" charset="0"/>
              <a:ea typeface="+mn-ea"/>
              <a:cs typeface="Arial" pitchFamily="34" charset="0"/>
            </a:endParaRPr>
          </a:p>
          <a:p>
            <a:pPr>
              <a:buNone/>
            </a:pPr>
            <a:r>
              <a:rPr lang="en-US" sz="1400" b="0" dirty="0" err="1">
                <a:cs typeface="Arial" pitchFamily="34" charset="0"/>
              </a:rPr>
              <a:t>Spradley</a:t>
            </a:r>
            <a:r>
              <a:rPr lang="en-US" sz="1400" b="0" dirty="0">
                <a:cs typeface="Arial" pitchFamily="34" charset="0"/>
              </a:rPr>
              <a:t>, J. (1979). </a:t>
            </a:r>
            <a:r>
              <a:rPr lang="en-US" sz="1400" b="0" i="1" dirty="0">
                <a:cs typeface="Arial" pitchFamily="34" charset="0"/>
              </a:rPr>
              <a:t>The ethnographic interview</a:t>
            </a:r>
            <a:r>
              <a:rPr lang="en-US" sz="1400" b="0" dirty="0">
                <a:cs typeface="Arial" pitchFamily="34" charset="0"/>
              </a:rPr>
              <a:t>. Belmont, CA: Wadsworth.</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44</a:t>
            </a:fld>
            <a:endParaRPr lang="en-US"/>
          </a:p>
        </p:txBody>
      </p:sp>
    </p:spTree>
    <p:extLst>
      <p:ext uri="{BB962C8B-B14F-4D97-AF65-F5344CB8AC3E}">
        <p14:creationId xmlns:p14="http://schemas.microsoft.com/office/powerpoint/2010/main" val="232985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400">
              <a:defRPr/>
            </a:pPr>
            <a:r>
              <a:rPr lang="en-US" dirty="0"/>
              <a:t>Image: https://www.flickr.com/photos/108404544@N07/12941711194/ by Chris Searle / CC BY-NC-ND 2.0 </a:t>
            </a:r>
          </a:p>
          <a:p>
            <a:pPr defTabSz="914400">
              <a:defRPr/>
            </a:pPr>
            <a:endParaRPr lang="en-US" dirty="0"/>
          </a:p>
          <a:p>
            <a:pPr marR="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a:t>
            </a:r>
            <a:r>
              <a:rPr lang="en-US" sz="1400" baseline="0" dirty="0">
                <a:latin typeface="Arial" pitchFamily="34" charset="0"/>
                <a:cs typeface="Arial" pitchFamily="34" charset="0"/>
              </a:rPr>
              <a:t>Presentation 603: Qualitative Approaches Seminar Asking Questions • The Interview, by </a:t>
            </a:r>
            <a:r>
              <a:rPr lang="en-US" sz="1400" dirty="0" err="1">
                <a:latin typeface="Arial" pitchFamily="34" charset="0"/>
                <a:cs typeface="Arial" pitchFamily="34" charset="0"/>
              </a:rPr>
              <a:t>Eun</a:t>
            </a:r>
            <a:r>
              <a:rPr lang="en-US" sz="1400" dirty="0">
                <a:latin typeface="Arial" pitchFamily="34" charset="0"/>
                <a:cs typeface="Arial" pitchFamily="34" charset="0"/>
              </a:rPr>
              <a:t> </a:t>
            </a:r>
            <a:r>
              <a:rPr lang="en-US" sz="1400" dirty="0" err="1">
                <a:latin typeface="Arial" pitchFamily="34" charset="0"/>
                <a:cs typeface="Arial" pitchFamily="34" charset="0"/>
              </a:rPr>
              <a:t>Baik</a:t>
            </a:r>
            <a:r>
              <a:rPr lang="en-US" sz="1400" dirty="0">
                <a:latin typeface="Arial" pitchFamily="34" charset="0"/>
                <a:cs typeface="Arial" pitchFamily="34" charset="0"/>
              </a:rPr>
              <a:t>, </a:t>
            </a:r>
            <a:r>
              <a:rPr lang="en-US" sz="1400" dirty="0" err="1">
                <a:latin typeface="Arial" pitchFamily="34" charset="0"/>
                <a:cs typeface="Arial" pitchFamily="34" charset="0"/>
              </a:rPr>
              <a:t>Seol</a:t>
            </a:r>
            <a:r>
              <a:rPr lang="en-US" sz="1400" dirty="0">
                <a:latin typeface="Arial" pitchFamily="34" charset="0"/>
                <a:cs typeface="Arial" pitchFamily="34" charset="0"/>
              </a:rPr>
              <a:t> Ki, </a:t>
            </a:r>
            <a:r>
              <a:rPr lang="ru-RU" sz="1400" dirty="0">
                <a:latin typeface="Arial" pitchFamily="34" charset="0"/>
                <a:cs typeface="Arial" pitchFamily="34" charset="0"/>
              </a:rPr>
              <a:t> </a:t>
            </a:r>
            <a:r>
              <a:rPr lang="en-US" sz="1400" dirty="0">
                <a:latin typeface="Arial" pitchFamily="34" charset="0"/>
                <a:cs typeface="Arial" pitchFamily="34" charset="0"/>
              </a:rPr>
              <a:t>Alexander E. </a:t>
            </a:r>
            <a:r>
              <a:rPr lang="en-US" sz="1400" dirty="0" err="1">
                <a:latin typeface="Arial" pitchFamily="34" charset="0"/>
                <a:cs typeface="Arial" pitchFamily="34" charset="0"/>
              </a:rPr>
              <a:t>Pichugin</a:t>
            </a:r>
            <a:r>
              <a:rPr lang="en-US" sz="1400" dirty="0">
                <a:latin typeface="Arial" pitchFamily="34" charset="0"/>
                <a:cs typeface="Arial" pitchFamily="34" charset="0"/>
              </a:rPr>
              <a:t>, and Si Sun.</a:t>
            </a:r>
          </a:p>
          <a:p>
            <a:endParaRPr lang="en-US" sz="1400" kern="1200" dirty="0">
              <a:solidFill>
                <a:schemeClr val="tx1"/>
              </a:solidFill>
              <a:latin typeface="Arial" pitchFamily="34" charset="0"/>
              <a:ea typeface="+mn-ea"/>
              <a:cs typeface="Arial" pitchFamily="34" charset="0"/>
            </a:endParaRPr>
          </a:p>
          <a:p>
            <a:pPr marL="0" lvl="2">
              <a:lnSpc>
                <a:spcPct val="120000"/>
              </a:lnSpc>
              <a:buNone/>
            </a:pPr>
            <a:r>
              <a:rPr lang="en-US" sz="1400" b="0" dirty="0" err="1">
                <a:cs typeface="Arial" pitchFamily="34" charset="0"/>
              </a:rPr>
              <a:t>Lindlof</a:t>
            </a:r>
            <a:r>
              <a:rPr lang="en-US" sz="1400" b="0" dirty="0">
                <a:cs typeface="Arial" pitchFamily="34" charset="0"/>
              </a:rPr>
              <a:t>, T., &amp; Taylor, B. (2010). </a:t>
            </a:r>
            <a:r>
              <a:rPr lang="en-US" sz="1400" b="0" i="1" dirty="0">
                <a:cs typeface="Arial" pitchFamily="34" charset="0"/>
              </a:rPr>
              <a:t>Qualitative communication research methods</a:t>
            </a:r>
            <a:r>
              <a:rPr lang="en-US" sz="1400" b="0" dirty="0">
                <a:cs typeface="Arial" pitchFamily="34" charset="0"/>
              </a:rPr>
              <a:t> (3rd ed.). Thousand Oaks, CA: Sage Publications. </a:t>
            </a:r>
          </a:p>
        </p:txBody>
      </p:sp>
      <p:sp>
        <p:nvSpPr>
          <p:cNvPr id="4" name="Slide Number Placeholder 3"/>
          <p:cNvSpPr>
            <a:spLocks noGrp="1"/>
          </p:cNvSpPr>
          <p:nvPr>
            <p:ph type="sldNum" sz="quarter" idx="10"/>
          </p:nvPr>
        </p:nvSpPr>
        <p:spPr/>
        <p:txBody>
          <a:bodyPr/>
          <a:lstStyle/>
          <a:p>
            <a:fld id="{931E8577-7E78-41DF-96AC-A776B0057BBB}" type="slidenum">
              <a:rPr lang="en-US" smtClean="0"/>
              <a:pPr/>
              <a:t>45</a:t>
            </a:fld>
            <a:endParaRPr lang="en-US"/>
          </a:p>
        </p:txBody>
      </p:sp>
    </p:spTree>
    <p:extLst>
      <p:ext uri="{BB962C8B-B14F-4D97-AF65-F5344CB8AC3E}">
        <p14:creationId xmlns:p14="http://schemas.microsoft.com/office/powerpoint/2010/main" val="5142584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46</a:t>
            </a:fld>
            <a:endParaRPr lang="en-US" dirty="0"/>
          </a:p>
        </p:txBody>
      </p:sp>
    </p:spTree>
    <p:extLst>
      <p:ext uri="{BB962C8B-B14F-4D97-AF65-F5344CB8AC3E}">
        <p14:creationId xmlns:p14="http://schemas.microsoft.com/office/powerpoint/2010/main" val="2719923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47</a:t>
            </a:fld>
            <a:endParaRPr lang="en-US" dirty="0"/>
          </a:p>
        </p:txBody>
      </p:sp>
    </p:spTree>
    <p:extLst>
      <p:ext uri="{BB962C8B-B14F-4D97-AF65-F5344CB8AC3E}">
        <p14:creationId xmlns:p14="http://schemas.microsoft.com/office/powerpoint/2010/main" val="3431633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xfrm>
            <a:off x="381000" y="685800"/>
            <a:ext cx="6096000" cy="3429000"/>
          </a:xfrm>
          <a:ln/>
        </p:spPr>
      </p:sp>
      <p:sp>
        <p:nvSpPr>
          <p:cNvPr id="72706" name="Notes Placeholder 2"/>
          <p:cNvSpPr>
            <a:spLocks noGrp="1"/>
          </p:cNvSpPr>
          <p:nvPr>
            <p:ph type="body" idx="1"/>
          </p:nvPr>
        </p:nvSpPr>
        <p:spPr>
          <a:xfrm>
            <a:off x="462708" y="4419600"/>
            <a:ext cx="5662670" cy="4272709"/>
          </a:xfrm>
          <a:noFill/>
          <a:ln/>
        </p:spPr>
        <p:txBody>
          <a:bodyPr/>
          <a:lstStyle/>
          <a:p>
            <a:pPr defTabSz="457153">
              <a:defRPr/>
            </a:pPr>
            <a:r>
              <a:rPr lang="en-US" dirty="0"/>
              <a:t>Image: https://www.flickr.com/photos/studiocurve/13080208/ by studio curve / CC BY-NC-ND 2.0 </a:t>
            </a:r>
          </a:p>
          <a:p>
            <a:pPr defTabSz="457153">
              <a:defRPr/>
            </a:pPr>
            <a:endParaRPr lang="en-US" dirty="0"/>
          </a:p>
          <a:p>
            <a:pPr>
              <a:spcBef>
                <a:spcPts val="600"/>
              </a:spcBef>
              <a:buNone/>
            </a:pPr>
            <a:r>
              <a:rPr lang="en-US" sz="1400" b="0" dirty="0"/>
              <a:t>Describe the things you enjoy doing with technology and the web each week. </a:t>
            </a:r>
          </a:p>
          <a:p>
            <a:pPr>
              <a:spcBef>
                <a:spcPts val="600"/>
              </a:spcBef>
              <a:buNone/>
            </a:pPr>
            <a:r>
              <a:rPr lang="en-US" sz="1400" b="0" dirty="0"/>
              <a:t>2. Think of the ways you have used technology and the web for your studies. Describe a typical week.</a:t>
            </a:r>
          </a:p>
          <a:p>
            <a:pPr>
              <a:spcBef>
                <a:spcPts val="600"/>
              </a:spcBef>
              <a:buNone/>
            </a:pPr>
            <a:r>
              <a:rPr lang="en-US" sz="1400" b="0" dirty="0"/>
              <a:t>3. Think about the next stage of your education. Tell me what you think this will be like.</a:t>
            </a:r>
          </a:p>
          <a:p>
            <a:pPr defTabSz="457153">
              <a:defRPr/>
            </a:pPr>
            <a:endParaRPr lang="en-US" dirty="0"/>
          </a:p>
          <a:p>
            <a:pPr marL="0" lvl="2">
              <a:buNone/>
            </a:pPr>
            <a:r>
              <a:rPr lang="en-US" sz="1400" b="0" dirty="0">
                <a:cs typeface="Arial" pitchFamily="34" charset="0"/>
              </a:rPr>
              <a:t>White, D. S., &amp; Connaway, L. S. (2011-2014). </a:t>
            </a:r>
            <a:r>
              <a:rPr lang="en-US" sz="1400" b="0" i="1" dirty="0">
                <a:cs typeface="Arial" panose="020B0604020202020204" pitchFamily="34" charset="0"/>
              </a:rPr>
              <a:t>Digital visitors and residents: What motivates engagement with the digital information environment.</a:t>
            </a:r>
            <a:r>
              <a:rPr lang="en-US" sz="1400" b="0" dirty="0">
                <a:cs typeface="Arial" panose="020B0604020202020204" pitchFamily="34" charset="0"/>
              </a:rPr>
              <a:t> Funded by JISC, OCLC, and Oxford University. </a:t>
            </a:r>
            <a:r>
              <a:rPr lang="en-US" sz="1400" b="0" u="sng" dirty="0">
                <a:cs typeface="Arial" panose="020B0604020202020204" pitchFamily="34" charset="0"/>
                <a:hlinkClick r:id="rId3"/>
              </a:rPr>
              <a:t>http://www.oclc.org/research/activities/vandr.html</a:t>
            </a:r>
            <a:r>
              <a:rPr lang="en-US" sz="1400" b="0" dirty="0">
                <a:cs typeface="Arial" panose="020B0604020202020204" pitchFamily="34" charset="0"/>
              </a:rPr>
              <a:t> </a:t>
            </a:r>
          </a:p>
        </p:txBody>
      </p:sp>
      <p:sp>
        <p:nvSpPr>
          <p:cNvPr id="72707" name="Slide Number Placeholder 3"/>
          <p:cNvSpPr>
            <a:spLocks noGrp="1"/>
          </p:cNvSpPr>
          <p:nvPr>
            <p:ph type="sldNum" sz="quarter" idx="5"/>
          </p:nvPr>
        </p:nvSpPr>
        <p:spPr>
          <a:noFill/>
        </p:spPr>
        <p:txBody>
          <a:bodyPr/>
          <a:lstStyle/>
          <a:p>
            <a:fld id="{677FD859-6B95-4A8F-9A6D-F69D867AC498}" type="slidenum">
              <a:rPr lang="en-US" smtClean="0"/>
              <a:pPr/>
              <a:t>48</a:t>
            </a:fld>
            <a:endParaRPr lang="en-US"/>
          </a:p>
        </p:txBody>
      </p:sp>
    </p:spTree>
    <p:extLst>
      <p:ext uri="{BB962C8B-B14F-4D97-AF65-F5344CB8AC3E}">
        <p14:creationId xmlns:p14="http://schemas.microsoft.com/office/powerpoint/2010/main" val="42792177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xfrm>
            <a:off x="381000" y="304800"/>
            <a:ext cx="3386138" cy="1905000"/>
          </a:xfrm>
          <a:ln/>
        </p:spPr>
      </p:sp>
      <p:sp>
        <p:nvSpPr>
          <p:cNvPr id="3" name="Notes Placeholder 2"/>
          <p:cNvSpPr>
            <a:spLocks noGrp="1"/>
          </p:cNvSpPr>
          <p:nvPr>
            <p:ph type="body" idx="1"/>
          </p:nvPr>
        </p:nvSpPr>
        <p:spPr>
          <a:xfrm>
            <a:off x="231354" y="2438400"/>
            <a:ext cx="6327598" cy="6477000"/>
          </a:xfrm>
        </p:spPr>
        <p:txBody>
          <a:bodyPr>
            <a:noAutofit/>
          </a:bodyPr>
          <a:lstStyle/>
          <a:p>
            <a:pPr>
              <a:lnSpc>
                <a:spcPct val="100000"/>
              </a:lnSpc>
              <a:spcBef>
                <a:spcPts val="600"/>
              </a:spcBef>
              <a:buNone/>
            </a:pPr>
            <a:r>
              <a:rPr lang="en-US" dirty="0"/>
              <a:t>Image: https://www.flickr.com/photos/seelensturm/8447829919/ by F_A / CC BY 2.0 </a:t>
            </a:r>
          </a:p>
          <a:p>
            <a:pPr>
              <a:lnSpc>
                <a:spcPct val="100000"/>
              </a:lnSpc>
              <a:spcBef>
                <a:spcPts val="600"/>
              </a:spcBef>
              <a:buNone/>
            </a:pPr>
            <a:r>
              <a:rPr lang="en-US" b="0" dirty="0"/>
              <a:t>4. Think of a time when you had a situation where you needed answers or solutions and you did a quick search and made do with it.  You knew there were other sources but you decided not to use them.  Please include sources such as friends, family, teachers, coaches, etc. </a:t>
            </a:r>
          </a:p>
          <a:p>
            <a:pPr>
              <a:lnSpc>
                <a:spcPct val="100000"/>
              </a:lnSpc>
              <a:spcBef>
                <a:spcPts val="600"/>
              </a:spcBef>
              <a:buNone/>
            </a:pPr>
            <a:r>
              <a:rPr lang="en-US" b="0" dirty="0"/>
              <a:t>5. Have there been times when you were told to use a library or virtual learning environment (or learning platform), and used other source(s) instead?</a:t>
            </a:r>
          </a:p>
          <a:p>
            <a:pPr algn="just">
              <a:lnSpc>
                <a:spcPct val="100000"/>
              </a:lnSpc>
              <a:spcBef>
                <a:spcPts val="600"/>
              </a:spcBef>
              <a:buNone/>
            </a:pPr>
            <a:r>
              <a:rPr lang="en-US" b="0" dirty="0"/>
              <a:t>6. If you had a magic wand, what would your ideal way of getting information be? How would you go about using the systems and services? When? Where? How?</a:t>
            </a:r>
          </a:p>
          <a:p>
            <a:pPr>
              <a:defRPr/>
            </a:pPr>
            <a:endParaRPr lang="en-US" dirty="0"/>
          </a:p>
          <a:p>
            <a:pPr>
              <a:defRPr/>
            </a:pPr>
            <a:r>
              <a:rPr lang="en-US" dirty="0"/>
              <a:t>These questions come from previous research </a:t>
            </a:r>
          </a:p>
          <a:p>
            <a:pPr defTabSz="896111" eaLnBrk="0" fontAlgn="base" hangingPunct="0">
              <a:spcBef>
                <a:spcPct val="30000"/>
              </a:spcBef>
              <a:spcAft>
                <a:spcPct val="0"/>
              </a:spcAft>
              <a:buClr>
                <a:srgbClr val="FF7600"/>
              </a:buClr>
              <a:defRPr/>
            </a:pPr>
            <a:r>
              <a:rPr lang="en-US" kern="0" dirty="0" err="1"/>
              <a:t>Dervin</a:t>
            </a:r>
            <a:r>
              <a:rPr lang="en-US" kern="0" dirty="0"/>
              <a:t>, B., Connaway, L. S., &amp; </a:t>
            </a:r>
            <a:r>
              <a:rPr lang="en-US" kern="0" dirty="0" err="1"/>
              <a:t>Prabha</a:t>
            </a:r>
            <a:r>
              <a:rPr lang="en-US" kern="0" dirty="0"/>
              <a:t>, C. (2003-2005). </a:t>
            </a:r>
            <a:r>
              <a:rPr lang="en-US" i="1" kern="0" dirty="0"/>
              <a:t>Sense-making the information confluence: The </a:t>
            </a:r>
            <a:r>
              <a:rPr lang="en-US" i="1" kern="0" dirty="0" err="1"/>
              <a:t>hows</a:t>
            </a:r>
            <a:r>
              <a:rPr lang="en-US" i="1" kern="0" dirty="0"/>
              <a:t> and the whys of college and university user </a:t>
            </a:r>
            <a:r>
              <a:rPr lang="en-US" i="1" kern="0" dirty="0" err="1"/>
              <a:t>satisficing</a:t>
            </a:r>
            <a:r>
              <a:rPr lang="en-US" i="1" kern="0" dirty="0"/>
              <a:t> of information needs.</a:t>
            </a:r>
            <a:r>
              <a:rPr lang="en-US" kern="0" dirty="0"/>
              <a:t> Funded by the Institute for Museums and Library Services (IMLS).  Retrieved from </a:t>
            </a:r>
            <a:r>
              <a:rPr lang="en-US" u="sng" dirty="0">
                <a:hlinkClick r:id="rId3"/>
              </a:rPr>
              <a:t>http://www.oclc.org/research/activities/past/orprojects/imls/default.htm</a:t>
            </a:r>
            <a:endParaRPr lang="en-US" dirty="0"/>
          </a:p>
          <a:p>
            <a:pPr eaLnBrk="0" hangingPunct="0">
              <a:buClr>
                <a:srgbClr val="FF7600"/>
              </a:buClr>
              <a:defRPr/>
            </a:pPr>
            <a:endParaRPr lang="en-US" kern="0" dirty="0"/>
          </a:p>
          <a:p>
            <a:pPr defTabSz="914214" fontAlgn="base">
              <a:lnSpc>
                <a:spcPct val="120000"/>
              </a:lnSpc>
              <a:buNone/>
              <a:defRPr/>
            </a:pPr>
            <a:r>
              <a:rPr lang="en-US" b="0" dirty="0"/>
              <a:t>Connaway, L. S., &amp; Radford, M. L. (2011). </a:t>
            </a:r>
            <a:r>
              <a:rPr lang="en-US" b="0" i="1" dirty="0"/>
              <a:t>Seeking synchronicity: Revelations and recommendations for virtual reference. </a:t>
            </a:r>
            <a:r>
              <a:rPr lang="en-US" b="0" dirty="0"/>
              <a:t>Dublin, OH: OCLC Research. Retrieved from </a:t>
            </a:r>
            <a:r>
              <a:rPr lang="en-US" b="0" dirty="0">
                <a:hlinkClick r:id="rId4"/>
              </a:rPr>
              <a:t>http://www.oclc.org/reports/synchronicity/full.pdf</a:t>
            </a:r>
            <a:endParaRPr lang="en-US" b="0" dirty="0"/>
          </a:p>
          <a:p>
            <a:pPr>
              <a:defRPr/>
            </a:pPr>
            <a:endParaRPr lang="en-US" dirty="0"/>
          </a:p>
          <a:p>
            <a:pPr marL="0" lvl="2">
              <a:buNone/>
            </a:pPr>
            <a:r>
              <a:rPr lang="en-US" b="0" dirty="0"/>
              <a:t>White, D. S., &amp; Connaway, L. S. (2011-2014). </a:t>
            </a:r>
            <a:r>
              <a:rPr lang="en-US" b="0" i="1" dirty="0"/>
              <a:t>Digital visitors and residents: What motivates engagement with the digital information environment.</a:t>
            </a:r>
            <a:r>
              <a:rPr lang="en-US" b="0" dirty="0"/>
              <a:t> Funded by JISC, OCLC, and Oxford University. </a:t>
            </a:r>
            <a:r>
              <a:rPr lang="en-US" b="0" u="sng" dirty="0">
                <a:hlinkClick r:id="rId5"/>
              </a:rPr>
              <a:t>http://www.oclc.org/research/activities/vandr.html</a:t>
            </a:r>
            <a:r>
              <a:rPr lang="en-US" b="0" dirty="0"/>
              <a:t> </a:t>
            </a:r>
          </a:p>
        </p:txBody>
      </p:sp>
      <p:sp>
        <p:nvSpPr>
          <p:cNvPr id="74755" name="Slide Number Placeholder 3"/>
          <p:cNvSpPr>
            <a:spLocks noGrp="1"/>
          </p:cNvSpPr>
          <p:nvPr>
            <p:ph type="sldNum" sz="quarter" idx="5"/>
          </p:nvPr>
        </p:nvSpPr>
        <p:spPr>
          <a:noFill/>
        </p:spPr>
        <p:txBody>
          <a:bodyPr/>
          <a:lstStyle/>
          <a:p>
            <a:fld id="{7FF3800F-C17B-4016-B344-FDBB31070E36}" type="slidenum">
              <a:rPr lang="en-US" smtClean="0"/>
              <a:pPr/>
              <a:t>49</a:t>
            </a:fld>
            <a:endParaRPr lang="en-US"/>
          </a:p>
        </p:txBody>
      </p:sp>
    </p:spTree>
    <p:extLst>
      <p:ext uri="{BB962C8B-B14F-4D97-AF65-F5344CB8AC3E}">
        <p14:creationId xmlns:p14="http://schemas.microsoft.com/office/powerpoint/2010/main" val="3690016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248400" cy="4114800"/>
          </a:xfrm>
        </p:spPr>
        <p:txBody>
          <a:bodyPr/>
          <a:lstStyle/>
          <a:p>
            <a:pPr>
              <a:lnSpc>
                <a:spcPct val="90000"/>
              </a:lnSpc>
            </a:pPr>
            <a:r>
              <a:rPr lang="en-US" dirty="0"/>
              <a:t>Image: https://www.flickr.com/photos/khawkins04/5262741640/ by Ken Hawkins / CC BY 2.0 </a:t>
            </a:r>
          </a:p>
          <a:p>
            <a:pPr>
              <a:lnSpc>
                <a:spcPct val="90000"/>
              </a:lnSpc>
            </a:pPr>
            <a:endParaRPr lang="en-US" dirty="0"/>
          </a:p>
          <a:p>
            <a:pPr eaLnBrk="1" hangingPunct="1">
              <a:lnSpc>
                <a:spcPct val="90000"/>
              </a:lnSpc>
            </a:pPr>
            <a:r>
              <a:rPr lang="en-US" dirty="0"/>
              <a:t>Traditional stats don’t describe performance</a:t>
            </a:r>
          </a:p>
          <a:p>
            <a:pPr eaLnBrk="1" hangingPunct="1">
              <a:lnSpc>
                <a:spcPct val="90000"/>
              </a:lnSpc>
            </a:pPr>
            <a:r>
              <a:rPr lang="en-US" dirty="0"/>
              <a:t>Training in assessment has not kept pace with needs.</a:t>
            </a:r>
          </a:p>
          <a:p>
            <a:pPr eaLnBrk="1" hangingPunct="1">
              <a:lnSpc>
                <a:spcPct val="90000"/>
              </a:lnSpc>
            </a:pPr>
            <a:r>
              <a:rPr lang="en-US" dirty="0"/>
              <a:t>Big time, effort, planning &amp; $$ investment in formal evaluation.</a:t>
            </a:r>
          </a:p>
          <a:p>
            <a:pPr eaLnBrk="1" hangingPunct="1">
              <a:lnSpc>
                <a:spcPct val="90000"/>
              </a:lnSpc>
            </a:pPr>
            <a:r>
              <a:rPr lang="en-US" dirty="0"/>
              <a:t>Support &amp; buy in from all.</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a:t>
            </a:fld>
            <a:endParaRPr lang="en-US" dirty="0"/>
          </a:p>
        </p:txBody>
      </p:sp>
    </p:spTree>
    <p:extLst>
      <p:ext uri="{BB962C8B-B14F-4D97-AF65-F5344CB8AC3E}">
        <p14:creationId xmlns:p14="http://schemas.microsoft.com/office/powerpoint/2010/main" val="737535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90000"/>
              </a:lnSpc>
              <a:buFont typeface="Wingdings" pitchFamily="2" charset="2"/>
              <a:buNone/>
            </a:pPr>
            <a:r>
              <a:rPr lang="en-US" i="1" dirty="0" err="1"/>
              <a:t>Zweizig</a:t>
            </a:r>
            <a:r>
              <a:rPr lang="en-US" i="1" dirty="0"/>
              <a:t>, Johnson, Robbins, &amp; Besant, 1996</a:t>
            </a:r>
            <a:r>
              <a:rPr lang="en-US" i="1" baseline="0" dirty="0"/>
              <a:t> </a:t>
            </a:r>
          </a:p>
          <a:p>
            <a:pPr eaLnBrk="1" hangingPunct="1">
              <a:lnSpc>
                <a:spcPct val="90000"/>
              </a:lnSpc>
              <a:buFont typeface="Wingdings" pitchFamily="2" charset="2"/>
              <a:buNone/>
            </a:pPr>
            <a:endParaRPr lang="en-US" i="1" baseline="0" dirty="0"/>
          </a:p>
          <a:p>
            <a:pPr marL="457200" indent="-457200">
              <a:buNone/>
            </a:pPr>
            <a:r>
              <a:rPr lang="en-US" sz="1400" b="0" dirty="0" err="1">
                <a:cs typeface="Arial" pitchFamily="34" charset="0"/>
              </a:rPr>
              <a:t>Zweizig</a:t>
            </a:r>
            <a:r>
              <a:rPr lang="en-US" sz="1400" b="0" dirty="0">
                <a:cs typeface="Arial" pitchFamily="34" charset="0"/>
              </a:rPr>
              <a:t>, D., Johnson, D. W., Robbins, J., &amp; Besant, M. (1996). </a:t>
            </a:r>
            <a:r>
              <a:rPr lang="en-US" sz="1400" b="0" i="1" dirty="0">
                <a:cs typeface="Arial" pitchFamily="34" charset="0"/>
              </a:rPr>
              <a:t>The tell it! manual.</a:t>
            </a:r>
            <a:r>
              <a:rPr lang="en-US" sz="1400" b="0" dirty="0">
                <a:cs typeface="Arial" pitchFamily="34" charset="0"/>
              </a:rPr>
              <a:t> Chicago: ALA.</a:t>
            </a:r>
          </a:p>
          <a:p>
            <a:pPr eaLnBrk="1" hangingPunct="1">
              <a:lnSpc>
                <a:spcPct val="90000"/>
              </a:lnSpc>
              <a:buFont typeface="Wingdings" pitchFamily="2" charset="2"/>
              <a:buNone/>
            </a:pPr>
            <a:endParaRPr lang="en-US" sz="1200" i="1"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50</a:t>
            </a:fld>
            <a:endParaRPr lang="en-US" dirty="0"/>
          </a:p>
        </p:txBody>
      </p:sp>
    </p:spTree>
    <p:extLst>
      <p:ext uri="{BB962C8B-B14F-4D97-AF65-F5344CB8AC3E}">
        <p14:creationId xmlns:p14="http://schemas.microsoft.com/office/powerpoint/2010/main" val="42512534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nSpc>
                <a:spcPct val="90000"/>
              </a:lnSpc>
            </a:pPr>
            <a:r>
              <a:rPr lang="en-US" dirty="0"/>
              <a:t>Image: https://www.flickr.com/photos/bensonkua/4839019821/ by Benson </a:t>
            </a:r>
            <a:r>
              <a:rPr lang="en-US" dirty="0" err="1"/>
              <a:t>Kua</a:t>
            </a:r>
            <a:r>
              <a:rPr lang="en-US" dirty="0"/>
              <a:t> / CC BY-SA 2.0 </a:t>
            </a:r>
          </a:p>
          <a:p>
            <a:pPr>
              <a:lnSpc>
                <a:spcPct val="90000"/>
              </a:lnSpc>
            </a:pPr>
            <a:endParaRPr lang="en-US" dirty="0"/>
          </a:p>
          <a:p>
            <a:pPr eaLnBrk="1" hangingPunct="1">
              <a:lnSpc>
                <a:spcPct val="90000"/>
              </a:lnSpc>
            </a:pPr>
            <a:r>
              <a:rPr lang="en-US" b="0" dirty="0"/>
              <a:t>Create synergy</a:t>
            </a:r>
          </a:p>
          <a:p>
            <a:pPr lvl="1" eaLnBrk="1" hangingPunct="1">
              <a:lnSpc>
                <a:spcPct val="90000"/>
              </a:lnSpc>
            </a:pPr>
            <a:r>
              <a:rPr lang="en-US" b="0" dirty="0"/>
              <a:t>Comments stimulate others</a:t>
            </a:r>
          </a:p>
          <a:p>
            <a:pPr lvl="1" eaLnBrk="1" hangingPunct="1">
              <a:lnSpc>
                <a:spcPct val="90000"/>
              </a:lnSpc>
            </a:pPr>
            <a:r>
              <a:rPr lang="en-US" b="0" dirty="0"/>
              <a:t>Unexpected insight</a:t>
            </a:r>
          </a:p>
          <a:p>
            <a:pPr lvl="1" eaLnBrk="1" hangingPunct="1">
              <a:lnSpc>
                <a:spcPct val="90000"/>
              </a:lnSpc>
            </a:pPr>
            <a:r>
              <a:rPr lang="en-US" b="0" dirty="0"/>
              <a:t>More complete information</a:t>
            </a:r>
          </a:p>
          <a:p>
            <a:pPr lvl="1" eaLnBrk="1" hangingPunct="1">
              <a:lnSpc>
                <a:spcPct val="90000"/>
              </a:lnSpc>
            </a:pPr>
            <a:r>
              <a:rPr lang="en-US" b="0" dirty="0"/>
              <a:t>Elicit strong &amp; common opinions</a:t>
            </a:r>
          </a:p>
          <a:p>
            <a:pPr lvl="1" eaLnBrk="1" hangingPunct="1">
              <a:lnSpc>
                <a:spcPct val="90000"/>
              </a:lnSpc>
            </a:pPr>
            <a:r>
              <a:rPr lang="en-US" b="0" dirty="0"/>
              <a:t>Less inhibiting, less formal</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51</a:t>
            </a:fld>
            <a:endParaRPr lang="en-US" dirty="0"/>
          </a:p>
        </p:txBody>
      </p:sp>
    </p:spTree>
    <p:extLst>
      <p:ext uri="{BB962C8B-B14F-4D97-AF65-F5344CB8AC3E}">
        <p14:creationId xmlns:p14="http://schemas.microsoft.com/office/powerpoint/2010/main" val="18724512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https://www.flickr.com/photos/17989497@N00/8651401959/ by Monika / CC BY-SA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52</a:t>
            </a:fld>
            <a:endParaRPr lang="en-US" dirty="0"/>
          </a:p>
        </p:txBody>
      </p:sp>
    </p:spTree>
    <p:extLst>
      <p:ext uri="{BB962C8B-B14F-4D97-AF65-F5344CB8AC3E}">
        <p14:creationId xmlns:p14="http://schemas.microsoft.com/office/powerpoint/2010/main" val="21327743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https://www.flickr.com/photos/cogdog/5841058123/ by Alan Levine / CC BY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53</a:t>
            </a:fld>
            <a:endParaRPr lang="en-US" dirty="0"/>
          </a:p>
        </p:txBody>
      </p:sp>
    </p:spTree>
    <p:extLst>
      <p:ext uri="{BB962C8B-B14F-4D97-AF65-F5344CB8AC3E}">
        <p14:creationId xmlns:p14="http://schemas.microsoft.com/office/powerpoint/2010/main" val="2655222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https://www.flickr.com/photos/gozalewis/4776747298/ by </a:t>
            </a:r>
            <a:r>
              <a:rPr lang="en-US" dirty="0" err="1"/>
              <a:t>timlewisnm</a:t>
            </a:r>
            <a:r>
              <a:rPr lang="en-US" dirty="0"/>
              <a:t> / CC BY-NC-ND 2.0</a:t>
            </a:r>
          </a:p>
        </p:txBody>
      </p:sp>
      <p:sp>
        <p:nvSpPr>
          <p:cNvPr id="4" name="Slide Number Placeholder 3"/>
          <p:cNvSpPr>
            <a:spLocks noGrp="1"/>
          </p:cNvSpPr>
          <p:nvPr>
            <p:ph type="sldNum" sz="quarter" idx="10"/>
          </p:nvPr>
        </p:nvSpPr>
        <p:spPr/>
        <p:txBody>
          <a:bodyPr/>
          <a:lstStyle/>
          <a:p>
            <a:fld id="{AE921901-2D7D-404F-83CF-0310337D82A5}" type="slidenum">
              <a:rPr lang="en-US" smtClean="0"/>
              <a:pPr/>
              <a:t>54</a:t>
            </a:fld>
            <a:endParaRPr lang="en-US" dirty="0"/>
          </a:p>
        </p:txBody>
      </p:sp>
    </p:spTree>
    <p:extLst>
      <p:ext uri="{BB962C8B-B14F-4D97-AF65-F5344CB8AC3E}">
        <p14:creationId xmlns:p14="http://schemas.microsoft.com/office/powerpoint/2010/main" val="15377672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0"/>
            <a:ext cx="6096000" cy="3429000"/>
          </a:xfrm>
        </p:spPr>
      </p:sp>
      <p:sp>
        <p:nvSpPr>
          <p:cNvPr id="3" name="Notes Placeholder 2"/>
          <p:cNvSpPr>
            <a:spLocks noGrp="1"/>
          </p:cNvSpPr>
          <p:nvPr>
            <p:ph type="body" idx="1"/>
          </p:nvPr>
        </p:nvSpPr>
        <p:spPr>
          <a:xfrm>
            <a:off x="152400" y="3503364"/>
            <a:ext cx="6324600" cy="5031036"/>
          </a:xfrm>
        </p:spPr>
        <p:txBody>
          <a:bodyPr>
            <a:noAutofit/>
          </a:bodyPr>
          <a:lstStyle/>
          <a:p>
            <a:pPr>
              <a:defRPr/>
            </a:pPr>
            <a:r>
              <a:rPr lang="en-US" sz="1200" dirty="0"/>
              <a:t>Image: https://www.flickr.com/photos/markomikkonen/8578620969/ by Marko </a:t>
            </a:r>
            <a:r>
              <a:rPr lang="en-US" sz="1200" dirty="0" err="1"/>
              <a:t>Mikkonen</a:t>
            </a:r>
            <a:r>
              <a:rPr lang="en-US" sz="1200" dirty="0"/>
              <a:t> / CC BY 2.0 </a:t>
            </a:r>
          </a:p>
          <a:p>
            <a:pPr>
              <a:defRPr/>
            </a:pPr>
            <a:endParaRPr lang="en-US" sz="1200" dirty="0"/>
          </a:p>
          <a:p>
            <a:pPr defTabSz="914214" fontAlgn="base">
              <a:lnSpc>
                <a:spcPct val="120000"/>
              </a:lnSpc>
              <a:buNone/>
              <a:defRPr/>
            </a:pPr>
            <a:r>
              <a:rPr lang="en-US" sz="1200" b="0" dirty="0"/>
              <a:t>Connaway, L. S., &amp; </a:t>
            </a:r>
            <a:r>
              <a:rPr lang="en-US" sz="1200" b="0" dirty="0" err="1"/>
              <a:t>Wakeling</a:t>
            </a:r>
            <a:r>
              <a:rPr lang="en-US" sz="1200" b="0" dirty="0"/>
              <a:t>, S. (2012). </a:t>
            </a:r>
            <a:r>
              <a:rPr lang="en-US" sz="1200" b="0" i="1" dirty="0"/>
              <a:t>To use or not to use Worldcat.org: An international perspective from different user groups. </a:t>
            </a:r>
            <a:r>
              <a:rPr lang="en-US" sz="1200" b="0" dirty="0"/>
              <a:t>OCLC Internal Report. </a:t>
            </a:r>
          </a:p>
          <a:p>
            <a:endParaRPr lang="en-US" sz="1200" dirty="0"/>
          </a:p>
          <a:p>
            <a:r>
              <a:rPr lang="en-US" sz="1200" dirty="0"/>
              <a:t>To</a:t>
            </a:r>
            <a:r>
              <a:rPr lang="en-US" sz="1200" baseline="0" dirty="0"/>
              <a:t> recruit the librarians, key contacts </a:t>
            </a:r>
            <a:r>
              <a:rPr lang="en-US" sz="1200" kern="1200" dirty="0">
                <a:solidFill>
                  <a:schemeClr val="tx1"/>
                </a:solidFill>
              </a:rPr>
              <a:t>at participating institutions provided email addresses for suitable staff members, or distributed the invitations themselves. In both cases a standard email was used that informed potential participants of the focus group interview details, explained the aims of the research, and specified what would be required of participants.</a:t>
            </a:r>
          </a:p>
          <a:p>
            <a:endParaRPr lang="en-US" sz="1200" kern="1200" dirty="0">
              <a:solidFill>
                <a:schemeClr val="tx1"/>
              </a:solidFill>
            </a:endParaRPr>
          </a:p>
          <a:p>
            <a:r>
              <a:rPr lang="en-US" sz="1200" kern="1200" dirty="0">
                <a:solidFill>
                  <a:schemeClr val="tx1"/>
                </a:solidFill>
              </a:rPr>
              <a:t>Library contacts were used to identify the subject liaison librarian for History departments, which resulted in a limited number of introductions to historians. Invitation emails were sent to interested parties, but overall recruitment numbers were low. Antiquarian Booksellers required a different approach, since in most cases our library contacts were unable to help with this group. Booksellers were identified through their membership of professional bodies (the Australian &amp; New Zealand Association of Antiquarian Booksellers, the Antiquarian Booksellers Association (UK), and the Antiquarian Booksellers' Association of America), whose websites include contact details for members. Emails were sent to all booksellers included in the online membership directories, explaining the research and inviting them to attend a session. While this approach was unsuccessful in Australia and the US, we were able to recruit enough UK-based booksellers to conduct a focus group interview session.</a:t>
            </a:r>
          </a:p>
          <a:p>
            <a:endParaRPr lang="en-US" sz="1200" dirty="0"/>
          </a:p>
          <a:p>
            <a:r>
              <a:rPr lang="en-US" sz="1200" dirty="0"/>
              <a:t>Students were recruited</a:t>
            </a:r>
            <a:r>
              <a:rPr lang="en-US" sz="1200" baseline="0" dirty="0"/>
              <a:t> with fliers distributed around libraries, academic departments, and student library assistants. </a:t>
            </a:r>
            <a:endParaRPr lang="en-US" sz="12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55</a:t>
            </a:fld>
            <a:endParaRPr lang="en-US" dirty="0"/>
          </a:p>
        </p:txBody>
      </p:sp>
    </p:spTree>
    <p:extLst>
      <p:ext uri="{BB962C8B-B14F-4D97-AF65-F5344CB8AC3E}">
        <p14:creationId xmlns:p14="http://schemas.microsoft.com/office/powerpoint/2010/main" val="29678352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0"/>
            <a:ext cx="6096000" cy="3429000"/>
          </a:xfrm>
        </p:spPr>
      </p:sp>
      <p:sp>
        <p:nvSpPr>
          <p:cNvPr id="3" name="Notes Placeholder 2"/>
          <p:cNvSpPr>
            <a:spLocks noGrp="1"/>
          </p:cNvSpPr>
          <p:nvPr>
            <p:ph type="body" idx="1"/>
          </p:nvPr>
        </p:nvSpPr>
        <p:spPr>
          <a:xfrm>
            <a:off x="0" y="3505200"/>
            <a:ext cx="6705600" cy="5484813"/>
          </a:xfrm>
        </p:spPr>
        <p:txBody>
          <a:bodyPr>
            <a:noAutofit/>
          </a:bodyPr>
          <a:lstStyle/>
          <a:p>
            <a:pPr defTabSz="914214" fontAlgn="base">
              <a:lnSpc>
                <a:spcPct val="120000"/>
              </a:lnSpc>
              <a:buNone/>
              <a:defRPr/>
            </a:pPr>
            <a:r>
              <a:rPr lang="en-US" sz="1200" b="0" dirty="0">
                <a:latin typeface="Arial" pitchFamily="34" charset="0"/>
                <a:cs typeface="Arial" pitchFamily="34" charset="0"/>
              </a:rPr>
              <a:t>Connaway, L. S., &amp; Powell, R. R. (2010). </a:t>
            </a:r>
            <a:r>
              <a:rPr lang="en-US" sz="1200" b="0" i="1" dirty="0">
                <a:latin typeface="Arial" pitchFamily="34" charset="0"/>
                <a:cs typeface="Arial" pitchFamily="34" charset="0"/>
              </a:rPr>
              <a:t>Basic research methods for librarians</a:t>
            </a:r>
            <a:r>
              <a:rPr lang="en-US" sz="1200" b="0" dirty="0">
                <a:latin typeface="Arial" pitchFamily="34" charset="0"/>
                <a:cs typeface="Arial" pitchFamily="34" charset="0"/>
              </a:rPr>
              <a:t>. Santa Barbara: Libraries Unlimited.</a:t>
            </a:r>
          </a:p>
          <a:p>
            <a:pPr defTabSz="457153">
              <a:defRPr/>
            </a:pPr>
            <a:endParaRPr lang="en-US" sz="1200" b="0" dirty="0"/>
          </a:p>
          <a:p>
            <a:pPr defTabSz="914214" fontAlgn="base">
              <a:lnSpc>
                <a:spcPct val="120000"/>
              </a:lnSpc>
              <a:buNone/>
              <a:defRPr/>
            </a:pPr>
            <a:r>
              <a:rPr lang="en-US" sz="1200" b="0" dirty="0"/>
              <a:t>Connaway, L. S., &amp; </a:t>
            </a:r>
            <a:r>
              <a:rPr lang="en-US" sz="1200" b="0" dirty="0" err="1"/>
              <a:t>Wakeling</a:t>
            </a:r>
            <a:r>
              <a:rPr lang="en-US" sz="1200" b="0" dirty="0"/>
              <a:t>, S. (2012). </a:t>
            </a:r>
            <a:r>
              <a:rPr lang="en-US" sz="1200" b="0" i="1" dirty="0"/>
              <a:t>To use or not to use Worldcat.org: An international perspective from different user groups. </a:t>
            </a:r>
            <a:r>
              <a:rPr lang="en-US" sz="1200" b="0" dirty="0"/>
              <a:t>OCLC Internal Report.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defTabSz="914214" fontAlgn="base">
              <a:lnSpc>
                <a:spcPct val="120000"/>
              </a:lnSpc>
              <a:buNone/>
              <a:defRPr/>
            </a:pPr>
            <a:r>
              <a:rPr lang="en-US" sz="1200" b="0" dirty="0"/>
              <a:t>Flanagan, J. C. (1954). The critical incident technique. </a:t>
            </a:r>
            <a:r>
              <a:rPr lang="en-US" sz="1200" b="0" i="1" dirty="0"/>
              <a:t>Psychological Bulletin, 51</a:t>
            </a:r>
            <a:r>
              <a:rPr lang="en-US" sz="1200" b="0" dirty="0"/>
              <a:t>(4), 327-358.</a:t>
            </a:r>
          </a:p>
          <a:p>
            <a:pPr rtl="0" eaLnBrk="1" fontAlgn="ctr" latinLnBrk="0" hangingPunct="1"/>
            <a:endParaRPr lang="en-US" sz="1200" b="0" i="0" u="none" strike="noStrike" kern="1200" dirty="0">
              <a:solidFill>
                <a:schemeClr val="tx1"/>
              </a:solidFill>
            </a:endParaRPr>
          </a:p>
          <a:p>
            <a:pPr rtl="0" eaLnBrk="1" fontAlgn="ctr" latinLnBrk="0" hangingPunct="1"/>
            <a:r>
              <a:rPr lang="en-GB" sz="1200" b="0" i="0" u="none" strike="noStrike" kern="1200" dirty="0">
                <a:solidFill>
                  <a:schemeClr val="tx1"/>
                </a:solidFill>
              </a:rPr>
              <a:t>1. Tell us about your experiences with WorldCat.org</a:t>
            </a:r>
            <a:endParaRPr lang="en-US" sz="1200" b="0" i="0" u="none" strike="noStrike" kern="1200" dirty="0">
              <a:solidFill>
                <a:schemeClr val="tx1"/>
              </a:solidFill>
            </a:endParaRPr>
          </a:p>
          <a:p>
            <a:pPr rtl="0" eaLnBrk="1" fontAlgn="ctr" latinLnBrk="0" hangingPunct="1"/>
            <a:r>
              <a:rPr lang="en-GB" sz="1200" b="0" i="0" u="none" strike="noStrike" kern="1200" dirty="0">
                <a:solidFill>
                  <a:schemeClr val="tx1"/>
                </a:solidFill>
              </a:rPr>
              <a:t>A broad introductory question intended to reveal the extent to which users have engaged with WorldCat.org, and the information-seeking contexts within which they use the system.</a:t>
            </a:r>
            <a:endParaRPr lang="en-US" sz="1200" b="0" i="0" u="none" strike="noStrike" kern="1200" dirty="0">
              <a:solidFill>
                <a:schemeClr val="tx1"/>
              </a:solidFill>
            </a:endParaRPr>
          </a:p>
          <a:p>
            <a:pPr rtl="0" eaLnBrk="1" fontAlgn="ctr" latinLnBrk="0" hangingPunct="1"/>
            <a:r>
              <a:rPr lang="en-GB" sz="1200" b="0" i="0" u="none" strike="noStrike" kern="1200" dirty="0">
                <a:solidFill>
                  <a:schemeClr val="tx1"/>
                </a:solidFill>
              </a:rPr>
              <a:t>2. Describe a time when you used WorldCat.org that you considered a success.</a:t>
            </a:r>
            <a:endParaRPr lang="en-US" sz="1200" b="0" i="0" u="none" strike="noStrike" kern="1200" dirty="0">
              <a:solidFill>
                <a:schemeClr val="tx1"/>
              </a:solidFill>
            </a:endParaRPr>
          </a:p>
          <a:p>
            <a:pPr rtl="0" eaLnBrk="1" fontAlgn="ctr" latinLnBrk="0" hangingPunct="1"/>
            <a:r>
              <a:rPr lang="en-GB" sz="1200" b="0" i="0" u="none" strike="noStrike" kern="1200" dirty="0">
                <a:solidFill>
                  <a:schemeClr val="tx1"/>
                </a:solidFill>
              </a:rPr>
              <a:t>Explores the features and functions of WorldCat.org that participants view positively. Requiring participants to discuss a particular instance provides richer data about the range of uses of the system.</a:t>
            </a:r>
            <a:endParaRPr lang="en-US" sz="1200" b="0" i="0" u="none" strike="noStrike" kern="1200" dirty="0">
              <a:solidFill>
                <a:schemeClr val="tx1"/>
              </a:solidFill>
            </a:endParaRPr>
          </a:p>
          <a:p>
            <a:pPr rtl="0" eaLnBrk="1" fontAlgn="ctr" latinLnBrk="0" hangingPunct="1"/>
            <a:r>
              <a:rPr lang="en-GB" sz="1200" b="0" i="0" u="none" strike="noStrike" kern="1200" dirty="0">
                <a:solidFill>
                  <a:schemeClr val="tx1"/>
                </a:solidFill>
              </a:rPr>
              <a:t>3. Describe a time when using WorldCat.org  was unsuccessful – i.e., you did not get what you wanted.</a:t>
            </a:r>
            <a:endParaRPr lang="en-US" sz="1200" b="0" i="0" u="none" strike="noStrike" kern="1200" dirty="0">
              <a:solidFill>
                <a:schemeClr val="tx1"/>
              </a:solidFill>
            </a:endParaRPr>
          </a:p>
          <a:p>
            <a:pPr rtl="0" eaLnBrk="1" fontAlgn="ctr" latinLnBrk="0" hangingPunct="1"/>
            <a:r>
              <a:rPr lang="en-GB" sz="1200" b="0" i="0" u="none" strike="noStrike" kern="1200" dirty="0">
                <a:solidFill>
                  <a:schemeClr val="tx1"/>
                </a:solidFill>
              </a:rPr>
              <a:t>Explores the features and functions (or lack thereof) of WorldCat.org that participants view negatively.</a:t>
            </a:r>
            <a:endParaRPr lang="en-US" sz="1200" b="0" i="0" u="none" strike="noStrike" kern="1200" dirty="0">
              <a:solidFill>
                <a:schemeClr val="tx1"/>
              </a:solidFill>
            </a:endParaRPr>
          </a:p>
          <a:p>
            <a:pPr rtl="0" eaLnBrk="1" fontAlgn="ctr" latinLnBrk="0" hangingPunct="1"/>
            <a:r>
              <a:rPr lang="en-GB" sz="1200" b="0" i="0" u="none" strike="noStrike" kern="1200" dirty="0">
                <a:solidFill>
                  <a:schemeClr val="tx1"/>
                </a:solidFill>
              </a:rPr>
              <a:t>4. Think of a time when you did not find what you were looking for, but did find something else of interest or useful to your work?</a:t>
            </a:r>
            <a:endParaRPr lang="en-US" sz="1200" b="0" i="0" u="none" strike="noStrike" kern="1200" dirty="0">
              <a:solidFill>
                <a:schemeClr val="tx1"/>
              </a:solidFill>
            </a:endParaRPr>
          </a:p>
          <a:p>
            <a:pPr rtl="0" eaLnBrk="1" fontAlgn="ctr" latinLnBrk="0" hangingPunct="1"/>
            <a:r>
              <a:rPr lang="en-GB" sz="1200" b="0" i="0" u="none" strike="noStrike" kern="1200" dirty="0">
                <a:solidFill>
                  <a:schemeClr val="tx1"/>
                </a:solidFill>
              </a:rPr>
              <a:t>Intended to encourage discussion about the role of serendipity in information seeking, and the extent to which WorldCat.org facilitates resource discovery .</a:t>
            </a:r>
            <a:endParaRPr lang="en-US" sz="1200" b="0" i="0" u="none" strike="noStrike" kern="1200" dirty="0">
              <a:solidFill>
                <a:schemeClr val="tx1"/>
              </a:solidFill>
            </a:endParaRPr>
          </a:p>
          <a:p>
            <a:pPr rtl="0" eaLnBrk="1" fontAlgn="ctr" latinLnBrk="0" hangingPunct="1"/>
            <a:r>
              <a:rPr lang="en-GB" sz="1200" b="0" i="0" u="none" strike="noStrike" kern="1200" dirty="0">
                <a:solidFill>
                  <a:schemeClr val="tx1"/>
                </a:solidFill>
              </a:rPr>
              <a:t>5. If you had a magic wand, what would your ideal WorldCat.org provide?</a:t>
            </a:r>
            <a:endParaRPr lang="en-US" sz="1200" b="0" i="0" u="none" strike="noStrike" kern="1200" dirty="0">
              <a:solidFill>
                <a:schemeClr val="tx1"/>
              </a:solidFill>
            </a:endParaRPr>
          </a:p>
          <a:p>
            <a:pPr rtl="0" eaLnBrk="1" fontAlgn="ctr" latinLnBrk="0" hangingPunct="1"/>
            <a:r>
              <a:rPr lang="en-GB" sz="1200" b="0" i="0" u="none" strike="noStrike" kern="1200" dirty="0">
                <a:solidFill>
                  <a:schemeClr val="tx1"/>
                </a:solidFill>
              </a:rPr>
              <a:t>Encourages participants to discuss potential improvements to WorldCat.org. The use of the phrase “magic wand” ensures that participants are not restricted by what they believe to be practical or realistic.</a:t>
            </a:r>
          </a:p>
          <a:p>
            <a:pPr rtl="0" eaLnBrk="1" fontAlgn="ctr" latinLnBrk="0" hangingPunct="1"/>
            <a:endParaRPr lang="en-GB" sz="1200" b="0" i="0" u="none" strike="noStrike" kern="1200" dirty="0">
              <a:solidFill>
                <a:schemeClr val="tx1"/>
              </a:solidFill>
            </a:endParaRPr>
          </a:p>
          <a:p>
            <a:pPr marL="0" marR="0" indent="0" algn="l" defTabSz="4572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rPr>
              <a:t>*</a:t>
            </a:r>
            <a:r>
              <a:rPr lang="en-US" sz="1200" dirty="0"/>
              <a:t>Questions 2-4 employ</a:t>
            </a:r>
            <a:r>
              <a:rPr lang="en-US" sz="1200" baseline="0" dirty="0"/>
              <a:t> the Critical Incident Technique</a:t>
            </a:r>
            <a:endParaRPr lang="en-US" sz="1200" dirty="0"/>
          </a:p>
          <a:p>
            <a:pPr rtl="0" eaLnBrk="1" fontAlgn="ctr" latinLnBrk="0" hangingPunct="1"/>
            <a:endParaRPr lang="en-US" sz="1200" b="0" i="0" u="none" strike="noStrike" kern="1200" dirty="0">
              <a:solidFill>
                <a:schemeClr val="tx1"/>
              </a:solidFill>
              <a:latin typeface="+mn-lt"/>
              <a:ea typeface="+mn-ea"/>
              <a:cs typeface="+mn-cs"/>
            </a:endParaRPr>
          </a:p>
          <a:p>
            <a:endParaRPr lang="en-US" sz="12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56</a:t>
            </a:fld>
            <a:endParaRPr lang="en-US" dirty="0"/>
          </a:p>
        </p:txBody>
      </p:sp>
    </p:spTree>
    <p:extLst>
      <p:ext uri="{BB962C8B-B14F-4D97-AF65-F5344CB8AC3E}">
        <p14:creationId xmlns:p14="http://schemas.microsoft.com/office/powerpoint/2010/main" val="1442816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14" fontAlgn="base">
              <a:lnSpc>
                <a:spcPct val="120000"/>
              </a:lnSpc>
              <a:buNone/>
              <a:defRPr/>
            </a:pPr>
            <a:r>
              <a:rPr lang="en-US" sz="1400" dirty="0"/>
              <a:t>Connaway, L. S., &amp; Powell, R. R. (2010). </a:t>
            </a:r>
            <a:r>
              <a:rPr lang="en-US" sz="1400" i="1" dirty="0"/>
              <a:t>Basic research methods for librarians</a:t>
            </a:r>
            <a:r>
              <a:rPr lang="en-US" sz="1400" dirty="0"/>
              <a:t>. Santa Barbara: Libraries Unlimited.</a:t>
            </a:r>
          </a:p>
          <a:p>
            <a:pPr defTabSz="457153">
              <a:defRPr/>
            </a:pPr>
            <a:endParaRPr lang="en-US" dirty="0"/>
          </a:p>
          <a:p>
            <a:pPr defTabSz="914214" fontAlgn="base">
              <a:lnSpc>
                <a:spcPct val="120000"/>
              </a:lnSpc>
              <a:buNone/>
              <a:defRPr/>
            </a:pPr>
            <a:r>
              <a:rPr lang="en-US" sz="1400" dirty="0"/>
              <a:t>Connaway, L. S., &amp; </a:t>
            </a:r>
            <a:r>
              <a:rPr lang="en-US" sz="1400" dirty="0" err="1"/>
              <a:t>Wakeling</a:t>
            </a:r>
            <a:r>
              <a:rPr lang="en-US" sz="1400" dirty="0"/>
              <a:t>, S. (2012). </a:t>
            </a:r>
            <a:r>
              <a:rPr lang="en-US" sz="1400" i="1" dirty="0"/>
              <a:t>To use or not to use Worldcat.org: An international perspective from different user groups. </a:t>
            </a:r>
            <a:r>
              <a:rPr lang="en-US" sz="1400" dirty="0"/>
              <a:t>OCLC Internal Report.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defTabSz="914214" fontAlgn="base">
              <a:lnSpc>
                <a:spcPct val="120000"/>
              </a:lnSpc>
              <a:buNone/>
              <a:defRPr/>
            </a:pPr>
            <a:r>
              <a:rPr lang="en-US" sz="1400" dirty="0"/>
              <a:t>Flanagan, J. C. (1954). The critical incident technique. </a:t>
            </a:r>
            <a:r>
              <a:rPr lang="en-US" sz="1400" i="1" dirty="0"/>
              <a:t>Psychological Bulletin, 51</a:t>
            </a:r>
            <a:r>
              <a:rPr lang="en-US" sz="1400" dirty="0"/>
              <a:t>(4), 327-358.</a:t>
            </a:r>
          </a:p>
          <a:p>
            <a:pPr defTabSz="457153">
              <a:defRPr/>
            </a:pPr>
            <a:endParaRPr lang="en-US" dirty="0"/>
          </a:p>
          <a:p>
            <a:pPr defTabSz="457153">
              <a:defRPr/>
            </a:pPr>
            <a:r>
              <a:rPr lang="en-GB" dirty="0">
                <a:ea typeface="Times New Roman"/>
                <a:cs typeface="Arial"/>
              </a:rPr>
              <a:t>The use of the phrase “magic wand” ensures that participants are not restricted by what they believe to be practical or realistic.</a:t>
            </a:r>
            <a:endParaRPr lang="en-US" dirty="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57</a:t>
            </a:fld>
            <a:endParaRPr lang="en-US" dirty="0"/>
          </a:p>
        </p:txBody>
      </p:sp>
    </p:spTree>
    <p:extLst>
      <p:ext uri="{BB962C8B-B14F-4D97-AF65-F5344CB8AC3E}">
        <p14:creationId xmlns:p14="http://schemas.microsoft.com/office/powerpoint/2010/main" val="38735706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https://www.flickr.com/photos/arwilkinson/10830400356/ by Andy Wilkinson / CC BY-SA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58</a:t>
            </a:fld>
            <a:endParaRPr lang="en-US" dirty="0"/>
          </a:p>
        </p:txBody>
      </p:sp>
    </p:spTree>
    <p:extLst>
      <p:ext uri="{BB962C8B-B14F-4D97-AF65-F5344CB8AC3E}">
        <p14:creationId xmlns:p14="http://schemas.microsoft.com/office/powerpoint/2010/main" val="30804498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https://www.flickr.com/photos/jenosaur/4731463366/ by </a:t>
            </a:r>
            <a:r>
              <a:rPr lang="en-US" dirty="0" err="1"/>
              <a:t>jen</a:t>
            </a:r>
            <a:r>
              <a:rPr lang="en-US" dirty="0"/>
              <a:t> Collins / CC BY-NC-ND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59</a:t>
            </a:fld>
            <a:endParaRPr lang="en-US" dirty="0"/>
          </a:p>
        </p:txBody>
      </p:sp>
    </p:spTree>
    <p:extLst>
      <p:ext uri="{BB962C8B-B14F-4D97-AF65-F5344CB8AC3E}">
        <p14:creationId xmlns:p14="http://schemas.microsoft.com/office/powerpoint/2010/main" val="230635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https://www.flickr.com/photos/dutchsimba/13628401284/ by Dutch Simba / CC BY-NC-ND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6</a:t>
            </a:fld>
            <a:endParaRPr lang="en-US" dirty="0"/>
          </a:p>
        </p:txBody>
      </p:sp>
    </p:spTree>
    <p:extLst>
      <p:ext uri="{BB962C8B-B14F-4D97-AF65-F5344CB8AC3E}">
        <p14:creationId xmlns:p14="http://schemas.microsoft.com/office/powerpoint/2010/main" val="3416599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https://www.flickr.com/photos/furibond/3267102279/ by </a:t>
            </a:r>
            <a:r>
              <a:rPr lang="en-US" dirty="0" err="1"/>
              <a:t>jim</a:t>
            </a:r>
            <a:r>
              <a:rPr lang="en-US" dirty="0"/>
              <a:t> / CC BY-SA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60</a:t>
            </a:fld>
            <a:endParaRPr lang="en-US" dirty="0"/>
          </a:p>
        </p:txBody>
      </p:sp>
    </p:spTree>
    <p:extLst>
      <p:ext uri="{BB962C8B-B14F-4D97-AF65-F5344CB8AC3E}">
        <p14:creationId xmlns:p14="http://schemas.microsoft.com/office/powerpoint/2010/main" val="318304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p:txBody>
      </p:sp>
      <p:sp>
        <p:nvSpPr>
          <p:cNvPr id="4" name="Slide Number Placeholder 3"/>
          <p:cNvSpPr>
            <a:spLocks noGrp="1"/>
          </p:cNvSpPr>
          <p:nvPr>
            <p:ph type="sldNum" sz="quarter" idx="10"/>
          </p:nvPr>
        </p:nvSpPr>
        <p:spPr/>
        <p:txBody>
          <a:bodyPr/>
          <a:lstStyle/>
          <a:p>
            <a:fld id="{AE921901-2D7D-404F-83CF-0310337D82A5}" type="slidenum">
              <a:rPr lang="en-US" smtClean="0"/>
              <a:pPr/>
              <a:t>61</a:t>
            </a:fld>
            <a:endParaRPr lang="en-US" dirty="0"/>
          </a:p>
        </p:txBody>
      </p:sp>
    </p:spTree>
    <p:extLst>
      <p:ext uri="{BB962C8B-B14F-4D97-AF65-F5344CB8AC3E}">
        <p14:creationId xmlns:p14="http://schemas.microsoft.com/office/powerpoint/2010/main" val="22387966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p:txBody>
      </p:sp>
      <p:sp>
        <p:nvSpPr>
          <p:cNvPr id="4" name="Slide Number Placeholder 3"/>
          <p:cNvSpPr>
            <a:spLocks noGrp="1"/>
          </p:cNvSpPr>
          <p:nvPr>
            <p:ph type="sldNum" sz="quarter" idx="10"/>
          </p:nvPr>
        </p:nvSpPr>
        <p:spPr/>
        <p:txBody>
          <a:bodyPr/>
          <a:lstStyle/>
          <a:p>
            <a:fld id="{AE921901-2D7D-404F-83CF-0310337D82A5}" type="slidenum">
              <a:rPr lang="en-US" smtClean="0"/>
              <a:pPr/>
              <a:t>62</a:t>
            </a:fld>
            <a:endParaRPr lang="en-US" dirty="0"/>
          </a:p>
        </p:txBody>
      </p:sp>
    </p:spTree>
    <p:extLst>
      <p:ext uri="{BB962C8B-B14F-4D97-AF65-F5344CB8AC3E}">
        <p14:creationId xmlns:p14="http://schemas.microsoft.com/office/powerpoint/2010/main" val="17850654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457153">
              <a:defRPr/>
            </a:pPr>
            <a:r>
              <a:rPr lang="en-US" dirty="0"/>
              <a:t>Image: https://www.flickr.com/photos/28481088@N00/2957770391/ by </a:t>
            </a:r>
            <a:r>
              <a:rPr lang="en-US" dirty="0" err="1"/>
              <a:t>tanakawho</a:t>
            </a:r>
            <a:r>
              <a:rPr lang="en-US" dirty="0"/>
              <a:t> / CC BY-NC 2.0 </a:t>
            </a:r>
          </a:p>
          <a:p>
            <a:pPr defTabSz="457153">
              <a:defRPr/>
            </a:pPr>
            <a:endParaRPr lang="en-US" dirty="0"/>
          </a:p>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p:txBody>
      </p:sp>
      <p:sp>
        <p:nvSpPr>
          <p:cNvPr id="4" name="Slide Number Placeholder 3"/>
          <p:cNvSpPr>
            <a:spLocks noGrp="1"/>
          </p:cNvSpPr>
          <p:nvPr>
            <p:ph type="sldNum" sz="quarter" idx="10"/>
          </p:nvPr>
        </p:nvSpPr>
        <p:spPr/>
        <p:txBody>
          <a:bodyPr/>
          <a:lstStyle/>
          <a:p>
            <a:fld id="{AE921901-2D7D-404F-83CF-0310337D82A5}" type="slidenum">
              <a:rPr lang="en-US" smtClean="0"/>
              <a:pPr/>
              <a:t>63</a:t>
            </a:fld>
            <a:endParaRPr lang="en-US" dirty="0"/>
          </a:p>
        </p:txBody>
      </p:sp>
    </p:spTree>
    <p:extLst>
      <p:ext uri="{BB962C8B-B14F-4D97-AF65-F5344CB8AC3E}">
        <p14:creationId xmlns:p14="http://schemas.microsoft.com/office/powerpoint/2010/main" val="10552676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457153">
              <a:defRPr/>
            </a:pPr>
            <a:r>
              <a:rPr lang="en-US" dirty="0"/>
              <a:t>Image: https://www.flickr.com/photos/chasblackman/8502151556/ by Chase Elliott Clark / CC BY 2.0 </a:t>
            </a:r>
          </a:p>
          <a:p>
            <a:pPr defTabSz="457153">
              <a:defRPr/>
            </a:pPr>
            <a:endParaRPr lang="en-US" dirty="0"/>
          </a:p>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p:txBody>
      </p:sp>
      <p:sp>
        <p:nvSpPr>
          <p:cNvPr id="4" name="Slide Number Placeholder 3"/>
          <p:cNvSpPr>
            <a:spLocks noGrp="1"/>
          </p:cNvSpPr>
          <p:nvPr>
            <p:ph type="sldNum" sz="quarter" idx="10"/>
          </p:nvPr>
        </p:nvSpPr>
        <p:spPr/>
        <p:txBody>
          <a:bodyPr/>
          <a:lstStyle/>
          <a:p>
            <a:fld id="{AE921901-2D7D-404F-83CF-0310337D82A5}" type="slidenum">
              <a:rPr lang="en-US" smtClean="0"/>
              <a:pPr/>
              <a:t>64</a:t>
            </a:fld>
            <a:endParaRPr lang="en-US" dirty="0"/>
          </a:p>
        </p:txBody>
      </p:sp>
    </p:spTree>
    <p:extLst>
      <p:ext uri="{BB962C8B-B14F-4D97-AF65-F5344CB8AC3E}">
        <p14:creationId xmlns:p14="http://schemas.microsoft.com/office/powerpoint/2010/main" val="20692012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6E784-F7E5-4484-BA1A-F73816F967E5}" type="slidenum">
              <a:rPr lang="en-US"/>
              <a:pPr/>
              <a:t>65</a:t>
            </a:fld>
            <a:endParaRPr lang="en-US"/>
          </a:p>
        </p:txBody>
      </p:sp>
      <p:sp>
        <p:nvSpPr>
          <p:cNvPr id="322562" name="Rectangle 2"/>
          <p:cNvSpPr>
            <a:spLocks noGrp="1" noRot="1" noChangeAspect="1" noChangeArrowheads="1" noTextEdit="1"/>
          </p:cNvSpPr>
          <p:nvPr>
            <p:ph type="sldImg"/>
          </p:nvPr>
        </p:nvSpPr>
        <p:spPr>
          <a:xfrm>
            <a:off x="381000" y="534988"/>
            <a:ext cx="6096000" cy="3429000"/>
          </a:xfrm>
          <a:ln/>
        </p:spPr>
      </p:sp>
      <p:sp>
        <p:nvSpPr>
          <p:cNvPr id="322563" name="Rectangle 3"/>
          <p:cNvSpPr>
            <a:spLocks noGrp="1" noChangeArrowheads="1"/>
          </p:cNvSpPr>
          <p:nvPr>
            <p:ph type="body" idx="1"/>
          </p:nvPr>
        </p:nvSpPr>
        <p:spPr>
          <a:xfrm>
            <a:off x="381001" y="4191000"/>
            <a:ext cx="6096000" cy="4724402"/>
          </a:xfrm>
        </p:spPr>
        <p:txBody>
          <a:bodyPr>
            <a:noAutofit/>
          </a:bodyPr>
          <a:lstStyle/>
          <a:p>
            <a:pPr defTabSz="457153">
              <a:defRPr/>
            </a:pPr>
            <a:r>
              <a:rPr lang="en-US" dirty="0"/>
              <a:t>Image: https://www.flickr.com/photos/kaeru/1599676842/ by Kars </a:t>
            </a:r>
            <a:r>
              <a:rPr lang="en-US" dirty="0" err="1"/>
              <a:t>Alfrink</a:t>
            </a:r>
            <a:r>
              <a:rPr lang="en-US" dirty="0"/>
              <a:t> / CC BY 2.0 </a:t>
            </a:r>
          </a:p>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p:txBody>
      </p:sp>
    </p:spTree>
    <p:extLst>
      <p:ext uri="{BB962C8B-B14F-4D97-AF65-F5344CB8AC3E}">
        <p14:creationId xmlns:p14="http://schemas.microsoft.com/office/powerpoint/2010/main" val="7388695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14" fontAlgn="base">
              <a:lnSpc>
                <a:spcPct val="120000"/>
              </a:lnSpc>
              <a:buNone/>
              <a:defRPr/>
            </a:pPr>
            <a:r>
              <a:rPr lang="en-US" sz="1400" b="0" dirty="0"/>
              <a:t>Connaway, L. S., &amp; </a:t>
            </a:r>
            <a:r>
              <a:rPr lang="en-US" sz="1400" b="0" dirty="0" err="1"/>
              <a:t>Wakeling</a:t>
            </a:r>
            <a:r>
              <a:rPr lang="en-US" sz="1400" b="0" dirty="0"/>
              <a:t>, S. (2012). </a:t>
            </a:r>
            <a:r>
              <a:rPr lang="en-US" sz="1400" b="0" i="1" dirty="0"/>
              <a:t>To use or not to use Worldcat.org: An international perspective from different user groups. </a:t>
            </a:r>
            <a:r>
              <a:rPr lang="en-US" sz="1400" b="0" dirty="0"/>
              <a:t>OCLC Internal Report. </a:t>
            </a:r>
          </a:p>
          <a:p>
            <a:endParaRPr lang="en-US" dirty="0"/>
          </a:p>
        </p:txBody>
      </p:sp>
      <p:sp>
        <p:nvSpPr>
          <p:cNvPr id="4" name="Slide Number Placeholder 3"/>
          <p:cNvSpPr>
            <a:spLocks noGrp="1"/>
          </p:cNvSpPr>
          <p:nvPr>
            <p:ph type="sldNum" sz="quarter" idx="10"/>
          </p:nvPr>
        </p:nvSpPr>
        <p:spPr/>
        <p:txBody>
          <a:bodyPr/>
          <a:lstStyle/>
          <a:p>
            <a:pPr>
              <a:defRPr/>
            </a:pPr>
            <a:fld id="{A1543DCF-0377-4739-B1EA-13723CE9A54C}" type="slidenum">
              <a:rPr lang="en-US" smtClean="0"/>
              <a:pPr>
                <a:defRPr/>
              </a:pPr>
              <a:t>66</a:t>
            </a:fld>
            <a:endParaRPr lang="en-US"/>
          </a:p>
        </p:txBody>
      </p:sp>
    </p:spTree>
    <p:extLst>
      <p:ext uri="{BB962C8B-B14F-4D97-AF65-F5344CB8AC3E}">
        <p14:creationId xmlns:p14="http://schemas.microsoft.com/office/powerpoint/2010/main" val="38206084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67</a:t>
            </a:fld>
            <a:endParaRPr lang="en-US" dirty="0"/>
          </a:p>
        </p:txBody>
      </p:sp>
    </p:spTree>
    <p:extLst>
      <p:ext uri="{BB962C8B-B14F-4D97-AF65-F5344CB8AC3E}">
        <p14:creationId xmlns:p14="http://schemas.microsoft.com/office/powerpoint/2010/main" val="29001706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https://www.flickr.com/photos/glassholic/16948415183/ by Etienne / CC BY-NC-ND 2.0 </a:t>
            </a:r>
          </a:p>
          <a:p>
            <a:endParaRPr lang="en-US" dirty="0"/>
          </a:p>
          <a:p>
            <a:r>
              <a:rPr lang="en-US" dirty="0"/>
              <a:t>Some</a:t>
            </a:r>
            <a:r>
              <a:rPr lang="en-US" baseline="0" dirty="0"/>
              <a:t> additional questions that are a little less generic:</a:t>
            </a:r>
          </a:p>
          <a:p>
            <a:endParaRPr lang="en-US" baseline="0" dirty="0"/>
          </a:p>
          <a:p>
            <a:pPr marL="285750" indent="-285750">
              <a:buFontTx/>
              <a:buChar char="-"/>
            </a:pPr>
            <a:r>
              <a:rPr lang="en-US" baseline="0" dirty="0"/>
              <a:t>Would it have been helpful to have a list of online services, apps, resources to use as examples or prompts?</a:t>
            </a:r>
          </a:p>
          <a:p>
            <a:pPr marL="285750" indent="-285750">
              <a:buFontTx/>
              <a:buChar char="-"/>
            </a:pPr>
            <a:r>
              <a:rPr lang="en-US" baseline="0" dirty="0"/>
              <a:t>Besides those you already mentioned or used in the app evaluation, what other sources, sites, apps, etc. do you use for academics, career, and professional interests?</a:t>
            </a:r>
          </a:p>
          <a:p>
            <a:pPr marL="285750" indent="-285750">
              <a:buFontTx/>
              <a:buChar char="-"/>
            </a:pPr>
            <a:r>
              <a:rPr lang="en-US" baseline="0" dirty="0"/>
              <a:t>What do you think about having access to a YouTube video instead of, or in addition to, the printed help we sent you?</a:t>
            </a:r>
          </a:p>
          <a:p>
            <a:pPr marL="285750" indent="-285750">
              <a:buFontTx/>
              <a:buChar char="-"/>
            </a:pPr>
            <a:endParaRPr lang="en-US" baseline="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68</a:t>
            </a:fld>
            <a:endParaRPr lang="en-US" dirty="0"/>
          </a:p>
        </p:txBody>
      </p:sp>
    </p:spTree>
    <p:extLst>
      <p:ext uri="{BB962C8B-B14F-4D97-AF65-F5344CB8AC3E}">
        <p14:creationId xmlns:p14="http://schemas.microsoft.com/office/powerpoint/2010/main" val="7565362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kern="1200" baseline="0" dirty="0">
                <a:solidFill>
                  <a:schemeClr val="tx1"/>
                </a:solidFill>
                <a:latin typeface="Arial" pitchFamily="34" charset="0"/>
                <a:ea typeface="+mn-ea"/>
                <a:cs typeface="Arial" pitchFamily="34" charset="0"/>
              </a:rPr>
              <a:t>OCLC Research. (2016, May 5). </a:t>
            </a:r>
            <a:r>
              <a:rPr lang="en-US" sz="1400" b="0" i="1" u="none" strike="noStrike" kern="1200" baseline="0" dirty="0">
                <a:solidFill>
                  <a:schemeClr val="tx1"/>
                </a:solidFill>
                <a:latin typeface="Arial" pitchFamily="34" charset="0"/>
                <a:ea typeface="+mn-ea"/>
                <a:cs typeface="Arial" pitchFamily="34" charset="0"/>
              </a:rPr>
              <a:t>Using the Digital Visitors and Residents app. </a:t>
            </a:r>
            <a:r>
              <a:rPr lang="en-US" sz="1400" b="0" i="0" u="none" strike="noStrike" kern="1200" baseline="0" dirty="0">
                <a:solidFill>
                  <a:schemeClr val="tx1"/>
                </a:solidFill>
                <a:latin typeface="Arial" pitchFamily="34" charset="0"/>
                <a:ea typeface="+mn-ea"/>
                <a:cs typeface="Arial" pitchFamily="34" charset="0"/>
              </a:rPr>
              <a:t>[</a:t>
            </a:r>
            <a:r>
              <a:rPr lang="en-US" sz="1400" b="0" i="1" u="none" strike="noStrike" kern="1200" baseline="0" dirty="0">
                <a:solidFill>
                  <a:schemeClr val="tx1"/>
                </a:solidFill>
                <a:latin typeface="Arial" pitchFamily="34" charset="0"/>
                <a:ea typeface="+mn-ea"/>
                <a:cs typeface="Arial" pitchFamily="34" charset="0"/>
              </a:rPr>
              <a:t>YouTube </a:t>
            </a:r>
            <a:r>
              <a:rPr lang="en-US" sz="1400" b="0" i="0" u="none" strike="noStrike" kern="1200" baseline="0" dirty="0">
                <a:solidFill>
                  <a:schemeClr val="tx1"/>
                </a:solidFill>
                <a:latin typeface="Arial" pitchFamily="34" charset="0"/>
                <a:ea typeface="+mn-ea"/>
                <a:cs typeface="Arial" pitchFamily="34" charset="0"/>
              </a:rPr>
              <a:t>video]. [Available: https://www.youtube.com/watch?v=6ai0ZO3lDR4]. </a:t>
            </a:r>
          </a:p>
          <a:p>
            <a:endParaRPr lang="en-US" sz="1400" b="0" i="0" u="none" strike="noStrike" kern="1200" baseline="0" dirty="0">
              <a:solidFill>
                <a:schemeClr val="tx1"/>
              </a:solidFill>
              <a:latin typeface="Arial" pitchFamily="34" charset="0"/>
              <a:ea typeface="+mn-ea"/>
              <a:cs typeface="Arial" pitchFamily="34" charset="0"/>
            </a:endParaRPr>
          </a:p>
          <a:p>
            <a:r>
              <a:rPr lang="en-US" sz="1400" b="0" i="0" u="none" strike="noStrike" kern="1200" baseline="0" dirty="0">
                <a:solidFill>
                  <a:schemeClr val="tx1"/>
                </a:solidFill>
                <a:latin typeface="Arial" pitchFamily="34" charset="0"/>
                <a:ea typeface="+mn-ea"/>
                <a:cs typeface="Arial" pitchFamily="34" charset="0"/>
              </a:rPr>
              <a:t>The app is available at http://oc.lc/vrmap.</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69</a:t>
            </a:fld>
            <a:endParaRPr lang="en-US" dirty="0"/>
          </a:p>
        </p:txBody>
      </p:sp>
    </p:spTree>
    <p:extLst>
      <p:ext uri="{BB962C8B-B14F-4D97-AF65-F5344CB8AC3E}">
        <p14:creationId xmlns:p14="http://schemas.microsoft.com/office/powerpoint/2010/main" val="2589330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7</a:t>
            </a:fld>
            <a:endParaRPr lang="en-US" dirty="0"/>
          </a:p>
        </p:txBody>
      </p:sp>
    </p:spTree>
    <p:extLst>
      <p:ext uri="{BB962C8B-B14F-4D97-AF65-F5344CB8AC3E}">
        <p14:creationId xmlns:p14="http://schemas.microsoft.com/office/powerpoint/2010/main" val="4051384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a:p>
            <a:pPr defTabSz="457153">
              <a:defRPr/>
            </a:pPr>
            <a:endParaRPr lang="en-US" dirty="0"/>
          </a:p>
          <a:p>
            <a:pPr marL="0" marR="0" indent="0" algn="l" defTabSz="457153" rtl="0" eaLnBrk="1" fontAlgn="auto" latinLnBrk="0" hangingPunct="1">
              <a:lnSpc>
                <a:spcPct val="100000"/>
              </a:lnSpc>
              <a:spcBef>
                <a:spcPts val="0"/>
              </a:spcBef>
              <a:spcAft>
                <a:spcPts val="0"/>
              </a:spcAft>
              <a:buClrTx/>
              <a:buSzTx/>
              <a:buFontTx/>
              <a:buNone/>
              <a:tabLst/>
              <a:defRPr/>
            </a:pPr>
            <a:r>
              <a:rPr lang="en-US" dirty="0"/>
              <a:t>“The study of the culture and social </a:t>
            </a:r>
            <a:r>
              <a:rPr lang="en-US" dirty="0" err="1"/>
              <a:t>organisation</a:t>
            </a:r>
            <a:r>
              <a:rPr lang="en-US" dirty="0"/>
              <a:t> of a particular group, as well as the published result of such study” (</a:t>
            </a:r>
            <a:r>
              <a:rPr lang="pl-PL" dirty="0"/>
              <a:t>Khoo, Rozaklis &amp; Hall, 2012, p. 83</a:t>
            </a:r>
            <a:r>
              <a:rPr lang="en-US" dirty="0"/>
              <a:t>).</a:t>
            </a:r>
          </a:p>
          <a:p>
            <a:endParaRPr lang="en-US" b="0" i="0" kern="1200" dirty="0">
              <a:solidFill>
                <a:schemeClr val="tx1"/>
              </a:solidFill>
            </a:endParaRPr>
          </a:p>
          <a:p>
            <a:pPr defTabSz="914214" fontAlgn="base">
              <a:lnSpc>
                <a:spcPct val="120000"/>
              </a:lnSpc>
              <a:buNone/>
              <a:defRPr/>
            </a:pPr>
            <a:r>
              <a:rPr lang="en-US" sz="1400" b="0" dirty="0" err="1"/>
              <a:t>Khoo</a:t>
            </a:r>
            <a:r>
              <a:rPr lang="en-US" sz="1400" b="0" dirty="0"/>
              <a:t>, M., Rozaklis, L., &amp; Hall, C. (2012). A survey of the use of ethnographic methods in the study of libraries and library users. </a:t>
            </a:r>
            <a:r>
              <a:rPr lang="en-US" sz="1400" b="0" i="1" dirty="0"/>
              <a:t>Library and Information Science Research, 34</a:t>
            </a:r>
            <a:r>
              <a:rPr lang="en-US" sz="1400" b="0" dirty="0"/>
              <a:t>(2), 82-91.</a:t>
            </a:r>
          </a:p>
          <a:p>
            <a:pPr marL="0" marR="0" indent="0" algn="l" defTabSz="45715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70</a:t>
            </a:fld>
            <a:endParaRPr lang="en-US" dirty="0"/>
          </a:p>
        </p:txBody>
      </p:sp>
    </p:spTree>
    <p:extLst>
      <p:ext uri="{BB962C8B-B14F-4D97-AF65-F5344CB8AC3E}">
        <p14:creationId xmlns:p14="http://schemas.microsoft.com/office/powerpoint/2010/main" val="14624951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457153">
              <a:defRPr/>
            </a:pPr>
            <a:r>
              <a:rPr lang="en-US" dirty="0"/>
              <a:t>Image: https://www.flickr.com/photos/severalseconds/8476908394/ by Several seconds / CC BY-NC-ND 2.0 </a:t>
            </a:r>
          </a:p>
          <a:p>
            <a:pPr defTabSz="457153">
              <a:defRPr/>
            </a:pPr>
            <a:endParaRPr lang="en-US" dirty="0"/>
          </a:p>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a:p>
            <a:endParaRPr lang="en-US" b="0" i="0" kern="1200" dirty="0">
              <a:solidFill>
                <a:schemeClr val="tx1"/>
              </a:solidFill>
            </a:endParaRPr>
          </a:p>
          <a:p>
            <a:pPr defTabSz="914214" fontAlgn="base">
              <a:lnSpc>
                <a:spcPct val="120000"/>
              </a:lnSpc>
              <a:buNone/>
              <a:defRPr/>
            </a:pPr>
            <a:r>
              <a:rPr lang="en-US" sz="1400" b="0" dirty="0" err="1"/>
              <a:t>Khoo</a:t>
            </a:r>
            <a:r>
              <a:rPr lang="en-US" sz="1400" b="0" dirty="0"/>
              <a:t>, M., Rozaklis, L., &amp; Hall, C. (2012). A survey of the use of ethnographic methods in the study of libraries and library users. </a:t>
            </a:r>
            <a:r>
              <a:rPr lang="en-US" sz="1400" b="0" i="1" dirty="0"/>
              <a:t>Library and Information Science Research, 34</a:t>
            </a:r>
            <a:r>
              <a:rPr lang="en-US" sz="1400" b="0" dirty="0"/>
              <a:t>(2), 82-91.</a:t>
            </a:r>
          </a:p>
        </p:txBody>
      </p:sp>
      <p:sp>
        <p:nvSpPr>
          <p:cNvPr id="4" name="Slide Number Placeholder 3"/>
          <p:cNvSpPr>
            <a:spLocks noGrp="1"/>
          </p:cNvSpPr>
          <p:nvPr>
            <p:ph type="sldNum" sz="quarter" idx="10"/>
          </p:nvPr>
        </p:nvSpPr>
        <p:spPr/>
        <p:txBody>
          <a:bodyPr/>
          <a:lstStyle/>
          <a:p>
            <a:fld id="{AE921901-2D7D-404F-83CF-0310337D82A5}" type="slidenum">
              <a:rPr lang="en-US" smtClean="0"/>
              <a:pPr/>
              <a:t>71</a:t>
            </a:fld>
            <a:endParaRPr lang="en-US" dirty="0"/>
          </a:p>
        </p:txBody>
      </p:sp>
    </p:spTree>
    <p:extLst>
      <p:ext uri="{BB962C8B-B14F-4D97-AF65-F5344CB8AC3E}">
        <p14:creationId xmlns:p14="http://schemas.microsoft.com/office/powerpoint/2010/main" val="9110865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457153">
              <a:defRPr/>
            </a:pPr>
            <a:r>
              <a:rPr lang="en-US" dirty="0"/>
              <a:t>Image: https://www.flickr.com/photos/severalseconds/10296876914/ by Several seconds / CC BY-NC-ND 2.0 </a:t>
            </a:r>
          </a:p>
          <a:p>
            <a:pPr defTabSz="457153">
              <a:defRPr/>
            </a:pPr>
            <a:endParaRPr lang="en-US" dirty="0"/>
          </a:p>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a:p>
            <a:pPr marL="0" marR="0" lvl="1"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0" marR="0" lvl="1"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dirty="0"/>
              <a:t>Example of participant observation: researcher appears to reference librarians as a patron.</a:t>
            </a:r>
          </a:p>
          <a:p>
            <a:pPr>
              <a:buFont typeface="Arial" pitchFamily="34" charset="0"/>
              <a:buChar char="•"/>
            </a:pPr>
            <a:endParaRPr lang="en-US" dirty="0"/>
          </a:p>
          <a:p>
            <a:pPr lvl="2">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72</a:t>
            </a:fld>
            <a:endParaRPr lang="en-US" dirty="0"/>
          </a:p>
        </p:txBody>
      </p:sp>
    </p:spTree>
    <p:extLst>
      <p:ext uri="{BB962C8B-B14F-4D97-AF65-F5344CB8AC3E}">
        <p14:creationId xmlns:p14="http://schemas.microsoft.com/office/powerpoint/2010/main" val="1027384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73</a:t>
            </a:fld>
            <a:endParaRPr lang="en-US" dirty="0"/>
          </a:p>
        </p:txBody>
      </p:sp>
    </p:spTree>
    <p:extLst>
      <p:ext uri="{BB962C8B-B14F-4D97-AF65-F5344CB8AC3E}">
        <p14:creationId xmlns:p14="http://schemas.microsoft.com/office/powerpoint/2010/main" val="13857407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https://www.flickr.com/photos/sophielovescute/6883522255/ by Sophie / CC BY-NC-ND 2.0 </a:t>
            </a:r>
          </a:p>
          <a:p>
            <a:endParaRPr lang="en-US" dirty="0"/>
          </a:p>
          <a:p>
            <a:pPr defTabSz="914214" fontAlgn="base">
              <a:lnSpc>
                <a:spcPct val="120000"/>
              </a:lnSpc>
              <a:buNone/>
              <a:defRPr/>
            </a:pPr>
            <a:r>
              <a:rPr lang="en-US" sz="1400" b="0" dirty="0"/>
              <a:t>Asher, A., &amp; Miller, S. (2011). </a:t>
            </a:r>
            <a:r>
              <a:rPr lang="en-US" sz="1400" b="0" i="1" dirty="0"/>
              <a:t>A practical guide to ethnographic research in academic libraries. </a:t>
            </a:r>
            <a:r>
              <a:rPr lang="en-US" sz="1400" b="0" dirty="0">
                <a:hlinkClick r:id="rId3"/>
              </a:rPr>
              <a:t>http://www.erialproject.org/wp-content/uploads/2011/03/Toolkit-3.22.11.pdf</a:t>
            </a:r>
            <a:endParaRPr lang="en-US" sz="1400" b="0" dirty="0"/>
          </a:p>
          <a:p>
            <a:endParaRPr lang="en-US" b="0" i="0" kern="1200" dirty="0">
              <a:solidFill>
                <a:schemeClr val="tx1"/>
              </a:solidFill>
            </a:endParaRPr>
          </a:p>
          <a:p>
            <a:pPr defTabSz="914214" fontAlgn="base">
              <a:lnSpc>
                <a:spcPct val="120000"/>
              </a:lnSpc>
              <a:buNone/>
              <a:defRPr/>
            </a:pPr>
            <a:r>
              <a:rPr lang="en-US" sz="1400" b="0" dirty="0"/>
              <a:t>Foster, N. F., &amp; Gibbons, S. (2007). </a:t>
            </a:r>
            <a:r>
              <a:rPr lang="en-US" sz="1400" b="0" i="1" dirty="0"/>
              <a:t>Studying students: The undergraduate research project at the University of Rochester</a:t>
            </a:r>
            <a:r>
              <a:rPr lang="en-US" sz="1400" b="0" dirty="0"/>
              <a:t>. Chicago: Association of College and Research Libraries.</a:t>
            </a:r>
          </a:p>
        </p:txBody>
      </p:sp>
      <p:sp>
        <p:nvSpPr>
          <p:cNvPr id="4" name="Slide Number Placeholder 3"/>
          <p:cNvSpPr>
            <a:spLocks noGrp="1"/>
          </p:cNvSpPr>
          <p:nvPr>
            <p:ph type="sldNum" sz="quarter" idx="10"/>
          </p:nvPr>
        </p:nvSpPr>
        <p:spPr/>
        <p:txBody>
          <a:bodyPr/>
          <a:lstStyle/>
          <a:p>
            <a:fld id="{AE921901-2D7D-404F-83CF-0310337D82A5}" type="slidenum">
              <a:rPr lang="en-US" smtClean="0"/>
              <a:pPr/>
              <a:t>74</a:t>
            </a:fld>
            <a:endParaRPr lang="en-US" dirty="0"/>
          </a:p>
        </p:txBody>
      </p:sp>
    </p:spTree>
    <p:extLst>
      <p:ext uri="{BB962C8B-B14F-4D97-AF65-F5344CB8AC3E}">
        <p14:creationId xmlns:p14="http://schemas.microsoft.com/office/powerpoint/2010/main" val="35619678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457200"/>
            <a:ext cx="4060825" cy="2284413"/>
          </a:xfrm>
        </p:spPr>
      </p:sp>
      <p:sp>
        <p:nvSpPr>
          <p:cNvPr id="3" name="Notes Placeholder 2"/>
          <p:cNvSpPr>
            <a:spLocks noGrp="1"/>
          </p:cNvSpPr>
          <p:nvPr>
            <p:ph type="body" idx="1"/>
          </p:nvPr>
        </p:nvSpPr>
        <p:spPr>
          <a:xfrm>
            <a:off x="132202" y="3048001"/>
            <a:ext cx="6577070" cy="5791200"/>
          </a:xfrm>
        </p:spPr>
        <p:txBody>
          <a:bodyPr>
            <a:noAutofit/>
          </a:bodyPr>
          <a:lstStyle/>
          <a:p>
            <a:pPr defTabSz="896111" fontAlgn="base">
              <a:spcBef>
                <a:spcPct val="30000"/>
              </a:spcBef>
              <a:spcAft>
                <a:spcPct val="0"/>
              </a:spcAft>
              <a:defRPr/>
            </a:pPr>
            <a:r>
              <a:rPr lang="en-US" sz="1100" dirty="0"/>
              <a:t>Image: https://www.flickr.com/photos/gbsk/4980421657/ by Barry Silver / CC BY 2.0 </a:t>
            </a:r>
          </a:p>
          <a:p>
            <a:pPr defTabSz="896111" fontAlgn="base">
              <a:spcBef>
                <a:spcPct val="30000"/>
              </a:spcBef>
              <a:spcAft>
                <a:spcPct val="0"/>
              </a:spcAft>
              <a:defRPr/>
            </a:pPr>
            <a:endParaRPr lang="en-US" sz="1100" dirty="0"/>
          </a:p>
          <a:p>
            <a:pPr defTabSz="896111" fontAlgn="base">
              <a:spcBef>
                <a:spcPct val="30000"/>
              </a:spcBef>
              <a:spcAft>
                <a:spcPct val="0"/>
              </a:spcAft>
              <a:defRPr/>
            </a:pPr>
            <a:r>
              <a:rPr lang="en-US" sz="1100" dirty="0"/>
              <a:t>The </a:t>
            </a:r>
            <a:r>
              <a:rPr lang="en-US" sz="1100" b="1" dirty="0"/>
              <a:t>diaries</a:t>
            </a:r>
            <a:r>
              <a:rPr lang="en-US" sz="1100" dirty="0"/>
              <a:t> are an ethnographic data collection technique and a form of event sampling, which can focus participant attention on those areas which most interest researchers. </a:t>
            </a:r>
            <a:r>
              <a:rPr lang="en-US" sz="1100" dirty="0" err="1"/>
              <a:t>Connaway</a:t>
            </a:r>
            <a:r>
              <a:rPr lang="en-US" sz="1100" dirty="0"/>
              <a:t> and Powell (2010) point out that instruments (like diaries) that are intended to get people to describe what has just happened to them may be affected by distortions of memory and retrospection. They recommend that the question under review “center on discrete, defined events or moments so that such recording effort becomes reasonable and recall efforts are relatively straightforward” (Connaway and Powell 2010, 222).</a:t>
            </a:r>
          </a:p>
          <a:p>
            <a:r>
              <a:rPr lang="en-US" sz="1100" b="1" dirty="0"/>
              <a:t>Ethnography</a:t>
            </a:r>
            <a:endParaRPr lang="en-US" sz="1100" dirty="0"/>
          </a:p>
          <a:p>
            <a:r>
              <a:rPr lang="en-US" sz="1100" b="1" dirty="0"/>
              <a:t>(From Basic Research Methods 5</a:t>
            </a:r>
            <a:r>
              <a:rPr lang="en-US" sz="1100" b="1" baseline="30000" dirty="0"/>
              <a:t>th</a:t>
            </a:r>
            <a:r>
              <a:rPr lang="en-US" sz="1100" b="1" dirty="0"/>
              <a:t> Edition, p. 175-176)</a:t>
            </a:r>
            <a:endParaRPr lang="en-US" sz="1100" dirty="0"/>
          </a:p>
          <a:p>
            <a:r>
              <a:rPr lang="en-US" sz="1100" dirty="0"/>
              <a:t>Ethnography involves establishing rapport, selecting research participants, transcribing observations and conversations, and keeping diaries, although </a:t>
            </a:r>
            <a:r>
              <a:rPr lang="en-US" sz="1100" dirty="0" err="1"/>
              <a:t>Geertz</a:t>
            </a:r>
            <a:r>
              <a:rPr lang="en-US" sz="1100" dirty="0"/>
              <a:t> believes that none of these techniques or procedures adequately defines the venture. He believes ethnography is defined by the kind of intellectual effort it is, “an elaborate venture in ‘thick description.’ ”  </a:t>
            </a:r>
          </a:p>
          <a:p>
            <a:endParaRPr lang="en-US" sz="1100" dirty="0"/>
          </a:p>
          <a:p>
            <a:r>
              <a:rPr lang="en-US" sz="1100" dirty="0"/>
              <a:t>Reality, as perceived by the observer, is described in such detail that the reader can experience the total event as if he or she had actually been involved in it. </a:t>
            </a:r>
          </a:p>
          <a:p>
            <a:endParaRPr lang="en-US" sz="1100" dirty="0"/>
          </a:p>
          <a:p>
            <a:pPr defTabSz="914214">
              <a:defRPr/>
            </a:pPr>
            <a:r>
              <a:rPr lang="en-US" sz="1100" dirty="0"/>
              <a:t>The goal of ethnography is to establish rapport with target communities, via a flexible toolkit of methods including participant observation, structured and unstructured interviews, reliance on selected research participants as “key informants,” and keeping diaries. The analytical intellectual work of ethnography involves being able to engage in a particular way of seeing (Wolcott 2008) that is informed by the ethnographer’s immersion in the reality of other people’s existence. Such qualitative data must be approached and interpreted in a way that recognizes and retains this richness (Connaway and Powell 2010).</a:t>
            </a:r>
          </a:p>
          <a:p>
            <a:pPr defTabSz="914214">
              <a:defRPr/>
            </a:pPr>
            <a:endParaRPr lang="en-US" sz="1100" dirty="0"/>
          </a:p>
          <a:p>
            <a:pPr defTabSz="914214" fontAlgn="base">
              <a:lnSpc>
                <a:spcPct val="120000"/>
              </a:lnSpc>
              <a:buNone/>
              <a:defRPr/>
            </a:pPr>
            <a:r>
              <a:rPr lang="en-US" sz="1100" b="0" dirty="0">
                <a:cs typeface="Arial" pitchFamily="34" charset="0"/>
              </a:rPr>
              <a:t>Geertz, C. (1973). </a:t>
            </a:r>
            <a:r>
              <a:rPr lang="en-US" sz="1100" b="0" i="1" dirty="0">
                <a:cs typeface="Arial" pitchFamily="34" charset="0"/>
              </a:rPr>
              <a:t>The interpretation of cultures: Selected essays</a:t>
            </a:r>
            <a:r>
              <a:rPr lang="en-US" sz="1100" b="0" dirty="0">
                <a:cs typeface="Arial" pitchFamily="34" charset="0"/>
              </a:rPr>
              <a:t>. New York: Basic Books. </a:t>
            </a:r>
          </a:p>
          <a:p>
            <a:pPr defTabSz="914214">
              <a:defRPr/>
            </a:pPr>
            <a:endParaRPr lang="en-US" sz="1100" dirty="0"/>
          </a:p>
          <a:p>
            <a:pPr defTabSz="914214" fontAlgn="base">
              <a:lnSpc>
                <a:spcPct val="120000"/>
              </a:lnSpc>
              <a:buNone/>
              <a:defRPr/>
            </a:pPr>
            <a:r>
              <a:rPr lang="en-US" sz="1100" b="0" dirty="0">
                <a:latin typeface="Arial" pitchFamily="34" charset="0"/>
                <a:cs typeface="Arial" pitchFamily="34" charset="0"/>
              </a:rPr>
              <a:t>Connaway, L. S., &amp; Powell, R. R. (2010). </a:t>
            </a:r>
            <a:r>
              <a:rPr lang="en-US" sz="1100" b="0" i="1" dirty="0">
                <a:latin typeface="Arial" pitchFamily="34" charset="0"/>
                <a:cs typeface="Arial" pitchFamily="34" charset="0"/>
              </a:rPr>
              <a:t>Basic research methods for librarians</a:t>
            </a:r>
            <a:r>
              <a:rPr lang="en-US" sz="1100" b="0" dirty="0">
                <a:latin typeface="Arial" pitchFamily="34" charset="0"/>
                <a:cs typeface="Arial" pitchFamily="34" charset="0"/>
              </a:rPr>
              <a:t>. Santa Barbara: Libraries Unlimited.</a:t>
            </a:r>
          </a:p>
          <a:p>
            <a:pPr defTabSz="896111" fontAlgn="base">
              <a:spcBef>
                <a:spcPct val="30000"/>
              </a:spcBef>
              <a:spcAft>
                <a:spcPct val="0"/>
              </a:spcAft>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75</a:t>
            </a:fld>
            <a:endParaRPr lang="en-US"/>
          </a:p>
        </p:txBody>
      </p:sp>
    </p:spTree>
    <p:extLst>
      <p:ext uri="{BB962C8B-B14F-4D97-AF65-F5344CB8AC3E}">
        <p14:creationId xmlns:p14="http://schemas.microsoft.com/office/powerpoint/2010/main" val="33716767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https://www.flickr.com/photos/xubangwen/9922453463/ by Mathilda Samuelsson / CC BY-SA 2.0 </a:t>
            </a:r>
          </a:p>
          <a:p>
            <a:endParaRPr lang="en-US" dirty="0"/>
          </a:p>
          <a:p>
            <a:r>
              <a:rPr lang="en-US" dirty="0"/>
              <a:t>Screenshot: USU7 </a:t>
            </a:r>
            <a:r>
              <a:rPr lang="en-US" dirty="0" err="1"/>
              <a:t>Emg</a:t>
            </a:r>
            <a:r>
              <a:rPr lang="en-US" dirty="0"/>
              <a:t> Dry1 Ph1  (Digital Visitors and Residents, USU7, Female, Age 19)</a:t>
            </a:r>
          </a:p>
          <a:p>
            <a:endParaRPr lang="en-US" kern="1200" dirty="0">
              <a:solidFill>
                <a:schemeClr val="tx1"/>
              </a:solidFill>
            </a:endParaRPr>
          </a:p>
          <a:p>
            <a:r>
              <a:rPr lang="en-US" kern="1200" dirty="0">
                <a:solidFill>
                  <a:schemeClr val="tx1"/>
                </a:solidFill>
              </a:rPr>
              <a:t>“March was a little more serious. We’re nearing election time and all that jazz, and this is the first election I’ll be able to vote in, so I’ve been doing a bit of reading on a few of the candidates (not much, mind you). As a side note, I’m kind of debating whether or not I should actually vote in this election since I have such little knowledge on the candidates.”  (Digital</a:t>
            </a:r>
            <a:r>
              <a:rPr lang="en-US" kern="1200" baseline="0" dirty="0">
                <a:solidFill>
                  <a:schemeClr val="tx1"/>
                </a:solidFill>
              </a:rPr>
              <a:t> Visitors and Residents, </a:t>
            </a:r>
            <a:r>
              <a:rPr lang="en-US" kern="1200" dirty="0">
                <a:solidFill>
                  <a:schemeClr val="tx1"/>
                </a:solidFill>
              </a:rPr>
              <a:t>USU12, Male, Age 19)  USU12 </a:t>
            </a:r>
            <a:r>
              <a:rPr lang="en-US" kern="1200" dirty="0" err="1">
                <a:solidFill>
                  <a:schemeClr val="tx1"/>
                </a:solidFill>
              </a:rPr>
              <a:t>Est</a:t>
            </a:r>
            <a:r>
              <a:rPr lang="en-US" kern="1200" dirty="0">
                <a:solidFill>
                  <a:schemeClr val="tx1"/>
                </a:solidFill>
              </a:rPr>
              <a:t> Dry2 Ph2</a:t>
            </a:r>
          </a:p>
          <a:p>
            <a:endParaRPr lang="en-US" kern="120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“Um they do have a search box but I didn’t—I didn’t use that. Um I pretty much just, I pretty much just clicked links.” (Digital Visitors and Residents,</a:t>
            </a:r>
            <a:r>
              <a:rPr lang="en-US" baseline="0" dirty="0"/>
              <a:t> </a:t>
            </a:r>
            <a:r>
              <a:rPr lang="en-US" dirty="0"/>
              <a:t>USU12, Male, Age 19, 30:37) USU12 </a:t>
            </a:r>
            <a:r>
              <a:rPr lang="en-US" dirty="0" err="1"/>
              <a:t>Est</a:t>
            </a:r>
            <a:r>
              <a:rPr lang="en-US" dirty="0"/>
              <a:t> </a:t>
            </a:r>
            <a:r>
              <a:rPr lang="en-US" dirty="0" err="1"/>
              <a:t>Follup</a:t>
            </a:r>
            <a:r>
              <a:rPr lang="en-US" dirty="0"/>
              <a:t> Int1 Ph3</a:t>
            </a:r>
          </a:p>
          <a:p>
            <a:endParaRPr lang="en-US" sz="16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76</a:t>
            </a:fld>
            <a:endParaRPr lang="en-US" dirty="0"/>
          </a:p>
        </p:txBody>
      </p:sp>
    </p:spTree>
    <p:extLst>
      <p:ext uri="{BB962C8B-B14F-4D97-AF65-F5344CB8AC3E}">
        <p14:creationId xmlns:p14="http://schemas.microsoft.com/office/powerpoint/2010/main" val="8964536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p:txBody>
      </p:sp>
      <p:sp>
        <p:nvSpPr>
          <p:cNvPr id="4" name="Slide Number Placeholder 3"/>
          <p:cNvSpPr>
            <a:spLocks noGrp="1"/>
          </p:cNvSpPr>
          <p:nvPr>
            <p:ph type="sldNum" sz="quarter" idx="10"/>
          </p:nvPr>
        </p:nvSpPr>
        <p:spPr/>
        <p:txBody>
          <a:bodyPr/>
          <a:lstStyle/>
          <a:p>
            <a:fld id="{AE921901-2D7D-404F-83CF-0310337D82A5}" type="slidenum">
              <a:rPr lang="en-US" smtClean="0"/>
              <a:pPr/>
              <a:t>77</a:t>
            </a:fld>
            <a:endParaRPr lang="en-US" dirty="0"/>
          </a:p>
        </p:txBody>
      </p:sp>
    </p:spTree>
    <p:extLst>
      <p:ext uri="{BB962C8B-B14F-4D97-AF65-F5344CB8AC3E}">
        <p14:creationId xmlns:p14="http://schemas.microsoft.com/office/powerpoint/2010/main" val="13414107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https://www.flickr.com/photos/creatocrat/4423113441/ by </a:t>
            </a:r>
            <a:r>
              <a:rPr lang="en-US" dirty="0" err="1"/>
              <a:t>creatocrat</a:t>
            </a:r>
            <a:r>
              <a:rPr lang="en-US" dirty="0"/>
              <a:t> / CC BY-NC-ND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78</a:t>
            </a:fld>
            <a:endParaRPr lang="en-US" dirty="0"/>
          </a:p>
        </p:txBody>
      </p:sp>
    </p:spTree>
    <p:extLst>
      <p:ext uri="{BB962C8B-B14F-4D97-AF65-F5344CB8AC3E}">
        <p14:creationId xmlns:p14="http://schemas.microsoft.com/office/powerpoint/2010/main" val="2347069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304800"/>
            <a:ext cx="3386138" cy="1905000"/>
          </a:xfrm>
        </p:spPr>
      </p:sp>
      <p:sp>
        <p:nvSpPr>
          <p:cNvPr id="3" name="Notes Placeholder 2"/>
          <p:cNvSpPr>
            <a:spLocks noGrp="1"/>
          </p:cNvSpPr>
          <p:nvPr>
            <p:ph type="body" idx="1"/>
          </p:nvPr>
        </p:nvSpPr>
        <p:spPr>
          <a:xfrm>
            <a:off x="228600" y="2362200"/>
            <a:ext cx="6202363" cy="6553200"/>
          </a:xfrm>
        </p:spPr>
        <p:txBody>
          <a:bodyPr>
            <a:noAutofit/>
          </a:bodyPr>
          <a:lstStyle/>
          <a:p>
            <a:pPr defTabSz="457153">
              <a:defRPr/>
            </a:pPr>
            <a:r>
              <a:rPr lang="en-US" sz="1100" dirty="0"/>
              <a:t>Image: https://www.flickr.com/photos/bamroberts/2230902429/ by Ben Roberts / CC BY-NC-ND 2.0 </a:t>
            </a:r>
          </a:p>
          <a:p>
            <a:pPr defTabSz="457153">
              <a:defRPr/>
            </a:pPr>
            <a:endParaRPr lang="en-US" sz="1100" dirty="0"/>
          </a:p>
          <a:p>
            <a:pPr defTabSz="457153">
              <a:defRPr/>
            </a:pPr>
            <a:r>
              <a:rPr lang="en-US" sz="1100" dirty="0"/>
              <a:t>Connaway, L. S., Johnson, D. W., &amp; Searing, S. (1997). Online catalogs from the users’ perspective: The use of focus group interviews. </a:t>
            </a:r>
            <a:r>
              <a:rPr lang="en-US" sz="1100" i="1" dirty="0"/>
              <a:t>College and Research Libraries</a:t>
            </a:r>
            <a:r>
              <a:rPr lang="en-US" sz="1100" dirty="0"/>
              <a:t>, </a:t>
            </a:r>
            <a:r>
              <a:rPr lang="en-US" sz="1100" i="1" dirty="0"/>
              <a:t>58</a:t>
            </a:r>
            <a:r>
              <a:rPr lang="en-US" sz="1100" dirty="0"/>
              <a:t>(5), 403-420.</a:t>
            </a:r>
          </a:p>
          <a:p>
            <a:pPr defTabSz="914214" fontAlgn="base">
              <a:lnSpc>
                <a:spcPct val="120000"/>
              </a:lnSpc>
              <a:buNone/>
              <a:defRPr/>
            </a:pPr>
            <a:r>
              <a:rPr lang="en-US" sz="1100" b="0" dirty="0"/>
              <a:t>Geertz, C. (1973). </a:t>
            </a:r>
            <a:r>
              <a:rPr lang="en-US" sz="1100" b="0" i="1" dirty="0"/>
              <a:t>The interpretation of cultures: Selected essays</a:t>
            </a:r>
            <a:r>
              <a:rPr lang="en-US" sz="1100" b="0" dirty="0"/>
              <a:t>. New York: Basic Books. </a:t>
            </a:r>
          </a:p>
          <a:p>
            <a:pPr defTabSz="914214" fontAlgn="base">
              <a:lnSpc>
                <a:spcPct val="120000"/>
              </a:lnSpc>
              <a:buNone/>
              <a:defRPr/>
            </a:pPr>
            <a:r>
              <a:rPr lang="en-US" sz="1100" b="0" dirty="0"/>
              <a:t>Connaway, L. S., &amp; Powell, R. R. (2010). </a:t>
            </a:r>
            <a:r>
              <a:rPr lang="en-US" sz="1100" b="0" i="1" dirty="0"/>
              <a:t>Basic research methods for librarians</a:t>
            </a:r>
            <a:r>
              <a:rPr lang="en-US" sz="1100" b="0" dirty="0"/>
              <a:t>. Santa Barbara: Libraries Unlimited.</a:t>
            </a:r>
          </a:p>
          <a:p>
            <a:pPr defTabSz="457153">
              <a:defRPr/>
            </a:pPr>
            <a:endParaRPr lang="en-US" sz="1100" dirty="0"/>
          </a:p>
          <a:p>
            <a:pPr>
              <a:buFont typeface="Arial" pitchFamily="34" charset="0"/>
              <a:buChar char="•"/>
            </a:pPr>
            <a:r>
              <a:rPr lang="en-US" sz="1100" b="1" dirty="0"/>
              <a:t>Stability</a:t>
            </a:r>
          </a:p>
          <a:p>
            <a:pPr lvl="1">
              <a:buFont typeface="Arial" pitchFamily="34" charset="0"/>
              <a:buChar char="•"/>
            </a:pPr>
            <a:r>
              <a:rPr lang="en-US" sz="1100" dirty="0"/>
              <a:t>Same data coded more than once by same coder with same results</a:t>
            </a:r>
          </a:p>
          <a:p>
            <a:pPr>
              <a:buFont typeface="Arial" pitchFamily="34" charset="0"/>
              <a:buChar char="•"/>
            </a:pPr>
            <a:r>
              <a:rPr lang="en-US" sz="1100" b="1" dirty="0"/>
              <a:t>Accuracy</a:t>
            </a:r>
          </a:p>
          <a:p>
            <a:pPr lvl="1">
              <a:buFont typeface="Arial" pitchFamily="34" charset="0"/>
              <a:buChar char="•"/>
            </a:pPr>
            <a:r>
              <a:rPr lang="en-US" sz="1100" dirty="0"/>
              <a:t>Extent to which the classification of text corresponds to a standard</a:t>
            </a:r>
          </a:p>
          <a:p>
            <a:pPr>
              <a:buFont typeface="Arial" pitchFamily="34" charset="0"/>
              <a:buChar char="•"/>
            </a:pPr>
            <a:r>
              <a:rPr lang="en-US" sz="1100" b="1" dirty="0"/>
              <a:t>Reproducibility</a:t>
            </a:r>
          </a:p>
          <a:p>
            <a:pPr lvl="1">
              <a:buFont typeface="Arial" pitchFamily="34" charset="0"/>
              <a:buChar char="•"/>
            </a:pPr>
            <a:r>
              <a:rPr lang="en-US" sz="1100" dirty="0" err="1"/>
              <a:t>Intercoder</a:t>
            </a:r>
            <a:r>
              <a:rPr lang="en-US" sz="1100" dirty="0"/>
              <a:t> reliability</a:t>
            </a:r>
          </a:p>
          <a:p>
            <a:pPr marL="457153" lvl="1" defTabSz="457153">
              <a:buFont typeface="Arial" pitchFamily="34" charset="0"/>
              <a:buChar char="•"/>
              <a:defRPr/>
            </a:pPr>
            <a:r>
              <a:rPr lang="en-US" sz="1100" dirty="0"/>
              <a:t>Same data coded with same results by more than one coder</a:t>
            </a:r>
          </a:p>
          <a:p>
            <a:pPr defTabSz="914214" fontAlgn="base">
              <a:lnSpc>
                <a:spcPct val="120000"/>
              </a:lnSpc>
              <a:buNone/>
              <a:defRPr/>
            </a:pPr>
            <a:r>
              <a:rPr lang="en-US" sz="1100" b="0" dirty="0"/>
              <a:t>Connaway, L. S., &amp; Powell, R. R. (2010). </a:t>
            </a:r>
            <a:r>
              <a:rPr lang="en-US" sz="1100" b="0" i="1" dirty="0"/>
              <a:t>Basic research methods for librarians</a:t>
            </a:r>
            <a:r>
              <a:rPr lang="en-US" sz="1100" b="0" dirty="0"/>
              <a:t>. Santa Barbara: Libraries Unlimited.</a:t>
            </a:r>
          </a:p>
          <a:p>
            <a:pPr lvl="1">
              <a:buFont typeface="Arial" pitchFamily="34" charset="0"/>
              <a:buChar char="•"/>
            </a:pPr>
            <a:endParaRPr lang="en-US" sz="1100" dirty="0"/>
          </a:p>
          <a:p>
            <a:r>
              <a:rPr lang="en-US" sz="1100" b="1" dirty="0"/>
              <a:t>Sense-Making the Information Confluence</a:t>
            </a:r>
            <a:r>
              <a:rPr lang="en-US" sz="1100" dirty="0"/>
              <a:t>, </a:t>
            </a:r>
            <a:r>
              <a:rPr lang="en-US" sz="1100" dirty="0" err="1"/>
              <a:t>Dervin</a:t>
            </a:r>
            <a:r>
              <a:rPr lang="en-US" sz="1100" dirty="0"/>
              <a:t>, B., Connaway, L.S., &amp; </a:t>
            </a:r>
            <a:r>
              <a:rPr lang="en-US" sz="1100" dirty="0" err="1"/>
              <a:t>Prabha</a:t>
            </a:r>
            <a:r>
              <a:rPr lang="en-US" sz="1100" dirty="0"/>
              <a:t>, C. 2003-2006 </a:t>
            </a:r>
            <a:r>
              <a:rPr lang="en-US" sz="1100" i="1" dirty="0"/>
              <a:t>Sense-making the information confluence: The whys and </a:t>
            </a:r>
            <a:r>
              <a:rPr lang="en-US" sz="1100" i="1" dirty="0" err="1"/>
              <a:t>hows</a:t>
            </a:r>
            <a:r>
              <a:rPr lang="en-US" sz="1100" i="1" dirty="0"/>
              <a:t> of college and university user </a:t>
            </a:r>
            <a:r>
              <a:rPr lang="en-US" sz="1100" i="1" dirty="0" err="1"/>
              <a:t>satisficing</a:t>
            </a:r>
            <a:r>
              <a:rPr lang="en-US" sz="1100" i="1" dirty="0"/>
              <a:t> of information needs. </a:t>
            </a:r>
            <a:r>
              <a:rPr lang="en-US" sz="1100" dirty="0"/>
              <a:t>Funded by the Institute of Museum and Library </a:t>
            </a:r>
            <a:endParaRPr lang="en-US" sz="1100" b="1" dirty="0"/>
          </a:p>
          <a:p>
            <a:r>
              <a:rPr lang="en-US" sz="1100" dirty="0"/>
              <a:t>Ethnographic &amp; content analysis approach</a:t>
            </a:r>
          </a:p>
          <a:p>
            <a:pPr lvl="1"/>
            <a:r>
              <a:rPr lang="en-US" sz="1100" dirty="0"/>
              <a:t>Collated &amp; ranked by frequency of response</a:t>
            </a:r>
          </a:p>
          <a:p>
            <a:pPr lvl="1"/>
            <a:r>
              <a:rPr lang="en-US" sz="1100" dirty="0"/>
              <a:t>Themes within each situation &amp; type of user group</a:t>
            </a:r>
          </a:p>
          <a:p>
            <a:pPr lvl="1"/>
            <a:r>
              <a:rPr lang="en-US" sz="1100" dirty="0"/>
              <a:t>Quotations used </a:t>
            </a:r>
          </a:p>
          <a:p>
            <a:pPr lvl="1"/>
            <a:endParaRPr lang="en-US" sz="1100" dirty="0"/>
          </a:p>
          <a:p>
            <a:r>
              <a:rPr lang="en-US" sz="1100" b="1" dirty="0"/>
              <a:t>WorldCat.org. </a:t>
            </a:r>
          </a:p>
          <a:p>
            <a:pPr defTabSz="914214" fontAlgn="base">
              <a:lnSpc>
                <a:spcPct val="120000"/>
              </a:lnSpc>
              <a:buNone/>
              <a:defRPr/>
            </a:pPr>
            <a:r>
              <a:rPr lang="en-US" sz="1100" b="0" dirty="0"/>
              <a:t>Connaway, L. S., &amp; </a:t>
            </a:r>
            <a:r>
              <a:rPr lang="en-US" sz="1100" b="0" dirty="0" err="1"/>
              <a:t>Wakeling</a:t>
            </a:r>
            <a:r>
              <a:rPr lang="en-US" sz="1100" b="0" dirty="0"/>
              <a:t>, S. (2012). </a:t>
            </a:r>
            <a:r>
              <a:rPr lang="en-US" sz="1100" b="0" i="1" dirty="0"/>
              <a:t>To use or not to use Worldcat.org: An international perspective from different user groups. </a:t>
            </a:r>
            <a:r>
              <a:rPr lang="en-US" sz="1100" b="0" dirty="0"/>
              <a:t>OCLC Internal Report. </a:t>
            </a:r>
          </a:p>
          <a:p>
            <a:pPr>
              <a:buFont typeface="Arial" pitchFamily="34" charset="0"/>
              <a:buNone/>
            </a:pPr>
            <a:r>
              <a:rPr lang="en-US" sz="1100" dirty="0"/>
              <a:t>Code-book</a:t>
            </a:r>
          </a:p>
          <a:p>
            <a:pPr>
              <a:buFont typeface="Arial" pitchFamily="34" charset="0"/>
              <a:buNone/>
            </a:pPr>
            <a:r>
              <a:rPr lang="en-US" sz="1100" dirty="0"/>
              <a:t>Findings divided by</a:t>
            </a:r>
          </a:p>
          <a:p>
            <a:pPr lvl="1">
              <a:buFont typeface="Arial" pitchFamily="34" charset="0"/>
              <a:buNone/>
            </a:pPr>
            <a:r>
              <a:rPr lang="en-US" sz="1100" dirty="0"/>
              <a:t>Use </a:t>
            </a:r>
          </a:p>
          <a:p>
            <a:pPr lvl="1">
              <a:buFont typeface="Arial" pitchFamily="34" charset="0"/>
              <a:buNone/>
            </a:pPr>
            <a:r>
              <a:rPr lang="en-US" sz="1100" dirty="0"/>
              <a:t>Strengths </a:t>
            </a:r>
          </a:p>
          <a:p>
            <a:pPr lvl="1">
              <a:buFont typeface="Arial" pitchFamily="34" charset="0"/>
              <a:buNone/>
            </a:pPr>
            <a:r>
              <a:rPr lang="en-US" sz="1100" dirty="0"/>
              <a:t>Challenges &amp; weaknesses</a:t>
            </a:r>
          </a:p>
          <a:p>
            <a:pPr lvl="1">
              <a:buFont typeface="Arial" pitchFamily="34" charset="0"/>
              <a:buNone/>
            </a:pPr>
            <a:r>
              <a:rPr lang="en-US" sz="1100" dirty="0"/>
              <a:t>Suggestions for improvement</a:t>
            </a:r>
          </a:p>
          <a:p>
            <a:pPr defTabSz="457153">
              <a:defRPr/>
            </a:pPr>
            <a:endParaRPr lang="en-US" sz="1100" b="1" dirty="0"/>
          </a:p>
          <a:p>
            <a:endParaRPr lang="en-US" sz="11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79</a:t>
            </a:fld>
            <a:endParaRPr lang="en-US" dirty="0"/>
          </a:p>
        </p:txBody>
      </p:sp>
    </p:spTree>
    <p:extLst>
      <p:ext uri="{BB962C8B-B14F-4D97-AF65-F5344CB8AC3E}">
        <p14:creationId xmlns:p14="http://schemas.microsoft.com/office/powerpoint/2010/main" val="67936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Image: https://www.flickr.com/photos/1-25_sbct/6357990295/ by Arctic Wolves / CC BY 2.0 </a:t>
            </a:r>
          </a:p>
        </p:txBody>
      </p:sp>
      <p:sp>
        <p:nvSpPr>
          <p:cNvPr id="4" name="Slide Number Placeholder 3"/>
          <p:cNvSpPr>
            <a:spLocks noGrp="1"/>
          </p:cNvSpPr>
          <p:nvPr>
            <p:ph type="sldNum" sz="quarter" idx="10"/>
          </p:nvPr>
        </p:nvSpPr>
        <p:spPr/>
        <p:txBody>
          <a:bodyPr/>
          <a:lstStyle/>
          <a:p>
            <a:fld id="{931E8577-7E78-41DF-96AC-A776B0057BBB}" type="slidenum">
              <a:rPr lang="en-US" smtClean="0"/>
              <a:pPr/>
              <a:t>8</a:t>
            </a:fld>
            <a:endParaRPr lang="en-US"/>
          </a:p>
        </p:txBody>
      </p:sp>
    </p:spTree>
    <p:extLst>
      <p:ext uri="{BB962C8B-B14F-4D97-AF65-F5344CB8AC3E}">
        <p14:creationId xmlns:p14="http://schemas.microsoft.com/office/powerpoint/2010/main" val="34500332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xfrm>
            <a:off x="381000" y="557213"/>
            <a:ext cx="3276600" cy="1843087"/>
          </a:xfrm>
          <a:ln/>
        </p:spPr>
      </p:sp>
      <p:sp>
        <p:nvSpPr>
          <p:cNvPr id="76802" name="Notes Placeholder 2"/>
          <p:cNvSpPr>
            <a:spLocks noGrp="1"/>
          </p:cNvSpPr>
          <p:nvPr>
            <p:ph type="body" idx="1"/>
          </p:nvPr>
        </p:nvSpPr>
        <p:spPr>
          <a:xfrm>
            <a:off x="153538" y="2667000"/>
            <a:ext cx="6476483" cy="6248400"/>
          </a:xfrm>
          <a:noFill/>
          <a:ln/>
        </p:spPr>
        <p:txBody>
          <a:bodyPr>
            <a:noAutofit/>
          </a:bodyPr>
          <a:lstStyle/>
          <a:p>
            <a:pPr>
              <a:defRPr/>
            </a:pPr>
            <a:r>
              <a:rPr lang="en-US" dirty="0"/>
              <a:t>Image: https://www.flickr.com/photos/matt_molina/2815688603/ by Matt Molina / CC BY-SA 2.0 </a:t>
            </a:r>
          </a:p>
          <a:p>
            <a:pPr>
              <a:defRPr/>
            </a:pPr>
            <a:endParaRPr lang="en-US" dirty="0"/>
          </a:p>
          <a:p>
            <a:pPr>
              <a:defRPr/>
            </a:pPr>
            <a:r>
              <a:rPr lang="en-US" dirty="0"/>
              <a:t>How we used the codebook: </a:t>
            </a:r>
          </a:p>
          <a:p>
            <a:pPr>
              <a:buFont typeface="+mj-lt"/>
              <a:buAutoNum type="arabicPeriod"/>
              <a:defRPr/>
            </a:pPr>
            <a:r>
              <a:rPr lang="en-US" dirty="0"/>
              <a:t>First: the 3 researchers and research assistant coded the same two transcripts, one US and one UK (both secondary school).  </a:t>
            </a:r>
          </a:p>
          <a:p>
            <a:pPr>
              <a:buFont typeface="+mj-lt"/>
              <a:buAutoNum type="arabicPeriod"/>
              <a:defRPr/>
            </a:pPr>
            <a:r>
              <a:rPr lang="en-US" dirty="0"/>
              <a:t>We met and re-met and coded and re-coded until there was agreement.  </a:t>
            </a:r>
          </a:p>
          <a:p>
            <a:pPr>
              <a:buFont typeface="+mj-lt"/>
              <a:buAutoNum type="arabicPeriod"/>
              <a:defRPr/>
            </a:pPr>
            <a:r>
              <a:rPr lang="en-US" dirty="0"/>
              <a:t>THEN we went our separate ways to code.  BUT we still communicate with  each other in our coding processes, because of the remote nature of our collaboration.  </a:t>
            </a:r>
          </a:p>
          <a:p>
            <a:pPr>
              <a:buFont typeface="+mj-lt"/>
              <a:buAutoNum type="arabicPeriod"/>
              <a:defRPr/>
            </a:pPr>
            <a:r>
              <a:rPr lang="en-US" dirty="0"/>
              <a:t>Coding is done on paper, for the most part, and then the codes are entered into word, or scanned and sent to research assistants, who enter the coding into NVivo9.  When the research assistants are entering the coding, they notice discrepancies, document them, and generate a discussion about what was intended, and what should the final coding be.</a:t>
            </a:r>
          </a:p>
          <a:p>
            <a:pPr>
              <a:buFont typeface="+mj-lt"/>
              <a:buAutoNum type="arabicPeriod"/>
              <a:defRPr/>
            </a:pPr>
            <a:r>
              <a:rPr lang="en-US" dirty="0"/>
              <a:t>This continuous communication provides more consistency in coding across the researchers.  </a:t>
            </a:r>
          </a:p>
          <a:p>
            <a:pPr>
              <a:buFont typeface="+mj-lt"/>
              <a:buAutoNum type="arabicPeriod"/>
              <a:defRPr/>
            </a:pPr>
            <a:r>
              <a:rPr lang="en-US" dirty="0"/>
              <a:t>When Inter-coder Reliability was calculated between all five coders it was found to be an average of 0.6380 for Kappa and an Agreement Percentage of 98%.</a:t>
            </a:r>
          </a:p>
          <a:p>
            <a:pPr marL="0" lvl="2">
              <a:defRPr/>
            </a:pPr>
            <a:endParaRPr lang="en-US" dirty="0"/>
          </a:p>
          <a:p>
            <a:pPr marL="0" lvl="2">
              <a:buNone/>
            </a:pPr>
            <a:r>
              <a:rPr lang="en-US" sz="1400" b="0" dirty="0">
                <a:cs typeface="Arial" pitchFamily="34" charset="0"/>
              </a:rPr>
              <a:t>White, D. S., &amp; Connaway, L. S. (2011-2014). </a:t>
            </a:r>
            <a:r>
              <a:rPr lang="en-US" sz="1400" b="0" i="1" dirty="0">
                <a:cs typeface="Arial" panose="020B0604020202020204" pitchFamily="34" charset="0"/>
              </a:rPr>
              <a:t>Digital visitors and residents: What motivates engagement with the digital information environment.</a:t>
            </a:r>
            <a:r>
              <a:rPr lang="en-US" sz="1400" b="0" dirty="0">
                <a:cs typeface="Arial" panose="020B0604020202020204" pitchFamily="34" charset="0"/>
              </a:rPr>
              <a:t> Funded by JISC, OCLC, and Oxford University. </a:t>
            </a:r>
            <a:r>
              <a:rPr lang="en-US" sz="1400" b="0" u="sng" dirty="0">
                <a:cs typeface="Arial" panose="020B0604020202020204" pitchFamily="34" charset="0"/>
                <a:hlinkClick r:id="rId3"/>
              </a:rPr>
              <a:t>http://www.oclc.org/research/activities/vandr.html</a:t>
            </a:r>
            <a:r>
              <a:rPr lang="en-US" sz="1400" b="0" dirty="0">
                <a:cs typeface="Arial" panose="020B0604020202020204" pitchFamily="34" charset="0"/>
              </a:rPr>
              <a:t> </a:t>
            </a:r>
          </a:p>
          <a:p>
            <a:pPr marL="0" lvl="2" defTabSz="896111" fontAlgn="base">
              <a:spcBef>
                <a:spcPct val="30000"/>
              </a:spcBef>
              <a:spcAft>
                <a:spcPct val="0"/>
              </a:spcAft>
              <a:defRPr/>
            </a:pPr>
            <a:endParaRPr lang="en-US" dirty="0"/>
          </a:p>
          <a:p>
            <a:endParaRPr lang="en-US" dirty="0"/>
          </a:p>
          <a:p>
            <a:endParaRPr lang="en-US" dirty="0"/>
          </a:p>
        </p:txBody>
      </p:sp>
      <p:sp>
        <p:nvSpPr>
          <p:cNvPr id="76803" name="Slide Number Placeholder 3"/>
          <p:cNvSpPr>
            <a:spLocks noGrp="1"/>
          </p:cNvSpPr>
          <p:nvPr>
            <p:ph type="sldNum" sz="quarter" idx="5"/>
          </p:nvPr>
        </p:nvSpPr>
        <p:spPr>
          <a:noFill/>
        </p:spPr>
        <p:txBody>
          <a:bodyPr/>
          <a:lstStyle/>
          <a:p>
            <a:fld id="{2177A651-6162-4D24-9DF1-E81FC356E405}" type="slidenum">
              <a:rPr lang="en-US" smtClean="0"/>
              <a:pPr/>
              <a:t>80</a:t>
            </a:fld>
            <a:endParaRPr lang="en-US" dirty="0"/>
          </a:p>
        </p:txBody>
      </p:sp>
    </p:spTree>
    <p:extLst>
      <p:ext uri="{BB962C8B-B14F-4D97-AF65-F5344CB8AC3E}">
        <p14:creationId xmlns:p14="http://schemas.microsoft.com/office/powerpoint/2010/main" val="41801514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Autofit/>
          </a:bodyPr>
          <a:lstStyle/>
          <a:p>
            <a:pPr defTabSz="896111" fontAlgn="base">
              <a:spcAft>
                <a:spcPct val="0"/>
              </a:spcAft>
              <a:defRPr/>
            </a:pPr>
            <a:r>
              <a:rPr lang="en-US" dirty="0"/>
              <a:t>Image: https://www.flickr.com/photos/mervynchua/5441109097/ by Mervyn Chua / CC BY-NC 2.0 </a:t>
            </a:r>
          </a:p>
          <a:p>
            <a:pPr defTabSz="896111" fontAlgn="base">
              <a:spcAft>
                <a:spcPct val="0"/>
              </a:spcAft>
              <a:defRPr/>
            </a:pPr>
            <a:endParaRPr lang="en-US" dirty="0"/>
          </a:p>
          <a:p>
            <a:pPr marL="0" lvl="2">
              <a:lnSpc>
                <a:spcPct val="120000"/>
              </a:lnSpc>
              <a:buNone/>
            </a:pPr>
            <a:r>
              <a:rPr lang="en-US" sz="1400" b="0" dirty="0"/>
              <a:t>QSR International. (2011). </a:t>
            </a:r>
            <a:r>
              <a:rPr lang="en-US" sz="1400" b="0" i="1" dirty="0" err="1"/>
              <a:t>NVivo</a:t>
            </a:r>
            <a:r>
              <a:rPr lang="en-US" sz="1400" b="0" i="1" dirty="0"/>
              <a:t> 9: Getting started. </a:t>
            </a:r>
            <a:r>
              <a:rPr lang="en-US" sz="1400" b="0" dirty="0"/>
              <a:t>Retrieved from </a:t>
            </a:r>
            <a:r>
              <a:rPr lang="en-US" sz="1400" b="0" dirty="0">
                <a:hlinkClick r:id="rId3"/>
              </a:rPr>
              <a:t>http://download.qsrinternational.com/Document/NVivo9/NVivo9-Getting-Started-Guide.pdf</a:t>
            </a:r>
            <a:r>
              <a:rPr lang="en-US" sz="1400" b="0" i="1" dirty="0"/>
              <a:t> </a:t>
            </a:r>
          </a:p>
          <a:p>
            <a:pPr defTabSz="896111" fontAlgn="base">
              <a:spcAft>
                <a:spcPct val="0"/>
              </a:spcAft>
              <a:defRPr/>
            </a:pPr>
            <a:endParaRPr lang="en-US" dirty="0"/>
          </a:p>
          <a:p>
            <a:pPr defTabSz="896111" fontAlgn="base">
              <a:spcAft>
                <a:spcPct val="0"/>
              </a:spcAft>
              <a:defRPr/>
            </a:pPr>
            <a:r>
              <a:rPr lang="en-US" dirty="0"/>
              <a:t>Screenshot of our codebook in </a:t>
            </a:r>
            <a:r>
              <a:rPr lang="en-US" dirty="0" err="1"/>
              <a:t>Nvivo</a:t>
            </a:r>
            <a:r>
              <a:rPr lang="en-US" dirty="0"/>
              <a:t> 9</a:t>
            </a:r>
          </a:p>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81</a:t>
            </a:fld>
            <a:endParaRPr lang="en-US"/>
          </a:p>
        </p:txBody>
      </p:sp>
    </p:spTree>
    <p:extLst>
      <p:ext uri="{BB962C8B-B14F-4D97-AF65-F5344CB8AC3E}">
        <p14:creationId xmlns:p14="http://schemas.microsoft.com/office/powerpoint/2010/main" val="34031360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04800"/>
            <a:ext cx="2981325" cy="1676400"/>
          </a:xfrm>
        </p:spPr>
      </p:sp>
      <p:sp>
        <p:nvSpPr>
          <p:cNvPr id="3" name="Notes Placeholder 2"/>
          <p:cNvSpPr>
            <a:spLocks noGrp="1"/>
          </p:cNvSpPr>
          <p:nvPr>
            <p:ph type="body" idx="1"/>
          </p:nvPr>
        </p:nvSpPr>
        <p:spPr>
          <a:xfrm>
            <a:off x="0" y="2057401"/>
            <a:ext cx="6856413" cy="6858000"/>
          </a:xfrm>
        </p:spPr>
        <p:txBody>
          <a:bodyPr>
            <a:noAutofit/>
          </a:bodyPr>
          <a:lstStyle/>
          <a:p>
            <a:pPr indent="-233339">
              <a:spcBef>
                <a:spcPts val="900"/>
              </a:spcBef>
              <a:defRPr/>
            </a:pPr>
            <a:r>
              <a:rPr lang="en-US" sz="900" dirty="0"/>
              <a:t>Image: https://www.flickr.com/photos/derekbruff/11302153574/ by Derek </a:t>
            </a:r>
            <a:r>
              <a:rPr lang="en-US" sz="900" dirty="0" err="1"/>
              <a:t>Bruff</a:t>
            </a:r>
            <a:r>
              <a:rPr lang="en-US" sz="900" dirty="0"/>
              <a:t> / CC BY-NC 2.0 </a:t>
            </a:r>
          </a:p>
          <a:p>
            <a:pPr indent="-233339">
              <a:spcBef>
                <a:spcPts val="900"/>
              </a:spcBef>
              <a:defRPr/>
            </a:pPr>
            <a:r>
              <a:rPr lang="en-US" sz="900" dirty="0"/>
              <a:t>Covert online study habits</a:t>
            </a:r>
          </a:p>
          <a:p>
            <a:pPr lvl="1" indent="-233339">
              <a:buFont typeface="Arial" pitchFamily="34" charset="0"/>
              <a:buChar char="•"/>
              <a:defRPr/>
            </a:pPr>
            <a:r>
              <a:rPr lang="en-US" sz="900" dirty="0"/>
              <a:t>Wikipedia</a:t>
            </a:r>
          </a:p>
          <a:p>
            <a:pPr lvl="1" indent="-233339">
              <a:buFont typeface="Arial" pitchFamily="34" charset="0"/>
              <a:buChar char="•"/>
              <a:defRPr/>
            </a:pPr>
            <a:r>
              <a:rPr lang="en-US" sz="900" dirty="0"/>
              <a:t>Don’t cite</a:t>
            </a:r>
          </a:p>
          <a:p>
            <a:pPr lvl="1" indent="-233339">
              <a:buFont typeface="Arial" pitchFamily="34" charset="0"/>
              <a:buChar char="•"/>
              <a:defRPr/>
            </a:pPr>
            <a:r>
              <a:rPr lang="en-US" sz="900" dirty="0"/>
              <a:t>Widely used</a:t>
            </a:r>
          </a:p>
          <a:p>
            <a:pPr lvl="1" indent="-233339">
              <a:buFont typeface="Arial" pitchFamily="34" charset="0"/>
              <a:buChar char="•"/>
              <a:defRPr/>
            </a:pPr>
            <a:r>
              <a:rPr lang="en-US" sz="900" dirty="0"/>
              <a:t>Guilt</a:t>
            </a:r>
          </a:p>
          <a:p>
            <a:pPr indent="-233339">
              <a:buFont typeface="Arial" pitchFamily="34" charset="0"/>
              <a:buChar char="•"/>
              <a:defRPr/>
            </a:pPr>
            <a:r>
              <a:rPr lang="en-US" sz="900" dirty="0"/>
              <a:t>Students &amp; teachers disagree</a:t>
            </a:r>
          </a:p>
          <a:p>
            <a:pPr lvl="1" indent="-233339">
              <a:buFont typeface="Arial" pitchFamily="34" charset="0"/>
              <a:buChar char="•"/>
              <a:defRPr/>
            </a:pPr>
            <a:r>
              <a:rPr lang="en-US" sz="900" dirty="0"/>
              <a:t>Quality sources</a:t>
            </a:r>
          </a:p>
          <a:p>
            <a:r>
              <a:rPr lang="en-US" sz="900" dirty="0"/>
              <a:t>There is a “Learning Black Market”: learners use non-traditional sources but feel they cannot talk about them in an institutional context. Wikipedia usage is an example of this. (White &amp; </a:t>
            </a:r>
            <a:r>
              <a:rPr lang="en-US" sz="900" dirty="0" err="1"/>
              <a:t>Connaway</a:t>
            </a:r>
            <a:r>
              <a:rPr lang="en-US" sz="900" dirty="0"/>
              <a:t>, 2011)</a:t>
            </a:r>
          </a:p>
          <a:p>
            <a:endParaRPr lang="en-US" sz="900" dirty="0">
              <a:solidFill>
                <a:srgbClr val="FF0000"/>
              </a:solidFill>
            </a:endParaRPr>
          </a:p>
          <a:p>
            <a:r>
              <a:rPr lang="en-US" sz="900" dirty="0"/>
              <a:t> “I mean if teachers don’t like using Wikipedia they don’t want you to use Wikipedia.  A lot of students will still use Wikipedia and then cite another source.  As long as it has the same information and it is not word for word or anything they’ll use Wikipedia because it is the easiest thing to go look up on Wikipedia.  It will give you a full in-depth detailed thing about the information.  Teachers don’t just like it because it’s not the most reliable source since anyone can post something on there even though the site is monitored, it’s because it’s too easy.” (Digital Visitors and Residents, USU3 0:30:59, Male Age 19)</a:t>
            </a:r>
          </a:p>
          <a:p>
            <a:r>
              <a:rPr lang="en-US" sz="900" dirty="0"/>
              <a:t>  </a:t>
            </a:r>
            <a:endParaRPr lang="en-US" sz="900" b="1" dirty="0"/>
          </a:p>
          <a:p>
            <a:pPr>
              <a:defRPr/>
            </a:pPr>
            <a:r>
              <a:rPr lang="en-US" sz="900" b="1" dirty="0"/>
              <a:t>Students’ Perceptions of Teachers’ opinions of Wikipedia:</a:t>
            </a:r>
            <a:endParaRPr lang="en-US" sz="900" dirty="0"/>
          </a:p>
          <a:p>
            <a:pPr>
              <a:defRPr/>
            </a:pPr>
            <a:r>
              <a:rPr lang="en-US" sz="900" dirty="0"/>
              <a:t>“Avoid it.” (</a:t>
            </a:r>
            <a:r>
              <a:rPr lang="en-US" sz="900" i="1" dirty="0"/>
              <a:t>Digital Visitors and Residents, </a:t>
            </a:r>
            <a:r>
              <a:rPr lang="en-US" sz="900" dirty="0"/>
              <a:t>UKS8 0:28:28.3, Female Age 16)</a:t>
            </a:r>
          </a:p>
          <a:p>
            <a:pPr>
              <a:defRPr/>
            </a:pPr>
            <a:r>
              <a:rPr lang="en-US" sz="900" dirty="0"/>
              <a:t>  </a:t>
            </a:r>
          </a:p>
          <a:p>
            <a:pPr>
              <a:defRPr/>
            </a:pPr>
            <a:r>
              <a:rPr lang="en-US" sz="900" dirty="0"/>
              <a:t>“They say it’s because anyone can make up – I mean, anyone can add information on there but I mean when I’ve actually looked into information it seemed the same as any information I find anywhere else. I mean, it’s not like if you look up fourth of July, it’s not like it gives you like some weird explanation of aliens or something.” (</a:t>
            </a:r>
            <a:r>
              <a:rPr lang="en-US" sz="900" i="1" dirty="0"/>
              <a:t>Digital Visitors and Residents</a:t>
            </a:r>
            <a:r>
              <a:rPr lang="en-US" sz="900" dirty="0"/>
              <a:t>, USU7 0:33:14, Female Age 19)</a:t>
            </a:r>
          </a:p>
          <a:p>
            <a:pPr>
              <a:defRPr/>
            </a:pPr>
            <a:r>
              <a:rPr lang="en-US" sz="900" dirty="0"/>
              <a:t> </a:t>
            </a:r>
          </a:p>
          <a:p>
            <a:pPr>
              <a:defRPr/>
            </a:pPr>
            <a:r>
              <a:rPr lang="en-US" sz="900" b="1" dirty="0"/>
              <a:t>Students’ on Wikipedia:</a:t>
            </a:r>
          </a:p>
          <a:p>
            <a:pPr>
              <a:defRPr/>
            </a:pPr>
            <a:r>
              <a:rPr lang="en-US" sz="900" dirty="0"/>
              <a:t>“I use it, kind of like, I won't cite it on my papers but I, kind of, use it as a like, as a start off line. I go there and look up the general information, kind of, read through it so I get a general idea what it is. Then I start going through my research.” (</a:t>
            </a:r>
            <a:r>
              <a:rPr lang="en-US" sz="900" i="1" dirty="0"/>
              <a:t>Digital Visitors and Residents</a:t>
            </a:r>
            <a:r>
              <a:rPr lang="en-US" sz="900" dirty="0"/>
              <a:t>, USU7, 0:33:49, Female, Age 19)</a:t>
            </a:r>
          </a:p>
          <a:p>
            <a:pPr>
              <a:defRPr/>
            </a:pPr>
            <a:r>
              <a:rPr lang="en-US" sz="900" dirty="0"/>
              <a:t> </a:t>
            </a:r>
          </a:p>
          <a:p>
            <a:pPr>
              <a:defRPr/>
            </a:pPr>
            <a:r>
              <a:rPr lang="en-US" sz="900" dirty="0"/>
              <a:t>“Everyone knows that you try not to use Wikipedia as a source because it is a cardinal sin.”  (</a:t>
            </a:r>
            <a:r>
              <a:rPr lang="en-US" sz="900" i="1" dirty="0"/>
              <a:t>Digital Visitors and Residents</a:t>
            </a:r>
            <a:r>
              <a:rPr lang="en-US" sz="900" dirty="0"/>
              <a:t>, UKU3, 0:31:03, Female Age 19)</a:t>
            </a:r>
          </a:p>
          <a:p>
            <a:pPr>
              <a:defRPr/>
            </a:pPr>
            <a:endParaRPr lang="en-US" sz="900" dirty="0"/>
          </a:p>
          <a:p>
            <a:r>
              <a:rPr lang="en-US" sz="900" b="1" dirty="0"/>
              <a:t>Student:</a:t>
            </a:r>
            <a:r>
              <a:rPr lang="en-US" sz="900" dirty="0"/>
              <a:t> “Ha </a:t>
            </a:r>
            <a:r>
              <a:rPr lang="en-US" sz="900" dirty="0" err="1"/>
              <a:t>ha</a:t>
            </a:r>
            <a:r>
              <a:rPr lang="en-US" sz="900" dirty="0"/>
              <a:t>.” I </a:t>
            </a:r>
            <a:r>
              <a:rPr lang="en-US" sz="900" dirty="0" err="1"/>
              <a:t>realised</a:t>
            </a:r>
            <a:r>
              <a:rPr lang="en-US" sz="900" dirty="0"/>
              <a:t> that there were some undergraduates that had some papers due yesterday because they were like “Oh, Wikipedia was down! Now where am I going to get my information?”</a:t>
            </a:r>
          </a:p>
          <a:p>
            <a:r>
              <a:rPr lang="en-US" sz="900" b="1" dirty="0"/>
              <a:t>Interviewer:</a:t>
            </a:r>
            <a:r>
              <a:rPr lang="en-US" sz="900" dirty="0"/>
              <a:t> I know, now it’s not going to happen. But that’s not your problem because you don’t do that.</a:t>
            </a:r>
          </a:p>
          <a:p>
            <a:r>
              <a:rPr lang="en-US" sz="900" b="1" dirty="0"/>
              <a:t>Student:</a:t>
            </a:r>
            <a:r>
              <a:rPr lang="en-US" sz="900" dirty="0"/>
              <a:t> Exactly. No. I like going to Wikipedia and going “Ha </a:t>
            </a:r>
            <a:r>
              <a:rPr lang="en-US" sz="900" dirty="0" err="1"/>
              <a:t>ha</a:t>
            </a:r>
            <a:r>
              <a:rPr lang="en-US" sz="900" dirty="0"/>
              <a:t> </a:t>
            </a:r>
            <a:r>
              <a:rPr lang="en-US" sz="900" dirty="0" err="1"/>
              <a:t>ha</a:t>
            </a:r>
            <a:r>
              <a:rPr lang="en-US" sz="900" dirty="0"/>
              <a:t> </a:t>
            </a:r>
            <a:r>
              <a:rPr lang="en-US" sz="900" dirty="0" err="1"/>
              <a:t>ha</a:t>
            </a:r>
            <a:r>
              <a:rPr lang="en-US" sz="900" dirty="0"/>
              <a:t> </a:t>
            </a:r>
            <a:r>
              <a:rPr lang="en-US" sz="900" dirty="0" err="1"/>
              <a:t>ha</a:t>
            </a:r>
            <a:r>
              <a:rPr lang="en-US" sz="900" dirty="0"/>
              <a:t>.” (</a:t>
            </a:r>
            <a:r>
              <a:rPr lang="en-US" sz="900" i="1" dirty="0"/>
              <a:t>Digital Visitors and Residents</a:t>
            </a:r>
            <a:r>
              <a:rPr lang="en-US" sz="900" dirty="0"/>
              <a:t>, USG5 , 0:57:26, Female,  Age 30)</a:t>
            </a:r>
          </a:p>
          <a:p>
            <a:pPr marL="457200" lvl="2" indent="-457200">
              <a:buNone/>
            </a:pPr>
            <a:r>
              <a:rPr lang="en-US" sz="800" b="0" dirty="0">
                <a:cs typeface="Arial" pitchFamily="34" charset="0"/>
              </a:rPr>
              <a:t>White, D. S., &amp; Connaway, L. S. (2011-2014). </a:t>
            </a:r>
            <a:r>
              <a:rPr lang="en-US" sz="800" b="0" i="1" dirty="0">
                <a:cs typeface="Arial" panose="020B0604020202020204" pitchFamily="34" charset="0"/>
              </a:rPr>
              <a:t>Digital visitors and residents: What motivates engagement with the digital information environment.</a:t>
            </a:r>
            <a:r>
              <a:rPr lang="en-US" sz="800" b="0" dirty="0">
                <a:cs typeface="Arial" panose="020B0604020202020204" pitchFamily="34" charset="0"/>
              </a:rPr>
              <a:t> Funded by JISC, OCLC, and Oxford University. </a:t>
            </a:r>
            <a:r>
              <a:rPr lang="en-US" sz="800" b="0" u="sng" dirty="0">
                <a:cs typeface="Arial" panose="020B0604020202020204" pitchFamily="34" charset="0"/>
                <a:hlinkClick r:id="rId3"/>
              </a:rPr>
              <a:t>http://www.oclc.org/research/activities/vandr.html</a:t>
            </a:r>
            <a:r>
              <a:rPr lang="en-US" sz="800" b="0" dirty="0">
                <a:cs typeface="Arial" panose="020B0604020202020204" pitchFamily="34" charset="0"/>
              </a:rPr>
              <a:t> </a:t>
            </a:r>
          </a:p>
          <a:p>
            <a:pPr defTabSz="914214" fontAlgn="base">
              <a:lnSpc>
                <a:spcPct val="120000"/>
              </a:lnSpc>
              <a:buNone/>
              <a:defRPr/>
            </a:pPr>
            <a:endParaRPr lang="en-US" sz="800" b="1" dirty="0"/>
          </a:p>
          <a:p>
            <a:pPr defTabSz="914214" fontAlgn="base">
              <a:lnSpc>
                <a:spcPct val="120000"/>
              </a:lnSpc>
              <a:buNone/>
              <a:defRPr/>
            </a:pPr>
            <a:r>
              <a:rPr lang="en-US" sz="800" b="0" dirty="0"/>
              <a:t>Connaway, L. S., Lanclos, D., &amp; Hood, E. M. (2013). “I find Google a lot easier than going to the library website.” Imagine ways to innovate and inspire students to use the academic library. In </a:t>
            </a:r>
            <a:r>
              <a:rPr lang="en-US" sz="800" b="0" i="1" dirty="0"/>
              <a:t>Proceedings of the Association of College &amp; Research Libraries (ACRL) 2013 conference, </a:t>
            </a:r>
            <a:r>
              <a:rPr lang="en-US" sz="800" b="0" dirty="0"/>
              <a:t>289-300. Retrieved from </a:t>
            </a:r>
            <a:r>
              <a:rPr lang="en-US" sz="800" b="0" u="sng" dirty="0">
                <a:hlinkClick r:id="rId4"/>
              </a:rPr>
              <a:t>http://www.ala.org/acrl/sites/ala.org.acrl/files/content/conferences/confsandpreconfs/2013/papers/Connaway_Google.pdf</a:t>
            </a:r>
            <a:endParaRPr lang="en-US" sz="800" b="0" dirty="0"/>
          </a:p>
          <a:p>
            <a:pPr>
              <a:defRPr/>
            </a:pPr>
            <a:endParaRPr lang="en-US" sz="800" dirty="0"/>
          </a:p>
          <a:p>
            <a:pPr>
              <a:defRPr/>
            </a:pPr>
            <a:r>
              <a:rPr lang="en-US" sz="800" dirty="0" err="1"/>
              <a:t>Connaway</a:t>
            </a:r>
            <a:r>
              <a:rPr lang="en-US" sz="800" dirty="0"/>
              <a:t>, L. S., </a:t>
            </a:r>
            <a:r>
              <a:rPr lang="en-US" sz="800" dirty="0" err="1"/>
              <a:t>Lanclos</a:t>
            </a:r>
            <a:r>
              <a:rPr lang="en-US" sz="800" dirty="0"/>
              <a:t>, D., White, D., Le </a:t>
            </a:r>
            <a:r>
              <a:rPr lang="en-US" sz="800" dirty="0" err="1"/>
              <a:t>Cornu</a:t>
            </a:r>
            <a:r>
              <a:rPr lang="en-US" sz="800" dirty="0"/>
              <a:t>, A., &amp; Hood, E. M. (2013). User-centered decision making: A new model for developing academic library services and systems. </a:t>
            </a:r>
            <a:r>
              <a:rPr lang="en-US" sz="800" i="1" dirty="0"/>
              <a:t>IFLA Journal, 39</a:t>
            </a:r>
            <a:r>
              <a:rPr lang="en-US" sz="800" dirty="0"/>
              <a:t>(1), 30-36. </a:t>
            </a:r>
          </a:p>
          <a:p>
            <a:endParaRPr lang="en-US" sz="800" dirty="0"/>
          </a:p>
          <a:p>
            <a:pPr defTabSz="914214" fontAlgn="base">
              <a:lnSpc>
                <a:spcPct val="120000"/>
              </a:lnSpc>
              <a:buNone/>
              <a:defRPr/>
            </a:pPr>
            <a:r>
              <a:rPr lang="en-US" sz="800" b="0" dirty="0"/>
              <a:t>Connaway, L. S., White, D., Lanclos, D., &amp; Le </a:t>
            </a:r>
            <a:r>
              <a:rPr lang="en-US" sz="800" b="0" dirty="0" err="1"/>
              <a:t>Cornu</a:t>
            </a:r>
            <a:r>
              <a:rPr lang="en-US" sz="800" b="0" dirty="0"/>
              <a:t>, A. (2013). Visitors and residents: What motivates engagement with the digital information environment? </a:t>
            </a:r>
            <a:r>
              <a:rPr lang="en-US" sz="800" b="0" i="1" dirty="0"/>
              <a:t>Information Research</a:t>
            </a:r>
            <a:r>
              <a:rPr lang="en-US" sz="800" b="0" dirty="0"/>
              <a:t>, </a:t>
            </a:r>
            <a:r>
              <a:rPr lang="en-US" sz="800" b="0" i="1" dirty="0"/>
              <a:t>18</a:t>
            </a:r>
            <a:r>
              <a:rPr lang="en-US" sz="800" b="0" dirty="0"/>
              <a:t>(1). Retrieved from </a:t>
            </a:r>
            <a:r>
              <a:rPr lang="en-US" sz="800" b="0" u="sng" dirty="0">
                <a:hlinkClick r:id="rId5"/>
              </a:rPr>
              <a:t>http://informationr.net/ir/18-1/infres181.html</a:t>
            </a:r>
            <a:endParaRPr lang="en-US" sz="800" b="0" u="sng" dirty="0"/>
          </a:p>
          <a:p>
            <a:endParaRPr lang="en-US" sz="900" dirty="0"/>
          </a:p>
        </p:txBody>
      </p:sp>
      <p:sp>
        <p:nvSpPr>
          <p:cNvPr id="4" name="Slide Number Placeholder 3"/>
          <p:cNvSpPr>
            <a:spLocks noGrp="1"/>
          </p:cNvSpPr>
          <p:nvPr>
            <p:ph type="sldNum" sz="quarter" idx="10"/>
          </p:nvPr>
        </p:nvSpPr>
        <p:spPr>
          <a:xfrm>
            <a:off x="6096000" y="8839199"/>
            <a:ext cx="760413" cy="303213"/>
          </a:xfrm>
        </p:spPr>
        <p:txBody>
          <a:bodyPr/>
          <a:lstStyle/>
          <a:p>
            <a:fld id="{AE921901-2D7D-404F-83CF-0310337D82A5}" type="slidenum">
              <a:rPr lang="en-US" smtClean="0"/>
              <a:pPr/>
              <a:t>82</a:t>
            </a:fld>
            <a:endParaRPr lang="en-US" dirty="0"/>
          </a:p>
        </p:txBody>
      </p:sp>
    </p:spTree>
    <p:extLst>
      <p:ext uri="{BB962C8B-B14F-4D97-AF65-F5344CB8AC3E}">
        <p14:creationId xmlns:p14="http://schemas.microsoft.com/office/powerpoint/2010/main" val="17857470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52400" y="4343400"/>
            <a:ext cx="6324600" cy="4419600"/>
          </a:xfrm>
        </p:spPr>
        <p:txBody>
          <a:bodyPr>
            <a:noAutofit/>
          </a:bodyPr>
          <a:lstStyle/>
          <a:p>
            <a:pPr marL="0" lvl="1">
              <a:defRPr/>
            </a:pPr>
            <a:r>
              <a:rPr lang="en-US" dirty="0"/>
              <a:t>Image: https://www.flickr.com/photos/fotostalker/15198686245/ by </a:t>
            </a:r>
            <a:r>
              <a:rPr lang="en-US" dirty="0" err="1"/>
              <a:t>MFer</a:t>
            </a:r>
            <a:r>
              <a:rPr lang="en-US" dirty="0"/>
              <a:t> Photography / CC BY-ND 2.0 </a:t>
            </a:r>
          </a:p>
          <a:p>
            <a:pPr marL="0" lvl="1">
              <a:defRPr/>
            </a:pPr>
            <a:endParaRPr lang="en-US" dirty="0"/>
          </a:p>
          <a:p>
            <a:pPr defTabSz="914214" fontAlgn="base">
              <a:buNone/>
              <a:defRPr/>
            </a:pPr>
            <a:r>
              <a:rPr lang="en-US" b="0" dirty="0">
                <a:latin typeface="Arial" pitchFamily="34" charset="0"/>
                <a:cs typeface="Arial" pitchFamily="34" charset="0"/>
              </a:rPr>
              <a:t>Connaway, L. S., &amp; Powell, R. R. (2010). </a:t>
            </a:r>
            <a:r>
              <a:rPr lang="en-US" b="0" i="1" dirty="0">
                <a:latin typeface="Arial" pitchFamily="34" charset="0"/>
                <a:cs typeface="Arial" pitchFamily="34" charset="0"/>
              </a:rPr>
              <a:t>Basic research methods for librarians</a:t>
            </a:r>
            <a:r>
              <a:rPr lang="en-US" b="0" dirty="0">
                <a:latin typeface="Arial" pitchFamily="34" charset="0"/>
                <a:cs typeface="Arial" pitchFamily="34" charset="0"/>
              </a:rPr>
              <a:t>. Santa Barbara: Libraries Unlimited.</a:t>
            </a:r>
          </a:p>
          <a:p>
            <a:pPr marL="0" marR="0" lvl="1" indent="0" algn="l" defTabSz="457200" rtl="0" eaLnBrk="1" fontAlgn="auto" latinLnBrk="0" hangingPunct="1">
              <a:buClrTx/>
              <a:buSzTx/>
              <a:buFont typeface="Arial" pitchFamily="34" charset="0"/>
              <a:buNone/>
              <a:tabLst/>
              <a:defRPr/>
            </a:pPr>
            <a:endParaRPr lang="en-US" dirty="0"/>
          </a:p>
          <a:p>
            <a:pPr marL="0" marR="0" lvl="1" indent="0" algn="l" defTabSz="457200" rtl="0" eaLnBrk="1" fontAlgn="auto" latinLnBrk="0" hangingPunct="1">
              <a:buClrTx/>
              <a:buSzTx/>
              <a:buFont typeface="Arial" pitchFamily="34" charset="0"/>
              <a:buChar char="•"/>
              <a:tabLst/>
              <a:defRPr/>
            </a:pPr>
            <a:r>
              <a:rPr lang="en-US" dirty="0"/>
              <a:t>Example of participant observation: researcher appears to reference librarians as a patron.</a:t>
            </a:r>
          </a:p>
          <a:p>
            <a:pPr>
              <a:buFont typeface="Arial" pitchFamily="34" charset="0"/>
              <a:buChar char="•"/>
            </a:pPr>
            <a:endParaRPr lang="en-US" dirty="0"/>
          </a:p>
          <a:p>
            <a:pPr>
              <a:buFont typeface="Arial" pitchFamily="34" charset="0"/>
              <a:buChar char="•"/>
            </a:pPr>
            <a:r>
              <a:rPr lang="en-US" dirty="0"/>
              <a:t>Unobtrusive observation</a:t>
            </a:r>
          </a:p>
          <a:p>
            <a:pPr lvl="1">
              <a:buFont typeface="Arial" pitchFamily="34" charset="0"/>
              <a:buChar char="•"/>
            </a:pPr>
            <a:r>
              <a:rPr lang="en-US" dirty="0"/>
              <a:t>Disguised</a:t>
            </a:r>
          </a:p>
          <a:p>
            <a:pPr lvl="2">
              <a:buFont typeface="Arial" pitchFamily="34" charset="0"/>
              <a:buChar char="•"/>
            </a:pPr>
            <a:r>
              <a:rPr lang="en-US" dirty="0"/>
              <a:t>Researcher becomes part of the community while hiding the research</a:t>
            </a:r>
          </a:p>
          <a:p>
            <a:pPr lvl="1">
              <a:buFont typeface="Arial" pitchFamily="34" charset="0"/>
              <a:buChar char="•"/>
            </a:pPr>
            <a:r>
              <a:rPr lang="en-US" dirty="0"/>
              <a:t>Field-based</a:t>
            </a:r>
          </a:p>
          <a:p>
            <a:pPr lvl="2">
              <a:buFont typeface="Arial" pitchFamily="34" charset="0"/>
              <a:buChar char="•"/>
            </a:pPr>
            <a:r>
              <a:rPr lang="en-US" dirty="0"/>
              <a:t>Researcher manipulates a setting or situation</a:t>
            </a:r>
            <a:r>
              <a:rPr lang="en-US" baseline="0" dirty="0"/>
              <a:t> in order to observe behaviors</a:t>
            </a:r>
            <a:endParaRPr lang="en-US" dirty="0"/>
          </a:p>
          <a:p>
            <a:pPr lvl="1">
              <a:buFont typeface="Arial" pitchFamily="34" charset="0"/>
              <a:buChar char="•"/>
            </a:pPr>
            <a:r>
              <a:rPr lang="en-US" dirty="0"/>
              <a:t>Indirect</a:t>
            </a:r>
          </a:p>
          <a:p>
            <a:pPr lvl="2">
              <a:buFont typeface="Arial" pitchFamily="34" charset="0"/>
              <a:buChar char="•"/>
            </a:pPr>
            <a:r>
              <a:rPr lang="en-US" dirty="0"/>
              <a:t>Researcher</a:t>
            </a:r>
            <a:r>
              <a:rPr lang="en-US" baseline="0" dirty="0"/>
              <a:t> “observes” the artifacts or traces of behavior</a:t>
            </a:r>
          </a:p>
          <a:p>
            <a:pPr lvl="1">
              <a:buFont typeface="Arial" pitchFamily="34" charset="0"/>
              <a:buChar char="•"/>
            </a:pPr>
            <a:r>
              <a:rPr lang="en-US" baseline="0" dirty="0"/>
              <a:t>Reactive</a:t>
            </a:r>
          </a:p>
          <a:p>
            <a:pPr lvl="2">
              <a:buFont typeface="Arial" pitchFamily="34" charset="0"/>
              <a:buChar char="•"/>
            </a:pPr>
            <a:r>
              <a:rPr lang="en-US" baseline="0" dirty="0"/>
              <a:t>Direct or structured</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83</a:t>
            </a:fld>
            <a:endParaRPr lang="en-US" dirty="0"/>
          </a:p>
        </p:txBody>
      </p:sp>
    </p:spTree>
    <p:extLst>
      <p:ext uri="{BB962C8B-B14F-4D97-AF65-F5344CB8AC3E}">
        <p14:creationId xmlns:p14="http://schemas.microsoft.com/office/powerpoint/2010/main" val="556066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914214" fontAlgn="base">
              <a:lnSpc>
                <a:spcPct val="120000"/>
              </a:lnSpc>
              <a:buNone/>
              <a:defRPr/>
            </a:pPr>
            <a:r>
              <a:rPr lang="en-US" sz="1400" b="0" dirty="0">
                <a:latin typeface="Arial" pitchFamily="34" charset="0"/>
                <a:cs typeface="Arial" pitchFamily="34" charset="0"/>
              </a:rPr>
              <a:t>Connaway, L. S., &amp; Powell, R. R. (2010). </a:t>
            </a:r>
            <a:r>
              <a:rPr lang="en-US" sz="1400" b="0" i="1" dirty="0">
                <a:latin typeface="Arial" pitchFamily="34" charset="0"/>
                <a:cs typeface="Arial" pitchFamily="34" charset="0"/>
              </a:rPr>
              <a:t>Basic research methods for librarians</a:t>
            </a:r>
            <a:r>
              <a:rPr lang="en-US" sz="1400" b="0" dirty="0">
                <a:latin typeface="Arial" pitchFamily="34" charset="0"/>
                <a:cs typeface="Arial" pitchFamily="34" charset="0"/>
              </a:rPr>
              <a:t>. Santa Barbara: Libraries Unlimited.</a:t>
            </a:r>
          </a:p>
        </p:txBody>
      </p:sp>
      <p:sp>
        <p:nvSpPr>
          <p:cNvPr id="4" name="Slide Number Placeholder 3"/>
          <p:cNvSpPr>
            <a:spLocks noGrp="1"/>
          </p:cNvSpPr>
          <p:nvPr>
            <p:ph type="sldNum" sz="quarter" idx="10"/>
          </p:nvPr>
        </p:nvSpPr>
        <p:spPr/>
        <p:txBody>
          <a:bodyPr/>
          <a:lstStyle/>
          <a:p>
            <a:fld id="{AE921901-2D7D-404F-83CF-0310337D82A5}" type="slidenum">
              <a:rPr lang="en-US" smtClean="0"/>
              <a:pPr/>
              <a:t>84</a:t>
            </a:fld>
            <a:endParaRPr lang="en-US" dirty="0"/>
          </a:p>
        </p:txBody>
      </p:sp>
    </p:spTree>
    <p:extLst>
      <p:ext uri="{BB962C8B-B14F-4D97-AF65-F5344CB8AC3E}">
        <p14:creationId xmlns:p14="http://schemas.microsoft.com/office/powerpoint/2010/main" val="3126894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https://www.flickr.com/photos/ehktang/6833896689/ by H. K. Tang / CC BY-NC-ND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85</a:t>
            </a:fld>
            <a:endParaRPr lang="en-US" dirty="0"/>
          </a:p>
        </p:txBody>
      </p:sp>
    </p:spTree>
    <p:extLst>
      <p:ext uri="{BB962C8B-B14F-4D97-AF65-F5344CB8AC3E}">
        <p14:creationId xmlns:p14="http://schemas.microsoft.com/office/powerpoint/2010/main" val="23890187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04800" y="4343400"/>
            <a:ext cx="6248400" cy="4341813"/>
          </a:xfrm>
        </p:spPr>
        <p:txBody>
          <a:bodyPr>
            <a:noAutofit/>
          </a:bodyPr>
          <a:lstStyle/>
          <a:p>
            <a:pPr defTabSz="896111" fontAlgn="base">
              <a:spcAft>
                <a:spcPct val="0"/>
              </a:spcAft>
              <a:defRPr/>
            </a:pPr>
            <a:r>
              <a:rPr lang="en-US" dirty="0"/>
              <a:t>Image: https://www.flickr.com/photos/jbeuh/3368656628/ by Jean-Baptiste / CC BY-NC 2.0 </a:t>
            </a:r>
          </a:p>
          <a:p>
            <a:pPr defTabSz="896111" fontAlgn="base">
              <a:spcAft>
                <a:spcPct val="0"/>
              </a:spcAft>
              <a:defRPr/>
            </a:pPr>
            <a:endParaRPr lang="en-US" i="1" dirty="0"/>
          </a:p>
          <a:p>
            <a:pPr defTabSz="896111" fontAlgn="base">
              <a:spcAft>
                <a:spcPct val="0"/>
              </a:spcAft>
              <a:defRPr/>
            </a:pPr>
            <a:r>
              <a:rPr lang="en-US" dirty="0"/>
              <a:t>“Several methods of data collection are being utilized in this study: semi-structured interviews, diaries, and an online survey. The multi-method design enables triangulation, which provides a cross examination of the data analysis and results. </a:t>
            </a:r>
            <a:r>
              <a:rPr lang="en-GB" dirty="0"/>
              <a:t>The quantitative and qualitative methods, including ethnographic methods that devote individual attention to the subjects, yield a very rich data set enabling multiple methods of analysis.”  </a:t>
            </a:r>
          </a:p>
          <a:p>
            <a:pPr defTabSz="896111" fontAlgn="base">
              <a:spcAft>
                <a:spcPct val="0"/>
              </a:spcAft>
              <a:defRPr/>
            </a:pPr>
            <a:endParaRPr lang="en-GB" dirty="0"/>
          </a:p>
          <a:p>
            <a:pPr defTabSz="914214" fontAlgn="base">
              <a:buNone/>
              <a:defRPr/>
            </a:pPr>
            <a:r>
              <a:rPr lang="en-GB" sz="1400" b="0" dirty="0"/>
              <a:t>Connaway, L. S., Lanclos, D., White, D. S., Le </a:t>
            </a:r>
            <a:r>
              <a:rPr lang="en-GB" sz="1400" b="0" dirty="0" err="1"/>
              <a:t>Cornu</a:t>
            </a:r>
            <a:r>
              <a:rPr lang="en-GB" sz="1400" b="0" dirty="0"/>
              <a:t>, A., &amp; Hood, E. M. (2012). </a:t>
            </a:r>
            <a:r>
              <a:rPr lang="en-US" sz="1400" b="0" dirty="0"/>
              <a:t>User-centered decision making: A new model for developing academic library services and systems. </a:t>
            </a:r>
            <a:r>
              <a:rPr lang="en-US" sz="1400" b="0" i="1" dirty="0"/>
              <a:t>IFLA 2012 Conference Proceedings, August 11-17, Helsinki, Finland. </a:t>
            </a:r>
            <a:r>
              <a:rPr lang="en-GB" sz="1400" b="0" dirty="0"/>
              <a:t> </a:t>
            </a:r>
          </a:p>
          <a:p>
            <a:pPr defTabSz="457153">
              <a:defRPr/>
            </a:pPr>
            <a:endParaRPr lang="en-GB" b="1" dirty="0"/>
          </a:p>
          <a:p>
            <a:pPr marL="0" lvl="2">
              <a:buNone/>
            </a:pPr>
            <a:r>
              <a:rPr lang="en-US" sz="1400" b="0" dirty="0">
                <a:cs typeface="Arial" pitchFamily="34" charset="0"/>
              </a:rPr>
              <a:t>White, D. S., &amp; Connaway, L. S. (2011-2014). </a:t>
            </a:r>
            <a:r>
              <a:rPr lang="en-US" sz="1400" b="0" i="1" dirty="0">
                <a:cs typeface="Arial" panose="020B0604020202020204" pitchFamily="34" charset="0"/>
              </a:rPr>
              <a:t>Digital visitors and residents: What motivates engagement with the digital information environment.</a:t>
            </a:r>
            <a:r>
              <a:rPr lang="en-US" sz="1400" b="0" dirty="0">
                <a:cs typeface="Arial" panose="020B0604020202020204" pitchFamily="34" charset="0"/>
              </a:rPr>
              <a:t> Funded by JISC, OCLC, and Oxford University. </a:t>
            </a:r>
            <a:r>
              <a:rPr lang="en-US" sz="1400" b="0" u="sng" dirty="0">
                <a:cs typeface="Arial" panose="020B0604020202020204" pitchFamily="34" charset="0"/>
                <a:hlinkClick r:id="rId3"/>
              </a:rPr>
              <a:t>http://www.oclc.org/research/activities/vandr.html</a:t>
            </a:r>
            <a:r>
              <a:rPr lang="en-US" sz="1400" b="0" dirty="0">
                <a:cs typeface="Arial" panose="020B0604020202020204" pitchFamily="34" charset="0"/>
              </a:rPr>
              <a:t> </a:t>
            </a:r>
          </a:p>
          <a:p>
            <a:endParaRPr lang="en-GB"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86</a:t>
            </a:fld>
            <a:endParaRPr lang="en-US"/>
          </a:p>
        </p:txBody>
      </p:sp>
    </p:spTree>
    <p:extLst>
      <p:ext uri="{BB962C8B-B14F-4D97-AF65-F5344CB8AC3E}">
        <p14:creationId xmlns:p14="http://schemas.microsoft.com/office/powerpoint/2010/main" val="21455297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Image: https://www.flickr.com/photos/wandrus/8434921527/ by William Andrus / CC BY 2.0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87</a:t>
            </a:fld>
            <a:endParaRPr lang="en-US" dirty="0"/>
          </a:p>
        </p:txBody>
      </p:sp>
    </p:spTree>
    <p:extLst>
      <p:ext uri="{BB962C8B-B14F-4D97-AF65-F5344CB8AC3E}">
        <p14:creationId xmlns:p14="http://schemas.microsoft.com/office/powerpoint/2010/main" val="5393116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95B9A7CE-E4B9-4712-935B-72B0DE818485}" type="slidenum">
              <a:rPr lang="en-US" smtClean="0"/>
              <a:pPr/>
              <a:t>88</a:t>
            </a:fld>
            <a:endParaRPr lang="en-US"/>
          </a:p>
        </p:txBody>
      </p:sp>
      <p:sp>
        <p:nvSpPr>
          <p:cNvPr id="6246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Image: https://www.flickr.com/photos/artcriminal/15788410874/ by Art Crimes / CC BY-NC-ND 2.0 </a:t>
            </a:r>
          </a:p>
        </p:txBody>
      </p:sp>
    </p:spTree>
    <p:extLst>
      <p:ext uri="{BB962C8B-B14F-4D97-AF65-F5344CB8AC3E}">
        <p14:creationId xmlns:p14="http://schemas.microsoft.com/office/powerpoint/2010/main" val="28074902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89</a:t>
            </a:fld>
            <a:endParaRPr lang="en-US" dirty="0"/>
          </a:p>
        </p:txBody>
      </p:sp>
    </p:spTree>
    <p:extLst>
      <p:ext uri="{BB962C8B-B14F-4D97-AF65-F5344CB8AC3E}">
        <p14:creationId xmlns:p14="http://schemas.microsoft.com/office/powerpoint/2010/main" val="1920404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400">
              <a:defRPr/>
            </a:pPr>
            <a:r>
              <a:rPr lang="en-US" dirty="0"/>
              <a:t>Image: https://www.flickr.com/photos/acriley/5203916631/ by A. Charlotte Riley / CC BY-NC-ND 2.0 </a:t>
            </a:r>
          </a:p>
          <a:p>
            <a:pPr defTabSz="914400">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itchFamily="34" charset="0"/>
                <a:cs typeface="Arial" pitchFamily="34" charset="0"/>
              </a:rPr>
              <a:t>The content for this slide is</a:t>
            </a:r>
            <a:r>
              <a:rPr lang="en-US" sz="1400" kern="1200" baseline="0" dirty="0">
                <a:solidFill>
                  <a:schemeClr val="tx1"/>
                </a:solidFill>
                <a:latin typeface="Arial" pitchFamily="34" charset="0"/>
                <a:cs typeface="Arial" pitchFamily="34" charset="0"/>
              </a:rPr>
              <a:t> from Marie L. Radford, Ph.D. qualitative research methods lecture notes.</a:t>
            </a:r>
            <a:endParaRPr lang="en-US" sz="1400" dirty="0">
              <a:effectLst>
                <a:outerShdw blurRad="38100" dist="38100" dir="2700000" algn="tl">
                  <a:srgbClr val="000000">
                    <a:alpha val="43137"/>
                  </a:srgbClr>
                </a:outerShdw>
              </a:effectLst>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Arial" pitchFamily="34" charset="0"/>
              <a:cs typeface="Arial" pitchFamily="34" charset="0"/>
            </a:endParaRPr>
          </a:p>
          <a:p>
            <a:pPr defTabSz="914214" fontAlgn="base">
              <a:lnSpc>
                <a:spcPct val="120000"/>
              </a:lnSpc>
              <a:buNone/>
              <a:defRPr/>
            </a:pPr>
            <a:r>
              <a:rPr lang="en-US" sz="1400" b="0" dirty="0">
                <a:cs typeface="Arial" pitchFamily="34" charset="0"/>
              </a:rPr>
              <a:t>Denzin, N. K., &amp; Lincoln, Y. S. (2005). </a:t>
            </a:r>
            <a:r>
              <a:rPr lang="en-US" sz="1400" b="0" i="1" dirty="0">
                <a:cs typeface="Arial" pitchFamily="34" charset="0"/>
              </a:rPr>
              <a:t>The Sage handbook of qualitative research</a:t>
            </a:r>
            <a:r>
              <a:rPr lang="en-US" sz="1400" b="0" dirty="0">
                <a:cs typeface="Arial" pitchFamily="34" charset="0"/>
              </a:rPr>
              <a:t>. Thousand Oaks, CA: Sage Publications.</a:t>
            </a:r>
          </a:p>
        </p:txBody>
      </p:sp>
      <p:sp>
        <p:nvSpPr>
          <p:cNvPr id="4" name="Slide Number Placeholder 3"/>
          <p:cNvSpPr>
            <a:spLocks noGrp="1"/>
          </p:cNvSpPr>
          <p:nvPr>
            <p:ph type="sldNum" sz="quarter" idx="10"/>
          </p:nvPr>
        </p:nvSpPr>
        <p:spPr/>
        <p:txBody>
          <a:bodyPr/>
          <a:lstStyle/>
          <a:p>
            <a:fld id="{931E8577-7E78-41DF-96AC-A776B0057BBB}" type="slidenum">
              <a:rPr lang="en-US" smtClean="0"/>
              <a:pPr/>
              <a:t>9</a:t>
            </a:fld>
            <a:endParaRPr lang="en-US"/>
          </a:p>
        </p:txBody>
      </p:sp>
    </p:spTree>
    <p:extLst>
      <p:ext uri="{BB962C8B-B14F-4D97-AF65-F5344CB8AC3E}">
        <p14:creationId xmlns:p14="http://schemas.microsoft.com/office/powerpoint/2010/main" val="37965564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90</a:t>
            </a:fld>
            <a:endParaRPr lang="en-US" dirty="0"/>
          </a:p>
        </p:txBody>
      </p:sp>
    </p:spTree>
    <p:extLst>
      <p:ext uri="{BB962C8B-B14F-4D97-AF65-F5344CB8AC3E}">
        <p14:creationId xmlns:p14="http://schemas.microsoft.com/office/powerpoint/2010/main" val="24368247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91</a:t>
            </a:fld>
            <a:endParaRPr lang="en-US" dirty="0"/>
          </a:p>
        </p:txBody>
      </p:sp>
    </p:spTree>
    <p:extLst>
      <p:ext uri="{BB962C8B-B14F-4D97-AF65-F5344CB8AC3E}">
        <p14:creationId xmlns:p14="http://schemas.microsoft.com/office/powerpoint/2010/main" val="13887374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862B2F6-5FB6-44E3-B0F5-8178F38C8C20}" type="slidenum">
              <a:rPr lang="en-US" smtClean="0"/>
              <a:pPr/>
              <a:t>92</a:t>
            </a:fld>
            <a:endParaRPr lang="en-US" dirty="0"/>
          </a:p>
        </p:txBody>
      </p:sp>
      <p:sp>
        <p:nvSpPr>
          <p:cNvPr id="74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lnSpc>
                <a:spcPct val="100000"/>
              </a:lnSpc>
              <a:spcBef>
                <a:spcPct val="0"/>
              </a:spcBef>
            </a:pPr>
            <a:fld id="{48B8872B-814D-4FC3-B0AE-07971E9DA4B7}" type="slidenum">
              <a:rPr lang="en-US" sz="1000"/>
              <a:pPr algn="r">
                <a:lnSpc>
                  <a:spcPct val="100000"/>
                </a:lnSpc>
                <a:spcBef>
                  <a:spcPct val="0"/>
                </a:spcBef>
              </a:pPr>
              <a:t>92</a:t>
            </a:fld>
            <a:endParaRPr lang="en-US" sz="1000" dirty="0"/>
          </a:p>
        </p:txBody>
      </p:sp>
      <p:sp>
        <p:nvSpPr>
          <p:cNvPr id="7475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spcBef>
                <a:spcPct val="0"/>
              </a:spcBef>
            </a:pPr>
            <a:fld id="{4D776AF4-FF0E-4505-99A7-F436A73BCF1F}" type="slidenum">
              <a:rPr lang="en-US" sz="1000">
                <a:solidFill>
                  <a:srgbClr val="000000"/>
                </a:solidFill>
                <a:latin typeface="Arial" charset="0"/>
              </a:rPr>
              <a:pPr algn="r">
                <a:spcBef>
                  <a:spcPct val="0"/>
                </a:spcBef>
              </a:pPr>
              <a:t>92</a:t>
            </a:fld>
            <a:endParaRPr lang="en-US" sz="1000" dirty="0">
              <a:solidFill>
                <a:srgbClr val="000000"/>
              </a:solidFill>
              <a:latin typeface="Arial" charset="0"/>
            </a:endParaRPr>
          </a:p>
        </p:txBody>
      </p:sp>
      <p:sp>
        <p:nvSpPr>
          <p:cNvPr id="747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spcBef>
                <a:spcPct val="0"/>
              </a:spcBef>
            </a:pPr>
            <a:fld id="{623976AC-250A-4732-AC72-351F5946D719}" type="slidenum">
              <a:rPr lang="en-US" sz="1000">
                <a:solidFill>
                  <a:srgbClr val="000000"/>
                </a:solidFill>
                <a:latin typeface="Arial" charset="0"/>
                <a:cs typeface="Arial" charset="0"/>
              </a:rPr>
              <a:pPr algn="r">
                <a:spcBef>
                  <a:spcPct val="0"/>
                </a:spcBef>
              </a:pPr>
              <a:t>92</a:t>
            </a:fld>
            <a:endParaRPr lang="en-US" sz="1000" dirty="0">
              <a:solidFill>
                <a:srgbClr val="000000"/>
              </a:solidFill>
              <a:latin typeface="Arial" charset="0"/>
              <a:cs typeface="Arial" charset="0"/>
            </a:endParaRPr>
          </a:p>
        </p:txBody>
      </p:sp>
      <p:sp>
        <p:nvSpPr>
          <p:cNvPr id="74758" name="Rectangle 7"/>
          <p:cNvSpPr>
            <a:spLocks noGrp="1" noRot="1" noChangeAspect="1" noChangeArrowheads="1" noTextEdit="1"/>
          </p:cNvSpPr>
          <p:nvPr>
            <p:ph type="sldImg"/>
          </p:nvPr>
        </p:nvSpPr>
        <p:spPr>
          <a:xfrm>
            <a:off x="438150" y="292100"/>
            <a:ext cx="5981700" cy="3365500"/>
          </a:xfrm>
          <a:ln/>
        </p:spPr>
      </p:sp>
      <p:sp>
        <p:nvSpPr>
          <p:cNvPr id="74759" name="Rectangle 8"/>
          <p:cNvSpPr>
            <a:spLocks noGrp="1" noChangeArrowheads="1"/>
          </p:cNvSpPr>
          <p:nvPr>
            <p:ph type="body" idx="1"/>
          </p:nvPr>
        </p:nvSpPr>
        <p:spPr>
          <a:noFill/>
          <a:ln/>
        </p:spPr>
        <p:txBody>
          <a:bodyPr/>
          <a:lstStyle/>
          <a:p>
            <a:endParaRPr lang="en-US" sz="1800" b="1" dirty="0">
              <a:latin typeface="Arial" charset="0"/>
            </a:endParaRPr>
          </a:p>
        </p:txBody>
      </p:sp>
    </p:spTree>
    <p:extLst>
      <p:ext uri="{BB962C8B-B14F-4D97-AF65-F5344CB8AC3E}">
        <p14:creationId xmlns:p14="http://schemas.microsoft.com/office/powerpoint/2010/main" val="8896678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93</a:t>
            </a:fld>
            <a:endParaRPr lang="en-US" dirty="0"/>
          </a:p>
        </p:txBody>
      </p:sp>
    </p:spTree>
    <p:extLst>
      <p:ext uri="{BB962C8B-B14F-4D97-AF65-F5344CB8AC3E}">
        <p14:creationId xmlns:p14="http://schemas.microsoft.com/office/powerpoint/2010/main" val="3835502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94</a:t>
            </a:fld>
            <a:endParaRPr lang="en-US" dirty="0"/>
          </a:p>
        </p:txBody>
      </p:sp>
    </p:spTree>
    <p:extLst>
      <p:ext uri="{BB962C8B-B14F-4D97-AF65-F5344CB8AC3E}">
        <p14:creationId xmlns:p14="http://schemas.microsoft.com/office/powerpoint/2010/main" val="3525587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95</a:t>
            </a:fld>
            <a:endParaRPr lang="en-US" dirty="0"/>
          </a:p>
        </p:txBody>
      </p:sp>
    </p:spTree>
    <p:extLst>
      <p:ext uri="{BB962C8B-B14F-4D97-AF65-F5344CB8AC3E}">
        <p14:creationId xmlns:p14="http://schemas.microsoft.com/office/powerpoint/2010/main" val="399000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96</a:t>
            </a:fld>
            <a:endParaRPr lang="en-US" dirty="0"/>
          </a:p>
        </p:txBody>
      </p:sp>
    </p:spTree>
    <p:extLst>
      <p:ext uri="{BB962C8B-B14F-4D97-AF65-F5344CB8AC3E}">
        <p14:creationId xmlns:p14="http://schemas.microsoft.com/office/powerpoint/2010/main" val="13163931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97</a:t>
            </a:fld>
            <a:endParaRPr lang="en-US" dirty="0"/>
          </a:p>
        </p:txBody>
      </p:sp>
    </p:spTree>
    <p:extLst>
      <p:ext uri="{BB962C8B-B14F-4D97-AF65-F5344CB8AC3E}">
        <p14:creationId xmlns:p14="http://schemas.microsoft.com/office/powerpoint/2010/main" val="20622907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98</a:t>
            </a:fld>
            <a:endParaRPr lang="en-US" dirty="0"/>
          </a:p>
        </p:txBody>
      </p:sp>
    </p:spTree>
    <p:extLst>
      <p:ext uri="{BB962C8B-B14F-4D97-AF65-F5344CB8AC3E}">
        <p14:creationId xmlns:p14="http://schemas.microsoft.com/office/powerpoint/2010/main" val="507606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3" name="Picture 12" descr="C:\Users\Radford\AppData\Local\Microsoft\Windows\Temporary Internet Files\Low\Content.IE5\XR0TBQHU\image001[1].jpg"/>
          <p:cNvPicPr/>
          <p:nvPr userDrawn="1"/>
        </p:nvPicPr>
        <p:blipFill>
          <a:blip r:embed="rId4">
            <a:extLst>
              <a:ext uri="{28A0092B-C50C-407E-A947-70E740481C1C}">
                <a14:useLocalDpi xmlns:a14="http://schemas.microsoft.com/office/drawing/2010/main"/>
              </a:ext>
            </a:extLst>
          </a:blip>
          <a:srcRect/>
          <a:stretch>
            <a:fillRect/>
          </a:stretch>
        </p:blipFill>
        <p:spPr bwMode="auto">
          <a:xfrm>
            <a:off x="9296400" y="6328855"/>
            <a:ext cx="1371600" cy="409575"/>
          </a:xfrm>
          <a:prstGeom prst="rect">
            <a:avLst/>
          </a:prstGeom>
          <a:noFill/>
          <a:ln>
            <a:noFill/>
          </a:ln>
        </p:spPr>
      </p:pic>
    </p:spTree>
    <p:extLst>
      <p:ext uri="{BB962C8B-B14F-4D97-AF65-F5344CB8AC3E}">
        <p14:creationId xmlns:p14="http://schemas.microsoft.com/office/powerpoint/2010/main" val="211333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screen">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1" b="5032"/>
          <a:stretch/>
        </p:blipFill>
        <p:spPr>
          <a:xfrm>
            <a:off x="320571" y="5942065"/>
            <a:ext cx="833847" cy="400600"/>
          </a:xfrm>
          <a:prstGeom prst="rect">
            <a:avLst/>
          </a:prstGeom>
        </p:spPr>
      </p:pic>
      <p:pic>
        <p:nvPicPr>
          <p:cNvPr id="2" name="Picture 1"/>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pic>
        <p:nvPicPr>
          <p:cNvPr id="13" name="Picture 12" descr="C:\Users\Radford\AppData\Local\Microsoft\Windows\Temporary Internet Files\Low\Content.IE5\XR0TBQHU\image001[1].jpg"/>
          <p:cNvPicPr/>
          <p:nvPr userDrawn="1"/>
        </p:nvPicPr>
        <p:blipFill>
          <a:blip r:embed="rId7">
            <a:extLst>
              <a:ext uri="{28A0092B-C50C-407E-A947-70E740481C1C}">
                <a14:useLocalDpi xmlns:a14="http://schemas.microsoft.com/office/drawing/2010/main"/>
              </a:ext>
            </a:extLst>
          </a:blip>
          <a:srcRect/>
          <a:stretch>
            <a:fillRect/>
          </a:stretch>
        </p:blipFill>
        <p:spPr bwMode="auto">
          <a:xfrm>
            <a:off x="7086600" y="5844229"/>
            <a:ext cx="1828800" cy="646536"/>
          </a:xfrm>
          <a:prstGeom prst="rect">
            <a:avLst/>
          </a:prstGeom>
          <a:noFill/>
          <a:ln>
            <a:noFill/>
          </a:ln>
        </p:spPr>
      </p:pic>
    </p:spTree>
    <p:extLst>
      <p:ext uri="{BB962C8B-B14F-4D97-AF65-F5344CB8AC3E}">
        <p14:creationId xmlns:p14="http://schemas.microsoft.com/office/powerpoint/2010/main" val="13312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967252"/>
            <a:ext cx="5229124"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pic>
        <p:nvPicPr>
          <p:cNvPr id="19" name="Picture 18" descr="C:\Users\Radford\AppData\Local\Microsoft\Windows\Temporary Internet Files\Low\Content.IE5\XR0TBQHU\image001[1].jpg"/>
          <p:cNvPicPr/>
          <p:nvPr userDrawn="1"/>
        </p:nvPicPr>
        <p:blipFill>
          <a:blip r:embed="rId5">
            <a:extLst>
              <a:ext uri="{28A0092B-C50C-407E-A947-70E740481C1C}">
                <a14:useLocalDpi xmlns:a14="http://schemas.microsoft.com/office/drawing/2010/main"/>
              </a:ext>
            </a:extLst>
          </a:blip>
          <a:srcRect/>
          <a:stretch>
            <a:fillRect/>
          </a:stretch>
        </p:blipFill>
        <p:spPr bwMode="auto">
          <a:xfrm>
            <a:off x="7091340" y="5808865"/>
            <a:ext cx="2052660" cy="681900"/>
          </a:xfrm>
          <a:prstGeom prst="rect">
            <a:avLst/>
          </a:prstGeom>
          <a:noFill/>
          <a:ln>
            <a:noFill/>
          </a:ln>
        </p:spPr>
      </p:pic>
    </p:spTree>
    <p:extLst>
      <p:ext uri="{BB962C8B-B14F-4D97-AF65-F5344CB8AC3E}">
        <p14:creationId xmlns:p14="http://schemas.microsoft.com/office/powerpoint/2010/main" val="226007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a:xfrm>
            <a:off x="8872540" y="6400801"/>
            <a:ext cx="1692281" cy="294325"/>
          </a:xfrm>
          <a:prstGeom prst="rect">
            <a:avLst/>
          </a:prstGeom>
        </p:spPr>
        <p:txBody>
          <a:bodyPr/>
          <a:lstStyle/>
          <a:p>
            <a:fld id="{793BC21B-894E-AB42-B567-820E81E1B58F}" type="datetimeFigureOut">
              <a:rPr lang="en-US" smtClean="0"/>
              <a:pPr/>
              <a:t>2/21/2018</a:t>
            </a:fld>
            <a:endParaRPr lang="en-US" dirty="0"/>
          </a:p>
        </p:txBody>
      </p:sp>
      <p:sp>
        <p:nvSpPr>
          <p:cNvPr id="5" name="Footer Placeholder 4"/>
          <p:cNvSpPr>
            <a:spLocks noGrp="1"/>
          </p:cNvSpPr>
          <p:nvPr>
            <p:ph type="ftr" sz="quarter" idx="11"/>
          </p:nvPr>
        </p:nvSpPr>
        <p:spPr>
          <a:xfrm>
            <a:off x="5384801" y="6400801"/>
            <a:ext cx="3288124" cy="2943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20508" y="6400801"/>
            <a:ext cx="761891" cy="294325"/>
          </a:xfrm>
          <a:prstGeom prst="rect">
            <a:avLst/>
          </a:prstGeom>
        </p:spPr>
        <p:txBody>
          <a:bodyPr/>
          <a:lstStyle/>
          <a:p>
            <a:fld id="{818857F2-102E-5148-ADF3-C396FE20EBDD}" type="slidenum">
              <a:rPr lang="en-US" smtClean="0"/>
              <a:pPr/>
              <a:t>‹#›</a:t>
            </a:fld>
            <a:endParaRPr lang="en-US" dirty="0"/>
          </a:p>
        </p:txBody>
      </p:sp>
      <p:sp>
        <p:nvSpPr>
          <p:cNvPr id="14" name="Title 1"/>
          <p:cNvSpPr>
            <a:spLocks noGrp="1"/>
          </p:cNvSpPr>
          <p:nvPr>
            <p:ph type="ctrTitle"/>
          </p:nvPr>
        </p:nvSpPr>
        <p:spPr>
          <a:xfrm>
            <a:off x="914400" y="1524000"/>
            <a:ext cx="10363200" cy="2732725"/>
          </a:xfrm>
          <a:prstGeom prst="rect">
            <a:avLst/>
          </a:prstGeom>
        </p:spPr>
        <p:txBody>
          <a:bodyPr wrap="square" tIns="0" bIns="0" anchor="t">
            <a:normAutofit/>
          </a:bodyPr>
          <a:lstStyle>
            <a:lvl1pPr algn="l">
              <a:defRPr sz="6000">
                <a:solidFill>
                  <a:schemeClr val="bg1"/>
                </a:solidFill>
              </a:defRPr>
            </a:lvl1pPr>
          </a:lstStyle>
          <a:p>
            <a:r>
              <a:rPr lang="en-US" dirty="0"/>
              <a:t>Click to edit Master title style</a:t>
            </a:r>
          </a:p>
        </p:txBody>
      </p:sp>
      <p:sp>
        <p:nvSpPr>
          <p:cNvPr id="15" name="Subtitle 2"/>
          <p:cNvSpPr>
            <a:spLocks noGrp="1"/>
          </p:cNvSpPr>
          <p:nvPr>
            <p:ph type="subTitle" idx="1"/>
          </p:nvPr>
        </p:nvSpPr>
        <p:spPr>
          <a:xfrm>
            <a:off x="914400" y="990216"/>
            <a:ext cx="10363200" cy="533784"/>
          </a:xfrm>
          <a:prstGeom prst="rect">
            <a:avLst/>
          </a:prstGeo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Text Placeholder 15"/>
          <p:cNvSpPr>
            <a:spLocks noGrp="1"/>
          </p:cNvSpPr>
          <p:nvPr>
            <p:ph type="body" sz="quarter" idx="14" hasCustomPrompt="1"/>
          </p:nvPr>
        </p:nvSpPr>
        <p:spPr>
          <a:xfrm>
            <a:off x="914400" y="245652"/>
            <a:ext cx="10871200" cy="491741"/>
          </a:xfrm>
          <a:prstGeom prst="rect">
            <a:avLst/>
          </a:prstGeom>
        </p:spPr>
        <p:txBody>
          <a:bodyPr>
            <a:normAutofit/>
          </a:bodyPr>
          <a:lstStyle>
            <a:lvl1pPr marL="0" indent="0" algn="r">
              <a:spcBef>
                <a:spcPts val="1200"/>
              </a:spcBef>
              <a:buNone/>
              <a:defRPr sz="1400" baseline="0">
                <a:solidFill>
                  <a:srgbClr val="FFFFFF"/>
                </a:solidFill>
              </a:defRPr>
            </a:lvl1pPr>
          </a:lstStyle>
          <a:p>
            <a:r>
              <a:rPr lang="en-US" dirty="0">
                <a:solidFill>
                  <a:schemeClr val="tx1">
                    <a:lumMod val="65000"/>
                    <a:lumOff val="35000"/>
                  </a:schemeClr>
                </a:solidFill>
                <a:latin typeface="Arial"/>
                <a:cs typeface="Arial"/>
              </a:rPr>
              <a:t>Venue or location, date</a:t>
            </a:r>
            <a:br>
              <a:rPr lang="en-US" dirty="0">
                <a:solidFill>
                  <a:schemeClr val="tx1">
                    <a:lumMod val="65000"/>
                    <a:lumOff val="35000"/>
                  </a:schemeClr>
                </a:solidFill>
                <a:latin typeface="Arial"/>
                <a:cs typeface="Arial"/>
              </a:rPr>
            </a:br>
            <a:r>
              <a:rPr lang="en-US" dirty="0">
                <a:solidFill>
                  <a:schemeClr val="tx1">
                    <a:lumMod val="65000"/>
                    <a:lumOff val="35000"/>
                  </a:schemeClr>
                </a:solidFill>
                <a:latin typeface="Arial"/>
                <a:cs typeface="Arial"/>
              </a:rPr>
              <a:t>Twitter </a:t>
            </a:r>
            <a:r>
              <a:rPr lang="en-US" dirty="0" err="1">
                <a:solidFill>
                  <a:schemeClr val="tx1">
                    <a:lumMod val="65000"/>
                    <a:lumOff val="35000"/>
                  </a:schemeClr>
                </a:solidFill>
                <a:latin typeface="Arial"/>
                <a:cs typeface="Arial"/>
              </a:rPr>
              <a:t>hashtag</a:t>
            </a:r>
            <a:endParaRPr lang="en-US" dirty="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914401" y="4256725"/>
            <a:ext cx="4924929" cy="457200"/>
          </a:xfrm>
          <a:prstGeom prst="rect">
            <a:avLst/>
          </a:prstGeom>
        </p:spPr>
        <p:txBody>
          <a:bodyPr>
            <a:normAutofit/>
          </a:bodyPr>
          <a:lstStyle>
            <a:lvl1pPr marL="0" indent="0">
              <a:spcBef>
                <a:spcPts val="1200"/>
              </a:spcBef>
              <a:buNone/>
              <a:defRPr sz="2000">
                <a:solidFill>
                  <a:schemeClr val="bg1"/>
                </a:solidFill>
              </a:defRPr>
            </a:lvl1pPr>
          </a:lstStyle>
          <a:p>
            <a:r>
              <a:rPr lang="en-US" dirty="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914401" y="4713926"/>
            <a:ext cx="4924929" cy="1305875"/>
          </a:xfrm>
          <a:prstGeom prst="rect">
            <a:avLst/>
          </a:prstGeom>
        </p:spPr>
        <p:txBody>
          <a:bodyPr>
            <a:normAutofit/>
          </a:bodyPr>
          <a:lstStyle>
            <a:lvl1pPr marL="0" indent="0">
              <a:spcBef>
                <a:spcPts val="1200"/>
              </a:spcBef>
              <a:buNone/>
              <a:defRPr sz="1400">
                <a:solidFill>
                  <a:schemeClr val="bg1"/>
                </a:solidFill>
              </a:defRPr>
            </a:lvl1pPr>
          </a:lstStyle>
          <a:p>
            <a:r>
              <a:rPr lang="en-US" dirty="0">
                <a:solidFill>
                  <a:schemeClr val="tx1">
                    <a:lumMod val="65000"/>
                    <a:lumOff val="35000"/>
                  </a:schemeClr>
                </a:solidFill>
                <a:latin typeface="Arial"/>
                <a:cs typeface="Arial"/>
              </a:rPr>
              <a:t>Title</a:t>
            </a:r>
            <a:br>
              <a:rPr lang="en-US" dirty="0">
                <a:solidFill>
                  <a:schemeClr val="tx1">
                    <a:lumMod val="65000"/>
                    <a:lumOff val="35000"/>
                  </a:schemeClr>
                </a:solidFill>
                <a:latin typeface="Arial"/>
                <a:cs typeface="Arial"/>
              </a:rPr>
            </a:br>
            <a:r>
              <a:rPr lang="en-US" dirty="0">
                <a:solidFill>
                  <a:schemeClr val="tx1">
                    <a:lumMod val="65000"/>
                    <a:lumOff val="35000"/>
                  </a:schemeClr>
                </a:solidFill>
                <a:latin typeface="Arial"/>
                <a:cs typeface="Arial"/>
              </a:rPr>
              <a:t>Organization</a:t>
            </a:r>
          </a:p>
          <a:p>
            <a:r>
              <a:rPr lang="en-US" dirty="0">
                <a:solidFill>
                  <a:schemeClr val="tx1">
                    <a:lumMod val="65000"/>
                    <a:lumOff val="35000"/>
                  </a:schemeClr>
                </a:solidFill>
                <a:latin typeface="Arial"/>
                <a:cs typeface="Arial"/>
              </a:rPr>
              <a:t>Presenter’s Twitter</a:t>
            </a:r>
            <a:r>
              <a:rPr lang="en-US" baseline="0" dirty="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cstate="screen">
            <a:alphaModFix amt="30000"/>
            <a:extLst>
              <a:ext uri="{28A0092B-C50C-407E-A947-70E740481C1C}">
                <a14:useLocalDpi xmlns:a14="http://schemas.microsoft.com/office/drawing/2010/main"/>
              </a:ext>
            </a:extLst>
          </a:blip>
          <a:srcRect b="8763"/>
          <a:stretch>
            <a:fillRect/>
          </a:stretch>
        </p:blipFill>
        <p:spPr>
          <a:xfrm>
            <a:off x="7100579" y="2853376"/>
            <a:ext cx="4685021" cy="3395025"/>
          </a:xfrm>
          <a:prstGeom prst="rect">
            <a:avLst/>
          </a:prstGeom>
        </p:spPr>
      </p:pic>
    </p:spTree>
    <p:extLst>
      <p:ext uri="{BB962C8B-B14F-4D97-AF65-F5344CB8AC3E}">
        <p14:creationId xmlns:p14="http://schemas.microsoft.com/office/powerpoint/2010/main" val="23806834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
        <p:cNvGrpSpPr/>
        <p:nvPr/>
      </p:nvGrpSpPr>
      <p:grpSpPr>
        <a:xfrm>
          <a:off x="0" y="0"/>
          <a:ext cx="0" cy="0"/>
          <a:chOff x="0" y="0"/>
          <a:chExt cx="0" cy="0"/>
        </a:xfrm>
      </p:grpSpPr>
      <p:sp>
        <p:nvSpPr>
          <p:cNvPr id="7" name="Rectangle 6"/>
          <p:cNvSpPr/>
          <p:nvPr userDrawn="1"/>
        </p:nvSpPr>
        <p:spPr>
          <a:xfrm>
            <a:off x="0" y="0"/>
            <a:ext cx="12192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963084" y="2057400"/>
            <a:ext cx="10363200" cy="3352800"/>
          </a:xfrm>
          <a:prstGeom prst="rect">
            <a:avLst/>
          </a:prstGeom>
        </p:spPr>
        <p:txBody>
          <a:bodyPr anchor="t">
            <a:normAutofit/>
          </a:bodyPr>
          <a:lstStyle>
            <a:lvl1pPr algn="l">
              <a:defRPr sz="6600" b="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963084" y="557214"/>
            <a:ext cx="10363200" cy="1500187"/>
          </a:xfrm>
          <a:prstGeom prst="rect">
            <a:avLst/>
          </a:prstGeo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872540" y="6400801"/>
            <a:ext cx="1692281" cy="294325"/>
          </a:xfrm>
          <a:prstGeom prst="rect">
            <a:avLst/>
          </a:prstGeom>
        </p:spPr>
        <p:txBody>
          <a:bodyPr/>
          <a:lstStyle/>
          <a:p>
            <a:fld id="{793BC21B-894E-AB42-B567-820E81E1B58F}" type="datetimeFigureOut">
              <a:rPr lang="en-US" smtClean="0"/>
              <a:pPr/>
              <a:t>2/21/2018</a:t>
            </a:fld>
            <a:endParaRPr lang="en-US" dirty="0"/>
          </a:p>
        </p:txBody>
      </p:sp>
      <p:sp>
        <p:nvSpPr>
          <p:cNvPr id="5" name="Footer Placeholder 4"/>
          <p:cNvSpPr>
            <a:spLocks noGrp="1"/>
          </p:cNvSpPr>
          <p:nvPr>
            <p:ph type="ftr" sz="quarter" idx="11"/>
          </p:nvPr>
        </p:nvSpPr>
        <p:spPr>
          <a:xfrm>
            <a:off x="5384801" y="6400801"/>
            <a:ext cx="3288124" cy="2943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20508" y="6400801"/>
            <a:ext cx="761891" cy="294325"/>
          </a:xfrm>
          <a:prstGeom prst="rect">
            <a:avLst/>
          </a:prstGeom>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278668734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12192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952501" y="2000251"/>
            <a:ext cx="4953001"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500" y="2000251"/>
            <a:ext cx="4953000"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381000"/>
            <a:ext cx="10972800" cy="914400"/>
          </a:xfrm>
          <a:prstGeom prst="rect">
            <a:avLst/>
          </a:prstGeom>
        </p:spPr>
        <p:txBody>
          <a:bodyPr wrap="none"/>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7793840"/>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rge Head,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12192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609600" y="1905000"/>
            <a:ext cx="10972800" cy="42211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872540" y="6400801"/>
            <a:ext cx="1692281" cy="294325"/>
          </a:xfrm>
          <a:prstGeom prst="rect">
            <a:avLst/>
          </a:prstGeom>
        </p:spPr>
        <p:txBody>
          <a:bodyPr/>
          <a:lstStyle/>
          <a:p>
            <a:fld id="{793BC21B-894E-AB42-B567-820E81E1B58F}" type="datetimeFigureOut">
              <a:rPr lang="en-US" smtClean="0"/>
              <a:pPr/>
              <a:t>2/21/2018</a:t>
            </a:fld>
            <a:endParaRPr lang="en-US" dirty="0"/>
          </a:p>
        </p:txBody>
      </p:sp>
      <p:sp>
        <p:nvSpPr>
          <p:cNvPr id="5" name="Footer Placeholder 4"/>
          <p:cNvSpPr>
            <a:spLocks noGrp="1"/>
          </p:cNvSpPr>
          <p:nvPr>
            <p:ph type="ftr" sz="quarter" idx="11"/>
          </p:nvPr>
        </p:nvSpPr>
        <p:spPr>
          <a:xfrm>
            <a:off x="5384801" y="6400801"/>
            <a:ext cx="3288124" cy="2943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20508" y="6400801"/>
            <a:ext cx="761891" cy="294325"/>
          </a:xfrm>
          <a:prstGeom prst="rect">
            <a:avLst/>
          </a:prstGeom>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609600" y="533400"/>
            <a:ext cx="10972800" cy="762000"/>
          </a:xfrm>
          <a:prstGeom prst="rect">
            <a:avLst/>
          </a:prstGeom>
        </p:spPr>
        <p:txBody>
          <a:bodyPr wrap="none"/>
          <a:lstStyle>
            <a:lvl1pPr algn="l">
              <a:defRPr>
                <a:solidFill>
                  <a:schemeClr val="bg1"/>
                </a:solidFill>
              </a:defRPr>
            </a:lvl1pPr>
          </a:lstStyle>
          <a:p>
            <a:r>
              <a:rPr lang="en-US" dirty="0"/>
              <a:t>Click to edit Master title style</a:t>
            </a:r>
          </a:p>
        </p:txBody>
      </p:sp>
      <p:sp>
        <p:nvSpPr>
          <p:cNvPr id="12" name="Text Placeholder 11"/>
          <p:cNvSpPr>
            <a:spLocks noGrp="1"/>
          </p:cNvSpPr>
          <p:nvPr>
            <p:ph type="body" sz="quarter" idx="13" hasCustomPrompt="1"/>
          </p:nvPr>
        </p:nvSpPr>
        <p:spPr>
          <a:xfrm>
            <a:off x="609599" y="152400"/>
            <a:ext cx="10972799" cy="304800"/>
          </a:xfrm>
          <a:prstGeom prst="rect">
            <a:avLst/>
          </a:prstGeom>
        </p:spPr>
        <p:txBody>
          <a:bodyPr tIns="0" bIns="0" anchor="t">
            <a:noAutofit/>
          </a:bodyPr>
          <a:lstStyle>
            <a:lvl1pPr>
              <a:buNone/>
              <a:defRPr sz="1800">
                <a:solidFill>
                  <a:srgbClr val="CDE5F6"/>
                </a:solidFill>
              </a:defRPr>
            </a:lvl1pPr>
          </a:lstStyle>
          <a:p>
            <a:pPr lvl="0"/>
            <a:r>
              <a:rPr lang="en-US" dirty="0"/>
              <a:t>Edit kicker</a:t>
            </a:r>
          </a:p>
        </p:txBody>
      </p:sp>
    </p:spTree>
    <p:extLst>
      <p:ext uri="{BB962C8B-B14F-4D97-AF65-F5344CB8AC3E}">
        <p14:creationId xmlns:p14="http://schemas.microsoft.com/office/powerpoint/2010/main" val="40267155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872540" y="6400801"/>
            <a:ext cx="1692281" cy="294325"/>
          </a:xfrm>
          <a:prstGeom prst="rect">
            <a:avLst/>
          </a:prstGeom>
        </p:spPr>
        <p:txBody>
          <a:bodyPr/>
          <a:lstStyle/>
          <a:p>
            <a:fld id="{793BC21B-894E-AB42-B567-820E81E1B58F}" type="datetimeFigureOut">
              <a:rPr lang="en-US" smtClean="0"/>
              <a:pPr/>
              <a:t>2/21/2018</a:t>
            </a:fld>
            <a:endParaRPr lang="en-US" dirty="0"/>
          </a:p>
        </p:txBody>
      </p:sp>
      <p:sp>
        <p:nvSpPr>
          <p:cNvPr id="5" name="Footer Placeholder 4"/>
          <p:cNvSpPr>
            <a:spLocks noGrp="1"/>
          </p:cNvSpPr>
          <p:nvPr>
            <p:ph type="ftr" sz="quarter" idx="11"/>
          </p:nvPr>
        </p:nvSpPr>
        <p:spPr>
          <a:xfrm>
            <a:off x="5384801" y="6400801"/>
            <a:ext cx="3288124" cy="2943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20508" y="6400801"/>
            <a:ext cx="761891" cy="294325"/>
          </a:xfrm>
          <a:prstGeom prst="rect">
            <a:avLst/>
          </a:prstGeom>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30135364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12192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a:xfrm>
            <a:off x="8872540" y="6400801"/>
            <a:ext cx="1692281" cy="294325"/>
          </a:xfrm>
          <a:prstGeom prst="rect">
            <a:avLst/>
          </a:prstGeom>
        </p:spPr>
        <p:txBody>
          <a:bodyPr/>
          <a:lstStyle/>
          <a:p>
            <a:fld id="{793BC21B-894E-AB42-B567-820E81E1B58F}" type="datetimeFigureOut">
              <a:rPr lang="en-US" smtClean="0"/>
              <a:pPr/>
              <a:t>2/21/2018</a:t>
            </a:fld>
            <a:endParaRPr lang="en-US" dirty="0"/>
          </a:p>
        </p:txBody>
      </p:sp>
      <p:sp>
        <p:nvSpPr>
          <p:cNvPr id="5" name="Footer Placeholder 4"/>
          <p:cNvSpPr>
            <a:spLocks noGrp="1"/>
          </p:cNvSpPr>
          <p:nvPr>
            <p:ph type="ftr" sz="quarter" idx="11"/>
          </p:nvPr>
        </p:nvSpPr>
        <p:spPr>
          <a:xfrm>
            <a:off x="5384801" y="6400801"/>
            <a:ext cx="3288124" cy="2943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20508" y="6400801"/>
            <a:ext cx="761891" cy="294325"/>
          </a:xfrm>
          <a:prstGeom prst="rect">
            <a:avLst/>
          </a:prstGeom>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203200" y="0"/>
            <a:ext cx="11379200" cy="609600"/>
          </a:xfrm>
          <a:prstGeom prst="rect">
            <a:avLst/>
          </a:prstGeom>
        </p:spPr>
        <p:txBody>
          <a:bodyPr wrap="none" lIns="0" rIns="0">
            <a:noAutofit/>
          </a:bodyPr>
          <a:lstStyle>
            <a:lvl1pPr algn="l">
              <a:defRPr sz="2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833770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12192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a:xfrm>
            <a:off x="8872540" y="6400801"/>
            <a:ext cx="1692281" cy="294325"/>
          </a:xfrm>
          <a:prstGeom prst="rect">
            <a:avLst/>
          </a:prstGeom>
        </p:spPr>
        <p:txBody>
          <a:bodyPr/>
          <a:lstStyle/>
          <a:p>
            <a:fld id="{793BC21B-894E-AB42-B567-820E81E1B58F}" type="datetimeFigureOut">
              <a:rPr lang="en-US" smtClean="0"/>
              <a:pPr/>
              <a:t>2/21/2018</a:t>
            </a:fld>
            <a:endParaRPr lang="en-US" dirty="0"/>
          </a:p>
        </p:txBody>
      </p:sp>
      <p:sp>
        <p:nvSpPr>
          <p:cNvPr id="5" name="Footer Placeholder 4"/>
          <p:cNvSpPr>
            <a:spLocks noGrp="1"/>
          </p:cNvSpPr>
          <p:nvPr>
            <p:ph type="ftr" sz="quarter" idx="11"/>
          </p:nvPr>
        </p:nvSpPr>
        <p:spPr>
          <a:xfrm>
            <a:off x="5384801" y="6400801"/>
            <a:ext cx="3288124" cy="2943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20508" y="6400801"/>
            <a:ext cx="761891" cy="294325"/>
          </a:xfrm>
          <a:prstGeom prst="rect">
            <a:avLst/>
          </a:prstGeom>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203200" y="0"/>
            <a:ext cx="11379200" cy="609600"/>
          </a:xfrm>
          <a:prstGeom prst="rect">
            <a:avLst/>
          </a:prstGeom>
        </p:spPr>
        <p:txBody>
          <a:bodyPr wrap="none" lIns="0" rIns="0">
            <a:noAutofit/>
          </a:bodyPr>
          <a:lstStyle>
            <a:lvl1pPr algn="l">
              <a:defRPr sz="2000">
                <a:solidFill>
                  <a:schemeClr val="bg1"/>
                </a:solidFill>
              </a:defRPr>
            </a:lvl1pPr>
          </a:lstStyle>
          <a:p>
            <a:r>
              <a:rPr lang="en-US" dirty="0"/>
              <a:t>Click to edit Master title style</a:t>
            </a:r>
          </a:p>
        </p:txBody>
      </p:sp>
      <p:sp>
        <p:nvSpPr>
          <p:cNvPr id="13" name="Text Placeholder 12"/>
          <p:cNvSpPr>
            <a:spLocks noGrp="1"/>
          </p:cNvSpPr>
          <p:nvPr>
            <p:ph type="body" sz="quarter" idx="13"/>
          </p:nvPr>
        </p:nvSpPr>
        <p:spPr>
          <a:xfrm>
            <a:off x="203200" y="609600"/>
            <a:ext cx="11785600" cy="5410200"/>
          </a:xfrm>
          <a:prstGeom prst="rect">
            <a:avLst/>
          </a:prstGeo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1188602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Color Log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print"/>
          <a:stretch>
            <a:fillRect/>
          </a:stretch>
        </p:blipFill>
        <p:spPr>
          <a:xfrm>
            <a:off x="609600" y="6359328"/>
            <a:ext cx="2235200" cy="346272"/>
          </a:xfrm>
          <a:prstGeom prst="rect">
            <a:avLst/>
          </a:prstGeom>
        </p:spPr>
      </p:pic>
    </p:spTree>
    <p:extLst>
      <p:ext uri="{BB962C8B-B14F-4D97-AF65-F5344CB8AC3E}">
        <p14:creationId xmlns:p14="http://schemas.microsoft.com/office/powerpoint/2010/main" val="167478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83768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9282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C:\Users\Radford\AppData\Local\Microsoft\Windows\Temporary Internet Files\Low\Content.IE5\XR0TBQHU\image001[1].jpg"/>
          <p:cNvPicPr/>
          <p:nvPr userDrawn="1"/>
        </p:nvPicPr>
        <p:blipFill>
          <a:blip r:embed="rId3">
            <a:extLst>
              <a:ext uri="{28A0092B-C50C-407E-A947-70E740481C1C}">
                <a14:useLocalDpi xmlns:a14="http://schemas.microsoft.com/office/drawing/2010/main"/>
              </a:ext>
            </a:extLst>
          </a:blip>
          <a:srcRect/>
          <a:stretch>
            <a:fillRect/>
          </a:stretch>
        </p:blipFill>
        <p:spPr bwMode="auto">
          <a:xfrm>
            <a:off x="9296400" y="6328855"/>
            <a:ext cx="1371600" cy="409575"/>
          </a:xfrm>
          <a:prstGeom prst="rect">
            <a:avLst/>
          </a:prstGeom>
          <a:noFill/>
          <a:ln>
            <a:noFill/>
          </a:ln>
        </p:spPr>
      </p:pic>
    </p:spTree>
    <p:extLst>
      <p:ext uri="{BB962C8B-B14F-4D97-AF65-F5344CB8AC3E}">
        <p14:creationId xmlns:p14="http://schemas.microsoft.com/office/powerpoint/2010/main" val="405095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Users\Radford\AppData\Local\Microsoft\Windows\Temporary Internet Files\Low\Content.IE5\XR0TBQHU\image001[1].jpg"/>
          <p:cNvPicPr/>
          <p:nvPr userDrawn="1"/>
        </p:nvPicPr>
        <p:blipFill>
          <a:blip r:embed="rId3">
            <a:extLst>
              <a:ext uri="{28A0092B-C50C-407E-A947-70E740481C1C}">
                <a14:useLocalDpi xmlns:a14="http://schemas.microsoft.com/office/drawing/2010/main"/>
              </a:ext>
            </a:extLst>
          </a:blip>
          <a:srcRect/>
          <a:stretch>
            <a:fillRect/>
          </a:stretch>
        </p:blipFill>
        <p:spPr bwMode="auto">
          <a:xfrm>
            <a:off x="9296400" y="6328855"/>
            <a:ext cx="1371600" cy="409575"/>
          </a:xfrm>
          <a:prstGeom prst="rect">
            <a:avLst/>
          </a:prstGeom>
          <a:noFill/>
          <a:ln>
            <a:noFill/>
          </a:ln>
        </p:spPr>
      </p:pic>
    </p:spTree>
    <p:extLst>
      <p:ext uri="{BB962C8B-B14F-4D97-AF65-F5344CB8AC3E}">
        <p14:creationId xmlns:p14="http://schemas.microsoft.com/office/powerpoint/2010/main" val="25438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C:\Users\Radford\AppData\Local\Microsoft\Windows\Temporary Internet Files\Low\Content.IE5\XR0TBQHU\image001[1].jpg"/>
          <p:cNvPicPr/>
          <p:nvPr userDrawn="1"/>
        </p:nvPicPr>
        <p:blipFill>
          <a:blip r:embed="rId3">
            <a:extLst>
              <a:ext uri="{28A0092B-C50C-407E-A947-70E740481C1C}">
                <a14:useLocalDpi xmlns:a14="http://schemas.microsoft.com/office/drawing/2010/main"/>
              </a:ext>
            </a:extLst>
          </a:blip>
          <a:srcRect/>
          <a:stretch>
            <a:fillRect/>
          </a:stretch>
        </p:blipFill>
        <p:spPr bwMode="auto">
          <a:xfrm>
            <a:off x="9296400" y="6364017"/>
            <a:ext cx="1371600" cy="409575"/>
          </a:xfrm>
          <a:prstGeom prst="rect">
            <a:avLst/>
          </a:prstGeom>
          <a:noFill/>
          <a:ln>
            <a:noFill/>
          </a:ln>
        </p:spPr>
      </p:pic>
    </p:spTree>
    <p:extLst>
      <p:ext uri="{BB962C8B-B14F-4D97-AF65-F5344CB8AC3E}">
        <p14:creationId xmlns:p14="http://schemas.microsoft.com/office/powerpoint/2010/main" val="262259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C:\Users\Radford\AppData\Local\Microsoft\Windows\Temporary Internet Files\Low\Content.IE5\XR0TBQHU\image001[1].jpg"/>
          <p:cNvPicPr/>
          <p:nvPr userDrawn="1"/>
        </p:nvPicPr>
        <p:blipFill>
          <a:blip r:embed="rId3">
            <a:extLst>
              <a:ext uri="{28A0092B-C50C-407E-A947-70E740481C1C}">
                <a14:useLocalDpi xmlns:a14="http://schemas.microsoft.com/office/drawing/2010/main"/>
              </a:ext>
            </a:extLst>
          </a:blip>
          <a:srcRect/>
          <a:stretch>
            <a:fillRect/>
          </a:stretch>
        </p:blipFill>
        <p:spPr bwMode="auto">
          <a:xfrm>
            <a:off x="9296400" y="6328855"/>
            <a:ext cx="1371600" cy="409575"/>
          </a:xfrm>
          <a:prstGeom prst="rect">
            <a:avLst/>
          </a:prstGeom>
          <a:noFill/>
          <a:ln>
            <a:noFill/>
          </a:ln>
        </p:spPr>
      </p:pic>
    </p:spTree>
    <p:extLst>
      <p:ext uri="{BB962C8B-B14F-4D97-AF65-F5344CB8AC3E}">
        <p14:creationId xmlns:p14="http://schemas.microsoft.com/office/powerpoint/2010/main" val="309250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534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495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5189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8" r:id="rId13"/>
    <p:sldLayoutId id="2147483749" r:id="rId14"/>
    <p:sldLayoutId id="2147483750" r:id="rId15"/>
    <p:sldLayoutId id="2147483751" r:id="rId16"/>
    <p:sldLayoutId id="2147483752" r:id="rId17"/>
    <p:sldLayoutId id="2147483753" r:id="rId18"/>
    <p:sldLayoutId id="2147483757" r:id="rId1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hyperlink" Target="http://oc.lc/vrmap" TargetMode="External"/><Relationship Id="rId5" Type="http://schemas.openxmlformats.org/officeDocument/2006/relationships/image" Target="../media/image64.png"/><Relationship Id="rId4" Type="http://schemas.openxmlformats.org/officeDocument/2006/relationships/hyperlink" Target="https://youtu.be/6ai0ZO3lDR4"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hyperlink" Target="http://www.erialproject.org/wp-content/uploads/2011/03/Toolkit-3.22.11.pdf" TargetMode="External"/><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hyperlink" Target="http://www.oclc.org/reports/synchronicity/full.pdf" TargetMode="External"/><Relationship Id="rId4" Type="http://schemas.openxmlformats.org/officeDocument/2006/relationships/hyperlink" Target="http://www.ala.org/acrl/sites/ala.org.acrl/files/content/conferences/confsandpreconfs/2013/papers/Connaway_Google.pdf"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informationr.net/ir/18-1/infres181.html" TargetMode="External"/><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hyperlink" Target="http://www.oclc.org/research/activities/past/orprojects/imls/default.htm"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download.qsrinternational.com/Document/NVivo9/NVivo9-Getting-Started-Guide.pdf" TargetMode="External"/><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hyperlink" Target="http://www.oclc.org/research/activities/vandr.html"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crl.acrl.org/content/58/5/403.full.pdf+html?sid=a644ac52-8b04-4a87-806a-652f69ebd4bb" TargetMode="External"/><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hyperlink" Target="http://www.oclc.org/reports/synchronicity/full.pdf"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oclc.org/research/activities/past/orprojects/imls/default.htm" TargetMode="External"/><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p:txBody>
          <a:bodyPr>
            <a:noAutofit/>
          </a:bodyPr>
          <a:lstStyle/>
          <a:p>
            <a:pPr algn="ctr"/>
            <a:r>
              <a:rPr lang="en-US" sz="2800" dirty="0"/>
              <a:t>Using Qualitative Methods for Library Evaluation: </a:t>
            </a:r>
          </a:p>
          <a:p>
            <a:pPr algn="ctr"/>
            <a:r>
              <a:rPr lang="en-US" sz="2800" dirty="0"/>
              <a:t>An Interactive Workshop</a:t>
            </a:r>
          </a:p>
        </p:txBody>
      </p:sp>
      <p:sp>
        <p:nvSpPr>
          <p:cNvPr id="3" name="Text Placeholder 2"/>
          <p:cNvSpPr>
            <a:spLocks noGrp="1"/>
          </p:cNvSpPr>
          <p:nvPr>
            <p:ph type="body" sz="quarter" idx="18"/>
          </p:nvPr>
        </p:nvSpPr>
        <p:spPr>
          <a:xfrm>
            <a:off x="971594" y="4676073"/>
            <a:ext cx="4567917" cy="323165"/>
          </a:xfrm>
        </p:spPr>
        <p:txBody>
          <a:bodyPr/>
          <a:lstStyle/>
          <a:p>
            <a:r>
              <a:rPr lang="en-US" sz="1800" dirty="0"/>
              <a:t>Senior Research Scientist, OCLC Research</a:t>
            </a:r>
          </a:p>
        </p:txBody>
      </p:sp>
      <p:sp>
        <p:nvSpPr>
          <p:cNvPr id="5" name="Text Placeholder 4"/>
          <p:cNvSpPr>
            <a:spLocks noGrp="1"/>
          </p:cNvSpPr>
          <p:nvPr>
            <p:ph type="body" sz="quarter" idx="12"/>
          </p:nvPr>
        </p:nvSpPr>
        <p:spPr>
          <a:xfrm>
            <a:off x="3" y="1773169"/>
            <a:ext cx="3139321" cy="651397"/>
          </a:xfrm>
        </p:spPr>
        <p:txBody>
          <a:bodyPr/>
          <a:lstStyle/>
          <a:p>
            <a:r>
              <a:rPr lang="en-US" dirty="0"/>
              <a:t>LIDA  14 June 2016</a:t>
            </a:r>
          </a:p>
        </p:txBody>
      </p:sp>
      <p:sp>
        <p:nvSpPr>
          <p:cNvPr id="7" name="Text Placeholder 6"/>
          <p:cNvSpPr>
            <a:spLocks noGrp="1"/>
          </p:cNvSpPr>
          <p:nvPr>
            <p:ph type="body" sz="quarter" idx="17"/>
          </p:nvPr>
        </p:nvSpPr>
        <p:spPr>
          <a:xfrm>
            <a:off x="971592" y="4275963"/>
            <a:ext cx="3894977" cy="400110"/>
          </a:xfrm>
        </p:spPr>
        <p:txBody>
          <a:bodyPr/>
          <a:lstStyle/>
          <a:p>
            <a:r>
              <a:rPr lang="en-US" sz="2000" dirty="0"/>
              <a:t>Lynn Silipigni Connaway, Ph.D.</a:t>
            </a:r>
          </a:p>
        </p:txBody>
      </p:sp>
      <p:sp>
        <p:nvSpPr>
          <p:cNvPr id="6" name="Text Placeholder 2"/>
          <p:cNvSpPr txBox="1">
            <a:spLocks/>
          </p:cNvSpPr>
          <p:nvPr/>
        </p:nvSpPr>
        <p:spPr>
          <a:xfrm>
            <a:off x="914400" y="5457217"/>
            <a:ext cx="9398342" cy="323165"/>
          </a:xfrm>
          <a:prstGeom prst="rect">
            <a:avLst/>
          </a:prstGeom>
        </p:spPr>
        <p:txBody>
          <a:bodyPr vert="horz" wrap="none" lIns="0" tIns="0">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85"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800" dirty="0"/>
              <a:t>Ph.D. Director &amp; Professor, School of Communication &amp; Information, Rutgers University, NJ</a:t>
            </a:r>
          </a:p>
        </p:txBody>
      </p:sp>
      <p:sp>
        <p:nvSpPr>
          <p:cNvPr id="9" name="Text Placeholder 6"/>
          <p:cNvSpPr txBox="1">
            <a:spLocks/>
          </p:cNvSpPr>
          <p:nvPr/>
        </p:nvSpPr>
        <p:spPr>
          <a:xfrm>
            <a:off x="958957" y="5057107"/>
            <a:ext cx="2612254" cy="400110"/>
          </a:xfrm>
          <a:prstGeom prst="rect">
            <a:avLst/>
          </a:prstGeom>
        </p:spPr>
        <p:txBody>
          <a:bodyPr vert="horz" wrap="none" lIns="0">
            <a:spAutoFit/>
          </a:bodyPr>
          <a:lstStyle>
            <a:lvl1pPr marL="0" indent="0" algn="l" defTabSz="609585" rtl="0" eaLnBrk="1" latinLnBrk="0" hangingPunct="1">
              <a:spcBef>
                <a:spcPct val="20000"/>
              </a:spcBef>
              <a:buFont typeface="Arial"/>
              <a:buNone/>
              <a:defRPr sz="2667" b="1" kern="1200">
                <a:solidFill>
                  <a:schemeClr val="tx1"/>
                </a:solidFill>
                <a:latin typeface="+mn-lt"/>
                <a:ea typeface="+mn-ea"/>
                <a:cs typeface="+mn-cs"/>
              </a:defRPr>
            </a:lvl1pPr>
            <a:lvl2pPr marL="609585"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t>Marie Radford, Ph.D.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0625" b="28125"/>
          <a:stretch/>
        </p:blipFill>
        <p:spPr>
          <a:xfrm>
            <a:off x="0" y="0"/>
            <a:ext cx="12192000" cy="6248400"/>
          </a:xfrm>
          <a:prstGeom prst="rect">
            <a:avLst/>
          </a:prstGeom>
        </p:spPr>
      </p:pic>
      <p:sp>
        <p:nvSpPr>
          <p:cNvPr id="5" name="Text Placeholder 4"/>
          <p:cNvSpPr>
            <a:spLocks noGrp="1"/>
          </p:cNvSpPr>
          <p:nvPr>
            <p:ph type="body" sz="quarter" idx="13"/>
          </p:nvPr>
        </p:nvSpPr>
        <p:spPr>
          <a:xfrm>
            <a:off x="0" y="304800"/>
            <a:ext cx="4727218" cy="532861"/>
          </a:xfrm>
          <a:solidFill>
            <a:schemeClr val="tx1"/>
          </a:solidFill>
        </p:spPr>
        <p:txBody>
          <a:bodyPr/>
          <a:lstStyle/>
          <a:p>
            <a:r>
              <a:rPr lang="en-US" sz="2400" dirty="0">
                <a:solidFill>
                  <a:schemeClr val="bg1"/>
                </a:solidFill>
                <a:latin typeface="Arial" pitchFamily="34" charset="0"/>
                <a:cs typeface="Arial" pitchFamily="34" charset="0"/>
              </a:rPr>
              <a:t>What is Qualitative Research?</a:t>
            </a:r>
            <a:endParaRPr lang="en-US" sz="2400" dirty="0">
              <a:solidFill>
                <a:schemeClr val="bg1"/>
              </a:solidFill>
            </a:endParaRPr>
          </a:p>
        </p:txBody>
      </p:sp>
      <p:sp>
        <p:nvSpPr>
          <p:cNvPr id="6" name="Text Placeholder 5"/>
          <p:cNvSpPr>
            <a:spLocks noGrp="1"/>
          </p:cNvSpPr>
          <p:nvPr>
            <p:ph type="body" sz="quarter" idx="14"/>
          </p:nvPr>
        </p:nvSpPr>
        <p:spPr>
          <a:xfrm>
            <a:off x="0" y="1364115"/>
            <a:ext cx="8079316" cy="3350682"/>
          </a:xfrm>
          <a:solidFill>
            <a:schemeClr val="tx1"/>
          </a:solidFill>
        </p:spPr>
        <p:txBody>
          <a:bodyPr/>
          <a:lstStyle/>
          <a:p>
            <a:r>
              <a:rPr lang="en-US" sz="2400" b="1" dirty="0">
                <a:solidFill>
                  <a:schemeClr val="bg1"/>
                </a:solidFill>
                <a:cs typeface="Arial" pitchFamily="34" charset="0"/>
              </a:rPr>
              <a:t>DISCOVERY: discovering concepts &amp; their relationships in raw, contextualized &amp; situated data &amp; then organizing these into some theoretical, explanatory scheme</a:t>
            </a:r>
          </a:p>
          <a:p>
            <a:r>
              <a:rPr lang="en-US" sz="2400" b="1" dirty="0">
                <a:solidFill>
                  <a:schemeClr val="bg1"/>
                </a:solidFill>
                <a:cs typeface="Arial" pitchFamily="34" charset="0"/>
              </a:rPr>
              <a:t>UNDERSTANDING: A broad term that describes research that focuses on how individuals &amp; groups view &amp; understand the world &amp; construct meaning out of their experiences. </a:t>
            </a:r>
            <a:endParaRPr lang="en-US" sz="2400" b="1" dirty="0">
              <a:solidFill>
                <a:schemeClr val="bg1"/>
              </a:solidFill>
            </a:endParaRPr>
          </a:p>
        </p:txBody>
      </p:sp>
    </p:spTree>
    <p:extLst>
      <p:ext uri="{BB962C8B-B14F-4D97-AF65-F5344CB8AC3E}">
        <p14:creationId xmlns:p14="http://schemas.microsoft.com/office/powerpoint/2010/main" val="2707273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63B5E-89FB-4D43-B101-D48CF6EA77C3}"/>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41F5D9D9-24C5-42BC-ADD3-29E9ADE16E90}"/>
              </a:ext>
            </a:extLst>
          </p:cNvPr>
          <p:cNvSpPr>
            <a:spLocks noGrp="1"/>
          </p:cNvSpPr>
          <p:nvPr>
            <p:ph type="body" sz="quarter" idx="14"/>
          </p:nvPr>
        </p:nvSpPr>
        <p:spPr/>
        <p:txBody>
          <a:bodyPr/>
          <a:lstStyle/>
          <a:p>
            <a:pPr marL="0" indent="0">
              <a:buNone/>
            </a:pPr>
            <a:r>
              <a:rPr lang="en-US" sz="1600" b="1" dirty="0"/>
              <a:t>Slide 19: Image: https://www.flickr.com/photos/silkegb/3110013305/ by Silke </a:t>
            </a:r>
            <a:r>
              <a:rPr lang="en-US" sz="1600" b="1" dirty="0" err="1"/>
              <a:t>Gerstenkorn</a:t>
            </a:r>
            <a:r>
              <a:rPr lang="en-US" sz="1600" b="1" dirty="0"/>
              <a:t> / CC BY-NC 2.0  </a:t>
            </a:r>
          </a:p>
          <a:p>
            <a:pPr marL="0" indent="0">
              <a:buNone/>
            </a:pPr>
            <a:r>
              <a:rPr lang="en-US" sz="1600" b="1" dirty="0"/>
              <a:t>Slide 20: Image: https://www.flickr.com/photos/25228175@N08/3689046537/ by Elvin / CC BY-NC 2.0</a:t>
            </a:r>
          </a:p>
          <a:p>
            <a:pPr marL="0" indent="0">
              <a:buNone/>
            </a:pPr>
            <a:r>
              <a:rPr lang="en-US" sz="1600" b="1" dirty="0"/>
              <a:t>Slide 21: Image: https://www.flickr.com/photos/jantruter/8609970752/ by Jan Truter / CC BY-NC-ND 2.0 </a:t>
            </a:r>
          </a:p>
          <a:p>
            <a:pPr marL="0" indent="0">
              <a:buNone/>
            </a:pPr>
            <a:r>
              <a:rPr lang="en-US" sz="1600" b="1" dirty="0"/>
              <a:t>Slide 23: Image: https://www.flickr.com/photos/allkindsofnew/9500650217/ by Harold Navarro / CC BY-ND 2.0  </a:t>
            </a:r>
          </a:p>
          <a:p>
            <a:pPr marL="0" indent="0">
              <a:buNone/>
            </a:pPr>
            <a:r>
              <a:rPr lang="en-US" sz="1600" b="1" dirty="0"/>
              <a:t>Slide 24: Image: https://www.flickr.com/photos/10332960@N03/13305699454/ by John Blower / CC BY-NC-ND 2.0  </a:t>
            </a:r>
          </a:p>
          <a:p>
            <a:pPr marL="0" indent="0">
              <a:buNone/>
            </a:pPr>
            <a:r>
              <a:rPr lang="en-US" sz="1600" b="1" dirty="0"/>
              <a:t>Slide 25: Image: https://www.flickr.com/photos/kjarrett/8014985968/ by Kevin Jarrett / CC BY 2.0  </a:t>
            </a:r>
          </a:p>
          <a:p>
            <a:pPr marL="0" indent="0">
              <a:buNone/>
            </a:pPr>
            <a:r>
              <a:rPr lang="en-US" sz="1600" b="1" dirty="0"/>
              <a:t>Slide 26: Image: https://www.flickr.com/photos/iaourtofrez/14656421640/ by </a:t>
            </a:r>
            <a:r>
              <a:rPr lang="en-US" sz="1600" b="1" dirty="0" err="1"/>
              <a:t>Ynot</a:t>
            </a:r>
            <a:r>
              <a:rPr lang="en-US" sz="1600" b="1" dirty="0"/>
              <a:t>-Na / CC BY-NC-ND 2.0  </a:t>
            </a:r>
          </a:p>
          <a:p>
            <a:pPr marL="0" indent="0">
              <a:buNone/>
            </a:pPr>
            <a:r>
              <a:rPr lang="en-US" sz="1600" b="1" dirty="0"/>
              <a:t>Slide 27: Image: https://www.flickr.com/photos/ed10vi/5786763218/ by Eduardo Diez </a:t>
            </a:r>
            <a:r>
              <a:rPr lang="en-US" sz="1600" b="1" dirty="0" err="1"/>
              <a:t>Viñuela</a:t>
            </a:r>
            <a:r>
              <a:rPr lang="en-US" sz="1600" b="1" dirty="0"/>
              <a:t> / CC BY-SA 2.0  </a:t>
            </a:r>
          </a:p>
          <a:p>
            <a:pPr marL="0" indent="0">
              <a:buNone/>
            </a:pPr>
            <a:r>
              <a:rPr lang="en-US" sz="1600" b="1" dirty="0"/>
              <a:t>Slide 28: Image: https://www.flickr.com/photos/anyalogic/2315310261/ by Anna </a:t>
            </a:r>
            <a:r>
              <a:rPr lang="en-US" sz="1600" b="1" dirty="0" err="1"/>
              <a:t>Levinzon</a:t>
            </a:r>
            <a:r>
              <a:rPr lang="en-US" sz="1600" b="1" dirty="0"/>
              <a:t> / CC BY 2.0 </a:t>
            </a:r>
          </a:p>
          <a:p>
            <a:pPr marL="0" indent="0">
              <a:buNone/>
            </a:pPr>
            <a:r>
              <a:rPr lang="en-US" sz="1600" b="1" dirty="0"/>
              <a:t>Slide 29: Image: https://www.flickr.com/photos/beglendc/293075039/ by David Boyle / CC BY-SA 2.0 </a:t>
            </a:r>
          </a:p>
          <a:p>
            <a:pPr marL="0" indent="0">
              <a:buNone/>
            </a:pPr>
            <a:r>
              <a:rPr lang="en-US" sz="1600" b="1" dirty="0"/>
              <a:t>Slide 30: Image: https://www.flickr.com/photos/horrigans/5617092052/ by Sarah Horrigan / CC BY-NC 2.0  </a:t>
            </a:r>
          </a:p>
          <a:p>
            <a:pPr marL="0" indent="0">
              <a:buNone/>
            </a:pPr>
            <a:r>
              <a:rPr lang="en-US" sz="1600" b="1" dirty="0"/>
              <a:t>Slide 31: Image: https://www.flickr.com/photos/robwatling/5089229734/ by Rob Watling / CC BY-NC-ND 2.0  </a:t>
            </a:r>
          </a:p>
          <a:p>
            <a:pPr marL="0" indent="0">
              <a:buNone/>
            </a:pPr>
            <a:r>
              <a:rPr lang="en-US" sz="1600" b="1" dirty="0"/>
              <a:t>Slide 33: Image: https://www.flickr.com/photos/thomashawk/12012985364/ by Thomas Hawk / CC BY-NC 2.0  </a:t>
            </a:r>
          </a:p>
          <a:p>
            <a:pPr marL="0" indent="0">
              <a:buNone/>
            </a:pPr>
            <a:r>
              <a:rPr lang="en-US" sz="1600" b="1" dirty="0"/>
              <a:t>Slide 34: Image: https://www.flickr.com/photos/29668365@N08/2777606227/ by </a:t>
            </a:r>
            <a:r>
              <a:rPr lang="en-US" sz="1600" b="1" dirty="0" err="1"/>
              <a:t>Dánae</a:t>
            </a:r>
            <a:r>
              <a:rPr lang="en-US" sz="1600" b="1" dirty="0"/>
              <a:t> / CC BY 2.0 </a:t>
            </a:r>
          </a:p>
          <a:p>
            <a:endParaRPr lang="en-US" sz="1600" b="1" dirty="0"/>
          </a:p>
        </p:txBody>
      </p:sp>
    </p:spTree>
    <p:extLst>
      <p:ext uri="{BB962C8B-B14F-4D97-AF65-F5344CB8AC3E}">
        <p14:creationId xmlns:p14="http://schemas.microsoft.com/office/powerpoint/2010/main" val="999609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64EAF2-2DBA-43F8-8932-CDBB01E5D28C}"/>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E2FD610F-133D-46CE-A297-821358F0602E}"/>
              </a:ext>
            </a:extLst>
          </p:cNvPr>
          <p:cNvSpPr>
            <a:spLocks noGrp="1"/>
          </p:cNvSpPr>
          <p:nvPr>
            <p:ph type="body" sz="quarter" idx="14"/>
          </p:nvPr>
        </p:nvSpPr>
        <p:spPr/>
        <p:txBody>
          <a:bodyPr/>
          <a:lstStyle/>
          <a:p>
            <a:pPr marL="0" indent="0">
              <a:buNone/>
            </a:pPr>
            <a:r>
              <a:rPr lang="en-US" sz="1600" b="1" dirty="0"/>
              <a:t>Slide 35: Image: https://www.flickr.com/photos/sillymonkeyphoto/15462537274/ by D L / CC BY-NC-ND 2.0 </a:t>
            </a:r>
          </a:p>
          <a:p>
            <a:pPr marL="0" indent="0">
              <a:buNone/>
            </a:pPr>
            <a:r>
              <a:rPr lang="en-US" sz="1600" b="1" dirty="0"/>
              <a:t>Slide 37: Image: https://www.flickr.com/photos/khouri/6793949601/ by Michael Cory / CC BY-NC 2.0  </a:t>
            </a:r>
          </a:p>
          <a:p>
            <a:pPr marL="0" indent="0">
              <a:buNone/>
            </a:pPr>
            <a:r>
              <a:rPr lang="en-US" sz="1600" b="1" dirty="0"/>
              <a:t>Slide 39: Image: https://www.flickr.com/photos/62833283@N00/17217078330/ by Seamus McCauley / CC BY 2.0  </a:t>
            </a:r>
          </a:p>
          <a:p>
            <a:pPr marL="0" indent="0">
              <a:buNone/>
            </a:pPr>
            <a:r>
              <a:rPr lang="en-US" sz="1600" b="1" dirty="0"/>
              <a:t>Slide 41: Image: https://www.flickr.com/photos/28481088@N00/3091698923/ by </a:t>
            </a:r>
            <a:r>
              <a:rPr lang="en-US" sz="1600" b="1" dirty="0" err="1"/>
              <a:t>tanakawho</a:t>
            </a:r>
            <a:r>
              <a:rPr lang="en-US" sz="1600" b="1" dirty="0"/>
              <a:t> / CC BY-NC 2.0   </a:t>
            </a:r>
          </a:p>
          <a:p>
            <a:pPr marL="0" indent="0">
              <a:buNone/>
            </a:pPr>
            <a:r>
              <a:rPr lang="en-US" sz="1600" b="1" dirty="0"/>
              <a:t>Slide 42: Image: https://www.flickr.com/photos/niemster/93602172/ by Matt </a:t>
            </a:r>
            <a:r>
              <a:rPr lang="en-US" sz="1600" b="1" dirty="0" err="1"/>
              <a:t>Niemi</a:t>
            </a:r>
            <a:r>
              <a:rPr lang="en-US" sz="1600" b="1" dirty="0"/>
              <a:t> / CC BY-NC-ND 2.0  </a:t>
            </a:r>
          </a:p>
          <a:p>
            <a:pPr marL="0" indent="0">
              <a:buNone/>
            </a:pPr>
            <a:r>
              <a:rPr lang="en-US" sz="1600" b="1" dirty="0"/>
              <a:t>Slide 44: Image: https://www.flickr.com/photos/fotoremy/6768379679/ by Remy </a:t>
            </a:r>
            <a:r>
              <a:rPr lang="en-US" sz="1600" b="1" dirty="0" err="1"/>
              <a:t>Remmerswaal</a:t>
            </a:r>
            <a:r>
              <a:rPr lang="en-US" sz="1600" b="1" dirty="0"/>
              <a:t> / CC BY 2.0  </a:t>
            </a:r>
          </a:p>
          <a:p>
            <a:pPr marL="0" indent="0">
              <a:buNone/>
            </a:pPr>
            <a:r>
              <a:rPr lang="en-US" sz="1600" b="1" dirty="0"/>
              <a:t>Slide 45: Image: https://www.flickr.com/photos/108404544@N07/12941711194/ by Chris Searle / CC BY-NC-ND 2.0  </a:t>
            </a:r>
          </a:p>
          <a:p>
            <a:pPr marL="0" indent="0">
              <a:buNone/>
            </a:pPr>
            <a:r>
              <a:rPr lang="en-US" sz="1600" b="1" dirty="0"/>
              <a:t>Slide 48: Image: https://www.flickr.com/photos/studiocurve/13080208/ by studio curve / CC BY-NC-ND 2.0  </a:t>
            </a:r>
          </a:p>
          <a:p>
            <a:pPr marL="0" indent="0">
              <a:buNone/>
            </a:pPr>
            <a:r>
              <a:rPr lang="en-US" sz="1600" b="1" dirty="0"/>
              <a:t>Slide 49: Image: https://www.flickr.com/photos/seelensturm/8447829919/ by F_A / CC BY 2.0   </a:t>
            </a:r>
          </a:p>
          <a:p>
            <a:pPr marL="0" indent="0">
              <a:buNone/>
            </a:pPr>
            <a:r>
              <a:rPr lang="en-US" sz="1600" b="1" dirty="0"/>
              <a:t>Slide 51: Image: https://www.flickr.com/photos/bensonkua/4839019821/ by Benson </a:t>
            </a:r>
            <a:r>
              <a:rPr lang="en-US" sz="1600" b="1" dirty="0" err="1"/>
              <a:t>Kua</a:t>
            </a:r>
            <a:r>
              <a:rPr lang="en-US" sz="1600" b="1" dirty="0"/>
              <a:t> / CC BY-SA 2.0  </a:t>
            </a:r>
          </a:p>
          <a:p>
            <a:pPr marL="0" indent="0">
              <a:buNone/>
            </a:pPr>
            <a:r>
              <a:rPr lang="en-US" sz="1600" b="1" dirty="0"/>
              <a:t>Slide 52: Image: https://www.flickr.com/photos/17989497@N00/8651401959/ by Monika / CC BY-SA 2.0  </a:t>
            </a:r>
          </a:p>
          <a:p>
            <a:pPr marL="0" indent="0">
              <a:buNone/>
            </a:pPr>
            <a:r>
              <a:rPr lang="en-US" sz="1600" b="1" dirty="0"/>
              <a:t>Slide 53: Image: https://www.flickr.com/photos/cogdog/5841058123/ by Alan Levine / CC BY 2.0  </a:t>
            </a:r>
          </a:p>
          <a:p>
            <a:pPr marL="0" indent="0">
              <a:buNone/>
            </a:pPr>
            <a:r>
              <a:rPr lang="en-US" sz="1600" b="1" dirty="0"/>
              <a:t>Slide 54: Image: https://www.flickr.com/photos/gozalewis/4776747298/ by </a:t>
            </a:r>
            <a:r>
              <a:rPr lang="en-US" sz="1600" b="1" dirty="0" err="1"/>
              <a:t>timlewisnm</a:t>
            </a:r>
            <a:r>
              <a:rPr lang="en-US" sz="1600" b="1" dirty="0"/>
              <a:t> / CC BY-NC-ND 2.0</a:t>
            </a:r>
          </a:p>
          <a:p>
            <a:pPr marL="0" indent="0">
              <a:buNone/>
            </a:pPr>
            <a:r>
              <a:rPr lang="en-US" sz="1600" b="1" dirty="0"/>
              <a:t>Slide 55: Image: https://www.flickr.com/photos/markomikkonen/8578620969/ by Marko </a:t>
            </a:r>
            <a:r>
              <a:rPr lang="en-US" sz="1600" b="1" dirty="0" err="1"/>
              <a:t>Mikkonen</a:t>
            </a:r>
            <a:r>
              <a:rPr lang="en-US" sz="1600" b="1" dirty="0"/>
              <a:t> / CC BY 2.0 </a:t>
            </a:r>
          </a:p>
          <a:p>
            <a:pPr marL="0" indent="0">
              <a:buNone/>
            </a:pPr>
            <a:endParaRPr lang="en-US" sz="1600" b="1" dirty="0"/>
          </a:p>
          <a:p>
            <a:endParaRPr lang="en-US" sz="1600" b="1" dirty="0"/>
          </a:p>
        </p:txBody>
      </p:sp>
    </p:spTree>
    <p:extLst>
      <p:ext uri="{BB962C8B-B14F-4D97-AF65-F5344CB8AC3E}">
        <p14:creationId xmlns:p14="http://schemas.microsoft.com/office/powerpoint/2010/main" val="2476291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5D886C-B9D8-473E-AB91-BD642F8FFB09}"/>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3181CB5C-4EB8-41CB-BDBE-E3CA25E9B704}"/>
              </a:ext>
            </a:extLst>
          </p:cNvPr>
          <p:cNvSpPr>
            <a:spLocks noGrp="1"/>
          </p:cNvSpPr>
          <p:nvPr>
            <p:ph type="body" sz="quarter" idx="14"/>
          </p:nvPr>
        </p:nvSpPr>
        <p:spPr/>
        <p:txBody>
          <a:bodyPr/>
          <a:lstStyle/>
          <a:p>
            <a:pPr marL="457200" indent="-457200">
              <a:buNone/>
            </a:pPr>
            <a:r>
              <a:rPr lang="en-US" sz="1600" b="1" dirty="0"/>
              <a:t>Slide 58: Image: https://www.flickr.com/photos/arwilkinson/10830400356/ by Andy Wilkinson / CC BY-SA 2.0  </a:t>
            </a:r>
          </a:p>
          <a:p>
            <a:pPr marL="457200" indent="-457200">
              <a:buNone/>
            </a:pPr>
            <a:r>
              <a:rPr lang="en-US" sz="1600" b="1" dirty="0"/>
              <a:t>Slide 59: Image: https://www.flickr.com/photos/jenosaur/4731463366/ by </a:t>
            </a:r>
            <a:r>
              <a:rPr lang="en-US" sz="1600" b="1" dirty="0" err="1"/>
              <a:t>jen</a:t>
            </a:r>
            <a:r>
              <a:rPr lang="en-US" sz="1600" b="1" dirty="0"/>
              <a:t> Collins / CC BY-NC-ND 2.0  </a:t>
            </a:r>
          </a:p>
          <a:p>
            <a:pPr marL="457200" indent="-457200">
              <a:buNone/>
            </a:pPr>
            <a:r>
              <a:rPr lang="en-US" sz="1600" b="1" dirty="0"/>
              <a:t>Slide 60: Image: https://www.flickr.com/photos/furibond/3267102279/ by </a:t>
            </a:r>
            <a:r>
              <a:rPr lang="en-US" sz="1600" b="1" dirty="0" err="1"/>
              <a:t>jim</a:t>
            </a:r>
            <a:r>
              <a:rPr lang="en-US" sz="1600" b="1" dirty="0"/>
              <a:t> / CC BY-SA 2.0  </a:t>
            </a:r>
          </a:p>
          <a:p>
            <a:pPr marL="457200" indent="-457200">
              <a:buNone/>
            </a:pPr>
            <a:r>
              <a:rPr lang="en-US" sz="1600" b="1" dirty="0"/>
              <a:t>Slide 63: Image: https://www.flickr.com/photos/28481088@N00/2957770391/ by </a:t>
            </a:r>
            <a:r>
              <a:rPr lang="en-US" sz="1600" b="1" dirty="0" err="1"/>
              <a:t>tanakawho</a:t>
            </a:r>
            <a:r>
              <a:rPr lang="en-US" sz="1600" b="1" dirty="0"/>
              <a:t> / CC BY-NC 2.0  </a:t>
            </a:r>
          </a:p>
          <a:p>
            <a:pPr marL="457200" indent="-457200">
              <a:buNone/>
            </a:pPr>
            <a:r>
              <a:rPr lang="en-US" sz="1600" b="1" dirty="0"/>
              <a:t>Slide 64: Image: https://www.flickr.com/photos/chasblackman/8502151556/ by Chase Elliott Clark / CC BY 2.0  </a:t>
            </a:r>
          </a:p>
          <a:p>
            <a:pPr marL="457200" indent="-457200">
              <a:buNone/>
            </a:pPr>
            <a:r>
              <a:rPr lang="en-US" sz="1600" b="1" dirty="0"/>
              <a:t>Slide 65: Image: https://www.flickr.com/photos/kaeru/1599676842/ by Kars </a:t>
            </a:r>
            <a:r>
              <a:rPr lang="en-US" sz="1600" b="1" dirty="0" err="1"/>
              <a:t>Alfrink</a:t>
            </a:r>
            <a:r>
              <a:rPr lang="en-US" sz="1600" b="1" dirty="0"/>
              <a:t> / CC BY 2.0  </a:t>
            </a:r>
          </a:p>
          <a:p>
            <a:pPr marL="457200" indent="-457200">
              <a:buNone/>
            </a:pPr>
            <a:r>
              <a:rPr lang="en-US" sz="1600" b="1" dirty="0"/>
              <a:t>Slide 68: Image: https://www.flickr.com/photos/glassholic/16948415183/ by Etienne / CC BY-NC-ND 2.0  </a:t>
            </a:r>
          </a:p>
          <a:p>
            <a:pPr marL="457200" indent="-457200">
              <a:buNone/>
            </a:pPr>
            <a:r>
              <a:rPr lang="en-US" sz="1600" b="1" dirty="0"/>
              <a:t>Slide 71: Image: https://www.flickr.com/photos/severalseconds/8476908394/ by Several seconds / CC BY-NC-ND 2.0  </a:t>
            </a:r>
          </a:p>
          <a:p>
            <a:pPr marL="457200" indent="-457200">
              <a:buNone/>
            </a:pPr>
            <a:r>
              <a:rPr lang="en-US" sz="1600" b="1" dirty="0"/>
              <a:t>Slide 72: Image: https://www.flickr.com/photos/severalseconds/10296876914/ by Several seconds / CC BY-NC-ND 2.0  </a:t>
            </a:r>
          </a:p>
          <a:p>
            <a:pPr marL="457200" indent="-457200">
              <a:buNone/>
            </a:pPr>
            <a:r>
              <a:rPr lang="en-US" sz="1600" b="1" dirty="0"/>
              <a:t>Slide 74: Image: https://www.flickr.com/photos/sophielovescute/6883522255/ by Sophie / CC BY-NC-ND 2.0 </a:t>
            </a:r>
          </a:p>
          <a:p>
            <a:pPr marL="0" indent="0">
              <a:buNone/>
            </a:pPr>
            <a:r>
              <a:rPr lang="en-US" sz="1600" b="1" dirty="0"/>
              <a:t>Slide 75: Image: https://www.flickr.com/photos/gbsk/4980421657/ by Barry Silver / CC BY 2.0 </a:t>
            </a:r>
          </a:p>
          <a:p>
            <a:pPr marL="0" indent="0">
              <a:buNone/>
            </a:pPr>
            <a:r>
              <a:rPr lang="en-US" sz="1600" b="1" dirty="0"/>
              <a:t>Slide 76: Image: https://www.flickr.com/photos/xubangwen/9922453463/ by Mathilda Samuelsson / CC BY-SA 2.0 </a:t>
            </a:r>
          </a:p>
        </p:txBody>
      </p:sp>
    </p:spTree>
    <p:extLst>
      <p:ext uri="{BB962C8B-B14F-4D97-AF65-F5344CB8AC3E}">
        <p14:creationId xmlns:p14="http://schemas.microsoft.com/office/powerpoint/2010/main" val="4138826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4C677B-48F6-4AD2-856D-623CC02F244B}"/>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CD2A48FD-A94F-4047-A9F1-F7277DEBD037}"/>
              </a:ext>
            </a:extLst>
          </p:cNvPr>
          <p:cNvSpPr>
            <a:spLocks noGrp="1"/>
          </p:cNvSpPr>
          <p:nvPr>
            <p:ph type="body" sz="quarter" idx="14"/>
          </p:nvPr>
        </p:nvSpPr>
        <p:spPr/>
        <p:txBody>
          <a:bodyPr/>
          <a:lstStyle/>
          <a:p>
            <a:pPr marL="0" indent="0">
              <a:buNone/>
            </a:pPr>
            <a:r>
              <a:rPr lang="en-US" sz="1600" b="1" dirty="0"/>
              <a:t>Slide 78: Image: https://www.flickr.com/photos/creatocrat/4423113441/ by </a:t>
            </a:r>
            <a:r>
              <a:rPr lang="en-US" sz="1600" b="1" dirty="0" err="1"/>
              <a:t>creatocrat</a:t>
            </a:r>
            <a:r>
              <a:rPr lang="en-US" sz="1600" b="1" dirty="0"/>
              <a:t> / CC BY-NC-ND 2.0  </a:t>
            </a:r>
          </a:p>
          <a:p>
            <a:pPr marL="0" indent="0">
              <a:buNone/>
            </a:pPr>
            <a:r>
              <a:rPr lang="en-US" sz="1600" b="1" dirty="0"/>
              <a:t>Slide 79: Image: https://www.flickr.com/photos/bamroberts/2230902429/ by Ben Roberts / CC BY-NC-ND 2.0   </a:t>
            </a:r>
          </a:p>
          <a:p>
            <a:pPr marL="0" indent="0">
              <a:buNone/>
            </a:pPr>
            <a:r>
              <a:rPr lang="en-US" sz="1600" b="1" dirty="0"/>
              <a:t>Slide 80: Image: https://www.flickr.com/photos/matt_molina/2815688603/ by Matt Molina / CC BY-SA 2.0  </a:t>
            </a:r>
          </a:p>
          <a:p>
            <a:pPr marL="0" indent="0">
              <a:buNone/>
            </a:pPr>
            <a:r>
              <a:rPr lang="en-US" sz="1600" b="1" dirty="0"/>
              <a:t>Slide 81: Image: https://www.flickr.com/photos/mervynchua/5441109097/ by Mervyn Chua / CC BY-NC 2.0  </a:t>
            </a:r>
          </a:p>
          <a:p>
            <a:pPr marL="0" indent="0">
              <a:buNone/>
            </a:pPr>
            <a:r>
              <a:rPr lang="en-US" sz="1600" b="1" dirty="0"/>
              <a:t>Slide 82: Image: https://www.flickr.com/photos/derekbruff/11302153574/ by Derek </a:t>
            </a:r>
            <a:r>
              <a:rPr lang="en-US" sz="1600" b="1" dirty="0" err="1"/>
              <a:t>Bruff</a:t>
            </a:r>
            <a:r>
              <a:rPr lang="en-US" sz="1600" b="1" dirty="0"/>
              <a:t> / CC BY-NC 2.0  </a:t>
            </a:r>
          </a:p>
          <a:p>
            <a:pPr marL="0" indent="0">
              <a:buNone/>
            </a:pPr>
            <a:r>
              <a:rPr lang="en-US" sz="1600" b="1" dirty="0"/>
              <a:t>Slide 83: Image: https://www.flickr.com/photos/fotostalker/15198686245/ by </a:t>
            </a:r>
            <a:r>
              <a:rPr lang="en-US" sz="1600" b="1" dirty="0" err="1"/>
              <a:t>MFer</a:t>
            </a:r>
            <a:r>
              <a:rPr lang="en-US" sz="1600" b="1" dirty="0"/>
              <a:t> Photography / CC BY-ND 2.0  </a:t>
            </a:r>
          </a:p>
          <a:p>
            <a:pPr marL="0" indent="0">
              <a:buNone/>
            </a:pPr>
            <a:r>
              <a:rPr lang="en-US" sz="1600" b="1" dirty="0"/>
              <a:t>Slide 85: Image: https://www.flickr.com/photos/ehktang/6833896689/ by H. K. Tang / CC BY-NC-ND 2.0  </a:t>
            </a:r>
          </a:p>
          <a:p>
            <a:pPr marL="0" indent="0">
              <a:buNone/>
            </a:pPr>
            <a:r>
              <a:rPr lang="en-US" sz="1600" b="1" dirty="0"/>
              <a:t>Slide 86: Image: https://www.flickr.com/photos/jbeuh/3368656628/ by Jean-Baptiste / CC BY-NC 2.0  </a:t>
            </a:r>
          </a:p>
          <a:p>
            <a:pPr marL="0" indent="0">
              <a:buNone/>
            </a:pPr>
            <a:r>
              <a:rPr lang="en-US" sz="1600" b="1" dirty="0"/>
              <a:t>Slide 87: Image: https://www.flickr.com/photos/wandrus/8434921527/ by William Andrus / CC BY 2.0  </a:t>
            </a:r>
          </a:p>
          <a:p>
            <a:pPr marL="0" indent="0">
              <a:buNone/>
            </a:pPr>
            <a:r>
              <a:rPr lang="en-US" sz="1600" b="1" dirty="0"/>
              <a:t>Slide 88: Image: https://www.flickr.com/photos/artcriminal/15788410874/ by Art Crimes / CC BY-NC-ND 2.0  </a:t>
            </a:r>
          </a:p>
          <a:p>
            <a:pPr marL="0" indent="0">
              <a:buNone/>
            </a:pPr>
            <a:endParaRPr lang="en-US" sz="1600" b="1" dirty="0"/>
          </a:p>
        </p:txBody>
      </p:sp>
    </p:spTree>
    <p:extLst>
      <p:ext uri="{BB962C8B-B14F-4D97-AF65-F5344CB8AC3E}">
        <p14:creationId xmlns:p14="http://schemas.microsoft.com/office/powerpoint/2010/main" val="3817175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0346" y="1108082"/>
            <a:ext cx="10898717" cy="877163"/>
          </a:xfrm>
        </p:spPr>
        <p:txBody>
          <a:bodyPr/>
          <a:lstStyle/>
          <a:p>
            <a:r>
              <a:rPr lang="en-US" dirty="0"/>
              <a:t>Survey Research</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
        <p:nvSpPr>
          <p:cNvPr id="3" name="TextBox 2"/>
          <p:cNvSpPr txBox="1"/>
          <p:nvPr/>
        </p:nvSpPr>
        <p:spPr>
          <a:xfrm>
            <a:off x="8148084" y="5926982"/>
            <a:ext cx="2332074" cy="246221"/>
          </a:xfrm>
          <a:prstGeom prst="rect">
            <a:avLst/>
          </a:prstGeom>
          <a:noFill/>
        </p:spPr>
        <p:txBody>
          <a:bodyPr wrap="square" rtlCol="0">
            <a:spAutoFit/>
          </a:bodyPr>
          <a:lstStyle/>
          <a:p>
            <a:pPr algn="r"/>
            <a:r>
              <a:rPr lang="en-US" sz="1000" dirty="0">
                <a:solidFill>
                  <a:schemeClr val="bg1"/>
                </a:solidFill>
              </a:rPr>
              <a:t>(Connaway &amp; Powell, 2010, p. 182)</a:t>
            </a:r>
          </a:p>
        </p:txBody>
      </p:sp>
    </p:spTree>
    <p:extLst>
      <p:ext uri="{BB962C8B-B14F-4D97-AF65-F5344CB8AC3E}">
        <p14:creationId xmlns:p14="http://schemas.microsoft.com/office/powerpoint/2010/main" val="3138447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8889"/>
          <a:stretch/>
        </p:blipFill>
        <p:spPr>
          <a:xfrm>
            <a:off x="0" y="0"/>
            <a:ext cx="12192000" cy="6248400"/>
          </a:xfrm>
          <a:prstGeom prst="rect">
            <a:avLst/>
          </a:prstGeom>
        </p:spPr>
      </p:pic>
      <p:sp>
        <p:nvSpPr>
          <p:cNvPr id="95235" name="Rectangle 3"/>
          <p:cNvSpPr>
            <a:spLocks noGrp="1" noChangeArrowheads="1"/>
          </p:cNvSpPr>
          <p:nvPr>
            <p:ph type="body" sz="quarter" idx="13"/>
          </p:nvPr>
        </p:nvSpPr>
        <p:spPr>
          <a:xfrm>
            <a:off x="6858000" y="304800"/>
            <a:ext cx="5334000" cy="457200"/>
          </a:xfrm>
          <a:solidFill>
            <a:schemeClr val="tx1"/>
          </a:solidFill>
        </p:spPr>
        <p:txBody>
          <a:bodyPr>
            <a:noAutofit/>
          </a:bodyPr>
          <a:lstStyle/>
          <a:p>
            <a:pPr>
              <a:lnSpc>
                <a:spcPct val="90000"/>
              </a:lnSpc>
            </a:pPr>
            <a:r>
              <a:rPr lang="en-US" sz="2800" dirty="0">
                <a:solidFill>
                  <a:schemeClr val="bg1"/>
                </a:solidFill>
              </a:rPr>
              <a:t>Survey Research Advantages </a:t>
            </a:r>
            <a:endParaRPr lang="en-US" sz="2800" b="1" dirty="0">
              <a:solidFill>
                <a:schemeClr val="bg1"/>
              </a:solidFill>
            </a:endParaRPr>
          </a:p>
        </p:txBody>
      </p:sp>
      <p:sp>
        <p:nvSpPr>
          <p:cNvPr id="2" name="Text Placeholder 1"/>
          <p:cNvSpPr>
            <a:spLocks noGrp="1"/>
          </p:cNvSpPr>
          <p:nvPr>
            <p:ph type="body" sz="quarter" idx="14"/>
          </p:nvPr>
        </p:nvSpPr>
        <p:spPr>
          <a:xfrm>
            <a:off x="6057418" y="1024359"/>
            <a:ext cx="6172200" cy="4284132"/>
          </a:xfrm>
          <a:solidFill>
            <a:schemeClr val="tx1"/>
          </a:solidFill>
        </p:spPr>
        <p:txBody>
          <a:bodyPr/>
          <a:lstStyle/>
          <a:p>
            <a:pPr marL="228600" indent="-228600">
              <a:lnSpc>
                <a:spcPct val="90000"/>
              </a:lnSpc>
            </a:pPr>
            <a:r>
              <a:rPr lang="en-US" sz="2400" b="1" dirty="0">
                <a:solidFill>
                  <a:schemeClr val="bg1"/>
                </a:solidFill>
              </a:rPr>
              <a:t>Explores many aspects of service</a:t>
            </a:r>
          </a:p>
          <a:p>
            <a:pPr marL="228600" indent="-228600">
              <a:lnSpc>
                <a:spcPct val="90000"/>
              </a:lnSpc>
            </a:pPr>
            <a:r>
              <a:rPr lang="en-US" sz="2400" b="1" dirty="0">
                <a:solidFill>
                  <a:schemeClr val="bg1"/>
                </a:solidFill>
              </a:rPr>
              <a:t>Demographic information</a:t>
            </a:r>
          </a:p>
          <a:p>
            <a:pPr marL="228600" indent="-228600">
              <a:lnSpc>
                <a:spcPct val="90000"/>
              </a:lnSpc>
            </a:pPr>
            <a:r>
              <a:rPr lang="en-US" sz="2400" b="1" dirty="0">
                <a:solidFill>
                  <a:schemeClr val="bg1"/>
                </a:solidFill>
              </a:rPr>
              <a:t>Controlled sampling</a:t>
            </a:r>
          </a:p>
          <a:p>
            <a:pPr marL="228600" indent="-228600">
              <a:lnSpc>
                <a:spcPct val="90000"/>
              </a:lnSpc>
            </a:pPr>
            <a:r>
              <a:rPr lang="en-US" sz="2400" b="1" dirty="0">
                <a:solidFill>
                  <a:schemeClr val="bg1"/>
                </a:solidFill>
              </a:rPr>
              <a:t>High response rates possible</a:t>
            </a:r>
          </a:p>
          <a:p>
            <a:pPr marL="228600" indent="-228600">
              <a:lnSpc>
                <a:spcPct val="90000"/>
              </a:lnSpc>
            </a:pPr>
            <a:r>
              <a:rPr lang="en-US" sz="2400" b="1" dirty="0">
                <a:solidFill>
                  <a:schemeClr val="bg1"/>
                </a:solidFill>
              </a:rPr>
              <a:t>Data reflect characteristics &amp; opinions of respondents</a:t>
            </a:r>
          </a:p>
          <a:p>
            <a:pPr marL="228600" indent="-228600">
              <a:lnSpc>
                <a:spcPct val="90000"/>
              </a:lnSpc>
            </a:pPr>
            <a:r>
              <a:rPr lang="en-US" sz="2400" b="1" dirty="0">
                <a:solidFill>
                  <a:schemeClr val="bg1"/>
                </a:solidFill>
              </a:rPr>
              <a:t>Cost effective</a:t>
            </a:r>
          </a:p>
          <a:p>
            <a:pPr marL="228600" indent="-228600">
              <a:lnSpc>
                <a:spcPct val="90000"/>
              </a:lnSpc>
            </a:pPr>
            <a:r>
              <a:rPr lang="en-US" sz="2400" b="1" dirty="0">
                <a:solidFill>
                  <a:schemeClr val="bg1"/>
                </a:solidFill>
              </a:rPr>
              <a:t>Can be self-administered</a:t>
            </a:r>
          </a:p>
          <a:p>
            <a:pPr marL="228600" indent="-228600">
              <a:lnSpc>
                <a:spcPct val="90000"/>
              </a:lnSpc>
            </a:pPr>
            <a:r>
              <a:rPr lang="en-US" sz="2400" b="1" dirty="0">
                <a:solidFill>
                  <a:schemeClr val="bg1"/>
                </a:solidFill>
              </a:rPr>
              <a:t>Survey large numbers</a:t>
            </a:r>
          </a:p>
          <a:p>
            <a:pPr marL="228600" indent="-228600">
              <a:lnSpc>
                <a:spcPct val="90000"/>
              </a:lnSpc>
            </a:pPr>
            <a:r>
              <a:rPr lang="en-US" sz="2400" b="1" dirty="0">
                <a:solidFill>
                  <a:schemeClr val="bg1"/>
                </a:solidFill>
              </a:rPr>
              <a:t>Online surveys (e.g., Survey Monkey) provide statistical analysis</a:t>
            </a:r>
            <a:endParaRPr lang="en-US" sz="2400" dirty="0">
              <a:solidFill>
                <a:schemeClr val="bg1"/>
              </a:solidFill>
            </a:endParaRPr>
          </a:p>
        </p:txBody>
      </p:sp>
    </p:spTree>
    <p:extLst>
      <p:ext uri="{BB962C8B-B14F-4D97-AF65-F5344CB8AC3E}">
        <p14:creationId xmlns:p14="http://schemas.microsoft.com/office/powerpoint/2010/main" val="328008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65069"/>
          </a:xfrm>
          <a:prstGeom prst="rect">
            <a:avLst/>
          </a:prstGeom>
        </p:spPr>
      </p:pic>
      <p:sp>
        <p:nvSpPr>
          <p:cNvPr id="99331" name="Rectangle 3"/>
          <p:cNvSpPr>
            <a:spLocks noGrp="1" noChangeArrowheads="1"/>
          </p:cNvSpPr>
          <p:nvPr>
            <p:ph type="body" sz="quarter" idx="13"/>
          </p:nvPr>
        </p:nvSpPr>
        <p:spPr>
          <a:xfrm>
            <a:off x="0" y="381000"/>
            <a:ext cx="5181600" cy="533400"/>
          </a:xfrm>
          <a:solidFill>
            <a:schemeClr val="tx1"/>
          </a:solidFill>
        </p:spPr>
        <p:txBody>
          <a:bodyPr>
            <a:normAutofit/>
          </a:bodyPr>
          <a:lstStyle/>
          <a:p>
            <a:r>
              <a:rPr lang="en-US" sz="2400" dirty="0">
                <a:solidFill>
                  <a:schemeClr val="bg1"/>
                </a:solidFill>
              </a:rPr>
              <a:t>Survey Research Disadvantages</a:t>
            </a:r>
            <a:endParaRPr lang="en-US" sz="2400" b="1" dirty="0">
              <a:solidFill>
                <a:schemeClr val="bg1"/>
              </a:solidFill>
            </a:endParaRPr>
          </a:p>
        </p:txBody>
      </p:sp>
      <p:sp>
        <p:nvSpPr>
          <p:cNvPr id="2" name="Text Placeholder 1"/>
          <p:cNvSpPr>
            <a:spLocks noGrp="1"/>
          </p:cNvSpPr>
          <p:nvPr>
            <p:ph type="body" sz="quarter" idx="14"/>
          </p:nvPr>
        </p:nvSpPr>
        <p:spPr>
          <a:xfrm>
            <a:off x="0" y="1447800"/>
            <a:ext cx="5638800" cy="2667000"/>
          </a:xfrm>
          <a:solidFill>
            <a:schemeClr val="tx1"/>
          </a:solidFill>
        </p:spPr>
        <p:txBody>
          <a:bodyPr/>
          <a:lstStyle/>
          <a:p>
            <a:pPr marL="228600" indent="-228600"/>
            <a:r>
              <a:rPr lang="en-US" sz="2400" b="1" dirty="0">
                <a:solidFill>
                  <a:schemeClr val="bg1"/>
                </a:solidFill>
              </a:rPr>
              <a:t>Produces a snapshot of situation</a:t>
            </a:r>
          </a:p>
          <a:p>
            <a:pPr marL="228600" indent="-228600"/>
            <a:r>
              <a:rPr lang="en-US" sz="2400" b="1" dirty="0">
                <a:solidFill>
                  <a:schemeClr val="bg1"/>
                </a:solidFill>
              </a:rPr>
              <a:t>May be time consuming to analyze &amp; interpret results</a:t>
            </a:r>
          </a:p>
          <a:p>
            <a:pPr marL="228600" indent="-228600"/>
            <a:r>
              <a:rPr lang="en-US" sz="2400" b="1" dirty="0">
                <a:solidFill>
                  <a:schemeClr val="bg1"/>
                </a:solidFill>
              </a:rPr>
              <a:t>Produces self-reported data</a:t>
            </a:r>
          </a:p>
          <a:p>
            <a:pPr marL="228600" indent="-228600"/>
            <a:r>
              <a:rPr lang="en-US" sz="2400" b="1" dirty="0">
                <a:solidFill>
                  <a:schemeClr val="bg1"/>
                </a:solidFill>
              </a:rPr>
              <a:t>Data lack depth of interviewing</a:t>
            </a:r>
          </a:p>
          <a:p>
            <a:pPr marL="228600" indent="-228600"/>
            <a:r>
              <a:rPr lang="en-US" sz="2400" b="1" dirty="0">
                <a:solidFill>
                  <a:schemeClr val="bg1"/>
                </a:solidFill>
              </a:rPr>
              <a:t>High return rate can be difficult</a:t>
            </a:r>
            <a:endParaRPr lang="en-US" sz="2400" dirty="0">
              <a:solidFill>
                <a:schemeClr val="bg1"/>
              </a:solidFill>
            </a:endParaRPr>
          </a:p>
        </p:txBody>
      </p:sp>
    </p:spTree>
    <p:extLst>
      <p:ext uri="{BB962C8B-B14F-4D97-AF65-F5344CB8AC3E}">
        <p14:creationId xmlns:p14="http://schemas.microsoft.com/office/powerpoint/2010/main" val="179215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3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248401"/>
          </a:xfrm>
          <a:prstGeom prst="rect">
            <a:avLst/>
          </a:prstGeom>
        </p:spPr>
      </p:pic>
      <p:sp>
        <p:nvSpPr>
          <p:cNvPr id="96259" name="Rectangle 3"/>
          <p:cNvSpPr>
            <a:spLocks noGrp="1" noChangeArrowheads="1"/>
          </p:cNvSpPr>
          <p:nvPr>
            <p:ph type="body" sz="quarter" idx="13"/>
          </p:nvPr>
        </p:nvSpPr>
        <p:spPr>
          <a:xfrm>
            <a:off x="7086600" y="457200"/>
            <a:ext cx="5095874" cy="465669"/>
          </a:xfrm>
          <a:solidFill>
            <a:schemeClr val="tx1"/>
          </a:solidFill>
        </p:spPr>
        <p:txBody>
          <a:bodyPr>
            <a:noAutofit/>
          </a:bodyPr>
          <a:lstStyle/>
          <a:p>
            <a:pPr>
              <a:lnSpc>
                <a:spcPct val="90000"/>
              </a:lnSpc>
            </a:pPr>
            <a:r>
              <a:rPr lang="en-US" sz="2400" dirty="0">
                <a:solidFill>
                  <a:schemeClr val="bg1"/>
                </a:solidFill>
              </a:rPr>
              <a:t>Checklist for Designing Surveys </a:t>
            </a:r>
            <a:endParaRPr lang="en-US" sz="2400" b="1" dirty="0">
              <a:solidFill>
                <a:schemeClr val="bg1"/>
              </a:solidFill>
            </a:endParaRPr>
          </a:p>
        </p:txBody>
      </p:sp>
      <p:sp>
        <p:nvSpPr>
          <p:cNvPr id="2" name="Text Placeholder 1"/>
          <p:cNvSpPr>
            <a:spLocks noGrp="1"/>
          </p:cNvSpPr>
          <p:nvPr>
            <p:ph type="body" sz="quarter" idx="14"/>
          </p:nvPr>
        </p:nvSpPr>
        <p:spPr>
          <a:xfrm>
            <a:off x="6934200" y="1276896"/>
            <a:ext cx="5257800" cy="4742904"/>
          </a:xfrm>
          <a:solidFill>
            <a:schemeClr val="tx1"/>
          </a:solidFill>
        </p:spPr>
        <p:txBody>
          <a:bodyPr/>
          <a:lstStyle/>
          <a:p>
            <a:pPr>
              <a:lnSpc>
                <a:spcPct val="90000"/>
              </a:lnSpc>
              <a:buNone/>
            </a:pPr>
            <a:r>
              <a:rPr lang="en-US" sz="2400" b="1" dirty="0">
                <a:solidFill>
                  <a:schemeClr val="bg1"/>
                </a:solidFill>
              </a:rPr>
              <a:t>Good questions are:</a:t>
            </a:r>
          </a:p>
          <a:p>
            <a:pPr marL="228600" indent="-228600">
              <a:lnSpc>
                <a:spcPct val="90000"/>
              </a:lnSpc>
            </a:pPr>
            <a:r>
              <a:rPr lang="en-US" sz="2400" b="1" dirty="0">
                <a:solidFill>
                  <a:schemeClr val="bg1"/>
                </a:solidFill>
              </a:rPr>
              <a:t>Related to problem at hand</a:t>
            </a:r>
          </a:p>
          <a:p>
            <a:pPr marL="685800" lvl="1" indent="-228600">
              <a:lnSpc>
                <a:spcPct val="90000"/>
              </a:lnSpc>
            </a:pPr>
            <a:r>
              <a:rPr lang="en-US" sz="2400" b="1" dirty="0">
                <a:solidFill>
                  <a:schemeClr val="bg1"/>
                </a:solidFill>
              </a:rPr>
              <a:t>Multiple choice</a:t>
            </a:r>
          </a:p>
          <a:p>
            <a:pPr marL="685800" lvl="1" indent="-228600">
              <a:lnSpc>
                <a:spcPct val="90000"/>
              </a:lnSpc>
            </a:pPr>
            <a:r>
              <a:rPr lang="en-US" sz="2400" b="1" dirty="0">
                <a:solidFill>
                  <a:schemeClr val="bg1"/>
                </a:solidFill>
              </a:rPr>
              <a:t>Open-ended</a:t>
            </a:r>
          </a:p>
          <a:p>
            <a:pPr marL="685800" lvl="1" indent="-228600">
              <a:lnSpc>
                <a:spcPct val="90000"/>
              </a:lnSpc>
            </a:pPr>
            <a:r>
              <a:rPr lang="en-US" sz="2400" b="1" dirty="0">
                <a:solidFill>
                  <a:schemeClr val="bg1"/>
                </a:solidFill>
              </a:rPr>
              <a:t>Likert Scale</a:t>
            </a:r>
          </a:p>
          <a:p>
            <a:pPr marL="228600" indent="-228600">
              <a:lnSpc>
                <a:spcPct val="90000"/>
              </a:lnSpc>
            </a:pPr>
            <a:r>
              <a:rPr lang="en-US" sz="2400" b="1" dirty="0">
                <a:solidFill>
                  <a:schemeClr val="bg1"/>
                </a:solidFill>
              </a:rPr>
              <a:t>Clear, unambiguous, precise</a:t>
            </a:r>
          </a:p>
          <a:p>
            <a:pPr marL="228600" indent="-228600">
              <a:lnSpc>
                <a:spcPct val="90000"/>
              </a:lnSpc>
            </a:pPr>
            <a:r>
              <a:rPr lang="en-US" sz="2400" b="1" dirty="0">
                <a:solidFill>
                  <a:schemeClr val="bg1"/>
                </a:solidFill>
              </a:rPr>
              <a:t>Able to be answered by subjects</a:t>
            </a:r>
          </a:p>
          <a:p>
            <a:pPr marL="228600" indent="-228600">
              <a:lnSpc>
                <a:spcPct val="90000"/>
              </a:lnSpc>
            </a:pPr>
            <a:r>
              <a:rPr lang="en-US" sz="2400" b="1" dirty="0">
                <a:solidFill>
                  <a:schemeClr val="bg1"/>
                </a:solidFill>
              </a:rPr>
              <a:t>Not double-barreled (“and”)</a:t>
            </a:r>
          </a:p>
          <a:p>
            <a:pPr marL="228600" indent="-228600">
              <a:lnSpc>
                <a:spcPct val="90000"/>
              </a:lnSpc>
            </a:pPr>
            <a:r>
              <a:rPr lang="en-US" sz="2400" b="1" dirty="0">
                <a:solidFill>
                  <a:schemeClr val="bg1"/>
                </a:solidFill>
              </a:rPr>
              <a:t>Short</a:t>
            </a:r>
          </a:p>
          <a:p>
            <a:pPr marL="228600" indent="-228600">
              <a:lnSpc>
                <a:spcPct val="90000"/>
              </a:lnSpc>
            </a:pPr>
            <a:r>
              <a:rPr lang="en-US" sz="2400" b="1" dirty="0">
                <a:solidFill>
                  <a:schemeClr val="bg1"/>
                </a:solidFill>
              </a:rPr>
              <a:t>Not Negative</a:t>
            </a:r>
          </a:p>
          <a:p>
            <a:pPr marL="228600" indent="-228600">
              <a:lnSpc>
                <a:spcPct val="90000"/>
              </a:lnSpc>
            </a:pPr>
            <a:r>
              <a:rPr lang="en-US" sz="2400" b="1" dirty="0">
                <a:solidFill>
                  <a:schemeClr val="bg1"/>
                </a:solidFill>
              </a:rPr>
              <a:t>Unbiased</a:t>
            </a:r>
          </a:p>
          <a:p>
            <a:pPr marL="0" indent="0" algn="r">
              <a:lnSpc>
                <a:spcPct val="90000"/>
              </a:lnSpc>
              <a:buNone/>
            </a:pPr>
            <a:r>
              <a:rPr lang="en-US" sz="1000" b="1" dirty="0">
                <a:solidFill>
                  <a:schemeClr val="bg1"/>
                </a:solidFill>
              </a:rPr>
              <a:t>(Janes 1999)</a:t>
            </a:r>
          </a:p>
          <a:p>
            <a:pPr marL="0" indent="0">
              <a:lnSpc>
                <a:spcPct val="90000"/>
              </a:lnSpc>
              <a:buNone/>
            </a:pPr>
            <a:endParaRPr lang="en-US" sz="2400" dirty="0">
              <a:solidFill>
                <a:schemeClr val="bg1"/>
              </a:solidFill>
            </a:endParaRPr>
          </a:p>
        </p:txBody>
      </p:sp>
    </p:spTree>
    <p:extLst>
      <p:ext uri="{BB962C8B-B14F-4D97-AF65-F5344CB8AC3E}">
        <p14:creationId xmlns:p14="http://schemas.microsoft.com/office/powerpoint/2010/main" val="55169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62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98307" name="Rectangle 3"/>
          <p:cNvSpPr>
            <a:spLocks noGrp="1" noChangeArrowheads="1"/>
          </p:cNvSpPr>
          <p:nvPr>
            <p:ph type="body" sz="quarter" idx="13"/>
          </p:nvPr>
        </p:nvSpPr>
        <p:spPr>
          <a:xfrm>
            <a:off x="7511870" y="685800"/>
            <a:ext cx="2362200" cy="456661"/>
          </a:xfrm>
          <a:solidFill>
            <a:schemeClr val="tx1"/>
          </a:solidFill>
        </p:spPr>
        <p:txBody>
          <a:bodyPr>
            <a:normAutofit/>
          </a:bodyPr>
          <a:lstStyle/>
          <a:p>
            <a:pPr>
              <a:lnSpc>
                <a:spcPct val="90000"/>
              </a:lnSpc>
            </a:pPr>
            <a:r>
              <a:rPr lang="en-US" sz="2400" dirty="0">
                <a:solidFill>
                  <a:schemeClr val="bg1"/>
                </a:solidFill>
              </a:rPr>
              <a:t>Design Issues</a:t>
            </a:r>
            <a:endParaRPr lang="en-US" sz="2400" b="1" dirty="0">
              <a:solidFill>
                <a:schemeClr val="bg1"/>
              </a:solidFill>
            </a:endParaRPr>
          </a:p>
        </p:txBody>
      </p:sp>
      <p:sp>
        <p:nvSpPr>
          <p:cNvPr id="2" name="Text Placeholder 1"/>
          <p:cNvSpPr>
            <a:spLocks noGrp="1"/>
          </p:cNvSpPr>
          <p:nvPr>
            <p:ph type="body" sz="quarter" idx="14"/>
          </p:nvPr>
        </p:nvSpPr>
        <p:spPr>
          <a:xfrm>
            <a:off x="7543799" y="1404411"/>
            <a:ext cx="4660543" cy="3700989"/>
          </a:xfrm>
          <a:solidFill>
            <a:schemeClr val="tx1"/>
          </a:solidFill>
        </p:spPr>
        <p:txBody>
          <a:bodyPr/>
          <a:lstStyle/>
          <a:p>
            <a:pPr marL="228600" indent="-228600">
              <a:lnSpc>
                <a:spcPct val="90000"/>
              </a:lnSpc>
            </a:pPr>
            <a:r>
              <a:rPr lang="en-US" sz="2400" b="1" dirty="0">
                <a:solidFill>
                  <a:schemeClr val="bg1"/>
                </a:solidFill>
              </a:rPr>
              <a:t>Paper or Online (e.g., Survey Monkey)</a:t>
            </a:r>
          </a:p>
          <a:p>
            <a:pPr marL="228600" indent="-228600">
              <a:lnSpc>
                <a:spcPct val="90000"/>
              </a:lnSpc>
            </a:pPr>
            <a:r>
              <a:rPr lang="en-US" sz="2400" b="1" dirty="0">
                <a:solidFill>
                  <a:schemeClr val="bg1"/>
                </a:solidFill>
              </a:rPr>
              <a:t>Consider order of questions</a:t>
            </a:r>
          </a:p>
          <a:p>
            <a:pPr marL="228600" indent="-228600">
              <a:lnSpc>
                <a:spcPct val="90000"/>
              </a:lnSpc>
            </a:pPr>
            <a:r>
              <a:rPr lang="en-US" sz="2400" b="1" dirty="0">
                <a:solidFill>
                  <a:schemeClr val="bg1"/>
                </a:solidFill>
              </a:rPr>
              <a:t>Demographic q’s first</a:t>
            </a:r>
          </a:p>
          <a:p>
            <a:pPr marL="228600" indent="-228600">
              <a:lnSpc>
                <a:spcPct val="90000"/>
              </a:lnSpc>
            </a:pPr>
            <a:r>
              <a:rPr lang="en-US" sz="2400" b="1" dirty="0">
                <a:solidFill>
                  <a:schemeClr val="bg1"/>
                </a:solidFill>
              </a:rPr>
              <a:t>Instructions</a:t>
            </a:r>
          </a:p>
          <a:p>
            <a:pPr lvl="1">
              <a:lnSpc>
                <a:spcPct val="90000"/>
              </a:lnSpc>
            </a:pPr>
            <a:r>
              <a:rPr lang="en-US" sz="2400" b="1" dirty="0">
                <a:solidFill>
                  <a:schemeClr val="bg1"/>
                </a:solidFill>
              </a:rPr>
              <a:t>Be specific</a:t>
            </a:r>
          </a:p>
          <a:p>
            <a:pPr lvl="1">
              <a:lnSpc>
                <a:spcPct val="90000"/>
              </a:lnSpc>
            </a:pPr>
            <a:r>
              <a:rPr lang="en-US" sz="2400" b="1" dirty="0">
                <a:solidFill>
                  <a:schemeClr val="bg1"/>
                </a:solidFill>
              </a:rPr>
              <a:t>Introduce sections</a:t>
            </a:r>
          </a:p>
          <a:p>
            <a:pPr marL="228600" indent="-228600">
              <a:lnSpc>
                <a:spcPct val="90000"/>
              </a:lnSpc>
            </a:pPr>
            <a:r>
              <a:rPr lang="en-US" sz="2400" b="1" dirty="0">
                <a:solidFill>
                  <a:schemeClr val="bg1"/>
                </a:solidFill>
              </a:rPr>
              <a:t>Keep it simple</a:t>
            </a:r>
          </a:p>
          <a:p>
            <a:pPr marL="228600" indent="-228600">
              <a:lnSpc>
                <a:spcPct val="90000"/>
              </a:lnSpc>
            </a:pPr>
            <a:r>
              <a:rPr lang="en-US" sz="2400" b="1" dirty="0">
                <a:solidFill>
                  <a:schemeClr val="bg1"/>
                </a:solidFill>
              </a:rPr>
              <a:t>Pre-test! </a:t>
            </a:r>
            <a:endParaRPr lang="en-US" sz="2400" dirty="0">
              <a:solidFill>
                <a:schemeClr val="bg1"/>
              </a:solidFill>
            </a:endParaRPr>
          </a:p>
        </p:txBody>
      </p:sp>
    </p:spTree>
    <p:extLst>
      <p:ext uri="{BB962C8B-B14F-4D97-AF65-F5344CB8AC3E}">
        <p14:creationId xmlns:p14="http://schemas.microsoft.com/office/powerpoint/2010/main" val="2071120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3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97283" name="Rectangle 3"/>
          <p:cNvSpPr>
            <a:spLocks noGrp="1" noChangeArrowheads="1"/>
          </p:cNvSpPr>
          <p:nvPr>
            <p:ph type="body" sz="quarter" idx="13"/>
          </p:nvPr>
        </p:nvSpPr>
        <p:spPr>
          <a:xfrm>
            <a:off x="9525" y="152591"/>
            <a:ext cx="5857875" cy="457009"/>
          </a:xfrm>
          <a:solidFill>
            <a:schemeClr val="tx1"/>
          </a:solidFill>
        </p:spPr>
        <p:txBody>
          <a:bodyPr>
            <a:normAutofit/>
          </a:bodyPr>
          <a:lstStyle/>
          <a:p>
            <a:pPr>
              <a:lnSpc>
                <a:spcPct val="90000"/>
              </a:lnSpc>
            </a:pPr>
            <a:r>
              <a:rPr lang="en-US" sz="2400" dirty="0">
                <a:solidFill>
                  <a:schemeClr val="bg1"/>
                </a:solidFill>
              </a:rPr>
              <a:t>Survey Research Interpreting Results</a:t>
            </a:r>
            <a:endParaRPr lang="en-US" sz="2400" b="1" dirty="0">
              <a:solidFill>
                <a:schemeClr val="bg1"/>
              </a:solidFill>
            </a:endParaRPr>
          </a:p>
        </p:txBody>
      </p:sp>
      <p:sp>
        <p:nvSpPr>
          <p:cNvPr id="2" name="Text Placeholder 1"/>
          <p:cNvSpPr>
            <a:spLocks noGrp="1"/>
          </p:cNvSpPr>
          <p:nvPr>
            <p:ph type="body" sz="quarter" idx="14"/>
          </p:nvPr>
        </p:nvSpPr>
        <p:spPr>
          <a:xfrm>
            <a:off x="5331884" y="1373719"/>
            <a:ext cx="6860116" cy="3655481"/>
          </a:xfrm>
          <a:solidFill>
            <a:schemeClr val="tx1"/>
          </a:solidFill>
        </p:spPr>
        <p:txBody>
          <a:bodyPr/>
          <a:lstStyle/>
          <a:p>
            <a:pPr marL="228600" indent="-228600">
              <a:lnSpc>
                <a:spcPct val="90000"/>
              </a:lnSpc>
            </a:pPr>
            <a:r>
              <a:rPr lang="en-US" sz="2400" b="1" dirty="0">
                <a:solidFill>
                  <a:schemeClr val="bg1"/>
                </a:solidFill>
              </a:rPr>
              <a:t>Objectively analyze all data</a:t>
            </a:r>
          </a:p>
          <a:p>
            <a:pPr marL="228600" indent="-228600">
              <a:lnSpc>
                <a:spcPct val="90000"/>
              </a:lnSpc>
            </a:pPr>
            <a:r>
              <a:rPr lang="en-US" sz="2400" b="1" dirty="0">
                <a:solidFill>
                  <a:schemeClr val="bg1"/>
                </a:solidFill>
              </a:rPr>
              <a:t>Interpret results with appropriate level of precision</a:t>
            </a:r>
          </a:p>
          <a:p>
            <a:pPr marL="228600" indent="-228600">
              <a:lnSpc>
                <a:spcPct val="90000"/>
              </a:lnSpc>
            </a:pPr>
            <a:r>
              <a:rPr lang="en-US" sz="2400" b="1" dirty="0">
                <a:solidFill>
                  <a:schemeClr val="bg1"/>
                </a:solidFill>
              </a:rPr>
              <a:t>Express proper degree of caution about conclusions</a:t>
            </a:r>
          </a:p>
          <a:p>
            <a:pPr marL="228600" indent="-228600">
              <a:lnSpc>
                <a:spcPct val="90000"/>
              </a:lnSpc>
            </a:pPr>
            <a:r>
              <a:rPr lang="en-US" sz="2400" b="1" dirty="0">
                <a:solidFill>
                  <a:schemeClr val="bg1"/>
                </a:solidFill>
              </a:rPr>
              <a:t>Use data as input in outcome measures</a:t>
            </a:r>
          </a:p>
          <a:p>
            <a:pPr marL="228600" indent="-228600">
              <a:lnSpc>
                <a:spcPct val="90000"/>
              </a:lnSpc>
            </a:pPr>
            <a:r>
              <a:rPr lang="en-US" sz="2400" b="1" dirty="0">
                <a:solidFill>
                  <a:schemeClr val="bg1"/>
                </a:solidFill>
              </a:rPr>
              <a:t>Consider longitudinal study, compare results over time</a:t>
            </a:r>
          </a:p>
          <a:p>
            <a:pPr marL="228600" indent="-228600">
              <a:lnSpc>
                <a:spcPct val="90000"/>
              </a:lnSpc>
            </a:pPr>
            <a:r>
              <a:rPr lang="en-US" sz="2400" b="1" dirty="0">
                <a:solidFill>
                  <a:schemeClr val="bg1"/>
                </a:solidFill>
              </a:rPr>
              <a:t>Qualitative data requires special attention</a:t>
            </a:r>
            <a:endParaRPr lang="en-US" sz="2400" dirty="0">
              <a:solidFill>
                <a:schemeClr val="bg1"/>
              </a:solidFill>
            </a:endParaRPr>
          </a:p>
        </p:txBody>
      </p:sp>
    </p:spTree>
    <p:extLst>
      <p:ext uri="{BB962C8B-B14F-4D97-AF65-F5344CB8AC3E}">
        <p14:creationId xmlns:p14="http://schemas.microsoft.com/office/powerpoint/2010/main" val="2399759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72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1" y="651975"/>
            <a:ext cx="5105399" cy="911090"/>
          </a:xfrm>
          <a:solidFill>
            <a:schemeClr val="tx1"/>
          </a:solidFill>
        </p:spPr>
        <p:txBody>
          <a:bodyPr>
            <a:noAutofit/>
          </a:bodyPr>
          <a:lstStyle/>
          <a:p>
            <a:r>
              <a:rPr lang="en-US" sz="2400" dirty="0">
                <a:solidFill>
                  <a:schemeClr val="bg1"/>
                </a:solidFill>
              </a:rPr>
              <a:t>Example: Seeking Synchronicity </a:t>
            </a:r>
            <a:br>
              <a:rPr lang="en-US" sz="2400" dirty="0">
                <a:solidFill>
                  <a:schemeClr val="bg1"/>
                </a:solidFill>
              </a:rPr>
            </a:br>
            <a:r>
              <a:rPr lang="en-US" sz="2400" dirty="0">
                <a:solidFill>
                  <a:schemeClr val="bg1"/>
                </a:solidFill>
              </a:rPr>
              <a:t>Formatting Objectives</a:t>
            </a:r>
          </a:p>
        </p:txBody>
      </p:sp>
      <p:sp>
        <p:nvSpPr>
          <p:cNvPr id="4" name="Text Placeholder 3"/>
          <p:cNvSpPr>
            <a:spLocks noGrp="1"/>
          </p:cNvSpPr>
          <p:nvPr>
            <p:ph type="body" sz="quarter" idx="14"/>
          </p:nvPr>
        </p:nvSpPr>
        <p:spPr>
          <a:xfrm>
            <a:off x="0" y="1828800"/>
            <a:ext cx="5746374" cy="2667000"/>
          </a:xfrm>
          <a:solidFill>
            <a:schemeClr val="tx1"/>
          </a:solidFill>
        </p:spPr>
        <p:txBody>
          <a:bodyPr/>
          <a:lstStyle/>
          <a:p>
            <a:pPr marL="228600" indent="-228600">
              <a:buFont typeface="Arial" pitchFamily="34" charset="0"/>
              <a:buChar char="•"/>
            </a:pPr>
            <a:r>
              <a:rPr lang="en-US" sz="2400" b="1" dirty="0">
                <a:solidFill>
                  <a:schemeClr val="bg1"/>
                </a:solidFill>
              </a:rPr>
              <a:t>Review the literature</a:t>
            </a:r>
          </a:p>
          <a:p>
            <a:pPr marL="228600" indent="-228600">
              <a:buFont typeface="Arial" pitchFamily="34" charset="0"/>
              <a:buChar char="•"/>
            </a:pPr>
            <a:r>
              <a:rPr lang="en-US" sz="2400" b="1" dirty="0">
                <a:solidFill>
                  <a:schemeClr val="bg1"/>
                </a:solidFill>
              </a:rPr>
              <a:t>Focus group interviews with VRS librarians, users &amp; non-users </a:t>
            </a:r>
          </a:p>
          <a:p>
            <a:pPr marL="228600" indent="-228600">
              <a:buFont typeface="Arial" pitchFamily="34" charset="0"/>
              <a:buChar char="•"/>
            </a:pPr>
            <a:r>
              <a:rPr lang="en-US" sz="2400" b="1" dirty="0">
                <a:solidFill>
                  <a:schemeClr val="bg1"/>
                </a:solidFill>
              </a:rPr>
              <a:t>Analyze VR transcripts</a:t>
            </a:r>
          </a:p>
          <a:p>
            <a:pPr marL="228600" indent="-228600">
              <a:buFont typeface="Arial" pitchFamily="34" charset="0"/>
              <a:buChar char="•"/>
            </a:pPr>
            <a:r>
              <a:rPr lang="en-US" sz="2400" b="1" dirty="0">
                <a:solidFill>
                  <a:schemeClr val="bg1"/>
                </a:solidFill>
              </a:rPr>
              <a:t>VRS librarian, user, &amp; non-user interviews &amp; online surveys</a:t>
            </a:r>
            <a:endParaRPr lang="en-US" sz="2400" dirty="0">
              <a:solidFill>
                <a:schemeClr val="bg1"/>
              </a:solidFill>
            </a:endParaRPr>
          </a:p>
        </p:txBody>
      </p:sp>
      <p:pic>
        <p:nvPicPr>
          <p:cNvPr id="5" name="Picture 2"/>
          <p:cNvPicPr>
            <a:picLocks noGrp="1" noChangeAspect="1" noChangeArrowheads="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bwMode="auto">
          <a:xfrm>
            <a:off x="7772400" y="1692275"/>
            <a:ext cx="2514600" cy="3444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314783"/>
            <a:ext cx="4191000" cy="1862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U-Turn Arrow 6"/>
          <p:cNvSpPr/>
          <p:nvPr/>
        </p:nvSpPr>
        <p:spPr>
          <a:xfrm rot="5400000">
            <a:off x="9340288" y="3886842"/>
            <a:ext cx="427941" cy="855882"/>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61745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1484" b="17875"/>
          <a:stretch/>
        </p:blipFill>
        <p:spPr>
          <a:xfrm>
            <a:off x="0" y="-15240"/>
            <a:ext cx="12179300" cy="6263640"/>
          </a:xfrm>
          <a:prstGeom prst="rect">
            <a:avLst/>
          </a:prstGeom>
        </p:spPr>
      </p:pic>
      <p:sp>
        <p:nvSpPr>
          <p:cNvPr id="3" name="Text Placeholder 2"/>
          <p:cNvSpPr>
            <a:spLocks noGrp="1"/>
          </p:cNvSpPr>
          <p:nvPr>
            <p:ph type="body" sz="quarter" idx="13"/>
          </p:nvPr>
        </p:nvSpPr>
        <p:spPr>
          <a:xfrm>
            <a:off x="1" y="228600"/>
            <a:ext cx="5181600" cy="609600"/>
          </a:xfrm>
          <a:solidFill>
            <a:schemeClr val="tx1"/>
          </a:solidFill>
        </p:spPr>
        <p:txBody>
          <a:bodyPr/>
          <a:lstStyle/>
          <a:p>
            <a:r>
              <a:rPr lang="fr-FR" sz="2400" dirty="0">
                <a:solidFill>
                  <a:schemeClr val="bg1"/>
                </a:solidFill>
                <a:latin typeface="Arial" pitchFamily="34" charset="0"/>
                <a:cs typeface="Arial" pitchFamily="34" charset="0"/>
              </a:rPr>
              <a:t>Critical Incident Technique (CIT)</a:t>
            </a:r>
            <a:endParaRPr lang="en-US" sz="2400" dirty="0">
              <a:solidFill>
                <a:schemeClr val="bg1"/>
              </a:solidFill>
            </a:endParaRPr>
          </a:p>
        </p:txBody>
      </p:sp>
      <p:sp>
        <p:nvSpPr>
          <p:cNvPr id="6" name="Text Placeholder 5"/>
          <p:cNvSpPr>
            <a:spLocks noGrp="1"/>
          </p:cNvSpPr>
          <p:nvPr>
            <p:ph type="body" sz="quarter" idx="14"/>
          </p:nvPr>
        </p:nvSpPr>
        <p:spPr>
          <a:xfrm>
            <a:off x="0" y="1066801"/>
            <a:ext cx="4802716" cy="3733800"/>
          </a:xfrm>
          <a:solidFill>
            <a:schemeClr val="tx1"/>
          </a:solidFill>
        </p:spPr>
        <p:txBody>
          <a:bodyPr/>
          <a:lstStyle/>
          <a:p>
            <a:pPr marL="228600" indent="-228600"/>
            <a:r>
              <a:rPr lang="en-US" sz="2400" b="1" dirty="0">
                <a:solidFill>
                  <a:schemeClr val="bg1"/>
                </a:solidFill>
                <a:cs typeface="Arial" pitchFamily="34" charset="0"/>
              </a:rPr>
              <a:t>Flanagan (1954)</a:t>
            </a:r>
          </a:p>
          <a:p>
            <a:pPr marL="228600" indent="-228600"/>
            <a:r>
              <a:rPr lang="en-US" sz="2400" b="1" dirty="0">
                <a:solidFill>
                  <a:schemeClr val="bg1"/>
                </a:solidFill>
                <a:cs typeface="Arial" pitchFamily="34" charset="0"/>
              </a:rPr>
              <a:t>Qualitative technique</a:t>
            </a:r>
          </a:p>
          <a:p>
            <a:pPr marL="228600" indent="-228600"/>
            <a:r>
              <a:rPr lang="en-US" sz="2400" b="1" dirty="0">
                <a:solidFill>
                  <a:schemeClr val="bg1"/>
                </a:solidFill>
                <a:cs typeface="Arial" pitchFamily="34" charset="0"/>
              </a:rPr>
              <a:t>Focuses on most memorable event/experience</a:t>
            </a:r>
          </a:p>
          <a:p>
            <a:pPr marL="228600" indent="-228600"/>
            <a:r>
              <a:rPr lang="en-US" sz="2400" b="1" dirty="0">
                <a:solidFill>
                  <a:schemeClr val="bg1"/>
                </a:solidFill>
                <a:cs typeface="Arial" pitchFamily="34" charset="0"/>
              </a:rPr>
              <a:t>Allows categories or themes to emerge rather than be imposed</a:t>
            </a:r>
          </a:p>
          <a:p>
            <a:pPr marL="0" indent="0" algn="r">
              <a:buNone/>
            </a:pPr>
            <a:r>
              <a:rPr lang="en-US" sz="1600" b="1" dirty="0">
                <a:solidFill>
                  <a:schemeClr val="bg1"/>
                </a:solidFill>
                <a:cs typeface="Arial" pitchFamily="34" charset="0"/>
              </a:rPr>
              <a:t>(Flanagan, 1954)</a:t>
            </a:r>
          </a:p>
          <a:p>
            <a:pPr marL="0" indent="0">
              <a:buNone/>
            </a:pPr>
            <a:endParaRPr lang="en-US" sz="2400" b="1" dirty="0">
              <a:solidFill>
                <a:schemeClr val="bg1"/>
              </a:solidFill>
            </a:endParaRPr>
          </a:p>
          <a:p>
            <a:endParaRPr lang="en-US" sz="2400" b="1" dirty="0">
              <a:solidFill>
                <a:schemeClr val="bg1"/>
              </a:solidFill>
            </a:endParaRPr>
          </a:p>
        </p:txBody>
      </p:sp>
    </p:spTree>
    <p:extLst>
      <p:ext uri="{BB962C8B-B14F-4D97-AF65-F5344CB8AC3E}">
        <p14:creationId xmlns:p14="http://schemas.microsoft.com/office/powerpoint/2010/main" val="3648635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 y="-76200"/>
            <a:ext cx="12204699" cy="6324600"/>
          </a:xfrm>
          <a:prstGeom prst="rect">
            <a:avLst/>
          </a:prstGeom>
        </p:spPr>
      </p:pic>
      <p:sp>
        <p:nvSpPr>
          <p:cNvPr id="4" name="Content Placeholder 3"/>
          <p:cNvSpPr>
            <a:spLocks noGrp="1"/>
          </p:cNvSpPr>
          <p:nvPr>
            <p:ph type="body" sz="quarter" idx="13"/>
          </p:nvPr>
        </p:nvSpPr>
        <p:spPr>
          <a:xfrm>
            <a:off x="-12701" y="38101"/>
            <a:ext cx="6261101" cy="876300"/>
          </a:xfrm>
          <a:solidFill>
            <a:schemeClr val="tx1"/>
          </a:solidFill>
        </p:spPr>
        <p:txBody>
          <a:bodyPr>
            <a:noAutofit/>
          </a:bodyPr>
          <a:lstStyle/>
          <a:p>
            <a:r>
              <a:rPr lang="en-US" sz="2400" dirty="0">
                <a:solidFill>
                  <a:schemeClr val="bg1"/>
                </a:solidFill>
              </a:rPr>
              <a:t>Example: Seeking Synchronicity </a:t>
            </a:r>
            <a:br>
              <a:rPr lang="en-US" sz="2400" dirty="0">
                <a:solidFill>
                  <a:schemeClr val="bg1"/>
                </a:solidFill>
              </a:rPr>
            </a:br>
            <a:r>
              <a:rPr lang="en-US" sz="2400" dirty="0">
                <a:solidFill>
                  <a:schemeClr val="bg1"/>
                </a:solidFill>
              </a:rPr>
              <a:t>CIT: VRS User Online Survey Questions </a:t>
            </a:r>
            <a:endParaRPr lang="en-US" sz="2400" b="1" dirty="0">
              <a:solidFill>
                <a:schemeClr val="bg1"/>
              </a:solidFill>
            </a:endParaRPr>
          </a:p>
        </p:txBody>
      </p:sp>
      <p:sp>
        <p:nvSpPr>
          <p:cNvPr id="3" name="Text Placeholder 2"/>
          <p:cNvSpPr>
            <a:spLocks noGrp="1"/>
          </p:cNvSpPr>
          <p:nvPr>
            <p:ph type="body" sz="quarter" idx="14"/>
          </p:nvPr>
        </p:nvSpPr>
        <p:spPr>
          <a:xfrm>
            <a:off x="-12701" y="1676400"/>
            <a:ext cx="6870701" cy="4267200"/>
          </a:xfrm>
          <a:solidFill>
            <a:schemeClr val="tx1"/>
          </a:solidFill>
        </p:spPr>
        <p:txBody>
          <a:bodyPr/>
          <a:lstStyle/>
          <a:p>
            <a:pPr marL="0" indent="0">
              <a:buNone/>
            </a:pPr>
            <a:r>
              <a:rPr lang="en-US" sz="2400" b="1" dirty="0">
                <a:solidFill>
                  <a:schemeClr val="bg1"/>
                </a:solidFill>
              </a:rPr>
              <a:t>Think about one experience using VRS in which you felt </a:t>
            </a:r>
            <a:r>
              <a:rPr lang="en-US" sz="2400" b="1" i="1" dirty="0">
                <a:solidFill>
                  <a:schemeClr val="bg1"/>
                </a:solidFill>
              </a:rPr>
              <a:t>achieved (or did not achieve) a positive result</a:t>
            </a:r>
          </a:p>
          <a:p>
            <a:pPr>
              <a:buNone/>
            </a:pPr>
            <a:r>
              <a:rPr lang="en-US" sz="2400" b="1" i="1" dirty="0">
                <a:solidFill>
                  <a:schemeClr val="bg1"/>
                </a:solidFill>
              </a:rPr>
              <a:t>		</a:t>
            </a:r>
            <a:r>
              <a:rPr lang="en-US" sz="2400" b="1" dirty="0">
                <a:solidFill>
                  <a:schemeClr val="bg1"/>
                </a:solidFill>
              </a:rPr>
              <a:t>a</a:t>
            </a:r>
            <a:r>
              <a:rPr lang="en-US" sz="2400" b="1" i="1" dirty="0">
                <a:solidFill>
                  <a:schemeClr val="bg1"/>
                </a:solidFill>
              </a:rPr>
              <a:t>. </a:t>
            </a:r>
            <a:r>
              <a:rPr lang="en-US" sz="2400" b="1" dirty="0">
                <a:solidFill>
                  <a:schemeClr val="bg1"/>
                </a:solidFill>
              </a:rPr>
              <a:t>Please describe the circumstances and nature of your question.</a:t>
            </a:r>
          </a:p>
          <a:p>
            <a:pPr>
              <a:buNone/>
            </a:pPr>
            <a:r>
              <a:rPr lang="en-US" sz="2400" b="1" dirty="0">
                <a:solidFill>
                  <a:schemeClr val="bg1"/>
                </a:solidFill>
              </a:rPr>
              <a:t>		b. Describe why you felt the encounter was successful (or unsuccessful).</a:t>
            </a:r>
          </a:p>
          <a:p>
            <a:pPr>
              <a:buNone/>
            </a:pPr>
            <a:r>
              <a:rPr lang="en-US" sz="2400" b="1" dirty="0">
                <a:solidFill>
                  <a:schemeClr val="bg1"/>
                </a:solidFill>
              </a:rPr>
              <a:t>		c. Did the chat format help your experience to be successful (or unsuccessful)? If yes, how?</a:t>
            </a:r>
            <a:endParaRPr lang="en-US" sz="2400" dirty="0">
              <a:solidFill>
                <a:schemeClr val="bg1"/>
              </a:solidFill>
            </a:endParaRPr>
          </a:p>
        </p:txBody>
      </p:sp>
    </p:spTree>
    <p:extLst>
      <p:ext uri="{BB962C8B-B14F-4D97-AF65-F5344CB8AC3E}">
        <p14:creationId xmlns:p14="http://schemas.microsoft.com/office/powerpoint/2010/main" val="1213994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429" b="8733"/>
          <a:stretch/>
        </p:blipFill>
        <p:spPr>
          <a:xfrm>
            <a:off x="0" y="0"/>
            <a:ext cx="12192000" cy="6248400"/>
          </a:xfrm>
          <a:prstGeom prst="rect">
            <a:avLst/>
          </a:prstGeom>
        </p:spPr>
      </p:pic>
      <p:sp>
        <p:nvSpPr>
          <p:cNvPr id="2" name="Content Placeholder 1"/>
          <p:cNvSpPr>
            <a:spLocks noGrp="1"/>
          </p:cNvSpPr>
          <p:nvPr>
            <p:ph type="body" sz="quarter" idx="13"/>
          </p:nvPr>
        </p:nvSpPr>
        <p:spPr>
          <a:xfrm>
            <a:off x="0" y="508404"/>
            <a:ext cx="4191000" cy="507191"/>
          </a:xfrm>
          <a:solidFill>
            <a:schemeClr val="tx1"/>
          </a:solidFill>
        </p:spPr>
        <p:txBody>
          <a:bodyPr/>
          <a:lstStyle/>
          <a:p>
            <a:r>
              <a:rPr lang="en-US" sz="2400" dirty="0">
                <a:solidFill>
                  <a:schemeClr val="bg1"/>
                </a:solidFill>
              </a:rPr>
              <a:t>Some Initial Questions</a:t>
            </a:r>
            <a:endParaRPr lang="en-US" sz="2400" b="1" dirty="0">
              <a:solidFill>
                <a:schemeClr val="bg1"/>
              </a:solidFill>
            </a:endParaRPr>
          </a:p>
        </p:txBody>
      </p:sp>
      <p:sp>
        <p:nvSpPr>
          <p:cNvPr id="4" name="Text Placeholder 3"/>
          <p:cNvSpPr>
            <a:spLocks noGrp="1"/>
          </p:cNvSpPr>
          <p:nvPr>
            <p:ph type="body" sz="quarter" idx="14"/>
          </p:nvPr>
        </p:nvSpPr>
        <p:spPr>
          <a:xfrm>
            <a:off x="12700" y="1372995"/>
            <a:ext cx="5640916" cy="4418205"/>
          </a:xfrm>
          <a:solidFill>
            <a:schemeClr val="tx1"/>
          </a:solidFill>
        </p:spPr>
        <p:txBody>
          <a:bodyPr/>
          <a:lstStyle/>
          <a:p>
            <a:pPr marL="228600" indent="-228600"/>
            <a:r>
              <a:rPr lang="en-US" sz="2400" b="1" dirty="0">
                <a:solidFill>
                  <a:schemeClr val="bg1"/>
                </a:solidFill>
              </a:rPr>
              <a:t>What is your definition of library evaluation? </a:t>
            </a:r>
          </a:p>
          <a:p>
            <a:pPr marL="228600" indent="-228600"/>
            <a:r>
              <a:rPr lang="en-US" sz="2400" b="1" dirty="0">
                <a:solidFill>
                  <a:schemeClr val="bg1"/>
                </a:solidFill>
              </a:rPr>
              <a:t>What comes to mind when you hear the term “assessment”?</a:t>
            </a:r>
          </a:p>
          <a:p>
            <a:pPr marL="228600" indent="-228600"/>
            <a:r>
              <a:rPr lang="en-US" sz="2400" b="1" dirty="0">
                <a:solidFill>
                  <a:schemeClr val="bg1"/>
                </a:solidFill>
              </a:rPr>
              <a:t>What benefits do you see for evaluation?</a:t>
            </a:r>
          </a:p>
          <a:p>
            <a:pPr marL="228600" indent="-228600"/>
            <a:r>
              <a:rPr lang="en-US" sz="2400" b="1" dirty="0">
                <a:solidFill>
                  <a:schemeClr val="bg1"/>
                </a:solidFill>
              </a:rPr>
              <a:t>What methods do you use in your library for evaluation?</a:t>
            </a:r>
          </a:p>
          <a:p>
            <a:pPr marL="228600" indent="-228600"/>
            <a:r>
              <a:rPr lang="en-US" sz="2400" b="1" dirty="0">
                <a:solidFill>
                  <a:schemeClr val="bg1"/>
                </a:solidFill>
              </a:rPr>
              <a:t>How can qualitative methods help in evaluation?</a:t>
            </a:r>
          </a:p>
        </p:txBody>
      </p:sp>
    </p:spTree>
    <p:extLst>
      <p:ext uri="{BB962C8B-B14F-4D97-AF65-F5344CB8AC3E}">
        <p14:creationId xmlns:p14="http://schemas.microsoft.com/office/powerpoint/2010/main" val="2761875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3" name="Content Placeholder 2"/>
          <p:cNvSpPr>
            <a:spLocks noGrp="1"/>
          </p:cNvSpPr>
          <p:nvPr>
            <p:ph type="body" sz="quarter" idx="13"/>
          </p:nvPr>
        </p:nvSpPr>
        <p:spPr>
          <a:xfrm>
            <a:off x="1" y="228600"/>
            <a:ext cx="6096000" cy="915256"/>
          </a:xfrm>
          <a:solidFill>
            <a:schemeClr val="tx1"/>
          </a:solidFill>
        </p:spPr>
        <p:txBody>
          <a:bodyPr>
            <a:noAutofit/>
          </a:bodyPr>
          <a:lstStyle/>
          <a:p>
            <a:r>
              <a:rPr lang="en-US" sz="2400" dirty="0">
                <a:solidFill>
                  <a:schemeClr val="bg1"/>
                </a:solidFill>
              </a:rPr>
              <a:t>Example: Seeking Synchronicity CIT: VRS Non-User Online Survey Questions </a:t>
            </a:r>
          </a:p>
          <a:p>
            <a:endParaRPr lang="en-US" sz="2400" b="1" dirty="0">
              <a:solidFill>
                <a:schemeClr val="bg1"/>
              </a:solidFill>
            </a:endParaRPr>
          </a:p>
        </p:txBody>
      </p:sp>
      <p:sp>
        <p:nvSpPr>
          <p:cNvPr id="4" name="Text Placeholder 3"/>
          <p:cNvSpPr>
            <a:spLocks noGrp="1"/>
          </p:cNvSpPr>
          <p:nvPr>
            <p:ph type="body" sz="quarter" idx="14"/>
          </p:nvPr>
        </p:nvSpPr>
        <p:spPr>
          <a:xfrm>
            <a:off x="4953001" y="1347912"/>
            <a:ext cx="7238999" cy="4863244"/>
          </a:xfrm>
          <a:solidFill>
            <a:schemeClr val="tx1"/>
          </a:solidFill>
        </p:spPr>
        <p:txBody>
          <a:bodyPr/>
          <a:lstStyle/>
          <a:p>
            <a:pPr marL="0" indent="0">
              <a:buNone/>
            </a:pPr>
            <a:r>
              <a:rPr lang="en-US" sz="2400" b="1" dirty="0">
                <a:solidFill>
                  <a:schemeClr val="bg1"/>
                </a:solidFill>
              </a:rPr>
              <a:t>Think about one experience in which you felt </a:t>
            </a:r>
            <a:r>
              <a:rPr lang="en-US" sz="2400" b="1" i="1" dirty="0">
                <a:solidFill>
                  <a:schemeClr val="bg1"/>
                </a:solidFill>
              </a:rPr>
              <a:t>you achieved (or did not achieve) a positive result </a:t>
            </a:r>
            <a:r>
              <a:rPr lang="en-US" sz="2400" b="1" dirty="0">
                <a:solidFill>
                  <a:schemeClr val="bg1"/>
                </a:solidFill>
              </a:rPr>
              <a:t>after seeking library reference services in any format.</a:t>
            </a:r>
          </a:p>
          <a:p>
            <a:pPr lvl="1">
              <a:buNone/>
            </a:pPr>
            <a:r>
              <a:rPr lang="en-US" sz="2400" b="1" dirty="0">
                <a:solidFill>
                  <a:schemeClr val="bg1"/>
                </a:solidFill>
              </a:rPr>
              <a:t>a. Think about one experience in which you felt you did (or did not) achieve a positive result after seeking library reference services in any format.</a:t>
            </a:r>
          </a:p>
          <a:p>
            <a:pPr lvl="1">
              <a:buNone/>
            </a:pPr>
            <a:r>
              <a:rPr lang="en-US" sz="2400" b="1" dirty="0">
                <a:solidFill>
                  <a:schemeClr val="bg1"/>
                </a:solidFill>
              </a:rPr>
              <a:t>b. Describe each interaction.</a:t>
            </a:r>
          </a:p>
          <a:p>
            <a:pPr lvl="1">
              <a:buNone/>
            </a:pPr>
            <a:r>
              <a:rPr lang="en-US" sz="2400" b="1" dirty="0">
                <a:solidFill>
                  <a:schemeClr val="bg1"/>
                </a:solidFill>
              </a:rPr>
              <a:t>c. Identify the factors that made these interactions </a:t>
            </a:r>
          </a:p>
          <a:p>
            <a:pPr lvl="1">
              <a:buNone/>
            </a:pPr>
            <a:r>
              <a:rPr lang="en-US" sz="2400" b="1" dirty="0">
                <a:solidFill>
                  <a:schemeClr val="bg1"/>
                </a:solidFill>
              </a:rPr>
              <a:t>    positive or negative.</a:t>
            </a:r>
          </a:p>
          <a:p>
            <a:endParaRPr lang="en-US" sz="2400" dirty="0">
              <a:solidFill>
                <a:schemeClr val="bg1"/>
              </a:solidFill>
            </a:endParaRPr>
          </a:p>
        </p:txBody>
      </p:sp>
    </p:spTree>
    <p:extLst>
      <p:ext uri="{BB962C8B-B14F-4D97-AF65-F5344CB8AC3E}">
        <p14:creationId xmlns:p14="http://schemas.microsoft.com/office/powerpoint/2010/main" val="399603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400" y="4167"/>
            <a:ext cx="7835900" cy="6244233"/>
          </a:xfrm>
          <a:prstGeom prst="rect">
            <a:avLst/>
          </a:prstGeom>
        </p:spPr>
      </p:pic>
      <p:sp>
        <p:nvSpPr>
          <p:cNvPr id="3" name="Content Placeholder 2"/>
          <p:cNvSpPr>
            <a:spLocks noGrp="1"/>
          </p:cNvSpPr>
          <p:nvPr>
            <p:ph type="body" sz="quarter" idx="13"/>
          </p:nvPr>
        </p:nvSpPr>
        <p:spPr>
          <a:xfrm>
            <a:off x="0" y="4166"/>
            <a:ext cx="4343400" cy="1427307"/>
          </a:xfrm>
          <a:solidFill>
            <a:schemeClr val="tx1"/>
          </a:solidFill>
        </p:spPr>
        <p:txBody>
          <a:bodyPr>
            <a:noAutofit/>
          </a:bodyPr>
          <a:lstStyle/>
          <a:p>
            <a:r>
              <a:rPr lang="en-US" sz="2800" dirty="0">
                <a:solidFill>
                  <a:schemeClr val="bg1"/>
                </a:solidFill>
              </a:rPr>
              <a:t>Example: Seeking Synchronicity CIT: VRS User Result</a:t>
            </a:r>
            <a:endParaRPr lang="en-US" sz="2800" b="1" i="1" dirty="0">
              <a:solidFill>
                <a:schemeClr val="bg1"/>
              </a:solidFill>
            </a:endParaRPr>
          </a:p>
        </p:txBody>
      </p:sp>
      <p:sp>
        <p:nvSpPr>
          <p:cNvPr id="4" name="Text Placeholder 3"/>
          <p:cNvSpPr>
            <a:spLocks noGrp="1"/>
          </p:cNvSpPr>
          <p:nvPr>
            <p:ph type="body" sz="quarter" idx="14"/>
          </p:nvPr>
        </p:nvSpPr>
        <p:spPr>
          <a:xfrm>
            <a:off x="12700" y="1431474"/>
            <a:ext cx="4330700" cy="4816926"/>
          </a:xfrm>
          <a:solidFill>
            <a:schemeClr val="tx1"/>
          </a:solidFill>
        </p:spPr>
        <p:txBody>
          <a:bodyPr/>
          <a:lstStyle/>
          <a:p>
            <a:pPr marL="0" indent="0">
              <a:buNone/>
            </a:pPr>
            <a:endParaRPr lang="en-US" sz="2800" b="1" dirty="0">
              <a:solidFill>
                <a:schemeClr val="bg1"/>
              </a:solidFill>
            </a:endParaRPr>
          </a:p>
          <a:p>
            <a:pPr marL="0" indent="0">
              <a:buNone/>
            </a:pPr>
            <a:r>
              <a:rPr lang="en-US" sz="2800" b="1" dirty="0">
                <a:solidFill>
                  <a:schemeClr val="bg1"/>
                </a:solidFill>
              </a:rPr>
              <a:t>“The librarian threw in a cordial sign-off and encouraged me to pursue the reading.  It was like talking to a friendly librarian in person.” </a:t>
            </a:r>
          </a:p>
          <a:p>
            <a:pPr marL="0" indent="0">
              <a:buNone/>
            </a:pPr>
            <a:r>
              <a:rPr lang="en-US" sz="1600" b="1" dirty="0">
                <a:solidFill>
                  <a:schemeClr val="bg1"/>
                </a:solidFill>
              </a:rPr>
              <a:t>–VRS User (online survey)</a:t>
            </a:r>
            <a:endParaRPr lang="en-US" sz="1600" dirty="0">
              <a:solidFill>
                <a:schemeClr val="bg1"/>
              </a:solidFill>
            </a:endParaRPr>
          </a:p>
        </p:txBody>
      </p:sp>
    </p:spTree>
    <p:extLst>
      <p:ext uri="{BB962C8B-B14F-4D97-AF65-F5344CB8AC3E}">
        <p14:creationId xmlns:p14="http://schemas.microsoft.com/office/powerpoint/2010/main" val="3296821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5400" dirty="0"/>
              <a:t>Interviews</a:t>
            </a:r>
            <a:br>
              <a:rPr lang="en-US" sz="5400" dirty="0"/>
            </a:br>
            <a:r>
              <a:rPr lang="en-US" sz="4000" dirty="0"/>
              <a:t>Conversation involving two or more people guided by a predetermined purpose.</a:t>
            </a:r>
            <a:br>
              <a:rPr lang="en-US" sz="4000" dirty="0"/>
            </a:br>
            <a:br>
              <a:rPr lang="en-US" sz="5400" dirty="0"/>
            </a:br>
            <a:endParaRPr lang="en-US" dirty="0"/>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94796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0" cy="6248400"/>
          </a:xfrm>
          <a:prstGeom prst="rect">
            <a:avLst/>
          </a:prstGeom>
        </p:spPr>
      </p:pic>
      <p:sp>
        <p:nvSpPr>
          <p:cNvPr id="2" name="Content Placeholder 1"/>
          <p:cNvSpPr>
            <a:spLocks noGrp="1"/>
          </p:cNvSpPr>
          <p:nvPr>
            <p:ph type="body" sz="quarter" idx="13"/>
          </p:nvPr>
        </p:nvSpPr>
        <p:spPr>
          <a:xfrm>
            <a:off x="3922892" y="237608"/>
            <a:ext cx="4346218" cy="685261"/>
          </a:xfrm>
          <a:solidFill>
            <a:schemeClr val="tx1"/>
          </a:solidFill>
        </p:spPr>
        <p:txBody>
          <a:bodyPr>
            <a:noAutofit/>
          </a:bodyPr>
          <a:lstStyle/>
          <a:p>
            <a:r>
              <a:rPr lang="en-US" sz="2800" dirty="0">
                <a:solidFill>
                  <a:schemeClr val="bg1"/>
                </a:solidFill>
              </a:rPr>
              <a:t>Types of Interviews</a:t>
            </a:r>
          </a:p>
          <a:p>
            <a:endParaRPr lang="en-US" sz="2800" dirty="0">
              <a:solidFill>
                <a:schemeClr val="bg1"/>
              </a:solidFill>
            </a:endParaRPr>
          </a:p>
        </p:txBody>
      </p:sp>
      <p:sp>
        <p:nvSpPr>
          <p:cNvPr id="4" name="Text Placeholder 3"/>
          <p:cNvSpPr>
            <a:spLocks noGrp="1"/>
          </p:cNvSpPr>
          <p:nvPr>
            <p:ph type="body" sz="quarter" idx="14"/>
          </p:nvPr>
        </p:nvSpPr>
        <p:spPr>
          <a:xfrm>
            <a:off x="3922892" y="1149895"/>
            <a:ext cx="5412316" cy="4423833"/>
          </a:xfrm>
          <a:solidFill>
            <a:schemeClr val="tx1"/>
          </a:solidFill>
        </p:spPr>
        <p:txBody>
          <a:bodyPr/>
          <a:lstStyle/>
          <a:p>
            <a:pPr marL="228600" indent="-228600"/>
            <a:r>
              <a:rPr lang="en-US" sz="2800" b="1" dirty="0">
                <a:solidFill>
                  <a:schemeClr val="bg1"/>
                </a:solidFill>
              </a:rPr>
              <a:t>Structured </a:t>
            </a:r>
          </a:p>
          <a:p>
            <a:pPr marL="228600" indent="-228600"/>
            <a:r>
              <a:rPr lang="en-US" sz="2800" b="1" dirty="0">
                <a:solidFill>
                  <a:schemeClr val="bg1"/>
                </a:solidFill>
              </a:rPr>
              <a:t>Semi-structured</a:t>
            </a:r>
          </a:p>
          <a:p>
            <a:pPr marL="228600" indent="-228600"/>
            <a:r>
              <a:rPr lang="en-US" sz="2800" b="1" dirty="0">
                <a:solidFill>
                  <a:schemeClr val="bg1"/>
                </a:solidFill>
              </a:rPr>
              <a:t>Formats</a:t>
            </a:r>
          </a:p>
          <a:p>
            <a:pPr lvl="1"/>
            <a:r>
              <a:rPr lang="en-US" sz="2800" b="1" dirty="0">
                <a:solidFill>
                  <a:schemeClr val="bg1"/>
                </a:solidFill>
              </a:rPr>
              <a:t>Individual</a:t>
            </a:r>
          </a:p>
          <a:p>
            <a:pPr lvl="2"/>
            <a:r>
              <a:rPr lang="en-US" sz="2800" b="1" dirty="0">
                <a:solidFill>
                  <a:schemeClr val="bg1"/>
                </a:solidFill>
              </a:rPr>
              <a:t>Face-to-face</a:t>
            </a:r>
          </a:p>
          <a:p>
            <a:pPr lvl="2"/>
            <a:r>
              <a:rPr lang="en-US" sz="2800" b="1" dirty="0">
                <a:solidFill>
                  <a:schemeClr val="bg1"/>
                </a:solidFill>
              </a:rPr>
              <a:t>Telephone</a:t>
            </a:r>
          </a:p>
          <a:p>
            <a:pPr lvl="2"/>
            <a:r>
              <a:rPr lang="en-US" sz="2800" b="1" dirty="0">
                <a:solidFill>
                  <a:schemeClr val="bg1"/>
                </a:solidFill>
              </a:rPr>
              <a:t>Skype</a:t>
            </a:r>
          </a:p>
          <a:p>
            <a:pPr lvl="1"/>
            <a:r>
              <a:rPr lang="en-US" sz="2800" b="1" dirty="0">
                <a:solidFill>
                  <a:schemeClr val="bg1"/>
                </a:solidFill>
              </a:rPr>
              <a:t>Focus group interviews</a:t>
            </a:r>
            <a:endParaRPr lang="en-US" sz="2800" dirty="0">
              <a:solidFill>
                <a:schemeClr val="bg1"/>
              </a:solidFill>
            </a:endParaRPr>
          </a:p>
        </p:txBody>
      </p:sp>
    </p:spTree>
    <p:extLst>
      <p:ext uri="{BB962C8B-B14F-4D97-AF65-F5344CB8AC3E}">
        <p14:creationId xmlns:p14="http://schemas.microsoft.com/office/powerpoint/2010/main" val="9033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20" y="0"/>
            <a:ext cx="12192000" cy="6248400"/>
          </a:xfrm>
          <a:prstGeom prst="rect">
            <a:avLst/>
          </a:prstGeom>
        </p:spPr>
      </p:pic>
      <p:sp>
        <p:nvSpPr>
          <p:cNvPr id="2" name="Content Placeholder 1"/>
          <p:cNvSpPr>
            <a:spLocks noGrp="1"/>
          </p:cNvSpPr>
          <p:nvPr>
            <p:ph type="body" sz="quarter" idx="13"/>
          </p:nvPr>
        </p:nvSpPr>
        <p:spPr>
          <a:xfrm>
            <a:off x="2286000" y="3810000"/>
            <a:ext cx="3660417" cy="465130"/>
          </a:xfrm>
          <a:solidFill>
            <a:schemeClr val="tx1"/>
          </a:solidFill>
        </p:spPr>
        <p:txBody>
          <a:bodyPr/>
          <a:lstStyle/>
          <a:p>
            <a:r>
              <a:rPr lang="en-US" sz="2800" dirty="0">
                <a:solidFill>
                  <a:schemeClr val="bg1"/>
                </a:solidFill>
              </a:rPr>
              <a:t>Key components</a:t>
            </a:r>
          </a:p>
        </p:txBody>
      </p:sp>
      <p:sp>
        <p:nvSpPr>
          <p:cNvPr id="4" name="Text Placeholder 3"/>
          <p:cNvSpPr>
            <a:spLocks noGrp="1"/>
          </p:cNvSpPr>
          <p:nvPr>
            <p:ph type="body" sz="quarter" idx="14"/>
          </p:nvPr>
        </p:nvSpPr>
        <p:spPr>
          <a:xfrm>
            <a:off x="896764" y="4495800"/>
            <a:ext cx="5183716" cy="1752600"/>
          </a:xfrm>
          <a:solidFill>
            <a:schemeClr val="tx1"/>
          </a:solidFill>
        </p:spPr>
        <p:txBody>
          <a:bodyPr/>
          <a:lstStyle/>
          <a:p>
            <a:pPr marL="228600" indent="-228600">
              <a:buFont typeface="Arial" pitchFamily="34" charset="0"/>
              <a:buChar char="•"/>
            </a:pPr>
            <a:r>
              <a:rPr lang="en-US" sz="2800" b="1" dirty="0">
                <a:solidFill>
                  <a:schemeClr val="bg1"/>
                </a:solidFill>
              </a:rPr>
              <a:t>Good questions</a:t>
            </a:r>
          </a:p>
          <a:p>
            <a:pPr marL="228600" indent="-228600">
              <a:buFont typeface="Arial" pitchFamily="34" charset="0"/>
              <a:buChar char="•"/>
            </a:pPr>
            <a:r>
              <a:rPr lang="en-US" sz="2800" b="1" dirty="0">
                <a:solidFill>
                  <a:schemeClr val="bg1"/>
                </a:solidFill>
              </a:rPr>
              <a:t>Good listening skills</a:t>
            </a:r>
          </a:p>
          <a:p>
            <a:pPr marL="228600" indent="-228600">
              <a:buFont typeface="Arial" pitchFamily="34" charset="0"/>
              <a:buChar char="•"/>
            </a:pPr>
            <a:r>
              <a:rPr lang="en-US" sz="2800" b="1" dirty="0">
                <a:solidFill>
                  <a:schemeClr val="bg1"/>
                </a:solidFill>
              </a:rPr>
              <a:t>Good interpersonal skills</a:t>
            </a:r>
            <a:endParaRPr lang="en-US" sz="2800" dirty="0">
              <a:solidFill>
                <a:schemeClr val="bg1"/>
              </a:solidFill>
            </a:endParaRPr>
          </a:p>
        </p:txBody>
      </p:sp>
    </p:spTree>
    <p:extLst>
      <p:ext uri="{BB962C8B-B14F-4D97-AF65-F5344CB8AC3E}">
        <p14:creationId xmlns:p14="http://schemas.microsoft.com/office/powerpoint/2010/main" val="291510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3106"/>
          <a:stretch/>
        </p:blipFill>
        <p:spPr>
          <a:xfrm>
            <a:off x="0" y="0"/>
            <a:ext cx="12191999" cy="6248400"/>
          </a:xfrm>
          <a:prstGeom prst="rect">
            <a:avLst/>
          </a:prstGeom>
        </p:spPr>
      </p:pic>
      <p:sp>
        <p:nvSpPr>
          <p:cNvPr id="5" name="Text Placeholder 4"/>
          <p:cNvSpPr>
            <a:spLocks noGrp="1"/>
          </p:cNvSpPr>
          <p:nvPr>
            <p:ph type="body" sz="quarter" idx="13"/>
          </p:nvPr>
        </p:nvSpPr>
        <p:spPr>
          <a:xfrm>
            <a:off x="1" y="228600"/>
            <a:ext cx="3429000" cy="533400"/>
          </a:xfrm>
          <a:solidFill>
            <a:schemeClr val="tx1"/>
          </a:solidFill>
        </p:spPr>
        <p:txBody>
          <a:bodyPr/>
          <a:lstStyle/>
          <a:p>
            <a:r>
              <a:rPr lang="en-US" sz="2400" dirty="0">
                <a:solidFill>
                  <a:schemeClr val="bg1"/>
                </a:solidFill>
                <a:latin typeface="Arial" pitchFamily="34" charset="0"/>
                <a:ea typeface="Open Sans Semibold" charset="0"/>
                <a:cs typeface="Arial" pitchFamily="34" charset="0"/>
              </a:rPr>
              <a:t>Purpose of Interviews</a:t>
            </a:r>
            <a:endParaRPr lang="en-US" sz="2400" dirty="0">
              <a:solidFill>
                <a:schemeClr val="bg1"/>
              </a:solidFill>
            </a:endParaRPr>
          </a:p>
        </p:txBody>
      </p:sp>
      <p:sp>
        <p:nvSpPr>
          <p:cNvPr id="6" name="Text Placeholder 5"/>
          <p:cNvSpPr>
            <a:spLocks noGrp="1"/>
          </p:cNvSpPr>
          <p:nvPr>
            <p:ph type="body" sz="quarter" idx="14"/>
          </p:nvPr>
        </p:nvSpPr>
        <p:spPr>
          <a:xfrm>
            <a:off x="2590799" y="3124200"/>
            <a:ext cx="9601200" cy="2667000"/>
          </a:xfrm>
          <a:solidFill>
            <a:schemeClr val="tx1"/>
          </a:solidFill>
        </p:spPr>
        <p:txBody>
          <a:bodyPr/>
          <a:lstStyle/>
          <a:p>
            <a:r>
              <a:rPr lang="en-US" sz="2400" dirty="0">
                <a:solidFill>
                  <a:schemeClr val="bg1"/>
                </a:solidFill>
                <a:cs typeface="Arial" pitchFamily="34" charset="0"/>
              </a:rPr>
              <a:t>Gain </a:t>
            </a:r>
            <a:r>
              <a:rPr lang="en-US" sz="2400" b="1" dirty="0">
                <a:solidFill>
                  <a:schemeClr val="bg1"/>
                </a:solidFill>
                <a:cs typeface="Arial" pitchFamily="34" charset="0"/>
              </a:rPr>
              <a:t>deep understanding </a:t>
            </a:r>
            <a:r>
              <a:rPr lang="en-US" sz="2400" dirty="0">
                <a:solidFill>
                  <a:schemeClr val="bg1"/>
                </a:solidFill>
                <a:cs typeface="Arial" pitchFamily="34" charset="0"/>
              </a:rPr>
              <a:t>of organization or event, rather than surface description of large sample of population. </a:t>
            </a:r>
          </a:p>
          <a:p>
            <a:r>
              <a:rPr lang="en-US" sz="2400" dirty="0">
                <a:solidFill>
                  <a:schemeClr val="bg1"/>
                </a:solidFill>
                <a:cs typeface="Arial" pitchFamily="34" charset="0"/>
              </a:rPr>
              <a:t>Understand </a:t>
            </a:r>
            <a:r>
              <a:rPr lang="en-US" sz="2400" b="1" dirty="0">
                <a:solidFill>
                  <a:schemeClr val="bg1"/>
                </a:solidFill>
                <a:cs typeface="Arial" pitchFamily="34" charset="0"/>
              </a:rPr>
              <a:t>how participants derive meaning </a:t>
            </a:r>
            <a:r>
              <a:rPr lang="en-US" sz="2400" dirty="0">
                <a:solidFill>
                  <a:schemeClr val="bg1"/>
                </a:solidFill>
                <a:cs typeface="Arial" pitchFamily="34" charset="0"/>
              </a:rPr>
              <a:t>from surroundings, &amp; </a:t>
            </a:r>
            <a:r>
              <a:rPr lang="en-US" sz="2400" b="1" dirty="0">
                <a:solidFill>
                  <a:schemeClr val="bg1"/>
                </a:solidFill>
                <a:cs typeface="Arial" pitchFamily="34" charset="0"/>
              </a:rPr>
              <a:t>how their meaning influences</a:t>
            </a:r>
            <a:r>
              <a:rPr lang="en-US" sz="2400" dirty="0">
                <a:solidFill>
                  <a:schemeClr val="bg1"/>
                </a:solidFill>
                <a:cs typeface="Arial" pitchFamily="34" charset="0"/>
              </a:rPr>
              <a:t> behavior.</a:t>
            </a:r>
          </a:p>
          <a:p>
            <a:r>
              <a:rPr lang="en-US" sz="2400" dirty="0">
                <a:solidFill>
                  <a:schemeClr val="bg1"/>
                </a:solidFill>
                <a:cs typeface="Arial" pitchFamily="34" charset="0"/>
              </a:rPr>
              <a:t>Provide explicit rendering of </a:t>
            </a:r>
            <a:r>
              <a:rPr lang="en-US" sz="2400" b="1" dirty="0">
                <a:solidFill>
                  <a:schemeClr val="bg1"/>
                </a:solidFill>
                <a:cs typeface="Arial" pitchFamily="34" charset="0"/>
              </a:rPr>
              <a:t>structure, order, &amp; broad patterns</a:t>
            </a:r>
            <a:r>
              <a:rPr lang="en-US" sz="2400" dirty="0">
                <a:solidFill>
                  <a:schemeClr val="bg1"/>
                </a:solidFill>
                <a:cs typeface="Arial" pitchFamily="34" charset="0"/>
              </a:rPr>
              <a:t> among participants (theorizing: knowledge claims)</a:t>
            </a:r>
            <a:endParaRPr lang="en-US" sz="2400" dirty="0">
              <a:solidFill>
                <a:schemeClr val="bg1"/>
              </a:solidFill>
            </a:endParaRPr>
          </a:p>
        </p:txBody>
      </p:sp>
    </p:spTree>
    <p:extLst>
      <p:ext uri="{BB962C8B-B14F-4D97-AF65-F5344CB8AC3E}">
        <p14:creationId xmlns:p14="http://schemas.microsoft.com/office/powerpoint/2010/main" val="1317114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8079"/>
          <a:stretch/>
        </p:blipFill>
        <p:spPr>
          <a:xfrm>
            <a:off x="0" y="-76200"/>
            <a:ext cx="12181114" cy="6324600"/>
          </a:xfrm>
          <a:prstGeom prst="rect">
            <a:avLst/>
          </a:prstGeom>
        </p:spPr>
      </p:pic>
      <p:sp>
        <p:nvSpPr>
          <p:cNvPr id="2" name="Text Placeholder 1"/>
          <p:cNvSpPr>
            <a:spLocks noGrp="1"/>
          </p:cNvSpPr>
          <p:nvPr>
            <p:ph type="body" sz="quarter" idx="13"/>
          </p:nvPr>
        </p:nvSpPr>
        <p:spPr>
          <a:xfrm>
            <a:off x="0" y="229408"/>
            <a:ext cx="3508018" cy="456661"/>
          </a:xfrm>
          <a:solidFill>
            <a:schemeClr val="tx1"/>
          </a:solidFill>
        </p:spPr>
        <p:txBody>
          <a:bodyPr/>
          <a:lstStyle/>
          <a:p>
            <a:r>
              <a:rPr lang="en-US" sz="2400" dirty="0">
                <a:solidFill>
                  <a:schemeClr val="bg1"/>
                </a:solidFill>
                <a:latin typeface="Arial" pitchFamily="34" charset="0"/>
                <a:ea typeface="Adobe Song Std L" pitchFamily="18" charset="-128"/>
                <a:cs typeface="Arial" pitchFamily="34" charset="0"/>
              </a:rPr>
              <a:t>Planning the Interview</a:t>
            </a:r>
            <a:endParaRPr lang="en-US" sz="2400" dirty="0">
              <a:solidFill>
                <a:schemeClr val="bg1"/>
              </a:solidFill>
            </a:endParaRPr>
          </a:p>
        </p:txBody>
      </p:sp>
      <p:sp>
        <p:nvSpPr>
          <p:cNvPr id="3" name="Text Placeholder 2"/>
          <p:cNvSpPr>
            <a:spLocks noGrp="1"/>
          </p:cNvSpPr>
          <p:nvPr>
            <p:ph type="body" sz="quarter" idx="14"/>
          </p:nvPr>
        </p:nvSpPr>
        <p:spPr>
          <a:xfrm>
            <a:off x="0" y="990600"/>
            <a:ext cx="9448800" cy="4798482"/>
          </a:xfrm>
          <a:solidFill>
            <a:schemeClr val="tx1"/>
          </a:solidFill>
        </p:spPr>
        <p:txBody>
          <a:bodyPr/>
          <a:lstStyle/>
          <a:p>
            <a:r>
              <a:rPr lang="en-US" sz="2400" b="1" dirty="0" err="1">
                <a:solidFill>
                  <a:schemeClr val="bg1"/>
                </a:solidFill>
                <a:latin typeface="Arial" pitchFamily="34" charset="0"/>
                <a:ea typeface="Adobe Song Std L" pitchFamily="18" charset="-128"/>
                <a:cs typeface="Arial" pitchFamily="34" charset="0"/>
              </a:rPr>
              <a:t>Thematizing</a:t>
            </a:r>
            <a:r>
              <a:rPr lang="en-US" sz="2400" dirty="0">
                <a:solidFill>
                  <a:schemeClr val="bg1"/>
                </a:solidFill>
                <a:latin typeface="Arial" pitchFamily="34" charset="0"/>
                <a:ea typeface="Adobe Song Std L" pitchFamily="18" charset="-128"/>
                <a:cs typeface="Arial" pitchFamily="34" charset="0"/>
              </a:rPr>
              <a:t>: clarifying the purpose of the interviews and the concepts to be explored</a:t>
            </a:r>
          </a:p>
          <a:p>
            <a:r>
              <a:rPr lang="en-US" sz="2400" b="1" dirty="0">
                <a:solidFill>
                  <a:schemeClr val="bg1"/>
                </a:solidFill>
                <a:latin typeface="Arial" pitchFamily="34" charset="0"/>
                <a:ea typeface="Adobe Song Std L" pitchFamily="18" charset="-128"/>
                <a:cs typeface="Arial" pitchFamily="34" charset="0"/>
              </a:rPr>
              <a:t>Designing</a:t>
            </a:r>
            <a:r>
              <a:rPr lang="en-US" sz="2400" dirty="0">
                <a:solidFill>
                  <a:schemeClr val="bg1"/>
                </a:solidFill>
                <a:latin typeface="Arial" pitchFamily="34" charset="0"/>
                <a:ea typeface="Adobe Song Std L" pitchFamily="18" charset="-128"/>
                <a:cs typeface="Arial" pitchFamily="34" charset="0"/>
              </a:rPr>
              <a:t>: outlining the process through which you’ll accomplish your purpose, including a consideration of the ethical dimension</a:t>
            </a:r>
          </a:p>
          <a:p>
            <a:r>
              <a:rPr lang="en-US" sz="2400" b="1" dirty="0">
                <a:solidFill>
                  <a:schemeClr val="bg1"/>
                </a:solidFill>
                <a:latin typeface="Arial" pitchFamily="34" charset="0"/>
                <a:ea typeface="Adobe Song Std L" pitchFamily="18" charset="-128"/>
                <a:cs typeface="Arial" pitchFamily="34" charset="0"/>
              </a:rPr>
              <a:t>Interviewing</a:t>
            </a:r>
            <a:r>
              <a:rPr lang="en-US" sz="2400" dirty="0">
                <a:solidFill>
                  <a:schemeClr val="bg1"/>
                </a:solidFill>
                <a:latin typeface="Arial" pitchFamily="34" charset="0"/>
                <a:ea typeface="Adobe Song Std L" pitchFamily="18" charset="-128"/>
                <a:cs typeface="Arial" pitchFamily="34" charset="0"/>
              </a:rPr>
              <a:t>: conducting the actual interview</a:t>
            </a:r>
          </a:p>
          <a:p>
            <a:r>
              <a:rPr lang="en-US" sz="2400" b="1" dirty="0">
                <a:solidFill>
                  <a:schemeClr val="bg1"/>
                </a:solidFill>
                <a:latin typeface="Arial" pitchFamily="34" charset="0"/>
                <a:ea typeface="Adobe Song Std L" pitchFamily="18" charset="-128"/>
                <a:cs typeface="Arial" pitchFamily="34" charset="0"/>
              </a:rPr>
              <a:t>Transcribing</a:t>
            </a:r>
            <a:r>
              <a:rPr lang="en-US" sz="2400" dirty="0">
                <a:solidFill>
                  <a:schemeClr val="bg1"/>
                </a:solidFill>
                <a:latin typeface="Arial" pitchFamily="34" charset="0"/>
                <a:ea typeface="Adobe Song Std L" pitchFamily="18" charset="-128"/>
                <a:cs typeface="Arial" pitchFamily="34" charset="0"/>
              </a:rPr>
              <a:t>: creating a written text of the interview</a:t>
            </a:r>
          </a:p>
          <a:p>
            <a:r>
              <a:rPr lang="en-US" sz="2400" b="1" dirty="0">
                <a:solidFill>
                  <a:schemeClr val="bg1"/>
                </a:solidFill>
                <a:latin typeface="Arial" pitchFamily="34" charset="0"/>
                <a:ea typeface="Adobe Song Std L" pitchFamily="18" charset="-128"/>
                <a:cs typeface="Arial" pitchFamily="34" charset="0"/>
              </a:rPr>
              <a:t>Analyzing</a:t>
            </a:r>
            <a:r>
              <a:rPr lang="en-US" sz="2400" dirty="0">
                <a:solidFill>
                  <a:schemeClr val="bg1"/>
                </a:solidFill>
                <a:latin typeface="Arial" pitchFamily="34" charset="0"/>
                <a:ea typeface="Adobe Song Std L" pitchFamily="18" charset="-128"/>
                <a:cs typeface="Arial" pitchFamily="34" charset="0"/>
              </a:rPr>
              <a:t>: determining the meaning of gathered materials in relation to the purpose of the study</a:t>
            </a:r>
          </a:p>
          <a:p>
            <a:r>
              <a:rPr lang="en-US" sz="2400" b="1" dirty="0">
                <a:solidFill>
                  <a:schemeClr val="bg1"/>
                </a:solidFill>
                <a:latin typeface="Arial" pitchFamily="34" charset="0"/>
                <a:ea typeface="Adobe Song Std L" pitchFamily="18" charset="-128"/>
                <a:cs typeface="Arial" pitchFamily="34" charset="0"/>
              </a:rPr>
              <a:t>Verifying</a:t>
            </a:r>
            <a:r>
              <a:rPr lang="en-US" sz="2400" dirty="0">
                <a:solidFill>
                  <a:schemeClr val="bg1"/>
                </a:solidFill>
                <a:latin typeface="Arial" pitchFamily="34" charset="0"/>
                <a:ea typeface="Adobe Song Std L" pitchFamily="18" charset="-128"/>
                <a:cs typeface="Arial" pitchFamily="34" charset="0"/>
              </a:rPr>
              <a:t>: checking the reliability and validity of the materials</a:t>
            </a:r>
          </a:p>
          <a:p>
            <a:r>
              <a:rPr lang="en-US" sz="2400" b="1" dirty="0">
                <a:solidFill>
                  <a:schemeClr val="bg1"/>
                </a:solidFill>
                <a:latin typeface="Arial" pitchFamily="34" charset="0"/>
                <a:ea typeface="Adobe Song Std L" pitchFamily="18" charset="-128"/>
                <a:cs typeface="Arial" pitchFamily="34" charset="0"/>
              </a:rPr>
              <a:t>Reporting</a:t>
            </a:r>
            <a:r>
              <a:rPr lang="en-US" sz="2400" dirty="0">
                <a:solidFill>
                  <a:schemeClr val="bg1"/>
                </a:solidFill>
                <a:latin typeface="Arial" pitchFamily="34" charset="0"/>
                <a:ea typeface="Adobe Song Std L" pitchFamily="18" charset="-128"/>
                <a:cs typeface="Arial" pitchFamily="34" charset="0"/>
              </a:rPr>
              <a:t>: telling others what you have learned</a:t>
            </a:r>
          </a:p>
          <a:p>
            <a:pPr marL="0" indent="0" algn="r">
              <a:buNone/>
            </a:pPr>
            <a:r>
              <a:rPr lang="en-US" sz="1600" b="1" dirty="0">
                <a:solidFill>
                  <a:schemeClr val="bg1"/>
                </a:solidFill>
                <a:latin typeface="Arial" pitchFamily="34" charset="0"/>
                <a:ea typeface="Adobe Song Std L" pitchFamily="18" charset="-128"/>
                <a:cs typeface="Arial" pitchFamily="34" charset="0"/>
              </a:rPr>
              <a:t>(</a:t>
            </a:r>
            <a:r>
              <a:rPr lang="en-US" sz="1600" b="1" dirty="0" err="1">
                <a:solidFill>
                  <a:schemeClr val="bg1"/>
                </a:solidFill>
                <a:latin typeface="Arial" pitchFamily="34" charset="0"/>
                <a:ea typeface="Adobe Song Std L" pitchFamily="18" charset="-128"/>
                <a:cs typeface="Arial" pitchFamily="34" charset="0"/>
              </a:rPr>
              <a:t>Kvale</a:t>
            </a:r>
            <a:r>
              <a:rPr lang="en-US" sz="1600" b="1" dirty="0">
                <a:solidFill>
                  <a:schemeClr val="bg1"/>
                </a:solidFill>
                <a:latin typeface="Arial" pitchFamily="34" charset="0"/>
                <a:ea typeface="Adobe Song Std L" pitchFamily="18" charset="-128"/>
                <a:cs typeface="Arial" pitchFamily="34" charset="0"/>
              </a:rPr>
              <a:t>, 1996)</a:t>
            </a:r>
          </a:p>
          <a:p>
            <a:pPr marL="341313" indent="-341313">
              <a:buFont typeface="+mj-lt"/>
              <a:buAutoNum type="arabicPeriod"/>
            </a:pPr>
            <a:endParaRPr lang="en-US" sz="3600" dirty="0">
              <a:solidFill>
                <a:srgbClr val="003399"/>
              </a:solidFill>
              <a:latin typeface="Arial Narrow" pitchFamily="34" charset="0"/>
              <a:ea typeface="Adobe Song Std L" pitchFamily="18" charset="-128"/>
            </a:endParaRPr>
          </a:p>
          <a:p>
            <a:pPr marL="0" indent="0">
              <a:buNone/>
            </a:pPr>
            <a:endParaRPr lang="en-US" sz="2400" dirty="0">
              <a:solidFill>
                <a:schemeClr val="bg1"/>
              </a:solidFill>
            </a:endParaRPr>
          </a:p>
        </p:txBody>
      </p:sp>
      <p:sp>
        <p:nvSpPr>
          <p:cNvPr id="7" name="Rectangle 3"/>
          <p:cNvSpPr txBox="1">
            <a:spLocks noChangeArrowheads="1"/>
          </p:cNvSpPr>
          <p:nvPr/>
        </p:nvSpPr>
        <p:spPr bwMode="auto">
          <a:xfrm>
            <a:off x="9944100" y="6421468"/>
            <a:ext cx="1828800" cy="27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200">
                <a:solidFill>
                  <a:srgbClr val="5F5F5F"/>
                </a:solidFill>
                <a:latin typeface="+mn-lt"/>
                <a:ea typeface="+mn-ea"/>
                <a:cs typeface="+mn-cs"/>
              </a:defRPr>
            </a:lvl1pPr>
            <a:lvl2pPr marL="742950" indent="-285750" algn="l" rtl="0" fontAlgn="base">
              <a:spcBef>
                <a:spcPct val="20000"/>
              </a:spcBef>
              <a:spcAft>
                <a:spcPct val="0"/>
              </a:spcAft>
              <a:buChar char="–"/>
              <a:defRPr>
                <a:solidFill>
                  <a:srgbClr val="5F5F5F"/>
                </a:solidFill>
                <a:latin typeface="+mn-lt"/>
              </a:defRPr>
            </a:lvl2pPr>
            <a:lvl3pPr marL="1143000" indent="-228600" algn="l" rtl="0" fontAlgn="base">
              <a:spcBef>
                <a:spcPct val="20000"/>
              </a:spcBef>
              <a:spcAft>
                <a:spcPct val="0"/>
              </a:spcAft>
              <a:buChar char="•"/>
              <a:defRPr sz="1600">
                <a:solidFill>
                  <a:srgbClr val="5F5F5F"/>
                </a:solidFill>
                <a:latin typeface="+mn-lt"/>
              </a:defRPr>
            </a:lvl3pPr>
            <a:lvl4pPr marL="1600200" indent="-228600" algn="l" rtl="0" fontAlgn="base">
              <a:spcBef>
                <a:spcPct val="20000"/>
              </a:spcBef>
              <a:spcAft>
                <a:spcPct val="0"/>
              </a:spcAft>
              <a:buChar char="–"/>
              <a:defRPr sz="1400">
                <a:solidFill>
                  <a:srgbClr val="5F5F5F"/>
                </a:solidFill>
                <a:latin typeface="+mn-lt"/>
              </a:defRPr>
            </a:lvl4pPr>
            <a:lvl5pPr marL="2057400" indent="-228600" algn="l" rtl="0" fontAlgn="base">
              <a:spcBef>
                <a:spcPct val="20000"/>
              </a:spcBef>
              <a:spcAft>
                <a:spcPct val="0"/>
              </a:spcAft>
              <a:buChar char="»"/>
              <a:defRPr sz="1400">
                <a:solidFill>
                  <a:srgbClr val="5F5F5F"/>
                </a:solidFill>
                <a:latin typeface="+mn-lt"/>
              </a:defRPr>
            </a:lvl5pPr>
            <a:lvl6pPr marL="2514600" indent="-228600" algn="l" rtl="0" fontAlgn="base">
              <a:spcBef>
                <a:spcPct val="20000"/>
              </a:spcBef>
              <a:spcAft>
                <a:spcPct val="0"/>
              </a:spcAft>
              <a:buChar char="»"/>
              <a:defRPr sz="1400">
                <a:solidFill>
                  <a:srgbClr val="5F5F5F"/>
                </a:solidFill>
                <a:latin typeface="+mn-lt"/>
              </a:defRPr>
            </a:lvl6pPr>
            <a:lvl7pPr marL="2971800" indent="-228600" algn="l" rtl="0" fontAlgn="base">
              <a:spcBef>
                <a:spcPct val="20000"/>
              </a:spcBef>
              <a:spcAft>
                <a:spcPct val="0"/>
              </a:spcAft>
              <a:buChar char="»"/>
              <a:defRPr sz="1400">
                <a:solidFill>
                  <a:srgbClr val="5F5F5F"/>
                </a:solidFill>
                <a:latin typeface="+mn-lt"/>
              </a:defRPr>
            </a:lvl7pPr>
            <a:lvl8pPr marL="3429000" indent="-228600" algn="l" rtl="0" fontAlgn="base">
              <a:spcBef>
                <a:spcPct val="20000"/>
              </a:spcBef>
              <a:spcAft>
                <a:spcPct val="0"/>
              </a:spcAft>
              <a:buChar char="»"/>
              <a:defRPr sz="1400">
                <a:solidFill>
                  <a:srgbClr val="5F5F5F"/>
                </a:solidFill>
                <a:latin typeface="+mn-lt"/>
              </a:defRPr>
            </a:lvl8pPr>
            <a:lvl9pPr marL="3886200" indent="-228600" algn="l" rtl="0" fontAlgn="base">
              <a:spcBef>
                <a:spcPct val="20000"/>
              </a:spcBef>
              <a:spcAft>
                <a:spcPct val="0"/>
              </a:spcAft>
              <a:buChar char="»"/>
              <a:defRPr sz="1400">
                <a:solidFill>
                  <a:srgbClr val="5F5F5F"/>
                </a:solidFill>
                <a:latin typeface="+mn-lt"/>
              </a:defRPr>
            </a:lvl9pPr>
          </a:lstStyle>
          <a:p>
            <a:pPr marL="341313" indent="-341313">
              <a:buFont typeface="+mj-lt"/>
              <a:buAutoNum type="arabicPeriod"/>
            </a:pPr>
            <a:endParaRPr lang="en-US" sz="2400" dirty="0">
              <a:solidFill>
                <a:srgbClr val="003399"/>
              </a:solidFill>
              <a:latin typeface="Arial Narrow" pitchFamily="34" charset="0"/>
              <a:ea typeface="Adobe Song Std L" pitchFamily="18" charset="-128"/>
            </a:endParaRPr>
          </a:p>
        </p:txBody>
      </p:sp>
    </p:spTree>
    <p:extLst>
      <p:ext uri="{BB962C8B-B14F-4D97-AF65-F5344CB8AC3E}">
        <p14:creationId xmlns:p14="http://schemas.microsoft.com/office/powerpoint/2010/main" val="104381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0"/>
                                  </p:stCondLst>
                                  <p:endCondLst>
                                    <p:cond evt="begin" delay="0">
                                      <p:tn val="5"/>
                                    </p:cond>
                                  </p:endCondLst>
                                  <p:iterate type="lt">
                                    <p:tmPct val="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6250" b="15478"/>
          <a:stretch/>
        </p:blipFill>
        <p:spPr>
          <a:xfrm>
            <a:off x="0" y="-1"/>
            <a:ext cx="12202887" cy="6248401"/>
          </a:xfrm>
          <a:prstGeom prst="rect">
            <a:avLst/>
          </a:prstGeom>
        </p:spPr>
      </p:pic>
      <p:sp>
        <p:nvSpPr>
          <p:cNvPr id="5" name="Text Placeholder 4"/>
          <p:cNvSpPr>
            <a:spLocks noGrp="1"/>
          </p:cNvSpPr>
          <p:nvPr>
            <p:ph type="body" sz="quarter" idx="13"/>
          </p:nvPr>
        </p:nvSpPr>
        <p:spPr>
          <a:xfrm>
            <a:off x="1" y="228600"/>
            <a:ext cx="3962400" cy="609600"/>
          </a:xfrm>
          <a:solidFill>
            <a:schemeClr val="tx1"/>
          </a:solidFill>
        </p:spPr>
        <p:txBody>
          <a:bodyPr/>
          <a:lstStyle/>
          <a:p>
            <a:r>
              <a:rPr lang="en-US" sz="2400" dirty="0">
                <a:solidFill>
                  <a:schemeClr val="bg1"/>
                </a:solidFill>
                <a:latin typeface="Arial" pitchFamily="34" charset="0"/>
                <a:cs typeface="Arial" pitchFamily="34" charset="0"/>
              </a:rPr>
              <a:t>Ethnographic Interview</a:t>
            </a:r>
            <a:endParaRPr lang="en-US" sz="2400" dirty="0">
              <a:solidFill>
                <a:schemeClr val="bg1"/>
              </a:solidFill>
            </a:endParaRPr>
          </a:p>
        </p:txBody>
      </p:sp>
      <p:sp>
        <p:nvSpPr>
          <p:cNvPr id="6" name="Text Placeholder 5"/>
          <p:cNvSpPr>
            <a:spLocks noGrp="1"/>
          </p:cNvSpPr>
          <p:nvPr>
            <p:ph type="body" sz="quarter" idx="14"/>
          </p:nvPr>
        </p:nvSpPr>
        <p:spPr>
          <a:xfrm>
            <a:off x="1" y="1066801"/>
            <a:ext cx="4800599" cy="4038600"/>
          </a:xfrm>
          <a:solidFill>
            <a:schemeClr val="tx1"/>
          </a:solidFill>
        </p:spPr>
        <p:txBody>
          <a:bodyPr/>
          <a:lstStyle/>
          <a:p>
            <a:pPr marL="228600" indent="-228600"/>
            <a:r>
              <a:rPr lang="en-US" sz="2400" b="1" dirty="0">
                <a:solidFill>
                  <a:schemeClr val="bg1"/>
                </a:solidFill>
                <a:latin typeface="Arial" pitchFamily="34" charset="0"/>
                <a:cs typeface="Arial" pitchFamily="34" charset="0"/>
              </a:rPr>
              <a:t>Incredibly detailed data</a:t>
            </a:r>
          </a:p>
          <a:p>
            <a:pPr marL="228600" indent="-228600"/>
            <a:r>
              <a:rPr lang="en-US" sz="2400" b="1" dirty="0">
                <a:solidFill>
                  <a:schemeClr val="bg1"/>
                </a:solidFill>
                <a:latin typeface="Arial" pitchFamily="34" charset="0"/>
                <a:cs typeface="Arial" pitchFamily="34" charset="0"/>
              </a:rPr>
              <a:t>Time consuming</a:t>
            </a:r>
          </a:p>
          <a:p>
            <a:pPr lvl="1"/>
            <a:r>
              <a:rPr lang="en-US" sz="2400" b="1" dirty="0">
                <a:solidFill>
                  <a:schemeClr val="bg1"/>
                </a:solidFill>
                <a:latin typeface="Arial" pitchFamily="34" charset="0"/>
                <a:cs typeface="Arial" pitchFamily="34" charset="0"/>
              </a:rPr>
              <a:t>Establishing rapport</a:t>
            </a:r>
          </a:p>
          <a:p>
            <a:pPr lvl="1"/>
            <a:r>
              <a:rPr lang="en-US" sz="2400" b="1" dirty="0">
                <a:solidFill>
                  <a:schemeClr val="bg1"/>
                </a:solidFill>
                <a:latin typeface="Arial" pitchFamily="34" charset="0"/>
                <a:cs typeface="Arial" pitchFamily="34" charset="0"/>
              </a:rPr>
              <a:t>Selecting research participants</a:t>
            </a:r>
          </a:p>
          <a:p>
            <a:pPr lvl="1"/>
            <a:r>
              <a:rPr lang="en-US" sz="2400" b="1" dirty="0">
                <a:solidFill>
                  <a:schemeClr val="bg1"/>
                </a:solidFill>
                <a:latin typeface="Arial" pitchFamily="34" charset="0"/>
                <a:cs typeface="Arial" pitchFamily="34" charset="0"/>
              </a:rPr>
              <a:t>Transcribing observations &amp; conversations</a:t>
            </a:r>
          </a:p>
          <a:p>
            <a:pPr lvl="1"/>
            <a:r>
              <a:rPr lang="en-US" sz="2400" b="1" dirty="0">
                <a:solidFill>
                  <a:schemeClr val="bg1"/>
                </a:solidFill>
                <a:latin typeface="Arial" pitchFamily="34" charset="0"/>
                <a:cs typeface="Arial" pitchFamily="34" charset="0"/>
              </a:rPr>
              <a:t>Keeping diaries</a:t>
            </a:r>
            <a:endParaRPr lang="en-US" sz="2400" b="1" dirty="0">
              <a:solidFill>
                <a:schemeClr val="bg1"/>
              </a:solidFill>
            </a:endParaRPr>
          </a:p>
        </p:txBody>
      </p:sp>
    </p:spTree>
    <p:extLst>
      <p:ext uri="{BB962C8B-B14F-4D97-AF65-F5344CB8AC3E}">
        <p14:creationId xmlns:p14="http://schemas.microsoft.com/office/powerpoint/2010/main" val="3144312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2780"/>
          <a:stretch/>
        </p:blipFill>
        <p:spPr>
          <a:xfrm>
            <a:off x="1" y="0"/>
            <a:ext cx="12203100" cy="6248400"/>
          </a:xfrm>
          <a:prstGeom prst="rect">
            <a:avLst/>
          </a:prstGeom>
        </p:spPr>
      </p:pic>
      <p:sp>
        <p:nvSpPr>
          <p:cNvPr id="5" name="Text Placeholder 4"/>
          <p:cNvSpPr>
            <a:spLocks noGrp="1"/>
          </p:cNvSpPr>
          <p:nvPr>
            <p:ph type="body" sz="quarter" idx="13"/>
          </p:nvPr>
        </p:nvSpPr>
        <p:spPr>
          <a:xfrm>
            <a:off x="0" y="3657600"/>
            <a:ext cx="3721099" cy="533400"/>
          </a:xfrm>
          <a:solidFill>
            <a:schemeClr val="tx1"/>
          </a:solidFill>
        </p:spPr>
        <p:txBody>
          <a:bodyPr/>
          <a:lstStyle/>
          <a:p>
            <a:r>
              <a:rPr lang="en-US" sz="2400" dirty="0">
                <a:solidFill>
                  <a:schemeClr val="bg1"/>
                </a:solidFill>
                <a:latin typeface="Arial" pitchFamily="34" charset="0"/>
                <a:cs typeface="Arial" pitchFamily="34" charset="0"/>
              </a:rPr>
              <a:t>Respondent Interviews</a:t>
            </a:r>
            <a:endParaRPr lang="en-US" sz="2400" dirty="0">
              <a:solidFill>
                <a:schemeClr val="bg1"/>
              </a:solidFill>
            </a:endParaRPr>
          </a:p>
        </p:txBody>
      </p:sp>
      <p:sp>
        <p:nvSpPr>
          <p:cNvPr id="6" name="Text Placeholder 5"/>
          <p:cNvSpPr>
            <a:spLocks noGrp="1"/>
          </p:cNvSpPr>
          <p:nvPr>
            <p:ph type="body" sz="quarter" idx="14"/>
          </p:nvPr>
        </p:nvSpPr>
        <p:spPr>
          <a:xfrm>
            <a:off x="1" y="4419600"/>
            <a:ext cx="6159499" cy="1828800"/>
          </a:xfrm>
          <a:solidFill>
            <a:schemeClr val="tx1"/>
          </a:solidFill>
        </p:spPr>
        <p:txBody>
          <a:bodyPr/>
          <a:lstStyle/>
          <a:p>
            <a:pPr marL="228600" indent="-228600"/>
            <a:r>
              <a:rPr lang="en-US" sz="2400" b="1" dirty="0">
                <a:solidFill>
                  <a:schemeClr val="bg1"/>
                </a:solidFill>
                <a:latin typeface="Arial" pitchFamily="34" charset="0"/>
                <a:cs typeface="Arial" pitchFamily="34" charset="0"/>
              </a:rPr>
              <a:t>In-depth</a:t>
            </a:r>
          </a:p>
          <a:p>
            <a:pPr marL="228600" indent="-228600"/>
            <a:r>
              <a:rPr lang="en-US" sz="2400" b="1" dirty="0">
                <a:solidFill>
                  <a:schemeClr val="bg1"/>
                </a:solidFill>
                <a:latin typeface="Arial" pitchFamily="34" charset="0"/>
                <a:cs typeface="Arial" pitchFamily="34" charset="0"/>
              </a:rPr>
              <a:t>Social relationship/rapport between interviewee &amp; interviewer</a:t>
            </a:r>
          </a:p>
          <a:p>
            <a:pPr marL="228600" indent="-228600"/>
            <a:r>
              <a:rPr lang="en-US" sz="2400" b="1" dirty="0">
                <a:solidFill>
                  <a:schemeClr val="bg1"/>
                </a:solidFill>
                <a:latin typeface="Arial" pitchFamily="34" charset="0"/>
                <a:cs typeface="Arial" pitchFamily="34" charset="0"/>
              </a:rPr>
              <a:t>Rapport/relationship key element</a:t>
            </a:r>
          </a:p>
          <a:p>
            <a:endParaRPr lang="en-US" sz="2400" b="1" dirty="0">
              <a:solidFill>
                <a:schemeClr val="bg1"/>
              </a:solidFill>
            </a:endParaRPr>
          </a:p>
        </p:txBody>
      </p:sp>
    </p:spTree>
    <p:extLst>
      <p:ext uri="{BB962C8B-B14F-4D97-AF65-F5344CB8AC3E}">
        <p14:creationId xmlns:p14="http://schemas.microsoft.com/office/powerpoint/2010/main" val="1985400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70707"/>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 y="783771"/>
            <a:ext cx="3352800" cy="533400"/>
          </a:xfrm>
          <a:solidFill>
            <a:schemeClr val="tx1"/>
          </a:solidFill>
        </p:spPr>
        <p:txBody>
          <a:bodyPr/>
          <a:lstStyle/>
          <a:p>
            <a:r>
              <a:rPr lang="en-US" sz="2400" dirty="0">
                <a:solidFill>
                  <a:schemeClr val="bg1"/>
                </a:solidFill>
                <a:latin typeface="Arial" pitchFamily="34" charset="0"/>
                <a:ea typeface="Adobe Song Std L" pitchFamily="18" charset="-128"/>
                <a:cs typeface="Arial" pitchFamily="34" charset="0"/>
              </a:rPr>
              <a:t>Narrative interviews</a:t>
            </a:r>
            <a:endParaRPr lang="en-US" sz="2400" dirty="0">
              <a:solidFill>
                <a:schemeClr val="bg1"/>
              </a:solidFill>
            </a:endParaRPr>
          </a:p>
        </p:txBody>
      </p:sp>
      <p:sp>
        <p:nvSpPr>
          <p:cNvPr id="6" name="Text Placeholder 5"/>
          <p:cNvSpPr>
            <a:spLocks noGrp="1"/>
          </p:cNvSpPr>
          <p:nvPr>
            <p:ph type="body" sz="quarter" idx="14"/>
          </p:nvPr>
        </p:nvSpPr>
        <p:spPr>
          <a:xfrm>
            <a:off x="1" y="1981200"/>
            <a:ext cx="3657599" cy="3581400"/>
          </a:xfrm>
          <a:solidFill>
            <a:schemeClr val="tx1"/>
          </a:solidFill>
        </p:spPr>
        <p:txBody>
          <a:bodyPr/>
          <a:lstStyle/>
          <a:p>
            <a:pPr marL="228600" indent="-228600"/>
            <a:r>
              <a:rPr lang="en-US" sz="2400" b="1" dirty="0">
                <a:solidFill>
                  <a:schemeClr val="bg1"/>
                </a:solidFill>
                <a:latin typeface="Arial" pitchFamily="34" charset="0"/>
                <a:cs typeface="Arial" pitchFamily="34" charset="0"/>
              </a:rPr>
              <a:t>One-on-One environment</a:t>
            </a:r>
          </a:p>
          <a:p>
            <a:pPr marL="228600" indent="-228600"/>
            <a:r>
              <a:rPr lang="en-US" sz="2400" b="1" dirty="0">
                <a:solidFill>
                  <a:schemeClr val="bg1"/>
                </a:solidFill>
                <a:latin typeface="Arial" pitchFamily="34" charset="0"/>
                <a:cs typeface="Arial" pitchFamily="34" charset="0"/>
              </a:rPr>
              <a:t>Unstructured</a:t>
            </a:r>
          </a:p>
          <a:p>
            <a:pPr marL="228600" indent="-228600"/>
            <a:r>
              <a:rPr lang="en-US" sz="2400" b="1" dirty="0">
                <a:solidFill>
                  <a:schemeClr val="bg1"/>
                </a:solidFill>
                <a:latin typeface="Arial" pitchFamily="34" charset="0"/>
                <a:cs typeface="Arial" pitchFamily="34" charset="0"/>
              </a:rPr>
              <a:t>Interviewees are telling a story</a:t>
            </a:r>
          </a:p>
          <a:p>
            <a:pPr marL="228600" indent="-228600"/>
            <a:r>
              <a:rPr lang="en-US" sz="2400" b="1" dirty="0">
                <a:solidFill>
                  <a:schemeClr val="bg1"/>
                </a:solidFill>
                <a:latin typeface="Arial" pitchFamily="34" charset="0"/>
                <a:cs typeface="Arial" pitchFamily="34" charset="0"/>
              </a:rPr>
              <a:t>Interviewer questions are minimal</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0"/>
            <a:ext cx="8229600" cy="6172200"/>
          </a:xfrm>
          <a:prstGeom prst="rect">
            <a:avLst/>
          </a:prstGeom>
        </p:spPr>
      </p:pic>
    </p:spTree>
    <p:extLst>
      <p:ext uri="{BB962C8B-B14F-4D97-AF65-F5344CB8AC3E}">
        <p14:creationId xmlns:p14="http://schemas.microsoft.com/office/powerpoint/2010/main" val="2038094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1667"/>
          <a:stretch/>
        </p:blipFill>
        <p:spPr>
          <a:xfrm>
            <a:off x="0" y="0"/>
            <a:ext cx="12192000" cy="6248400"/>
          </a:xfrm>
          <a:prstGeom prst="rect">
            <a:avLst/>
          </a:prstGeom>
        </p:spPr>
      </p:pic>
      <p:sp>
        <p:nvSpPr>
          <p:cNvPr id="2" name="Text Placeholder 1"/>
          <p:cNvSpPr>
            <a:spLocks noGrp="1"/>
          </p:cNvSpPr>
          <p:nvPr>
            <p:ph type="body" sz="quarter" idx="14"/>
          </p:nvPr>
        </p:nvSpPr>
        <p:spPr>
          <a:xfrm>
            <a:off x="7912100" y="1182384"/>
            <a:ext cx="4267200" cy="4800600"/>
          </a:xfrm>
          <a:solidFill>
            <a:schemeClr val="tx1"/>
          </a:solidFill>
        </p:spPr>
        <p:txBody>
          <a:bodyPr/>
          <a:lstStyle/>
          <a:p>
            <a:pPr marL="576263" indent="-228600">
              <a:buNone/>
            </a:pPr>
            <a:r>
              <a:rPr lang="en-US" sz="2400" b="1" dirty="0">
                <a:solidFill>
                  <a:schemeClr val="bg1"/>
                </a:solidFill>
              </a:rPr>
              <a:t>Process of…</a:t>
            </a:r>
          </a:p>
          <a:p>
            <a:pPr lvl="1"/>
            <a:r>
              <a:rPr lang="en-US" sz="2400" b="1" dirty="0">
                <a:solidFill>
                  <a:schemeClr val="bg1"/>
                </a:solidFill>
              </a:rPr>
              <a:t>Defining</a:t>
            </a:r>
          </a:p>
          <a:p>
            <a:pPr lvl="1"/>
            <a:r>
              <a:rPr lang="en-US" sz="2400" b="1" dirty="0">
                <a:solidFill>
                  <a:schemeClr val="bg1"/>
                </a:solidFill>
              </a:rPr>
              <a:t>Selecting</a:t>
            </a:r>
          </a:p>
          <a:p>
            <a:pPr lvl="1"/>
            <a:r>
              <a:rPr lang="en-US" sz="2400" b="1" dirty="0">
                <a:solidFill>
                  <a:schemeClr val="bg1"/>
                </a:solidFill>
              </a:rPr>
              <a:t>Designing</a:t>
            </a:r>
          </a:p>
          <a:p>
            <a:pPr lvl="1"/>
            <a:r>
              <a:rPr lang="en-US" sz="2400" b="1" dirty="0">
                <a:solidFill>
                  <a:schemeClr val="bg1"/>
                </a:solidFill>
              </a:rPr>
              <a:t>Collecting</a:t>
            </a:r>
          </a:p>
          <a:p>
            <a:pPr lvl="1"/>
            <a:r>
              <a:rPr lang="en-US" sz="2400" b="1" dirty="0">
                <a:solidFill>
                  <a:schemeClr val="bg1"/>
                </a:solidFill>
              </a:rPr>
              <a:t>Analyzing</a:t>
            </a:r>
          </a:p>
          <a:p>
            <a:pPr lvl="1"/>
            <a:r>
              <a:rPr lang="en-US" sz="2400" b="1" dirty="0">
                <a:solidFill>
                  <a:schemeClr val="bg1"/>
                </a:solidFill>
              </a:rPr>
              <a:t>Interpreting</a:t>
            </a:r>
          </a:p>
          <a:p>
            <a:pPr lvl="1"/>
            <a:r>
              <a:rPr lang="en-US" sz="2400" b="1" dirty="0">
                <a:solidFill>
                  <a:schemeClr val="bg1"/>
                </a:solidFill>
              </a:rPr>
              <a:t>Using information to increase service/program effectiveness</a:t>
            </a:r>
            <a:endParaRPr lang="en-US" sz="2400" dirty="0">
              <a:solidFill>
                <a:schemeClr val="bg1"/>
              </a:solidFill>
            </a:endParaRPr>
          </a:p>
        </p:txBody>
      </p:sp>
      <p:sp>
        <p:nvSpPr>
          <p:cNvPr id="92163" name="Rectangle 3"/>
          <p:cNvSpPr>
            <a:spLocks noGrp="1" noChangeArrowheads="1"/>
          </p:cNvSpPr>
          <p:nvPr>
            <p:ph type="body" sz="quarter" idx="13"/>
          </p:nvPr>
        </p:nvSpPr>
        <p:spPr>
          <a:xfrm>
            <a:off x="0" y="152400"/>
            <a:ext cx="4800600" cy="534256"/>
          </a:xfrm>
          <a:solidFill>
            <a:schemeClr val="tx1"/>
          </a:solidFill>
        </p:spPr>
        <p:txBody>
          <a:bodyPr>
            <a:normAutofit/>
          </a:bodyPr>
          <a:lstStyle/>
          <a:p>
            <a:r>
              <a:rPr lang="en-US" sz="2400" dirty="0">
                <a:solidFill>
                  <a:schemeClr val="bg1"/>
                </a:solidFill>
              </a:rPr>
              <a:t>Assessment Defined</a:t>
            </a:r>
            <a:endParaRPr lang="en-US" sz="2400" b="1" dirty="0">
              <a:solidFill>
                <a:schemeClr val="bg1"/>
              </a:solidFill>
            </a:endParaRPr>
          </a:p>
        </p:txBody>
      </p:sp>
    </p:spTree>
    <p:extLst>
      <p:ext uri="{BB962C8B-B14F-4D97-AF65-F5344CB8AC3E}">
        <p14:creationId xmlns:p14="http://schemas.microsoft.com/office/powerpoint/2010/main" val="3683055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12192000" cy="6324600"/>
          </a:xfrm>
          <a:prstGeom prst="rect">
            <a:avLst/>
          </a:prstGeom>
        </p:spPr>
      </p:pic>
      <p:sp>
        <p:nvSpPr>
          <p:cNvPr id="56323" name="Rectangle 3"/>
          <p:cNvSpPr>
            <a:spLocks noGrp="1" noChangeArrowheads="1"/>
          </p:cNvSpPr>
          <p:nvPr>
            <p:ph type="body" sz="quarter" idx="13"/>
          </p:nvPr>
        </p:nvSpPr>
        <p:spPr>
          <a:xfrm>
            <a:off x="0" y="115109"/>
            <a:ext cx="3660418" cy="494492"/>
          </a:xfrm>
          <a:solidFill>
            <a:schemeClr val="tx1"/>
          </a:solidFill>
        </p:spPr>
        <p:txBody>
          <a:bodyPr>
            <a:normAutofit lnSpcReduction="10000"/>
          </a:bodyPr>
          <a:lstStyle/>
          <a:p>
            <a:r>
              <a:rPr lang="en-US" sz="2800" dirty="0">
                <a:solidFill>
                  <a:schemeClr val="bg1"/>
                </a:solidFill>
              </a:rPr>
              <a:t>Types of Questions</a:t>
            </a:r>
            <a:endParaRPr lang="en-US" sz="2800" b="1" dirty="0">
              <a:solidFill>
                <a:schemeClr val="bg1"/>
              </a:solidFill>
            </a:endParaRPr>
          </a:p>
        </p:txBody>
      </p:sp>
      <p:sp>
        <p:nvSpPr>
          <p:cNvPr id="2" name="Text Placeholder 1"/>
          <p:cNvSpPr>
            <a:spLocks noGrp="1"/>
          </p:cNvSpPr>
          <p:nvPr>
            <p:ph type="body" sz="quarter" idx="14"/>
          </p:nvPr>
        </p:nvSpPr>
        <p:spPr>
          <a:xfrm>
            <a:off x="0" y="874183"/>
            <a:ext cx="5410200" cy="5221817"/>
          </a:xfrm>
          <a:solidFill>
            <a:schemeClr val="tx1"/>
          </a:solidFill>
        </p:spPr>
        <p:txBody>
          <a:bodyPr/>
          <a:lstStyle/>
          <a:p>
            <a:pPr marL="0" indent="0">
              <a:buNone/>
            </a:pPr>
            <a:r>
              <a:rPr lang="en-US" sz="2400" b="1" dirty="0">
                <a:solidFill>
                  <a:schemeClr val="bg1"/>
                </a:solidFill>
              </a:rPr>
              <a:t>OPEN</a:t>
            </a:r>
          </a:p>
          <a:p>
            <a:pPr marL="303213" lvl="2" indent="-303213"/>
            <a:r>
              <a:rPr lang="en-US" sz="2400" b="1" dirty="0">
                <a:solidFill>
                  <a:schemeClr val="bg1"/>
                </a:solidFill>
              </a:rPr>
              <a:t>“What is it like when you visit the library?”</a:t>
            </a:r>
          </a:p>
          <a:p>
            <a:pPr marL="0" indent="0">
              <a:lnSpc>
                <a:spcPct val="120000"/>
              </a:lnSpc>
              <a:buNone/>
            </a:pPr>
            <a:r>
              <a:rPr lang="en-US" sz="2400" b="1" dirty="0">
                <a:solidFill>
                  <a:schemeClr val="bg1"/>
                </a:solidFill>
              </a:rPr>
              <a:t>DIRECTIVE</a:t>
            </a:r>
          </a:p>
          <a:p>
            <a:pPr marL="303213" lvl="2" indent="-303213"/>
            <a:r>
              <a:rPr lang="en-US" sz="2400" b="1" dirty="0">
                <a:solidFill>
                  <a:schemeClr val="bg1"/>
                </a:solidFill>
              </a:rPr>
              <a:t>“What happened when you asked for help at the reference desk?”</a:t>
            </a:r>
          </a:p>
          <a:p>
            <a:pPr marL="0" indent="0">
              <a:lnSpc>
                <a:spcPct val="120000"/>
              </a:lnSpc>
              <a:buNone/>
            </a:pPr>
            <a:r>
              <a:rPr lang="en-US" sz="2400" b="1" dirty="0">
                <a:solidFill>
                  <a:schemeClr val="bg1"/>
                </a:solidFill>
              </a:rPr>
              <a:t>REFLECTIVE</a:t>
            </a:r>
          </a:p>
          <a:p>
            <a:pPr marL="303213" lvl="2" indent="-303213"/>
            <a:r>
              <a:rPr lang="en-US" sz="2400" b="1" dirty="0">
                <a:solidFill>
                  <a:schemeClr val="bg1"/>
                </a:solidFill>
              </a:rPr>
              <a:t>“It sounds like you had trouble with the mobile app?”</a:t>
            </a:r>
          </a:p>
          <a:p>
            <a:pPr marL="0" indent="0">
              <a:lnSpc>
                <a:spcPct val="120000"/>
              </a:lnSpc>
              <a:buNone/>
            </a:pPr>
            <a:r>
              <a:rPr lang="en-US" sz="2400" b="1" dirty="0">
                <a:solidFill>
                  <a:schemeClr val="bg1"/>
                </a:solidFill>
              </a:rPr>
              <a:t>CLOSED</a:t>
            </a:r>
          </a:p>
          <a:p>
            <a:pPr marL="303213" lvl="2" indent="-303213"/>
            <a:r>
              <a:rPr lang="en-US" sz="2400" b="1" dirty="0">
                <a:solidFill>
                  <a:schemeClr val="bg1"/>
                </a:solidFill>
              </a:rPr>
              <a:t>“Have I covered everything you wanted to say?”</a:t>
            </a:r>
          </a:p>
          <a:p>
            <a:endParaRPr lang="en-US" sz="2400" dirty="0">
              <a:solidFill>
                <a:schemeClr val="bg1"/>
              </a:solidFill>
            </a:endParaRPr>
          </a:p>
        </p:txBody>
      </p:sp>
    </p:spTree>
    <p:extLst>
      <p:ext uri="{BB962C8B-B14F-4D97-AF65-F5344CB8AC3E}">
        <p14:creationId xmlns:p14="http://schemas.microsoft.com/office/powerpoint/2010/main" val="288070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12192000" cy="6342070"/>
          </a:xfrm>
          <a:prstGeom prst="rect">
            <a:avLst/>
          </a:prstGeom>
        </p:spPr>
      </p:pic>
      <p:sp>
        <p:nvSpPr>
          <p:cNvPr id="57347" name="Rectangle 3"/>
          <p:cNvSpPr>
            <a:spLocks noGrp="1" noChangeArrowheads="1"/>
          </p:cNvSpPr>
          <p:nvPr>
            <p:ph type="body" sz="quarter" idx="13"/>
          </p:nvPr>
        </p:nvSpPr>
        <p:spPr>
          <a:xfrm>
            <a:off x="0" y="628344"/>
            <a:ext cx="4025899" cy="971856"/>
          </a:xfrm>
          <a:solidFill>
            <a:schemeClr val="tx1"/>
          </a:solidFill>
        </p:spPr>
        <p:txBody>
          <a:bodyPr>
            <a:normAutofit/>
          </a:bodyPr>
          <a:lstStyle/>
          <a:p>
            <a:r>
              <a:rPr lang="en-US" sz="2800" dirty="0">
                <a:solidFill>
                  <a:schemeClr val="bg1"/>
                </a:solidFill>
              </a:rPr>
              <a:t>Neutral, Leading, &amp; Loaded Questions</a:t>
            </a:r>
            <a:endParaRPr lang="en-US" sz="2800" b="1" dirty="0">
              <a:solidFill>
                <a:schemeClr val="bg1"/>
              </a:solidFill>
            </a:endParaRPr>
          </a:p>
        </p:txBody>
      </p:sp>
      <p:sp>
        <p:nvSpPr>
          <p:cNvPr id="2" name="Text Placeholder 1"/>
          <p:cNvSpPr>
            <a:spLocks noGrp="1"/>
          </p:cNvSpPr>
          <p:nvPr>
            <p:ph type="body" sz="quarter" idx="14"/>
          </p:nvPr>
        </p:nvSpPr>
        <p:spPr>
          <a:xfrm>
            <a:off x="7467600" y="228600"/>
            <a:ext cx="4724400" cy="5715000"/>
          </a:xfrm>
          <a:solidFill>
            <a:schemeClr val="tx1"/>
          </a:solidFill>
        </p:spPr>
        <p:txBody>
          <a:bodyPr/>
          <a:lstStyle/>
          <a:p>
            <a:pPr marL="0" indent="0">
              <a:buNone/>
            </a:pPr>
            <a:r>
              <a:rPr lang="en-US" sz="2400" b="1" dirty="0">
                <a:solidFill>
                  <a:schemeClr val="bg1"/>
                </a:solidFill>
              </a:rPr>
              <a:t>Neutral</a:t>
            </a:r>
            <a:endParaRPr lang="en-US" sz="2400" dirty="0">
              <a:solidFill>
                <a:schemeClr val="bg1"/>
              </a:solidFill>
            </a:endParaRPr>
          </a:p>
          <a:p>
            <a:pPr marL="228600" lvl="1" indent="-228600">
              <a:lnSpc>
                <a:spcPct val="120000"/>
              </a:lnSpc>
              <a:buFont typeface="Arial" panose="020B0604020202020204" pitchFamily="34" charset="0"/>
              <a:buChar char="•"/>
            </a:pPr>
            <a:r>
              <a:rPr lang="en-US" sz="2400" b="1" dirty="0">
                <a:solidFill>
                  <a:schemeClr val="bg1"/>
                </a:solidFill>
              </a:rPr>
              <a:t>“What are your impressions of </a:t>
            </a:r>
            <a:r>
              <a:rPr lang="en-US" sz="2400" b="1" dirty="0" err="1">
                <a:solidFill>
                  <a:schemeClr val="bg1"/>
                </a:solidFill>
              </a:rPr>
              <a:t>Raynor</a:t>
            </a:r>
            <a:r>
              <a:rPr lang="en-US" sz="2400" b="1" dirty="0">
                <a:solidFill>
                  <a:schemeClr val="bg1"/>
                </a:solidFill>
              </a:rPr>
              <a:t> Memorial Libraries?”</a:t>
            </a:r>
          </a:p>
          <a:p>
            <a:pPr marL="0" indent="0">
              <a:buNone/>
            </a:pPr>
            <a:r>
              <a:rPr lang="en-US" sz="2400" b="1" dirty="0">
                <a:solidFill>
                  <a:schemeClr val="bg1"/>
                </a:solidFill>
              </a:rPr>
              <a:t>Leading</a:t>
            </a:r>
          </a:p>
          <a:p>
            <a:pPr marL="228600" lvl="1" indent="-228600">
              <a:lnSpc>
                <a:spcPct val="120000"/>
              </a:lnSpc>
              <a:buFont typeface="Arial" panose="020B0604020202020204" pitchFamily="34" charset="0"/>
              <a:buChar char="•"/>
            </a:pPr>
            <a:r>
              <a:rPr lang="en-US" sz="2400" b="1" dirty="0">
                <a:solidFill>
                  <a:schemeClr val="bg1"/>
                </a:solidFill>
              </a:rPr>
              <a:t>“You don’t like the librarians at </a:t>
            </a:r>
            <a:r>
              <a:rPr lang="en-US" sz="2400" b="1" dirty="0" err="1">
                <a:solidFill>
                  <a:schemeClr val="bg1"/>
                </a:solidFill>
              </a:rPr>
              <a:t>Raynor</a:t>
            </a:r>
            <a:r>
              <a:rPr lang="en-US" sz="2400" b="1" dirty="0">
                <a:solidFill>
                  <a:schemeClr val="bg1"/>
                </a:solidFill>
              </a:rPr>
              <a:t> Memorial Libraries, do you?”</a:t>
            </a:r>
          </a:p>
          <a:p>
            <a:pPr marL="0" indent="0">
              <a:buNone/>
            </a:pPr>
            <a:r>
              <a:rPr lang="en-US" sz="2400" b="1" dirty="0">
                <a:solidFill>
                  <a:schemeClr val="bg1"/>
                </a:solidFill>
              </a:rPr>
              <a:t>Loaded</a:t>
            </a:r>
          </a:p>
          <a:p>
            <a:pPr marL="228600" lvl="1" indent="-228600">
              <a:buFont typeface="Arial" panose="020B0604020202020204" pitchFamily="34" charset="0"/>
              <a:buChar char="•"/>
            </a:pPr>
            <a:r>
              <a:rPr lang="en-US" sz="2400" b="1" dirty="0">
                <a:solidFill>
                  <a:schemeClr val="bg1"/>
                </a:solidFill>
              </a:rPr>
              <a:t>“How many other unreasonable requests have you made to our librarians?”</a:t>
            </a:r>
          </a:p>
          <a:p>
            <a:endParaRPr lang="en-US" sz="2400" dirty="0">
              <a:solidFill>
                <a:schemeClr val="bg1"/>
              </a:solidFill>
            </a:endParaRPr>
          </a:p>
        </p:txBody>
      </p:sp>
    </p:spTree>
    <p:extLst>
      <p:ext uri="{BB962C8B-B14F-4D97-AF65-F5344CB8AC3E}">
        <p14:creationId xmlns:p14="http://schemas.microsoft.com/office/powerpoint/2010/main" val="809171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Interviewing Exercise</a:t>
            </a:r>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830741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0" y="0"/>
            <a:ext cx="12192000" cy="6248400"/>
          </a:xfrm>
          <a:prstGeom prst="rect">
            <a:avLst/>
          </a:prstGeom>
        </p:spPr>
      </p:pic>
      <p:sp>
        <p:nvSpPr>
          <p:cNvPr id="58371" name="Rectangle 3"/>
          <p:cNvSpPr>
            <a:spLocks noGrp="1" noChangeArrowheads="1"/>
          </p:cNvSpPr>
          <p:nvPr>
            <p:ph type="body" sz="quarter" idx="13"/>
          </p:nvPr>
        </p:nvSpPr>
        <p:spPr>
          <a:xfrm>
            <a:off x="0" y="191308"/>
            <a:ext cx="4193818" cy="532861"/>
          </a:xfrm>
          <a:solidFill>
            <a:schemeClr val="tx1"/>
          </a:solidFill>
        </p:spPr>
        <p:txBody>
          <a:bodyPr>
            <a:noAutofit/>
          </a:bodyPr>
          <a:lstStyle/>
          <a:p>
            <a:r>
              <a:rPr lang="en-US" sz="2400" dirty="0">
                <a:solidFill>
                  <a:schemeClr val="bg1"/>
                </a:solidFill>
              </a:rPr>
              <a:t>Interviews: Advantages</a:t>
            </a:r>
            <a:endParaRPr lang="en-US" sz="2400" b="1" dirty="0">
              <a:solidFill>
                <a:schemeClr val="bg1"/>
              </a:solidFill>
            </a:endParaRPr>
          </a:p>
        </p:txBody>
      </p:sp>
      <p:sp>
        <p:nvSpPr>
          <p:cNvPr id="2" name="Text Placeholder 1"/>
          <p:cNvSpPr>
            <a:spLocks noGrp="1"/>
          </p:cNvSpPr>
          <p:nvPr>
            <p:ph type="body" sz="quarter" idx="14"/>
          </p:nvPr>
        </p:nvSpPr>
        <p:spPr>
          <a:xfrm>
            <a:off x="0" y="914400"/>
            <a:ext cx="5867400" cy="4191000"/>
          </a:xfrm>
          <a:solidFill>
            <a:schemeClr val="tx1"/>
          </a:solidFill>
        </p:spPr>
        <p:txBody>
          <a:bodyPr/>
          <a:lstStyle/>
          <a:p>
            <a:pPr marL="228600" indent="-228600"/>
            <a:r>
              <a:rPr lang="en-US" sz="2400" b="1" dirty="0">
                <a:solidFill>
                  <a:schemeClr val="bg1"/>
                </a:solidFill>
              </a:rPr>
              <a:t>Face-2-face interaction</a:t>
            </a:r>
          </a:p>
          <a:p>
            <a:pPr marL="228600" indent="-228600"/>
            <a:r>
              <a:rPr lang="en-US" sz="2400" b="1" dirty="0">
                <a:solidFill>
                  <a:schemeClr val="bg1"/>
                </a:solidFill>
              </a:rPr>
              <a:t>In-depth information</a:t>
            </a:r>
          </a:p>
          <a:p>
            <a:pPr marL="228600" indent="-228600"/>
            <a:r>
              <a:rPr lang="en-US" sz="2400" b="1" dirty="0">
                <a:solidFill>
                  <a:schemeClr val="bg1"/>
                </a:solidFill>
              </a:rPr>
              <a:t>Understand experiences &amp; meanings</a:t>
            </a:r>
          </a:p>
          <a:p>
            <a:pPr marL="228600" indent="-228600"/>
            <a:r>
              <a:rPr lang="en-US" sz="2400" b="1" dirty="0">
                <a:solidFill>
                  <a:schemeClr val="bg1"/>
                </a:solidFill>
              </a:rPr>
              <a:t>Highlight individual’s voice</a:t>
            </a:r>
          </a:p>
          <a:p>
            <a:pPr marL="228600" indent="-228600"/>
            <a:r>
              <a:rPr lang="en-US" sz="2400" b="1" dirty="0">
                <a:solidFill>
                  <a:schemeClr val="bg1"/>
                </a:solidFill>
              </a:rPr>
              <a:t>Preliminary information to “triangulate”</a:t>
            </a:r>
          </a:p>
          <a:p>
            <a:pPr marL="228600" indent="-228600"/>
            <a:r>
              <a:rPr lang="en-US" sz="2400" b="1" dirty="0">
                <a:solidFill>
                  <a:schemeClr val="bg1"/>
                </a:solidFill>
              </a:rPr>
              <a:t>Control sampling</a:t>
            </a:r>
          </a:p>
          <a:p>
            <a:pPr marL="685800" lvl="1" indent="-228600"/>
            <a:r>
              <a:rPr lang="en-US" sz="2400" b="1" dirty="0">
                <a:solidFill>
                  <a:schemeClr val="bg1"/>
                </a:solidFill>
              </a:rPr>
              <a:t>Include underrepresented groups</a:t>
            </a:r>
          </a:p>
          <a:p>
            <a:pPr marL="228600" indent="-228600"/>
            <a:r>
              <a:rPr lang="en-US" sz="2400" b="1" dirty="0">
                <a:solidFill>
                  <a:schemeClr val="bg1"/>
                </a:solidFill>
              </a:rPr>
              <a:t>Greater range of topics</a:t>
            </a:r>
            <a:endParaRPr lang="en-US" sz="2400" dirty="0">
              <a:solidFill>
                <a:schemeClr val="bg1"/>
              </a:solidFill>
            </a:endParaRPr>
          </a:p>
        </p:txBody>
      </p:sp>
    </p:spTree>
    <p:extLst>
      <p:ext uri="{BB962C8B-B14F-4D97-AF65-F5344CB8AC3E}">
        <p14:creationId xmlns:p14="http://schemas.microsoft.com/office/powerpoint/2010/main" val="619206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 y="0"/>
            <a:ext cx="12192000" cy="6248400"/>
          </a:xfrm>
          <a:prstGeom prst="rect">
            <a:avLst/>
          </a:prstGeom>
        </p:spPr>
      </p:pic>
      <p:sp>
        <p:nvSpPr>
          <p:cNvPr id="60419" name="Rectangle 3"/>
          <p:cNvSpPr>
            <a:spLocks noGrp="1" noChangeArrowheads="1"/>
          </p:cNvSpPr>
          <p:nvPr>
            <p:ph type="body" sz="quarter" idx="13"/>
          </p:nvPr>
        </p:nvSpPr>
        <p:spPr>
          <a:xfrm>
            <a:off x="12700" y="313808"/>
            <a:ext cx="4803418" cy="609061"/>
          </a:xfrm>
          <a:solidFill>
            <a:schemeClr val="tx1"/>
          </a:solidFill>
        </p:spPr>
        <p:txBody>
          <a:bodyPr>
            <a:normAutofit/>
          </a:bodyPr>
          <a:lstStyle/>
          <a:p>
            <a:r>
              <a:rPr lang="en-US" sz="2800" dirty="0">
                <a:solidFill>
                  <a:schemeClr val="bg1"/>
                </a:solidFill>
              </a:rPr>
              <a:t>Interviews: Disadvantages</a:t>
            </a:r>
            <a:endParaRPr lang="en-US" sz="2800" b="1" dirty="0">
              <a:solidFill>
                <a:schemeClr val="bg1"/>
              </a:solidFill>
            </a:endParaRPr>
          </a:p>
        </p:txBody>
      </p:sp>
      <p:sp>
        <p:nvSpPr>
          <p:cNvPr id="2" name="Text Placeholder 1"/>
          <p:cNvSpPr>
            <a:spLocks noGrp="1"/>
          </p:cNvSpPr>
          <p:nvPr>
            <p:ph type="body" sz="quarter" idx="14"/>
          </p:nvPr>
        </p:nvSpPr>
        <p:spPr>
          <a:xfrm>
            <a:off x="12700" y="1238795"/>
            <a:ext cx="6388100" cy="4423833"/>
          </a:xfrm>
          <a:solidFill>
            <a:schemeClr val="tx1"/>
          </a:solidFill>
        </p:spPr>
        <p:txBody>
          <a:bodyPr/>
          <a:lstStyle/>
          <a:p>
            <a:r>
              <a:rPr lang="en-US" sz="2800" b="1" dirty="0">
                <a:solidFill>
                  <a:schemeClr val="bg1"/>
                </a:solidFill>
              </a:rPr>
              <a:t>Time Factors</a:t>
            </a:r>
            <a:endParaRPr lang="en-US" sz="2800" dirty="0">
              <a:solidFill>
                <a:schemeClr val="bg1"/>
              </a:solidFill>
            </a:endParaRPr>
          </a:p>
          <a:p>
            <a:pPr lvl="1"/>
            <a:r>
              <a:rPr lang="en-US" sz="2800" b="1" dirty="0">
                <a:solidFill>
                  <a:schemeClr val="bg1"/>
                </a:solidFill>
              </a:rPr>
              <a:t>Varies by # &amp; depth</a:t>
            </a:r>
          </a:p>
          <a:p>
            <a:pPr lvl="1"/>
            <a:r>
              <a:rPr lang="en-US" sz="2800" b="1" dirty="0">
                <a:solidFill>
                  <a:schemeClr val="bg1"/>
                </a:solidFill>
              </a:rPr>
              <a:t>Staff intensive</a:t>
            </a:r>
          </a:p>
          <a:p>
            <a:r>
              <a:rPr lang="en-US" sz="2800" b="1" dirty="0">
                <a:solidFill>
                  <a:schemeClr val="bg1"/>
                </a:solidFill>
              </a:rPr>
              <a:t>Cost Factors</a:t>
            </a:r>
          </a:p>
          <a:p>
            <a:pPr lvl="1"/>
            <a:r>
              <a:rPr lang="en-US" sz="2800" b="1" dirty="0">
                <a:solidFill>
                  <a:schemeClr val="bg1"/>
                </a:solidFill>
              </a:rPr>
              <a:t>Higher the #, higher the cost</a:t>
            </a:r>
          </a:p>
          <a:p>
            <a:r>
              <a:rPr lang="en-US" sz="2800" b="1" dirty="0">
                <a:solidFill>
                  <a:schemeClr val="bg1"/>
                </a:solidFill>
              </a:rPr>
              <a:t>Additional Factors</a:t>
            </a:r>
          </a:p>
          <a:p>
            <a:pPr lvl="1"/>
            <a:r>
              <a:rPr lang="en-US" sz="2800" b="1" dirty="0">
                <a:solidFill>
                  <a:schemeClr val="bg1"/>
                </a:solidFill>
              </a:rPr>
              <a:t>Self-reported data</a:t>
            </a:r>
          </a:p>
          <a:p>
            <a:pPr lvl="1"/>
            <a:r>
              <a:rPr lang="en-US" sz="2800" b="1" dirty="0">
                <a:solidFill>
                  <a:schemeClr val="bg1"/>
                </a:solidFill>
              </a:rPr>
              <a:t>Errors in note taking possible</a:t>
            </a:r>
            <a:endParaRPr lang="en-US" sz="2800" dirty="0">
              <a:solidFill>
                <a:schemeClr val="bg1"/>
              </a:solidFill>
            </a:endParaRPr>
          </a:p>
        </p:txBody>
      </p:sp>
    </p:spTree>
    <p:extLst>
      <p:ext uri="{BB962C8B-B14F-4D97-AF65-F5344CB8AC3E}">
        <p14:creationId xmlns:p14="http://schemas.microsoft.com/office/powerpoint/2010/main" val="383512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25771"/>
          <a:stretch/>
        </p:blipFill>
        <p:spPr>
          <a:xfrm>
            <a:off x="1" y="0"/>
            <a:ext cx="12191999" cy="6248400"/>
          </a:xfrm>
          <a:prstGeom prst="rect">
            <a:avLst/>
          </a:prstGeom>
        </p:spPr>
      </p:pic>
      <p:sp>
        <p:nvSpPr>
          <p:cNvPr id="3" name="Text Placeholder 2"/>
          <p:cNvSpPr>
            <a:spLocks noGrp="1"/>
          </p:cNvSpPr>
          <p:nvPr>
            <p:ph type="body" sz="quarter" idx="13"/>
          </p:nvPr>
        </p:nvSpPr>
        <p:spPr>
          <a:xfrm>
            <a:off x="0" y="152399"/>
            <a:ext cx="8001000" cy="990601"/>
          </a:xfrm>
          <a:solidFill>
            <a:schemeClr val="tx1"/>
          </a:solidFill>
        </p:spPr>
        <p:txBody>
          <a:bodyPr/>
          <a:lstStyle/>
          <a:p>
            <a:r>
              <a:rPr lang="en-US" sz="2600" dirty="0">
                <a:solidFill>
                  <a:schemeClr val="bg1"/>
                </a:solidFill>
                <a:latin typeface="Arial" pitchFamily="34" charset="0"/>
                <a:cs typeface="Arial" pitchFamily="34" charset="0"/>
              </a:rPr>
              <a:t>Example: </a:t>
            </a:r>
          </a:p>
          <a:p>
            <a:r>
              <a:rPr lang="en-US" sz="2600" dirty="0">
                <a:solidFill>
                  <a:schemeClr val="bg1"/>
                </a:solidFill>
                <a:latin typeface="Arial" pitchFamily="34" charset="0"/>
                <a:cs typeface="Arial" pitchFamily="34" charset="0"/>
              </a:rPr>
              <a:t>Digital Visitors &amp; Residents Informant Questions</a:t>
            </a:r>
            <a:endParaRPr lang="en-US" sz="2600" dirty="0">
              <a:solidFill>
                <a:schemeClr val="bg1"/>
              </a:solidFill>
            </a:endParaRPr>
          </a:p>
        </p:txBody>
      </p:sp>
      <p:sp>
        <p:nvSpPr>
          <p:cNvPr id="9" name="Text Placeholder 8"/>
          <p:cNvSpPr>
            <a:spLocks noGrp="1"/>
          </p:cNvSpPr>
          <p:nvPr>
            <p:ph type="body" sz="quarter" idx="14"/>
          </p:nvPr>
        </p:nvSpPr>
        <p:spPr>
          <a:xfrm>
            <a:off x="-10886" y="1371600"/>
            <a:ext cx="5725886" cy="4191000"/>
          </a:xfrm>
          <a:solidFill>
            <a:schemeClr val="tx1"/>
          </a:solidFill>
        </p:spPr>
        <p:txBody>
          <a:bodyPr/>
          <a:lstStyle/>
          <a:p>
            <a:pPr>
              <a:spcBef>
                <a:spcPts val="600"/>
              </a:spcBef>
              <a:buNone/>
            </a:pPr>
            <a:r>
              <a:rPr lang="en-US" sz="2400" b="1" dirty="0">
                <a:solidFill>
                  <a:schemeClr val="bg1"/>
                </a:solidFill>
                <a:cs typeface="Arial" pitchFamily="34" charset="0"/>
              </a:rPr>
              <a:t>1. Describe the things you enjoy doing with technology and the web each week. </a:t>
            </a:r>
          </a:p>
          <a:p>
            <a:pPr>
              <a:spcBef>
                <a:spcPts val="600"/>
              </a:spcBef>
              <a:buNone/>
            </a:pPr>
            <a:r>
              <a:rPr lang="en-US" sz="2400" b="1" dirty="0">
                <a:solidFill>
                  <a:schemeClr val="bg1"/>
                </a:solidFill>
                <a:cs typeface="Arial" pitchFamily="34" charset="0"/>
              </a:rPr>
              <a:t>2. Think of the ways you have used technology and the web for your studies. Describe a typical week.</a:t>
            </a:r>
          </a:p>
          <a:p>
            <a:pPr>
              <a:spcBef>
                <a:spcPts val="600"/>
              </a:spcBef>
              <a:buNone/>
            </a:pPr>
            <a:r>
              <a:rPr lang="en-US" sz="2400" b="1" dirty="0">
                <a:solidFill>
                  <a:schemeClr val="bg1"/>
                </a:solidFill>
                <a:cs typeface="Arial" pitchFamily="34" charset="0"/>
              </a:rPr>
              <a:t>3. Think about the next stage of your education. Tell me what you think this will be like.</a:t>
            </a:r>
          </a:p>
          <a:p>
            <a:pPr algn="r">
              <a:spcBef>
                <a:spcPts val="600"/>
              </a:spcBef>
              <a:buNone/>
            </a:pPr>
            <a:r>
              <a:rPr lang="en-US" sz="1600" b="1" dirty="0">
                <a:solidFill>
                  <a:schemeClr val="bg1"/>
                </a:solidFill>
                <a:cs typeface="Arial" pitchFamily="34" charset="0"/>
              </a:rPr>
              <a:t>(White &amp; Connaway, 2011)</a:t>
            </a:r>
          </a:p>
          <a:p>
            <a:pPr>
              <a:spcBef>
                <a:spcPts val="600"/>
              </a:spcBef>
              <a:buNone/>
            </a:pPr>
            <a:endParaRPr lang="en-US" sz="2400" b="1" dirty="0">
              <a:solidFill>
                <a:schemeClr val="bg1"/>
              </a:solidFill>
            </a:endParaRPr>
          </a:p>
        </p:txBody>
      </p:sp>
    </p:spTree>
    <p:extLst>
      <p:ext uri="{BB962C8B-B14F-4D97-AF65-F5344CB8AC3E}">
        <p14:creationId xmlns:p14="http://schemas.microsoft.com/office/powerpoint/2010/main" val="287994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010400" y="152400"/>
            <a:ext cx="5181600" cy="533400"/>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Sampling for the Interview</a:t>
            </a:r>
            <a:endParaRPr lang="en-US" sz="2800" dirty="0">
              <a:solidFill>
                <a:schemeClr val="bg1"/>
              </a:solidFill>
            </a:endParaRPr>
          </a:p>
        </p:txBody>
      </p:sp>
      <p:sp>
        <p:nvSpPr>
          <p:cNvPr id="3" name="Text Placeholder 2"/>
          <p:cNvSpPr>
            <a:spLocks noGrp="1"/>
          </p:cNvSpPr>
          <p:nvPr>
            <p:ph type="body" sz="quarter" idx="14"/>
          </p:nvPr>
        </p:nvSpPr>
        <p:spPr>
          <a:xfrm>
            <a:off x="0" y="-16453"/>
            <a:ext cx="6248400" cy="6264854"/>
          </a:xfrm>
          <a:solidFill>
            <a:schemeClr val="tx1"/>
          </a:solidFill>
        </p:spPr>
        <p:txBody>
          <a:bodyPr/>
          <a:lstStyle/>
          <a:p>
            <a:pPr marL="341313" indent="-341313">
              <a:buNone/>
            </a:pPr>
            <a:endParaRPr lang="en-US" sz="2400" b="1" dirty="0">
              <a:solidFill>
                <a:schemeClr val="bg1"/>
              </a:solidFill>
              <a:effectLst>
                <a:outerShdw blurRad="38100" dist="38100" dir="2700000" algn="tl">
                  <a:srgbClr val="000000">
                    <a:alpha val="43137"/>
                  </a:srgbClr>
                </a:outerShdw>
              </a:effectLst>
              <a:ea typeface="Adobe Song Std L" pitchFamily="18" charset="-128"/>
              <a:cs typeface="Arial" pitchFamily="34" charset="0"/>
            </a:endParaRPr>
          </a:p>
          <a:p>
            <a:pPr marL="341313" indent="-341313">
              <a:buNone/>
            </a:pPr>
            <a:r>
              <a:rPr lang="en-US" sz="2600" b="1" dirty="0">
                <a:solidFill>
                  <a:schemeClr val="bg1"/>
                </a:solidFill>
                <a:ea typeface="Adobe Song Std L" pitchFamily="18" charset="-128"/>
                <a:cs typeface="Arial" pitchFamily="34" charset="0"/>
              </a:rPr>
              <a:t>Informant</a:t>
            </a:r>
          </a:p>
          <a:p>
            <a:pPr marL="341313" indent="0" algn="just">
              <a:buNone/>
            </a:pPr>
            <a:r>
              <a:rPr lang="en-US" sz="2400" b="1" dirty="0">
                <a:solidFill>
                  <a:schemeClr val="bg1"/>
                </a:solidFill>
                <a:ea typeface="Adobe Song Std L" pitchFamily="18" charset="-128"/>
                <a:cs typeface="Arial" pitchFamily="34" charset="0"/>
              </a:rPr>
              <a:t>“A native speaker engaged to repeat words, phrases, and sentences in his own language or dialect as a model for imitation and a source of information”</a:t>
            </a:r>
          </a:p>
          <a:p>
            <a:pPr marL="1100112" lvl="1" indent="-342900">
              <a:buFont typeface="Arial" panose="020B0604020202020204" pitchFamily="34" charset="0"/>
              <a:buChar char="•"/>
            </a:pPr>
            <a:r>
              <a:rPr lang="en-US" sz="2400" b="1" dirty="0">
                <a:solidFill>
                  <a:schemeClr val="bg1"/>
                </a:solidFill>
                <a:ea typeface="Adobe Song Std L" pitchFamily="18" charset="-128"/>
                <a:cs typeface="Arial" pitchFamily="34" charset="0"/>
              </a:rPr>
              <a:t>Research Subjects ≠ Respondents ≠ Informants</a:t>
            </a:r>
          </a:p>
          <a:p>
            <a:pPr marL="1100112" lvl="1" indent="-342900">
              <a:buFont typeface="Arial" panose="020B0604020202020204" pitchFamily="34" charset="0"/>
              <a:buChar char="•"/>
            </a:pPr>
            <a:r>
              <a:rPr lang="en-US" sz="2400" b="1" dirty="0">
                <a:solidFill>
                  <a:schemeClr val="bg1"/>
                </a:solidFill>
                <a:ea typeface="Adobe Song Std L" pitchFamily="18" charset="-128"/>
                <a:cs typeface="Arial" pitchFamily="34" charset="0"/>
              </a:rPr>
              <a:t>Requirements for selecting a good informant</a:t>
            </a:r>
          </a:p>
          <a:p>
            <a:pPr marL="1276337" lvl="2"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Enculturation</a:t>
            </a:r>
          </a:p>
          <a:p>
            <a:pPr marL="1276337" lvl="2"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Current involvement</a:t>
            </a:r>
          </a:p>
          <a:p>
            <a:pPr marL="1276337" lvl="2"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Unfamiliar cultural scene</a:t>
            </a:r>
          </a:p>
          <a:p>
            <a:pPr marL="1276337" lvl="2"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Adequate time</a:t>
            </a:r>
          </a:p>
          <a:p>
            <a:pPr marL="1276337" lvl="2"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Nonanalytic</a:t>
            </a:r>
          </a:p>
          <a:p>
            <a:pPr marL="0" indent="0" algn="r">
              <a:buNone/>
            </a:pPr>
            <a:r>
              <a:rPr lang="en-US" sz="1600" b="1" dirty="0">
                <a:solidFill>
                  <a:schemeClr val="bg1"/>
                </a:solidFill>
                <a:ea typeface="Adobe Song Std L" pitchFamily="18" charset="-128"/>
                <a:cs typeface="Arial" pitchFamily="34" charset="0"/>
              </a:rPr>
              <a:t>(</a:t>
            </a:r>
            <a:r>
              <a:rPr lang="en-US" sz="1600" b="1" dirty="0" err="1">
                <a:solidFill>
                  <a:schemeClr val="bg1"/>
                </a:solidFill>
                <a:ea typeface="Adobe Song Std L" pitchFamily="18" charset="-128"/>
                <a:cs typeface="Arial" pitchFamily="34" charset="0"/>
              </a:rPr>
              <a:t>Spradley</a:t>
            </a:r>
            <a:r>
              <a:rPr lang="en-US" sz="1600" b="1" dirty="0">
                <a:solidFill>
                  <a:schemeClr val="bg1"/>
                </a:solidFill>
                <a:ea typeface="Adobe Song Std L" pitchFamily="18" charset="-128"/>
                <a:cs typeface="Arial" pitchFamily="34" charset="0"/>
              </a:rPr>
              <a:t>, 1979)</a:t>
            </a:r>
          </a:p>
          <a:p>
            <a:pPr marL="341313" indent="-341313">
              <a:buFont typeface="+mj-lt"/>
              <a:buAutoNum type="arabicPeriod"/>
            </a:pPr>
            <a:endParaRPr lang="en-US" sz="2400" b="1" dirty="0">
              <a:solidFill>
                <a:schemeClr val="bg1"/>
              </a:solidFill>
              <a:ea typeface="Adobe Song Std L" pitchFamily="18" charset="-128"/>
            </a:endParaRPr>
          </a:p>
          <a:p>
            <a:pPr marL="0" indent="0">
              <a:buNone/>
            </a:pPr>
            <a:endParaRPr lang="en-US" sz="2400" b="1" dirty="0">
              <a:solidFill>
                <a:schemeClr val="bg1"/>
              </a:solidFill>
            </a:endParaRPr>
          </a:p>
        </p:txBody>
      </p:sp>
      <p:sp>
        <p:nvSpPr>
          <p:cNvPr id="7" name="Rectangle 3"/>
          <p:cNvSpPr txBox="1">
            <a:spLocks noChangeArrowheads="1"/>
          </p:cNvSpPr>
          <p:nvPr/>
        </p:nvSpPr>
        <p:spPr bwMode="auto">
          <a:xfrm>
            <a:off x="7315200" y="5867400"/>
            <a:ext cx="2438400" cy="45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200">
                <a:solidFill>
                  <a:srgbClr val="5F5F5F"/>
                </a:solidFill>
                <a:latin typeface="+mn-lt"/>
                <a:ea typeface="+mn-ea"/>
                <a:cs typeface="+mn-cs"/>
              </a:defRPr>
            </a:lvl1pPr>
            <a:lvl2pPr marL="742950" indent="-285750" algn="l" rtl="0" fontAlgn="base">
              <a:spcBef>
                <a:spcPct val="20000"/>
              </a:spcBef>
              <a:spcAft>
                <a:spcPct val="0"/>
              </a:spcAft>
              <a:buChar char="–"/>
              <a:defRPr>
                <a:solidFill>
                  <a:srgbClr val="5F5F5F"/>
                </a:solidFill>
                <a:latin typeface="+mn-lt"/>
              </a:defRPr>
            </a:lvl2pPr>
            <a:lvl3pPr marL="1143000" indent="-228600" algn="l" rtl="0" fontAlgn="base">
              <a:spcBef>
                <a:spcPct val="20000"/>
              </a:spcBef>
              <a:spcAft>
                <a:spcPct val="0"/>
              </a:spcAft>
              <a:buChar char="•"/>
              <a:defRPr sz="1600">
                <a:solidFill>
                  <a:srgbClr val="5F5F5F"/>
                </a:solidFill>
                <a:latin typeface="+mn-lt"/>
              </a:defRPr>
            </a:lvl3pPr>
            <a:lvl4pPr marL="1600200" indent="-228600" algn="l" rtl="0" fontAlgn="base">
              <a:spcBef>
                <a:spcPct val="20000"/>
              </a:spcBef>
              <a:spcAft>
                <a:spcPct val="0"/>
              </a:spcAft>
              <a:buChar char="–"/>
              <a:defRPr sz="1400">
                <a:solidFill>
                  <a:srgbClr val="5F5F5F"/>
                </a:solidFill>
                <a:latin typeface="+mn-lt"/>
              </a:defRPr>
            </a:lvl4pPr>
            <a:lvl5pPr marL="2057400" indent="-228600" algn="l" rtl="0" fontAlgn="base">
              <a:spcBef>
                <a:spcPct val="20000"/>
              </a:spcBef>
              <a:spcAft>
                <a:spcPct val="0"/>
              </a:spcAft>
              <a:buChar char="»"/>
              <a:defRPr sz="1400">
                <a:solidFill>
                  <a:srgbClr val="5F5F5F"/>
                </a:solidFill>
                <a:latin typeface="+mn-lt"/>
              </a:defRPr>
            </a:lvl5pPr>
            <a:lvl6pPr marL="2514600" indent="-228600" algn="l" rtl="0" fontAlgn="base">
              <a:spcBef>
                <a:spcPct val="20000"/>
              </a:spcBef>
              <a:spcAft>
                <a:spcPct val="0"/>
              </a:spcAft>
              <a:buChar char="»"/>
              <a:defRPr sz="1400">
                <a:solidFill>
                  <a:srgbClr val="5F5F5F"/>
                </a:solidFill>
                <a:latin typeface="+mn-lt"/>
              </a:defRPr>
            </a:lvl6pPr>
            <a:lvl7pPr marL="2971800" indent="-228600" algn="l" rtl="0" fontAlgn="base">
              <a:spcBef>
                <a:spcPct val="20000"/>
              </a:spcBef>
              <a:spcAft>
                <a:spcPct val="0"/>
              </a:spcAft>
              <a:buChar char="»"/>
              <a:defRPr sz="1400">
                <a:solidFill>
                  <a:srgbClr val="5F5F5F"/>
                </a:solidFill>
                <a:latin typeface="+mn-lt"/>
              </a:defRPr>
            </a:lvl7pPr>
            <a:lvl8pPr marL="3429000" indent="-228600" algn="l" rtl="0" fontAlgn="base">
              <a:spcBef>
                <a:spcPct val="20000"/>
              </a:spcBef>
              <a:spcAft>
                <a:spcPct val="0"/>
              </a:spcAft>
              <a:buChar char="»"/>
              <a:defRPr sz="1400">
                <a:solidFill>
                  <a:srgbClr val="5F5F5F"/>
                </a:solidFill>
                <a:latin typeface="+mn-lt"/>
              </a:defRPr>
            </a:lvl8pPr>
            <a:lvl9pPr marL="3886200" indent="-228600" algn="l" rtl="0" fontAlgn="base">
              <a:spcBef>
                <a:spcPct val="20000"/>
              </a:spcBef>
              <a:spcAft>
                <a:spcPct val="0"/>
              </a:spcAft>
              <a:buChar char="»"/>
              <a:defRPr sz="1400">
                <a:solidFill>
                  <a:srgbClr val="5F5F5F"/>
                </a:solidFill>
                <a:latin typeface="+mn-lt"/>
              </a:defRPr>
            </a:lvl9pPr>
          </a:lstStyle>
          <a:p>
            <a:pPr marL="341313" indent="-341313">
              <a:buFont typeface="+mj-lt"/>
              <a:buAutoNum type="arabicPeriod"/>
            </a:pPr>
            <a:endParaRPr lang="en-US" sz="2400" dirty="0">
              <a:solidFill>
                <a:srgbClr val="003399"/>
              </a:solidFill>
              <a:latin typeface="Arial Narrow" pitchFamily="34" charset="0"/>
              <a:ea typeface="Adobe Song Std L" pitchFamily="18" charset="-128"/>
            </a:endParaRPr>
          </a:p>
        </p:txBody>
      </p:sp>
    </p:spTree>
    <p:extLst>
      <p:ext uri="{BB962C8B-B14F-4D97-AF65-F5344CB8AC3E}">
        <p14:creationId xmlns:p14="http://schemas.microsoft.com/office/powerpoint/2010/main" val="2785392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2037"/>
          <a:stretch/>
        </p:blipFill>
        <p:spPr>
          <a:xfrm>
            <a:off x="0" y="0"/>
            <a:ext cx="12192000" cy="6245122"/>
          </a:xfrm>
          <a:prstGeom prst="rect">
            <a:avLst/>
          </a:prstGeom>
        </p:spPr>
      </p:pic>
      <p:sp>
        <p:nvSpPr>
          <p:cNvPr id="2" name="Text Placeholder 1"/>
          <p:cNvSpPr>
            <a:spLocks noGrp="1"/>
          </p:cNvSpPr>
          <p:nvPr>
            <p:ph type="body" sz="quarter" idx="13"/>
          </p:nvPr>
        </p:nvSpPr>
        <p:spPr>
          <a:xfrm>
            <a:off x="0" y="304801"/>
            <a:ext cx="5181600" cy="524160"/>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Sampling for the Interview</a:t>
            </a:r>
            <a:endParaRPr lang="en-US" sz="2800" dirty="0">
              <a:solidFill>
                <a:schemeClr val="bg1"/>
              </a:solidFill>
            </a:endParaRPr>
          </a:p>
        </p:txBody>
      </p:sp>
      <p:sp>
        <p:nvSpPr>
          <p:cNvPr id="3" name="Text Placeholder 2"/>
          <p:cNvSpPr>
            <a:spLocks noGrp="1"/>
          </p:cNvSpPr>
          <p:nvPr>
            <p:ph type="body" sz="quarter" idx="14"/>
          </p:nvPr>
        </p:nvSpPr>
        <p:spPr>
          <a:xfrm>
            <a:off x="0" y="1175900"/>
            <a:ext cx="7315200" cy="4722282"/>
          </a:xfrm>
          <a:solidFill>
            <a:schemeClr val="tx1"/>
          </a:solidFill>
        </p:spPr>
        <p:txBody>
          <a:bodyPr/>
          <a:lstStyle/>
          <a:p>
            <a:pPr marL="341313" indent="-341313">
              <a:buNone/>
            </a:pPr>
            <a:r>
              <a:rPr lang="en-US" sz="2600" b="1" dirty="0">
                <a:solidFill>
                  <a:schemeClr val="bg1"/>
                </a:solidFill>
                <a:ea typeface="Adobe Song Std L" pitchFamily="18" charset="-128"/>
                <a:cs typeface="Arial" pitchFamily="34" charset="0"/>
              </a:rPr>
              <a:t>Key features of qualitative sampling </a:t>
            </a:r>
          </a:p>
          <a:p>
            <a:pPr marL="1144583" lvl="2" indent="-342900">
              <a:buFont typeface="Arial" panose="020B0604020202020204" pitchFamily="34" charset="0"/>
              <a:buChar char="•"/>
            </a:pPr>
            <a:r>
              <a:rPr lang="en-US" sz="2400" b="1" dirty="0">
                <a:solidFill>
                  <a:schemeClr val="bg1"/>
                </a:solidFill>
                <a:ea typeface="Adobe Song Std L" pitchFamily="18" charset="-128"/>
                <a:cs typeface="Arial" pitchFamily="34" charset="0"/>
              </a:rPr>
              <a:t>Work with small samples of people nested in their context</a:t>
            </a:r>
          </a:p>
          <a:p>
            <a:pPr marL="1144583" lvl="2" indent="-342900">
              <a:buFont typeface="Arial" panose="020B0604020202020204" pitchFamily="34" charset="0"/>
              <a:buChar char="•"/>
            </a:pPr>
            <a:r>
              <a:rPr lang="en-US" sz="2400" b="1" dirty="0">
                <a:solidFill>
                  <a:schemeClr val="bg1"/>
                </a:solidFill>
                <a:ea typeface="Adobe Song Std L" pitchFamily="18" charset="-128"/>
                <a:cs typeface="Arial" pitchFamily="34" charset="0"/>
              </a:rPr>
              <a:t>Tend to be purposive rather than random</a:t>
            </a:r>
          </a:p>
          <a:p>
            <a:pPr marL="1144583" lvl="2" indent="-342900">
              <a:buFont typeface="Arial" panose="020B0604020202020204" pitchFamily="34" charset="0"/>
              <a:buChar char="•"/>
            </a:pPr>
            <a:r>
              <a:rPr lang="en-US" sz="2400" b="1" dirty="0">
                <a:solidFill>
                  <a:schemeClr val="bg1"/>
                </a:solidFill>
                <a:ea typeface="Adobe Song Std L" pitchFamily="18" charset="-128"/>
                <a:cs typeface="Arial" pitchFamily="34" charset="0"/>
              </a:rPr>
              <a:t>Often theory-driven</a:t>
            </a:r>
          </a:p>
          <a:p>
            <a:pPr marL="801683" lvl="2" indent="0">
              <a:buNone/>
            </a:pPr>
            <a:endParaRPr lang="en-US" sz="2400" b="1" dirty="0">
              <a:solidFill>
                <a:schemeClr val="bg1"/>
              </a:solidFill>
              <a:ea typeface="Adobe Song Std L" pitchFamily="18" charset="-128"/>
              <a:cs typeface="Arial" pitchFamily="34" charset="0"/>
            </a:endParaRPr>
          </a:p>
          <a:p>
            <a:pPr marL="0" indent="0">
              <a:buNone/>
            </a:pPr>
            <a:r>
              <a:rPr lang="en-US" sz="2600" b="1" dirty="0">
                <a:solidFill>
                  <a:schemeClr val="bg1"/>
                </a:solidFill>
                <a:ea typeface="Adobe Song Std L" pitchFamily="18" charset="-128"/>
                <a:cs typeface="Arial" pitchFamily="34" charset="0"/>
              </a:rPr>
              <a:t>Actions involving the sampling for interview </a:t>
            </a:r>
          </a:p>
          <a:p>
            <a:pPr marL="874700" lvl="2" indent="0">
              <a:buNone/>
            </a:pPr>
            <a:r>
              <a:rPr lang="en-US" sz="2400" b="1" dirty="0">
                <a:solidFill>
                  <a:schemeClr val="bg1"/>
                </a:solidFill>
                <a:ea typeface="Adobe Song Std L" pitchFamily="18" charset="-128"/>
                <a:cs typeface="Arial" pitchFamily="34" charset="0"/>
              </a:rPr>
              <a:t> Setting boundaries</a:t>
            </a:r>
          </a:p>
          <a:p>
            <a:pPr marL="874700" lvl="2" indent="0">
              <a:buNone/>
            </a:pPr>
            <a:r>
              <a:rPr lang="en-US" sz="2400" b="1" dirty="0">
                <a:solidFill>
                  <a:schemeClr val="bg1"/>
                </a:solidFill>
                <a:ea typeface="Adobe Song Std L" pitchFamily="18" charset="-128"/>
                <a:cs typeface="Arial" pitchFamily="34" charset="0"/>
              </a:rPr>
              <a:t>Creation of a sampling frame</a:t>
            </a:r>
          </a:p>
          <a:p>
            <a:pPr marL="0" indent="0" algn="r">
              <a:buNone/>
            </a:pPr>
            <a:endParaRPr lang="en-US" sz="1600" b="1" dirty="0">
              <a:solidFill>
                <a:schemeClr val="bg1"/>
              </a:solidFill>
              <a:ea typeface="Adobe Song Std L" pitchFamily="18" charset="-128"/>
              <a:cs typeface="Arial" pitchFamily="34" charset="0"/>
            </a:endParaRPr>
          </a:p>
          <a:p>
            <a:pPr marL="0" indent="0" algn="r">
              <a:buNone/>
            </a:pPr>
            <a:endParaRPr lang="en-US" sz="1600" b="1" dirty="0">
              <a:solidFill>
                <a:schemeClr val="bg1"/>
              </a:solidFill>
              <a:ea typeface="Adobe Song Std L" pitchFamily="18" charset="-128"/>
              <a:cs typeface="Arial" pitchFamily="34" charset="0"/>
            </a:endParaRPr>
          </a:p>
          <a:p>
            <a:pPr marL="0" indent="0" algn="r">
              <a:buNone/>
            </a:pPr>
            <a:endParaRPr lang="en-US" sz="1600" b="1" dirty="0">
              <a:solidFill>
                <a:schemeClr val="bg1"/>
              </a:solidFill>
              <a:ea typeface="Adobe Song Std L" pitchFamily="18" charset="-128"/>
              <a:cs typeface="Arial" pitchFamily="34" charset="0"/>
            </a:endParaRPr>
          </a:p>
          <a:p>
            <a:pPr marL="0" indent="0" algn="r">
              <a:buNone/>
            </a:pPr>
            <a:endParaRPr lang="en-US" sz="1600" b="1" dirty="0">
              <a:solidFill>
                <a:schemeClr val="bg1"/>
              </a:solidFill>
              <a:ea typeface="Adobe Song Std L" pitchFamily="18" charset="-128"/>
              <a:cs typeface="Arial" pitchFamily="34" charset="0"/>
            </a:endParaRPr>
          </a:p>
          <a:p>
            <a:pPr marL="0" indent="0" algn="r">
              <a:buNone/>
            </a:pPr>
            <a:r>
              <a:rPr lang="en-US" sz="1600" b="1" dirty="0">
                <a:solidFill>
                  <a:schemeClr val="bg1"/>
                </a:solidFill>
                <a:ea typeface="Adobe Song Std L" pitchFamily="18" charset="-128"/>
                <a:cs typeface="Arial" pitchFamily="34" charset="0"/>
              </a:rPr>
              <a:t>(Miles &amp; Huberman, 1994)</a:t>
            </a:r>
          </a:p>
          <a:p>
            <a:pPr marL="0" indent="0">
              <a:buNone/>
            </a:pPr>
            <a:endParaRPr lang="en-US" sz="2400" b="1" dirty="0">
              <a:solidFill>
                <a:schemeClr val="bg1"/>
              </a:solidFill>
              <a:ea typeface="Adobe Song Std L" pitchFamily="18" charset="-128"/>
            </a:endParaRPr>
          </a:p>
          <a:p>
            <a:pPr marL="0" indent="0">
              <a:buNone/>
            </a:pPr>
            <a:endParaRPr lang="en-US" sz="2400" b="1" dirty="0">
              <a:solidFill>
                <a:schemeClr val="bg1"/>
              </a:solidFill>
            </a:endParaRPr>
          </a:p>
        </p:txBody>
      </p:sp>
      <p:sp>
        <p:nvSpPr>
          <p:cNvPr id="7" name="Rectangle 3"/>
          <p:cNvSpPr txBox="1">
            <a:spLocks noChangeArrowheads="1"/>
          </p:cNvSpPr>
          <p:nvPr/>
        </p:nvSpPr>
        <p:spPr bwMode="auto">
          <a:xfrm>
            <a:off x="2438400" y="6019800"/>
            <a:ext cx="7315200" cy="45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200">
                <a:solidFill>
                  <a:srgbClr val="5F5F5F"/>
                </a:solidFill>
                <a:latin typeface="+mn-lt"/>
                <a:ea typeface="+mn-ea"/>
                <a:cs typeface="+mn-cs"/>
              </a:defRPr>
            </a:lvl1pPr>
            <a:lvl2pPr marL="742950" indent="-285750" algn="l" rtl="0" fontAlgn="base">
              <a:spcBef>
                <a:spcPct val="20000"/>
              </a:spcBef>
              <a:spcAft>
                <a:spcPct val="0"/>
              </a:spcAft>
              <a:buChar char="–"/>
              <a:defRPr>
                <a:solidFill>
                  <a:srgbClr val="5F5F5F"/>
                </a:solidFill>
                <a:latin typeface="+mn-lt"/>
              </a:defRPr>
            </a:lvl2pPr>
            <a:lvl3pPr marL="1143000" indent="-228600" algn="l" rtl="0" fontAlgn="base">
              <a:spcBef>
                <a:spcPct val="20000"/>
              </a:spcBef>
              <a:spcAft>
                <a:spcPct val="0"/>
              </a:spcAft>
              <a:buChar char="•"/>
              <a:defRPr sz="1600">
                <a:solidFill>
                  <a:srgbClr val="5F5F5F"/>
                </a:solidFill>
                <a:latin typeface="+mn-lt"/>
              </a:defRPr>
            </a:lvl3pPr>
            <a:lvl4pPr marL="1600200" indent="-228600" algn="l" rtl="0" fontAlgn="base">
              <a:spcBef>
                <a:spcPct val="20000"/>
              </a:spcBef>
              <a:spcAft>
                <a:spcPct val="0"/>
              </a:spcAft>
              <a:buChar char="–"/>
              <a:defRPr sz="1400">
                <a:solidFill>
                  <a:srgbClr val="5F5F5F"/>
                </a:solidFill>
                <a:latin typeface="+mn-lt"/>
              </a:defRPr>
            </a:lvl4pPr>
            <a:lvl5pPr marL="2057400" indent="-228600" algn="l" rtl="0" fontAlgn="base">
              <a:spcBef>
                <a:spcPct val="20000"/>
              </a:spcBef>
              <a:spcAft>
                <a:spcPct val="0"/>
              </a:spcAft>
              <a:buChar char="»"/>
              <a:defRPr sz="1400">
                <a:solidFill>
                  <a:srgbClr val="5F5F5F"/>
                </a:solidFill>
                <a:latin typeface="+mn-lt"/>
              </a:defRPr>
            </a:lvl5pPr>
            <a:lvl6pPr marL="2514600" indent="-228600" algn="l" rtl="0" fontAlgn="base">
              <a:spcBef>
                <a:spcPct val="20000"/>
              </a:spcBef>
              <a:spcAft>
                <a:spcPct val="0"/>
              </a:spcAft>
              <a:buChar char="»"/>
              <a:defRPr sz="1400">
                <a:solidFill>
                  <a:srgbClr val="5F5F5F"/>
                </a:solidFill>
                <a:latin typeface="+mn-lt"/>
              </a:defRPr>
            </a:lvl6pPr>
            <a:lvl7pPr marL="2971800" indent="-228600" algn="l" rtl="0" fontAlgn="base">
              <a:spcBef>
                <a:spcPct val="20000"/>
              </a:spcBef>
              <a:spcAft>
                <a:spcPct val="0"/>
              </a:spcAft>
              <a:buChar char="»"/>
              <a:defRPr sz="1400">
                <a:solidFill>
                  <a:srgbClr val="5F5F5F"/>
                </a:solidFill>
                <a:latin typeface="+mn-lt"/>
              </a:defRPr>
            </a:lvl7pPr>
            <a:lvl8pPr marL="3429000" indent="-228600" algn="l" rtl="0" fontAlgn="base">
              <a:spcBef>
                <a:spcPct val="20000"/>
              </a:spcBef>
              <a:spcAft>
                <a:spcPct val="0"/>
              </a:spcAft>
              <a:buChar char="»"/>
              <a:defRPr sz="1400">
                <a:solidFill>
                  <a:srgbClr val="5F5F5F"/>
                </a:solidFill>
                <a:latin typeface="+mn-lt"/>
              </a:defRPr>
            </a:lvl8pPr>
            <a:lvl9pPr marL="3886200" indent="-228600" algn="l" rtl="0" fontAlgn="base">
              <a:spcBef>
                <a:spcPct val="20000"/>
              </a:spcBef>
              <a:spcAft>
                <a:spcPct val="0"/>
              </a:spcAft>
              <a:buChar char="»"/>
              <a:defRPr sz="1400">
                <a:solidFill>
                  <a:srgbClr val="5F5F5F"/>
                </a:solidFill>
                <a:latin typeface="+mn-lt"/>
              </a:defRPr>
            </a:lvl9pPr>
          </a:lstStyle>
          <a:p>
            <a:pPr marL="341313" indent="-341313">
              <a:buFont typeface="+mj-lt"/>
              <a:buAutoNum type="arabicPeriod"/>
            </a:pPr>
            <a:endParaRPr lang="en-US" sz="2400" dirty="0">
              <a:solidFill>
                <a:srgbClr val="003399"/>
              </a:solidFill>
              <a:latin typeface="Arial Narrow" pitchFamily="34" charset="0"/>
              <a:ea typeface="Adobe Song Std L" pitchFamily="18" charset="-128"/>
            </a:endParaRPr>
          </a:p>
        </p:txBody>
      </p:sp>
    </p:spTree>
    <p:extLst>
      <p:ext uri="{BB962C8B-B14F-4D97-AF65-F5344CB8AC3E}">
        <p14:creationId xmlns:p14="http://schemas.microsoft.com/office/powerpoint/2010/main" val="353266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0"/>
                                  </p:stCondLst>
                                  <p:endCondLst>
                                    <p:cond evt="begin" delay="0">
                                      <p:tn val="5"/>
                                    </p:cond>
                                  </p:endCondLst>
                                  <p:iterate type="lt">
                                    <p:tmPct val="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 y="130741"/>
            <a:ext cx="4800600" cy="555059"/>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Sampling for the Interview</a:t>
            </a:r>
            <a:endParaRPr lang="en-US" sz="2800" dirty="0">
              <a:solidFill>
                <a:schemeClr val="bg1"/>
              </a:solidFill>
            </a:endParaRPr>
          </a:p>
        </p:txBody>
      </p:sp>
      <p:sp>
        <p:nvSpPr>
          <p:cNvPr id="3" name="Text Placeholder 2"/>
          <p:cNvSpPr>
            <a:spLocks noGrp="1"/>
          </p:cNvSpPr>
          <p:nvPr>
            <p:ph type="body" sz="quarter" idx="14"/>
          </p:nvPr>
        </p:nvSpPr>
        <p:spPr>
          <a:xfrm>
            <a:off x="0" y="1066800"/>
            <a:ext cx="11252200" cy="4800600"/>
          </a:xfrm>
          <a:solidFill>
            <a:schemeClr val="tx1"/>
          </a:solidFill>
        </p:spPr>
        <p:txBody>
          <a:bodyPr/>
          <a:lstStyle/>
          <a:p>
            <a:pPr marL="341313" indent="-341313">
              <a:buNone/>
            </a:pPr>
            <a:r>
              <a:rPr lang="en-US" sz="2600" b="1" dirty="0">
                <a:solidFill>
                  <a:schemeClr val="bg1"/>
                </a:solidFill>
                <a:ea typeface="Adobe Song Std L" pitchFamily="18" charset="-128"/>
                <a:cs typeface="Arial" pitchFamily="34" charset="0"/>
              </a:rPr>
              <a:t>Theoretical Sampling</a:t>
            </a:r>
          </a:p>
          <a:p>
            <a:pPr marL="341313" indent="0" algn="just">
              <a:buNone/>
            </a:pPr>
            <a:r>
              <a:rPr lang="en-US" sz="2400" b="1" dirty="0">
                <a:solidFill>
                  <a:schemeClr val="bg1"/>
                </a:solidFill>
                <a:ea typeface="Adobe Song Std L" pitchFamily="18" charset="-128"/>
                <a:cs typeface="Arial" pitchFamily="34" charset="0"/>
              </a:rPr>
              <a:t>“A method of data collection based on concepts or themes derived from data”</a:t>
            </a:r>
          </a:p>
          <a:p>
            <a:pPr marL="566726" indent="-342900">
              <a:spcBef>
                <a:spcPts val="1200"/>
              </a:spcBef>
              <a:buFont typeface="Arial" panose="020B0604020202020204" pitchFamily="34" charset="0"/>
              <a:buChar char="•"/>
            </a:pPr>
            <a:r>
              <a:rPr lang="en-US" sz="2400" b="1" dirty="0">
                <a:solidFill>
                  <a:schemeClr val="bg1"/>
                </a:solidFill>
                <a:ea typeface="Adobe Song Std L" pitchFamily="18" charset="-128"/>
                <a:cs typeface="Arial" pitchFamily="34" charset="0"/>
              </a:rPr>
              <a:t>How does theoretical sampling differ from traditional forms of sampling in quantitative research?</a:t>
            </a:r>
          </a:p>
          <a:p>
            <a:pPr marL="1276337" lvl="2"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Seeking pertinent data to develop your emerging theory</a:t>
            </a:r>
          </a:p>
          <a:p>
            <a:pPr marL="1276337" lvl="2"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 To elaborate &amp; refine the categories constituting the theory</a:t>
            </a:r>
          </a:p>
          <a:p>
            <a:pPr marL="1276337" lvl="2"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 Move back and forth between category and data</a:t>
            </a:r>
          </a:p>
          <a:p>
            <a:pPr marL="933437" lvl="2" indent="0">
              <a:buNone/>
            </a:pPr>
            <a:endParaRPr lang="en-US" sz="2000" b="1" dirty="0">
              <a:solidFill>
                <a:schemeClr val="bg1"/>
              </a:solidFill>
              <a:ea typeface="Adobe Song Std L" pitchFamily="18" charset="-128"/>
              <a:cs typeface="Arial" pitchFamily="34" charset="0"/>
            </a:endParaRPr>
          </a:p>
          <a:p>
            <a:pPr marL="736600" lvl="1" indent="-336550">
              <a:buNone/>
            </a:pPr>
            <a:r>
              <a:rPr lang="en-US" sz="2400" b="1" dirty="0">
                <a:solidFill>
                  <a:schemeClr val="bg1"/>
                </a:solidFill>
                <a:ea typeface="Adobe Song Std L" pitchFamily="18" charset="-128"/>
                <a:cs typeface="Arial" pitchFamily="34" charset="0"/>
              </a:rPr>
              <a:t>	→ More about “concepts” &amp; “variation” not representativeness</a:t>
            </a:r>
          </a:p>
          <a:p>
            <a:pPr marL="0" indent="0" algn="r">
              <a:buNone/>
            </a:pPr>
            <a:endParaRPr lang="en-US" sz="1600" b="1" dirty="0">
              <a:solidFill>
                <a:schemeClr val="bg1"/>
              </a:solidFill>
              <a:ea typeface="Adobe Song Std L" pitchFamily="18" charset="-128"/>
              <a:cs typeface="Arial" pitchFamily="34" charset="0"/>
            </a:endParaRPr>
          </a:p>
          <a:p>
            <a:pPr marL="0" indent="0" algn="r">
              <a:buNone/>
            </a:pPr>
            <a:r>
              <a:rPr lang="en-US" sz="1600" b="1" dirty="0">
                <a:solidFill>
                  <a:schemeClr val="bg1"/>
                </a:solidFill>
                <a:ea typeface="Adobe Song Std L" pitchFamily="18" charset="-128"/>
                <a:cs typeface="Arial" pitchFamily="34" charset="0"/>
              </a:rPr>
              <a:t>(</a:t>
            </a:r>
            <a:r>
              <a:rPr lang="en-US" sz="1600" b="1" dirty="0" err="1">
                <a:solidFill>
                  <a:schemeClr val="bg1"/>
                </a:solidFill>
                <a:ea typeface="Adobe Song Std L" pitchFamily="18" charset="-128"/>
                <a:cs typeface="Arial" pitchFamily="34" charset="0"/>
              </a:rPr>
              <a:t>Charmaz</a:t>
            </a:r>
            <a:r>
              <a:rPr lang="en-US" sz="1600" b="1" dirty="0">
                <a:solidFill>
                  <a:schemeClr val="bg1"/>
                </a:solidFill>
                <a:ea typeface="Adobe Song Std L" pitchFamily="18" charset="-128"/>
                <a:cs typeface="Arial" pitchFamily="34" charset="0"/>
              </a:rPr>
              <a:t>, 2006)</a:t>
            </a:r>
          </a:p>
          <a:p>
            <a:pPr marL="0" indent="0" algn="r">
              <a:buNone/>
            </a:pPr>
            <a:r>
              <a:rPr lang="en-US" sz="1600" b="1" dirty="0">
                <a:solidFill>
                  <a:schemeClr val="bg1"/>
                </a:solidFill>
                <a:ea typeface="Adobe Song Std L" pitchFamily="18" charset="-128"/>
                <a:cs typeface="Arial" pitchFamily="34" charset="0"/>
              </a:rPr>
              <a:t> (Strauss &amp; Corbin, 1990)</a:t>
            </a:r>
            <a:endParaRPr lang="en-US" sz="1600" b="1" dirty="0">
              <a:solidFill>
                <a:schemeClr val="bg1"/>
              </a:solidFill>
            </a:endParaRPr>
          </a:p>
        </p:txBody>
      </p:sp>
    </p:spTree>
    <p:extLst>
      <p:ext uri="{BB962C8B-B14F-4D97-AF65-F5344CB8AC3E}">
        <p14:creationId xmlns:p14="http://schemas.microsoft.com/office/powerpoint/2010/main" val="1531807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0" y="0"/>
            <a:ext cx="12192000" cy="6248400"/>
          </a:xfrm>
          <a:prstGeom prst="rect">
            <a:avLst/>
          </a:prstGeom>
        </p:spPr>
      </p:pic>
      <p:sp>
        <p:nvSpPr>
          <p:cNvPr id="66563" name="Rectangle 3"/>
          <p:cNvSpPr>
            <a:spLocks noGrp="1" noChangeArrowheads="1"/>
          </p:cNvSpPr>
          <p:nvPr>
            <p:ph type="body" sz="quarter" idx="13"/>
          </p:nvPr>
        </p:nvSpPr>
        <p:spPr>
          <a:xfrm>
            <a:off x="0" y="266700"/>
            <a:ext cx="6096001" cy="609060"/>
          </a:xfrm>
          <a:solidFill>
            <a:schemeClr val="tx1"/>
          </a:solidFill>
        </p:spPr>
        <p:txBody>
          <a:bodyPr>
            <a:noAutofit/>
          </a:bodyPr>
          <a:lstStyle/>
          <a:p>
            <a:pPr>
              <a:lnSpc>
                <a:spcPct val="90000"/>
              </a:lnSpc>
            </a:pPr>
            <a:r>
              <a:rPr lang="en-US" sz="2800" dirty="0">
                <a:solidFill>
                  <a:schemeClr val="bg1"/>
                </a:solidFill>
              </a:rPr>
              <a:t>Conducting Interviews</a:t>
            </a:r>
            <a:endParaRPr lang="en-US" sz="2800" b="1" dirty="0">
              <a:solidFill>
                <a:schemeClr val="bg1"/>
              </a:solidFill>
            </a:endParaRPr>
          </a:p>
        </p:txBody>
      </p:sp>
      <p:sp>
        <p:nvSpPr>
          <p:cNvPr id="2" name="Text Placeholder 1"/>
          <p:cNvSpPr>
            <a:spLocks noGrp="1"/>
          </p:cNvSpPr>
          <p:nvPr>
            <p:ph type="body" sz="quarter" idx="14"/>
          </p:nvPr>
        </p:nvSpPr>
        <p:spPr>
          <a:xfrm>
            <a:off x="-10886" y="1142460"/>
            <a:ext cx="7097485" cy="3505739"/>
          </a:xfrm>
          <a:solidFill>
            <a:schemeClr val="tx1"/>
          </a:solidFill>
        </p:spPr>
        <p:txBody>
          <a:bodyPr/>
          <a:lstStyle/>
          <a:p>
            <a:pPr marL="228600" indent="-228600">
              <a:lnSpc>
                <a:spcPct val="90000"/>
              </a:lnSpc>
            </a:pPr>
            <a:r>
              <a:rPr lang="en-US" sz="2400" b="1" dirty="0">
                <a:solidFill>
                  <a:schemeClr val="bg1"/>
                </a:solidFill>
              </a:rPr>
              <a:t>Obtain permission to use information</a:t>
            </a:r>
          </a:p>
          <a:p>
            <a:pPr lvl="1">
              <a:lnSpc>
                <a:spcPct val="90000"/>
              </a:lnSpc>
            </a:pPr>
            <a:r>
              <a:rPr lang="en-US" sz="2400" b="1" dirty="0">
                <a:solidFill>
                  <a:schemeClr val="bg1"/>
                </a:solidFill>
              </a:rPr>
              <a:t>Report and/or publication</a:t>
            </a:r>
          </a:p>
          <a:p>
            <a:pPr marL="228600" indent="-228600">
              <a:lnSpc>
                <a:spcPct val="90000"/>
              </a:lnSpc>
            </a:pPr>
            <a:r>
              <a:rPr lang="en-US" sz="2400" b="1" dirty="0">
                <a:solidFill>
                  <a:schemeClr val="bg1"/>
                </a:solidFill>
              </a:rPr>
              <a:t>Create safe climate, assure confidentiality</a:t>
            </a:r>
          </a:p>
          <a:p>
            <a:pPr marL="228600" indent="-228600">
              <a:lnSpc>
                <a:spcPct val="90000"/>
              </a:lnSpc>
            </a:pPr>
            <a:r>
              <a:rPr lang="en-US" sz="2400" b="1" dirty="0">
                <a:solidFill>
                  <a:schemeClr val="bg1"/>
                </a:solidFill>
              </a:rPr>
              <a:t>Be prepared, flexible, &amp; stay on task</a:t>
            </a:r>
          </a:p>
          <a:p>
            <a:pPr marL="228600" indent="-228600">
              <a:lnSpc>
                <a:spcPct val="90000"/>
              </a:lnSpc>
            </a:pPr>
            <a:r>
              <a:rPr lang="en-US" sz="2400" b="1" dirty="0">
                <a:solidFill>
                  <a:schemeClr val="bg1"/>
                </a:solidFill>
              </a:rPr>
              <a:t>Listen &amp; know when to probe</a:t>
            </a:r>
          </a:p>
          <a:p>
            <a:pPr marL="228600" indent="-228600">
              <a:lnSpc>
                <a:spcPct val="90000"/>
              </a:lnSpc>
            </a:pPr>
            <a:r>
              <a:rPr lang="en-US" sz="2400" b="1" dirty="0">
                <a:solidFill>
                  <a:schemeClr val="bg1"/>
                </a:solidFill>
              </a:rPr>
              <a:t>Accept that some interviews won’t go well</a:t>
            </a:r>
          </a:p>
          <a:p>
            <a:pPr marL="228600" indent="-228600">
              <a:lnSpc>
                <a:spcPct val="90000"/>
              </a:lnSpc>
            </a:pPr>
            <a:r>
              <a:rPr lang="en-US" sz="2400" b="1" dirty="0">
                <a:solidFill>
                  <a:schemeClr val="bg1"/>
                </a:solidFill>
              </a:rPr>
              <a:t>Thank them!</a:t>
            </a:r>
            <a:endParaRPr lang="en-US" sz="2400" dirty="0">
              <a:solidFill>
                <a:schemeClr val="bg1"/>
              </a:solidFill>
            </a:endParaRPr>
          </a:p>
        </p:txBody>
      </p:sp>
    </p:spTree>
    <p:extLst>
      <p:ext uri="{BB962C8B-B14F-4D97-AF65-F5344CB8AC3E}">
        <p14:creationId xmlns:p14="http://schemas.microsoft.com/office/powerpoint/2010/main" val="1643325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5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20" y="0"/>
            <a:ext cx="12207520" cy="6248400"/>
          </a:xfrm>
          <a:prstGeom prst="rect">
            <a:avLst/>
          </a:prstGeom>
        </p:spPr>
      </p:pic>
      <p:sp>
        <p:nvSpPr>
          <p:cNvPr id="86019" name="Rectangle 3"/>
          <p:cNvSpPr>
            <a:spLocks noGrp="1" noChangeArrowheads="1"/>
          </p:cNvSpPr>
          <p:nvPr>
            <p:ph type="body" sz="quarter" idx="13"/>
          </p:nvPr>
        </p:nvSpPr>
        <p:spPr>
          <a:xfrm>
            <a:off x="457200" y="419100"/>
            <a:ext cx="4953000" cy="533400"/>
          </a:xfrm>
          <a:solidFill>
            <a:schemeClr val="tx1"/>
          </a:solidFill>
        </p:spPr>
        <p:txBody>
          <a:bodyPr>
            <a:normAutofit/>
          </a:bodyPr>
          <a:lstStyle/>
          <a:p>
            <a:r>
              <a:rPr lang="en-US" sz="2800" dirty="0">
                <a:solidFill>
                  <a:schemeClr val="bg1"/>
                </a:solidFill>
              </a:rPr>
              <a:t>Importance of Assessment </a:t>
            </a:r>
            <a:endParaRPr lang="en-US" sz="2800" b="1" dirty="0">
              <a:solidFill>
                <a:schemeClr val="bg1"/>
              </a:solidFill>
            </a:endParaRPr>
          </a:p>
        </p:txBody>
      </p:sp>
      <p:sp>
        <p:nvSpPr>
          <p:cNvPr id="2" name="Text Placeholder 1"/>
          <p:cNvSpPr>
            <a:spLocks noGrp="1"/>
          </p:cNvSpPr>
          <p:nvPr>
            <p:ph type="body" sz="quarter" idx="14"/>
          </p:nvPr>
        </p:nvSpPr>
        <p:spPr>
          <a:xfrm>
            <a:off x="0" y="3657600"/>
            <a:ext cx="11252200" cy="1981200"/>
          </a:xfrm>
          <a:solidFill>
            <a:schemeClr val="tx1"/>
          </a:solidFill>
        </p:spPr>
        <p:txBody>
          <a:bodyPr/>
          <a:lstStyle/>
          <a:p>
            <a:pPr marL="0" indent="0">
              <a:buNone/>
            </a:pPr>
            <a:r>
              <a:rPr lang="en-US" sz="2800" b="1" dirty="0">
                <a:solidFill>
                  <a:schemeClr val="bg1"/>
                </a:solidFill>
              </a:rPr>
              <a:t>“Librarians are increasingly called upon to document and articulate the value of academic and research libraries and their contribution to institutional mission and goals.” </a:t>
            </a:r>
          </a:p>
          <a:p>
            <a:pPr algn="r">
              <a:buNone/>
            </a:pPr>
            <a:r>
              <a:rPr lang="en-US" sz="1600" b="1" dirty="0">
                <a:solidFill>
                  <a:schemeClr val="bg1"/>
                </a:solidFill>
              </a:rPr>
              <a:t>(ACRL Value of Academic Libraries, 2010, p. 6)</a:t>
            </a:r>
            <a:endParaRPr lang="en-US" sz="1600" dirty="0">
              <a:solidFill>
                <a:schemeClr val="bg1"/>
              </a:solidFill>
            </a:endParaRPr>
          </a:p>
        </p:txBody>
      </p:sp>
    </p:spTree>
    <p:extLst>
      <p:ext uri="{BB962C8B-B14F-4D97-AF65-F5344CB8AC3E}">
        <p14:creationId xmlns:p14="http://schemas.microsoft.com/office/powerpoint/2010/main" val="1147894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222882"/>
            <a:ext cx="5486399" cy="615318"/>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Conducting the Interview</a:t>
            </a:r>
            <a:endParaRPr lang="en-US" sz="2800" dirty="0">
              <a:solidFill>
                <a:schemeClr val="bg1"/>
              </a:solidFill>
            </a:endParaRPr>
          </a:p>
        </p:txBody>
      </p:sp>
      <p:sp>
        <p:nvSpPr>
          <p:cNvPr id="3" name="Text Placeholder 2"/>
          <p:cNvSpPr>
            <a:spLocks noGrp="1"/>
          </p:cNvSpPr>
          <p:nvPr>
            <p:ph type="body" sz="quarter" idx="14"/>
          </p:nvPr>
        </p:nvSpPr>
        <p:spPr>
          <a:xfrm>
            <a:off x="0" y="1061082"/>
            <a:ext cx="10668000" cy="5233570"/>
          </a:xfrm>
          <a:solidFill>
            <a:schemeClr val="tx1"/>
          </a:solidFill>
        </p:spPr>
        <p:txBody>
          <a:bodyPr/>
          <a:lstStyle/>
          <a:p>
            <a:pPr marL="341313" indent="-341313">
              <a:buNone/>
            </a:pPr>
            <a:r>
              <a:rPr lang="en-US" sz="2000" b="1" dirty="0">
                <a:solidFill>
                  <a:schemeClr val="bg1"/>
                </a:solidFill>
                <a:effectLst>
                  <a:outerShdw blurRad="38100" dist="38100" dir="2700000" algn="tl">
                    <a:srgbClr val="000000">
                      <a:alpha val="43137"/>
                    </a:srgbClr>
                  </a:outerShdw>
                </a:effectLst>
                <a:ea typeface="Adobe Song Std L" pitchFamily="18" charset="-128"/>
                <a:cs typeface="Arial" pitchFamily="34" charset="0"/>
              </a:rPr>
              <a:t>Ethical Considerations</a:t>
            </a:r>
          </a:p>
          <a:p>
            <a:pPr>
              <a:buFont typeface="Arial" panose="020B0604020202020204" pitchFamily="34" charset="0"/>
              <a:buChar char="•"/>
            </a:pPr>
            <a:r>
              <a:rPr lang="en-US" sz="2000" b="1" dirty="0">
                <a:solidFill>
                  <a:schemeClr val="bg1"/>
                </a:solidFill>
                <a:ea typeface="Adobe Song Std L" pitchFamily="18" charset="-128"/>
                <a:cs typeface="Arial" pitchFamily="34" charset="0"/>
              </a:rPr>
              <a:t>Informed consent</a:t>
            </a:r>
          </a:p>
          <a:p>
            <a:pPr>
              <a:buFont typeface="Arial" panose="020B0604020202020204" pitchFamily="34" charset="0"/>
              <a:buChar char="•"/>
            </a:pPr>
            <a:r>
              <a:rPr lang="en-US" sz="2000" b="1" dirty="0">
                <a:solidFill>
                  <a:schemeClr val="bg1"/>
                </a:solidFill>
                <a:ea typeface="Adobe Song Std L" pitchFamily="18" charset="-128"/>
                <a:cs typeface="Arial" pitchFamily="34" charset="0"/>
              </a:rPr>
              <a:t>Secure storage of transcribed materials and participant data</a:t>
            </a:r>
          </a:p>
          <a:p>
            <a:pPr>
              <a:buFont typeface="Arial" panose="020B0604020202020204" pitchFamily="34" charset="0"/>
              <a:buChar char="•"/>
            </a:pPr>
            <a:r>
              <a:rPr lang="en-US" sz="2000" b="1" dirty="0">
                <a:solidFill>
                  <a:schemeClr val="bg1"/>
                </a:solidFill>
                <a:ea typeface="Adobe Song Std L" pitchFamily="18" charset="-128"/>
                <a:cs typeface="Arial" pitchFamily="34" charset="0"/>
              </a:rPr>
              <a:t>Ethical Principles </a:t>
            </a:r>
          </a:p>
          <a:p>
            <a:pPr marL="0" indent="0">
              <a:buNone/>
            </a:pPr>
            <a:r>
              <a:rPr lang="en-US" sz="1600" b="1" dirty="0">
                <a:solidFill>
                  <a:schemeClr val="bg1"/>
                </a:solidFill>
                <a:ea typeface="Adobe Song Std L" pitchFamily="18" charset="-128"/>
                <a:cs typeface="Arial" pitchFamily="34" charset="0"/>
              </a:rPr>
              <a:t>(Principles of Professional Responsibility by the Council of the American Anthropological Association, 1971)</a:t>
            </a:r>
          </a:p>
          <a:p>
            <a:pPr marL="0" indent="0">
              <a:buNone/>
            </a:pPr>
            <a:endParaRPr lang="en-US" sz="1600" b="1" dirty="0">
              <a:solidFill>
                <a:schemeClr val="bg1"/>
              </a:solidFill>
              <a:ea typeface="Adobe Song Std L" pitchFamily="18" charset="-128"/>
              <a:cs typeface="Arial" pitchFamily="34" charset="0"/>
            </a:endParaRPr>
          </a:p>
          <a:p>
            <a:pPr marL="576262" lvl="1"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Consider informants’ interest first</a:t>
            </a:r>
          </a:p>
          <a:p>
            <a:pPr marL="576262" lvl="1"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Safeguard informants’ rights, interests, and sensitivities</a:t>
            </a:r>
          </a:p>
          <a:p>
            <a:pPr marL="576262" lvl="1"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Communicate research objectives clearly</a:t>
            </a:r>
          </a:p>
          <a:p>
            <a:pPr marL="576262" lvl="1"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Protect the privacy of informants (a right to remain anonymous)</a:t>
            </a:r>
          </a:p>
          <a:p>
            <a:pPr marL="576262" lvl="1"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Don’t exploit informants</a:t>
            </a:r>
          </a:p>
          <a:p>
            <a:pPr marL="576262" lvl="1"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Provide participants with opportunity to read and review the initial report</a:t>
            </a:r>
          </a:p>
          <a:p>
            <a:pPr marL="0" indent="0" algn="r">
              <a:buNone/>
            </a:pPr>
            <a:r>
              <a:rPr lang="en-US" sz="1600" b="1" dirty="0">
                <a:solidFill>
                  <a:schemeClr val="bg1"/>
                </a:solidFill>
                <a:ea typeface="Adobe Song Std L" pitchFamily="18" charset="-128"/>
                <a:cs typeface="Arial" pitchFamily="34" charset="0"/>
              </a:rPr>
              <a:t>(</a:t>
            </a:r>
            <a:r>
              <a:rPr lang="en-US" sz="1600" b="1" dirty="0" err="1">
                <a:solidFill>
                  <a:schemeClr val="bg1"/>
                </a:solidFill>
                <a:ea typeface="Adobe Song Std L" pitchFamily="18" charset="-128"/>
                <a:cs typeface="Arial" pitchFamily="34" charset="0"/>
              </a:rPr>
              <a:t>Spradley</a:t>
            </a:r>
            <a:r>
              <a:rPr lang="en-US" sz="1600" b="1" dirty="0">
                <a:solidFill>
                  <a:schemeClr val="bg1"/>
                </a:solidFill>
                <a:ea typeface="Adobe Song Std L" pitchFamily="18" charset="-128"/>
                <a:cs typeface="Arial" pitchFamily="34" charset="0"/>
              </a:rPr>
              <a:t>, 1979)</a:t>
            </a:r>
          </a:p>
          <a:p>
            <a:pPr marL="0" indent="0" algn="r">
              <a:buNone/>
            </a:pPr>
            <a:r>
              <a:rPr lang="en-US" sz="1600" b="1" dirty="0">
                <a:solidFill>
                  <a:schemeClr val="bg1"/>
                </a:solidFill>
                <a:ea typeface="Adobe Song Std L" pitchFamily="18" charset="-128"/>
                <a:cs typeface="Arial" pitchFamily="34" charset="0"/>
              </a:rPr>
              <a:t>(</a:t>
            </a:r>
            <a:r>
              <a:rPr lang="en-US" sz="1600" b="1" dirty="0" err="1">
                <a:solidFill>
                  <a:schemeClr val="bg1"/>
                </a:solidFill>
                <a:ea typeface="Adobe Song Std L" pitchFamily="18" charset="-128"/>
                <a:cs typeface="Arial" pitchFamily="34" charset="0"/>
              </a:rPr>
              <a:t>Kvale</a:t>
            </a:r>
            <a:r>
              <a:rPr lang="en-US" sz="1600" b="1" dirty="0">
                <a:solidFill>
                  <a:schemeClr val="bg1"/>
                </a:solidFill>
                <a:ea typeface="Adobe Song Std L" pitchFamily="18" charset="-128"/>
                <a:cs typeface="Arial" pitchFamily="34" charset="0"/>
              </a:rPr>
              <a:t>, 1996)</a:t>
            </a:r>
          </a:p>
          <a:p>
            <a:pPr marL="341313" indent="-341313">
              <a:buFont typeface="+mj-lt"/>
              <a:buAutoNum type="arabicPeriod"/>
            </a:pPr>
            <a:endParaRPr lang="en-US" sz="3200" b="1" dirty="0">
              <a:solidFill>
                <a:schemeClr val="bg1"/>
              </a:solidFill>
              <a:ea typeface="Adobe Song Std L" pitchFamily="18" charset="-128"/>
            </a:endParaRPr>
          </a:p>
          <a:p>
            <a:pPr marL="0" indent="0">
              <a:buNone/>
            </a:pPr>
            <a:endParaRPr lang="en-US" sz="2000" b="1" dirty="0">
              <a:solidFill>
                <a:schemeClr val="bg1"/>
              </a:solidFill>
            </a:endParaRPr>
          </a:p>
        </p:txBody>
      </p:sp>
    </p:spTree>
    <p:extLst>
      <p:ext uri="{BB962C8B-B14F-4D97-AF65-F5344CB8AC3E}">
        <p14:creationId xmlns:p14="http://schemas.microsoft.com/office/powerpoint/2010/main" val="3517430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3038"/>
          <a:stretch/>
        </p:blipFill>
        <p:spPr>
          <a:xfrm>
            <a:off x="1" y="-34066"/>
            <a:ext cx="12191999" cy="6282466"/>
          </a:xfrm>
          <a:prstGeom prst="rect">
            <a:avLst/>
          </a:prstGeom>
        </p:spPr>
      </p:pic>
      <p:sp>
        <p:nvSpPr>
          <p:cNvPr id="2" name="Text Placeholder 1"/>
          <p:cNvSpPr>
            <a:spLocks noGrp="1"/>
          </p:cNvSpPr>
          <p:nvPr>
            <p:ph type="body" sz="quarter" idx="13"/>
          </p:nvPr>
        </p:nvSpPr>
        <p:spPr>
          <a:xfrm>
            <a:off x="0" y="88043"/>
            <a:ext cx="5562600" cy="597757"/>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Conducting the Interview</a:t>
            </a:r>
            <a:endParaRPr lang="en-US" sz="2800" dirty="0">
              <a:solidFill>
                <a:schemeClr val="bg1"/>
              </a:solidFill>
            </a:endParaRPr>
          </a:p>
        </p:txBody>
      </p:sp>
      <p:sp>
        <p:nvSpPr>
          <p:cNvPr id="3" name="Text Placeholder 2"/>
          <p:cNvSpPr>
            <a:spLocks noGrp="1"/>
          </p:cNvSpPr>
          <p:nvPr>
            <p:ph type="body" sz="quarter" idx="14"/>
          </p:nvPr>
        </p:nvSpPr>
        <p:spPr>
          <a:xfrm>
            <a:off x="0" y="838200"/>
            <a:ext cx="9753600" cy="5181600"/>
          </a:xfrm>
          <a:solidFill>
            <a:schemeClr val="tx1"/>
          </a:solidFill>
        </p:spPr>
        <p:txBody>
          <a:bodyPr/>
          <a:lstStyle/>
          <a:p>
            <a:pPr marL="341313" indent="-341313">
              <a:buNone/>
            </a:pPr>
            <a:r>
              <a:rPr lang="en-US" sz="2400" b="1" dirty="0">
                <a:solidFill>
                  <a:schemeClr val="bg1"/>
                </a:solidFill>
                <a:latin typeface="Arial" pitchFamily="34" charset="0"/>
                <a:ea typeface="Adobe Song Std L" pitchFamily="18" charset="-128"/>
                <a:cs typeface="Arial" pitchFamily="34" charset="0"/>
              </a:rPr>
              <a:t>The Interview Process</a:t>
            </a:r>
          </a:p>
          <a:p>
            <a:pPr>
              <a:buFont typeface="Arial" panose="020B0604020202020204" pitchFamily="34" charset="0"/>
              <a:buChar char="•"/>
            </a:pPr>
            <a:r>
              <a:rPr lang="en-US" sz="2400" b="1" dirty="0">
                <a:solidFill>
                  <a:schemeClr val="bg1"/>
                </a:solidFill>
                <a:latin typeface="Arial" pitchFamily="34" charset="0"/>
                <a:ea typeface="Adobe Song Std L" pitchFamily="18" charset="-128"/>
                <a:cs typeface="Arial" pitchFamily="34" charset="0"/>
              </a:rPr>
              <a:t>Interviewing is a skill, developed with experience </a:t>
            </a:r>
          </a:p>
          <a:p>
            <a:pPr>
              <a:buFont typeface="Arial" panose="020B0604020202020204" pitchFamily="34" charset="0"/>
              <a:buChar char="•"/>
            </a:pPr>
            <a:r>
              <a:rPr lang="en-US" sz="2400" b="1" dirty="0">
                <a:solidFill>
                  <a:schemeClr val="bg1"/>
                </a:solidFill>
                <a:latin typeface="Arial" pitchFamily="34" charset="0"/>
                <a:ea typeface="Adobe Song Std L" pitchFamily="18" charset="-128"/>
                <a:cs typeface="Arial" pitchFamily="34" charset="0"/>
              </a:rPr>
              <a:t>Researchers’ obligation: </a:t>
            </a:r>
          </a:p>
          <a:p>
            <a:pPr marL="742950" lvl="1" indent="-342900">
              <a:buFont typeface="Arial" panose="020B0604020202020204" pitchFamily="34" charset="0"/>
              <a:buChar char="‒"/>
            </a:pPr>
            <a:r>
              <a:rPr lang="en-US" sz="2000" b="1" dirty="0">
                <a:solidFill>
                  <a:schemeClr val="bg1"/>
                </a:solidFill>
                <a:latin typeface="Arial" pitchFamily="34" charset="0"/>
                <a:ea typeface="Adobe Song Std L" pitchFamily="18" charset="-128"/>
                <a:cs typeface="Arial" pitchFamily="34" charset="0"/>
              </a:rPr>
              <a:t>Listen attentively and allow the conversation to lead new discoveries</a:t>
            </a:r>
          </a:p>
          <a:p>
            <a:pPr marL="742950" lvl="1" indent="-342900">
              <a:buFont typeface="Arial" panose="020B0604020202020204" pitchFamily="34" charset="0"/>
              <a:buChar char="‒"/>
            </a:pPr>
            <a:r>
              <a:rPr lang="en-US" sz="2000" b="1" dirty="0">
                <a:solidFill>
                  <a:schemeClr val="bg1"/>
                </a:solidFill>
                <a:latin typeface="Arial" pitchFamily="34" charset="0"/>
                <a:ea typeface="Adobe Song Std L" pitchFamily="18" charset="-128"/>
                <a:cs typeface="Arial" pitchFamily="34" charset="0"/>
              </a:rPr>
              <a:t>Yield some control over the interview</a:t>
            </a:r>
          </a:p>
          <a:p>
            <a:pPr>
              <a:buFont typeface="Arial" panose="020B0604020202020204" pitchFamily="34" charset="0"/>
              <a:buChar char="•"/>
            </a:pPr>
            <a:r>
              <a:rPr lang="en-US" sz="2400" b="1" dirty="0">
                <a:solidFill>
                  <a:schemeClr val="bg1"/>
                </a:solidFill>
                <a:latin typeface="Arial" pitchFamily="34" charset="0"/>
                <a:ea typeface="Adobe Song Std L" pitchFamily="18" charset="-128"/>
                <a:cs typeface="Arial" pitchFamily="34" charset="0"/>
              </a:rPr>
              <a:t>More likely to be achieved if the interview if both the researcher and the participant are mutually invested (try to foster a frame of serious play)</a:t>
            </a:r>
          </a:p>
          <a:p>
            <a:pPr>
              <a:buFont typeface="Arial" panose="020B0604020202020204" pitchFamily="34" charset="0"/>
              <a:buChar char="•"/>
            </a:pPr>
            <a:r>
              <a:rPr lang="en-US" sz="2400" b="1" dirty="0">
                <a:solidFill>
                  <a:schemeClr val="bg1"/>
                </a:solidFill>
                <a:latin typeface="Arial" pitchFamily="34" charset="0"/>
                <a:ea typeface="Adobe Song Std L" pitchFamily="18" charset="-128"/>
                <a:cs typeface="Arial" pitchFamily="34" charset="0"/>
              </a:rPr>
              <a:t>Qualities of good interviewer: sensitivity, authenticity, credibility, intuitiveness, receptivity, and reciprocity</a:t>
            </a:r>
          </a:p>
          <a:p>
            <a:pPr marL="0" indent="0" algn="r">
              <a:buNone/>
            </a:pPr>
            <a:endParaRPr lang="en-US" sz="1600" b="1" dirty="0">
              <a:solidFill>
                <a:schemeClr val="bg1"/>
              </a:solidFill>
              <a:ea typeface="Adobe Song Std L" pitchFamily="18" charset="-128"/>
              <a:cs typeface="Arial" pitchFamily="34" charset="0"/>
            </a:endParaRPr>
          </a:p>
          <a:p>
            <a:pPr marL="0" indent="0" algn="r">
              <a:buNone/>
            </a:pPr>
            <a:r>
              <a:rPr lang="en-US" sz="1600" b="1" dirty="0">
                <a:solidFill>
                  <a:schemeClr val="bg1"/>
                </a:solidFill>
                <a:ea typeface="Adobe Song Std L" pitchFamily="18" charset="-128"/>
                <a:cs typeface="Arial" pitchFamily="34" charset="0"/>
              </a:rPr>
              <a:t>(Corbin &amp; Morse, 2003)</a:t>
            </a:r>
          </a:p>
          <a:p>
            <a:pPr marL="0" indent="0" algn="r">
              <a:buNone/>
            </a:pPr>
            <a:r>
              <a:rPr lang="en-US" sz="1600" b="1" dirty="0">
                <a:solidFill>
                  <a:schemeClr val="bg1"/>
                </a:solidFill>
                <a:ea typeface="Adobe Song Std L" pitchFamily="18" charset="-128"/>
                <a:cs typeface="Arial" pitchFamily="34" charset="0"/>
              </a:rPr>
              <a:t>(</a:t>
            </a:r>
            <a:r>
              <a:rPr lang="en-US" sz="1600" b="1" dirty="0" err="1">
                <a:solidFill>
                  <a:schemeClr val="bg1"/>
                </a:solidFill>
                <a:ea typeface="Adobe Song Std L" pitchFamily="18" charset="-128"/>
                <a:cs typeface="Arial" pitchFamily="34" charset="0"/>
              </a:rPr>
              <a:t>Lindlof</a:t>
            </a:r>
            <a:r>
              <a:rPr lang="en-US" sz="1600" b="1" dirty="0">
                <a:solidFill>
                  <a:schemeClr val="bg1"/>
                </a:solidFill>
                <a:ea typeface="Adobe Song Std L" pitchFamily="18" charset="-128"/>
                <a:cs typeface="Arial" pitchFamily="34" charset="0"/>
              </a:rPr>
              <a:t> &amp; Taylor, 2010)</a:t>
            </a:r>
            <a:endParaRPr lang="en-US" sz="1600" b="1" dirty="0">
              <a:solidFill>
                <a:schemeClr val="bg1"/>
              </a:solidFill>
            </a:endParaRPr>
          </a:p>
        </p:txBody>
      </p:sp>
      <p:sp>
        <p:nvSpPr>
          <p:cNvPr id="7" name="Rectangle 3"/>
          <p:cNvSpPr txBox="1">
            <a:spLocks noChangeArrowheads="1"/>
          </p:cNvSpPr>
          <p:nvPr/>
        </p:nvSpPr>
        <p:spPr bwMode="auto">
          <a:xfrm>
            <a:off x="9372602" y="5831957"/>
            <a:ext cx="2590800" cy="68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200">
                <a:solidFill>
                  <a:srgbClr val="5F5F5F"/>
                </a:solidFill>
                <a:latin typeface="+mn-lt"/>
                <a:ea typeface="+mn-ea"/>
                <a:cs typeface="+mn-cs"/>
              </a:defRPr>
            </a:lvl1pPr>
            <a:lvl2pPr marL="742950" indent="-285750" algn="l" rtl="0" fontAlgn="base">
              <a:spcBef>
                <a:spcPct val="20000"/>
              </a:spcBef>
              <a:spcAft>
                <a:spcPct val="0"/>
              </a:spcAft>
              <a:buChar char="–"/>
              <a:defRPr>
                <a:solidFill>
                  <a:srgbClr val="5F5F5F"/>
                </a:solidFill>
                <a:latin typeface="+mn-lt"/>
              </a:defRPr>
            </a:lvl2pPr>
            <a:lvl3pPr marL="1143000" indent="-228600" algn="l" rtl="0" fontAlgn="base">
              <a:spcBef>
                <a:spcPct val="20000"/>
              </a:spcBef>
              <a:spcAft>
                <a:spcPct val="0"/>
              </a:spcAft>
              <a:buChar char="•"/>
              <a:defRPr sz="1600">
                <a:solidFill>
                  <a:srgbClr val="5F5F5F"/>
                </a:solidFill>
                <a:latin typeface="+mn-lt"/>
              </a:defRPr>
            </a:lvl3pPr>
            <a:lvl4pPr marL="1600200" indent="-228600" algn="l" rtl="0" fontAlgn="base">
              <a:spcBef>
                <a:spcPct val="20000"/>
              </a:spcBef>
              <a:spcAft>
                <a:spcPct val="0"/>
              </a:spcAft>
              <a:buChar char="–"/>
              <a:defRPr sz="1400">
                <a:solidFill>
                  <a:srgbClr val="5F5F5F"/>
                </a:solidFill>
                <a:latin typeface="+mn-lt"/>
              </a:defRPr>
            </a:lvl4pPr>
            <a:lvl5pPr marL="2057400" indent="-228600" algn="l" rtl="0" fontAlgn="base">
              <a:spcBef>
                <a:spcPct val="20000"/>
              </a:spcBef>
              <a:spcAft>
                <a:spcPct val="0"/>
              </a:spcAft>
              <a:buChar char="»"/>
              <a:defRPr sz="1400">
                <a:solidFill>
                  <a:srgbClr val="5F5F5F"/>
                </a:solidFill>
                <a:latin typeface="+mn-lt"/>
              </a:defRPr>
            </a:lvl5pPr>
            <a:lvl6pPr marL="2514600" indent="-228600" algn="l" rtl="0" fontAlgn="base">
              <a:spcBef>
                <a:spcPct val="20000"/>
              </a:spcBef>
              <a:spcAft>
                <a:spcPct val="0"/>
              </a:spcAft>
              <a:buChar char="»"/>
              <a:defRPr sz="1400">
                <a:solidFill>
                  <a:srgbClr val="5F5F5F"/>
                </a:solidFill>
                <a:latin typeface="+mn-lt"/>
              </a:defRPr>
            </a:lvl6pPr>
            <a:lvl7pPr marL="2971800" indent="-228600" algn="l" rtl="0" fontAlgn="base">
              <a:spcBef>
                <a:spcPct val="20000"/>
              </a:spcBef>
              <a:spcAft>
                <a:spcPct val="0"/>
              </a:spcAft>
              <a:buChar char="»"/>
              <a:defRPr sz="1400">
                <a:solidFill>
                  <a:srgbClr val="5F5F5F"/>
                </a:solidFill>
                <a:latin typeface="+mn-lt"/>
              </a:defRPr>
            </a:lvl7pPr>
            <a:lvl8pPr marL="3429000" indent="-228600" algn="l" rtl="0" fontAlgn="base">
              <a:spcBef>
                <a:spcPct val="20000"/>
              </a:spcBef>
              <a:spcAft>
                <a:spcPct val="0"/>
              </a:spcAft>
              <a:buChar char="»"/>
              <a:defRPr sz="1400">
                <a:solidFill>
                  <a:srgbClr val="5F5F5F"/>
                </a:solidFill>
                <a:latin typeface="+mn-lt"/>
              </a:defRPr>
            </a:lvl8pPr>
            <a:lvl9pPr marL="3886200" indent="-228600" algn="l" rtl="0" fontAlgn="base">
              <a:spcBef>
                <a:spcPct val="20000"/>
              </a:spcBef>
              <a:spcAft>
                <a:spcPct val="0"/>
              </a:spcAft>
              <a:buChar char="»"/>
              <a:defRPr sz="1400">
                <a:solidFill>
                  <a:srgbClr val="5F5F5F"/>
                </a:solidFill>
                <a:latin typeface="+mn-lt"/>
              </a:defRPr>
            </a:lvl9pPr>
          </a:lstStyle>
          <a:p>
            <a:pPr marL="341313" indent="-341313">
              <a:buFont typeface="+mj-lt"/>
              <a:buAutoNum type="arabicPeriod"/>
            </a:pPr>
            <a:endParaRPr lang="en-US" sz="2400" dirty="0">
              <a:solidFill>
                <a:srgbClr val="003399"/>
              </a:solidFill>
              <a:latin typeface="Arial Narrow" pitchFamily="34" charset="0"/>
              <a:ea typeface="Adobe Song Std L" pitchFamily="18" charset="-128"/>
            </a:endParaRPr>
          </a:p>
        </p:txBody>
      </p:sp>
    </p:spTree>
    <p:extLst>
      <p:ext uri="{BB962C8B-B14F-4D97-AF65-F5344CB8AC3E}">
        <p14:creationId xmlns:p14="http://schemas.microsoft.com/office/powerpoint/2010/main" val="2862084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0"/>
                                  </p:stCondLst>
                                  <p:endCondLst>
                                    <p:cond evt="begin" delay="0">
                                      <p:tn val="5"/>
                                    </p:cond>
                                  </p:endCondLst>
                                  <p:iterate type="lt">
                                    <p:tmPct val="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0911"/>
          <a:stretch/>
        </p:blipFill>
        <p:spPr>
          <a:xfrm>
            <a:off x="1" y="-31221"/>
            <a:ext cx="12191999" cy="6279622"/>
          </a:xfrm>
          <a:prstGeom prst="rect">
            <a:avLst/>
          </a:prstGeom>
        </p:spPr>
      </p:pic>
      <p:sp>
        <p:nvSpPr>
          <p:cNvPr id="2" name="Text Placeholder 1"/>
          <p:cNvSpPr>
            <a:spLocks noGrp="1"/>
          </p:cNvSpPr>
          <p:nvPr>
            <p:ph type="body" sz="quarter" idx="13"/>
          </p:nvPr>
        </p:nvSpPr>
        <p:spPr>
          <a:xfrm>
            <a:off x="0" y="304800"/>
            <a:ext cx="5410199" cy="609600"/>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Conducting the Interview</a:t>
            </a:r>
            <a:endParaRPr lang="en-US" sz="2800" dirty="0">
              <a:solidFill>
                <a:schemeClr val="bg1"/>
              </a:solidFill>
            </a:endParaRPr>
          </a:p>
        </p:txBody>
      </p:sp>
      <p:sp>
        <p:nvSpPr>
          <p:cNvPr id="3" name="Text Placeholder 2"/>
          <p:cNvSpPr>
            <a:spLocks noGrp="1"/>
          </p:cNvSpPr>
          <p:nvPr>
            <p:ph type="body" sz="quarter" idx="14"/>
          </p:nvPr>
        </p:nvSpPr>
        <p:spPr>
          <a:xfrm>
            <a:off x="0" y="1066800"/>
            <a:ext cx="8610600" cy="4953000"/>
          </a:xfrm>
          <a:solidFill>
            <a:schemeClr val="tx1"/>
          </a:solidFill>
        </p:spPr>
        <p:txBody>
          <a:bodyPr/>
          <a:lstStyle/>
          <a:p>
            <a:pPr marL="341313" indent="-341313">
              <a:buNone/>
            </a:pPr>
            <a:r>
              <a:rPr lang="en-US" sz="2400" b="1" dirty="0">
                <a:solidFill>
                  <a:schemeClr val="bg1"/>
                </a:solidFill>
                <a:ea typeface="Adobe Song Std L" pitchFamily="18" charset="-128"/>
                <a:cs typeface="Arial" pitchFamily="34" charset="0"/>
              </a:rPr>
              <a:t>The Interview Context</a:t>
            </a:r>
          </a:p>
          <a:p>
            <a:pPr>
              <a:buFont typeface="Arial" panose="020B0604020202020204" pitchFamily="34" charset="0"/>
              <a:buChar char="•"/>
            </a:pPr>
            <a:r>
              <a:rPr lang="en-US" sz="2400" b="1" dirty="0">
                <a:solidFill>
                  <a:schemeClr val="bg1"/>
                </a:solidFill>
                <a:ea typeface="Adobe Song Std L" pitchFamily="18" charset="-128"/>
                <a:cs typeface="Arial" pitchFamily="34" charset="0"/>
              </a:rPr>
              <a:t>Time. Find a protected time, if not a good time: reschedule or dismiss</a:t>
            </a:r>
          </a:p>
          <a:p>
            <a:pPr>
              <a:buFont typeface="Arial" panose="020B0604020202020204" pitchFamily="34" charset="0"/>
              <a:buChar char="•"/>
            </a:pPr>
            <a:r>
              <a:rPr lang="en-US" sz="2400" b="1" dirty="0">
                <a:solidFill>
                  <a:schemeClr val="bg1"/>
                </a:solidFill>
                <a:ea typeface="Adobe Song Std L" pitchFamily="18" charset="-128"/>
                <a:cs typeface="Arial" pitchFamily="34" charset="0"/>
              </a:rPr>
              <a:t>Location. Protected place (comfortable and confidential place), if noisy: better to defer</a:t>
            </a:r>
          </a:p>
          <a:p>
            <a:pPr marL="634989" indent="-342900">
              <a:buFont typeface="Arial" panose="020B0604020202020204" pitchFamily="34" charset="0"/>
              <a:buChar char="‒"/>
            </a:pPr>
            <a:r>
              <a:rPr lang="en-US" sz="2000" b="1" dirty="0">
                <a:solidFill>
                  <a:schemeClr val="bg1"/>
                </a:solidFill>
                <a:ea typeface="Adobe Song Std L" pitchFamily="18" charset="-128"/>
                <a:cs typeface="Arial" pitchFamily="34" charset="0"/>
              </a:rPr>
              <a:t>Reducing the location effects: </a:t>
            </a:r>
          </a:p>
          <a:p>
            <a:pPr marL="1168375" lvl="1" indent="-342900">
              <a:buFont typeface="Arial" panose="020B0604020202020204" pitchFamily="34" charset="0"/>
              <a:buChar char="•"/>
            </a:pPr>
            <a:r>
              <a:rPr lang="en-US" sz="1800" b="1" dirty="0">
                <a:solidFill>
                  <a:schemeClr val="bg1"/>
                </a:solidFill>
                <a:ea typeface="Adobe Song Std L" pitchFamily="18" charset="-128"/>
                <a:cs typeface="Arial" pitchFamily="34" charset="0"/>
              </a:rPr>
              <a:t>Phone interview/online interview (e.g. chat, email)</a:t>
            </a:r>
          </a:p>
          <a:p>
            <a:pPr marL="1168375" lvl="1" indent="-342900">
              <a:buFont typeface="Arial" panose="020B0604020202020204" pitchFamily="34" charset="0"/>
              <a:buChar char="•"/>
            </a:pPr>
            <a:r>
              <a:rPr lang="en-US" sz="1800" b="1" dirty="0">
                <a:solidFill>
                  <a:schemeClr val="bg1"/>
                </a:solidFill>
                <a:ea typeface="Adobe Song Std L" pitchFamily="18" charset="-128"/>
                <a:cs typeface="Arial" pitchFamily="34" charset="0"/>
              </a:rPr>
              <a:t>Bring distant parties together at times of mutual convenience, at a physical location known to both of them, within their respective zones of privacy</a:t>
            </a:r>
          </a:p>
          <a:p>
            <a:pPr marL="0" indent="0" algn="r">
              <a:buNone/>
            </a:pPr>
            <a:endParaRPr lang="en-US" sz="1600" b="1" dirty="0">
              <a:solidFill>
                <a:schemeClr val="bg1"/>
              </a:solidFill>
              <a:ea typeface="Adobe Song Std L" pitchFamily="18" charset="-128"/>
              <a:cs typeface="Arial" pitchFamily="34" charset="0"/>
            </a:endParaRPr>
          </a:p>
          <a:p>
            <a:pPr marL="0" indent="0" algn="r">
              <a:buNone/>
            </a:pPr>
            <a:endParaRPr lang="en-US" sz="1600" b="1" dirty="0">
              <a:solidFill>
                <a:schemeClr val="bg1"/>
              </a:solidFill>
              <a:ea typeface="Adobe Song Std L" pitchFamily="18" charset="-128"/>
              <a:cs typeface="Arial" pitchFamily="34" charset="0"/>
            </a:endParaRPr>
          </a:p>
          <a:p>
            <a:pPr marL="0" indent="0" algn="r">
              <a:buNone/>
            </a:pPr>
            <a:r>
              <a:rPr lang="en-US" sz="1600" b="1" dirty="0">
                <a:solidFill>
                  <a:schemeClr val="bg1"/>
                </a:solidFill>
                <a:ea typeface="Adobe Song Std L" pitchFamily="18" charset="-128"/>
                <a:cs typeface="Arial" pitchFamily="34" charset="0"/>
              </a:rPr>
              <a:t>(</a:t>
            </a:r>
            <a:r>
              <a:rPr lang="en-US" sz="1600" b="1" dirty="0" err="1">
                <a:solidFill>
                  <a:schemeClr val="bg1"/>
                </a:solidFill>
                <a:ea typeface="Adobe Song Std L" pitchFamily="18" charset="-128"/>
                <a:cs typeface="Arial" pitchFamily="34" charset="0"/>
              </a:rPr>
              <a:t>Lindlof</a:t>
            </a:r>
            <a:r>
              <a:rPr lang="en-US" sz="1600" b="1" dirty="0">
                <a:solidFill>
                  <a:schemeClr val="bg1"/>
                </a:solidFill>
                <a:ea typeface="Adobe Song Std L" pitchFamily="18" charset="-128"/>
                <a:cs typeface="Arial" pitchFamily="34" charset="0"/>
              </a:rPr>
              <a:t> &amp; Taylor, 2010)</a:t>
            </a:r>
          </a:p>
          <a:p>
            <a:pPr marL="341313" indent="-341313" algn="r">
              <a:buNone/>
            </a:pPr>
            <a:r>
              <a:rPr lang="en-US" sz="1600" b="1" dirty="0">
                <a:solidFill>
                  <a:schemeClr val="bg1"/>
                </a:solidFill>
                <a:ea typeface="Adobe Song Std L" pitchFamily="18" charset="-128"/>
                <a:cs typeface="Arial" pitchFamily="34" charset="0"/>
              </a:rPr>
              <a:t>(</a:t>
            </a:r>
            <a:r>
              <a:rPr lang="en-US" sz="1600" b="1" dirty="0" err="1">
                <a:solidFill>
                  <a:schemeClr val="bg1"/>
                </a:solidFill>
                <a:ea typeface="Adobe Song Std L" pitchFamily="18" charset="-128"/>
                <a:cs typeface="Arial" pitchFamily="34" charset="0"/>
              </a:rPr>
              <a:t>Spradley</a:t>
            </a:r>
            <a:r>
              <a:rPr lang="en-US" sz="1600" b="1" dirty="0">
                <a:solidFill>
                  <a:schemeClr val="bg1"/>
                </a:solidFill>
                <a:ea typeface="Adobe Song Std L" pitchFamily="18" charset="-128"/>
                <a:cs typeface="Arial" pitchFamily="34" charset="0"/>
              </a:rPr>
              <a:t>, 1979) </a:t>
            </a:r>
            <a:endParaRPr lang="en-US" sz="1600" b="1" dirty="0">
              <a:solidFill>
                <a:schemeClr val="bg1"/>
              </a:solidFill>
              <a:ea typeface="Adobe Song Std L" pitchFamily="18" charset="-128"/>
            </a:endParaRPr>
          </a:p>
          <a:p>
            <a:pPr marL="0" indent="0">
              <a:buNone/>
            </a:pPr>
            <a:endParaRPr lang="en-US" sz="2400" b="1" dirty="0">
              <a:solidFill>
                <a:schemeClr val="bg1"/>
              </a:solidFill>
            </a:endParaRPr>
          </a:p>
        </p:txBody>
      </p:sp>
    </p:spTree>
    <p:extLst>
      <p:ext uri="{BB962C8B-B14F-4D97-AF65-F5344CB8AC3E}">
        <p14:creationId xmlns:p14="http://schemas.microsoft.com/office/powerpoint/2010/main" val="1175196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206931"/>
            <a:ext cx="5029199" cy="555069"/>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Conducting the Interview</a:t>
            </a:r>
            <a:endParaRPr lang="en-US" sz="2800" dirty="0">
              <a:solidFill>
                <a:schemeClr val="bg1"/>
              </a:solidFill>
            </a:endParaRPr>
          </a:p>
        </p:txBody>
      </p:sp>
      <p:sp>
        <p:nvSpPr>
          <p:cNvPr id="3" name="Text Placeholder 2"/>
          <p:cNvSpPr>
            <a:spLocks noGrp="1"/>
          </p:cNvSpPr>
          <p:nvPr>
            <p:ph type="body" sz="quarter" idx="14"/>
          </p:nvPr>
        </p:nvSpPr>
        <p:spPr>
          <a:xfrm>
            <a:off x="12701" y="1069268"/>
            <a:ext cx="7531099" cy="4798132"/>
          </a:xfrm>
          <a:solidFill>
            <a:schemeClr val="tx1"/>
          </a:solidFill>
        </p:spPr>
        <p:txBody>
          <a:bodyPr/>
          <a:lstStyle/>
          <a:p>
            <a:pPr marL="341313" indent="-341313">
              <a:buNone/>
            </a:pPr>
            <a:r>
              <a:rPr lang="en-US" sz="2400" b="1" dirty="0">
                <a:solidFill>
                  <a:schemeClr val="bg1"/>
                </a:solidFill>
                <a:ea typeface="Adobe Song Std L" pitchFamily="18" charset="-128"/>
                <a:cs typeface="Arial" pitchFamily="34" charset="0"/>
              </a:rPr>
              <a:t>Recording</a:t>
            </a:r>
            <a:r>
              <a:rPr lang="en-US" sz="2400" b="1" dirty="0">
                <a:solidFill>
                  <a:schemeClr val="bg1"/>
                </a:solidFill>
                <a:effectLst>
                  <a:outerShdw blurRad="38100" dist="38100" dir="2700000" algn="tl">
                    <a:srgbClr val="000000">
                      <a:alpha val="43137"/>
                    </a:srgbClr>
                  </a:outerShdw>
                </a:effectLst>
                <a:ea typeface="Adobe Song Std L" pitchFamily="18" charset="-128"/>
                <a:cs typeface="Arial" pitchFamily="34" charset="0"/>
              </a:rPr>
              <a:t> the Interview</a:t>
            </a:r>
          </a:p>
          <a:p>
            <a:pPr>
              <a:buFont typeface="Arial" panose="020B0604020202020204" pitchFamily="34" charset="0"/>
              <a:buChar char="•"/>
            </a:pPr>
            <a:r>
              <a:rPr lang="en-US" sz="2400" b="1" dirty="0">
                <a:solidFill>
                  <a:schemeClr val="bg1"/>
                </a:solidFill>
                <a:ea typeface="Adobe Song Std L" pitchFamily="18" charset="-128"/>
                <a:cs typeface="Arial" pitchFamily="34" charset="0"/>
              </a:rPr>
              <a:t>Note Taking can be done anywhere/ not depending on devices/ avoiding mechanical failure/ but a deterrent to mind wandering and distractions/ limitation on loss of data (can’t write down everything) </a:t>
            </a:r>
          </a:p>
          <a:p>
            <a:pPr>
              <a:buFont typeface="Arial" panose="020B0604020202020204" pitchFamily="34" charset="0"/>
              <a:buChar char="•"/>
            </a:pPr>
            <a:r>
              <a:rPr lang="en-US" sz="2400" b="1" dirty="0">
                <a:solidFill>
                  <a:schemeClr val="bg1"/>
                </a:solidFill>
                <a:ea typeface="Adobe Song Std L" pitchFamily="18" charset="-128"/>
                <a:cs typeface="Arial" pitchFamily="34" charset="0"/>
              </a:rPr>
              <a:t>Audio Recording is capturing and preserving all interview discourses with little effort by the researcher/ engage in more fully in the conversation/ peruse the content of the talk and its paralinguistic aspects</a:t>
            </a:r>
          </a:p>
          <a:p>
            <a:pPr marL="0" indent="0" algn="r">
              <a:buNone/>
            </a:pPr>
            <a:r>
              <a:rPr lang="en-US" sz="1600" b="1" dirty="0">
                <a:solidFill>
                  <a:schemeClr val="bg1"/>
                </a:solidFill>
                <a:ea typeface="Adobe Song Std L" pitchFamily="18" charset="-128"/>
                <a:cs typeface="Arial" pitchFamily="34" charset="0"/>
              </a:rPr>
              <a:t>(</a:t>
            </a:r>
            <a:r>
              <a:rPr lang="en-US" sz="1600" b="1" dirty="0" err="1">
                <a:solidFill>
                  <a:schemeClr val="bg1"/>
                </a:solidFill>
                <a:ea typeface="Adobe Song Std L" pitchFamily="18" charset="-128"/>
                <a:cs typeface="Arial" pitchFamily="34" charset="0"/>
              </a:rPr>
              <a:t>Lindlof</a:t>
            </a:r>
            <a:r>
              <a:rPr lang="en-US" sz="1600" b="1" dirty="0">
                <a:solidFill>
                  <a:schemeClr val="bg1"/>
                </a:solidFill>
                <a:ea typeface="Adobe Song Std L" pitchFamily="18" charset="-128"/>
                <a:cs typeface="Arial" pitchFamily="34" charset="0"/>
              </a:rPr>
              <a:t> &amp; Taylor)</a:t>
            </a:r>
            <a:endParaRPr lang="en-US" sz="2400" b="1" dirty="0">
              <a:solidFill>
                <a:schemeClr val="bg1"/>
              </a:solidFill>
            </a:endParaRPr>
          </a:p>
        </p:txBody>
      </p:sp>
    </p:spTree>
    <p:extLst>
      <p:ext uri="{BB962C8B-B14F-4D97-AF65-F5344CB8AC3E}">
        <p14:creationId xmlns:p14="http://schemas.microsoft.com/office/powerpoint/2010/main" val="2597145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8073"/>
          <a:stretch/>
        </p:blipFill>
        <p:spPr>
          <a:xfrm>
            <a:off x="1" y="-1"/>
            <a:ext cx="12202885" cy="6248401"/>
          </a:xfrm>
          <a:prstGeom prst="rect">
            <a:avLst/>
          </a:prstGeom>
        </p:spPr>
      </p:pic>
      <p:sp>
        <p:nvSpPr>
          <p:cNvPr id="2" name="Text Placeholder 1"/>
          <p:cNvSpPr>
            <a:spLocks noGrp="1"/>
          </p:cNvSpPr>
          <p:nvPr>
            <p:ph type="body" sz="quarter" idx="13"/>
          </p:nvPr>
        </p:nvSpPr>
        <p:spPr>
          <a:xfrm>
            <a:off x="0" y="228600"/>
            <a:ext cx="5257799" cy="533400"/>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Conducting the Interview</a:t>
            </a:r>
            <a:endParaRPr lang="en-US" sz="2800" dirty="0">
              <a:solidFill>
                <a:schemeClr val="bg1"/>
              </a:solidFill>
            </a:endParaRPr>
          </a:p>
        </p:txBody>
      </p:sp>
      <p:sp>
        <p:nvSpPr>
          <p:cNvPr id="3" name="Text Placeholder 2"/>
          <p:cNvSpPr>
            <a:spLocks noGrp="1"/>
          </p:cNvSpPr>
          <p:nvPr>
            <p:ph type="body" sz="quarter" idx="14"/>
          </p:nvPr>
        </p:nvSpPr>
        <p:spPr>
          <a:xfrm>
            <a:off x="1" y="990600"/>
            <a:ext cx="8458199" cy="4648200"/>
          </a:xfrm>
          <a:solidFill>
            <a:schemeClr val="tx1"/>
          </a:solidFill>
        </p:spPr>
        <p:txBody>
          <a:bodyPr/>
          <a:lstStyle/>
          <a:p>
            <a:pPr marL="341313" indent="-341313">
              <a:buNone/>
            </a:pPr>
            <a:r>
              <a:rPr lang="en-US" sz="2400" b="1" dirty="0">
                <a:solidFill>
                  <a:schemeClr val="bg1"/>
                </a:solidFill>
                <a:ea typeface="Adobe Song Std L" pitchFamily="18" charset="-128"/>
                <a:cs typeface="Arial" pitchFamily="34" charset="0"/>
              </a:rPr>
              <a:t>Developing Rapport</a:t>
            </a:r>
          </a:p>
          <a:p>
            <a:pPr>
              <a:spcBef>
                <a:spcPts val="0"/>
              </a:spcBef>
            </a:pPr>
            <a:r>
              <a:rPr lang="en-US" sz="2400" b="1" dirty="0">
                <a:solidFill>
                  <a:schemeClr val="bg1"/>
                </a:solidFill>
                <a:ea typeface="Adobe Song Std L" pitchFamily="18" charset="-128"/>
                <a:cs typeface="Arial" pitchFamily="34" charset="0"/>
              </a:rPr>
              <a:t>Apprehension: to reduce an informant’s apprehension: listen, show interest, and respond in a nonjudgmental fashion. Keep informants talking</a:t>
            </a:r>
          </a:p>
          <a:p>
            <a:pPr>
              <a:spcBef>
                <a:spcPts val="0"/>
              </a:spcBef>
            </a:pPr>
            <a:r>
              <a:rPr lang="en-US" sz="2400" b="1" dirty="0">
                <a:solidFill>
                  <a:schemeClr val="bg1"/>
                </a:solidFill>
                <a:ea typeface="Adobe Song Std L" pitchFamily="18" charset="-128"/>
                <a:cs typeface="Arial" pitchFamily="34" charset="0"/>
              </a:rPr>
              <a:t>Exploration</a:t>
            </a:r>
          </a:p>
          <a:p>
            <a:pPr marL="914400" lvl="1" indent="-514350">
              <a:spcBef>
                <a:spcPts val="0"/>
              </a:spcBef>
              <a:buNone/>
            </a:pPr>
            <a:r>
              <a:rPr lang="en-US" sz="2000" b="1" dirty="0">
                <a:solidFill>
                  <a:schemeClr val="bg1"/>
                </a:solidFill>
                <a:ea typeface="Adobe Song Std L" pitchFamily="18" charset="-128"/>
                <a:cs typeface="Arial" pitchFamily="34" charset="0"/>
              </a:rPr>
              <a:t>   -  Repeat explanations</a:t>
            </a:r>
          </a:p>
          <a:p>
            <a:pPr marL="688975" lvl="1" indent="-457200">
              <a:spcBef>
                <a:spcPts val="0"/>
              </a:spcBef>
              <a:buNone/>
            </a:pPr>
            <a:r>
              <a:rPr lang="en-US" sz="2000" b="1" dirty="0">
                <a:solidFill>
                  <a:schemeClr val="bg1"/>
                </a:solidFill>
                <a:ea typeface="Adobe Song Std L" pitchFamily="18" charset="-128"/>
                <a:cs typeface="Arial" pitchFamily="34" charset="0"/>
              </a:rPr>
              <a:t>     -   Restate what informants say</a:t>
            </a:r>
          </a:p>
          <a:p>
            <a:pPr marL="688975" lvl="1" indent="-457200">
              <a:spcBef>
                <a:spcPts val="0"/>
              </a:spcBef>
              <a:buNone/>
            </a:pPr>
            <a:r>
              <a:rPr lang="en-US" sz="2000" b="1" dirty="0">
                <a:solidFill>
                  <a:schemeClr val="bg1"/>
                </a:solidFill>
                <a:ea typeface="Adobe Song Std L" pitchFamily="18" charset="-128"/>
                <a:cs typeface="Arial" pitchFamily="34" charset="0"/>
              </a:rPr>
              <a:t>     -   Don’t ask for meaning, ask for use</a:t>
            </a:r>
          </a:p>
          <a:p>
            <a:pPr>
              <a:spcBef>
                <a:spcPts val="0"/>
              </a:spcBef>
            </a:pPr>
            <a:r>
              <a:rPr lang="en-US" sz="2400" b="1" dirty="0">
                <a:solidFill>
                  <a:schemeClr val="bg1"/>
                </a:solidFill>
                <a:ea typeface="Adobe Song Std L" pitchFamily="18" charset="-128"/>
                <a:cs typeface="Arial" pitchFamily="34" charset="0"/>
              </a:rPr>
              <a:t>Cooperation: based on mutual trust. </a:t>
            </a:r>
          </a:p>
          <a:p>
            <a:pPr>
              <a:spcBef>
                <a:spcPts val="0"/>
              </a:spcBef>
            </a:pPr>
            <a:r>
              <a:rPr lang="en-US" sz="2400" b="1" dirty="0">
                <a:solidFill>
                  <a:schemeClr val="bg1"/>
                </a:solidFill>
                <a:ea typeface="Adobe Song Std L" pitchFamily="18" charset="-128"/>
                <a:cs typeface="Arial" pitchFamily="34" charset="0"/>
              </a:rPr>
              <a:t>Participation: heightened sense of cooperation and full participation in the research</a:t>
            </a:r>
          </a:p>
          <a:p>
            <a:pPr marL="0" indent="0" algn="r">
              <a:buNone/>
            </a:pPr>
            <a:endParaRPr lang="en-US" sz="1600" b="1" dirty="0">
              <a:solidFill>
                <a:schemeClr val="bg1"/>
              </a:solidFill>
              <a:ea typeface="Adobe Song Std L" pitchFamily="18" charset="-128"/>
              <a:cs typeface="Arial" pitchFamily="34" charset="0"/>
            </a:endParaRPr>
          </a:p>
          <a:p>
            <a:pPr marL="0" indent="0" algn="r">
              <a:buNone/>
            </a:pPr>
            <a:r>
              <a:rPr lang="en-US" sz="1600" b="1" dirty="0">
                <a:solidFill>
                  <a:schemeClr val="bg1"/>
                </a:solidFill>
                <a:ea typeface="Adobe Song Std L" pitchFamily="18" charset="-128"/>
                <a:cs typeface="Arial" pitchFamily="34" charset="0"/>
              </a:rPr>
              <a:t>(</a:t>
            </a:r>
            <a:r>
              <a:rPr lang="en-US" sz="1600" b="1" dirty="0" err="1">
                <a:solidFill>
                  <a:schemeClr val="bg1"/>
                </a:solidFill>
                <a:ea typeface="Adobe Song Std L" pitchFamily="18" charset="-128"/>
                <a:cs typeface="Arial" pitchFamily="34" charset="0"/>
              </a:rPr>
              <a:t>Spradley</a:t>
            </a:r>
            <a:r>
              <a:rPr lang="en-US" sz="1600" b="1" dirty="0">
                <a:solidFill>
                  <a:schemeClr val="bg1"/>
                </a:solidFill>
                <a:ea typeface="Adobe Song Std L" pitchFamily="18" charset="-128"/>
                <a:cs typeface="Arial" pitchFamily="34" charset="0"/>
              </a:rPr>
              <a:t>, 1979)</a:t>
            </a:r>
            <a:endParaRPr lang="en-US" sz="1600" b="1" dirty="0">
              <a:solidFill>
                <a:schemeClr val="bg1"/>
              </a:solidFill>
            </a:endParaRPr>
          </a:p>
        </p:txBody>
      </p:sp>
    </p:spTree>
    <p:extLst>
      <p:ext uri="{BB962C8B-B14F-4D97-AF65-F5344CB8AC3E}">
        <p14:creationId xmlns:p14="http://schemas.microsoft.com/office/powerpoint/2010/main" val="4145016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8750"/>
          <a:stretch/>
        </p:blipFill>
        <p:spPr>
          <a:xfrm>
            <a:off x="1" y="-1"/>
            <a:ext cx="12191999" cy="6248401"/>
          </a:xfrm>
          <a:prstGeom prst="rect">
            <a:avLst/>
          </a:prstGeom>
        </p:spPr>
      </p:pic>
      <p:sp>
        <p:nvSpPr>
          <p:cNvPr id="2" name="Text Placeholder 1"/>
          <p:cNvSpPr>
            <a:spLocks noGrp="1"/>
          </p:cNvSpPr>
          <p:nvPr>
            <p:ph type="body" sz="quarter" idx="13"/>
          </p:nvPr>
        </p:nvSpPr>
        <p:spPr>
          <a:xfrm>
            <a:off x="0" y="280870"/>
            <a:ext cx="5105399" cy="633529"/>
          </a:xfrm>
          <a:solidFill>
            <a:schemeClr val="tx1"/>
          </a:solidFill>
        </p:spPr>
        <p:txBody>
          <a:bodyPr/>
          <a:lstStyle/>
          <a:p>
            <a:r>
              <a:rPr lang="en-US" sz="2800" dirty="0">
                <a:solidFill>
                  <a:schemeClr val="bg1"/>
                </a:solidFill>
                <a:latin typeface="Arial" pitchFamily="34" charset="0"/>
                <a:ea typeface="Open Sans Semibold" charset="0"/>
                <a:cs typeface="Arial" pitchFamily="34" charset="0"/>
              </a:rPr>
              <a:t>Conducting the Interview</a:t>
            </a:r>
            <a:endParaRPr lang="en-US" sz="2800" dirty="0">
              <a:solidFill>
                <a:schemeClr val="bg1"/>
              </a:solidFill>
            </a:endParaRPr>
          </a:p>
        </p:txBody>
      </p:sp>
      <p:sp>
        <p:nvSpPr>
          <p:cNvPr id="3" name="Text Placeholder 2"/>
          <p:cNvSpPr>
            <a:spLocks noGrp="1"/>
          </p:cNvSpPr>
          <p:nvPr>
            <p:ph type="body" sz="quarter" idx="14"/>
          </p:nvPr>
        </p:nvSpPr>
        <p:spPr>
          <a:xfrm>
            <a:off x="1" y="1031805"/>
            <a:ext cx="8077199" cy="4683195"/>
          </a:xfrm>
          <a:solidFill>
            <a:schemeClr val="tx1"/>
          </a:solidFill>
        </p:spPr>
        <p:txBody>
          <a:bodyPr/>
          <a:lstStyle/>
          <a:p>
            <a:pPr marL="341313" indent="-341313">
              <a:buNone/>
            </a:pPr>
            <a:r>
              <a:rPr lang="en-US" sz="2400" b="1" dirty="0">
                <a:solidFill>
                  <a:schemeClr val="bg1"/>
                </a:solidFill>
                <a:ea typeface="Adobe Song Std L" pitchFamily="18" charset="-128"/>
                <a:cs typeface="Arial" pitchFamily="34" charset="0"/>
              </a:rPr>
              <a:t>Listening</a:t>
            </a:r>
          </a:p>
          <a:p>
            <a:pPr>
              <a:spcBef>
                <a:spcPts val="0"/>
              </a:spcBef>
            </a:pPr>
            <a:r>
              <a:rPr lang="en-US" sz="2400" b="1" dirty="0">
                <a:solidFill>
                  <a:schemeClr val="bg1"/>
                </a:solidFill>
                <a:ea typeface="Adobe Song Std L" pitchFamily="18" charset="-128"/>
                <a:cs typeface="Arial" pitchFamily="34" charset="0"/>
              </a:rPr>
              <a:t>Listening = the most crucial way to build rapport after an interview has started</a:t>
            </a:r>
          </a:p>
          <a:p>
            <a:pPr>
              <a:spcBef>
                <a:spcPts val="0"/>
              </a:spcBef>
            </a:pPr>
            <a:r>
              <a:rPr lang="en-US" sz="2400" b="1" dirty="0">
                <a:solidFill>
                  <a:schemeClr val="bg1"/>
                </a:solidFill>
                <a:ea typeface="Adobe Song Std L" pitchFamily="18" charset="-128"/>
                <a:cs typeface="Arial" pitchFamily="34" charset="0"/>
              </a:rPr>
              <a:t>Listening = paying attention</a:t>
            </a:r>
          </a:p>
          <a:p>
            <a:pPr>
              <a:spcBef>
                <a:spcPts val="0"/>
              </a:spcBef>
            </a:pPr>
            <a:r>
              <a:rPr lang="en-US" sz="2400" b="1" dirty="0">
                <a:solidFill>
                  <a:schemeClr val="bg1"/>
                </a:solidFill>
                <a:ea typeface="Adobe Song Std L" pitchFamily="18" charset="-128"/>
                <a:cs typeface="Arial" pitchFamily="34" charset="0"/>
              </a:rPr>
              <a:t>Active listening</a:t>
            </a:r>
          </a:p>
          <a:p>
            <a:pPr marL="573088" lvl="1" indent="-231775">
              <a:spcBef>
                <a:spcPts val="0"/>
              </a:spcBef>
            </a:pPr>
            <a:r>
              <a:rPr lang="en-US" sz="2000" b="1" dirty="0">
                <a:solidFill>
                  <a:schemeClr val="bg1"/>
                </a:solidFill>
                <a:ea typeface="Adobe Song Std L" pitchFamily="18" charset="-128"/>
                <a:cs typeface="Arial" pitchFamily="34" charset="0"/>
              </a:rPr>
              <a:t>as the conversation unfolds, you monitor your own understandings in relation to the possible meanings of what the person is saying</a:t>
            </a:r>
          </a:p>
          <a:p>
            <a:pPr marL="573088" lvl="1" indent="-231775">
              <a:spcBef>
                <a:spcPts val="0"/>
              </a:spcBef>
            </a:pPr>
            <a:r>
              <a:rPr lang="en-US" sz="2000" b="1" dirty="0">
                <a:solidFill>
                  <a:schemeClr val="bg1"/>
                </a:solidFill>
                <a:ea typeface="Adobe Song Std L" pitchFamily="18" charset="-128"/>
                <a:cs typeface="Arial" pitchFamily="34" charset="0"/>
              </a:rPr>
              <a:t>suggest questions that are urgent enough to warrant breaking into the subject’s talk</a:t>
            </a:r>
          </a:p>
          <a:p>
            <a:pPr marL="573088" lvl="1" indent="-231775">
              <a:spcBef>
                <a:spcPts val="0"/>
              </a:spcBef>
            </a:pPr>
            <a:r>
              <a:rPr lang="en-US" sz="2000" b="1" dirty="0">
                <a:solidFill>
                  <a:schemeClr val="bg1"/>
                </a:solidFill>
                <a:ea typeface="Adobe Song Std L" pitchFamily="18" charset="-128"/>
                <a:cs typeface="Arial" pitchFamily="34" charset="0"/>
              </a:rPr>
              <a:t>not being a caretaker for the audio recorder</a:t>
            </a:r>
          </a:p>
          <a:p>
            <a:pPr marL="0" indent="0" algn="r">
              <a:buNone/>
            </a:pPr>
            <a:endParaRPr lang="en-US" sz="1600" b="1" dirty="0">
              <a:solidFill>
                <a:schemeClr val="bg1"/>
              </a:solidFill>
              <a:latin typeface="Arial" pitchFamily="34" charset="0"/>
              <a:ea typeface="Adobe Song Std L" pitchFamily="18" charset="-128"/>
              <a:cs typeface="Arial" pitchFamily="34" charset="0"/>
            </a:endParaRPr>
          </a:p>
          <a:p>
            <a:pPr marL="0" indent="0" algn="r">
              <a:buNone/>
            </a:pPr>
            <a:r>
              <a:rPr lang="en-US" sz="1600" b="1" dirty="0">
                <a:solidFill>
                  <a:schemeClr val="bg1"/>
                </a:solidFill>
                <a:latin typeface="Arial" pitchFamily="34" charset="0"/>
                <a:ea typeface="Adobe Song Std L" pitchFamily="18" charset="-128"/>
                <a:cs typeface="Arial" pitchFamily="34" charset="0"/>
              </a:rPr>
              <a:t>(</a:t>
            </a:r>
            <a:r>
              <a:rPr lang="en-US" sz="1600" b="1" dirty="0" err="1">
                <a:solidFill>
                  <a:schemeClr val="bg1"/>
                </a:solidFill>
                <a:latin typeface="Arial" pitchFamily="34" charset="0"/>
                <a:ea typeface="Adobe Song Std L" pitchFamily="18" charset="-128"/>
                <a:cs typeface="Arial" pitchFamily="34" charset="0"/>
              </a:rPr>
              <a:t>Lindlof</a:t>
            </a:r>
            <a:r>
              <a:rPr lang="en-US" sz="1600" b="1" dirty="0">
                <a:solidFill>
                  <a:schemeClr val="bg1"/>
                </a:solidFill>
                <a:latin typeface="Arial" pitchFamily="34" charset="0"/>
                <a:ea typeface="Adobe Song Std L" pitchFamily="18" charset="-128"/>
                <a:cs typeface="Arial" pitchFamily="34" charset="0"/>
              </a:rPr>
              <a:t> &amp; Taylor, 2010)</a:t>
            </a:r>
            <a:endParaRPr lang="en-US" sz="2400" b="1" dirty="0">
              <a:solidFill>
                <a:schemeClr val="bg1"/>
              </a:solidFill>
            </a:endParaRPr>
          </a:p>
        </p:txBody>
      </p:sp>
    </p:spTree>
    <p:extLst>
      <p:ext uri="{BB962C8B-B14F-4D97-AF65-F5344CB8AC3E}">
        <p14:creationId xmlns:p14="http://schemas.microsoft.com/office/powerpoint/2010/main" val="37067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Listening Behaviors Exercise</a:t>
            </a:r>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97844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Break Time!</a:t>
            </a:r>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49784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1999" cy="6248400"/>
          </a:xfrm>
          <a:prstGeom prst="rect">
            <a:avLst/>
          </a:prstGeom>
        </p:spPr>
      </p:pic>
      <p:sp>
        <p:nvSpPr>
          <p:cNvPr id="5" name="Text Placeholder 4"/>
          <p:cNvSpPr>
            <a:spLocks noGrp="1"/>
          </p:cNvSpPr>
          <p:nvPr>
            <p:ph type="body" sz="quarter" idx="13"/>
          </p:nvPr>
        </p:nvSpPr>
        <p:spPr>
          <a:xfrm>
            <a:off x="0" y="152400"/>
            <a:ext cx="8305800" cy="990600"/>
          </a:xfrm>
          <a:solidFill>
            <a:schemeClr val="tx1"/>
          </a:solidFill>
        </p:spPr>
        <p:txBody>
          <a:bodyPr anchor="t">
            <a:noAutofit/>
          </a:bodyPr>
          <a:lstStyle/>
          <a:p>
            <a:r>
              <a:rPr lang="en-US" sz="2600" dirty="0">
                <a:solidFill>
                  <a:schemeClr val="bg1"/>
                </a:solidFill>
              </a:rPr>
              <a:t>Example: </a:t>
            </a:r>
          </a:p>
          <a:p>
            <a:r>
              <a:rPr lang="en-US" sz="2600" dirty="0">
                <a:solidFill>
                  <a:schemeClr val="bg1"/>
                </a:solidFill>
              </a:rPr>
              <a:t>Digital Visitors &amp; Residents Participant Questions</a:t>
            </a:r>
          </a:p>
        </p:txBody>
      </p:sp>
      <p:sp>
        <p:nvSpPr>
          <p:cNvPr id="2" name="Text Placeholder 1"/>
          <p:cNvSpPr>
            <a:spLocks noGrp="1"/>
          </p:cNvSpPr>
          <p:nvPr>
            <p:ph type="body" sz="quarter" idx="14"/>
          </p:nvPr>
        </p:nvSpPr>
        <p:spPr>
          <a:xfrm>
            <a:off x="0" y="1372995"/>
            <a:ext cx="6934200" cy="3884805"/>
          </a:xfrm>
          <a:solidFill>
            <a:schemeClr val="tx1"/>
          </a:solidFill>
        </p:spPr>
        <p:txBody>
          <a:bodyPr/>
          <a:lstStyle/>
          <a:p>
            <a:pPr>
              <a:spcBef>
                <a:spcPts val="600"/>
              </a:spcBef>
              <a:buNone/>
            </a:pPr>
            <a:r>
              <a:rPr lang="en-US" sz="2400" b="1" dirty="0">
                <a:solidFill>
                  <a:schemeClr val="bg1"/>
                </a:solidFill>
              </a:rPr>
              <a:t>1. Describe the things you enjoy doing with technology and the web each week. </a:t>
            </a:r>
          </a:p>
          <a:p>
            <a:pPr>
              <a:spcBef>
                <a:spcPts val="600"/>
              </a:spcBef>
              <a:buNone/>
            </a:pPr>
            <a:r>
              <a:rPr lang="en-US" sz="2400" b="1" dirty="0">
                <a:solidFill>
                  <a:schemeClr val="bg1"/>
                </a:solidFill>
              </a:rPr>
              <a:t>2. Think of the ways you have used technology and the web for your studies. Describe a typical week.</a:t>
            </a:r>
          </a:p>
          <a:p>
            <a:pPr>
              <a:spcBef>
                <a:spcPts val="600"/>
              </a:spcBef>
              <a:buNone/>
            </a:pPr>
            <a:r>
              <a:rPr lang="en-US" sz="2400" b="1" dirty="0">
                <a:solidFill>
                  <a:schemeClr val="bg1"/>
                </a:solidFill>
              </a:rPr>
              <a:t>3. Think about the next stage of your education. Tell me what you think this will be like.</a:t>
            </a:r>
          </a:p>
          <a:p>
            <a:pPr algn="r">
              <a:spcBef>
                <a:spcPts val="600"/>
              </a:spcBef>
              <a:buNone/>
            </a:pPr>
            <a:r>
              <a:rPr lang="en-US" sz="1000" b="1" dirty="0">
                <a:solidFill>
                  <a:schemeClr val="bg1"/>
                </a:solidFill>
              </a:rPr>
              <a:t>(Connaway &amp; Radford, 2005-2007)</a:t>
            </a:r>
          </a:p>
          <a:p>
            <a:pPr algn="r">
              <a:spcBef>
                <a:spcPts val="600"/>
              </a:spcBef>
              <a:buNone/>
            </a:pPr>
            <a:r>
              <a:rPr lang="en-US" sz="1000" b="1" dirty="0">
                <a:solidFill>
                  <a:schemeClr val="bg1"/>
                </a:solidFill>
              </a:rPr>
              <a:t>(</a:t>
            </a:r>
            <a:r>
              <a:rPr lang="en-US" sz="1000" b="1" dirty="0" err="1">
                <a:solidFill>
                  <a:schemeClr val="bg1"/>
                </a:solidFill>
              </a:rPr>
              <a:t>Dervin</a:t>
            </a:r>
            <a:r>
              <a:rPr lang="en-US" sz="1000" b="1" dirty="0">
                <a:solidFill>
                  <a:schemeClr val="bg1"/>
                </a:solidFill>
              </a:rPr>
              <a:t>, Connaway, &amp; </a:t>
            </a:r>
            <a:r>
              <a:rPr lang="en-US" sz="1000" b="1" dirty="0" err="1">
                <a:solidFill>
                  <a:schemeClr val="bg1"/>
                </a:solidFill>
              </a:rPr>
              <a:t>Prabha</a:t>
            </a:r>
            <a:r>
              <a:rPr lang="en-US" sz="1000" b="1" dirty="0">
                <a:solidFill>
                  <a:schemeClr val="bg1"/>
                </a:solidFill>
              </a:rPr>
              <a:t>, 2003-2005)</a:t>
            </a:r>
          </a:p>
          <a:p>
            <a:pPr>
              <a:spcBef>
                <a:spcPts val="600"/>
              </a:spcBef>
              <a:buNone/>
            </a:pPr>
            <a:endParaRPr lang="en-US" sz="2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A7BA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79040">
            <a:off x="7749055" y="535549"/>
            <a:ext cx="3886480" cy="5181973"/>
          </a:xfrm>
          <a:prstGeom prst="rect">
            <a:avLst/>
          </a:prstGeom>
        </p:spPr>
      </p:pic>
      <p:sp>
        <p:nvSpPr>
          <p:cNvPr id="4" name="Text Placeholder 3"/>
          <p:cNvSpPr>
            <a:spLocks noGrp="1"/>
          </p:cNvSpPr>
          <p:nvPr>
            <p:ph type="body" sz="quarter" idx="13"/>
          </p:nvPr>
        </p:nvSpPr>
        <p:spPr>
          <a:xfrm>
            <a:off x="0" y="10886"/>
            <a:ext cx="10210800" cy="1055914"/>
          </a:xfrm>
          <a:solidFill>
            <a:schemeClr val="tx1"/>
          </a:solidFill>
        </p:spPr>
        <p:txBody>
          <a:bodyPr>
            <a:noAutofit/>
          </a:bodyPr>
          <a:lstStyle/>
          <a:p>
            <a:r>
              <a:rPr lang="en-US" sz="2800" dirty="0">
                <a:solidFill>
                  <a:schemeClr val="bg1"/>
                </a:solidFill>
              </a:rPr>
              <a:t>Example: </a:t>
            </a:r>
          </a:p>
          <a:p>
            <a:r>
              <a:rPr lang="en-US" sz="2800" dirty="0">
                <a:solidFill>
                  <a:schemeClr val="bg1"/>
                </a:solidFill>
              </a:rPr>
              <a:t>Digital Visitors &amp; Residents Participant Questions</a:t>
            </a:r>
            <a:endParaRPr lang="en-US" sz="2800" b="1" dirty="0">
              <a:solidFill>
                <a:schemeClr val="bg1"/>
              </a:solidFill>
            </a:endParaRPr>
          </a:p>
        </p:txBody>
      </p:sp>
      <p:sp>
        <p:nvSpPr>
          <p:cNvPr id="2" name="Text Placeholder 1"/>
          <p:cNvSpPr>
            <a:spLocks noGrp="1"/>
          </p:cNvSpPr>
          <p:nvPr>
            <p:ph type="body" sz="quarter" idx="14"/>
          </p:nvPr>
        </p:nvSpPr>
        <p:spPr>
          <a:xfrm>
            <a:off x="1" y="1066800"/>
            <a:ext cx="8000999" cy="4800600"/>
          </a:xfrm>
          <a:solidFill>
            <a:schemeClr val="tx1"/>
          </a:solidFill>
        </p:spPr>
        <p:txBody>
          <a:bodyPr/>
          <a:lstStyle/>
          <a:p>
            <a:pPr>
              <a:lnSpc>
                <a:spcPct val="100000"/>
              </a:lnSpc>
              <a:spcBef>
                <a:spcPts val="600"/>
              </a:spcBef>
              <a:buNone/>
            </a:pPr>
            <a:r>
              <a:rPr lang="en-US" sz="2400" b="1" dirty="0">
                <a:solidFill>
                  <a:schemeClr val="bg1"/>
                </a:solidFill>
              </a:rPr>
              <a:t>4. Think of a time when you had a situation where you needed answers or solutions and you did a quick search and made do with it.  You knew there were other sources but you decided not to use them.  </a:t>
            </a:r>
          </a:p>
          <a:p>
            <a:pPr>
              <a:lnSpc>
                <a:spcPct val="100000"/>
              </a:lnSpc>
              <a:spcBef>
                <a:spcPts val="600"/>
              </a:spcBef>
              <a:buNone/>
            </a:pPr>
            <a:r>
              <a:rPr lang="en-US" sz="2400" b="1" dirty="0">
                <a:solidFill>
                  <a:schemeClr val="bg1"/>
                </a:solidFill>
              </a:rPr>
              <a:t>5. Have there been times when you were told to use a library or virtual learning environment (or learning platform), and used other source(s) instead?</a:t>
            </a:r>
          </a:p>
          <a:p>
            <a:pPr algn="just">
              <a:lnSpc>
                <a:spcPct val="100000"/>
              </a:lnSpc>
              <a:spcBef>
                <a:spcPts val="600"/>
              </a:spcBef>
              <a:buNone/>
            </a:pPr>
            <a:r>
              <a:rPr lang="en-US" sz="2400" b="1" dirty="0">
                <a:solidFill>
                  <a:schemeClr val="bg1"/>
                </a:solidFill>
              </a:rPr>
              <a:t>6. If you had a magic wand, what would your ideal way of getting information be? How would you go about using the systems and services? When? Where? How?</a:t>
            </a:r>
            <a:endParaRPr lang="en-US" sz="1000" dirty="0">
              <a:solidFill>
                <a:schemeClr val="bg1"/>
              </a:solidFill>
            </a:endParaRPr>
          </a:p>
          <a:p>
            <a:pPr marL="0" indent="0" algn="r">
              <a:lnSpc>
                <a:spcPct val="100000"/>
              </a:lnSpc>
              <a:buNone/>
            </a:pPr>
            <a:r>
              <a:rPr lang="en-US" sz="1000" b="1" dirty="0">
                <a:solidFill>
                  <a:schemeClr val="bg1"/>
                </a:solidFill>
              </a:rPr>
              <a:t>(Connaway &amp; Radford, 2005-2007)</a:t>
            </a:r>
          </a:p>
          <a:p>
            <a:pPr marL="0" indent="0" algn="r">
              <a:lnSpc>
                <a:spcPct val="100000"/>
              </a:lnSpc>
              <a:buNone/>
            </a:pPr>
            <a:r>
              <a:rPr lang="en-US" sz="1000" b="1" dirty="0">
                <a:solidFill>
                  <a:schemeClr val="bg1"/>
                </a:solidFill>
              </a:rPr>
              <a:t>(</a:t>
            </a:r>
            <a:r>
              <a:rPr lang="en-US" sz="1000" b="1" dirty="0" err="1">
                <a:solidFill>
                  <a:schemeClr val="bg1"/>
                </a:solidFill>
              </a:rPr>
              <a:t>Dervin</a:t>
            </a:r>
            <a:r>
              <a:rPr lang="en-US" sz="1000" b="1" dirty="0">
                <a:solidFill>
                  <a:schemeClr val="bg1"/>
                </a:solidFill>
              </a:rPr>
              <a:t>, Connaway, &amp; </a:t>
            </a:r>
            <a:r>
              <a:rPr lang="en-US" sz="1000" b="1" dirty="0" err="1">
                <a:solidFill>
                  <a:schemeClr val="bg1"/>
                </a:solidFill>
              </a:rPr>
              <a:t>Prabha</a:t>
            </a:r>
            <a:r>
              <a:rPr lang="en-US" sz="1000" b="1" dirty="0">
                <a:solidFill>
                  <a:schemeClr val="bg1"/>
                </a:solidFill>
              </a:rPr>
              <a:t>, 2003-2005)</a:t>
            </a:r>
          </a:p>
          <a:p>
            <a:pPr>
              <a:lnSpc>
                <a:spcPct val="100000"/>
              </a:lnSpc>
              <a:spcBef>
                <a:spcPts val="600"/>
              </a:spcBef>
              <a:buNone/>
            </a:pPr>
            <a:endParaRPr 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4732"/>
          <a:stretch/>
        </p:blipFill>
        <p:spPr>
          <a:xfrm>
            <a:off x="0" y="0"/>
            <a:ext cx="12192000" cy="6248400"/>
          </a:xfrm>
          <a:prstGeom prst="rect">
            <a:avLst/>
          </a:prstGeom>
        </p:spPr>
      </p:pic>
      <p:sp>
        <p:nvSpPr>
          <p:cNvPr id="2" name="Content Placeholder 1"/>
          <p:cNvSpPr>
            <a:spLocks noGrp="1"/>
          </p:cNvSpPr>
          <p:nvPr>
            <p:ph type="body" sz="quarter" idx="13"/>
          </p:nvPr>
        </p:nvSpPr>
        <p:spPr>
          <a:xfrm>
            <a:off x="0" y="315324"/>
            <a:ext cx="3810000" cy="455993"/>
          </a:xfrm>
          <a:solidFill>
            <a:schemeClr val="tx1"/>
          </a:solidFill>
        </p:spPr>
        <p:txBody>
          <a:bodyPr>
            <a:normAutofit lnSpcReduction="10000"/>
          </a:bodyPr>
          <a:lstStyle/>
          <a:p>
            <a:r>
              <a:rPr lang="en-US" sz="2400" dirty="0">
                <a:solidFill>
                  <a:schemeClr val="bg1"/>
                </a:solidFill>
              </a:rPr>
              <a:t>Why Evaluate?</a:t>
            </a:r>
          </a:p>
        </p:txBody>
      </p:sp>
      <p:sp>
        <p:nvSpPr>
          <p:cNvPr id="4" name="Text Placeholder 3"/>
          <p:cNvSpPr>
            <a:spLocks noGrp="1"/>
          </p:cNvSpPr>
          <p:nvPr>
            <p:ph type="body" sz="quarter" idx="14"/>
          </p:nvPr>
        </p:nvSpPr>
        <p:spPr>
          <a:xfrm>
            <a:off x="0" y="1542634"/>
            <a:ext cx="5384800" cy="4400965"/>
          </a:xfrm>
          <a:solidFill>
            <a:schemeClr val="tx1"/>
          </a:solidFill>
        </p:spPr>
        <p:txBody>
          <a:bodyPr/>
          <a:lstStyle/>
          <a:p>
            <a:pPr marL="228600" indent="-228600"/>
            <a:r>
              <a:rPr lang="en-US" sz="2400" b="1" dirty="0">
                <a:solidFill>
                  <a:schemeClr val="bg1"/>
                </a:solidFill>
              </a:rPr>
              <a:t>Answers questions:</a:t>
            </a:r>
          </a:p>
          <a:p>
            <a:pPr marL="800100" lvl="1" indent="-342900"/>
            <a:r>
              <a:rPr lang="en-US" sz="2400" b="1" dirty="0">
                <a:solidFill>
                  <a:schemeClr val="bg1"/>
                </a:solidFill>
              </a:rPr>
              <a:t>What do users/stakeholders want &amp; need?</a:t>
            </a:r>
          </a:p>
          <a:p>
            <a:pPr marL="800100" lvl="1" indent="-342900"/>
            <a:r>
              <a:rPr lang="en-US" sz="2400" b="1" dirty="0">
                <a:solidFill>
                  <a:schemeClr val="bg1"/>
                </a:solidFill>
              </a:rPr>
              <a:t>How can services/programs better meet needs?</a:t>
            </a:r>
          </a:p>
          <a:p>
            <a:pPr marL="800100" lvl="1" indent="-342900"/>
            <a:r>
              <a:rPr lang="en-US" sz="2400" b="1" dirty="0">
                <a:solidFill>
                  <a:schemeClr val="bg1"/>
                </a:solidFill>
              </a:rPr>
              <a:t>Is what we do working?</a:t>
            </a:r>
          </a:p>
          <a:p>
            <a:pPr marL="800100" lvl="1" indent="-342900"/>
            <a:r>
              <a:rPr lang="en-US" sz="2400" b="1" dirty="0">
                <a:solidFill>
                  <a:schemeClr val="bg1"/>
                </a:solidFill>
              </a:rPr>
              <a:t>Could we do better?</a:t>
            </a:r>
          </a:p>
          <a:p>
            <a:pPr marL="800100" lvl="1" indent="-342900"/>
            <a:r>
              <a:rPr lang="en-US" sz="2400" b="1" dirty="0">
                <a:solidFill>
                  <a:schemeClr val="bg1"/>
                </a:solidFill>
              </a:rPr>
              <a:t>What are problem areas?</a:t>
            </a:r>
          </a:p>
          <a:p>
            <a:pPr marL="228600" indent="-228600"/>
            <a:r>
              <a:rPr lang="en-US" sz="2400" b="1" dirty="0">
                <a:solidFill>
                  <a:schemeClr val="bg1"/>
                </a:solidFill>
              </a:rPr>
              <a:t>Traditional stats don’t tell whole story</a:t>
            </a:r>
            <a:endParaRPr lang="en-US" sz="2400" dirty="0">
              <a:solidFill>
                <a:schemeClr val="bg1"/>
              </a:solidFill>
            </a:endParaRPr>
          </a:p>
        </p:txBody>
      </p:sp>
    </p:spTree>
    <p:extLst>
      <p:ext uri="{BB962C8B-B14F-4D97-AF65-F5344CB8AC3E}">
        <p14:creationId xmlns:p14="http://schemas.microsoft.com/office/powerpoint/2010/main" val="3414135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Focus Group Interviews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
        <p:nvSpPr>
          <p:cNvPr id="4" name="Title 3"/>
          <p:cNvSpPr>
            <a:spLocks noGrp="1"/>
          </p:cNvSpPr>
          <p:nvPr>
            <p:ph type="title" idx="4294967295"/>
          </p:nvPr>
        </p:nvSpPr>
        <p:spPr>
          <a:xfrm>
            <a:off x="591256" y="2178051"/>
            <a:ext cx="9144000" cy="3352800"/>
          </a:xfrm>
          <a:prstGeom prst="rect">
            <a:avLst/>
          </a:prstGeom>
        </p:spPr>
        <p:txBody>
          <a:bodyPr>
            <a:noAutofit/>
          </a:bodyPr>
          <a:lstStyle/>
          <a:p>
            <a:pPr algn="l"/>
            <a:r>
              <a:rPr lang="en-US" sz="3600" b="1" dirty="0">
                <a:solidFill>
                  <a:schemeClr val="bg1"/>
                </a:solidFill>
              </a:rPr>
              <a:t>“…interview of a group of 8 to 12 people representing some target group and centered on a single topic.” </a:t>
            </a:r>
            <a:endParaRPr lang="en-US" sz="9600" dirty="0">
              <a:solidFill>
                <a:schemeClr val="bg1"/>
              </a:solidFill>
            </a:endParaRPr>
          </a:p>
        </p:txBody>
      </p:sp>
      <p:sp>
        <p:nvSpPr>
          <p:cNvPr id="3" name="TextBox 2"/>
          <p:cNvSpPr txBox="1"/>
          <p:nvPr/>
        </p:nvSpPr>
        <p:spPr>
          <a:xfrm>
            <a:off x="6858000" y="4876800"/>
            <a:ext cx="3589501" cy="258532"/>
          </a:xfrm>
          <a:prstGeom prst="rect">
            <a:avLst/>
          </a:prstGeom>
          <a:noFill/>
        </p:spPr>
        <p:txBody>
          <a:bodyPr wrap="square" rtlCol="0">
            <a:spAutoFit/>
          </a:bodyPr>
          <a:lstStyle/>
          <a:p>
            <a:pPr>
              <a:lnSpc>
                <a:spcPct val="90000"/>
              </a:lnSpc>
            </a:pPr>
            <a:r>
              <a:rPr lang="en-US" sz="1200" b="1" dirty="0">
                <a:solidFill>
                  <a:schemeClr val="bg1"/>
                </a:solidFill>
              </a:rPr>
              <a:t>(</a:t>
            </a:r>
            <a:r>
              <a:rPr lang="en-US" sz="1200" b="1" dirty="0" err="1">
                <a:solidFill>
                  <a:schemeClr val="bg1"/>
                </a:solidFill>
              </a:rPr>
              <a:t>Zweizig</a:t>
            </a:r>
            <a:r>
              <a:rPr lang="en-US" sz="1200" b="1" dirty="0">
                <a:solidFill>
                  <a:schemeClr val="bg1"/>
                </a:solidFill>
              </a:rPr>
              <a:t>, Johnson, Robbins, &amp; Besant, 1996)</a:t>
            </a:r>
          </a:p>
        </p:txBody>
      </p:sp>
    </p:spTree>
    <p:extLst>
      <p:ext uri="{BB962C8B-B14F-4D97-AF65-F5344CB8AC3E}">
        <p14:creationId xmlns:p14="http://schemas.microsoft.com/office/powerpoint/2010/main" val="2894796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0" y="0"/>
            <a:ext cx="12192000" cy="6248400"/>
          </a:xfrm>
          <a:prstGeom prst="rect">
            <a:avLst/>
          </a:prstGeom>
        </p:spPr>
      </p:pic>
      <p:sp>
        <p:nvSpPr>
          <p:cNvPr id="68611" name="Rectangle 3"/>
          <p:cNvSpPr>
            <a:spLocks noGrp="1" noChangeArrowheads="1"/>
          </p:cNvSpPr>
          <p:nvPr>
            <p:ph type="body" sz="quarter" idx="13"/>
          </p:nvPr>
        </p:nvSpPr>
        <p:spPr>
          <a:xfrm>
            <a:off x="0" y="490935"/>
            <a:ext cx="7086600" cy="575865"/>
          </a:xfrm>
          <a:solidFill>
            <a:schemeClr val="tx1"/>
          </a:solidFill>
        </p:spPr>
        <p:txBody>
          <a:bodyPr>
            <a:normAutofit/>
          </a:bodyPr>
          <a:lstStyle/>
          <a:p>
            <a:pPr>
              <a:lnSpc>
                <a:spcPct val="90000"/>
              </a:lnSpc>
            </a:pPr>
            <a:r>
              <a:rPr lang="en-US" sz="2800" dirty="0">
                <a:solidFill>
                  <a:schemeClr val="bg1"/>
                </a:solidFill>
              </a:rPr>
              <a:t>Focus Group Interviews: Advantages </a:t>
            </a:r>
            <a:endParaRPr lang="en-US" sz="2800" b="1" dirty="0">
              <a:solidFill>
                <a:schemeClr val="bg1"/>
              </a:solidFill>
            </a:endParaRPr>
          </a:p>
        </p:txBody>
      </p:sp>
      <p:sp>
        <p:nvSpPr>
          <p:cNvPr id="2" name="Text Placeholder 1"/>
          <p:cNvSpPr>
            <a:spLocks noGrp="1"/>
          </p:cNvSpPr>
          <p:nvPr>
            <p:ph type="body" sz="quarter" idx="14"/>
          </p:nvPr>
        </p:nvSpPr>
        <p:spPr>
          <a:xfrm>
            <a:off x="0" y="1639359"/>
            <a:ext cx="4191000" cy="3847042"/>
          </a:xfrm>
          <a:solidFill>
            <a:schemeClr val="tx1"/>
          </a:solidFill>
        </p:spPr>
        <p:txBody>
          <a:bodyPr/>
          <a:lstStyle/>
          <a:p>
            <a:pPr marL="228600" indent="-228600">
              <a:lnSpc>
                <a:spcPct val="90000"/>
              </a:lnSpc>
            </a:pPr>
            <a:r>
              <a:rPr lang="en-US" sz="2400" b="1" dirty="0">
                <a:solidFill>
                  <a:schemeClr val="bg1"/>
                </a:solidFill>
              </a:rPr>
              <a:t>Advantages of individual interviews plus…</a:t>
            </a:r>
          </a:p>
          <a:p>
            <a:pPr marL="228600" indent="-228600">
              <a:lnSpc>
                <a:spcPct val="90000"/>
              </a:lnSpc>
            </a:pPr>
            <a:r>
              <a:rPr lang="en-US" sz="2400" b="1" dirty="0">
                <a:solidFill>
                  <a:schemeClr val="bg1"/>
                </a:solidFill>
              </a:rPr>
              <a:t>Take less time.</a:t>
            </a:r>
          </a:p>
          <a:p>
            <a:pPr marL="228600" indent="-228600">
              <a:lnSpc>
                <a:spcPct val="90000"/>
              </a:lnSpc>
            </a:pPr>
            <a:r>
              <a:rPr lang="en-US" sz="2400" b="1" dirty="0">
                <a:solidFill>
                  <a:schemeClr val="bg1"/>
                </a:solidFill>
              </a:rPr>
              <a:t>Create synergy</a:t>
            </a:r>
          </a:p>
          <a:p>
            <a:pPr lvl="1">
              <a:lnSpc>
                <a:spcPct val="90000"/>
              </a:lnSpc>
            </a:pPr>
            <a:r>
              <a:rPr lang="en-US" sz="2000" b="1" dirty="0">
                <a:solidFill>
                  <a:schemeClr val="bg1"/>
                </a:solidFill>
              </a:rPr>
              <a:t>Comments stimulate others</a:t>
            </a:r>
          </a:p>
          <a:p>
            <a:pPr lvl="1">
              <a:lnSpc>
                <a:spcPct val="90000"/>
              </a:lnSpc>
            </a:pPr>
            <a:r>
              <a:rPr lang="en-US" sz="2000" b="1" dirty="0">
                <a:solidFill>
                  <a:schemeClr val="bg1"/>
                </a:solidFill>
              </a:rPr>
              <a:t>Unexpected insight</a:t>
            </a:r>
          </a:p>
          <a:p>
            <a:pPr marL="228600" indent="-228600">
              <a:lnSpc>
                <a:spcPct val="90000"/>
              </a:lnSpc>
            </a:pPr>
            <a:r>
              <a:rPr lang="en-US" sz="2400" b="1" dirty="0">
                <a:solidFill>
                  <a:schemeClr val="bg1"/>
                </a:solidFill>
              </a:rPr>
              <a:t>Access needs of under-served or underrepresented groups</a:t>
            </a:r>
            <a:endParaRPr lang="en-US" sz="2400" dirty="0">
              <a:solidFill>
                <a:schemeClr val="bg1"/>
              </a:solidFill>
            </a:endParaRPr>
          </a:p>
        </p:txBody>
      </p:sp>
    </p:spTree>
    <p:extLst>
      <p:ext uri="{BB962C8B-B14F-4D97-AF65-F5344CB8AC3E}">
        <p14:creationId xmlns:p14="http://schemas.microsoft.com/office/powerpoint/2010/main" val="1465427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0" y="0"/>
            <a:ext cx="12192000" cy="6248400"/>
          </a:xfrm>
          <a:prstGeom prst="rect">
            <a:avLst/>
          </a:prstGeom>
        </p:spPr>
      </p:pic>
      <p:sp>
        <p:nvSpPr>
          <p:cNvPr id="69635" name="Rectangle 3"/>
          <p:cNvSpPr>
            <a:spLocks noGrp="1" noChangeArrowheads="1"/>
          </p:cNvSpPr>
          <p:nvPr>
            <p:ph type="body" sz="quarter" idx="13"/>
          </p:nvPr>
        </p:nvSpPr>
        <p:spPr>
          <a:xfrm>
            <a:off x="0" y="237608"/>
            <a:ext cx="7543800" cy="676791"/>
          </a:xfrm>
          <a:solidFill>
            <a:schemeClr val="tx1"/>
          </a:solidFill>
        </p:spPr>
        <p:txBody>
          <a:bodyPr>
            <a:normAutofit/>
          </a:bodyPr>
          <a:lstStyle/>
          <a:p>
            <a:r>
              <a:rPr lang="en-US" sz="2800" dirty="0">
                <a:solidFill>
                  <a:schemeClr val="bg1"/>
                </a:solidFill>
              </a:rPr>
              <a:t>Focus Group Interviews: Disadvantages</a:t>
            </a:r>
            <a:endParaRPr lang="en-US" sz="2800" b="1" dirty="0">
              <a:solidFill>
                <a:schemeClr val="bg1"/>
              </a:solidFill>
            </a:endParaRPr>
          </a:p>
        </p:txBody>
      </p:sp>
      <p:sp>
        <p:nvSpPr>
          <p:cNvPr id="2" name="Text Placeholder 1"/>
          <p:cNvSpPr>
            <a:spLocks noGrp="1"/>
          </p:cNvSpPr>
          <p:nvPr>
            <p:ph type="body" sz="quarter" idx="14"/>
          </p:nvPr>
        </p:nvSpPr>
        <p:spPr>
          <a:xfrm>
            <a:off x="0" y="1177527"/>
            <a:ext cx="7848600" cy="3869362"/>
          </a:xfrm>
          <a:solidFill>
            <a:schemeClr val="tx1"/>
          </a:solidFill>
        </p:spPr>
        <p:txBody>
          <a:bodyPr/>
          <a:lstStyle/>
          <a:p>
            <a:pPr>
              <a:buFont typeface="Arial" panose="020B0604020202020204" pitchFamily="34" charset="0"/>
              <a:buChar char="•"/>
            </a:pPr>
            <a:r>
              <a:rPr lang="en-US" sz="2400" b="1" dirty="0">
                <a:solidFill>
                  <a:schemeClr val="bg1"/>
                </a:solidFill>
              </a:rPr>
              <a:t>Planning &amp; administrative time</a:t>
            </a:r>
          </a:p>
          <a:p>
            <a:pPr>
              <a:buFont typeface="Arial" panose="020B0604020202020204" pitchFamily="34" charset="0"/>
              <a:buChar char="•"/>
            </a:pPr>
            <a:r>
              <a:rPr lang="en-US" sz="2400" b="1" dirty="0">
                <a:solidFill>
                  <a:schemeClr val="bg1"/>
                </a:solidFill>
              </a:rPr>
              <a:t>Experienced moderator required </a:t>
            </a:r>
          </a:p>
          <a:p>
            <a:pPr lvl="1">
              <a:buFont typeface="Arial" panose="020B0604020202020204" pitchFamily="34" charset="0"/>
              <a:buChar char="‒"/>
            </a:pPr>
            <a:r>
              <a:rPr lang="en-US" sz="2000" b="1" dirty="0">
                <a:solidFill>
                  <a:schemeClr val="bg1"/>
                </a:solidFill>
              </a:rPr>
              <a:t>See handout</a:t>
            </a:r>
          </a:p>
          <a:p>
            <a:pPr>
              <a:buFont typeface="Arial" panose="020B0604020202020204" pitchFamily="34" charset="0"/>
              <a:buChar char="•"/>
            </a:pPr>
            <a:r>
              <a:rPr lang="en-US" sz="2400" b="1" dirty="0">
                <a:solidFill>
                  <a:schemeClr val="bg1"/>
                </a:solidFill>
              </a:rPr>
              <a:t>Participants may be too quiet or too outspoken</a:t>
            </a:r>
          </a:p>
          <a:p>
            <a:pPr>
              <a:buFont typeface="Arial" panose="020B0604020202020204" pitchFamily="34" charset="0"/>
              <a:buChar char="•"/>
            </a:pPr>
            <a:r>
              <a:rPr lang="en-US" sz="2400" b="1" dirty="0">
                <a:solidFill>
                  <a:schemeClr val="bg1"/>
                </a:solidFill>
              </a:rPr>
              <a:t>Participants may not have sufficient time</a:t>
            </a:r>
          </a:p>
          <a:p>
            <a:pPr>
              <a:buFont typeface="Arial" panose="020B0604020202020204" pitchFamily="34" charset="0"/>
              <a:buChar char="•"/>
            </a:pPr>
            <a:r>
              <a:rPr lang="en-US" sz="2400" b="1" dirty="0">
                <a:solidFill>
                  <a:schemeClr val="bg1"/>
                </a:solidFill>
              </a:rPr>
              <a:t>Analysis, summarization &amp; interpretation of responses difficult</a:t>
            </a:r>
            <a:endParaRPr lang="en-US" sz="2400" dirty="0">
              <a:solidFill>
                <a:schemeClr val="bg1"/>
              </a:solidFill>
            </a:endParaRPr>
          </a:p>
        </p:txBody>
      </p:sp>
    </p:spTree>
    <p:extLst>
      <p:ext uri="{BB962C8B-B14F-4D97-AF65-F5344CB8AC3E}">
        <p14:creationId xmlns:p14="http://schemas.microsoft.com/office/powerpoint/2010/main" val="2116740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73731" name="Rectangle 3"/>
          <p:cNvSpPr>
            <a:spLocks noGrp="1" noChangeArrowheads="1"/>
          </p:cNvSpPr>
          <p:nvPr>
            <p:ph type="body" sz="quarter" idx="13"/>
          </p:nvPr>
        </p:nvSpPr>
        <p:spPr>
          <a:xfrm>
            <a:off x="5867400" y="533400"/>
            <a:ext cx="6324600" cy="586226"/>
          </a:xfrm>
          <a:solidFill>
            <a:schemeClr val="tx1"/>
          </a:solidFill>
        </p:spPr>
        <p:txBody>
          <a:bodyPr/>
          <a:lstStyle/>
          <a:p>
            <a:r>
              <a:rPr lang="en-US" sz="2800" dirty="0">
                <a:solidFill>
                  <a:schemeClr val="bg1"/>
                </a:solidFill>
              </a:rPr>
              <a:t>Conducting Focus Group Interviews</a:t>
            </a:r>
          </a:p>
        </p:txBody>
      </p:sp>
      <p:sp>
        <p:nvSpPr>
          <p:cNvPr id="2" name="Text Placeholder 1"/>
          <p:cNvSpPr>
            <a:spLocks noGrp="1"/>
          </p:cNvSpPr>
          <p:nvPr>
            <p:ph type="body" sz="quarter" idx="14"/>
          </p:nvPr>
        </p:nvSpPr>
        <p:spPr>
          <a:xfrm>
            <a:off x="6400800" y="1472097"/>
            <a:ext cx="5791200" cy="2718903"/>
          </a:xfrm>
          <a:solidFill>
            <a:schemeClr val="tx1"/>
          </a:solidFill>
        </p:spPr>
        <p:txBody>
          <a:bodyPr/>
          <a:lstStyle/>
          <a:p>
            <a:pPr marL="228600" indent="-228600"/>
            <a:r>
              <a:rPr lang="en-US" sz="2400" b="1" dirty="0">
                <a:solidFill>
                  <a:schemeClr val="bg1"/>
                </a:solidFill>
              </a:rPr>
              <a:t>Obtain permission to use information &amp; if taping</a:t>
            </a:r>
          </a:p>
          <a:p>
            <a:pPr lvl="1"/>
            <a:r>
              <a:rPr lang="en-US" sz="2400" b="1" dirty="0">
                <a:solidFill>
                  <a:schemeClr val="bg1"/>
                </a:solidFill>
              </a:rPr>
              <a:t> </a:t>
            </a:r>
            <a:r>
              <a:rPr lang="en-US" sz="2000" b="1" dirty="0">
                <a:solidFill>
                  <a:schemeClr val="bg1"/>
                </a:solidFill>
              </a:rPr>
              <a:t>Report and/or publication</a:t>
            </a:r>
            <a:endParaRPr lang="en-US" sz="2400" b="1" dirty="0">
              <a:solidFill>
                <a:schemeClr val="bg1"/>
              </a:solidFill>
            </a:endParaRPr>
          </a:p>
          <a:p>
            <a:pPr marL="228600" indent="-228600"/>
            <a:r>
              <a:rPr lang="en-US" sz="2400" b="1" dirty="0">
                <a:solidFill>
                  <a:schemeClr val="bg1"/>
                </a:solidFill>
              </a:rPr>
              <a:t>Enlist note-taker or, if recording, check equipment, bring back-up</a:t>
            </a:r>
          </a:p>
          <a:p>
            <a:pPr marL="228600" indent="-228600"/>
            <a:r>
              <a:rPr lang="en-US" sz="2400" b="1" dirty="0">
                <a:solidFill>
                  <a:schemeClr val="bg1"/>
                </a:solidFill>
              </a:rPr>
              <a:t>Begin by creating safe climate</a:t>
            </a:r>
            <a:endParaRPr lang="en-US" sz="2400" dirty="0">
              <a:solidFill>
                <a:schemeClr val="bg1"/>
              </a:solidFill>
            </a:endParaRPr>
          </a:p>
        </p:txBody>
      </p:sp>
    </p:spTree>
    <p:extLst>
      <p:ext uri="{BB962C8B-B14F-4D97-AF65-F5344CB8AC3E}">
        <p14:creationId xmlns:p14="http://schemas.microsoft.com/office/powerpoint/2010/main" val="206684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7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12192000" cy="6343650"/>
          </a:xfrm>
          <a:prstGeom prst="rect">
            <a:avLst/>
          </a:prstGeom>
        </p:spPr>
      </p:pic>
      <p:sp>
        <p:nvSpPr>
          <p:cNvPr id="74755" name="Rectangle 3"/>
          <p:cNvSpPr>
            <a:spLocks noGrp="1" noChangeArrowheads="1"/>
          </p:cNvSpPr>
          <p:nvPr>
            <p:ph type="body" sz="quarter" idx="13"/>
          </p:nvPr>
        </p:nvSpPr>
        <p:spPr>
          <a:xfrm>
            <a:off x="0" y="370958"/>
            <a:ext cx="6403618" cy="532861"/>
          </a:xfrm>
          <a:solidFill>
            <a:schemeClr val="tx1"/>
          </a:solidFill>
        </p:spPr>
        <p:txBody>
          <a:bodyPr/>
          <a:lstStyle/>
          <a:p>
            <a:pPr>
              <a:lnSpc>
                <a:spcPct val="90000"/>
              </a:lnSpc>
            </a:pPr>
            <a:r>
              <a:rPr lang="en-US" sz="2800" dirty="0">
                <a:solidFill>
                  <a:schemeClr val="bg1"/>
                </a:solidFill>
              </a:rPr>
              <a:t>Conducting Focus Group Interviews</a:t>
            </a:r>
            <a:endParaRPr lang="en-US" sz="2800" b="1" dirty="0">
              <a:solidFill>
                <a:schemeClr val="bg1"/>
              </a:solidFill>
            </a:endParaRPr>
          </a:p>
        </p:txBody>
      </p:sp>
      <p:sp>
        <p:nvSpPr>
          <p:cNvPr id="2" name="Text Placeholder 1"/>
          <p:cNvSpPr>
            <a:spLocks noGrp="1"/>
          </p:cNvSpPr>
          <p:nvPr>
            <p:ph type="body" sz="quarter" idx="14"/>
          </p:nvPr>
        </p:nvSpPr>
        <p:spPr>
          <a:xfrm>
            <a:off x="0" y="1219200"/>
            <a:ext cx="6860116" cy="2590800"/>
          </a:xfrm>
          <a:solidFill>
            <a:schemeClr val="tx1"/>
          </a:solidFill>
        </p:spPr>
        <p:txBody>
          <a:bodyPr/>
          <a:lstStyle/>
          <a:p>
            <a:pPr marL="228600" indent="-228600">
              <a:lnSpc>
                <a:spcPct val="90000"/>
              </a:lnSpc>
            </a:pPr>
            <a:r>
              <a:rPr lang="en-US" sz="2400" b="1" dirty="0">
                <a:solidFill>
                  <a:schemeClr val="bg1"/>
                </a:solidFill>
              </a:rPr>
              <a:t>Help quiet people talk, limit talkative people</a:t>
            </a:r>
          </a:p>
          <a:p>
            <a:pPr marL="228600" indent="-228600">
              <a:lnSpc>
                <a:spcPct val="90000"/>
              </a:lnSpc>
            </a:pPr>
            <a:r>
              <a:rPr lang="en-US" sz="2400" b="1" dirty="0">
                <a:solidFill>
                  <a:schemeClr val="bg1"/>
                </a:solidFill>
              </a:rPr>
              <a:t>Design well constructed guide, including:</a:t>
            </a:r>
          </a:p>
          <a:p>
            <a:pPr lvl="1">
              <a:lnSpc>
                <a:spcPct val="90000"/>
              </a:lnSpc>
            </a:pPr>
            <a:r>
              <a:rPr lang="en-US" sz="2000" b="1" dirty="0">
                <a:solidFill>
                  <a:schemeClr val="bg1"/>
                </a:solidFill>
              </a:rPr>
              <a:t>Introduction (purpose, ground rules)</a:t>
            </a:r>
          </a:p>
          <a:p>
            <a:pPr lvl="1">
              <a:lnSpc>
                <a:spcPct val="90000"/>
              </a:lnSpc>
            </a:pPr>
            <a:r>
              <a:rPr lang="en-US" sz="2000" b="1" dirty="0">
                <a:solidFill>
                  <a:schemeClr val="bg1"/>
                </a:solidFill>
              </a:rPr>
              <a:t>Small set of questions (4 or 5 tops!)</a:t>
            </a:r>
          </a:p>
          <a:p>
            <a:pPr lvl="1">
              <a:lnSpc>
                <a:spcPct val="90000"/>
              </a:lnSpc>
            </a:pPr>
            <a:r>
              <a:rPr lang="en-US" sz="2000" b="1" dirty="0">
                <a:solidFill>
                  <a:schemeClr val="bg1"/>
                </a:solidFill>
              </a:rPr>
              <a:t>Relevant major/probe questions</a:t>
            </a:r>
          </a:p>
          <a:p>
            <a:pPr marL="228600" indent="-228600"/>
            <a:r>
              <a:rPr lang="en-US" sz="2400" b="1" dirty="0">
                <a:solidFill>
                  <a:schemeClr val="bg1"/>
                </a:solidFill>
              </a:rPr>
              <a:t>Effective listening essential</a:t>
            </a:r>
            <a:endParaRPr lang="en-US" sz="2400" dirty="0">
              <a:solidFill>
                <a:schemeClr val="bg1"/>
              </a:solidFill>
            </a:endParaRPr>
          </a:p>
        </p:txBody>
      </p:sp>
    </p:spTree>
    <p:extLst>
      <p:ext uri="{BB962C8B-B14F-4D97-AF65-F5344CB8AC3E}">
        <p14:creationId xmlns:p14="http://schemas.microsoft.com/office/powerpoint/2010/main" val="3907372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2" name="Content Placeholder 1"/>
          <p:cNvSpPr>
            <a:spLocks noGrp="1"/>
          </p:cNvSpPr>
          <p:nvPr>
            <p:ph type="body" sz="quarter" idx="13"/>
          </p:nvPr>
        </p:nvSpPr>
        <p:spPr>
          <a:xfrm>
            <a:off x="0" y="762171"/>
            <a:ext cx="5854700" cy="583660"/>
          </a:xfrm>
          <a:solidFill>
            <a:schemeClr val="tx1"/>
          </a:solidFill>
        </p:spPr>
        <p:txBody>
          <a:bodyPr>
            <a:normAutofit/>
          </a:bodyPr>
          <a:lstStyle/>
          <a:p>
            <a:r>
              <a:rPr lang="en-US" sz="2800" dirty="0">
                <a:solidFill>
                  <a:schemeClr val="bg1"/>
                </a:solidFill>
              </a:rPr>
              <a:t>WorldCat.org Study Recruitment</a:t>
            </a:r>
            <a:endParaRPr lang="en-US" sz="2800" b="1" dirty="0">
              <a:solidFill>
                <a:schemeClr val="bg1"/>
              </a:solidFill>
            </a:endParaRPr>
          </a:p>
        </p:txBody>
      </p:sp>
      <p:sp>
        <p:nvSpPr>
          <p:cNvPr id="3" name="Text Placeholder 2"/>
          <p:cNvSpPr>
            <a:spLocks noGrp="1"/>
          </p:cNvSpPr>
          <p:nvPr>
            <p:ph type="body" sz="quarter" idx="14"/>
          </p:nvPr>
        </p:nvSpPr>
        <p:spPr>
          <a:xfrm>
            <a:off x="12700" y="1684491"/>
            <a:ext cx="6250516" cy="4423833"/>
          </a:xfrm>
          <a:solidFill>
            <a:schemeClr val="tx1"/>
          </a:solidFill>
        </p:spPr>
        <p:txBody>
          <a:bodyPr/>
          <a:lstStyle/>
          <a:p>
            <a:pPr marL="228600" indent="-228600"/>
            <a:r>
              <a:rPr lang="en-US" sz="2400" b="1" dirty="0">
                <a:solidFill>
                  <a:schemeClr val="bg1"/>
                </a:solidFill>
              </a:rPr>
              <a:t>Difficult</a:t>
            </a:r>
          </a:p>
          <a:p>
            <a:pPr lvl="1"/>
            <a:r>
              <a:rPr lang="en-US" sz="2000" b="1" dirty="0">
                <a:solidFill>
                  <a:schemeClr val="bg1"/>
                </a:solidFill>
              </a:rPr>
              <a:t>Little data of user-base</a:t>
            </a:r>
          </a:p>
          <a:p>
            <a:pPr lvl="1"/>
            <a:r>
              <a:rPr lang="en-US" sz="2000" b="1" dirty="0">
                <a:solidFill>
                  <a:schemeClr val="bg1"/>
                </a:solidFill>
              </a:rPr>
              <a:t>Participants across 3 continents</a:t>
            </a:r>
          </a:p>
          <a:p>
            <a:pPr lvl="1"/>
            <a:r>
              <a:rPr lang="en-US" sz="2000" b="1" dirty="0">
                <a:solidFill>
                  <a:schemeClr val="bg1"/>
                </a:solidFill>
              </a:rPr>
              <a:t>Hard-to-reach populations</a:t>
            </a:r>
          </a:p>
          <a:p>
            <a:pPr lvl="2"/>
            <a:r>
              <a:rPr lang="en-US" sz="2000" b="1" dirty="0">
                <a:solidFill>
                  <a:schemeClr val="bg1"/>
                </a:solidFill>
              </a:rPr>
              <a:t>Historians</a:t>
            </a:r>
          </a:p>
          <a:p>
            <a:pPr lvl="2"/>
            <a:r>
              <a:rPr lang="en-US" sz="2000" b="1" dirty="0">
                <a:solidFill>
                  <a:schemeClr val="bg1"/>
                </a:solidFill>
              </a:rPr>
              <a:t>Antiquarian booksellers</a:t>
            </a:r>
          </a:p>
          <a:p>
            <a:pPr marL="228600" indent="-228600"/>
            <a:r>
              <a:rPr lang="en-US" sz="2400" b="1" dirty="0">
                <a:solidFill>
                  <a:schemeClr val="bg1"/>
                </a:solidFill>
              </a:rPr>
              <a:t>Non-probabilistic methods</a:t>
            </a:r>
          </a:p>
          <a:p>
            <a:pPr lvl="1"/>
            <a:r>
              <a:rPr lang="en-US" sz="2000" b="1" dirty="0">
                <a:solidFill>
                  <a:schemeClr val="bg1"/>
                </a:solidFill>
              </a:rPr>
              <a:t>Convenience sampling</a:t>
            </a:r>
          </a:p>
          <a:p>
            <a:pPr lvl="1"/>
            <a:r>
              <a:rPr lang="en-US" sz="2000" b="1" dirty="0">
                <a:solidFill>
                  <a:schemeClr val="bg1"/>
                </a:solidFill>
              </a:rPr>
              <a:t>Snowball sampling</a:t>
            </a:r>
          </a:p>
          <a:p>
            <a:pPr marL="609585" lvl="1" indent="0" algn="r">
              <a:buNone/>
            </a:pPr>
            <a:endParaRPr lang="en-US" sz="1000" b="1" dirty="0">
              <a:solidFill>
                <a:schemeClr val="bg1"/>
              </a:solidFill>
            </a:endParaRPr>
          </a:p>
          <a:p>
            <a:pPr marL="609585" lvl="1" indent="0" algn="r">
              <a:buNone/>
            </a:pPr>
            <a:endParaRPr lang="en-US" sz="1000" b="1" dirty="0">
              <a:solidFill>
                <a:schemeClr val="bg1"/>
              </a:solidFill>
            </a:endParaRPr>
          </a:p>
          <a:p>
            <a:pPr marL="609585" lvl="1" indent="0" algn="r">
              <a:buNone/>
            </a:pPr>
            <a:r>
              <a:rPr lang="en-US" sz="1000" b="1" dirty="0">
                <a:solidFill>
                  <a:schemeClr val="bg1"/>
                </a:solidFill>
              </a:rPr>
              <a:t>(Connaway &amp; Wakeling, 2012)</a:t>
            </a:r>
          </a:p>
          <a:p>
            <a:pPr marL="609585" lvl="1" indent="0">
              <a:buNone/>
            </a:pPr>
            <a:endParaRPr lang="en-US" sz="2400" b="1" dirty="0">
              <a:solidFill>
                <a:schemeClr val="bg1"/>
              </a:solidFill>
            </a:endParaRPr>
          </a:p>
        </p:txBody>
      </p:sp>
      <p:sp>
        <p:nvSpPr>
          <p:cNvPr id="120836" name="AutoShape 4" descr="data:image/jpeg;base64,/9j/4AAQSkZJRgABAQAAAQABAAD/2wCEAAkGBxQTEhQTExQSFhQXFxsaGBgYFxoeGBkZFRsdHBYXGRcaHCgiGxwoHhkaITEhJSkrLi4xGR8zODMtNygtLisBCgoKDg0OGxAQGywkICQvLywvLy8sLCwsLCwvLCwsLCwsLCwsLCwsLCwsLCwsLCwsLCwsLCwvLCwsLCwsLCwsLP/AABEIASYAqwMBEQACEQEDEQH/xAAcAAEAAgIDAQAAAAAAAAAAAAAABgcFCAIDBAH/xABLEAACAQIDBQUDCQUEBwkBAAABAgMAEQQSIQUGBzFBEyJRYXEUMoEjM0JScnOCkbIkNJKhsSVidLM1Q5OiwdHSFVNUZIOjw9PiCP/EABsBAQACAwEBAAAAAAAAAAAAAAAEBQIDBgEH/8QANhEAAgEDAgMFBgYCAgMAAAAAAAECAwQREjEFIUETMlFxsTM0YYHB0RQicpHh8EKhUvEVJEP/2gAMAwEAAhEDEQA/ALxoBQCgOLuACSQABck9AOZoCj9/tu7Rw88OMSaRIsTHmjQXyoFN1jdDoWyMrajmzC3dqbbUadWLT3NU5OLO7ZHGqZVtiMOkh6MjZCfUWYflavZ2Mv8AFniqrqd+I43NY5MIoNtC0hIB6XAUX/MV4rGfVo97VEp4fE7RwgxWKeVpGkkFllkSMBWIUCNGC8utrmtFemqc9KM4vKyZPEbLhhxuEYRKqkSqr2uxmKjIpJ1t2YmN+VwOWl9JkSmgFAKAUAoBQCgFAKAUAoBQCgFAKAUBht6O9GkHL2iRYmP9whnlHxjR1HmwoDy7+7tjHYKSAAdoBnhPhIg7o8gRdT5Ma3UKvZzTMZLKwawkEEgggjQgixBHMEdDV2RT5Xp4X3wkx6QbHEj3sssmg1ZmL2VFHViSAB1JFU957V/Ik0+6S3Bwyy4gTTRmJY0IjQsrEvJ845ykgWUBR9p/GopsM1QCgFAKAUAoBQCgFAKAUAoBQCgFACaAwm0G7XFQRL/qG7aRugzI8ccf2mzs3kE/vCgM3QGv3Gfdv2bGe0ILRYm7acllHzg/Fo/mS/hVtZ1dUNL3XoR6kcPJC9l7InxDZYIpJD/dUm3mT0HnW6pXhT3ZgoN7GwXD/cs4OCITt2kiFmVfoRM/vFR9J+mY8hcDQm9RWqdpPUSYx0rBM61GQoBQCgFAKAUAoBQCgFAKAUAoDhLIFUsxCqASSTYADmSTyFAeLZG2I8RnKBxkIHfUqSGAZHAOuRgdD5GgKv4w4uYYlIjI3Y9mrqg0GbMQSbczdQQTy6VGuJyjjBdcHt6NZy7RZa/Yz/CLbQlilhckzK2csxJaRWAAZmOpK2C+QCVlQq61h7mvitjG3kpQ7r/0ywa3lSR/frd4Y7BSwaZ7Zoiekiapr0B90+TGttGp2c1IxlHKwU5w53rxeHPsOGgjaSSU/OZrq3Js1iLAZdfCxqXd0V7TO5rpy/xwX7BmVB2jKWC99gMq36kAk2HqarzcdqsCLjUHkaAA0B9oBQCgFAKAUAoBQCgFAKAUBQPFPfeeeV8IFeGGNrMh0ZyDzfy6gcuuulrC0t4ta3zNNSbXJEl4R7wGcwRk/LRRvFJ/fw6WbDsfNWZkHkW8a1XdLRPK2ZlTllGB4m4ppNoS5gQEyxrfwUAn/eYn0I8aprp/mSOs4HBKlKXVsxO7O2WwmJjnF7KbOB9JG0cflqPMCtNOeiWSyu7dXFF0/wBvPobFQTK6q6kFWAKkciCLgj4VaLmcNKLi8M50PCm96NtHZmMxWKw+FQ9vJ2Yme+USIimUKotzYm/iUfwNSqVOVf8AK3sa5NR54JHw4k/7SwxxON+WcTMoVvmlCZStovcuCfeIJ86wuKSpz0o9hLUsmQ3y2SmHweImwxkw7BCbQuUQ3Ot4x3QTc94AN51FqScYNom2VKNWvCEtmyl8Jj5YgRFLLGDzCOyg+uUi9V6rTXU6yfDbWW8F6HYu1sQNRPOD5Sv/AM697afiePhlq/8AD1LW4TbxNPHJBM7PJGcysxJZo253J1OVv5MoqZRqa489zmuJWit62I9180T+txXigFAKAUAoBQCgFAKAr/ipuOMZH28K/tMY5D/WKPo/aHTx5eFt9Cs6UvgYTjqRUu4W9J2biTI0YZWGSQfSC3BJU+NwOfP+Yn3FLtoqUTVCWl4ZZG/GymxytisPDKFWLOWdcmcpb3EPfJKE3OUA9nHYmqO4p6o/FF3wq67Gth92XL7MrAVXHYFv8IdvdpC2Fc9+HVPOMnl+E6ehWp1tPK0+By/GrXRU7WO0t/P+fuWFUkpCPb27spi8DLhRYMQWjY9JQSwc+rE38mattGp2c1IxksrBHeB0bLs+RWBVlxMisp5hgEBB8wdK3XrTqZXgjGksIke/w/s7F/dGoFbuMseHe9U/NGv1Vh2woC4uE27nYwnFSD5SYdy/NYuY/iOvoFqyo09ETi+I3f4itlbLkvv8yf1tIAoBQCgFAKAUAoBQCgFAQrercXAuuIxJwxeYqzAKz96S3dAVTa5a3TUms41ZxWEzxxTMfuEuKV4sDiJox7NFnaJPf77HsY3YHUIvRdPm7k309qPU9SXILlyINv7sH2PFuqi0Unfj8ACe8n4Tp6Zaqa0NEjteG3X4igm91yf3+Zjd3trthMRHOtzkPeA+kh0dfy5eYFYwnolk33Vurik6b67efQ2Lw06yIroQyMoZSORDC4P5VZp5WThpRcW4vdHbXpieTAbOSJpigt2snaMOmYqqkj1yA+pNeuTeM9DxIxm/n+jsX9y39K1Ve4ybw/3qn5o18qsO3OUYNxYZjcWW17noLDnflWdPvojXmOwnl45GzOCzdmmdVV8q5lX3Q1tQvkDVocKd1AKAUAoBQCgFAKAUAoBQEb29vzg8G5jnkZZAAcvZvqDyINrEeYPQ1nGEp91ZPG0tylG3sWDbBx8DyPE0hLhh3jHJ84lvLmo/uLVjTouVFwksM0uSUsouHiBsZcbgu0iszoO1iI+kpF2UeIZdR5hapq9PVHHVFxwy67Css918n9GUYDVadkW3wf29nifCOe9F3o79Y2Oo/Cx/Jl8Km208rS+hzHGrXRNVo7S38/5+5Y1SijFAYLfr/R+L+5f+la6vcZLsPeafmjXuqw7gmfC3YZnxiysp7KEZ7kd0yDRBfxB734RUu2pvOpnPcZu4uKowefH7F3VMOdFAKAUAoBQCgFAKAUAoD4aAo7ivvYJicNLgWjdDdXkbvgHnly6ZTbxYHn0qZa0pSeqMsGqpJLk0VgBVq3hZZHL14KbxdpC+BdryYfVNecR5gfYY5fIMlVFzDOKi2f8Af9kqD6ES4i7B9kxbZRaKW8kfgLnvp8CfyYVSV4aZeZ2vC7rt6CT3jyf0Zhtg7VbC4iOdL3RrkfWU6OvxF/jatcJaZJkq5oKvSdN9fXobGYTErKiSIQUdQynxDC4NWieVlHCzg4ScZbo7q9MTB78D+z8X9w/6TWur3GS7D3mn5ooDB4V5ZEijGZ3YKo8Sf+HUnoL1X04OcsHX3dxG3pOb+XxZsdsXZy4eCKBdRGgW/iRzb1JufjVocM228s9tDwUAoBQCgFAKAUAoBQCgOLuACSQABck8gBzJNAa+7/bRxO1MUTh4ZpII+7FkRjcdX0HU/wAreFT7aVOmtUnzZpqKUuSG7+4s8IlxeMiMcUETOqvbvyW+TUre9s1ib+nWlxcqotEBCGObIvuzt18Hi4sUtzkbvL9ZG0kX4g6eYB6VNnSUqeg1KWHk2B322Su0MBnhs7BRNAw+lcXsPJlNvW3hXP16baa6ouuG3X4esm9nyfl/BRANVh2hbPB7b2aN8G570d3jv1QnvL8GN/RvKpttPK0s5njdrpmq0dnyfn/JZNSiiMLvp/o/F/4eT9BrCr3H5Eqy95p/qXqRHhBh8IIy6srYs3zg+8iX0CA/RIsSRfU2PICsKKio8jdxOpVlXfaZWNvIsitxXigFAKAUAoBQCgFAKAUAoD4wvoeVAAKArTjptns8JHh1Pema7fYj1/Vl/hNSbSGqovhzMKjxEomrgil28DN5M8T4GQ96LvxX6xMe8v4WP5OB0qsvaeJa119SRSlywYHiZsH2bFl1Fop7uvgGv8ov5kN+Lyqhrw0yz4nacJuu2o6XvHl8un2I9sTabYaeOdOaNe31l5MvxBI+Na6bakmiXeQhOhKNTbx8PibF7Ox8c8ayxMGRgCCD49D4HxHSrQ4ZrDwYreJmnzYGO15Y27VydIom7uijUu2oUaDukk6WPjWVhmVObhJSjuuZgN0dw4MNOzySrNPGbooNuzU3yOy3uWI8dPC/OsIUow2JFzfVbhJT6f3JPa2EQUAoBQCgFAKAUAoBQCgFAKAUBT3/APQOG/dJPvFP+6R/U1NsX+dr4GqrsRHeTc9o8BhMcgJV4wJR9UknI3oRYeo8xWy3r4qOL2bPJw5ZMNszaUmBxUE6A5owjFfrow7y+jKf5g9K3QSrU5J+LMX+Vo2A3q2cm0tn5oiGLKJYG8Ta4HlcEqfXyqlr0m04vdFpw+6/D1lPo+T8ihv5VVnbcmvgWTw62AuMw7ySSOsiS9mrKsROUIhAu8bH6RHPlYVY0JuUcs5DittToVlGmsJrP+2SfG7GlwWHxEmGnVQI3ds2HhzlkUlcrRqi+udX8q2SeItkGhBVKkYPq0il2x0plM3aP2pOYyBiHueuYaj4VXdtPOcnYrh9uqfZ6eX+/wByb7tcTZ42RMVlljJALnuuoJ1YkCzADXkD51Jp3Gp4kU17wfsoupTfJdGXEDUoohQCgFAKAUAoBQCgFAKAUAoCk+N+PM2Lw+DTUqBcD68pFh65Qp+NTLX8qlUfQ1VOeEWzhNjIMGmEcB0ESxtfqAoBPl41DNpSXF7ddsLLDIoJhMUcYbqGhQJZvMhQfPXwqwsai5wZpqx6kl4Fby5kkwEh1S8kN/qE/KJ8GIb8Z8K8vaWHrXzFKXLBjOKWwfZ8V2qC0U92HgJB84PjcN8W8KoLiGmWfE7PhF12tHQ94+nT7fsSzgt+6T/4g/5cdb7XusreO+2j5fVku3qH7FivuJP0Gt1TusrLX28PNeprkKqzuxQ8aTWGWdubxIjjhSHF9pdO6soGYZB7ucA5rjlcA3sOtT6deLXPc5O84VVpybprMSz4JldVdTdWAZT4gi4P5VIKk7KAUAoBQCgFAKAUAoBQCgKY3d2PNiN4JZcRGydkzS2YdB3YbHkfom455TUmVSKoqC+ZrSerLLnqMbCqONm9SonsKors4DOx1yC91A8GPO/gfPSVa0XOWeiNdSWFgqHYm1HwuIixEXvxMGA+sOTIfJlJU+tWs4KcXF9SPF4eTY7b2Dj2ps68RB7RBLCx6OBdQfDqp8Lmuer0m04vctrG67CsqnTr5GE4MKRhsQCCCMQQQeYIjQEHzrRa91+ZY8cadWDX/H6smO8g/ZMT9xJ+g1vn3WVVt7aHmvU1uFVR3x9oeCgexsLuQjDAYUMQT2Sm48CLqPgCB8KtlsfPptOTaM5XpiKAUAoBQCgFAKAUAoBQHy3XrQHm2pj0ghkmkNkjUsfh0HmeXxoDVTbm1WxOIlnkPekYnnyHQDyA0q9oUuzgkRJyy8nhzDxFbcGJcPAjeYfKYB2HWSHXofnUHx749X8Krr6l/wDRfM30pdC0tm7KWGSd05TSCQjwbKFa3rlv6k1WKKTfxJlStKpGKf8AisfI+7wfuuI+5k/QaT7rPKHtY+a9TWxeVVR37PtDwUBcvCHa3a4VoGPegaw+w9yv88w9AKsqM9UEcXxKh2NxJLZ818yeVtIAoBQCgFAKAUAoBQCgFAKAwe8USvJhYpQDC8rZlIuHdY2aJHB0y3Ut9pEHWgPSu7+EHLC4X4Qx/wDTWWuXieYRzGxcNe3s+Hv92n/KmuXiMI7odmwoQyxRKw5EIoI9CBXjk31PcHlxm3YkYxpmmlHOOIBmH2ySFj9XZa8B4ItoyYjAzzOiorxy9mA2YlApCuW0BzcxboRzvWMu6zbQ9pHzXqUAvKqo79n2h4KAke4G3BhMYjsbRv8AJyeADWs3wYA+l6k208Sx4lNxm2dSkqi3j6F/VOOVFAKAUAoBQCgFAKAUAoBQHk2ps9Z48jFl7ysGQ2ZSjBgVPTl/M0BjW3cWK0mEPZTDmWLMs3lPc3c+Dk5h0NrggY7BYOXFzzSzxyYWSILFCUe5UjM8kitlCujZkGUgg5NRfl4evHQyY2PNLpicQWX6kIMStbq7Bi5v1AYLrYg16eGA4gbZiwOHTDRRqO1OscdktED8pqB3S3u3tfVjzFa6lRQWSXZ2krmpoXLxfgR3FcVC8TRDBqoZCgtN7oItoOy6eFRndZWMF1DgajJS7Tb4fyVyBUUvj7QCgFDxpNYZdvC/eH2jC9k5+VgshJ+kpB7M+ZspB+zfrVnSnrjk4i+tnb1nDpuvImlbCIKAUAoBQCgFAKAUAoBQCgFAKAUBSnFrZ0iY3tWJZJVGQ/VyABo/ge9+P1qHdRfJnRcDqw/NT67+f/RCaiHQigFAKAUA/wCd/iORrJTklhM0VLWlUlqnFN4xzJPu/vzi8M6ZpXliBGZHOYleoVm1Bty1tUincPOJFVecHpuDlR5Pw6F6YPErKiyRkMjqGUjqCLg1NOYO6gFAKAUAoBQCgFAKAUAoBQCgMDvrsEYzCvELdoO9GfB15C/gRdT61jKKksM20K0qNRTjujX1lIJBBBBsQeYI0II8b1WODUtJ28binKkqucI+Vi1g3RkpLKeUKHooBQCgFATzh7vyMKpw+IzdjclGAJKE6lSBqVJ101BJ530m0a6xiRzXEuGT1upSWU914Ft7N2hHPGssTZo291rEXtpyYA1KKE9VAKAUAoBQCgFAKAUAoBQCgFAQbefCYTZzSbRMReeRwI1PuCQqSWA+jfKWLannbnrhJxjmTJFFVa7jRi+vJdCncbimlkeR7ZnYsbAAXPgByquqTc3k7K0tY29PQjprAkigFAKAUAr2Lw8mutT7SnKGcZRsXurtRMThYZYwqgqAUHJGXRkA6AEaeVqtU8rKODnBwk4y3Rlq9MBQCgFAKAUAoBQCgFAKAUAoCKcR9gS4zDJHDkzJKHIZrXAR1sDY63Yc7DnrWFSGqOCTaV1QrKo1nBRk0RViptcEg2IYXHgykgjzBqunBweGdlbXMbiGuKaXxOFYEgUAoD14XZc8gzRwTuvLMkbstxzFwLVkoyeyNU69KDxKST+LR3jd/F/+FxP+xf8A6a97OfgzD8Xb/wDOP7oPu/iwCThsSABckxPYAcydKyjRk3ho01+IUacdUZKXwTWfkTThftCTC4g4WdWRMR3o8w7pcDmrcmDKOYJ91fGpdFSitMjneJVKNaSq0nvuuvmW3W8rBQCgFAKAUAoBQCgFAKAUAoDAb5p8irOT2CuO3UG2aNgVuSNcqsVYjkVVgb8qM9jujXtOQ9KqD6FhLY5UAoBQF2cIT/Z4+9k/rVhbdw5HjXvT8l6E1reVQoDAY3d4KrNhSY3HeWInNAzLqoMTXCa9UykUBldmY1ZoklW4DqDY8wTzU+YNwfMUB6qAUAoBQCgFAKAUBjN48XNFh5JMPEJZVFwhJFx1IAF2I+rpfxr1Ao2LifiTNHJKuZkkBvnYALyZFiFksVJFyCet9KnuyjozF5NPavOGi5I988LIyxwO08rLmEcQu1tL5ibKtrgHMRYm1QNLxnBuyejtMZJ7qQ4dfFyZZPPuIVVT552rwGBxsUkeKRsagmgYZFl1MUcg9yRoSSI2a+UtqLhSCtyAPVuUnHyHoKqD6GcqHgoBQF1cIP3D/wBZ/wDhU+27hyXGven5L0JhjMWkQDObAsq385GCr+ZIHxre3gq4wcnhf3BG+JG2sXg8L7RhVhYIw7USIzWRtAy5XXk1r+RvpapFvCE56ZGuTaWUVWeMm0fq4P8A2Un/ANtT/wAFT+Jq7Vk/4P7fkxcOIMoQETFgEBCjte8wAJNu9mbnzY1AuKapz0o2wlqWSwK0GQoBQCgFAKAUAoBQGvHGCHCLjW9mPyh+eAtkD9bf3vEePne1lYueH4GirgnnBDdzscK2LcfKYj3b8xEvu/xG7eYy1pvKmqWlbL1M6ccLJZdQzYcXW4IOoIoEavRch6Cqg+iHKh4KAUBdPB/9wP3z/wBFqfbdw5LjXvXyR7OKQ/s2fprGfylSsq/s2auE+9x+fozt3R2qm0cDaUBiVMU6nqbWa48GUg/HyrKjUylJbmviFr+HrOPR815f3kULtDdCePaDYBFLvnshP0kbVHJ5e7z8CG8KvfxMey1/3JU6HqwXrsHY0Ox8BIfeKKZJW+uwGgHgOg9fOqmc5VJZZISSRCxxv/8AJ/8Avf8A4qT+BqeKNfao90HGvDn38PMv2Srf1tWLs6p72sSa7sb3YXHLeCTvdY20kH4eo8xcVHnCUHiSM009jO1ieigFAKAUBEuIe1sXFD2eCgmklcG8iKSIx4i30j08OfhWcFFy/M8I8eccistz+Fk+KJlxeeGM30YfKufQ+6PM/kedTKt2ktNI1Rp9ZFz7tTZ8LAbBSECso5K0fcdQPAMpHwqAbjJ0B8NAauoNBVQfQzlQCgFAXRwe/cW++f8AotT7buHJca95+SMhxOH9m4j8H+YlZV/Zs08K97h8/RlacNNv+y4sKxtFPZG8A1/k2/M29G8qi0J6ZY8ToOK2vbUdS3jz+XX7ko42bvF4Fx0VxLh9HI5mIm9/wMc3kGeru0ms9nLZ+pxdRPGUVZi998ZLhWwkspkjYjVtWspuBm5kXsdfAVMVpBTUl+xq7R4wRypZrFAduGxDxsHjZlYG4ZSQQfIisJwjNYkj1NrY2i3P2t7RgsPMWuzRjMSebL3XP5g1QyWG0S08mbrw9FAKAUAoBQGG3WNonhPvwyyI/mS3aKx82R1b1Y0BmaA+GgNYCLE1UM+hR2R8oeigFAXNwcP7C/37fpSp9t3Dk+N+8/JGU4lC+zcT6IfykW9Z1/Zsj8Lf/tw/vQoUiq07QvfcTbK47BZZbM6gxTA/S0tcjwZTf1uOlWVCpqjnqji+JWv4es0tnzX2+RQG+GwWwOLlw5vlU3jJ+lG2qH1t3T5qa6KjU7SCkUs44Zhq2mIoBQF1bj7p4h8DA4xDxhlJCaaAs1unXn8aoq0lKo2iXFYSLYrUZCgFAKAUBxdwASSAALknkAOZoDE7sIWjbEMCGxDmWx5hCAsK26WjVLjxLUB5dnbe7baE+HU9yCJb+cjN3vyFh65q1qeZuPgTKls6dvCq/wDJv9kSKthDNYZx3m+0f6mql7n0GHdXkjhXhkKAUBcfBk/sUv37foSp1r3DleOe8LyXqyc4nDrIjRuAyOpVgeRDCxH5VIazyKiMnFqS3RrpvDshsJiJIGuch7pP0kOqN8Rz8warJw0Swd1a3Cr0lUXXfz6mW4d7e9kxa5jaKW0cngLnuP8AAn8mas6E9MvMi8Ute3oPG8ea+qJlxs3b7fCjFIPlMPctbmYT7/8ACbN6BvGr2zq6Z6Xs/U4mpHKyULVsRhQH1eY9awm8RZ6tzbXY8ITDwoBYLGgt6KBVATD2UAoBQHCWVVBZiFUC5JNgB4knlQGHXbTz/ucfaL/3z3WH8OmaX8Iy6e8KA5LsHtNcVI2IP1CMsA9IQbMPvC586A+717ZGDwsk2l1FkHi7aIPS+p8gawqT0RbJNpbuvWjTXz8upXfBmQtisSWJLNGCSeZJckk/E1FtX+Zl5xyKVKmlsm/RFuVNOaNY8V77/bb9Rqpluz6BS7kfJeh1V4ZigFAXDwXP7HN/iD/lx1Ote6/M5bjvt4/p+rLAqSUpXvF7YPaQrikHfh0fzjY8/wAJ19Gao1zDK1eBd8FutFR0pbS28/5+xUBFQTqC8+HW3BjMHkks0kY7OQH6S27rHxuuh8w1WNCpqj8UcbxS17Cs8d1819UURvvu8cDjJcPrkvmiJ6xPfLr1I1U+ak9a6KhV7SCkUk44Zgq3GBZ/Cnh+MQRi8SoMAPyaXBEjDmWt9EeHX0verurnP5I/M304Y5svIC1QTcfaAUB8blpzoCk99vbsdtGLZ8kkaqzAmOFiyxp7zO7FRdwouLjqLWvUu30Ri5yW37GueW8Fz4PCrFGkUYCoihVUcgqiwH5CorbbyzYePG7dgikWJnvIzKoRQWILmyl7e4L9Wt5V4CrOLe3e1xAwyHuQe95ysNf4VNvVmqDczzLT4HU8FttFJ1XvLby/lndwW/eZ/uh+uvbXvMx477KHm/Qt+ppzBrJjPnJPtv8AqNVMt2fQKXs4+S9Dpph4yNcdejruK8MxQFwcFv3Sb/EH/Ljqda91+Zy/Hfbx/T9WWDUkpDrnhV1ZGAKsCrA8iCLEH4Uayexk4vK3Ndt5tjthMTJAb2U3Qn6SNqh/LQ+YNVdSGiWDubS4VxRVRfPz6nu3D297Hi0djaJ+5L4ZWOjfhNj6ZvGsqM9EjTxG1/EUGluua+3z+xPeM+7XtOD9ojF5cNdtObRH5xfhYP8AhI61e2dXRPD2Zw9SOUVpuluN/wBoYbPC5EqzBHzWCKhUnODckkEWtbqK31rmdOo10MIwUo5Lw3O3Zj2fB2MbO9zmZmPNiACQvJRpy/mar5zc5ambksLBnaxPRQCgFARvH7HEOL9vhhDyMvZzKts5UkESJcgZgQAwJFxre62Pup4x0GDuxMuIxAEYhlw6MwzyNIgkCDVgnZOxDNbLe4IzE8wK8B4N7VXB4aM4eC+WZWCIpJZgGYFrC5uwF2NzXkm0uRspRjKaUnhdWU7LsbFtd2w+KJYksxhk1Zjdie71JvVe6NR88HXR4nZxxFS5L4Mn/BrZTqZ8QwKj5oAixJU3fn4aD1v4Vvt6bi22VfGbunVjCMHnr9C0KlFCa3ybNmlmcRRSPmlYKVUlTdyB3uVvO9qruxm5bHY/+St6dJfmy0ly+ODt3m2cmHm7BWDmNFEjA3BkPee3kLhfw+N6zuEo4ijRwiUqrqVp7t4MTUYuRQFv8Fj+yz/fn/LSp1r3X5nL8d9tH9P1ZYVSSkFAQDi5sHtcOMSg78PvecR5/wAJ73pmqNcwzHV4Fzwa67Or2T2l6/zsU7UE6otPc3fiRoI4Xh7XJliZ89ixclYVsVK3IGW7soJ61Y0J6o/FHH8VtuxrtpfllzX1JLw/3Z9hilWwUSzNIsd7mND7kZYaEgeGnmeZk1Kjm9TKtLBKCawPT7QCgFAKAUAoBQCgMNi8HJFKZ8OobtNJoi2UMQLLKpOgcWAP1lt1UUB0z4PEYkqmISGOANd0WVnaUAECN/k1AS5DEXN8tuRNAVpvxvu8zGDDFosOnd7t1Z7aagWKp0C/n4CLWrtPTEvuGcMjUiqtXbovuQgCoTbe50cYxisRWEKGQoC3eCv7tiPvv/jWp1r3X5nMcd9tH9P1ZYlSSjFAcJYwylWAKkEEHkQdCDQ9TaeUa771bFODxUkBvlBuhPWNvcPw1U+amqupDRLB3FncK4oqp16+f95nXu5jVhxMUjlggazMpsyg6ZgehHP4EdazpVnF46Ea+4fGvByWdXTny8sFqb+bKxgwMr4fG4lmjGcKOzBZF1cZ40VicuoHW1je+ltQ0OaU9jjZ5xyKa3UxUs+PwgkkkkvPH7zE/TGutT7mlThTbSNMJNyNoKqyQKAUAoBQCgOnGyFY3ZQCyqxAPIkC4BoCE7l7axu0VkkZ44IlIVTFHdma121kLDQFdbdfKtdOblnkTLu1jQUUpZbWfI5bP2tiG2hiMFBie0EEau7Txo13Y96MGER2AUrr3rEkW0qTKlppqb6kHVzwSH2PFyfOTrAOi4dQzepkmUjXwCC3ia1GRQe2SfaJ7kk9rJcm1zZzqbaXNVdSTlJ5O5sqMaVCKj4J/ujx1gShQCgLb4K/u+I++H6Fqba91nMcd9tDy+rJ3tf5ib7t/wBJqXHco2YTh1vIMfgYpiR2qjJKPCRQLm3gwIYfarbcUuzm4mMXlEmrSZED4tbB7bDDEIPlILk+cR9/+HRvQN41HuIZjnwLjg112dXs3tL16fYpqoB1Zb3D7e2+C7JlaSaFliVRa7q+kWrEAAWKknll86n29TVHHgclxe17KtrW0ufz6/c9+5nD+HByviCF7ZyxVRrHCrEnJGSATYHLmIGnQa3m1K06mNXQp1FImlajIUAoBQCgOLmwJAubcvHyoCh8VvjtDEu0ayuvbNlEShRbObKgbLmHQXuOt6hzrz1OKOjt+F2/YxrVG3yy/AtLFSx7I2YToexj06dpK3L+Jz8AfKp1Clqagv74lBc1u0m5v/pdEVvwKxDPj8U7nM7xF2Y9WaQFj8STVjfJKEUiJSfNl4VWG81q21+84j76X9bVVT7zO9t/Yw/SvRHjrE3CgFAWHwq26sCzoy3TMru4OsakBc7LbVAbXa9xe9rAkT7dLTyOS4xKbrJTxyXLHgT3b+8kEaTI3aGy5SyozJmlXuLmUHU3GnmKkrcqSl+Du8fsmKySEiCdQrn6Kutyj38Oan7Q8KtL1RlHOeaNFNvJd42+WJMOGxE0QsDIoRQT1yrK6lwNNQCNbC9jaqN58l3kwwDCZjFobrMjIWFtQuYWk06Leh6njmiu9m8MJZJQzkRYYsWCk3nCE3RCLZQ1rAm5t51FjbJPL2LurxupKnpisS6ssLAbn4OF1eOAK62IOZ+nK921+NSUktimlUnLvNv5mdr0wFAKAUAoBQFZcQOIGXNhsI3e5STKfd8VjP1vFunTXUaK1ZQ5LctOH8OlcPVLlH18jF8Idh9rO+Kcd2HupfrIw1P4VP8AvjwrTbxcpObLHjFaNGlG3hyz6L7v0Mfx03i7SdMEh7kNnkt1kYd1T9lDf8flXQWVLCc31OTqy6HTwEP7dP8A4c/5iV7fdxeZ5R3Ldl2y0rGPCKshBs0rfMIRoRmGsjD6qeFiy1VkgguN4VSuZJPaYzI7s1uzIU5iTzzEjnysbedR3bRfPJcU+NVYJR0rCSX7EJ2ju3iIcSMKyAytbJlYZXvyKs1tNCNbaio7t5KWEWtPi9GVJ1JJprljc47Q3axcAzS4eVRe17XFzyF1vXqt5J81k8lxajOLUJaX8UWLs3hXh2jR5HxSsVBZM0fdJFypIT4VJVCn4FJLi10/8v8ASJzsvZEOHj7KGNUTqLe95sTqx8zW5LBXyk5PL3Ph2Lh+zaLsIRG5uyKigE/WsAO9oNeegoeHzYmxYcLEsUCBEX8zfqW5k16228sGQrwHFlB5gH18uVAcqAUAoBQCgFAKAhnFTa4hwZjWQpLKQFCnvFQQZOXJbaE/3gOta6stMWyXY0O2rxjjKzz8ik4oyxVVF2YhVA5ksbKB6mwqt5tnbflhHwS9EXkmKw+yMBkd4zJFCZCmYB5HJ1IUm9jIQoPS4q2oUtoI4W8uXWqyqPr6dDXHH4h5JZJJTeR2LOfFmNz8Kv6enStOxWSznmSbhyyiTEFjoIVOS5+VtPFeCwN2Li6hepI0NRL7uLzNlLc2ShQKoVQFUAAACwA6ADp6VVkg50B4No7GhneKSWNXaFs0ZPQ/8RcA2PVQelD3J76HgoBQCgFAKAUAoBQCgFAKA6cXikiQySMqIvNmNgOg/npQEc2zvTJFE86xKkSLcGclHlOgCxxWLC5IF3sfKxvWMpKKyzbQoyrVFCO7Kh2nicTtGeSYRySMB7sas3ZpeyqABy1+JufGoctVZ5WyOlodhw6KjUf5pbv+9CebhbgFA0uMQXYL2aBiHSxuWLIRlblyN+d/CpFGloXMp+I334ma08kuRNTu1hTG8bQq6ubtnJdiQLA53JbQctdOlbitMRt3h/g5o3KwIJuyyRuSwAZVtGWsdbaXJBJt1rKM5R2Z40mRXhluDiMFjXlxCJlEZCMrAjMxA06ju5uYHOpFxcdqkkjCENJa9RTYKAUAoBQCgFAKAUAoBQCgFAKAUB59oYRZonie+V1Km3PUWuD0I5g0BjcNu1DYmcDEytbPJMqsTboq2si+Crbx1JJIEW3N3JbD4uaUTsIo5CqohN3FgyiW+hADDTqdbjrhGGltkqvdOtCMWllcs9WWHWZFFAKAUAoBQCgFAKAUAoBQCgFAKAUAoB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0838" name="AutoShape 6" descr="data:image/jpeg;base64,/9j/4AAQSkZJRgABAQAAAQABAAD/2wCEAAkGBxQTEhQTExQSFhQXFxsaGBgYFxoeGBkZFRsdHBYXGRcaHCgiGxwoHhkaITEhJSkrLi4xGR8zODMtNygtLisBCgoKDg0OGxAQGywkICQvLywvLy8sLCwsLCwvLCwsLCwsLCwsLCwsLCwsLCwsLCwsLCwsLCwvLCwsLCwsLCwsLP/AABEIASYAqwMBEQACEQEDEQH/xAAcAAEAAgIDAQAAAAAAAAAAAAAABgcFCAIDBAH/xABLEAACAQIDBQUDCQUEBwkBAAABAgMAEQQSIQUGBzFBEyJRYXEUMoEjM0JScnOCkbIkNJKhsSVidLM1Q5OiwdHSFVNUZIOjw9PiCP/EABsBAQACAwEBAAAAAAAAAAAAAAAEBQIDBgEH/8QANhEAAgEDAgMFBgYCAgMAAAAAAAECAwQREjEFIUETMlFxsTM0YYHB0RQicpHh8EKhUvEVJEP/2gAMAwEAAhEDEQA/ALxoBQCgOLuACSQABck9AOZoCj9/tu7Rw88OMSaRIsTHmjQXyoFN1jdDoWyMrajmzC3dqbbUadWLT3NU5OLO7ZHGqZVtiMOkh6MjZCfUWYflavZ2Mv8AFniqrqd+I43NY5MIoNtC0hIB6XAUX/MV4rGfVo97VEp4fE7RwgxWKeVpGkkFllkSMBWIUCNGC8utrmtFemqc9KM4vKyZPEbLhhxuEYRKqkSqr2uxmKjIpJ1t2YmN+VwOWl9JkSmgFAKAUAoBQCgFAKAUAoBQCgFAKAUBht6O9GkHL2iRYmP9whnlHxjR1HmwoDy7+7tjHYKSAAdoBnhPhIg7o8gRdT5Ma3UKvZzTMZLKwawkEEgggjQgixBHMEdDV2RT5Xp4X3wkx6QbHEj3sssmg1ZmL2VFHViSAB1JFU957V/Ik0+6S3Bwyy4gTTRmJY0IjQsrEvJ845ykgWUBR9p/GopsM1QCgFAKAUAoBQCgFAKAUAoBQCgFACaAwm0G7XFQRL/qG7aRugzI8ccf2mzs3kE/vCgM3QGv3Gfdv2bGe0ILRYm7acllHzg/Fo/mS/hVtZ1dUNL3XoR6kcPJC9l7InxDZYIpJD/dUm3mT0HnW6pXhT3ZgoN7GwXD/cs4OCITt2kiFmVfoRM/vFR9J+mY8hcDQm9RWqdpPUSYx0rBM61GQoBQCgFAKAUAoBQCgFAKAUAoDhLIFUsxCqASSTYADmSTyFAeLZG2I8RnKBxkIHfUqSGAZHAOuRgdD5GgKv4w4uYYlIjI3Y9mrqg0GbMQSbczdQQTy6VGuJyjjBdcHt6NZy7RZa/Yz/CLbQlilhckzK2csxJaRWAAZmOpK2C+QCVlQq61h7mvitjG3kpQ7r/0ywa3lSR/frd4Y7BSwaZ7Zoiekiapr0B90+TGttGp2c1IxlHKwU5w53rxeHPsOGgjaSSU/OZrq3Js1iLAZdfCxqXd0V7TO5rpy/xwX7BmVB2jKWC99gMq36kAk2HqarzcdqsCLjUHkaAA0B9oBQCgFAKAUAoBQCgFAKAUBQPFPfeeeV8IFeGGNrMh0ZyDzfy6gcuuulrC0t4ta3zNNSbXJEl4R7wGcwRk/LRRvFJ/fw6WbDsfNWZkHkW8a1XdLRPK2ZlTllGB4m4ppNoS5gQEyxrfwUAn/eYn0I8aprp/mSOs4HBKlKXVsxO7O2WwmJjnF7KbOB9JG0cflqPMCtNOeiWSyu7dXFF0/wBvPobFQTK6q6kFWAKkciCLgj4VaLmcNKLi8M50PCm96NtHZmMxWKw+FQ9vJ2Yme+USIimUKotzYm/iUfwNSqVOVf8AK3sa5NR54JHw4k/7SwxxON+WcTMoVvmlCZStovcuCfeIJ86wuKSpz0o9hLUsmQ3y2SmHweImwxkw7BCbQuUQ3Ot4x3QTc94AN51FqScYNom2VKNWvCEtmyl8Jj5YgRFLLGDzCOyg+uUi9V6rTXU6yfDbWW8F6HYu1sQNRPOD5Sv/AM697afiePhlq/8AD1LW4TbxNPHJBM7PJGcysxJZo253J1OVv5MoqZRqa489zmuJWit62I9180T+txXigFAKAUAoBQCgFAKAr/ipuOMZH28K/tMY5D/WKPo/aHTx5eFt9Cs6UvgYTjqRUu4W9J2biTI0YZWGSQfSC3BJU+NwOfP+Yn3FLtoqUTVCWl4ZZG/GymxytisPDKFWLOWdcmcpb3EPfJKE3OUA9nHYmqO4p6o/FF3wq67Gth92XL7MrAVXHYFv8IdvdpC2Fc9+HVPOMnl+E6ehWp1tPK0+By/GrXRU7WO0t/P+fuWFUkpCPb27spi8DLhRYMQWjY9JQSwc+rE38mattGp2c1IxksrBHeB0bLs+RWBVlxMisp5hgEBB8wdK3XrTqZXgjGksIke/w/s7F/dGoFbuMseHe9U/NGv1Vh2woC4uE27nYwnFSD5SYdy/NYuY/iOvoFqyo09ETi+I3f4itlbLkvv8yf1tIAoBQCgFAKAUAoBQCgFAQrercXAuuIxJwxeYqzAKz96S3dAVTa5a3TUms41ZxWEzxxTMfuEuKV4sDiJox7NFnaJPf77HsY3YHUIvRdPm7k309qPU9SXILlyINv7sH2PFuqi0Unfj8ACe8n4Tp6Zaqa0NEjteG3X4igm91yf3+Zjd3trthMRHOtzkPeA+kh0dfy5eYFYwnolk33Vurik6b67efQ2Lw06yIroQyMoZSORDC4P5VZp5WThpRcW4vdHbXpieTAbOSJpigt2snaMOmYqqkj1yA+pNeuTeM9DxIxm/n+jsX9y39K1Ve4ybw/3qn5o18qsO3OUYNxYZjcWW17noLDnflWdPvojXmOwnl45GzOCzdmmdVV8q5lX3Q1tQvkDVocKd1AKAUAoBQCgFAKAUAoBQEb29vzg8G5jnkZZAAcvZvqDyINrEeYPQ1nGEp91ZPG0tylG3sWDbBx8DyPE0hLhh3jHJ84lvLmo/uLVjTouVFwksM0uSUsouHiBsZcbgu0iszoO1iI+kpF2UeIZdR5hapq9PVHHVFxwy67Css918n9GUYDVadkW3wf29nifCOe9F3o79Y2Oo/Cx/Jl8Km208rS+hzHGrXRNVo7S38/5+5Y1SijFAYLfr/R+L+5f+la6vcZLsPeafmjXuqw7gmfC3YZnxiysp7KEZ7kd0yDRBfxB734RUu2pvOpnPcZu4uKowefH7F3VMOdFAKAUAoBQCgFAKAUAoD4aAo7ivvYJicNLgWjdDdXkbvgHnly6ZTbxYHn0qZa0pSeqMsGqpJLk0VgBVq3hZZHL14KbxdpC+BdryYfVNecR5gfYY5fIMlVFzDOKi2f8Af9kqD6ES4i7B9kxbZRaKW8kfgLnvp8CfyYVSV4aZeZ2vC7rt6CT3jyf0Zhtg7VbC4iOdL3RrkfWU6OvxF/jatcJaZJkq5oKvSdN9fXobGYTErKiSIQUdQynxDC4NWieVlHCzg4ScZbo7q9MTB78D+z8X9w/6TWur3GS7D3mn5ooDB4V5ZEijGZ3YKo8Sf+HUnoL1X04OcsHX3dxG3pOb+XxZsdsXZy4eCKBdRGgW/iRzb1JufjVocM228s9tDwUAoBQCgFAKAUAoBQCgOLuACSQABck8gBzJNAa+7/bRxO1MUTh4ZpII+7FkRjcdX0HU/wAreFT7aVOmtUnzZpqKUuSG7+4s8IlxeMiMcUETOqvbvyW+TUre9s1ib+nWlxcqotEBCGObIvuzt18Hi4sUtzkbvL9ZG0kX4g6eYB6VNnSUqeg1KWHk2B322Su0MBnhs7BRNAw+lcXsPJlNvW3hXP16baa6ouuG3X4esm9nyfl/BRANVh2hbPB7b2aN8G570d3jv1QnvL8GN/RvKpttPK0s5njdrpmq0dnyfn/JZNSiiMLvp/o/F/4eT9BrCr3H5Eqy95p/qXqRHhBh8IIy6srYs3zg+8iX0CA/RIsSRfU2PICsKKio8jdxOpVlXfaZWNvIsitxXigFAKAUAoBQCgFAKAUAoD4wvoeVAAKArTjptns8JHh1Pema7fYj1/Vl/hNSbSGqovhzMKjxEomrgil28DN5M8T4GQ96LvxX6xMe8v4WP5OB0qsvaeJa119SRSlywYHiZsH2bFl1Fop7uvgGv8ov5kN+Lyqhrw0yz4nacJuu2o6XvHl8un2I9sTabYaeOdOaNe31l5MvxBI+Na6bakmiXeQhOhKNTbx8PibF7Ox8c8ayxMGRgCCD49D4HxHSrQ4ZrDwYreJmnzYGO15Y27VydIom7uijUu2oUaDukk6WPjWVhmVObhJSjuuZgN0dw4MNOzySrNPGbooNuzU3yOy3uWI8dPC/OsIUow2JFzfVbhJT6f3JPa2EQUAoBQCgFAKAUAoBQCgFAKAUBT3/APQOG/dJPvFP+6R/U1NsX+dr4GqrsRHeTc9o8BhMcgJV4wJR9UknI3oRYeo8xWy3r4qOL2bPJw5ZMNszaUmBxUE6A5owjFfrow7y+jKf5g9K3QSrU5J+LMX+Vo2A3q2cm0tn5oiGLKJYG8Ta4HlcEqfXyqlr0m04vdFpw+6/D1lPo+T8ihv5VVnbcmvgWTw62AuMw7ySSOsiS9mrKsROUIhAu8bH6RHPlYVY0JuUcs5DittToVlGmsJrP+2SfG7GlwWHxEmGnVQI3ds2HhzlkUlcrRqi+udX8q2SeItkGhBVKkYPq0il2x0plM3aP2pOYyBiHueuYaj4VXdtPOcnYrh9uqfZ6eX+/wByb7tcTZ42RMVlljJALnuuoJ1YkCzADXkD51Jp3Gp4kU17wfsoupTfJdGXEDUoohQCgFAKAUAoBQCgFAKAUAoCk+N+PM2Lw+DTUqBcD68pFh65Qp+NTLX8qlUfQ1VOeEWzhNjIMGmEcB0ESxtfqAoBPl41DNpSXF7ddsLLDIoJhMUcYbqGhQJZvMhQfPXwqwsai5wZpqx6kl4Fby5kkwEh1S8kN/qE/KJ8GIb8Z8K8vaWHrXzFKXLBjOKWwfZ8V2qC0U92HgJB84PjcN8W8KoLiGmWfE7PhF12tHQ94+nT7fsSzgt+6T/4g/5cdb7XusreO+2j5fVku3qH7FivuJP0Gt1TusrLX28PNeprkKqzuxQ8aTWGWdubxIjjhSHF9pdO6soGYZB7ucA5rjlcA3sOtT6deLXPc5O84VVpybprMSz4JldVdTdWAZT4gi4P5VIKk7KAUAoBQCgFAKAUAoBQCgKY3d2PNiN4JZcRGydkzS2YdB3YbHkfom455TUmVSKoqC+ZrSerLLnqMbCqONm9SonsKors4DOx1yC91A8GPO/gfPSVa0XOWeiNdSWFgqHYm1HwuIixEXvxMGA+sOTIfJlJU+tWs4KcXF9SPF4eTY7b2Dj2ps68RB7RBLCx6OBdQfDqp8Lmuer0m04vctrG67CsqnTr5GE4MKRhsQCCCMQQQeYIjQEHzrRa91+ZY8cadWDX/H6smO8g/ZMT9xJ+g1vn3WVVt7aHmvU1uFVR3x9oeCgexsLuQjDAYUMQT2Sm48CLqPgCB8KtlsfPptOTaM5XpiKAUAoBQCgFAKAUAoBQHy3XrQHm2pj0ghkmkNkjUsfh0HmeXxoDVTbm1WxOIlnkPekYnnyHQDyA0q9oUuzgkRJyy8nhzDxFbcGJcPAjeYfKYB2HWSHXofnUHx749X8Krr6l/wDRfM30pdC0tm7KWGSd05TSCQjwbKFa3rlv6k1WKKTfxJlStKpGKf8AisfI+7wfuuI+5k/QaT7rPKHtY+a9TWxeVVR37PtDwUBcvCHa3a4VoGPegaw+w9yv88w9AKsqM9UEcXxKh2NxJLZ818yeVtIAoBQCgFAKAUAoBQCgFAKAwe8USvJhYpQDC8rZlIuHdY2aJHB0y3Ut9pEHWgPSu7+EHLC4X4Qx/wDTWWuXieYRzGxcNe3s+Hv92n/KmuXiMI7odmwoQyxRKw5EIoI9CBXjk31PcHlxm3YkYxpmmlHOOIBmH2ySFj9XZa8B4ItoyYjAzzOiorxy9mA2YlApCuW0BzcxboRzvWMu6zbQ9pHzXqUAvKqo79n2h4KAke4G3BhMYjsbRv8AJyeADWs3wYA+l6k208Sx4lNxm2dSkqi3j6F/VOOVFAKAUAoBQCgFAKAUAoBQHk2ps9Z48jFl7ysGQ2ZSjBgVPTl/M0BjW3cWK0mEPZTDmWLMs3lPc3c+Dk5h0NrggY7BYOXFzzSzxyYWSILFCUe5UjM8kitlCujZkGUgg5NRfl4evHQyY2PNLpicQWX6kIMStbq7Bi5v1AYLrYg16eGA4gbZiwOHTDRRqO1OscdktED8pqB3S3u3tfVjzFa6lRQWSXZ2krmpoXLxfgR3FcVC8TRDBqoZCgtN7oItoOy6eFRndZWMF1DgajJS7Tb4fyVyBUUvj7QCgFDxpNYZdvC/eH2jC9k5+VgshJ+kpB7M+ZspB+zfrVnSnrjk4i+tnb1nDpuvImlbCIKAUAoBQCgFAKAUAoBQCgFAKAUBSnFrZ0iY3tWJZJVGQ/VyABo/ge9+P1qHdRfJnRcDqw/NT67+f/RCaiHQigFAKAUA/wCd/iORrJTklhM0VLWlUlqnFN4xzJPu/vzi8M6ZpXliBGZHOYleoVm1Bty1tUincPOJFVecHpuDlR5Pw6F6YPErKiyRkMjqGUjqCLg1NOYO6gFAKAUAoBQCgFAKAUAoBQCgMDvrsEYzCvELdoO9GfB15C/gRdT61jKKksM20K0qNRTjujX1lIJBBBBsQeYI0II8b1WODUtJ28binKkqucI+Vi1g3RkpLKeUKHooBQCgFATzh7vyMKpw+IzdjclGAJKE6lSBqVJ101BJ530m0a6xiRzXEuGT1upSWU914Ft7N2hHPGssTZo291rEXtpyYA1KKE9VAKAUAoBQCgFAKAUAoBQCgFAQbefCYTZzSbRMReeRwI1PuCQqSWA+jfKWLannbnrhJxjmTJFFVa7jRi+vJdCncbimlkeR7ZnYsbAAXPgByquqTc3k7K0tY29PQjprAkigFAKAUAr2Lw8mutT7SnKGcZRsXurtRMThYZYwqgqAUHJGXRkA6AEaeVqtU8rKODnBwk4y3Rlq9MBQCgFAKAUAoBQCgFAKAUAoCKcR9gS4zDJHDkzJKHIZrXAR1sDY63Yc7DnrWFSGqOCTaV1QrKo1nBRk0RViptcEg2IYXHgykgjzBqunBweGdlbXMbiGuKaXxOFYEgUAoD14XZc8gzRwTuvLMkbstxzFwLVkoyeyNU69KDxKST+LR3jd/F/+FxP+xf8A6a97OfgzD8Xb/wDOP7oPu/iwCThsSABckxPYAcydKyjRk3ho01+IUacdUZKXwTWfkTThftCTC4g4WdWRMR3o8w7pcDmrcmDKOYJ91fGpdFSitMjneJVKNaSq0nvuuvmW3W8rBQCgFAKAUAoBQCgFAKAUAoDAb5p8irOT2CuO3UG2aNgVuSNcqsVYjkVVgb8qM9jujXtOQ9KqD6FhLY5UAoBQF2cIT/Z4+9k/rVhbdw5HjXvT8l6E1reVQoDAY3d4KrNhSY3HeWInNAzLqoMTXCa9UykUBldmY1ZoklW4DqDY8wTzU+YNwfMUB6qAUAoBQCgFAKAUBjN48XNFh5JMPEJZVFwhJFx1IAF2I+rpfxr1Ao2LifiTNHJKuZkkBvnYALyZFiFksVJFyCet9KnuyjozF5NPavOGi5I988LIyxwO08rLmEcQu1tL5ibKtrgHMRYm1QNLxnBuyejtMZJ7qQ4dfFyZZPPuIVVT552rwGBxsUkeKRsagmgYZFl1MUcg9yRoSSI2a+UtqLhSCtyAPVuUnHyHoKqD6GcqHgoBQF1cIP3D/wBZ/wDhU+27hyXGven5L0JhjMWkQDObAsq385GCr+ZIHxre3gq4wcnhf3BG+JG2sXg8L7RhVhYIw7USIzWRtAy5XXk1r+RvpapFvCE56ZGuTaWUVWeMm0fq4P8A2Un/ANtT/wAFT+Jq7Vk/4P7fkxcOIMoQETFgEBCjte8wAJNu9mbnzY1AuKapz0o2wlqWSwK0GQoBQCgFAKAUAoBQGvHGCHCLjW9mPyh+eAtkD9bf3vEePne1lYueH4GirgnnBDdzscK2LcfKYj3b8xEvu/xG7eYy1pvKmqWlbL1M6ccLJZdQzYcXW4IOoIoEavRch6Cqg+iHKh4KAUBdPB/9wP3z/wBFqfbdw5LjXvXyR7OKQ/s2fprGfylSsq/s2auE+9x+fozt3R2qm0cDaUBiVMU6nqbWa48GUg/HyrKjUylJbmviFr+HrOPR815f3kULtDdCePaDYBFLvnshP0kbVHJ5e7z8CG8KvfxMey1/3JU6HqwXrsHY0Ox8BIfeKKZJW+uwGgHgOg9fOqmc5VJZZISSRCxxv/8AJ/8Avf8A4qT+BqeKNfao90HGvDn38PMv2Srf1tWLs6p72sSa7sb3YXHLeCTvdY20kH4eo8xcVHnCUHiSM009jO1ieigFAKAUBEuIe1sXFD2eCgmklcG8iKSIx4i30j08OfhWcFFy/M8I8eccistz+Fk+KJlxeeGM30YfKufQ+6PM/kedTKt2ktNI1Rp9ZFz7tTZ8LAbBSECso5K0fcdQPAMpHwqAbjJ0B8NAauoNBVQfQzlQCgFAXRwe/cW++f8AotT7buHJca95+SMhxOH9m4j8H+YlZV/Zs08K97h8/RlacNNv+y4sKxtFPZG8A1/k2/M29G8qi0J6ZY8ToOK2vbUdS3jz+XX7ko42bvF4Fx0VxLh9HI5mIm9/wMc3kGeru0ms9nLZ+pxdRPGUVZi998ZLhWwkspkjYjVtWspuBm5kXsdfAVMVpBTUl+xq7R4wRypZrFAduGxDxsHjZlYG4ZSQQfIisJwjNYkj1NrY2i3P2t7RgsPMWuzRjMSebL3XP5g1QyWG0S08mbrw9FAKAUAoBQGG3WNonhPvwyyI/mS3aKx82R1b1Y0BmaA+GgNYCLE1UM+hR2R8oeigFAXNwcP7C/37fpSp9t3Dk+N+8/JGU4lC+zcT6IfykW9Z1/Zsj8Lf/tw/vQoUiq07QvfcTbK47BZZbM6gxTA/S0tcjwZTf1uOlWVCpqjnqji+JWv4es0tnzX2+RQG+GwWwOLlw5vlU3jJ+lG2qH1t3T5qa6KjU7SCkUs44Zhq2mIoBQF1bj7p4h8DA4xDxhlJCaaAs1unXn8aoq0lKo2iXFYSLYrUZCgFAKAUBxdwASSAALknkAOZoDE7sIWjbEMCGxDmWx5hCAsK26WjVLjxLUB5dnbe7baE+HU9yCJb+cjN3vyFh65q1qeZuPgTKls6dvCq/wDJv9kSKthDNYZx3m+0f6mql7n0GHdXkjhXhkKAUBcfBk/sUv37foSp1r3DleOe8LyXqyc4nDrIjRuAyOpVgeRDCxH5VIazyKiMnFqS3RrpvDshsJiJIGuch7pP0kOqN8Rz8warJw0Swd1a3Cr0lUXXfz6mW4d7e9kxa5jaKW0cngLnuP8AAn8mas6E9MvMi8Ute3oPG8ea+qJlxs3b7fCjFIPlMPctbmYT7/8ACbN6BvGr2zq6Z6Xs/U4mpHKyULVsRhQH1eY9awm8RZ6tzbXY8ITDwoBYLGgt6KBVATD2UAoBQHCWVVBZiFUC5JNgB4knlQGHXbTz/ucfaL/3z3WH8OmaX8Iy6e8KA5LsHtNcVI2IP1CMsA9IQbMPvC586A+717ZGDwsk2l1FkHi7aIPS+p8gawqT0RbJNpbuvWjTXz8upXfBmQtisSWJLNGCSeZJckk/E1FtX+Zl5xyKVKmlsm/RFuVNOaNY8V77/bb9Rqpluz6BS7kfJeh1V4ZigFAXDwXP7HN/iD/lx1Ote6/M5bjvt4/p+rLAqSUpXvF7YPaQrikHfh0fzjY8/wAJ19Gao1zDK1eBd8FutFR0pbS28/5+xUBFQTqC8+HW3BjMHkks0kY7OQH6S27rHxuuh8w1WNCpqj8UcbxS17Cs8d1819UURvvu8cDjJcPrkvmiJ6xPfLr1I1U+ak9a6KhV7SCkUk44Zgq3GBZ/Cnh+MQRi8SoMAPyaXBEjDmWt9EeHX0verurnP5I/M304Y5svIC1QTcfaAUB8blpzoCk99vbsdtGLZ8kkaqzAmOFiyxp7zO7FRdwouLjqLWvUu30Ri5yW37GueW8Fz4PCrFGkUYCoihVUcgqiwH5CorbbyzYePG7dgikWJnvIzKoRQWILmyl7e4L9Wt5V4CrOLe3e1xAwyHuQe95ysNf4VNvVmqDczzLT4HU8FttFJ1XvLby/lndwW/eZ/uh+uvbXvMx477KHm/Qt+ppzBrJjPnJPtv8AqNVMt2fQKXs4+S9Dpph4yNcdejruK8MxQFwcFv3Sb/EH/Ljqda91+Zy/Hfbx/T9WWDUkpDrnhV1ZGAKsCrA8iCLEH4Uayexk4vK3Ndt5tjthMTJAb2U3Qn6SNqh/LQ+YNVdSGiWDubS4VxRVRfPz6nu3D297Hi0djaJ+5L4ZWOjfhNj6ZvGsqM9EjTxG1/EUGluua+3z+xPeM+7XtOD9ojF5cNdtObRH5xfhYP8AhI61e2dXRPD2Zw9SOUVpuluN/wBoYbPC5EqzBHzWCKhUnODckkEWtbqK31rmdOo10MIwUo5Lw3O3Zj2fB2MbO9zmZmPNiACQvJRpy/mar5zc5ambksLBnaxPRQCgFARvH7HEOL9vhhDyMvZzKts5UkESJcgZgQAwJFxre62Pup4x0GDuxMuIxAEYhlw6MwzyNIgkCDVgnZOxDNbLe4IzE8wK8B4N7VXB4aM4eC+WZWCIpJZgGYFrC5uwF2NzXkm0uRspRjKaUnhdWU7LsbFtd2w+KJYksxhk1Zjdie71JvVe6NR88HXR4nZxxFS5L4Mn/BrZTqZ8QwKj5oAixJU3fn4aD1v4Vvt6bi22VfGbunVjCMHnr9C0KlFCa3ybNmlmcRRSPmlYKVUlTdyB3uVvO9qruxm5bHY/+St6dJfmy0ly+ODt3m2cmHm7BWDmNFEjA3BkPee3kLhfw+N6zuEo4ijRwiUqrqVp7t4MTUYuRQFv8Fj+yz/fn/LSp1r3X5nL8d9tH9P1ZYVSSkFAQDi5sHtcOMSg78PvecR5/wAJ73pmqNcwzHV4Fzwa67Or2T2l6/zsU7UE6otPc3fiRoI4Xh7XJliZ89ixclYVsVK3IGW7soJ61Y0J6o/FHH8VtuxrtpfllzX1JLw/3Z9hilWwUSzNIsd7mND7kZYaEgeGnmeZk1Kjm9TKtLBKCawPT7QCgFAKAUAoBQCgMNi8HJFKZ8OobtNJoi2UMQLLKpOgcWAP1lt1UUB0z4PEYkqmISGOANd0WVnaUAECN/k1AS5DEXN8tuRNAVpvxvu8zGDDFosOnd7t1Z7aagWKp0C/n4CLWrtPTEvuGcMjUiqtXbovuQgCoTbe50cYxisRWEKGQoC3eCv7tiPvv/jWp1r3X5nMcd9tH9P1ZYlSSjFAcJYwylWAKkEEHkQdCDQ9TaeUa771bFODxUkBvlBuhPWNvcPw1U+amqupDRLB3FncK4oqp16+f95nXu5jVhxMUjlggazMpsyg6ZgehHP4EdazpVnF46Ea+4fGvByWdXTny8sFqb+bKxgwMr4fG4lmjGcKOzBZF1cZ40VicuoHW1je+ltQ0OaU9jjZ5xyKa3UxUs+PwgkkkkvPH7zE/TGutT7mlThTbSNMJNyNoKqyQKAUAoBQCgOnGyFY3ZQCyqxAPIkC4BoCE7l7axu0VkkZ44IlIVTFHdma121kLDQFdbdfKtdOblnkTLu1jQUUpZbWfI5bP2tiG2hiMFBie0EEau7Txo13Y96MGER2AUrr3rEkW0qTKlppqb6kHVzwSH2PFyfOTrAOi4dQzepkmUjXwCC3ia1GRQe2SfaJ7kk9rJcm1zZzqbaXNVdSTlJ5O5sqMaVCKj4J/ujx1gShQCgLb4K/u+I++H6Fqba91nMcd9tDy+rJ3tf5ib7t/wBJqXHco2YTh1vIMfgYpiR2qjJKPCRQLm3gwIYfarbcUuzm4mMXlEmrSZED4tbB7bDDEIPlILk+cR9/+HRvQN41HuIZjnwLjg112dXs3tL16fYpqoB1Zb3D7e2+C7JlaSaFliVRa7q+kWrEAAWKknll86n29TVHHgclxe17KtrW0ufz6/c9+5nD+HByviCF7ZyxVRrHCrEnJGSATYHLmIGnQa3m1K06mNXQp1FImlajIUAoBQCgOLmwJAubcvHyoCh8VvjtDEu0ayuvbNlEShRbObKgbLmHQXuOt6hzrz1OKOjt+F2/YxrVG3yy/AtLFSx7I2YToexj06dpK3L+Jz8AfKp1Clqagv74lBc1u0m5v/pdEVvwKxDPj8U7nM7xF2Y9WaQFj8STVjfJKEUiJSfNl4VWG81q21+84j76X9bVVT7zO9t/Yw/SvRHjrE3CgFAWHwq26sCzoy3TMru4OsakBc7LbVAbXa9xe9rAkT7dLTyOS4xKbrJTxyXLHgT3b+8kEaTI3aGy5SyozJmlXuLmUHU3GnmKkrcqSl+Du8fsmKySEiCdQrn6Kutyj38Oan7Q8KtL1RlHOeaNFNvJd42+WJMOGxE0QsDIoRQT1yrK6lwNNQCNbC9jaqN58l3kwwDCZjFobrMjIWFtQuYWk06Leh6njmiu9m8MJZJQzkRYYsWCk3nCE3RCLZQ1rAm5t51FjbJPL2LurxupKnpisS6ssLAbn4OF1eOAK62IOZ+nK921+NSUktimlUnLvNv5mdr0wFAKAUAoBQFZcQOIGXNhsI3e5STKfd8VjP1vFunTXUaK1ZQ5LctOH8OlcPVLlH18jF8Idh9rO+Kcd2HupfrIw1P4VP8AvjwrTbxcpObLHjFaNGlG3hyz6L7v0Mfx03i7SdMEh7kNnkt1kYd1T9lDf8flXQWVLCc31OTqy6HTwEP7dP8A4c/5iV7fdxeZ5R3Ldl2y0rGPCKshBs0rfMIRoRmGsjD6qeFiy1VkgguN4VSuZJPaYzI7s1uzIU5iTzzEjnysbedR3bRfPJcU+NVYJR0rCSX7EJ2ju3iIcSMKyAytbJlYZXvyKs1tNCNbaio7t5KWEWtPi9GVJ1JJprljc47Q3axcAzS4eVRe17XFzyF1vXqt5J81k8lxajOLUJaX8UWLs3hXh2jR5HxSsVBZM0fdJFypIT4VJVCn4FJLi10/8v8ASJzsvZEOHj7KGNUTqLe95sTqx8zW5LBXyk5PL3Ph2Lh+zaLsIRG5uyKigE/WsAO9oNeegoeHzYmxYcLEsUCBEX8zfqW5k16228sGQrwHFlB5gH18uVAcqAUAoBQCgFAKAhnFTa4hwZjWQpLKQFCnvFQQZOXJbaE/3gOta6stMWyXY0O2rxjjKzz8ik4oyxVVF2YhVA5ksbKB6mwqt5tnbflhHwS9EXkmKw+yMBkd4zJFCZCmYB5HJ1IUm9jIQoPS4q2oUtoI4W8uXWqyqPr6dDXHH4h5JZJJTeR2LOfFmNz8Kv6enStOxWSznmSbhyyiTEFjoIVOS5+VtPFeCwN2Li6hepI0NRL7uLzNlLc2ShQKoVQFUAAACwA6ADp6VVkg50B4No7GhneKSWNXaFs0ZPQ/8RcA2PVQelD3J76HgoBQCgFAKAUAoBQCgFAKA6cXikiQySMqIvNmNgOg/npQEc2zvTJFE86xKkSLcGclHlOgCxxWLC5IF3sfKxvWMpKKyzbQoyrVFCO7Kh2nicTtGeSYRySMB7sas3ZpeyqABy1+JufGoctVZ5WyOlodhw6KjUf5pbv+9CebhbgFA0uMQXYL2aBiHSxuWLIRlblyN+d/CpFGloXMp+I334ma08kuRNTu1hTG8bQq6ubtnJdiQLA53JbQctdOlbitMRt3h/g5o3KwIJuyyRuSwAZVtGWsdbaXJBJt1rKM5R2Z40mRXhluDiMFjXlxCJlEZCMrAjMxA06ju5uYHOpFxcdqkkjCENJa9RTYKAUAoBQCgFAKAUAoBQCgFAKAUB59oYRZonie+V1Km3PUWuD0I5g0BjcNu1DYmcDEytbPJMqsTboq2si+Crbx1JJIEW3N3JbD4uaUTsIo5CqohN3FgyiW+hADDTqdbjrhGGltkqvdOtCMWllcs9WWHWZFFAKAUAoBQCgFAKAUAoBQCgFAKAUAoB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pattFill prst="trellis">
          <a:fgClr>
            <a:srgbClr val="FF7600"/>
          </a:fgClr>
          <a:bgClr>
            <a:schemeClr val="bg1"/>
          </a:bgClr>
        </a:patt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244199"/>
            <a:ext cx="10137418" cy="1203601"/>
          </a:xfrm>
          <a:solidFill>
            <a:schemeClr val="tx1"/>
          </a:solidFill>
        </p:spPr>
        <p:txBody>
          <a:bodyPr/>
          <a:lstStyle/>
          <a:p>
            <a:r>
              <a:rPr lang="en-US" sz="2800" dirty="0">
                <a:solidFill>
                  <a:schemeClr val="bg1"/>
                </a:solidFill>
              </a:rPr>
              <a:t>Example: </a:t>
            </a:r>
          </a:p>
          <a:p>
            <a:r>
              <a:rPr lang="en-US" sz="2800" dirty="0">
                <a:solidFill>
                  <a:schemeClr val="bg1"/>
                </a:solidFill>
              </a:rPr>
              <a:t>WorldCat.org Focus Group Interview Questions</a:t>
            </a:r>
          </a:p>
        </p:txBody>
      </p:sp>
      <p:sp>
        <p:nvSpPr>
          <p:cNvPr id="13" name="Rounded Rectangle 12"/>
          <p:cNvSpPr/>
          <p:nvPr/>
        </p:nvSpPr>
        <p:spPr>
          <a:xfrm>
            <a:off x="1981200" y="2133600"/>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lnSpc>
                <a:spcPct val="150000"/>
              </a:lnSpc>
            </a:pPr>
            <a:r>
              <a:rPr lang="en-GB" sz="2000" b="1" dirty="0">
                <a:ea typeface="Times New Roman"/>
                <a:cs typeface="Arial"/>
              </a:rPr>
              <a:t>Tell us about your experiences with WorldCat.org</a:t>
            </a:r>
            <a:endParaRPr lang="en-US" sz="2000" b="1" dirty="0">
              <a:ea typeface="Calibri"/>
              <a:cs typeface="Times New Roman"/>
            </a:endParaRPr>
          </a:p>
        </p:txBody>
      </p:sp>
      <p:grpSp>
        <p:nvGrpSpPr>
          <p:cNvPr id="3" name="Group 2"/>
          <p:cNvGrpSpPr/>
          <p:nvPr/>
        </p:nvGrpSpPr>
        <p:grpSpPr>
          <a:xfrm>
            <a:off x="6248401" y="2133600"/>
            <a:ext cx="4114800" cy="2658992"/>
            <a:chOff x="6248401" y="2450068"/>
            <a:chExt cx="4114800" cy="2658992"/>
          </a:xfrm>
        </p:grpSpPr>
        <p:sp>
          <p:nvSpPr>
            <p:cNvPr id="8" name="Rounded Rectangle 7"/>
            <p:cNvSpPr/>
            <p:nvPr/>
          </p:nvSpPr>
          <p:spPr>
            <a:xfrm>
              <a:off x="6248401" y="2450068"/>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Bef>
                  <a:spcPts val="1200"/>
                </a:spcBef>
              </a:pPr>
              <a:endParaRPr lang="en-US" sz="1600" b="1" cap="all" dirty="0">
                <a:solidFill>
                  <a:schemeClr val="bg1"/>
                </a:solidFill>
                <a:cs typeface="Tahoma"/>
              </a:endParaRPr>
            </a:p>
            <a:p>
              <a:pPr algn="ctr"/>
              <a:r>
                <a:rPr lang="en-GB" b="1" dirty="0">
                  <a:solidFill>
                    <a:schemeClr val="bg1"/>
                  </a:solidFill>
                  <a:ea typeface="Times New Roman"/>
                  <a:cs typeface="Arial"/>
                </a:rPr>
                <a:t>Broad introductory question to reveal the extent to which users have engaged with WorldCat.org, and the information-seeking contexts within which they use the system.</a:t>
              </a:r>
              <a:endParaRPr lang="en-US" b="1" dirty="0">
                <a:solidFill>
                  <a:schemeClr val="bg1"/>
                </a:solidFill>
                <a:ea typeface="Calibri"/>
                <a:cs typeface="Times New Roman"/>
              </a:endParaRPr>
            </a:p>
          </p:txBody>
        </p:sp>
        <p:sp>
          <p:nvSpPr>
            <p:cNvPr id="9" name="TextBox 8"/>
            <p:cNvSpPr txBox="1"/>
            <p:nvPr/>
          </p:nvSpPr>
          <p:spPr>
            <a:xfrm>
              <a:off x="7467600" y="2647890"/>
              <a:ext cx="1676400" cy="400110"/>
            </a:xfrm>
            <a:prstGeom prst="rect">
              <a:avLst/>
            </a:prstGeom>
            <a:noFill/>
          </p:spPr>
          <p:txBody>
            <a:bodyPr wrap="square" rtlCol="0">
              <a:spAutoFit/>
            </a:bodyPr>
            <a:lstStyle/>
            <a:p>
              <a:pPr algn="ctr">
                <a:spcBef>
                  <a:spcPts val="1200"/>
                </a:spcBef>
              </a:pPr>
              <a:r>
                <a:rPr lang="en-US" sz="2000" b="1" cap="all" dirty="0">
                  <a:solidFill>
                    <a:schemeClr val="bg1"/>
                  </a:solidFill>
                  <a:cs typeface="Tahoma"/>
                </a:rPr>
                <a:t>Purpose</a:t>
              </a:r>
            </a:p>
          </p:txBody>
        </p:sp>
      </p:grpSp>
      <p:sp>
        <p:nvSpPr>
          <p:cNvPr id="6" name="TextBox 5"/>
          <p:cNvSpPr txBox="1"/>
          <p:nvPr/>
        </p:nvSpPr>
        <p:spPr>
          <a:xfrm>
            <a:off x="9067800" y="5695950"/>
            <a:ext cx="2255874" cy="246221"/>
          </a:xfrm>
          <a:prstGeom prst="rect">
            <a:avLst/>
          </a:prstGeom>
          <a:solidFill>
            <a:schemeClr val="tx1"/>
          </a:solidFill>
        </p:spPr>
        <p:txBody>
          <a:bodyPr wrap="square" rtlCol="0">
            <a:spAutoFit/>
          </a:bodyPr>
          <a:lstStyle/>
          <a:p>
            <a:pPr algn="r"/>
            <a:r>
              <a:rPr lang="en-US" sz="1000" b="1" dirty="0">
                <a:solidFill>
                  <a:schemeClr val="bg1"/>
                </a:solidFill>
              </a:rPr>
              <a:t>(Connaway &amp; Powell, 2010, p. 184)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pattFill prst="trellis">
          <a:fgClr>
            <a:srgbClr val="FF7600"/>
          </a:fgClr>
          <a:bgClr>
            <a:schemeClr val="bg1"/>
          </a:bgClr>
        </a:patt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533399"/>
            <a:ext cx="11252197" cy="954017"/>
          </a:xfrm>
          <a:solidFill>
            <a:schemeClr val="tx1"/>
          </a:solidFill>
        </p:spPr>
        <p:txBody>
          <a:bodyPr/>
          <a:lstStyle/>
          <a:p>
            <a:r>
              <a:rPr lang="en-US" sz="2800" dirty="0">
                <a:solidFill>
                  <a:schemeClr val="bg1"/>
                </a:solidFill>
              </a:rPr>
              <a:t>Example: </a:t>
            </a:r>
          </a:p>
          <a:p>
            <a:r>
              <a:rPr lang="en-US" sz="2800" dirty="0">
                <a:solidFill>
                  <a:schemeClr val="bg1"/>
                </a:solidFill>
              </a:rPr>
              <a:t>WorldCat.org Focus Group  Interview Questions</a:t>
            </a:r>
          </a:p>
        </p:txBody>
      </p:sp>
      <p:sp>
        <p:nvSpPr>
          <p:cNvPr id="13" name="Rounded Rectangle 12"/>
          <p:cNvSpPr/>
          <p:nvPr/>
        </p:nvSpPr>
        <p:spPr>
          <a:xfrm>
            <a:off x="1981200" y="2209800"/>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lnSpc>
                <a:spcPct val="150000"/>
              </a:lnSpc>
            </a:pPr>
            <a:r>
              <a:rPr lang="en-GB" sz="2000" b="1" dirty="0">
                <a:ea typeface="Times New Roman"/>
                <a:cs typeface="Arial"/>
              </a:rPr>
              <a:t>If you had a magic wand, what would your ideal WorldCat.org provide?</a:t>
            </a:r>
            <a:endParaRPr lang="en-US" sz="2000" b="1" dirty="0">
              <a:ea typeface="Calibri"/>
              <a:cs typeface="Times New Roman"/>
            </a:endParaRPr>
          </a:p>
        </p:txBody>
      </p:sp>
      <p:grpSp>
        <p:nvGrpSpPr>
          <p:cNvPr id="3" name="Group 2"/>
          <p:cNvGrpSpPr/>
          <p:nvPr/>
        </p:nvGrpSpPr>
        <p:grpSpPr>
          <a:xfrm>
            <a:off x="6248401" y="2209800"/>
            <a:ext cx="4114800" cy="2658992"/>
            <a:chOff x="6248401" y="2209800"/>
            <a:chExt cx="4114800" cy="2658992"/>
          </a:xfrm>
        </p:grpSpPr>
        <p:sp>
          <p:nvSpPr>
            <p:cNvPr id="8" name="Rounded Rectangle 7"/>
            <p:cNvSpPr/>
            <p:nvPr/>
          </p:nvSpPr>
          <p:spPr>
            <a:xfrm>
              <a:off x="6248401" y="2209800"/>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r>
                <a:rPr lang="en-GB" b="1" dirty="0">
                  <a:solidFill>
                    <a:schemeClr val="bg1"/>
                  </a:solidFill>
                  <a:ea typeface="Times New Roman"/>
                  <a:cs typeface="Arial"/>
                </a:rPr>
                <a:t>Encourages participants to discuss potential improvements to WorldCat.org. </a:t>
              </a:r>
              <a:endParaRPr lang="en-US" b="1" dirty="0">
                <a:solidFill>
                  <a:schemeClr val="bg1"/>
                </a:solidFill>
                <a:ea typeface="Calibri"/>
                <a:cs typeface="Times New Roman"/>
              </a:endParaRPr>
            </a:p>
          </p:txBody>
        </p:sp>
        <p:sp>
          <p:nvSpPr>
            <p:cNvPr id="9" name="TextBox 8"/>
            <p:cNvSpPr txBox="1"/>
            <p:nvPr/>
          </p:nvSpPr>
          <p:spPr>
            <a:xfrm>
              <a:off x="7467600" y="2514600"/>
              <a:ext cx="1676400" cy="400110"/>
            </a:xfrm>
            <a:prstGeom prst="rect">
              <a:avLst/>
            </a:prstGeom>
            <a:noFill/>
          </p:spPr>
          <p:txBody>
            <a:bodyPr wrap="square" rtlCol="0">
              <a:spAutoFit/>
            </a:bodyPr>
            <a:lstStyle/>
            <a:p>
              <a:pPr algn="ctr">
                <a:spcBef>
                  <a:spcPts val="1200"/>
                </a:spcBef>
              </a:pPr>
              <a:r>
                <a:rPr lang="en-US" sz="2000" b="1" cap="all" dirty="0">
                  <a:solidFill>
                    <a:schemeClr val="bg1"/>
                  </a:solidFill>
                  <a:cs typeface="Tahoma"/>
                </a:rPr>
                <a:t>Purpose</a:t>
              </a:r>
            </a:p>
          </p:txBody>
        </p:sp>
      </p:grpSp>
      <p:sp>
        <p:nvSpPr>
          <p:cNvPr id="6" name="TextBox 5"/>
          <p:cNvSpPr txBox="1"/>
          <p:nvPr/>
        </p:nvSpPr>
        <p:spPr>
          <a:xfrm>
            <a:off x="8915400" y="5591175"/>
            <a:ext cx="2336797" cy="246221"/>
          </a:xfrm>
          <a:prstGeom prst="rect">
            <a:avLst/>
          </a:prstGeom>
          <a:solidFill>
            <a:schemeClr val="tx1"/>
          </a:solidFill>
        </p:spPr>
        <p:txBody>
          <a:bodyPr wrap="square" rtlCol="0">
            <a:spAutoFit/>
          </a:bodyPr>
          <a:lstStyle/>
          <a:p>
            <a:pPr algn="r"/>
            <a:r>
              <a:rPr lang="en-US" sz="1000" b="1" dirty="0">
                <a:solidFill>
                  <a:schemeClr val="bg1"/>
                </a:solidFill>
              </a:rPr>
              <a:t>(Connaway &amp; Powell, 2010, p. 184)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76803" name="Rectangle 3"/>
          <p:cNvSpPr>
            <a:spLocks noGrp="1" noChangeArrowheads="1"/>
          </p:cNvSpPr>
          <p:nvPr>
            <p:ph type="body" sz="quarter" idx="13"/>
          </p:nvPr>
        </p:nvSpPr>
        <p:spPr>
          <a:xfrm>
            <a:off x="3705582" y="457739"/>
            <a:ext cx="8486418" cy="916653"/>
          </a:xfrm>
          <a:solidFill>
            <a:schemeClr val="tx1"/>
          </a:solidFill>
        </p:spPr>
        <p:txBody>
          <a:bodyPr>
            <a:noAutofit/>
          </a:bodyPr>
          <a:lstStyle/>
          <a:p>
            <a:pPr>
              <a:lnSpc>
                <a:spcPct val="90000"/>
              </a:lnSpc>
            </a:pPr>
            <a:r>
              <a:rPr lang="en-US" sz="2800" dirty="0">
                <a:solidFill>
                  <a:schemeClr val="bg1"/>
                </a:solidFill>
              </a:rPr>
              <a:t>Individual Interviews &amp; Focus Group Interviews Analysis</a:t>
            </a:r>
            <a:endParaRPr lang="en-US" sz="2800" b="1" dirty="0">
              <a:solidFill>
                <a:schemeClr val="bg1"/>
              </a:solidFill>
            </a:endParaRPr>
          </a:p>
        </p:txBody>
      </p:sp>
      <p:sp>
        <p:nvSpPr>
          <p:cNvPr id="2" name="Text Placeholder 1"/>
          <p:cNvSpPr>
            <a:spLocks noGrp="1"/>
          </p:cNvSpPr>
          <p:nvPr>
            <p:ph type="body" sz="quarter" idx="14"/>
          </p:nvPr>
        </p:nvSpPr>
        <p:spPr>
          <a:xfrm>
            <a:off x="5753100" y="1374392"/>
            <a:ext cx="6286500" cy="4112008"/>
          </a:xfrm>
          <a:solidFill>
            <a:schemeClr val="tx1"/>
          </a:solidFill>
        </p:spPr>
        <p:txBody>
          <a:bodyPr/>
          <a:lstStyle/>
          <a:p>
            <a:pPr marL="228600" indent="-228600">
              <a:lnSpc>
                <a:spcPct val="90000"/>
              </a:lnSpc>
            </a:pPr>
            <a:r>
              <a:rPr lang="en-US" sz="2400" b="1" dirty="0">
                <a:solidFill>
                  <a:schemeClr val="bg1"/>
                </a:solidFill>
              </a:rPr>
              <a:t>Review notes/transcribe tapes</a:t>
            </a:r>
          </a:p>
          <a:p>
            <a:pPr marL="228600" indent="-228600">
              <a:lnSpc>
                <a:spcPct val="90000"/>
              </a:lnSpc>
            </a:pPr>
            <a:r>
              <a:rPr lang="en-US" sz="2400" b="1" dirty="0">
                <a:solidFill>
                  <a:schemeClr val="bg1"/>
                </a:solidFill>
              </a:rPr>
              <a:t>Ways to analyze:</a:t>
            </a:r>
          </a:p>
          <a:p>
            <a:pPr lvl="1">
              <a:lnSpc>
                <a:spcPct val="90000"/>
              </a:lnSpc>
            </a:pPr>
            <a:r>
              <a:rPr lang="en-US" sz="2000" b="1" dirty="0">
                <a:solidFill>
                  <a:schemeClr val="bg1"/>
                </a:solidFill>
              </a:rPr>
              <a:t>Code data into pre-determined categories</a:t>
            </a:r>
          </a:p>
          <a:p>
            <a:pPr lvl="1">
              <a:lnSpc>
                <a:spcPct val="90000"/>
              </a:lnSpc>
            </a:pPr>
            <a:r>
              <a:rPr lang="en-US" sz="2000" b="1" dirty="0">
                <a:solidFill>
                  <a:schemeClr val="bg1"/>
                </a:solidFill>
              </a:rPr>
              <a:t>Use data to identify categories</a:t>
            </a:r>
          </a:p>
          <a:p>
            <a:pPr lvl="1">
              <a:lnSpc>
                <a:spcPct val="90000"/>
              </a:lnSpc>
            </a:pPr>
            <a:r>
              <a:rPr lang="en-US" sz="2000" b="1" dirty="0">
                <a:solidFill>
                  <a:schemeClr val="bg1"/>
                </a:solidFill>
              </a:rPr>
              <a:t>Use data for summary statements “capture the essence”</a:t>
            </a:r>
          </a:p>
          <a:p>
            <a:pPr marL="228600" indent="-228600">
              <a:lnSpc>
                <a:spcPct val="90000"/>
              </a:lnSpc>
            </a:pPr>
            <a:r>
              <a:rPr lang="en-US" sz="2400" b="1" dirty="0">
                <a:solidFill>
                  <a:schemeClr val="bg1"/>
                </a:solidFill>
              </a:rPr>
              <a:t>Compare all groups</a:t>
            </a:r>
          </a:p>
          <a:p>
            <a:pPr marL="228600" indent="-228600">
              <a:lnSpc>
                <a:spcPct val="90000"/>
              </a:lnSpc>
            </a:pPr>
            <a:r>
              <a:rPr lang="en-US" sz="2400" b="1" dirty="0">
                <a:solidFill>
                  <a:schemeClr val="bg1"/>
                </a:solidFill>
              </a:rPr>
              <a:t>Compile &amp; summarize</a:t>
            </a:r>
          </a:p>
          <a:p>
            <a:pPr marL="228600" indent="-228600">
              <a:lnSpc>
                <a:spcPct val="90000"/>
              </a:lnSpc>
            </a:pPr>
            <a:r>
              <a:rPr lang="en-US" sz="2400" b="1" dirty="0">
                <a:solidFill>
                  <a:schemeClr val="bg1"/>
                </a:solidFill>
              </a:rPr>
              <a:t>Look for trends/patterns</a:t>
            </a:r>
          </a:p>
          <a:p>
            <a:pPr marL="228600" indent="-228600">
              <a:lnSpc>
                <a:spcPct val="90000"/>
              </a:lnSpc>
            </a:pPr>
            <a:r>
              <a:rPr lang="en-US" sz="2400" b="1" dirty="0">
                <a:solidFill>
                  <a:schemeClr val="bg1"/>
                </a:solidFill>
              </a:rPr>
              <a:t>Don’t overgeneralize from results</a:t>
            </a:r>
            <a:endParaRPr lang="en-US" sz="2400" dirty="0">
              <a:solidFill>
                <a:schemeClr val="bg1"/>
              </a:solidFill>
            </a:endParaRPr>
          </a:p>
        </p:txBody>
      </p:sp>
    </p:spTree>
    <p:extLst>
      <p:ext uri="{BB962C8B-B14F-4D97-AF65-F5344CB8AC3E}">
        <p14:creationId xmlns:p14="http://schemas.microsoft.com/office/powerpoint/2010/main" val="3824589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2" name="Text Placeholder 1"/>
          <p:cNvSpPr>
            <a:spLocks noGrp="1"/>
          </p:cNvSpPr>
          <p:nvPr>
            <p:ph type="body" sz="quarter" idx="14"/>
          </p:nvPr>
        </p:nvSpPr>
        <p:spPr>
          <a:xfrm>
            <a:off x="-27008" y="2095928"/>
            <a:ext cx="7772400" cy="3276600"/>
          </a:xfrm>
          <a:solidFill>
            <a:schemeClr val="tx1"/>
          </a:solidFill>
        </p:spPr>
        <p:txBody>
          <a:bodyPr/>
          <a:lstStyle/>
          <a:p>
            <a:pPr marL="228600" indent="-228600">
              <a:lnSpc>
                <a:spcPct val="90000"/>
              </a:lnSpc>
            </a:pPr>
            <a:r>
              <a:rPr lang="en-US" sz="2400" b="1" dirty="0">
                <a:solidFill>
                  <a:schemeClr val="bg1"/>
                </a:solidFill>
              </a:rPr>
              <a:t>Parts of Report</a:t>
            </a:r>
          </a:p>
          <a:p>
            <a:pPr lvl="1">
              <a:lnSpc>
                <a:spcPct val="90000"/>
              </a:lnSpc>
            </a:pPr>
            <a:r>
              <a:rPr lang="en-US" sz="2000" b="1" dirty="0">
                <a:solidFill>
                  <a:schemeClr val="bg1"/>
                </a:solidFill>
              </a:rPr>
              <a:t>List of issues</a:t>
            </a:r>
          </a:p>
          <a:p>
            <a:pPr lvl="1">
              <a:lnSpc>
                <a:spcPct val="90000"/>
              </a:lnSpc>
            </a:pPr>
            <a:r>
              <a:rPr lang="en-US" sz="2000" b="1" dirty="0">
                <a:solidFill>
                  <a:schemeClr val="bg1"/>
                </a:solidFill>
              </a:rPr>
              <a:t>Explain how data collected/analyzed</a:t>
            </a:r>
          </a:p>
          <a:p>
            <a:pPr lvl="1">
              <a:lnSpc>
                <a:spcPct val="90000"/>
              </a:lnSpc>
            </a:pPr>
            <a:r>
              <a:rPr lang="en-US" sz="2000" b="1" dirty="0">
                <a:solidFill>
                  <a:schemeClr val="bg1"/>
                </a:solidFill>
              </a:rPr>
              <a:t>Summary of findings: What was said on each issue?</a:t>
            </a:r>
          </a:p>
          <a:p>
            <a:pPr lvl="1">
              <a:lnSpc>
                <a:spcPct val="90000"/>
              </a:lnSpc>
            </a:pPr>
            <a:r>
              <a:rPr lang="en-US" sz="2000" b="1" dirty="0">
                <a:solidFill>
                  <a:schemeClr val="bg1"/>
                </a:solidFill>
              </a:rPr>
              <a:t>Sample quotes (anonymous)</a:t>
            </a:r>
          </a:p>
          <a:p>
            <a:pPr lvl="1">
              <a:lnSpc>
                <a:spcPct val="90000"/>
              </a:lnSpc>
            </a:pPr>
            <a:r>
              <a:rPr lang="en-US" sz="2000" b="1" dirty="0">
                <a:solidFill>
                  <a:schemeClr val="bg1"/>
                </a:solidFill>
              </a:rPr>
              <a:t>Interviewer’s impressions</a:t>
            </a:r>
          </a:p>
          <a:p>
            <a:pPr lvl="1">
              <a:lnSpc>
                <a:spcPct val="90000"/>
              </a:lnSpc>
            </a:pPr>
            <a:r>
              <a:rPr lang="en-US" sz="2000" b="1" dirty="0">
                <a:solidFill>
                  <a:schemeClr val="bg1"/>
                </a:solidFill>
              </a:rPr>
              <a:t>Recommendations:</a:t>
            </a:r>
          </a:p>
          <a:p>
            <a:pPr lvl="2">
              <a:lnSpc>
                <a:spcPct val="90000"/>
              </a:lnSpc>
            </a:pPr>
            <a:r>
              <a:rPr lang="en-US" sz="2000" b="1" dirty="0">
                <a:solidFill>
                  <a:schemeClr val="bg1"/>
                </a:solidFill>
              </a:rPr>
              <a:t>Short term (low hanging fruit)</a:t>
            </a:r>
          </a:p>
          <a:p>
            <a:pPr lvl="2">
              <a:lnSpc>
                <a:spcPct val="90000"/>
              </a:lnSpc>
            </a:pPr>
            <a:r>
              <a:rPr lang="en-US" sz="2000" b="1" dirty="0">
                <a:solidFill>
                  <a:schemeClr val="bg1"/>
                </a:solidFill>
              </a:rPr>
              <a:t>Long term</a:t>
            </a:r>
            <a:endParaRPr lang="en-US" sz="2000" dirty="0">
              <a:solidFill>
                <a:schemeClr val="bg1"/>
              </a:solidFill>
            </a:endParaRPr>
          </a:p>
        </p:txBody>
      </p:sp>
      <p:sp>
        <p:nvSpPr>
          <p:cNvPr id="3" name="Text Placeholder 2"/>
          <p:cNvSpPr>
            <a:spLocks noGrp="1"/>
          </p:cNvSpPr>
          <p:nvPr>
            <p:ph type="body" sz="quarter" idx="13"/>
          </p:nvPr>
        </p:nvSpPr>
        <p:spPr>
          <a:xfrm>
            <a:off x="0" y="304800"/>
            <a:ext cx="8839200" cy="915256"/>
          </a:xfrm>
          <a:solidFill>
            <a:schemeClr val="tx1"/>
          </a:solidFill>
        </p:spPr>
        <p:txBody>
          <a:bodyPr/>
          <a:lstStyle/>
          <a:p>
            <a:r>
              <a:rPr lang="en-US" sz="2800" dirty="0">
                <a:solidFill>
                  <a:schemeClr val="bg1"/>
                </a:solidFill>
              </a:rPr>
              <a:t>Individual Interviews &amp; Focus Group Interviews Reporting Results </a:t>
            </a:r>
          </a:p>
        </p:txBody>
      </p:sp>
    </p:spTree>
    <p:extLst>
      <p:ext uri="{BB962C8B-B14F-4D97-AF65-F5344CB8AC3E}">
        <p14:creationId xmlns:p14="http://schemas.microsoft.com/office/powerpoint/2010/main" val="1271460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3205"/>
          <a:stretch/>
        </p:blipFill>
        <p:spPr>
          <a:xfrm>
            <a:off x="-12700" y="0"/>
            <a:ext cx="12204700" cy="6248400"/>
          </a:xfrm>
          <a:prstGeom prst="rect">
            <a:avLst/>
          </a:prstGeom>
        </p:spPr>
      </p:pic>
      <p:sp>
        <p:nvSpPr>
          <p:cNvPr id="4" name="Text Placeholder 3"/>
          <p:cNvSpPr>
            <a:spLocks noGrp="1"/>
          </p:cNvSpPr>
          <p:nvPr>
            <p:ph type="body" sz="quarter" idx="13"/>
          </p:nvPr>
        </p:nvSpPr>
        <p:spPr>
          <a:xfrm>
            <a:off x="12701" y="228600"/>
            <a:ext cx="2654300" cy="533400"/>
          </a:xfrm>
          <a:solidFill>
            <a:schemeClr val="tx1"/>
          </a:solidFill>
        </p:spPr>
        <p:txBody>
          <a:bodyPr/>
          <a:lstStyle/>
          <a:p>
            <a:r>
              <a:rPr lang="en-US" sz="2400" dirty="0">
                <a:solidFill>
                  <a:schemeClr val="bg1"/>
                </a:solidFill>
              </a:rPr>
              <a:t>This Workshop</a:t>
            </a:r>
          </a:p>
        </p:txBody>
      </p:sp>
      <p:sp>
        <p:nvSpPr>
          <p:cNvPr id="5" name="Text Placeholder 4"/>
          <p:cNvSpPr>
            <a:spLocks noGrp="1"/>
          </p:cNvSpPr>
          <p:nvPr>
            <p:ph type="body" sz="quarter" idx="14"/>
          </p:nvPr>
        </p:nvSpPr>
        <p:spPr>
          <a:xfrm>
            <a:off x="-12700" y="1029759"/>
            <a:ext cx="9984316" cy="1140882"/>
          </a:xfrm>
          <a:solidFill>
            <a:schemeClr val="tx1"/>
          </a:solidFill>
        </p:spPr>
        <p:txBody>
          <a:bodyPr/>
          <a:lstStyle/>
          <a:p>
            <a:pPr marL="0" indent="0">
              <a:buNone/>
            </a:pPr>
            <a:r>
              <a:rPr lang="en-US" sz="2400" b="1" dirty="0">
                <a:solidFill>
                  <a:schemeClr val="bg1"/>
                </a:solidFill>
              </a:rPr>
              <a:t>Will introduce you to a range of qualitative methods to assist you in evaluating/assessing your library!</a:t>
            </a:r>
          </a:p>
          <a:p>
            <a:endParaRPr lang="en-US" sz="2400" b="1" dirty="0">
              <a:solidFill>
                <a:schemeClr val="bg1"/>
              </a:solidFill>
            </a:endParaRPr>
          </a:p>
        </p:txBody>
      </p:sp>
    </p:spTree>
    <p:extLst>
      <p:ext uri="{BB962C8B-B14F-4D97-AF65-F5344CB8AC3E}">
        <p14:creationId xmlns:p14="http://schemas.microsoft.com/office/powerpoint/2010/main" val="2746341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204699" cy="6248400"/>
          </a:xfrm>
          <a:prstGeom prst="rect">
            <a:avLst/>
          </a:prstGeom>
        </p:spPr>
      </p:pic>
      <p:sp>
        <p:nvSpPr>
          <p:cNvPr id="78851" name="Rectangle 3"/>
          <p:cNvSpPr>
            <a:spLocks noGrp="1" noChangeArrowheads="1"/>
          </p:cNvSpPr>
          <p:nvPr>
            <p:ph type="body" sz="quarter" idx="13"/>
          </p:nvPr>
        </p:nvSpPr>
        <p:spPr>
          <a:xfrm>
            <a:off x="0" y="228600"/>
            <a:ext cx="8534400" cy="838200"/>
          </a:xfrm>
          <a:solidFill>
            <a:schemeClr val="tx1"/>
          </a:solidFill>
        </p:spPr>
        <p:txBody>
          <a:bodyPr>
            <a:noAutofit/>
          </a:bodyPr>
          <a:lstStyle/>
          <a:p>
            <a:pPr>
              <a:lnSpc>
                <a:spcPct val="90000"/>
              </a:lnSpc>
            </a:pPr>
            <a:r>
              <a:rPr lang="en-US" sz="2800" dirty="0">
                <a:solidFill>
                  <a:schemeClr val="bg1"/>
                </a:solidFill>
              </a:rPr>
              <a:t>Individual Interviews &amp; Focus Group Interviews Limitations</a:t>
            </a:r>
            <a:endParaRPr lang="en-US" sz="2800" b="1" dirty="0">
              <a:solidFill>
                <a:schemeClr val="bg1"/>
              </a:solidFill>
            </a:endParaRPr>
          </a:p>
        </p:txBody>
      </p:sp>
      <p:sp>
        <p:nvSpPr>
          <p:cNvPr id="2" name="Text Placeholder 1"/>
          <p:cNvSpPr>
            <a:spLocks noGrp="1"/>
          </p:cNvSpPr>
          <p:nvPr>
            <p:ph type="body" sz="quarter" idx="14"/>
          </p:nvPr>
        </p:nvSpPr>
        <p:spPr>
          <a:xfrm>
            <a:off x="20257" y="1219200"/>
            <a:ext cx="5714999" cy="5029200"/>
          </a:xfrm>
          <a:solidFill>
            <a:schemeClr val="tx1"/>
          </a:solidFill>
        </p:spPr>
        <p:txBody>
          <a:bodyPr/>
          <a:lstStyle/>
          <a:p>
            <a:pPr marL="228600" indent="-228600">
              <a:lnSpc>
                <a:spcPct val="90000"/>
              </a:lnSpc>
            </a:pPr>
            <a:r>
              <a:rPr lang="en-US" sz="2400" b="1" dirty="0">
                <a:solidFill>
                  <a:schemeClr val="bg1"/>
                </a:solidFill>
              </a:rPr>
              <a:t>Difficult to generalize</a:t>
            </a:r>
          </a:p>
          <a:p>
            <a:pPr marL="228600" indent="-228600">
              <a:lnSpc>
                <a:spcPct val="90000"/>
              </a:lnSpc>
            </a:pPr>
            <a:r>
              <a:rPr lang="en-US" sz="2400" b="1" dirty="0">
                <a:solidFill>
                  <a:schemeClr val="bg1"/>
                </a:solidFill>
              </a:rPr>
              <a:t>May not be representative</a:t>
            </a:r>
          </a:p>
          <a:p>
            <a:pPr marL="228600" indent="-228600">
              <a:lnSpc>
                <a:spcPct val="90000"/>
              </a:lnSpc>
            </a:pPr>
            <a:r>
              <a:rPr lang="en-US" sz="2400" b="1" dirty="0">
                <a:solidFill>
                  <a:schemeClr val="bg1"/>
                </a:solidFill>
              </a:rPr>
              <a:t>Analyzes perceptions, not facts</a:t>
            </a:r>
          </a:p>
          <a:p>
            <a:pPr marL="228600" indent="-228600">
              <a:lnSpc>
                <a:spcPct val="90000"/>
              </a:lnSpc>
            </a:pPr>
            <a:r>
              <a:rPr lang="en-US" sz="2400" b="1" dirty="0">
                <a:solidFill>
                  <a:schemeClr val="bg1"/>
                </a:solidFill>
              </a:rPr>
              <a:t>Subjective analysis (reliability)</a:t>
            </a:r>
          </a:p>
          <a:p>
            <a:pPr marL="228600" indent="-228600">
              <a:lnSpc>
                <a:spcPct val="90000"/>
              </a:lnSpc>
            </a:pPr>
            <a:r>
              <a:rPr lang="en-US" sz="2400" b="1" dirty="0">
                <a:solidFill>
                  <a:schemeClr val="bg1"/>
                </a:solidFill>
              </a:rPr>
              <a:t>Raw data could be misleading</a:t>
            </a:r>
          </a:p>
          <a:p>
            <a:pPr marL="228600" indent="-228600">
              <a:lnSpc>
                <a:spcPct val="90000"/>
              </a:lnSpc>
            </a:pPr>
            <a:r>
              <a:rPr lang="en-US" sz="2400" b="1" dirty="0">
                <a:solidFill>
                  <a:schemeClr val="bg1"/>
                </a:solidFill>
              </a:rPr>
              <a:t>Results can be limited by:</a:t>
            </a:r>
          </a:p>
          <a:p>
            <a:pPr lvl="1">
              <a:lnSpc>
                <a:spcPct val="90000"/>
              </a:lnSpc>
            </a:pPr>
            <a:r>
              <a:rPr lang="en-US" sz="2000" b="1" dirty="0">
                <a:solidFill>
                  <a:schemeClr val="bg1"/>
                </a:solidFill>
              </a:rPr>
              <a:t>Poor/inexperienced moderator/ interviewer</a:t>
            </a:r>
          </a:p>
          <a:p>
            <a:pPr lvl="1">
              <a:lnSpc>
                <a:spcPct val="90000"/>
              </a:lnSpc>
            </a:pPr>
            <a:r>
              <a:rPr lang="en-US" sz="2000" b="1" dirty="0">
                <a:solidFill>
                  <a:schemeClr val="bg1"/>
                </a:solidFill>
              </a:rPr>
              <a:t>Poorly constructed discussion guide/interview questions </a:t>
            </a:r>
          </a:p>
          <a:p>
            <a:pPr marL="228600" indent="-228600">
              <a:lnSpc>
                <a:spcPct val="90000"/>
              </a:lnSpc>
            </a:pPr>
            <a:r>
              <a:rPr lang="en-US" sz="2400" b="1" dirty="0">
                <a:solidFill>
                  <a:schemeClr val="bg1"/>
                </a:solidFill>
              </a:rPr>
              <a:t>Compensate by combining methods</a:t>
            </a:r>
            <a:endParaRPr lang="en-US" sz="2400" dirty="0">
              <a:solidFill>
                <a:schemeClr val="bg1"/>
              </a:solidFill>
            </a:endParaRPr>
          </a:p>
        </p:txBody>
      </p:sp>
    </p:spTree>
    <p:extLst>
      <p:ext uri="{BB962C8B-B14F-4D97-AF65-F5344CB8AC3E}">
        <p14:creationId xmlns:p14="http://schemas.microsoft.com/office/powerpoint/2010/main" val="1688632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Structured observations: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
        <p:nvSpPr>
          <p:cNvPr id="4" name="Title 3"/>
          <p:cNvSpPr>
            <a:spLocks noGrp="1"/>
          </p:cNvSpPr>
          <p:nvPr>
            <p:ph type="title" idx="4294967295"/>
          </p:nvPr>
        </p:nvSpPr>
        <p:spPr>
          <a:xfrm>
            <a:off x="608190" y="2178051"/>
            <a:ext cx="9144000" cy="3352800"/>
          </a:xfrm>
          <a:prstGeom prst="rect">
            <a:avLst/>
          </a:prstGeom>
        </p:spPr>
        <p:txBody>
          <a:bodyPr>
            <a:noAutofit/>
          </a:bodyPr>
          <a:lstStyle/>
          <a:p>
            <a:pPr algn="l"/>
            <a:r>
              <a:rPr lang="en-US" sz="3600" dirty="0">
                <a:solidFill>
                  <a:schemeClr val="bg1"/>
                </a:solidFill>
              </a:rPr>
              <a:t>Systematic description focusing on designated aspects of behavior to test causal hypotheses.</a:t>
            </a:r>
            <a:endParaRPr lang="en-US" sz="9600" dirty="0">
              <a:solidFill>
                <a:schemeClr val="bg1"/>
              </a:solidFill>
            </a:endParaRPr>
          </a:p>
        </p:txBody>
      </p:sp>
      <p:sp>
        <p:nvSpPr>
          <p:cNvPr id="3" name="TextBox 2"/>
          <p:cNvSpPr txBox="1"/>
          <p:nvPr/>
        </p:nvSpPr>
        <p:spPr>
          <a:xfrm>
            <a:off x="7391400" y="5926982"/>
            <a:ext cx="3088758" cy="276999"/>
          </a:xfrm>
          <a:prstGeom prst="rect">
            <a:avLst/>
          </a:prstGeom>
          <a:noFill/>
        </p:spPr>
        <p:txBody>
          <a:bodyPr wrap="square" rtlCol="0">
            <a:spAutoFit/>
          </a:bodyPr>
          <a:lstStyle/>
          <a:p>
            <a:pPr algn="r"/>
            <a:r>
              <a:rPr lang="en-US" sz="1200" dirty="0">
                <a:solidFill>
                  <a:schemeClr val="bg1"/>
                </a:solidFill>
              </a:rPr>
              <a:t>(Connaway &amp; Powell, 2010, p. 182)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type="body" sz="quarter" idx="13"/>
          </p:nvPr>
        </p:nvSpPr>
        <p:spPr>
          <a:xfrm>
            <a:off x="0" y="304800"/>
            <a:ext cx="5260618" cy="532861"/>
          </a:xfrm>
          <a:solidFill>
            <a:schemeClr val="tx1"/>
          </a:solidFill>
        </p:spPr>
        <p:txBody>
          <a:bodyPr>
            <a:noAutofit/>
          </a:bodyPr>
          <a:lstStyle/>
          <a:p>
            <a:r>
              <a:rPr lang="en-US" sz="2400" dirty="0">
                <a:solidFill>
                  <a:schemeClr val="bg1"/>
                </a:solidFill>
              </a:rPr>
              <a:t>Structured Observations: A Guide</a:t>
            </a:r>
            <a:endParaRPr lang="en-US" sz="2400" b="1" dirty="0">
              <a:solidFill>
                <a:schemeClr val="bg1"/>
              </a:solidFill>
            </a:endParaRPr>
          </a:p>
        </p:txBody>
      </p:sp>
      <p:sp>
        <p:nvSpPr>
          <p:cNvPr id="3" name="Text Placeholder 2"/>
          <p:cNvSpPr>
            <a:spLocks noGrp="1"/>
          </p:cNvSpPr>
          <p:nvPr>
            <p:ph type="body" sz="quarter" idx="14"/>
          </p:nvPr>
        </p:nvSpPr>
        <p:spPr>
          <a:xfrm>
            <a:off x="7924800" y="310120"/>
            <a:ext cx="4292600" cy="4490479"/>
          </a:xfrm>
          <a:solidFill>
            <a:schemeClr val="tx1"/>
          </a:solidFill>
        </p:spPr>
        <p:txBody>
          <a:bodyPr/>
          <a:lstStyle/>
          <a:p>
            <a:pPr marL="228600" indent="-228600"/>
            <a:r>
              <a:rPr lang="en-US" sz="2400" b="1" dirty="0">
                <a:solidFill>
                  <a:schemeClr val="bg1"/>
                </a:solidFill>
              </a:rPr>
              <a:t>Develop observational categories</a:t>
            </a:r>
          </a:p>
          <a:p>
            <a:pPr lvl="1"/>
            <a:r>
              <a:rPr lang="en-US" sz="2400" b="1" dirty="0">
                <a:solidFill>
                  <a:schemeClr val="bg1"/>
                </a:solidFill>
              </a:rPr>
              <a:t>Define appropriate, measurable acts</a:t>
            </a:r>
          </a:p>
          <a:p>
            <a:pPr lvl="1"/>
            <a:r>
              <a:rPr lang="en-US" sz="2400" b="1" dirty="0">
                <a:solidFill>
                  <a:schemeClr val="bg1"/>
                </a:solidFill>
              </a:rPr>
              <a:t>Establish time length of observation</a:t>
            </a:r>
          </a:p>
          <a:p>
            <a:pPr lvl="1"/>
            <a:r>
              <a:rPr lang="en-US" sz="2400" b="1" dirty="0">
                <a:solidFill>
                  <a:schemeClr val="bg1"/>
                </a:solidFill>
              </a:rPr>
              <a:t>Anticipate patterns of phenomena</a:t>
            </a:r>
          </a:p>
          <a:p>
            <a:pPr lvl="1"/>
            <a:r>
              <a:rPr lang="en-US" sz="2400" b="1" dirty="0">
                <a:solidFill>
                  <a:schemeClr val="bg1"/>
                </a:solidFill>
              </a:rPr>
              <a:t>Decide on frame of reference</a:t>
            </a:r>
          </a:p>
          <a:p>
            <a:pPr marL="609585" lvl="1" indent="0" algn="r">
              <a:buNone/>
            </a:pPr>
            <a:r>
              <a:rPr lang="en-US" sz="1000" b="1" dirty="0">
                <a:solidFill>
                  <a:schemeClr val="bg1"/>
                </a:solidFill>
              </a:rPr>
              <a:t>(Connaway &amp; Powell, 2010, p. 182)</a:t>
            </a:r>
          </a:p>
          <a:p>
            <a:pPr marL="609585" lvl="1" indent="0">
              <a:buNone/>
            </a:pPr>
            <a:endParaRPr lang="en-US" sz="2400" b="1" dirty="0">
              <a:solidFill>
                <a:schemeClr val="bg1"/>
              </a:solidFill>
            </a:endParaRPr>
          </a:p>
          <a:p>
            <a:endParaRPr 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0" y="-12700"/>
            <a:ext cx="8382000" cy="6286500"/>
          </a:xfrm>
          <a:prstGeom prst="rect">
            <a:avLst/>
          </a:prstGeom>
        </p:spPr>
      </p:pic>
      <p:sp>
        <p:nvSpPr>
          <p:cNvPr id="3" name="Text Placeholder 2"/>
          <p:cNvSpPr>
            <a:spLocks noGrp="1"/>
          </p:cNvSpPr>
          <p:nvPr>
            <p:ph type="body" sz="quarter" idx="14"/>
          </p:nvPr>
        </p:nvSpPr>
        <p:spPr>
          <a:xfrm>
            <a:off x="0" y="-12700"/>
            <a:ext cx="4724400" cy="6286500"/>
          </a:xfrm>
          <a:solidFill>
            <a:schemeClr val="tx1"/>
          </a:solidFill>
        </p:spPr>
        <p:txBody>
          <a:bodyPr/>
          <a:lstStyle/>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pPr marL="228600" indent="-228600"/>
            <a:r>
              <a:rPr lang="en-US" sz="2400" b="1" dirty="0">
                <a:solidFill>
                  <a:schemeClr val="bg1"/>
                </a:solidFill>
              </a:rPr>
              <a:t>Rating scales</a:t>
            </a:r>
          </a:p>
          <a:p>
            <a:pPr marL="228600" indent="-228600"/>
            <a:r>
              <a:rPr lang="en-US" sz="2400" b="1" dirty="0">
                <a:solidFill>
                  <a:schemeClr val="bg1"/>
                </a:solidFill>
              </a:rPr>
              <a:t>“All-or-none” categories</a:t>
            </a:r>
          </a:p>
          <a:p>
            <a:pPr marL="228600" indent="-228600"/>
            <a:r>
              <a:rPr lang="en-US" sz="2400" b="1" dirty="0">
                <a:solidFill>
                  <a:schemeClr val="bg1"/>
                </a:solidFill>
              </a:rPr>
              <a:t>Checklists of categories </a:t>
            </a:r>
          </a:p>
          <a:p>
            <a:pPr marL="228600" indent="-228600"/>
            <a:r>
              <a:rPr lang="en-US" sz="2400" b="1" dirty="0">
                <a:solidFill>
                  <a:schemeClr val="bg1"/>
                </a:solidFill>
              </a:rPr>
              <a:t>Audiovisual equipm</a:t>
            </a:r>
            <a:r>
              <a:rPr lang="en-US" sz="2800" b="1" dirty="0">
                <a:solidFill>
                  <a:schemeClr val="bg1"/>
                </a:solidFill>
              </a:rPr>
              <a:t>ent</a:t>
            </a:r>
          </a:p>
          <a:p>
            <a:pPr lvl="1"/>
            <a:r>
              <a:rPr lang="en-US" sz="2000" b="1" dirty="0">
                <a:solidFill>
                  <a:schemeClr val="bg1"/>
                </a:solidFill>
              </a:rPr>
              <a:t>Useful for overall view of behavior</a:t>
            </a:r>
          </a:p>
          <a:p>
            <a:pPr lvl="1"/>
            <a:r>
              <a:rPr lang="en-US" sz="2000" b="1" dirty="0">
                <a:solidFill>
                  <a:schemeClr val="bg1"/>
                </a:solidFill>
              </a:rPr>
              <a:t>Analyze closely later </a:t>
            </a:r>
          </a:p>
          <a:p>
            <a:pPr marL="609585" lvl="1" indent="0" algn="r">
              <a:buNone/>
            </a:pPr>
            <a:endParaRPr lang="en-US" sz="1000" b="1" dirty="0">
              <a:solidFill>
                <a:schemeClr val="bg1"/>
              </a:solidFill>
            </a:endParaRPr>
          </a:p>
          <a:p>
            <a:pPr marL="609585" lvl="1" indent="0" algn="r">
              <a:buNone/>
            </a:pPr>
            <a:endParaRPr lang="en-US" sz="1000" b="1" dirty="0">
              <a:solidFill>
                <a:schemeClr val="bg1"/>
              </a:solidFill>
            </a:endParaRPr>
          </a:p>
          <a:p>
            <a:pPr marL="609585" lvl="1" indent="0" algn="r">
              <a:buNone/>
            </a:pPr>
            <a:endParaRPr lang="en-US" sz="1000" b="1" dirty="0">
              <a:solidFill>
                <a:schemeClr val="bg1"/>
              </a:solidFill>
            </a:endParaRPr>
          </a:p>
          <a:p>
            <a:pPr marL="609585" lvl="1" indent="0" algn="r">
              <a:buNone/>
            </a:pPr>
            <a:r>
              <a:rPr lang="en-US" sz="1600" b="1" dirty="0">
                <a:solidFill>
                  <a:schemeClr val="bg1"/>
                </a:solidFill>
              </a:rPr>
              <a:t>(Connaway &amp; Powell, 2010, p. 182)</a:t>
            </a:r>
            <a:endParaRPr lang="en-US" sz="1000" b="1" dirty="0">
              <a:solidFill>
                <a:schemeClr val="bg1"/>
              </a:solidFill>
            </a:endParaRPr>
          </a:p>
          <a:p>
            <a:pPr marL="609585" lvl="1" indent="0">
              <a:buNone/>
            </a:pPr>
            <a:endParaRPr lang="en-US" sz="2800" dirty="0">
              <a:solidFill>
                <a:schemeClr val="bg1"/>
              </a:solidFill>
            </a:endParaRPr>
          </a:p>
        </p:txBody>
      </p:sp>
      <p:sp>
        <p:nvSpPr>
          <p:cNvPr id="2" name="Content Placeholder 1"/>
          <p:cNvSpPr>
            <a:spLocks noGrp="1"/>
          </p:cNvSpPr>
          <p:nvPr>
            <p:ph type="body" sz="quarter" idx="13"/>
          </p:nvPr>
        </p:nvSpPr>
        <p:spPr>
          <a:xfrm>
            <a:off x="27213" y="609599"/>
            <a:ext cx="4567935" cy="559443"/>
          </a:xfrm>
          <a:solidFill>
            <a:schemeClr val="tx1"/>
          </a:solidFill>
        </p:spPr>
        <p:txBody>
          <a:bodyPr>
            <a:noAutofit/>
          </a:bodyPr>
          <a:lstStyle/>
          <a:p>
            <a:r>
              <a:rPr lang="en-US" sz="2800" dirty="0">
                <a:solidFill>
                  <a:schemeClr val="bg1"/>
                </a:solidFill>
              </a:rPr>
              <a:t>Recording Observations</a:t>
            </a:r>
            <a:endParaRPr lang="en-US" sz="2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2" name="Content Placeholder 1"/>
          <p:cNvSpPr>
            <a:spLocks noGrp="1"/>
          </p:cNvSpPr>
          <p:nvPr>
            <p:ph type="body" sz="quarter" idx="13"/>
          </p:nvPr>
        </p:nvSpPr>
        <p:spPr>
          <a:xfrm>
            <a:off x="0" y="191308"/>
            <a:ext cx="5791200" cy="532861"/>
          </a:xfrm>
          <a:solidFill>
            <a:schemeClr val="tx1"/>
          </a:solidFill>
        </p:spPr>
        <p:txBody>
          <a:bodyPr>
            <a:noAutofit/>
          </a:bodyPr>
          <a:lstStyle/>
          <a:p>
            <a:r>
              <a:rPr lang="en-US" sz="2800" dirty="0">
                <a:solidFill>
                  <a:schemeClr val="bg1"/>
                </a:solidFill>
              </a:rPr>
              <a:t>Increase Observation Reliability</a:t>
            </a:r>
            <a:endParaRPr lang="en-US" sz="2800" b="1" dirty="0">
              <a:solidFill>
                <a:schemeClr val="bg1"/>
              </a:solidFill>
            </a:endParaRPr>
          </a:p>
        </p:txBody>
      </p:sp>
      <p:sp>
        <p:nvSpPr>
          <p:cNvPr id="3" name="Text Placeholder 2"/>
          <p:cNvSpPr>
            <a:spLocks noGrp="1"/>
          </p:cNvSpPr>
          <p:nvPr>
            <p:ph type="body" sz="quarter" idx="14"/>
          </p:nvPr>
        </p:nvSpPr>
        <p:spPr>
          <a:xfrm>
            <a:off x="0" y="4178300"/>
            <a:ext cx="6479116" cy="2057400"/>
          </a:xfrm>
          <a:solidFill>
            <a:schemeClr val="tx1"/>
          </a:solidFill>
        </p:spPr>
        <p:txBody>
          <a:bodyPr/>
          <a:lstStyle/>
          <a:p>
            <a:pPr marL="228600" indent="-228600"/>
            <a:r>
              <a:rPr lang="en-US" sz="2400" b="1" dirty="0">
                <a:solidFill>
                  <a:schemeClr val="bg1"/>
                </a:solidFill>
              </a:rPr>
              <a:t>Develop definitions of behavior</a:t>
            </a:r>
          </a:p>
          <a:p>
            <a:pPr marL="228600" indent="-228600"/>
            <a:r>
              <a:rPr lang="en-US" sz="2400" b="1" dirty="0">
                <a:solidFill>
                  <a:schemeClr val="bg1"/>
                </a:solidFill>
              </a:rPr>
              <a:t>Train observers </a:t>
            </a:r>
          </a:p>
          <a:p>
            <a:pPr marL="228600" indent="-228600"/>
            <a:r>
              <a:rPr lang="en-US" sz="2400" b="1" dirty="0">
                <a:solidFill>
                  <a:schemeClr val="bg1"/>
                </a:solidFill>
              </a:rPr>
              <a:t>Avoid observer bias</a:t>
            </a:r>
          </a:p>
          <a:p>
            <a:pPr lvl="1"/>
            <a:r>
              <a:rPr lang="en-US" sz="2000" b="1" dirty="0">
                <a:solidFill>
                  <a:schemeClr val="bg1"/>
                </a:solidFill>
              </a:rPr>
              <a:t>Take behaviors at face value </a:t>
            </a:r>
          </a:p>
          <a:p>
            <a:pPr marL="609585" lvl="1" indent="0" algn="r">
              <a:buNone/>
            </a:pPr>
            <a:r>
              <a:rPr lang="en-US" sz="1000" b="1" dirty="0">
                <a:solidFill>
                  <a:schemeClr val="bg1"/>
                </a:solidFill>
              </a:rPr>
              <a:t>(Connaway &amp; Powell, 2010, p. 182)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FE7E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28800"/>
            <a:ext cx="8915400" cy="4419600"/>
          </a:xfrm>
          <a:prstGeom prst="rect">
            <a:avLst/>
          </a:prstGeom>
        </p:spPr>
      </p:pic>
      <p:sp>
        <p:nvSpPr>
          <p:cNvPr id="5" name="Content Placeholder 4"/>
          <p:cNvSpPr>
            <a:spLocks noGrp="1"/>
          </p:cNvSpPr>
          <p:nvPr>
            <p:ph type="body" sz="quarter" idx="13"/>
          </p:nvPr>
        </p:nvSpPr>
        <p:spPr>
          <a:xfrm>
            <a:off x="0" y="264851"/>
            <a:ext cx="4422418" cy="532861"/>
          </a:xfrm>
          <a:solidFill>
            <a:schemeClr val="tx1"/>
          </a:solidFill>
        </p:spPr>
        <p:txBody>
          <a:bodyPr anchor="t">
            <a:noAutofit/>
          </a:bodyPr>
          <a:lstStyle/>
          <a:p>
            <a:r>
              <a:rPr lang="en-US" sz="2800" dirty="0">
                <a:solidFill>
                  <a:schemeClr val="bg1"/>
                </a:solidFill>
              </a:rPr>
              <a:t>Usability Testing History</a:t>
            </a:r>
            <a:endParaRPr lang="en-US" sz="2800" b="1" dirty="0">
              <a:solidFill>
                <a:schemeClr val="bg1"/>
              </a:solidFill>
            </a:endParaRPr>
          </a:p>
        </p:txBody>
      </p:sp>
      <p:sp>
        <p:nvSpPr>
          <p:cNvPr id="2" name="Text Placeholder 1"/>
          <p:cNvSpPr>
            <a:spLocks noGrp="1"/>
          </p:cNvSpPr>
          <p:nvPr>
            <p:ph type="body" sz="quarter" idx="14"/>
          </p:nvPr>
        </p:nvSpPr>
        <p:spPr>
          <a:xfrm>
            <a:off x="6553200" y="152400"/>
            <a:ext cx="5638800" cy="3062819"/>
          </a:xfrm>
          <a:solidFill>
            <a:schemeClr val="tx1"/>
          </a:solidFill>
        </p:spPr>
        <p:txBody>
          <a:bodyPr/>
          <a:lstStyle/>
          <a:p>
            <a:pPr marL="228600" indent="-228600">
              <a:buFont typeface="Arial" pitchFamily="34" charset="0"/>
              <a:buChar char="•"/>
            </a:pPr>
            <a:r>
              <a:rPr lang="en-US" sz="2800" b="1" dirty="0">
                <a:solidFill>
                  <a:schemeClr val="bg1"/>
                </a:solidFill>
              </a:rPr>
              <a:t>Human ethnographic observation </a:t>
            </a:r>
          </a:p>
          <a:p>
            <a:pPr lvl="1">
              <a:buFont typeface="Arial" pitchFamily="34" charset="0"/>
              <a:buChar char="•"/>
            </a:pPr>
            <a:r>
              <a:rPr lang="en-US" sz="2800" b="1" dirty="0">
                <a:solidFill>
                  <a:schemeClr val="bg1"/>
                </a:solidFill>
              </a:rPr>
              <a:t>Ergonomics </a:t>
            </a:r>
          </a:p>
          <a:p>
            <a:pPr lvl="1">
              <a:buFont typeface="Arial" pitchFamily="34" charset="0"/>
              <a:buChar char="•"/>
            </a:pPr>
            <a:r>
              <a:rPr lang="en-US" sz="2800" b="1" dirty="0">
                <a:solidFill>
                  <a:schemeClr val="bg1"/>
                </a:solidFill>
              </a:rPr>
              <a:t>Cognitive psychology</a:t>
            </a:r>
          </a:p>
          <a:p>
            <a:pPr marL="228600" indent="-228600">
              <a:buFont typeface="Arial" pitchFamily="34" charset="0"/>
              <a:buChar char="•"/>
            </a:pPr>
            <a:r>
              <a:rPr lang="en-US" sz="2800" b="1" dirty="0">
                <a:solidFill>
                  <a:schemeClr val="bg1"/>
                </a:solidFill>
              </a:rPr>
              <a:t>Became popular in 1980s</a:t>
            </a:r>
          </a:p>
          <a:p>
            <a:pPr marL="0" indent="0" algn="r">
              <a:buNone/>
            </a:pPr>
            <a:r>
              <a:rPr lang="en-US" sz="1000" b="1" dirty="0">
                <a:solidFill>
                  <a:schemeClr val="bg1"/>
                </a:solidFill>
              </a:rPr>
              <a:t>(Connaway &amp; Powell, 2010, p. 183)</a:t>
            </a:r>
          </a:p>
          <a:p>
            <a:pPr marL="0" indent="0">
              <a:buNone/>
            </a:pPr>
            <a:endParaRPr lang="en-US" sz="2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pattFill prst="trellis">
          <a:fgClr>
            <a:schemeClr val="accent5"/>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0" y="151116"/>
            <a:ext cx="11252197" cy="915256"/>
          </a:xfrm>
          <a:solidFill>
            <a:schemeClr val="tx1"/>
          </a:solidFill>
        </p:spPr>
        <p:txBody>
          <a:bodyPr>
            <a:noAutofit/>
          </a:bodyPr>
          <a:lstStyle/>
          <a:p>
            <a:r>
              <a:rPr lang="en-US" sz="2400" dirty="0">
                <a:solidFill>
                  <a:schemeClr val="bg1"/>
                </a:solidFill>
              </a:rPr>
              <a:t>User-Centered Design of a Recommender System for a "Universal" Library Catalogue</a:t>
            </a:r>
            <a:endParaRPr lang="en-US" sz="2400" b="1" dirty="0">
              <a:solidFill>
                <a:schemeClr val="bg1"/>
              </a:solidFill>
            </a:endParaRPr>
          </a:p>
        </p:txBody>
      </p:sp>
      <p:sp>
        <p:nvSpPr>
          <p:cNvPr id="4" name="Text Placeholder 3"/>
          <p:cNvSpPr>
            <a:spLocks noGrp="1"/>
          </p:cNvSpPr>
          <p:nvPr>
            <p:ph type="body" sz="quarter" idx="14"/>
          </p:nvPr>
        </p:nvSpPr>
        <p:spPr>
          <a:xfrm>
            <a:off x="0" y="1143000"/>
            <a:ext cx="8155516" cy="4737100"/>
          </a:xfrm>
          <a:solidFill>
            <a:schemeClr val="tx1"/>
          </a:solidFill>
        </p:spPr>
        <p:txBody>
          <a:bodyPr/>
          <a:lstStyle/>
          <a:p>
            <a:pPr marL="228600" indent="-228600">
              <a:buFont typeface="Arial" pitchFamily="34" charset="0"/>
              <a:buChar char="•"/>
            </a:pPr>
            <a:r>
              <a:rPr lang="en-US" sz="2400" b="1" dirty="0">
                <a:solidFill>
                  <a:schemeClr val="bg1"/>
                </a:solidFill>
              </a:rPr>
              <a:t>Joint research project </a:t>
            </a:r>
          </a:p>
          <a:p>
            <a:pPr lvl="1">
              <a:buFont typeface="Arial" pitchFamily="34" charset="0"/>
              <a:buChar char="•"/>
            </a:pPr>
            <a:r>
              <a:rPr lang="en-US" sz="2400" b="1" dirty="0">
                <a:solidFill>
                  <a:schemeClr val="bg1"/>
                </a:solidFill>
              </a:rPr>
              <a:t>OCLC Research &amp; the Information School, University of Sheffield </a:t>
            </a:r>
          </a:p>
          <a:p>
            <a:pPr marL="228600" indent="-228600">
              <a:buFont typeface="Arial" pitchFamily="34" charset="0"/>
              <a:buChar char="•"/>
            </a:pPr>
            <a:r>
              <a:rPr lang="en-US" sz="2400" b="1" dirty="0">
                <a:solidFill>
                  <a:schemeClr val="bg1"/>
                </a:solidFill>
              </a:rPr>
              <a:t>Investigate development of recommender systems for retrieval in WorldCat.org</a:t>
            </a:r>
          </a:p>
          <a:p>
            <a:pPr marL="228600" indent="-228600">
              <a:buFont typeface="Arial" pitchFamily="34" charset="0"/>
              <a:buChar char="•"/>
            </a:pPr>
            <a:r>
              <a:rPr lang="en-US" sz="2400" b="1" dirty="0">
                <a:solidFill>
                  <a:schemeClr val="bg1"/>
                </a:solidFill>
              </a:rPr>
              <a:t>WorldCat.org has recommender system</a:t>
            </a:r>
          </a:p>
          <a:p>
            <a:pPr lvl="1">
              <a:buFont typeface="Arial" pitchFamily="34" charset="0"/>
              <a:buChar char="•"/>
            </a:pPr>
            <a:r>
              <a:rPr lang="en-US" sz="2400" b="1" dirty="0">
                <a:solidFill>
                  <a:schemeClr val="bg1"/>
                </a:solidFill>
              </a:rPr>
              <a:t>Basic functionality</a:t>
            </a:r>
          </a:p>
          <a:p>
            <a:pPr marL="228600" indent="-228600">
              <a:buFont typeface="Arial" pitchFamily="34" charset="0"/>
              <a:buChar char="•"/>
            </a:pPr>
            <a:r>
              <a:rPr lang="en-US" sz="2400" b="1" dirty="0">
                <a:solidFill>
                  <a:schemeClr val="bg1"/>
                </a:solidFill>
              </a:rPr>
              <a:t>User-centered design and empirical evaluation of a prototype system would provide invaluable data for OCLC in assessing the value of recommender services for WorldCat.org.</a:t>
            </a:r>
          </a:p>
          <a:p>
            <a:endParaRPr lang="en-US" sz="2400" b="1" dirty="0">
              <a:solidFill>
                <a:schemeClr val="bg1"/>
              </a:solidFill>
            </a:endParaRPr>
          </a:p>
          <a:p>
            <a:endParaRPr lang="en-US" sz="2400" dirty="0">
              <a:solidFill>
                <a:schemeClr val="bg1"/>
              </a:solidFill>
            </a:endParaRPr>
          </a:p>
        </p:txBody>
      </p:sp>
      <p:pic>
        <p:nvPicPr>
          <p:cNvPr id="6" name="Content Placeholder 5" descr="WorldCat_Logo_V_Color.png"/>
          <p:cNvPicPr>
            <a:picLocks noGrp="1" noChangeAspect="1"/>
          </p:cNvPicPr>
          <p:nvPr>
            <p:ph sz="half" idx="4294967295"/>
          </p:nvPr>
        </p:nvPicPr>
        <p:blipFill>
          <a:blip r:embed="rId3" cstate="print"/>
          <a:stretch>
            <a:fillRect/>
          </a:stretch>
        </p:blipFill>
        <p:spPr>
          <a:xfrm>
            <a:off x="8305800" y="1371600"/>
            <a:ext cx="3714750" cy="4127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pattFill prst="trellis">
          <a:fgClr>
            <a:srgbClr val="FF7600"/>
          </a:fgClr>
          <a:bgClr>
            <a:schemeClr val="bg1"/>
          </a:bgClr>
        </a:patt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887" y="228600"/>
            <a:ext cx="4027714" cy="609600"/>
          </a:xfrm>
          <a:solidFill>
            <a:schemeClr val="tx1"/>
          </a:solidFill>
        </p:spPr>
        <p:txBody>
          <a:bodyPr/>
          <a:lstStyle/>
          <a:p>
            <a:r>
              <a:rPr lang="en-US" sz="2800" dirty="0">
                <a:solidFill>
                  <a:schemeClr val="bg1"/>
                </a:solidFill>
              </a:rPr>
              <a:t>Usability Questions</a:t>
            </a:r>
          </a:p>
        </p:txBody>
      </p:sp>
      <p:sp>
        <p:nvSpPr>
          <p:cNvPr id="13" name="Rounded Rectangle 12"/>
          <p:cNvSpPr/>
          <p:nvPr/>
        </p:nvSpPr>
        <p:spPr>
          <a:xfrm>
            <a:off x="1981200" y="1989208"/>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Bef>
                <a:spcPts val="1200"/>
              </a:spcBef>
            </a:pPr>
            <a:r>
              <a:rPr lang="en-US" sz="2000" b="1" cap="all" dirty="0">
                <a:solidFill>
                  <a:schemeClr val="bg1"/>
                </a:solidFill>
                <a:cs typeface="Tahoma"/>
              </a:rPr>
              <a:t>Basic</a:t>
            </a:r>
          </a:p>
          <a:p>
            <a:pPr algn="ctr">
              <a:spcBef>
                <a:spcPts val="1200"/>
              </a:spcBef>
            </a:pPr>
            <a:r>
              <a:rPr lang="en-US" sz="2000" dirty="0"/>
              <a:t>Which online fonts are the best? </a:t>
            </a:r>
          </a:p>
        </p:txBody>
      </p:sp>
      <p:grpSp>
        <p:nvGrpSpPr>
          <p:cNvPr id="3" name="Group 2"/>
          <p:cNvGrpSpPr/>
          <p:nvPr/>
        </p:nvGrpSpPr>
        <p:grpSpPr>
          <a:xfrm>
            <a:off x="6248401" y="1989208"/>
            <a:ext cx="4114800" cy="2658992"/>
            <a:chOff x="6248401" y="2450068"/>
            <a:chExt cx="4114800" cy="2658992"/>
          </a:xfrm>
        </p:grpSpPr>
        <p:sp>
          <p:nvSpPr>
            <p:cNvPr id="8" name="Rounded Rectangle 7"/>
            <p:cNvSpPr/>
            <p:nvPr/>
          </p:nvSpPr>
          <p:spPr>
            <a:xfrm>
              <a:off x="6248401" y="2450068"/>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Bef>
                  <a:spcPts val="1200"/>
                </a:spcBef>
              </a:pPr>
              <a:endParaRPr lang="en-US" sz="2000" b="1" cap="all" dirty="0">
                <a:solidFill>
                  <a:schemeClr val="bg1"/>
                </a:solidFill>
                <a:cs typeface="Tahoma"/>
              </a:endParaRPr>
            </a:p>
            <a:p>
              <a:pPr algn="ctr">
                <a:spcBef>
                  <a:spcPts val="1200"/>
                </a:spcBef>
              </a:pPr>
              <a:endParaRPr lang="en-US" sz="2000" dirty="0"/>
            </a:p>
            <a:p>
              <a:pPr algn="ctr">
                <a:spcBef>
                  <a:spcPts val="1200"/>
                </a:spcBef>
              </a:pPr>
              <a:r>
                <a:rPr lang="en-US" sz="2000" dirty="0"/>
                <a:t>Can users easily customize and manage discipline-specific content available in an open-source library portal?</a:t>
              </a:r>
            </a:p>
          </p:txBody>
        </p:sp>
        <p:sp>
          <p:nvSpPr>
            <p:cNvPr id="9" name="TextBox 8"/>
            <p:cNvSpPr txBox="1"/>
            <p:nvPr/>
          </p:nvSpPr>
          <p:spPr>
            <a:xfrm>
              <a:off x="7467600" y="2975460"/>
              <a:ext cx="1676400" cy="400110"/>
            </a:xfrm>
            <a:prstGeom prst="rect">
              <a:avLst/>
            </a:prstGeom>
            <a:noFill/>
          </p:spPr>
          <p:txBody>
            <a:bodyPr wrap="square" rtlCol="0">
              <a:spAutoFit/>
            </a:bodyPr>
            <a:lstStyle/>
            <a:p>
              <a:pPr algn="ctr">
                <a:spcBef>
                  <a:spcPts val="1200"/>
                </a:spcBef>
              </a:pPr>
              <a:r>
                <a:rPr lang="en-US" sz="2000" b="1" cap="all" dirty="0">
                  <a:solidFill>
                    <a:schemeClr val="bg1"/>
                  </a:solidFill>
                  <a:cs typeface="Tahoma"/>
                </a:rPr>
                <a:t>Complex</a:t>
              </a:r>
            </a:p>
          </p:txBody>
        </p:sp>
      </p:grpSp>
      <p:sp>
        <p:nvSpPr>
          <p:cNvPr id="6" name="TextBox 5"/>
          <p:cNvSpPr txBox="1"/>
          <p:nvPr/>
        </p:nvSpPr>
        <p:spPr>
          <a:xfrm>
            <a:off x="9525000" y="5736103"/>
            <a:ext cx="2332074" cy="246221"/>
          </a:xfrm>
          <a:prstGeom prst="rect">
            <a:avLst/>
          </a:prstGeom>
          <a:solidFill>
            <a:schemeClr val="tx1"/>
          </a:solidFill>
        </p:spPr>
        <p:txBody>
          <a:bodyPr wrap="square" rtlCol="0">
            <a:spAutoFit/>
          </a:bodyPr>
          <a:lstStyle/>
          <a:p>
            <a:pPr algn="r"/>
            <a:r>
              <a:rPr lang="en-US" sz="1000" b="1" dirty="0">
                <a:solidFill>
                  <a:schemeClr val="bg1"/>
                </a:solidFill>
              </a:rPr>
              <a:t>(Connaway &amp; Powell, 2010, p. 184)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8889"/>
          <a:stretch/>
        </p:blipFill>
        <p:spPr>
          <a:xfrm>
            <a:off x="0" y="0"/>
            <a:ext cx="12192000" cy="6248400"/>
          </a:xfrm>
          <a:prstGeom prst="rect">
            <a:avLst/>
          </a:prstGeom>
        </p:spPr>
      </p:pic>
      <p:sp>
        <p:nvSpPr>
          <p:cNvPr id="2" name="Text Placeholder 1"/>
          <p:cNvSpPr>
            <a:spLocks noGrp="1"/>
          </p:cNvSpPr>
          <p:nvPr>
            <p:ph type="body" sz="quarter" idx="13"/>
          </p:nvPr>
        </p:nvSpPr>
        <p:spPr>
          <a:xfrm>
            <a:off x="0" y="152400"/>
            <a:ext cx="7924799" cy="533400"/>
          </a:xfrm>
          <a:solidFill>
            <a:schemeClr val="tx1"/>
          </a:solidFill>
        </p:spPr>
        <p:txBody>
          <a:bodyPr/>
          <a:lstStyle/>
          <a:p>
            <a:r>
              <a:rPr lang="en-US" sz="2800" dirty="0">
                <a:solidFill>
                  <a:schemeClr val="bg1"/>
                </a:solidFill>
              </a:rPr>
              <a:t>V&amp;R Mapping App Usability Study Questions</a:t>
            </a:r>
          </a:p>
        </p:txBody>
      </p:sp>
      <p:sp>
        <p:nvSpPr>
          <p:cNvPr id="3" name="Text Placeholder 2"/>
          <p:cNvSpPr>
            <a:spLocks noGrp="1"/>
          </p:cNvSpPr>
          <p:nvPr>
            <p:ph type="body" sz="quarter" idx="14"/>
          </p:nvPr>
        </p:nvSpPr>
        <p:spPr>
          <a:xfrm>
            <a:off x="1" y="1373719"/>
            <a:ext cx="8079316" cy="3350682"/>
          </a:xfrm>
          <a:solidFill>
            <a:schemeClr val="tx1"/>
          </a:solidFill>
        </p:spPr>
        <p:txBody>
          <a:bodyPr/>
          <a:lstStyle/>
          <a:p>
            <a:r>
              <a:rPr lang="en-US" sz="2400" b="1" dirty="0">
                <a:solidFill>
                  <a:schemeClr val="bg1"/>
                </a:solidFill>
              </a:rPr>
              <a:t>Why did you select the shapes you did?</a:t>
            </a:r>
          </a:p>
          <a:p>
            <a:r>
              <a:rPr lang="en-US" sz="2400" b="1" dirty="0">
                <a:solidFill>
                  <a:schemeClr val="bg1"/>
                </a:solidFill>
              </a:rPr>
              <a:t>Why did you place them in these locations?</a:t>
            </a:r>
          </a:p>
          <a:p>
            <a:r>
              <a:rPr lang="en-US" sz="2400" b="1" dirty="0">
                <a:solidFill>
                  <a:schemeClr val="bg1"/>
                </a:solidFill>
              </a:rPr>
              <a:t>Were the tasks fun to do?  Discuss your answer.</a:t>
            </a:r>
          </a:p>
          <a:p>
            <a:r>
              <a:rPr lang="en-US" sz="2400" b="1" dirty="0">
                <a:solidFill>
                  <a:schemeClr val="bg1"/>
                </a:solidFill>
              </a:rPr>
              <a:t>What would make it more fun?</a:t>
            </a:r>
          </a:p>
          <a:p>
            <a:r>
              <a:rPr lang="en-US" sz="2400" b="1" dirty="0">
                <a:solidFill>
                  <a:schemeClr val="bg1"/>
                </a:solidFill>
              </a:rPr>
              <a:t>What devices do you use to access the web?</a:t>
            </a:r>
          </a:p>
          <a:p>
            <a:r>
              <a:rPr lang="en-US" sz="2400" b="1" dirty="0">
                <a:solidFill>
                  <a:schemeClr val="bg1"/>
                </a:solidFill>
              </a:rPr>
              <a:t>If you could change this product in any way, what would you do?</a:t>
            </a:r>
          </a:p>
        </p:txBody>
      </p:sp>
    </p:spTree>
    <p:extLst>
      <p:ext uri="{BB962C8B-B14F-4D97-AF65-F5344CB8AC3E}">
        <p14:creationId xmlns:p14="http://schemas.microsoft.com/office/powerpoint/2010/main" val="1514676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8900" y="108815"/>
            <a:ext cx="6093409" cy="5301385"/>
            <a:chOff x="88900" y="108815"/>
            <a:chExt cx="6093409" cy="5301385"/>
          </a:xfrm>
        </p:grpSpPr>
        <p:sp>
          <p:nvSpPr>
            <p:cNvPr id="6" name="Rectangle 5"/>
            <p:cNvSpPr/>
            <p:nvPr/>
          </p:nvSpPr>
          <p:spPr>
            <a:xfrm>
              <a:off x="990600" y="4579203"/>
              <a:ext cx="4474302" cy="461665"/>
            </a:xfrm>
            <a:prstGeom prst="rect">
              <a:avLst/>
            </a:prstGeom>
          </p:spPr>
          <p:txBody>
            <a:bodyPr wrap="none">
              <a:spAutoFit/>
            </a:bodyPr>
            <a:lstStyle/>
            <a:p>
              <a:r>
                <a:rPr lang="en-US" sz="2400" b="1" dirty="0">
                  <a:solidFill>
                    <a:schemeClr val="bg1">
                      <a:lumMod val="65000"/>
                    </a:schemeClr>
                  </a:solidFill>
                </a:rPr>
                <a:t>https://</a:t>
              </a:r>
              <a:r>
                <a:rPr lang="en-US" sz="2400" b="1" dirty="0"/>
                <a:t>youtu.be/6ai0ZO3lDR4</a:t>
              </a:r>
            </a:p>
          </p:txBody>
        </p:sp>
        <p:pic>
          <p:nvPicPr>
            <p:cNvPr id="7" name="Picture 6"/>
            <p:cNvPicPr>
              <a:picLocks noChangeAspect="1"/>
            </p:cNvPicPr>
            <p:nvPr/>
          </p:nvPicPr>
          <p:blipFill rotWithShape="1">
            <a:blip r:embed="rId3"/>
            <a:srcRect l="11378" t="13767" r="36392" b="39019"/>
            <a:stretch/>
          </p:blipFill>
          <p:spPr>
            <a:xfrm>
              <a:off x="88900" y="108815"/>
              <a:ext cx="6093409" cy="3472585"/>
            </a:xfrm>
            <a:prstGeom prst="rect">
              <a:avLst/>
            </a:prstGeom>
            <a:ln>
              <a:noFill/>
            </a:ln>
            <a:effectLst>
              <a:softEdge rad="112500"/>
            </a:effectLst>
          </p:spPr>
        </p:pic>
        <p:sp>
          <p:nvSpPr>
            <p:cNvPr id="9" name="TextBox 8"/>
            <p:cNvSpPr txBox="1"/>
            <p:nvPr/>
          </p:nvSpPr>
          <p:spPr>
            <a:xfrm>
              <a:off x="342505" y="4048029"/>
              <a:ext cx="2015232" cy="523220"/>
            </a:xfrm>
            <a:prstGeom prst="rect">
              <a:avLst/>
            </a:prstGeom>
            <a:noFill/>
          </p:spPr>
          <p:txBody>
            <a:bodyPr wrap="none" rtlCol="0">
              <a:spAutoFit/>
            </a:bodyPr>
            <a:lstStyle/>
            <a:p>
              <a:r>
                <a:rPr lang="en-US" sz="2800" b="1" dirty="0">
                  <a:solidFill>
                    <a:srgbClr val="0070C0"/>
                  </a:solidFill>
                </a:rPr>
                <a:t>The Video:</a:t>
              </a:r>
            </a:p>
          </p:txBody>
        </p:sp>
        <p:sp>
          <p:nvSpPr>
            <p:cNvPr id="15" name="TextBox 14"/>
            <p:cNvSpPr txBox="1"/>
            <p:nvPr/>
          </p:nvSpPr>
          <p:spPr>
            <a:xfrm>
              <a:off x="990600" y="5040868"/>
              <a:ext cx="1415772" cy="369332"/>
            </a:xfrm>
            <a:prstGeom prst="rect">
              <a:avLst/>
            </a:prstGeom>
            <a:noFill/>
          </p:spPr>
          <p:txBody>
            <a:bodyPr wrap="none" rtlCol="0">
              <a:spAutoFit/>
            </a:bodyPr>
            <a:lstStyle/>
            <a:p>
              <a:r>
                <a:rPr lang="en-US" dirty="0">
                  <a:hlinkClick r:id="rId4"/>
                </a:rPr>
                <a:t>Play It Now!</a:t>
              </a:r>
              <a:endParaRPr lang="en-US" dirty="0"/>
            </a:p>
          </p:txBody>
        </p:sp>
      </p:grpSp>
      <p:grpSp>
        <p:nvGrpSpPr>
          <p:cNvPr id="19" name="Group 18"/>
          <p:cNvGrpSpPr/>
          <p:nvPr/>
        </p:nvGrpSpPr>
        <p:grpSpPr>
          <a:xfrm>
            <a:off x="6355177" y="914400"/>
            <a:ext cx="5684423" cy="5140325"/>
            <a:chOff x="6355177" y="914400"/>
            <a:chExt cx="5684423" cy="5140325"/>
          </a:xfrm>
        </p:grpSpPr>
        <p:pic>
          <p:nvPicPr>
            <p:cNvPr id="4" name="Picture 3"/>
            <p:cNvPicPr>
              <a:picLocks noChangeAspect="1"/>
            </p:cNvPicPr>
            <p:nvPr/>
          </p:nvPicPr>
          <p:blipFill rotWithShape="1">
            <a:blip r:embed="rId5"/>
            <a:srcRect l="424" t="904" r="430" b="1098"/>
            <a:stretch/>
          </p:blipFill>
          <p:spPr>
            <a:xfrm>
              <a:off x="6355177" y="2895600"/>
              <a:ext cx="5684423" cy="3159125"/>
            </a:xfrm>
            <a:prstGeom prst="rect">
              <a:avLst/>
            </a:prstGeom>
          </p:spPr>
        </p:pic>
        <p:sp>
          <p:nvSpPr>
            <p:cNvPr id="5" name="TextBox 4"/>
            <p:cNvSpPr txBox="1"/>
            <p:nvPr/>
          </p:nvSpPr>
          <p:spPr>
            <a:xfrm>
              <a:off x="7610674" y="1436132"/>
              <a:ext cx="3133526" cy="461665"/>
            </a:xfrm>
            <a:prstGeom prst="rect">
              <a:avLst/>
            </a:prstGeom>
            <a:noFill/>
          </p:spPr>
          <p:txBody>
            <a:bodyPr wrap="square" rtlCol="0">
              <a:spAutoFit/>
            </a:bodyPr>
            <a:lstStyle/>
            <a:p>
              <a:r>
                <a:rPr lang="en-US" sz="2400" b="1" dirty="0">
                  <a:solidFill>
                    <a:schemeClr val="bg1">
                      <a:lumMod val="65000"/>
                    </a:schemeClr>
                  </a:solidFill>
                </a:rPr>
                <a:t>http://</a:t>
              </a:r>
              <a:r>
                <a:rPr lang="en-US" sz="2400" b="1" dirty="0"/>
                <a:t>oc.lc/vrmap</a:t>
              </a:r>
            </a:p>
          </p:txBody>
        </p:sp>
        <p:sp>
          <p:nvSpPr>
            <p:cNvPr id="10" name="TextBox 9"/>
            <p:cNvSpPr txBox="1"/>
            <p:nvPr/>
          </p:nvSpPr>
          <p:spPr>
            <a:xfrm>
              <a:off x="6858000" y="914400"/>
              <a:ext cx="1729448" cy="523220"/>
            </a:xfrm>
            <a:prstGeom prst="rect">
              <a:avLst/>
            </a:prstGeom>
            <a:noFill/>
          </p:spPr>
          <p:txBody>
            <a:bodyPr wrap="none" rtlCol="0">
              <a:spAutoFit/>
            </a:bodyPr>
            <a:lstStyle/>
            <a:p>
              <a:r>
                <a:rPr lang="en-US" sz="2800" b="1" dirty="0">
                  <a:solidFill>
                    <a:srgbClr val="0070C0"/>
                  </a:solidFill>
                </a:rPr>
                <a:t>The App:</a:t>
              </a:r>
            </a:p>
          </p:txBody>
        </p:sp>
        <p:sp>
          <p:nvSpPr>
            <p:cNvPr id="18" name="TextBox 17"/>
            <p:cNvSpPr txBox="1"/>
            <p:nvPr/>
          </p:nvSpPr>
          <p:spPr>
            <a:xfrm>
              <a:off x="7610674" y="1905000"/>
              <a:ext cx="1415772" cy="369332"/>
            </a:xfrm>
            <a:prstGeom prst="rect">
              <a:avLst/>
            </a:prstGeom>
            <a:noFill/>
          </p:spPr>
          <p:txBody>
            <a:bodyPr wrap="none" rtlCol="0">
              <a:spAutoFit/>
            </a:bodyPr>
            <a:lstStyle/>
            <a:p>
              <a:r>
                <a:rPr lang="en-US" dirty="0">
                  <a:hlinkClick r:id="rId6"/>
                </a:rPr>
                <a:t>Use It Now!</a:t>
              </a:r>
              <a:endParaRPr lang="en-US" dirty="0"/>
            </a:p>
          </p:txBody>
        </p:sp>
      </p:grpSp>
    </p:spTree>
    <p:extLst>
      <p:ext uri="{BB962C8B-B14F-4D97-AF65-F5344CB8AC3E}">
        <p14:creationId xmlns:p14="http://schemas.microsoft.com/office/powerpoint/2010/main" val="301253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6" y="1108082"/>
            <a:ext cx="10898717" cy="877163"/>
          </a:xfrm>
        </p:spPr>
        <p:txBody>
          <a:bodyPr/>
          <a:lstStyle/>
          <a:p>
            <a:r>
              <a:rPr lang="en-US" dirty="0"/>
              <a:t>Outcomes Exercise Part 1</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485820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0346" y="1108082"/>
            <a:ext cx="10898717" cy="877163"/>
          </a:xfrm>
        </p:spPr>
        <p:txBody>
          <a:bodyPr/>
          <a:lstStyle/>
          <a:p>
            <a:r>
              <a:rPr lang="en-US" dirty="0"/>
              <a:t>Ethnographic research:</a:t>
            </a:r>
            <a:r>
              <a:rPr lang="en-US" sz="3600" dirty="0"/>
              <a:t> </a:t>
            </a:r>
          </a:p>
        </p:txBody>
      </p:sp>
      <p:sp>
        <p:nvSpPr>
          <p:cNvPr id="6" name="Text Placeholder 5"/>
          <p:cNvSpPr>
            <a:spLocks noGrp="1"/>
          </p:cNvSpPr>
          <p:nvPr>
            <p:ph type="body" sz="quarter" idx="11"/>
          </p:nvPr>
        </p:nvSpPr>
        <p:spPr/>
        <p:txBody>
          <a:bodyPr/>
          <a:lstStyle/>
          <a:p>
            <a:endParaRPr lang="en-US"/>
          </a:p>
        </p:txBody>
      </p:sp>
      <p:sp>
        <p:nvSpPr>
          <p:cNvPr id="7" name="Text Placeholder 6"/>
          <p:cNvSpPr>
            <a:spLocks noGrp="1"/>
          </p:cNvSpPr>
          <p:nvPr>
            <p:ph type="body" sz="quarter" idx="12"/>
          </p:nvPr>
        </p:nvSpPr>
        <p:spPr/>
        <p:txBody>
          <a:bodyPr/>
          <a:lstStyle/>
          <a:p>
            <a:endParaRPr lang="en-US"/>
          </a:p>
        </p:txBody>
      </p:sp>
      <p:sp>
        <p:nvSpPr>
          <p:cNvPr id="3" name="TextBox 2"/>
          <p:cNvSpPr txBox="1"/>
          <p:nvPr/>
        </p:nvSpPr>
        <p:spPr>
          <a:xfrm>
            <a:off x="8382000" y="5680761"/>
            <a:ext cx="2332074" cy="246221"/>
          </a:xfrm>
          <a:prstGeom prst="rect">
            <a:avLst/>
          </a:prstGeom>
          <a:noFill/>
        </p:spPr>
        <p:txBody>
          <a:bodyPr wrap="square" rtlCol="0">
            <a:spAutoFit/>
          </a:bodyPr>
          <a:lstStyle/>
          <a:p>
            <a:pPr algn="r"/>
            <a:r>
              <a:rPr lang="en-US" sz="1000" b="1" dirty="0">
                <a:solidFill>
                  <a:schemeClr val="bg1"/>
                </a:solidFill>
              </a:rPr>
              <a:t>(Connaway &amp; Powell, 2010, p. 262)</a:t>
            </a:r>
          </a:p>
        </p:txBody>
      </p:sp>
      <p:sp>
        <p:nvSpPr>
          <p:cNvPr id="2" name="TextBox 1"/>
          <p:cNvSpPr txBox="1"/>
          <p:nvPr/>
        </p:nvSpPr>
        <p:spPr>
          <a:xfrm>
            <a:off x="762000" y="2133600"/>
            <a:ext cx="6629400" cy="1200329"/>
          </a:xfrm>
          <a:prstGeom prst="rect">
            <a:avLst/>
          </a:prstGeom>
          <a:noFill/>
        </p:spPr>
        <p:txBody>
          <a:bodyPr wrap="square" rtlCol="0">
            <a:spAutoFit/>
          </a:bodyPr>
          <a:lstStyle/>
          <a:p>
            <a:r>
              <a:rPr lang="en-US" sz="3600" b="1" dirty="0">
                <a:solidFill>
                  <a:schemeClr val="bg1"/>
                </a:solidFill>
              </a:rPr>
              <a:t>rich description</a:t>
            </a:r>
          </a:p>
          <a:p>
            <a:endParaRPr lang="en-US" sz="36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5" name="Content Placeholder 4"/>
          <p:cNvSpPr>
            <a:spLocks noGrp="1"/>
          </p:cNvSpPr>
          <p:nvPr>
            <p:ph type="body" sz="quarter" idx="13"/>
          </p:nvPr>
        </p:nvSpPr>
        <p:spPr>
          <a:xfrm>
            <a:off x="0" y="191308"/>
            <a:ext cx="4191000" cy="570692"/>
          </a:xfrm>
          <a:solidFill>
            <a:schemeClr val="tx1"/>
          </a:solidFill>
        </p:spPr>
        <p:txBody>
          <a:bodyPr anchor="t">
            <a:noAutofit/>
          </a:bodyPr>
          <a:lstStyle/>
          <a:p>
            <a:r>
              <a:rPr lang="en-US" sz="2800" dirty="0">
                <a:solidFill>
                  <a:schemeClr val="bg1"/>
                </a:solidFill>
              </a:rPr>
              <a:t>Ethnographic research</a:t>
            </a:r>
            <a:endParaRPr lang="en-US" sz="2800" b="1" dirty="0">
              <a:solidFill>
                <a:schemeClr val="bg1"/>
              </a:solidFill>
            </a:endParaRPr>
          </a:p>
        </p:txBody>
      </p:sp>
      <p:sp>
        <p:nvSpPr>
          <p:cNvPr id="2" name="Text Placeholder 1"/>
          <p:cNvSpPr>
            <a:spLocks noGrp="1"/>
          </p:cNvSpPr>
          <p:nvPr>
            <p:ph type="body" sz="quarter" idx="14"/>
          </p:nvPr>
        </p:nvSpPr>
        <p:spPr>
          <a:xfrm>
            <a:off x="6248400" y="2362200"/>
            <a:ext cx="5943600" cy="3886200"/>
          </a:xfrm>
          <a:solidFill>
            <a:schemeClr val="tx1"/>
          </a:solidFill>
        </p:spPr>
        <p:txBody>
          <a:bodyPr/>
          <a:lstStyle/>
          <a:p>
            <a:pPr marL="228600" indent="-228600"/>
            <a:r>
              <a:rPr lang="en-US" sz="2400" b="1" dirty="0">
                <a:solidFill>
                  <a:schemeClr val="bg1"/>
                </a:solidFill>
              </a:rPr>
              <a:t>Incredibly detailed data</a:t>
            </a:r>
          </a:p>
          <a:p>
            <a:pPr marL="228600" indent="-228600"/>
            <a:r>
              <a:rPr lang="en-US" sz="2400" b="1" dirty="0">
                <a:solidFill>
                  <a:schemeClr val="bg1"/>
                </a:solidFill>
              </a:rPr>
              <a:t>Time consuming</a:t>
            </a:r>
          </a:p>
          <a:p>
            <a:pPr lvl="1"/>
            <a:r>
              <a:rPr lang="en-US" sz="2000" b="1" dirty="0">
                <a:solidFill>
                  <a:schemeClr val="bg1"/>
                </a:solidFill>
              </a:rPr>
              <a:t>Establishing rapport</a:t>
            </a:r>
          </a:p>
          <a:p>
            <a:pPr lvl="1"/>
            <a:r>
              <a:rPr lang="en-US" sz="2000" b="1" dirty="0">
                <a:solidFill>
                  <a:schemeClr val="bg1"/>
                </a:solidFill>
              </a:rPr>
              <a:t>Selecting research participants</a:t>
            </a:r>
          </a:p>
          <a:p>
            <a:pPr lvl="1"/>
            <a:r>
              <a:rPr lang="en-US" sz="2000" b="1" dirty="0">
                <a:solidFill>
                  <a:schemeClr val="bg1"/>
                </a:solidFill>
              </a:rPr>
              <a:t>Transcribing observations &amp; conversations</a:t>
            </a:r>
          </a:p>
          <a:p>
            <a:pPr lvl="1"/>
            <a:r>
              <a:rPr lang="en-US" sz="2000" b="1" dirty="0">
                <a:solidFill>
                  <a:schemeClr val="bg1"/>
                </a:solidFill>
              </a:rPr>
              <a:t>Keeping diaries</a:t>
            </a:r>
          </a:p>
          <a:p>
            <a:pPr marL="609585" lvl="1" indent="0" algn="r">
              <a:buNone/>
            </a:pPr>
            <a:endParaRPr lang="en-US" sz="1000" b="1" dirty="0">
              <a:solidFill>
                <a:schemeClr val="bg1"/>
              </a:solidFill>
            </a:endParaRPr>
          </a:p>
          <a:p>
            <a:pPr marL="609585" lvl="1" indent="0" algn="r">
              <a:buNone/>
            </a:pPr>
            <a:endParaRPr lang="en-US" sz="1000" b="1" dirty="0">
              <a:solidFill>
                <a:schemeClr val="bg1"/>
              </a:solidFill>
            </a:endParaRPr>
          </a:p>
          <a:p>
            <a:pPr marL="609585" lvl="1" indent="0" algn="r">
              <a:buNone/>
            </a:pPr>
            <a:endParaRPr lang="en-US" sz="1000" b="1" dirty="0">
              <a:solidFill>
                <a:schemeClr val="bg1"/>
              </a:solidFill>
            </a:endParaRPr>
          </a:p>
          <a:p>
            <a:pPr marL="609585" lvl="1" indent="0" algn="r">
              <a:buNone/>
            </a:pPr>
            <a:r>
              <a:rPr lang="en-US" sz="1600" b="1" dirty="0">
                <a:solidFill>
                  <a:schemeClr val="bg1"/>
                </a:solidFill>
              </a:rPr>
              <a:t>(Connaway &amp; Powell, 2010, p. 175)</a:t>
            </a:r>
          </a:p>
          <a:p>
            <a:pPr marL="609585" lvl="1" indent="0" algn="r">
              <a:buNone/>
            </a:pPr>
            <a:r>
              <a:rPr lang="en-US" sz="1600" b="1" dirty="0">
                <a:solidFill>
                  <a:schemeClr val="bg1"/>
                </a:solidFill>
              </a:rPr>
              <a:t>(</a:t>
            </a:r>
            <a:r>
              <a:rPr lang="en-US" sz="1600" b="1" dirty="0" err="1">
                <a:solidFill>
                  <a:schemeClr val="bg1"/>
                </a:solidFill>
              </a:rPr>
              <a:t>Khoo</a:t>
            </a:r>
            <a:r>
              <a:rPr lang="en-US" sz="1600" b="1" dirty="0">
                <a:solidFill>
                  <a:schemeClr val="bg1"/>
                </a:solidFill>
              </a:rPr>
              <a:t>, Rozaklis, &amp; Hall, 2012, p.83)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1999" cy="6248400"/>
          </a:xfrm>
          <a:prstGeom prst="rect">
            <a:avLst/>
          </a:prstGeom>
        </p:spPr>
      </p:pic>
      <p:sp>
        <p:nvSpPr>
          <p:cNvPr id="2" name="Content Placeholder 1"/>
          <p:cNvSpPr>
            <a:spLocks noGrp="1"/>
          </p:cNvSpPr>
          <p:nvPr>
            <p:ph type="body" sz="quarter" idx="13"/>
          </p:nvPr>
        </p:nvSpPr>
        <p:spPr>
          <a:xfrm>
            <a:off x="1" y="163531"/>
            <a:ext cx="5562600" cy="598469"/>
          </a:xfrm>
          <a:solidFill>
            <a:schemeClr val="tx1"/>
          </a:solidFill>
        </p:spPr>
        <p:txBody>
          <a:bodyPr anchor="t">
            <a:noAutofit/>
          </a:bodyPr>
          <a:lstStyle/>
          <a:p>
            <a:r>
              <a:rPr lang="en-US" sz="2400" dirty="0">
                <a:solidFill>
                  <a:schemeClr val="bg1"/>
                </a:solidFill>
              </a:rPr>
              <a:t>Participant/Immersive Observations</a:t>
            </a:r>
            <a:endParaRPr lang="en-US" sz="2400" b="1" dirty="0">
              <a:solidFill>
                <a:schemeClr val="bg1"/>
              </a:solidFill>
            </a:endParaRPr>
          </a:p>
        </p:txBody>
      </p:sp>
      <p:sp>
        <p:nvSpPr>
          <p:cNvPr id="3" name="Text Placeholder 2"/>
          <p:cNvSpPr>
            <a:spLocks noGrp="1"/>
          </p:cNvSpPr>
          <p:nvPr>
            <p:ph type="body" sz="quarter" idx="14"/>
          </p:nvPr>
        </p:nvSpPr>
        <p:spPr>
          <a:xfrm>
            <a:off x="5562601" y="954037"/>
            <a:ext cx="6629399" cy="3044894"/>
          </a:xfrm>
          <a:solidFill>
            <a:schemeClr val="tx1"/>
          </a:solidFill>
        </p:spPr>
        <p:txBody>
          <a:bodyPr/>
          <a:lstStyle/>
          <a:p>
            <a:pPr marL="228600" indent="-228600"/>
            <a:r>
              <a:rPr lang="en-US" sz="2400" b="1" dirty="0">
                <a:solidFill>
                  <a:schemeClr val="bg1"/>
                </a:solidFill>
              </a:rPr>
              <a:t>Move into the setting as deeply as possible</a:t>
            </a:r>
          </a:p>
          <a:p>
            <a:pPr marL="228600" indent="-228600"/>
            <a:r>
              <a:rPr lang="en-US" sz="2400" b="1" dirty="0">
                <a:solidFill>
                  <a:schemeClr val="bg1"/>
                </a:solidFill>
              </a:rPr>
              <a:t>Disturb participants as little as possible</a:t>
            </a:r>
          </a:p>
          <a:p>
            <a:pPr marL="228600" indent="-228600"/>
            <a:r>
              <a:rPr lang="en-US" sz="2400" b="1" dirty="0">
                <a:solidFill>
                  <a:schemeClr val="bg1"/>
                </a:solidFill>
              </a:rPr>
              <a:t>Participant observation</a:t>
            </a:r>
          </a:p>
          <a:p>
            <a:pPr lvl="1"/>
            <a:r>
              <a:rPr lang="en-US" sz="2400" b="1" dirty="0">
                <a:solidFill>
                  <a:schemeClr val="bg1"/>
                </a:solidFill>
              </a:rPr>
              <a:t>Open, direct interaction and observation as part of the group</a:t>
            </a:r>
          </a:p>
          <a:p>
            <a:pPr marL="609585" lvl="1" indent="0" algn="r">
              <a:buNone/>
            </a:pPr>
            <a:r>
              <a:rPr lang="en-US" sz="1000" b="1" dirty="0">
                <a:solidFill>
                  <a:schemeClr val="bg1"/>
                </a:solidFill>
              </a:rPr>
              <a:t>(Connaway &amp; Powell, 2010, p. 218)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pattFill prst="trellis">
          <a:fgClr>
            <a:srgbClr val="E18100"/>
          </a:fgClr>
          <a:bgClr>
            <a:schemeClr val="bg1"/>
          </a:bgClr>
        </a:patt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304800"/>
            <a:ext cx="4955818" cy="685261"/>
          </a:xfrm>
          <a:solidFill>
            <a:schemeClr val="tx1"/>
          </a:solidFill>
        </p:spPr>
        <p:txBody>
          <a:bodyPr/>
          <a:lstStyle/>
          <a:p>
            <a:r>
              <a:rPr lang="en-US" sz="2800" dirty="0">
                <a:solidFill>
                  <a:schemeClr val="bg1"/>
                </a:solidFill>
              </a:rPr>
              <a:t>Continuum of Participation</a:t>
            </a:r>
          </a:p>
        </p:txBody>
      </p:sp>
      <p:graphicFrame>
        <p:nvGraphicFramePr>
          <p:cNvPr id="9" name="Content Placeholder 8"/>
          <p:cNvGraphicFramePr>
            <a:graphicFrameLocks noGrp="1"/>
          </p:cNvGraphicFramePr>
          <p:nvPr>
            <p:ph sz="half" idx="4294967295"/>
            <p:extLst>
              <p:ext uri="{D42A27DB-BD31-4B8C-83A1-F6EECF244321}">
                <p14:modId xmlns:p14="http://schemas.microsoft.com/office/powerpoint/2010/main" val="829758509"/>
              </p:ext>
            </p:extLst>
          </p:nvPr>
        </p:nvGraphicFramePr>
        <p:xfrm>
          <a:off x="1371600" y="1219200"/>
          <a:ext cx="8991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8560981" y="5802228"/>
            <a:ext cx="3604437" cy="338554"/>
          </a:xfrm>
          <a:prstGeom prst="rect">
            <a:avLst/>
          </a:prstGeom>
          <a:solidFill>
            <a:schemeClr val="tx1"/>
          </a:solidFill>
        </p:spPr>
        <p:txBody>
          <a:bodyPr wrap="square" rtlCol="0">
            <a:spAutoFit/>
          </a:bodyPr>
          <a:lstStyle/>
          <a:p>
            <a:pPr algn="r"/>
            <a:r>
              <a:rPr lang="en-US" sz="1600" b="1" dirty="0">
                <a:solidFill>
                  <a:schemeClr val="bg1"/>
                </a:solidFill>
              </a:rPr>
              <a:t>(Connaway &amp; Powell, 2010, p. 218)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6200"/>
            <a:ext cx="12192000" cy="6324600"/>
          </a:xfrm>
          <a:prstGeom prst="rect">
            <a:avLst/>
          </a:prstGeom>
        </p:spPr>
      </p:pic>
      <p:sp>
        <p:nvSpPr>
          <p:cNvPr id="2" name="Content Placeholder 1"/>
          <p:cNvSpPr>
            <a:spLocks noGrp="1"/>
          </p:cNvSpPr>
          <p:nvPr>
            <p:ph type="body" sz="quarter" idx="13"/>
          </p:nvPr>
        </p:nvSpPr>
        <p:spPr>
          <a:xfrm>
            <a:off x="1" y="1600200"/>
            <a:ext cx="2590800" cy="532861"/>
          </a:xfrm>
          <a:solidFill>
            <a:schemeClr val="tx1"/>
          </a:solidFill>
        </p:spPr>
        <p:txBody>
          <a:bodyPr>
            <a:noAutofit/>
          </a:bodyPr>
          <a:lstStyle/>
          <a:p>
            <a:r>
              <a:rPr lang="en-US" sz="2800" dirty="0">
                <a:solidFill>
                  <a:schemeClr val="bg1"/>
                </a:solidFill>
              </a:rPr>
              <a:t>Photo diaries</a:t>
            </a:r>
            <a:endParaRPr lang="en-US" sz="2800" b="1" dirty="0">
              <a:solidFill>
                <a:schemeClr val="bg1"/>
              </a:solidFill>
            </a:endParaRPr>
          </a:p>
        </p:txBody>
      </p:sp>
      <p:sp>
        <p:nvSpPr>
          <p:cNvPr id="3" name="Text Placeholder 2"/>
          <p:cNvSpPr>
            <a:spLocks noGrp="1"/>
          </p:cNvSpPr>
          <p:nvPr>
            <p:ph type="body" sz="quarter" idx="14"/>
          </p:nvPr>
        </p:nvSpPr>
        <p:spPr>
          <a:xfrm>
            <a:off x="-28937" y="3086100"/>
            <a:ext cx="9626600" cy="3162300"/>
          </a:xfrm>
          <a:solidFill>
            <a:schemeClr val="tx1"/>
          </a:solidFill>
        </p:spPr>
        <p:txBody>
          <a:bodyPr/>
          <a:lstStyle/>
          <a:p>
            <a:pPr marL="228600" indent="-228600"/>
            <a:r>
              <a:rPr lang="en-US" sz="2400" b="1" dirty="0">
                <a:solidFill>
                  <a:schemeClr val="bg1"/>
                </a:solidFill>
              </a:rPr>
              <a:t>Elicitation tool </a:t>
            </a:r>
          </a:p>
          <a:p>
            <a:pPr lvl="1"/>
            <a:r>
              <a:rPr lang="en-US" sz="2000" b="1" dirty="0">
                <a:solidFill>
                  <a:schemeClr val="bg1"/>
                </a:solidFill>
              </a:rPr>
              <a:t>Jog interviewees’ memory of detail about a person, place or event</a:t>
            </a:r>
          </a:p>
          <a:p>
            <a:pPr marL="228600" indent="-228600"/>
            <a:r>
              <a:rPr lang="en-US" sz="2400" b="1" dirty="0">
                <a:solidFill>
                  <a:schemeClr val="bg1"/>
                </a:solidFill>
              </a:rPr>
              <a:t>Ask participants to take a short set of photos</a:t>
            </a:r>
          </a:p>
          <a:p>
            <a:pPr lvl="1"/>
            <a:r>
              <a:rPr lang="en-US" sz="2000" b="1" dirty="0">
                <a:solidFill>
                  <a:schemeClr val="bg1"/>
                </a:solidFill>
              </a:rPr>
              <a:t>List of things you want them to photograph</a:t>
            </a:r>
          </a:p>
          <a:p>
            <a:pPr marL="228600" indent="-228600"/>
            <a:r>
              <a:rPr lang="en-US" sz="2400" b="1" dirty="0">
                <a:solidFill>
                  <a:schemeClr val="bg1"/>
                </a:solidFill>
              </a:rPr>
              <a:t>Conduct follow-up interviews for context of photo</a:t>
            </a:r>
          </a:p>
          <a:p>
            <a:pPr marL="0" indent="0" algn="r">
              <a:buNone/>
            </a:pPr>
            <a:endParaRPr lang="en-US" sz="1600" b="1" dirty="0">
              <a:solidFill>
                <a:schemeClr val="bg1"/>
              </a:solidFill>
            </a:endParaRPr>
          </a:p>
          <a:p>
            <a:pPr marL="0" indent="0" algn="r">
              <a:buNone/>
            </a:pPr>
            <a:endParaRPr lang="en-US" sz="1600" b="1" dirty="0">
              <a:solidFill>
                <a:schemeClr val="bg1"/>
              </a:solidFill>
            </a:endParaRPr>
          </a:p>
          <a:p>
            <a:pPr marL="0" indent="0" algn="r">
              <a:buNone/>
            </a:pPr>
            <a:r>
              <a:rPr lang="en-US" sz="1600" b="1" dirty="0">
                <a:solidFill>
                  <a:schemeClr val="bg1"/>
                </a:solidFill>
              </a:rPr>
              <a:t>(THE ERIAL Project, 2011, p.13)</a:t>
            </a:r>
          </a:p>
          <a:p>
            <a:pPr marL="0" indent="0" algn="r">
              <a:buNone/>
            </a:pPr>
            <a:r>
              <a:rPr lang="en-US" sz="1600" b="1" dirty="0">
                <a:solidFill>
                  <a:schemeClr val="bg1"/>
                </a:solidFill>
              </a:rPr>
              <a:t>(Foster &amp; Gibbons, 2007, p. 40)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0" y="0"/>
            <a:ext cx="12192000" cy="6248400"/>
          </a:xfrm>
          <a:prstGeom prst="rect">
            <a:avLst/>
          </a:prstGeom>
        </p:spPr>
      </p:pic>
      <p:sp>
        <p:nvSpPr>
          <p:cNvPr id="7" name="Content Placeholder 6"/>
          <p:cNvSpPr>
            <a:spLocks noGrp="1"/>
          </p:cNvSpPr>
          <p:nvPr>
            <p:ph type="body" sz="quarter" idx="13"/>
          </p:nvPr>
        </p:nvSpPr>
        <p:spPr>
          <a:xfrm>
            <a:off x="0" y="483678"/>
            <a:ext cx="1828800" cy="583121"/>
          </a:xfrm>
          <a:solidFill>
            <a:schemeClr val="tx1"/>
          </a:solidFill>
        </p:spPr>
        <p:txBody>
          <a:bodyPr>
            <a:noAutofit/>
          </a:bodyPr>
          <a:lstStyle/>
          <a:p>
            <a:r>
              <a:rPr lang="en-US" sz="2800" dirty="0">
                <a:solidFill>
                  <a:schemeClr val="bg1"/>
                </a:solidFill>
              </a:rPr>
              <a:t>Diaries</a:t>
            </a:r>
          </a:p>
        </p:txBody>
      </p:sp>
      <p:sp>
        <p:nvSpPr>
          <p:cNvPr id="3" name="Text Placeholder 2"/>
          <p:cNvSpPr>
            <a:spLocks noGrp="1"/>
          </p:cNvSpPr>
          <p:nvPr>
            <p:ph type="body" sz="quarter" idx="14"/>
          </p:nvPr>
        </p:nvSpPr>
        <p:spPr>
          <a:xfrm>
            <a:off x="0" y="1447800"/>
            <a:ext cx="8458200" cy="2514600"/>
          </a:xfrm>
          <a:solidFill>
            <a:schemeClr val="tx1"/>
          </a:solidFill>
        </p:spPr>
        <p:txBody>
          <a:bodyPr/>
          <a:lstStyle/>
          <a:p>
            <a:pPr marL="228600" indent="-228600"/>
            <a:r>
              <a:rPr lang="en-US" sz="2400" b="1" dirty="0">
                <a:solidFill>
                  <a:schemeClr val="bg1"/>
                </a:solidFill>
              </a:rPr>
              <a:t>Ethnographic data collection technique</a:t>
            </a:r>
          </a:p>
          <a:p>
            <a:pPr marL="228600" indent="-228600"/>
            <a:r>
              <a:rPr lang="en-US" sz="2400" b="1" dirty="0">
                <a:solidFill>
                  <a:schemeClr val="bg1"/>
                </a:solidFill>
              </a:rPr>
              <a:t>Get people to describe what has happened</a:t>
            </a:r>
          </a:p>
          <a:p>
            <a:pPr marL="228600" indent="-228600"/>
            <a:r>
              <a:rPr lang="en-US" sz="2400" b="1" dirty="0">
                <a:solidFill>
                  <a:schemeClr val="bg1"/>
                </a:solidFill>
              </a:rPr>
              <a:t>Center on defined events or moments</a:t>
            </a:r>
          </a:p>
          <a:p>
            <a:pPr marL="228600" indent="-228600"/>
            <a:endParaRPr lang="en-US" sz="2400" b="1" dirty="0">
              <a:solidFill>
                <a:schemeClr val="bg1"/>
              </a:solidFill>
            </a:endParaRPr>
          </a:p>
          <a:p>
            <a:pPr marL="228600" indent="-228600"/>
            <a:endParaRPr lang="en-US" sz="2400" b="1" dirty="0">
              <a:solidFill>
                <a:schemeClr val="bg1"/>
              </a:solidFill>
            </a:endParaRPr>
          </a:p>
          <a:p>
            <a:pPr marL="0" indent="0" algn="r">
              <a:buNone/>
            </a:pPr>
            <a:r>
              <a:rPr lang="en-US" sz="1600" b="1" dirty="0">
                <a:solidFill>
                  <a:schemeClr val="bg1"/>
                </a:solidFill>
              </a:rPr>
              <a:t>(Connaway &amp; Powell, 2010)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1190"/>
          <a:stretch/>
        </p:blipFill>
        <p:spPr>
          <a:xfrm>
            <a:off x="0" y="0"/>
            <a:ext cx="12192000" cy="6324600"/>
          </a:xfrm>
          <a:prstGeom prst="rect">
            <a:avLst/>
          </a:prstGeom>
        </p:spPr>
      </p:pic>
      <p:sp>
        <p:nvSpPr>
          <p:cNvPr id="3" name="Text Placeholder 2"/>
          <p:cNvSpPr>
            <a:spLocks noGrp="1"/>
          </p:cNvSpPr>
          <p:nvPr>
            <p:ph type="body" sz="quarter" idx="13"/>
          </p:nvPr>
        </p:nvSpPr>
        <p:spPr>
          <a:xfrm>
            <a:off x="0" y="228600"/>
            <a:ext cx="6934200" cy="1143000"/>
          </a:xfrm>
          <a:solidFill>
            <a:schemeClr val="tx1"/>
          </a:solidFill>
        </p:spPr>
        <p:txBody>
          <a:bodyPr/>
          <a:lstStyle/>
          <a:p>
            <a:r>
              <a:rPr lang="en-US" sz="2800" dirty="0">
                <a:solidFill>
                  <a:schemeClr val="bg1"/>
                </a:solidFill>
              </a:rPr>
              <a:t>Example: </a:t>
            </a:r>
          </a:p>
          <a:p>
            <a:r>
              <a:rPr lang="en-US" sz="2800" dirty="0">
                <a:solidFill>
                  <a:schemeClr val="bg1"/>
                </a:solidFill>
              </a:rPr>
              <a:t>Digital Visitors and Residents Diaries</a:t>
            </a:r>
          </a:p>
        </p:txBody>
      </p:sp>
      <p:pic>
        <p:nvPicPr>
          <p:cNvPr id="2"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 y="1548893"/>
            <a:ext cx="7896224" cy="47630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Analysis</a:t>
            </a:r>
            <a:r>
              <a:rPr lang="en-US" sz="4400" dirty="0"/>
              <a:t>:</a:t>
            </a:r>
            <a:endParaRPr lang="en-US" dirty="0"/>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
        <p:nvSpPr>
          <p:cNvPr id="4" name="Title 3"/>
          <p:cNvSpPr>
            <a:spLocks noGrp="1"/>
          </p:cNvSpPr>
          <p:nvPr>
            <p:ph type="title" idx="4294967295"/>
          </p:nvPr>
        </p:nvSpPr>
        <p:spPr>
          <a:xfrm>
            <a:off x="838200" y="2242425"/>
            <a:ext cx="8956675" cy="3352800"/>
          </a:xfrm>
          <a:prstGeom prst="rect">
            <a:avLst/>
          </a:prstGeom>
        </p:spPr>
        <p:txBody>
          <a:bodyPr>
            <a:noAutofit/>
          </a:bodyPr>
          <a:lstStyle/>
          <a:p>
            <a:pPr algn="l"/>
            <a:r>
              <a:rPr lang="en-US" sz="3600" b="1" dirty="0">
                <a:solidFill>
                  <a:schemeClr val="bg1"/>
                </a:solidFill>
              </a:rPr>
              <a:t>summary of observations or data in such a manner that they provide answers to the hypothesis or research questions</a:t>
            </a:r>
            <a:endParaRPr lang="en-US" b="1" dirty="0">
              <a:solidFill>
                <a:schemeClr val="bg1"/>
              </a:solidFill>
            </a:endParaRPr>
          </a:p>
        </p:txBody>
      </p:sp>
      <p:sp>
        <p:nvSpPr>
          <p:cNvPr id="3" name="TextBox 2"/>
          <p:cNvSpPr txBox="1"/>
          <p:nvPr/>
        </p:nvSpPr>
        <p:spPr>
          <a:xfrm>
            <a:off x="8173334" y="5595225"/>
            <a:ext cx="2332074" cy="246221"/>
          </a:xfrm>
          <a:prstGeom prst="rect">
            <a:avLst/>
          </a:prstGeom>
          <a:noFill/>
        </p:spPr>
        <p:txBody>
          <a:bodyPr wrap="square" rtlCol="0">
            <a:spAutoFit/>
          </a:bodyPr>
          <a:lstStyle/>
          <a:p>
            <a:pPr algn="r"/>
            <a:r>
              <a:rPr lang="en-US" sz="1000" dirty="0">
                <a:solidFill>
                  <a:schemeClr val="bg1"/>
                </a:solidFill>
              </a:rPr>
              <a:t>(Connaway &amp; Powell, 2010, p. 262)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205"/>
          <a:stretch/>
        </p:blipFill>
        <p:spPr>
          <a:xfrm>
            <a:off x="-10886" y="-1"/>
            <a:ext cx="12202886" cy="6248401"/>
          </a:xfrm>
          <a:prstGeom prst="rect">
            <a:avLst/>
          </a:prstGeom>
        </p:spPr>
      </p:pic>
      <p:sp>
        <p:nvSpPr>
          <p:cNvPr id="3" name="Content Placeholder 2"/>
          <p:cNvSpPr>
            <a:spLocks noGrp="1"/>
          </p:cNvSpPr>
          <p:nvPr>
            <p:ph type="body" sz="quarter" idx="13"/>
          </p:nvPr>
        </p:nvSpPr>
        <p:spPr>
          <a:xfrm>
            <a:off x="6224286" y="419369"/>
            <a:ext cx="2013857" cy="609061"/>
          </a:xfrm>
          <a:solidFill>
            <a:schemeClr val="tx1"/>
          </a:solidFill>
        </p:spPr>
        <p:txBody>
          <a:bodyPr>
            <a:noAutofit/>
          </a:bodyPr>
          <a:lstStyle/>
          <a:p>
            <a:pPr>
              <a:lnSpc>
                <a:spcPct val="120000"/>
              </a:lnSpc>
            </a:pPr>
            <a:r>
              <a:rPr lang="en-US" sz="2800" dirty="0">
                <a:solidFill>
                  <a:schemeClr val="bg1"/>
                </a:solidFill>
              </a:rPr>
              <a:t>Analysis</a:t>
            </a:r>
            <a:endParaRPr lang="en-US" sz="2800" b="1" dirty="0">
              <a:solidFill>
                <a:schemeClr val="bg1"/>
              </a:solidFill>
            </a:endParaRPr>
          </a:p>
        </p:txBody>
      </p:sp>
      <p:sp>
        <p:nvSpPr>
          <p:cNvPr id="4" name="Text Placeholder 3"/>
          <p:cNvSpPr>
            <a:spLocks noGrp="1"/>
          </p:cNvSpPr>
          <p:nvPr>
            <p:ph type="body" sz="quarter" idx="14"/>
          </p:nvPr>
        </p:nvSpPr>
        <p:spPr>
          <a:xfrm>
            <a:off x="6224286" y="1447800"/>
            <a:ext cx="5943600" cy="2590799"/>
          </a:xfrm>
          <a:solidFill>
            <a:schemeClr val="tx1"/>
          </a:solidFill>
        </p:spPr>
        <p:txBody>
          <a:bodyPr/>
          <a:lstStyle/>
          <a:p>
            <a:pPr marL="228600" indent="-228600">
              <a:lnSpc>
                <a:spcPct val="120000"/>
              </a:lnSpc>
            </a:pPr>
            <a:r>
              <a:rPr lang="en-US" sz="2000" b="1" dirty="0">
                <a:solidFill>
                  <a:schemeClr val="bg1"/>
                </a:solidFill>
              </a:rPr>
              <a:t>Collection of data affects analysis of data</a:t>
            </a:r>
          </a:p>
          <a:p>
            <a:pPr marL="739775" lvl="2" indent="-303213">
              <a:lnSpc>
                <a:spcPct val="120000"/>
              </a:lnSpc>
            </a:pPr>
            <a:r>
              <a:rPr lang="en-US" sz="2000" b="1" dirty="0">
                <a:solidFill>
                  <a:schemeClr val="bg1"/>
                </a:solidFill>
              </a:rPr>
              <a:t>Ongoing process</a:t>
            </a:r>
          </a:p>
          <a:p>
            <a:pPr marL="233363" lvl="2" indent="-233363">
              <a:lnSpc>
                <a:spcPct val="120000"/>
              </a:lnSpc>
            </a:pPr>
            <a:r>
              <a:rPr lang="en-US" sz="2400" b="1" dirty="0">
                <a:solidFill>
                  <a:schemeClr val="bg1"/>
                </a:solidFill>
              </a:rPr>
              <a:t>Feeds back into research design</a:t>
            </a:r>
          </a:p>
          <a:p>
            <a:pPr marL="228600" indent="-228600">
              <a:lnSpc>
                <a:spcPct val="120000"/>
              </a:lnSpc>
            </a:pPr>
            <a:r>
              <a:rPr lang="en-US" sz="2400" b="1" dirty="0">
                <a:solidFill>
                  <a:schemeClr val="bg1"/>
                </a:solidFill>
              </a:rPr>
              <a:t>Theory, model, or hypothesis must grow from data analysis</a:t>
            </a:r>
            <a:endParaRPr 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1201"/>
          <a:stretch/>
        </p:blipFill>
        <p:spPr>
          <a:xfrm>
            <a:off x="0" y="-20425"/>
            <a:ext cx="12192000" cy="6268825"/>
          </a:xfrm>
          <a:prstGeom prst="rect">
            <a:avLst/>
          </a:prstGeom>
        </p:spPr>
      </p:pic>
      <p:sp>
        <p:nvSpPr>
          <p:cNvPr id="2" name="Content Placeholder 1"/>
          <p:cNvSpPr>
            <a:spLocks noGrp="1"/>
          </p:cNvSpPr>
          <p:nvPr>
            <p:ph type="body" sz="quarter" idx="13"/>
          </p:nvPr>
        </p:nvSpPr>
        <p:spPr>
          <a:xfrm>
            <a:off x="8758611" y="228600"/>
            <a:ext cx="3431818" cy="609061"/>
          </a:xfrm>
          <a:solidFill>
            <a:schemeClr val="tx1"/>
          </a:solidFill>
        </p:spPr>
        <p:txBody>
          <a:bodyPr>
            <a:noAutofit/>
          </a:bodyPr>
          <a:lstStyle/>
          <a:p>
            <a:r>
              <a:rPr lang="en-US" sz="2800" dirty="0">
                <a:solidFill>
                  <a:schemeClr val="bg1"/>
                </a:solidFill>
              </a:rPr>
              <a:t>Analyzing Data</a:t>
            </a:r>
            <a:endParaRPr lang="en-US" sz="2800" b="1" dirty="0">
              <a:solidFill>
                <a:schemeClr val="bg1"/>
              </a:solidFill>
            </a:endParaRPr>
          </a:p>
        </p:txBody>
      </p:sp>
      <p:sp>
        <p:nvSpPr>
          <p:cNvPr id="3" name="Text Placeholder 2"/>
          <p:cNvSpPr>
            <a:spLocks noGrp="1"/>
          </p:cNvSpPr>
          <p:nvPr>
            <p:ph type="body" sz="quarter" idx="14"/>
          </p:nvPr>
        </p:nvSpPr>
        <p:spPr>
          <a:xfrm>
            <a:off x="0" y="381000"/>
            <a:ext cx="6629400" cy="5867400"/>
          </a:xfrm>
          <a:solidFill>
            <a:schemeClr val="tx1"/>
          </a:solidFill>
        </p:spPr>
        <p:txBody>
          <a:bodyPr/>
          <a:lstStyle/>
          <a:p>
            <a:pPr marL="228600" indent="-228600"/>
            <a:r>
              <a:rPr lang="en-US" sz="2400" b="1" dirty="0">
                <a:solidFill>
                  <a:schemeClr val="bg1"/>
                </a:solidFill>
              </a:rPr>
              <a:t>Two approaches</a:t>
            </a:r>
          </a:p>
          <a:p>
            <a:pPr marL="860425" lvl="1" indent="-379413"/>
            <a:r>
              <a:rPr lang="en-US" sz="2400" b="1" dirty="0">
                <a:solidFill>
                  <a:schemeClr val="bg1"/>
                </a:solidFill>
              </a:rPr>
              <a:t>Ethnographic summary</a:t>
            </a:r>
          </a:p>
          <a:p>
            <a:pPr lvl="2"/>
            <a:r>
              <a:rPr lang="en-US" sz="2000" b="1" dirty="0">
                <a:solidFill>
                  <a:schemeClr val="bg1"/>
                </a:solidFill>
              </a:rPr>
              <a:t>Qualitative</a:t>
            </a:r>
          </a:p>
          <a:p>
            <a:pPr lvl="2"/>
            <a:r>
              <a:rPr lang="en-US" sz="2000" b="1" dirty="0">
                <a:solidFill>
                  <a:schemeClr val="bg1"/>
                </a:solidFill>
              </a:rPr>
              <a:t>Direct quotations</a:t>
            </a:r>
          </a:p>
          <a:p>
            <a:pPr lvl="2"/>
            <a:r>
              <a:rPr lang="en-US" sz="2000" b="1" dirty="0">
                <a:solidFill>
                  <a:schemeClr val="bg1"/>
                </a:solidFill>
              </a:rPr>
              <a:t>“Thick description”</a:t>
            </a:r>
            <a:r>
              <a:rPr lang="en-US" sz="2400" b="1" dirty="0">
                <a:solidFill>
                  <a:schemeClr val="bg1"/>
                </a:solidFill>
              </a:rPr>
              <a:t> </a:t>
            </a:r>
          </a:p>
          <a:p>
            <a:pPr marL="1219170" lvl="2" indent="0" algn="r">
              <a:buNone/>
            </a:pPr>
            <a:r>
              <a:rPr lang="en-US" sz="1600" b="1" dirty="0">
                <a:solidFill>
                  <a:schemeClr val="bg1"/>
                </a:solidFill>
              </a:rPr>
              <a:t>(Geertz, 1973, p.6)</a:t>
            </a:r>
          </a:p>
          <a:p>
            <a:pPr marL="860425" lvl="1" indent="-379413"/>
            <a:r>
              <a:rPr lang="en-US" sz="2400" b="1" dirty="0">
                <a:solidFill>
                  <a:schemeClr val="bg1"/>
                </a:solidFill>
              </a:rPr>
              <a:t>Content analysis approach</a:t>
            </a:r>
          </a:p>
          <a:p>
            <a:pPr lvl="2"/>
            <a:r>
              <a:rPr lang="en-US" sz="2000" b="1" dirty="0">
                <a:solidFill>
                  <a:schemeClr val="bg1"/>
                </a:solidFill>
              </a:rPr>
              <a:t>Numerical descriptions of data</a:t>
            </a:r>
          </a:p>
          <a:p>
            <a:pPr lvl="2"/>
            <a:r>
              <a:rPr lang="en-US" sz="2000" b="1" dirty="0">
                <a:solidFill>
                  <a:schemeClr val="bg1"/>
                </a:solidFill>
              </a:rPr>
              <a:t>Tallying of mentions of specific factors</a:t>
            </a:r>
          </a:p>
          <a:p>
            <a:pPr marL="228600" indent="-228600"/>
            <a:r>
              <a:rPr lang="en-US" sz="2400" b="1" dirty="0">
                <a:solidFill>
                  <a:schemeClr val="bg1"/>
                </a:solidFill>
              </a:rPr>
              <a:t>Can be combined</a:t>
            </a:r>
          </a:p>
          <a:p>
            <a:pPr marL="228600" indent="-228600"/>
            <a:endParaRPr lang="en-US" sz="2400" b="1" dirty="0">
              <a:solidFill>
                <a:schemeClr val="bg1"/>
              </a:solidFill>
            </a:endParaRPr>
          </a:p>
          <a:p>
            <a:pPr marL="228600" indent="-228600"/>
            <a:endParaRPr lang="en-US" sz="2400" b="1" dirty="0">
              <a:solidFill>
                <a:schemeClr val="bg1"/>
              </a:solidFill>
            </a:endParaRPr>
          </a:p>
          <a:p>
            <a:pPr marL="0" indent="0" algn="r">
              <a:buNone/>
            </a:pPr>
            <a:endParaRPr lang="en-US" sz="1000" b="1" dirty="0">
              <a:solidFill>
                <a:schemeClr val="bg1"/>
              </a:solidFill>
            </a:endParaRPr>
          </a:p>
          <a:p>
            <a:pPr marL="0" indent="0" algn="r">
              <a:buNone/>
            </a:pPr>
            <a:r>
              <a:rPr lang="en-US" sz="1600" b="1" dirty="0">
                <a:solidFill>
                  <a:schemeClr val="bg1"/>
                </a:solidFill>
              </a:rPr>
              <a:t>(Connaway &amp; Powell, 2010. p.175)</a:t>
            </a:r>
          </a:p>
          <a:p>
            <a:pPr marL="0" indent="0" algn="r">
              <a:buNone/>
            </a:pPr>
            <a:r>
              <a:rPr lang="en-US" sz="1600" b="1" dirty="0">
                <a:solidFill>
                  <a:schemeClr val="bg1"/>
                </a:solidFill>
              </a:rPr>
              <a:t>(Connaway, Johnson, &amp; Searing, 1997, p. 409)</a:t>
            </a:r>
          </a:p>
          <a:p>
            <a:pPr marL="0" indent="0" algn="r">
              <a:buNone/>
            </a:pPr>
            <a:r>
              <a:rPr lang="en-US" sz="1600" b="1" dirty="0">
                <a:solidFill>
                  <a:schemeClr val="bg1"/>
                </a:solidFill>
              </a:rPr>
              <a:t>(Geertz,1973. p.6</a:t>
            </a:r>
            <a:r>
              <a:rPr lang="en-US" sz="1000" b="1" dirty="0">
                <a:solidFill>
                  <a:schemeClr val="bg1"/>
                </a:solidFill>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1636"/>
          <a:stretch/>
        </p:blipFill>
        <p:spPr>
          <a:xfrm>
            <a:off x="-11723" y="0"/>
            <a:ext cx="12203723" cy="6257192"/>
          </a:xfrm>
          <a:prstGeom prst="rect">
            <a:avLst/>
          </a:prstGeom>
        </p:spPr>
      </p:pic>
      <p:sp>
        <p:nvSpPr>
          <p:cNvPr id="5" name="Text Placeholder 4"/>
          <p:cNvSpPr>
            <a:spLocks noGrp="1"/>
          </p:cNvSpPr>
          <p:nvPr>
            <p:ph type="body" sz="quarter" idx="13"/>
          </p:nvPr>
        </p:nvSpPr>
        <p:spPr>
          <a:xfrm>
            <a:off x="11723" y="228600"/>
            <a:ext cx="4865077" cy="533400"/>
          </a:xfrm>
          <a:solidFill>
            <a:schemeClr val="tx1"/>
          </a:solidFill>
        </p:spPr>
        <p:txBody>
          <a:bodyPr/>
          <a:lstStyle/>
          <a:p>
            <a:r>
              <a:rPr lang="en-US" sz="2400" dirty="0">
                <a:solidFill>
                  <a:schemeClr val="bg1"/>
                </a:solidFill>
                <a:latin typeface="Arial" pitchFamily="34" charset="0"/>
                <a:cs typeface="Arial" pitchFamily="34" charset="0"/>
              </a:rPr>
              <a:t>Qualitative Research Definition</a:t>
            </a:r>
            <a:endParaRPr lang="en-US" sz="2400" dirty="0">
              <a:solidFill>
                <a:schemeClr val="bg1"/>
              </a:solidFill>
            </a:endParaRPr>
          </a:p>
        </p:txBody>
      </p:sp>
      <p:sp>
        <p:nvSpPr>
          <p:cNvPr id="6" name="Text Placeholder 5"/>
          <p:cNvSpPr>
            <a:spLocks noGrp="1"/>
          </p:cNvSpPr>
          <p:nvPr>
            <p:ph type="body" sz="quarter" idx="14"/>
          </p:nvPr>
        </p:nvSpPr>
        <p:spPr>
          <a:xfrm>
            <a:off x="-3095" y="1295400"/>
            <a:ext cx="5640916" cy="4646082"/>
          </a:xfrm>
          <a:solidFill>
            <a:schemeClr val="tx1"/>
          </a:solidFill>
        </p:spPr>
        <p:txBody>
          <a:bodyPr/>
          <a:lstStyle/>
          <a:p>
            <a:pPr marL="234950" indent="-234950"/>
            <a:r>
              <a:rPr lang="en-US" sz="2400" b="1" dirty="0">
                <a:solidFill>
                  <a:schemeClr val="bg1"/>
                </a:solidFill>
                <a:cs typeface="Arial" pitchFamily="34" charset="0"/>
              </a:rPr>
              <a:t>Type of scientific research that:</a:t>
            </a:r>
          </a:p>
          <a:p>
            <a:pPr lvl="1"/>
            <a:r>
              <a:rPr lang="en-US" sz="2400" b="1" dirty="0">
                <a:solidFill>
                  <a:schemeClr val="bg1"/>
                </a:solidFill>
                <a:cs typeface="Arial" pitchFamily="34" charset="0"/>
              </a:rPr>
              <a:t>Seeks answers to a question</a:t>
            </a:r>
          </a:p>
          <a:p>
            <a:pPr lvl="1"/>
            <a:r>
              <a:rPr lang="en-US" sz="2400" b="1" dirty="0">
                <a:solidFill>
                  <a:schemeClr val="bg1"/>
                </a:solidFill>
                <a:cs typeface="Arial" pitchFamily="34" charset="0"/>
              </a:rPr>
              <a:t>Systematically uses predefined set of procedures to answer question</a:t>
            </a:r>
          </a:p>
          <a:p>
            <a:pPr lvl="1"/>
            <a:r>
              <a:rPr lang="en-US" sz="2400" b="1" dirty="0">
                <a:solidFill>
                  <a:schemeClr val="bg1"/>
                </a:solidFill>
                <a:cs typeface="Arial" pitchFamily="34" charset="0"/>
              </a:rPr>
              <a:t>Collects evidence</a:t>
            </a:r>
          </a:p>
          <a:p>
            <a:pPr lvl="1"/>
            <a:r>
              <a:rPr lang="en-US" sz="2400" b="1" dirty="0">
                <a:solidFill>
                  <a:schemeClr val="bg1"/>
                </a:solidFill>
                <a:cs typeface="Arial" pitchFamily="34" charset="0"/>
              </a:rPr>
              <a:t>Produces findings that:</a:t>
            </a:r>
          </a:p>
          <a:p>
            <a:pPr lvl="2"/>
            <a:r>
              <a:rPr lang="en-US" sz="2400" b="1" dirty="0">
                <a:solidFill>
                  <a:schemeClr val="bg1"/>
                </a:solidFill>
                <a:cs typeface="Arial" pitchFamily="34" charset="0"/>
              </a:rPr>
              <a:t>Are not determined in advance</a:t>
            </a:r>
          </a:p>
          <a:p>
            <a:pPr lvl="2"/>
            <a:r>
              <a:rPr lang="en-US" sz="2400" b="1" dirty="0">
                <a:solidFill>
                  <a:schemeClr val="bg1"/>
                </a:solidFill>
                <a:cs typeface="Arial" pitchFamily="34" charset="0"/>
              </a:rPr>
              <a:t>Apply beyond immediate boundaries of study</a:t>
            </a:r>
            <a:endParaRPr lang="en-US" sz="2400" b="1" dirty="0">
              <a:solidFill>
                <a:schemeClr val="bg1"/>
              </a:solidFill>
            </a:endParaRPr>
          </a:p>
        </p:txBody>
      </p:sp>
    </p:spTree>
    <p:extLst>
      <p:ext uri="{BB962C8B-B14F-4D97-AF65-F5344CB8AC3E}">
        <p14:creationId xmlns:p14="http://schemas.microsoft.com/office/powerpoint/2010/main" val="3673061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248400"/>
          </a:xfrm>
          <a:prstGeom prst="rect">
            <a:avLst/>
          </a:prstGeom>
        </p:spPr>
      </p:pic>
      <p:sp>
        <p:nvSpPr>
          <p:cNvPr id="7" name="Text Placeholder 6"/>
          <p:cNvSpPr>
            <a:spLocks noGrp="1"/>
          </p:cNvSpPr>
          <p:nvPr>
            <p:ph type="body" sz="quarter" idx="13"/>
          </p:nvPr>
        </p:nvSpPr>
        <p:spPr>
          <a:xfrm>
            <a:off x="152400" y="164511"/>
            <a:ext cx="1949451" cy="584071"/>
          </a:xfrm>
          <a:solidFill>
            <a:schemeClr val="tx1"/>
          </a:solidFill>
        </p:spPr>
        <p:txBody>
          <a:bodyPr>
            <a:noAutofit/>
          </a:bodyPr>
          <a:lstStyle/>
          <a:p>
            <a:r>
              <a:rPr lang="en-US" sz="2800" dirty="0">
                <a:solidFill>
                  <a:schemeClr val="bg1"/>
                </a:solidFill>
              </a:rPr>
              <a:t>Codebook</a:t>
            </a:r>
            <a:endParaRPr lang="en-US" sz="2800" b="1" dirty="0">
              <a:solidFill>
                <a:schemeClr val="bg1"/>
              </a:solidFill>
            </a:endParaRPr>
          </a:p>
        </p:txBody>
      </p:sp>
      <p:sp>
        <p:nvSpPr>
          <p:cNvPr id="2" name="Text Placeholder 1"/>
          <p:cNvSpPr>
            <a:spLocks noGrp="1"/>
          </p:cNvSpPr>
          <p:nvPr>
            <p:ph type="body" sz="quarter" idx="14"/>
          </p:nvPr>
        </p:nvSpPr>
        <p:spPr>
          <a:xfrm>
            <a:off x="7162800" y="304800"/>
            <a:ext cx="4549879" cy="5928820"/>
          </a:xfrm>
          <a:solidFill>
            <a:schemeClr val="tx1"/>
          </a:solidFill>
        </p:spPr>
        <p:txBody>
          <a:bodyPr/>
          <a:lstStyle/>
          <a:p>
            <a:pPr>
              <a:lnSpc>
                <a:spcPct val="100000"/>
              </a:lnSpc>
              <a:spcBef>
                <a:spcPts val="0"/>
              </a:spcBef>
              <a:buNone/>
            </a:pPr>
            <a:r>
              <a:rPr lang="en-US" sz="1800" b="1" dirty="0">
                <a:solidFill>
                  <a:schemeClr val="bg1"/>
                </a:solidFill>
              </a:rPr>
              <a:t>I</a:t>
            </a:r>
            <a:r>
              <a:rPr lang="en-US" sz="2400" b="1" dirty="0">
                <a:solidFill>
                  <a:schemeClr val="bg1"/>
                </a:solidFill>
              </a:rPr>
              <a:t>. Place</a:t>
            </a:r>
          </a:p>
          <a:p>
            <a:pPr>
              <a:lnSpc>
                <a:spcPct val="100000"/>
              </a:lnSpc>
              <a:spcBef>
                <a:spcPts val="0"/>
              </a:spcBef>
              <a:buNone/>
            </a:pPr>
            <a:r>
              <a:rPr lang="en-US" sz="1800" b="1" dirty="0">
                <a:solidFill>
                  <a:schemeClr val="bg1"/>
                </a:solidFill>
              </a:rPr>
              <a:t>	A</a:t>
            </a:r>
            <a:r>
              <a:rPr lang="en-US" sz="2000" b="1" dirty="0">
                <a:solidFill>
                  <a:schemeClr val="bg1"/>
                </a:solidFill>
              </a:rPr>
              <a:t>. Internet</a:t>
            </a:r>
          </a:p>
          <a:p>
            <a:pPr>
              <a:lnSpc>
                <a:spcPct val="100000"/>
              </a:lnSpc>
              <a:spcBef>
                <a:spcPts val="0"/>
              </a:spcBef>
              <a:buNone/>
            </a:pPr>
            <a:r>
              <a:rPr lang="en-US" sz="1800" b="1" dirty="0">
                <a:solidFill>
                  <a:schemeClr val="bg1"/>
                </a:solidFill>
              </a:rPr>
              <a:t>    		1. Search engine</a:t>
            </a:r>
          </a:p>
          <a:p>
            <a:pPr>
              <a:lnSpc>
                <a:spcPct val="100000"/>
              </a:lnSpc>
              <a:spcBef>
                <a:spcPts val="0"/>
              </a:spcBef>
              <a:buNone/>
            </a:pPr>
            <a:r>
              <a:rPr lang="en-US" sz="1800" b="1" dirty="0">
                <a:solidFill>
                  <a:schemeClr val="bg1"/>
                </a:solidFill>
              </a:rPr>
              <a:t>			a.  Google</a:t>
            </a:r>
          </a:p>
          <a:p>
            <a:pPr>
              <a:lnSpc>
                <a:spcPct val="100000"/>
              </a:lnSpc>
              <a:spcBef>
                <a:spcPts val="0"/>
              </a:spcBef>
              <a:buNone/>
            </a:pPr>
            <a:r>
              <a:rPr lang="en-US" sz="1800" b="1" dirty="0">
                <a:solidFill>
                  <a:schemeClr val="bg1"/>
                </a:solidFill>
              </a:rPr>
              <a:t>			b. Yahoo</a:t>
            </a:r>
          </a:p>
          <a:p>
            <a:pPr>
              <a:lnSpc>
                <a:spcPct val="100000"/>
              </a:lnSpc>
              <a:spcBef>
                <a:spcPts val="0"/>
              </a:spcBef>
              <a:buNone/>
            </a:pPr>
            <a:r>
              <a:rPr lang="en-US" sz="1800" b="1" dirty="0">
                <a:solidFill>
                  <a:schemeClr val="bg1"/>
                </a:solidFill>
              </a:rPr>
              <a:t>		2. Social Media</a:t>
            </a:r>
          </a:p>
          <a:p>
            <a:pPr>
              <a:lnSpc>
                <a:spcPct val="100000"/>
              </a:lnSpc>
              <a:spcBef>
                <a:spcPts val="0"/>
              </a:spcBef>
              <a:buNone/>
            </a:pPr>
            <a:r>
              <a:rPr lang="en-US" sz="1800" b="1" dirty="0">
                <a:solidFill>
                  <a:schemeClr val="bg1"/>
                </a:solidFill>
              </a:rPr>
              <a:t>			a. </a:t>
            </a:r>
            <a:r>
              <a:rPr lang="en-US" sz="1800" b="1" dirty="0" err="1">
                <a:solidFill>
                  <a:schemeClr val="bg1"/>
                </a:solidFill>
              </a:rPr>
              <a:t>FaceBook</a:t>
            </a:r>
            <a:endParaRPr lang="en-US" sz="1800" b="1" dirty="0">
              <a:solidFill>
                <a:schemeClr val="bg1"/>
              </a:solidFill>
            </a:endParaRPr>
          </a:p>
          <a:p>
            <a:pPr>
              <a:lnSpc>
                <a:spcPct val="100000"/>
              </a:lnSpc>
              <a:spcBef>
                <a:spcPts val="0"/>
              </a:spcBef>
              <a:buNone/>
            </a:pPr>
            <a:r>
              <a:rPr lang="en-US" sz="1800" b="1" dirty="0">
                <a:solidFill>
                  <a:schemeClr val="bg1"/>
                </a:solidFill>
              </a:rPr>
              <a:t>			b. Twitter</a:t>
            </a:r>
          </a:p>
          <a:p>
            <a:pPr>
              <a:lnSpc>
                <a:spcPct val="100000"/>
              </a:lnSpc>
              <a:spcBef>
                <a:spcPts val="0"/>
              </a:spcBef>
              <a:buNone/>
            </a:pPr>
            <a:r>
              <a:rPr lang="en-US" sz="1800" b="1" dirty="0">
                <a:solidFill>
                  <a:schemeClr val="bg1"/>
                </a:solidFill>
              </a:rPr>
              <a:t>			c. You Tube</a:t>
            </a:r>
          </a:p>
          <a:p>
            <a:pPr>
              <a:lnSpc>
                <a:spcPct val="100000"/>
              </a:lnSpc>
              <a:spcBef>
                <a:spcPts val="0"/>
              </a:spcBef>
              <a:buNone/>
            </a:pPr>
            <a:r>
              <a:rPr lang="en-US" sz="1800" b="1" dirty="0">
                <a:solidFill>
                  <a:schemeClr val="bg1"/>
                </a:solidFill>
              </a:rPr>
              <a:t>			d. Flickr/image sharing</a:t>
            </a:r>
          </a:p>
          <a:p>
            <a:pPr>
              <a:lnSpc>
                <a:spcPct val="100000"/>
              </a:lnSpc>
              <a:spcBef>
                <a:spcPts val="0"/>
              </a:spcBef>
              <a:buNone/>
            </a:pPr>
            <a:r>
              <a:rPr lang="en-US" sz="1800" b="1" dirty="0">
                <a:solidFill>
                  <a:schemeClr val="bg1"/>
                </a:solidFill>
              </a:rPr>
              <a:t>			e. Blogging</a:t>
            </a:r>
          </a:p>
          <a:p>
            <a:pPr>
              <a:lnSpc>
                <a:spcPct val="100000"/>
              </a:lnSpc>
              <a:spcBef>
                <a:spcPts val="0"/>
              </a:spcBef>
              <a:buNone/>
            </a:pPr>
            <a:r>
              <a:rPr lang="en-US" sz="1800" b="1" dirty="0">
                <a:solidFill>
                  <a:schemeClr val="bg1"/>
                </a:solidFill>
              </a:rPr>
              <a:t>	B. Library</a:t>
            </a:r>
          </a:p>
          <a:p>
            <a:pPr>
              <a:lnSpc>
                <a:spcPct val="100000"/>
              </a:lnSpc>
              <a:spcBef>
                <a:spcPts val="0"/>
              </a:spcBef>
              <a:buNone/>
            </a:pPr>
            <a:r>
              <a:rPr lang="en-US" sz="1800" b="1" dirty="0">
                <a:solidFill>
                  <a:schemeClr val="bg1"/>
                </a:solidFill>
              </a:rPr>
              <a:t>		1. Academic</a:t>
            </a:r>
          </a:p>
          <a:p>
            <a:pPr>
              <a:lnSpc>
                <a:spcPct val="100000"/>
              </a:lnSpc>
              <a:spcBef>
                <a:spcPts val="0"/>
              </a:spcBef>
              <a:buNone/>
            </a:pPr>
            <a:r>
              <a:rPr lang="en-US" sz="1800" b="1" dirty="0">
                <a:solidFill>
                  <a:schemeClr val="bg1"/>
                </a:solidFill>
              </a:rPr>
              <a:t>		2. Public</a:t>
            </a:r>
          </a:p>
          <a:p>
            <a:pPr>
              <a:lnSpc>
                <a:spcPct val="100000"/>
              </a:lnSpc>
              <a:spcBef>
                <a:spcPts val="0"/>
              </a:spcBef>
              <a:buNone/>
            </a:pPr>
            <a:r>
              <a:rPr lang="en-US" sz="1800" b="1" dirty="0">
                <a:solidFill>
                  <a:schemeClr val="bg1"/>
                </a:solidFill>
              </a:rPr>
              <a:t>		3. School (K-12)</a:t>
            </a:r>
          </a:p>
          <a:p>
            <a:pPr>
              <a:lnSpc>
                <a:spcPct val="100000"/>
              </a:lnSpc>
              <a:spcBef>
                <a:spcPts val="0"/>
              </a:spcBef>
              <a:buNone/>
            </a:pPr>
            <a:r>
              <a:rPr lang="en-US" sz="1800" b="1" dirty="0">
                <a:solidFill>
                  <a:schemeClr val="bg1"/>
                </a:solidFill>
              </a:rPr>
              <a:t>	C. Home</a:t>
            </a:r>
          </a:p>
          <a:p>
            <a:pPr>
              <a:lnSpc>
                <a:spcPct val="100000"/>
              </a:lnSpc>
              <a:spcBef>
                <a:spcPts val="0"/>
              </a:spcBef>
              <a:buNone/>
            </a:pPr>
            <a:r>
              <a:rPr lang="en-US" sz="1800" b="1" dirty="0">
                <a:solidFill>
                  <a:schemeClr val="bg1"/>
                </a:solidFill>
              </a:rPr>
              <a:t>	D. School, classroom, computer lab</a:t>
            </a:r>
          </a:p>
          <a:p>
            <a:pPr>
              <a:lnSpc>
                <a:spcPct val="100000"/>
              </a:lnSpc>
              <a:spcBef>
                <a:spcPts val="0"/>
              </a:spcBef>
              <a:buNone/>
            </a:pPr>
            <a:r>
              <a:rPr lang="en-US" sz="1800" b="1" dirty="0">
                <a:solidFill>
                  <a:schemeClr val="bg1"/>
                </a:solidFill>
              </a:rPr>
              <a:t>	E. Other</a:t>
            </a:r>
          </a:p>
          <a:p>
            <a:pPr>
              <a:lnSpc>
                <a:spcPct val="100000"/>
              </a:lnSpc>
              <a:spcBef>
                <a:spcPts val="0"/>
              </a:spcBef>
              <a:buNone/>
            </a:pPr>
            <a:endParaRPr lang="en-US" sz="1800" b="1" dirty="0">
              <a:solidFill>
                <a:schemeClr val="bg1"/>
              </a:solidFill>
            </a:endParaRPr>
          </a:p>
          <a:p>
            <a:pPr>
              <a:lnSpc>
                <a:spcPct val="100000"/>
              </a:lnSpc>
              <a:spcBef>
                <a:spcPts val="0"/>
              </a:spcBef>
              <a:buNone/>
            </a:pPr>
            <a:endParaRPr lang="en-US" sz="1800" b="1" dirty="0">
              <a:solidFill>
                <a:schemeClr val="bg1"/>
              </a:solidFill>
            </a:endParaRPr>
          </a:p>
          <a:p>
            <a:pPr algn="r">
              <a:spcBef>
                <a:spcPts val="0"/>
              </a:spcBef>
              <a:buNone/>
            </a:pPr>
            <a:r>
              <a:rPr lang="en-US" sz="1600" b="1" dirty="0">
                <a:solidFill>
                  <a:schemeClr val="bg1"/>
                </a:solidFill>
              </a:rPr>
              <a:t>(White &amp; Connaway, 2011-2012)</a:t>
            </a:r>
          </a:p>
        </p:txBody>
      </p:sp>
      <p:sp>
        <p:nvSpPr>
          <p:cNvPr id="75779" name="TextBox 5"/>
          <p:cNvSpPr txBox="1">
            <a:spLocks noChangeArrowheads="1"/>
          </p:cNvSpPr>
          <p:nvPr/>
        </p:nvSpPr>
        <p:spPr bwMode="auto">
          <a:xfrm>
            <a:off x="2101851" y="3286125"/>
            <a:ext cx="184731" cy="424732"/>
          </a:xfrm>
          <a:prstGeom prst="rect">
            <a:avLst/>
          </a:prstGeom>
          <a:noFill/>
          <a:ln w="9525">
            <a:noFill/>
            <a:miter lim="800000"/>
            <a:headEnd/>
            <a:tailEnd/>
          </a:ln>
        </p:spPr>
        <p:txBody>
          <a:bodyPr wrap="none">
            <a:spAutoFit/>
          </a:bodyPr>
          <a:lstStyle/>
          <a:p>
            <a:pPr>
              <a:lnSpc>
                <a:spcPct val="120000"/>
              </a:lnSpc>
              <a:spcBef>
                <a:spcPct val="50000"/>
              </a:spcBef>
              <a:buClr>
                <a:srgbClr val="FF7600"/>
              </a:buClr>
            </a:pPr>
            <a:endParaRPr lang="en-GB"/>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12192000" cy="63246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6453686" y="990600"/>
            <a:ext cx="5438746"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4"/>
          <p:cNvSpPr>
            <a:spLocks noGrp="1"/>
          </p:cNvSpPr>
          <p:nvPr>
            <p:ph type="body" sz="quarter" idx="13"/>
          </p:nvPr>
        </p:nvSpPr>
        <p:spPr>
          <a:xfrm>
            <a:off x="0" y="153208"/>
            <a:ext cx="2136418" cy="609061"/>
          </a:xfrm>
          <a:solidFill>
            <a:schemeClr val="tx1"/>
          </a:solidFill>
        </p:spPr>
        <p:txBody>
          <a:bodyPr>
            <a:noAutofit/>
          </a:bodyPr>
          <a:lstStyle/>
          <a:p>
            <a:r>
              <a:rPr lang="en-US" sz="2800" dirty="0" err="1">
                <a:solidFill>
                  <a:schemeClr val="bg1"/>
                </a:solidFill>
              </a:rPr>
              <a:t>NVivo</a:t>
            </a:r>
            <a:r>
              <a:rPr lang="en-US" sz="2800" dirty="0">
                <a:solidFill>
                  <a:schemeClr val="bg1"/>
                </a:solidFill>
              </a:rPr>
              <a:t> 10</a:t>
            </a:r>
            <a:endParaRPr lang="en-US" sz="2800" b="1" dirty="0">
              <a:solidFill>
                <a:schemeClr val="bg1"/>
              </a:solidFill>
            </a:endParaRPr>
          </a:p>
        </p:txBody>
      </p:sp>
      <p:sp>
        <p:nvSpPr>
          <p:cNvPr id="3" name="Text Placeholder 2"/>
          <p:cNvSpPr>
            <a:spLocks noGrp="1"/>
          </p:cNvSpPr>
          <p:nvPr>
            <p:ph type="body" sz="quarter" idx="14"/>
          </p:nvPr>
        </p:nvSpPr>
        <p:spPr>
          <a:xfrm>
            <a:off x="-9525" y="874183"/>
            <a:ext cx="5648325" cy="4536017"/>
          </a:xfrm>
          <a:solidFill>
            <a:schemeClr val="tx1"/>
          </a:solidFill>
        </p:spPr>
        <p:txBody>
          <a:bodyPr/>
          <a:lstStyle/>
          <a:p>
            <a:pPr marL="228600" indent="-228600">
              <a:spcBef>
                <a:spcPts val="600"/>
              </a:spcBef>
              <a:buFont typeface="Arial" pitchFamily="34" charset="0"/>
              <a:buChar char="•"/>
            </a:pPr>
            <a:r>
              <a:rPr lang="en-US" sz="2400" b="1" dirty="0">
                <a:solidFill>
                  <a:schemeClr val="bg1"/>
                </a:solidFill>
              </a:rPr>
              <a:t>Qualitative research software</a:t>
            </a:r>
          </a:p>
          <a:p>
            <a:pPr marL="228600" indent="-228600">
              <a:spcBef>
                <a:spcPts val="600"/>
              </a:spcBef>
              <a:buFont typeface="Arial" pitchFamily="34" charset="0"/>
              <a:buChar char="•"/>
            </a:pPr>
            <a:r>
              <a:rPr lang="en-US" sz="2400" b="1" dirty="0">
                <a:solidFill>
                  <a:schemeClr val="bg1"/>
                </a:solidFill>
              </a:rPr>
              <a:t>Upload documents, PDFs, &amp; videos</a:t>
            </a:r>
          </a:p>
          <a:p>
            <a:pPr marL="228600" indent="-228600">
              <a:spcBef>
                <a:spcPts val="600"/>
              </a:spcBef>
              <a:buFont typeface="Arial" pitchFamily="34" charset="0"/>
              <a:buChar char="•"/>
            </a:pPr>
            <a:r>
              <a:rPr lang="en-US" sz="2400" b="1" dirty="0">
                <a:solidFill>
                  <a:schemeClr val="bg1"/>
                </a:solidFill>
              </a:rPr>
              <a:t>Create nodes &amp; code transcripts</a:t>
            </a:r>
          </a:p>
          <a:p>
            <a:pPr marL="228600" indent="-228600">
              <a:spcBef>
                <a:spcPts val="600"/>
              </a:spcBef>
              <a:buFont typeface="Arial" pitchFamily="34" charset="0"/>
              <a:buChar char="•"/>
            </a:pPr>
            <a:r>
              <a:rPr lang="en-US" sz="2400" b="1" dirty="0">
                <a:solidFill>
                  <a:schemeClr val="bg1"/>
                </a:solidFill>
              </a:rPr>
              <a:t>Merge files</a:t>
            </a:r>
          </a:p>
          <a:p>
            <a:pPr marL="228600" indent="-228600">
              <a:spcBef>
                <a:spcPts val="600"/>
              </a:spcBef>
              <a:buFont typeface="Arial" pitchFamily="34" charset="0"/>
              <a:buChar char="•"/>
            </a:pPr>
            <a:r>
              <a:rPr lang="en-US" sz="2400" b="1" dirty="0">
                <a:solidFill>
                  <a:schemeClr val="bg1"/>
                </a:solidFill>
              </a:rPr>
              <a:t>Queries</a:t>
            </a:r>
          </a:p>
          <a:p>
            <a:pPr marL="228600" indent="-228600">
              <a:spcBef>
                <a:spcPts val="600"/>
              </a:spcBef>
              <a:buFont typeface="Arial" pitchFamily="34" charset="0"/>
              <a:buChar char="•"/>
            </a:pPr>
            <a:r>
              <a:rPr lang="en-US" sz="2400" b="1" dirty="0">
                <a:solidFill>
                  <a:schemeClr val="bg1"/>
                </a:solidFill>
              </a:rPr>
              <a:t>Reports</a:t>
            </a:r>
          </a:p>
          <a:p>
            <a:pPr marL="228600" indent="-228600">
              <a:spcBef>
                <a:spcPts val="600"/>
              </a:spcBef>
              <a:buFont typeface="Arial" pitchFamily="34" charset="0"/>
              <a:buChar char="•"/>
            </a:pPr>
            <a:r>
              <a:rPr lang="en-US" sz="2400" b="1" dirty="0">
                <a:solidFill>
                  <a:schemeClr val="bg1"/>
                </a:solidFill>
              </a:rPr>
              <a:t>Models</a:t>
            </a:r>
          </a:p>
          <a:p>
            <a:pPr marL="0" indent="0" algn="r">
              <a:spcBef>
                <a:spcPts val="600"/>
              </a:spcBef>
              <a:buNone/>
            </a:pPr>
            <a:endParaRPr lang="en-US" sz="1600" b="1" dirty="0">
              <a:solidFill>
                <a:schemeClr val="bg1"/>
              </a:solidFill>
            </a:endParaRPr>
          </a:p>
          <a:p>
            <a:pPr marL="0" indent="0" algn="r">
              <a:spcBef>
                <a:spcPts val="600"/>
              </a:spcBef>
              <a:buNone/>
            </a:pPr>
            <a:endParaRPr lang="en-US" sz="1600" b="1" dirty="0">
              <a:solidFill>
                <a:schemeClr val="bg1"/>
              </a:solidFill>
            </a:endParaRPr>
          </a:p>
          <a:p>
            <a:pPr marL="0" indent="0" algn="r">
              <a:spcBef>
                <a:spcPts val="600"/>
              </a:spcBef>
              <a:buNone/>
            </a:pPr>
            <a:r>
              <a:rPr lang="en-US" sz="1600" b="1" dirty="0">
                <a:solidFill>
                  <a:schemeClr val="bg1"/>
                </a:solidFill>
              </a:rPr>
              <a:t>(QSR International, 2011)</a:t>
            </a:r>
          </a:p>
          <a:p>
            <a:pPr marL="0" indent="0">
              <a:spcBef>
                <a:spcPts val="600"/>
              </a:spcBef>
              <a:buNone/>
            </a:pPr>
            <a:endParaRPr lang="en-US" sz="2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8889"/>
          <a:stretch/>
        </p:blipFill>
        <p:spPr>
          <a:xfrm>
            <a:off x="0" y="0"/>
            <a:ext cx="12192000" cy="6248400"/>
          </a:xfrm>
          <a:prstGeom prst="rect">
            <a:avLst/>
          </a:prstGeom>
        </p:spPr>
      </p:pic>
      <p:sp>
        <p:nvSpPr>
          <p:cNvPr id="6" name="Content Placeholder 2"/>
          <p:cNvSpPr txBox="1">
            <a:spLocks/>
          </p:cNvSpPr>
          <p:nvPr/>
        </p:nvSpPr>
        <p:spPr>
          <a:xfrm>
            <a:off x="6477000" y="3124200"/>
            <a:ext cx="5562600" cy="2895600"/>
          </a:xfrm>
          <a:prstGeom prst="rect">
            <a:avLst/>
          </a:prstGeom>
          <a:solidFill>
            <a:schemeClr val="tx1"/>
          </a:solidFill>
        </p:spPr>
        <p:txBody>
          <a:bodyPr vert="horz" lIns="91440" tIns="45720" rIns="91440" bIns="45720" rtlCol="0">
            <a:noAutofit/>
          </a:bodyPr>
          <a:lstStyle/>
          <a:p>
            <a:pPr algn="ctr"/>
            <a:r>
              <a:rPr lang="en-US" sz="2400" b="1" dirty="0">
                <a:solidFill>
                  <a:schemeClr val="bg1"/>
                </a:solidFill>
                <a:cs typeface="Arial"/>
              </a:rPr>
              <a:t>“It’s like a taboo I guess with all teachers, they just all say – you know, when they explain the paper they always say, “Don’t use Wikipedia.”</a:t>
            </a:r>
          </a:p>
          <a:p>
            <a:pPr algn="ctr"/>
            <a:endParaRPr lang="en-US" sz="2400" b="1" dirty="0">
              <a:solidFill>
                <a:schemeClr val="bg1"/>
              </a:solidFill>
              <a:cs typeface="Arial"/>
            </a:endParaRPr>
          </a:p>
          <a:p>
            <a:pPr algn="ctr"/>
            <a:endParaRPr lang="en-US" sz="2400" b="1" dirty="0">
              <a:solidFill>
                <a:schemeClr val="bg1"/>
              </a:solidFill>
              <a:cs typeface="Arial"/>
            </a:endParaRPr>
          </a:p>
          <a:p>
            <a:pPr algn="r"/>
            <a:r>
              <a:rPr lang="en-US" sz="1600" b="1" dirty="0">
                <a:solidFill>
                  <a:schemeClr val="bg1"/>
                </a:solidFill>
                <a:cs typeface="Arial"/>
              </a:rPr>
              <a:t> (USU7, Female, Age 19)</a:t>
            </a:r>
          </a:p>
        </p:txBody>
      </p:sp>
      <p:sp>
        <p:nvSpPr>
          <p:cNvPr id="8" name="Content Placeholder 2"/>
          <p:cNvSpPr txBox="1">
            <a:spLocks/>
          </p:cNvSpPr>
          <p:nvPr/>
        </p:nvSpPr>
        <p:spPr>
          <a:xfrm>
            <a:off x="228601" y="314383"/>
            <a:ext cx="10134600" cy="1133417"/>
          </a:xfrm>
          <a:prstGeom prst="rect">
            <a:avLst/>
          </a:prstGeom>
          <a:solidFill>
            <a:schemeClr val="tx1"/>
          </a:solidFill>
        </p:spPr>
        <p:txBody>
          <a:bodyPr vert="horz" lIns="91440" tIns="45720" rIns="91440" bIns="45720" rtlCol="0">
            <a:noAutofit/>
          </a:bodyPr>
          <a:lstStyle/>
          <a:p>
            <a:r>
              <a:rPr lang="en-US" sz="2800" b="1" dirty="0">
                <a:solidFill>
                  <a:schemeClr val="bg1"/>
                </a:solidFill>
                <a:cs typeface="Arial"/>
              </a:rPr>
              <a:t>Example: </a:t>
            </a:r>
          </a:p>
          <a:p>
            <a:r>
              <a:rPr lang="en-US" sz="2800" b="1" dirty="0">
                <a:solidFill>
                  <a:schemeClr val="bg1"/>
                </a:solidFill>
                <a:cs typeface="Arial"/>
              </a:rPr>
              <a:t>Direct Quotations Digital Visitors and Residents</a:t>
            </a:r>
            <a:endParaRPr lang="en-US" sz="2800" dirty="0">
              <a:solidFill>
                <a:schemeClr val="bg1"/>
              </a:solidFil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86" y="0"/>
            <a:ext cx="12192000" cy="6248400"/>
          </a:xfrm>
          <a:prstGeom prst="rect">
            <a:avLst/>
          </a:prstGeom>
        </p:spPr>
      </p:pic>
      <p:sp>
        <p:nvSpPr>
          <p:cNvPr id="2" name="Content Placeholder 1"/>
          <p:cNvSpPr>
            <a:spLocks noGrp="1"/>
          </p:cNvSpPr>
          <p:nvPr>
            <p:ph type="body" sz="quarter" idx="13"/>
          </p:nvPr>
        </p:nvSpPr>
        <p:spPr>
          <a:xfrm>
            <a:off x="-13704" y="115109"/>
            <a:ext cx="6262104" cy="570692"/>
          </a:xfrm>
          <a:solidFill>
            <a:schemeClr val="tx1"/>
          </a:solidFill>
        </p:spPr>
        <p:txBody>
          <a:bodyPr>
            <a:noAutofit/>
          </a:bodyPr>
          <a:lstStyle/>
          <a:p>
            <a:r>
              <a:rPr lang="en-US" sz="2800" dirty="0">
                <a:solidFill>
                  <a:schemeClr val="bg1"/>
                </a:solidFill>
              </a:rPr>
              <a:t>Participant/Immersive Observations</a:t>
            </a:r>
            <a:endParaRPr lang="en-US" sz="2800" b="1" dirty="0">
              <a:solidFill>
                <a:schemeClr val="bg1"/>
              </a:solidFill>
            </a:endParaRPr>
          </a:p>
        </p:txBody>
      </p:sp>
      <p:sp>
        <p:nvSpPr>
          <p:cNvPr id="3" name="Text Placeholder 2"/>
          <p:cNvSpPr>
            <a:spLocks noGrp="1"/>
          </p:cNvSpPr>
          <p:nvPr>
            <p:ph type="body" sz="quarter" idx="14"/>
          </p:nvPr>
        </p:nvSpPr>
        <p:spPr>
          <a:xfrm>
            <a:off x="7529076" y="1219200"/>
            <a:ext cx="4724400" cy="3810001"/>
          </a:xfrm>
          <a:solidFill>
            <a:schemeClr val="tx1"/>
          </a:solidFill>
        </p:spPr>
        <p:txBody>
          <a:bodyPr/>
          <a:lstStyle/>
          <a:p>
            <a:pPr marL="228600" indent="-228600"/>
            <a:r>
              <a:rPr lang="en-US" sz="2400" b="1" dirty="0">
                <a:solidFill>
                  <a:schemeClr val="bg1"/>
                </a:solidFill>
              </a:rPr>
              <a:t>Obtrusive observation</a:t>
            </a:r>
          </a:p>
          <a:p>
            <a:pPr lvl="1"/>
            <a:r>
              <a:rPr lang="en-US" sz="2000" b="1" dirty="0">
                <a:solidFill>
                  <a:schemeClr val="bg1"/>
                </a:solidFill>
              </a:rPr>
              <a:t>Build rapport with participants</a:t>
            </a:r>
          </a:p>
          <a:p>
            <a:pPr lvl="2"/>
            <a:r>
              <a:rPr lang="en-US" sz="2000" b="1" dirty="0">
                <a:solidFill>
                  <a:schemeClr val="bg1"/>
                </a:solidFill>
              </a:rPr>
              <a:t>Informal for conversation</a:t>
            </a:r>
          </a:p>
          <a:p>
            <a:pPr lvl="2"/>
            <a:r>
              <a:rPr lang="en-US" sz="2000" b="1" dirty="0">
                <a:solidFill>
                  <a:schemeClr val="bg1"/>
                </a:solidFill>
              </a:rPr>
              <a:t>Formal to reinforce nonjudgmental interaction</a:t>
            </a:r>
            <a:endParaRPr lang="en-US" sz="2000" dirty="0">
              <a:solidFill>
                <a:schemeClr val="bg1"/>
              </a:solidFill>
            </a:endParaRPr>
          </a:p>
          <a:p>
            <a:pPr marL="1219170" lvl="2" indent="0" algn="r">
              <a:buNone/>
            </a:pPr>
            <a:endParaRPr lang="en-US" sz="1000" b="1" dirty="0">
              <a:solidFill>
                <a:schemeClr val="bg1"/>
              </a:solidFill>
            </a:endParaRPr>
          </a:p>
          <a:p>
            <a:pPr marL="1219170" lvl="2" indent="0" algn="r">
              <a:buNone/>
            </a:pPr>
            <a:endParaRPr lang="en-US" sz="1000" b="1" dirty="0">
              <a:solidFill>
                <a:schemeClr val="bg1"/>
              </a:solidFill>
            </a:endParaRPr>
          </a:p>
          <a:p>
            <a:pPr marL="1219170" lvl="2" indent="0" algn="r">
              <a:buNone/>
            </a:pPr>
            <a:endParaRPr lang="en-US" sz="1000" b="1" dirty="0">
              <a:solidFill>
                <a:schemeClr val="bg1"/>
              </a:solidFill>
            </a:endParaRPr>
          </a:p>
          <a:p>
            <a:pPr marL="1219170" lvl="2" indent="0" algn="r">
              <a:buNone/>
            </a:pPr>
            <a:r>
              <a:rPr lang="en-US" sz="1600" b="1" dirty="0">
                <a:solidFill>
                  <a:schemeClr val="bg1"/>
                </a:solidFill>
              </a:rPr>
              <a:t>(Connaway &amp; Powell, 2010, p. 218)</a:t>
            </a:r>
          </a:p>
          <a:p>
            <a:pPr marL="1219170" lvl="2" indent="0">
              <a:buNone/>
            </a:pPr>
            <a:endParaRPr lang="en-US" sz="2400" b="1" dirty="0">
              <a:solidFill>
                <a:schemeClr val="bg1"/>
              </a:solidFill>
            </a:endParaRPr>
          </a:p>
        </p:txBody>
      </p:sp>
      <p:sp>
        <p:nvSpPr>
          <p:cNvPr id="7" name="Text Placeholder 2"/>
          <p:cNvSpPr txBox="1">
            <a:spLocks/>
          </p:cNvSpPr>
          <p:nvPr/>
        </p:nvSpPr>
        <p:spPr>
          <a:xfrm>
            <a:off x="31602" y="1219200"/>
            <a:ext cx="4616598" cy="2895601"/>
          </a:xfrm>
          <a:prstGeom prst="rect">
            <a:avLst/>
          </a:prstGeom>
          <a:solidFill>
            <a:schemeClr val="tx1"/>
          </a:solidFill>
        </p:spPr>
        <p:txBody>
          <a:bodyPr vert="horz"/>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667"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indent="-228600"/>
            <a:r>
              <a:rPr lang="en-US" sz="2400" b="1" dirty="0">
                <a:solidFill>
                  <a:schemeClr val="bg1"/>
                </a:solidFill>
              </a:rPr>
              <a:t>Unobtrusive observation</a:t>
            </a:r>
          </a:p>
          <a:p>
            <a:pPr lvl="1"/>
            <a:r>
              <a:rPr lang="en-US" sz="2000" b="1" dirty="0">
                <a:solidFill>
                  <a:schemeClr val="bg1"/>
                </a:solidFill>
              </a:rPr>
              <a:t>Disguised</a:t>
            </a:r>
          </a:p>
          <a:p>
            <a:pPr lvl="1"/>
            <a:r>
              <a:rPr lang="en-US" sz="2000" b="1" dirty="0">
                <a:solidFill>
                  <a:schemeClr val="bg1"/>
                </a:solidFill>
              </a:rPr>
              <a:t>Field-based</a:t>
            </a:r>
          </a:p>
          <a:p>
            <a:pPr lvl="1"/>
            <a:r>
              <a:rPr lang="en-US" sz="2000" b="1" dirty="0">
                <a:solidFill>
                  <a:schemeClr val="bg1"/>
                </a:solidFill>
              </a:rPr>
              <a:t>Indirect</a:t>
            </a:r>
          </a:p>
          <a:p>
            <a:pPr lvl="1"/>
            <a:r>
              <a:rPr lang="en-US" sz="2000" b="1" dirty="0">
                <a:solidFill>
                  <a:schemeClr val="bg1"/>
                </a:solidFill>
              </a:rPr>
              <a:t>Reactive </a:t>
            </a:r>
          </a:p>
          <a:p>
            <a:pPr marL="1219170" lvl="2" indent="0" algn="r">
              <a:buFont typeface="Arial"/>
              <a:buNone/>
            </a:pPr>
            <a:endParaRPr lang="en-US" sz="1000" b="1" dirty="0">
              <a:solidFill>
                <a:schemeClr val="bg1"/>
              </a:solidFill>
            </a:endParaRPr>
          </a:p>
          <a:p>
            <a:pPr marL="1219170" lvl="2" indent="0" algn="r">
              <a:buFont typeface="Arial"/>
              <a:buNone/>
            </a:pPr>
            <a:endParaRPr lang="en-US" sz="1000" b="1" dirty="0">
              <a:solidFill>
                <a:schemeClr val="bg1"/>
              </a:solidFill>
            </a:endParaRPr>
          </a:p>
          <a:p>
            <a:pPr marL="1219170" lvl="2" indent="0" algn="r">
              <a:buFont typeface="Arial"/>
              <a:buNone/>
            </a:pPr>
            <a:endParaRPr lang="en-US" sz="1000" b="1" dirty="0">
              <a:solidFill>
                <a:schemeClr val="bg1"/>
              </a:solidFill>
            </a:endParaRPr>
          </a:p>
          <a:p>
            <a:pPr marL="1219170" lvl="2" indent="0" algn="r">
              <a:buFont typeface="Arial"/>
              <a:buNone/>
            </a:pPr>
            <a:r>
              <a:rPr lang="en-US" sz="1400" b="1" dirty="0">
                <a:solidFill>
                  <a:schemeClr val="bg1"/>
                </a:solidFill>
              </a:rPr>
              <a:t>(Connaway &amp; Powell, 2010, p. 218)</a:t>
            </a:r>
          </a:p>
          <a:p>
            <a:pPr marL="1219170" lvl="2" indent="0">
              <a:buFont typeface="Arial"/>
              <a:buNone/>
            </a:pPr>
            <a:endParaRPr lang="en-US" sz="24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0346" y="1108082"/>
            <a:ext cx="10898717" cy="877163"/>
          </a:xfrm>
        </p:spPr>
        <p:txBody>
          <a:bodyPr/>
          <a:lstStyle/>
          <a:p>
            <a:r>
              <a:rPr lang="en-US" dirty="0"/>
              <a:t>Research Design</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
        <p:nvSpPr>
          <p:cNvPr id="3" name="TextBox 2"/>
          <p:cNvSpPr txBox="1"/>
          <p:nvPr/>
        </p:nvSpPr>
        <p:spPr>
          <a:xfrm>
            <a:off x="8148084" y="5486400"/>
            <a:ext cx="2332074" cy="246221"/>
          </a:xfrm>
          <a:prstGeom prst="rect">
            <a:avLst/>
          </a:prstGeom>
          <a:noFill/>
        </p:spPr>
        <p:txBody>
          <a:bodyPr wrap="square" rtlCol="0">
            <a:spAutoFit/>
          </a:bodyPr>
          <a:lstStyle/>
          <a:p>
            <a:pPr algn="r"/>
            <a:r>
              <a:rPr lang="en-US" sz="1000" dirty="0">
                <a:solidFill>
                  <a:schemeClr val="bg1"/>
                </a:solidFill>
              </a:rPr>
              <a:t>(Connaway &amp; Powell, 2010, p. 262)</a:t>
            </a:r>
          </a:p>
        </p:txBody>
      </p:sp>
    </p:spTree>
    <p:extLst>
      <p:ext uri="{BB962C8B-B14F-4D97-AF65-F5344CB8AC3E}">
        <p14:creationId xmlns:p14="http://schemas.microsoft.com/office/powerpoint/2010/main" val="1077793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12176482" cy="6389161"/>
          </a:xfrm>
          <a:prstGeom prst="rect">
            <a:avLst/>
          </a:prstGeom>
        </p:spPr>
      </p:pic>
      <p:sp>
        <p:nvSpPr>
          <p:cNvPr id="2" name="Content Placeholder 1"/>
          <p:cNvSpPr>
            <a:spLocks noGrp="1"/>
          </p:cNvSpPr>
          <p:nvPr>
            <p:ph type="body" sz="quarter" idx="13"/>
          </p:nvPr>
        </p:nvSpPr>
        <p:spPr>
          <a:xfrm>
            <a:off x="0" y="191308"/>
            <a:ext cx="5867400" cy="532861"/>
          </a:xfrm>
          <a:solidFill>
            <a:schemeClr val="tx1"/>
          </a:solidFill>
        </p:spPr>
        <p:txBody>
          <a:bodyPr>
            <a:normAutofit/>
          </a:bodyPr>
          <a:lstStyle/>
          <a:p>
            <a:r>
              <a:rPr lang="en-US" sz="2800" dirty="0">
                <a:solidFill>
                  <a:schemeClr val="bg1"/>
                </a:solidFill>
              </a:rPr>
              <a:t>Mixed Methods &amp; Triangulation</a:t>
            </a:r>
          </a:p>
        </p:txBody>
      </p:sp>
      <p:sp>
        <p:nvSpPr>
          <p:cNvPr id="4" name="Text Placeholder 3"/>
          <p:cNvSpPr>
            <a:spLocks noGrp="1"/>
          </p:cNvSpPr>
          <p:nvPr>
            <p:ph type="body" sz="quarter" idx="14"/>
          </p:nvPr>
        </p:nvSpPr>
        <p:spPr>
          <a:xfrm>
            <a:off x="15518" y="1066800"/>
            <a:ext cx="8747482" cy="4114800"/>
          </a:xfrm>
          <a:solidFill>
            <a:schemeClr val="tx1"/>
          </a:solidFill>
        </p:spPr>
        <p:txBody>
          <a:bodyPr/>
          <a:lstStyle/>
          <a:p>
            <a:pPr marL="228600" lvl="1" indent="-228600">
              <a:lnSpc>
                <a:spcPct val="80000"/>
              </a:lnSpc>
              <a:buFont typeface="Arial" panose="020B0604020202020204" pitchFamily="34" charset="0"/>
              <a:buChar char="•"/>
              <a:defRPr/>
            </a:pPr>
            <a:r>
              <a:rPr lang="en-US" sz="2400" b="1" dirty="0">
                <a:solidFill>
                  <a:schemeClr val="bg1"/>
                </a:solidFill>
              </a:rPr>
              <a:t>Triangulation </a:t>
            </a:r>
          </a:p>
          <a:p>
            <a:pPr marL="795337" lvl="2" indent="-342900">
              <a:lnSpc>
                <a:spcPct val="80000"/>
              </a:lnSpc>
              <a:buFont typeface="Arial" panose="020B0604020202020204" pitchFamily="34" charset="0"/>
              <a:buChar char="‒"/>
              <a:defRPr/>
            </a:pPr>
            <a:r>
              <a:rPr lang="en-US" sz="2000" b="1" dirty="0">
                <a:solidFill>
                  <a:schemeClr val="bg1"/>
                </a:solidFill>
              </a:rPr>
              <a:t>Multiple methods of data collection (e.g., interviews  (individual &amp; group), observation, survey)</a:t>
            </a:r>
          </a:p>
          <a:p>
            <a:pPr marL="452437" lvl="2" indent="0">
              <a:lnSpc>
                <a:spcPct val="80000"/>
              </a:lnSpc>
              <a:buNone/>
              <a:defRPr/>
            </a:pPr>
            <a:endParaRPr lang="en-US" sz="2000" dirty="0">
              <a:solidFill>
                <a:schemeClr val="bg1"/>
              </a:solidFill>
            </a:endParaRPr>
          </a:p>
          <a:p>
            <a:pPr marL="228600" indent="-228600">
              <a:lnSpc>
                <a:spcPct val="80000"/>
              </a:lnSpc>
              <a:defRPr/>
            </a:pPr>
            <a:r>
              <a:rPr lang="en-US" sz="2400" b="1" dirty="0">
                <a:solidFill>
                  <a:schemeClr val="bg1"/>
                </a:solidFill>
              </a:rPr>
              <a:t>Benefits of Mixed Methods</a:t>
            </a:r>
          </a:p>
          <a:p>
            <a:pPr lvl="1">
              <a:lnSpc>
                <a:spcPct val="80000"/>
              </a:lnSpc>
              <a:defRPr/>
            </a:pPr>
            <a:r>
              <a:rPr lang="en-US" sz="2000" b="1" dirty="0">
                <a:solidFill>
                  <a:schemeClr val="bg1"/>
                </a:solidFill>
              </a:rPr>
              <a:t>Convergence, corroboration, correspondence, complementarity of results from 1 method with results from another</a:t>
            </a:r>
          </a:p>
          <a:p>
            <a:pPr lvl="1">
              <a:lnSpc>
                <a:spcPct val="80000"/>
              </a:lnSpc>
              <a:defRPr/>
            </a:pPr>
            <a:r>
              <a:rPr lang="en-US" sz="2000" b="1" dirty="0">
                <a:solidFill>
                  <a:schemeClr val="bg1"/>
                </a:solidFill>
              </a:rPr>
              <a:t>Development - Use results from 1 method to help develop or inform another</a:t>
            </a:r>
          </a:p>
          <a:p>
            <a:pPr lvl="1">
              <a:lnSpc>
                <a:spcPct val="80000"/>
              </a:lnSpc>
              <a:defRPr/>
            </a:pPr>
            <a:r>
              <a:rPr lang="en-US" sz="2000" b="1" dirty="0">
                <a:solidFill>
                  <a:schemeClr val="bg1"/>
                </a:solidFill>
              </a:rPr>
              <a:t>Initiation - Recasting of questions or results from 1 method to another</a:t>
            </a:r>
          </a:p>
          <a:p>
            <a:pPr lvl="1">
              <a:lnSpc>
                <a:spcPct val="80000"/>
              </a:lnSpc>
              <a:defRPr/>
            </a:pPr>
            <a:r>
              <a:rPr lang="en-US" sz="2000" b="1" dirty="0">
                <a:solidFill>
                  <a:schemeClr val="bg1"/>
                </a:solidFill>
              </a:rPr>
              <a:t>Expansion - Extend breadth &amp; range of enquiry by using different methods</a:t>
            </a:r>
            <a:endParaRPr lang="en-US" sz="2000" dirty="0">
              <a:solidFill>
                <a:schemeClr val="bg1"/>
              </a:solidFill>
            </a:endParaRPr>
          </a:p>
        </p:txBody>
      </p:sp>
    </p:spTree>
    <p:extLst>
      <p:ext uri="{BB962C8B-B14F-4D97-AF65-F5344CB8AC3E}">
        <p14:creationId xmlns:p14="http://schemas.microsoft.com/office/powerpoint/2010/main" val="792673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0960"/>
            <a:ext cx="12192000" cy="6309360"/>
          </a:xfrm>
          <a:prstGeom prst="rect">
            <a:avLst/>
          </a:prstGeom>
        </p:spPr>
      </p:pic>
      <p:sp>
        <p:nvSpPr>
          <p:cNvPr id="6" name="Content Placeholder 5"/>
          <p:cNvSpPr>
            <a:spLocks noGrp="1"/>
          </p:cNvSpPr>
          <p:nvPr>
            <p:ph type="body" sz="quarter" idx="13"/>
          </p:nvPr>
        </p:nvSpPr>
        <p:spPr>
          <a:xfrm>
            <a:off x="1" y="173135"/>
            <a:ext cx="9067800" cy="1122265"/>
          </a:xfrm>
          <a:solidFill>
            <a:schemeClr val="tx1"/>
          </a:solidFill>
        </p:spPr>
        <p:txBody>
          <a:bodyPr>
            <a:noAutofit/>
          </a:bodyPr>
          <a:lstStyle/>
          <a:p>
            <a:r>
              <a:rPr lang="en-US" sz="2800" dirty="0">
                <a:solidFill>
                  <a:schemeClr val="bg1"/>
                </a:solidFill>
              </a:rPr>
              <a:t>Example: </a:t>
            </a:r>
          </a:p>
          <a:p>
            <a:r>
              <a:rPr lang="en-US" sz="2800" dirty="0">
                <a:solidFill>
                  <a:schemeClr val="bg1"/>
                </a:solidFill>
              </a:rPr>
              <a:t>Digital Visitors and Residents Triangulation of Data</a:t>
            </a:r>
            <a:endParaRPr lang="en-US" sz="2800" b="1" dirty="0">
              <a:solidFill>
                <a:schemeClr val="bg1"/>
              </a:solidFill>
            </a:endParaRPr>
          </a:p>
        </p:txBody>
      </p:sp>
      <p:sp>
        <p:nvSpPr>
          <p:cNvPr id="2" name="Text Placeholder 1"/>
          <p:cNvSpPr>
            <a:spLocks noGrp="1"/>
          </p:cNvSpPr>
          <p:nvPr>
            <p:ph type="body" sz="quarter" idx="14"/>
          </p:nvPr>
        </p:nvSpPr>
        <p:spPr>
          <a:xfrm>
            <a:off x="0" y="1676401"/>
            <a:ext cx="5717116" cy="3048000"/>
          </a:xfrm>
          <a:solidFill>
            <a:schemeClr val="tx1"/>
          </a:solidFill>
        </p:spPr>
        <p:txBody>
          <a:bodyPr/>
          <a:lstStyle/>
          <a:p>
            <a:pPr marL="228600" indent="-228600"/>
            <a:r>
              <a:rPr lang="en-US" sz="2400" b="1" dirty="0">
                <a:solidFill>
                  <a:schemeClr val="bg1"/>
                </a:solidFill>
              </a:rPr>
              <a:t>Several methods: </a:t>
            </a:r>
          </a:p>
          <a:p>
            <a:pPr lvl="1"/>
            <a:r>
              <a:rPr lang="en-US" sz="2000" b="1" dirty="0">
                <a:solidFill>
                  <a:schemeClr val="bg1"/>
                </a:solidFill>
              </a:rPr>
              <a:t>Semi-structured interviews (qualitative)</a:t>
            </a:r>
          </a:p>
          <a:p>
            <a:pPr lvl="1"/>
            <a:r>
              <a:rPr lang="en-US" sz="2000" b="1" dirty="0">
                <a:solidFill>
                  <a:schemeClr val="bg1"/>
                </a:solidFill>
              </a:rPr>
              <a:t>Diaries (qualitative)</a:t>
            </a:r>
          </a:p>
          <a:p>
            <a:pPr lvl="1"/>
            <a:r>
              <a:rPr lang="en-US" sz="2000" b="1" dirty="0">
                <a:solidFill>
                  <a:schemeClr val="bg1"/>
                </a:solidFill>
              </a:rPr>
              <a:t>Online survey (quantitative)</a:t>
            </a:r>
          </a:p>
          <a:p>
            <a:pPr marL="228600" indent="-228600"/>
            <a:r>
              <a:rPr lang="en-US" sz="2400" b="1" dirty="0">
                <a:solidFill>
                  <a:schemeClr val="bg1"/>
                </a:solidFill>
              </a:rPr>
              <a:t>Enables triangulation of data</a:t>
            </a:r>
          </a:p>
          <a:p>
            <a:pPr marL="0" indent="0" algn="r">
              <a:buNone/>
            </a:pPr>
            <a:endParaRPr lang="en-US" sz="1000" b="1" dirty="0">
              <a:solidFill>
                <a:schemeClr val="bg1"/>
              </a:solidFill>
            </a:endParaRPr>
          </a:p>
          <a:p>
            <a:pPr marL="0" indent="0" algn="r">
              <a:buNone/>
            </a:pPr>
            <a:endParaRPr lang="en-US" sz="1000" b="1" dirty="0">
              <a:solidFill>
                <a:schemeClr val="bg1"/>
              </a:solidFill>
            </a:endParaRPr>
          </a:p>
          <a:p>
            <a:pPr marL="0" indent="0" algn="r">
              <a:buNone/>
            </a:pPr>
            <a:r>
              <a:rPr lang="en-US" sz="1600" b="1" dirty="0">
                <a:solidFill>
                  <a:schemeClr val="bg1"/>
                </a:solidFill>
              </a:rPr>
              <a:t>(Connaway et al., 2012)</a:t>
            </a:r>
          </a:p>
          <a:p>
            <a:pPr marL="0" indent="0">
              <a:buNone/>
            </a:pPr>
            <a:endParaRPr lang="en-US" sz="2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701" t="1076"/>
          <a:stretch/>
        </p:blipFill>
        <p:spPr>
          <a:xfrm>
            <a:off x="762000" y="76200"/>
            <a:ext cx="10798629" cy="6163334"/>
          </a:xfrm>
          <a:prstGeom prst="rect">
            <a:avLst/>
          </a:prstGeom>
        </p:spPr>
      </p:pic>
      <p:sp>
        <p:nvSpPr>
          <p:cNvPr id="2" name="Content Placeholder 1"/>
          <p:cNvSpPr>
            <a:spLocks noGrp="1"/>
          </p:cNvSpPr>
          <p:nvPr>
            <p:ph type="body" sz="quarter" idx="13"/>
          </p:nvPr>
        </p:nvSpPr>
        <p:spPr>
          <a:xfrm>
            <a:off x="-21771" y="238728"/>
            <a:ext cx="5965371" cy="599472"/>
          </a:xfrm>
          <a:solidFill>
            <a:schemeClr val="tx1"/>
          </a:solidFill>
        </p:spPr>
        <p:txBody>
          <a:bodyPr>
            <a:normAutofit/>
          </a:bodyPr>
          <a:lstStyle/>
          <a:p>
            <a:r>
              <a:rPr lang="en-US" sz="2800" dirty="0">
                <a:solidFill>
                  <a:schemeClr val="bg1"/>
                </a:solidFill>
              </a:rPr>
              <a:t>Key Questions for Mixed Methods</a:t>
            </a:r>
          </a:p>
        </p:txBody>
      </p:sp>
      <p:sp>
        <p:nvSpPr>
          <p:cNvPr id="4" name="Text Placeholder 3"/>
          <p:cNvSpPr>
            <a:spLocks noGrp="1"/>
          </p:cNvSpPr>
          <p:nvPr>
            <p:ph type="body" sz="quarter" idx="14"/>
          </p:nvPr>
        </p:nvSpPr>
        <p:spPr>
          <a:xfrm>
            <a:off x="10886" y="1373718"/>
            <a:ext cx="6326716" cy="3426882"/>
          </a:xfrm>
          <a:solidFill>
            <a:schemeClr val="tx1"/>
          </a:solidFill>
        </p:spPr>
        <p:txBody>
          <a:bodyPr/>
          <a:lstStyle/>
          <a:p>
            <a:pPr marL="228600" indent="-228600">
              <a:lnSpc>
                <a:spcPct val="80000"/>
              </a:lnSpc>
              <a:defRPr/>
            </a:pPr>
            <a:r>
              <a:rPr lang="en-US" sz="2400" b="1" dirty="0">
                <a:solidFill>
                  <a:schemeClr val="bg1"/>
                </a:solidFill>
              </a:rPr>
              <a:t>Use methods simultaneously or sequentially?  </a:t>
            </a:r>
          </a:p>
          <a:p>
            <a:pPr marL="228600" indent="-228600">
              <a:lnSpc>
                <a:spcPct val="80000"/>
              </a:lnSpc>
              <a:defRPr/>
            </a:pPr>
            <a:r>
              <a:rPr lang="en-US" sz="2400" b="1" dirty="0">
                <a:solidFill>
                  <a:schemeClr val="bg1"/>
                </a:solidFill>
              </a:rPr>
              <a:t>Which method, if any, has priority? Why?</a:t>
            </a:r>
          </a:p>
          <a:p>
            <a:pPr marL="228600" indent="-228600">
              <a:lnSpc>
                <a:spcPct val="80000"/>
              </a:lnSpc>
              <a:defRPr/>
            </a:pPr>
            <a:r>
              <a:rPr lang="en-US" sz="2400" b="1" dirty="0">
                <a:solidFill>
                  <a:schemeClr val="bg1"/>
                </a:solidFill>
              </a:rPr>
              <a:t>Why mixing? E.g., triangulation, explanation, or exploration? </a:t>
            </a:r>
          </a:p>
          <a:p>
            <a:pPr marL="228600" indent="-228600">
              <a:lnSpc>
                <a:spcPct val="80000"/>
              </a:lnSpc>
              <a:defRPr/>
            </a:pPr>
            <a:r>
              <a:rPr lang="en-US" sz="2400" b="1" dirty="0">
                <a:solidFill>
                  <a:schemeClr val="bg1"/>
                </a:solidFill>
              </a:rPr>
              <a:t>How do mixed methods impact data analysis?</a:t>
            </a:r>
          </a:p>
          <a:p>
            <a:pPr lvl="1">
              <a:lnSpc>
                <a:spcPct val="80000"/>
              </a:lnSpc>
              <a:defRPr/>
            </a:pPr>
            <a:r>
              <a:rPr lang="en-US" sz="2000" b="1" dirty="0">
                <a:solidFill>
                  <a:schemeClr val="bg1"/>
                </a:solidFill>
              </a:rPr>
              <a:t> Analyzed sequentially, integrated analysis, cross-method analysis?</a:t>
            </a:r>
            <a:endParaRPr lang="en-US" sz="2000" dirty="0">
              <a:solidFill>
                <a:schemeClr val="bg1"/>
              </a:solidFill>
            </a:endParaRPr>
          </a:p>
        </p:txBody>
      </p:sp>
    </p:spTree>
    <p:extLst>
      <p:ext uri="{BB962C8B-B14F-4D97-AF65-F5344CB8AC3E}">
        <p14:creationId xmlns:p14="http://schemas.microsoft.com/office/powerpoint/2010/main" val="888130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0" cy="6248400"/>
          </a:xfrm>
          <a:prstGeom prst="rect">
            <a:avLst/>
          </a:prstGeom>
        </p:spPr>
      </p:pic>
      <p:sp>
        <p:nvSpPr>
          <p:cNvPr id="32771" name="Rectangle 3"/>
          <p:cNvSpPr>
            <a:spLocks noGrp="1" noChangeArrowheads="1"/>
          </p:cNvSpPr>
          <p:nvPr>
            <p:ph type="body" sz="quarter" idx="13"/>
          </p:nvPr>
        </p:nvSpPr>
        <p:spPr>
          <a:xfrm>
            <a:off x="10887" y="838200"/>
            <a:ext cx="4484913" cy="532861"/>
          </a:xfrm>
          <a:solidFill>
            <a:schemeClr val="tx1"/>
          </a:solidFill>
        </p:spPr>
        <p:txBody>
          <a:bodyPr>
            <a:noAutofit/>
          </a:bodyPr>
          <a:lstStyle/>
          <a:p>
            <a:pPr>
              <a:lnSpc>
                <a:spcPct val="80000"/>
              </a:lnSpc>
              <a:spcBef>
                <a:spcPts val="0"/>
              </a:spcBef>
            </a:pPr>
            <a:r>
              <a:rPr lang="en-US" sz="2400" dirty="0">
                <a:solidFill>
                  <a:schemeClr val="bg1"/>
                </a:solidFill>
              </a:rPr>
              <a:t>Outcomes of Mixed Methods</a:t>
            </a:r>
            <a:endParaRPr lang="en-US" sz="2400" b="1" dirty="0">
              <a:solidFill>
                <a:schemeClr val="bg1"/>
              </a:solidFill>
            </a:endParaRPr>
          </a:p>
        </p:txBody>
      </p:sp>
      <p:sp>
        <p:nvSpPr>
          <p:cNvPr id="2" name="Text Placeholder 1"/>
          <p:cNvSpPr>
            <a:spLocks noGrp="1"/>
          </p:cNvSpPr>
          <p:nvPr>
            <p:ph type="body" sz="quarter" idx="14"/>
          </p:nvPr>
        </p:nvSpPr>
        <p:spPr>
          <a:xfrm>
            <a:off x="0" y="1828800"/>
            <a:ext cx="10974916" cy="2895600"/>
          </a:xfrm>
          <a:solidFill>
            <a:schemeClr val="tx1"/>
          </a:solidFill>
        </p:spPr>
        <p:txBody>
          <a:bodyPr/>
          <a:lstStyle/>
          <a:p>
            <a:pPr>
              <a:lnSpc>
                <a:spcPct val="150000"/>
              </a:lnSpc>
              <a:spcBef>
                <a:spcPts val="0"/>
              </a:spcBef>
            </a:pPr>
            <a:r>
              <a:rPr lang="en-US" sz="2400" b="1" dirty="0">
                <a:solidFill>
                  <a:schemeClr val="bg1"/>
                </a:solidFill>
              </a:rPr>
              <a:t>Validity - enhanced</a:t>
            </a:r>
          </a:p>
          <a:p>
            <a:pPr>
              <a:lnSpc>
                <a:spcPct val="150000"/>
              </a:lnSpc>
              <a:spcBef>
                <a:spcPts val="0"/>
              </a:spcBef>
            </a:pPr>
            <a:r>
              <a:rPr lang="en-US" sz="2400" b="1" dirty="0">
                <a:solidFill>
                  <a:schemeClr val="bg1"/>
                </a:solidFill>
              </a:rPr>
              <a:t>Offset -  weaknesses &amp; draw on strengths</a:t>
            </a:r>
          </a:p>
          <a:p>
            <a:pPr>
              <a:lnSpc>
                <a:spcPct val="150000"/>
              </a:lnSpc>
              <a:spcBef>
                <a:spcPts val="0"/>
              </a:spcBef>
            </a:pPr>
            <a:r>
              <a:rPr lang="en-US" sz="2400" b="1" dirty="0">
                <a:solidFill>
                  <a:schemeClr val="bg1"/>
                </a:solidFill>
              </a:rPr>
              <a:t>Completeness- more comprehensive account</a:t>
            </a:r>
          </a:p>
          <a:p>
            <a:pPr>
              <a:lnSpc>
                <a:spcPct val="150000"/>
              </a:lnSpc>
              <a:spcBef>
                <a:spcPts val="0"/>
              </a:spcBef>
            </a:pPr>
            <a:r>
              <a:rPr lang="en-US" sz="2400" b="1" dirty="0">
                <a:solidFill>
                  <a:schemeClr val="bg1"/>
                </a:solidFill>
              </a:rPr>
              <a:t>Explanation - one method helps explain findings of another.</a:t>
            </a:r>
          </a:p>
          <a:p>
            <a:pPr>
              <a:lnSpc>
                <a:spcPct val="150000"/>
              </a:lnSpc>
              <a:spcBef>
                <a:spcPts val="0"/>
              </a:spcBef>
            </a:pPr>
            <a:r>
              <a:rPr lang="en-US" sz="2400" b="1" dirty="0">
                <a:solidFill>
                  <a:schemeClr val="bg1"/>
                </a:solidFill>
              </a:rPr>
              <a:t>Unexpected results - surprising, intriguing, add to richness of findings </a:t>
            </a:r>
          </a:p>
        </p:txBody>
      </p:sp>
    </p:spTree>
    <p:extLst>
      <p:ext uri="{BB962C8B-B14F-4D97-AF65-F5344CB8AC3E}">
        <p14:creationId xmlns:p14="http://schemas.microsoft.com/office/powerpoint/2010/main" val="260061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Outcomes Exercise Part 2</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8729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1765"/>
          <a:stretch/>
        </p:blipFill>
        <p:spPr>
          <a:xfrm>
            <a:off x="-17586" y="-1"/>
            <a:ext cx="12209585" cy="6248401"/>
          </a:xfrm>
          <a:prstGeom prst="rect">
            <a:avLst/>
          </a:prstGeom>
        </p:spPr>
      </p:pic>
      <p:sp>
        <p:nvSpPr>
          <p:cNvPr id="6" name="Text Placeholder 5"/>
          <p:cNvSpPr>
            <a:spLocks noGrp="1"/>
          </p:cNvSpPr>
          <p:nvPr>
            <p:ph type="body" sz="quarter" idx="13"/>
          </p:nvPr>
        </p:nvSpPr>
        <p:spPr>
          <a:xfrm>
            <a:off x="-17585" y="229408"/>
            <a:ext cx="4651018" cy="456661"/>
          </a:xfrm>
          <a:solidFill>
            <a:schemeClr val="tx1"/>
          </a:solidFill>
        </p:spPr>
        <p:txBody>
          <a:bodyPr/>
          <a:lstStyle/>
          <a:p>
            <a:r>
              <a:rPr lang="en-US" sz="2400" dirty="0">
                <a:solidFill>
                  <a:schemeClr val="bg1"/>
                </a:solidFill>
                <a:latin typeface="Arial" pitchFamily="34" charset="0"/>
                <a:cs typeface="Arial" pitchFamily="34" charset="0"/>
              </a:rPr>
              <a:t>What is Qualitative Research?</a:t>
            </a:r>
            <a:endParaRPr lang="en-US" sz="2400" dirty="0">
              <a:solidFill>
                <a:schemeClr val="bg1"/>
              </a:solidFill>
            </a:endParaRPr>
          </a:p>
        </p:txBody>
      </p:sp>
      <p:sp>
        <p:nvSpPr>
          <p:cNvPr id="7" name="Text Placeholder 6"/>
          <p:cNvSpPr>
            <a:spLocks noGrp="1"/>
          </p:cNvSpPr>
          <p:nvPr>
            <p:ph type="body" sz="quarter" idx="14"/>
          </p:nvPr>
        </p:nvSpPr>
        <p:spPr>
          <a:xfrm>
            <a:off x="0" y="1066800"/>
            <a:ext cx="11252200" cy="4423833"/>
          </a:xfrm>
          <a:solidFill>
            <a:schemeClr val="tx1"/>
          </a:solidFill>
        </p:spPr>
        <p:txBody>
          <a:bodyPr/>
          <a:lstStyle/>
          <a:p>
            <a:pPr>
              <a:buNone/>
            </a:pPr>
            <a:r>
              <a:rPr lang="en-US" sz="2400" b="1" dirty="0">
                <a:solidFill>
                  <a:schemeClr val="bg1"/>
                </a:solidFill>
                <a:cs typeface="Arial" pitchFamily="34" charset="0"/>
              </a:rPr>
              <a:t>“...a situated activity that locates the observer in the world. It consists of a set of interpretive, material practices that make the world visible. These practices transform the world. They turn the world into a series of representations, including field notes, interviews, conversations, photographs, recordings, &amp; memos to the self. </a:t>
            </a:r>
          </a:p>
          <a:p>
            <a:endParaRPr lang="en-US" sz="2400" b="1" dirty="0">
              <a:solidFill>
                <a:schemeClr val="bg1"/>
              </a:solidFill>
              <a:cs typeface="Arial" pitchFamily="34" charset="0"/>
            </a:endParaRPr>
          </a:p>
          <a:p>
            <a:pPr>
              <a:buNone/>
            </a:pPr>
            <a:r>
              <a:rPr lang="en-US" sz="2400" b="1" dirty="0">
                <a:solidFill>
                  <a:schemeClr val="bg1"/>
                </a:solidFill>
                <a:cs typeface="Arial" pitchFamily="34" charset="0"/>
              </a:rPr>
              <a:t>At this level, qualitative research involves an interpretive, naturalistic approach to the world. This means that qualitative researchers study things in their natural settings, attempting to make sense of, or to interpret, phenomena in terms of the meanings people bring to them.” </a:t>
            </a:r>
          </a:p>
          <a:p>
            <a:pPr algn="r">
              <a:buNone/>
            </a:pPr>
            <a:r>
              <a:rPr lang="en-US" sz="1600" b="1" dirty="0">
                <a:solidFill>
                  <a:schemeClr val="bg1"/>
                </a:solidFill>
                <a:ea typeface="Open Sans" pitchFamily="34" charset="0"/>
                <a:cs typeface="Arial" pitchFamily="34" charset="0"/>
              </a:rPr>
              <a:t>(Denzin &amp; Lincoln, 2005)</a:t>
            </a:r>
            <a:endParaRPr lang="en-US" sz="1600" b="1" dirty="0">
              <a:solidFill>
                <a:schemeClr val="bg1"/>
              </a:solidFill>
            </a:endParaRPr>
          </a:p>
        </p:txBody>
      </p:sp>
    </p:spTree>
    <p:extLst>
      <p:ext uri="{BB962C8B-B14F-4D97-AF65-F5344CB8AC3E}">
        <p14:creationId xmlns:p14="http://schemas.microsoft.com/office/powerpoint/2010/main" val="3888271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Pilot Study Activity</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249635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Questions?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19025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Autofit/>
          </a:bodyPr>
          <a:lstStyle/>
          <a:p>
            <a:r>
              <a:rPr lang="en-US" sz="2000" dirty="0"/>
              <a:t>Lynn Silipigni Connaway, Ph.D.</a:t>
            </a:r>
            <a:br>
              <a:rPr lang="en-US" sz="2000" dirty="0"/>
            </a:br>
            <a:endParaRPr lang="en-US" sz="2000" dirty="0"/>
          </a:p>
        </p:txBody>
      </p:sp>
      <p:sp>
        <p:nvSpPr>
          <p:cNvPr id="4" name="Text Placeholder 3"/>
          <p:cNvSpPr>
            <a:spLocks noGrp="1"/>
          </p:cNvSpPr>
          <p:nvPr>
            <p:ph type="body" sz="quarter" idx="12"/>
          </p:nvPr>
        </p:nvSpPr>
        <p:spPr>
          <a:xfrm>
            <a:off x="320571" y="1690435"/>
            <a:ext cx="3489429" cy="585856"/>
          </a:xfrm>
        </p:spPr>
        <p:txBody>
          <a:bodyPr>
            <a:normAutofit fontScale="25000" lnSpcReduction="20000"/>
          </a:bodyPr>
          <a:lstStyle/>
          <a:p>
            <a:r>
              <a:rPr lang="en-US" sz="6800" dirty="0"/>
              <a:t>Senior Research Scientist</a:t>
            </a:r>
          </a:p>
          <a:p>
            <a:r>
              <a:rPr lang="en-US" sz="6800" dirty="0"/>
              <a:t>OCLC Research</a:t>
            </a:r>
          </a:p>
          <a:p>
            <a:endParaRPr lang="en-US" dirty="0"/>
          </a:p>
        </p:txBody>
      </p:sp>
      <p:sp>
        <p:nvSpPr>
          <p:cNvPr id="5" name="Text Placeholder 4"/>
          <p:cNvSpPr>
            <a:spLocks noGrp="1"/>
          </p:cNvSpPr>
          <p:nvPr>
            <p:ph type="body" sz="quarter" idx="13"/>
          </p:nvPr>
        </p:nvSpPr>
        <p:spPr>
          <a:xfrm>
            <a:off x="310296" y="2207328"/>
            <a:ext cx="2590801" cy="288723"/>
          </a:xfrm>
        </p:spPr>
        <p:txBody>
          <a:bodyPr>
            <a:normAutofit fontScale="77500" lnSpcReduction="20000"/>
          </a:bodyPr>
          <a:lstStyle/>
          <a:p>
            <a:r>
              <a:rPr lang="en-US" sz="2000" dirty="0"/>
              <a:t>connawal@oclc.org</a:t>
            </a:r>
          </a:p>
          <a:p>
            <a:endParaRPr lang="en-US" dirty="0"/>
          </a:p>
        </p:txBody>
      </p:sp>
      <p:sp>
        <p:nvSpPr>
          <p:cNvPr id="6" name="Text Placeholder 5"/>
          <p:cNvSpPr>
            <a:spLocks noGrp="1"/>
          </p:cNvSpPr>
          <p:nvPr>
            <p:ph type="body" sz="quarter" idx="10"/>
          </p:nvPr>
        </p:nvSpPr>
        <p:spPr/>
        <p:txBody>
          <a:bodyPr/>
          <a:lstStyle/>
          <a:p>
            <a:r>
              <a:rPr lang="en-US" dirty="0"/>
              <a:t>Thank You</a:t>
            </a:r>
          </a:p>
        </p:txBody>
      </p:sp>
      <p:sp>
        <p:nvSpPr>
          <p:cNvPr id="7" name="Text Placeholder 1"/>
          <p:cNvSpPr txBox="1">
            <a:spLocks/>
          </p:cNvSpPr>
          <p:nvPr/>
        </p:nvSpPr>
        <p:spPr>
          <a:xfrm>
            <a:off x="320570" y="2743200"/>
            <a:ext cx="5183717" cy="405719"/>
          </a:xfrm>
          <a:prstGeom prst="rect">
            <a:avLst/>
          </a:prstGeom>
        </p:spPr>
        <p:txBody>
          <a:bodyPr vert="horz">
            <a:noAutofit/>
          </a:bodyPr>
          <a:lstStyle>
            <a:lvl1pPr marL="0" indent="0" algn="l" defTabSz="609585" rtl="0" eaLnBrk="1" latinLnBrk="0" hangingPunct="1">
              <a:spcBef>
                <a:spcPct val="20000"/>
              </a:spcBef>
              <a:buFont typeface="Arial"/>
              <a:buNone/>
              <a:defRPr sz="2400" b="1"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t>Marie L. Radford, Ph.D.</a:t>
            </a:r>
            <a:br>
              <a:rPr lang="en-US" sz="2000" dirty="0"/>
            </a:br>
            <a:endParaRPr lang="en-US" sz="2000" dirty="0"/>
          </a:p>
        </p:txBody>
      </p:sp>
      <p:sp>
        <p:nvSpPr>
          <p:cNvPr id="8" name="Text Placeholder 3"/>
          <p:cNvSpPr txBox="1">
            <a:spLocks/>
          </p:cNvSpPr>
          <p:nvPr/>
        </p:nvSpPr>
        <p:spPr>
          <a:xfrm>
            <a:off x="320569" y="3132591"/>
            <a:ext cx="5183717" cy="832445"/>
          </a:xfrm>
          <a:prstGeom prst="rect">
            <a:avLst/>
          </a:prstGeom>
        </p:spPr>
        <p:txBody>
          <a:bodyPr vert="horz">
            <a:normAutofit fontScale="92500" lnSpcReduction="20000"/>
          </a:bodyPr>
          <a:lstStyle>
            <a:lvl1pPr marL="0" indent="0" algn="l" defTabSz="609585" rtl="0" eaLnBrk="1" latinLnBrk="0" hangingPunct="1">
              <a:spcBef>
                <a:spcPct val="20000"/>
              </a:spcBef>
              <a:buFont typeface="Arial"/>
              <a:buNone/>
              <a:defRPr sz="1867" b="0"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Ph.D. Director &amp; Professor, </a:t>
            </a:r>
          </a:p>
          <a:p>
            <a:r>
              <a:rPr lang="en-US" dirty="0"/>
              <a:t>School of Communication &amp; Information </a:t>
            </a:r>
          </a:p>
          <a:p>
            <a:r>
              <a:rPr lang="en-US" dirty="0"/>
              <a:t>Rutgers University</a:t>
            </a:r>
          </a:p>
        </p:txBody>
      </p:sp>
      <p:sp>
        <p:nvSpPr>
          <p:cNvPr id="9" name="Text Placeholder 4"/>
          <p:cNvSpPr txBox="1">
            <a:spLocks/>
          </p:cNvSpPr>
          <p:nvPr/>
        </p:nvSpPr>
        <p:spPr>
          <a:xfrm>
            <a:off x="304801" y="3931941"/>
            <a:ext cx="2666999" cy="389392"/>
          </a:xfrm>
          <a:prstGeom prst="rect">
            <a:avLst/>
          </a:prstGeom>
        </p:spPr>
        <p:txBody>
          <a:bodyPr vert="horz">
            <a:normAutofit/>
          </a:bodyPr>
          <a:lstStyle>
            <a:lvl1pPr marL="0" indent="0" algn="l" defTabSz="609585" rtl="0" eaLnBrk="1" latinLnBrk="0" hangingPunct="1">
              <a:spcBef>
                <a:spcPct val="20000"/>
              </a:spcBef>
              <a:buFont typeface="Arial"/>
              <a:buNone/>
              <a:defRPr sz="1867" b="1" kern="1200" baseline="0">
                <a:solidFill>
                  <a:srgbClr val="23619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600" dirty="0"/>
              <a:t>mradford@rutgers.edu</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304800" y="228600"/>
            <a:ext cx="11252197" cy="915256"/>
          </a:xfrm>
          <a:prstGeom prst="rect">
            <a:avLst/>
          </a:prstGeom>
        </p:spPr>
        <p:txBody>
          <a:bodyPr>
            <a:noAutofit/>
          </a:bodyPr>
          <a:lstStyle/>
          <a:p>
            <a:r>
              <a:rPr lang="en-US" dirty="0"/>
              <a:t>References</a:t>
            </a:r>
          </a:p>
        </p:txBody>
      </p:sp>
      <p:sp>
        <p:nvSpPr>
          <p:cNvPr id="4" name="Text Placeholder 3"/>
          <p:cNvSpPr>
            <a:spLocks noGrp="1"/>
          </p:cNvSpPr>
          <p:nvPr>
            <p:ph type="body" sz="quarter" idx="14"/>
          </p:nvPr>
        </p:nvSpPr>
        <p:spPr>
          <a:xfrm>
            <a:off x="304800" y="1066800"/>
            <a:ext cx="11402484" cy="4953000"/>
          </a:xfrm>
        </p:spPr>
        <p:txBody>
          <a:bodyPr/>
          <a:lstStyle/>
          <a:p>
            <a:pPr defTabSz="914214" fontAlgn="base">
              <a:lnSpc>
                <a:spcPct val="120000"/>
              </a:lnSpc>
              <a:buNone/>
              <a:defRPr/>
            </a:pPr>
            <a:r>
              <a:rPr lang="en-US" sz="1400" b="1" dirty="0"/>
              <a:t>Asher, A., &amp; Miller, S. (2011). </a:t>
            </a:r>
            <a:r>
              <a:rPr lang="en-US" sz="1400" b="1" i="1" dirty="0"/>
              <a:t>A practical guide to ethnographic research in academic libraries. </a:t>
            </a:r>
            <a:r>
              <a:rPr lang="en-US" sz="1400" b="1" dirty="0">
                <a:hlinkClick r:id="rId3"/>
              </a:rPr>
              <a:t>http://www.erialproject.org/wp-content/uploads/2011/03/Toolkit-3.22.11.pdf</a:t>
            </a:r>
            <a:endParaRPr lang="en-US" sz="1400" b="1" dirty="0"/>
          </a:p>
          <a:p>
            <a:pPr defTabSz="914214" fontAlgn="base">
              <a:lnSpc>
                <a:spcPct val="120000"/>
              </a:lnSpc>
              <a:buNone/>
              <a:defRPr/>
            </a:pPr>
            <a:r>
              <a:rPr lang="en-US" sz="1400" b="1" dirty="0">
                <a:cs typeface="Arial" pitchFamily="34" charset="0"/>
              </a:rPr>
              <a:t>Association of College and Research Libraries. (2010). </a:t>
            </a:r>
            <a:r>
              <a:rPr lang="en-US" sz="1400" b="1" i="1" dirty="0">
                <a:cs typeface="Arial" pitchFamily="34" charset="0"/>
              </a:rPr>
              <a:t>Value of academic libraries: A comprehensive research review and report. </a:t>
            </a:r>
            <a:r>
              <a:rPr lang="en-US" sz="1400" b="1" dirty="0">
                <a:cs typeface="Arial" pitchFamily="34" charset="0"/>
              </a:rPr>
              <a:t>Researched by Megan </a:t>
            </a:r>
            <a:r>
              <a:rPr lang="en-US" sz="1400" b="1" dirty="0" err="1">
                <a:cs typeface="Arial" pitchFamily="34" charset="0"/>
              </a:rPr>
              <a:t>Oakleaf</a:t>
            </a:r>
            <a:r>
              <a:rPr lang="en-US" sz="1400" b="1" dirty="0">
                <a:cs typeface="Arial" pitchFamily="34" charset="0"/>
              </a:rPr>
              <a:t>. Chicago: Association of College and Research Libraries.</a:t>
            </a:r>
          </a:p>
          <a:p>
            <a:pPr defTabSz="914214" fontAlgn="base">
              <a:lnSpc>
                <a:spcPct val="120000"/>
              </a:lnSpc>
              <a:buNone/>
              <a:defRPr/>
            </a:pPr>
            <a:r>
              <a:rPr lang="en-US" sz="1400" b="1" dirty="0" err="1">
                <a:cs typeface="Arial" pitchFamily="34" charset="0"/>
              </a:rPr>
              <a:t>Charmaz</a:t>
            </a:r>
            <a:r>
              <a:rPr lang="en-US" sz="1400" b="1" dirty="0">
                <a:cs typeface="Arial" pitchFamily="34" charset="0"/>
              </a:rPr>
              <a:t>, K. (2006). </a:t>
            </a:r>
            <a:r>
              <a:rPr lang="en-US" sz="1400" b="1" i="1" dirty="0">
                <a:cs typeface="Arial" pitchFamily="34" charset="0"/>
              </a:rPr>
              <a:t>Constructing</a:t>
            </a:r>
            <a:r>
              <a:rPr lang="en-US" sz="1400" b="1" dirty="0">
                <a:cs typeface="Arial" pitchFamily="34" charset="0"/>
              </a:rPr>
              <a:t> </a:t>
            </a:r>
            <a:r>
              <a:rPr lang="en-US" sz="1400" b="1" i="1" dirty="0">
                <a:cs typeface="Arial" pitchFamily="34" charset="0"/>
              </a:rPr>
              <a:t>grounded theory: A practical guide through qualitative analysis.</a:t>
            </a:r>
            <a:r>
              <a:rPr lang="en-US" sz="1400" b="1" dirty="0">
                <a:cs typeface="Arial" pitchFamily="34" charset="0"/>
              </a:rPr>
              <a:t> Thousand Oaks, CA: Sage. </a:t>
            </a:r>
          </a:p>
          <a:p>
            <a:pPr defTabSz="914214" fontAlgn="base">
              <a:lnSpc>
                <a:spcPct val="120000"/>
              </a:lnSpc>
              <a:buNone/>
              <a:defRPr/>
            </a:pPr>
            <a:r>
              <a:rPr lang="en-US" sz="1400" b="1" dirty="0"/>
              <a:t>Connaway, L. S., Johnson, D. W., &amp; Searing, S. (1997). Online catalogs from the users’ perspective: The use of focus group interviews. </a:t>
            </a:r>
            <a:r>
              <a:rPr lang="en-US" sz="1400" b="1" i="1" dirty="0"/>
              <a:t>College and Research Libraries</a:t>
            </a:r>
            <a:r>
              <a:rPr lang="en-US" sz="1400" b="1" dirty="0"/>
              <a:t>, </a:t>
            </a:r>
            <a:r>
              <a:rPr lang="en-US" sz="1400" b="1" i="1" dirty="0"/>
              <a:t>58</a:t>
            </a:r>
            <a:r>
              <a:rPr lang="en-US" sz="1400" b="1" dirty="0"/>
              <a:t>(5), 403-420.</a:t>
            </a:r>
          </a:p>
          <a:p>
            <a:pPr defTabSz="914214" fontAlgn="base">
              <a:lnSpc>
                <a:spcPct val="120000"/>
              </a:lnSpc>
              <a:buNone/>
              <a:defRPr/>
            </a:pPr>
            <a:r>
              <a:rPr lang="en-US" sz="1400" b="1" dirty="0"/>
              <a:t>Connaway, L. S., Lanclos, D., &amp; Hood, E. M. (2013). “I find Google a lot easier than going to the library website.” Imagine ways to innovate and inspire students to use the academic library. In </a:t>
            </a:r>
            <a:r>
              <a:rPr lang="en-US" sz="1400" b="1" i="1" dirty="0"/>
              <a:t>Proceedings of the Association of College &amp; Research Libraries (ACRL) 2013 conference, </a:t>
            </a:r>
            <a:r>
              <a:rPr lang="en-US" sz="1400" b="1" dirty="0"/>
              <a:t>289-300. Retrieved from </a:t>
            </a:r>
            <a:r>
              <a:rPr lang="en-US" sz="1400" b="1" u="sng" dirty="0">
                <a:hlinkClick r:id="rId4"/>
              </a:rPr>
              <a:t>http://www.ala.org/acrl/sites/ala.org.acrl/files/content/conferences/confsandpreconfs/2013/papers/Connaway_Google.pdf</a:t>
            </a:r>
            <a:endParaRPr lang="en-US" sz="1400" b="1" dirty="0"/>
          </a:p>
          <a:p>
            <a:pPr defTabSz="914214" fontAlgn="base">
              <a:lnSpc>
                <a:spcPct val="120000"/>
              </a:lnSpc>
              <a:buNone/>
              <a:defRPr/>
            </a:pPr>
            <a:r>
              <a:rPr lang="en-GB" sz="1400" b="1" dirty="0"/>
              <a:t>Connaway, L. S., Lanclos, D., White, D. S., Le </a:t>
            </a:r>
            <a:r>
              <a:rPr lang="en-GB" sz="1400" b="1" dirty="0" err="1"/>
              <a:t>Cornu</a:t>
            </a:r>
            <a:r>
              <a:rPr lang="en-GB" sz="1400" b="1" dirty="0"/>
              <a:t>, A., &amp; Hood, E. M. (2012). </a:t>
            </a:r>
            <a:r>
              <a:rPr lang="en-US" sz="1400" b="1" dirty="0"/>
              <a:t>User-centered decision making: A new model for developing academic library services and systems. </a:t>
            </a:r>
            <a:r>
              <a:rPr lang="en-US" sz="1400" b="1" i="1" dirty="0"/>
              <a:t>IFLA 2012 Conference Proceedings, August 11-17, Helsinki, Finland. </a:t>
            </a:r>
            <a:r>
              <a:rPr lang="en-GB" sz="1400" b="1" dirty="0"/>
              <a:t> </a:t>
            </a:r>
          </a:p>
          <a:p>
            <a:pPr defTabSz="914214" fontAlgn="base">
              <a:lnSpc>
                <a:spcPct val="120000"/>
              </a:lnSpc>
              <a:buNone/>
              <a:defRPr/>
            </a:pPr>
            <a:r>
              <a:rPr lang="en-US" sz="1400" b="1" dirty="0"/>
              <a:t>Connaway, L. S., Lanclos, D., White, D., Le </a:t>
            </a:r>
            <a:r>
              <a:rPr lang="en-US" sz="1400" b="1" dirty="0" err="1"/>
              <a:t>Cornu</a:t>
            </a:r>
            <a:r>
              <a:rPr lang="en-US" sz="1400" b="1" dirty="0"/>
              <a:t>, A., &amp; Hood, E. M. (2013). User-centered decision making: A new model for developing academic library services and systems. </a:t>
            </a:r>
            <a:r>
              <a:rPr lang="en-US" sz="1400" b="1" i="1" dirty="0"/>
              <a:t>IFLA Journal, 39</a:t>
            </a:r>
            <a:r>
              <a:rPr lang="en-US" sz="1400" b="1" dirty="0"/>
              <a:t>(1), 30-36. </a:t>
            </a:r>
          </a:p>
          <a:p>
            <a:pPr defTabSz="914214" fontAlgn="base">
              <a:lnSpc>
                <a:spcPct val="120000"/>
              </a:lnSpc>
              <a:buNone/>
              <a:defRPr/>
            </a:pPr>
            <a:r>
              <a:rPr lang="en-US" sz="1400" b="1" dirty="0">
                <a:cs typeface="Arial" pitchFamily="34" charset="0"/>
              </a:rPr>
              <a:t>Connaway, L. S., &amp; Powell, R. R. (2010). </a:t>
            </a:r>
            <a:r>
              <a:rPr lang="en-US" sz="1400" b="1" i="1" dirty="0">
                <a:cs typeface="Arial" pitchFamily="34" charset="0"/>
              </a:rPr>
              <a:t>Basic research methods for librarians</a:t>
            </a:r>
            <a:r>
              <a:rPr lang="en-US" sz="1400" b="1" dirty="0">
                <a:cs typeface="Arial" pitchFamily="34" charset="0"/>
              </a:rPr>
              <a:t>. Santa Barbara: Libraries Unlimited.</a:t>
            </a:r>
          </a:p>
          <a:p>
            <a:pPr defTabSz="914214" fontAlgn="base">
              <a:lnSpc>
                <a:spcPct val="120000"/>
              </a:lnSpc>
              <a:buNone/>
              <a:defRPr/>
            </a:pPr>
            <a:r>
              <a:rPr lang="en-US" sz="1400" b="1" dirty="0"/>
              <a:t>Connaway, L. S., &amp; Radford, M. L. (2011). </a:t>
            </a:r>
            <a:r>
              <a:rPr lang="en-US" sz="1400" b="1" i="1" dirty="0"/>
              <a:t>Seeking synchronicity: Revelations and recommendations for virtual reference. </a:t>
            </a:r>
            <a:r>
              <a:rPr lang="en-US" sz="1400" b="1" dirty="0"/>
              <a:t>Dublin, OH: OCLC Research. Retrieved from </a:t>
            </a:r>
            <a:r>
              <a:rPr lang="en-US" sz="1400" b="1" dirty="0">
                <a:hlinkClick r:id="rId5"/>
              </a:rPr>
              <a:t>http://www.oclc.org/reports/synchronicity/full.pdf</a:t>
            </a:r>
            <a:endParaRPr lang="en-US" sz="14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28600" y="228600"/>
            <a:ext cx="11252197" cy="915256"/>
          </a:xfrm>
        </p:spPr>
        <p:txBody>
          <a:bodyPr/>
          <a:lstStyle/>
          <a:p>
            <a:r>
              <a:rPr lang="en-US" dirty="0"/>
              <a:t>References</a:t>
            </a:r>
          </a:p>
          <a:p>
            <a:endParaRPr lang="en-US" dirty="0"/>
          </a:p>
        </p:txBody>
      </p:sp>
      <p:sp>
        <p:nvSpPr>
          <p:cNvPr id="3" name="Text Placeholder 2"/>
          <p:cNvSpPr>
            <a:spLocks noGrp="1"/>
          </p:cNvSpPr>
          <p:nvPr>
            <p:ph type="body" sz="quarter" idx="14"/>
          </p:nvPr>
        </p:nvSpPr>
        <p:spPr>
          <a:xfrm>
            <a:off x="304800" y="1143856"/>
            <a:ext cx="11402484" cy="4952144"/>
          </a:xfrm>
        </p:spPr>
        <p:txBody>
          <a:bodyPr/>
          <a:lstStyle/>
          <a:p>
            <a:pPr defTabSz="914214" fontAlgn="base">
              <a:lnSpc>
                <a:spcPct val="120000"/>
              </a:lnSpc>
              <a:buNone/>
              <a:defRPr/>
            </a:pPr>
            <a:r>
              <a:rPr lang="en-US" sz="1400" b="1" dirty="0"/>
              <a:t>Connaway, L. S., &amp; </a:t>
            </a:r>
            <a:r>
              <a:rPr lang="en-US" sz="1400" b="1" dirty="0" err="1"/>
              <a:t>Wakeling</a:t>
            </a:r>
            <a:r>
              <a:rPr lang="en-US" sz="1400" b="1" dirty="0"/>
              <a:t>, S. (2012). </a:t>
            </a:r>
            <a:r>
              <a:rPr lang="en-US" sz="1400" b="1" i="1" dirty="0"/>
              <a:t>To use or not to use Worldcat.org: An international perspective from different user groups. </a:t>
            </a:r>
            <a:r>
              <a:rPr lang="en-US" sz="1400" b="1" dirty="0"/>
              <a:t>OCLC Internal Report. </a:t>
            </a:r>
          </a:p>
          <a:p>
            <a:pPr defTabSz="914214" fontAlgn="base">
              <a:lnSpc>
                <a:spcPct val="120000"/>
              </a:lnSpc>
              <a:buNone/>
              <a:defRPr/>
            </a:pPr>
            <a:r>
              <a:rPr lang="en-US" sz="1400" b="1" dirty="0"/>
              <a:t>Connaway, L. S., White, D., Lanclos, D., &amp; Le </a:t>
            </a:r>
            <a:r>
              <a:rPr lang="en-US" sz="1400" b="1" dirty="0" err="1"/>
              <a:t>Cornu</a:t>
            </a:r>
            <a:r>
              <a:rPr lang="en-US" sz="1400" b="1" dirty="0"/>
              <a:t>, A. (2013). Visitors and residents: What motivates engagement with the digital information environment? </a:t>
            </a:r>
            <a:r>
              <a:rPr lang="en-US" sz="1400" b="1" i="1" dirty="0"/>
              <a:t>Information Research</a:t>
            </a:r>
            <a:r>
              <a:rPr lang="en-US" sz="1400" b="1" dirty="0"/>
              <a:t>, </a:t>
            </a:r>
            <a:r>
              <a:rPr lang="en-US" sz="1400" b="1" i="1" dirty="0"/>
              <a:t>18</a:t>
            </a:r>
            <a:r>
              <a:rPr lang="en-US" sz="1400" b="1" dirty="0"/>
              <a:t>(1). Retrieved from </a:t>
            </a:r>
            <a:r>
              <a:rPr lang="en-US" sz="1400" b="1" u="sng" dirty="0">
                <a:hlinkClick r:id="rId3"/>
              </a:rPr>
              <a:t>http://informationr.net/ir/18-1/infres181.html</a:t>
            </a:r>
            <a:endParaRPr lang="en-US" sz="1400" b="1" u="sng" dirty="0"/>
          </a:p>
          <a:p>
            <a:pPr defTabSz="914214" fontAlgn="base">
              <a:lnSpc>
                <a:spcPct val="120000"/>
              </a:lnSpc>
              <a:buNone/>
              <a:defRPr/>
            </a:pPr>
            <a:r>
              <a:rPr lang="en-US" sz="1400" b="1" dirty="0">
                <a:cs typeface="Arial" pitchFamily="34" charset="0"/>
              </a:rPr>
              <a:t>Corbin J., &amp; Morse, J. M. (2003). The unstructured interactive interview: Issues of reciprocity and risks when dealing with sensitive topics. </a:t>
            </a:r>
            <a:r>
              <a:rPr lang="en-US" sz="1400" b="1" i="1" dirty="0">
                <a:cs typeface="Arial" pitchFamily="34" charset="0"/>
              </a:rPr>
              <a:t>Qualitative Inquiry</a:t>
            </a:r>
            <a:r>
              <a:rPr lang="en-US" sz="1400" b="1" dirty="0">
                <a:cs typeface="Arial" pitchFamily="34" charset="0"/>
              </a:rPr>
              <a:t>, </a:t>
            </a:r>
            <a:r>
              <a:rPr lang="en-US" sz="1400" b="1" i="1" dirty="0">
                <a:cs typeface="Arial" pitchFamily="34" charset="0"/>
              </a:rPr>
              <a:t>9(3),</a:t>
            </a:r>
            <a:r>
              <a:rPr lang="en-US" sz="1400" b="1" dirty="0">
                <a:cs typeface="Arial" pitchFamily="34" charset="0"/>
              </a:rPr>
              <a:t> 335–354. doi:10.1177/1077800403009003001</a:t>
            </a:r>
          </a:p>
          <a:p>
            <a:pPr defTabSz="914214" fontAlgn="base">
              <a:lnSpc>
                <a:spcPct val="120000"/>
              </a:lnSpc>
              <a:buNone/>
              <a:defRPr/>
            </a:pPr>
            <a:r>
              <a:rPr lang="en-US" sz="1400" b="1" dirty="0">
                <a:cs typeface="Arial" pitchFamily="34" charset="0"/>
              </a:rPr>
              <a:t>Denzin, N. K., &amp; Lincoln, Y. S. (2005). </a:t>
            </a:r>
            <a:r>
              <a:rPr lang="en-US" sz="1400" b="1" i="1" dirty="0">
                <a:cs typeface="Arial" pitchFamily="34" charset="0"/>
              </a:rPr>
              <a:t>The Sage handbook of qualitative research</a:t>
            </a:r>
            <a:r>
              <a:rPr lang="en-US" sz="1400" b="1" dirty="0">
                <a:cs typeface="Arial" pitchFamily="34" charset="0"/>
              </a:rPr>
              <a:t>. Thousand Oaks, CA: Sage Publications.</a:t>
            </a:r>
          </a:p>
          <a:p>
            <a:pPr defTabSz="914214" fontAlgn="base">
              <a:lnSpc>
                <a:spcPct val="120000"/>
              </a:lnSpc>
              <a:buNone/>
              <a:defRPr/>
            </a:pPr>
            <a:r>
              <a:rPr lang="en-US" sz="1400" b="1" dirty="0" err="1"/>
              <a:t>Dervin</a:t>
            </a:r>
            <a:r>
              <a:rPr lang="en-US" sz="1400" b="1" dirty="0"/>
              <a:t>, B., Connaway, L. S., &amp; </a:t>
            </a:r>
            <a:r>
              <a:rPr lang="en-US" sz="1400" b="1" dirty="0" err="1"/>
              <a:t>Prabha</a:t>
            </a:r>
            <a:r>
              <a:rPr lang="en-US" sz="1400" b="1" dirty="0"/>
              <a:t>, C. (2003-2005). </a:t>
            </a:r>
            <a:r>
              <a:rPr lang="en-US" sz="1400" b="1" i="1" dirty="0"/>
              <a:t>Sense-making the information confluence: The </a:t>
            </a:r>
            <a:r>
              <a:rPr lang="en-US" sz="1400" b="1" i="1" dirty="0" err="1"/>
              <a:t>hows</a:t>
            </a:r>
            <a:r>
              <a:rPr lang="en-US" sz="1400" b="1" i="1" dirty="0"/>
              <a:t> and the whys of college and university user satisficing of information needs.</a:t>
            </a:r>
            <a:r>
              <a:rPr lang="en-US" sz="1400" b="1" dirty="0"/>
              <a:t> Funded by the Institute for Museums and Library Services (IMLS).  Retrieved from </a:t>
            </a:r>
            <a:r>
              <a:rPr lang="en-US" sz="1400" b="1" u="sng" dirty="0">
                <a:hlinkClick r:id="rId4"/>
              </a:rPr>
              <a:t>http://www.oclc.org/research/activities/past/orprojects/imls/default.htm</a:t>
            </a:r>
            <a:endParaRPr lang="en-US" sz="1400" b="1" dirty="0"/>
          </a:p>
          <a:p>
            <a:pPr defTabSz="914214" fontAlgn="base">
              <a:lnSpc>
                <a:spcPct val="120000"/>
              </a:lnSpc>
              <a:buNone/>
              <a:defRPr/>
            </a:pPr>
            <a:r>
              <a:rPr lang="en-US" sz="1400" b="1" dirty="0"/>
              <a:t>Flanagan, J. C. (1954). The critical incident technique. </a:t>
            </a:r>
            <a:r>
              <a:rPr lang="en-US" sz="1400" b="1" i="1" dirty="0"/>
              <a:t>Psychological Bulletin, 51</a:t>
            </a:r>
            <a:r>
              <a:rPr lang="en-US" sz="1400" b="1" dirty="0"/>
              <a:t>(4), 327-358.</a:t>
            </a:r>
          </a:p>
          <a:p>
            <a:pPr defTabSz="914214" fontAlgn="base">
              <a:lnSpc>
                <a:spcPct val="120000"/>
              </a:lnSpc>
              <a:buNone/>
              <a:defRPr/>
            </a:pPr>
            <a:r>
              <a:rPr lang="en-US" sz="1400" b="1" dirty="0"/>
              <a:t>Foster, N. F., &amp; Gibbons, S. (2007). </a:t>
            </a:r>
            <a:r>
              <a:rPr lang="en-US" sz="1400" b="1" i="1" dirty="0"/>
              <a:t>Studying students: The undergraduate research project at the University of Rochester</a:t>
            </a:r>
            <a:r>
              <a:rPr lang="en-US" sz="1400" b="1" dirty="0"/>
              <a:t>. Chicago: Association of College and Research Libraries.</a:t>
            </a:r>
          </a:p>
          <a:p>
            <a:pPr defTabSz="914214" fontAlgn="base">
              <a:lnSpc>
                <a:spcPct val="120000"/>
              </a:lnSpc>
              <a:buNone/>
              <a:defRPr/>
            </a:pPr>
            <a:r>
              <a:rPr lang="en-US" sz="1400" b="1" dirty="0">
                <a:cs typeface="Arial" pitchFamily="34" charset="0"/>
              </a:rPr>
              <a:t>Geertz, C. (1973). </a:t>
            </a:r>
            <a:r>
              <a:rPr lang="en-US" sz="1400" b="1" i="1" dirty="0">
                <a:cs typeface="Arial" pitchFamily="34" charset="0"/>
              </a:rPr>
              <a:t>The interpretation of cultures: Selected essays</a:t>
            </a:r>
            <a:r>
              <a:rPr lang="en-US" sz="1400" b="1" dirty="0">
                <a:cs typeface="Arial" pitchFamily="34" charset="0"/>
              </a:rPr>
              <a:t>. New York: Basic Books. </a:t>
            </a:r>
          </a:p>
          <a:p>
            <a:pPr defTabSz="914214" fontAlgn="base">
              <a:lnSpc>
                <a:spcPct val="120000"/>
              </a:lnSpc>
              <a:buNone/>
              <a:defRPr/>
            </a:pPr>
            <a:r>
              <a:rPr lang="en-US" sz="1400" b="1" dirty="0" err="1"/>
              <a:t>Hernon</a:t>
            </a:r>
            <a:r>
              <a:rPr lang="en-US" sz="1400" b="1" dirty="0"/>
              <a:t>, P., &amp; Altman, E. (1998). </a:t>
            </a:r>
            <a:r>
              <a:rPr lang="en-US" sz="1400" b="1" i="1" dirty="0"/>
              <a:t>Assessing service quality: Satisfying the expectations of library customers</a:t>
            </a:r>
            <a:r>
              <a:rPr lang="en-US" sz="1400" b="1" dirty="0"/>
              <a:t>. Chicago: ALA.</a:t>
            </a:r>
          </a:p>
          <a:p>
            <a:pPr defTabSz="914214" fontAlgn="base">
              <a:lnSpc>
                <a:spcPct val="120000"/>
              </a:lnSpc>
              <a:buNone/>
              <a:defRPr/>
            </a:pPr>
            <a:endParaRPr lang="en-US" sz="1400" b="1" dirty="0"/>
          </a:p>
          <a:p>
            <a:pPr defTabSz="914214" fontAlgn="base">
              <a:lnSpc>
                <a:spcPct val="120000"/>
              </a:lnSpc>
              <a:buNone/>
              <a:defRPr/>
            </a:pPr>
            <a:endParaRPr lang="en-US" sz="1400" b="1" dirty="0"/>
          </a:p>
          <a:p>
            <a:pPr defTabSz="914214" fontAlgn="base">
              <a:lnSpc>
                <a:spcPct val="120000"/>
              </a:lnSpc>
              <a:buNone/>
              <a:defRPr/>
            </a:pPr>
            <a:endParaRPr lang="en-US" sz="1400" b="1" dirty="0">
              <a:solidFill>
                <a:srgbClr val="A9316F"/>
              </a:solidFill>
            </a:endParaRPr>
          </a:p>
          <a:p>
            <a:pPr defTabSz="914214" fontAlgn="base">
              <a:lnSpc>
                <a:spcPct val="120000"/>
              </a:lnSpc>
              <a:buNone/>
              <a:defRPr/>
            </a:pPr>
            <a:endParaRPr lang="en-US" sz="1400" b="1" dirty="0">
              <a:solidFill>
                <a:srgbClr val="A9316F"/>
              </a:solidFill>
            </a:endParaRPr>
          </a:p>
        </p:txBody>
      </p:sp>
    </p:spTree>
    <p:extLst>
      <p:ext uri="{BB962C8B-B14F-4D97-AF65-F5344CB8AC3E}">
        <p14:creationId xmlns:p14="http://schemas.microsoft.com/office/powerpoint/2010/main" val="1003472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04800" y="228600"/>
            <a:ext cx="11252197" cy="915256"/>
          </a:xfrm>
        </p:spPr>
        <p:txBody>
          <a:bodyPr/>
          <a:lstStyle/>
          <a:p>
            <a:r>
              <a:rPr lang="en-US" dirty="0"/>
              <a:t>References</a:t>
            </a:r>
          </a:p>
        </p:txBody>
      </p:sp>
      <p:sp>
        <p:nvSpPr>
          <p:cNvPr id="3" name="Text Placeholder 2"/>
          <p:cNvSpPr>
            <a:spLocks noGrp="1"/>
          </p:cNvSpPr>
          <p:nvPr>
            <p:ph type="body" sz="quarter" idx="14"/>
          </p:nvPr>
        </p:nvSpPr>
        <p:spPr>
          <a:xfrm>
            <a:off x="455084" y="990600"/>
            <a:ext cx="11252200" cy="5105400"/>
          </a:xfrm>
        </p:spPr>
        <p:txBody>
          <a:bodyPr/>
          <a:lstStyle/>
          <a:p>
            <a:pPr defTabSz="914214" fontAlgn="base">
              <a:lnSpc>
                <a:spcPct val="120000"/>
              </a:lnSpc>
              <a:buNone/>
              <a:defRPr/>
            </a:pPr>
            <a:r>
              <a:rPr lang="en-US" sz="1400" b="1" dirty="0"/>
              <a:t>Janes, J. (1999). On research survey construction. </a:t>
            </a:r>
            <a:r>
              <a:rPr lang="en-US" sz="1400" b="1" i="1" dirty="0"/>
              <a:t>Library Hi Tech</a:t>
            </a:r>
            <a:r>
              <a:rPr lang="en-US" sz="1400" b="1" dirty="0"/>
              <a:t>, </a:t>
            </a:r>
            <a:r>
              <a:rPr lang="en-US" sz="1400" b="1" i="1" dirty="0"/>
              <a:t>17</a:t>
            </a:r>
            <a:r>
              <a:rPr lang="en-US" sz="1400" b="1" dirty="0"/>
              <a:t>(3), 321-325.</a:t>
            </a:r>
            <a:endParaRPr lang="en-US" sz="1400" b="1" i="1" dirty="0"/>
          </a:p>
          <a:p>
            <a:pPr defTabSz="914214" fontAlgn="base">
              <a:lnSpc>
                <a:spcPct val="120000"/>
              </a:lnSpc>
              <a:buNone/>
              <a:defRPr/>
            </a:pPr>
            <a:r>
              <a:rPr lang="en-US" sz="1400" b="1" dirty="0" err="1"/>
              <a:t>Khoo</a:t>
            </a:r>
            <a:r>
              <a:rPr lang="en-US" sz="1400" b="1" dirty="0"/>
              <a:t>, M., Rozaklis, L., &amp; Hall, C. (2012). A survey of the use of ethnographic methods in the study of libraries and library users. </a:t>
            </a:r>
            <a:r>
              <a:rPr lang="en-US" sz="1400" b="1" i="1" dirty="0"/>
              <a:t>Library and Information Science Research, 34</a:t>
            </a:r>
            <a:r>
              <a:rPr lang="en-US" sz="1400" b="1" dirty="0"/>
              <a:t>(2), 82-91.</a:t>
            </a:r>
          </a:p>
          <a:p>
            <a:pPr marL="233363" lvl="2" indent="-233363">
              <a:lnSpc>
                <a:spcPct val="120000"/>
              </a:lnSpc>
              <a:buNone/>
            </a:pPr>
            <a:r>
              <a:rPr lang="en-US" sz="1400" b="1" dirty="0" err="1">
                <a:cs typeface="Arial" pitchFamily="34" charset="0"/>
              </a:rPr>
              <a:t>Kvale</a:t>
            </a:r>
            <a:r>
              <a:rPr lang="en-US" sz="1400" b="1" dirty="0">
                <a:cs typeface="Arial" pitchFamily="34" charset="0"/>
              </a:rPr>
              <a:t>, S. (1996). </a:t>
            </a:r>
            <a:r>
              <a:rPr lang="en-US" sz="1400" b="1" i="1" dirty="0">
                <a:cs typeface="Arial" pitchFamily="34" charset="0"/>
              </a:rPr>
              <a:t>Interviews: An introduction to qualitative research interviewing</a:t>
            </a:r>
            <a:r>
              <a:rPr lang="en-US" sz="1400" b="1" dirty="0">
                <a:cs typeface="Arial" pitchFamily="34" charset="0"/>
              </a:rPr>
              <a:t>. Thousand Oaks, CA: Sage Publications. </a:t>
            </a:r>
          </a:p>
          <a:p>
            <a:pPr marL="233363" lvl="2" indent="-233363">
              <a:lnSpc>
                <a:spcPct val="120000"/>
              </a:lnSpc>
              <a:buNone/>
            </a:pPr>
            <a:r>
              <a:rPr lang="en-US" sz="1400" b="1" dirty="0"/>
              <a:t>Lederman, L. C. (1996). </a:t>
            </a:r>
            <a:r>
              <a:rPr lang="en-US" sz="1400" b="1" i="1" dirty="0"/>
              <a:t>Asking questions and listening to answers: A guide to using individual, focus group, and debriefing interviews</a:t>
            </a:r>
            <a:r>
              <a:rPr lang="en-US" sz="1400" b="1" dirty="0"/>
              <a:t>. Dubuque, IA: Kendall/Hunt.</a:t>
            </a:r>
          </a:p>
          <a:p>
            <a:pPr marL="233363" lvl="2" indent="-233363">
              <a:lnSpc>
                <a:spcPct val="120000"/>
              </a:lnSpc>
              <a:buNone/>
            </a:pPr>
            <a:r>
              <a:rPr lang="en-US" sz="1400" b="1" dirty="0" err="1">
                <a:cs typeface="Arial" pitchFamily="34" charset="0"/>
              </a:rPr>
              <a:t>Lindlof</a:t>
            </a:r>
            <a:r>
              <a:rPr lang="en-US" sz="1400" b="1" dirty="0">
                <a:cs typeface="Arial" pitchFamily="34" charset="0"/>
              </a:rPr>
              <a:t>, T., &amp; Taylor, B. (2010). </a:t>
            </a:r>
            <a:r>
              <a:rPr lang="en-US" sz="1400" b="1" i="1" dirty="0">
                <a:cs typeface="Arial" pitchFamily="34" charset="0"/>
              </a:rPr>
              <a:t>Qualitative communication research methods</a:t>
            </a:r>
            <a:r>
              <a:rPr lang="en-US" sz="1400" b="1" dirty="0">
                <a:cs typeface="Arial" pitchFamily="34" charset="0"/>
              </a:rPr>
              <a:t> (3rd ed.). Thousand Oaks, CA: Sage Publications. </a:t>
            </a:r>
          </a:p>
          <a:p>
            <a:pPr marL="233363" lvl="2" indent="-233363">
              <a:lnSpc>
                <a:spcPct val="120000"/>
              </a:lnSpc>
              <a:buNone/>
            </a:pPr>
            <a:r>
              <a:rPr lang="en-US" sz="1400" b="1" dirty="0">
                <a:cs typeface="Arial" pitchFamily="34" charset="0"/>
              </a:rPr>
              <a:t>Miles, M., &amp; Huberman, A. M. (1994). </a:t>
            </a:r>
            <a:r>
              <a:rPr lang="en-US" sz="1400" b="1" i="1" dirty="0">
                <a:cs typeface="Arial" pitchFamily="34" charset="0"/>
              </a:rPr>
              <a:t>Qualitative data analysis:  An expanded sourcebook</a:t>
            </a:r>
            <a:r>
              <a:rPr lang="en-US" sz="1400" b="1" dirty="0">
                <a:cs typeface="Arial" pitchFamily="34" charset="0"/>
              </a:rPr>
              <a:t> (2nd ed.). Thousand Oaks, CA: Sage Publications.</a:t>
            </a:r>
          </a:p>
          <a:p>
            <a:pPr marL="233363" lvl="2" indent="-233363">
              <a:lnSpc>
                <a:spcPct val="120000"/>
              </a:lnSpc>
              <a:buNone/>
            </a:pPr>
            <a:r>
              <a:rPr lang="en-US" sz="1400" b="1" dirty="0"/>
              <a:t>QSR International. (2011). </a:t>
            </a:r>
            <a:r>
              <a:rPr lang="en-US" sz="1400" b="1" i="1" dirty="0" err="1"/>
              <a:t>NVivo</a:t>
            </a:r>
            <a:r>
              <a:rPr lang="en-US" sz="1400" b="1" i="1" dirty="0"/>
              <a:t> 9: Getting started. </a:t>
            </a:r>
            <a:r>
              <a:rPr lang="en-US" sz="1400" b="1" dirty="0"/>
              <a:t>Retrieved from </a:t>
            </a:r>
            <a:r>
              <a:rPr lang="en-US" sz="1400" b="1" dirty="0">
                <a:hlinkClick r:id="rId3"/>
              </a:rPr>
              <a:t>http://download.qsrinternational.com/Document/NVivo9/NVivo9-Getting-Started-Guide.pdf</a:t>
            </a:r>
            <a:r>
              <a:rPr lang="en-US" sz="1400" b="1" i="1" dirty="0"/>
              <a:t> </a:t>
            </a:r>
          </a:p>
          <a:p>
            <a:pPr marL="457200" indent="-457200">
              <a:buNone/>
            </a:pPr>
            <a:r>
              <a:rPr lang="en-US" sz="1400" b="1" dirty="0" err="1">
                <a:cs typeface="Arial" pitchFamily="34" charset="0"/>
              </a:rPr>
              <a:t>Spradley</a:t>
            </a:r>
            <a:r>
              <a:rPr lang="en-US" sz="1400" b="1" dirty="0">
                <a:cs typeface="Arial" pitchFamily="34" charset="0"/>
              </a:rPr>
              <a:t>, J. (1979). </a:t>
            </a:r>
            <a:r>
              <a:rPr lang="en-US" sz="1400" b="1" i="1" dirty="0">
                <a:cs typeface="Arial" pitchFamily="34" charset="0"/>
              </a:rPr>
              <a:t>The ethnographic interview</a:t>
            </a:r>
            <a:r>
              <a:rPr lang="en-US" sz="1400" b="1" dirty="0">
                <a:cs typeface="Arial" pitchFamily="34" charset="0"/>
              </a:rPr>
              <a:t>. Belmont, CA: Wadsworth.</a:t>
            </a:r>
          </a:p>
          <a:p>
            <a:pPr marL="457200" indent="-457200">
              <a:buNone/>
            </a:pPr>
            <a:r>
              <a:rPr lang="en-US" sz="1400" b="1" dirty="0">
                <a:cs typeface="Arial" pitchFamily="34" charset="0"/>
              </a:rPr>
              <a:t>Strauss, A., &amp; Corbin, J. (1990). </a:t>
            </a:r>
            <a:r>
              <a:rPr lang="en-US" sz="1400" b="1" i="1" dirty="0">
                <a:cs typeface="Arial" pitchFamily="34" charset="0"/>
              </a:rPr>
              <a:t>Basics of qualitative research: Grounded theory procedures and techniques</a:t>
            </a:r>
            <a:r>
              <a:rPr lang="en-US" sz="1400" b="1" dirty="0">
                <a:cs typeface="Arial" pitchFamily="34" charset="0"/>
              </a:rPr>
              <a:t>. Newbury Park, CA: Sage Publications.</a:t>
            </a:r>
          </a:p>
          <a:p>
            <a:pPr marL="457200" lvl="2" indent="-457200">
              <a:buNone/>
            </a:pPr>
            <a:r>
              <a:rPr lang="en-US" sz="1400" b="1" dirty="0">
                <a:cs typeface="Arial" pitchFamily="34" charset="0"/>
              </a:rPr>
              <a:t>White, D. S., &amp; Connaway, L. S. (2011-2014). </a:t>
            </a:r>
            <a:r>
              <a:rPr lang="en-US" sz="1400" b="1" i="1" dirty="0">
                <a:cs typeface="Arial" panose="020B0604020202020204" pitchFamily="34" charset="0"/>
              </a:rPr>
              <a:t>Digital visitors and residents: What motivates engagement with the digital information environment.</a:t>
            </a:r>
            <a:r>
              <a:rPr lang="en-US" sz="1400" b="1" dirty="0">
                <a:cs typeface="Arial" panose="020B0604020202020204" pitchFamily="34" charset="0"/>
              </a:rPr>
              <a:t> Funded by JISC, OCLC, and Oxford University. </a:t>
            </a:r>
            <a:r>
              <a:rPr lang="en-US" sz="1400" b="1" u="sng" dirty="0">
                <a:cs typeface="Arial" panose="020B0604020202020204" pitchFamily="34" charset="0"/>
                <a:hlinkClick r:id="rId4"/>
              </a:rPr>
              <a:t>http://www.oclc.org/research/activities/vandr.html</a:t>
            </a:r>
            <a:r>
              <a:rPr lang="en-US" sz="1400" b="1" dirty="0">
                <a:cs typeface="Arial" panose="020B0604020202020204" pitchFamily="34" charset="0"/>
              </a:rPr>
              <a:t> </a:t>
            </a:r>
          </a:p>
          <a:p>
            <a:pPr marL="457200" indent="-457200">
              <a:buNone/>
            </a:pPr>
            <a:r>
              <a:rPr lang="en-US" sz="1400" b="1" dirty="0" err="1">
                <a:cs typeface="Arial" pitchFamily="34" charset="0"/>
              </a:rPr>
              <a:t>Zweizig</a:t>
            </a:r>
            <a:r>
              <a:rPr lang="en-US" sz="1400" b="1" dirty="0">
                <a:cs typeface="Arial" pitchFamily="34" charset="0"/>
              </a:rPr>
              <a:t>, D., Johnson, D. W., Robbins, J., &amp; Besant, M. (1996). </a:t>
            </a:r>
            <a:r>
              <a:rPr lang="en-US" sz="1400" b="1" i="1" dirty="0">
                <a:cs typeface="Arial" pitchFamily="34" charset="0"/>
              </a:rPr>
              <a:t>The tell it! manual.</a:t>
            </a:r>
            <a:r>
              <a:rPr lang="en-US" sz="1400" b="1" dirty="0">
                <a:cs typeface="Arial" pitchFamily="34" charset="0"/>
              </a:rPr>
              <a:t> Chicago: ALA.</a:t>
            </a:r>
          </a:p>
          <a:p>
            <a:pPr marL="233363" lvl="2" indent="-233363">
              <a:lnSpc>
                <a:spcPct val="120000"/>
              </a:lnSpc>
              <a:buNone/>
            </a:pPr>
            <a:endParaRPr lang="en-US" sz="1400" b="1" dirty="0">
              <a:solidFill>
                <a:srgbClr val="A9316F"/>
              </a:solidFill>
            </a:endParaRPr>
          </a:p>
        </p:txBody>
      </p:sp>
    </p:spTree>
    <p:extLst>
      <p:ext uri="{BB962C8B-B14F-4D97-AF65-F5344CB8AC3E}">
        <p14:creationId xmlns:p14="http://schemas.microsoft.com/office/powerpoint/2010/main" val="3042953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94243" y="314830"/>
            <a:ext cx="11252197" cy="915256"/>
          </a:xfrm>
        </p:spPr>
        <p:txBody>
          <a:bodyPr/>
          <a:lstStyle/>
          <a:p>
            <a:r>
              <a:rPr lang="en-US" dirty="0"/>
              <a:t>Recommended Readings</a:t>
            </a:r>
          </a:p>
        </p:txBody>
      </p:sp>
      <p:sp>
        <p:nvSpPr>
          <p:cNvPr id="3" name="Text Placeholder 2"/>
          <p:cNvSpPr>
            <a:spLocks noGrp="1"/>
          </p:cNvSpPr>
          <p:nvPr>
            <p:ph type="body" sz="quarter" idx="14"/>
          </p:nvPr>
        </p:nvSpPr>
        <p:spPr>
          <a:xfrm>
            <a:off x="533400" y="1219200"/>
            <a:ext cx="11173884" cy="4578351"/>
          </a:xfrm>
        </p:spPr>
        <p:txBody>
          <a:bodyPr/>
          <a:lstStyle/>
          <a:p>
            <a:pPr marL="457200" indent="-457200">
              <a:spcBef>
                <a:spcPts val="600"/>
              </a:spcBef>
              <a:buNone/>
            </a:pPr>
            <a:r>
              <a:rPr lang="en-US" sz="1400" b="1" dirty="0" err="1"/>
              <a:t>Besara</a:t>
            </a:r>
            <a:r>
              <a:rPr lang="en-US" sz="1400" b="1" dirty="0"/>
              <a:t>, R. (2013).  </a:t>
            </a:r>
            <a:r>
              <a:rPr lang="en-US" sz="1400" b="1" i="1" dirty="0"/>
              <a:t>See results: Tips and tools for visualizing library data. </a:t>
            </a:r>
            <a:r>
              <a:rPr lang="en-US" sz="1400" b="1" dirty="0"/>
              <a:t>Presented at the Qualitative and Quantitative Methods in Libraries International Conference (QQML 2013), June 4, 2013. </a:t>
            </a:r>
          </a:p>
          <a:p>
            <a:pPr marL="457200" indent="-457200">
              <a:spcBef>
                <a:spcPts val="600"/>
              </a:spcBef>
              <a:buNone/>
            </a:pPr>
            <a:r>
              <a:rPr lang="en-US" sz="1400" b="1" dirty="0"/>
              <a:t>Connaway, L. S. (1996). Focus group interviews: A data collection methodology.</a:t>
            </a:r>
            <a:r>
              <a:rPr lang="en-US" sz="1400" b="1" i="1" dirty="0"/>
              <a:t> Library Administration &amp; Management, 10</a:t>
            </a:r>
            <a:r>
              <a:rPr lang="en-US" sz="1400" b="1" dirty="0"/>
              <a:t>(4), 231-239.</a:t>
            </a:r>
          </a:p>
          <a:p>
            <a:pPr marL="457200" indent="-457200">
              <a:spcBef>
                <a:spcPts val="600"/>
              </a:spcBef>
              <a:buNone/>
            </a:pPr>
            <a:r>
              <a:rPr lang="en-US" sz="1400" b="1" dirty="0"/>
              <a:t>Connaway, L. S., Johnson, D. W., &amp; Searing, S. (1997). Online catalogs from the users’ perspective: The use of focus group interviews. </a:t>
            </a:r>
            <a:r>
              <a:rPr lang="en-US" sz="1400" b="1" i="1" dirty="0"/>
              <a:t>College and Research Libraries</a:t>
            </a:r>
            <a:r>
              <a:rPr lang="en-US" sz="1400" b="1" dirty="0"/>
              <a:t>, </a:t>
            </a:r>
            <a:r>
              <a:rPr lang="en-US" sz="1400" b="1" i="1" dirty="0"/>
              <a:t>58</a:t>
            </a:r>
            <a:r>
              <a:rPr lang="en-US" sz="1400" b="1" dirty="0"/>
              <a:t>(5), 403-420. Retrieved from</a:t>
            </a:r>
            <a:r>
              <a:rPr lang="es-ES" sz="1400" b="1" dirty="0">
                <a:cs typeface="Arial" pitchFamily="34" charset="0"/>
              </a:rPr>
              <a:t> </a:t>
            </a:r>
            <a:r>
              <a:rPr lang="es-ES" sz="1400" b="1" dirty="0">
                <a:cs typeface="Arial" pitchFamily="34" charset="0"/>
                <a:hlinkClick r:id="rId3"/>
              </a:rPr>
              <a:t>http://crl.acrl.org/content/58/5/403.full.pdf+html?sid=a644ac52-8b04-4a87-806a-652f69ebd4bb</a:t>
            </a:r>
            <a:endParaRPr lang="es-ES" sz="1400" b="1" dirty="0">
              <a:cs typeface="Arial" pitchFamily="34" charset="0"/>
            </a:endParaRPr>
          </a:p>
          <a:p>
            <a:pPr marL="457200" indent="-457200">
              <a:spcBef>
                <a:spcPts val="600"/>
              </a:spcBef>
              <a:buNone/>
            </a:pPr>
            <a:r>
              <a:rPr lang="en-US" sz="1400" b="1" dirty="0"/>
              <a:t>Connaway, L. S., &amp; Powell, R. R. (2010). </a:t>
            </a:r>
            <a:r>
              <a:rPr lang="en-US" sz="1400" b="1" i="1" dirty="0"/>
              <a:t>Basic research methods for librarians </a:t>
            </a:r>
            <a:r>
              <a:rPr lang="en-US" sz="1400" b="1" dirty="0"/>
              <a:t>(5th ed.). </a:t>
            </a:r>
            <a:r>
              <a:rPr lang="es-ES" sz="1400" b="1" dirty="0">
                <a:cs typeface="Arial" pitchFamily="34" charset="0"/>
              </a:rPr>
              <a:t>Santa </a:t>
            </a:r>
            <a:r>
              <a:rPr lang="es-ES" sz="1400" b="1" dirty="0" err="1">
                <a:cs typeface="Arial" pitchFamily="34" charset="0"/>
              </a:rPr>
              <a:t>Barbara</a:t>
            </a:r>
            <a:r>
              <a:rPr lang="es-ES" sz="1400" b="1" dirty="0">
                <a:cs typeface="Arial" pitchFamily="34" charset="0"/>
              </a:rPr>
              <a:t>: Libraries </a:t>
            </a:r>
            <a:r>
              <a:rPr lang="es-ES" sz="1400" b="1" dirty="0" err="1">
                <a:cs typeface="Arial" pitchFamily="34" charset="0"/>
              </a:rPr>
              <a:t>Unlimited</a:t>
            </a:r>
            <a:r>
              <a:rPr lang="en-US" sz="1400" b="1" dirty="0"/>
              <a:t>.</a:t>
            </a:r>
          </a:p>
          <a:p>
            <a:pPr marL="457200" lvl="0" indent="-457200">
              <a:spcBef>
                <a:spcPts val="600"/>
              </a:spcBef>
              <a:buNone/>
            </a:pPr>
            <a:r>
              <a:rPr lang="en-US" altLang="en-US" sz="1400" b="1" dirty="0">
                <a:latin typeface="Arial" panose="020B0604020202020204" pitchFamily="34" charset="0"/>
                <a:ea typeface="Times New Roman" panose="02020603050405020304" pitchFamily="18" charset="0"/>
                <a:cs typeface="Arial" panose="020B0604020202020204" pitchFamily="34" charset="0"/>
              </a:rPr>
              <a:t>Connaway, L. S., &amp; Radford, M. L. (Forthcoming). </a:t>
            </a:r>
            <a:r>
              <a:rPr lang="en-US" altLang="en-US" sz="1400" b="1" i="1" dirty="0">
                <a:latin typeface="Arial" panose="020B0604020202020204" pitchFamily="34" charset="0"/>
                <a:ea typeface="Times New Roman" panose="02020603050405020304" pitchFamily="18" charset="0"/>
                <a:cs typeface="Arial" panose="020B0604020202020204" pitchFamily="34" charset="0"/>
              </a:rPr>
              <a:t>Basic research methods in library and information science </a:t>
            </a:r>
            <a:r>
              <a:rPr lang="en-US" altLang="en-US" sz="1400" b="1" dirty="0">
                <a:latin typeface="Arial" panose="020B0604020202020204" pitchFamily="34" charset="0"/>
                <a:ea typeface="Times New Roman" panose="02020603050405020304" pitchFamily="18" charset="0"/>
                <a:cs typeface="Arial" panose="020B0604020202020204" pitchFamily="34" charset="0"/>
              </a:rPr>
              <a:t>(6th ed.). Littleton, CO: Libraries Unlimited.</a:t>
            </a:r>
            <a:endParaRPr lang="en-US" altLang="en-US" sz="3200" b="1" dirty="0">
              <a:latin typeface="Arial" panose="020B0604020202020204" pitchFamily="34" charset="0"/>
            </a:endParaRPr>
          </a:p>
          <a:p>
            <a:pPr marL="457200" indent="-457200">
              <a:spcBef>
                <a:spcPts val="600"/>
              </a:spcBef>
              <a:buNone/>
            </a:pPr>
            <a:r>
              <a:rPr lang="en-US" sz="1400" b="1" dirty="0"/>
              <a:t>Connaway, L. S., &amp; Radford, M. L. (2011). Seeking Synchronicity: Revelations and recommendations for virtual reference. Dublin, OH: OCLC Research. Retrieved from </a:t>
            </a:r>
            <a:r>
              <a:rPr lang="en-US" sz="1400" b="1" dirty="0">
                <a:hlinkClick r:id="rId4"/>
              </a:rPr>
              <a:t>http://www.oclc.org/reports/synchronicity/full.pdf</a:t>
            </a:r>
            <a:endParaRPr lang="en-US" sz="1400" b="1" dirty="0"/>
          </a:p>
          <a:p>
            <a:pPr marL="457200" indent="-457200">
              <a:spcBef>
                <a:spcPts val="600"/>
              </a:spcBef>
              <a:buNone/>
            </a:pPr>
            <a:r>
              <a:rPr lang="en-US" sz="1400" b="1" dirty="0"/>
              <a:t>Connaway, L. S., &amp; </a:t>
            </a:r>
            <a:r>
              <a:rPr lang="en-US" sz="1400" b="1" dirty="0" err="1"/>
              <a:t>Wakeling</a:t>
            </a:r>
            <a:r>
              <a:rPr lang="en-US" sz="1400" b="1" dirty="0"/>
              <a:t>, S. (2012). To use or not to use Worldcat.org: An international perspective from different user groups. OCLC Internal Report.</a:t>
            </a:r>
          </a:p>
          <a:p>
            <a:pPr marL="457200" indent="-457200">
              <a:spcBef>
                <a:spcPts val="600"/>
              </a:spcBef>
              <a:buNone/>
            </a:pPr>
            <a:r>
              <a:rPr lang="en-US" sz="1400" b="1" dirty="0" err="1"/>
              <a:t>Consiglio</a:t>
            </a:r>
            <a:r>
              <a:rPr lang="en-US" sz="1400" b="1" dirty="0"/>
              <a:t>, D., Furlong, K., &amp; </a:t>
            </a:r>
            <a:r>
              <a:rPr lang="en-US" sz="1400" b="1" dirty="0" err="1"/>
              <a:t>Holbert</a:t>
            </a:r>
            <a:r>
              <a:rPr lang="en-US" sz="1400" b="1" dirty="0"/>
              <a:t>, G. (2012). </a:t>
            </a:r>
            <a:r>
              <a:rPr lang="en-US" sz="1400" b="1" i="1" dirty="0"/>
              <a:t>Setting the state for success: A discussion of insights from the MISO survey</a:t>
            </a:r>
            <a:r>
              <a:rPr lang="en-US" sz="1400" b="1" dirty="0"/>
              <a:t>. Presentation at the ELI Annual Meeting, February 2012, Austin, TX.</a:t>
            </a:r>
          </a:p>
          <a:p>
            <a:pPr marL="457200" indent="-457200">
              <a:spcBef>
                <a:spcPts val="600"/>
              </a:spcBef>
              <a:buNone/>
            </a:pPr>
            <a:r>
              <a:rPr lang="en-US" sz="1400" b="1" dirty="0"/>
              <a:t>  </a:t>
            </a:r>
          </a:p>
          <a:p>
            <a:pPr marL="457200" indent="-457200">
              <a:spcBef>
                <a:spcPts val="600"/>
              </a:spcBef>
              <a:buNone/>
            </a:pPr>
            <a:endParaRPr lang="en-US" sz="1400" b="1" dirty="0"/>
          </a:p>
          <a:p>
            <a:pPr marL="457200" indent="-457200">
              <a:spcBef>
                <a:spcPts val="0"/>
              </a:spcBef>
              <a:buNone/>
            </a:pPr>
            <a:endParaRPr lang="en-US" sz="1400" b="1" dirty="0"/>
          </a:p>
        </p:txBody>
      </p:sp>
    </p:spTree>
    <p:extLst>
      <p:ext uri="{BB962C8B-B14F-4D97-AF65-F5344CB8AC3E}">
        <p14:creationId xmlns:p14="http://schemas.microsoft.com/office/powerpoint/2010/main" val="2499670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380144"/>
            <a:ext cx="11252197" cy="915256"/>
          </a:xfrm>
        </p:spPr>
        <p:txBody>
          <a:bodyPr/>
          <a:lstStyle/>
          <a:p>
            <a:r>
              <a:rPr lang="en-US" dirty="0"/>
              <a:t>Recommended Readings</a:t>
            </a:r>
          </a:p>
        </p:txBody>
      </p:sp>
      <p:sp>
        <p:nvSpPr>
          <p:cNvPr id="3" name="Text Placeholder 2"/>
          <p:cNvSpPr>
            <a:spLocks noGrp="1"/>
          </p:cNvSpPr>
          <p:nvPr>
            <p:ph type="body" sz="quarter" idx="14"/>
          </p:nvPr>
        </p:nvSpPr>
        <p:spPr>
          <a:xfrm>
            <a:off x="457200" y="1295400"/>
            <a:ext cx="11250084" cy="4800600"/>
          </a:xfrm>
        </p:spPr>
        <p:txBody>
          <a:bodyPr/>
          <a:lstStyle/>
          <a:p>
            <a:pPr marL="457200" indent="-457200">
              <a:spcBef>
                <a:spcPts val="600"/>
              </a:spcBef>
              <a:buNone/>
            </a:pPr>
            <a:r>
              <a:rPr lang="en-US" sz="1400" b="1" dirty="0" err="1"/>
              <a:t>Consiglio</a:t>
            </a:r>
            <a:r>
              <a:rPr lang="en-US" sz="1400" b="1" dirty="0"/>
              <a:t>, D. M., Furlong, K. &amp; </a:t>
            </a:r>
            <a:r>
              <a:rPr lang="en-US" sz="1400" b="1" dirty="0" err="1"/>
              <a:t>Holbert</a:t>
            </a:r>
            <a:r>
              <a:rPr lang="en-US" sz="1400" b="1" dirty="0"/>
              <a:t>, G. (2013). </a:t>
            </a:r>
            <a:r>
              <a:rPr lang="en-US" sz="1400" b="1" i="1" dirty="0"/>
              <a:t>Assessing the quality &amp; effectiveness of library services using the MISO survey. </a:t>
            </a:r>
            <a:r>
              <a:rPr lang="en-US" sz="1400" b="1" dirty="0"/>
              <a:t>Presented at the Qualitative and Quantitative Methods in Libraries International Conference (QQML 2013), June 6, 2013.</a:t>
            </a:r>
          </a:p>
          <a:p>
            <a:pPr marL="457200" indent="-457200">
              <a:spcBef>
                <a:spcPts val="600"/>
              </a:spcBef>
              <a:buNone/>
            </a:pPr>
            <a:r>
              <a:rPr lang="en-US" sz="1400" b="1" dirty="0" err="1"/>
              <a:t>Dervin</a:t>
            </a:r>
            <a:r>
              <a:rPr lang="en-US" sz="1400" b="1" dirty="0"/>
              <a:t>, B., Connaway, L. S., &amp; </a:t>
            </a:r>
            <a:r>
              <a:rPr lang="en-US" sz="1400" b="1" dirty="0" err="1"/>
              <a:t>Prabha</a:t>
            </a:r>
            <a:r>
              <a:rPr lang="en-US" sz="1400" b="1" dirty="0"/>
              <a:t>, C. (2003-2006). </a:t>
            </a:r>
            <a:r>
              <a:rPr lang="en-US" sz="1400" b="1" i="1" dirty="0"/>
              <a:t>Sense-making the information confluence: The whys and </a:t>
            </a:r>
            <a:r>
              <a:rPr lang="en-US" sz="1400" b="1" i="1" dirty="0" err="1"/>
              <a:t>hows</a:t>
            </a:r>
            <a:r>
              <a:rPr lang="en-US" sz="1400" b="1" i="1" dirty="0"/>
              <a:t> of college and university user satisficing of information needs. </a:t>
            </a:r>
            <a:r>
              <a:rPr lang="en-US" sz="1400" b="1" dirty="0"/>
              <a:t>Funded by the Institute of Museum and Library Services (IMLS). Retrieved from </a:t>
            </a:r>
            <a:r>
              <a:rPr lang="en-US" sz="1400" b="1" u="sng" dirty="0">
                <a:hlinkClick r:id="rId3"/>
              </a:rPr>
              <a:t>http://www.oclc.org/research/activities/past/orprojects/imls/default.htm</a:t>
            </a:r>
            <a:endParaRPr lang="en-US" sz="1400" b="1" dirty="0"/>
          </a:p>
          <a:p>
            <a:pPr marL="457200" indent="-457200">
              <a:spcBef>
                <a:spcPts val="600"/>
              </a:spcBef>
              <a:buNone/>
            </a:pPr>
            <a:r>
              <a:rPr lang="en-US" sz="1400" b="1" dirty="0"/>
              <a:t>Kaufman, P., &amp; </a:t>
            </a:r>
            <a:r>
              <a:rPr lang="en-US" sz="1400" b="1" dirty="0" err="1"/>
              <a:t>Watstein</a:t>
            </a:r>
            <a:r>
              <a:rPr lang="en-US" sz="1400" b="1" dirty="0"/>
              <a:t>, S. B. (2008). Library value (Return on Investment, ROI) and the challenge of placing a value on public services. </a:t>
            </a:r>
            <a:r>
              <a:rPr lang="en-US" sz="1400" b="1" i="1" dirty="0"/>
              <a:t>Reference Services Review</a:t>
            </a:r>
            <a:r>
              <a:rPr lang="en-US" sz="1400" b="1" dirty="0"/>
              <a:t>, </a:t>
            </a:r>
            <a:r>
              <a:rPr lang="en-US" sz="1400" b="1" i="1" dirty="0"/>
              <a:t>36</a:t>
            </a:r>
            <a:r>
              <a:rPr lang="en-US" sz="1400" b="1" dirty="0"/>
              <a:t>(3), 226-231.</a:t>
            </a:r>
          </a:p>
          <a:p>
            <a:pPr marL="457200" indent="-457200">
              <a:spcBef>
                <a:spcPts val="600"/>
              </a:spcBef>
              <a:buNone/>
            </a:pPr>
            <a:r>
              <a:rPr lang="en-US" sz="1400" b="1" dirty="0" err="1"/>
              <a:t>Maciel</a:t>
            </a:r>
            <a:r>
              <a:rPr lang="en-US" sz="1400" b="1" dirty="0"/>
              <a:t>, M. L. (2013).</a:t>
            </a:r>
            <a:r>
              <a:rPr lang="en-US" sz="1400" b="1" i="1" dirty="0"/>
              <a:t>  Identifying our customers’ needs and expectations: A data driven approach and analysis through the use of </a:t>
            </a:r>
            <a:r>
              <a:rPr lang="en-US" sz="1400" b="1" i="1" dirty="0" err="1"/>
              <a:t>LibQUAL+</a:t>
            </a:r>
            <a:r>
              <a:rPr lang="en-US" sz="1400" b="1" i="1" baseline="30000" dirty="0" err="1"/>
              <a:t>TM</a:t>
            </a:r>
            <a:r>
              <a:rPr lang="en-US" sz="1400" b="1" i="1" dirty="0"/>
              <a:t> (using five years’ data from </a:t>
            </a:r>
            <a:r>
              <a:rPr lang="en-US" sz="1400" b="1" i="1" dirty="0" err="1"/>
              <a:t>LibQUAL+</a:t>
            </a:r>
            <a:r>
              <a:rPr lang="en-US" sz="1400" b="1" i="1" baseline="30000" dirty="0" err="1"/>
              <a:t>TM</a:t>
            </a:r>
            <a:r>
              <a:rPr lang="en-US" sz="1400" b="1" i="1" dirty="0"/>
              <a:t> in Europe). </a:t>
            </a:r>
            <a:r>
              <a:rPr lang="en-US" sz="1400" b="1" dirty="0"/>
              <a:t>Presented at the Qualitative and Quantitative Methods in Libraries International Conference (QQML 2013), June 4, 2013. </a:t>
            </a:r>
          </a:p>
          <a:p>
            <a:pPr marL="457200" indent="-457200">
              <a:spcBef>
                <a:spcPts val="600"/>
              </a:spcBef>
              <a:buNone/>
            </a:pPr>
            <a:r>
              <a:rPr lang="es-ES" sz="1400" b="1" dirty="0">
                <a:cs typeface="Arial" pitchFamily="34" charset="0"/>
              </a:rPr>
              <a:t>Oliver, D. G., </a:t>
            </a:r>
            <a:r>
              <a:rPr lang="es-ES" sz="1400" b="1" dirty="0" err="1">
                <a:cs typeface="Arial" pitchFamily="34" charset="0"/>
              </a:rPr>
              <a:t>Serovich</a:t>
            </a:r>
            <a:r>
              <a:rPr lang="es-ES" sz="1400" b="1" dirty="0">
                <a:cs typeface="Arial" pitchFamily="34" charset="0"/>
              </a:rPr>
              <a:t>, J. M., &amp; Mason, T. L. (2005). </a:t>
            </a:r>
            <a:r>
              <a:rPr lang="es-ES" sz="1400" b="1" dirty="0" err="1">
                <a:cs typeface="Arial" pitchFamily="34" charset="0"/>
              </a:rPr>
              <a:t>Constraints</a:t>
            </a:r>
            <a:r>
              <a:rPr lang="es-ES" sz="1400" b="1" dirty="0">
                <a:cs typeface="Arial" pitchFamily="34" charset="0"/>
              </a:rPr>
              <a:t> and </a:t>
            </a:r>
            <a:r>
              <a:rPr lang="es-ES" sz="1400" b="1" dirty="0" err="1">
                <a:cs typeface="Arial" pitchFamily="34" charset="0"/>
              </a:rPr>
              <a:t>opportunities</a:t>
            </a:r>
            <a:r>
              <a:rPr lang="es-ES" sz="1400" b="1" dirty="0">
                <a:cs typeface="Arial" pitchFamily="34" charset="0"/>
              </a:rPr>
              <a:t> </a:t>
            </a:r>
            <a:r>
              <a:rPr lang="es-ES" sz="1400" b="1" dirty="0" err="1">
                <a:cs typeface="Arial" pitchFamily="34" charset="0"/>
              </a:rPr>
              <a:t>with</a:t>
            </a:r>
            <a:r>
              <a:rPr lang="es-ES" sz="1400" b="1" dirty="0">
                <a:cs typeface="Arial" pitchFamily="34" charset="0"/>
              </a:rPr>
              <a:t> interview </a:t>
            </a:r>
            <a:r>
              <a:rPr lang="es-ES" sz="1400" b="1" dirty="0" err="1">
                <a:cs typeface="Arial" pitchFamily="34" charset="0"/>
              </a:rPr>
              <a:t>transcription</a:t>
            </a:r>
            <a:r>
              <a:rPr lang="es-ES" sz="1400" b="1" dirty="0">
                <a:cs typeface="Arial" pitchFamily="34" charset="0"/>
              </a:rPr>
              <a:t>: </a:t>
            </a:r>
            <a:r>
              <a:rPr lang="es-ES" sz="1400" b="1" dirty="0" err="1">
                <a:cs typeface="Arial" pitchFamily="34" charset="0"/>
              </a:rPr>
              <a:t>Towards</a:t>
            </a:r>
            <a:r>
              <a:rPr lang="es-ES" sz="1400" b="1" dirty="0">
                <a:cs typeface="Arial" pitchFamily="34" charset="0"/>
              </a:rPr>
              <a:t> </a:t>
            </a:r>
            <a:r>
              <a:rPr lang="es-ES" sz="1400" b="1" dirty="0" err="1">
                <a:cs typeface="Arial" pitchFamily="34" charset="0"/>
              </a:rPr>
              <a:t>reflection</a:t>
            </a:r>
            <a:r>
              <a:rPr lang="es-ES" sz="1400" b="1" dirty="0">
                <a:cs typeface="Arial" pitchFamily="34" charset="0"/>
              </a:rPr>
              <a:t> in </a:t>
            </a:r>
            <a:r>
              <a:rPr lang="es-ES" sz="1400" b="1" dirty="0" err="1">
                <a:cs typeface="Arial" pitchFamily="34" charset="0"/>
              </a:rPr>
              <a:t>qualitative</a:t>
            </a:r>
            <a:r>
              <a:rPr lang="es-ES" sz="1400" b="1" dirty="0">
                <a:cs typeface="Arial" pitchFamily="34" charset="0"/>
              </a:rPr>
              <a:t> </a:t>
            </a:r>
            <a:r>
              <a:rPr lang="es-ES" sz="1400" b="1" dirty="0" err="1">
                <a:cs typeface="Arial" pitchFamily="34" charset="0"/>
              </a:rPr>
              <a:t>research</a:t>
            </a:r>
            <a:r>
              <a:rPr lang="es-ES" sz="1400" b="1" dirty="0">
                <a:cs typeface="Arial" pitchFamily="34" charset="0"/>
              </a:rPr>
              <a:t>. </a:t>
            </a:r>
            <a:r>
              <a:rPr lang="es-ES" sz="1400" b="1" i="1" dirty="0">
                <a:cs typeface="Arial" pitchFamily="34" charset="0"/>
              </a:rPr>
              <a:t>Social </a:t>
            </a:r>
            <a:r>
              <a:rPr lang="es-ES" sz="1400" b="1" i="1" dirty="0" err="1">
                <a:cs typeface="Arial" pitchFamily="34" charset="0"/>
              </a:rPr>
              <a:t>Forces</a:t>
            </a:r>
            <a:r>
              <a:rPr lang="es-ES" sz="1400" b="1" i="1" dirty="0">
                <a:cs typeface="Arial" pitchFamily="34" charset="0"/>
              </a:rPr>
              <a:t>, </a:t>
            </a:r>
            <a:r>
              <a:rPr lang="es-ES" sz="1400" b="1" dirty="0">
                <a:cs typeface="Arial" pitchFamily="34" charset="0"/>
              </a:rPr>
              <a:t>84(2), 1273-1289.  </a:t>
            </a:r>
            <a:endParaRPr lang="en-US" sz="1400" b="1" dirty="0">
              <a:cs typeface="Arial" pitchFamily="34" charset="0"/>
            </a:endParaRPr>
          </a:p>
          <a:p>
            <a:pPr marL="457200" indent="-457200">
              <a:spcBef>
                <a:spcPts val="600"/>
              </a:spcBef>
              <a:buNone/>
            </a:pPr>
            <a:r>
              <a:rPr lang="en-US" sz="1400" b="1" dirty="0">
                <a:solidFill>
                  <a:prstClr val="black"/>
                </a:solidFill>
              </a:rPr>
              <a:t>Radford, M. L. (2006). The critical incident technique and the qualitative evaluation of the Connecting Libraries and Schools Project. </a:t>
            </a:r>
            <a:r>
              <a:rPr lang="en-US" sz="1400" b="1" i="1" dirty="0">
                <a:solidFill>
                  <a:prstClr val="black"/>
                </a:solidFill>
              </a:rPr>
              <a:t>Library Trends, 54</a:t>
            </a:r>
            <a:r>
              <a:rPr lang="en-US" sz="1400" b="1" dirty="0">
                <a:solidFill>
                  <a:prstClr val="black"/>
                </a:solidFill>
              </a:rPr>
              <a:t>(1), 46-64. </a:t>
            </a:r>
          </a:p>
          <a:p>
            <a:pPr marL="457200" indent="-457200">
              <a:spcBef>
                <a:spcPts val="600"/>
              </a:spcBef>
              <a:buNone/>
            </a:pPr>
            <a:r>
              <a:rPr lang="en-US" sz="1400" b="1" dirty="0">
                <a:solidFill>
                  <a:prstClr val="black"/>
                </a:solidFill>
              </a:rPr>
              <a:t>Radford, M. L. (1999). </a:t>
            </a:r>
            <a:r>
              <a:rPr lang="en-US" sz="1400" b="1" i="1" dirty="0">
                <a:solidFill>
                  <a:prstClr val="black"/>
                </a:solidFill>
              </a:rPr>
              <a:t>The reference encounter: Interpersonal communication in the academic library</a:t>
            </a:r>
            <a:r>
              <a:rPr lang="en-US" sz="1400" b="1" dirty="0">
                <a:solidFill>
                  <a:prstClr val="black"/>
                </a:solidFill>
              </a:rPr>
              <a:t>. Chicago: Association of College &amp; Research Libraries.</a:t>
            </a:r>
          </a:p>
          <a:p>
            <a:pPr marL="457200" indent="-457200">
              <a:spcBef>
                <a:spcPts val="600"/>
              </a:spcBef>
              <a:buNone/>
            </a:pPr>
            <a:endParaRPr lang="en-US" sz="1400" b="1" dirty="0"/>
          </a:p>
          <a:p>
            <a:pPr marL="457200" indent="-457200">
              <a:spcBef>
                <a:spcPts val="600"/>
              </a:spcBef>
              <a:buNone/>
            </a:pPr>
            <a:endParaRPr lang="en-US" sz="1400" b="1" dirty="0"/>
          </a:p>
          <a:p>
            <a:pPr marL="457200" indent="-457200">
              <a:spcBef>
                <a:spcPts val="600"/>
              </a:spcBef>
              <a:buNone/>
            </a:pPr>
            <a:endParaRPr lang="en-US" sz="14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Recommended Readings</a:t>
            </a:r>
          </a:p>
          <a:p>
            <a:endParaRPr lang="en-US" dirty="0"/>
          </a:p>
        </p:txBody>
      </p:sp>
      <p:sp>
        <p:nvSpPr>
          <p:cNvPr id="3" name="Text Placeholder 2"/>
          <p:cNvSpPr>
            <a:spLocks noGrp="1"/>
          </p:cNvSpPr>
          <p:nvPr>
            <p:ph type="body" sz="quarter" idx="14"/>
          </p:nvPr>
        </p:nvSpPr>
        <p:spPr/>
        <p:txBody>
          <a:bodyPr/>
          <a:lstStyle/>
          <a:p>
            <a:pPr marL="457200" indent="-457200">
              <a:spcBef>
                <a:spcPts val="600"/>
              </a:spcBef>
              <a:buNone/>
            </a:pPr>
            <a:r>
              <a:rPr lang="en-US" sz="1400" b="1" dirty="0">
                <a:solidFill>
                  <a:prstClr val="black"/>
                </a:solidFill>
              </a:rPr>
              <a:t>Radford, M. L. (1996). Communication theory applied to the reference encounter: An analysis of critical incidents.  </a:t>
            </a:r>
            <a:r>
              <a:rPr lang="en-US" sz="1400" b="1" i="1" dirty="0">
                <a:solidFill>
                  <a:prstClr val="black"/>
                </a:solidFill>
              </a:rPr>
              <a:t>The Library Quarterly, 66</a:t>
            </a:r>
            <a:r>
              <a:rPr lang="en-US" sz="1400" b="1" dirty="0">
                <a:solidFill>
                  <a:prstClr val="black"/>
                </a:solidFill>
              </a:rPr>
              <a:t>(2), 123-137.</a:t>
            </a:r>
          </a:p>
          <a:p>
            <a:pPr marL="457200" indent="-457200">
              <a:spcBef>
                <a:spcPts val="600"/>
              </a:spcBef>
              <a:buNone/>
            </a:pPr>
            <a:r>
              <a:rPr lang="en-US" sz="1400" b="1" dirty="0"/>
              <a:t>Radford, M. L., Radford, G. P., Connaway, L. S., &amp; </a:t>
            </a:r>
            <a:r>
              <a:rPr lang="en-US" sz="1400" b="1" dirty="0" err="1"/>
              <a:t>DeAngelis</a:t>
            </a:r>
            <a:r>
              <a:rPr lang="en-US" sz="1400" b="1" dirty="0"/>
              <a:t>, J. A. (2011).  On virtual face-work: An ethnography of communication approach to a live chat reference interaction. </a:t>
            </a:r>
            <a:r>
              <a:rPr lang="en-US" sz="1400" b="1" i="1" dirty="0"/>
              <a:t>The Library Quarterly,</a:t>
            </a:r>
            <a:r>
              <a:rPr lang="en-US" sz="1400" b="1" dirty="0"/>
              <a:t> </a:t>
            </a:r>
            <a:r>
              <a:rPr lang="en-US" sz="1400" b="1" i="1" dirty="0"/>
              <a:t>81</a:t>
            </a:r>
            <a:r>
              <a:rPr lang="en-US" sz="1400" b="1" dirty="0"/>
              <a:t>(4), 431-453. </a:t>
            </a:r>
          </a:p>
          <a:p>
            <a:pPr marL="457200" indent="-457200">
              <a:spcBef>
                <a:spcPts val="600"/>
              </a:spcBef>
              <a:buNone/>
            </a:pPr>
            <a:r>
              <a:rPr lang="en-US" sz="1400" b="1" dirty="0"/>
              <a:t>Radford, M. L. (2008). How to conduct a focus group. </a:t>
            </a:r>
            <a:r>
              <a:rPr lang="en-US" sz="1400" b="1" i="1" dirty="0"/>
              <a:t>Marketing Library Services, 22</a:t>
            </a:r>
            <a:r>
              <a:rPr lang="en-US" sz="1400" b="1" dirty="0"/>
              <a:t>(1), 1-3.</a:t>
            </a:r>
          </a:p>
          <a:p>
            <a:pPr marL="457200" indent="-457200">
              <a:spcBef>
                <a:spcPts val="600"/>
              </a:spcBef>
              <a:buNone/>
            </a:pPr>
            <a:r>
              <a:rPr lang="en-US" sz="1400" b="1" dirty="0"/>
              <a:t>Rodriguez, D. A., &amp; </a:t>
            </a:r>
            <a:r>
              <a:rPr lang="en-US" sz="1400" b="1" dirty="0" err="1"/>
              <a:t>Norberg</a:t>
            </a:r>
            <a:r>
              <a:rPr lang="en-US" sz="1400" b="1" dirty="0"/>
              <a:t>, L. R. (2013). </a:t>
            </a:r>
            <a:r>
              <a:rPr lang="en-US" sz="1400" b="1" i="1" dirty="0"/>
              <a:t>Assessing library impact on student learning outcomes: A case study using the Understanding Library Impacts protocol. </a:t>
            </a:r>
            <a:r>
              <a:rPr lang="en-US" sz="1400" b="1" dirty="0"/>
              <a:t>Presented  at the Qualitative and Quantitative Methods in Libraries International Conference (QQML 2013), June 7, 2013. </a:t>
            </a:r>
          </a:p>
          <a:p>
            <a:pPr marL="457200" indent="-457200">
              <a:spcBef>
                <a:spcPts val="600"/>
              </a:spcBef>
              <a:buNone/>
            </a:pPr>
            <a:r>
              <a:rPr lang="en-US" sz="1400" b="1" dirty="0"/>
              <a:t>Taylor, M. (2013). </a:t>
            </a:r>
            <a:r>
              <a:rPr lang="en-US" sz="1400" b="1" i="1" dirty="0"/>
              <a:t>Academic library use and undergraduate engagement and persistence at a large public research university.  </a:t>
            </a:r>
            <a:r>
              <a:rPr lang="en-US" sz="1400" b="1" dirty="0"/>
              <a:t>Presented at the Qualitative and Quantitative Methods in Libraries International Conference (QQML 2013), June 4, 2013.  </a:t>
            </a:r>
          </a:p>
          <a:p>
            <a:pPr marL="457200" indent="-457200">
              <a:spcBef>
                <a:spcPts val="600"/>
              </a:spcBef>
              <a:buNone/>
            </a:pPr>
            <a:r>
              <a:rPr lang="en-US" sz="1400" b="1" dirty="0" err="1"/>
              <a:t>Zweizig</a:t>
            </a:r>
            <a:r>
              <a:rPr lang="en-US" sz="1400" b="1" dirty="0"/>
              <a:t>, D., Johnson, D. W., Robbins, J., &amp; </a:t>
            </a:r>
            <a:r>
              <a:rPr lang="en-US" sz="1400" b="1" dirty="0" err="1"/>
              <a:t>Bewsant</a:t>
            </a:r>
            <a:r>
              <a:rPr lang="en-US" sz="1400" b="1" dirty="0"/>
              <a:t>, M. (1996). </a:t>
            </a:r>
            <a:r>
              <a:rPr lang="en-US" sz="1400" b="1" i="1" dirty="0"/>
              <a:t>The tell it! manual.</a:t>
            </a:r>
            <a:r>
              <a:rPr lang="en-US" sz="1400" b="1" dirty="0"/>
              <a:t> Chicago: ALA.</a:t>
            </a:r>
          </a:p>
          <a:p>
            <a:pPr marL="0" indent="0">
              <a:spcBef>
                <a:spcPts val="600"/>
              </a:spcBef>
              <a:buNone/>
            </a:pPr>
            <a:endParaRPr lang="en-US" sz="1400" b="1" dirty="0"/>
          </a:p>
        </p:txBody>
      </p:sp>
    </p:spTree>
    <p:extLst>
      <p:ext uri="{BB962C8B-B14F-4D97-AF65-F5344CB8AC3E}">
        <p14:creationId xmlns:p14="http://schemas.microsoft.com/office/powerpoint/2010/main" val="3868393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F7A8E8-BBAC-4F42-B48C-F59606E109BB}"/>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97A1F91B-C7B1-4E03-8581-2CC7339CF3AF}"/>
              </a:ext>
            </a:extLst>
          </p:cNvPr>
          <p:cNvSpPr>
            <a:spLocks noGrp="1"/>
          </p:cNvSpPr>
          <p:nvPr>
            <p:ph type="body" sz="quarter" idx="14"/>
          </p:nvPr>
        </p:nvSpPr>
        <p:spPr/>
        <p:txBody>
          <a:bodyPr/>
          <a:lstStyle/>
          <a:p>
            <a:pPr marL="0" indent="0">
              <a:buNone/>
            </a:pPr>
            <a:r>
              <a:rPr lang="en-US" sz="1600" b="1" dirty="0"/>
              <a:t>Slide 2: Image: https://www.flickr.com/photos/lostvegas/433710146/ by </a:t>
            </a:r>
            <a:r>
              <a:rPr lang="en-US" sz="1600" b="1" dirty="0" err="1"/>
              <a:t>pEtE</a:t>
            </a:r>
            <a:r>
              <a:rPr lang="en-US" sz="1600" b="1" dirty="0"/>
              <a:t> / CC BY-NC-ND 2.0  </a:t>
            </a:r>
          </a:p>
          <a:p>
            <a:pPr marL="0" indent="0">
              <a:buNone/>
            </a:pPr>
            <a:r>
              <a:rPr lang="en-US" sz="1600" b="1" dirty="0"/>
              <a:t>Slide 3: Image: https://www.flickr.com/photos/wiccked/57466134/ by </a:t>
            </a:r>
            <a:r>
              <a:rPr lang="en-US" sz="1600" b="1" dirty="0" err="1"/>
              <a:t>melanie</a:t>
            </a:r>
            <a:r>
              <a:rPr lang="en-US" sz="1600" b="1" dirty="0"/>
              <a:t> cook / CC BY-NC-ND 2.0  </a:t>
            </a:r>
          </a:p>
          <a:p>
            <a:pPr marL="0" indent="0">
              <a:buNone/>
            </a:pPr>
            <a:r>
              <a:rPr lang="en-US" sz="1600" b="1" dirty="0"/>
              <a:t>Slide 4: Image: https://www.flickr.com/photos/nicholasjon/4101203095/ by Nick </a:t>
            </a:r>
            <a:r>
              <a:rPr lang="en-US" sz="1600" b="1" dirty="0" err="1"/>
              <a:t>Olejniczak</a:t>
            </a:r>
            <a:r>
              <a:rPr lang="en-US" sz="1600" b="1" dirty="0"/>
              <a:t> / CC BY-NC 2.0  </a:t>
            </a:r>
          </a:p>
          <a:p>
            <a:pPr marL="0" indent="0">
              <a:buNone/>
            </a:pPr>
            <a:r>
              <a:rPr lang="en-US" sz="1600" b="1" dirty="0"/>
              <a:t>Slide 5: Image: https://www.flickr.com/photos/khawkins04/5262741640/ by Ken Hawkins / CC BY 2.0  </a:t>
            </a:r>
          </a:p>
          <a:p>
            <a:pPr marL="0" indent="0">
              <a:buNone/>
            </a:pPr>
            <a:r>
              <a:rPr lang="en-US" sz="1600" b="1" dirty="0"/>
              <a:t>Slide 6: Image: https://www.flickr.com/photos/dutchsimba/13628401284/ by Dutch Simba / CC BY-NC-ND 2.0  </a:t>
            </a:r>
          </a:p>
          <a:p>
            <a:pPr marL="0" indent="0">
              <a:buNone/>
            </a:pPr>
            <a:r>
              <a:rPr lang="en-US" sz="1600" b="1" dirty="0"/>
              <a:t>Slide 8: Image: https://www.flickr.com/photos/1-25_sbct/6357990295/ by Arctic Wolves / CC BY 2.0 </a:t>
            </a:r>
          </a:p>
          <a:p>
            <a:pPr marL="0" indent="0">
              <a:buNone/>
            </a:pPr>
            <a:r>
              <a:rPr lang="en-US" sz="1600" b="1" dirty="0"/>
              <a:t>Slide 9: Image: https://www.flickr.com/photos/acriley/5203916631/ by A. Charlotte Riley / CC BY-NC-ND 2.0  </a:t>
            </a:r>
          </a:p>
          <a:p>
            <a:pPr marL="0" indent="0">
              <a:buNone/>
            </a:pPr>
            <a:r>
              <a:rPr lang="en-US" sz="1600" b="1" dirty="0"/>
              <a:t>Slide 10: Image: https://www.flickr.com/photos/r_stephen/6906698996/ by Stephen Rush / CC BY-SA 2.0  </a:t>
            </a:r>
          </a:p>
          <a:p>
            <a:pPr marL="0" indent="0">
              <a:buNone/>
            </a:pPr>
            <a:r>
              <a:rPr lang="en-US" sz="1600" b="1" dirty="0"/>
              <a:t>Slide 12: Image: https://www.flickr.com/photos/lorenkerns/14544328432/ by Loren Kerns / CC BY 2.0  </a:t>
            </a:r>
          </a:p>
          <a:p>
            <a:pPr marL="0" indent="0">
              <a:buNone/>
            </a:pPr>
            <a:r>
              <a:rPr lang="en-US" sz="1600" b="1" dirty="0"/>
              <a:t>Slide 13: Image: https://www.flickr.com/photos/bennyseidelman/5893495655/ by Ben </a:t>
            </a:r>
            <a:r>
              <a:rPr lang="en-US" sz="1600" b="1" dirty="0" err="1"/>
              <a:t>Seidelman</a:t>
            </a:r>
            <a:r>
              <a:rPr lang="en-US" sz="1600" b="1" dirty="0"/>
              <a:t> / CC BY 2.0  </a:t>
            </a:r>
          </a:p>
          <a:p>
            <a:pPr marL="0" indent="0">
              <a:buNone/>
            </a:pPr>
            <a:r>
              <a:rPr lang="en-US" sz="1600" b="1" dirty="0"/>
              <a:t>Slide 14: Image: https://www.flickr.com/photos/didmyself/6530389351/ by Daniel </a:t>
            </a:r>
            <a:r>
              <a:rPr lang="en-US" sz="1600" b="1" dirty="0" err="1"/>
              <a:t>Kulinski</a:t>
            </a:r>
            <a:r>
              <a:rPr lang="en-US" sz="1600" b="1" dirty="0"/>
              <a:t> / CC BY-NC-SA 2.0  </a:t>
            </a:r>
          </a:p>
          <a:p>
            <a:pPr marL="0" indent="0">
              <a:buNone/>
            </a:pPr>
            <a:r>
              <a:rPr lang="en-US" sz="1600" b="1" dirty="0"/>
              <a:t>Slide 15: Image: https://www.flickr.com/photos/catzrule/8381068183/ by Rick Payette / CC BY-NC-ND 2.0  </a:t>
            </a:r>
          </a:p>
          <a:p>
            <a:pPr marL="0" indent="0">
              <a:buNone/>
            </a:pPr>
            <a:r>
              <a:rPr lang="en-US" sz="1600" b="1" dirty="0"/>
              <a:t>Slide 16: Image: https://www.flickr.com/photos/-krieg-/6387036687/ by Torus </a:t>
            </a:r>
            <a:r>
              <a:rPr lang="en-US" sz="1600" b="1" dirty="0" err="1"/>
              <a:t>Mastaz</a:t>
            </a:r>
            <a:r>
              <a:rPr lang="en-US" sz="1600" b="1" dirty="0"/>
              <a:t> / CC BY-NC-ND 2.0  </a:t>
            </a:r>
          </a:p>
          <a:p>
            <a:pPr marL="0" indent="0">
              <a:buNone/>
            </a:pPr>
            <a:r>
              <a:rPr lang="en-US" sz="1600" b="1" dirty="0"/>
              <a:t>Slide 18: Image: https://www.flickr.com/photos/bendisinger/13857481123/ by Benjamin </a:t>
            </a:r>
            <a:r>
              <a:rPr lang="en-US" sz="1600" b="1" dirty="0" err="1"/>
              <a:t>Disinger</a:t>
            </a:r>
            <a:r>
              <a:rPr lang="en-US" sz="1600" b="1" dirty="0"/>
              <a:t> / CC BY-NC-ND 2.0 </a:t>
            </a:r>
          </a:p>
          <a:p>
            <a:endParaRPr lang="en-US" sz="1600" b="1" dirty="0"/>
          </a:p>
        </p:txBody>
      </p:sp>
    </p:spTree>
    <p:extLst>
      <p:ext uri="{BB962C8B-B14F-4D97-AF65-F5344CB8AC3E}">
        <p14:creationId xmlns:p14="http://schemas.microsoft.com/office/powerpoint/2010/main" val="1407579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C13F594A2FC74EADD29D0AF2FC40B8" ma:contentTypeVersion="0" ma:contentTypeDescription="Create a new document." ma:contentTypeScope="" ma:versionID="f6b9a7984d90970c0d0e973507f2746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939786-C169-4F7A-810B-4BE8BCB61B43}">
  <ds:schemaRefs>
    <ds:schemaRef ds:uri="http://purl.org/dc/elements/1.1/"/>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http://purl.org/dc/dcmitype/"/>
    <ds:schemaRef ds:uri="http://purl.org/dc/terms/"/>
  </ds:schemaRefs>
</ds:datastoreItem>
</file>

<file path=customXml/itemProps2.xml><?xml version="1.0" encoding="utf-8"?>
<ds:datastoreItem xmlns:ds="http://schemas.openxmlformats.org/officeDocument/2006/customXml" ds:itemID="{4AC843D3-24B5-44CD-B3F2-6FF1341FC0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666D8B9-669F-4142-B8FC-2F14E25C84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12784</TotalTime>
  <Words>12675</Words>
  <Application>Microsoft Office PowerPoint</Application>
  <PresentationFormat>Widescreen</PresentationFormat>
  <Paragraphs>1279</Paragraphs>
  <Slides>103</Slides>
  <Notes>98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103</vt:i4>
      </vt:variant>
    </vt:vector>
  </HeadingPairs>
  <TitlesOfParts>
    <vt:vector size="114" baseType="lpstr">
      <vt:lpstr>ＭＳ Ｐゴシック</vt:lpstr>
      <vt:lpstr>Adobe Song Std L</vt:lpstr>
      <vt:lpstr>Arial</vt:lpstr>
      <vt:lpstr>Arial Narrow</vt:lpstr>
      <vt:lpstr>Calibri</vt:lpstr>
      <vt:lpstr>Open Sans</vt:lpstr>
      <vt:lpstr>Open Sans Semibold</vt:lpstr>
      <vt:lpstr>Tahoma</vt:lpstr>
      <vt:lpstr>Times New Roman</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“…interview of a group of 8 to 12 people representing some target group and centered on a single topic.”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Systematic description focusing on designated aspects of behavior to test causal hypotheses.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observations or data in such a manner that they provide answers to the hypothesis or research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Jenny Johnson, Director, Branding and Creative Services</Manager>
  <Company>OCLC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Starter show and example presentation slides using OCLC PowerPoint template</dc:title>
  <dc:creator>Mickey Hawk, Manager, Design</dc:creator>
  <cp:lastModifiedBy>Schadt,Erin</cp:lastModifiedBy>
  <cp:revision>1004</cp:revision>
  <cp:lastPrinted>2012-01-18T22:20:44Z</cp:lastPrinted>
  <dcterms:created xsi:type="dcterms:W3CDTF">2012-03-27T16:06:48Z</dcterms:created>
  <dcterms:modified xsi:type="dcterms:W3CDTF">2018-02-21T18:51:31Z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0x0101009EC13F594A2FC74EADD29D0AF2FC40B8</vt:lpwstr>
  </property>
</Properties>
</file>