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Lst>
  <p:notesMasterIdLst>
    <p:notesMasterId r:id="rId64"/>
  </p:notesMasterIdLst>
  <p:handoutMasterIdLst>
    <p:handoutMasterId r:id="rId65"/>
  </p:handoutMasterIdLst>
  <p:sldIdLst>
    <p:sldId id="322" r:id="rId7"/>
    <p:sldId id="288" r:id="rId8"/>
    <p:sldId id="289" r:id="rId9"/>
    <p:sldId id="312" r:id="rId10"/>
    <p:sldId id="338" r:id="rId11"/>
    <p:sldId id="309" r:id="rId12"/>
    <p:sldId id="308" r:id="rId13"/>
    <p:sldId id="355" r:id="rId14"/>
    <p:sldId id="353" r:id="rId15"/>
    <p:sldId id="346" r:id="rId16"/>
    <p:sldId id="315" r:id="rId17"/>
    <p:sldId id="348" r:id="rId18"/>
    <p:sldId id="331" r:id="rId19"/>
    <p:sldId id="329" r:id="rId20"/>
    <p:sldId id="313" r:id="rId21"/>
    <p:sldId id="303" r:id="rId22"/>
    <p:sldId id="291" r:id="rId23"/>
    <p:sldId id="304" r:id="rId24"/>
    <p:sldId id="345" r:id="rId25"/>
    <p:sldId id="292" r:id="rId26"/>
    <p:sldId id="293" r:id="rId27"/>
    <p:sldId id="307" r:id="rId28"/>
    <p:sldId id="311" r:id="rId29"/>
    <p:sldId id="287" r:id="rId30"/>
    <p:sldId id="294" r:id="rId31"/>
    <p:sldId id="286" r:id="rId32"/>
    <p:sldId id="295" r:id="rId33"/>
    <p:sldId id="317" r:id="rId34"/>
    <p:sldId id="305" r:id="rId35"/>
    <p:sldId id="306" r:id="rId36"/>
    <p:sldId id="296" r:id="rId37"/>
    <p:sldId id="319" r:id="rId38"/>
    <p:sldId id="324" r:id="rId39"/>
    <p:sldId id="297" r:id="rId40"/>
    <p:sldId id="299" r:id="rId41"/>
    <p:sldId id="301" r:id="rId42"/>
    <p:sldId id="300" r:id="rId43"/>
    <p:sldId id="336" r:id="rId44"/>
    <p:sldId id="302" r:id="rId45"/>
    <p:sldId id="335" r:id="rId46"/>
    <p:sldId id="332" r:id="rId47"/>
    <p:sldId id="333" r:id="rId48"/>
    <p:sldId id="285" r:id="rId49"/>
    <p:sldId id="354" r:id="rId50"/>
    <p:sldId id="337" r:id="rId51"/>
    <p:sldId id="271" r:id="rId52"/>
    <p:sldId id="326" r:id="rId53"/>
    <p:sldId id="314" r:id="rId54"/>
    <p:sldId id="327" r:id="rId55"/>
    <p:sldId id="349" r:id="rId56"/>
    <p:sldId id="350" r:id="rId57"/>
    <p:sldId id="351" r:id="rId58"/>
    <p:sldId id="352" r:id="rId59"/>
    <p:sldId id="356" r:id="rId60"/>
    <p:sldId id="357" r:id="rId61"/>
    <p:sldId id="358" r:id="rId62"/>
    <p:sldId id="359" r:id="rId63"/>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979"/>
    <a:srgbClr val="8F997E"/>
    <a:srgbClr val="C7C22C"/>
    <a:srgbClr val="DF9636"/>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0185" autoAdjust="0"/>
  </p:normalViewPr>
  <p:slideViewPr>
    <p:cSldViewPr snapToGrid="0" snapToObjects="1">
      <p:cViewPr varScale="1">
        <p:scale>
          <a:sx n="117" d="100"/>
          <a:sy n="117" d="100"/>
        </p:scale>
        <p:origin x="654" y="108"/>
      </p:cViewPr>
      <p:guideLst>
        <p:guide orient="horz" pos="1808"/>
        <p:guide pos="557"/>
      </p:guideLst>
    </p:cSldViewPr>
  </p:slideViewPr>
  <p:notesTextViewPr>
    <p:cViewPr>
      <p:scale>
        <a:sx n="3" d="2"/>
        <a:sy n="3" d="2"/>
      </p:scale>
      <p:origin x="0" y="0"/>
    </p:cViewPr>
  </p:notesTextViewPr>
  <p:notesViewPr>
    <p:cSldViewPr snapToGrid="0" snapToObjects="1">
      <p:cViewPr varScale="1">
        <p:scale>
          <a:sx n="84" d="100"/>
          <a:sy n="84" d="100"/>
        </p:scale>
        <p:origin x="306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2/16/2018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3D56B6-96DB-49AA-B392-C2E77AEFBB10}"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84BE4854-46C1-40AE-92BF-0F440829588D}" type="slidenum">
              <a:rPr lang="en-US" smtClean="0"/>
              <a:t>‹#›</a:t>
            </a:fld>
            <a:endParaRPr lang="en-US"/>
          </a:p>
        </p:txBody>
      </p:sp>
    </p:spTree>
    <p:extLst>
      <p:ext uri="{BB962C8B-B14F-4D97-AF65-F5344CB8AC3E}">
        <p14:creationId xmlns:p14="http://schemas.microsoft.com/office/powerpoint/2010/main" val="351565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yti.ms/1OPYEl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ewinternet.org/2016/09/01/book-reading-2016/"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theguardian.com/media/2016/may/13/printed-book-sales-ebooks-declin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washingtonpost.com/local/why-digital-natives-prefer-reading-in-print-yes-you-read-that-right/2015/02/22/8596ca86-b871-11e4-9423-f3d0a1ec335c_story.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ithaka.org/?p=27768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ewresearch.org/fact-tank/2016/01/06/around-half-of-newspaper-readers-rely-only-on-print-edi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oclc.org/content/dam/research/publications/newsletters/prabha-satisficing.pdf"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archengineland.com/google-now-handles-2-999-trillion-searches-per-year-2502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oclc.org/content/dam/research/presentations/dempsey/dempsey-notre-dame-oclc-research-2015.pptx"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conference.ifla.org/sites/default/files/files/papers/wlic2012/76-connaway-en.pdf" TargetMode="External"/><Relationship Id="rId4" Type="http://schemas.openxmlformats.org/officeDocument/2006/relationships/hyperlink" Target="http://www.oclc.org/research/activities/vandr.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informationr.net/ir/18-1/infres181.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mls.gov/assets/1/AssetManager/OppForAll2.pdf"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libraries.pewinternet.org/2013/06/25/younger-americans-library-services/" TargetMode="External"/><Relationship Id="rId4" Type="http://schemas.openxmlformats.org/officeDocument/2006/relationships/hyperlink" Target="http://www.ala.org/yaforum/project-repor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oclc.org/research/activities/synchronicity/default.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clc.org/content/dam/research/publications/newsletters/prabha-satisficing.pdf"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oclc.org/research/activities/vandr.html" TargetMode="External"/><Relationship Id="rId5" Type="http://schemas.openxmlformats.org/officeDocument/2006/relationships/hyperlink" Target="http://www.oclc.org/research/activities/synchronicity/default.htm" TargetMode="External"/><Relationship Id="rId4" Type="http://schemas.openxmlformats.org/officeDocument/2006/relationships/hyperlink" Target="http://www.oclc.org/content/dam/research/publications/2015/oclcresearch-library-in-life-of-user.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educause.edu/ero/article/ialways-stick-first-thing-comes-google-where-people-go-information-what-they-use-and-why"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oclc.org/content/dam/research/publications/newsletters/connaway-scan.pdf"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oclc.org/research/activities/synchronicity/default.htm" TargetMode="External"/><Relationship Id="rId4" Type="http://schemas.openxmlformats.org/officeDocument/2006/relationships/hyperlink" Target="http://www.oclc.org/content/dam/research/publications/2015/oclcresearch-library-in-life-of-user.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oclc.org/content/dam/research/publications/library/2008/connaway-libri.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i-scholar.in/index.php/sjim/article/view/60392/51360"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www.oclc.org/content/dam/research/publications/2015/oclcresearch-library-in-life-of-user.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orldbank.org/en/publication/wdr201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hronicle.com/blogs/wiredcampus/on-facebook-librarian-brings-two-students-from-the-early-1900s-to-life/3484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heharrispoll.com/health-and-life/Technology-Too-Distracting-Lazy-Society.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ces.ed.gov/ccd/tables/ACGR_RE_and_characteristics_2014-15.as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E4854-46C1-40AE-92BF-0F440829588D}" type="slidenum">
              <a:rPr lang="en-US" smtClean="0"/>
              <a:t>1</a:t>
            </a:fld>
            <a:endParaRPr lang="en-US"/>
          </a:p>
        </p:txBody>
      </p:sp>
    </p:spTree>
    <p:extLst>
      <p:ext uri="{BB962C8B-B14F-4D97-AF65-F5344CB8AC3E}">
        <p14:creationId xmlns:p14="http://schemas.microsoft.com/office/powerpoint/2010/main" val="225123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6884" y="4478479"/>
            <a:ext cx="6304548" cy="3664207"/>
          </a:xfrm>
        </p:spPr>
        <p:txBody>
          <a:bodyPr/>
          <a:lstStyle/>
          <a:p>
            <a:r>
              <a:rPr lang="en-US" sz="1400" dirty="0">
                <a:latin typeface="Arial" panose="020B0604020202020204" pitchFamily="34" charset="0"/>
                <a:cs typeface="Arial" panose="020B0604020202020204" pitchFamily="34" charset="0"/>
              </a:rPr>
              <a:t>Image: https://www.flickr.com/photos/australianshepherds/4515927995/ by S. Carter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location of the library link on doctorate-granting institution websites correlates with research output. Doctoral granting institutions with higher research output put the hyperlink to their library on more prominent positions on the university website.” </a:t>
            </a:r>
          </a:p>
          <a:p>
            <a:r>
              <a:rPr lang="en-US" sz="1400" dirty="0">
                <a:latin typeface="Arial" panose="020B0604020202020204" pitchFamily="34" charset="0"/>
                <a:cs typeface="Arial" panose="020B0604020202020204" pitchFamily="34" charset="0"/>
              </a:rPr>
              <a:t>Simpson, Jessica. “The Heart of the University: Library Link Location on Doctoral Granting Institutions Webpages and Correlation with Research Output.” </a:t>
            </a:r>
            <a:r>
              <a:rPr lang="en-US" sz="1400" i="1" dirty="0">
                <a:latin typeface="Arial" panose="020B0604020202020204" pitchFamily="34" charset="0"/>
                <a:cs typeface="Arial" panose="020B0604020202020204" pitchFamily="34" charset="0"/>
              </a:rPr>
              <a:t>Journal of Academic Librarianship </a:t>
            </a:r>
            <a:r>
              <a:rPr lang="en-US" sz="1400" dirty="0">
                <a:latin typeface="Arial" panose="020B0604020202020204" pitchFamily="34" charset="0"/>
                <a:cs typeface="Arial" panose="020B0604020202020204" pitchFamily="34" charset="0"/>
              </a:rPr>
              <a:t>42, no. 5 (2016): 503–508. </a:t>
            </a:r>
          </a:p>
          <a:p>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10: 524.</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10</a:t>
            </a:fld>
            <a:endParaRPr lang="en-US"/>
          </a:p>
        </p:txBody>
      </p:sp>
    </p:spTree>
    <p:extLst>
      <p:ext uri="{BB962C8B-B14F-4D97-AF65-F5344CB8AC3E}">
        <p14:creationId xmlns:p14="http://schemas.microsoft.com/office/powerpoint/2010/main" val="480499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194998" y="4058418"/>
            <a:ext cx="6434931" cy="4084268"/>
          </a:xfrm>
        </p:spPr>
        <p:txBody>
          <a:bodyPr/>
          <a:lstStyle/>
          <a:p>
            <a:r>
              <a:rPr lang="en-US" sz="1400" dirty="0">
                <a:latin typeface="Arial" panose="020B0604020202020204" pitchFamily="34" charset="0"/>
                <a:cs typeface="Arial" panose="020B0604020202020204" pitchFamily="34" charset="0"/>
              </a:rPr>
              <a:t>Image: https://www.flickr.com/photos/eekim/15657137102/ by Eugene Kim / CC BY 2.0 </a:t>
            </a:r>
          </a:p>
          <a:p>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“In the traditional publishing arena, “e-book sales fell by 10 percent in the first five months of this year. Digital books accounted last year for around 20 percent of the market, roughly the same as they did a few years ago.” Dedicated e-reader device sales are also declining. Traditional print publishing remained relatively stable during the same period. “The American Booksellers Association counted 1,712 member stores in 2,227 locations in 2015, up from 1,410 in 1,660 locations five years ago.””</a:t>
            </a:r>
          </a:p>
          <a:p>
            <a:pPr fontAlgn="base"/>
            <a:r>
              <a:rPr lang="en-US" sz="1400" dirty="0">
                <a:latin typeface="Arial" panose="020B0604020202020204" pitchFamily="34" charset="0"/>
                <a:cs typeface="Arial" panose="020B0604020202020204" pitchFamily="34" charset="0"/>
              </a:rPr>
              <a:t>Alter, Alexandra. 2015. “The Plot Twist: E-Book Sales Slip, and Print Is Far From Dead.” </a:t>
            </a:r>
            <a:r>
              <a:rPr lang="en-US" sz="1400" i="1" dirty="0">
                <a:latin typeface="Arial" panose="020B0604020202020204" pitchFamily="34" charset="0"/>
                <a:cs typeface="Arial" panose="020B0604020202020204" pitchFamily="34" charset="0"/>
              </a:rPr>
              <a:t>The New York Times,</a:t>
            </a:r>
            <a:r>
              <a:rPr lang="en-US" sz="1400" dirty="0">
                <a:latin typeface="Arial" panose="020B0604020202020204" pitchFamily="34" charset="0"/>
                <a:cs typeface="Arial" panose="020B0604020202020204" pitchFamily="34" charset="0"/>
              </a:rPr>
              <a:t> September 22. </a:t>
            </a:r>
            <a:r>
              <a:rPr lang="en-US" sz="1400" dirty="0">
                <a:latin typeface="Arial" panose="020B0604020202020204" pitchFamily="34" charset="0"/>
                <a:cs typeface="Arial" panose="020B0604020202020204" pitchFamily="34" charset="0"/>
                <a:hlinkClick r:id="rId3"/>
              </a:rPr>
              <a:t>http://nyti.ms/1OPYEly</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2015.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76, no. 10: 568.</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11</a:t>
            </a:fld>
            <a:endParaRPr lang="en-US"/>
          </a:p>
        </p:txBody>
      </p:sp>
    </p:spTree>
    <p:extLst>
      <p:ext uri="{BB962C8B-B14F-4D97-AF65-F5344CB8AC3E}">
        <p14:creationId xmlns:p14="http://schemas.microsoft.com/office/powerpoint/2010/main" val="39439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2938"/>
            <a:ext cx="5581650" cy="3140075"/>
          </a:xfrm>
        </p:spPr>
      </p:sp>
      <p:sp>
        <p:nvSpPr>
          <p:cNvPr id="3" name="Notes Placeholder 2"/>
          <p:cNvSpPr>
            <a:spLocks noGrp="1"/>
          </p:cNvSpPr>
          <p:nvPr>
            <p:ph type="body" idx="1"/>
          </p:nvPr>
        </p:nvSpPr>
        <p:spPr>
          <a:xfrm>
            <a:off x="191386" y="3931920"/>
            <a:ext cx="6549656" cy="5043637"/>
          </a:xfrm>
        </p:spPr>
        <p:txBody>
          <a:bodyPr/>
          <a:lstStyle/>
          <a:p>
            <a:r>
              <a:rPr lang="en-US" sz="1400" dirty="0">
                <a:latin typeface="Arial" panose="020B0604020202020204" pitchFamily="34" charset="0"/>
                <a:cs typeface="Arial" panose="020B0604020202020204" pitchFamily="34" charset="0"/>
              </a:rPr>
              <a:t>Image: https://www.flickr.com/photos/fmckinlay/16255732772/ by Fiona Shields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““Print books continue to be more popular than e-books or audio books. Fully 65 percent of Americans have read a print book in the last year, more than double the share that has read an e-book (28 percent) and more than four times the share that has consumed book content via audio book (14 percent). Some 73 percent of Americans report that they have read at least one book (in any format) in the last year.” When reading e-books, more Americans are reading them on tablets and cellphones rather than dedicated e-readers.” </a:t>
            </a:r>
          </a:p>
          <a:p>
            <a:r>
              <a:rPr lang="en-US" sz="1400" dirty="0">
                <a:latin typeface="Arial" panose="020B0604020202020204" pitchFamily="34" charset="0"/>
                <a:cs typeface="Arial" panose="020B0604020202020204" pitchFamily="34" charset="0"/>
              </a:rPr>
              <a:t>Perrin, Andrew. 2016. “Book Reading 2016.” </a:t>
            </a:r>
            <a:r>
              <a:rPr lang="en-US" sz="1400" i="1" dirty="0">
                <a:latin typeface="Arial" panose="020B0604020202020204" pitchFamily="34" charset="0"/>
                <a:cs typeface="Arial" panose="020B0604020202020204" pitchFamily="34" charset="0"/>
              </a:rPr>
              <a:t>Pew Research Center</a:t>
            </a:r>
            <a:r>
              <a:rPr lang="en-US" sz="1400" dirty="0">
                <a:latin typeface="Arial" panose="020B0604020202020204" pitchFamily="34" charset="0"/>
                <a:cs typeface="Arial" panose="020B0604020202020204" pitchFamily="34" charset="0"/>
              </a:rPr>
              <a:t>, September 1. </a:t>
            </a:r>
            <a:r>
              <a:rPr lang="en-US" sz="1400" dirty="0">
                <a:latin typeface="Arial" panose="020B0604020202020204" pitchFamily="34" charset="0"/>
                <a:cs typeface="Arial" panose="020B0604020202020204" pitchFamily="34" charset="0"/>
                <a:hlinkClick r:id="rId3"/>
              </a:rPr>
              <a:t>http://www.pewinternet.org/2016/09/01/book-reading-2016/</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9: 472.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 the United Kingdom, “sales of printed books have grown for the first time in four years, lifted by the adult </a:t>
            </a:r>
            <a:r>
              <a:rPr lang="en-US" sz="1400" dirty="0" err="1">
                <a:latin typeface="Arial" panose="020B0604020202020204" pitchFamily="34" charset="0"/>
                <a:cs typeface="Arial" panose="020B0604020202020204" pitchFamily="34" charset="0"/>
              </a:rPr>
              <a:t>colouring</a:t>
            </a:r>
            <a:r>
              <a:rPr lang="en-US" sz="1400" dirty="0">
                <a:latin typeface="Arial" panose="020B0604020202020204" pitchFamily="34" charset="0"/>
                <a:cs typeface="Arial" panose="020B0604020202020204" pitchFamily="34" charset="0"/>
              </a:rPr>
              <a:t> book craze and 150th anniversary of Alice in Wonderland, as e-books suffered their first ever decline.” E-book sales fell by 1.6 percent in 2015—the first drop recorded in seven years—while sales of printed books grew by 0.4 percent in the United Kingdom.”</a:t>
            </a:r>
          </a:p>
          <a:p>
            <a:r>
              <a:rPr lang="en-US" sz="1400" dirty="0" err="1">
                <a:latin typeface="Arial" panose="020B0604020202020204" pitchFamily="34" charset="0"/>
                <a:cs typeface="Arial" panose="020B0604020202020204" pitchFamily="34" charset="0"/>
              </a:rPr>
              <a:t>Sweney</a:t>
            </a:r>
            <a:r>
              <a:rPr lang="en-US" sz="1400" dirty="0">
                <a:latin typeface="Arial" panose="020B0604020202020204" pitchFamily="34" charset="0"/>
                <a:cs typeface="Arial" panose="020B0604020202020204" pitchFamily="34" charset="0"/>
              </a:rPr>
              <a:t>, Mark. 2016. “Printed book sales rise for first time in four years as </a:t>
            </a:r>
            <a:r>
              <a:rPr lang="en-US" sz="1400" dirty="0" err="1">
                <a:latin typeface="Arial" panose="020B0604020202020204" pitchFamily="34" charset="0"/>
                <a:cs typeface="Arial" panose="020B0604020202020204" pitchFamily="34" charset="0"/>
              </a:rPr>
              <a:t>ebooks</a:t>
            </a:r>
            <a:r>
              <a:rPr lang="en-US" sz="1400" dirty="0">
                <a:latin typeface="Arial" panose="020B0604020202020204" pitchFamily="34" charset="0"/>
                <a:cs typeface="Arial" panose="020B0604020202020204" pitchFamily="34" charset="0"/>
              </a:rPr>
              <a:t> decline.” </a:t>
            </a:r>
            <a:r>
              <a:rPr lang="en-US" sz="1400" i="1" dirty="0">
                <a:latin typeface="Arial" panose="020B0604020202020204" pitchFamily="34" charset="0"/>
                <a:cs typeface="Arial" panose="020B0604020202020204" pitchFamily="34" charset="0"/>
              </a:rPr>
              <a:t>The Guardian</a:t>
            </a:r>
            <a:r>
              <a:rPr lang="en-US" sz="1400" dirty="0">
                <a:latin typeface="Arial" panose="020B0604020202020204" pitchFamily="34" charset="0"/>
                <a:cs typeface="Arial" panose="020B0604020202020204" pitchFamily="34" charset="0"/>
              </a:rPr>
              <a:t>, May 13. </a:t>
            </a:r>
            <a:r>
              <a:rPr lang="en-US" sz="1400" dirty="0">
                <a:latin typeface="Arial" panose="020B0604020202020204" pitchFamily="34" charset="0"/>
                <a:cs typeface="Arial" panose="020B0604020202020204" pitchFamily="34" charset="0"/>
                <a:hlinkClick r:id="rId4"/>
              </a:rPr>
              <a:t>www.theguardian.com/media/2016/may/13/printed-book-sales-ebooks-decline</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12</a:t>
            </a:fld>
            <a:endParaRPr lang="en-US"/>
          </a:p>
        </p:txBody>
      </p:sp>
    </p:spTree>
    <p:extLst>
      <p:ext uri="{BB962C8B-B14F-4D97-AF65-F5344CB8AC3E}">
        <p14:creationId xmlns:p14="http://schemas.microsoft.com/office/powerpoint/2010/main" val="25914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568325"/>
            <a:ext cx="5586413" cy="3141663"/>
          </a:xfrm>
        </p:spPr>
      </p:sp>
      <p:sp>
        <p:nvSpPr>
          <p:cNvPr id="3" name="Notes Placeholder 2"/>
          <p:cNvSpPr>
            <a:spLocks noGrp="1"/>
          </p:cNvSpPr>
          <p:nvPr>
            <p:ph type="body" idx="1"/>
          </p:nvPr>
        </p:nvSpPr>
        <p:spPr>
          <a:xfrm>
            <a:off x="493995" y="4019643"/>
            <a:ext cx="6109935" cy="4420314"/>
          </a:xfrm>
        </p:spPr>
        <p:txBody>
          <a:bodyPr/>
          <a:lstStyle/>
          <a:p>
            <a:pPr fontAlgn="base"/>
            <a:r>
              <a:rPr lang="en-US" sz="1400" dirty="0">
                <a:latin typeface="Arial" panose="020B0604020202020204" pitchFamily="34" charset="0"/>
                <a:cs typeface="Arial" panose="020B0604020202020204" pitchFamily="34" charset="0"/>
              </a:rPr>
              <a:t>Image: https://www.flickr.com/photos/18406928@N00/394745454/ by </a:t>
            </a:r>
            <a:r>
              <a:rPr lang="en-US" sz="1400" dirty="0" err="1">
                <a:latin typeface="Arial" panose="020B0604020202020204" pitchFamily="34" charset="0"/>
                <a:cs typeface="Arial" panose="020B0604020202020204" pitchFamily="34" charset="0"/>
              </a:rPr>
              <a:t>Darkangels</a:t>
            </a:r>
            <a:r>
              <a:rPr lang="en-US" sz="1400" dirty="0">
                <a:latin typeface="Arial" panose="020B0604020202020204" pitchFamily="34" charset="0"/>
                <a:cs typeface="Arial" panose="020B0604020202020204" pitchFamily="34" charset="0"/>
              </a:rPr>
              <a:t> / CC BY 2.0 </a:t>
            </a:r>
          </a:p>
          <a:p>
            <a:pPr fontAlgn="base"/>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“A fall 2014 “survey found students spent an average of $320 to get 5.3 textbooks. Eighty-seven percent of these were print books. A University of Washington pilot study of digital textbooks found that a quarter of students still bought print versions of e-textbooks that they were given for free.””</a:t>
            </a:r>
          </a:p>
          <a:p>
            <a:pPr fontAlgn="base"/>
            <a:r>
              <a:rPr lang="en-US" sz="1400" dirty="0" err="1">
                <a:latin typeface="Arial" panose="020B0604020202020204" pitchFamily="34" charset="0"/>
                <a:cs typeface="Arial" panose="020B0604020202020204" pitchFamily="34" charset="0"/>
              </a:rPr>
              <a:t>Rosenwald</a:t>
            </a:r>
            <a:r>
              <a:rPr lang="en-US" sz="1400" dirty="0">
                <a:latin typeface="Arial" panose="020B0604020202020204" pitchFamily="34" charset="0"/>
                <a:cs typeface="Arial" panose="020B0604020202020204" pitchFamily="34" charset="0"/>
              </a:rPr>
              <a:t>, Michael S. 2015. “Why Digital Natives Prefer Reading in Print. Yes, You Read that Right.” </a:t>
            </a:r>
            <a:r>
              <a:rPr lang="en-US" sz="1400" i="1" dirty="0">
                <a:latin typeface="Arial" panose="020B0604020202020204" pitchFamily="34" charset="0"/>
                <a:cs typeface="Arial" panose="020B0604020202020204" pitchFamily="34" charset="0"/>
              </a:rPr>
              <a:t>The Washington Post</a:t>
            </a:r>
            <a:r>
              <a:rPr lang="en-US" sz="1400" dirty="0">
                <a:latin typeface="Arial" panose="020B0604020202020204" pitchFamily="34" charset="0"/>
                <a:cs typeface="Arial" panose="020B0604020202020204" pitchFamily="34" charset="0"/>
              </a:rPr>
              <a:t>, February 22. </a:t>
            </a:r>
            <a:r>
              <a:rPr lang="en-US" sz="1400" dirty="0">
                <a:latin typeface="Arial" panose="020B0604020202020204" pitchFamily="34" charset="0"/>
                <a:cs typeface="Arial" panose="020B0604020202020204" pitchFamily="34" charset="0"/>
                <a:hlinkClick r:id="rId3"/>
              </a:rPr>
              <a:t>www.washingtonpost.com/local/why-digital-natives-prefer-reading-in-print-yes-you-read-that-right/2015/02/22/8596ca86-b871-11e4-9423-f3d0a1ec335c_story.html</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2015.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76, no. 4: 232.</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13</a:t>
            </a:fld>
            <a:endParaRPr lang="en-US"/>
          </a:p>
        </p:txBody>
      </p:sp>
    </p:spTree>
    <p:extLst>
      <p:ext uri="{BB962C8B-B14F-4D97-AF65-F5344CB8AC3E}">
        <p14:creationId xmlns:p14="http://schemas.microsoft.com/office/powerpoint/2010/main" val="123778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36884" y="4478479"/>
            <a:ext cx="6328611" cy="3664207"/>
          </a:xfrm>
        </p:spPr>
        <p:txBody>
          <a:bodyPr/>
          <a:lstStyle/>
          <a:p>
            <a:pPr fontAlgn="base"/>
            <a:r>
              <a:rPr lang="en-US" sz="1400" dirty="0">
                <a:latin typeface="Arial" panose="020B0604020202020204" pitchFamily="34" charset="0"/>
                <a:cs typeface="Arial" panose="020B0604020202020204" pitchFamily="34" charset="0"/>
              </a:rPr>
              <a:t>“On average, faculty preference for using scholarly monographs for reading in depth remains high for print format rather than digital format. For exploring references or searching for a particular topic, faculty find electronic formats easier.”</a:t>
            </a:r>
          </a:p>
          <a:p>
            <a:pPr fontAlgn="base"/>
            <a:r>
              <a:rPr lang="en-US" sz="1400" dirty="0">
                <a:latin typeface="Arial" panose="020B0604020202020204" pitchFamily="34" charset="0"/>
                <a:cs typeface="Arial" panose="020B0604020202020204" pitchFamily="34" charset="0"/>
              </a:rPr>
              <a:t>Wolff, Christine, Alisa B. Rod, and Roger C. </a:t>
            </a:r>
            <a:r>
              <a:rPr lang="en-US" sz="1400" dirty="0" err="1">
                <a:latin typeface="Arial" panose="020B0604020202020204" pitchFamily="34" charset="0"/>
                <a:cs typeface="Arial" panose="020B0604020202020204" pitchFamily="34" charset="0"/>
              </a:rPr>
              <a:t>Schonfeld</a:t>
            </a:r>
            <a:r>
              <a:rPr lang="en-US" sz="1400" dirty="0">
                <a:latin typeface="Arial" panose="020B0604020202020204" pitchFamily="34" charset="0"/>
                <a:cs typeface="Arial" panose="020B0604020202020204" pitchFamily="34" charset="0"/>
              </a:rPr>
              <a:t>. 2016. “</a:t>
            </a:r>
            <a:r>
              <a:rPr lang="en-US" sz="1400" dirty="0" err="1">
                <a:latin typeface="Arial" panose="020B0604020202020204" pitchFamily="34" charset="0"/>
                <a:cs typeface="Arial" panose="020B0604020202020204" pitchFamily="34" charset="0"/>
              </a:rPr>
              <a:t>Ithaka</a:t>
            </a:r>
            <a:r>
              <a:rPr lang="en-US" sz="1400" dirty="0">
                <a:latin typeface="Arial" panose="020B0604020202020204" pitchFamily="34" charset="0"/>
                <a:cs typeface="Arial" panose="020B0604020202020204" pitchFamily="34" charset="0"/>
              </a:rPr>
              <a:t> S+R US Faculty Survey 2015.” </a:t>
            </a:r>
            <a:r>
              <a:rPr lang="en-US" sz="1400" dirty="0" err="1">
                <a:latin typeface="Arial" panose="020B0604020202020204" pitchFamily="34" charset="0"/>
                <a:cs typeface="Arial" panose="020B0604020202020204" pitchFamily="34" charset="0"/>
              </a:rPr>
              <a:t>Ithaka</a:t>
            </a:r>
            <a:r>
              <a:rPr lang="en-US" sz="1400" dirty="0">
                <a:latin typeface="Arial" panose="020B0604020202020204" pitchFamily="34" charset="0"/>
                <a:cs typeface="Arial" panose="020B0604020202020204" pitchFamily="34" charset="0"/>
              </a:rPr>
              <a:t> S+R, </a:t>
            </a:r>
            <a:r>
              <a:rPr lang="en-US" sz="1400" dirty="0">
                <a:latin typeface="Arial" panose="020B0604020202020204" pitchFamily="34" charset="0"/>
                <a:cs typeface="Arial" panose="020B0604020202020204" pitchFamily="34" charset="0"/>
                <a:hlinkClick r:id="rId3"/>
              </a:rPr>
              <a:t>http://sr.ithaka.org?p=277685</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5: 264.</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14</a:t>
            </a:fld>
            <a:endParaRPr lang="en-US"/>
          </a:p>
        </p:txBody>
      </p:sp>
    </p:spTree>
    <p:extLst>
      <p:ext uri="{BB962C8B-B14F-4D97-AF65-F5344CB8AC3E}">
        <p14:creationId xmlns:p14="http://schemas.microsoft.com/office/powerpoint/2010/main" val="79608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530225"/>
            <a:ext cx="5581650" cy="3140075"/>
          </a:xfrm>
        </p:spPr>
      </p:sp>
      <p:sp>
        <p:nvSpPr>
          <p:cNvPr id="3" name="Notes Placeholder 2"/>
          <p:cNvSpPr>
            <a:spLocks noGrp="1"/>
          </p:cNvSpPr>
          <p:nvPr>
            <p:ph type="body" idx="1"/>
          </p:nvPr>
        </p:nvSpPr>
        <p:spPr>
          <a:xfrm>
            <a:off x="324997" y="4174742"/>
            <a:ext cx="6265933" cy="3967944"/>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https://www.flickr.com/photos/jcolivera/2732136711/ by </a:t>
            </a:r>
            <a:r>
              <a:rPr lang="en-US" sz="1400" dirty="0" err="1">
                <a:latin typeface="Arial" panose="020B0604020202020204" pitchFamily="34" charset="0"/>
                <a:cs typeface="Arial" panose="020B0604020202020204" pitchFamily="34" charset="0"/>
              </a:rPr>
              <a:t>Jc</a:t>
            </a:r>
            <a:r>
              <a:rPr lang="en-US" sz="1400" dirty="0">
                <a:latin typeface="Arial" panose="020B0604020202020204" pitchFamily="34" charset="0"/>
                <a:cs typeface="Arial" panose="020B0604020202020204" pitchFamily="34" charset="0"/>
              </a:rPr>
              <a:t> Olivera / CC BY-NC-ND 2.0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“Data from Pew Research Center and other sources show that around half of newspaper readers consume newspapers only in their printed form. They are more likely to often watch local TV news than those newspaper readers who access the paper online instead of or in addition to the print edition. This difference persists even when controlling for age.” </a:t>
            </a:r>
          </a:p>
          <a:p>
            <a:pPr defTabSz="932871">
              <a:defRPr/>
            </a:pPr>
            <a:r>
              <a:rPr lang="en-US" sz="1400" dirty="0">
                <a:latin typeface="Arial" panose="020B0604020202020204" pitchFamily="34" charset="0"/>
                <a:cs typeface="Arial" panose="020B0604020202020204" pitchFamily="34" charset="0"/>
              </a:rPr>
              <a:t> </a:t>
            </a:r>
          </a:p>
          <a:p>
            <a:r>
              <a:rPr lang="en-US" sz="1400" dirty="0" err="1">
                <a:latin typeface="Arial" panose="020B0604020202020204" pitchFamily="34" charset="0"/>
                <a:cs typeface="Arial" panose="020B0604020202020204" pitchFamily="34" charset="0"/>
              </a:rPr>
              <a:t>Barthel</a:t>
            </a:r>
            <a:r>
              <a:rPr lang="en-US" sz="1400" dirty="0">
                <a:latin typeface="Arial" panose="020B0604020202020204" pitchFamily="34" charset="0"/>
                <a:cs typeface="Arial" panose="020B0604020202020204" pitchFamily="34" charset="0"/>
              </a:rPr>
              <a:t>, Michael. 2016. “Around Half of Newspaper Readers Rely Only on Print Edition.” </a:t>
            </a:r>
            <a:r>
              <a:rPr lang="en-US" sz="1400" i="1" dirty="0">
                <a:latin typeface="Arial" panose="020B0604020202020204" pitchFamily="34" charset="0"/>
                <a:cs typeface="Arial" panose="020B0604020202020204" pitchFamily="34" charset="0"/>
              </a:rPr>
              <a:t>Pew Research Center</a:t>
            </a:r>
            <a:r>
              <a:rPr lang="en-US" sz="1400" dirty="0">
                <a:latin typeface="Arial" panose="020B0604020202020204" pitchFamily="34" charset="0"/>
                <a:cs typeface="Arial" panose="020B0604020202020204" pitchFamily="34" charset="0"/>
              </a:rPr>
              <a:t>, January 6, </a:t>
            </a:r>
            <a:r>
              <a:rPr lang="en-US" sz="1400" dirty="0">
                <a:latin typeface="Arial" panose="020B0604020202020204" pitchFamily="34" charset="0"/>
                <a:cs typeface="Arial" panose="020B0604020202020204" pitchFamily="34" charset="0"/>
                <a:hlinkClick r:id="rId3"/>
              </a:rPr>
              <a:t>www.pewresearch.org/fact-tank/2016/01/06/around-half-of-newspaper-readers-rely-only-on-print-edition</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15</a:t>
            </a:fld>
            <a:endParaRPr lang="en-US"/>
          </a:p>
        </p:txBody>
      </p:sp>
    </p:spTree>
    <p:extLst>
      <p:ext uri="{BB962C8B-B14F-4D97-AF65-F5344CB8AC3E}">
        <p14:creationId xmlns:p14="http://schemas.microsoft.com/office/powerpoint/2010/main" val="67521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42925"/>
            <a:ext cx="5581650" cy="3140075"/>
          </a:xfrm>
        </p:spPr>
      </p:sp>
      <p:sp>
        <p:nvSpPr>
          <p:cNvPr id="3" name="Notes Placeholder 2"/>
          <p:cNvSpPr>
            <a:spLocks noGrp="1"/>
          </p:cNvSpPr>
          <p:nvPr>
            <p:ph type="body" idx="1"/>
          </p:nvPr>
        </p:nvSpPr>
        <p:spPr>
          <a:xfrm>
            <a:off x="142998" y="4213516"/>
            <a:ext cx="6746928" cy="4161816"/>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https://www.flickr.com/photos/lichtempfindlich/8216960166/ by ++ </a:t>
            </a:r>
            <a:r>
              <a:rPr lang="en-US" sz="1400" dirty="0" err="1">
                <a:latin typeface="Arial" panose="020B0604020202020204" pitchFamily="34" charset="0"/>
                <a:cs typeface="Arial" panose="020B0604020202020204" pitchFamily="34" charset="0"/>
              </a:rPr>
              <a:t>lichtempfindlich</a:t>
            </a:r>
            <a:r>
              <a:rPr lang="en-US" sz="1400" dirty="0">
                <a:latin typeface="Arial" panose="020B0604020202020204" pitchFamily="34" charset="0"/>
                <a:cs typeface="Arial" panose="020B0604020202020204" pitchFamily="34" charset="0"/>
              </a:rPr>
              <a:t> / CC BY-NC-ND 2.0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 love, for instance, to read the newspaper. I love the hard copy, the physical one. But in a lot of occasions I don’t have the time to dedicate to read the newspaper. So at the end the most normal thing is enter to the web of the newspaper, the online edition of the newspaper, and have a look at the most important things that are happening. Because I love reading the newspaper. For me it’s one of the most wonderful pleasures I can have in my life. But I don’t have time to do that, and it is very disappointing. At last, I have accepted that it is the reality I can’t fight against that.” (UOCFI3, Male, Age 48, Information Science and Communication Studies)</a:t>
            </a: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16</a:t>
            </a:fld>
            <a:endParaRPr lang="en-US"/>
          </a:p>
        </p:txBody>
      </p:sp>
    </p:spTree>
    <p:extLst>
      <p:ext uri="{BB962C8B-B14F-4D97-AF65-F5344CB8AC3E}">
        <p14:creationId xmlns:p14="http://schemas.microsoft.com/office/powerpoint/2010/main" val="456718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530225"/>
            <a:ext cx="4157663" cy="2338388"/>
          </a:xfrm>
        </p:spPr>
      </p:sp>
      <p:sp>
        <p:nvSpPr>
          <p:cNvPr id="3" name="Notes Placeholder 2"/>
          <p:cNvSpPr>
            <a:spLocks noGrp="1"/>
          </p:cNvSpPr>
          <p:nvPr>
            <p:ph type="body" idx="1"/>
          </p:nvPr>
        </p:nvSpPr>
        <p:spPr>
          <a:xfrm>
            <a:off x="181998" y="3101975"/>
            <a:ext cx="6733928" cy="5971302"/>
          </a:xfrm>
        </p:spPr>
        <p:txBody>
          <a:bodyPr/>
          <a:lstStyle/>
          <a:p>
            <a:r>
              <a:rPr lang="en-US" sz="1100" dirty="0">
                <a:latin typeface="Arial" panose="020B0604020202020204" pitchFamily="34" charset="0"/>
                <a:cs typeface="Arial" panose="020B0604020202020204" pitchFamily="34" charset="0"/>
              </a:rPr>
              <a:t>Image: https://www.flickr.com/photos/akash_k/125489887/ by Akash </a:t>
            </a:r>
            <a:r>
              <a:rPr lang="en-US" sz="1100" dirty="0" err="1">
                <a:latin typeface="Arial" panose="020B0604020202020204" pitchFamily="34" charset="0"/>
                <a:cs typeface="Arial" panose="020B0604020202020204" pitchFamily="34" charset="0"/>
              </a:rPr>
              <a:t>Kataruka</a:t>
            </a:r>
            <a:r>
              <a:rPr lang="en-US" sz="1100" dirty="0">
                <a:latin typeface="Arial" panose="020B0604020202020204" pitchFamily="34" charset="0"/>
                <a:cs typeface="Arial" panose="020B0604020202020204" pitchFamily="34" charset="0"/>
              </a:rPr>
              <a:t> / CC BY-ND 2.0 </a:t>
            </a:r>
          </a:p>
          <a:p>
            <a:endParaRPr lang="en-US" sz="1100" dirty="0">
              <a:latin typeface="Arial" panose="020B0604020202020204" pitchFamily="34" charset="0"/>
              <a:cs typeface="Arial" panose="020B0604020202020204" pitchFamily="34" charset="0"/>
            </a:endParaRPr>
          </a:p>
          <a:p>
            <a:pPr defTabSz="932871">
              <a:defRPr/>
            </a:pPr>
            <a:r>
              <a:rPr lang="en-US" sz="1050" dirty="0" err="1">
                <a:latin typeface="Arial" panose="020B0604020202020204" pitchFamily="34" charset="0"/>
                <a:cs typeface="Arial" panose="020B0604020202020204" pitchFamily="34" charset="0"/>
              </a:rPr>
              <a:t>Prabha</a:t>
            </a:r>
            <a:r>
              <a:rPr lang="en-US" sz="1050" dirty="0">
                <a:latin typeface="Arial" panose="020B0604020202020204" pitchFamily="34" charset="0"/>
                <a:cs typeface="Arial" panose="020B0604020202020204" pitchFamily="34" charset="0"/>
              </a:rPr>
              <a:t>, Chandra, Lynn Silipigni Connaway, Lawrence Olszewski, and Lillie Jenkins. 2007. “What is enough? Satisficing information needs.” </a:t>
            </a:r>
            <a:r>
              <a:rPr lang="en-US" sz="1050" i="1" dirty="0">
                <a:latin typeface="Arial" panose="020B0604020202020204" pitchFamily="34" charset="0"/>
                <a:cs typeface="Arial" panose="020B0604020202020204" pitchFamily="34" charset="0"/>
              </a:rPr>
              <a:t>Journal of Documentation </a:t>
            </a:r>
            <a:r>
              <a:rPr lang="en-US" sz="1050" dirty="0">
                <a:latin typeface="Arial" panose="020B0604020202020204" pitchFamily="34" charset="0"/>
                <a:cs typeface="Arial" panose="020B0604020202020204" pitchFamily="34" charset="0"/>
              </a:rPr>
              <a:t>63, no. 1: 74–89. </a:t>
            </a:r>
            <a:r>
              <a:rPr lang="en-US" sz="1050" dirty="0">
                <a:latin typeface="Arial" panose="020B0604020202020204" pitchFamily="34" charset="0"/>
                <a:cs typeface="Arial" panose="020B0604020202020204" pitchFamily="34" charset="0"/>
                <a:hlinkClick r:id="rId3"/>
              </a:rPr>
              <a:t>http://www.oclc.org/content/dam/research/publications/newsletters/prabha-satisficing.pdf</a:t>
            </a:r>
            <a:r>
              <a:rPr lang="en-US" sz="105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foregoing examples suggest that users may satisfice their need for information based on what they are able to find and thus stop looking for more information. Users may also stop looking for information prematurely if the information systems are difficult or unusable. The very abundance of information makes it crucial for information seekers to decide what information is enough to meet their objectives.” (p. 38)   “Undergraduate and graduate students tend to stop looking for information when they find the required number of sources for an assignment.” (p. 48)  “Faculty as well as undergraduate and graduate students indicate that time constraints influence when they stop looking for information.” (p. 48)  “In describing their information seeking and searching, participants mentioned their rationale for choosing specific strategies and sources. The situational contexts of the participants’ information-seeking experiences affect every stage of their search—from the choice of their first source (Google in many cases, or human resources such as family, friends, and colleagues)—to ongoing strategies (depth of search, value judgments on resource authority, browsing and searching) and then decisions on how much information is enough.” (p. 48)</a:t>
            </a:r>
          </a:p>
          <a:p>
            <a:pPr defTabSz="932871">
              <a:defRPr/>
            </a:pPr>
            <a:r>
              <a:rPr lang="en-US" sz="1050" dirty="0">
                <a:latin typeface="Arial" panose="020B0604020202020204" pitchFamily="34" charset="0"/>
                <a:cs typeface="Arial" panose="020B0604020202020204" pitchFamily="34" charset="0"/>
              </a:rPr>
              <a:t>Connaway, Lynn Silipigni, comp. 2015. </a:t>
            </a:r>
            <a:r>
              <a:rPr lang="en-US" sz="1050" i="1" dirty="0">
                <a:latin typeface="Arial" panose="020B0604020202020204" pitchFamily="34" charset="0"/>
                <a:cs typeface="Arial" panose="020B0604020202020204" pitchFamily="34" charset="0"/>
              </a:rPr>
              <a:t>The Library in the Life of the User: Engaging with People Where They Live and Learn</a:t>
            </a:r>
            <a:r>
              <a:rPr lang="en-US" sz="1050" dirty="0">
                <a:latin typeface="Arial" panose="020B0604020202020204" pitchFamily="34" charset="0"/>
                <a:cs typeface="Arial" panose="020B0604020202020204" pitchFamily="34" charset="0"/>
              </a:rPr>
              <a:t>. Dublin, OH: OCLC Research. </a:t>
            </a:r>
            <a:r>
              <a:rPr lang="en-US" sz="1050" dirty="0">
                <a:latin typeface="Arial" panose="020B0604020202020204" pitchFamily="34" charset="0"/>
                <a:cs typeface="Arial" panose="020B0604020202020204" pitchFamily="34" charset="0"/>
                <a:hlinkClick r:id="rId4"/>
              </a:rPr>
              <a:t>http://www.oclc.org/content/dam/research/publications/2015/oclcresearch-library-in-life-of-user.pdf</a:t>
            </a:r>
            <a:r>
              <a:rPr lang="en-US" sz="1050" dirty="0">
                <a:latin typeface="Arial" panose="020B0604020202020204" pitchFamily="34" charset="0"/>
                <a:cs typeface="Arial" panose="020B0604020202020204" pitchFamily="34" charset="0"/>
              </a:rPr>
              <a:t>.</a:t>
            </a:r>
          </a:p>
          <a:p>
            <a:pPr defTabSz="932871">
              <a:defRPr/>
            </a:pPr>
            <a:endParaRPr lang="en-US" sz="1100"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“But, yes, convenience, I needed the answer, my </a:t>
            </a:r>
            <a:r>
              <a:rPr lang="en-US" dirty="0" err="1">
                <a:latin typeface="Arial" pitchFamily="34" charset="0"/>
                <a:cs typeface="Arial" pitchFamily="34" charset="0"/>
              </a:rPr>
              <a:t>maths</a:t>
            </a:r>
            <a:r>
              <a:rPr lang="en-US" dirty="0">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up. So, yes, it’s definitely a convenience thing I think.” (</a:t>
            </a:r>
            <a:r>
              <a:rPr lang="en-US" i="1" dirty="0">
                <a:latin typeface="Arial" pitchFamily="34" charset="0"/>
                <a:cs typeface="Arial" pitchFamily="34" charset="0"/>
              </a:rPr>
              <a:t>Digital Visitors and Residents, </a:t>
            </a:r>
            <a:r>
              <a:rPr lang="en-US" dirty="0">
                <a:latin typeface="Arial" pitchFamily="34" charset="0"/>
                <a:cs typeface="Arial" pitchFamily="34" charset="0"/>
              </a:rPr>
              <a:t>UKS2, Emerging, Female, Age 17, Secondary School Student)</a:t>
            </a:r>
          </a:p>
          <a:p>
            <a:pPr defTabSz="932871">
              <a:defRPr/>
            </a:pPr>
            <a:endParaRPr lang="en-US" sz="1100" dirty="0">
              <a:latin typeface="Arial" pitchFamily="34" charset="0"/>
              <a:cs typeface="Arial" pitchFamily="34" charset="0"/>
            </a:endParaRPr>
          </a:p>
          <a:p>
            <a:pPr marL="0" lvl="2" defTabSz="932871">
              <a:defRPr/>
            </a:pPr>
            <a:r>
              <a:rPr lang="en-US" sz="1050" dirty="0">
                <a:latin typeface="Arial" pitchFamily="34" charset="0"/>
                <a:cs typeface="Arial" pitchFamily="34" charset="0"/>
              </a:rPr>
              <a:t>White, David S., and Lynn Silipigni Connaway. 2011-2014. </a:t>
            </a:r>
            <a:r>
              <a:rPr lang="en-US" sz="105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050" dirty="0">
                <a:latin typeface="Arial" panose="020B0604020202020204" pitchFamily="34" charset="0"/>
                <a:cs typeface="Arial" panose="020B0604020202020204" pitchFamily="34" charset="0"/>
              </a:rPr>
              <a:t> Funded by JISC, OCLC, and Oxford University. </a:t>
            </a:r>
            <a:r>
              <a:rPr lang="en-US" sz="1050" u="sng" dirty="0">
                <a:latin typeface="Arial" panose="020B0604020202020204" pitchFamily="34" charset="0"/>
                <a:cs typeface="Arial" panose="020B0604020202020204" pitchFamily="34" charset="0"/>
                <a:hlinkClick r:id="rId5"/>
              </a:rPr>
              <a:t>http://www.oclc.org/research/activities/vandr.html</a:t>
            </a:r>
            <a:r>
              <a:rPr lang="en-US" sz="1050" u="sng" dirty="0">
                <a:latin typeface="Arial" panose="020B0604020202020204" pitchFamily="34" charset="0"/>
                <a:cs typeface="Arial" panose="020B0604020202020204" pitchFamily="34" charset="0"/>
              </a:rPr>
              <a:t>. </a:t>
            </a:r>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17</a:t>
            </a:fld>
            <a:endParaRPr lang="en-US" dirty="0"/>
          </a:p>
        </p:txBody>
      </p:sp>
    </p:spTree>
    <p:extLst>
      <p:ext uri="{BB962C8B-B14F-4D97-AF65-F5344CB8AC3E}">
        <p14:creationId xmlns:p14="http://schemas.microsoft.com/office/powerpoint/2010/main" val="152204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89996" y="4478479"/>
            <a:ext cx="6356932" cy="3664207"/>
          </a:xfrm>
        </p:spPr>
        <p:txBody>
          <a:bodyPr/>
          <a:lstStyle/>
          <a:p>
            <a:r>
              <a:rPr lang="pl-PL" sz="1400" dirty="0">
                <a:latin typeface="Arial" panose="020B0604020202020204" pitchFamily="34" charset="0"/>
                <a:cs typeface="Arial" panose="020B0604020202020204" pitchFamily="34" charset="0"/>
              </a:rPr>
              <a:t>Image: https://www.flickr.com/photos/lucathegalga/3803107791/ by Josie / CC BY-NC-ND 2.0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defTabSz="932871">
              <a:defRPr/>
            </a:pPr>
            <a:r>
              <a:rPr lang="ca-ES" sz="1400" dirty="0">
                <a:latin typeface="Arial" panose="020B0604020202020204" pitchFamily="34" charset="0"/>
                <a:cs typeface="Arial" panose="020B0604020202020204" pitchFamily="34" charset="0"/>
              </a:rPr>
              <a:t>“[When you search information] you notice that new information arrives every moment, and a lot of information is circulating about the same question. Until you are tired and then you stop searching.” (UOCG4, Male, Age 41, Health Sciences)</a:t>
            </a:r>
            <a:endParaRPr lang="en-US" sz="140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18</a:t>
            </a:fld>
            <a:endParaRPr lang="en-US"/>
          </a:p>
        </p:txBody>
      </p:sp>
    </p:spTree>
    <p:extLst>
      <p:ext uri="{BB962C8B-B14F-4D97-AF65-F5344CB8AC3E}">
        <p14:creationId xmlns:p14="http://schemas.microsoft.com/office/powerpoint/2010/main" val="601126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4694" y="4478479"/>
            <a:ext cx="6364705" cy="4027847"/>
          </a:xfrm>
        </p:spPr>
        <p:txBody>
          <a:bodyPr/>
          <a:lstStyle/>
          <a:p>
            <a:r>
              <a:rPr lang="en-US" sz="1400" dirty="0">
                <a:latin typeface="Arial" panose="020B0604020202020204" pitchFamily="34" charset="0"/>
                <a:cs typeface="Arial" panose="020B0604020202020204" pitchFamily="34" charset="0"/>
              </a:rPr>
              <a:t>Image: https://www.flickr.com/photos/freeside/16005615981/ by .</a:t>
            </a:r>
            <a:r>
              <a:rPr lang="en-US" sz="1400" dirty="0" err="1">
                <a:latin typeface="Arial" panose="020B0604020202020204" pitchFamily="34" charset="0"/>
                <a:cs typeface="Arial" panose="020B0604020202020204" pitchFamily="34" charset="0"/>
              </a:rPr>
              <a:t>freeside</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“There are now more than 2 trillion searches per year (at a minimum) via Google. That works out to a minimum of 63,000 searches per second. In 1999, there were 1 billion searches per year.”</a:t>
            </a:r>
          </a:p>
          <a:p>
            <a:r>
              <a:rPr lang="en-US" sz="1400" dirty="0">
                <a:latin typeface="Arial" panose="020B0604020202020204" pitchFamily="34" charset="0"/>
                <a:cs typeface="Arial" panose="020B0604020202020204" pitchFamily="34" charset="0"/>
              </a:rPr>
              <a:t>Sullivan, Danny. 2016. “Google Now Handles at Least 2 Trillion Searches Per Year.” </a:t>
            </a:r>
            <a:r>
              <a:rPr lang="en-US" sz="1400" i="1" dirty="0">
                <a:latin typeface="Arial" panose="020B0604020202020204" pitchFamily="34" charset="0"/>
                <a:cs typeface="Arial" panose="020B0604020202020204" pitchFamily="34" charset="0"/>
              </a:rPr>
              <a:t>Search Engine Land</a:t>
            </a:r>
            <a:r>
              <a:rPr lang="en-US" sz="1400" dirty="0">
                <a:latin typeface="Arial" panose="020B0604020202020204" pitchFamily="34" charset="0"/>
                <a:cs typeface="Arial" panose="020B0604020202020204" pitchFamily="34" charset="0"/>
              </a:rPr>
              <a:t>, May 24. </a:t>
            </a:r>
            <a:r>
              <a:rPr lang="en-US" sz="1400" u="sng" dirty="0">
                <a:latin typeface="Arial" panose="020B0604020202020204" pitchFamily="34" charset="0"/>
                <a:cs typeface="Arial" panose="020B0604020202020204" pitchFamily="34" charset="0"/>
                <a:hlinkClick r:id="rId3"/>
              </a:rPr>
              <a:t>http://searchengineland.com/google-now-handles-2-999-trillion-searches-per-year-250247</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11: 616.</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“Google now handles at least 2 trillion searches per year. The search giant won’t say exactly how many trillions of queries it processes, other than it’s now two or more. It last claimed 1.2 trillion in 2012.” (Sullivan 2016). </a:t>
            </a:r>
          </a:p>
          <a:p>
            <a:pPr defTabSz="932871">
              <a:defRP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19</a:t>
            </a:fld>
            <a:endParaRPr lang="en-US"/>
          </a:p>
        </p:txBody>
      </p:sp>
    </p:spTree>
    <p:extLst>
      <p:ext uri="{BB962C8B-B14F-4D97-AF65-F5344CB8AC3E}">
        <p14:creationId xmlns:p14="http://schemas.microsoft.com/office/powerpoint/2010/main" val="193691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5997" y="4478479"/>
            <a:ext cx="6499931" cy="3664207"/>
          </a:xfrm>
        </p:spPr>
        <p:txBody>
          <a:bodyPr/>
          <a:lstStyle/>
          <a:p>
            <a:r>
              <a:rPr lang="en-US" sz="1400" dirty="0">
                <a:latin typeface="Arial" panose="020B0604020202020204" pitchFamily="34" charset="0"/>
                <a:cs typeface="Arial" panose="020B0604020202020204" pitchFamily="34" charset="0"/>
              </a:rPr>
              <a:t>Image: https://www.flickr.com/photos/91600944@N06/10572419153/ by Lorenzo </a:t>
            </a:r>
            <a:r>
              <a:rPr lang="en-US" sz="1400" dirty="0" err="1">
                <a:latin typeface="Arial" panose="020B0604020202020204" pitchFamily="34" charset="0"/>
                <a:cs typeface="Arial" panose="020B0604020202020204" pitchFamily="34" charset="0"/>
              </a:rPr>
              <a:t>Scheda</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Connaway, Lynn Silipigni, comp. 2015. </a:t>
            </a:r>
            <a:r>
              <a:rPr lang="en-US" sz="1400" i="1" dirty="0">
                <a:latin typeface="Arial" panose="020B0604020202020204" pitchFamily="34" charset="0"/>
                <a:cs typeface="Arial" panose="020B0604020202020204" pitchFamily="34" charset="0"/>
              </a:rPr>
              <a:t>The Library in the Life of the User: Engaging with People Where They Live and Learn</a:t>
            </a:r>
            <a:r>
              <a:rPr lang="en-US" sz="1400" dirty="0">
                <a:latin typeface="Arial" panose="020B0604020202020204" pitchFamily="34" charset="0"/>
                <a:cs typeface="Arial" panose="020B0604020202020204" pitchFamily="34" charset="0"/>
              </a:rPr>
              <a:t>. Dublin, OH: OCLC Research. </a:t>
            </a:r>
            <a:r>
              <a:rPr lang="en-US" sz="14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Dempsey, </a:t>
            </a:r>
            <a:r>
              <a:rPr lang="en-US" sz="1400" dirty="0" err="1">
                <a:latin typeface="Arial" panose="020B0604020202020204" pitchFamily="34" charset="0"/>
                <a:cs typeface="Arial" panose="020B0604020202020204" pitchFamily="34" charset="0"/>
              </a:rPr>
              <a:t>Lorcan</a:t>
            </a:r>
            <a:r>
              <a:rPr lang="en-US" sz="1400" dirty="0">
                <a:latin typeface="Arial" panose="020B0604020202020204" pitchFamily="34" charset="0"/>
                <a:cs typeface="Arial" panose="020B0604020202020204" pitchFamily="34" charset="0"/>
              </a:rPr>
              <a:t>. 2015. “Environmental Trends and OCLC Research.” Presented at the University of Notre Dame, Notre Dame, Indiana, September 28. </a:t>
            </a:r>
            <a:r>
              <a:rPr lang="en-US" sz="1400" dirty="0">
                <a:latin typeface="Arial" panose="020B0604020202020204" pitchFamily="34" charset="0"/>
                <a:cs typeface="Arial" panose="020B0604020202020204" pitchFamily="34" charset="0"/>
                <a:hlinkClick r:id="rId4"/>
              </a:rPr>
              <a:t>http://www.oclc.org/content/dam/research/presentations/dempsey/dempsey-notre-dame-oclc-research-2015.pptx</a:t>
            </a:r>
            <a:r>
              <a:rPr lang="en-US" sz="1400" dirty="0">
                <a:latin typeface="Arial" panose="020B0604020202020204" pitchFamily="34" charset="0"/>
                <a:cs typeface="Arial" panose="020B0604020202020204" pitchFamily="34" charset="0"/>
              </a:rPr>
              <a:t>.</a:t>
            </a:r>
          </a:p>
          <a:p>
            <a:endParaRPr lang="en-US" dirty="0"/>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2</a:t>
            </a:fld>
            <a:endParaRPr lang="en-US"/>
          </a:p>
        </p:txBody>
      </p:sp>
    </p:spTree>
    <p:extLst>
      <p:ext uri="{BB962C8B-B14F-4D97-AF65-F5344CB8AC3E}">
        <p14:creationId xmlns:p14="http://schemas.microsoft.com/office/powerpoint/2010/main" val="2180221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146050"/>
            <a:ext cx="4408488" cy="2479675"/>
          </a:xfrm>
        </p:spPr>
      </p:sp>
      <p:sp>
        <p:nvSpPr>
          <p:cNvPr id="3" name="Notes Placeholder 2"/>
          <p:cNvSpPr>
            <a:spLocks noGrp="1"/>
          </p:cNvSpPr>
          <p:nvPr>
            <p:ph type="body" idx="1"/>
          </p:nvPr>
        </p:nvSpPr>
        <p:spPr>
          <a:xfrm>
            <a:off x="201415" y="2771492"/>
            <a:ext cx="6645155" cy="6307962"/>
          </a:xfrm>
        </p:spPr>
        <p:txBody>
          <a:bodyPr/>
          <a:lstStyle/>
          <a:p>
            <a:r>
              <a:rPr lang="en-US" sz="1000" dirty="0">
                <a:latin typeface="Arial" panose="020B0604020202020204" pitchFamily="34" charset="0"/>
                <a:cs typeface="Arial" panose="020B0604020202020204" pitchFamily="34" charset="0"/>
              </a:rPr>
              <a:t>Image: https://www.flickr.com/photos/thomashawk/307750722/ by Thomas Hawk / CC BY-NC 2.0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Connaway, Lynn Silipigni, and Timothy J. Dickey. 2010. </a:t>
            </a:r>
            <a:r>
              <a:rPr lang="en-US" sz="1000" i="1" dirty="0">
                <a:latin typeface="Arial" panose="020B0604020202020204" pitchFamily="34" charset="0"/>
                <a:cs typeface="Arial" panose="020B0604020202020204" pitchFamily="34" charset="0"/>
              </a:rPr>
              <a:t>The Digital Information Seeker: Report of Findings from Selected OCLC, RIN, and JISC User Behavior Projects. </a:t>
            </a:r>
            <a:r>
              <a:rPr lang="en-US" sz="1000" u="sng" dirty="0">
                <a:latin typeface="Arial" panose="020B0604020202020204" pitchFamily="34" charset="0"/>
                <a:cs typeface="Arial" panose="020B0604020202020204" pitchFamily="34" charset="0"/>
                <a:hlinkClick r:id="rId3"/>
              </a:rPr>
              <a:t>http://www.jisc.ac.uk/media/documents/publications/reports/2010/digitalinformationseekerreport.pdf</a:t>
            </a:r>
            <a:r>
              <a:rPr 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“Among the central findings are the following: • Disciplinary differences do exist in researcher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both professional researchers and students. • E-journals are increasingly very important to the process of research at all levels. • The evidence provided by the results of the studies supports the centrality of Google and search engines. — Google is often used to locate and access e-journal content. • At the same time, the entire discovery-to-delivery process needs to be supported by information systems, including increased access to resources.” (p. 105)  “•Journal </a:t>
            </a:r>
            <a:r>
              <a:rPr lang="en-US" dirty="0" err="1">
                <a:latin typeface="Arial" panose="020B0604020202020204" pitchFamily="34" charset="0"/>
                <a:cs typeface="Arial" panose="020B0604020202020204" pitchFamily="34" charset="0"/>
              </a:rPr>
              <a:t>backfiles</a:t>
            </a:r>
            <a:r>
              <a:rPr lang="en-US" dirty="0">
                <a:latin typeface="Arial" panose="020B0604020202020204" pitchFamily="34" charset="0"/>
                <a:cs typeface="Arial" panose="020B0604020202020204" pitchFamily="34" charset="0"/>
              </a:rPr>
              <a:t> are particularly problematic in terms of access.”   “The realities of the online environment observed above led several studies to some common conclusions about changing user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 Regardless of age or experience, academic discipline, or context of the information need, speed and convenience are important to users. — Researchers particularly appreciate desktop access to scholarly content. — Users also appreciate the convenience of electronic access over the physical library. • Users are beginning to desire enhanced functionality in library systems. • They also desire enhanced content to assist them in evaluating resources. • They seem generally confident in their own ability to use information discovery tools. • However, it seems that information literacy has not necessarily improved. — High-quality metadata is thus becoming even more important for the discovery process.” (p. 106)</a:t>
            </a:r>
          </a:p>
          <a:p>
            <a:pPr defTabSz="932871">
              <a:defRPr/>
            </a:pPr>
            <a:r>
              <a:rPr lang="en-US" sz="1050" dirty="0">
                <a:latin typeface="Arial" panose="020B0604020202020204" pitchFamily="34" charset="0"/>
                <a:cs typeface="Arial" panose="020B0604020202020204" pitchFamily="34" charset="0"/>
              </a:rPr>
              <a:t>Connaway, Lynn Silipigni, comp. 2015. </a:t>
            </a:r>
            <a:r>
              <a:rPr lang="en-US" sz="1050" i="1" dirty="0">
                <a:latin typeface="Arial" panose="020B0604020202020204" pitchFamily="34" charset="0"/>
                <a:cs typeface="Arial" panose="020B0604020202020204" pitchFamily="34" charset="0"/>
              </a:rPr>
              <a:t>The Library in the Life of the User: Engaging with People Where They Live and Learn</a:t>
            </a:r>
            <a:r>
              <a:rPr lang="en-US" sz="1050" dirty="0">
                <a:latin typeface="Arial" panose="020B0604020202020204" pitchFamily="34" charset="0"/>
                <a:cs typeface="Arial" panose="020B0604020202020204" pitchFamily="34" charset="0"/>
              </a:rPr>
              <a:t>. Dublin, OH: OCLC Research. </a:t>
            </a:r>
            <a:r>
              <a:rPr lang="en-US" sz="1050" dirty="0">
                <a:latin typeface="Arial" panose="020B0604020202020204" pitchFamily="34" charset="0"/>
                <a:cs typeface="Arial" panose="020B0604020202020204" pitchFamily="34" charset="0"/>
                <a:hlinkClick r:id="rId4"/>
              </a:rPr>
              <a:t>http://www.oclc.org/content/dam/research/publications/2015/oclcresearch-library-in-life-of-user.pdf</a:t>
            </a:r>
            <a:r>
              <a:rPr lang="en-US" sz="1050" dirty="0">
                <a:latin typeface="Arial" panose="020B0604020202020204" pitchFamily="34" charset="0"/>
                <a:cs typeface="Arial" panose="020B0604020202020204" pitchFamily="34" charset="0"/>
              </a:rPr>
              <a:t>.</a:t>
            </a:r>
          </a:p>
          <a:p>
            <a:pPr defTabSz="932871">
              <a:defRPr/>
            </a:pPr>
            <a:endParaRPr lang="en-US" sz="1100"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“Yes.  It’s like for our extended project we have like tutorial sessions, and they gave us this website that you go on to like try and find useful resources, but I just think it’s too complicated and it’s limited, that I just carried on going on Google.” (</a:t>
            </a:r>
            <a:r>
              <a:rPr lang="en-US" i="1" dirty="0">
                <a:latin typeface="Arial" pitchFamily="34" charset="0"/>
                <a:cs typeface="Arial" pitchFamily="34" charset="0"/>
              </a:rPr>
              <a:t>Digital Visitors and Residents</a:t>
            </a:r>
            <a:r>
              <a:rPr lang="en-US" dirty="0">
                <a:latin typeface="Arial" pitchFamily="34" charset="0"/>
                <a:cs typeface="Arial" pitchFamily="34" charset="0"/>
              </a:rPr>
              <a:t>, UKS6, Emerging, Female, Age 16, Secondary School Student)</a:t>
            </a:r>
          </a:p>
          <a:p>
            <a:pPr defTabSz="932871">
              <a:defRPr/>
            </a:pPr>
            <a:endParaRPr lang="en-US" sz="1100" dirty="0">
              <a:latin typeface="Arial" pitchFamily="34" charset="0"/>
              <a:cs typeface="Arial" pitchFamily="34" charset="0"/>
            </a:endParaRPr>
          </a:p>
          <a:p>
            <a:pPr marL="0" lvl="2" defTabSz="932871">
              <a:defRPr/>
            </a:pPr>
            <a:r>
              <a:rPr lang="en-US" sz="1050" dirty="0">
                <a:latin typeface="Arial" pitchFamily="34" charset="0"/>
                <a:cs typeface="Arial" pitchFamily="34" charset="0"/>
              </a:rPr>
              <a:t>White, David S., and Lynn Silipigni Connaway. 2011-2014. </a:t>
            </a:r>
            <a:r>
              <a:rPr lang="en-US" sz="105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050" dirty="0">
                <a:latin typeface="Arial" panose="020B0604020202020204" pitchFamily="34" charset="0"/>
                <a:cs typeface="Arial" panose="020B0604020202020204" pitchFamily="34" charset="0"/>
              </a:rPr>
              <a:t> Funded by JISC, OCLC, and Oxford University. </a:t>
            </a:r>
            <a:r>
              <a:rPr lang="en-US" sz="1050" u="sng" dirty="0">
                <a:latin typeface="Arial" panose="020B0604020202020204" pitchFamily="34" charset="0"/>
                <a:cs typeface="Arial" panose="020B0604020202020204" pitchFamily="34" charset="0"/>
                <a:hlinkClick r:id="rId5"/>
              </a:rPr>
              <a:t>http://www.oclc.org/research/activities/vandr.html</a:t>
            </a:r>
            <a:r>
              <a:rPr lang="en-US" sz="1050" u="sng" dirty="0">
                <a:latin typeface="Arial" panose="020B0604020202020204" pitchFamily="34" charset="0"/>
                <a:cs typeface="Arial" panose="020B0604020202020204" pitchFamily="34" charset="0"/>
              </a:rPr>
              <a:t>. </a:t>
            </a:r>
            <a:endParaRPr lang="en-US" sz="1050" dirty="0">
              <a:latin typeface="Arial" pitchFamily="34" charset="0"/>
              <a:cs typeface="Arial" pitchFamily="34" charset="0"/>
            </a:endParaRPr>
          </a:p>
          <a:p>
            <a:pPr defTabSz="932871">
              <a:defRPr/>
            </a:pP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20</a:t>
            </a:fld>
            <a:endParaRPr lang="en-US" dirty="0"/>
          </a:p>
        </p:txBody>
      </p:sp>
    </p:spTree>
    <p:extLst>
      <p:ext uri="{BB962C8B-B14F-4D97-AF65-F5344CB8AC3E}">
        <p14:creationId xmlns:p14="http://schemas.microsoft.com/office/powerpoint/2010/main" val="153234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5888"/>
            <a:ext cx="4070350" cy="2289175"/>
          </a:xfrm>
        </p:spPr>
      </p:sp>
      <p:sp>
        <p:nvSpPr>
          <p:cNvPr id="3" name="Notes Placeholder 2"/>
          <p:cNvSpPr>
            <a:spLocks noGrp="1"/>
          </p:cNvSpPr>
          <p:nvPr>
            <p:ph type="body" idx="1"/>
          </p:nvPr>
        </p:nvSpPr>
        <p:spPr>
          <a:xfrm>
            <a:off x="0" y="2405647"/>
            <a:ext cx="7018706" cy="6848579"/>
          </a:xfrm>
        </p:spPr>
        <p:txBody>
          <a:bodyPr/>
          <a:lstStyle/>
          <a:p>
            <a:r>
              <a:rPr lang="en-US" sz="900" dirty="0">
                <a:latin typeface="Arial" panose="020B0604020202020204" pitchFamily="34" charset="0"/>
                <a:cs typeface="Arial" panose="020B0604020202020204" pitchFamily="34" charset="0"/>
              </a:rPr>
              <a:t>Image: https://www.flickr.com/photos/davebass5/14680844817/ by Dave Pearce / CC BY-NC-ND 2.0 </a:t>
            </a:r>
          </a:p>
          <a:p>
            <a:endParaRPr lang="en-US" sz="900" dirty="0">
              <a:latin typeface="Arial" panose="020B0604020202020204" pitchFamily="34" charset="0"/>
              <a:cs typeface="Arial" panose="020B0604020202020204" pitchFamily="34" charset="0"/>
            </a:endParaRPr>
          </a:p>
          <a:p>
            <a:r>
              <a:rPr lang="en-US" sz="1000" dirty="0"/>
              <a:t>Connaway, Lynn Silipigni, Timothy J. Dickey, and Marie L. Radford. 2011. “‘If It Is too inconvenient I’m not going after it:’ Convenience as a Critical Factor in Information-Seeking Behaviors.” </a:t>
            </a:r>
            <a:r>
              <a:rPr lang="en-US" sz="1000" i="1" dirty="0"/>
              <a:t>Library &amp; Information Science Research </a:t>
            </a:r>
            <a:r>
              <a:rPr lang="en-US" sz="1000" dirty="0"/>
              <a:t>33, no. 3: 179–190.</a:t>
            </a:r>
          </a:p>
          <a:p>
            <a:pPr defTabSz="932871">
              <a:defRPr/>
            </a:pPr>
            <a:endParaRPr lang="en-US" sz="9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image of libraries as a quiet place to access books, rather than to access electronic sources still is prevalent today (Connaway, &amp; Dickey, 2010, p. 39). In order to entice people to use libraries and to change their perceptions of libraries, the library experience needs to become more like that available on the web (e.g., Google, Amazon.com, iTunes, etc.) and to be embedded in individual workflows. The web environment is familiar to users; therefore, they are comfortable and confident choosing to search for information there.” (p. 133)  “Access to sources, not the discovery of sources, is the concern of information-seekers. </a:t>
            </a:r>
            <a:r>
              <a:rPr lang="en-US" sz="1000" b="1" dirty="0">
                <a:latin typeface="Arial" panose="020B0604020202020204" pitchFamily="34" charset="0"/>
                <a:cs typeface="Arial" panose="020B0604020202020204" pitchFamily="34" charset="0"/>
              </a:rPr>
              <a:t>People lack patience to wade through content silos and indexing and abstracting databases. They expect seamless access to resources such as full text e-journals, online foreign-language materials, </a:t>
            </a:r>
            <a:r>
              <a:rPr lang="en-US" sz="1000" b="1" dirty="0" err="1">
                <a:latin typeface="Arial" panose="020B0604020202020204" pitchFamily="34" charset="0"/>
                <a:cs typeface="Arial" panose="020B0604020202020204" pitchFamily="34" charset="0"/>
              </a:rPr>
              <a:t>ebooks</a:t>
            </a:r>
            <a:r>
              <a:rPr lang="en-US" sz="1000" b="1" dirty="0">
                <a:latin typeface="Arial" panose="020B0604020202020204" pitchFamily="34" charset="0"/>
                <a:cs typeface="Arial" panose="020B0604020202020204" pitchFamily="34" charset="0"/>
              </a:rPr>
              <a:t>, a variety of electronic publishers’ platforms, and virtual reference desk services </a:t>
            </a:r>
            <a:r>
              <a:rPr lang="en-US" sz="1000" dirty="0">
                <a:latin typeface="Arial" panose="020B0604020202020204" pitchFamily="34" charset="0"/>
                <a:cs typeface="Arial" panose="020B0604020202020204" pitchFamily="34" charset="0"/>
              </a:rPr>
              <a:t>(Connaway &amp; Dickey, 2010, p. 46–47).” (p. 134) “Librarians also must advertise the library brand and its resources better to academics, researchers, students, and the general public...One size does not fit all for library services, which need to be offered in multiple delivery modes to meet the different information needs of users in different situations.” (p. 134) “As seen above, in some situations information seekers will readily sacrifice content for convenience. Convenience is thus one of the primary criteria used for making choices during the information-seeking process. Convenience includes the choice of the information source (is it readily available online or in print), the satisfaction with the source (does it contain the needed information and is it easy to use), and the time it will take to access and use the information source (how long will it take to access).” (p. 134)</a:t>
            </a:r>
          </a:p>
          <a:p>
            <a:pPr defTabSz="932871">
              <a:defRPr/>
            </a:pPr>
            <a:r>
              <a:rPr lang="en-US" sz="1000" dirty="0">
                <a:latin typeface="Arial" panose="020B0604020202020204" pitchFamily="34" charset="0"/>
                <a:cs typeface="Arial" panose="020B0604020202020204" pitchFamily="34" charset="0"/>
              </a:rPr>
              <a:t>Connaway, Lynn Silipigni, comp. 2015. </a:t>
            </a:r>
            <a:r>
              <a:rPr lang="en-US" sz="1000" i="1" dirty="0">
                <a:latin typeface="Arial" panose="020B0604020202020204" pitchFamily="34" charset="0"/>
                <a:cs typeface="Arial" panose="020B0604020202020204" pitchFamily="34" charset="0"/>
              </a:rPr>
              <a:t>The Library in the Life of the User: Engaging with People Where They Live and Learn</a:t>
            </a:r>
            <a:r>
              <a:rPr lang="en-US" sz="1000" dirty="0">
                <a:latin typeface="Arial" panose="020B0604020202020204" pitchFamily="34" charset="0"/>
                <a:cs typeface="Arial" panose="020B0604020202020204" pitchFamily="34" charset="0"/>
              </a:rPr>
              <a:t>. Dublin, OH: OCLC Research. </a:t>
            </a:r>
            <a:r>
              <a:rPr lang="en-US" sz="10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000" dirty="0">
                <a:latin typeface="Arial" panose="020B0604020202020204" pitchFamily="34" charset="0"/>
                <a:cs typeface="Arial" panose="020B0604020202020204" pitchFamily="34" charset="0"/>
              </a:rPr>
              <a:t>. </a:t>
            </a:r>
          </a:p>
          <a:p>
            <a:pPr defTabSz="932871">
              <a:defRPr/>
            </a:pP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“I don’t know.  Fantasy aside, probably like the Matrix, just have the plug-ins at the back of your head, I imagine.”</a:t>
            </a:r>
          </a:p>
          <a:p>
            <a:r>
              <a:rPr lang="en-US" sz="1000" b="1" dirty="0">
                <a:latin typeface="Arial" panose="020B0604020202020204" pitchFamily="34" charset="0"/>
                <a:cs typeface="Arial" panose="020B0604020202020204" pitchFamily="34" charset="0"/>
              </a:rPr>
              <a:t>Interviewer: </a:t>
            </a:r>
            <a:r>
              <a:rPr lang="en-US" sz="1000" dirty="0">
                <a:latin typeface="Arial" panose="020B0604020202020204" pitchFamily="34" charset="0"/>
                <a:cs typeface="Arial" panose="020B0604020202020204" pitchFamily="34" charset="0"/>
              </a:rPr>
              <a:t>“Okay, yes.  Okay, that’s fine.  I mean that’s what we’re sort of wanting to know what people would actually like best.”</a:t>
            </a: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“Yes, I suppose I only say that because of out of laziness and that I don’t want to have to go through reading books and searching web pages and…”</a:t>
            </a:r>
          </a:p>
          <a:p>
            <a:r>
              <a:rPr lang="en-US" sz="1000" b="1" dirty="0">
                <a:latin typeface="Arial" panose="020B0604020202020204" pitchFamily="34" charset="0"/>
                <a:cs typeface="Arial" panose="020B0604020202020204" pitchFamily="34" charset="0"/>
              </a:rPr>
              <a:t>Interviewer: </a:t>
            </a:r>
            <a:r>
              <a:rPr lang="en-US" sz="1000" dirty="0">
                <a:latin typeface="Arial" panose="020B0604020202020204" pitchFamily="34" charset="0"/>
                <a:cs typeface="Arial" panose="020B0604020202020204" pitchFamily="34" charset="0"/>
              </a:rPr>
              <a:t>“So what would you want this little plug in in your head to give you?”</a:t>
            </a: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“I don’t know sort of just tell me what I want to know without me having to do anything </a:t>
            </a:r>
            <a:r>
              <a:rPr lang="en-US" sz="1000" b="1" dirty="0">
                <a:latin typeface="Arial" panose="020B0604020202020204" pitchFamily="34" charset="0"/>
                <a:cs typeface="Arial" panose="020B0604020202020204" pitchFamily="34" charset="0"/>
              </a:rPr>
              <a:t>(Laughter) </a:t>
            </a:r>
            <a:r>
              <a:rPr lang="en-US" sz="1000" dirty="0">
                <a:latin typeface="Arial" panose="020B0604020202020204" pitchFamily="34" charset="0"/>
                <a:cs typeface="Arial" panose="020B0604020202020204" pitchFamily="34" charset="0"/>
              </a:rPr>
              <a:t>in essence but…”</a:t>
            </a:r>
          </a:p>
          <a:p>
            <a:r>
              <a:rPr lang="en-US" sz="1000" b="1" dirty="0">
                <a:latin typeface="Arial" panose="020B0604020202020204" pitchFamily="34" charset="0"/>
                <a:cs typeface="Arial" panose="020B0604020202020204" pitchFamily="34" charset="0"/>
              </a:rPr>
              <a:t>Interviewer: </a:t>
            </a:r>
            <a:r>
              <a:rPr lang="en-US" sz="1000" dirty="0">
                <a:latin typeface="Arial" panose="020B0604020202020204" pitchFamily="34" charset="0"/>
                <a:cs typeface="Arial" panose="020B0604020202020204" pitchFamily="34" charset="0"/>
              </a:rPr>
              <a:t>“Okay, so you just – would it be able to read your mind and give you information?”</a:t>
            </a: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“Yes, it - sort of make information gathering effortless and without having to sort of manually go through and separate the chaff from the wheat.”</a:t>
            </a:r>
          </a:p>
          <a:p>
            <a:r>
              <a:rPr lang="en-US" sz="1000" b="1" dirty="0">
                <a:latin typeface="Arial" panose="020B0604020202020204" pitchFamily="34" charset="0"/>
                <a:cs typeface="Arial" panose="020B0604020202020204" pitchFamily="34" charset="0"/>
              </a:rPr>
              <a:t>Interviewer: </a:t>
            </a:r>
            <a:r>
              <a:rPr lang="en-US" sz="1000" dirty="0">
                <a:latin typeface="Arial" panose="020B0604020202020204" pitchFamily="34" charset="0"/>
                <a:cs typeface="Arial" panose="020B0604020202020204" pitchFamily="34" charset="0"/>
              </a:rPr>
              <a:t>“Yes.  And you’d like that done for you sort of all of the relevant stuff.”</a:t>
            </a: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“That’s sort of – I find that’s the biggest time consumer and obviously the most like taxing part of it.”</a:t>
            </a:r>
          </a:p>
          <a:p>
            <a:r>
              <a:rPr lang="en-US" sz="1000" b="1" dirty="0">
                <a:latin typeface="Arial" panose="020B0604020202020204" pitchFamily="34" charset="0"/>
                <a:cs typeface="Arial" panose="020B0604020202020204" pitchFamily="34" charset="0"/>
              </a:rPr>
              <a:t>Interviewer: </a:t>
            </a:r>
            <a:r>
              <a:rPr lang="en-US" sz="1000" dirty="0">
                <a:latin typeface="Arial" panose="020B0604020202020204" pitchFamily="34" charset="0"/>
                <a:cs typeface="Arial" panose="020B0604020202020204" pitchFamily="34" charset="0"/>
              </a:rPr>
              <a:t>Do you think it’s where you learn most though?”</a:t>
            </a:r>
          </a:p>
          <a:p>
            <a:r>
              <a:rPr lang="en-US" sz="1000" b="1" dirty="0">
                <a:latin typeface="Arial" panose="020B0604020202020204" pitchFamily="34" charset="0"/>
                <a:cs typeface="Arial" panose="020B0604020202020204" pitchFamily="34" charset="0"/>
              </a:rPr>
              <a:t>UKU10: </a:t>
            </a:r>
            <a:r>
              <a:rPr lang="en-US" sz="1000" dirty="0">
                <a:latin typeface="Arial" panose="020B0604020202020204" pitchFamily="34" charset="0"/>
                <a:cs typeface="Arial" panose="020B0604020202020204" pitchFamily="34" charset="0"/>
              </a:rPr>
              <a:t>“Oh I don’t know, that’s quite a good question, potentially – I don’t know, I’m not sure.” (</a:t>
            </a:r>
            <a:r>
              <a:rPr lang="en-US" sz="1000" i="1" dirty="0">
                <a:latin typeface="Arial" panose="020B0604020202020204" pitchFamily="34" charset="0"/>
                <a:cs typeface="Arial" panose="020B0604020202020204" pitchFamily="34" charset="0"/>
              </a:rPr>
              <a:t>Digital Visitors and Residents,</a:t>
            </a:r>
            <a:r>
              <a:rPr lang="en-US" sz="1000" dirty="0">
                <a:latin typeface="Arial" panose="020B0604020202020204" pitchFamily="34" charset="0"/>
                <a:cs typeface="Arial" panose="020B0604020202020204" pitchFamily="34" charset="0"/>
              </a:rPr>
              <a:t> UKU10, Establishing, Male, Age 20, Law)</a:t>
            </a:r>
          </a:p>
          <a:p>
            <a:pPr defTabSz="932871">
              <a:defRPr/>
            </a:pPr>
            <a:endParaRPr lang="en-US" sz="900" dirty="0">
              <a:latin typeface="Arial" panose="020B0604020202020204" pitchFamily="34" charset="0"/>
              <a:cs typeface="Arial" panose="020B0604020202020204" pitchFamily="34" charset="0"/>
            </a:endParaRPr>
          </a:p>
          <a:p>
            <a:pPr marL="0" lvl="2" defTabSz="932871">
              <a:defRPr/>
            </a:pPr>
            <a:r>
              <a:rPr lang="en-US" sz="900" dirty="0">
                <a:latin typeface="Arial" panose="020B0604020202020204" pitchFamily="34" charset="0"/>
                <a:cs typeface="Arial" panose="020B0604020202020204" pitchFamily="34" charset="0"/>
              </a:rPr>
              <a:t>White, David S., and Lynn Silipigni Connaway. 2011-2014. </a:t>
            </a:r>
            <a:r>
              <a:rPr lang="en-US" sz="9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900" dirty="0">
                <a:latin typeface="Arial" panose="020B0604020202020204" pitchFamily="34" charset="0"/>
                <a:cs typeface="Arial" panose="020B0604020202020204" pitchFamily="34" charset="0"/>
              </a:rPr>
              <a:t> Funded by JISC, OCLC, and Oxford University. </a:t>
            </a:r>
            <a:r>
              <a:rPr lang="en-US" sz="900" u="sng" dirty="0">
                <a:latin typeface="Arial" panose="020B0604020202020204" pitchFamily="34" charset="0"/>
                <a:cs typeface="Arial" panose="020B0604020202020204" pitchFamily="34" charset="0"/>
                <a:hlinkClick r:id="rId4"/>
              </a:rPr>
              <a:t>http://www.oclc.org/research/activities/vandr.html</a:t>
            </a:r>
            <a:r>
              <a:rPr lang="en-US" sz="900" u="sng" dirty="0">
                <a:latin typeface="Arial" panose="020B0604020202020204" pitchFamily="34" charset="0"/>
                <a:cs typeface="Arial" panose="020B0604020202020204" pitchFamily="34" charset="0"/>
              </a:rPr>
              <a:t>. </a:t>
            </a:r>
            <a:endParaRPr lang="en-US" sz="900" dirty="0">
              <a:latin typeface="Arial" pitchFamily="34" charset="0"/>
              <a:cs typeface="Arial" pitchFamily="34" charset="0"/>
            </a:endParaRPr>
          </a:p>
          <a:p>
            <a:pPr defTabSz="932871">
              <a:defRPr/>
            </a:pPr>
            <a:endParaRPr lang="en-US" sz="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21</a:t>
            </a:fld>
            <a:endParaRPr lang="en-US" dirty="0"/>
          </a:p>
        </p:txBody>
      </p:sp>
    </p:spTree>
    <p:extLst>
      <p:ext uri="{BB962C8B-B14F-4D97-AF65-F5344CB8AC3E}">
        <p14:creationId xmlns:p14="http://schemas.microsoft.com/office/powerpoint/2010/main" val="3448887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844550"/>
            <a:ext cx="4884738" cy="2747963"/>
          </a:xfrm>
        </p:spPr>
      </p:sp>
      <p:sp>
        <p:nvSpPr>
          <p:cNvPr id="3" name="Notes Placeholder 2"/>
          <p:cNvSpPr>
            <a:spLocks noGrp="1"/>
          </p:cNvSpPr>
          <p:nvPr>
            <p:ph type="body" idx="1"/>
          </p:nvPr>
        </p:nvSpPr>
        <p:spPr>
          <a:xfrm>
            <a:off x="240498" y="3871006"/>
            <a:ext cx="6181434" cy="4930848"/>
          </a:xfrm>
        </p:spPr>
        <p:txBody>
          <a:bodyPr>
            <a:noAutofit/>
          </a:bodyPr>
          <a:lstStyle/>
          <a:p>
            <a:r>
              <a:rPr lang="en-US" sz="1400" dirty="0">
                <a:latin typeface="Arial" pitchFamily="34" charset="0"/>
                <a:cs typeface="Arial" pitchFamily="34" charset="0"/>
              </a:rPr>
              <a:t>Image: https://www.flickr.com/photos/archer10/15686974001/ by Dennis Jarvis / CC BY-SA 2.0 </a:t>
            </a:r>
          </a:p>
          <a:p>
            <a:endParaRPr lang="en-US" sz="1400" dirty="0">
              <a:latin typeface="Arial" pitchFamily="34" charset="0"/>
              <a:cs typeface="Arial" pitchFamily="34" charset="0"/>
            </a:endParaRPr>
          </a:p>
          <a:p>
            <a:r>
              <a:rPr lang="en-US" sz="1400" dirty="0">
                <a:latin typeface="Arial" pitchFamily="34" charset="0"/>
                <a:cs typeface="Arial" pitchFamily="34" charset="0"/>
              </a:rPr>
              <a:t>I go to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scroll down to the bottom, and there’s like references that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used and I click on those references and like check those links. Cause I’m like ‘that’s the fastest way to find a good link.’ Cause like if I’m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search like, I don’t know heart attack cases or something. Like that’s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take me forever to find like, a good website, or book to talk about what I’m looking for when I can just type in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like, heart attacks or something, scroll to the bottom, there’s already books and websites there for me.”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2USU1, Emerging, Male, Age 18, Engineering) </a:t>
            </a: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239936" y="8995727"/>
            <a:ext cx="778367" cy="308582"/>
          </a:xfrm>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288630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74613"/>
            <a:ext cx="3617912" cy="2035175"/>
          </a:xfrm>
        </p:spPr>
      </p:sp>
      <p:sp>
        <p:nvSpPr>
          <p:cNvPr id="3" name="Notes Placeholder 2"/>
          <p:cNvSpPr>
            <a:spLocks noGrp="1"/>
          </p:cNvSpPr>
          <p:nvPr>
            <p:ph type="body" idx="1"/>
          </p:nvPr>
        </p:nvSpPr>
        <p:spPr>
          <a:xfrm>
            <a:off x="154024" y="2112617"/>
            <a:ext cx="6682257" cy="6979444"/>
          </a:xfrm>
        </p:spPr>
        <p:txBody>
          <a:bodyPr/>
          <a:lstStyle/>
          <a:p>
            <a:r>
              <a:rPr lang="en-US" sz="900" dirty="0">
                <a:latin typeface="Arial" panose="020B0604020202020204" pitchFamily="34" charset="0"/>
                <a:cs typeface="Arial" panose="020B0604020202020204" pitchFamily="34" charset="0"/>
              </a:rPr>
              <a:t>Image: http://www.flickr.com/photos/95792332@N00/3226023555 by Jacob Davies / CC BY-SA 2.0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“Residents: significant online presence and usage; high level of collaborative activity online; contributions to the online environment in the form of uploading materials, photos, videos; high dependence on a mobile device (smart phone, laptop, etc.); more than 10 hours a week spent online.” </a:t>
            </a:r>
          </a:p>
          <a:p>
            <a:r>
              <a:rPr lang="en-US" sz="1100" dirty="0">
                <a:latin typeface="Arial" panose="020B0604020202020204" pitchFamily="34" charset="0"/>
                <a:cs typeface="Arial" panose="020B0604020202020204" pitchFamily="34" charset="0"/>
              </a:rPr>
              <a:t>Visitors: functional use of technology, often linked to formal need (such as use of software for specific coursework, or </a:t>
            </a:r>
            <a:r>
              <a:rPr lang="en-US" sz="1100" dirty="0" err="1">
                <a:latin typeface="Arial" panose="020B0604020202020204" pitchFamily="34" charset="0"/>
                <a:cs typeface="Arial" panose="020B0604020202020204" pitchFamily="34" charset="0"/>
              </a:rPr>
              <a:t>organising</a:t>
            </a:r>
            <a:r>
              <a:rPr lang="en-US" sz="1100" dirty="0">
                <a:latin typeface="Arial" panose="020B0604020202020204" pitchFamily="34" charset="0"/>
                <a:cs typeface="Arial" panose="020B0604020202020204" pitchFamily="34" charset="0"/>
              </a:rPr>
              <a:t> meetings through email contact); less visible/more passive online presence, more likely to </a:t>
            </a:r>
            <a:r>
              <a:rPr lang="en-US" sz="1100" dirty="0" err="1">
                <a:latin typeface="Arial" panose="020B0604020202020204" pitchFamily="34" charset="0"/>
                <a:cs typeface="Arial" panose="020B0604020202020204" pitchFamily="34" charset="0"/>
              </a:rPr>
              <a:t>favour</a:t>
            </a:r>
            <a:r>
              <a:rPr lang="en-US" sz="1100" dirty="0">
                <a:latin typeface="Arial" panose="020B0604020202020204" pitchFamily="34" charset="0"/>
                <a:cs typeface="Arial" panose="020B0604020202020204" pitchFamily="34" charset="0"/>
              </a:rPr>
              <a:t> face-to-face interactions (even as they use the Internet to organize/ schedule those interactions); fewer than 6 hours spent online a week.” (p. 145)   “There are a number of “covert” online study habits. For example, Wikipedia is widely used but almost always with a sense of guilt or an eagerness to convey awareness of its “unreliability;” there is an assumption by students that teachers and lecturers value the authenticity of </a:t>
            </a:r>
            <a:r>
              <a:rPr lang="en-US" sz="1100" dirty="0" err="1">
                <a:latin typeface="Arial" panose="020B0604020202020204" pitchFamily="34" charset="0"/>
                <a:cs typeface="Arial" panose="020B0604020202020204" pitchFamily="34" charset="0"/>
              </a:rPr>
              <a:t>paperbased</a:t>
            </a:r>
            <a:r>
              <a:rPr lang="en-US" sz="1100" dirty="0">
                <a:latin typeface="Arial" panose="020B0604020202020204" pitchFamily="34" charset="0"/>
                <a:cs typeface="Arial" panose="020B0604020202020204" pitchFamily="34" charset="0"/>
              </a:rPr>
              <a:t> books rather than information found online through a browser, such as Google. The data also indicate that this assumption is unfounded.” (p. 145)   “</a:t>
            </a:r>
            <a:r>
              <a:rPr lang="en-US" sz="1100" b="1" dirty="0">
                <a:latin typeface="Arial" panose="020B0604020202020204" pitchFamily="34" charset="0"/>
                <a:cs typeface="Arial" panose="020B0604020202020204" pitchFamily="34" charset="0"/>
              </a:rPr>
              <a:t>Some changes are made when transitioning from one stage of academic life to another. </a:t>
            </a:r>
            <a:r>
              <a:rPr lang="en-US" sz="1100" dirty="0">
                <a:latin typeface="Arial" panose="020B0604020202020204" pitchFamily="34" charset="0"/>
                <a:cs typeface="Arial" panose="020B0604020202020204" pitchFamily="34" charset="0"/>
              </a:rPr>
              <a:t>For example, one interviewee cleared his Facebook site of his previous high school friends when he went to University, where he replaced them with new contacts.” (p. 145)    “A number of interviewees spoke about the way they evaluated information and sites from the Internet. A typical way of doing this was to judge sites by their popularity (as shown by their placement in the Google results list), i.e., popular = correct.” (p. 145)  “Instead of reporting general information-seeking habits and technology use, this study explores how the subjects get their information based on the context and situation of their needs during an extended period of time, identifying if and how their behaviors change.” (p. 151) </a:t>
            </a:r>
          </a:p>
          <a:p>
            <a:pPr defTabSz="932871">
              <a:defRPr/>
            </a:pPr>
            <a:r>
              <a:rPr lang="en-US" sz="1100" dirty="0">
                <a:latin typeface="Arial" panose="020B0604020202020204" pitchFamily="34" charset="0"/>
                <a:cs typeface="Arial" panose="020B0604020202020204" pitchFamily="34" charset="0"/>
              </a:rPr>
              <a:t>Connaway, Lynn Silipigni, comp. 2015. </a:t>
            </a:r>
            <a:r>
              <a:rPr lang="en-US" sz="1100" i="1" dirty="0">
                <a:latin typeface="Arial" panose="020B0604020202020204" pitchFamily="34" charset="0"/>
                <a:cs typeface="Arial" panose="020B0604020202020204" pitchFamily="34" charset="0"/>
              </a:rPr>
              <a:t>The Library in the Life of the User: Engaging with People Where They Live and Learn</a:t>
            </a:r>
            <a:r>
              <a:rPr lang="en-US" sz="1100" dirty="0">
                <a:latin typeface="Arial" panose="020B0604020202020204" pitchFamily="34" charset="0"/>
                <a:cs typeface="Arial" panose="020B0604020202020204" pitchFamily="34" charset="0"/>
              </a:rPr>
              <a:t>. Dublin, OH: OCLC Research. </a:t>
            </a:r>
            <a:r>
              <a:rPr lang="en-US" sz="11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100" dirty="0">
                <a:latin typeface="Arial" panose="020B0604020202020204" pitchFamily="34" charset="0"/>
                <a:cs typeface="Arial" panose="020B0604020202020204" pitchFamily="34" charset="0"/>
              </a:rPr>
              <a:t>.</a:t>
            </a:r>
          </a:p>
          <a:p>
            <a:pPr defTabSz="932871">
              <a:defRPr/>
            </a:pPr>
            <a:endParaRPr lang="en-US" sz="1000" dirty="0">
              <a:latin typeface="Arial" panose="020B0604020202020204" pitchFamily="34" charset="0"/>
              <a:cs typeface="Arial" panose="020B0604020202020204" pitchFamily="34" charset="0"/>
            </a:endParaRPr>
          </a:p>
          <a:p>
            <a:pPr defTabSz="932871">
              <a:defRPr/>
            </a:pPr>
            <a:r>
              <a:rPr lang="en-US" sz="1050" dirty="0">
                <a:latin typeface="Arial" panose="020B0604020202020204" pitchFamily="34" charset="0"/>
                <a:cs typeface="Arial" panose="020B0604020202020204"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050" i="1" dirty="0">
                <a:latin typeface="Arial" panose="020B0604020202020204" pitchFamily="34" charset="0"/>
                <a:cs typeface="Arial" panose="020B0604020202020204" pitchFamily="34" charset="0"/>
              </a:rPr>
              <a:t>Digital Visitors and Residents</a:t>
            </a:r>
            <a:r>
              <a:rPr lang="en-US" sz="1050" dirty="0">
                <a:latin typeface="Arial" panose="020B0604020202020204" pitchFamily="34" charset="0"/>
                <a:cs typeface="Arial" panose="020B0604020202020204" pitchFamily="34" charset="0"/>
              </a:rPr>
              <a:t>, USS3, Emerging, Female, Age 17, High School Student) </a:t>
            </a:r>
          </a:p>
          <a:p>
            <a:pPr marL="0" lvl="2" defTabSz="932871">
              <a:defRPr/>
            </a:pPr>
            <a:r>
              <a:rPr lang="en-US" sz="1050" dirty="0">
                <a:latin typeface="Arial" panose="020B0604020202020204" pitchFamily="34" charset="0"/>
                <a:cs typeface="Arial" panose="020B0604020202020204" pitchFamily="34" charset="0"/>
              </a:rPr>
              <a:t>White, David S., and Lynn Silipigni Connaway. 2011-2014. </a:t>
            </a:r>
            <a:r>
              <a:rPr lang="en-US" sz="105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050" dirty="0">
                <a:latin typeface="Arial" panose="020B0604020202020204" pitchFamily="34" charset="0"/>
                <a:cs typeface="Arial" panose="020B0604020202020204" pitchFamily="34" charset="0"/>
              </a:rPr>
              <a:t> Funded by JISC, OCLC, and Oxford University. </a:t>
            </a:r>
            <a:r>
              <a:rPr lang="en-US" sz="1050" u="sng" dirty="0">
                <a:latin typeface="Arial" panose="020B0604020202020204" pitchFamily="34" charset="0"/>
                <a:cs typeface="Arial" panose="020B0604020202020204" pitchFamily="34" charset="0"/>
                <a:hlinkClick r:id="rId4"/>
              </a:rPr>
              <a:t>http://www.oclc.org/research/activities/vandr.html</a:t>
            </a:r>
            <a:r>
              <a:rPr lang="en-US" sz="1050" u="sng" dirty="0">
                <a:latin typeface="Arial" panose="020B0604020202020204" pitchFamily="34" charset="0"/>
                <a:cs typeface="Arial" panose="020B0604020202020204" pitchFamily="34" charset="0"/>
              </a:rPr>
              <a:t>.</a:t>
            </a:r>
          </a:p>
          <a:p>
            <a:pPr marL="0" lvl="2" defTabSz="932871">
              <a:defRPr/>
            </a:pPr>
            <a:endParaRPr lang="en-US" sz="10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Connaway, Lynn Silipigni, Donna Lanclos, David White, Alison Le </a:t>
            </a:r>
            <a:r>
              <a:rPr lang="en-US" sz="900" dirty="0" err="1">
                <a:latin typeface="Arial" panose="020B0604020202020204" pitchFamily="34" charset="0"/>
                <a:cs typeface="Arial" panose="020B0604020202020204" pitchFamily="34" charset="0"/>
              </a:rPr>
              <a:t>Cornu</a:t>
            </a:r>
            <a:r>
              <a:rPr lang="en-US" sz="900" dirty="0">
                <a:latin typeface="Arial" panose="020B0604020202020204" pitchFamily="34" charset="0"/>
                <a:cs typeface="Arial" panose="020B0604020202020204" pitchFamily="34" charset="0"/>
              </a:rPr>
              <a:t>, and Erin M. Hood. 2012. “User-centered Decision Making: A New Model for Developing Academic Library Services and Systems.” </a:t>
            </a:r>
            <a:r>
              <a:rPr lang="en-US" sz="900" i="1" dirty="0">
                <a:latin typeface="Arial" panose="020B0604020202020204" pitchFamily="34" charset="0"/>
                <a:cs typeface="Arial" panose="020B0604020202020204" pitchFamily="34" charset="0"/>
              </a:rPr>
              <a:t>IFLA World Library and Information Congress 2012 Helsinki Proceedings: Libraries Now! Inspiring, Surprising, Empowering</a:t>
            </a:r>
            <a:r>
              <a:rPr lang="en-US"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hlinkClick r:id="rId5"/>
              </a:rPr>
              <a:t>http://conference.ifla.org/sites/default/files/files/papers/wlic2012/76-connaway-en.pdf</a:t>
            </a:r>
            <a:r>
              <a:rPr lang="en-US" sz="9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84BE4854-46C1-40AE-92BF-0F440829588D}" type="slidenum">
              <a:rPr lang="en-US" smtClean="0"/>
              <a:t>23</a:t>
            </a:fld>
            <a:endParaRPr lang="en-US" dirty="0"/>
          </a:p>
        </p:txBody>
      </p:sp>
    </p:spTree>
    <p:extLst>
      <p:ext uri="{BB962C8B-B14F-4D97-AF65-F5344CB8AC3E}">
        <p14:creationId xmlns:p14="http://schemas.microsoft.com/office/powerpoint/2010/main" val="60926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517525"/>
            <a:ext cx="5581650" cy="3140075"/>
          </a:xfrm>
        </p:spPr>
      </p:sp>
      <p:sp>
        <p:nvSpPr>
          <p:cNvPr id="3" name="Marcador de notas 2"/>
          <p:cNvSpPr>
            <a:spLocks noGrp="1"/>
          </p:cNvSpPr>
          <p:nvPr>
            <p:ph type="body" idx="1"/>
          </p:nvPr>
        </p:nvSpPr>
        <p:spPr>
          <a:xfrm>
            <a:off x="415995" y="3993794"/>
            <a:ext cx="6213934" cy="4844683"/>
          </a:xfrm>
        </p:spPr>
        <p:txBody>
          <a:bodyPr/>
          <a:lstStyle/>
          <a:p>
            <a:r>
              <a:rPr lang="en-US" sz="1400" dirty="0">
                <a:latin typeface="Arial" panose="020B0604020202020204" pitchFamily="34" charset="0"/>
                <a:cs typeface="Arial" panose="020B0604020202020204" pitchFamily="34" charset="0"/>
              </a:rPr>
              <a:t>Image: https://www.flickr.com/photos/tychosnose/12017536084/ by Joel </a:t>
            </a:r>
            <a:r>
              <a:rPr lang="en-US" sz="1400" dirty="0" err="1">
                <a:latin typeface="Arial" panose="020B0604020202020204" pitchFamily="34" charset="0"/>
                <a:cs typeface="Arial" panose="020B0604020202020204" pitchFamily="34" charset="0"/>
              </a:rPr>
              <a:t>Tonyan</a:t>
            </a:r>
            <a:r>
              <a:rPr lang="en-US" sz="1400" dirty="0">
                <a:latin typeface="Arial" panose="020B0604020202020204" pitchFamily="34" charset="0"/>
                <a:cs typeface="Arial" panose="020B0604020202020204" pitchFamily="34" charset="0"/>
              </a:rPr>
              <a:t> / CC BY-NC-ND 2.0</a:t>
            </a:r>
          </a:p>
          <a:p>
            <a:endParaRPr lang="es-ES" sz="1400" dirty="0">
              <a:latin typeface="Arial" panose="020B0604020202020204" pitchFamily="34" charset="0"/>
              <a:cs typeface="Arial" panose="020B0604020202020204" pitchFamily="34" charset="0"/>
            </a:endParaRPr>
          </a:p>
          <a:p>
            <a:r>
              <a:rPr lang="is-IS" sz="1400" dirty="0">
                <a:latin typeface="Arial" panose="020B0604020202020204" pitchFamily="34" charset="0"/>
                <a:cs typeface="Arial" panose="020B0604020202020204" pitchFamily="34" charset="0"/>
              </a:rPr>
              <a:t>“...my father knows a lot (...). I trust him (...). If he says me look at this page, or he shows me one of his books, even they are oldfashion”</a:t>
            </a:r>
          </a:p>
          <a:p>
            <a:r>
              <a:rPr lang="is-IS" sz="1400" dirty="0">
                <a:latin typeface="Arial" panose="020B0604020202020204" pitchFamily="34" charset="0"/>
                <a:cs typeface="Arial" panose="020B0604020202020204" pitchFamily="34" charset="0"/>
              </a:rPr>
              <a:t>(UOCU2, Female, Aged 28, Information Sciences)</a:t>
            </a:r>
          </a:p>
          <a:p>
            <a:endParaRPr lang="is-I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“A </a:t>
            </a:r>
            <a:r>
              <a:rPr lang="es-ES" sz="1400" dirty="0" err="1">
                <a:latin typeface="Arial" panose="020B0604020202020204" pitchFamily="34" charset="0"/>
                <a:cs typeface="Arial" panose="020B0604020202020204" pitchFamily="34" charset="0"/>
              </a:rPr>
              <a:t>wise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person</a:t>
            </a:r>
            <a:r>
              <a:rPr lang="es-ES" sz="1400" dirty="0">
                <a:latin typeface="Arial" panose="020B0604020202020204" pitchFamily="34" charset="0"/>
                <a:cs typeface="Arial" panose="020B0604020202020204" pitchFamily="34" charset="0"/>
              </a:rPr>
              <a:t> (to look </a:t>
            </a:r>
            <a:r>
              <a:rPr lang="es-ES" sz="1400" dirty="0" err="1">
                <a:latin typeface="Arial" panose="020B0604020202020204" pitchFamily="34" charset="0"/>
                <a:cs typeface="Arial" panose="020B0604020202020204" pitchFamily="34" charset="0"/>
              </a:rPr>
              <a:t>for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information</a:t>
            </a:r>
            <a:r>
              <a:rPr lang="es-ES" sz="1400" dirty="0">
                <a:latin typeface="Arial" panose="020B0604020202020204" pitchFamily="34" charset="0"/>
                <a:cs typeface="Arial" panose="020B0604020202020204" pitchFamily="34" charset="0"/>
              </a:rPr>
              <a:t>). I </a:t>
            </a:r>
            <a:r>
              <a:rPr lang="es-ES" sz="1400" dirty="0" err="1">
                <a:latin typeface="Arial" panose="020B0604020202020204" pitchFamily="34" charset="0"/>
                <a:cs typeface="Arial" panose="020B0604020202020204" pitchFamily="34" charset="0"/>
              </a:rPr>
              <a:t>like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books</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but</a:t>
            </a:r>
            <a:r>
              <a:rPr lang="es-ES" sz="1400" dirty="0">
                <a:latin typeface="Arial" panose="020B0604020202020204" pitchFamily="34" charset="0"/>
                <a:cs typeface="Arial" panose="020B0604020202020204" pitchFamily="34" charset="0"/>
              </a:rPr>
              <a:t> I </a:t>
            </a:r>
            <a:r>
              <a:rPr lang="es-ES" sz="1400" dirty="0" err="1">
                <a:latin typeface="Arial" panose="020B0604020202020204" pitchFamily="34" charset="0"/>
                <a:cs typeface="Arial" panose="020B0604020202020204" pitchFamily="34" charset="0"/>
              </a:rPr>
              <a:t>prefer</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people</a:t>
            </a:r>
            <a:r>
              <a:rPr lang="es-ES" sz="1400" dirty="0">
                <a:latin typeface="Arial" panose="020B0604020202020204" pitchFamily="34" charset="0"/>
                <a:cs typeface="Arial" panose="020B0604020202020204" pitchFamily="34" charset="0"/>
              </a:rPr>
              <a:t>.”</a:t>
            </a:r>
          </a:p>
          <a:p>
            <a:r>
              <a:rPr lang="es-ES" sz="1400" dirty="0">
                <a:latin typeface="Arial" panose="020B0604020202020204" pitchFamily="34" charset="0"/>
                <a:cs typeface="Arial" panose="020B0604020202020204" pitchFamily="34" charset="0"/>
              </a:rPr>
              <a:t>(UOCU1, </a:t>
            </a:r>
            <a:r>
              <a:rPr lang="es-ES" sz="1400" dirty="0" err="1">
                <a:latin typeface="Arial" panose="020B0604020202020204" pitchFamily="34" charset="0"/>
                <a:cs typeface="Arial" panose="020B0604020202020204" pitchFamily="34" charset="0"/>
              </a:rPr>
              <a:t>Female</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Aged</a:t>
            </a:r>
            <a:r>
              <a:rPr lang="es-ES" sz="1400" dirty="0">
                <a:latin typeface="Arial" panose="020B0604020202020204" pitchFamily="34" charset="0"/>
                <a:cs typeface="Arial" panose="020B0604020202020204" pitchFamily="34" charset="0"/>
              </a:rPr>
              <a:t> 22, </a:t>
            </a:r>
            <a:r>
              <a:rPr lang="es-ES" sz="1400" dirty="0" err="1">
                <a:latin typeface="Arial" panose="020B0604020202020204" pitchFamily="34" charset="0"/>
                <a:cs typeface="Arial" panose="020B0604020202020204" pitchFamily="34" charset="0"/>
              </a:rPr>
              <a:t>Information</a:t>
            </a:r>
            <a:r>
              <a:rPr lang="es-ES" sz="1400" dirty="0">
                <a:latin typeface="Arial" panose="020B0604020202020204" pitchFamily="34" charset="0"/>
                <a:cs typeface="Arial" panose="020B0604020202020204" pitchFamily="34" charset="0"/>
              </a:rPr>
              <a:t> </a:t>
            </a:r>
            <a:r>
              <a:rPr lang="es-ES" sz="1400" dirty="0" err="1">
                <a:latin typeface="Arial" panose="020B0604020202020204" pitchFamily="34" charset="0"/>
                <a:cs typeface="Arial" panose="020B0604020202020204" pitchFamily="34" charset="0"/>
              </a:rPr>
              <a:t>Sciences</a:t>
            </a:r>
            <a:r>
              <a:rPr lang="es-ES" sz="1400" dirty="0">
                <a:latin typeface="Arial" panose="020B0604020202020204" pitchFamily="34" charset="0"/>
                <a:cs typeface="Arial" panose="020B0604020202020204" pitchFamily="34" charset="0"/>
              </a:rPr>
              <a:t>)</a:t>
            </a:r>
          </a:p>
          <a:p>
            <a:endParaRPr lang="es-E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rPr>
              <a:t>http://www.oclc.org/research/activities/vandr.html.</a:t>
            </a:r>
            <a:endParaRPr lang="es-ES" sz="140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8F3AA0EB-6089-4AE8-8309-E75A42BF00DD}" type="slidenum">
              <a:rPr lang="en-US" smtClean="0"/>
              <a:t>24</a:t>
            </a:fld>
            <a:endParaRPr lang="en-US"/>
          </a:p>
        </p:txBody>
      </p:sp>
    </p:spTree>
    <p:extLst>
      <p:ext uri="{BB962C8B-B14F-4D97-AF65-F5344CB8AC3E}">
        <p14:creationId xmlns:p14="http://schemas.microsoft.com/office/powerpoint/2010/main" val="134359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327025"/>
            <a:ext cx="3822700" cy="2151063"/>
          </a:xfrm>
        </p:spPr>
      </p:sp>
      <p:sp>
        <p:nvSpPr>
          <p:cNvPr id="3" name="Notes Placeholder 2"/>
          <p:cNvSpPr>
            <a:spLocks noGrp="1"/>
          </p:cNvSpPr>
          <p:nvPr>
            <p:ph type="body" idx="1"/>
          </p:nvPr>
        </p:nvSpPr>
        <p:spPr>
          <a:xfrm>
            <a:off x="90999" y="2597905"/>
            <a:ext cx="6733435" cy="6531326"/>
          </a:xfrm>
        </p:spPr>
        <p:txBody>
          <a:bodyPr/>
          <a:lstStyle/>
          <a:p>
            <a:r>
              <a:rPr lang="en-US" sz="1000" dirty="0">
                <a:latin typeface="Arial" panose="020B0604020202020204" pitchFamily="34" charset="0"/>
                <a:cs typeface="Arial" panose="020B0604020202020204" pitchFamily="34" charset="0"/>
              </a:rPr>
              <a:t>Image: https://www.flickr.com/photos/vonderauvisuals/8719186156/ by Bob </a:t>
            </a:r>
            <a:r>
              <a:rPr lang="en-US" sz="1000" dirty="0" err="1">
                <a:latin typeface="Arial" panose="020B0604020202020204" pitchFamily="34" charset="0"/>
                <a:cs typeface="Arial" panose="020B0604020202020204" pitchFamily="34" charset="0"/>
              </a:rPr>
              <a:t>Vonderau</a:t>
            </a:r>
            <a:r>
              <a:rPr lang="en-US" sz="1000" dirty="0">
                <a:latin typeface="Arial" panose="020B0604020202020204" pitchFamily="34" charset="0"/>
                <a:cs typeface="Arial" panose="020B0604020202020204" pitchFamily="34" charset="0"/>
              </a:rPr>
              <a:t> / CC BY-NC-ND 2.0 </a:t>
            </a:r>
          </a:p>
          <a:p>
            <a:endParaRPr lang="en-US" sz="1000" dirty="0">
              <a:latin typeface="Arial" panose="020B0604020202020204" pitchFamily="34" charset="0"/>
              <a:cs typeface="Arial" panose="020B0604020202020204" pitchFamily="34" charset="0"/>
            </a:endParaRPr>
          </a:p>
          <a:p>
            <a:pPr defTabSz="932871">
              <a:defRPr/>
            </a:pPr>
            <a:r>
              <a:rPr lang="en-US" sz="1000" dirty="0">
                <a:latin typeface="Arial" panose="020B0604020202020204" pitchFamily="34" charset="0"/>
                <a:cs typeface="Arial" panose="020B0604020202020204" pitchFamily="34" charset="0"/>
              </a:rPr>
              <a:t>Connaway, Lynn Silipigni, David White, Donna Lanclos, and Alison Le </a:t>
            </a:r>
            <a:r>
              <a:rPr lang="en-US" sz="1000" dirty="0" err="1">
                <a:latin typeface="Arial" panose="020B0604020202020204" pitchFamily="34" charset="0"/>
                <a:cs typeface="Arial" panose="020B0604020202020204" pitchFamily="34" charset="0"/>
              </a:rPr>
              <a:t>Cornu</a:t>
            </a:r>
            <a:r>
              <a:rPr lang="en-US" sz="1000" dirty="0">
                <a:latin typeface="Arial" panose="020B0604020202020204" pitchFamily="34" charset="0"/>
                <a:cs typeface="Arial" panose="020B0604020202020204" pitchFamily="34" charset="0"/>
              </a:rPr>
              <a:t>. 2013. “Visitors and Residents: What Motivates Engagement with the Digital Information Environment?” </a:t>
            </a:r>
            <a:r>
              <a:rPr lang="en-US" sz="1000" i="1" dirty="0">
                <a:latin typeface="Arial" panose="020B0604020202020204" pitchFamily="34" charset="0"/>
                <a:cs typeface="Arial" panose="020B0604020202020204" pitchFamily="34" charset="0"/>
              </a:rPr>
              <a:t>Information Research </a:t>
            </a:r>
            <a:r>
              <a:rPr lang="en-US" sz="1000" dirty="0">
                <a:latin typeface="Arial" panose="020B0604020202020204" pitchFamily="34" charset="0"/>
                <a:cs typeface="Arial" panose="020B0604020202020204" pitchFamily="34" charset="0"/>
              </a:rPr>
              <a:t>18, no. 1, </a:t>
            </a:r>
            <a:r>
              <a:rPr lang="en-US" sz="1000" dirty="0">
                <a:latin typeface="Arial" panose="020B0604020202020204" pitchFamily="34" charset="0"/>
                <a:cs typeface="Arial" panose="020B0604020202020204" pitchFamily="34" charset="0"/>
                <a:hlinkClick r:id="rId3"/>
              </a:rPr>
              <a:t>http://informationr.net/ir/18-1/infres181.html</a:t>
            </a:r>
            <a:r>
              <a:rPr lang="en-US" sz="1000" dirty="0">
                <a:latin typeface="Arial" panose="020B0604020202020204" pitchFamily="34" charset="0"/>
                <a:cs typeface="Arial" panose="020B0604020202020204" pitchFamily="34" charset="0"/>
              </a:rPr>
              <a:t>.</a:t>
            </a:r>
          </a:p>
          <a:p>
            <a:endParaRPr lang="en-US" sz="10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practice of citing the references attached to a Wikipedia article but not the article itself to avoid potential ridicule from tutors and peers.” (p. 162) “The basic methods employed by students when assessing the validity of a source returned by a Google search.” (p. 163)    “The manner in which emerging stage students rely on the residency of their peers in social media, allowing them to discuss assignments the night before they are due. Participants in the emerging educational stage often wanted to talk to a fellow student about an assignment using Facebook. If the person they were hoping to connect with in Facebook was not online then some participants would text the person in question to request that they login. This level of Residency meant that students could discuss an assignment at a time that was convenient to them. At the emerging stage that was often the night before a deadline. All the participants who talked about this claimed that they did not ‘do’ the assignments in this manner but merely confirmed exactly what was required from them or sought specific information such as a </a:t>
            </a:r>
            <a:r>
              <a:rPr lang="en-US" sz="1100" dirty="0" err="1">
                <a:latin typeface="Arial" panose="020B0604020202020204" pitchFamily="34" charset="0"/>
                <a:cs typeface="Arial" panose="020B0604020202020204" pitchFamily="34" charset="0"/>
              </a:rPr>
              <a:t>maths</a:t>
            </a:r>
            <a:r>
              <a:rPr lang="en-US" sz="1100" dirty="0">
                <a:latin typeface="Arial" panose="020B0604020202020204" pitchFamily="34" charset="0"/>
                <a:cs typeface="Arial" panose="020B0604020202020204" pitchFamily="34" charset="0"/>
              </a:rPr>
              <a:t> formula or a reference.” (p. 163)    “The importance of convenience and how the Web often will be chosen as an information source by students even when they know higher quality sources are available elsewhere. For example, the information is available in text books or by asking a tutor or parent, yet Google is used instead. We suspect that convenience is a large part of why our data indicate that Google and Wikipedia are the most popular search engine and information source respectively…Many go no further and it was not uncommon for interviewees simply to accept the first Google site listed.” (p. 163)     “A portion of the emerging educational stage participants were uncomfortable about the addictive nature of social media and the extent to which it wasted their time.” (p. 163)   “The multi-tab environment that students have on screen represents a convergence of the social and the academic. In this context, the mode of an activity is no longer based on the physical space in which it occurs since any access to a network provided almost every aspect of life to those with a Resident approach to the Web.” (p. 163) </a:t>
            </a:r>
          </a:p>
          <a:p>
            <a:pPr defTabSz="932871">
              <a:defRPr/>
            </a:pPr>
            <a:r>
              <a:rPr lang="en-US" sz="1100" dirty="0">
                <a:latin typeface="Arial" panose="020B0604020202020204" pitchFamily="34" charset="0"/>
                <a:cs typeface="Arial" panose="020B0604020202020204" pitchFamily="34" charset="0"/>
              </a:rPr>
              <a:t>Connaway, Lynn Silipigni, comp. 2015. </a:t>
            </a:r>
            <a:r>
              <a:rPr lang="en-US" sz="1100" i="1" dirty="0">
                <a:latin typeface="Arial" panose="020B0604020202020204" pitchFamily="34" charset="0"/>
                <a:cs typeface="Arial" panose="020B0604020202020204" pitchFamily="34" charset="0"/>
              </a:rPr>
              <a:t>The Library in the Life of the User: Engaging with People Where They Live and Learn</a:t>
            </a:r>
            <a:r>
              <a:rPr lang="en-US" sz="1100" dirty="0">
                <a:latin typeface="Arial" panose="020B0604020202020204" pitchFamily="34" charset="0"/>
                <a:cs typeface="Arial" panose="020B0604020202020204" pitchFamily="34" charset="0"/>
              </a:rPr>
              <a:t>. Dublin, OH: OCLC Research. </a:t>
            </a:r>
            <a:r>
              <a:rPr lang="en-US" sz="1100" dirty="0">
                <a:latin typeface="Arial" panose="020B0604020202020204" pitchFamily="34" charset="0"/>
                <a:cs typeface="Arial" panose="020B0604020202020204" pitchFamily="34" charset="0"/>
                <a:hlinkClick r:id="rId4"/>
              </a:rPr>
              <a:t>http://www.oclc.org/content/dam/research/publications/2015/oclcresearch-library-in-life-of-user.pdf</a:t>
            </a:r>
            <a:r>
              <a:rPr lang="en-US" sz="1100" dirty="0">
                <a:latin typeface="Arial" panose="020B0604020202020204" pitchFamily="34" charset="0"/>
                <a:cs typeface="Arial" panose="020B0604020202020204" pitchFamily="34" charset="0"/>
              </a:rPr>
              <a:t>.</a:t>
            </a:r>
          </a:p>
          <a:p>
            <a:pPr defTabSz="932871">
              <a:defRPr/>
            </a:pPr>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“So, I’ll be like looking over at that and then like either Facebook or my email will beep at me and I’ll click on that, see who sent me something and then go back to working. So, it’s always, kind of, open and there.” (</a:t>
            </a:r>
            <a:r>
              <a:rPr lang="en-US" sz="1100" i="1" dirty="0">
                <a:latin typeface="Arial" panose="020B0604020202020204" pitchFamily="34" charset="0"/>
                <a:cs typeface="Arial" panose="020B0604020202020204" pitchFamily="34" charset="0"/>
              </a:rPr>
              <a:t>Digital Visitors and Residents</a:t>
            </a:r>
            <a:r>
              <a:rPr lang="en-US" sz="1100" dirty="0">
                <a:latin typeface="Arial" panose="020B0604020202020204" pitchFamily="34" charset="0"/>
                <a:cs typeface="Arial" panose="020B0604020202020204" pitchFamily="34" charset="0"/>
              </a:rPr>
              <a:t>, USU4, Emerging, Male, Age 19, Engineering)</a:t>
            </a:r>
          </a:p>
          <a:p>
            <a:pPr defTabSz="932871">
              <a:defRPr/>
            </a:pPr>
            <a:endParaRPr lang="en-US" sz="1000" dirty="0">
              <a:latin typeface="Arial" panose="020B0604020202020204" pitchFamily="34" charset="0"/>
              <a:cs typeface="Arial" panose="020B0604020202020204" pitchFamily="34" charset="0"/>
            </a:endParaRPr>
          </a:p>
          <a:p>
            <a:pPr marL="0" lvl="2" defTabSz="932871">
              <a:defRPr/>
            </a:pPr>
            <a:r>
              <a:rPr lang="en-US" sz="1000" dirty="0">
                <a:latin typeface="Arial" panose="020B0604020202020204" pitchFamily="34" charset="0"/>
                <a:cs typeface="Arial" panose="020B0604020202020204" pitchFamily="34" charset="0"/>
              </a:rPr>
              <a:t>White, David S., and Lynn Silipigni Connaway. 2011-2014. </a:t>
            </a:r>
            <a:r>
              <a:rPr lang="en-US" sz="10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000" dirty="0">
                <a:latin typeface="Arial" panose="020B0604020202020204" pitchFamily="34" charset="0"/>
                <a:cs typeface="Arial" panose="020B0604020202020204" pitchFamily="34" charset="0"/>
              </a:rPr>
              <a:t> Funded by JISC, OCLC, and Oxford University. </a:t>
            </a:r>
            <a:r>
              <a:rPr lang="en-US" sz="1000" u="sng" dirty="0">
                <a:latin typeface="Arial" panose="020B0604020202020204" pitchFamily="34" charset="0"/>
                <a:cs typeface="Arial" panose="020B0604020202020204" pitchFamily="34" charset="0"/>
                <a:hlinkClick r:id="rId5"/>
              </a:rPr>
              <a:t>http://www.oclc.org/research/activities/vandr.html</a:t>
            </a:r>
            <a:r>
              <a:rPr lang="en-US" sz="1000" u="sng" dirty="0">
                <a:latin typeface="Arial" panose="020B0604020202020204" pitchFamily="34" charset="0"/>
                <a:cs typeface="Arial" panose="020B0604020202020204" pitchFamily="34" charset="0"/>
              </a:rPr>
              <a:t>. </a:t>
            </a:r>
            <a:endParaRPr lang="en-US" sz="1000" dirty="0">
              <a:latin typeface="Arial" pitchFamily="34" charset="0"/>
              <a:cs typeface="Arial" pitchFamily="34" charset="0"/>
            </a:endParaRPr>
          </a:p>
          <a:p>
            <a:pPr defTabSz="932871">
              <a:defRPr/>
            </a:pPr>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25</a:t>
            </a:fld>
            <a:endParaRPr lang="en-US"/>
          </a:p>
        </p:txBody>
      </p:sp>
    </p:spTree>
    <p:extLst>
      <p:ext uri="{BB962C8B-B14F-4D97-AF65-F5344CB8AC3E}">
        <p14:creationId xmlns:p14="http://schemas.microsoft.com/office/powerpoint/2010/main" val="1921927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49300"/>
            <a:ext cx="5584825" cy="3141663"/>
          </a:xfrm>
        </p:spPr>
      </p:sp>
      <p:sp>
        <p:nvSpPr>
          <p:cNvPr id="3" name="Notes Placeholder 2"/>
          <p:cNvSpPr>
            <a:spLocks noGrp="1"/>
          </p:cNvSpPr>
          <p:nvPr>
            <p:ph type="body" idx="1"/>
          </p:nvPr>
        </p:nvSpPr>
        <p:spPr>
          <a:xfrm>
            <a:off x="311997" y="4239366"/>
            <a:ext cx="6005936" cy="3903320"/>
          </a:xfrm>
        </p:spPr>
        <p:txBody>
          <a:bodyPr/>
          <a:lstStyle/>
          <a:p>
            <a:r>
              <a:rPr lang="en-US" sz="1400" dirty="0">
                <a:latin typeface="Arial" panose="020B0604020202020204" pitchFamily="34" charset="0"/>
                <a:cs typeface="Arial" panose="020B0604020202020204" pitchFamily="34" charset="0"/>
              </a:rPr>
              <a:t>Image: https://www.flickr.com/photos/theeerin/3746390760/ by Erin </a:t>
            </a:r>
            <a:r>
              <a:rPr lang="en-US" sz="1400" dirty="0" err="1">
                <a:latin typeface="Arial" panose="020B0604020202020204" pitchFamily="34" charset="0"/>
                <a:cs typeface="Arial" panose="020B0604020202020204" pitchFamily="34" charset="0"/>
              </a:rPr>
              <a:t>Nekervis</a:t>
            </a:r>
            <a:r>
              <a:rPr lang="en-US" sz="1400" dirty="0">
                <a:latin typeface="Arial" panose="020B0604020202020204" pitchFamily="34" charset="0"/>
                <a:cs typeface="Arial" panose="020B0604020202020204" pitchFamily="34" charset="0"/>
              </a:rPr>
              <a:t>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“You spend many hours, with Saint Google. We entrust ourselves to Saint Google, and that solves it for us.”</a:t>
            </a:r>
          </a:p>
          <a:p>
            <a:pPr defTabSz="932871">
              <a:defRPr/>
            </a:pPr>
            <a:r>
              <a:rPr lang="en-US" sz="1400" dirty="0">
                <a:latin typeface="Arial" panose="020B0604020202020204" pitchFamily="34" charset="0"/>
                <a:cs typeface="Arial" panose="020B0604020202020204" pitchFamily="34" charset="0"/>
              </a:rPr>
              <a:t>(UOCFI6, Male, Age 53, Arts and Humanities)</a:t>
            </a:r>
          </a:p>
          <a:p>
            <a:pPr defTabSz="932871">
              <a:defRPr/>
            </a:pPr>
            <a:endParaRPr lang="en-US" sz="1400" dirty="0">
              <a:latin typeface="Arial" panose="020B0604020202020204" pitchFamily="34" charset="0"/>
              <a:cs typeface="Arial" panose="020B0604020202020204" pitchFamily="34" charset="0"/>
            </a:endParaRPr>
          </a:p>
          <a:p>
            <a:pPr marL="0" lvl="2">
              <a:defRPr/>
            </a:pPr>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rPr>
              <a:t>http://www.oclc.org/research/activities/vandr.html.</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t>26</a:t>
            </a:fld>
            <a:endParaRPr lang="en-US"/>
          </a:p>
        </p:txBody>
      </p:sp>
    </p:spTree>
    <p:extLst>
      <p:ext uri="{BB962C8B-B14F-4D97-AF65-F5344CB8AC3E}">
        <p14:creationId xmlns:p14="http://schemas.microsoft.com/office/powerpoint/2010/main" val="75717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542925"/>
            <a:ext cx="4202112" cy="2363788"/>
          </a:xfrm>
        </p:spPr>
      </p:sp>
      <p:sp>
        <p:nvSpPr>
          <p:cNvPr id="3" name="Notes Placeholder 2"/>
          <p:cNvSpPr>
            <a:spLocks noGrp="1"/>
          </p:cNvSpPr>
          <p:nvPr>
            <p:ph type="body" idx="1"/>
          </p:nvPr>
        </p:nvSpPr>
        <p:spPr>
          <a:xfrm>
            <a:off x="324996" y="3269999"/>
            <a:ext cx="6278933" cy="5221658"/>
          </a:xfrm>
        </p:spPr>
        <p:txBody>
          <a:bodyPr/>
          <a:lstStyle/>
          <a:p>
            <a:r>
              <a:rPr lang="en-US" sz="1400" dirty="0">
                <a:latin typeface="Arial" panose="020B0604020202020204" pitchFamily="34" charset="0"/>
                <a:cs typeface="Arial" panose="020B0604020202020204" pitchFamily="34" charset="0"/>
              </a:rPr>
              <a:t>Image: https://www.flickr.com/photos/thyagohills/5009884654/ by </a:t>
            </a:r>
            <a:r>
              <a:rPr lang="en-US" sz="1400" dirty="0" err="1">
                <a:latin typeface="Arial" panose="020B0604020202020204" pitchFamily="34" charset="0"/>
                <a:cs typeface="Arial" panose="020B0604020202020204" pitchFamily="34" charset="0"/>
              </a:rPr>
              <a:t>Thyago</a:t>
            </a:r>
            <a:r>
              <a:rPr lang="en-US" sz="1400" dirty="0">
                <a:latin typeface="Arial" panose="020B0604020202020204" pitchFamily="34" charset="0"/>
                <a:cs typeface="Arial" panose="020B0604020202020204" pitchFamily="34" charset="0"/>
              </a:rPr>
              <a:t> - SORG|FX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Dempsey, Lorcan. 2015. “Environmental Trends and OCLC Research.” Presented at the University of Notre Dame, Notre Dame, Indiana, September 28. </a:t>
            </a:r>
            <a:r>
              <a:rPr lang="en-US" sz="1400" dirty="0">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27</a:t>
            </a:fld>
            <a:endParaRPr lang="en-US"/>
          </a:p>
        </p:txBody>
      </p:sp>
    </p:spTree>
    <p:extLst>
      <p:ext uri="{BB962C8B-B14F-4D97-AF65-F5344CB8AC3E}">
        <p14:creationId xmlns:p14="http://schemas.microsoft.com/office/powerpoint/2010/main" val="3821329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49250"/>
            <a:ext cx="5581650" cy="3140075"/>
          </a:xfrm>
        </p:spPr>
      </p:sp>
      <p:sp>
        <p:nvSpPr>
          <p:cNvPr id="3" name="Notes Placeholder 2"/>
          <p:cNvSpPr>
            <a:spLocks noGrp="1"/>
          </p:cNvSpPr>
          <p:nvPr>
            <p:ph type="body" idx="1"/>
          </p:nvPr>
        </p:nvSpPr>
        <p:spPr>
          <a:xfrm>
            <a:off x="142998" y="3748220"/>
            <a:ext cx="6499931" cy="528628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https://www.flickr.com/photos/sanjoselibrary/2849158124/ by San José Public Library / CC BY-SA 2.0 </a:t>
            </a:r>
          </a:p>
          <a:p>
            <a:pPr defTabSz="932871">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Opportunity for All study reported that youth ages 14–24 make up 25% of all public library users.” </a:t>
            </a:r>
          </a:p>
          <a:p>
            <a:r>
              <a:rPr lang="en-US" sz="1400" dirty="0">
                <a:latin typeface="Arial" panose="020B0604020202020204" pitchFamily="34" charset="0"/>
                <a:cs typeface="Arial" panose="020B0604020202020204" pitchFamily="34" charset="0"/>
              </a:rPr>
              <a:t>Becker, Samantha, Michael D. Crandall, Karen E. Fisher, Rebecca </a:t>
            </a:r>
            <a:r>
              <a:rPr lang="en-US" sz="1400" dirty="0" err="1">
                <a:latin typeface="Arial" panose="020B0604020202020204" pitchFamily="34" charset="0"/>
                <a:cs typeface="Arial" panose="020B0604020202020204" pitchFamily="34" charset="0"/>
              </a:rPr>
              <a:t>Blakewood</a:t>
            </a:r>
            <a:r>
              <a:rPr lang="en-US" sz="1400" dirty="0">
                <a:latin typeface="Arial" panose="020B0604020202020204" pitchFamily="34" charset="0"/>
                <a:cs typeface="Arial" panose="020B0604020202020204" pitchFamily="34" charset="0"/>
              </a:rPr>
              <a:t>, Bo Kinney, and Cadi Russell-Sauvé. 2011. </a:t>
            </a:r>
            <a:r>
              <a:rPr lang="en-US" sz="1400" i="1" dirty="0">
                <a:latin typeface="Arial" panose="020B0604020202020204" pitchFamily="34" charset="0"/>
                <a:cs typeface="Arial" panose="020B0604020202020204" pitchFamily="34" charset="0"/>
              </a:rPr>
              <a:t>Opportunity for All: How Library Policies and Practices Impact Public Internet Access. </a:t>
            </a:r>
            <a:r>
              <a:rPr lang="en-US" sz="1400" dirty="0">
                <a:latin typeface="Arial" panose="020B0604020202020204" pitchFamily="34" charset="0"/>
                <a:cs typeface="Arial" panose="020B0604020202020204" pitchFamily="34" charset="0"/>
              </a:rPr>
              <a:t>IMLS-2011-RES-01. Institute of Museum and Library Services. Washington, DC. </a:t>
            </a:r>
            <a:r>
              <a:rPr lang="en-US" sz="1400" dirty="0">
                <a:latin typeface="Arial" panose="020B0604020202020204" pitchFamily="34" charset="0"/>
                <a:cs typeface="Arial" panose="020B0604020202020204" pitchFamily="34" charset="0"/>
                <a:hlinkClick r:id="rId3"/>
              </a:rPr>
              <a:t>https://www.imls.gov/assets/1/AssetManager/OppForAll2.pdf</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Braun, Linda W., Maureen L. Hartman, Sandra Hughes-</a:t>
            </a:r>
            <a:r>
              <a:rPr lang="en-US" sz="1400" dirty="0" err="1">
                <a:latin typeface="Arial" panose="020B0604020202020204" pitchFamily="34" charset="0"/>
                <a:cs typeface="Arial" panose="020B0604020202020204" pitchFamily="34" charset="0"/>
              </a:rPr>
              <a:t>Hassell</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Kafi</a:t>
            </a:r>
            <a:r>
              <a:rPr lang="en-US" sz="1400" dirty="0">
                <a:latin typeface="Arial" panose="020B0604020202020204" pitchFamily="34" charset="0"/>
                <a:cs typeface="Arial" panose="020B0604020202020204" pitchFamily="34" charset="0"/>
              </a:rPr>
              <a:t> Kumasi. 2014. </a:t>
            </a:r>
            <a:r>
              <a:rPr lang="en-US" sz="1400" i="1" dirty="0">
                <a:latin typeface="Arial" panose="020B0604020202020204" pitchFamily="34" charset="0"/>
                <a:cs typeface="Arial" panose="020B0604020202020204" pitchFamily="34" charset="0"/>
              </a:rPr>
              <a:t>The Future of Library Services for and with Teens: A Call to Action.</a:t>
            </a:r>
            <a:r>
              <a:rPr lang="en-US" sz="1400" dirty="0">
                <a:latin typeface="Arial" panose="020B0604020202020204" pitchFamily="34" charset="0"/>
                <a:cs typeface="Arial" panose="020B0604020202020204" pitchFamily="34" charset="0"/>
              </a:rPr>
              <a:t> With contributions by Beth Yoke. </a:t>
            </a:r>
            <a:r>
              <a:rPr lang="en-US" sz="1400" dirty="0">
                <a:latin typeface="Arial" panose="020B0604020202020204" pitchFamily="34" charset="0"/>
                <a:cs typeface="Arial" panose="020B0604020202020204" pitchFamily="34" charset="0"/>
                <a:hlinkClick r:id="rId4"/>
              </a:rPr>
              <a:t>www.ala.org/yaforum/project-report</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 2013 Pew survey found that 72% of 16- to 17-year-olds had used a public library in 2012.”  </a:t>
            </a:r>
          </a:p>
          <a:p>
            <a:r>
              <a:rPr lang="en-US" sz="1400" dirty="0" err="1">
                <a:latin typeface="Arial" panose="020B0604020202020204" pitchFamily="34" charset="0"/>
                <a:cs typeface="Arial" panose="020B0604020202020204" pitchFamily="34" charset="0"/>
              </a:rPr>
              <a:t>Zickuhr</a:t>
            </a:r>
            <a:r>
              <a:rPr lang="en-US" sz="1400" dirty="0">
                <a:latin typeface="Arial" panose="020B0604020202020204" pitchFamily="34" charset="0"/>
                <a:cs typeface="Arial" panose="020B0604020202020204" pitchFamily="34" charset="0"/>
              </a:rPr>
              <a:t>, Kathryn, Lee </a:t>
            </a:r>
            <a:r>
              <a:rPr lang="en-US" sz="1400" dirty="0" err="1">
                <a:latin typeface="Arial" panose="020B0604020202020204" pitchFamily="34" charset="0"/>
                <a:cs typeface="Arial" panose="020B0604020202020204" pitchFamily="34" charset="0"/>
              </a:rPr>
              <a:t>Rainie</a:t>
            </a:r>
            <a:r>
              <a:rPr lang="en-US" sz="1400" dirty="0">
                <a:latin typeface="Arial" panose="020B0604020202020204" pitchFamily="34" charset="0"/>
                <a:cs typeface="Arial" panose="020B0604020202020204" pitchFamily="34" charset="0"/>
              </a:rPr>
              <a:t>, and Kristen Purcell. 2013. </a:t>
            </a:r>
            <a:r>
              <a:rPr lang="en-US" sz="1400" i="1" dirty="0">
                <a:latin typeface="Arial" panose="020B0604020202020204" pitchFamily="34" charset="0"/>
                <a:cs typeface="Arial" panose="020B0604020202020204" pitchFamily="34" charset="0"/>
              </a:rPr>
              <a:t>Younger Americans’ Library Habits and Expectations.</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5"/>
              </a:rPr>
              <a:t>http://libraries.pewinternet.org/2013/06/25/younger-americans-library-services/</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Quoted in Braun, Linda W., Maureen L. Hartman, Sandra Hughes-</a:t>
            </a:r>
            <a:r>
              <a:rPr lang="en-US" sz="1400" dirty="0" err="1">
                <a:latin typeface="Arial" panose="020B0604020202020204" pitchFamily="34" charset="0"/>
                <a:cs typeface="Arial" panose="020B0604020202020204" pitchFamily="34" charset="0"/>
              </a:rPr>
              <a:t>Hassell</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Kafi</a:t>
            </a:r>
            <a:r>
              <a:rPr lang="en-US" sz="1400" dirty="0">
                <a:latin typeface="Arial" panose="020B0604020202020204" pitchFamily="34" charset="0"/>
                <a:cs typeface="Arial" panose="020B0604020202020204" pitchFamily="34" charset="0"/>
              </a:rPr>
              <a:t> Kumasi. 2014. </a:t>
            </a:r>
            <a:r>
              <a:rPr lang="en-US" sz="1400" i="1" dirty="0">
                <a:latin typeface="Arial" panose="020B0604020202020204" pitchFamily="34" charset="0"/>
                <a:cs typeface="Arial" panose="020B0604020202020204" pitchFamily="34" charset="0"/>
              </a:rPr>
              <a:t>The Future of Library Services for and with Teens: A Call to Action.</a:t>
            </a:r>
            <a:r>
              <a:rPr lang="en-US" sz="1400" dirty="0">
                <a:latin typeface="Arial" panose="020B0604020202020204" pitchFamily="34" charset="0"/>
                <a:cs typeface="Arial" panose="020B0604020202020204" pitchFamily="34" charset="0"/>
              </a:rPr>
              <a:t> With contributions by Beth Yoke. </a:t>
            </a:r>
            <a:r>
              <a:rPr lang="en-US" sz="1400" dirty="0">
                <a:latin typeface="Arial" panose="020B0604020202020204" pitchFamily="34" charset="0"/>
                <a:cs typeface="Arial" panose="020B0604020202020204" pitchFamily="34" charset="0"/>
                <a:hlinkClick r:id="rId4"/>
              </a:rPr>
              <a:t>www.ala.org/yaforum/project-report</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28</a:t>
            </a:fld>
            <a:endParaRPr lang="en-US"/>
          </a:p>
        </p:txBody>
      </p:sp>
    </p:spTree>
    <p:extLst>
      <p:ext uri="{BB962C8B-B14F-4D97-AF65-F5344CB8AC3E}">
        <p14:creationId xmlns:p14="http://schemas.microsoft.com/office/powerpoint/2010/main" val="4011477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3996" y="4478479"/>
            <a:ext cx="6278933" cy="3664207"/>
          </a:xfrm>
        </p:spPr>
        <p:txBody>
          <a:bodyPr/>
          <a:lstStyle/>
          <a:p>
            <a:r>
              <a:rPr lang="en-US" sz="1400" dirty="0">
                <a:latin typeface="Arial" panose="020B0604020202020204" pitchFamily="34" charset="0"/>
                <a:cs typeface="Arial" panose="020B0604020202020204" pitchFamily="34" charset="0"/>
              </a:rPr>
              <a:t>Image: https://www.flickr.com/photos/helenk/29826982796/ by Helen K / CC BY-NC-ND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“My town is small. Few people live there. In the public library there are two or three people. I know the staff […] Once I participated in a civil servant open examination and they helped me a lot. […] Yes, I go there [to the library] every afternoon. Because I teach children, and I do it there. The public library has a pleasant atmosphere. I prefer doing it there. [...] [I have] Not [asked them for help for my studies] until now.” (UOCU1, Female, Age 22, Information Science and Communication Studies)</a:t>
            </a:r>
          </a:p>
          <a:p>
            <a:pPr defTabSz="932871">
              <a:defRPr/>
            </a:pPr>
            <a:endParaRPr lang="en-US" sz="1400" dirty="0">
              <a:latin typeface="Arial" panose="020B0604020202020204" pitchFamily="34" charset="0"/>
              <a:cs typeface="Arial" panose="020B0604020202020204" pitchFamily="34" charset="0"/>
            </a:endParaRPr>
          </a:p>
          <a:p>
            <a:pPr marL="0" lvl="2">
              <a:defRPr/>
            </a:pPr>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a:p>
            <a:pPr defTabSz="932871">
              <a:defRPr/>
            </a:pPr>
            <a:endParaRPr lang="en-US" sz="1400" dirty="0">
              <a:latin typeface="Arial" pitchFamily="34" charset="0"/>
              <a:cs typeface="Arial" pitchFamily="34" charset="0"/>
            </a:endParaRPr>
          </a:p>
          <a:p>
            <a:pPr defTabSz="932871">
              <a:defRPr/>
            </a:pP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29</a:t>
            </a:fld>
            <a:endParaRPr lang="en-US"/>
          </a:p>
        </p:txBody>
      </p:sp>
    </p:spTree>
    <p:extLst>
      <p:ext uri="{BB962C8B-B14F-4D97-AF65-F5344CB8AC3E}">
        <p14:creationId xmlns:p14="http://schemas.microsoft.com/office/powerpoint/2010/main" val="31490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996" y="4717588"/>
            <a:ext cx="6265933" cy="3425098"/>
          </a:xfrm>
        </p:spPr>
        <p:txBody>
          <a:bodyPr/>
          <a:lstStyle/>
          <a:p>
            <a:r>
              <a:rPr lang="en-US" sz="1400" dirty="0">
                <a:latin typeface="Arial" panose="020B0604020202020204" pitchFamily="34" charset="0"/>
                <a:cs typeface="Arial" panose="020B0604020202020204" pitchFamily="34" charset="0"/>
              </a:rPr>
              <a:t>Image: https://www.flickr.com/photos/thyagohills/5009884654/ by </a:t>
            </a:r>
            <a:r>
              <a:rPr lang="en-US" sz="1400" dirty="0" err="1">
                <a:latin typeface="Arial" panose="020B0604020202020204" pitchFamily="34" charset="0"/>
                <a:cs typeface="Arial" panose="020B0604020202020204" pitchFamily="34" charset="0"/>
              </a:rPr>
              <a:t>Thyago</a:t>
            </a:r>
            <a:r>
              <a:rPr lang="en-US" sz="1400" dirty="0">
                <a:latin typeface="Arial" panose="020B0604020202020204" pitchFamily="34" charset="0"/>
                <a:cs typeface="Arial" panose="020B0604020202020204" pitchFamily="34" charset="0"/>
              </a:rPr>
              <a:t> - SORG|FX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Dempsey, Lorcan. 2015. “Environmental Trends and OCLC Research.” Presented at the University of Notre Dame, Notre Dame, Indiana, September 28. </a:t>
            </a:r>
            <a:r>
              <a:rPr lang="en-US" sz="1400" dirty="0">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a:t>
            </a:fld>
            <a:endParaRPr lang="en-US"/>
          </a:p>
        </p:txBody>
      </p:sp>
    </p:spTree>
    <p:extLst>
      <p:ext uri="{BB962C8B-B14F-4D97-AF65-F5344CB8AC3E}">
        <p14:creationId xmlns:p14="http://schemas.microsoft.com/office/powerpoint/2010/main" val="109301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7525"/>
            <a:ext cx="5581650" cy="3140075"/>
          </a:xfrm>
        </p:spPr>
      </p:sp>
      <p:sp>
        <p:nvSpPr>
          <p:cNvPr id="3" name="Notes Placeholder 2"/>
          <p:cNvSpPr>
            <a:spLocks noGrp="1"/>
          </p:cNvSpPr>
          <p:nvPr>
            <p:ph type="body" idx="1"/>
          </p:nvPr>
        </p:nvSpPr>
        <p:spPr>
          <a:xfrm>
            <a:off x="298997" y="4478479"/>
            <a:ext cx="6421931" cy="366420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https://www.flickr.com/photos/emmabird8/13878757353/ by Emma M. / CC BY 2.0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“When I need a quick answer my preferred source is a person, because a person would interpret your need quickly and better than Internet. […] But when I don’t know anything about a subject, first I do a search on my own and then I asked an expert…but before I ask a person, I want to know a little about the subject…not to say the person “illuminate me, please”…if you have some basic knowledge you could to take more advantage of your contact.” (UOCU5, Female, Age 30, Education)</a:t>
            </a:r>
          </a:p>
          <a:p>
            <a:pPr defTabSz="932871">
              <a:defRPr/>
            </a:pPr>
            <a:endParaRPr lang="en-US" sz="1400" dirty="0">
              <a:latin typeface="Arial" panose="020B0604020202020204" pitchFamily="34" charset="0"/>
              <a:cs typeface="Arial" panose="020B0604020202020204" pitchFamily="34" charset="0"/>
            </a:endParaRPr>
          </a:p>
          <a:p>
            <a:pPr marL="0" lvl="2">
              <a:defRPr/>
            </a:pPr>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anose="020B0604020202020204" pitchFamily="34" charset="0"/>
                <a:cs typeface="Arial" panose="020B0604020202020204" pitchFamily="34" charset="0"/>
                <a:hlinkClick r:id="rId3"/>
              </a:rPr>
              <a:t>http://www.oclc.org/research/activities/vandr.html</a:t>
            </a:r>
            <a:r>
              <a:rPr lang="en-US" sz="1400" u="sng" dirty="0">
                <a:latin typeface="Arial" panose="020B0604020202020204" pitchFamily="34" charset="0"/>
                <a:cs typeface="Arial" panose="020B0604020202020204" pitchFamily="34" charset="0"/>
              </a:rPr>
              <a:t>. </a:t>
            </a:r>
            <a:endParaRPr lang="en-US" sz="1400" dirty="0">
              <a:latin typeface="Arial" pitchFamily="34" charset="0"/>
              <a:cs typeface="Arial" pitchFamily="34" charset="0"/>
            </a:endParaRPr>
          </a:p>
          <a:p>
            <a:pPr defTabSz="932871">
              <a:defRPr/>
            </a:pP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30</a:t>
            </a:fld>
            <a:endParaRPr lang="en-US"/>
          </a:p>
        </p:txBody>
      </p:sp>
    </p:spTree>
    <p:extLst>
      <p:ext uri="{BB962C8B-B14F-4D97-AF65-F5344CB8AC3E}">
        <p14:creationId xmlns:p14="http://schemas.microsoft.com/office/powerpoint/2010/main" val="329854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65138"/>
            <a:ext cx="3913188" cy="2201862"/>
          </a:xfrm>
        </p:spPr>
      </p:sp>
      <p:sp>
        <p:nvSpPr>
          <p:cNvPr id="3" name="Notes Placeholder 2"/>
          <p:cNvSpPr>
            <a:spLocks noGrp="1"/>
          </p:cNvSpPr>
          <p:nvPr>
            <p:ph type="body" idx="1"/>
          </p:nvPr>
        </p:nvSpPr>
        <p:spPr>
          <a:xfrm>
            <a:off x="285997" y="2843478"/>
            <a:ext cx="6460931" cy="5994999"/>
          </a:xfrm>
        </p:spPr>
        <p:txBody>
          <a:bodyPr/>
          <a:lstStyle/>
          <a:p>
            <a:pPr defTabSz="932871">
              <a:defRPr/>
            </a:pPr>
            <a:r>
              <a:rPr lang="pl-PL" dirty="0">
                <a:latin typeface="Arial" panose="020B0604020202020204" pitchFamily="34" charset="0"/>
                <a:cs typeface="Arial" panose="020B0604020202020204" pitchFamily="34" charset="0"/>
              </a:rPr>
              <a:t>Image: https://www.flickr.com/photos/marcin_b/2076003471/ by Marcin Biodrowski / CC BY-NC-ND 2.0 </a:t>
            </a:r>
            <a:endParaRPr lang="en-US" dirty="0">
              <a:latin typeface="Arial" panose="020B0604020202020204" pitchFamily="34" charset="0"/>
              <a:cs typeface="Arial" panose="020B0604020202020204" pitchFamily="34" charset="0"/>
            </a:endParaRPr>
          </a:p>
          <a:p>
            <a:pPr defTabSz="932871">
              <a:defRPr/>
            </a:pPr>
            <a:endParaRPr lang="en-US" kern="1200" dirty="0">
              <a:solidFill>
                <a:schemeClr val="tx1"/>
              </a:solidFill>
              <a:effectLst/>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“If my other friends recommended it to me and used chat reference services themselves I might be convinced to try them because I usually learn about all sorts of computer and technology-based things from my friends because I'm so inept in that area myself.  Without them, I would have never gotten iTunes, AIM, Facebook and other items that I couldn't imagine living without now that I have them.”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NOS-94938, </a:t>
            </a:r>
            <a:r>
              <a:rPr lang="en-US" kern="1200" dirty="0">
                <a:solidFill>
                  <a:schemeClr val="tx1"/>
                </a:solidFill>
                <a:effectLst/>
                <a:latin typeface="Arial" panose="020B0604020202020204" pitchFamily="34" charset="0"/>
                <a:cs typeface="Arial" panose="020B0604020202020204" pitchFamily="34" charset="0"/>
              </a:rPr>
              <a:t>Non-user</a:t>
            </a:r>
            <a:r>
              <a:rPr lang="en-US" kern="1200" baseline="0" dirty="0">
                <a:solidFill>
                  <a:schemeClr val="tx1"/>
                </a:solidFill>
                <a:effectLst/>
                <a:latin typeface="Arial" panose="020B0604020202020204" pitchFamily="34" charset="0"/>
                <a:cs typeface="Arial" panose="020B0604020202020204" pitchFamily="34" charset="0"/>
              </a:rPr>
              <a:t> Online Survey, Female, Age 15-18</a:t>
            </a:r>
            <a:r>
              <a:rPr lang="en-US" dirty="0">
                <a:latin typeface="Arial" panose="020B0604020202020204" pitchFamily="34" charset="0"/>
                <a:cs typeface="Arial" panose="020B0604020202020204" pitchFamily="34" charset="0"/>
              </a:rPr>
              <a:t>)</a:t>
            </a:r>
          </a:p>
          <a:p>
            <a:pPr defTabSz="932871">
              <a:defRPr/>
            </a:pPr>
            <a:endParaRPr lang="en-US" kern="1200" dirty="0">
              <a:solidFill>
                <a:schemeClr val="tx1"/>
              </a:solidFill>
              <a:effectLst/>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“I am sure there must be benefits from utilizing chat reference - but talking to strangers just seems risky, are you required to give them personal information? And how are you assured that information can not be abused in any way?”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NOS-69925, Non-user</a:t>
            </a:r>
            <a:r>
              <a:rPr lang="en-US" kern="1200" baseline="0" dirty="0">
                <a:solidFill>
                  <a:schemeClr val="tx1"/>
                </a:solidFill>
                <a:effectLst/>
                <a:latin typeface="Arial" panose="020B0604020202020204" pitchFamily="34" charset="0"/>
                <a:cs typeface="Arial" panose="020B0604020202020204" pitchFamily="34" charset="0"/>
              </a:rPr>
              <a:t> Online Survey, </a:t>
            </a:r>
            <a:r>
              <a:rPr lang="en-US" kern="1200" dirty="0">
                <a:solidFill>
                  <a:schemeClr val="tx1"/>
                </a:solidFill>
                <a:effectLst/>
                <a:latin typeface="Arial" panose="020B0604020202020204" pitchFamily="34" charset="0"/>
                <a:cs typeface="Arial" panose="020B0604020202020204" pitchFamily="34" charset="0"/>
              </a:rPr>
              <a:t>Female, Age</a:t>
            </a:r>
            <a:r>
              <a:rPr lang="en-US" kern="1200" baseline="0" dirty="0">
                <a:solidFill>
                  <a:schemeClr val="tx1"/>
                </a:solidFill>
                <a:effectLst/>
                <a:latin typeface="Arial" panose="020B0604020202020204" pitchFamily="34" charset="0"/>
                <a:cs typeface="Arial" panose="020B0604020202020204" pitchFamily="34" charset="0"/>
              </a:rPr>
              <a:t> 36-45</a:t>
            </a:r>
            <a:r>
              <a:rPr lang="en-US" kern="1200" dirty="0">
                <a:solidFill>
                  <a:schemeClr val="tx1"/>
                </a:solidFill>
                <a:effectLst/>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“I think chatting is a great way to get reference help. Its all a matter of how user friendly the whole set up is.”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NOS-67135, Non-user</a:t>
            </a:r>
            <a:r>
              <a:rPr lang="en-US" kern="1200" baseline="0" dirty="0">
                <a:solidFill>
                  <a:schemeClr val="tx1"/>
                </a:solidFill>
                <a:effectLst/>
                <a:latin typeface="Arial" panose="020B0604020202020204" pitchFamily="34" charset="0"/>
                <a:cs typeface="Arial" panose="020B0604020202020204" pitchFamily="34" charset="0"/>
              </a:rPr>
              <a:t> Online Survey, </a:t>
            </a:r>
            <a:r>
              <a:rPr lang="en-US" kern="1200" dirty="0">
                <a:solidFill>
                  <a:schemeClr val="tx1"/>
                </a:solidFill>
                <a:effectLst/>
                <a:latin typeface="Arial" panose="020B0604020202020204" pitchFamily="34" charset="0"/>
                <a:cs typeface="Arial" panose="020B0604020202020204" pitchFamily="34" charset="0"/>
              </a:rPr>
              <a:t>Female, Age 19-28)</a:t>
            </a:r>
          </a:p>
          <a:p>
            <a:endParaRPr lang="en-US" dirty="0">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“If it was more safe. If there weren't any internet hunter or dangerous people on there.”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NOS-33482, Non-user</a:t>
            </a:r>
            <a:r>
              <a:rPr lang="en-US" kern="1200" baseline="0" dirty="0">
                <a:solidFill>
                  <a:schemeClr val="tx1"/>
                </a:solidFill>
                <a:effectLst/>
                <a:latin typeface="Arial" panose="020B0604020202020204" pitchFamily="34" charset="0"/>
                <a:cs typeface="Arial" panose="020B0604020202020204" pitchFamily="34" charset="0"/>
              </a:rPr>
              <a:t> Online Survey, </a:t>
            </a:r>
            <a:r>
              <a:rPr lang="en-US" kern="1200" dirty="0">
                <a:solidFill>
                  <a:schemeClr val="tx1"/>
                </a:solidFill>
                <a:effectLst/>
                <a:latin typeface="Arial" panose="020B0604020202020204" pitchFamily="34" charset="0"/>
                <a:cs typeface="Arial" panose="020B0604020202020204" pitchFamily="34" charset="0"/>
              </a:rPr>
              <a:t>Female, Age 15-18)</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“If </a:t>
            </a:r>
            <a:r>
              <a:rPr lang="en-US" kern="1200" dirty="0" err="1">
                <a:solidFill>
                  <a:schemeClr val="tx1"/>
                </a:solidFill>
                <a:effectLst/>
                <a:latin typeface="Arial" panose="020B0604020202020204" pitchFamily="34" charset="0"/>
                <a:cs typeface="Arial" panose="020B0604020202020204" pitchFamily="34" charset="0"/>
              </a:rPr>
              <a:t>i</a:t>
            </a:r>
            <a:r>
              <a:rPr lang="en-US" kern="1200" dirty="0">
                <a:solidFill>
                  <a:schemeClr val="tx1"/>
                </a:solidFill>
                <a:effectLst/>
                <a:latin typeface="Arial" panose="020B0604020202020204" pitchFamily="34" charset="0"/>
                <a:cs typeface="Arial" panose="020B0604020202020204" pitchFamily="34" charset="0"/>
              </a:rPr>
              <a:t> trusted the librarian enough to chat with me on the web.”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NOS-89558, Non-user</a:t>
            </a:r>
            <a:r>
              <a:rPr lang="en-US" kern="1200" baseline="0" dirty="0">
                <a:solidFill>
                  <a:schemeClr val="tx1"/>
                </a:solidFill>
                <a:effectLst/>
                <a:latin typeface="Arial" panose="020B0604020202020204" pitchFamily="34" charset="0"/>
                <a:cs typeface="Arial" panose="020B0604020202020204" pitchFamily="34" charset="0"/>
              </a:rPr>
              <a:t> Online Survey, </a:t>
            </a:r>
            <a:r>
              <a:rPr lang="en-US" kern="1200" dirty="0">
                <a:solidFill>
                  <a:schemeClr val="tx1"/>
                </a:solidFill>
                <a:effectLst/>
                <a:latin typeface="Arial" panose="020B0604020202020204" pitchFamily="34" charset="0"/>
                <a:cs typeface="Arial" panose="020B0604020202020204" pitchFamily="34" charset="0"/>
              </a:rPr>
              <a:t>Female, Age 12-14)</a:t>
            </a:r>
          </a:p>
          <a:p>
            <a:endParaRPr lang="en-US" kern="1200" dirty="0">
              <a:solidFill>
                <a:schemeClr val="tx1"/>
              </a:solidFill>
              <a:effectLst/>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“If I knew or had heard of the person on the other end.” (</a:t>
            </a:r>
            <a:r>
              <a:rPr lang="en-US" i="1" kern="1200" dirty="0">
                <a:solidFill>
                  <a:schemeClr val="tx1"/>
                </a:solidFill>
                <a:effectLst/>
                <a:latin typeface="Arial" panose="020B0604020202020204" pitchFamily="34" charset="0"/>
                <a:cs typeface="Arial" panose="020B0604020202020204" pitchFamily="34" charset="0"/>
              </a:rPr>
              <a:t>Seeking Synchronicity</a:t>
            </a:r>
            <a:r>
              <a:rPr lang="en-US" kern="1200" dirty="0">
                <a:solidFill>
                  <a:schemeClr val="tx1"/>
                </a:solidFill>
                <a:effectLst/>
                <a:latin typeface="Arial" panose="020B0604020202020204" pitchFamily="34" charset="0"/>
                <a:cs typeface="Arial" panose="020B0604020202020204" pitchFamily="34" charset="0"/>
              </a:rPr>
              <a:t>, NOS-95620, Non-user</a:t>
            </a:r>
            <a:r>
              <a:rPr lang="en-US" kern="1200" baseline="0" dirty="0">
                <a:solidFill>
                  <a:schemeClr val="tx1"/>
                </a:solidFill>
                <a:effectLst/>
                <a:latin typeface="Arial" panose="020B0604020202020204" pitchFamily="34" charset="0"/>
                <a:cs typeface="Arial" panose="020B0604020202020204" pitchFamily="34" charset="0"/>
              </a:rPr>
              <a:t> Online Survey, </a:t>
            </a:r>
            <a:r>
              <a:rPr lang="en-US" kern="1200" dirty="0">
                <a:solidFill>
                  <a:schemeClr val="tx1"/>
                </a:solidFill>
                <a:effectLst/>
                <a:latin typeface="Arial" panose="020B0604020202020204" pitchFamily="34" charset="0"/>
                <a:cs typeface="Arial" panose="020B0604020202020204" pitchFamily="34" charset="0"/>
              </a:rPr>
              <a:t>Female, Age 12-14)</a:t>
            </a:r>
          </a:p>
          <a:p>
            <a:pPr defTabSz="932871">
              <a:defRPr/>
            </a:pPr>
            <a:endParaRPr lang="en-US" kern="1200" dirty="0">
              <a:solidFill>
                <a:schemeClr val="tx1"/>
              </a:solidFill>
              <a:effectLst/>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Connaway,</a:t>
            </a:r>
            <a:r>
              <a:rPr lang="en-US" kern="1200" baseline="0" dirty="0">
                <a:solidFill>
                  <a:schemeClr val="tx1"/>
                </a:solidFill>
                <a:effectLst/>
                <a:latin typeface="Arial" panose="020B0604020202020204" pitchFamily="34" charset="0"/>
                <a:cs typeface="Arial" panose="020B0604020202020204" pitchFamily="34" charset="0"/>
              </a:rPr>
              <a:t> Lynn Silipigni, and Marie L. Radford. </a:t>
            </a:r>
            <a:r>
              <a:rPr lang="en-US" kern="1200" dirty="0">
                <a:solidFill>
                  <a:schemeClr val="tx1"/>
                </a:solidFill>
                <a:effectLst/>
                <a:latin typeface="Arial" panose="020B0604020202020204" pitchFamily="34" charset="0"/>
                <a:cs typeface="Arial" panose="020B0604020202020204" pitchFamily="34" charset="0"/>
              </a:rPr>
              <a:t>2005-2007. </a:t>
            </a:r>
            <a:r>
              <a:rPr lang="en-US" i="1" kern="1200" dirty="0">
                <a:solidFill>
                  <a:schemeClr val="tx1"/>
                </a:solidFill>
                <a:effectLst/>
                <a:latin typeface="Arial" panose="020B0604020202020204" pitchFamily="34" charset="0"/>
                <a:cs typeface="Arial" panose="020B0604020202020204" pitchFamily="34" charset="0"/>
              </a:rPr>
              <a:t>Seeking Synchronicity: Evaluating Virtual Reference Services from User, Non-User, and Librarian Perspectives.</a:t>
            </a:r>
            <a:r>
              <a:rPr lang="en-US" kern="1200" dirty="0">
                <a:solidFill>
                  <a:schemeClr val="tx1"/>
                </a:solidFill>
                <a:effectLst/>
                <a:latin typeface="Arial" panose="020B0604020202020204" pitchFamily="34" charset="0"/>
                <a:cs typeface="Arial" panose="020B0604020202020204" pitchFamily="34" charset="0"/>
              </a:rPr>
              <a:t> Funded by Institute for Museums and Library Services Research Grant.  </a:t>
            </a:r>
            <a:r>
              <a:rPr lang="en-US" u="sng" kern="1200" dirty="0">
                <a:solidFill>
                  <a:schemeClr val="tx1"/>
                </a:solidFill>
                <a:effectLst/>
                <a:latin typeface="Arial" panose="020B0604020202020204" pitchFamily="34" charset="0"/>
                <a:cs typeface="Arial" panose="020B0604020202020204" pitchFamily="34" charset="0"/>
                <a:hlinkClick r:id="rId3"/>
              </a:rPr>
              <a:t>http://www.oclc.org/research/activities/synchronicity/default.htm</a:t>
            </a:r>
            <a:r>
              <a:rPr lang="en-US" u="sng" kern="1200" dirty="0">
                <a:solidFill>
                  <a:schemeClr val="tx1"/>
                </a:solidFill>
                <a:effectLst/>
                <a:latin typeface="Arial" panose="020B0604020202020204" pitchFamily="34" charset="0"/>
                <a:cs typeface="Arial" panose="020B0604020202020204" pitchFamily="34" charset="0"/>
              </a:rPr>
              <a:t>.</a:t>
            </a:r>
            <a:endParaRPr lang="en-US" kern="1200" dirty="0">
              <a:solidFill>
                <a:schemeClr val="tx1"/>
              </a:solidFill>
              <a:effectLst/>
              <a:latin typeface="Arial" panose="020B0604020202020204" pitchFamily="34" charset="0"/>
              <a:cs typeface="Arial" panose="020B0604020202020204" pitchFamily="34" charset="0"/>
            </a:endParaRPr>
          </a:p>
          <a:p>
            <a:pPr defTabSz="932871">
              <a:defRPr/>
            </a:pPr>
            <a:endParaRPr lang="en-US"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31</a:t>
            </a:fld>
            <a:endParaRPr lang="en-US"/>
          </a:p>
        </p:txBody>
      </p:sp>
    </p:spTree>
    <p:extLst>
      <p:ext uri="{BB962C8B-B14F-4D97-AF65-F5344CB8AC3E}">
        <p14:creationId xmlns:p14="http://schemas.microsoft.com/office/powerpoint/2010/main" val="2515785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9588" y="184150"/>
            <a:ext cx="3760787" cy="2114550"/>
          </a:xfrm>
        </p:spPr>
      </p:sp>
      <p:sp>
        <p:nvSpPr>
          <p:cNvPr id="3" name="Notes Placeholder 2"/>
          <p:cNvSpPr>
            <a:spLocks noGrp="1"/>
          </p:cNvSpPr>
          <p:nvPr>
            <p:ph type="body" idx="1"/>
          </p:nvPr>
        </p:nvSpPr>
        <p:spPr>
          <a:xfrm>
            <a:off x="94783" y="2404031"/>
            <a:ext cx="6694107" cy="6785570"/>
          </a:xfrm>
        </p:spPr>
        <p:txBody>
          <a:bodyPr/>
          <a:lstStyle/>
          <a:p>
            <a:r>
              <a:rPr lang="en-US" dirty="0">
                <a:latin typeface="Arial" panose="020B0604020202020204" pitchFamily="34" charset="0"/>
                <a:cs typeface="Arial" panose="020B0604020202020204" pitchFamily="34" charset="0"/>
              </a:rPr>
              <a:t>Image: https://www.flickr.com/photos/thomashawk/149497554/ by Thomas Hawk / CC BY-NC 2.0 </a:t>
            </a:r>
          </a:p>
          <a:p>
            <a:endParaRPr lang="en-US" dirty="0">
              <a:latin typeface="Arial" panose="020B0604020202020204" pitchFamily="34" charset="0"/>
              <a:cs typeface="Arial" panose="020B0604020202020204" pitchFamily="34" charset="0"/>
            </a:endParaRPr>
          </a:p>
          <a:p>
            <a:pPr defTabSz="932871">
              <a:defRPr/>
            </a:pPr>
            <a:r>
              <a:rPr lang="en-US" dirty="0" err="1">
                <a:latin typeface="Arial" panose="020B0604020202020204" pitchFamily="34" charset="0"/>
                <a:cs typeface="Arial" panose="020B0604020202020204" pitchFamily="34" charset="0"/>
              </a:rPr>
              <a:t>Prabha</a:t>
            </a:r>
            <a:r>
              <a:rPr lang="en-US" dirty="0">
                <a:latin typeface="Arial" panose="020B0604020202020204" pitchFamily="34" charset="0"/>
                <a:cs typeface="Arial" panose="020B0604020202020204" pitchFamily="34" charset="0"/>
              </a:rPr>
              <a:t>, Chandra, Lynn Silipigni Connaway, Lawrence Olszewski, and Lillie Jenkins. 2007. “What is Enough? Satisficing Information Needs.” </a:t>
            </a:r>
            <a:r>
              <a:rPr lang="en-US" i="1" dirty="0">
                <a:latin typeface="Arial" panose="020B0604020202020204" pitchFamily="34" charset="0"/>
                <a:cs typeface="Arial" panose="020B0604020202020204" pitchFamily="34" charset="0"/>
              </a:rPr>
              <a:t>Journal of Documentation </a:t>
            </a:r>
            <a:r>
              <a:rPr lang="en-US" dirty="0">
                <a:latin typeface="Arial" panose="020B0604020202020204" pitchFamily="34" charset="0"/>
                <a:cs typeface="Arial" panose="020B0604020202020204" pitchFamily="34" charset="0"/>
              </a:rPr>
              <a:t>63, no. 1: 74–89. </a:t>
            </a:r>
            <a:r>
              <a:rPr lang="en-US" dirty="0">
                <a:latin typeface="Arial" panose="020B0604020202020204" pitchFamily="34" charset="0"/>
                <a:cs typeface="Arial" panose="020B0604020202020204" pitchFamily="34" charset="0"/>
                <a:hlinkClick r:id="rId3"/>
              </a:rPr>
              <a:t>http://www.oclc.org/content/dam/research/publications/newsletters/prabha-satisficing.pdf</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order for libraries to stay relevant, their systems need to emulate Internet search engines. Such features as simplified searching and the collocation of all types of information (e.g., books, journals, articles, web pages, etc.) facilitate users’ search experience which obviates the need to understand the complexity of library systems.” (p. 49)</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findings of the focus group interviews also indicate </a:t>
            </a:r>
            <a:r>
              <a:rPr lang="en-US" b="1" dirty="0">
                <a:latin typeface="Arial" panose="020B0604020202020204" pitchFamily="34" charset="0"/>
                <a:cs typeface="Arial" panose="020B0604020202020204" pitchFamily="34" charset="0"/>
              </a:rPr>
              <a:t>that libraries need to promote the library resources that are available to users</a:t>
            </a:r>
            <a:r>
              <a:rPr lang="en-US" dirty="0">
                <a:latin typeface="Arial" panose="020B0604020202020204" pitchFamily="34" charset="0"/>
                <a:cs typeface="Arial" panose="020B0604020202020204" pitchFamily="34" charset="0"/>
              </a:rPr>
              <a:t>…Those who are aware of them tend to find them difficult to use because of the need to know specific subject coverage of databases, a knowledge that is often difficult to comprehend when doing interdisciplinary research. In addition, participants indicate that the inconsistent search protocols of library web sites and online catalogs discourage effective use.” (p. 49)</a:t>
            </a:r>
          </a:p>
          <a:p>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Connaway, Lynn Silipigni, comp. 2015. </a:t>
            </a:r>
            <a:r>
              <a:rPr lang="en-US" i="1" dirty="0">
                <a:latin typeface="Arial" panose="020B0604020202020204" pitchFamily="34" charset="0"/>
                <a:cs typeface="Arial" panose="020B0604020202020204" pitchFamily="34" charset="0"/>
              </a:rPr>
              <a:t>The Library in the Life of the User: Engaging with People Where They Live and Learn</a:t>
            </a:r>
            <a:r>
              <a:rPr lang="en-US" dirty="0">
                <a:latin typeface="Arial" panose="020B0604020202020204" pitchFamily="34" charset="0"/>
                <a:cs typeface="Arial" panose="020B0604020202020204" pitchFamily="34" charset="0"/>
              </a:rPr>
              <a:t>. Dublin, OH: OCLC Research. </a:t>
            </a:r>
            <a:r>
              <a:rPr lang="en-US" dirty="0">
                <a:latin typeface="Arial" panose="020B0604020202020204" pitchFamily="34" charset="0"/>
                <a:cs typeface="Arial" panose="020B0604020202020204" pitchFamily="34" charset="0"/>
                <a:hlinkClick r:id="rId4"/>
              </a:rPr>
              <a:t>http://www.oclc.org/content/dam/research/publications/2015/oclcresearch-library-in-life-of-user.pdf</a:t>
            </a:r>
            <a:r>
              <a:rPr lang="en-US" dirty="0">
                <a:latin typeface="Arial" panose="020B0604020202020204" pitchFamily="34" charset="0"/>
                <a:cs typeface="Arial" panose="020B0604020202020204" pitchFamily="34" charset="0"/>
              </a:rPr>
              <a:t>.</a:t>
            </a:r>
          </a:p>
          <a:p>
            <a:pPr defTabSz="932871">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“Sometimes libraries are closed and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need help so this would be a great alternative. This method should me advertised more.” (</a:t>
            </a:r>
            <a:r>
              <a:rPr lang="en-US" i="1" dirty="0">
                <a:latin typeface="Arial" panose="020B0604020202020204" pitchFamily="34" charset="0"/>
                <a:cs typeface="Arial" panose="020B0604020202020204" pitchFamily="34" charset="0"/>
              </a:rPr>
              <a:t>Seeking Synchronicity</a:t>
            </a:r>
            <a:r>
              <a:rPr lang="en-US" dirty="0">
                <a:latin typeface="Arial" panose="020B0604020202020204" pitchFamily="34" charset="0"/>
                <a:cs typeface="Arial" panose="020B0604020202020204" pitchFamily="34" charset="0"/>
              </a:rPr>
              <a:t>, NOS-36503, Non-user Online Survey, Female, Age 15-18)</a:t>
            </a:r>
          </a:p>
          <a:p>
            <a:pPr defTabSz="932871">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Connaway, Lynn Silipigni, and Marie L. Radford. 2005-2007. </a:t>
            </a:r>
            <a:r>
              <a:rPr lang="en-US" i="1" dirty="0">
                <a:latin typeface="Arial" panose="020B0604020202020204" pitchFamily="34" charset="0"/>
                <a:cs typeface="Arial" panose="020B0604020202020204" pitchFamily="34" charset="0"/>
              </a:rPr>
              <a:t>Seeking Synchronicity: Evaluating Virtual Reference Services from User, Non-User, and Librarian Perspectives.</a:t>
            </a:r>
            <a:r>
              <a:rPr lang="en-US" dirty="0">
                <a:latin typeface="Arial" panose="020B0604020202020204" pitchFamily="34" charset="0"/>
                <a:cs typeface="Arial" panose="020B0604020202020204" pitchFamily="34" charset="0"/>
              </a:rPr>
              <a:t> Funded by Institute for Museums and Library Services Research Grant.  </a:t>
            </a:r>
            <a:r>
              <a:rPr lang="en-US" u="sng" dirty="0">
                <a:latin typeface="Arial" panose="020B0604020202020204" pitchFamily="34" charset="0"/>
                <a:cs typeface="Arial" panose="020B0604020202020204" pitchFamily="34" charset="0"/>
                <a:hlinkClick r:id="rId5"/>
              </a:rPr>
              <a:t>http://www.oclc.org/research/activities/synchronicity/default.htm</a:t>
            </a:r>
            <a:r>
              <a:rPr lang="en-US" u="sn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defTabSz="932871">
              <a:defRPr/>
            </a:pPr>
            <a:endParaRPr lang="en-US" dirty="0">
              <a:latin typeface="Arial" panose="020B0604020202020204" pitchFamily="34" charset="0"/>
              <a:cs typeface="Arial" panose="020B0604020202020204" pitchFamily="34" charset="0"/>
            </a:endParaRPr>
          </a:p>
          <a:p>
            <a:pPr marL="0" lvl="2">
              <a:defRPr/>
            </a:pPr>
            <a:r>
              <a:rPr lang="en-US" dirty="0">
                <a:latin typeface="Arial" panose="020B0604020202020204" pitchFamily="34" charset="0"/>
                <a:cs typeface="Arial" panose="020B0604020202020204" pitchFamily="34" charset="0"/>
              </a:rPr>
              <a:t>White, David S., and Lynn Silipigni Connaway.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6"/>
              </a:rPr>
              <a:t>http://www.oclc.org/research/activities/vandr.html</a:t>
            </a:r>
            <a:r>
              <a:rPr lang="en-US" u="sng" dirty="0">
                <a:latin typeface="Arial" panose="020B0604020202020204" pitchFamily="34" charset="0"/>
                <a:cs typeface="Arial" panose="020B0604020202020204" pitchFamily="34" charset="0"/>
              </a:rPr>
              <a:t>. </a:t>
            </a:r>
            <a:endParaRPr lang="en-US" dirty="0">
              <a:latin typeface="Arial" pitchFamily="34" charset="0"/>
              <a:cs typeface="Arial" pitchFamily="34" charset="0"/>
            </a:endParaRPr>
          </a:p>
          <a:p>
            <a:pPr defTabSz="932871">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32</a:t>
            </a:fld>
            <a:endParaRPr lang="en-US" dirty="0"/>
          </a:p>
        </p:txBody>
      </p:sp>
    </p:spTree>
    <p:extLst>
      <p:ext uri="{BB962C8B-B14F-4D97-AF65-F5344CB8AC3E}">
        <p14:creationId xmlns:p14="http://schemas.microsoft.com/office/powerpoint/2010/main" val="1077847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450850"/>
            <a:ext cx="4252913" cy="2392363"/>
          </a:xfrm>
        </p:spPr>
      </p:sp>
      <p:sp>
        <p:nvSpPr>
          <p:cNvPr id="3" name="Notes Placeholder 2"/>
          <p:cNvSpPr>
            <a:spLocks noGrp="1"/>
          </p:cNvSpPr>
          <p:nvPr>
            <p:ph type="body" idx="1"/>
          </p:nvPr>
        </p:nvSpPr>
        <p:spPr>
          <a:xfrm>
            <a:off x="213263" y="3114899"/>
            <a:ext cx="6528234" cy="6061777"/>
          </a:xfrm>
        </p:spPr>
        <p:txBody>
          <a:bodyPr/>
          <a:lstStyle/>
          <a:p>
            <a:pPr defTabSz="932871">
              <a:defRPr/>
            </a:pPr>
            <a:r>
              <a:rPr lang="en-US" dirty="0">
                <a:latin typeface="Arial" panose="020B0604020202020204" pitchFamily="34" charset="0"/>
                <a:cs typeface="Arial" panose="020B0604020202020204" pitchFamily="34" charset="0"/>
              </a:rPr>
              <a:t>Image: https://www.flickr.com/photos/artlung/1625328/ by Joe Crawford / CC BY 2.0 </a:t>
            </a:r>
          </a:p>
          <a:p>
            <a:pPr defTabSz="932871">
              <a:defRPr/>
            </a:pPr>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Connaway, Lynn Silipigni, Donna M. Lanclos, and Erin M. Hood. 2013. “‘I always stick with the first thing that comes up on Google…’ Where People Go for Information, What They Use, and Why.” </a:t>
            </a:r>
            <a:r>
              <a:rPr lang="en-US" i="1" dirty="0">
                <a:latin typeface="Arial" panose="020B0604020202020204" pitchFamily="34" charset="0"/>
                <a:cs typeface="Arial" panose="020B0604020202020204" pitchFamily="34" charset="0"/>
              </a:rPr>
              <a:t>EDUCAUSE Review Online, </a:t>
            </a:r>
            <a:r>
              <a:rPr lang="en-US" dirty="0">
                <a:latin typeface="Arial" panose="020B0604020202020204" pitchFamily="34" charset="0"/>
                <a:cs typeface="Arial" panose="020B0604020202020204" pitchFamily="34" charset="0"/>
              </a:rPr>
              <a:t>December 6. </a:t>
            </a:r>
            <a:r>
              <a:rPr lang="en-US" dirty="0">
                <a:latin typeface="Arial" panose="020B0604020202020204" pitchFamily="34" charset="0"/>
                <a:cs typeface="Arial" panose="020B0604020202020204" pitchFamily="34" charset="0"/>
                <a:hlinkClick r:id="rId3"/>
              </a:rPr>
              <a:t>http://www.educause.edu/ero/article/ialways-stick-first-thing-comes-google-where-people-go-information-what-they-use-and-why</a:t>
            </a:r>
            <a:r>
              <a:rPr lang="en-US" dirty="0">
                <a:latin typeface="Arial" panose="020B0604020202020204" pitchFamily="34" charset="0"/>
                <a:cs typeface="Arial" panose="020B0604020202020204" pitchFamily="34" charset="0"/>
              </a:rPr>
              <a:t>.</a:t>
            </a:r>
          </a:p>
          <a:p>
            <a:pPr defTabSz="932871">
              <a:defRPr/>
            </a:pPr>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“Institutional services and systems must be embedded within the academic community’s workflow </a:t>
            </a:r>
            <a:r>
              <a:rPr lang="en-US" dirty="0">
                <a:latin typeface="Arial" panose="020B0604020202020204" pitchFamily="34" charset="0"/>
                <a:cs typeface="Arial" panose="020B0604020202020204" pitchFamily="34" charset="0"/>
              </a:rPr>
              <a:t>so that individuals are able to use critical skills for inquiry wherever they land in the information landscape.” (p. 185)  “Rather than perpetuating this “black market” traffic in resources, institutions should use individual Internet practices as a guide to linking institutional resources to those on the open web. Individuals use a broad range of tools to get information, and they engage with technology in multiple ways. It is therefore imperative to provide a broad range of tools and services in different media.” (p. 188)  “Institutions should consider digital and face-to-face community building as a cornerstone of their enterprise-wide policies. </a:t>
            </a:r>
            <a:r>
              <a:rPr lang="en-US" b="0" dirty="0">
                <a:latin typeface="Arial" panose="020B0604020202020204" pitchFamily="34" charset="0"/>
                <a:cs typeface="Arial" panose="020B0604020202020204" pitchFamily="34" charset="0"/>
              </a:rPr>
              <a:t>Individuals will turn to libraries or librarians for resources only if they are a part of the individuals’ networks.” </a:t>
            </a:r>
            <a:r>
              <a:rPr lang="en-US" dirty="0">
                <a:latin typeface="Arial" panose="020B0604020202020204" pitchFamily="34" charset="0"/>
                <a:cs typeface="Arial" panose="020B0604020202020204" pitchFamily="34" charset="0"/>
              </a:rPr>
              <a:t>(p. 193) </a:t>
            </a:r>
          </a:p>
          <a:p>
            <a:pPr defTabSz="932871">
              <a:defRPr/>
            </a:pPr>
            <a:r>
              <a:rPr lang="en-US" dirty="0">
                <a:latin typeface="Arial" panose="020B0604020202020204" pitchFamily="34" charset="0"/>
                <a:cs typeface="Arial" panose="020B0604020202020204" pitchFamily="34" charset="0"/>
              </a:rPr>
              <a:t>Connaway, Lynn Silipigni, comp. 2015. </a:t>
            </a:r>
            <a:r>
              <a:rPr lang="en-US" i="1" dirty="0">
                <a:latin typeface="Arial" panose="020B0604020202020204" pitchFamily="34" charset="0"/>
                <a:cs typeface="Arial" panose="020B0604020202020204" pitchFamily="34" charset="0"/>
              </a:rPr>
              <a:t>The Library in the Life of the User: Engaging with People Where They Live and Learn</a:t>
            </a:r>
            <a:r>
              <a:rPr lang="en-US" dirty="0">
                <a:latin typeface="Arial" panose="020B0604020202020204" pitchFamily="34" charset="0"/>
                <a:cs typeface="Arial" panose="020B0604020202020204" pitchFamily="34" charset="0"/>
              </a:rPr>
              <a:t>. Dublin, OH: OCLC Research. </a:t>
            </a:r>
            <a:r>
              <a:rPr lang="en-US" dirty="0">
                <a:latin typeface="Arial" panose="020B0604020202020204" pitchFamily="34" charset="0"/>
                <a:cs typeface="Arial" panose="020B0604020202020204" pitchFamily="34" charset="0"/>
                <a:hlinkClick r:id="rId4"/>
              </a:rPr>
              <a:t>http://www.oclc.org/content/dam/research/publications/2015/oclcresearch-library-in-life-of-user.pdf</a:t>
            </a:r>
            <a:r>
              <a:rPr lang="en-US" dirty="0">
                <a:latin typeface="Arial" panose="020B0604020202020204" pitchFamily="34" charset="0"/>
                <a:cs typeface="Arial" panose="020B0604020202020204" pitchFamily="34" charset="0"/>
              </a:rPr>
              <a:t>.</a:t>
            </a:r>
          </a:p>
          <a:p>
            <a:pPr defTabSz="932871">
              <a:defRPr/>
            </a:pPr>
            <a:endParaRPr lang="en-US" dirty="0">
              <a:latin typeface="Arial" panose="020B0604020202020204" pitchFamily="34" charset="0"/>
              <a:cs typeface="Arial" panose="020B0604020202020204" pitchFamily="34" charset="0"/>
            </a:endParaRPr>
          </a:p>
          <a:p>
            <a:pPr defTabSz="932871">
              <a:defRPr/>
            </a:pPr>
            <a:r>
              <a:rPr lang="en-US" kern="1200" dirty="0">
                <a:solidFill>
                  <a:schemeClr val="tx1"/>
                </a:solidFill>
                <a:effectLst/>
                <a:latin typeface="Arial" panose="020B0604020202020204" pitchFamily="34" charset="0"/>
                <a:cs typeface="Arial" panose="020B0604020202020204" pitchFamily="34" charset="0"/>
              </a:rPr>
              <a:t>“I haven’t called them, I don’t think I’ve ever talked to the librarians here since I’m not in the building much.” (</a:t>
            </a:r>
            <a:r>
              <a:rPr lang="en-US" i="1" kern="1200" dirty="0">
                <a:solidFill>
                  <a:schemeClr val="tx1"/>
                </a:solidFill>
                <a:effectLst/>
                <a:latin typeface="Arial" panose="020B0604020202020204" pitchFamily="34" charset="0"/>
                <a:cs typeface="Arial" panose="020B0604020202020204" pitchFamily="34" charset="0"/>
              </a:rPr>
              <a:t>Digital Visitors and Residents</a:t>
            </a:r>
            <a:r>
              <a:rPr lang="en-US" kern="1200" dirty="0">
                <a:solidFill>
                  <a:schemeClr val="tx1"/>
                </a:solidFill>
                <a:effectLst/>
                <a:latin typeface="Arial" panose="020B0604020202020204" pitchFamily="34" charset="0"/>
                <a:cs typeface="Arial" panose="020B0604020202020204" pitchFamily="34" charset="0"/>
              </a:rPr>
              <a:t>, USU4, Emerging, Male, Age 19, Engineering)</a:t>
            </a:r>
          </a:p>
          <a:p>
            <a:pPr defTabSz="932871">
              <a:defRPr/>
            </a:pPr>
            <a:endParaRPr lang="en-US" kern="1200" dirty="0">
              <a:solidFill>
                <a:schemeClr val="tx1"/>
              </a:solidFill>
              <a:effectLst/>
              <a:latin typeface="Arial" panose="020B0604020202020204" pitchFamily="34" charset="0"/>
              <a:cs typeface="Arial" panose="020B0604020202020204" pitchFamily="34" charset="0"/>
            </a:endParaRPr>
          </a:p>
          <a:p>
            <a:pPr marL="0" lvl="2" defTabSz="932871">
              <a:defRPr/>
            </a:pPr>
            <a:r>
              <a:rPr lang="en-US" dirty="0">
                <a:latin typeface="Arial" panose="020B0604020202020204" pitchFamily="34" charset="0"/>
                <a:cs typeface="Arial" panose="020B0604020202020204" pitchFamily="34" charset="0"/>
              </a:rPr>
              <a:t>White, David S., and Lynn Silipigni Connaway.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5"/>
              </a:rPr>
              <a:t>http://www.oclc.org/research/activities/vandr.html</a:t>
            </a:r>
            <a:r>
              <a:rPr lang="en-US" u="sn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33</a:t>
            </a:fld>
            <a:endParaRPr lang="en-US"/>
          </a:p>
        </p:txBody>
      </p:sp>
    </p:spTree>
    <p:extLst>
      <p:ext uri="{BB962C8B-B14F-4D97-AF65-F5344CB8AC3E}">
        <p14:creationId xmlns:p14="http://schemas.microsoft.com/office/powerpoint/2010/main" val="1937358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390525"/>
            <a:ext cx="4381500" cy="2465388"/>
          </a:xfrm>
        </p:spPr>
      </p:sp>
      <p:sp>
        <p:nvSpPr>
          <p:cNvPr id="3" name="Notes Placeholder 2"/>
          <p:cNvSpPr>
            <a:spLocks noGrp="1"/>
          </p:cNvSpPr>
          <p:nvPr>
            <p:ph type="body" idx="1"/>
          </p:nvPr>
        </p:nvSpPr>
        <p:spPr>
          <a:xfrm>
            <a:off x="163799" y="3008916"/>
            <a:ext cx="6646576" cy="5829561"/>
          </a:xfrm>
        </p:spPr>
        <p:txBody>
          <a:bodyPr/>
          <a:lstStyle/>
          <a:p>
            <a:r>
              <a:rPr lang="en-US" sz="1100" dirty="0">
                <a:latin typeface="Arial" panose="020B0604020202020204" pitchFamily="34" charset="0"/>
                <a:cs typeface="Arial" panose="020B0604020202020204" pitchFamily="34" charset="0"/>
              </a:rPr>
              <a:t>Image: https://www.flickr.com/photos/digitalnc/8263677993/ by North Carolina Digital Heritage Center / CC BY-NC-ND 2.0 </a:t>
            </a:r>
          </a:p>
          <a:p>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Radford, Marie L., and Lynn Silipigni Connaway. 2007. “‘Screenagers’ and Live Chat Reference: Living up to the Promise.” </a:t>
            </a:r>
            <a:r>
              <a:rPr lang="en-US" sz="1100" i="1" dirty="0">
                <a:latin typeface="Arial" panose="020B0604020202020204" pitchFamily="34" charset="0"/>
                <a:cs typeface="Arial" panose="020B0604020202020204" pitchFamily="34" charset="0"/>
              </a:rPr>
              <a:t>Scan</a:t>
            </a:r>
            <a:r>
              <a:rPr lang="en-US" sz="1100" dirty="0">
                <a:latin typeface="Arial" panose="020B0604020202020204" pitchFamily="34" charset="0"/>
                <a:cs typeface="Arial" panose="020B0604020202020204" pitchFamily="34" charset="0"/>
              </a:rPr>
              <a:t> 26, no. 1: 31–39. </a:t>
            </a:r>
            <a:r>
              <a:rPr lang="en-US" sz="1100" dirty="0">
                <a:latin typeface="Arial" panose="020B0604020202020204" pitchFamily="34" charset="0"/>
                <a:cs typeface="Arial" panose="020B0604020202020204" pitchFamily="34" charset="0"/>
                <a:hlinkClick r:id="rId3"/>
              </a:rPr>
              <a:t>http://www.oclc.org/content/dam/research/publications/newsletters/connaway-scan.pdf</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“Results clearly indicate that screenagers have different communication and information behaviors than those of previous generations. The teens’ traditional views of librarians carry over into their decision-making process for choosing VRS. They do not think of chat as a possible venue for homework help, worry about chat conversations with strangers, and have been told to avoid potentially dangerous situations online, so they need to be reassured by trusted adults or friends before they will try VRS.” (p. 65)</a:t>
            </a:r>
          </a:p>
          <a:p>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Connaway, Lynn Silipigni, comp. 2015. </a:t>
            </a:r>
            <a:r>
              <a:rPr lang="en-US" sz="1100" i="1" dirty="0">
                <a:latin typeface="Arial" panose="020B0604020202020204" pitchFamily="34" charset="0"/>
                <a:cs typeface="Arial" panose="020B0604020202020204" pitchFamily="34" charset="0"/>
              </a:rPr>
              <a:t>The Library in the Life of the User: Engaging with People Where They Live and Learn</a:t>
            </a:r>
            <a:r>
              <a:rPr lang="en-US" sz="1100" dirty="0">
                <a:latin typeface="Arial" panose="020B0604020202020204" pitchFamily="34" charset="0"/>
                <a:cs typeface="Arial" panose="020B0604020202020204" pitchFamily="34" charset="0"/>
              </a:rPr>
              <a:t>. Dublin, OH: OCLC Research. </a:t>
            </a:r>
            <a:r>
              <a:rPr lang="en-US" sz="1100" dirty="0">
                <a:latin typeface="Arial" panose="020B0604020202020204" pitchFamily="34" charset="0"/>
                <a:cs typeface="Arial" panose="020B0604020202020204" pitchFamily="34" charset="0"/>
                <a:hlinkClick r:id="rId4"/>
              </a:rPr>
              <a:t>http://www.oclc.org/content/dam/research/publications/2015/oclcresearch-library-in-life-of-user.pdf</a:t>
            </a:r>
            <a:r>
              <a:rPr lang="en-US" sz="1100" dirty="0">
                <a:latin typeface="Arial" panose="020B0604020202020204" pitchFamily="34" charset="0"/>
                <a:cs typeface="Arial" panose="020B0604020202020204" pitchFamily="34" charset="0"/>
              </a:rPr>
              <a:t>.</a:t>
            </a:r>
          </a:p>
          <a:p>
            <a:pPr defTabSz="932871">
              <a:defRPr/>
            </a:pPr>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“And then cause you’ve already asked them, you don’t want to feel like you’re pestering them too much so you don’t go and ask them again. It’s like, it’s like, you don’t want to go “So which shelf are you pointing at?” Because, I mean, once they do their famous point, it’s just like…</a:t>
            </a:r>
            <a:r>
              <a:rPr lang="en-US" sz="1100" b="1" dirty="0">
                <a:latin typeface="Arial" panose="020B0604020202020204" pitchFamily="34" charset="0"/>
                <a:cs typeface="Arial" panose="020B0604020202020204" pitchFamily="34" charset="0"/>
              </a:rPr>
              <a:t>(laughs)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Seeking Synchronicity</a:t>
            </a:r>
            <a:r>
              <a:rPr lang="en-US" sz="1100" dirty="0">
                <a:latin typeface="Arial" panose="020B0604020202020204" pitchFamily="34" charset="0"/>
                <a:cs typeface="Arial" panose="020B0604020202020204" pitchFamily="34" charset="0"/>
              </a:rPr>
              <a:t>, Focus Group 6 participant, Female, High School Student)</a:t>
            </a:r>
          </a:p>
          <a:p>
            <a:pPr defTabSz="932871">
              <a:defRPr/>
            </a:pPr>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Connaway, Lynn Silipigni, and Marie L. Radford. 2005-2007. </a:t>
            </a:r>
            <a:r>
              <a:rPr lang="en-US" sz="1100" i="1" dirty="0">
                <a:latin typeface="Arial" panose="020B0604020202020204" pitchFamily="34" charset="0"/>
                <a:cs typeface="Arial" panose="020B0604020202020204" pitchFamily="34" charset="0"/>
              </a:rPr>
              <a:t>Seeking Synchronicity: Evaluating Virtual Reference Services from User, Non-User, and Librarian Perspectives.</a:t>
            </a:r>
            <a:r>
              <a:rPr lang="en-US" sz="1100" dirty="0">
                <a:latin typeface="Arial" panose="020B0604020202020204" pitchFamily="34" charset="0"/>
                <a:cs typeface="Arial" panose="020B0604020202020204" pitchFamily="34" charset="0"/>
              </a:rPr>
              <a:t> Funded by Institute for Museums and Library Services Research Grant.  </a:t>
            </a:r>
            <a:r>
              <a:rPr lang="en-US" sz="1100" u="sng" dirty="0">
                <a:latin typeface="Arial" panose="020B0604020202020204" pitchFamily="34" charset="0"/>
                <a:cs typeface="Arial" panose="020B0604020202020204" pitchFamily="34" charset="0"/>
                <a:hlinkClick r:id="rId5"/>
              </a:rPr>
              <a:t>http://www.oclc.org/research/activities/synchronicity/default.htm</a:t>
            </a:r>
            <a:r>
              <a:rPr lang="en-US" sz="1100" u="sng" dirty="0">
                <a:latin typeface="Arial" panose="020B0604020202020204" pitchFamily="34" charset="0"/>
                <a:cs typeface="Arial" panose="020B0604020202020204" pitchFamily="34" charset="0"/>
              </a:rPr>
              <a:t>.</a:t>
            </a:r>
          </a:p>
          <a:p>
            <a:pPr defTabSz="932871">
              <a:defRPr/>
            </a:pPr>
            <a:endParaRPr lang="en-US" sz="1100" u="sng" dirty="0">
              <a:latin typeface="Arial" panose="020B0604020202020204" pitchFamily="34" charset="0"/>
              <a:cs typeface="Arial" panose="020B0604020202020204" pitchFamily="34" charset="0"/>
            </a:endParaRPr>
          </a:p>
          <a:p>
            <a:pPr defTabSz="932871">
              <a:defRPr/>
            </a:pPr>
            <a:r>
              <a:rPr lang="en-US" sz="1100" dirty="0" err="1">
                <a:latin typeface="Arial" panose="020B0604020202020204" pitchFamily="34" charset="0"/>
                <a:cs typeface="Arial" panose="020B0604020202020204" pitchFamily="34" charset="0"/>
              </a:rPr>
              <a:t>Rushkoff</a:t>
            </a:r>
            <a:r>
              <a:rPr lang="en-US" sz="1100" dirty="0">
                <a:latin typeface="Arial" panose="020B0604020202020204" pitchFamily="34" charset="0"/>
                <a:cs typeface="Arial" panose="020B0604020202020204" pitchFamily="34" charset="0"/>
              </a:rPr>
              <a:t>, Douglas. 1996. </a:t>
            </a:r>
            <a:r>
              <a:rPr lang="en-US" sz="1100" i="1" dirty="0">
                <a:latin typeface="Arial" panose="020B0604020202020204" pitchFamily="34" charset="0"/>
                <a:cs typeface="Arial" panose="020B0604020202020204" pitchFamily="34" charset="0"/>
              </a:rPr>
              <a:t>Playing the Future: How Kids’ Culture Can Each Us to Thrive in an Age of Chaos</a:t>
            </a:r>
            <a:r>
              <a:rPr lang="en-US" sz="1100" dirty="0">
                <a:latin typeface="Arial" panose="020B0604020202020204" pitchFamily="34" charset="0"/>
                <a:cs typeface="Arial" panose="020B0604020202020204" pitchFamily="34" charset="0"/>
              </a:rPr>
              <a:t>. New York: HarperCollins.</a:t>
            </a:r>
          </a:p>
        </p:txBody>
      </p:sp>
      <p:sp>
        <p:nvSpPr>
          <p:cNvPr id="4" name="Slide Number Placeholder 3"/>
          <p:cNvSpPr>
            <a:spLocks noGrp="1"/>
          </p:cNvSpPr>
          <p:nvPr>
            <p:ph type="sldNum" sz="quarter" idx="10"/>
          </p:nvPr>
        </p:nvSpPr>
        <p:spPr/>
        <p:txBody>
          <a:bodyPr/>
          <a:lstStyle/>
          <a:p>
            <a:fld id="{84BE4854-46C1-40AE-92BF-0F440829588D}" type="slidenum">
              <a:rPr lang="en-US" smtClean="0"/>
              <a:t>34</a:t>
            </a:fld>
            <a:endParaRPr lang="en-US"/>
          </a:p>
        </p:txBody>
      </p:sp>
    </p:spTree>
    <p:extLst>
      <p:ext uri="{BB962C8B-B14F-4D97-AF65-F5344CB8AC3E}">
        <p14:creationId xmlns:p14="http://schemas.microsoft.com/office/powerpoint/2010/main" val="3279921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49250"/>
            <a:ext cx="5581650" cy="3140075"/>
          </a:xfrm>
        </p:spPr>
      </p:sp>
      <p:sp>
        <p:nvSpPr>
          <p:cNvPr id="3" name="Notes Placeholder 2"/>
          <p:cNvSpPr>
            <a:spLocks noGrp="1"/>
          </p:cNvSpPr>
          <p:nvPr>
            <p:ph type="body" idx="1"/>
          </p:nvPr>
        </p:nvSpPr>
        <p:spPr>
          <a:xfrm>
            <a:off x="350996" y="3774070"/>
            <a:ext cx="6395932" cy="4368616"/>
          </a:xfrm>
        </p:spPr>
        <p:txBody>
          <a:bodyPr/>
          <a:lstStyle/>
          <a:p>
            <a:r>
              <a:rPr lang="en-US" sz="1400" dirty="0">
                <a:latin typeface="Arial" panose="020B0604020202020204" pitchFamily="34" charset="0"/>
                <a:cs typeface="Arial" panose="020B0604020202020204" pitchFamily="34" charset="0"/>
              </a:rPr>
              <a:t>Image: https://www.flickr.com/photos/thyagohills/5009884654/ </a:t>
            </a:r>
            <a:r>
              <a:rPr lang="en-US" sz="1400" dirty="0" err="1">
                <a:latin typeface="Arial" panose="020B0604020202020204" pitchFamily="34" charset="0"/>
                <a:cs typeface="Arial" panose="020B0604020202020204" pitchFamily="34" charset="0"/>
              </a:rPr>
              <a:t>Thyago</a:t>
            </a:r>
            <a:r>
              <a:rPr lang="en-US" sz="1400" dirty="0">
                <a:latin typeface="Arial" panose="020B0604020202020204" pitchFamily="34" charset="0"/>
                <a:cs typeface="Arial" panose="020B0604020202020204" pitchFamily="34" charset="0"/>
              </a:rPr>
              <a:t> - SORG|FX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Dempsey, Lorcan. 2015. “Environmental Trends and OCLC Research.” Presented at the University of Notre Dame, Notre Dame, Indiana, September 28. </a:t>
            </a:r>
            <a:r>
              <a:rPr lang="en-US" sz="1400" dirty="0">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35</a:t>
            </a:fld>
            <a:endParaRPr lang="en-US"/>
          </a:p>
        </p:txBody>
      </p:sp>
    </p:spTree>
    <p:extLst>
      <p:ext uri="{BB962C8B-B14F-4D97-AF65-F5344CB8AC3E}">
        <p14:creationId xmlns:p14="http://schemas.microsoft.com/office/powerpoint/2010/main" val="1355456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6313" y="433388"/>
            <a:ext cx="4846637" cy="2725737"/>
          </a:xfrm>
        </p:spPr>
      </p:sp>
      <p:sp>
        <p:nvSpPr>
          <p:cNvPr id="3" name="Notes Placeholder 2"/>
          <p:cNvSpPr>
            <a:spLocks noGrp="1"/>
          </p:cNvSpPr>
          <p:nvPr>
            <p:ph type="body" idx="1"/>
          </p:nvPr>
        </p:nvSpPr>
        <p:spPr>
          <a:xfrm>
            <a:off x="0" y="3476797"/>
            <a:ext cx="7018707" cy="5531855"/>
          </a:xfrm>
        </p:spPr>
        <p:txBody>
          <a:bodyPr/>
          <a:lstStyle/>
          <a:p>
            <a:r>
              <a:rPr lang="en-US" dirty="0">
                <a:latin typeface="Arial" panose="020B0604020202020204" pitchFamily="34" charset="0"/>
                <a:cs typeface="Arial" panose="020B0604020202020204" pitchFamily="34" charset="0"/>
              </a:rPr>
              <a:t>Image: https://www.flickr.com/photos/jamesclay/14867901948/ by James F Clay / CC BY-NC 2.0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Connaway, Lynn Silipigni, Marie L. Radford, Timothy J. Dickey, Jocelyn De Angelis Williams, and Patrick Confer. 2008. “Sense-making and Synchronicity: Information-Seeking Behaviors of Millennials and Baby Boomers.” </a:t>
            </a:r>
            <a:r>
              <a:rPr lang="en-US" i="1" dirty="0" err="1">
                <a:latin typeface="Arial" panose="020B0604020202020204" pitchFamily="34" charset="0"/>
                <a:cs typeface="Arial" panose="020B0604020202020204" pitchFamily="34" charset="0"/>
              </a:rPr>
              <a:t>Libri</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58, no. 2: 123–135. </a:t>
            </a:r>
            <a:r>
              <a:rPr lang="en-US" dirty="0">
                <a:latin typeface="Arial" panose="020B0604020202020204" pitchFamily="34" charset="0"/>
                <a:cs typeface="Arial" panose="020B0604020202020204" pitchFamily="34" charset="0"/>
                <a:hlinkClick r:id="rId3"/>
              </a:rPr>
              <a:t>http://www.oclc.org/content/dam/research/publications/library/2008/connaway-libri.pdf</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asked to describe the ideal information system, Millennials suggested that the library catalog be more like an Internet search engine or Amazon.com. </a:t>
            </a:r>
            <a:r>
              <a:rPr lang="en-US" b="1" dirty="0">
                <a:latin typeface="Arial" panose="020B0604020202020204" pitchFamily="34" charset="0"/>
                <a:cs typeface="Arial" panose="020B0604020202020204" pitchFamily="34" charset="0"/>
              </a:rPr>
              <a:t>They also wanted the library to provide space for them to socialize and work in groups</a:t>
            </a:r>
            <a:r>
              <a:rPr lang="en-US" dirty="0">
                <a:latin typeface="Arial" panose="020B0604020202020204" pitchFamily="34" charset="0"/>
                <a:cs typeface="Arial" panose="020B0604020202020204" pitchFamily="34" charset="0"/>
              </a:rPr>
              <a:t> and suggested 24/7 access to a librarian via telephone, such as a ‘lifeline” (referring to the television program, Who Wants to be a Millionaire?) Older Millennials were most interested in expediency, desiring roaming librarians, drive-up book drops, library delivery of print materials to their campus addresses, and a coffee house-like environment. The faculty (the majority were Baby Boomers) wanted a less intimidating library with better signage, and a book store like environment.” (p. 92)</a:t>
            </a:r>
          </a:p>
          <a:p>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Connaway, Lynn Silipigni, comp. 2015. </a:t>
            </a:r>
            <a:r>
              <a:rPr lang="en-US" i="1" dirty="0">
                <a:latin typeface="Arial" panose="020B0604020202020204" pitchFamily="34" charset="0"/>
                <a:cs typeface="Arial" panose="020B0604020202020204" pitchFamily="34" charset="0"/>
              </a:rPr>
              <a:t>The Library in the Life of the User: Engaging with People Where They Live and Learn</a:t>
            </a:r>
            <a:r>
              <a:rPr lang="en-US" dirty="0">
                <a:latin typeface="Arial" panose="020B0604020202020204" pitchFamily="34" charset="0"/>
                <a:cs typeface="Arial" panose="020B0604020202020204" pitchFamily="34" charset="0"/>
              </a:rPr>
              <a:t>. Dublin, OH: OCLC Research. </a:t>
            </a:r>
            <a:r>
              <a:rPr lang="en-US" dirty="0">
                <a:latin typeface="Arial" panose="020B0604020202020204" pitchFamily="34" charset="0"/>
                <a:cs typeface="Arial" panose="020B0604020202020204" pitchFamily="34" charset="0"/>
                <a:hlinkClick r:id="rId4"/>
              </a:rPr>
              <a:t>http://www.oclc.org/content/dam/research/publications/2015/oclcresearch-library-in-life-of-user.pdf</a:t>
            </a:r>
            <a:r>
              <a:rPr lang="en-US" dirty="0">
                <a:latin typeface="Arial" panose="020B0604020202020204" pitchFamily="34" charset="0"/>
                <a:cs typeface="Arial" panose="020B0604020202020204" pitchFamily="34" charset="0"/>
              </a:rPr>
              <a:t>.</a:t>
            </a:r>
          </a:p>
          <a:p>
            <a:pPr defTabSz="932871">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a:t>
            </a:r>
            <a:r>
              <a:rPr lang="en-US" kern="1200" dirty="0">
                <a:effectLst/>
                <a:latin typeface="Arial" panose="020B0604020202020204" pitchFamily="34" charset="0"/>
                <a:cs typeface="Arial" panose="020B0604020202020204" pitchFamily="34" charset="0"/>
              </a:rPr>
              <a:t>We do go to the library or somewhere quiet where we can just get our work done together but in regards to something we need the internet for or the computer we normally do that by ourselves.  For example I will write up something and send it to her or just print it out and bring it to the lesson and she will go “That’s fine.”” (</a:t>
            </a:r>
            <a:r>
              <a:rPr lang="en-US" i="1" kern="1200" dirty="0">
                <a:effectLst/>
                <a:latin typeface="Arial" panose="020B0604020202020204" pitchFamily="34" charset="0"/>
                <a:cs typeface="Arial" panose="020B0604020202020204" pitchFamily="34" charset="0"/>
              </a:rPr>
              <a:t>Digital Visitors and Residents</a:t>
            </a:r>
            <a:r>
              <a:rPr lang="en-US" kern="1200" dirty="0">
                <a:effectLst/>
                <a:latin typeface="Arial" panose="020B0604020202020204" pitchFamily="34" charset="0"/>
                <a:cs typeface="Arial" panose="020B0604020202020204" pitchFamily="34" charset="0"/>
              </a:rPr>
              <a:t>,</a:t>
            </a:r>
            <a:r>
              <a:rPr lang="en-US" kern="1200" baseline="0" dirty="0">
                <a:effectLst/>
                <a:latin typeface="Arial" panose="020B0604020202020204" pitchFamily="34" charset="0"/>
                <a:cs typeface="Arial" panose="020B0604020202020204" pitchFamily="34" charset="0"/>
              </a:rPr>
              <a:t> UKU3, Emerging, Female, Age 19,  French and Italian)</a:t>
            </a:r>
          </a:p>
          <a:p>
            <a:pPr defTabSz="932871">
              <a:defRPr/>
            </a:pPr>
            <a:endParaRPr lang="en-US" kern="1200" baseline="0" dirty="0">
              <a:effectLst/>
              <a:latin typeface="Arial" panose="020B0604020202020204" pitchFamily="34" charset="0"/>
              <a:cs typeface="Arial" panose="020B0604020202020204" pitchFamily="34" charset="0"/>
            </a:endParaRPr>
          </a:p>
          <a:p>
            <a:pPr marL="0" lvl="2" defTabSz="932871">
              <a:defRPr/>
            </a:pPr>
            <a:r>
              <a:rPr lang="en-US" dirty="0">
                <a:latin typeface="Arial" panose="020B0604020202020204" pitchFamily="34" charset="0"/>
                <a:cs typeface="Arial" panose="020B0604020202020204" pitchFamily="34" charset="0"/>
              </a:rPr>
              <a:t>White, David S., and Lynn Silipigni Connaway.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5"/>
              </a:rPr>
              <a:t>http://www.oclc.org/research/activities/vandr.html</a:t>
            </a:r>
            <a:r>
              <a:rPr lang="en-US" u="sng" dirty="0">
                <a:latin typeface="Arial" panose="020B0604020202020204" pitchFamily="34" charset="0"/>
                <a:cs typeface="Arial" panose="020B0604020202020204" pitchFamily="34" charset="0"/>
              </a:rPr>
              <a:t>. </a:t>
            </a:r>
            <a:endParaRPr lang="en-US" kern="1200" baseline="0" dirty="0">
              <a:latin typeface="Arial" pitchFamily="34" charset="0"/>
              <a:cs typeface="Arial" pitchFamily="34" charset="0"/>
            </a:endParaRPr>
          </a:p>
          <a:p>
            <a:pPr defTabSz="932871">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36</a:t>
            </a:fld>
            <a:endParaRPr lang="en-US"/>
          </a:p>
        </p:txBody>
      </p:sp>
    </p:spTree>
    <p:extLst>
      <p:ext uri="{BB962C8B-B14F-4D97-AF65-F5344CB8AC3E}">
        <p14:creationId xmlns:p14="http://schemas.microsoft.com/office/powerpoint/2010/main" val="2104008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439738"/>
            <a:ext cx="5581650" cy="3140075"/>
          </a:xfrm>
        </p:spPr>
      </p:sp>
      <p:sp>
        <p:nvSpPr>
          <p:cNvPr id="3" name="Notes Placeholder 2"/>
          <p:cNvSpPr>
            <a:spLocks noGrp="1"/>
          </p:cNvSpPr>
          <p:nvPr>
            <p:ph type="body" idx="1"/>
          </p:nvPr>
        </p:nvSpPr>
        <p:spPr>
          <a:xfrm>
            <a:off x="298997" y="3735296"/>
            <a:ext cx="6364693" cy="4407390"/>
          </a:xfrm>
        </p:spPr>
        <p:txBody>
          <a:bodyPr/>
          <a:lstStyle/>
          <a:p>
            <a:r>
              <a:rPr lang="en-US" sz="1400" dirty="0">
                <a:latin typeface="Arial" panose="020B0604020202020204" pitchFamily="34" charset="0"/>
                <a:cs typeface="Arial" panose="020B0604020202020204" pitchFamily="34" charset="0"/>
              </a:rPr>
              <a:t>Image: https://www.flickr.com/photos/68532869@N08/17470913285/ by Japanexperterna.se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Connaway, Lynn Silipigni, and </a:t>
            </a:r>
            <a:r>
              <a:rPr lang="en-US" sz="1400" dirty="0" err="1">
                <a:latin typeface="Arial" panose="020B0604020202020204" pitchFamily="34" charset="0"/>
                <a:cs typeface="Arial" panose="020B0604020202020204" pitchFamily="34" charset="0"/>
              </a:rPr>
              <a:t>Ixchel</a:t>
            </a:r>
            <a:r>
              <a:rPr lang="en-US" sz="1400" dirty="0">
                <a:latin typeface="Arial" panose="020B0604020202020204" pitchFamily="34" charset="0"/>
                <a:cs typeface="Arial" panose="020B0604020202020204" pitchFamily="34" charset="0"/>
              </a:rPr>
              <a:t> M. </a:t>
            </a:r>
            <a:r>
              <a:rPr lang="en-US" sz="1400" dirty="0" err="1">
                <a:latin typeface="Arial" panose="020B0604020202020204" pitchFamily="34" charset="0"/>
                <a:cs typeface="Arial" panose="020B0604020202020204" pitchFamily="34" charset="0"/>
              </a:rPr>
              <a:t>Faniel</a:t>
            </a:r>
            <a:r>
              <a:rPr lang="en-US" sz="1400" dirty="0">
                <a:latin typeface="Arial" panose="020B0604020202020204" pitchFamily="34" charset="0"/>
                <a:cs typeface="Arial" panose="020B0604020202020204" pitchFamily="34" charset="0"/>
              </a:rPr>
              <a:t>. 2015. “Reordering </a:t>
            </a:r>
            <a:r>
              <a:rPr lang="en-US" sz="1400" dirty="0" err="1">
                <a:latin typeface="Arial" panose="020B0604020202020204" pitchFamily="34" charset="0"/>
                <a:cs typeface="Arial" panose="020B0604020202020204" pitchFamily="34" charset="0"/>
              </a:rPr>
              <a:t>Ranganathan</a:t>
            </a:r>
            <a:r>
              <a:rPr lang="en-US" sz="1400" dirty="0">
                <a:latin typeface="Arial" panose="020B0604020202020204" pitchFamily="34" charset="0"/>
                <a:cs typeface="Arial" panose="020B0604020202020204" pitchFamily="34" charset="0"/>
              </a:rPr>
              <a:t>: Shifting User </a:t>
            </a:r>
            <a:r>
              <a:rPr lang="en-US" sz="1400" dirty="0" err="1">
                <a:latin typeface="Arial" panose="020B0604020202020204" pitchFamily="34" charset="0"/>
                <a:cs typeface="Arial" panose="020B0604020202020204" pitchFamily="34" charset="0"/>
              </a:rPr>
              <a:t>Behaviours</a:t>
            </a:r>
            <a:r>
              <a:rPr lang="en-US" sz="1400" dirty="0">
                <a:latin typeface="Arial" panose="020B0604020202020204" pitchFamily="34" charset="0"/>
                <a:cs typeface="Arial" panose="020B0604020202020204" pitchFamily="34" charset="0"/>
              </a:rPr>
              <a:t>, Shifting Priorities.” </a:t>
            </a:r>
            <a:r>
              <a:rPr lang="en-US" sz="1400" i="1" dirty="0">
                <a:latin typeface="Arial" panose="020B0604020202020204" pitchFamily="34" charset="0"/>
                <a:cs typeface="Arial" panose="020B0604020202020204" pitchFamily="34" charset="0"/>
              </a:rPr>
              <a:t>SRELS Journal of Information Management </a:t>
            </a:r>
            <a:r>
              <a:rPr lang="en-US" sz="1400" dirty="0">
                <a:latin typeface="Arial" panose="020B0604020202020204" pitchFamily="34" charset="0"/>
                <a:cs typeface="Arial" panose="020B0604020202020204" pitchFamily="34" charset="0"/>
              </a:rPr>
              <a:t>52, no. 1: 3–23. </a:t>
            </a:r>
          </a:p>
          <a:p>
            <a:r>
              <a:rPr lang="en-US" sz="1400" dirty="0">
                <a:latin typeface="Arial" panose="020B0604020202020204" pitchFamily="34" charset="0"/>
                <a:cs typeface="Arial" panose="020B0604020202020204" pitchFamily="34" charset="0"/>
                <a:hlinkClick r:id="rId3"/>
              </a:rPr>
              <a:t>http://i-scholar.in/index.php/sjim/article/view/60392/51360</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following sections will look at what today’s librarians, library researchers and information scientists have said about the changing roles of the five laws and also review relevant literature to show how the five laws still apply, but where, we believe</a:t>
            </a:r>
            <a:r>
              <a:rPr lang="en-US" sz="1400" b="1" dirty="0">
                <a:latin typeface="Arial" panose="020B0604020202020204" pitchFamily="34" charset="0"/>
                <a:cs typeface="Arial" panose="020B0604020202020204" pitchFamily="34" charset="0"/>
              </a:rPr>
              <a:t>, it’s time for a change in focus and emphasis</a:t>
            </a:r>
            <a:r>
              <a:rPr lang="en-US" sz="1400" dirty="0">
                <a:latin typeface="Arial" panose="020B0604020202020204" pitchFamily="34" charset="0"/>
                <a:cs typeface="Arial" panose="020B0604020202020204" pitchFamily="34" charset="0"/>
              </a:rPr>
              <a:t>.”  (p. 3) “Librarians have an opportunity to become part of users’ social networks and to put resources in the context of users’ information needs.” (p. 23)</a:t>
            </a:r>
          </a:p>
          <a:p>
            <a:pPr defTabSz="932871">
              <a:defRPr/>
            </a:pPr>
            <a:r>
              <a:rPr lang="en-US" sz="1400" dirty="0">
                <a:latin typeface="Arial" panose="020B0604020202020204" pitchFamily="34" charset="0"/>
                <a:cs typeface="Arial" panose="020B0604020202020204" pitchFamily="34" charset="0"/>
              </a:rPr>
              <a:t>Connaway, Lynn Silipigni, comp. 2015. </a:t>
            </a:r>
            <a:r>
              <a:rPr lang="en-US" sz="1400" i="1" dirty="0">
                <a:latin typeface="Arial" panose="020B0604020202020204" pitchFamily="34" charset="0"/>
                <a:cs typeface="Arial" panose="020B0604020202020204" pitchFamily="34" charset="0"/>
              </a:rPr>
              <a:t>The Library in the Life of the User: Engaging with People Where They Live and Learn</a:t>
            </a:r>
            <a:r>
              <a:rPr lang="en-US" sz="1400" dirty="0">
                <a:latin typeface="Arial" panose="020B0604020202020204" pitchFamily="34" charset="0"/>
                <a:cs typeface="Arial" panose="020B0604020202020204" pitchFamily="34" charset="0"/>
              </a:rPr>
              <a:t>. Dublin, OH: OCLC Research. </a:t>
            </a:r>
            <a:r>
              <a:rPr lang="en-US" sz="1400" dirty="0">
                <a:latin typeface="Arial" panose="020B0604020202020204" pitchFamily="34" charset="0"/>
                <a:cs typeface="Arial" panose="020B0604020202020204" pitchFamily="34" charset="0"/>
                <a:hlinkClick r:id="rId4"/>
              </a:rPr>
              <a:t>http://www.oclc.org/content/dam/research/publications/2015/oclcresearch-library-in-life-of-user.pdf</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37</a:t>
            </a:fld>
            <a:endParaRPr lang="en-US"/>
          </a:p>
        </p:txBody>
      </p:sp>
    </p:spTree>
    <p:extLst>
      <p:ext uri="{BB962C8B-B14F-4D97-AF65-F5344CB8AC3E}">
        <p14:creationId xmlns:p14="http://schemas.microsoft.com/office/powerpoint/2010/main" val="756666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934D9-5CCE-4977-ABCE-2AEF7098734B}" type="slidenum">
              <a:rPr lang="en-US" smtClean="0"/>
              <a:t>38</a:t>
            </a:fld>
            <a:endParaRPr lang="en-US"/>
          </a:p>
        </p:txBody>
      </p:sp>
    </p:spTree>
    <p:extLst>
      <p:ext uri="{BB962C8B-B14F-4D97-AF65-F5344CB8AC3E}">
        <p14:creationId xmlns:p14="http://schemas.microsoft.com/office/powerpoint/2010/main" val="921321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0825" y="153988"/>
            <a:ext cx="4108450" cy="2311400"/>
          </a:xfrm>
        </p:spPr>
      </p:sp>
      <p:sp>
        <p:nvSpPr>
          <p:cNvPr id="3" name="Notes Placeholder 2"/>
          <p:cNvSpPr>
            <a:spLocks noGrp="1"/>
          </p:cNvSpPr>
          <p:nvPr>
            <p:ph type="body" idx="1"/>
          </p:nvPr>
        </p:nvSpPr>
        <p:spPr>
          <a:xfrm>
            <a:off x="274321" y="2662530"/>
            <a:ext cx="6423660" cy="6301786"/>
          </a:xfrm>
        </p:spPr>
        <p:txBody>
          <a:bodyPr/>
          <a:lstStyle/>
          <a:p>
            <a:r>
              <a:rPr lang="en-US" sz="1100" dirty="0">
                <a:latin typeface="Arial" panose="020B0604020202020204" pitchFamily="34" charset="0"/>
                <a:cs typeface="Arial" panose="020B0604020202020204" pitchFamily="34" charset="0"/>
              </a:rPr>
              <a:t>Image: https://www.flickr.com/photos/dutchsimba/14826733771/ by Dutch Simba / CC BY-NC-ND 2.0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Connaway, Lynn Silipigni. 2013. “Meeting the Expectations of the Community: The Engagement-centered Library.” </a:t>
            </a:r>
            <a:r>
              <a:rPr lang="en-US" sz="1100" i="1" dirty="0">
                <a:latin typeface="Arial" panose="020B0604020202020204" pitchFamily="34" charset="0"/>
                <a:cs typeface="Arial" panose="020B0604020202020204" pitchFamily="34" charset="0"/>
              </a:rPr>
              <a:t>Library 2020: Today’s Leading Visionaries Describe Tomorrow’s Library</a:t>
            </a:r>
            <a:r>
              <a:rPr lang="en-US" sz="1100" dirty="0">
                <a:latin typeface="Arial" panose="020B0604020202020204" pitchFamily="34" charset="0"/>
                <a:cs typeface="Arial" panose="020B0604020202020204" pitchFamily="34" charset="0"/>
              </a:rPr>
              <a:t>, edited by J. Janes, 83–88. Lanham, MD: Scarecrow Press.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“We need to be where our users need us, when they need us. If the majority of our users prefer to communicate via mobile phone texting, chat, or IM; to learn through gaming; by accessing the library’s unique collections and materials via social media, such as Facebook2 and Wikipedia; or to meet with us </a:t>
            </a:r>
            <a:r>
              <a:rPr lang="en-US" sz="1100" dirty="0" err="1">
                <a:latin typeface="Arial" panose="020B0604020202020204" pitchFamily="34" charset="0"/>
                <a:cs typeface="Arial" panose="020B0604020202020204" pitchFamily="34" charset="0"/>
              </a:rPr>
              <a:t>FtF</a:t>
            </a:r>
            <a:r>
              <a:rPr lang="en-US" sz="1100" dirty="0">
                <a:latin typeface="Arial" panose="020B0604020202020204" pitchFamily="34" charset="0"/>
                <a:cs typeface="Arial" panose="020B0604020202020204" pitchFamily="34" charset="0"/>
              </a:rPr>
              <a:t> outside of the library, we need to be there!” (p.</a:t>
            </a:r>
            <a:r>
              <a:rPr lang="en-US" sz="1100" baseline="0" dirty="0">
                <a:latin typeface="Arial" panose="020B0604020202020204" pitchFamily="34" charset="0"/>
                <a:cs typeface="Arial" panose="020B0604020202020204" pitchFamily="34" charset="0"/>
              </a:rPr>
              <a:t> 203)</a:t>
            </a:r>
          </a:p>
          <a:p>
            <a:endParaRPr lang="en-US" sz="1100" baseline="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Embedded librarianship also is an important aspect of public library engagement with the community. Many public libraries are providing kiosks in public spaces, such as train and bus stations and parks, for users to check-out and return print, audio, and electronic books, magazines, newspapers, and journals.” (p. 203)</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library of 2020 will provide user-centered services and systems that will meet the expectations of the community. The library staff will need to develop relationships with their users and partner with other organizations in order to produce, store, and preserve content and data sets and to provide personalized services. Recruiting and retaining innovative, creative individuals who are willing to engage with users and to embrace new technologies and modes of communication will be imperative for the success of the library of 2020.” (p. 204)  </a:t>
            </a:r>
          </a:p>
          <a:p>
            <a:endParaRPr lang="en-US" sz="1100" dirty="0">
              <a:latin typeface="Arial" panose="020B0604020202020204" pitchFamily="34" charset="0"/>
              <a:cs typeface="Arial" panose="020B0604020202020204" pitchFamily="34" charset="0"/>
            </a:endParaRPr>
          </a:p>
          <a:p>
            <a:pPr defTabSz="932871">
              <a:defRPr/>
            </a:pPr>
            <a:r>
              <a:rPr lang="en-US" sz="1100" dirty="0">
                <a:latin typeface="Arial" panose="020B0604020202020204" pitchFamily="34" charset="0"/>
                <a:cs typeface="Arial" panose="020B0604020202020204" pitchFamily="34" charset="0"/>
              </a:rPr>
              <a:t>Connaway, Lynn Silipigni, comp. 2015. </a:t>
            </a:r>
            <a:r>
              <a:rPr lang="en-US" sz="1100" i="1" dirty="0">
                <a:latin typeface="Arial" panose="020B0604020202020204" pitchFamily="34" charset="0"/>
                <a:cs typeface="Arial" panose="020B0604020202020204" pitchFamily="34" charset="0"/>
              </a:rPr>
              <a:t>The Library in the Life of the User: Engaging with People Where They Live and Learn</a:t>
            </a:r>
            <a:r>
              <a:rPr lang="en-US" sz="1100" dirty="0">
                <a:latin typeface="Arial" panose="020B0604020202020204" pitchFamily="34" charset="0"/>
                <a:cs typeface="Arial" panose="020B0604020202020204" pitchFamily="34" charset="0"/>
              </a:rPr>
              <a:t>. Dublin, OH: OCLC Research. </a:t>
            </a:r>
            <a:r>
              <a:rPr lang="en-US" sz="11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“Our experience with a proactive chat model at John Carroll University showed us that</a:t>
            </a:r>
            <a:r>
              <a:rPr lang="en-US" sz="1100" baseline="0" dirty="0">
                <a:latin typeface="Arial" panose="020B0604020202020204" pitchFamily="34" charset="0"/>
                <a:cs typeface="Arial" panose="020B0604020202020204" pitchFamily="34" charset="0"/>
              </a:rPr>
              <a:t> there is indeed a ready-made market for our services right on our own library pages, and that our users will ask us questions when we approach them.” (Zhang and Mayer 2014, 205)</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Zhang, </a:t>
            </a:r>
            <a:r>
              <a:rPr lang="en-US" sz="1100" dirty="0" err="1">
                <a:latin typeface="Arial" panose="020B0604020202020204" pitchFamily="34" charset="0"/>
                <a:cs typeface="Arial" panose="020B0604020202020204" pitchFamily="34" charset="0"/>
              </a:rPr>
              <a:t>Jie</a:t>
            </a:r>
            <a:r>
              <a:rPr lang="en-US" sz="1100" dirty="0">
                <a:latin typeface="Arial" panose="020B0604020202020204" pitchFamily="34" charset="0"/>
                <a:cs typeface="Arial" panose="020B0604020202020204" pitchFamily="34" charset="0"/>
              </a:rPr>
              <a:t>, and </a:t>
            </a:r>
            <a:r>
              <a:rPr lang="en-US" sz="1100" dirty="0" err="1">
                <a:latin typeface="Arial" panose="020B0604020202020204" pitchFamily="34" charset="0"/>
                <a:cs typeface="Arial" panose="020B0604020202020204" pitchFamily="34" charset="0"/>
              </a:rPr>
              <a:t>Nevin</a:t>
            </a:r>
            <a:r>
              <a:rPr lang="en-US" sz="1100" dirty="0">
                <a:latin typeface="Arial" panose="020B0604020202020204" pitchFamily="34" charset="0"/>
                <a:cs typeface="Arial" panose="020B0604020202020204" pitchFamily="34" charset="0"/>
              </a:rPr>
              <a:t> Mayer. 2014. “Proactive Chat Reference:</a:t>
            </a:r>
            <a:r>
              <a:rPr lang="en-US" sz="1100" baseline="0" dirty="0">
                <a:latin typeface="Arial" panose="020B0604020202020204" pitchFamily="34" charset="0"/>
                <a:cs typeface="Arial" panose="020B0604020202020204" pitchFamily="34" charset="0"/>
              </a:rPr>
              <a:t> Getting in the Users’ Space.” </a:t>
            </a:r>
            <a:r>
              <a:rPr lang="en-US" sz="1100" i="1" baseline="0" dirty="0">
                <a:latin typeface="Arial" panose="020B0604020202020204" pitchFamily="34" charset="0"/>
                <a:cs typeface="Arial" panose="020B0604020202020204" pitchFamily="34" charset="0"/>
              </a:rPr>
              <a:t>College &amp; Research Libraries News </a:t>
            </a:r>
            <a:r>
              <a:rPr lang="en-US" sz="1100" baseline="0" dirty="0">
                <a:latin typeface="Arial" panose="020B0604020202020204" pitchFamily="34" charset="0"/>
                <a:cs typeface="Arial" panose="020B0604020202020204" pitchFamily="34" charset="0"/>
              </a:rPr>
              <a:t>75, no. 4: 202-205.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39</a:t>
            </a:fld>
            <a:endParaRPr lang="en-US"/>
          </a:p>
        </p:txBody>
      </p:sp>
    </p:spTree>
    <p:extLst>
      <p:ext uri="{BB962C8B-B14F-4D97-AF65-F5344CB8AC3E}">
        <p14:creationId xmlns:p14="http://schemas.microsoft.com/office/powerpoint/2010/main" val="376149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1996" y="4184328"/>
            <a:ext cx="6408932" cy="4887873"/>
          </a:xfrm>
        </p:spPr>
        <p:txBody>
          <a:bodyPr/>
          <a:lstStyle/>
          <a:p>
            <a:pPr fontAlgn="base"/>
            <a:r>
              <a:rPr lang="en-US" sz="1400" dirty="0">
                <a:latin typeface="Arial" panose="020B0604020202020204" pitchFamily="34" charset="0"/>
                <a:cs typeface="Arial" panose="020B0604020202020204" pitchFamily="34" charset="0"/>
              </a:rPr>
              <a:t>Image: https://www.flickr.com/photos/134037448@N03/26365644111/ by </a:t>
            </a:r>
            <a:r>
              <a:rPr lang="en-US" sz="1400" dirty="0" err="1">
                <a:latin typeface="Arial" panose="020B0604020202020204" pitchFamily="34" charset="0"/>
                <a:cs typeface="Arial" panose="020B0604020202020204" pitchFamily="34" charset="0"/>
              </a:rPr>
              <a:t>WorldRemit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Comms</a:t>
            </a:r>
            <a:r>
              <a:rPr lang="en-US" sz="1400" dirty="0">
                <a:latin typeface="Arial" panose="020B0604020202020204" pitchFamily="34" charset="0"/>
                <a:cs typeface="Arial" panose="020B0604020202020204" pitchFamily="34" charset="0"/>
              </a:rPr>
              <a:t> / CC BY-SA 2.0 </a:t>
            </a:r>
          </a:p>
          <a:p>
            <a:pPr fontAlgn="base"/>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“Digital technologies have spread rapidly in much of the world, but the broader development benefits from using these technologies have lagged behind. While more than 40 percent of the world’s population has access to the Internet, nearly 6 billion people do not have high-speed Internet, making them unable to fully participate in the digital economy. Nearly 60 percent of the world’s people are still offline. The less educated and the bottom 40 percent of the welfare distribution worldwide are most vulnerable to technological changes in the labor market.”</a:t>
            </a:r>
          </a:p>
          <a:p>
            <a:pPr fontAlgn="base"/>
            <a:r>
              <a:rPr lang="en-US" sz="1400" dirty="0">
                <a:latin typeface="Arial" panose="020B0604020202020204" pitchFamily="34" charset="0"/>
                <a:cs typeface="Arial" panose="020B0604020202020204" pitchFamily="34" charset="0"/>
              </a:rPr>
              <a:t>World Bank. 2016. </a:t>
            </a:r>
            <a:r>
              <a:rPr lang="en-US" sz="1400" i="1" dirty="0">
                <a:latin typeface="Arial" panose="020B0604020202020204" pitchFamily="34" charset="0"/>
                <a:cs typeface="Arial" panose="020B0604020202020204" pitchFamily="34" charset="0"/>
              </a:rPr>
              <a:t>World Development Report 2016: Digital Dividends. </a:t>
            </a:r>
            <a:r>
              <a:rPr lang="en-US" sz="1400" dirty="0">
                <a:latin typeface="Arial" panose="020B0604020202020204" pitchFamily="34" charset="0"/>
                <a:cs typeface="Arial" panose="020B0604020202020204" pitchFamily="34" charset="0"/>
              </a:rPr>
              <a:t>Washington, DC: World Bank. </a:t>
            </a:r>
            <a:r>
              <a:rPr lang="en-US" sz="1400" dirty="0">
                <a:latin typeface="Arial" panose="020B0604020202020204" pitchFamily="34" charset="0"/>
                <a:cs typeface="Arial" panose="020B0604020202020204" pitchFamily="34" charset="0"/>
                <a:hlinkClick r:id="rId3"/>
              </a:rPr>
              <a:t>www.worldbank.org/en/publication/wdr2016</a:t>
            </a:r>
            <a:r>
              <a:rPr lang="en-US" sz="1400" dirty="0">
                <a:latin typeface="Arial" panose="020B0604020202020204" pitchFamily="34" charset="0"/>
                <a:cs typeface="Arial" panose="020B0604020202020204" pitchFamily="34" charset="0"/>
              </a:rPr>
              <a:t>. </a:t>
            </a:r>
          </a:p>
          <a:p>
            <a:pPr fontAlgn="base"/>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3: 164.</a:t>
            </a:r>
          </a:p>
          <a:p>
            <a:pPr fontAlgn="base"/>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4</a:t>
            </a:fld>
            <a:endParaRPr lang="en-US"/>
          </a:p>
        </p:txBody>
      </p:sp>
    </p:spTree>
    <p:extLst>
      <p:ext uri="{BB962C8B-B14F-4D97-AF65-F5344CB8AC3E}">
        <p14:creationId xmlns:p14="http://schemas.microsoft.com/office/powerpoint/2010/main" val="2719462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90538"/>
            <a:ext cx="5584825" cy="3141662"/>
          </a:xfrm>
        </p:spPr>
      </p:sp>
      <p:sp>
        <p:nvSpPr>
          <p:cNvPr id="3" name="Notes Placeholder 2"/>
          <p:cNvSpPr>
            <a:spLocks noGrp="1"/>
          </p:cNvSpPr>
          <p:nvPr>
            <p:ph type="body" idx="1"/>
          </p:nvPr>
        </p:nvSpPr>
        <p:spPr>
          <a:xfrm>
            <a:off x="240498" y="3939945"/>
            <a:ext cx="6441431" cy="4885610"/>
          </a:xfrm>
        </p:spPr>
        <p:txBody>
          <a:bodyPr/>
          <a:lstStyle/>
          <a:p>
            <a:r>
              <a:rPr lang="en-US" sz="1400" dirty="0">
                <a:latin typeface="Arial" panose="020B0604020202020204" pitchFamily="34" charset="0"/>
                <a:cs typeface="Arial" panose="020B0604020202020204" pitchFamily="34" charset="0"/>
              </a:rPr>
              <a:t>Image: “Joe McDonald’s Facebook Page.” Facebook.com. https://www.facebook.com/Joe-McDonald-274017182657487/.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Image: “Leola </a:t>
            </a:r>
            <a:r>
              <a:rPr lang="en-US" sz="1400" dirty="0" err="1">
                <a:latin typeface="Arial" panose="020B0604020202020204" pitchFamily="34" charset="0"/>
                <a:cs typeface="Arial" panose="020B0604020202020204" pitchFamily="34" charset="0"/>
              </a:rPr>
              <a:t>McDonad’s</a:t>
            </a:r>
            <a:r>
              <a:rPr lang="en-US" sz="1400" dirty="0">
                <a:latin typeface="Arial" panose="020B0604020202020204" pitchFamily="34" charset="0"/>
                <a:cs typeface="Arial" panose="020B0604020202020204" pitchFamily="34" charset="0"/>
              </a:rPr>
              <a:t> Facebook Page.” Facebook.com. https://www.facebook.com/Leola-McDonald-128487107270652/.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DeSantis, Nick. 2012. “On Facebook, Librarian Brings 2 Students From the Early 1900s to Life.” </a:t>
            </a:r>
            <a:r>
              <a:rPr lang="en-US" sz="1400" i="1" dirty="0">
                <a:latin typeface="Arial" panose="020B0604020202020204" pitchFamily="34" charset="0"/>
                <a:cs typeface="Arial" panose="020B0604020202020204" pitchFamily="34" charset="0"/>
              </a:rPr>
              <a:t>The Chronicle of Higher Education</a:t>
            </a:r>
            <a:r>
              <a:rPr lang="en-US" sz="1400" dirty="0">
                <a:latin typeface="Arial" panose="020B0604020202020204" pitchFamily="34" charset="0"/>
                <a:cs typeface="Arial" panose="020B0604020202020204" pitchFamily="34" charset="0"/>
              </a:rPr>
              <a:t>, January 6. </a:t>
            </a:r>
            <a:r>
              <a:rPr lang="en-US" sz="1400" dirty="0">
                <a:latin typeface="Arial" panose="020B0604020202020204" pitchFamily="34" charset="0"/>
                <a:cs typeface="Arial" panose="020B0604020202020204" pitchFamily="34" charset="0"/>
                <a:hlinkClick r:id="rId3"/>
              </a:rPr>
              <a:t>http://chronicle.com/blogs/wiredcampus/on-facebook-librarian-brings-two-students-from-the-early-1900s-to-life/34845</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40</a:t>
            </a:fld>
            <a:endParaRPr lang="en-US"/>
          </a:p>
        </p:txBody>
      </p:sp>
    </p:spTree>
    <p:extLst>
      <p:ext uri="{BB962C8B-B14F-4D97-AF65-F5344CB8AC3E}">
        <p14:creationId xmlns:p14="http://schemas.microsoft.com/office/powerpoint/2010/main" val="3245737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5025" y="414338"/>
            <a:ext cx="5583238" cy="3140075"/>
          </a:xfrm>
        </p:spPr>
      </p:sp>
      <p:sp>
        <p:nvSpPr>
          <p:cNvPr id="3" name="Notes Placeholder 2"/>
          <p:cNvSpPr>
            <a:spLocks noGrp="1"/>
          </p:cNvSpPr>
          <p:nvPr>
            <p:ph type="body" idx="1"/>
          </p:nvPr>
        </p:nvSpPr>
        <p:spPr>
          <a:xfrm>
            <a:off x="298997" y="3812844"/>
            <a:ext cx="6473931" cy="4859761"/>
          </a:xfrm>
        </p:spPr>
        <p:txBody>
          <a:bodyPr/>
          <a:lstStyle/>
          <a:p>
            <a:r>
              <a:rPr lang="en-US" sz="1400" dirty="0">
                <a:latin typeface="Arial" panose="020B0604020202020204" pitchFamily="34" charset="0"/>
                <a:cs typeface="Arial" panose="020B0604020202020204" pitchFamily="34" charset="0"/>
              </a:rPr>
              <a:t>Images: Twitter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“hashtag hunt,” or Twitter-based scavenger hunt, is an activity that any librarian can complete with his or her students. Though it was originally created to help English 101 students practice finding recommended books for research assignments concerning controversial or moral issues and with the OPAC, it also allows students to explore the library as a place. The handout students receive is structured like all of the traditional library scavenger hunts of day’s past, but students are asked to take photos of the items they find and post them on Twitter with hashtags of the librarian’s choosing, usually hashtags that distinguish the library and the class (e.g., #</a:t>
            </a:r>
            <a:r>
              <a:rPr lang="en-US" sz="1400" dirty="0" err="1">
                <a:latin typeface="Arial" panose="020B0604020202020204" pitchFamily="34" charset="0"/>
                <a:cs typeface="Arial" panose="020B0604020202020204" pitchFamily="34" charset="0"/>
              </a:rPr>
              <a:t>hgtclibrary</a:t>
            </a:r>
            <a:r>
              <a:rPr lang="en-US" sz="1400" dirty="0">
                <a:latin typeface="Arial" panose="020B0604020202020204" pitchFamily="34" charset="0"/>
                <a:cs typeface="Arial" panose="020B0604020202020204" pitchFamily="34" charset="0"/>
              </a:rPr>
              <a:t> and #eng101). Students may also be awarded bonus points for #</a:t>
            </a:r>
            <a:r>
              <a:rPr lang="en-US" sz="1400" dirty="0" err="1">
                <a:latin typeface="Arial" panose="020B0604020202020204" pitchFamily="34" charset="0"/>
                <a:cs typeface="Arial" panose="020B0604020202020204" pitchFamily="34" charset="0"/>
              </a:rPr>
              <a:t>shelfie</a:t>
            </a:r>
            <a:r>
              <a:rPr lang="en-US" sz="1400" dirty="0">
                <a:latin typeface="Arial" panose="020B0604020202020204" pitchFamily="34" charset="0"/>
                <a:cs typeface="Arial" panose="020B0604020202020204" pitchFamily="34" charset="0"/>
              </a:rPr>
              <a:t> posts, which are explained to be posts of themselves in stacks, using the one of the collaborative learning units and/or print stations, or standing in a study room.”  (11)</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Kraft, Amanda, and Aleck F. Williams</a:t>
            </a:r>
            <a:r>
              <a:rPr lang="en-US" sz="1400" baseline="0" dirty="0">
                <a:latin typeface="Arial" panose="020B0604020202020204" pitchFamily="34" charset="0"/>
                <a:cs typeface="Arial" panose="020B0604020202020204" pitchFamily="34" charset="0"/>
              </a:rPr>
              <a:t>, Jr. 2016. “#</a:t>
            </a:r>
            <a:r>
              <a:rPr lang="en-US" sz="1400" baseline="0" dirty="0" err="1">
                <a:latin typeface="Arial" panose="020B0604020202020204" pitchFamily="34" charset="0"/>
                <a:cs typeface="Arial" panose="020B0604020202020204" pitchFamily="34" charset="0"/>
              </a:rPr>
              <a:t>Shelfies</a:t>
            </a:r>
            <a:r>
              <a:rPr lang="en-US" sz="1400" baseline="0" dirty="0">
                <a:latin typeface="Arial" panose="020B0604020202020204" pitchFamily="34" charset="0"/>
                <a:cs typeface="Arial" panose="020B0604020202020204" pitchFamily="34" charset="0"/>
              </a:rPr>
              <a:t> are Encouraged: Simple, Engaging Library Instruction with Hashtags.” </a:t>
            </a:r>
            <a:r>
              <a:rPr lang="en-US" sz="1400" i="1" baseline="0" dirty="0">
                <a:latin typeface="Arial" panose="020B0604020202020204" pitchFamily="34" charset="0"/>
                <a:cs typeface="Arial" panose="020B0604020202020204" pitchFamily="34" charset="0"/>
              </a:rPr>
              <a:t>College &amp; Research Libraries News </a:t>
            </a:r>
            <a:r>
              <a:rPr lang="en-US" sz="1400" baseline="0" dirty="0">
                <a:latin typeface="Arial" panose="020B0604020202020204" pitchFamily="34" charset="0"/>
                <a:cs typeface="Arial" panose="020B0604020202020204" pitchFamily="34" charset="0"/>
              </a:rPr>
              <a:t>77, no. 1: 10-13. </a:t>
            </a:r>
          </a:p>
          <a:p>
            <a:endParaRPr lang="en-US" sz="1400" baseline="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8934D9-5CCE-4977-ABCE-2AEF7098734B}" type="slidenum">
              <a:rPr lang="en-US" smtClean="0"/>
              <a:t>41</a:t>
            </a:fld>
            <a:endParaRPr lang="en-US"/>
          </a:p>
        </p:txBody>
      </p:sp>
    </p:spTree>
    <p:extLst>
      <p:ext uri="{BB962C8B-B14F-4D97-AF65-F5344CB8AC3E}">
        <p14:creationId xmlns:p14="http://schemas.microsoft.com/office/powerpoint/2010/main" val="455937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5138"/>
            <a:ext cx="5584825" cy="3141662"/>
          </a:xfrm>
        </p:spPr>
      </p:sp>
      <p:sp>
        <p:nvSpPr>
          <p:cNvPr id="3" name="Notes Placeholder 2"/>
          <p:cNvSpPr>
            <a:spLocks noGrp="1"/>
          </p:cNvSpPr>
          <p:nvPr>
            <p:ph type="body" idx="1"/>
          </p:nvPr>
        </p:nvSpPr>
        <p:spPr>
          <a:xfrm>
            <a:off x="428995" y="4097193"/>
            <a:ext cx="5888937" cy="4045493"/>
          </a:xfrm>
        </p:spPr>
        <p:txBody>
          <a:bodyPr/>
          <a:lstStyle/>
          <a:p>
            <a:r>
              <a:rPr lang="en-US" sz="1400" dirty="0">
                <a:latin typeface="Arial" panose="020B0604020202020204" pitchFamily="34" charset="0"/>
                <a:cs typeface="Arial" panose="020B0604020202020204" pitchFamily="34" charset="0"/>
              </a:rPr>
              <a:t>Image: Lawrence University. “Library Events.” https://www.lawrence.edu/library/about/events.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Image: University of Minnesota. “Managing Stress on the Road to Finals Week.” https://twin-cities.umn.edu/managing-stress-road-finals-week.</a:t>
            </a:r>
          </a:p>
        </p:txBody>
      </p:sp>
      <p:sp>
        <p:nvSpPr>
          <p:cNvPr id="4" name="Slide Number Placeholder 3"/>
          <p:cNvSpPr>
            <a:spLocks noGrp="1"/>
          </p:cNvSpPr>
          <p:nvPr>
            <p:ph type="sldNum" sz="quarter" idx="10"/>
          </p:nvPr>
        </p:nvSpPr>
        <p:spPr/>
        <p:txBody>
          <a:bodyPr/>
          <a:lstStyle/>
          <a:p>
            <a:fld id="{CE8934D9-5CCE-4977-ABCE-2AEF7098734B}" type="slidenum">
              <a:rPr lang="en-US" smtClean="0"/>
              <a:t>42</a:t>
            </a:fld>
            <a:endParaRPr lang="en-US"/>
          </a:p>
        </p:txBody>
      </p:sp>
    </p:spTree>
    <p:extLst>
      <p:ext uri="{BB962C8B-B14F-4D97-AF65-F5344CB8AC3E}">
        <p14:creationId xmlns:p14="http://schemas.microsoft.com/office/powerpoint/2010/main" val="3126737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71951"/>
            <a:ext cx="5615940" cy="3970736"/>
          </a:xfrm>
        </p:spPr>
        <p:txBody>
          <a:bodyPr/>
          <a:lstStyle/>
          <a:p>
            <a:r>
              <a:rPr lang="en-US" sz="1400" dirty="0">
                <a:latin typeface="Arial" panose="020B0604020202020204" pitchFamily="34" charset="0"/>
                <a:cs typeface="Arial" panose="020B0604020202020204" pitchFamily="34" charset="0"/>
              </a:rPr>
              <a:t>Image: http://www.flickr.com/photos/96043955@N05/15190222775 by Ryan Hickox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Ranganathan, S. R. 1931. </a:t>
            </a:r>
            <a:r>
              <a:rPr lang="en-US" sz="1400" i="1" dirty="0">
                <a:latin typeface="Arial" panose="020B0604020202020204" pitchFamily="34" charset="0"/>
                <a:cs typeface="Arial" panose="020B0604020202020204" pitchFamily="34" charset="0"/>
              </a:rPr>
              <a:t>The Five Laws of Library Science. </a:t>
            </a:r>
            <a:r>
              <a:rPr lang="en-US" sz="1400" dirty="0">
                <a:latin typeface="Arial" panose="020B0604020202020204" pitchFamily="34" charset="0"/>
                <a:cs typeface="Arial" panose="020B0604020202020204" pitchFamily="34" charset="0"/>
              </a:rPr>
              <a:t>London: Edward </a:t>
            </a:r>
            <a:r>
              <a:rPr lang="en-US" sz="1400" dirty="0" err="1">
                <a:latin typeface="Arial" panose="020B0604020202020204" pitchFamily="34" charset="0"/>
                <a:cs typeface="Arial" panose="020B0604020202020204" pitchFamily="34" charset="0"/>
              </a:rPr>
              <a:t>Goldston</a:t>
            </a:r>
            <a:r>
              <a:rPr lang="en-US" sz="1400" dirty="0">
                <a:latin typeface="Arial" panose="020B0604020202020204" pitchFamily="34" charset="0"/>
                <a:cs typeface="Arial" panose="020B0604020202020204" pitchFamily="34" charset="0"/>
              </a:rPr>
              <a:t>, Ltd.</a:t>
            </a:r>
          </a:p>
        </p:txBody>
      </p:sp>
      <p:sp>
        <p:nvSpPr>
          <p:cNvPr id="4" name="Slide Number Placeholder 3"/>
          <p:cNvSpPr>
            <a:spLocks noGrp="1"/>
          </p:cNvSpPr>
          <p:nvPr>
            <p:ph type="sldNum" sz="quarter" idx="10"/>
          </p:nvPr>
        </p:nvSpPr>
        <p:spPr/>
        <p:txBody>
          <a:bodyPr/>
          <a:lstStyle/>
          <a:p>
            <a:fld id="{84BE4854-46C1-40AE-92BF-0F440829588D}" type="slidenum">
              <a:rPr lang="en-US" smtClean="0"/>
              <a:t>43</a:t>
            </a:fld>
            <a:endParaRPr lang="en-US"/>
          </a:p>
        </p:txBody>
      </p:sp>
    </p:spTree>
    <p:extLst>
      <p:ext uri="{BB962C8B-B14F-4D97-AF65-F5344CB8AC3E}">
        <p14:creationId xmlns:p14="http://schemas.microsoft.com/office/powerpoint/2010/main" val="1300045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400" dirty="0">
                <a:latin typeface="Arial" panose="020B0604020202020204" pitchFamily="34" charset="0"/>
                <a:cs typeface="Arial" panose="020B0604020202020204" pitchFamily="34" charset="0"/>
              </a:rPr>
              <a:t>Image: https://www.flickr.com/photos/zabowski/4623196333/ by Erica Zabowski / CC BY-ND 2.0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44</a:t>
            </a:fld>
            <a:endParaRPr lang="en-US"/>
          </a:p>
        </p:txBody>
      </p:sp>
    </p:spTree>
    <p:extLst>
      <p:ext uri="{BB962C8B-B14F-4D97-AF65-F5344CB8AC3E}">
        <p14:creationId xmlns:p14="http://schemas.microsoft.com/office/powerpoint/2010/main" val="209619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1663" cy="31956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45</a:t>
            </a:fld>
            <a:endParaRPr lang="en-US"/>
          </a:p>
        </p:txBody>
      </p:sp>
    </p:spTree>
    <p:extLst>
      <p:ext uri="{BB962C8B-B14F-4D97-AF65-F5344CB8AC3E}">
        <p14:creationId xmlns:p14="http://schemas.microsoft.com/office/powerpoint/2010/main" val="2573138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531813"/>
            <a:ext cx="5562600" cy="3128962"/>
          </a:xfrm>
        </p:spPr>
      </p:sp>
      <p:sp>
        <p:nvSpPr>
          <p:cNvPr id="3" name="Notes Placeholder 2"/>
          <p:cNvSpPr>
            <a:spLocks noGrp="1"/>
          </p:cNvSpPr>
          <p:nvPr>
            <p:ph type="body" idx="1"/>
          </p:nvPr>
        </p:nvSpPr>
        <p:spPr>
          <a:xfrm>
            <a:off x="1168415" y="4982547"/>
            <a:ext cx="4484952" cy="3761145"/>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314742" y="8754776"/>
            <a:ext cx="1359428" cy="260340"/>
          </a:xfrm>
        </p:spPr>
        <p:txBody>
          <a:bodyPr/>
          <a:lstStyle/>
          <a:p>
            <a:fld id="{84BE4854-46C1-40AE-92BF-0F440829588D}" type="slidenum">
              <a:rPr lang="en-US" smtClean="0"/>
              <a:t>46</a:t>
            </a:fld>
            <a:endParaRPr lang="en-US"/>
          </a:p>
        </p:txBody>
      </p:sp>
    </p:spTree>
    <p:extLst>
      <p:ext uri="{BB962C8B-B14F-4D97-AF65-F5344CB8AC3E}">
        <p14:creationId xmlns:p14="http://schemas.microsoft.com/office/powerpoint/2010/main" val="2490357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36600"/>
            <a:ext cx="5584825" cy="3141663"/>
          </a:xfrm>
        </p:spPr>
      </p:sp>
      <p:sp>
        <p:nvSpPr>
          <p:cNvPr id="3" name="Notes Placeholder 2"/>
          <p:cNvSpPr>
            <a:spLocks noGrp="1"/>
          </p:cNvSpPr>
          <p:nvPr>
            <p:ph type="body" idx="1"/>
          </p:nvPr>
        </p:nvSpPr>
        <p:spPr>
          <a:xfrm>
            <a:off x="701993" y="4652963"/>
            <a:ext cx="4198955" cy="1706086"/>
          </a:xfrm>
        </p:spPr>
        <p:txBody>
          <a:bodyPr/>
          <a:lstStyle/>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47</a:t>
            </a:fld>
            <a:endParaRPr lang="en-US"/>
          </a:p>
        </p:txBody>
      </p:sp>
    </p:spTree>
    <p:extLst>
      <p:ext uri="{BB962C8B-B14F-4D97-AF65-F5344CB8AC3E}">
        <p14:creationId xmlns:p14="http://schemas.microsoft.com/office/powerpoint/2010/main" val="564608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84200"/>
            <a:ext cx="5373687" cy="3022600"/>
          </a:xfrm>
        </p:spPr>
      </p:sp>
      <p:sp>
        <p:nvSpPr>
          <p:cNvPr id="3" name="Notes Placeholder 2"/>
          <p:cNvSpPr>
            <a:spLocks noGrp="1"/>
          </p:cNvSpPr>
          <p:nvPr>
            <p:ph type="body" idx="1"/>
          </p:nvPr>
        </p:nvSpPr>
        <p:spPr>
          <a:xfrm>
            <a:off x="1441915" y="4071342"/>
            <a:ext cx="3847959" cy="3166599"/>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659152" y="8715833"/>
            <a:ext cx="835271" cy="221733"/>
          </a:xfrm>
        </p:spPr>
        <p:txBody>
          <a:bodyPr/>
          <a:lstStyle/>
          <a:p>
            <a:fld id="{84BE4854-46C1-40AE-92BF-0F440829588D}" type="slidenum">
              <a:rPr lang="en-US" smtClean="0"/>
              <a:t>48</a:t>
            </a:fld>
            <a:endParaRPr lang="en-US" dirty="0"/>
          </a:p>
        </p:txBody>
      </p:sp>
    </p:spTree>
    <p:extLst>
      <p:ext uri="{BB962C8B-B14F-4D97-AF65-F5344CB8AC3E}">
        <p14:creationId xmlns:p14="http://schemas.microsoft.com/office/powerpoint/2010/main" val="3248897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388938"/>
            <a:ext cx="5586412" cy="3141662"/>
          </a:xfrm>
        </p:spPr>
      </p:sp>
      <p:sp>
        <p:nvSpPr>
          <p:cNvPr id="3" name="Notes Placeholder 2"/>
          <p:cNvSpPr>
            <a:spLocks noGrp="1"/>
          </p:cNvSpPr>
          <p:nvPr>
            <p:ph type="body" idx="1"/>
          </p:nvPr>
        </p:nvSpPr>
        <p:spPr>
          <a:xfrm>
            <a:off x="948990" y="3916243"/>
            <a:ext cx="5329943" cy="2798240"/>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458724" y="8728702"/>
            <a:ext cx="1156963" cy="195939"/>
          </a:xfrm>
        </p:spPr>
        <p:txBody>
          <a:bodyPr/>
          <a:lstStyle/>
          <a:p>
            <a:fld id="{84BE4854-46C1-40AE-92BF-0F440829588D}" type="slidenum">
              <a:rPr lang="en-US" smtClean="0"/>
              <a:t>49</a:t>
            </a:fld>
            <a:endParaRPr lang="en-US"/>
          </a:p>
        </p:txBody>
      </p:sp>
    </p:spTree>
    <p:extLst>
      <p:ext uri="{BB962C8B-B14F-4D97-AF65-F5344CB8AC3E}">
        <p14:creationId xmlns:p14="http://schemas.microsoft.com/office/powerpoint/2010/main" val="82053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4549" y="4478478"/>
            <a:ext cx="6485860" cy="4516932"/>
          </a:xfrm>
        </p:spPr>
        <p:txBody>
          <a:bodyPr/>
          <a:lstStyle/>
          <a:p>
            <a:r>
              <a:rPr lang="en-US" sz="1400" dirty="0">
                <a:latin typeface="Arial" panose="020B0604020202020204" pitchFamily="34" charset="0"/>
                <a:cs typeface="Arial" panose="020B0604020202020204" pitchFamily="34" charset="0"/>
              </a:rPr>
              <a:t>Image: https://www.flickr.com/photos/lupuca/8720604364/ by </a:t>
            </a:r>
            <a:r>
              <a:rPr lang="en-US" sz="1400" dirty="0" err="1">
                <a:latin typeface="Arial" panose="020B0604020202020204" pitchFamily="34" charset="0"/>
                <a:cs typeface="Arial" panose="020B0604020202020204" pitchFamily="34" charset="0"/>
              </a:rPr>
              <a:t>Lucélia</a:t>
            </a:r>
            <a:r>
              <a:rPr lang="en-US" sz="1400" dirty="0">
                <a:latin typeface="Arial" panose="020B0604020202020204" pitchFamily="34" charset="0"/>
                <a:cs typeface="Arial" panose="020B0604020202020204" pitchFamily="34" charset="0"/>
              </a:rPr>
              <a:t> Ribeiro / CC BY-SA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““Young people’s ability to reason about the information on the Internet can be summed up in one word: bleak,” concluded a recent study by the Stanford History Education Group. The research studied responses from online evaluative tasks of students ranging from middle school to college. For example, more than 80 percent of middle-schoolers believed that a web ad, identified with the words “sponsored content,” was a real news story. Similarly, more than 80 percent of high school students had difficulty telling the difference between faked photos and real ones. “Despite their fluency with social media, many students are unaware of basic conventions for indicating verified digital information . . . in every case and at every level, we were taken aback by students’ lack of preparation.”” </a:t>
            </a:r>
          </a:p>
          <a:p>
            <a:r>
              <a:rPr lang="en-US" sz="1400" dirty="0">
                <a:latin typeface="Arial" panose="020B0604020202020204" pitchFamily="34" charset="0"/>
                <a:cs typeface="Arial" panose="020B0604020202020204" pitchFamily="34" charset="0"/>
              </a:rPr>
              <a:t>Stanford History Education Group. 2016. “Evaluating Information: The Cornerstone of Civic Online Reasoning.” November 22. https://sheg.stanford.edu/upload/V3LessonPlans/Executive%20Summary%2011.21.16.pdf.</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2017.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78, no. 1: 56.</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a:t>
            </a:fld>
            <a:endParaRPr lang="en-US"/>
          </a:p>
        </p:txBody>
      </p:sp>
    </p:spTree>
    <p:extLst>
      <p:ext uri="{BB962C8B-B14F-4D97-AF65-F5344CB8AC3E}">
        <p14:creationId xmlns:p14="http://schemas.microsoft.com/office/powerpoint/2010/main" val="2638182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388938"/>
            <a:ext cx="5586412" cy="3141662"/>
          </a:xfrm>
        </p:spPr>
      </p:sp>
      <p:sp>
        <p:nvSpPr>
          <p:cNvPr id="3" name="Notes Placeholder 2"/>
          <p:cNvSpPr>
            <a:spLocks noGrp="1"/>
          </p:cNvSpPr>
          <p:nvPr>
            <p:ph type="body" idx="1"/>
          </p:nvPr>
        </p:nvSpPr>
        <p:spPr>
          <a:xfrm>
            <a:off x="948990" y="3916243"/>
            <a:ext cx="5329943" cy="2798240"/>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458724" y="8728702"/>
            <a:ext cx="1156963" cy="195939"/>
          </a:xfrm>
        </p:spPr>
        <p:txBody>
          <a:bodyPr/>
          <a:lstStyle/>
          <a:p>
            <a:fld id="{84BE4854-46C1-40AE-92BF-0F440829588D}" type="slidenum">
              <a:rPr lang="en-US" smtClean="0"/>
              <a:t>50</a:t>
            </a:fld>
            <a:endParaRPr lang="en-US"/>
          </a:p>
        </p:txBody>
      </p:sp>
    </p:spTree>
    <p:extLst>
      <p:ext uri="{BB962C8B-B14F-4D97-AF65-F5344CB8AC3E}">
        <p14:creationId xmlns:p14="http://schemas.microsoft.com/office/powerpoint/2010/main" val="1352075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388938"/>
            <a:ext cx="5586412" cy="3141662"/>
          </a:xfrm>
        </p:spPr>
      </p:sp>
      <p:sp>
        <p:nvSpPr>
          <p:cNvPr id="3" name="Notes Placeholder 2"/>
          <p:cNvSpPr>
            <a:spLocks noGrp="1"/>
          </p:cNvSpPr>
          <p:nvPr>
            <p:ph type="body" idx="1"/>
          </p:nvPr>
        </p:nvSpPr>
        <p:spPr>
          <a:xfrm>
            <a:off x="948990" y="3916243"/>
            <a:ext cx="5329943" cy="2798240"/>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458724" y="8728702"/>
            <a:ext cx="1156963" cy="195939"/>
          </a:xfrm>
        </p:spPr>
        <p:txBody>
          <a:bodyPr/>
          <a:lstStyle/>
          <a:p>
            <a:fld id="{84BE4854-46C1-40AE-92BF-0F440829588D}" type="slidenum">
              <a:rPr lang="en-US" smtClean="0"/>
              <a:t>51</a:t>
            </a:fld>
            <a:endParaRPr lang="en-US"/>
          </a:p>
        </p:txBody>
      </p:sp>
    </p:spTree>
    <p:extLst>
      <p:ext uri="{BB962C8B-B14F-4D97-AF65-F5344CB8AC3E}">
        <p14:creationId xmlns:p14="http://schemas.microsoft.com/office/powerpoint/2010/main" val="40946816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388938"/>
            <a:ext cx="5586412" cy="3141662"/>
          </a:xfrm>
        </p:spPr>
      </p:sp>
      <p:sp>
        <p:nvSpPr>
          <p:cNvPr id="3" name="Notes Placeholder 2"/>
          <p:cNvSpPr>
            <a:spLocks noGrp="1"/>
          </p:cNvSpPr>
          <p:nvPr>
            <p:ph type="body" idx="1"/>
          </p:nvPr>
        </p:nvSpPr>
        <p:spPr>
          <a:xfrm>
            <a:off x="948990" y="3916243"/>
            <a:ext cx="5329943" cy="2798240"/>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458724" y="8728702"/>
            <a:ext cx="1156963" cy="195939"/>
          </a:xfrm>
        </p:spPr>
        <p:txBody>
          <a:bodyPr/>
          <a:lstStyle/>
          <a:p>
            <a:fld id="{84BE4854-46C1-40AE-92BF-0F440829588D}" type="slidenum">
              <a:rPr lang="en-US" smtClean="0"/>
              <a:t>52</a:t>
            </a:fld>
            <a:endParaRPr lang="en-US"/>
          </a:p>
        </p:txBody>
      </p:sp>
    </p:spTree>
    <p:extLst>
      <p:ext uri="{BB962C8B-B14F-4D97-AF65-F5344CB8AC3E}">
        <p14:creationId xmlns:p14="http://schemas.microsoft.com/office/powerpoint/2010/main" val="2357320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388938"/>
            <a:ext cx="5586412" cy="3141662"/>
          </a:xfrm>
        </p:spPr>
      </p:sp>
      <p:sp>
        <p:nvSpPr>
          <p:cNvPr id="3" name="Notes Placeholder 2"/>
          <p:cNvSpPr>
            <a:spLocks noGrp="1"/>
          </p:cNvSpPr>
          <p:nvPr>
            <p:ph type="body" idx="1"/>
          </p:nvPr>
        </p:nvSpPr>
        <p:spPr>
          <a:xfrm>
            <a:off x="948990" y="3916243"/>
            <a:ext cx="5329943" cy="2798240"/>
          </a:xfr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b="1"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5458724" y="8728702"/>
            <a:ext cx="1156963" cy="195939"/>
          </a:xfrm>
        </p:spPr>
        <p:txBody>
          <a:bodyPr/>
          <a:lstStyle/>
          <a:p>
            <a:fld id="{84BE4854-46C1-40AE-92BF-0F440829588D}" type="slidenum">
              <a:rPr lang="en-US" smtClean="0"/>
              <a:t>53</a:t>
            </a:fld>
            <a:endParaRPr lang="en-US"/>
          </a:p>
        </p:txBody>
      </p:sp>
    </p:spTree>
    <p:extLst>
      <p:ext uri="{BB962C8B-B14F-4D97-AF65-F5344CB8AC3E}">
        <p14:creationId xmlns:p14="http://schemas.microsoft.com/office/powerpoint/2010/main" val="34903703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E4854-46C1-40AE-92BF-0F440829588D}" type="slidenum">
              <a:rPr lang="en-US" smtClean="0"/>
              <a:t>54</a:t>
            </a:fld>
            <a:endParaRPr lang="en-US"/>
          </a:p>
        </p:txBody>
      </p:sp>
    </p:spTree>
    <p:extLst>
      <p:ext uri="{BB962C8B-B14F-4D97-AF65-F5344CB8AC3E}">
        <p14:creationId xmlns:p14="http://schemas.microsoft.com/office/powerpoint/2010/main" val="3149867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E4854-46C1-40AE-92BF-0F440829588D}" type="slidenum">
              <a:rPr lang="en-US" smtClean="0"/>
              <a:t>55</a:t>
            </a:fld>
            <a:endParaRPr lang="en-US"/>
          </a:p>
        </p:txBody>
      </p:sp>
    </p:spTree>
    <p:extLst>
      <p:ext uri="{BB962C8B-B14F-4D97-AF65-F5344CB8AC3E}">
        <p14:creationId xmlns:p14="http://schemas.microsoft.com/office/powerpoint/2010/main" val="3161517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E4854-46C1-40AE-92BF-0F440829588D}" type="slidenum">
              <a:rPr lang="en-US" smtClean="0"/>
              <a:t>56</a:t>
            </a:fld>
            <a:endParaRPr lang="en-US"/>
          </a:p>
        </p:txBody>
      </p:sp>
    </p:spTree>
    <p:extLst>
      <p:ext uri="{BB962C8B-B14F-4D97-AF65-F5344CB8AC3E}">
        <p14:creationId xmlns:p14="http://schemas.microsoft.com/office/powerpoint/2010/main" val="1824747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E4854-46C1-40AE-92BF-0F440829588D}" type="slidenum">
              <a:rPr lang="en-US" smtClean="0"/>
              <a:t>57</a:t>
            </a:fld>
            <a:endParaRPr lang="en-US"/>
          </a:p>
        </p:txBody>
      </p:sp>
    </p:spTree>
    <p:extLst>
      <p:ext uri="{BB962C8B-B14F-4D97-AF65-F5344CB8AC3E}">
        <p14:creationId xmlns:p14="http://schemas.microsoft.com/office/powerpoint/2010/main" val="176848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72997" y="4174958"/>
            <a:ext cx="6343932" cy="4549347"/>
          </a:xfrm>
        </p:spPr>
        <p:txBody>
          <a:bodyPr/>
          <a:lstStyle/>
          <a:p>
            <a:r>
              <a:rPr lang="en-US" sz="1400" dirty="0">
                <a:latin typeface="Arial" panose="020B0604020202020204" pitchFamily="34" charset="0"/>
                <a:cs typeface="Arial" panose="020B0604020202020204" pitchFamily="34" charset="0"/>
              </a:rPr>
              <a:t>Image: https://www.flickr.com/photos/orangegreenblue/10862779413/ by Kat Northern Lights Man / CC BY-NC 2.0 </a:t>
            </a:r>
          </a:p>
          <a:p>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“A majority of Americans believe that technology has improved the overall quality of their lives (71 percent) and encourages people to be more creative (68 percent). At the same time, strong majorities also believe technology is creating a lazy society (73 percent), has become too distracting (73 percent), is corrupting interpersonal communications (69 percent), and is having a negative impact on literacy (59 percent).”  “When faced with a list of technological devices and general life staples and asked how long they could live without each, majorities of Americans indicate that they could make it a week or less without Internet access (67%), a computer/laptop (60%), mobile phone (59%), or television (55%), with over two in ten going so far as to state that they simply could not live without them (27%, 22%, 26% and 21%, respectively).”  </a:t>
            </a:r>
          </a:p>
          <a:p>
            <a:pPr fontAlgn="base"/>
            <a:r>
              <a:rPr lang="en-US" sz="1400" dirty="0">
                <a:latin typeface="Arial" panose="020B0604020202020204" pitchFamily="34" charset="0"/>
                <a:cs typeface="Arial" panose="020B0604020202020204" pitchFamily="34" charset="0"/>
              </a:rPr>
              <a:t>Birth, Allyssa. 2015. “More Than 7 in 10 Americans Think Technology has Become Too Distracting and is Creating a Lazy Society.” </a:t>
            </a:r>
            <a:r>
              <a:rPr lang="en-US" sz="1400" i="1" dirty="0">
                <a:latin typeface="Arial" panose="020B0604020202020204" pitchFamily="34" charset="0"/>
                <a:cs typeface="Arial" panose="020B0604020202020204" pitchFamily="34" charset="0"/>
              </a:rPr>
              <a:t>The Harris Poll </a:t>
            </a:r>
            <a:r>
              <a:rPr lang="en-US" sz="1400" dirty="0">
                <a:latin typeface="Arial" panose="020B0604020202020204" pitchFamily="34" charset="0"/>
                <a:cs typeface="Arial" panose="020B0604020202020204" pitchFamily="34" charset="0"/>
              </a:rPr>
              <a:t>68. </a:t>
            </a:r>
            <a:r>
              <a:rPr lang="en-US" sz="1400" dirty="0">
                <a:latin typeface="Arial" panose="020B0604020202020204" pitchFamily="34" charset="0"/>
                <a:cs typeface="Arial" panose="020B0604020202020204" pitchFamily="34" charset="0"/>
                <a:hlinkClick r:id="rId3"/>
              </a:rPr>
              <a:t>www.theharrispoll.com/health-and-life/Technology-Too-Distracting-Lazy-Society.html</a:t>
            </a:r>
            <a:r>
              <a:rPr lang="en-US" sz="1400" dirty="0">
                <a:latin typeface="Arial" panose="020B0604020202020204" pitchFamily="34" charset="0"/>
                <a:cs typeface="Arial" panose="020B0604020202020204" pitchFamily="34" charset="0"/>
              </a:rPr>
              <a:t>.</a:t>
            </a:r>
          </a:p>
          <a:p>
            <a:pPr defTabSz="932871">
              <a:defRP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6</a:t>
            </a:fld>
            <a:endParaRPr lang="en-US"/>
          </a:p>
        </p:txBody>
      </p:sp>
    </p:spTree>
    <p:extLst>
      <p:ext uri="{BB962C8B-B14F-4D97-AF65-F5344CB8AC3E}">
        <p14:creationId xmlns:p14="http://schemas.microsoft.com/office/powerpoint/2010/main" val="34606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465138"/>
            <a:ext cx="5584825" cy="3141662"/>
          </a:xfrm>
        </p:spPr>
      </p:sp>
      <p:sp>
        <p:nvSpPr>
          <p:cNvPr id="3" name="Notes Placeholder 2"/>
          <p:cNvSpPr>
            <a:spLocks noGrp="1"/>
          </p:cNvSpPr>
          <p:nvPr>
            <p:ph type="body" idx="1"/>
          </p:nvPr>
        </p:nvSpPr>
        <p:spPr>
          <a:xfrm>
            <a:off x="363996" y="3877469"/>
            <a:ext cx="6122935" cy="4265217"/>
          </a:xfrm>
        </p:spPr>
        <p:txBody>
          <a:bodyPr/>
          <a:lstStyle/>
          <a:p>
            <a:r>
              <a:rPr lang="en-US" sz="1400" dirty="0">
                <a:latin typeface="Arial" panose="020B0604020202020204" pitchFamily="34" charset="0"/>
                <a:cs typeface="Arial" panose="020B0604020202020204" pitchFamily="34" charset="0"/>
              </a:rPr>
              <a:t>Image: https://www.flickr.com/photos/ucentralarkansas/5050793935/ by University of Central Arkansas Follow / CC BY-NC-ND 2.0 </a:t>
            </a:r>
          </a:p>
          <a:p>
            <a:endParaRPr lang="en-US" sz="14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“Freshman and sophomore students using the university library as a place to study are more likely to have positive outcomes as measured by retention, graduation, and grade point average. Junior and senior undergraduates see positive outcomes when using the library as an information resource, rather than only as a place to study.”</a:t>
            </a:r>
          </a:p>
          <a:p>
            <a:pPr fontAlgn="base"/>
            <a:r>
              <a:rPr lang="en-US" sz="1400" dirty="0">
                <a:latin typeface="Arial" panose="020B0604020202020204" pitchFamily="34" charset="0"/>
                <a:cs typeface="Arial" panose="020B0604020202020204" pitchFamily="34" charset="0"/>
              </a:rPr>
              <a:t>Stemmer, John K., and David M. Mahan. 2016. “Investigating the Relationship of Library Usage to Student Outcomes.” </a:t>
            </a:r>
            <a:r>
              <a:rPr lang="en-US" sz="1400" i="1" dirty="0">
                <a:latin typeface="Arial" panose="020B0604020202020204" pitchFamily="34" charset="0"/>
                <a:cs typeface="Arial" panose="020B0604020202020204" pitchFamily="34" charset="0"/>
              </a:rPr>
              <a:t>College &amp; Research Libraries </a:t>
            </a:r>
            <a:r>
              <a:rPr lang="en-US" sz="1400" dirty="0">
                <a:latin typeface="Arial" panose="020B0604020202020204" pitchFamily="34" charset="0"/>
                <a:cs typeface="Arial" panose="020B0604020202020204" pitchFamily="34" charset="0"/>
              </a:rPr>
              <a:t>77, no. 3. http://crl.acrl.org/content/77/3/359.full.pdf+html.</a:t>
            </a:r>
          </a:p>
          <a:p>
            <a:pPr fontAlgn="base"/>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2015.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76, no. 11: 650.</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7</a:t>
            </a:fld>
            <a:endParaRPr lang="en-US"/>
          </a:p>
        </p:txBody>
      </p:sp>
    </p:spTree>
    <p:extLst>
      <p:ext uri="{BB962C8B-B14F-4D97-AF65-F5344CB8AC3E}">
        <p14:creationId xmlns:p14="http://schemas.microsoft.com/office/powerpoint/2010/main" val="22615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474" y="4478479"/>
            <a:ext cx="6472989" cy="3907532"/>
          </a:xfrm>
        </p:spPr>
        <p:txBody>
          <a:bodyPr/>
          <a:lstStyle/>
          <a:p>
            <a:r>
              <a:rPr lang="en-US" sz="1400" dirty="0">
                <a:latin typeface="Arial" panose="020B0604020202020204" pitchFamily="34" charset="0"/>
                <a:cs typeface="Arial" panose="020B0604020202020204" pitchFamily="34" charset="0"/>
              </a:rPr>
              <a:t>Image: https://www.flickr.com/photos/cunycommons/6561935761/ by CUNY Academic Commons / CC BY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 four-year longitudinal study of a freshman cohort at a large public university found that, as students matured, they used library resources more frequently for their research. In their first semester, 69 percent of students said they started with Google while only 30 percent started with library resources. After four years, the percentage of participants starting their research with library resources rose to 45 percent. Librarian instruction and faculty source requirements both were associated with increased use of library resources.” </a:t>
            </a:r>
          </a:p>
          <a:p>
            <a:r>
              <a:rPr lang="en-US" sz="1400" dirty="0" err="1">
                <a:latin typeface="Arial" panose="020B0604020202020204" pitchFamily="34" charset="0"/>
                <a:cs typeface="Arial" panose="020B0604020202020204" pitchFamily="34" charset="0"/>
              </a:rPr>
              <a:t>Perruso</a:t>
            </a:r>
            <a:r>
              <a:rPr lang="en-US" sz="1400" dirty="0">
                <a:latin typeface="Arial" panose="020B0604020202020204" pitchFamily="34" charset="0"/>
                <a:cs typeface="Arial" panose="020B0604020202020204" pitchFamily="34" charset="0"/>
              </a:rPr>
              <a:t>, Carol. 2016. “Undergraduates’ Use of Google vs. Library Resources: A Four-Year Cohort Study.” </a:t>
            </a:r>
            <a:r>
              <a:rPr lang="en-US" sz="1400" i="1" dirty="0">
                <a:latin typeface="Arial" panose="020B0604020202020204" pitchFamily="34" charset="0"/>
                <a:cs typeface="Arial" panose="020B0604020202020204" pitchFamily="34" charset="0"/>
              </a:rPr>
              <a:t>College &amp; Research Libraries </a:t>
            </a:r>
            <a:r>
              <a:rPr lang="en-US" sz="1400" dirty="0">
                <a:latin typeface="Arial" panose="020B0604020202020204" pitchFamily="34" charset="0"/>
                <a:cs typeface="Arial" panose="020B0604020202020204" pitchFamily="34" charset="0"/>
              </a:rPr>
              <a:t>77, no. 5: 614-630.</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10: 524.</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8</a:t>
            </a:fld>
            <a:endParaRPr lang="en-US"/>
          </a:p>
        </p:txBody>
      </p:sp>
    </p:spTree>
    <p:extLst>
      <p:ext uri="{BB962C8B-B14F-4D97-AF65-F5344CB8AC3E}">
        <p14:creationId xmlns:p14="http://schemas.microsoft.com/office/powerpoint/2010/main" val="387626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0788" y="4478479"/>
            <a:ext cx="6316579" cy="4148163"/>
          </a:xfrm>
        </p:spPr>
        <p:txBody>
          <a:bodyPr/>
          <a:lstStyle/>
          <a:p>
            <a:r>
              <a:rPr lang="en-US" sz="1400" dirty="0">
                <a:latin typeface="Arial" panose="020B0604020202020204" pitchFamily="34" charset="0"/>
                <a:cs typeface="Arial" panose="020B0604020202020204" pitchFamily="34" charset="0"/>
              </a:rPr>
              <a:t>Image: https://www.flickr.com/photos/aboyandhisbike/3606916280/ by Michael B.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national graduation rate for public high school students rose to a new high of 83.2 percent in 2014-15. Graduation rates increased for all reported groups of students, including all racial and ethnic subgroups, low-income students, English learners, and students with disabilities. However, graduation rate gaps persist among the racial and ethnic subgroups.” </a:t>
            </a:r>
          </a:p>
          <a:p>
            <a:r>
              <a:rPr lang="en-US" sz="1400" dirty="0">
                <a:latin typeface="Arial" panose="020B0604020202020204" pitchFamily="34" charset="0"/>
                <a:cs typeface="Arial" panose="020B0604020202020204" pitchFamily="34" charset="0"/>
              </a:rPr>
              <a:t>National Center for Education Statistics. “Public High School 4-Year Adjusted Cohort Graduation Rate (ACGR), By Race/Ethnicity and Selected Demographics for the United States, the 50 states, and the District of Columbia: School Year 2014–15.” Common Core of Data, National Center for Education Statistics. </a:t>
            </a:r>
            <a:r>
              <a:rPr lang="en-US" sz="1400" u="sng" dirty="0">
                <a:latin typeface="Arial" panose="020B0604020202020204" pitchFamily="34" charset="0"/>
                <a:cs typeface="Arial" panose="020B0604020202020204" pitchFamily="34" charset="0"/>
                <a:hlinkClick r:id="rId3"/>
              </a:rPr>
              <a:t>http://nces.ed.gov/ccd/tables/ACGR_RE_and_characteristics_2014-15.asp</a:t>
            </a:r>
            <a:r>
              <a:rPr lang="en-US" sz="1400" dirty="0">
                <a:latin typeface="Arial" panose="020B0604020202020204" pitchFamily="34" charset="0"/>
                <a:cs typeface="Arial" panose="020B0604020202020204" pitchFamily="34" charset="0"/>
              </a:rPr>
              <a:t>.</a:t>
            </a:r>
          </a:p>
          <a:p>
            <a:pPr defTabSz="932871">
              <a:defRPr/>
            </a:pPr>
            <a:r>
              <a:rPr lang="en-US" sz="1400" dirty="0">
                <a:latin typeface="Arial" panose="020B0604020202020204" pitchFamily="34" charset="0"/>
                <a:cs typeface="Arial" panose="020B0604020202020204" pitchFamily="34" charset="0"/>
              </a:rPr>
              <a:t>Quoted in Gary </a:t>
            </a:r>
            <a:r>
              <a:rPr lang="en-US" sz="1400" dirty="0" err="1">
                <a:latin typeface="Arial" panose="020B0604020202020204" pitchFamily="34" charset="0"/>
                <a:cs typeface="Arial" panose="020B0604020202020204" pitchFamily="34" charset="0"/>
              </a:rPr>
              <a:t>Pattillo</a:t>
            </a:r>
            <a:r>
              <a:rPr lang="en-US" sz="1400" dirty="0">
                <a:latin typeface="Arial" panose="020B0604020202020204" pitchFamily="34" charset="0"/>
                <a:cs typeface="Arial" panose="020B0604020202020204" pitchFamily="34" charset="0"/>
              </a:rPr>
              <a:t>. 2016. “Fast Facts.” </a:t>
            </a:r>
            <a:r>
              <a:rPr lang="en-US" sz="1400" i="1" dirty="0">
                <a:latin typeface="Arial" panose="020B0604020202020204" pitchFamily="34" charset="0"/>
                <a:cs typeface="Arial" panose="020B0604020202020204" pitchFamily="34" charset="0"/>
              </a:rPr>
              <a:t>College &amp; Research Libraries News</a:t>
            </a:r>
            <a:r>
              <a:rPr lang="en-US" sz="1400" dirty="0">
                <a:latin typeface="Arial" panose="020B0604020202020204" pitchFamily="34" charset="0"/>
                <a:cs typeface="Arial" panose="020B0604020202020204" pitchFamily="34" charset="0"/>
              </a:rPr>
              <a:t> 77, no. 11: 616.</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9</a:t>
            </a:fld>
            <a:endParaRPr lang="en-US"/>
          </a:p>
        </p:txBody>
      </p:sp>
    </p:spTree>
    <p:extLst>
      <p:ext uri="{BB962C8B-B14F-4D97-AF65-F5344CB8AC3E}">
        <p14:creationId xmlns:p14="http://schemas.microsoft.com/office/powerpoint/2010/main" val="2432257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2209800" y="4686300"/>
            <a:ext cx="1060451"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3270253" y="4686300"/>
            <a:ext cx="5873751"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70" y="4842986"/>
            <a:ext cx="743239" cy="180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userDrawn="1"/>
        </p:nvSpPr>
        <p:spPr>
          <a:xfrm>
            <a:off x="5625747" y="4768292"/>
            <a:ext cx="2525485" cy="307777"/>
          </a:xfrm>
          <a:prstGeom prst="rect">
            <a:avLst/>
          </a:prstGeom>
          <a:noFill/>
        </p:spPr>
        <p:txBody>
          <a:bodyPr wrap="square" rtlCol="0">
            <a:spAutoFit/>
          </a:bodyPr>
          <a:lstStyle/>
          <a:p>
            <a:pPr algn="ctr"/>
            <a:r>
              <a:rPr lang="en-US" sz="1400" b="1" dirty="0">
                <a:solidFill>
                  <a:schemeClr val="bg1"/>
                </a:solidFill>
              </a:rPr>
              <a:t>#</a:t>
            </a:r>
            <a:r>
              <a:rPr lang="en-US" sz="1400" b="1" dirty="0" err="1">
                <a:solidFill>
                  <a:schemeClr val="bg1"/>
                </a:solidFill>
              </a:rPr>
              <a:t>vandr</a:t>
            </a:r>
            <a:endParaRPr lang="en-US" sz="1400" b="1" dirty="0">
              <a:solidFill>
                <a:schemeClr val="bg1"/>
              </a:solidFill>
            </a:endParaRPr>
          </a:p>
        </p:txBody>
      </p:sp>
    </p:spTree>
    <p:extLst>
      <p:ext uri="{BB962C8B-B14F-4D97-AF65-F5344CB8AC3E}">
        <p14:creationId xmlns:p14="http://schemas.microsoft.com/office/powerpoint/2010/main" val="350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5" y="4800600"/>
            <a:ext cx="1269211" cy="220744"/>
          </a:xfrm>
          <a:prstGeom prst="rect">
            <a:avLst/>
          </a:prstGeom>
        </p:spPr>
        <p:txBody>
          <a:bodyPr/>
          <a:lstStyle/>
          <a:p>
            <a:fld id="{793BC21B-894E-AB42-B567-820E81E1B58F}" type="datetimeFigureOut">
              <a:rPr lang="en-US" smtClean="0"/>
              <a:pPr/>
              <a:t>2/16/2018</a:t>
            </a:fld>
            <a:endParaRPr lang="en-US" dirty="0"/>
          </a:p>
        </p:txBody>
      </p:sp>
      <p:sp>
        <p:nvSpPr>
          <p:cNvPr id="5" name="Footer Placeholder 4"/>
          <p:cNvSpPr>
            <a:spLocks noGrp="1"/>
          </p:cNvSpPr>
          <p:nvPr>
            <p:ph type="ftr" sz="quarter" idx="11"/>
          </p:nvPr>
        </p:nvSpPr>
        <p:spPr>
          <a:xfrm>
            <a:off x="4038601" y="4800600"/>
            <a:ext cx="2466093" cy="2207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298356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hyperlink" Target="http://nyti.ms/1OPYEly" TargetMode="External"/><Relationship Id="rId7" Type="http://schemas.openxmlformats.org/officeDocument/2006/relationships/hyperlink" Target="http://www.ala.org/yaforum/project-report" TargetMode="External"/><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hyperlink" Target="https://www.imls.gov/assets/1/AssetManager/OppForAll2.pdf" TargetMode="External"/><Relationship Id="rId5" Type="http://schemas.openxmlformats.org/officeDocument/2006/relationships/hyperlink" Target="http://www.theharrispoll.com/health-and-life/Technology-Too-Distracting-Lazy-Society.html" TargetMode="External"/><Relationship Id="rId4" Type="http://schemas.openxmlformats.org/officeDocument/2006/relationships/hyperlink" Target="http://www.pewresearch.org/fact-tank/2016/01/06/around-half-of-newspaper-readers-rely-only-on-print-editio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hyperlink" Target="http://i-scholar.in/index.php/sjim/article/view/60392/51360" TargetMode="External"/><Relationship Id="rId4" Type="http://schemas.openxmlformats.org/officeDocument/2006/relationships/hyperlink" Target="http://www.jisc.ac.uk/media/documents/publications/reports/2010/digitalinformationseekerreport.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educause.edu/ero/article/ialways-stick-first-thing-comes-google-where-people-go-information-what-they-use-and-why" TargetMode="External"/><Relationship Id="rId7" Type="http://schemas.openxmlformats.org/officeDocument/2006/relationships/hyperlink" Target="http://www.oclc.org/content/dam/research/presentations/dempsey/dempsey-notre-dame-oclc-research-2015.pptx"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hyperlink" Target="http://informationr.net/ir/18-1/infres181.html" TargetMode="External"/><Relationship Id="rId5" Type="http://schemas.openxmlformats.org/officeDocument/2006/relationships/hyperlink" Target="http://www.oclc.org/content/dam/research/publications/library/2008/connaway-libri.pdf" TargetMode="External"/><Relationship Id="rId4" Type="http://schemas.openxmlformats.org/officeDocument/2006/relationships/hyperlink" Target="http://www.oclc.org/research/activities/synchronicity/default.ht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chronicle.com/blogs/wiredcampus/on-facebook-librarian-brings-two-students-from-the-early-1900s-to-life/34845"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hyperlink" Target="http://nces.ed.gov/ccd/tables/ACGR_RE_and_characteristics_2014-15.asp" TargetMode="External"/><Relationship Id="rId4" Type="http://schemas.openxmlformats.org/officeDocument/2006/relationships/hyperlink" Target="https://www.lawrence.edu/library/about/eve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www.pewinternet.org/2016/09/01/book-reading-2016/" TargetMode="External"/><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www.oclc.org/content/dam/research/publications/newsletters/prabha-satisficing.pdf" TargetMode="External"/><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hyperlink" Target="http://www.washingtonpost.com/local/why-digital-natives-prefer-reading-in-print-yes-you-read-that-right/2015/02/22/8596ca86-b871-11e4-9423-f3d0a1ec335c_story.html" TargetMode="External"/><Relationship Id="rId4" Type="http://schemas.openxmlformats.org/officeDocument/2006/relationships/hyperlink" Target="http://www.oclc.org/content/dam/research/publications/newsletters/connaway-scan.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heg.stanford.edu/upload/V3LessonPlans/Executive%20Summary%2011.21.16.pdf" TargetMode="Externa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hyperlink" Target="https://twin-cities.umn.edu/managing-stress-road-finals-week" TargetMode="External"/><Relationship Id="rId5" Type="http://schemas.openxmlformats.org/officeDocument/2006/relationships/hyperlink" Target="http://searchengineland.com/google-now-handles-2-999-trillion-searches-per-year-250247" TargetMode="External"/><Relationship Id="rId4" Type="http://schemas.openxmlformats.org/officeDocument/2006/relationships/hyperlink" Target="http://crl.acrl.org/content/77/3/359.full.pdf+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7" Type="http://schemas.openxmlformats.org/officeDocument/2006/relationships/hyperlink" Target="http://libraries.pewinternet.org/2013/06/25/younger-americans-library-services/" TargetMode="External"/><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hyperlink" Target="http://www.theguardian.com/media/2016/may/13/printed-book-sales-ebooks-decline" TargetMode="External"/><Relationship Id="rId5" Type="http://schemas.openxmlformats.org/officeDocument/2006/relationships/hyperlink" Target="http://www.worldbank.org/en/publication/wdr2016" TargetMode="External"/><Relationship Id="rId4" Type="http://schemas.openxmlformats.org/officeDocument/2006/relationships/hyperlink" Target="http://sr.ithaka.org/?p=277685"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1192357"/>
            <a:ext cx="4231095" cy="815608"/>
          </a:xfrm>
        </p:spPr>
        <p:txBody>
          <a:bodyPr/>
          <a:lstStyle/>
          <a:p>
            <a:pPr lvl="0">
              <a:defRPr/>
            </a:pPr>
            <a:r>
              <a:rPr lang="en-US" dirty="0">
                <a:cs typeface="Arial" charset="0"/>
              </a:rPr>
              <a:t>ASIS&amp;T Regional Meeting  Dublin, OH</a:t>
            </a:r>
          </a:p>
          <a:p>
            <a:pPr lvl="0">
              <a:defRPr/>
            </a:pPr>
            <a:r>
              <a:rPr lang="en-US" dirty="0">
                <a:cs typeface="Arial" charset="0"/>
              </a:rPr>
              <a:t>March 3, 2017   </a:t>
            </a:r>
            <a:endParaRPr lang="en-US" dirty="0"/>
          </a:p>
        </p:txBody>
      </p:sp>
      <p:sp>
        <p:nvSpPr>
          <p:cNvPr id="7" name="Text Placeholder 6"/>
          <p:cNvSpPr>
            <a:spLocks noGrp="1"/>
          </p:cNvSpPr>
          <p:nvPr>
            <p:ph type="body" sz="quarter" idx="16"/>
          </p:nvPr>
        </p:nvSpPr>
        <p:spPr>
          <a:xfrm>
            <a:off x="779470" y="1852402"/>
            <a:ext cx="7907330" cy="1234773"/>
          </a:xfrm>
        </p:spPr>
        <p:txBody>
          <a:bodyPr anchor="ctr">
            <a:noAutofit/>
          </a:bodyPr>
          <a:lstStyle/>
          <a:p>
            <a:r>
              <a:rPr lang="en-US" sz="3400" dirty="0"/>
              <a:t>The Library in the Life of the User</a:t>
            </a:r>
          </a:p>
        </p:txBody>
      </p:sp>
      <p:sp>
        <p:nvSpPr>
          <p:cNvPr id="8" name="Text Placeholder 2"/>
          <p:cNvSpPr>
            <a:spLocks noGrp="1"/>
          </p:cNvSpPr>
          <p:nvPr>
            <p:ph type="body" sz="quarter" idx="17"/>
          </p:nvPr>
        </p:nvSpPr>
        <p:spPr>
          <a:xfrm>
            <a:off x="728694" y="3206972"/>
            <a:ext cx="3753913" cy="400110"/>
          </a:xfrm>
        </p:spPr>
        <p:txBody>
          <a:bodyPr/>
          <a:lstStyle/>
          <a:p>
            <a:r>
              <a:rPr lang="en-US" dirty="0"/>
              <a:t>Lynn Silipigni Connaway, PhD</a:t>
            </a:r>
          </a:p>
        </p:txBody>
      </p:sp>
      <p:sp>
        <p:nvSpPr>
          <p:cNvPr id="9" name="Text Placeholder 3"/>
          <p:cNvSpPr>
            <a:spLocks noGrp="1"/>
          </p:cNvSpPr>
          <p:nvPr>
            <p:ph type="body" sz="quarter" idx="18"/>
          </p:nvPr>
        </p:nvSpPr>
        <p:spPr>
          <a:xfrm>
            <a:off x="728695" y="3613838"/>
            <a:ext cx="2605842" cy="307777"/>
          </a:xfrm>
        </p:spPr>
        <p:txBody>
          <a:bodyPr/>
          <a:lstStyle/>
          <a:p>
            <a:r>
              <a:rPr lang="en-US" dirty="0"/>
              <a:t>Senior Research Scientist</a:t>
            </a:r>
          </a:p>
        </p:txBody>
      </p:sp>
    </p:spTree>
    <p:extLst>
      <p:ext uri="{BB962C8B-B14F-4D97-AF65-F5344CB8AC3E}">
        <p14:creationId xmlns:p14="http://schemas.microsoft.com/office/powerpoint/2010/main" val="670254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683" b="3153"/>
          <a:stretch/>
        </p:blipFill>
        <p:spPr>
          <a:xfrm>
            <a:off x="0" y="0"/>
            <a:ext cx="9144000" cy="4791075"/>
          </a:xfrm>
          <a:prstGeom prst="rect">
            <a:avLst/>
          </a:prstGeom>
        </p:spPr>
      </p:pic>
      <p:sp>
        <p:nvSpPr>
          <p:cNvPr id="2" name="Text Placeholder 1"/>
          <p:cNvSpPr>
            <a:spLocks noGrp="1"/>
          </p:cNvSpPr>
          <p:nvPr>
            <p:ph type="body" sz="quarter" idx="12"/>
          </p:nvPr>
        </p:nvSpPr>
        <p:spPr>
          <a:xfrm>
            <a:off x="1066800" y="2525172"/>
            <a:ext cx="8077200" cy="1075278"/>
          </a:xfrm>
          <a:solidFill>
            <a:schemeClr val="tx1">
              <a:alpha val="71000"/>
            </a:schemeClr>
          </a:solidFill>
        </p:spPr>
        <p:txBody>
          <a:bodyPr/>
          <a:lstStyle/>
          <a:p>
            <a:pPr marL="0" indent="0" algn="r">
              <a:spcBef>
                <a:spcPts val="0"/>
              </a:spcBef>
              <a:buNone/>
            </a:pPr>
            <a:r>
              <a:rPr lang="en-US" b="1" dirty="0">
                <a:solidFill>
                  <a:schemeClr val="bg1"/>
                </a:solidFill>
              </a:rPr>
              <a:t>“The location of the library link on doctorate-granting institution websites correlates with research output.” </a:t>
            </a:r>
            <a:r>
              <a:rPr lang="en-US" sz="1200" b="1" dirty="0">
                <a:solidFill>
                  <a:schemeClr val="bg1"/>
                </a:solidFill>
              </a:rPr>
              <a:t>(Simpson 2016) </a:t>
            </a:r>
          </a:p>
        </p:txBody>
      </p:sp>
    </p:spTree>
    <p:extLst>
      <p:ext uri="{BB962C8B-B14F-4D97-AF65-F5344CB8AC3E}">
        <p14:creationId xmlns:p14="http://schemas.microsoft.com/office/powerpoint/2010/main" val="80191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2361" b="18056"/>
          <a:stretch/>
        </p:blipFill>
        <p:spPr>
          <a:xfrm>
            <a:off x="0" y="-1"/>
            <a:ext cx="9144000" cy="4772025"/>
          </a:xfrm>
          <a:prstGeom prst="rect">
            <a:avLst/>
          </a:prstGeom>
        </p:spPr>
      </p:pic>
      <p:sp>
        <p:nvSpPr>
          <p:cNvPr id="2" name="Text Placeholder 1"/>
          <p:cNvSpPr>
            <a:spLocks noGrp="1"/>
          </p:cNvSpPr>
          <p:nvPr>
            <p:ph type="body" sz="quarter" idx="12"/>
          </p:nvPr>
        </p:nvSpPr>
        <p:spPr>
          <a:xfrm>
            <a:off x="0" y="450827"/>
            <a:ext cx="7366000" cy="937707"/>
          </a:xfrm>
          <a:solidFill>
            <a:schemeClr val="tx1">
              <a:alpha val="70000"/>
            </a:schemeClr>
          </a:solidFill>
        </p:spPr>
        <p:txBody>
          <a:bodyPr/>
          <a:lstStyle/>
          <a:p>
            <a:pPr marL="0" indent="0">
              <a:buNone/>
            </a:pPr>
            <a:r>
              <a:rPr lang="en-US" sz="2000" b="1" dirty="0">
                <a:solidFill>
                  <a:schemeClr val="bg1"/>
                </a:solidFill>
                <a:latin typeface="Arial" panose="020B0604020202020204" pitchFamily="34" charset="0"/>
                <a:cs typeface="Arial" panose="020B0604020202020204" pitchFamily="34" charset="0"/>
              </a:rPr>
              <a:t>E-reader device sales have been declining and traditional print publishing have remained stable.</a:t>
            </a:r>
          </a:p>
          <a:p>
            <a:pPr marL="0" indent="0" algn="r" defTabSz="914400">
              <a:spcBef>
                <a:spcPts val="0"/>
              </a:spcBef>
              <a:buNone/>
              <a:defRPr/>
            </a:pPr>
            <a:r>
              <a:rPr lang="en-US" sz="1000" b="1" dirty="0">
                <a:solidFill>
                  <a:schemeClr val="bg1"/>
                </a:solidFill>
                <a:latin typeface="Arial" panose="020B0604020202020204" pitchFamily="34" charset="0"/>
                <a:cs typeface="Arial" panose="020B0604020202020204" pitchFamily="34" charset="0"/>
              </a:rPr>
              <a:t>(Alter 2015)</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982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2157" b="9882"/>
          <a:stretch/>
        </p:blipFill>
        <p:spPr>
          <a:xfrm>
            <a:off x="0" y="0"/>
            <a:ext cx="9144000" cy="4733925"/>
          </a:xfrm>
          <a:prstGeom prst="rect">
            <a:avLst/>
          </a:prstGeom>
        </p:spPr>
      </p:pic>
      <p:sp>
        <p:nvSpPr>
          <p:cNvPr id="2" name="Text Placeholder 1"/>
          <p:cNvSpPr>
            <a:spLocks noGrp="1"/>
          </p:cNvSpPr>
          <p:nvPr>
            <p:ph type="body" sz="quarter" idx="12"/>
          </p:nvPr>
        </p:nvSpPr>
        <p:spPr>
          <a:xfrm>
            <a:off x="0" y="450082"/>
            <a:ext cx="8439148" cy="988193"/>
          </a:xfrm>
          <a:solidFill>
            <a:schemeClr val="tx1">
              <a:alpha val="70000"/>
            </a:schemeClr>
          </a:solidFill>
        </p:spPr>
        <p:txBody>
          <a:bodyPr/>
          <a:lstStyle/>
          <a:p>
            <a:pPr marL="0" indent="0">
              <a:buNone/>
            </a:pPr>
            <a:r>
              <a:rPr lang="en-US" sz="2000" b="1" dirty="0">
                <a:solidFill>
                  <a:schemeClr val="bg1"/>
                </a:solidFill>
              </a:rPr>
              <a:t>“Print books continue to be more popular than e-books or audio books.” </a:t>
            </a:r>
          </a:p>
          <a:p>
            <a:pPr marL="0" indent="0" algn="r">
              <a:buNone/>
            </a:pPr>
            <a:r>
              <a:rPr lang="en-US" sz="1200" b="1" dirty="0">
                <a:solidFill>
                  <a:schemeClr val="bg1"/>
                </a:solidFill>
              </a:rPr>
              <a:t>(Perrin 2016, 2)</a:t>
            </a:r>
          </a:p>
        </p:txBody>
      </p:sp>
      <p:sp>
        <p:nvSpPr>
          <p:cNvPr id="3" name="Text Placeholder 1"/>
          <p:cNvSpPr>
            <a:spLocks noGrp="1"/>
          </p:cNvSpPr>
          <p:nvPr>
            <p:ph type="body" sz="quarter" idx="12"/>
          </p:nvPr>
        </p:nvSpPr>
        <p:spPr>
          <a:xfrm>
            <a:off x="704852" y="3068097"/>
            <a:ext cx="8439148" cy="1256253"/>
          </a:xfrm>
          <a:solidFill>
            <a:schemeClr val="tx1">
              <a:alpha val="70000"/>
            </a:schemeClr>
          </a:solidFill>
        </p:spPr>
        <p:txBody>
          <a:bodyPr/>
          <a:lstStyle/>
          <a:p>
            <a:pPr marL="0" indent="0">
              <a:buNone/>
            </a:pPr>
            <a:r>
              <a:rPr lang="en-US" sz="2000" b="1" dirty="0">
                <a:solidFill>
                  <a:schemeClr val="bg1"/>
                </a:solidFill>
              </a:rPr>
              <a:t>“…sales of printed books have grown for the first time in four years, lifted by the adult </a:t>
            </a:r>
            <a:r>
              <a:rPr lang="en-US" sz="2000" b="1" dirty="0" err="1">
                <a:solidFill>
                  <a:schemeClr val="bg1"/>
                </a:solidFill>
              </a:rPr>
              <a:t>colouring</a:t>
            </a:r>
            <a:r>
              <a:rPr lang="en-US" sz="2000" b="1" dirty="0">
                <a:solidFill>
                  <a:schemeClr val="bg1"/>
                </a:solidFill>
              </a:rPr>
              <a:t> book craze and 150th anniversary of Alice in Wonderland.” </a:t>
            </a:r>
          </a:p>
          <a:p>
            <a:pPr marL="0" indent="0" algn="r">
              <a:buNone/>
            </a:pPr>
            <a:r>
              <a:rPr lang="en-US" sz="1200" b="1" dirty="0">
                <a:solidFill>
                  <a:schemeClr val="bg1"/>
                </a:solidFill>
              </a:rPr>
              <a:t>(</a:t>
            </a:r>
            <a:r>
              <a:rPr lang="en-US" sz="1200" b="1" dirty="0" err="1">
                <a:solidFill>
                  <a:schemeClr val="bg1"/>
                </a:solidFill>
              </a:rPr>
              <a:t>Sweney</a:t>
            </a:r>
            <a:r>
              <a:rPr lang="en-US" sz="1200" b="1" dirty="0">
                <a:solidFill>
                  <a:schemeClr val="bg1"/>
                </a:solidFill>
              </a:rPr>
              <a:t> 2016)</a:t>
            </a:r>
          </a:p>
        </p:txBody>
      </p:sp>
    </p:spTree>
    <p:extLst>
      <p:ext uri="{BB962C8B-B14F-4D97-AF65-F5344CB8AC3E}">
        <p14:creationId xmlns:p14="http://schemas.microsoft.com/office/powerpoint/2010/main" val="84599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67450" cy="4700588"/>
          </a:xfrm>
          <a:prstGeom prst="rect">
            <a:avLst/>
          </a:prstGeom>
        </p:spPr>
      </p:pic>
      <p:sp>
        <p:nvSpPr>
          <p:cNvPr id="4" name="Text Placeholder 1"/>
          <p:cNvSpPr txBox="1">
            <a:spLocks/>
          </p:cNvSpPr>
          <p:nvPr/>
        </p:nvSpPr>
        <p:spPr>
          <a:xfrm>
            <a:off x="5926667" y="0"/>
            <a:ext cx="3217333" cy="4691742"/>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b="1" dirty="0">
              <a:solidFill>
                <a:schemeClr val="bg1"/>
              </a:solidFill>
            </a:endParaRPr>
          </a:p>
          <a:p>
            <a:pPr marL="0" indent="0">
              <a:buNone/>
            </a:pPr>
            <a:endParaRPr lang="en-US" sz="2000" b="1" dirty="0">
              <a:solidFill>
                <a:schemeClr val="bg1"/>
              </a:solidFill>
            </a:endParaRPr>
          </a:p>
          <a:p>
            <a:pPr marL="0" indent="0">
              <a:buNone/>
            </a:pPr>
            <a:r>
              <a:rPr lang="en-US" sz="2000" b="1" dirty="0">
                <a:solidFill>
                  <a:schemeClr val="bg1"/>
                </a:solidFill>
              </a:rPr>
              <a:t>“A University of Washington pilot study of digital textbooks found that a quarter of students still bought print versions of e-textbooks that they were given for free.”</a:t>
            </a:r>
          </a:p>
          <a:p>
            <a:pPr marL="0" indent="0" algn="r">
              <a:buFont typeface="Arial"/>
              <a:buNone/>
            </a:pPr>
            <a:r>
              <a:rPr lang="en-US" sz="1200" b="1" dirty="0">
                <a:solidFill>
                  <a:schemeClr val="bg1"/>
                </a:solidFill>
                <a:cs typeface="Arial" panose="020B0604020202020204" pitchFamily="34" charset="0"/>
              </a:rPr>
              <a:t>(</a:t>
            </a:r>
            <a:r>
              <a:rPr lang="en-US" sz="1200" b="1" dirty="0" err="1">
                <a:solidFill>
                  <a:schemeClr val="bg1"/>
                </a:solidFill>
                <a:cs typeface="Arial" panose="020B0604020202020204" pitchFamily="34" charset="0"/>
              </a:rPr>
              <a:t>Rosenwald</a:t>
            </a:r>
            <a:r>
              <a:rPr lang="en-US" sz="1200" b="1" dirty="0">
                <a:solidFill>
                  <a:schemeClr val="bg1"/>
                </a:solidFill>
                <a:cs typeface="Arial" panose="020B0604020202020204" pitchFamily="34" charset="0"/>
              </a:rPr>
              <a:t> 2015)</a:t>
            </a:r>
            <a:endParaRPr lang="en-US" sz="1200" b="1" dirty="0">
              <a:solidFill>
                <a:schemeClr val="bg1"/>
              </a:solidFill>
            </a:endParaRPr>
          </a:p>
        </p:txBody>
      </p:sp>
    </p:spTree>
    <p:extLst>
      <p:ext uri="{BB962C8B-B14F-4D97-AF65-F5344CB8AC3E}">
        <p14:creationId xmlns:p14="http://schemas.microsoft.com/office/powerpoint/2010/main" val="325671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 Placeholder 1"/>
          <p:cNvSpPr txBox="1">
            <a:spLocks/>
          </p:cNvSpPr>
          <p:nvPr/>
        </p:nvSpPr>
        <p:spPr>
          <a:xfrm>
            <a:off x="5029201" y="129269"/>
            <a:ext cx="4114800" cy="2642506"/>
          </a:xfrm>
          <a:prstGeom prst="rect">
            <a:avLst/>
          </a:prstGeom>
          <a:solidFill>
            <a:schemeClr val="tx1">
              <a:alpha val="80000"/>
            </a:schemeClr>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“On average, faculty preference for using scholarly monographs for reading in depth remains high for print format rather than digital format.” </a:t>
            </a:r>
          </a:p>
          <a:p>
            <a:pPr marL="0" indent="0">
              <a:buFont typeface="Arial"/>
              <a:buNone/>
            </a:pPr>
            <a:r>
              <a:rPr lang="en-US" sz="1200" b="1" dirty="0">
                <a:solidFill>
                  <a:schemeClr val="bg1"/>
                </a:solidFill>
              </a:rPr>
              <a:t>(</a:t>
            </a:r>
            <a:r>
              <a:rPr lang="en-US" sz="1200" b="1" dirty="0" err="1">
                <a:solidFill>
                  <a:schemeClr val="bg1"/>
                </a:solidFill>
              </a:rPr>
              <a:t>Pattillo</a:t>
            </a:r>
            <a:r>
              <a:rPr lang="en-US" sz="1200" b="1" dirty="0">
                <a:solidFill>
                  <a:schemeClr val="bg1"/>
                </a:solidFill>
              </a:rPr>
              <a:t> 2016, 264) </a:t>
            </a:r>
          </a:p>
          <a:p>
            <a:pPr marL="0" indent="0">
              <a:buFont typeface="Arial"/>
              <a:buNone/>
            </a:pPr>
            <a:endParaRPr lang="en-US" dirty="0">
              <a:solidFill>
                <a:schemeClr val="bg1"/>
              </a:solidFill>
            </a:endParaRPr>
          </a:p>
        </p:txBody>
      </p:sp>
    </p:spTree>
    <p:extLst>
      <p:ext uri="{BB962C8B-B14F-4D97-AF65-F5344CB8AC3E}">
        <p14:creationId xmlns:p14="http://schemas.microsoft.com/office/powerpoint/2010/main" val="413531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2164"/>
          <a:stretch/>
        </p:blipFill>
        <p:spPr>
          <a:xfrm>
            <a:off x="2720" y="0"/>
            <a:ext cx="9141279" cy="4743450"/>
          </a:xfrm>
          <a:prstGeom prst="rect">
            <a:avLst/>
          </a:prstGeom>
        </p:spPr>
      </p:pic>
      <p:sp>
        <p:nvSpPr>
          <p:cNvPr id="2" name="Text Placeholder 1"/>
          <p:cNvSpPr>
            <a:spLocks noGrp="1"/>
          </p:cNvSpPr>
          <p:nvPr>
            <p:ph type="body" sz="quarter" idx="12"/>
          </p:nvPr>
        </p:nvSpPr>
        <p:spPr>
          <a:xfrm>
            <a:off x="6291943" y="193524"/>
            <a:ext cx="2852057" cy="4367589"/>
          </a:xfrm>
          <a:solidFill>
            <a:schemeClr val="tx1">
              <a:alpha val="70000"/>
            </a:schemeClr>
          </a:solidFill>
        </p:spPr>
        <p:txBody>
          <a:bodyPr/>
          <a:lstStyle/>
          <a:p>
            <a:pPr marL="0" indent="0">
              <a:buNone/>
            </a:pPr>
            <a:r>
              <a:rPr lang="en-US" sz="2000" b="1" dirty="0">
                <a:solidFill>
                  <a:schemeClr val="bg1"/>
                </a:solidFill>
              </a:rPr>
              <a:t>“…around half of newspaper readers consume newspapers only in their printed form. They are more likely to often watch local TV news than those newspaper readers who access the paper online instead of or in addition to the print edition.”  </a:t>
            </a:r>
          </a:p>
          <a:p>
            <a:pPr marL="0" indent="0" algn="r">
              <a:buNone/>
            </a:pPr>
            <a:r>
              <a:rPr lang="en-US" sz="1200" b="1" dirty="0">
                <a:solidFill>
                  <a:schemeClr val="bg1"/>
                </a:solidFill>
              </a:rPr>
              <a:t>(</a:t>
            </a:r>
            <a:r>
              <a:rPr lang="en-US" sz="1200" b="1" dirty="0" err="1">
                <a:solidFill>
                  <a:schemeClr val="bg1"/>
                </a:solidFill>
              </a:rPr>
              <a:t>Barthel</a:t>
            </a:r>
            <a:r>
              <a:rPr lang="en-US" sz="1200" b="1" dirty="0">
                <a:solidFill>
                  <a:schemeClr val="bg1"/>
                </a:solidFill>
              </a:rPr>
              <a:t> 2016)</a:t>
            </a:r>
          </a:p>
        </p:txBody>
      </p:sp>
    </p:spTree>
    <p:extLst>
      <p:ext uri="{BB962C8B-B14F-4D97-AF65-F5344CB8AC3E}">
        <p14:creationId xmlns:p14="http://schemas.microsoft.com/office/powerpoint/2010/main" val="409644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3714" b="7230"/>
          <a:stretch/>
        </p:blipFill>
        <p:spPr>
          <a:xfrm>
            <a:off x="2569029" y="-16328"/>
            <a:ext cx="6574971" cy="4708072"/>
          </a:xfrm>
          <a:prstGeom prst="rect">
            <a:avLst/>
          </a:prstGeom>
        </p:spPr>
      </p:pic>
      <p:sp>
        <p:nvSpPr>
          <p:cNvPr id="2" name="Text Placeholder 1"/>
          <p:cNvSpPr>
            <a:spLocks noGrp="1"/>
          </p:cNvSpPr>
          <p:nvPr>
            <p:ph type="body" sz="quarter" idx="12"/>
          </p:nvPr>
        </p:nvSpPr>
        <p:spPr>
          <a:xfrm>
            <a:off x="0" y="-16328"/>
            <a:ext cx="3453618" cy="4708072"/>
          </a:xfrm>
          <a:solidFill>
            <a:schemeClr val="tx1"/>
          </a:solidFill>
        </p:spPr>
        <p:txBody>
          <a:bodyPr/>
          <a:lstStyle/>
          <a:p>
            <a:pPr marL="0" indent="0">
              <a:buNone/>
            </a:pPr>
            <a:endParaRPr lang="en-US" b="1" dirty="0">
              <a:solidFill>
                <a:schemeClr val="bg1"/>
              </a:solidFill>
              <a:latin typeface="Arial" panose="020B0604020202020204" pitchFamily="34" charset="0"/>
              <a:cs typeface="Arial" panose="020B0604020202020204" pitchFamily="34" charset="0"/>
            </a:endParaRPr>
          </a:p>
          <a:p>
            <a:pPr marL="0" indent="0">
              <a:buNone/>
            </a:pPr>
            <a:endParaRPr lang="en-US" b="1" dirty="0">
              <a:solidFill>
                <a:schemeClr val="bg1"/>
              </a:solidFill>
              <a:latin typeface="Arial" panose="020B0604020202020204" pitchFamily="34" charset="0"/>
              <a:cs typeface="Arial" panose="020B0604020202020204" pitchFamily="34" charset="0"/>
            </a:endParaRPr>
          </a:p>
          <a:p>
            <a:pPr marL="0" indent="0">
              <a:buNone/>
            </a:pPr>
            <a:r>
              <a:rPr lang="en-US" b="1" dirty="0">
                <a:solidFill>
                  <a:schemeClr val="bg1"/>
                </a:solidFill>
                <a:latin typeface="Arial" panose="020B0604020202020204" pitchFamily="34" charset="0"/>
                <a:cs typeface="Arial" panose="020B0604020202020204" pitchFamily="34" charset="0"/>
              </a:rPr>
              <a:t>“I love…to read the newspaper. I love the hard copy, the physical one.” </a:t>
            </a:r>
          </a:p>
          <a:p>
            <a:pPr marL="0" indent="0">
              <a:buNone/>
            </a:pPr>
            <a:r>
              <a:rPr lang="en-US" sz="1200" b="1" dirty="0">
                <a:solidFill>
                  <a:schemeClr val="bg1"/>
                </a:solidFill>
                <a:latin typeface="Arial" panose="020B0604020202020204" pitchFamily="34" charset="0"/>
                <a:cs typeface="Arial" panose="020B0604020202020204" pitchFamily="34" charset="0"/>
              </a:rPr>
              <a:t>(</a:t>
            </a:r>
            <a:r>
              <a:rPr lang="en-US" sz="1200" b="1" i="1" dirty="0">
                <a:solidFill>
                  <a:schemeClr val="bg1"/>
                </a:solidFill>
                <a:latin typeface="Arial" panose="020B0604020202020204" pitchFamily="34" charset="0"/>
                <a:cs typeface="Arial" panose="020B0604020202020204" pitchFamily="34" charset="0"/>
              </a:rPr>
              <a:t>Digital Visitors and Residents, </a:t>
            </a:r>
            <a:r>
              <a:rPr lang="en-US" sz="1200" b="1" dirty="0">
                <a:solidFill>
                  <a:schemeClr val="bg1"/>
                </a:solidFill>
                <a:latin typeface="Arial" panose="020B0604020202020204" pitchFamily="34" charset="0"/>
                <a:cs typeface="Arial" panose="020B0604020202020204" pitchFamily="34" charset="0"/>
              </a:rPr>
              <a:t>UOCFI3, Male, Age 48, Information Science and Communication Studies)</a:t>
            </a:r>
            <a:endParaRPr lang="en-US" sz="1200" b="1" dirty="0">
              <a:solidFill>
                <a:schemeClr val="bg1"/>
              </a:solidFill>
            </a:endParaRPr>
          </a:p>
        </p:txBody>
      </p:sp>
    </p:spTree>
    <p:extLst>
      <p:ext uri="{BB962C8B-B14F-4D97-AF65-F5344CB8AC3E}">
        <p14:creationId xmlns:p14="http://schemas.microsoft.com/office/powerpoint/2010/main" val="2027923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1"/>
          <p:cNvSpPr txBox="1">
            <a:spLocks/>
          </p:cNvSpPr>
          <p:nvPr/>
        </p:nvSpPr>
        <p:spPr>
          <a:xfrm>
            <a:off x="0" y="129119"/>
            <a:ext cx="6372225" cy="619125"/>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bg1"/>
                </a:solidFill>
              </a:rPr>
              <a:t>Satisficing…What is enough information?</a:t>
            </a:r>
          </a:p>
        </p:txBody>
      </p:sp>
      <p:sp>
        <p:nvSpPr>
          <p:cNvPr id="4" name="Text Placeholder 3"/>
          <p:cNvSpPr txBox="1">
            <a:spLocks/>
          </p:cNvSpPr>
          <p:nvPr/>
        </p:nvSpPr>
        <p:spPr>
          <a:xfrm>
            <a:off x="0" y="626992"/>
            <a:ext cx="3589867" cy="3284608"/>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chemeClr val="bg1"/>
                </a:solidFill>
                <a:latin typeface="Arial" pitchFamily="34" charset="0"/>
                <a:cs typeface="Arial" pitchFamily="34" charset="0"/>
              </a:rPr>
              <a:t>“…I needed the answer, my </a:t>
            </a:r>
            <a:r>
              <a:rPr lang="en-US" sz="1800" b="1" dirty="0" err="1">
                <a:solidFill>
                  <a:schemeClr val="bg1"/>
                </a:solidFill>
                <a:latin typeface="Arial" pitchFamily="34" charset="0"/>
                <a:cs typeface="Arial" pitchFamily="34" charset="0"/>
              </a:rPr>
              <a:t>maths</a:t>
            </a:r>
            <a:r>
              <a:rPr lang="en-US" sz="1800" b="1" dirty="0">
                <a:solidFill>
                  <a:schemeClr val="bg1"/>
                </a:solidFill>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up.” </a:t>
            </a:r>
          </a:p>
          <a:p>
            <a:pPr marL="0" indent="0" algn="r">
              <a:buFont typeface="Arial"/>
              <a:buNone/>
            </a:pPr>
            <a:r>
              <a:rPr lang="en-US" sz="1400" b="1" dirty="0">
                <a:solidFill>
                  <a:schemeClr val="bg1"/>
                </a:solidFill>
                <a:latin typeface="Arial" pitchFamily="34" charset="0"/>
                <a:cs typeface="Arial" pitchFamily="34" charset="0"/>
              </a:rPr>
              <a:t>		</a:t>
            </a:r>
            <a:r>
              <a:rPr lang="en-US" sz="1000" b="1" dirty="0">
                <a:solidFill>
                  <a:schemeClr val="bg1"/>
                </a:solidFill>
                <a:latin typeface="Arial" pitchFamily="34" charset="0"/>
                <a:cs typeface="Arial" pitchFamily="34" charset="0"/>
              </a:rPr>
              <a:t>(</a:t>
            </a:r>
            <a:r>
              <a:rPr lang="en-US" sz="1000" b="1" i="1" dirty="0">
                <a:solidFill>
                  <a:schemeClr val="bg1"/>
                </a:solidFill>
                <a:latin typeface="Arial" pitchFamily="34" charset="0"/>
                <a:cs typeface="Arial" pitchFamily="34" charset="0"/>
              </a:rPr>
              <a:t>Digital Visitors and Residents, </a:t>
            </a:r>
            <a:r>
              <a:rPr lang="en-US" sz="1000" b="1" dirty="0">
                <a:solidFill>
                  <a:schemeClr val="bg1"/>
                </a:solidFill>
                <a:latin typeface="Arial" pitchFamily="34" charset="0"/>
                <a:cs typeface="Arial" pitchFamily="34" charset="0"/>
              </a:rPr>
              <a:t>UKS2, Female, Age 17, Secondary School Student) </a:t>
            </a:r>
            <a:endParaRPr lang="en-US" sz="10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207" y="748244"/>
            <a:ext cx="5482793" cy="3619500"/>
          </a:xfrm>
          <a:prstGeom prst="rect">
            <a:avLst/>
          </a:prstGeom>
        </p:spPr>
      </p:pic>
    </p:spTree>
    <p:extLst>
      <p:ext uri="{BB962C8B-B14F-4D97-AF65-F5344CB8AC3E}">
        <p14:creationId xmlns:p14="http://schemas.microsoft.com/office/powerpoint/2010/main" val="896310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8899" b="13865"/>
          <a:stretch/>
        </p:blipFill>
        <p:spPr>
          <a:xfrm>
            <a:off x="0" y="0"/>
            <a:ext cx="9144000" cy="4724400"/>
          </a:xfrm>
          <a:prstGeom prst="rect">
            <a:avLst/>
          </a:prstGeom>
        </p:spPr>
      </p:pic>
      <p:sp>
        <p:nvSpPr>
          <p:cNvPr id="3" name="Text Placeholder 2"/>
          <p:cNvSpPr>
            <a:spLocks noGrp="1"/>
          </p:cNvSpPr>
          <p:nvPr>
            <p:ph type="body" sz="quarter" idx="12"/>
          </p:nvPr>
        </p:nvSpPr>
        <p:spPr>
          <a:xfrm>
            <a:off x="0" y="201387"/>
            <a:ext cx="3095625" cy="3256188"/>
          </a:xfrm>
          <a:solidFill>
            <a:schemeClr val="tx1">
              <a:alpha val="70000"/>
            </a:schemeClr>
          </a:solidFill>
        </p:spPr>
        <p:txBody>
          <a:bodyPr/>
          <a:lstStyle/>
          <a:p>
            <a:pPr marL="0" indent="0">
              <a:buNone/>
            </a:pPr>
            <a:r>
              <a:rPr lang="ca-ES" sz="2200" b="1" dirty="0">
                <a:solidFill>
                  <a:schemeClr val="bg1"/>
                </a:solidFill>
              </a:rPr>
              <a:t>“[When you search information] you notice that new information arrives every moment ...Until you are tired and then you stop searching.” </a:t>
            </a:r>
          </a:p>
          <a:p>
            <a:pPr marL="0" indent="0" algn="r">
              <a:buNone/>
            </a:pPr>
            <a:r>
              <a:rPr lang="ca-ES" sz="1200" b="1" dirty="0">
                <a:solidFill>
                  <a:schemeClr val="bg1"/>
                </a:solidFill>
              </a:rPr>
              <a:t>(</a:t>
            </a:r>
            <a:r>
              <a:rPr lang="ca-ES" sz="1200" b="1" i="1" dirty="0">
                <a:solidFill>
                  <a:schemeClr val="bg1"/>
                </a:solidFill>
              </a:rPr>
              <a:t>Digital Visitors and Residents, </a:t>
            </a:r>
            <a:r>
              <a:rPr lang="ca-ES" sz="1200" b="1" dirty="0">
                <a:solidFill>
                  <a:schemeClr val="bg1"/>
                </a:solidFill>
              </a:rPr>
              <a:t>UOCG4, Male, Age 41, Health Sciences)</a:t>
            </a:r>
            <a:endParaRPr lang="en-US" sz="1200" b="1" dirty="0">
              <a:solidFill>
                <a:schemeClr val="bg1"/>
              </a:solidFill>
            </a:endParaRPr>
          </a:p>
          <a:p>
            <a:pPr marL="0" indent="0">
              <a:buNone/>
            </a:pPr>
            <a:endParaRPr lang="en-US" b="1" dirty="0">
              <a:solidFill>
                <a:schemeClr val="bg1"/>
              </a:solidFill>
            </a:endParaRPr>
          </a:p>
        </p:txBody>
      </p:sp>
    </p:spTree>
    <p:extLst>
      <p:ext uri="{BB962C8B-B14F-4D97-AF65-F5344CB8AC3E}">
        <p14:creationId xmlns:p14="http://schemas.microsoft.com/office/powerpoint/2010/main" val="251215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597"/>
          <a:stretch/>
        </p:blipFill>
        <p:spPr>
          <a:xfrm>
            <a:off x="0" y="0"/>
            <a:ext cx="9144000" cy="4724400"/>
          </a:xfrm>
          <a:prstGeom prst="rect">
            <a:avLst/>
          </a:prstGeom>
        </p:spPr>
      </p:pic>
      <p:sp>
        <p:nvSpPr>
          <p:cNvPr id="2" name="Text Placeholder 1"/>
          <p:cNvSpPr>
            <a:spLocks noGrp="1"/>
          </p:cNvSpPr>
          <p:nvPr>
            <p:ph type="body" sz="quarter" idx="12"/>
          </p:nvPr>
        </p:nvSpPr>
        <p:spPr>
          <a:xfrm>
            <a:off x="4867274" y="1152525"/>
            <a:ext cx="4276725" cy="1581150"/>
          </a:xfrm>
          <a:solidFill>
            <a:schemeClr val="tx1">
              <a:alpha val="28000"/>
            </a:schemeClr>
          </a:solidFill>
        </p:spPr>
        <p:txBody>
          <a:bodyPr/>
          <a:lstStyle/>
          <a:p>
            <a:pPr marL="0" indent="0">
              <a:buNone/>
            </a:pPr>
            <a:r>
              <a:rPr lang="en-US" b="1" dirty="0">
                <a:solidFill>
                  <a:schemeClr val="bg1"/>
                </a:solidFill>
                <a:latin typeface="Arial" panose="020B0604020202020204" pitchFamily="34" charset="0"/>
                <a:cs typeface="Arial" panose="020B0604020202020204" pitchFamily="34" charset="0"/>
              </a:rPr>
              <a:t>“Google now handles at least 2 trillion searches per year.” </a:t>
            </a:r>
          </a:p>
          <a:p>
            <a:pPr marL="0" indent="0" algn="r">
              <a:buNone/>
            </a:pPr>
            <a:r>
              <a:rPr lang="en-US" sz="1200" b="1" dirty="0">
                <a:solidFill>
                  <a:schemeClr val="bg1"/>
                </a:solidFill>
                <a:latin typeface="Arial" panose="020B0604020202020204" pitchFamily="34" charset="0"/>
                <a:cs typeface="Arial" panose="020B0604020202020204" pitchFamily="34" charset="0"/>
              </a:rPr>
              <a:t>(Sullivan 2016) </a:t>
            </a:r>
            <a:endParaRPr lang="en-US" sz="1200" b="1" dirty="0">
              <a:solidFill>
                <a:schemeClr val="bg1"/>
              </a:solidFill>
            </a:endParaRPr>
          </a:p>
        </p:txBody>
      </p:sp>
    </p:spTree>
    <p:extLst>
      <p:ext uri="{BB962C8B-B14F-4D97-AF65-F5344CB8AC3E}">
        <p14:creationId xmlns:p14="http://schemas.microsoft.com/office/powerpoint/2010/main" val="77630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4735286"/>
          </a:xfrm>
          <a:prstGeom prst="rect">
            <a:avLst/>
          </a:prstGeom>
        </p:spPr>
      </p:pic>
      <p:sp>
        <p:nvSpPr>
          <p:cNvPr id="2" name="TextBox 1"/>
          <p:cNvSpPr txBox="1"/>
          <p:nvPr/>
        </p:nvSpPr>
        <p:spPr>
          <a:xfrm>
            <a:off x="0" y="389969"/>
            <a:ext cx="3952875" cy="3496232"/>
          </a:xfrm>
          <a:prstGeom prst="rect">
            <a:avLst/>
          </a:prstGeom>
          <a:solidFill>
            <a:schemeClr val="tx1">
              <a:alpha val="70000"/>
            </a:schemeClr>
          </a:solidFill>
        </p:spPr>
        <p:txBody>
          <a:bodyPr wrap="square" rtlCol="0">
            <a:noAutofit/>
          </a:bodyPr>
          <a:lstStyle/>
          <a:p>
            <a:pPr defTabSz="685800"/>
            <a:r>
              <a:rPr lang="en-US" sz="2400" b="1" dirty="0">
                <a:solidFill>
                  <a:srgbClr val="FFFFFF"/>
                </a:solidFill>
                <a:latin typeface="Arial" panose="020B0604020202020204" pitchFamily="34" charset="0"/>
                <a:cs typeface="Arial" panose="020B0604020202020204" pitchFamily="34" charset="0"/>
              </a:rPr>
              <a:t>Our traditional model was one in which we thought of the user in the life of the library</a:t>
            </a:r>
          </a:p>
          <a:p>
            <a:pPr defTabSz="685800"/>
            <a:r>
              <a:rPr lang="en-US" sz="2400" b="1" dirty="0">
                <a:solidFill>
                  <a:srgbClr val="FFFFFF"/>
                </a:solidFill>
                <a:latin typeface="Arial" panose="020B0604020202020204" pitchFamily="34" charset="0"/>
                <a:cs typeface="Arial" panose="020B0604020202020204" pitchFamily="34" charset="0"/>
              </a:rPr>
              <a:t>… but we are now increasingly thinking about the library </a:t>
            </a:r>
          </a:p>
          <a:p>
            <a:pPr defTabSz="685800"/>
            <a:r>
              <a:rPr lang="en-US" sz="2400" b="1" dirty="0">
                <a:solidFill>
                  <a:srgbClr val="FFFFFF"/>
                </a:solidFill>
                <a:latin typeface="Arial" panose="020B0604020202020204" pitchFamily="34" charset="0"/>
                <a:cs typeface="Arial" panose="020B0604020202020204" pitchFamily="34" charset="0"/>
              </a:rPr>
              <a:t>in the life of the user</a:t>
            </a:r>
          </a:p>
          <a:p>
            <a:pPr algn="r"/>
            <a:r>
              <a:rPr lang="en-US" sz="1200" b="1" dirty="0">
                <a:solidFill>
                  <a:schemeClr val="bg1"/>
                </a:solidFill>
              </a:rPr>
              <a:t>(Connaway 2015)</a:t>
            </a:r>
          </a:p>
          <a:p>
            <a:pPr algn="r"/>
            <a:r>
              <a:rPr lang="en-US" sz="1200" b="1" dirty="0">
                <a:solidFill>
                  <a:schemeClr val="bg1"/>
                </a:solidFill>
              </a:rPr>
              <a:t>(Dempsey 2015)</a:t>
            </a:r>
          </a:p>
          <a:p>
            <a:pPr defTabSz="685800"/>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75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594" b="18230"/>
          <a:stretch/>
        </p:blipFill>
        <p:spPr>
          <a:xfrm>
            <a:off x="0" y="-65314"/>
            <a:ext cx="9144000" cy="4767943"/>
          </a:xfrm>
          <a:prstGeom prst="rect">
            <a:avLst/>
          </a:prstGeom>
        </p:spPr>
      </p:pic>
      <p:sp>
        <p:nvSpPr>
          <p:cNvPr id="4" name="Text Placeholder 1"/>
          <p:cNvSpPr>
            <a:spLocks noGrp="1"/>
          </p:cNvSpPr>
          <p:nvPr>
            <p:ph type="body" sz="quarter" idx="4294967295"/>
          </p:nvPr>
        </p:nvSpPr>
        <p:spPr>
          <a:xfrm>
            <a:off x="2880090" y="307975"/>
            <a:ext cx="6248400" cy="552450"/>
          </a:xfrm>
          <a:prstGeom prst="rect">
            <a:avLst/>
          </a:prstGeom>
          <a:solidFill>
            <a:schemeClr val="tx1">
              <a:alpha val="70000"/>
            </a:schemeClr>
          </a:solidFill>
        </p:spPr>
        <p:txBody>
          <a:bodyPr/>
          <a:lstStyle/>
          <a:p>
            <a:pPr marL="0" indent="0">
              <a:buNone/>
            </a:pPr>
            <a:r>
              <a:rPr lang="en-US" sz="2400" b="1" dirty="0">
                <a:solidFill>
                  <a:schemeClr val="bg1"/>
                </a:solidFill>
              </a:rPr>
              <a:t>Centrality of Google &amp; search engines </a:t>
            </a:r>
          </a:p>
        </p:txBody>
      </p:sp>
      <p:sp>
        <p:nvSpPr>
          <p:cNvPr id="5" name="Rectangle 4"/>
          <p:cNvSpPr/>
          <p:nvPr/>
        </p:nvSpPr>
        <p:spPr>
          <a:xfrm>
            <a:off x="0" y="3196946"/>
            <a:ext cx="6004290" cy="1569660"/>
          </a:xfrm>
          <a:prstGeom prst="rect">
            <a:avLst/>
          </a:prstGeom>
          <a:solidFill>
            <a:schemeClr val="tx1">
              <a:alpha val="70000"/>
            </a:schemeClr>
          </a:solidFill>
        </p:spPr>
        <p:txBody>
          <a:bodyPr wrap="square">
            <a:spAutoFit/>
          </a:bodyPr>
          <a:lstStyle/>
          <a:p>
            <a:pPr defTabSz="914400">
              <a:defRPr/>
            </a:pPr>
            <a:r>
              <a:rPr lang="en-US" sz="2400" b="1" dirty="0">
                <a:solidFill>
                  <a:schemeClr val="bg1"/>
                </a:solidFill>
                <a:latin typeface="Arial" pitchFamily="34" charset="0"/>
                <a:cs typeface="Arial" pitchFamily="34" charset="0"/>
              </a:rPr>
              <a:t>“…I just think it’s [VLE web site] too complicated and it’s limited, that I just carried on going on Google.” </a:t>
            </a:r>
          </a:p>
          <a:p>
            <a:pPr algn="r" defTabSz="914400">
              <a:defRPr/>
            </a:pPr>
            <a:r>
              <a:rPr lang="en-US" sz="1200" b="1" dirty="0">
                <a:solidFill>
                  <a:schemeClr val="bg1"/>
                </a:solidFill>
                <a:latin typeface="Arial" pitchFamily="34" charset="0"/>
                <a:cs typeface="Arial" pitchFamily="34" charset="0"/>
              </a:rPr>
              <a:t>(</a:t>
            </a:r>
            <a:r>
              <a:rPr lang="en-US" sz="1200" b="1" i="1" dirty="0">
                <a:solidFill>
                  <a:schemeClr val="bg1"/>
                </a:solidFill>
                <a:latin typeface="Arial" pitchFamily="34" charset="0"/>
                <a:cs typeface="Arial" pitchFamily="34" charset="0"/>
              </a:rPr>
              <a:t>Digital Visitors and Residents</a:t>
            </a:r>
            <a:r>
              <a:rPr lang="en-US" sz="1200" b="1" dirty="0">
                <a:solidFill>
                  <a:schemeClr val="bg1"/>
                </a:solidFill>
                <a:latin typeface="Arial" pitchFamily="34" charset="0"/>
                <a:cs typeface="Arial" pitchFamily="34" charset="0"/>
              </a:rPr>
              <a:t>, UKS6, Emerging, Female, Age 16, Secondary School Student)</a:t>
            </a:r>
          </a:p>
        </p:txBody>
      </p:sp>
    </p:spTree>
    <p:extLst>
      <p:ext uri="{BB962C8B-B14F-4D97-AF65-F5344CB8AC3E}">
        <p14:creationId xmlns:p14="http://schemas.microsoft.com/office/powerpoint/2010/main" val="3511025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494"/>
          <a:stretch/>
        </p:blipFill>
        <p:spPr>
          <a:xfrm>
            <a:off x="0" y="-16933"/>
            <a:ext cx="9144000" cy="4720166"/>
          </a:xfrm>
          <a:prstGeom prst="rect">
            <a:avLst/>
          </a:prstGeom>
        </p:spPr>
      </p:pic>
      <p:sp>
        <p:nvSpPr>
          <p:cNvPr id="4" name="Text Placeholder 1"/>
          <p:cNvSpPr>
            <a:spLocks noGrp="1"/>
          </p:cNvSpPr>
          <p:nvPr>
            <p:ph type="body" sz="quarter" idx="4294967295"/>
          </p:nvPr>
        </p:nvSpPr>
        <p:spPr>
          <a:xfrm>
            <a:off x="4541838" y="2293938"/>
            <a:ext cx="4602162" cy="1042820"/>
          </a:xfrm>
          <a:prstGeom prst="rect">
            <a:avLst/>
          </a:prstGeom>
          <a:solidFill>
            <a:schemeClr val="tx1">
              <a:alpha val="65000"/>
            </a:schemeClr>
          </a:solidFill>
        </p:spPr>
        <p:txBody>
          <a:bodyPr/>
          <a:lstStyle/>
          <a:p>
            <a:pPr marL="0" indent="0">
              <a:buNone/>
            </a:pPr>
            <a:r>
              <a:rPr lang="en-US" sz="2400" b="1" dirty="0">
                <a:solidFill>
                  <a:schemeClr val="bg1"/>
                </a:solidFill>
              </a:rPr>
              <a:t>“People lack patience to wade through content silos…”</a:t>
            </a:r>
          </a:p>
          <a:p>
            <a:pPr marL="0" indent="0" algn="r">
              <a:buNone/>
            </a:pPr>
            <a:r>
              <a:rPr lang="en-US" sz="1200" b="1" dirty="0">
                <a:solidFill>
                  <a:schemeClr val="bg1"/>
                </a:solidFill>
              </a:rPr>
              <a:t>(Connaway 2015, 134)</a:t>
            </a:r>
          </a:p>
        </p:txBody>
      </p:sp>
      <p:sp>
        <p:nvSpPr>
          <p:cNvPr id="7" name="Rectangle 6"/>
          <p:cNvSpPr/>
          <p:nvPr/>
        </p:nvSpPr>
        <p:spPr>
          <a:xfrm>
            <a:off x="0" y="162291"/>
            <a:ext cx="6270171" cy="1631216"/>
          </a:xfrm>
          <a:prstGeom prst="rect">
            <a:avLst/>
          </a:prstGeom>
          <a:solidFill>
            <a:schemeClr val="tx1">
              <a:alpha val="65000"/>
            </a:schemeClr>
          </a:solid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“Yes, it [Matrix film plug-in to brain] - sort of makes information gathering effortless and without having to sort of manually go through and separate the chaff from the wheat.”</a:t>
            </a:r>
          </a:p>
          <a:p>
            <a:pPr algn="r"/>
            <a:r>
              <a:rPr lang="en-US" sz="2000" b="1" dirty="0">
                <a:solidFill>
                  <a:schemeClr val="bg1"/>
                </a:solidFill>
                <a:latin typeface="Arial" panose="020B0604020202020204" pitchFamily="34" charset="0"/>
                <a:cs typeface="Arial" panose="020B0604020202020204" pitchFamily="34" charset="0"/>
              </a:rPr>
              <a:t>		</a:t>
            </a:r>
            <a:r>
              <a:rPr lang="en-US" sz="1200" b="1" dirty="0">
                <a:solidFill>
                  <a:schemeClr val="bg1"/>
                </a:solidFill>
                <a:latin typeface="Arial" panose="020B0604020202020204" pitchFamily="34" charset="0"/>
                <a:cs typeface="Arial" panose="020B0604020202020204" pitchFamily="34" charset="0"/>
              </a:rPr>
              <a:t>(</a:t>
            </a:r>
            <a:r>
              <a:rPr lang="en-US" sz="1200" b="1" i="1" dirty="0">
                <a:solidFill>
                  <a:schemeClr val="bg1"/>
                </a:solidFill>
                <a:latin typeface="Arial" panose="020B0604020202020204" pitchFamily="34" charset="0"/>
                <a:cs typeface="Arial" panose="020B0604020202020204" pitchFamily="34" charset="0"/>
              </a:rPr>
              <a:t>Digital Visitors and Residents</a:t>
            </a:r>
            <a:r>
              <a:rPr lang="en-US" sz="1200" b="1" dirty="0">
                <a:solidFill>
                  <a:schemeClr val="bg1"/>
                </a:solidFill>
                <a:latin typeface="Arial" panose="020B0604020202020204" pitchFamily="34" charset="0"/>
                <a:cs typeface="Arial" panose="020B0604020202020204" pitchFamily="34" charset="0"/>
              </a:rPr>
              <a:t>, UKU10, Male, Age 20, Law) </a:t>
            </a:r>
          </a:p>
        </p:txBody>
      </p:sp>
    </p:spTree>
    <p:extLst>
      <p:ext uri="{BB962C8B-B14F-4D97-AF65-F5344CB8AC3E}">
        <p14:creationId xmlns:p14="http://schemas.microsoft.com/office/powerpoint/2010/main" val="359666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012"/>
          <a:stretch/>
        </p:blipFill>
        <p:spPr>
          <a:xfrm>
            <a:off x="0" y="0"/>
            <a:ext cx="9144000" cy="4752975"/>
          </a:xfrm>
          <a:prstGeom prst="rect">
            <a:avLst/>
          </a:prstGeom>
        </p:spPr>
      </p:pic>
      <p:sp>
        <p:nvSpPr>
          <p:cNvPr id="6" name="Content Placeholder 2"/>
          <p:cNvSpPr txBox="1">
            <a:spLocks/>
          </p:cNvSpPr>
          <p:nvPr/>
        </p:nvSpPr>
        <p:spPr>
          <a:xfrm>
            <a:off x="6029324" y="561975"/>
            <a:ext cx="3114675" cy="3533775"/>
          </a:xfrm>
          <a:prstGeom prst="rect">
            <a:avLst/>
          </a:prstGeom>
          <a:solidFill>
            <a:schemeClr val="tx1">
              <a:alpha val="75000"/>
            </a:schemeClr>
          </a:solidFill>
        </p:spPr>
        <p:txBody>
          <a:bodyPr vert="horz" lIns="67036" tIns="33518" rIns="67036" bIns="33518" rtlCol="0">
            <a:noAutofit/>
          </a:bodyPr>
          <a:lstStyle/>
          <a:p>
            <a:r>
              <a:rPr lang="en-US" sz="2400" b="1" dirty="0">
                <a:solidFill>
                  <a:schemeClr val="bg1"/>
                </a:solidFill>
                <a:latin typeface="+mj-lt"/>
                <a:cs typeface="Arial"/>
              </a:rPr>
              <a:t>“It’s like a taboo I guess with all teachers, they just all say – you know, when they explain the paper they always say, ‘Don’t use Wikipedia.’”</a:t>
            </a:r>
          </a:p>
          <a:p>
            <a:pPr algn="r"/>
            <a:r>
              <a:rPr lang="en-US" sz="1200" b="1" dirty="0">
                <a:solidFill>
                  <a:schemeClr val="bg1"/>
                </a:solidFill>
                <a:latin typeface="+mj-lt"/>
                <a:cs typeface="Arial" pitchFamily="34" charset="0"/>
              </a:rPr>
              <a:t>(</a:t>
            </a:r>
            <a:r>
              <a:rPr lang="en-US" sz="1200" b="1" i="1" dirty="0">
                <a:solidFill>
                  <a:schemeClr val="bg1"/>
                </a:solidFill>
                <a:latin typeface="+mj-lt"/>
                <a:cs typeface="Arial" pitchFamily="34" charset="0"/>
              </a:rPr>
              <a:t>Digital Visitors and Residents, </a:t>
            </a:r>
            <a:r>
              <a:rPr lang="en-US" sz="1200" b="1" dirty="0">
                <a:solidFill>
                  <a:schemeClr val="bg1"/>
                </a:solidFill>
                <a:latin typeface="+mj-lt"/>
                <a:cs typeface="Arial" pitchFamily="34" charset="0"/>
              </a:rPr>
              <a:t>USU7, Female, Age 19, Political Science)</a:t>
            </a:r>
          </a:p>
        </p:txBody>
      </p:sp>
      <p:sp>
        <p:nvSpPr>
          <p:cNvPr id="8" name="Content Placeholder 2"/>
          <p:cNvSpPr txBox="1">
            <a:spLocks/>
          </p:cNvSpPr>
          <p:nvPr/>
        </p:nvSpPr>
        <p:spPr>
          <a:xfrm>
            <a:off x="1740880" y="804268"/>
            <a:ext cx="5662247" cy="639086"/>
          </a:xfrm>
          <a:prstGeom prst="rect">
            <a:avLst/>
          </a:prstGeom>
        </p:spPr>
        <p:txBody>
          <a:bodyPr vert="horz" lIns="67036" tIns="33518" rIns="67036" bIns="33518" rtlCol="0">
            <a:noAutofit/>
          </a:bodyPr>
          <a:lstStyle/>
          <a:p>
            <a:endParaRPr lang="en-US" sz="27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6"/>
          <p:cNvSpPr>
            <a:spLocks noGrp="1"/>
          </p:cNvSpPr>
          <p:nvPr>
            <p:ph type="title" idx="4294967295"/>
          </p:nvPr>
        </p:nvSpPr>
        <p:spPr>
          <a:xfrm>
            <a:off x="0" y="4005263"/>
            <a:ext cx="4648200" cy="468176"/>
          </a:xfrm>
          <a:prstGeom prst="rect">
            <a:avLst/>
          </a:prstGeom>
          <a:solidFill>
            <a:schemeClr val="tx1">
              <a:alpha val="70000"/>
            </a:schemeClr>
          </a:solidFill>
        </p:spPr>
        <p:txBody>
          <a:bodyPr>
            <a:noAutofit/>
          </a:bodyPr>
          <a:lstStyle/>
          <a:p>
            <a:pPr algn="l"/>
            <a:r>
              <a:rPr lang="en-US" sz="2400" b="1" dirty="0">
                <a:solidFill>
                  <a:schemeClr val="bg1"/>
                </a:solidFill>
                <a:latin typeface="Arial" pitchFamily="34" charset="0"/>
                <a:cs typeface="Arial" pitchFamily="34" charset="0"/>
              </a:rPr>
              <a:t>The Learning Black Market</a:t>
            </a:r>
            <a:endParaRPr lang="en-US" sz="2400" b="1" dirty="0"/>
          </a:p>
        </p:txBody>
      </p:sp>
    </p:spTree>
    <p:extLst>
      <p:ext uri="{BB962C8B-B14F-4D97-AF65-F5344CB8AC3E}">
        <p14:creationId xmlns:p14="http://schemas.microsoft.com/office/powerpoint/2010/main" val="235920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503"/>
          <a:stretch/>
        </p:blipFill>
        <p:spPr>
          <a:xfrm>
            <a:off x="0" y="0"/>
            <a:ext cx="9144000" cy="4712678"/>
          </a:xfrm>
          <a:prstGeom prst="rect">
            <a:avLst/>
          </a:prstGeom>
        </p:spPr>
      </p:pic>
      <p:sp>
        <p:nvSpPr>
          <p:cNvPr id="6" name="Text Placeholder 3"/>
          <p:cNvSpPr>
            <a:spLocks noGrp="1"/>
          </p:cNvSpPr>
          <p:nvPr>
            <p:ph type="body" sz="quarter" idx="4294967295"/>
          </p:nvPr>
        </p:nvSpPr>
        <p:spPr>
          <a:xfrm>
            <a:off x="5748338" y="336550"/>
            <a:ext cx="3395662" cy="3798888"/>
          </a:xfrm>
          <a:prstGeom prst="rect">
            <a:avLst/>
          </a:prstGeom>
          <a:solidFill>
            <a:schemeClr val="tx1">
              <a:alpha val="70000"/>
            </a:schemeClr>
          </a:solidFill>
        </p:spPr>
        <p:txBody>
          <a:bodyPr/>
          <a:lstStyle/>
          <a:p>
            <a:pPr marL="0" indent="0">
              <a:buNone/>
            </a:pPr>
            <a:r>
              <a:rPr lang="en-US" sz="2000" b="1" dirty="0">
                <a:solidFill>
                  <a:schemeClr val="bg1"/>
                </a:solidFill>
                <a:cs typeface="Corbel"/>
              </a:rPr>
              <a:t>“At first I started looking online, and it was a little bit overwhelming…I ended up reaching into my mom’s cupboard and using a recipe that I found in one of her old cookbooks. The recipe was just what I was looking for...”  </a:t>
            </a:r>
          </a:p>
          <a:p>
            <a:pPr marL="0" indent="0">
              <a:buNone/>
            </a:pPr>
            <a:r>
              <a:rPr lang="en-US" sz="1200" b="1" dirty="0">
                <a:solidFill>
                  <a:schemeClr val="bg1"/>
                </a:solidFill>
                <a:cs typeface="Corbel"/>
              </a:rPr>
              <a:t>(</a:t>
            </a:r>
            <a:r>
              <a:rPr lang="en-US" sz="1200" b="1" i="1" dirty="0">
                <a:solidFill>
                  <a:schemeClr val="bg1"/>
                </a:solidFill>
                <a:cs typeface="Corbel"/>
              </a:rPr>
              <a:t>Digital Visitors and Residents</a:t>
            </a:r>
            <a:r>
              <a:rPr lang="en-US" sz="1200" b="1" dirty="0">
                <a:solidFill>
                  <a:schemeClr val="bg1"/>
                </a:solidFill>
                <a:cs typeface="Corbel"/>
              </a:rPr>
              <a:t>, USS3, Emerging, Female, Age 17, High School Student) </a:t>
            </a:r>
          </a:p>
          <a:p>
            <a:pPr marL="0" indent="0">
              <a:buNone/>
            </a:pPr>
            <a:endParaRPr lang="en-US" sz="1400" b="1" dirty="0">
              <a:solidFill>
                <a:schemeClr val="bg1"/>
              </a:solidFill>
            </a:endParaRPr>
          </a:p>
        </p:txBody>
      </p:sp>
      <p:sp>
        <p:nvSpPr>
          <p:cNvPr id="4" name="Text Placeholder 1"/>
          <p:cNvSpPr txBox="1">
            <a:spLocks/>
          </p:cNvSpPr>
          <p:nvPr/>
        </p:nvSpPr>
        <p:spPr>
          <a:xfrm>
            <a:off x="0" y="135731"/>
            <a:ext cx="5149850" cy="938213"/>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bg1"/>
                </a:solidFill>
              </a:rPr>
              <a:t>Motivation &amp; behaviors change based on context &amp; situation</a:t>
            </a:r>
          </a:p>
        </p:txBody>
      </p:sp>
    </p:spTree>
    <p:extLst>
      <p:ext uri="{BB962C8B-B14F-4D97-AF65-F5344CB8AC3E}">
        <p14:creationId xmlns:p14="http://schemas.microsoft.com/office/powerpoint/2010/main" val="3318790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2793"/>
          <a:stretch/>
        </p:blipFill>
        <p:spPr>
          <a:xfrm>
            <a:off x="1" y="-1"/>
            <a:ext cx="9144000" cy="4705351"/>
          </a:xfrm>
          <a:prstGeom prst="rect">
            <a:avLst/>
          </a:prstGeom>
        </p:spPr>
      </p:pic>
      <p:sp>
        <p:nvSpPr>
          <p:cNvPr id="5" name="Marcador de texto 2"/>
          <p:cNvSpPr>
            <a:spLocks noGrp="1"/>
          </p:cNvSpPr>
          <p:nvPr>
            <p:ph type="body" sz="quarter" idx="4294967295"/>
          </p:nvPr>
        </p:nvSpPr>
        <p:spPr>
          <a:xfrm>
            <a:off x="0" y="1909487"/>
            <a:ext cx="3701143" cy="2442380"/>
          </a:xfrm>
          <a:prstGeom prst="rect">
            <a:avLst/>
          </a:prstGeom>
          <a:solidFill>
            <a:schemeClr val="tx1">
              <a:alpha val="70000"/>
            </a:schemeClr>
          </a:solidFill>
          <a:ln>
            <a:noFill/>
          </a:ln>
        </p:spPr>
        <p:txBody>
          <a:bodyPr/>
          <a:lstStyle/>
          <a:p>
            <a:pPr marL="0" indent="0">
              <a:buNone/>
            </a:pPr>
            <a:r>
              <a:rPr lang="is-IS" sz="2000" b="1" dirty="0">
                <a:solidFill>
                  <a:schemeClr val="bg1"/>
                </a:solidFill>
              </a:rPr>
              <a:t>“...my father knows a lot...I trust him.... If he tells me to look at this page, or he shows me one of his books, even if they are old-fashioned.”  </a:t>
            </a:r>
          </a:p>
          <a:p>
            <a:pPr marL="0" indent="0" algn="r">
              <a:buNone/>
            </a:pPr>
            <a:r>
              <a:rPr lang="is-IS" sz="1200" b="1" dirty="0">
                <a:solidFill>
                  <a:schemeClr val="bg1"/>
                </a:solidFill>
              </a:rPr>
              <a:t>(</a:t>
            </a:r>
            <a:r>
              <a:rPr lang="is-IS" sz="1200" b="1" i="1" dirty="0">
                <a:solidFill>
                  <a:schemeClr val="bg1"/>
                </a:solidFill>
              </a:rPr>
              <a:t>Digital Visitors and Residents, </a:t>
            </a:r>
            <a:r>
              <a:rPr lang="is-IS" sz="1200" b="1" dirty="0">
                <a:solidFill>
                  <a:schemeClr val="bg1"/>
                </a:solidFill>
              </a:rPr>
              <a:t>UOCU2, Female, Age 28, Information Sciences)</a:t>
            </a:r>
            <a:endParaRPr lang="es-ES" sz="1200" b="1" dirty="0">
              <a:solidFill>
                <a:schemeClr val="bg1"/>
              </a:solidFill>
            </a:endParaRPr>
          </a:p>
        </p:txBody>
      </p:sp>
    </p:spTree>
    <p:extLst>
      <p:ext uri="{BB962C8B-B14F-4D97-AF65-F5344CB8AC3E}">
        <p14:creationId xmlns:p14="http://schemas.microsoft.com/office/powerpoint/2010/main" val="13131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842" b="3996"/>
          <a:stretch/>
        </p:blipFill>
        <p:spPr>
          <a:xfrm>
            <a:off x="0" y="0"/>
            <a:ext cx="9144000" cy="4702629"/>
          </a:xfrm>
          <a:prstGeom prst="rect">
            <a:avLst/>
          </a:prstGeom>
        </p:spPr>
      </p:pic>
      <p:sp>
        <p:nvSpPr>
          <p:cNvPr id="4" name="Text Placeholder 1"/>
          <p:cNvSpPr>
            <a:spLocks noGrp="1"/>
          </p:cNvSpPr>
          <p:nvPr>
            <p:ph type="body" sz="quarter" idx="4294967295"/>
          </p:nvPr>
        </p:nvSpPr>
        <p:spPr>
          <a:xfrm>
            <a:off x="6671733" y="1085850"/>
            <a:ext cx="2472267" cy="550333"/>
          </a:xfrm>
          <a:prstGeom prst="rect">
            <a:avLst/>
          </a:prstGeom>
          <a:solidFill>
            <a:schemeClr val="tx1">
              <a:alpha val="70000"/>
            </a:schemeClr>
          </a:solidFill>
        </p:spPr>
        <p:txBody>
          <a:bodyPr/>
          <a:lstStyle/>
          <a:p>
            <a:pPr marL="0" indent="0" algn="r">
              <a:buNone/>
            </a:pPr>
            <a:r>
              <a:rPr lang="en-US" sz="2800" b="1" dirty="0">
                <a:solidFill>
                  <a:schemeClr val="bg1"/>
                </a:solidFill>
              </a:rPr>
              <a:t>Multi-tasking</a:t>
            </a:r>
          </a:p>
        </p:txBody>
      </p:sp>
      <p:sp>
        <p:nvSpPr>
          <p:cNvPr id="5" name="Rectangle 4"/>
          <p:cNvSpPr/>
          <p:nvPr/>
        </p:nvSpPr>
        <p:spPr>
          <a:xfrm>
            <a:off x="0" y="1945217"/>
            <a:ext cx="4172113" cy="2616101"/>
          </a:xfrm>
          <a:prstGeom prst="rect">
            <a:avLst/>
          </a:prstGeom>
          <a:solidFill>
            <a:schemeClr val="tx1">
              <a:alpha val="70000"/>
            </a:schemeClr>
          </a:solidFill>
        </p:spPr>
        <p:txBody>
          <a:bodyPr wrap="square">
            <a:spAutoFit/>
          </a:bodyPr>
          <a:lstStyle/>
          <a:p>
            <a:pPr defTabSz="914400">
              <a:defRPr/>
            </a:pPr>
            <a:r>
              <a:rPr lang="en-US" sz="2000" b="1" dirty="0">
                <a:solidFill>
                  <a:schemeClr val="bg1"/>
                </a:solidFill>
              </a:rPr>
              <a:t>“So, I’ll be like looking over at that and then like either Facebook or my email will beep at me and I’ll click on that, see who sent me something and then go back to working. So, it’s always, kind of, open and there.” </a:t>
            </a:r>
          </a:p>
          <a:p>
            <a:pPr algn="r" defTabSz="914400">
              <a:defRPr/>
            </a:pPr>
            <a:r>
              <a:rPr lang="en-US" sz="1200" b="1" dirty="0">
                <a:solidFill>
                  <a:schemeClr val="bg1"/>
                </a:solidFill>
              </a:rPr>
              <a:t>(</a:t>
            </a:r>
            <a:r>
              <a:rPr lang="en-US" sz="1200" b="1" i="1" dirty="0">
                <a:solidFill>
                  <a:schemeClr val="bg1"/>
                </a:solidFill>
              </a:rPr>
              <a:t>Digital Visitors and Residents</a:t>
            </a:r>
            <a:r>
              <a:rPr lang="en-US" sz="1200" b="1" dirty="0">
                <a:solidFill>
                  <a:schemeClr val="bg1"/>
                </a:solidFill>
              </a:rPr>
              <a:t>, USU4, Male, Age 19, Engineering)</a:t>
            </a:r>
          </a:p>
        </p:txBody>
      </p:sp>
    </p:spTree>
    <p:extLst>
      <p:ext uri="{BB962C8B-B14F-4D97-AF65-F5344CB8AC3E}">
        <p14:creationId xmlns:p14="http://schemas.microsoft.com/office/powerpoint/2010/main" val="1933107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588" b="16474"/>
          <a:stretch/>
        </p:blipFill>
        <p:spPr>
          <a:xfrm>
            <a:off x="0" y="0"/>
            <a:ext cx="9144000" cy="4733925"/>
          </a:xfrm>
          <a:prstGeom prst="rect">
            <a:avLst/>
          </a:prstGeom>
        </p:spPr>
      </p:pic>
      <p:sp>
        <p:nvSpPr>
          <p:cNvPr id="5" name="Text Placeholder 2"/>
          <p:cNvSpPr>
            <a:spLocks noGrp="1"/>
          </p:cNvSpPr>
          <p:nvPr>
            <p:ph type="body" sz="quarter" idx="4294967295"/>
          </p:nvPr>
        </p:nvSpPr>
        <p:spPr>
          <a:xfrm>
            <a:off x="0" y="1400175"/>
            <a:ext cx="3641271" cy="2119846"/>
          </a:xfrm>
          <a:prstGeom prst="rect">
            <a:avLst/>
          </a:prstGeom>
          <a:solidFill>
            <a:schemeClr val="tx1">
              <a:alpha val="70000"/>
            </a:schemeClr>
          </a:solidFill>
          <a:ln>
            <a:noFill/>
          </a:ln>
        </p:spPr>
        <p:txBody>
          <a:bodyPr/>
          <a:lstStyle/>
          <a:p>
            <a:pPr marL="0" indent="0">
              <a:buNone/>
            </a:pPr>
            <a:r>
              <a:rPr lang="en-US" sz="2000" b="1" dirty="0">
                <a:solidFill>
                  <a:schemeClr val="bg1"/>
                </a:solidFill>
              </a:rPr>
              <a:t>“You spend many hours, with Saint Google. We entrust ourselves to Saint Google, and that solves it for us.” </a:t>
            </a:r>
          </a:p>
          <a:p>
            <a:pPr marL="0" indent="0" algn="r">
              <a:buNone/>
            </a:pPr>
            <a:r>
              <a:rPr lang="en-US" sz="1200" b="1" dirty="0">
                <a:solidFill>
                  <a:schemeClr val="bg1"/>
                </a:solidFill>
              </a:rPr>
              <a:t>(</a:t>
            </a:r>
            <a:r>
              <a:rPr lang="en-US" sz="1200" b="1" i="1" dirty="0">
                <a:solidFill>
                  <a:schemeClr val="bg1"/>
                </a:solidFill>
              </a:rPr>
              <a:t>Digital Visitors and Residents</a:t>
            </a:r>
            <a:r>
              <a:rPr lang="en-US" sz="1200" b="1" dirty="0">
                <a:solidFill>
                  <a:schemeClr val="bg1"/>
                </a:solidFill>
              </a:rPr>
              <a:t>, UOCFI6, Male, Age 53, Arts &amp; Humanities)</a:t>
            </a:r>
          </a:p>
          <a:p>
            <a:pPr marL="0" indent="0">
              <a:buNone/>
            </a:pPr>
            <a:endParaRPr lang="en-US" sz="2000" b="1" dirty="0">
              <a:solidFill>
                <a:schemeClr val="bg1"/>
              </a:solidFill>
            </a:endParaRPr>
          </a:p>
        </p:txBody>
      </p:sp>
    </p:spTree>
    <p:extLst>
      <p:ext uri="{BB962C8B-B14F-4D97-AF65-F5344CB8AC3E}">
        <p14:creationId xmlns:p14="http://schemas.microsoft.com/office/powerpoint/2010/main" val="3589359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715933"/>
          </a:xfrm>
          <a:prstGeom prst="rect">
            <a:avLst/>
          </a:prstGeom>
        </p:spPr>
      </p:pic>
      <p:sp>
        <p:nvSpPr>
          <p:cNvPr id="2" name="Rectangle 1"/>
          <p:cNvSpPr/>
          <p:nvPr/>
        </p:nvSpPr>
        <p:spPr>
          <a:xfrm>
            <a:off x="3279327" y="2438400"/>
            <a:ext cx="5864673" cy="2095565"/>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a:solidFill>
                  <a:schemeClr val="bg1"/>
                </a:solidFill>
                <a:latin typeface="Arial" panose="020B0604020202020204" pitchFamily="34" charset="0"/>
                <a:cs typeface="Arial" panose="020B0604020202020204" pitchFamily="34" charset="0"/>
              </a:rPr>
              <a:t>The workflow context</a:t>
            </a:r>
          </a:p>
          <a:p>
            <a:pPr algn="ctr"/>
            <a:r>
              <a:rPr lang="en-US" sz="2000" dirty="0">
                <a:solidFill>
                  <a:schemeClr val="bg1"/>
                </a:solidFill>
                <a:latin typeface="Arial" panose="020B0604020202020204" pitchFamily="34" charset="0"/>
                <a:cs typeface="Arial" panose="020B0604020202020204" pitchFamily="34" charset="0"/>
              </a:rPr>
              <a:t>Convenience &amp;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personal context</a:t>
            </a:r>
          </a:p>
          <a:p>
            <a:pPr algn="ctr"/>
            <a:r>
              <a:rPr lang="en-US" sz="2000" dirty="0">
                <a:solidFill>
                  <a:schemeClr val="bg1"/>
                </a:solidFill>
                <a:latin typeface="Arial" panose="020B0604020202020204" pitchFamily="34" charset="0"/>
                <a:cs typeface="Arial" panose="020B0604020202020204" pitchFamily="34" charset="0"/>
              </a:rPr>
              <a:t>Relationship – sharing – engagement</a:t>
            </a:r>
          </a:p>
          <a:p>
            <a:pPr algn="r"/>
            <a:r>
              <a:rPr lang="en-US" sz="1200" b="1" dirty="0">
                <a:solidFill>
                  <a:schemeClr val="bg1"/>
                </a:solidFill>
                <a:latin typeface="Arial" panose="020B0604020202020204" pitchFamily="34" charset="0"/>
                <a:cs typeface="Arial" panose="020B0604020202020204" pitchFamily="34" charset="0"/>
              </a:rPr>
              <a:t>(Dempsey 2015)</a:t>
            </a: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9327" y="268993"/>
            <a:ext cx="5864673" cy="800100"/>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Need to provide services for what people actually do, not what they say they do</a:t>
            </a:r>
          </a:p>
        </p:txBody>
      </p:sp>
    </p:spTree>
    <p:extLst>
      <p:ext uri="{BB962C8B-B14F-4D97-AF65-F5344CB8AC3E}">
        <p14:creationId xmlns:p14="http://schemas.microsoft.com/office/powerpoint/2010/main" val="365113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9861" b="10972"/>
          <a:stretch/>
        </p:blipFill>
        <p:spPr>
          <a:xfrm>
            <a:off x="0" y="-1"/>
            <a:ext cx="9144000" cy="4743451"/>
          </a:xfrm>
          <a:prstGeom prst="rect">
            <a:avLst/>
          </a:prstGeom>
        </p:spPr>
      </p:pic>
      <p:sp>
        <p:nvSpPr>
          <p:cNvPr id="2" name="Text Placeholder 1"/>
          <p:cNvSpPr>
            <a:spLocks noGrp="1"/>
          </p:cNvSpPr>
          <p:nvPr>
            <p:ph type="body" sz="quarter" idx="12"/>
          </p:nvPr>
        </p:nvSpPr>
        <p:spPr>
          <a:xfrm>
            <a:off x="6724650" y="1757728"/>
            <a:ext cx="2419350" cy="2538047"/>
          </a:xfrm>
          <a:solidFill>
            <a:schemeClr val="tx1">
              <a:alpha val="70000"/>
            </a:schemeClr>
          </a:solidFill>
        </p:spPr>
        <p:txBody>
          <a:bodyPr/>
          <a:lstStyle/>
          <a:p>
            <a:pPr marL="0" indent="0">
              <a:buNone/>
            </a:pPr>
            <a:r>
              <a:rPr lang="en-US" b="1" dirty="0">
                <a:solidFill>
                  <a:schemeClr val="bg1"/>
                </a:solidFill>
              </a:rPr>
              <a:t>“…youth ages 14-24 make up 25% of all public library users.”  </a:t>
            </a:r>
          </a:p>
          <a:p>
            <a:pPr marL="0" indent="0" algn="r">
              <a:buNone/>
            </a:pPr>
            <a:r>
              <a:rPr lang="en-US" sz="1200" b="1" dirty="0">
                <a:solidFill>
                  <a:schemeClr val="bg1"/>
                </a:solidFill>
              </a:rPr>
              <a:t>(Braun, Hartman, Hughes-</a:t>
            </a:r>
            <a:r>
              <a:rPr lang="en-US" sz="1200" b="1" dirty="0" err="1">
                <a:solidFill>
                  <a:schemeClr val="bg1"/>
                </a:solidFill>
              </a:rPr>
              <a:t>Hassell</a:t>
            </a:r>
            <a:r>
              <a:rPr lang="en-US" sz="1200" b="1" dirty="0">
                <a:solidFill>
                  <a:schemeClr val="bg1"/>
                </a:solidFill>
              </a:rPr>
              <a:t>, and Kumasi 2014, 1)</a:t>
            </a:r>
          </a:p>
        </p:txBody>
      </p:sp>
    </p:spTree>
    <p:extLst>
      <p:ext uri="{BB962C8B-B14F-4D97-AF65-F5344CB8AC3E}">
        <p14:creationId xmlns:p14="http://schemas.microsoft.com/office/powerpoint/2010/main" val="27228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5167" b="16389"/>
          <a:stretch/>
        </p:blipFill>
        <p:spPr>
          <a:xfrm>
            <a:off x="0" y="0"/>
            <a:ext cx="9143999" cy="4693859"/>
          </a:xfrm>
          <a:prstGeom prst="rect">
            <a:avLst/>
          </a:prstGeom>
        </p:spPr>
      </p:pic>
      <p:sp>
        <p:nvSpPr>
          <p:cNvPr id="2" name="Text Placeholder 1"/>
          <p:cNvSpPr>
            <a:spLocks noGrp="1"/>
          </p:cNvSpPr>
          <p:nvPr>
            <p:ph type="body" sz="quarter" idx="12"/>
          </p:nvPr>
        </p:nvSpPr>
        <p:spPr>
          <a:xfrm>
            <a:off x="0" y="370417"/>
            <a:ext cx="5270163" cy="2420408"/>
          </a:xfrm>
          <a:solidFill>
            <a:schemeClr val="tx1">
              <a:alpha val="70000"/>
            </a:schemeClr>
          </a:solidFill>
        </p:spPr>
        <p:txBody>
          <a:bodyPr/>
          <a:lstStyle/>
          <a:p>
            <a:pPr marL="0" indent="0">
              <a:buNone/>
            </a:pPr>
            <a:r>
              <a:rPr lang="en-US" b="1" dirty="0">
                <a:solidFill>
                  <a:schemeClr val="bg1"/>
                </a:solidFill>
              </a:rPr>
              <a:t>“In the public library there are two or three people. I know the staff… Once I participated in a civil servant open examination and they helped me a lot.” </a:t>
            </a:r>
            <a:endParaRPr lang="en-US" sz="1400" b="1" dirty="0">
              <a:solidFill>
                <a:schemeClr val="bg1"/>
              </a:solidFill>
            </a:endParaRPr>
          </a:p>
          <a:p>
            <a:pPr marL="0" indent="0">
              <a:buNone/>
            </a:pPr>
            <a:r>
              <a:rPr lang="en-US" sz="1200" b="1" dirty="0">
                <a:solidFill>
                  <a:schemeClr val="bg1"/>
                </a:solidFill>
              </a:rPr>
              <a:t>(</a:t>
            </a:r>
            <a:r>
              <a:rPr lang="en-US" sz="1200" b="1" i="1" dirty="0">
                <a:solidFill>
                  <a:schemeClr val="bg1"/>
                </a:solidFill>
              </a:rPr>
              <a:t>Digital Visitors and Residents, </a:t>
            </a:r>
            <a:r>
              <a:rPr lang="en-US" sz="1200" b="1" dirty="0">
                <a:solidFill>
                  <a:schemeClr val="bg1"/>
                </a:solidFill>
              </a:rPr>
              <a:t>UOCU1, Female, Age 22, Information Science and Communication Studies)</a:t>
            </a:r>
          </a:p>
          <a:p>
            <a:pPr marL="0" indent="0">
              <a:buNone/>
            </a:pPr>
            <a:endParaRPr lang="en-US" b="1" dirty="0">
              <a:solidFill>
                <a:schemeClr val="bg1"/>
              </a:solidFill>
            </a:endParaRPr>
          </a:p>
        </p:txBody>
      </p:sp>
      <p:sp>
        <p:nvSpPr>
          <p:cNvPr id="5" name="Rectangle 4"/>
          <p:cNvSpPr/>
          <p:nvPr/>
        </p:nvSpPr>
        <p:spPr>
          <a:xfrm>
            <a:off x="0" y="3767017"/>
            <a:ext cx="3204308" cy="481134"/>
          </a:xfrm>
          <a:prstGeom prst="rect">
            <a:avLst/>
          </a:prstGeom>
          <a:solidFill>
            <a:schemeClr val="tx1">
              <a:alpha val="70000"/>
            </a:schemeClr>
          </a:solidFill>
        </p:spPr>
        <p:txBody>
          <a:bodyPr wrap="square">
            <a:noAutofit/>
          </a:bodyPr>
          <a:lstStyle/>
          <a:p>
            <a:pPr defTabSz="914400">
              <a:defRPr/>
            </a:pPr>
            <a:r>
              <a:rPr lang="en-US" sz="2400" b="1" dirty="0">
                <a:solidFill>
                  <a:schemeClr val="bg1"/>
                </a:solidFill>
              </a:rPr>
              <a:t>Build relationships</a:t>
            </a:r>
          </a:p>
        </p:txBody>
      </p:sp>
    </p:spTree>
    <p:extLst>
      <p:ext uri="{BB962C8B-B14F-4D97-AF65-F5344CB8AC3E}">
        <p14:creationId xmlns:p14="http://schemas.microsoft.com/office/powerpoint/2010/main" val="3868663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4724400"/>
          </a:xfrm>
          <a:prstGeom prst="rect">
            <a:avLst/>
          </a:prstGeom>
        </p:spPr>
      </p:pic>
      <p:sp>
        <p:nvSpPr>
          <p:cNvPr id="2" name="Rectangle 1"/>
          <p:cNvSpPr/>
          <p:nvPr/>
        </p:nvSpPr>
        <p:spPr>
          <a:xfrm>
            <a:off x="3279327" y="3320143"/>
            <a:ext cx="5864673" cy="1284139"/>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a:solidFill>
                  <a:schemeClr val="bg1"/>
                </a:solidFill>
                <a:latin typeface="Arial" panose="020B0604020202020204" pitchFamily="34" charset="0"/>
                <a:cs typeface="Arial" panose="020B0604020202020204" pitchFamily="34" charset="0"/>
              </a:rPr>
              <a:t>The workflow context</a:t>
            </a:r>
          </a:p>
          <a:p>
            <a:pPr algn="ctr"/>
            <a:r>
              <a:rPr lang="en-US" sz="2000" dirty="0">
                <a:solidFill>
                  <a:schemeClr val="bg1"/>
                </a:solidFill>
                <a:latin typeface="Arial" panose="020B0604020202020204" pitchFamily="34" charset="0"/>
                <a:cs typeface="Arial" panose="020B0604020202020204" pitchFamily="34" charset="0"/>
              </a:rPr>
              <a:t>Convenience &amp;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r"/>
            <a:r>
              <a:rPr lang="en-US" sz="1200" b="1" dirty="0">
                <a:solidFill>
                  <a:schemeClr val="bg1"/>
                </a:solidFill>
                <a:latin typeface="Arial" panose="020B0604020202020204" pitchFamily="34" charset="0"/>
                <a:cs typeface="Arial" panose="020B0604020202020204" pitchFamily="34" charset="0"/>
              </a:rPr>
              <a:t>(Dempsey 2015)</a:t>
            </a:r>
          </a:p>
          <a:p>
            <a:pPr algn="ctr"/>
            <a:endParaRPr lang="en-US" sz="2000" dirty="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9327" y="233439"/>
            <a:ext cx="5864673" cy="800100"/>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Need to provide services for what people actually do, not what they say they do</a:t>
            </a:r>
          </a:p>
        </p:txBody>
      </p:sp>
    </p:spTree>
    <p:extLst>
      <p:ext uri="{BB962C8B-B14F-4D97-AF65-F5344CB8AC3E}">
        <p14:creationId xmlns:p14="http://schemas.microsoft.com/office/powerpoint/2010/main" val="3816097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764"/>
          <a:stretch/>
        </p:blipFill>
        <p:spPr>
          <a:xfrm>
            <a:off x="2390774" y="15329"/>
            <a:ext cx="6753225" cy="4671637"/>
          </a:xfrm>
          <a:prstGeom prst="rect">
            <a:avLst/>
          </a:prstGeom>
        </p:spPr>
      </p:pic>
      <p:sp>
        <p:nvSpPr>
          <p:cNvPr id="2" name="Text Placeholder 1"/>
          <p:cNvSpPr>
            <a:spLocks noGrp="1"/>
          </p:cNvSpPr>
          <p:nvPr>
            <p:ph type="body" sz="quarter" idx="12"/>
          </p:nvPr>
        </p:nvSpPr>
        <p:spPr>
          <a:xfrm>
            <a:off x="-1" y="855576"/>
            <a:ext cx="3962401" cy="3183024"/>
          </a:xfrm>
          <a:solidFill>
            <a:schemeClr val="tx1">
              <a:alpha val="70000"/>
            </a:schemeClr>
          </a:solidFill>
        </p:spPr>
        <p:txBody>
          <a:bodyPr/>
          <a:lstStyle/>
          <a:p>
            <a:pPr marL="0" indent="0">
              <a:buNone/>
            </a:pPr>
            <a:r>
              <a:rPr lang="en-US" b="1" dirty="0">
                <a:solidFill>
                  <a:schemeClr val="bg1"/>
                </a:solidFill>
              </a:rPr>
              <a:t>“When I need a quick answer my preferred source is a person, because a person would interpret your need quickly and better than Internet.” </a:t>
            </a:r>
          </a:p>
          <a:p>
            <a:pPr marL="0" indent="0">
              <a:buNone/>
            </a:pPr>
            <a:r>
              <a:rPr lang="en-US" sz="1200" b="1" dirty="0">
                <a:solidFill>
                  <a:schemeClr val="bg1"/>
                </a:solidFill>
              </a:rPr>
              <a:t>(</a:t>
            </a:r>
            <a:r>
              <a:rPr lang="en-US" sz="1200" b="1" i="1" dirty="0">
                <a:solidFill>
                  <a:schemeClr val="bg1"/>
                </a:solidFill>
              </a:rPr>
              <a:t>Digital Visitors and Residents, </a:t>
            </a:r>
            <a:r>
              <a:rPr lang="en-US" sz="1200" b="1" dirty="0">
                <a:solidFill>
                  <a:schemeClr val="bg1"/>
                </a:solidFill>
              </a:rPr>
              <a:t>UOCU5, Female, Age 30, Education)</a:t>
            </a:r>
          </a:p>
          <a:p>
            <a:pPr marL="0" indent="0">
              <a:buNone/>
            </a:pPr>
            <a:endParaRPr lang="en-US" b="1" dirty="0">
              <a:solidFill>
                <a:schemeClr val="bg1"/>
              </a:solidFill>
            </a:endParaRPr>
          </a:p>
        </p:txBody>
      </p:sp>
    </p:spTree>
    <p:extLst>
      <p:ext uri="{BB962C8B-B14F-4D97-AF65-F5344CB8AC3E}">
        <p14:creationId xmlns:p14="http://schemas.microsoft.com/office/powerpoint/2010/main" val="399017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3029"/>
          <a:stretch/>
        </p:blipFill>
        <p:spPr>
          <a:xfrm>
            <a:off x="-1" y="0"/>
            <a:ext cx="9144001" cy="4695826"/>
          </a:xfrm>
          <a:prstGeom prst="rect">
            <a:avLst/>
          </a:prstGeom>
        </p:spPr>
      </p:pic>
      <p:sp>
        <p:nvSpPr>
          <p:cNvPr id="2" name="Rectangle 1"/>
          <p:cNvSpPr/>
          <p:nvPr/>
        </p:nvSpPr>
        <p:spPr>
          <a:xfrm>
            <a:off x="844062" y="3252335"/>
            <a:ext cx="8299938" cy="923330"/>
          </a:xfrm>
          <a:prstGeom prst="rect">
            <a:avLst/>
          </a:prstGeom>
          <a:solidFill>
            <a:schemeClr val="tx1">
              <a:alpha val="70000"/>
            </a:schemeClr>
          </a:solidFill>
        </p:spPr>
        <p:txBody>
          <a:bodyPr wrap="square">
            <a:spAutoFit/>
          </a:bodyPr>
          <a:lstStyle/>
          <a:p>
            <a:pPr defTabSz="914400">
              <a:defRPr/>
            </a:pPr>
            <a:r>
              <a:rPr lang="en-US" sz="2000" b="1" dirty="0">
                <a:solidFill>
                  <a:schemeClr val="bg1"/>
                </a:solidFill>
                <a:latin typeface="+mj-lt"/>
              </a:rPr>
              <a:t>“If my other friends recommended it to me and used chat reference services themselves I might be convinced to try them...” </a:t>
            </a:r>
          </a:p>
          <a:p>
            <a:pPr algn="r" defTabSz="914400">
              <a:defRPr/>
            </a:pPr>
            <a:r>
              <a:rPr lang="en-US" sz="1400" b="1" dirty="0">
                <a:solidFill>
                  <a:schemeClr val="bg1"/>
                </a:solidFill>
                <a:latin typeface="+mj-lt"/>
              </a:rPr>
              <a:t>	</a:t>
            </a:r>
            <a:r>
              <a:rPr lang="en-US" sz="1200" b="1" dirty="0">
                <a:solidFill>
                  <a:schemeClr val="bg1"/>
                </a:solidFill>
                <a:latin typeface="+mj-lt"/>
              </a:rPr>
              <a:t>(</a:t>
            </a:r>
            <a:r>
              <a:rPr lang="en-US" sz="1200" b="1" i="1" dirty="0">
                <a:solidFill>
                  <a:schemeClr val="bg1"/>
                </a:solidFill>
                <a:latin typeface="+mj-lt"/>
                <a:cs typeface="Arial" panose="020B0604020202020204" pitchFamily="34" charset="0"/>
              </a:rPr>
              <a:t>Seeking Synchronicity</a:t>
            </a:r>
            <a:r>
              <a:rPr lang="en-US" sz="1200" b="1" dirty="0">
                <a:solidFill>
                  <a:schemeClr val="bg1"/>
                </a:solidFill>
                <a:latin typeface="+mj-lt"/>
                <a:cs typeface="Arial" panose="020B0604020202020204" pitchFamily="34" charset="0"/>
              </a:rPr>
              <a:t>, </a:t>
            </a:r>
            <a:r>
              <a:rPr lang="en-US" sz="1200" b="1" dirty="0">
                <a:solidFill>
                  <a:schemeClr val="bg1"/>
                </a:solidFill>
                <a:latin typeface="+mj-lt"/>
              </a:rPr>
              <a:t>NOS-94938, </a:t>
            </a:r>
            <a:r>
              <a:rPr lang="en-US" sz="1200" b="1" dirty="0">
                <a:solidFill>
                  <a:schemeClr val="bg1"/>
                </a:solidFill>
                <a:latin typeface="+mj-lt"/>
                <a:cs typeface="Arial" panose="020B0604020202020204" pitchFamily="34" charset="0"/>
              </a:rPr>
              <a:t>Female, Age 15-18</a:t>
            </a:r>
            <a:r>
              <a:rPr lang="en-US" sz="1200" b="1" dirty="0">
                <a:solidFill>
                  <a:schemeClr val="bg1"/>
                </a:solidFill>
                <a:latin typeface="+mj-lt"/>
              </a:rPr>
              <a:t>)</a:t>
            </a:r>
          </a:p>
        </p:txBody>
      </p:sp>
    </p:spTree>
    <p:extLst>
      <p:ext uri="{BB962C8B-B14F-4D97-AF65-F5344CB8AC3E}">
        <p14:creationId xmlns:p14="http://schemas.microsoft.com/office/powerpoint/2010/main" val="421609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5312"/>
          <a:stretch/>
        </p:blipFill>
        <p:spPr>
          <a:xfrm>
            <a:off x="0" y="-1"/>
            <a:ext cx="9144000" cy="4688681"/>
          </a:xfrm>
          <a:prstGeom prst="rect">
            <a:avLst/>
          </a:prstGeom>
        </p:spPr>
      </p:pic>
      <p:sp>
        <p:nvSpPr>
          <p:cNvPr id="4" name="Text Placeholder 1"/>
          <p:cNvSpPr>
            <a:spLocks noGrp="1"/>
          </p:cNvSpPr>
          <p:nvPr>
            <p:ph type="body" sz="quarter" idx="4294967295"/>
          </p:nvPr>
        </p:nvSpPr>
        <p:spPr>
          <a:xfrm>
            <a:off x="0" y="295275"/>
            <a:ext cx="5661025" cy="509588"/>
          </a:xfrm>
          <a:prstGeom prst="rect">
            <a:avLst/>
          </a:prstGeom>
          <a:solidFill>
            <a:schemeClr val="tx1">
              <a:alpha val="70000"/>
            </a:schemeClr>
          </a:solidFill>
        </p:spPr>
        <p:txBody>
          <a:bodyPr/>
          <a:lstStyle/>
          <a:p>
            <a:pPr marL="0" indent="0">
              <a:buNone/>
            </a:pPr>
            <a:r>
              <a:rPr lang="en-US" sz="2400" b="1" dirty="0">
                <a:solidFill>
                  <a:schemeClr val="bg1"/>
                </a:solidFill>
              </a:rPr>
              <a:t>Promote resources available to users</a:t>
            </a:r>
          </a:p>
        </p:txBody>
      </p:sp>
      <p:sp>
        <p:nvSpPr>
          <p:cNvPr id="7" name="Rectangle 6"/>
          <p:cNvSpPr/>
          <p:nvPr/>
        </p:nvSpPr>
        <p:spPr>
          <a:xfrm>
            <a:off x="2543175" y="3371849"/>
            <a:ext cx="6600825" cy="1200149"/>
          </a:xfrm>
          <a:prstGeom prst="rect">
            <a:avLst/>
          </a:prstGeom>
          <a:solidFill>
            <a:schemeClr val="tx1">
              <a:alpha val="70000"/>
            </a:schemeClr>
          </a:solidFill>
        </p:spPr>
        <p:txBody>
          <a:bodyPr wrap="square">
            <a:noAutofit/>
          </a:bodyPr>
          <a:lstStyle/>
          <a:p>
            <a:pPr algn="r" defTabSz="914400">
              <a:defRPr/>
            </a:pPr>
            <a:r>
              <a:rPr lang="en-US" sz="2000" b="1" dirty="0">
                <a:solidFill>
                  <a:schemeClr val="bg1"/>
                </a:solidFill>
                <a:latin typeface="Arial" panose="020B0604020202020204" pitchFamily="34" charset="0"/>
                <a:cs typeface="Arial" panose="020B0604020202020204" pitchFamily="34" charset="0"/>
              </a:rPr>
              <a:t>“Sometimes libraries are closed and </a:t>
            </a:r>
            <a:r>
              <a:rPr lang="en-US" sz="2000" b="1" dirty="0" err="1">
                <a:solidFill>
                  <a:schemeClr val="bg1"/>
                </a:solidFill>
                <a:latin typeface="Arial" panose="020B0604020202020204" pitchFamily="34" charset="0"/>
                <a:cs typeface="Arial" panose="020B0604020202020204" pitchFamily="34" charset="0"/>
              </a:rPr>
              <a:t>i</a:t>
            </a:r>
            <a:r>
              <a:rPr lang="en-US" sz="2000" b="1" dirty="0">
                <a:solidFill>
                  <a:schemeClr val="bg1"/>
                </a:solidFill>
                <a:latin typeface="Arial" panose="020B0604020202020204" pitchFamily="34" charset="0"/>
                <a:cs typeface="Arial" panose="020B0604020202020204" pitchFamily="34" charset="0"/>
              </a:rPr>
              <a:t> need help so this [VRS] would be a great alternative. This method should me advertised more.” </a:t>
            </a:r>
          </a:p>
          <a:p>
            <a:pPr algn="r" defTabSz="914400">
              <a:defRPr/>
            </a:pPr>
            <a:r>
              <a:rPr lang="en-US" sz="1200" b="1" dirty="0">
                <a:solidFill>
                  <a:schemeClr val="bg1"/>
                </a:solidFill>
                <a:latin typeface="Arial" panose="020B0604020202020204" pitchFamily="34" charset="0"/>
                <a:cs typeface="Arial" panose="020B0604020202020204" pitchFamily="34" charset="0"/>
              </a:rPr>
              <a:t>(</a:t>
            </a:r>
            <a:r>
              <a:rPr lang="en-US" sz="1200" b="1" i="1" dirty="0">
                <a:solidFill>
                  <a:schemeClr val="bg1"/>
                </a:solidFill>
                <a:latin typeface="Arial" panose="020B0604020202020204" pitchFamily="34" charset="0"/>
                <a:cs typeface="Arial" panose="020B0604020202020204" pitchFamily="34" charset="0"/>
              </a:rPr>
              <a:t>Seeking Synchronicity</a:t>
            </a:r>
            <a:r>
              <a:rPr lang="en-US" sz="1200" b="1" dirty="0">
                <a:solidFill>
                  <a:schemeClr val="bg1"/>
                </a:solidFill>
                <a:latin typeface="Arial" panose="020B0604020202020204" pitchFamily="34" charset="0"/>
                <a:cs typeface="Arial" panose="020B0604020202020204" pitchFamily="34" charset="0"/>
              </a:rPr>
              <a:t>, NOS-36503, Female, Age 15-18)</a:t>
            </a:r>
          </a:p>
        </p:txBody>
      </p:sp>
    </p:spTree>
    <p:extLst>
      <p:ext uri="{BB962C8B-B14F-4D97-AF65-F5344CB8AC3E}">
        <p14:creationId xmlns:p14="http://schemas.microsoft.com/office/powerpoint/2010/main" val="4127368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9583" b="10972"/>
          <a:stretch/>
        </p:blipFill>
        <p:spPr>
          <a:xfrm>
            <a:off x="-1" y="0"/>
            <a:ext cx="9144000" cy="4762500"/>
          </a:xfrm>
          <a:prstGeom prst="rect">
            <a:avLst/>
          </a:prstGeom>
        </p:spPr>
      </p:pic>
      <p:sp>
        <p:nvSpPr>
          <p:cNvPr id="2" name="Text Placeholder 1"/>
          <p:cNvSpPr>
            <a:spLocks noGrp="1"/>
          </p:cNvSpPr>
          <p:nvPr>
            <p:ph type="body" sz="quarter" idx="4294967295"/>
          </p:nvPr>
        </p:nvSpPr>
        <p:spPr>
          <a:xfrm>
            <a:off x="0" y="190500"/>
            <a:ext cx="6724650" cy="514350"/>
          </a:xfrm>
          <a:prstGeom prst="rect">
            <a:avLst/>
          </a:prstGeom>
          <a:solidFill>
            <a:schemeClr val="tx1">
              <a:alpha val="70000"/>
            </a:schemeClr>
          </a:solidFill>
        </p:spPr>
        <p:txBody>
          <a:bodyPr/>
          <a:lstStyle/>
          <a:p>
            <a:pPr marL="0" indent="0">
              <a:buNone/>
            </a:pPr>
            <a:r>
              <a:rPr lang="en-US" sz="2400" b="1" dirty="0">
                <a:solidFill>
                  <a:schemeClr val="bg1"/>
                </a:solidFill>
              </a:rPr>
              <a:t>Librarians and services within the workflow </a:t>
            </a:r>
          </a:p>
        </p:txBody>
      </p:sp>
      <p:sp>
        <p:nvSpPr>
          <p:cNvPr id="6" name="Rectangle 5"/>
          <p:cNvSpPr/>
          <p:nvPr/>
        </p:nvSpPr>
        <p:spPr>
          <a:xfrm>
            <a:off x="-1" y="3365993"/>
            <a:ext cx="6641123" cy="1200329"/>
          </a:xfrm>
          <a:prstGeom prst="rect">
            <a:avLst/>
          </a:prstGeom>
          <a:solidFill>
            <a:schemeClr val="tx1">
              <a:alpha val="70000"/>
            </a:schemeClr>
          </a:solidFill>
        </p:spPr>
        <p:txBody>
          <a:bodyPr wrap="square">
            <a:spAutoFit/>
          </a:bodyPr>
          <a:lstStyle/>
          <a:p>
            <a:pPr defTabSz="914400">
              <a:defRPr/>
            </a:pPr>
            <a:r>
              <a:rPr lang="en-US" sz="2000" b="1" dirty="0">
                <a:solidFill>
                  <a:schemeClr val="bg1"/>
                </a:solidFill>
              </a:rPr>
              <a:t>“I haven’t called them, I don’t think I’ve ever talked to the librarians here since I’m not in the building much.” </a:t>
            </a:r>
          </a:p>
          <a:p>
            <a:pPr algn="r" defTabSz="914400">
              <a:defRPr/>
            </a:pPr>
            <a:r>
              <a:rPr lang="en-US" sz="1200" b="1" dirty="0">
                <a:solidFill>
                  <a:schemeClr val="bg1"/>
                </a:solidFill>
              </a:rPr>
              <a:t>(</a:t>
            </a:r>
            <a:r>
              <a:rPr lang="en-US" sz="1200" b="1" i="1" dirty="0">
                <a:solidFill>
                  <a:schemeClr val="bg1"/>
                </a:solidFill>
              </a:rPr>
              <a:t>Digital Visitors and Residents</a:t>
            </a:r>
            <a:r>
              <a:rPr lang="en-US" sz="1200" b="1" dirty="0">
                <a:solidFill>
                  <a:schemeClr val="bg1"/>
                </a:solidFill>
              </a:rPr>
              <a:t>, USU4, Emerging, Male, Age 19, Engineering)</a:t>
            </a:r>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677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867"/>
            <a:ext cx="9144000" cy="4755092"/>
          </a:xfrm>
          <a:prstGeom prst="rect">
            <a:avLst/>
          </a:prstGeom>
        </p:spPr>
      </p:pic>
      <p:sp>
        <p:nvSpPr>
          <p:cNvPr id="4" name="Text Placeholder 1"/>
          <p:cNvSpPr>
            <a:spLocks noGrp="1"/>
          </p:cNvSpPr>
          <p:nvPr>
            <p:ph type="body" sz="quarter" idx="4294967295"/>
          </p:nvPr>
        </p:nvSpPr>
        <p:spPr>
          <a:xfrm>
            <a:off x="0" y="103188"/>
            <a:ext cx="4067175" cy="718079"/>
          </a:xfrm>
          <a:prstGeom prst="rect">
            <a:avLst/>
          </a:prstGeom>
          <a:solidFill>
            <a:schemeClr val="tx1">
              <a:alpha val="70000"/>
            </a:schemeClr>
          </a:solidFill>
        </p:spPr>
        <p:txBody>
          <a:bodyPr/>
          <a:lstStyle/>
          <a:p>
            <a:pPr marL="0" indent="0">
              <a:buNone/>
            </a:pPr>
            <a:r>
              <a:rPr lang="en-US" sz="2000" b="1" dirty="0">
                <a:solidFill>
                  <a:schemeClr val="bg1"/>
                </a:solidFill>
              </a:rPr>
              <a:t>Screenagers have a traditional view of librarians</a:t>
            </a:r>
          </a:p>
        </p:txBody>
      </p:sp>
      <p:sp>
        <p:nvSpPr>
          <p:cNvPr id="5" name="Text Placeholder 1"/>
          <p:cNvSpPr>
            <a:spLocks noGrp="1"/>
          </p:cNvSpPr>
          <p:nvPr>
            <p:ph type="body" sz="quarter" idx="4294967295"/>
          </p:nvPr>
        </p:nvSpPr>
        <p:spPr>
          <a:xfrm>
            <a:off x="0" y="1859492"/>
            <a:ext cx="3874477" cy="2327497"/>
          </a:xfrm>
          <a:prstGeom prst="rect">
            <a:avLst/>
          </a:prstGeom>
          <a:solidFill>
            <a:schemeClr val="tx1">
              <a:alpha val="70000"/>
            </a:schemeClr>
          </a:solidFill>
        </p:spPr>
        <p:txBody>
          <a:bodyPr/>
          <a:lstStyle/>
          <a:p>
            <a:pPr marL="0" indent="0">
              <a:buNone/>
            </a:pPr>
            <a:r>
              <a:rPr lang="en-US" sz="2000" b="1" dirty="0">
                <a:solidFill>
                  <a:schemeClr val="bg1"/>
                </a:solidFill>
              </a:rPr>
              <a:t>“</a:t>
            </a:r>
            <a:r>
              <a:rPr lang="en-US" sz="2000" b="1" dirty="0">
                <a:solidFill>
                  <a:schemeClr val="bg1"/>
                </a:solidFill>
                <a:cs typeface="Arial" panose="020B0604020202020204" pitchFamily="34" charset="0"/>
              </a:rPr>
              <a:t>It’s like, it’s like, you don’t want to go “So which shelf are you pointing at?” Because, I mean, once they do their famous point, it’s just like…</a:t>
            </a:r>
            <a:r>
              <a:rPr lang="en-US" sz="2000" b="1" dirty="0">
                <a:solidFill>
                  <a:schemeClr val="bg1"/>
                </a:solidFill>
              </a:rPr>
              <a:t>” </a:t>
            </a:r>
          </a:p>
          <a:p>
            <a:pPr marL="0" indent="0" algn="r">
              <a:buNone/>
            </a:pPr>
            <a:r>
              <a:rPr lang="en-US" sz="1200" b="1" dirty="0">
                <a:solidFill>
                  <a:schemeClr val="bg1"/>
                </a:solidFill>
                <a:cs typeface="Arial" panose="020B0604020202020204" pitchFamily="34" charset="0"/>
              </a:rPr>
              <a:t>(</a:t>
            </a:r>
            <a:r>
              <a:rPr lang="en-US" sz="1200" b="1" i="1" dirty="0">
                <a:solidFill>
                  <a:schemeClr val="bg1"/>
                </a:solidFill>
                <a:cs typeface="Arial" panose="020B0604020202020204" pitchFamily="34" charset="0"/>
              </a:rPr>
              <a:t>Seeking Synchronicity</a:t>
            </a:r>
            <a:r>
              <a:rPr lang="en-US" sz="1200" b="1" dirty="0">
                <a:solidFill>
                  <a:schemeClr val="bg1"/>
                </a:solidFill>
                <a:cs typeface="Arial" panose="020B0604020202020204" pitchFamily="34" charset="0"/>
              </a:rPr>
              <a:t>, Focus Group 6 participant, Female, High School Student)</a:t>
            </a:r>
            <a:endParaRPr lang="en-US" sz="1200" b="1" dirty="0">
              <a:solidFill>
                <a:schemeClr val="bg1"/>
              </a:solidFill>
            </a:endParaRPr>
          </a:p>
        </p:txBody>
      </p:sp>
    </p:spTree>
    <p:extLst>
      <p:ext uri="{BB962C8B-B14F-4D97-AF65-F5344CB8AC3E}">
        <p14:creationId xmlns:p14="http://schemas.microsoft.com/office/powerpoint/2010/main" val="51368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2" name="Rectangle 1"/>
          <p:cNvSpPr/>
          <p:nvPr/>
        </p:nvSpPr>
        <p:spPr>
          <a:xfrm>
            <a:off x="3279326" y="1354053"/>
            <a:ext cx="5864673" cy="3257550"/>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a:solidFill>
                  <a:schemeClr val="bg1"/>
                </a:solidFill>
                <a:latin typeface="Arial" panose="020B0604020202020204" pitchFamily="34" charset="0"/>
                <a:cs typeface="Arial" panose="020B0604020202020204" pitchFamily="34" charset="0"/>
              </a:rPr>
              <a:t>The workflow context</a:t>
            </a:r>
          </a:p>
          <a:p>
            <a:pPr algn="ctr"/>
            <a:r>
              <a:rPr lang="en-US" sz="2000" dirty="0">
                <a:solidFill>
                  <a:schemeClr val="bg1"/>
                </a:solidFill>
                <a:latin typeface="Arial" panose="020B0604020202020204" pitchFamily="34" charset="0"/>
                <a:cs typeface="Arial" panose="020B0604020202020204" pitchFamily="34" charset="0"/>
              </a:rPr>
              <a:t>Convenience &amp;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personal context</a:t>
            </a:r>
          </a:p>
          <a:p>
            <a:pPr algn="ctr"/>
            <a:r>
              <a:rPr lang="en-US" sz="2000" dirty="0">
                <a:solidFill>
                  <a:schemeClr val="bg1"/>
                </a:solidFill>
                <a:latin typeface="Arial" panose="020B0604020202020204" pitchFamily="34" charset="0"/>
                <a:cs typeface="Arial" panose="020B0604020202020204" pitchFamily="34" charset="0"/>
              </a:rPr>
              <a:t>Relationship – sharing – engagement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environmental context</a:t>
            </a:r>
          </a:p>
          <a:p>
            <a:pPr algn="ctr"/>
            <a:r>
              <a:rPr lang="en-US" sz="2000" dirty="0">
                <a:solidFill>
                  <a:schemeClr val="bg1"/>
                </a:solidFill>
                <a:latin typeface="Arial" panose="020B0604020202020204" pitchFamily="34" charset="0"/>
                <a:cs typeface="Arial" panose="020B0604020202020204" pitchFamily="34" charset="0"/>
              </a:rPr>
              <a:t>Spaces and places</a:t>
            </a:r>
          </a:p>
          <a:p>
            <a:pPr algn="r"/>
            <a:r>
              <a:rPr lang="en-US" sz="1200" b="1" dirty="0">
                <a:solidFill>
                  <a:schemeClr val="bg1"/>
                </a:solidFill>
                <a:latin typeface="Arial" panose="020B0604020202020204" pitchFamily="34" charset="0"/>
                <a:cs typeface="Arial" panose="020B0604020202020204" pitchFamily="34" charset="0"/>
              </a:rPr>
              <a:t>(Dempsey 2015)</a:t>
            </a: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9327" y="260257"/>
            <a:ext cx="5864673" cy="800100"/>
          </a:xfrm>
          <a:prstGeom prst="rect">
            <a:avLst/>
          </a:prstGeom>
          <a:solidFill>
            <a:schemeClr val="tx1">
              <a:alpha val="7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Need to provide services for what people actually do, not what they say they do</a:t>
            </a:r>
          </a:p>
        </p:txBody>
      </p:sp>
    </p:spTree>
    <p:extLst>
      <p:ext uri="{BB962C8B-B14F-4D97-AF65-F5344CB8AC3E}">
        <p14:creationId xmlns:p14="http://schemas.microsoft.com/office/powerpoint/2010/main" val="865306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4783627"/>
          </a:xfrm>
          <a:prstGeom prst="rect">
            <a:avLst/>
          </a:prstGeom>
        </p:spPr>
      </p:pic>
      <p:sp>
        <p:nvSpPr>
          <p:cNvPr id="4" name="Text Placeholder 1"/>
          <p:cNvSpPr>
            <a:spLocks noGrp="1"/>
          </p:cNvSpPr>
          <p:nvPr>
            <p:ph type="body" sz="quarter" idx="12"/>
          </p:nvPr>
        </p:nvSpPr>
        <p:spPr>
          <a:xfrm>
            <a:off x="3343275" y="142450"/>
            <a:ext cx="5800725" cy="476676"/>
          </a:xfrm>
          <a:solidFill>
            <a:schemeClr val="tx1">
              <a:alpha val="70000"/>
            </a:schemeClr>
          </a:solidFill>
        </p:spPr>
        <p:txBody>
          <a:bodyPr/>
          <a:lstStyle/>
          <a:p>
            <a:pPr marL="0" indent="0">
              <a:buNone/>
            </a:pPr>
            <a:r>
              <a:rPr lang="en-US" b="1" dirty="0">
                <a:solidFill>
                  <a:schemeClr val="bg1"/>
                </a:solidFill>
              </a:rPr>
              <a:t>Space for socializing &amp; work groups</a:t>
            </a:r>
          </a:p>
        </p:txBody>
      </p:sp>
      <p:sp>
        <p:nvSpPr>
          <p:cNvPr id="5" name="Rectangle 4"/>
          <p:cNvSpPr/>
          <p:nvPr/>
        </p:nvSpPr>
        <p:spPr>
          <a:xfrm>
            <a:off x="0" y="3282462"/>
            <a:ext cx="9144000" cy="1015663"/>
          </a:xfrm>
          <a:prstGeom prst="rect">
            <a:avLst/>
          </a:prstGeom>
          <a:solidFill>
            <a:schemeClr val="tx1">
              <a:alpha val="70000"/>
            </a:schemeClr>
          </a:solidFill>
        </p:spPr>
        <p:txBody>
          <a:bodyPr wrap="square">
            <a:spAutoFit/>
          </a:bodyPr>
          <a:lstStyle/>
          <a:p>
            <a:pPr defTabSz="914400">
              <a:defRPr/>
            </a:pPr>
            <a:r>
              <a:rPr lang="en-US" sz="2400" b="1" dirty="0">
                <a:solidFill>
                  <a:schemeClr val="bg1"/>
                </a:solidFill>
                <a:latin typeface="Arial" panose="020B0604020202020204" pitchFamily="34" charset="0"/>
                <a:cs typeface="Arial" panose="020B0604020202020204" pitchFamily="34" charset="0"/>
              </a:rPr>
              <a:t>“We do go to the library or somewhere quiet where we can just get our work done together...” </a:t>
            </a:r>
          </a:p>
          <a:p>
            <a:pPr algn="r" defTabSz="914400">
              <a:defRPr/>
            </a:pPr>
            <a:r>
              <a:rPr lang="en-US" sz="1200" b="1" dirty="0">
                <a:solidFill>
                  <a:schemeClr val="bg1"/>
                </a:solidFill>
                <a:latin typeface="Arial" panose="020B0604020202020204" pitchFamily="34" charset="0"/>
                <a:cs typeface="Arial" panose="020B0604020202020204" pitchFamily="34" charset="0"/>
              </a:rPr>
              <a:t>(</a:t>
            </a:r>
            <a:r>
              <a:rPr lang="en-US" sz="1200" b="1" i="1" dirty="0">
                <a:solidFill>
                  <a:schemeClr val="bg1"/>
                </a:solidFill>
                <a:latin typeface="Arial" panose="020B0604020202020204" pitchFamily="34" charset="0"/>
                <a:cs typeface="Arial" panose="020B0604020202020204" pitchFamily="34" charset="0"/>
              </a:rPr>
              <a:t>Digital Visitors and Residents</a:t>
            </a:r>
            <a:r>
              <a:rPr lang="en-US" sz="1200" b="1" dirty="0">
                <a:solidFill>
                  <a:schemeClr val="bg1"/>
                </a:solidFill>
                <a:latin typeface="Arial" panose="020B0604020202020204" pitchFamily="34" charset="0"/>
                <a:cs typeface="Arial" panose="020B0604020202020204" pitchFamily="34" charset="0"/>
              </a:rPr>
              <a:t>, UKU3, Female, Age 19, French and Italian)</a:t>
            </a:r>
          </a:p>
        </p:txBody>
      </p:sp>
    </p:spTree>
    <p:extLst>
      <p:ext uri="{BB962C8B-B14F-4D97-AF65-F5344CB8AC3E}">
        <p14:creationId xmlns:p14="http://schemas.microsoft.com/office/powerpoint/2010/main" val="145323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 Placeholder 1"/>
          <p:cNvSpPr txBox="1">
            <a:spLocks/>
          </p:cNvSpPr>
          <p:nvPr/>
        </p:nvSpPr>
        <p:spPr>
          <a:xfrm>
            <a:off x="0" y="57449"/>
            <a:ext cx="3651846" cy="513332"/>
          </a:xfrm>
          <a:prstGeom prst="rect">
            <a:avLst/>
          </a:prstGeom>
          <a:solidFill>
            <a:schemeClr val="tx1">
              <a:alpha val="70000"/>
            </a:schemeClr>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It’s time for a change</a:t>
            </a:r>
          </a:p>
        </p:txBody>
      </p:sp>
      <p:sp>
        <p:nvSpPr>
          <p:cNvPr id="7" name="Text Placeholder 1"/>
          <p:cNvSpPr txBox="1">
            <a:spLocks/>
          </p:cNvSpPr>
          <p:nvPr/>
        </p:nvSpPr>
        <p:spPr>
          <a:xfrm>
            <a:off x="1" y="656126"/>
            <a:ext cx="2547256" cy="3094522"/>
          </a:xfrm>
          <a:prstGeom prst="rect">
            <a:avLst/>
          </a:prstGeom>
          <a:solidFill>
            <a:schemeClr val="tx1">
              <a:alpha val="70000"/>
            </a:schemeClr>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a:t>
            </a:r>
          </a:p>
          <a:p>
            <a:pPr marL="0" indent="0" algn="r">
              <a:buNone/>
            </a:pPr>
            <a:r>
              <a:rPr lang="en-US" sz="1200" b="1" dirty="0">
                <a:solidFill>
                  <a:schemeClr val="bg1"/>
                </a:solidFill>
                <a:latin typeface="Arial" panose="020B0604020202020204" pitchFamily="34" charset="0"/>
                <a:cs typeface="Arial" panose="020B0604020202020204" pitchFamily="34" charset="0"/>
              </a:rPr>
              <a:t>(Connaway 2015, 23)</a:t>
            </a:r>
          </a:p>
        </p:txBody>
      </p:sp>
    </p:spTree>
    <p:extLst>
      <p:ext uri="{BB962C8B-B14F-4D97-AF65-F5344CB8AC3E}">
        <p14:creationId xmlns:p14="http://schemas.microsoft.com/office/powerpoint/2010/main" val="411837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Can we do?</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0873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772"/>
            <a:ext cx="9144000" cy="4718957"/>
          </a:xfrm>
          <a:prstGeom prst="rect">
            <a:avLst/>
          </a:prstGeom>
        </p:spPr>
      </p:pic>
      <p:sp>
        <p:nvSpPr>
          <p:cNvPr id="4" name="Text Placeholder 1"/>
          <p:cNvSpPr>
            <a:spLocks noGrp="1"/>
          </p:cNvSpPr>
          <p:nvPr>
            <p:ph type="body" sz="quarter" idx="12"/>
          </p:nvPr>
        </p:nvSpPr>
        <p:spPr>
          <a:xfrm>
            <a:off x="0" y="3624942"/>
            <a:ext cx="6324600" cy="941614"/>
          </a:xfrm>
          <a:solidFill>
            <a:schemeClr val="tx1">
              <a:alpha val="70000"/>
            </a:schemeClr>
          </a:solidFill>
        </p:spPr>
        <p:txBody>
          <a:bodyPr/>
          <a:lstStyle/>
          <a:p>
            <a:pPr marL="0" indent="0">
              <a:buNone/>
            </a:pPr>
            <a:r>
              <a:rPr lang="en-US" b="1" dirty="0">
                <a:solidFill>
                  <a:schemeClr val="bg1"/>
                </a:solidFill>
              </a:rPr>
              <a:t>Embedded librarianship</a:t>
            </a:r>
          </a:p>
          <a:p>
            <a:pPr marL="0" indent="0">
              <a:buNone/>
            </a:pPr>
            <a:r>
              <a:rPr lang="en-US" b="1" dirty="0">
                <a:solidFill>
                  <a:schemeClr val="bg1"/>
                </a:solidFill>
              </a:rPr>
              <a:t>…be where our users need us</a:t>
            </a:r>
          </a:p>
        </p:txBody>
      </p:sp>
      <p:sp>
        <p:nvSpPr>
          <p:cNvPr id="5" name="Rectangle 4"/>
          <p:cNvSpPr/>
          <p:nvPr/>
        </p:nvSpPr>
        <p:spPr>
          <a:xfrm>
            <a:off x="2721429" y="-27079"/>
            <a:ext cx="6422571" cy="1508105"/>
          </a:xfrm>
          <a:prstGeom prst="rect">
            <a:avLst/>
          </a:prstGeom>
          <a:solidFill>
            <a:schemeClr val="tx1">
              <a:alpha val="70000"/>
            </a:schemeClr>
          </a:solid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“Our experience with a proactive chat model… showed us that there is indeed a ready-made market for our services right on our own library pages...” </a:t>
            </a:r>
          </a:p>
          <a:p>
            <a:pPr algn="r"/>
            <a:r>
              <a:rPr lang="en-US" sz="1200" b="1" dirty="0">
                <a:solidFill>
                  <a:schemeClr val="bg1"/>
                </a:solidFill>
                <a:latin typeface="Arial" panose="020B0604020202020204" pitchFamily="34" charset="0"/>
                <a:cs typeface="Arial" panose="020B0604020202020204" pitchFamily="34" charset="0"/>
              </a:rPr>
              <a:t>(Zhang and Mayer 2014, 205)</a:t>
            </a:r>
            <a:endParaRPr lang="en-US" sz="1200" b="1" dirty="0">
              <a:solidFill>
                <a:schemeClr val="bg1"/>
              </a:solidFill>
            </a:endParaRPr>
          </a:p>
        </p:txBody>
      </p:sp>
    </p:spTree>
    <p:extLst>
      <p:ext uri="{BB962C8B-B14F-4D97-AF65-F5344CB8AC3E}">
        <p14:creationId xmlns:p14="http://schemas.microsoft.com/office/powerpoint/2010/main" val="19637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58" b="9811"/>
          <a:stretch/>
        </p:blipFill>
        <p:spPr>
          <a:xfrm>
            <a:off x="0" y="1"/>
            <a:ext cx="9144000" cy="4743450"/>
          </a:xfrm>
          <a:prstGeom prst="rect">
            <a:avLst/>
          </a:prstGeom>
        </p:spPr>
      </p:pic>
      <p:sp>
        <p:nvSpPr>
          <p:cNvPr id="2" name="Text Placeholder 1"/>
          <p:cNvSpPr>
            <a:spLocks noGrp="1"/>
          </p:cNvSpPr>
          <p:nvPr>
            <p:ph type="body" sz="quarter" idx="12"/>
          </p:nvPr>
        </p:nvSpPr>
        <p:spPr>
          <a:xfrm>
            <a:off x="4008664" y="1639661"/>
            <a:ext cx="5135336" cy="1364795"/>
          </a:xfrm>
          <a:solidFill>
            <a:schemeClr val="tx1">
              <a:alpha val="63000"/>
            </a:schemeClr>
          </a:solidFill>
        </p:spPr>
        <p:txBody>
          <a:bodyPr/>
          <a:lstStyle/>
          <a:p>
            <a:pPr marL="0" indent="0">
              <a:buNone/>
            </a:pPr>
            <a:r>
              <a:rPr lang="en-US" b="1" dirty="0">
                <a:solidFill>
                  <a:schemeClr val="bg1"/>
                </a:solidFill>
              </a:rPr>
              <a:t>“Nearly 60 percent of the world’s people are still offline.”</a:t>
            </a:r>
          </a:p>
          <a:p>
            <a:pPr marL="0" indent="0" algn="r">
              <a:buNone/>
            </a:pPr>
            <a:r>
              <a:rPr lang="en-US" sz="1200" b="1" dirty="0">
                <a:solidFill>
                  <a:schemeClr val="bg1"/>
                </a:solidFill>
              </a:rPr>
              <a:t>(</a:t>
            </a:r>
            <a:r>
              <a:rPr lang="en-US" sz="1200" b="1" dirty="0" err="1">
                <a:solidFill>
                  <a:schemeClr val="bg1"/>
                </a:solidFill>
              </a:rPr>
              <a:t>Pattillo</a:t>
            </a:r>
            <a:r>
              <a:rPr lang="en-US" sz="1200" b="1" dirty="0">
                <a:solidFill>
                  <a:schemeClr val="bg1"/>
                </a:solidFill>
              </a:rPr>
              <a:t> 2016, 164) </a:t>
            </a:r>
          </a:p>
        </p:txBody>
      </p:sp>
    </p:spTree>
    <p:extLst>
      <p:ext uri="{BB962C8B-B14F-4D97-AF65-F5344CB8AC3E}">
        <p14:creationId xmlns:p14="http://schemas.microsoft.com/office/powerpoint/2010/main" val="60709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0997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6696" t="8984" r="18449"/>
          <a:stretch/>
        </p:blipFill>
        <p:spPr>
          <a:xfrm>
            <a:off x="578338" y="0"/>
            <a:ext cx="3681047" cy="468315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6611" t="17800" r="18062"/>
          <a:stretch/>
        </p:blipFill>
        <p:spPr>
          <a:xfrm>
            <a:off x="4821382" y="-1"/>
            <a:ext cx="4118578" cy="4683153"/>
          </a:xfrm>
          <a:prstGeom prst="rect">
            <a:avLst/>
          </a:prstGeom>
        </p:spPr>
      </p:pic>
      <p:sp>
        <p:nvSpPr>
          <p:cNvPr id="4" name="Text Placeholder 2"/>
          <p:cNvSpPr>
            <a:spLocks noGrp="1"/>
          </p:cNvSpPr>
          <p:nvPr>
            <p:ph type="body" sz="quarter" idx="13"/>
          </p:nvPr>
        </p:nvSpPr>
        <p:spPr>
          <a:xfrm>
            <a:off x="0" y="3352883"/>
            <a:ext cx="4114800" cy="490984"/>
          </a:xfrm>
          <a:solidFill>
            <a:schemeClr val="tx1">
              <a:alpha val="70000"/>
            </a:schemeClr>
          </a:solidFill>
        </p:spPr>
        <p:txBody>
          <a:bodyPr/>
          <a:lstStyle/>
          <a:p>
            <a:r>
              <a:rPr lang="en-US" sz="2800" dirty="0">
                <a:solidFill>
                  <a:schemeClr val="bg1"/>
                </a:solidFill>
              </a:rPr>
              <a:t>Social Media Presence</a:t>
            </a:r>
          </a:p>
        </p:txBody>
      </p:sp>
    </p:spTree>
    <p:extLst>
      <p:ext uri="{BB962C8B-B14F-4D97-AF65-F5344CB8AC3E}">
        <p14:creationId xmlns:p14="http://schemas.microsoft.com/office/powerpoint/2010/main" val="153575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F963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4399" y="608223"/>
            <a:ext cx="2912535" cy="3890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6934" y="257216"/>
            <a:ext cx="2777066" cy="3836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Placeholder 2"/>
          <p:cNvSpPr txBox="1">
            <a:spLocks/>
          </p:cNvSpPr>
          <p:nvPr/>
        </p:nvSpPr>
        <p:spPr>
          <a:xfrm>
            <a:off x="0" y="1956339"/>
            <a:ext cx="4767943" cy="607568"/>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Special Events &amp; Activities</a:t>
            </a:r>
          </a:p>
        </p:txBody>
      </p:sp>
    </p:spTree>
    <p:extLst>
      <p:ext uri="{BB962C8B-B14F-4D97-AF65-F5344CB8AC3E}">
        <p14:creationId xmlns:p14="http://schemas.microsoft.com/office/powerpoint/2010/main" val="343812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7C2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9307" y="177800"/>
            <a:ext cx="5840026" cy="360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3199" y="1617133"/>
            <a:ext cx="4182534" cy="2760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2"/>
          <p:cNvSpPr txBox="1">
            <a:spLocks/>
          </p:cNvSpPr>
          <p:nvPr/>
        </p:nvSpPr>
        <p:spPr>
          <a:xfrm>
            <a:off x="4409924" y="4080933"/>
            <a:ext cx="4734076" cy="592666"/>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Special Events &amp; Activities</a:t>
            </a:r>
          </a:p>
        </p:txBody>
      </p:sp>
    </p:spTree>
    <p:extLst>
      <p:ext uri="{BB962C8B-B14F-4D97-AF65-F5344CB8AC3E}">
        <p14:creationId xmlns:p14="http://schemas.microsoft.com/office/powerpoint/2010/main" val="830302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642"/>
          <a:stretch/>
        </p:blipFill>
        <p:spPr>
          <a:xfrm>
            <a:off x="0" y="0"/>
            <a:ext cx="9144000" cy="4699000"/>
          </a:xfrm>
          <a:prstGeom prst="rect">
            <a:avLst/>
          </a:prstGeom>
        </p:spPr>
      </p:pic>
      <p:sp>
        <p:nvSpPr>
          <p:cNvPr id="5" name="Text Placeholder 3"/>
          <p:cNvSpPr txBox="1">
            <a:spLocks/>
          </p:cNvSpPr>
          <p:nvPr/>
        </p:nvSpPr>
        <p:spPr>
          <a:xfrm>
            <a:off x="0" y="272373"/>
            <a:ext cx="4453467" cy="718228"/>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rPr>
              <a:t>“Library is a growing organism.” </a:t>
            </a:r>
          </a:p>
          <a:p>
            <a:pPr marL="0" indent="0" algn="r">
              <a:buFont typeface="Arial"/>
              <a:buNone/>
            </a:pPr>
            <a:r>
              <a:rPr lang="en-US" sz="1400" b="1" dirty="0">
                <a:solidFill>
                  <a:schemeClr val="bg1"/>
                </a:solidFill>
              </a:rPr>
              <a:t>			</a:t>
            </a:r>
            <a:r>
              <a:rPr lang="en-US" sz="1200" b="1" dirty="0">
                <a:solidFill>
                  <a:schemeClr val="bg1"/>
                </a:solidFill>
              </a:rPr>
              <a:t>(</a:t>
            </a:r>
            <a:r>
              <a:rPr lang="en-US" sz="1200" b="1" dirty="0" err="1">
                <a:solidFill>
                  <a:schemeClr val="bg1"/>
                </a:solidFill>
              </a:rPr>
              <a:t>Ranganathan</a:t>
            </a:r>
            <a:r>
              <a:rPr lang="en-US" sz="1200" b="1" dirty="0">
                <a:solidFill>
                  <a:schemeClr val="bg1"/>
                </a:solidFill>
              </a:rPr>
              <a:t> 1931) </a:t>
            </a:r>
          </a:p>
          <a:p>
            <a:pPr marL="0" indent="0">
              <a:buFont typeface="Arial"/>
              <a:buNone/>
            </a:pPr>
            <a:endParaRPr lang="en-US" sz="1400" b="1" dirty="0">
              <a:solidFill>
                <a:schemeClr val="bg1"/>
              </a:solidFill>
            </a:endParaRPr>
          </a:p>
        </p:txBody>
      </p:sp>
      <p:sp>
        <p:nvSpPr>
          <p:cNvPr id="6" name="Text Placeholder 3"/>
          <p:cNvSpPr txBox="1">
            <a:spLocks/>
          </p:cNvSpPr>
          <p:nvPr/>
        </p:nvSpPr>
        <p:spPr>
          <a:xfrm>
            <a:off x="0" y="1630196"/>
            <a:ext cx="3516923" cy="1209257"/>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rPr>
              <a:t>Use what you know</a:t>
            </a:r>
          </a:p>
          <a:p>
            <a:pPr marL="0" indent="0">
              <a:buFont typeface="Arial"/>
              <a:buNone/>
            </a:pPr>
            <a:r>
              <a:rPr lang="en-US" sz="2000" b="1" dirty="0">
                <a:solidFill>
                  <a:schemeClr val="bg1"/>
                </a:solidFill>
              </a:rPr>
              <a:t>Learn what you don’t know</a:t>
            </a:r>
          </a:p>
          <a:p>
            <a:pPr marL="0" indent="0">
              <a:buFont typeface="Arial"/>
              <a:buNone/>
            </a:pPr>
            <a:r>
              <a:rPr lang="en-US" sz="2000" b="1" dirty="0">
                <a:solidFill>
                  <a:schemeClr val="bg1"/>
                </a:solidFill>
              </a:rPr>
              <a:t>Engage in new ways</a:t>
            </a:r>
            <a:endParaRPr lang="en-US" sz="1600" b="1" dirty="0">
              <a:solidFill>
                <a:schemeClr val="bg1"/>
              </a:solidFill>
            </a:endParaRPr>
          </a:p>
          <a:p>
            <a:pPr marL="0" indent="0">
              <a:buFont typeface="Arial"/>
              <a:buNone/>
            </a:pPr>
            <a:endParaRPr lang="en-US" sz="1400" b="1" dirty="0">
              <a:solidFill>
                <a:schemeClr val="bg1"/>
              </a:solidFill>
            </a:endParaRPr>
          </a:p>
        </p:txBody>
      </p:sp>
    </p:spTree>
    <p:extLst>
      <p:ext uri="{BB962C8B-B14F-4D97-AF65-F5344CB8AC3E}">
        <p14:creationId xmlns:p14="http://schemas.microsoft.com/office/powerpoint/2010/main" val="4100858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7562" b="4280"/>
          <a:stretch/>
        </p:blipFill>
        <p:spPr>
          <a:xfrm>
            <a:off x="0" y="0"/>
            <a:ext cx="9144000" cy="4759780"/>
          </a:xfrm>
          <a:prstGeom prst="rect">
            <a:avLst/>
          </a:prstGeom>
        </p:spPr>
      </p:pic>
      <p:sp>
        <p:nvSpPr>
          <p:cNvPr id="2" name="Text Placeholder 3"/>
          <p:cNvSpPr txBox="1">
            <a:spLocks/>
          </p:cNvSpPr>
          <p:nvPr/>
        </p:nvSpPr>
        <p:spPr>
          <a:xfrm>
            <a:off x="0" y="1630197"/>
            <a:ext cx="3167743" cy="476190"/>
          </a:xfrm>
          <a:prstGeom prst="rect">
            <a:avLst/>
          </a:prstGeom>
          <a:solidFill>
            <a:schemeClr val="tx1">
              <a:alpha val="7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rPr>
              <a:t>Questions &amp; Discussion</a:t>
            </a:r>
            <a:endParaRPr lang="en-US" sz="1600" b="1" dirty="0">
              <a:solidFill>
                <a:schemeClr val="bg1"/>
              </a:solidFill>
            </a:endParaRPr>
          </a:p>
          <a:p>
            <a:pPr marL="0" indent="0">
              <a:buFont typeface="Arial"/>
              <a:buNone/>
            </a:pPr>
            <a:endParaRPr lang="en-US" sz="1400" b="1" dirty="0">
              <a:solidFill>
                <a:schemeClr val="bg1"/>
              </a:solidFill>
            </a:endParaRPr>
          </a:p>
        </p:txBody>
      </p:sp>
    </p:spTree>
    <p:extLst>
      <p:ext uri="{BB962C8B-B14F-4D97-AF65-F5344CB8AC3E}">
        <p14:creationId xmlns:p14="http://schemas.microsoft.com/office/powerpoint/2010/main" val="31839009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Thank You!</a:t>
            </a:r>
          </a:p>
        </p:txBody>
      </p:sp>
      <p:sp>
        <p:nvSpPr>
          <p:cNvPr id="3" name="Text Placeholder 2"/>
          <p:cNvSpPr>
            <a:spLocks noGrp="1"/>
          </p:cNvSpPr>
          <p:nvPr>
            <p:ph type="body" sz="quarter" idx="11"/>
          </p:nvPr>
        </p:nvSpPr>
        <p:spPr>
          <a:xfrm>
            <a:off x="240428" y="1353728"/>
            <a:ext cx="3900611" cy="1411788"/>
          </a:xfrm>
        </p:spPr>
        <p:txBody>
          <a:bodyPr>
            <a:noAutofit/>
          </a:bodyPr>
          <a:lstStyle/>
          <a:p>
            <a:r>
              <a:rPr lang="en-US" sz="2000" dirty="0"/>
              <a:t>Lynn Silipigni Connaway, PhD</a:t>
            </a:r>
          </a:p>
          <a:p>
            <a:r>
              <a:rPr lang="en-US" sz="1600" dirty="0"/>
              <a:t>Senior Research Scientist</a:t>
            </a:r>
          </a:p>
          <a:p>
            <a:r>
              <a:rPr lang="en-US" sz="1600" dirty="0">
                <a:hlinkClick r:id="rId3"/>
              </a:rPr>
              <a:t>connawal@oclc.org</a:t>
            </a:r>
            <a:endParaRPr lang="en-US" sz="1600" dirty="0"/>
          </a:p>
          <a:p>
            <a:r>
              <a:rPr lang="en-US" sz="1600" dirty="0"/>
              <a:t>@</a:t>
            </a:r>
            <a:r>
              <a:rPr lang="en-US" sz="1600" dirty="0" err="1"/>
              <a:t>LynnConnaway</a:t>
            </a:r>
            <a:endParaRPr lang="en-US" sz="1600" dirty="0"/>
          </a:p>
          <a:p>
            <a:endParaRPr lang="en-US" sz="2000" dirty="0"/>
          </a:p>
          <a:p>
            <a:endParaRPr lang="en-US" sz="2000" dirty="0"/>
          </a:p>
        </p:txBody>
      </p:sp>
    </p:spTree>
    <p:extLst>
      <p:ext uri="{BB962C8B-B14F-4D97-AF65-F5344CB8AC3E}">
        <p14:creationId xmlns:p14="http://schemas.microsoft.com/office/powerpoint/2010/main" val="402291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66700" y="695008"/>
            <a:ext cx="8439150" cy="3868200"/>
          </a:xfrm>
        </p:spPr>
        <p:txBody>
          <a:bodyPr/>
          <a:lstStyle/>
          <a:p>
            <a:pPr marL="0" indent="0">
              <a:buNone/>
            </a:pPr>
            <a:r>
              <a:rPr lang="en-US" sz="1200" b="1" dirty="0">
                <a:solidFill>
                  <a:schemeClr val="bg1"/>
                </a:solidFill>
              </a:rPr>
              <a:t>Alter, Alexandra. 2015. “The Plot Twist: E-Book Sales Slip, and Print Is Far From Dead.” </a:t>
            </a:r>
            <a:r>
              <a:rPr lang="en-US" sz="1200" b="1" i="1" dirty="0">
                <a:solidFill>
                  <a:schemeClr val="bg1"/>
                </a:solidFill>
              </a:rPr>
              <a:t>The New York Times,</a:t>
            </a:r>
            <a:r>
              <a:rPr lang="en-US" sz="1200" b="1" dirty="0">
                <a:solidFill>
                  <a:schemeClr val="bg1"/>
                </a:solidFill>
              </a:rPr>
              <a:t> September 22, </a:t>
            </a:r>
            <a:r>
              <a:rPr lang="en-US" sz="1200" b="1" u="sng" dirty="0">
                <a:solidFill>
                  <a:schemeClr val="bg1"/>
                </a:solidFill>
                <a:hlinkClick r:id="rId3"/>
              </a:rPr>
              <a:t>http://nyti.ms/1OPYEly</a:t>
            </a:r>
            <a:r>
              <a:rPr lang="en-US" sz="1200" b="1" dirty="0">
                <a:solidFill>
                  <a:schemeClr val="bg1"/>
                </a:solidFill>
              </a:rPr>
              <a:t>.</a:t>
            </a:r>
          </a:p>
          <a:p>
            <a:endParaRPr lang="en-US" sz="1200" b="1" dirty="0">
              <a:solidFill>
                <a:schemeClr val="bg1"/>
              </a:solidFill>
            </a:endParaRPr>
          </a:p>
          <a:p>
            <a:pPr marL="0" indent="0">
              <a:buNone/>
            </a:pPr>
            <a:r>
              <a:rPr lang="en-US" sz="1200" b="1" dirty="0" err="1">
                <a:solidFill>
                  <a:schemeClr val="bg1"/>
                </a:solidFill>
              </a:rPr>
              <a:t>Barthel</a:t>
            </a:r>
            <a:r>
              <a:rPr lang="en-US" sz="1200" b="1" dirty="0">
                <a:solidFill>
                  <a:schemeClr val="bg1"/>
                </a:solidFill>
              </a:rPr>
              <a:t>, Michael. 2016. “Around Half of Newspaper Readers Rely Only on Print Edition.” </a:t>
            </a:r>
            <a:r>
              <a:rPr lang="en-US" sz="1200" b="1" i="1" dirty="0">
                <a:solidFill>
                  <a:schemeClr val="bg1"/>
                </a:solidFill>
              </a:rPr>
              <a:t>Pew Research Center</a:t>
            </a:r>
            <a:r>
              <a:rPr lang="en-US" sz="1200" b="1" dirty="0">
                <a:solidFill>
                  <a:schemeClr val="bg1"/>
                </a:solidFill>
              </a:rPr>
              <a:t>, January 6, </a:t>
            </a:r>
            <a:r>
              <a:rPr lang="en-US" sz="1200" b="1" u="sng" dirty="0">
                <a:solidFill>
                  <a:schemeClr val="bg1"/>
                </a:solidFill>
                <a:hlinkClick r:id="rId4"/>
              </a:rPr>
              <a:t>www.pewresearch.org/fact-tank/2016/01/06/around-half-of-newspaper-readers-rely-only-on-print-edition</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Birth, Allyssa. 2015. “More Than 7 in 10 Americans Think Technology has Become Too Distracting and is Creating a Lazy Society.” </a:t>
            </a:r>
            <a:r>
              <a:rPr lang="en-US" sz="1200" b="1" i="1" dirty="0">
                <a:solidFill>
                  <a:schemeClr val="bg1"/>
                </a:solidFill>
              </a:rPr>
              <a:t>The Harris Poll </a:t>
            </a:r>
            <a:r>
              <a:rPr lang="en-US" sz="1200" b="1" dirty="0">
                <a:solidFill>
                  <a:schemeClr val="bg1"/>
                </a:solidFill>
              </a:rPr>
              <a:t>68, </a:t>
            </a:r>
            <a:r>
              <a:rPr lang="en-US" sz="1200" b="1" u="sng" dirty="0">
                <a:solidFill>
                  <a:schemeClr val="bg1"/>
                </a:solidFill>
                <a:hlinkClick r:id="rId5"/>
              </a:rPr>
              <a:t>www.theharrispoll.com/health-and-life/Technology-Too-Distracting-Lazy-Society.html</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Becker, Samantha, Michael D. Crandall, Karen E. Fisher, Rebecca </a:t>
            </a:r>
            <a:r>
              <a:rPr lang="en-US" sz="1200" b="1" dirty="0" err="1">
                <a:solidFill>
                  <a:schemeClr val="bg1"/>
                </a:solidFill>
              </a:rPr>
              <a:t>Blakewood</a:t>
            </a:r>
            <a:r>
              <a:rPr lang="en-US" sz="1200" b="1" dirty="0">
                <a:solidFill>
                  <a:schemeClr val="bg1"/>
                </a:solidFill>
              </a:rPr>
              <a:t>, Bo Kinney, and Cadi Russell-Sauvé. 2011. </a:t>
            </a:r>
            <a:r>
              <a:rPr lang="en-US" sz="1200" b="1" i="1" dirty="0">
                <a:solidFill>
                  <a:schemeClr val="bg1"/>
                </a:solidFill>
              </a:rPr>
              <a:t>Opportunity for All: How Library Policies and Practices Impact Public Internet Access. </a:t>
            </a:r>
            <a:r>
              <a:rPr lang="en-US" sz="1200" b="1" dirty="0">
                <a:solidFill>
                  <a:schemeClr val="bg1"/>
                </a:solidFill>
              </a:rPr>
              <a:t>IMLS-2011-RES-01. Institute of Museum and Library Services. Washington, DC. </a:t>
            </a:r>
            <a:r>
              <a:rPr lang="en-US" sz="1200" b="1" u="sng" dirty="0">
                <a:solidFill>
                  <a:schemeClr val="bg1"/>
                </a:solidFill>
                <a:hlinkClick r:id="rId6"/>
              </a:rPr>
              <a:t>https://www.imls.gov/assets/1/AssetManager/OppForAll2.pdf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Braun, Linda W., Maureen L. Hartman, Sandra Hughes-</a:t>
            </a:r>
            <a:r>
              <a:rPr lang="en-US" sz="1200" b="1" dirty="0" err="1">
                <a:solidFill>
                  <a:schemeClr val="bg1"/>
                </a:solidFill>
              </a:rPr>
              <a:t>Hassell</a:t>
            </a:r>
            <a:r>
              <a:rPr lang="en-US" sz="1200" b="1" dirty="0">
                <a:solidFill>
                  <a:schemeClr val="bg1"/>
                </a:solidFill>
              </a:rPr>
              <a:t>, and </a:t>
            </a:r>
            <a:r>
              <a:rPr lang="en-US" sz="1200" b="1" dirty="0" err="1">
                <a:solidFill>
                  <a:schemeClr val="bg1"/>
                </a:solidFill>
              </a:rPr>
              <a:t>Kafi</a:t>
            </a:r>
            <a:r>
              <a:rPr lang="en-US" sz="1200" b="1" dirty="0">
                <a:solidFill>
                  <a:schemeClr val="bg1"/>
                </a:solidFill>
              </a:rPr>
              <a:t> Kumasi. 2014. </a:t>
            </a:r>
            <a:r>
              <a:rPr lang="en-US" sz="1200" b="1" i="1" dirty="0">
                <a:solidFill>
                  <a:schemeClr val="bg1"/>
                </a:solidFill>
              </a:rPr>
              <a:t>The Future of Library Services for and with Teens: A Call to Action.</a:t>
            </a:r>
            <a:r>
              <a:rPr lang="en-US" sz="1200" b="1" dirty="0">
                <a:solidFill>
                  <a:schemeClr val="bg1"/>
                </a:solidFill>
              </a:rPr>
              <a:t> With contributions by Beth Yoke. </a:t>
            </a:r>
            <a:r>
              <a:rPr lang="en-US" sz="1200" b="1" u="sng" dirty="0">
                <a:solidFill>
                  <a:schemeClr val="bg1"/>
                </a:solidFill>
                <a:hlinkClick r:id="rId7"/>
              </a:rPr>
              <a:t>www.ala.org/yaforum/project-report</a:t>
            </a:r>
            <a:r>
              <a:rPr lang="en-US" sz="1200" b="1" dirty="0">
                <a:solidFill>
                  <a:schemeClr val="bg1"/>
                </a:solidFill>
              </a:rPr>
              <a:t>.</a:t>
            </a:r>
          </a:p>
          <a:p>
            <a:pPr marL="0" indent="0">
              <a:spcBef>
                <a:spcPts val="0"/>
              </a:spcBef>
              <a:buNone/>
            </a:pPr>
            <a:endParaRPr lang="en-US" sz="1200" b="1" u="sng"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8565"/>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229561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0629" y="703386"/>
            <a:ext cx="8613321" cy="3859822"/>
          </a:xfrm>
        </p:spPr>
        <p:txBody>
          <a:bodyPr/>
          <a:lstStyle/>
          <a:p>
            <a:pPr marL="0" indent="0">
              <a:buNone/>
            </a:pPr>
            <a:r>
              <a:rPr lang="en-US" sz="1200" b="1" dirty="0">
                <a:solidFill>
                  <a:schemeClr val="bg1"/>
                </a:solidFill>
              </a:rPr>
              <a:t>Connaway, Lynn Silipigni. 2013. “Meeting the Expectations of the Community: The Engagement-centered Library.” </a:t>
            </a:r>
            <a:r>
              <a:rPr lang="en-US" sz="1200" b="1" i="1" dirty="0">
                <a:solidFill>
                  <a:schemeClr val="bg1"/>
                </a:solidFill>
              </a:rPr>
              <a:t>Library 2020: Today’s Leading Visionaries Describe Tomorrow’s Library</a:t>
            </a:r>
            <a:r>
              <a:rPr lang="en-US" sz="1200" b="1" dirty="0">
                <a:solidFill>
                  <a:schemeClr val="bg1"/>
                </a:solidFill>
              </a:rPr>
              <a:t>, edited by J. Janes, 83–88. Lanham, MD: Scarecrow Press. </a:t>
            </a:r>
          </a:p>
          <a:p>
            <a:pPr marL="0" indent="0">
              <a:buNone/>
            </a:pPr>
            <a:r>
              <a:rPr lang="en-US" sz="1200" b="1" dirty="0">
                <a:solidFill>
                  <a:schemeClr val="bg1"/>
                </a:solidFill>
              </a:rPr>
              <a:t> </a:t>
            </a:r>
          </a:p>
          <a:p>
            <a:pPr marL="0" indent="0">
              <a:buNone/>
            </a:pPr>
            <a:r>
              <a:rPr lang="en-US" sz="1200" b="1" dirty="0">
                <a:solidFill>
                  <a:schemeClr val="bg1"/>
                </a:solidFill>
              </a:rPr>
              <a:t>Connaway, Lynn Silipigni, comp. 2015. </a:t>
            </a:r>
            <a:r>
              <a:rPr lang="en-US" sz="1200" b="1" i="1" dirty="0">
                <a:solidFill>
                  <a:schemeClr val="bg1"/>
                </a:solidFill>
              </a:rPr>
              <a:t>The Library in the Life of the User: Engaging with People Where They Live and Learn</a:t>
            </a:r>
            <a:r>
              <a:rPr lang="en-US" sz="1200" b="1" dirty="0">
                <a:solidFill>
                  <a:schemeClr val="bg1"/>
                </a:solidFill>
              </a:rPr>
              <a:t>. Dublin, OH: OCLC Research. </a:t>
            </a:r>
            <a:r>
              <a:rPr lang="en-US" sz="1200" b="1" u="sng" dirty="0">
                <a:solidFill>
                  <a:schemeClr val="bg1"/>
                </a:solidFill>
                <a:hlinkClick r:id="rId3"/>
              </a:rPr>
              <a:t>http://www.oclc.org/content/dam/research/publications/2015/oclcresearch-library-in-life-of-user.pdf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Connaway, Lynn Silipigni, and Timothy J. Dickey. 2010. </a:t>
            </a:r>
            <a:r>
              <a:rPr lang="en-US" sz="1200" b="1" i="1" dirty="0">
                <a:solidFill>
                  <a:schemeClr val="bg1"/>
                </a:solidFill>
              </a:rPr>
              <a:t>The Digital Information Seeker: Report of Findings from Selected OCLC, RIN, and JISC User Behavior Projects. </a:t>
            </a:r>
            <a:r>
              <a:rPr lang="en-US" sz="1200" b="1" u="sng" dirty="0">
                <a:solidFill>
                  <a:schemeClr val="bg1"/>
                </a:solidFill>
                <a:hlinkClick r:id="rId4"/>
              </a:rPr>
              <a:t>http://www.jisc.ac.uk/media/documents/publications/reports/2010/digitalinformationseekerreport.pdf</a:t>
            </a:r>
            <a:r>
              <a:rPr lang="en-US" sz="1200" b="1" dirty="0">
                <a:solidFill>
                  <a:schemeClr val="bg1"/>
                </a:solidFill>
              </a:rPr>
              <a:t>.  </a:t>
            </a:r>
          </a:p>
          <a:p>
            <a:pPr marL="0" indent="0">
              <a:buNone/>
            </a:pPr>
            <a:r>
              <a:rPr lang="en-US" sz="1200" b="1" dirty="0">
                <a:solidFill>
                  <a:schemeClr val="bg1"/>
                </a:solidFill>
              </a:rPr>
              <a:t> </a:t>
            </a:r>
          </a:p>
          <a:p>
            <a:pPr marL="0" indent="0">
              <a:buNone/>
            </a:pPr>
            <a:r>
              <a:rPr lang="en-US" sz="1200" b="1" dirty="0">
                <a:solidFill>
                  <a:schemeClr val="bg1"/>
                </a:solidFill>
              </a:rPr>
              <a:t>Connaway, Lynn Silipigni, Timothy J. Dickey, and Marie L. Radford. 2011. “‘If It Is too inconvenient I’m not going after it:’ Convenience as a Critical Factor in Information-Seeking Behaviors.” </a:t>
            </a:r>
            <a:r>
              <a:rPr lang="en-US" sz="1200" b="1" i="1" dirty="0">
                <a:solidFill>
                  <a:schemeClr val="bg1"/>
                </a:solidFill>
              </a:rPr>
              <a:t>Library &amp; Information Science Research </a:t>
            </a:r>
            <a:r>
              <a:rPr lang="en-US" sz="1200" b="1" dirty="0">
                <a:solidFill>
                  <a:schemeClr val="bg1"/>
                </a:solidFill>
              </a:rPr>
              <a:t>33, no. 3: 179–190.</a:t>
            </a:r>
          </a:p>
          <a:p>
            <a:pPr marL="0" indent="0">
              <a:buNone/>
            </a:pPr>
            <a:r>
              <a:rPr lang="en-US" sz="1200" b="1" dirty="0">
                <a:solidFill>
                  <a:schemeClr val="bg1"/>
                </a:solidFill>
              </a:rPr>
              <a:t> </a:t>
            </a:r>
          </a:p>
          <a:p>
            <a:pPr marL="0" indent="0">
              <a:buNone/>
            </a:pPr>
            <a:r>
              <a:rPr lang="en-US" sz="1200" b="1" dirty="0">
                <a:solidFill>
                  <a:schemeClr val="bg1"/>
                </a:solidFill>
              </a:rPr>
              <a:t>Connaway, Lynn Silipigni, and </a:t>
            </a:r>
            <a:r>
              <a:rPr lang="en-US" sz="1200" b="1" dirty="0" err="1">
                <a:solidFill>
                  <a:schemeClr val="bg1"/>
                </a:solidFill>
              </a:rPr>
              <a:t>Ixchel</a:t>
            </a:r>
            <a:r>
              <a:rPr lang="en-US" sz="1200" b="1" dirty="0">
                <a:solidFill>
                  <a:schemeClr val="bg1"/>
                </a:solidFill>
              </a:rPr>
              <a:t> M. </a:t>
            </a:r>
            <a:r>
              <a:rPr lang="en-US" sz="1200" b="1" dirty="0" err="1">
                <a:solidFill>
                  <a:schemeClr val="bg1"/>
                </a:solidFill>
              </a:rPr>
              <a:t>Faniel</a:t>
            </a:r>
            <a:r>
              <a:rPr lang="en-US" sz="1200" b="1" dirty="0">
                <a:solidFill>
                  <a:schemeClr val="bg1"/>
                </a:solidFill>
              </a:rPr>
              <a:t>. 2015. “Reordering </a:t>
            </a:r>
            <a:r>
              <a:rPr lang="en-US" sz="1200" b="1" dirty="0" err="1">
                <a:solidFill>
                  <a:schemeClr val="bg1"/>
                </a:solidFill>
              </a:rPr>
              <a:t>Ranganathan</a:t>
            </a:r>
            <a:r>
              <a:rPr lang="en-US" sz="1200" b="1" dirty="0">
                <a:solidFill>
                  <a:schemeClr val="bg1"/>
                </a:solidFill>
              </a:rPr>
              <a:t>: Shifting User </a:t>
            </a:r>
            <a:r>
              <a:rPr lang="en-US" sz="1200" b="1" dirty="0" err="1">
                <a:solidFill>
                  <a:schemeClr val="bg1"/>
                </a:solidFill>
              </a:rPr>
              <a:t>Behaviours</a:t>
            </a:r>
            <a:r>
              <a:rPr lang="en-US" sz="1200" b="1" dirty="0">
                <a:solidFill>
                  <a:schemeClr val="bg1"/>
                </a:solidFill>
              </a:rPr>
              <a:t>, Shifting Priorities.” </a:t>
            </a:r>
            <a:r>
              <a:rPr lang="en-US" sz="1200" b="1" i="1" dirty="0">
                <a:solidFill>
                  <a:schemeClr val="bg1"/>
                </a:solidFill>
              </a:rPr>
              <a:t>SRELS Journal of Information Management </a:t>
            </a:r>
            <a:r>
              <a:rPr lang="en-US" sz="1200" b="1" dirty="0">
                <a:solidFill>
                  <a:schemeClr val="bg1"/>
                </a:solidFill>
              </a:rPr>
              <a:t>52, no. 1: 3–23.  </a:t>
            </a:r>
            <a:r>
              <a:rPr lang="en-US" sz="1200" b="1" u="sng" dirty="0">
                <a:solidFill>
                  <a:schemeClr val="bg1"/>
                </a:solidFill>
                <a:hlinkClick r:id="rId5"/>
              </a:rPr>
              <a:t>http://i-scholar.in/index.php/sjim/article/view/60392/51360</a:t>
            </a:r>
            <a:r>
              <a:rPr lang="en-US" sz="1200" b="1" dirty="0">
                <a:solidFill>
                  <a:schemeClr val="bg1"/>
                </a:solidFill>
              </a:rPr>
              <a:t>.</a:t>
            </a:r>
          </a:p>
          <a:p>
            <a:pPr marL="0"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1364238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0629" y="609600"/>
            <a:ext cx="8727621" cy="4133850"/>
          </a:xfrm>
        </p:spPr>
        <p:txBody>
          <a:bodyPr/>
          <a:lstStyle/>
          <a:p>
            <a:pPr marL="0" indent="0">
              <a:buNone/>
            </a:pPr>
            <a:r>
              <a:rPr lang="en-US" sz="1200" b="1" dirty="0">
                <a:solidFill>
                  <a:schemeClr val="bg1"/>
                </a:solidFill>
              </a:rPr>
              <a:t>Connaway, Lynn Silipigni, Donna M. Lanclos, and Erin M. Hood. 2013. “‘I always stick with the first thing that comes up on Google…’ Where People Go for Information, What They Use, and Why.” </a:t>
            </a:r>
            <a:r>
              <a:rPr lang="en-US" sz="1200" b="1" i="1" dirty="0">
                <a:solidFill>
                  <a:schemeClr val="bg1"/>
                </a:solidFill>
              </a:rPr>
              <a:t>EDUCAUSE Review Online, </a:t>
            </a:r>
            <a:r>
              <a:rPr lang="en-US" sz="1200" b="1" dirty="0">
                <a:solidFill>
                  <a:schemeClr val="bg1"/>
                </a:solidFill>
              </a:rPr>
              <a:t>December 6, </a:t>
            </a:r>
            <a:r>
              <a:rPr lang="en-US" sz="1200" b="1" u="sng" dirty="0">
                <a:solidFill>
                  <a:schemeClr val="bg1"/>
                </a:solidFill>
                <a:hlinkClick r:id="rId3"/>
              </a:rPr>
              <a:t>http://www.educause.edu/ero/article/ialways-stick-first-thing-comes-google-where-people-go-information-what-they-use-and-why</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Connaway, Lynn Silipigni, and Marie L. Radford. 2005-2007. </a:t>
            </a:r>
            <a:r>
              <a:rPr lang="en-US" sz="1200" b="1" i="1" dirty="0">
                <a:solidFill>
                  <a:schemeClr val="bg1"/>
                </a:solidFill>
              </a:rPr>
              <a:t>Seeking Synchronicity: Evaluating Virtual Reference Services from User, Non-User, and Librarian Perspectives.</a:t>
            </a:r>
            <a:r>
              <a:rPr lang="en-US" sz="1200" b="1" dirty="0">
                <a:solidFill>
                  <a:schemeClr val="bg1"/>
                </a:solidFill>
              </a:rPr>
              <a:t> Funded by Institute for Museums and Library Services Research Grant.  </a:t>
            </a:r>
            <a:r>
              <a:rPr lang="en-US" sz="1200" b="1" u="sng" dirty="0">
                <a:solidFill>
                  <a:schemeClr val="bg1"/>
                </a:solidFill>
                <a:hlinkClick r:id="rId4"/>
              </a:rPr>
              <a:t>http://www.oclc.org/research/activities/synchronicity/default.htm</a:t>
            </a:r>
            <a:r>
              <a:rPr lang="en-US" sz="1200" b="1" u="sng" dirty="0">
                <a:solidFill>
                  <a:schemeClr val="bg1"/>
                </a:solidFill>
              </a:rPr>
              <a:t>.</a:t>
            </a:r>
            <a:endParaRPr lang="en-US" sz="1200" b="1" dirty="0">
              <a:solidFill>
                <a:schemeClr val="bg1"/>
              </a:solidFill>
            </a:endParaRPr>
          </a:p>
          <a:p>
            <a:pPr marL="0" indent="0">
              <a:buNone/>
            </a:pPr>
            <a:r>
              <a:rPr lang="en-US" sz="1200" b="1" dirty="0">
                <a:solidFill>
                  <a:schemeClr val="bg1"/>
                </a:solidFill>
              </a:rPr>
              <a:t> </a:t>
            </a:r>
          </a:p>
          <a:p>
            <a:pPr marL="0" indent="0">
              <a:buNone/>
            </a:pPr>
            <a:r>
              <a:rPr lang="en-US" sz="1200" b="1" dirty="0">
                <a:solidFill>
                  <a:schemeClr val="bg1"/>
                </a:solidFill>
              </a:rPr>
              <a:t>Connaway, Lynn Silipigni, Marie L. Radford, Timothy J. Dickey, Jocelyn De Angelis Williams, and Patrick Confer. 2008. “Sense-making and Synchronicity: Information-Seeking Behaviors of Millennials and Baby Boomers.” </a:t>
            </a:r>
            <a:r>
              <a:rPr lang="en-US" sz="1200" b="1" i="1" dirty="0" err="1">
                <a:solidFill>
                  <a:schemeClr val="bg1"/>
                </a:solidFill>
              </a:rPr>
              <a:t>Libri</a:t>
            </a:r>
            <a:r>
              <a:rPr lang="en-US" sz="1200" b="1" i="1" dirty="0">
                <a:solidFill>
                  <a:schemeClr val="bg1"/>
                </a:solidFill>
              </a:rPr>
              <a:t> </a:t>
            </a:r>
            <a:r>
              <a:rPr lang="en-US" sz="1200" b="1" dirty="0">
                <a:solidFill>
                  <a:schemeClr val="bg1"/>
                </a:solidFill>
              </a:rPr>
              <a:t>58, no. 2: 123–135. </a:t>
            </a:r>
            <a:r>
              <a:rPr lang="en-US" sz="1200" b="1" u="sng" dirty="0">
                <a:solidFill>
                  <a:schemeClr val="bg1"/>
                </a:solidFill>
                <a:hlinkClick r:id="rId5"/>
              </a:rPr>
              <a:t>http://www.oclc.org/content/dam/research/publications/library/2008/connaway-libri.pdf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Connaway, Lynn Silipigni, David White, Donna Lanclos, and Alison Le </a:t>
            </a:r>
            <a:r>
              <a:rPr lang="en-US" sz="1200" b="1" dirty="0" err="1">
                <a:solidFill>
                  <a:schemeClr val="bg1"/>
                </a:solidFill>
              </a:rPr>
              <a:t>Cornu</a:t>
            </a:r>
            <a:r>
              <a:rPr lang="en-US" sz="1200" b="1" dirty="0">
                <a:solidFill>
                  <a:schemeClr val="bg1"/>
                </a:solidFill>
              </a:rPr>
              <a:t>. 2013. “Visitors and Residents: What Motivates Engagement with the Digital Information Environment?” </a:t>
            </a:r>
            <a:r>
              <a:rPr lang="en-US" sz="1200" b="1" i="1" dirty="0">
                <a:solidFill>
                  <a:schemeClr val="bg1"/>
                </a:solidFill>
              </a:rPr>
              <a:t>Information Research </a:t>
            </a:r>
            <a:r>
              <a:rPr lang="en-US" sz="1200" b="1" dirty="0">
                <a:solidFill>
                  <a:schemeClr val="bg1"/>
                </a:solidFill>
              </a:rPr>
              <a:t>18, no. 1, </a:t>
            </a:r>
            <a:r>
              <a:rPr lang="en-US" sz="1200" b="1" u="sng" dirty="0">
                <a:solidFill>
                  <a:schemeClr val="bg1"/>
                </a:solidFill>
                <a:hlinkClick r:id="rId6"/>
              </a:rPr>
              <a:t>http://informationr.net/ir/18-1/infres181.html</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Dempsey, Lorcan. 2015. “Environmental Trends and OCLC Research.” Presented at the University of Notre Dame, Notre Dame, Indiana, September 28, </a:t>
            </a:r>
            <a:r>
              <a:rPr lang="en-US" sz="1200" b="1" u="sng" dirty="0">
                <a:solidFill>
                  <a:schemeClr val="bg1"/>
                </a:solidFill>
                <a:hlinkClick r:id="rId7"/>
              </a:rPr>
              <a:t>http://www.oclc.org/content/dam/research/presentations/dempsey/dempsey-notre-dame-oclc-research-2015.pptx</a:t>
            </a:r>
            <a:r>
              <a:rPr lang="en-US" sz="1200" b="1" dirty="0">
                <a:solidFill>
                  <a:schemeClr val="bg1"/>
                </a:solidFill>
              </a:rPr>
              <a:t>.</a:t>
            </a: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340424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0630" y="800100"/>
            <a:ext cx="8660946" cy="3763108"/>
          </a:xfrm>
        </p:spPr>
        <p:txBody>
          <a:bodyPr/>
          <a:lstStyle/>
          <a:p>
            <a:pPr marL="0" indent="0">
              <a:buNone/>
            </a:pPr>
            <a:r>
              <a:rPr lang="en-US" sz="1200" b="1" dirty="0">
                <a:solidFill>
                  <a:schemeClr val="bg1"/>
                </a:solidFill>
              </a:rPr>
              <a:t>DeSantis, Nick. 2012. “On Facebook, Librarian Brings 2 Students from the Early 1900s to Life.” </a:t>
            </a:r>
            <a:r>
              <a:rPr lang="en-US" sz="1200" b="1" i="1" dirty="0">
                <a:solidFill>
                  <a:schemeClr val="bg1"/>
                </a:solidFill>
              </a:rPr>
              <a:t>The Chronicle of Higher Education</a:t>
            </a:r>
            <a:r>
              <a:rPr lang="en-US" sz="1200" b="1" dirty="0">
                <a:solidFill>
                  <a:schemeClr val="bg1"/>
                </a:solidFill>
              </a:rPr>
              <a:t>, January 6, </a:t>
            </a:r>
            <a:r>
              <a:rPr lang="en-US" sz="1200" b="1" u="sng" dirty="0">
                <a:solidFill>
                  <a:schemeClr val="bg1"/>
                </a:solidFill>
                <a:hlinkClick r:id="rId3"/>
              </a:rPr>
              <a:t>http://chronicle.com/blogs/wiredcampus/on-facebook-librarian-brings-two-students-from-the-early-1900s-to-life/34845</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Kraft, Amanda, and Aleck F. Williams, Jr. 2016. “#</a:t>
            </a:r>
            <a:r>
              <a:rPr lang="en-US" sz="1200" b="1" dirty="0" err="1">
                <a:solidFill>
                  <a:schemeClr val="bg1"/>
                </a:solidFill>
              </a:rPr>
              <a:t>Shelfies</a:t>
            </a:r>
            <a:r>
              <a:rPr lang="en-US" sz="1200" b="1" dirty="0">
                <a:solidFill>
                  <a:schemeClr val="bg1"/>
                </a:solidFill>
              </a:rPr>
              <a:t> are Encouraged: Simple, Engaging Library Instruction with Hashtags.” </a:t>
            </a:r>
            <a:r>
              <a:rPr lang="en-US" sz="1200" b="1" i="1" dirty="0">
                <a:solidFill>
                  <a:schemeClr val="bg1"/>
                </a:solidFill>
              </a:rPr>
              <a:t>College &amp; Research Libraries News </a:t>
            </a:r>
            <a:r>
              <a:rPr lang="en-US" sz="1200" b="1" dirty="0">
                <a:solidFill>
                  <a:schemeClr val="bg1"/>
                </a:solidFill>
              </a:rPr>
              <a:t>77, no. 1: 10-13. </a:t>
            </a:r>
          </a:p>
          <a:p>
            <a:pPr marL="0" indent="0">
              <a:buNone/>
            </a:pPr>
            <a:r>
              <a:rPr lang="en-US" sz="1200" b="1" dirty="0">
                <a:solidFill>
                  <a:schemeClr val="bg1"/>
                </a:solidFill>
              </a:rPr>
              <a:t> </a:t>
            </a:r>
          </a:p>
          <a:p>
            <a:pPr marL="0" indent="0">
              <a:buNone/>
            </a:pPr>
            <a:r>
              <a:rPr lang="en-US" sz="1200" b="1" dirty="0" err="1">
                <a:solidFill>
                  <a:schemeClr val="bg1"/>
                </a:solidFill>
              </a:rPr>
              <a:t>Mudd</a:t>
            </a:r>
            <a:r>
              <a:rPr lang="en-US" sz="1200" b="1" dirty="0">
                <a:solidFill>
                  <a:schemeClr val="bg1"/>
                </a:solidFill>
              </a:rPr>
              <a:t> Library. “Library Events.” Lawrence University. </a:t>
            </a:r>
            <a:r>
              <a:rPr lang="en-US" sz="1200" b="1" u="sng" dirty="0">
                <a:solidFill>
                  <a:schemeClr val="bg1"/>
                </a:solidFill>
                <a:hlinkClick r:id="rId4"/>
              </a:rPr>
              <a:t>https://www.lawrence.edu/library/about/events</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National Center for Education Statistics. “Public High School 4-Year Adjusted Cohort Graduation Rate (ACGR), By Race/Ethnicity and Selected Demographics for the United States, the 50 states, and the District of Columbia: School Year 2014–15.” Common Core of Data, National Center for Education Statistics. </a:t>
            </a:r>
            <a:r>
              <a:rPr lang="en-US" sz="1200" b="1" u="sng" dirty="0">
                <a:solidFill>
                  <a:schemeClr val="bg1"/>
                </a:solidFill>
                <a:hlinkClick r:id="rId5"/>
              </a:rPr>
              <a:t>http://nces.ed.gov/ccd/tables/ACGR_RE_and_characteristics_2014-15.asp</a:t>
            </a:r>
            <a:r>
              <a:rPr lang="en-US" sz="1200" b="1" dirty="0">
                <a:solidFill>
                  <a:schemeClr val="bg1"/>
                </a:solidFill>
              </a:rPr>
              <a:t>.</a:t>
            </a:r>
          </a:p>
          <a:p>
            <a:pPr marL="0" indent="0">
              <a:buNone/>
            </a:pPr>
            <a:endParaRPr lang="en-US" sz="1200" b="1" dirty="0">
              <a:solidFill>
                <a:schemeClr val="bg1"/>
              </a:solidFill>
            </a:endParaRPr>
          </a:p>
          <a:p>
            <a:pPr marL="0" indent="0">
              <a:buNone/>
            </a:pPr>
            <a:r>
              <a:rPr lang="en-US" sz="1200" b="1" dirty="0" err="1">
                <a:solidFill>
                  <a:schemeClr val="bg1"/>
                </a:solidFill>
              </a:rPr>
              <a:t>Pattillo</a:t>
            </a:r>
            <a:r>
              <a:rPr lang="en-US" sz="1200" b="1" dirty="0">
                <a:solidFill>
                  <a:schemeClr val="bg1"/>
                </a:solidFill>
              </a:rPr>
              <a:t>, Gary. 2015. “Fast Facts.” </a:t>
            </a:r>
            <a:r>
              <a:rPr lang="en-US" sz="1200" b="1" i="1" dirty="0">
                <a:solidFill>
                  <a:schemeClr val="bg1"/>
                </a:solidFill>
              </a:rPr>
              <a:t>College &amp; Research Libraries News</a:t>
            </a:r>
            <a:r>
              <a:rPr lang="en-US" sz="1200" b="1" dirty="0">
                <a:solidFill>
                  <a:schemeClr val="bg1"/>
                </a:solidFill>
              </a:rPr>
              <a:t> 76, no. 4: 232.</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2015. “Fast Facts.” </a:t>
            </a:r>
            <a:r>
              <a:rPr lang="en-US" sz="1200" b="1" i="1" dirty="0">
                <a:solidFill>
                  <a:schemeClr val="bg1"/>
                </a:solidFill>
              </a:rPr>
              <a:t>College &amp; Research Libraries News</a:t>
            </a:r>
            <a:r>
              <a:rPr lang="en-US" sz="1200" b="1" dirty="0">
                <a:solidFill>
                  <a:schemeClr val="bg1"/>
                </a:solidFill>
              </a:rPr>
              <a:t> 76, no. 10: 568.</a:t>
            </a:r>
          </a:p>
          <a:p>
            <a:pPr marL="0" indent="0">
              <a:buNone/>
            </a:pPr>
            <a:endParaRPr lang="en-US" sz="1200" b="1" dirty="0">
              <a:solidFill>
                <a:schemeClr val="bg1"/>
              </a:solidFill>
            </a:endParaRP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117713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452"/>
          <a:stretch/>
        </p:blipFill>
        <p:spPr>
          <a:xfrm>
            <a:off x="0" y="0"/>
            <a:ext cx="9144000" cy="4724400"/>
          </a:xfrm>
          <a:prstGeom prst="rect">
            <a:avLst/>
          </a:prstGeom>
        </p:spPr>
      </p:pic>
      <p:sp>
        <p:nvSpPr>
          <p:cNvPr id="2" name="Text Placeholder 1"/>
          <p:cNvSpPr>
            <a:spLocks noGrp="1"/>
          </p:cNvSpPr>
          <p:nvPr>
            <p:ph type="body" sz="quarter" idx="12"/>
          </p:nvPr>
        </p:nvSpPr>
        <p:spPr>
          <a:xfrm>
            <a:off x="0" y="3152774"/>
            <a:ext cx="6972300" cy="1448847"/>
          </a:xfrm>
          <a:solidFill>
            <a:schemeClr val="tx1">
              <a:alpha val="63000"/>
            </a:schemeClr>
          </a:solidFill>
        </p:spPr>
        <p:txBody>
          <a:bodyPr/>
          <a:lstStyle/>
          <a:p>
            <a:pPr marL="0" indent="0">
              <a:buNone/>
            </a:pPr>
            <a:r>
              <a:rPr lang="en-US" b="1" dirty="0">
                <a:solidFill>
                  <a:schemeClr val="bg1"/>
                </a:solidFill>
              </a:rPr>
              <a:t>“Young people’s ability to reason about the information on the Internet can be summed up in one word: bleak.”  </a:t>
            </a:r>
          </a:p>
          <a:p>
            <a:pPr marL="0" indent="0" algn="r">
              <a:buNone/>
            </a:pPr>
            <a:r>
              <a:rPr lang="en-US" sz="1200" b="1" dirty="0">
                <a:solidFill>
                  <a:schemeClr val="bg1"/>
                </a:solidFill>
              </a:rPr>
              <a:t>(Stanford History Education Group 2016, 4)</a:t>
            </a:r>
          </a:p>
        </p:txBody>
      </p:sp>
    </p:spTree>
    <p:extLst>
      <p:ext uri="{BB962C8B-B14F-4D97-AF65-F5344CB8AC3E}">
        <p14:creationId xmlns:p14="http://schemas.microsoft.com/office/powerpoint/2010/main" val="414224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5274" y="800100"/>
            <a:ext cx="8496301" cy="3763108"/>
          </a:xfrm>
        </p:spPr>
        <p:txBody>
          <a:bodyPr/>
          <a:lstStyle/>
          <a:p>
            <a:pPr marL="0" indent="0">
              <a:buNone/>
            </a:pPr>
            <a:r>
              <a:rPr lang="en-US" sz="1200" b="1" dirty="0" err="1">
                <a:solidFill>
                  <a:schemeClr val="bg1"/>
                </a:solidFill>
              </a:rPr>
              <a:t>Pattillo</a:t>
            </a:r>
            <a:r>
              <a:rPr lang="en-US" sz="1200" b="1" dirty="0">
                <a:solidFill>
                  <a:schemeClr val="bg1"/>
                </a:solidFill>
              </a:rPr>
              <a:t>, Gary. 2015. “Fast Facts.” </a:t>
            </a:r>
            <a:r>
              <a:rPr lang="en-US" sz="1200" b="1" i="1" dirty="0">
                <a:solidFill>
                  <a:schemeClr val="bg1"/>
                </a:solidFill>
              </a:rPr>
              <a:t>College &amp; Research Libraries News</a:t>
            </a:r>
            <a:r>
              <a:rPr lang="en-US" sz="1200" b="1" dirty="0">
                <a:solidFill>
                  <a:schemeClr val="bg1"/>
                </a:solidFill>
              </a:rPr>
              <a:t> 76, no. 11: 650.</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2016. “Fast Facts.” </a:t>
            </a:r>
            <a:r>
              <a:rPr lang="en-US" sz="1200" b="1" i="1" dirty="0">
                <a:solidFill>
                  <a:schemeClr val="bg1"/>
                </a:solidFill>
              </a:rPr>
              <a:t>College &amp; Research Libraries News</a:t>
            </a:r>
            <a:r>
              <a:rPr lang="en-US" sz="1200" b="1" dirty="0">
                <a:solidFill>
                  <a:schemeClr val="bg1"/>
                </a:solidFill>
              </a:rPr>
              <a:t> 77, no. 3: 164.</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2016. “Fast Facts.” </a:t>
            </a:r>
            <a:r>
              <a:rPr lang="en-US" sz="1200" b="1" i="1" dirty="0">
                <a:solidFill>
                  <a:schemeClr val="bg1"/>
                </a:solidFill>
              </a:rPr>
              <a:t>College &amp; Research Libraries News</a:t>
            </a:r>
            <a:r>
              <a:rPr lang="en-US" sz="1200" b="1" dirty="0">
                <a:solidFill>
                  <a:schemeClr val="bg1"/>
                </a:solidFill>
              </a:rPr>
              <a:t> 77, no. 5: 264.</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2016. “Fast Facts.” </a:t>
            </a:r>
            <a:r>
              <a:rPr lang="en-US" sz="1200" b="1" i="1" dirty="0">
                <a:solidFill>
                  <a:schemeClr val="bg1"/>
                </a:solidFill>
              </a:rPr>
              <a:t>College &amp; Research Libraries News</a:t>
            </a:r>
            <a:r>
              <a:rPr lang="en-US" sz="1200" b="1" dirty="0">
                <a:solidFill>
                  <a:schemeClr val="bg1"/>
                </a:solidFill>
              </a:rPr>
              <a:t> 77, no. 9: 472.</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2016. “Fast Facts.” </a:t>
            </a:r>
            <a:r>
              <a:rPr lang="en-US" sz="1200" b="1" i="1" dirty="0">
                <a:solidFill>
                  <a:schemeClr val="bg1"/>
                </a:solidFill>
              </a:rPr>
              <a:t>College &amp; Research Libraries News</a:t>
            </a:r>
            <a:r>
              <a:rPr lang="en-US" sz="1200" b="1" dirty="0">
                <a:solidFill>
                  <a:schemeClr val="bg1"/>
                </a:solidFill>
              </a:rPr>
              <a:t> 77, no. 10: 524.</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2016. “Fast Facts.” </a:t>
            </a:r>
            <a:r>
              <a:rPr lang="en-US" sz="1200" b="1" i="1" dirty="0">
                <a:solidFill>
                  <a:schemeClr val="bg1"/>
                </a:solidFill>
              </a:rPr>
              <a:t>College &amp; Research Libraries News</a:t>
            </a:r>
            <a:r>
              <a:rPr lang="en-US" sz="1200" b="1" dirty="0">
                <a:solidFill>
                  <a:schemeClr val="bg1"/>
                </a:solidFill>
              </a:rPr>
              <a:t> 77, no. 11: 616.</a:t>
            </a:r>
          </a:p>
          <a:p>
            <a:pPr marL="0" indent="0">
              <a:buNone/>
            </a:pPr>
            <a:r>
              <a:rPr lang="en-US" sz="1200" b="1" dirty="0">
                <a:solidFill>
                  <a:schemeClr val="bg1"/>
                </a:solidFill>
              </a:rPr>
              <a:t> </a:t>
            </a:r>
          </a:p>
          <a:p>
            <a:pPr marL="0" indent="0">
              <a:buNone/>
            </a:pPr>
            <a:r>
              <a:rPr lang="en-US" sz="1200" b="1" dirty="0" err="1">
                <a:solidFill>
                  <a:schemeClr val="bg1"/>
                </a:solidFill>
              </a:rPr>
              <a:t>Pattillo</a:t>
            </a:r>
            <a:r>
              <a:rPr lang="en-US" sz="1200" b="1" dirty="0">
                <a:solidFill>
                  <a:schemeClr val="bg1"/>
                </a:solidFill>
              </a:rPr>
              <a:t>, Gary. 2017. “Fast Facts.” </a:t>
            </a:r>
            <a:r>
              <a:rPr lang="en-US" sz="1200" b="1" i="1" dirty="0">
                <a:solidFill>
                  <a:schemeClr val="bg1"/>
                </a:solidFill>
              </a:rPr>
              <a:t>College &amp; Research Libraries News</a:t>
            </a:r>
            <a:r>
              <a:rPr lang="en-US" sz="1200" b="1" dirty="0">
                <a:solidFill>
                  <a:schemeClr val="bg1"/>
                </a:solidFill>
              </a:rPr>
              <a:t> 78, no. 1: 56.</a:t>
            </a:r>
          </a:p>
          <a:p>
            <a:pPr marL="0" indent="0">
              <a:buNone/>
            </a:pPr>
            <a:endParaRPr lang="en-US" sz="1200" b="1" dirty="0">
              <a:solidFill>
                <a:schemeClr val="bg1"/>
              </a:solidFill>
            </a:endParaRPr>
          </a:p>
          <a:p>
            <a:pPr marL="0" indent="0">
              <a:buNone/>
            </a:pPr>
            <a:r>
              <a:rPr lang="en-US" sz="1200" b="1" dirty="0">
                <a:solidFill>
                  <a:schemeClr val="bg1"/>
                </a:solidFill>
              </a:rPr>
              <a:t>Perrin, Andrew. 2016. “Book Reading 2016.” </a:t>
            </a:r>
            <a:r>
              <a:rPr lang="en-US" sz="1200" b="1" i="1" dirty="0">
                <a:solidFill>
                  <a:schemeClr val="bg1"/>
                </a:solidFill>
              </a:rPr>
              <a:t>Pew Research Center</a:t>
            </a:r>
            <a:r>
              <a:rPr lang="en-US" sz="1200" b="1" dirty="0">
                <a:solidFill>
                  <a:schemeClr val="bg1"/>
                </a:solidFill>
              </a:rPr>
              <a:t>, September 1, </a:t>
            </a:r>
            <a:r>
              <a:rPr lang="en-US" sz="1200" b="1" u="sng" dirty="0">
                <a:solidFill>
                  <a:schemeClr val="bg1"/>
                </a:solidFill>
                <a:hlinkClick r:id="rId3"/>
              </a:rPr>
              <a:t>http://www.pewinternet.org/2016/09/01/book-reading-2016/</a:t>
            </a:r>
            <a:r>
              <a:rPr lang="en-US" sz="1200" b="1" dirty="0">
                <a:solidFill>
                  <a:schemeClr val="bg1"/>
                </a:solidFill>
              </a:rPr>
              <a:t>.</a:t>
            </a:r>
          </a:p>
          <a:p>
            <a:pPr marL="0" indent="0">
              <a:buNone/>
            </a:pPr>
            <a:endParaRPr lang="en-US" sz="1200" b="1" dirty="0">
              <a:solidFill>
                <a:schemeClr val="bg1"/>
              </a:solidFill>
            </a:endParaRP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253411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5274" y="800100"/>
            <a:ext cx="8496301" cy="3763108"/>
          </a:xfrm>
        </p:spPr>
        <p:txBody>
          <a:bodyPr/>
          <a:lstStyle/>
          <a:p>
            <a:pPr marL="0" indent="0">
              <a:buNone/>
            </a:pPr>
            <a:r>
              <a:rPr lang="en-US" sz="1200" b="1" dirty="0">
                <a:solidFill>
                  <a:schemeClr val="bg1"/>
                </a:solidFill>
              </a:rPr>
              <a:t> </a:t>
            </a:r>
            <a:r>
              <a:rPr lang="en-US" sz="1200" b="1" dirty="0" err="1">
                <a:solidFill>
                  <a:schemeClr val="bg1"/>
                </a:solidFill>
              </a:rPr>
              <a:t>Perruso</a:t>
            </a:r>
            <a:r>
              <a:rPr lang="en-US" sz="1200" b="1" dirty="0">
                <a:solidFill>
                  <a:schemeClr val="bg1"/>
                </a:solidFill>
              </a:rPr>
              <a:t>, Carol. 2016. “Undergraduates’ Use of Google vs. Library Resources: A Four-Year Cohort Study.” </a:t>
            </a:r>
            <a:r>
              <a:rPr lang="en-US" sz="1200" b="1" i="1" dirty="0">
                <a:solidFill>
                  <a:schemeClr val="bg1"/>
                </a:solidFill>
              </a:rPr>
              <a:t>College &amp; Research Libraries </a:t>
            </a:r>
            <a:r>
              <a:rPr lang="en-US" sz="1200" b="1" dirty="0">
                <a:solidFill>
                  <a:schemeClr val="bg1"/>
                </a:solidFill>
              </a:rPr>
              <a:t>77, no. 5: 614-630.</a:t>
            </a:r>
          </a:p>
          <a:p>
            <a:pPr marL="0" indent="0">
              <a:buNone/>
            </a:pPr>
            <a:r>
              <a:rPr lang="en-US" sz="1200" b="1" dirty="0">
                <a:solidFill>
                  <a:schemeClr val="bg1"/>
                </a:solidFill>
              </a:rPr>
              <a:t> </a:t>
            </a:r>
          </a:p>
          <a:p>
            <a:pPr marL="0" indent="0">
              <a:buNone/>
            </a:pPr>
            <a:r>
              <a:rPr lang="en-US" sz="1200" b="1" dirty="0" err="1">
                <a:solidFill>
                  <a:schemeClr val="bg1"/>
                </a:solidFill>
              </a:rPr>
              <a:t>Prabha</a:t>
            </a:r>
            <a:r>
              <a:rPr lang="en-US" sz="1200" b="1" dirty="0">
                <a:solidFill>
                  <a:schemeClr val="bg1"/>
                </a:solidFill>
              </a:rPr>
              <a:t>, Chandra, Lynn Silipigni Connaway, Lawrence </a:t>
            </a:r>
            <a:r>
              <a:rPr lang="en-US" sz="1200" b="1" dirty="0" err="1">
                <a:solidFill>
                  <a:schemeClr val="bg1"/>
                </a:solidFill>
              </a:rPr>
              <a:t>Olszewski</a:t>
            </a:r>
            <a:r>
              <a:rPr lang="en-US" sz="1200" b="1" dirty="0">
                <a:solidFill>
                  <a:schemeClr val="bg1"/>
                </a:solidFill>
              </a:rPr>
              <a:t>, and Lillie Jenkins. 2007. “What is Enough? Satisficing Information Needs.” </a:t>
            </a:r>
            <a:r>
              <a:rPr lang="en-US" sz="1200" b="1" i="1" dirty="0">
                <a:solidFill>
                  <a:schemeClr val="bg1"/>
                </a:solidFill>
              </a:rPr>
              <a:t>Journal of Documentation </a:t>
            </a:r>
            <a:r>
              <a:rPr lang="en-US" sz="1200" b="1" dirty="0">
                <a:solidFill>
                  <a:schemeClr val="bg1"/>
                </a:solidFill>
              </a:rPr>
              <a:t>63, no. 1: 74–89. </a:t>
            </a:r>
            <a:r>
              <a:rPr lang="en-US" sz="1200" b="1" u="sng" dirty="0">
                <a:solidFill>
                  <a:schemeClr val="bg1"/>
                </a:solidFill>
                <a:hlinkClick r:id="rId3"/>
              </a:rPr>
              <a:t>http://www.oclc.org/content/dam/research/publications/newsletters/prabha-satisficing.pdf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Radford, Marie L., and Lynn Silipigni Connaway. 2007. “‘Screenagers’ and Live Chat Reference: Living up to the Promise.” </a:t>
            </a:r>
            <a:r>
              <a:rPr lang="en-US" sz="1200" b="1" i="1" dirty="0">
                <a:solidFill>
                  <a:schemeClr val="bg1"/>
                </a:solidFill>
              </a:rPr>
              <a:t>Scan</a:t>
            </a:r>
            <a:r>
              <a:rPr lang="en-US" sz="1200" b="1" dirty="0">
                <a:solidFill>
                  <a:schemeClr val="bg1"/>
                </a:solidFill>
              </a:rPr>
              <a:t> 26, no. 1: 31–39. </a:t>
            </a:r>
            <a:r>
              <a:rPr lang="en-US" sz="1200" b="1" u="sng" dirty="0">
                <a:solidFill>
                  <a:schemeClr val="bg1"/>
                </a:solidFill>
                <a:hlinkClick r:id="rId4"/>
              </a:rPr>
              <a:t>http://www.oclc.org/content/dam/research/publications/newsletters/connaway-scan.pdf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err="1">
                <a:solidFill>
                  <a:schemeClr val="bg1"/>
                </a:solidFill>
              </a:rPr>
              <a:t>Ranganathan</a:t>
            </a:r>
            <a:r>
              <a:rPr lang="en-US" sz="1200" b="1" dirty="0">
                <a:solidFill>
                  <a:schemeClr val="bg1"/>
                </a:solidFill>
              </a:rPr>
              <a:t>, S. R. 1931. </a:t>
            </a:r>
            <a:r>
              <a:rPr lang="en-US" sz="1200" b="1" i="1" dirty="0">
                <a:solidFill>
                  <a:schemeClr val="bg1"/>
                </a:solidFill>
              </a:rPr>
              <a:t>The Five Laws of Library Science. </a:t>
            </a:r>
            <a:r>
              <a:rPr lang="en-US" sz="1200" b="1" dirty="0">
                <a:solidFill>
                  <a:schemeClr val="bg1"/>
                </a:solidFill>
              </a:rPr>
              <a:t>London: Edward </a:t>
            </a:r>
            <a:r>
              <a:rPr lang="en-US" sz="1200" b="1" dirty="0" err="1">
                <a:solidFill>
                  <a:schemeClr val="bg1"/>
                </a:solidFill>
              </a:rPr>
              <a:t>Goldston</a:t>
            </a:r>
            <a:r>
              <a:rPr lang="en-US" sz="1200" b="1" dirty="0">
                <a:solidFill>
                  <a:schemeClr val="bg1"/>
                </a:solidFill>
              </a:rPr>
              <a:t>, Ltd.</a:t>
            </a:r>
          </a:p>
          <a:p>
            <a:pPr marL="0" indent="0">
              <a:buNone/>
            </a:pPr>
            <a:endParaRPr lang="en-US" sz="1200" b="1" dirty="0">
              <a:solidFill>
                <a:schemeClr val="bg1"/>
              </a:solidFill>
            </a:endParaRPr>
          </a:p>
          <a:p>
            <a:pPr marL="0" indent="0">
              <a:buNone/>
            </a:pPr>
            <a:r>
              <a:rPr lang="en-US" sz="1200" b="1" dirty="0" err="1">
                <a:solidFill>
                  <a:schemeClr val="bg1"/>
                </a:solidFill>
              </a:rPr>
              <a:t>Rosenwald</a:t>
            </a:r>
            <a:r>
              <a:rPr lang="en-US" sz="1200" b="1" dirty="0">
                <a:solidFill>
                  <a:schemeClr val="bg1"/>
                </a:solidFill>
              </a:rPr>
              <a:t>, Michael S. 2015. “Why Digital Natives Prefer Reading in Print. Yes, You Read that Right.” </a:t>
            </a:r>
            <a:r>
              <a:rPr lang="en-US" sz="1200" b="1" i="1" dirty="0">
                <a:solidFill>
                  <a:schemeClr val="bg1"/>
                </a:solidFill>
              </a:rPr>
              <a:t>The Washington Post</a:t>
            </a:r>
            <a:r>
              <a:rPr lang="en-US" sz="1200" b="1" dirty="0">
                <a:solidFill>
                  <a:schemeClr val="bg1"/>
                </a:solidFill>
              </a:rPr>
              <a:t>, February 22, </a:t>
            </a:r>
            <a:r>
              <a:rPr lang="en-US" sz="1200" b="1" u="sng" dirty="0">
                <a:solidFill>
                  <a:schemeClr val="bg1"/>
                </a:solidFill>
                <a:hlinkClick r:id="rId5"/>
              </a:rPr>
              <a:t>www.washingtonpost.com/local/why-digital-natives-prefer-reading-in-print-yes-you-read-that-right/2015/02/22/8596ca86-b871-11e4-9423-f3d0a1ec335c_story.html</a:t>
            </a:r>
            <a:r>
              <a:rPr lang="en-US" sz="1200" b="1" dirty="0">
                <a:solidFill>
                  <a:schemeClr val="bg1"/>
                </a:solidFill>
              </a:rPr>
              <a:t>.</a:t>
            </a:r>
          </a:p>
          <a:p>
            <a:pPr marL="0" indent="0">
              <a:buNone/>
            </a:pPr>
            <a:endParaRPr lang="en-US" sz="1200" b="1" dirty="0">
              <a:solidFill>
                <a:schemeClr val="bg1"/>
              </a:solidFill>
            </a:endParaRP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395232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5274" y="628650"/>
            <a:ext cx="8496301" cy="3934558"/>
          </a:xfrm>
        </p:spPr>
        <p:txBody>
          <a:bodyPr/>
          <a:lstStyle/>
          <a:p>
            <a:pPr marL="0" indent="0">
              <a:buNone/>
            </a:pPr>
            <a:r>
              <a:rPr lang="en-US" sz="1200" b="1" dirty="0" err="1">
                <a:solidFill>
                  <a:schemeClr val="bg1"/>
                </a:solidFill>
              </a:rPr>
              <a:t>Rushkoff</a:t>
            </a:r>
            <a:r>
              <a:rPr lang="en-US" sz="1200" b="1" dirty="0">
                <a:solidFill>
                  <a:schemeClr val="bg1"/>
                </a:solidFill>
              </a:rPr>
              <a:t>, Douglas. 1996. </a:t>
            </a:r>
            <a:r>
              <a:rPr lang="en-US" sz="1200" b="1" i="1" dirty="0">
                <a:solidFill>
                  <a:schemeClr val="bg1"/>
                </a:solidFill>
              </a:rPr>
              <a:t>Playing the Future: How Kids’ Culture Can Each Us to Thrive in an Age of Chaos</a:t>
            </a:r>
            <a:r>
              <a:rPr lang="en-US" sz="1200" b="1" dirty="0">
                <a:solidFill>
                  <a:schemeClr val="bg1"/>
                </a:solidFill>
              </a:rPr>
              <a:t>. New York: HarperCollins.</a:t>
            </a:r>
          </a:p>
          <a:p>
            <a:pPr marL="0" indent="0">
              <a:buNone/>
            </a:pPr>
            <a:r>
              <a:rPr lang="en-US" sz="1200" b="1" dirty="0">
                <a:solidFill>
                  <a:schemeClr val="bg1"/>
                </a:solidFill>
              </a:rPr>
              <a:t> </a:t>
            </a:r>
          </a:p>
          <a:p>
            <a:pPr marL="0" indent="0">
              <a:buNone/>
            </a:pPr>
            <a:r>
              <a:rPr lang="en-US" sz="1200" b="1" dirty="0">
                <a:solidFill>
                  <a:schemeClr val="bg1"/>
                </a:solidFill>
              </a:rPr>
              <a:t>Stanford History Education Group. 2016. “Evaluating Information: The Cornerstone of Civic Online Reasoning.” November 22, </a:t>
            </a:r>
            <a:r>
              <a:rPr lang="en-US" sz="1200" b="1" u="sng" dirty="0">
                <a:solidFill>
                  <a:schemeClr val="bg1"/>
                </a:solidFill>
                <a:hlinkClick r:id="rId3"/>
              </a:rPr>
              <a:t>https://sheg.stanford.edu/upload/V3LessonPlans/Executive%20Summary%2011.21.16.pdf</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Stemmer, John K., and David M. Mahan. 2016. “Investigating the Relationship of Library Usage to Student Outcomes.” </a:t>
            </a:r>
            <a:r>
              <a:rPr lang="en-US" sz="1200" b="1" i="1" dirty="0">
                <a:solidFill>
                  <a:schemeClr val="bg1"/>
                </a:solidFill>
              </a:rPr>
              <a:t>College &amp; Research Libraries </a:t>
            </a:r>
            <a:r>
              <a:rPr lang="en-US" sz="1200" b="1" dirty="0">
                <a:solidFill>
                  <a:schemeClr val="bg1"/>
                </a:solidFill>
              </a:rPr>
              <a:t>77, no. 3. </a:t>
            </a:r>
            <a:r>
              <a:rPr lang="en-US" sz="1200" b="1" u="sng" dirty="0">
                <a:solidFill>
                  <a:schemeClr val="bg1"/>
                </a:solidFill>
                <a:hlinkClick r:id="rId4"/>
              </a:rPr>
              <a:t>http://crl.acrl.org/content/77/3/359.full.pdf+html</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Simpson, Jessica. “The Heart of the University: Library Link Location on Doctoral Granting Institutions Webpages and Correlation with Research Output.” </a:t>
            </a:r>
            <a:r>
              <a:rPr lang="en-US" sz="1200" b="1" i="1" dirty="0">
                <a:solidFill>
                  <a:schemeClr val="bg1"/>
                </a:solidFill>
              </a:rPr>
              <a:t>Journal of Academic Librarianship </a:t>
            </a:r>
            <a:r>
              <a:rPr lang="en-US" sz="1200" b="1" dirty="0">
                <a:solidFill>
                  <a:schemeClr val="bg1"/>
                </a:solidFill>
              </a:rPr>
              <a:t>42, no. 5 (2016): 503–508. </a:t>
            </a:r>
          </a:p>
          <a:p>
            <a:pPr marL="0" indent="0">
              <a:buNone/>
            </a:pPr>
            <a:r>
              <a:rPr lang="en-US" sz="1200" b="1" dirty="0">
                <a:solidFill>
                  <a:schemeClr val="bg1"/>
                </a:solidFill>
              </a:rPr>
              <a:t> </a:t>
            </a:r>
          </a:p>
          <a:p>
            <a:pPr marL="0" indent="0">
              <a:buNone/>
            </a:pPr>
            <a:r>
              <a:rPr lang="en-US" sz="1200" b="1" dirty="0">
                <a:solidFill>
                  <a:schemeClr val="bg1"/>
                </a:solidFill>
              </a:rPr>
              <a:t>Sullivan, Danny. 2016. “Google Now Handles at Least 2 Trillion Searches Per Year.” </a:t>
            </a:r>
            <a:r>
              <a:rPr lang="en-US" sz="1200" b="1" i="1" dirty="0">
                <a:solidFill>
                  <a:schemeClr val="bg1"/>
                </a:solidFill>
              </a:rPr>
              <a:t>Search Engine Land</a:t>
            </a:r>
            <a:r>
              <a:rPr lang="en-US" sz="1200" b="1" dirty="0">
                <a:solidFill>
                  <a:schemeClr val="bg1"/>
                </a:solidFill>
              </a:rPr>
              <a:t>, May 24, </a:t>
            </a:r>
            <a:r>
              <a:rPr lang="en-US" sz="1200" b="1" u="sng" dirty="0">
                <a:solidFill>
                  <a:schemeClr val="bg1"/>
                </a:solidFill>
                <a:hlinkClick r:id="rId5"/>
              </a:rPr>
              <a:t>http://searchengineland.com/google-now-handles-2-999-trillion-searches-per-year-250247</a:t>
            </a:r>
            <a:r>
              <a:rPr lang="en-US" sz="1200" b="1" dirty="0">
                <a:solidFill>
                  <a:schemeClr val="bg1"/>
                </a:solidFill>
              </a:rPr>
              <a:t>.</a:t>
            </a:r>
          </a:p>
          <a:p>
            <a:pPr marL="0" indent="0">
              <a:buNone/>
            </a:pPr>
            <a:endParaRPr lang="en-US" sz="1200" b="1" dirty="0">
              <a:solidFill>
                <a:schemeClr val="bg1"/>
              </a:solidFill>
            </a:endParaRPr>
          </a:p>
          <a:p>
            <a:pPr marL="0" indent="0">
              <a:buNone/>
            </a:pPr>
            <a:r>
              <a:rPr lang="en-US" sz="1200" b="1" dirty="0">
                <a:solidFill>
                  <a:schemeClr val="bg1"/>
                </a:solidFill>
              </a:rPr>
              <a:t> University of Minnesota. “Managing Stress on the Road to Finals Week.” </a:t>
            </a:r>
            <a:r>
              <a:rPr lang="en-US" sz="1200" b="1" u="sng" dirty="0">
                <a:solidFill>
                  <a:schemeClr val="bg1"/>
                </a:solidFill>
                <a:hlinkClick r:id="rId6"/>
              </a:rPr>
              <a:t>https://twin-cities.umn.edu/managing-stress-road-finals-week</a:t>
            </a:r>
            <a:r>
              <a:rPr lang="en-US" sz="1200" b="1" dirty="0">
                <a:solidFill>
                  <a:schemeClr val="bg1"/>
                </a:solidFill>
              </a:rPr>
              <a:t>.</a:t>
            </a:r>
          </a:p>
          <a:p>
            <a:pPr marL="0" indent="0">
              <a:buNone/>
            </a:pPr>
            <a:endParaRPr lang="en-US" sz="1200" b="1" dirty="0">
              <a:solidFill>
                <a:schemeClr val="bg1"/>
              </a:solidFill>
            </a:endParaRPr>
          </a:p>
          <a:p>
            <a:pPr marL="0" indent="0">
              <a:buNone/>
            </a:pPr>
            <a:endParaRPr lang="en-US" sz="1200" b="1" dirty="0">
              <a:solidFill>
                <a:schemeClr val="bg1"/>
              </a:solidFill>
            </a:endParaRP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148765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95274" y="628650"/>
            <a:ext cx="8496301" cy="3934558"/>
          </a:xfrm>
        </p:spPr>
        <p:txBody>
          <a:bodyPr/>
          <a:lstStyle/>
          <a:p>
            <a:pPr marL="0" indent="0">
              <a:buNone/>
            </a:pPr>
            <a:r>
              <a:rPr lang="en-US" sz="1200" b="1" dirty="0">
                <a:solidFill>
                  <a:schemeClr val="bg1"/>
                </a:solidFill>
              </a:rPr>
              <a:t> White, David S., and Lynn Silipigni Connaway. 2011-2014. </a:t>
            </a:r>
            <a:r>
              <a:rPr lang="en-US" sz="1200" b="1" i="1" dirty="0">
                <a:solidFill>
                  <a:schemeClr val="bg1"/>
                </a:solidFill>
              </a:rPr>
              <a:t>Digital Visitors and Residents: What Motivates Engagement with the Digital Information Environment.</a:t>
            </a:r>
            <a:r>
              <a:rPr lang="en-US" sz="1200" b="1" dirty="0">
                <a:solidFill>
                  <a:schemeClr val="bg1"/>
                </a:solidFill>
              </a:rPr>
              <a:t> Funded by JISC, OCLC, and Oxford University. </a:t>
            </a:r>
            <a:r>
              <a:rPr lang="en-US" sz="1200" b="1" u="sng" dirty="0">
                <a:solidFill>
                  <a:schemeClr val="bg1"/>
                </a:solidFill>
                <a:hlinkClick r:id="rId3"/>
              </a:rPr>
              <a:t>http://www.oclc.org/research/activities/vandr.html</a:t>
            </a:r>
            <a:r>
              <a:rPr lang="en-US" sz="1200" b="1" u="sng" dirty="0">
                <a:solidFill>
                  <a:schemeClr val="bg1"/>
                </a:solidFill>
              </a:rPr>
              <a:t>. </a:t>
            </a:r>
            <a:endParaRPr lang="en-US" sz="1200" b="1" dirty="0">
              <a:solidFill>
                <a:schemeClr val="bg1"/>
              </a:solidFill>
            </a:endParaRPr>
          </a:p>
          <a:p>
            <a:pPr marL="0" indent="0">
              <a:buNone/>
            </a:pPr>
            <a:r>
              <a:rPr lang="en-US" sz="1200" b="1" dirty="0">
                <a:solidFill>
                  <a:schemeClr val="bg1"/>
                </a:solidFill>
              </a:rPr>
              <a:t> </a:t>
            </a:r>
          </a:p>
          <a:p>
            <a:pPr marL="0" indent="0">
              <a:buNone/>
            </a:pPr>
            <a:r>
              <a:rPr lang="en-US" sz="1200" b="1" dirty="0">
                <a:solidFill>
                  <a:schemeClr val="bg1"/>
                </a:solidFill>
              </a:rPr>
              <a:t>Wolff, Christine, Alisa B. Rod, and Roger C. </a:t>
            </a:r>
            <a:r>
              <a:rPr lang="en-US" sz="1200" b="1" dirty="0" err="1">
                <a:solidFill>
                  <a:schemeClr val="bg1"/>
                </a:solidFill>
              </a:rPr>
              <a:t>Schonfeld</a:t>
            </a:r>
            <a:r>
              <a:rPr lang="en-US" sz="1200" b="1" dirty="0">
                <a:solidFill>
                  <a:schemeClr val="bg1"/>
                </a:solidFill>
              </a:rPr>
              <a:t>. 2016. “</a:t>
            </a:r>
            <a:r>
              <a:rPr lang="en-US" sz="1200" b="1" dirty="0" err="1">
                <a:solidFill>
                  <a:schemeClr val="bg1"/>
                </a:solidFill>
              </a:rPr>
              <a:t>Ithaka</a:t>
            </a:r>
            <a:r>
              <a:rPr lang="en-US" sz="1200" b="1" dirty="0">
                <a:solidFill>
                  <a:schemeClr val="bg1"/>
                </a:solidFill>
              </a:rPr>
              <a:t> S+R US Faculty Survey 2015.” </a:t>
            </a:r>
            <a:r>
              <a:rPr lang="en-US" sz="1200" b="1" dirty="0" err="1">
                <a:solidFill>
                  <a:schemeClr val="bg1"/>
                </a:solidFill>
              </a:rPr>
              <a:t>Ithaka</a:t>
            </a:r>
            <a:r>
              <a:rPr lang="en-US" sz="1200" b="1" dirty="0">
                <a:solidFill>
                  <a:schemeClr val="bg1"/>
                </a:solidFill>
              </a:rPr>
              <a:t> S+R, </a:t>
            </a:r>
            <a:r>
              <a:rPr lang="en-US" sz="1200" b="1" u="sng" dirty="0">
                <a:solidFill>
                  <a:schemeClr val="bg1"/>
                </a:solidFill>
                <a:hlinkClick r:id="rId4"/>
              </a:rPr>
              <a:t>http://sr.ithaka.org?p=277685</a:t>
            </a:r>
            <a:r>
              <a:rPr lang="en-US" sz="1200" b="1" dirty="0">
                <a:solidFill>
                  <a:schemeClr val="bg1"/>
                </a:solidFill>
              </a:rPr>
              <a:t>.</a:t>
            </a:r>
          </a:p>
          <a:p>
            <a:pPr marL="0" indent="0">
              <a:buNone/>
            </a:pPr>
            <a:r>
              <a:rPr lang="en-US" sz="1200" b="1" dirty="0">
                <a:solidFill>
                  <a:schemeClr val="bg1"/>
                </a:solidFill>
              </a:rPr>
              <a:t> </a:t>
            </a:r>
          </a:p>
          <a:p>
            <a:pPr marL="0" indent="0">
              <a:buNone/>
            </a:pPr>
            <a:r>
              <a:rPr lang="en-US" sz="1200" b="1" dirty="0">
                <a:solidFill>
                  <a:schemeClr val="bg1"/>
                </a:solidFill>
              </a:rPr>
              <a:t>World Bank. 2016. </a:t>
            </a:r>
            <a:r>
              <a:rPr lang="en-US" sz="1200" b="1" i="1" dirty="0">
                <a:solidFill>
                  <a:schemeClr val="bg1"/>
                </a:solidFill>
              </a:rPr>
              <a:t>World Development Report 2016: Digital Dividends. </a:t>
            </a:r>
            <a:r>
              <a:rPr lang="en-US" sz="1200" b="1" dirty="0">
                <a:solidFill>
                  <a:schemeClr val="bg1"/>
                </a:solidFill>
              </a:rPr>
              <a:t>Washington, DC: World Bank. </a:t>
            </a:r>
            <a:r>
              <a:rPr lang="en-US" sz="1200" b="1" u="sng" dirty="0">
                <a:solidFill>
                  <a:schemeClr val="bg1"/>
                </a:solidFill>
                <a:hlinkClick r:id="rId5"/>
              </a:rPr>
              <a:t>www.worldbank.org/en/publication/wdr2016</a:t>
            </a:r>
            <a:r>
              <a:rPr lang="en-US" sz="1200" b="1" dirty="0">
                <a:solidFill>
                  <a:schemeClr val="bg1"/>
                </a:solidFill>
              </a:rPr>
              <a:t>. </a:t>
            </a:r>
          </a:p>
          <a:p>
            <a:pPr marL="0" indent="0">
              <a:buNone/>
            </a:pPr>
            <a:r>
              <a:rPr lang="en-US" sz="1200" b="1" dirty="0">
                <a:solidFill>
                  <a:schemeClr val="bg1"/>
                </a:solidFill>
              </a:rPr>
              <a:t> </a:t>
            </a:r>
          </a:p>
          <a:p>
            <a:pPr marL="0" indent="0">
              <a:buNone/>
            </a:pPr>
            <a:r>
              <a:rPr lang="en-US" sz="1200" b="1" dirty="0" err="1">
                <a:solidFill>
                  <a:schemeClr val="bg1"/>
                </a:solidFill>
              </a:rPr>
              <a:t>Sweney</a:t>
            </a:r>
            <a:r>
              <a:rPr lang="en-US" sz="1200" b="1" dirty="0">
                <a:solidFill>
                  <a:schemeClr val="bg1"/>
                </a:solidFill>
              </a:rPr>
              <a:t>, Mark. 2016. “Printed Book Sales Rise for First Time in Four Years as eBooks Decline.” </a:t>
            </a:r>
            <a:r>
              <a:rPr lang="en-US" sz="1200" b="1" i="1" dirty="0">
                <a:solidFill>
                  <a:schemeClr val="bg1"/>
                </a:solidFill>
              </a:rPr>
              <a:t>The Guardian</a:t>
            </a:r>
            <a:r>
              <a:rPr lang="en-US" sz="1200" b="1" dirty="0">
                <a:solidFill>
                  <a:schemeClr val="bg1"/>
                </a:solidFill>
              </a:rPr>
              <a:t>, May 13, </a:t>
            </a:r>
            <a:r>
              <a:rPr lang="en-US" sz="1200" b="1" u="sng" dirty="0">
                <a:solidFill>
                  <a:schemeClr val="bg1"/>
                </a:solidFill>
                <a:hlinkClick r:id="rId6"/>
              </a:rPr>
              <a:t>www.theguardian.com/media/2016/may/13/printed-book-sales-ebooks-decline</a:t>
            </a:r>
            <a:r>
              <a:rPr lang="en-US" sz="1200" b="1" dirty="0">
                <a:solidFill>
                  <a:schemeClr val="bg1"/>
                </a:solidFill>
              </a:rPr>
              <a:t>.</a:t>
            </a:r>
          </a:p>
          <a:p>
            <a:pPr marL="0" indent="0">
              <a:buNone/>
            </a:pPr>
            <a:endParaRPr lang="en-US" sz="1200" b="1" dirty="0">
              <a:solidFill>
                <a:schemeClr val="bg1"/>
              </a:solidFill>
            </a:endParaRPr>
          </a:p>
          <a:p>
            <a:pPr marL="0" indent="0">
              <a:buNone/>
            </a:pPr>
            <a:r>
              <a:rPr lang="en-US" sz="1200" b="1" dirty="0">
                <a:solidFill>
                  <a:schemeClr val="bg1"/>
                </a:solidFill>
              </a:rPr>
              <a:t>Zhang, </a:t>
            </a:r>
            <a:r>
              <a:rPr lang="en-US" sz="1200" b="1" dirty="0" err="1">
                <a:solidFill>
                  <a:schemeClr val="bg1"/>
                </a:solidFill>
              </a:rPr>
              <a:t>Jie</a:t>
            </a:r>
            <a:r>
              <a:rPr lang="en-US" sz="1200" b="1" dirty="0">
                <a:solidFill>
                  <a:schemeClr val="bg1"/>
                </a:solidFill>
              </a:rPr>
              <a:t>, and </a:t>
            </a:r>
            <a:r>
              <a:rPr lang="en-US" sz="1200" b="1" dirty="0" err="1">
                <a:solidFill>
                  <a:schemeClr val="bg1"/>
                </a:solidFill>
              </a:rPr>
              <a:t>Nevin</a:t>
            </a:r>
            <a:r>
              <a:rPr lang="en-US" sz="1200" b="1" dirty="0">
                <a:solidFill>
                  <a:schemeClr val="bg1"/>
                </a:solidFill>
              </a:rPr>
              <a:t> Mayer. 2014. “Proactive Chat Reference: Getting in the Users’ Space.” </a:t>
            </a:r>
            <a:r>
              <a:rPr lang="en-US" sz="1200" b="1" i="1" dirty="0">
                <a:solidFill>
                  <a:schemeClr val="bg1"/>
                </a:solidFill>
              </a:rPr>
              <a:t>College &amp; Research Libraries News </a:t>
            </a:r>
            <a:r>
              <a:rPr lang="en-US" sz="1200" b="1" dirty="0">
                <a:solidFill>
                  <a:schemeClr val="bg1"/>
                </a:solidFill>
              </a:rPr>
              <a:t>75, no. 4: 202-205. </a:t>
            </a:r>
          </a:p>
          <a:p>
            <a:pPr marL="0" indent="0">
              <a:buNone/>
            </a:pPr>
            <a:r>
              <a:rPr lang="en-US" sz="1200" b="1" dirty="0">
                <a:solidFill>
                  <a:schemeClr val="bg1"/>
                </a:solidFill>
              </a:rPr>
              <a:t> </a:t>
            </a:r>
          </a:p>
          <a:p>
            <a:pPr marL="0" indent="0">
              <a:buNone/>
            </a:pPr>
            <a:r>
              <a:rPr lang="en-US" sz="1200" b="1" dirty="0" err="1">
                <a:solidFill>
                  <a:schemeClr val="bg1"/>
                </a:solidFill>
              </a:rPr>
              <a:t>Zickuhr</a:t>
            </a:r>
            <a:r>
              <a:rPr lang="en-US" sz="1200" b="1" dirty="0">
                <a:solidFill>
                  <a:schemeClr val="bg1"/>
                </a:solidFill>
              </a:rPr>
              <a:t>, Kathryn, Lee </a:t>
            </a:r>
            <a:r>
              <a:rPr lang="en-US" sz="1200" b="1" dirty="0" err="1">
                <a:solidFill>
                  <a:schemeClr val="bg1"/>
                </a:solidFill>
              </a:rPr>
              <a:t>Rainie</a:t>
            </a:r>
            <a:r>
              <a:rPr lang="en-US" sz="1200" b="1" dirty="0">
                <a:solidFill>
                  <a:schemeClr val="bg1"/>
                </a:solidFill>
              </a:rPr>
              <a:t>, and Kristen Purcell. 2013. </a:t>
            </a:r>
            <a:r>
              <a:rPr lang="en-US" sz="1200" b="1" i="1" dirty="0">
                <a:solidFill>
                  <a:schemeClr val="bg1"/>
                </a:solidFill>
              </a:rPr>
              <a:t>Younger Americans’ Library Habits and Expectations.</a:t>
            </a:r>
            <a:r>
              <a:rPr lang="en-US" sz="1200" b="1" dirty="0">
                <a:solidFill>
                  <a:schemeClr val="bg1"/>
                </a:solidFill>
              </a:rPr>
              <a:t> </a:t>
            </a:r>
            <a:r>
              <a:rPr lang="en-US" sz="1200" b="1" u="sng" dirty="0">
                <a:solidFill>
                  <a:schemeClr val="bg1"/>
                </a:solidFill>
                <a:hlinkClick r:id="rId7"/>
              </a:rPr>
              <a:t>http://libraries.pewinternet.org/2013/06/25/younger-americans-library-services/</a:t>
            </a:r>
            <a:r>
              <a:rPr lang="en-US" sz="1200" b="1" dirty="0">
                <a:solidFill>
                  <a:schemeClr val="bg1"/>
                </a:solidFill>
              </a:rPr>
              <a:t>. </a:t>
            </a:r>
          </a:p>
          <a:p>
            <a:pPr marL="0" indent="0">
              <a:buNone/>
            </a:pPr>
            <a:endParaRPr lang="en-US" sz="1200" b="1" dirty="0">
              <a:solidFill>
                <a:schemeClr val="bg1"/>
              </a:solidFill>
            </a:endParaRPr>
          </a:p>
          <a:p>
            <a:pPr marL="0" indent="0">
              <a:buNone/>
            </a:pPr>
            <a:endParaRPr lang="en-US" sz="1200" b="1" dirty="0">
              <a:solidFill>
                <a:schemeClr val="bg1"/>
              </a:solidFill>
            </a:endParaRPr>
          </a:p>
          <a:p>
            <a:pPr marL="0" lvl="2" indent="0">
              <a:spcBef>
                <a:spcPts val="0"/>
              </a:spcBef>
              <a:buNone/>
            </a:pPr>
            <a:endParaRPr lang="en-US" sz="1200" b="1"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0" y="16944"/>
            <a:ext cx="8439148" cy="686442"/>
          </a:xfrm>
        </p:spPr>
        <p:txBody>
          <a:bodyPr/>
          <a:lstStyle/>
          <a:p>
            <a:r>
              <a:rPr lang="en-US" sz="3200" dirty="0">
                <a:solidFill>
                  <a:schemeClr val="bg1"/>
                </a:solidFill>
              </a:rPr>
              <a:t>References</a:t>
            </a:r>
          </a:p>
        </p:txBody>
      </p:sp>
    </p:spTree>
    <p:extLst>
      <p:ext uri="{BB962C8B-B14F-4D97-AF65-F5344CB8AC3E}">
        <p14:creationId xmlns:p14="http://schemas.microsoft.com/office/powerpoint/2010/main" val="74961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07FB2D-AD16-40E3-A5EF-CDDA2F6D6BAB}"/>
              </a:ext>
            </a:extLst>
          </p:cNvPr>
          <p:cNvSpPr>
            <a:spLocks noGrp="1"/>
          </p:cNvSpPr>
          <p:nvPr>
            <p:ph type="body" sz="quarter" idx="12"/>
          </p:nvPr>
        </p:nvSpPr>
        <p:spPr/>
        <p:txBody>
          <a:bodyPr/>
          <a:lstStyle/>
          <a:p>
            <a:pPr marL="457200" indent="-457200">
              <a:buNone/>
            </a:pPr>
            <a:r>
              <a:rPr lang="en-US" sz="1200" b="1" dirty="0"/>
              <a:t>Slide 2: Image: https://www.flickr.com/photos/91600944@N06/10572419153/ by Lorenzo </a:t>
            </a:r>
            <a:r>
              <a:rPr lang="en-US" sz="1200" b="1" dirty="0" err="1"/>
              <a:t>Scheda</a:t>
            </a:r>
            <a:r>
              <a:rPr lang="en-US" sz="1200" b="1" dirty="0"/>
              <a:t> / CC BY-NC-ND 2.0  </a:t>
            </a:r>
          </a:p>
          <a:p>
            <a:pPr marL="457200" indent="-457200">
              <a:buNone/>
            </a:pPr>
            <a:r>
              <a:rPr lang="en-US" sz="1200" b="1" dirty="0"/>
              <a:t>Slide 3: Image: https://www.flickr.com/photos/thyagohills/5009884654/ by </a:t>
            </a:r>
            <a:r>
              <a:rPr lang="en-US" sz="1200" b="1" dirty="0" err="1"/>
              <a:t>Thyago</a:t>
            </a:r>
            <a:r>
              <a:rPr lang="en-US" sz="1200" b="1" dirty="0"/>
              <a:t> - SORG|FX / CC BY 2.0   </a:t>
            </a:r>
          </a:p>
          <a:p>
            <a:pPr marL="457200" indent="-457200">
              <a:buNone/>
            </a:pPr>
            <a:r>
              <a:rPr lang="en-US" sz="1200" b="1" dirty="0"/>
              <a:t>Slide 4: Image: https://www.flickr.com/photos/134037448@N03/26365644111/ by </a:t>
            </a:r>
            <a:r>
              <a:rPr lang="en-US" sz="1200" b="1" dirty="0" err="1"/>
              <a:t>WorldRemit</a:t>
            </a:r>
            <a:r>
              <a:rPr lang="en-US" sz="1200" b="1" dirty="0"/>
              <a:t> </a:t>
            </a:r>
            <a:r>
              <a:rPr lang="en-US" sz="1200" b="1" dirty="0" err="1"/>
              <a:t>Comms</a:t>
            </a:r>
            <a:r>
              <a:rPr lang="en-US" sz="1200" b="1" dirty="0"/>
              <a:t> / CC BY-SA 2.0  </a:t>
            </a:r>
          </a:p>
          <a:p>
            <a:pPr marL="457200" indent="-457200">
              <a:buNone/>
            </a:pPr>
            <a:r>
              <a:rPr lang="en-US" sz="1200" b="1" dirty="0"/>
              <a:t>Slide 5: Image: https://www.flickr.com/photos/lupuca/8720604364/ by </a:t>
            </a:r>
            <a:r>
              <a:rPr lang="en-US" sz="1200" b="1" dirty="0" err="1"/>
              <a:t>Lucélia</a:t>
            </a:r>
            <a:r>
              <a:rPr lang="en-US" sz="1200" b="1" dirty="0"/>
              <a:t> Ribeiro / CC BY-SA 2.0  </a:t>
            </a:r>
          </a:p>
          <a:p>
            <a:pPr marL="457200" indent="-457200">
              <a:buNone/>
            </a:pPr>
            <a:r>
              <a:rPr lang="en-US" sz="1200" b="1" dirty="0"/>
              <a:t>Slide 6: Image: https://www.flickr.com/photos/orangegreenblue/10862779413/ by Kat Northern Lights Man / CC BY-NC 2.0   </a:t>
            </a:r>
          </a:p>
          <a:p>
            <a:pPr marL="457200" indent="-457200">
              <a:buNone/>
            </a:pPr>
            <a:r>
              <a:rPr lang="en-US" sz="1200" b="1" dirty="0"/>
              <a:t>Slide 7: Image: https://www.flickr.com/photos/ucentralarkansas/5050793935/ by University of Central Arkansas Follow / CC BY-NC-ND 2.0   </a:t>
            </a:r>
          </a:p>
          <a:p>
            <a:pPr marL="457200" indent="-457200">
              <a:buNone/>
            </a:pPr>
            <a:r>
              <a:rPr lang="en-US" sz="1200" b="1" dirty="0"/>
              <a:t>Slide 8: Image: https://www.flickr.com/photos/cunycommons/6561935761/ by CUNY Academic Commons / CC BY 2.0   </a:t>
            </a:r>
          </a:p>
          <a:p>
            <a:pPr marL="457200" indent="-457200">
              <a:buNone/>
            </a:pPr>
            <a:r>
              <a:rPr lang="en-US" sz="1200" b="1" dirty="0"/>
              <a:t>Slide 9: Image: https://www.flickr.com/photos/aboyandhisbike/3606916280/ by Michael B. / CC BY-NC-ND 2.0  </a:t>
            </a:r>
          </a:p>
          <a:p>
            <a:pPr marL="457200" indent="-457200">
              <a:buNone/>
            </a:pPr>
            <a:r>
              <a:rPr lang="en-US" sz="1200" b="1" dirty="0"/>
              <a:t>Slide 10: Image: https://www.flickr.com/photos/australianshepherds/4515927995/ by S. Carter / CC BY-SA 2.0   </a:t>
            </a:r>
          </a:p>
          <a:p>
            <a:pPr marL="0" indent="0">
              <a:buNone/>
            </a:pPr>
            <a:r>
              <a:rPr lang="en-US" sz="1200" b="1" dirty="0"/>
              <a:t>Slide 11: Image: https://www.flickr.com/photos/eekim/15657137102/ by Eugene Kim / CC BY 2.0 </a:t>
            </a:r>
          </a:p>
        </p:txBody>
      </p:sp>
      <p:sp>
        <p:nvSpPr>
          <p:cNvPr id="3" name="Text Placeholder 2">
            <a:extLst>
              <a:ext uri="{FF2B5EF4-FFF2-40B4-BE49-F238E27FC236}">
                <a16:creationId xmlns:a16="http://schemas.microsoft.com/office/drawing/2014/main" id="{3D19F5C2-39BC-4118-B299-ABA0371832A9}"/>
              </a:ext>
            </a:extLst>
          </p:cNvPr>
          <p:cNvSpPr>
            <a:spLocks noGrp="1"/>
          </p:cNvSpPr>
          <p:nvPr>
            <p:ph type="body" sz="quarter" idx="13"/>
          </p:nvPr>
        </p:nvSpPr>
        <p:spPr/>
        <p:txBody>
          <a:bodyPr/>
          <a:lstStyle/>
          <a:p>
            <a:r>
              <a:rPr lang="en-US" dirty="0"/>
              <a:t>Image Attribution</a:t>
            </a:r>
          </a:p>
        </p:txBody>
      </p:sp>
    </p:spTree>
    <p:extLst>
      <p:ext uri="{BB962C8B-B14F-4D97-AF65-F5344CB8AC3E}">
        <p14:creationId xmlns:p14="http://schemas.microsoft.com/office/powerpoint/2010/main" val="3180334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4C160A-84AA-433A-B6DA-BF0431BF9B16}"/>
              </a:ext>
            </a:extLst>
          </p:cNvPr>
          <p:cNvSpPr>
            <a:spLocks noGrp="1"/>
          </p:cNvSpPr>
          <p:nvPr>
            <p:ph type="body" sz="quarter" idx="12"/>
          </p:nvPr>
        </p:nvSpPr>
        <p:spPr/>
        <p:txBody>
          <a:bodyPr/>
          <a:lstStyle/>
          <a:p>
            <a:pPr marL="457200" indent="-457200">
              <a:buNone/>
            </a:pPr>
            <a:r>
              <a:rPr lang="en-US" sz="1200" b="1" dirty="0"/>
              <a:t>Slide 12: Image: https://www.flickr.com/photos/fmckinlay/16255732772/ by Fiona Shields / CC BY-NC-ND 2.0   </a:t>
            </a:r>
          </a:p>
          <a:p>
            <a:pPr marL="457200" indent="-457200">
              <a:buNone/>
            </a:pPr>
            <a:r>
              <a:rPr lang="en-US" sz="1200" b="1" dirty="0"/>
              <a:t>Slide 13: Image: https://www.flickr.com/photos/18406928@N00/394745454/ by </a:t>
            </a:r>
            <a:r>
              <a:rPr lang="en-US" sz="1200" b="1" dirty="0" err="1"/>
              <a:t>Darkangels</a:t>
            </a:r>
            <a:r>
              <a:rPr lang="en-US" sz="1200" b="1" dirty="0"/>
              <a:t> / CC BY 2.0   </a:t>
            </a:r>
          </a:p>
          <a:p>
            <a:pPr marL="457200" indent="-457200">
              <a:buNone/>
            </a:pPr>
            <a:r>
              <a:rPr lang="en-US" sz="1200" b="1" dirty="0"/>
              <a:t>Slide 15: Image: https://www.flickr.com/photos/jcolivera/2732136711/ by </a:t>
            </a:r>
            <a:r>
              <a:rPr lang="en-US" sz="1200" b="1" dirty="0" err="1"/>
              <a:t>Jc</a:t>
            </a:r>
            <a:r>
              <a:rPr lang="en-US" sz="1200" b="1" dirty="0"/>
              <a:t> Olivera / CC BY-NC-ND 2.0 </a:t>
            </a:r>
          </a:p>
          <a:p>
            <a:pPr marL="457200" indent="-457200">
              <a:buNone/>
            </a:pPr>
            <a:r>
              <a:rPr lang="en-US" sz="1200" b="1" dirty="0"/>
              <a:t>Slide 16: Image: https://www.flickr.com/photos/lichtempfindlich/8216960166/ by ++ </a:t>
            </a:r>
            <a:r>
              <a:rPr lang="en-US" sz="1200" b="1" dirty="0" err="1"/>
              <a:t>lichtempfindlich</a:t>
            </a:r>
            <a:r>
              <a:rPr lang="en-US" sz="1200" b="1" dirty="0"/>
              <a:t> / CC BY-NC-ND 2.0   </a:t>
            </a:r>
          </a:p>
          <a:p>
            <a:pPr marL="457200" indent="-457200">
              <a:buNone/>
            </a:pPr>
            <a:r>
              <a:rPr lang="en-US" sz="1200" b="1" dirty="0"/>
              <a:t>Slide 17: Image: https://www.flickr.com/photos/akash_k/125489887/ by Akash </a:t>
            </a:r>
            <a:r>
              <a:rPr lang="en-US" sz="1200" b="1" dirty="0" err="1"/>
              <a:t>Kataruka</a:t>
            </a:r>
            <a:r>
              <a:rPr lang="en-US" sz="1200" b="1" dirty="0"/>
              <a:t> / CC BY-ND 2.0  </a:t>
            </a:r>
          </a:p>
          <a:p>
            <a:pPr marL="457200" indent="-457200">
              <a:buNone/>
            </a:pPr>
            <a:r>
              <a:rPr lang="en-US" sz="1200" b="1" dirty="0"/>
              <a:t>Slide 18: Image: https://www.flickr.com/photos/lucathegalga/3803107791/ by Josie / CC BY-NC-ND 2.0  </a:t>
            </a:r>
          </a:p>
          <a:p>
            <a:pPr marL="457200" indent="-457200">
              <a:buNone/>
            </a:pPr>
            <a:r>
              <a:rPr lang="en-US" sz="1200" b="1" dirty="0"/>
              <a:t>Slide 19: Image: https://www.flickr.com/photos/freeside/16005615981/ by .</a:t>
            </a:r>
            <a:r>
              <a:rPr lang="en-US" sz="1200" b="1" dirty="0" err="1"/>
              <a:t>freeside</a:t>
            </a:r>
            <a:r>
              <a:rPr lang="en-US" sz="1200" b="1" dirty="0"/>
              <a:t>. / CC BY-NC-ND 2.0  </a:t>
            </a:r>
          </a:p>
          <a:p>
            <a:pPr marL="457200" indent="-457200">
              <a:buNone/>
            </a:pPr>
            <a:r>
              <a:rPr lang="en-US" sz="1200" b="1" dirty="0"/>
              <a:t>Slide 20: Image: https://www.flickr.com/photos/thomashawk/307750722/ by Thomas Hawk / CC BY-NC 2.0  </a:t>
            </a:r>
          </a:p>
          <a:p>
            <a:pPr marL="457200" indent="-457200">
              <a:buNone/>
            </a:pPr>
            <a:r>
              <a:rPr lang="en-US" sz="1200" b="1" dirty="0"/>
              <a:t>Slide 21: Image: https://www.flickr.com/photos/davebass5/14680844817/ by Dave Pearce / CC BY-NC-ND 2.0   </a:t>
            </a:r>
          </a:p>
          <a:p>
            <a:pPr marL="457200" indent="-457200">
              <a:buNone/>
            </a:pPr>
            <a:r>
              <a:rPr lang="en-US" sz="1200" b="1" dirty="0"/>
              <a:t>Slide 22: Image: https://www.flickr.com/photos/archer10/15686974001/ by Dennis Jarvis / CC BY-SA 2.0   </a:t>
            </a:r>
          </a:p>
          <a:p>
            <a:pPr marL="457200" indent="-457200">
              <a:buNone/>
            </a:pPr>
            <a:r>
              <a:rPr lang="en-US" sz="1200" b="1" dirty="0"/>
              <a:t>Slide 23: Image: http://www.flickr.com/photos/95792332@N00/3226023555 by Jacob Davies / CC BY-SA 2.0  </a:t>
            </a:r>
          </a:p>
          <a:p>
            <a:pPr marL="0" indent="0">
              <a:buNone/>
            </a:pPr>
            <a:r>
              <a:rPr lang="en-US" sz="1200" b="1" dirty="0"/>
              <a:t>Slide 24: Image: https://www.flickr.com/photos/tychosnose/12017536084/ by Joel </a:t>
            </a:r>
            <a:r>
              <a:rPr lang="en-US" sz="1200" b="1" dirty="0" err="1"/>
              <a:t>Tonyan</a:t>
            </a:r>
            <a:r>
              <a:rPr lang="en-US" sz="1200" b="1" dirty="0"/>
              <a:t> / CC BY-NC-ND 2.0</a:t>
            </a:r>
          </a:p>
          <a:p>
            <a:pPr marL="0" indent="0">
              <a:buNone/>
            </a:pPr>
            <a:r>
              <a:rPr lang="en-US" sz="1200" b="1" dirty="0"/>
              <a:t>Slide 25: Image: https://www.flickr.com/photos/vonderauvisuals/8719186156/ by Bob </a:t>
            </a:r>
            <a:r>
              <a:rPr lang="en-US" sz="1200" b="1" dirty="0" err="1"/>
              <a:t>Vonderau</a:t>
            </a:r>
            <a:r>
              <a:rPr lang="en-US" sz="1200" b="1" dirty="0"/>
              <a:t> / CC BY-NC-ND 2.0 </a:t>
            </a:r>
          </a:p>
        </p:txBody>
      </p:sp>
      <p:sp>
        <p:nvSpPr>
          <p:cNvPr id="3" name="Text Placeholder 2">
            <a:extLst>
              <a:ext uri="{FF2B5EF4-FFF2-40B4-BE49-F238E27FC236}">
                <a16:creationId xmlns:a16="http://schemas.microsoft.com/office/drawing/2014/main" id="{6BF6855D-742F-4DB5-BE45-842EE3310985}"/>
              </a:ext>
            </a:extLst>
          </p:cNvPr>
          <p:cNvSpPr>
            <a:spLocks noGrp="1"/>
          </p:cNvSpPr>
          <p:nvPr>
            <p:ph type="body" sz="quarter" idx="13"/>
          </p:nvPr>
        </p:nvSpPr>
        <p:spPr/>
        <p:txBody>
          <a:bodyPr/>
          <a:lstStyle/>
          <a:p>
            <a:r>
              <a:rPr lang="en-US" dirty="0"/>
              <a:t>Image Attribution</a:t>
            </a:r>
          </a:p>
        </p:txBody>
      </p:sp>
    </p:spTree>
    <p:extLst>
      <p:ext uri="{BB962C8B-B14F-4D97-AF65-F5344CB8AC3E}">
        <p14:creationId xmlns:p14="http://schemas.microsoft.com/office/powerpoint/2010/main" val="4008230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4CDD86-D58B-43B6-A771-D3EECE6C94E8}"/>
              </a:ext>
            </a:extLst>
          </p:cNvPr>
          <p:cNvSpPr>
            <a:spLocks noGrp="1"/>
          </p:cNvSpPr>
          <p:nvPr>
            <p:ph type="body" sz="quarter" idx="12"/>
          </p:nvPr>
        </p:nvSpPr>
        <p:spPr/>
        <p:txBody>
          <a:bodyPr/>
          <a:lstStyle/>
          <a:p>
            <a:pPr marL="457200" indent="-457200">
              <a:buNone/>
            </a:pPr>
            <a:r>
              <a:rPr lang="en-US" sz="1200" b="1" dirty="0"/>
              <a:t>Slide 26: Image: https://www.flickr.com/photos/theeerin/3746390760/ by Erin </a:t>
            </a:r>
            <a:r>
              <a:rPr lang="en-US" sz="1200" b="1" dirty="0" err="1"/>
              <a:t>Nekervis</a:t>
            </a:r>
            <a:r>
              <a:rPr lang="en-US" sz="1200" b="1" dirty="0"/>
              <a:t> / CC BY-SA 2.0  </a:t>
            </a:r>
          </a:p>
          <a:p>
            <a:pPr marL="457200" indent="-457200">
              <a:buNone/>
            </a:pPr>
            <a:r>
              <a:rPr lang="en-US" sz="1200" b="1" dirty="0"/>
              <a:t>Slide 27: Image: https://www.flickr.com/photos/thyagohills/5009884654/ by </a:t>
            </a:r>
            <a:r>
              <a:rPr lang="en-US" sz="1200" b="1" dirty="0" err="1"/>
              <a:t>Thyago</a:t>
            </a:r>
            <a:r>
              <a:rPr lang="en-US" sz="1200" b="1" dirty="0"/>
              <a:t> - SORG|FX / CC BY 2.0   </a:t>
            </a:r>
          </a:p>
          <a:p>
            <a:pPr marL="457200" indent="-457200">
              <a:buNone/>
            </a:pPr>
            <a:r>
              <a:rPr lang="en-US" sz="1200" b="1" dirty="0"/>
              <a:t>Slide 28: Image: https://www.flickr.com/photos/sanjoselibrary/2849158124/ by San José Public Library / CC BY-SA 2.0   </a:t>
            </a:r>
          </a:p>
          <a:p>
            <a:pPr marL="457200" indent="-457200">
              <a:buNone/>
            </a:pPr>
            <a:r>
              <a:rPr lang="en-US" sz="1200" b="1" dirty="0"/>
              <a:t>Slide 29: Image: https://www.flickr.com/photos/helenk/29826982796/ by Helen K / CC BY-NC-ND 2.0 </a:t>
            </a:r>
          </a:p>
          <a:p>
            <a:pPr marL="457200" indent="-457200">
              <a:buNone/>
            </a:pPr>
            <a:r>
              <a:rPr lang="en-US" sz="1200" b="1" dirty="0"/>
              <a:t>Slide 30: Image: https://www.flickr.com/photos/emmabird8/13878757353/ by Emma M. / CC BY 2.0  </a:t>
            </a:r>
          </a:p>
          <a:p>
            <a:pPr marL="457200" indent="-457200">
              <a:buNone/>
            </a:pPr>
            <a:r>
              <a:rPr lang="en-US" sz="1200" b="1" dirty="0"/>
              <a:t>Slide 31: Image: https://www.flickr.com/photos/marcin_b/2076003471/ by Marcin </a:t>
            </a:r>
            <a:r>
              <a:rPr lang="en-US" sz="1200" b="1" dirty="0" err="1"/>
              <a:t>Biodrowski</a:t>
            </a:r>
            <a:r>
              <a:rPr lang="en-US" sz="1200" b="1" dirty="0"/>
              <a:t> / CC BY-NC-ND 2.0  </a:t>
            </a:r>
          </a:p>
          <a:p>
            <a:pPr marL="457200" indent="-457200">
              <a:buNone/>
            </a:pPr>
            <a:r>
              <a:rPr lang="en-US" sz="1200" b="1" dirty="0"/>
              <a:t>Slide 32: Image: https://www.flickr.com/photos/thomashawk/149497554/ by Thomas Hawk / CC BY-NC 2.0  </a:t>
            </a:r>
          </a:p>
          <a:p>
            <a:pPr marL="457200" indent="-457200">
              <a:buNone/>
            </a:pPr>
            <a:r>
              <a:rPr lang="en-US" sz="1200" b="1" dirty="0"/>
              <a:t>Slide 33: Image: https://www.flickr.com/photos/artlung/1625328/ by Joe Crawford / CC BY 2.0  </a:t>
            </a:r>
          </a:p>
          <a:p>
            <a:pPr marL="457200" indent="-457200">
              <a:buNone/>
            </a:pPr>
            <a:r>
              <a:rPr lang="en-US" sz="1200" b="1" dirty="0"/>
              <a:t>Slide 34: Image: https://www.flickr.com/photos/digitalnc/8263677993/ by North Carolina Digital Heritage Center / CC BY-NC-ND 2.0  </a:t>
            </a:r>
          </a:p>
          <a:p>
            <a:pPr marL="457200" indent="-457200">
              <a:buNone/>
            </a:pPr>
            <a:r>
              <a:rPr lang="en-US" sz="1200" b="1" dirty="0"/>
              <a:t>Slide 35: Image: https://www.flickr.com/photos/thyagohills/5009884654/ </a:t>
            </a:r>
            <a:r>
              <a:rPr lang="en-US" sz="1200" b="1" dirty="0" err="1"/>
              <a:t>Thyago</a:t>
            </a:r>
            <a:r>
              <a:rPr lang="en-US" sz="1200" b="1" dirty="0"/>
              <a:t> - SORG|FX / CC BY 2.0  </a:t>
            </a:r>
          </a:p>
          <a:p>
            <a:pPr marL="457200" indent="-457200">
              <a:buNone/>
            </a:pPr>
            <a:r>
              <a:rPr lang="en-US" sz="1200" b="1" dirty="0"/>
              <a:t>Slide 36: Image: https://www.flickr.com/photos/jamesclay/14867901948/ by James F Clay / CC BY-NC 2.0  </a:t>
            </a:r>
          </a:p>
          <a:p>
            <a:pPr marL="457200" indent="-457200">
              <a:buNone/>
            </a:pPr>
            <a:r>
              <a:rPr lang="en-US" sz="1200" b="1" dirty="0"/>
              <a:t>Slide 37: Image: https://www.flickr.com/photos/68532869@N08/17470913285/ by Japanexperterna.se / CC BY-SA 2.0 </a:t>
            </a:r>
          </a:p>
        </p:txBody>
      </p:sp>
      <p:sp>
        <p:nvSpPr>
          <p:cNvPr id="3" name="Text Placeholder 2">
            <a:extLst>
              <a:ext uri="{FF2B5EF4-FFF2-40B4-BE49-F238E27FC236}">
                <a16:creationId xmlns:a16="http://schemas.microsoft.com/office/drawing/2014/main" id="{2895E58F-C40E-4921-8E2E-88BF648997A0}"/>
              </a:ext>
            </a:extLst>
          </p:cNvPr>
          <p:cNvSpPr>
            <a:spLocks noGrp="1"/>
          </p:cNvSpPr>
          <p:nvPr>
            <p:ph type="body" sz="quarter" idx="13"/>
          </p:nvPr>
        </p:nvSpPr>
        <p:spPr/>
        <p:txBody>
          <a:bodyPr/>
          <a:lstStyle/>
          <a:p>
            <a:r>
              <a:rPr lang="en-US" dirty="0"/>
              <a:t>Image Attribution</a:t>
            </a:r>
          </a:p>
        </p:txBody>
      </p:sp>
    </p:spTree>
    <p:extLst>
      <p:ext uri="{BB962C8B-B14F-4D97-AF65-F5344CB8AC3E}">
        <p14:creationId xmlns:p14="http://schemas.microsoft.com/office/powerpoint/2010/main" val="1450559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2F77EC-8CE4-4113-8329-8707D629DF67}"/>
              </a:ext>
            </a:extLst>
          </p:cNvPr>
          <p:cNvSpPr>
            <a:spLocks noGrp="1"/>
          </p:cNvSpPr>
          <p:nvPr>
            <p:ph type="body" sz="quarter" idx="12"/>
          </p:nvPr>
        </p:nvSpPr>
        <p:spPr/>
        <p:txBody>
          <a:bodyPr/>
          <a:lstStyle/>
          <a:p>
            <a:pPr marL="457200" indent="-457200">
              <a:buNone/>
            </a:pPr>
            <a:r>
              <a:rPr lang="en-US" sz="1200" b="1" dirty="0"/>
              <a:t>Slide 39: Image: https://www.flickr.com/photos/dutchsimba/14826733771/ by Dutch Simba / CC BY-NC-ND 2.0   </a:t>
            </a:r>
          </a:p>
          <a:p>
            <a:pPr marL="457200" indent="-457200">
              <a:buNone/>
            </a:pPr>
            <a:r>
              <a:rPr lang="en-US" sz="1200" b="1" dirty="0"/>
              <a:t>Slide 40a: Image: “Joe McDonald’s Facebook Page.” Facebook.com. https://www.facebook.com/Joe-McDonald-274017182657487/. </a:t>
            </a:r>
          </a:p>
          <a:p>
            <a:pPr marL="457200" indent="-457200">
              <a:buNone/>
            </a:pPr>
            <a:r>
              <a:rPr lang="en-US" sz="1200" b="1" dirty="0"/>
              <a:t>Slide 40b: Image: “Leola </a:t>
            </a:r>
            <a:r>
              <a:rPr lang="en-US" sz="1200" b="1" dirty="0" err="1"/>
              <a:t>McDonad’s</a:t>
            </a:r>
            <a:r>
              <a:rPr lang="en-US" sz="1200" b="1" dirty="0"/>
              <a:t> Facebook Page.” Facebook.com. https://www.facebook.com/Leola-McDonald-128487107270652/.</a:t>
            </a:r>
          </a:p>
          <a:p>
            <a:pPr marL="457200" indent="-457200">
              <a:buNone/>
            </a:pPr>
            <a:r>
              <a:rPr lang="en-US" sz="1200" b="1" dirty="0"/>
              <a:t>Slide 41: Images: Twitter</a:t>
            </a:r>
          </a:p>
          <a:p>
            <a:pPr marL="457200" indent="-457200">
              <a:buNone/>
            </a:pPr>
            <a:r>
              <a:rPr lang="en-US" sz="1200" b="1" dirty="0"/>
              <a:t>Slide 42a: Image: Lawrence University. “Library Events.” https://www.lawrence.edu/library/about/events. </a:t>
            </a:r>
          </a:p>
          <a:p>
            <a:pPr marL="457200" indent="-457200">
              <a:buNone/>
            </a:pPr>
            <a:r>
              <a:rPr lang="en-US" sz="1200" b="1" dirty="0"/>
              <a:t>Slide 42b: Image: University of Minnesota. “Managing Stress on the Road to Finals Week.” https://twin-cities.umn.edu/managing-stress-road-finals-week.</a:t>
            </a:r>
          </a:p>
          <a:p>
            <a:pPr marL="457200" indent="-457200">
              <a:buNone/>
            </a:pPr>
            <a:r>
              <a:rPr lang="en-US" sz="1200" b="1" dirty="0"/>
              <a:t>Slide 43: Image: http://www.flickr.com/photos/96043955@N05/15190222775 by Ryan Hickox / CC BY-SA 2.0  </a:t>
            </a:r>
          </a:p>
          <a:p>
            <a:pPr marL="457200" indent="-457200">
              <a:buNone/>
            </a:pPr>
            <a:r>
              <a:rPr lang="en-US" sz="1200" b="1" dirty="0"/>
              <a:t>Slide 44: Image: https://www.flickr.com/photos/zabowski/4623196333/ by Erica </a:t>
            </a:r>
            <a:r>
              <a:rPr lang="en-US" sz="1200" b="1" dirty="0" err="1"/>
              <a:t>Zabowski</a:t>
            </a:r>
            <a:r>
              <a:rPr lang="en-US" sz="1200" b="1" dirty="0"/>
              <a:t> / CC BY-ND 2.0  </a:t>
            </a:r>
          </a:p>
          <a:p>
            <a:pPr marL="457200" indent="-457200"/>
            <a:endParaRPr lang="en-US" sz="1200" b="1" dirty="0"/>
          </a:p>
        </p:txBody>
      </p:sp>
      <p:sp>
        <p:nvSpPr>
          <p:cNvPr id="3" name="Text Placeholder 2">
            <a:extLst>
              <a:ext uri="{FF2B5EF4-FFF2-40B4-BE49-F238E27FC236}">
                <a16:creationId xmlns:a16="http://schemas.microsoft.com/office/drawing/2014/main" id="{7753DF34-0824-472C-A382-98BFDDFABD3D}"/>
              </a:ext>
            </a:extLst>
          </p:cNvPr>
          <p:cNvSpPr>
            <a:spLocks noGrp="1"/>
          </p:cNvSpPr>
          <p:nvPr>
            <p:ph type="body" sz="quarter" idx="13"/>
          </p:nvPr>
        </p:nvSpPr>
        <p:spPr/>
        <p:txBody>
          <a:bodyPr/>
          <a:lstStyle/>
          <a:p>
            <a:r>
              <a:rPr lang="en-US" dirty="0"/>
              <a:t>Image Attributions</a:t>
            </a:r>
          </a:p>
        </p:txBody>
      </p:sp>
    </p:spTree>
    <p:extLst>
      <p:ext uri="{BB962C8B-B14F-4D97-AF65-F5344CB8AC3E}">
        <p14:creationId xmlns:p14="http://schemas.microsoft.com/office/powerpoint/2010/main" val="1123248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2078"/>
          <a:stretch/>
        </p:blipFill>
        <p:spPr>
          <a:xfrm>
            <a:off x="0" y="-1"/>
            <a:ext cx="9144000" cy="4751615"/>
          </a:xfrm>
          <a:prstGeom prst="rect">
            <a:avLst/>
          </a:prstGeom>
        </p:spPr>
      </p:pic>
      <p:sp>
        <p:nvSpPr>
          <p:cNvPr id="2" name="Text Placeholder 1"/>
          <p:cNvSpPr>
            <a:spLocks noGrp="1"/>
          </p:cNvSpPr>
          <p:nvPr>
            <p:ph type="body" sz="quarter" idx="12"/>
          </p:nvPr>
        </p:nvSpPr>
        <p:spPr>
          <a:xfrm>
            <a:off x="0" y="222239"/>
            <a:ext cx="3790950" cy="1869028"/>
          </a:xfrm>
          <a:solidFill>
            <a:schemeClr val="tx1">
              <a:alpha val="70000"/>
            </a:schemeClr>
          </a:solidFill>
        </p:spPr>
        <p:txBody>
          <a:bodyPr/>
          <a:lstStyle/>
          <a:p>
            <a:pPr marL="0" indent="0">
              <a:buNone/>
            </a:pPr>
            <a:r>
              <a:rPr lang="en-US" b="1" dirty="0">
                <a:solidFill>
                  <a:schemeClr val="bg1"/>
                </a:solidFill>
              </a:rPr>
              <a:t>“…Americans indicate that they could make it a week or less without Internet access (67%)…”</a:t>
            </a:r>
          </a:p>
          <a:p>
            <a:pPr marL="0" indent="0">
              <a:buNone/>
            </a:pPr>
            <a:r>
              <a:rPr lang="en-US" sz="1200" b="1" dirty="0">
                <a:solidFill>
                  <a:schemeClr val="bg1"/>
                </a:solidFill>
              </a:rPr>
              <a:t>(Birth 2015)</a:t>
            </a:r>
          </a:p>
        </p:txBody>
      </p:sp>
    </p:spTree>
    <p:extLst>
      <p:ext uri="{BB962C8B-B14F-4D97-AF65-F5344CB8AC3E}">
        <p14:creationId xmlns:p14="http://schemas.microsoft.com/office/powerpoint/2010/main" val="1745291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5194" b="6797"/>
          <a:stretch/>
        </p:blipFill>
        <p:spPr>
          <a:xfrm>
            <a:off x="0" y="0"/>
            <a:ext cx="9144000" cy="4736906"/>
          </a:xfrm>
          <a:prstGeom prst="rect">
            <a:avLst/>
          </a:prstGeom>
        </p:spPr>
      </p:pic>
      <p:sp>
        <p:nvSpPr>
          <p:cNvPr id="2" name="Text Placeholder 1"/>
          <p:cNvSpPr>
            <a:spLocks noGrp="1"/>
          </p:cNvSpPr>
          <p:nvPr>
            <p:ph type="body" sz="quarter" idx="12"/>
          </p:nvPr>
        </p:nvSpPr>
        <p:spPr>
          <a:xfrm>
            <a:off x="3175" y="366162"/>
            <a:ext cx="3556000" cy="4004581"/>
          </a:xfrm>
          <a:solidFill>
            <a:schemeClr val="tx1">
              <a:alpha val="70000"/>
            </a:schemeClr>
          </a:solidFill>
        </p:spPr>
        <p:txBody>
          <a:bodyPr/>
          <a:lstStyle/>
          <a:p>
            <a:pPr marL="0" indent="0">
              <a:buNone/>
            </a:pPr>
            <a:r>
              <a:rPr lang="en-US" b="1" dirty="0">
                <a:solidFill>
                  <a:schemeClr val="bg1"/>
                </a:solidFill>
              </a:rPr>
              <a:t>“Freshman and sophomore students using the university library as a place to study are more likely to have positive outcomes as measured by retention, graduation, and grade point average.”</a:t>
            </a:r>
          </a:p>
          <a:p>
            <a:pPr marL="0" indent="0">
              <a:buNone/>
            </a:pPr>
            <a:r>
              <a:rPr lang="en-US" sz="1200" b="1" dirty="0">
                <a:solidFill>
                  <a:schemeClr val="bg1"/>
                </a:solidFill>
              </a:rPr>
              <a:t>(</a:t>
            </a:r>
            <a:r>
              <a:rPr lang="en-US" sz="1200" b="1" dirty="0" err="1">
                <a:solidFill>
                  <a:schemeClr val="bg1"/>
                </a:solidFill>
              </a:rPr>
              <a:t>Pattillo</a:t>
            </a:r>
            <a:r>
              <a:rPr lang="en-US" sz="1200" b="1" dirty="0">
                <a:solidFill>
                  <a:schemeClr val="bg1"/>
                </a:solidFill>
              </a:rPr>
              <a:t> 2015, 650) </a:t>
            </a:r>
          </a:p>
          <a:p>
            <a:pPr marL="0" indent="0">
              <a:buNone/>
            </a:pPr>
            <a:endParaRPr lang="en-US" dirty="0">
              <a:solidFill>
                <a:schemeClr val="bg1"/>
              </a:solidFill>
            </a:endParaRPr>
          </a:p>
        </p:txBody>
      </p:sp>
    </p:spTree>
    <p:extLst>
      <p:ext uri="{BB962C8B-B14F-4D97-AF65-F5344CB8AC3E}">
        <p14:creationId xmlns:p14="http://schemas.microsoft.com/office/powerpoint/2010/main" val="1171285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9080"/>
          <a:stretch/>
        </p:blipFill>
        <p:spPr>
          <a:xfrm>
            <a:off x="0" y="0"/>
            <a:ext cx="9144000" cy="4705350"/>
          </a:xfrm>
          <a:prstGeom prst="rect">
            <a:avLst/>
          </a:prstGeom>
        </p:spPr>
      </p:pic>
      <p:sp>
        <p:nvSpPr>
          <p:cNvPr id="2" name="Text Placeholder 1"/>
          <p:cNvSpPr>
            <a:spLocks noGrp="1"/>
          </p:cNvSpPr>
          <p:nvPr>
            <p:ph type="body" sz="quarter" idx="12"/>
          </p:nvPr>
        </p:nvSpPr>
        <p:spPr>
          <a:xfrm>
            <a:off x="0" y="601645"/>
            <a:ext cx="4772025" cy="2713055"/>
          </a:xfrm>
          <a:solidFill>
            <a:schemeClr val="tx1">
              <a:alpha val="70000"/>
            </a:schemeClr>
          </a:solidFill>
        </p:spPr>
        <p:txBody>
          <a:bodyPr/>
          <a:lstStyle/>
          <a:p>
            <a:pPr marL="0" indent="0">
              <a:buNone/>
            </a:pPr>
            <a:r>
              <a:rPr lang="en-US" b="1" dirty="0">
                <a:solidFill>
                  <a:schemeClr val="bg1"/>
                </a:solidFill>
              </a:rPr>
              <a:t>“A four-year longitudinal study of a freshman cohort at a large public university found that, as students matured, they used library resources more frequently for their research.” </a:t>
            </a:r>
          </a:p>
          <a:p>
            <a:pPr marL="0" indent="0" algn="r">
              <a:buNone/>
            </a:pPr>
            <a:r>
              <a:rPr lang="en-US" sz="1200" b="1" dirty="0">
                <a:solidFill>
                  <a:schemeClr val="bg1"/>
                </a:solidFill>
              </a:rPr>
              <a:t>(</a:t>
            </a:r>
            <a:r>
              <a:rPr lang="en-US" sz="1200" b="1" dirty="0" err="1">
                <a:solidFill>
                  <a:schemeClr val="bg1"/>
                </a:solidFill>
              </a:rPr>
              <a:t>Pattillo</a:t>
            </a:r>
            <a:r>
              <a:rPr lang="en-US" sz="1200" b="1" dirty="0">
                <a:solidFill>
                  <a:schemeClr val="bg1"/>
                </a:solidFill>
              </a:rPr>
              <a:t> 2016, 524)</a:t>
            </a:r>
          </a:p>
        </p:txBody>
      </p:sp>
    </p:spTree>
    <p:extLst>
      <p:ext uri="{BB962C8B-B14F-4D97-AF65-F5344CB8AC3E}">
        <p14:creationId xmlns:p14="http://schemas.microsoft.com/office/powerpoint/2010/main" val="39395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1528"/>
          <a:stretch/>
        </p:blipFill>
        <p:spPr>
          <a:xfrm>
            <a:off x="0" y="-1"/>
            <a:ext cx="9144000" cy="4695825"/>
          </a:xfrm>
          <a:prstGeom prst="rect">
            <a:avLst/>
          </a:prstGeom>
        </p:spPr>
      </p:pic>
      <p:sp>
        <p:nvSpPr>
          <p:cNvPr id="2" name="Text Placeholder 1"/>
          <p:cNvSpPr>
            <a:spLocks noGrp="1"/>
          </p:cNvSpPr>
          <p:nvPr>
            <p:ph type="body" sz="quarter" idx="12"/>
          </p:nvPr>
        </p:nvSpPr>
        <p:spPr>
          <a:xfrm>
            <a:off x="704852" y="2847975"/>
            <a:ext cx="8439148" cy="1618203"/>
          </a:xfrm>
          <a:solidFill>
            <a:schemeClr val="tx1">
              <a:alpha val="76000"/>
            </a:schemeClr>
          </a:solidFill>
        </p:spPr>
        <p:txBody>
          <a:bodyPr/>
          <a:lstStyle/>
          <a:p>
            <a:pPr marL="0" indent="0">
              <a:buNone/>
            </a:pPr>
            <a:r>
              <a:rPr lang="en-US" b="1" dirty="0">
                <a:solidFill>
                  <a:schemeClr val="bg1"/>
                </a:solidFill>
              </a:rPr>
              <a:t>“The national graduation rate for public high school students rose to a new high…However, graduation rate gaps persist among the racial and ethnic subgroups.”</a:t>
            </a:r>
          </a:p>
          <a:p>
            <a:pPr marL="0" indent="0" algn="r">
              <a:buNone/>
            </a:pPr>
            <a:r>
              <a:rPr lang="en-US" sz="1200" b="1" dirty="0">
                <a:solidFill>
                  <a:schemeClr val="bg1"/>
                </a:solidFill>
              </a:rPr>
              <a:t>(</a:t>
            </a:r>
            <a:r>
              <a:rPr lang="en-US" sz="1200" b="1" dirty="0" err="1">
                <a:solidFill>
                  <a:schemeClr val="bg1"/>
                </a:solidFill>
              </a:rPr>
              <a:t>Patillo</a:t>
            </a:r>
            <a:r>
              <a:rPr lang="en-US" sz="1200" b="1" dirty="0">
                <a:solidFill>
                  <a:schemeClr val="bg1"/>
                </a:solidFill>
              </a:rPr>
              <a:t> 2016, 616) </a:t>
            </a:r>
          </a:p>
          <a:p>
            <a:pPr marL="0" indent="0">
              <a:buNone/>
            </a:pPr>
            <a:endParaRPr lang="en-US" b="1" dirty="0">
              <a:solidFill>
                <a:schemeClr val="bg1"/>
              </a:solidFill>
            </a:endParaRPr>
          </a:p>
        </p:txBody>
      </p:sp>
    </p:spTree>
    <p:extLst>
      <p:ext uri="{BB962C8B-B14F-4D97-AF65-F5344CB8AC3E}">
        <p14:creationId xmlns:p14="http://schemas.microsoft.com/office/powerpoint/2010/main" val="220477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8ad971c91f4776a95cc17382df3229fe">
  <xsd:schema xmlns:xsd="http://www.w3.org/2001/XMLSchema" xmlns:xs="http://www.w3.org/2001/XMLSchema" xmlns:p="http://schemas.microsoft.com/office/2006/metadata/properties" xmlns:ns2="6b67d80f-331f-4b51-b18e-81b8c101c29d" targetNamespace="http://schemas.microsoft.com/office/2006/metadata/properties" ma:root="true" ma:fieldsID="9083edc3893c302b474db885da5a2e49"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E7E988F0-95B4-4FCA-A550-26E1636850FD}">
  <ds:schemaRef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6b67d80f-331f-4b51-b18e-81b8c101c29d"/>
    <ds:schemaRef ds:uri="http://purl.org/dc/terms/"/>
  </ds:schemaRefs>
</ds:datastoreItem>
</file>

<file path=customXml/itemProps4.xml><?xml version="1.0" encoding="utf-8"?>
<ds:datastoreItem xmlns:ds="http://schemas.openxmlformats.org/officeDocument/2006/customXml" ds:itemID="{EF16ACCA-1D47-4709-9850-F25B008CE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13853</TotalTime>
  <Words>13385</Words>
  <Application>Microsoft Office PowerPoint</Application>
  <PresentationFormat>On-screen Show (16:9)</PresentationFormat>
  <Paragraphs>643</Paragraphs>
  <Slides>57</Slides>
  <Notes>57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ＭＳ Ｐゴシック</vt:lpstr>
      <vt:lpstr>Arial</vt:lpstr>
      <vt:lpstr>Calibri</vt:lpstr>
      <vt:lpstr>Corbel</vt:lpstr>
      <vt:lpstr>Wingdings</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Black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Hood,Erin</cp:lastModifiedBy>
  <cp:revision>375</cp:revision>
  <cp:lastPrinted>2017-02-23T18:55:43Z</cp:lastPrinted>
  <dcterms:created xsi:type="dcterms:W3CDTF">2015-04-17T19:58:50Z</dcterms:created>
  <dcterms:modified xsi:type="dcterms:W3CDTF">2018-02-16T17:51:51Z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